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7223" y="1853704"/>
            <a:ext cx="17813553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051826" y="0"/>
            <a:ext cx="1838325" cy="10287000"/>
          </a:xfrm>
          <a:custGeom>
            <a:avLst/>
            <a:gdLst/>
            <a:ahLst/>
            <a:cxnLst/>
            <a:rect l="l" t="t" r="r" b="b"/>
            <a:pathLst>
              <a:path w="1838325" h="10287000">
                <a:moveTo>
                  <a:pt x="1838185" y="10287000"/>
                </a:moveTo>
                <a:lnTo>
                  <a:pt x="1828650" y="10287000"/>
                </a:lnTo>
                <a:lnTo>
                  <a:pt x="0" y="838"/>
                </a:lnTo>
                <a:lnTo>
                  <a:pt x="0" y="0"/>
                </a:lnTo>
                <a:lnTo>
                  <a:pt x="9534" y="0"/>
                </a:lnTo>
                <a:lnTo>
                  <a:pt x="1838185" y="10286161"/>
                </a:lnTo>
                <a:lnTo>
                  <a:pt x="1838185" y="102870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33183" y="5517388"/>
            <a:ext cx="7155180" cy="4770120"/>
          </a:xfrm>
          <a:custGeom>
            <a:avLst/>
            <a:gdLst/>
            <a:ahLst/>
            <a:cxnLst/>
            <a:rect l="l" t="t" r="r" b="b"/>
            <a:pathLst>
              <a:path w="7155180" h="4770120">
                <a:moveTo>
                  <a:pt x="13300" y="4769612"/>
                </a:moveTo>
                <a:lnTo>
                  <a:pt x="0" y="4769612"/>
                </a:lnTo>
                <a:lnTo>
                  <a:pt x="144" y="4768278"/>
                </a:lnTo>
                <a:lnTo>
                  <a:pt x="7147412" y="774"/>
                </a:lnTo>
                <a:lnTo>
                  <a:pt x="7150574" y="0"/>
                </a:lnTo>
                <a:lnTo>
                  <a:pt x="7152162" y="457"/>
                </a:lnTo>
                <a:lnTo>
                  <a:pt x="7153495" y="1447"/>
                </a:lnTo>
                <a:lnTo>
                  <a:pt x="7154410" y="2819"/>
                </a:lnTo>
                <a:lnTo>
                  <a:pt x="7154804" y="4419"/>
                </a:lnTo>
                <a:lnTo>
                  <a:pt x="7154626" y="6070"/>
                </a:lnTo>
                <a:lnTo>
                  <a:pt x="7153889" y="7556"/>
                </a:lnTo>
                <a:lnTo>
                  <a:pt x="7152695" y="8699"/>
                </a:lnTo>
                <a:lnTo>
                  <a:pt x="13300" y="4769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2210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27" y="10287000"/>
                </a:moveTo>
                <a:lnTo>
                  <a:pt x="0" y="10287000"/>
                </a:lnTo>
                <a:lnTo>
                  <a:pt x="3064523" y="0"/>
                </a:lnTo>
                <a:lnTo>
                  <a:pt x="4511027" y="0"/>
                </a:lnTo>
                <a:lnTo>
                  <a:pt x="4511027" y="10287000"/>
                </a:lnTo>
                <a:close/>
              </a:path>
            </a:pathLst>
          </a:custGeom>
          <a:solidFill>
            <a:srgbClr val="90C225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7402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0597" y="10287000"/>
                </a:moveTo>
                <a:lnTo>
                  <a:pt x="1811945" y="10287000"/>
                </a:lnTo>
                <a:lnTo>
                  <a:pt x="0" y="0"/>
                </a:lnTo>
                <a:lnTo>
                  <a:pt x="3880597" y="0"/>
                </a:lnTo>
                <a:lnTo>
                  <a:pt x="3880597" y="1028700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399007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5715000"/>
                </a:moveTo>
                <a:lnTo>
                  <a:pt x="0" y="5715000"/>
                </a:lnTo>
                <a:lnTo>
                  <a:pt x="4888992" y="0"/>
                </a:lnTo>
                <a:lnTo>
                  <a:pt x="4888992" y="5715000"/>
                </a:lnTo>
                <a:close/>
              </a:path>
            </a:pathLst>
          </a:custGeom>
          <a:solidFill>
            <a:srgbClr val="539F20">
              <a:alpha val="72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6319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7000"/>
                </a:moveTo>
                <a:lnTo>
                  <a:pt x="3701556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7000"/>
                </a:lnTo>
                <a:close/>
              </a:path>
            </a:pathLst>
          </a:custGeom>
          <a:solidFill>
            <a:srgbClr val="3E7818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100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37" y="10287000"/>
                </a:moveTo>
                <a:lnTo>
                  <a:pt x="0" y="10287000"/>
                </a:lnTo>
                <a:lnTo>
                  <a:pt x="1527714" y="0"/>
                </a:lnTo>
                <a:lnTo>
                  <a:pt x="1935137" y="0"/>
                </a:lnTo>
                <a:lnTo>
                  <a:pt x="1935137" y="10287000"/>
                </a:lnTo>
                <a:close/>
              </a:path>
            </a:pathLst>
          </a:custGeom>
          <a:solidFill>
            <a:srgbClr val="C0E374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10553" y="0"/>
            <a:ext cx="1873250" cy="10287000"/>
          </a:xfrm>
          <a:custGeom>
            <a:avLst/>
            <a:gdLst/>
            <a:ahLst/>
            <a:cxnLst/>
            <a:rect l="l" t="t" r="r" b="b"/>
            <a:pathLst>
              <a:path w="1873250" h="10287000">
                <a:moveTo>
                  <a:pt x="1872684" y="10287000"/>
                </a:moveTo>
                <a:lnTo>
                  <a:pt x="1662016" y="10287000"/>
                </a:lnTo>
                <a:lnTo>
                  <a:pt x="0" y="0"/>
                </a:lnTo>
                <a:lnTo>
                  <a:pt x="1872684" y="0"/>
                </a:lnTo>
                <a:lnTo>
                  <a:pt x="1872684" y="10287000"/>
                </a:lnTo>
                <a:close/>
              </a:path>
            </a:pathLst>
          </a:custGeom>
          <a:solidFill>
            <a:srgbClr val="90C225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4902708"/>
                </a:moveTo>
                <a:lnTo>
                  <a:pt x="0" y="4902708"/>
                </a:lnTo>
                <a:lnTo>
                  <a:pt x="2726436" y="0"/>
                </a:lnTo>
                <a:lnTo>
                  <a:pt x="2726436" y="4902708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051826" y="0"/>
            <a:ext cx="1838325" cy="10287000"/>
          </a:xfrm>
          <a:custGeom>
            <a:avLst/>
            <a:gdLst/>
            <a:ahLst/>
            <a:cxnLst/>
            <a:rect l="l" t="t" r="r" b="b"/>
            <a:pathLst>
              <a:path w="1838325" h="10287000">
                <a:moveTo>
                  <a:pt x="1838185" y="10287000"/>
                </a:moveTo>
                <a:lnTo>
                  <a:pt x="1828650" y="10287000"/>
                </a:lnTo>
                <a:lnTo>
                  <a:pt x="0" y="838"/>
                </a:lnTo>
                <a:lnTo>
                  <a:pt x="0" y="0"/>
                </a:lnTo>
                <a:lnTo>
                  <a:pt x="9534" y="0"/>
                </a:lnTo>
                <a:lnTo>
                  <a:pt x="1838185" y="10286161"/>
                </a:lnTo>
                <a:lnTo>
                  <a:pt x="1838185" y="102870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33183" y="5517388"/>
            <a:ext cx="7155180" cy="4770120"/>
          </a:xfrm>
          <a:custGeom>
            <a:avLst/>
            <a:gdLst/>
            <a:ahLst/>
            <a:cxnLst/>
            <a:rect l="l" t="t" r="r" b="b"/>
            <a:pathLst>
              <a:path w="7155180" h="4770120">
                <a:moveTo>
                  <a:pt x="13300" y="4769612"/>
                </a:moveTo>
                <a:lnTo>
                  <a:pt x="0" y="4769612"/>
                </a:lnTo>
                <a:lnTo>
                  <a:pt x="144" y="4768278"/>
                </a:lnTo>
                <a:lnTo>
                  <a:pt x="7147412" y="774"/>
                </a:lnTo>
                <a:lnTo>
                  <a:pt x="7150574" y="0"/>
                </a:lnTo>
                <a:lnTo>
                  <a:pt x="7152162" y="457"/>
                </a:lnTo>
                <a:lnTo>
                  <a:pt x="7153495" y="1447"/>
                </a:lnTo>
                <a:lnTo>
                  <a:pt x="7154410" y="2819"/>
                </a:lnTo>
                <a:lnTo>
                  <a:pt x="7154804" y="4419"/>
                </a:lnTo>
                <a:lnTo>
                  <a:pt x="7154626" y="6070"/>
                </a:lnTo>
                <a:lnTo>
                  <a:pt x="7153889" y="7556"/>
                </a:lnTo>
                <a:lnTo>
                  <a:pt x="7152695" y="8699"/>
                </a:lnTo>
                <a:lnTo>
                  <a:pt x="13300" y="4769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2210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27" y="10287000"/>
                </a:moveTo>
                <a:lnTo>
                  <a:pt x="0" y="10287000"/>
                </a:lnTo>
                <a:lnTo>
                  <a:pt x="3064523" y="0"/>
                </a:lnTo>
                <a:lnTo>
                  <a:pt x="4511027" y="0"/>
                </a:lnTo>
                <a:lnTo>
                  <a:pt x="4511027" y="10287000"/>
                </a:lnTo>
                <a:close/>
              </a:path>
            </a:pathLst>
          </a:custGeom>
          <a:solidFill>
            <a:srgbClr val="90C225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7402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0597" y="10287000"/>
                </a:moveTo>
                <a:lnTo>
                  <a:pt x="1811945" y="10287000"/>
                </a:lnTo>
                <a:lnTo>
                  <a:pt x="0" y="0"/>
                </a:lnTo>
                <a:lnTo>
                  <a:pt x="3880597" y="0"/>
                </a:lnTo>
                <a:lnTo>
                  <a:pt x="3880597" y="1028700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399007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5715000"/>
                </a:moveTo>
                <a:lnTo>
                  <a:pt x="0" y="5715000"/>
                </a:lnTo>
                <a:lnTo>
                  <a:pt x="4888992" y="0"/>
                </a:lnTo>
                <a:lnTo>
                  <a:pt x="4888992" y="5715000"/>
                </a:lnTo>
                <a:close/>
              </a:path>
            </a:pathLst>
          </a:custGeom>
          <a:solidFill>
            <a:srgbClr val="539F20">
              <a:alpha val="72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6319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7000"/>
                </a:moveTo>
                <a:lnTo>
                  <a:pt x="3701556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7000"/>
                </a:lnTo>
                <a:close/>
              </a:path>
            </a:pathLst>
          </a:custGeom>
          <a:solidFill>
            <a:srgbClr val="3E7818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100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37" y="10287000"/>
                </a:moveTo>
                <a:lnTo>
                  <a:pt x="0" y="10287000"/>
                </a:lnTo>
                <a:lnTo>
                  <a:pt x="1527714" y="0"/>
                </a:lnTo>
                <a:lnTo>
                  <a:pt x="1935137" y="0"/>
                </a:lnTo>
                <a:lnTo>
                  <a:pt x="1935137" y="10287000"/>
                </a:lnTo>
                <a:close/>
              </a:path>
            </a:pathLst>
          </a:custGeom>
          <a:solidFill>
            <a:srgbClr val="C0E374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10553" y="0"/>
            <a:ext cx="1873250" cy="10287000"/>
          </a:xfrm>
          <a:custGeom>
            <a:avLst/>
            <a:gdLst/>
            <a:ahLst/>
            <a:cxnLst/>
            <a:rect l="l" t="t" r="r" b="b"/>
            <a:pathLst>
              <a:path w="1873250" h="10287000">
                <a:moveTo>
                  <a:pt x="1872684" y="10287000"/>
                </a:moveTo>
                <a:lnTo>
                  <a:pt x="1662016" y="10287000"/>
                </a:lnTo>
                <a:lnTo>
                  <a:pt x="0" y="0"/>
                </a:lnTo>
                <a:lnTo>
                  <a:pt x="1872684" y="0"/>
                </a:lnTo>
                <a:lnTo>
                  <a:pt x="1872684" y="10287000"/>
                </a:lnTo>
                <a:close/>
              </a:path>
            </a:pathLst>
          </a:custGeom>
          <a:solidFill>
            <a:srgbClr val="90C225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4902708"/>
                </a:moveTo>
                <a:lnTo>
                  <a:pt x="0" y="4902708"/>
                </a:lnTo>
                <a:lnTo>
                  <a:pt x="2726436" y="0"/>
                </a:lnTo>
                <a:lnTo>
                  <a:pt x="2726436" y="4902708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8431" y="1616951"/>
            <a:ext cx="721113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358" y="1904759"/>
            <a:ext cx="16361282" cy="243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vcbay.news/2020/08/23/top-10-foodtech-startups-of-india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3225" y="1851025"/>
            <a:ext cx="2081314" cy="9080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5254" y="3274497"/>
            <a:ext cx="5885646" cy="4635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72600" y="6501167"/>
            <a:ext cx="43491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53135">
              <a:lnSpc>
                <a:spcPct val="100000"/>
              </a:lnSpc>
              <a:spcBef>
                <a:spcPts val="105"/>
              </a:spcBef>
            </a:pPr>
            <a:r>
              <a:rPr lang="en-IN" sz="3200" dirty="0">
                <a:latin typeface="Times New Roman"/>
                <a:cs typeface="Times New Roman"/>
              </a:rPr>
              <a:t>P DILIP KUMAR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1" y="761"/>
            <a:ext cx="18286730" cy="10285730"/>
            <a:chOff x="761" y="761"/>
            <a:chExt cx="18286730" cy="102857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3389" y="6080099"/>
              <a:ext cx="2360180" cy="4240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" y="761"/>
              <a:ext cx="18286730" cy="10285730"/>
            </a:xfrm>
            <a:custGeom>
              <a:avLst/>
              <a:gdLst/>
              <a:ahLst/>
              <a:cxnLst/>
              <a:rect l="l" t="t" r="r" b="b"/>
              <a:pathLst>
                <a:path w="18286730" h="10285730">
                  <a:moveTo>
                    <a:pt x="0" y="0"/>
                  </a:moveTo>
                  <a:lnTo>
                    <a:pt x="18286476" y="0"/>
                  </a:lnTo>
                  <a:lnTo>
                    <a:pt x="18286476" y="10285476"/>
                  </a:lnTo>
                  <a:lnTo>
                    <a:pt x="0" y="10285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520227"/>
            <a:ext cx="12289943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000" b="1" dirty="0">
                <a:latin typeface="+mj-lt"/>
                <a:cs typeface="Arial"/>
              </a:rPr>
              <a:t>what was the most purchased item on the menu and how many times was it purchased by all customer?</a:t>
            </a:r>
            <a:endParaRPr sz="3000" b="1" dirty="0">
              <a:latin typeface="+mj-lt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986EB-1A10-7A83-64D7-49872222DCE9}"/>
              </a:ext>
            </a:extLst>
          </p:cNvPr>
          <p:cNvSpPr txBox="1"/>
          <p:nvPr/>
        </p:nvSpPr>
        <p:spPr>
          <a:xfrm>
            <a:off x="1143000" y="2351114"/>
            <a:ext cx="96229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, count(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) as count from sales where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= (</a:t>
            </a:r>
          </a:p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          select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from sales group by  </a:t>
            </a:r>
          </a:p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         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order by count(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         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desc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limit 1) group by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A199E9-FB45-BEFA-3435-EE41BFCBE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34" y="5845368"/>
            <a:ext cx="4424137" cy="24017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9F050-D226-FE59-FA26-4445F6EDD276}"/>
              </a:ext>
            </a:extLst>
          </p:cNvPr>
          <p:cNvSpPr txBox="1"/>
          <p:nvPr/>
        </p:nvSpPr>
        <p:spPr>
          <a:xfrm>
            <a:off x="3956026" y="5143500"/>
            <a:ext cx="5122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+mj-lt"/>
                <a:cs typeface="Arial" panose="020B060402020202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837043"/>
            <a:ext cx="1363408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b="1" dirty="0">
                <a:latin typeface="+mj-lt"/>
                <a:cs typeface="Arial"/>
              </a:rPr>
              <a:t>Which item was the most popular for each customer?</a:t>
            </a:r>
            <a:endParaRPr sz="3000" b="1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866900"/>
            <a:ext cx="10583177" cy="2846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select * from (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                     select *,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row_number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() over(partition by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userid</a:t>
            </a:r>
            <a:endParaRPr lang="en-IN" sz="3000" b="1" dirty="0">
              <a:solidFill>
                <a:srgbClr val="00B050"/>
              </a:solidFill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                     order by count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desc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row_no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from (                                   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                     select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,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, count(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) as count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                     from sales group by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userid,product_id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) a ) b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                     where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row_no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=1;</a:t>
            </a:r>
            <a:endParaRPr sz="3000" b="1" dirty="0">
              <a:solidFill>
                <a:srgbClr val="00B050"/>
              </a:solidFill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0469" y="5241502"/>
            <a:ext cx="5642638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000" b="1" spc="-10" dirty="0">
                <a:cs typeface="Times New Roman" panose="02020603050405020304" pitchFamily="18" charset="0"/>
              </a:rPr>
              <a:t>O</a:t>
            </a:r>
            <a:r>
              <a:rPr sz="3000" b="1" spc="-5" dirty="0">
                <a:cs typeface="Times New Roman" panose="02020603050405020304" pitchFamily="18" charset="0"/>
              </a:rPr>
              <a:t>UTPU</a:t>
            </a:r>
            <a:r>
              <a:rPr sz="3000" b="1" spc="-265" dirty="0">
                <a:cs typeface="Times New Roman" panose="02020603050405020304" pitchFamily="18" charset="0"/>
              </a:rPr>
              <a:t>T</a:t>
            </a:r>
            <a:endParaRPr sz="3000" dirty="0"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68D915B-6AF1-4A2C-8D01-4FF6C38B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093284"/>
            <a:ext cx="5642638" cy="17017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685" y="453410"/>
            <a:ext cx="962152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N" sz="3000" b="1" dirty="0">
                <a:latin typeface="+mj-lt"/>
                <a:cs typeface="Arial"/>
              </a:rPr>
              <a:t>Which item was purchased first by the customer after they became a gold member?</a:t>
            </a:r>
            <a:endParaRPr sz="3000" b="1" dirty="0">
              <a:latin typeface="+mj-lt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6B6E9-6D9E-1FC3-D895-246FA5C69C02}"/>
              </a:ext>
            </a:extLst>
          </p:cNvPr>
          <p:cNvSpPr txBox="1"/>
          <p:nvPr/>
        </p:nvSpPr>
        <p:spPr>
          <a:xfrm>
            <a:off x="654685" y="2096357"/>
            <a:ext cx="132899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Select * from (</a:t>
            </a:r>
          </a:p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Select *,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row_number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() over(partition by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order by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created_date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as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row_no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from ( Select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s.created_date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from</a:t>
            </a:r>
          </a:p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sales s inner join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goldusers_signup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g on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=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g.userid</a:t>
            </a:r>
            <a:endParaRPr lang="en-IN" sz="3000" b="1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where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s.created__date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&gt;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g.gold_signup_date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) x) y where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row_no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=1;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8312A3-6023-1CE9-A5ED-F3F4B2E9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6134724"/>
            <a:ext cx="8130067" cy="1435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BC182-ED9B-ADB4-6937-CD91799CAB2F}"/>
              </a:ext>
            </a:extLst>
          </p:cNvPr>
          <p:cNvSpPr txBox="1"/>
          <p:nvPr/>
        </p:nvSpPr>
        <p:spPr>
          <a:xfrm>
            <a:off x="2819400" y="5115520"/>
            <a:ext cx="813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cs typeface="Arial" panose="020B060402020202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208394"/>
            <a:ext cx="895985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000" b="1" dirty="0">
                <a:latin typeface="+mj-lt"/>
                <a:cs typeface="Arial"/>
              </a:rPr>
              <a:t>Which item was purchased just before the customer became a gold member?</a:t>
            </a:r>
            <a:endParaRPr sz="3000" b="1" dirty="0">
              <a:latin typeface="+mj-lt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29D8-D6E3-3C1B-45A5-0F426DF418A2}"/>
              </a:ext>
            </a:extLst>
          </p:cNvPr>
          <p:cNvSpPr txBox="1"/>
          <p:nvPr/>
        </p:nvSpPr>
        <p:spPr>
          <a:xfrm>
            <a:off x="685800" y="2802972"/>
            <a:ext cx="137922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select *from (</a:t>
            </a:r>
          </a:p>
          <a:p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    select *,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row_number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()over (partition by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userid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order by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created_date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desc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) as</a:t>
            </a:r>
          </a:p>
          <a:p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  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row_no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from (select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s.userid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s.product_id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s.created_date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g.gold_signup_date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   from sales s inner join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goldusers_signup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g on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s.userid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=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g.userid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                       where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s.created_date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&lt;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g.gold_signup_date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) x) y where </a:t>
            </a:r>
            <a:r>
              <a:rPr lang="en-IN" sz="2800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row_no</a:t>
            </a:r>
            <a:r>
              <a:rPr lang="en-IN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=1;</a:t>
            </a:r>
          </a:p>
          <a:p>
            <a:endParaRPr lang="en-IN" sz="25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F6015C-3CB1-B07E-9E9D-7DAF6CDF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810230"/>
            <a:ext cx="9057380" cy="1610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8D38B7-E25F-CEFD-656A-8D1FC22CDBE0}"/>
              </a:ext>
            </a:extLst>
          </p:cNvPr>
          <p:cNvSpPr txBox="1"/>
          <p:nvPr/>
        </p:nvSpPr>
        <p:spPr>
          <a:xfrm>
            <a:off x="2362200" y="5813234"/>
            <a:ext cx="905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+mj-lt"/>
                <a:cs typeface="Arial" panose="020B060402020202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735" y="1242797"/>
            <a:ext cx="11629009" cy="1042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lang="en-IN" sz="3000" b="1" dirty="0">
                <a:latin typeface="+mj-lt"/>
                <a:cs typeface="Arial"/>
              </a:rPr>
              <a:t>What is the total orders and amount spent for each member before they became a member?</a:t>
            </a:r>
            <a:endParaRPr sz="3000" b="1"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735" y="2705101"/>
            <a:ext cx="13728065" cy="2118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lang="en-IN" sz="3000" b="1" dirty="0">
                <a:solidFill>
                  <a:srgbClr val="00B050"/>
                </a:solidFill>
              </a:rPr>
              <a:t>Select </a:t>
            </a:r>
            <a:r>
              <a:rPr lang="en-IN" sz="3000" b="1" dirty="0" err="1">
                <a:solidFill>
                  <a:srgbClr val="00B050"/>
                </a:solidFill>
              </a:rPr>
              <a:t>s.userid</a:t>
            </a:r>
            <a:r>
              <a:rPr lang="en-IN" sz="3000" b="1" dirty="0">
                <a:solidFill>
                  <a:srgbClr val="00B050"/>
                </a:solidFill>
              </a:rPr>
              <a:t>, count(</a:t>
            </a:r>
            <a:r>
              <a:rPr lang="en-IN" sz="3000" b="1" dirty="0" err="1">
                <a:solidFill>
                  <a:srgbClr val="00B050"/>
                </a:solidFill>
              </a:rPr>
              <a:t>p.product_id</a:t>
            </a:r>
            <a:r>
              <a:rPr lang="en-IN" sz="3000" b="1" dirty="0">
                <a:solidFill>
                  <a:srgbClr val="00B050"/>
                </a:solidFill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</a:rPr>
              <a:t>order_purchased</a:t>
            </a:r>
            <a:r>
              <a:rPr lang="en-IN" sz="3000" b="1" dirty="0">
                <a:solidFill>
                  <a:srgbClr val="00B050"/>
                </a:solidFill>
              </a:rPr>
              <a:t>, sum(</a:t>
            </a:r>
            <a:r>
              <a:rPr lang="en-IN" sz="3000" b="1" dirty="0" err="1">
                <a:solidFill>
                  <a:srgbClr val="00B050"/>
                </a:solidFill>
              </a:rPr>
              <a:t>p.price</a:t>
            </a:r>
            <a:r>
              <a:rPr lang="en-IN" sz="3000" b="1" dirty="0">
                <a:solidFill>
                  <a:srgbClr val="00B050"/>
                </a:solidFill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</a:rPr>
              <a:t>Total_amount_spent</a:t>
            </a:r>
            <a:r>
              <a:rPr lang="en-IN" sz="3000" b="1" dirty="0">
                <a:solidFill>
                  <a:srgbClr val="00B050"/>
                </a:solidFill>
              </a:rPr>
              <a:t> from product p inner join sales s on </a:t>
            </a:r>
            <a:r>
              <a:rPr lang="en-IN" sz="3000" b="1" dirty="0" err="1">
                <a:solidFill>
                  <a:srgbClr val="00B050"/>
                </a:solidFill>
              </a:rPr>
              <a:t>p.product_id</a:t>
            </a:r>
            <a:r>
              <a:rPr lang="en-IN" sz="3000" b="1" dirty="0">
                <a:solidFill>
                  <a:srgbClr val="00B050"/>
                </a:solidFill>
              </a:rPr>
              <a:t> = </a:t>
            </a:r>
            <a:r>
              <a:rPr lang="en-IN" sz="3000" b="1" dirty="0" err="1">
                <a:solidFill>
                  <a:srgbClr val="00B050"/>
                </a:solidFill>
              </a:rPr>
              <a:t>s.product_id</a:t>
            </a:r>
            <a:r>
              <a:rPr lang="en-IN" sz="3000" b="1" dirty="0">
                <a:solidFill>
                  <a:srgbClr val="00B050"/>
                </a:solidFill>
              </a:rPr>
              <a:t> </a:t>
            </a:r>
          </a:p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lang="en-IN" sz="3000" b="1" dirty="0">
                <a:solidFill>
                  <a:srgbClr val="00B050"/>
                </a:solidFill>
              </a:rPr>
              <a:t>inner join </a:t>
            </a:r>
            <a:r>
              <a:rPr lang="en-IN" sz="3000" b="1" dirty="0" err="1">
                <a:solidFill>
                  <a:srgbClr val="00B050"/>
                </a:solidFill>
              </a:rPr>
              <a:t>goldusers_signup</a:t>
            </a:r>
            <a:r>
              <a:rPr lang="en-IN" sz="3000" b="1" dirty="0">
                <a:solidFill>
                  <a:srgbClr val="00B050"/>
                </a:solidFill>
              </a:rPr>
              <a:t> g on </a:t>
            </a:r>
            <a:r>
              <a:rPr lang="en-IN" sz="3000" b="1" dirty="0" err="1">
                <a:solidFill>
                  <a:srgbClr val="00B050"/>
                </a:solidFill>
              </a:rPr>
              <a:t>s.userid</a:t>
            </a:r>
            <a:r>
              <a:rPr lang="en-IN" sz="3000" b="1" dirty="0">
                <a:solidFill>
                  <a:srgbClr val="00B050"/>
                </a:solidFill>
              </a:rPr>
              <a:t> = </a:t>
            </a:r>
            <a:r>
              <a:rPr lang="en-IN" sz="3000" b="1" dirty="0" err="1">
                <a:solidFill>
                  <a:srgbClr val="00B050"/>
                </a:solidFill>
              </a:rPr>
              <a:t>g.userid</a:t>
            </a:r>
            <a:r>
              <a:rPr lang="en-IN" sz="3000" b="1" dirty="0">
                <a:solidFill>
                  <a:srgbClr val="00B050"/>
                </a:solidFill>
              </a:rPr>
              <a:t>  where  </a:t>
            </a:r>
            <a:r>
              <a:rPr lang="en-IN" sz="3000" b="1" dirty="0" err="1">
                <a:solidFill>
                  <a:srgbClr val="00B050"/>
                </a:solidFill>
              </a:rPr>
              <a:t>s.created_date</a:t>
            </a:r>
            <a:r>
              <a:rPr lang="en-IN" sz="3000" b="1" dirty="0">
                <a:solidFill>
                  <a:srgbClr val="00B050"/>
                </a:solidFill>
              </a:rPr>
              <a:t>&lt;</a:t>
            </a:r>
            <a:r>
              <a:rPr lang="en-IN" sz="3000" b="1" dirty="0" err="1">
                <a:solidFill>
                  <a:srgbClr val="00B050"/>
                </a:solidFill>
              </a:rPr>
              <a:t>g.gold_signup_date</a:t>
            </a:r>
            <a:r>
              <a:rPr lang="en-IN" sz="3000" b="1" dirty="0">
                <a:solidFill>
                  <a:srgbClr val="00B050"/>
                </a:solidFill>
              </a:rPr>
              <a:t> group by </a:t>
            </a:r>
            <a:r>
              <a:rPr lang="en-IN" sz="3000" b="1" dirty="0" err="1">
                <a:solidFill>
                  <a:srgbClr val="00B050"/>
                </a:solidFill>
              </a:rPr>
              <a:t>userid</a:t>
            </a:r>
            <a:r>
              <a:rPr lang="en-IN" sz="3000" b="1" dirty="0">
                <a:solidFill>
                  <a:srgbClr val="00B050"/>
                </a:solidFill>
              </a:rPr>
              <a:t> order by </a:t>
            </a:r>
            <a:r>
              <a:rPr lang="en-IN" sz="3000" b="1" dirty="0" err="1">
                <a:solidFill>
                  <a:srgbClr val="00B050"/>
                </a:solidFill>
              </a:rPr>
              <a:t>userid</a:t>
            </a:r>
            <a:r>
              <a:rPr lang="en-IN" sz="3000" b="1" dirty="0">
                <a:solidFill>
                  <a:srgbClr val="00B050"/>
                </a:solidFill>
              </a:rPr>
              <a:t>;</a:t>
            </a:r>
            <a:endParaRPr sz="3000" b="1" dirty="0">
              <a:solidFill>
                <a:srgbClr val="00B050"/>
              </a:solidFill>
              <a:latin typeface="+mj-lt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" y="340870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DBD6AD1F-A852-9F4A-306B-C0A2BCEE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47" y="6723928"/>
            <a:ext cx="8033983" cy="2001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C2A44-6083-CA88-D67C-7476F3E1D4D1}"/>
              </a:ext>
            </a:extLst>
          </p:cNvPr>
          <p:cNvSpPr txBox="1"/>
          <p:nvPr/>
        </p:nvSpPr>
        <p:spPr>
          <a:xfrm>
            <a:off x="2471246" y="5496587"/>
            <a:ext cx="8033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+mj-lt"/>
                <a:cs typeface="Arial" panose="020B060402020202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D9375BA-6A52-FAD2-071B-D9610806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35" y="571500"/>
            <a:ext cx="12801600" cy="1923604"/>
          </a:xfrm>
        </p:spPr>
        <p:txBody>
          <a:bodyPr/>
          <a:lstStyle/>
          <a:p>
            <a:r>
              <a:rPr lang="en-IN" sz="2500" b="1" dirty="0">
                <a:latin typeface="+mn-lt"/>
              </a:rPr>
              <a:t>If buying each product generates points for </a:t>
            </a:r>
            <a:r>
              <a:rPr lang="en-IN" sz="2500" b="1" dirty="0" err="1">
                <a:latin typeface="+mn-lt"/>
              </a:rPr>
              <a:t>eg</a:t>
            </a:r>
            <a:r>
              <a:rPr lang="en-IN" sz="2500" b="1" dirty="0">
                <a:latin typeface="+mn-lt"/>
              </a:rPr>
              <a:t> 5rs=2 </a:t>
            </a:r>
            <a:r>
              <a:rPr lang="en-IN" sz="2500" b="1" dirty="0" err="1">
                <a:latin typeface="+mn-lt"/>
              </a:rPr>
              <a:t>zomato</a:t>
            </a:r>
            <a:r>
              <a:rPr lang="en-IN" sz="2500" b="1" dirty="0">
                <a:latin typeface="+mn-lt"/>
              </a:rPr>
              <a:t> point and each product has  different purchasing points for </a:t>
            </a:r>
            <a:r>
              <a:rPr lang="en-IN" sz="2500" b="1" dirty="0" err="1">
                <a:latin typeface="+mn-lt"/>
              </a:rPr>
              <a:t>eg</a:t>
            </a:r>
            <a:r>
              <a:rPr lang="en-IN" sz="2500" b="1" dirty="0">
                <a:latin typeface="+mn-lt"/>
              </a:rPr>
              <a:t> for p1 5rs=1 </a:t>
            </a:r>
            <a:r>
              <a:rPr lang="en-IN" sz="2500" b="1" dirty="0" err="1">
                <a:latin typeface="+mn-lt"/>
              </a:rPr>
              <a:t>zomato</a:t>
            </a:r>
            <a:r>
              <a:rPr lang="en-IN" sz="2500" b="1" dirty="0">
                <a:latin typeface="+mn-lt"/>
              </a:rPr>
              <a:t> point, for p2 10rs=5 </a:t>
            </a:r>
            <a:r>
              <a:rPr lang="en-IN" sz="2500" b="1" dirty="0" err="1">
                <a:latin typeface="+mn-lt"/>
              </a:rPr>
              <a:t>zomato</a:t>
            </a:r>
            <a:r>
              <a:rPr lang="en-IN" sz="2500" b="1" dirty="0">
                <a:latin typeface="+mn-lt"/>
              </a:rPr>
              <a:t> point and p3 5rs=1 </a:t>
            </a:r>
            <a:r>
              <a:rPr lang="en-IN" sz="2500" b="1" dirty="0" err="1">
                <a:latin typeface="+mn-lt"/>
              </a:rPr>
              <a:t>zomato</a:t>
            </a:r>
            <a:r>
              <a:rPr lang="en-IN" sz="2500" b="1" dirty="0">
                <a:latin typeface="+mn-lt"/>
              </a:rPr>
              <a:t> point. </a:t>
            </a:r>
            <a:br>
              <a:rPr lang="en-IN" sz="2500" b="1" dirty="0">
                <a:latin typeface="+mn-lt"/>
              </a:rPr>
            </a:br>
            <a:r>
              <a:rPr lang="en-IN" sz="2500" b="1" dirty="0">
                <a:latin typeface="+mn-lt"/>
              </a:rPr>
              <a:t>Calculate points collected by each customers and for which product most points have been given till now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E44C1-5735-1090-6E6F-459BD5E30019}"/>
              </a:ext>
            </a:extLst>
          </p:cNvPr>
          <p:cNvSpPr txBox="1"/>
          <p:nvPr/>
        </p:nvSpPr>
        <p:spPr>
          <a:xfrm>
            <a:off x="533400" y="2569739"/>
            <a:ext cx="12432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1.Calculated points collected by each customer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D27AA-8CF7-22DD-C154-B3DE7184C70E}"/>
              </a:ext>
            </a:extLst>
          </p:cNvPr>
          <p:cNvSpPr txBox="1"/>
          <p:nvPr/>
        </p:nvSpPr>
        <p:spPr>
          <a:xfrm>
            <a:off x="673735" y="3329575"/>
            <a:ext cx="138493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00B050"/>
                </a:solidFill>
              </a:rPr>
              <a:t>Select </a:t>
            </a:r>
            <a:r>
              <a:rPr lang="en-IN" sz="2500" b="1" dirty="0" err="1">
                <a:solidFill>
                  <a:srgbClr val="00B050"/>
                </a:solidFill>
              </a:rPr>
              <a:t>c.userid</a:t>
            </a:r>
            <a:r>
              <a:rPr lang="en-IN" sz="2500" b="1" dirty="0">
                <a:solidFill>
                  <a:srgbClr val="00B050"/>
                </a:solidFill>
              </a:rPr>
              <a:t>, sum(</a:t>
            </a:r>
            <a:r>
              <a:rPr lang="en-IN" sz="2500" b="1" dirty="0" err="1">
                <a:solidFill>
                  <a:srgbClr val="00B050"/>
                </a:solidFill>
              </a:rPr>
              <a:t>Total_points</a:t>
            </a:r>
            <a:r>
              <a:rPr lang="en-IN" sz="2500" b="1" dirty="0">
                <a:solidFill>
                  <a:srgbClr val="00B050"/>
                </a:solidFill>
              </a:rPr>
              <a:t>*2.5) as </a:t>
            </a:r>
            <a:r>
              <a:rPr lang="en-IN" sz="2500" b="1" dirty="0" err="1">
                <a:solidFill>
                  <a:srgbClr val="00B050"/>
                </a:solidFill>
              </a:rPr>
              <a:t>Total_earnings</a:t>
            </a:r>
            <a:r>
              <a:rPr lang="en-IN" sz="2500" b="1" dirty="0">
                <a:solidFill>
                  <a:srgbClr val="00B050"/>
                </a:solidFill>
              </a:rPr>
              <a:t> from ( 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Select </a:t>
            </a:r>
            <a:r>
              <a:rPr lang="en-IN" sz="2500" b="1" dirty="0" err="1">
                <a:solidFill>
                  <a:srgbClr val="00B050"/>
                </a:solidFill>
              </a:rPr>
              <a:t>b.userid,b.product_name,Total_amount</a:t>
            </a:r>
            <a:r>
              <a:rPr lang="en-IN" sz="2500" b="1" dirty="0">
                <a:solidFill>
                  <a:srgbClr val="00B050"/>
                </a:solidFill>
              </a:rPr>
              <a:t>, floor((</a:t>
            </a:r>
            <a:r>
              <a:rPr lang="en-IN" sz="2500" b="1" dirty="0" err="1">
                <a:solidFill>
                  <a:srgbClr val="00B050"/>
                </a:solidFill>
              </a:rPr>
              <a:t>Total_amount</a:t>
            </a:r>
            <a:r>
              <a:rPr lang="en-IN" sz="2500" b="1" dirty="0">
                <a:solidFill>
                  <a:srgbClr val="00B050"/>
                </a:solidFill>
              </a:rPr>
              <a:t>/points)) as </a:t>
            </a:r>
            <a:r>
              <a:rPr lang="en-IN" sz="2500" b="1" dirty="0" err="1">
                <a:solidFill>
                  <a:srgbClr val="00B050"/>
                </a:solidFill>
              </a:rPr>
              <a:t>Total_points</a:t>
            </a:r>
            <a:r>
              <a:rPr lang="en-IN" sz="2500" b="1" dirty="0">
                <a:solidFill>
                  <a:srgbClr val="00B050"/>
                </a:solidFill>
              </a:rPr>
              <a:t> from (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select a.*, ( case when </a:t>
            </a:r>
            <a:r>
              <a:rPr lang="en-IN" sz="2500" b="1" dirty="0" err="1">
                <a:solidFill>
                  <a:srgbClr val="00B050"/>
                </a:solidFill>
              </a:rPr>
              <a:t>product_name</a:t>
            </a:r>
            <a:r>
              <a:rPr lang="en-IN" sz="2500" b="1" dirty="0">
                <a:solidFill>
                  <a:srgbClr val="00B050"/>
                </a:solidFill>
              </a:rPr>
              <a:t>='p1' then 5 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  when </a:t>
            </a:r>
            <a:r>
              <a:rPr lang="en-IN" sz="2500" b="1" dirty="0" err="1">
                <a:solidFill>
                  <a:srgbClr val="00B050"/>
                </a:solidFill>
              </a:rPr>
              <a:t>product_name</a:t>
            </a:r>
            <a:r>
              <a:rPr lang="en-IN" sz="2500" b="1" dirty="0">
                <a:solidFill>
                  <a:srgbClr val="00B050"/>
                </a:solidFill>
              </a:rPr>
              <a:t>='p2’  then 2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  when </a:t>
            </a:r>
            <a:r>
              <a:rPr lang="en-IN" sz="2500" b="1" dirty="0" err="1">
                <a:solidFill>
                  <a:srgbClr val="00B050"/>
                </a:solidFill>
              </a:rPr>
              <a:t>product_name</a:t>
            </a:r>
            <a:r>
              <a:rPr lang="en-IN" sz="2500" b="1" dirty="0">
                <a:solidFill>
                  <a:srgbClr val="00B050"/>
                </a:solidFill>
              </a:rPr>
              <a:t>='p3' then 5 else 0 end ) as points  from (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Select </a:t>
            </a:r>
            <a:r>
              <a:rPr lang="en-IN" sz="2500" b="1" dirty="0" err="1">
                <a:solidFill>
                  <a:srgbClr val="00B050"/>
                </a:solidFill>
              </a:rPr>
              <a:t>s.userid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p.product_name</a:t>
            </a:r>
            <a:r>
              <a:rPr lang="en-IN" sz="2500" b="1" dirty="0">
                <a:solidFill>
                  <a:srgbClr val="00B050"/>
                </a:solidFill>
              </a:rPr>
              <a:t>, sum(</a:t>
            </a:r>
            <a:r>
              <a:rPr lang="en-IN" sz="2500" b="1" dirty="0" err="1">
                <a:solidFill>
                  <a:srgbClr val="00B050"/>
                </a:solidFill>
              </a:rPr>
              <a:t>p.price</a:t>
            </a:r>
            <a:r>
              <a:rPr lang="en-IN" sz="2500" b="1" dirty="0">
                <a:solidFill>
                  <a:srgbClr val="00B050"/>
                </a:solidFill>
              </a:rPr>
              <a:t>) as </a:t>
            </a:r>
            <a:r>
              <a:rPr lang="en-IN" sz="2500" b="1" dirty="0" err="1">
                <a:solidFill>
                  <a:srgbClr val="00B050"/>
                </a:solidFill>
              </a:rPr>
              <a:t>Total_amount</a:t>
            </a:r>
            <a:r>
              <a:rPr lang="en-IN" sz="2500" b="1" dirty="0">
                <a:solidFill>
                  <a:srgbClr val="00B050"/>
                </a:solidFill>
              </a:rPr>
              <a:t> from sales s inner join product p  on </a:t>
            </a:r>
            <a:r>
              <a:rPr lang="en-IN" sz="2500" b="1" dirty="0" err="1">
                <a:solidFill>
                  <a:srgbClr val="00B050"/>
                </a:solidFill>
              </a:rPr>
              <a:t>s.product_id</a:t>
            </a:r>
            <a:r>
              <a:rPr lang="en-IN" sz="2500" b="1" dirty="0">
                <a:solidFill>
                  <a:srgbClr val="00B050"/>
                </a:solidFill>
              </a:rPr>
              <a:t> = </a:t>
            </a:r>
            <a:r>
              <a:rPr lang="en-IN" sz="2500" b="1" dirty="0" err="1">
                <a:solidFill>
                  <a:srgbClr val="00B050"/>
                </a:solidFill>
              </a:rPr>
              <a:t>p.product_id</a:t>
            </a:r>
            <a:r>
              <a:rPr lang="en-IN" sz="2500" b="1" dirty="0">
                <a:solidFill>
                  <a:srgbClr val="00B050"/>
                </a:solidFill>
              </a:rPr>
              <a:t> group by </a:t>
            </a:r>
            <a:r>
              <a:rPr lang="en-IN" sz="2500" b="1" dirty="0" err="1">
                <a:solidFill>
                  <a:srgbClr val="00B050"/>
                </a:solidFill>
              </a:rPr>
              <a:t>s.userid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p.product_name</a:t>
            </a:r>
            <a:r>
              <a:rPr lang="en-IN" sz="2500" b="1" dirty="0">
                <a:solidFill>
                  <a:srgbClr val="00B050"/>
                </a:solidFill>
              </a:rPr>
              <a:t>) a) b) c group by </a:t>
            </a:r>
            <a:r>
              <a:rPr lang="en-IN" sz="2500" b="1" dirty="0" err="1">
                <a:solidFill>
                  <a:srgbClr val="00B050"/>
                </a:solidFill>
              </a:rPr>
              <a:t>userid</a:t>
            </a:r>
            <a:r>
              <a:rPr lang="en-IN" sz="2500" b="1" dirty="0">
                <a:solidFill>
                  <a:srgbClr val="00B050"/>
                </a:solidFill>
              </a:rPr>
              <a:t> order by </a:t>
            </a:r>
            <a:r>
              <a:rPr lang="en-IN" sz="2500" b="1" dirty="0" err="1">
                <a:solidFill>
                  <a:srgbClr val="00B050"/>
                </a:solidFill>
              </a:rPr>
              <a:t>userid</a:t>
            </a:r>
            <a:r>
              <a:rPr lang="en-IN" sz="2500" b="1" dirty="0">
                <a:solidFill>
                  <a:srgbClr val="00B050"/>
                </a:solidFill>
              </a:rPr>
              <a:t>;</a:t>
            </a:r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7F6249-CBF5-C347-8E17-39E92C2C5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7246192"/>
            <a:ext cx="3985165" cy="19090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3174F4-0F57-BCB4-2721-9406450FD35C}"/>
              </a:ext>
            </a:extLst>
          </p:cNvPr>
          <p:cNvSpPr txBox="1"/>
          <p:nvPr/>
        </p:nvSpPr>
        <p:spPr>
          <a:xfrm>
            <a:off x="4267199" y="6533699"/>
            <a:ext cx="398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835" y="420601"/>
            <a:ext cx="962850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000" b="1" dirty="0">
                <a:latin typeface="+mj-lt"/>
                <a:cs typeface="Arial"/>
              </a:rPr>
              <a:t>2.which product most points given till now?</a:t>
            </a:r>
            <a:endParaRPr sz="3000" b="1"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735" y="1422661"/>
            <a:ext cx="12451715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Select * from (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select c.*, </a:t>
            </a:r>
            <a:r>
              <a:rPr lang="en-IN" sz="3000" b="1" dirty="0" err="1">
                <a:solidFill>
                  <a:srgbClr val="00B050"/>
                </a:solidFill>
              </a:rPr>
              <a:t>row_number</a:t>
            </a:r>
            <a:r>
              <a:rPr lang="en-IN" sz="3000" b="1" dirty="0">
                <a:solidFill>
                  <a:srgbClr val="00B050"/>
                </a:solidFill>
              </a:rPr>
              <a:t>() over(order by </a:t>
            </a:r>
            <a:r>
              <a:rPr lang="en-IN" sz="3000" b="1" dirty="0" err="1">
                <a:solidFill>
                  <a:srgbClr val="00B050"/>
                </a:solidFill>
              </a:rPr>
              <a:t>Total_points</a:t>
            </a:r>
            <a:r>
              <a:rPr lang="en-IN" sz="3000" b="1" dirty="0">
                <a:solidFill>
                  <a:srgbClr val="00B050"/>
                </a:solidFill>
              </a:rPr>
              <a:t> </a:t>
            </a:r>
            <a:r>
              <a:rPr lang="en-IN" sz="3000" b="1" dirty="0" err="1">
                <a:solidFill>
                  <a:srgbClr val="00B050"/>
                </a:solidFill>
              </a:rPr>
              <a:t>desc</a:t>
            </a:r>
            <a:r>
              <a:rPr lang="en-IN" sz="3000" b="1" dirty="0">
                <a:solidFill>
                  <a:srgbClr val="00B050"/>
                </a:solidFill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</a:rPr>
              <a:t>row_no</a:t>
            </a:r>
            <a:r>
              <a:rPr lang="en-IN" sz="3000" b="1" dirty="0">
                <a:solidFill>
                  <a:srgbClr val="00B050"/>
                </a:solidFill>
              </a:rPr>
              <a:t>  from (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select </a:t>
            </a:r>
            <a:r>
              <a:rPr lang="en-IN" sz="3000" b="1" dirty="0" err="1">
                <a:solidFill>
                  <a:srgbClr val="00B050"/>
                </a:solidFill>
              </a:rPr>
              <a:t>b.product_name</a:t>
            </a:r>
            <a:r>
              <a:rPr lang="en-IN" sz="3000" b="1" dirty="0">
                <a:solidFill>
                  <a:srgbClr val="00B050"/>
                </a:solidFill>
              </a:rPr>
              <a:t>, floor((</a:t>
            </a:r>
            <a:r>
              <a:rPr lang="en-IN" sz="3000" b="1" dirty="0" err="1">
                <a:solidFill>
                  <a:srgbClr val="00B050"/>
                </a:solidFill>
              </a:rPr>
              <a:t>Total_amount</a:t>
            </a:r>
            <a:r>
              <a:rPr lang="en-IN" sz="3000" b="1" dirty="0">
                <a:solidFill>
                  <a:srgbClr val="00B050"/>
                </a:solidFill>
              </a:rPr>
              <a:t>/points)) as </a:t>
            </a:r>
            <a:r>
              <a:rPr lang="en-IN" sz="3000" b="1" dirty="0" err="1">
                <a:solidFill>
                  <a:srgbClr val="00B050"/>
                </a:solidFill>
              </a:rPr>
              <a:t>Total_points</a:t>
            </a:r>
            <a:r>
              <a:rPr lang="en-IN" sz="3000" b="1" dirty="0">
                <a:solidFill>
                  <a:srgbClr val="00B050"/>
                </a:solidFill>
              </a:rPr>
              <a:t>  from (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select a.*, ( case when </a:t>
            </a:r>
            <a:r>
              <a:rPr lang="en-IN" sz="3000" b="1" dirty="0" err="1">
                <a:solidFill>
                  <a:srgbClr val="00B050"/>
                </a:solidFill>
              </a:rPr>
              <a:t>product_name</a:t>
            </a:r>
            <a:r>
              <a:rPr lang="en-IN" sz="3000" b="1" dirty="0">
                <a:solidFill>
                  <a:srgbClr val="00B050"/>
                </a:solidFill>
              </a:rPr>
              <a:t>='p1' then 5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                               when </a:t>
            </a:r>
            <a:r>
              <a:rPr lang="en-IN" sz="3000" b="1" dirty="0" err="1">
                <a:solidFill>
                  <a:srgbClr val="00B050"/>
                </a:solidFill>
              </a:rPr>
              <a:t>product_name</a:t>
            </a:r>
            <a:r>
              <a:rPr lang="en-IN" sz="3000" b="1" dirty="0">
                <a:solidFill>
                  <a:srgbClr val="00B050"/>
                </a:solidFill>
              </a:rPr>
              <a:t>='p2’ then 2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                               when </a:t>
            </a:r>
            <a:r>
              <a:rPr lang="en-IN" sz="3000" b="1" dirty="0" err="1">
                <a:solidFill>
                  <a:srgbClr val="00B050"/>
                </a:solidFill>
              </a:rPr>
              <a:t>product_name</a:t>
            </a:r>
            <a:r>
              <a:rPr lang="en-IN" sz="3000" b="1" dirty="0">
                <a:solidFill>
                  <a:srgbClr val="00B050"/>
                </a:solidFill>
              </a:rPr>
              <a:t>='p3' then 5 else 0 end ) as points from ( 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Select </a:t>
            </a:r>
            <a:r>
              <a:rPr lang="en-IN" sz="3000" b="1" dirty="0" err="1">
                <a:solidFill>
                  <a:srgbClr val="00B050"/>
                </a:solidFill>
              </a:rPr>
              <a:t>p.product_name</a:t>
            </a:r>
            <a:r>
              <a:rPr lang="en-IN" sz="3000" b="1" dirty="0">
                <a:solidFill>
                  <a:srgbClr val="00B050"/>
                </a:solidFill>
              </a:rPr>
              <a:t>, sum(</a:t>
            </a:r>
            <a:r>
              <a:rPr lang="en-IN" sz="3000" b="1" dirty="0" err="1">
                <a:solidFill>
                  <a:srgbClr val="00B050"/>
                </a:solidFill>
              </a:rPr>
              <a:t>p.price</a:t>
            </a:r>
            <a:r>
              <a:rPr lang="en-IN" sz="3000" b="1" dirty="0">
                <a:solidFill>
                  <a:srgbClr val="00B050"/>
                </a:solidFill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</a:rPr>
              <a:t>Total_amount</a:t>
            </a:r>
            <a:r>
              <a:rPr lang="en-IN" sz="3000" b="1" dirty="0">
                <a:solidFill>
                  <a:srgbClr val="00B050"/>
                </a:solidFill>
              </a:rPr>
              <a:t> from sales s inner join product p on </a:t>
            </a:r>
            <a:r>
              <a:rPr lang="en-IN" sz="3000" b="1" dirty="0" err="1">
                <a:solidFill>
                  <a:srgbClr val="00B050"/>
                </a:solidFill>
              </a:rPr>
              <a:t>s.product_id</a:t>
            </a:r>
            <a:r>
              <a:rPr lang="en-IN" sz="3000" b="1" dirty="0">
                <a:solidFill>
                  <a:srgbClr val="00B050"/>
                </a:solidFill>
              </a:rPr>
              <a:t> = </a:t>
            </a:r>
            <a:r>
              <a:rPr lang="en-IN" sz="3000" b="1" dirty="0" err="1">
                <a:solidFill>
                  <a:srgbClr val="00B050"/>
                </a:solidFill>
              </a:rPr>
              <a:t>p.product_id</a:t>
            </a:r>
            <a:r>
              <a:rPr lang="en-IN" sz="3000" b="1" dirty="0">
                <a:solidFill>
                  <a:srgbClr val="00B050"/>
                </a:solidFill>
              </a:rPr>
              <a:t> group by </a:t>
            </a:r>
            <a:r>
              <a:rPr lang="en-IN" sz="3000" b="1" dirty="0" err="1">
                <a:solidFill>
                  <a:srgbClr val="00B050"/>
                </a:solidFill>
              </a:rPr>
              <a:t>p.product_name</a:t>
            </a:r>
            <a:r>
              <a:rPr lang="en-IN" sz="3000" b="1" dirty="0">
                <a:solidFill>
                  <a:srgbClr val="00B050"/>
                </a:solidFill>
              </a:rPr>
              <a:t>) a) b) c) d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</a:rPr>
              <a:t>                                         where </a:t>
            </a:r>
            <a:r>
              <a:rPr lang="en-IN" sz="3000" b="1" dirty="0" err="1">
                <a:solidFill>
                  <a:srgbClr val="00B050"/>
                </a:solidFill>
              </a:rPr>
              <a:t>row_no</a:t>
            </a:r>
            <a:r>
              <a:rPr lang="en-IN" sz="3000" b="1" dirty="0">
                <a:solidFill>
                  <a:srgbClr val="00B050"/>
                </a:solidFill>
              </a:rPr>
              <a:t>=1;</a:t>
            </a: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EB0A2-AB29-9DD8-C4D2-0BC53E79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819561"/>
            <a:ext cx="6767520" cy="128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82E5BF-B17B-C1D2-B73E-528D67D5816C}"/>
              </a:ext>
            </a:extLst>
          </p:cNvPr>
          <p:cNvSpPr txBox="1"/>
          <p:nvPr/>
        </p:nvSpPr>
        <p:spPr>
          <a:xfrm>
            <a:off x="2895600" y="6118040"/>
            <a:ext cx="6767520" cy="54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953" y="420407"/>
            <a:ext cx="13291647" cy="1167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500" b="1" dirty="0">
                <a:latin typeface="+mj-lt"/>
                <a:cs typeface="Arial"/>
              </a:rPr>
              <a:t>In the first one year after a customer joins the fold program(including their join date)irrespective of what the customer has purchased they earn 5 </a:t>
            </a:r>
            <a:r>
              <a:rPr lang="en-IN" sz="2500" b="1" dirty="0" err="1">
                <a:latin typeface="+mj-lt"/>
                <a:cs typeface="Arial"/>
              </a:rPr>
              <a:t>zomato</a:t>
            </a:r>
            <a:r>
              <a:rPr lang="en-IN" sz="2500" b="1" dirty="0">
                <a:latin typeface="+mj-lt"/>
                <a:cs typeface="Arial"/>
              </a:rPr>
              <a:t> points for every 10rs spent who earned more and </a:t>
            </a:r>
            <a:r>
              <a:rPr lang="en-IN" sz="2500" b="1" dirty="0" err="1">
                <a:latin typeface="+mj-lt"/>
                <a:cs typeface="Arial"/>
              </a:rPr>
              <a:t>whar</a:t>
            </a:r>
            <a:r>
              <a:rPr lang="en-IN" sz="2500" b="1" dirty="0">
                <a:latin typeface="+mj-lt"/>
                <a:cs typeface="Arial"/>
              </a:rPr>
              <a:t> was their points earnings in their first year?</a:t>
            </a:r>
            <a:endParaRPr sz="2500" b="1" dirty="0">
              <a:latin typeface="+mj-lt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04D98-7D00-A211-66FB-12909F02D063}"/>
              </a:ext>
            </a:extLst>
          </p:cNvPr>
          <p:cNvSpPr txBox="1"/>
          <p:nvPr/>
        </p:nvSpPr>
        <p:spPr>
          <a:xfrm>
            <a:off x="576752" y="2026507"/>
            <a:ext cx="1344404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00B050"/>
                </a:solidFill>
              </a:rPr>
              <a:t>select </a:t>
            </a:r>
            <a:r>
              <a:rPr lang="en-IN" sz="2500" b="1" dirty="0" err="1">
                <a:solidFill>
                  <a:srgbClr val="00B050"/>
                </a:solidFill>
              </a:rPr>
              <a:t>c.userid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c.created_date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c.product_id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c.gold_signup_date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Total_points</a:t>
            </a:r>
            <a:r>
              <a:rPr lang="en-IN" sz="2500" b="1" dirty="0">
                <a:solidFill>
                  <a:srgbClr val="00B050"/>
                </a:solidFill>
              </a:rPr>
              <a:t>,</a:t>
            </a:r>
          </a:p>
          <a:p>
            <a:r>
              <a:rPr lang="en-IN" sz="2500" b="1" dirty="0" err="1">
                <a:solidFill>
                  <a:srgbClr val="00B050"/>
                </a:solidFill>
              </a:rPr>
              <a:t>row_number</a:t>
            </a:r>
            <a:r>
              <a:rPr lang="en-IN" sz="2500" b="1" dirty="0">
                <a:solidFill>
                  <a:srgbClr val="00B050"/>
                </a:solidFill>
              </a:rPr>
              <a:t>() over ( order by </a:t>
            </a:r>
            <a:r>
              <a:rPr lang="en-IN" sz="2500" b="1" dirty="0" err="1">
                <a:solidFill>
                  <a:srgbClr val="00B050"/>
                </a:solidFill>
              </a:rPr>
              <a:t>Total_points</a:t>
            </a:r>
            <a:r>
              <a:rPr lang="en-IN" sz="2500" b="1" dirty="0">
                <a:solidFill>
                  <a:srgbClr val="00B050"/>
                </a:solidFill>
              </a:rPr>
              <a:t> </a:t>
            </a:r>
            <a:r>
              <a:rPr lang="en-IN" sz="2500" b="1" dirty="0" err="1">
                <a:solidFill>
                  <a:srgbClr val="00B050"/>
                </a:solidFill>
              </a:rPr>
              <a:t>desc</a:t>
            </a:r>
            <a:r>
              <a:rPr lang="en-IN" sz="2500" b="1" dirty="0">
                <a:solidFill>
                  <a:srgbClr val="00B050"/>
                </a:solidFill>
              </a:rPr>
              <a:t> as </a:t>
            </a:r>
            <a:r>
              <a:rPr lang="en-IN" sz="2500" b="1" dirty="0" err="1">
                <a:solidFill>
                  <a:srgbClr val="00B050"/>
                </a:solidFill>
              </a:rPr>
              <a:t>row_no</a:t>
            </a:r>
            <a:r>
              <a:rPr lang="en-IN" sz="2500" b="1" dirty="0">
                <a:solidFill>
                  <a:srgbClr val="00B050"/>
                </a:solidFill>
              </a:rPr>
              <a:t> from (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Select b.*,  floor ((</a:t>
            </a:r>
            <a:r>
              <a:rPr lang="en-IN" sz="2500" b="1" dirty="0" err="1">
                <a:solidFill>
                  <a:srgbClr val="00B050"/>
                </a:solidFill>
              </a:rPr>
              <a:t>Total_amount</a:t>
            </a:r>
            <a:r>
              <a:rPr lang="en-IN" sz="2500" b="1" dirty="0">
                <a:solidFill>
                  <a:srgbClr val="00B050"/>
                </a:solidFill>
              </a:rPr>
              <a:t>/points)) as  </a:t>
            </a:r>
            <a:r>
              <a:rPr lang="en-IN" sz="2500" b="1" dirty="0" err="1">
                <a:solidFill>
                  <a:srgbClr val="00B050"/>
                </a:solidFill>
              </a:rPr>
              <a:t>Total_points</a:t>
            </a:r>
            <a:r>
              <a:rPr lang="en-IN" sz="2500" b="1" dirty="0">
                <a:solidFill>
                  <a:srgbClr val="00B050"/>
                </a:solidFill>
              </a:rPr>
              <a:t>  from   (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select a.*,( case when </a:t>
            </a:r>
            <a:r>
              <a:rPr lang="en-IN" sz="2500" b="1" dirty="0" err="1">
                <a:solidFill>
                  <a:srgbClr val="00B050"/>
                </a:solidFill>
              </a:rPr>
              <a:t>product_id</a:t>
            </a:r>
            <a:r>
              <a:rPr lang="en-IN" sz="2500" b="1" dirty="0">
                <a:solidFill>
                  <a:srgbClr val="00B050"/>
                </a:solidFill>
              </a:rPr>
              <a:t> then 2 else 0 end) as points from (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select </a:t>
            </a:r>
            <a:r>
              <a:rPr lang="en-IN" sz="2500" b="1" dirty="0" err="1">
                <a:solidFill>
                  <a:srgbClr val="00B050"/>
                </a:solidFill>
              </a:rPr>
              <a:t>s.userid,s.created_date,g.gold_signup_date,s.product_id,sum</a:t>
            </a:r>
            <a:r>
              <a:rPr lang="en-IN" sz="2500" b="1" dirty="0">
                <a:solidFill>
                  <a:srgbClr val="00B050"/>
                </a:solidFill>
              </a:rPr>
              <a:t>(</a:t>
            </a:r>
            <a:r>
              <a:rPr lang="en-IN" sz="2500" b="1" dirty="0" err="1">
                <a:solidFill>
                  <a:srgbClr val="00B050"/>
                </a:solidFill>
              </a:rPr>
              <a:t>p.price</a:t>
            </a:r>
            <a:r>
              <a:rPr lang="en-IN" sz="2500" b="1" dirty="0">
                <a:solidFill>
                  <a:srgbClr val="00B050"/>
                </a:solidFill>
              </a:rPr>
              <a:t>) as </a:t>
            </a:r>
            <a:r>
              <a:rPr lang="en-IN" sz="2500" b="1" dirty="0" err="1">
                <a:solidFill>
                  <a:srgbClr val="00B050"/>
                </a:solidFill>
              </a:rPr>
              <a:t>Total_amount</a:t>
            </a:r>
            <a:endParaRPr lang="en-IN" sz="2500" b="1" dirty="0">
              <a:solidFill>
                <a:srgbClr val="00B050"/>
              </a:solidFill>
            </a:endParaRPr>
          </a:p>
          <a:p>
            <a:r>
              <a:rPr lang="en-IN" sz="2500" b="1" dirty="0">
                <a:solidFill>
                  <a:srgbClr val="00B050"/>
                </a:solidFill>
              </a:rPr>
              <a:t>from product p inner join  sales s on </a:t>
            </a:r>
            <a:r>
              <a:rPr lang="en-IN" sz="2500" b="1" dirty="0" err="1">
                <a:solidFill>
                  <a:srgbClr val="00B050"/>
                </a:solidFill>
              </a:rPr>
              <a:t>p.product_id</a:t>
            </a:r>
            <a:r>
              <a:rPr lang="en-IN" sz="2500" b="1" dirty="0">
                <a:solidFill>
                  <a:srgbClr val="00B050"/>
                </a:solidFill>
              </a:rPr>
              <a:t> = </a:t>
            </a:r>
            <a:r>
              <a:rPr lang="en-IN" sz="2500" b="1" dirty="0" err="1">
                <a:solidFill>
                  <a:srgbClr val="00B050"/>
                </a:solidFill>
              </a:rPr>
              <a:t>s.product_id</a:t>
            </a:r>
            <a:r>
              <a:rPr lang="en-IN" sz="2500" b="1" dirty="0">
                <a:solidFill>
                  <a:srgbClr val="00B050"/>
                </a:solidFill>
              </a:rPr>
              <a:t>  inner join  </a:t>
            </a:r>
            <a:r>
              <a:rPr lang="en-IN" sz="2500" b="1" dirty="0" err="1">
                <a:solidFill>
                  <a:srgbClr val="00B050"/>
                </a:solidFill>
              </a:rPr>
              <a:t>goldusers_signup</a:t>
            </a:r>
            <a:r>
              <a:rPr lang="en-IN" sz="2500" b="1" dirty="0">
                <a:solidFill>
                  <a:srgbClr val="00B050"/>
                </a:solidFill>
              </a:rPr>
              <a:t>  g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on </a:t>
            </a:r>
            <a:r>
              <a:rPr lang="en-IN" sz="2500" b="1" dirty="0" err="1">
                <a:solidFill>
                  <a:srgbClr val="00B050"/>
                </a:solidFill>
              </a:rPr>
              <a:t>s.userid</a:t>
            </a:r>
            <a:r>
              <a:rPr lang="en-IN" sz="2500" b="1" dirty="0">
                <a:solidFill>
                  <a:srgbClr val="00B050"/>
                </a:solidFill>
              </a:rPr>
              <a:t> = </a:t>
            </a:r>
            <a:r>
              <a:rPr lang="en-IN" sz="2500" b="1" dirty="0" err="1">
                <a:solidFill>
                  <a:srgbClr val="00B050"/>
                </a:solidFill>
              </a:rPr>
              <a:t>g.userid</a:t>
            </a:r>
            <a:r>
              <a:rPr lang="en-IN" sz="2500" b="1" dirty="0">
                <a:solidFill>
                  <a:srgbClr val="00B050"/>
                </a:solidFill>
              </a:rPr>
              <a:t> where </a:t>
            </a:r>
            <a:r>
              <a:rPr lang="en-IN" sz="2500" b="1" dirty="0" err="1">
                <a:solidFill>
                  <a:srgbClr val="00B050"/>
                </a:solidFill>
              </a:rPr>
              <a:t>created_date</a:t>
            </a:r>
            <a:r>
              <a:rPr lang="en-IN" sz="2500" b="1" dirty="0">
                <a:solidFill>
                  <a:srgbClr val="00B050"/>
                </a:solidFill>
              </a:rPr>
              <a:t>&gt;=</a:t>
            </a:r>
            <a:r>
              <a:rPr lang="en-IN" sz="2500" b="1" dirty="0" err="1">
                <a:solidFill>
                  <a:srgbClr val="00B050"/>
                </a:solidFill>
              </a:rPr>
              <a:t>gold_signup_date</a:t>
            </a:r>
            <a:r>
              <a:rPr lang="en-IN" sz="2500" b="1" dirty="0">
                <a:solidFill>
                  <a:srgbClr val="00B050"/>
                </a:solidFill>
              </a:rPr>
              <a:t> and </a:t>
            </a:r>
            <a:r>
              <a:rPr lang="en-IN" sz="2500" b="1" dirty="0" err="1">
                <a:solidFill>
                  <a:srgbClr val="00B050"/>
                </a:solidFill>
              </a:rPr>
              <a:t>created_date</a:t>
            </a:r>
            <a:r>
              <a:rPr lang="en-IN" sz="2500" b="1" dirty="0">
                <a:solidFill>
                  <a:srgbClr val="00B050"/>
                </a:solidFill>
              </a:rPr>
              <a:t>&lt;=date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Add (</a:t>
            </a:r>
            <a:r>
              <a:rPr lang="en-IN" sz="2500" b="1" dirty="0" err="1">
                <a:solidFill>
                  <a:srgbClr val="00B050"/>
                </a:solidFill>
              </a:rPr>
              <a:t>gold_signup_date</a:t>
            </a:r>
            <a:r>
              <a:rPr lang="en-IN" sz="2500" b="1" dirty="0">
                <a:solidFill>
                  <a:srgbClr val="00B050"/>
                </a:solidFill>
              </a:rPr>
              <a:t>, interval 1 year) 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group by </a:t>
            </a:r>
            <a:r>
              <a:rPr lang="en-IN" sz="2500" b="1" dirty="0" err="1">
                <a:solidFill>
                  <a:srgbClr val="00B050"/>
                </a:solidFill>
              </a:rPr>
              <a:t>userid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created_date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gold_signup_date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product_id</a:t>
            </a:r>
            <a:r>
              <a:rPr lang="en-IN" sz="2500" b="1" dirty="0">
                <a:solidFill>
                  <a:srgbClr val="00B050"/>
                </a:solidFill>
              </a:rPr>
              <a:t>) a) b) c 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14044-53AF-64CD-EBCA-A374143A3593}"/>
              </a:ext>
            </a:extLst>
          </p:cNvPr>
          <p:cNvSpPr txBox="1"/>
          <p:nvPr/>
        </p:nvSpPr>
        <p:spPr>
          <a:xfrm>
            <a:off x="1524000" y="6421214"/>
            <a:ext cx="11069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OUTPUT</a:t>
            </a:r>
          </a:p>
        </p:txBody>
      </p:sp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83E42A5-399D-E916-3535-E70A1DCD4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67344"/>
            <a:ext cx="11069016" cy="1365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503429"/>
            <a:ext cx="6746875" cy="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lang="en-IN" sz="3000" b="1" dirty="0">
                <a:latin typeface="+mj-lt"/>
                <a:cs typeface="Trebuchet MS"/>
              </a:rPr>
              <a:t>Rank all the transaction of the customers?</a:t>
            </a:r>
            <a:endParaRPr sz="3000" b="1" dirty="0">
              <a:latin typeface="+mj-lt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F4BA8-9915-62A7-DB3B-0AF64F62C49A}"/>
              </a:ext>
            </a:extLst>
          </p:cNvPr>
          <p:cNvSpPr txBox="1"/>
          <p:nvPr/>
        </p:nvSpPr>
        <p:spPr>
          <a:xfrm>
            <a:off x="1143000" y="1400375"/>
            <a:ext cx="982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B050"/>
                </a:solidFill>
              </a:rPr>
              <a:t>Select *,rank() over(partition by </a:t>
            </a:r>
            <a:r>
              <a:rPr lang="en-IN" sz="3000" b="1" dirty="0" err="1">
                <a:solidFill>
                  <a:srgbClr val="00B050"/>
                </a:solidFill>
              </a:rPr>
              <a:t>userid</a:t>
            </a:r>
            <a:r>
              <a:rPr lang="en-IN" sz="3000" b="1" dirty="0">
                <a:solidFill>
                  <a:srgbClr val="00B050"/>
                </a:solidFill>
              </a:rPr>
              <a:t> order by </a:t>
            </a:r>
            <a:r>
              <a:rPr lang="en-IN" sz="3000" b="1" dirty="0" err="1">
                <a:solidFill>
                  <a:srgbClr val="00B050"/>
                </a:solidFill>
              </a:rPr>
              <a:t>created_date</a:t>
            </a:r>
            <a:r>
              <a:rPr lang="en-IN" sz="3000" b="1" dirty="0">
                <a:solidFill>
                  <a:srgbClr val="00B050"/>
                </a:solidFill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</a:rPr>
              <a:t>rnk</a:t>
            </a:r>
            <a:r>
              <a:rPr lang="en-IN" sz="3000" b="1" dirty="0">
                <a:solidFill>
                  <a:srgbClr val="00B050"/>
                </a:solidFill>
              </a:rPr>
              <a:t> from sales;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E775659-EC95-5F54-8C8B-5678FC12D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6" y="3498746"/>
            <a:ext cx="5666594" cy="63032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833ACA-D826-A58B-BD38-B14748A37FC0}"/>
              </a:ext>
            </a:extLst>
          </p:cNvPr>
          <p:cNvSpPr txBox="1"/>
          <p:nvPr/>
        </p:nvSpPr>
        <p:spPr>
          <a:xfrm>
            <a:off x="3706006" y="2801049"/>
            <a:ext cx="5403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OUTPUT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3358" y="219740"/>
            <a:ext cx="957516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2500" b="1" dirty="0">
                <a:latin typeface="+mj-lt"/>
              </a:rPr>
              <a:t>Rank all the transactions for each member whenever they are a Zomato  gold member  -- for every non gold member transactions mark as “Na” ?</a:t>
            </a:r>
            <a:endParaRPr sz="2500" b="1" dirty="0">
              <a:latin typeface="+mj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EB025-25F2-1F1C-4274-FD44A00E5A76}"/>
              </a:ext>
            </a:extLst>
          </p:cNvPr>
          <p:cNvSpPr txBox="1"/>
          <p:nvPr/>
        </p:nvSpPr>
        <p:spPr>
          <a:xfrm>
            <a:off x="935649" y="1221626"/>
            <a:ext cx="1282884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00B050"/>
                </a:solidFill>
              </a:rPr>
              <a:t>Select b.*, (case when </a:t>
            </a:r>
            <a:r>
              <a:rPr lang="en-IN" sz="2500" b="1" dirty="0" err="1">
                <a:solidFill>
                  <a:srgbClr val="00B050"/>
                </a:solidFill>
              </a:rPr>
              <a:t>gold_signup_date</a:t>
            </a:r>
            <a:r>
              <a:rPr lang="en-IN" sz="2500" b="1" dirty="0">
                <a:solidFill>
                  <a:srgbClr val="00B050"/>
                </a:solidFill>
              </a:rPr>
              <a:t> then </a:t>
            </a:r>
            <a:r>
              <a:rPr lang="en-IN" sz="2500" b="1" dirty="0" err="1">
                <a:solidFill>
                  <a:srgbClr val="00B050"/>
                </a:solidFill>
              </a:rPr>
              <a:t>rnk</a:t>
            </a:r>
            <a:r>
              <a:rPr lang="en-IN" sz="2500" b="1" dirty="0">
                <a:solidFill>
                  <a:srgbClr val="00B050"/>
                </a:solidFill>
              </a:rPr>
              <a:t> 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 when </a:t>
            </a:r>
            <a:r>
              <a:rPr lang="en-IN" sz="2500" b="1" dirty="0" err="1">
                <a:solidFill>
                  <a:srgbClr val="00B050"/>
                </a:solidFill>
              </a:rPr>
              <a:t>gold_signup_date</a:t>
            </a:r>
            <a:r>
              <a:rPr lang="en-IN" sz="2500" b="1" dirty="0">
                <a:solidFill>
                  <a:srgbClr val="00B050"/>
                </a:solidFill>
              </a:rPr>
              <a:t> is NULL then ‘Na' end)  as </a:t>
            </a:r>
            <a:r>
              <a:rPr lang="en-IN" sz="2500" b="1" dirty="0" err="1">
                <a:solidFill>
                  <a:srgbClr val="00B050"/>
                </a:solidFill>
              </a:rPr>
              <a:t>rank_no</a:t>
            </a:r>
            <a:r>
              <a:rPr lang="en-IN" sz="2500" b="1" dirty="0">
                <a:solidFill>
                  <a:srgbClr val="00B050"/>
                </a:solidFill>
              </a:rPr>
              <a:t> from (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select a.*,rank() over(partition by </a:t>
            </a:r>
            <a:r>
              <a:rPr lang="en-IN" sz="2500" b="1" dirty="0" err="1">
                <a:solidFill>
                  <a:srgbClr val="00B050"/>
                </a:solidFill>
              </a:rPr>
              <a:t>userid</a:t>
            </a:r>
            <a:r>
              <a:rPr lang="en-IN" sz="2500" b="1" dirty="0">
                <a:solidFill>
                  <a:srgbClr val="00B050"/>
                </a:solidFill>
              </a:rPr>
              <a:t> order by </a:t>
            </a:r>
            <a:r>
              <a:rPr lang="en-IN" sz="2500" b="1" dirty="0" err="1">
                <a:solidFill>
                  <a:srgbClr val="00B050"/>
                </a:solidFill>
              </a:rPr>
              <a:t>created_date</a:t>
            </a:r>
            <a:r>
              <a:rPr lang="en-IN" sz="2500" b="1" dirty="0">
                <a:solidFill>
                  <a:srgbClr val="00B050"/>
                </a:solidFill>
              </a:rPr>
              <a:t> </a:t>
            </a:r>
            <a:r>
              <a:rPr lang="en-IN" sz="2500" b="1" dirty="0" err="1">
                <a:solidFill>
                  <a:srgbClr val="00B050"/>
                </a:solidFill>
              </a:rPr>
              <a:t>desc</a:t>
            </a:r>
            <a:r>
              <a:rPr lang="en-IN" sz="2500" b="1" dirty="0">
                <a:solidFill>
                  <a:srgbClr val="00B050"/>
                </a:solidFill>
              </a:rPr>
              <a:t>)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as </a:t>
            </a:r>
            <a:r>
              <a:rPr lang="en-IN" sz="2500" b="1" dirty="0" err="1">
                <a:solidFill>
                  <a:srgbClr val="00B050"/>
                </a:solidFill>
              </a:rPr>
              <a:t>rnk</a:t>
            </a:r>
            <a:r>
              <a:rPr lang="en-IN" sz="2500" b="1" dirty="0">
                <a:solidFill>
                  <a:srgbClr val="00B050"/>
                </a:solidFill>
              </a:rPr>
              <a:t> from (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Select </a:t>
            </a:r>
            <a:r>
              <a:rPr lang="en-IN" sz="2500" b="1" dirty="0" err="1">
                <a:solidFill>
                  <a:srgbClr val="00B050"/>
                </a:solidFill>
              </a:rPr>
              <a:t>s.userid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s.created_date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s.product_id</a:t>
            </a:r>
            <a:r>
              <a:rPr lang="en-IN" sz="2500" b="1" dirty="0">
                <a:solidFill>
                  <a:srgbClr val="00B050"/>
                </a:solidFill>
              </a:rPr>
              <a:t>, </a:t>
            </a:r>
            <a:r>
              <a:rPr lang="en-IN" sz="2500" b="1" dirty="0" err="1">
                <a:solidFill>
                  <a:srgbClr val="00B050"/>
                </a:solidFill>
              </a:rPr>
              <a:t>g.gold_signup_date</a:t>
            </a:r>
            <a:endParaRPr lang="en-IN" sz="2500" b="1" dirty="0">
              <a:solidFill>
                <a:srgbClr val="00B050"/>
              </a:solidFill>
            </a:endParaRP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from sales s left join </a:t>
            </a:r>
            <a:r>
              <a:rPr lang="en-IN" sz="2500" b="1" dirty="0" err="1">
                <a:solidFill>
                  <a:srgbClr val="00B050"/>
                </a:solidFill>
              </a:rPr>
              <a:t>goldusers_signup</a:t>
            </a:r>
            <a:r>
              <a:rPr lang="en-IN" sz="2500" b="1" dirty="0">
                <a:solidFill>
                  <a:srgbClr val="00B050"/>
                </a:solidFill>
              </a:rPr>
              <a:t> g on </a:t>
            </a:r>
            <a:r>
              <a:rPr lang="en-IN" sz="2500" b="1" dirty="0" err="1">
                <a:solidFill>
                  <a:srgbClr val="00B050"/>
                </a:solidFill>
              </a:rPr>
              <a:t>s.userid</a:t>
            </a:r>
            <a:r>
              <a:rPr lang="en-IN" sz="2500" b="1" dirty="0">
                <a:solidFill>
                  <a:srgbClr val="00B050"/>
                </a:solidFill>
              </a:rPr>
              <a:t> = </a:t>
            </a:r>
            <a:r>
              <a:rPr lang="en-IN" sz="2500" b="1" dirty="0" err="1">
                <a:solidFill>
                  <a:srgbClr val="00B050"/>
                </a:solidFill>
              </a:rPr>
              <a:t>g.userid</a:t>
            </a:r>
            <a:r>
              <a:rPr lang="en-IN" sz="2500" b="1" dirty="0">
                <a:solidFill>
                  <a:srgbClr val="00B050"/>
                </a:solidFill>
              </a:rPr>
              <a:t>  and</a:t>
            </a:r>
          </a:p>
          <a:p>
            <a:r>
              <a:rPr lang="en-IN" sz="2500" b="1" dirty="0">
                <a:solidFill>
                  <a:srgbClr val="00B050"/>
                </a:solidFill>
              </a:rPr>
              <a:t>                    </a:t>
            </a:r>
            <a:r>
              <a:rPr lang="en-IN" sz="2500" b="1" dirty="0" err="1">
                <a:solidFill>
                  <a:srgbClr val="00B050"/>
                </a:solidFill>
              </a:rPr>
              <a:t>s.created_date</a:t>
            </a:r>
            <a:r>
              <a:rPr lang="en-IN" sz="2500" b="1" dirty="0">
                <a:solidFill>
                  <a:srgbClr val="00B050"/>
                </a:solidFill>
              </a:rPr>
              <a:t> &gt;= </a:t>
            </a:r>
            <a:r>
              <a:rPr lang="en-IN" sz="2500" b="1" dirty="0" err="1">
                <a:solidFill>
                  <a:srgbClr val="00B050"/>
                </a:solidFill>
              </a:rPr>
              <a:t>g.gold_signup_date</a:t>
            </a:r>
            <a:r>
              <a:rPr lang="en-IN" sz="2500" b="1" dirty="0">
                <a:solidFill>
                  <a:srgbClr val="00B050"/>
                </a:solidFill>
              </a:rPr>
              <a:t>) a) b;</a:t>
            </a:r>
          </a:p>
        </p:txBody>
      </p:sp>
      <p:pic>
        <p:nvPicPr>
          <p:cNvPr id="11" name="Picture 10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DA56F307-C35B-5975-66CA-C4C7B11E7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82392"/>
            <a:ext cx="7795323" cy="5148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E8E522-EF6B-957F-57D8-BB5651BDCBF2}"/>
              </a:ext>
            </a:extLst>
          </p:cNvPr>
          <p:cNvSpPr txBox="1"/>
          <p:nvPr/>
        </p:nvSpPr>
        <p:spPr>
          <a:xfrm>
            <a:off x="2743201" y="4225983"/>
            <a:ext cx="7795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35" y="635"/>
            <a:ext cx="18286730" cy="10285730"/>
            <a:chOff x="761" y="761"/>
            <a:chExt cx="18286730" cy="10285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099" y="1114690"/>
              <a:ext cx="2499803" cy="4290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8286730" cy="10285730"/>
            </a:xfrm>
            <a:custGeom>
              <a:avLst/>
              <a:gdLst/>
              <a:ahLst/>
              <a:cxnLst/>
              <a:rect l="l" t="t" r="r" b="b"/>
              <a:pathLst>
                <a:path w="18286730" h="10285730">
                  <a:moveTo>
                    <a:pt x="0" y="0"/>
                  </a:moveTo>
                  <a:lnTo>
                    <a:pt x="18286476" y="0"/>
                  </a:lnTo>
                  <a:lnTo>
                    <a:pt x="18286476" y="10285476"/>
                  </a:lnTo>
                  <a:lnTo>
                    <a:pt x="0" y="10285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25A6BF-45FA-5417-8C75-495D1D424D34}"/>
              </a:ext>
            </a:extLst>
          </p:cNvPr>
          <p:cNvSpPr txBox="1"/>
          <p:nvPr/>
        </p:nvSpPr>
        <p:spPr>
          <a:xfrm>
            <a:off x="1219200" y="17145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ZOMATO DATA EXPLORATION</a:t>
            </a:r>
          </a:p>
        </p:txBody>
      </p:sp>
      <p:pic>
        <p:nvPicPr>
          <p:cNvPr id="12" name="Picture 11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8648622B-93AF-01C4-B52C-ECDFB8A0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62200" y="5187708"/>
            <a:ext cx="8974614" cy="4487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4978F8-F653-E379-9132-3A19EF87CC8B}"/>
              </a:ext>
            </a:extLst>
          </p:cNvPr>
          <p:cNvSpPr txBox="1"/>
          <p:nvPr/>
        </p:nvSpPr>
        <p:spPr>
          <a:xfrm>
            <a:off x="1474973" y="2515670"/>
            <a:ext cx="11887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Zomato is an Indian Multinational restaurant aggregator and food delivery company, founded by </a:t>
            </a:r>
            <a:r>
              <a:rPr lang="en-IN" sz="3000" dirty="0" err="1"/>
              <a:t>Deepinder</a:t>
            </a:r>
            <a:r>
              <a:rPr lang="en-IN" sz="3000" dirty="0"/>
              <a:t> Goyal and Pankaj </a:t>
            </a:r>
            <a:r>
              <a:rPr lang="en-IN" sz="3000" dirty="0" err="1"/>
              <a:t>Chaddah</a:t>
            </a:r>
            <a:r>
              <a:rPr lang="en-IN" sz="3000" dirty="0"/>
              <a:t> in 2008. Zomato provides information, menus and user-reviews of restaurants as well as food delivery options from partner restaurants in more than 1,000 Indian cities and towns, as of 2022-23.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51826" y="0"/>
              <a:ext cx="1838325" cy="10287000"/>
            </a:xfrm>
            <a:custGeom>
              <a:avLst/>
              <a:gdLst/>
              <a:ahLst/>
              <a:cxnLst/>
              <a:rect l="l" t="t" r="r" b="b"/>
              <a:pathLst>
                <a:path w="1838325" h="10287000">
                  <a:moveTo>
                    <a:pt x="1838185" y="10287000"/>
                  </a:moveTo>
                  <a:lnTo>
                    <a:pt x="1828650" y="10287000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9534" y="0"/>
                  </a:lnTo>
                  <a:lnTo>
                    <a:pt x="1838185" y="10286161"/>
                  </a:lnTo>
                  <a:lnTo>
                    <a:pt x="1838185" y="1028700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33183" y="5517388"/>
              <a:ext cx="7155180" cy="4770120"/>
            </a:xfrm>
            <a:custGeom>
              <a:avLst/>
              <a:gdLst/>
              <a:ahLst/>
              <a:cxnLst/>
              <a:rect l="l" t="t" r="r" b="b"/>
              <a:pathLst>
                <a:path w="7155180" h="4770120">
                  <a:moveTo>
                    <a:pt x="13300" y="4769612"/>
                  </a:moveTo>
                  <a:lnTo>
                    <a:pt x="0" y="4769612"/>
                  </a:lnTo>
                  <a:lnTo>
                    <a:pt x="144" y="4768278"/>
                  </a:lnTo>
                  <a:lnTo>
                    <a:pt x="7147412" y="774"/>
                  </a:lnTo>
                  <a:lnTo>
                    <a:pt x="7150574" y="0"/>
                  </a:lnTo>
                  <a:lnTo>
                    <a:pt x="7152162" y="457"/>
                  </a:lnTo>
                  <a:lnTo>
                    <a:pt x="7153495" y="1447"/>
                  </a:lnTo>
                  <a:lnTo>
                    <a:pt x="7154410" y="2819"/>
                  </a:lnTo>
                  <a:lnTo>
                    <a:pt x="7154804" y="4419"/>
                  </a:lnTo>
                  <a:lnTo>
                    <a:pt x="7154626" y="6070"/>
                  </a:lnTo>
                  <a:lnTo>
                    <a:pt x="7153889" y="7556"/>
                  </a:lnTo>
                  <a:lnTo>
                    <a:pt x="7152695" y="8699"/>
                  </a:lnTo>
                  <a:lnTo>
                    <a:pt x="13300" y="47696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72210" y="0"/>
              <a:ext cx="4511040" cy="10287000"/>
            </a:xfrm>
            <a:custGeom>
              <a:avLst/>
              <a:gdLst/>
              <a:ahLst/>
              <a:cxnLst/>
              <a:rect l="l" t="t" r="r" b="b"/>
              <a:pathLst>
                <a:path w="4511040" h="10287000">
                  <a:moveTo>
                    <a:pt x="4511027" y="10287000"/>
                  </a:moveTo>
                  <a:lnTo>
                    <a:pt x="0" y="10287000"/>
                  </a:lnTo>
                  <a:lnTo>
                    <a:pt x="3064523" y="0"/>
                  </a:lnTo>
                  <a:lnTo>
                    <a:pt x="4511027" y="0"/>
                  </a:lnTo>
                  <a:lnTo>
                    <a:pt x="4511027" y="10287000"/>
                  </a:lnTo>
                  <a:close/>
                </a:path>
              </a:pathLst>
            </a:custGeom>
            <a:solidFill>
              <a:srgbClr val="90C225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07402" y="0"/>
              <a:ext cx="3881120" cy="10287000"/>
            </a:xfrm>
            <a:custGeom>
              <a:avLst/>
              <a:gdLst/>
              <a:ahLst/>
              <a:cxnLst/>
              <a:rect l="l" t="t" r="r" b="b"/>
              <a:pathLst>
                <a:path w="3881119" h="10287000">
                  <a:moveTo>
                    <a:pt x="3880597" y="10287000"/>
                  </a:moveTo>
                  <a:lnTo>
                    <a:pt x="1811945" y="10287000"/>
                  </a:lnTo>
                  <a:lnTo>
                    <a:pt x="0" y="0"/>
                  </a:lnTo>
                  <a:lnTo>
                    <a:pt x="3880597" y="0"/>
                  </a:lnTo>
                  <a:lnTo>
                    <a:pt x="3880597" y="1028700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99008" y="4572000"/>
              <a:ext cx="4889500" cy="5715000"/>
            </a:xfrm>
            <a:custGeom>
              <a:avLst/>
              <a:gdLst/>
              <a:ahLst/>
              <a:cxnLst/>
              <a:rect l="l" t="t" r="r" b="b"/>
              <a:pathLst>
                <a:path w="4889500" h="5715000">
                  <a:moveTo>
                    <a:pt x="4888992" y="5715000"/>
                  </a:moveTo>
                  <a:lnTo>
                    <a:pt x="0" y="5715000"/>
                  </a:lnTo>
                  <a:lnTo>
                    <a:pt x="4888992" y="0"/>
                  </a:lnTo>
                  <a:lnTo>
                    <a:pt x="4888992" y="5715000"/>
                  </a:lnTo>
                  <a:close/>
                </a:path>
              </a:pathLst>
            </a:custGeom>
            <a:solidFill>
              <a:srgbClr val="539F20">
                <a:alpha val="72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06320" y="0"/>
              <a:ext cx="4277360" cy="10287000"/>
            </a:xfrm>
            <a:custGeom>
              <a:avLst/>
              <a:gdLst/>
              <a:ahLst/>
              <a:cxnLst/>
              <a:rect l="l" t="t" r="r" b="b"/>
              <a:pathLst>
                <a:path w="4277359" h="10287000">
                  <a:moveTo>
                    <a:pt x="4276917" y="10287000"/>
                  </a:moveTo>
                  <a:lnTo>
                    <a:pt x="3701556" y="10287000"/>
                  </a:lnTo>
                  <a:lnTo>
                    <a:pt x="0" y="0"/>
                  </a:lnTo>
                  <a:lnTo>
                    <a:pt x="4276917" y="0"/>
                  </a:lnTo>
                  <a:lnTo>
                    <a:pt x="4276917" y="10287000"/>
                  </a:lnTo>
                  <a:close/>
                </a:path>
              </a:pathLst>
            </a:custGeom>
            <a:solidFill>
              <a:srgbClr val="3E7818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48099" y="0"/>
              <a:ext cx="1935480" cy="10287000"/>
            </a:xfrm>
            <a:custGeom>
              <a:avLst/>
              <a:gdLst/>
              <a:ahLst/>
              <a:cxnLst/>
              <a:rect l="l" t="t" r="r" b="b"/>
              <a:pathLst>
                <a:path w="1935480" h="10287000">
                  <a:moveTo>
                    <a:pt x="1935137" y="10287000"/>
                  </a:moveTo>
                  <a:lnTo>
                    <a:pt x="0" y="10287000"/>
                  </a:lnTo>
                  <a:lnTo>
                    <a:pt x="1527714" y="0"/>
                  </a:lnTo>
                  <a:lnTo>
                    <a:pt x="1935137" y="0"/>
                  </a:lnTo>
                  <a:lnTo>
                    <a:pt x="1935137" y="10287000"/>
                  </a:lnTo>
                  <a:close/>
                </a:path>
              </a:pathLst>
            </a:custGeom>
            <a:solidFill>
              <a:srgbClr val="C0E374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10553" y="0"/>
              <a:ext cx="1873250" cy="10287000"/>
            </a:xfrm>
            <a:custGeom>
              <a:avLst/>
              <a:gdLst/>
              <a:ahLst/>
              <a:cxnLst/>
              <a:rect l="l" t="t" r="r" b="b"/>
              <a:pathLst>
                <a:path w="1873250" h="10287000">
                  <a:moveTo>
                    <a:pt x="1872684" y="10287000"/>
                  </a:moveTo>
                  <a:lnTo>
                    <a:pt x="1662016" y="10287000"/>
                  </a:lnTo>
                  <a:lnTo>
                    <a:pt x="0" y="0"/>
                  </a:lnTo>
                  <a:lnTo>
                    <a:pt x="1872684" y="0"/>
                  </a:lnTo>
                  <a:lnTo>
                    <a:pt x="1872684" y="1028700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56991" y="5384291"/>
              <a:ext cx="2726690" cy="4902835"/>
            </a:xfrm>
            <a:custGeom>
              <a:avLst/>
              <a:gdLst/>
              <a:ahLst/>
              <a:cxnLst/>
              <a:rect l="l" t="t" r="r" b="b"/>
              <a:pathLst>
                <a:path w="2726690" h="4902834">
                  <a:moveTo>
                    <a:pt x="2726436" y="4902708"/>
                  </a:moveTo>
                  <a:lnTo>
                    <a:pt x="0" y="4902708"/>
                  </a:lnTo>
                  <a:lnTo>
                    <a:pt x="2726436" y="0"/>
                  </a:lnTo>
                  <a:lnTo>
                    <a:pt x="2726436" y="4902708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019800"/>
              <a:ext cx="673735" cy="4267200"/>
            </a:xfrm>
            <a:custGeom>
              <a:avLst/>
              <a:gdLst/>
              <a:ahLst/>
              <a:cxnLst/>
              <a:rect l="l" t="t" r="r" b="b"/>
              <a:pathLst>
                <a:path w="673735" h="4267200">
                  <a:moveTo>
                    <a:pt x="673608" y="4267200"/>
                  </a:moveTo>
                  <a:lnTo>
                    <a:pt x="0" y="4267200"/>
                  </a:lnTo>
                  <a:lnTo>
                    <a:pt x="0" y="0"/>
                  </a:lnTo>
                  <a:lnTo>
                    <a:pt x="673608" y="4267200"/>
                  </a:lnTo>
                  <a:close/>
                </a:path>
              </a:pathLst>
            </a:custGeom>
            <a:solidFill>
              <a:srgbClr val="90C22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1" y="761"/>
              <a:ext cx="18286730" cy="10285730"/>
            </a:xfrm>
            <a:custGeom>
              <a:avLst/>
              <a:gdLst/>
              <a:ahLst/>
              <a:cxnLst/>
              <a:rect l="l" t="t" r="r" b="b"/>
              <a:pathLst>
                <a:path w="18286730" h="10285730">
                  <a:moveTo>
                    <a:pt x="0" y="0"/>
                  </a:moveTo>
                  <a:lnTo>
                    <a:pt x="18286476" y="0"/>
                  </a:lnTo>
                  <a:lnTo>
                    <a:pt x="18286476" y="10285476"/>
                  </a:lnTo>
                  <a:lnTo>
                    <a:pt x="0" y="10285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1863" y="915809"/>
            <a:ext cx="69189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161515"/>
                </a:solidFill>
                <a:latin typeface="Arial MT"/>
                <a:cs typeface="Arial MT"/>
              </a:rPr>
              <a:t>Entity</a:t>
            </a:r>
            <a:r>
              <a:rPr spc="-10" dirty="0">
                <a:solidFill>
                  <a:srgbClr val="161515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161515"/>
                </a:solidFill>
                <a:latin typeface="Arial MT"/>
                <a:cs typeface="Arial MT"/>
              </a:rPr>
              <a:t>Relationship</a:t>
            </a:r>
            <a:r>
              <a:rPr spc="-10" dirty="0">
                <a:solidFill>
                  <a:srgbClr val="161515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161515"/>
                </a:solidFill>
                <a:latin typeface="Arial MT"/>
                <a:cs typeface="Arial MT"/>
              </a:rPr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1142999" y="2827975"/>
            <a:ext cx="3326815" cy="1475740"/>
          </a:xfrm>
          <a:custGeom>
            <a:avLst/>
            <a:gdLst/>
            <a:ahLst/>
            <a:cxnLst/>
            <a:rect l="l" t="t" r="r" b="b"/>
            <a:pathLst>
              <a:path w="4000500" h="1475739">
                <a:moveTo>
                  <a:pt x="3755135" y="1475232"/>
                </a:moveTo>
                <a:lnTo>
                  <a:pt x="245364" y="1475232"/>
                </a:lnTo>
                <a:lnTo>
                  <a:pt x="195891" y="1470194"/>
                </a:lnTo>
                <a:lnTo>
                  <a:pt x="149806" y="1455848"/>
                </a:lnTo>
                <a:lnTo>
                  <a:pt x="108100" y="1433185"/>
                </a:lnTo>
                <a:lnTo>
                  <a:pt x="71766" y="1403199"/>
                </a:lnTo>
                <a:lnTo>
                  <a:pt x="41796" y="1366881"/>
                </a:lnTo>
                <a:lnTo>
                  <a:pt x="19183" y="1325225"/>
                </a:lnTo>
                <a:lnTo>
                  <a:pt x="4920" y="1279223"/>
                </a:lnTo>
                <a:lnTo>
                  <a:pt x="0" y="1229868"/>
                </a:lnTo>
                <a:lnTo>
                  <a:pt x="0" y="246888"/>
                </a:lnTo>
                <a:lnTo>
                  <a:pt x="4920" y="197199"/>
                </a:lnTo>
                <a:lnTo>
                  <a:pt x="19183" y="150940"/>
                </a:lnTo>
                <a:lnTo>
                  <a:pt x="41796" y="109085"/>
                </a:lnTo>
                <a:lnTo>
                  <a:pt x="71766" y="72609"/>
                </a:lnTo>
                <a:lnTo>
                  <a:pt x="108100" y="42487"/>
                </a:lnTo>
                <a:lnTo>
                  <a:pt x="149806" y="19695"/>
                </a:lnTo>
                <a:lnTo>
                  <a:pt x="195891" y="5207"/>
                </a:lnTo>
                <a:lnTo>
                  <a:pt x="245364" y="0"/>
                </a:lnTo>
                <a:lnTo>
                  <a:pt x="3755135" y="0"/>
                </a:lnTo>
                <a:lnTo>
                  <a:pt x="3804466" y="5207"/>
                </a:lnTo>
                <a:lnTo>
                  <a:pt x="3850450" y="19695"/>
                </a:lnTo>
                <a:lnTo>
                  <a:pt x="3892096" y="42487"/>
                </a:lnTo>
                <a:lnTo>
                  <a:pt x="3928410" y="72609"/>
                </a:lnTo>
                <a:lnTo>
                  <a:pt x="3958399" y="109085"/>
                </a:lnTo>
                <a:lnTo>
                  <a:pt x="3981073" y="150940"/>
                </a:lnTo>
                <a:lnTo>
                  <a:pt x="3995437" y="197199"/>
                </a:lnTo>
                <a:lnTo>
                  <a:pt x="4000500" y="246888"/>
                </a:lnTo>
                <a:lnTo>
                  <a:pt x="4000500" y="1229868"/>
                </a:lnTo>
                <a:lnTo>
                  <a:pt x="3995437" y="1279223"/>
                </a:lnTo>
                <a:lnTo>
                  <a:pt x="3981073" y="1325225"/>
                </a:lnTo>
                <a:lnTo>
                  <a:pt x="3958399" y="1366881"/>
                </a:lnTo>
                <a:lnTo>
                  <a:pt x="3928410" y="1403199"/>
                </a:lnTo>
                <a:lnTo>
                  <a:pt x="3892096" y="1433185"/>
                </a:lnTo>
                <a:lnTo>
                  <a:pt x="3850450" y="1455848"/>
                </a:lnTo>
                <a:lnTo>
                  <a:pt x="3804466" y="1470194"/>
                </a:lnTo>
                <a:lnTo>
                  <a:pt x="3755135" y="1475232"/>
                </a:lnTo>
                <a:close/>
              </a:path>
            </a:pathLst>
          </a:custGeom>
          <a:solidFill>
            <a:srgbClr val="918554">
              <a:alpha val="501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8391" y="3214865"/>
            <a:ext cx="221043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500" b="1" dirty="0">
                <a:solidFill>
                  <a:schemeClr val="bg1"/>
                </a:solidFill>
                <a:latin typeface="Trebuchet MS"/>
                <a:cs typeface="Trebuchet MS"/>
              </a:rPr>
              <a:t>SALES</a:t>
            </a:r>
            <a:endParaRPr sz="35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61247" y="2827975"/>
            <a:ext cx="3459695" cy="1475740"/>
          </a:xfrm>
          <a:custGeom>
            <a:avLst/>
            <a:gdLst/>
            <a:ahLst/>
            <a:cxnLst/>
            <a:rect l="l" t="t" r="r" b="b"/>
            <a:pathLst>
              <a:path w="4000500" h="1475739">
                <a:moveTo>
                  <a:pt x="3753612" y="1475231"/>
                </a:moveTo>
                <a:lnTo>
                  <a:pt x="245364" y="1475231"/>
                </a:lnTo>
                <a:lnTo>
                  <a:pt x="195712" y="1470099"/>
                </a:lnTo>
                <a:lnTo>
                  <a:pt x="149499" y="1455665"/>
                </a:lnTo>
                <a:lnTo>
                  <a:pt x="107716" y="1432905"/>
                </a:lnTo>
                <a:lnTo>
                  <a:pt x="71356" y="1402794"/>
                </a:lnTo>
                <a:lnTo>
                  <a:pt x="41412" y="1366307"/>
                </a:lnTo>
                <a:lnTo>
                  <a:pt x="18876" y="1324420"/>
                </a:lnTo>
                <a:lnTo>
                  <a:pt x="4741" y="1278107"/>
                </a:lnTo>
                <a:lnTo>
                  <a:pt x="0" y="1228343"/>
                </a:lnTo>
                <a:lnTo>
                  <a:pt x="0" y="245363"/>
                </a:lnTo>
                <a:lnTo>
                  <a:pt x="4741" y="196083"/>
                </a:lnTo>
                <a:lnTo>
                  <a:pt x="18876" y="150134"/>
                </a:lnTo>
                <a:lnTo>
                  <a:pt x="41412" y="108510"/>
                </a:lnTo>
                <a:lnTo>
                  <a:pt x="71356" y="72204"/>
                </a:lnTo>
                <a:lnTo>
                  <a:pt x="107716" y="42207"/>
                </a:lnTo>
                <a:lnTo>
                  <a:pt x="149499" y="19512"/>
                </a:lnTo>
                <a:lnTo>
                  <a:pt x="195712" y="5112"/>
                </a:lnTo>
                <a:lnTo>
                  <a:pt x="245364" y="0"/>
                </a:lnTo>
                <a:lnTo>
                  <a:pt x="3753612" y="0"/>
                </a:lnTo>
                <a:lnTo>
                  <a:pt x="3803266" y="5112"/>
                </a:lnTo>
                <a:lnTo>
                  <a:pt x="3849500" y="19512"/>
                </a:lnTo>
                <a:lnTo>
                  <a:pt x="3891340" y="42207"/>
                </a:lnTo>
                <a:lnTo>
                  <a:pt x="3927809" y="72204"/>
                </a:lnTo>
                <a:lnTo>
                  <a:pt x="3957935" y="108510"/>
                </a:lnTo>
                <a:lnTo>
                  <a:pt x="3980742" y="150134"/>
                </a:lnTo>
                <a:lnTo>
                  <a:pt x="3995255" y="196083"/>
                </a:lnTo>
                <a:lnTo>
                  <a:pt x="4000500" y="245363"/>
                </a:lnTo>
                <a:lnTo>
                  <a:pt x="4000500" y="1228343"/>
                </a:lnTo>
                <a:lnTo>
                  <a:pt x="3995255" y="1278107"/>
                </a:lnTo>
                <a:lnTo>
                  <a:pt x="3980742" y="1324420"/>
                </a:lnTo>
                <a:lnTo>
                  <a:pt x="3957935" y="1366307"/>
                </a:lnTo>
                <a:lnTo>
                  <a:pt x="3927809" y="1402794"/>
                </a:lnTo>
                <a:lnTo>
                  <a:pt x="3891340" y="1432905"/>
                </a:lnTo>
                <a:lnTo>
                  <a:pt x="3849500" y="1455665"/>
                </a:lnTo>
                <a:lnTo>
                  <a:pt x="3803266" y="1470099"/>
                </a:lnTo>
                <a:lnTo>
                  <a:pt x="3753612" y="1475231"/>
                </a:lnTo>
                <a:close/>
              </a:path>
            </a:pathLst>
          </a:custGeom>
          <a:solidFill>
            <a:srgbClr val="91855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49706" y="3224286"/>
            <a:ext cx="18827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500" b="1" spc="-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35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60747" y="5848145"/>
            <a:ext cx="4000500" cy="1475740"/>
          </a:xfrm>
          <a:custGeom>
            <a:avLst/>
            <a:gdLst/>
            <a:ahLst/>
            <a:cxnLst/>
            <a:rect l="l" t="t" r="r" b="b"/>
            <a:pathLst>
              <a:path w="4000500" h="1475740">
                <a:moveTo>
                  <a:pt x="3753611" y="1475231"/>
                </a:moveTo>
                <a:lnTo>
                  <a:pt x="245363" y="1475231"/>
                </a:lnTo>
                <a:lnTo>
                  <a:pt x="195720" y="1470156"/>
                </a:lnTo>
                <a:lnTo>
                  <a:pt x="149513" y="1455783"/>
                </a:lnTo>
                <a:lnTo>
                  <a:pt x="107734" y="1433105"/>
                </a:lnTo>
                <a:lnTo>
                  <a:pt x="71375" y="1403113"/>
                </a:lnTo>
                <a:lnTo>
                  <a:pt x="41430" y="1366801"/>
                </a:lnTo>
                <a:lnTo>
                  <a:pt x="18891" y="1325161"/>
                </a:lnTo>
                <a:lnTo>
                  <a:pt x="4750" y="1279186"/>
                </a:lnTo>
                <a:lnTo>
                  <a:pt x="0" y="1229868"/>
                </a:lnTo>
                <a:lnTo>
                  <a:pt x="0" y="246887"/>
                </a:lnTo>
                <a:lnTo>
                  <a:pt x="4750" y="197162"/>
                </a:lnTo>
                <a:lnTo>
                  <a:pt x="18891" y="150877"/>
                </a:lnTo>
                <a:lnTo>
                  <a:pt x="41430" y="109008"/>
                </a:lnTo>
                <a:lnTo>
                  <a:pt x="71375" y="72528"/>
                </a:lnTo>
                <a:lnTo>
                  <a:pt x="107734" y="42412"/>
                </a:lnTo>
                <a:lnTo>
                  <a:pt x="149513" y="19636"/>
                </a:lnTo>
                <a:lnTo>
                  <a:pt x="195720" y="5173"/>
                </a:lnTo>
                <a:lnTo>
                  <a:pt x="245363" y="0"/>
                </a:lnTo>
                <a:lnTo>
                  <a:pt x="3753611" y="0"/>
                </a:lnTo>
                <a:lnTo>
                  <a:pt x="3803274" y="5173"/>
                </a:lnTo>
                <a:lnTo>
                  <a:pt x="3849515" y="19636"/>
                </a:lnTo>
                <a:lnTo>
                  <a:pt x="3891358" y="42412"/>
                </a:lnTo>
                <a:lnTo>
                  <a:pt x="3927829" y="72528"/>
                </a:lnTo>
                <a:lnTo>
                  <a:pt x="3957953" y="109008"/>
                </a:lnTo>
                <a:lnTo>
                  <a:pt x="3980756" y="150877"/>
                </a:lnTo>
                <a:lnTo>
                  <a:pt x="3995263" y="197162"/>
                </a:lnTo>
                <a:lnTo>
                  <a:pt x="4000500" y="246887"/>
                </a:lnTo>
                <a:lnTo>
                  <a:pt x="4000500" y="1229868"/>
                </a:lnTo>
                <a:lnTo>
                  <a:pt x="3995263" y="1279186"/>
                </a:lnTo>
                <a:lnTo>
                  <a:pt x="3980756" y="1325161"/>
                </a:lnTo>
                <a:lnTo>
                  <a:pt x="3957953" y="1366801"/>
                </a:lnTo>
                <a:lnTo>
                  <a:pt x="3927829" y="1403113"/>
                </a:lnTo>
                <a:lnTo>
                  <a:pt x="3891358" y="1433105"/>
                </a:lnTo>
                <a:lnTo>
                  <a:pt x="3849515" y="1455783"/>
                </a:lnTo>
                <a:lnTo>
                  <a:pt x="3803274" y="1470156"/>
                </a:lnTo>
                <a:lnTo>
                  <a:pt x="3753611" y="1475231"/>
                </a:lnTo>
                <a:close/>
              </a:path>
            </a:pathLst>
          </a:custGeom>
          <a:solidFill>
            <a:srgbClr val="91855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4617" y="6309995"/>
            <a:ext cx="23317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500" b="1" spc="-4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3500" b="1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0851" y="8382762"/>
            <a:ext cx="4459251" cy="1475740"/>
          </a:xfrm>
          <a:custGeom>
            <a:avLst/>
            <a:gdLst/>
            <a:ahLst/>
            <a:cxnLst/>
            <a:rect l="l" t="t" r="r" b="b"/>
            <a:pathLst>
              <a:path w="4000500" h="1475740">
                <a:moveTo>
                  <a:pt x="3755136" y="1475232"/>
                </a:moveTo>
                <a:lnTo>
                  <a:pt x="245363" y="1475232"/>
                </a:lnTo>
                <a:lnTo>
                  <a:pt x="195986" y="1470198"/>
                </a:lnTo>
                <a:lnTo>
                  <a:pt x="149968" y="1455853"/>
                </a:lnTo>
                <a:lnTo>
                  <a:pt x="108302" y="1433191"/>
                </a:lnTo>
                <a:lnTo>
                  <a:pt x="71980" y="1403203"/>
                </a:lnTo>
                <a:lnTo>
                  <a:pt x="41996" y="1366885"/>
                </a:lnTo>
                <a:lnTo>
                  <a:pt x="19342" y="1325227"/>
                </a:lnTo>
                <a:lnTo>
                  <a:pt x="5013" y="1279224"/>
                </a:lnTo>
                <a:lnTo>
                  <a:pt x="0" y="1229867"/>
                </a:lnTo>
                <a:lnTo>
                  <a:pt x="0" y="246887"/>
                </a:lnTo>
                <a:lnTo>
                  <a:pt x="5013" y="197200"/>
                </a:lnTo>
                <a:lnTo>
                  <a:pt x="19342" y="150942"/>
                </a:lnTo>
                <a:lnTo>
                  <a:pt x="41996" y="109088"/>
                </a:lnTo>
                <a:lnTo>
                  <a:pt x="71980" y="72613"/>
                </a:lnTo>
                <a:lnTo>
                  <a:pt x="108302" y="42493"/>
                </a:lnTo>
                <a:lnTo>
                  <a:pt x="149968" y="19700"/>
                </a:lnTo>
                <a:lnTo>
                  <a:pt x="195986" y="5211"/>
                </a:lnTo>
                <a:lnTo>
                  <a:pt x="245363" y="0"/>
                </a:lnTo>
                <a:lnTo>
                  <a:pt x="3755136" y="0"/>
                </a:lnTo>
                <a:lnTo>
                  <a:pt x="3804558" y="5211"/>
                </a:lnTo>
                <a:lnTo>
                  <a:pt x="3850608" y="19700"/>
                </a:lnTo>
                <a:lnTo>
                  <a:pt x="3892292" y="42493"/>
                </a:lnTo>
                <a:lnTo>
                  <a:pt x="3928619" y="72613"/>
                </a:lnTo>
                <a:lnTo>
                  <a:pt x="3958596" y="109088"/>
                </a:lnTo>
                <a:lnTo>
                  <a:pt x="3981230" y="150942"/>
                </a:lnTo>
                <a:lnTo>
                  <a:pt x="3995529" y="197200"/>
                </a:lnTo>
                <a:lnTo>
                  <a:pt x="4000500" y="246887"/>
                </a:lnTo>
                <a:lnTo>
                  <a:pt x="4000500" y="1229867"/>
                </a:lnTo>
                <a:lnTo>
                  <a:pt x="3995529" y="1279224"/>
                </a:lnTo>
                <a:lnTo>
                  <a:pt x="3981230" y="1325227"/>
                </a:lnTo>
                <a:lnTo>
                  <a:pt x="3958596" y="1366885"/>
                </a:lnTo>
                <a:lnTo>
                  <a:pt x="3928619" y="1403203"/>
                </a:lnTo>
                <a:lnTo>
                  <a:pt x="3892292" y="1433191"/>
                </a:lnTo>
                <a:lnTo>
                  <a:pt x="3850608" y="1455853"/>
                </a:lnTo>
                <a:lnTo>
                  <a:pt x="3804558" y="1470198"/>
                </a:lnTo>
                <a:lnTo>
                  <a:pt x="3755136" y="1475232"/>
                </a:lnTo>
                <a:close/>
              </a:path>
            </a:pathLst>
          </a:custGeom>
          <a:solidFill>
            <a:srgbClr val="91855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18582" y="8852732"/>
            <a:ext cx="4283787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500" b="1" spc="-5" dirty="0">
                <a:solidFill>
                  <a:srgbClr val="FFFFFF"/>
                </a:solidFill>
                <a:latin typeface="Trebuchet MS"/>
                <a:cs typeface="Trebuchet MS"/>
              </a:rPr>
              <a:t>GOLDUSERS_SIGNUP</a:t>
            </a:r>
            <a:endParaRPr sz="3500" b="1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95600" y="4303715"/>
            <a:ext cx="6412940" cy="1642215"/>
            <a:chOff x="2953208" y="4182787"/>
            <a:chExt cx="6412940" cy="1763326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3208" y="4182787"/>
              <a:ext cx="3554412" cy="17633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2903" y="4182787"/>
              <a:ext cx="2953245" cy="176096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635" y="635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8A3261-4182-5EC9-EF55-DD93D6C42C55}"/>
              </a:ext>
            </a:extLst>
          </p:cNvPr>
          <p:cNvCxnSpPr>
            <a:cxnSpLocks/>
          </p:cNvCxnSpPr>
          <p:nvPr/>
        </p:nvCxnSpPr>
        <p:spPr>
          <a:xfrm>
            <a:off x="6440880" y="7323885"/>
            <a:ext cx="0" cy="10588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A41C96-C7BB-89DA-9B56-37EF63B0F3CB}"/>
              </a:ext>
            </a:extLst>
          </p:cNvPr>
          <p:cNvCxnSpPr>
            <a:cxnSpLocks/>
          </p:cNvCxnSpPr>
          <p:nvPr/>
        </p:nvCxnSpPr>
        <p:spPr>
          <a:xfrm>
            <a:off x="4469815" y="3490902"/>
            <a:ext cx="3991432" cy="328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01147"/>
            <a:ext cx="4657350" cy="8499475"/>
            <a:chOff x="0" y="0"/>
            <a:chExt cx="4657350" cy="84994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63650" cy="8499475"/>
            </a:xfrm>
            <a:custGeom>
              <a:avLst/>
              <a:gdLst/>
              <a:ahLst/>
              <a:cxnLst/>
              <a:rect l="l" t="t" r="r" b="b"/>
              <a:pathLst>
                <a:path w="1263650" h="8499475">
                  <a:moveTo>
                    <a:pt x="0" y="8499348"/>
                  </a:moveTo>
                  <a:lnTo>
                    <a:pt x="0" y="0"/>
                  </a:lnTo>
                  <a:lnTo>
                    <a:pt x="1263396" y="0"/>
                  </a:lnTo>
                  <a:lnTo>
                    <a:pt x="0" y="8499348"/>
                  </a:lnTo>
                  <a:close/>
                </a:path>
              </a:pathLst>
            </a:custGeom>
            <a:solidFill>
              <a:srgbClr val="90C22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50" y="3606998"/>
              <a:ext cx="3429000" cy="513715"/>
            </a:xfrm>
            <a:custGeom>
              <a:avLst/>
              <a:gdLst/>
              <a:ahLst/>
              <a:cxnLst/>
              <a:rect l="l" t="t" r="r" b="b"/>
              <a:pathLst>
                <a:path w="3429000" h="513715">
                  <a:moveTo>
                    <a:pt x="3343656" y="513587"/>
                  </a:moveTo>
                  <a:lnTo>
                    <a:pt x="85343" y="513587"/>
                  </a:lnTo>
                  <a:lnTo>
                    <a:pt x="52067" y="506769"/>
                  </a:lnTo>
                  <a:lnTo>
                    <a:pt x="24898" y="488418"/>
                  </a:lnTo>
                  <a:lnTo>
                    <a:pt x="6616" y="461315"/>
                  </a:lnTo>
                  <a:lnTo>
                    <a:pt x="0" y="428243"/>
                  </a:lnTo>
                  <a:lnTo>
                    <a:pt x="0" y="85343"/>
                  </a:lnTo>
                  <a:lnTo>
                    <a:pt x="6616" y="51993"/>
                  </a:lnTo>
                  <a:lnTo>
                    <a:pt x="24898" y="24798"/>
                  </a:lnTo>
                  <a:lnTo>
                    <a:pt x="52067" y="6539"/>
                  </a:lnTo>
                  <a:lnTo>
                    <a:pt x="85343" y="0"/>
                  </a:lnTo>
                  <a:lnTo>
                    <a:pt x="3343656" y="0"/>
                  </a:lnTo>
                  <a:lnTo>
                    <a:pt x="3376713" y="6539"/>
                  </a:lnTo>
                  <a:lnTo>
                    <a:pt x="3403811" y="24798"/>
                  </a:lnTo>
                  <a:lnTo>
                    <a:pt x="3422167" y="51993"/>
                  </a:lnTo>
                  <a:lnTo>
                    <a:pt x="3429000" y="85343"/>
                  </a:lnTo>
                  <a:lnTo>
                    <a:pt x="3429000" y="428243"/>
                  </a:lnTo>
                  <a:lnTo>
                    <a:pt x="3422167" y="461315"/>
                  </a:lnTo>
                  <a:lnTo>
                    <a:pt x="3403811" y="488418"/>
                  </a:lnTo>
                  <a:lnTo>
                    <a:pt x="3376713" y="506769"/>
                  </a:lnTo>
                  <a:lnTo>
                    <a:pt x="3343656" y="513587"/>
                  </a:lnTo>
                  <a:close/>
                </a:path>
              </a:pathLst>
            </a:custGeom>
            <a:solidFill>
              <a:srgbClr val="C1B89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32310" y="3503887"/>
            <a:ext cx="165353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3200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13" y="3986486"/>
            <a:ext cx="3429000" cy="1154162"/>
          </a:xfrm>
          <a:prstGeom prst="rect">
            <a:avLst/>
          </a:prstGeom>
          <a:solidFill>
            <a:srgbClr val="C0E374"/>
          </a:solidFill>
        </p:spPr>
        <p:txBody>
          <a:bodyPr vert="horz" wrap="square" lIns="0" tIns="0" rIns="0" bIns="0" rtlCol="0">
            <a:spAutoFit/>
          </a:bodyPr>
          <a:lstStyle/>
          <a:p>
            <a:pPr marL="491490">
              <a:lnSpc>
                <a:spcPts val="3005"/>
              </a:lnSpc>
            </a:pPr>
            <a:r>
              <a:rPr lang="en-IN" sz="2800" dirty="0" err="1">
                <a:latin typeface="Calibri"/>
                <a:cs typeface="Calibri"/>
              </a:rPr>
              <a:t>Userid</a:t>
            </a:r>
            <a:endParaRPr lang="en-IN" sz="2800" dirty="0">
              <a:latin typeface="Calibri"/>
              <a:cs typeface="Calibri"/>
            </a:endParaRPr>
          </a:p>
          <a:p>
            <a:pPr marL="491490">
              <a:lnSpc>
                <a:spcPts val="3005"/>
              </a:lnSpc>
            </a:pPr>
            <a:r>
              <a:rPr lang="en-IN" sz="2800" dirty="0" err="1">
                <a:latin typeface="Calibri"/>
                <a:cs typeface="Calibri"/>
              </a:rPr>
              <a:t>Created_date</a:t>
            </a:r>
            <a:endParaRPr lang="en-IN" sz="2800" dirty="0">
              <a:latin typeface="Calibri"/>
              <a:cs typeface="Calibri"/>
            </a:endParaRPr>
          </a:p>
          <a:p>
            <a:pPr marL="491490">
              <a:lnSpc>
                <a:spcPts val="3005"/>
              </a:lnSpc>
            </a:pPr>
            <a:r>
              <a:rPr lang="en-IN" sz="2800" dirty="0" err="1">
                <a:latin typeface="Calibri"/>
                <a:cs typeface="Calibri"/>
              </a:rPr>
              <a:t>Product_id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1309" y="3469731"/>
            <a:ext cx="3435350" cy="581025"/>
          </a:xfrm>
          <a:custGeom>
            <a:avLst/>
            <a:gdLst/>
            <a:ahLst/>
            <a:cxnLst/>
            <a:rect l="l" t="t" r="r" b="b"/>
            <a:pathLst>
              <a:path w="3435350" h="581025">
                <a:moveTo>
                  <a:pt x="3337560" y="580644"/>
                </a:moveTo>
                <a:lnTo>
                  <a:pt x="97536" y="580644"/>
                </a:lnTo>
                <a:lnTo>
                  <a:pt x="59671" y="572662"/>
                </a:lnTo>
                <a:lnTo>
                  <a:pt x="28784" y="551735"/>
                </a:lnTo>
                <a:lnTo>
                  <a:pt x="7889" y="520879"/>
                </a:lnTo>
                <a:lnTo>
                  <a:pt x="0" y="483108"/>
                </a:lnTo>
                <a:lnTo>
                  <a:pt x="0" y="97536"/>
                </a:lnTo>
                <a:lnTo>
                  <a:pt x="7889" y="59707"/>
                </a:lnTo>
                <a:lnTo>
                  <a:pt x="28784" y="28832"/>
                </a:lnTo>
                <a:lnTo>
                  <a:pt x="59671" y="7924"/>
                </a:lnTo>
                <a:lnTo>
                  <a:pt x="97536" y="0"/>
                </a:lnTo>
                <a:lnTo>
                  <a:pt x="3337560" y="0"/>
                </a:lnTo>
                <a:lnTo>
                  <a:pt x="3375424" y="7924"/>
                </a:lnTo>
                <a:lnTo>
                  <a:pt x="3406311" y="28832"/>
                </a:lnTo>
                <a:lnTo>
                  <a:pt x="3427206" y="59707"/>
                </a:lnTo>
                <a:lnTo>
                  <a:pt x="3435095" y="97536"/>
                </a:lnTo>
                <a:lnTo>
                  <a:pt x="3435095" y="483108"/>
                </a:lnTo>
                <a:lnTo>
                  <a:pt x="3427206" y="520879"/>
                </a:lnTo>
                <a:lnTo>
                  <a:pt x="3406311" y="551735"/>
                </a:lnTo>
                <a:lnTo>
                  <a:pt x="3375424" y="572662"/>
                </a:lnTo>
                <a:lnTo>
                  <a:pt x="3337560" y="580644"/>
                </a:lnTo>
                <a:close/>
              </a:path>
            </a:pathLst>
          </a:custGeom>
          <a:solidFill>
            <a:srgbClr val="D5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18978" y="3490647"/>
            <a:ext cx="1370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2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9450" y="4025913"/>
            <a:ext cx="3435350" cy="820738"/>
          </a:xfrm>
          <a:prstGeom prst="rect">
            <a:avLst/>
          </a:prstGeom>
          <a:solidFill>
            <a:srgbClr val="C0E374"/>
          </a:solidFill>
        </p:spPr>
        <p:txBody>
          <a:bodyPr vert="horz" wrap="square" lIns="0" tIns="0" rIns="0" bIns="0" rtlCol="0">
            <a:spAutoFit/>
          </a:bodyPr>
          <a:lstStyle/>
          <a:p>
            <a:pPr marL="440690">
              <a:lnSpc>
                <a:spcPts val="3235"/>
              </a:lnSpc>
            </a:pPr>
            <a:r>
              <a:rPr lang="en-IN" sz="2800" dirty="0" err="1">
                <a:latin typeface="Calibri"/>
                <a:cs typeface="Calibri"/>
              </a:rPr>
              <a:t>Userid</a:t>
            </a:r>
            <a:endParaRPr lang="en-IN" sz="2800" dirty="0">
              <a:latin typeface="Calibri"/>
              <a:cs typeface="Calibri"/>
            </a:endParaRPr>
          </a:p>
          <a:p>
            <a:pPr marL="440690">
              <a:lnSpc>
                <a:spcPts val="3235"/>
              </a:lnSpc>
            </a:pPr>
            <a:r>
              <a:rPr lang="en-IN" sz="2800" dirty="0" err="1">
                <a:latin typeface="Calibri"/>
                <a:cs typeface="Calibri"/>
              </a:rPr>
              <a:t>Signup_date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21259" y="3446736"/>
            <a:ext cx="3251200" cy="469900"/>
          </a:xfrm>
          <a:custGeom>
            <a:avLst/>
            <a:gdLst/>
            <a:ahLst/>
            <a:cxnLst/>
            <a:rect l="l" t="t" r="r" b="b"/>
            <a:pathLst>
              <a:path w="3251200" h="469900">
                <a:moveTo>
                  <a:pt x="3172967" y="469391"/>
                </a:moveTo>
                <a:lnTo>
                  <a:pt x="77724" y="469391"/>
                </a:lnTo>
                <a:lnTo>
                  <a:pt x="47345" y="463671"/>
                </a:lnTo>
                <a:lnTo>
                  <a:pt x="22545" y="447089"/>
                </a:lnTo>
                <a:lnTo>
                  <a:pt x="5904" y="422227"/>
                </a:lnTo>
                <a:lnTo>
                  <a:pt x="0" y="391667"/>
                </a:lnTo>
                <a:lnTo>
                  <a:pt x="0" y="77723"/>
                </a:lnTo>
                <a:lnTo>
                  <a:pt x="5904" y="47602"/>
                </a:lnTo>
                <a:lnTo>
                  <a:pt x="22545" y="22888"/>
                </a:lnTo>
                <a:lnTo>
                  <a:pt x="47345" y="6161"/>
                </a:lnTo>
                <a:lnTo>
                  <a:pt x="77724" y="0"/>
                </a:lnTo>
                <a:lnTo>
                  <a:pt x="3172967" y="0"/>
                </a:lnTo>
                <a:lnTo>
                  <a:pt x="3203141" y="6161"/>
                </a:lnTo>
                <a:lnTo>
                  <a:pt x="3227874" y="22888"/>
                </a:lnTo>
                <a:lnTo>
                  <a:pt x="3244585" y="47602"/>
                </a:lnTo>
                <a:lnTo>
                  <a:pt x="3250691" y="77723"/>
                </a:lnTo>
                <a:lnTo>
                  <a:pt x="3250691" y="391667"/>
                </a:lnTo>
                <a:lnTo>
                  <a:pt x="3244585" y="422227"/>
                </a:lnTo>
                <a:lnTo>
                  <a:pt x="3227874" y="447089"/>
                </a:lnTo>
                <a:lnTo>
                  <a:pt x="3203141" y="463671"/>
                </a:lnTo>
                <a:lnTo>
                  <a:pt x="3172967" y="469391"/>
                </a:lnTo>
                <a:close/>
              </a:path>
            </a:pathLst>
          </a:custGeom>
          <a:solidFill>
            <a:srgbClr val="D5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59751" y="3401906"/>
            <a:ext cx="1972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4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9989" y="3916636"/>
            <a:ext cx="3252470" cy="1280415"/>
          </a:xfrm>
          <a:prstGeom prst="rect">
            <a:avLst/>
          </a:prstGeom>
          <a:solidFill>
            <a:srgbClr val="C0E374"/>
          </a:solidFill>
        </p:spPr>
        <p:txBody>
          <a:bodyPr vert="horz" wrap="square" lIns="0" tIns="635" rIns="0" bIns="0" rtlCol="0">
            <a:spAutoFit/>
          </a:bodyPr>
          <a:lstStyle/>
          <a:p>
            <a:pPr marL="335915" marR="297180" indent="-34290" algn="ctr">
              <a:lnSpc>
                <a:spcPct val="99200"/>
              </a:lnSpc>
              <a:spcBef>
                <a:spcPts val="5"/>
              </a:spcBef>
            </a:pPr>
            <a:r>
              <a:rPr lang="en-IN" sz="2800" dirty="0" err="1">
                <a:latin typeface="Calibri"/>
                <a:cs typeface="Calibri"/>
              </a:rPr>
              <a:t>Product_id</a:t>
            </a:r>
            <a:endParaRPr lang="en-IN" sz="2800" dirty="0">
              <a:latin typeface="Calibri"/>
              <a:cs typeface="Calibri"/>
            </a:endParaRPr>
          </a:p>
          <a:p>
            <a:pPr marL="335915" marR="297180" indent="-34290" algn="ctr">
              <a:lnSpc>
                <a:spcPct val="99200"/>
              </a:lnSpc>
              <a:spcBef>
                <a:spcPts val="5"/>
              </a:spcBef>
            </a:pPr>
            <a:r>
              <a:rPr lang="en-IN" sz="2800" dirty="0" err="1">
                <a:latin typeface="Calibri"/>
                <a:cs typeface="Calibri"/>
              </a:rPr>
              <a:t>Product_name</a:t>
            </a:r>
            <a:endParaRPr lang="en-IN" sz="2800" dirty="0">
              <a:latin typeface="Calibri"/>
              <a:cs typeface="Calibri"/>
            </a:endParaRPr>
          </a:p>
          <a:p>
            <a:pPr marL="335915" marR="297180" indent="-34290" algn="ctr">
              <a:lnSpc>
                <a:spcPct val="99200"/>
              </a:lnSpc>
              <a:spcBef>
                <a:spcPts val="5"/>
              </a:spcBef>
            </a:pPr>
            <a:r>
              <a:rPr lang="en-IN" sz="2800" dirty="0">
                <a:latin typeface="Calibri"/>
                <a:cs typeface="Calibri"/>
              </a:rPr>
              <a:t>Price</a:t>
            </a:r>
          </a:p>
        </p:txBody>
      </p:sp>
      <p:sp>
        <p:nvSpPr>
          <p:cNvPr id="13" name="object 13"/>
          <p:cNvSpPr/>
          <p:nvPr/>
        </p:nvSpPr>
        <p:spPr>
          <a:xfrm>
            <a:off x="4989283" y="7053760"/>
            <a:ext cx="3802379" cy="497409"/>
          </a:xfrm>
          <a:custGeom>
            <a:avLst/>
            <a:gdLst/>
            <a:ahLst/>
            <a:cxnLst/>
            <a:rect l="l" t="t" r="r" b="b"/>
            <a:pathLst>
              <a:path w="3022600" h="532129">
                <a:moveTo>
                  <a:pt x="2932176" y="531876"/>
                </a:moveTo>
                <a:lnTo>
                  <a:pt x="88392" y="531876"/>
                </a:lnTo>
                <a:lnTo>
                  <a:pt x="53742" y="524586"/>
                </a:lnTo>
                <a:lnTo>
                  <a:pt x="25555" y="505520"/>
                </a:lnTo>
                <a:lnTo>
                  <a:pt x="6688" y="477533"/>
                </a:lnTo>
                <a:lnTo>
                  <a:pt x="0" y="443484"/>
                </a:lnTo>
                <a:lnTo>
                  <a:pt x="0" y="88391"/>
                </a:lnTo>
                <a:lnTo>
                  <a:pt x="6688" y="54185"/>
                </a:lnTo>
                <a:lnTo>
                  <a:pt x="25555" y="26146"/>
                </a:lnTo>
                <a:lnTo>
                  <a:pt x="53742" y="7131"/>
                </a:lnTo>
                <a:lnTo>
                  <a:pt x="88392" y="0"/>
                </a:lnTo>
                <a:lnTo>
                  <a:pt x="2932176" y="0"/>
                </a:lnTo>
                <a:lnTo>
                  <a:pt x="2967056" y="7131"/>
                </a:lnTo>
                <a:lnTo>
                  <a:pt x="2995479" y="26146"/>
                </a:lnTo>
                <a:lnTo>
                  <a:pt x="3014729" y="54185"/>
                </a:lnTo>
                <a:lnTo>
                  <a:pt x="3022092" y="88391"/>
                </a:lnTo>
                <a:lnTo>
                  <a:pt x="3022092" y="443484"/>
                </a:lnTo>
                <a:lnTo>
                  <a:pt x="3014729" y="477533"/>
                </a:lnTo>
                <a:lnTo>
                  <a:pt x="2995479" y="505520"/>
                </a:lnTo>
                <a:lnTo>
                  <a:pt x="2967056" y="524586"/>
                </a:lnTo>
                <a:lnTo>
                  <a:pt x="2932176" y="531876"/>
                </a:lnTo>
                <a:close/>
              </a:path>
            </a:pathLst>
          </a:custGeom>
          <a:solidFill>
            <a:srgbClr val="C1B894"/>
          </a:solidFill>
        </p:spPr>
        <p:txBody>
          <a:bodyPr wrap="square" lIns="0" tIns="0" rIns="0" bIns="0" rtlCol="0"/>
          <a:lstStyle/>
          <a:p>
            <a:pPr algn="ctr"/>
            <a:r>
              <a:rPr lang="en-IN" sz="3200" dirty="0" err="1">
                <a:solidFill>
                  <a:schemeClr val="bg1"/>
                </a:solidFill>
              </a:rPr>
              <a:t>Goldusers_signup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9031" y="3966794"/>
            <a:ext cx="3802379" cy="497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7795" y="7564405"/>
            <a:ext cx="3802378" cy="786690"/>
          </a:xfrm>
          <a:prstGeom prst="rect">
            <a:avLst/>
          </a:prstGeom>
          <a:solidFill>
            <a:srgbClr val="C0E374"/>
          </a:solidFill>
        </p:spPr>
        <p:txBody>
          <a:bodyPr vert="horz" wrap="square" lIns="0" tIns="44450" rIns="0" bIns="0" rtlCol="0">
            <a:spAutoFit/>
          </a:bodyPr>
          <a:lstStyle/>
          <a:p>
            <a:pPr marL="46990" marR="683895" indent="200660">
              <a:lnSpc>
                <a:spcPct val="79300"/>
              </a:lnSpc>
              <a:spcBef>
                <a:spcPts val="350"/>
              </a:spcBef>
            </a:pPr>
            <a:r>
              <a:rPr lang="en-IN" sz="2800" dirty="0" err="1">
                <a:latin typeface="Calibri"/>
                <a:cs typeface="Calibri"/>
              </a:rPr>
              <a:t>Userid</a:t>
            </a:r>
            <a:endParaRPr lang="en-IN" sz="2800" dirty="0">
              <a:latin typeface="Calibri"/>
              <a:cs typeface="Calibri"/>
            </a:endParaRPr>
          </a:p>
          <a:p>
            <a:pPr marL="46990" marR="683895" indent="200660">
              <a:lnSpc>
                <a:spcPct val="79300"/>
              </a:lnSpc>
              <a:spcBef>
                <a:spcPts val="350"/>
              </a:spcBef>
            </a:pPr>
            <a:r>
              <a:rPr lang="en-IN" sz="2800" dirty="0" err="1">
                <a:latin typeface="Calibri"/>
                <a:cs typeface="Calibri"/>
              </a:rPr>
              <a:t>Gold_signup_date</a:t>
            </a:r>
            <a:endParaRPr lang="en-IN" sz="2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ED3312-9C22-7719-44E2-C84516B3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552" y="1548695"/>
            <a:ext cx="5340324" cy="538609"/>
          </a:xfrm>
        </p:spPr>
        <p:txBody>
          <a:bodyPr/>
          <a:lstStyle/>
          <a:p>
            <a:pPr algn="ctr"/>
            <a:r>
              <a:rPr lang="en-IN" sz="3500" dirty="0"/>
              <a:t>SALES TABLE</a:t>
            </a:r>
          </a:p>
        </p:txBody>
      </p:sp>
      <p:pic>
        <p:nvPicPr>
          <p:cNvPr id="13" name="Picture 12" descr="A screenshot of a table&#10;&#10;Description automatically generated with low confidence">
            <a:extLst>
              <a:ext uri="{FF2B5EF4-FFF2-40B4-BE49-F238E27FC236}">
                <a16:creationId xmlns:a16="http://schemas.microsoft.com/office/drawing/2014/main" id="{10B3425E-E8F1-922F-D469-31B05CA0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52" y="2400300"/>
            <a:ext cx="5340324" cy="719163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EF6E525-73AC-27F4-8116-81CB6DBD8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400300"/>
            <a:ext cx="4422804" cy="3886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09B89F-BCE5-3FE1-E8C1-8D9295C45749}"/>
              </a:ext>
            </a:extLst>
          </p:cNvPr>
          <p:cNvSpPr txBox="1"/>
          <p:nvPr/>
        </p:nvSpPr>
        <p:spPr>
          <a:xfrm>
            <a:off x="8540440" y="1590395"/>
            <a:ext cx="49431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>
                <a:latin typeface="Trebuchet MS" panose="020B0603020202020204" pitchFamily="34" charset="0"/>
              </a:rPr>
              <a:t>USERS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9639" y="135636"/>
            <a:ext cx="717803" cy="41147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A68410-5F27-07EA-8C8B-66CB4AE4C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3" y="3467100"/>
            <a:ext cx="6513182" cy="237643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BEBDAB-5439-B30C-A20A-49D810F10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94" y="3467100"/>
            <a:ext cx="6513182" cy="2331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2E4444-FA8B-9846-693E-DADC18A88257}"/>
              </a:ext>
            </a:extLst>
          </p:cNvPr>
          <p:cNvSpPr txBox="1"/>
          <p:nvPr/>
        </p:nvSpPr>
        <p:spPr>
          <a:xfrm>
            <a:off x="757153" y="1943100"/>
            <a:ext cx="65131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>
                <a:latin typeface="Trebuchet MS" panose="020B0603020202020204" pitchFamily="34" charset="0"/>
              </a:rPr>
              <a:t>PRODUCT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06215-2023-E78E-6584-A55C491C3541}"/>
              </a:ext>
            </a:extLst>
          </p:cNvPr>
          <p:cNvSpPr txBox="1"/>
          <p:nvPr/>
        </p:nvSpPr>
        <p:spPr>
          <a:xfrm>
            <a:off x="7467600" y="1893856"/>
            <a:ext cx="68632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>
                <a:latin typeface="Trebuchet MS" panose="020B0603020202020204" pitchFamily="34" charset="0"/>
              </a:rPr>
              <a:t>GOLDUSERS_SIGNUP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930" y="794480"/>
            <a:ext cx="725522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N" sz="3000" b="1" dirty="0">
                <a:latin typeface="+mj-lt"/>
                <a:cs typeface="Arial"/>
              </a:rPr>
              <a:t>What is the total amount each customer spent on Zomato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930" y="2146343"/>
            <a:ext cx="12427521" cy="12448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Select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s.userid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, sum(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p.price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Total_amount_spent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from sales s right join product p on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s.product_id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=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p.product_id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group by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 order by </a:t>
            </a:r>
            <a:r>
              <a:rPr lang="en-IN" sz="3000" b="1" dirty="0" err="1">
                <a:solidFill>
                  <a:srgbClr val="00B050"/>
                </a:solidFill>
                <a:latin typeface="+mj-lt"/>
                <a:cs typeface="Arial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latin typeface="+mj-lt"/>
                <a:cs typeface="Arial"/>
              </a:rPr>
              <a:t>;</a:t>
            </a:r>
            <a:endParaRPr sz="3000" b="1" dirty="0">
              <a:solidFill>
                <a:srgbClr val="00B050"/>
              </a:solidFill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800" y="4569849"/>
            <a:ext cx="647700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000" b="1" spc="-10" dirty="0">
                <a:cs typeface="Times New Roman"/>
              </a:rPr>
              <a:t>O</a:t>
            </a:r>
            <a:r>
              <a:rPr sz="3000" b="1" spc="-5" dirty="0">
                <a:cs typeface="Times New Roman"/>
              </a:rPr>
              <a:t>UTPU</a:t>
            </a:r>
            <a:r>
              <a:rPr sz="3000" b="1" spc="-265" dirty="0">
                <a:cs typeface="Times New Roman"/>
              </a:rPr>
              <a:t>T</a:t>
            </a:r>
            <a:endParaRPr sz="3000" dirty="0"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64E9644-43B6-838E-2249-D0FD62E9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327"/>
            <a:ext cx="6477000" cy="25359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45654"/>
            <a:ext cx="6569709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N" sz="3000" b="1" dirty="0">
                <a:cs typeface="Times New Roman" panose="02020603050405020304" pitchFamily="18" charset="0"/>
              </a:rPr>
              <a:t>How many days visited each customer on Zomato ?</a:t>
            </a:r>
            <a:endParaRPr sz="3000" b="1" dirty="0"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4579059"/>
            <a:ext cx="244475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000" b="1" spc="-10" dirty="0">
                <a:cs typeface="Times New Roman"/>
              </a:rPr>
              <a:t>O</a:t>
            </a:r>
            <a:r>
              <a:rPr sz="3000" b="1" spc="-5" dirty="0">
                <a:cs typeface="Times New Roman"/>
              </a:rPr>
              <a:t>UTPU</a:t>
            </a:r>
            <a:r>
              <a:rPr sz="3000" b="1" spc="-265" dirty="0">
                <a:cs typeface="Times New Roman"/>
              </a:rPr>
              <a:t>T</a:t>
            </a:r>
            <a:endParaRPr sz="3000" dirty="0"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4442-760C-0438-6EAE-7B211E1051AC}"/>
              </a:ext>
            </a:extLst>
          </p:cNvPr>
          <p:cNvSpPr txBox="1"/>
          <p:nvPr/>
        </p:nvSpPr>
        <p:spPr>
          <a:xfrm>
            <a:off x="1219200" y="2204452"/>
            <a:ext cx="9372600" cy="15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select 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, count(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unique_dates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)as 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Distinct_days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 from (Select distinct(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created_date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)as 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unique_dates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, 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 from sales) x group by 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 order by </a:t>
            </a:r>
            <a:r>
              <a:rPr lang="en-IN" sz="30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userid</a:t>
            </a:r>
            <a:r>
              <a:rPr lang="en-IN" sz="3000" b="1" dirty="0">
                <a:solidFill>
                  <a:srgbClr val="00B050"/>
                </a:solidFill>
                <a:cs typeface="Times New Roman" panose="02020603050405020304" pitchFamily="18" charset="0"/>
              </a:rPr>
              <a:t>; 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A80D79-DF8B-E0FB-60C4-E4765B1E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518640"/>
            <a:ext cx="5029200" cy="2563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608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608" y="4267200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735" y="551928"/>
            <a:ext cx="11506200" cy="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lang="en-IN" sz="3000" b="1" dirty="0">
                <a:latin typeface="+mn-lt"/>
                <a:cs typeface="Arial"/>
              </a:rPr>
              <a:t>What was the first product purchased by each customer?</a:t>
            </a:r>
            <a:endParaRPr sz="3000" b="1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735" y="1530180"/>
            <a:ext cx="13806131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  <a:cs typeface="Arial"/>
              </a:rPr>
              <a:t>select * from(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  <a:cs typeface="Arial"/>
              </a:rPr>
              <a:t>                      select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s.userid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,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p.product_name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,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s.created_date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  <a:cs typeface="Arial"/>
              </a:rPr>
              <a:t>                      row_  number() over (partition by 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s.userid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 order by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  <a:cs typeface="Arial"/>
              </a:rPr>
              <a:t>                     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s.created_date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) as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first_product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  from sales s   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  <a:cs typeface="Arial"/>
              </a:rPr>
              <a:t>                      inner join product p on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s.product_id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=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p.product_id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)x</a:t>
            </a:r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00B050"/>
                </a:solidFill>
                <a:cs typeface="Arial"/>
              </a:rPr>
              <a:t>                      where </a:t>
            </a:r>
            <a:r>
              <a:rPr lang="en-IN" sz="3000" b="1" dirty="0" err="1">
                <a:solidFill>
                  <a:srgbClr val="00B050"/>
                </a:solidFill>
                <a:cs typeface="Arial"/>
              </a:rPr>
              <a:t>first_product</a:t>
            </a:r>
            <a:r>
              <a:rPr lang="en-IN" sz="3000" b="1" dirty="0">
                <a:solidFill>
                  <a:srgbClr val="00B050"/>
                </a:solidFill>
                <a:cs typeface="Arial"/>
              </a:rPr>
              <a:t> =1; </a:t>
            </a:r>
            <a:endParaRPr sz="3000" b="1" dirty="0">
              <a:solidFill>
                <a:srgbClr val="00B050"/>
              </a:solidFill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8286730" cy="10285730"/>
          </a:xfrm>
          <a:custGeom>
            <a:avLst/>
            <a:gdLst/>
            <a:ahLst/>
            <a:cxnLst/>
            <a:rect l="l" t="t" r="r" b="b"/>
            <a:pathLst>
              <a:path w="18286730" h="10285730">
                <a:moveTo>
                  <a:pt x="0" y="0"/>
                </a:moveTo>
                <a:lnTo>
                  <a:pt x="18286476" y="0"/>
                </a:lnTo>
                <a:lnTo>
                  <a:pt x="18286476" y="10285476"/>
                </a:lnTo>
                <a:lnTo>
                  <a:pt x="0" y="10285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7F27D9D-3A86-1050-257F-3103B593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5782592"/>
            <a:ext cx="7162800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69EAD1-1EBF-4B1B-C948-34D4090DEC1B}"/>
              </a:ext>
            </a:extLst>
          </p:cNvPr>
          <p:cNvSpPr txBox="1"/>
          <p:nvPr/>
        </p:nvSpPr>
        <p:spPr>
          <a:xfrm>
            <a:off x="3276600" y="4926395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+mj-lt"/>
                <a:cs typeface="Arial" panose="020B060402020202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1581</Words>
  <Application>Microsoft Office PowerPoint</Application>
  <PresentationFormat>Custom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Entity Relationship Diagram</vt:lpstr>
      <vt:lpstr>Product</vt:lpstr>
      <vt:lpstr>SALES TABLE</vt:lpstr>
      <vt:lpstr>PowerPoint Presentation</vt:lpstr>
      <vt:lpstr>PowerPoint Presentation</vt:lpstr>
      <vt:lpstr>PowerPoint Presentation</vt:lpstr>
      <vt:lpstr>What was the first product purchased by each customer?</vt:lpstr>
      <vt:lpstr>what was the most purchased item on the menu and how many times was it purchased by all customer?</vt:lpstr>
      <vt:lpstr>PowerPoint Presentation</vt:lpstr>
      <vt:lpstr>Which item was purchased first by the customer after they became a gold member?</vt:lpstr>
      <vt:lpstr>PowerPoint Presentation</vt:lpstr>
      <vt:lpstr>What is the total orders and amount spent for each member before they became a member?</vt:lpstr>
      <vt:lpstr>If buying each product generates points for eg 5rs=2 zomato point and each product has  different purchasing points for eg for p1 5rs=1 zomato point, for p2 10rs=5 zomato point and p3 5rs=1 zomato point.  Calculate points collected by each customers and for which product most points have been given till now ?</vt:lpstr>
      <vt:lpstr>2.which product most points given till now?</vt:lpstr>
      <vt:lpstr>In the first one year after a customer joins the fold program(including their join date)irrespective of what the customer has purchased they earn 5 zomato points for every 10rs spent who earned more and whar was their points earnings in their first year?</vt:lpstr>
      <vt:lpstr>Rank all the transaction of the customers?</vt:lpstr>
      <vt:lpstr>Rank all the transactions for each member whenever they are a Zomato  gold member  -- for every non gold member transactions mark as “Na”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pdilip8297@gmail.com</cp:lastModifiedBy>
  <cp:revision>88</cp:revision>
  <dcterms:created xsi:type="dcterms:W3CDTF">2023-06-28T03:56:58Z</dcterms:created>
  <dcterms:modified xsi:type="dcterms:W3CDTF">2023-06-30T06:22:08Z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2023-06-02T00:00:00Z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2023-06-28T00:00:00Z</vt:filetime>
  </property>
</Properties>
</file>