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yl pośredni 4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 ciemny 1 — Ak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0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3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7A6414-4516-9BE8-4AC1-14C8AB4B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 algn="ctr"/>
            <a:r>
              <a:rPr lang="pl-PL" sz="4800" dirty="0"/>
              <a:t>Zagadnienia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7745F8A-82D1-D98E-486D-1010781C4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Nr 13, 14, 15, 16</a:t>
            </a:r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2CE552E5-68E3-3A40-01C4-E4B0CD47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" b="3031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6CEE4D-2DE0-3B88-3070-C441498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Klucz obcy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9004D6-68E8-D923-77A8-772616DE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K</a:t>
            </a:r>
            <a:r>
              <a:rPr lang="pl-PL" b="0" i="0" dirty="0">
                <a:solidFill>
                  <a:schemeClr val="tx1"/>
                </a:solidFill>
                <a:effectLst/>
              </a:rPr>
              <a:t>ombinacja jednego lub wielu atrybutów 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tabeli</a:t>
            </a:r>
            <a:r>
              <a:rPr lang="pl-PL" b="0" i="0" dirty="0">
                <a:solidFill>
                  <a:schemeClr val="tx1"/>
                </a:solidFill>
                <a:effectLst/>
              </a:rPr>
              <a:t>, które wyrażają się w dwóch lub większej liczbie 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relacji</a:t>
            </a:r>
            <a:r>
              <a:rPr lang="pl-PL" b="0" i="0" dirty="0">
                <a:solidFill>
                  <a:schemeClr val="tx1"/>
                </a:solidFill>
                <a:effectLst/>
              </a:rPr>
              <a:t> (tabel). Wykorzystuje się go do tworzenia powiązania pomiędzy parą tabel, gdzie w jednej tabeli ten zbiór atrybutów jest kluczem obcym, a w drugiej 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kluczem głównym</a:t>
            </a:r>
            <a:r>
              <a:rPr lang="pl-PL" b="0" i="0" dirty="0">
                <a:solidFill>
                  <a:schemeClr val="tx1"/>
                </a:solidFill>
                <a:effectLst/>
              </a:rPr>
              <a:t>.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E01A0E-011B-3EF8-927C-8C89CD76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16. Diagram związków encji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F0918A-1FAA-B531-1011-B0492C86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sz="1600" b="0" i="0" dirty="0">
                <a:solidFill>
                  <a:schemeClr val="tx1"/>
                </a:solidFill>
                <a:effectLst/>
              </a:rPr>
              <a:t>Diagram związków encji (zwany również diagramem ERD) pokazuje, jak encje (osoby, obiekty i koncepcje) wchodzą w interakcje. Te koncepcyjne modele danych pomagają programistom i projektantom wizualizować związki między kluczowymi elementami oprogramowania.</a:t>
            </a:r>
          </a:p>
          <a:p>
            <a:r>
              <a:rPr lang="pl-PL" sz="1600" dirty="0">
                <a:solidFill>
                  <a:schemeClr val="tx1"/>
                </a:solidFill>
              </a:rPr>
              <a:t>Diagram pokazuje logiczne związki pomiędzy różnymi encjami, związki te mają dwie cechy:</a:t>
            </a:r>
          </a:p>
          <a:p>
            <a:r>
              <a:rPr lang="pl-PL" sz="1600" u="sng" dirty="0">
                <a:solidFill>
                  <a:schemeClr val="tx1"/>
                </a:solidFill>
              </a:rPr>
              <a:t>1. Opcjonalność</a:t>
            </a:r>
          </a:p>
          <a:p>
            <a:r>
              <a:rPr lang="pl-PL" sz="1600" dirty="0">
                <a:solidFill>
                  <a:schemeClr val="tx1"/>
                </a:solidFill>
              </a:rPr>
              <a:t>Towar musi zostać zakupiony przez co najmniej jednego klienta, ale klient może być nabywcą towaru.</a:t>
            </a:r>
          </a:p>
          <a:p>
            <a:r>
              <a:rPr lang="pl-PL" sz="1600" u="sng" dirty="0">
                <a:solidFill>
                  <a:schemeClr val="tx1"/>
                </a:solidFill>
              </a:rPr>
              <a:t>2. Krotność</a:t>
            </a:r>
          </a:p>
          <a:p>
            <a:r>
              <a:rPr lang="pl-PL" sz="1600" dirty="0">
                <a:solidFill>
                  <a:schemeClr val="tx1"/>
                </a:solidFill>
              </a:rPr>
              <a:t>Określająca ile encji wchodzi w skład związku:</a:t>
            </a:r>
          </a:p>
          <a:p>
            <a:r>
              <a:rPr lang="pl-PL" sz="1600" dirty="0">
                <a:solidFill>
                  <a:schemeClr val="tx1"/>
                </a:solidFill>
              </a:rPr>
              <a:t>A) 1:1 („jeden do jeden”) – encji odpowiada dokładnie jedna encja</a:t>
            </a:r>
          </a:p>
          <a:p>
            <a:r>
              <a:rPr lang="pl-PL" sz="1600" dirty="0">
                <a:solidFill>
                  <a:schemeClr val="tx1"/>
                </a:solidFill>
              </a:rPr>
              <a:t>B) 1:N („jeden do wielu”) – encji odpowiada jedna lub więcej encji</a:t>
            </a:r>
          </a:p>
          <a:p>
            <a:r>
              <a:rPr lang="pl-PL" sz="1600" dirty="0">
                <a:solidFill>
                  <a:schemeClr val="tx1"/>
                </a:solidFill>
              </a:rPr>
              <a:t>C) M:N („wiele do wielu”) – jednej lub więcej encjom odpowiada jedna lub więcej encji</a:t>
            </a:r>
          </a:p>
        </p:txBody>
      </p:sp>
    </p:spTree>
    <p:extLst>
      <p:ext uri="{BB962C8B-B14F-4D97-AF65-F5344CB8AC3E}">
        <p14:creationId xmlns:p14="http://schemas.microsoft.com/office/powerpoint/2010/main" val="212959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385008-C2F7-FC7F-7265-2BAC06DD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diagram związków encji</a:t>
            </a:r>
          </a:p>
        </p:txBody>
      </p:sp>
      <p:pic>
        <p:nvPicPr>
          <p:cNvPr id="5" name="Symbol zastępczy zawartości 4" descr="Obraz zawierający zrzut ekranu, tekst, Prostokąt, kwadrat&#10;&#10;Opis wygenerowany automatycznie">
            <a:extLst>
              <a:ext uri="{FF2B5EF4-FFF2-40B4-BE49-F238E27FC236}">
                <a16:creationId xmlns:a16="http://schemas.microsoft.com/office/drawing/2014/main" id="{F607EE93-401E-55C4-2672-A0C1164E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0" y="2266229"/>
            <a:ext cx="8333339" cy="3782175"/>
          </a:xfrm>
        </p:spPr>
      </p:pic>
    </p:spTree>
    <p:extLst>
      <p:ext uri="{BB962C8B-B14F-4D97-AF65-F5344CB8AC3E}">
        <p14:creationId xmlns:p14="http://schemas.microsoft.com/office/powerpoint/2010/main" val="19001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663F9-B744-2B7E-98E3-3FB106E6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13. Wyliczanie adresów sieci, maski, rozgłoszeniowego w IPv4, IPv6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963F6D-7F25-C77B-6434-163F05D7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chemeClr val="tx1"/>
                </a:solidFill>
              </a:rPr>
              <a:t>IPv4 (ang. Internet </a:t>
            </a:r>
            <a:r>
              <a:rPr lang="pl-PL" sz="2400" dirty="0" err="1">
                <a:solidFill>
                  <a:schemeClr val="tx1"/>
                </a:solidFill>
              </a:rPr>
              <a:t>Protocol</a:t>
            </a:r>
            <a:r>
              <a:rPr lang="pl-PL" sz="2400" dirty="0">
                <a:solidFill>
                  <a:schemeClr val="tx1"/>
                </a:solidFill>
              </a:rPr>
              <a:t> version 4) – czwarta wersja protokołu komunikacyjnego IP przeznaczonego dla Internetu. </a:t>
            </a:r>
            <a:r>
              <a:rPr lang="pl-PL" sz="2400" b="0" i="0" dirty="0">
                <a:solidFill>
                  <a:schemeClr val="tx1"/>
                </a:solidFill>
                <a:effectLst/>
              </a:rPr>
              <a:t>IPv4 to protokół warstwy sieciowej modelu OSI, który umożliwia przesyłanie pakietów między różnymi sieciami komputerowymi. Protokół ten jest wykorzystywany do przesyłania danych w Internecie oraz w sieciach lokalnych. Każdy host w sieci posiada unikalny adres IP, który składa się z czterech oktetów oddzielonych kropkami. Adres ten jest wykorzystywany do identyfikacji hosta w sieci oraz do kierowania pakietów do odpowiedniego odbiorcy.</a:t>
            </a:r>
            <a:endParaRPr lang="pl-P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5B2F7-55CB-D988-B32F-8921F147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Maska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7542521E-98A3-37AA-DA49-46C3F3275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146244"/>
              </p:ext>
            </p:extLst>
          </p:nvPr>
        </p:nvGraphicFramePr>
        <p:xfrm>
          <a:off x="550864" y="2112963"/>
          <a:ext cx="10408672" cy="29260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100992">
                  <a:extLst>
                    <a:ext uri="{9D8B030D-6E8A-4147-A177-3AD203B41FA5}">
                      <a16:colId xmlns:a16="http://schemas.microsoft.com/office/drawing/2014/main" val="715295160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4218831088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772048728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291136599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337768697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244753939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855866065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810325410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367831893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168041354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112136179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4229410916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612930850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333121316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298464347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76694064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67727058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208767578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34737278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442062597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365456923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4115296225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254583043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71475747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745756731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2655081171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95938516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976103392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2563687719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859218789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466629794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1358703533"/>
                    </a:ext>
                  </a:extLst>
                </a:gridCol>
                <a:gridCol w="259615">
                  <a:extLst>
                    <a:ext uri="{9D8B030D-6E8A-4147-A177-3AD203B41FA5}">
                      <a16:colId xmlns:a16="http://schemas.microsoft.com/office/drawing/2014/main" val="3242392271"/>
                    </a:ext>
                  </a:extLst>
                </a:gridCol>
              </a:tblGrid>
              <a:tr h="32156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77268"/>
                  </a:ext>
                </a:extLst>
              </a:tr>
              <a:tr h="555022">
                <a:tc>
                  <a:txBody>
                    <a:bodyPr/>
                    <a:lstStyle/>
                    <a:p>
                      <a:r>
                        <a:rPr lang="pl-PL" dirty="0"/>
                        <a:t>Przykładowy adres IP + skrócony zapis maski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192.168.1.145 /25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57162"/>
                  </a:ext>
                </a:extLst>
              </a:tr>
              <a:tr h="555022">
                <a:tc>
                  <a:txBody>
                    <a:bodyPr/>
                    <a:lstStyle/>
                    <a:p>
                      <a:r>
                        <a:rPr lang="pl-PL" dirty="0"/>
                        <a:t>Maska w postaci binarnej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C000"/>
                          </a:solidFill>
                        </a:rPr>
                        <a:t>11111111.11111111.11111111.1</a:t>
                      </a:r>
                      <a:r>
                        <a:rPr lang="pl-PL" dirty="0"/>
                        <a:t>0000000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49189"/>
                  </a:ext>
                </a:extLst>
              </a:tr>
              <a:tr h="32156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Suma jedynek = 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4413"/>
                  </a:ext>
                </a:extLst>
              </a:tr>
              <a:tr h="208350">
                <a:tc>
                  <a:txBody>
                    <a:bodyPr/>
                    <a:lstStyle/>
                    <a:p>
                      <a:r>
                        <a:rPr lang="pl-PL" dirty="0"/>
                        <a:t>Maska w postaci dziesiętnej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255.255.255.128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3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4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FC4C9-8B23-2B43-DDC6-C156AD29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578016"/>
            <a:ext cx="11091600" cy="1332000"/>
          </a:xfrm>
        </p:spPr>
        <p:txBody>
          <a:bodyPr/>
          <a:lstStyle/>
          <a:p>
            <a:r>
              <a:rPr lang="pl-PL" dirty="0"/>
              <a:t>Adres sieci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2DBC085-DA06-56AF-8B20-261500FCF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57500"/>
              </p:ext>
            </p:extLst>
          </p:nvPr>
        </p:nvGraphicFramePr>
        <p:xfrm>
          <a:off x="214674" y="2011680"/>
          <a:ext cx="11754649" cy="28346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4673129">
                  <a:extLst>
                    <a:ext uri="{9D8B030D-6E8A-4147-A177-3AD203B41FA5}">
                      <a16:colId xmlns:a16="http://schemas.microsoft.com/office/drawing/2014/main" val="384578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9157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8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87278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46715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90209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990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6202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607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50109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84177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3631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2399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21859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0701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9163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31407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69295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8105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15179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6520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7413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472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207286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96229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31449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4362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807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1542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20128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8390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7129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8182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1320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0698513"/>
                    </a:ext>
                  </a:extLst>
                </a:gridCol>
              </a:tblGrid>
              <a:tr h="364814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62733"/>
                  </a:ext>
                </a:extLst>
              </a:tr>
              <a:tr h="364814">
                <a:tc>
                  <a:txBody>
                    <a:bodyPr/>
                    <a:lstStyle/>
                    <a:p>
                      <a:r>
                        <a:rPr lang="pl-PL" dirty="0"/>
                        <a:t>Przykładowy adres IP + skrócony zapis maski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192.168.1.145 /25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99213"/>
                  </a:ext>
                </a:extLst>
              </a:tr>
              <a:tr h="364814">
                <a:tc>
                  <a:txBody>
                    <a:bodyPr/>
                    <a:lstStyle/>
                    <a:p>
                      <a:r>
                        <a:rPr lang="pl-PL" dirty="0"/>
                        <a:t>Maska w postaci dziesiętnej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255.255.255.128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11375"/>
                  </a:ext>
                </a:extLst>
              </a:tr>
              <a:tr h="364814">
                <a:tc>
                  <a:txBody>
                    <a:bodyPr/>
                    <a:lstStyle/>
                    <a:p>
                      <a:r>
                        <a:rPr lang="pl-PL" dirty="0"/>
                        <a:t>IP w postaci binarnej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11000000.10101000.00000001.10010001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75281"/>
                  </a:ext>
                </a:extLst>
              </a:tr>
              <a:tr h="364814">
                <a:tc>
                  <a:txBody>
                    <a:bodyPr/>
                    <a:lstStyle/>
                    <a:p>
                      <a:r>
                        <a:rPr lang="pl-PL" dirty="0"/>
                        <a:t>Maska w postaci binarnej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11111111.11111111.11111111.10000000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118503"/>
                  </a:ext>
                </a:extLst>
              </a:tr>
              <a:tr h="629679">
                <a:tc>
                  <a:txBody>
                    <a:bodyPr/>
                    <a:lstStyle/>
                    <a:p>
                      <a:r>
                        <a:rPr lang="pl-PL" dirty="0"/>
                        <a:t>Adres sieci w postaci binarnej (po operacji AND na IP i masce w postaciach binarnych)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11000000.10101000.00000001.10000000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45889"/>
                  </a:ext>
                </a:extLst>
              </a:tr>
              <a:tr h="364814">
                <a:tc>
                  <a:txBody>
                    <a:bodyPr/>
                    <a:lstStyle/>
                    <a:p>
                      <a:r>
                        <a:rPr lang="pl-PL" dirty="0"/>
                        <a:t>Adres sieci w postaci dziesiętnej</a:t>
                      </a:r>
                    </a:p>
                  </a:txBody>
                  <a:tcPr/>
                </a:tc>
                <a:tc gridSpan="34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192.168.1.128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9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ABEF9-DD8B-E4AB-745A-F49AE4E9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Adres rozgłoszeniowy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B47D21F-5680-9432-E9CB-4EF4783C1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72996"/>
              </p:ext>
            </p:extLst>
          </p:nvPr>
        </p:nvGraphicFramePr>
        <p:xfrm>
          <a:off x="980910" y="1690415"/>
          <a:ext cx="10230179" cy="461831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3565219">
                  <a:extLst>
                    <a:ext uri="{9D8B030D-6E8A-4147-A177-3AD203B41FA5}">
                      <a16:colId xmlns:a16="http://schemas.microsoft.com/office/drawing/2014/main" val="1417571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567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49913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935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3699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42852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3633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325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3614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36002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1339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8393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637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4481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0530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56531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4708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6263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57048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502819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1650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98262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06203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18650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6452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90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2432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5897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432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2022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20868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87896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9995650"/>
                    </a:ext>
                  </a:extLst>
                </a:gridCol>
              </a:tblGrid>
              <a:tr h="302569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84733"/>
                  </a:ext>
                </a:extLst>
              </a:tr>
              <a:tr h="969880">
                <a:tc>
                  <a:txBody>
                    <a:bodyPr/>
                    <a:lstStyle/>
                    <a:p>
                      <a:r>
                        <a:rPr lang="pl-PL" dirty="0"/>
                        <a:t>Przykładowy adres IP + skrócony zapis maski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192.168.1.145 /25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45311"/>
                  </a:ext>
                </a:extLst>
              </a:tr>
              <a:tr h="522243">
                <a:tc>
                  <a:txBody>
                    <a:bodyPr/>
                    <a:lstStyle/>
                    <a:p>
                      <a:r>
                        <a:rPr lang="pl-PL" dirty="0"/>
                        <a:t>Maska w postaci dziesiętnej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255.255.255.128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69815"/>
                  </a:ext>
                </a:extLst>
              </a:tr>
              <a:tr h="522243">
                <a:tc>
                  <a:txBody>
                    <a:bodyPr/>
                    <a:lstStyle/>
                    <a:p>
                      <a:r>
                        <a:rPr lang="pl-PL" dirty="0"/>
                        <a:t>IP w postaci binarnej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11000000.10101000.00000001.10010001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71807"/>
                  </a:ext>
                </a:extLst>
              </a:tr>
              <a:tr h="522243">
                <a:tc>
                  <a:txBody>
                    <a:bodyPr/>
                    <a:lstStyle/>
                    <a:p>
                      <a:r>
                        <a:rPr lang="pl-PL" dirty="0"/>
                        <a:t>Maska w postaci binarnej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11111111.11111111.11111111.10000000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5987"/>
                  </a:ext>
                </a:extLst>
              </a:tr>
              <a:tr h="746061">
                <a:tc>
                  <a:txBody>
                    <a:bodyPr/>
                    <a:lstStyle/>
                    <a:p>
                      <a:r>
                        <a:rPr lang="pl-PL" dirty="0"/>
                        <a:t>Adres rozgłoszeniowy w postaci binarnej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11000000.10101000.00000001.11111111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7776"/>
                  </a:ext>
                </a:extLst>
              </a:tr>
              <a:tr h="969880">
                <a:tc>
                  <a:txBody>
                    <a:bodyPr/>
                    <a:lstStyle/>
                    <a:p>
                      <a:r>
                        <a:rPr lang="pl-PL" dirty="0"/>
                        <a:t>Adres rozgłoszeniowy w postaci dziesiętnej</a:t>
                      </a:r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pl-PL" dirty="0"/>
                        <a:t>192.168.1.255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2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4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BA1133-5CE7-51E5-7811-1ABBD4A2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IPv6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56987-E94F-6F20-9DE0-D0BA9BCF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i="0" dirty="0">
                <a:solidFill>
                  <a:schemeClr val="tx1"/>
                </a:solidFill>
                <a:effectLst/>
              </a:rPr>
              <a:t>IPv6 (ang. Internet </a:t>
            </a:r>
            <a:r>
              <a:rPr lang="pl-PL" b="0" i="0" dirty="0" err="1">
                <a:solidFill>
                  <a:schemeClr val="tx1"/>
                </a:solidFill>
                <a:effectLst/>
              </a:rPr>
              <a:t>Protocol</a:t>
            </a:r>
            <a:r>
              <a:rPr lang="pl-PL" b="0" i="0" dirty="0">
                <a:solidFill>
                  <a:schemeClr val="tx1"/>
                </a:solidFill>
                <a:effectLst/>
              </a:rPr>
              <a:t> version 6) – jest to kolejna wersja protokołu IP. Adres IPv6 to 128 bitowa liczba zapisana zwykle jako osiem 16-bitowych bloków w systemie heksadecymalnym oddzielonych dwukropkiem. Pojedynczy element adresu IPv6 nazywany jest </a:t>
            </a:r>
            <a:r>
              <a:rPr lang="pl-PL" b="0" i="0" dirty="0" err="1">
                <a:solidFill>
                  <a:schemeClr val="tx1"/>
                </a:solidFill>
                <a:effectLst/>
              </a:rPr>
              <a:t>hekstetem</a:t>
            </a:r>
            <a:r>
              <a:rPr lang="pl-PL" dirty="0">
                <a:solidFill>
                  <a:schemeClr val="tx1"/>
                </a:solidFill>
              </a:rPr>
              <a:t>, nazwa takiego pojedynczego kawałka wynika z ilości bitów jakie są potrzebne do jego zapisu.</a:t>
            </a:r>
            <a:r>
              <a:rPr lang="pl-PL" b="0" i="0" dirty="0">
                <a:solidFill>
                  <a:schemeClr val="tx1"/>
                </a:solidFill>
                <a:effectLst/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Na jednym </a:t>
            </a:r>
            <a:r>
              <a:rPr lang="pl-PL" dirty="0" err="1">
                <a:solidFill>
                  <a:schemeClr val="tx1"/>
                </a:solidFill>
              </a:rPr>
              <a:t>hekstecie</a:t>
            </a:r>
            <a:r>
              <a:rPr lang="pl-PL" dirty="0">
                <a:solidFill>
                  <a:schemeClr val="tx1"/>
                </a:solidFill>
              </a:rPr>
              <a:t> są 4 liczby szesnastkowe, a jedna taka liczba potrzebuje 4 bitów, co łącznie daje 16 bitów na jeden </a:t>
            </a:r>
            <a:r>
              <a:rPr lang="pl-PL" dirty="0" err="1">
                <a:solidFill>
                  <a:schemeClr val="tx1"/>
                </a:solidFill>
              </a:rPr>
              <a:t>hekstet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b="0" i="0" dirty="0">
                <a:solidFill>
                  <a:schemeClr val="tx1"/>
                </a:solidFill>
                <a:effectLst/>
              </a:rPr>
              <a:t>Dostępna pula adresowa IPv6 to 2^128.</a:t>
            </a:r>
          </a:p>
          <a:p>
            <a:r>
              <a:rPr lang="pl-PL" b="0" i="0" dirty="0">
                <a:solidFill>
                  <a:schemeClr val="tx1"/>
                </a:solidFill>
                <a:effectLst/>
              </a:rPr>
              <a:t>Przykładowy adres IPv6:</a:t>
            </a:r>
          </a:p>
          <a:p>
            <a:pPr marL="0" indent="0">
              <a:buNone/>
            </a:pPr>
            <a:r>
              <a:rPr lang="pl-PL" b="0" i="0" dirty="0">
                <a:solidFill>
                  <a:schemeClr val="tx1"/>
                </a:solidFill>
                <a:effectLst/>
              </a:rPr>
              <a:t>	2001:0db8:000a:1111:00ab:0000:0000:0304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Wersja skrócona (po pominięciu zer wiodących i zerowych </a:t>
            </a:r>
            <a:r>
              <a:rPr lang="pl-PL" dirty="0" err="1">
                <a:solidFill>
                  <a:schemeClr val="tx1"/>
                </a:solidFill>
              </a:rPr>
              <a:t>hekstetów</a:t>
            </a:r>
            <a:r>
              <a:rPr lang="pl-PL" dirty="0">
                <a:solidFill>
                  <a:schemeClr val="tx1"/>
                </a:solidFill>
              </a:rPr>
              <a:t>): </a:t>
            </a:r>
          </a:p>
          <a:p>
            <a:pPr marL="0" indent="0">
              <a:buNone/>
            </a:pPr>
            <a:r>
              <a:rPr lang="pl-PL" dirty="0">
                <a:solidFill>
                  <a:schemeClr val="tx1"/>
                </a:solidFill>
              </a:rPr>
              <a:t>	2001:db8:a:1111:ab::304</a:t>
            </a:r>
            <a:endParaRPr lang="pl-PL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40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5A912-0C27-DFF6-B584-163CB0C9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14. System DNS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C45D0-C577-F2C1-B923-04AF16A4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DNS (ang. </a:t>
            </a:r>
            <a:r>
              <a:rPr lang="pl-PL" dirty="0" err="1">
                <a:solidFill>
                  <a:schemeClr val="tx1"/>
                </a:solidFill>
              </a:rPr>
              <a:t>Domain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 System) lub w języku polskim System Nazw Domenowych to </a:t>
            </a:r>
            <a:r>
              <a:rPr lang="pl-PL" b="0" i="0" dirty="0">
                <a:solidFill>
                  <a:srgbClr val="E2EEFF"/>
                </a:solidFill>
                <a:effectLst/>
              </a:rPr>
              <a:t>protokół, którego główna funkcja polega na tłumaczeniu łatwych do zapamiętania przez człowieka nazw domen na zrozumiałe dla komputerów dane liczbowe</a:t>
            </a:r>
            <a:r>
              <a:rPr lang="pl-PL" b="0" i="0" dirty="0">
                <a:solidFill>
                  <a:srgbClr val="E8EAED"/>
                </a:solidFill>
                <a:effectLst/>
              </a:rPr>
              <a:t>. Serwer DNS wyszukuje adres IP danej strony na podstawie wpisu użytkownika zamieszczonego w polu adresu wyszukiwarki. </a:t>
            </a:r>
            <a:r>
              <a:rPr lang="pl-PL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Mechanizm działania systemu DNS przypomina więc książkę telefoniczną, w której do określonych osób przypisane są numery telefonów. Jest to ogromna baza danych umieszczonych w rekordach, z której korzystają użytkownicy z całego świata.</a:t>
            </a:r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9F79B1-B247-A115-4AA5-39F3B4AF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396" y="549275"/>
            <a:ext cx="5952856" cy="8326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89C5680-9F48-51D3-243F-81AFD173F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2" y="4675789"/>
            <a:ext cx="10959548" cy="2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F91A75-FDCC-C89F-BC55-BFB1312F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D617B-F383-F585-32EB-48C9A1A3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7261FF-1A87-0DA5-51F1-95964CF8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42" y="1866060"/>
            <a:ext cx="9355116" cy="44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9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5460D0-4A8B-6C2E-728C-922EDAF6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15. Klucze główne, klucze obce w bazach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71B364-7D64-C929-9D93-BF0A8474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b="1" i="0" dirty="0">
                <a:solidFill>
                  <a:schemeClr val="tx1"/>
                </a:solidFill>
                <a:effectLst/>
              </a:rPr>
              <a:t>Klucz główny</a:t>
            </a:r>
            <a:r>
              <a:rPr lang="pl-PL" b="0" i="0" dirty="0">
                <a:solidFill>
                  <a:schemeClr val="tx1"/>
                </a:solidFill>
                <a:effectLst/>
              </a:rPr>
              <a:t> (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ang.</a:t>
            </a:r>
            <a:r>
              <a:rPr lang="pl-PL" b="0" i="0" dirty="0">
                <a:solidFill>
                  <a:schemeClr val="tx1"/>
                </a:solidFill>
                <a:effectLst/>
              </a:rPr>
              <a:t> </a:t>
            </a:r>
            <a:r>
              <a:rPr lang="pl-PL" b="0" i="1" dirty="0" err="1">
                <a:solidFill>
                  <a:schemeClr val="tx1"/>
                </a:solidFill>
                <a:effectLst/>
              </a:rPr>
              <a:t>primary</a:t>
            </a:r>
            <a:r>
              <a:rPr lang="pl-PL" b="0" i="1" dirty="0">
                <a:solidFill>
                  <a:schemeClr val="tx1"/>
                </a:solidFill>
                <a:effectLst/>
              </a:rPr>
              <a:t> </a:t>
            </a:r>
            <a:r>
              <a:rPr lang="pl-PL" b="0" i="1" dirty="0" err="1">
                <a:solidFill>
                  <a:schemeClr val="tx1"/>
                </a:solidFill>
                <a:effectLst/>
              </a:rPr>
              <a:t>key</a:t>
            </a:r>
            <a:r>
              <a:rPr lang="pl-PL" b="0" i="0" dirty="0">
                <a:solidFill>
                  <a:schemeClr val="tx1"/>
                </a:solidFill>
                <a:effectLst/>
              </a:rPr>
              <a:t>) – wybrany minimalny zestaw atrybutów relacji, jednoznacznie identyfikujący każdy 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rekord</a:t>
            </a:r>
            <a:r>
              <a:rPr lang="pl-PL" b="0" i="0" dirty="0">
                <a:solidFill>
                  <a:schemeClr val="tx1"/>
                </a:solidFill>
                <a:effectLst/>
              </a:rPr>
              <a:t> tej relacji. To oznacza, że taki klucz musi przyjmować wyłącznie wartości niepowtarzalne i nie może być wartością pustą (</a:t>
            </a:r>
            <a:r>
              <a:rPr lang="pl-PL" b="0" i="1" dirty="0" err="1">
                <a:solidFill>
                  <a:schemeClr val="tx1"/>
                </a:solidFill>
                <a:effectLst/>
              </a:rPr>
              <a:t>null</a:t>
            </a:r>
            <a:r>
              <a:rPr lang="pl-PL" b="0" i="0" dirty="0">
                <a:solidFill>
                  <a:schemeClr val="tx1"/>
                </a:solidFill>
                <a:effectLst/>
              </a:rPr>
              <a:t>). Ponadto każda relacja może mieć najwyżej jeden klucz główny.</a:t>
            </a:r>
          </a:p>
          <a:p>
            <a:pPr algn="l"/>
            <a:r>
              <a:rPr lang="pl-PL" b="0" i="0" dirty="0">
                <a:solidFill>
                  <a:schemeClr val="tx1"/>
                </a:solidFill>
                <a:effectLst/>
              </a:rPr>
              <a:t>Kluczem głównym może być dowolny </a:t>
            </a:r>
            <a:r>
              <a:rPr lang="pl-PL" b="0" i="0" u="none" strike="noStrike" dirty="0">
                <a:solidFill>
                  <a:schemeClr val="tx1"/>
                </a:solidFill>
                <a:effectLst/>
              </a:rPr>
              <a:t>klucz potencjalny</a:t>
            </a:r>
            <a:r>
              <a:rPr lang="pl-PL" b="0" i="0" dirty="0">
                <a:solidFill>
                  <a:schemeClr val="tx1"/>
                </a:solidFill>
                <a:effectLst/>
              </a:rPr>
              <a:t>, ale często stosuje się rozwiązanie polegające na utworzeniu specjalnego atrybutu, którego wartości domyślne pobierane są z sekwencji (tzw. </a:t>
            </a:r>
            <a:r>
              <a:rPr lang="pl-PL" b="0" i="0" dirty="0" err="1">
                <a:solidFill>
                  <a:schemeClr val="tx1"/>
                </a:solidFill>
                <a:effectLst/>
              </a:rPr>
              <a:t>autonumeracja</a:t>
            </a:r>
            <a:r>
              <a:rPr lang="pl-PL" b="0" i="0" dirty="0">
                <a:solidFill>
                  <a:schemeClr val="tx1"/>
                </a:solidFill>
                <a:effectLst/>
              </a:rPr>
              <a:t>), tak aby zapewnić unikalność klucza.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689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734</Words>
  <Application>Microsoft Office PowerPoint</Application>
  <PresentationFormat>Panoramiczny</PresentationFormat>
  <Paragraphs>63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Sitka Heading</vt:lpstr>
      <vt:lpstr>Source Sans Pro</vt:lpstr>
      <vt:lpstr>3DFloatVTI</vt:lpstr>
      <vt:lpstr>Zagadnienia</vt:lpstr>
      <vt:lpstr>13. Wyliczanie adresów sieci, maski, rozgłoszeniowego w IPv4, IPv6</vt:lpstr>
      <vt:lpstr>Maska</vt:lpstr>
      <vt:lpstr>Adres sieci</vt:lpstr>
      <vt:lpstr>Adres rozgłoszeniowy</vt:lpstr>
      <vt:lpstr>IPv6</vt:lpstr>
      <vt:lpstr>14. System DNS</vt:lpstr>
      <vt:lpstr>Struktura DNS</vt:lpstr>
      <vt:lpstr>15. Klucze główne, klucze obce w bazach danych</vt:lpstr>
      <vt:lpstr>Klucz obcy</vt:lpstr>
      <vt:lpstr>16. Diagram związków encji</vt:lpstr>
      <vt:lpstr>Przykładowy diagram związków encji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Zagadnienia</dc:title>
  <dc:creator>Piotr Dondalski</dc:creator>
  <cp:lastModifiedBy>Piotr Dondalski</cp:lastModifiedBy>
  <cp:revision>22</cp:revision>
  <dcterms:created xsi:type="dcterms:W3CDTF">2023-10-19T00:41:11Z</dcterms:created>
  <dcterms:modified xsi:type="dcterms:W3CDTF">2023-10-19T02:09:49Z</dcterms:modified>
</cp:coreProperties>
</file>