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613a14a55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613a14a55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1.microchip.com/downloads/en/DeviceDoc/39631E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1.microchip.com/downloads/en/DeviceDoc/39631E.pdf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zh-TW"/>
              <a:t>Lab 07-1: Interrupts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zh-TW"/>
              <a:t>Notice !</a:t>
            </a:r>
            <a:endParaRPr b="1"/>
          </a:p>
        </p:txBody>
      </p:sp>
      <p:grpSp>
        <p:nvGrpSpPr>
          <p:cNvPr id="119" name="Google Shape;119;p22"/>
          <p:cNvGrpSpPr/>
          <p:nvPr/>
        </p:nvGrpSpPr>
        <p:grpSpPr>
          <a:xfrm>
            <a:off x="1804750" y="1079500"/>
            <a:ext cx="5534525" cy="3882025"/>
            <a:chOff x="1804737" y="1167550"/>
            <a:chExt cx="5534525" cy="3882025"/>
          </a:xfrm>
        </p:grpSpPr>
        <p:pic>
          <p:nvPicPr>
            <p:cNvPr id="120" name="Google Shape;120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04737" y="1167550"/>
              <a:ext cx="5534525" cy="38820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1" name="Google Shape;121;p22"/>
            <p:cNvCxnSpPr/>
            <p:nvPr/>
          </p:nvCxnSpPr>
          <p:spPr>
            <a:xfrm>
              <a:off x="1915300" y="1729950"/>
              <a:ext cx="3884700" cy="78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2" name="Google Shape;122;p22"/>
            <p:cNvCxnSpPr/>
            <p:nvPr/>
          </p:nvCxnSpPr>
          <p:spPr>
            <a:xfrm>
              <a:off x="5751550" y="1457550"/>
              <a:ext cx="1475100" cy="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3" name="Google Shape;123;p22"/>
            <p:cNvCxnSpPr/>
            <p:nvPr/>
          </p:nvCxnSpPr>
          <p:spPr>
            <a:xfrm>
              <a:off x="3148925" y="4160625"/>
              <a:ext cx="3884700" cy="78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4" name="Google Shape;124;p22"/>
            <p:cNvCxnSpPr/>
            <p:nvPr/>
          </p:nvCxnSpPr>
          <p:spPr>
            <a:xfrm flipH="1" rot="10800000">
              <a:off x="3108250" y="4417675"/>
              <a:ext cx="4012200" cy="189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5" name="Google Shape;125;p22"/>
            <p:cNvCxnSpPr/>
            <p:nvPr/>
          </p:nvCxnSpPr>
          <p:spPr>
            <a:xfrm>
              <a:off x="3085175" y="4704725"/>
              <a:ext cx="2552700" cy="63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9088" y="87588"/>
            <a:ext cx="4320275" cy="496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3"/>
          <p:cNvSpPr txBox="1"/>
          <p:nvPr/>
        </p:nvSpPr>
        <p:spPr>
          <a:xfrm>
            <a:off x="1274325" y="1042675"/>
            <a:ext cx="13824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zh-TW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ADCON1</a:t>
            </a:r>
            <a:endParaRPr b="1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/>
        </p:nvSpPr>
        <p:spPr>
          <a:xfrm>
            <a:off x="1343475" y="1042675"/>
            <a:ext cx="13824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zh-TW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OSCCON</a:t>
            </a:r>
            <a:endParaRPr b="1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3625" y="152400"/>
            <a:ext cx="516018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Reference</a:t>
            </a:r>
            <a:endParaRPr b="1"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52475"/>
            <a:ext cx="8520600" cy="4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PIC18F4520 Datasheet: </a:t>
            </a:r>
            <a:r>
              <a:rPr lang="zh-TW" sz="1500" u="sng">
                <a:solidFill>
                  <a:schemeClr val="hlink"/>
                </a:solidFill>
                <a:hlinkClick r:id="rId3"/>
              </a:rPr>
              <a:t>https://ww1.microchip.com/downloads/en/DeviceDoc/39631E.pdf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zh-TW"/>
              <a:t>What is interrupt ?</a:t>
            </a:r>
            <a:endParaRPr b="1"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8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An event that requires the CPU to </a:t>
            </a:r>
            <a:r>
              <a:rPr lang="zh-TW">
                <a:solidFill>
                  <a:srgbClr val="FF0000"/>
                </a:solidFill>
              </a:rPr>
              <a:t>stop normal process</a:t>
            </a:r>
            <a:r>
              <a:rPr lang="zh-TW"/>
              <a:t> execute and </a:t>
            </a:r>
            <a:r>
              <a:rPr lang="zh-TW">
                <a:solidFill>
                  <a:srgbClr val="FF0000"/>
                </a:solidFill>
              </a:rPr>
              <a:t>performs some service</a:t>
            </a:r>
            <a:r>
              <a:rPr lang="zh-TW"/>
              <a:t>.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Often indicate that an event has occurred that needs an urgent response.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Generated by hardware of software.</a:t>
            </a:r>
            <a:endParaRPr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Occurs in response to an external event: e.g., Change in pin potential</a:t>
            </a:r>
            <a:endParaRPr sz="1800"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Responding to software instructions: e.g., Call Interrupt in the program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zh-TW"/>
              <a:t>What is interrupt ?</a:t>
            </a:r>
            <a:endParaRPr b="1"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8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Before we have interrupts, the technique we used is:</a:t>
            </a:r>
            <a:endParaRPr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>
                <a:solidFill>
                  <a:srgbClr val="FF0000"/>
                </a:solidFill>
              </a:rPr>
              <a:t>Busy Waiting</a:t>
            </a:r>
            <a:r>
              <a:rPr lang="zh-TW" sz="1800"/>
              <a:t> (Polling): A process </a:t>
            </a:r>
            <a:r>
              <a:rPr lang="zh-TW" sz="1800">
                <a:solidFill>
                  <a:srgbClr val="FF0000"/>
                </a:solidFill>
              </a:rPr>
              <a:t>repeatedly checks</a:t>
            </a:r>
            <a:r>
              <a:rPr lang="zh-TW" sz="1800"/>
              <a:t> to see if a condition is true.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But now we use interrupts.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Their choices involve trade-offs.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zh-TW"/>
              <a:t>Introduction to interrupt</a:t>
            </a:r>
            <a:endParaRPr b="1"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1206500" y="1426675"/>
            <a:ext cx="2358300" cy="29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main(){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/>
              <a:t>	while(true){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/>
              <a:t>}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zh-TW"/>
              <a:t>}</a:t>
            </a: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2900825" y="2399425"/>
            <a:ext cx="476400" cy="9669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6"/>
          <p:cNvSpPr/>
          <p:nvPr/>
        </p:nvSpPr>
        <p:spPr>
          <a:xfrm rot="-10550853">
            <a:off x="2147423" y="2362424"/>
            <a:ext cx="476451" cy="967073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5823725" y="1785150"/>
            <a:ext cx="1703100" cy="2121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" name="Google Shape;76;p16"/>
          <p:cNvCxnSpPr/>
          <p:nvPr/>
        </p:nvCxnSpPr>
        <p:spPr>
          <a:xfrm flipH="1" rot="10800000">
            <a:off x="3620200" y="1784725"/>
            <a:ext cx="1926300" cy="968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" name="Google Shape;77;p16"/>
          <p:cNvCxnSpPr>
            <a:stCxn id="72" idx="3"/>
          </p:cNvCxnSpPr>
          <p:nvPr/>
        </p:nvCxnSpPr>
        <p:spPr>
          <a:xfrm>
            <a:off x="3564800" y="2882875"/>
            <a:ext cx="2133300" cy="10239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78" name="Google Shape;78;p16"/>
          <p:cNvSpPr txBox="1"/>
          <p:nvPr/>
        </p:nvSpPr>
        <p:spPr>
          <a:xfrm>
            <a:off x="3454050" y="2190750"/>
            <a:ext cx="11757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zh-TW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interrupt</a:t>
            </a:r>
            <a:endParaRPr b="1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4907375" y="1210725"/>
            <a:ext cx="3535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zh-TW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Interrupt service routine (ISR)</a:t>
            </a:r>
            <a:endParaRPr b="1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zh-TW"/>
              <a:t>PIC18F4520 pinout</a:t>
            </a:r>
            <a:endParaRPr b="1"/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5013" y="1077925"/>
            <a:ext cx="6693977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zh-TW"/>
              <a:t>Interrupt in PIC18f4520</a:t>
            </a:r>
            <a:endParaRPr b="1"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When an interrupt occurs, the process: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800"/>
              <a:t>The global interrupt enable bit (</a:t>
            </a:r>
            <a:r>
              <a:rPr lang="zh-TW" sz="1800">
                <a:solidFill>
                  <a:srgbClr val="FF0000"/>
                </a:solidFill>
              </a:rPr>
              <a:t>GIE</a:t>
            </a:r>
            <a:r>
              <a:rPr lang="zh-TW" sz="1800"/>
              <a:t> bit at INTCON&lt;7&gt;) is cleared to </a:t>
            </a:r>
            <a:r>
              <a:rPr lang="zh-TW" sz="1800">
                <a:solidFill>
                  <a:srgbClr val="FF0000"/>
                </a:solidFill>
              </a:rPr>
              <a:t>disable further interrupts</a:t>
            </a:r>
            <a:endParaRPr sz="1800">
              <a:solidFill>
                <a:srgbClr val="FF0000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800"/>
              <a:t>If Interrupt </a:t>
            </a:r>
            <a:r>
              <a:rPr lang="zh-TW" sz="1800">
                <a:solidFill>
                  <a:srgbClr val="FF0000"/>
                </a:solidFill>
              </a:rPr>
              <a:t>priority</a:t>
            </a:r>
            <a:r>
              <a:rPr lang="zh-TW" sz="1800"/>
              <a:t> feature is enabled, high priority interrupt sources can interrupt a low priority interrupt.</a:t>
            </a:r>
            <a:r>
              <a:rPr lang="zh-TW" sz="1800">
                <a:solidFill>
                  <a:srgbClr val="FF0000"/>
                </a:solidFill>
              </a:rPr>
              <a:t> IPEN</a:t>
            </a:r>
            <a:r>
              <a:rPr lang="zh-TW" sz="1800"/>
              <a:t> bit (RCON&lt;7&gt;)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800"/>
              <a:t>The </a:t>
            </a:r>
            <a:r>
              <a:rPr lang="zh-TW" sz="1800">
                <a:solidFill>
                  <a:srgbClr val="FF0000"/>
                </a:solidFill>
              </a:rPr>
              <a:t>return address</a:t>
            </a:r>
            <a:r>
              <a:rPr lang="zh-TW" sz="1800"/>
              <a:t> is pushed onto the stack and the </a:t>
            </a:r>
            <a:r>
              <a:rPr lang="zh-TW" sz="1800">
                <a:solidFill>
                  <a:srgbClr val="FF0000"/>
                </a:solidFill>
              </a:rPr>
              <a:t>PC</a:t>
            </a:r>
            <a:r>
              <a:rPr lang="zh-TW" sz="1800"/>
              <a:t> is loaded with the interrupt vector address. (</a:t>
            </a:r>
            <a:r>
              <a:rPr lang="zh-TW" sz="1800">
                <a:solidFill>
                  <a:srgbClr val="FF0000"/>
                </a:solidFill>
              </a:rPr>
              <a:t>High-priority</a:t>
            </a:r>
            <a:r>
              <a:rPr lang="zh-TW" sz="1800"/>
              <a:t> at</a:t>
            </a:r>
            <a:r>
              <a:rPr lang="zh-TW" sz="1800">
                <a:solidFill>
                  <a:srgbClr val="FF0000"/>
                </a:solidFill>
              </a:rPr>
              <a:t> 0x08</a:t>
            </a:r>
            <a:r>
              <a:rPr lang="zh-TW" sz="1800"/>
              <a:t>,</a:t>
            </a:r>
            <a:r>
              <a:rPr lang="zh-TW" sz="1800">
                <a:solidFill>
                  <a:srgbClr val="0000FF"/>
                </a:solidFill>
              </a:rPr>
              <a:t> Low-priority </a:t>
            </a:r>
            <a:r>
              <a:rPr lang="zh-TW" sz="1800"/>
              <a:t>at </a:t>
            </a:r>
            <a:r>
              <a:rPr lang="zh-TW" sz="1800">
                <a:solidFill>
                  <a:srgbClr val="0000FF"/>
                </a:solidFill>
              </a:rPr>
              <a:t>0x18</a:t>
            </a:r>
            <a:r>
              <a:rPr lang="zh-TW" sz="1800"/>
              <a:t>)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800"/>
              <a:t>The </a:t>
            </a:r>
            <a:r>
              <a:rPr lang="zh-TW" sz="1800">
                <a:solidFill>
                  <a:srgbClr val="FF0000"/>
                </a:solidFill>
              </a:rPr>
              <a:t>interrupt flag bits</a:t>
            </a:r>
            <a:r>
              <a:rPr lang="zh-TW" sz="1800"/>
              <a:t> must be cleared in software before re-enabling interrupts to </a:t>
            </a:r>
            <a:r>
              <a:rPr lang="zh-TW" sz="1800">
                <a:solidFill>
                  <a:srgbClr val="FF0000"/>
                </a:solidFill>
              </a:rPr>
              <a:t>avoid recursivbe interrupts.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zh-TW"/>
              <a:t>Interrupt in PIC18f4520</a:t>
            </a:r>
            <a:endParaRPr b="1"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800"/>
              <a:t>The “</a:t>
            </a:r>
            <a:r>
              <a:rPr lang="zh-TW" sz="1800">
                <a:solidFill>
                  <a:srgbClr val="FF0000"/>
                </a:solidFill>
              </a:rPr>
              <a:t>return from interrupt</a:t>
            </a:r>
            <a:r>
              <a:rPr lang="zh-TW" sz="1800"/>
              <a:t>” instruction, </a:t>
            </a:r>
            <a:r>
              <a:rPr lang="zh-TW" sz="1800">
                <a:solidFill>
                  <a:srgbClr val="FF0000"/>
                </a:solidFill>
              </a:rPr>
              <a:t>RETFIE</a:t>
            </a:r>
            <a:r>
              <a:rPr lang="zh-TW" sz="1800"/>
              <a:t>, exits the interrupt routine and sets the </a:t>
            </a:r>
            <a:r>
              <a:rPr lang="zh-TW" sz="1800">
                <a:solidFill>
                  <a:srgbClr val="FF0000"/>
                </a:solidFill>
              </a:rPr>
              <a:t>GIE</a:t>
            </a:r>
            <a:r>
              <a:rPr lang="zh-TW" sz="1800"/>
              <a:t> bit.</a:t>
            </a:r>
            <a:endParaRPr sz="1800"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2059075"/>
            <a:ext cx="8520600" cy="28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In general, interrupt sources have three bits to control their operation.</a:t>
            </a:r>
            <a:br>
              <a:rPr lang="zh-TW"/>
            </a:br>
            <a:r>
              <a:rPr lang="zh-TW"/>
              <a:t>They are: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b="1" lang="zh-TW" sz="1800">
                <a:solidFill>
                  <a:schemeClr val="dk1"/>
                </a:solidFill>
              </a:rPr>
              <a:t>Flag bit</a:t>
            </a:r>
            <a:r>
              <a:rPr b="1" lang="zh-TW" sz="1800">
                <a:solidFill>
                  <a:srgbClr val="FF0000"/>
                </a:solidFill>
              </a:rPr>
              <a:t> </a:t>
            </a:r>
            <a:r>
              <a:rPr lang="zh-TW" sz="1800"/>
              <a:t>to indicate that an interrupt event </a:t>
            </a:r>
            <a:r>
              <a:rPr lang="zh-TW" sz="1800">
                <a:solidFill>
                  <a:srgbClr val="FF0000"/>
                </a:solidFill>
              </a:rPr>
              <a:t>occurred</a:t>
            </a:r>
            <a:r>
              <a:rPr lang="zh-TW" sz="1800"/>
              <a:t>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b="1" lang="zh-TW" sz="1800">
                <a:solidFill>
                  <a:schemeClr val="dk1"/>
                </a:solidFill>
              </a:rPr>
              <a:t>Enabled bit</a:t>
            </a:r>
            <a:r>
              <a:rPr lang="zh-TW" sz="1800">
                <a:solidFill>
                  <a:srgbClr val="FF0000"/>
                </a:solidFill>
              </a:rPr>
              <a:t> allows </a:t>
            </a:r>
            <a:r>
              <a:rPr lang="zh-TW" sz="1800"/>
              <a:t>program execution to</a:t>
            </a:r>
            <a:r>
              <a:rPr lang="zh-TW" sz="1800">
                <a:solidFill>
                  <a:srgbClr val="FF0000"/>
                </a:solidFill>
              </a:rPr>
              <a:t> branch</a:t>
            </a:r>
            <a:r>
              <a:rPr lang="zh-TW" sz="1800"/>
              <a:t> to the interrupt vector address when the flag bit is set.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b="1" lang="zh-TW" sz="1800">
                <a:solidFill>
                  <a:schemeClr val="dk1"/>
                </a:solidFill>
              </a:rPr>
              <a:t>Priority bit</a:t>
            </a:r>
            <a:r>
              <a:rPr lang="zh-TW" sz="1800">
                <a:solidFill>
                  <a:schemeClr val="dk1"/>
                </a:solidFill>
              </a:rPr>
              <a:t> </a:t>
            </a:r>
            <a:r>
              <a:rPr lang="zh-TW" sz="1800"/>
              <a:t>to </a:t>
            </a:r>
            <a:r>
              <a:rPr lang="zh-TW" sz="1800">
                <a:solidFill>
                  <a:srgbClr val="FF0000"/>
                </a:solidFill>
              </a:rPr>
              <a:t>select high</a:t>
            </a:r>
            <a:r>
              <a:rPr lang="zh-TW" sz="1800"/>
              <a:t> priority or </a:t>
            </a:r>
            <a:r>
              <a:rPr lang="zh-TW" sz="1800">
                <a:solidFill>
                  <a:srgbClr val="FF0000"/>
                </a:solidFill>
              </a:rPr>
              <a:t>low</a:t>
            </a:r>
            <a:r>
              <a:rPr lang="zh-TW" sz="1800"/>
              <a:t> priority.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zh-TW"/>
              <a:t>Interrupt in PIC18f4520</a:t>
            </a:r>
            <a:endParaRPr b="1"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236325"/>
            <a:ext cx="85206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There are ten registers which are used to control interrupt operation.</a:t>
            </a:r>
            <a:br>
              <a:rPr lang="zh-TW"/>
            </a:br>
            <a:r>
              <a:rPr lang="zh-TW"/>
              <a:t>These are: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➢"/>
            </a:pPr>
            <a:r>
              <a:rPr b="1" lang="zh-TW" sz="1800">
                <a:solidFill>
                  <a:srgbClr val="FF0000"/>
                </a:solidFill>
              </a:rPr>
              <a:t>RCON, INTCON, INTCON2, INTCON3</a:t>
            </a:r>
            <a:endParaRPr b="1" sz="1800">
              <a:solidFill>
                <a:srgbClr val="FF0000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800"/>
              <a:t>PIR1, PIR2, PIE1, PIE2, IPR1, IPR2</a:t>
            </a:r>
            <a:endParaRPr sz="1800"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3141325"/>
            <a:ext cx="8520600" cy="4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PIC18F4520 Datasheet: </a:t>
            </a:r>
            <a:r>
              <a:rPr lang="zh-TW" sz="1500" u="sng">
                <a:solidFill>
                  <a:schemeClr val="hlink"/>
                </a:solidFill>
                <a:hlinkClick r:id="rId3"/>
              </a:rPr>
              <a:t>https://ww1.microchip.com/downloads/en/DeviceDoc/39631E.pdf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6850" y="221875"/>
            <a:ext cx="5712850" cy="20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/>
          <p:nvPr/>
        </p:nvSpPr>
        <p:spPr>
          <a:xfrm>
            <a:off x="787775" y="1138150"/>
            <a:ext cx="11892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zh-TW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RCON: </a:t>
            </a:r>
            <a:endParaRPr b="1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787775" y="3321700"/>
            <a:ext cx="14211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zh-TW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INTCON:</a:t>
            </a:r>
            <a:endParaRPr b="1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94025" y="2525425"/>
            <a:ext cx="5598500" cy="24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