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history summary, mention Marktime acquisition. Marktime makes timers (cycle timers, household timers, sensor switches, etc.). Employees = ??? Scale of production = ???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read our project statement…. Mention what we’re doing, mention the requirements. See project statement for reference. (Must be at least 2-layer PCB)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NDA NO NDA NO NDA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5.5” L x 3.25”W x 3” 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685800" y="1028700"/>
            <a:ext cx="78486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85800" y="262890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457200" y="1371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7620000" y="4629150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Shape 19"/>
          <p:cNvCxnSpPr/>
          <p:nvPr/>
        </p:nvCxnSpPr>
        <p:spPr>
          <a:xfrm>
            <a:off x="685800" y="2548890"/>
            <a:ext cx="7848600" cy="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2743200" y="-1085850"/>
            <a:ext cx="3657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1371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7620000" y="4629150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 rot="5400000">
            <a:off x="5457750" y="1628850"/>
            <a:ext cx="4400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 rot="5400000">
            <a:off x="1266750" y="-352350"/>
            <a:ext cx="4400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457200" y="1371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7620000" y="4629150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457200" y="1371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7620000" y="4629150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2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722313" y="1771650"/>
            <a:ext cx="7772400" cy="16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722313" y="3470148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457200" y="1371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7620000" y="4629150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Shape 32"/>
          <p:cNvCxnSpPr/>
          <p:nvPr/>
        </p:nvCxnSpPr>
        <p:spPr>
          <a:xfrm>
            <a:off x="731520" y="3449574"/>
            <a:ext cx="7848600" cy="12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255014"/>
            <a:ext cx="4038600" cy="3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7973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255014"/>
            <a:ext cx="4038600" cy="3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7973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1371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7620000" y="4629150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257300"/>
            <a:ext cx="39318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1828800"/>
            <a:ext cx="39318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754880" y="1257300"/>
            <a:ext cx="39318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754880" y="1828800"/>
            <a:ext cx="39318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1371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7620000" y="4629150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Shape 49"/>
          <p:cNvCxnSpPr/>
          <p:nvPr/>
        </p:nvCxnSpPr>
        <p:spPr>
          <a:xfrm rot="5400000">
            <a:off x="2806394" y="3034230"/>
            <a:ext cx="35319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457200" y="1371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7620000" y="4629150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0" type="dt"/>
          </p:nvPr>
        </p:nvSpPr>
        <p:spPr>
          <a:xfrm>
            <a:off x="457200" y="1371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7620000" y="4629150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594060"/>
            <a:ext cx="21396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2971800" y="594060"/>
            <a:ext cx="57150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4013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973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57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57201" y="1597914"/>
            <a:ext cx="2139600" cy="3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457200" y="1371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7620000" y="4629150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Shape 66"/>
          <p:cNvCxnSpPr/>
          <p:nvPr/>
        </p:nvCxnSpPr>
        <p:spPr>
          <a:xfrm rot="5400000">
            <a:off x="684098" y="2685060"/>
            <a:ext cx="4183500" cy="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594360"/>
            <a:ext cx="2142600" cy="94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2858610" y="628651"/>
            <a:ext cx="5904300" cy="41253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blurRad="50800" rotWithShape="0" algn="t" dir="5400000" dist="12700">
              <a:srgbClr val="000000">
                <a:alpha val="58823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600200"/>
            <a:ext cx="2139600" cy="3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1371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7620000" y="4629150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165590"/>
            <a:ext cx="91440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/>
          <p:nvPr/>
        </p:nvSpPr>
        <p:spPr>
          <a:xfrm>
            <a:off x="0" y="0"/>
            <a:ext cx="9144000" cy="27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457200" y="1371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7620000" y="4629150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685800" y="1028700"/>
            <a:ext cx="7848600" cy="1445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Capewell Solid-State Timer</a:t>
            </a:r>
            <a:endParaRPr sz="4800"/>
          </a:p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x="685800" y="2628900"/>
            <a:ext cx="7848600" cy="240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Team 9:</a:t>
            </a:r>
            <a:endParaRPr sz="2000"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Patrick Dunham</a:t>
            </a:r>
            <a:endParaRPr sz="2000"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Joshua Reinert</a:t>
            </a:r>
            <a:endParaRPr sz="2000"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Faculty Advisor: Dr. Thanh Nyugen</a:t>
            </a:r>
            <a:endParaRPr sz="2000"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Sponsor Representative: Andrew Smith</a:t>
            </a:r>
            <a:endParaRPr sz="2000"/>
          </a:p>
          <a:p>
            <a:pPr indent="0" lvl="0" marL="0" algn="ct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539200"/>
            <a:ext cx="2391575" cy="7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728" y="539200"/>
            <a:ext cx="299067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Peer Assessment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53339" lvl="0" marL="18288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3339" lvl="0" marL="18288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3339" lvl="0" marL="182880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highlight>
                  <a:srgbClr val="6AA84F"/>
                </a:highlight>
              </a:rPr>
              <a:t>A</a:t>
            </a:r>
            <a:r>
              <a:rPr lang="en"/>
              <a:t> - “I get it” - Clear, nice job!</a:t>
            </a:r>
            <a:endParaRPr/>
          </a:p>
          <a:p>
            <a:pPr indent="-53339" lvl="0" marL="18288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B - “I kind of get it” - Needs more work.</a:t>
            </a:r>
            <a:endParaRPr/>
          </a:p>
          <a:p>
            <a:pPr indent="-53339" lvl="0" marL="182880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0000"/>
                </a:highlight>
              </a:rPr>
              <a:t>C</a:t>
            </a:r>
            <a:r>
              <a:rPr lang="en"/>
              <a:t> - “I’m confused” - Needs lots of work.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Capewell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0150"/>
            <a:ext cx="3700500" cy="365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Founded 1881 - Capewell Horse Nail Company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1939 - Military Parachute Hardware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2000 - Capewell Acquires Marktime/MH Rhodes</a:t>
            </a:r>
            <a:endParaRPr sz="1800"/>
          </a:p>
          <a:p>
            <a:pPr indent="0" lvl="0" mar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53339" lvl="0" marL="18288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925" y="2147738"/>
            <a:ext cx="2383675" cy="6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3100" y="1690450"/>
            <a:ext cx="166687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8887" y="2220075"/>
            <a:ext cx="1775350" cy="50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3098" y="2987698"/>
            <a:ext cx="2264675" cy="472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Shape 104"/>
          <p:cNvCxnSpPr>
            <a:stCxn id="100" idx="3"/>
            <a:endCxn id="102" idx="1"/>
          </p:cNvCxnSpPr>
          <p:nvPr/>
        </p:nvCxnSpPr>
        <p:spPr>
          <a:xfrm>
            <a:off x="6342600" y="2474188"/>
            <a:ext cx="476400" cy="6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5" name="Shape 105"/>
          <p:cNvCxnSpPr>
            <a:stCxn id="100" idx="3"/>
            <a:endCxn id="103" idx="1"/>
          </p:cNvCxnSpPr>
          <p:nvPr/>
        </p:nvCxnSpPr>
        <p:spPr>
          <a:xfrm>
            <a:off x="6342600" y="2474188"/>
            <a:ext cx="530400" cy="7497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6" name="Shape 106"/>
          <p:cNvCxnSpPr>
            <a:stCxn id="101" idx="1"/>
            <a:endCxn id="100" idx="3"/>
          </p:cNvCxnSpPr>
          <p:nvPr/>
        </p:nvCxnSpPr>
        <p:spPr>
          <a:xfrm flipH="1">
            <a:off x="6342700" y="1890475"/>
            <a:ext cx="530400" cy="5838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7" name="Shape 107"/>
          <p:cNvSpPr/>
          <p:nvPr/>
        </p:nvSpPr>
        <p:spPr>
          <a:xfrm>
            <a:off x="6562475" y="1433425"/>
            <a:ext cx="2383800" cy="7866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Statement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200150"/>
            <a:ext cx="4602000" cy="365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8140" lvl="0" marL="457200" rtl="0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"/>
              <a:t>Redesign current C10/C11 Cycle Timer</a:t>
            </a:r>
            <a:endParaRPr/>
          </a:p>
          <a:p>
            <a:pPr indent="-358140" lvl="0" marL="457200" rtl="0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"/>
              <a:t>Currently electromechanical</a:t>
            </a:r>
            <a:endParaRPr/>
          </a:p>
          <a:p>
            <a:pPr indent="-358140" lvl="0" marL="457200" rtl="0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"/>
              <a:t>Will be completely solid-state</a:t>
            </a:r>
            <a:endParaRPr/>
          </a:p>
          <a:p>
            <a:pPr indent="-358140" lvl="0" marL="457200" rtl="0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"/>
              <a:t>Goals:</a:t>
            </a:r>
            <a:endParaRPr/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Inexpensive (~$40 Parts)</a:t>
            </a:r>
            <a:endParaRPr/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Reliable (500k+ Cycles)</a:t>
            </a:r>
            <a:endParaRPr/>
          </a:p>
          <a:p>
            <a: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Drop-in Replacement</a:t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4725" y="493613"/>
            <a:ext cx="2857500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9650" y="2522450"/>
            <a:ext cx="2387651" cy="238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200150"/>
            <a:ext cx="4284300" cy="365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8140" lvl="0" marL="457200" rtl="0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"/>
              <a:t>Research Components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TRIACs, SCRs, Relays…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Power Supplies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User Interfaces</a:t>
            </a:r>
            <a:endParaRPr sz="1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Test Circuit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Verify circuit operation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Verify PCB design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Measure component temperatures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Compare to PSPICE model predictions</a:t>
            </a:r>
            <a:endParaRPr sz="1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Design Enclosure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Protect sensitive electronics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Match current enclosure footprint</a:t>
            </a:r>
            <a:endParaRPr sz="1400"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Manage heat dissipation</a:t>
            </a:r>
            <a:endParaRPr sz="1400"/>
          </a:p>
        </p:txBody>
      </p:sp>
      <p:pic>
        <p:nvPicPr>
          <p:cNvPr descr="Timer Block Diagram.png"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325" y="962425"/>
            <a:ext cx="4173250" cy="348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Organization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8140" lvl="0" marL="457200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"/>
              <a:t>5 Components + System Management: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Enclosure - Joshua Reinert</a:t>
            </a:r>
            <a:endParaRPr b="1"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Relays - </a:t>
            </a:r>
            <a:r>
              <a:rPr i="1" lang="en" sz="1400"/>
              <a:t>Jaileen Algarin [ECE]</a:t>
            </a:r>
            <a:endParaRPr i="1"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Microcontroller - Patrick Dunham</a:t>
            </a:r>
            <a:endParaRPr b="1"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Power Supply -  </a:t>
            </a:r>
            <a:r>
              <a:rPr i="1" lang="en" sz="1400"/>
              <a:t>Robert Endrizzi [ECE]</a:t>
            </a:r>
            <a:endParaRPr i="1"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User Interface - </a:t>
            </a:r>
            <a:r>
              <a:rPr i="1" lang="en" sz="1400"/>
              <a:t>Nicole Hershman [ECE]</a:t>
            </a:r>
            <a:endParaRPr i="1"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Systems - </a:t>
            </a:r>
            <a:r>
              <a:rPr i="1" lang="en" sz="1400"/>
              <a:t>Patrick Meres [ECE]</a:t>
            </a:r>
            <a:endParaRPr i="1" sz="1400"/>
          </a:p>
          <a:p>
            <a:pPr indent="274320" lvl="0" marL="18288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58140" lvl="0" marL="457200" rtl="0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"/>
              <a:t>Weekly meetings with faculty advisors</a:t>
            </a:r>
            <a:endParaRPr/>
          </a:p>
          <a:p>
            <a:pPr indent="-358140" lvl="0" marL="457200" rtl="0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"/>
              <a:t>Monthly meetings with corporate sponsor</a:t>
            </a:r>
            <a:endParaRPr/>
          </a:p>
          <a:p>
            <a:pPr indent="-358140" lvl="0" marL="457200" rtl="0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"/>
              <a:t>Google Drive for file-sharing/design notebook</a:t>
            </a:r>
            <a:endParaRPr/>
          </a:p>
          <a:p>
            <a:pPr indent="-358140" lvl="0" marL="457200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"/>
              <a:t>Lab Space in ITE C43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	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200150"/>
            <a:ext cx="4349100" cy="365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8140" lvl="0" marL="457200" rtl="0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"/>
              <a:t>Circuit simulation [PSPICE]</a:t>
            </a:r>
            <a:endParaRPr/>
          </a:p>
          <a:p>
            <a:pPr indent="-358140" lvl="0" marL="457200" rtl="0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"/>
              <a:t>PCB Design [Eagle]</a:t>
            </a:r>
            <a:endParaRPr/>
          </a:p>
          <a:p>
            <a:pPr indent="-358140" lvl="0" marL="457200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"/>
              <a:t>CAD [Fusion 360]</a:t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775" y="1268500"/>
            <a:ext cx="2154575" cy="86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2525" y="3318175"/>
            <a:ext cx="3447075" cy="30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0250" y="1814131"/>
            <a:ext cx="2697750" cy="151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200150"/>
            <a:ext cx="5451600" cy="365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8140" lvl="0" marL="457200" rtl="0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"/>
              <a:t>Nonfunctional PCB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Identify mistake and reorder</a:t>
            </a:r>
            <a:endParaRPr sz="1800"/>
          </a:p>
          <a:p>
            <a:pPr indent="-358140" lvl="0" marL="457200" rtl="0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"/>
              <a:t>Too Much Heat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Use electromechanical relays</a:t>
            </a:r>
            <a:endParaRPr sz="1800"/>
          </a:p>
          <a:p>
            <a:pPr indent="-358140" lvl="0" marL="457200" rtl="0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"/>
              <a:t>Can’t program microcontroller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Use Arduino bootloader</a:t>
            </a:r>
            <a:endParaRPr sz="18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Improper Enclosure Dimensions</a:t>
            </a:r>
            <a:endParaRPr/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Identify mistake and reprint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Status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ECE lab bench &amp; equipment is functional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Schematics for relay, microcontroller are completed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User Interface, Power Supply ideas identified, research underway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Enclosure footprint defined, waiting on confirmation of heat output</a:t>
            </a:r>
            <a:endParaRPr sz="2000"/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Next steps: </a:t>
            </a:r>
            <a:endParaRPr sz="20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Begin prototyping microcontroller/relay circuits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Create schematic for User Interface, Power Supply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Create CAD model of enclosure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arity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