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9EEF-2E48-49B3-A450-A2B7F4B655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1DFD-CF4E-4C5A-BFD8-A086E8D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5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9EEF-2E48-49B3-A450-A2B7F4B655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1DFD-CF4E-4C5A-BFD8-A086E8D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9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9EEF-2E48-49B3-A450-A2B7F4B655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1DFD-CF4E-4C5A-BFD8-A086E8D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8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9EEF-2E48-49B3-A450-A2B7F4B655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1DFD-CF4E-4C5A-BFD8-A086E8D426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505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9EEF-2E48-49B3-A450-A2B7F4B655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1DFD-CF4E-4C5A-BFD8-A086E8D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47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9EEF-2E48-49B3-A450-A2B7F4B655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1DFD-CF4E-4C5A-BFD8-A086E8D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40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9EEF-2E48-49B3-A450-A2B7F4B655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1DFD-CF4E-4C5A-BFD8-A086E8D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04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9EEF-2E48-49B3-A450-A2B7F4B655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1DFD-CF4E-4C5A-BFD8-A086E8D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5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9EEF-2E48-49B3-A450-A2B7F4B655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1DFD-CF4E-4C5A-BFD8-A086E8D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7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9EEF-2E48-49B3-A450-A2B7F4B655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1DFD-CF4E-4C5A-BFD8-A086E8D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6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9EEF-2E48-49B3-A450-A2B7F4B655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1DFD-CF4E-4C5A-BFD8-A086E8D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2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9EEF-2E48-49B3-A450-A2B7F4B655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1DFD-CF4E-4C5A-BFD8-A086E8D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9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9EEF-2E48-49B3-A450-A2B7F4B655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1DFD-CF4E-4C5A-BFD8-A086E8D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1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9EEF-2E48-49B3-A450-A2B7F4B655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1DFD-CF4E-4C5A-BFD8-A086E8D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1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9EEF-2E48-49B3-A450-A2B7F4B655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1DFD-CF4E-4C5A-BFD8-A086E8D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4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9EEF-2E48-49B3-A450-A2B7F4B655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1DFD-CF4E-4C5A-BFD8-A086E8D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9EEF-2E48-49B3-A450-A2B7F4B655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1DFD-CF4E-4C5A-BFD8-A086E8D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3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0A29EEF-2E48-49B3-A450-A2B7F4B655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6B1DFD-CF4E-4C5A-BFD8-A086E8D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7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D2D1-801B-D19F-96FF-1B438AEB8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0376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SECOND CLASS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4EE28-C870-20E0-BCAD-B64E37DDF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713220"/>
            <a:ext cx="8689976" cy="35226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CODEMaster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441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514C-750A-322C-7478-56A819F0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Variables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6B6D6-97C6-B178-1E68-6AE9875753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03370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4 ways to declare a JavaScript variable:</a:t>
            </a:r>
          </a:p>
          <a:p>
            <a:pPr>
              <a:lnSpc>
                <a:spcPct val="200000"/>
              </a:lnSpc>
            </a:pPr>
            <a:r>
              <a:rPr lang="en-US" cap="none" dirty="0"/>
              <a:t>Using </a:t>
            </a:r>
            <a:r>
              <a:rPr lang="en-US" cap="none" dirty="0">
                <a:solidFill>
                  <a:schemeClr val="accent2"/>
                </a:solidFill>
              </a:rPr>
              <a:t>var</a:t>
            </a:r>
          </a:p>
          <a:p>
            <a:pPr>
              <a:lnSpc>
                <a:spcPct val="200000"/>
              </a:lnSpc>
            </a:pPr>
            <a:r>
              <a:rPr lang="en-US" cap="none" dirty="0"/>
              <a:t>Using </a:t>
            </a:r>
            <a:r>
              <a:rPr lang="en-US" cap="none" dirty="0">
                <a:solidFill>
                  <a:schemeClr val="accent2"/>
                </a:solidFill>
              </a:rPr>
              <a:t>let</a:t>
            </a:r>
          </a:p>
          <a:p>
            <a:pPr>
              <a:lnSpc>
                <a:spcPct val="200000"/>
              </a:lnSpc>
            </a:pPr>
            <a:r>
              <a:rPr lang="en-US" cap="none" dirty="0"/>
              <a:t>Using </a:t>
            </a:r>
            <a:r>
              <a:rPr lang="en-US" cap="none" dirty="0">
                <a:solidFill>
                  <a:schemeClr val="accent2"/>
                </a:solidFill>
              </a:rPr>
              <a:t>const</a:t>
            </a:r>
          </a:p>
          <a:p>
            <a:pPr>
              <a:lnSpc>
                <a:spcPct val="200000"/>
              </a:lnSpc>
            </a:pPr>
            <a:r>
              <a:rPr lang="en-US" cap="none" dirty="0"/>
              <a:t>Using nothing</a:t>
            </a:r>
          </a:p>
        </p:txBody>
      </p:sp>
    </p:spTree>
    <p:extLst>
      <p:ext uri="{BB962C8B-B14F-4D97-AF65-F5344CB8AC3E}">
        <p14:creationId xmlns:p14="http://schemas.microsoft.com/office/powerpoint/2010/main" val="155325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D6CC-1E6B-412C-1854-2B93CC7C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Variables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652C-F884-9A7C-D1D2-73424D1417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cap="none" dirty="0">
                <a:solidFill>
                  <a:srgbClr val="000000"/>
                </a:solidFill>
                <a:latin typeface="Segoe UI" panose="020B0502040204020203" pitchFamily="34" charset="0"/>
              </a:rPr>
              <a:t>W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hat are variables?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 are containers for storing data (storing data values).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a-DK" b="0" i="0" cap="non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a-DK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da-DK" b="0" i="0" cap="non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a-DK" cap="none" dirty="0"/>
            </a:br>
            <a:r>
              <a:rPr lang="da-DK" b="0" i="0" cap="non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a-DK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 = </a:t>
            </a:r>
            <a:r>
              <a:rPr lang="da-DK" b="0" i="0" cap="non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a-DK" cap="none" dirty="0"/>
            </a:br>
            <a:r>
              <a:rPr lang="da-DK" b="0" i="0" cap="non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a-DK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z = x + y;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22660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C56C-18A8-0BA7-6BD0-44A0DEB6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Variables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2FE4-6AC7-52CB-DA9A-AD9FF8FD69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a-DK" b="0" i="0" cap="non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da-DK" b="0" i="0" cap="non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a-DK" cap="none" dirty="0"/>
            </a:br>
            <a:r>
              <a:rPr lang="da-DK" b="0" i="0" cap="non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 = </a:t>
            </a:r>
            <a:r>
              <a:rPr lang="da-DK" b="0" i="0" cap="non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a-DK" cap="none" dirty="0"/>
            </a:br>
            <a:r>
              <a:rPr lang="da-DK" b="0" i="0" cap="non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z = x + y;</a:t>
            </a:r>
          </a:p>
          <a:p>
            <a:pPr>
              <a:lnSpc>
                <a:spcPct val="200000"/>
              </a:lnSpc>
            </a:pPr>
            <a:r>
              <a:rPr lang="es-ES" cap="none" dirty="0"/>
              <a:t>x = 5;</a:t>
            </a:r>
          </a:p>
          <a:p>
            <a:pPr>
              <a:lnSpc>
                <a:spcPct val="200000"/>
              </a:lnSpc>
            </a:pPr>
            <a:r>
              <a:rPr lang="es-ES" cap="none" dirty="0"/>
              <a:t>y = 6;</a:t>
            </a:r>
          </a:p>
          <a:p>
            <a:pPr>
              <a:lnSpc>
                <a:spcPct val="200000"/>
              </a:lnSpc>
            </a:pPr>
            <a:r>
              <a:rPr lang="es-ES" cap="none" dirty="0"/>
              <a:t>z = x + y;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82221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C4C9-8B34-0D6C-23B6-FC38A130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3F4F-8848-77D4-3145-7140A74E88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8361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200000"/>
              </a:lnSpc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general rules for constructing names for variables (unique identifiers) are: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Names can contain letters, digits, underscores, and dollar signs.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Names must begin with a letter.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Names can also begin with $ and _ (but we will not use it in this tutorial).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Names are case-sensitive (y and Y are different variables).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Reserved words (like JavaScript keywords) cannot be used as names.</a:t>
            </a:r>
          </a:p>
          <a:p>
            <a:pPr>
              <a:lnSpc>
                <a:spcPct val="200000"/>
              </a:lnSpc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43146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5CE7-F699-C3E8-E0AE-E1575161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1EFD-4FF3-29F2-C2F3-5F1D701FD6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0786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cap="none" dirty="0"/>
              <a:t>variables defined with let cannot be redeclared</a:t>
            </a:r>
          </a:p>
          <a:p>
            <a:pPr>
              <a:lnSpc>
                <a:spcPct val="200000"/>
              </a:lnSpc>
            </a:pPr>
            <a:r>
              <a:rPr lang="en-US" b="0" i="0" cap="non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US" b="0" i="0" cap="non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 doe"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cap="none" dirty="0"/>
            </a:br>
            <a:br>
              <a:rPr lang="en-US" cap="none" dirty="0"/>
            </a:br>
            <a:r>
              <a:rPr lang="en-US" b="0" i="0" cap="non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US" b="0" i="0" cap="non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cap="none" dirty="0"/>
            </a:br>
            <a:br>
              <a:rPr lang="en-US" cap="none" dirty="0"/>
            </a:br>
            <a:r>
              <a:rPr lang="en-US" b="0" i="0" cap="non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i="0" cap="non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syntaxerror</a:t>
            </a:r>
            <a:r>
              <a:rPr lang="en-US" b="0" i="0" cap="non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'x' has already been declared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15821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4F87-5AC6-D2EA-482E-9DB209F7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7EA43-7943-8858-97AF-D07B469F5D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0" i="0" cap="non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With var you can redeclare a variable</a:t>
            </a:r>
          </a:p>
          <a:p>
            <a:pPr>
              <a:lnSpc>
                <a:spcPct val="200000"/>
              </a:lnSpc>
            </a:pPr>
            <a:r>
              <a:rPr lang="en-US" b="0" i="0" cap="non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US" b="0" i="0" cap="non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 doe"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cap="none" dirty="0"/>
            </a:br>
            <a:br>
              <a:rPr lang="en-US" cap="none" dirty="0"/>
            </a:br>
            <a:r>
              <a:rPr lang="en-US" b="0" i="0" cap="non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US" b="0" i="0" cap="non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186618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0F75-809B-E85F-DB10-3296E244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F9E96-D44F-29D1-AC0F-3AD209A23D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cap="none" dirty="0"/>
              <a:t>JavaScript </a:t>
            </a:r>
            <a:r>
              <a:rPr lang="en-US" b="1" cap="none" dirty="0"/>
              <a:t>const</a:t>
            </a:r>
            <a:r>
              <a:rPr lang="en-US" cap="none" dirty="0"/>
              <a:t> cannot be redeclared</a:t>
            </a:r>
          </a:p>
          <a:p>
            <a:pPr>
              <a:lnSpc>
                <a:spcPct val="200000"/>
              </a:lnSpc>
            </a:pPr>
            <a:r>
              <a:rPr lang="en-US" cap="none" dirty="0"/>
              <a:t>JavaScript</a:t>
            </a:r>
            <a:r>
              <a:rPr lang="en-US" b="1" cap="none" dirty="0"/>
              <a:t> const </a:t>
            </a:r>
            <a:r>
              <a:rPr lang="en-US" cap="none" dirty="0"/>
              <a:t>cannot be reassigned</a:t>
            </a:r>
          </a:p>
          <a:p>
            <a:pPr>
              <a:lnSpc>
                <a:spcPct val="200000"/>
              </a:lnSpc>
            </a:pPr>
            <a:r>
              <a:rPr lang="en-US" cap="none" dirty="0"/>
              <a:t>JavaScript </a:t>
            </a:r>
            <a:r>
              <a:rPr lang="en-US" b="1" cap="none" dirty="0"/>
              <a:t>const</a:t>
            </a:r>
            <a:r>
              <a:rPr lang="en-US" cap="none" dirty="0"/>
              <a:t> must be assigned</a:t>
            </a:r>
          </a:p>
        </p:txBody>
      </p:sp>
    </p:spTree>
    <p:extLst>
      <p:ext uri="{BB962C8B-B14F-4D97-AF65-F5344CB8AC3E}">
        <p14:creationId xmlns:p14="http://schemas.microsoft.com/office/powerpoint/2010/main" val="77228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FD63-00C9-4661-117F-37AC4D01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Statements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A4349-83D2-5F0E-42B0-25304A8D09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lnSpc>
                <a:spcPct val="200000"/>
              </a:lnSpc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b="1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computer program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list of "instructions" to be "executed" by a computer.</a:t>
            </a:r>
          </a:p>
          <a:p>
            <a:pPr algn="l">
              <a:lnSpc>
                <a:spcPct val="200000"/>
              </a:lnSpc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a programming language, these programming instructions are called </a:t>
            </a:r>
            <a:r>
              <a:rPr lang="en-US" b="1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statements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b="1" i="0" cap="non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</a:t>
            </a:r>
            <a:r>
              <a:rPr lang="en-US" b="1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program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list of programming </a:t>
            </a:r>
            <a:r>
              <a:rPr lang="en-US" b="1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statements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13853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1E06-E8D3-4983-30E1-4B82A63D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Statements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0DB2C-404A-5444-732B-C608D52378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0" i="0" cap="non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x, y, z;    </a:t>
            </a:r>
            <a:r>
              <a:rPr lang="en-US" b="0" i="0" cap="non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statement 1</a:t>
            </a:r>
            <a:br>
              <a:rPr lang="en-US" b="0" i="0" cap="non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b="0" i="0" cap="non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</a:t>
            </a:r>
            <a:r>
              <a:rPr lang="en-US" b="0" i="0" cap="non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statement 2</a:t>
            </a:r>
            <a:br>
              <a:rPr lang="en-US" b="0" i="0" cap="non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b="0" i="0" cap="non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</a:t>
            </a:r>
            <a:r>
              <a:rPr lang="en-US" b="0" i="0" cap="non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statement 3</a:t>
            </a:r>
            <a:br>
              <a:rPr lang="en-US" b="0" i="0" cap="non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 x + y;      </a:t>
            </a:r>
            <a:r>
              <a:rPr lang="en-US" b="0" i="0" cap="non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statement 4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62357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1EEE-D2F7-5877-3921-462D0546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Semicolons ;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ED40-21BA-C1C5-CBA0-A31765A6DB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08659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semicolons separate </a:t>
            </a:r>
            <a:r>
              <a:rPr lang="en-US" b="0" i="0" cap="non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statements.</a:t>
            </a:r>
          </a:p>
          <a:p>
            <a:pPr algn="l">
              <a:lnSpc>
                <a:spcPct val="200000"/>
              </a:lnSpc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 a semicolon at the end of each executable statement:</a:t>
            </a:r>
          </a:p>
          <a:p>
            <a:pPr>
              <a:lnSpc>
                <a:spcPct val="200000"/>
              </a:lnSpc>
            </a:pPr>
            <a:r>
              <a:rPr lang="en-US" b="0" i="0" cap="non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a, b, c;  </a:t>
            </a:r>
            <a:r>
              <a:rPr lang="en-US" b="0" i="0" cap="non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declare 3 variables</a:t>
            </a:r>
            <a:br>
              <a:rPr lang="en-US" b="0" i="0" cap="non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b="0" i="0" cap="non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</a:t>
            </a:r>
            <a:r>
              <a:rPr lang="en-US" b="0" i="0" cap="non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assign the value 5 to a</a:t>
            </a:r>
            <a:br>
              <a:rPr lang="en-US" b="0" i="0" cap="non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b="0" i="0" cap="non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</a:t>
            </a:r>
            <a:r>
              <a:rPr lang="en-US" b="0" i="0" cap="non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assign the value 6 to b</a:t>
            </a:r>
            <a:br>
              <a:rPr lang="en-US" b="0" i="0" cap="non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a + b;    </a:t>
            </a:r>
            <a:r>
              <a:rPr lang="en-US" b="0" i="0" cap="non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assign the sum of a and b to c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90694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0FE6-CAD4-E24F-B610-0F330AF6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White Space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885C2-3F04-D8F9-90C7-CEE113E068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43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0" i="0" cap="non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ignores multiple spaces. you can add white space to your script to make it more readable.</a:t>
            </a:r>
          </a:p>
          <a:p>
            <a:pPr>
              <a:lnSpc>
                <a:spcPct val="200000"/>
              </a:lnSpc>
            </a:pPr>
            <a:r>
              <a:rPr lang="en-US" b="0" i="0" cap="non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 = </a:t>
            </a:r>
            <a:r>
              <a:rPr lang="en-US" b="0" i="0" cap="non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cap="non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hege</a:t>
            </a:r>
            <a:r>
              <a:rPr lang="en-US" b="0" i="0" cap="non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cap="none" dirty="0"/>
            </a:br>
            <a:r>
              <a:rPr lang="en-US" b="0" i="0" cap="non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person=</a:t>
            </a:r>
            <a:r>
              <a:rPr lang="en-US" b="0" i="0" cap="non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cap="non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hege</a:t>
            </a:r>
            <a:r>
              <a:rPr lang="en-US" b="0" i="0" cap="non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cap="none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good practice is to put spaces around operators ( = + - * / ):</a:t>
            </a:r>
          </a:p>
          <a:p>
            <a:pPr>
              <a:lnSpc>
                <a:spcPct val="200000"/>
              </a:lnSpc>
            </a:pPr>
            <a:r>
              <a:rPr lang="en-US" b="0" i="0" cap="non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y + z;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67713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E10F-6D99-E8CE-77A3-732E79B4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Keywords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FF012-A5CB-E7FA-57D2-5B971707E1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03948"/>
            <a:ext cx="10363826" cy="4187251"/>
          </a:xfrm>
        </p:spPr>
        <p:txBody>
          <a:bodyPr/>
          <a:lstStyle/>
          <a:p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statements often start with a </a:t>
            </a:r>
            <a:r>
              <a:rPr lang="en-US" b="1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keyword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identify the JavaScript action to be performed.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AF3033-922A-662D-0377-CC70F42CC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981113"/>
              </p:ext>
            </p:extLst>
          </p:nvPr>
        </p:nvGraphicFramePr>
        <p:xfrm>
          <a:off x="719527" y="2413416"/>
          <a:ext cx="10363826" cy="4318162"/>
        </p:xfrm>
        <a:graphic>
          <a:graphicData uri="http://schemas.openxmlformats.org/drawingml/2006/table">
            <a:tbl>
              <a:tblPr/>
              <a:tblGrid>
                <a:gridCol w="5181913">
                  <a:extLst>
                    <a:ext uri="{9D8B030D-6E8A-4147-A177-3AD203B41FA5}">
                      <a16:colId xmlns:a16="http://schemas.microsoft.com/office/drawing/2014/main" val="2437396279"/>
                    </a:ext>
                  </a:extLst>
                </a:gridCol>
                <a:gridCol w="5181913">
                  <a:extLst>
                    <a:ext uri="{9D8B030D-6E8A-4147-A177-3AD203B41FA5}">
                      <a16:colId xmlns:a16="http://schemas.microsoft.com/office/drawing/2014/main" val="1749130344"/>
                    </a:ext>
                  </a:extLst>
                </a:gridCol>
              </a:tblGrid>
              <a:tr h="3415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Keyword</a:t>
                      </a:r>
                    </a:p>
                  </a:txBody>
                  <a:tcPr marL="92547" marR="46273" marT="46273" marB="46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46273" marR="46273" marT="46273" marB="46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460591"/>
                  </a:ext>
                </a:extLst>
              </a:tr>
              <a:tr h="3415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</a:t>
                      </a:r>
                    </a:p>
                  </a:txBody>
                  <a:tcPr marL="92547" marR="46273" marT="46273" marB="46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Declares a variable</a:t>
                      </a:r>
                    </a:p>
                  </a:txBody>
                  <a:tcPr marL="46273" marR="46273" marT="46273" marB="46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203214"/>
                  </a:ext>
                </a:extLst>
              </a:tr>
              <a:tr h="3415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let</a:t>
                      </a:r>
                    </a:p>
                  </a:txBody>
                  <a:tcPr marL="92547" marR="46273" marT="46273" marB="46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Declares a block variable</a:t>
                      </a:r>
                    </a:p>
                  </a:txBody>
                  <a:tcPr marL="46273" marR="46273" marT="46273" marB="46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018506"/>
                  </a:ext>
                </a:extLst>
              </a:tr>
              <a:tr h="3415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const</a:t>
                      </a:r>
                    </a:p>
                  </a:txBody>
                  <a:tcPr marL="92547" marR="46273" marT="46273" marB="46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Declares a block constant</a:t>
                      </a:r>
                    </a:p>
                  </a:txBody>
                  <a:tcPr marL="46273" marR="46273" marT="46273" marB="46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17013"/>
                  </a:ext>
                </a:extLst>
              </a:tr>
              <a:tr h="59685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if</a:t>
                      </a:r>
                    </a:p>
                  </a:txBody>
                  <a:tcPr marL="92547" marR="46273" marT="46273" marB="46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Marks a block of statements to be executed on a condition</a:t>
                      </a:r>
                    </a:p>
                  </a:txBody>
                  <a:tcPr marL="46273" marR="46273" marT="46273" marB="46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28992"/>
                  </a:ext>
                </a:extLst>
              </a:tr>
              <a:tr h="59685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switch</a:t>
                      </a:r>
                    </a:p>
                  </a:txBody>
                  <a:tcPr marL="92547" marR="46273" marT="46273" marB="46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Marks a block of statements to be executed in different cases</a:t>
                      </a:r>
                    </a:p>
                  </a:txBody>
                  <a:tcPr marL="46273" marR="46273" marT="46273" marB="46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120505"/>
                  </a:ext>
                </a:extLst>
              </a:tr>
              <a:tr h="417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for</a:t>
                      </a:r>
                    </a:p>
                  </a:txBody>
                  <a:tcPr marL="92547" marR="46273" marT="46273" marB="46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Marks a block of statements to be executed in a loop</a:t>
                      </a:r>
                    </a:p>
                  </a:txBody>
                  <a:tcPr marL="46273" marR="46273" marT="46273" marB="46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233015"/>
                  </a:ext>
                </a:extLst>
              </a:tr>
              <a:tr h="3415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function</a:t>
                      </a:r>
                    </a:p>
                  </a:txBody>
                  <a:tcPr marL="92547" marR="46273" marT="46273" marB="46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Declares a function</a:t>
                      </a:r>
                    </a:p>
                  </a:txBody>
                  <a:tcPr marL="46273" marR="46273" marT="46273" marB="46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191621"/>
                  </a:ext>
                </a:extLst>
              </a:tr>
              <a:tr h="3415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</a:t>
                      </a:r>
                    </a:p>
                  </a:txBody>
                  <a:tcPr marL="92547" marR="46273" marT="46273" marB="46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Exits a function</a:t>
                      </a:r>
                    </a:p>
                  </a:txBody>
                  <a:tcPr marL="46273" marR="46273" marT="46273" marB="46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016293"/>
                  </a:ext>
                </a:extLst>
              </a:tr>
              <a:tr h="417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try</a:t>
                      </a:r>
                    </a:p>
                  </a:txBody>
                  <a:tcPr marL="92547" marR="46273" marT="46273" marB="46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Implements error handling to a block of statements</a:t>
                      </a:r>
                    </a:p>
                  </a:txBody>
                  <a:tcPr marL="46273" marR="46273" marT="46273" marB="46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5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96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AE39-FD73-0D20-56F3-D7A13424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Comments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F87B-7E6E-D6CE-E194-56E070816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lnSpc>
                <a:spcPct val="200000"/>
              </a:lnSpc>
            </a:pPr>
            <a:r>
              <a:rPr lang="en-US" b="0" i="0" cap="non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comments can be used to explain </a:t>
            </a:r>
            <a:r>
              <a:rPr lang="en-US" b="0" i="0" cap="non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code, and to make it more readable.</a:t>
            </a:r>
          </a:p>
          <a:p>
            <a:pPr algn="l">
              <a:lnSpc>
                <a:spcPct val="200000"/>
              </a:lnSpc>
            </a:pPr>
            <a:endParaRPr lang="en-US" b="0" i="0" cap="non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b="0" i="0" cap="non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comments can also be used to prevent execution, when testing alternative code.</a:t>
            </a:r>
          </a:p>
          <a:p>
            <a:pPr>
              <a:lnSpc>
                <a:spcPct val="200000"/>
              </a:lnSpc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04461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E7CE-4259-06AD-284C-D06F83FC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Comments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C464-0C4A-3BD4-B926-B677E4E8B7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single line comments start with //</a:t>
            </a:r>
          </a:p>
          <a:p>
            <a:pPr>
              <a:lnSpc>
                <a:spcPct val="200000"/>
              </a:lnSpc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any text between</a:t>
            </a:r>
            <a:r>
              <a:rPr lang="en-US" cap="none" dirty="0">
                <a:solidFill>
                  <a:srgbClr val="000000"/>
                </a:solidFill>
                <a:latin typeface="Verdana" panose="020B0604030504040204" pitchFamily="34" charset="0"/>
              </a:rPr>
              <a:t> // 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the end of the line will be ignored by </a:t>
            </a:r>
            <a:r>
              <a:rPr lang="en-US" b="0" i="0" cap="non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(will not be executed).</a:t>
            </a:r>
          </a:p>
          <a:p>
            <a:pPr>
              <a:lnSpc>
                <a:spcPct val="200000"/>
              </a:lnSpc>
            </a:pPr>
            <a:r>
              <a:rPr lang="en-US" b="0" i="0" cap="non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US" b="0" i="0" cap="non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</a:t>
            </a:r>
            <a:r>
              <a:rPr lang="en-US" b="0" i="0" cap="non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declare x, give it the value of 5</a:t>
            </a:r>
            <a:br>
              <a:rPr lang="en-US" b="0" i="0" cap="non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cap="non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 = x + </a:t>
            </a:r>
            <a:r>
              <a:rPr lang="en-US" b="0" i="0" cap="non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US" b="0" i="0" cap="non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declare y, give it the value of x + 2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92266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98DF-F4C4-8446-04F4-D706A3FB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Comments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3ABC-0843-6EB4-6AE8-395A48ACE4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83610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200000"/>
              </a:lnSpc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Multi-line comments</a:t>
            </a:r>
          </a:p>
          <a:p>
            <a:pPr algn="l">
              <a:lnSpc>
                <a:spcPct val="200000"/>
              </a:lnSpc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Multi-line comments start with /*  */</a:t>
            </a:r>
          </a:p>
          <a:p>
            <a:pPr algn="l">
              <a:lnSpc>
                <a:spcPct val="200000"/>
              </a:lnSpc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Any text between</a:t>
            </a:r>
            <a:r>
              <a:rPr lang="en-US" cap="none" dirty="0">
                <a:solidFill>
                  <a:srgbClr val="000000"/>
                </a:solidFill>
                <a:latin typeface="Verdana" panose="020B0604030504040204" pitchFamily="34" charset="0"/>
              </a:rPr>
              <a:t> /*  */ 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 be ignored by </a:t>
            </a:r>
            <a:r>
              <a:rPr lang="en-US" b="0" i="0" cap="non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b="0" i="0" cap="non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lang="en-US" cap="none" dirty="0"/>
            </a:br>
            <a:r>
              <a:rPr lang="en-US" cap="none" dirty="0"/>
              <a:t>This is an example of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cap="none" dirty="0"/>
              <a:t>    multiline comment</a:t>
            </a:r>
            <a:br>
              <a:rPr lang="en-US" cap="none" dirty="0"/>
            </a:br>
            <a:r>
              <a:rPr lang="en-US" b="0" i="0" cap="non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b="0" i="0" cap="non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00142391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76</TotalTime>
  <Words>686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Consolas</vt:lpstr>
      <vt:lpstr>Segoe UI</vt:lpstr>
      <vt:lpstr>Times New Roman</vt:lpstr>
      <vt:lpstr>Tw Cen MT</vt:lpstr>
      <vt:lpstr>Verdana</vt:lpstr>
      <vt:lpstr>Droplet</vt:lpstr>
      <vt:lpstr>JAVASCRIPT SECOND CLASS</vt:lpstr>
      <vt:lpstr>JavaScript Statements </vt:lpstr>
      <vt:lpstr>JavaScript Statements </vt:lpstr>
      <vt:lpstr>JAVASCRIPT Semicolons ; </vt:lpstr>
      <vt:lpstr>JavaScript White Space </vt:lpstr>
      <vt:lpstr>JavaScript Keywords </vt:lpstr>
      <vt:lpstr>JavaScript Comments </vt:lpstr>
      <vt:lpstr>JavaScript Comments </vt:lpstr>
      <vt:lpstr>JavaScript Comments </vt:lpstr>
      <vt:lpstr>JavaScript Variables </vt:lpstr>
      <vt:lpstr>JavaScript Variables </vt:lpstr>
      <vt:lpstr>JavaScript Variables </vt:lpstr>
      <vt:lpstr>Rules for variables</vt:lpstr>
      <vt:lpstr>Javascript let</vt:lpstr>
      <vt:lpstr>JAVASCRIPT VAR</vt:lpstr>
      <vt:lpstr>Javascript const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peace awofesobi</dc:creator>
  <cp:lastModifiedBy>peace awofesobi</cp:lastModifiedBy>
  <cp:revision>1</cp:revision>
  <dcterms:created xsi:type="dcterms:W3CDTF">2024-10-19T09:23:48Z</dcterms:created>
  <dcterms:modified xsi:type="dcterms:W3CDTF">2024-10-19T10:39:50Z</dcterms:modified>
</cp:coreProperties>
</file>