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428"/>
    <p:restoredTop sz="96405"/>
  </p:normalViewPr>
  <p:slideViewPr>
    <p:cSldViewPr snapToGrid="0">
      <p:cViewPr>
        <p:scale>
          <a:sx n="267" d="100"/>
          <a:sy n="267" d="100"/>
        </p:scale>
        <p:origin x="5264" y="4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C5AC8F7-E4E5-6C62-8FA1-E819A2B6E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83D6B6F0-AD24-5206-94D6-69AC809B8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4C048E9-672D-7C3A-1577-F19AEA465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1BB-37F9-9647-B0AE-D6F14E08AAAD}" type="datetimeFigureOut">
              <a:t>4/2/24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8FFAACF-9F3C-9AFA-3366-91BDE8D6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13D8257-8BFA-BA5F-CAC4-ABA68F00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9B3A-CA72-B441-95B9-AA6C177802C6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309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C60B509-7186-D099-80AC-849368AD1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F4E56C1A-023D-3035-D53D-EBE76EC64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B2D3D09-DE34-7393-56CF-F38A10FD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1BB-37F9-9647-B0AE-D6F14E08AAAD}" type="datetimeFigureOut">
              <a:t>4/2/24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0E99F21B-0AAD-29F4-4B19-19974D4B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C653953-7400-9EBC-FA1A-035FA937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9B3A-CA72-B441-95B9-AA6C177802C6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380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B05BFFA0-F411-BA16-994F-B392719E4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312360A6-91EC-82D1-7946-159365116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D9D9BBE-43DE-1F7E-BB2E-F968155BB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1BB-37F9-9647-B0AE-D6F14E08AAAD}" type="datetimeFigureOut">
              <a:t>4/2/24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53C40D6-5B29-7E22-7375-F3191BE3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2DAE6F3-0F4D-C1C4-85BF-38B46239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9B3A-CA72-B441-95B9-AA6C177802C6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2079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8B7C436-0FE6-1264-9FC9-07688D884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1140213-401C-4862-9DC3-1E5034AA7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BA34BB1F-47E7-4E64-C4DE-BCB97403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1BB-37F9-9647-B0AE-D6F14E08AAAD}" type="datetimeFigureOut">
              <a:t>4/2/24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2667E4C-B501-6B5B-F4A2-4E2614408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572E61C-D674-55EE-2723-787CEE54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9B3A-CA72-B441-95B9-AA6C177802C6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02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202D6D2-8FB7-CB38-663E-9E1D7891E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34EBF7C1-31D8-768A-29C2-940E7B1BD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4B8E73D-4FA3-8465-8FC3-F29EBFA07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1BB-37F9-9647-B0AE-D6F14E08AAAD}" type="datetimeFigureOut">
              <a:t>4/2/24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2691A8B-4D48-2142-D406-23DA2464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6B23F70-B42D-EFA0-299C-97A25871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9B3A-CA72-B441-95B9-AA6C177802C6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995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337A8C6-FBA5-8C11-9EF2-B62764819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035A986-AFEF-FD86-509D-19A0BD382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C4717131-E094-716A-C4D0-46F05836F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071B8E19-ACCE-9E00-66C8-5A5356AD8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1BB-37F9-9647-B0AE-D6F14E08AAAD}" type="datetimeFigureOut">
              <a:t>4/2/24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56DF90D9-CC91-8DAD-6A3C-277FAD07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CE9681C5-AD69-C917-5CD9-4B133533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9B3A-CA72-B441-95B9-AA6C177802C6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741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F9E4A1C-B979-2EF3-F8A1-EB933271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D7FB7AF0-D6C5-B420-26B4-C1F966245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BCA3819F-A294-33EC-47DC-24BF86185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C08D2A5A-6973-0531-FA56-D7AB7F55C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B538688D-2E03-F127-970C-CF15E4278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0DA6D652-EF57-7619-383A-F60C6073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1BB-37F9-9647-B0AE-D6F14E08AAAD}" type="datetimeFigureOut">
              <a:t>4/2/24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E1D6EAEB-0992-DE32-025E-F8EE7A00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156EFAAB-1E47-A1CB-8591-BBA5995A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9B3A-CA72-B441-95B9-AA6C177802C6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65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B060BEC-06F9-6F15-3239-F537F6A7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4FE8F189-C5FD-DB69-8C55-17910DB8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1BB-37F9-9647-B0AE-D6F14E08AAAD}" type="datetimeFigureOut">
              <a:t>4/2/24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508E7C2D-E61D-388A-4C03-9B655E234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19ABA8C6-78F2-459B-A38D-99DD52F1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9B3A-CA72-B441-95B9-AA6C177802C6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772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5401701C-8AF4-C657-9AEC-AEDBC59C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1BB-37F9-9647-B0AE-D6F14E08AAAD}" type="datetimeFigureOut">
              <a:t>4/2/24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B4049CDB-0BFC-88DD-C49E-4206DF11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BF412775-3385-3FD3-F709-8DBAFC9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9B3A-CA72-B441-95B9-AA6C177802C6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30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0AB7E98-06CB-C4A2-6C65-611330848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51CC3FE-339D-F34C-0EB5-A9EE78422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7503646E-46EB-8783-A1C1-769B9BFDF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09875438-964B-EB90-35DE-94A428B62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1BB-37F9-9647-B0AE-D6F14E08AAAD}" type="datetimeFigureOut">
              <a:t>4/2/24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F06F5D7D-CB52-205A-6E84-8B18CE9C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AD7E240A-2F30-83EF-8FBA-73D77F4D3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9B3A-CA72-B441-95B9-AA6C177802C6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040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5B535BF-5767-6ABA-8A61-E398283D5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A669E747-D958-B1D6-9A3F-927CFD222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24B8F379-CCBE-DD7C-26C6-43F18D943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19104133-A656-B165-9DE9-326C9CB0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1BB-37F9-9647-B0AE-D6F14E08AAAD}" type="datetimeFigureOut">
              <a:t>4/2/24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97C4A618-A759-B61B-818D-DC2AC2983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65440279-3209-1169-53C6-AE9C6C2D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9B3A-CA72-B441-95B9-AA6C177802C6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98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F1F62B78-0282-4356-08DB-A9AC7ED67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673D2F1-BFA3-D399-2B9A-555DD1903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B51A92F-FD1D-5A15-50C5-FB19CDF40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C31BB-37F9-9647-B0AE-D6F14E08AAAD}" type="datetimeFigureOut">
              <a:t>4/2/24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EC4E2CAC-0308-ACE7-35C8-BE89FEAA1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35BDA00-769A-24E9-E037-0F454A0E8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B9B3A-CA72-B441-95B9-AA6C177802C6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694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F4C926D-EEC8-8697-A68B-30CE840AF6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RTLinf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D7912C4-2F37-A260-93EA-AC1D40670A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4401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lecha doblada hacia arriba 73">
            <a:extLst>
              <a:ext uri="{FF2B5EF4-FFF2-40B4-BE49-F238E27FC236}">
                <a16:creationId xmlns:a16="http://schemas.microsoft.com/office/drawing/2014/main" xmlns="" id="{CB3D3808-2B82-7C87-DA5E-551C6531C24F}"/>
              </a:ext>
            </a:extLst>
          </p:cNvPr>
          <p:cNvSpPr/>
          <p:nvPr/>
        </p:nvSpPr>
        <p:spPr>
          <a:xfrm>
            <a:off x="3492322" y="3554528"/>
            <a:ext cx="3260622" cy="1643994"/>
          </a:xfrm>
          <a:prstGeom prst="bentUpArrow">
            <a:avLst>
              <a:gd name="adj1" fmla="val 6844"/>
              <a:gd name="adj2" fmla="val 10153"/>
              <a:gd name="adj3" fmla="val 858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xmlns="" id="{DC7E3D8F-D039-95CF-5EE7-4A938BA6571C}"/>
              </a:ext>
            </a:extLst>
          </p:cNvPr>
          <p:cNvSpPr/>
          <p:nvPr/>
        </p:nvSpPr>
        <p:spPr>
          <a:xfrm>
            <a:off x="4384801" y="1139809"/>
            <a:ext cx="2761232" cy="23915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xmlns="" id="{5FAF26A6-C7F1-9BD7-278A-9046FAD83975}"/>
              </a:ext>
            </a:extLst>
          </p:cNvPr>
          <p:cNvSpPr/>
          <p:nvPr/>
        </p:nvSpPr>
        <p:spPr>
          <a:xfrm>
            <a:off x="4265371" y="1283212"/>
            <a:ext cx="2761232" cy="23915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xmlns="" id="{DEB07855-62C9-9087-6233-449365B0F345}"/>
              </a:ext>
            </a:extLst>
          </p:cNvPr>
          <p:cNvSpPr/>
          <p:nvPr/>
        </p:nvSpPr>
        <p:spPr>
          <a:xfrm>
            <a:off x="4129700" y="1413164"/>
            <a:ext cx="2761232" cy="23915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xmlns="" id="{68505F9B-4F4B-D880-897C-06BB9052FC5A}"/>
              </a:ext>
            </a:extLst>
          </p:cNvPr>
          <p:cNvSpPr/>
          <p:nvPr/>
        </p:nvSpPr>
        <p:spPr>
          <a:xfrm>
            <a:off x="1369155" y="2434841"/>
            <a:ext cx="2347123" cy="13647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610A6117-40F7-D113-5C45-A5C735F3D157}"/>
              </a:ext>
            </a:extLst>
          </p:cNvPr>
          <p:cNvSpPr/>
          <p:nvPr/>
        </p:nvSpPr>
        <p:spPr>
          <a:xfrm>
            <a:off x="1495355" y="2754540"/>
            <a:ext cx="612842" cy="75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/>
              <a:t>BRAM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9A975246-2BAC-1505-1437-E3E43F305FEE}"/>
              </a:ext>
            </a:extLst>
          </p:cNvPr>
          <p:cNvSpPr/>
          <p:nvPr/>
        </p:nvSpPr>
        <p:spPr>
          <a:xfrm>
            <a:off x="1495355" y="4482821"/>
            <a:ext cx="612842" cy="75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/>
              <a:t>BRAM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DF6345E0-BA79-07E7-3CE0-5EEA068F63C4}"/>
              </a:ext>
            </a:extLst>
          </p:cNvPr>
          <p:cNvSpPr txBox="1"/>
          <p:nvPr/>
        </p:nvSpPr>
        <p:spPr>
          <a:xfrm>
            <a:off x="1534267" y="3493838"/>
            <a:ext cx="522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/>
              <a:t>data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5A9860CE-115A-7E65-A3FE-916766B20B2E}"/>
              </a:ext>
            </a:extLst>
          </p:cNvPr>
          <p:cNvSpPr txBox="1"/>
          <p:nvPr/>
        </p:nvSpPr>
        <p:spPr>
          <a:xfrm>
            <a:off x="1446715" y="5212393"/>
            <a:ext cx="755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/>
              <a:t>weights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EE47F4DA-F3B7-2406-FCB8-25780B54F613}"/>
              </a:ext>
            </a:extLst>
          </p:cNvPr>
          <p:cNvSpPr/>
          <p:nvPr/>
        </p:nvSpPr>
        <p:spPr>
          <a:xfrm>
            <a:off x="2847500" y="2754540"/>
            <a:ext cx="642025" cy="7587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9" name="Flecha derecha 8">
            <a:extLst>
              <a:ext uri="{FF2B5EF4-FFF2-40B4-BE49-F238E27FC236}">
                <a16:creationId xmlns:a16="http://schemas.microsoft.com/office/drawing/2014/main" xmlns="" id="{E75A6010-E518-C9BC-58FD-105EECF8DCD5}"/>
              </a:ext>
            </a:extLst>
          </p:cNvPr>
          <p:cNvSpPr/>
          <p:nvPr/>
        </p:nvSpPr>
        <p:spPr>
          <a:xfrm>
            <a:off x="2108197" y="2983140"/>
            <a:ext cx="739303" cy="30155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79AD70CA-4D14-C21C-AF0A-2E16DED31D46}"/>
              </a:ext>
            </a:extLst>
          </p:cNvPr>
          <p:cNvSpPr txBox="1"/>
          <p:nvPr/>
        </p:nvSpPr>
        <p:spPr>
          <a:xfrm>
            <a:off x="2071654" y="2784908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/>
              <a:t>GS pixels</a:t>
            </a:r>
          </a:p>
        </p:txBody>
      </p:sp>
      <p:sp>
        <p:nvSpPr>
          <p:cNvPr id="11" name="Flecha derecha 10">
            <a:extLst>
              <a:ext uri="{FF2B5EF4-FFF2-40B4-BE49-F238E27FC236}">
                <a16:creationId xmlns:a16="http://schemas.microsoft.com/office/drawing/2014/main" xmlns="" id="{6C1F77ED-11A3-93DE-316E-A2EDB34A431C}"/>
              </a:ext>
            </a:extLst>
          </p:cNvPr>
          <p:cNvSpPr/>
          <p:nvPr/>
        </p:nvSpPr>
        <p:spPr>
          <a:xfrm>
            <a:off x="3489525" y="2983140"/>
            <a:ext cx="739303" cy="30155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BFB6859A-BE2F-F776-1F65-6955626372D2}"/>
              </a:ext>
            </a:extLst>
          </p:cNvPr>
          <p:cNvSpPr txBox="1"/>
          <p:nvPr/>
        </p:nvSpPr>
        <p:spPr>
          <a:xfrm>
            <a:off x="3452982" y="2785117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/>
              <a:t>GS pixels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xmlns="" id="{46FDBD73-6A2A-EFE0-EF47-B0796D441DE6}"/>
              </a:ext>
            </a:extLst>
          </p:cNvPr>
          <p:cNvSpPr/>
          <p:nvPr/>
        </p:nvSpPr>
        <p:spPr>
          <a:xfrm>
            <a:off x="4228828" y="2752486"/>
            <a:ext cx="642025" cy="7587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xmlns="" id="{72311D3D-9FF4-ED5E-29A7-CB4940044B82}"/>
              </a:ext>
            </a:extLst>
          </p:cNvPr>
          <p:cNvSpPr/>
          <p:nvPr/>
        </p:nvSpPr>
        <p:spPr>
          <a:xfrm>
            <a:off x="5618059" y="2743013"/>
            <a:ext cx="642025" cy="7587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25" name="Flecha derecha 24">
            <a:extLst>
              <a:ext uri="{FF2B5EF4-FFF2-40B4-BE49-F238E27FC236}">
                <a16:creationId xmlns:a16="http://schemas.microsoft.com/office/drawing/2014/main" xmlns="" id="{C2B0B9D0-EEF6-B7EB-0FE9-E03CEC9FCFE4}"/>
              </a:ext>
            </a:extLst>
          </p:cNvPr>
          <p:cNvSpPr/>
          <p:nvPr/>
        </p:nvSpPr>
        <p:spPr>
          <a:xfrm>
            <a:off x="4868920" y="2974056"/>
            <a:ext cx="739303" cy="30155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xmlns="" id="{C30522C0-91DB-2469-0E4C-51134671EA68}"/>
              </a:ext>
            </a:extLst>
          </p:cNvPr>
          <p:cNvSpPr txBox="1"/>
          <p:nvPr/>
        </p:nvSpPr>
        <p:spPr>
          <a:xfrm>
            <a:off x="4847608" y="2784570"/>
            <a:ext cx="694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/>
              <a:t>GS pixels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xmlns="" id="{45FD781D-0CD2-3649-04DF-B3FE549CD2C6}"/>
              </a:ext>
            </a:extLst>
          </p:cNvPr>
          <p:cNvSpPr/>
          <p:nvPr/>
        </p:nvSpPr>
        <p:spPr>
          <a:xfrm>
            <a:off x="6170362" y="1587555"/>
            <a:ext cx="612842" cy="75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/>
              <a:t>BRAM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xmlns="" id="{CECFCCD5-3606-FC20-FACE-6AE86ED17B8F}"/>
              </a:ext>
            </a:extLst>
          </p:cNvPr>
          <p:cNvSpPr/>
          <p:nvPr/>
        </p:nvSpPr>
        <p:spPr>
          <a:xfrm>
            <a:off x="6113755" y="1652987"/>
            <a:ext cx="612842" cy="75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/>
              <a:t>BRAM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xmlns="" id="{A1A29D7E-8AC3-9469-1C48-86014810749C}"/>
              </a:ext>
            </a:extLst>
          </p:cNvPr>
          <p:cNvSpPr/>
          <p:nvPr/>
        </p:nvSpPr>
        <p:spPr>
          <a:xfrm>
            <a:off x="6052794" y="1714065"/>
            <a:ext cx="612842" cy="75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/>
              <a:t>BRAM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xmlns="" id="{5787B6DA-8437-4820-EE55-EE8DE0E9341A}"/>
              </a:ext>
            </a:extLst>
          </p:cNvPr>
          <p:cNvSpPr/>
          <p:nvPr/>
        </p:nvSpPr>
        <p:spPr>
          <a:xfrm>
            <a:off x="5975309" y="1775020"/>
            <a:ext cx="612842" cy="75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/>
              <a:t>BRAM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xmlns="" id="{93D1646F-63F9-869F-27F2-E87963B327EE}"/>
              </a:ext>
            </a:extLst>
          </p:cNvPr>
          <p:cNvSpPr txBox="1"/>
          <p:nvPr/>
        </p:nvSpPr>
        <p:spPr>
          <a:xfrm>
            <a:off x="5756972" y="150912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/>
              <a:t>GS</a:t>
            </a:r>
          </a:p>
        </p:txBody>
      </p:sp>
      <p:cxnSp>
        <p:nvCxnSpPr>
          <p:cNvPr id="36" name="Conector angular 35">
            <a:extLst>
              <a:ext uri="{FF2B5EF4-FFF2-40B4-BE49-F238E27FC236}">
                <a16:creationId xmlns:a16="http://schemas.microsoft.com/office/drawing/2014/main" xmlns="" id="{9FB0A27D-E41A-33CC-8A40-2CB7CDCF9EC7}"/>
              </a:ext>
            </a:extLst>
          </p:cNvPr>
          <p:cNvCxnSpPr>
            <a:stCxn id="33" idx="1"/>
          </p:cNvCxnSpPr>
          <p:nvPr/>
        </p:nvCxnSpPr>
        <p:spPr>
          <a:xfrm rot="10800000" flipV="1">
            <a:off x="5868989" y="2154398"/>
            <a:ext cx="106321" cy="7609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echa derecha 36">
            <a:extLst>
              <a:ext uri="{FF2B5EF4-FFF2-40B4-BE49-F238E27FC236}">
                <a16:creationId xmlns:a16="http://schemas.microsoft.com/office/drawing/2014/main" xmlns="" id="{D86C5218-4081-7CF8-B11D-D164A0556C9B}"/>
              </a:ext>
            </a:extLst>
          </p:cNvPr>
          <p:cNvSpPr/>
          <p:nvPr/>
        </p:nvSpPr>
        <p:spPr>
          <a:xfrm>
            <a:off x="6261279" y="2963790"/>
            <a:ext cx="1021838" cy="30155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xmlns="" id="{65AD267C-1F8B-90F5-C8DF-11C29BA5BE4C}"/>
              </a:ext>
            </a:extLst>
          </p:cNvPr>
          <p:cNvSpPr txBox="1"/>
          <p:nvPr/>
        </p:nvSpPr>
        <p:spPr>
          <a:xfrm>
            <a:off x="6231824" y="2776325"/>
            <a:ext cx="694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/>
              <a:t>GS pixels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xmlns="" id="{E814E3A3-76C0-A2A7-E534-65A5B6583CA6}"/>
              </a:ext>
            </a:extLst>
          </p:cNvPr>
          <p:cNvSpPr/>
          <p:nvPr/>
        </p:nvSpPr>
        <p:spPr>
          <a:xfrm>
            <a:off x="8375120" y="2735080"/>
            <a:ext cx="642025" cy="7587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400">
                <a:solidFill>
                  <a:schemeClr val="tx1"/>
                </a:solidFill>
              </a:rPr>
              <a:t>WRITE</a:t>
            </a:r>
          </a:p>
        </p:txBody>
      </p:sp>
      <p:sp>
        <p:nvSpPr>
          <p:cNvPr id="40" name="Flecha derecha 39">
            <a:extLst>
              <a:ext uri="{FF2B5EF4-FFF2-40B4-BE49-F238E27FC236}">
                <a16:creationId xmlns:a16="http://schemas.microsoft.com/office/drawing/2014/main" xmlns="" id="{6D0F1B2C-00A1-8E4C-9CD6-0D715070266A}"/>
              </a:ext>
            </a:extLst>
          </p:cNvPr>
          <p:cNvSpPr/>
          <p:nvPr/>
        </p:nvSpPr>
        <p:spPr>
          <a:xfrm>
            <a:off x="9017145" y="2964126"/>
            <a:ext cx="739303" cy="30155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xmlns="" id="{497622AA-D9D5-29BB-824F-0CAF2BA21A3D}"/>
              </a:ext>
            </a:extLst>
          </p:cNvPr>
          <p:cNvSpPr txBox="1"/>
          <p:nvPr/>
        </p:nvSpPr>
        <p:spPr>
          <a:xfrm>
            <a:off x="8964748" y="2774464"/>
            <a:ext cx="694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/>
              <a:t>GS pixels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xmlns="" id="{7301A2E0-EA14-8668-EC12-1F195ADF19DD}"/>
              </a:ext>
            </a:extLst>
          </p:cNvPr>
          <p:cNvSpPr/>
          <p:nvPr/>
        </p:nvSpPr>
        <p:spPr>
          <a:xfrm>
            <a:off x="9762204" y="2730089"/>
            <a:ext cx="612842" cy="75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/>
              <a:t>BRAM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xmlns="" id="{C18868E3-E398-DFBC-EDB5-7EF403BA7F3D}"/>
              </a:ext>
            </a:extLst>
          </p:cNvPr>
          <p:cNvSpPr txBox="1"/>
          <p:nvPr/>
        </p:nvSpPr>
        <p:spPr>
          <a:xfrm>
            <a:off x="9801116" y="3469387"/>
            <a:ext cx="522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/>
              <a:t>data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xmlns="" id="{3D07F28F-4A6B-14C0-FA12-E6646C29DB8B}"/>
              </a:ext>
            </a:extLst>
          </p:cNvPr>
          <p:cNvSpPr/>
          <p:nvPr/>
        </p:nvSpPr>
        <p:spPr>
          <a:xfrm>
            <a:off x="2849351" y="4486107"/>
            <a:ext cx="642025" cy="7587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45" name="Flecha derecha 44">
            <a:extLst>
              <a:ext uri="{FF2B5EF4-FFF2-40B4-BE49-F238E27FC236}">
                <a16:creationId xmlns:a16="http://schemas.microsoft.com/office/drawing/2014/main" xmlns="" id="{0EE6CC89-2313-5D7D-A2C9-6DD0151AEFF3}"/>
              </a:ext>
            </a:extLst>
          </p:cNvPr>
          <p:cNvSpPr/>
          <p:nvPr/>
        </p:nvSpPr>
        <p:spPr>
          <a:xfrm>
            <a:off x="2110048" y="4714707"/>
            <a:ext cx="739303" cy="30155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xmlns="" id="{75E30002-B72B-E593-9F95-876CE6B255BE}"/>
              </a:ext>
            </a:extLst>
          </p:cNvPr>
          <p:cNvSpPr txBox="1"/>
          <p:nvPr/>
        </p:nvSpPr>
        <p:spPr>
          <a:xfrm>
            <a:off x="2076712" y="4462972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/>
              <a:t>WS weight</a:t>
            </a:r>
          </a:p>
        </p:txBody>
      </p:sp>
      <p:sp>
        <p:nvSpPr>
          <p:cNvPr id="47" name="Flecha doblada hacia arriba 46">
            <a:extLst>
              <a:ext uri="{FF2B5EF4-FFF2-40B4-BE49-F238E27FC236}">
                <a16:creationId xmlns:a16="http://schemas.microsoft.com/office/drawing/2014/main" xmlns="" id="{9139217A-98CE-9452-1996-4675FE76E8D7}"/>
              </a:ext>
            </a:extLst>
          </p:cNvPr>
          <p:cNvSpPr/>
          <p:nvPr/>
        </p:nvSpPr>
        <p:spPr>
          <a:xfrm>
            <a:off x="3489525" y="3818199"/>
            <a:ext cx="1190052" cy="836928"/>
          </a:xfrm>
          <a:prstGeom prst="bentUpArrow">
            <a:avLst>
              <a:gd name="adj1" fmla="val 10413"/>
              <a:gd name="adj2" fmla="val 11640"/>
              <a:gd name="adj3" fmla="val 11556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xmlns="" id="{3BDD3AAE-5583-F740-728D-A0CB4BD59249}"/>
              </a:ext>
            </a:extLst>
          </p:cNvPr>
          <p:cNvSpPr txBox="1"/>
          <p:nvPr/>
        </p:nvSpPr>
        <p:spPr>
          <a:xfrm>
            <a:off x="3550436" y="4352016"/>
            <a:ext cx="6783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/>
              <a:t>1 weight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xmlns="" id="{311EBB26-C5C1-4610-52A8-EFD4CF1F10D4}"/>
              </a:ext>
            </a:extLst>
          </p:cNvPr>
          <p:cNvSpPr/>
          <p:nvPr/>
        </p:nvSpPr>
        <p:spPr>
          <a:xfrm>
            <a:off x="1972314" y="2480806"/>
            <a:ext cx="793761" cy="1974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>
                <a:solidFill>
                  <a:schemeClr val="tx1"/>
                </a:solidFill>
              </a:rPr>
              <a:t>iter_count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xmlns="" id="{9592DC45-0921-29B0-C4D6-8C662B710304}"/>
              </a:ext>
            </a:extLst>
          </p:cNvPr>
          <p:cNvSpPr/>
          <p:nvPr/>
        </p:nvSpPr>
        <p:spPr>
          <a:xfrm>
            <a:off x="2859700" y="2480806"/>
            <a:ext cx="465726" cy="1974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>
                <a:solidFill>
                  <a:schemeClr val="tx1"/>
                </a:solidFill>
              </a:rPr>
              <a:t>iter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xmlns="" id="{80539901-BEAF-D8DA-5A8E-A0D33DDB350F}"/>
              </a:ext>
            </a:extLst>
          </p:cNvPr>
          <p:cNvSpPr txBox="1"/>
          <p:nvPr/>
        </p:nvSpPr>
        <p:spPr>
          <a:xfrm>
            <a:off x="3550436" y="4858778"/>
            <a:ext cx="6783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/>
              <a:t>1 weight</a:t>
            </a:r>
          </a:p>
        </p:txBody>
      </p:sp>
    </p:spTree>
    <p:extLst>
      <p:ext uri="{BB962C8B-B14F-4D97-AF65-F5344CB8AC3E}">
        <p14:creationId xmlns:p14="http://schemas.microsoft.com/office/powerpoint/2010/main" val="4145735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Conector angular 51">
            <a:extLst>
              <a:ext uri="{FF2B5EF4-FFF2-40B4-BE49-F238E27FC236}">
                <a16:creationId xmlns:a16="http://schemas.microsoft.com/office/drawing/2014/main" xmlns="" id="{00200FFA-488D-6E0F-50E1-76E987A1AE54}"/>
              </a:ext>
            </a:extLst>
          </p:cNvPr>
          <p:cNvCxnSpPr>
            <a:cxnSpLocks/>
          </p:cNvCxnSpPr>
          <p:nvPr/>
        </p:nvCxnSpPr>
        <p:spPr>
          <a:xfrm flipV="1">
            <a:off x="2630734" y="2699920"/>
            <a:ext cx="660007" cy="586165"/>
          </a:xfrm>
          <a:prstGeom prst="bentConnector3">
            <a:avLst>
              <a:gd name="adj1" fmla="val 100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50299D0B-F828-23E8-7A1F-BD322D30789A}"/>
              </a:ext>
            </a:extLst>
          </p:cNvPr>
          <p:cNvSpPr/>
          <p:nvPr/>
        </p:nvSpPr>
        <p:spPr>
          <a:xfrm>
            <a:off x="1495355" y="2754540"/>
            <a:ext cx="426352" cy="218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/>
              <a:t>BRAM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F9E878FE-D71D-FBDF-C9E5-E9E91FA40087}"/>
              </a:ext>
            </a:extLst>
          </p:cNvPr>
          <p:cNvSpPr/>
          <p:nvPr/>
        </p:nvSpPr>
        <p:spPr>
          <a:xfrm>
            <a:off x="2123803" y="2754540"/>
            <a:ext cx="506931" cy="218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READD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xmlns="" id="{20DF3A8D-E89C-BCBB-51D4-D4354EA2534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921707" y="2863781"/>
            <a:ext cx="202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F9C0A696-566D-C9B9-B032-B4B421C86F24}"/>
              </a:ext>
            </a:extLst>
          </p:cNvPr>
          <p:cNvSpPr/>
          <p:nvPr/>
        </p:nvSpPr>
        <p:spPr>
          <a:xfrm>
            <a:off x="3210162" y="2481438"/>
            <a:ext cx="426351" cy="218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633E14A0-2A23-BCC9-CB9C-1DE44A0094C5}"/>
              </a:ext>
            </a:extLst>
          </p:cNvPr>
          <p:cNvSpPr/>
          <p:nvPr/>
        </p:nvSpPr>
        <p:spPr>
          <a:xfrm>
            <a:off x="3210163" y="2973022"/>
            <a:ext cx="426351" cy="218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1" name="Conector angular 10">
            <a:extLst>
              <a:ext uri="{FF2B5EF4-FFF2-40B4-BE49-F238E27FC236}">
                <a16:creationId xmlns:a16="http://schemas.microsoft.com/office/drawing/2014/main" xmlns="" id="{575C4B35-6980-5F47-7E6B-B1EA6B9F577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2630734" y="2590679"/>
            <a:ext cx="579428" cy="2731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r 11">
            <a:extLst>
              <a:ext uri="{FF2B5EF4-FFF2-40B4-BE49-F238E27FC236}">
                <a16:creationId xmlns:a16="http://schemas.microsoft.com/office/drawing/2014/main" xmlns="" id="{C6B2914E-0AC6-E097-93E5-838B83CB8DB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630734" y="2863781"/>
            <a:ext cx="579429" cy="2184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xmlns="" id="{D1D139D9-5A3C-2A5D-2BAE-22C1CD903940}"/>
              </a:ext>
            </a:extLst>
          </p:cNvPr>
          <p:cNvSpPr txBox="1"/>
          <p:nvPr/>
        </p:nvSpPr>
        <p:spPr>
          <a:xfrm>
            <a:off x="3245391" y="2699547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i="1"/>
              <a:t>... LANES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xmlns="" id="{F092DE0D-4903-1967-4E6D-7B790C013EF2}"/>
              </a:ext>
            </a:extLst>
          </p:cNvPr>
          <p:cNvSpPr/>
          <p:nvPr/>
        </p:nvSpPr>
        <p:spPr>
          <a:xfrm>
            <a:off x="3870170" y="2590679"/>
            <a:ext cx="426351" cy="4361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23" name="Conector angular 22">
            <a:extLst>
              <a:ext uri="{FF2B5EF4-FFF2-40B4-BE49-F238E27FC236}">
                <a16:creationId xmlns:a16="http://schemas.microsoft.com/office/drawing/2014/main" xmlns="" id="{0D9F7698-6915-3493-B9EC-C4051B29E70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636513" y="2590679"/>
            <a:ext cx="233656" cy="1092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r 25">
            <a:extLst>
              <a:ext uri="{FF2B5EF4-FFF2-40B4-BE49-F238E27FC236}">
                <a16:creationId xmlns:a16="http://schemas.microsoft.com/office/drawing/2014/main" xmlns="" id="{970FFA5E-4E4E-D3AA-43AC-9272CC59283B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636514" y="2918402"/>
            <a:ext cx="233655" cy="1638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xmlns="" id="{8CD60801-972C-CBAE-297B-C79AFDE606D2}"/>
              </a:ext>
            </a:extLst>
          </p:cNvPr>
          <p:cNvSpPr/>
          <p:nvPr/>
        </p:nvSpPr>
        <p:spPr>
          <a:xfrm>
            <a:off x="1495355" y="3216805"/>
            <a:ext cx="426352" cy="218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/>
              <a:t>BRAM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xmlns="" id="{FD9CB591-DF6C-4CA4-15C0-9B1701D1518B}"/>
              </a:ext>
            </a:extLst>
          </p:cNvPr>
          <p:cNvSpPr/>
          <p:nvPr/>
        </p:nvSpPr>
        <p:spPr>
          <a:xfrm>
            <a:off x="2123803" y="3216805"/>
            <a:ext cx="506931" cy="218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READW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xmlns="" id="{7788DEB9-F0EF-8F98-CB0E-AE2790710A95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1921707" y="3326046"/>
            <a:ext cx="202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r 47">
            <a:extLst>
              <a:ext uri="{FF2B5EF4-FFF2-40B4-BE49-F238E27FC236}">
                <a16:creationId xmlns:a16="http://schemas.microsoft.com/office/drawing/2014/main" xmlns="" id="{D81B295A-52E7-D71F-3912-AF3BFEC49458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2630734" y="3191504"/>
            <a:ext cx="792605" cy="189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>
            <a:extLst>
              <a:ext uri="{FF2B5EF4-FFF2-40B4-BE49-F238E27FC236}">
                <a16:creationId xmlns:a16="http://schemas.microsoft.com/office/drawing/2014/main" xmlns="" id="{C1C63946-B5A1-1CA2-2605-78718ACF0B42}"/>
              </a:ext>
            </a:extLst>
          </p:cNvPr>
          <p:cNvSpPr/>
          <p:nvPr/>
        </p:nvSpPr>
        <p:spPr>
          <a:xfrm>
            <a:off x="1300697" y="2347123"/>
            <a:ext cx="6532826" cy="12126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xmlns="" id="{096071E2-92DD-9872-E184-E06E999B6A86}"/>
              </a:ext>
            </a:extLst>
          </p:cNvPr>
          <p:cNvSpPr txBox="1"/>
          <p:nvPr/>
        </p:nvSpPr>
        <p:spPr>
          <a:xfrm>
            <a:off x="1201460" y="2149963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i="1"/>
              <a:t>channel slice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xmlns="" id="{5E950370-CFE8-CE93-B3B9-E90CA8CC0144}"/>
              </a:ext>
            </a:extLst>
          </p:cNvPr>
          <p:cNvSpPr/>
          <p:nvPr/>
        </p:nvSpPr>
        <p:spPr>
          <a:xfrm>
            <a:off x="5297205" y="3631379"/>
            <a:ext cx="426351" cy="4361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60" name="Conector angular 59">
            <a:extLst>
              <a:ext uri="{FF2B5EF4-FFF2-40B4-BE49-F238E27FC236}">
                <a16:creationId xmlns:a16="http://schemas.microsoft.com/office/drawing/2014/main" xmlns="" id="{75018FE1-106B-14BF-A7F8-363AE7DA5020}"/>
              </a:ext>
            </a:extLst>
          </p:cNvPr>
          <p:cNvCxnSpPr>
            <a:cxnSpLocks/>
          </p:cNvCxnSpPr>
          <p:nvPr/>
        </p:nvCxnSpPr>
        <p:spPr>
          <a:xfrm flipV="1">
            <a:off x="2623588" y="4517177"/>
            <a:ext cx="660007" cy="586165"/>
          </a:xfrm>
          <a:prstGeom prst="bentConnector3">
            <a:avLst>
              <a:gd name="adj1" fmla="val 100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60">
            <a:extLst>
              <a:ext uri="{FF2B5EF4-FFF2-40B4-BE49-F238E27FC236}">
                <a16:creationId xmlns:a16="http://schemas.microsoft.com/office/drawing/2014/main" xmlns="" id="{BE2D497D-222E-B881-6293-953ADCEC8FFB}"/>
              </a:ext>
            </a:extLst>
          </p:cNvPr>
          <p:cNvSpPr/>
          <p:nvPr/>
        </p:nvSpPr>
        <p:spPr>
          <a:xfrm>
            <a:off x="1488209" y="4571797"/>
            <a:ext cx="426352" cy="218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/>
              <a:t>BRAM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xmlns="" id="{EC85C8F7-65C3-0C02-DB15-D6ECCF4F5E15}"/>
              </a:ext>
            </a:extLst>
          </p:cNvPr>
          <p:cNvSpPr/>
          <p:nvPr/>
        </p:nvSpPr>
        <p:spPr>
          <a:xfrm>
            <a:off x="2116657" y="4571797"/>
            <a:ext cx="506931" cy="218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READD</a:t>
            </a:r>
          </a:p>
        </p:txBody>
      </p: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xmlns="" id="{D1A41541-B88B-FB2E-5B7F-FD969F7F0BD2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1914561" y="4681038"/>
            <a:ext cx="202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ángulo 63">
            <a:extLst>
              <a:ext uri="{FF2B5EF4-FFF2-40B4-BE49-F238E27FC236}">
                <a16:creationId xmlns:a16="http://schemas.microsoft.com/office/drawing/2014/main" xmlns="" id="{BD10D6DD-3DD6-232F-60E7-39DCD8461368}"/>
              </a:ext>
            </a:extLst>
          </p:cNvPr>
          <p:cNvSpPr/>
          <p:nvPr/>
        </p:nvSpPr>
        <p:spPr>
          <a:xfrm>
            <a:off x="3203016" y="4298695"/>
            <a:ext cx="426351" cy="218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xmlns="" id="{D76DCDC5-47B0-8773-658A-325352DD4C2A}"/>
              </a:ext>
            </a:extLst>
          </p:cNvPr>
          <p:cNvSpPr/>
          <p:nvPr/>
        </p:nvSpPr>
        <p:spPr>
          <a:xfrm>
            <a:off x="3203017" y="4790279"/>
            <a:ext cx="426351" cy="218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66" name="Conector angular 65">
            <a:extLst>
              <a:ext uri="{FF2B5EF4-FFF2-40B4-BE49-F238E27FC236}">
                <a16:creationId xmlns:a16="http://schemas.microsoft.com/office/drawing/2014/main" xmlns="" id="{8A81E8B6-8162-A538-7F0E-D4BD1590E0C6}"/>
              </a:ext>
            </a:extLst>
          </p:cNvPr>
          <p:cNvCxnSpPr>
            <a:cxnSpLocks/>
            <a:stCxn id="62" idx="3"/>
            <a:endCxn id="64" idx="1"/>
          </p:cNvCxnSpPr>
          <p:nvPr/>
        </p:nvCxnSpPr>
        <p:spPr>
          <a:xfrm flipV="1">
            <a:off x="2623588" y="4407936"/>
            <a:ext cx="579428" cy="2731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angular 66">
            <a:extLst>
              <a:ext uri="{FF2B5EF4-FFF2-40B4-BE49-F238E27FC236}">
                <a16:creationId xmlns:a16="http://schemas.microsoft.com/office/drawing/2014/main" xmlns="" id="{8FCE1427-B7B0-A270-6582-D24F48C787D7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>
            <a:off x="2623588" y="4681038"/>
            <a:ext cx="579429" cy="2184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ángulo 68">
            <a:extLst>
              <a:ext uri="{FF2B5EF4-FFF2-40B4-BE49-F238E27FC236}">
                <a16:creationId xmlns:a16="http://schemas.microsoft.com/office/drawing/2014/main" xmlns="" id="{5A059C2C-6283-975D-AABF-45FF296F2CB2}"/>
              </a:ext>
            </a:extLst>
          </p:cNvPr>
          <p:cNvSpPr/>
          <p:nvPr/>
        </p:nvSpPr>
        <p:spPr>
          <a:xfrm>
            <a:off x="3863024" y="4407936"/>
            <a:ext cx="426351" cy="4361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70" name="Conector angular 69">
            <a:extLst>
              <a:ext uri="{FF2B5EF4-FFF2-40B4-BE49-F238E27FC236}">
                <a16:creationId xmlns:a16="http://schemas.microsoft.com/office/drawing/2014/main" xmlns="" id="{305C319F-03FD-8589-D19A-7F8E85A3CABE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3629367" y="4407936"/>
            <a:ext cx="233656" cy="1092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angular 70">
            <a:extLst>
              <a:ext uri="{FF2B5EF4-FFF2-40B4-BE49-F238E27FC236}">
                <a16:creationId xmlns:a16="http://schemas.microsoft.com/office/drawing/2014/main" xmlns="" id="{9E622FA8-DFDA-498F-B2EC-3B8D0B14772A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3629368" y="4735659"/>
            <a:ext cx="233655" cy="1638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>
            <a:extLst>
              <a:ext uri="{FF2B5EF4-FFF2-40B4-BE49-F238E27FC236}">
                <a16:creationId xmlns:a16="http://schemas.microsoft.com/office/drawing/2014/main" xmlns="" id="{160A19DE-03DD-ACE4-8CBB-7EDD24320EE4}"/>
              </a:ext>
            </a:extLst>
          </p:cNvPr>
          <p:cNvSpPr/>
          <p:nvPr/>
        </p:nvSpPr>
        <p:spPr>
          <a:xfrm>
            <a:off x="1488209" y="5034062"/>
            <a:ext cx="426352" cy="218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/>
              <a:t>BRAM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xmlns="" id="{56854184-09C6-C079-17F7-59D132DBF6AA}"/>
              </a:ext>
            </a:extLst>
          </p:cNvPr>
          <p:cNvSpPr/>
          <p:nvPr/>
        </p:nvSpPr>
        <p:spPr>
          <a:xfrm>
            <a:off x="2116657" y="5034062"/>
            <a:ext cx="506931" cy="218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READW</a:t>
            </a:r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xmlns="" id="{1549748D-6362-FA4F-1950-F375184D9D25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>
            <a:off x="1914561" y="5143303"/>
            <a:ext cx="202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angular 74">
            <a:extLst>
              <a:ext uri="{FF2B5EF4-FFF2-40B4-BE49-F238E27FC236}">
                <a16:creationId xmlns:a16="http://schemas.microsoft.com/office/drawing/2014/main" xmlns="" id="{294F7833-2E0F-118F-A685-42C76536814A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2623588" y="5008761"/>
            <a:ext cx="792605" cy="189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ángulo 75">
            <a:extLst>
              <a:ext uri="{FF2B5EF4-FFF2-40B4-BE49-F238E27FC236}">
                <a16:creationId xmlns:a16="http://schemas.microsoft.com/office/drawing/2014/main" xmlns="" id="{105F49D7-177A-A271-2094-0122360F7356}"/>
              </a:ext>
            </a:extLst>
          </p:cNvPr>
          <p:cNvSpPr/>
          <p:nvPr/>
        </p:nvSpPr>
        <p:spPr>
          <a:xfrm>
            <a:off x="1293551" y="4164380"/>
            <a:ext cx="6539972" cy="12126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xmlns="" id="{4358989D-838D-D5BA-3D03-5703BBB60BA9}"/>
              </a:ext>
            </a:extLst>
          </p:cNvPr>
          <p:cNvSpPr txBox="1"/>
          <p:nvPr/>
        </p:nvSpPr>
        <p:spPr>
          <a:xfrm>
            <a:off x="1194314" y="3967220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i="1"/>
              <a:t>channel slice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xmlns="" id="{EDB7657E-5D3E-350D-EAAB-96D8BBE1C9B4}"/>
              </a:ext>
            </a:extLst>
          </p:cNvPr>
          <p:cNvSpPr txBox="1"/>
          <p:nvPr/>
        </p:nvSpPr>
        <p:spPr>
          <a:xfrm>
            <a:off x="1373850" y="3722487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i="1"/>
              <a:t>… CPI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xmlns="" id="{82D4EF91-09FB-23B0-7977-BB504DBBD7F7}"/>
              </a:ext>
            </a:extLst>
          </p:cNvPr>
          <p:cNvSpPr/>
          <p:nvPr/>
        </p:nvSpPr>
        <p:spPr>
          <a:xfrm>
            <a:off x="7143931" y="2778990"/>
            <a:ext cx="426352" cy="218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/>
              <a:t>BRAM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xmlns="" id="{A2A02225-0710-5BCB-84BD-2EB963BD9654}"/>
              </a:ext>
            </a:extLst>
          </p:cNvPr>
          <p:cNvSpPr/>
          <p:nvPr/>
        </p:nvSpPr>
        <p:spPr>
          <a:xfrm>
            <a:off x="6447410" y="2778990"/>
            <a:ext cx="506931" cy="218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xmlns="" id="{18BA2644-875D-CDD0-C1B4-131F46AB55C6}"/>
              </a:ext>
            </a:extLst>
          </p:cNvPr>
          <p:cNvCxnSpPr>
            <a:cxnSpLocks/>
            <a:stCxn id="80" idx="3"/>
            <a:endCxn id="79" idx="1"/>
          </p:cNvCxnSpPr>
          <p:nvPr/>
        </p:nvCxnSpPr>
        <p:spPr>
          <a:xfrm>
            <a:off x="6954341" y="2888231"/>
            <a:ext cx="189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ángulo 93">
            <a:extLst>
              <a:ext uri="{FF2B5EF4-FFF2-40B4-BE49-F238E27FC236}">
                <a16:creationId xmlns:a16="http://schemas.microsoft.com/office/drawing/2014/main" xmlns="" id="{FFA93323-5382-2191-0F68-8FEB2569DF97}"/>
              </a:ext>
            </a:extLst>
          </p:cNvPr>
          <p:cNvSpPr/>
          <p:nvPr/>
        </p:nvSpPr>
        <p:spPr>
          <a:xfrm>
            <a:off x="7129261" y="4451266"/>
            <a:ext cx="426352" cy="218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/>
              <a:t>BRAM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xmlns="" id="{48DFD903-5BBB-751A-42BC-FF63B5E97D27}"/>
              </a:ext>
            </a:extLst>
          </p:cNvPr>
          <p:cNvSpPr/>
          <p:nvPr/>
        </p:nvSpPr>
        <p:spPr>
          <a:xfrm>
            <a:off x="6432740" y="4451266"/>
            <a:ext cx="506931" cy="218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xmlns="" id="{1BA2E105-5994-AEFC-E1C8-2D67029094A5}"/>
              </a:ext>
            </a:extLst>
          </p:cNvPr>
          <p:cNvCxnSpPr>
            <a:cxnSpLocks/>
            <a:stCxn id="95" idx="3"/>
            <a:endCxn id="94" idx="1"/>
          </p:cNvCxnSpPr>
          <p:nvPr/>
        </p:nvCxnSpPr>
        <p:spPr>
          <a:xfrm>
            <a:off x="6939671" y="4560507"/>
            <a:ext cx="189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angular 99">
            <a:extLst>
              <a:ext uri="{FF2B5EF4-FFF2-40B4-BE49-F238E27FC236}">
                <a16:creationId xmlns:a16="http://schemas.microsoft.com/office/drawing/2014/main" xmlns="" id="{DDEA36B8-8D56-BE1D-9DEE-316936F4B767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4296521" y="2808745"/>
            <a:ext cx="1000684" cy="8785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angular 102">
            <a:extLst>
              <a:ext uri="{FF2B5EF4-FFF2-40B4-BE49-F238E27FC236}">
                <a16:creationId xmlns:a16="http://schemas.microsoft.com/office/drawing/2014/main" xmlns="" id="{E79D151F-B083-4812-8EBC-B1496F344AD3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4289375" y="4004100"/>
            <a:ext cx="1007830" cy="6219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angular 105">
            <a:extLst>
              <a:ext uri="{FF2B5EF4-FFF2-40B4-BE49-F238E27FC236}">
                <a16:creationId xmlns:a16="http://schemas.microsoft.com/office/drawing/2014/main" xmlns="" id="{2A3929CA-A96A-F88F-BBE3-BA7583416CE1}"/>
              </a:ext>
            </a:extLst>
          </p:cNvPr>
          <p:cNvCxnSpPr>
            <a:cxnSpLocks/>
            <a:stCxn id="59" idx="2"/>
            <a:endCxn id="95" idx="1"/>
          </p:cNvCxnSpPr>
          <p:nvPr/>
        </p:nvCxnSpPr>
        <p:spPr>
          <a:xfrm rot="16200000" flipH="1">
            <a:off x="5725062" y="3852828"/>
            <a:ext cx="492997" cy="9223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angular 111">
            <a:extLst>
              <a:ext uri="{FF2B5EF4-FFF2-40B4-BE49-F238E27FC236}">
                <a16:creationId xmlns:a16="http://schemas.microsoft.com/office/drawing/2014/main" xmlns="" id="{52D6713A-ED34-66E2-4C3F-78ECA941BDA5}"/>
              </a:ext>
            </a:extLst>
          </p:cNvPr>
          <p:cNvCxnSpPr>
            <a:cxnSpLocks/>
            <a:stCxn id="59" idx="0"/>
            <a:endCxn id="80" idx="1"/>
          </p:cNvCxnSpPr>
          <p:nvPr/>
        </p:nvCxnSpPr>
        <p:spPr>
          <a:xfrm rot="5400000" flipH="1" flipV="1">
            <a:off x="5607321" y="2791291"/>
            <a:ext cx="743148" cy="9370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uadroTexto 115">
            <a:extLst>
              <a:ext uri="{FF2B5EF4-FFF2-40B4-BE49-F238E27FC236}">
                <a16:creationId xmlns:a16="http://schemas.microsoft.com/office/drawing/2014/main" xmlns="" id="{6C3D0BEF-523F-271F-EC2A-5E81FD4F8903}"/>
              </a:ext>
            </a:extLst>
          </p:cNvPr>
          <p:cNvSpPr txBox="1"/>
          <p:nvPr/>
        </p:nvSpPr>
        <p:spPr>
          <a:xfrm>
            <a:off x="3256664" y="4510121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i="1"/>
              <a:t>... LANES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xmlns="" id="{99527D0E-F5FD-9216-0430-2B3D25260E5B}"/>
              </a:ext>
            </a:extLst>
          </p:cNvPr>
          <p:cNvSpPr txBox="1"/>
          <p:nvPr/>
        </p:nvSpPr>
        <p:spPr>
          <a:xfrm>
            <a:off x="2594218" y="2646769"/>
            <a:ext cx="3305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i="1"/>
              <a:t>GS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xmlns="" id="{A04DC27A-307B-C37C-5028-1EC7CA9C0C7C}"/>
              </a:ext>
            </a:extLst>
          </p:cNvPr>
          <p:cNvSpPr txBox="1"/>
          <p:nvPr/>
        </p:nvSpPr>
        <p:spPr>
          <a:xfrm>
            <a:off x="2584800" y="4464026"/>
            <a:ext cx="3305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i="1"/>
              <a:t>GS</a:t>
            </a: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xmlns="" id="{862DDE4C-5947-6AAA-5EB6-0B5C6788F0A4}"/>
              </a:ext>
            </a:extLst>
          </p:cNvPr>
          <p:cNvSpPr txBox="1"/>
          <p:nvPr/>
        </p:nvSpPr>
        <p:spPr>
          <a:xfrm>
            <a:off x="4478964" y="2590679"/>
            <a:ext cx="3305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i="1"/>
              <a:t>GS</a:t>
            </a:r>
          </a:p>
        </p:txBody>
      </p:sp>
      <p:sp>
        <p:nvSpPr>
          <p:cNvPr id="120" name="Rectángulo 119">
            <a:extLst>
              <a:ext uri="{FF2B5EF4-FFF2-40B4-BE49-F238E27FC236}">
                <a16:creationId xmlns:a16="http://schemas.microsoft.com/office/drawing/2014/main" xmlns="" id="{82D3AD4E-267E-B485-2A7E-CEB783E0BEDC}"/>
              </a:ext>
            </a:extLst>
          </p:cNvPr>
          <p:cNvSpPr/>
          <p:nvPr/>
        </p:nvSpPr>
        <p:spPr>
          <a:xfrm>
            <a:off x="2126688" y="1995009"/>
            <a:ext cx="577394" cy="1974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>
                <a:solidFill>
                  <a:schemeClr val="tx1"/>
                </a:solidFill>
              </a:rPr>
              <a:t>iter_count</a:t>
            </a:r>
          </a:p>
        </p:txBody>
      </p:sp>
      <p:sp>
        <p:nvSpPr>
          <p:cNvPr id="121" name="Rectángulo 120">
            <a:extLst>
              <a:ext uri="{FF2B5EF4-FFF2-40B4-BE49-F238E27FC236}">
                <a16:creationId xmlns:a16="http://schemas.microsoft.com/office/drawing/2014/main" xmlns="" id="{167B5BAA-788D-9EBE-D1C7-B70E52DCDB2F}"/>
              </a:ext>
            </a:extLst>
          </p:cNvPr>
          <p:cNvSpPr/>
          <p:nvPr/>
        </p:nvSpPr>
        <p:spPr>
          <a:xfrm>
            <a:off x="2759488" y="1994879"/>
            <a:ext cx="340670" cy="1974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>
                <a:solidFill>
                  <a:schemeClr val="tx1"/>
                </a:solidFill>
              </a:rPr>
              <a:t>iter</a:t>
            </a:r>
          </a:p>
        </p:txBody>
      </p:sp>
      <p:sp>
        <p:nvSpPr>
          <p:cNvPr id="122" name="Abrir llave 121">
            <a:extLst>
              <a:ext uri="{FF2B5EF4-FFF2-40B4-BE49-F238E27FC236}">
                <a16:creationId xmlns:a16="http://schemas.microsoft.com/office/drawing/2014/main" xmlns="" id="{D1198275-CA54-B409-B882-B73D4E146A82}"/>
              </a:ext>
            </a:extLst>
          </p:cNvPr>
          <p:cNvSpPr/>
          <p:nvPr/>
        </p:nvSpPr>
        <p:spPr>
          <a:xfrm rot="5400000">
            <a:off x="2552742" y="1397461"/>
            <a:ext cx="118476" cy="9763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xmlns="" id="{B0FD5605-8648-6848-EFA4-15B509B22976}"/>
              </a:ext>
            </a:extLst>
          </p:cNvPr>
          <p:cNvSpPr txBox="1"/>
          <p:nvPr/>
        </p:nvSpPr>
        <p:spPr>
          <a:xfrm>
            <a:off x="2382499" y="1659440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i="1"/>
              <a:t>READD, X, +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xmlns="" id="{50692991-6E28-6D25-70B2-C3147750DE0D}"/>
              </a:ext>
            </a:extLst>
          </p:cNvPr>
          <p:cNvSpPr txBox="1"/>
          <p:nvPr/>
        </p:nvSpPr>
        <p:spPr>
          <a:xfrm>
            <a:off x="8439863" y="4637079"/>
            <a:ext cx="303480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/>
              <a:t>IxOxHxW conv (KHxKW=3x3, no pad, SHxSW=1x1)</a:t>
            </a:r>
          </a:p>
          <a:p>
            <a:r>
              <a:rPr lang="es-ES" sz="1100"/>
              <a:t>iter_count = HxW / GS</a:t>
            </a:r>
          </a:p>
          <a:p>
            <a:r>
              <a:rPr lang="es-ES" sz="1100"/>
              <a:t>iter = O</a:t>
            </a: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xmlns="" id="{8FE3B799-1F0B-7E1E-9710-A8692EA8E647}"/>
              </a:ext>
            </a:extLst>
          </p:cNvPr>
          <p:cNvSpPr txBox="1"/>
          <p:nvPr/>
        </p:nvSpPr>
        <p:spPr>
          <a:xfrm>
            <a:off x="7188685" y="3713304"/>
            <a:ext cx="5357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i="1"/>
              <a:t>… CPO</a:t>
            </a:r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xmlns="" id="{A2FD1BC5-0310-C7A1-0BCE-7F7F464B23B6}"/>
              </a:ext>
            </a:extLst>
          </p:cNvPr>
          <p:cNvSpPr txBox="1"/>
          <p:nvPr/>
        </p:nvSpPr>
        <p:spPr>
          <a:xfrm>
            <a:off x="5506319" y="2664486"/>
            <a:ext cx="3305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i="1"/>
              <a:t>GS</a:t>
            </a:r>
          </a:p>
        </p:txBody>
      </p:sp>
    </p:spTree>
    <p:extLst>
      <p:ext uri="{BB962C8B-B14F-4D97-AF65-F5344CB8AC3E}">
        <p14:creationId xmlns:p14="http://schemas.microsoft.com/office/powerpoint/2010/main" val="393663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ángulo 230">
            <a:extLst>
              <a:ext uri="{FF2B5EF4-FFF2-40B4-BE49-F238E27FC236}">
                <a16:creationId xmlns:a16="http://schemas.microsoft.com/office/drawing/2014/main" xmlns="" id="{97354863-13F8-4AC7-C4F2-F3E5F4CBE2C0}"/>
              </a:ext>
            </a:extLst>
          </p:cNvPr>
          <p:cNvSpPr/>
          <p:nvPr/>
        </p:nvSpPr>
        <p:spPr>
          <a:xfrm>
            <a:off x="1144769" y="1432874"/>
            <a:ext cx="5536236" cy="26750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50299D0B-F828-23E8-7A1F-BD322D30789A}"/>
              </a:ext>
            </a:extLst>
          </p:cNvPr>
          <p:cNvSpPr/>
          <p:nvPr/>
        </p:nvSpPr>
        <p:spPr>
          <a:xfrm>
            <a:off x="1402750" y="2418780"/>
            <a:ext cx="426352" cy="218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/>
              <a:t>MEM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F9E878FE-D71D-FBDF-C9E5-E9E91FA40087}"/>
              </a:ext>
            </a:extLst>
          </p:cNvPr>
          <p:cNvSpPr/>
          <p:nvPr/>
        </p:nvSpPr>
        <p:spPr>
          <a:xfrm>
            <a:off x="2031198" y="2418780"/>
            <a:ext cx="506931" cy="218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READD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xmlns="" id="{20DF3A8D-E89C-BCBB-51D4-D4354EA2534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829102" y="2528021"/>
            <a:ext cx="202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F9C0A696-566D-C9B9-B032-B4B421C86F24}"/>
              </a:ext>
            </a:extLst>
          </p:cNvPr>
          <p:cNvSpPr/>
          <p:nvPr/>
        </p:nvSpPr>
        <p:spPr>
          <a:xfrm>
            <a:off x="3210162" y="2401317"/>
            <a:ext cx="213177" cy="941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xmlns="" id="{8CD60801-972C-CBAE-297B-C79AFDE606D2}"/>
              </a:ext>
            </a:extLst>
          </p:cNvPr>
          <p:cNvSpPr/>
          <p:nvPr/>
        </p:nvSpPr>
        <p:spPr>
          <a:xfrm>
            <a:off x="1381341" y="3287541"/>
            <a:ext cx="426352" cy="218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/>
              <a:t>MEM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xmlns="" id="{FD9CB591-DF6C-4CA4-15C0-9B1701D1518B}"/>
              </a:ext>
            </a:extLst>
          </p:cNvPr>
          <p:cNvSpPr/>
          <p:nvPr/>
        </p:nvSpPr>
        <p:spPr>
          <a:xfrm>
            <a:off x="2008296" y="3292766"/>
            <a:ext cx="506931" cy="218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READW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xmlns="" id="{7788DEB9-F0EF-8F98-CB0E-AE2790710A95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1807693" y="3396782"/>
            <a:ext cx="200603" cy="5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r 47">
            <a:extLst>
              <a:ext uri="{FF2B5EF4-FFF2-40B4-BE49-F238E27FC236}">
                <a16:creationId xmlns:a16="http://schemas.microsoft.com/office/drawing/2014/main" xmlns="" id="{D81B295A-52E7-D71F-3912-AF3BFEC49458}"/>
              </a:ext>
            </a:extLst>
          </p:cNvPr>
          <p:cNvCxnSpPr>
            <a:cxnSpLocks/>
            <a:stCxn id="42" idx="3"/>
            <a:endCxn id="147" idx="2"/>
          </p:cNvCxnSpPr>
          <p:nvPr/>
        </p:nvCxnSpPr>
        <p:spPr>
          <a:xfrm flipV="1">
            <a:off x="2515227" y="3306256"/>
            <a:ext cx="473657" cy="957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 78">
            <a:extLst>
              <a:ext uri="{FF2B5EF4-FFF2-40B4-BE49-F238E27FC236}">
                <a16:creationId xmlns:a16="http://schemas.microsoft.com/office/drawing/2014/main" xmlns="" id="{82D4EF91-09FB-23B0-7977-BB504DBBD7F7}"/>
              </a:ext>
            </a:extLst>
          </p:cNvPr>
          <p:cNvSpPr/>
          <p:nvPr/>
        </p:nvSpPr>
        <p:spPr>
          <a:xfrm>
            <a:off x="5793705" y="2418720"/>
            <a:ext cx="426352" cy="218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/>
              <a:t>MEM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xmlns="" id="{A2A02225-0710-5BCB-84BD-2EB963BD9654}"/>
              </a:ext>
            </a:extLst>
          </p:cNvPr>
          <p:cNvSpPr/>
          <p:nvPr/>
        </p:nvSpPr>
        <p:spPr>
          <a:xfrm>
            <a:off x="5024607" y="2418720"/>
            <a:ext cx="506931" cy="218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xmlns="" id="{18BA2644-875D-CDD0-C1B4-131F46AB55C6}"/>
              </a:ext>
            </a:extLst>
          </p:cNvPr>
          <p:cNvCxnSpPr>
            <a:cxnSpLocks/>
            <a:stCxn id="80" idx="3"/>
            <a:endCxn id="79" idx="1"/>
          </p:cNvCxnSpPr>
          <p:nvPr/>
        </p:nvCxnSpPr>
        <p:spPr>
          <a:xfrm>
            <a:off x="5531538" y="2527961"/>
            <a:ext cx="26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>
            <a:extLst>
              <a:ext uri="{FF2B5EF4-FFF2-40B4-BE49-F238E27FC236}">
                <a16:creationId xmlns:a16="http://schemas.microsoft.com/office/drawing/2014/main" xmlns="" id="{A04DC27A-307B-C37C-5028-1EC7CA9C0C7C}"/>
              </a:ext>
            </a:extLst>
          </p:cNvPr>
          <p:cNvSpPr txBox="1"/>
          <p:nvPr/>
        </p:nvSpPr>
        <p:spPr>
          <a:xfrm>
            <a:off x="1477153" y="2722177"/>
            <a:ext cx="9428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i="1"/>
              <a:t>NUM_INPUTS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xmlns="" id="{F60B0B7E-DE6F-0830-EC82-3DEE24A82B62}"/>
              </a:ext>
            </a:extLst>
          </p:cNvPr>
          <p:cNvSpPr/>
          <p:nvPr/>
        </p:nvSpPr>
        <p:spPr>
          <a:xfrm>
            <a:off x="3210973" y="2493193"/>
            <a:ext cx="213177" cy="941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xmlns="" id="{EC106E45-42F5-8E1B-A83F-4C2CA1EA6A7F}"/>
              </a:ext>
            </a:extLst>
          </p:cNvPr>
          <p:cNvSpPr/>
          <p:nvPr/>
        </p:nvSpPr>
        <p:spPr>
          <a:xfrm>
            <a:off x="3207834" y="2589035"/>
            <a:ext cx="213177" cy="941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xmlns="" id="{E50364BC-331E-6A3C-DB80-A7C3CFA4719A}"/>
              </a:ext>
            </a:extLst>
          </p:cNvPr>
          <p:cNvSpPr/>
          <p:nvPr/>
        </p:nvSpPr>
        <p:spPr>
          <a:xfrm>
            <a:off x="3208686" y="2709399"/>
            <a:ext cx="213177" cy="941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xmlns="" id="{CA91E6AC-44EE-7006-036A-D177DEAEFFDC}"/>
              </a:ext>
            </a:extLst>
          </p:cNvPr>
          <p:cNvSpPr/>
          <p:nvPr/>
        </p:nvSpPr>
        <p:spPr>
          <a:xfrm>
            <a:off x="3209497" y="2801275"/>
            <a:ext cx="213177" cy="941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xmlns="" id="{AD136541-81CB-4F08-2816-DEEF229143BE}"/>
              </a:ext>
            </a:extLst>
          </p:cNvPr>
          <p:cNvSpPr/>
          <p:nvPr/>
        </p:nvSpPr>
        <p:spPr>
          <a:xfrm>
            <a:off x="3211071" y="2892404"/>
            <a:ext cx="213177" cy="941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xmlns="" id="{2CC16F00-B541-A5E9-4997-D432084B1BA0}"/>
              </a:ext>
            </a:extLst>
          </p:cNvPr>
          <p:cNvSpPr/>
          <p:nvPr/>
        </p:nvSpPr>
        <p:spPr>
          <a:xfrm>
            <a:off x="3208277" y="3024373"/>
            <a:ext cx="213177" cy="941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xmlns="" id="{8B489418-8DA7-F622-4B9F-B75B7A68F39E}"/>
              </a:ext>
            </a:extLst>
          </p:cNvPr>
          <p:cNvSpPr/>
          <p:nvPr/>
        </p:nvSpPr>
        <p:spPr>
          <a:xfrm>
            <a:off x="3209088" y="3116249"/>
            <a:ext cx="213177" cy="941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xmlns="" id="{BC36BE83-A16B-96F8-C79C-08E301B19894}"/>
              </a:ext>
            </a:extLst>
          </p:cNvPr>
          <p:cNvSpPr/>
          <p:nvPr/>
        </p:nvSpPr>
        <p:spPr>
          <a:xfrm>
            <a:off x="3210662" y="3212091"/>
            <a:ext cx="213177" cy="941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07" name="Conector angular 106">
            <a:extLst>
              <a:ext uri="{FF2B5EF4-FFF2-40B4-BE49-F238E27FC236}">
                <a16:creationId xmlns:a16="http://schemas.microsoft.com/office/drawing/2014/main" xmlns="" id="{4C918E83-5557-1E6A-F776-21FFCEF00F07}"/>
              </a:ext>
            </a:extLst>
          </p:cNvPr>
          <p:cNvCxnSpPr>
            <a:cxnSpLocks/>
          </p:cNvCxnSpPr>
          <p:nvPr/>
        </p:nvCxnSpPr>
        <p:spPr>
          <a:xfrm>
            <a:off x="4662723" y="2513885"/>
            <a:ext cx="353063" cy="18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ángulo 109">
            <a:extLst>
              <a:ext uri="{FF2B5EF4-FFF2-40B4-BE49-F238E27FC236}">
                <a16:creationId xmlns:a16="http://schemas.microsoft.com/office/drawing/2014/main" xmlns="" id="{32D6F13B-7CFE-0DA3-7C65-6479C9C25AF2}"/>
              </a:ext>
            </a:extLst>
          </p:cNvPr>
          <p:cNvSpPr/>
          <p:nvPr/>
        </p:nvSpPr>
        <p:spPr>
          <a:xfrm>
            <a:off x="3426055" y="2399028"/>
            <a:ext cx="344307" cy="929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700">
                <a:solidFill>
                  <a:schemeClr val="tx1"/>
                </a:solidFill>
              </a:rPr>
              <a:t>ALIGN</a:t>
            </a: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xmlns="" id="{79533871-17BA-1CE3-07FB-E1FFA0907ADE}"/>
              </a:ext>
            </a:extLst>
          </p:cNvPr>
          <p:cNvSpPr/>
          <p:nvPr/>
        </p:nvSpPr>
        <p:spPr>
          <a:xfrm>
            <a:off x="3776980" y="2399029"/>
            <a:ext cx="450979" cy="929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ACC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xmlns="" id="{4CE7F5CE-6432-366E-3B84-5A4CBAFBB7CA}"/>
              </a:ext>
            </a:extLst>
          </p:cNvPr>
          <p:cNvSpPr/>
          <p:nvPr/>
        </p:nvSpPr>
        <p:spPr>
          <a:xfrm>
            <a:off x="3776980" y="2496071"/>
            <a:ext cx="450979" cy="929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ACC</a:t>
            </a:r>
          </a:p>
        </p:txBody>
      </p:sp>
      <p:sp>
        <p:nvSpPr>
          <p:cNvPr id="126" name="Rectángulo 125">
            <a:extLst>
              <a:ext uri="{FF2B5EF4-FFF2-40B4-BE49-F238E27FC236}">
                <a16:creationId xmlns:a16="http://schemas.microsoft.com/office/drawing/2014/main" xmlns="" id="{AC789DCD-7B2C-2458-417D-E71805A00F36}"/>
              </a:ext>
            </a:extLst>
          </p:cNvPr>
          <p:cNvSpPr/>
          <p:nvPr/>
        </p:nvSpPr>
        <p:spPr>
          <a:xfrm>
            <a:off x="3778474" y="2588702"/>
            <a:ext cx="450979" cy="929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ACC</a:t>
            </a:r>
          </a:p>
        </p:txBody>
      </p:sp>
      <p:sp>
        <p:nvSpPr>
          <p:cNvPr id="129" name="Rectángulo 128">
            <a:extLst>
              <a:ext uri="{FF2B5EF4-FFF2-40B4-BE49-F238E27FC236}">
                <a16:creationId xmlns:a16="http://schemas.microsoft.com/office/drawing/2014/main" xmlns="" id="{7DEE8C02-A0F8-DB83-60EE-994420413ACC}"/>
              </a:ext>
            </a:extLst>
          </p:cNvPr>
          <p:cNvSpPr/>
          <p:nvPr/>
        </p:nvSpPr>
        <p:spPr>
          <a:xfrm>
            <a:off x="3778639" y="2710708"/>
            <a:ext cx="450979" cy="929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ACC</a:t>
            </a:r>
          </a:p>
        </p:txBody>
      </p:sp>
      <p:sp>
        <p:nvSpPr>
          <p:cNvPr id="131" name="Rectángulo 130">
            <a:extLst>
              <a:ext uri="{FF2B5EF4-FFF2-40B4-BE49-F238E27FC236}">
                <a16:creationId xmlns:a16="http://schemas.microsoft.com/office/drawing/2014/main" xmlns="" id="{3C4D0E0A-17A1-63D0-B680-5546C9BDBDC7}"/>
              </a:ext>
            </a:extLst>
          </p:cNvPr>
          <p:cNvSpPr/>
          <p:nvPr/>
        </p:nvSpPr>
        <p:spPr>
          <a:xfrm>
            <a:off x="3778639" y="2803037"/>
            <a:ext cx="450979" cy="929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ACC</a:t>
            </a:r>
          </a:p>
        </p:txBody>
      </p:sp>
      <p:sp>
        <p:nvSpPr>
          <p:cNvPr id="133" name="Rectángulo 132">
            <a:extLst>
              <a:ext uri="{FF2B5EF4-FFF2-40B4-BE49-F238E27FC236}">
                <a16:creationId xmlns:a16="http://schemas.microsoft.com/office/drawing/2014/main" xmlns="" id="{D33FE729-4BC1-C67C-DE77-F9F7C1434727}"/>
              </a:ext>
            </a:extLst>
          </p:cNvPr>
          <p:cNvSpPr/>
          <p:nvPr/>
        </p:nvSpPr>
        <p:spPr>
          <a:xfrm>
            <a:off x="3775420" y="2895668"/>
            <a:ext cx="450979" cy="929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ACC</a:t>
            </a:r>
          </a:p>
        </p:txBody>
      </p:sp>
      <p:sp>
        <p:nvSpPr>
          <p:cNvPr id="135" name="Rectángulo 134">
            <a:extLst>
              <a:ext uri="{FF2B5EF4-FFF2-40B4-BE49-F238E27FC236}">
                <a16:creationId xmlns:a16="http://schemas.microsoft.com/office/drawing/2014/main" xmlns="" id="{264DC577-BE5F-1635-0A31-AF9317F4AC9F}"/>
              </a:ext>
            </a:extLst>
          </p:cNvPr>
          <p:cNvSpPr/>
          <p:nvPr/>
        </p:nvSpPr>
        <p:spPr>
          <a:xfrm>
            <a:off x="3773926" y="3022419"/>
            <a:ext cx="450979" cy="929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ACC</a:t>
            </a:r>
          </a:p>
        </p:txBody>
      </p:sp>
      <p:sp>
        <p:nvSpPr>
          <p:cNvPr id="138" name="Rectángulo 137">
            <a:extLst>
              <a:ext uri="{FF2B5EF4-FFF2-40B4-BE49-F238E27FC236}">
                <a16:creationId xmlns:a16="http://schemas.microsoft.com/office/drawing/2014/main" xmlns="" id="{9A93EF46-F064-2BB4-FD5C-4933717B13D1}"/>
              </a:ext>
            </a:extLst>
          </p:cNvPr>
          <p:cNvSpPr/>
          <p:nvPr/>
        </p:nvSpPr>
        <p:spPr>
          <a:xfrm>
            <a:off x="3773926" y="3119461"/>
            <a:ext cx="450979" cy="929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ACC</a:t>
            </a:r>
          </a:p>
        </p:txBody>
      </p:sp>
      <p:sp>
        <p:nvSpPr>
          <p:cNvPr id="140" name="Rectángulo 139">
            <a:extLst>
              <a:ext uri="{FF2B5EF4-FFF2-40B4-BE49-F238E27FC236}">
                <a16:creationId xmlns:a16="http://schemas.microsoft.com/office/drawing/2014/main" xmlns="" id="{5C006779-C920-07F9-7506-5EEFC2B3142C}"/>
              </a:ext>
            </a:extLst>
          </p:cNvPr>
          <p:cNvSpPr/>
          <p:nvPr/>
        </p:nvSpPr>
        <p:spPr>
          <a:xfrm>
            <a:off x="3775420" y="3212092"/>
            <a:ext cx="450979" cy="929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ACC</a:t>
            </a:r>
          </a:p>
        </p:txBody>
      </p:sp>
      <p:sp>
        <p:nvSpPr>
          <p:cNvPr id="147" name="Rectángulo 146">
            <a:extLst>
              <a:ext uri="{FF2B5EF4-FFF2-40B4-BE49-F238E27FC236}">
                <a16:creationId xmlns:a16="http://schemas.microsoft.com/office/drawing/2014/main" xmlns="" id="{F7978295-5534-52AC-B9B8-3B447C11D43B}"/>
              </a:ext>
            </a:extLst>
          </p:cNvPr>
          <p:cNvSpPr/>
          <p:nvPr/>
        </p:nvSpPr>
        <p:spPr>
          <a:xfrm>
            <a:off x="2775708" y="2399088"/>
            <a:ext cx="426351" cy="9071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DISTRIBUTE</a:t>
            </a:r>
          </a:p>
          <a:p>
            <a:pPr algn="ctr"/>
            <a:r>
              <a:rPr lang="es-ES" sz="800">
                <a:solidFill>
                  <a:schemeClr val="tx1"/>
                </a:solidFill>
              </a:rPr>
              <a:t>IN</a:t>
            </a:r>
          </a:p>
        </p:txBody>
      </p:sp>
      <p:cxnSp>
        <p:nvCxnSpPr>
          <p:cNvPr id="153" name="Conector recto de flecha 152">
            <a:extLst>
              <a:ext uri="{FF2B5EF4-FFF2-40B4-BE49-F238E27FC236}">
                <a16:creationId xmlns:a16="http://schemas.microsoft.com/office/drawing/2014/main" xmlns="" id="{EB246504-7426-7F90-30E6-7AE7556A9DBA}"/>
              </a:ext>
            </a:extLst>
          </p:cNvPr>
          <p:cNvCxnSpPr>
            <a:stCxn id="5" idx="3"/>
          </p:cNvCxnSpPr>
          <p:nvPr/>
        </p:nvCxnSpPr>
        <p:spPr>
          <a:xfrm flipV="1">
            <a:off x="2538129" y="2524152"/>
            <a:ext cx="237579" cy="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ángulo 153">
            <a:extLst>
              <a:ext uri="{FF2B5EF4-FFF2-40B4-BE49-F238E27FC236}">
                <a16:creationId xmlns:a16="http://schemas.microsoft.com/office/drawing/2014/main" xmlns="" id="{0CFBD426-F36C-6F95-CF60-91AECF056AFD}"/>
              </a:ext>
            </a:extLst>
          </p:cNvPr>
          <p:cNvSpPr/>
          <p:nvPr/>
        </p:nvSpPr>
        <p:spPr>
          <a:xfrm>
            <a:off x="1388849" y="3021969"/>
            <a:ext cx="426352" cy="218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/>
              <a:t>MEM</a:t>
            </a:r>
          </a:p>
        </p:txBody>
      </p:sp>
      <p:sp>
        <p:nvSpPr>
          <p:cNvPr id="155" name="Rectángulo 154">
            <a:extLst>
              <a:ext uri="{FF2B5EF4-FFF2-40B4-BE49-F238E27FC236}">
                <a16:creationId xmlns:a16="http://schemas.microsoft.com/office/drawing/2014/main" xmlns="" id="{163F9EF4-9B98-2A18-D570-47DBD1C944C7}"/>
              </a:ext>
            </a:extLst>
          </p:cNvPr>
          <p:cNvSpPr/>
          <p:nvPr/>
        </p:nvSpPr>
        <p:spPr>
          <a:xfrm>
            <a:off x="2017297" y="3021969"/>
            <a:ext cx="506931" cy="218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READD</a:t>
            </a:r>
          </a:p>
        </p:txBody>
      </p:sp>
      <p:cxnSp>
        <p:nvCxnSpPr>
          <p:cNvPr id="156" name="Conector recto de flecha 155">
            <a:extLst>
              <a:ext uri="{FF2B5EF4-FFF2-40B4-BE49-F238E27FC236}">
                <a16:creationId xmlns:a16="http://schemas.microsoft.com/office/drawing/2014/main" xmlns="" id="{4720E8DE-83CD-55D7-4ED6-BC1A1B239CBD}"/>
              </a:ext>
            </a:extLst>
          </p:cNvPr>
          <p:cNvCxnSpPr>
            <a:cxnSpLocks/>
            <a:stCxn id="154" idx="3"/>
            <a:endCxn id="155" idx="1"/>
          </p:cNvCxnSpPr>
          <p:nvPr/>
        </p:nvCxnSpPr>
        <p:spPr>
          <a:xfrm>
            <a:off x="1815201" y="3131210"/>
            <a:ext cx="202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de flecha 156">
            <a:extLst>
              <a:ext uri="{FF2B5EF4-FFF2-40B4-BE49-F238E27FC236}">
                <a16:creationId xmlns:a16="http://schemas.microsoft.com/office/drawing/2014/main" xmlns="" id="{1CA3AF30-DBB6-DBAA-940A-4D885B6BBB7B}"/>
              </a:ext>
            </a:extLst>
          </p:cNvPr>
          <p:cNvCxnSpPr>
            <a:stCxn id="155" idx="3"/>
          </p:cNvCxnSpPr>
          <p:nvPr/>
        </p:nvCxnSpPr>
        <p:spPr>
          <a:xfrm flipV="1">
            <a:off x="2524228" y="3127341"/>
            <a:ext cx="237579" cy="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ángulo 158">
            <a:extLst>
              <a:ext uri="{FF2B5EF4-FFF2-40B4-BE49-F238E27FC236}">
                <a16:creationId xmlns:a16="http://schemas.microsoft.com/office/drawing/2014/main" xmlns="" id="{9945424D-973D-85DC-05AB-16B2071FC33D}"/>
              </a:ext>
            </a:extLst>
          </p:cNvPr>
          <p:cNvSpPr/>
          <p:nvPr/>
        </p:nvSpPr>
        <p:spPr>
          <a:xfrm>
            <a:off x="4238882" y="2399028"/>
            <a:ext cx="426351" cy="900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DISTRIBUTE</a:t>
            </a:r>
          </a:p>
          <a:p>
            <a:pPr algn="ctr"/>
            <a:r>
              <a:rPr lang="es-ES" sz="80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160" name="Rectángulo 159">
            <a:extLst>
              <a:ext uri="{FF2B5EF4-FFF2-40B4-BE49-F238E27FC236}">
                <a16:creationId xmlns:a16="http://schemas.microsoft.com/office/drawing/2014/main" xmlns="" id="{88140AE8-24B9-0FAF-4C3E-168395A9E3D5}"/>
              </a:ext>
            </a:extLst>
          </p:cNvPr>
          <p:cNvSpPr/>
          <p:nvPr/>
        </p:nvSpPr>
        <p:spPr>
          <a:xfrm>
            <a:off x="5784884" y="2986509"/>
            <a:ext cx="426352" cy="218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/>
              <a:t>MEM</a:t>
            </a:r>
          </a:p>
        </p:txBody>
      </p:sp>
      <p:sp>
        <p:nvSpPr>
          <p:cNvPr id="161" name="Rectángulo 160">
            <a:extLst>
              <a:ext uri="{FF2B5EF4-FFF2-40B4-BE49-F238E27FC236}">
                <a16:creationId xmlns:a16="http://schemas.microsoft.com/office/drawing/2014/main" xmlns="" id="{9F6D98BC-2076-4F9F-AC4F-96EA614AD6DA}"/>
              </a:ext>
            </a:extLst>
          </p:cNvPr>
          <p:cNvSpPr/>
          <p:nvPr/>
        </p:nvSpPr>
        <p:spPr>
          <a:xfrm>
            <a:off x="5015786" y="2986509"/>
            <a:ext cx="506931" cy="218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162" name="Conector recto de flecha 161">
            <a:extLst>
              <a:ext uri="{FF2B5EF4-FFF2-40B4-BE49-F238E27FC236}">
                <a16:creationId xmlns:a16="http://schemas.microsoft.com/office/drawing/2014/main" xmlns="" id="{125C251C-D9D0-416D-83D7-EC6C61EDD330}"/>
              </a:ext>
            </a:extLst>
          </p:cNvPr>
          <p:cNvCxnSpPr>
            <a:cxnSpLocks/>
            <a:stCxn id="161" idx="3"/>
            <a:endCxn id="160" idx="1"/>
          </p:cNvCxnSpPr>
          <p:nvPr/>
        </p:nvCxnSpPr>
        <p:spPr>
          <a:xfrm>
            <a:off x="5522717" y="3095750"/>
            <a:ext cx="26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angular 162">
            <a:extLst>
              <a:ext uri="{FF2B5EF4-FFF2-40B4-BE49-F238E27FC236}">
                <a16:creationId xmlns:a16="http://schemas.microsoft.com/office/drawing/2014/main" xmlns="" id="{19A6E3A0-1CBE-FEB0-1C02-FE1022015AF8}"/>
              </a:ext>
            </a:extLst>
          </p:cNvPr>
          <p:cNvCxnSpPr>
            <a:cxnSpLocks/>
          </p:cNvCxnSpPr>
          <p:nvPr/>
        </p:nvCxnSpPr>
        <p:spPr>
          <a:xfrm>
            <a:off x="4653902" y="3081674"/>
            <a:ext cx="353063" cy="18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CuadroTexto 163">
            <a:extLst>
              <a:ext uri="{FF2B5EF4-FFF2-40B4-BE49-F238E27FC236}">
                <a16:creationId xmlns:a16="http://schemas.microsoft.com/office/drawing/2014/main" xmlns="" id="{F21E4610-58A7-5D99-D23A-918748B6D734}"/>
              </a:ext>
            </a:extLst>
          </p:cNvPr>
          <p:cNvSpPr txBox="1"/>
          <p:nvPr/>
        </p:nvSpPr>
        <p:spPr>
          <a:xfrm>
            <a:off x="5289610" y="2673212"/>
            <a:ext cx="10631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i="1"/>
              <a:t>NUM_OUTPUTS</a:t>
            </a:r>
          </a:p>
        </p:txBody>
      </p:sp>
      <p:sp>
        <p:nvSpPr>
          <p:cNvPr id="165" name="CuadroTexto 164">
            <a:extLst>
              <a:ext uri="{FF2B5EF4-FFF2-40B4-BE49-F238E27FC236}">
                <a16:creationId xmlns:a16="http://schemas.microsoft.com/office/drawing/2014/main" xmlns="" id="{22FD59CD-13C1-9A4B-685B-33114ED686E4}"/>
              </a:ext>
            </a:extLst>
          </p:cNvPr>
          <p:cNvSpPr txBox="1"/>
          <p:nvPr/>
        </p:nvSpPr>
        <p:spPr>
          <a:xfrm>
            <a:off x="1766071" y="2888312"/>
            <a:ext cx="3305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i="1"/>
              <a:t>GS</a:t>
            </a:r>
          </a:p>
        </p:txBody>
      </p:sp>
      <p:sp>
        <p:nvSpPr>
          <p:cNvPr id="166" name="CuadroTexto 165">
            <a:extLst>
              <a:ext uri="{FF2B5EF4-FFF2-40B4-BE49-F238E27FC236}">
                <a16:creationId xmlns:a16="http://schemas.microsoft.com/office/drawing/2014/main" xmlns="" id="{DFFF6137-AE3B-C0A9-DBAE-BBE0A538B10B}"/>
              </a:ext>
            </a:extLst>
          </p:cNvPr>
          <p:cNvSpPr txBox="1"/>
          <p:nvPr/>
        </p:nvSpPr>
        <p:spPr>
          <a:xfrm>
            <a:off x="5497446" y="2840287"/>
            <a:ext cx="3305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i="1"/>
              <a:t>GS</a:t>
            </a:r>
          </a:p>
        </p:txBody>
      </p:sp>
      <p:cxnSp>
        <p:nvCxnSpPr>
          <p:cNvPr id="168" name="Conector recto de flecha 167">
            <a:extLst>
              <a:ext uri="{FF2B5EF4-FFF2-40B4-BE49-F238E27FC236}">
                <a16:creationId xmlns:a16="http://schemas.microsoft.com/office/drawing/2014/main" xmlns="" id="{A2371E42-FE94-28F4-2C6C-0708FB10E87A}"/>
              </a:ext>
            </a:extLst>
          </p:cNvPr>
          <p:cNvCxnSpPr/>
          <p:nvPr/>
        </p:nvCxnSpPr>
        <p:spPr>
          <a:xfrm flipH="1">
            <a:off x="3746195" y="1994879"/>
            <a:ext cx="253220" cy="27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CuadroTexto 168">
            <a:extLst>
              <a:ext uri="{FF2B5EF4-FFF2-40B4-BE49-F238E27FC236}">
                <a16:creationId xmlns:a16="http://schemas.microsoft.com/office/drawing/2014/main" xmlns="" id="{359EFD4A-B2D2-3494-F694-605A87EAF61B}"/>
              </a:ext>
            </a:extLst>
          </p:cNvPr>
          <p:cNvSpPr txBox="1"/>
          <p:nvPr/>
        </p:nvSpPr>
        <p:spPr>
          <a:xfrm>
            <a:off x="3999606" y="1863718"/>
            <a:ext cx="17107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i="1"/>
              <a:t>NUM_LANES (multiplo de 3)</a:t>
            </a:r>
          </a:p>
        </p:txBody>
      </p:sp>
      <p:sp>
        <p:nvSpPr>
          <p:cNvPr id="170" name="Rectángulo 169">
            <a:extLst>
              <a:ext uri="{FF2B5EF4-FFF2-40B4-BE49-F238E27FC236}">
                <a16:creationId xmlns:a16="http://schemas.microsoft.com/office/drawing/2014/main" xmlns="" id="{BF4170E8-75C2-9096-F3E8-5877D0D4ED26}"/>
              </a:ext>
            </a:extLst>
          </p:cNvPr>
          <p:cNvSpPr/>
          <p:nvPr/>
        </p:nvSpPr>
        <p:spPr>
          <a:xfrm>
            <a:off x="973988" y="4971324"/>
            <a:ext cx="506931" cy="7707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READD</a:t>
            </a:r>
          </a:p>
        </p:txBody>
      </p:sp>
      <p:sp>
        <p:nvSpPr>
          <p:cNvPr id="171" name="Flecha derecha 170">
            <a:extLst>
              <a:ext uri="{FF2B5EF4-FFF2-40B4-BE49-F238E27FC236}">
                <a16:creationId xmlns:a16="http://schemas.microsoft.com/office/drawing/2014/main" xmlns="" id="{95DAAB8E-A801-2E0E-5A2E-2AA0D70DA98E}"/>
              </a:ext>
            </a:extLst>
          </p:cNvPr>
          <p:cNvSpPr/>
          <p:nvPr/>
        </p:nvSpPr>
        <p:spPr>
          <a:xfrm>
            <a:off x="1480919" y="5185893"/>
            <a:ext cx="254563" cy="311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2" name="Flecha derecha 171">
            <a:extLst>
              <a:ext uri="{FF2B5EF4-FFF2-40B4-BE49-F238E27FC236}">
                <a16:creationId xmlns:a16="http://schemas.microsoft.com/office/drawing/2014/main" xmlns="" id="{DAB8D6E9-3FAB-61EC-9565-1DA97871F928}"/>
              </a:ext>
            </a:extLst>
          </p:cNvPr>
          <p:cNvSpPr/>
          <p:nvPr/>
        </p:nvSpPr>
        <p:spPr>
          <a:xfrm>
            <a:off x="717681" y="5192178"/>
            <a:ext cx="254563" cy="311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3" name="CuadroTexto 172">
            <a:extLst>
              <a:ext uri="{FF2B5EF4-FFF2-40B4-BE49-F238E27FC236}">
                <a16:creationId xmlns:a16="http://schemas.microsoft.com/office/drawing/2014/main" xmlns="" id="{CB10B9E4-577A-5B73-2CE8-C85D6EF2D961}"/>
              </a:ext>
            </a:extLst>
          </p:cNvPr>
          <p:cNvSpPr txBox="1"/>
          <p:nvPr/>
        </p:nvSpPr>
        <p:spPr>
          <a:xfrm>
            <a:off x="677144" y="5800189"/>
            <a:ext cx="11865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b="1" i="1"/>
              <a:t>Lee GS pixels en cada ciclo</a:t>
            </a:r>
          </a:p>
          <a:p>
            <a:r>
              <a:rPr lang="es-ES" sz="700" i="1"/>
              <a:t>Parámetros:</a:t>
            </a:r>
          </a:p>
          <a:p>
            <a:r>
              <a:rPr lang="es-ES" sz="700" i="1"/>
              <a:t>- address_readd, num_iters</a:t>
            </a:r>
          </a:p>
          <a:p>
            <a:r>
              <a:rPr lang="es-ES" sz="700" i="1"/>
              <a:t>- num_reads_per_iter</a:t>
            </a:r>
          </a:p>
          <a:p>
            <a:r>
              <a:rPr lang="es-ES" sz="700" i="1"/>
              <a:t>---</a:t>
            </a:r>
          </a:p>
          <a:p>
            <a:r>
              <a:rPr lang="es-ES" sz="700" i="1"/>
              <a:t>En cada inicio de iteración </a:t>
            </a:r>
          </a:p>
          <a:p>
            <a:r>
              <a:rPr lang="es-ES" sz="700" i="1"/>
              <a:t>se inicializa</a:t>
            </a:r>
          </a:p>
          <a:p>
            <a:r>
              <a:rPr lang="es-ES" sz="700" i="1"/>
              <a:t>el registro de dirección</a:t>
            </a:r>
          </a:p>
        </p:txBody>
      </p:sp>
      <p:sp>
        <p:nvSpPr>
          <p:cNvPr id="174" name="Rectángulo 173">
            <a:extLst>
              <a:ext uri="{FF2B5EF4-FFF2-40B4-BE49-F238E27FC236}">
                <a16:creationId xmlns:a16="http://schemas.microsoft.com/office/drawing/2014/main" xmlns="" id="{B412031C-0C2D-54F9-3A1E-32D6C6C7BDE4}"/>
              </a:ext>
            </a:extLst>
          </p:cNvPr>
          <p:cNvSpPr/>
          <p:nvPr/>
        </p:nvSpPr>
        <p:spPr>
          <a:xfrm>
            <a:off x="2487139" y="4956986"/>
            <a:ext cx="506931" cy="7707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READW</a:t>
            </a:r>
          </a:p>
        </p:txBody>
      </p:sp>
      <p:sp>
        <p:nvSpPr>
          <p:cNvPr id="175" name="Flecha derecha 174">
            <a:extLst>
              <a:ext uri="{FF2B5EF4-FFF2-40B4-BE49-F238E27FC236}">
                <a16:creationId xmlns:a16="http://schemas.microsoft.com/office/drawing/2014/main" xmlns="" id="{54636C18-A8B3-2482-06F6-DA7EFEDBDF98}"/>
              </a:ext>
            </a:extLst>
          </p:cNvPr>
          <p:cNvSpPr/>
          <p:nvPr/>
        </p:nvSpPr>
        <p:spPr>
          <a:xfrm>
            <a:off x="2994070" y="5171555"/>
            <a:ext cx="254563" cy="311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6" name="Flecha derecha 175">
            <a:extLst>
              <a:ext uri="{FF2B5EF4-FFF2-40B4-BE49-F238E27FC236}">
                <a16:creationId xmlns:a16="http://schemas.microsoft.com/office/drawing/2014/main" xmlns="" id="{B8427374-FA4C-B240-E4E7-D63714C94C1F}"/>
              </a:ext>
            </a:extLst>
          </p:cNvPr>
          <p:cNvSpPr/>
          <p:nvPr/>
        </p:nvSpPr>
        <p:spPr>
          <a:xfrm>
            <a:off x="2230832" y="5177840"/>
            <a:ext cx="254563" cy="311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7" name="CuadroTexto 176">
            <a:extLst>
              <a:ext uri="{FF2B5EF4-FFF2-40B4-BE49-F238E27FC236}">
                <a16:creationId xmlns:a16="http://schemas.microsoft.com/office/drawing/2014/main" xmlns="" id="{445ED7D9-E2B1-C2B6-361E-A0647C107079}"/>
              </a:ext>
            </a:extLst>
          </p:cNvPr>
          <p:cNvSpPr txBox="1"/>
          <p:nvPr/>
        </p:nvSpPr>
        <p:spPr>
          <a:xfrm>
            <a:off x="2190295" y="5785851"/>
            <a:ext cx="13631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b="1" i="1"/>
              <a:t>Lee LANES pesos por ciclo</a:t>
            </a:r>
          </a:p>
          <a:p>
            <a:r>
              <a:rPr lang="es-ES" sz="700" i="1"/>
              <a:t>Parámetros:</a:t>
            </a:r>
          </a:p>
          <a:p>
            <a:r>
              <a:rPr lang="es-ES" sz="700" i="1"/>
              <a:t>- address, num_iters </a:t>
            </a:r>
          </a:p>
          <a:p>
            <a:r>
              <a:rPr lang="es-ES" sz="700" i="1"/>
              <a:t>- num_reads_per_iter</a:t>
            </a:r>
          </a:p>
          <a:p>
            <a:r>
              <a:rPr lang="es-ES" sz="700" i="1"/>
              <a:t>---</a:t>
            </a:r>
          </a:p>
          <a:p>
            <a:r>
              <a:rPr lang="es-ES" sz="700" i="1"/>
              <a:t>En cada inicio de iteración</a:t>
            </a:r>
          </a:p>
          <a:p>
            <a:r>
              <a:rPr lang="es-ES" sz="700" i="1"/>
              <a:t>Se inicializa el registro de dirección</a:t>
            </a:r>
          </a:p>
        </p:txBody>
      </p:sp>
      <p:sp>
        <p:nvSpPr>
          <p:cNvPr id="178" name="CuadroTexto 177">
            <a:extLst>
              <a:ext uri="{FF2B5EF4-FFF2-40B4-BE49-F238E27FC236}">
                <a16:creationId xmlns:a16="http://schemas.microsoft.com/office/drawing/2014/main" xmlns="" id="{F756E17F-D86A-0553-3775-25FE29331483}"/>
              </a:ext>
            </a:extLst>
          </p:cNvPr>
          <p:cNvSpPr txBox="1"/>
          <p:nvPr/>
        </p:nvSpPr>
        <p:spPr>
          <a:xfrm rot="16200000">
            <a:off x="326798" y="5248976"/>
            <a:ext cx="564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i="1"/>
              <a:t>GSx8 bits</a:t>
            </a:r>
          </a:p>
        </p:txBody>
      </p:sp>
      <p:sp>
        <p:nvSpPr>
          <p:cNvPr id="180" name="CuadroTexto 179">
            <a:extLst>
              <a:ext uri="{FF2B5EF4-FFF2-40B4-BE49-F238E27FC236}">
                <a16:creationId xmlns:a16="http://schemas.microsoft.com/office/drawing/2014/main" xmlns="" id="{966D2B77-8E88-A956-94CE-A16B584DD24C}"/>
              </a:ext>
            </a:extLst>
          </p:cNvPr>
          <p:cNvSpPr txBox="1"/>
          <p:nvPr/>
        </p:nvSpPr>
        <p:spPr>
          <a:xfrm rot="16200000">
            <a:off x="1563832" y="5248976"/>
            <a:ext cx="564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i="1"/>
              <a:t>GSx8 bits</a:t>
            </a:r>
          </a:p>
        </p:txBody>
      </p:sp>
      <p:sp>
        <p:nvSpPr>
          <p:cNvPr id="181" name="CuadroTexto 180">
            <a:extLst>
              <a:ext uri="{FF2B5EF4-FFF2-40B4-BE49-F238E27FC236}">
                <a16:creationId xmlns:a16="http://schemas.microsoft.com/office/drawing/2014/main" xmlns="" id="{DEE510DB-A2BD-8ACD-7ED6-C8E97453C610}"/>
              </a:ext>
            </a:extLst>
          </p:cNvPr>
          <p:cNvSpPr txBox="1"/>
          <p:nvPr/>
        </p:nvSpPr>
        <p:spPr>
          <a:xfrm rot="16200000">
            <a:off x="1779563" y="5219375"/>
            <a:ext cx="718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i="1"/>
              <a:t>LANESx8 bits</a:t>
            </a:r>
          </a:p>
        </p:txBody>
      </p:sp>
      <p:sp>
        <p:nvSpPr>
          <p:cNvPr id="182" name="CuadroTexto 181">
            <a:extLst>
              <a:ext uri="{FF2B5EF4-FFF2-40B4-BE49-F238E27FC236}">
                <a16:creationId xmlns:a16="http://schemas.microsoft.com/office/drawing/2014/main" xmlns="" id="{4F2C724A-7D38-E458-E0AF-05232CF43F39}"/>
              </a:ext>
            </a:extLst>
          </p:cNvPr>
          <p:cNvSpPr txBox="1"/>
          <p:nvPr/>
        </p:nvSpPr>
        <p:spPr>
          <a:xfrm rot="16200000">
            <a:off x="2974968" y="5224883"/>
            <a:ext cx="718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i="1"/>
              <a:t>LANESx8 bits</a:t>
            </a:r>
          </a:p>
        </p:txBody>
      </p:sp>
      <p:sp>
        <p:nvSpPr>
          <p:cNvPr id="183" name="Rectángulo 182">
            <a:extLst>
              <a:ext uri="{FF2B5EF4-FFF2-40B4-BE49-F238E27FC236}">
                <a16:creationId xmlns:a16="http://schemas.microsoft.com/office/drawing/2014/main" xmlns="" id="{B9A45210-9D58-254A-29FA-452B7E108B89}"/>
              </a:ext>
            </a:extLst>
          </p:cNvPr>
          <p:cNvSpPr/>
          <p:nvPr/>
        </p:nvSpPr>
        <p:spPr>
          <a:xfrm>
            <a:off x="4150975" y="4649560"/>
            <a:ext cx="506931" cy="7707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DISTRIBUTE</a:t>
            </a:r>
          </a:p>
          <a:p>
            <a:pPr algn="ctr"/>
            <a:r>
              <a:rPr lang="es-ES" sz="80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184" name="Flecha derecha 183">
            <a:extLst>
              <a:ext uri="{FF2B5EF4-FFF2-40B4-BE49-F238E27FC236}">
                <a16:creationId xmlns:a16="http://schemas.microsoft.com/office/drawing/2014/main" xmlns="" id="{BBAC7515-A733-4D63-ACD0-A755236D81DA}"/>
              </a:ext>
            </a:extLst>
          </p:cNvPr>
          <p:cNvSpPr/>
          <p:nvPr/>
        </p:nvSpPr>
        <p:spPr>
          <a:xfrm>
            <a:off x="4657782" y="4593094"/>
            <a:ext cx="254563" cy="311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5" name="Flecha derecha 184">
            <a:extLst>
              <a:ext uri="{FF2B5EF4-FFF2-40B4-BE49-F238E27FC236}">
                <a16:creationId xmlns:a16="http://schemas.microsoft.com/office/drawing/2014/main" xmlns="" id="{D4783150-D301-469A-FFCB-7FA3D112994D}"/>
              </a:ext>
            </a:extLst>
          </p:cNvPr>
          <p:cNvSpPr/>
          <p:nvPr/>
        </p:nvSpPr>
        <p:spPr>
          <a:xfrm>
            <a:off x="3894668" y="5120223"/>
            <a:ext cx="254563" cy="311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6" name="CuadroTexto 185">
            <a:extLst>
              <a:ext uri="{FF2B5EF4-FFF2-40B4-BE49-F238E27FC236}">
                <a16:creationId xmlns:a16="http://schemas.microsoft.com/office/drawing/2014/main" xmlns="" id="{1BA4A698-7970-F284-DF8E-622079A57D55}"/>
              </a:ext>
            </a:extLst>
          </p:cNvPr>
          <p:cNvSpPr txBox="1"/>
          <p:nvPr/>
        </p:nvSpPr>
        <p:spPr>
          <a:xfrm>
            <a:off x="3571329" y="5478425"/>
            <a:ext cx="25324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b="1" i="1"/>
              <a:t>Distribuye pesos y pixels</a:t>
            </a:r>
          </a:p>
          <a:p>
            <a:r>
              <a:rPr lang="es-ES" sz="700" i="1"/>
              <a:t>Parámetros:</a:t>
            </a:r>
          </a:p>
          <a:p>
            <a:r>
              <a:rPr lang="es-ES" sz="700" i="1"/>
              <a:t>- conf, num_iters, num_cycles_per_iter</a:t>
            </a:r>
          </a:p>
          <a:p>
            <a:r>
              <a:rPr lang="es-ES" sz="700" i="1"/>
              <a:t>----</a:t>
            </a:r>
          </a:p>
          <a:p>
            <a:r>
              <a:rPr lang="es-ES" sz="700" i="1"/>
              <a:t>Los pesos se leen y se distribuyen al inicio de una iteración. </a:t>
            </a:r>
          </a:p>
          <a:p>
            <a:r>
              <a:rPr lang="es-ES" sz="700" i="1"/>
              <a:t>Los pixels en cada ciclo de cada iteración.</a:t>
            </a:r>
          </a:p>
          <a:p>
            <a:r>
              <a:rPr lang="es-ES" sz="700" i="1"/>
              <a:t>----</a:t>
            </a:r>
          </a:p>
          <a:p>
            <a:r>
              <a:rPr lang="es-ES" sz="700" i="1"/>
              <a:t>Si conf == 0, canal 0 de datos se envia a los nueve primeros</a:t>
            </a:r>
          </a:p>
          <a:p>
            <a:r>
              <a:rPr lang="es-ES" sz="700" i="1"/>
              <a:t>lanes, canal 1 a los siguientes 9, …</a:t>
            </a:r>
          </a:p>
          <a:p>
            <a:r>
              <a:rPr lang="es-ES" sz="700" i="1"/>
              <a:t>Si conf == 1, canal i de datos se envia a lane i, …</a:t>
            </a:r>
          </a:p>
        </p:txBody>
      </p:sp>
      <p:sp>
        <p:nvSpPr>
          <p:cNvPr id="187" name="CuadroTexto 186">
            <a:extLst>
              <a:ext uri="{FF2B5EF4-FFF2-40B4-BE49-F238E27FC236}">
                <a16:creationId xmlns:a16="http://schemas.microsoft.com/office/drawing/2014/main" xmlns="" id="{B5F16E53-06B6-C721-553E-391A606C2808}"/>
              </a:ext>
            </a:extLst>
          </p:cNvPr>
          <p:cNvSpPr txBox="1"/>
          <p:nvPr/>
        </p:nvSpPr>
        <p:spPr>
          <a:xfrm rot="16200000">
            <a:off x="3471610" y="5095490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" i="1"/>
              <a:t>LANESx8 </a:t>
            </a:r>
          </a:p>
          <a:p>
            <a:pPr algn="ctr"/>
            <a:r>
              <a:rPr lang="es-ES" sz="800" i="1"/>
              <a:t>bits</a:t>
            </a:r>
          </a:p>
        </p:txBody>
      </p:sp>
      <p:sp>
        <p:nvSpPr>
          <p:cNvPr id="188" name="CuadroTexto 187">
            <a:extLst>
              <a:ext uri="{FF2B5EF4-FFF2-40B4-BE49-F238E27FC236}">
                <a16:creationId xmlns:a16="http://schemas.microsoft.com/office/drawing/2014/main" xmlns="" id="{3F8F2342-E9ED-AAF0-EDE3-9BA6623BBCCC}"/>
              </a:ext>
            </a:extLst>
          </p:cNvPr>
          <p:cNvSpPr txBox="1"/>
          <p:nvPr/>
        </p:nvSpPr>
        <p:spPr>
          <a:xfrm rot="16200000">
            <a:off x="4686708" y="4523056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" i="1"/>
              <a:t>LANESxGSx8 </a:t>
            </a:r>
          </a:p>
          <a:p>
            <a:pPr algn="ctr"/>
            <a:r>
              <a:rPr lang="es-ES" sz="800" i="1"/>
              <a:t>bits</a:t>
            </a:r>
          </a:p>
        </p:txBody>
      </p:sp>
      <p:sp>
        <p:nvSpPr>
          <p:cNvPr id="189" name="Flecha derecha 188">
            <a:extLst>
              <a:ext uri="{FF2B5EF4-FFF2-40B4-BE49-F238E27FC236}">
                <a16:creationId xmlns:a16="http://schemas.microsoft.com/office/drawing/2014/main" xmlns="" id="{06EAE4B0-7556-BF06-485E-3B108E9F4821}"/>
              </a:ext>
            </a:extLst>
          </p:cNvPr>
          <p:cNvSpPr/>
          <p:nvPr/>
        </p:nvSpPr>
        <p:spPr>
          <a:xfrm>
            <a:off x="3890435" y="4595838"/>
            <a:ext cx="254563" cy="311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0" name="CuadroTexto 189">
            <a:extLst>
              <a:ext uri="{FF2B5EF4-FFF2-40B4-BE49-F238E27FC236}">
                <a16:creationId xmlns:a16="http://schemas.microsoft.com/office/drawing/2014/main" xmlns="" id="{9EF562B3-5253-72EA-5F02-E01C9E345365}"/>
              </a:ext>
            </a:extLst>
          </p:cNvPr>
          <p:cNvSpPr txBox="1"/>
          <p:nvPr/>
        </p:nvSpPr>
        <p:spPr>
          <a:xfrm rot="16200000">
            <a:off x="3467377" y="4580531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" i="1"/>
              <a:t>GSx8xCPI</a:t>
            </a:r>
          </a:p>
          <a:p>
            <a:pPr algn="ctr"/>
            <a:r>
              <a:rPr lang="es-ES" sz="800" i="1"/>
              <a:t>bits</a:t>
            </a:r>
          </a:p>
        </p:txBody>
      </p:sp>
      <p:sp>
        <p:nvSpPr>
          <p:cNvPr id="191" name="Flecha derecha 190">
            <a:extLst>
              <a:ext uri="{FF2B5EF4-FFF2-40B4-BE49-F238E27FC236}">
                <a16:creationId xmlns:a16="http://schemas.microsoft.com/office/drawing/2014/main" xmlns="" id="{492F63C2-AC18-C8EE-5D05-F8FDBCC86628}"/>
              </a:ext>
            </a:extLst>
          </p:cNvPr>
          <p:cNvSpPr/>
          <p:nvPr/>
        </p:nvSpPr>
        <p:spPr>
          <a:xfrm>
            <a:off x="4659650" y="5131258"/>
            <a:ext cx="254563" cy="311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2" name="CuadroTexto 191">
            <a:extLst>
              <a:ext uri="{FF2B5EF4-FFF2-40B4-BE49-F238E27FC236}">
                <a16:creationId xmlns:a16="http://schemas.microsoft.com/office/drawing/2014/main" xmlns="" id="{AFA797A2-ADD1-1329-E3EF-4F1CA78BFA03}"/>
              </a:ext>
            </a:extLst>
          </p:cNvPr>
          <p:cNvSpPr txBox="1"/>
          <p:nvPr/>
        </p:nvSpPr>
        <p:spPr>
          <a:xfrm rot="16200000">
            <a:off x="4743879" y="506122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" i="1"/>
              <a:t>LANESxx8 </a:t>
            </a:r>
          </a:p>
          <a:p>
            <a:pPr algn="ctr"/>
            <a:r>
              <a:rPr lang="es-ES" sz="800" i="1"/>
              <a:t>bits</a:t>
            </a:r>
          </a:p>
        </p:txBody>
      </p:sp>
      <p:sp>
        <p:nvSpPr>
          <p:cNvPr id="193" name="Rectángulo 192">
            <a:extLst>
              <a:ext uri="{FF2B5EF4-FFF2-40B4-BE49-F238E27FC236}">
                <a16:creationId xmlns:a16="http://schemas.microsoft.com/office/drawing/2014/main" xmlns="" id="{057DB73D-626C-2705-AB36-1F2CFA12929D}"/>
              </a:ext>
            </a:extLst>
          </p:cNvPr>
          <p:cNvSpPr/>
          <p:nvPr/>
        </p:nvSpPr>
        <p:spPr>
          <a:xfrm>
            <a:off x="6370511" y="4668596"/>
            <a:ext cx="506931" cy="7707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4" name="Flecha derecha 193">
            <a:extLst>
              <a:ext uri="{FF2B5EF4-FFF2-40B4-BE49-F238E27FC236}">
                <a16:creationId xmlns:a16="http://schemas.microsoft.com/office/drawing/2014/main" xmlns="" id="{4210EB42-26AD-C24F-4521-C2321060957E}"/>
              </a:ext>
            </a:extLst>
          </p:cNvPr>
          <p:cNvSpPr/>
          <p:nvPr/>
        </p:nvSpPr>
        <p:spPr>
          <a:xfrm>
            <a:off x="6883419" y="4891985"/>
            <a:ext cx="254563" cy="311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5" name="Flecha derecha 194">
            <a:extLst>
              <a:ext uri="{FF2B5EF4-FFF2-40B4-BE49-F238E27FC236}">
                <a16:creationId xmlns:a16="http://schemas.microsoft.com/office/drawing/2014/main" xmlns="" id="{D4D9500A-FDE1-88B8-B53B-B37D5A643EA7}"/>
              </a:ext>
            </a:extLst>
          </p:cNvPr>
          <p:cNvSpPr/>
          <p:nvPr/>
        </p:nvSpPr>
        <p:spPr>
          <a:xfrm>
            <a:off x="6114204" y="5139259"/>
            <a:ext cx="254563" cy="311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6" name="CuadroTexto 195">
            <a:extLst>
              <a:ext uri="{FF2B5EF4-FFF2-40B4-BE49-F238E27FC236}">
                <a16:creationId xmlns:a16="http://schemas.microsoft.com/office/drawing/2014/main" xmlns="" id="{E2C1ABBE-EE3B-D1CD-38C5-71B0F81FBDC4}"/>
              </a:ext>
            </a:extLst>
          </p:cNvPr>
          <p:cNvSpPr txBox="1"/>
          <p:nvPr/>
        </p:nvSpPr>
        <p:spPr>
          <a:xfrm>
            <a:off x="6021824" y="5497461"/>
            <a:ext cx="14847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b="1" i="1"/>
              <a:t>Multiplica GS pixels por el peso</a:t>
            </a:r>
          </a:p>
          <a:p>
            <a:r>
              <a:rPr lang="es-ES" sz="700" i="1"/>
              <a:t>Parámetros:</a:t>
            </a:r>
          </a:p>
          <a:p>
            <a:r>
              <a:rPr lang="es-ES" sz="700" i="1"/>
              <a:t>- num_iters</a:t>
            </a:r>
          </a:p>
          <a:p>
            <a:r>
              <a:rPr lang="es-ES" sz="700" i="1"/>
              <a:t>- num_cycles_per_iter</a:t>
            </a:r>
          </a:p>
          <a:p>
            <a:r>
              <a:rPr lang="es-ES" sz="700" i="1"/>
              <a:t>----</a:t>
            </a:r>
          </a:p>
          <a:p>
            <a:r>
              <a:rPr lang="es-ES" sz="700" i="1"/>
              <a:t>Cada inicio de iteración lee un peso</a:t>
            </a:r>
          </a:p>
          <a:p>
            <a:r>
              <a:rPr lang="es-ES" sz="700" i="1"/>
              <a:t>y lo aplica durante toda la iteración</a:t>
            </a:r>
          </a:p>
          <a:p>
            <a:r>
              <a:rPr lang="es-ES" sz="700" i="1"/>
              <a:t>En cada ciclo lee un pixel</a:t>
            </a:r>
          </a:p>
        </p:txBody>
      </p:sp>
      <p:sp>
        <p:nvSpPr>
          <p:cNvPr id="197" name="CuadroTexto 196">
            <a:extLst>
              <a:ext uri="{FF2B5EF4-FFF2-40B4-BE49-F238E27FC236}">
                <a16:creationId xmlns:a16="http://schemas.microsoft.com/office/drawing/2014/main" xmlns="" id="{8FBADA0B-086C-D6DC-9C2C-2721A0D94D27}"/>
              </a:ext>
            </a:extLst>
          </p:cNvPr>
          <p:cNvSpPr txBox="1"/>
          <p:nvPr/>
        </p:nvSpPr>
        <p:spPr>
          <a:xfrm rot="16200000">
            <a:off x="5770495" y="5176081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" i="1"/>
              <a:t>8 bits</a:t>
            </a:r>
          </a:p>
        </p:txBody>
      </p:sp>
      <p:sp>
        <p:nvSpPr>
          <p:cNvPr id="198" name="CuadroTexto 197">
            <a:extLst>
              <a:ext uri="{FF2B5EF4-FFF2-40B4-BE49-F238E27FC236}">
                <a16:creationId xmlns:a16="http://schemas.microsoft.com/office/drawing/2014/main" xmlns="" id="{57E036F8-4025-0CE8-5193-1BC8233B2199}"/>
              </a:ext>
            </a:extLst>
          </p:cNvPr>
          <p:cNvSpPr txBox="1"/>
          <p:nvPr/>
        </p:nvSpPr>
        <p:spPr>
          <a:xfrm rot="16200000">
            <a:off x="6898516" y="4941915"/>
            <a:ext cx="6158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" i="1"/>
              <a:t>GSx16 bits</a:t>
            </a:r>
          </a:p>
        </p:txBody>
      </p:sp>
      <p:sp>
        <p:nvSpPr>
          <p:cNvPr id="199" name="Flecha derecha 198">
            <a:extLst>
              <a:ext uri="{FF2B5EF4-FFF2-40B4-BE49-F238E27FC236}">
                <a16:creationId xmlns:a16="http://schemas.microsoft.com/office/drawing/2014/main" xmlns="" id="{7E4309DE-4FBB-66B4-AD4E-2AA216957FEA}"/>
              </a:ext>
            </a:extLst>
          </p:cNvPr>
          <p:cNvSpPr/>
          <p:nvPr/>
        </p:nvSpPr>
        <p:spPr>
          <a:xfrm>
            <a:off x="6109971" y="4614874"/>
            <a:ext cx="254563" cy="311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0" name="CuadroTexto 199">
            <a:extLst>
              <a:ext uri="{FF2B5EF4-FFF2-40B4-BE49-F238E27FC236}">
                <a16:creationId xmlns:a16="http://schemas.microsoft.com/office/drawing/2014/main" xmlns="" id="{95B2C97E-4F10-C44F-7A9C-71990C420004}"/>
              </a:ext>
            </a:extLst>
          </p:cNvPr>
          <p:cNvSpPr txBox="1"/>
          <p:nvPr/>
        </p:nvSpPr>
        <p:spPr>
          <a:xfrm rot="16200000">
            <a:off x="5775077" y="4599567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" i="1"/>
              <a:t>GSx8</a:t>
            </a:r>
          </a:p>
          <a:p>
            <a:pPr algn="ctr"/>
            <a:r>
              <a:rPr lang="es-ES" sz="800" i="1"/>
              <a:t>bits</a:t>
            </a:r>
          </a:p>
        </p:txBody>
      </p:sp>
      <p:sp>
        <p:nvSpPr>
          <p:cNvPr id="203" name="Rectángulo 202">
            <a:extLst>
              <a:ext uri="{FF2B5EF4-FFF2-40B4-BE49-F238E27FC236}">
                <a16:creationId xmlns:a16="http://schemas.microsoft.com/office/drawing/2014/main" xmlns="" id="{699643B7-BA78-79C5-4764-C0B74F94E19C}"/>
              </a:ext>
            </a:extLst>
          </p:cNvPr>
          <p:cNvSpPr/>
          <p:nvPr/>
        </p:nvSpPr>
        <p:spPr>
          <a:xfrm>
            <a:off x="7926339" y="4627437"/>
            <a:ext cx="506931" cy="7707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ALIGN</a:t>
            </a:r>
          </a:p>
        </p:txBody>
      </p:sp>
      <p:sp>
        <p:nvSpPr>
          <p:cNvPr id="204" name="Flecha derecha 203">
            <a:extLst>
              <a:ext uri="{FF2B5EF4-FFF2-40B4-BE49-F238E27FC236}">
                <a16:creationId xmlns:a16="http://schemas.microsoft.com/office/drawing/2014/main" xmlns="" id="{6A75EF4F-519C-DCB8-35DD-FCAFA0081228}"/>
              </a:ext>
            </a:extLst>
          </p:cNvPr>
          <p:cNvSpPr/>
          <p:nvPr/>
        </p:nvSpPr>
        <p:spPr>
          <a:xfrm>
            <a:off x="8433270" y="4855492"/>
            <a:ext cx="254563" cy="311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xmlns="" id="{B3702C4E-5E85-EFAA-BA27-00C7D9DDD025}"/>
              </a:ext>
            </a:extLst>
          </p:cNvPr>
          <p:cNvSpPr txBox="1"/>
          <p:nvPr/>
        </p:nvSpPr>
        <p:spPr>
          <a:xfrm>
            <a:off x="7629495" y="5456302"/>
            <a:ext cx="29290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b="1" i="1" dirty="0"/>
              <a:t>Ajusta (alinea) los datos de entrada a múltiplos de GS</a:t>
            </a:r>
          </a:p>
          <a:p>
            <a:r>
              <a:rPr lang="es-ES" sz="700" i="1" dirty="0"/>
              <a:t>Parámetros:</a:t>
            </a:r>
          </a:p>
          <a:p>
            <a:r>
              <a:rPr lang="es-ES" sz="700" i="1" dirty="0"/>
              <a:t>- </a:t>
            </a:r>
            <a:r>
              <a:rPr lang="es-ES" sz="700" i="1" dirty="0" err="1"/>
              <a:t>initial_offset_lane</a:t>
            </a:r>
            <a:endParaRPr lang="es-ES" sz="700" i="1" dirty="0"/>
          </a:p>
          <a:p>
            <a:r>
              <a:rPr lang="es-ES" sz="700" i="1" dirty="0"/>
              <a:t>- </a:t>
            </a:r>
            <a:r>
              <a:rPr lang="es-ES" sz="700" i="1" dirty="0" err="1"/>
              <a:t>num_iters</a:t>
            </a:r>
            <a:endParaRPr lang="es-ES" sz="700" i="1" dirty="0"/>
          </a:p>
          <a:p>
            <a:r>
              <a:rPr lang="es-ES" sz="700" i="1" dirty="0"/>
              <a:t>- </a:t>
            </a:r>
            <a:r>
              <a:rPr lang="es-ES" sz="700" i="1" dirty="0" err="1"/>
              <a:t>num_cycles_per_iter</a:t>
            </a:r>
            <a:endParaRPr lang="es-ES" sz="700" i="1" dirty="0"/>
          </a:p>
          <a:p>
            <a:r>
              <a:rPr lang="es-ES" sz="700" i="1" dirty="0"/>
              <a:t>----</a:t>
            </a:r>
          </a:p>
          <a:p>
            <a:r>
              <a:rPr lang="es-ES" sz="700" i="1" dirty="0" err="1"/>
              <a:t>Offset_lane</a:t>
            </a:r>
            <a:r>
              <a:rPr lang="es-ES" sz="700" i="1" dirty="0"/>
              <a:t> (registro):</a:t>
            </a:r>
          </a:p>
          <a:p>
            <a:r>
              <a:rPr lang="es-ES" sz="700" i="1" dirty="0"/>
              <a:t>  - se inicializa cada iteración al valor del parámetro </a:t>
            </a:r>
            <a:r>
              <a:rPr lang="es-ES" sz="700" i="1" dirty="0" err="1"/>
              <a:t>initial_offset_lane</a:t>
            </a:r>
            <a:endParaRPr lang="es-ES" sz="700" i="1" dirty="0"/>
          </a:p>
          <a:p>
            <a:r>
              <a:rPr lang="es-ES" sz="700" i="1" dirty="0"/>
              <a:t>  - </a:t>
            </a:r>
            <a:r>
              <a:rPr lang="es-ES" sz="700" i="1" dirty="0" err="1"/>
              <a:t>offset_lane</a:t>
            </a:r>
            <a:r>
              <a:rPr lang="es-ES" sz="700" i="1" dirty="0"/>
              <a:t> puede tener un valor negativo</a:t>
            </a:r>
          </a:p>
          <a:p>
            <a:r>
              <a:rPr lang="es-ES" sz="700" i="1" dirty="0"/>
              <a:t>  - </a:t>
            </a:r>
            <a:r>
              <a:rPr lang="es-ES" sz="700" i="1" dirty="0" err="1"/>
              <a:t>Offset_lane</a:t>
            </a:r>
            <a:r>
              <a:rPr lang="es-ES" sz="700" i="1" dirty="0"/>
              <a:t> se incrementa en GS unidades en cada ciclo</a:t>
            </a:r>
          </a:p>
          <a:p>
            <a:r>
              <a:rPr lang="es-ES" sz="700" i="1" dirty="0"/>
              <a:t>  - Los datos de entrada se desplazan a la izquierda según </a:t>
            </a:r>
            <a:r>
              <a:rPr lang="es-ES" sz="700" i="1" dirty="0" err="1"/>
              <a:t>offset_lane</a:t>
            </a:r>
            <a:r>
              <a:rPr lang="es-ES" sz="700" i="1" dirty="0"/>
              <a:t> y GS</a:t>
            </a:r>
          </a:p>
          <a:p>
            <a:r>
              <a:rPr lang="es-ES" sz="700" i="1" dirty="0"/>
              <a:t>  - Los datos de entrada se combinan entre dos ciclos para generar la salida</a:t>
            </a:r>
          </a:p>
        </p:txBody>
      </p:sp>
      <p:sp>
        <p:nvSpPr>
          <p:cNvPr id="208" name="CuadroTexto 207">
            <a:extLst>
              <a:ext uri="{FF2B5EF4-FFF2-40B4-BE49-F238E27FC236}">
                <a16:creationId xmlns:a16="http://schemas.microsoft.com/office/drawing/2014/main" xmlns="" id="{22474006-11AA-74CD-EEB6-0DBB77120CFD}"/>
              </a:ext>
            </a:extLst>
          </p:cNvPr>
          <p:cNvSpPr txBox="1"/>
          <p:nvPr/>
        </p:nvSpPr>
        <p:spPr>
          <a:xfrm rot="16200000">
            <a:off x="8459339" y="4894139"/>
            <a:ext cx="6158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" i="1"/>
              <a:t>GSx16 bits</a:t>
            </a:r>
          </a:p>
        </p:txBody>
      </p:sp>
      <p:sp>
        <p:nvSpPr>
          <p:cNvPr id="209" name="Flecha derecha 208">
            <a:extLst>
              <a:ext uri="{FF2B5EF4-FFF2-40B4-BE49-F238E27FC236}">
                <a16:creationId xmlns:a16="http://schemas.microsoft.com/office/drawing/2014/main" xmlns="" id="{2F19916D-506C-8703-6C21-AFACC57A0CFE}"/>
              </a:ext>
            </a:extLst>
          </p:cNvPr>
          <p:cNvSpPr/>
          <p:nvPr/>
        </p:nvSpPr>
        <p:spPr>
          <a:xfrm>
            <a:off x="7664376" y="4874129"/>
            <a:ext cx="254563" cy="311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0" name="CuadroTexto 209">
            <a:extLst>
              <a:ext uri="{FF2B5EF4-FFF2-40B4-BE49-F238E27FC236}">
                <a16:creationId xmlns:a16="http://schemas.microsoft.com/office/drawing/2014/main" xmlns="" id="{768DAE91-35F2-616A-A4EB-A3F77C2701C3}"/>
              </a:ext>
            </a:extLst>
          </p:cNvPr>
          <p:cNvSpPr txBox="1"/>
          <p:nvPr/>
        </p:nvSpPr>
        <p:spPr>
          <a:xfrm rot="16200000">
            <a:off x="7278542" y="4920377"/>
            <a:ext cx="6158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" i="1"/>
              <a:t>GSx16 bits</a:t>
            </a:r>
          </a:p>
        </p:txBody>
      </p:sp>
      <p:sp>
        <p:nvSpPr>
          <p:cNvPr id="213" name="Rectángulo 212">
            <a:extLst>
              <a:ext uri="{FF2B5EF4-FFF2-40B4-BE49-F238E27FC236}">
                <a16:creationId xmlns:a16="http://schemas.microsoft.com/office/drawing/2014/main" xmlns="" id="{2E9409FC-CD46-C497-77F9-2452B6473DAE}"/>
              </a:ext>
            </a:extLst>
          </p:cNvPr>
          <p:cNvSpPr/>
          <p:nvPr/>
        </p:nvSpPr>
        <p:spPr>
          <a:xfrm>
            <a:off x="9163407" y="278137"/>
            <a:ext cx="506931" cy="7707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ACC</a:t>
            </a:r>
          </a:p>
        </p:txBody>
      </p:sp>
      <p:sp>
        <p:nvSpPr>
          <p:cNvPr id="214" name="Flecha derecha 213">
            <a:extLst>
              <a:ext uri="{FF2B5EF4-FFF2-40B4-BE49-F238E27FC236}">
                <a16:creationId xmlns:a16="http://schemas.microsoft.com/office/drawing/2014/main" xmlns="" id="{1F92D7DC-B84E-CE2C-FEAF-D87786EF7013}"/>
              </a:ext>
            </a:extLst>
          </p:cNvPr>
          <p:cNvSpPr/>
          <p:nvPr/>
        </p:nvSpPr>
        <p:spPr>
          <a:xfrm>
            <a:off x="9670338" y="506192"/>
            <a:ext cx="254563" cy="311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5" name="CuadroTexto 214">
            <a:extLst>
              <a:ext uri="{FF2B5EF4-FFF2-40B4-BE49-F238E27FC236}">
                <a16:creationId xmlns:a16="http://schemas.microsoft.com/office/drawing/2014/main" xmlns="" id="{FC197B75-35C7-74A0-A050-02B2C80EA227}"/>
              </a:ext>
            </a:extLst>
          </p:cNvPr>
          <p:cNvSpPr txBox="1"/>
          <p:nvPr/>
        </p:nvSpPr>
        <p:spPr>
          <a:xfrm>
            <a:off x="8866563" y="1107002"/>
            <a:ext cx="23743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b="1" i="1"/>
              <a:t>Acumula/Almacena en una BRAM los GSx16 bits</a:t>
            </a:r>
          </a:p>
          <a:p>
            <a:r>
              <a:rPr lang="es-ES" sz="700" i="1"/>
              <a:t>Parámetros:</a:t>
            </a:r>
          </a:p>
          <a:p>
            <a:r>
              <a:rPr lang="es-ES" sz="700" i="1"/>
              <a:t>- num_iters</a:t>
            </a:r>
          </a:p>
          <a:p>
            <a:r>
              <a:rPr lang="es-ES" sz="700" i="1"/>
              <a:t>- num_cycles_per_iter</a:t>
            </a:r>
          </a:p>
          <a:p>
            <a:r>
              <a:rPr lang="es-ES" sz="700" i="1"/>
              <a:t>----</a:t>
            </a:r>
          </a:p>
          <a:p>
            <a:r>
              <a:rPr lang="es-ES" sz="700" i="1"/>
              <a:t>La BRAM debe tener una profundidad de</a:t>
            </a:r>
          </a:p>
          <a:p>
            <a:r>
              <a:rPr lang="es-ES" sz="700" i="1"/>
              <a:t>num_cycles_per_iter filas y ancho de GSx16 bits</a:t>
            </a:r>
          </a:p>
          <a:p>
            <a:r>
              <a:rPr lang="es-ES" sz="700" i="1"/>
              <a:t>En cada iteración se suma el valor de la BRAM en </a:t>
            </a:r>
          </a:p>
          <a:p>
            <a:r>
              <a:rPr lang="es-ES" sz="700" i="1"/>
              <a:t>la fila actual y se almacena el resultado de la suma. </a:t>
            </a:r>
          </a:p>
          <a:p>
            <a:r>
              <a:rPr lang="es-ES" sz="700" i="1"/>
              <a:t>El contador de fila se inicializa a cero en la </a:t>
            </a:r>
          </a:p>
          <a:p>
            <a:r>
              <a:rPr lang="es-ES" sz="700" i="1"/>
              <a:t>primera iteración. Durante la última iteración el valor</a:t>
            </a:r>
          </a:p>
          <a:p>
            <a:r>
              <a:rPr lang="es-ES" sz="700" i="1"/>
              <a:t>de la fila actual (+ el dato de entrada) se envía por la salida.</a:t>
            </a:r>
          </a:p>
        </p:txBody>
      </p:sp>
      <p:sp>
        <p:nvSpPr>
          <p:cNvPr id="216" name="CuadroTexto 215">
            <a:extLst>
              <a:ext uri="{FF2B5EF4-FFF2-40B4-BE49-F238E27FC236}">
                <a16:creationId xmlns:a16="http://schemas.microsoft.com/office/drawing/2014/main" xmlns="" id="{16185944-C18A-A2DD-4592-829576B24F00}"/>
              </a:ext>
            </a:extLst>
          </p:cNvPr>
          <p:cNvSpPr txBox="1"/>
          <p:nvPr/>
        </p:nvSpPr>
        <p:spPr>
          <a:xfrm rot="16200000">
            <a:off x="9713466" y="535259"/>
            <a:ext cx="6383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" i="1"/>
              <a:t>GS x16 bits</a:t>
            </a:r>
          </a:p>
        </p:txBody>
      </p:sp>
      <p:sp>
        <p:nvSpPr>
          <p:cNvPr id="217" name="Flecha derecha 216">
            <a:extLst>
              <a:ext uri="{FF2B5EF4-FFF2-40B4-BE49-F238E27FC236}">
                <a16:creationId xmlns:a16="http://schemas.microsoft.com/office/drawing/2014/main" xmlns="" id="{B6DBCEA5-A04A-D635-FE8F-2A64ADBF4215}"/>
              </a:ext>
            </a:extLst>
          </p:cNvPr>
          <p:cNvSpPr/>
          <p:nvPr/>
        </p:nvSpPr>
        <p:spPr>
          <a:xfrm>
            <a:off x="8901444" y="524829"/>
            <a:ext cx="254563" cy="311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8" name="CuadroTexto 217">
            <a:extLst>
              <a:ext uri="{FF2B5EF4-FFF2-40B4-BE49-F238E27FC236}">
                <a16:creationId xmlns:a16="http://schemas.microsoft.com/office/drawing/2014/main" xmlns="" id="{AFF5A6A9-711E-5769-71DF-C88D24E4FB91}"/>
              </a:ext>
            </a:extLst>
          </p:cNvPr>
          <p:cNvSpPr txBox="1"/>
          <p:nvPr/>
        </p:nvSpPr>
        <p:spPr>
          <a:xfrm rot="16200000">
            <a:off x="8454341" y="571077"/>
            <a:ext cx="6158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" i="1"/>
              <a:t>GSx16 bits</a:t>
            </a:r>
          </a:p>
        </p:txBody>
      </p:sp>
      <p:sp>
        <p:nvSpPr>
          <p:cNvPr id="219" name="Rectángulo 218">
            <a:extLst>
              <a:ext uri="{FF2B5EF4-FFF2-40B4-BE49-F238E27FC236}">
                <a16:creationId xmlns:a16="http://schemas.microsoft.com/office/drawing/2014/main" xmlns="" id="{6C36FC56-2055-17F6-B39F-0120E9BD3CB6}"/>
              </a:ext>
            </a:extLst>
          </p:cNvPr>
          <p:cNvSpPr/>
          <p:nvPr/>
        </p:nvSpPr>
        <p:spPr>
          <a:xfrm>
            <a:off x="9065007" y="2619997"/>
            <a:ext cx="506931" cy="7707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DISTRIBUTE</a:t>
            </a:r>
          </a:p>
          <a:p>
            <a:pPr algn="ctr"/>
            <a:r>
              <a:rPr lang="es-ES" sz="80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220" name="Flecha derecha 219">
            <a:extLst>
              <a:ext uri="{FF2B5EF4-FFF2-40B4-BE49-F238E27FC236}">
                <a16:creationId xmlns:a16="http://schemas.microsoft.com/office/drawing/2014/main" xmlns="" id="{A6A7054E-1787-808C-9EBC-35F114977ACC}"/>
              </a:ext>
            </a:extLst>
          </p:cNvPr>
          <p:cNvSpPr/>
          <p:nvPr/>
        </p:nvSpPr>
        <p:spPr>
          <a:xfrm>
            <a:off x="9571938" y="2848052"/>
            <a:ext cx="254563" cy="311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1" name="CuadroTexto 220">
            <a:extLst>
              <a:ext uri="{FF2B5EF4-FFF2-40B4-BE49-F238E27FC236}">
                <a16:creationId xmlns:a16="http://schemas.microsoft.com/office/drawing/2014/main" xmlns="" id="{8CC98BA5-66F7-02A9-4FD9-49021E9A815A}"/>
              </a:ext>
            </a:extLst>
          </p:cNvPr>
          <p:cNvSpPr txBox="1"/>
          <p:nvPr/>
        </p:nvSpPr>
        <p:spPr>
          <a:xfrm>
            <a:off x="8768163" y="3448862"/>
            <a:ext cx="23807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b="1" i="1"/>
              <a:t>Suma (condicional) los datos de entrada y distribuye</a:t>
            </a:r>
          </a:p>
          <a:p>
            <a:r>
              <a:rPr lang="es-ES" sz="700" b="1" i="1"/>
              <a:t>el resultado en la salida</a:t>
            </a:r>
          </a:p>
          <a:p>
            <a:r>
              <a:rPr lang="es-ES" sz="700" i="1"/>
              <a:t>Parámetros:</a:t>
            </a:r>
          </a:p>
          <a:p>
            <a:r>
              <a:rPr lang="es-ES" sz="700" i="1"/>
              <a:t>- conf, num_iters, num_cycles_per_iter</a:t>
            </a:r>
          </a:p>
          <a:p>
            <a:r>
              <a:rPr lang="es-ES" sz="700" i="1"/>
              <a:t>----</a:t>
            </a:r>
          </a:p>
          <a:p>
            <a:r>
              <a:rPr lang="es-ES" sz="700" i="1"/>
              <a:t>Si conf == 0, suma los primeros 9 lanes de entrada y los saca</a:t>
            </a:r>
          </a:p>
          <a:p>
            <a:r>
              <a:rPr lang="es-ES" sz="700" i="1"/>
              <a:t>por la salida 0, los siguientes 9 y los saca por salida 1, …</a:t>
            </a:r>
          </a:p>
          <a:p>
            <a:r>
              <a:rPr lang="es-ES" sz="700" i="1"/>
              <a:t>Si conf==1, cada lane i lo envia sin sumar a la salida i, …</a:t>
            </a:r>
          </a:p>
        </p:txBody>
      </p:sp>
      <p:sp>
        <p:nvSpPr>
          <p:cNvPr id="222" name="CuadroTexto 221">
            <a:extLst>
              <a:ext uri="{FF2B5EF4-FFF2-40B4-BE49-F238E27FC236}">
                <a16:creationId xmlns:a16="http://schemas.microsoft.com/office/drawing/2014/main" xmlns="" id="{485A3B46-4164-AF01-8590-C1AEEB85DB61}"/>
              </a:ext>
            </a:extLst>
          </p:cNvPr>
          <p:cNvSpPr txBox="1"/>
          <p:nvPr/>
        </p:nvSpPr>
        <p:spPr>
          <a:xfrm rot="16200000">
            <a:off x="9506062" y="2877119"/>
            <a:ext cx="8563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" i="1"/>
              <a:t>GS x16xCPO bits</a:t>
            </a:r>
          </a:p>
        </p:txBody>
      </p:sp>
      <p:sp>
        <p:nvSpPr>
          <p:cNvPr id="223" name="Flecha derecha 222">
            <a:extLst>
              <a:ext uri="{FF2B5EF4-FFF2-40B4-BE49-F238E27FC236}">
                <a16:creationId xmlns:a16="http://schemas.microsoft.com/office/drawing/2014/main" xmlns="" id="{83653A19-9932-C47A-C9B5-598B231E8EF8}"/>
              </a:ext>
            </a:extLst>
          </p:cNvPr>
          <p:cNvSpPr/>
          <p:nvPr/>
        </p:nvSpPr>
        <p:spPr>
          <a:xfrm>
            <a:off x="8803044" y="2866689"/>
            <a:ext cx="254563" cy="311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4" name="CuadroTexto 223">
            <a:extLst>
              <a:ext uri="{FF2B5EF4-FFF2-40B4-BE49-F238E27FC236}">
                <a16:creationId xmlns:a16="http://schemas.microsoft.com/office/drawing/2014/main" xmlns="" id="{2B23445D-0B6F-0E96-7925-FA924B72AFFE}"/>
              </a:ext>
            </a:extLst>
          </p:cNvPr>
          <p:cNvSpPr txBox="1"/>
          <p:nvPr/>
        </p:nvSpPr>
        <p:spPr>
          <a:xfrm rot="16200000">
            <a:off x="8201252" y="2912937"/>
            <a:ext cx="925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" i="1"/>
              <a:t>GSx16xLANES bits</a:t>
            </a:r>
          </a:p>
        </p:txBody>
      </p:sp>
      <p:sp>
        <p:nvSpPr>
          <p:cNvPr id="225" name="Rectángulo 224">
            <a:extLst>
              <a:ext uri="{FF2B5EF4-FFF2-40B4-BE49-F238E27FC236}">
                <a16:creationId xmlns:a16="http://schemas.microsoft.com/office/drawing/2014/main" xmlns="" id="{8A7393AC-0D8D-D04F-CE31-2D95A2D55D66}"/>
              </a:ext>
            </a:extLst>
          </p:cNvPr>
          <p:cNvSpPr/>
          <p:nvPr/>
        </p:nvSpPr>
        <p:spPr>
          <a:xfrm>
            <a:off x="10734000" y="4614874"/>
            <a:ext cx="506931" cy="7707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WRITE</a:t>
            </a:r>
          </a:p>
        </p:txBody>
      </p:sp>
      <p:sp>
        <p:nvSpPr>
          <p:cNvPr id="226" name="Flecha derecha 225">
            <a:extLst>
              <a:ext uri="{FF2B5EF4-FFF2-40B4-BE49-F238E27FC236}">
                <a16:creationId xmlns:a16="http://schemas.microsoft.com/office/drawing/2014/main" xmlns="" id="{77437AEF-CCE8-EEE7-DB83-5F9628280C3E}"/>
              </a:ext>
            </a:extLst>
          </p:cNvPr>
          <p:cNvSpPr/>
          <p:nvPr/>
        </p:nvSpPr>
        <p:spPr>
          <a:xfrm>
            <a:off x="11240931" y="4829443"/>
            <a:ext cx="254563" cy="311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7" name="Flecha derecha 226">
            <a:extLst>
              <a:ext uri="{FF2B5EF4-FFF2-40B4-BE49-F238E27FC236}">
                <a16:creationId xmlns:a16="http://schemas.microsoft.com/office/drawing/2014/main" xmlns="" id="{E53686F0-E1AD-4C87-17A3-FB2165F6E2CD}"/>
              </a:ext>
            </a:extLst>
          </p:cNvPr>
          <p:cNvSpPr/>
          <p:nvPr/>
        </p:nvSpPr>
        <p:spPr>
          <a:xfrm>
            <a:off x="10477693" y="4835728"/>
            <a:ext cx="254563" cy="311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8" name="CuadroTexto 227">
            <a:extLst>
              <a:ext uri="{FF2B5EF4-FFF2-40B4-BE49-F238E27FC236}">
                <a16:creationId xmlns:a16="http://schemas.microsoft.com/office/drawing/2014/main" xmlns="" id="{DED66366-9AEF-F31B-726C-5E846085E5C8}"/>
              </a:ext>
            </a:extLst>
          </p:cNvPr>
          <p:cNvSpPr txBox="1"/>
          <p:nvPr/>
        </p:nvSpPr>
        <p:spPr>
          <a:xfrm>
            <a:off x="10444822" y="5436538"/>
            <a:ext cx="13697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b="1" i="1" dirty="0"/>
              <a:t>Escribe GS </a:t>
            </a:r>
            <a:r>
              <a:rPr lang="es-ES" sz="700" b="1" i="1" dirty="0" err="1"/>
              <a:t>pixels</a:t>
            </a:r>
            <a:r>
              <a:rPr lang="es-ES" sz="700" b="1" i="1" dirty="0"/>
              <a:t> en cada ciclo</a:t>
            </a:r>
          </a:p>
          <a:p>
            <a:r>
              <a:rPr lang="es-ES" sz="700" i="1" dirty="0"/>
              <a:t>Parámetros:</a:t>
            </a:r>
          </a:p>
          <a:p>
            <a:r>
              <a:rPr lang="es-ES" sz="700" i="1" dirty="0"/>
              <a:t>- </a:t>
            </a:r>
            <a:r>
              <a:rPr lang="es-ES" sz="700" i="1" dirty="0" err="1" smtClean="0"/>
              <a:t>address</a:t>
            </a:r>
            <a:endParaRPr lang="es-ES" sz="700" i="1" dirty="0"/>
          </a:p>
          <a:p>
            <a:r>
              <a:rPr lang="es-ES" sz="700" i="1" dirty="0"/>
              <a:t>- </a:t>
            </a:r>
            <a:r>
              <a:rPr lang="es-ES" sz="700" i="1" dirty="0" err="1"/>
              <a:t>num_writes_per_iter</a:t>
            </a:r>
            <a:endParaRPr lang="es-ES" sz="700" i="1" dirty="0"/>
          </a:p>
          <a:p>
            <a:r>
              <a:rPr lang="es-ES" sz="700" i="1" dirty="0"/>
              <a:t>- </a:t>
            </a:r>
            <a:r>
              <a:rPr lang="es-ES" sz="700" i="1" dirty="0" err="1"/>
              <a:t>clip_min</a:t>
            </a:r>
            <a:r>
              <a:rPr lang="es-ES" sz="700" i="1" dirty="0"/>
              <a:t>, </a:t>
            </a:r>
            <a:r>
              <a:rPr lang="es-ES" sz="700" i="1" dirty="0" err="1"/>
              <a:t>clip_max</a:t>
            </a:r>
            <a:endParaRPr lang="es-ES" sz="700" i="1" dirty="0"/>
          </a:p>
          <a:p>
            <a:endParaRPr lang="es-ES" sz="700" i="1" dirty="0"/>
          </a:p>
          <a:p>
            <a:r>
              <a:rPr lang="es-ES" sz="700" i="1" dirty="0"/>
              <a:t>----</a:t>
            </a:r>
          </a:p>
          <a:p>
            <a:r>
              <a:rPr lang="es-ES" sz="700" i="1" smtClean="0"/>
              <a:t>Hace </a:t>
            </a:r>
            <a:r>
              <a:rPr lang="es-ES" sz="700" i="1" dirty="0" err="1"/>
              <a:t>cliping</a:t>
            </a:r>
            <a:r>
              <a:rPr lang="es-ES" sz="700" i="1" dirty="0"/>
              <a:t> de los datos, pasándolos</a:t>
            </a:r>
          </a:p>
          <a:p>
            <a:r>
              <a:rPr lang="es-ES" sz="700" i="1" dirty="0"/>
              <a:t>a 8 bits.</a:t>
            </a:r>
          </a:p>
        </p:txBody>
      </p:sp>
      <p:sp>
        <p:nvSpPr>
          <p:cNvPr id="229" name="CuadroTexto 228">
            <a:extLst>
              <a:ext uri="{FF2B5EF4-FFF2-40B4-BE49-F238E27FC236}">
                <a16:creationId xmlns:a16="http://schemas.microsoft.com/office/drawing/2014/main" xmlns="" id="{498FC819-B8BB-9754-467E-7F8C5D0D7C30}"/>
              </a:ext>
            </a:extLst>
          </p:cNvPr>
          <p:cNvSpPr txBox="1"/>
          <p:nvPr/>
        </p:nvSpPr>
        <p:spPr>
          <a:xfrm rot="16200000">
            <a:off x="10061162" y="4892526"/>
            <a:ext cx="6158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i="1"/>
              <a:t>GSx16 bits</a:t>
            </a:r>
          </a:p>
        </p:txBody>
      </p:sp>
      <p:sp>
        <p:nvSpPr>
          <p:cNvPr id="230" name="CuadroTexto 229">
            <a:extLst>
              <a:ext uri="{FF2B5EF4-FFF2-40B4-BE49-F238E27FC236}">
                <a16:creationId xmlns:a16="http://schemas.microsoft.com/office/drawing/2014/main" xmlns="" id="{5A0D0CC8-9F66-D2CD-B2C1-10082A55E468}"/>
              </a:ext>
            </a:extLst>
          </p:cNvPr>
          <p:cNvSpPr txBox="1"/>
          <p:nvPr/>
        </p:nvSpPr>
        <p:spPr>
          <a:xfrm rot="16200000">
            <a:off x="11323844" y="4892526"/>
            <a:ext cx="564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i="1"/>
              <a:t>GSx8 bits</a:t>
            </a:r>
          </a:p>
        </p:txBody>
      </p:sp>
      <p:sp>
        <p:nvSpPr>
          <p:cNvPr id="232" name="Flecha abajo 231">
            <a:extLst>
              <a:ext uri="{FF2B5EF4-FFF2-40B4-BE49-F238E27FC236}">
                <a16:creationId xmlns:a16="http://schemas.microsoft.com/office/drawing/2014/main" xmlns="" id="{5653F1C9-734D-BCE4-8BE5-C4A8ACEF4EB9}"/>
              </a:ext>
            </a:extLst>
          </p:cNvPr>
          <p:cNvSpPr/>
          <p:nvPr/>
        </p:nvSpPr>
        <p:spPr>
          <a:xfrm>
            <a:off x="1815201" y="1140643"/>
            <a:ext cx="138642" cy="2922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3" name="CuadroTexto 232">
            <a:extLst>
              <a:ext uri="{FF2B5EF4-FFF2-40B4-BE49-F238E27FC236}">
                <a16:creationId xmlns:a16="http://schemas.microsoft.com/office/drawing/2014/main" xmlns="" id="{7FFE3ABE-E776-61C9-0441-99644217D42E}"/>
              </a:ext>
            </a:extLst>
          </p:cNvPr>
          <p:cNvSpPr txBox="1"/>
          <p:nvPr/>
        </p:nvSpPr>
        <p:spPr>
          <a:xfrm>
            <a:off x="1545605" y="933331"/>
            <a:ext cx="7264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i="1"/>
              <a:t>address_readd</a:t>
            </a:r>
          </a:p>
        </p:txBody>
      </p:sp>
      <p:sp>
        <p:nvSpPr>
          <p:cNvPr id="234" name="Flecha abajo 233">
            <a:extLst>
              <a:ext uri="{FF2B5EF4-FFF2-40B4-BE49-F238E27FC236}">
                <a16:creationId xmlns:a16="http://schemas.microsoft.com/office/drawing/2014/main" xmlns="" id="{AC66BDCD-D501-64F7-DC1D-5DA568160B11}"/>
              </a:ext>
            </a:extLst>
          </p:cNvPr>
          <p:cNvSpPr/>
          <p:nvPr/>
        </p:nvSpPr>
        <p:spPr>
          <a:xfrm>
            <a:off x="2623165" y="1129662"/>
            <a:ext cx="138642" cy="2922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5" name="CuadroTexto 234">
            <a:extLst>
              <a:ext uri="{FF2B5EF4-FFF2-40B4-BE49-F238E27FC236}">
                <a16:creationId xmlns:a16="http://schemas.microsoft.com/office/drawing/2014/main" xmlns="" id="{B2D885C6-0735-EE98-3AD6-93F157A3DCF5}"/>
              </a:ext>
            </a:extLst>
          </p:cNvPr>
          <p:cNvSpPr txBox="1"/>
          <p:nvPr/>
        </p:nvSpPr>
        <p:spPr>
          <a:xfrm>
            <a:off x="2447837" y="941204"/>
            <a:ext cx="5533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i="1"/>
              <a:t>num_iters</a:t>
            </a:r>
          </a:p>
        </p:txBody>
      </p:sp>
      <p:sp>
        <p:nvSpPr>
          <p:cNvPr id="236" name="Flecha abajo 235">
            <a:extLst>
              <a:ext uri="{FF2B5EF4-FFF2-40B4-BE49-F238E27FC236}">
                <a16:creationId xmlns:a16="http://schemas.microsoft.com/office/drawing/2014/main" xmlns="" id="{0780F27B-A540-EAE8-4501-D5508A590940}"/>
              </a:ext>
            </a:extLst>
          </p:cNvPr>
          <p:cNvSpPr/>
          <p:nvPr/>
        </p:nvSpPr>
        <p:spPr>
          <a:xfrm>
            <a:off x="3309653" y="1132534"/>
            <a:ext cx="138642" cy="2922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7" name="CuadroTexto 236">
            <a:extLst>
              <a:ext uri="{FF2B5EF4-FFF2-40B4-BE49-F238E27FC236}">
                <a16:creationId xmlns:a16="http://schemas.microsoft.com/office/drawing/2014/main" xmlns="" id="{284B14E2-9CB3-5461-7DB8-4B4FEE41B4B6}"/>
              </a:ext>
            </a:extLst>
          </p:cNvPr>
          <p:cNvSpPr txBox="1"/>
          <p:nvPr/>
        </p:nvSpPr>
        <p:spPr>
          <a:xfrm>
            <a:off x="2934663" y="947771"/>
            <a:ext cx="9858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i="1"/>
              <a:t>Num_reads_per_iter</a:t>
            </a:r>
          </a:p>
        </p:txBody>
      </p:sp>
      <p:sp>
        <p:nvSpPr>
          <p:cNvPr id="238" name="Flecha abajo 237">
            <a:extLst>
              <a:ext uri="{FF2B5EF4-FFF2-40B4-BE49-F238E27FC236}">
                <a16:creationId xmlns:a16="http://schemas.microsoft.com/office/drawing/2014/main" xmlns="" id="{FB0D8010-9A77-2B6D-8291-7EE967591D42}"/>
              </a:ext>
            </a:extLst>
          </p:cNvPr>
          <p:cNvSpPr/>
          <p:nvPr/>
        </p:nvSpPr>
        <p:spPr>
          <a:xfrm>
            <a:off x="4182832" y="1134129"/>
            <a:ext cx="138642" cy="2922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9" name="CuadroTexto 238">
            <a:extLst>
              <a:ext uri="{FF2B5EF4-FFF2-40B4-BE49-F238E27FC236}">
                <a16:creationId xmlns:a16="http://schemas.microsoft.com/office/drawing/2014/main" xmlns="" id="{24AF7BFB-897E-02A1-F84F-FE1292A3D90B}"/>
              </a:ext>
            </a:extLst>
          </p:cNvPr>
          <p:cNvSpPr txBox="1"/>
          <p:nvPr/>
        </p:nvSpPr>
        <p:spPr>
          <a:xfrm>
            <a:off x="3807842" y="949366"/>
            <a:ext cx="9858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i="1"/>
              <a:t>Num_reads_per_iter</a:t>
            </a:r>
          </a:p>
        </p:txBody>
      </p:sp>
      <p:sp>
        <p:nvSpPr>
          <p:cNvPr id="240" name="Rectángulo 239">
            <a:extLst>
              <a:ext uri="{FF2B5EF4-FFF2-40B4-BE49-F238E27FC236}">
                <a16:creationId xmlns:a16="http://schemas.microsoft.com/office/drawing/2014/main" xmlns="" id="{6740243F-8BB0-2239-9293-CB3737CD109B}"/>
              </a:ext>
            </a:extLst>
          </p:cNvPr>
          <p:cNvSpPr/>
          <p:nvPr/>
        </p:nvSpPr>
        <p:spPr>
          <a:xfrm>
            <a:off x="3425684" y="2502347"/>
            <a:ext cx="344307" cy="929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700">
                <a:solidFill>
                  <a:schemeClr val="tx1"/>
                </a:solidFill>
              </a:rPr>
              <a:t>ALIGN</a:t>
            </a:r>
          </a:p>
        </p:txBody>
      </p:sp>
      <p:sp>
        <p:nvSpPr>
          <p:cNvPr id="241" name="Rectángulo 240">
            <a:extLst>
              <a:ext uri="{FF2B5EF4-FFF2-40B4-BE49-F238E27FC236}">
                <a16:creationId xmlns:a16="http://schemas.microsoft.com/office/drawing/2014/main" xmlns="" id="{4CFF51B3-B7A7-7345-578C-0F4DFA289695}"/>
              </a:ext>
            </a:extLst>
          </p:cNvPr>
          <p:cNvSpPr/>
          <p:nvPr/>
        </p:nvSpPr>
        <p:spPr>
          <a:xfrm>
            <a:off x="3425683" y="2595577"/>
            <a:ext cx="344307" cy="929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700">
                <a:solidFill>
                  <a:schemeClr val="tx1"/>
                </a:solidFill>
              </a:rPr>
              <a:t>ALIGN</a:t>
            </a:r>
          </a:p>
        </p:txBody>
      </p:sp>
      <p:sp>
        <p:nvSpPr>
          <p:cNvPr id="242" name="Rectángulo 241">
            <a:extLst>
              <a:ext uri="{FF2B5EF4-FFF2-40B4-BE49-F238E27FC236}">
                <a16:creationId xmlns:a16="http://schemas.microsoft.com/office/drawing/2014/main" xmlns="" id="{0F8222F5-56AD-1988-0B04-BAFA310FB9F8}"/>
              </a:ext>
            </a:extLst>
          </p:cNvPr>
          <p:cNvSpPr/>
          <p:nvPr/>
        </p:nvSpPr>
        <p:spPr>
          <a:xfrm>
            <a:off x="3425969" y="2708890"/>
            <a:ext cx="344307" cy="929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700">
                <a:solidFill>
                  <a:schemeClr val="tx1"/>
                </a:solidFill>
              </a:rPr>
              <a:t>ALIGN</a:t>
            </a:r>
          </a:p>
        </p:txBody>
      </p:sp>
      <p:sp>
        <p:nvSpPr>
          <p:cNvPr id="243" name="Rectángulo 242">
            <a:extLst>
              <a:ext uri="{FF2B5EF4-FFF2-40B4-BE49-F238E27FC236}">
                <a16:creationId xmlns:a16="http://schemas.microsoft.com/office/drawing/2014/main" xmlns="" id="{3737A297-672C-CB11-E8CF-0B1608813C04}"/>
              </a:ext>
            </a:extLst>
          </p:cNvPr>
          <p:cNvSpPr/>
          <p:nvPr/>
        </p:nvSpPr>
        <p:spPr>
          <a:xfrm>
            <a:off x="3431948" y="2805859"/>
            <a:ext cx="344307" cy="929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700">
                <a:solidFill>
                  <a:schemeClr val="tx1"/>
                </a:solidFill>
              </a:rPr>
              <a:t>ALIGN</a:t>
            </a:r>
          </a:p>
        </p:txBody>
      </p:sp>
      <p:sp>
        <p:nvSpPr>
          <p:cNvPr id="244" name="Rectángulo 243">
            <a:extLst>
              <a:ext uri="{FF2B5EF4-FFF2-40B4-BE49-F238E27FC236}">
                <a16:creationId xmlns:a16="http://schemas.microsoft.com/office/drawing/2014/main" xmlns="" id="{C1FE07E9-EDCF-3986-312A-2F72E84D386B}"/>
              </a:ext>
            </a:extLst>
          </p:cNvPr>
          <p:cNvSpPr/>
          <p:nvPr/>
        </p:nvSpPr>
        <p:spPr>
          <a:xfrm>
            <a:off x="3431947" y="2899089"/>
            <a:ext cx="344307" cy="929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700">
                <a:solidFill>
                  <a:schemeClr val="tx1"/>
                </a:solidFill>
              </a:rPr>
              <a:t>ALIGN</a:t>
            </a:r>
          </a:p>
        </p:txBody>
      </p:sp>
      <p:sp>
        <p:nvSpPr>
          <p:cNvPr id="245" name="Rectángulo 244">
            <a:extLst>
              <a:ext uri="{FF2B5EF4-FFF2-40B4-BE49-F238E27FC236}">
                <a16:creationId xmlns:a16="http://schemas.microsoft.com/office/drawing/2014/main" xmlns="" id="{0F3DA105-039B-8513-234F-4F2AC8146C5B}"/>
              </a:ext>
            </a:extLst>
          </p:cNvPr>
          <p:cNvSpPr/>
          <p:nvPr/>
        </p:nvSpPr>
        <p:spPr>
          <a:xfrm>
            <a:off x="3418728" y="3021059"/>
            <a:ext cx="344307" cy="929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700">
                <a:solidFill>
                  <a:schemeClr val="tx1"/>
                </a:solidFill>
              </a:rPr>
              <a:t>ALIGN</a:t>
            </a:r>
          </a:p>
        </p:txBody>
      </p:sp>
      <p:sp>
        <p:nvSpPr>
          <p:cNvPr id="246" name="Rectángulo 245">
            <a:extLst>
              <a:ext uri="{FF2B5EF4-FFF2-40B4-BE49-F238E27FC236}">
                <a16:creationId xmlns:a16="http://schemas.microsoft.com/office/drawing/2014/main" xmlns="" id="{253AA008-51AE-663F-EA0F-7D5FC6413782}"/>
              </a:ext>
            </a:extLst>
          </p:cNvPr>
          <p:cNvSpPr/>
          <p:nvPr/>
        </p:nvSpPr>
        <p:spPr>
          <a:xfrm>
            <a:off x="3418357" y="3118028"/>
            <a:ext cx="344307" cy="929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700">
                <a:solidFill>
                  <a:schemeClr val="tx1"/>
                </a:solidFill>
              </a:rPr>
              <a:t>ALIGN</a:t>
            </a:r>
          </a:p>
        </p:txBody>
      </p:sp>
      <p:sp>
        <p:nvSpPr>
          <p:cNvPr id="247" name="Rectángulo 246">
            <a:extLst>
              <a:ext uri="{FF2B5EF4-FFF2-40B4-BE49-F238E27FC236}">
                <a16:creationId xmlns:a16="http://schemas.microsoft.com/office/drawing/2014/main" xmlns="" id="{3B4EE8F8-D002-812A-EC8D-217579308538}"/>
              </a:ext>
            </a:extLst>
          </p:cNvPr>
          <p:cNvSpPr/>
          <p:nvPr/>
        </p:nvSpPr>
        <p:spPr>
          <a:xfrm>
            <a:off x="3418356" y="3211258"/>
            <a:ext cx="344307" cy="929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700">
                <a:solidFill>
                  <a:schemeClr val="tx1"/>
                </a:solidFill>
              </a:rPr>
              <a:t>ALIGN</a:t>
            </a:r>
          </a:p>
        </p:txBody>
      </p:sp>
    </p:spTree>
    <p:extLst>
      <p:ext uri="{BB962C8B-B14F-4D97-AF65-F5344CB8AC3E}">
        <p14:creationId xmlns:p14="http://schemas.microsoft.com/office/powerpoint/2010/main" val="276994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610A6117-40F7-D113-5C45-A5C735F3D157}"/>
              </a:ext>
            </a:extLst>
          </p:cNvPr>
          <p:cNvSpPr/>
          <p:nvPr/>
        </p:nvSpPr>
        <p:spPr>
          <a:xfrm>
            <a:off x="1089498" y="1536970"/>
            <a:ext cx="612842" cy="75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/>
              <a:t>BRAM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9A975246-2BAC-1505-1437-E3E43F305FEE}"/>
              </a:ext>
            </a:extLst>
          </p:cNvPr>
          <p:cNvSpPr/>
          <p:nvPr/>
        </p:nvSpPr>
        <p:spPr>
          <a:xfrm>
            <a:off x="1089498" y="3265251"/>
            <a:ext cx="612842" cy="75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/>
              <a:t>BRAM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DF6345E0-BA79-07E7-3CE0-5EEA068F63C4}"/>
              </a:ext>
            </a:extLst>
          </p:cNvPr>
          <p:cNvSpPr txBox="1"/>
          <p:nvPr/>
        </p:nvSpPr>
        <p:spPr>
          <a:xfrm>
            <a:off x="1128410" y="2276268"/>
            <a:ext cx="522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/>
              <a:t>data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5A9860CE-115A-7E65-A3FE-916766B20B2E}"/>
              </a:ext>
            </a:extLst>
          </p:cNvPr>
          <p:cNvSpPr txBox="1"/>
          <p:nvPr/>
        </p:nvSpPr>
        <p:spPr>
          <a:xfrm>
            <a:off x="1040858" y="3994823"/>
            <a:ext cx="755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/>
              <a:t>weights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EE47F4DA-F3B7-2406-FCB8-25780B54F613}"/>
              </a:ext>
            </a:extLst>
          </p:cNvPr>
          <p:cNvSpPr/>
          <p:nvPr/>
        </p:nvSpPr>
        <p:spPr>
          <a:xfrm>
            <a:off x="2441643" y="1536970"/>
            <a:ext cx="642025" cy="7587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9" name="Flecha derecha 8">
            <a:extLst>
              <a:ext uri="{FF2B5EF4-FFF2-40B4-BE49-F238E27FC236}">
                <a16:creationId xmlns:a16="http://schemas.microsoft.com/office/drawing/2014/main" xmlns="" id="{E75A6010-E518-C9BC-58FD-105EECF8DCD5}"/>
              </a:ext>
            </a:extLst>
          </p:cNvPr>
          <p:cNvSpPr/>
          <p:nvPr/>
        </p:nvSpPr>
        <p:spPr>
          <a:xfrm>
            <a:off x="1702340" y="1765570"/>
            <a:ext cx="739303" cy="30155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79AD70CA-4D14-C21C-AF0A-2E16DED31D46}"/>
              </a:ext>
            </a:extLst>
          </p:cNvPr>
          <p:cNvSpPr txBox="1"/>
          <p:nvPr/>
        </p:nvSpPr>
        <p:spPr>
          <a:xfrm>
            <a:off x="1724781" y="1521425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/>
              <a:t>GS pixels</a:t>
            </a:r>
          </a:p>
        </p:txBody>
      </p:sp>
      <p:sp>
        <p:nvSpPr>
          <p:cNvPr id="11" name="Flecha derecha 10">
            <a:extLst>
              <a:ext uri="{FF2B5EF4-FFF2-40B4-BE49-F238E27FC236}">
                <a16:creationId xmlns:a16="http://schemas.microsoft.com/office/drawing/2014/main" xmlns="" id="{6C1F77ED-11A3-93DE-316E-A2EDB34A431C}"/>
              </a:ext>
            </a:extLst>
          </p:cNvPr>
          <p:cNvSpPr/>
          <p:nvPr/>
        </p:nvSpPr>
        <p:spPr>
          <a:xfrm>
            <a:off x="3083668" y="1765570"/>
            <a:ext cx="739303" cy="30155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BFB6859A-BE2F-F776-1F65-6955626372D2}"/>
              </a:ext>
            </a:extLst>
          </p:cNvPr>
          <p:cNvSpPr txBox="1"/>
          <p:nvPr/>
        </p:nvSpPr>
        <p:spPr>
          <a:xfrm>
            <a:off x="3106109" y="1501867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/>
              <a:t>GS pixels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527D77D1-E2CA-6909-5125-F850B6F47AF1}"/>
              </a:ext>
            </a:extLst>
          </p:cNvPr>
          <p:cNvSpPr/>
          <p:nvPr/>
        </p:nvSpPr>
        <p:spPr>
          <a:xfrm>
            <a:off x="3822971" y="1523481"/>
            <a:ext cx="642025" cy="7587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tx1"/>
                </a:solidFill>
              </a:rPr>
              <a:t>DRM</a:t>
            </a:r>
          </a:p>
        </p:txBody>
      </p:sp>
      <p:sp>
        <p:nvSpPr>
          <p:cNvPr id="14" name="Flecha derecha 13">
            <a:extLst>
              <a:ext uri="{FF2B5EF4-FFF2-40B4-BE49-F238E27FC236}">
                <a16:creationId xmlns:a16="http://schemas.microsoft.com/office/drawing/2014/main" xmlns="" id="{8C87A165-B711-22DC-14BF-CA206FA4B4DC}"/>
              </a:ext>
            </a:extLst>
          </p:cNvPr>
          <p:cNvSpPr/>
          <p:nvPr/>
        </p:nvSpPr>
        <p:spPr>
          <a:xfrm>
            <a:off x="4464996" y="1735090"/>
            <a:ext cx="739303" cy="30155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26249480-6D14-AE71-F379-4A1CB9B0FB6A}"/>
              </a:ext>
            </a:extLst>
          </p:cNvPr>
          <p:cNvSpPr txBox="1"/>
          <p:nvPr/>
        </p:nvSpPr>
        <p:spPr>
          <a:xfrm>
            <a:off x="4487437" y="1486055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/>
              <a:t>GS pixels</a:t>
            </a:r>
          </a:p>
        </p:txBody>
      </p:sp>
      <p:sp>
        <p:nvSpPr>
          <p:cNvPr id="16" name="Flecha derecha 15">
            <a:extLst>
              <a:ext uri="{FF2B5EF4-FFF2-40B4-BE49-F238E27FC236}">
                <a16:creationId xmlns:a16="http://schemas.microsoft.com/office/drawing/2014/main" xmlns="" id="{62954772-1625-EF19-2BAC-68CE884178B9}"/>
              </a:ext>
            </a:extLst>
          </p:cNvPr>
          <p:cNvSpPr/>
          <p:nvPr/>
        </p:nvSpPr>
        <p:spPr>
          <a:xfrm>
            <a:off x="4464995" y="2098125"/>
            <a:ext cx="739303" cy="204606"/>
          </a:xfrm>
          <a:prstGeom prst="rightArrow">
            <a:avLst>
              <a:gd name="adj1" fmla="val 50000"/>
              <a:gd name="adj2" fmla="val 73409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E1CDFDDB-7E5D-6E3E-27C2-7E8EE2E518C9}"/>
              </a:ext>
            </a:extLst>
          </p:cNvPr>
          <p:cNvSpPr txBox="1"/>
          <p:nvPr/>
        </p:nvSpPr>
        <p:spPr>
          <a:xfrm>
            <a:off x="4497836" y="2209533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/>
              <a:t>pattern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xmlns="" id="{DCEF6FE8-AAF3-5EC7-BC6E-E3BB192FB5F7}"/>
              </a:ext>
            </a:extLst>
          </p:cNvPr>
          <p:cNvSpPr/>
          <p:nvPr/>
        </p:nvSpPr>
        <p:spPr>
          <a:xfrm>
            <a:off x="5204298" y="1526983"/>
            <a:ext cx="642025" cy="7587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tx1"/>
                </a:solidFill>
              </a:rPr>
              <a:t>GN</a:t>
            </a:r>
          </a:p>
        </p:txBody>
      </p:sp>
      <p:sp>
        <p:nvSpPr>
          <p:cNvPr id="19" name="Flecha derecha 18">
            <a:extLst>
              <a:ext uri="{FF2B5EF4-FFF2-40B4-BE49-F238E27FC236}">
                <a16:creationId xmlns:a16="http://schemas.microsoft.com/office/drawing/2014/main" xmlns="" id="{6230FD16-A48C-BBD5-4321-FADB474131CD}"/>
              </a:ext>
            </a:extLst>
          </p:cNvPr>
          <p:cNvSpPr/>
          <p:nvPr/>
        </p:nvSpPr>
        <p:spPr>
          <a:xfrm>
            <a:off x="5850864" y="1707478"/>
            <a:ext cx="739303" cy="30155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F0F00401-3A7B-0F39-9BFB-C7E06BE23A3C}"/>
              </a:ext>
            </a:extLst>
          </p:cNvPr>
          <p:cNvSpPr txBox="1"/>
          <p:nvPr/>
        </p:nvSpPr>
        <p:spPr>
          <a:xfrm>
            <a:off x="5920512" y="1467689"/>
            <a:ext cx="590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/>
              <a:t> 1 pixel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xmlns="" id="{46FDBD73-6A2A-EFE0-EF47-B0796D441DE6}"/>
              </a:ext>
            </a:extLst>
          </p:cNvPr>
          <p:cNvSpPr/>
          <p:nvPr/>
        </p:nvSpPr>
        <p:spPr>
          <a:xfrm>
            <a:off x="6605527" y="1526983"/>
            <a:ext cx="642025" cy="7587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2" name="Flecha derecha 21">
            <a:extLst>
              <a:ext uri="{FF2B5EF4-FFF2-40B4-BE49-F238E27FC236}">
                <a16:creationId xmlns:a16="http://schemas.microsoft.com/office/drawing/2014/main" xmlns="" id="{0192B4DE-5108-D4FD-2A5B-D40D412D7997}"/>
              </a:ext>
            </a:extLst>
          </p:cNvPr>
          <p:cNvSpPr/>
          <p:nvPr/>
        </p:nvSpPr>
        <p:spPr>
          <a:xfrm>
            <a:off x="5851919" y="2078123"/>
            <a:ext cx="739303" cy="204606"/>
          </a:xfrm>
          <a:prstGeom prst="rightArrow">
            <a:avLst>
              <a:gd name="adj1" fmla="val 50000"/>
              <a:gd name="adj2" fmla="val 73409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xmlns="" id="{E770A1F6-40AC-C1EC-99FC-8B7C06C900FB}"/>
              </a:ext>
            </a:extLst>
          </p:cNvPr>
          <p:cNvSpPr txBox="1"/>
          <p:nvPr/>
        </p:nvSpPr>
        <p:spPr>
          <a:xfrm>
            <a:off x="5884760" y="2189531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/>
              <a:t>pattern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xmlns="" id="{72311D3D-9FF4-ED5E-29A7-CB4940044B82}"/>
              </a:ext>
            </a:extLst>
          </p:cNvPr>
          <p:cNvSpPr/>
          <p:nvPr/>
        </p:nvSpPr>
        <p:spPr>
          <a:xfrm>
            <a:off x="7994758" y="1517510"/>
            <a:ext cx="642025" cy="7587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25" name="Flecha derecha 24">
            <a:extLst>
              <a:ext uri="{FF2B5EF4-FFF2-40B4-BE49-F238E27FC236}">
                <a16:creationId xmlns:a16="http://schemas.microsoft.com/office/drawing/2014/main" xmlns="" id="{C2B0B9D0-EEF6-B7EB-0FE9-E03CEC9FCFE4}"/>
              </a:ext>
            </a:extLst>
          </p:cNvPr>
          <p:cNvSpPr/>
          <p:nvPr/>
        </p:nvSpPr>
        <p:spPr>
          <a:xfrm>
            <a:off x="7245619" y="1689873"/>
            <a:ext cx="739303" cy="30155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xmlns="" id="{C30522C0-91DB-2469-0E4C-51134671EA68}"/>
              </a:ext>
            </a:extLst>
          </p:cNvPr>
          <p:cNvSpPr txBox="1"/>
          <p:nvPr/>
        </p:nvSpPr>
        <p:spPr>
          <a:xfrm>
            <a:off x="7318771" y="1450082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/>
              <a:t>1 pixel</a:t>
            </a:r>
          </a:p>
        </p:txBody>
      </p:sp>
      <p:sp>
        <p:nvSpPr>
          <p:cNvPr id="27" name="Flecha derecha 26">
            <a:extLst>
              <a:ext uri="{FF2B5EF4-FFF2-40B4-BE49-F238E27FC236}">
                <a16:creationId xmlns:a16="http://schemas.microsoft.com/office/drawing/2014/main" xmlns="" id="{DDBDF0E1-617C-0C34-8C43-837F9FC05C5A}"/>
              </a:ext>
            </a:extLst>
          </p:cNvPr>
          <p:cNvSpPr/>
          <p:nvPr/>
        </p:nvSpPr>
        <p:spPr>
          <a:xfrm>
            <a:off x="7246674" y="2060518"/>
            <a:ext cx="739303" cy="204606"/>
          </a:xfrm>
          <a:prstGeom prst="rightArrow">
            <a:avLst>
              <a:gd name="adj1" fmla="val 50000"/>
              <a:gd name="adj2" fmla="val 73409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xmlns="" id="{1CAA5DF2-17CA-C661-8E60-38164713C04B}"/>
              </a:ext>
            </a:extLst>
          </p:cNvPr>
          <p:cNvSpPr txBox="1"/>
          <p:nvPr/>
        </p:nvSpPr>
        <p:spPr>
          <a:xfrm>
            <a:off x="7279515" y="2171926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/>
              <a:t>pattern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xmlns="" id="{45FD781D-0CD2-3649-04DF-B3FE549CD2C6}"/>
              </a:ext>
            </a:extLst>
          </p:cNvPr>
          <p:cNvSpPr/>
          <p:nvPr/>
        </p:nvSpPr>
        <p:spPr>
          <a:xfrm>
            <a:off x="8718208" y="362052"/>
            <a:ext cx="612842" cy="75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/>
              <a:t>BRAM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xmlns="" id="{CECFCCD5-3606-FC20-FACE-6AE86ED17B8F}"/>
              </a:ext>
            </a:extLst>
          </p:cNvPr>
          <p:cNvSpPr/>
          <p:nvPr/>
        </p:nvSpPr>
        <p:spPr>
          <a:xfrm>
            <a:off x="8661601" y="427484"/>
            <a:ext cx="612842" cy="75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/>
              <a:t>BRAM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xmlns="" id="{A1A29D7E-8AC3-9469-1C48-86014810749C}"/>
              </a:ext>
            </a:extLst>
          </p:cNvPr>
          <p:cNvSpPr/>
          <p:nvPr/>
        </p:nvSpPr>
        <p:spPr>
          <a:xfrm>
            <a:off x="8600640" y="488562"/>
            <a:ext cx="612842" cy="75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/>
              <a:t>BRAM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xmlns="" id="{5787B6DA-8437-4820-EE55-EE8DE0E9341A}"/>
              </a:ext>
            </a:extLst>
          </p:cNvPr>
          <p:cNvSpPr/>
          <p:nvPr/>
        </p:nvSpPr>
        <p:spPr>
          <a:xfrm>
            <a:off x="8523155" y="549517"/>
            <a:ext cx="612842" cy="75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/>
              <a:t>BRAM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xmlns="" id="{93D1646F-63F9-869F-27F2-E87963B327EE}"/>
              </a:ext>
            </a:extLst>
          </p:cNvPr>
          <p:cNvSpPr txBox="1"/>
          <p:nvPr/>
        </p:nvSpPr>
        <p:spPr>
          <a:xfrm>
            <a:off x="8304818" y="28361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/>
              <a:t>GS</a:t>
            </a:r>
          </a:p>
        </p:txBody>
      </p:sp>
      <p:cxnSp>
        <p:nvCxnSpPr>
          <p:cNvPr id="36" name="Conector angular 35">
            <a:extLst>
              <a:ext uri="{FF2B5EF4-FFF2-40B4-BE49-F238E27FC236}">
                <a16:creationId xmlns:a16="http://schemas.microsoft.com/office/drawing/2014/main" xmlns="" id="{9FB0A27D-E41A-33CC-8A40-2CB7CDCF9EC7}"/>
              </a:ext>
            </a:extLst>
          </p:cNvPr>
          <p:cNvCxnSpPr>
            <a:stCxn id="33" idx="1"/>
          </p:cNvCxnSpPr>
          <p:nvPr/>
        </p:nvCxnSpPr>
        <p:spPr>
          <a:xfrm rot="10800000" flipV="1">
            <a:off x="8416835" y="928895"/>
            <a:ext cx="106321" cy="7609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echa derecha 36">
            <a:extLst>
              <a:ext uri="{FF2B5EF4-FFF2-40B4-BE49-F238E27FC236}">
                <a16:creationId xmlns:a16="http://schemas.microsoft.com/office/drawing/2014/main" xmlns="" id="{D86C5218-4081-7CF8-B11D-D164A0556C9B}"/>
              </a:ext>
            </a:extLst>
          </p:cNvPr>
          <p:cNvSpPr/>
          <p:nvPr/>
        </p:nvSpPr>
        <p:spPr>
          <a:xfrm>
            <a:off x="8637978" y="1738287"/>
            <a:ext cx="739303" cy="30155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xmlns="" id="{65AD267C-1F8B-90F5-C8DF-11C29BA5BE4C}"/>
              </a:ext>
            </a:extLst>
          </p:cNvPr>
          <p:cNvSpPr txBox="1"/>
          <p:nvPr/>
        </p:nvSpPr>
        <p:spPr>
          <a:xfrm>
            <a:off x="8670253" y="1469158"/>
            <a:ext cx="639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/>
              <a:t>GS pixel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xmlns="" id="{E814E3A3-76C0-A2A7-E534-65A5B6583CA6}"/>
              </a:ext>
            </a:extLst>
          </p:cNvPr>
          <p:cNvSpPr/>
          <p:nvPr/>
        </p:nvSpPr>
        <p:spPr>
          <a:xfrm>
            <a:off x="9387061" y="1506044"/>
            <a:ext cx="642025" cy="7587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400">
                <a:solidFill>
                  <a:schemeClr val="tx1"/>
                </a:solidFill>
              </a:rPr>
              <a:t>WRITE</a:t>
            </a:r>
          </a:p>
        </p:txBody>
      </p:sp>
      <p:sp>
        <p:nvSpPr>
          <p:cNvPr id="40" name="Flecha derecha 39">
            <a:extLst>
              <a:ext uri="{FF2B5EF4-FFF2-40B4-BE49-F238E27FC236}">
                <a16:creationId xmlns:a16="http://schemas.microsoft.com/office/drawing/2014/main" xmlns="" id="{6D0F1B2C-00A1-8E4C-9CD6-0D715070266A}"/>
              </a:ext>
            </a:extLst>
          </p:cNvPr>
          <p:cNvSpPr/>
          <p:nvPr/>
        </p:nvSpPr>
        <p:spPr>
          <a:xfrm>
            <a:off x="10029086" y="1735090"/>
            <a:ext cx="739303" cy="30155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xmlns="" id="{497622AA-D9D5-29BB-824F-0CAF2BA21A3D}"/>
              </a:ext>
            </a:extLst>
          </p:cNvPr>
          <p:cNvSpPr txBox="1"/>
          <p:nvPr/>
        </p:nvSpPr>
        <p:spPr>
          <a:xfrm>
            <a:off x="10061362" y="1470851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/>
              <a:t>GS pixel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xmlns="" id="{7301A2E0-EA14-8668-EC12-1F195ADF19DD}"/>
              </a:ext>
            </a:extLst>
          </p:cNvPr>
          <p:cNvSpPr/>
          <p:nvPr/>
        </p:nvSpPr>
        <p:spPr>
          <a:xfrm>
            <a:off x="10774145" y="1501053"/>
            <a:ext cx="612842" cy="75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/>
              <a:t>BRAM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xmlns="" id="{C18868E3-E398-DFBC-EDB5-7EF403BA7F3D}"/>
              </a:ext>
            </a:extLst>
          </p:cNvPr>
          <p:cNvSpPr txBox="1"/>
          <p:nvPr/>
        </p:nvSpPr>
        <p:spPr>
          <a:xfrm>
            <a:off x="10813057" y="2240351"/>
            <a:ext cx="522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/>
              <a:t>data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xmlns="" id="{3D07F28F-4A6B-14C0-FA12-E6646C29DB8B}"/>
              </a:ext>
            </a:extLst>
          </p:cNvPr>
          <p:cNvSpPr/>
          <p:nvPr/>
        </p:nvSpPr>
        <p:spPr>
          <a:xfrm>
            <a:off x="2443494" y="3268537"/>
            <a:ext cx="642025" cy="7587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45" name="Flecha derecha 44">
            <a:extLst>
              <a:ext uri="{FF2B5EF4-FFF2-40B4-BE49-F238E27FC236}">
                <a16:creationId xmlns:a16="http://schemas.microsoft.com/office/drawing/2014/main" xmlns="" id="{0EE6CC89-2313-5D7D-A2C9-6DD0151AEFF3}"/>
              </a:ext>
            </a:extLst>
          </p:cNvPr>
          <p:cNvSpPr/>
          <p:nvPr/>
        </p:nvSpPr>
        <p:spPr>
          <a:xfrm>
            <a:off x="1704191" y="3497137"/>
            <a:ext cx="739303" cy="30155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xmlns="" id="{75E30002-B72B-E593-9F95-876CE6B255BE}"/>
              </a:ext>
            </a:extLst>
          </p:cNvPr>
          <p:cNvSpPr txBox="1"/>
          <p:nvPr/>
        </p:nvSpPr>
        <p:spPr>
          <a:xfrm>
            <a:off x="1734254" y="3245402"/>
            <a:ext cx="6783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/>
              <a:t>1 weight</a:t>
            </a:r>
          </a:p>
        </p:txBody>
      </p:sp>
      <p:sp>
        <p:nvSpPr>
          <p:cNvPr id="47" name="Flecha doblada hacia arriba 46">
            <a:extLst>
              <a:ext uri="{FF2B5EF4-FFF2-40B4-BE49-F238E27FC236}">
                <a16:creationId xmlns:a16="http://schemas.microsoft.com/office/drawing/2014/main" xmlns="" id="{9139217A-98CE-9452-1996-4675FE76E8D7}"/>
              </a:ext>
            </a:extLst>
          </p:cNvPr>
          <p:cNvSpPr/>
          <p:nvPr/>
        </p:nvSpPr>
        <p:spPr>
          <a:xfrm>
            <a:off x="3083668" y="2295729"/>
            <a:ext cx="3997830" cy="1429268"/>
          </a:xfrm>
          <a:prstGeom prst="bentUpArrow">
            <a:avLst>
              <a:gd name="adj1" fmla="val 10413"/>
              <a:gd name="adj2" fmla="val 11640"/>
              <a:gd name="adj3" fmla="val 1155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xmlns="" id="{3BDD3AAE-5583-F740-728D-A0CB4BD59249}"/>
              </a:ext>
            </a:extLst>
          </p:cNvPr>
          <p:cNvSpPr txBox="1"/>
          <p:nvPr/>
        </p:nvSpPr>
        <p:spPr>
          <a:xfrm>
            <a:off x="3414367" y="3275557"/>
            <a:ext cx="6783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/>
              <a:t>1 weight</a:t>
            </a:r>
          </a:p>
        </p:txBody>
      </p:sp>
    </p:spTree>
    <p:extLst>
      <p:ext uri="{BB962C8B-B14F-4D97-AF65-F5344CB8AC3E}">
        <p14:creationId xmlns:p14="http://schemas.microsoft.com/office/powerpoint/2010/main" val="41212794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714</Words>
  <Application>Microsoft Macintosh PowerPoint</Application>
  <PresentationFormat>Personalizado</PresentationFormat>
  <Paragraphs>250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RTLinf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RTLinf</dc:title>
  <dc:creator>Microsoft Office User</dc:creator>
  <cp:lastModifiedBy>Jose Flich</cp:lastModifiedBy>
  <cp:revision>7</cp:revision>
  <dcterms:created xsi:type="dcterms:W3CDTF">2024-01-26T15:50:20Z</dcterms:created>
  <dcterms:modified xsi:type="dcterms:W3CDTF">2024-02-04T08:30:08Z</dcterms:modified>
</cp:coreProperties>
</file>