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9"/>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72" r:id="rId14"/>
    <p:sldId id="268" r:id="rId15"/>
    <p:sldId id="269" r:id="rId16"/>
    <p:sldId id="275"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65" autoAdjust="0"/>
  </p:normalViewPr>
  <p:slideViewPr>
    <p:cSldViewPr snapToGrid="0">
      <p:cViewPr>
        <p:scale>
          <a:sx n="61" d="100"/>
          <a:sy n="61" d="100"/>
        </p:scale>
        <p:origin x="8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subramanian" userId="a868fa6818523852" providerId="LiveId" clId="{BF57053E-4E86-488F-B334-8910FFA5EF6F}"/>
    <pc:docChg chg="undo custSel addSld modSld">
      <pc:chgData name="nandhini subramanian" userId="a868fa6818523852" providerId="LiveId" clId="{BF57053E-4E86-488F-B334-8910FFA5EF6F}" dt="2022-04-06T15:43:24.353" v="910" actId="403"/>
      <pc:docMkLst>
        <pc:docMk/>
      </pc:docMkLst>
      <pc:sldChg chg="modSp mod">
        <pc:chgData name="nandhini subramanian" userId="a868fa6818523852" providerId="LiveId" clId="{BF57053E-4E86-488F-B334-8910FFA5EF6F}" dt="2022-04-06T15:41:32.980" v="438" actId="403"/>
        <pc:sldMkLst>
          <pc:docMk/>
          <pc:sldMk cId="2228130150" sldId="268"/>
        </pc:sldMkLst>
        <pc:spChg chg="mod">
          <ac:chgData name="nandhini subramanian" userId="a868fa6818523852" providerId="LiveId" clId="{BF57053E-4E86-488F-B334-8910FFA5EF6F}" dt="2022-04-06T15:41:32.980" v="438" actId="403"/>
          <ac:spMkLst>
            <pc:docMk/>
            <pc:sldMk cId="2228130150" sldId="268"/>
            <ac:spMk id="4" creationId="{F0941521-9163-4923-BF47-A68AA1EB63E8}"/>
          </ac:spMkLst>
        </pc:spChg>
      </pc:sldChg>
      <pc:sldChg chg="modSp mod">
        <pc:chgData name="nandhini subramanian" userId="a868fa6818523852" providerId="LiveId" clId="{BF57053E-4E86-488F-B334-8910FFA5EF6F}" dt="2022-04-06T15:42:54.666" v="901" actId="21"/>
        <pc:sldMkLst>
          <pc:docMk/>
          <pc:sldMk cId="2016537087" sldId="269"/>
        </pc:sldMkLst>
        <pc:spChg chg="mod">
          <ac:chgData name="nandhini subramanian" userId="a868fa6818523852" providerId="LiveId" clId="{BF57053E-4E86-488F-B334-8910FFA5EF6F}" dt="2022-04-06T15:42:54.666" v="901" actId="21"/>
          <ac:spMkLst>
            <pc:docMk/>
            <pc:sldMk cId="2016537087" sldId="269"/>
            <ac:spMk id="4" creationId="{1AF0BD3A-B744-4EB9-833D-1494EAC1AF50}"/>
          </ac:spMkLst>
        </pc:spChg>
      </pc:sldChg>
      <pc:sldChg chg="delSp modSp new mod">
        <pc:chgData name="nandhini subramanian" userId="a868fa6818523852" providerId="LiveId" clId="{BF57053E-4E86-488F-B334-8910FFA5EF6F}" dt="2022-04-06T15:43:24.353" v="910" actId="403"/>
        <pc:sldMkLst>
          <pc:docMk/>
          <pc:sldMk cId="1929657039" sldId="275"/>
        </pc:sldMkLst>
        <pc:spChg chg="del">
          <ac:chgData name="nandhini subramanian" userId="a868fa6818523852" providerId="LiveId" clId="{BF57053E-4E86-488F-B334-8910FFA5EF6F}" dt="2022-04-06T15:43:10.729" v="904" actId="478"/>
          <ac:spMkLst>
            <pc:docMk/>
            <pc:sldMk cId="1929657039" sldId="275"/>
            <ac:spMk id="2" creationId="{892542D4-2658-4FA2-B80F-8BA6FC7FAD10}"/>
          </ac:spMkLst>
        </pc:spChg>
        <pc:spChg chg="mod">
          <ac:chgData name="nandhini subramanian" userId="a868fa6818523852" providerId="LiveId" clId="{BF57053E-4E86-488F-B334-8910FFA5EF6F}" dt="2022-04-06T15:43:24.353" v="910" actId="403"/>
          <ac:spMkLst>
            <pc:docMk/>
            <pc:sldMk cId="1929657039" sldId="275"/>
            <ac:spMk id="3" creationId="{03AD4513-EA05-41AE-82BA-D25BFB7B06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A8595-59DE-428E-B242-012FF229682B}"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427D-67B5-4FAC-8B8F-EC98EA405779}" type="slidenum">
              <a:rPr lang="en-IN" smtClean="0"/>
              <a:t>‹#›</a:t>
            </a:fld>
            <a:endParaRPr lang="en-IN"/>
          </a:p>
        </p:txBody>
      </p:sp>
    </p:spTree>
    <p:extLst>
      <p:ext uri="{BB962C8B-B14F-4D97-AF65-F5344CB8AC3E}">
        <p14:creationId xmlns:p14="http://schemas.microsoft.com/office/powerpoint/2010/main" val="3406709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C6427D-67B5-4FAC-8B8F-EC98EA405779}" type="slidenum">
              <a:rPr lang="en-IN" smtClean="0"/>
              <a:t>8</a:t>
            </a:fld>
            <a:endParaRPr lang="en-IN"/>
          </a:p>
        </p:txBody>
      </p:sp>
    </p:spTree>
    <p:extLst>
      <p:ext uri="{BB962C8B-B14F-4D97-AF65-F5344CB8AC3E}">
        <p14:creationId xmlns:p14="http://schemas.microsoft.com/office/powerpoint/2010/main" val="287388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4001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9E888-0EBB-4D9F-A0CB-8DC76263D2D8}"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98501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155131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202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101728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25516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1457460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3972782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63614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91292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52536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09E888-0EBB-4D9F-A0CB-8DC76263D2D8}"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373384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09E888-0EBB-4D9F-A0CB-8DC76263D2D8}"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31026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35439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67196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09E888-0EBB-4D9F-A0CB-8DC76263D2D8}" type="datetimeFigureOut">
              <a:rPr lang="en-IN" smtClean="0"/>
              <a:t>06-04-2022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364571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9E888-0EBB-4D9F-A0CB-8DC76263D2D8}"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2F238-FFAE-4DDB-B3B8-958139622004}" type="slidenum">
              <a:rPr lang="en-IN" smtClean="0"/>
              <a:t>‹#›</a:t>
            </a:fld>
            <a:endParaRPr lang="en-IN"/>
          </a:p>
        </p:txBody>
      </p:sp>
    </p:spTree>
    <p:extLst>
      <p:ext uri="{BB962C8B-B14F-4D97-AF65-F5344CB8AC3E}">
        <p14:creationId xmlns:p14="http://schemas.microsoft.com/office/powerpoint/2010/main" val="281045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09E888-0EBB-4D9F-A0CB-8DC76263D2D8}" type="datetimeFigureOut">
              <a:rPr lang="en-IN" smtClean="0"/>
              <a:t>06-04-2022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82F238-FFAE-4DDB-B3B8-958139622004}" type="slidenum">
              <a:rPr lang="en-IN" smtClean="0"/>
              <a:t>‹#›</a:t>
            </a:fld>
            <a:endParaRPr lang="en-IN"/>
          </a:p>
        </p:txBody>
      </p:sp>
    </p:spTree>
    <p:extLst>
      <p:ext uri="{BB962C8B-B14F-4D97-AF65-F5344CB8AC3E}">
        <p14:creationId xmlns:p14="http://schemas.microsoft.com/office/powerpoint/2010/main" val="251020414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2AB0-CA89-4DFD-B5BB-49047D4740D3}"/>
              </a:ext>
            </a:extLst>
          </p:cNvPr>
          <p:cNvSpPr>
            <a:spLocks noGrp="1"/>
          </p:cNvSpPr>
          <p:nvPr>
            <p:ph type="ctrTitle"/>
          </p:nvPr>
        </p:nvSpPr>
        <p:spPr>
          <a:xfrm>
            <a:off x="767256" y="-830318"/>
            <a:ext cx="10068910" cy="6669243"/>
          </a:xfrm>
        </p:spPr>
        <p:txBody>
          <a:bodyPr/>
          <a:lstStyle/>
          <a:p>
            <a:pPr algn="ctr"/>
            <a:r>
              <a:rPr lang="en-US" sz="5400" b="1" dirty="0">
                <a:latin typeface="Times New Roman" pitchFamily="18" charset="0"/>
                <a:cs typeface="Times New Roman" pitchFamily="18" charset="0"/>
              </a:rPr>
              <a:t>FORENSIC DENTAL X-RAY IMAGE ENHANCEMENT USING CLAHE AND FAG TO DETERMINE AGE</a:t>
            </a:r>
            <a:br>
              <a:rPr lang="en-US" sz="5400" b="1" dirty="0">
                <a:latin typeface="Times New Roman" pitchFamily="18" charset="0"/>
                <a:cs typeface="Times New Roman" pitchFamily="18" charset="0"/>
              </a:rPr>
            </a:br>
            <a:r>
              <a:rPr lang="en-US" sz="4000" b="1" dirty="0">
                <a:latin typeface="Times New Roman" pitchFamily="18" charset="0"/>
                <a:cs typeface="Times New Roman" pitchFamily="18" charset="0"/>
              </a:rPr>
              <a:t>DOMAIN: DEEP LEARNING</a:t>
            </a:r>
            <a:br>
              <a:rPr lang="en-US" sz="5400" b="1"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92117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125A13-EFF2-49BC-BD88-737812F72E18}"/>
              </a:ext>
            </a:extLst>
          </p:cNvPr>
          <p:cNvSpPr>
            <a:spLocks noGrp="1"/>
          </p:cNvSpPr>
          <p:nvPr>
            <p:ph idx="1"/>
          </p:nvPr>
        </p:nvSpPr>
        <p:spPr>
          <a:xfrm>
            <a:off x="1103313" y="689548"/>
            <a:ext cx="10334182" cy="5558852"/>
          </a:xfrm>
        </p:spPr>
        <p:txBody>
          <a:bodyPr>
            <a:normAutofit/>
          </a:bodyPr>
          <a:lstStyle/>
          <a:p>
            <a:pPr marL="0" indent="0" algn="just">
              <a:buNone/>
            </a:pPr>
            <a:r>
              <a:rPr lang="en-US" sz="2400" b="1" dirty="0">
                <a:latin typeface="Times New Roman" pitchFamily="18" charset="0"/>
                <a:cs typeface="Times New Roman" pitchFamily="18" charset="0"/>
              </a:rPr>
              <a:t>Title: </a:t>
            </a:r>
            <a:r>
              <a:rPr lang="en-US" sz="2400" dirty="0">
                <a:latin typeface="Times New Roman" pitchFamily="18" charset="0"/>
                <a:cs typeface="Times New Roman" pitchFamily="18" charset="0"/>
              </a:rPr>
              <a:t>Tooth Restoration and Dental Work Detection on Panoramic Dental Images via CNN</a:t>
            </a: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Authors:</a:t>
            </a:r>
            <a:r>
              <a:rPr lang="en-US" sz="2400" dirty="0">
                <a:latin typeface="Times New Roman" pitchFamily="18" charset="0"/>
                <a:cs typeface="Times New Roman" pitchFamily="18" charset="0"/>
              </a:rPr>
              <a:t>  Anil </a:t>
            </a:r>
            <a:r>
              <a:rPr lang="en-US" sz="2400" dirty="0" err="1">
                <a:latin typeface="Times New Roman" pitchFamily="18" charset="0"/>
                <a:cs typeface="Times New Roman" pitchFamily="18" charset="0"/>
              </a:rPr>
              <a:t>Gurses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Ayse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oktay</a:t>
            </a: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Year: </a:t>
            </a:r>
            <a:r>
              <a:rPr lang="en-US" sz="2400" dirty="0">
                <a:latin typeface="Times New Roman" pitchFamily="18" charset="0"/>
                <a:cs typeface="Times New Roman" pitchFamily="18" charset="0"/>
              </a:rPr>
              <a:t>2021</a:t>
            </a:r>
          </a:p>
          <a:p>
            <a:pPr marL="0" indent="0">
              <a:buNone/>
            </a:pPr>
            <a:r>
              <a:rPr lang="en-US" sz="2400" b="1" dirty="0">
                <a:latin typeface="Times New Roman" pitchFamily="18" charset="0"/>
                <a:cs typeface="Times New Roman" pitchFamily="18" charset="0"/>
              </a:rPr>
              <a:t>The methodology </a:t>
            </a:r>
            <a:r>
              <a:rPr lang="en-US" sz="2400" b="1" dirty="0" err="1">
                <a:latin typeface="Times New Roman" pitchFamily="18" charset="0"/>
                <a:cs typeface="Times New Roman" pitchFamily="18" charset="0"/>
              </a:rPr>
              <a:t>used:</a:t>
            </a:r>
            <a:r>
              <a:rPr lang="en-US" sz="1800" dirty="0" err="1">
                <a:effectLst/>
                <a:latin typeface="Times New Roman" panose="02020603050405020304" pitchFamily="18" charset="0"/>
                <a:ea typeface="Calibri" panose="020F0502020204030204" pitchFamily="34" charset="0"/>
              </a:rPr>
              <a:t>R-CNN</a:t>
            </a:r>
            <a:r>
              <a:rPr lang="en-US" sz="1800" dirty="0">
                <a:effectLst/>
                <a:latin typeface="Times New Roman" panose="02020603050405020304" pitchFamily="18" charset="0"/>
                <a:ea typeface="Calibri" panose="020F0502020204030204" pitchFamily="34" charset="0"/>
              </a:rPr>
              <a:t> algorithm</a:t>
            </a:r>
            <a:r>
              <a:rPr lang="en-US" sz="2400" b="1" dirty="0">
                <a:latin typeface="Times New Roman" pitchFamily="18" charset="0"/>
                <a:cs typeface="Times New Roman" pitchFamily="18" charset="0"/>
              </a:rPr>
              <a:t> </a:t>
            </a:r>
            <a:endParaRPr lang="en-US" sz="2000" dirty="0">
              <a:effectLst/>
              <a:latin typeface="Times New Roman" panose="02020603050405020304" pitchFamily="18" charset="0"/>
              <a:ea typeface="Calibri" panose="020F0502020204030204" pitchFamily="34" charset="0"/>
            </a:endParaRPr>
          </a:p>
          <a:p>
            <a:pPr marL="0" indent="0">
              <a:buNone/>
            </a:pPr>
            <a:r>
              <a:rPr lang="en-US" sz="2400" b="1" dirty="0">
                <a:latin typeface="Times New Roman" pitchFamily="18" charset="0"/>
                <a:cs typeface="Times New Roman" pitchFamily="18" charset="0"/>
              </a:rPr>
              <a:t>Observations: </a:t>
            </a:r>
            <a:r>
              <a:rPr lang="en-US" sz="1800" dirty="0">
                <a:effectLst/>
                <a:latin typeface="Times New Roman" panose="02020603050405020304" pitchFamily="18" charset="0"/>
                <a:ea typeface="Calibri" panose="020F0502020204030204" pitchFamily="34" charset="0"/>
              </a:rPr>
              <a:t>Dental radiography  is crucial for    clinical treatment, diagnosis and surgery since the dental images include a lot of information about teeth and other structures</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Pros: </a:t>
            </a:r>
            <a:r>
              <a:rPr lang="en-US" sz="1800" dirty="0">
                <a:effectLst/>
                <a:latin typeface="Times New Roman" panose="02020603050405020304" pitchFamily="18" charset="0"/>
                <a:ea typeface="Calibri" panose="020F0502020204030204" pitchFamily="34" charset="0"/>
              </a:rPr>
              <a:t>The automated detection of dental work can be used for human identification</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Cons: </a:t>
            </a:r>
            <a:r>
              <a:rPr lang="en-US" sz="1800" dirty="0">
                <a:effectLst/>
                <a:latin typeface="Times New Roman" panose="02020603050405020304" pitchFamily="18" charset="0"/>
                <a:ea typeface="Calibri" panose="020F0502020204030204" pitchFamily="34" charset="0"/>
              </a:rPr>
              <a:t>Implants are detected with higher accuracy with all CNNs while the fillings are detected with the lowest accuracy</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818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CDD326-0111-4B3C-AA8D-54422624D5E2}"/>
              </a:ext>
            </a:extLst>
          </p:cNvPr>
          <p:cNvSpPr>
            <a:spLocks noGrp="1"/>
          </p:cNvSpPr>
          <p:nvPr>
            <p:ph idx="1"/>
          </p:nvPr>
        </p:nvSpPr>
        <p:spPr>
          <a:xfrm>
            <a:off x="329784" y="704538"/>
            <a:ext cx="10972799" cy="5543862"/>
          </a:xfrm>
        </p:spPr>
        <p:txBody>
          <a:bodyPr>
            <a:normAutofit/>
          </a:bodyPr>
          <a:lstStyle/>
          <a:p>
            <a:pPr marL="0" indent="0" algn="just">
              <a:buNone/>
            </a:pPr>
            <a:r>
              <a:rPr lang="en-US" sz="2400" b="1" dirty="0">
                <a:latin typeface="Times New Roman" pitchFamily="18" charset="0"/>
                <a:cs typeface="Times New Roman" pitchFamily="18" charset="0"/>
              </a:rPr>
              <a:t>Title: </a:t>
            </a:r>
            <a:r>
              <a:rPr lang="en-US" sz="2400" dirty="0">
                <a:latin typeface="Times New Roman" pitchFamily="18" charset="0"/>
                <a:cs typeface="Times New Roman" pitchFamily="18" charset="0"/>
              </a:rPr>
              <a:t>Conventional vs. Digital dental impression: practitioner’s and patient’s perspective-a pilot study</a:t>
            </a:r>
          </a:p>
          <a:p>
            <a:pPr marL="0" indent="0" algn="just">
              <a:buNone/>
            </a:pPr>
            <a:r>
              <a:rPr lang="en-US" sz="2400" b="1" dirty="0">
                <a:latin typeface="Times New Roman" pitchFamily="18" charset="0"/>
                <a:cs typeface="Times New Roman" pitchFamily="18" charset="0"/>
              </a:rPr>
              <a:t>Authors: </a:t>
            </a:r>
            <a:r>
              <a:rPr lang="en-US" sz="2400" dirty="0" err="1">
                <a:latin typeface="Times New Roman" pitchFamily="18" charset="0"/>
                <a:cs typeface="Times New Roman" pitchFamily="18" charset="0"/>
              </a:rPr>
              <a:t>Danijela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Kalibovic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Govorko</a:t>
            </a:r>
            <a:r>
              <a:rPr lang="en-US" sz="2400" dirty="0">
                <a:latin typeface="Times New Roman" pitchFamily="18" charset="0"/>
                <a:cs typeface="Times New Roman" pitchFamily="18" charset="0"/>
              </a:rPr>
              <a:t>, Benjamin </a:t>
            </a:r>
            <a:r>
              <a:rPr lang="en-US" sz="2400" dirty="0" err="1">
                <a:latin typeface="Times New Roman" pitchFamily="18" charset="0"/>
                <a:cs typeface="Times New Roman" pitchFamily="18" charset="0"/>
              </a:rPr>
              <a:t>Benzon</a:t>
            </a:r>
            <a:r>
              <a:rPr lang="en-US" sz="2400" dirty="0">
                <a:latin typeface="Times New Roman" pitchFamily="18" charset="0"/>
                <a:cs typeface="Times New Roman" pitchFamily="18" charset="0"/>
              </a:rPr>
              <a:t>, Katarina,</a:t>
            </a: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Year: 2021</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The methodology used: </a:t>
            </a:r>
            <a:r>
              <a:rPr lang="en-US" sz="2400" dirty="0">
                <a:effectLst/>
                <a:latin typeface="Times New Roman" panose="02020603050405020304" pitchFamily="18" charset="0"/>
                <a:ea typeface="Calibri" panose="020F0502020204030204" pitchFamily="34" charset="0"/>
                <a:cs typeface="Latha" panose="020B0604020202020204" pitchFamily="34" charset="0"/>
              </a:rPr>
              <a:t>Orthodontists</a:t>
            </a:r>
            <a:r>
              <a:rPr lang="en-IN" sz="2400" dirty="0">
                <a:latin typeface="Calibri" panose="020F0502020204030204" pitchFamily="34" charset="0"/>
                <a:ea typeface="Calibri" panose="020F0502020204030204" pitchFamily="34" charset="0"/>
                <a:cs typeface="Latha" panose="020B0604020202020204" pitchFamily="34" charset="0"/>
              </a:rPr>
              <a:t> </a:t>
            </a:r>
            <a:r>
              <a:rPr lang="en-US" sz="2400" dirty="0">
                <a:effectLst/>
                <a:latin typeface="Times New Roman" panose="02020603050405020304" pitchFamily="18" charset="0"/>
                <a:ea typeface="Calibri" panose="020F0502020204030204" pitchFamily="34" charset="0"/>
              </a:rPr>
              <a:t>algorithm</a:t>
            </a:r>
          </a:p>
          <a:p>
            <a:pPr marL="0" indent="0">
              <a:buNone/>
            </a:pPr>
            <a:r>
              <a:rPr lang="en-US" sz="2400" b="1" dirty="0">
                <a:latin typeface="Times New Roman" pitchFamily="18" charset="0"/>
                <a:cs typeface="Times New Roman" pitchFamily="18" charset="0"/>
              </a:rPr>
              <a:t>Observations: Dental</a:t>
            </a:r>
            <a:r>
              <a:rPr lang="en-US" sz="2400" dirty="0">
                <a:effectLst/>
                <a:latin typeface="Times New Roman" panose="02020603050405020304" pitchFamily="18" charset="0"/>
                <a:ea typeface="Calibri" panose="020F0502020204030204" pitchFamily="34" charset="0"/>
              </a:rPr>
              <a:t> cast is an indispensable part of a routine diagnostic and therapeutic procedure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Pros: the recent systematic</a:t>
            </a:r>
            <a:r>
              <a:rPr lang="en-US" sz="2400" dirty="0">
                <a:effectLst/>
                <a:latin typeface="Times New Roman" panose="02020603050405020304" pitchFamily="18" charset="0"/>
                <a:ea typeface="Calibri" panose="020F0502020204030204" pitchFamily="34" charset="0"/>
              </a:rPr>
              <a:t> review of </a:t>
            </a:r>
            <a:r>
              <a:rPr lang="en-US" sz="2400" dirty="0" err="1">
                <a:effectLst/>
                <a:latin typeface="Times New Roman" panose="02020603050405020304" pitchFamily="18" charset="0"/>
                <a:ea typeface="Calibri" panose="020F0502020204030204" pitchFamily="34" charset="0"/>
              </a:rPr>
              <a:t>Bohner</a:t>
            </a:r>
            <a:r>
              <a:rPr lang="en-US" sz="2400" dirty="0">
                <a:effectLst/>
                <a:latin typeface="Times New Roman" panose="02020603050405020304" pitchFamily="18" charset="0"/>
                <a:ea typeface="Calibri" panose="020F0502020204030204" pitchFamily="34" charset="0"/>
              </a:rPr>
              <a:t> et al. showed that the current digital technologies are reported to be accurate for specific applications, but the scanning of edentulous arches still represents a challenge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Cons: </a:t>
            </a:r>
            <a:r>
              <a:rPr lang="en-US" sz="2400" dirty="0">
                <a:effectLst/>
                <a:latin typeface="Times New Roman" panose="02020603050405020304" pitchFamily="18" charset="0"/>
                <a:ea typeface="Calibri" panose="020F0502020204030204" pitchFamily="34" charset="0"/>
              </a:rPr>
              <a:t>After the impression-taking, all participants answered that digital impression technique would spare more time in their office</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5480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EBF1B3-A851-41D3-AB51-D6E0F424E5C2}"/>
              </a:ext>
            </a:extLst>
          </p:cNvPr>
          <p:cNvSpPr>
            <a:spLocks noGrp="1"/>
          </p:cNvSpPr>
          <p:nvPr>
            <p:ph idx="1"/>
          </p:nvPr>
        </p:nvSpPr>
        <p:spPr>
          <a:xfrm>
            <a:off x="809469" y="644577"/>
            <a:ext cx="10448144" cy="5603823"/>
          </a:xfrm>
        </p:spPr>
        <p:txBody>
          <a:bodyPr>
            <a:noAutofit/>
          </a:bodyPr>
          <a:lstStyle/>
          <a:p>
            <a:pPr marL="0" indent="0" algn="just">
              <a:buNone/>
            </a:pPr>
            <a:r>
              <a:rPr lang="en-US" sz="2400" b="1" dirty="0">
                <a:latin typeface="Times New Roman" pitchFamily="18" charset="0"/>
                <a:cs typeface="Times New Roman" pitchFamily="18" charset="0"/>
              </a:rPr>
              <a:t>Title: </a:t>
            </a:r>
            <a:r>
              <a:rPr lang="en-US" sz="2400" dirty="0">
                <a:latin typeface="Times New Roman" pitchFamily="18" charset="0"/>
                <a:cs typeface="Times New Roman" pitchFamily="18" charset="0"/>
              </a:rPr>
              <a:t>A Quantitative Measurement of Hand Scaling Motion for Dental Hygienist Training</a:t>
            </a: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Authors:</a:t>
            </a:r>
            <a:r>
              <a:rPr lang="en-US" sz="2400" dirty="0">
                <a:latin typeface="Times New Roman" pitchFamily="18" charset="0"/>
                <a:cs typeface="Times New Roman" pitchFamily="18" charset="0"/>
              </a:rPr>
              <a:t> Tomoko </a:t>
            </a:r>
            <a:r>
              <a:rPr lang="en-US" sz="2400" dirty="0" err="1">
                <a:latin typeface="Times New Roman" pitchFamily="18" charset="0"/>
                <a:cs typeface="Times New Roman" pitchFamily="18" charset="0"/>
              </a:rPr>
              <a:t>yui</a:t>
            </a:r>
            <a:r>
              <a:rPr lang="en-US" sz="2400" dirty="0">
                <a:latin typeface="Times New Roman" pitchFamily="18" charset="0"/>
                <a:cs typeface="Times New Roman" pitchFamily="18" charset="0"/>
              </a:rPr>
              <a:t>, Tomoki </a:t>
            </a:r>
            <a:r>
              <a:rPr lang="en-US" sz="2400" dirty="0" err="1">
                <a:latin typeface="Times New Roman" pitchFamily="18" charset="0"/>
                <a:cs typeface="Times New Roman" pitchFamily="18" charset="0"/>
              </a:rPr>
              <a:t>Ishikura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SungGwi</a:t>
            </a:r>
            <a:r>
              <a:rPr lang="en-US" sz="2400" dirty="0">
                <a:latin typeface="Times New Roman" pitchFamily="18" charset="0"/>
                <a:cs typeface="Times New Roman" pitchFamily="18" charset="0"/>
              </a:rPr>
              <a:t> Cho,</a:t>
            </a:r>
          </a:p>
          <a:p>
            <a:pPr marL="0" indent="0" algn="just">
              <a:buNone/>
            </a:pPr>
            <a:r>
              <a:rPr lang="en-US" sz="2400" b="1" dirty="0">
                <a:latin typeface="Times New Roman" pitchFamily="18" charset="0"/>
                <a:cs typeface="Times New Roman" pitchFamily="18" charset="0"/>
              </a:rPr>
              <a:t>Year: 2022</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The methodology used: R-CNN </a:t>
            </a:r>
            <a:r>
              <a:rPr lang="en-US" sz="2400" dirty="0">
                <a:effectLst/>
                <a:latin typeface="Times New Roman" panose="02020603050405020304" pitchFamily="18" charset="0"/>
                <a:ea typeface="Calibri" panose="020F0502020204030204" pitchFamily="34" charset="0"/>
              </a:rPr>
              <a:t>algorithm</a:t>
            </a:r>
          </a:p>
          <a:p>
            <a:pPr marL="0" indent="0">
              <a:buNone/>
            </a:pPr>
            <a:r>
              <a:rPr lang="en-US" sz="2400" b="1" dirty="0" err="1">
                <a:latin typeface="Times New Roman" pitchFamily="18" charset="0"/>
                <a:cs typeface="Times New Roman" pitchFamily="18" charset="0"/>
              </a:rPr>
              <a:t>Observations:</a:t>
            </a:r>
            <a:r>
              <a:rPr lang="en-US" sz="2400" dirty="0" err="1">
                <a:effectLst/>
                <a:latin typeface="Times New Roman" panose="02020603050405020304" pitchFamily="18" charset="0"/>
                <a:ea typeface="Calibri" panose="020F0502020204030204" pitchFamily="34" charset="0"/>
              </a:rPr>
              <a:t>To</a:t>
            </a:r>
            <a:r>
              <a:rPr lang="en-US" sz="2400" dirty="0">
                <a:effectLst/>
                <a:latin typeface="Times New Roman" panose="02020603050405020304" pitchFamily="18" charset="0"/>
                <a:ea typeface="Calibri" panose="020F0502020204030204" pitchFamily="34" charset="0"/>
              </a:rPr>
              <a:t> make this training more efficient, we need to measure the students' skills and show correction points in real-time</a:t>
            </a:r>
            <a:endParaRPr lang="en-US" sz="2400" b="1"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Pros:</a:t>
            </a:r>
            <a:r>
              <a:rPr lang="en-US" sz="2400" dirty="0" err="1">
                <a:effectLst/>
                <a:latin typeface="Times New Roman" panose="02020603050405020304" pitchFamily="18" charset="0"/>
                <a:ea typeface="Calibri" panose="020F0502020204030204" pitchFamily="34" charset="0"/>
              </a:rPr>
              <a:t>The</a:t>
            </a:r>
            <a:r>
              <a:rPr lang="en-US" sz="2400" dirty="0">
                <a:effectLst/>
                <a:latin typeface="Times New Roman" panose="02020603050405020304" pitchFamily="18" charset="0"/>
                <a:ea typeface="Calibri" panose="020F0502020204030204" pitchFamily="34" charset="0"/>
              </a:rPr>
              <a:t> proposed method has many advantages. First, the method does not need any parameters</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Cons: </a:t>
            </a:r>
            <a:r>
              <a:rPr lang="en-US" sz="2400" dirty="0">
                <a:effectLst/>
                <a:latin typeface="Times New Roman" panose="02020603050405020304" pitchFamily="18" charset="0"/>
                <a:ea typeface="Calibri" panose="020F0502020204030204" pitchFamily="34" charset="0"/>
              </a:rPr>
              <a:t>The scaling force applied to molars is similar to that applied to front teeth. There is also research on the orthodontic force of teeth</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950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8C83-DC5B-450C-92A9-7EE160DBE170}"/>
              </a:ext>
            </a:extLst>
          </p:cNvPr>
          <p:cNvSpPr>
            <a:spLocks noGrp="1"/>
          </p:cNvSpPr>
          <p:nvPr>
            <p:ph type="title"/>
          </p:nvPr>
        </p:nvSpPr>
        <p:spPr/>
        <p:txBody>
          <a:bodyPr/>
          <a:lstStyle/>
          <a:p>
            <a:pPr algn="ctr"/>
            <a:r>
              <a:rPr lang="en-US" dirty="0"/>
              <a:t>PROBLEM DEFINITION</a:t>
            </a:r>
            <a:endParaRPr lang="en-IN" dirty="0"/>
          </a:p>
        </p:txBody>
      </p:sp>
      <p:sp>
        <p:nvSpPr>
          <p:cNvPr id="4" name="Content Placeholder 2">
            <a:extLst>
              <a:ext uri="{FF2B5EF4-FFF2-40B4-BE49-F238E27FC236}">
                <a16:creationId xmlns:a16="http://schemas.microsoft.com/office/drawing/2014/main" id="{30FA09CD-71E9-4783-9DA7-C9D82F1E3785}"/>
              </a:ext>
            </a:extLst>
          </p:cNvPr>
          <p:cNvSpPr>
            <a:spLocks noGrp="1"/>
          </p:cNvSpPr>
          <p:nvPr>
            <p:ph idx="1"/>
          </p:nvPr>
        </p:nvSpPr>
        <p:spPr>
          <a:xfrm>
            <a:off x="175491" y="1062294"/>
            <a:ext cx="11222616" cy="5010615"/>
          </a:xfrm>
        </p:spPr>
        <p:txBody>
          <a:bodyPr>
            <a:normAutofit/>
          </a:bodyPr>
          <a:lstStyle/>
          <a:p>
            <a:pPr algn="just"/>
            <a:r>
              <a:rPr lang="en-US" dirty="0">
                <a:latin typeface="Times New Roman" pitchFamily="18" charset="0"/>
                <a:cs typeface="Times New Roman" pitchFamily="18" charset="0"/>
              </a:rPr>
              <a:t>An adaptive gamma correction (AGC) method to enhance dark and bright contrast images to mitigate this problem. The classification of dark images and bright images is based on the mean intensity of the image. </a:t>
            </a:r>
          </a:p>
          <a:p>
            <a:pPr algn="just"/>
            <a:r>
              <a:rPr lang="en-US" dirty="0">
                <a:latin typeface="Times New Roman" pitchFamily="18" charset="0"/>
                <a:cs typeface="Times New Roman" pitchFamily="18" charset="0"/>
              </a:rPr>
              <a:t>In the assumed that pixels with mean intensity greater than or equal to 0.5are classified as bright pixels, and the mean intensity of less than 0.5 is classified as dark pixels. </a:t>
            </a:r>
          </a:p>
          <a:p>
            <a:pPr algn="just"/>
            <a:r>
              <a:rPr lang="en-US" dirty="0">
                <a:latin typeface="Times New Roman" pitchFamily="18" charset="0"/>
                <a:cs typeface="Times New Roman" pitchFamily="18" charset="0"/>
              </a:rPr>
              <a:t>Then, the classifications of image pixels are enhanced using different types of transformation functions. In addition, the gamma correction factor is calculated dynamically for each image according to its statistical information.</a:t>
            </a:r>
          </a:p>
          <a:p>
            <a:pPr algn="just"/>
            <a:r>
              <a:rPr lang="en-US" dirty="0">
                <a:latin typeface="Times New Roman" pitchFamily="18" charset="0"/>
                <a:cs typeface="Times New Roman" pitchFamily="18" charset="0"/>
              </a:rPr>
              <a:t>Although histogram-based enhancement techniques, namely histogram equalization (HE), is able to provide better vein enhancement than the conventional spatial domain technique, it poorly equalizes every local detail. </a:t>
            </a:r>
          </a:p>
          <a:p>
            <a:pPr algn="just"/>
            <a:r>
              <a:rPr lang="en-US" dirty="0">
                <a:latin typeface="Times New Roman" pitchFamily="18" charset="0"/>
                <a:cs typeface="Times New Roman" pitchFamily="18" charset="0"/>
              </a:rPr>
              <a:t>This is because HE transformed the original histogram of the entire image into a uniformly distributed histogram, resulting in a loss of visibility.</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249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7DB-2226-445F-A761-00B6984DB358}"/>
              </a:ext>
            </a:extLst>
          </p:cNvPr>
          <p:cNvSpPr>
            <a:spLocks noGrp="1"/>
          </p:cNvSpPr>
          <p:nvPr>
            <p:ph type="title"/>
          </p:nvPr>
        </p:nvSpPr>
        <p:spPr/>
        <p:txBody>
          <a:bodyPr/>
          <a:lstStyle/>
          <a:p>
            <a:pPr algn="ctr"/>
            <a:r>
              <a:rPr lang="en-US" dirty="0"/>
              <a:t>FEASIBILITY STUDY</a:t>
            </a:r>
            <a:endParaRPr lang="en-IN" dirty="0"/>
          </a:p>
        </p:txBody>
      </p:sp>
      <p:sp>
        <p:nvSpPr>
          <p:cNvPr id="4" name="Content Placeholder 2">
            <a:extLst>
              <a:ext uri="{FF2B5EF4-FFF2-40B4-BE49-F238E27FC236}">
                <a16:creationId xmlns:a16="http://schemas.microsoft.com/office/drawing/2014/main" id="{F0941521-9163-4923-BF47-A68AA1EB63E8}"/>
              </a:ext>
            </a:extLst>
          </p:cNvPr>
          <p:cNvSpPr>
            <a:spLocks noGrp="1"/>
          </p:cNvSpPr>
          <p:nvPr>
            <p:ph idx="1"/>
          </p:nvPr>
        </p:nvSpPr>
        <p:spPr>
          <a:xfrm>
            <a:off x="509666" y="1154243"/>
            <a:ext cx="10912839" cy="5094157"/>
          </a:xfrm>
        </p:spPr>
        <p:txBody>
          <a:bodyPr>
            <a:normAutofit/>
          </a:bodyPr>
          <a:lstStyle/>
          <a:p>
            <a:pPr algn="just"/>
            <a:r>
              <a:rPr lang="en-US" sz="2400" dirty="0">
                <a:latin typeface="Times New Roman" pitchFamily="18" charset="0"/>
                <a:cs typeface="Times New Roman" pitchFamily="18" charset="0"/>
              </a:rPr>
              <a:t>	The feasibility of the project is analyzed in this phase and business proposal is put forth with a very general plan for the project and some cost estimates. </a:t>
            </a:r>
          </a:p>
          <a:p>
            <a:pPr algn="just"/>
            <a:r>
              <a:rPr lang="en-US" sz="2400" dirty="0">
                <a:latin typeface="Times New Roman" pitchFamily="18" charset="0"/>
                <a:cs typeface="Times New Roman" pitchFamily="18" charset="0"/>
              </a:rPr>
              <a:t>During system analysis the feasibility study of the proposed system is to be carried out. This is to ensure that the proposed system is not a burden to the company.  </a:t>
            </a:r>
          </a:p>
          <a:p>
            <a:pPr algn="just"/>
            <a:r>
              <a:rPr lang="en-US" sz="2400" dirty="0">
                <a:latin typeface="Times New Roman" pitchFamily="18" charset="0"/>
                <a:cs typeface="Times New Roman" pitchFamily="18" charset="0"/>
              </a:rPr>
              <a:t>For feasibility analysis, some understanding of the major requirements for the system is essential.</a:t>
            </a:r>
          </a:p>
          <a:p>
            <a:pPr marL="0" indent="0" algn="just">
              <a:buNone/>
            </a:pPr>
            <a:r>
              <a:rPr lang="en-US" sz="2400" b="1" dirty="0">
                <a:latin typeface="Times New Roman" pitchFamily="18" charset="0"/>
                <a:cs typeface="Times New Roman" pitchFamily="18" charset="0"/>
              </a:rPr>
              <a:t>1.ECONOMICAL FEASIBILITY</a:t>
            </a:r>
            <a:r>
              <a:rPr lang="en-US" sz="2400" dirty="0">
                <a:latin typeface="Times New Roman" pitchFamily="18" charset="0"/>
                <a:cs typeface="Times New Roman" pitchFamily="18" charset="0"/>
              </a:rPr>
              <a:t>       </a:t>
            </a:r>
          </a:p>
          <a:p>
            <a:pPr algn="jus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Latha" panose="020B0604020202020204" pitchFamily="34" charset="0"/>
              </a:rPr>
              <a:t>The system developed and installed will be good benefit to the organization. </a:t>
            </a:r>
          </a:p>
          <a:p>
            <a:pPr algn="jus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Latha" panose="020B0604020202020204" pitchFamily="34" charset="0"/>
              </a:rPr>
              <a:t>The system will be developed and operated in the existing hardware and software infrastructure. So, there is no need of additional hardware and software for the system.</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813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AF0BD3A-B744-4EB9-833D-1494EAC1AF50}"/>
              </a:ext>
            </a:extLst>
          </p:cNvPr>
          <p:cNvSpPr>
            <a:spLocks noGrp="1"/>
          </p:cNvSpPr>
          <p:nvPr>
            <p:ph idx="1"/>
          </p:nvPr>
        </p:nvSpPr>
        <p:spPr>
          <a:xfrm>
            <a:off x="164892" y="254833"/>
            <a:ext cx="11677337" cy="6370819"/>
          </a:xfrm>
        </p:spPr>
        <p:txBody>
          <a:bodyPr>
            <a:noAutofit/>
          </a:bodyPr>
          <a:lstStyle/>
          <a:p>
            <a:pPr marL="914400" lvl="2" indent="0">
              <a:buNone/>
            </a:pPr>
            <a:endParaRPr lang="en-US" sz="2400" b="1" dirty="0">
              <a:latin typeface="Times New Roman" pitchFamily="18" charset="0"/>
              <a:cs typeface="Times New Roman" pitchFamily="18" charset="0"/>
            </a:endParaRPr>
          </a:p>
          <a:p>
            <a:pPr marL="914400" lvl="2" indent="0">
              <a:buNone/>
            </a:pPr>
            <a:r>
              <a:rPr lang="en-US" sz="2400" b="1" dirty="0">
                <a:latin typeface="Times New Roman" pitchFamily="18" charset="0"/>
                <a:cs typeface="Times New Roman" pitchFamily="18" charset="0"/>
              </a:rPr>
              <a:t>2. TECHNICAL FEASIBILITY    </a:t>
            </a: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Does the necessary technology exist to do what is been suggested?</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Does the proposed equipment have the technical capacity for using the new system?</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Are there technical guarantees of accuracy, reliability and data security?</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The project is developed on i3,i5,i7 with 6 GB RAM.</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The environment required in the development of system is any windows platform</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The observer pattern along with factory pattern will update the results eventually</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The language used in the development is PYTHON 3.10 &amp; Windows Environment 3.3</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r>
              <a:rPr lang="en-US" sz="2400" dirty="0">
                <a:latin typeface="Times New Roman" pitchFamily="18" charset="0"/>
                <a:cs typeface="Times New Roman" pitchFamily="18" charset="0"/>
              </a:rPr>
              <a:t>   </a:t>
            </a: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165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D4513-EA05-41AE-82BA-D25BFB7B06C2}"/>
              </a:ext>
            </a:extLst>
          </p:cNvPr>
          <p:cNvSpPr>
            <a:spLocks noGrp="1"/>
          </p:cNvSpPr>
          <p:nvPr>
            <p:ph idx="1"/>
          </p:nvPr>
        </p:nvSpPr>
        <p:spPr>
          <a:xfrm>
            <a:off x="578070" y="567560"/>
            <a:ext cx="9471784" cy="5680840"/>
          </a:xfrm>
        </p:spPr>
        <p:txBody>
          <a:bodyPr>
            <a:normAutofit/>
          </a:bodyPr>
          <a:lstStyle/>
          <a:p>
            <a:pPr marL="0" indent="0">
              <a:buNone/>
            </a:pPr>
            <a:r>
              <a:rPr lang="en-US" sz="2800" b="1" dirty="0">
                <a:latin typeface="Times New Roman" pitchFamily="18" charset="0"/>
                <a:cs typeface="Times New Roman" pitchFamily="18" charset="0"/>
              </a:rPr>
              <a:t> 3. SOCIAL FEASIBILITY</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 aspect of the study is to check the level of acceptance of the system by the user. This includes the process of training the user to use the system efficiently. The user must not feel threatened by the system, instead must accept it as a necessity.</a:t>
            </a:r>
          </a:p>
          <a:p>
            <a:r>
              <a:rPr lang="en-US" sz="2800" dirty="0">
                <a:latin typeface="Times New Roman" pitchFamily="18" charset="0"/>
                <a:cs typeface="Times New Roman" pitchFamily="18" charset="0"/>
              </a:rPr>
              <a:t> The level of acceptance by the users solely depends on the methods that are employed to educate the user about the system and to make him familiar with it. His level of confidence must be raised so that he is also able to make some constructive criticism, which is welcomed, as he is the final user of the system.</a:t>
            </a:r>
            <a:endParaRPr lang="en-IN" sz="2800" dirty="0"/>
          </a:p>
        </p:txBody>
      </p:sp>
    </p:spTree>
    <p:extLst>
      <p:ext uri="{BB962C8B-B14F-4D97-AF65-F5344CB8AC3E}">
        <p14:creationId xmlns:p14="http://schemas.microsoft.com/office/powerpoint/2010/main" val="192965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75F6-E72A-41C1-A1E8-0E8C92A02B6E}"/>
              </a:ext>
            </a:extLst>
          </p:cNvPr>
          <p:cNvSpPr>
            <a:spLocks noGrp="1"/>
          </p:cNvSpPr>
          <p:nvPr>
            <p:ph type="title"/>
          </p:nvPr>
        </p:nvSpPr>
        <p:spPr/>
        <p:txBody>
          <a:bodyPr/>
          <a:lstStyle/>
          <a:p>
            <a:pPr algn="ctr"/>
            <a:r>
              <a:rPr lang="en-US" dirty="0"/>
              <a:t>SYSTEM ARCHITECTURE</a:t>
            </a:r>
            <a:br>
              <a:rPr lang="en-US" dirty="0"/>
            </a:br>
            <a:endParaRPr lang="en-IN" dirty="0"/>
          </a:p>
        </p:txBody>
      </p:sp>
      <p:pic>
        <p:nvPicPr>
          <p:cNvPr id="3" name="Content Placeholder 3">
            <a:extLst>
              <a:ext uri="{FF2B5EF4-FFF2-40B4-BE49-F238E27FC236}">
                <a16:creationId xmlns:a16="http://schemas.microsoft.com/office/drawing/2014/main" id="{DECDBB92-2729-4579-9C3B-3AB5B830C38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442117" y="1447800"/>
            <a:ext cx="6880303" cy="5298688"/>
          </a:xfrm>
          <a:prstGeom prst="rect">
            <a:avLst/>
          </a:prstGeom>
          <a:noFill/>
          <a:ln>
            <a:noFill/>
          </a:ln>
        </p:spPr>
      </p:pic>
    </p:spTree>
    <p:extLst>
      <p:ext uri="{BB962C8B-B14F-4D97-AF65-F5344CB8AC3E}">
        <p14:creationId xmlns:p14="http://schemas.microsoft.com/office/powerpoint/2010/main" val="84160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4837-9FEA-4F7C-BCA6-FC00EF383A83}"/>
              </a:ext>
            </a:extLst>
          </p:cNvPr>
          <p:cNvSpPr>
            <a:spLocks noGrp="1"/>
          </p:cNvSpPr>
          <p:nvPr>
            <p:ph type="title"/>
          </p:nvPr>
        </p:nvSpPr>
        <p:spPr/>
        <p:txBody>
          <a:bodyPr/>
          <a:lstStyle/>
          <a:p>
            <a:r>
              <a:rPr lang="en-US" dirty="0"/>
              <a:t>OVERVIEW</a:t>
            </a:r>
            <a:endParaRPr lang="en-IN" dirty="0"/>
          </a:p>
        </p:txBody>
      </p:sp>
      <p:sp>
        <p:nvSpPr>
          <p:cNvPr id="4" name="Content Placeholder 2">
            <a:extLst>
              <a:ext uri="{FF2B5EF4-FFF2-40B4-BE49-F238E27FC236}">
                <a16:creationId xmlns:a16="http://schemas.microsoft.com/office/drawing/2014/main" id="{78CF6FFD-3F46-484D-A6F4-DA73FCFEEADA}"/>
              </a:ext>
            </a:extLst>
          </p:cNvPr>
          <p:cNvSpPr>
            <a:spLocks noGrp="1"/>
          </p:cNvSpPr>
          <p:nvPr>
            <p:ph idx="1"/>
          </p:nvPr>
        </p:nvSpPr>
        <p:spPr>
          <a:xfrm>
            <a:off x="1103312" y="1338146"/>
            <a:ext cx="9657615" cy="4910253"/>
          </a:xfrm>
        </p:spPr>
        <p:txBody>
          <a:bodyPr>
            <a:normAutofit fontScale="92500" lnSpcReduction="10000"/>
          </a:bodyPr>
          <a:lstStyle/>
          <a:p>
            <a:r>
              <a:rPr lang="en-US" sz="2400" dirty="0"/>
              <a:t>For our experiments, the first and last phases are the same. More specifically, the first phase is related to the objective of predicting crime; consequently, the aim is to investigate several predictive models. </a:t>
            </a:r>
          </a:p>
          <a:p>
            <a:r>
              <a:rPr lang="en-US" sz="2400" dirty="0"/>
              <a:t>The last phase involves the reporting of the results of this investigation. The variations in the other phases for each experiment are presented in dental crime prediction. In relation to the modeling phase, it typically involves building a model using some of the data available; this data is referred to as the training set. </a:t>
            </a:r>
          </a:p>
          <a:p>
            <a:r>
              <a:rPr lang="en-US" sz="2400" dirty="0"/>
              <a:t>The remaining data is used for evaluating the performance of the model (in the evaluation phase), and it is referred to as the test set. The model itself can be built using a CLAHE and FAG algorithm. The following subsection describes the algorithms used in our experiments.</a:t>
            </a:r>
          </a:p>
          <a:p>
            <a:endParaRPr lang="en-US" sz="2400" dirty="0"/>
          </a:p>
        </p:txBody>
      </p:sp>
    </p:spTree>
    <p:extLst>
      <p:ext uri="{BB962C8B-B14F-4D97-AF65-F5344CB8AC3E}">
        <p14:creationId xmlns:p14="http://schemas.microsoft.com/office/powerpoint/2010/main" val="75943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9005A8-835C-4133-AC14-68566FDC437B}"/>
              </a:ext>
            </a:extLst>
          </p:cNvPr>
          <p:cNvSpPr>
            <a:spLocks noGrp="1"/>
          </p:cNvSpPr>
          <p:nvPr>
            <p:ph type="title"/>
          </p:nvPr>
        </p:nvSpPr>
        <p:spPr>
          <a:xfrm>
            <a:off x="2787804" y="452718"/>
            <a:ext cx="7263029" cy="1400530"/>
          </a:xfrm>
        </p:spPr>
        <p:txBody>
          <a:bodyPr>
            <a:normAutofit/>
          </a:bodyPr>
          <a:lstStyle/>
          <a:p>
            <a:r>
              <a:rPr lang="en-US" b="1" dirty="0"/>
              <a:t>LITERATURE SURVEY</a:t>
            </a:r>
            <a:br>
              <a:rPr lang="en-US" dirty="0"/>
            </a:br>
            <a:endParaRPr lang="en-US" dirty="0"/>
          </a:p>
        </p:txBody>
      </p:sp>
      <p:sp>
        <p:nvSpPr>
          <p:cNvPr id="5" name="Content Placeholder 2">
            <a:extLst>
              <a:ext uri="{FF2B5EF4-FFF2-40B4-BE49-F238E27FC236}">
                <a16:creationId xmlns:a16="http://schemas.microsoft.com/office/drawing/2014/main" id="{E04DAEF3-ABDF-47ED-9C4A-A6E760A9C663}"/>
              </a:ext>
            </a:extLst>
          </p:cNvPr>
          <p:cNvSpPr>
            <a:spLocks noGrp="1"/>
          </p:cNvSpPr>
          <p:nvPr>
            <p:ph idx="1"/>
          </p:nvPr>
        </p:nvSpPr>
        <p:spPr>
          <a:xfrm>
            <a:off x="390293" y="1016000"/>
            <a:ext cx="11007379" cy="5003801"/>
          </a:xfrm>
        </p:spPr>
        <p:txBody>
          <a:bodyPr>
            <a:normAutofit fontScale="92500"/>
          </a:bodyPr>
          <a:lstStyle/>
          <a:p>
            <a:pPr marL="0" indent="0">
              <a:buNone/>
            </a:pPr>
            <a:r>
              <a:rPr lang="en-US" sz="2400" b="1" dirty="0">
                <a:latin typeface="Times New Roman" pitchFamily="18" charset="0"/>
                <a:cs typeface="Times New Roman" pitchFamily="18" charset="0"/>
              </a:rPr>
              <a:t>Title:</a:t>
            </a:r>
            <a:r>
              <a:rPr lang="en-US" sz="2400" dirty="0">
                <a:latin typeface="Times New Roman" pitchFamily="18" charset="0"/>
                <a:cs typeface="Times New Roman" pitchFamily="18" charset="0"/>
              </a:rPr>
              <a:t> 3D Dental Biometrics Automatic Pose-invariant Dental Arch Extraction and Matching</a:t>
            </a:r>
            <a:endParaRPr lang="en-US" sz="2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Authors:  </a:t>
            </a:r>
            <a:r>
              <a:rPr lang="en-US" sz="2400" dirty="0" err="1">
                <a:latin typeface="Times New Roman" pitchFamily="18" charset="0"/>
                <a:cs typeface="Times New Roman" pitchFamily="18" charset="0"/>
              </a:rPr>
              <a:t>Zhivuan</a:t>
            </a:r>
            <a:r>
              <a:rPr lang="en-US" sz="2400" dirty="0">
                <a:latin typeface="Times New Roman" pitchFamily="18" charset="0"/>
                <a:cs typeface="Times New Roman" pitchFamily="18" charset="0"/>
              </a:rPr>
              <a:t>   Zhang, Xin Zhong  </a:t>
            </a:r>
          </a:p>
          <a:p>
            <a:pPr marL="0" indent="0">
              <a:buNone/>
            </a:pPr>
            <a:r>
              <a:rPr lang="en-US" sz="2400" b="1" dirty="0">
                <a:latin typeface="Times New Roman" pitchFamily="18" charset="0"/>
                <a:cs typeface="Times New Roman" pitchFamily="18" charset="0"/>
              </a:rPr>
              <a:t>Year: 2020</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Methodology used: Radial Ray Algorithm (RRA)</a:t>
            </a:r>
          </a:p>
          <a:p>
            <a:pPr marL="0" indent="0">
              <a:buNone/>
            </a:pPr>
            <a:r>
              <a:rPr lang="en-US" sz="2400" b="1" dirty="0" err="1">
                <a:latin typeface="Times New Roman" pitchFamily="18" charset="0"/>
                <a:cs typeface="Times New Roman" pitchFamily="18" charset="0"/>
              </a:rPr>
              <a:t>Observations:As</a:t>
            </a:r>
            <a:r>
              <a:rPr lang="en-US" sz="2400" b="1" dirty="0">
                <a:latin typeface="Times New Roman" pitchFamily="18" charset="0"/>
                <a:cs typeface="Times New Roman" pitchFamily="18" charset="0"/>
              </a:rPr>
              <a:t> best as we know, this is the first attempt at automatic dental arch extraction and matching for 3D dental identification</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Pros:It</a:t>
            </a:r>
            <a:r>
              <a:rPr lang="en-US" sz="2400" dirty="0">
                <a:latin typeface="Times New Roman" pitchFamily="18" charset="0"/>
                <a:cs typeface="Times New Roman" pitchFamily="18" charset="0"/>
              </a:rPr>
              <a:t> has speed advantages to match twice for each PM arch</a:t>
            </a:r>
          </a:p>
          <a:p>
            <a:pPr marL="0" indent="0">
              <a:buNone/>
            </a:pPr>
            <a:r>
              <a:rPr lang="en-US" sz="2400" dirty="0">
                <a:latin typeface="Times New Roman" pitchFamily="18" charset="0"/>
                <a:cs typeface="Times New Roman" pitchFamily="18" charset="0"/>
              </a:rPr>
              <a:t>Cons:</a:t>
            </a:r>
          </a:p>
          <a:p>
            <a:pPr marL="0" indent="0">
              <a:buNone/>
            </a:pPr>
            <a:r>
              <a:rPr lang="en-US" sz="2400" dirty="0">
                <a:latin typeface="Times New Roman" pitchFamily="18" charset="0"/>
                <a:cs typeface="Times New Roman" pitchFamily="18" charset="0"/>
              </a:rPr>
              <a:t>  1.blur makes radiographs feature even we need extraction difficult</a:t>
            </a:r>
          </a:p>
          <a:p>
            <a:pPr marL="0" indent="0">
              <a:buNone/>
            </a:pPr>
            <a:r>
              <a:rPr lang="en-US" sz="2400" dirty="0">
                <a:latin typeface="Times New Roman" pitchFamily="18" charset="0"/>
                <a:cs typeface="Times New Roman" pitchFamily="18" charset="0"/>
              </a:rPr>
              <a:t>   2. imaging angle change problems make those features inaccurate thus impossible to match against AM records in the database</a:t>
            </a:r>
          </a:p>
        </p:txBody>
      </p:sp>
    </p:spTree>
    <p:extLst>
      <p:ext uri="{BB962C8B-B14F-4D97-AF65-F5344CB8AC3E}">
        <p14:creationId xmlns:p14="http://schemas.microsoft.com/office/powerpoint/2010/main" val="363306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B90B2A-C968-46C7-A488-C2E215230B69}"/>
              </a:ext>
            </a:extLst>
          </p:cNvPr>
          <p:cNvSpPr>
            <a:spLocks noGrp="1"/>
          </p:cNvSpPr>
          <p:nvPr>
            <p:ph idx="1"/>
          </p:nvPr>
        </p:nvSpPr>
        <p:spPr>
          <a:xfrm>
            <a:off x="262759" y="294291"/>
            <a:ext cx="11382704" cy="5986588"/>
          </a:xfrm>
        </p:spPr>
        <p:txBody>
          <a:bodyPr>
            <a:noAutofit/>
          </a:bodyPr>
          <a:lstStyle/>
          <a:p>
            <a:pPr marL="0" indent="0" algn="just">
              <a:buNone/>
            </a:pPr>
            <a:r>
              <a:rPr lang="en-US" sz="2400" b="1" dirty="0">
                <a:latin typeface="Times New Roman" pitchFamily="18" charset="0"/>
                <a:cs typeface="Times New Roman" pitchFamily="18" charset="0"/>
              </a:rPr>
              <a:t>Title:</a:t>
            </a:r>
            <a:r>
              <a:rPr lang="en-US" sz="2400" dirty="0">
                <a:latin typeface="Times New Roman" pitchFamily="18" charset="0"/>
                <a:cs typeface="Times New Roman" pitchFamily="18" charset="0"/>
              </a:rPr>
              <a:t> Estimating Hard-tissue Conditions from Dental Images via Machine Learning</a:t>
            </a: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Authors: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Jingxuan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Mansu</a:t>
            </a:r>
            <a:r>
              <a:rPr lang="en-US" sz="2400" dirty="0">
                <a:latin typeface="Times New Roman" pitchFamily="18" charset="0"/>
                <a:cs typeface="Times New Roman" pitchFamily="18" charset="0"/>
              </a:rPr>
              <a:t> Kim, Qing Sun, Anderson T. Hara , Gerardo </a:t>
            </a:r>
            <a:r>
              <a:rPr lang="en-US" sz="2400" dirty="0" err="1">
                <a:latin typeface="Times New Roman" pitchFamily="18" charset="0"/>
                <a:cs typeface="Times New Roman" pitchFamily="18" charset="0"/>
              </a:rPr>
              <a:t>Maupome</a:t>
            </a:r>
            <a:r>
              <a:rPr lang="en-US" sz="2400" dirty="0">
                <a:latin typeface="Times New Roman" pitchFamily="18" charset="0"/>
                <a:cs typeface="Times New Roman" pitchFamily="18" charset="0"/>
              </a:rPr>
              <a:t> and Li </a:t>
            </a:r>
            <a:r>
              <a:rPr lang="en-US" sz="2400" dirty="0" err="1">
                <a:latin typeface="Times New Roman" pitchFamily="18" charset="0"/>
                <a:cs typeface="Times New Roman" pitchFamily="18" charset="0"/>
              </a:rPr>
              <a:t>Shenk</a:t>
            </a: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Year: 2020</a:t>
            </a:r>
            <a:endParaRPr lang="en-US" sz="2400" dirty="0">
              <a:latin typeface="Times New Roman" pitchFamily="18" charset="0"/>
              <a:cs typeface="Times New Roman" pitchFamily="18" charset="0"/>
            </a:endParaRPr>
          </a:p>
          <a:p>
            <a:pPr marL="0" indent="0" algn="just">
              <a:buNone/>
            </a:pP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FA7438F-D6B2-459A-ABBE-BD449837D959}"/>
              </a:ext>
            </a:extLst>
          </p:cNvPr>
          <p:cNvSpPr txBox="1">
            <a:spLocks/>
          </p:cNvSpPr>
          <p:nvPr/>
        </p:nvSpPr>
        <p:spPr>
          <a:xfrm>
            <a:off x="262758" y="1561171"/>
            <a:ext cx="10604939" cy="50025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sz="2400" dirty="0">
              <a:latin typeface="Times New Roman" pitchFamily="18" charset="0"/>
              <a:cs typeface="Times New Roman" pitchFamily="18" charset="0"/>
            </a:endParaRPr>
          </a:p>
          <a:p>
            <a:pPr marL="0" indent="0">
              <a:buFont typeface="Wingdings 3" charset="2"/>
              <a:buNone/>
            </a:pPr>
            <a:r>
              <a:rPr lang="en-US" sz="2400" b="1" dirty="0">
                <a:latin typeface="Times New Roman" pitchFamily="18" charset="0"/>
                <a:cs typeface="Times New Roman" pitchFamily="18" charset="0"/>
              </a:rPr>
              <a:t>Methodology </a:t>
            </a:r>
            <a:r>
              <a:rPr lang="en-US" sz="2400" b="1" dirty="0" err="1">
                <a:latin typeface="Times New Roman" pitchFamily="18" charset="0"/>
                <a:cs typeface="Times New Roman" pitchFamily="18" charset="0"/>
              </a:rPr>
              <a:t>used:</a:t>
            </a:r>
            <a:r>
              <a:rPr lang="en-US" sz="1800" dirty="0" err="1">
                <a:effectLst/>
                <a:latin typeface="Times New Roman" panose="02020603050405020304" pitchFamily="18" charset="0"/>
                <a:ea typeface="Calibri" panose="020F0502020204030204" pitchFamily="34" charset="0"/>
              </a:rPr>
              <a:t>Trees</a:t>
            </a:r>
            <a:r>
              <a:rPr lang="en-US" sz="1800" dirty="0">
                <a:effectLst/>
                <a:latin typeface="Times New Roman" panose="02020603050405020304" pitchFamily="18" charset="0"/>
                <a:ea typeface="Calibri" panose="020F0502020204030204" pitchFamily="34" charset="0"/>
              </a:rPr>
              <a:t> Regression is an algorithm</a:t>
            </a:r>
            <a:endParaRPr lang="en-US" sz="2400" b="1" dirty="0">
              <a:latin typeface="Times New Roman" pitchFamily="18" charset="0"/>
              <a:cs typeface="Times New Roman" pitchFamily="18" charset="0"/>
            </a:endParaRPr>
          </a:p>
          <a:p>
            <a:pPr marL="0" indent="0">
              <a:buFont typeface="Wingdings 3" charset="2"/>
              <a:buNone/>
            </a:pPr>
            <a:r>
              <a:rPr lang="en-US" sz="2400" b="1" dirty="0" err="1">
                <a:latin typeface="Times New Roman" pitchFamily="18" charset="0"/>
                <a:cs typeface="Times New Roman" pitchFamily="18" charset="0"/>
              </a:rPr>
              <a:t>Observations:</a:t>
            </a:r>
            <a:r>
              <a:rPr lang="en-US" sz="1800" dirty="0" err="1">
                <a:effectLst/>
                <a:latin typeface="Times New Roman" panose="02020603050405020304" pitchFamily="18" charset="0"/>
                <a:ea typeface="Calibri" panose="020F0502020204030204" pitchFamily="34" charset="0"/>
              </a:rPr>
              <a:t>Despite</a:t>
            </a:r>
            <a:r>
              <a:rPr lang="en-US" sz="1800" dirty="0">
                <a:effectLst/>
                <a:latin typeface="Times New Roman" panose="02020603050405020304" pitchFamily="18" charset="0"/>
                <a:ea typeface="Calibri" panose="020F0502020204030204" pitchFamily="34" charset="0"/>
              </a:rPr>
              <a:t> the great success of machine learning in various biomedical domains, applications to dental hard tissue conditions</a:t>
            </a:r>
            <a:endParaRPr lang="en-US" sz="2400" dirty="0">
              <a:latin typeface="Times New Roman" pitchFamily="18" charset="0"/>
              <a:cs typeface="Times New Roman" pitchFamily="18" charset="0"/>
            </a:endParaRPr>
          </a:p>
          <a:p>
            <a:pPr marL="0" indent="0">
              <a:buFont typeface="Wingdings 3" charset="2"/>
              <a:buNone/>
            </a:pPr>
            <a:r>
              <a:rPr lang="en-US" sz="2400" dirty="0" err="1">
                <a:latin typeface="Times New Roman" pitchFamily="18" charset="0"/>
                <a:cs typeface="Times New Roman" pitchFamily="18" charset="0"/>
              </a:rPr>
              <a:t>Pros:</a:t>
            </a:r>
            <a:r>
              <a:rPr lang="en-US" sz="1800" dirty="0" err="1">
                <a:effectLst/>
                <a:latin typeface="Times New Roman" panose="02020603050405020304" pitchFamily="18" charset="0"/>
                <a:ea typeface="Calibri" panose="020F0502020204030204" pitchFamily="34" charset="0"/>
              </a:rPr>
              <a:t>Our</a:t>
            </a:r>
            <a:r>
              <a:rPr lang="en-US" sz="1800" dirty="0">
                <a:effectLst/>
                <a:latin typeface="Times New Roman" panose="02020603050405020304" pitchFamily="18" charset="0"/>
                <a:ea typeface="Calibri" panose="020F0502020204030204" pitchFamily="34" charset="0"/>
              </a:rPr>
              <a:t> prediction models employ two different feature representations as the predictor and aim to estimate probability or severity score as a response</a:t>
            </a:r>
          </a:p>
          <a:p>
            <a:pPr marL="0" indent="0">
              <a:buFont typeface="Wingdings 3" charset="2"/>
              <a:buNone/>
            </a:pPr>
            <a:r>
              <a:rPr lang="en-US" sz="2400" dirty="0" err="1">
                <a:latin typeface="Times New Roman" pitchFamily="18" charset="0"/>
                <a:cs typeface="Times New Roman" pitchFamily="18" charset="0"/>
              </a:rPr>
              <a:t>Cons:</a:t>
            </a:r>
            <a:r>
              <a:rPr lang="en-US" sz="1800" dirty="0" err="1">
                <a:effectLst/>
                <a:latin typeface="Times New Roman" panose="02020603050405020304" pitchFamily="18" charset="0"/>
                <a:ea typeface="Calibri" panose="020F0502020204030204" pitchFamily="34" charset="0"/>
              </a:rPr>
              <a:t>in</a:t>
            </a:r>
            <a:r>
              <a:rPr lang="en-US" sz="1800" dirty="0">
                <a:effectLst/>
                <a:latin typeface="Times New Roman" panose="02020603050405020304" pitchFamily="18" charset="0"/>
                <a:ea typeface="Calibri" panose="020F0502020204030204" pitchFamily="34" charset="0"/>
              </a:rPr>
              <a:t> terms of Pearson correlation measurement. In this summary, most of the nine machine learning methods are not sensitive to the bin number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116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93E0AA-E210-46C7-B51D-04EEDE9857E5}"/>
              </a:ext>
            </a:extLst>
          </p:cNvPr>
          <p:cNvSpPr>
            <a:spLocks noGrp="1"/>
          </p:cNvSpPr>
          <p:nvPr>
            <p:ph idx="1"/>
          </p:nvPr>
        </p:nvSpPr>
        <p:spPr>
          <a:xfrm>
            <a:off x="449705" y="224852"/>
            <a:ext cx="11317574" cy="6023548"/>
          </a:xfrm>
        </p:spPr>
        <p:txBody>
          <a:bodyPr>
            <a:noAutofit/>
          </a:bodyPr>
          <a:lstStyle/>
          <a:p>
            <a:pPr marL="0" indent="0">
              <a:buNone/>
            </a:pPr>
            <a:r>
              <a:rPr lang="en-US" sz="2400" b="1" dirty="0">
                <a:latin typeface="Times New Roman" pitchFamily="18" charset="0"/>
                <a:cs typeface="Times New Roman" pitchFamily="18" charset="0"/>
              </a:rPr>
              <a:t>Title:</a:t>
            </a:r>
            <a:r>
              <a:rPr lang="en-US" sz="2400" dirty="0">
                <a:latin typeface="Times New Roman" pitchFamily="18" charset="0"/>
                <a:cs typeface="Times New Roman" pitchFamily="18" charset="0"/>
              </a:rPr>
              <a:t> Improving the Efficiency of Dental Implantation Process Using Guided Local Search Models and Continuous Time Neural Networks With Robotic Assistance</a:t>
            </a:r>
            <a:endParaRPr lang="en-US" sz="2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Authors: </a:t>
            </a:r>
            <a:r>
              <a:rPr lang="en-US" sz="2400" dirty="0">
                <a:latin typeface="Times New Roman" pitchFamily="18" charset="0"/>
                <a:cs typeface="Times New Roman" pitchFamily="18" charset="0"/>
              </a:rPr>
              <a:t>MOHAMED HASHEM 1 , MONIS LUQMAN MOHAMMED2 , AND AHMED E. YOUSSEF </a:t>
            </a:r>
          </a:p>
          <a:p>
            <a:pPr marL="0" indent="0">
              <a:buNone/>
            </a:pPr>
            <a:r>
              <a:rPr lang="en-US" sz="2400" b="1" dirty="0">
                <a:latin typeface="Times New Roman" pitchFamily="18" charset="0"/>
                <a:cs typeface="Times New Roman" pitchFamily="18" charset="0"/>
              </a:rPr>
              <a:t>Year: 2020</a:t>
            </a:r>
          </a:p>
          <a:p>
            <a:pPr marL="0" indent="0">
              <a:buNone/>
            </a:pPr>
            <a:r>
              <a:rPr lang="en-US" sz="2400" b="1" dirty="0">
                <a:latin typeface="Times New Roman" pitchFamily="18" charset="0"/>
                <a:cs typeface="Times New Roman" pitchFamily="18" charset="0"/>
              </a:rPr>
              <a:t>Methodology used: </a:t>
            </a:r>
            <a:r>
              <a:rPr lang="en-US" sz="2400" dirty="0">
                <a:effectLst/>
                <a:latin typeface="Times New Roman" panose="02020603050405020304" pitchFamily="18" charset="0"/>
                <a:ea typeface="Calibri" panose="020F0502020204030204" pitchFamily="34" charset="0"/>
              </a:rPr>
              <a:t>Applying the Meta heuristic guided algorithm</a:t>
            </a:r>
            <a:endParaRPr lang="en-US" sz="2400" b="1" dirty="0">
              <a:latin typeface="Times New Roman" pitchFamily="18" charset="0"/>
              <a:cs typeface="Times New Roman" pitchFamily="18" charset="0"/>
            </a:endParaRPr>
          </a:p>
          <a:p>
            <a:pPr marL="0" indent="0">
              <a:buNone/>
            </a:pPr>
            <a:r>
              <a:rPr lang="en-US" sz="2400" b="1" dirty="0" err="1">
                <a:latin typeface="Times New Roman" pitchFamily="18" charset="0"/>
                <a:cs typeface="Times New Roman" pitchFamily="18" charset="0"/>
              </a:rPr>
              <a:t>Observations:</a:t>
            </a:r>
            <a:r>
              <a:rPr lang="en-US" sz="2400" dirty="0" err="1">
                <a:effectLst/>
                <a:latin typeface="Times New Roman" panose="02020603050405020304" pitchFamily="18" charset="0"/>
                <a:ea typeface="Calibri" panose="020F0502020204030204" pitchFamily="34" charset="0"/>
              </a:rPr>
              <a:t>Nowadays</a:t>
            </a:r>
            <a:r>
              <a:rPr lang="en-US" sz="2400" dirty="0">
                <a:effectLst/>
                <a:latin typeface="Times New Roman" panose="02020603050405020304" pitchFamily="18" charset="0"/>
                <a:ea typeface="Calibri" panose="020F0502020204030204" pitchFamily="34" charset="0"/>
              </a:rPr>
              <a:t>, robotics plays a vital role in medical applications, especially in dentistry, where robots can track oral hygiene and perform dental surgeries.</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Pros:According</a:t>
            </a:r>
            <a:r>
              <a:rPr lang="en-US" sz="2400" dirty="0">
                <a:latin typeface="Times New Roman" pitchFamily="18" charset="0"/>
                <a:cs typeface="Times New Roman" pitchFamily="18" charset="0"/>
              </a:rPr>
              <a:t> to their discussions, dental implants have several advantages such as feeling like own teeth in appearance, enhancing speech, feeling comfort, eating easier, improving self-esteem, and enhancing oral health, durability, and convenience.</a:t>
            </a:r>
          </a:p>
          <a:p>
            <a:pPr marL="0" indent="0">
              <a:buNone/>
            </a:pPr>
            <a:r>
              <a:rPr lang="en-US" sz="2400" dirty="0" err="1">
                <a:latin typeface="Times New Roman" pitchFamily="18" charset="0"/>
                <a:cs typeface="Times New Roman" pitchFamily="18" charset="0"/>
              </a:rPr>
              <a:t>Cons:</a:t>
            </a:r>
            <a:r>
              <a:rPr lang="en-US" sz="2400" dirty="0" err="1">
                <a:effectLst/>
                <a:latin typeface="Times New Roman" panose="02020603050405020304" pitchFamily="18" charset="0"/>
                <a:ea typeface="Calibri" panose="020F0502020204030204" pitchFamily="34" charset="0"/>
              </a:rPr>
              <a:t>Neural</a:t>
            </a:r>
            <a:r>
              <a:rPr lang="en-US" sz="2400" dirty="0">
                <a:effectLst/>
                <a:latin typeface="Times New Roman" panose="02020603050405020304" pitchFamily="18" charset="0"/>
                <a:ea typeface="Calibri" panose="020F0502020204030204" pitchFamily="34" charset="0"/>
              </a:rPr>
              <a:t> networks are used in different medical applications such as Detecting dental problem related brain disease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60264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CB3077C-A0FA-4701-8E66-E26B1665624D}"/>
              </a:ext>
            </a:extLst>
          </p:cNvPr>
          <p:cNvSpPr>
            <a:spLocks noGrp="1"/>
          </p:cNvSpPr>
          <p:nvPr>
            <p:ph idx="1"/>
          </p:nvPr>
        </p:nvSpPr>
        <p:spPr>
          <a:xfrm>
            <a:off x="404734" y="429718"/>
            <a:ext cx="11017771" cy="6248400"/>
          </a:xfrm>
        </p:spPr>
        <p:txBody>
          <a:bodyPr>
            <a:noAutofit/>
          </a:bodyPr>
          <a:lstStyle/>
          <a:p>
            <a:pPr marL="0" indent="0" algn="just">
              <a:buNone/>
            </a:pPr>
            <a:r>
              <a:rPr lang="en-US" sz="2800" b="1" dirty="0">
                <a:latin typeface="Times New Roman" pitchFamily="18" charset="0"/>
                <a:cs typeface="Times New Roman" pitchFamily="18" charset="0"/>
              </a:rPr>
              <a:t>Title: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UNet</a:t>
            </a:r>
            <a:r>
              <a:rPr lang="en-US" sz="2800" dirty="0">
                <a:latin typeface="Times New Roman" pitchFamily="18" charset="0"/>
                <a:cs typeface="Times New Roman" pitchFamily="18" charset="0"/>
              </a:rPr>
              <a:t> Architecture Based Dental Panoramic Image Segmentation</a:t>
            </a:r>
            <a:endParaRPr lang="en-US" sz="2800" b="1"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Authors:</a:t>
            </a:r>
            <a:r>
              <a:rPr lang="en-US" sz="2800" dirty="0">
                <a:latin typeface="Times New Roman" pitchFamily="18" charset="0"/>
                <a:cs typeface="Times New Roman" pitchFamily="18" charset="0"/>
              </a:rPr>
              <a:t> S. Sivagami1, P. Chitra2, G. Sri Ram Kailash3, and S.R. </a:t>
            </a:r>
            <a:r>
              <a:rPr lang="en-US" sz="2800" dirty="0" err="1">
                <a:latin typeface="Times New Roman" pitchFamily="18" charset="0"/>
                <a:cs typeface="Times New Roman" pitchFamily="18" charset="0"/>
              </a:rPr>
              <a:t>Muralidharan</a:t>
            </a:r>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Year: 2020</a:t>
            </a:r>
          </a:p>
          <a:p>
            <a:pPr marL="0" indent="0">
              <a:buNone/>
            </a:pPr>
            <a:r>
              <a:rPr lang="en-US" sz="2800" b="1" dirty="0">
                <a:latin typeface="Times New Roman" pitchFamily="18" charset="0"/>
                <a:cs typeface="Times New Roman" pitchFamily="18" charset="0"/>
              </a:rPr>
              <a:t>The methodology used: </a:t>
            </a:r>
            <a:r>
              <a:rPr lang="en-US" sz="2400" dirty="0">
                <a:effectLst/>
                <a:latin typeface="Times New Roman" panose="02020603050405020304" pitchFamily="18" charset="0"/>
                <a:ea typeface="Calibri" panose="020F0502020204030204" pitchFamily="34" charset="0"/>
              </a:rPr>
              <a:t>Watershed Algorithms</a:t>
            </a:r>
          </a:p>
          <a:p>
            <a:pPr marL="0" indent="0">
              <a:buNone/>
            </a:pPr>
            <a:r>
              <a:rPr lang="en-US" sz="2800" b="1" dirty="0">
                <a:latin typeface="Times New Roman" pitchFamily="18" charset="0"/>
                <a:cs typeface="Times New Roman" pitchFamily="18" charset="0"/>
              </a:rPr>
              <a:t>Observations: </a:t>
            </a:r>
            <a:r>
              <a:rPr lang="en-US" sz="2400" dirty="0">
                <a:effectLst/>
                <a:latin typeface="Times New Roman" panose="02020603050405020304" pitchFamily="18" charset="0"/>
                <a:ea typeface="Calibri" panose="020F0502020204030204" pitchFamily="34" charset="0"/>
              </a:rPr>
              <a:t>proposes an </a:t>
            </a:r>
            <a:r>
              <a:rPr lang="en-US" sz="2400" dirty="0" err="1">
                <a:effectLst/>
                <a:latin typeface="Times New Roman" panose="02020603050405020304" pitchFamily="18" charset="0"/>
                <a:ea typeface="Calibri" panose="020F0502020204030204" pitchFamily="34" charset="0"/>
              </a:rPr>
              <a:t>UNet</a:t>
            </a:r>
            <a:r>
              <a:rPr lang="en-US" sz="2400" dirty="0">
                <a:effectLst/>
                <a:latin typeface="Times New Roman" panose="02020603050405020304" pitchFamily="18" charset="0"/>
                <a:ea typeface="Calibri" panose="020F0502020204030204" pitchFamily="34" charset="0"/>
              </a:rPr>
              <a:t> architecture that uses convolutional neural networks to achieve accurate segmentation of Dental panoramic x-ray images</a:t>
            </a:r>
            <a:endParaRPr lang="en-US" sz="2800" dirty="0">
              <a:latin typeface="Times New Roman" pitchFamily="18" charset="0"/>
              <a:cs typeface="Times New Roman" pitchFamily="18" charset="0"/>
            </a:endParaRPr>
          </a:p>
          <a:p>
            <a:pPr marL="0" indent="0">
              <a:buNone/>
            </a:pPr>
            <a:r>
              <a:rPr lang="en-US" sz="2800" dirty="0" err="1">
                <a:latin typeface="Times New Roman" pitchFamily="18" charset="0"/>
                <a:cs typeface="Times New Roman" pitchFamily="18" charset="0"/>
              </a:rPr>
              <a:t>Pros:ReLU</a:t>
            </a:r>
            <a:r>
              <a:rPr lang="en-US" sz="2800" dirty="0">
                <a:latin typeface="Times New Roman" pitchFamily="18" charset="0"/>
                <a:cs typeface="Times New Roman" pitchFamily="18" charset="0"/>
              </a:rPr>
              <a:t> is easier to try and attains better performance than other activation functions, so </a:t>
            </a:r>
            <a:r>
              <a:rPr lang="en-US" sz="2800" dirty="0" err="1">
                <a:latin typeface="Times New Roman" pitchFamily="18" charset="0"/>
                <a:cs typeface="Times New Roman" pitchFamily="18" charset="0"/>
              </a:rPr>
              <a:t>ReLU</a:t>
            </a:r>
            <a:r>
              <a:rPr lang="en-US" sz="2800" dirty="0">
                <a:latin typeface="Times New Roman" pitchFamily="18" charset="0"/>
                <a:cs typeface="Times New Roman" pitchFamily="18" charset="0"/>
              </a:rPr>
              <a:t> is one of the added advantages of </a:t>
            </a:r>
            <a:r>
              <a:rPr lang="en-US" sz="2800" dirty="0" err="1">
                <a:latin typeface="Times New Roman" pitchFamily="18" charset="0"/>
                <a:cs typeface="Times New Roman" pitchFamily="18" charset="0"/>
              </a:rPr>
              <a:t>UNet</a:t>
            </a:r>
            <a:r>
              <a:rPr lang="en-US" sz="2800" dirty="0">
                <a:latin typeface="Times New Roman" pitchFamily="18" charset="0"/>
                <a:cs typeface="Times New Roman" pitchFamily="18" charset="0"/>
              </a:rPr>
              <a:t> architecture.</a:t>
            </a:r>
          </a:p>
          <a:p>
            <a:pPr marL="0" indent="0">
              <a:buNone/>
            </a:pPr>
            <a:r>
              <a:rPr lang="en-US" sz="2800" dirty="0">
                <a:latin typeface="Times New Roman" pitchFamily="18" charset="0"/>
                <a:cs typeface="Times New Roman" pitchFamily="18" charset="0"/>
              </a:rPr>
              <a:t>Cons: In this paper, </a:t>
            </a:r>
            <a:r>
              <a:rPr lang="en-US" sz="2800" dirty="0" err="1">
                <a:latin typeface="Times New Roman" pitchFamily="18" charset="0"/>
                <a:cs typeface="Times New Roman" pitchFamily="18" charset="0"/>
              </a:rPr>
              <a:t>UNet</a:t>
            </a:r>
            <a:r>
              <a:rPr lang="en-US" sz="2800" dirty="0">
                <a:latin typeface="Times New Roman" pitchFamily="18" charset="0"/>
                <a:cs typeface="Times New Roman" pitchFamily="18" charset="0"/>
              </a:rPr>
              <a:t> architecture is the proposed model for accurate segmentation of panoramic radiographic dental</a:t>
            </a:r>
          </a:p>
          <a:p>
            <a:pPr marL="0" indent="0" algn="just">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761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783CD7D-4C81-4A04-AB1C-C5999564D3F0}"/>
              </a:ext>
            </a:extLst>
          </p:cNvPr>
          <p:cNvSpPr>
            <a:spLocks noGrp="1"/>
          </p:cNvSpPr>
          <p:nvPr>
            <p:ph idx="1"/>
          </p:nvPr>
        </p:nvSpPr>
        <p:spPr>
          <a:xfrm>
            <a:off x="356839" y="345688"/>
            <a:ext cx="11095646" cy="5902712"/>
          </a:xfrm>
        </p:spPr>
        <p:txBody>
          <a:bodyPr>
            <a:normAutofit/>
          </a:bodyPr>
          <a:lstStyle/>
          <a:p>
            <a:pPr marL="0" indent="0" algn="just">
              <a:buNone/>
            </a:pPr>
            <a:r>
              <a:rPr lang="en-US" sz="2800" b="1" dirty="0">
                <a:latin typeface="Times New Roman" pitchFamily="18" charset="0"/>
                <a:cs typeface="Times New Roman" pitchFamily="18" charset="0"/>
              </a:rPr>
              <a:t>Title:</a:t>
            </a:r>
            <a:r>
              <a:rPr lang="en-US" sz="2800" dirty="0">
                <a:latin typeface="Times New Roman" pitchFamily="18" charset="0"/>
                <a:cs typeface="Times New Roman" pitchFamily="18" charset="0"/>
              </a:rPr>
              <a:t> Classification of Digital Dental X-ray Images Using Machine Learning</a:t>
            </a:r>
            <a:endParaRPr lang="en-US" sz="2800" b="1"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Authors: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Sindu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Divakaran</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Vasanth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Suja</a:t>
            </a:r>
            <a:r>
              <a:rPr lang="en-US" sz="2800" dirty="0">
                <a:latin typeface="Times New Roman" pitchFamily="18" charset="0"/>
                <a:cs typeface="Times New Roman" pitchFamily="18" charset="0"/>
              </a:rPr>
              <a:t> D, </a:t>
            </a:r>
            <a:r>
              <a:rPr lang="en-US" sz="2800" dirty="0" err="1">
                <a:latin typeface="Times New Roman" pitchFamily="18" charset="0"/>
                <a:cs typeface="Times New Roman" pitchFamily="18" charset="0"/>
              </a:rPr>
              <a:t>Swedha</a:t>
            </a:r>
            <a:r>
              <a:rPr lang="en-US" sz="2800" dirty="0">
                <a:latin typeface="Times New Roman" pitchFamily="18" charset="0"/>
                <a:cs typeface="Times New Roman" pitchFamily="18" charset="0"/>
              </a:rPr>
              <a:t> V.</a:t>
            </a:r>
          </a:p>
          <a:p>
            <a:pPr marL="0" indent="0" algn="just">
              <a:buNone/>
            </a:pPr>
            <a:r>
              <a:rPr lang="en-US" sz="2800" b="1" dirty="0">
                <a:latin typeface="Times New Roman" pitchFamily="18" charset="0"/>
                <a:cs typeface="Times New Roman" pitchFamily="18" charset="0"/>
              </a:rPr>
              <a:t>Year: 2021</a:t>
            </a:r>
          </a:p>
          <a:p>
            <a:pPr marL="0" indent="0">
              <a:buNone/>
            </a:pPr>
            <a:r>
              <a:rPr lang="en-US" sz="2800" b="1" dirty="0">
                <a:latin typeface="Times New Roman" pitchFamily="18" charset="0"/>
                <a:cs typeface="Times New Roman" pitchFamily="18" charset="0"/>
              </a:rPr>
              <a:t>The methodology used: </a:t>
            </a:r>
            <a:r>
              <a:rPr lang="en-US" dirty="0">
                <a:effectLst/>
                <a:latin typeface="Times New Roman" panose="02020603050405020304" pitchFamily="18" charset="0"/>
                <a:ea typeface="Calibri" panose="020F0502020204030204" pitchFamily="34" charset="0"/>
              </a:rPr>
              <a:t>Support Vector Machine (SVM), Artificial Neural Network (ANN) and KNN (</a:t>
            </a:r>
            <a:r>
              <a:rPr lang="en-US" dirty="0" err="1">
                <a:effectLst/>
                <a:latin typeface="Times New Roman" panose="02020603050405020304" pitchFamily="18" charset="0"/>
                <a:ea typeface="Calibri" panose="020F0502020204030204" pitchFamily="34" charset="0"/>
              </a:rPr>
              <a:t>Kernal</a:t>
            </a:r>
            <a:r>
              <a:rPr lang="en-US" dirty="0">
                <a:effectLst/>
                <a:latin typeface="Times New Roman" panose="02020603050405020304" pitchFamily="18" charset="0"/>
                <a:ea typeface="Calibri" panose="020F0502020204030204" pitchFamily="34" charset="0"/>
              </a:rPr>
              <a:t> Nearest </a:t>
            </a:r>
            <a:r>
              <a:rPr lang="en-US" dirty="0" err="1">
                <a:effectLst/>
                <a:latin typeface="Times New Roman" panose="02020603050405020304" pitchFamily="18" charset="0"/>
                <a:ea typeface="Calibri" panose="020F0502020204030204" pitchFamily="34" charset="0"/>
              </a:rPr>
              <a:t>Neighbour</a:t>
            </a:r>
            <a:r>
              <a:rPr lang="en-US" dirty="0">
                <a:effectLst/>
                <a:latin typeface="Times New Roman" panose="02020603050405020304" pitchFamily="18" charset="0"/>
                <a:ea typeface="Calibri" panose="020F0502020204030204" pitchFamily="34" charset="0"/>
              </a:rPr>
              <a:t>) classification algorithm</a:t>
            </a:r>
            <a:endParaRPr lang="en-US" sz="2400" dirty="0">
              <a:effectLst/>
              <a:latin typeface="Times New Roman" panose="02020603050405020304" pitchFamily="18" charset="0"/>
              <a:ea typeface="Calibri" panose="020F0502020204030204" pitchFamily="34" charset="0"/>
            </a:endParaRPr>
          </a:p>
          <a:p>
            <a:pPr marL="0" indent="0">
              <a:buNone/>
            </a:pPr>
            <a:r>
              <a:rPr lang="en-US" sz="2800" b="1" dirty="0" err="1">
                <a:latin typeface="Times New Roman" pitchFamily="18" charset="0"/>
                <a:cs typeface="Times New Roman" pitchFamily="18" charset="0"/>
              </a:rPr>
              <a:t>Observations:</a:t>
            </a:r>
            <a:r>
              <a:rPr lang="en-US" dirty="0" err="1">
                <a:effectLst/>
                <a:latin typeface="Times New Roman" panose="02020603050405020304" pitchFamily="18" charset="0"/>
                <a:ea typeface="Calibri" panose="020F0502020204030204" pitchFamily="34" charset="0"/>
              </a:rPr>
              <a:t>Dental</a:t>
            </a:r>
            <a:r>
              <a:rPr lang="en-US" dirty="0">
                <a:effectLst/>
                <a:latin typeface="Times New Roman" panose="02020603050405020304" pitchFamily="18" charset="0"/>
                <a:ea typeface="Calibri" panose="020F0502020204030204" pitchFamily="34" charset="0"/>
              </a:rPr>
              <a:t> diseases like dental anomalies, periapical and dental caries is increasing day by day</a:t>
            </a:r>
            <a:endParaRPr lang="en-US" sz="2800" dirty="0">
              <a:latin typeface="Times New Roman" pitchFamily="18" charset="0"/>
              <a:cs typeface="Times New Roman" pitchFamily="18" charset="0"/>
            </a:endParaRPr>
          </a:p>
          <a:p>
            <a:pPr marL="0" indent="0">
              <a:buNone/>
            </a:pPr>
            <a:r>
              <a:rPr lang="en-US" sz="2800" dirty="0" err="1">
                <a:latin typeface="Times New Roman" pitchFamily="18" charset="0"/>
                <a:cs typeface="Times New Roman" pitchFamily="18" charset="0"/>
              </a:rPr>
              <a:t>Pros:</a:t>
            </a:r>
            <a:r>
              <a:rPr lang="en-US" dirty="0" err="1">
                <a:effectLst/>
                <a:latin typeface="Times New Roman" panose="02020603050405020304" pitchFamily="18" charset="0"/>
                <a:ea typeface="Calibri" panose="020F0502020204030204" pitchFamily="34" charset="0"/>
              </a:rPr>
              <a:t>A</a:t>
            </a:r>
            <a:r>
              <a:rPr lang="en-US" dirty="0">
                <a:effectLst/>
                <a:latin typeface="Times New Roman" panose="02020603050405020304" pitchFamily="18" charset="0"/>
                <a:ea typeface="Calibri" panose="020F0502020204030204" pitchFamily="34" charset="0"/>
              </a:rPr>
              <a:t> better penetration of machine learning into these processes highlights its advantages to classify dental X ray images</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Cons: </a:t>
            </a:r>
            <a:r>
              <a:rPr lang="en-US" dirty="0">
                <a:effectLst/>
                <a:latin typeface="Times New Roman" panose="02020603050405020304" pitchFamily="18" charset="0"/>
                <a:ea typeface="Calibri" panose="020F0502020204030204" pitchFamily="34" charset="0"/>
              </a:rPr>
              <a:t>Once anomalies are detected in an X-Ray, the doctor diagnosis the problem and prescribe the therapy</a:t>
            </a: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3882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2D6B4D-FC82-4BA1-9591-F8732524D06C}"/>
              </a:ext>
            </a:extLst>
          </p:cNvPr>
          <p:cNvSpPr>
            <a:spLocks noGrp="1"/>
          </p:cNvSpPr>
          <p:nvPr>
            <p:ph idx="1"/>
          </p:nvPr>
        </p:nvSpPr>
        <p:spPr>
          <a:xfrm>
            <a:off x="494675" y="704538"/>
            <a:ext cx="10702977" cy="5543862"/>
          </a:xfrm>
        </p:spPr>
        <p:txBody>
          <a:bodyPr>
            <a:normAutofit/>
          </a:bodyPr>
          <a:lstStyle/>
          <a:p>
            <a:pPr marL="0" indent="0" algn="just">
              <a:buNone/>
            </a:pPr>
            <a:r>
              <a:rPr lang="en-US" sz="2400" b="1" dirty="0">
                <a:latin typeface="Times New Roman" pitchFamily="18" charset="0"/>
                <a:cs typeface="Times New Roman" pitchFamily="18" charset="0"/>
              </a:rPr>
              <a:t>Title:</a:t>
            </a:r>
            <a:r>
              <a:rPr lang="en-US" sz="2400" dirty="0">
                <a:latin typeface="Times New Roman" pitchFamily="18" charset="0"/>
                <a:cs typeface="Times New Roman" pitchFamily="18" charset="0"/>
              </a:rPr>
              <a:t> Anomaly detection in panoramic dental x-rays using a hybrid Deep Learning and Machine Learning approach</a:t>
            </a: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Authors: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Dhruv</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Verma</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Sunaina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Puri</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Srikanth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Prabhu</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Dr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Komal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Smriti</a:t>
            </a: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Year: 2021</a:t>
            </a:r>
          </a:p>
          <a:p>
            <a:pPr marL="0" indent="0">
              <a:buNone/>
            </a:pPr>
            <a:r>
              <a:rPr lang="en-US" sz="2400" b="1" dirty="0">
                <a:latin typeface="Times New Roman" pitchFamily="18" charset="0"/>
                <a:cs typeface="Times New Roman" pitchFamily="18" charset="0"/>
              </a:rPr>
              <a:t>The methodology used: </a:t>
            </a:r>
            <a:r>
              <a:rPr lang="en-US" sz="2400" dirty="0">
                <a:effectLst/>
                <a:latin typeface="Times New Roman" panose="02020603050405020304" pitchFamily="18" charset="0"/>
                <a:ea typeface="Calibri" panose="020F0502020204030204" pitchFamily="34" charset="0"/>
              </a:rPr>
              <a:t>We used a pre-image processing algorithm</a:t>
            </a:r>
          </a:p>
          <a:p>
            <a:pPr marL="0" indent="0">
              <a:buNone/>
            </a:pPr>
            <a:r>
              <a:rPr lang="en-US" sz="2400" b="1" dirty="0" err="1">
                <a:latin typeface="Times New Roman" pitchFamily="18" charset="0"/>
                <a:cs typeface="Times New Roman" pitchFamily="18" charset="0"/>
              </a:rPr>
              <a:t>Observations:</a:t>
            </a:r>
            <a:r>
              <a:rPr lang="en-US" sz="2400" dirty="0" err="1">
                <a:effectLst/>
                <a:latin typeface="Times New Roman" panose="02020603050405020304" pitchFamily="18" charset="0"/>
                <a:ea typeface="Calibri" panose="020F0502020204030204" pitchFamily="34" charset="0"/>
              </a:rPr>
              <a:t>Automated</a:t>
            </a:r>
            <a:r>
              <a:rPr lang="en-US" sz="2400" dirty="0">
                <a:effectLst/>
                <a:latin typeface="Times New Roman" panose="02020603050405020304" pitchFamily="18" charset="0"/>
                <a:ea typeface="Calibri" panose="020F0502020204030204" pitchFamily="34" charset="0"/>
              </a:rPr>
              <a:t> anomaly detection in panoramic dental x-rays is a crucial step in streamlining post diagnosis treatment</a:t>
            </a:r>
            <a:endParaRPr lang="en-US" sz="2400" dirty="0">
              <a:effectLst/>
              <a:latin typeface="Times New Roman" pitchFamily="18" charset="0"/>
              <a:ea typeface="Calibri" panose="020F0502020204030204" pitchFamily="34" charset="0"/>
              <a:cs typeface="Times New Roman" pitchFamily="18" charset="0"/>
            </a:endParaRPr>
          </a:p>
          <a:p>
            <a:pPr marL="0" indent="0">
              <a:buNone/>
            </a:pPr>
            <a:r>
              <a:rPr lang="en-US" sz="2400" dirty="0" err="1">
                <a:latin typeface="Times New Roman" pitchFamily="18" charset="0"/>
                <a:cs typeface="Times New Roman" pitchFamily="18" charset="0"/>
              </a:rPr>
              <a:t>Pros:</a:t>
            </a:r>
            <a:r>
              <a:rPr lang="en-US" sz="2400" dirty="0" err="1">
                <a:effectLst/>
                <a:latin typeface="Times New Roman" panose="02020603050405020304" pitchFamily="18" charset="0"/>
                <a:ea typeface="Calibri" panose="020F0502020204030204" pitchFamily="34" charset="0"/>
              </a:rPr>
              <a:t>One</a:t>
            </a:r>
            <a:r>
              <a:rPr lang="en-US" sz="2400" dirty="0">
                <a:effectLst/>
                <a:latin typeface="Times New Roman" panose="02020603050405020304" pitchFamily="18" charset="0"/>
                <a:ea typeface="Calibri" panose="020F0502020204030204" pitchFamily="34" charset="0"/>
              </a:rPr>
              <a:t> major advantage of a CNN is that it is able to learn features from an input automatically</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Cons: </a:t>
            </a:r>
            <a:r>
              <a:rPr lang="en-US" sz="2400" dirty="0">
                <a:effectLst/>
                <a:latin typeface="Times New Roman" panose="02020603050405020304" pitchFamily="18" charset="0"/>
                <a:ea typeface="Calibri" panose="020F0502020204030204" pitchFamily="34" charset="0"/>
              </a:rPr>
              <a:t>The </a:t>
            </a:r>
            <a:r>
              <a:rPr lang="en-US" sz="2400" dirty="0" err="1">
                <a:effectLst/>
                <a:latin typeface="Times New Roman" panose="02020603050405020304" pitchFamily="18" charset="0"/>
                <a:ea typeface="Calibri" panose="020F0502020204030204" pitchFamily="34" charset="0"/>
              </a:rPr>
              <a:t>softmax</a:t>
            </a:r>
            <a:r>
              <a:rPr lang="en-US" sz="2400" dirty="0">
                <a:effectLst/>
                <a:latin typeface="Times New Roman" panose="02020603050405020304" pitchFamily="18" charset="0"/>
                <a:ea typeface="Calibri" panose="020F0502020204030204" pitchFamily="34" charset="0"/>
              </a:rPr>
              <a:t> activation was chosen as a final activation due to the task being a binary classification problem where each class is mutually exclusive</a:t>
            </a:r>
            <a:endParaRPr lang="en-US" sz="2400" dirty="0">
              <a:latin typeface="Times New Roman" pitchFamily="18" charset="0"/>
              <a:cs typeface="Times New Roman" pitchFamily="18" charset="0"/>
            </a:endParaRPr>
          </a:p>
          <a:p>
            <a:pPr marL="0" indent="0" algn="just">
              <a:buNone/>
            </a:pPr>
            <a:endParaRPr lang="en-US" sz="2400" b="1"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3420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65121CA-A546-426D-AF66-49AF5CCDB86E}"/>
              </a:ext>
            </a:extLst>
          </p:cNvPr>
          <p:cNvSpPr>
            <a:spLocks noGrp="1"/>
          </p:cNvSpPr>
          <p:nvPr>
            <p:ph idx="1"/>
          </p:nvPr>
        </p:nvSpPr>
        <p:spPr>
          <a:xfrm>
            <a:off x="329784" y="779489"/>
            <a:ext cx="10792918" cy="5468911"/>
          </a:xfrm>
        </p:spPr>
        <p:txBody>
          <a:bodyPr>
            <a:normAutofit/>
          </a:bodyPr>
          <a:lstStyle/>
          <a:p>
            <a:pPr marL="0" indent="0">
              <a:buNone/>
            </a:pPr>
            <a:r>
              <a:rPr lang="en-US" sz="2400" dirty="0">
                <a:latin typeface="Times New Roman" pitchFamily="18" charset="0"/>
                <a:cs typeface="Times New Roman" pitchFamily="18" charset="0"/>
              </a:rPr>
              <a:t>Title: Dental work extraction for different radiographic Images in human Forensic Identification</a:t>
            </a:r>
          </a:p>
          <a:p>
            <a:pPr marL="0" indent="0">
              <a:buNone/>
            </a:pPr>
            <a:r>
              <a:rPr lang="en-US" sz="2400" dirty="0">
                <a:latin typeface="Times New Roman" pitchFamily="18" charset="0"/>
                <a:cs typeface="Times New Roman" pitchFamily="18" charset="0"/>
              </a:rPr>
              <a:t>Authors: </a:t>
            </a:r>
            <a:r>
              <a:rPr lang="en-US" sz="2400" dirty="0" err="1">
                <a:latin typeface="Times New Roman" pitchFamily="18" charset="0"/>
                <a:cs typeface="Times New Roman" pitchFamily="18" charset="0"/>
              </a:rPr>
              <a:t>G.jaffino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A.Banumathi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j.prabin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jose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Year: 2021</a:t>
            </a:r>
          </a:p>
          <a:p>
            <a:pPr marL="0" indent="0">
              <a:buNone/>
            </a:pPr>
            <a:r>
              <a:rPr lang="en-US" sz="2400" dirty="0">
                <a:latin typeface="Times New Roman" pitchFamily="18" charset="0"/>
                <a:cs typeface="Times New Roman" pitchFamily="18" charset="0"/>
              </a:rPr>
              <a:t>The methodology used: </a:t>
            </a:r>
            <a:r>
              <a:rPr lang="en-US" sz="2400" dirty="0">
                <a:effectLst/>
                <a:latin typeface="Times New Roman" panose="02020603050405020304" pitchFamily="18" charset="0"/>
                <a:ea typeface="Calibri" panose="020F0502020204030204" pitchFamily="34" charset="0"/>
              </a:rPr>
              <a:t>Clustering algorithm</a:t>
            </a:r>
          </a:p>
          <a:p>
            <a:pPr marL="0" indent="0">
              <a:buNone/>
            </a:pPr>
            <a:r>
              <a:rPr lang="en-US" sz="2400" dirty="0">
                <a:latin typeface="Times New Roman" pitchFamily="18" charset="0"/>
                <a:cs typeface="Times New Roman" pitchFamily="18" charset="0"/>
              </a:rPr>
              <a:t>Observations: </a:t>
            </a:r>
            <a:r>
              <a:rPr lang="en-US" sz="2400" dirty="0">
                <a:effectLst/>
                <a:latin typeface="Times New Roman" panose="02020603050405020304" pitchFamily="18" charset="0"/>
                <a:ea typeface="Calibri" panose="020F0502020204030204" pitchFamily="34" charset="0"/>
              </a:rPr>
              <a:t>The dental radiograph image provides information about teeth, tooth contours and in addition to that dental work (DW) is one of the notable issues for forensic identification</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Pros: </a:t>
            </a:r>
            <a:r>
              <a:rPr lang="en-US" sz="2400" dirty="0">
                <a:effectLst/>
                <a:latin typeface="Times New Roman" panose="02020603050405020304" pitchFamily="18" charset="0"/>
                <a:ea typeface="Calibri" panose="020F0502020204030204" pitchFamily="34" charset="0"/>
              </a:rPr>
              <a:t>The dental work for different radiographic images is extracted by using the clustering technique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Cons: </a:t>
            </a:r>
            <a:r>
              <a:rPr lang="en-US" sz="2400" dirty="0">
                <a:effectLst/>
                <a:latin typeface="Times New Roman" panose="02020603050405020304" pitchFamily="18" charset="0"/>
                <a:ea typeface="Calibri" panose="020F0502020204030204" pitchFamily="34" charset="0"/>
              </a:rPr>
              <a:t>In this paper addresses the problem of dental work extraction and matching technique in-person identification is presented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07067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303</TotalTime>
  <Words>1776</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Symbol</vt:lpstr>
      <vt:lpstr>Times New Roman</vt:lpstr>
      <vt:lpstr>Wingdings</vt:lpstr>
      <vt:lpstr>Wingdings 3</vt:lpstr>
      <vt:lpstr>Ion</vt:lpstr>
      <vt:lpstr>FORENSIC DENTAL X-RAY IMAGE ENHANCEMENT USING CLAHE AND FAG TO DETERMINE AGE DOMAIN: DEEP LEARNING </vt:lpstr>
      <vt:lpstr>OVERVIEW</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FEASIBILITY STUDY</vt:lpstr>
      <vt:lpstr>PowerPoint Presentation</vt:lpstr>
      <vt:lpstr>PowerPoint Presentation</vt:lpstr>
      <vt:lpstr>SYSTEM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DENTAL X-RAY IMAGE ENHANCEMENT USING CLAHE AND FAG TO DETERMINE AGE DOMAIN: DEEP LEARNING</dc:title>
  <dc:creator>nandhini subramanian</dc:creator>
  <cp:lastModifiedBy>nandhini subramanian</cp:lastModifiedBy>
  <cp:revision>8</cp:revision>
  <dcterms:created xsi:type="dcterms:W3CDTF">2022-03-29T15:01:48Z</dcterms:created>
  <dcterms:modified xsi:type="dcterms:W3CDTF">2022-04-06T15:43:27Z</dcterms:modified>
</cp:coreProperties>
</file>