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4"/>
  </p:sldMasterIdLst>
  <p:notesMasterIdLst>
    <p:notesMasterId r:id="rId19"/>
  </p:notesMasterIdLst>
  <p:handoutMasterIdLst>
    <p:handoutMasterId r:id="rId20"/>
  </p:handoutMasterIdLst>
  <p:sldIdLst>
    <p:sldId id="257" r:id="rId5"/>
    <p:sldId id="258" r:id="rId6"/>
    <p:sldId id="267" r:id="rId7"/>
    <p:sldId id="259" r:id="rId8"/>
    <p:sldId id="268" r:id="rId9"/>
    <p:sldId id="266" r:id="rId10"/>
    <p:sldId id="264" r:id="rId11"/>
    <p:sldId id="263" r:id="rId12"/>
    <p:sldId id="265" r:id="rId13"/>
    <p:sldId id="262" r:id="rId14"/>
    <p:sldId id="269" r:id="rId15"/>
    <p:sldId id="260" r:id="rId16"/>
    <p:sldId id="270"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265" autoAdjust="0"/>
  </p:normalViewPr>
  <p:slideViewPr>
    <p:cSldViewPr snapToGrid="0">
      <p:cViewPr>
        <p:scale>
          <a:sx n="57" d="100"/>
          <a:sy n="57" d="100"/>
        </p:scale>
        <p:origin x="1016" y="36"/>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4/7/2022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E1E626-6EB7-4D9A-AD4A-B54D1684CAD1}" type="datetime1">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2099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20E2CF-D74B-4B51-899A-DCEA821C90C7}" type="datetime1">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4091905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20E2CF-D74B-4B51-899A-DCEA821C90C7}" type="datetime1">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4278889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20E2CF-D74B-4B51-899A-DCEA821C90C7}" type="datetime1">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7526138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0E2CF-D74B-4B51-899A-DCEA821C90C7}" type="datetime1">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204269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20E2CF-D74B-4B51-899A-DCEA821C90C7}" type="datetime1">
              <a:rPr lang="en-US" smtClean="0"/>
              <a:t>4/7/2022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3354576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20E2CF-D74B-4B51-899A-DCEA821C90C7}" type="datetime1">
              <a:rPr lang="en-US" smtClean="0"/>
              <a:t>4/7/2022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404007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932EDF-E99E-4C68-AFCB-7A835B309D6D}" type="datetime1">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9964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82D85F-A551-4C69-800A-8CFFA2306A88}" type="datetime1">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3435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24A36-10EA-4DE5-9251-C62AA44714D2}" type="datetime1">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48833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E95A85-13CC-45EA-B1A6-5B8E77AB646B}" type="datetime1">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6226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B71815-F531-4787-BA2A-626422C133AD}" type="datetime1">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82830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C4885B-3C5C-43BB-9862-47948E5DF551}" type="datetime1">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4715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703B6AF-AB61-4D8E-B7B7-705C5ACEBBCC}" type="datetime1">
              <a:rPr lang="en-US" smtClean="0"/>
              <a:t>4/7/2022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06204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9B3EC9A-B094-4092-8061-75D86CB34931}" type="datetime1">
              <a:rPr lang="en-US" smtClean="0"/>
              <a:t>4/7/2022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65253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4E1AEED-2323-4359-853E-316DF6600362}" type="datetime1">
              <a:rPr lang="en-US" smtClean="0"/>
              <a:t>4/7/2022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13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3AC2DF-F1FD-4724-A563-92BADFC82ECC}" type="datetime1">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2496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D20E2CF-D74B-4B51-899A-DCEA821C90C7}" type="datetime1">
              <a:rPr lang="en-US" smtClean="0"/>
              <a:t>4/7/2022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01CF334-2D5C-4859-84A6-CA7E6E43FAEB}" type="slidenum">
              <a:rPr lang="en-US" smtClean="0"/>
              <a:t>‹#›</a:t>
            </a:fld>
            <a:endParaRPr lang="en-US"/>
          </a:p>
        </p:txBody>
      </p:sp>
    </p:spTree>
    <p:extLst>
      <p:ext uri="{BB962C8B-B14F-4D97-AF65-F5344CB8AC3E}">
        <p14:creationId xmlns:p14="http://schemas.microsoft.com/office/powerpoint/2010/main" val="3422750417"/>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document/9299272" TargetMode="External"/><Relationship Id="rId2" Type="http://schemas.openxmlformats.org/officeDocument/2006/relationships/hyperlink" Target="https://ieeexplore.ieee.org/document/8783139" TargetMode="External"/><Relationship Id="rId1" Type="http://schemas.openxmlformats.org/officeDocument/2006/relationships/slideLayout" Target="../slideLayouts/slideLayout2.xml"/><Relationship Id="rId5" Type="http://schemas.openxmlformats.org/officeDocument/2006/relationships/hyperlink" Target="https://ieeexplore.ieee.org/document/7062724" TargetMode="External"/><Relationship Id="rId4" Type="http://schemas.openxmlformats.org/officeDocument/2006/relationships/hyperlink" Target="https://ieeexplore.ieee.org/document/9175617"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document/9445171" TargetMode="External"/><Relationship Id="rId2" Type="http://schemas.openxmlformats.org/officeDocument/2006/relationships/hyperlink" Target="https://ieeexplore.ieee.org/document/9293765" TargetMode="External"/><Relationship Id="rId1" Type="http://schemas.openxmlformats.org/officeDocument/2006/relationships/slideLayout" Target="../slideLayouts/slideLayout2.xml"/><Relationship Id="rId5" Type="http://schemas.openxmlformats.org/officeDocument/2006/relationships/hyperlink" Target="https://ieeexplore.ieee.org/document/9244053" TargetMode="External"/><Relationship Id="rId4" Type="http://schemas.openxmlformats.org/officeDocument/2006/relationships/hyperlink" Target="https://ieeexplore.ieee.org/abstract/document/928808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9865" y="2669438"/>
            <a:ext cx="8825658" cy="3329581"/>
          </a:xfrm>
        </p:spPr>
        <p:txBody>
          <a:bodyPr/>
          <a:lstStyle/>
          <a:p>
            <a:pPr algn="ctr"/>
            <a:r>
              <a:rPr lang="en-US" sz="5400" dirty="0">
                <a:solidFill>
                  <a:schemeClr val="accent6">
                    <a:lumMod val="40000"/>
                    <a:lumOff val="60000"/>
                  </a:schemeClr>
                </a:solidFill>
              </a:rPr>
              <a:t>FORENSIC DENTAL X-RAY</a:t>
            </a:r>
            <a:br>
              <a:rPr lang="en-US" sz="5400" dirty="0">
                <a:solidFill>
                  <a:schemeClr val="accent6">
                    <a:lumMod val="40000"/>
                    <a:lumOff val="60000"/>
                  </a:schemeClr>
                </a:solidFill>
              </a:rPr>
            </a:br>
            <a:r>
              <a:rPr lang="en-US" sz="5400" dirty="0">
                <a:solidFill>
                  <a:schemeClr val="accent6">
                    <a:lumMod val="40000"/>
                    <a:lumOff val="60000"/>
                  </a:schemeClr>
                </a:solidFill>
              </a:rPr>
              <a:t>IMAGE ENHANCEMENT</a:t>
            </a:r>
            <a:br>
              <a:rPr lang="en-US" sz="5400" dirty="0">
                <a:solidFill>
                  <a:schemeClr val="accent6">
                    <a:lumMod val="40000"/>
                    <a:lumOff val="60000"/>
                  </a:schemeClr>
                </a:solidFill>
              </a:rPr>
            </a:br>
            <a:r>
              <a:rPr lang="en-US" sz="5400" dirty="0">
                <a:solidFill>
                  <a:schemeClr val="accent6">
                    <a:lumMod val="40000"/>
                    <a:lumOff val="60000"/>
                  </a:schemeClr>
                </a:solidFill>
              </a:rPr>
              <a:t>USING CLAHE AND FAG TO</a:t>
            </a:r>
            <a:br>
              <a:rPr lang="en-US" sz="5400" dirty="0">
                <a:solidFill>
                  <a:schemeClr val="accent6">
                    <a:lumMod val="40000"/>
                    <a:lumOff val="60000"/>
                  </a:schemeClr>
                </a:solidFill>
              </a:rPr>
            </a:br>
            <a:r>
              <a:rPr lang="en-US" sz="5400" dirty="0">
                <a:solidFill>
                  <a:schemeClr val="accent6">
                    <a:lumMod val="40000"/>
                    <a:lumOff val="60000"/>
                  </a:schemeClr>
                </a:solidFill>
              </a:rPr>
              <a:t>DETERMINE AGE</a:t>
            </a:r>
            <a:br>
              <a:rPr lang="en-US" sz="5400" dirty="0">
                <a:solidFill>
                  <a:schemeClr val="accent6">
                    <a:lumMod val="40000"/>
                    <a:lumOff val="60000"/>
                  </a:schemeClr>
                </a:solidFill>
              </a:rPr>
            </a:br>
            <a:r>
              <a:rPr lang="en-US" sz="5400" dirty="0">
                <a:solidFill>
                  <a:schemeClr val="accent6">
                    <a:lumMod val="40000"/>
                    <a:lumOff val="60000"/>
                  </a:schemeClr>
                </a:solidFill>
              </a:rPr>
              <a:t>DOMAIN: DEEP LEARNING</a:t>
            </a:r>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B7E6F9-3A45-4ABC-A04A-C209781807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4524" y="0"/>
            <a:ext cx="6369269" cy="6858000"/>
          </a:xfrm>
          <a:prstGeom prst="rect">
            <a:avLst/>
          </a:prstGeom>
        </p:spPr>
      </p:pic>
    </p:spTree>
    <p:extLst>
      <p:ext uri="{BB962C8B-B14F-4D97-AF65-F5344CB8AC3E}">
        <p14:creationId xmlns:p14="http://schemas.microsoft.com/office/powerpoint/2010/main" val="230751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54409"/>
          </a:xfrm>
        </p:spPr>
        <p:txBody>
          <a:bodyPr/>
          <a:lstStyle/>
          <a:p>
            <a:r>
              <a:rPr lang="en-US" dirty="0"/>
              <a:t>TIME LINE CHART</a:t>
            </a:r>
          </a:p>
        </p:txBody>
      </p:sp>
      <p:pic>
        <p:nvPicPr>
          <p:cNvPr id="4" name="Content Placeholder 3"/>
          <p:cNvPicPr>
            <a:picLocks noGrp="1" noChangeAspect="1"/>
          </p:cNvPicPr>
          <p:nvPr>
            <p:ph idx="1"/>
          </p:nvPr>
        </p:nvPicPr>
        <p:blipFill rotWithShape="1">
          <a:blip r:embed="rId2"/>
          <a:srcRect l="30066" t="27712" r="27049" b="16967"/>
          <a:stretch/>
        </p:blipFill>
        <p:spPr>
          <a:xfrm>
            <a:off x="775504" y="1215343"/>
            <a:ext cx="9988951" cy="5324354"/>
          </a:xfrm>
          <a:prstGeom prst="rect">
            <a:avLst/>
          </a:prstGeom>
        </p:spPr>
      </p:pic>
    </p:spTree>
    <p:extLst>
      <p:ext uri="{BB962C8B-B14F-4D97-AF65-F5344CB8AC3E}">
        <p14:creationId xmlns:p14="http://schemas.microsoft.com/office/powerpoint/2010/main" val="3454024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871CC-4BC8-48F2-A547-DE0334DB75AC}"/>
              </a:ext>
            </a:extLst>
          </p:cNvPr>
          <p:cNvSpPr>
            <a:spLocks noGrp="1"/>
          </p:cNvSpPr>
          <p:nvPr>
            <p:ph type="title"/>
          </p:nvPr>
        </p:nvSpPr>
        <p:spPr>
          <a:xfrm>
            <a:off x="562983" y="272519"/>
            <a:ext cx="9404723" cy="598316"/>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0476E6F-9CEB-4DAE-A555-552CB39AB5EA}"/>
              </a:ext>
            </a:extLst>
          </p:cNvPr>
          <p:cNvSpPr>
            <a:spLocks noGrp="1"/>
          </p:cNvSpPr>
          <p:nvPr>
            <p:ph idx="1"/>
          </p:nvPr>
        </p:nvSpPr>
        <p:spPr>
          <a:xfrm>
            <a:off x="304324" y="1288951"/>
            <a:ext cx="11351172" cy="5402318"/>
          </a:xfrm>
        </p:spPr>
        <p:txBody>
          <a:bodyPr>
            <a:normAutofit/>
          </a:bodyPr>
          <a:lstStyle/>
          <a:p>
            <a:endParaRPr lang="en-US" b="0" dirty="0">
              <a:effectLst/>
            </a:endParaRPr>
          </a:p>
          <a:p>
            <a:pPr marL="0" indent="0">
              <a:buNone/>
            </a:pPr>
            <a:endParaRPr lang="en-IN" dirty="0"/>
          </a:p>
        </p:txBody>
      </p:sp>
      <p:sp>
        <p:nvSpPr>
          <p:cNvPr id="4" name="Rectangle 3"/>
          <p:cNvSpPr/>
          <p:nvPr/>
        </p:nvSpPr>
        <p:spPr>
          <a:xfrm>
            <a:off x="207342" y="1288951"/>
            <a:ext cx="11776840" cy="5909310"/>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 K. </a:t>
            </a:r>
            <a:r>
              <a:rPr lang="en-US" dirty="0" err="1">
                <a:latin typeface="Times New Roman" panose="02020603050405020304" pitchFamily="18" charset="0"/>
                <a:cs typeface="Times New Roman" panose="02020603050405020304" pitchFamily="18" charset="0"/>
              </a:rPr>
              <a:t>Govorko</a:t>
            </a:r>
            <a:r>
              <a:rPr lang="en-US" dirty="0">
                <a:latin typeface="Times New Roman" panose="02020603050405020304" pitchFamily="18" charset="0"/>
                <a:cs typeface="Times New Roman" panose="02020603050405020304" pitchFamily="18" charset="0"/>
              </a:rPr>
              <a:t> et al., "Conventional vs. Digital dental impression: practitioner’s and patient’s perspective-a pilot study," 2019 4th International Conference on Smart and Sustainable Technologies (</a:t>
            </a:r>
            <a:r>
              <a:rPr lang="en-US" dirty="0" err="1">
                <a:latin typeface="Times New Roman" panose="02020603050405020304" pitchFamily="18" charset="0"/>
                <a:cs typeface="Times New Roman" panose="02020603050405020304" pitchFamily="18" charset="0"/>
              </a:rPr>
              <a:t>SpliTech</a:t>
            </a:r>
            <a:r>
              <a:rPr lang="en-US" dirty="0">
                <a:latin typeface="Times New Roman" panose="02020603050405020304" pitchFamily="18" charset="0"/>
                <a:cs typeface="Times New Roman" panose="02020603050405020304" pitchFamily="18" charset="0"/>
              </a:rPr>
              <a:t>), 2019, pp. 1-4,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10.23919/SpliTech.2019.8783139.</a:t>
            </a:r>
          </a:p>
          <a:p>
            <a:r>
              <a:rPr lang="en-US" dirty="0">
                <a:latin typeface="Times New Roman" panose="02020603050405020304" pitchFamily="18" charset="0"/>
                <a:cs typeface="Times New Roman" panose="02020603050405020304" pitchFamily="18" charset="0"/>
                <a:hlinkClick r:id="rId2"/>
              </a:rPr>
              <a:t>        https://ieeexplore.ieee.org/document/8783139</a:t>
            </a:r>
            <a:endParaRPr lang="en-US"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Gurses</a:t>
            </a:r>
            <a:r>
              <a:rPr lang="en-US" dirty="0">
                <a:latin typeface="Times New Roman" panose="02020603050405020304" pitchFamily="18" charset="0"/>
                <a:cs typeface="Times New Roman" panose="02020603050405020304" pitchFamily="18" charset="0"/>
              </a:rPr>
              <a:t> and A. B. </a:t>
            </a:r>
            <a:r>
              <a:rPr lang="en-US" dirty="0" err="1">
                <a:latin typeface="Times New Roman" panose="02020603050405020304" pitchFamily="18" charset="0"/>
                <a:cs typeface="Times New Roman" panose="02020603050405020304" pitchFamily="18" charset="0"/>
              </a:rPr>
              <a:t>Oktay</a:t>
            </a:r>
            <a:r>
              <a:rPr lang="en-US" dirty="0">
                <a:latin typeface="Times New Roman" panose="02020603050405020304" pitchFamily="18" charset="0"/>
                <a:cs typeface="Times New Roman" panose="02020603050405020304" pitchFamily="18" charset="0"/>
              </a:rPr>
              <a:t>, "Tooth Restoration and Dental Work Detection on Panoramic Dental Images via CNN," 2020 Medical Technologies Congress (TIPTEKNO), 2020, pp. 1-4,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10.1109/TIPTEKNO50054.2020.9299272.</a:t>
            </a:r>
          </a:p>
          <a:p>
            <a:r>
              <a:rPr lang="en-US" u="sng" dirty="0">
                <a:latin typeface="Times New Roman" panose="02020603050405020304" pitchFamily="18" charset="0"/>
                <a:cs typeface="Times New Roman" panose="02020603050405020304" pitchFamily="18" charset="0"/>
                <a:hlinkClick r:id="rId3"/>
              </a:rPr>
              <a:t>https://ieeexplore.ieee.org/document/9299272</a:t>
            </a:r>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 </a:t>
            </a:r>
            <a:r>
              <a:rPr lang="en-US" dirty="0" err="1">
                <a:latin typeface="Times New Roman" panose="02020603050405020304" pitchFamily="18" charset="0"/>
                <a:cs typeface="Times New Roman" panose="02020603050405020304" pitchFamily="18" charset="0"/>
              </a:rPr>
              <a:t>Yui</a:t>
            </a:r>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Ishikura</a:t>
            </a:r>
            <a:r>
              <a:rPr lang="en-US" dirty="0">
                <a:latin typeface="Times New Roman" panose="02020603050405020304" pitchFamily="18" charset="0"/>
                <a:cs typeface="Times New Roman" panose="02020603050405020304" pitchFamily="18" charset="0"/>
              </a:rPr>
              <a:t>, S. -G. Cho, M. Ding, J. Takamatsu and T. Ogasawara, "A Quantitative Measurement of Hand Scaling Motion for Dental Hygienist Training," 2020 42nd Annual International Conference of the IEEE Engineering in Medicine &amp; Biology Society (EMBC), 2020, pp. 6040-6043,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10.1109/EMBC44109.2020.9175617.</a:t>
            </a:r>
          </a:p>
          <a:p>
            <a:r>
              <a:rPr lang="en-US" u="sng" dirty="0">
                <a:latin typeface="Times New Roman" panose="02020603050405020304" pitchFamily="18" charset="0"/>
                <a:cs typeface="Times New Roman" panose="02020603050405020304" pitchFamily="18" charset="0"/>
                <a:hlinkClick r:id="rId4"/>
              </a:rPr>
              <a:t>https://ieeexplore.ieee.org/document/9175617</a:t>
            </a:r>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 </a:t>
            </a:r>
            <a:r>
              <a:rPr lang="en-US" dirty="0" err="1">
                <a:latin typeface="Times New Roman" panose="02020603050405020304" pitchFamily="18" charset="0"/>
                <a:cs typeface="Times New Roman" panose="02020603050405020304" pitchFamily="18" charset="0"/>
              </a:rPr>
              <a:t>Jaffino</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Banumathi</a:t>
            </a:r>
            <a:r>
              <a:rPr lang="en-US" dirty="0">
                <a:latin typeface="Times New Roman" panose="02020603050405020304" pitchFamily="18" charset="0"/>
                <a:cs typeface="Times New Roman" panose="02020603050405020304" pitchFamily="18" charset="0"/>
              </a:rPr>
              <a:t>, U. </a:t>
            </a:r>
            <a:r>
              <a:rPr lang="en-US" dirty="0" err="1">
                <a:latin typeface="Times New Roman" panose="02020603050405020304" pitchFamily="18" charset="0"/>
                <a:cs typeface="Times New Roman" panose="02020603050405020304" pitchFamily="18" charset="0"/>
              </a:rPr>
              <a:t>Gurunathan</a:t>
            </a:r>
            <a:r>
              <a:rPr lang="en-US" dirty="0">
                <a:latin typeface="Times New Roman" panose="02020603050405020304" pitchFamily="18" charset="0"/>
                <a:cs typeface="Times New Roman" panose="02020603050405020304" pitchFamily="18" charset="0"/>
              </a:rPr>
              <a:t> and J. </a:t>
            </a:r>
            <a:r>
              <a:rPr lang="en-US" dirty="0" err="1">
                <a:latin typeface="Times New Roman" panose="02020603050405020304" pitchFamily="18" charset="0"/>
                <a:cs typeface="Times New Roman" panose="02020603050405020304" pitchFamily="18" charset="0"/>
              </a:rPr>
              <a:t>Prabin</a:t>
            </a:r>
            <a:r>
              <a:rPr lang="en-US" dirty="0">
                <a:latin typeface="Times New Roman" panose="02020603050405020304" pitchFamily="18" charset="0"/>
                <a:cs typeface="Times New Roman" panose="02020603050405020304" pitchFamily="18" charset="0"/>
              </a:rPr>
              <a:t> Jose, "Dental work extraction for different radiographic Images in human Forensic Identification," 2014 International Conference on Communication and Network Technologies, 2014, pp. 52-56,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10.1109/CNT.2014.7062724.</a:t>
            </a:r>
          </a:p>
          <a:p>
            <a:r>
              <a:rPr lang="en-US" u="sng" dirty="0">
                <a:latin typeface="Times New Roman" panose="02020603050405020304" pitchFamily="18" charset="0"/>
                <a:cs typeface="Times New Roman" panose="02020603050405020304" pitchFamily="18" charset="0"/>
                <a:hlinkClick r:id="rId5"/>
              </a:rPr>
              <a:t>https://ieeexplore.ieee.org/document/7062724</a:t>
            </a:r>
            <a:endParaRPr lang="en-US"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u="sng" dirty="0"/>
          </a:p>
          <a:p>
            <a:pPr marL="285750" indent="-285750">
              <a:buFont typeface="Arial" panose="020B0604020202020204" pitchFamily="34" charset="0"/>
              <a:buChar char="•"/>
            </a:pPr>
            <a:endParaRPr lang="en-US" dirty="0"/>
          </a:p>
          <a:p>
            <a:endParaRPr lang="en-US" u="sng" dirty="0"/>
          </a:p>
        </p:txBody>
      </p:sp>
    </p:spTree>
    <p:extLst>
      <p:ext uri="{BB962C8B-B14F-4D97-AF65-F5344CB8AC3E}">
        <p14:creationId xmlns:p14="http://schemas.microsoft.com/office/powerpoint/2010/main" val="41819993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360218"/>
            <a:ext cx="12081164" cy="7398327"/>
          </a:xfrm>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 </a:t>
            </a:r>
            <a:r>
              <a:rPr lang="en-US" dirty="0" err="1">
                <a:latin typeface="Times New Roman" panose="02020603050405020304" pitchFamily="18" charset="0"/>
                <a:cs typeface="Times New Roman" panose="02020603050405020304" pitchFamily="18" charset="0"/>
              </a:rPr>
              <a:t>Verma</a:t>
            </a:r>
            <a:r>
              <a:rPr lang="en-US" dirty="0">
                <a:latin typeface="Times New Roman" panose="02020603050405020304" pitchFamily="18" charset="0"/>
                <a:cs typeface="Times New Roman" panose="02020603050405020304" pitchFamily="18" charset="0"/>
              </a:rPr>
              <a:t>, S. </a:t>
            </a:r>
            <a:r>
              <a:rPr lang="en-US" dirty="0" err="1">
                <a:latin typeface="Times New Roman" panose="02020603050405020304" pitchFamily="18" charset="0"/>
                <a:cs typeface="Times New Roman" panose="02020603050405020304" pitchFamily="18" charset="0"/>
              </a:rPr>
              <a:t>Puri</a:t>
            </a:r>
            <a:r>
              <a:rPr lang="en-US" dirty="0">
                <a:latin typeface="Times New Roman" panose="02020603050405020304" pitchFamily="18" charset="0"/>
                <a:cs typeface="Times New Roman" panose="02020603050405020304" pitchFamily="18" charset="0"/>
              </a:rPr>
              <a:t>, S. </a:t>
            </a:r>
            <a:r>
              <a:rPr lang="en-US" dirty="0" err="1">
                <a:latin typeface="Times New Roman" panose="02020603050405020304" pitchFamily="18" charset="0"/>
                <a:cs typeface="Times New Roman" panose="02020603050405020304" pitchFamily="18" charset="0"/>
              </a:rPr>
              <a:t>Prabhu</a:t>
            </a:r>
            <a:r>
              <a:rPr lang="en-US" dirty="0">
                <a:latin typeface="Times New Roman" panose="02020603050405020304" pitchFamily="18" charset="0"/>
                <a:cs typeface="Times New Roman" panose="02020603050405020304" pitchFamily="18" charset="0"/>
              </a:rPr>
              <a:t> and K. </a:t>
            </a:r>
            <a:r>
              <a:rPr lang="en-US" dirty="0" err="1">
                <a:latin typeface="Times New Roman" panose="02020603050405020304" pitchFamily="18" charset="0"/>
                <a:cs typeface="Times New Roman" panose="02020603050405020304" pitchFamily="18" charset="0"/>
              </a:rPr>
              <a:t>Smriti</a:t>
            </a:r>
            <a:r>
              <a:rPr lang="en-US" dirty="0">
                <a:latin typeface="Times New Roman" panose="02020603050405020304" pitchFamily="18" charset="0"/>
                <a:cs typeface="Times New Roman" panose="02020603050405020304" pitchFamily="18" charset="0"/>
              </a:rPr>
              <a:t>, "Anomaly detection in panoramic dental x-rays using a hybrid Deep Learning and Machine Learning approach," 2020 IEEE REGION 10 CONFERENCE (TENCON), 2020, pp. 263-268,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10.1109/TENCON50793.2020.9293765.</a:t>
            </a:r>
          </a:p>
          <a:p>
            <a:pPr marL="0" indent="0">
              <a:buNone/>
            </a:pPr>
            <a:r>
              <a:rPr lang="en-US" u="sng" dirty="0">
                <a:latin typeface="Times New Roman" panose="02020603050405020304" pitchFamily="18" charset="0"/>
                <a:cs typeface="Times New Roman" panose="02020603050405020304" pitchFamily="18" charset="0"/>
                <a:hlinkClick r:id="rId2"/>
              </a:rPr>
              <a:t>https://ieeexplore.ieee.org/document/9293765</a:t>
            </a:r>
            <a:endParaRPr lang="en-US"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 </a:t>
            </a:r>
            <a:r>
              <a:rPr lang="en-US" dirty="0" err="1">
                <a:latin typeface="Times New Roman" panose="02020603050405020304" pitchFamily="18" charset="0"/>
                <a:cs typeface="Times New Roman" panose="02020603050405020304" pitchFamily="18" charset="0"/>
              </a:rPr>
              <a:t>Divakaran</a:t>
            </a:r>
            <a:r>
              <a:rPr lang="en-US" dirty="0">
                <a:latin typeface="Times New Roman" panose="02020603050405020304" pitchFamily="18" charset="0"/>
                <a:cs typeface="Times New Roman" panose="02020603050405020304" pitchFamily="18" charset="0"/>
              </a:rPr>
              <a:t>, K. </a:t>
            </a:r>
            <a:r>
              <a:rPr lang="en-US" dirty="0" err="1">
                <a:latin typeface="Times New Roman" panose="02020603050405020304" pitchFamily="18" charset="0"/>
                <a:cs typeface="Times New Roman" panose="02020603050405020304" pitchFamily="18" charset="0"/>
              </a:rPr>
              <a:t>Vasanth</a:t>
            </a:r>
            <a:r>
              <a:rPr lang="en-US" dirty="0">
                <a:latin typeface="Times New Roman" panose="02020603050405020304" pitchFamily="18" charset="0"/>
                <a:cs typeface="Times New Roman" panose="02020603050405020304" pitchFamily="18" charset="0"/>
              </a:rPr>
              <a:t>, S. D and S. V, "Classification of Digital Dental X-ray Images Using Machine Learning," 2021 Seventh International conference on Bio Signals, Images, and Instrumentation (ICBSII), 2021, pp. 1-3,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10.1109/ICBSII51839.2021.9445171.</a:t>
            </a:r>
          </a:p>
          <a:p>
            <a:pPr marL="0" indent="0">
              <a:buNone/>
            </a:pPr>
            <a:r>
              <a:rPr lang="en-US" u="sng" dirty="0">
                <a:latin typeface="Times New Roman" panose="02020603050405020304" pitchFamily="18" charset="0"/>
                <a:cs typeface="Times New Roman" panose="02020603050405020304" pitchFamily="18" charset="0"/>
                <a:hlinkClick r:id="rId3"/>
              </a:rPr>
              <a:t>https://ieeexplore.ieee.org/document/9445171</a:t>
            </a:r>
            <a:endParaRPr lang="en-US"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M. Kim, Q. Sun, A. T. Hara, G. </a:t>
            </a:r>
            <a:r>
              <a:rPr lang="en-US" dirty="0" err="1">
                <a:latin typeface="Times New Roman" panose="02020603050405020304" pitchFamily="18" charset="0"/>
                <a:cs typeface="Times New Roman" panose="02020603050405020304" pitchFamily="18" charset="0"/>
              </a:rPr>
              <a:t>Maupome</a:t>
            </a:r>
            <a:r>
              <a:rPr lang="en-US" dirty="0">
                <a:latin typeface="Times New Roman" panose="02020603050405020304" pitchFamily="18" charset="0"/>
                <a:cs typeface="Times New Roman" panose="02020603050405020304" pitchFamily="18" charset="0"/>
              </a:rPr>
              <a:t> and L. </a:t>
            </a:r>
            <a:r>
              <a:rPr lang="en-US" dirty="0" err="1">
                <a:latin typeface="Times New Roman" panose="02020603050405020304" pitchFamily="18" charset="0"/>
                <a:cs typeface="Times New Roman" panose="02020603050405020304" pitchFamily="18" charset="0"/>
              </a:rPr>
              <a:t>Shen</a:t>
            </a:r>
            <a:r>
              <a:rPr lang="en-US" dirty="0">
                <a:latin typeface="Times New Roman" panose="02020603050405020304" pitchFamily="18" charset="0"/>
                <a:cs typeface="Times New Roman" panose="02020603050405020304" pitchFamily="18" charset="0"/>
              </a:rPr>
              <a:t>, "Estimating Hard-tissue Conditions from Dental Images via Machine Learning," 2020 IEEE 20th International Conference on Bioinformatics and Bioengineering (BIBE), 2020, pp. 315-322,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10.1109/BIBE50027.2020.00058.</a:t>
            </a:r>
          </a:p>
          <a:p>
            <a:pPr marL="0" indent="0">
              <a:buNone/>
            </a:pPr>
            <a:r>
              <a:rPr lang="en-US" dirty="0">
                <a:latin typeface="Times New Roman" panose="02020603050405020304" pitchFamily="18" charset="0"/>
                <a:cs typeface="Times New Roman" panose="02020603050405020304" pitchFamily="18" charset="0"/>
                <a:hlinkClick r:id="rId4"/>
              </a:rPr>
              <a:t>https://ieeexplore.ieee.org/abstract/document/9288087</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 </a:t>
            </a:r>
            <a:r>
              <a:rPr lang="en-US" dirty="0" err="1">
                <a:latin typeface="Times New Roman" panose="02020603050405020304" pitchFamily="18" charset="0"/>
                <a:cs typeface="Times New Roman" panose="02020603050405020304" pitchFamily="18" charset="0"/>
              </a:rPr>
              <a:t>Hashem</a:t>
            </a:r>
            <a:r>
              <a:rPr lang="en-US" dirty="0">
                <a:latin typeface="Times New Roman" panose="02020603050405020304" pitchFamily="18" charset="0"/>
                <a:cs typeface="Times New Roman" panose="02020603050405020304" pitchFamily="18" charset="0"/>
              </a:rPr>
              <a:t>, M. L. Mohammed and A. E. Youssef, "Improving the Efficiency of Dental Implantation Process Using Guided Local Search Models and Continuous Time Neural Networks With Robotic Assistance," in IEEE Access, vol. 8, pp. 202755-202764, 2020,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10.1109/ACCESS.2020.3034689.</a:t>
            </a:r>
          </a:p>
          <a:p>
            <a:pPr marL="0" indent="0">
              <a:buNone/>
            </a:pPr>
            <a:r>
              <a:rPr lang="en-US" dirty="0">
                <a:latin typeface="Times New Roman" panose="02020603050405020304" pitchFamily="18" charset="0"/>
                <a:cs typeface="Times New Roman" panose="02020603050405020304" pitchFamily="18" charset="0"/>
                <a:hlinkClick r:id="rId5"/>
              </a:rPr>
              <a:t>https://ieeexplore.ieee.org/document/9244053</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p>
          <a:p>
            <a:pPr marL="0" indent="0">
              <a:buNone/>
            </a:pPr>
            <a:endParaRPr lang="en-US" u="sng" dirty="0"/>
          </a:p>
        </p:txBody>
      </p:sp>
    </p:spTree>
    <p:extLst>
      <p:ext uri="{BB962C8B-B14F-4D97-AF65-F5344CB8AC3E}">
        <p14:creationId xmlns:p14="http://schemas.microsoft.com/office/powerpoint/2010/main" val="105498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56B6-21C4-4A6F-B26E-41BD1EE5FB7B}"/>
              </a:ext>
            </a:extLst>
          </p:cNvPr>
          <p:cNvSpPr>
            <a:spLocks noGrp="1"/>
          </p:cNvSpPr>
          <p:nvPr>
            <p:ph type="title"/>
          </p:nvPr>
        </p:nvSpPr>
        <p:spPr>
          <a:xfrm>
            <a:off x="646111" y="2722178"/>
            <a:ext cx="9404723" cy="1072055"/>
          </a:xfrm>
        </p:spPr>
        <p:txBody>
          <a:bodyPr/>
          <a:lstStyle/>
          <a:p>
            <a:pPr algn="ctr"/>
            <a:r>
              <a:rPr lang="en-US" dirty="0"/>
              <a:t>THANK YOU</a:t>
            </a:r>
            <a:endParaRPr lang="en-IN" dirty="0"/>
          </a:p>
        </p:txBody>
      </p:sp>
    </p:spTree>
    <p:extLst>
      <p:ext uri="{BB962C8B-B14F-4D97-AF65-F5344CB8AC3E}">
        <p14:creationId xmlns:p14="http://schemas.microsoft.com/office/powerpoint/2010/main" val="208882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DB74-AF01-4335-B37A-FA35A487C886}"/>
              </a:ext>
            </a:extLst>
          </p:cNvPr>
          <p:cNvSpPr>
            <a:spLocks noGrp="1"/>
          </p:cNvSpPr>
          <p:nvPr>
            <p:ph type="ctrTitle"/>
          </p:nvPr>
        </p:nvSpPr>
        <p:spPr>
          <a:xfrm>
            <a:off x="3541986" y="714703"/>
            <a:ext cx="6966842" cy="5654566"/>
          </a:xfrm>
        </p:spPr>
        <p:txBody>
          <a:bodyPr/>
          <a:lstStyle/>
          <a:p>
            <a:r>
              <a:rPr lang="en-US" sz="3200" dirty="0">
                <a:latin typeface="Bahnschrift SemiLight" panose="020B0502040204020203" pitchFamily="34" charset="0"/>
              </a:rPr>
              <a:t>TEAM MEMBERS:</a:t>
            </a:r>
            <a:br>
              <a:rPr lang="en-US" sz="3200" dirty="0">
                <a:latin typeface="Bahnschrift SemiLight" panose="020B0502040204020203" pitchFamily="34" charset="0"/>
              </a:rPr>
            </a:br>
            <a:r>
              <a:rPr lang="en-US" sz="3200" dirty="0">
                <a:latin typeface="Bahnschrift SemiLight" panose="020B0502040204020203" pitchFamily="34" charset="0"/>
              </a:rPr>
              <a:t>Dahlia Rane P</a:t>
            </a:r>
            <a:br>
              <a:rPr lang="en-US" sz="3200" dirty="0">
                <a:latin typeface="Bahnschrift SemiLight" panose="020B0502040204020203" pitchFamily="34" charset="0"/>
              </a:rPr>
            </a:br>
            <a:r>
              <a:rPr lang="en-US" sz="3200" dirty="0">
                <a:latin typeface="Bahnschrift SemiLight" panose="020B0502040204020203" pitchFamily="34" charset="0"/>
              </a:rPr>
              <a:t>Kavya VR</a:t>
            </a:r>
            <a:br>
              <a:rPr lang="en-US" sz="3200" dirty="0">
                <a:latin typeface="Bahnschrift SemiLight" panose="020B0502040204020203" pitchFamily="34" charset="0"/>
              </a:rPr>
            </a:br>
            <a:r>
              <a:rPr lang="en-US" sz="3200" dirty="0">
                <a:latin typeface="Bahnschrift SemiLight" panose="020B0502040204020203" pitchFamily="34" charset="0"/>
              </a:rPr>
              <a:t>Nandhini S</a:t>
            </a:r>
            <a:br>
              <a:rPr lang="en-US" sz="3200" dirty="0">
                <a:latin typeface="Bahnschrift SemiLight" panose="020B0502040204020203" pitchFamily="34" charset="0"/>
              </a:rPr>
            </a:br>
            <a:br>
              <a:rPr lang="en-US" sz="3200" dirty="0">
                <a:latin typeface="Bahnschrift SemiLight" panose="020B0502040204020203" pitchFamily="34" charset="0"/>
              </a:rPr>
            </a:br>
            <a:r>
              <a:rPr lang="en-US" sz="3200" dirty="0">
                <a:latin typeface="Bahnschrift SemiLight" panose="020B0502040204020203" pitchFamily="34" charset="0"/>
              </a:rPr>
              <a:t>PROJECT GUIDE:</a:t>
            </a:r>
            <a:br>
              <a:rPr lang="en-US" sz="3200" dirty="0">
                <a:latin typeface="Bahnschrift SemiLight" panose="020B0502040204020203" pitchFamily="34" charset="0"/>
              </a:rPr>
            </a:br>
            <a:r>
              <a:rPr lang="en-IN" sz="3200" dirty="0">
                <a:latin typeface="Bahnschrift SemiLight" panose="020B0502040204020203" pitchFamily="34" charset="0"/>
              </a:rPr>
              <a:t>Mrs </a:t>
            </a:r>
            <a:r>
              <a:rPr lang="en-IN" sz="3200" dirty="0" err="1">
                <a:latin typeface="Bahnschrift SemiLight" panose="020B0502040204020203" pitchFamily="34" charset="0"/>
              </a:rPr>
              <a:t>P.Deepa</a:t>
            </a:r>
            <a:br>
              <a:rPr lang="en-IN" sz="3200" dirty="0">
                <a:latin typeface="Bahnschrift SemiLight" panose="020B0502040204020203" pitchFamily="34" charset="0"/>
              </a:rPr>
            </a:br>
            <a:br>
              <a:rPr lang="en-IN" sz="3200" dirty="0">
                <a:latin typeface="Bahnschrift SemiLight" panose="020B0502040204020203" pitchFamily="34" charset="0"/>
              </a:rPr>
            </a:br>
            <a:r>
              <a:rPr lang="en-IN" sz="3200" dirty="0">
                <a:latin typeface="Bahnschrift SemiLight" panose="020B0502040204020203" pitchFamily="34" charset="0"/>
              </a:rPr>
              <a:t>PROJECT CO-ORDINATOR:</a:t>
            </a:r>
            <a:br>
              <a:rPr lang="en-IN" sz="3200" dirty="0">
                <a:latin typeface="Bahnschrift SemiLight" panose="020B0502040204020203" pitchFamily="34" charset="0"/>
              </a:rPr>
            </a:br>
            <a:r>
              <a:rPr lang="en-IN" sz="3200" dirty="0" err="1">
                <a:latin typeface="Bahnschrift SemiLight" panose="020B0502040204020203" pitchFamily="34" charset="0"/>
              </a:rPr>
              <a:t>Dr.L.Jaba</a:t>
            </a:r>
            <a:r>
              <a:rPr lang="en-IN" sz="3200" dirty="0">
                <a:latin typeface="Bahnschrift SemiLight" panose="020B0502040204020203" pitchFamily="34" charset="0"/>
              </a:rPr>
              <a:t> Sheela</a:t>
            </a:r>
            <a:br>
              <a:rPr lang="en-IN" sz="3200" dirty="0">
                <a:latin typeface="Bahnschrift SemiLight" panose="020B0502040204020203" pitchFamily="34" charset="0"/>
              </a:rPr>
            </a:br>
            <a:br>
              <a:rPr lang="en-IN" sz="3200" dirty="0"/>
            </a:br>
            <a:endParaRPr lang="en-IN" sz="3200" dirty="0"/>
          </a:p>
        </p:txBody>
      </p:sp>
    </p:spTree>
    <p:extLst>
      <p:ext uri="{BB962C8B-B14F-4D97-AF65-F5344CB8AC3E}">
        <p14:creationId xmlns:p14="http://schemas.microsoft.com/office/powerpoint/2010/main" val="314793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926218" y="1510145"/>
            <a:ext cx="9714073" cy="4627417"/>
          </a:xfrm>
        </p:spPr>
        <p:txBody>
          <a:bodyPr>
            <a:noAutofit/>
          </a:bodyPr>
          <a:lstStyle/>
          <a:p>
            <a:r>
              <a:rPr lang="en-US" sz="2400" dirty="0">
                <a:latin typeface="Times New Roman" pitchFamily="18" charset="0"/>
                <a:cs typeface="Times New Roman" pitchFamily="18" charset="0"/>
              </a:rPr>
              <a:t>The first phase is related to the objective of predicting crime; consequently, the aim is to investigate several predictive models. </a:t>
            </a:r>
          </a:p>
          <a:p>
            <a:r>
              <a:rPr lang="en-US" sz="2400" dirty="0">
                <a:latin typeface="Times New Roman" pitchFamily="18" charset="0"/>
                <a:cs typeface="Times New Roman" pitchFamily="18" charset="0"/>
              </a:rPr>
              <a:t>The last phase involves the reporting of the results of this investigation. The variations in the other phases for each experiment are presented in dental crime prediction.</a:t>
            </a:r>
          </a:p>
          <a:p>
            <a:r>
              <a:rPr lang="en-US" sz="2400" dirty="0">
                <a:latin typeface="Times New Roman" pitchFamily="18" charset="0"/>
                <a:cs typeface="Times New Roman" pitchFamily="18" charset="0"/>
              </a:rPr>
              <a:t> In relation to the modeling phase, it typically involves building a model using some of the data available; this data is referred to as the training set.</a:t>
            </a:r>
          </a:p>
          <a:p>
            <a:r>
              <a:rPr lang="en-US" sz="2400" dirty="0">
                <a:latin typeface="Times New Roman" pitchFamily="18" charset="0"/>
                <a:cs typeface="Times New Roman" pitchFamily="18" charset="0"/>
              </a:rPr>
              <a:t> The remaining data is used for evaluating the performance of the model (in the evaluation phase), and it is referred to as the test set. The model itself can be built using a CLAHE and FAG algorithm. </a:t>
            </a:r>
          </a:p>
          <a:p>
            <a:r>
              <a:rPr lang="en-US" sz="2400" dirty="0">
                <a:latin typeface="Times New Roman" pitchFamily="18" charset="0"/>
                <a:cs typeface="Times New Roman" pitchFamily="18" charset="0"/>
              </a:rPr>
              <a:t>The following subsection describes the algorithms used in our experiments.</a:t>
            </a:r>
          </a:p>
          <a:p>
            <a:endParaRPr lang="en-US" sz="2400" dirty="0"/>
          </a:p>
        </p:txBody>
      </p:sp>
    </p:spTree>
    <p:extLst>
      <p:ext uri="{BB962C8B-B14F-4D97-AF65-F5344CB8AC3E}">
        <p14:creationId xmlns:p14="http://schemas.microsoft.com/office/powerpoint/2010/main" val="132199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7FBD-6779-422C-B088-47C6E62DCDE5}"/>
              </a:ext>
            </a:extLst>
          </p:cNvPr>
          <p:cNvSpPr>
            <a:spLocks noGrp="1"/>
          </p:cNvSpPr>
          <p:nvPr>
            <p:ph type="title"/>
          </p:nvPr>
        </p:nvSpPr>
        <p:spPr>
          <a:xfrm>
            <a:off x="646111" y="210208"/>
            <a:ext cx="9404723" cy="987972"/>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913E454D-FF91-4E86-8B1C-5DC0FD820BE7}"/>
              </a:ext>
            </a:extLst>
          </p:cNvPr>
          <p:cNvSpPr>
            <a:spLocks noGrp="1"/>
          </p:cNvSpPr>
          <p:nvPr>
            <p:ph idx="1"/>
          </p:nvPr>
        </p:nvSpPr>
        <p:spPr>
          <a:xfrm>
            <a:off x="305756" y="1090688"/>
            <a:ext cx="11288109" cy="5365530"/>
          </a:xfrm>
        </p:spPr>
        <p:txBody>
          <a:bodyPr>
            <a:noAutofit/>
          </a:bodyPr>
          <a:lstStyle/>
          <a:p>
            <a:r>
              <a:rPr lang="en-US" sz="2400" dirty="0">
                <a:latin typeface="Times New Roman" pitchFamily="18" charset="0"/>
                <a:cs typeface="Times New Roman" pitchFamily="18" charset="0"/>
              </a:rPr>
              <a:t>The increase in Forensic data recording coupled with data analytics resulted in the growth</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of research approaches aimed at extracting knowledge from Forensic records to better understand criminal </a:t>
            </a:r>
            <a:r>
              <a:rPr lang="en-US" sz="2400" dirty="0" err="1">
                <a:latin typeface="Times New Roman" pitchFamily="18" charset="0"/>
                <a:cs typeface="Times New Roman" pitchFamily="18" charset="0"/>
              </a:rPr>
              <a:t>behaviour</a:t>
            </a:r>
            <a:r>
              <a:rPr lang="en-US" sz="2400" dirty="0">
                <a:latin typeface="Times New Roman" pitchFamily="18" charset="0"/>
                <a:cs typeface="Times New Roman" pitchFamily="18" charset="0"/>
              </a:rPr>
              <a:t> and ultimately prevent future Forensic person identification tasks such as Forensic dental recognition. </a:t>
            </a:r>
          </a:p>
          <a:p>
            <a:r>
              <a:rPr lang="en-US" sz="2400" dirty="0">
                <a:latin typeface="Times New Roman" pitchFamily="18" charset="0"/>
                <a:cs typeface="Times New Roman" pitchFamily="18" charset="0"/>
              </a:rPr>
              <a:t>While many of these approaches make use of clustering and association rule mining techniques, there are fewer approaches focusing on predictive models of Forensic.</a:t>
            </a:r>
          </a:p>
          <a:p>
            <a:r>
              <a:rPr lang="en-US" sz="2400" dirty="0">
                <a:latin typeface="Times New Roman" pitchFamily="18" charset="0"/>
                <a:cs typeface="Times New Roman" pitchFamily="18" charset="0"/>
              </a:rPr>
              <a:t> In this paper we explore models for predicting the frequency of several types of dental Forensic prediction by LSOA code (Lower layer super output areas an administrative system of area for public) and the frequency of anti-social </a:t>
            </a:r>
            <a:r>
              <a:rPr lang="en-US" sz="2400" dirty="0" err="1">
                <a:latin typeface="Times New Roman" pitchFamily="18" charset="0"/>
                <a:cs typeface="Times New Roman" pitchFamily="18" charset="0"/>
              </a:rPr>
              <a:t>behaviour</a:t>
            </a:r>
            <a:r>
              <a:rPr lang="en-US" sz="2400" dirty="0">
                <a:latin typeface="Times New Roman" pitchFamily="18" charset="0"/>
                <a:cs typeface="Times New Roman" pitchFamily="18" charset="0"/>
              </a:rPr>
              <a:t> Forensic. </a:t>
            </a:r>
          </a:p>
          <a:p>
            <a:r>
              <a:rPr lang="en-US" sz="2400" dirty="0">
                <a:latin typeface="Times New Roman" pitchFamily="18" charset="0"/>
                <a:cs typeface="Times New Roman" pitchFamily="18" charset="0"/>
              </a:rPr>
              <a:t>Two algorithms are used from different categories of approaches are CLAHE and FAG algorithm used for prediction Forensic crime and </a:t>
            </a:r>
            <a:r>
              <a:rPr lang="en-US" sz="2400" dirty="0" err="1">
                <a:latin typeface="Times New Roman" pitchFamily="18" charset="0"/>
                <a:cs typeface="Times New Roman" pitchFamily="18" charset="0"/>
              </a:rPr>
              <a:t>FoID</a:t>
            </a:r>
            <a:r>
              <a:rPr lang="en-US" sz="2400" dirty="0">
                <a:latin typeface="Times New Roman" pitchFamily="18" charset="0"/>
                <a:cs typeface="Times New Roman" pitchFamily="18" charset="0"/>
              </a:rPr>
              <a:t> maps each scan instance into an embedding.</a:t>
            </a:r>
            <a:endParaRPr lang="en-IN" sz="2400" dirty="0"/>
          </a:p>
        </p:txBody>
      </p:sp>
    </p:spTree>
    <p:extLst>
      <p:ext uri="{BB962C8B-B14F-4D97-AF65-F5344CB8AC3E}">
        <p14:creationId xmlns:p14="http://schemas.microsoft.com/office/powerpoint/2010/main" val="91068551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MODULES</a:t>
            </a:r>
            <a:endParaRPr lang="en-US" dirty="0"/>
          </a:p>
        </p:txBody>
      </p:sp>
      <p:sp>
        <p:nvSpPr>
          <p:cNvPr id="3" name="Content Placeholder 2"/>
          <p:cNvSpPr>
            <a:spLocks noGrp="1"/>
          </p:cNvSpPr>
          <p:nvPr>
            <p:ph idx="1"/>
          </p:nvPr>
        </p:nvSpPr>
        <p:spPr>
          <a:xfrm>
            <a:off x="743093" y="1748118"/>
            <a:ext cx="8946541" cy="4195481"/>
          </a:xfrm>
        </p:spPr>
        <p:txBody>
          <a:bodyPr>
            <a:normAutofit fontScale="92500" lnSpcReduction="20000"/>
          </a:bodyPr>
          <a:lstStyle/>
          <a:p>
            <a:pPr algn="just"/>
            <a:r>
              <a:rPr lang="en-US" sz="2600" dirty="0">
                <a:latin typeface="Times New Roman" pitchFamily="18" charset="0"/>
                <a:cs typeface="Times New Roman" pitchFamily="18" charset="0"/>
              </a:rPr>
              <a:t>DATA GENERATION USING BALANCING IMAGE</a:t>
            </a:r>
          </a:p>
          <a:p>
            <a:pPr marL="0" indent="0" algn="just">
              <a:buNone/>
            </a:pPr>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FORENSIC FREQUENCY PREDICTION BY CLAHE</a:t>
            </a:r>
          </a:p>
          <a:p>
            <a:pPr marL="0" indent="0" algn="just">
              <a:buNone/>
            </a:pPr>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FORENSIC FREQUENCY PREDICTION USING DENTAL IMAGE</a:t>
            </a:r>
          </a:p>
          <a:p>
            <a:pPr marL="0" indent="0" algn="just">
              <a:buNone/>
            </a:pPr>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LATENT PART LOCALIZATION</a:t>
            </a:r>
          </a:p>
          <a:p>
            <a:pPr marL="0" indent="0" algn="just">
              <a:buNone/>
            </a:pPr>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CONTRASTIVE LEARNING WITH DSA</a:t>
            </a:r>
          </a:p>
          <a:p>
            <a:pPr marL="0" indent="0">
              <a:buNone/>
            </a:pPr>
            <a:endParaRPr lang="en-US" dirty="0"/>
          </a:p>
        </p:txBody>
      </p:sp>
    </p:spTree>
    <p:extLst>
      <p:ext uri="{BB962C8B-B14F-4D97-AF65-F5344CB8AC3E}">
        <p14:creationId xmlns:p14="http://schemas.microsoft.com/office/powerpoint/2010/main" val="108431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a:t>
            </a:r>
          </a:p>
        </p:txBody>
      </p:sp>
      <p:sp>
        <p:nvSpPr>
          <p:cNvPr id="3" name="Content Placeholder 2"/>
          <p:cNvSpPr>
            <a:spLocks noGrp="1"/>
          </p:cNvSpPr>
          <p:nvPr>
            <p:ph idx="1"/>
          </p:nvPr>
        </p:nvSpPr>
        <p:spPr/>
        <p:txBody>
          <a:bodyPr/>
          <a:lstStyle/>
          <a:p>
            <a:pPr lvl="0"/>
            <a:r>
              <a:rPr lang="en-US" sz="3200" dirty="0"/>
              <a:t>The language used in the development is PYTHON 3.10 </a:t>
            </a:r>
          </a:p>
          <a:p>
            <a:pPr marL="0" lvl="0" indent="0">
              <a:buNone/>
            </a:pPr>
            <a:endParaRPr lang="en-US" sz="3200" dirty="0"/>
          </a:p>
          <a:p>
            <a:pPr lvl="0"/>
            <a:r>
              <a:rPr lang="en-US" sz="3200" dirty="0"/>
              <a:t>Windows Environment 3.3</a:t>
            </a:r>
          </a:p>
          <a:p>
            <a:pPr marL="0" lvl="0" indent="0">
              <a:buNone/>
            </a:pPr>
            <a:endParaRPr lang="en-US" sz="3200" dirty="0"/>
          </a:p>
          <a:p>
            <a:pPr lvl="0"/>
            <a:r>
              <a:rPr lang="en-US" sz="3200" dirty="0"/>
              <a:t>The project is developed on i3,i5,i7 with 6 GB RAM.</a:t>
            </a:r>
          </a:p>
          <a:p>
            <a:pPr marL="0" indent="0">
              <a:buNone/>
            </a:pPr>
            <a:endParaRPr lang="en-US" dirty="0"/>
          </a:p>
        </p:txBody>
      </p:sp>
    </p:spTree>
    <p:extLst>
      <p:ext uri="{BB962C8B-B14F-4D97-AF65-F5344CB8AC3E}">
        <p14:creationId xmlns:p14="http://schemas.microsoft.com/office/powerpoint/2010/main" val="228697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76373B6-8DDB-4656-823E-DB9C62E020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8" t="6438" r="1436"/>
          <a:stretch/>
        </p:blipFill>
        <p:spPr bwMode="auto">
          <a:xfrm>
            <a:off x="200721" y="1538868"/>
            <a:ext cx="11374245" cy="48619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B833F99-9FB4-494E-8D0F-584A65B42C41}"/>
              </a:ext>
            </a:extLst>
          </p:cNvPr>
          <p:cNvSpPr/>
          <p:nvPr/>
        </p:nvSpPr>
        <p:spPr>
          <a:xfrm rot="10800000" flipV="1">
            <a:off x="-906817" y="89871"/>
            <a:ext cx="5790133" cy="1015663"/>
          </a:xfrm>
          <a:prstGeom prst="rect">
            <a:avLst/>
          </a:prstGeom>
          <a:noFill/>
        </p:spPr>
        <p:txBody>
          <a:bodyPr wrap="square" lIns="91440" tIns="45720" rIns="91440" bIns="45720">
            <a:spAutoFit/>
          </a:bodyPr>
          <a:lstStyle/>
          <a:p>
            <a:pPr algn="ctr"/>
            <a:r>
              <a:rPr lang="en-US" sz="6000" b="1" dirty="0">
                <a:ln w="9525">
                  <a:solidFill>
                    <a:schemeClr val="bg1"/>
                  </a:solidFill>
                  <a:prstDash val="solid"/>
                </a:ln>
                <a:effectLst>
                  <a:outerShdw blurRad="12700" dist="38100" dir="2700000" algn="tl" rotWithShape="0">
                    <a:schemeClr val="bg1">
                      <a:lumMod val="50000"/>
                    </a:schemeClr>
                  </a:outerShdw>
                </a:effectLst>
              </a:rPr>
              <a:t>SDLC</a:t>
            </a:r>
            <a:endParaRPr lang="en-US" sz="60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188312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00EE4E-5044-4354-B0D9-F7D0F5C85FA2}"/>
              </a:ext>
            </a:extLst>
          </p:cNvPr>
          <p:cNvSpPr/>
          <p:nvPr/>
        </p:nvSpPr>
        <p:spPr>
          <a:xfrm>
            <a:off x="1149252" y="496398"/>
            <a:ext cx="8530683" cy="923330"/>
          </a:xfrm>
          <a:prstGeom prst="rect">
            <a:avLst/>
          </a:prstGeom>
          <a:noFill/>
        </p:spPr>
        <p:txBody>
          <a:bodyPr wrap="square" lIns="91440" tIns="45720" rIns="91440" bIns="45720">
            <a:spAutoFit/>
          </a:bodyPr>
          <a:lstStyle/>
          <a:p>
            <a:pPr algn="ctr"/>
            <a:r>
              <a:rPr lang="en-US" sz="5400" b="1" cap="none" spc="50" dirty="0">
                <a:ln w="0"/>
                <a:effectLst>
                  <a:innerShdw blurRad="63500" dist="50800" dir="13500000">
                    <a:srgbClr val="000000">
                      <a:alpha val="50000"/>
                    </a:srgbClr>
                  </a:innerShdw>
                </a:effectLst>
              </a:rPr>
              <a:t>BLOCK DIAGRAM</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795" r="1136" b="12456"/>
          <a:stretch/>
        </p:blipFill>
        <p:spPr>
          <a:xfrm>
            <a:off x="96982" y="1904638"/>
            <a:ext cx="11956473" cy="4122090"/>
          </a:xfrm>
          <a:prstGeom prst="rect">
            <a:avLst/>
          </a:prstGeom>
        </p:spPr>
      </p:pic>
    </p:spTree>
    <p:extLst>
      <p:ext uri="{BB962C8B-B14F-4D97-AF65-F5344CB8AC3E}">
        <p14:creationId xmlns:p14="http://schemas.microsoft.com/office/powerpoint/2010/main" val="4110198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43" t="10180" r="143" b="38914"/>
          <a:stretch/>
        </p:blipFill>
        <p:spPr>
          <a:xfrm>
            <a:off x="540139" y="1537854"/>
            <a:ext cx="10991699" cy="4197928"/>
          </a:xfrm>
          <a:prstGeom prst="rect">
            <a:avLst/>
          </a:prstGeom>
        </p:spPr>
      </p:pic>
    </p:spTree>
    <p:extLst>
      <p:ext uri="{BB962C8B-B14F-4D97-AF65-F5344CB8AC3E}">
        <p14:creationId xmlns:p14="http://schemas.microsoft.com/office/powerpoint/2010/main" val="17299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0AC149-8447-4BE5-88C7-DBE24EA73E83}">
  <ds:schemaRefs>
    <ds:schemaRef ds:uri="http://schemas.microsoft.com/sharepoint/v3/contenttype/forms"/>
  </ds:schemaRefs>
</ds:datastoreItem>
</file>

<file path=customXml/itemProps2.xml><?xml version="1.0" encoding="utf-8"?>
<ds:datastoreItem xmlns:ds="http://schemas.openxmlformats.org/officeDocument/2006/customXml" ds:itemID="{D0D1C9B0-FE26-433B-8E1A-54CCDFA4EB1D}">
  <ds:schemaRefs>
    <ds:schemaRef ds:uri="http://purl.org/dc/elements/1.1/"/>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dcmitype/"/>
    <ds:schemaRef ds:uri="4873beb7-5857-4685-be1f-d57550cc96cc"/>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251</TotalTime>
  <Words>935</Words>
  <Application>Microsoft Office PowerPoint</Application>
  <PresentationFormat>Widescreen</PresentationFormat>
  <Paragraphs>58</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Bahnschrift SemiLight</vt:lpstr>
      <vt:lpstr>Calibri</vt:lpstr>
      <vt:lpstr>Century Gothic</vt:lpstr>
      <vt:lpstr>Times New Roman</vt:lpstr>
      <vt:lpstr>Wingdings 3</vt:lpstr>
      <vt:lpstr>Ion</vt:lpstr>
      <vt:lpstr>FORENSIC DENTAL X-RAY IMAGE ENHANCEMENT USING CLAHE AND FAG TO DETERMINE AGE DOMAIN: DEEP LEARNING</vt:lpstr>
      <vt:lpstr>TEAM MEMBERS: Dahlia Rane P Kavya VR Nandhini S  PROJECT GUIDE: Mrs P.Deepa  PROJECT CO-ORDINATOR: Dr.L.Jaba Sheela  </vt:lpstr>
      <vt:lpstr>OVERVIEW</vt:lpstr>
      <vt:lpstr>ABSTRACT</vt:lpstr>
      <vt:lpstr>LIST OF MODULES</vt:lpstr>
      <vt:lpstr>TECHNOLOGY</vt:lpstr>
      <vt:lpstr>PowerPoint Presentation</vt:lpstr>
      <vt:lpstr>PowerPoint Presentation</vt:lpstr>
      <vt:lpstr>PowerPoint Presentation</vt:lpstr>
      <vt:lpstr>PowerPoint Presentation</vt:lpstr>
      <vt:lpstr>TIME LINE CHART</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Chest x-ray enhancement using fusion of CLAHE and FAG</dc:title>
  <dc:creator>nandhini subramanian</dc:creator>
  <cp:lastModifiedBy>nandhini subramanian</cp:lastModifiedBy>
  <cp:revision>16</cp:revision>
  <dcterms:created xsi:type="dcterms:W3CDTF">2022-01-04T16:44:43Z</dcterms:created>
  <dcterms:modified xsi:type="dcterms:W3CDTF">2022-04-07T10:28:46Z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