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7"/>
  </p:notesMasterIdLst>
  <p:sldIdLst>
    <p:sldId id="256" r:id="rId2"/>
    <p:sldId id="293" r:id="rId3"/>
    <p:sldId id="295" r:id="rId4"/>
    <p:sldId id="294" r:id="rId5"/>
    <p:sldId id="270" r:id="rId6"/>
    <p:sldId id="271" r:id="rId7"/>
    <p:sldId id="296" r:id="rId8"/>
    <p:sldId id="297" r:id="rId9"/>
    <p:sldId id="298" r:id="rId10"/>
    <p:sldId id="299" r:id="rId11"/>
    <p:sldId id="300" r:id="rId12"/>
    <p:sldId id="301" r:id="rId13"/>
    <p:sldId id="302" r:id="rId14"/>
    <p:sldId id="303" r:id="rId15"/>
    <p:sldId id="304" r:id="rId16"/>
    <p:sldId id="307" r:id="rId17"/>
    <p:sldId id="306" r:id="rId18"/>
    <p:sldId id="309" r:id="rId19"/>
    <p:sldId id="310" r:id="rId20"/>
    <p:sldId id="290" r:id="rId21"/>
    <p:sldId id="313" r:id="rId22"/>
    <p:sldId id="311" r:id="rId23"/>
    <p:sldId id="312" r:id="rId24"/>
    <p:sldId id="287" r:id="rId25"/>
    <p:sldId id="31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68" d="100"/>
          <a:sy n="68" d="100"/>
        </p:scale>
        <p:origin x="146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24B26-0CC1-46BD-A4E8-B1A1A80E75EA}" type="datetimeFigureOut">
              <a:rPr lang="en-US" smtClean="0"/>
              <a:pPr/>
              <a:t>12-Jun-21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3A55D2-904E-4367-81F3-299D6FA719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3A55D2-904E-4367-81F3-299D6FA71901}" type="slidenum">
              <a:rPr lang="en-US" smtClean="0"/>
              <a:pPr/>
              <a:t>1</a:t>
            </a:fld>
            <a:endParaRPr lang="en-US"/>
          </a:p>
        </p:txBody>
      </p:sp>
    </p:spTree>
    <p:extLst>
      <p:ext uri="{BB962C8B-B14F-4D97-AF65-F5344CB8AC3E}">
        <p14:creationId xmlns:p14="http://schemas.microsoft.com/office/powerpoint/2010/main" val="3601825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3A55D2-904E-4367-81F3-299D6FA71901}" type="slidenum">
              <a:rPr lang="en-US" smtClean="0"/>
              <a:pPr/>
              <a:t>4</a:t>
            </a:fld>
            <a:endParaRPr lang="en-US"/>
          </a:p>
        </p:txBody>
      </p:sp>
    </p:spTree>
    <p:extLst>
      <p:ext uri="{BB962C8B-B14F-4D97-AF65-F5344CB8AC3E}">
        <p14:creationId xmlns:p14="http://schemas.microsoft.com/office/powerpoint/2010/main" val="890335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3A55D2-904E-4367-81F3-299D6FA71901}"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099C38A-8DD0-4DA4-918F-921247D29238}" type="datetimeFigureOut">
              <a:rPr lang="en-US" smtClean="0"/>
              <a:pPr/>
              <a:t>12-Jun-21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C32E883-9DE0-4E6A-8DE2-E6332FD6CA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99C38A-8DD0-4DA4-918F-921247D29238}" type="datetimeFigureOut">
              <a:rPr lang="en-US" smtClean="0"/>
              <a:pPr/>
              <a:t>12-Jun-21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2E883-9DE0-4E6A-8DE2-E6332FD6CA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99C38A-8DD0-4DA4-918F-921247D29238}" type="datetimeFigureOut">
              <a:rPr lang="en-US" smtClean="0"/>
              <a:pPr/>
              <a:t>12-Jun-21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2E883-9DE0-4E6A-8DE2-E6332FD6CA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99C38A-8DD0-4DA4-918F-921247D29238}" type="datetimeFigureOut">
              <a:rPr lang="en-US" smtClean="0"/>
              <a:pPr/>
              <a:t>12-Jun-21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2E883-9DE0-4E6A-8DE2-E6332FD6CA56}"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099C38A-8DD0-4DA4-918F-921247D29238}" type="datetimeFigureOut">
              <a:rPr lang="en-US" smtClean="0"/>
              <a:pPr/>
              <a:t>12-Jun-21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2E883-9DE0-4E6A-8DE2-E6332FD6CA5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099C38A-8DD0-4DA4-918F-921247D29238}" type="datetimeFigureOut">
              <a:rPr lang="en-US" smtClean="0"/>
              <a:pPr/>
              <a:t>12-Jun-21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2E883-9DE0-4E6A-8DE2-E6332FD6CA56}"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099C38A-8DD0-4DA4-918F-921247D29238}" type="datetimeFigureOut">
              <a:rPr lang="en-US" smtClean="0"/>
              <a:pPr/>
              <a:t>12-Jun-21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2E883-9DE0-4E6A-8DE2-E6332FD6CA5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099C38A-8DD0-4DA4-918F-921247D29238}" type="datetimeFigureOut">
              <a:rPr lang="en-US" smtClean="0"/>
              <a:pPr/>
              <a:t>12-Jun-21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2E883-9DE0-4E6A-8DE2-E6332FD6CA56}"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9C38A-8DD0-4DA4-918F-921247D29238}" type="datetimeFigureOut">
              <a:rPr lang="en-US" smtClean="0"/>
              <a:pPr/>
              <a:t>12-Jun-21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2E883-9DE0-4E6A-8DE2-E6332FD6CA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099C38A-8DD0-4DA4-918F-921247D29238}" type="datetimeFigureOut">
              <a:rPr lang="en-US" smtClean="0"/>
              <a:pPr/>
              <a:t>12-Jun-21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2E883-9DE0-4E6A-8DE2-E6332FD6CA5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099C38A-8DD0-4DA4-918F-921247D29238}" type="datetimeFigureOut">
              <a:rPr lang="en-US" smtClean="0"/>
              <a:pPr/>
              <a:t>12-Jun-21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C32E883-9DE0-4E6A-8DE2-E6332FD6CA5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099C38A-8DD0-4DA4-918F-921247D29238}" type="datetimeFigureOut">
              <a:rPr lang="en-US" smtClean="0"/>
              <a:pPr/>
              <a:t>12-Jun-21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C32E883-9DE0-4E6A-8DE2-E6332FD6CA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Downloads/2.pdf" TargetMode="External"/><Relationship Id="rId2" Type="http://schemas.openxmlformats.org/officeDocument/2006/relationships/hyperlink" Target="../Downloads/1.pdf" TargetMode="External"/><Relationship Id="rId1" Type="http://schemas.openxmlformats.org/officeDocument/2006/relationships/slideLayout" Target="../slideLayouts/slideLayout7.xml"/><Relationship Id="rId6" Type="http://schemas.openxmlformats.org/officeDocument/2006/relationships/hyperlink" Target="../Downloads/5.pdf" TargetMode="External"/><Relationship Id="rId5" Type="http://schemas.openxmlformats.org/officeDocument/2006/relationships/hyperlink" Target="../Downloads/4.pdf" TargetMode="External"/><Relationship Id="rId4" Type="http://schemas.openxmlformats.org/officeDocument/2006/relationships/hyperlink" Target="../Downloads/3.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991600" cy="1371599"/>
          </a:xfrm>
        </p:spPr>
        <p:txBody>
          <a:bodyPr>
            <a:normAutofit fontScale="90000"/>
          </a:bodyPr>
          <a:lstStyle/>
          <a:p>
            <a:br>
              <a:rPr lang="en-US" dirty="0"/>
            </a:br>
            <a:br>
              <a:rPr lang="en-US" dirty="0"/>
            </a:br>
            <a:br>
              <a:rPr lang="en-US" dirty="0"/>
            </a:br>
            <a:br>
              <a:rPr lang="en-US" dirty="0"/>
            </a:br>
            <a:endParaRPr lang="en-US" dirty="0"/>
          </a:p>
        </p:txBody>
      </p:sp>
      <p:sp>
        <p:nvSpPr>
          <p:cNvPr id="3" name="Rectangle 2"/>
          <p:cNvSpPr/>
          <p:nvPr/>
        </p:nvSpPr>
        <p:spPr>
          <a:xfrm>
            <a:off x="454269" y="2897526"/>
            <a:ext cx="3962400" cy="1200329"/>
          </a:xfrm>
          <a:prstGeom prst="rect">
            <a:avLst/>
          </a:prstGeom>
        </p:spPr>
        <p:txBody>
          <a:bodyPr wrap="square">
            <a:spAutoFit/>
          </a:bodyPr>
          <a:lstStyle/>
          <a:p>
            <a:pPr algn="ctr"/>
            <a:r>
              <a:rPr lang="en-US" b="1" u="sng" dirty="0">
                <a:latin typeface="Times New Roman" panose="02020603050405020304" pitchFamily="18" charset="0"/>
                <a:cs typeface="Times New Roman" panose="02020603050405020304" pitchFamily="18" charset="0"/>
              </a:rPr>
              <a:t>Team Members</a:t>
            </a:r>
          </a:p>
          <a:p>
            <a:r>
              <a:rPr lang="en-US" b="1" dirty="0">
                <a:latin typeface="Times New Roman" panose="02020603050405020304" pitchFamily="18" charset="0"/>
                <a:cs typeface="Times New Roman" panose="02020603050405020304" pitchFamily="18" charset="0"/>
              </a:rPr>
              <a:t>     Monica V (211417104151)</a:t>
            </a:r>
          </a:p>
          <a:p>
            <a:r>
              <a:rPr lang="en-US" b="1" dirty="0" err="1">
                <a:latin typeface="Times New Roman" panose="02020603050405020304" pitchFamily="18" charset="0"/>
                <a:cs typeface="Times New Roman" panose="02020603050405020304" pitchFamily="18" charset="0"/>
              </a:rPr>
              <a:t>Sabarna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Barhan</a:t>
            </a:r>
            <a:r>
              <a:rPr lang="en-US" b="1" dirty="0">
                <a:latin typeface="Times New Roman" panose="02020603050405020304" pitchFamily="18" charset="0"/>
                <a:cs typeface="Times New Roman" panose="02020603050405020304" pitchFamily="18" charset="0"/>
              </a:rPr>
              <a:t> Z(211417104228)</a:t>
            </a:r>
          </a:p>
          <a:p>
            <a:r>
              <a:rPr lang="en-US" b="1" dirty="0">
                <a:latin typeface="Times New Roman" panose="02020603050405020304" pitchFamily="18" charset="0"/>
                <a:cs typeface="Times New Roman" panose="02020603050405020304" pitchFamily="18" charset="0"/>
              </a:rPr>
              <a:t>     Madhusri V(211417104138)</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0" y="1"/>
            <a:ext cx="8763000" cy="1938992"/>
          </a:xfrm>
          <a:prstGeom prst="rect">
            <a:avLst/>
          </a:prstGeom>
        </p:spPr>
        <p:txBody>
          <a:bodyPr wrap="square">
            <a:spAutoFit/>
          </a:bodyPr>
          <a:lstStyle/>
          <a:p>
            <a:pPr algn="ctr"/>
            <a:r>
              <a:rPr lang="en-US" sz="4000" b="1" dirty="0">
                <a:latin typeface="Times New Roman" panose="02020603050405020304" pitchFamily="18" charset="0"/>
                <a:cs typeface="Times New Roman" panose="02020603050405020304" pitchFamily="18" charset="0"/>
              </a:rPr>
              <a:t>STRESS DETECTOR AND REDUCER WEARABLE DEVICE USING IOT </a:t>
            </a:r>
            <a:endParaRPr lang="en-US" sz="4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419100" y="2919800"/>
            <a:ext cx="39624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76775" y="4047896"/>
            <a:ext cx="3962400" cy="923330"/>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BATCH-15</a:t>
            </a:r>
          </a:p>
          <a:p>
            <a:r>
              <a:rPr lang="en-US" b="1" dirty="0">
                <a:latin typeface="Times New Roman" panose="02020603050405020304" pitchFamily="18" charset="0"/>
                <a:cs typeface="Times New Roman" panose="02020603050405020304" pitchFamily="18" charset="0"/>
              </a:rPr>
              <a:t>DEPARTMENT OF CSE</a:t>
            </a:r>
          </a:p>
        </p:txBody>
      </p:sp>
      <p:sp>
        <p:nvSpPr>
          <p:cNvPr id="8" name="Rectangle 7"/>
          <p:cNvSpPr/>
          <p:nvPr/>
        </p:nvSpPr>
        <p:spPr>
          <a:xfrm>
            <a:off x="419100" y="4100010"/>
            <a:ext cx="3962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29200" y="2819400"/>
            <a:ext cx="3962400" cy="213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029200" y="2819400"/>
            <a:ext cx="3962400" cy="1477328"/>
          </a:xfrm>
          <a:prstGeom prst="rect">
            <a:avLst/>
          </a:prstGeom>
          <a:noFill/>
        </p:spPr>
        <p:txBody>
          <a:bodyPr wrap="square" rtlCol="0">
            <a:spAutoFit/>
          </a:bodyPr>
          <a:lstStyle/>
          <a:p>
            <a:pPr algn="ctr"/>
            <a:r>
              <a:rPr lang="en-US" b="1" u="sng" dirty="0">
                <a:latin typeface="Times New Roman" panose="02020603050405020304" pitchFamily="18" charset="0"/>
                <a:cs typeface="Times New Roman" panose="02020603050405020304" pitchFamily="18" charset="0"/>
              </a:rPr>
              <a:t>GUIDE </a:t>
            </a:r>
          </a:p>
          <a:p>
            <a:pPr algn="ctr"/>
            <a:endParaRPr lang="en-US" b="1" u="sng"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Dr.L.Jaba Sheela,</a:t>
            </a:r>
          </a:p>
          <a:p>
            <a:r>
              <a:rPr lang="en-US" b="1" dirty="0">
                <a:latin typeface="Times New Roman" panose="02020603050405020304" pitchFamily="18" charset="0"/>
                <a:cs typeface="Times New Roman" panose="02020603050405020304" pitchFamily="18" charset="0"/>
              </a:rPr>
              <a:t>Professor, Department of CSE</a:t>
            </a:r>
          </a:p>
          <a:p>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014D3-6D8A-48B0-BD66-3C9A2E10FBA3}"/>
              </a:ext>
            </a:extLst>
          </p:cNvPr>
          <p:cNvSpPr txBox="1"/>
          <p:nvPr/>
        </p:nvSpPr>
        <p:spPr>
          <a:xfrm>
            <a:off x="-25400" y="228600"/>
            <a:ext cx="9144000" cy="707886"/>
          </a:xfrm>
          <a:prstGeom prst="rect">
            <a:avLst/>
          </a:prstGeom>
          <a:noFill/>
        </p:spPr>
        <p:txBody>
          <a:bodyPr wrap="square">
            <a:spAutoFit/>
          </a:bodyPr>
          <a:lstStyle/>
          <a:p>
            <a:pPr algn="ctr"/>
            <a:r>
              <a:rPr lang="en-US" sz="4000" b="1" dirty="0">
                <a:solidFill>
                  <a:schemeClr val="tx1"/>
                </a:solidFill>
                <a:effectLst/>
                <a:latin typeface="Times New Roman" panose="02020603050405020304" pitchFamily="18" charset="0"/>
                <a:cs typeface="Times New Roman" panose="02020603050405020304" pitchFamily="18" charset="0"/>
              </a:rPr>
              <a:t>ACTIVITY</a:t>
            </a:r>
            <a:r>
              <a:rPr lang="en-US" sz="4000" b="1" dirty="0">
                <a:solidFill>
                  <a:schemeClr val="tx1"/>
                </a:solidFill>
                <a:effectLst/>
                <a:latin typeface="Arial" pitchFamily="34" charset="0"/>
                <a:cs typeface="Arial" pitchFamily="34" charset="0"/>
              </a:rPr>
              <a:t> DIAGRAM</a:t>
            </a:r>
            <a:endParaRPr lang="en-US" sz="4000" b="1" dirty="0"/>
          </a:p>
        </p:txBody>
      </p:sp>
      <p:pic>
        <p:nvPicPr>
          <p:cNvPr id="4" name="Picture 3">
            <a:extLst>
              <a:ext uri="{FF2B5EF4-FFF2-40B4-BE49-F238E27FC236}">
                <a16:creationId xmlns:a16="http://schemas.microsoft.com/office/drawing/2014/main" id="{749747D6-D3B1-4F72-AF48-3F62F4CC862D}"/>
              </a:ext>
            </a:extLst>
          </p:cNvPr>
          <p:cNvPicPr/>
          <p:nvPr/>
        </p:nvPicPr>
        <p:blipFill>
          <a:blip r:embed="rId2" cstate="print"/>
          <a:stretch>
            <a:fillRect/>
          </a:stretch>
        </p:blipFill>
        <p:spPr bwMode="auto">
          <a:xfrm>
            <a:off x="609600" y="838200"/>
            <a:ext cx="7924800" cy="5181600"/>
          </a:xfrm>
          <a:prstGeom prst="rect">
            <a:avLst/>
          </a:prstGeom>
          <a:noFill/>
          <a:ln w="9525">
            <a:noFill/>
            <a:miter lim="800000"/>
            <a:headEnd/>
            <a:tailEnd/>
          </a:ln>
        </p:spPr>
      </p:pic>
    </p:spTree>
    <p:extLst>
      <p:ext uri="{BB962C8B-B14F-4D97-AF65-F5344CB8AC3E}">
        <p14:creationId xmlns:p14="http://schemas.microsoft.com/office/powerpoint/2010/main" val="387421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5AC4D1-BE61-4F92-86FE-B5254E84CDB3}"/>
              </a:ext>
            </a:extLst>
          </p:cNvPr>
          <p:cNvSpPr txBox="1"/>
          <p:nvPr/>
        </p:nvSpPr>
        <p:spPr>
          <a:xfrm>
            <a:off x="368300" y="76200"/>
            <a:ext cx="8229600" cy="707886"/>
          </a:xfrm>
          <a:prstGeom prst="rect">
            <a:avLst/>
          </a:prstGeom>
          <a:noFill/>
        </p:spPr>
        <p:txBody>
          <a:bodyPr wrap="square">
            <a:spAutoFit/>
          </a:bodyPr>
          <a:lstStyle/>
          <a:p>
            <a:pPr algn="ctr"/>
            <a:r>
              <a:rPr lang="en-US" sz="4000" b="1" dirty="0">
                <a:solidFill>
                  <a:schemeClr val="tx1"/>
                </a:solidFill>
                <a:effectLst/>
                <a:latin typeface="Times New Roman" panose="02020603050405020304" pitchFamily="18" charset="0"/>
                <a:cs typeface="Times New Roman" panose="02020603050405020304" pitchFamily="18" charset="0"/>
              </a:rPr>
              <a:t>SEQUENCE</a:t>
            </a:r>
            <a:r>
              <a:rPr lang="en-US" sz="4000" b="1" dirty="0">
                <a:solidFill>
                  <a:schemeClr val="tx1"/>
                </a:solidFill>
                <a:effectLst/>
                <a:latin typeface="Arial" pitchFamily="34" charset="0"/>
                <a:cs typeface="Arial" pitchFamily="34" charset="0"/>
              </a:rPr>
              <a:t> DIAGRAM</a:t>
            </a:r>
            <a:endParaRPr lang="en-US" sz="4000" b="1" dirty="0"/>
          </a:p>
        </p:txBody>
      </p:sp>
      <p:pic>
        <p:nvPicPr>
          <p:cNvPr id="4" name="Picture 3">
            <a:extLst>
              <a:ext uri="{FF2B5EF4-FFF2-40B4-BE49-F238E27FC236}">
                <a16:creationId xmlns:a16="http://schemas.microsoft.com/office/drawing/2014/main" id="{FAC1DF1A-C0C3-4504-BE5F-354753ADE2AD}"/>
              </a:ext>
            </a:extLst>
          </p:cNvPr>
          <p:cNvPicPr/>
          <p:nvPr/>
        </p:nvPicPr>
        <p:blipFill>
          <a:blip r:embed="rId2" cstate="print"/>
          <a:stretch>
            <a:fillRect/>
          </a:stretch>
        </p:blipFill>
        <p:spPr bwMode="auto">
          <a:xfrm>
            <a:off x="381000" y="1447800"/>
            <a:ext cx="8382000" cy="4419600"/>
          </a:xfrm>
          <a:prstGeom prst="rect">
            <a:avLst/>
          </a:prstGeom>
          <a:noFill/>
          <a:ln w="9525">
            <a:noFill/>
            <a:miter lim="800000"/>
            <a:headEnd/>
            <a:tailEnd/>
          </a:ln>
        </p:spPr>
      </p:pic>
    </p:spTree>
    <p:extLst>
      <p:ext uri="{BB962C8B-B14F-4D97-AF65-F5344CB8AC3E}">
        <p14:creationId xmlns:p14="http://schemas.microsoft.com/office/powerpoint/2010/main" val="324956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358231-9A97-4E7C-A4DA-88AA92B65DD4}"/>
              </a:ext>
            </a:extLst>
          </p:cNvPr>
          <p:cNvSpPr txBox="1"/>
          <p:nvPr/>
        </p:nvSpPr>
        <p:spPr>
          <a:xfrm>
            <a:off x="152400" y="381000"/>
            <a:ext cx="8991600" cy="707886"/>
          </a:xfrm>
          <a:prstGeom prst="rect">
            <a:avLst/>
          </a:prstGeom>
          <a:noFill/>
        </p:spPr>
        <p:txBody>
          <a:bodyPr wrap="square">
            <a:spAutoFit/>
          </a:bodyPr>
          <a:lstStyle/>
          <a:p>
            <a:pPr algn="ctr"/>
            <a:r>
              <a:rPr lang="en-US" sz="4000" b="1" dirty="0">
                <a:solidFill>
                  <a:schemeClr val="tx1"/>
                </a:solidFill>
                <a:effectLst/>
                <a:latin typeface="Times New Roman" panose="02020603050405020304" pitchFamily="18" charset="0"/>
                <a:cs typeface="Times New Roman" panose="02020603050405020304" pitchFamily="18" charset="0"/>
              </a:rPr>
              <a:t>MODULES</a:t>
            </a:r>
            <a:endParaRPr lang="en-US" sz="4000" dirty="0"/>
          </a:p>
        </p:txBody>
      </p:sp>
      <p:sp>
        <p:nvSpPr>
          <p:cNvPr id="5" name="TextBox 4">
            <a:extLst>
              <a:ext uri="{FF2B5EF4-FFF2-40B4-BE49-F238E27FC236}">
                <a16:creationId xmlns:a16="http://schemas.microsoft.com/office/drawing/2014/main" id="{F038D4C7-3202-4A17-B5F3-D4947210DDED}"/>
              </a:ext>
            </a:extLst>
          </p:cNvPr>
          <p:cNvSpPr txBox="1"/>
          <p:nvPr/>
        </p:nvSpPr>
        <p:spPr>
          <a:xfrm>
            <a:off x="76200" y="1560342"/>
            <a:ext cx="9448800" cy="1384995"/>
          </a:xfrm>
          <a:prstGeom prst="rect">
            <a:avLst/>
          </a:prstGeom>
          <a:noFill/>
        </p:spPr>
        <p:txBody>
          <a:bodyPr wrap="square">
            <a:spAutoFit/>
          </a:bodyPr>
          <a:lstStyle/>
          <a:p>
            <a:pPr>
              <a:buClr>
                <a:schemeClr val="tx1"/>
              </a:buClr>
              <a:buFont typeface="Wingdings" pitchFamily="2" charset="2"/>
              <a:buChar char="Ø"/>
            </a:pPr>
            <a:r>
              <a:rPr lang="en-US" sz="2800" dirty="0">
                <a:latin typeface="Arial" panose="020B0604020202020204" pitchFamily="34" charset="0"/>
                <a:cs typeface="Arial" panose="020B0604020202020204" pitchFamily="34" charset="0"/>
              </a:rPr>
              <a:t>Detecting Stress</a:t>
            </a:r>
          </a:p>
          <a:p>
            <a:pPr>
              <a:buClr>
                <a:schemeClr val="tx1"/>
              </a:buClr>
              <a:buFont typeface="Wingdings" pitchFamily="2" charset="2"/>
              <a:buChar char="Ø"/>
            </a:pPr>
            <a:r>
              <a:rPr lang="en-US" sz="2800" dirty="0">
                <a:latin typeface="Arial" panose="020B0604020202020204" pitchFamily="34" charset="0"/>
                <a:cs typeface="Arial" panose="020B0604020202020204" pitchFamily="34" charset="0"/>
              </a:rPr>
              <a:t>Stress Indication In Online</a:t>
            </a:r>
          </a:p>
          <a:p>
            <a:pPr>
              <a:buClr>
                <a:schemeClr val="tx1"/>
              </a:buClr>
              <a:buFont typeface="Wingdings" pitchFamily="2" charset="2"/>
              <a:buChar char="Ø"/>
            </a:pPr>
            <a:r>
              <a:rPr lang="en-US" sz="2800" dirty="0">
                <a:latin typeface="Arial" panose="020B0604020202020204" pitchFamily="34" charset="0"/>
                <a:cs typeface="Arial" panose="020B0604020202020204" pitchFamily="34" charset="0"/>
              </a:rPr>
              <a:t>Reducing stress</a:t>
            </a:r>
          </a:p>
        </p:txBody>
      </p:sp>
    </p:spTree>
    <p:extLst>
      <p:ext uri="{BB962C8B-B14F-4D97-AF65-F5344CB8AC3E}">
        <p14:creationId xmlns:p14="http://schemas.microsoft.com/office/powerpoint/2010/main" val="243600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4C4461-678D-45B3-A4E7-8AF3F31DA6CA}"/>
              </a:ext>
            </a:extLst>
          </p:cNvPr>
          <p:cNvSpPr txBox="1"/>
          <p:nvPr/>
        </p:nvSpPr>
        <p:spPr>
          <a:xfrm>
            <a:off x="152400" y="152400"/>
            <a:ext cx="8839200" cy="707886"/>
          </a:xfrm>
          <a:prstGeom prst="rect">
            <a:avLst/>
          </a:prstGeom>
          <a:noFill/>
        </p:spPr>
        <p:txBody>
          <a:bodyPr wrap="square">
            <a:spAutoFit/>
          </a:bodyPr>
          <a:lstStyle/>
          <a:p>
            <a:pPr algn="ctr"/>
            <a:r>
              <a:rPr lang="en-US" sz="4000" b="1" dirty="0">
                <a:solidFill>
                  <a:schemeClr val="tx1"/>
                </a:solidFill>
                <a:effectLst/>
                <a:latin typeface="Times New Roman" panose="02020603050405020304" pitchFamily="18" charset="0"/>
                <a:cs typeface="Times New Roman" panose="02020603050405020304" pitchFamily="18" charset="0"/>
              </a:rPr>
              <a:t>MODULE</a:t>
            </a:r>
            <a:r>
              <a:rPr lang="en-US" sz="4000" b="1" dirty="0">
                <a:solidFill>
                  <a:schemeClr val="tx1"/>
                </a:solidFill>
                <a:effectLst/>
                <a:latin typeface="Arial" pitchFamily="34" charset="0"/>
                <a:cs typeface="Arial" pitchFamily="34" charset="0"/>
              </a:rPr>
              <a:t> DESCRIPTION</a:t>
            </a:r>
            <a:endParaRPr lang="en-US" sz="4000" dirty="0"/>
          </a:p>
        </p:txBody>
      </p:sp>
      <p:sp>
        <p:nvSpPr>
          <p:cNvPr id="5" name="TextBox 4">
            <a:extLst>
              <a:ext uri="{FF2B5EF4-FFF2-40B4-BE49-F238E27FC236}">
                <a16:creationId xmlns:a16="http://schemas.microsoft.com/office/drawing/2014/main" id="{B4A2400F-1507-424B-98BB-08F464940A65}"/>
              </a:ext>
            </a:extLst>
          </p:cNvPr>
          <p:cNvSpPr txBox="1"/>
          <p:nvPr/>
        </p:nvSpPr>
        <p:spPr>
          <a:xfrm>
            <a:off x="152400" y="1143000"/>
            <a:ext cx="8991600" cy="4339650"/>
          </a:xfrm>
          <a:prstGeom prst="rect">
            <a:avLst/>
          </a:prstGeom>
          <a:noFill/>
        </p:spPr>
        <p:txBody>
          <a:bodyPr wrap="square">
            <a:spAutoFit/>
          </a:bodyPr>
          <a:lstStyle/>
          <a:p>
            <a:pPr>
              <a:buClr>
                <a:schemeClr val="tx1"/>
              </a:buClr>
              <a:buNone/>
            </a:pPr>
            <a:r>
              <a:rPr lang="en-US" sz="2800" b="1" dirty="0">
                <a:latin typeface="Times New Roman" panose="02020603050405020304" pitchFamily="18" charset="0"/>
                <a:cs typeface="Times New Roman" panose="02020603050405020304" pitchFamily="18" charset="0"/>
              </a:rPr>
              <a:t>DETECTING</a:t>
            </a:r>
            <a:r>
              <a:rPr lang="en-US" sz="2800" b="1" dirty="0">
                <a:latin typeface="Arial" pitchFamily="34" charset="0"/>
                <a:cs typeface="Arial" pitchFamily="34" charset="0"/>
              </a:rPr>
              <a:t> STRESS</a:t>
            </a:r>
          </a:p>
          <a:p>
            <a:pPr>
              <a:buClr>
                <a:schemeClr val="tx1"/>
              </a:buClr>
              <a:buNone/>
            </a:pPr>
            <a:endParaRPr lang="en-US" sz="2800" dirty="0">
              <a:latin typeface="Arial" pitchFamily="34" charset="0"/>
              <a:cs typeface="Arial" pitchFamily="34" charset="0"/>
            </a:endParaRPr>
          </a:p>
          <a:p>
            <a:pPr>
              <a:buClr>
                <a:schemeClr val="tx1"/>
              </a:buClr>
              <a:buFont typeface="Wingdings" pitchFamily="2" charset="2"/>
              <a:buChar char="Ø"/>
            </a:pPr>
            <a:r>
              <a:rPr lang="en-US" sz="2200" dirty="0">
                <a:latin typeface="Times New Roman" panose="02020603050405020304" pitchFamily="18" charset="0"/>
                <a:cs typeface="Times New Roman" panose="02020603050405020304" pitchFamily="18" charset="0"/>
              </a:rPr>
              <a:t>Heartbeat level and pulse rate increases during stress, here we monitor the heartbeat rate using heartbeat sensor and pulse rate using ECG sensor.</a:t>
            </a:r>
          </a:p>
          <a:p>
            <a:pPr>
              <a:buClr>
                <a:schemeClr val="tx1"/>
              </a:buClr>
            </a:pPr>
            <a:endParaRPr lang="en-US" sz="22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2200" dirty="0">
                <a:latin typeface="Times New Roman" panose="02020603050405020304" pitchFamily="18" charset="0"/>
                <a:cs typeface="Times New Roman" panose="02020603050405020304" pitchFamily="18" charset="0"/>
              </a:rPr>
              <a:t>Stress causes sweating to increase on palms and soles. Changes in the rate of sweat it increases the skin resistance. </a:t>
            </a:r>
          </a:p>
          <a:p>
            <a:pPr>
              <a:buClr>
                <a:schemeClr val="tx1"/>
              </a:buClr>
            </a:pPr>
            <a:endParaRPr lang="en-US" sz="22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2200" dirty="0">
                <a:latin typeface="Times New Roman" panose="02020603050405020304" pitchFamily="18" charset="0"/>
                <a:cs typeface="Times New Roman" panose="02020603050405020304" pitchFamily="18" charset="0"/>
              </a:rPr>
              <a:t>Using GSR sensor we are checking the skin resistance level. </a:t>
            </a:r>
          </a:p>
          <a:p>
            <a:pPr>
              <a:buClr>
                <a:schemeClr val="tx1"/>
              </a:buClr>
            </a:pPr>
            <a:endParaRPr lang="en-US" sz="22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2200" dirty="0">
                <a:latin typeface="Times New Roman" panose="02020603050405020304" pitchFamily="18" charset="0"/>
                <a:cs typeface="Times New Roman" panose="02020603050405020304" pitchFamily="18" charset="0"/>
              </a:rPr>
              <a:t>When the sensor values exceeds threshold values stress in the user is detected and sent to Microcontroller (Arduino).</a:t>
            </a:r>
          </a:p>
        </p:txBody>
      </p:sp>
    </p:spTree>
    <p:extLst>
      <p:ext uri="{BB962C8B-B14F-4D97-AF65-F5344CB8AC3E}">
        <p14:creationId xmlns:p14="http://schemas.microsoft.com/office/powerpoint/2010/main" val="2110295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A4D939-A3BD-4BCD-AA89-6DEAFC7F6B12}"/>
              </a:ext>
            </a:extLst>
          </p:cNvPr>
          <p:cNvSpPr txBox="1"/>
          <p:nvPr/>
        </p:nvSpPr>
        <p:spPr>
          <a:xfrm>
            <a:off x="190500" y="152400"/>
            <a:ext cx="8763000" cy="707886"/>
          </a:xfrm>
          <a:prstGeom prst="rect">
            <a:avLst/>
          </a:prstGeom>
          <a:noFill/>
        </p:spPr>
        <p:txBody>
          <a:bodyPr wrap="square">
            <a:spAutoFit/>
          </a:bodyPr>
          <a:lstStyle/>
          <a:p>
            <a:pPr algn="ctr"/>
            <a:r>
              <a:rPr lang="en-US" sz="4000" b="1" dirty="0">
                <a:solidFill>
                  <a:schemeClr val="tx1"/>
                </a:solidFill>
                <a:effectLst/>
                <a:latin typeface="Times New Roman" panose="02020603050405020304" pitchFamily="18" charset="0"/>
                <a:cs typeface="Times New Roman" panose="02020603050405020304" pitchFamily="18" charset="0"/>
              </a:rPr>
              <a:t>MODULE DESCRIPTION</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44A5A05-5438-40C1-90F7-BA8297F57855}"/>
              </a:ext>
            </a:extLst>
          </p:cNvPr>
          <p:cNvSpPr txBox="1"/>
          <p:nvPr/>
        </p:nvSpPr>
        <p:spPr>
          <a:xfrm>
            <a:off x="190500" y="1474619"/>
            <a:ext cx="8763000" cy="3570208"/>
          </a:xfrm>
          <a:prstGeom prst="rect">
            <a:avLst/>
          </a:prstGeom>
          <a:noFill/>
        </p:spPr>
        <p:txBody>
          <a:bodyPr wrap="square">
            <a:spAutoFit/>
          </a:bodyPr>
          <a:lstStyle/>
          <a:p>
            <a:pPr>
              <a:buNone/>
            </a:pPr>
            <a:r>
              <a:rPr lang="en-US" sz="2700" b="1" dirty="0">
                <a:latin typeface="Times New Roman" panose="02020603050405020304" pitchFamily="18" charset="0"/>
                <a:cs typeface="Times New Roman" panose="02020603050405020304" pitchFamily="18" charset="0"/>
              </a:rPr>
              <a:t>STRESS</a:t>
            </a:r>
            <a:r>
              <a:rPr lang="en-US" sz="2700" b="1" dirty="0">
                <a:latin typeface="Arial" pitchFamily="34" charset="0"/>
                <a:cs typeface="Arial" pitchFamily="34" charset="0"/>
              </a:rPr>
              <a:t> INDICATION IN ONLINE:</a:t>
            </a:r>
          </a:p>
          <a:p>
            <a:pPr>
              <a:buNone/>
            </a:pPr>
            <a:endParaRPr lang="en-US" sz="2700" dirty="0">
              <a:latin typeface="Arial" pitchFamily="34" charset="0"/>
              <a:cs typeface="Arial" pitchFamily="34" charset="0"/>
            </a:endParaRPr>
          </a:p>
          <a:p>
            <a:pPr>
              <a:buClr>
                <a:schemeClr val="tx1"/>
              </a:buClr>
              <a:buFont typeface="Wingdings" pitchFamily="2" charset="2"/>
              <a:buChar char="Ø"/>
            </a:pPr>
            <a:r>
              <a:rPr lang="en-US" sz="2200" dirty="0">
                <a:latin typeface="Times New Roman" panose="02020603050405020304" pitchFamily="18" charset="0"/>
                <a:cs typeface="Times New Roman" panose="02020603050405020304" pitchFamily="18" charset="0"/>
              </a:rPr>
              <a:t>Once Microcontroller receives the stress indication it automatically sends the time when it got the indication and how many times stress has been detected to the Internet of things [IoT] server through WIFI module.</a:t>
            </a:r>
          </a:p>
          <a:p>
            <a:pPr>
              <a:buClr>
                <a:schemeClr val="tx1"/>
              </a:buClr>
              <a:buFont typeface="Wingdings" pitchFamily="2" charset="2"/>
              <a:buChar char="Ø"/>
            </a:pPr>
            <a:endParaRPr lang="en-US" sz="2200" dirty="0">
              <a:latin typeface="Arial" pitchFamily="34" charset="0"/>
              <a:cs typeface="Arial" pitchFamily="34" charset="0"/>
            </a:endParaRPr>
          </a:p>
          <a:p>
            <a:pPr>
              <a:buClr>
                <a:schemeClr val="tx1"/>
              </a:buClr>
              <a:buFont typeface="Wingdings" pitchFamily="2" charset="2"/>
              <a:buChar char="Ø"/>
            </a:pPr>
            <a:r>
              <a:rPr lang="en-US" sz="2200" dirty="0">
                <a:latin typeface="Times New Roman" panose="02020603050405020304" pitchFamily="18" charset="0"/>
                <a:cs typeface="Times New Roman" panose="02020603050405020304" pitchFamily="18" charset="0"/>
              </a:rPr>
              <a:t>Those indications will be stored in the online and can be viewed whenever needed. And also they can check it in their mobile phones through android app. It will be helpful for the user to take medication. </a:t>
            </a:r>
          </a:p>
          <a:p>
            <a:pPr>
              <a:buNone/>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val="240109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D5E8A9-900F-4E73-8737-1BFB867B2334}"/>
              </a:ext>
            </a:extLst>
          </p:cNvPr>
          <p:cNvSpPr txBox="1"/>
          <p:nvPr/>
        </p:nvSpPr>
        <p:spPr>
          <a:xfrm>
            <a:off x="0" y="0"/>
            <a:ext cx="9144000" cy="707886"/>
          </a:xfrm>
          <a:prstGeom prst="rect">
            <a:avLst/>
          </a:prstGeom>
          <a:noFill/>
        </p:spPr>
        <p:txBody>
          <a:bodyPr wrap="square">
            <a:spAutoFit/>
          </a:bodyPr>
          <a:lstStyle/>
          <a:p>
            <a:pPr algn="ctr"/>
            <a:r>
              <a:rPr lang="en-US" sz="4000" b="1" dirty="0">
                <a:solidFill>
                  <a:schemeClr val="tx1"/>
                </a:solidFill>
                <a:effectLst/>
                <a:latin typeface="Times New Roman" panose="02020603050405020304" pitchFamily="18" charset="0"/>
                <a:cs typeface="Times New Roman" panose="02020603050405020304" pitchFamily="18" charset="0"/>
              </a:rPr>
              <a:t>MODULE DESCRIPTION</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0F6EA12-220A-4A3D-A74B-C3DE81A1F81B}"/>
              </a:ext>
            </a:extLst>
          </p:cNvPr>
          <p:cNvSpPr txBox="1"/>
          <p:nvPr/>
        </p:nvSpPr>
        <p:spPr>
          <a:xfrm>
            <a:off x="152400" y="1447800"/>
            <a:ext cx="8839200" cy="2954655"/>
          </a:xfrm>
          <a:prstGeom prst="rect">
            <a:avLst/>
          </a:prstGeom>
          <a:noFill/>
        </p:spPr>
        <p:txBody>
          <a:bodyPr wrap="square">
            <a:spAutoFit/>
          </a:bodyPr>
          <a:lstStyle/>
          <a:p>
            <a:pPr>
              <a:buNone/>
            </a:pPr>
            <a:r>
              <a:rPr lang="en-US" sz="2700" b="1" dirty="0">
                <a:latin typeface="Times New Roman" panose="02020603050405020304" pitchFamily="18" charset="0"/>
                <a:cs typeface="Times New Roman" panose="02020603050405020304" pitchFamily="18" charset="0"/>
              </a:rPr>
              <a:t>REDUCING</a:t>
            </a:r>
            <a:r>
              <a:rPr lang="en-US" sz="2700" b="1" dirty="0">
                <a:latin typeface="Arial" pitchFamily="34" charset="0"/>
                <a:cs typeface="Arial" pitchFamily="34" charset="0"/>
              </a:rPr>
              <a:t> STRESS</a:t>
            </a:r>
          </a:p>
          <a:p>
            <a:pPr>
              <a:buNone/>
            </a:pPr>
            <a:endParaRPr lang="en-US" sz="2700" dirty="0"/>
          </a:p>
          <a:p>
            <a:pPr>
              <a:buClr>
                <a:schemeClr val="tx1"/>
              </a:buClr>
              <a:buFont typeface="Wingdings" pitchFamily="2" charset="2"/>
              <a:buChar char="Ø"/>
            </a:pPr>
            <a:r>
              <a:rPr lang="en-US" sz="2200" dirty="0">
                <a:latin typeface="Times New Roman" panose="02020603050405020304" pitchFamily="18" charset="0"/>
                <a:cs typeface="Times New Roman" panose="02020603050405020304" pitchFamily="18" charset="0"/>
              </a:rPr>
              <a:t>Stress Indication is done in the first Microcontroller using sensors and sends wireless signal to the RF Receiver in the second Microcontroller through RF Transmitter. </a:t>
            </a:r>
          </a:p>
          <a:p>
            <a:pPr>
              <a:buClr>
                <a:schemeClr val="tx1"/>
              </a:buClr>
            </a:pPr>
            <a:endParaRPr lang="en-US" sz="22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2200" dirty="0">
                <a:latin typeface="Times New Roman" panose="02020603050405020304" pitchFamily="18" charset="0"/>
                <a:cs typeface="Times New Roman" panose="02020603050405020304" pitchFamily="18" charset="0"/>
              </a:rPr>
              <a:t>Once the signal is received in second microcontroller, it will switch on the IR LED to reduce the stress level which is attached in the user toe.</a:t>
            </a:r>
          </a:p>
        </p:txBody>
      </p:sp>
    </p:spTree>
    <p:extLst>
      <p:ext uri="{BB962C8B-B14F-4D97-AF65-F5344CB8AC3E}">
        <p14:creationId xmlns:p14="http://schemas.microsoft.com/office/powerpoint/2010/main" val="387444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2218C7F4-CA67-4C39-A9BB-498072490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066800"/>
            <a:ext cx="7239000" cy="4724399"/>
          </a:xfrm>
          <a:prstGeom prst="rect">
            <a:avLst/>
          </a:prstGeom>
        </p:spPr>
      </p:pic>
      <p:sp>
        <p:nvSpPr>
          <p:cNvPr id="7" name="TextBox 6">
            <a:extLst>
              <a:ext uri="{FF2B5EF4-FFF2-40B4-BE49-F238E27FC236}">
                <a16:creationId xmlns:a16="http://schemas.microsoft.com/office/drawing/2014/main" id="{8628AF93-FB87-4955-A81E-5124D51568CA}"/>
              </a:ext>
            </a:extLst>
          </p:cNvPr>
          <p:cNvSpPr txBox="1"/>
          <p:nvPr/>
        </p:nvSpPr>
        <p:spPr>
          <a:xfrm>
            <a:off x="0" y="0"/>
            <a:ext cx="89154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SAMPLE TEST CASES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245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9777D65D-4CB8-4DEE-8749-C080D9295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49" y="1788818"/>
            <a:ext cx="4121151" cy="4002381"/>
          </a:xfrm>
          <a:prstGeom prst="rect">
            <a:avLst/>
          </a:prstGeom>
        </p:spPr>
      </p:pic>
      <p:sp>
        <p:nvSpPr>
          <p:cNvPr id="5" name="TextBox 4">
            <a:extLst>
              <a:ext uri="{FF2B5EF4-FFF2-40B4-BE49-F238E27FC236}">
                <a16:creationId xmlns:a16="http://schemas.microsoft.com/office/drawing/2014/main" id="{91203E54-05B2-4425-B019-F6F57B4DE143}"/>
              </a:ext>
            </a:extLst>
          </p:cNvPr>
          <p:cNvSpPr txBox="1"/>
          <p:nvPr/>
        </p:nvSpPr>
        <p:spPr>
          <a:xfrm>
            <a:off x="298450" y="152400"/>
            <a:ext cx="85344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TEST REPORT</a:t>
            </a:r>
            <a:endParaRPr lang="en-US"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61D829F-9C8D-4AE7-87AE-10FFA2D46CF8}"/>
              </a:ext>
            </a:extLst>
          </p:cNvPr>
          <p:cNvSpPr txBox="1"/>
          <p:nvPr/>
        </p:nvSpPr>
        <p:spPr>
          <a:xfrm>
            <a:off x="914400" y="1219200"/>
            <a:ext cx="2590800" cy="37121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DETECTING</a:t>
            </a:r>
            <a:r>
              <a:rPr lang="en-US" b="1" dirty="0"/>
              <a:t> STRESS</a:t>
            </a:r>
            <a:endParaRPr lang="en-US" dirty="0"/>
          </a:p>
        </p:txBody>
      </p:sp>
      <p:pic>
        <p:nvPicPr>
          <p:cNvPr id="8" name="Picture 7" descr="Table&#10;&#10;Description automatically generated">
            <a:extLst>
              <a:ext uri="{FF2B5EF4-FFF2-40B4-BE49-F238E27FC236}">
                <a16:creationId xmlns:a16="http://schemas.microsoft.com/office/drawing/2014/main" id="{7E4105F5-40C5-4DDD-BEF4-EE55E5EC0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788818"/>
            <a:ext cx="4489116" cy="4078581"/>
          </a:xfrm>
          <a:prstGeom prst="rect">
            <a:avLst/>
          </a:prstGeom>
        </p:spPr>
      </p:pic>
      <p:sp>
        <p:nvSpPr>
          <p:cNvPr id="10" name="TextBox 9">
            <a:extLst>
              <a:ext uri="{FF2B5EF4-FFF2-40B4-BE49-F238E27FC236}">
                <a16:creationId xmlns:a16="http://schemas.microsoft.com/office/drawing/2014/main" id="{81ACE74B-28D1-4769-8F14-479A95F8BCDB}"/>
              </a:ext>
            </a:extLst>
          </p:cNvPr>
          <p:cNvSpPr txBox="1"/>
          <p:nvPr/>
        </p:nvSpPr>
        <p:spPr>
          <a:xfrm>
            <a:off x="4565650" y="1219200"/>
            <a:ext cx="4578350" cy="369332"/>
          </a:xfrm>
          <a:prstGeom prst="rect">
            <a:avLst/>
          </a:prstGeom>
          <a:noFill/>
        </p:spPr>
        <p:txBody>
          <a:bodyPr wrap="square">
            <a:spAutoFit/>
          </a:bodyPr>
          <a:lstStyle/>
          <a:p>
            <a:pPr algn="ctr"/>
            <a:r>
              <a:rPr lang="en-US" sz="1800" b="1" dirty="0">
                <a:latin typeface="Times New Roman" panose="02020603050405020304" pitchFamily="18" charset="0"/>
                <a:cs typeface="Times New Roman" panose="02020603050405020304" pitchFamily="18" charset="0"/>
              </a:rPr>
              <a:t>STRESS INDICATION IN ONLINE</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401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07CB854A-A003-415A-B194-C8741D943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010" y="1828801"/>
            <a:ext cx="7925590" cy="3657600"/>
          </a:xfrm>
          <a:prstGeom prst="rect">
            <a:avLst/>
          </a:prstGeom>
        </p:spPr>
      </p:pic>
      <p:sp>
        <p:nvSpPr>
          <p:cNvPr id="5" name="TextBox 4">
            <a:extLst>
              <a:ext uri="{FF2B5EF4-FFF2-40B4-BE49-F238E27FC236}">
                <a16:creationId xmlns:a16="http://schemas.microsoft.com/office/drawing/2014/main" id="{A28EF2CA-E915-4814-A115-21D988A32FA5}"/>
              </a:ext>
            </a:extLst>
          </p:cNvPr>
          <p:cNvSpPr txBox="1"/>
          <p:nvPr/>
        </p:nvSpPr>
        <p:spPr>
          <a:xfrm>
            <a:off x="0" y="0"/>
            <a:ext cx="92964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TEST REPORT</a:t>
            </a:r>
            <a:endParaRPr lang="en-US"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8D5D105-B930-419E-B16A-70C01C4AD460}"/>
              </a:ext>
            </a:extLst>
          </p:cNvPr>
          <p:cNvSpPr txBox="1"/>
          <p:nvPr/>
        </p:nvSpPr>
        <p:spPr>
          <a:xfrm>
            <a:off x="608020" y="1186933"/>
            <a:ext cx="6207125" cy="369332"/>
          </a:xfrm>
          <a:prstGeom prst="rect">
            <a:avLst/>
          </a:prstGeom>
          <a:noFill/>
        </p:spPr>
        <p:txBody>
          <a:bodyPr wrap="square">
            <a:spAutoFit/>
          </a:bodyPr>
          <a:lstStyle/>
          <a:p>
            <a:pPr>
              <a:buClrTx/>
            </a:pPr>
            <a:r>
              <a:rPr lang="en-US" sz="1800" b="1" dirty="0">
                <a:latin typeface="Times New Roman" panose="02020603050405020304" pitchFamily="18" charset="0"/>
                <a:cs typeface="Times New Roman" panose="02020603050405020304" pitchFamily="18" charset="0"/>
              </a:rPr>
              <a:t>REDUCING STRESS</a:t>
            </a:r>
          </a:p>
        </p:txBody>
      </p:sp>
    </p:spTree>
    <p:extLst>
      <p:ext uri="{BB962C8B-B14F-4D97-AF65-F5344CB8AC3E}">
        <p14:creationId xmlns:p14="http://schemas.microsoft.com/office/powerpoint/2010/main" val="378046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620CE188-3C43-40D2-829C-6F802A187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1295400"/>
            <a:ext cx="7086600" cy="4557754"/>
          </a:xfrm>
          <a:prstGeom prst="rect">
            <a:avLst/>
          </a:prstGeom>
        </p:spPr>
      </p:pic>
      <p:sp>
        <p:nvSpPr>
          <p:cNvPr id="5" name="TextBox 4">
            <a:extLst>
              <a:ext uri="{FF2B5EF4-FFF2-40B4-BE49-F238E27FC236}">
                <a16:creationId xmlns:a16="http://schemas.microsoft.com/office/drawing/2014/main" id="{B919B6C3-C14B-4C51-B9FD-F21B0388AACB}"/>
              </a:ext>
            </a:extLst>
          </p:cNvPr>
          <p:cNvSpPr txBox="1"/>
          <p:nvPr/>
        </p:nvSpPr>
        <p:spPr>
          <a:xfrm>
            <a:off x="0" y="250869"/>
            <a:ext cx="906780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    TRACEABILITY</a:t>
            </a:r>
            <a:r>
              <a:rPr lang="en-US" sz="4000" b="1" dirty="0"/>
              <a:t> MATRIX REPORT</a:t>
            </a:r>
          </a:p>
        </p:txBody>
      </p:sp>
    </p:spTree>
    <p:extLst>
      <p:ext uri="{BB962C8B-B14F-4D97-AF65-F5344CB8AC3E}">
        <p14:creationId xmlns:p14="http://schemas.microsoft.com/office/powerpoint/2010/main" val="148667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F20868-F9A7-4336-B7F0-57928D686638}"/>
              </a:ext>
            </a:extLst>
          </p:cNvPr>
          <p:cNvSpPr txBox="1"/>
          <p:nvPr/>
        </p:nvSpPr>
        <p:spPr>
          <a:xfrm>
            <a:off x="0" y="0"/>
            <a:ext cx="91440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0126E9AE-96B1-43A1-84AF-94EAE2C7BED4}"/>
              </a:ext>
            </a:extLst>
          </p:cNvPr>
          <p:cNvSpPr txBox="1"/>
          <p:nvPr/>
        </p:nvSpPr>
        <p:spPr>
          <a:xfrm>
            <a:off x="0" y="1143000"/>
            <a:ext cx="9144000" cy="5305555"/>
          </a:xfrm>
          <a:prstGeom prst="rect">
            <a:avLst/>
          </a:prstGeom>
          <a:noFill/>
        </p:spPr>
        <p:txBody>
          <a:bodyPr wrap="square">
            <a:spAutoFit/>
          </a:bodyPr>
          <a:lstStyle/>
          <a:p>
            <a:pPr marL="486918" indent="-285750">
              <a:lnSpc>
                <a:spcPct val="150000"/>
              </a:lnSpc>
              <a:buClr>
                <a:schemeClr val="tx1"/>
              </a:buClr>
              <a:buFont typeface="Wingdings" panose="05000000000000000000" pitchFamily="2" charset="2"/>
              <a:buChar char="Ø"/>
              <a:tabLst>
                <a:tab pos="57150" algn="l"/>
              </a:tabLst>
            </a:pPr>
            <a:r>
              <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rPr>
              <a:t>Stress detection and reduction  </a:t>
            </a:r>
            <a:r>
              <a:rPr lang="en-US" sz="1800" kern="800" dirty="0">
                <a:latin typeface="Times New Roman" panose="02020603050405020304" pitchFamily="18" charset="0"/>
                <a:ea typeface="Times New Roman" panose="02020603050405020304" pitchFamily="18" charset="0"/>
                <a:cs typeface="Times New Roman" panose="02020603050405020304" pitchFamily="18" charset="0"/>
              </a:rPr>
              <a:t>are </a:t>
            </a:r>
            <a:r>
              <a:rPr lang="en-US" sz="1800" kern="800" dirty="0">
                <a:effectLst/>
                <a:latin typeface="Times New Roman" panose="02020603050405020304" pitchFamily="18" charset="0"/>
                <a:ea typeface="Times New Roman" panose="02020603050405020304" pitchFamily="18" charset="0"/>
                <a:cs typeface="Times New Roman" panose="02020603050405020304" pitchFamily="18" charset="0"/>
              </a:rPr>
              <a:t>the proceeding analysis subject among researchers. Diversity automation evolves on person stress detection and reduction  using wearable sensors. </a:t>
            </a:r>
          </a:p>
          <a:p>
            <a:pPr marL="486918" indent="-285750">
              <a:lnSpc>
                <a:spcPct val="150000"/>
              </a:lnSpc>
              <a:buClr>
                <a:schemeClr val="tx1"/>
              </a:buClr>
              <a:buFont typeface="Wingdings" panose="05000000000000000000" pitchFamily="2" charset="2"/>
              <a:buChar char="Ø"/>
              <a:tabLst>
                <a:tab pos="57150" algn="l"/>
              </a:tabLst>
            </a:pPr>
            <a:r>
              <a:rPr lang="en-IN" sz="1800" dirty="0">
                <a:effectLst/>
                <a:latin typeface="Times New Roman" panose="02020603050405020304" pitchFamily="18" charset="0"/>
                <a:ea typeface="Times New Roman" panose="02020603050405020304" pitchFamily="18" charset="0"/>
              </a:rPr>
              <a:t>The main objective of </a:t>
            </a:r>
            <a:r>
              <a:rPr lang="en-US" sz="1800" dirty="0">
                <a:effectLst/>
                <a:latin typeface="Times New Roman" panose="02020603050405020304" pitchFamily="18" charset="0"/>
                <a:ea typeface="Times New Roman" panose="02020603050405020304" pitchFamily="18" charset="0"/>
              </a:rPr>
              <a:t>stress detector and reducer wearable device using IoT</a:t>
            </a:r>
            <a:r>
              <a:rPr lang="en-IN" sz="1800" dirty="0">
                <a:effectLst/>
                <a:latin typeface="Times New Roman" panose="02020603050405020304" pitchFamily="18" charset="0"/>
                <a:ea typeface="Times New Roman" panose="02020603050405020304" pitchFamily="18" charset="0"/>
              </a:rPr>
              <a:t> is to significantly find the stress in human being and reduce it. </a:t>
            </a:r>
            <a:endParaRPr lang="en-IN" sz="1800" dirty="0">
              <a:latin typeface="Times New Roman" panose="02020603050405020304" pitchFamily="18" charset="0"/>
              <a:ea typeface="Times New Roman" panose="02020603050405020304" pitchFamily="18" charset="0"/>
            </a:endParaRPr>
          </a:p>
          <a:p>
            <a:pPr marL="486918" indent="-285750">
              <a:lnSpc>
                <a:spcPct val="150000"/>
              </a:lnSpc>
              <a:buClr>
                <a:schemeClr val="tx1"/>
              </a:buClr>
              <a:buFont typeface="Wingdings" panose="05000000000000000000" pitchFamily="2" charset="2"/>
              <a:buChar char="Ø"/>
              <a:tabLst>
                <a:tab pos="57150" algn="l"/>
              </a:tabLst>
            </a:pPr>
            <a:r>
              <a:rPr lang="en-IN" sz="1800" dirty="0">
                <a:effectLst/>
                <a:latin typeface="Times New Roman" panose="02020603050405020304" pitchFamily="18" charset="0"/>
                <a:ea typeface="Times New Roman" panose="02020603050405020304" pitchFamily="18" charset="0"/>
              </a:rPr>
              <a:t>Our system predicts the human stress level using heartbeat, skin respiration rate and pulse rate, once stress is detected then immediately it will switch on the IR LED which is will reduce the stress through light waves penetration. </a:t>
            </a:r>
            <a:endParaRPr lang="en-IN" dirty="0">
              <a:latin typeface="Times New Roman" panose="02020603050405020304" pitchFamily="18" charset="0"/>
              <a:ea typeface="Times New Roman" panose="02020603050405020304" pitchFamily="18" charset="0"/>
            </a:endParaRPr>
          </a:p>
          <a:p>
            <a:pPr marL="486918" indent="-285750">
              <a:lnSpc>
                <a:spcPct val="150000"/>
              </a:lnSpc>
              <a:buClr>
                <a:schemeClr val="tx1"/>
              </a:buClr>
              <a:buFont typeface="Wingdings" panose="05000000000000000000" pitchFamily="2" charset="2"/>
              <a:buChar char="Ø"/>
              <a:tabLst>
                <a:tab pos="57150" algn="l"/>
              </a:tabLst>
            </a:pPr>
            <a:r>
              <a:rPr lang="en-US" sz="1800" dirty="0">
                <a:effectLst/>
                <a:latin typeface="Times New Roman" panose="02020603050405020304" pitchFamily="18" charset="0"/>
                <a:ea typeface="SimSun" panose="02010600030101010101" pitchFamily="2" charset="-122"/>
              </a:rPr>
              <a:t>To overcome the disadvantage in the existing system we are going to propose this automation detection and reduction </a:t>
            </a:r>
            <a:r>
              <a:rPr lang="en-US" sz="1800" dirty="0" err="1">
                <a:effectLst/>
                <a:latin typeface="Times New Roman" panose="02020603050405020304" pitchFamily="18" charset="0"/>
                <a:ea typeface="SimSun" panose="02010600030101010101" pitchFamily="2" charset="-122"/>
              </a:rPr>
              <a:t>system.Our</a:t>
            </a:r>
            <a:r>
              <a:rPr lang="en-US" sz="1800" dirty="0">
                <a:effectLst/>
                <a:latin typeface="Times New Roman" panose="02020603050405020304" pitchFamily="18" charset="0"/>
                <a:ea typeface="SimSun" panose="02010600030101010101" pitchFamily="2" charset="-122"/>
              </a:rPr>
              <a:t> system is cost efficient compare to all the other existing  systems.</a:t>
            </a:r>
          </a:p>
          <a:p>
            <a:pPr marL="0" marR="0" indent="0" algn="l">
              <a:spcBef>
                <a:spcPts val="0"/>
              </a:spcBef>
              <a:spcAft>
                <a:spcPts val="0"/>
              </a:spcAft>
            </a:pPr>
            <a:r>
              <a:rPr lang="en-US" sz="1800" dirty="0">
                <a:effectLst/>
                <a:latin typeface="Times New Roman" panose="02020603050405020304" pitchFamily="18" charset="0"/>
                <a:ea typeface="SimSun" panose="02010600030101010101" pitchFamily="2" charset="-122"/>
              </a:rPr>
              <a:t>    </a:t>
            </a:r>
          </a:p>
          <a:p>
            <a:pPr marL="486918" indent="-285750">
              <a:lnSpc>
                <a:spcPct val="150000"/>
              </a:lnSpc>
              <a:buClr>
                <a:schemeClr val="tx1"/>
              </a:buClr>
              <a:buFont typeface="Wingdings" panose="05000000000000000000" pitchFamily="2" charset="2"/>
              <a:buChar char="Ø"/>
              <a:tabLst>
                <a:tab pos="57150"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07481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871204-C733-411D-AC96-3A9817CE96BD}"/>
              </a:ext>
            </a:extLst>
          </p:cNvPr>
          <p:cNvPicPr/>
          <p:nvPr/>
        </p:nvPicPr>
        <p:blipFill>
          <a:blip r:embed="rId2" cstate="print"/>
          <a:stretch>
            <a:fillRect/>
          </a:stretch>
        </p:blipFill>
        <p:spPr>
          <a:xfrm>
            <a:off x="380999" y="1417638"/>
            <a:ext cx="3733800" cy="3009900"/>
          </a:xfrm>
          <a:prstGeom prst="rect">
            <a:avLst/>
          </a:prstGeom>
        </p:spPr>
      </p:pic>
      <p:pic>
        <p:nvPicPr>
          <p:cNvPr id="14" name="Picture 13" descr="A picture containing text&#10;&#10;Description automatically generated">
            <a:extLst>
              <a:ext uri="{FF2B5EF4-FFF2-40B4-BE49-F238E27FC236}">
                <a16:creationId xmlns:a16="http://schemas.microsoft.com/office/drawing/2014/main" id="{F6A6BECC-4BCB-4A41-A042-0AC67CB94292}"/>
              </a:ext>
            </a:extLst>
          </p:cNvPr>
          <p:cNvPicPr/>
          <p:nvPr/>
        </p:nvPicPr>
        <p:blipFill>
          <a:blip r:embed="rId3">
            <a:extLst>
              <a:ext uri="{28A0092B-C50C-407E-A947-70E740481C1C}">
                <a14:useLocalDpi xmlns:a14="http://schemas.microsoft.com/office/drawing/2010/main" val="0"/>
              </a:ext>
            </a:extLst>
          </a:blip>
          <a:stretch>
            <a:fillRect/>
          </a:stretch>
        </p:blipFill>
        <p:spPr>
          <a:xfrm>
            <a:off x="4953000" y="1417638"/>
            <a:ext cx="3733800" cy="3009900"/>
          </a:xfrm>
          <a:prstGeom prst="rect">
            <a:avLst/>
          </a:prstGeom>
        </p:spPr>
      </p:pic>
      <p:sp>
        <p:nvSpPr>
          <p:cNvPr id="15" name="TextBox 14">
            <a:extLst>
              <a:ext uri="{FF2B5EF4-FFF2-40B4-BE49-F238E27FC236}">
                <a16:creationId xmlns:a16="http://schemas.microsoft.com/office/drawing/2014/main" id="{C6083E71-E74D-4DE9-9770-0B5F76D76F5F}"/>
              </a:ext>
            </a:extLst>
          </p:cNvPr>
          <p:cNvSpPr txBox="1"/>
          <p:nvPr/>
        </p:nvSpPr>
        <p:spPr>
          <a:xfrm>
            <a:off x="88900" y="152400"/>
            <a:ext cx="9067800" cy="707886"/>
          </a:xfrm>
          <a:prstGeom prst="rect">
            <a:avLst/>
          </a:prstGeom>
          <a:noFill/>
        </p:spPr>
        <p:txBody>
          <a:bodyPr wrap="square">
            <a:spAutoFit/>
          </a:bodyPr>
          <a:lstStyle/>
          <a:p>
            <a:pPr algn="ctr"/>
            <a:r>
              <a:rPr lang="en-US" sz="4000" b="1" dirty="0">
                <a:effectLst/>
                <a:latin typeface="Times New Roman" panose="02020603050405020304" pitchFamily="18" charset="0"/>
                <a:cs typeface="Times New Roman" panose="02020603050405020304" pitchFamily="18" charset="0"/>
              </a:rPr>
              <a:t>  SCREENSHOTS</a:t>
            </a:r>
            <a:endParaRPr lang="en-US" sz="4000" b="1" dirty="0"/>
          </a:p>
        </p:txBody>
      </p:sp>
    </p:spTree>
    <p:extLst>
      <p:ext uri="{BB962C8B-B14F-4D97-AF65-F5344CB8AC3E}">
        <p14:creationId xmlns:p14="http://schemas.microsoft.com/office/powerpoint/2010/main" val="1105409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D4F17F-A93F-4BD6-AEB5-F848DE5A0430}"/>
              </a:ext>
            </a:extLst>
          </p:cNvPr>
          <p:cNvSpPr txBox="1"/>
          <p:nvPr/>
        </p:nvSpPr>
        <p:spPr>
          <a:xfrm>
            <a:off x="914400" y="76200"/>
            <a:ext cx="6931025" cy="707886"/>
          </a:xfrm>
          <a:prstGeom prst="rect">
            <a:avLst/>
          </a:prstGeom>
          <a:noFill/>
        </p:spPr>
        <p:txBody>
          <a:bodyPr wrap="square">
            <a:spAutoFit/>
          </a:bodyPr>
          <a:lstStyle/>
          <a:p>
            <a:pPr algn="ctr"/>
            <a:r>
              <a:rPr lang="en-US" sz="4000" b="1" dirty="0">
                <a:effectLst/>
                <a:latin typeface="Times New Roman" panose="02020603050405020304" pitchFamily="18" charset="0"/>
                <a:cs typeface="Times New Roman" panose="02020603050405020304" pitchFamily="18" charset="0"/>
              </a:rPr>
              <a:t>   SCREENSHOTS</a:t>
            </a:r>
            <a:endParaRPr lang="en-US" sz="4000" b="1" dirty="0"/>
          </a:p>
        </p:txBody>
      </p:sp>
      <p:pic>
        <p:nvPicPr>
          <p:cNvPr id="4" name="Picture 3" descr="A picture containing text, indoor, electronics&#10;&#10;Description automatically generated">
            <a:extLst>
              <a:ext uri="{FF2B5EF4-FFF2-40B4-BE49-F238E27FC236}">
                <a16:creationId xmlns:a16="http://schemas.microsoft.com/office/drawing/2014/main" id="{C6B77592-5D64-497B-AF3F-2FB38EE59333}"/>
              </a:ext>
            </a:extLst>
          </p:cNvPr>
          <p:cNvPicPr/>
          <p:nvPr/>
        </p:nvPicPr>
        <p:blipFill>
          <a:blip r:embed="rId2">
            <a:extLst>
              <a:ext uri="{28A0092B-C50C-407E-A947-70E740481C1C}">
                <a14:useLocalDpi xmlns:a14="http://schemas.microsoft.com/office/drawing/2010/main" val="0"/>
              </a:ext>
            </a:extLst>
          </a:blip>
          <a:stretch>
            <a:fillRect/>
          </a:stretch>
        </p:blipFill>
        <p:spPr>
          <a:xfrm rot="5400000">
            <a:off x="5441953" y="806457"/>
            <a:ext cx="2908294" cy="4038601"/>
          </a:xfrm>
          <a:prstGeom prst="rect">
            <a:avLst/>
          </a:prstGeom>
        </p:spPr>
      </p:pic>
      <p:pic>
        <p:nvPicPr>
          <p:cNvPr id="6" name="Picture 5">
            <a:extLst>
              <a:ext uri="{FF2B5EF4-FFF2-40B4-BE49-F238E27FC236}">
                <a16:creationId xmlns:a16="http://schemas.microsoft.com/office/drawing/2014/main" id="{6FEF3DB2-1523-4600-9A4E-6926199D33BB}"/>
              </a:ext>
            </a:extLst>
          </p:cNvPr>
          <p:cNvPicPr/>
          <p:nvPr/>
        </p:nvPicPr>
        <p:blipFill>
          <a:blip r:embed="rId3">
            <a:extLst>
              <a:ext uri="{28A0092B-C50C-407E-A947-70E740481C1C}">
                <a14:useLocalDpi xmlns:a14="http://schemas.microsoft.com/office/drawing/2010/main" val="0"/>
              </a:ext>
            </a:extLst>
          </a:blip>
          <a:stretch>
            <a:fillRect/>
          </a:stretch>
        </p:blipFill>
        <p:spPr>
          <a:xfrm rot="5400000">
            <a:off x="869953" y="730259"/>
            <a:ext cx="2908293" cy="4191000"/>
          </a:xfrm>
          <a:prstGeom prst="rect">
            <a:avLst/>
          </a:prstGeom>
        </p:spPr>
      </p:pic>
    </p:spTree>
    <p:extLst>
      <p:ext uri="{BB962C8B-B14F-4D97-AF65-F5344CB8AC3E}">
        <p14:creationId xmlns:p14="http://schemas.microsoft.com/office/powerpoint/2010/main" val="1649013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E5FED6-7CA7-4328-8EAD-E1AE7A047628}"/>
              </a:ext>
            </a:extLst>
          </p:cNvPr>
          <p:cNvSpPr txBox="1"/>
          <p:nvPr/>
        </p:nvSpPr>
        <p:spPr>
          <a:xfrm>
            <a:off x="38100" y="152400"/>
            <a:ext cx="8953500" cy="707886"/>
          </a:xfrm>
          <a:prstGeom prst="rect">
            <a:avLst/>
          </a:prstGeom>
          <a:noFill/>
        </p:spPr>
        <p:txBody>
          <a:bodyPr wrap="square">
            <a:spAutoFit/>
          </a:bodyPr>
          <a:lstStyle/>
          <a:p>
            <a:r>
              <a:rPr lang="en-US" sz="4000" b="1" dirty="0">
                <a:effectLst/>
                <a:latin typeface="Times New Roman" panose="02020603050405020304" pitchFamily="18" charset="0"/>
                <a:cs typeface="Times New Roman" panose="02020603050405020304" pitchFamily="18" charset="0"/>
              </a:rPr>
              <a:t>                    SCREENSHOTS</a:t>
            </a:r>
            <a:endParaRPr lang="en-US" sz="4000" b="1" dirty="0"/>
          </a:p>
        </p:txBody>
      </p:sp>
      <p:pic>
        <p:nvPicPr>
          <p:cNvPr id="5" name="Picture 4" descr="Chart, line chart&#10;&#10;Description automatically generated">
            <a:extLst>
              <a:ext uri="{FF2B5EF4-FFF2-40B4-BE49-F238E27FC236}">
                <a16:creationId xmlns:a16="http://schemas.microsoft.com/office/drawing/2014/main" id="{47EE424D-7766-49B0-B478-A2669DBA78C8}"/>
              </a:ext>
            </a:extLst>
          </p:cNvPr>
          <p:cNvPicPr/>
          <p:nvPr/>
        </p:nvPicPr>
        <p:blipFill>
          <a:blip r:embed="rId2">
            <a:extLst>
              <a:ext uri="{28A0092B-C50C-407E-A947-70E740481C1C}">
                <a14:useLocalDpi xmlns:a14="http://schemas.microsoft.com/office/drawing/2010/main" val="0"/>
              </a:ext>
            </a:extLst>
          </a:blip>
          <a:stretch>
            <a:fillRect/>
          </a:stretch>
        </p:blipFill>
        <p:spPr>
          <a:xfrm>
            <a:off x="762000" y="1447800"/>
            <a:ext cx="7696200" cy="3962400"/>
          </a:xfrm>
          <a:prstGeom prst="rect">
            <a:avLst/>
          </a:prstGeom>
        </p:spPr>
      </p:pic>
    </p:spTree>
    <p:extLst>
      <p:ext uri="{BB962C8B-B14F-4D97-AF65-F5344CB8AC3E}">
        <p14:creationId xmlns:p14="http://schemas.microsoft.com/office/powerpoint/2010/main" val="657017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graphical user interface&#10;&#10;Description automatically generated">
            <a:extLst>
              <a:ext uri="{FF2B5EF4-FFF2-40B4-BE49-F238E27FC236}">
                <a16:creationId xmlns:a16="http://schemas.microsoft.com/office/drawing/2014/main" id="{065B681D-3F44-4FE4-BAB6-E37758C49D24}"/>
              </a:ext>
            </a:extLst>
          </p:cNvPr>
          <p:cNvPicPr/>
          <p:nvPr/>
        </p:nvPicPr>
        <p:blipFill>
          <a:blip r:embed="rId2">
            <a:extLst>
              <a:ext uri="{28A0092B-C50C-407E-A947-70E740481C1C}">
                <a14:useLocalDpi xmlns:a14="http://schemas.microsoft.com/office/drawing/2010/main" val="0"/>
              </a:ext>
            </a:extLst>
          </a:blip>
          <a:stretch>
            <a:fillRect/>
          </a:stretch>
        </p:blipFill>
        <p:spPr>
          <a:xfrm>
            <a:off x="139700" y="1328420"/>
            <a:ext cx="2755899" cy="3187700"/>
          </a:xfrm>
          <a:prstGeom prst="rect">
            <a:avLst/>
          </a:prstGeom>
        </p:spPr>
      </p:pic>
      <p:pic>
        <p:nvPicPr>
          <p:cNvPr id="3" name="Picture 2" descr="A picture containing text&#10;&#10;Description automatically generated">
            <a:extLst>
              <a:ext uri="{FF2B5EF4-FFF2-40B4-BE49-F238E27FC236}">
                <a16:creationId xmlns:a16="http://schemas.microsoft.com/office/drawing/2014/main" id="{52D4AE02-A56C-49FA-B86A-AA18327B0120}"/>
              </a:ext>
            </a:extLst>
          </p:cNvPr>
          <p:cNvPicPr/>
          <p:nvPr/>
        </p:nvPicPr>
        <p:blipFill rotWithShape="1">
          <a:blip r:embed="rId3">
            <a:extLst>
              <a:ext uri="{28A0092B-C50C-407E-A947-70E740481C1C}">
                <a14:useLocalDpi xmlns:a14="http://schemas.microsoft.com/office/drawing/2010/main" val="0"/>
              </a:ext>
            </a:extLst>
          </a:blip>
          <a:srcRect b="15676"/>
          <a:stretch/>
        </p:blipFill>
        <p:spPr bwMode="auto">
          <a:xfrm>
            <a:off x="3079751" y="1328420"/>
            <a:ext cx="2971800" cy="2971800"/>
          </a:xfrm>
          <a:prstGeom prst="rect">
            <a:avLst/>
          </a:prstGeom>
          <a:ln>
            <a:noFill/>
          </a:ln>
          <a:extLst>
            <a:ext uri="{53640926-AAD7-44D8-BBD7-CCE9431645EC}">
              <a14:shadowObscured xmlns:a14="http://schemas.microsoft.com/office/drawing/2010/main"/>
            </a:ext>
          </a:extLst>
        </p:spPr>
      </p:pic>
      <p:pic>
        <p:nvPicPr>
          <p:cNvPr id="4" name="Picture 3" descr="A picture containing chart&#10;&#10;Description automatically generated">
            <a:extLst>
              <a:ext uri="{FF2B5EF4-FFF2-40B4-BE49-F238E27FC236}">
                <a16:creationId xmlns:a16="http://schemas.microsoft.com/office/drawing/2014/main" id="{E960E6E8-9086-4D83-A181-8B20E7741972}"/>
              </a:ext>
            </a:extLst>
          </p:cNvPr>
          <p:cNvPicPr/>
          <p:nvPr/>
        </p:nvPicPr>
        <p:blipFill>
          <a:blip r:embed="rId4">
            <a:extLst>
              <a:ext uri="{28A0092B-C50C-407E-A947-70E740481C1C}">
                <a14:useLocalDpi xmlns:a14="http://schemas.microsoft.com/office/drawing/2010/main" val="0"/>
              </a:ext>
            </a:extLst>
          </a:blip>
          <a:stretch>
            <a:fillRect/>
          </a:stretch>
        </p:blipFill>
        <p:spPr>
          <a:xfrm>
            <a:off x="6477001" y="1328420"/>
            <a:ext cx="2527298" cy="3187700"/>
          </a:xfrm>
          <a:prstGeom prst="rect">
            <a:avLst/>
          </a:prstGeom>
        </p:spPr>
      </p:pic>
      <p:sp>
        <p:nvSpPr>
          <p:cNvPr id="6" name="TextBox 5">
            <a:extLst>
              <a:ext uri="{FF2B5EF4-FFF2-40B4-BE49-F238E27FC236}">
                <a16:creationId xmlns:a16="http://schemas.microsoft.com/office/drawing/2014/main" id="{CA232819-46E2-4F3A-BB41-C305635D6D28}"/>
              </a:ext>
            </a:extLst>
          </p:cNvPr>
          <p:cNvSpPr txBox="1"/>
          <p:nvPr/>
        </p:nvSpPr>
        <p:spPr>
          <a:xfrm>
            <a:off x="0" y="152400"/>
            <a:ext cx="8915399" cy="707886"/>
          </a:xfrm>
          <a:prstGeom prst="rect">
            <a:avLst/>
          </a:prstGeom>
          <a:noFill/>
        </p:spPr>
        <p:txBody>
          <a:bodyPr wrap="square">
            <a:spAutoFit/>
          </a:bodyPr>
          <a:lstStyle/>
          <a:p>
            <a:pPr algn="ctr"/>
            <a:r>
              <a:rPr lang="en-US" sz="4000" b="1" dirty="0">
                <a:effectLst/>
                <a:latin typeface="Times New Roman" panose="02020603050405020304" pitchFamily="18" charset="0"/>
                <a:cs typeface="Times New Roman" panose="02020603050405020304" pitchFamily="18" charset="0"/>
              </a:rPr>
              <a:t>    SCREENSHOTS</a:t>
            </a:r>
            <a:endParaRPr lang="en-US" sz="4000" dirty="0"/>
          </a:p>
        </p:txBody>
      </p:sp>
    </p:spTree>
    <p:extLst>
      <p:ext uri="{BB962C8B-B14F-4D97-AF65-F5344CB8AC3E}">
        <p14:creationId xmlns:p14="http://schemas.microsoft.com/office/powerpoint/2010/main" val="2747541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659DA2-433A-45B3-B51E-7526EB5AB861}"/>
              </a:ext>
            </a:extLst>
          </p:cNvPr>
          <p:cNvSpPr>
            <a:spLocks noGrp="1"/>
          </p:cNvSpPr>
          <p:nvPr>
            <p:ph idx="1"/>
          </p:nvPr>
        </p:nvSpPr>
        <p:spPr>
          <a:xfrm>
            <a:off x="228600" y="1371600"/>
            <a:ext cx="8458200" cy="4635691"/>
          </a:xfrm>
        </p:spPr>
        <p:txBody>
          <a:bodyPr>
            <a:normAutofit lnSpcReduction="10000"/>
          </a:bodyPr>
          <a:lstStyle/>
          <a:p>
            <a:pPr algn="just">
              <a:lnSpc>
                <a:spcPct val="150000"/>
              </a:lnSpc>
              <a:buClr>
                <a:schemeClr val="tx1"/>
              </a:buClr>
              <a:buFont typeface="Wingdings" panose="05000000000000000000" pitchFamily="2" charset="2"/>
              <a:buChar char="Ø"/>
              <a:tabLst>
                <a:tab pos="5715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developed a stress detection scheme to be used in real life. Since our system employs unobtrusive wearable devices, it can easily be used in the daily life of individuals. </a:t>
            </a:r>
          </a:p>
          <a:p>
            <a:pPr algn="just">
              <a:lnSpc>
                <a:spcPct val="150000"/>
              </a:lnSpc>
              <a:buClr>
                <a:schemeClr val="tx1"/>
              </a:buClr>
              <a:buFont typeface="Wingdings" panose="05000000000000000000" pitchFamily="2" charset="2"/>
              <a:buChar char="Ø"/>
              <a:tabLst>
                <a:tab pos="57150" algn="l"/>
              </a:tabLst>
            </a:pPr>
            <a:r>
              <a:rPr lang="en-US" sz="1800" b="0" i="0" dirty="0">
                <a:solidFill>
                  <a:srgbClr val="222222"/>
                </a:solidFill>
                <a:effectLst/>
                <a:latin typeface="Times New Roman" panose="02020603050405020304" pitchFamily="18" charset="0"/>
                <a:cs typeface="Times New Roman" panose="02020603050405020304" pitchFamily="18" charset="0"/>
              </a:rPr>
              <a:t>IOT includes a wide range of sensors where in edge computations are performed. The main objective of stress detector and reducer wearable device using IoT is to significantly find the stress in human being and reduce it.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Clr>
                <a:schemeClr val="tx1"/>
              </a:buClr>
              <a:buFont typeface="Wingdings" panose="05000000000000000000" pitchFamily="2" charset="2"/>
              <a:buChar char="Ø"/>
              <a:tabLst>
                <a:tab pos="5715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can track the stress in real-time and intervene if an extreme of stress is detected.</a:t>
            </a:r>
          </a:p>
          <a:p>
            <a:pPr algn="just">
              <a:lnSpc>
                <a:spcPct val="150000"/>
              </a:lnSpc>
              <a:buClr>
                <a:schemeClr val="tx1"/>
              </a:buClr>
              <a:buFont typeface="Wingdings" panose="05000000000000000000" pitchFamily="2" charset="2"/>
              <a:buChar char="Ø"/>
              <a:tabLst>
                <a:tab pos="5715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the detection, some stress management methods can also be offered to alleviate the high level of stress.</a:t>
            </a:r>
          </a:p>
          <a:p>
            <a:pPr algn="just">
              <a:lnSpc>
                <a:spcPct val="150000"/>
              </a:lnSpc>
              <a:buClr>
                <a:schemeClr val="tx1"/>
              </a:buClr>
              <a:buFont typeface="Wingdings" panose="05000000000000000000" pitchFamily="2" charset="2"/>
              <a:buChar char="Ø"/>
              <a:tabLst>
                <a:tab pos="5715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can enhance our proposed system to monitoring the level of stress in particular time.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9728" indent="0">
              <a:buNone/>
            </a:pPr>
            <a:endParaRPr lang="en-IN" dirty="0"/>
          </a:p>
        </p:txBody>
      </p:sp>
      <p:sp>
        <p:nvSpPr>
          <p:cNvPr id="5" name="TextBox 4">
            <a:extLst>
              <a:ext uri="{FF2B5EF4-FFF2-40B4-BE49-F238E27FC236}">
                <a16:creationId xmlns:a16="http://schemas.microsoft.com/office/drawing/2014/main" id="{50A18BA7-BF4B-43C7-A872-EBA4B3502163}"/>
              </a:ext>
            </a:extLst>
          </p:cNvPr>
          <p:cNvSpPr txBox="1"/>
          <p:nvPr/>
        </p:nvSpPr>
        <p:spPr>
          <a:xfrm>
            <a:off x="0" y="228600"/>
            <a:ext cx="91440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CONCLUSION</a:t>
            </a:r>
            <a:endParaRPr lang="en-US" sz="4000" b="1" dirty="0"/>
          </a:p>
        </p:txBody>
      </p:sp>
    </p:spTree>
    <p:extLst>
      <p:ext uri="{BB962C8B-B14F-4D97-AF65-F5344CB8AC3E}">
        <p14:creationId xmlns:p14="http://schemas.microsoft.com/office/powerpoint/2010/main" val="3137574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5C7DBB-2386-4841-A364-2B8622439928}"/>
              </a:ext>
            </a:extLst>
          </p:cNvPr>
          <p:cNvSpPr txBox="1"/>
          <p:nvPr/>
        </p:nvSpPr>
        <p:spPr>
          <a:xfrm>
            <a:off x="304800" y="152400"/>
            <a:ext cx="85344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REFERENCES</a:t>
            </a:r>
            <a:endParaRPr lang="en-US" sz="4000" b="1" dirty="0"/>
          </a:p>
        </p:txBody>
      </p:sp>
      <p:sp>
        <p:nvSpPr>
          <p:cNvPr id="5" name="TextBox 4">
            <a:extLst>
              <a:ext uri="{FF2B5EF4-FFF2-40B4-BE49-F238E27FC236}">
                <a16:creationId xmlns:a16="http://schemas.microsoft.com/office/drawing/2014/main" id="{F56CEA13-4AA2-4741-9AD0-12ADFEF19570}"/>
              </a:ext>
            </a:extLst>
          </p:cNvPr>
          <p:cNvSpPr txBox="1"/>
          <p:nvPr/>
        </p:nvSpPr>
        <p:spPr>
          <a:xfrm>
            <a:off x="304800" y="1143000"/>
            <a:ext cx="8534400" cy="4247317"/>
          </a:xfrm>
          <a:prstGeom prst="rect">
            <a:avLst/>
          </a:prstGeom>
          <a:noFill/>
        </p:spPr>
        <p:txBody>
          <a:bodyPr wrap="square">
            <a:spAutoFit/>
          </a:bodyPr>
          <a:lstStyle/>
          <a:p>
            <a:pPr>
              <a:buNone/>
            </a:pPr>
            <a:r>
              <a:rPr lang="en-IN" sz="1800" dirty="0">
                <a:latin typeface="Times New Roman" panose="02020603050405020304" pitchFamily="18" charset="0"/>
                <a:cs typeface="Times New Roman" panose="02020603050405020304" pitchFamily="18" charset="0"/>
              </a:rPr>
              <a:t>[1]</a:t>
            </a:r>
            <a:r>
              <a:rPr lang="en-IN" sz="1800" dirty="0" err="1">
                <a:latin typeface="Times New Roman" panose="02020603050405020304" pitchFamily="18" charset="0"/>
                <a:cs typeface="Times New Roman" panose="02020603050405020304" pitchFamily="18" charset="0"/>
              </a:rPr>
              <a:t>Nurdina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Widanti</a:t>
            </a:r>
            <a:r>
              <a:rPr lang="en-IN" sz="1800" dirty="0">
                <a:latin typeface="Times New Roman" panose="02020603050405020304" pitchFamily="18" charset="0"/>
                <a:cs typeface="Times New Roman" panose="02020603050405020304" pitchFamily="18" charset="0"/>
              </a:rPr>
              <a:t>; Budi </a:t>
            </a:r>
            <a:r>
              <a:rPr lang="en-IN" sz="1800" dirty="0" err="1">
                <a:latin typeface="Times New Roman" panose="02020603050405020304" pitchFamily="18" charset="0"/>
                <a:cs typeface="Times New Roman" panose="02020603050405020304" pitchFamily="18" charset="0"/>
              </a:rPr>
              <a:t>Sumanto</a:t>
            </a:r>
            <a:r>
              <a:rPr lang="en-IN" sz="1800" dirty="0">
                <a:latin typeface="Times New Roman" panose="02020603050405020304" pitchFamily="18" charset="0"/>
                <a:cs typeface="Times New Roman" panose="02020603050405020304" pitchFamily="18" charset="0"/>
              </a:rPr>
              <a:t>; Poppy Rosa; M. </a:t>
            </a:r>
            <a:r>
              <a:rPr lang="en-IN" sz="1800" dirty="0" err="1">
                <a:latin typeface="Times New Roman" panose="02020603050405020304" pitchFamily="18" charset="0"/>
                <a:cs typeface="Times New Roman" panose="02020603050405020304" pitchFamily="18" charset="0"/>
              </a:rPr>
              <a:t>Fathur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Miftahudin</a:t>
            </a:r>
            <a:r>
              <a:rPr lang="en-IN" sz="1800" dirty="0">
                <a:latin typeface="Times New Roman" panose="02020603050405020304" pitchFamily="18" charset="0"/>
                <a:cs typeface="Times New Roman" panose="02020603050405020304" pitchFamily="18" charset="0"/>
              </a:rPr>
              <a:t> Automatic Stress Detection Using Wearable Sensors and Machine Learning: A Review,2020.</a:t>
            </a:r>
          </a:p>
          <a:p>
            <a:pPr>
              <a:buNone/>
            </a:pPr>
            <a:endParaRPr lang="en-IN" sz="1800" dirty="0">
              <a:latin typeface="Times New Roman" panose="02020603050405020304" pitchFamily="18" charset="0"/>
              <a:cs typeface="Times New Roman" panose="02020603050405020304" pitchFamily="18" charset="0"/>
            </a:endParaRPr>
          </a:p>
          <a:p>
            <a:pPr>
              <a:buNone/>
            </a:pPr>
            <a:r>
              <a:rPr lang="en-IN" sz="1800" dirty="0">
                <a:latin typeface="Times New Roman" panose="02020603050405020304" pitchFamily="18" charset="0"/>
                <a:cs typeface="Times New Roman" panose="02020603050405020304" pitchFamily="18" charset="0"/>
              </a:rPr>
              <a:t>[2]Murat </a:t>
            </a:r>
            <a:r>
              <a:rPr lang="en-IN" sz="1800" dirty="0" err="1">
                <a:latin typeface="Times New Roman" panose="02020603050405020304" pitchFamily="18" charset="0"/>
                <a:cs typeface="Times New Roman" panose="02020603050405020304" pitchFamily="18" charset="0"/>
              </a:rPr>
              <a:t>Yuksel</a:t>
            </a:r>
            <a:r>
              <a:rPr lang="en-IN" sz="1800" dirty="0">
                <a:latin typeface="Times New Roman" panose="02020603050405020304" pitchFamily="18" charset="0"/>
                <a:cs typeface="Times New Roman" panose="02020603050405020304" pitchFamily="18" charset="0"/>
              </a:rPr>
              <a:t>; Wei Wang; </a:t>
            </a:r>
            <a:r>
              <a:rPr lang="en-IN" sz="1800" dirty="0" err="1">
                <a:latin typeface="Times New Roman" panose="02020603050405020304" pitchFamily="18" charset="0"/>
                <a:cs typeface="Times New Roman" panose="02020603050405020304" pitchFamily="18" charset="0"/>
              </a:rPr>
              <a:t>Shafaq</a:t>
            </a:r>
            <a:r>
              <a:rPr lang="en-IN" sz="1800" dirty="0">
                <a:latin typeface="Times New Roman" panose="02020603050405020304" pitchFamily="18" charset="0"/>
                <a:cs typeface="Times New Roman" panose="02020603050405020304" pitchFamily="18" charset="0"/>
              </a:rPr>
              <a:t> Chaudhry; </a:t>
            </a:r>
            <a:r>
              <a:rPr lang="en-IN" sz="1800" dirty="0" err="1">
                <a:latin typeface="Times New Roman" panose="02020603050405020304" pitchFamily="18" charset="0"/>
                <a:cs typeface="Times New Roman" panose="02020603050405020304" pitchFamily="18" charset="0"/>
              </a:rPr>
              <a:t>Damla</a:t>
            </a:r>
            <a:r>
              <a:rPr lang="en-IN" sz="1800" dirty="0">
                <a:latin typeface="Times New Roman" panose="02020603050405020304" pitchFamily="18" charset="0"/>
                <a:cs typeface="Times New Roman" panose="02020603050405020304" pitchFamily="18" charset="0"/>
              </a:rPr>
              <a:t> Turgut; </a:t>
            </a:r>
            <a:r>
              <a:rPr lang="en-IN" sz="1800" dirty="0" err="1">
                <a:latin typeface="Times New Roman" panose="02020603050405020304" pitchFamily="18" charset="0"/>
                <a:cs typeface="Times New Roman" panose="02020603050405020304" pitchFamily="18" charset="0"/>
              </a:rPr>
              <a:t>Naim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KapucuChallenges</a:t>
            </a:r>
            <a:r>
              <a:rPr lang="en-IN" sz="1800" dirty="0">
                <a:latin typeface="Times New Roman" panose="02020603050405020304" pitchFamily="18" charset="0"/>
                <a:cs typeface="Times New Roman" panose="02020603050405020304" pitchFamily="18" charset="0"/>
              </a:rPr>
              <a:t> and Opportunities in Utilizing IoT-Based Stress Maps as a Community Mood Detector,2019.</a:t>
            </a:r>
          </a:p>
          <a:p>
            <a:pPr>
              <a:buNone/>
            </a:pPr>
            <a:endParaRPr lang="en-IN" sz="1800" dirty="0">
              <a:latin typeface="Times New Roman" panose="02020603050405020304" pitchFamily="18" charset="0"/>
              <a:cs typeface="Times New Roman" panose="02020603050405020304" pitchFamily="18" charset="0"/>
            </a:endParaRPr>
          </a:p>
          <a:p>
            <a:pPr>
              <a:buNone/>
            </a:pPr>
            <a:r>
              <a:rPr lang="en-IN" sz="1800" dirty="0">
                <a:latin typeface="Times New Roman" panose="02020603050405020304" pitchFamily="18" charset="0"/>
                <a:cs typeface="Times New Roman" panose="02020603050405020304" pitchFamily="18" charset="0"/>
              </a:rPr>
              <a:t>[3]</a:t>
            </a:r>
            <a:r>
              <a:rPr lang="en-IN" sz="1800" dirty="0" err="1">
                <a:latin typeface="Times New Roman" panose="02020603050405020304" pitchFamily="18" charset="0"/>
                <a:cs typeface="Times New Roman" panose="02020603050405020304" pitchFamily="18" charset="0"/>
              </a:rPr>
              <a:t>Bhagyashree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Shirke</a:t>
            </a:r>
            <a:r>
              <a:rPr lang="en-IN" sz="1800" dirty="0">
                <a:latin typeface="Times New Roman" panose="02020603050405020304" pitchFamily="18" charset="0"/>
                <a:cs typeface="Times New Roman" panose="02020603050405020304" pitchFamily="18" charset="0"/>
              </a:rPr>
              <a:t>; Jonathan Wong; Kiran George. Acute Mental Stress Measurement using Brain-IoT System ,2019.</a:t>
            </a:r>
          </a:p>
          <a:p>
            <a:pPr>
              <a:buNone/>
            </a:pPr>
            <a:endParaRPr lang="en-IN" sz="1800" dirty="0">
              <a:latin typeface="Times New Roman" panose="02020603050405020304" pitchFamily="18" charset="0"/>
              <a:cs typeface="Times New Roman" panose="02020603050405020304" pitchFamily="18" charset="0"/>
            </a:endParaRPr>
          </a:p>
          <a:p>
            <a:pPr>
              <a:buNone/>
            </a:pPr>
            <a:r>
              <a:rPr lang="en-IN" sz="1800" dirty="0">
                <a:latin typeface="Times New Roman" panose="02020603050405020304" pitchFamily="18" charset="0"/>
                <a:cs typeface="Times New Roman" panose="02020603050405020304" pitchFamily="18" charset="0"/>
              </a:rPr>
              <a:t>[4]</a:t>
            </a:r>
            <a:r>
              <a:rPr lang="en-IN" sz="1800" dirty="0" err="1">
                <a:latin typeface="Times New Roman" panose="02020603050405020304" pitchFamily="18" charset="0"/>
                <a:cs typeface="Times New Roman" panose="02020603050405020304" pitchFamily="18" charset="0"/>
              </a:rPr>
              <a:t>Vasilii</a:t>
            </a:r>
            <a:r>
              <a:rPr lang="en-IN" sz="1800" dirty="0">
                <a:latin typeface="Times New Roman" panose="02020603050405020304" pitchFamily="18" charset="0"/>
                <a:cs typeface="Times New Roman" panose="02020603050405020304" pitchFamily="18" charset="0"/>
              </a:rPr>
              <a:t> G. Arkhangelsk Sergey A. </a:t>
            </a:r>
            <a:r>
              <a:rPr lang="en-IN" sz="1800" dirty="0" err="1">
                <a:latin typeface="Times New Roman" panose="02020603050405020304" pitchFamily="18" charset="0"/>
                <a:cs typeface="Times New Roman" panose="02020603050405020304" pitchFamily="18" charset="0"/>
              </a:rPr>
              <a:t>Alyushin</a:t>
            </a:r>
            <a:r>
              <a:rPr lang="en-IN" sz="1800" dirty="0">
                <a:latin typeface="Times New Roman" panose="02020603050405020304" pitchFamily="18" charset="0"/>
                <a:cs typeface="Times New Roman" panose="02020603050405020304" pitchFamily="18" charset="0"/>
              </a:rPr>
              <a:t> Alexander V. </a:t>
            </a:r>
            <a:r>
              <a:rPr lang="en-IN" sz="1800" dirty="0" err="1">
                <a:latin typeface="Times New Roman" panose="02020603050405020304" pitchFamily="18" charset="0"/>
                <a:cs typeface="Times New Roman" panose="02020603050405020304" pitchFamily="18" charset="0"/>
              </a:rPr>
              <a:t>AlyushinDevelopment</a:t>
            </a:r>
            <a:r>
              <a:rPr lang="en-IN" sz="1800" dirty="0">
                <a:latin typeface="Times New Roman" panose="02020603050405020304" pitchFamily="18" charset="0"/>
                <a:cs typeface="Times New Roman" panose="02020603050405020304" pitchFamily="18" charset="0"/>
              </a:rPr>
              <a:t> and Analysis of Analog-Digital Neural Net for Speech Stress Detection,2018.</a:t>
            </a:r>
          </a:p>
          <a:p>
            <a:pPr>
              <a:buNone/>
            </a:pPr>
            <a:endParaRPr lang="en-IN" sz="1800" dirty="0">
              <a:latin typeface="Times New Roman" panose="02020603050405020304" pitchFamily="18" charset="0"/>
              <a:cs typeface="Times New Roman" panose="02020603050405020304" pitchFamily="18" charset="0"/>
            </a:endParaRPr>
          </a:p>
          <a:p>
            <a:pPr>
              <a:buNone/>
            </a:pPr>
            <a:r>
              <a:rPr lang="en-IN" sz="1800" dirty="0">
                <a:latin typeface="Times New Roman" panose="02020603050405020304" pitchFamily="18" charset="0"/>
                <a:cs typeface="Times New Roman" panose="02020603050405020304" pitchFamily="18" charset="0"/>
              </a:rPr>
              <a:t>[5]</a:t>
            </a:r>
            <a:r>
              <a:rPr lang="en-IN" sz="1800" dirty="0" err="1">
                <a:latin typeface="Times New Roman" panose="02020603050405020304" pitchFamily="18" charset="0"/>
                <a:cs typeface="Times New Roman" panose="02020603050405020304" pitchFamily="18" charset="0"/>
              </a:rPr>
              <a:t>LaavanyaRachakonda;PrabhaSundaravadivel;SarajuP</a:t>
            </a:r>
            <a:r>
              <a:rPr lang="en-IN" sz="1800" dirty="0">
                <a:latin typeface="Times New Roman" panose="02020603050405020304" pitchFamily="18" charset="0"/>
                <a:cs typeface="Times New Roman" panose="02020603050405020304" pitchFamily="18" charset="0"/>
              </a:rPr>
              <a:t>. Mohanty; Elias </a:t>
            </a:r>
            <a:r>
              <a:rPr lang="en-IN" sz="1800" dirty="0" err="1">
                <a:latin typeface="Times New Roman" panose="02020603050405020304" pitchFamily="18" charset="0"/>
                <a:cs typeface="Times New Roman" panose="02020603050405020304" pitchFamily="18" charset="0"/>
              </a:rPr>
              <a:t>Kougianos</a:t>
            </a:r>
            <a:r>
              <a:rPr lang="en-IN" sz="1800" dirty="0">
                <a:latin typeface="Times New Roman" panose="02020603050405020304" pitchFamily="18" charset="0"/>
                <a:cs typeface="Times New Roman" panose="02020603050405020304" pitchFamily="18" charset="0"/>
              </a:rPr>
              <a:t>; Madhavi </a:t>
            </a:r>
            <a:r>
              <a:rPr lang="en-IN" sz="1800" dirty="0" err="1">
                <a:latin typeface="Times New Roman" panose="02020603050405020304" pitchFamily="18" charset="0"/>
                <a:cs typeface="Times New Roman" panose="02020603050405020304" pitchFamily="18" charset="0"/>
              </a:rPr>
              <a:t>Ganapathiraju</a:t>
            </a:r>
            <a:r>
              <a:rPr lang="en-IN" sz="1800" dirty="0">
                <a:latin typeface="Times New Roman" panose="02020603050405020304" pitchFamily="18" charset="0"/>
                <a:cs typeface="Times New Roman" panose="02020603050405020304" pitchFamily="18" charset="0"/>
              </a:rPr>
              <a:t>. A Smart Sensor in the IoMT for Stress Level Detection,2018.</a:t>
            </a:r>
          </a:p>
        </p:txBody>
      </p:sp>
    </p:spTree>
    <p:extLst>
      <p:ext uri="{BB962C8B-B14F-4D97-AF65-F5344CB8AC3E}">
        <p14:creationId xmlns:p14="http://schemas.microsoft.com/office/powerpoint/2010/main" val="347566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54FF08BA-9CE9-45D2-9799-D66906C1B03D}"/>
              </a:ext>
            </a:extLst>
          </p:cNvPr>
          <p:cNvGraphicFramePr>
            <a:graphicFrameLocks/>
          </p:cNvGraphicFramePr>
          <p:nvPr>
            <p:extLst>
              <p:ext uri="{D42A27DB-BD31-4B8C-83A1-F6EECF244321}">
                <p14:modId xmlns:p14="http://schemas.microsoft.com/office/powerpoint/2010/main" val="441521900"/>
              </p:ext>
            </p:extLst>
          </p:nvPr>
        </p:nvGraphicFramePr>
        <p:xfrm>
          <a:off x="0" y="630514"/>
          <a:ext cx="9143998" cy="6248400"/>
        </p:xfrm>
        <a:graphic>
          <a:graphicData uri="http://schemas.openxmlformats.org/drawingml/2006/table">
            <a:tbl>
              <a:tblPr firstRow="1" bandRow="1">
                <a:tableStyleId>{5940675A-B579-460E-94D1-54222C63F5DA}</a:tableStyleId>
              </a:tblPr>
              <a:tblGrid>
                <a:gridCol w="1043056">
                  <a:extLst>
                    <a:ext uri="{9D8B030D-6E8A-4147-A177-3AD203B41FA5}">
                      <a16:colId xmlns:a16="http://schemas.microsoft.com/office/drawing/2014/main" val="20000"/>
                    </a:ext>
                  </a:extLst>
                </a:gridCol>
                <a:gridCol w="2005880">
                  <a:extLst>
                    <a:ext uri="{9D8B030D-6E8A-4147-A177-3AD203B41FA5}">
                      <a16:colId xmlns:a16="http://schemas.microsoft.com/office/drawing/2014/main" val="20001"/>
                    </a:ext>
                  </a:extLst>
                </a:gridCol>
                <a:gridCol w="2070528">
                  <a:extLst>
                    <a:ext uri="{9D8B030D-6E8A-4147-A177-3AD203B41FA5}">
                      <a16:colId xmlns:a16="http://schemas.microsoft.com/office/drawing/2014/main" val="20002"/>
                    </a:ext>
                  </a:extLst>
                </a:gridCol>
                <a:gridCol w="1700526">
                  <a:extLst>
                    <a:ext uri="{9D8B030D-6E8A-4147-A177-3AD203B41FA5}">
                      <a16:colId xmlns:a16="http://schemas.microsoft.com/office/drawing/2014/main" val="20003"/>
                    </a:ext>
                  </a:extLst>
                </a:gridCol>
                <a:gridCol w="2324008">
                  <a:extLst>
                    <a:ext uri="{9D8B030D-6E8A-4147-A177-3AD203B41FA5}">
                      <a16:colId xmlns:a16="http://schemas.microsoft.com/office/drawing/2014/main" val="20004"/>
                    </a:ext>
                  </a:extLst>
                </a:gridCol>
              </a:tblGrid>
              <a:tr h="414884">
                <a:tc>
                  <a:txBody>
                    <a:bodyPr/>
                    <a:lstStyle/>
                    <a:p>
                      <a:r>
                        <a:rPr lang="en-IN" sz="1100" b="1" dirty="0">
                          <a:latin typeface="Arial" pitchFamily="34" charset="0"/>
                          <a:ea typeface="Tahoma" pitchFamily="34" charset="0"/>
                          <a:cs typeface="Arial" pitchFamily="34" charset="0"/>
                        </a:rPr>
                        <a:t>Year of Passing</a:t>
                      </a:r>
                      <a:endParaRPr lang="en-US" sz="1100" b="1" dirty="0">
                        <a:latin typeface="Arial" pitchFamily="34" charset="0"/>
                        <a:ea typeface="Tahoma" pitchFamily="34" charset="0"/>
                        <a:cs typeface="Arial" pitchFamily="34" charset="0"/>
                      </a:endParaRPr>
                    </a:p>
                  </a:txBody>
                  <a:tcPr/>
                </a:tc>
                <a:tc>
                  <a:txBody>
                    <a:bodyPr/>
                    <a:lstStyle/>
                    <a:p>
                      <a:r>
                        <a:rPr lang="en-IN" sz="1100" b="1" dirty="0">
                          <a:latin typeface="Arial" pitchFamily="34" charset="0"/>
                          <a:ea typeface="Tahoma" pitchFamily="34" charset="0"/>
                          <a:cs typeface="Arial" pitchFamily="34" charset="0"/>
                        </a:rPr>
                        <a:t>Author Name</a:t>
                      </a:r>
                      <a:endParaRPr lang="en-US" sz="1100" b="1" dirty="0">
                        <a:latin typeface="Arial" pitchFamily="34" charset="0"/>
                        <a:ea typeface="Tahoma" pitchFamily="34" charset="0"/>
                        <a:cs typeface="Arial" pitchFamily="34" charset="0"/>
                      </a:endParaRPr>
                    </a:p>
                  </a:txBody>
                  <a:tcPr/>
                </a:tc>
                <a:tc>
                  <a:txBody>
                    <a:bodyPr/>
                    <a:lstStyle/>
                    <a:p>
                      <a:r>
                        <a:rPr lang="en-IN" sz="1100" b="1" dirty="0">
                          <a:latin typeface="Arial" pitchFamily="34" charset="0"/>
                          <a:ea typeface="Tahoma" pitchFamily="34" charset="0"/>
                          <a:cs typeface="Arial" pitchFamily="34" charset="0"/>
                        </a:rPr>
                        <a:t>Title</a:t>
                      </a:r>
                      <a:endParaRPr lang="en-US" sz="1100" b="1" dirty="0">
                        <a:latin typeface="Arial" pitchFamily="34" charset="0"/>
                        <a:ea typeface="Tahoma" pitchFamily="34" charset="0"/>
                        <a:cs typeface="Arial" pitchFamily="34" charset="0"/>
                      </a:endParaRPr>
                    </a:p>
                  </a:txBody>
                  <a:tcPr/>
                </a:tc>
                <a:tc>
                  <a:txBody>
                    <a:bodyPr/>
                    <a:lstStyle/>
                    <a:p>
                      <a:r>
                        <a:rPr lang="en-IN" sz="1100" b="1" dirty="0">
                          <a:latin typeface="Arial" pitchFamily="34" charset="0"/>
                          <a:ea typeface="Tahoma" pitchFamily="34" charset="0"/>
                          <a:cs typeface="Arial" pitchFamily="34" charset="0"/>
                        </a:rPr>
                        <a:t>Advantage</a:t>
                      </a:r>
                      <a:endParaRPr lang="en-US" sz="1100" b="1" dirty="0">
                        <a:latin typeface="Arial" pitchFamily="34" charset="0"/>
                        <a:ea typeface="Tahoma" pitchFamily="34" charset="0"/>
                        <a:cs typeface="Arial" pitchFamily="34" charset="0"/>
                      </a:endParaRPr>
                    </a:p>
                  </a:txBody>
                  <a:tcPr/>
                </a:tc>
                <a:tc>
                  <a:txBody>
                    <a:bodyPr/>
                    <a:lstStyle/>
                    <a:p>
                      <a:r>
                        <a:rPr lang="en-IN" sz="1100" b="1" dirty="0">
                          <a:latin typeface="Arial" pitchFamily="34" charset="0"/>
                          <a:ea typeface="Tahoma" pitchFamily="34" charset="0"/>
                          <a:cs typeface="Arial" pitchFamily="34" charset="0"/>
                        </a:rPr>
                        <a:t>Disadvantage</a:t>
                      </a:r>
                      <a:endParaRPr lang="en-US" sz="1100" b="1" dirty="0">
                        <a:latin typeface="Arial" pitchFamily="34" charset="0"/>
                        <a:ea typeface="Tahoma" pitchFamily="34" charset="0"/>
                        <a:cs typeface="Arial" pitchFamily="34" charset="0"/>
                      </a:endParaRPr>
                    </a:p>
                  </a:txBody>
                  <a:tcPr/>
                </a:tc>
                <a:extLst>
                  <a:ext uri="{0D108BD9-81ED-4DB2-BD59-A6C34878D82A}">
                    <a16:rowId xmlns:a16="http://schemas.microsoft.com/office/drawing/2014/main" val="10000"/>
                  </a:ext>
                </a:extLst>
              </a:tr>
              <a:tr h="1112831">
                <a:tc>
                  <a:txBody>
                    <a:bodyPr/>
                    <a:lstStyle/>
                    <a:p>
                      <a:r>
                        <a:rPr lang="en-IN" sz="1100" b="0" dirty="0">
                          <a:latin typeface="Arial" pitchFamily="34" charset="0"/>
                          <a:ea typeface="Tahoma" pitchFamily="34" charset="0"/>
                          <a:cs typeface="Arial" pitchFamily="34" charset="0"/>
                          <a:hlinkClick r:id="rId2" action="ppaction://hlinkfile"/>
                        </a:rPr>
                        <a:t>2020</a:t>
                      </a:r>
                      <a:endParaRPr lang="en-IN" sz="1100" b="0" dirty="0">
                        <a:latin typeface="Arial" pitchFamily="34" charset="0"/>
                        <a:ea typeface="Tahoma" pitchFamily="34" charset="0"/>
                        <a:cs typeface="Arial" pitchFamily="34"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effectLst/>
                        </a:rPr>
                        <a:t>Nurdina</a:t>
                      </a:r>
                      <a:r>
                        <a:rPr lang="en-US" sz="1100" dirty="0">
                          <a:effectLst/>
                        </a:rPr>
                        <a:t> </a:t>
                      </a:r>
                      <a:r>
                        <a:rPr lang="en-US" sz="1100" dirty="0" err="1">
                          <a:effectLst/>
                        </a:rPr>
                        <a:t>Widanti</a:t>
                      </a:r>
                      <a:r>
                        <a:rPr lang="en-US" sz="1100" dirty="0">
                          <a:effectLst/>
                        </a:rPr>
                        <a:t>; Budi </a:t>
                      </a:r>
                      <a:r>
                        <a:rPr lang="en-US" sz="1100" dirty="0" err="1">
                          <a:effectLst/>
                        </a:rPr>
                        <a:t>Sumanto</a:t>
                      </a:r>
                      <a:r>
                        <a:rPr lang="en-US" sz="1100" dirty="0">
                          <a:effectLst/>
                        </a:rPr>
                        <a:t>; Poppy Rosa; M. </a:t>
                      </a:r>
                      <a:r>
                        <a:rPr lang="en-US" sz="1100" dirty="0" err="1">
                          <a:effectLst/>
                        </a:rPr>
                        <a:t>Fathur</a:t>
                      </a:r>
                      <a:r>
                        <a:rPr lang="en-US" sz="1100" dirty="0">
                          <a:effectLst/>
                        </a:rPr>
                        <a:t> </a:t>
                      </a:r>
                      <a:r>
                        <a:rPr lang="en-US" sz="1100" dirty="0" err="1">
                          <a:effectLst/>
                        </a:rPr>
                        <a:t>Miftahudin</a:t>
                      </a:r>
                      <a:r>
                        <a:rPr lang="en-US" sz="11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algn="l">
                        <a:tabLst>
                          <a:tab pos="57150" algn="l"/>
                        </a:tabLst>
                      </a:pPr>
                      <a:r>
                        <a:rPr lang="en-US" sz="1100" dirty="0">
                          <a:effectLst/>
                        </a:rPr>
                        <a:t>Automatic Stress Detection Using Wearable Sensors</a:t>
                      </a:r>
                      <a:endParaRPr lang="en-IN" sz="1100" dirty="0">
                        <a:effectLst/>
                      </a:endParaRPr>
                    </a:p>
                    <a:p>
                      <a:pPr algn="l">
                        <a:tabLst>
                          <a:tab pos="57150" algn="l"/>
                        </a:tabLst>
                      </a:pPr>
                      <a:r>
                        <a:rPr lang="en-US" sz="1100" dirty="0">
                          <a:effectLst/>
                        </a:rPr>
                        <a:t>and Machine Learning: A Review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Detecting Stress of an individual with the help of wearable sensors and machine learning algorithms are effective and affordable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algn="l">
                        <a:tabLst>
                          <a:tab pos="57150" algn="l"/>
                        </a:tabLst>
                      </a:pPr>
                      <a:r>
                        <a:rPr lang="en-US" sz="1100" dirty="0">
                          <a:effectLst/>
                        </a:rPr>
                        <a:t>Used multiple features correlated with each other increases computation time and used some costly</a:t>
                      </a:r>
                      <a:endParaRPr lang="en-IN" sz="1100" dirty="0">
                        <a:effectLst/>
                      </a:endParaRPr>
                    </a:p>
                    <a:p>
                      <a:pPr algn="l">
                        <a:tabLst>
                          <a:tab pos="57150" algn="l"/>
                        </a:tabLst>
                      </a:pPr>
                      <a:r>
                        <a:rPr lang="en-US" sz="1100" dirty="0">
                          <a:effectLst/>
                        </a:rPr>
                        <a:t>commercial devices for physiological signal collection.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extLst>
                  <a:ext uri="{0D108BD9-81ED-4DB2-BD59-A6C34878D82A}">
                    <a16:rowId xmlns:a16="http://schemas.microsoft.com/office/drawing/2014/main" val="10001"/>
                  </a:ext>
                </a:extLst>
              </a:tr>
              <a:tr h="903854">
                <a:tc>
                  <a:txBody>
                    <a:bodyPr/>
                    <a:lstStyle/>
                    <a:p>
                      <a:r>
                        <a:rPr lang="en-IN" sz="1100" b="0" dirty="0">
                          <a:latin typeface="Arial" pitchFamily="34" charset="0"/>
                          <a:ea typeface="Tahoma" pitchFamily="34" charset="0"/>
                          <a:cs typeface="Arial" pitchFamily="34" charset="0"/>
                          <a:hlinkClick r:id="rId3" action="ppaction://hlinkfile"/>
                        </a:rPr>
                        <a:t>2019</a:t>
                      </a:r>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Murat </a:t>
                      </a:r>
                      <a:r>
                        <a:rPr lang="en-US" sz="1100" dirty="0" err="1">
                          <a:effectLst/>
                        </a:rPr>
                        <a:t>Yuksel</a:t>
                      </a:r>
                      <a:r>
                        <a:rPr lang="en-US" sz="1100" dirty="0">
                          <a:effectLst/>
                        </a:rPr>
                        <a:t>; Wei Wang; </a:t>
                      </a:r>
                      <a:r>
                        <a:rPr lang="en-US" sz="1100" dirty="0" err="1">
                          <a:effectLst/>
                        </a:rPr>
                        <a:t>Shafaq</a:t>
                      </a:r>
                      <a:r>
                        <a:rPr lang="en-US" sz="1100" dirty="0">
                          <a:effectLst/>
                        </a:rPr>
                        <a:t> Chaudhry; </a:t>
                      </a:r>
                      <a:r>
                        <a:rPr lang="en-US" sz="1100" dirty="0" err="1">
                          <a:effectLst/>
                        </a:rPr>
                        <a:t>Damla</a:t>
                      </a:r>
                      <a:r>
                        <a:rPr lang="en-US" sz="1100" dirty="0">
                          <a:effectLst/>
                        </a:rPr>
                        <a:t> Turgut; </a:t>
                      </a:r>
                      <a:r>
                        <a:rPr lang="en-US" sz="1100" dirty="0" err="1">
                          <a:effectLst/>
                        </a:rPr>
                        <a:t>Naim</a:t>
                      </a:r>
                      <a:r>
                        <a:rPr lang="en-US" sz="1100" dirty="0">
                          <a:effectLst/>
                        </a:rPr>
                        <a:t> </a:t>
                      </a:r>
                      <a:r>
                        <a:rPr lang="en-US" sz="1100" dirty="0" err="1">
                          <a:effectLst/>
                        </a:rPr>
                        <a:t>Kapucu</a:t>
                      </a:r>
                      <a:r>
                        <a:rPr lang="en-US" sz="11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Challenges and Opportunities in Utilizing IoT-Based Stress Maps as a Community Mood Detector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r>
                        <a:rPr lang="en-US" sz="1100" b="0" dirty="0">
                          <a:latin typeface="Arial" pitchFamily="34" charset="0"/>
                          <a:ea typeface="Tahoma" pitchFamily="34" charset="0"/>
                          <a:cs typeface="Arial" pitchFamily="34" charset="0"/>
                        </a:rPr>
                        <a:t> a time series of national maps of happiness and negative</a:t>
                      </a:r>
                    </a:p>
                    <a:p>
                      <a:r>
                        <a:rPr lang="en-US" sz="1100" b="0" dirty="0">
                          <a:latin typeface="Arial" pitchFamily="34" charset="0"/>
                          <a:ea typeface="Tahoma" pitchFamily="34" charset="0"/>
                          <a:cs typeface="Arial" pitchFamily="34" charset="0"/>
                        </a:rPr>
                        <a:t>Emotions</a:t>
                      </a:r>
                    </a:p>
                    <a:p>
                      <a:endParaRPr lang="en-US" sz="1100" b="0" dirty="0">
                        <a:latin typeface="Arial" pitchFamily="34" charset="0"/>
                        <a:ea typeface="Tahoma" pitchFamily="34" charset="0"/>
                        <a:cs typeface="Arial" pitchFamily="34" charset="0"/>
                      </a:endParaRPr>
                    </a:p>
                  </a:txBody>
                  <a:tcPr/>
                </a:tc>
                <a:tc>
                  <a:txBody>
                    <a:bodyPr/>
                    <a:lstStyle/>
                    <a:p>
                      <a:r>
                        <a:rPr lang="en-US" sz="1100" b="0" dirty="0">
                          <a:latin typeface="Arial" pitchFamily="34" charset="0"/>
                          <a:ea typeface="Tahoma" pitchFamily="34" charset="0"/>
                          <a:cs typeface="Arial" pitchFamily="34" charset="0"/>
                        </a:rPr>
                        <a:t>Need to aggregate data and transfer it with a high enough frequency to adhere to the real-time nature of collecting and monitoring stress data.</a:t>
                      </a:r>
                    </a:p>
                  </a:txBody>
                  <a:tcPr/>
                </a:tc>
                <a:extLst>
                  <a:ext uri="{0D108BD9-81ED-4DB2-BD59-A6C34878D82A}">
                    <a16:rowId xmlns:a16="http://schemas.microsoft.com/office/drawing/2014/main" val="10002"/>
                  </a:ext>
                </a:extLst>
              </a:tr>
              <a:tr h="588730">
                <a:tc>
                  <a:txBody>
                    <a:bodyPr/>
                    <a:lstStyle/>
                    <a:p>
                      <a:r>
                        <a:rPr lang="en-IN" sz="1100" b="0" dirty="0">
                          <a:latin typeface="Arial" pitchFamily="34" charset="0"/>
                          <a:ea typeface="Tahoma" pitchFamily="34" charset="0"/>
                          <a:cs typeface="Arial" pitchFamily="34" charset="0"/>
                          <a:hlinkClick r:id="rId4" action="ppaction://hlinkfile"/>
                        </a:rPr>
                        <a:t>2019</a:t>
                      </a:r>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effectLst/>
                        </a:rPr>
                        <a:t>Bhagyashree</a:t>
                      </a:r>
                      <a:r>
                        <a:rPr lang="en-US" sz="1100" dirty="0">
                          <a:effectLst/>
                        </a:rPr>
                        <a:t> </a:t>
                      </a:r>
                      <a:r>
                        <a:rPr lang="en-US" sz="1100" dirty="0" err="1">
                          <a:effectLst/>
                        </a:rPr>
                        <a:t>Shirke</a:t>
                      </a:r>
                      <a:r>
                        <a:rPr lang="en-US" sz="1100" dirty="0">
                          <a:effectLst/>
                        </a:rPr>
                        <a:t>; Jonathan Wong; Kiran George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Acute Mental Stress  Measurement using Brain-IoT System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Non-invasive method for individuals to diagnose and cope with their stress levels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algn="l">
                        <a:tabLst>
                          <a:tab pos="57150" algn="l"/>
                        </a:tabLst>
                      </a:pPr>
                      <a:r>
                        <a:rPr lang="en-US" sz="1100" dirty="0">
                          <a:effectLst/>
                        </a:rPr>
                        <a:t>reading may be slightly</a:t>
                      </a:r>
                      <a:endParaRPr lang="en-IN" sz="1100" dirty="0">
                        <a:effectLst/>
                      </a:endParaRPr>
                    </a:p>
                    <a:p>
                      <a:pPr algn="l">
                        <a:tabLst>
                          <a:tab pos="57150" algn="l"/>
                        </a:tabLst>
                      </a:pPr>
                      <a:r>
                        <a:rPr lang="en-US" sz="1100" dirty="0">
                          <a:effectLst/>
                        </a:rPr>
                        <a:t>inaccurate  by EEG headset due to the inference of the hair and high sensitivity to muscle movement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extLst>
                  <a:ext uri="{0D108BD9-81ED-4DB2-BD59-A6C34878D82A}">
                    <a16:rowId xmlns:a16="http://schemas.microsoft.com/office/drawing/2014/main" val="10003"/>
                  </a:ext>
                </a:extLst>
              </a:tr>
              <a:tr h="634450">
                <a:tc>
                  <a:txBody>
                    <a:bodyPr/>
                    <a:lstStyle/>
                    <a:p>
                      <a:r>
                        <a:rPr lang="en-IN" sz="1100" b="0" dirty="0">
                          <a:latin typeface="Arial" pitchFamily="34" charset="0"/>
                          <a:ea typeface="Tahoma" pitchFamily="34" charset="0"/>
                          <a:cs typeface="Arial" pitchFamily="34" charset="0"/>
                          <a:hlinkClick r:id="rId5" action="ppaction://hlinkfile"/>
                        </a:rPr>
                        <a:t>2018</a:t>
                      </a:r>
                      <a:endParaRPr lang="en-US" sz="1100" b="0" dirty="0">
                        <a:latin typeface="Arial" pitchFamily="34" charset="0"/>
                        <a:ea typeface="Tahoma" pitchFamily="34" charset="0"/>
                        <a:cs typeface="Arial" pitchFamily="34" charset="0"/>
                      </a:endParaRPr>
                    </a:p>
                  </a:txBody>
                  <a:tcPr/>
                </a:tc>
                <a:tc>
                  <a:txBody>
                    <a:bodyPr/>
                    <a:lstStyle/>
                    <a:p>
                      <a:pPr algn="l">
                        <a:tabLst>
                          <a:tab pos="57150" algn="l"/>
                        </a:tabLst>
                      </a:pPr>
                      <a:r>
                        <a:rPr lang="en-US" sz="1100" dirty="0" err="1">
                          <a:effectLst/>
                        </a:rPr>
                        <a:t>Vasilii</a:t>
                      </a:r>
                      <a:r>
                        <a:rPr lang="en-US" sz="1100" dirty="0">
                          <a:effectLst/>
                        </a:rPr>
                        <a:t> G. </a:t>
                      </a:r>
                      <a:r>
                        <a:rPr lang="en-US" sz="1100" dirty="0" err="1">
                          <a:effectLst/>
                        </a:rPr>
                        <a:t>Arkhangelsky</a:t>
                      </a:r>
                      <a:r>
                        <a:rPr lang="en-US" sz="1100" dirty="0">
                          <a:effectLst/>
                        </a:rPr>
                        <a:t> </a:t>
                      </a:r>
                      <a:endParaRPr lang="en-IN" sz="1100" dirty="0">
                        <a:effectLst/>
                      </a:endParaRPr>
                    </a:p>
                    <a:p>
                      <a:pPr algn="l">
                        <a:tabLst>
                          <a:tab pos="57150" algn="l"/>
                        </a:tabLst>
                      </a:pPr>
                      <a:r>
                        <a:rPr lang="en-US" sz="1100" dirty="0">
                          <a:effectLst/>
                        </a:rPr>
                        <a:t>Sergey A. </a:t>
                      </a:r>
                      <a:r>
                        <a:rPr lang="en-US" sz="1100" dirty="0" err="1">
                          <a:effectLst/>
                        </a:rPr>
                        <a:t>Alyushin</a:t>
                      </a:r>
                      <a:r>
                        <a:rPr lang="en-US" sz="1100" dirty="0">
                          <a:effectLst/>
                        </a:rPr>
                        <a:t> </a:t>
                      </a:r>
                      <a:endParaRPr lang="en-IN" sz="1100" dirty="0">
                        <a:effectLst/>
                      </a:endParaRPr>
                    </a:p>
                    <a:p>
                      <a:pPr algn="l">
                        <a:tabLst>
                          <a:tab pos="57150" algn="l"/>
                        </a:tabLst>
                      </a:pPr>
                      <a:r>
                        <a:rPr lang="en-US" sz="1100" dirty="0">
                          <a:effectLst/>
                        </a:rPr>
                        <a:t>Alexander V. </a:t>
                      </a:r>
                      <a:r>
                        <a:rPr lang="en-US" sz="1100" dirty="0" err="1">
                          <a:effectLst/>
                        </a:rPr>
                        <a:t>Alyushin</a:t>
                      </a:r>
                      <a:r>
                        <a:rPr lang="en-US" sz="11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Development and Analysis of Analog-Digital Neural Net for Speech Stress Detection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Supports self-organization process in speech stress detection during speech analysis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effectLst/>
                        </a:rPr>
                        <a:t>Cannot able to detect stress by body condition.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extLst>
                  <a:ext uri="{0D108BD9-81ED-4DB2-BD59-A6C34878D82A}">
                    <a16:rowId xmlns:a16="http://schemas.microsoft.com/office/drawing/2014/main" val="10004"/>
                  </a:ext>
                </a:extLst>
              </a:tr>
              <a:tr h="1229834">
                <a:tc>
                  <a:txBody>
                    <a:bodyPr/>
                    <a:lstStyle/>
                    <a:p>
                      <a:r>
                        <a:rPr lang="en-IN" sz="1100" b="0" dirty="0">
                          <a:latin typeface="Arial" pitchFamily="34" charset="0"/>
                          <a:ea typeface="Tahoma" pitchFamily="34" charset="0"/>
                          <a:cs typeface="Arial" pitchFamily="34" charset="0"/>
                          <a:hlinkClick r:id="rId6" action="ppaction://hlinkfile"/>
                        </a:rPr>
                        <a:t>2018</a:t>
                      </a:r>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err="1">
                          <a:effectLst/>
                        </a:rPr>
                        <a:t>Laavanya</a:t>
                      </a:r>
                      <a:r>
                        <a:rPr lang="en-IN" sz="1100" dirty="0">
                          <a:effectLst/>
                        </a:rPr>
                        <a:t> </a:t>
                      </a:r>
                      <a:r>
                        <a:rPr lang="en-IN" sz="1100" dirty="0" err="1">
                          <a:effectLst/>
                        </a:rPr>
                        <a:t>Rachakonda</a:t>
                      </a:r>
                      <a:r>
                        <a:rPr lang="en-IN" sz="1100" dirty="0">
                          <a:effectLst/>
                        </a:rPr>
                        <a:t>; Prabha </a:t>
                      </a:r>
                      <a:r>
                        <a:rPr lang="en-IN" sz="1100" dirty="0" err="1">
                          <a:effectLst/>
                        </a:rPr>
                        <a:t>Sundaravadivel</a:t>
                      </a:r>
                      <a:r>
                        <a:rPr lang="en-IN" sz="1100" dirty="0">
                          <a:effectLst/>
                        </a:rPr>
                        <a:t>; </a:t>
                      </a:r>
                      <a:r>
                        <a:rPr lang="en-IN" sz="1100" dirty="0" err="1">
                          <a:effectLst/>
                        </a:rPr>
                        <a:t>Saraju</a:t>
                      </a:r>
                      <a:r>
                        <a:rPr lang="en-IN" sz="1100" dirty="0">
                          <a:effectLst/>
                        </a:rPr>
                        <a:t> P. Mohanty; Elias </a:t>
                      </a:r>
                      <a:r>
                        <a:rPr lang="en-IN" sz="1100" dirty="0" err="1">
                          <a:effectLst/>
                        </a:rPr>
                        <a:t>Kougianos</a:t>
                      </a:r>
                      <a:r>
                        <a:rPr lang="en-IN" sz="1100" dirty="0">
                          <a:effectLst/>
                        </a:rPr>
                        <a:t>; Madhavi </a:t>
                      </a:r>
                      <a:r>
                        <a:rPr lang="en-IN" sz="1100" dirty="0" err="1">
                          <a:effectLst/>
                        </a:rPr>
                        <a:t>Ganapathiraju</a:t>
                      </a:r>
                      <a:r>
                        <a:rPr lang="en-IN" sz="11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A Smart Sensor in the IoMT for Stress Level Detection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Monitors stress levels through body temperature, rate of motion and sweat during physical activity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effectLst/>
                        </a:rPr>
                        <a:t>Detects stress only through physical activities.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100" b="0" dirty="0">
                        <a:latin typeface="Arial" pitchFamily="34" charset="0"/>
                        <a:ea typeface="Tahoma" pitchFamily="34" charset="0"/>
                        <a:cs typeface="Arial" pitchFamily="34" charset="0"/>
                      </a:endParaRPr>
                    </a:p>
                  </a:txBody>
                  <a:tcPr/>
                </a:tc>
                <a:extLst>
                  <a:ext uri="{0D108BD9-81ED-4DB2-BD59-A6C34878D82A}">
                    <a16:rowId xmlns:a16="http://schemas.microsoft.com/office/drawing/2014/main" val="10005"/>
                  </a:ext>
                </a:extLst>
              </a:tr>
            </a:tbl>
          </a:graphicData>
        </a:graphic>
      </p:graphicFrame>
      <p:sp>
        <p:nvSpPr>
          <p:cNvPr id="4" name="TextBox 3">
            <a:extLst>
              <a:ext uri="{FF2B5EF4-FFF2-40B4-BE49-F238E27FC236}">
                <a16:creationId xmlns:a16="http://schemas.microsoft.com/office/drawing/2014/main" id="{A7C9A46C-A728-4313-85FA-FF215697B13F}"/>
              </a:ext>
            </a:extLst>
          </p:cNvPr>
          <p:cNvSpPr txBox="1"/>
          <p:nvPr/>
        </p:nvSpPr>
        <p:spPr>
          <a:xfrm>
            <a:off x="685800" y="0"/>
            <a:ext cx="76200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44902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100319-1C91-4E95-B44C-2BFC67CABC6F}"/>
              </a:ext>
            </a:extLst>
          </p:cNvPr>
          <p:cNvSpPr txBox="1"/>
          <p:nvPr/>
        </p:nvSpPr>
        <p:spPr>
          <a:xfrm>
            <a:off x="0" y="914400"/>
            <a:ext cx="9144000" cy="5355312"/>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Stress has become ingrained part of our life, being stressed by our tension and worries</a:t>
            </a:r>
            <a:r>
              <a:rPr lang="en-US" sz="1800" dirty="0">
                <a:solidFill>
                  <a:srgbClr val="000000"/>
                </a:solidFill>
                <a:latin typeface="Times New Roman" panose="02020603050405020304" pitchFamily="18" charset="0"/>
                <a:ea typeface="Times New Roman" panose="02020603050405020304" pitchFamily="18" charset="0"/>
              </a:rPr>
              <a:t>.</a:t>
            </a:r>
          </a:p>
          <a:p>
            <a:endParaRPr lang="en-US" sz="1800" dirty="0">
              <a:solidFill>
                <a:srgbClr val="000000"/>
              </a:solid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Stress causes physical illnesses, such as heart attacks, arthritis, and chronic headaches or psychological diseases like mental illness, anger, anxiety, and depression. </a:t>
            </a:r>
          </a:p>
          <a:p>
            <a:endParaRPr lang="en-US" dirty="0">
              <a:solidFill>
                <a:srgbClr val="000000"/>
              </a:solid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There are several research works coming up to resolve the limitations on measuring, analyzing and identifying the human stress levels </a:t>
            </a:r>
          </a:p>
          <a:p>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Amongst the many stress monitoring </a:t>
            </a:r>
            <a:r>
              <a:rPr lang="en-US" dirty="0">
                <a:solidFill>
                  <a:srgbClr val="000000"/>
                </a:solidFill>
                <a:latin typeface="Times New Roman" panose="02020603050405020304" pitchFamily="18" charset="0"/>
                <a:ea typeface="Times New Roman" panose="02020603050405020304" pitchFamily="18" charset="0"/>
              </a:rPr>
              <a:t>method</a:t>
            </a:r>
            <a:r>
              <a:rPr lang="en-US" sz="1800" dirty="0">
                <a:solidFill>
                  <a:srgbClr val="000000"/>
                </a:solidFill>
                <a:effectLst/>
                <a:latin typeface="Times New Roman" panose="02020603050405020304" pitchFamily="18" charset="0"/>
                <a:ea typeface="Times New Roman" panose="02020603050405020304" pitchFamily="18" charset="0"/>
              </a:rPr>
              <a:t> the more reliable method to determine the human stress level is to use physiological signals. </a:t>
            </a:r>
          </a:p>
          <a:p>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It is very important to understand the stress status of a person much before the stress starts to cause some adverse effects on our body.</a:t>
            </a:r>
          </a:p>
          <a:p>
            <a:r>
              <a:rPr lang="en-US" sz="1800" dirty="0">
                <a:effectLst/>
                <a:latin typeface="Times New Roman" panose="02020603050405020304" pitchFamily="18" charset="0"/>
                <a:ea typeface="Times New Roman" panose="02020603050405020304" pitchFamily="18" charset="0"/>
              </a:rPr>
              <a:t> </a:t>
            </a:r>
          </a:p>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main purpose of this work is to develop a continuous stress monitoring system and thereby reduce the effects of stress on mental health as well as physical health of a person. </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Our Proposed system detects the stress occurring using the heartbeat rate, skin resistance and pulse rate and it reduces the stress using IR LED light penetration.</a:t>
            </a:r>
            <a:endParaRPr lang="en-IN"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1117109B-D6C5-449E-84EA-8545E52B2C79}"/>
              </a:ext>
            </a:extLst>
          </p:cNvPr>
          <p:cNvSpPr txBox="1"/>
          <p:nvPr/>
        </p:nvSpPr>
        <p:spPr>
          <a:xfrm>
            <a:off x="403274" y="21102"/>
            <a:ext cx="86868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653183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457200" y="274638"/>
            <a:ext cx="8229600" cy="1143000"/>
          </a:xfrm>
        </p:spPr>
        <p:txBody>
          <a:bodyPr>
            <a:normAutofit/>
          </a:bodyPr>
          <a:lstStyle/>
          <a:p>
            <a:pPr algn="ctr"/>
            <a:r>
              <a:rPr lang="en-US" sz="4000" dirty="0">
                <a:solidFill>
                  <a:schemeClr val="tx1"/>
                </a:solidFill>
                <a:effectLst/>
                <a:latin typeface="Times New Roman" panose="02020603050405020304" pitchFamily="18" charset="0"/>
                <a:cs typeface="Times New Roman" panose="02020603050405020304" pitchFamily="18" charset="0"/>
              </a:rPr>
              <a:t>TECHNOLOGY</a:t>
            </a:r>
            <a:r>
              <a:rPr lang="en-US" sz="4000" dirty="0">
                <a:solidFill>
                  <a:schemeClr val="tx1"/>
                </a:solidFill>
                <a:latin typeface="Times New Roman" panose="02020603050405020304" pitchFamily="18" charset="0"/>
                <a:cs typeface="Times New Roman" panose="02020603050405020304" pitchFamily="18" charset="0"/>
              </a:rPr>
              <a:t> STACK</a:t>
            </a:r>
          </a:p>
        </p:txBody>
      </p:sp>
      <p:sp>
        <p:nvSpPr>
          <p:cNvPr id="11" name="Rectangle 10"/>
          <p:cNvSpPr/>
          <p:nvPr/>
        </p:nvSpPr>
        <p:spPr>
          <a:xfrm>
            <a:off x="457200" y="1600200"/>
            <a:ext cx="3810000" cy="396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267200" y="1600200"/>
            <a:ext cx="4114800" cy="396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3400" y="1752600"/>
            <a:ext cx="3581400" cy="369332"/>
          </a:xfrm>
          <a:prstGeom prst="rect">
            <a:avLst/>
          </a:prstGeom>
        </p:spPr>
        <p:txBody>
          <a:bodyPr wrap="square">
            <a:spAutoFit/>
          </a:bodyPr>
          <a:lstStyle/>
          <a:p>
            <a:r>
              <a:rPr lang="en-US" b="1" dirty="0">
                <a:latin typeface="Arial" pitchFamily="34" charset="0"/>
                <a:cs typeface="Arial" pitchFamily="34" charset="0"/>
              </a:rPr>
              <a:t>   HARDWARE REQUIREMENT</a:t>
            </a:r>
            <a:endParaRPr lang="en-US" dirty="0"/>
          </a:p>
        </p:txBody>
      </p:sp>
      <p:sp>
        <p:nvSpPr>
          <p:cNvPr id="14" name="Rectangle 13"/>
          <p:cNvSpPr/>
          <p:nvPr/>
        </p:nvSpPr>
        <p:spPr>
          <a:xfrm>
            <a:off x="4343400" y="1600200"/>
            <a:ext cx="3962400" cy="923330"/>
          </a:xfrm>
          <a:prstGeom prst="rect">
            <a:avLst/>
          </a:prstGeom>
        </p:spPr>
        <p:txBody>
          <a:bodyPr wrap="square">
            <a:spAutoFit/>
          </a:bodyPr>
          <a:lstStyle/>
          <a:p>
            <a:pPr lvl="0" algn="just">
              <a:lnSpc>
                <a:spcPct val="150000"/>
              </a:lnSpc>
              <a:buNone/>
              <a:defRPr/>
            </a:pPr>
            <a:r>
              <a:rPr lang="en-US" b="1" dirty="0">
                <a:latin typeface="Arial" pitchFamily="34" charset="0"/>
                <a:cs typeface="Arial" pitchFamily="34" charset="0"/>
              </a:rPr>
              <a:t>SOFTWARE REQUIREMENT</a:t>
            </a:r>
          </a:p>
          <a:p>
            <a:pPr lvl="0" algn="just">
              <a:lnSpc>
                <a:spcPct val="150000"/>
              </a:lnSpc>
              <a:buNone/>
              <a:defRPr/>
            </a:pPr>
            <a:r>
              <a:rPr lang="en-US" b="1" dirty="0">
                <a:latin typeface="Arial" pitchFamily="34" charset="0"/>
                <a:cs typeface="Arial" pitchFamily="34" charset="0"/>
              </a:rPr>
              <a:t>Front End </a:t>
            </a:r>
          </a:p>
        </p:txBody>
      </p:sp>
      <p:sp>
        <p:nvSpPr>
          <p:cNvPr id="15" name="Rectangle 14"/>
          <p:cNvSpPr/>
          <p:nvPr/>
        </p:nvSpPr>
        <p:spPr>
          <a:xfrm>
            <a:off x="571500" y="2383050"/>
            <a:ext cx="3657600" cy="2966197"/>
          </a:xfrm>
          <a:prstGeom prst="rect">
            <a:avLst/>
          </a:prstGeom>
        </p:spPr>
        <p:txBody>
          <a:bodyPr wrap="square">
            <a:spAutoFit/>
          </a:bodyPr>
          <a:lstStyle/>
          <a:p>
            <a:pPr>
              <a:lnSpc>
                <a:spcPct val="150000"/>
              </a:lnSpc>
              <a:spcBef>
                <a:spcPts val="0"/>
              </a:spcBef>
              <a:buClr>
                <a:schemeClr val="tx1"/>
              </a:buClr>
              <a:buFont typeface="Wingdings" pitchFamily="2" charset="2"/>
              <a:buChar char="Ø"/>
            </a:pPr>
            <a:r>
              <a:rPr lang="en-US" dirty="0">
                <a:latin typeface="Times New Roman" pitchFamily="18" charset="0"/>
                <a:cs typeface="Times New Roman" pitchFamily="18" charset="0"/>
              </a:rPr>
              <a:t>Microcontroller</a:t>
            </a:r>
            <a:endParaRPr lang="en-IN" dirty="0">
              <a:latin typeface="Times New Roman" pitchFamily="18" charset="0"/>
              <a:cs typeface="Times New Roman" pitchFamily="18" charset="0"/>
            </a:endParaRPr>
          </a:p>
          <a:p>
            <a:pPr>
              <a:lnSpc>
                <a:spcPct val="150000"/>
              </a:lnSpc>
              <a:spcBef>
                <a:spcPts val="0"/>
              </a:spcBef>
              <a:buClr>
                <a:schemeClr val="tx1"/>
              </a:buClr>
              <a:buFont typeface="Wingdings" pitchFamily="2" charset="2"/>
              <a:buChar char="Ø"/>
            </a:pPr>
            <a:r>
              <a:rPr lang="en-US" dirty="0">
                <a:latin typeface="Times New Roman" pitchFamily="18" charset="0"/>
                <a:cs typeface="Times New Roman" pitchFamily="18" charset="0"/>
              </a:rPr>
              <a:t>Galvanic Sensor</a:t>
            </a:r>
            <a:endParaRPr lang="en-IN" dirty="0">
              <a:latin typeface="Times New Roman" pitchFamily="18" charset="0"/>
              <a:cs typeface="Times New Roman" pitchFamily="18" charset="0"/>
            </a:endParaRPr>
          </a:p>
          <a:p>
            <a:pPr>
              <a:lnSpc>
                <a:spcPct val="150000"/>
              </a:lnSpc>
              <a:spcBef>
                <a:spcPts val="0"/>
              </a:spcBef>
              <a:buClr>
                <a:schemeClr val="tx1"/>
              </a:buClr>
              <a:buFont typeface="Wingdings" pitchFamily="2" charset="2"/>
              <a:buChar char="Ø"/>
            </a:pPr>
            <a:r>
              <a:rPr lang="en-US" dirty="0">
                <a:latin typeface="Times New Roman" pitchFamily="18" charset="0"/>
                <a:cs typeface="Times New Roman" pitchFamily="18" charset="0"/>
              </a:rPr>
              <a:t>Heart rate Sensor</a:t>
            </a:r>
          </a:p>
          <a:p>
            <a:pPr>
              <a:lnSpc>
                <a:spcPct val="150000"/>
              </a:lnSpc>
              <a:spcBef>
                <a:spcPts val="0"/>
              </a:spcBef>
              <a:buClr>
                <a:schemeClr val="tx1"/>
              </a:buClr>
              <a:buFont typeface="Wingdings" pitchFamily="2" charset="2"/>
              <a:buChar char="Ø"/>
            </a:pPr>
            <a:r>
              <a:rPr lang="en-US" dirty="0">
                <a:latin typeface="Times New Roman" pitchFamily="18" charset="0"/>
                <a:cs typeface="Times New Roman" pitchFamily="18" charset="0"/>
              </a:rPr>
              <a:t>ECG</a:t>
            </a:r>
            <a:endParaRPr lang="en-IN" dirty="0">
              <a:latin typeface="Times New Roman" pitchFamily="18" charset="0"/>
              <a:cs typeface="Times New Roman" pitchFamily="18" charset="0"/>
            </a:endParaRPr>
          </a:p>
          <a:p>
            <a:pPr>
              <a:lnSpc>
                <a:spcPct val="150000"/>
              </a:lnSpc>
              <a:spcBef>
                <a:spcPts val="0"/>
              </a:spcBef>
              <a:buClr>
                <a:schemeClr val="tx1"/>
              </a:buClr>
              <a:buFont typeface="Wingdings" pitchFamily="2" charset="2"/>
              <a:buChar char="Ø"/>
            </a:pPr>
            <a:r>
              <a:rPr lang="en-US" dirty="0">
                <a:latin typeface="Times New Roman" pitchFamily="18" charset="0"/>
                <a:cs typeface="Times New Roman" pitchFamily="18" charset="0"/>
              </a:rPr>
              <a:t>IR LED</a:t>
            </a:r>
            <a:endParaRPr lang="en-IN" dirty="0">
              <a:latin typeface="Times New Roman" pitchFamily="18" charset="0"/>
              <a:cs typeface="Times New Roman" pitchFamily="18" charset="0"/>
            </a:endParaRPr>
          </a:p>
          <a:p>
            <a:pPr>
              <a:lnSpc>
                <a:spcPct val="150000"/>
              </a:lnSpc>
              <a:spcBef>
                <a:spcPts val="0"/>
              </a:spcBef>
              <a:buClr>
                <a:schemeClr val="tx1"/>
              </a:buClr>
              <a:buFont typeface="Wingdings" pitchFamily="2" charset="2"/>
              <a:buChar char="Ø"/>
            </a:pPr>
            <a:r>
              <a:rPr lang="en-US" dirty="0">
                <a:latin typeface="Times New Roman" pitchFamily="18" charset="0"/>
                <a:cs typeface="Times New Roman" pitchFamily="18" charset="0"/>
              </a:rPr>
              <a:t>Mobile Phone</a:t>
            </a:r>
            <a:endParaRPr lang="en-IN" dirty="0">
              <a:latin typeface="Times New Roman" pitchFamily="18" charset="0"/>
              <a:cs typeface="Times New Roman" pitchFamily="18" charset="0"/>
            </a:endParaRPr>
          </a:p>
          <a:p>
            <a:pPr>
              <a:lnSpc>
                <a:spcPct val="150000"/>
              </a:lnSpc>
              <a:spcBef>
                <a:spcPts val="0"/>
              </a:spcBef>
              <a:buClr>
                <a:schemeClr val="tx1"/>
              </a:buClr>
              <a:buFont typeface="Wingdings" pitchFamily="2" charset="2"/>
              <a:buChar char="Ø"/>
            </a:pPr>
            <a:r>
              <a:rPr lang="en-US" dirty="0">
                <a:latin typeface="Times New Roman" pitchFamily="18" charset="0"/>
                <a:cs typeface="Times New Roman" pitchFamily="18" charset="0"/>
              </a:rPr>
              <a:t>Power Supply</a:t>
            </a:r>
            <a:endParaRPr lang="en-US" dirty="0"/>
          </a:p>
        </p:txBody>
      </p:sp>
      <p:sp>
        <p:nvSpPr>
          <p:cNvPr id="16" name="Rectangle 15"/>
          <p:cNvSpPr/>
          <p:nvPr/>
        </p:nvSpPr>
        <p:spPr>
          <a:xfrm>
            <a:off x="4343400" y="2590800"/>
            <a:ext cx="3886200" cy="2550698"/>
          </a:xfrm>
          <a:prstGeom prst="rect">
            <a:avLst/>
          </a:prstGeom>
        </p:spPr>
        <p:txBody>
          <a:bodyPr wrap="square">
            <a:spAutoFit/>
          </a:bodyPr>
          <a:lstStyle/>
          <a:p>
            <a:pPr lvl="0" algn="just">
              <a:lnSpc>
                <a:spcPct val="150000"/>
              </a:lnSpc>
              <a:buClr>
                <a:schemeClr val="tx1"/>
              </a:buClr>
              <a:buFont typeface="Wingdings" pitchFamily="2" charset="2"/>
              <a:buChar char="Ø"/>
              <a:defRPr/>
            </a:pPr>
            <a:r>
              <a:rPr lang="en-US" dirty="0">
                <a:latin typeface="Times New Roman" pitchFamily="18" charset="0"/>
                <a:cs typeface="Times New Roman" pitchFamily="18" charset="0"/>
              </a:rPr>
              <a:t>Arduino IDE</a:t>
            </a:r>
          </a:p>
          <a:p>
            <a:pPr lvl="0" algn="just">
              <a:lnSpc>
                <a:spcPct val="150000"/>
              </a:lnSpc>
              <a:buClr>
                <a:schemeClr val="tx1"/>
              </a:buClr>
              <a:buFont typeface="Wingdings" pitchFamily="2" charset="2"/>
              <a:buChar char="Ø"/>
              <a:defRPr/>
            </a:pPr>
            <a:r>
              <a:rPr lang="en-US" dirty="0">
                <a:latin typeface="Times New Roman" pitchFamily="18" charset="0"/>
                <a:cs typeface="Times New Roman" pitchFamily="18" charset="0"/>
              </a:rPr>
              <a:t>Wamp server</a:t>
            </a:r>
            <a:endParaRPr lang="en-IN" dirty="0">
              <a:latin typeface="Times New Roman" pitchFamily="18" charset="0"/>
              <a:cs typeface="Times New Roman" pitchFamily="18" charset="0"/>
            </a:endParaRPr>
          </a:p>
          <a:p>
            <a:pPr>
              <a:lnSpc>
                <a:spcPct val="150000"/>
              </a:lnSpc>
              <a:buClr>
                <a:schemeClr val="tx1"/>
              </a:buClr>
              <a:buFont typeface="Wingdings" pitchFamily="2" charset="2"/>
              <a:buChar char="Ø"/>
            </a:pPr>
            <a:r>
              <a:rPr lang="en-US" dirty="0">
                <a:latin typeface="Times New Roman" pitchFamily="18" charset="0"/>
                <a:cs typeface="Times New Roman" pitchFamily="18" charset="0"/>
              </a:rPr>
              <a:t>Android Studio</a:t>
            </a:r>
          </a:p>
          <a:p>
            <a:pPr lvl="0" algn="just">
              <a:lnSpc>
                <a:spcPct val="150000"/>
              </a:lnSpc>
              <a:buNone/>
              <a:defRPr/>
            </a:pPr>
            <a:r>
              <a:rPr lang="en-US" b="1" dirty="0">
                <a:latin typeface="Times New Roman" pitchFamily="18" charset="0"/>
                <a:cs typeface="Times New Roman" pitchFamily="18" charset="0"/>
              </a:rPr>
              <a:t>Back End</a:t>
            </a:r>
          </a:p>
          <a:p>
            <a:pPr algn="just">
              <a:lnSpc>
                <a:spcPct val="150000"/>
              </a:lnSpc>
              <a:buClr>
                <a:schemeClr val="tx1"/>
              </a:buClr>
              <a:buFont typeface="Wingdings" pitchFamily="2" charset="2"/>
              <a:buChar char="Ø"/>
              <a:defRPr/>
            </a:pPr>
            <a:r>
              <a:rPr lang="en-US" dirty="0">
                <a:latin typeface="Times New Roman" pitchFamily="18" charset="0"/>
                <a:cs typeface="Times New Roman" pitchFamily="18" charset="0"/>
              </a:rPr>
              <a:t> My </a:t>
            </a:r>
            <a:r>
              <a:rPr lang="en-US" dirty="0" err="1">
                <a:latin typeface="Times New Roman" pitchFamily="18" charset="0"/>
                <a:cs typeface="Times New Roman" pitchFamily="18" charset="0"/>
              </a:rPr>
              <a:t>Sql</a:t>
            </a:r>
            <a:endParaRPr lang="en-US" dirty="0">
              <a:latin typeface="Times New Roman" pitchFamily="18" charset="0"/>
              <a:cs typeface="Times New Roman" pitchFamily="18" charset="0"/>
            </a:endParaRPr>
          </a:p>
          <a:p>
            <a:pPr algn="just">
              <a:lnSpc>
                <a:spcPct val="150000"/>
              </a:lnSpc>
              <a:buClr>
                <a:schemeClr val="tx1"/>
              </a:buClr>
              <a:buFont typeface="Wingdings" pitchFamily="2" charset="2"/>
              <a:buChar char="Ø"/>
              <a:defRPr/>
            </a:pPr>
            <a:r>
              <a:rPr lang="en-US" dirty="0">
                <a:latin typeface="Times New Roman" pitchFamily="18" charset="0"/>
                <a:cs typeface="Times New Roman" pitchFamily="18" charset="0"/>
              </a:rPr>
              <a:t>PHP</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ressDetector.jpg"/>
          <p:cNvPicPr>
            <a:picLocks noGrp="1" noChangeAspect="1"/>
          </p:cNvPicPr>
          <p:nvPr>
            <p:ph idx="1"/>
          </p:nvPr>
        </p:nvPicPr>
        <p:blipFill>
          <a:blip r:embed="rId2" cstate="print"/>
          <a:stretch>
            <a:fillRect/>
          </a:stretch>
        </p:blipFill>
        <p:spPr>
          <a:xfrm>
            <a:off x="473242" y="1620611"/>
            <a:ext cx="8229600" cy="4322989"/>
          </a:xfrm>
        </p:spPr>
      </p:pic>
      <p:sp>
        <p:nvSpPr>
          <p:cNvPr id="2" name="Title 1"/>
          <p:cNvSpPr>
            <a:spLocks noGrp="1"/>
          </p:cNvSpPr>
          <p:nvPr>
            <p:ph type="title"/>
          </p:nvPr>
        </p:nvSpPr>
        <p:spPr/>
        <p:txBody>
          <a:bodyPr>
            <a:normAutofit/>
          </a:bodyPr>
          <a:lstStyle/>
          <a:p>
            <a:pPr algn="ctr"/>
            <a:r>
              <a:rPr lang="en-IN" sz="4000" dirty="0">
                <a:solidFill>
                  <a:schemeClr val="tx1"/>
                </a:solidFill>
                <a:effectLst/>
                <a:latin typeface="Times New Roman" panose="02020603050405020304" pitchFamily="18" charset="0"/>
                <a:cs typeface="Times New Roman" panose="02020603050405020304" pitchFamily="18" charset="0"/>
              </a:rPr>
              <a:t>SYSTEM ARCHITECTURE</a:t>
            </a:r>
            <a:endParaRPr lang="en-US" sz="400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F70276-C030-462B-A1EA-69DBCBC9E6C1}"/>
              </a:ext>
            </a:extLst>
          </p:cNvPr>
          <p:cNvSpPr txBox="1"/>
          <p:nvPr/>
        </p:nvSpPr>
        <p:spPr>
          <a:xfrm>
            <a:off x="0" y="0"/>
            <a:ext cx="9144000" cy="1938992"/>
          </a:xfrm>
          <a:prstGeom prst="rect">
            <a:avLst/>
          </a:prstGeom>
          <a:noFill/>
        </p:spPr>
        <p:txBody>
          <a:bodyPr wrap="square">
            <a:spAutoFit/>
          </a:bodyPr>
          <a:lstStyle/>
          <a:p>
            <a:pPr algn="ctr"/>
            <a:r>
              <a:rPr lang="en-IN" sz="4000" b="1" dirty="0">
                <a:solidFill>
                  <a:schemeClr val="tx1"/>
                </a:solidFill>
                <a:effectLst/>
                <a:latin typeface="Times New Roman" panose="02020603050405020304" pitchFamily="18" charset="0"/>
                <a:cs typeface="Times New Roman" panose="02020603050405020304" pitchFamily="18" charset="0"/>
              </a:rPr>
              <a:t>SYSTEM</a:t>
            </a:r>
            <a:r>
              <a:rPr lang="en-IN" sz="4000" b="1" dirty="0">
                <a:latin typeface="Arial" pitchFamily="34" charset="0"/>
                <a:cs typeface="Arial" pitchFamily="34" charset="0"/>
              </a:rPr>
              <a:t> DESIGN</a:t>
            </a:r>
          </a:p>
          <a:p>
            <a:pPr algn="ctr"/>
            <a:r>
              <a:rPr lang="en-IN" sz="4000" b="1" dirty="0">
                <a:solidFill>
                  <a:schemeClr val="tx1"/>
                </a:solidFill>
                <a:effectLst/>
                <a:latin typeface="Times New Roman" panose="02020603050405020304" pitchFamily="18" charset="0"/>
                <a:cs typeface="Times New Roman" panose="02020603050405020304" pitchFamily="18" charset="0"/>
              </a:rPr>
              <a:t>ER DIAGRAM</a:t>
            </a:r>
            <a:endParaRPr lang="en-US" sz="4000" b="1" dirty="0"/>
          </a:p>
          <a:p>
            <a:pPr algn="ctr"/>
            <a:endParaRPr lang="en-US" sz="4000" b="1" dirty="0"/>
          </a:p>
        </p:txBody>
      </p:sp>
      <p:pic>
        <p:nvPicPr>
          <p:cNvPr id="6" name="Picture 5">
            <a:extLst>
              <a:ext uri="{FF2B5EF4-FFF2-40B4-BE49-F238E27FC236}">
                <a16:creationId xmlns:a16="http://schemas.microsoft.com/office/drawing/2014/main" id="{737DE03A-85DD-4C5B-B9D3-382D2A34B30A}"/>
              </a:ext>
            </a:extLst>
          </p:cNvPr>
          <p:cNvPicPr/>
          <p:nvPr/>
        </p:nvPicPr>
        <p:blipFill>
          <a:blip r:embed="rId2" cstate="print"/>
          <a:stretch>
            <a:fillRect/>
          </a:stretch>
        </p:blipFill>
        <p:spPr bwMode="auto">
          <a:xfrm>
            <a:off x="457200" y="1676400"/>
            <a:ext cx="8229600" cy="4191000"/>
          </a:xfrm>
          <a:prstGeom prst="rect">
            <a:avLst/>
          </a:prstGeom>
          <a:noFill/>
          <a:ln w="9525">
            <a:noFill/>
            <a:miter lim="800000"/>
            <a:headEnd/>
            <a:tailEnd/>
          </a:ln>
        </p:spPr>
      </p:pic>
    </p:spTree>
    <p:extLst>
      <p:ext uri="{BB962C8B-B14F-4D97-AF65-F5344CB8AC3E}">
        <p14:creationId xmlns:p14="http://schemas.microsoft.com/office/powerpoint/2010/main" val="89467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C89691-783D-4E6D-A5F2-30246AEE5FA5}"/>
              </a:ext>
            </a:extLst>
          </p:cNvPr>
          <p:cNvSpPr txBox="1"/>
          <p:nvPr/>
        </p:nvSpPr>
        <p:spPr>
          <a:xfrm>
            <a:off x="-12700" y="320814"/>
            <a:ext cx="8839200" cy="707886"/>
          </a:xfrm>
          <a:prstGeom prst="rect">
            <a:avLst/>
          </a:prstGeom>
          <a:noFill/>
        </p:spPr>
        <p:txBody>
          <a:bodyPr wrap="square">
            <a:spAutoFit/>
          </a:bodyPr>
          <a:lstStyle/>
          <a:p>
            <a:pPr algn="ctr"/>
            <a:r>
              <a:rPr lang="en-IN" sz="4000" b="1" dirty="0">
                <a:solidFill>
                  <a:schemeClr val="tx1"/>
                </a:solidFill>
                <a:effectLst/>
                <a:latin typeface="Times New Roman" panose="02020603050405020304" pitchFamily="18" charset="0"/>
                <a:cs typeface="Times New Roman" panose="02020603050405020304" pitchFamily="18" charset="0"/>
              </a:rPr>
              <a:t>  USECASE</a:t>
            </a:r>
            <a:r>
              <a:rPr lang="en-IN" sz="4000" b="1" dirty="0">
                <a:solidFill>
                  <a:schemeClr val="tx1"/>
                </a:solidFill>
                <a:effectLst/>
                <a:latin typeface="Arial" pitchFamily="34" charset="0"/>
                <a:cs typeface="Arial" pitchFamily="34" charset="0"/>
              </a:rPr>
              <a:t> DIAGRAM</a:t>
            </a:r>
            <a:endParaRPr lang="en-US" sz="4000" b="1" dirty="0"/>
          </a:p>
        </p:txBody>
      </p:sp>
      <p:pic>
        <p:nvPicPr>
          <p:cNvPr id="4" name="Content Placeholder 5">
            <a:extLst>
              <a:ext uri="{FF2B5EF4-FFF2-40B4-BE49-F238E27FC236}">
                <a16:creationId xmlns:a16="http://schemas.microsoft.com/office/drawing/2014/main" id="{90DC79D3-0393-4495-889D-2E42A7849583}"/>
              </a:ext>
            </a:extLst>
          </p:cNvPr>
          <p:cNvPicPr>
            <a:picLocks/>
          </p:cNvPicPr>
          <p:nvPr/>
        </p:nvPicPr>
        <p:blipFill>
          <a:blip r:embed="rId2" cstate="print"/>
          <a:stretch>
            <a:fillRect/>
          </a:stretch>
        </p:blipFill>
        <p:spPr bwMode="auto">
          <a:xfrm>
            <a:off x="228600" y="1219200"/>
            <a:ext cx="8915400" cy="4572000"/>
          </a:xfrm>
          <a:prstGeom prst="rect">
            <a:avLst/>
          </a:prstGeom>
          <a:noFill/>
          <a:ln w="9525">
            <a:noFill/>
            <a:miter lim="800000"/>
            <a:headEnd/>
            <a:tailEnd/>
          </a:ln>
        </p:spPr>
      </p:pic>
    </p:spTree>
    <p:extLst>
      <p:ext uri="{BB962C8B-B14F-4D97-AF65-F5344CB8AC3E}">
        <p14:creationId xmlns:p14="http://schemas.microsoft.com/office/powerpoint/2010/main" val="872241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AC62B0-EE73-4A25-B25E-75F63AB4693F}"/>
              </a:ext>
            </a:extLst>
          </p:cNvPr>
          <p:cNvSpPr txBox="1"/>
          <p:nvPr/>
        </p:nvSpPr>
        <p:spPr>
          <a:xfrm>
            <a:off x="0" y="152400"/>
            <a:ext cx="8915400" cy="707886"/>
          </a:xfrm>
          <a:prstGeom prst="rect">
            <a:avLst/>
          </a:prstGeom>
          <a:noFill/>
        </p:spPr>
        <p:txBody>
          <a:bodyPr wrap="square">
            <a:spAutoFit/>
          </a:bodyPr>
          <a:lstStyle/>
          <a:p>
            <a:pPr algn="ctr"/>
            <a:r>
              <a:rPr lang="en-IN" sz="4000" b="1" dirty="0">
                <a:solidFill>
                  <a:schemeClr val="tx1"/>
                </a:solidFill>
                <a:effectLst/>
                <a:latin typeface="Times New Roman" panose="02020603050405020304" pitchFamily="18" charset="0"/>
                <a:cs typeface="Times New Roman" panose="02020603050405020304" pitchFamily="18" charset="0"/>
              </a:rPr>
              <a:t>CLASS DIAGRAM</a:t>
            </a:r>
            <a:endParaRPr lang="en-US" sz="4000" b="1" dirty="0"/>
          </a:p>
        </p:txBody>
      </p:sp>
      <p:pic>
        <p:nvPicPr>
          <p:cNvPr id="4" name="Picture 2">
            <a:extLst>
              <a:ext uri="{FF2B5EF4-FFF2-40B4-BE49-F238E27FC236}">
                <a16:creationId xmlns:a16="http://schemas.microsoft.com/office/drawing/2014/main" id="{86A7E8FA-63B8-4538-AC23-52007C71E310}"/>
              </a:ext>
            </a:extLst>
          </p:cNvPr>
          <p:cNvPicPr>
            <a:picLocks noChangeAspect="1" noChangeArrowheads="1"/>
          </p:cNvPicPr>
          <p:nvPr/>
        </p:nvPicPr>
        <p:blipFill>
          <a:blip r:embed="rId2" cstate="print"/>
          <a:stretch>
            <a:fillRect/>
          </a:stretch>
        </p:blipFill>
        <p:spPr bwMode="auto">
          <a:xfrm>
            <a:off x="381000" y="1743869"/>
            <a:ext cx="8610600" cy="4000500"/>
          </a:xfrm>
          <a:prstGeom prst="rect">
            <a:avLst/>
          </a:prstGeom>
          <a:noFill/>
          <a:ln w="9525">
            <a:noFill/>
            <a:miter lim="800000"/>
            <a:headEnd/>
            <a:tailEnd/>
          </a:ln>
          <a:effectLst/>
        </p:spPr>
      </p:pic>
    </p:spTree>
    <p:extLst>
      <p:ext uri="{BB962C8B-B14F-4D97-AF65-F5344CB8AC3E}">
        <p14:creationId xmlns:p14="http://schemas.microsoft.com/office/powerpoint/2010/main" val="2529645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2303</TotalTime>
  <Words>1219</Words>
  <Application>Microsoft Office PowerPoint</Application>
  <PresentationFormat>On-screen Show (4:3)</PresentationFormat>
  <Paragraphs>150</Paragraphs>
  <Slides>25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Lucida Sans Unicode</vt:lpstr>
      <vt:lpstr>Times New Roman</vt:lpstr>
      <vt:lpstr>Verdana</vt:lpstr>
      <vt:lpstr>Wingdings</vt:lpstr>
      <vt:lpstr>Wingdings 2</vt:lpstr>
      <vt:lpstr>Wingdings 3</vt:lpstr>
      <vt:lpstr>Concourse</vt:lpstr>
      <vt:lpstr>    </vt:lpstr>
      <vt:lpstr>PowerPoint Presentation</vt:lpstr>
      <vt:lpstr>PowerPoint Presentation</vt:lpstr>
      <vt:lpstr>PowerPoint Presentation</vt:lpstr>
      <vt:lpstr>TECHNOLOGY STACK</vt:lpstr>
      <vt:lpstr>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Detection and Reducer Wearable Device Using IoT</dc:title>
  <dc:creator>Iswariya</dc:creator>
  <cp:lastModifiedBy>monish raghavan</cp:lastModifiedBy>
  <cp:revision>135</cp:revision>
  <dcterms:created xsi:type="dcterms:W3CDTF">2021-03-04T13:05:55Z</dcterms:created>
  <dcterms:modified xsi:type="dcterms:W3CDTF">2021-06-12T14:23:32Z</dcterms:modified>
</cp:coreProperties>
</file>