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media/image2.wmf" ContentType="image/x-wmf"/>
  <Override PartName="/ppt/media/image4.png" ContentType="image/png"/>
  <Override PartName="/ppt/media/image1.jpeg" ContentType="image/jpeg"/>
  <Override PartName="/ppt/media/image5.jpeg" ContentType="image/jpeg"/>
  <Override PartName="/ppt/media/image3.wmf" ContentType="image/x-wmf"/>
  <Override PartName="/ppt/embeddings/oleObject1.bin" ContentType="application/vnd.openxmlformats-officedocument.oleObject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23964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2208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23964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602208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323964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22080" y="121896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45720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323964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022080" y="3925440"/>
            <a:ext cx="264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-360"/>
            <a:ext cx="822960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2544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18960"/>
            <a:ext cx="40158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25440"/>
            <a:ext cx="8229600" cy="2471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457200" y="6400800"/>
            <a:ext cx="3200400" cy="3268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6552720" y="6477120"/>
            <a:ext cx="2133720" cy="24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614F7E19-B1DA-4760-9201-B0E64550849D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3" name="Group 4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" name="CustomShape 10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-360"/>
            <a:ext cx="8229600" cy="114300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ftr"/>
          </p:nvPr>
        </p:nvSpPr>
        <p:spPr>
          <a:xfrm>
            <a:off x="3124080" y="6400800"/>
            <a:ext cx="3733920" cy="3240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457200" y="1218960"/>
            <a:ext cx="8229600" cy="51814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742680" indent="-28548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2" marL="1143000" indent="-228600">
              <a:spcBef>
                <a:spcPts val="799"/>
              </a:spcBef>
              <a:buClr>
                <a:srgbClr val="e5e5ff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3" marL="1600200" indent="-228600">
              <a:spcBef>
                <a:spcPts val="799"/>
              </a:spcBef>
              <a:buClr>
                <a:srgbClr val="a886e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4" marL="2057400" indent="-22860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5" marL="2057400" indent="-228600">
              <a:spcBef>
                <a:spcPts val="799"/>
              </a:spcBef>
              <a:buClr>
                <a:srgbClr val="ffffff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6" marL="2057400" indent="-228600">
              <a:spcBef>
                <a:spcPts val="799"/>
              </a:spcBef>
              <a:buClr>
                <a:srgbClr val="ffffff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40760" cy="6850080"/>
            <a:chOff x="0" y="0"/>
            <a:chExt cx="9140760" cy="6850080"/>
          </a:xfrm>
        </p:grpSpPr>
        <p:grpSp>
          <p:nvGrpSpPr>
            <p:cNvPr id="51" name="Group 2"/>
            <p:cNvGrpSpPr/>
            <p:nvPr/>
          </p:nvGrpSpPr>
          <p:grpSpPr>
            <a:xfrm>
              <a:off x="2743200" y="3540240"/>
              <a:ext cx="6392880" cy="3309840"/>
              <a:chOff x="2743200" y="3540240"/>
              <a:chExt cx="6392880" cy="3309840"/>
            </a:xfrm>
          </p:grpSpPr>
          <p:sp>
            <p:nvSpPr>
              <p:cNvPr id="52" name="CustomShape 3"/>
              <p:cNvSpPr/>
              <p:nvPr/>
            </p:nvSpPr>
            <p:spPr>
              <a:xfrm>
                <a:off x="2743200" y="4197240"/>
                <a:ext cx="4575240" cy="2652840"/>
              </a:xfrm>
              <a:custGeom>
                <a:avLst/>
                <a:gdLst/>
                <a:ahLst/>
                <a:rect l="l" t="t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4"/>
              <p:cNvSpPr/>
              <p:nvPr/>
            </p:nvSpPr>
            <p:spPr>
              <a:xfrm>
                <a:off x="6620040" y="4240080"/>
                <a:ext cx="1998360" cy="1287720"/>
              </a:xfrm>
              <a:custGeom>
                <a:avLst/>
                <a:gdLst/>
                <a:ahLst/>
                <a:rect l="l" t="t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e8a"/>
                  </a:gs>
                  <a:gs pos="100000">
                    <a:srgbClr val="003399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"/>
              <p:cNvSpPr/>
              <p:nvPr/>
            </p:nvSpPr>
            <p:spPr>
              <a:xfrm>
                <a:off x="4603680" y="5311800"/>
                <a:ext cx="4522680" cy="1538280"/>
              </a:xfrm>
              <a:custGeom>
                <a:avLst/>
                <a:gdLst/>
                <a:ahLst/>
                <a:rect l="l" t="t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97c"/>
                  </a:gs>
                  <a:gs pos="100000">
                    <a:srgbClr val="003399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6"/>
              <p:cNvSpPr/>
              <p:nvPr/>
            </p:nvSpPr>
            <p:spPr>
              <a:xfrm>
                <a:off x="4362480" y="3540240"/>
                <a:ext cx="4773600" cy="3309840"/>
              </a:xfrm>
              <a:custGeom>
                <a:avLst/>
                <a:gdLst/>
                <a:ahLst/>
                <a:rect l="l" t="t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rgbClr val="0033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7"/>
              <p:cNvSpPr/>
              <p:nvPr/>
            </p:nvSpPr>
            <p:spPr>
              <a:xfrm>
                <a:off x="7145280" y="3678120"/>
                <a:ext cx="1981080" cy="855720"/>
              </a:xfrm>
              <a:custGeom>
                <a:avLst/>
                <a:gdLst/>
                <a:ahLst/>
                <a:rect l="l" t="t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3399"/>
                  </a:gs>
                  <a:gs pos="100000">
                    <a:srgbClr val="002c85"/>
                  </a:gs>
                </a:gsLst>
                <a:lin ang="135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CustomShape 8"/>
            <p:cNvSpPr/>
            <p:nvPr/>
          </p:nvSpPr>
          <p:spPr>
            <a:xfrm>
              <a:off x="5273640" y="2128680"/>
              <a:ext cx="2897280" cy="2440080"/>
            </a:xfrm>
            <a:custGeom>
              <a:avLst/>
              <a:gdLst/>
              <a:ahLst/>
              <a:rect l="l" t="t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3399"/>
                </a:gs>
                <a:gs pos="100000">
                  <a:srgbClr val="002b81"/>
                </a:gs>
              </a:gsLst>
              <a:lin ang="135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9"/>
            <p:cNvSpPr/>
            <p:nvPr/>
          </p:nvSpPr>
          <p:spPr>
            <a:xfrm>
              <a:off x="0" y="0"/>
              <a:ext cx="9140760" cy="2819520"/>
            </a:xfrm>
            <a:custGeom>
              <a:avLst/>
              <a:gdLst/>
              <a:ahLst/>
              <a:rect l="l" t="t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0"/>
          <p:cNvSpPr>
            <a:spLocks noGrp="1"/>
          </p:cNvSpPr>
          <p:nvPr>
            <p:ph type="title"/>
          </p:nvPr>
        </p:nvSpPr>
        <p:spPr>
          <a:xfrm>
            <a:off x="685800" y="1736640"/>
            <a:ext cx="7772400" cy="19209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6000" spc="-1" strike="noStrike">
                <a:solidFill>
                  <a:srgbClr val="e5e5ff"/>
                </a:solidFill>
                <a:latin typeface="Garamond"/>
              </a:rPr>
              <a:t>Click to edit the title text format</a:t>
            </a:r>
            <a:endParaRPr b="1" lang="en-US" sz="6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60" name="PlaceHolder 11"/>
          <p:cNvSpPr>
            <a:spLocks noGrp="1"/>
          </p:cNvSpPr>
          <p:nvPr>
            <p:ph type="dt"/>
          </p:nvPr>
        </p:nvSpPr>
        <p:spPr>
          <a:xfrm>
            <a:off x="456840" y="6400800"/>
            <a:ext cx="2133720" cy="3240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1" name="PlaceHolder 12"/>
          <p:cNvSpPr>
            <a:spLocks noGrp="1"/>
          </p:cNvSpPr>
          <p:nvPr>
            <p:ph type="ftr"/>
          </p:nvPr>
        </p:nvSpPr>
        <p:spPr>
          <a:xfrm>
            <a:off x="3124080" y="6251040"/>
            <a:ext cx="289584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62" name="PlaceHolder 13"/>
          <p:cNvSpPr>
            <a:spLocks noGrp="1"/>
          </p:cNvSpPr>
          <p:nvPr>
            <p:ph type="sldNum"/>
          </p:nvPr>
        </p:nvSpPr>
        <p:spPr>
          <a:xfrm>
            <a:off x="6552720" y="6254280"/>
            <a:ext cx="2133720" cy="476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marL="216000" indent="-216000" algn="r"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2D90D10-6D14-4F43-BD9A-A65821937F23}" type="slidenum">
              <a:rPr b="0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3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lvl="1" marL="457200" algn="ctr">
              <a:spcBef>
                <a:spcPts val="69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Garamond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lvl="2" marL="914400" algn="ctr">
              <a:spcBef>
                <a:spcPts val="598"/>
              </a:spcBef>
              <a:buClr>
                <a:srgbClr val="e5e5ff"/>
              </a:buClr>
              <a:buSzPct val="70000"/>
              <a:buFont typeface="Wingdings" charset="2"/>
              <a:buChar char="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Garamond"/>
            </a:endParaRPr>
          </a:p>
          <a:p>
            <a:pPr lvl="3" marL="1371600" algn="ctr">
              <a:spcBef>
                <a:spcPts val="499"/>
              </a:spcBef>
              <a:buClr>
                <a:srgbClr val="a886e0"/>
              </a:buClr>
              <a:buSzPct val="70000"/>
              <a:buFont typeface="Wingdings" charset="2"/>
              <a:buChar char=""/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4" marL="1828800" algn="ctr">
              <a:spcBef>
                <a:spcPts val="4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5" marL="1828800">
              <a:spcBef>
                <a:spcPts val="499"/>
              </a:spcBef>
              <a:buClr>
                <a:srgbClr val="ffffff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  <a:p>
            <a:pPr lvl="6" marL="1828800">
              <a:spcBef>
                <a:spcPts val="499"/>
              </a:spcBef>
              <a:buClr>
                <a:srgbClr val="ffffff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aramond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62120" y="304560"/>
            <a:ext cx="7772400" cy="192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6000" spc="-1" strike="noStrike">
                <a:solidFill>
                  <a:srgbClr val="e5e5ff"/>
                </a:solidFill>
                <a:latin typeface="Garamond"/>
              </a:rPr>
              <a:t>Глава 2. Экономика домохозяйства</a:t>
            </a:r>
            <a:endParaRPr b="1" lang="en-US" sz="6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295280" y="2362320"/>
            <a:ext cx="6400800" cy="175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11. Бюджет домохозяйства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029200" y="2971800"/>
            <a:ext cx="2857680" cy="34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Номинальный и реальный доход</a:t>
            </a:r>
            <a:r>
              <a:rPr b="1" lang="ru-RU" sz="4000" spc="-1" strike="noStrike">
                <a:solidFill>
                  <a:srgbClr val="e5e5ff"/>
                </a:solidFill>
                <a:latin typeface="Arial"/>
              </a:rPr>
              <a:t>ы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447920"/>
            <a:ext cx="8229600" cy="495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Номинальный доход (nominal income)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сумма денежных доходов членов домохозяйства за определенный период времени, например за месяц.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Реальный доход (real income)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— объем товаров и услуг, которые домохозяйство может приобрести на свои номинальные доходы.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Потребительский кредит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218960"/>
            <a:ext cx="86868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(</a:t>
            </a:r>
            <a:r>
              <a:rPr b="1" lang="en-US" sz="3200" spc="-1" strike="noStrike">
                <a:solidFill>
                  <a:srgbClr val="ffffff"/>
                </a:solidFill>
                <a:latin typeface="Garamond"/>
              </a:rPr>
              <a:t>consumer credit)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 — это кредит, предоставляемый физическим лицам для приобретения потребительских товаров или оплаты бытовых услуг.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-360"/>
            <a:ext cx="91440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Формы потребительского кредита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Кредит, предоставляемый банками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форме ссуд на покупку потребительских товаров, а также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на оплату различного рода расходов личного характера.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Кредит, предоставляемый фирмами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форме продажи потребительских товаров с отсрочкой платежа.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ffffff"/>
                </a:solidFill>
                <a:latin typeface="Garamond"/>
              </a:rPr>
              <a:t>Карл Менгер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133960" y="914400"/>
            <a:ext cx="3676680" cy="556272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685800" y="1066680"/>
            <a:ext cx="4267080" cy="484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lang="ru-RU" sz="2400" spc="-1" strike="noStrike">
                <a:solidFill>
                  <a:srgbClr val="ffffff"/>
                </a:solidFill>
                <a:latin typeface="Garamond"/>
              </a:rPr>
              <a:t>(1840—1921),</a:t>
            </a:r>
            <a:r>
              <a:rPr b="1" lang="en-US" sz="24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австрийский экономист, автор труда «Основания народнохозяйственного учения» (1871)</a:t>
            </a: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. </a:t>
            </a:r>
            <a:r>
              <a:rPr b="0" lang="ru-RU" sz="2400" spc="-1" strike="noStrike">
                <a:solidFill>
                  <a:srgbClr val="ffffff"/>
                </a:solidFill>
                <a:latin typeface="Garamond"/>
              </a:rPr>
              <a:t>Показал, что субъективная ценность — это значение, которое имеет для индивида данное благо. Рассматривал ценность как суждение индивида о благе.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685800" y="5181480"/>
            <a:ext cx="4343400" cy="155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2400" spc="-1" strike="noStrike">
                <a:solidFill>
                  <a:srgbClr val="ffffff"/>
                </a:solidFill>
                <a:latin typeface="Garamond"/>
              </a:rPr>
              <a:t>Товар — это экономическое благо, предназначенное для продажи.</a:t>
            </a:r>
            <a:r>
              <a:rPr b="0" lang="en-US" sz="24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(1)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Источники доходов домохозяйства — трудовой доход (в первую очередь заработная плата), имущественный доход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и трансферты.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 сумме они составляют валовой доход домохозяйства.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Расходы домохозяйства направляются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на потребление, сбережения и обязательные трансферты.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Валовой доход за вычетом обязательных трансфертов называется располагаемым доходом.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Выводы</a:t>
            </a: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 (2)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91000"/>
          </a:bodyPr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Бюджет домохозяйства — баланс доходов</a:t>
            </a:r>
            <a:br/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и расходов домохозяйства за определенный промежуток времени.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Существуют два измерения доходов — номинальный и реальный.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Номинальный доход — сумма денежных доходов домохозяйства за определенный период;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Garamond"/>
              </a:rPr>
              <a:t>Реальный доход— объем товаров и услуг, которые можно приобрести на свои номинальные доходы. </a:t>
            </a: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697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Доходы домохозяйства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61000"/>
          </a:bodyPr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трудовой доход (labor income)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 — доходы членов домохозяйств, работающих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по найму, и доходы лиц, занимающихся самостоятельной предпринимательской деятельностью;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имущественный доход (property income)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доходы от владения собственностью;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трансферты (transfers)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доходы,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за которые член домохозяйства ничего не отдает лицу, их предоставившему.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Валовой доход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(gross income)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сумма доходов, получаемых домохозяйством из всех источников, до того, как оно осуществляет какие-либо платежи.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Трудовой доход +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И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мущественный доход + Трансферты =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В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аловой доход.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400" spc="-1" strike="noStrike">
                <a:solidFill>
                  <a:srgbClr val="e5e5ff"/>
                </a:solidFill>
                <a:latin typeface="Garamond"/>
              </a:rPr>
              <a:t>Располагаемый доход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(disposable income)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валовой доход домохозяйства за вычетом обязательных платежей и взносов.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Валовой доход –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Н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алоги –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–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Д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ругие обязательные платежи = </a:t>
            </a:r>
            <a:r>
              <a:rPr b="1" lang="ru-RU" sz="3200" spc="-1" strike="noStrike">
                <a:solidFill>
                  <a:srgbClr val="ffffff"/>
                </a:solidFill>
                <a:latin typeface="Arial"/>
              </a:rPr>
              <a:t>Р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асполагаемый доход.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Россия: источники доходов домохозяйств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110" name="Object 2"/>
          <p:cNvGraphicFramePr/>
          <p:nvPr/>
        </p:nvGraphicFramePr>
        <p:xfrm>
          <a:off x="0" y="1149480"/>
          <a:ext cx="9039240" cy="52624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1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0" y="1149480"/>
                    <a:ext cx="9039240" cy="5262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Расходы домохозяйства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 fontScale="70000"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потребление (consumption, C)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расходы на покупку товаров и услуг, предназначенных для потребления;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сбережения (saving, S)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— накопление денег или неденежных активов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с расчетом на их использование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в будущем;</a:t>
            </a:r>
            <a:r>
              <a:rPr b="0" lang="en-US" sz="3200" spc="-1" strike="noStrike">
                <a:solidFill>
                  <a:srgbClr val="ffffff"/>
                </a:solidFill>
                <a:latin typeface="Garamond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ffcc00"/>
              </a:buClr>
              <a:buSzPct val="70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ru-RU" sz="3200" spc="-1" strike="noStrike">
                <a:solidFill>
                  <a:srgbClr val="ffffff"/>
                </a:solidFill>
                <a:latin typeface="Garamond"/>
              </a:rPr>
              <a:t>трансферты (transfers) — </a:t>
            </a:r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остальные расходы домохозяйств, которые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не используются на потребление</a:t>
            </a:r>
            <a:br/>
            <a:r>
              <a:rPr b="0" lang="ru-RU" sz="3200" spc="-1" strike="noStrike">
                <a:solidFill>
                  <a:srgbClr val="ffffff"/>
                </a:solidFill>
                <a:latin typeface="Garamond"/>
              </a:rPr>
              <a:t>или сбережения. 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Россия: статьи расходов домохозяйств</a:t>
            </a:r>
            <a:endParaRPr b="1" lang="en-US" sz="4000" spc="-1" strike="noStrike">
              <a:solidFill>
                <a:srgbClr val="e5e5ff"/>
              </a:solidFill>
              <a:latin typeface="Garamond"/>
            </a:endParaRPr>
          </a:p>
        </p:txBody>
      </p:sp>
      <p:graphicFrame>
        <p:nvGraphicFramePr>
          <p:cNvPr id="115" name="Object 2"/>
          <p:cNvGraphicFramePr/>
          <p:nvPr/>
        </p:nvGraphicFramePr>
        <p:xfrm>
          <a:off x="0" y="1149480"/>
          <a:ext cx="9039240" cy="52624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1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0" y="1149480"/>
                    <a:ext cx="9039240" cy="5262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400" spc="-1" strike="noStrike">
                <a:solidFill>
                  <a:srgbClr val="e5e5ff"/>
                </a:solidFill>
                <a:latin typeface="Garamond"/>
              </a:rPr>
              <a:t>Бюджет домохозяйства</a:t>
            </a:r>
            <a:endParaRPr b="1" lang="en-US" sz="4400" spc="-1" strike="noStrike">
              <a:solidFill>
                <a:srgbClr val="e5e5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18960"/>
            <a:ext cx="8229600" cy="51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 </a:t>
            </a:r>
            <a:r>
              <a:rPr b="1" i="1" lang="ru-RU" sz="3200" spc="-1" strike="noStrike">
                <a:solidFill>
                  <a:srgbClr val="ffffff"/>
                </a:solidFill>
                <a:latin typeface="Garamond"/>
              </a:rPr>
              <a:t>(household budget) </a:t>
            </a:r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— баланс доходов</a:t>
            </a:r>
            <a:br/>
            <a:r>
              <a:rPr b="1" lang="ru-RU" sz="3200" spc="-1" strike="noStrike">
                <a:solidFill>
                  <a:srgbClr val="ffffff"/>
                </a:solidFill>
                <a:latin typeface="Garamond"/>
              </a:rPr>
              <a:t>и расходов домохозяйства за определенный промежуток времени.</a:t>
            </a:r>
            <a:endParaRPr b="0" lang="en-US" sz="32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e5e5ff"/>
                </a:solidFill>
                <a:latin typeface="Garamond"/>
              </a:rPr>
              <a:t>Бюджет домохозяйства </a:t>
            </a:r>
            <a:r>
              <a:rPr b="1" lang="ru-RU" sz="2000" spc="-1" strike="noStrike">
                <a:solidFill>
                  <a:srgbClr val="e5e5ff"/>
                </a:solidFill>
                <a:latin typeface="Garamond"/>
              </a:rPr>
              <a:t>(тыс. р. за год)</a:t>
            </a:r>
            <a:endParaRPr b="1" lang="en-US" sz="2000" spc="-1" strike="noStrike">
              <a:solidFill>
                <a:srgbClr val="e5e5ff"/>
              </a:solidFill>
              <a:latin typeface="Garamon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62120" y="838080"/>
            <a:ext cx="7696080" cy="56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Application>LibreOffice/7.0.6.2$Linux_X86_64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2007-03-16T01:21:53Z</dcterms:created>
  <dc:creator/>
  <dc:description/>
  <dc:language>en-US</dc:language>
  <cp:lastModifiedBy>user</cp:lastModifiedBy>
  <dcterms:modified xsi:type="dcterms:W3CDTF">2013-11-15T12:03:33Z</dcterms:modified>
  <cp:revision>26</cp:revision>
  <dc:subject/>
  <dc:title>Глава 2. Экономика домохозяйства</dc:title>
</cp:coreProperties>
</file>