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3972432-5F05-C828-989C-E6E0CAE1A7C4}">
  <a:tblStyle styleId="{13972432-5F05-C828-989C-E6E0CAE1A7C4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D7699-BE0A-40F4-83F2-FB27D830A932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 extrusionOk="0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hidden">
              <a:xfrm>
                <a:off x="4170" y="2670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 extrusionOk="0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 extrusionOk="0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 extrusionOk="0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 extrusionOk="0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3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 extrusionOk="0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" name="Rectangle 13"/>
          <p:cNvSpPr>
            <a:spLocks noGrp="1" noRot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  <a:endParaRPr/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  <a:endParaRPr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679CDD1-1682-4C58-8F46-E8204E24CDB8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0"/>
            <a:ext cx="2057400" cy="6400800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0"/>
            <a:ext cx="6019800" cy="640080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  <a:endParaRPr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1AC6E747-E855-4A35-BC37-6F1F93EE7858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  <a:endParaRPr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F59677F4-2DF2-458B-8C6C-42BC5168DD04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  <a:endParaRPr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B95B1B9-6EA4-4BA7-84EC-152D4DDF69CF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  <a:endParaRPr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7EFBEC3-EF8E-4228-B771-4F8062EC5187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  <a:endParaRPr/>
          </a:p>
        </p:txBody>
      </p:sp>
      <p:sp>
        <p:nvSpPr>
          <p:cNvPr id="10" name="Номер слайда 7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4AEFE83-2C74-4B4F-8614-B7D22F06E112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ижний колонтитул 8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  <a:endParaRPr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3BDAB1A-F138-44B6-9AFA-2FEEB1046428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  <a:endParaRPr/>
          </a:p>
        </p:txBody>
      </p:sp>
      <p:sp>
        <p:nvSpPr>
          <p:cNvPr id="5" name="Номер слайда 2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60F98A7-9469-4B62-A98C-9BBA0C07A6AF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  <a:endParaRPr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F17AD5F-D6C8-46B0-B344-471E52E355AC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  <a:endParaRPr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D403739-EEA2-4763-B1CC-B716D5FAC723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971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FFFF"/>
                </a:solidFill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71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0CCDD3B1-109F-4136-A894-21DE99260BCA}" type="slidenum">
              <a:rPr lang="en-US">
                <a:solidFill>
                  <a:srgbClr val="FFFFFF"/>
                </a:solidFill>
                <a:latin typeface="Arial"/>
              </a:rPr>
              <a:t>‹#›</a:t>
            </a:fld>
            <a:endParaRPr lang="en-US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 extrusionOk="0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 bwMode="hidden">
              <a:xfrm>
                <a:off x="4170" y="2670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 extrusionOk="0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 extrusionOk="0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 extrusionOk="0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 extrusionOk="0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3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 extrusionOk="0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FFFF"/>
                </a:solidFill>
                <a:latin typeface="Arial"/>
              </a:rPr>
              <a:t>27. Финансовая система</a:t>
            </a:r>
            <a:endParaRPr/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2pPr>
      <a:lvl3pPr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3pPr>
      <a:lvl4pPr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4pPr>
      <a:lvl5pPr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lr>
          <a:schemeClr val="accent2"/>
        </a:buClr>
        <a:buSzPct val="70000"/>
        <a:buFont typeface="Wingdings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lr>
          <a:schemeClr val="tx2"/>
        </a:buClr>
        <a:buSzPct val="70000"/>
        <a:buFont typeface="Wingdings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lr>
          <a:schemeClr val="accent2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ctrTitle"/>
          </p:nvPr>
        </p:nvSpPr>
        <p:spPr bwMode="auto">
          <a:xfrm>
            <a:off x="609600" y="609600"/>
            <a:ext cx="8077200" cy="1470025"/>
          </a:xfrm>
        </p:spPr>
        <p:txBody>
          <a:bodyPr/>
          <a:lstStyle/>
          <a:p>
            <a:pPr>
              <a:defRPr/>
            </a:pPr>
            <a:r>
              <a:rPr lang="ru-RU"/>
              <a:t>ВВП и инфляция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2000" y="1981200"/>
            <a:ext cx="7315200" cy="1752599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14" descr="p7_1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419600" y="2667000"/>
            <a:ext cx="4343400" cy="3257550"/>
          </a:xfrm>
          <a:prstGeom prst="rect">
            <a:avLst/>
          </a:prstGeom>
          <a:noFill/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05400" y="6096000"/>
            <a:ext cx="2667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rgbClr val="FFFFFF"/>
                </a:solidFill>
                <a:latin typeface="Arial"/>
              </a:rPr>
              <a:t>Банк России, Москва</a:t>
            </a:r>
            <a:endParaRPr lang="en-US" b="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F59677F4-2DF2-458B-8C6C-42BC5168DD04}" type="slidenum">
              <a:rPr lang="en-US">
                <a:solidFill>
                  <a:srgbClr val="FFFFFF"/>
                </a:solidFill>
              </a:r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 bwMode="auto"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Список стран по ВВП (ППС) на душу </a:t>
            </a:r>
            <a:r>
              <a:rPr lang="ru-RU" dirty="0"/>
              <a:t>населения (</a:t>
            </a:r>
            <a:r>
              <a:rPr lang="en-US" dirty="0"/>
              <a:t>$ </a:t>
            </a:r>
            <a:r>
              <a:rPr lang="ru-RU" dirty="0"/>
              <a:t>США)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8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32332"/>
              </p:ext>
            </p:extLst>
          </p:nvPr>
        </p:nvGraphicFramePr>
        <p:xfrm>
          <a:off x="683568" y="1628801"/>
          <a:ext cx="7776865" cy="4536500"/>
        </p:xfrm>
        <a:graphic>
          <a:graphicData uri="http://schemas.openxmlformats.org/drawingml/2006/table">
            <a:tbl>
              <a:tblPr firstRow="1" firstCol="1" bandRow="1">
                <a:tableStyleId>{13972432-5F05-C828-989C-E6E0CAE1A7C4}</a:tableStyleId>
              </a:tblPr>
              <a:tblGrid>
                <a:gridCol w="1943608"/>
                <a:gridCol w="1944419"/>
                <a:gridCol w="1944419"/>
                <a:gridCol w="1944419"/>
              </a:tblGrid>
              <a:tr h="1692662">
                <a:tc>
                  <a:txBody>
                    <a:bodyPr/>
                    <a:lstStyle/>
                    <a:p>
                      <a:pPr>
                        <a:lnSpc>
                          <a:spcPct val="114999"/>
                        </a:lnSpc>
                        <a:spcAft>
                          <a:spcPts val="1000"/>
                        </a:spcAft>
                        <a:defRPr/>
                      </a:pPr>
                      <a:r>
                        <a:rPr lang="ru-RU" sz="2400" dirty="0"/>
                        <a:t> 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999"/>
                        </a:lnSpc>
                        <a:spcAft>
                          <a:spcPts val="1000"/>
                        </a:spcAft>
                        <a:defRPr/>
                      </a:pPr>
                      <a:r>
                        <a:rPr lang="ru-RU" sz="2400"/>
                        <a:t/>
                      </a:r>
                      <a:br>
                        <a:rPr lang="ru-RU" sz="2400"/>
                      </a:br>
                      <a:r>
                        <a:rPr lang="ru-RU" sz="2400"/>
                        <a:t>Страна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999"/>
                        </a:lnSpc>
                        <a:spcAft>
                          <a:spcPts val="1000"/>
                        </a:spcAft>
                        <a:defRPr/>
                      </a:pPr>
                      <a:r>
                        <a:rPr lang="ru-RU" sz="2400" dirty="0" smtClean="0"/>
                        <a:t>2020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999"/>
                        </a:lnSpc>
                        <a:spcAft>
                          <a:spcPts val="1000"/>
                        </a:spcAft>
                        <a:defRPr/>
                      </a:pPr>
                      <a:r>
                        <a:rPr lang="ru-RU" sz="2400" dirty="0" smtClean="0">
                          <a:latin typeface="Calibri"/>
                          <a:ea typeface="Calibri"/>
                          <a:cs typeface="Times New Roman"/>
                        </a:rPr>
                        <a:t>2021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3973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i="0" u="none" dirty="0" smtClean="0">
                          <a:solidFill>
                            <a:schemeClr val="bg2"/>
                          </a:solidFill>
                          <a:effectLst/>
                        </a:rPr>
                        <a:t>Люксембург</a:t>
                      </a:r>
                      <a:endParaRPr lang="ru-RU" i="0" u="none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117984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126569</a:t>
                      </a:r>
                    </a:p>
                  </a:txBody>
                  <a:tcPr anchor="ctr"/>
                </a:tc>
              </a:tr>
              <a:tr h="473973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i="0" u="non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r>
                        <a:rPr lang="ru-RU" i="0" u="none" dirty="0" smtClean="0">
                          <a:solidFill>
                            <a:schemeClr val="bg2"/>
                          </a:solidFill>
                          <a:effectLst/>
                        </a:rPr>
                        <a:t>Ирландия</a:t>
                      </a:r>
                      <a:endParaRPr lang="ru-RU" i="0" u="none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95994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111360</a:t>
                      </a:r>
                    </a:p>
                  </a:txBody>
                  <a:tcPr anchor="ctr"/>
                </a:tc>
              </a:tr>
              <a:tr h="473973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i="0" u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i="0" u="non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Сингапур</a:t>
                      </a:r>
                      <a:endParaRPr lang="ru-RU" sz="1800" i="0" u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98512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107677</a:t>
                      </a:r>
                    </a:p>
                  </a:txBody>
                  <a:tcPr anchor="ctr"/>
                </a:tc>
              </a:tr>
              <a:tr h="473973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i="0" u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i="0" u="non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Катар</a:t>
                      </a:r>
                      <a:endParaRPr lang="ru-RU" sz="1800" i="0" u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96607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100037</a:t>
                      </a:r>
                    </a:p>
                  </a:txBody>
                  <a:tcPr anchor="ctr"/>
                </a:tc>
              </a:tr>
              <a:tr h="473973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i="0" u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i="0" u="non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Швейцария</a:t>
                      </a:r>
                      <a:endParaRPr lang="ru-RU" sz="1800" i="0" u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73246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78112</a:t>
                      </a:r>
                    </a:p>
                  </a:txBody>
                  <a:tcPr anchor="ctr"/>
                </a:tc>
              </a:tr>
              <a:tr h="473973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i="0" u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i="0" u="non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ОАЭ</a:t>
                      </a:r>
                      <a:endParaRPr lang="ru-RU" sz="1800" i="0" u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71139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74245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F59677F4-2DF2-458B-8C6C-42BC5168DD04}" type="slidenum">
              <a:rPr lang="en-US">
                <a:solidFill>
                  <a:srgbClr val="FFFFFF"/>
                </a:solidFill>
              </a:r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</a:p>
        </p:txBody>
      </p:sp>
      <p:graphicFrame>
        <p:nvGraphicFramePr>
          <p:cNvPr id="7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52638"/>
              </p:ext>
            </p:extLst>
          </p:nvPr>
        </p:nvGraphicFramePr>
        <p:xfrm>
          <a:off x="683568" y="1700810"/>
          <a:ext cx="7776862" cy="3744415"/>
        </p:xfrm>
        <a:graphic>
          <a:graphicData uri="http://schemas.openxmlformats.org/drawingml/2006/table">
            <a:tbl>
              <a:tblPr firstRow="1" firstCol="1" bandRow="1">
                <a:tableStyleId>{13972432-5F05-C828-989C-E6E0CAE1A7C4}</a:tableStyleId>
              </a:tblPr>
              <a:tblGrid>
                <a:gridCol w="1943605"/>
                <a:gridCol w="1944419"/>
                <a:gridCol w="1944419"/>
                <a:gridCol w="1944419"/>
              </a:tblGrid>
              <a:tr h="964693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24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999"/>
                        </a:lnSpc>
                        <a:spcAft>
                          <a:spcPts val="1000"/>
                        </a:spcAft>
                        <a:defRPr/>
                      </a:pPr>
                      <a:r>
                        <a:rPr lang="ru-RU" sz="2400"/>
                        <a:t/>
                      </a:r>
                      <a:br>
                        <a:rPr lang="ru-RU" sz="2400"/>
                      </a:br>
                      <a:r>
                        <a:rPr lang="ru-RU" sz="2400"/>
                        <a:t>Страна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999"/>
                        </a:lnSpc>
                        <a:spcAft>
                          <a:spcPts val="1000"/>
                        </a:spcAft>
                        <a:defRPr/>
                      </a:pPr>
                      <a:r>
                        <a:rPr lang="ru-RU" sz="2400" dirty="0" smtClean="0"/>
                        <a:t>2020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999"/>
                        </a:lnSpc>
                        <a:spcAft>
                          <a:spcPts val="1000"/>
                        </a:spcAft>
                        <a:defRPr/>
                      </a:pPr>
                      <a:r>
                        <a:rPr lang="ru-RU" sz="2400" dirty="0" smtClean="0"/>
                        <a:t>2021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99206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effectLst/>
                        </a:rPr>
                        <a:t>ДРК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1203</a:t>
                      </a:r>
                    </a:p>
                  </a:txBody>
                  <a:tcPr anchor="ctr"/>
                </a:tc>
              </a:tr>
              <a:tr h="470129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effectLst/>
                        </a:rPr>
                        <a:t>ЦАР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989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996</a:t>
                      </a:r>
                    </a:p>
                  </a:txBody>
                  <a:tcPr anchor="ctr"/>
                </a:tc>
              </a:tr>
              <a:tr h="470129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effectLst/>
                        </a:rPr>
                        <a:t>Сомали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953</a:t>
                      </a:r>
                    </a:p>
                  </a:txBody>
                  <a:tcPr anchor="ctr"/>
                </a:tc>
              </a:tr>
              <a:tr h="470129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effectLst/>
                        </a:rPr>
                        <a:t>Южный</a:t>
                      </a:r>
                      <a:r>
                        <a:rPr lang="ru-RU" baseline="0" dirty="0" smtClean="0">
                          <a:effectLst/>
                        </a:rPr>
                        <a:t> Судан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839</a:t>
                      </a:r>
                    </a:p>
                  </a:txBody>
                  <a:tcPr anchor="ctr"/>
                </a:tc>
              </a:tr>
              <a:tr h="470129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effectLst/>
                        </a:rPr>
                        <a:t>Бурунди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779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Список стран по ВВП (ППС) на душу населения</a:t>
            </a:r>
            <a:br>
              <a:rPr lang="ru-RU"/>
            </a:b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ru-RU" dirty="0"/>
              <a:t>Рейтинг стран по ВВП на душу населения </a:t>
            </a:r>
            <a:r>
              <a:rPr lang="ru-RU" dirty="0" smtClean="0"/>
              <a:t>(</a:t>
            </a:r>
            <a:r>
              <a:rPr lang="en-US" dirty="0" smtClean="0"/>
              <a:t>$ </a:t>
            </a:r>
            <a:r>
              <a:rPr lang="ru-RU" dirty="0" smtClean="0"/>
              <a:t>США) в 2020 г.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srgbClr val="FFFFFF"/>
                </a:solidFill>
              </a:rPr>
              <a:t>Глава 4. Экономика государства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9677F4-2DF2-458B-8C6C-42BC5168DD04}" type="slidenum">
              <a:rPr lang="en-US" smtClean="0">
                <a:solidFill>
                  <a:srgbClr val="FFFFFF"/>
                </a:solidFill>
              </a:r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srgbClr val="FFFFFF"/>
                </a:solidFill>
              </a:rPr>
              <a:t>27. Финансовая система</a:t>
            </a:r>
            <a:endParaRPr lang="ru-RU"/>
          </a:p>
        </p:txBody>
      </p:sp>
      <p:pic>
        <p:nvPicPr>
          <p:cNvPr id="1025" name="Picture 1" descr="C:\Users\drshafigullina\Downloads\map-gdp-ppp-per-capita-201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3584"/>
            <a:ext cx="8229600" cy="42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Макроэкономические колебания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Tx/>
              <a:buChar char="-"/>
              <a:defRPr/>
            </a:pPr>
            <a:r>
              <a:rPr lang="ru-RU"/>
              <a:t>периодические ускорения и замедления роста экономики или даже его сокращение.</a:t>
            </a:r>
            <a:endParaRPr/>
          </a:p>
          <a:p>
            <a:pPr marL="0" indent="0">
              <a:buNone/>
              <a:defRPr/>
            </a:pPr>
            <a:r>
              <a:rPr lang="ru-RU"/>
              <a:t> </a:t>
            </a:r>
            <a:endParaRPr/>
          </a:p>
          <a:p>
            <a:pPr marL="0" indent="0">
              <a:buNone/>
              <a:defRPr/>
            </a:pPr>
            <a:r>
              <a:rPr lang="ru-RU"/>
              <a:t>Для рыночной экономики характерны два типа макроэкономических колебаний:</a:t>
            </a:r>
            <a:endParaRPr/>
          </a:p>
          <a:p>
            <a:pPr>
              <a:defRPr/>
            </a:pPr>
            <a:r>
              <a:rPr lang="ru-RU"/>
              <a:t>бизнес-циклы,</a:t>
            </a:r>
            <a:endParaRPr/>
          </a:p>
          <a:p>
            <a:pPr>
              <a:defRPr/>
            </a:pPr>
            <a:r>
              <a:rPr lang="ru-RU"/>
              <a:t>длинные волны.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/>
              <a:t>Бизнес-циклы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Tx/>
              <a:buChar char="-"/>
              <a:defRPr/>
            </a:pPr>
            <a:r>
              <a:rPr lang="ru-RU"/>
              <a:t>экономические колебания, обычно продолжительностью в несколько лет.</a:t>
            </a:r>
            <a:endParaRPr/>
          </a:p>
          <a:p>
            <a:pPr marL="0" indent="0">
              <a:buNone/>
              <a:defRPr/>
            </a:pPr>
            <a:r>
              <a:rPr lang="ru-RU"/>
              <a:t>Циклы включают следующие фазы:</a:t>
            </a:r>
            <a:endParaRPr/>
          </a:p>
          <a:p>
            <a:pPr>
              <a:defRPr/>
            </a:pPr>
            <a:r>
              <a:rPr lang="ru-RU"/>
              <a:t>подъём,</a:t>
            </a:r>
            <a:endParaRPr/>
          </a:p>
          <a:p>
            <a:pPr>
              <a:defRPr/>
            </a:pPr>
            <a:r>
              <a:rPr lang="ru-RU"/>
              <a:t>пик,</a:t>
            </a:r>
            <a:endParaRPr/>
          </a:p>
          <a:p>
            <a:pPr>
              <a:defRPr/>
            </a:pPr>
            <a:r>
              <a:rPr lang="ru-RU"/>
              <a:t>спад,</a:t>
            </a:r>
            <a:endParaRPr/>
          </a:p>
          <a:p>
            <a:pPr>
              <a:defRPr/>
            </a:pPr>
            <a:r>
              <a:rPr lang="ru-RU"/>
              <a:t>дно.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67544" y="18864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/>
              <a:t>Экономические колебания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Глава 4. Экономика государства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F59677F4-2DF2-458B-8C6C-42BC5168DD04}" type="slidenum">
              <a:rPr lang="en-US">
                <a:solidFill>
                  <a:srgbClr val="FFFFFF"/>
                </a:solidFill>
              </a:r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27. Финансовая система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323" t="42289" r="32829" b="23275"/>
          <a:stretch/>
        </p:blipFill>
        <p:spPr bwMode="auto">
          <a:xfrm>
            <a:off x="1547664" y="1844824"/>
            <a:ext cx="6292482" cy="349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Длинные волны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- долговременные экономические колебания протяженностью несколько десятилетий, включающие повышательную и понижательную фазы.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Инфляция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457200" y="908720"/>
            <a:ext cx="8229600" cy="5492080"/>
          </a:xfrm>
        </p:spPr>
        <p:txBody>
          <a:bodyPr/>
          <a:lstStyle/>
          <a:p>
            <a:pPr>
              <a:buFontTx/>
              <a:buChar char="-"/>
              <a:defRPr/>
            </a:pPr>
            <a:r>
              <a:rPr lang="ru-RU" dirty="0"/>
              <a:t>рост совокупного уровня цен в экономике страны.</a:t>
            </a:r>
            <a:endParaRPr dirty="0"/>
          </a:p>
          <a:p>
            <a:pPr marL="0" indent="0">
              <a:buNone/>
              <a:defRPr/>
            </a:pPr>
            <a:endParaRPr lang="ru-RU" dirty="0"/>
          </a:p>
        </p:txBody>
      </p:sp>
      <p:pic>
        <p:nvPicPr>
          <p:cNvPr id="2050" name="Picture 2" descr="https://upload.wikimedia.org/wikipedia/commons/thumb/6/6c/World_Inflation_Rate_2019.png/800px-World_Inflation_Rate_2019.png?201911032227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620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Условная классификация инфляции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Приемлемая инфляция (3-4% в год),</a:t>
            </a:r>
            <a:endParaRPr/>
          </a:p>
          <a:p>
            <a:pPr>
              <a:defRPr/>
            </a:pPr>
            <a:r>
              <a:rPr lang="ru-RU"/>
              <a:t>Неприемлемая инфляция (15-20% в год),</a:t>
            </a:r>
            <a:endParaRPr/>
          </a:p>
          <a:p>
            <a:pPr>
              <a:defRPr/>
            </a:pPr>
            <a:r>
              <a:rPr lang="ru-RU"/>
              <a:t>Гиперинфляция (более 50% в месяц).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Индекс потребительских цен, ИПЦ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- показатель уровня цен на товары и услуги, приобретаемые населением для непроизводственного потребления.</a:t>
            </a:r>
          </a:p>
        </p:txBody>
      </p:sp>
      <p:pic>
        <p:nvPicPr>
          <p:cNvPr id="3074" name="Picture 2" descr="https://proudalenku.ru/wp-content/uploads/2020/12/raschet-indeksa-potrebitelskih-c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4824536" cy="278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 b="1"/>
              <a:t> Валовой внутренний продукт, ВВП</a:t>
            </a:r>
            <a:endParaRPr lang="ru-RU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</p:nvPr>
        </p:nvGraphicFramePr>
        <p:xfrm>
          <a:off x="2411759" y="3429000"/>
          <a:ext cx="4376388" cy="873631"/>
        </p:xfrm>
        <a:graphic>
          <a:graphicData uri="http://schemas.openxmlformats.org/drawingml/2006/table">
            <a:tbl>
              <a:tblPr/>
              <a:tblGrid>
                <a:gridCol w="794988"/>
                <a:gridCol w="850900"/>
                <a:gridCol w="850900"/>
                <a:gridCol w="850900"/>
                <a:gridCol w="1028700"/>
              </a:tblGrid>
              <a:tr h="321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effectLst/>
                          <a:latin typeface="Arial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effectLst/>
                          <a:latin typeface="Arial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effectLst/>
                          <a:latin typeface="Arial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effectLst/>
                          <a:latin typeface="Arial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effectLst/>
                          <a:latin typeface="Arial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effectLst/>
                          <a:latin typeface="Arial"/>
                        </a:rPr>
                        <a:t>91 843,2</a:t>
                      </a:r>
                    </a:p>
                  </a:txBody>
                  <a:tcPr marL="9525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effectLst/>
                          <a:latin typeface="Arial"/>
                        </a:rPr>
                        <a:t>103 861,7</a:t>
                      </a:r>
                    </a:p>
                  </a:txBody>
                  <a:tcPr marL="9525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effectLst/>
                          <a:latin typeface="Arial"/>
                        </a:rPr>
                        <a:t>109 608,3</a:t>
                      </a:r>
                    </a:p>
                  </a:txBody>
                  <a:tcPr marL="9525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effectLst/>
                          <a:latin typeface="Arial"/>
                        </a:rPr>
                        <a:t>107 315,3</a:t>
                      </a:r>
                    </a:p>
                  </a:txBody>
                  <a:tcPr marL="9525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effectLst/>
                          <a:latin typeface="Arial"/>
                        </a:rPr>
                        <a:t>130 795,3</a:t>
                      </a:r>
                    </a:p>
                  </a:txBody>
                  <a:tcPr marL="9525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4"/>
          <p:cNvSpPr/>
          <p:nvPr/>
        </p:nvSpPr>
        <p:spPr bwMode="auto">
          <a:xfrm>
            <a:off x="3037476" y="2780928"/>
            <a:ext cx="3069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/>
              <a:t>(в текущих ценах, млрд.руб.) </a:t>
            </a:r>
          </a:p>
        </p:txBody>
      </p:sp>
      <p:sp>
        <p:nvSpPr>
          <p:cNvPr id="7" name="Прямоугольник 5"/>
          <p:cNvSpPr/>
          <p:nvPr/>
        </p:nvSpPr>
        <p:spPr bwMode="auto">
          <a:xfrm>
            <a:off x="1259632" y="472514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https://rosstat.gov.ru/storage/mediabank/ekT0tod5/tab1.htm</a:t>
            </a:r>
            <a:endParaRPr lang="ru-RU"/>
          </a:p>
        </p:txBody>
      </p:sp>
      <p:sp>
        <p:nvSpPr>
          <p:cNvPr id="8" name="TextBox 7"/>
          <p:cNvSpPr txBox="1"/>
          <p:nvPr/>
        </p:nvSpPr>
        <p:spPr bwMode="auto">
          <a:xfrm>
            <a:off x="1259632" y="1988840"/>
            <a:ext cx="726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ru-RU"/>
              <a:t>стоимость конечных товаров и услуг, произведённых в стране за год </a:t>
            </a:r>
            <a:endParaRPr/>
          </a:p>
          <a:p>
            <a:pPr>
              <a:defRPr/>
            </a:pPr>
            <a:r>
              <a:rPr lang="ru-RU"/>
              <a:t>или квартал.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Источники инфляции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Инфляция, порождаемая спросом,</a:t>
            </a:r>
            <a:endParaRPr dirty="0"/>
          </a:p>
          <a:p>
            <a:pPr>
              <a:defRPr/>
            </a:pPr>
            <a:r>
              <a:rPr lang="ru-RU" dirty="0"/>
              <a:t>Инфляция, порождаемая издержками,</a:t>
            </a:r>
            <a:endParaRPr dirty="0"/>
          </a:p>
          <a:p>
            <a:pPr>
              <a:defRPr/>
            </a:pPr>
            <a:r>
              <a:rPr lang="ru-RU" dirty="0"/>
              <a:t>Инфляция, основанная на ожиданиях,</a:t>
            </a:r>
            <a:endParaRPr dirty="0"/>
          </a:p>
          <a:p>
            <a:pPr>
              <a:defRPr/>
            </a:pPr>
            <a:r>
              <a:rPr lang="ru-RU" dirty="0"/>
              <a:t>Структурная инфляция.</a:t>
            </a:r>
          </a:p>
        </p:txBody>
      </p:sp>
      <p:pic>
        <p:nvPicPr>
          <p:cNvPr id="4098" name="Picture 2" descr="Инфляционные процессы в России и способы их минимизации | Nova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855345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Последствия инфляции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Замедление темпов экономического роста,</a:t>
            </a:r>
            <a:endParaRPr/>
          </a:p>
          <a:p>
            <a:pPr>
              <a:defRPr/>
            </a:pPr>
            <a:r>
              <a:rPr lang="ru-RU"/>
              <a:t>Сокращение покупательной способности населения,</a:t>
            </a:r>
            <a:endParaRPr/>
          </a:p>
          <a:p>
            <a:pPr>
              <a:defRPr/>
            </a:pPr>
            <a:r>
              <a:rPr lang="ru-RU"/>
              <a:t>Перераспределение доходов в обществе,</a:t>
            </a:r>
            <a:endParaRPr/>
          </a:p>
          <a:p>
            <a:pPr>
              <a:defRPr/>
            </a:pPr>
            <a:r>
              <a:rPr lang="ru-RU"/>
              <a:t>Ослабление денежной системы,</a:t>
            </a:r>
            <a:endParaRPr/>
          </a:p>
          <a:p>
            <a:pPr>
              <a:defRPr/>
            </a:pPr>
            <a:r>
              <a:rPr lang="ru-RU"/>
              <a:t>Усиление социальной напряженности.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Антиинфляционные меры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Сокращение совокупного спроса,</a:t>
            </a:r>
            <a:endParaRPr/>
          </a:p>
          <a:p>
            <a:pPr>
              <a:defRPr/>
            </a:pPr>
            <a:r>
              <a:rPr lang="ru-RU"/>
              <a:t>Сдерживание роста издержек,</a:t>
            </a:r>
            <a:endParaRPr/>
          </a:p>
          <a:p>
            <a:pPr>
              <a:defRPr/>
            </a:pPr>
            <a:r>
              <a:rPr lang="ru-RU"/>
              <a:t>Перелом в ожиданиях населения,</a:t>
            </a:r>
            <a:endParaRPr/>
          </a:p>
          <a:p>
            <a:pPr>
              <a:defRPr/>
            </a:pPr>
            <a:r>
              <a:rPr lang="ru-RU"/>
              <a:t>Установление инфляционных ориентиров.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Структура ВВП</a:t>
            </a:r>
          </a:p>
        </p:txBody>
      </p:sp>
      <p:grpSp>
        <p:nvGrpSpPr>
          <p:cNvPr id="5" name="Объект 3"/>
          <p:cNvGrpSpPr/>
          <p:nvPr/>
        </p:nvGrpSpPr>
        <p:grpSpPr bwMode="auto">
          <a:xfrm>
            <a:off x="1643649" y="1298041"/>
            <a:ext cx="6072576" cy="4818992"/>
            <a:chOff x="0" y="0"/>
            <a:chExt cx="6072576" cy="4818992"/>
          </a:xfrm>
        </p:grpSpPr>
        <p:sp>
          <p:nvSpPr>
            <p:cNvPr id="6" name="Скругленный прямоугольник 5"/>
            <p:cNvSpPr/>
            <p:nvPr/>
          </p:nvSpPr>
          <p:spPr bwMode="auto">
            <a:xfrm>
              <a:off x="1756999" y="0"/>
              <a:ext cx="2562977" cy="152275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3900"/>
                <a:t>по расходам</a:t>
              </a:r>
            </a:p>
          </p:txBody>
        </p:sp>
        <p:sp>
          <p:nvSpPr>
            <p:cNvPr id="7" name="Полилиния 6"/>
            <p:cNvSpPr/>
            <p:nvPr/>
          </p:nvSpPr>
          <p:spPr bwMode="auto">
            <a:xfrm>
              <a:off x="899543" y="761378"/>
              <a:ext cx="4057614" cy="4057614"/>
            </a:xfrm>
            <a:custGeom>
              <a:avLst/>
              <a:gdLst/>
              <a:ahLst/>
              <a:cxnLst/>
              <a:rect l="0" t="0" r="0" b="0"/>
              <a:pathLst>
                <a:path w="4057614" h="4057614" extrusionOk="0">
                  <a:moveTo>
                    <a:pt x="3513828" y="646500"/>
                  </a:moveTo>
                  <a:arcTo wR="2028807" hR="2028807" stAng="19023096" swAng="2299574"/>
                </a:path>
              </a:pathLst>
            </a:custGeom>
            <a:noFill/>
            <a:ln w="9525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tailEnd type="arrow"/>
            </a:ln>
            <a:effectLst/>
          </p:spPr>
          <p:style>
            <a:lnRef idx="1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</p:sp>
        <p:sp>
          <p:nvSpPr>
            <p:cNvPr id="8" name="Скругленный прямоугольник 7"/>
            <p:cNvSpPr/>
            <p:nvPr/>
          </p:nvSpPr>
          <p:spPr bwMode="auto">
            <a:xfrm>
              <a:off x="3580671" y="3043210"/>
              <a:ext cx="2491904" cy="152275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3900"/>
                <a:t>по отраслям</a:t>
              </a:r>
            </a:p>
          </p:txBody>
        </p:sp>
        <p:sp>
          <p:nvSpPr>
            <p:cNvPr id="9" name="Полилиния 8"/>
            <p:cNvSpPr/>
            <p:nvPr/>
          </p:nvSpPr>
          <p:spPr bwMode="auto">
            <a:xfrm>
              <a:off x="899543" y="761378"/>
              <a:ext cx="4057614" cy="4057614"/>
            </a:xfrm>
            <a:custGeom>
              <a:avLst/>
              <a:gdLst/>
              <a:ahLst/>
              <a:cxnLst/>
              <a:rect l="0" t="0" r="0" b="0"/>
              <a:pathLst>
                <a:path w="4057614" h="4057614" extrusionOk="0">
                  <a:moveTo>
                    <a:pt x="2650281" y="3960083"/>
                  </a:moveTo>
                  <a:arcTo wR="2028807" hR="2028807" stAng="4329726" swAng="2140548"/>
                </a:path>
              </a:pathLst>
            </a:custGeom>
            <a:noFill/>
            <a:ln w="9525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tailEnd type="arrow"/>
            </a:ln>
            <a:effectLst/>
          </p:spPr>
          <p:style>
            <a:lnRef idx="1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</p:sp>
        <p:sp>
          <p:nvSpPr>
            <p:cNvPr id="10" name="Скругленный прямоугольник 9"/>
            <p:cNvSpPr/>
            <p:nvPr/>
          </p:nvSpPr>
          <p:spPr bwMode="auto">
            <a:xfrm>
              <a:off x="0" y="3043211"/>
              <a:ext cx="2342703" cy="152275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3900"/>
                <a:t>по доходам</a:t>
              </a:r>
            </a:p>
          </p:txBody>
        </p:sp>
        <p:sp>
          <p:nvSpPr>
            <p:cNvPr id="11" name="Полилиния 10"/>
            <p:cNvSpPr/>
            <p:nvPr/>
          </p:nvSpPr>
          <p:spPr bwMode="auto">
            <a:xfrm>
              <a:off x="899543" y="761378"/>
              <a:ext cx="4057614" cy="4057614"/>
            </a:xfrm>
            <a:custGeom>
              <a:avLst/>
              <a:gdLst/>
              <a:ahLst/>
              <a:cxnLst/>
              <a:rect l="0" t="0" r="0" b="0"/>
              <a:pathLst>
                <a:path w="4057614" h="4057614" extrusionOk="0">
                  <a:moveTo>
                    <a:pt x="6598" y="1865316"/>
                  </a:moveTo>
                  <a:arcTo wR="2028807" hR="2028807" stAng="11077330" swAng="2299574"/>
                </a:path>
              </a:pathLst>
            </a:custGeom>
            <a:noFill/>
            <a:ln w="9525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tailEnd type="arrow"/>
            </a:ln>
            <a:effectLst/>
          </p:spPr>
          <p:style>
            <a:lnRef idx="1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Производство ВВП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-сумма добавленных стоимостей, создаваемых в отраслях экономики (промышленности, сельском хозяйстве, лесном хозяйстве, строительстве и пр.)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 b="1" i="1"/>
              <a:t>Выпуск – промежуточное потребление + чистые налоги = ВВП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Использование ВВП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- расходы всех экономических агентов-резидентов на конечное потребление, валовое накопление и чистый экспорт.</a:t>
            </a:r>
            <a:endParaRPr/>
          </a:p>
          <a:p>
            <a:pPr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 b="1" i="1"/>
              <a:t>Конечное потребление + валовое накопление + экспорт – импорт = ВВП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Формирование ВВП по источникам доходов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Отражает первичные доходы, созданные в процессе производства всеми экономическими агентами.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 b="1" i="1"/>
              <a:t>Оплата труда + валовая прибыль + чистые налоги = ВВП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Номинальный ВВП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- сумма добавленных стоимостей, создаваемых в отраслях экономики в текущих ценах.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Реальный ВВП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- сумма добавленных стоимостей, создаваемых в отраслях экономики в постоянных ценах.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611560" y="3717032"/>
            <a:ext cx="7835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Рост реального ВВП может быть: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/>
              <a:t>экстенсивным – увеличение ВВП в результате использования </a:t>
            </a:r>
            <a:endParaRPr/>
          </a:p>
          <a:p>
            <a:pPr>
              <a:defRPr/>
            </a:pPr>
            <a:r>
              <a:rPr lang="ru-RU"/>
              <a:t>большего количества труда и капитала или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/>
              <a:t>интенсивным – увеличение ВВП в результате повышения </a:t>
            </a:r>
            <a:endParaRPr/>
          </a:p>
          <a:p>
            <a:pPr>
              <a:defRPr/>
            </a:pPr>
            <a:r>
              <a:rPr lang="ru-RU"/>
              <a:t>производительности труда и отдачи капитала при их неизменном количестве.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Экономический рост – увеличение реального ВВП.</a:t>
            </a:r>
            <a:endParaRPr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ВВП на душу населения – стоимость товаров и услуг, производимых в стране в расчете на каждого жителя.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Arial"/>
        <a:cs typeface="Arial"/>
      </a:majorFont>
      <a:minorFont>
        <a:latin typeface="Garamond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553</Words>
  <Application>Microsoft Office PowerPoint</Application>
  <DocSecurity>0</DocSecurity>
  <PresentationFormat>Экран (4:3)</PresentationFormat>
  <Paragraphs>151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Stream</vt:lpstr>
      <vt:lpstr>ВВП и инфляция</vt:lpstr>
      <vt:lpstr> Валовой внутренний продукт, ВВП</vt:lpstr>
      <vt:lpstr>Структура ВВП</vt:lpstr>
      <vt:lpstr>Производство ВВП</vt:lpstr>
      <vt:lpstr>Использование ВВП</vt:lpstr>
      <vt:lpstr>Формирование ВВП по источникам доходов</vt:lpstr>
      <vt:lpstr>Номинальный ВВП</vt:lpstr>
      <vt:lpstr>Реальный ВВП</vt:lpstr>
      <vt:lpstr>Презентация PowerPoint</vt:lpstr>
      <vt:lpstr>Список стран по ВВП (ППС) на душу населения ($ США)  </vt:lpstr>
      <vt:lpstr>Список стран по ВВП (ППС) на душу населения </vt:lpstr>
      <vt:lpstr>Рейтинг стран по ВВП на душу населения ($ США) в 2020 г. </vt:lpstr>
      <vt:lpstr>Макроэкономические колебания</vt:lpstr>
      <vt:lpstr>Бизнес-циклы</vt:lpstr>
      <vt:lpstr>Экономические колебания</vt:lpstr>
      <vt:lpstr>Длинные волны</vt:lpstr>
      <vt:lpstr>Инфляция</vt:lpstr>
      <vt:lpstr>Условная классификация инфляции</vt:lpstr>
      <vt:lpstr>Индекс потребительских цен, ИПЦ</vt:lpstr>
      <vt:lpstr>Источники инфляции</vt:lpstr>
      <vt:lpstr>Последствия инфляции</vt:lpstr>
      <vt:lpstr>Антиинфляционные меры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Шафигуллина Дина Рамилевна</cp:lastModifiedBy>
  <cp:revision>14</cp:revision>
  <dcterms:created xsi:type="dcterms:W3CDTF">2021-02-09T17:24:42Z</dcterms:created>
  <dcterms:modified xsi:type="dcterms:W3CDTF">2022-03-22T08:17:42Z</dcterms:modified>
  <dc:identifier/>
  <dc:language/>
  <cp:version/>
</cp:coreProperties>
</file>