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Default Extension="mp4" ContentType="video/unknown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9144000" cy="6858000"/>
  <p:defaultTextStyle>
    <a:defPPr>
      <a:defRPr lang="en-US"/>
    </a:defPPr>
    <a:lvl1pPr algn="l">
      <a:spcBef>
        <a:spcPts val="0"/>
      </a:spcBef>
      <a:spcAft>
        <a:spcPts val="0"/>
      </a:spcAft>
      <a:defRPr>
        <a:solidFill>
          <a:schemeClr val="tx1"/>
        </a:solidFill>
        <a:latin typeface="Arial"/>
        <a:ea typeface="+mn-ea"/>
        <a:cs typeface="Arial"/>
      </a:defRPr>
    </a:lvl1pPr>
    <a:lvl2pPr marL="457200" algn="l">
      <a:spcBef>
        <a:spcPts val="0"/>
      </a:spcBef>
      <a:spcAft>
        <a:spcPts val="0"/>
      </a:spcAft>
      <a:defRPr>
        <a:solidFill>
          <a:schemeClr val="tx1"/>
        </a:solidFill>
        <a:latin typeface="Arial"/>
        <a:ea typeface="+mn-ea"/>
        <a:cs typeface="Arial"/>
      </a:defRPr>
    </a:lvl2pPr>
    <a:lvl3pPr marL="914400" algn="l">
      <a:spcBef>
        <a:spcPts val="0"/>
      </a:spcBef>
      <a:spcAft>
        <a:spcPts val="0"/>
      </a:spcAft>
      <a:defRPr>
        <a:solidFill>
          <a:schemeClr val="tx1"/>
        </a:solidFill>
        <a:latin typeface="Arial"/>
        <a:ea typeface="+mn-ea"/>
        <a:cs typeface="Arial"/>
      </a:defRPr>
    </a:lvl3pPr>
    <a:lvl4pPr marL="1371600" algn="l">
      <a:spcBef>
        <a:spcPts val="0"/>
      </a:spcBef>
      <a:spcAft>
        <a:spcPts val="0"/>
      </a:spcAft>
      <a:defRPr>
        <a:solidFill>
          <a:schemeClr val="tx1"/>
        </a:solidFill>
        <a:latin typeface="Arial"/>
        <a:ea typeface="+mn-ea"/>
        <a:cs typeface="Arial"/>
      </a:defRPr>
    </a:lvl4pPr>
    <a:lvl5pPr marL="1828800" algn="l">
      <a:spcBef>
        <a:spcPts val="0"/>
      </a:spcBef>
      <a:spcAft>
        <a:spcPts val="0"/>
      </a:spcAft>
      <a:defRPr>
        <a:solidFill>
          <a:schemeClr val="tx1"/>
        </a:solidFill>
        <a:latin typeface="Arial"/>
        <a:ea typeface="+mn-ea"/>
        <a:cs typeface="Arial"/>
      </a:defRPr>
    </a:lvl5pPr>
    <a:lvl6pPr marL="2286000" algn="l" defTabSz="914400">
      <a:defRPr>
        <a:solidFill>
          <a:schemeClr val="tx1"/>
        </a:solidFill>
        <a:latin typeface="Arial"/>
        <a:ea typeface="+mn-ea"/>
        <a:cs typeface="Arial"/>
      </a:defRPr>
    </a:lvl6pPr>
    <a:lvl7pPr marL="2743200" algn="l" defTabSz="914400">
      <a:defRPr>
        <a:solidFill>
          <a:schemeClr val="tx1"/>
        </a:solidFill>
        <a:latin typeface="Arial"/>
        <a:ea typeface="+mn-ea"/>
        <a:cs typeface="Arial"/>
      </a:defRPr>
    </a:lvl7pPr>
    <a:lvl8pPr marL="3200400" algn="l" defTabSz="914400">
      <a:defRPr>
        <a:solidFill>
          <a:schemeClr val="tx1"/>
        </a:solidFill>
        <a:latin typeface="Arial"/>
        <a:ea typeface="+mn-ea"/>
        <a:cs typeface="Arial"/>
      </a:defRPr>
    </a:lvl8pPr>
    <a:lvl9pPr marL="3657600" algn="l" defTabSz="914400">
      <a:defRPr>
        <a:solidFill>
          <a:schemeClr val="tx1"/>
        </a:solidFill>
        <a:latin typeface="Arial"/>
        <a:ea typeface="+mn-ea"/>
        <a:cs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7" d="100"/>
          <a:sy n="107" d="100"/>
        </p:scale>
        <p:origin x="-8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 userDrawn="1">
  <p:cSld name="Титульны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/>
          <p:nvPr/>
        </p:nvGrpSpPr>
        <p:grpSpPr bwMode="auto">
          <a:xfrm>
            <a:off x="0" y="0"/>
            <a:ext cx="9140825" cy="6850063"/>
            <a:chOff x="0" y="0"/>
            <a:chExt cx="5758" cy="4315"/>
          </a:xfrm>
        </p:grpSpPr>
        <p:grpSp>
          <p:nvGrpSpPr>
            <p:cNvPr id="5" name="Group 5"/>
            <p:cNvGrpSpPr/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6"/>
              <p:cNvSpPr/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 extrusionOk="0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9" name="Freeform 7"/>
              <p:cNvSpPr/>
              <p:nvPr/>
            </p:nvSpPr>
            <p:spPr bwMode="hidden">
              <a:xfrm>
                <a:off x="4170" y="2670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 extrusionOk="0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10" name="Freeform 8"/>
              <p:cNvSpPr/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 extrusionOk="0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11" name="Freeform 9"/>
              <p:cNvSpPr/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 extrusionOk="0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12" name="Freeform 10"/>
              <p:cNvSpPr/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 extrusionOk="0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ru-RU"/>
              </a:p>
            </p:txBody>
          </p:sp>
        </p:grpSp>
        <p:sp>
          <p:nvSpPr>
            <p:cNvPr id="6" name="Freeform 11"/>
            <p:cNvSpPr/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 extrusionOk="0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7" name="Freeform 12"/>
            <p:cNvSpPr/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1542 h 1906"/>
                <a:gd name="T4" fmla="*/ 5794 w 5740"/>
                <a:gd name="T5" fmla="*/ 1542 h 1906"/>
                <a:gd name="T6" fmla="*/ 579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 extrusionOk="0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</p:grpSp>
      <p:sp>
        <p:nvSpPr>
          <p:cNvPr id="18445" name="Rectangle 13"/>
          <p:cNvSpPr>
            <a:spLocks noGrp="1" noRot="1" noChangeArrowheads="1"/>
          </p:cNvSpPr>
          <p:nvPr>
            <p:ph type="ctrTitle"/>
          </p:nvPr>
        </p:nvSpPr>
        <p:spPr bwMode="auto"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pPr lvl="0"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18447" name="Rectangle 15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371600" y="3886200"/>
            <a:ext cx="6400800" cy="1752599"/>
          </a:xfrm>
        </p:spPr>
        <p:txBody>
          <a:bodyPr/>
          <a:lstStyle>
            <a:lvl1pPr marL="0" indent="0" algn="ctr">
              <a:buFont typeface="Wingdings"/>
              <a:buNone/>
              <a:defRPr/>
            </a:lvl1pPr>
          </a:lstStyle>
          <a:p>
            <a:pPr lvl="0">
              <a:defRPr/>
            </a:pPr>
            <a:r>
              <a:rPr lang="en-US"/>
              <a:t>Click to edit Master subtitle style</a:t>
            </a:r>
            <a:endParaRPr/>
          </a:p>
        </p:txBody>
      </p:sp>
      <p:sp>
        <p:nvSpPr>
          <p:cNvPr id="13" name="Rectangle 2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Глава 4. Экономика государства</a:t>
            </a:r>
            <a:endParaRPr/>
          </a:p>
        </p:txBody>
      </p:sp>
      <p:sp>
        <p:nvSpPr>
          <p:cNvPr id="14" name="Rectangle 3"/>
          <p:cNvSpPr>
            <a:spLocks noGrp="1" noChangeArrowheads="1"/>
          </p:cNvSpPr>
          <p:nvPr>
            <p:ph type="sldNum" sz="quarter" idx="11"/>
          </p:nvPr>
        </p:nvSpPr>
        <p:spPr bwMode="auto"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796777-9338-4B9A-BC6B-0B162FF95729}" type="slidenum">
              <a:rPr lang="en-US"/>
              <a:t>‹#›</a:t>
            </a:fld>
            <a:endParaRPr lang="en-US"/>
          </a:p>
        </p:txBody>
      </p:sp>
      <p:sp>
        <p:nvSpPr>
          <p:cNvPr id="15" name="Rectangle 14"/>
          <p:cNvSpPr>
            <a:spLocks noGrp="1" noChangeArrowheads="1"/>
          </p:cNvSpPr>
          <p:nvPr>
            <p:ph type="ftr" sz="quarter" idx="12"/>
          </p:nvPr>
        </p:nvSpPr>
        <p:spPr bwMode="auto"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26. Деньги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x" preserve="1" userDrawn="1">
  <p:cSld name="Заголовок и вертикальный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 bwMode="auto"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Глава 4. Экономика государства</a:t>
            </a:r>
            <a:endParaRPr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 bwMode="auto"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04E814-EC18-48EC-A2D8-86EE67D8806C}" type="slidenum">
              <a:rPr lang="en-US"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 bwMode="auto"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26. Деньги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itleAndTx" preserve="1" userDrawn="1">
  <p:cSld name="Вертикальный заголовок и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 bwMode="auto">
          <a:xfrm>
            <a:off x="6629400" y="0"/>
            <a:ext cx="2057400" cy="6400800"/>
          </a:xfrm>
        </p:spPr>
        <p:txBody>
          <a:bodyPr vert="eaVert"/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>
          <a:xfrm>
            <a:off x="457200" y="0"/>
            <a:ext cx="6019800" cy="6400800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 bwMode="auto"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Глава 4. Экономика государства</a:t>
            </a:r>
            <a:endParaRPr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 bwMode="auto"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140B75-8BFD-4A71-9C07-B9CDCB6A8378}" type="slidenum">
              <a:rPr lang="en-US"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 bwMode="auto"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26. Деньги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bl" preserve="1" userDrawn="1">
  <p:cSld name="Заголовок и таблиц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3" name="Таблица 2"/>
          <p:cNvSpPr>
            <a:spLocks noGrp="1"/>
          </p:cNvSpPr>
          <p:nvPr>
            <p:ph type="tbl" idx="1"/>
          </p:nvPr>
        </p:nvSpPr>
        <p:spPr bwMode="auto">
          <a:xfrm>
            <a:off x="457200" y="1295400"/>
            <a:ext cx="8229600" cy="5105400"/>
          </a:xfrm>
        </p:spPr>
        <p:txBody>
          <a:bodyPr/>
          <a:lstStyle/>
          <a:p>
            <a:pPr lvl="0">
              <a:defRPr/>
            </a:pPr>
            <a:endParaRPr lang="ru-RU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 bwMode="auto"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Глава 4. Экономика государства</a:t>
            </a:r>
            <a:endParaRPr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 bwMode="auto"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DF8DEC-9E46-4504-9F23-86D48F6EF199}" type="slidenum">
              <a:rPr lang="en-US"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 bwMode="auto"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26. Деньги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Заголовок и объек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 bwMode="auto"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Глава 4. Экономика государства</a:t>
            </a:r>
            <a:endParaRPr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 bwMode="auto"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CF5E66-72A0-47F8-BCAF-9EFED1513491}" type="slidenum">
              <a:rPr lang="en-US"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 bwMode="auto"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26. Деньги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secHead" preserve="1" userDrawn="1">
  <p:cSld name="Заголовок раздел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 bwMode="auto"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Глава 4. Экономика государства</a:t>
            </a:r>
            <a:endParaRPr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 bwMode="auto"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E02A4A-B91C-41A2-BF27-9CF9DC3AA5AE}" type="slidenum">
              <a:rPr lang="en-US"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 bwMode="auto"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26. Деньги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 userDrawn="1">
  <p:cSld name="Два объект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 bwMode="auto">
          <a:xfrm>
            <a:off x="457200" y="1295400"/>
            <a:ext cx="4038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4648200" y="1295400"/>
            <a:ext cx="4038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 bwMode="auto"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Глава 4. Экономика государства</a:t>
            </a:r>
            <a:endParaRPr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 bwMode="auto"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F9CC05-CE3A-49C0-93E6-31534141998E}" type="slidenum">
              <a:rPr lang="en-US"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 bwMode="auto"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26. Деньги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TxTwoObj" preserve="1" userDrawn="1">
  <p:cSld name="Сравнение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 bwMode="auto"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 bwMode="auto"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 bwMode="auto"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Глава 4. Экономика государства</a:t>
            </a:r>
            <a:endParaRPr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 bwMode="auto"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DA27F4-A0F0-41D0-BDC8-D1519C884A08}" type="slidenum">
              <a:rPr lang="en-US"/>
              <a:t>‹#›</a:t>
            </a:fld>
            <a:endParaRPr 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 bwMode="auto"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26. Деньги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preserve="1" userDrawn="1">
  <p:cSld name="Только заголовок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 bwMode="auto"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Глава 4. Экономика государства</a:t>
            </a:r>
            <a:endParaRPr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 bwMode="auto"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AB1033-8CF8-4E08-ACB4-A472819A6F06}" type="slidenum">
              <a:rPr lang="en-US"/>
              <a:t>‹#›</a:t>
            </a:fld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 bwMode="auto"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26. Деньги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Пусто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 bwMode="auto"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Глава 4. Экономика государства</a:t>
            </a:r>
            <a:endParaRPr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 bwMode="auto"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A0D049-178A-4C30-800D-A50D9CC7CBE7}" type="slidenum">
              <a:rPr lang="en-US"/>
              <a:t>‹#›</a:t>
            </a:fld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 bwMode="auto"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26. Деньги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Tx" preserve="1" userDrawn="1">
  <p:cSld name="Объект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 bwMode="auto"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Глава 4. Экономика государства</a:t>
            </a:r>
            <a:endParaRPr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 bwMode="auto"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6710C0-ED40-4BC0-899C-902488937D18}" type="slidenum">
              <a:rPr lang="en-US"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 bwMode="auto"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26. Деньги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picTx" preserve="1" userDrawn="1">
  <p:cSld name="Рисунок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 bwMode="auto"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/>
            </a:pP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 bwMode="auto"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Глава 4. Экономика государства</a:t>
            </a:r>
            <a:endParaRPr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 bwMode="auto"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BFB8CC-91F2-414C-B8DD-8DD1BF79F835}" type="slidenum">
              <a:rPr lang="en-US"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 bwMode="auto"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26. Деньги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77000"/>
            <a:ext cx="297180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r>
              <a:rPr lang="en-US"/>
              <a:t>Глава 4. Экономика государства</a:t>
            </a:r>
            <a:endParaRPr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53200"/>
            <a:ext cx="2133600" cy="1714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CE67F41F-A5DE-4ADB-9D75-55EEA9B6C63C}" type="slidenum">
              <a:rPr lang="en-US"/>
              <a:t>‹#›</a:t>
            </a:fld>
            <a:endParaRPr lang="en-US"/>
          </a:p>
        </p:txBody>
      </p:sp>
      <p:grpSp>
        <p:nvGrpSpPr>
          <p:cNvPr id="1028" name="Group 4"/>
          <p:cNvGrpSpPr/>
          <p:nvPr/>
        </p:nvGrpSpPr>
        <p:grpSpPr bwMode="auto">
          <a:xfrm>
            <a:off x="0" y="0"/>
            <a:ext cx="9140825" cy="6850063"/>
            <a:chOff x="0" y="0"/>
            <a:chExt cx="5758" cy="4315"/>
          </a:xfrm>
        </p:grpSpPr>
        <p:grpSp>
          <p:nvGrpSpPr>
            <p:cNvPr id="1032" name="Group 5"/>
            <p:cNvGrpSpPr/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5366" name="Freeform 6"/>
              <p:cNvSpPr/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 extrusionOk="0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15367" name="Freeform 7"/>
              <p:cNvSpPr/>
              <p:nvPr/>
            </p:nvSpPr>
            <p:spPr bwMode="hidden">
              <a:xfrm>
                <a:off x="4170" y="2670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 extrusionOk="0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15368" name="Freeform 8"/>
              <p:cNvSpPr/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 extrusionOk="0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1038" name="Freeform 9"/>
              <p:cNvSpPr/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 extrusionOk="0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15370" name="Freeform 10"/>
              <p:cNvSpPr/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 extrusionOk="0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ru-RU"/>
              </a:p>
            </p:txBody>
          </p:sp>
        </p:grpSp>
        <p:sp>
          <p:nvSpPr>
            <p:cNvPr id="15371" name="Freeform 11"/>
            <p:cNvSpPr/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 extrusionOk="0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1034" name="Freeform 12"/>
            <p:cNvSpPr/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1542 h 1906"/>
                <a:gd name="T4" fmla="*/ 5794 w 5740"/>
                <a:gd name="T5" fmla="*/ 1542 h 1906"/>
                <a:gd name="T6" fmla="*/ 579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 extrusionOk="0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</p:grpSp>
      <p:sp>
        <p:nvSpPr>
          <p:cNvPr id="15373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15374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77000"/>
            <a:ext cx="2895600" cy="2476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pPr>
              <a:defRPr/>
            </a:pPr>
            <a:r>
              <a:rPr lang="en-US"/>
              <a:t>26. Деньги</a:t>
            </a:r>
            <a:endParaRPr/>
          </a:p>
        </p:txBody>
      </p:sp>
      <p:sp>
        <p:nvSpPr>
          <p:cNvPr id="15375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5105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/>
  <p:txStyles>
    <p:titleStyle>
      <a:lvl1pPr algn="ctr">
        <a:spcBef>
          <a:spcPts val="0"/>
        </a:spcBef>
        <a:spcAft>
          <a:spcPts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>
        <a:spcBef>
          <a:spcPts val="0"/>
        </a:spcBef>
        <a:spcAft>
          <a:spcPts val="0"/>
        </a:spcAft>
        <a:defRPr sz="4400" b="1">
          <a:solidFill>
            <a:schemeClr val="tx2"/>
          </a:solidFill>
          <a:latin typeface="Garamond"/>
          <a:cs typeface="Arial"/>
        </a:defRPr>
      </a:lvl2pPr>
      <a:lvl3pPr algn="ctr">
        <a:spcBef>
          <a:spcPts val="0"/>
        </a:spcBef>
        <a:spcAft>
          <a:spcPts val="0"/>
        </a:spcAft>
        <a:defRPr sz="4400" b="1">
          <a:solidFill>
            <a:schemeClr val="tx2"/>
          </a:solidFill>
          <a:latin typeface="Garamond"/>
          <a:cs typeface="Arial"/>
        </a:defRPr>
      </a:lvl3pPr>
      <a:lvl4pPr algn="ctr">
        <a:spcBef>
          <a:spcPts val="0"/>
        </a:spcBef>
        <a:spcAft>
          <a:spcPts val="0"/>
        </a:spcAft>
        <a:defRPr sz="4400" b="1">
          <a:solidFill>
            <a:schemeClr val="tx2"/>
          </a:solidFill>
          <a:latin typeface="Garamond"/>
          <a:cs typeface="Arial"/>
        </a:defRPr>
      </a:lvl4pPr>
      <a:lvl5pPr algn="ctr">
        <a:spcBef>
          <a:spcPts val="0"/>
        </a:spcBef>
        <a:spcAft>
          <a:spcPts val="0"/>
        </a:spcAft>
        <a:defRPr sz="4400" b="1">
          <a:solidFill>
            <a:schemeClr val="tx2"/>
          </a:solidFill>
          <a:latin typeface="Garamond"/>
          <a:cs typeface="Arial"/>
        </a:defRPr>
      </a:lvl5pPr>
      <a:lvl6pPr marL="457200" algn="ctr">
        <a:spcBef>
          <a:spcPts val="0"/>
        </a:spcBef>
        <a:spcAft>
          <a:spcPts val="0"/>
        </a:spcAft>
        <a:defRPr sz="4400" b="1">
          <a:solidFill>
            <a:schemeClr val="tx2"/>
          </a:solidFill>
          <a:latin typeface="Garamond"/>
          <a:cs typeface="Arial"/>
        </a:defRPr>
      </a:lvl6pPr>
      <a:lvl7pPr marL="914400" algn="ctr">
        <a:spcBef>
          <a:spcPts val="0"/>
        </a:spcBef>
        <a:spcAft>
          <a:spcPts val="0"/>
        </a:spcAft>
        <a:defRPr sz="4400" b="1">
          <a:solidFill>
            <a:schemeClr val="tx2"/>
          </a:solidFill>
          <a:latin typeface="Garamond"/>
          <a:cs typeface="Arial"/>
        </a:defRPr>
      </a:lvl7pPr>
      <a:lvl8pPr marL="1371600" algn="ctr">
        <a:spcBef>
          <a:spcPts val="0"/>
        </a:spcBef>
        <a:spcAft>
          <a:spcPts val="0"/>
        </a:spcAft>
        <a:defRPr sz="4400" b="1">
          <a:solidFill>
            <a:schemeClr val="tx2"/>
          </a:solidFill>
          <a:latin typeface="Garamond"/>
          <a:cs typeface="Arial"/>
        </a:defRPr>
      </a:lvl8pPr>
      <a:lvl9pPr marL="1828800" algn="ctr">
        <a:spcBef>
          <a:spcPts val="0"/>
        </a:spcBef>
        <a:spcAft>
          <a:spcPts val="0"/>
        </a:spcAft>
        <a:defRPr sz="4400" b="1">
          <a:solidFill>
            <a:schemeClr val="tx2"/>
          </a:solidFill>
          <a:latin typeface="Garamond"/>
          <a:cs typeface="Arial"/>
        </a:defRPr>
      </a:lvl9pPr>
    </p:titleStyle>
    <p:bodyStyle>
      <a:lvl1pPr marL="342900" indent="-342900" algn="l">
        <a:spcBef>
          <a:spcPts val="0"/>
        </a:spcBef>
        <a:spcAft>
          <a:spcPts val="0"/>
        </a:spcAft>
        <a:buClr>
          <a:schemeClr val="hlink"/>
        </a:buClr>
        <a:buSzPct val="70000"/>
        <a:buFont typeface="Wingdings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>
        <a:spcBef>
          <a:spcPts val="0"/>
        </a:spcBef>
        <a:spcAft>
          <a:spcPts val="0"/>
        </a:spcAft>
        <a:buClr>
          <a:schemeClr val="accent2"/>
        </a:buClr>
        <a:buSzPct val="70000"/>
        <a:buFont typeface="Wingdings"/>
        <a:buChar char="n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>
        <a:spcBef>
          <a:spcPts val="0"/>
        </a:spcBef>
        <a:spcAft>
          <a:spcPts val="0"/>
        </a:spcAft>
        <a:buClr>
          <a:schemeClr val="tx2"/>
        </a:buClr>
        <a:buSzPct val="70000"/>
        <a:buFont typeface="Wingdings"/>
        <a:buChar char="n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>
        <a:spcBef>
          <a:spcPts val="0"/>
        </a:spcBef>
        <a:spcAft>
          <a:spcPts val="0"/>
        </a:spcAft>
        <a:buClr>
          <a:schemeClr val="accent2"/>
        </a:buClr>
        <a:buSzPct val="70000"/>
        <a:buFont typeface="Wingdings"/>
        <a:buChar char="n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>
        <a:spcBef>
          <a:spcPts val="0"/>
        </a:spcBef>
        <a:spcAft>
          <a:spcPts val="0"/>
        </a:spcAft>
        <a:buClr>
          <a:schemeClr val="hlink"/>
        </a:buClr>
        <a:buSzPct val="70000"/>
        <a:buFont typeface="Wingdings"/>
        <a:buChar char="n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>
        <a:spcBef>
          <a:spcPts val="0"/>
        </a:spcBef>
        <a:spcAft>
          <a:spcPts val="0"/>
        </a:spcAft>
        <a:buClr>
          <a:schemeClr val="hlink"/>
        </a:buClr>
        <a:buSzPct val="70000"/>
        <a:buFont typeface="Wingdings"/>
        <a:buChar char="n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>
        <a:spcBef>
          <a:spcPts val="0"/>
        </a:spcBef>
        <a:spcAft>
          <a:spcPts val="0"/>
        </a:spcAft>
        <a:buClr>
          <a:schemeClr val="hlink"/>
        </a:buClr>
        <a:buSzPct val="70000"/>
        <a:buFont typeface="Wingdings"/>
        <a:buChar char="n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>
        <a:spcBef>
          <a:spcPts val="0"/>
        </a:spcBef>
        <a:spcAft>
          <a:spcPts val="0"/>
        </a:spcAft>
        <a:buClr>
          <a:schemeClr val="hlink"/>
        </a:buClr>
        <a:buSzPct val="70000"/>
        <a:buFont typeface="Wingdings"/>
        <a:buChar char="n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>
        <a:spcBef>
          <a:spcPts val="0"/>
        </a:spcBef>
        <a:spcAft>
          <a:spcPts val="0"/>
        </a:spcAft>
        <a:buClr>
          <a:schemeClr val="hlink"/>
        </a:buClr>
        <a:buSzPct val="70000"/>
        <a:buFont typeface="Wingdings"/>
        <a:buChar char="n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4.png"/><Relationship Id="rId5" Type="http://schemas.openxmlformats.org/officeDocument/2006/relationships/hyperlink" Target="https://ru.wikipedia.org/wiki/%D0%94%D0%B5%D0%BD%D0%B5%D0%B6%D0%BD%D0%B0%D1%8F_%D0%BC%D0%B0%D1%81%D1%81%D0%B0" TargetMode="External"/><Relationship Id="rId4" Type="http://schemas.openxmlformats.org/officeDocument/2006/relationships/hyperlink" Target="https://ru.wikipedia.org/wiki/%D0%94%D0%B5%D0%BD%D1%8C%D0%B3%D0%B8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Rot="1" noChangeArrowheads="1"/>
          </p:cNvSpPr>
          <p:nvPr>
            <p:ph type="ctrTitle"/>
          </p:nvPr>
        </p:nvSpPr>
        <p:spPr bwMode="auto">
          <a:xfrm>
            <a:off x="533400" y="990600"/>
            <a:ext cx="8077200" cy="1470025"/>
          </a:xfrm>
        </p:spPr>
        <p:txBody>
          <a:bodyPr/>
          <a:lstStyle/>
          <a:p>
            <a:pPr>
              <a:defRPr/>
            </a:pPr>
            <a:r>
              <a:rPr lang="ru-RU"/>
              <a:t>Глава 4. Экономика государства</a:t>
            </a: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762000" y="2514600"/>
            <a:ext cx="7315200" cy="1752599"/>
          </a:xfrm>
        </p:spPr>
        <p:txBody>
          <a:bodyPr/>
          <a:lstStyle/>
          <a:p>
            <a:pPr>
              <a:defRPr/>
            </a:pPr>
            <a:r>
              <a:rPr lang="ru-RU"/>
              <a:t>26. Деньги</a:t>
            </a:r>
            <a:endParaRPr lang="en-US"/>
          </a:p>
        </p:txBody>
      </p:sp>
      <p:pic>
        <p:nvPicPr>
          <p:cNvPr id="3076" name="Picture 13" descr="0000000188"/>
          <p:cNvPicPr>
            <a:picLocks noChangeAspect="1" noChangeArrowheads="1"/>
          </p:cNvPicPr>
          <p:nvPr/>
        </p:nvPicPr>
        <p:blipFill>
          <a:blip r:embed="rId2"/>
          <a:stretch/>
        </p:blipFill>
        <p:spPr bwMode="auto">
          <a:xfrm>
            <a:off x="6096000" y="2819400"/>
            <a:ext cx="2387600" cy="358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242" name="Дата 3"/>
          <p:cNvSpPr>
            <a:spLocks noGrp="1"/>
          </p:cNvSpPr>
          <p:nvPr>
            <p:ph type="dt" sz="quarter" idx="10"/>
          </p:nvPr>
        </p:nvSpPr>
        <p:spPr bwMode="auto">
          <a:prstGeom prst="rect">
            <a:avLst/>
          </a:prstGeom>
          <a:noFill/>
        </p:spPr>
        <p:txBody>
          <a:bodyPr/>
          <a:lstStyle>
            <a:lvl1pPr>
              <a:spcBef>
                <a:spcPts val="0"/>
              </a:spcBef>
              <a:buClr>
                <a:schemeClr val="hlink"/>
              </a:buClr>
              <a:buSzPct val="70000"/>
              <a:buFont typeface="Wingdings"/>
              <a:buChar char="n"/>
              <a:defRPr sz="3200">
                <a:solidFill>
                  <a:schemeClr val="tx1"/>
                </a:solidFill>
                <a:latin typeface="Garamond"/>
                <a:cs typeface="Arial"/>
              </a:defRPr>
            </a:lvl1pPr>
            <a:lvl2pPr marL="742950" indent="-285750">
              <a:spcBef>
                <a:spcPts val="0"/>
              </a:spcBef>
              <a:buClr>
                <a:schemeClr val="accent2"/>
              </a:buClr>
              <a:buSzPct val="70000"/>
              <a:buFont typeface="Wingdings"/>
              <a:buChar char="n"/>
              <a:defRPr sz="2800">
                <a:solidFill>
                  <a:schemeClr val="tx1"/>
                </a:solidFill>
                <a:latin typeface="Garamond"/>
                <a:cs typeface="Arial"/>
              </a:defRPr>
            </a:lvl2pPr>
            <a:lvl3pPr marL="1143000" indent="-228600">
              <a:spcBef>
                <a:spcPts val="0"/>
              </a:spcBef>
              <a:buClr>
                <a:schemeClr val="tx2"/>
              </a:buClr>
              <a:buSzPct val="70000"/>
              <a:buFont typeface="Wingdings"/>
              <a:buChar char="n"/>
              <a:defRPr sz="2400">
                <a:solidFill>
                  <a:schemeClr val="tx1"/>
                </a:solidFill>
                <a:latin typeface="Garamond"/>
                <a:cs typeface="Arial"/>
              </a:defRPr>
            </a:lvl3pPr>
            <a:lvl4pPr marL="1600200" indent="-228600">
              <a:spcBef>
                <a:spcPts val="0"/>
              </a:spcBef>
              <a:buClr>
                <a:schemeClr val="accent2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  <a:cs typeface="Arial"/>
              </a:defRPr>
            </a:lvl4pPr>
            <a:lvl5pPr marL="2057400" indent="-228600">
              <a:spcBef>
                <a:spcPts val="0"/>
              </a:spcBef>
              <a:buClr>
                <a:schemeClr val="hlink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  <a:cs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  <a:cs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  <a:cs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  <a:cs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  <a:cs typeface="Arial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1200">
                <a:latin typeface="Arial"/>
              </a:rPr>
              <a:t>Глава 4. Экономика государства</a:t>
            </a:r>
            <a:endParaRPr/>
          </a:p>
        </p:txBody>
      </p:sp>
      <p:sp>
        <p:nvSpPr>
          <p:cNvPr id="10243" name="Номер слайда 4"/>
          <p:cNvSpPr>
            <a:spLocks noGrp="1"/>
          </p:cNvSpPr>
          <p:nvPr>
            <p:ph type="sldNum" sz="quarter" idx="11"/>
          </p:nvPr>
        </p:nvSpPr>
        <p:spPr bwMode="auto">
          <a:prstGeom prst="rect">
            <a:avLst/>
          </a:prstGeom>
          <a:noFill/>
        </p:spPr>
        <p:txBody>
          <a:bodyPr/>
          <a:lstStyle>
            <a:lvl1pPr>
              <a:spcBef>
                <a:spcPts val="0"/>
              </a:spcBef>
              <a:buClr>
                <a:schemeClr val="hlink"/>
              </a:buClr>
              <a:buSzPct val="70000"/>
              <a:buFont typeface="Wingdings"/>
              <a:buChar char="n"/>
              <a:defRPr sz="3200">
                <a:solidFill>
                  <a:schemeClr val="tx1"/>
                </a:solidFill>
                <a:latin typeface="Garamond"/>
                <a:cs typeface="Arial"/>
              </a:defRPr>
            </a:lvl1pPr>
            <a:lvl2pPr marL="742950" indent="-285750">
              <a:spcBef>
                <a:spcPts val="0"/>
              </a:spcBef>
              <a:buClr>
                <a:schemeClr val="accent2"/>
              </a:buClr>
              <a:buSzPct val="70000"/>
              <a:buFont typeface="Wingdings"/>
              <a:buChar char="n"/>
              <a:defRPr sz="2800">
                <a:solidFill>
                  <a:schemeClr val="tx1"/>
                </a:solidFill>
                <a:latin typeface="Garamond"/>
                <a:cs typeface="Arial"/>
              </a:defRPr>
            </a:lvl2pPr>
            <a:lvl3pPr marL="1143000" indent="-228600">
              <a:spcBef>
                <a:spcPts val="0"/>
              </a:spcBef>
              <a:buClr>
                <a:schemeClr val="tx2"/>
              </a:buClr>
              <a:buSzPct val="70000"/>
              <a:buFont typeface="Wingdings"/>
              <a:buChar char="n"/>
              <a:defRPr sz="2400">
                <a:solidFill>
                  <a:schemeClr val="tx1"/>
                </a:solidFill>
                <a:latin typeface="Garamond"/>
                <a:cs typeface="Arial"/>
              </a:defRPr>
            </a:lvl3pPr>
            <a:lvl4pPr marL="1600200" indent="-228600">
              <a:spcBef>
                <a:spcPts val="0"/>
              </a:spcBef>
              <a:buClr>
                <a:schemeClr val="accent2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  <a:cs typeface="Arial"/>
              </a:defRPr>
            </a:lvl4pPr>
            <a:lvl5pPr marL="2057400" indent="-228600">
              <a:spcBef>
                <a:spcPts val="0"/>
              </a:spcBef>
              <a:buClr>
                <a:schemeClr val="hlink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  <a:cs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  <a:cs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  <a:cs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  <a:cs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  <a:cs typeface="Arial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fld id="{D70F64AB-061F-4D32-BA82-8A9177496156}" type="slidenum">
              <a:rPr lang="en-US" sz="1200">
                <a:latin typeface="Arial"/>
              </a:rPr>
              <a:t>10</a:t>
            </a:fld>
            <a:endParaRPr lang="en-US" sz="1200">
              <a:latin typeface="Arial"/>
            </a:endParaRPr>
          </a:p>
        </p:txBody>
      </p:sp>
      <p:sp>
        <p:nvSpPr>
          <p:cNvPr id="10244" name="Нижний колонтитул 5"/>
          <p:cNvSpPr>
            <a:spLocks noGrp="1"/>
          </p:cNvSpPr>
          <p:nvPr>
            <p:ph type="ftr" sz="quarter" idx="12"/>
          </p:nvPr>
        </p:nvSpPr>
        <p:spPr bwMode="auto">
          <a:prstGeom prst="rect">
            <a:avLst/>
          </a:prstGeom>
          <a:noFill/>
        </p:spPr>
        <p:txBody>
          <a:bodyPr/>
          <a:lstStyle>
            <a:lvl1pPr>
              <a:spcBef>
                <a:spcPts val="0"/>
              </a:spcBef>
              <a:buClr>
                <a:schemeClr val="hlink"/>
              </a:buClr>
              <a:buSzPct val="70000"/>
              <a:buFont typeface="Wingdings"/>
              <a:buChar char="n"/>
              <a:defRPr sz="3200">
                <a:solidFill>
                  <a:schemeClr val="tx1"/>
                </a:solidFill>
                <a:latin typeface="Garamond"/>
                <a:cs typeface="Arial"/>
              </a:defRPr>
            </a:lvl1pPr>
            <a:lvl2pPr marL="742950" indent="-285750">
              <a:spcBef>
                <a:spcPts val="0"/>
              </a:spcBef>
              <a:buClr>
                <a:schemeClr val="accent2"/>
              </a:buClr>
              <a:buSzPct val="70000"/>
              <a:buFont typeface="Wingdings"/>
              <a:buChar char="n"/>
              <a:defRPr sz="2800">
                <a:solidFill>
                  <a:schemeClr val="tx1"/>
                </a:solidFill>
                <a:latin typeface="Garamond"/>
                <a:cs typeface="Arial"/>
              </a:defRPr>
            </a:lvl2pPr>
            <a:lvl3pPr marL="1143000" indent="-228600">
              <a:spcBef>
                <a:spcPts val="0"/>
              </a:spcBef>
              <a:buClr>
                <a:schemeClr val="tx2"/>
              </a:buClr>
              <a:buSzPct val="70000"/>
              <a:buFont typeface="Wingdings"/>
              <a:buChar char="n"/>
              <a:defRPr sz="2400">
                <a:solidFill>
                  <a:schemeClr val="tx1"/>
                </a:solidFill>
                <a:latin typeface="Garamond"/>
                <a:cs typeface="Arial"/>
              </a:defRPr>
            </a:lvl3pPr>
            <a:lvl4pPr marL="1600200" indent="-228600">
              <a:spcBef>
                <a:spcPts val="0"/>
              </a:spcBef>
              <a:buClr>
                <a:schemeClr val="accent2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  <a:cs typeface="Arial"/>
              </a:defRPr>
            </a:lvl4pPr>
            <a:lvl5pPr marL="2057400" indent="-228600">
              <a:spcBef>
                <a:spcPts val="0"/>
              </a:spcBef>
              <a:buClr>
                <a:schemeClr val="hlink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  <a:cs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  <a:cs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  <a:cs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  <a:cs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  <a:cs typeface="Arial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1200">
                <a:latin typeface="Arial"/>
              </a:rPr>
              <a:t>26. Деньги</a:t>
            </a:r>
            <a:endParaRPr/>
          </a:p>
        </p:txBody>
      </p:sp>
      <p:sp>
        <p:nvSpPr>
          <p:cNvPr id="163842" name="Rectangle 2"/>
          <p:cNvSpPr>
            <a:spLocks noGrp="1" noRot="1" noChangeArrowheads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Состав широких денег</a:t>
            </a:r>
            <a:endParaRPr lang="en-US"/>
          </a:p>
        </p:txBody>
      </p:sp>
      <p:graphicFrame>
        <p:nvGraphicFramePr>
          <p:cNvPr id="163910" name="Group 70"/>
          <p:cNvGraphicFramePr>
            <a:graphicFrameLocks noGrp="1"/>
          </p:cNvGraphicFramePr>
          <p:nvPr>
            <p:ph idx="1"/>
          </p:nvPr>
        </p:nvGraphicFramePr>
        <p:xfrm>
          <a:off x="457200" y="1066800"/>
          <a:ext cx="8229600" cy="5466731"/>
        </p:xfrm>
        <a:graphic>
          <a:graphicData uri="http://schemas.openxmlformats.org/drawingml/2006/table">
            <a:tbl>
              <a:tblPr/>
              <a:tblGrid>
                <a:gridCol w="6705600"/>
                <a:gridCol w="1524000"/>
              </a:tblGrid>
              <a:tr h="635074">
                <a:tc gridSpan="2">
                  <a:txBody>
                    <a:bodyPr/>
                    <a:lstStyle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ct val="70000"/>
                        <a:buFont typeface="Wingdings"/>
                        <a:buNone/>
                        <a:defRPr/>
                      </a:pPr>
                      <a:r>
                        <a:rPr lang="ru-RU" sz="2800" b="1" i="0" u="none" strike="noStrike" cap="none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Garamond"/>
                          <a:cs typeface="Arial"/>
                        </a:rPr>
                        <a:t>Денежная масса</a:t>
                      </a:r>
                      <a:endParaRPr lang="en-US" sz="2800" b="1" i="0" u="none" strike="noStrike" cap="none">
                        <a:ln>
                          <a:noFill/>
                        </a:ln>
                        <a:solidFill>
                          <a:schemeClr val="tx1"/>
                        </a:solidFill>
                        <a:latin typeface="Garamond"/>
                        <a:cs typeface="Arial"/>
                      </a:endParaRPr>
                    </a:p>
                  </a:txBody>
                  <a:tcPr marT="45725" marB="45725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</a:tr>
              <a:tr h="518222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ct val="70000"/>
                        <a:buFont typeface="Wingdings"/>
                        <a:buNone/>
                        <a:defRPr/>
                      </a:pPr>
                      <a:endParaRPr lang="ru-RU" sz="2800" b="0" i="0" u="none" strike="noStrike" cap="none">
                        <a:ln>
                          <a:noFill/>
                        </a:ln>
                        <a:solidFill>
                          <a:schemeClr val="tx1"/>
                        </a:solidFill>
                        <a:latin typeface="Garamond"/>
                        <a:cs typeface="Arial"/>
                      </a:endParaRPr>
                    </a:p>
                  </a:txBody>
                  <a:tcPr marT="45725" marB="45725">
                    <a:lnL w="28575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ct val="70000"/>
                        <a:buFont typeface="Wingdings"/>
                        <a:buNone/>
                        <a:defRPr/>
                      </a:pPr>
                      <a:endParaRPr lang="en-US" sz="2800" b="0" i="0" u="none" strike="noStrike" cap="none">
                        <a:ln>
                          <a:noFill/>
                        </a:ln>
                        <a:solidFill>
                          <a:schemeClr val="tx1"/>
                        </a:solidFill>
                        <a:latin typeface="Garamond"/>
                        <a:cs typeface="Arial"/>
                      </a:endParaRPr>
                    </a:p>
                  </a:txBody>
                  <a:tcPr marT="45725" marB="45725">
                    <a:lnL w="12700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</a:tr>
              <a:tr h="518222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ct val="70000"/>
                        <a:buFont typeface="Wingdings"/>
                        <a:buNone/>
                        <a:defRPr/>
                      </a:pPr>
                      <a:r>
                        <a:rPr lang="ru-RU" sz="2800" b="0" i="0" u="none" strike="noStrike" cap="none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Garamond"/>
                          <a:cs typeface="Arial"/>
                        </a:rPr>
                        <a:t>Широкие деньги </a:t>
                      </a:r>
                      <a:endParaRPr lang="en-US" sz="2800" b="0" i="0" u="none" strike="noStrike" cap="none">
                        <a:ln>
                          <a:noFill/>
                        </a:ln>
                        <a:solidFill>
                          <a:schemeClr val="tx1"/>
                        </a:solidFill>
                        <a:latin typeface="Garamond"/>
                        <a:cs typeface="Arial"/>
                      </a:endParaRPr>
                    </a:p>
                  </a:txBody>
                  <a:tcPr marT="45725" marB="45725">
                    <a:lnL w="28575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ct val="70000"/>
                        <a:buFont typeface="Wingdings"/>
                        <a:buNone/>
                        <a:defRPr/>
                      </a:pPr>
                      <a:endParaRPr lang="en-US" sz="2800" b="0" i="0" u="none" strike="noStrike" cap="none">
                        <a:ln>
                          <a:noFill/>
                        </a:ln>
                        <a:solidFill>
                          <a:schemeClr val="tx1"/>
                        </a:solidFill>
                        <a:latin typeface="Garamond"/>
                        <a:cs typeface="Arial"/>
                      </a:endParaRPr>
                    </a:p>
                  </a:txBody>
                  <a:tcPr marT="45725" marB="45725">
                    <a:lnL w="12700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</a:tr>
              <a:tr h="518222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ct val="70000"/>
                        <a:buFont typeface="Wingdings"/>
                        <a:buNone/>
                        <a:defRPr/>
                      </a:pPr>
                      <a:r>
                        <a:rPr lang="ru-RU" sz="2800" b="0" i="0" u="none" strike="noStrike" cap="none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Garamond"/>
                          <a:cs typeface="Arial"/>
                        </a:rPr>
                        <a:t>      Деньги</a:t>
                      </a:r>
                      <a:endParaRPr lang="en-US" sz="2800" b="0" i="0" u="none" strike="noStrike" cap="none">
                        <a:ln>
                          <a:noFill/>
                        </a:ln>
                        <a:solidFill>
                          <a:schemeClr val="tx1"/>
                        </a:solidFill>
                        <a:latin typeface="Garamond"/>
                        <a:cs typeface="Arial"/>
                      </a:endParaRPr>
                    </a:p>
                  </a:txBody>
                  <a:tcPr marT="45725" marB="45725">
                    <a:lnL w="28575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ct val="70000"/>
                        <a:buFont typeface="Wingdings"/>
                        <a:buNone/>
                        <a:defRPr/>
                      </a:pPr>
                      <a:endParaRPr lang="en-US" sz="2800" b="0" i="0" u="none" strike="noStrike" cap="none">
                        <a:ln>
                          <a:noFill/>
                        </a:ln>
                        <a:solidFill>
                          <a:schemeClr val="tx1"/>
                        </a:solidFill>
                        <a:latin typeface="Garamond"/>
                        <a:cs typeface="Arial"/>
                      </a:endParaRPr>
                    </a:p>
                  </a:txBody>
                  <a:tcPr marT="45725" marB="45725">
                    <a:lnL w="12700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</a:tr>
              <a:tr h="518222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ct val="70000"/>
                        <a:buFont typeface="Wingdings"/>
                        <a:buNone/>
                        <a:defRPr/>
                      </a:pPr>
                      <a:r>
                        <a:rPr lang="ru-RU" sz="2800" b="0" i="0" u="none" strike="noStrike" cap="none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Garamond"/>
                          <a:cs typeface="Arial"/>
                        </a:rPr>
                        <a:t>           Наличные вне банков (М0)</a:t>
                      </a:r>
                      <a:endParaRPr lang="en-US" sz="2800" b="0" i="0" u="none" strike="noStrike" cap="none">
                        <a:ln>
                          <a:noFill/>
                        </a:ln>
                        <a:solidFill>
                          <a:schemeClr val="tx1"/>
                        </a:solidFill>
                        <a:latin typeface="Garamond"/>
                        <a:cs typeface="Arial"/>
                      </a:endParaRPr>
                    </a:p>
                  </a:txBody>
                  <a:tcPr marT="45725" marB="45725">
                    <a:lnL w="28575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ct val="70000"/>
                        <a:buFont typeface="Wingdings"/>
                        <a:buNone/>
                        <a:defRPr/>
                      </a:pPr>
                      <a:endParaRPr lang="en-US" sz="2800" b="0" i="0" u="none" strike="noStrike" cap="none">
                        <a:ln>
                          <a:noFill/>
                        </a:ln>
                        <a:solidFill>
                          <a:schemeClr val="tx1"/>
                        </a:solidFill>
                        <a:latin typeface="Garamond"/>
                        <a:cs typeface="Arial"/>
                      </a:endParaRPr>
                    </a:p>
                  </a:txBody>
                  <a:tcPr marT="45725" marB="45725">
                    <a:lnL w="12700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</a:tr>
              <a:tr h="518222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ct val="70000"/>
                        <a:buFont typeface="Wingdings"/>
                        <a:buNone/>
                        <a:defRPr/>
                      </a:pPr>
                      <a:r>
                        <a:rPr lang="ru-RU" sz="2800" b="0" i="0" u="none" strike="noStrike" cap="none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Garamond"/>
                          <a:cs typeface="Arial"/>
                        </a:rPr>
                        <a:t>           Депозиты до востребования (М1)</a:t>
                      </a:r>
                      <a:endParaRPr lang="en-US" sz="2800" b="0" i="0" u="none" strike="noStrike" cap="none">
                        <a:ln>
                          <a:noFill/>
                        </a:ln>
                        <a:solidFill>
                          <a:schemeClr val="tx1"/>
                        </a:solidFill>
                        <a:latin typeface="Garamond"/>
                        <a:cs typeface="Arial"/>
                      </a:endParaRPr>
                    </a:p>
                  </a:txBody>
                  <a:tcPr marT="45725" marB="45725">
                    <a:lnL w="28575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ct val="70000"/>
                        <a:buFont typeface="Wingdings"/>
                        <a:buNone/>
                        <a:defRPr/>
                      </a:pPr>
                      <a:endParaRPr lang="en-US" sz="2800" b="0" i="0" u="none" strike="noStrike" cap="none">
                        <a:ln>
                          <a:noFill/>
                        </a:ln>
                        <a:solidFill>
                          <a:schemeClr val="tx1"/>
                        </a:solidFill>
                        <a:latin typeface="Garamond"/>
                        <a:cs typeface="Arial"/>
                      </a:endParaRPr>
                    </a:p>
                  </a:txBody>
                  <a:tcPr marT="45725" marB="45725">
                    <a:lnL w="12700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</a:tr>
              <a:tr h="518222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ct val="70000"/>
                        <a:buFont typeface="Wingdings"/>
                        <a:buNone/>
                        <a:defRPr/>
                      </a:pPr>
                      <a:r>
                        <a:rPr lang="ru-RU" sz="2800" b="0" i="0" u="none" strike="noStrike" cap="none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Garamond"/>
                          <a:cs typeface="Arial"/>
                        </a:rPr>
                        <a:t>     Квазиденьги (М2)</a:t>
                      </a:r>
                      <a:endParaRPr lang="en-US" sz="2800" b="0" i="0" u="none" strike="noStrike" cap="none">
                        <a:ln>
                          <a:noFill/>
                        </a:ln>
                        <a:solidFill>
                          <a:schemeClr val="tx1"/>
                        </a:solidFill>
                        <a:latin typeface="Garamond"/>
                        <a:cs typeface="Arial"/>
                      </a:endParaRPr>
                    </a:p>
                  </a:txBody>
                  <a:tcPr marT="45725" marB="45725">
                    <a:lnL w="28575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ct val="70000"/>
                        <a:buFont typeface="Wingdings"/>
                        <a:buNone/>
                        <a:defRPr/>
                      </a:pPr>
                      <a:endParaRPr lang="en-US" sz="2800" b="0" i="0" u="none" strike="noStrike" cap="none">
                        <a:ln>
                          <a:noFill/>
                        </a:ln>
                        <a:solidFill>
                          <a:schemeClr val="tx1"/>
                        </a:solidFill>
                        <a:latin typeface="Garamond"/>
                        <a:cs typeface="Arial"/>
                      </a:endParaRPr>
                    </a:p>
                  </a:txBody>
                  <a:tcPr marT="45725" marB="45725">
                    <a:lnL w="12700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</a:tr>
              <a:tr h="685881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ct val="70000"/>
                        <a:buFont typeface="Wingdings"/>
                        <a:buNone/>
                        <a:defRPr/>
                      </a:pPr>
                      <a:r>
                        <a:rPr lang="ru-RU" sz="2800" b="0" i="0" u="none" strike="noStrike" cap="none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Garamond"/>
                          <a:cs typeface="Arial"/>
                        </a:rPr>
                        <a:t>           Срочные депозиты </a:t>
                      </a:r>
                      <a:endParaRPr lang="en-US" sz="2800" b="0" i="0" u="none" strike="noStrike" cap="none">
                        <a:ln>
                          <a:noFill/>
                        </a:ln>
                        <a:solidFill>
                          <a:schemeClr val="tx1"/>
                        </a:solidFill>
                        <a:latin typeface="Garamond"/>
                        <a:cs typeface="Arial"/>
                      </a:endParaRPr>
                    </a:p>
                  </a:txBody>
                  <a:tcPr marT="45725" marB="45725">
                    <a:lnL w="28575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ct val="70000"/>
                        <a:buFont typeface="Wingdings"/>
                        <a:buNone/>
                        <a:defRPr/>
                      </a:pPr>
                      <a:endParaRPr lang="en-US" sz="2800" b="0" i="0" u="none" strike="noStrike" cap="none">
                        <a:ln>
                          <a:noFill/>
                        </a:ln>
                        <a:solidFill>
                          <a:schemeClr val="tx1"/>
                        </a:solidFill>
                        <a:latin typeface="Garamond"/>
                        <a:cs typeface="Arial"/>
                      </a:endParaRPr>
                    </a:p>
                  </a:txBody>
                  <a:tcPr marT="45725" marB="45725">
                    <a:lnL w="12700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</a:tr>
              <a:tr h="518222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ct val="70000"/>
                        <a:buFont typeface="Wingdings"/>
                        <a:buNone/>
                        <a:defRPr/>
                      </a:pPr>
                      <a:r>
                        <a:rPr lang="ru-RU" sz="2800" b="0" i="0" u="none" strike="noStrike" cap="none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Garamond"/>
                          <a:cs typeface="Arial"/>
                        </a:rPr>
                        <a:t>           Сберегательные депозиты </a:t>
                      </a:r>
                      <a:endParaRPr lang="en-US" sz="2800" b="0" i="0" u="none" strike="noStrike" cap="none">
                        <a:ln>
                          <a:noFill/>
                        </a:ln>
                        <a:solidFill>
                          <a:schemeClr val="tx1"/>
                        </a:solidFill>
                        <a:latin typeface="Garamond"/>
                        <a:cs typeface="Arial"/>
                      </a:endParaRPr>
                    </a:p>
                  </a:txBody>
                  <a:tcPr marT="45725" marB="45725">
                    <a:lnL w="28575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ct val="70000"/>
                        <a:buFont typeface="Wingdings"/>
                        <a:buNone/>
                        <a:defRPr/>
                      </a:pPr>
                      <a:endParaRPr lang="en-US" sz="2800" b="0" i="0" u="none" strike="noStrike" cap="none">
                        <a:ln>
                          <a:noFill/>
                        </a:ln>
                        <a:solidFill>
                          <a:schemeClr val="tx1"/>
                        </a:solidFill>
                        <a:latin typeface="Garamond"/>
                        <a:cs typeface="Arial"/>
                      </a:endParaRPr>
                    </a:p>
                  </a:txBody>
                  <a:tcPr marT="45725" marB="45725">
                    <a:lnL w="12700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</a:tr>
              <a:tr h="518222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ct val="70000"/>
                        <a:buFont typeface="Wingdings"/>
                        <a:buNone/>
                        <a:defRPr/>
                      </a:pPr>
                      <a:r>
                        <a:rPr lang="ru-RU" sz="2800" b="0" i="0" u="none" strike="noStrike" cap="none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Garamond"/>
                          <a:cs typeface="Arial"/>
                        </a:rPr>
                        <a:t>           Депозиты в иностранной валюте </a:t>
                      </a:r>
                      <a:endParaRPr lang="en-US" sz="2800" b="0" i="0" u="none" strike="noStrike" cap="none">
                        <a:ln>
                          <a:noFill/>
                        </a:ln>
                        <a:solidFill>
                          <a:schemeClr val="tx1"/>
                        </a:solidFill>
                        <a:latin typeface="Garamond"/>
                        <a:cs typeface="Arial"/>
                      </a:endParaRPr>
                    </a:p>
                  </a:txBody>
                  <a:tcPr marT="45725" marB="45725">
                    <a:lnL w="28575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ct val="70000"/>
                        <a:buFont typeface="Wingdings"/>
                        <a:buNone/>
                        <a:defRPr/>
                      </a:pPr>
                      <a:endParaRPr lang="en-US" sz="2800" b="0" i="0" u="none" strike="noStrike" cap="none">
                        <a:ln>
                          <a:noFill/>
                        </a:ln>
                        <a:solidFill>
                          <a:schemeClr val="tx1"/>
                        </a:solidFill>
                        <a:latin typeface="Garamond"/>
                        <a:cs typeface="Arial"/>
                      </a:endParaRPr>
                    </a:p>
                  </a:txBody>
                  <a:tcPr marT="45725" marB="45725">
                    <a:lnL w="12700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91422069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326571"/>
            <a:ext cx="8229600" cy="1143000"/>
          </a:xfrm>
        </p:spPr>
        <p:txBody>
          <a:bodyPr/>
          <a:lstStyle/>
          <a:p>
            <a:pPr algn="just">
              <a:defRPr/>
            </a:pPr>
            <a:r>
              <a:rPr sz="1900" b="0" i="0" u="none" spc="-14">
                <a:solidFill>
                  <a:schemeClr val="tx1"/>
                </a:solidFill>
                <a:latin typeface="Liberation Sans"/>
                <a:ea typeface="Liberation Sans"/>
                <a:cs typeface="Liberation Sans"/>
              </a:rPr>
              <a:t>В составе денежной массы выделяют </a:t>
            </a:r>
            <a:r>
              <a:rPr sz="1900" b="1" i="0" u="none" spc="-14">
                <a:solidFill>
                  <a:schemeClr val="tx1"/>
                </a:solidFill>
                <a:latin typeface="Liberation Sans"/>
                <a:ea typeface="Liberation Sans"/>
                <a:cs typeface="Liberation Sans"/>
              </a:rPr>
              <a:t>денежные агрегаты</a:t>
            </a:r>
            <a:r>
              <a:rPr sz="1900" b="0" i="0" u="none" spc="-14">
                <a:solidFill>
                  <a:schemeClr val="tx1"/>
                </a:solidFill>
                <a:latin typeface="Liberation Sans"/>
                <a:ea typeface="Liberation Sans"/>
                <a:cs typeface="Liberation Sans"/>
              </a:rPr>
              <a:t>, которые различаются по степени ликвидности. Наиболее ликвидным является денежный агрегат М0 (наличные деньги в обращении).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543335161" name="Таблица 2"/>
          <p:cNvSpPr>
            <a:spLocks noGrp="1"/>
          </p:cNvSpPr>
          <p:nvPr>
            <p:ph type="tbl" idx="1"/>
          </p:nvPr>
        </p:nvSpPr>
        <p:spPr bwMode="auto">
          <a:xfrm>
            <a:off x="457200" y="1295399"/>
            <a:ext cx="8229600" cy="5105399"/>
          </a:xfrm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3299198" name="Rectangle 2"/>
          <p:cNvSpPr>
            <a:spLocks noGrp="1" noChangeArrowheads="1"/>
          </p:cNvSpPr>
          <p:nvPr>
            <p:ph type="dt" sz="half" idx="10"/>
          </p:nvPr>
        </p:nvSpPr>
        <p:spPr bwMode="auto"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Глава 4. Экономика государства</a:t>
            </a:r>
            <a:endParaRPr/>
          </a:p>
        </p:txBody>
      </p:sp>
      <p:sp>
        <p:nvSpPr>
          <p:cNvPr id="1501685278" name="Rectangle 3"/>
          <p:cNvSpPr>
            <a:spLocks noGrp="1" noChangeArrowheads="1"/>
          </p:cNvSpPr>
          <p:nvPr>
            <p:ph type="sldNum" sz="quarter" idx="11"/>
          </p:nvPr>
        </p:nvSpPr>
        <p:spPr bwMode="auto"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5B0993-3D2C-934D-1EB4-9C302661D354}" type="slidenum">
              <a:rPr lang="en-US"/>
              <a:t>11</a:t>
            </a:fld>
            <a:endParaRPr lang="en-US"/>
          </a:p>
        </p:txBody>
      </p:sp>
      <p:sp>
        <p:nvSpPr>
          <p:cNvPr id="324823129" name="Rectangle 14"/>
          <p:cNvSpPr>
            <a:spLocks noGrp="1" noChangeArrowheads="1"/>
          </p:cNvSpPr>
          <p:nvPr>
            <p:ph type="ftr" sz="quarter" idx="12"/>
          </p:nvPr>
        </p:nvSpPr>
        <p:spPr bwMode="auto"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26. Деньги</a:t>
            </a:r>
            <a:endParaRPr/>
          </a:p>
        </p:txBody>
      </p:sp>
      <p:sp>
        <p:nvSpPr>
          <p:cNvPr id="1648285477" name=" 1648285476"/>
          <p:cNvSpPr/>
          <p:nvPr/>
        </p:nvSpPr>
        <p:spPr bwMode="auto">
          <a:xfrm>
            <a:off x="4444560" y="3291840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/>
          </a:p>
        </p:txBody>
      </p:sp>
      <p:pic>
        <p:nvPicPr>
          <p:cNvPr id="1671096888" name="Рисунок 1671096887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613919" y="1647824"/>
            <a:ext cx="7916196" cy="43052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05948284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sz="4400" b="1" i="0" u="none" strike="noStrike" cap="none" spc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Денежная масса</a:t>
            </a:r>
            <a:endParaRPr/>
          </a:p>
        </p:txBody>
      </p:sp>
      <p:sp>
        <p:nvSpPr>
          <p:cNvPr id="1586912446" name="Таблица 2"/>
          <p:cNvSpPr>
            <a:spLocks noGrp="1"/>
          </p:cNvSpPr>
          <p:nvPr>
            <p:ph type="tbl" idx="1"/>
          </p:nvPr>
        </p:nvSpPr>
        <p:spPr bwMode="auto">
          <a:xfrm>
            <a:off x="457200" y="1295399"/>
            <a:ext cx="8229600" cy="5105399"/>
          </a:xfrm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88523739" name="Rectangle 2"/>
          <p:cNvSpPr>
            <a:spLocks noGrp="1" noChangeArrowheads="1"/>
          </p:cNvSpPr>
          <p:nvPr>
            <p:ph type="dt" sz="half" idx="10"/>
          </p:nvPr>
        </p:nvSpPr>
        <p:spPr bwMode="auto"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Глава 4. Экономика государства</a:t>
            </a:r>
            <a:endParaRPr/>
          </a:p>
        </p:txBody>
      </p:sp>
      <p:sp>
        <p:nvSpPr>
          <p:cNvPr id="1724398528" name="Rectangle 3"/>
          <p:cNvSpPr>
            <a:spLocks noGrp="1" noChangeArrowheads="1"/>
          </p:cNvSpPr>
          <p:nvPr>
            <p:ph type="sldNum" sz="quarter" idx="11"/>
          </p:nvPr>
        </p:nvSpPr>
        <p:spPr bwMode="auto"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99A3C0-5A32-3729-B5FC-E879F533FBF2}" type="slidenum">
              <a:rPr lang="en-US"/>
              <a:t>12</a:t>
            </a:fld>
            <a:endParaRPr lang="en-US"/>
          </a:p>
        </p:txBody>
      </p:sp>
      <p:sp>
        <p:nvSpPr>
          <p:cNvPr id="1692716574" name="Rectangle 14"/>
          <p:cNvSpPr>
            <a:spLocks noGrp="1" noChangeArrowheads="1"/>
          </p:cNvSpPr>
          <p:nvPr>
            <p:ph type="ftr" sz="quarter" idx="12"/>
          </p:nvPr>
        </p:nvSpPr>
        <p:spPr bwMode="auto"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26. Деньги</a:t>
            </a:r>
            <a:endParaRPr/>
          </a:p>
        </p:txBody>
      </p:sp>
      <p:sp>
        <p:nvSpPr>
          <p:cNvPr id="1163894371" name=" 1163894370"/>
          <p:cNvSpPr/>
          <p:nvPr/>
        </p:nvSpPr>
        <p:spPr bwMode="auto">
          <a:xfrm>
            <a:off x="363913" y="1552574"/>
            <a:ext cx="8322957" cy="14325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ru-RU" sz="2200" b="1" i="0" u="none" strike="noStrike" cap="none" spc="0">
                <a:solidFill>
                  <a:schemeClr val="tx1"/>
                </a:solidFill>
                <a:latin typeface="Garamond"/>
                <a:ea typeface="Garamond"/>
                <a:cs typeface="Garamond"/>
              </a:rPr>
              <a:t>Наличные деньги в обращении (М0)</a:t>
            </a:r>
            <a:r>
              <a:rPr lang="ru-RU" sz="2200" b="0" i="0" u="none" strike="noStrike" cap="none" spc="0">
                <a:solidFill>
                  <a:schemeClr val="tx1"/>
                </a:solidFill>
                <a:latin typeface="Garamond"/>
                <a:ea typeface="Garamond"/>
                <a:cs typeface="Garamond"/>
              </a:rPr>
              <a:t> — наиболее ликвидная часть денежной массы, которая включает банкноты и монеты в обращении, за исключением сумм наличности, находящейся в кассах Банка России и кредитных организаций.</a:t>
            </a:r>
          </a:p>
        </p:txBody>
      </p:sp>
      <p:sp>
        <p:nvSpPr>
          <p:cNvPr id="854340902" name=" 854340901"/>
          <p:cNvSpPr/>
          <p:nvPr/>
        </p:nvSpPr>
        <p:spPr bwMode="auto">
          <a:xfrm>
            <a:off x="457200" y="3345179"/>
            <a:ext cx="6096143" cy="42675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ru-RU" sz="2200" b="1" i="0" u="none" strike="noStrike" cap="none" spc="0">
                <a:solidFill>
                  <a:schemeClr val="tx1"/>
                </a:solidFill>
                <a:latin typeface="Garamond"/>
                <a:ea typeface="Garamond"/>
                <a:cs typeface="Garamond"/>
              </a:rPr>
              <a:t>М1 = М0 + переводные депозиты в рублях</a:t>
            </a:r>
            <a:endParaRPr sz="1900" b="1" i="0" u="none" strike="noStrike" cap="none" spc="-14">
              <a:solidFill>
                <a:schemeClr val="tx1"/>
              </a:solidFill>
              <a:latin typeface="Liberation Sans"/>
              <a:ea typeface="Liberation Sans"/>
              <a:cs typeface="Liberation Sans"/>
            </a:endParaRPr>
          </a:p>
        </p:txBody>
      </p:sp>
      <p:sp>
        <p:nvSpPr>
          <p:cNvPr id="851416714" name=" 851416713"/>
          <p:cNvSpPr/>
          <p:nvPr/>
        </p:nvSpPr>
        <p:spPr bwMode="auto">
          <a:xfrm>
            <a:off x="351045" y="4253864"/>
            <a:ext cx="8348804" cy="118875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ru-RU" sz="1800" b="0" i="1" u="none" strike="noStrike" cap="none" spc="0">
                <a:solidFill>
                  <a:schemeClr val="tx1"/>
                </a:solidFill>
                <a:latin typeface="Garamond"/>
                <a:ea typeface="Garamond"/>
                <a:cs typeface="Garamond"/>
              </a:rPr>
              <a:t>Переводные депозиты в рублях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Garamond"/>
                <a:ea typeface="Garamond"/>
                <a:cs typeface="Garamond"/>
              </a:rPr>
              <a:t> — средства на расчетных, текущих и иных счетах до востребования (в том числе счетах для расчетов с использованием пластиковых карт) резидентов Российской Федерации (организаций и физических лиц), открытых в банковской системе в валюте Российской Федерации.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23613877" name="Таблица 2"/>
          <p:cNvSpPr>
            <a:spLocks noGrp="1"/>
          </p:cNvSpPr>
          <p:nvPr>
            <p:ph type="tbl" idx="1"/>
          </p:nvPr>
        </p:nvSpPr>
        <p:spPr bwMode="auto">
          <a:xfrm>
            <a:off x="457200" y="1295399"/>
            <a:ext cx="8229600" cy="5105399"/>
          </a:xfrm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441281768" name="Rectangle 2"/>
          <p:cNvSpPr>
            <a:spLocks noGrp="1" noChangeArrowheads="1"/>
          </p:cNvSpPr>
          <p:nvPr>
            <p:ph type="dt" sz="half" idx="10"/>
          </p:nvPr>
        </p:nvSpPr>
        <p:spPr bwMode="auto"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Глава 4. Экономика государства</a:t>
            </a:r>
            <a:endParaRPr/>
          </a:p>
        </p:txBody>
      </p:sp>
      <p:sp>
        <p:nvSpPr>
          <p:cNvPr id="690414279" name="Rectangle 3"/>
          <p:cNvSpPr>
            <a:spLocks noGrp="1" noChangeArrowheads="1"/>
          </p:cNvSpPr>
          <p:nvPr>
            <p:ph type="sldNum" sz="quarter" idx="11"/>
          </p:nvPr>
        </p:nvSpPr>
        <p:spPr bwMode="auto"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532547-7030-3889-DAEB-0661D22456F9}" type="slidenum">
              <a:rPr lang="en-US"/>
              <a:t>13</a:t>
            </a:fld>
            <a:endParaRPr lang="en-US"/>
          </a:p>
        </p:txBody>
      </p:sp>
      <p:sp>
        <p:nvSpPr>
          <p:cNvPr id="770899524" name="Rectangle 14"/>
          <p:cNvSpPr>
            <a:spLocks noGrp="1" noChangeArrowheads="1"/>
          </p:cNvSpPr>
          <p:nvPr>
            <p:ph type="ftr" sz="quarter" idx="12"/>
          </p:nvPr>
        </p:nvSpPr>
        <p:spPr bwMode="auto"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26. Деньги</a:t>
            </a:r>
            <a:endParaRPr/>
          </a:p>
        </p:txBody>
      </p:sp>
      <p:sp>
        <p:nvSpPr>
          <p:cNvPr id="364999618" name=" 364999617"/>
          <p:cNvSpPr/>
          <p:nvPr/>
        </p:nvSpPr>
        <p:spPr bwMode="auto">
          <a:xfrm>
            <a:off x="451805" y="398126"/>
            <a:ext cx="8145390" cy="76203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ru-RU" sz="2200" b="1" i="0" u="none" strike="noStrike" cap="none" spc="0">
                <a:solidFill>
                  <a:schemeClr val="tx1"/>
                </a:solidFill>
                <a:latin typeface="Garamond"/>
                <a:ea typeface="Garamond"/>
                <a:cs typeface="Garamond"/>
              </a:rPr>
              <a:t>Денежная масса в национальном определении М2</a:t>
            </a:r>
            <a:r>
              <a:rPr lang="ru-RU" sz="2200" b="0" i="0" u="none" strike="noStrike" cap="none" spc="0">
                <a:solidFill>
                  <a:schemeClr val="tx1"/>
                </a:solidFill>
                <a:latin typeface="Garamond"/>
                <a:ea typeface="Garamond"/>
                <a:cs typeface="Garamond"/>
              </a:rPr>
              <a:t> = М1 + другие депозиты в рублях</a:t>
            </a:r>
          </a:p>
        </p:txBody>
      </p:sp>
      <p:sp>
        <p:nvSpPr>
          <p:cNvPr id="732601383" name=" 732601382"/>
          <p:cNvSpPr/>
          <p:nvPr/>
        </p:nvSpPr>
        <p:spPr bwMode="auto">
          <a:xfrm>
            <a:off x="409574" y="1392518"/>
            <a:ext cx="8229888" cy="146307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>
              <a:defRPr/>
            </a:pPr>
            <a:r>
              <a:rPr lang="ru-RU" sz="1800" b="0" i="1" u="none" strike="noStrike" cap="none" spc="0">
                <a:solidFill>
                  <a:schemeClr val="tx1"/>
                </a:solidFill>
                <a:latin typeface="Garamond"/>
                <a:ea typeface="Garamond"/>
                <a:cs typeface="Garamond"/>
              </a:rPr>
              <a:t>Другие депозиты в рублях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Garamond"/>
                <a:ea typeface="Garamond"/>
                <a:cs typeface="Garamond"/>
              </a:rPr>
              <a:t> — средства на счетах срочных депозитов и иные привлеченные на срок средства в валюте Российской Федерации, счетах в драгоценных металлах, а также все начисленные проценты по депозитным операциям резидентов Российской Федерации (организаций и физических лиц) в банковской системе.</a:t>
            </a:r>
          </a:p>
        </p:txBody>
      </p:sp>
      <p:sp>
        <p:nvSpPr>
          <p:cNvPr id="551140925" name=" 551140924"/>
          <p:cNvSpPr/>
          <p:nvPr/>
        </p:nvSpPr>
        <p:spPr bwMode="auto">
          <a:xfrm>
            <a:off x="456839" y="3162299"/>
            <a:ext cx="8229996" cy="76203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>
              <a:defRPr/>
            </a:pPr>
            <a:r>
              <a:rPr lang="ru-RU" sz="2200" b="1" i="0" u="none" strike="noStrike" cap="none" spc="0">
                <a:solidFill>
                  <a:schemeClr val="tx1"/>
                </a:solidFill>
                <a:latin typeface="Garamond"/>
                <a:ea typeface="Garamond"/>
                <a:cs typeface="Garamond"/>
              </a:rPr>
              <a:t>Широкая денежная масса</a:t>
            </a:r>
            <a:r>
              <a:rPr lang="ru-RU" sz="2200" b="0" i="0" u="none" strike="noStrike" cap="none" spc="0">
                <a:solidFill>
                  <a:schemeClr val="tx1"/>
                </a:solidFill>
                <a:latin typeface="Garamond"/>
                <a:ea typeface="Garamond"/>
                <a:cs typeface="Garamond"/>
              </a:rPr>
              <a:t> = М2 + другие депозиты в иностранной валюте + долговые ценные бумаги</a:t>
            </a:r>
          </a:p>
        </p:txBody>
      </p:sp>
      <p:sp>
        <p:nvSpPr>
          <p:cNvPr id="474749613" name=" 474749612"/>
          <p:cNvSpPr/>
          <p:nvPr/>
        </p:nvSpPr>
        <p:spPr bwMode="auto">
          <a:xfrm>
            <a:off x="457200" y="4295810"/>
            <a:ext cx="8230032" cy="17373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ru-RU" sz="1800" b="0" i="1" u="none" strike="noStrike" cap="none" spc="0">
                <a:solidFill>
                  <a:schemeClr val="tx1"/>
                </a:solidFill>
                <a:latin typeface="Garamond"/>
                <a:ea typeface="Garamond"/>
                <a:cs typeface="Garamond"/>
              </a:rPr>
              <a:t>Другие депозиты в иностранной валюте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Garamond"/>
                <a:ea typeface="Garamond"/>
                <a:cs typeface="Garamond"/>
              </a:rPr>
              <a:t> — остатки средств на счетах срочных депозитов и иных привлеченных на срок средств в иностранной валюте, а также все начисленные проценты по депозитным операциям в иностранной валюте резидентов Российской Федерации (организаций и физических лиц).</a:t>
            </a:r>
          </a:p>
          <a:p>
            <a:pPr>
              <a:defRPr/>
            </a:pPr>
            <a:r>
              <a:rPr lang="ru-RU" sz="1800" b="0" i="1" u="none" strike="noStrike" cap="none" spc="0">
                <a:solidFill>
                  <a:schemeClr val="tx1"/>
                </a:solidFill>
                <a:latin typeface="Garamond"/>
                <a:ea typeface="Garamond"/>
                <a:cs typeface="Garamond"/>
              </a:rPr>
              <a:t>Долговые ценные бумаги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Garamond"/>
                <a:ea typeface="Garamond"/>
                <a:cs typeface="Garamond"/>
              </a:rPr>
              <a:t> — выпущенные кредитными организациями депозитные и сберегательные сертификаты.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290" name="Дата 3"/>
          <p:cNvSpPr>
            <a:spLocks noGrp="1"/>
          </p:cNvSpPr>
          <p:nvPr>
            <p:ph type="dt" sz="quarter" idx="10"/>
          </p:nvPr>
        </p:nvSpPr>
        <p:spPr bwMode="auto">
          <a:prstGeom prst="rect">
            <a:avLst/>
          </a:prstGeom>
          <a:noFill/>
        </p:spPr>
        <p:txBody>
          <a:bodyPr/>
          <a:lstStyle>
            <a:lvl1pPr>
              <a:spcBef>
                <a:spcPts val="0"/>
              </a:spcBef>
              <a:buClr>
                <a:schemeClr val="hlink"/>
              </a:buClr>
              <a:buSzPct val="70000"/>
              <a:buFont typeface="Wingdings"/>
              <a:buChar char="n"/>
              <a:defRPr sz="3200">
                <a:solidFill>
                  <a:schemeClr val="tx1"/>
                </a:solidFill>
                <a:latin typeface="Garamond"/>
                <a:cs typeface="Arial"/>
              </a:defRPr>
            </a:lvl1pPr>
            <a:lvl2pPr marL="742950" indent="-285750">
              <a:spcBef>
                <a:spcPts val="0"/>
              </a:spcBef>
              <a:buClr>
                <a:schemeClr val="accent2"/>
              </a:buClr>
              <a:buSzPct val="70000"/>
              <a:buFont typeface="Wingdings"/>
              <a:buChar char="n"/>
              <a:defRPr sz="2800">
                <a:solidFill>
                  <a:schemeClr val="tx1"/>
                </a:solidFill>
                <a:latin typeface="Garamond"/>
                <a:cs typeface="Arial"/>
              </a:defRPr>
            </a:lvl2pPr>
            <a:lvl3pPr marL="1143000" indent="-228600">
              <a:spcBef>
                <a:spcPts val="0"/>
              </a:spcBef>
              <a:buClr>
                <a:schemeClr val="tx2"/>
              </a:buClr>
              <a:buSzPct val="70000"/>
              <a:buFont typeface="Wingdings"/>
              <a:buChar char="n"/>
              <a:defRPr sz="2400">
                <a:solidFill>
                  <a:schemeClr val="tx1"/>
                </a:solidFill>
                <a:latin typeface="Garamond"/>
                <a:cs typeface="Arial"/>
              </a:defRPr>
            </a:lvl3pPr>
            <a:lvl4pPr marL="1600200" indent="-228600">
              <a:spcBef>
                <a:spcPts val="0"/>
              </a:spcBef>
              <a:buClr>
                <a:schemeClr val="accent2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  <a:cs typeface="Arial"/>
              </a:defRPr>
            </a:lvl4pPr>
            <a:lvl5pPr marL="2057400" indent="-228600">
              <a:spcBef>
                <a:spcPts val="0"/>
              </a:spcBef>
              <a:buClr>
                <a:schemeClr val="hlink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  <a:cs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  <a:cs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  <a:cs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  <a:cs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  <a:cs typeface="Arial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1200">
                <a:latin typeface="Arial"/>
              </a:rPr>
              <a:t>Глава 4. Экономика государства</a:t>
            </a:r>
            <a:endParaRPr/>
          </a:p>
        </p:txBody>
      </p:sp>
      <p:sp>
        <p:nvSpPr>
          <p:cNvPr id="12291" name="Номер слайда 4"/>
          <p:cNvSpPr>
            <a:spLocks noGrp="1"/>
          </p:cNvSpPr>
          <p:nvPr>
            <p:ph type="sldNum" sz="quarter" idx="11"/>
          </p:nvPr>
        </p:nvSpPr>
        <p:spPr bwMode="auto">
          <a:prstGeom prst="rect">
            <a:avLst/>
          </a:prstGeom>
          <a:noFill/>
        </p:spPr>
        <p:txBody>
          <a:bodyPr/>
          <a:lstStyle>
            <a:lvl1pPr>
              <a:spcBef>
                <a:spcPts val="0"/>
              </a:spcBef>
              <a:buClr>
                <a:schemeClr val="hlink"/>
              </a:buClr>
              <a:buSzPct val="70000"/>
              <a:buFont typeface="Wingdings"/>
              <a:buChar char="n"/>
              <a:defRPr sz="3200">
                <a:solidFill>
                  <a:schemeClr val="tx1"/>
                </a:solidFill>
                <a:latin typeface="Garamond"/>
                <a:cs typeface="Arial"/>
              </a:defRPr>
            </a:lvl1pPr>
            <a:lvl2pPr marL="742950" indent="-285750">
              <a:spcBef>
                <a:spcPts val="0"/>
              </a:spcBef>
              <a:buClr>
                <a:schemeClr val="accent2"/>
              </a:buClr>
              <a:buSzPct val="70000"/>
              <a:buFont typeface="Wingdings"/>
              <a:buChar char="n"/>
              <a:defRPr sz="2800">
                <a:solidFill>
                  <a:schemeClr val="tx1"/>
                </a:solidFill>
                <a:latin typeface="Garamond"/>
                <a:cs typeface="Arial"/>
              </a:defRPr>
            </a:lvl2pPr>
            <a:lvl3pPr marL="1143000" indent="-228600">
              <a:spcBef>
                <a:spcPts val="0"/>
              </a:spcBef>
              <a:buClr>
                <a:schemeClr val="tx2"/>
              </a:buClr>
              <a:buSzPct val="70000"/>
              <a:buFont typeface="Wingdings"/>
              <a:buChar char="n"/>
              <a:defRPr sz="2400">
                <a:solidFill>
                  <a:schemeClr val="tx1"/>
                </a:solidFill>
                <a:latin typeface="Garamond"/>
                <a:cs typeface="Arial"/>
              </a:defRPr>
            </a:lvl3pPr>
            <a:lvl4pPr marL="1600200" indent="-228600">
              <a:spcBef>
                <a:spcPts val="0"/>
              </a:spcBef>
              <a:buClr>
                <a:schemeClr val="accent2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  <a:cs typeface="Arial"/>
              </a:defRPr>
            </a:lvl4pPr>
            <a:lvl5pPr marL="2057400" indent="-228600">
              <a:spcBef>
                <a:spcPts val="0"/>
              </a:spcBef>
              <a:buClr>
                <a:schemeClr val="hlink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  <a:cs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  <a:cs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  <a:cs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  <a:cs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  <a:cs typeface="Arial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fld id="{92D0593B-AB7A-4FB3-A669-86461EC98E99}" type="slidenum">
              <a:rPr lang="en-US" sz="1200">
                <a:latin typeface="Arial"/>
              </a:rPr>
              <a:t>14</a:t>
            </a:fld>
            <a:endParaRPr lang="en-US" sz="1200">
              <a:latin typeface="Arial"/>
            </a:endParaRPr>
          </a:p>
        </p:txBody>
      </p:sp>
      <p:sp>
        <p:nvSpPr>
          <p:cNvPr id="12292" name="Нижний колонтитул 5"/>
          <p:cNvSpPr>
            <a:spLocks noGrp="1"/>
          </p:cNvSpPr>
          <p:nvPr>
            <p:ph type="ftr" sz="quarter" idx="12"/>
          </p:nvPr>
        </p:nvSpPr>
        <p:spPr bwMode="auto">
          <a:prstGeom prst="rect">
            <a:avLst/>
          </a:prstGeom>
          <a:noFill/>
        </p:spPr>
        <p:txBody>
          <a:bodyPr/>
          <a:lstStyle>
            <a:lvl1pPr>
              <a:spcBef>
                <a:spcPts val="0"/>
              </a:spcBef>
              <a:buClr>
                <a:schemeClr val="hlink"/>
              </a:buClr>
              <a:buSzPct val="70000"/>
              <a:buFont typeface="Wingdings"/>
              <a:buChar char="n"/>
              <a:defRPr sz="3200">
                <a:solidFill>
                  <a:schemeClr val="tx1"/>
                </a:solidFill>
                <a:latin typeface="Garamond"/>
                <a:cs typeface="Arial"/>
              </a:defRPr>
            </a:lvl1pPr>
            <a:lvl2pPr marL="742950" indent="-285750">
              <a:spcBef>
                <a:spcPts val="0"/>
              </a:spcBef>
              <a:buClr>
                <a:schemeClr val="accent2"/>
              </a:buClr>
              <a:buSzPct val="70000"/>
              <a:buFont typeface="Wingdings"/>
              <a:buChar char="n"/>
              <a:defRPr sz="2800">
                <a:solidFill>
                  <a:schemeClr val="tx1"/>
                </a:solidFill>
                <a:latin typeface="Garamond"/>
                <a:cs typeface="Arial"/>
              </a:defRPr>
            </a:lvl2pPr>
            <a:lvl3pPr marL="1143000" indent="-228600">
              <a:spcBef>
                <a:spcPts val="0"/>
              </a:spcBef>
              <a:buClr>
                <a:schemeClr val="tx2"/>
              </a:buClr>
              <a:buSzPct val="70000"/>
              <a:buFont typeface="Wingdings"/>
              <a:buChar char="n"/>
              <a:defRPr sz="2400">
                <a:solidFill>
                  <a:schemeClr val="tx1"/>
                </a:solidFill>
                <a:latin typeface="Garamond"/>
                <a:cs typeface="Arial"/>
              </a:defRPr>
            </a:lvl3pPr>
            <a:lvl4pPr marL="1600200" indent="-228600">
              <a:spcBef>
                <a:spcPts val="0"/>
              </a:spcBef>
              <a:buClr>
                <a:schemeClr val="accent2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  <a:cs typeface="Arial"/>
              </a:defRPr>
            </a:lvl4pPr>
            <a:lvl5pPr marL="2057400" indent="-228600">
              <a:spcBef>
                <a:spcPts val="0"/>
              </a:spcBef>
              <a:buClr>
                <a:schemeClr val="hlink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  <a:cs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  <a:cs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  <a:cs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  <a:cs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  <a:cs typeface="Arial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1200">
                <a:latin typeface="Arial"/>
              </a:rPr>
              <a:t>26. Деньги</a:t>
            </a:r>
            <a:endParaRPr/>
          </a:p>
        </p:txBody>
      </p:sp>
      <p:sp>
        <p:nvSpPr>
          <p:cNvPr id="166914" name="Rectangle 2"/>
          <p:cNvSpPr>
            <a:spLocks noGrp="1" noRot="1" noChangeArrowheads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Денежный рынок</a:t>
            </a:r>
            <a:endParaRPr lang="en-US"/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 bwMode="auto"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ru-RU" b="1" i="1"/>
              <a:t>Спрос на деньги (</a:t>
            </a:r>
            <a:r>
              <a:rPr lang="en-US" b="1" i="1"/>
              <a:t>money</a:t>
            </a:r>
            <a:r>
              <a:rPr lang="ru-RU" b="1" i="1"/>
              <a:t> </a:t>
            </a:r>
            <a:r>
              <a:rPr lang="en-US" b="1" i="1"/>
              <a:t>demand</a:t>
            </a:r>
            <a:r>
              <a:rPr lang="ru-RU" b="1" i="1"/>
              <a:t>) </a:t>
            </a:r>
            <a:r>
              <a:rPr lang="ru-RU" b="1"/>
              <a:t>—количество денег во всех формах, которое требуется экономике</a:t>
            </a:r>
            <a:br>
              <a:rPr lang="ru-RU" b="1"/>
            </a:br>
            <a:r>
              <a:rPr lang="ru-RU" b="1"/>
              <a:t>для выполнения их функций.</a:t>
            </a:r>
            <a:endParaRPr/>
          </a:p>
          <a:p>
            <a:pPr>
              <a:lnSpc>
                <a:spcPct val="90000"/>
              </a:lnSpc>
              <a:buFont typeface="Wingdings"/>
              <a:buNone/>
              <a:defRPr/>
            </a:pPr>
            <a:endParaRPr lang="ru-RU" b="1"/>
          </a:p>
          <a:p>
            <a:pPr>
              <a:lnSpc>
                <a:spcPct val="90000"/>
              </a:lnSpc>
              <a:defRPr/>
            </a:pPr>
            <a:r>
              <a:rPr lang="ru-RU" b="1" i="1"/>
              <a:t>Предложение денег (money supply) </a:t>
            </a:r>
            <a:r>
              <a:rPr lang="ru-RU" b="1"/>
              <a:t>—количество денег в экономике</a:t>
            </a:r>
            <a:br>
              <a:rPr lang="ru-RU" b="1"/>
            </a:br>
            <a:r>
              <a:rPr lang="ru-RU" b="1"/>
              <a:t>в соответствии с наиболее широким определением денежной массы, принятым в данной стране.</a:t>
            </a:r>
            <a:endParaRPr lang="en-US" b="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Эмиссия денег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Глава 4. Экономика государства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 bwMode="auto"/>
        <p:txBody>
          <a:bodyPr/>
          <a:lstStyle/>
          <a:p>
            <a:pPr>
              <a:defRPr/>
            </a:pPr>
            <a:fld id="{57CF5E66-72A0-47F8-BCAF-9EFED1513491}" type="slidenum">
              <a:rPr lang="en-US"/>
              <a:t>15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2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26. Деньги</a:t>
            </a:r>
          </a:p>
        </p:txBody>
      </p:sp>
      <p:sp>
        <p:nvSpPr>
          <p:cNvPr id="9" name="Прямоугольник 8"/>
          <p:cNvSpPr/>
          <p:nvPr/>
        </p:nvSpPr>
        <p:spPr bwMode="auto">
          <a:xfrm>
            <a:off x="838200" y="1019154"/>
            <a:ext cx="8001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  <a:defRPr/>
            </a:pPr>
            <a:r>
              <a:rPr lang="ru-RU"/>
              <a:t>- выпуск </a:t>
            </a:r>
            <a:r>
              <a:rPr lang="ru-RU" u="sng">
                <a:hlinkClick r:id="rId4" tooltip="Деньги"/>
              </a:rPr>
              <a:t>денег</a:t>
            </a:r>
            <a:r>
              <a:rPr lang="ru-RU"/>
              <a:t> в обращение, ведущий к увеличению </a:t>
            </a:r>
            <a:r>
              <a:rPr lang="ru-RU" u="sng">
                <a:hlinkClick r:id="rId5" tooltip="Денежная масса"/>
              </a:rPr>
              <a:t>денежной массы</a:t>
            </a:r>
            <a:r>
              <a:rPr lang="ru-RU"/>
              <a:t>.</a:t>
            </a:r>
          </a:p>
        </p:txBody>
      </p:sp>
      <p:pic>
        <p:nvPicPr>
          <p:cNvPr id="11" name="TenseLikelyAquaticleech-mobile.mp4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619672" y="1556792"/>
            <a:ext cx="5993283" cy="4594613"/>
          </a:xfr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1"/>
                </p:tgtEl>
              </p:cMediaNode>
            </p:video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314" name="Дата 3"/>
          <p:cNvSpPr>
            <a:spLocks noGrp="1"/>
          </p:cNvSpPr>
          <p:nvPr>
            <p:ph type="dt" sz="quarter" idx="10"/>
          </p:nvPr>
        </p:nvSpPr>
        <p:spPr bwMode="auto">
          <a:prstGeom prst="rect">
            <a:avLst/>
          </a:prstGeom>
          <a:noFill/>
        </p:spPr>
        <p:txBody>
          <a:bodyPr/>
          <a:lstStyle>
            <a:lvl1pPr>
              <a:spcBef>
                <a:spcPts val="0"/>
              </a:spcBef>
              <a:buClr>
                <a:schemeClr val="hlink"/>
              </a:buClr>
              <a:buSzPct val="70000"/>
              <a:buFont typeface="Wingdings"/>
              <a:buChar char="n"/>
              <a:defRPr sz="3200">
                <a:solidFill>
                  <a:schemeClr val="tx1"/>
                </a:solidFill>
                <a:latin typeface="Garamond"/>
                <a:cs typeface="Arial"/>
              </a:defRPr>
            </a:lvl1pPr>
            <a:lvl2pPr marL="742950" indent="-285750">
              <a:spcBef>
                <a:spcPts val="0"/>
              </a:spcBef>
              <a:buClr>
                <a:schemeClr val="accent2"/>
              </a:buClr>
              <a:buSzPct val="70000"/>
              <a:buFont typeface="Wingdings"/>
              <a:buChar char="n"/>
              <a:defRPr sz="2800">
                <a:solidFill>
                  <a:schemeClr val="tx1"/>
                </a:solidFill>
                <a:latin typeface="Garamond"/>
                <a:cs typeface="Arial"/>
              </a:defRPr>
            </a:lvl2pPr>
            <a:lvl3pPr marL="1143000" indent="-228600">
              <a:spcBef>
                <a:spcPts val="0"/>
              </a:spcBef>
              <a:buClr>
                <a:schemeClr val="tx2"/>
              </a:buClr>
              <a:buSzPct val="70000"/>
              <a:buFont typeface="Wingdings"/>
              <a:buChar char="n"/>
              <a:defRPr sz="2400">
                <a:solidFill>
                  <a:schemeClr val="tx1"/>
                </a:solidFill>
                <a:latin typeface="Garamond"/>
                <a:cs typeface="Arial"/>
              </a:defRPr>
            </a:lvl3pPr>
            <a:lvl4pPr marL="1600200" indent="-228600">
              <a:spcBef>
                <a:spcPts val="0"/>
              </a:spcBef>
              <a:buClr>
                <a:schemeClr val="accent2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  <a:cs typeface="Arial"/>
              </a:defRPr>
            </a:lvl4pPr>
            <a:lvl5pPr marL="2057400" indent="-228600">
              <a:spcBef>
                <a:spcPts val="0"/>
              </a:spcBef>
              <a:buClr>
                <a:schemeClr val="hlink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  <a:cs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  <a:cs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  <a:cs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  <a:cs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  <a:cs typeface="Arial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1200">
                <a:latin typeface="Arial"/>
              </a:rPr>
              <a:t>Глава 4. Экономика государства</a:t>
            </a:r>
            <a:endParaRPr/>
          </a:p>
        </p:txBody>
      </p:sp>
      <p:sp>
        <p:nvSpPr>
          <p:cNvPr id="13315" name="Номер слайда 4"/>
          <p:cNvSpPr>
            <a:spLocks noGrp="1"/>
          </p:cNvSpPr>
          <p:nvPr>
            <p:ph type="sldNum" sz="quarter" idx="11"/>
          </p:nvPr>
        </p:nvSpPr>
        <p:spPr bwMode="auto">
          <a:prstGeom prst="rect">
            <a:avLst/>
          </a:prstGeom>
          <a:noFill/>
        </p:spPr>
        <p:txBody>
          <a:bodyPr/>
          <a:lstStyle>
            <a:lvl1pPr>
              <a:spcBef>
                <a:spcPts val="0"/>
              </a:spcBef>
              <a:buClr>
                <a:schemeClr val="hlink"/>
              </a:buClr>
              <a:buSzPct val="70000"/>
              <a:buFont typeface="Wingdings"/>
              <a:buChar char="n"/>
              <a:defRPr sz="3200">
                <a:solidFill>
                  <a:schemeClr val="tx1"/>
                </a:solidFill>
                <a:latin typeface="Garamond"/>
                <a:cs typeface="Arial"/>
              </a:defRPr>
            </a:lvl1pPr>
            <a:lvl2pPr marL="742950" indent="-285750">
              <a:spcBef>
                <a:spcPts val="0"/>
              </a:spcBef>
              <a:buClr>
                <a:schemeClr val="accent2"/>
              </a:buClr>
              <a:buSzPct val="70000"/>
              <a:buFont typeface="Wingdings"/>
              <a:buChar char="n"/>
              <a:defRPr sz="2800">
                <a:solidFill>
                  <a:schemeClr val="tx1"/>
                </a:solidFill>
                <a:latin typeface="Garamond"/>
                <a:cs typeface="Arial"/>
              </a:defRPr>
            </a:lvl2pPr>
            <a:lvl3pPr marL="1143000" indent="-228600">
              <a:spcBef>
                <a:spcPts val="0"/>
              </a:spcBef>
              <a:buClr>
                <a:schemeClr val="tx2"/>
              </a:buClr>
              <a:buSzPct val="70000"/>
              <a:buFont typeface="Wingdings"/>
              <a:buChar char="n"/>
              <a:defRPr sz="2400">
                <a:solidFill>
                  <a:schemeClr val="tx1"/>
                </a:solidFill>
                <a:latin typeface="Garamond"/>
                <a:cs typeface="Arial"/>
              </a:defRPr>
            </a:lvl3pPr>
            <a:lvl4pPr marL="1600200" indent="-228600">
              <a:spcBef>
                <a:spcPts val="0"/>
              </a:spcBef>
              <a:buClr>
                <a:schemeClr val="accent2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  <a:cs typeface="Arial"/>
              </a:defRPr>
            </a:lvl4pPr>
            <a:lvl5pPr marL="2057400" indent="-228600">
              <a:spcBef>
                <a:spcPts val="0"/>
              </a:spcBef>
              <a:buClr>
                <a:schemeClr val="hlink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  <a:cs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  <a:cs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  <a:cs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  <a:cs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  <a:cs typeface="Arial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fld id="{5CA0673A-2C94-4D02-8A64-61CFFEE4D767}" type="slidenum">
              <a:rPr lang="en-US" sz="1200">
                <a:latin typeface="Arial"/>
              </a:rPr>
              <a:t>16</a:t>
            </a:fld>
            <a:endParaRPr lang="en-US" sz="1200">
              <a:latin typeface="Arial"/>
            </a:endParaRPr>
          </a:p>
        </p:txBody>
      </p:sp>
      <p:sp>
        <p:nvSpPr>
          <p:cNvPr id="13316" name="Нижний колонтитул 5"/>
          <p:cNvSpPr>
            <a:spLocks noGrp="1"/>
          </p:cNvSpPr>
          <p:nvPr>
            <p:ph type="ftr" sz="quarter" idx="12"/>
          </p:nvPr>
        </p:nvSpPr>
        <p:spPr bwMode="auto">
          <a:prstGeom prst="rect">
            <a:avLst/>
          </a:prstGeom>
          <a:noFill/>
        </p:spPr>
        <p:txBody>
          <a:bodyPr/>
          <a:lstStyle>
            <a:lvl1pPr>
              <a:spcBef>
                <a:spcPts val="0"/>
              </a:spcBef>
              <a:buClr>
                <a:schemeClr val="hlink"/>
              </a:buClr>
              <a:buSzPct val="70000"/>
              <a:buFont typeface="Wingdings"/>
              <a:buChar char="n"/>
              <a:defRPr sz="3200">
                <a:solidFill>
                  <a:schemeClr val="tx1"/>
                </a:solidFill>
                <a:latin typeface="Garamond"/>
                <a:cs typeface="Arial"/>
              </a:defRPr>
            </a:lvl1pPr>
            <a:lvl2pPr marL="742950" indent="-285750">
              <a:spcBef>
                <a:spcPts val="0"/>
              </a:spcBef>
              <a:buClr>
                <a:schemeClr val="accent2"/>
              </a:buClr>
              <a:buSzPct val="70000"/>
              <a:buFont typeface="Wingdings"/>
              <a:buChar char="n"/>
              <a:defRPr sz="2800">
                <a:solidFill>
                  <a:schemeClr val="tx1"/>
                </a:solidFill>
                <a:latin typeface="Garamond"/>
                <a:cs typeface="Arial"/>
              </a:defRPr>
            </a:lvl2pPr>
            <a:lvl3pPr marL="1143000" indent="-228600">
              <a:spcBef>
                <a:spcPts val="0"/>
              </a:spcBef>
              <a:buClr>
                <a:schemeClr val="tx2"/>
              </a:buClr>
              <a:buSzPct val="70000"/>
              <a:buFont typeface="Wingdings"/>
              <a:buChar char="n"/>
              <a:defRPr sz="2400">
                <a:solidFill>
                  <a:schemeClr val="tx1"/>
                </a:solidFill>
                <a:latin typeface="Garamond"/>
                <a:cs typeface="Arial"/>
              </a:defRPr>
            </a:lvl3pPr>
            <a:lvl4pPr marL="1600200" indent="-228600">
              <a:spcBef>
                <a:spcPts val="0"/>
              </a:spcBef>
              <a:buClr>
                <a:schemeClr val="accent2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  <a:cs typeface="Arial"/>
              </a:defRPr>
            </a:lvl4pPr>
            <a:lvl5pPr marL="2057400" indent="-228600">
              <a:spcBef>
                <a:spcPts val="0"/>
              </a:spcBef>
              <a:buClr>
                <a:schemeClr val="hlink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  <a:cs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  <a:cs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  <a:cs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  <a:cs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  <a:cs typeface="Arial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1200">
                <a:latin typeface="Arial"/>
              </a:rPr>
              <a:t>26. Деньги</a:t>
            </a:r>
            <a:endParaRPr/>
          </a:p>
        </p:txBody>
      </p:sp>
      <p:sp>
        <p:nvSpPr>
          <p:cNvPr id="172034" name="Rectangle 2"/>
          <p:cNvSpPr>
            <a:spLocks noGrp="1" noRot="1" noChangeArrowheads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 sz="4000"/>
              <a:t>Количественная теория денег</a:t>
            </a:r>
            <a:endParaRPr lang="en-US" sz="4000"/>
          </a:p>
        </p:txBody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 bwMode="auto"/>
        <p:txBody>
          <a:bodyPr/>
          <a:lstStyle/>
          <a:p>
            <a:pPr algn="ctr">
              <a:buFont typeface="Wingdings"/>
              <a:buNone/>
              <a:defRPr/>
            </a:pPr>
            <a:r>
              <a:rPr lang="en-US" sz="4000" b="1"/>
              <a:t>MV=Py</a:t>
            </a:r>
            <a:endParaRPr lang="ru-RU" sz="4000" b="1"/>
          </a:p>
          <a:p>
            <a:pPr>
              <a:defRPr/>
            </a:pPr>
            <a:r>
              <a:rPr lang="en-US">
                <a:latin typeface="Arial"/>
              </a:rPr>
              <a:t>M</a:t>
            </a:r>
            <a:r>
              <a:rPr lang="ru-RU">
                <a:latin typeface="Arial"/>
              </a:rPr>
              <a:t> — спрос на деньги </a:t>
            </a:r>
            <a:endParaRPr/>
          </a:p>
          <a:p>
            <a:pPr>
              <a:defRPr/>
            </a:pPr>
            <a:r>
              <a:rPr lang="ru-RU">
                <a:latin typeface="Arial"/>
              </a:rPr>
              <a:t>Р — уровень цен</a:t>
            </a:r>
            <a:endParaRPr/>
          </a:p>
          <a:p>
            <a:pPr>
              <a:defRPr/>
            </a:pPr>
            <a:r>
              <a:rPr lang="ru-RU">
                <a:latin typeface="Arial"/>
              </a:rPr>
              <a:t>V — скорость обращения денег —количество раз, которое каждая денежная единица используется</a:t>
            </a:r>
            <a:br>
              <a:rPr lang="ru-RU">
                <a:latin typeface="Arial"/>
              </a:rPr>
            </a:br>
            <a:r>
              <a:rPr lang="ru-RU">
                <a:latin typeface="Arial"/>
              </a:rPr>
              <a:t>в течение года</a:t>
            </a:r>
            <a:endParaRPr/>
          </a:p>
          <a:p>
            <a:pPr>
              <a:defRPr/>
            </a:pPr>
            <a:r>
              <a:rPr lang="ru-RU">
                <a:latin typeface="Arial"/>
              </a:rPr>
              <a:t>у — реальный ВВП </a:t>
            </a:r>
            <a:endParaRPr lang="en-US">
              <a:latin typeface="Arial"/>
            </a:endParaRPr>
          </a:p>
          <a:p>
            <a:pPr>
              <a:buFont typeface="Wingdings"/>
              <a:buNone/>
              <a:defRPr/>
            </a:pPr>
            <a:r>
              <a:rPr lang="ru-RU">
                <a:latin typeface="Arial"/>
              </a:rPr>
              <a:t>Соответственно </a:t>
            </a:r>
            <a:r>
              <a:rPr lang="en-US">
                <a:latin typeface="Arial"/>
              </a:rPr>
              <a:t>Py</a:t>
            </a:r>
            <a:r>
              <a:rPr lang="ru-RU">
                <a:latin typeface="Arial"/>
              </a:rPr>
              <a:t> — номинальный ВВП. </a:t>
            </a:r>
            <a:endParaRPr lang="en-US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338" name="Дата 3"/>
          <p:cNvSpPr>
            <a:spLocks noGrp="1"/>
          </p:cNvSpPr>
          <p:nvPr>
            <p:ph type="dt" sz="quarter" idx="10"/>
          </p:nvPr>
        </p:nvSpPr>
        <p:spPr bwMode="auto">
          <a:prstGeom prst="rect">
            <a:avLst/>
          </a:prstGeom>
          <a:noFill/>
        </p:spPr>
        <p:txBody>
          <a:bodyPr/>
          <a:lstStyle>
            <a:lvl1pPr>
              <a:spcBef>
                <a:spcPts val="0"/>
              </a:spcBef>
              <a:buClr>
                <a:schemeClr val="hlink"/>
              </a:buClr>
              <a:buSzPct val="70000"/>
              <a:buFont typeface="Wingdings"/>
              <a:buChar char="n"/>
              <a:defRPr sz="3200">
                <a:solidFill>
                  <a:schemeClr val="tx1"/>
                </a:solidFill>
                <a:latin typeface="Garamond"/>
                <a:cs typeface="Arial"/>
              </a:defRPr>
            </a:lvl1pPr>
            <a:lvl2pPr marL="742950" indent="-285750">
              <a:spcBef>
                <a:spcPts val="0"/>
              </a:spcBef>
              <a:buClr>
                <a:schemeClr val="accent2"/>
              </a:buClr>
              <a:buSzPct val="70000"/>
              <a:buFont typeface="Wingdings"/>
              <a:buChar char="n"/>
              <a:defRPr sz="2800">
                <a:solidFill>
                  <a:schemeClr val="tx1"/>
                </a:solidFill>
                <a:latin typeface="Garamond"/>
                <a:cs typeface="Arial"/>
              </a:defRPr>
            </a:lvl2pPr>
            <a:lvl3pPr marL="1143000" indent="-228600">
              <a:spcBef>
                <a:spcPts val="0"/>
              </a:spcBef>
              <a:buClr>
                <a:schemeClr val="tx2"/>
              </a:buClr>
              <a:buSzPct val="70000"/>
              <a:buFont typeface="Wingdings"/>
              <a:buChar char="n"/>
              <a:defRPr sz="2400">
                <a:solidFill>
                  <a:schemeClr val="tx1"/>
                </a:solidFill>
                <a:latin typeface="Garamond"/>
                <a:cs typeface="Arial"/>
              </a:defRPr>
            </a:lvl3pPr>
            <a:lvl4pPr marL="1600200" indent="-228600">
              <a:spcBef>
                <a:spcPts val="0"/>
              </a:spcBef>
              <a:buClr>
                <a:schemeClr val="accent2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  <a:cs typeface="Arial"/>
              </a:defRPr>
            </a:lvl4pPr>
            <a:lvl5pPr marL="2057400" indent="-228600">
              <a:spcBef>
                <a:spcPts val="0"/>
              </a:spcBef>
              <a:buClr>
                <a:schemeClr val="hlink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  <a:cs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  <a:cs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  <a:cs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  <a:cs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  <a:cs typeface="Arial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1200">
                <a:latin typeface="Arial"/>
              </a:rPr>
              <a:t>Глава 4. Экономика государства</a:t>
            </a:r>
            <a:endParaRPr/>
          </a:p>
        </p:txBody>
      </p:sp>
      <p:sp>
        <p:nvSpPr>
          <p:cNvPr id="14339" name="Номер слайда 4"/>
          <p:cNvSpPr>
            <a:spLocks noGrp="1"/>
          </p:cNvSpPr>
          <p:nvPr>
            <p:ph type="sldNum" sz="quarter" idx="11"/>
          </p:nvPr>
        </p:nvSpPr>
        <p:spPr bwMode="auto">
          <a:prstGeom prst="rect">
            <a:avLst/>
          </a:prstGeom>
          <a:noFill/>
        </p:spPr>
        <p:txBody>
          <a:bodyPr/>
          <a:lstStyle>
            <a:lvl1pPr>
              <a:spcBef>
                <a:spcPts val="0"/>
              </a:spcBef>
              <a:buClr>
                <a:schemeClr val="hlink"/>
              </a:buClr>
              <a:buSzPct val="70000"/>
              <a:buFont typeface="Wingdings"/>
              <a:buChar char="n"/>
              <a:defRPr sz="3200">
                <a:solidFill>
                  <a:schemeClr val="tx1"/>
                </a:solidFill>
                <a:latin typeface="Garamond"/>
                <a:cs typeface="Arial"/>
              </a:defRPr>
            </a:lvl1pPr>
            <a:lvl2pPr marL="742950" indent="-285750">
              <a:spcBef>
                <a:spcPts val="0"/>
              </a:spcBef>
              <a:buClr>
                <a:schemeClr val="accent2"/>
              </a:buClr>
              <a:buSzPct val="70000"/>
              <a:buFont typeface="Wingdings"/>
              <a:buChar char="n"/>
              <a:defRPr sz="2800">
                <a:solidFill>
                  <a:schemeClr val="tx1"/>
                </a:solidFill>
                <a:latin typeface="Garamond"/>
                <a:cs typeface="Arial"/>
              </a:defRPr>
            </a:lvl2pPr>
            <a:lvl3pPr marL="1143000" indent="-228600">
              <a:spcBef>
                <a:spcPts val="0"/>
              </a:spcBef>
              <a:buClr>
                <a:schemeClr val="tx2"/>
              </a:buClr>
              <a:buSzPct val="70000"/>
              <a:buFont typeface="Wingdings"/>
              <a:buChar char="n"/>
              <a:defRPr sz="2400">
                <a:solidFill>
                  <a:schemeClr val="tx1"/>
                </a:solidFill>
                <a:latin typeface="Garamond"/>
                <a:cs typeface="Arial"/>
              </a:defRPr>
            </a:lvl3pPr>
            <a:lvl4pPr marL="1600200" indent="-228600">
              <a:spcBef>
                <a:spcPts val="0"/>
              </a:spcBef>
              <a:buClr>
                <a:schemeClr val="accent2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  <a:cs typeface="Arial"/>
              </a:defRPr>
            </a:lvl4pPr>
            <a:lvl5pPr marL="2057400" indent="-228600">
              <a:spcBef>
                <a:spcPts val="0"/>
              </a:spcBef>
              <a:buClr>
                <a:schemeClr val="hlink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  <a:cs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  <a:cs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  <a:cs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  <a:cs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  <a:cs typeface="Arial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fld id="{80C9F1AF-BB9E-43B2-A571-C758B14DDECE}" type="slidenum">
              <a:rPr lang="en-US" sz="1200">
                <a:latin typeface="Arial"/>
              </a:rPr>
              <a:t>17</a:t>
            </a:fld>
            <a:endParaRPr lang="en-US" sz="1200">
              <a:latin typeface="Arial"/>
            </a:endParaRPr>
          </a:p>
        </p:txBody>
      </p:sp>
      <p:sp>
        <p:nvSpPr>
          <p:cNvPr id="14340" name="Нижний колонтитул 5"/>
          <p:cNvSpPr>
            <a:spLocks noGrp="1"/>
          </p:cNvSpPr>
          <p:nvPr>
            <p:ph type="ftr" sz="quarter" idx="12"/>
          </p:nvPr>
        </p:nvSpPr>
        <p:spPr bwMode="auto">
          <a:prstGeom prst="rect">
            <a:avLst/>
          </a:prstGeom>
          <a:noFill/>
        </p:spPr>
        <p:txBody>
          <a:bodyPr/>
          <a:lstStyle>
            <a:lvl1pPr>
              <a:spcBef>
                <a:spcPts val="0"/>
              </a:spcBef>
              <a:buClr>
                <a:schemeClr val="hlink"/>
              </a:buClr>
              <a:buSzPct val="70000"/>
              <a:buFont typeface="Wingdings"/>
              <a:buChar char="n"/>
              <a:defRPr sz="3200">
                <a:solidFill>
                  <a:schemeClr val="tx1"/>
                </a:solidFill>
                <a:latin typeface="Garamond"/>
                <a:cs typeface="Arial"/>
              </a:defRPr>
            </a:lvl1pPr>
            <a:lvl2pPr marL="742950" indent="-285750">
              <a:spcBef>
                <a:spcPts val="0"/>
              </a:spcBef>
              <a:buClr>
                <a:schemeClr val="accent2"/>
              </a:buClr>
              <a:buSzPct val="70000"/>
              <a:buFont typeface="Wingdings"/>
              <a:buChar char="n"/>
              <a:defRPr sz="2800">
                <a:solidFill>
                  <a:schemeClr val="tx1"/>
                </a:solidFill>
                <a:latin typeface="Garamond"/>
                <a:cs typeface="Arial"/>
              </a:defRPr>
            </a:lvl2pPr>
            <a:lvl3pPr marL="1143000" indent="-228600">
              <a:spcBef>
                <a:spcPts val="0"/>
              </a:spcBef>
              <a:buClr>
                <a:schemeClr val="tx2"/>
              </a:buClr>
              <a:buSzPct val="70000"/>
              <a:buFont typeface="Wingdings"/>
              <a:buChar char="n"/>
              <a:defRPr sz="2400">
                <a:solidFill>
                  <a:schemeClr val="tx1"/>
                </a:solidFill>
                <a:latin typeface="Garamond"/>
                <a:cs typeface="Arial"/>
              </a:defRPr>
            </a:lvl3pPr>
            <a:lvl4pPr marL="1600200" indent="-228600">
              <a:spcBef>
                <a:spcPts val="0"/>
              </a:spcBef>
              <a:buClr>
                <a:schemeClr val="accent2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  <a:cs typeface="Arial"/>
              </a:defRPr>
            </a:lvl4pPr>
            <a:lvl5pPr marL="2057400" indent="-228600">
              <a:spcBef>
                <a:spcPts val="0"/>
              </a:spcBef>
              <a:buClr>
                <a:schemeClr val="hlink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  <a:cs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  <a:cs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  <a:cs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  <a:cs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  <a:cs typeface="Arial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1200">
                <a:latin typeface="Arial"/>
              </a:rPr>
              <a:t>26. Деньги</a:t>
            </a:r>
            <a:endParaRPr/>
          </a:p>
        </p:txBody>
      </p:sp>
      <p:sp>
        <p:nvSpPr>
          <p:cNvPr id="167938" name="Rectangle 2"/>
          <p:cNvSpPr>
            <a:spLocks noGrp="1" noRot="1" noChangeArrowheads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Ричард Кантильон</a:t>
            </a:r>
            <a:r>
              <a:rPr lang="en-US"/>
              <a:t> </a:t>
            </a:r>
            <a:endParaRPr/>
          </a:p>
        </p:txBody>
      </p:sp>
      <p:sp>
        <p:nvSpPr>
          <p:cNvPr id="14342" name="Text Box 4"/>
          <p:cNvSpPr txBox="1">
            <a:spLocks noChangeArrowheads="1"/>
          </p:cNvSpPr>
          <p:nvPr/>
        </p:nvSpPr>
        <p:spPr bwMode="auto">
          <a:xfrm>
            <a:off x="533400" y="1219200"/>
            <a:ext cx="4267200" cy="366236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spcBef>
                <a:spcPts val="0"/>
              </a:spcBef>
              <a:buClr>
                <a:schemeClr val="hlink"/>
              </a:buClr>
              <a:buSzPct val="70000"/>
              <a:buFont typeface="Wingdings"/>
              <a:buChar char="n"/>
              <a:defRPr sz="3200">
                <a:solidFill>
                  <a:schemeClr val="tx1"/>
                </a:solidFill>
                <a:latin typeface="Garamond"/>
                <a:cs typeface="Arial"/>
              </a:defRPr>
            </a:lvl1pPr>
            <a:lvl2pPr marL="742950" indent="-285750">
              <a:spcBef>
                <a:spcPts val="0"/>
              </a:spcBef>
              <a:buClr>
                <a:schemeClr val="accent2"/>
              </a:buClr>
              <a:buSzPct val="70000"/>
              <a:buFont typeface="Wingdings"/>
              <a:buChar char="n"/>
              <a:defRPr sz="2800">
                <a:solidFill>
                  <a:schemeClr val="tx1"/>
                </a:solidFill>
                <a:latin typeface="Garamond"/>
                <a:cs typeface="Arial"/>
              </a:defRPr>
            </a:lvl2pPr>
            <a:lvl3pPr marL="1143000" indent="-228600">
              <a:spcBef>
                <a:spcPts val="0"/>
              </a:spcBef>
              <a:buClr>
                <a:schemeClr val="tx2"/>
              </a:buClr>
              <a:buSzPct val="70000"/>
              <a:buFont typeface="Wingdings"/>
              <a:buChar char="n"/>
              <a:defRPr sz="2400">
                <a:solidFill>
                  <a:schemeClr val="tx1"/>
                </a:solidFill>
                <a:latin typeface="Garamond"/>
                <a:cs typeface="Arial"/>
              </a:defRPr>
            </a:lvl3pPr>
            <a:lvl4pPr marL="1600200" indent="-228600">
              <a:spcBef>
                <a:spcPts val="0"/>
              </a:spcBef>
              <a:buClr>
                <a:schemeClr val="accent2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  <a:cs typeface="Arial"/>
              </a:defRPr>
            </a:lvl4pPr>
            <a:lvl5pPr marL="2057400" indent="-228600">
              <a:spcBef>
                <a:spcPts val="0"/>
              </a:spcBef>
              <a:buClr>
                <a:schemeClr val="hlink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  <a:cs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  <a:cs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  <a:cs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  <a:cs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  <a:cs typeface="Arial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ru-RU" sz="1800" b="1">
                <a:latin typeface="Arial"/>
              </a:rPr>
              <a:t>(1680—1734),</a:t>
            </a:r>
            <a:r>
              <a:rPr lang="en-US" sz="1800">
                <a:latin typeface="Arial"/>
              </a:rPr>
              <a:t> </a:t>
            </a:r>
            <a:r>
              <a:rPr lang="ru-RU" sz="1800" b="1">
                <a:latin typeface="Arial"/>
              </a:rPr>
              <a:t>английский экономист, автор первого в истории экономического трактата “Очерк о природе торговли” (1755), предложил количественную теорию денег.</a:t>
            </a:r>
            <a:endParaRPr/>
          </a:p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endParaRPr lang="ru-RU" sz="1800" b="1">
              <a:latin typeface="Arial"/>
            </a:endParaRPr>
          </a:p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ru-RU" sz="1800" b="1">
                <a:latin typeface="Arial"/>
              </a:rPr>
              <a:t>Показал, что увеличение количества денег может изменять относительные цены и что ценность денег изменяется обратно пропорционально</a:t>
            </a:r>
            <a:br>
              <a:rPr lang="ru-RU" sz="1800" b="1">
                <a:latin typeface="Arial"/>
              </a:rPr>
            </a:br>
            <a:r>
              <a:rPr lang="ru-RU" sz="1800" b="1">
                <a:latin typeface="Arial"/>
              </a:rPr>
              <a:t>их количеству в обращении.</a:t>
            </a:r>
            <a:endParaRPr lang="en-US" sz="1800" b="1">
              <a:latin typeface="Arial"/>
            </a:endParaRPr>
          </a:p>
        </p:txBody>
      </p:sp>
      <p:sp>
        <p:nvSpPr>
          <p:cNvPr id="14344" name="Text Box 6"/>
          <p:cNvSpPr txBox="1">
            <a:spLocks noChangeArrowheads="1"/>
          </p:cNvSpPr>
          <p:nvPr/>
        </p:nvSpPr>
        <p:spPr bwMode="auto">
          <a:xfrm>
            <a:off x="533400" y="4953000"/>
            <a:ext cx="4191000" cy="14747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spcBef>
                <a:spcPts val="0"/>
              </a:spcBef>
              <a:buClr>
                <a:schemeClr val="hlink"/>
              </a:buClr>
              <a:buSzPct val="70000"/>
              <a:buFont typeface="Wingdings"/>
              <a:buChar char="n"/>
              <a:defRPr sz="3200">
                <a:solidFill>
                  <a:schemeClr val="tx1"/>
                </a:solidFill>
                <a:latin typeface="Garamond"/>
                <a:cs typeface="Arial"/>
              </a:defRPr>
            </a:lvl1pPr>
            <a:lvl2pPr marL="742950" indent="-285750">
              <a:spcBef>
                <a:spcPts val="0"/>
              </a:spcBef>
              <a:buClr>
                <a:schemeClr val="accent2"/>
              </a:buClr>
              <a:buSzPct val="70000"/>
              <a:buFont typeface="Wingdings"/>
              <a:buChar char="n"/>
              <a:defRPr sz="2800">
                <a:solidFill>
                  <a:schemeClr val="tx1"/>
                </a:solidFill>
                <a:latin typeface="Garamond"/>
                <a:cs typeface="Arial"/>
              </a:defRPr>
            </a:lvl2pPr>
            <a:lvl3pPr marL="1143000" indent="-228600">
              <a:spcBef>
                <a:spcPts val="0"/>
              </a:spcBef>
              <a:buClr>
                <a:schemeClr val="tx2"/>
              </a:buClr>
              <a:buSzPct val="70000"/>
              <a:buFont typeface="Wingdings"/>
              <a:buChar char="n"/>
              <a:defRPr sz="2400">
                <a:solidFill>
                  <a:schemeClr val="tx1"/>
                </a:solidFill>
                <a:latin typeface="Garamond"/>
                <a:cs typeface="Arial"/>
              </a:defRPr>
            </a:lvl3pPr>
            <a:lvl4pPr marL="1600200" indent="-228600">
              <a:spcBef>
                <a:spcPts val="0"/>
              </a:spcBef>
              <a:buClr>
                <a:schemeClr val="accent2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  <a:cs typeface="Arial"/>
              </a:defRPr>
            </a:lvl4pPr>
            <a:lvl5pPr marL="2057400" indent="-228600">
              <a:spcBef>
                <a:spcPts val="0"/>
              </a:spcBef>
              <a:buClr>
                <a:schemeClr val="hlink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  <a:cs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  <a:cs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  <a:cs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  <a:cs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  <a:cs typeface="Arial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ru-RU" sz="1800" b="1" i="1">
                <a:latin typeface="Arial"/>
              </a:rPr>
              <a:t>Деньги, будь то бумажные или металлические, не являются подлинной мерой богатства нации, подлинный источник богатства – земля.</a:t>
            </a:r>
            <a:r>
              <a:rPr lang="en-US" sz="1800" b="1">
                <a:latin typeface="Arial"/>
              </a:rPr>
              <a:t> </a:t>
            </a:r>
            <a:endParaRPr/>
          </a:p>
        </p:txBody>
      </p:sp>
      <p:pic>
        <p:nvPicPr>
          <p:cNvPr id="6146" name="Picture 2" descr="C:\Users\M-Julia\Desktop\Безымянный.jpg"/>
          <p:cNvPicPr>
            <a:picLocks noChangeAspect="1" noChangeArrowheads="1"/>
          </p:cNvPicPr>
          <p:nvPr/>
        </p:nvPicPr>
        <p:blipFill>
          <a:blip r:embed="rId2"/>
          <a:stretch/>
        </p:blipFill>
        <p:spPr bwMode="auto">
          <a:xfrm>
            <a:off x="5105400" y="1219200"/>
            <a:ext cx="3255509" cy="45720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362" name="Дата 3"/>
          <p:cNvSpPr>
            <a:spLocks noGrp="1"/>
          </p:cNvSpPr>
          <p:nvPr>
            <p:ph type="dt" sz="quarter" idx="10"/>
          </p:nvPr>
        </p:nvSpPr>
        <p:spPr bwMode="auto">
          <a:prstGeom prst="rect">
            <a:avLst/>
          </a:prstGeom>
          <a:noFill/>
        </p:spPr>
        <p:txBody>
          <a:bodyPr/>
          <a:lstStyle>
            <a:lvl1pPr>
              <a:spcBef>
                <a:spcPts val="0"/>
              </a:spcBef>
              <a:buClr>
                <a:schemeClr val="hlink"/>
              </a:buClr>
              <a:buSzPct val="70000"/>
              <a:buFont typeface="Wingdings"/>
              <a:buChar char="n"/>
              <a:defRPr sz="3200">
                <a:solidFill>
                  <a:schemeClr val="tx1"/>
                </a:solidFill>
                <a:latin typeface="Garamond"/>
                <a:cs typeface="Arial"/>
              </a:defRPr>
            </a:lvl1pPr>
            <a:lvl2pPr marL="742950" indent="-285750">
              <a:spcBef>
                <a:spcPts val="0"/>
              </a:spcBef>
              <a:buClr>
                <a:schemeClr val="accent2"/>
              </a:buClr>
              <a:buSzPct val="70000"/>
              <a:buFont typeface="Wingdings"/>
              <a:buChar char="n"/>
              <a:defRPr sz="2800">
                <a:solidFill>
                  <a:schemeClr val="tx1"/>
                </a:solidFill>
                <a:latin typeface="Garamond"/>
                <a:cs typeface="Arial"/>
              </a:defRPr>
            </a:lvl2pPr>
            <a:lvl3pPr marL="1143000" indent="-228600">
              <a:spcBef>
                <a:spcPts val="0"/>
              </a:spcBef>
              <a:buClr>
                <a:schemeClr val="tx2"/>
              </a:buClr>
              <a:buSzPct val="70000"/>
              <a:buFont typeface="Wingdings"/>
              <a:buChar char="n"/>
              <a:defRPr sz="2400">
                <a:solidFill>
                  <a:schemeClr val="tx1"/>
                </a:solidFill>
                <a:latin typeface="Garamond"/>
                <a:cs typeface="Arial"/>
              </a:defRPr>
            </a:lvl3pPr>
            <a:lvl4pPr marL="1600200" indent="-228600">
              <a:spcBef>
                <a:spcPts val="0"/>
              </a:spcBef>
              <a:buClr>
                <a:schemeClr val="accent2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  <a:cs typeface="Arial"/>
              </a:defRPr>
            </a:lvl4pPr>
            <a:lvl5pPr marL="2057400" indent="-228600">
              <a:spcBef>
                <a:spcPts val="0"/>
              </a:spcBef>
              <a:buClr>
                <a:schemeClr val="hlink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  <a:cs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  <a:cs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  <a:cs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  <a:cs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  <a:cs typeface="Arial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1200">
                <a:latin typeface="Arial"/>
              </a:rPr>
              <a:t>Глава 4. Экономика государства</a:t>
            </a:r>
            <a:endParaRPr/>
          </a:p>
        </p:txBody>
      </p:sp>
      <p:sp>
        <p:nvSpPr>
          <p:cNvPr id="15363" name="Номер слайда 4"/>
          <p:cNvSpPr>
            <a:spLocks noGrp="1"/>
          </p:cNvSpPr>
          <p:nvPr>
            <p:ph type="sldNum" sz="quarter" idx="11"/>
          </p:nvPr>
        </p:nvSpPr>
        <p:spPr bwMode="auto">
          <a:prstGeom prst="rect">
            <a:avLst/>
          </a:prstGeom>
          <a:noFill/>
        </p:spPr>
        <p:txBody>
          <a:bodyPr/>
          <a:lstStyle>
            <a:lvl1pPr>
              <a:spcBef>
                <a:spcPts val="0"/>
              </a:spcBef>
              <a:buClr>
                <a:schemeClr val="hlink"/>
              </a:buClr>
              <a:buSzPct val="70000"/>
              <a:buFont typeface="Wingdings"/>
              <a:buChar char="n"/>
              <a:defRPr sz="3200">
                <a:solidFill>
                  <a:schemeClr val="tx1"/>
                </a:solidFill>
                <a:latin typeface="Garamond"/>
                <a:cs typeface="Arial"/>
              </a:defRPr>
            </a:lvl1pPr>
            <a:lvl2pPr marL="742950" indent="-285750">
              <a:spcBef>
                <a:spcPts val="0"/>
              </a:spcBef>
              <a:buClr>
                <a:schemeClr val="accent2"/>
              </a:buClr>
              <a:buSzPct val="70000"/>
              <a:buFont typeface="Wingdings"/>
              <a:buChar char="n"/>
              <a:defRPr sz="2800">
                <a:solidFill>
                  <a:schemeClr val="tx1"/>
                </a:solidFill>
                <a:latin typeface="Garamond"/>
                <a:cs typeface="Arial"/>
              </a:defRPr>
            </a:lvl2pPr>
            <a:lvl3pPr marL="1143000" indent="-228600">
              <a:spcBef>
                <a:spcPts val="0"/>
              </a:spcBef>
              <a:buClr>
                <a:schemeClr val="tx2"/>
              </a:buClr>
              <a:buSzPct val="70000"/>
              <a:buFont typeface="Wingdings"/>
              <a:buChar char="n"/>
              <a:defRPr sz="2400">
                <a:solidFill>
                  <a:schemeClr val="tx1"/>
                </a:solidFill>
                <a:latin typeface="Garamond"/>
                <a:cs typeface="Arial"/>
              </a:defRPr>
            </a:lvl3pPr>
            <a:lvl4pPr marL="1600200" indent="-228600">
              <a:spcBef>
                <a:spcPts val="0"/>
              </a:spcBef>
              <a:buClr>
                <a:schemeClr val="accent2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  <a:cs typeface="Arial"/>
              </a:defRPr>
            </a:lvl4pPr>
            <a:lvl5pPr marL="2057400" indent="-228600">
              <a:spcBef>
                <a:spcPts val="0"/>
              </a:spcBef>
              <a:buClr>
                <a:schemeClr val="hlink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  <a:cs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  <a:cs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  <a:cs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  <a:cs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  <a:cs typeface="Arial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fld id="{E1DF274D-266A-48FB-B890-F545B5CA551B}" type="slidenum">
              <a:rPr lang="en-US" sz="1200">
                <a:latin typeface="Arial"/>
              </a:rPr>
              <a:t>18</a:t>
            </a:fld>
            <a:endParaRPr lang="en-US" sz="1200">
              <a:latin typeface="Arial"/>
            </a:endParaRPr>
          </a:p>
        </p:txBody>
      </p:sp>
      <p:sp>
        <p:nvSpPr>
          <p:cNvPr id="15364" name="Нижний колонтитул 5"/>
          <p:cNvSpPr>
            <a:spLocks noGrp="1"/>
          </p:cNvSpPr>
          <p:nvPr>
            <p:ph type="ftr" sz="quarter" idx="12"/>
          </p:nvPr>
        </p:nvSpPr>
        <p:spPr bwMode="auto">
          <a:prstGeom prst="rect">
            <a:avLst/>
          </a:prstGeom>
          <a:noFill/>
        </p:spPr>
        <p:txBody>
          <a:bodyPr/>
          <a:lstStyle>
            <a:lvl1pPr>
              <a:spcBef>
                <a:spcPts val="0"/>
              </a:spcBef>
              <a:buClr>
                <a:schemeClr val="hlink"/>
              </a:buClr>
              <a:buSzPct val="70000"/>
              <a:buFont typeface="Wingdings"/>
              <a:buChar char="n"/>
              <a:defRPr sz="3200">
                <a:solidFill>
                  <a:schemeClr val="tx1"/>
                </a:solidFill>
                <a:latin typeface="Garamond"/>
                <a:cs typeface="Arial"/>
              </a:defRPr>
            </a:lvl1pPr>
            <a:lvl2pPr marL="742950" indent="-285750">
              <a:spcBef>
                <a:spcPts val="0"/>
              </a:spcBef>
              <a:buClr>
                <a:schemeClr val="accent2"/>
              </a:buClr>
              <a:buSzPct val="70000"/>
              <a:buFont typeface="Wingdings"/>
              <a:buChar char="n"/>
              <a:defRPr sz="2800">
                <a:solidFill>
                  <a:schemeClr val="tx1"/>
                </a:solidFill>
                <a:latin typeface="Garamond"/>
                <a:cs typeface="Arial"/>
              </a:defRPr>
            </a:lvl2pPr>
            <a:lvl3pPr marL="1143000" indent="-228600">
              <a:spcBef>
                <a:spcPts val="0"/>
              </a:spcBef>
              <a:buClr>
                <a:schemeClr val="tx2"/>
              </a:buClr>
              <a:buSzPct val="70000"/>
              <a:buFont typeface="Wingdings"/>
              <a:buChar char="n"/>
              <a:defRPr sz="2400">
                <a:solidFill>
                  <a:schemeClr val="tx1"/>
                </a:solidFill>
                <a:latin typeface="Garamond"/>
                <a:cs typeface="Arial"/>
              </a:defRPr>
            </a:lvl3pPr>
            <a:lvl4pPr marL="1600200" indent="-228600">
              <a:spcBef>
                <a:spcPts val="0"/>
              </a:spcBef>
              <a:buClr>
                <a:schemeClr val="accent2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  <a:cs typeface="Arial"/>
              </a:defRPr>
            </a:lvl4pPr>
            <a:lvl5pPr marL="2057400" indent="-228600">
              <a:spcBef>
                <a:spcPts val="0"/>
              </a:spcBef>
              <a:buClr>
                <a:schemeClr val="hlink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  <a:cs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  <a:cs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  <a:cs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  <a:cs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  <a:cs typeface="Arial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1200">
                <a:latin typeface="Arial"/>
              </a:rPr>
              <a:t>26. Деньги</a:t>
            </a:r>
            <a:endParaRPr/>
          </a:p>
        </p:txBody>
      </p:sp>
      <p:sp>
        <p:nvSpPr>
          <p:cNvPr id="168962" name="Rectangle 2"/>
          <p:cNvSpPr>
            <a:spLocks noGrp="1" noRot="1" noChangeArrowheads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Милтон Фридмен</a:t>
            </a:r>
            <a:r>
              <a:rPr lang="en-US"/>
              <a:t> </a:t>
            </a:r>
            <a:endParaRPr/>
          </a:p>
        </p:txBody>
      </p:sp>
      <p:sp>
        <p:nvSpPr>
          <p:cNvPr id="15367" name="Text Box 5"/>
          <p:cNvSpPr txBox="1">
            <a:spLocks noChangeArrowheads="1"/>
          </p:cNvSpPr>
          <p:nvPr/>
        </p:nvSpPr>
        <p:spPr bwMode="auto">
          <a:xfrm>
            <a:off x="3962400" y="1066800"/>
            <a:ext cx="5181600" cy="2427288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spcBef>
                <a:spcPts val="0"/>
              </a:spcBef>
              <a:buClr>
                <a:schemeClr val="hlink"/>
              </a:buClr>
              <a:buSzPct val="70000"/>
              <a:buFont typeface="Wingdings"/>
              <a:buChar char="n"/>
              <a:defRPr sz="3200">
                <a:solidFill>
                  <a:schemeClr val="tx1"/>
                </a:solidFill>
                <a:latin typeface="Garamond"/>
                <a:cs typeface="Arial"/>
              </a:defRPr>
            </a:lvl1pPr>
            <a:lvl2pPr marL="742950" indent="-285750">
              <a:spcBef>
                <a:spcPts val="0"/>
              </a:spcBef>
              <a:buClr>
                <a:schemeClr val="accent2"/>
              </a:buClr>
              <a:buSzPct val="70000"/>
              <a:buFont typeface="Wingdings"/>
              <a:buChar char="n"/>
              <a:defRPr sz="2800">
                <a:solidFill>
                  <a:schemeClr val="tx1"/>
                </a:solidFill>
                <a:latin typeface="Garamond"/>
                <a:cs typeface="Arial"/>
              </a:defRPr>
            </a:lvl2pPr>
            <a:lvl3pPr marL="1143000" indent="-228600">
              <a:spcBef>
                <a:spcPts val="0"/>
              </a:spcBef>
              <a:buClr>
                <a:schemeClr val="tx2"/>
              </a:buClr>
              <a:buSzPct val="70000"/>
              <a:buFont typeface="Wingdings"/>
              <a:buChar char="n"/>
              <a:defRPr sz="2400">
                <a:solidFill>
                  <a:schemeClr val="tx1"/>
                </a:solidFill>
                <a:latin typeface="Garamond"/>
                <a:cs typeface="Arial"/>
              </a:defRPr>
            </a:lvl3pPr>
            <a:lvl4pPr marL="1600200" indent="-228600">
              <a:spcBef>
                <a:spcPts val="0"/>
              </a:spcBef>
              <a:buClr>
                <a:schemeClr val="accent2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  <a:cs typeface="Arial"/>
              </a:defRPr>
            </a:lvl4pPr>
            <a:lvl5pPr marL="2057400" indent="-228600">
              <a:spcBef>
                <a:spcPts val="0"/>
              </a:spcBef>
              <a:buClr>
                <a:schemeClr val="hlink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  <a:cs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  <a:cs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  <a:cs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  <a:cs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  <a:cs typeface="Arial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ru-RU" sz="1800" b="1">
                <a:latin typeface="Arial"/>
              </a:rPr>
              <a:t>(1912—2006), американский экономист.</a:t>
            </a:r>
            <a:endParaRPr/>
          </a:p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ru-RU" sz="1800" b="1">
                <a:latin typeface="Arial"/>
              </a:rPr>
              <a:t>В 1956 г. в изданной под его редакцией книге “Исследования количественной теории денег” (1956) сформулировал принципы современной количественной теории денег. Эта книга также стала началом нового течения в экономической теории — монетаризма.</a:t>
            </a:r>
            <a:endParaRPr lang="en-US" sz="1800" b="1">
              <a:latin typeface="Arial"/>
            </a:endParaRPr>
          </a:p>
        </p:txBody>
      </p:sp>
      <p:sp>
        <p:nvSpPr>
          <p:cNvPr id="15368" name="Text Box 6"/>
          <p:cNvSpPr txBox="1">
            <a:spLocks noChangeArrowheads="1"/>
          </p:cNvSpPr>
          <p:nvPr/>
        </p:nvSpPr>
        <p:spPr bwMode="auto">
          <a:xfrm>
            <a:off x="4038600" y="4114800"/>
            <a:ext cx="5105400" cy="2298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spcBef>
                <a:spcPts val="0"/>
              </a:spcBef>
              <a:buClr>
                <a:schemeClr val="hlink"/>
              </a:buClr>
              <a:buSzPct val="70000"/>
              <a:buFont typeface="Wingdings"/>
              <a:buChar char="n"/>
              <a:defRPr sz="3200">
                <a:solidFill>
                  <a:schemeClr val="tx1"/>
                </a:solidFill>
                <a:latin typeface="Garamond"/>
                <a:cs typeface="Arial"/>
              </a:defRPr>
            </a:lvl1pPr>
            <a:lvl2pPr marL="742950" indent="-285750">
              <a:spcBef>
                <a:spcPts val="0"/>
              </a:spcBef>
              <a:buClr>
                <a:schemeClr val="accent2"/>
              </a:buClr>
              <a:buSzPct val="70000"/>
              <a:buFont typeface="Wingdings"/>
              <a:buChar char="n"/>
              <a:defRPr sz="2800">
                <a:solidFill>
                  <a:schemeClr val="tx1"/>
                </a:solidFill>
                <a:latin typeface="Garamond"/>
                <a:cs typeface="Arial"/>
              </a:defRPr>
            </a:lvl2pPr>
            <a:lvl3pPr marL="1143000" indent="-228600">
              <a:spcBef>
                <a:spcPts val="0"/>
              </a:spcBef>
              <a:buClr>
                <a:schemeClr val="tx2"/>
              </a:buClr>
              <a:buSzPct val="70000"/>
              <a:buFont typeface="Wingdings"/>
              <a:buChar char="n"/>
              <a:defRPr sz="2400">
                <a:solidFill>
                  <a:schemeClr val="tx1"/>
                </a:solidFill>
                <a:latin typeface="Garamond"/>
                <a:cs typeface="Arial"/>
              </a:defRPr>
            </a:lvl3pPr>
            <a:lvl4pPr marL="1600200" indent="-228600">
              <a:spcBef>
                <a:spcPts val="0"/>
              </a:spcBef>
              <a:buClr>
                <a:schemeClr val="accent2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  <a:cs typeface="Arial"/>
              </a:defRPr>
            </a:lvl4pPr>
            <a:lvl5pPr marL="2057400" indent="-228600">
              <a:spcBef>
                <a:spcPts val="0"/>
              </a:spcBef>
              <a:buClr>
                <a:schemeClr val="hlink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  <a:cs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  <a:cs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  <a:cs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  <a:cs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  <a:cs typeface="Arial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1800" b="1" i="1">
                <a:latin typeface="Arial"/>
              </a:rPr>
              <a:t>“</a:t>
            </a:r>
            <a:r>
              <a:rPr lang="ru-RU" sz="1800" b="1" i="1">
                <a:latin typeface="Arial"/>
              </a:rPr>
              <a:t>Реальное количество денег оказывает сильнейшее влияние на эффективность экономического механизма. Тем не менее лишь недавно было осознано, что должно существовать некоторое оптимальное количество денег и что общество может поддерживать это количество на данном уровне</a:t>
            </a:r>
            <a:r>
              <a:rPr lang="en-US" sz="1800" b="1" i="1">
                <a:latin typeface="Arial"/>
              </a:rPr>
              <a:t>”</a:t>
            </a:r>
            <a:r>
              <a:rPr lang="ru-RU" sz="1800" b="1" i="1">
                <a:latin typeface="Arial"/>
              </a:rPr>
              <a:t>.</a:t>
            </a:r>
            <a:r>
              <a:rPr lang="en-US" sz="1800" b="1" i="1">
                <a:latin typeface="Arial"/>
              </a:rPr>
              <a:t> </a:t>
            </a:r>
            <a:endParaRPr/>
          </a:p>
        </p:txBody>
      </p:sp>
      <p:pic>
        <p:nvPicPr>
          <p:cNvPr id="7170" name="Picture 2" descr="C:\Users\M-Julia\Desktop\Безымянный.jpg"/>
          <p:cNvPicPr>
            <a:picLocks noChangeAspect="1" noChangeArrowheads="1"/>
          </p:cNvPicPr>
          <p:nvPr/>
        </p:nvPicPr>
        <p:blipFill>
          <a:blip r:embed="rId2"/>
          <a:stretch/>
        </p:blipFill>
        <p:spPr bwMode="auto">
          <a:xfrm>
            <a:off x="528637" y="1752599"/>
            <a:ext cx="2695575" cy="42672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386" name="Дата 3"/>
          <p:cNvSpPr>
            <a:spLocks noGrp="1"/>
          </p:cNvSpPr>
          <p:nvPr>
            <p:ph type="dt" sz="quarter" idx="10"/>
          </p:nvPr>
        </p:nvSpPr>
        <p:spPr bwMode="auto">
          <a:prstGeom prst="rect">
            <a:avLst/>
          </a:prstGeom>
          <a:noFill/>
        </p:spPr>
        <p:txBody>
          <a:bodyPr/>
          <a:lstStyle>
            <a:lvl1pPr>
              <a:spcBef>
                <a:spcPts val="0"/>
              </a:spcBef>
              <a:buClr>
                <a:schemeClr val="hlink"/>
              </a:buClr>
              <a:buSzPct val="70000"/>
              <a:buFont typeface="Wingdings"/>
              <a:buChar char="n"/>
              <a:defRPr sz="3200">
                <a:solidFill>
                  <a:schemeClr val="tx1"/>
                </a:solidFill>
                <a:latin typeface="Garamond"/>
                <a:cs typeface="Arial"/>
              </a:defRPr>
            </a:lvl1pPr>
            <a:lvl2pPr marL="742950" indent="-285750">
              <a:spcBef>
                <a:spcPts val="0"/>
              </a:spcBef>
              <a:buClr>
                <a:schemeClr val="accent2"/>
              </a:buClr>
              <a:buSzPct val="70000"/>
              <a:buFont typeface="Wingdings"/>
              <a:buChar char="n"/>
              <a:defRPr sz="2800">
                <a:solidFill>
                  <a:schemeClr val="tx1"/>
                </a:solidFill>
                <a:latin typeface="Garamond"/>
                <a:cs typeface="Arial"/>
              </a:defRPr>
            </a:lvl2pPr>
            <a:lvl3pPr marL="1143000" indent="-228600">
              <a:spcBef>
                <a:spcPts val="0"/>
              </a:spcBef>
              <a:buClr>
                <a:schemeClr val="tx2"/>
              </a:buClr>
              <a:buSzPct val="70000"/>
              <a:buFont typeface="Wingdings"/>
              <a:buChar char="n"/>
              <a:defRPr sz="2400">
                <a:solidFill>
                  <a:schemeClr val="tx1"/>
                </a:solidFill>
                <a:latin typeface="Garamond"/>
                <a:cs typeface="Arial"/>
              </a:defRPr>
            </a:lvl3pPr>
            <a:lvl4pPr marL="1600200" indent="-228600">
              <a:spcBef>
                <a:spcPts val="0"/>
              </a:spcBef>
              <a:buClr>
                <a:schemeClr val="accent2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  <a:cs typeface="Arial"/>
              </a:defRPr>
            </a:lvl4pPr>
            <a:lvl5pPr marL="2057400" indent="-228600">
              <a:spcBef>
                <a:spcPts val="0"/>
              </a:spcBef>
              <a:buClr>
                <a:schemeClr val="hlink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  <a:cs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  <a:cs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  <a:cs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  <a:cs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  <a:cs typeface="Arial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1200">
                <a:latin typeface="Arial"/>
              </a:rPr>
              <a:t>Глава 4. Экономика государства</a:t>
            </a:r>
            <a:endParaRPr/>
          </a:p>
        </p:txBody>
      </p:sp>
      <p:sp>
        <p:nvSpPr>
          <p:cNvPr id="16387" name="Номер слайда 4"/>
          <p:cNvSpPr>
            <a:spLocks noGrp="1"/>
          </p:cNvSpPr>
          <p:nvPr>
            <p:ph type="sldNum" sz="quarter" idx="11"/>
          </p:nvPr>
        </p:nvSpPr>
        <p:spPr bwMode="auto">
          <a:prstGeom prst="rect">
            <a:avLst/>
          </a:prstGeom>
          <a:noFill/>
        </p:spPr>
        <p:txBody>
          <a:bodyPr/>
          <a:lstStyle>
            <a:lvl1pPr>
              <a:spcBef>
                <a:spcPts val="0"/>
              </a:spcBef>
              <a:buClr>
                <a:schemeClr val="hlink"/>
              </a:buClr>
              <a:buSzPct val="70000"/>
              <a:buFont typeface="Wingdings"/>
              <a:buChar char="n"/>
              <a:defRPr sz="3200">
                <a:solidFill>
                  <a:schemeClr val="tx1"/>
                </a:solidFill>
                <a:latin typeface="Garamond"/>
                <a:cs typeface="Arial"/>
              </a:defRPr>
            </a:lvl1pPr>
            <a:lvl2pPr marL="742950" indent="-285750">
              <a:spcBef>
                <a:spcPts val="0"/>
              </a:spcBef>
              <a:buClr>
                <a:schemeClr val="accent2"/>
              </a:buClr>
              <a:buSzPct val="70000"/>
              <a:buFont typeface="Wingdings"/>
              <a:buChar char="n"/>
              <a:defRPr sz="2800">
                <a:solidFill>
                  <a:schemeClr val="tx1"/>
                </a:solidFill>
                <a:latin typeface="Garamond"/>
                <a:cs typeface="Arial"/>
              </a:defRPr>
            </a:lvl2pPr>
            <a:lvl3pPr marL="1143000" indent="-228600">
              <a:spcBef>
                <a:spcPts val="0"/>
              </a:spcBef>
              <a:buClr>
                <a:schemeClr val="tx2"/>
              </a:buClr>
              <a:buSzPct val="70000"/>
              <a:buFont typeface="Wingdings"/>
              <a:buChar char="n"/>
              <a:defRPr sz="2400">
                <a:solidFill>
                  <a:schemeClr val="tx1"/>
                </a:solidFill>
                <a:latin typeface="Garamond"/>
                <a:cs typeface="Arial"/>
              </a:defRPr>
            </a:lvl3pPr>
            <a:lvl4pPr marL="1600200" indent="-228600">
              <a:spcBef>
                <a:spcPts val="0"/>
              </a:spcBef>
              <a:buClr>
                <a:schemeClr val="accent2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  <a:cs typeface="Arial"/>
              </a:defRPr>
            </a:lvl4pPr>
            <a:lvl5pPr marL="2057400" indent="-228600">
              <a:spcBef>
                <a:spcPts val="0"/>
              </a:spcBef>
              <a:buClr>
                <a:schemeClr val="hlink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  <a:cs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  <a:cs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  <a:cs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  <a:cs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  <a:cs typeface="Arial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fld id="{42DFE461-E670-4F19-BF0B-C44B0A7F91B0}" type="slidenum">
              <a:rPr lang="en-US" sz="1200">
                <a:latin typeface="Arial"/>
              </a:rPr>
              <a:t>19</a:t>
            </a:fld>
            <a:endParaRPr lang="en-US" sz="1200">
              <a:latin typeface="Arial"/>
            </a:endParaRPr>
          </a:p>
        </p:txBody>
      </p:sp>
      <p:sp>
        <p:nvSpPr>
          <p:cNvPr id="16388" name="Нижний колонтитул 5"/>
          <p:cNvSpPr>
            <a:spLocks noGrp="1"/>
          </p:cNvSpPr>
          <p:nvPr>
            <p:ph type="ftr" sz="quarter" idx="12"/>
          </p:nvPr>
        </p:nvSpPr>
        <p:spPr bwMode="auto">
          <a:prstGeom prst="rect">
            <a:avLst/>
          </a:prstGeom>
          <a:noFill/>
        </p:spPr>
        <p:txBody>
          <a:bodyPr/>
          <a:lstStyle>
            <a:lvl1pPr>
              <a:spcBef>
                <a:spcPts val="0"/>
              </a:spcBef>
              <a:buClr>
                <a:schemeClr val="hlink"/>
              </a:buClr>
              <a:buSzPct val="70000"/>
              <a:buFont typeface="Wingdings"/>
              <a:buChar char="n"/>
              <a:defRPr sz="3200">
                <a:solidFill>
                  <a:schemeClr val="tx1"/>
                </a:solidFill>
                <a:latin typeface="Garamond"/>
                <a:cs typeface="Arial"/>
              </a:defRPr>
            </a:lvl1pPr>
            <a:lvl2pPr marL="742950" indent="-285750">
              <a:spcBef>
                <a:spcPts val="0"/>
              </a:spcBef>
              <a:buClr>
                <a:schemeClr val="accent2"/>
              </a:buClr>
              <a:buSzPct val="70000"/>
              <a:buFont typeface="Wingdings"/>
              <a:buChar char="n"/>
              <a:defRPr sz="2800">
                <a:solidFill>
                  <a:schemeClr val="tx1"/>
                </a:solidFill>
                <a:latin typeface="Garamond"/>
                <a:cs typeface="Arial"/>
              </a:defRPr>
            </a:lvl2pPr>
            <a:lvl3pPr marL="1143000" indent="-228600">
              <a:spcBef>
                <a:spcPts val="0"/>
              </a:spcBef>
              <a:buClr>
                <a:schemeClr val="tx2"/>
              </a:buClr>
              <a:buSzPct val="70000"/>
              <a:buFont typeface="Wingdings"/>
              <a:buChar char="n"/>
              <a:defRPr sz="2400">
                <a:solidFill>
                  <a:schemeClr val="tx1"/>
                </a:solidFill>
                <a:latin typeface="Garamond"/>
                <a:cs typeface="Arial"/>
              </a:defRPr>
            </a:lvl3pPr>
            <a:lvl4pPr marL="1600200" indent="-228600">
              <a:spcBef>
                <a:spcPts val="0"/>
              </a:spcBef>
              <a:buClr>
                <a:schemeClr val="accent2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  <a:cs typeface="Arial"/>
              </a:defRPr>
            </a:lvl4pPr>
            <a:lvl5pPr marL="2057400" indent="-228600">
              <a:spcBef>
                <a:spcPts val="0"/>
              </a:spcBef>
              <a:buClr>
                <a:schemeClr val="hlink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  <a:cs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  <a:cs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  <a:cs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  <a:cs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  <a:cs typeface="Arial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1200">
                <a:latin typeface="Arial"/>
              </a:rPr>
              <a:t>26. Деньги</a:t>
            </a:r>
            <a:endParaRPr/>
          </a:p>
        </p:txBody>
      </p:sp>
      <p:sp>
        <p:nvSpPr>
          <p:cNvPr id="169986" name="Rectangle 2"/>
          <p:cNvSpPr>
            <a:spLocks noGrp="1" noRot="1" noChangeArrowheads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Выводы (1)</a:t>
            </a:r>
            <a:endParaRPr lang="en-US"/>
          </a:p>
        </p:txBody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Деньги — всеобщий эквивалент. </a:t>
            </a:r>
            <a:endParaRPr lang="en-US"/>
          </a:p>
          <a:p>
            <a:pPr>
              <a:defRPr/>
            </a:pPr>
            <a:r>
              <a:rPr lang="ru-RU"/>
              <a:t>Существуют товарные и декретные деньги. </a:t>
            </a:r>
            <a:endParaRPr/>
          </a:p>
          <a:p>
            <a:pPr>
              <a:defRPr/>
            </a:pPr>
            <a:r>
              <a:rPr lang="ru-RU"/>
              <a:t>Декретные деньги могут быть наличными и безналичными.</a:t>
            </a:r>
            <a:endParaRPr/>
          </a:p>
          <a:p>
            <a:pPr>
              <a:defRPr/>
            </a:pPr>
            <a:r>
              <a:rPr lang="ru-RU"/>
              <a:t>Деньги выполняют функции средства платежа, обмена, измерения стоимости и накопления сбережений.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098" name="Дата 3"/>
          <p:cNvSpPr>
            <a:spLocks noGrp="1"/>
          </p:cNvSpPr>
          <p:nvPr>
            <p:ph type="dt" sz="quarter" idx="10"/>
          </p:nvPr>
        </p:nvSpPr>
        <p:spPr bwMode="auto">
          <a:prstGeom prst="rect">
            <a:avLst/>
          </a:prstGeom>
          <a:noFill/>
        </p:spPr>
        <p:txBody>
          <a:bodyPr/>
          <a:lstStyle>
            <a:lvl1pPr>
              <a:spcBef>
                <a:spcPts val="0"/>
              </a:spcBef>
              <a:buClr>
                <a:schemeClr val="hlink"/>
              </a:buClr>
              <a:buSzPct val="70000"/>
              <a:buFont typeface="Wingdings"/>
              <a:buChar char="n"/>
              <a:defRPr sz="3200">
                <a:solidFill>
                  <a:schemeClr val="tx1"/>
                </a:solidFill>
                <a:latin typeface="Garamond"/>
                <a:cs typeface="Arial"/>
              </a:defRPr>
            </a:lvl1pPr>
            <a:lvl2pPr marL="742950" indent="-285750">
              <a:spcBef>
                <a:spcPts val="0"/>
              </a:spcBef>
              <a:buClr>
                <a:schemeClr val="accent2"/>
              </a:buClr>
              <a:buSzPct val="70000"/>
              <a:buFont typeface="Wingdings"/>
              <a:buChar char="n"/>
              <a:defRPr sz="2800">
                <a:solidFill>
                  <a:schemeClr val="tx1"/>
                </a:solidFill>
                <a:latin typeface="Garamond"/>
                <a:cs typeface="Arial"/>
              </a:defRPr>
            </a:lvl2pPr>
            <a:lvl3pPr marL="1143000" indent="-228600">
              <a:spcBef>
                <a:spcPts val="0"/>
              </a:spcBef>
              <a:buClr>
                <a:schemeClr val="tx2"/>
              </a:buClr>
              <a:buSzPct val="70000"/>
              <a:buFont typeface="Wingdings"/>
              <a:buChar char="n"/>
              <a:defRPr sz="2400">
                <a:solidFill>
                  <a:schemeClr val="tx1"/>
                </a:solidFill>
                <a:latin typeface="Garamond"/>
                <a:cs typeface="Arial"/>
              </a:defRPr>
            </a:lvl3pPr>
            <a:lvl4pPr marL="1600200" indent="-228600">
              <a:spcBef>
                <a:spcPts val="0"/>
              </a:spcBef>
              <a:buClr>
                <a:schemeClr val="accent2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  <a:cs typeface="Arial"/>
              </a:defRPr>
            </a:lvl4pPr>
            <a:lvl5pPr marL="2057400" indent="-228600">
              <a:spcBef>
                <a:spcPts val="0"/>
              </a:spcBef>
              <a:buClr>
                <a:schemeClr val="hlink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  <a:cs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  <a:cs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  <a:cs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  <a:cs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  <a:cs typeface="Arial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1200">
                <a:latin typeface="Arial"/>
              </a:rPr>
              <a:t>Глава 4. Экономика государства</a:t>
            </a:r>
            <a:endParaRPr/>
          </a:p>
        </p:txBody>
      </p:sp>
      <p:sp>
        <p:nvSpPr>
          <p:cNvPr id="4099" name="Номер слайда 4"/>
          <p:cNvSpPr>
            <a:spLocks noGrp="1"/>
          </p:cNvSpPr>
          <p:nvPr>
            <p:ph type="sldNum" sz="quarter" idx="11"/>
          </p:nvPr>
        </p:nvSpPr>
        <p:spPr bwMode="auto">
          <a:prstGeom prst="rect">
            <a:avLst/>
          </a:prstGeom>
          <a:noFill/>
        </p:spPr>
        <p:txBody>
          <a:bodyPr/>
          <a:lstStyle>
            <a:lvl1pPr>
              <a:spcBef>
                <a:spcPts val="0"/>
              </a:spcBef>
              <a:buClr>
                <a:schemeClr val="hlink"/>
              </a:buClr>
              <a:buSzPct val="70000"/>
              <a:buFont typeface="Wingdings"/>
              <a:buChar char="n"/>
              <a:defRPr sz="3200">
                <a:solidFill>
                  <a:schemeClr val="tx1"/>
                </a:solidFill>
                <a:latin typeface="Garamond"/>
                <a:cs typeface="Arial"/>
              </a:defRPr>
            </a:lvl1pPr>
            <a:lvl2pPr marL="742950" indent="-285750">
              <a:spcBef>
                <a:spcPts val="0"/>
              </a:spcBef>
              <a:buClr>
                <a:schemeClr val="accent2"/>
              </a:buClr>
              <a:buSzPct val="70000"/>
              <a:buFont typeface="Wingdings"/>
              <a:buChar char="n"/>
              <a:defRPr sz="2800">
                <a:solidFill>
                  <a:schemeClr val="tx1"/>
                </a:solidFill>
                <a:latin typeface="Garamond"/>
                <a:cs typeface="Arial"/>
              </a:defRPr>
            </a:lvl2pPr>
            <a:lvl3pPr marL="1143000" indent="-228600">
              <a:spcBef>
                <a:spcPts val="0"/>
              </a:spcBef>
              <a:buClr>
                <a:schemeClr val="tx2"/>
              </a:buClr>
              <a:buSzPct val="70000"/>
              <a:buFont typeface="Wingdings"/>
              <a:buChar char="n"/>
              <a:defRPr sz="2400">
                <a:solidFill>
                  <a:schemeClr val="tx1"/>
                </a:solidFill>
                <a:latin typeface="Garamond"/>
                <a:cs typeface="Arial"/>
              </a:defRPr>
            </a:lvl3pPr>
            <a:lvl4pPr marL="1600200" indent="-228600">
              <a:spcBef>
                <a:spcPts val="0"/>
              </a:spcBef>
              <a:buClr>
                <a:schemeClr val="accent2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  <a:cs typeface="Arial"/>
              </a:defRPr>
            </a:lvl4pPr>
            <a:lvl5pPr marL="2057400" indent="-228600">
              <a:spcBef>
                <a:spcPts val="0"/>
              </a:spcBef>
              <a:buClr>
                <a:schemeClr val="hlink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  <a:cs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  <a:cs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  <a:cs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  <a:cs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  <a:cs typeface="Arial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fld id="{694D829D-DCBA-455B-A5E4-ACD4AA7E4891}" type="slidenum">
              <a:rPr lang="en-US" sz="1200">
                <a:latin typeface="Arial"/>
              </a:rPr>
              <a:t>2</a:t>
            </a:fld>
            <a:endParaRPr lang="en-US" sz="1200">
              <a:latin typeface="Arial"/>
            </a:endParaRPr>
          </a:p>
        </p:txBody>
      </p:sp>
      <p:sp>
        <p:nvSpPr>
          <p:cNvPr id="4100" name="Нижний колонтитул 5"/>
          <p:cNvSpPr>
            <a:spLocks noGrp="1"/>
          </p:cNvSpPr>
          <p:nvPr>
            <p:ph type="ftr" sz="quarter" idx="12"/>
          </p:nvPr>
        </p:nvSpPr>
        <p:spPr bwMode="auto">
          <a:prstGeom prst="rect">
            <a:avLst/>
          </a:prstGeom>
          <a:noFill/>
        </p:spPr>
        <p:txBody>
          <a:bodyPr/>
          <a:lstStyle>
            <a:lvl1pPr>
              <a:spcBef>
                <a:spcPts val="0"/>
              </a:spcBef>
              <a:buClr>
                <a:schemeClr val="hlink"/>
              </a:buClr>
              <a:buSzPct val="70000"/>
              <a:buFont typeface="Wingdings"/>
              <a:buChar char="n"/>
              <a:defRPr sz="3200">
                <a:solidFill>
                  <a:schemeClr val="tx1"/>
                </a:solidFill>
                <a:latin typeface="Garamond"/>
                <a:cs typeface="Arial"/>
              </a:defRPr>
            </a:lvl1pPr>
            <a:lvl2pPr marL="742950" indent="-285750">
              <a:spcBef>
                <a:spcPts val="0"/>
              </a:spcBef>
              <a:buClr>
                <a:schemeClr val="accent2"/>
              </a:buClr>
              <a:buSzPct val="70000"/>
              <a:buFont typeface="Wingdings"/>
              <a:buChar char="n"/>
              <a:defRPr sz="2800">
                <a:solidFill>
                  <a:schemeClr val="tx1"/>
                </a:solidFill>
                <a:latin typeface="Garamond"/>
                <a:cs typeface="Arial"/>
              </a:defRPr>
            </a:lvl2pPr>
            <a:lvl3pPr marL="1143000" indent="-228600">
              <a:spcBef>
                <a:spcPts val="0"/>
              </a:spcBef>
              <a:buClr>
                <a:schemeClr val="tx2"/>
              </a:buClr>
              <a:buSzPct val="70000"/>
              <a:buFont typeface="Wingdings"/>
              <a:buChar char="n"/>
              <a:defRPr sz="2400">
                <a:solidFill>
                  <a:schemeClr val="tx1"/>
                </a:solidFill>
                <a:latin typeface="Garamond"/>
                <a:cs typeface="Arial"/>
              </a:defRPr>
            </a:lvl3pPr>
            <a:lvl4pPr marL="1600200" indent="-228600">
              <a:spcBef>
                <a:spcPts val="0"/>
              </a:spcBef>
              <a:buClr>
                <a:schemeClr val="accent2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  <a:cs typeface="Arial"/>
              </a:defRPr>
            </a:lvl4pPr>
            <a:lvl5pPr marL="2057400" indent="-228600">
              <a:spcBef>
                <a:spcPts val="0"/>
              </a:spcBef>
              <a:buClr>
                <a:schemeClr val="hlink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  <a:cs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  <a:cs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  <a:cs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  <a:cs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  <a:cs typeface="Arial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1200">
                <a:latin typeface="Arial"/>
              </a:rPr>
              <a:t>26. Деньги</a:t>
            </a:r>
            <a:endParaRPr/>
          </a:p>
        </p:txBody>
      </p:sp>
      <p:sp>
        <p:nvSpPr>
          <p:cNvPr id="157698" name="Rectangle 2"/>
          <p:cNvSpPr>
            <a:spLocks noGrp="1" noRot="1" noChangeArrowheads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Деньги</a:t>
            </a:r>
            <a:endParaRPr lang="en-US"/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6800"/>
            <a:ext cx="8458200" cy="5105400"/>
          </a:xfrm>
        </p:spPr>
        <p:txBody>
          <a:bodyPr/>
          <a:lstStyle/>
          <a:p>
            <a:pPr>
              <a:lnSpc>
                <a:spcPct val="90000"/>
              </a:lnSpc>
              <a:buFont typeface="Wingdings"/>
              <a:buNone/>
              <a:defRPr/>
            </a:pPr>
            <a:r>
              <a:rPr lang="ru-RU" b="1" i="1"/>
              <a:t>(</a:t>
            </a:r>
            <a:r>
              <a:rPr lang="en-US" b="1" i="1"/>
              <a:t>money</a:t>
            </a:r>
            <a:r>
              <a:rPr lang="ru-RU" b="1" i="1"/>
              <a:t>) </a:t>
            </a:r>
            <a:r>
              <a:rPr lang="ru-RU" b="1"/>
              <a:t>— всеобщий эквивалент, используемый как средство платежа, обмена, измерения стоимости</a:t>
            </a:r>
            <a:br>
              <a:rPr lang="ru-RU" b="1"/>
            </a:br>
            <a:r>
              <a:rPr lang="ru-RU" b="1"/>
              <a:t>и накопления сбережений.</a:t>
            </a:r>
            <a:endParaRPr/>
          </a:p>
          <a:p>
            <a:pPr>
              <a:lnSpc>
                <a:spcPct val="90000"/>
              </a:lnSpc>
              <a:buFont typeface="Wingdings"/>
              <a:buNone/>
              <a:defRPr/>
            </a:pPr>
            <a:r>
              <a:rPr lang="ru-RU" b="1"/>
              <a:t>Виды денег:</a:t>
            </a:r>
            <a:endParaRPr/>
          </a:p>
          <a:p>
            <a:pPr>
              <a:lnSpc>
                <a:spcPct val="90000"/>
              </a:lnSpc>
              <a:buFont typeface="Wingdings"/>
              <a:buChar char="q"/>
              <a:defRPr/>
            </a:pPr>
            <a:r>
              <a:rPr lang="ru-RU" i="1"/>
              <a:t>Товарные деньги (</a:t>
            </a:r>
            <a:r>
              <a:rPr lang="en-US" i="1"/>
              <a:t>commodity</a:t>
            </a:r>
            <a:r>
              <a:rPr lang="ru-RU" i="1"/>
              <a:t> </a:t>
            </a:r>
            <a:r>
              <a:rPr lang="en-US" i="1"/>
              <a:t>money</a:t>
            </a:r>
            <a:r>
              <a:rPr lang="ru-RU" i="1"/>
              <a:t>) </a:t>
            </a:r>
            <a:r>
              <a:rPr lang="ru-RU"/>
              <a:t>— любой товар, который принимается в оплату.</a:t>
            </a:r>
            <a:r>
              <a:rPr lang="en-US"/>
              <a:t> </a:t>
            </a:r>
            <a:endParaRPr lang="ru-RU"/>
          </a:p>
          <a:p>
            <a:pPr>
              <a:lnSpc>
                <a:spcPct val="90000"/>
              </a:lnSpc>
              <a:buFont typeface="Wingdings"/>
              <a:buChar char="q"/>
              <a:defRPr/>
            </a:pPr>
            <a:r>
              <a:rPr lang="ru-RU"/>
              <a:t> </a:t>
            </a:r>
            <a:r>
              <a:rPr lang="ru-RU" i="1"/>
              <a:t>Декретные деньги (</a:t>
            </a:r>
            <a:r>
              <a:rPr lang="en-US" i="1"/>
              <a:t>fiat</a:t>
            </a:r>
            <a:r>
              <a:rPr lang="ru-RU" i="1"/>
              <a:t> </a:t>
            </a:r>
            <a:r>
              <a:rPr lang="en-US" i="1"/>
              <a:t>money</a:t>
            </a:r>
            <a:r>
              <a:rPr lang="ru-RU" i="1"/>
              <a:t>) </a:t>
            </a:r>
            <a:r>
              <a:rPr lang="ru-RU"/>
              <a:t>—удостоверение стоимости, которое по решению властей считается деньгами. 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410" name="Дата 3"/>
          <p:cNvSpPr>
            <a:spLocks noGrp="1"/>
          </p:cNvSpPr>
          <p:nvPr>
            <p:ph type="dt" sz="quarter" idx="10"/>
          </p:nvPr>
        </p:nvSpPr>
        <p:spPr bwMode="auto">
          <a:prstGeom prst="rect">
            <a:avLst/>
          </a:prstGeom>
          <a:noFill/>
        </p:spPr>
        <p:txBody>
          <a:bodyPr/>
          <a:lstStyle>
            <a:lvl1pPr>
              <a:spcBef>
                <a:spcPts val="0"/>
              </a:spcBef>
              <a:buClr>
                <a:schemeClr val="hlink"/>
              </a:buClr>
              <a:buSzPct val="70000"/>
              <a:buFont typeface="Wingdings"/>
              <a:buChar char="n"/>
              <a:defRPr sz="3200">
                <a:solidFill>
                  <a:schemeClr val="tx1"/>
                </a:solidFill>
                <a:latin typeface="Garamond"/>
                <a:cs typeface="Arial"/>
              </a:defRPr>
            </a:lvl1pPr>
            <a:lvl2pPr marL="742950" indent="-285750">
              <a:spcBef>
                <a:spcPts val="0"/>
              </a:spcBef>
              <a:buClr>
                <a:schemeClr val="accent2"/>
              </a:buClr>
              <a:buSzPct val="70000"/>
              <a:buFont typeface="Wingdings"/>
              <a:buChar char="n"/>
              <a:defRPr sz="2800">
                <a:solidFill>
                  <a:schemeClr val="tx1"/>
                </a:solidFill>
                <a:latin typeface="Garamond"/>
                <a:cs typeface="Arial"/>
              </a:defRPr>
            </a:lvl2pPr>
            <a:lvl3pPr marL="1143000" indent="-228600">
              <a:spcBef>
                <a:spcPts val="0"/>
              </a:spcBef>
              <a:buClr>
                <a:schemeClr val="tx2"/>
              </a:buClr>
              <a:buSzPct val="70000"/>
              <a:buFont typeface="Wingdings"/>
              <a:buChar char="n"/>
              <a:defRPr sz="2400">
                <a:solidFill>
                  <a:schemeClr val="tx1"/>
                </a:solidFill>
                <a:latin typeface="Garamond"/>
                <a:cs typeface="Arial"/>
              </a:defRPr>
            </a:lvl3pPr>
            <a:lvl4pPr marL="1600200" indent="-228600">
              <a:spcBef>
                <a:spcPts val="0"/>
              </a:spcBef>
              <a:buClr>
                <a:schemeClr val="accent2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  <a:cs typeface="Arial"/>
              </a:defRPr>
            </a:lvl4pPr>
            <a:lvl5pPr marL="2057400" indent="-228600">
              <a:spcBef>
                <a:spcPts val="0"/>
              </a:spcBef>
              <a:buClr>
                <a:schemeClr val="hlink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  <a:cs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  <a:cs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  <a:cs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  <a:cs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  <a:cs typeface="Arial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1200">
                <a:latin typeface="Arial"/>
              </a:rPr>
              <a:t>Глава 4. Экономика государства</a:t>
            </a:r>
            <a:endParaRPr/>
          </a:p>
        </p:txBody>
      </p:sp>
      <p:sp>
        <p:nvSpPr>
          <p:cNvPr id="17411" name="Номер слайда 4"/>
          <p:cNvSpPr>
            <a:spLocks noGrp="1"/>
          </p:cNvSpPr>
          <p:nvPr>
            <p:ph type="sldNum" sz="quarter" idx="11"/>
          </p:nvPr>
        </p:nvSpPr>
        <p:spPr bwMode="auto">
          <a:prstGeom prst="rect">
            <a:avLst/>
          </a:prstGeom>
          <a:noFill/>
        </p:spPr>
        <p:txBody>
          <a:bodyPr/>
          <a:lstStyle>
            <a:lvl1pPr>
              <a:spcBef>
                <a:spcPts val="0"/>
              </a:spcBef>
              <a:buClr>
                <a:schemeClr val="hlink"/>
              </a:buClr>
              <a:buSzPct val="70000"/>
              <a:buFont typeface="Wingdings"/>
              <a:buChar char="n"/>
              <a:defRPr sz="3200">
                <a:solidFill>
                  <a:schemeClr val="tx1"/>
                </a:solidFill>
                <a:latin typeface="Garamond"/>
                <a:cs typeface="Arial"/>
              </a:defRPr>
            </a:lvl1pPr>
            <a:lvl2pPr marL="742950" indent="-285750">
              <a:spcBef>
                <a:spcPts val="0"/>
              </a:spcBef>
              <a:buClr>
                <a:schemeClr val="accent2"/>
              </a:buClr>
              <a:buSzPct val="70000"/>
              <a:buFont typeface="Wingdings"/>
              <a:buChar char="n"/>
              <a:defRPr sz="2800">
                <a:solidFill>
                  <a:schemeClr val="tx1"/>
                </a:solidFill>
                <a:latin typeface="Garamond"/>
                <a:cs typeface="Arial"/>
              </a:defRPr>
            </a:lvl2pPr>
            <a:lvl3pPr marL="1143000" indent="-228600">
              <a:spcBef>
                <a:spcPts val="0"/>
              </a:spcBef>
              <a:buClr>
                <a:schemeClr val="tx2"/>
              </a:buClr>
              <a:buSzPct val="70000"/>
              <a:buFont typeface="Wingdings"/>
              <a:buChar char="n"/>
              <a:defRPr sz="2400">
                <a:solidFill>
                  <a:schemeClr val="tx1"/>
                </a:solidFill>
                <a:latin typeface="Garamond"/>
                <a:cs typeface="Arial"/>
              </a:defRPr>
            </a:lvl3pPr>
            <a:lvl4pPr marL="1600200" indent="-228600">
              <a:spcBef>
                <a:spcPts val="0"/>
              </a:spcBef>
              <a:buClr>
                <a:schemeClr val="accent2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  <a:cs typeface="Arial"/>
              </a:defRPr>
            </a:lvl4pPr>
            <a:lvl5pPr marL="2057400" indent="-228600">
              <a:spcBef>
                <a:spcPts val="0"/>
              </a:spcBef>
              <a:buClr>
                <a:schemeClr val="hlink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  <a:cs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  <a:cs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  <a:cs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  <a:cs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  <a:cs typeface="Arial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fld id="{6706BB24-ABF0-474C-A95E-B0A435C4D941}" type="slidenum">
              <a:rPr lang="en-US" sz="1200">
                <a:latin typeface="Arial"/>
              </a:rPr>
              <a:t>20</a:t>
            </a:fld>
            <a:endParaRPr lang="en-US" sz="1200">
              <a:latin typeface="Arial"/>
            </a:endParaRPr>
          </a:p>
        </p:txBody>
      </p:sp>
      <p:sp>
        <p:nvSpPr>
          <p:cNvPr id="17412" name="Нижний колонтитул 5"/>
          <p:cNvSpPr>
            <a:spLocks noGrp="1"/>
          </p:cNvSpPr>
          <p:nvPr>
            <p:ph type="ftr" sz="quarter" idx="12"/>
          </p:nvPr>
        </p:nvSpPr>
        <p:spPr bwMode="auto">
          <a:prstGeom prst="rect">
            <a:avLst/>
          </a:prstGeom>
          <a:noFill/>
        </p:spPr>
        <p:txBody>
          <a:bodyPr/>
          <a:lstStyle>
            <a:lvl1pPr>
              <a:spcBef>
                <a:spcPts val="0"/>
              </a:spcBef>
              <a:buClr>
                <a:schemeClr val="hlink"/>
              </a:buClr>
              <a:buSzPct val="70000"/>
              <a:buFont typeface="Wingdings"/>
              <a:buChar char="n"/>
              <a:defRPr sz="3200">
                <a:solidFill>
                  <a:schemeClr val="tx1"/>
                </a:solidFill>
                <a:latin typeface="Garamond"/>
                <a:cs typeface="Arial"/>
              </a:defRPr>
            </a:lvl1pPr>
            <a:lvl2pPr marL="742950" indent="-285750">
              <a:spcBef>
                <a:spcPts val="0"/>
              </a:spcBef>
              <a:buClr>
                <a:schemeClr val="accent2"/>
              </a:buClr>
              <a:buSzPct val="70000"/>
              <a:buFont typeface="Wingdings"/>
              <a:buChar char="n"/>
              <a:defRPr sz="2800">
                <a:solidFill>
                  <a:schemeClr val="tx1"/>
                </a:solidFill>
                <a:latin typeface="Garamond"/>
                <a:cs typeface="Arial"/>
              </a:defRPr>
            </a:lvl2pPr>
            <a:lvl3pPr marL="1143000" indent="-228600">
              <a:spcBef>
                <a:spcPts val="0"/>
              </a:spcBef>
              <a:buClr>
                <a:schemeClr val="tx2"/>
              </a:buClr>
              <a:buSzPct val="70000"/>
              <a:buFont typeface="Wingdings"/>
              <a:buChar char="n"/>
              <a:defRPr sz="2400">
                <a:solidFill>
                  <a:schemeClr val="tx1"/>
                </a:solidFill>
                <a:latin typeface="Garamond"/>
                <a:cs typeface="Arial"/>
              </a:defRPr>
            </a:lvl3pPr>
            <a:lvl4pPr marL="1600200" indent="-228600">
              <a:spcBef>
                <a:spcPts val="0"/>
              </a:spcBef>
              <a:buClr>
                <a:schemeClr val="accent2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  <a:cs typeface="Arial"/>
              </a:defRPr>
            </a:lvl4pPr>
            <a:lvl5pPr marL="2057400" indent="-228600">
              <a:spcBef>
                <a:spcPts val="0"/>
              </a:spcBef>
              <a:buClr>
                <a:schemeClr val="hlink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  <a:cs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  <a:cs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  <a:cs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  <a:cs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  <a:cs typeface="Arial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1200">
                <a:latin typeface="Arial"/>
              </a:rPr>
              <a:t>26. Деньги</a:t>
            </a:r>
            <a:endParaRPr/>
          </a:p>
        </p:txBody>
      </p:sp>
      <p:sp>
        <p:nvSpPr>
          <p:cNvPr id="171010" name="Rectangle 2"/>
          <p:cNvSpPr>
            <a:spLocks noGrp="1" noRot="1" noChangeArrowheads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Выводы (2)</a:t>
            </a:r>
            <a:endParaRPr lang="en-US"/>
          </a:p>
        </p:txBody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14400"/>
            <a:ext cx="8229600" cy="5105400"/>
          </a:xfrm>
        </p:spPr>
        <p:txBody>
          <a:bodyPr/>
          <a:lstStyle/>
          <a:p>
            <a:pPr>
              <a:defRPr/>
            </a:pPr>
            <a:r>
              <a:rPr lang="ru-RU" sz="2800" dirty="0"/>
              <a:t>Вся денежная масса, циркулирующая в экономике, называется широкими деньгами. </a:t>
            </a:r>
            <a:endParaRPr dirty="0"/>
          </a:p>
          <a:p>
            <a:pPr>
              <a:defRPr/>
            </a:pPr>
            <a:r>
              <a:rPr lang="ru-RU" sz="2800" dirty="0"/>
              <a:t>Широкие деньги состоят из наличных денег в обращении за пределами банков и всех депозитов в банках.</a:t>
            </a:r>
            <a:endParaRPr dirty="0"/>
          </a:p>
          <a:p>
            <a:pPr>
              <a:defRPr/>
            </a:pPr>
            <a:r>
              <a:rPr lang="ru-RU" sz="2800" dirty="0"/>
              <a:t>Экономические агенты предъявляют спрос на деньги, поскольку они выполняют важные для них функции.</a:t>
            </a:r>
            <a:endParaRPr dirty="0"/>
          </a:p>
          <a:p>
            <a:pPr>
              <a:defRPr/>
            </a:pPr>
            <a:r>
              <a:rPr lang="ru-RU" sz="2800" dirty="0"/>
              <a:t>Центральный банк, имеющий исключительное право создавать деньги, осуществляет их предложение.</a:t>
            </a:r>
            <a:endParaRPr lang="en-US" sz="2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122" name="Дата 3"/>
          <p:cNvSpPr>
            <a:spLocks noGrp="1"/>
          </p:cNvSpPr>
          <p:nvPr>
            <p:ph type="dt" sz="quarter" idx="10"/>
          </p:nvPr>
        </p:nvSpPr>
        <p:spPr bwMode="auto">
          <a:prstGeom prst="rect">
            <a:avLst/>
          </a:prstGeom>
          <a:noFill/>
        </p:spPr>
        <p:txBody>
          <a:bodyPr/>
          <a:lstStyle>
            <a:lvl1pPr>
              <a:spcBef>
                <a:spcPts val="0"/>
              </a:spcBef>
              <a:buClr>
                <a:schemeClr val="hlink"/>
              </a:buClr>
              <a:buSzPct val="70000"/>
              <a:buFont typeface="Wingdings"/>
              <a:buChar char="n"/>
              <a:defRPr sz="3200">
                <a:solidFill>
                  <a:schemeClr val="tx1"/>
                </a:solidFill>
                <a:latin typeface="Garamond"/>
                <a:cs typeface="Arial"/>
              </a:defRPr>
            </a:lvl1pPr>
            <a:lvl2pPr marL="742950" indent="-285750">
              <a:spcBef>
                <a:spcPts val="0"/>
              </a:spcBef>
              <a:buClr>
                <a:schemeClr val="accent2"/>
              </a:buClr>
              <a:buSzPct val="70000"/>
              <a:buFont typeface="Wingdings"/>
              <a:buChar char="n"/>
              <a:defRPr sz="2800">
                <a:solidFill>
                  <a:schemeClr val="tx1"/>
                </a:solidFill>
                <a:latin typeface="Garamond"/>
                <a:cs typeface="Arial"/>
              </a:defRPr>
            </a:lvl2pPr>
            <a:lvl3pPr marL="1143000" indent="-228600">
              <a:spcBef>
                <a:spcPts val="0"/>
              </a:spcBef>
              <a:buClr>
                <a:schemeClr val="tx2"/>
              </a:buClr>
              <a:buSzPct val="70000"/>
              <a:buFont typeface="Wingdings"/>
              <a:buChar char="n"/>
              <a:defRPr sz="2400">
                <a:solidFill>
                  <a:schemeClr val="tx1"/>
                </a:solidFill>
                <a:latin typeface="Garamond"/>
                <a:cs typeface="Arial"/>
              </a:defRPr>
            </a:lvl3pPr>
            <a:lvl4pPr marL="1600200" indent="-228600">
              <a:spcBef>
                <a:spcPts val="0"/>
              </a:spcBef>
              <a:buClr>
                <a:schemeClr val="accent2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  <a:cs typeface="Arial"/>
              </a:defRPr>
            </a:lvl4pPr>
            <a:lvl5pPr marL="2057400" indent="-228600">
              <a:spcBef>
                <a:spcPts val="0"/>
              </a:spcBef>
              <a:buClr>
                <a:schemeClr val="hlink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  <a:cs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  <a:cs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  <a:cs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  <a:cs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  <a:cs typeface="Arial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1200">
                <a:latin typeface="Arial"/>
              </a:rPr>
              <a:t>Глава 4. Экономика государства</a:t>
            </a:r>
            <a:endParaRPr/>
          </a:p>
        </p:txBody>
      </p:sp>
      <p:sp>
        <p:nvSpPr>
          <p:cNvPr id="5123" name="Номер слайда 4"/>
          <p:cNvSpPr>
            <a:spLocks noGrp="1"/>
          </p:cNvSpPr>
          <p:nvPr>
            <p:ph type="sldNum" sz="quarter" idx="11"/>
          </p:nvPr>
        </p:nvSpPr>
        <p:spPr bwMode="auto">
          <a:prstGeom prst="rect">
            <a:avLst/>
          </a:prstGeom>
          <a:noFill/>
        </p:spPr>
        <p:txBody>
          <a:bodyPr/>
          <a:lstStyle>
            <a:lvl1pPr>
              <a:spcBef>
                <a:spcPts val="0"/>
              </a:spcBef>
              <a:buClr>
                <a:schemeClr val="hlink"/>
              </a:buClr>
              <a:buSzPct val="70000"/>
              <a:buFont typeface="Wingdings"/>
              <a:buChar char="n"/>
              <a:defRPr sz="3200">
                <a:solidFill>
                  <a:schemeClr val="tx1"/>
                </a:solidFill>
                <a:latin typeface="Garamond"/>
                <a:cs typeface="Arial"/>
              </a:defRPr>
            </a:lvl1pPr>
            <a:lvl2pPr marL="742950" indent="-285750">
              <a:spcBef>
                <a:spcPts val="0"/>
              </a:spcBef>
              <a:buClr>
                <a:schemeClr val="accent2"/>
              </a:buClr>
              <a:buSzPct val="70000"/>
              <a:buFont typeface="Wingdings"/>
              <a:buChar char="n"/>
              <a:defRPr sz="2800">
                <a:solidFill>
                  <a:schemeClr val="tx1"/>
                </a:solidFill>
                <a:latin typeface="Garamond"/>
                <a:cs typeface="Arial"/>
              </a:defRPr>
            </a:lvl2pPr>
            <a:lvl3pPr marL="1143000" indent="-228600">
              <a:spcBef>
                <a:spcPts val="0"/>
              </a:spcBef>
              <a:buClr>
                <a:schemeClr val="tx2"/>
              </a:buClr>
              <a:buSzPct val="70000"/>
              <a:buFont typeface="Wingdings"/>
              <a:buChar char="n"/>
              <a:defRPr sz="2400">
                <a:solidFill>
                  <a:schemeClr val="tx1"/>
                </a:solidFill>
                <a:latin typeface="Garamond"/>
                <a:cs typeface="Arial"/>
              </a:defRPr>
            </a:lvl3pPr>
            <a:lvl4pPr marL="1600200" indent="-228600">
              <a:spcBef>
                <a:spcPts val="0"/>
              </a:spcBef>
              <a:buClr>
                <a:schemeClr val="accent2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  <a:cs typeface="Arial"/>
              </a:defRPr>
            </a:lvl4pPr>
            <a:lvl5pPr marL="2057400" indent="-228600">
              <a:spcBef>
                <a:spcPts val="0"/>
              </a:spcBef>
              <a:buClr>
                <a:schemeClr val="hlink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  <a:cs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  <a:cs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  <a:cs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  <a:cs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  <a:cs typeface="Arial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fld id="{CFD428D3-A175-4E74-8414-8625E93EA6DC}" type="slidenum">
              <a:rPr lang="en-US" sz="1200">
                <a:latin typeface="Arial"/>
              </a:rPr>
              <a:t>3</a:t>
            </a:fld>
            <a:endParaRPr lang="en-US" sz="1200">
              <a:latin typeface="Arial"/>
            </a:endParaRPr>
          </a:p>
        </p:txBody>
      </p:sp>
      <p:sp>
        <p:nvSpPr>
          <p:cNvPr id="5124" name="Нижний колонтитул 5"/>
          <p:cNvSpPr>
            <a:spLocks noGrp="1"/>
          </p:cNvSpPr>
          <p:nvPr>
            <p:ph type="ftr" sz="quarter" idx="12"/>
          </p:nvPr>
        </p:nvSpPr>
        <p:spPr bwMode="auto">
          <a:prstGeom prst="rect">
            <a:avLst/>
          </a:prstGeom>
          <a:noFill/>
        </p:spPr>
        <p:txBody>
          <a:bodyPr/>
          <a:lstStyle>
            <a:lvl1pPr>
              <a:spcBef>
                <a:spcPts val="0"/>
              </a:spcBef>
              <a:buClr>
                <a:schemeClr val="hlink"/>
              </a:buClr>
              <a:buSzPct val="70000"/>
              <a:buFont typeface="Wingdings"/>
              <a:buChar char="n"/>
              <a:defRPr sz="3200">
                <a:solidFill>
                  <a:schemeClr val="tx1"/>
                </a:solidFill>
                <a:latin typeface="Garamond"/>
                <a:cs typeface="Arial"/>
              </a:defRPr>
            </a:lvl1pPr>
            <a:lvl2pPr marL="742950" indent="-285750">
              <a:spcBef>
                <a:spcPts val="0"/>
              </a:spcBef>
              <a:buClr>
                <a:schemeClr val="accent2"/>
              </a:buClr>
              <a:buSzPct val="70000"/>
              <a:buFont typeface="Wingdings"/>
              <a:buChar char="n"/>
              <a:defRPr sz="2800">
                <a:solidFill>
                  <a:schemeClr val="tx1"/>
                </a:solidFill>
                <a:latin typeface="Garamond"/>
                <a:cs typeface="Arial"/>
              </a:defRPr>
            </a:lvl2pPr>
            <a:lvl3pPr marL="1143000" indent="-228600">
              <a:spcBef>
                <a:spcPts val="0"/>
              </a:spcBef>
              <a:buClr>
                <a:schemeClr val="tx2"/>
              </a:buClr>
              <a:buSzPct val="70000"/>
              <a:buFont typeface="Wingdings"/>
              <a:buChar char="n"/>
              <a:defRPr sz="2400">
                <a:solidFill>
                  <a:schemeClr val="tx1"/>
                </a:solidFill>
                <a:latin typeface="Garamond"/>
                <a:cs typeface="Arial"/>
              </a:defRPr>
            </a:lvl3pPr>
            <a:lvl4pPr marL="1600200" indent="-228600">
              <a:spcBef>
                <a:spcPts val="0"/>
              </a:spcBef>
              <a:buClr>
                <a:schemeClr val="accent2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  <a:cs typeface="Arial"/>
              </a:defRPr>
            </a:lvl4pPr>
            <a:lvl5pPr marL="2057400" indent="-228600">
              <a:spcBef>
                <a:spcPts val="0"/>
              </a:spcBef>
              <a:buClr>
                <a:schemeClr val="hlink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  <a:cs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  <a:cs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  <a:cs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  <a:cs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  <a:cs typeface="Arial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1200">
                <a:latin typeface="Arial"/>
              </a:rPr>
              <a:t>26. Деньги</a:t>
            </a:r>
            <a:endParaRPr/>
          </a:p>
        </p:txBody>
      </p:sp>
      <p:sp>
        <p:nvSpPr>
          <p:cNvPr id="159749" name="Rectangle 5"/>
          <p:cNvSpPr>
            <a:spLocks noGrp="1" noRot="1" noChangeArrowheads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Виды денег</a:t>
            </a:r>
            <a:endParaRPr lang="en-US"/>
          </a:p>
        </p:txBody>
      </p:sp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7879785"/>
              </p:ext>
            </p:extLst>
          </p:nvPr>
        </p:nvGraphicFramePr>
        <p:xfrm>
          <a:off x="1143000" y="1323974"/>
          <a:ext cx="6781800" cy="5102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oleObj" r:id="rId3" imgW="4370070" imgH="3286760" progId="Visio.Drawing.11">
                  <p:embed/>
                </p:oleObj>
              </mc:Choice>
              <mc:Fallback>
                <p:oleObj name="oleObj" r:id="rId3" imgW="4370070" imgH="3286760" progId="Visio.Drawing.11">
                  <p:embed/>
                  <p:pic>
                    <p:nvPicPr>
                      <p:cNvPr id="159750" name=""/>
                      <p:cNvPicPr/>
                      <p:nvPr/>
                    </p:nvPicPr>
                    <p:blipFill>
                      <a:blip r:embed="rId4"/>
                      <a:stretch/>
                    </p:blipFill>
                    <p:spPr bwMode="auto">
                      <a:xfrm>
                        <a:off x="1143000" y="1323974"/>
                        <a:ext cx="6781800" cy="5102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Дата 3"/>
          <p:cNvSpPr>
            <a:spLocks noGrp="1"/>
          </p:cNvSpPr>
          <p:nvPr>
            <p:ph type="dt" sz="quarter" idx="10"/>
          </p:nvPr>
        </p:nvSpPr>
        <p:spPr bwMode="auto">
          <a:prstGeom prst="rect">
            <a:avLst/>
          </a:prstGeom>
          <a:noFill/>
        </p:spPr>
        <p:txBody>
          <a:bodyPr/>
          <a:lstStyle>
            <a:lvl1pPr>
              <a:spcBef>
                <a:spcPts val="0"/>
              </a:spcBef>
              <a:buClr>
                <a:schemeClr val="hlink"/>
              </a:buClr>
              <a:buSzPct val="70000"/>
              <a:buFont typeface="Wingdings"/>
              <a:buChar char="n"/>
              <a:defRPr sz="3200">
                <a:solidFill>
                  <a:schemeClr val="tx1"/>
                </a:solidFill>
                <a:latin typeface="Garamond"/>
                <a:cs typeface="Arial"/>
              </a:defRPr>
            </a:lvl1pPr>
            <a:lvl2pPr marL="742950" indent="-285750">
              <a:spcBef>
                <a:spcPts val="0"/>
              </a:spcBef>
              <a:buClr>
                <a:schemeClr val="accent2"/>
              </a:buClr>
              <a:buSzPct val="70000"/>
              <a:buFont typeface="Wingdings"/>
              <a:buChar char="n"/>
              <a:defRPr sz="2800">
                <a:solidFill>
                  <a:schemeClr val="tx1"/>
                </a:solidFill>
                <a:latin typeface="Garamond"/>
                <a:cs typeface="Arial"/>
              </a:defRPr>
            </a:lvl2pPr>
            <a:lvl3pPr marL="1143000" indent="-228600">
              <a:spcBef>
                <a:spcPts val="0"/>
              </a:spcBef>
              <a:buClr>
                <a:schemeClr val="tx2"/>
              </a:buClr>
              <a:buSzPct val="70000"/>
              <a:buFont typeface="Wingdings"/>
              <a:buChar char="n"/>
              <a:defRPr sz="2400">
                <a:solidFill>
                  <a:schemeClr val="tx1"/>
                </a:solidFill>
                <a:latin typeface="Garamond"/>
                <a:cs typeface="Arial"/>
              </a:defRPr>
            </a:lvl3pPr>
            <a:lvl4pPr marL="1600200" indent="-228600">
              <a:spcBef>
                <a:spcPts val="0"/>
              </a:spcBef>
              <a:buClr>
                <a:schemeClr val="accent2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  <a:cs typeface="Arial"/>
              </a:defRPr>
            </a:lvl4pPr>
            <a:lvl5pPr marL="2057400" indent="-228600">
              <a:spcBef>
                <a:spcPts val="0"/>
              </a:spcBef>
              <a:buClr>
                <a:schemeClr val="hlink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  <a:cs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  <a:cs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  <a:cs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  <a:cs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  <a:cs typeface="Arial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1200">
                <a:latin typeface="Arial"/>
              </a:rPr>
              <a:t>Глава 4. Экономика государства</a:t>
            </a:r>
            <a:endParaRPr/>
          </a:p>
        </p:txBody>
      </p:sp>
      <p:sp>
        <p:nvSpPr>
          <p:cNvPr id="6147" name="Номер слайда 4"/>
          <p:cNvSpPr>
            <a:spLocks noGrp="1"/>
          </p:cNvSpPr>
          <p:nvPr>
            <p:ph type="sldNum" sz="quarter" idx="11"/>
          </p:nvPr>
        </p:nvSpPr>
        <p:spPr bwMode="auto">
          <a:prstGeom prst="rect">
            <a:avLst/>
          </a:prstGeom>
          <a:noFill/>
        </p:spPr>
        <p:txBody>
          <a:bodyPr/>
          <a:lstStyle>
            <a:lvl1pPr>
              <a:spcBef>
                <a:spcPts val="0"/>
              </a:spcBef>
              <a:buClr>
                <a:schemeClr val="hlink"/>
              </a:buClr>
              <a:buSzPct val="70000"/>
              <a:buFont typeface="Wingdings"/>
              <a:buChar char="n"/>
              <a:defRPr sz="3200">
                <a:solidFill>
                  <a:schemeClr val="tx1"/>
                </a:solidFill>
                <a:latin typeface="Garamond"/>
                <a:cs typeface="Arial"/>
              </a:defRPr>
            </a:lvl1pPr>
            <a:lvl2pPr marL="742950" indent="-285750">
              <a:spcBef>
                <a:spcPts val="0"/>
              </a:spcBef>
              <a:buClr>
                <a:schemeClr val="accent2"/>
              </a:buClr>
              <a:buSzPct val="70000"/>
              <a:buFont typeface="Wingdings"/>
              <a:buChar char="n"/>
              <a:defRPr sz="2800">
                <a:solidFill>
                  <a:schemeClr val="tx1"/>
                </a:solidFill>
                <a:latin typeface="Garamond"/>
                <a:cs typeface="Arial"/>
              </a:defRPr>
            </a:lvl2pPr>
            <a:lvl3pPr marL="1143000" indent="-228600">
              <a:spcBef>
                <a:spcPts val="0"/>
              </a:spcBef>
              <a:buClr>
                <a:schemeClr val="tx2"/>
              </a:buClr>
              <a:buSzPct val="70000"/>
              <a:buFont typeface="Wingdings"/>
              <a:buChar char="n"/>
              <a:defRPr sz="2400">
                <a:solidFill>
                  <a:schemeClr val="tx1"/>
                </a:solidFill>
                <a:latin typeface="Garamond"/>
                <a:cs typeface="Arial"/>
              </a:defRPr>
            </a:lvl3pPr>
            <a:lvl4pPr marL="1600200" indent="-228600">
              <a:spcBef>
                <a:spcPts val="0"/>
              </a:spcBef>
              <a:buClr>
                <a:schemeClr val="accent2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  <a:cs typeface="Arial"/>
              </a:defRPr>
            </a:lvl4pPr>
            <a:lvl5pPr marL="2057400" indent="-228600">
              <a:spcBef>
                <a:spcPts val="0"/>
              </a:spcBef>
              <a:buClr>
                <a:schemeClr val="hlink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  <a:cs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  <a:cs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  <a:cs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  <a:cs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  <a:cs typeface="Arial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fld id="{3E6774A4-3D36-41BD-83AB-341F222229DD}" type="slidenum">
              <a:rPr lang="en-US" sz="1200">
                <a:latin typeface="Arial"/>
              </a:rPr>
              <a:t>4</a:t>
            </a:fld>
            <a:endParaRPr lang="en-US" sz="1200">
              <a:latin typeface="Arial"/>
            </a:endParaRPr>
          </a:p>
        </p:txBody>
      </p:sp>
      <p:sp>
        <p:nvSpPr>
          <p:cNvPr id="6148" name="Нижний колонтитул 5"/>
          <p:cNvSpPr>
            <a:spLocks noGrp="1"/>
          </p:cNvSpPr>
          <p:nvPr>
            <p:ph type="ftr" sz="quarter" idx="12"/>
          </p:nvPr>
        </p:nvSpPr>
        <p:spPr bwMode="auto">
          <a:prstGeom prst="rect">
            <a:avLst/>
          </a:prstGeom>
          <a:noFill/>
        </p:spPr>
        <p:txBody>
          <a:bodyPr/>
          <a:lstStyle>
            <a:lvl1pPr>
              <a:spcBef>
                <a:spcPts val="0"/>
              </a:spcBef>
              <a:buClr>
                <a:schemeClr val="hlink"/>
              </a:buClr>
              <a:buSzPct val="70000"/>
              <a:buFont typeface="Wingdings"/>
              <a:buChar char="n"/>
              <a:defRPr sz="3200">
                <a:solidFill>
                  <a:schemeClr val="tx1"/>
                </a:solidFill>
                <a:latin typeface="Garamond"/>
                <a:cs typeface="Arial"/>
              </a:defRPr>
            </a:lvl1pPr>
            <a:lvl2pPr marL="742950" indent="-285750">
              <a:spcBef>
                <a:spcPts val="0"/>
              </a:spcBef>
              <a:buClr>
                <a:schemeClr val="accent2"/>
              </a:buClr>
              <a:buSzPct val="70000"/>
              <a:buFont typeface="Wingdings"/>
              <a:buChar char="n"/>
              <a:defRPr sz="2800">
                <a:solidFill>
                  <a:schemeClr val="tx1"/>
                </a:solidFill>
                <a:latin typeface="Garamond"/>
                <a:cs typeface="Arial"/>
              </a:defRPr>
            </a:lvl2pPr>
            <a:lvl3pPr marL="1143000" indent="-228600">
              <a:spcBef>
                <a:spcPts val="0"/>
              </a:spcBef>
              <a:buClr>
                <a:schemeClr val="tx2"/>
              </a:buClr>
              <a:buSzPct val="70000"/>
              <a:buFont typeface="Wingdings"/>
              <a:buChar char="n"/>
              <a:defRPr sz="2400">
                <a:solidFill>
                  <a:schemeClr val="tx1"/>
                </a:solidFill>
                <a:latin typeface="Garamond"/>
                <a:cs typeface="Arial"/>
              </a:defRPr>
            </a:lvl3pPr>
            <a:lvl4pPr marL="1600200" indent="-228600">
              <a:spcBef>
                <a:spcPts val="0"/>
              </a:spcBef>
              <a:buClr>
                <a:schemeClr val="accent2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  <a:cs typeface="Arial"/>
              </a:defRPr>
            </a:lvl4pPr>
            <a:lvl5pPr marL="2057400" indent="-228600">
              <a:spcBef>
                <a:spcPts val="0"/>
              </a:spcBef>
              <a:buClr>
                <a:schemeClr val="hlink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  <a:cs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  <a:cs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  <a:cs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  <a:cs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  <a:cs typeface="Arial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1200">
                <a:latin typeface="Arial"/>
              </a:rPr>
              <a:t>26. Деньги</a:t>
            </a:r>
            <a:endParaRPr/>
          </a:p>
        </p:txBody>
      </p:sp>
      <p:sp>
        <p:nvSpPr>
          <p:cNvPr id="158722" name="Rectangle 2"/>
          <p:cNvSpPr>
            <a:spLocks noGrp="1" noRot="1" noChangeArrowheads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Виды декретных денег</a:t>
            </a:r>
            <a:endParaRPr lang="en-US"/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686800" cy="5105400"/>
          </a:xfrm>
        </p:spPr>
        <p:txBody>
          <a:bodyPr/>
          <a:lstStyle/>
          <a:p>
            <a:pPr>
              <a:defRPr/>
            </a:pPr>
            <a:r>
              <a:rPr lang="ru-RU" i="1"/>
              <a:t>Наличные деньги (currency) </a:t>
            </a:r>
            <a:r>
              <a:rPr lang="ru-RU"/>
              <a:t>— бумажные билеты и металлические монеты, которые лежат в кошельке. </a:t>
            </a:r>
            <a:endParaRPr/>
          </a:p>
          <a:p>
            <a:pPr>
              <a:defRPr/>
            </a:pPr>
            <a:endParaRPr lang="en-US" i="1"/>
          </a:p>
          <a:p>
            <a:pPr>
              <a:defRPr/>
            </a:pPr>
            <a:r>
              <a:rPr lang="ru-RU" i="1"/>
              <a:t>Безналичные деньги, депозиты (deposit</a:t>
            </a:r>
            <a:r>
              <a:rPr lang="en-US" i="1"/>
              <a:t>s</a:t>
            </a:r>
            <a:r>
              <a:rPr lang="ru-RU" i="1"/>
              <a:t>)</a:t>
            </a:r>
            <a:r>
              <a:rPr lang="ru-RU"/>
              <a:t> — записи на счетах в банках.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Деньги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marL="0" indent="0">
              <a:buNone/>
              <a:defRPr/>
            </a:pPr>
            <a:r>
              <a:rPr lang="ru-RU"/>
              <a:t>Электронные деньги - деньги в безналичной форме, зафиксированные на банковском счете или банковской карте.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Глава 4. Экономика государства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 bwMode="auto"/>
        <p:txBody>
          <a:bodyPr/>
          <a:lstStyle/>
          <a:p>
            <a:pPr>
              <a:defRPr/>
            </a:pPr>
            <a:fld id="{57CF5E66-72A0-47F8-BCAF-9EFED1513491}" type="slidenum">
              <a:rPr lang="en-US"/>
              <a:t>5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2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26. Деньги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170" name="Дата 3"/>
          <p:cNvSpPr>
            <a:spLocks noGrp="1"/>
          </p:cNvSpPr>
          <p:nvPr>
            <p:ph type="dt" sz="quarter" idx="10"/>
          </p:nvPr>
        </p:nvSpPr>
        <p:spPr bwMode="auto">
          <a:prstGeom prst="rect">
            <a:avLst/>
          </a:prstGeom>
          <a:noFill/>
        </p:spPr>
        <p:txBody>
          <a:bodyPr/>
          <a:lstStyle>
            <a:lvl1pPr>
              <a:spcBef>
                <a:spcPts val="0"/>
              </a:spcBef>
              <a:buClr>
                <a:schemeClr val="hlink"/>
              </a:buClr>
              <a:buSzPct val="70000"/>
              <a:buFont typeface="Wingdings"/>
              <a:buChar char="n"/>
              <a:defRPr sz="3200">
                <a:solidFill>
                  <a:schemeClr val="tx1"/>
                </a:solidFill>
                <a:latin typeface="Garamond"/>
                <a:cs typeface="Arial"/>
              </a:defRPr>
            </a:lvl1pPr>
            <a:lvl2pPr marL="742950" indent="-285750">
              <a:spcBef>
                <a:spcPts val="0"/>
              </a:spcBef>
              <a:buClr>
                <a:schemeClr val="accent2"/>
              </a:buClr>
              <a:buSzPct val="70000"/>
              <a:buFont typeface="Wingdings"/>
              <a:buChar char="n"/>
              <a:defRPr sz="2800">
                <a:solidFill>
                  <a:schemeClr val="tx1"/>
                </a:solidFill>
                <a:latin typeface="Garamond"/>
                <a:cs typeface="Arial"/>
              </a:defRPr>
            </a:lvl2pPr>
            <a:lvl3pPr marL="1143000" indent="-228600">
              <a:spcBef>
                <a:spcPts val="0"/>
              </a:spcBef>
              <a:buClr>
                <a:schemeClr val="tx2"/>
              </a:buClr>
              <a:buSzPct val="70000"/>
              <a:buFont typeface="Wingdings"/>
              <a:buChar char="n"/>
              <a:defRPr sz="2400">
                <a:solidFill>
                  <a:schemeClr val="tx1"/>
                </a:solidFill>
                <a:latin typeface="Garamond"/>
                <a:cs typeface="Arial"/>
              </a:defRPr>
            </a:lvl3pPr>
            <a:lvl4pPr marL="1600200" indent="-228600">
              <a:spcBef>
                <a:spcPts val="0"/>
              </a:spcBef>
              <a:buClr>
                <a:schemeClr val="accent2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  <a:cs typeface="Arial"/>
              </a:defRPr>
            </a:lvl4pPr>
            <a:lvl5pPr marL="2057400" indent="-228600">
              <a:spcBef>
                <a:spcPts val="0"/>
              </a:spcBef>
              <a:buClr>
                <a:schemeClr val="hlink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  <a:cs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  <a:cs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  <a:cs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  <a:cs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  <a:cs typeface="Arial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1200">
                <a:latin typeface="Arial"/>
              </a:rPr>
              <a:t>Глава 4. Экономика государства</a:t>
            </a:r>
            <a:endParaRPr/>
          </a:p>
        </p:txBody>
      </p:sp>
      <p:sp>
        <p:nvSpPr>
          <p:cNvPr id="7171" name="Номер слайда 4"/>
          <p:cNvSpPr>
            <a:spLocks noGrp="1"/>
          </p:cNvSpPr>
          <p:nvPr>
            <p:ph type="sldNum" sz="quarter" idx="11"/>
          </p:nvPr>
        </p:nvSpPr>
        <p:spPr bwMode="auto">
          <a:prstGeom prst="rect">
            <a:avLst/>
          </a:prstGeom>
          <a:noFill/>
        </p:spPr>
        <p:txBody>
          <a:bodyPr/>
          <a:lstStyle>
            <a:lvl1pPr>
              <a:spcBef>
                <a:spcPts val="0"/>
              </a:spcBef>
              <a:buClr>
                <a:schemeClr val="hlink"/>
              </a:buClr>
              <a:buSzPct val="70000"/>
              <a:buFont typeface="Wingdings"/>
              <a:buChar char="n"/>
              <a:defRPr sz="3200">
                <a:solidFill>
                  <a:schemeClr val="tx1"/>
                </a:solidFill>
                <a:latin typeface="Garamond"/>
                <a:cs typeface="Arial"/>
              </a:defRPr>
            </a:lvl1pPr>
            <a:lvl2pPr marL="742950" indent="-285750">
              <a:spcBef>
                <a:spcPts val="0"/>
              </a:spcBef>
              <a:buClr>
                <a:schemeClr val="accent2"/>
              </a:buClr>
              <a:buSzPct val="70000"/>
              <a:buFont typeface="Wingdings"/>
              <a:buChar char="n"/>
              <a:defRPr sz="2800">
                <a:solidFill>
                  <a:schemeClr val="tx1"/>
                </a:solidFill>
                <a:latin typeface="Garamond"/>
                <a:cs typeface="Arial"/>
              </a:defRPr>
            </a:lvl2pPr>
            <a:lvl3pPr marL="1143000" indent="-228600">
              <a:spcBef>
                <a:spcPts val="0"/>
              </a:spcBef>
              <a:buClr>
                <a:schemeClr val="tx2"/>
              </a:buClr>
              <a:buSzPct val="70000"/>
              <a:buFont typeface="Wingdings"/>
              <a:buChar char="n"/>
              <a:defRPr sz="2400">
                <a:solidFill>
                  <a:schemeClr val="tx1"/>
                </a:solidFill>
                <a:latin typeface="Garamond"/>
                <a:cs typeface="Arial"/>
              </a:defRPr>
            </a:lvl3pPr>
            <a:lvl4pPr marL="1600200" indent="-228600">
              <a:spcBef>
                <a:spcPts val="0"/>
              </a:spcBef>
              <a:buClr>
                <a:schemeClr val="accent2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  <a:cs typeface="Arial"/>
              </a:defRPr>
            </a:lvl4pPr>
            <a:lvl5pPr marL="2057400" indent="-228600">
              <a:spcBef>
                <a:spcPts val="0"/>
              </a:spcBef>
              <a:buClr>
                <a:schemeClr val="hlink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  <a:cs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  <a:cs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  <a:cs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  <a:cs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  <a:cs typeface="Arial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fld id="{44C2AC85-9556-45A2-A7D3-385082A59D28}" type="slidenum">
              <a:rPr lang="en-US" sz="1200">
                <a:latin typeface="Arial"/>
              </a:rPr>
              <a:t>6</a:t>
            </a:fld>
            <a:endParaRPr lang="en-US" sz="1200">
              <a:latin typeface="Arial"/>
            </a:endParaRPr>
          </a:p>
        </p:txBody>
      </p:sp>
      <p:sp>
        <p:nvSpPr>
          <p:cNvPr id="7172" name="Нижний колонтитул 5"/>
          <p:cNvSpPr>
            <a:spLocks noGrp="1"/>
          </p:cNvSpPr>
          <p:nvPr>
            <p:ph type="ftr" sz="quarter" idx="12"/>
          </p:nvPr>
        </p:nvSpPr>
        <p:spPr bwMode="auto">
          <a:prstGeom prst="rect">
            <a:avLst/>
          </a:prstGeom>
          <a:noFill/>
        </p:spPr>
        <p:txBody>
          <a:bodyPr/>
          <a:lstStyle>
            <a:lvl1pPr>
              <a:spcBef>
                <a:spcPts val="0"/>
              </a:spcBef>
              <a:buClr>
                <a:schemeClr val="hlink"/>
              </a:buClr>
              <a:buSzPct val="70000"/>
              <a:buFont typeface="Wingdings"/>
              <a:buChar char="n"/>
              <a:defRPr sz="3200">
                <a:solidFill>
                  <a:schemeClr val="tx1"/>
                </a:solidFill>
                <a:latin typeface="Garamond"/>
                <a:cs typeface="Arial"/>
              </a:defRPr>
            </a:lvl1pPr>
            <a:lvl2pPr marL="742950" indent="-285750">
              <a:spcBef>
                <a:spcPts val="0"/>
              </a:spcBef>
              <a:buClr>
                <a:schemeClr val="accent2"/>
              </a:buClr>
              <a:buSzPct val="70000"/>
              <a:buFont typeface="Wingdings"/>
              <a:buChar char="n"/>
              <a:defRPr sz="2800">
                <a:solidFill>
                  <a:schemeClr val="tx1"/>
                </a:solidFill>
                <a:latin typeface="Garamond"/>
                <a:cs typeface="Arial"/>
              </a:defRPr>
            </a:lvl2pPr>
            <a:lvl3pPr marL="1143000" indent="-228600">
              <a:spcBef>
                <a:spcPts val="0"/>
              </a:spcBef>
              <a:buClr>
                <a:schemeClr val="tx2"/>
              </a:buClr>
              <a:buSzPct val="70000"/>
              <a:buFont typeface="Wingdings"/>
              <a:buChar char="n"/>
              <a:defRPr sz="2400">
                <a:solidFill>
                  <a:schemeClr val="tx1"/>
                </a:solidFill>
                <a:latin typeface="Garamond"/>
                <a:cs typeface="Arial"/>
              </a:defRPr>
            </a:lvl3pPr>
            <a:lvl4pPr marL="1600200" indent="-228600">
              <a:spcBef>
                <a:spcPts val="0"/>
              </a:spcBef>
              <a:buClr>
                <a:schemeClr val="accent2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  <a:cs typeface="Arial"/>
              </a:defRPr>
            </a:lvl4pPr>
            <a:lvl5pPr marL="2057400" indent="-228600">
              <a:spcBef>
                <a:spcPts val="0"/>
              </a:spcBef>
              <a:buClr>
                <a:schemeClr val="hlink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  <a:cs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  <a:cs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  <a:cs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  <a:cs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  <a:cs typeface="Arial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1200">
                <a:latin typeface="Arial"/>
              </a:rPr>
              <a:t>26. Деньги</a:t>
            </a:r>
            <a:endParaRPr/>
          </a:p>
        </p:txBody>
      </p:sp>
      <p:sp>
        <p:nvSpPr>
          <p:cNvPr id="161794" name="Rectangle 2"/>
          <p:cNvSpPr>
            <a:spLocks noGrp="1" noRot="1" noChangeArrowheads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Функции денег</a:t>
            </a:r>
            <a:endParaRPr lang="en-US"/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6800"/>
            <a:ext cx="8229600" cy="51054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ru-RU" sz="2800" i="1"/>
              <a:t>Средство обмена (</a:t>
            </a:r>
            <a:r>
              <a:rPr lang="en-US" sz="2800" i="1"/>
              <a:t>medium</a:t>
            </a:r>
            <a:r>
              <a:rPr lang="ru-RU" sz="2800" i="1"/>
              <a:t> </a:t>
            </a:r>
            <a:r>
              <a:rPr lang="en-US" sz="2800" i="1"/>
              <a:t>of</a:t>
            </a:r>
            <a:r>
              <a:rPr lang="ru-RU" sz="2800" i="1"/>
              <a:t> </a:t>
            </a:r>
            <a:r>
              <a:rPr lang="en-US" sz="2800" i="1"/>
              <a:t>exchange</a:t>
            </a:r>
            <a:r>
              <a:rPr lang="ru-RU" sz="2800" i="1"/>
              <a:t>) </a:t>
            </a:r>
            <a:r>
              <a:rPr lang="ru-RU" sz="2800"/>
              <a:t>— деньги выступают посредником при обмене товаров.</a:t>
            </a:r>
            <a:endParaRPr lang="ru-RU" sz="2800" i="1"/>
          </a:p>
          <a:p>
            <a:pPr>
              <a:lnSpc>
                <a:spcPct val="90000"/>
              </a:lnSpc>
              <a:defRPr/>
            </a:pPr>
            <a:r>
              <a:rPr lang="ru-RU" sz="2800" i="1"/>
              <a:t>Средство платежа (</a:t>
            </a:r>
            <a:r>
              <a:rPr lang="en-US" sz="2800" i="1"/>
              <a:t>medium</a:t>
            </a:r>
            <a:r>
              <a:rPr lang="ru-RU" sz="2800" i="1"/>
              <a:t> </a:t>
            </a:r>
            <a:r>
              <a:rPr lang="en-US" sz="2800" i="1"/>
              <a:t>of</a:t>
            </a:r>
            <a:r>
              <a:rPr lang="ru-RU" sz="2800" i="1"/>
              <a:t> </a:t>
            </a:r>
            <a:r>
              <a:rPr lang="en-US" sz="2800" i="1"/>
              <a:t>payment</a:t>
            </a:r>
            <a:r>
              <a:rPr lang="ru-RU" sz="2800" i="1"/>
              <a:t>) </a:t>
            </a:r>
            <a:r>
              <a:rPr lang="ru-RU" sz="2800"/>
              <a:t>— любая операция в рыночной экономике предполагает платеж: переход денег от одного экономического агента к другому.</a:t>
            </a:r>
            <a:endParaRPr lang="ru-RU" sz="2800" i="1"/>
          </a:p>
          <a:p>
            <a:pPr>
              <a:lnSpc>
                <a:spcPct val="90000"/>
              </a:lnSpc>
              <a:defRPr/>
            </a:pPr>
            <a:r>
              <a:rPr lang="ru-RU" sz="2800" i="1"/>
              <a:t>Накопление сбережений (</a:t>
            </a:r>
            <a:r>
              <a:rPr lang="en-US" sz="2800" i="1"/>
              <a:t>store</a:t>
            </a:r>
            <a:r>
              <a:rPr lang="ru-RU" sz="2800" i="1"/>
              <a:t> </a:t>
            </a:r>
            <a:r>
              <a:rPr lang="en-US" sz="2800" i="1"/>
              <a:t>of</a:t>
            </a:r>
            <a:r>
              <a:rPr lang="ru-RU" sz="2800" i="1"/>
              <a:t> </a:t>
            </a:r>
            <a:r>
              <a:rPr lang="en-US" sz="2800" i="1"/>
              <a:t>value</a:t>
            </a:r>
            <a:r>
              <a:rPr lang="ru-RU" sz="2800" i="1"/>
              <a:t>) </a:t>
            </a:r>
            <a:r>
              <a:rPr lang="ru-RU" sz="2800"/>
              <a:t>— деньги сохраняют свою покупательную способность с течением времени.</a:t>
            </a:r>
            <a:endParaRPr lang="ru-RU" sz="2800" i="1"/>
          </a:p>
          <a:p>
            <a:pPr>
              <a:lnSpc>
                <a:spcPct val="90000"/>
              </a:lnSpc>
              <a:defRPr/>
            </a:pPr>
            <a:r>
              <a:rPr lang="ru-RU" sz="2800" i="1"/>
              <a:t>Измерение стоимости (</a:t>
            </a:r>
            <a:r>
              <a:rPr lang="en-US" sz="2800" i="1"/>
              <a:t>unit</a:t>
            </a:r>
            <a:r>
              <a:rPr lang="ru-RU" sz="2800" i="1"/>
              <a:t> </a:t>
            </a:r>
            <a:r>
              <a:rPr lang="en-US" sz="2800" i="1"/>
              <a:t>of</a:t>
            </a:r>
            <a:r>
              <a:rPr lang="ru-RU" sz="2800" i="1"/>
              <a:t> </a:t>
            </a:r>
            <a:r>
              <a:rPr lang="en-US" sz="2800" i="1"/>
              <a:t>value</a:t>
            </a:r>
            <a:r>
              <a:rPr lang="ru-RU" sz="2800" i="1"/>
              <a:t>) </a:t>
            </a:r>
            <a:r>
              <a:rPr lang="ru-RU" sz="2800"/>
              <a:t>— деньги выступают общепринятой единицей измерения цены товаров и услуг.</a:t>
            </a:r>
            <a:endParaRPr lang="en-US" sz="28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194" name="Дата 3"/>
          <p:cNvSpPr>
            <a:spLocks noGrp="1"/>
          </p:cNvSpPr>
          <p:nvPr>
            <p:ph type="dt" sz="quarter" idx="10"/>
          </p:nvPr>
        </p:nvSpPr>
        <p:spPr bwMode="auto">
          <a:prstGeom prst="rect">
            <a:avLst/>
          </a:prstGeom>
          <a:noFill/>
        </p:spPr>
        <p:txBody>
          <a:bodyPr/>
          <a:lstStyle>
            <a:lvl1pPr>
              <a:spcBef>
                <a:spcPts val="0"/>
              </a:spcBef>
              <a:buClr>
                <a:schemeClr val="hlink"/>
              </a:buClr>
              <a:buSzPct val="70000"/>
              <a:buFont typeface="Wingdings"/>
              <a:buChar char="n"/>
              <a:defRPr sz="3200">
                <a:solidFill>
                  <a:schemeClr val="tx1"/>
                </a:solidFill>
                <a:latin typeface="Garamond"/>
                <a:cs typeface="Arial"/>
              </a:defRPr>
            </a:lvl1pPr>
            <a:lvl2pPr marL="742950" indent="-285750">
              <a:spcBef>
                <a:spcPts val="0"/>
              </a:spcBef>
              <a:buClr>
                <a:schemeClr val="accent2"/>
              </a:buClr>
              <a:buSzPct val="70000"/>
              <a:buFont typeface="Wingdings"/>
              <a:buChar char="n"/>
              <a:defRPr sz="2800">
                <a:solidFill>
                  <a:schemeClr val="tx1"/>
                </a:solidFill>
                <a:latin typeface="Garamond"/>
                <a:cs typeface="Arial"/>
              </a:defRPr>
            </a:lvl2pPr>
            <a:lvl3pPr marL="1143000" indent="-228600">
              <a:spcBef>
                <a:spcPts val="0"/>
              </a:spcBef>
              <a:buClr>
                <a:schemeClr val="tx2"/>
              </a:buClr>
              <a:buSzPct val="70000"/>
              <a:buFont typeface="Wingdings"/>
              <a:buChar char="n"/>
              <a:defRPr sz="2400">
                <a:solidFill>
                  <a:schemeClr val="tx1"/>
                </a:solidFill>
                <a:latin typeface="Garamond"/>
                <a:cs typeface="Arial"/>
              </a:defRPr>
            </a:lvl3pPr>
            <a:lvl4pPr marL="1600200" indent="-228600">
              <a:spcBef>
                <a:spcPts val="0"/>
              </a:spcBef>
              <a:buClr>
                <a:schemeClr val="accent2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  <a:cs typeface="Arial"/>
              </a:defRPr>
            </a:lvl4pPr>
            <a:lvl5pPr marL="2057400" indent="-228600">
              <a:spcBef>
                <a:spcPts val="0"/>
              </a:spcBef>
              <a:buClr>
                <a:schemeClr val="hlink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  <a:cs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  <a:cs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  <a:cs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  <a:cs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  <a:cs typeface="Arial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1200">
                <a:latin typeface="Arial"/>
              </a:rPr>
              <a:t>Глава 4. Экономика государства</a:t>
            </a:r>
            <a:endParaRPr/>
          </a:p>
        </p:txBody>
      </p:sp>
      <p:sp>
        <p:nvSpPr>
          <p:cNvPr id="8195" name="Номер слайда 4"/>
          <p:cNvSpPr>
            <a:spLocks noGrp="1"/>
          </p:cNvSpPr>
          <p:nvPr>
            <p:ph type="sldNum" sz="quarter" idx="11"/>
          </p:nvPr>
        </p:nvSpPr>
        <p:spPr bwMode="auto">
          <a:prstGeom prst="rect">
            <a:avLst/>
          </a:prstGeom>
          <a:noFill/>
        </p:spPr>
        <p:txBody>
          <a:bodyPr/>
          <a:lstStyle>
            <a:lvl1pPr>
              <a:spcBef>
                <a:spcPts val="0"/>
              </a:spcBef>
              <a:buClr>
                <a:schemeClr val="hlink"/>
              </a:buClr>
              <a:buSzPct val="70000"/>
              <a:buFont typeface="Wingdings"/>
              <a:buChar char="n"/>
              <a:defRPr sz="3200">
                <a:solidFill>
                  <a:schemeClr val="tx1"/>
                </a:solidFill>
                <a:latin typeface="Garamond"/>
                <a:cs typeface="Arial"/>
              </a:defRPr>
            </a:lvl1pPr>
            <a:lvl2pPr marL="742950" indent="-285750">
              <a:spcBef>
                <a:spcPts val="0"/>
              </a:spcBef>
              <a:buClr>
                <a:schemeClr val="accent2"/>
              </a:buClr>
              <a:buSzPct val="70000"/>
              <a:buFont typeface="Wingdings"/>
              <a:buChar char="n"/>
              <a:defRPr sz="2800">
                <a:solidFill>
                  <a:schemeClr val="tx1"/>
                </a:solidFill>
                <a:latin typeface="Garamond"/>
                <a:cs typeface="Arial"/>
              </a:defRPr>
            </a:lvl2pPr>
            <a:lvl3pPr marL="1143000" indent="-228600">
              <a:spcBef>
                <a:spcPts val="0"/>
              </a:spcBef>
              <a:buClr>
                <a:schemeClr val="tx2"/>
              </a:buClr>
              <a:buSzPct val="70000"/>
              <a:buFont typeface="Wingdings"/>
              <a:buChar char="n"/>
              <a:defRPr sz="2400">
                <a:solidFill>
                  <a:schemeClr val="tx1"/>
                </a:solidFill>
                <a:latin typeface="Garamond"/>
                <a:cs typeface="Arial"/>
              </a:defRPr>
            </a:lvl3pPr>
            <a:lvl4pPr marL="1600200" indent="-228600">
              <a:spcBef>
                <a:spcPts val="0"/>
              </a:spcBef>
              <a:buClr>
                <a:schemeClr val="accent2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  <a:cs typeface="Arial"/>
              </a:defRPr>
            </a:lvl4pPr>
            <a:lvl5pPr marL="2057400" indent="-228600">
              <a:spcBef>
                <a:spcPts val="0"/>
              </a:spcBef>
              <a:buClr>
                <a:schemeClr val="hlink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  <a:cs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  <a:cs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  <a:cs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  <a:cs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  <a:cs typeface="Arial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fld id="{FB87A787-A1D0-4568-95E9-911F139BF092}" type="slidenum">
              <a:rPr lang="en-US" sz="1200">
                <a:latin typeface="Arial"/>
              </a:rPr>
              <a:t>7</a:t>
            </a:fld>
            <a:endParaRPr lang="en-US" sz="1200">
              <a:latin typeface="Arial"/>
            </a:endParaRPr>
          </a:p>
        </p:txBody>
      </p:sp>
      <p:sp>
        <p:nvSpPr>
          <p:cNvPr id="8196" name="Нижний колонтитул 5"/>
          <p:cNvSpPr>
            <a:spLocks noGrp="1"/>
          </p:cNvSpPr>
          <p:nvPr>
            <p:ph type="ftr" sz="quarter" idx="12"/>
          </p:nvPr>
        </p:nvSpPr>
        <p:spPr bwMode="auto">
          <a:prstGeom prst="rect">
            <a:avLst/>
          </a:prstGeom>
          <a:noFill/>
        </p:spPr>
        <p:txBody>
          <a:bodyPr/>
          <a:lstStyle>
            <a:lvl1pPr>
              <a:spcBef>
                <a:spcPts val="0"/>
              </a:spcBef>
              <a:buClr>
                <a:schemeClr val="hlink"/>
              </a:buClr>
              <a:buSzPct val="70000"/>
              <a:buFont typeface="Wingdings"/>
              <a:buChar char="n"/>
              <a:defRPr sz="3200">
                <a:solidFill>
                  <a:schemeClr val="tx1"/>
                </a:solidFill>
                <a:latin typeface="Garamond"/>
                <a:cs typeface="Arial"/>
              </a:defRPr>
            </a:lvl1pPr>
            <a:lvl2pPr marL="742950" indent="-285750">
              <a:spcBef>
                <a:spcPts val="0"/>
              </a:spcBef>
              <a:buClr>
                <a:schemeClr val="accent2"/>
              </a:buClr>
              <a:buSzPct val="70000"/>
              <a:buFont typeface="Wingdings"/>
              <a:buChar char="n"/>
              <a:defRPr sz="2800">
                <a:solidFill>
                  <a:schemeClr val="tx1"/>
                </a:solidFill>
                <a:latin typeface="Garamond"/>
                <a:cs typeface="Arial"/>
              </a:defRPr>
            </a:lvl2pPr>
            <a:lvl3pPr marL="1143000" indent="-228600">
              <a:spcBef>
                <a:spcPts val="0"/>
              </a:spcBef>
              <a:buClr>
                <a:schemeClr val="tx2"/>
              </a:buClr>
              <a:buSzPct val="70000"/>
              <a:buFont typeface="Wingdings"/>
              <a:buChar char="n"/>
              <a:defRPr sz="2400">
                <a:solidFill>
                  <a:schemeClr val="tx1"/>
                </a:solidFill>
                <a:latin typeface="Garamond"/>
                <a:cs typeface="Arial"/>
              </a:defRPr>
            </a:lvl3pPr>
            <a:lvl4pPr marL="1600200" indent="-228600">
              <a:spcBef>
                <a:spcPts val="0"/>
              </a:spcBef>
              <a:buClr>
                <a:schemeClr val="accent2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  <a:cs typeface="Arial"/>
              </a:defRPr>
            </a:lvl4pPr>
            <a:lvl5pPr marL="2057400" indent="-228600">
              <a:spcBef>
                <a:spcPts val="0"/>
              </a:spcBef>
              <a:buClr>
                <a:schemeClr val="hlink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  <a:cs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  <a:cs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  <a:cs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  <a:cs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  <a:cs typeface="Arial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1200">
                <a:latin typeface="Arial"/>
              </a:rPr>
              <a:t>26. Деньги</a:t>
            </a:r>
            <a:endParaRPr/>
          </a:p>
        </p:txBody>
      </p:sp>
      <p:sp>
        <p:nvSpPr>
          <p:cNvPr id="162818" name="Rectangle 2"/>
          <p:cNvSpPr>
            <a:spLocks noGrp="1" noRot="1" noChangeArrowheads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Цена и ликвидность</a:t>
            </a:r>
            <a:endParaRPr/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534400" cy="5105400"/>
          </a:xfrm>
        </p:spPr>
        <p:txBody>
          <a:bodyPr/>
          <a:lstStyle/>
          <a:p>
            <a:pPr>
              <a:defRPr/>
            </a:pPr>
            <a:r>
              <a:rPr lang="ru-RU" b="1" i="1"/>
              <a:t>Цена (</a:t>
            </a:r>
            <a:r>
              <a:rPr lang="en-US" b="1" i="1"/>
              <a:t>price</a:t>
            </a:r>
            <a:r>
              <a:rPr lang="ru-RU" b="1" i="1"/>
              <a:t>) </a:t>
            </a:r>
            <a:r>
              <a:rPr lang="ru-RU" b="1"/>
              <a:t>— пропорция обмена товаров и услуг на деньги.</a:t>
            </a:r>
            <a:endParaRPr/>
          </a:p>
          <a:p>
            <a:pPr>
              <a:defRPr/>
            </a:pPr>
            <a:r>
              <a:rPr lang="en-US"/>
              <a:t> </a:t>
            </a:r>
            <a:r>
              <a:rPr lang="ru-RU" b="1" i="1"/>
              <a:t>Ликвидность (</a:t>
            </a:r>
            <a:r>
              <a:rPr lang="en-US" b="1" i="1"/>
              <a:t>liquidity</a:t>
            </a:r>
            <a:r>
              <a:rPr lang="ru-RU" b="1" i="1"/>
              <a:t>) </a:t>
            </a:r>
            <a:r>
              <a:rPr lang="ru-RU" b="1"/>
              <a:t>— способность актива превращаться в деньги.</a:t>
            </a:r>
            <a:r>
              <a:rPr lang="en-US"/>
              <a:t> </a:t>
            </a:r>
            <a:endParaRPr lang="ru-RU"/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266" name="Дата 3"/>
          <p:cNvSpPr>
            <a:spLocks noGrp="1"/>
          </p:cNvSpPr>
          <p:nvPr>
            <p:ph type="dt" sz="quarter" idx="10"/>
          </p:nvPr>
        </p:nvSpPr>
        <p:spPr bwMode="auto">
          <a:prstGeom prst="rect">
            <a:avLst/>
          </a:prstGeom>
          <a:noFill/>
        </p:spPr>
        <p:txBody>
          <a:bodyPr/>
          <a:lstStyle>
            <a:lvl1pPr>
              <a:spcBef>
                <a:spcPts val="0"/>
              </a:spcBef>
              <a:buClr>
                <a:schemeClr val="hlink"/>
              </a:buClr>
              <a:buSzPct val="70000"/>
              <a:buFont typeface="Wingdings"/>
              <a:buChar char="n"/>
              <a:defRPr sz="3200">
                <a:solidFill>
                  <a:schemeClr val="tx1"/>
                </a:solidFill>
                <a:latin typeface="Garamond"/>
                <a:cs typeface="Arial"/>
              </a:defRPr>
            </a:lvl1pPr>
            <a:lvl2pPr marL="742950" indent="-285750">
              <a:spcBef>
                <a:spcPts val="0"/>
              </a:spcBef>
              <a:buClr>
                <a:schemeClr val="accent2"/>
              </a:buClr>
              <a:buSzPct val="70000"/>
              <a:buFont typeface="Wingdings"/>
              <a:buChar char="n"/>
              <a:defRPr sz="2800">
                <a:solidFill>
                  <a:schemeClr val="tx1"/>
                </a:solidFill>
                <a:latin typeface="Garamond"/>
                <a:cs typeface="Arial"/>
              </a:defRPr>
            </a:lvl2pPr>
            <a:lvl3pPr marL="1143000" indent="-228600">
              <a:spcBef>
                <a:spcPts val="0"/>
              </a:spcBef>
              <a:buClr>
                <a:schemeClr val="tx2"/>
              </a:buClr>
              <a:buSzPct val="70000"/>
              <a:buFont typeface="Wingdings"/>
              <a:buChar char="n"/>
              <a:defRPr sz="2400">
                <a:solidFill>
                  <a:schemeClr val="tx1"/>
                </a:solidFill>
                <a:latin typeface="Garamond"/>
                <a:cs typeface="Arial"/>
              </a:defRPr>
            </a:lvl3pPr>
            <a:lvl4pPr marL="1600200" indent="-228600">
              <a:spcBef>
                <a:spcPts val="0"/>
              </a:spcBef>
              <a:buClr>
                <a:schemeClr val="accent2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  <a:cs typeface="Arial"/>
              </a:defRPr>
            </a:lvl4pPr>
            <a:lvl5pPr marL="2057400" indent="-228600">
              <a:spcBef>
                <a:spcPts val="0"/>
              </a:spcBef>
              <a:buClr>
                <a:schemeClr val="hlink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  <a:cs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  <a:cs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  <a:cs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  <a:cs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  <a:cs typeface="Arial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1200">
                <a:latin typeface="Arial"/>
              </a:rPr>
              <a:t>Глава 4. Экономика государства</a:t>
            </a:r>
            <a:endParaRPr/>
          </a:p>
        </p:txBody>
      </p:sp>
      <p:sp>
        <p:nvSpPr>
          <p:cNvPr id="11267" name="Номер слайда 4"/>
          <p:cNvSpPr>
            <a:spLocks noGrp="1"/>
          </p:cNvSpPr>
          <p:nvPr>
            <p:ph type="sldNum" sz="quarter" idx="11"/>
          </p:nvPr>
        </p:nvSpPr>
        <p:spPr bwMode="auto">
          <a:prstGeom prst="rect">
            <a:avLst/>
          </a:prstGeom>
          <a:noFill/>
        </p:spPr>
        <p:txBody>
          <a:bodyPr/>
          <a:lstStyle>
            <a:lvl1pPr>
              <a:spcBef>
                <a:spcPts val="0"/>
              </a:spcBef>
              <a:buClr>
                <a:schemeClr val="hlink"/>
              </a:buClr>
              <a:buSzPct val="70000"/>
              <a:buFont typeface="Wingdings"/>
              <a:buChar char="n"/>
              <a:defRPr sz="3200">
                <a:solidFill>
                  <a:schemeClr val="tx1"/>
                </a:solidFill>
                <a:latin typeface="Garamond"/>
                <a:cs typeface="Arial"/>
              </a:defRPr>
            </a:lvl1pPr>
            <a:lvl2pPr marL="742950" indent="-285750">
              <a:spcBef>
                <a:spcPts val="0"/>
              </a:spcBef>
              <a:buClr>
                <a:schemeClr val="accent2"/>
              </a:buClr>
              <a:buSzPct val="70000"/>
              <a:buFont typeface="Wingdings"/>
              <a:buChar char="n"/>
              <a:defRPr sz="2800">
                <a:solidFill>
                  <a:schemeClr val="tx1"/>
                </a:solidFill>
                <a:latin typeface="Garamond"/>
                <a:cs typeface="Arial"/>
              </a:defRPr>
            </a:lvl2pPr>
            <a:lvl3pPr marL="1143000" indent="-228600">
              <a:spcBef>
                <a:spcPts val="0"/>
              </a:spcBef>
              <a:buClr>
                <a:schemeClr val="tx2"/>
              </a:buClr>
              <a:buSzPct val="70000"/>
              <a:buFont typeface="Wingdings"/>
              <a:buChar char="n"/>
              <a:defRPr sz="2400">
                <a:solidFill>
                  <a:schemeClr val="tx1"/>
                </a:solidFill>
                <a:latin typeface="Garamond"/>
                <a:cs typeface="Arial"/>
              </a:defRPr>
            </a:lvl3pPr>
            <a:lvl4pPr marL="1600200" indent="-228600">
              <a:spcBef>
                <a:spcPts val="0"/>
              </a:spcBef>
              <a:buClr>
                <a:schemeClr val="accent2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  <a:cs typeface="Arial"/>
              </a:defRPr>
            </a:lvl4pPr>
            <a:lvl5pPr marL="2057400" indent="-228600">
              <a:spcBef>
                <a:spcPts val="0"/>
              </a:spcBef>
              <a:buClr>
                <a:schemeClr val="hlink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  <a:cs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  <a:cs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  <a:cs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  <a:cs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  <a:cs typeface="Arial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fld id="{0A54213C-376D-4883-8ECD-06D3F2B5B41F}" type="slidenum">
              <a:rPr lang="en-US" sz="1200">
                <a:latin typeface="Arial"/>
              </a:rPr>
              <a:t>8</a:t>
            </a:fld>
            <a:endParaRPr lang="en-US" sz="1200">
              <a:latin typeface="Arial"/>
            </a:endParaRPr>
          </a:p>
        </p:txBody>
      </p:sp>
      <p:sp>
        <p:nvSpPr>
          <p:cNvPr id="11268" name="Нижний колонтитул 5"/>
          <p:cNvSpPr>
            <a:spLocks noGrp="1"/>
          </p:cNvSpPr>
          <p:nvPr>
            <p:ph type="ftr" sz="quarter" idx="12"/>
          </p:nvPr>
        </p:nvSpPr>
        <p:spPr bwMode="auto">
          <a:prstGeom prst="rect">
            <a:avLst/>
          </a:prstGeom>
          <a:noFill/>
        </p:spPr>
        <p:txBody>
          <a:bodyPr/>
          <a:lstStyle>
            <a:lvl1pPr>
              <a:spcBef>
                <a:spcPts val="0"/>
              </a:spcBef>
              <a:buClr>
                <a:schemeClr val="hlink"/>
              </a:buClr>
              <a:buSzPct val="70000"/>
              <a:buFont typeface="Wingdings"/>
              <a:buChar char="n"/>
              <a:defRPr sz="3200">
                <a:solidFill>
                  <a:schemeClr val="tx1"/>
                </a:solidFill>
                <a:latin typeface="Garamond"/>
                <a:cs typeface="Arial"/>
              </a:defRPr>
            </a:lvl1pPr>
            <a:lvl2pPr marL="742950" indent="-285750">
              <a:spcBef>
                <a:spcPts val="0"/>
              </a:spcBef>
              <a:buClr>
                <a:schemeClr val="accent2"/>
              </a:buClr>
              <a:buSzPct val="70000"/>
              <a:buFont typeface="Wingdings"/>
              <a:buChar char="n"/>
              <a:defRPr sz="2800">
                <a:solidFill>
                  <a:schemeClr val="tx1"/>
                </a:solidFill>
                <a:latin typeface="Garamond"/>
                <a:cs typeface="Arial"/>
              </a:defRPr>
            </a:lvl2pPr>
            <a:lvl3pPr marL="1143000" indent="-228600">
              <a:spcBef>
                <a:spcPts val="0"/>
              </a:spcBef>
              <a:buClr>
                <a:schemeClr val="tx2"/>
              </a:buClr>
              <a:buSzPct val="70000"/>
              <a:buFont typeface="Wingdings"/>
              <a:buChar char="n"/>
              <a:defRPr sz="2400">
                <a:solidFill>
                  <a:schemeClr val="tx1"/>
                </a:solidFill>
                <a:latin typeface="Garamond"/>
                <a:cs typeface="Arial"/>
              </a:defRPr>
            </a:lvl3pPr>
            <a:lvl4pPr marL="1600200" indent="-228600">
              <a:spcBef>
                <a:spcPts val="0"/>
              </a:spcBef>
              <a:buClr>
                <a:schemeClr val="accent2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  <a:cs typeface="Arial"/>
              </a:defRPr>
            </a:lvl4pPr>
            <a:lvl5pPr marL="2057400" indent="-228600">
              <a:spcBef>
                <a:spcPts val="0"/>
              </a:spcBef>
              <a:buClr>
                <a:schemeClr val="hlink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  <a:cs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  <a:cs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  <a:cs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  <a:cs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  <a:cs typeface="Arial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1200">
                <a:latin typeface="Arial"/>
              </a:rPr>
              <a:t>26. Деньги</a:t>
            </a:r>
            <a:endParaRPr/>
          </a:p>
        </p:txBody>
      </p:sp>
      <p:sp>
        <p:nvSpPr>
          <p:cNvPr id="165890" name="Rectangle 2"/>
          <p:cNvSpPr>
            <a:spLocks noGrp="1" noRot="1" noChangeArrowheads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Виды депозитов</a:t>
            </a:r>
            <a:endParaRPr lang="en-US"/>
          </a:p>
        </p:txBody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 bwMode="auto"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ru-RU" i="1"/>
              <a:t>переводные депозиты (</a:t>
            </a:r>
            <a:r>
              <a:rPr lang="en-US" i="1"/>
              <a:t>transferable</a:t>
            </a:r>
            <a:r>
              <a:rPr lang="ru-RU" i="1"/>
              <a:t> </a:t>
            </a:r>
            <a:r>
              <a:rPr lang="en-US" i="1"/>
              <a:t>deposits</a:t>
            </a:r>
            <a:r>
              <a:rPr lang="ru-RU" i="1"/>
              <a:t>) </a:t>
            </a:r>
            <a:r>
              <a:rPr lang="ru-RU"/>
              <a:t>— депозиты до востребования и другие депозиты, используемые для платежей;</a:t>
            </a:r>
            <a:endParaRPr/>
          </a:p>
          <a:p>
            <a:pPr>
              <a:lnSpc>
                <a:spcPct val="90000"/>
              </a:lnSpc>
              <a:buFont typeface="Wingdings"/>
              <a:buNone/>
              <a:defRPr/>
            </a:pPr>
            <a:endParaRPr lang="ru-RU" i="1"/>
          </a:p>
          <a:p>
            <a:pPr>
              <a:lnSpc>
                <a:spcPct val="90000"/>
              </a:lnSpc>
              <a:defRPr/>
            </a:pPr>
            <a:r>
              <a:rPr lang="ru-RU" i="1"/>
              <a:t>прочие депозиты (</a:t>
            </a:r>
            <a:r>
              <a:rPr lang="en-US" i="1"/>
              <a:t>other</a:t>
            </a:r>
            <a:r>
              <a:rPr lang="ru-RU" i="1"/>
              <a:t> </a:t>
            </a:r>
            <a:r>
              <a:rPr lang="en-US" i="1"/>
              <a:t>deposits</a:t>
            </a:r>
            <a:r>
              <a:rPr lang="ru-RU" i="1"/>
              <a:t>) </a:t>
            </a:r>
            <a:r>
              <a:rPr lang="ru-RU"/>
              <a:t>— любые депозиты, которые блокируются банками на определенный срок, а досрочное снятие денег ограничивается или ведет к штрафным санкциям.</a:t>
            </a:r>
            <a:r>
              <a:rPr lang="en-US"/>
              <a:t>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218" name="Дата 3"/>
          <p:cNvSpPr>
            <a:spLocks noGrp="1"/>
          </p:cNvSpPr>
          <p:nvPr>
            <p:ph type="dt" sz="quarter" idx="10"/>
          </p:nvPr>
        </p:nvSpPr>
        <p:spPr bwMode="auto">
          <a:prstGeom prst="rect">
            <a:avLst/>
          </a:prstGeom>
          <a:noFill/>
        </p:spPr>
        <p:txBody>
          <a:bodyPr/>
          <a:lstStyle>
            <a:lvl1pPr>
              <a:spcBef>
                <a:spcPts val="0"/>
              </a:spcBef>
              <a:buClr>
                <a:schemeClr val="hlink"/>
              </a:buClr>
              <a:buSzPct val="70000"/>
              <a:buFont typeface="Wingdings"/>
              <a:buChar char="n"/>
              <a:defRPr sz="3200">
                <a:solidFill>
                  <a:schemeClr val="tx1"/>
                </a:solidFill>
                <a:latin typeface="Garamond"/>
                <a:cs typeface="Arial"/>
              </a:defRPr>
            </a:lvl1pPr>
            <a:lvl2pPr marL="742950" indent="-285750">
              <a:spcBef>
                <a:spcPts val="0"/>
              </a:spcBef>
              <a:buClr>
                <a:schemeClr val="accent2"/>
              </a:buClr>
              <a:buSzPct val="70000"/>
              <a:buFont typeface="Wingdings"/>
              <a:buChar char="n"/>
              <a:defRPr sz="2800">
                <a:solidFill>
                  <a:schemeClr val="tx1"/>
                </a:solidFill>
                <a:latin typeface="Garamond"/>
                <a:cs typeface="Arial"/>
              </a:defRPr>
            </a:lvl2pPr>
            <a:lvl3pPr marL="1143000" indent="-228600">
              <a:spcBef>
                <a:spcPts val="0"/>
              </a:spcBef>
              <a:buClr>
                <a:schemeClr val="tx2"/>
              </a:buClr>
              <a:buSzPct val="70000"/>
              <a:buFont typeface="Wingdings"/>
              <a:buChar char="n"/>
              <a:defRPr sz="2400">
                <a:solidFill>
                  <a:schemeClr val="tx1"/>
                </a:solidFill>
                <a:latin typeface="Garamond"/>
                <a:cs typeface="Arial"/>
              </a:defRPr>
            </a:lvl3pPr>
            <a:lvl4pPr marL="1600200" indent="-228600">
              <a:spcBef>
                <a:spcPts val="0"/>
              </a:spcBef>
              <a:buClr>
                <a:schemeClr val="accent2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  <a:cs typeface="Arial"/>
              </a:defRPr>
            </a:lvl4pPr>
            <a:lvl5pPr marL="2057400" indent="-228600">
              <a:spcBef>
                <a:spcPts val="0"/>
              </a:spcBef>
              <a:buClr>
                <a:schemeClr val="hlink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  <a:cs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  <a:cs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  <a:cs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  <a:cs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  <a:cs typeface="Arial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1200">
                <a:latin typeface="Arial"/>
              </a:rPr>
              <a:t>Глава 4. Экономика государства</a:t>
            </a:r>
            <a:endParaRPr/>
          </a:p>
        </p:txBody>
      </p:sp>
      <p:sp>
        <p:nvSpPr>
          <p:cNvPr id="9219" name="Номер слайда 4"/>
          <p:cNvSpPr>
            <a:spLocks noGrp="1"/>
          </p:cNvSpPr>
          <p:nvPr>
            <p:ph type="sldNum" sz="quarter" idx="11"/>
          </p:nvPr>
        </p:nvSpPr>
        <p:spPr bwMode="auto">
          <a:prstGeom prst="rect">
            <a:avLst/>
          </a:prstGeom>
          <a:noFill/>
        </p:spPr>
        <p:txBody>
          <a:bodyPr/>
          <a:lstStyle>
            <a:lvl1pPr>
              <a:spcBef>
                <a:spcPts val="0"/>
              </a:spcBef>
              <a:buClr>
                <a:schemeClr val="hlink"/>
              </a:buClr>
              <a:buSzPct val="70000"/>
              <a:buFont typeface="Wingdings"/>
              <a:buChar char="n"/>
              <a:defRPr sz="3200">
                <a:solidFill>
                  <a:schemeClr val="tx1"/>
                </a:solidFill>
                <a:latin typeface="Garamond"/>
                <a:cs typeface="Arial"/>
              </a:defRPr>
            </a:lvl1pPr>
            <a:lvl2pPr marL="742950" indent="-285750">
              <a:spcBef>
                <a:spcPts val="0"/>
              </a:spcBef>
              <a:buClr>
                <a:schemeClr val="accent2"/>
              </a:buClr>
              <a:buSzPct val="70000"/>
              <a:buFont typeface="Wingdings"/>
              <a:buChar char="n"/>
              <a:defRPr sz="2800">
                <a:solidFill>
                  <a:schemeClr val="tx1"/>
                </a:solidFill>
                <a:latin typeface="Garamond"/>
                <a:cs typeface="Arial"/>
              </a:defRPr>
            </a:lvl2pPr>
            <a:lvl3pPr marL="1143000" indent="-228600">
              <a:spcBef>
                <a:spcPts val="0"/>
              </a:spcBef>
              <a:buClr>
                <a:schemeClr val="tx2"/>
              </a:buClr>
              <a:buSzPct val="70000"/>
              <a:buFont typeface="Wingdings"/>
              <a:buChar char="n"/>
              <a:defRPr sz="2400">
                <a:solidFill>
                  <a:schemeClr val="tx1"/>
                </a:solidFill>
                <a:latin typeface="Garamond"/>
                <a:cs typeface="Arial"/>
              </a:defRPr>
            </a:lvl3pPr>
            <a:lvl4pPr marL="1600200" indent="-228600">
              <a:spcBef>
                <a:spcPts val="0"/>
              </a:spcBef>
              <a:buClr>
                <a:schemeClr val="accent2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  <a:cs typeface="Arial"/>
              </a:defRPr>
            </a:lvl4pPr>
            <a:lvl5pPr marL="2057400" indent="-228600">
              <a:spcBef>
                <a:spcPts val="0"/>
              </a:spcBef>
              <a:buClr>
                <a:schemeClr val="hlink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  <a:cs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  <a:cs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  <a:cs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  <a:cs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  <a:cs typeface="Arial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fld id="{1B1FEEEB-7846-40F4-84CD-94273BBF75E9}" type="slidenum">
              <a:rPr lang="en-US" sz="1200">
                <a:latin typeface="Arial"/>
              </a:rPr>
              <a:t>9</a:t>
            </a:fld>
            <a:endParaRPr lang="en-US" sz="1200">
              <a:latin typeface="Arial"/>
            </a:endParaRPr>
          </a:p>
        </p:txBody>
      </p:sp>
      <p:sp>
        <p:nvSpPr>
          <p:cNvPr id="9220" name="Нижний колонтитул 5"/>
          <p:cNvSpPr>
            <a:spLocks noGrp="1"/>
          </p:cNvSpPr>
          <p:nvPr>
            <p:ph type="ftr" sz="quarter" idx="12"/>
          </p:nvPr>
        </p:nvSpPr>
        <p:spPr bwMode="auto">
          <a:prstGeom prst="rect">
            <a:avLst/>
          </a:prstGeom>
          <a:noFill/>
        </p:spPr>
        <p:txBody>
          <a:bodyPr/>
          <a:lstStyle>
            <a:lvl1pPr>
              <a:spcBef>
                <a:spcPts val="0"/>
              </a:spcBef>
              <a:buClr>
                <a:schemeClr val="hlink"/>
              </a:buClr>
              <a:buSzPct val="70000"/>
              <a:buFont typeface="Wingdings"/>
              <a:buChar char="n"/>
              <a:defRPr sz="3200">
                <a:solidFill>
                  <a:schemeClr val="tx1"/>
                </a:solidFill>
                <a:latin typeface="Garamond"/>
                <a:cs typeface="Arial"/>
              </a:defRPr>
            </a:lvl1pPr>
            <a:lvl2pPr marL="742950" indent="-285750">
              <a:spcBef>
                <a:spcPts val="0"/>
              </a:spcBef>
              <a:buClr>
                <a:schemeClr val="accent2"/>
              </a:buClr>
              <a:buSzPct val="70000"/>
              <a:buFont typeface="Wingdings"/>
              <a:buChar char="n"/>
              <a:defRPr sz="2800">
                <a:solidFill>
                  <a:schemeClr val="tx1"/>
                </a:solidFill>
                <a:latin typeface="Garamond"/>
                <a:cs typeface="Arial"/>
              </a:defRPr>
            </a:lvl2pPr>
            <a:lvl3pPr marL="1143000" indent="-228600">
              <a:spcBef>
                <a:spcPts val="0"/>
              </a:spcBef>
              <a:buClr>
                <a:schemeClr val="tx2"/>
              </a:buClr>
              <a:buSzPct val="70000"/>
              <a:buFont typeface="Wingdings"/>
              <a:buChar char="n"/>
              <a:defRPr sz="2400">
                <a:solidFill>
                  <a:schemeClr val="tx1"/>
                </a:solidFill>
                <a:latin typeface="Garamond"/>
                <a:cs typeface="Arial"/>
              </a:defRPr>
            </a:lvl3pPr>
            <a:lvl4pPr marL="1600200" indent="-228600">
              <a:spcBef>
                <a:spcPts val="0"/>
              </a:spcBef>
              <a:buClr>
                <a:schemeClr val="accent2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  <a:cs typeface="Arial"/>
              </a:defRPr>
            </a:lvl4pPr>
            <a:lvl5pPr marL="2057400" indent="-228600">
              <a:spcBef>
                <a:spcPts val="0"/>
              </a:spcBef>
              <a:buClr>
                <a:schemeClr val="hlink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  <a:cs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  <a:cs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  <a:cs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  <a:cs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  <a:cs typeface="Arial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1200">
                <a:latin typeface="Arial"/>
              </a:rPr>
              <a:t>26. Деньги</a:t>
            </a:r>
            <a:endParaRPr/>
          </a:p>
        </p:txBody>
      </p:sp>
      <p:sp>
        <p:nvSpPr>
          <p:cNvPr id="164866" name="Rectangle 2"/>
          <p:cNvSpPr>
            <a:spLocks noGrp="1" noRot="1" noChangeArrowheads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Измерение денег</a:t>
            </a:r>
            <a:endParaRPr lang="en-US"/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5105400"/>
          </a:xfrm>
        </p:spPr>
        <p:txBody>
          <a:bodyPr/>
          <a:lstStyle/>
          <a:p>
            <a:pPr>
              <a:defRPr/>
            </a:pPr>
            <a:r>
              <a:rPr lang="ru-RU"/>
              <a:t> Широкие деньги (</a:t>
            </a:r>
            <a:r>
              <a:rPr lang="en-US"/>
              <a:t>broad</a:t>
            </a:r>
            <a:r>
              <a:rPr lang="ru-RU"/>
              <a:t> </a:t>
            </a:r>
            <a:r>
              <a:rPr lang="en-US"/>
              <a:t>money</a:t>
            </a:r>
            <a:r>
              <a:rPr lang="ru-RU"/>
              <a:t>) —</a:t>
            </a:r>
            <a:br>
              <a:rPr lang="ru-RU"/>
            </a:br>
            <a:r>
              <a:rPr lang="ru-RU"/>
              <a:t>вся денежная масса, циркулирующая</a:t>
            </a:r>
            <a:br>
              <a:rPr lang="ru-RU"/>
            </a:br>
            <a:r>
              <a:rPr lang="ru-RU"/>
              <a:t>в экономике.</a:t>
            </a:r>
            <a:endParaRPr/>
          </a:p>
          <a:p>
            <a:pPr>
              <a:buFont typeface="Wingdings"/>
              <a:buNone/>
              <a:defRPr/>
            </a:pPr>
            <a:r>
              <a:rPr lang="ru-RU"/>
              <a:t>Широкие деньги состоят из:</a:t>
            </a:r>
            <a:endParaRPr/>
          </a:p>
          <a:p>
            <a:pPr lvl="1">
              <a:defRPr/>
            </a:pPr>
            <a:r>
              <a:rPr lang="ru-RU" i="1"/>
              <a:t>денег (</a:t>
            </a:r>
            <a:r>
              <a:rPr lang="en-US" i="1"/>
              <a:t>money</a:t>
            </a:r>
            <a:r>
              <a:rPr lang="ru-RU" i="1"/>
              <a:t>) </a:t>
            </a:r>
            <a:r>
              <a:rPr lang="ru-RU"/>
              <a:t>— наличных денег и депозитов до востребования — вкладов в банках, которые можно забрать немедленно;</a:t>
            </a:r>
            <a:endParaRPr/>
          </a:p>
          <a:p>
            <a:pPr lvl="1">
              <a:defRPr/>
            </a:pPr>
            <a:r>
              <a:rPr lang="ru-RU" i="1"/>
              <a:t>квазиденег (</a:t>
            </a:r>
            <a:r>
              <a:rPr lang="en-US" i="1"/>
              <a:t>quasi</a:t>
            </a:r>
            <a:r>
              <a:rPr lang="ru-RU" i="1"/>
              <a:t>-</a:t>
            </a:r>
            <a:r>
              <a:rPr lang="en-US" i="1"/>
              <a:t>money</a:t>
            </a:r>
            <a:r>
              <a:rPr lang="ru-RU" i="1"/>
              <a:t>) </a:t>
            </a:r>
            <a:r>
              <a:rPr lang="ru-RU"/>
              <a:t>— почти что денег, средств накопления сбережений в экономике. 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ream">
  <a:themeElements>
    <a:clrScheme name="Stream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">
      <a:majorFont>
        <a:latin typeface="Garamond"/>
        <a:ea typeface="Arial"/>
        <a:cs typeface="Arial"/>
      </a:majorFont>
      <a:minorFont>
        <a:latin typeface="Garamond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  <a:extraClrSchemeLst>
    <a:extraClrScheme>
      <a:clrScheme name="Stream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998</Words>
  <Application>Microsoft Office PowerPoint</Application>
  <DocSecurity>0</DocSecurity>
  <PresentationFormat>Экран (4:3)</PresentationFormat>
  <Paragraphs>140</Paragraphs>
  <Slides>20</Slides>
  <Notes>0</Notes>
  <HiddenSlides>0</HiddenSlides>
  <MMClips>1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2" baseType="lpstr">
      <vt:lpstr>Stream</vt:lpstr>
      <vt:lpstr>oleObj</vt:lpstr>
      <vt:lpstr>Глава 4. Экономика государства</vt:lpstr>
      <vt:lpstr>Деньги</vt:lpstr>
      <vt:lpstr>Виды денег</vt:lpstr>
      <vt:lpstr>Виды декретных денег</vt:lpstr>
      <vt:lpstr>Деньги</vt:lpstr>
      <vt:lpstr>Функции денег</vt:lpstr>
      <vt:lpstr>Цена и ликвидность</vt:lpstr>
      <vt:lpstr>Виды депозитов</vt:lpstr>
      <vt:lpstr>Измерение денег</vt:lpstr>
      <vt:lpstr>Состав широких денег</vt:lpstr>
      <vt:lpstr>В составе денежной массы выделяют денежные агрегаты, которые различаются по степени ликвидности. Наиболее ликвидным является денежный агрегат М0 (наличные деньги в обращении).</vt:lpstr>
      <vt:lpstr>Денежная масса</vt:lpstr>
      <vt:lpstr>Презентация PowerPoint</vt:lpstr>
      <vt:lpstr>Денежный рынок</vt:lpstr>
      <vt:lpstr>Эмиссия денег</vt:lpstr>
      <vt:lpstr>Количественная теория денег</vt:lpstr>
      <vt:lpstr>Ричард Кантильон </vt:lpstr>
      <vt:lpstr>Милтон Фридмен </vt:lpstr>
      <vt:lpstr>Выводы (1)</vt:lpstr>
      <vt:lpstr>Выводы (2)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Глава 4. Экономика государства</dc:title>
  <dc:creator>Юлия Лиховид</dc:creator>
  <cp:lastModifiedBy>Шафигуллина Дина Рамилевна</cp:lastModifiedBy>
  <cp:revision>110</cp:revision>
  <dcterms:created xsi:type="dcterms:W3CDTF">2006-01-09T01:46:14Z</dcterms:created>
  <dcterms:modified xsi:type="dcterms:W3CDTF">2022-04-19T08:10:14Z</dcterms:modified>
  <dc:identifier/>
  <dc:language/>
  <cp:version/>
</cp:coreProperties>
</file>