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71" r:id="rId21"/>
    <p:sldId id="284" r:id="rId22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noProof="0" smtClean="0"/>
              <a:t>Click to edit Master text styles</a:t>
            </a:r>
          </a:p>
          <a:p>
            <a:pPr lvl="1"/>
            <a:r>
              <a:rPr lang="en-US" altLang="ru-RU" noProof="0" smtClean="0"/>
              <a:t>Second level</a:t>
            </a:r>
          </a:p>
          <a:p>
            <a:pPr lvl="2"/>
            <a:r>
              <a:rPr lang="en-US" altLang="ru-RU" noProof="0" smtClean="0"/>
              <a:t>Third level</a:t>
            </a:r>
          </a:p>
          <a:p>
            <a:pPr lvl="3"/>
            <a:r>
              <a:rPr lang="en-US" altLang="ru-RU" noProof="0" smtClean="0"/>
              <a:t>Fourth level</a:t>
            </a:r>
          </a:p>
          <a:p>
            <a:pPr lvl="4"/>
            <a:r>
              <a:rPr lang="en-US" altLang="ru-RU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19B3E30-6428-4405-B9AB-13AD6B574E7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7665127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</p:grpSp>
        <p:sp>
          <p:nvSpPr>
            <p:cNvPr id="6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542 h 1906"/>
                <a:gd name="T4" fmla="*/ 5794 w 5740"/>
                <a:gd name="T5" fmla="*/ 1542 h 1906"/>
                <a:gd name="T6" fmla="*/ 579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8445" name="Rectangle 1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ru-RU" noProof="0" smtClean="0"/>
              <a:t>Click to edit Master title style</a:t>
            </a:r>
          </a:p>
        </p:txBody>
      </p:sp>
      <p:sp>
        <p:nvSpPr>
          <p:cNvPr id="18447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ru-RU" noProof="0" smtClean="0"/>
              <a:t>Click to edit Master subtitle style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Глава 4. Экономика государства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1E85D-A0C7-46A0-A540-724B688FBE5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27. Финансовая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16422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Глава 4. Экономика государства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95090-E0FC-4938-8AA5-0C9B60A79C16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27. Финансовая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100353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400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400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Глава 4. Экономика государства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92DAD-D134-4CE4-BAD8-F382615C1CC6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27. Финансовая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387206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Глава 4. Экономика государства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9A454-CF75-4625-BDF4-3C968983CB1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27. Финансовая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213754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Глава 4. Экономика государства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54D08-90AD-4E17-8454-B113DAF2F67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27. Финансовая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375521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Глава 4. Экономика государства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F4F40-A3A5-489B-BAE8-1A41B40EAD6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27. Финансовая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75880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Глава 4. Экономика государства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6F71-B0E5-4AF1-8F4C-4B0D19060DD3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27. Финансовая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217857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Глава 4. Экономика государства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FD422-04A7-45A0-BEA0-A515DCC7D949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27. Финансовая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228537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Глава 4. Экономика государства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88971-E1C6-4C3B-8C7C-426AAA04672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27. Финансовая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260927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Глава 4. Экономика государства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6738D-596C-42D5-9BD2-8483D7F2F703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27. Финансовая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312946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Глава 4. Экономика государства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BF164-74EE-42F7-B71E-A4A1E2EB9EB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27. Финансовая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180296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971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altLang="ru-RU"/>
              <a:t>Глава 4. Экономика государства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116F8ED-DDF0-495C-BE55-6F349CB3BBFF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536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536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536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37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</p:grpSp>
        <p:sp>
          <p:nvSpPr>
            <p:cNvPr id="1537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542 h 1906"/>
                <a:gd name="T4" fmla="*/ 5794 w 5740"/>
                <a:gd name="T5" fmla="*/ 1542 h 1906"/>
                <a:gd name="T6" fmla="*/ 579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7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title style</a:t>
            </a:r>
          </a:p>
        </p:txBody>
      </p:sp>
      <p:sp>
        <p:nvSpPr>
          <p:cNvPr id="1537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en-US" altLang="ru-RU"/>
              <a:t>27. Финансовая система</a:t>
            </a:r>
          </a:p>
        </p:txBody>
      </p:sp>
      <p:sp>
        <p:nvSpPr>
          <p:cNvPr id="1537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br.ru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upload.wikimedia.org/wikipedia/commons/f/f4/Federal_Reserve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09600" y="609600"/>
            <a:ext cx="8077200" cy="1470025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mtClean="0"/>
              <a:t>Глава 4. Экономика государства</a:t>
            </a:r>
            <a:endParaRPr lang="en-US" altLang="ru-RU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981200"/>
            <a:ext cx="7315200" cy="1752600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dirty="0" smtClean="0"/>
              <a:t>27. </a:t>
            </a:r>
            <a:r>
              <a:rPr lang="ru-RU" altLang="ru-RU" dirty="0" smtClean="0"/>
              <a:t>Финансовая система. Вклад.</a:t>
            </a:r>
            <a:endParaRPr lang="en-US" altLang="ru-RU" dirty="0" smtClean="0"/>
          </a:p>
        </p:txBody>
      </p:sp>
      <p:sp>
        <p:nvSpPr>
          <p:cNvPr id="3077" name="Text Box 15"/>
          <p:cNvSpPr txBox="1">
            <a:spLocks noChangeArrowheads="1"/>
          </p:cNvSpPr>
          <p:nvPr/>
        </p:nvSpPr>
        <p:spPr bwMode="auto">
          <a:xfrm>
            <a:off x="5105400" y="6096000"/>
            <a:ext cx="2667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800" b="1">
                <a:latin typeface="Arial" charset="0"/>
              </a:rPr>
              <a:t>Банк России, Москва</a:t>
            </a:r>
            <a:endParaRPr lang="en-US" altLang="ru-RU" sz="1800" b="1">
              <a:latin typeface="Arial" charset="0"/>
            </a:endParaRPr>
          </a:p>
        </p:txBody>
      </p:sp>
      <p:pic>
        <p:nvPicPr>
          <p:cNvPr id="3078" name="Picture 6" descr="C:\Users\M-Julia\Desktop\Безымянный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2590800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виды вкладов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smtClean="0"/>
              <a:t>Глава 4. Экономика государства</a:t>
            </a:r>
            <a:endParaRPr lang="en-US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9A454-CF75-4625-BDF4-3C968983CB18}" type="slidenum">
              <a:rPr lang="en-US" altLang="ru-RU" smtClean="0"/>
              <a:pPr>
                <a:defRPr/>
              </a:pPr>
              <a:t>10</a:t>
            </a:fld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ru-RU" smtClean="0"/>
              <a:t>27. Финансовая система</a:t>
            </a:r>
            <a:endParaRPr lang="en-US" alt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3" t="49579" r="29993" b="27472"/>
          <a:stretch/>
        </p:blipFill>
        <p:spPr bwMode="auto">
          <a:xfrm>
            <a:off x="1144123" y="2514600"/>
            <a:ext cx="6809114" cy="243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4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вкладов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Вклад до востребования – счет, используемый для текущих платежей и расчетов</a:t>
            </a:r>
          </a:p>
          <a:p>
            <a:r>
              <a:rPr lang="ru-RU" dirty="0" smtClean="0"/>
              <a:t>Срочный вклад – счет, который блокируется банками на определенный срок и снятие денег по которому ранее этого срока ограничивается или ведет к штрафным санкциям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smtClean="0"/>
              <a:t>Глава 4. Экономика государства</a:t>
            </a:r>
            <a:endParaRPr lang="en-US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9A454-CF75-4625-BDF4-3C968983CB18}" type="slidenum">
              <a:rPr lang="en-US" altLang="ru-RU" smtClean="0"/>
              <a:pPr>
                <a:defRPr/>
              </a:pPr>
              <a:t>11</a:t>
            </a:fld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ru-RU" smtClean="0"/>
              <a:t>27. Финансовая система</a:t>
            </a: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437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Доход по вкладу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Процентная ставка – сумма в процентах от суммы вклада, которую банк обязуется выплатить вкладчику</a:t>
            </a:r>
          </a:p>
          <a:p>
            <a:r>
              <a:rPr lang="ru-RU" dirty="0" smtClean="0"/>
              <a:t>Номинальная процентная ставка – ставка процента по вкладам и кредитам, указанная на сайте банка</a:t>
            </a:r>
          </a:p>
          <a:p>
            <a:r>
              <a:rPr lang="ru-RU" dirty="0" smtClean="0"/>
              <a:t>Реальная процентная ставка – разность между номинальным процентом и ожидаемой инфляцией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smtClean="0"/>
              <a:t>Глава 4. Экономика государства</a:t>
            </a:r>
            <a:endParaRPr lang="en-US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9A454-CF75-4625-BDF4-3C968983CB18}" type="slidenum">
              <a:rPr lang="en-US" altLang="ru-RU" smtClean="0"/>
              <a:pPr>
                <a:defRPr/>
              </a:pPr>
              <a:t>12</a:t>
            </a:fld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ru-RU" smtClean="0"/>
              <a:t>27. Финансовая система</a:t>
            </a: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339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Доход по вкладу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Эффективная процентная ставка – сумма номинального процента и всех сопутствующих расходов по открытию вклада или обслуживанию кредита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smtClean="0"/>
              <a:t>Глава 4. Экономика государства</a:t>
            </a:r>
            <a:endParaRPr lang="en-US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9A454-CF75-4625-BDF4-3C968983CB18}" type="slidenum">
              <a:rPr lang="en-US" altLang="ru-RU" smtClean="0"/>
              <a:pPr>
                <a:defRPr/>
              </a:pPr>
              <a:t>13</a:t>
            </a:fld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ru-RU" smtClean="0"/>
              <a:t>27. Финансовая система</a:t>
            </a: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2292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начисляемых процентов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Простой процент – исчисление процента, при котором наращивание применяется только к начальной сумме вложения. Простой процент отражает доход от вклада без учета вложения полученного от  дохода процента.</a:t>
            </a:r>
          </a:p>
          <a:p>
            <a:pPr marL="0" indent="0">
              <a:buNone/>
            </a:pPr>
            <a:r>
              <a:rPr lang="ru-RU" sz="2400" dirty="0" smtClean="0"/>
              <a:t>Пример:</a:t>
            </a:r>
          </a:p>
          <a:p>
            <a:r>
              <a:rPr lang="ru-RU" sz="2400" dirty="0" smtClean="0"/>
              <a:t>Процентная ставка = 7% годовых</a:t>
            </a:r>
          </a:p>
          <a:p>
            <a:r>
              <a:rPr lang="ru-RU" sz="2400" dirty="0" smtClean="0"/>
              <a:t>Сумма = 100 000 руб.</a:t>
            </a:r>
          </a:p>
          <a:p>
            <a:r>
              <a:rPr lang="ru-RU" sz="2400" dirty="0" smtClean="0"/>
              <a:t>Срок = 3 года.</a:t>
            </a:r>
          </a:p>
          <a:p>
            <a:pPr marL="0" indent="0">
              <a:buNone/>
            </a:pPr>
            <a:r>
              <a:rPr lang="ru-RU" sz="2400" dirty="0" smtClean="0"/>
              <a:t>Простой процент = 100 000 * 7% * 3 года = 21 000 руб.</a:t>
            </a:r>
          </a:p>
          <a:p>
            <a:pPr marL="0" indent="0">
              <a:buNone/>
            </a:pPr>
            <a:r>
              <a:rPr lang="ru-RU" sz="2400" dirty="0"/>
              <a:t>1 год: 100 000 * 7% = 7 000 руб.</a:t>
            </a:r>
          </a:p>
          <a:p>
            <a:pPr marL="0" indent="0">
              <a:buNone/>
            </a:pPr>
            <a:r>
              <a:rPr lang="ru-RU" sz="2400" dirty="0" smtClean="0"/>
              <a:t>2 год: 100 000 * 7% = 7 000 руб.</a:t>
            </a:r>
          </a:p>
          <a:p>
            <a:pPr marL="0" indent="0">
              <a:buNone/>
            </a:pPr>
            <a:r>
              <a:rPr lang="ru-RU" sz="2400" dirty="0" smtClean="0"/>
              <a:t>3 </a:t>
            </a:r>
            <a:r>
              <a:rPr lang="ru-RU" sz="2400" dirty="0"/>
              <a:t>год: 100 000 * 7% = 7 000 руб.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smtClean="0"/>
              <a:t>Глава 4. Экономика государства</a:t>
            </a:r>
            <a:endParaRPr lang="en-US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9A454-CF75-4625-BDF4-3C968983CB18}" type="slidenum">
              <a:rPr lang="en-US" altLang="ru-RU" smtClean="0"/>
              <a:pPr>
                <a:defRPr/>
              </a:pPr>
              <a:t>14</a:t>
            </a:fld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ru-RU" smtClean="0"/>
              <a:t>27. Финансовая система</a:t>
            </a: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5614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начисляемых процентов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000" dirty="0" smtClean="0"/>
              <a:t>Сложный процент – исчисление процента, при котором наращивание применяется к предыдущей сумме депозита. Сложный процент предполагает, что доход на вклад добавляется к начальной сумме и на него также начисляется процент.</a:t>
            </a:r>
          </a:p>
          <a:p>
            <a:pPr marL="0" indent="0" algn="just">
              <a:buNone/>
            </a:pPr>
            <a:r>
              <a:rPr lang="ru-RU" sz="2000" dirty="0"/>
              <a:t>Пример:</a:t>
            </a:r>
          </a:p>
          <a:p>
            <a:pPr algn="just"/>
            <a:r>
              <a:rPr lang="ru-RU" sz="2000" dirty="0"/>
              <a:t>Процентная ставка = 7% годовых</a:t>
            </a:r>
          </a:p>
          <a:p>
            <a:pPr algn="just"/>
            <a:r>
              <a:rPr lang="ru-RU" sz="2000" dirty="0"/>
              <a:t>Сумма = 100 000 руб.</a:t>
            </a:r>
          </a:p>
          <a:p>
            <a:pPr algn="just"/>
            <a:r>
              <a:rPr lang="ru-RU" sz="2000" dirty="0"/>
              <a:t>Срок = 3 года.</a:t>
            </a:r>
          </a:p>
          <a:p>
            <a:pPr marL="0" indent="0" algn="just">
              <a:buNone/>
            </a:pPr>
            <a:r>
              <a:rPr lang="ru-RU" sz="2000" dirty="0" smtClean="0"/>
              <a:t>Сложный </a:t>
            </a:r>
            <a:r>
              <a:rPr lang="ru-RU" sz="2000" dirty="0"/>
              <a:t>процент = </a:t>
            </a:r>
            <a:r>
              <a:rPr lang="ru-RU" sz="2000" dirty="0" smtClean="0"/>
              <a:t>7 000 + 7 490 + 8 014,3 = 22 504 руб. 30 коп.</a:t>
            </a:r>
          </a:p>
          <a:p>
            <a:pPr marL="0" indent="0" algn="just">
              <a:buNone/>
            </a:pPr>
            <a:r>
              <a:rPr lang="ru-RU" sz="2000" dirty="0" smtClean="0"/>
              <a:t>1 год: (100 </a:t>
            </a:r>
            <a:r>
              <a:rPr lang="ru-RU" sz="2000" dirty="0"/>
              <a:t>000 * </a:t>
            </a:r>
            <a:r>
              <a:rPr lang="ru-RU" sz="2000" dirty="0" smtClean="0"/>
              <a:t>7%) = 7 000 руб.</a:t>
            </a:r>
          </a:p>
          <a:p>
            <a:pPr marL="0" indent="0" algn="just">
              <a:buNone/>
            </a:pPr>
            <a:r>
              <a:rPr lang="ru-RU" sz="2000" dirty="0" smtClean="0"/>
              <a:t>2 год: (100 000 +(100 000 * 7%)) * 7% = 107 000 * 7% = 7 490 руб.</a:t>
            </a:r>
          </a:p>
          <a:p>
            <a:pPr marL="0" indent="0" algn="just">
              <a:buNone/>
            </a:pPr>
            <a:r>
              <a:rPr lang="ru-RU" sz="2000" dirty="0" smtClean="0"/>
              <a:t>3 год: (100 000 + (100 000 * 7%) + (100 000 + (100 000 * 7% ))* 7% ) * 7% = 114 490 * 7% = 8 014 </a:t>
            </a:r>
            <a:r>
              <a:rPr lang="ru-RU" sz="2000" dirty="0"/>
              <a:t>руб</a:t>
            </a:r>
            <a:r>
              <a:rPr lang="ru-RU" sz="2000" dirty="0" smtClean="0"/>
              <a:t>. 30 коп.</a:t>
            </a:r>
            <a:endParaRPr lang="ru-RU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smtClean="0"/>
              <a:t>Глава 4. Экономика государства</a:t>
            </a:r>
            <a:endParaRPr lang="en-US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9A454-CF75-4625-BDF4-3C968983CB18}" type="slidenum">
              <a:rPr lang="en-US" altLang="ru-RU" smtClean="0"/>
              <a:pPr>
                <a:defRPr/>
              </a:pPr>
              <a:t>15</a:t>
            </a:fld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ru-RU" smtClean="0"/>
              <a:t>27. Финансовая система</a:t>
            </a: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26730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чего зависит ставка процента?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233348"/>
              </p:ext>
            </p:extLst>
          </p:nvPr>
        </p:nvGraphicFramePr>
        <p:xfrm>
          <a:off x="609600" y="2133600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133600"/>
                <a:gridCol w="228600"/>
                <a:gridCol w="2057400"/>
                <a:gridCol w="3048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Вид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 востребования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Накопительный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‹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Сберегательный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Сумма (от)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1 000 руб.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400 000 руб.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2 000 000 </a:t>
                      </a:r>
                      <a:r>
                        <a:rPr lang="ru-RU" dirty="0" err="1" smtClean="0"/>
                        <a:t>руб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Срок (от)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 мес.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год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 года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Валюта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Евро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Доллар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Рубль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Процент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Без капитализации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 капитализацией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smtClean="0"/>
              <a:t>Глава 4. Экономика государства</a:t>
            </a:r>
            <a:endParaRPr lang="en-US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9A454-CF75-4625-BDF4-3C968983CB18}" type="slidenum">
              <a:rPr lang="en-US" altLang="ru-RU" smtClean="0"/>
              <a:pPr>
                <a:defRPr/>
              </a:pPr>
              <a:t>16</a:t>
            </a:fld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ru-RU" smtClean="0"/>
              <a:t>27. Финансовая система</a:t>
            </a: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191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Финансовая пирамида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- мошенническая деятельность по привлечению денег или иного имущества физических лиц, при которой выплата дохода осуществляется за счет ранее привлеченных средств, при отсутствии у организаторов инвестиционной или и другой законной предпринимательской деятельности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smtClean="0"/>
              <a:t>Глава 4. Экономика государства</a:t>
            </a:r>
            <a:endParaRPr lang="en-US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9A454-CF75-4625-BDF4-3C968983CB18}" type="slidenum">
              <a:rPr lang="en-US" altLang="ru-RU" smtClean="0"/>
              <a:pPr>
                <a:defRPr/>
              </a:pPr>
              <a:t>17</a:t>
            </a:fld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ru-RU" smtClean="0"/>
              <a:t>27. Финансовая система</a:t>
            </a: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51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Признаки финансовой пирамиды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Предполагаемый доход значительно выше среднерыночного, например ставки рефинансирования ЦБ, которую всегда можно найти на сайте </a:t>
            </a:r>
            <a:r>
              <a:rPr lang="en-US" dirty="0" smtClean="0">
                <a:hlinkClick r:id="rId2"/>
              </a:rPr>
              <a:t>www.cbr.ru</a:t>
            </a:r>
            <a:endParaRPr lang="ru-RU" dirty="0" smtClean="0"/>
          </a:p>
          <a:p>
            <a:r>
              <a:rPr lang="ru-RU" dirty="0" smtClean="0"/>
              <a:t>Агрессивная реклама в Интернете, по телевидению, радио и других СМИ</a:t>
            </a:r>
          </a:p>
          <a:p>
            <a:r>
              <a:rPr lang="ru-RU" dirty="0" smtClean="0"/>
              <a:t>Простота процедуры вступления в фонд, невысокий первоначальный взнос, минимальные требования к документам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smtClean="0"/>
              <a:t>Глава 4. Экономика государства</a:t>
            </a:r>
            <a:endParaRPr lang="en-US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9A454-CF75-4625-BDF4-3C968983CB18}" type="slidenum">
              <a:rPr lang="en-US" altLang="ru-RU" smtClean="0"/>
              <a:pPr>
                <a:defRPr/>
              </a:pPr>
              <a:t>18</a:t>
            </a:fld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ru-RU" smtClean="0"/>
              <a:t>27. Финансовая система</a:t>
            </a: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625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Признаки финансовой пирамиды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Организаторы имеют имидж богатых и влиятельных бизнесменов или банкиров, с широкими связями в бизнес – среде</a:t>
            </a:r>
          </a:p>
          <a:p>
            <a:r>
              <a:rPr lang="ru-RU" dirty="0" smtClean="0"/>
              <a:t>Происходит перевод вложенных денег между разными компаниями и разными странами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smtClean="0"/>
              <a:t>Глава 4. Экономика государства</a:t>
            </a:r>
            <a:endParaRPr lang="en-US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9A454-CF75-4625-BDF4-3C968983CB18}" type="slidenum">
              <a:rPr lang="en-US" altLang="ru-RU" smtClean="0"/>
              <a:pPr>
                <a:defRPr/>
              </a:pPr>
              <a:t>19</a:t>
            </a:fld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ru-RU" smtClean="0"/>
              <a:t>27. Финансовая система</a:t>
            </a: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827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Дата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smtClean="0">
                <a:latin typeface="Arial" charset="0"/>
              </a:rPr>
              <a:t>Глава 4. Экономика государства</a:t>
            </a:r>
          </a:p>
        </p:txBody>
      </p:sp>
      <p:sp>
        <p:nvSpPr>
          <p:cNvPr id="4099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BA3E83D-1B3F-4DD7-8F0B-C5F852CAB446}" type="slidenum">
              <a:rPr lang="en-US" altLang="ru-RU" sz="1200" smtClean="0"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ru-RU" sz="1200" smtClean="0">
              <a:latin typeface="Arial" charset="0"/>
            </a:endParaRPr>
          </a:p>
        </p:txBody>
      </p:sp>
      <p:sp>
        <p:nvSpPr>
          <p:cNvPr id="4100" name="Нижний колонтитул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smtClean="0">
                <a:latin typeface="Arial" charset="0"/>
              </a:rPr>
              <a:t>27. Финансовая система</a:t>
            </a:r>
          </a:p>
        </p:txBody>
      </p:sp>
      <p:sp>
        <p:nvSpPr>
          <p:cNvPr id="174085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altLang="ru-RU" smtClean="0"/>
              <a:t>Финансовая система</a:t>
            </a:r>
            <a:endParaRPr lang="en-US" altLang="ru-RU" smtClean="0"/>
          </a:p>
        </p:txBody>
      </p:sp>
      <p:graphicFrame>
        <p:nvGraphicFramePr>
          <p:cNvPr id="4102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457200" y="1436688"/>
          <a:ext cx="8229600" cy="482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Visio" r:id="rId3" imgW="4318406" imgH="2530754" progId="Visio.Drawing.11">
                  <p:embed/>
                </p:oleObj>
              </mc:Choice>
              <mc:Fallback>
                <p:oleObj name="Visio" r:id="rId3" imgW="4318406" imgH="2530754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36688"/>
                        <a:ext cx="8229600" cy="482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Дата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smtClean="0">
                <a:latin typeface="Arial" charset="0"/>
              </a:rPr>
              <a:t>Глава 4. Экономика государства</a:t>
            </a:r>
          </a:p>
        </p:txBody>
      </p:sp>
      <p:sp>
        <p:nvSpPr>
          <p:cNvPr id="18435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B0A9617-723C-4F5C-8BD2-C034EC322BEA}" type="slidenum">
              <a:rPr lang="en-US" altLang="ru-RU" sz="1200" smtClean="0"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ru-RU" sz="1200" smtClean="0">
              <a:latin typeface="Arial" charset="0"/>
            </a:endParaRPr>
          </a:p>
        </p:txBody>
      </p:sp>
      <p:sp>
        <p:nvSpPr>
          <p:cNvPr id="18436" name="Нижний колонтитул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smtClean="0">
                <a:latin typeface="Arial" charset="0"/>
              </a:rPr>
              <a:t>27. Финансовая система</a:t>
            </a:r>
          </a:p>
        </p:txBody>
      </p:sp>
      <p:sp>
        <p:nvSpPr>
          <p:cNvPr id="188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altLang="ru-RU" dirty="0" smtClean="0"/>
              <a:t>Выводы (1)</a:t>
            </a:r>
            <a:endParaRPr lang="en-US" altLang="ru-RU" dirty="0" smtClean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Garamond" pitchFamily="18" charset="0"/>
              <a:buChar char="•"/>
              <a:defRPr/>
            </a:pPr>
            <a:r>
              <a:rPr lang="ru-RU" altLang="ru-RU" sz="2400" dirty="0" smtClean="0"/>
              <a:t>Центральный банк — главный банк страны, который имеет исключительное право на эмиссию национальной валюты и контроль за деятельностью других банков.</a:t>
            </a:r>
          </a:p>
          <a:p>
            <a:pPr eaLnBrk="1" hangingPunct="1">
              <a:lnSpc>
                <a:spcPct val="80000"/>
              </a:lnSpc>
              <a:buFont typeface="Garamond" pitchFamily="18" charset="0"/>
              <a:buChar char="•"/>
              <a:defRPr/>
            </a:pPr>
            <a:r>
              <a:rPr lang="ru-RU" altLang="ru-RU" sz="2400" dirty="0" smtClean="0"/>
              <a:t>Своими операциями </a:t>
            </a:r>
            <a:r>
              <a:rPr lang="ru-RU" altLang="ru-RU" sz="2400" dirty="0"/>
              <a:t>Цент</a:t>
            </a:r>
            <a:r>
              <a:rPr lang="ru-RU" altLang="ru-RU" sz="2400" dirty="0" smtClean="0"/>
              <a:t>ральный банк создает резервные деньги — выпускает наличные деньги в обращение или увеличивает резервы коммерческих банков.</a:t>
            </a:r>
          </a:p>
          <a:p>
            <a:pPr eaLnBrk="1" hangingPunct="1">
              <a:lnSpc>
                <a:spcPct val="80000"/>
              </a:lnSpc>
              <a:buFont typeface="Garamond" pitchFamily="18" charset="0"/>
              <a:buChar char="•"/>
              <a:defRPr/>
            </a:pPr>
            <a:r>
              <a:rPr lang="ru-RU" altLang="ru-RU" sz="2400" dirty="0" smtClean="0"/>
              <a:t>Коммерческие банки занимаются привлечением сбережений домохозяйств и фирм на депозиты и выдачей кредитов</a:t>
            </a:r>
            <a:r>
              <a:rPr lang="ru-RU" altLang="ru-RU" sz="2400" dirty="0" smtClean="0"/>
              <a:t>.</a:t>
            </a:r>
          </a:p>
          <a:p>
            <a:pPr eaLnBrk="1" hangingPunct="1">
              <a:lnSpc>
                <a:spcPct val="80000"/>
              </a:lnSpc>
              <a:buFont typeface="Garamond" pitchFamily="18" charset="0"/>
              <a:buChar char="•"/>
              <a:defRPr/>
            </a:pPr>
            <a:r>
              <a:rPr lang="ru-RU" altLang="ru-RU" sz="2400" dirty="0" smtClean="0"/>
              <a:t>Вклад – депозит денег в банке. Для внесения вклада необходимо открыть счет в банке. Счет – это запись для регистрации финансовой операции. Вклад может быть только в деньгах. Депозит может быть в деньгах или другом активе.</a:t>
            </a:r>
          </a:p>
          <a:p>
            <a:pPr eaLnBrk="1" hangingPunct="1">
              <a:lnSpc>
                <a:spcPct val="80000"/>
              </a:lnSpc>
              <a:buFont typeface="Garamond" pitchFamily="18" charset="0"/>
              <a:buChar char="•"/>
              <a:defRPr/>
            </a:pPr>
            <a:r>
              <a:rPr lang="ru-RU" altLang="ru-RU" sz="2400" dirty="0" smtClean="0"/>
              <a:t>Вклады бывают до востребования и срочные. Вклады до востребования не имеют ограничений на пополнение и снятие денег, но по ним платится самый низкий процент.</a:t>
            </a:r>
            <a:endParaRPr lang="ru-RU" alt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3570"/>
            <a:ext cx="8229600" cy="1143000"/>
          </a:xfrm>
        </p:spPr>
        <p:txBody>
          <a:bodyPr/>
          <a:lstStyle/>
          <a:p>
            <a:r>
              <a:rPr lang="ru-RU" altLang="ru-RU" dirty="0"/>
              <a:t>Выводы </a:t>
            </a:r>
            <a:r>
              <a:rPr lang="ru-RU" altLang="ru-RU" dirty="0" smtClean="0"/>
              <a:t>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Срочные вклады характеризуются ограничениями  на снятие денег, но по ним платится самый высокий процент</a:t>
            </a:r>
            <a:r>
              <a:rPr lang="ru-RU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Доход по вкладу зависит от суммы, срока, валюты вклада, процента по вкладу и способу начисления процента. Обычно чем длиннее срок вклада, тем вше процентная ставка, предлагаемая банком.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Финансовая пирамида представляет собой мошенническую деятельность по привлечению денег или иного имущества людей, при которой выплата дохода осуществляется за счет ранее привлеченных средств, при отсутствии у организаторов законной предпринимательской деятельности.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smtClean="0"/>
              <a:t>Глава 4. Экономика государства</a:t>
            </a:r>
            <a:endParaRPr lang="en-US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9A454-CF75-4625-BDF4-3C968983CB18}" type="slidenum">
              <a:rPr lang="en-US" altLang="ru-RU" smtClean="0"/>
              <a:pPr>
                <a:defRPr/>
              </a:pPr>
              <a:t>21</a:t>
            </a:fld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ru-RU" smtClean="0"/>
              <a:t>27. Финансовая система</a:t>
            </a: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9345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Дата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smtClean="0">
                <a:latin typeface="Arial" charset="0"/>
              </a:rPr>
              <a:t>Глава 4. Экономика государства</a:t>
            </a:r>
          </a:p>
        </p:txBody>
      </p:sp>
      <p:sp>
        <p:nvSpPr>
          <p:cNvPr id="5123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7875756-0F5C-4DB8-94C4-1B1AE48E31B6}" type="slidenum">
              <a:rPr lang="en-US" altLang="ru-RU" sz="1200" smtClean="0"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ru-RU" sz="1200" smtClean="0">
              <a:latin typeface="Arial" charset="0"/>
            </a:endParaRPr>
          </a:p>
        </p:txBody>
      </p:sp>
      <p:sp>
        <p:nvSpPr>
          <p:cNvPr id="5124" name="Нижний колонтитул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smtClean="0">
                <a:latin typeface="Arial" charset="0"/>
              </a:rPr>
              <a:t>27. Финансовая система</a:t>
            </a:r>
          </a:p>
        </p:txBody>
      </p:sp>
      <p:sp>
        <p:nvSpPr>
          <p:cNvPr id="173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altLang="ru-RU" smtClean="0"/>
              <a:t>Центральный банк</a:t>
            </a:r>
            <a:endParaRPr lang="en-US" altLang="ru-RU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4038600" cy="5105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ru-RU" altLang="ru-RU" sz="2800" b="1" i="1" dirty="0" smtClean="0"/>
              <a:t>(</a:t>
            </a:r>
            <a:r>
              <a:rPr lang="en-US" altLang="ru-RU" sz="2800" b="1" i="1" dirty="0" smtClean="0"/>
              <a:t>central</a:t>
            </a:r>
            <a:r>
              <a:rPr lang="ru-RU" altLang="ru-RU" sz="2800" b="1" i="1" dirty="0" smtClean="0"/>
              <a:t> </a:t>
            </a:r>
            <a:r>
              <a:rPr lang="en-US" altLang="ru-RU" sz="2800" b="1" i="1" dirty="0" smtClean="0"/>
              <a:t>bank</a:t>
            </a:r>
            <a:r>
              <a:rPr lang="ru-RU" altLang="ru-RU" sz="2800" b="1" i="1" dirty="0" smtClean="0"/>
              <a:t>) </a:t>
            </a:r>
            <a:r>
              <a:rPr lang="ru-RU" altLang="ru-RU" sz="2800" b="1" dirty="0" smtClean="0"/>
              <a:t>—</a:t>
            </a:r>
            <a:r>
              <a:rPr lang="ru-RU" altLang="ru-RU" sz="2800" dirty="0" smtClean="0"/>
              <a:t> </a:t>
            </a:r>
            <a:r>
              <a:rPr lang="ru-RU" altLang="ru-RU" sz="2800" b="1" dirty="0" smtClean="0"/>
              <a:t>главный банк страны, который имеет исключительное право на эмиссию национальной валюты</a:t>
            </a:r>
            <a:br>
              <a:rPr lang="ru-RU" altLang="ru-RU" sz="2800" b="1" dirty="0" smtClean="0"/>
            </a:br>
            <a:r>
              <a:rPr lang="ru-RU" altLang="ru-RU" sz="2800" b="1" dirty="0" smtClean="0"/>
              <a:t>и контролирует деятельность других банков.</a:t>
            </a:r>
            <a:endParaRPr lang="en-US" altLang="ru-RU" sz="2800" b="1" dirty="0" smtClean="0"/>
          </a:p>
        </p:txBody>
      </p:sp>
      <p:pic>
        <p:nvPicPr>
          <p:cNvPr id="5127" name="Picture 7" descr="Изображение:Federal Reserv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1447800"/>
            <a:ext cx="4267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5334000" y="5105400"/>
            <a:ext cx="33528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800" b="1">
                <a:latin typeface="Arial" charset="0"/>
              </a:rPr>
              <a:t>Федеральная резервная система — Центральный банк США, Вашингтон</a:t>
            </a:r>
            <a:endParaRPr lang="en-US" altLang="ru-RU" sz="18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Дата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smtClean="0">
                <a:latin typeface="Arial" charset="0"/>
              </a:rPr>
              <a:t>Глава 4. Экономика государства</a:t>
            </a:r>
          </a:p>
        </p:txBody>
      </p:sp>
      <p:sp>
        <p:nvSpPr>
          <p:cNvPr id="614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D5229C6-6F67-4BB4-988C-A171A6472176}" type="slidenum">
              <a:rPr lang="en-US" altLang="ru-RU" sz="1200" smtClean="0"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ru-RU" sz="1200" smtClean="0">
              <a:latin typeface="Arial" charset="0"/>
            </a:endParaRPr>
          </a:p>
        </p:txBody>
      </p:sp>
      <p:sp>
        <p:nvSpPr>
          <p:cNvPr id="6148" name="Нижний колонтитул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smtClean="0">
                <a:latin typeface="Arial" charset="0"/>
              </a:rPr>
              <a:t>27. Финансовая система</a:t>
            </a:r>
          </a:p>
        </p:txBody>
      </p:sp>
      <p:sp>
        <p:nvSpPr>
          <p:cNvPr id="176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altLang="ru-RU" sz="4000" dirty="0" smtClean="0"/>
              <a:t>Функции </a:t>
            </a:r>
            <a:r>
              <a:rPr lang="ru-RU" altLang="ru-RU" sz="4000" dirty="0"/>
              <a:t>Це</a:t>
            </a:r>
            <a:r>
              <a:rPr lang="ru-RU" altLang="ru-RU" sz="4000" dirty="0" smtClean="0"/>
              <a:t>нтрального банка</a:t>
            </a:r>
            <a:endParaRPr lang="en-US" altLang="ru-RU" sz="4000" dirty="0" smtClean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ru-RU" altLang="ru-RU" sz="2000" smtClean="0">
                <a:latin typeface="Arial" charset="0"/>
              </a:rPr>
              <a:t>осуществление эмиссии наличных денег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ru-RU" altLang="ru-RU" sz="2000" smtClean="0">
                <a:latin typeface="Arial" charset="0"/>
              </a:rPr>
              <a:t>проведение денежно-кредитной политики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ru-RU" altLang="ru-RU" sz="2000" smtClean="0">
                <a:latin typeface="Arial" charset="0"/>
              </a:rPr>
              <a:t>предоставление кредитов в последней инстанции кредитным организациям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ru-RU" altLang="ru-RU" sz="2000" smtClean="0">
                <a:latin typeface="Arial" charset="0"/>
              </a:rPr>
              <a:t>установление правил расчетов и банковских операций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ru-RU" altLang="ru-RU" sz="2000" smtClean="0">
                <a:latin typeface="Arial" charset="0"/>
              </a:rPr>
              <a:t>обслуживание счетов государственного бюджета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ru-RU" altLang="ru-RU" sz="2000" smtClean="0">
                <a:latin typeface="Arial" charset="0"/>
              </a:rPr>
              <a:t>управление золотовалютными резервами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ru-RU" altLang="ru-RU" sz="2000" smtClean="0">
                <a:latin typeface="Arial" charset="0"/>
              </a:rPr>
              <a:t>регистрация и надзор за деятельностью кредитных организаций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ru-RU" altLang="ru-RU" sz="2000" smtClean="0">
                <a:latin typeface="Arial" charset="0"/>
              </a:rPr>
              <a:t>регистрация эмиссии их ценных бумаг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ru-RU" altLang="ru-RU" sz="2000" smtClean="0">
                <a:latin typeface="Arial" charset="0"/>
              </a:rPr>
              <a:t>валютный контроль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ru-RU" altLang="ru-RU" sz="2000" smtClean="0">
                <a:latin typeface="Arial" charset="0"/>
              </a:rPr>
              <a:t>определение порядка международных расчетов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ru-RU" altLang="ru-RU" sz="2000" smtClean="0">
                <a:latin typeface="Arial" charset="0"/>
              </a:rPr>
              <a:t>установление официальных курсов иностранных валют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ru-RU" altLang="ru-RU" sz="2000" smtClean="0">
                <a:latin typeface="Arial" charset="0"/>
              </a:rPr>
              <a:t>составление платежного баланса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ru-RU" altLang="ru-RU" sz="2000" smtClean="0">
                <a:latin typeface="Arial" charset="0"/>
              </a:rPr>
              <a:t>регулирование валютных бирж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ru-RU" altLang="ru-RU" sz="2000" smtClean="0">
                <a:latin typeface="Arial" charset="0"/>
              </a:rPr>
              <a:t>анализ и прогнозирование развития экономики страны</a:t>
            </a:r>
            <a:endParaRPr lang="en-US" altLang="ru-RU" sz="20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Дата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smtClean="0">
                <a:latin typeface="Arial" charset="0"/>
              </a:rPr>
              <a:t>Глава 4. Экономика государства</a:t>
            </a:r>
          </a:p>
        </p:txBody>
      </p:sp>
      <p:sp>
        <p:nvSpPr>
          <p:cNvPr id="7171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3DA770-D75C-4D7F-B6C0-78E8412A4B16}" type="slidenum">
              <a:rPr lang="en-US" altLang="ru-RU" sz="1200" smtClean="0"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ru-RU" sz="1200" smtClean="0">
              <a:latin typeface="Arial" charset="0"/>
            </a:endParaRPr>
          </a:p>
        </p:txBody>
      </p:sp>
      <p:sp>
        <p:nvSpPr>
          <p:cNvPr id="7172" name="Нижний колонтитул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smtClean="0">
                <a:latin typeface="Arial" charset="0"/>
              </a:rPr>
              <a:t>27. Финансовая система</a:t>
            </a:r>
          </a:p>
        </p:txBody>
      </p:sp>
      <p:sp>
        <p:nvSpPr>
          <p:cNvPr id="177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altLang="ru-RU" dirty="0" smtClean="0"/>
              <a:t>Баланс</a:t>
            </a:r>
            <a:r>
              <a:rPr lang="ru-RU" altLang="ru-RU" dirty="0"/>
              <a:t> Центрального </a:t>
            </a:r>
            <a:r>
              <a:rPr lang="ru-RU" altLang="ru-RU" dirty="0" smtClean="0"/>
              <a:t>банка</a:t>
            </a:r>
            <a:endParaRPr lang="en-US" altLang="ru-RU" dirty="0" smtClean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•"/>
              <a:defRPr/>
            </a:pPr>
            <a:r>
              <a:rPr lang="ru-RU" altLang="ru-RU" sz="2800" dirty="0" smtClean="0"/>
              <a:t>Актив — иностранная валюта и кредиты, выданные банкам и правительству в виде покупки его ценных бумаг. </a:t>
            </a:r>
          </a:p>
          <a:p>
            <a:pPr eaLnBrk="1" hangingPunct="1">
              <a:buFontTx/>
              <a:buChar char="•"/>
              <a:defRPr/>
            </a:pPr>
            <a:r>
              <a:rPr lang="ru-RU" altLang="ru-RU" sz="2800" dirty="0" smtClean="0"/>
              <a:t>Пассив — обязательства ЦБ в форме выпущенных им наличных денег и средств на счетах коммерческих банков, которые каждый из них обязан поддерживать в ЦБ в качестве резервов.</a:t>
            </a:r>
            <a:r>
              <a:rPr lang="en-US" altLang="ru-RU" sz="2800" dirty="0" smtClean="0"/>
              <a:t> </a:t>
            </a:r>
            <a:endParaRPr lang="ru-RU" altLang="ru-RU" sz="2800" dirty="0" smtClean="0"/>
          </a:p>
          <a:p>
            <a:pPr eaLnBrk="1" hangingPunct="1">
              <a:buFontTx/>
              <a:buChar char="•"/>
              <a:defRPr/>
            </a:pPr>
            <a:r>
              <a:rPr lang="ru-RU" altLang="ru-RU" sz="2800" i="1" dirty="0" smtClean="0"/>
              <a:t>Резервные деньги (</a:t>
            </a:r>
            <a:r>
              <a:rPr lang="en-US" altLang="ru-RU" sz="2800" i="1" dirty="0" smtClean="0"/>
              <a:t>reserve</a:t>
            </a:r>
            <a:r>
              <a:rPr lang="ru-RU" altLang="ru-RU" sz="2800" i="1" dirty="0" smtClean="0"/>
              <a:t> </a:t>
            </a:r>
            <a:r>
              <a:rPr lang="en-US" altLang="ru-RU" sz="2800" i="1" dirty="0" smtClean="0"/>
              <a:t>money</a:t>
            </a:r>
            <a:r>
              <a:rPr lang="ru-RU" altLang="ru-RU" sz="2800" i="1" dirty="0" smtClean="0"/>
              <a:t>) </a:t>
            </a:r>
            <a:r>
              <a:rPr lang="ru-RU" altLang="ru-RU" sz="2800" dirty="0" smtClean="0"/>
              <a:t>— сумма наличных денег и резервов коммерческих банков в пассиве центрального банка. </a:t>
            </a:r>
          </a:p>
          <a:p>
            <a:pPr eaLnBrk="1" hangingPunct="1">
              <a:defRPr/>
            </a:pPr>
            <a:endParaRPr lang="ru-RU" altLang="ru-RU" sz="2800" dirty="0" smtClean="0"/>
          </a:p>
          <a:p>
            <a:pPr eaLnBrk="1" hangingPunct="1">
              <a:defRPr/>
            </a:pPr>
            <a:endParaRPr lang="en-US" alt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Дата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smtClean="0">
                <a:latin typeface="Arial" charset="0"/>
              </a:rPr>
              <a:t>Глава 4. Экономика государства</a:t>
            </a:r>
          </a:p>
        </p:txBody>
      </p:sp>
      <p:sp>
        <p:nvSpPr>
          <p:cNvPr id="8195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508D810-925E-4E26-B037-590E6EFD5291}" type="slidenum">
              <a:rPr lang="en-US" altLang="ru-RU" sz="1200" smtClean="0"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ru-RU" sz="1200" smtClean="0">
              <a:latin typeface="Arial" charset="0"/>
            </a:endParaRPr>
          </a:p>
        </p:txBody>
      </p:sp>
      <p:sp>
        <p:nvSpPr>
          <p:cNvPr id="8196" name="Нижний колонтитул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smtClean="0">
                <a:latin typeface="Arial" charset="0"/>
              </a:rPr>
              <a:t>27. Финансовая система</a:t>
            </a:r>
          </a:p>
        </p:txBody>
      </p:sp>
      <p:sp>
        <p:nvSpPr>
          <p:cNvPr id="178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altLang="ru-RU" smtClean="0"/>
              <a:t>Коммерческий банк</a:t>
            </a:r>
            <a:endParaRPr lang="en-US" altLang="ru-RU" smtClean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ru-RU" altLang="ru-RU" b="1" i="1" smtClean="0"/>
              <a:t>(</a:t>
            </a:r>
            <a:r>
              <a:rPr lang="en-US" altLang="ru-RU" b="1" i="1" smtClean="0"/>
              <a:t>commercial</a:t>
            </a:r>
            <a:r>
              <a:rPr lang="ru-RU" altLang="ru-RU" b="1" i="1" smtClean="0"/>
              <a:t> </a:t>
            </a:r>
            <a:r>
              <a:rPr lang="en-US" altLang="ru-RU" b="1" i="1" smtClean="0"/>
              <a:t>bank</a:t>
            </a:r>
            <a:r>
              <a:rPr lang="ru-RU" altLang="ru-RU" b="1" i="1" smtClean="0"/>
              <a:t>) </a:t>
            </a:r>
            <a:r>
              <a:rPr lang="ru-RU" altLang="ru-RU" b="1" smtClean="0"/>
              <a:t>— фирма, которая занимается привлечением сбережений домохозяйств и других фирм на депозиты и выдачей кредитов.</a:t>
            </a:r>
            <a:endParaRPr lang="en-US" altLang="ru-RU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Дата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smtClean="0">
                <a:latin typeface="Arial" charset="0"/>
              </a:rPr>
              <a:t>Глава 4. Экономика государства</a:t>
            </a:r>
          </a:p>
        </p:txBody>
      </p:sp>
      <p:sp>
        <p:nvSpPr>
          <p:cNvPr id="9219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E193685-41D2-4825-8A24-C0F8B081AFA6}" type="slidenum">
              <a:rPr lang="en-US" altLang="ru-RU" sz="1200" smtClean="0"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ru-RU" sz="1200" smtClean="0">
              <a:latin typeface="Arial" charset="0"/>
            </a:endParaRPr>
          </a:p>
        </p:txBody>
      </p:sp>
      <p:sp>
        <p:nvSpPr>
          <p:cNvPr id="9220" name="Нижний колонтитул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smtClean="0">
                <a:latin typeface="Arial" charset="0"/>
              </a:rPr>
              <a:t>27. Финансовая система</a:t>
            </a:r>
          </a:p>
        </p:txBody>
      </p:sp>
      <p:sp>
        <p:nvSpPr>
          <p:cNvPr id="1792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altLang="ru-RU" smtClean="0"/>
              <a:t>Виды операций банков</a:t>
            </a:r>
            <a:endParaRPr lang="en-US" altLang="ru-RU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altLang="ru-RU" i="1" dirty="0" smtClean="0"/>
              <a:t>Пассивные операции </a:t>
            </a:r>
            <a:r>
              <a:rPr lang="ru-RU" altLang="ru-RU" dirty="0" smtClean="0"/>
              <a:t>— привлечение</a:t>
            </a:r>
            <a:br>
              <a:rPr lang="ru-RU" altLang="ru-RU" dirty="0" smtClean="0"/>
            </a:br>
            <a:r>
              <a:rPr lang="ru-RU" altLang="ru-RU" dirty="0" smtClean="0"/>
              <a:t>во вклады денежных средств физических и юридических лиц, открытие и ведение их банковских счетов. </a:t>
            </a:r>
          </a:p>
          <a:p>
            <a:pPr eaLnBrk="1" hangingPunct="1">
              <a:defRPr/>
            </a:pPr>
            <a:r>
              <a:rPr lang="ru-RU" altLang="ru-RU" i="1" dirty="0" smtClean="0"/>
              <a:t>Активные операции </a:t>
            </a:r>
            <a:r>
              <a:rPr lang="ru-RU" altLang="ru-RU" dirty="0" smtClean="0"/>
              <a:t>— размещение привлеченных средств от своего имени и за свой счет на условиях возвратности, платности и срочности. </a:t>
            </a:r>
            <a:endParaRPr lang="en-US" alt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Депозит – любые активы, размещенные на хранение</a:t>
            </a:r>
          </a:p>
          <a:p>
            <a:pPr marL="0" indent="0">
              <a:buNone/>
            </a:pPr>
            <a:r>
              <a:rPr lang="ru-RU" dirty="0" smtClean="0"/>
              <a:t>Счет – запись, используемая для учета финансовых вложений</a:t>
            </a:r>
          </a:p>
          <a:p>
            <a:pPr marL="0" indent="0">
              <a:buNone/>
            </a:pPr>
            <a:r>
              <a:rPr lang="ru-RU" dirty="0" smtClean="0"/>
              <a:t>Вклад – денежный депозит на счете в банке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smtClean="0"/>
              <a:t>Глава 4. Экономика государства</a:t>
            </a:r>
            <a:endParaRPr lang="en-US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9A454-CF75-4625-BDF4-3C968983CB18}" type="slidenum">
              <a:rPr lang="en-US" altLang="ru-RU" smtClean="0"/>
              <a:pPr>
                <a:defRPr/>
              </a:pPr>
              <a:t>8</a:t>
            </a:fld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ru-RU" smtClean="0"/>
              <a:t>27. Финансовая система</a:t>
            </a: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0529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 вклада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 smtClean="0"/>
              <a:t>Ключевые условия, фиксируемые в договоре, на которых вкладчик вносит средства в банк:</a:t>
            </a:r>
          </a:p>
          <a:p>
            <a:r>
              <a:rPr lang="ru-RU" sz="2400" dirty="0" smtClean="0"/>
              <a:t>Сумма</a:t>
            </a:r>
          </a:p>
          <a:p>
            <a:r>
              <a:rPr lang="ru-RU" sz="2400" dirty="0" smtClean="0"/>
              <a:t>Валюта</a:t>
            </a:r>
          </a:p>
          <a:p>
            <a:r>
              <a:rPr lang="ru-RU" sz="2400" dirty="0" smtClean="0"/>
              <a:t>Срок</a:t>
            </a:r>
          </a:p>
          <a:p>
            <a:r>
              <a:rPr lang="ru-RU" sz="2400" dirty="0" smtClean="0"/>
              <a:t>Процент</a:t>
            </a:r>
          </a:p>
          <a:p>
            <a:r>
              <a:rPr lang="ru-RU" sz="2400" dirty="0" smtClean="0"/>
              <a:t>Пополнение</a:t>
            </a:r>
          </a:p>
          <a:p>
            <a:r>
              <a:rPr lang="ru-RU" sz="2400" dirty="0" smtClean="0"/>
              <a:t>Продление</a:t>
            </a:r>
          </a:p>
          <a:p>
            <a:r>
              <a:rPr lang="ru-RU" sz="2400" dirty="0" smtClean="0"/>
              <a:t>Снятие</a:t>
            </a:r>
          </a:p>
          <a:p>
            <a:r>
              <a:rPr lang="ru-RU" sz="2400" dirty="0" smtClean="0"/>
              <a:t>Закрытие</a:t>
            </a:r>
          </a:p>
          <a:p>
            <a:r>
              <a:rPr lang="ru-RU" sz="2400" dirty="0" smtClean="0"/>
              <a:t>Прочее</a:t>
            </a:r>
            <a:endParaRPr lang="ru-RU" sz="2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ru-RU" smtClean="0"/>
              <a:t>Глава 4. Экономика государства</a:t>
            </a:r>
            <a:endParaRPr lang="en-US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9A454-CF75-4625-BDF4-3C968983CB18}" type="slidenum">
              <a:rPr lang="en-US" altLang="ru-RU" smtClean="0"/>
              <a:pPr>
                <a:defRPr/>
              </a:pPr>
              <a:t>9</a:t>
            </a:fld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ru-RU" smtClean="0"/>
              <a:t>27. Финансовая система</a:t>
            </a: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9453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Arial"/>
      </a:majorFont>
      <a:minorFont>
        <a:latin typeface="Garamond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</TotalTime>
  <Words>1220</Words>
  <Application>Microsoft Office PowerPoint</Application>
  <PresentationFormat>Экран (4:3)</PresentationFormat>
  <Paragraphs>186</Paragraphs>
  <Slides>21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3" baseType="lpstr">
      <vt:lpstr>Stream</vt:lpstr>
      <vt:lpstr>Visio</vt:lpstr>
      <vt:lpstr>Глава 4. Экономика государства</vt:lpstr>
      <vt:lpstr>Финансовая система</vt:lpstr>
      <vt:lpstr>Центральный банк</vt:lpstr>
      <vt:lpstr>Функции Центрального банка</vt:lpstr>
      <vt:lpstr>Баланс Центрального банка</vt:lpstr>
      <vt:lpstr>Коммерческий банк</vt:lpstr>
      <vt:lpstr>Виды операций банков</vt:lpstr>
      <vt:lpstr>Вклад</vt:lpstr>
      <vt:lpstr>Условия вклада</vt:lpstr>
      <vt:lpstr>Основные виды вкладов</vt:lpstr>
      <vt:lpstr>Виды вкладов</vt:lpstr>
      <vt:lpstr>Доход по вкладу</vt:lpstr>
      <vt:lpstr>Доход по вкладу</vt:lpstr>
      <vt:lpstr>Виды начисляемых процентов</vt:lpstr>
      <vt:lpstr>Виды начисляемых процентов</vt:lpstr>
      <vt:lpstr>От чего зависит ставка процента?</vt:lpstr>
      <vt:lpstr>Финансовая пирамида</vt:lpstr>
      <vt:lpstr>Признаки финансовой пирамиды</vt:lpstr>
      <vt:lpstr>Признаки финансовой пирамиды</vt:lpstr>
      <vt:lpstr>Выводы (1)</vt:lpstr>
      <vt:lpstr>Выводы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 Фирма на рынке</dc:title>
  <dc:creator>Юлия Лиховид</dc:creator>
  <cp:lastModifiedBy>Пользователь Windows</cp:lastModifiedBy>
  <cp:revision>127</cp:revision>
  <dcterms:created xsi:type="dcterms:W3CDTF">2006-01-09T01:46:14Z</dcterms:created>
  <dcterms:modified xsi:type="dcterms:W3CDTF">2021-02-25T19:05:35Z</dcterms:modified>
</cp:coreProperties>
</file>