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7" r:id="rId15"/>
    <p:sldId id="268" r:id="rId16"/>
    <p:sldId id="278" r:id="rId17"/>
    <p:sldId id="276" r:id="rId18"/>
    <p:sldId id="279" r:id="rId19"/>
    <p:sldId id="272" r:id="rId20"/>
    <p:sldId id="270" r:id="rId21"/>
    <p:sldId id="271" r:id="rId22"/>
    <p:sldId id="273" r:id="rId23"/>
    <p:sldId id="274" r:id="rId24"/>
    <p:sldId id="27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F7583-C600-4533-9767-BA31AA058920}" v="304" dt="2021-03-18T18:48:43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4" autoAdjust="0"/>
    <p:restoredTop sz="94660"/>
  </p:normalViewPr>
  <p:slideViewPr>
    <p:cSldViewPr>
      <p:cViewPr varScale="1">
        <p:scale>
          <a:sx n="78" d="100"/>
          <a:sy n="78" d="100"/>
        </p:scale>
        <p:origin x="-6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A10863-F1B3-40D7-9394-7D4D3CD50F3A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2C4A34E7-9B0E-4BF9-A7B6-6B448C2021A4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ВЫСОКИЙ РИСК деривативы, опционы, фьючерсы</a:t>
          </a:r>
          <a:endParaRPr lang="ru-RU" dirty="0"/>
        </a:p>
      </dgm:t>
    </dgm:pt>
    <dgm:pt modelId="{7EAD10FA-A34F-4B1D-97E1-0FD6E01D0684}" type="parTrans" cxnId="{9FEAFC88-6AC7-4B85-8E59-08DE2D75CF03}">
      <dgm:prSet/>
      <dgm:spPr/>
    </dgm:pt>
    <dgm:pt modelId="{C88B35AD-AEA0-4D46-AD61-984B2E5C8998}" type="sibTrans" cxnId="{9FEAFC88-6AC7-4B85-8E59-08DE2D75CF03}">
      <dgm:prSet/>
      <dgm:spPr/>
    </dgm:pt>
    <dgm:pt modelId="{0DAB4244-C32A-4B08-8FC0-6A4AD76F62CA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СРЕДНИЙ РИСК акции, облигации частных фирм</a:t>
          </a:r>
          <a:endParaRPr lang="ru-RU" dirty="0"/>
        </a:p>
      </dgm:t>
    </dgm:pt>
    <dgm:pt modelId="{35728F2F-EB29-415E-ABAC-B20A08B5C820}" type="parTrans" cxnId="{F17F3E65-30BF-4245-847F-9D95743D39EE}">
      <dgm:prSet/>
      <dgm:spPr/>
    </dgm:pt>
    <dgm:pt modelId="{02E86AD2-7E1F-4096-8C0E-091A1D909D4F}" type="sibTrans" cxnId="{F17F3E65-30BF-4245-847F-9D95743D39EE}">
      <dgm:prSet/>
      <dgm:spPr/>
    </dgm:pt>
    <dgm:pt modelId="{590A9715-1C3E-4235-AE8C-6F0649385661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НИЗКИЙ РИСК банковские вклады, государственные облигации</a:t>
          </a:r>
          <a:endParaRPr lang="ru-RU" dirty="0"/>
        </a:p>
      </dgm:t>
    </dgm:pt>
    <dgm:pt modelId="{0525AC62-B438-4A92-9D0F-73822F4C3C49}" type="parTrans" cxnId="{B24A2CCA-DD66-42FF-869A-1E4FC9B008D7}">
      <dgm:prSet/>
      <dgm:spPr/>
    </dgm:pt>
    <dgm:pt modelId="{92C07D98-AD0D-44EB-9ADA-7D8002824345}" type="sibTrans" cxnId="{B24A2CCA-DD66-42FF-869A-1E4FC9B008D7}">
      <dgm:prSet/>
      <dgm:spPr/>
    </dgm:pt>
    <dgm:pt modelId="{E5906360-D424-47C7-B41A-7511F1F07379}" type="pres">
      <dgm:prSet presAssocID="{E1A10863-F1B3-40D7-9394-7D4D3CD50F3A}" presName="Name0" presStyleCnt="0">
        <dgm:presLayoutVars>
          <dgm:dir/>
          <dgm:animLvl val="lvl"/>
          <dgm:resizeHandles val="exact"/>
        </dgm:presLayoutVars>
      </dgm:prSet>
      <dgm:spPr/>
    </dgm:pt>
    <dgm:pt modelId="{CB2B4ED9-EEFC-49A4-AC87-2868D1AC9BC8}" type="pres">
      <dgm:prSet presAssocID="{2C4A34E7-9B0E-4BF9-A7B6-6B448C2021A4}" presName="Name8" presStyleCnt="0"/>
      <dgm:spPr/>
    </dgm:pt>
    <dgm:pt modelId="{8C809DF8-E095-4A31-BF23-BF661480AC67}" type="pres">
      <dgm:prSet presAssocID="{2C4A34E7-9B0E-4BF9-A7B6-6B448C2021A4}" presName="level" presStyleLbl="node1" presStyleIdx="0" presStyleCnt="3">
        <dgm:presLayoutVars>
          <dgm:chMax val="1"/>
          <dgm:bulletEnabled val="1"/>
        </dgm:presLayoutVars>
      </dgm:prSet>
      <dgm:spPr/>
    </dgm:pt>
    <dgm:pt modelId="{8192855E-BF34-4216-BCD9-138709AAA302}" type="pres">
      <dgm:prSet presAssocID="{2C4A34E7-9B0E-4BF9-A7B6-6B448C2021A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6C76066-9BAB-45A3-B33C-236929B4F6B2}" type="pres">
      <dgm:prSet presAssocID="{0DAB4244-C32A-4B08-8FC0-6A4AD76F62CA}" presName="Name8" presStyleCnt="0"/>
      <dgm:spPr/>
    </dgm:pt>
    <dgm:pt modelId="{168CCB32-6A46-4C84-AD9E-1B5FB46884A4}" type="pres">
      <dgm:prSet presAssocID="{0DAB4244-C32A-4B08-8FC0-6A4AD76F62CA}" presName="level" presStyleLbl="node1" presStyleIdx="1" presStyleCnt="3">
        <dgm:presLayoutVars>
          <dgm:chMax val="1"/>
          <dgm:bulletEnabled val="1"/>
        </dgm:presLayoutVars>
      </dgm:prSet>
      <dgm:spPr/>
    </dgm:pt>
    <dgm:pt modelId="{A6D2315C-7F78-4BCB-8255-A31DD5032FC6}" type="pres">
      <dgm:prSet presAssocID="{0DAB4244-C32A-4B08-8FC0-6A4AD76F62C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C9C8546-6C5B-4098-B5B8-5D3FC4E04605}" type="pres">
      <dgm:prSet presAssocID="{590A9715-1C3E-4235-AE8C-6F0649385661}" presName="Name8" presStyleCnt="0"/>
      <dgm:spPr/>
    </dgm:pt>
    <dgm:pt modelId="{7E97AF73-743B-4E45-8471-815EF7069074}" type="pres">
      <dgm:prSet presAssocID="{590A9715-1C3E-4235-AE8C-6F0649385661}" presName="level" presStyleLbl="node1" presStyleIdx="2" presStyleCnt="3">
        <dgm:presLayoutVars>
          <dgm:chMax val="1"/>
          <dgm:bulletEnabled val="1"/>
        </dgm:presLayoutVars>
      </dgm:prSet>
      <dgm:spPr/>
    </dgm:pt>
    <dgm:pt modelId="{9FC82104-EB02-46A3-B815-8744B2C128DC}" type="pres">
      <dgm:prSet presAssocID="{590A9715-1C3E-4235-AE8C-6F0649385661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4DB76221-431F-4455-933B-AD06CF1C9606}" type="presOf" srcId="{2C4A34E7-9B0E-4BF9-A7B6-6B448C2021A4}" destId="{8C809DF8-E095-4A31-BF23-BF661480AC67}" srcOrd="0" destOrd="0" presId="urn:microsoft.com/office/officeart/2005/8/layout/pyramid1"/>
    <dgm:cxn modelId="{FC713D5B-817B-4564-BC1B-5328A53B9447}" type="presOf" srcId="{2C4A34E7-9B0E-4BF9-A7B6-6B448C2021A4}" destId="{8192855E-BF34-4216-BCD9-138709AAA302}" srcOrd="1" destOrd="0" presId="urn:microsoft.com/office/officeart/2005/8/layout/pyramid1"/>
    <dgm:cxn modelId="{F17F3E65-30BF-4245-847F-9D95743D39EE}" srcId="{E1A10863-F1B3-40D7-9394-7D4D3CD50F3A}" destId="{0DAB4244-C32A-4B08-8FC0-6A4AD76F62CA}" srcOrd="1" destOrd="0" parTransId="{35728F2F-EB29-415E-ABAC-B20A08B5C820}" sibTransId="{02E86AD2-7E1F-4096-8C0E-091A1D909D4F}"/>
    <dgm:cxn modelId="{4E574B6C-EED7-481C-81AB-C27E8E321751}" type="presOf" srcId="{0DAB4244-C32A-4B08-8FC0-6A4AD76F62CA}" destId="{168CCB32-6A46-4C84-AD9E-1B5FB46884A4}" srcOrd="0" destOrd="0" presId="urn:microsoft.com/office/officeart/2005/8/layout/pyramid1"/>
    <dgm:cxn modelId="{A6C0BA77-4159-49D7-896D-DE07F7681B92}" type="presOf" srcId="{590A9715-1C3E-4235-AE8C-6F0649385661}" destId="{9FC82104-EB02-46A3-B815-8744B2C128DC}" srcOrd="1" destOrd="0" presId="urn:microsoft.com/office/officeart/2005/8/layout/pyramid1"/>
    <dgm:cxn modelId="{9FEAFC88-6AC7-4B85-8E59-08DE2D75CF03}" srcId="{E1A10863-F1B3-40D7-9394-7D4D3CD50F3A}" destId="{2C4A34E7-9B0E-4BF9-A7B6-6B448C2021A4}" srcOrd="0" destOrd="0" parTransId="{7EAD10FA-A34F-4B1D-97E1-0FD6E01D0684}" sibTransId="{C88B35AD-AEA0-4D46-AD61-984B2E5C8998}"/>
    <dgm:cxn modelId="{25A08DB0-033D-4107-93F2-3A5D7D142B2A}" type="presOf" srcId="{590A9715-1C3E-4235-AE8C-6F0649385661}" destId="{7E97AF73-743B-4E45-8471-815EF7069074}" srcOrd="0" destOrd="0" presId="urn:microsoft.com/office/officeart/2005/8/layout/pyramid1"/>
    <dgm:cxn modelId="{E1E9B9BD-392B-45F4-9D79-2AFBC3A310A0}" type="presOf" srcId="{0DAB4244-C32A-4B08-8FC0-6A4AD76F62CA}" destId="{A6D2315C-7F78-4BCB-8255-A31DD5032FC6}" srcOrd="1" destOrd="0" presId="urn:microsoft.com/office/officeart/2005/8/layout/pyramid1"/>
    <dgm:cxn modelId="{B24A2CCA-DD66-42FF-869A-1E4FC9B008D7}" srcId="{E1A10863-F1B3-40D7-9394-7D4D3CD50F3A}" destId="{590A9715-1C3E-4235-AE8C-6F0649385661}" srcOrd="2" destOrd="0" parTransId="{0525AC62-B438-4A92-9D0F-73822F4C3C49}" sibTransId="{92C07D98-AD0D-44EB-9ADA-7D8002824345}"/>
    <dgm:cxn modelId="{30B53EFA-4ABC-47F6-BAAB-27D297775D76}" type="presOf" srcId="{E1A10863-F1B3-40D7-9394-7D4D3CD50F3A}" destId="{E5906360-D424-47C7-B41A-7511F1F07379}" srcOrd="0" destOrd="0" presId="urn:microsoft.com/office/officeart/2005/8/layout/pyramid1"/>
    <dgm:cxn modelId="{21D6C9DA-996C-4469-A09A-90E3D52D797C}" type="presParOf" srcId="{E5906360-D424-47C7-B41A-7511F1F07379}" destId="{CB2B4ED9-EEFC-49A4-AC87-2868D1AC9BC8}" srcOrd="0" destOrd="0" presId="urn:microsoft.com/office/officeart/2005/8/layout/pyramid1"/>
    <dgm:cxn modelId="{5A3C0FD5-763A-4D20-9FEB-BE3B5F6B895C}" type="presParOf" srcId="{CB2B4ED9-EEFC-49A4-AC87-2868D1AC9BC8}" destId="{8C809DF8-E095-4A31-BF23-BF661480AC67}" srcOrd="0" destOrd="0" presId="urn:microsoft.com/office/officeart/2005/8/layout/pyramid1"/>
    <dgm:cxn modelId="{38F18621-97C7-485D-9B47-8E2951DDE53E}" type="presParOf" srcId="{CB2B4ED9-EEFC-49A4-AC87-2868D1AC9BC8}" destId="{8192855E-BF34-4216-BCD9-138709AAA302}" srcOrd="1" destOrd="0" presId="urn:microsoft.com/office/officeart/2005/8/layout/pyramid1"/>
    <dgm:cxn modelId="{D889A8B0-7744-409B-97CA-F072AB34F473}" type="presParOf" srcId="{E5906360-D424-47C7-B41A-7511F1F07379}" destId="{A6C76066-9BAB-45A3-B33C-236929B4F6B2}" srcOrd="1" destOrd="0" presId="urn:microsoft.com/office/officeart/2005/8/layout/pyramid1"/>
    <dgm:cxn modelId="{9DD5E354-F33C-4EE6-89B9-CD53E25BCD8E}" type="presParOf" srcId="{A6C76066-9BAB-45A3-B33C-236929B4F6B2}" destId="{168CCB32-6A46-4C84-AD9E-1B5FB46884A4}" srcOrd="0" destOrd="0" presId="urn:microsoft.com/office/officeart/2005/8/layout/pyramid1"/>
    <dgm:cxn modelId="{A5C98A05-D292-47EC-9191-0174284E3987}" type="presParOf" srcId="{A6C76066-9BAB-45A3-B33C-236929B4F6B2}" destId="{A6D2315C-7F78-4BCB-8255-A31DD5032FC6}" srcOrd="1" destOrd="0" presId="urn:microsoft.com/office/officeart/2005/8/layout/pyramid1"/>
    <dgm:cxn modelId="{DDE1E1C5-DE6A-4F02-BBF2-8AE2045CD336}" type="presParOf" srcId="{E5906360-D424-47C7-B41A-7511F1F07379}" destId="{8C9C8546-6C5B-4098-B5B8-5D3FC4E04605}" srcOrd="2" destOrd="0" presId="urn:microsoft.com/office/officeart/2005/8/layout/pyramid1"/>
    <dgm:cxn modelId="{3E1C973D-1B07-4F2B-997C-CEA528109A3A}" type="presParOf" srcId="{8C9C8546-6C5B-4098-B5B8-5D3FC4E04605}" destId="{7E97AF73-743B-4E45-8471-815EF7069074}" srcOrd="0" destOrd="0" presId="urn:microsoft.com/office/officeart/2005/8/layout/pyramid1"/>
    <dgm:cxn modelId="{259E5535-48BD-4DDD-AFBD-2B11C3061001}" type="presParOf" srcId="{8C9C8546-6C5B-4098-B5B8-5D3FC4E04605}" destId="{9FC82104-EB02-46A3-B815-8744B2C128D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809DF8-E095-4A31-BF23-BF661480AC67}">
      <dsp:nvSpPr>
        <dsp:cNvPr id="0" name=""/>
        <dsp:cNvSpPr/>
      </dsp:nvSpPr>
      <dsp:spPr>
        <a:xfrm>
          <a:off x="2743199" y="0"/>
          <a:ext cx="2743200" cy="1701800"/>
        </a:xfrm>
        <a:prstGeom prst="trapezoid">
          <a:avLst>
            <a:gd name="adj" fmla="val 805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Garamond"/>
              <a:cs typeface="Arial"/>
            </a:rPr>
            <a:t>ВЫСОКИЙ РИСК деривативы, опционы, фьючерсы</a:t>
          </a:r>
          <a:endParaRPr lang="ru-RU" sz="2600" kern="1200" dirty="0"/>
        </a:p>
      </dsp:txBody>
      <dsp:txXfrm>
        <a:off x="2743199" y="0"/>
        <a:ext cx="2743200" cy="1701800"/>
      </dsp:txXfrm>
    </dsp:sp>
    <dsp:sp modelId="{168CCB32-6A46-4C84-AD9E-1B5FB46884A4}">
      <dsp:nvSpPr>
        <dsp:cNvPr id="0" name=""/>
        <dsp:cNvSpPr/>
      </dsp:nvSpPr>
      <dsp:spPr>
        <a:xfrm>
          <a:off x="1371599" y="1701800"/>
          <a:ext cx="5486400" cy="1701800"/>
        </a:xfrm>
        <a:prstGeom prst="trapezoid">
          <a:avLst>
            <a:gd name="adj" fmla="val 805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Garamond"/>
              <a:cs typeface="Arial"/>
            </a:rPr>
            <a:t>СРЕДНИЙ РИСК акции, облигации частных фирм</a:t>
          </a:r>
          <a:endParaRPr lang="ru-RU" sz="2600" kern="1200" dirty="0"/>
        </a:p>
      </dsp:txBody>
      <dsp:txXfrm>
        <a:off x="2331719" y="1701800"/>
        <a:ext cx="3566160" cy="1701800"/>
      </dsp:txXfrm>
    </dsp:sp>
    <dsp:sp modelId="{7E97AF73-743B-4E45-8471-815EF7069074}">
      <dsp:nvSpPr>
        <dsp:cNvPr id="0" name=""/>
        <dsp:cNvSpPr/>
      </dsp:nvSpPr>
      <dsp:spPr>
        <a:xfrm>
          <a:off x="0" y="3403599"/>
          <a:ext cx="8229600" cy="1701800"/>
        </a:xfrm>
        <a:prstGeom prst="trapezoid">
          <a:avLst>
            <a:gd name="adj" fmla="val 8059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kern="1200" dirty="0">
              <a:latin typeface="Garamond"/>
              <a:cs typeface="Arial"/>
            </a:rPr>
            <a:t>НИЗКИЙ РИСК банковские вклады, государственные облигации</a:t>
          </a:r>
          <a:endParaRPr lang="ru-RU" sz="2600" kern="1200" dirty="0"/>
        </a:p>
      </dsp:txBody>
      <dsp:txXfrm>
        <a:off x="1440179" y="3403599"/>
        <a:ext cx="5349240" cy="1701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5EFDE67-BBD7-4621-808B-55F35A5C40A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404941E-9A84-43CD-BB9F-3B363189F09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ru-RU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1FFCEB12-7C13-4455-A3A3-2448F510414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96E5001-784F-4FF5-A5D0-7D6DF3853C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7BA5D21-FD42-46D4-A80A-E6283F349E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ru-RU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6045AAC9-736A-4984-8DF5-7276F5C41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63608B-DEA8-4DE0-A030-3E194873D600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8A3259D-3349-405B-9E10-27FE1398B6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B704430-7137-4693-8AA2-A3494206D7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2763D62-1D33-4309-9F2A-77BC86B1A1EB}" type="slidenum">
              <a:rPr lang="en-US" altLang="ru-RU"/>
              <a:pPr/>
              <a:t>‹#›</a:t>
            </a:fld>
            <a:endParaRPr lang="en-US" altLang="ru-RU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2EB7DD29-5CD1-4868-920C-91F196E3A7C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E1578D39-9418-4CAE-BA75-F1E370E872D2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8438" name="Freeform 6">
                <a:extLst>
                  <a:ext uri="{FF2B5EF4-FFF2-40B4-BE49-F238E27FC236}">
                    <a16:creationId xmlns:a16="http://schemas.microsoft.com/office/drawing/2014/main" id="{17D90DB6-A870-4542-85FF-C5F4E7334AE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39" name="Freeform 7">
                <a:extLst>
                  <a:ext uri="{FF2B5EF4-FFF2-40B4-BE49-F238E27FC236}">
                    <a16:creationId xmlns:a16="http://schemas.microsoft.com/office/drawing/2014/main" id="{7166CCEC-5FAB-455E-BA05-4EBC8A1ECDB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0" name="Freeform 8">
                <a:extLst>
                  <a:ext uri="{FF2B5EF4-FFF2-40B4-BE49-F238E27FC236}">
                    <a16:creationId xmlns:a16="http://schemas.microsoft.com/office/drawing/2014/main" id="{DF548801-545B-4785-BA35-2E0062CD39E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1" name="Freeform 9">
                <a:extLst>
                  <a:ext uri="{FF2B5EF4-FFF2-40B4-BE49-F238E27FC236}">
                    <a16:creationId xmlns:a16="http://schemas.microsoft.com/office/drawing/2014/main" id="{62D885E5-F2D9-4695-99BD-65AD101D114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2" name="Freeform 10">
                <a:extLst>
                  <a:ext uri="{FF2B5EF4-FFF2-40B4-BE49-F238E27FC236}">
                    <a16:creationId xmlns:a16="http://schemas.microsoft.com/office/drawing/2014/main" id="{926389FB-F5E1-4E8F-B327-1A836B8CC98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43" name="Freeform 11">
              <a:extLst>
                <a:ext uri="{FF2B5EF4-FFF2-40B4-BE49-F238E27FC236}">
                  <a16:creationId xmlns:a16="http://schemas.microsoft.com/office/drawing/2014/main" id="{26909AE3-FA96-4CAB-975E-CFA80F3FE3D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44" name="Freeform 12">
              <a:extLst>
                <a:ext uri="{FF2B5EF4-FFF2-40B4-BE49-F238E27FC236}">
                  <a16:creationId xmlns:a16="http://schemas.microsoft.com/office/drawing/2014/main" id="{E69530A6-5072-4151-833B-60349706A4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408F28A9-D7B6-4841-BA40-BC0DD39D400D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7D602812-D129-4A22-B577-2D87E6C6F3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10A2209A-F29A-41BF-8032-CF0A003858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70E37-9156-4DA2-AE0C-39EA4A10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283E5F-BD70-4109-8A08-F5723B8EF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60FBD8-2A76-4CC7-B964-CDD0F391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E871EBA-B64B-470F-9BF6-93015352F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7CC557A-6E5E-4148-A484-15F2109040A6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4ECE7D-87E5-4AC0-8599-34153DFE00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705625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1384FE2-910F-450B-97BD-79C936833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400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CA7C48-A346-422B-A717-DB34008B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400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A0959-644D-4669-9BFB-EB47B4C6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0DFA56-346B-446C-B072-7DB81A8347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05BB19-CBFE-4040-B516-601A5BFAED30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B0035-4E96-44AD-8CE4-0FCC2F0B4D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89758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75751-F3EC-4E1B-9131-3836BA88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7F0ADA-19C4-4774-A951-C40F4D5D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27F1D5-BD70-4981-8FB4-F783AF82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2AF95E-2DCA-47CC-91C5-0290C70E75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11107-5909-4EEE-80D2-CB5A2C9CD726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7638F8-4511-4714-9AD3-2327461AA8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691149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87483-C7E0-4412-84D9-3EC9F88B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D79E4C-BAFC-4F4E-A4F1-DB73D1C2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395B36-64BD-4762-9F21-9DF3B7DF6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840EC8D-CBCA-4E4E-A9D4-FE67F19F5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9B0C13C-14D8-4B72-869E-ED20D909D297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6386AE-94A4-443E-9ADA-7AD3838298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63172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85F76-7949-4FD6-B3D7-6B98FF36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60BA9-9310-466C-8DBC-631A502C8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448EB7-302D-45F3-B69E-1A451F48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105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7D775F-576A-47D0-860B-8C28E87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8F78E7-5CDC-49FF-BC80-EBB6282BFC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96C35B3-F05A-4D73-B315-D423F4CD3761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261F479-8DA2-4A30-A2D1-7952B74CEA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99030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09A5A-AC05-47CF-8E45-34BEAF34F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30827-BFAB-4E7E-94E1-520659775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FA5E1A4-1DD1-4064-BD2D-525109D19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B78AC0B-E133-4C91-8011-D50F5E923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9B8F199-51C8-4C3F-B5B3-8731D64F4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1C7636-1D09-433B-9BA3-267D311D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08DCACF1-6A5B-4AFB-B18A-FA336D6AA5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667A32F-5198-447D-908A-C7CDCC465EF1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CBCFF936-4A85-4F86-8FF6-CAAA915F2C0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1949978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15D7E6-1C5A-4FB6-8C23-D291668F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12E1F8-F0D0-4779-A862-E84EC62B0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EC50AD-7BE5-4935-8B89-62860C7B9C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D813C4-C5D6-4737-8963-CAE30251C32D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074816-6B7A-4D73-B112-ABBCB11C77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866057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E7B36FE-ACB7-4092-BF33-F51185F6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4D50A3F-C1A9-4161-A562-D97F6B4678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286892E-B99B-43F9-91F2-F39625B93AD4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84DE81-2F30-4A24-AD61-11820C1400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13640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E929A-FFD7-4B82-9466-435A3A65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2336F-3052-42CD-A6D1-25491F9E7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E52F41-686B-4ECB-8D60-51E93C069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1D856B-47B1-4E73-BF2B-8B62BB971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553ED2-6907-4310-8FC3-4B7E7469F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0F400F9-C7FC-46D2-A955-AD37FCBE650F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39294CA4-41D0-484D-B800-E593FA8FF2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4138115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895D3-21CE-4E77-AE89-1192F13F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DD43ABA-EEB4-4518-A7BE-1D0818C17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A7A99F-F909-479E-9651-A7B850253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93944F-73DC-4149-ABDB-C88E4615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C53302-5C54-45E8-A3B3-6EEE57CE9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9BD09F-EDE7-47C6-B6A7-43A6BD211AA9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EA69380D-0CDD-4A2C-93AD-B2FB97DAC8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36686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B89C64-5F7C-4B64-80FA-4EC1800F93C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7000"/>
            <a:ext cx="2971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30C8EA3-9FCE-4F17-B1FD-CA4DBDC444B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0644C4-F8F6-44E6-BDF9-67D17744F5A7}" type="slidenum">
              <a:rPr lang="en-US" altLang="ru-RU"/>
              <a:pPr/>
              <a:t>‹#›</a:t>
            </a:fld>
            <a:endParaRPr lang="en-US" altLang="ru-RU"/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4F99CFB7-5EA6-4B95-B8AA-189A2911B43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5365" name="Group 5">
              <a:extLst>
                <a:ext uri="{FF2B5EF4-FFF2-40B4-BE49-F238E27FC236}">
                  <a16:creationId xmlns:a16="http://schemas.microsoft.com/office/drawing/2014/main" id="{60A33F76-F6CF-4AD6-B400-ED739776561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6" name="Freeform 6">
                <a:extLst>
                  <a:ext uri="{FF2B5EF4-FFF2-40B4-BE49-F238E27FC236}">
                    <a16:creationId xmlns:a16="http://schemas.microsoft.com/office/drawing/2014/main" id="{1ADD87D8-11EA-4104-A069-B31334017B8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7" name="Freeform 7">
                <a:extLst>
                  <a:ext uri="{FF2B5EF4-FFF2-40B4-BE49-F238E27FC236}">
                    <a16:creationId xmlns:a16="http://schemas.microsoft.com/office/drawing/2014/main" id="{23355D2B-18EE-4B35-ADB0-D21C00F22D2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8" name="Freeform 8">
                <a:extLst>
                  <a:ext uri="{FF2B5EF4-FFF2-40B4-BE49-F238E27FC236}">
                    <a16:creationId xmlns:a16="http://schemas.microsoft.com/office/drawing/2014/main" id="{7C0BCB00-CBF0-441B-BE6C-539C961045F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9" name="Freeform 9">
                <a:extLst>
                  <a:ext uri="{FF2B5EF4-FFF2-40B4-BE49-F238E27FC236}">
                    <a16:creationId xmlns:a16="http://schemas.microsoft.com/office/drawing/2014/main" id="{8A9BF381-A830-4372-9352-DBFDD6FA2CC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70" name="Freeform 10">
                <a:extLst>
                  <a:ext uri="{FF2B5EF4-FFF2-40B4-BE49-F238E27FC236}">
                    <a16:creationId xmlns:a16="http://schemas.microsoft.com/office/drawing/2014/main" id="{559E50BB-1FEA-4FBF-80CE-DB04271E6B6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5371" name="Freeform 11">
              <a:extLst>
                <a:ext uri="{FF2B5EF4-FFF2-40B4-BE49-F238E27FC236}">
                  <a16:creationId xmlns:a16="http://schemas.microsoft.com/office/drawing/2014/main" id="{79F38236-F44E-44FB-8669-30B814CE01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2" name="Freeform 12">
              <a:extLst>
                <a:ext uri="{FF2B5EF4-FFF2-40B4-BE49-F238E27FC236}">
                  <a16:creationId xmlns:a16="http://schemas.microsoft.com/office/drawing/2014/main" id="{E28DF5D4-92D6-402D-8175-BA8426836F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C07A6F15-F628-4241-8E36-A85759CEFFD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B11EFE5D-EB46-42B3-9901-7AD0E6B718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altLang="ru-RU"/>
              <a:t>20. Рынок капитала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0B58F2A1-CB43-402F-AD5A-B32629283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elftoutlook.tudelft.nl/info/images/031003123957040.jp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knowledgedrivenrevolution.com/Buttons/200601/Money_Fist.jpg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1stunited.com/lib/content/Image/j0399836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ukrainiancu.com/img/borrowing_pic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FA51748-21BC-425A-8E4A-F9D25E4270CE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685800" y="457200"/>
            <a:ext cx="8153400" cy="1470025"/>
          </a:xfrm>
        </p:spPr>
        <p:txBody>
          <a:bodyPr/>
          <a:lstStyle/>
          <a:p>
            <a:r>
              <a:rPr lang="ru-RU" altLang="ru-RU"/>
              <a:t>Рынок капитала. Фондовый рынок.</a:t>
            </a:r>
            <a:endParaRPr lang="en-US" altLang="ru-RU"/>
          </a:p>
        </p:txBody>
      </p:sp>
      <p:pic>
        <p:nvPicPr>
          <p:cNvPr id="2054" name="Picture 6">
            <a:hlinkClick r:id="rId2"/>
            <a:extLst>
              <a:ext uri="{FF2B5EF4-FFF2-40B4-BE49-F238E27FC236}">
                <a16:creationId xmlns:a16="http://schemas.microsoft.com/office/drawing/2014/main" id="{6451D629-E19A-4676-BAF8-51417A69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1623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040625-1560-4CD7-A544-9BE2C532F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23120F45-63BF-4EF7-999C-FCEA098A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C2CD8B-0BFF-47BF-80EC-6BC8B5A7B0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42B14C-8126-4FA3-B259-2FC804195AC5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5B9003-8787-4585-A2F8-C95DA1DCFA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9C14246-5C5B-4287-AA20-606F1B52F3E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акций</a:t>
            </a:r>
            <a:endParaRPr lang="en-US" altLang="ru-RU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9624890-01D2-4129-9ED4-5F41EA54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r>
              <a:rPr lang="ru-RU" altLang="ru-RU"/>
              <a:t>обыкновенные (</a:t>
            </a:r>
            <a:r>
              <a:rPr lang="ru-RU" altLang="ru-RU" i="1"/>
              <a:t>ordinary </a:t>
            </a:r>
            <a:r>
              <a:rPr lang="en-US" altLang="ru-RU" i="1"/>
              <a:t>stocks</a:t>
            </a:r>
            <a:r>
              <a:rPr lang="ru-RU" altLang="ru-RU"/>
              <a:t>), которые дают владельцу право голоса</a:t>
            </a:r>
            <a:br>
              <a:rPr lang="ru-RU" altLang="ru-RU"/>
            </a:br>
            <a:r>
              <a:rPr lang="ru-RU" altLang="ru-RU"/>
              <a:t>на собрании акционеров и </a:t>
            </a:r>
            <a:r>
              <a:rPr lang="ru-RU" altLang="ru-RU">
                <a:latin typeface="Arial" panose="020B0604020202020204" pitchFamily="34" charset="0"/>
              </a:rPr>
              <a:t>право</a:t>
            </a:r>
            <a:br>
              <a:rPr lang="ru-RU" altLang="ru-RU">
                <a:latin typeface="Arial" panose="020B0604020202020204" pitchFamily="34" charset="0"/>
              </a:rPr>
            </a:br>
            <a:r>
              <a:rPr lang="ru-RU" altLang="ru-RU">
                <a:latin typeface="Arial" panose="020B0604020202020204" pitchFamily="34" charset="0"/>
              </a:rPr>
              <a:t>на</a:t>
            </a:r>
            <a:r>
              <a:rPr lang="ru-RU" altLang="ru-RU"/>
              <a:t> получение дивидендов</a:t>
            </a:r>
            <a:br>
              <a:rPr lang="ru-RU" altLang="ru-RU"/>
            </a:br>
            <a:r>
              <a:rPr lang="ru-RU" altLang="ru-RU"/>
              <a:t>в зависимости от прибыли общества</a:t>
            </a:r>
          </a:p>
          <a:p>
            <a:r>
              <a:rPr lang="ru-RU" altLang="ru-RU"/>
              <a:t>привилегированные (</a:t>
            </a:r>
            <a:r>
              <a:rPr lang="en-US" altLang="ru-RU" i="1"/>
              <a:t>preferred</a:t>
            </a:r>
            <a:r>
              <a:rPr lang="ru-RU" altLang="ru-RU" i="1"/>
              <a:t> </a:t>
            </a:r>
            <a:r>
              <a:rPr lang="en-US" altLang="ru-RU" i="1"/>
              <a:t>stocks</a:t>
            </a:r>
            <a:r>
              <a:rPr lang="ru-RU" altLang="ru-RU"/>
              <a:t>), которые не дают права голоса на собрании акционеров, но гарантируют владельцу приоритет в получении дивидендов  — части прибыли.</a:t>
            </a:r>
            <a:r>
              <a:rPr lang="en-US" altLang="ru-RU"/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80DE99E8-50D4-4A0A-B50F-FAA189F9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054C346C-2C0D-40C5-A1A5-3B46518AF3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26DE12-B87E-485B-9725-636271AD4929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41147BFA-37E5-42CF-88F1-EA05C78569B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9130CAD2-B66F-45FE-8628-2B68DD6E455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Фондовый рынок</a:t>
            </a:r>
            <a:endParaRPr lang="en-US" altLang="ru-RU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CE6EDE74-A23B-44EF-A0E5-018591EB4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5181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i="1"/>
              <a:t>рынок капитала (</a:t>
            </a:r>
            <a:r>
              <a:rPr lang="en-US" altLang="ru-RU" b="1" i="1"/>
              <a:t>capital</a:t>
            </a:r>
            <a:r>
              <a:rPr lang="ru-RU" altLang="ru-RU" b="1" i="1"/>
              <a:t> </a:t>
            </a:r>
            <a:r>
              <a:rPr lang="en-US" altLang="ru-RU" b="1" i="1"/>
              <a:t>market</a:t>
            </a:r>
            <a:r>
              <a:rPr lang="ru-RU" altLang="ru-RU" b="1" i="1"/>
              <a:t>) </a:t>
            </a:r>
            <a:r>
              <a:rPr lang="ru-RU" altLang="ru-RU" b="1"/>
              <a:t>— рынок,</a:t>
            </a:r>
            <a:br>
              <a:rPr lang="ru-RU" altLang="ru-RU" b="1"/>
            </a:br>
            <a:r>
              <a:rPr lang="ru-RU" altLang="ru-RU" b="1"/>
              <a:t>на котором осуществляется купля и продажа ценных бумаг и других финансовых инструментов.</a:t>
            </a:r>
            <a:r>
              <a:rPr lang="en-US" altLang="ru-RU"/>
              <a:t> </a:t>
            </a:r>
          </a:p>
        </p:txBody>
      </p:sp>
      <p:pic>
        <p:nvPicPr>
          <p:cNvPr id="67589" name="Picture 5">
            <a:hlinkClick r:id="rId2"/>
            <a:extLst>
              <a:ext uri="{FF2B5EF4-FFF2-40B4-BE49-F238E27FC236}">
                <a16:creationId xmlns:a16="http://schemas.microsoft.com/office/drawing/2014/main" id="{75764A54-1A0F-410A-B75C-79A44C18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752600"/>
            <a:ext cx="340836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6D0D38C-328A-4661-B2F2-5426005E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585E8-610E-407D-8773-52236CDDD6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8F9E5E-490E-451E-9BD2-9DF966C1E9FD}" type="slidenum">
              <a:rPr lang="en-US" altLang="ru-RU"/>
              <a:pPr/>
              <a:t>12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4EF1D9-5272-43F5-8D8C-3CF626876CC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A2E1A9D3-FEF1-428D-865B-37DB81E971B6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57200" y="0"/>
            <a:ext cx="8382000" cy="1143000"/>
          </a:xfrm>
        </p:spPr>
        <p:txBody>
          <a:bodyPr/>
          <a:lstStyle/>
          <a:p>
            <a:r>
              <a:rPr lang="ru-RU" altLang="ru-RU"/>
              <a:t>Участники фондового рынка</a:t>
            </a:r>
            <a:endParaRPr lang="en-US" altLang="ru-RU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4A521FB0-6918-45A3-8983-BB745ECAC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Эмитенты (</a:t>
            </a:r>
            <a:r>
              <a:rPr lang="en-US" altLang="ru-RU" i="1"/>
              <a:t>issuers</a:t>
            </a:r>
            <a:r>
              <a:rPr lang="ru-RU" altLang="ru-RU"/>
              <a:t>) — фирмы и другие организации, нуждающиеся</a:t>
            </a:r>
            <a:br>
              <a:rPr lang="ru-RU" altLang="ru-RU"/>
            </a:br>
            <a:r>
              <a:rPr lang="ru-RU" altLang="ru-RU"/>
              <a:t>в финансировании и выпускающие ценные бумаги на продажу, и другие владельцы ценных бумаг, которые ранее их купили на рынке.</a:t>
            </a:r>
          </a:p>
          <a:p>
            <a:r>
              <a:rPr lang="ru-RU" altLang="ru-RU"/>
              <a:t>Инвесторы (</a:t>
            </a:r>
            <a:r>
              <a:rPr lang="en-US" altLang="ru-RU" i="1"/>
              <a:t>investors</a:t>
            </a:r>
            <a:r>
              <a:rPr lang="ru-RU" altLang="ru-RU"/>
              <a:t>) — покупатели</a:t>
            </a:r>
            <a:br>
              <a:rPr lang="ru-RU" altLang="ru-RU"/>
            </a:br>
            <a:r>
              <a:rPr lang="ru-RU" altLang="ru-RU"/>
              <a:t>на фондовом рынке. Покупая ценные бумаги, они превращают свои сбережения в инвестиции. 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A4DB651-A6AF-4886-B1A1-F54043D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7E4318-60B9-4242-ABC2-C89A1F4C5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F54D6E-2343-45F1-A1BF-8F1A19285D98}" type="slidenum">
              <a:rPr lang="en-US" altLang="ru-RU"/>
              <a:pPr/>
              <a:t>13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64378-17A5-44DB-95F5-18C43A3B1C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84D96F59-1703-481C-99A6-7B3C19D5DD5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Фондовая биржа</a:t>
            </a:r>
            <a:endParaRPr lang="en-US" altLang="ru-RU"/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7731520D-ED5A-42B1-93E1-3ED50BC1A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b="1" i="1"/>
              <a:t>(</a:t>
            </a:r>
            <a:r>
              <a:rPr lang="en-US" altLang="ru-RU" b="1" i="1"/>
              <a:t>stock</a:t>
            </a:r>
            <a:r>
              <a:rPr lang="ru-RU" altLang="ru-RU" b="1" i="1"/>
              <a:t> </a:t>
            </a:r>
            <a:r>
              <a:rPr lang="en-US" altLang="ru-RU" b="1" i="1"/>
              <a:t>exchange</a:t>
            </a:r>
            <a:r>
              <a:rPr lang="ru-RU" altLang="ru-RU" b="1" i="1"/>
              <a:t>) </a:t>
            </a:r>
            <a:r>
              <a:rPr lang="ru-RU" altLang="ru-RU" b="1"/>
              <a:t>— фирма — организатор торговли на рынке ценных бумаг.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b="1"/>
              <a:t>Сегменты фондовой биржи:</a:t>
            </a:r>
            <a:endParaRPr lang="ru-RU" altLang="ru-RU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altLang="ru-RU"/>
              <a:t>фондов</a:t>
            </a:r>
            <a:r>
              <a:rPr lang="ru-RU" altLang="ru-RU">
                <a:latin typeface="Arial" panose="020B0604020202020204" pitchFamily="34" charset="0"/>
              </a:rPr>
              <a:t>ы</a:t>
            </a:r>
            <a:r>
              <a:rPr lang="ru-RU" altLang="ru-RU"/>
              <a:t>й рынок — торговля частными  акциями и государственными облигациями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altLang="ru-RU"/>
              <a:t>валютн</a:t>
            </a:r>
            <a:r>
              <a:rPr lang="ru-RU" altLang="ru-RU">
                <a:latin typeface="Arial" panose="020B0604020202020204" pitchFamily="34" charset="0"/>
              </a:rPr>
              <a:t>ы</a:t>
            </a:r>
            <a:r>
              <a:rPr lang="ru-RU" altLang="ru-RU"/>
              <a:t>й рынок — торговля иностранной  валютой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ru-RU" altLang="ru-RU"/>
              <a:t>срочный рынок — сделки  с исполнением в определенную дату в будущем</a:t>
            </a:r>
            <a:endParaRPr lang="en-US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D751D-011B-4438-B891-3C66FAC1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фондовой биржи: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9E1C07-6100-4A0F-B646-23D3B4295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разработка правил;</a:t>
            </a:r>
          </a:p>
          <a:p>
            <a:r>
              <a:rPr lang="ru-RU" dirty="0"/>
              <a:t>организация;</a:t>
            </a:r>
          </a:p>
          <a:p>
            <a:r>
              <a:rPr lang="ru-RU" dirty="0"/>
              <a:t>контроль;</a:t>
            </a:r>
          </a:p>
          <a:p>
            <a:r>
              <a:rPr lang="ru-RU" dirty="0"/>
              <a:t>раскрытие информации.</a:t>
            </a:r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2A01D0-3E2D-40CA-A11F-3F1A5B28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248599-DEA5-45ED-8A88-D0EEC04F8E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11107-5909-4EEE-80D2-CB5A2C9CD726}" type="slidenum">
              <a:rPr lang="en-US" altLang="ru-RU"/>
              <a:pPr/>
              <a:t>14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31626C-7BE8-42DA-A81F-18DBE3CC5D5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283332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E73AEA1-0FB0-4372-B236-8AF1B109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E3F89C-545B-480E-9A03-EEB1E3D60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CECB8-C495-48B0-900E-E869C8B995BC}" type="slidenum">
              <a:rPr lang="en-US" altLang="ru-RU"/>
              <a:pPr/>
              <a:t>15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D4F925-1484-49BB-A493-14B93A13B1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EDFD643D-8499-41EC-A259-11437743AC5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Профессиональные участники фондового рынка</a:t>
            </a:r>
            <a:endParaRPr lang="en-US" altLang="ru-RU" sz="4000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84D7204F-5395-445F-B103-7ED2E9E5E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ru-RU" altLang="ru-RU" sz="2400" i="1"/>
          </a:p>
          <a:p>
            <a:pPr>
              <a:lnSpc>
                <a:spcPct val="80000"/>
              </a:lnSpc>
            </a:pPr>
            <a:r>
              <a:rPr lang="ru-RU" altLang="ru-RU" sz="2400" i="1"/>
              <a:t>Брокер (</a:t>
            </a:r>
            <a:r>
              <a:rPr lang="en-US" altLang="ru-RU" sz="2400" i="1"/>
              <a:t>broker</a:t>
            </a:r>
            <a:r>
              <a:rPr lang="ru-RU" altLang="ru-RU" sz="2400" i="1"/>
              <a:t>) </a:t>
            </a:r>
            <a:r>
              <a:rPr lang="ru-RU" altLang="ru-RU" sz="2400"/>
              <a:t>— юридическое или физическое лицо, совершающее сделки с ценными бумагами от имени и за счет клиента или от своего имени и за счет клиента.</a:t>
            </a:r>
            <a:endParaRPr lang="ru-RU" altLang="ru-RU" sz="2400" i="1"/>
          </a:p>
          <a:p>
            <a:pPr>
              <a:lnSpc>
                <a:spcPct val="80000"/>
              </a:lnSpc>
            </a:pPr>
            <a:r>
              <a:rPr lang="ru-RU" altLang="ru-RU" sz="2400" i="1"/>
              <a:t>Дилер (</a:t>
            </a:r>
            <a:r>
              <a:rPr lang="en-US" altLang="ru-RU" sz="2400" i="1"/>
              <a:t>dealer</a:t>
            </a:r>
            <a:r>
              <a:rPr lang="ru-RU" altLang="ru-RU" sz="2400" i="1"/>
              <a:t>) </a:t>
            </a:r>
            <a:r>
              <a:rPr lang="ru-RU" altLang="ru-RU" sz="2400"/>
              <a:t>— юридическое лицо, являющееся коммерческой организацией, торгующее ценными бумагами от своего имени и за свой счет.</a:t>
            </a:r>
            <a:endParaRPr lang="ru-RU" altLang="ru-RU" sz="2400" i="1"/>
          </a:p>
          <a:p>
            <a:pPr>
              <a:lnSpc>
                <a:spcPct val="80000"/>
              </a:lnSpc>
            </a:pPr>
            <a:r>
              <a:rPr lang="ru-RU" altLang="ru-RU" sz="2400" i="1"/>
              <a:t>Управляющий (</a:t>
            </a:r>
            <a:r>
              <a:rPr lang="en-US" altLang="ru-RU" sz="2400" i="1"/>
              <a:t>manager</a:t>
            </a:r>
            <a:r>
              <a:rPr lang="ru-RU" altLang="ru-RU" sz="2400" i="1"/>
              <a:t>) </a:t>
            </a:r>
            <a:r>
              <a:rPr lang="ru-RU" altLang="ru-RU" sz="2400"/>
              <a:t>— фирма, которая от своего имени за вознаграждение управляет принадлежащими третьим лицам ценными бумагами.</a:t>
            </a:r>
            <a:endParaRPr lang="ru-RU" altLang="ru-RU" sz="2400" i="1"/>
          </a:p>
          <a:p>
            <a:pPr>
              <a:lnSpc>
                <a:spcPct val="80000"/>
              </a:lnSpc>
            </a:pPr>
            <a:r>
              <a:rPr lang="ru-RU" altLang="ru-RU" sz="2400" i="1"/>
              <a:t>Клиринговая организация (</a:t>
            </a:r>
            <a:r>
              <a:rPr lang="en-US" altLang="ru-RU" sz="2400" i="1"/>
              <a:t>clearing</a:t>
            </a:r>
            <a:r>
              <a:rPr lang="ru-RU" altLang="ru-RU" sz="2400" i="1"/>
              <a:t> </a:t>
            </a:r>
            <a:r>
              <a:rPr lang="en-US" altLang="ru-RU" sz="2400" i="1"/>
              <a:t>house</a:t>
            </a:r>
            <a:r>
              <a:rPr lang="ru-RU" altLang="ru-RU" sz="2400" i="1"/>
              <a:t>) </a:t>
            </a:r>
            <a:r>
              <a:rPr lang="ru-RU" altLang="ru-RU" sz="2400"/>
              <a:t>— фирма, занимающаяся расчетами по сделкам с ценными бумагами.</a:t>
            </a:r>
            <a:endParaRPr lang="ru-RU" altLang="ru-RU" sz="2400" i="1"/>
          </a:p>
          <a:p>
            <a:pPr>
              <a:lnSpc>
                <a:spcPct val="80000"/>
              </a:lnSpc>
            </a:pPr>
            <a:r>
              <a:rPr lang="ru-RU" altLang="ru-RU" sz="2400" i="1"/>
              <a:t>Депозитарий (</a:t>
            </a:r>
            <a:r>
              <a:rPr lang="en-US" altLang="ru-RU" sz="2400" i="1"/>
              <a:t>depository</a:t>
            </a:r>
            <a:r>
              <a:rPr lang="ru-RU" altLang="ru-RU" sz="2400" i="1"/>
              <a:t>) </a:t>
            </a:r>
            <a:r>
              <a:rPr lang="ru-RU" altLang="ru-RU" sz="2400"/>
              <a:t>— фирма, оказывающая услуги по хранению сертификатов ценных бумаг</a:t>
            </a:r>
            <a:br>
              <a:rPr lang="ru-RU" altLang="ru-RU" sz="2400"/>
            </a:br>
            <a:r>
              <a:rPr lang="ru-RU" altLang="ru-RU" sz="2400"/>
              <a:t>и учету перехода прав на них.</a:t>
            </a:r>
            <a:endParaRPr lang="en-US" altLang="ru-RU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A18377-A9ED-452A-8C03-E7AC8C1C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Участники фондового рынка</a:t>
            </a:r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AC3C76-9B2A-4DC9-A147-74C36C0F8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028" t="20807" r="53229" b="10559"/>
          <a:stretch/>
        </p:blipFill>
        <p:spPr>
          <a:xfrm>
            <a:off x="2124973" y="1146467"/>
            <a:ext cx="5028738" cy="5015904"/>
          </a:xfrm>
        </p:spPr>
      </p:pic>
      <p:sp>
        <p:nvSpPr>
          <p:cNvPr id="4" name="Дата 3">
            <a:extLst>
              <a:ext uri="{FF2B5EF4-FFF2-40B4-BE49-F238E27FC236}">
                <a16:creationId xmlns:a16="http://schemas.microsoft.com/office/drawing/2014/main" id="{00816C1E-433B-4822-9070-9C1A80431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135466-EEA5-4692-A645-5B21C81A69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11107-5909-4EEE-80D2-CB5A2C9CD726}" type="slidenum">
              <a:rPr lang="en-US" altLang="ru-RU"/>
              <a:pPr/>
              <a:t>16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C81D1A-3225-40DE-B379-C0F07A63CE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</p:spTree>
    <p:extLst>
      <p:ext uri="{BB962C8B-B14F-4D97-AF65-F5344CB8AC3E}">
        <p14:creationId xmlns:p14="http://schemas.microsoft.com/office/powerpoint/2010/main" val="4086964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72F5013A-DFA1-4CEE-A5A0-C67F5E76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9C444B-50D1-4AB7-98F2-EB9475CCBA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0C38E5-380C-4026-BEE1-8E95C8BD1E56}" type="slidenum">
              <a:rPr lang="en-US" altLang="ru-RU"/>
              <a:pPr/>
              <a:t>17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D8795F-0479-44FF-B0F8-7AED6D077CD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1E48A88D-8CF8-4608-9623-838E1B1B0B5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Котировка</a:t>
            </a:r>
            <a:endParaRPr lang="en-US" altLang="ru-RU"/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5AA314F3-532E-4622-8F06-3B9CA00D5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ru-RU"/>
              <a:t>(quote)</a:t>
            </a:r>
            <a:r>
              <a:rPr lang="ru-RU" altLang="ru-RU"/>
              <a:t> цена ценно</a:t>
            </a:r>
            <a:r>
              <a:rPr lang="ru-RU" altLang="ru-RU">
                <a:latin typeface="Arial" panose="020B0604020202020204" pitchFamily="34" charset="0"/>
              </a:rPr>
              <a:t>й</a:t>
            </a:r>
            <a:r>
              <a:rPr lang="ru-RU" altLang="ru-RU"/>
              <a:t> бумаги на бирже</a:t>
            </a:r>
            <a:endParaRPr lang="en-US" altLang="ru-RU"/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r>
              <a:rPr lang="ru-RU" altLang="ru-RU"/>
              <a:t>Листинг (</a:t>
            </a:r>
            <a:r>
              <a:rPr lang="en-US" altLang="ru-RU" i="1"/>
              <a:t>listing</a:t>
            </a:r>
            <a:r>
              <a:rPr lang="ru-RU" altLang="ru-RU"/>
              <a:t>) — регистрация ценной бумаги на бирже и включение ее</a:t>
            </a:r>
            <a:br>
              <a:rPr lang="ru-RU" altLang="ru-RU"/>
            </a:br>
            <a:r>
              <a:rPr lang="ru-RU" altLang="ru-RU"/>
              <a:t>в котировальный список. 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r>
              <a:rPr lang="ru-RU" altLang="ru-RU"/>
              <a:t>Делистинг </a:t>
            </a:r>
            <a:r>
              <a:rPr lang="ru-RU" altLang="ru-RU" i="1"/>
              <a:t>(</a:t>
            </a:r>
            <a:r>
              <a:rPr lang="en-US" altLang="ru-RU" i="1"/>
              <a:t>delisting</a:t>
            </a:r>
            <a:r>
              <a:rPr lang="ru-RU" altLang="ru-RU" i="1"/>
              <a:t>) </a:t>
            </a:r>
            <a:r>
              <a:rPr lang="en-US" altLang="ru-RU" i="1"/>
              <a:t>—</a:t>
            </a:r>
            <a:r>
              <a:rPr lang="ru-RU" altLang="ru-RU" i="1"/>
              <a:t> исключение ценной бумаги из котировального списка.</a:t>
            </a:r>
            <a:endParaRPr lang="en-US" altLang="ru-RU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50747-A6B6-46BF-830F-7EFB25BA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Доходность и риск</a:t>
            </a:r>
          </a:p>
        </p:txBody>
      </p:sp>
      <p:graphicFrame>
        <p:nvGraphicFramePr>
          <p:cNvPr id="7" name="Схема 7">
            <a:extLst>
              <a:ext uri="{FF2B5EF4-FFF2-40B4-BE49-F238E27FC236}">
                <a16:creationId xmlns:a16="http://schemas.microsoft.com/office/drawing/2014/main" id="{204ED612-6A66-4FC4-B37D-1BE25150F3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1DED68F5-3B60-413A-95D5-0362AA0A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FB682E-EEA4-42AD-BA0C-85244E1A5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611107-5909-4EEE-80D2-CB5A2C9CD726}" type="slidenum">
              <a:rPr lang="en-US" altLang="ru-RU"/>
              <a:pPr/>
              <a:t>18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1732E3-C82E-4590-B363-802314F493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09" name="Стрелка: вверх 608">
            <a:extLst>
              <a:ext uri="{FF2B5EF4-FFF2-40B4-BE49-F238E27FC236}">
                <a16:creationId xmlns:a16="http://schemas.microsoft.com/office/drawing/2014/main" id="{1A047B13-DD23-4E74-9D09-369B66D3F8B2}"/>
              </a:ext>
            </a:extLst>
          </p:cNvPr>
          <p:cNvSpPr/>
          <p:nvPr/>
        </p:nvSpPr>
        <p:spPr>
          <a:xfrm>
            <a:off x="217759" y="1573947"/>
            <a:ext cx="488830" cy="3853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Риск</a:t>
            </a:r>
          </a:p>
        </p:txBody>
      </p:sp>
      <p:sp>
        <p:nvSpPr>
          <p:cNvPr id="621" name="Стрелка: вверх 620">
            <a:extLst>
              <a:ext uri="{FF2B5EF4-FFF2-40B4-BE49-F238E27FC236}">
                <a16:creationId xmlns:a16="http://schemas.microsoft.com/office/drawing/2014/main" id="{284FE171-3E11-4364-BAE4-BD2EF71079ED}"/>
              </a:ext>
            </a:extLst>
          </p:cNvPr>
          <p:cNvSpPr/>
          <p:nvPr/>
        </p:nvSpPr>
        <p:spPr>
          <a:xfrm>
            <a:off x="8197192" y="1573946"/>
            <a:ext cx="488830" cy="38531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Доходность</a:t>
            </a:r>
          </a:p>
        </p:txBody>
      </p:sp>
    </p:spTree>
    <p:extLst>
      <p:ext uri="{BB962C8B-B14F-4D97-AF65-F5344CB8AC3E}">
        <p14:creationId xmlns:p14="http://schemas.microsoft.com/office/powerpoint/2010/main" val="555986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E1DBF23-F161-4AE7-9477-FB30B824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3768C2-C1C7-4721-8B14-898BF4609B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857593-6F7F-4B8B-B068-6271D8CDB9C6}" type="slidenum">
              <a:rPr lang="en-US" altLang="ru-RU"/>
              <a:pPr/>
              <a:t>19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4CF3F7-B5F8-4C9B-9B42-053CC6B8DD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AFB00544-9D0E-43CD-B5BA-794F30D4129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4000"/>
              <a:t>Инвестиционные показатели</a:t>
            </a:r>
            <a:endParaRPr lang="en-US" altLang="ru-RU" sz="400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C42C18C-ADDA-4713-AEEE-6D7B16B19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800" i="1"/>
              <a:t>Рыночная капитализация (</a:t>
            </a:r>
            <a:r>
              <a:rPr lang="en-US" altLang="ru-RU" sz="2800" i="1"/>
              <a:t>market</a:t>
            </a:r>
            <a:r>
              <a:rPr lang="ru-RU" altLang="ru-RU" sz="2800" i="1"/>
              <a:t> </a:t>
            </a:r>
            <a:r>
              <a:rPr lang="en-US" altLang="ru-RU" sz="2800" i="1"/>
              <a:t>capitalization</a:t>
            </a:r>
            <a:r>
              <a:rPr lang="ru-RU" altLang="ru-RU" sz="2800" i="1"/>
              <a:t>, </a:t>
            </a:r>
            <a:r>
              <a:rPr lang="en-US" altLang="ru-RU" sz="2800" i="1"/>
              <a:t>MCAP</a:t>
            </a:r>
            <a:r>
              <a:rPr lang="ru-RU" altLang="ru-RU" sz="2800" i="1"/>
              <a:t>)</a:t>
            </a:r>
            <a:r>
              <a:rPr lang="ru-RU" altLang="ru-RU" sz="2800"/>
              <a:t> — рыночная стоимость компании, количество размещенных обыкновенных акций, умноженное на текущую рыночную цену одной акции.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800" i="1"/>
          </a:p>
          <a:p>
            <a:pPr>
              <a:lnSpc>
                <a:spcPct val="90000"/>
              </a:lnSpc>
            </a:pPr>
            <a:r>
              <a:rPr lang="ru-RU" altLang="ru-RU" sz="2800" i="1"/>
              <a:t>Отношение цены акции компании к годовой выручке на акцию </a:t>
            </a:r>
            <a:r>
              <a:rPr lang="en-US" altLang="ru-RU" sz="2800" i="1"/>
              <a:t>(price per share/sales per share, P/S)</a:t>
            </a:r>
            <a:r>
              <a:rPr lang="en-US" altLang="ru-RU" sz="2800"/>
              <a:t>.</a:t>
            </a:r>
            <a:endParaRPr lang="ru-RU" altLang="ru-RU" sz="28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800" i="1"/>
          </a:p>
          <a:p>
            <a:pPr>
              <a:lnSpc>
                <a:spcPct val="90000"/>
              </a:lnSpc>
            </a:pPr>
            <a:r>
              <a:rPr lang="ru-RU" altLang="ru-RU" sz="2800" i="1"/>
              <a:t>Отношение цены акции к годовому объему чистой прибыли </a:t>
            </a:r>
            <a:r>
              <a:rPr lang="ru-RU" altLang="ru-RU" sz="2800"/>
              <a:t>(</a:t>
            </a:r>
            <a:r>
              <a:rPr lang="en-US" altLang="ru-RU" sz="2800" i="1"/>
              <a:t>price</a:t>
            </a:r>
            <a:r>
              <a:rPr lang="ru-RU" altLang="ru-RU" sz="2800" i="1"/>
              <a:t> </a:t>
            </a:r>
            <a:r>
              <a:rPr lang="en-US" altLang="ru-RU" sz="2800" i="1"/>
              <a:t>per</a:t>
            </a:r>
            <a:r>
              <a:rPr lang="ru-RU" altLang="ru-RU" sz="2800" i="1"/>
              <a:t> </a:t>
            </a:r>
            <a:r>
              <a:rPr lang="en-US" altLang="ru-RU" sz="2800" i="1"/>
              <a:t>share</a:t>
            </a:r>
            <a:r>
              <a:rPr lang="ru-RU" altLang="ru-RU" sz="2800" i="1"/>
              <a:t>/</a:t>
            </a:r>
            <a:r>
              <a:rPr lang="en-US" altLang="ru-RU" sz="2800" i="1"/>
              <a:t>earning</a:t>
            </a:r>
            <a:r>
              <a:rPr lang="ru-RU" altLang="ru-RU" sz="2800" i="1"/>
              <a:t> </a:t>
            </a:r>
            <a:r>
              <a:rPr lang="en-US" altLang="ru-RU" sz="2800" i="1"/>
              <a:t>per</a:t>
            </a:r>
            <a:r>
              <a:rPr lang="ru-RU" altLang="ru-RU" sz="2800" i="1"/>
              <a:t> </a:t>
            </a:r>
            <a:r>
              <a:rPr lang="en-US" altLang="ru-RU" sz="2800" i="1"/>
              <a:t>share</a:t>
            </a:r>
            <a:r>
              <a:rPr lang="ru-RU" altLang="ru-RU" sz="2800" i="1"/>
              <a:t>, </a:t>
            </a:r>
            <a:r>
              <a:rPr lang="en-US" altLang="ru-RU" sz="2800" i="1"/>
              <a:t>P</a:t>
            </a:r>
            <a:r>
              <a:rPr lang="ru-RU" altLang="ru-RU" sz="2800" i="1"/>
              <a:t>/</a:t>
            </a:r>
            <a:r>
              <a:rPr lang="en-US" altLang="ru-RU" sz="2800" i="1"/>
              <a:t>E</a:t>
            </a:r>
            <a:r>
              <a:rPr lang="ru-RU" altLang="ru-RU" sz="2800"/>
              <a:t>).</a:t>
            </a:r>
            <a:endParaRPr lang="en-US" altLang="ru-RU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535A8D0-3BEC-4655-80D2-F8F44C99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BBFEC6-308C-4B05-8722-7ED32DD81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3CB374-8136-4340-AF58-4C8FE3374D22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C2AA05-848C-4C39-989C-4E50B48318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80AA3942-5B68-4A4B-812D-BC889BF85E3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ru-RU" altLang="ru-RU" sz="4000"/>
              <a:t> Источники финансирования фирмы</a:t>
            </a:r>
            <a:endParaRPr lang="en-US" altLang="ru-RU" sz="4000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C1E2CA3-2B74-4EEB-86B1-36BCC477E8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sz="2400" i="1"/>
              <a:t>Привлечение инвестиций (</a:t>
            </a:r>
            <a:r>
              <a:rPr lang="en-US" altLang="ru-RU" sz="2400" i="1"/>
              <a:t>attracting</a:t>
            </a:r>
            <a:r>
              <a:rPr lang="ru-RU" altLang="ru-RU" sz="2400" i="1"/>
              <a:t> </a:t>
            </a:r>
            <a:r>
              <a:rPr lang="en-US" altLang="ru-RU" sz="2400" i="1"/>
              <a:t>investment</a:t>
            </a:r>
            <a:r>
              <a:rPr lang="ru-RU" altLang="ru-RU" sz="2400" i="1"/>
              <a:t>) —</a:t>
            </a:r>
            <a:r>
              <a:rPr lang="ru-RU" altLang="ru-RU" sz="2400"/>
              <a:t>вложение фирмой или лицом средств в денежной</a:t>
            </a:r>
            <a:br>
              <a:rPr lang="ru-RU" altLang="ru-RU" sz="2400"/>
            </a:br>
            <a:r>
              <a:rPr lang="ru-RU" altLang="ru-RU" sz="2400"/>
              <a:t>или физической форме в данную фирму.</a:t>
            </a:r>
            <a:endParaRPr lang="ru-RU" altLang="ru-RU" sz="2400" i="1"/>
          </a:p>
          <a:p>
            <a:pPr>
              <a:lnSpc>
                <a:spcPct val="90000"/>
              </a:lnSpc>
            </a:pPr>
            <a:r>
              <a:rPr lang="ru-RU" altLang="ru-RU" sz="2400" i="1"/>
              <a:t>Реинвестирование прибыли (</a:t>
            </a:r>
            <a:r>
              <a:rPr lang="en-US" altLang="ru-RU" sz="2400" i="1"/>
              <a:t>reinvesting</a:t>
            </a:r>
            <a:r>
              <a:rPr lang="ru-RU" altLang="ru-RU" sz="2400" i="1"/>
              <a:t> </a:t>
            </a:r>
            <a:r>
              <a:rPr lang="en-US" altLang="ru-RU" sz="2400" i="1"/>
              <a:t>profit</a:t>
            </a:r>
            <a:r>
              <a:rPr lang="ru-RU" altLang="ru-RU" sz="2400" i="1"/>
              <a:t>) </a:t>
            </a:r>
            <a:r>
              <a:rPr lang="ru-RU" altLang="ru-RU" sz="2400"/>
              <a:t>— вложение в производство прибыли, оставшейся</a:t>
            </a:r>
            <a:br>
              <a:rPr lang="ru-RU" altLang="ru-RU" sz="2400"/>
            </a:br>
            <a:r>
              <a:rPr lang="ru-RU" altLang="ru-RU" sz="2400"/>
              <a:t>в распоряжении фирмы после уплаты налогов. </a:t>
            </a:r>
            <a:endParaRPr lang="ru-RU" altLang="ru-RU" sz="2400" i="1"/>
          </a:p>
          <a:p>
            <a:pPr>
              <a:lnSpc>
                <a:spcPct val="90000"/>
              </a:lnSpc>
            </a:pPr>
            <a:r>
              <a:rPr lang="ru-RU" altLang="ru-RU" sz="2400" i="1"/>
              <a:t>Заимствование (</a:t>
            </a:r>
            <a:r>
              <a:rPr lang="en-US" altLang="ru-RU" sz="2400" i="1"/>
              <a:t>borrowing</a:t>
            </a:r>
            <a:r>
              <a:rPr lang="ru-RU" altLang="ru-RU" sz="2400" i="1"/>
              <a:t>) </a:t>
            </a:r>
            <a:r>
              <a:rPr lang="ru-RU" altLang="ru-RU" sz="2400"/>
              <a:t>— получение средств в виде займа в банке или через продажу облигации</a:t>
            </a:r>
            <a:br>
              <a:rPr lang="ru-RU" altLang="ru-RU" sz="2400"/>
            </a:br>
            <a:r>
              <a:rPr lang="ru-RU" altLang="ru-RU" sz="2400"/>
              <a:t>на условия</a:t>
            </a:r>
            <a:r>
              <a:rPr lang="ru-RU" altLang="ru-RU" sz="2400">
                <a:latin typeface="Arial" panose="020B0604020202020204" pitchFamily="34" charset="0"/>
              </a:rPr>
              <a:t>х</a:t>
            </a:r>
            <a:r>
              <a:rPr lang="ru-RU" altLang="ru-RU" sz="2400"/>
              <a:t> платности, срочности и возвратности. </a:t>
            </a:r>
            <a:endParaRPr lang="ru-RU" altLang="ru-RU" sz="2400" i="1"/>
          </a:p>
          <a:p>
            <a:pPr>
              <a:lnSpc>
                <a:spcPct val="90000"/>
              </a:lnSpc>
            </a:pPr>
            <a:r>
              <a:rPr lang="ru-RU" altLang="ru-RU" sz="2400" i="1"/>
              <a:t>Гранты (</a:t>
            </a:r>
            <a:r>
              <a:rPr lang="en-US" altLang="ru-RU" sz="2400" i="1"/>
              <a:t>grants</a:t>
            </a:r>
            <a:r>
              <a:rPr lang="ru-RU" altLang="ru-RU" sz="2400" i="1"/>
              <a:t>) </a:t>
            </a:r>
            <a:r>
              <a:rPr lang="ru-RU" altLang="ru-RU" sz="2400"/>
              <a:t>— получение взноса в денежной или физической форме, возврата которого не требуется.</a:t>
            </a:r>
            <a:endParaRPr lang="en-US" altLang="ru-RU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C522EB2-6398-44CF-8EA6-1B799D9A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50B84DA-69FB-45E2-95A1-9C596635C3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41A21B-5ED1-42EC-8A89-FCFD3ADDD6FF}" type="slidenum">
              <a:rPr lang="en-US" altLang="ru-RU"/>
              <a:pPr/>
              <a:t>20</a:t>
            </a:fld>
            <a:endParaRPr lang="en-US" altLang="ru-RU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CBA4613E-B5B7-48A1-8B3C-4E55F62A3E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886A0526-03E2-4A35-A421-89BA542DFA8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Гарри Маркович</a:t>
            </a:r>
            <a:r>
              <a:rPr lang="en-US" altLang="ru-RU"/>
              <a:t> 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43812558-329C-4DD3-91D0-96FC69DCF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19200"/>
            <a:ext cx="4267200" cy="4900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altLang="ru-RU" b="1"/>
              <a:t>(род. 1927),</a:t>
            </a:r>
            <a:r>
              <a:rPr lang="en-US" altLang="ru-RU" b="1"/>
              <a:t> </a:t>
            </a:r>
            <a:r>
              <a:rPr lang="ru-RU" altLang="ru-RU" b="1"/>
              <a:t>американский экономист и математик.</a:t>
            </a:r>
          </a:p>
          <a:p>
            <a:pPr>
              <a:spcBef>
                <a:spcPct val="50000"/>
              </a:spcBef>
            </a:pPr>
            <a:r>
              <a:rPr lang="ru-RU" altLang="ru-RU" b="1"/>
              <a:t>В статье “Выбор портфеля” (1952) предложил математическую модель составления набора ценных бумаг в портфеле инвестора для максимизации прибыли. </a:t>
            </a:r>
          </a:p>
          <a:p>
            <a:pPr>
              <a:spcBef>
                <a:spcPct val="50000"/>
              </a:spcBef>
            </a:pPr>
            <a:r>
              <a:rPr lang="ru-RU" altLang="ru-RU" b="1"/>
              <a:t>Один из родоначальников теории финансов и финансового управления фирмой. </a:t>
            </a:r>
          </a:p>
          <a:p>
            <a:pPr>
              <a:spcBef>
                <a:spcPct val="50000"/>
              </a:spcBef>
            </a:pPr>
            <a:r>
              <a:rPr lang="ru-RU" altLang="ru-RU" b="1"/>
              <a:t>Предложил способы сопоставления рисков</a:t>
            </a:r>
            <a:br>
              <a:rPr lang="ru-RU" altLang="ru-RU" b="1"/>
            </a:br>
            <a:r>
              <a:rPr lang="ru-RU" altLang="ru-RU" b="1"/>
              <a:t>и доходности ценных бумаг, методы анализа финансового положения фирмы. </a:t>
            </a:r>
            <a:endParaRPr lang="en-US" altLang="ru-RU" b="1"/>
          </a:p>
        </p:txBody>
      </p:sp>
      <p:pic>
        <p:nvPicPr>
          <p:cNvPr id="71688" name="Picture 8">
            <a:extLst>
              <a:ext uri="{FF2B5EF4-FFF2-40B4-BE49-F238E27FC236}">
                <a16:creationId xmlns:a16="http://schemas.microsoft.com/office/drawing/2014/main" id="{A307B490-E3F1-4199-9C15-6825B27AC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90600"/>
            <a:ext cx="3906838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1B46D803-174A-44F6-9A67-22C48B4F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E5330809-3461-4755-8C70-1311DC99DF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896F10-B453-4630-8CF4-5A3C83EB1A51}" type="slidenum">
              <a:rPr lang="en-US" altLang="ru-RU"/>
              <a:pPr/>
              <a:t>21</a:t>
            </a:fld>
            <a:endParaRPr lang="en-US" altLang="ru-RU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2D45B520-E1A5-43A6-A006-454FEFC3DD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8103DC3-149D-42B6-AC30-2280548971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Уильям Шарп</a:t>
            </a:r>
            <a:r>
              <a:rPr lang="en-US" altLang="ru-RU"/>
              <a:t> </a:t>
            </a:r>
          </a:p>
        </p:txBody>
      </p:sp>
      <p:pic>
        <p:nvPicPr>
          <p:cNvPr id="72708" name="Picture 4" descr="William Sharpe">
            <a:extLst>
              <a:ext uri="{FF2B5EF4-FFF2-40B4-BE49-F238E27FC236}">
                <a16:creationId xmlns:a16="http://schemas.microsoft.com/office/drawing/2014/main" id="{9114A0B9-22B3-4638-B435-DD692117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625850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Text Box 5">
            <a:extLst>
              <a:ext uri="{FF2B5EF4-FFF2-40B4-BE49-F238E27FC236}">
                <a16:creationId xmlns:a16="http://schemas.microsoft.com/office/drawing/2014/main" id="{D1696806-FA7D-4AD3-80DD-A02A7BBD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676400"/>
            <a:ext cx="3886200" cy="448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ru-RU" b="1"/>
              <a:t>(</a:t>
            </a:r>
            <a:r>
              <a:rPr lang="ru-RU" altLang="ru-RU" b="1"/>
              <a:t>род</a:t>
            </a:r>
            <a:r>
              <a:rPr lang="en-US" altLang="ru-RU" b="1"/>
              <a:t>.1934)</a:t>
            </a:r>
            <a:r>
              <a:rPr lang="ru-RU" altLang="ru-RU" b="1"/>
              <a:t>,</a:t>
            </a:r>
            <a:r>
              <a:rPr lang="en-US" altLang="ru-RU" b="1"/>
              <a:t> </a:t>
            </a:r>
            <a:r>
              <a:rPr lang="ru-RU" altLang="ru-RU" b="1"/>
              <a:t>американский экономист.</a:t>
            </a:r>
          </a:p>
          <a:p>
            <a:pPr>
              <a:spcBef>
                <a:spcPct val="50000"/>
              </a:spcBef>
            </a:pPr>
            <a:r>
              <a:rPr lang="ru-RU" altLang="ru-RU" b="1"/>
              <a:t>В статье “Цена акционерного капитала” (1964) опубликовал модель оценки капитальных активов (</a:t>
            </a:r>
            <a:r>
              <a:rPr lang="en-US" altLang="ru-RU" b="1"/>
              <a:t>Capital</a:t>
            </a:r>
            <a:r>
              <a:rPr lang="ru-RU" altLang="ru-RU" b="1"/>
              <a:t> </a:t>
            </a:r>
            <a:r>
              <a:rPr lang="en-US" altLang="ru-RU" b="1"/>
              <a:t>Asset</a:t>
            </a:r>
            <a:r>
              <a:rPr lang="ru-RU" altLang="ru-RU" b="1"/>
              <a:t> </a:t>
            </a:r>
            <a:r>
              <a:rPr lang="en-US" altLang="ru-RU" b="1"/>
              <a:t>Pricing</a:t>
            </a:r>
            <a:r>
              <a:rPr lang="ru-RU" altLang="ru-RU" b="1"/>
              <a:t> </a:t>
            </a:r>
            <a:r>
              <a:rPr lang="en-US" altLang="ru-RU" b="1"/>
              <a:t>Model</a:t>
            </a:r>
            <a:r>
              <a:rPr lang="ru-RU" altLang="ru-RU" b="1"/>
              <a:t>, </a:t>
            </a:r>
            <a:r>
              <a:rPr lang="en-US" altLang="ru-RU" b="1"/>
              <a:t>CAPM</a:t>
            </a:r>
            <a:r>
              <a:rPr lang="ru-RU" altLang="ru-RU" b="1"/>
              <a:t>) — прогнозирования цены акций на основе оценки риска</a:t>
            </a:r>
            <a:br>
              <a:rPr lang="ru-RU" altLang="ru-RU" b="1"/>
            </a:br>
            <a:r>
              <a:rPr lang="ru-RU" altLang="ru-RU" b="1"/>
              <a:t>и ожидаемого дохода. </a:t>
            </a:r>
          </a:p>
          <a:p>
            <a:pPr>
              <a:spcBef>
                <a:spcPct val="50000"/>
              </a:spcBef>
            </a:pPr>
            <a:r>
              <a:rPr lang="ru-RU" altLang="ru-RU" b="1"/>
              <a:t>Показал, что инвестор может снизить риск путем комбинации безрискового капитала</a:t>
            </a:r>
            <a:br>
              <a:rPr lang="ru-RU" altLang="ru-RU" b="1"/>
            </a:br>
            <a:r>
              <a:rPr lang="ru-RU" altLang="ru-RU" b="1"/>
              <a:t>и оптимального портфеля рискованных ценных бумаг. </a:t>
            </a:r>
            <a:endParaRPr lang="en-US" altLang="ru-RU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D3BF6A8B-CDE9-42AC-9FB1-F38E8D45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0B7CA4-5FE1-448F-89D6-88D279A26C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1B458-250B-4E65-A178-A638E850EAF5}" type="slidenum">
              <a:rPr lang="en-US" altLang="ru-RU"/>
              <a:pPr/>
              <a:t>22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A42C38-5ACA-406F-96FF-495B482039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ADEB94D9-42BC-40F8-B2F5-13E7ECF07CE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Выводы (1)</a:t>
            </a:r>
            <a:endParaRPr lang="en-US" altLang="ru-RU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FE64EE5-EBB3-40EE-8564-ED511EB96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800">
                <a:latin typeface="Arial" panose="020B0604020202020204" pitchFamily="34" charset="0"/>
              </a:rPr>
              <a:t>Фирма может финансировать свою деятельность путем:</a:t>
            </a:r>
          </a:p>
          <a:p>
            <a:pPr lvl="1"/>
            <a:r>
              <a:rPr lang="ru-RU" altLang="ru-RU" sz="2400">
                <a:latin typeface="Arial" panose="020B0604020202020204" pitchFamily="34" charset="0"/>
              </a:rPr>
              <a:t>привлечения инвестиций,  </a:t>
            </a:r>
          </a:p>
          <a:p>
            <a:pPr lvl="1"/>
            <a:r>
              <a:rPr lang="ru-RU" altLang="ru-RU" sz="2400">
                <a:latin typeface="Arial" panose="020B0604020202020204" pitchFamily="34" charset="0"/>
              </a:rPr>
              <a:t>реинвестирования прибыли, </a:t>
            </a:r>
          </a:p>
          <a:p>
            <a:pPr lvl="1"/>
            <a:r>
              <a:rPr lang="ru-RU" altLang="ru-RU" sz="2400">
                <a:latin typeface="Arial" panose="020B0604020202020204" pitchFamily="34" charset="0"/>
              </a:rPr>
              <a:t>привлечения заемных средств, </a:t>
            </a:r>
          </a:p>
          <a:p>
            <a:pPr lvl="1"/>
            <a:r>
              <a:rPr lang="ru-RU" altLang="ru-RU" sz="2400">
                <a:latin typeface="Arial" panose="020B0604020202020204" pitchFamily="34" charset="0"/>
              </a:rPr>
              <a:t>получения грантов.</a:t>
            </a:r>
          </a:p>
          <a:p>
            <a:r>
              <a:rPr lang="ru-RU" altLang="ru-RU" sz="2800">
                <a:latin typeface="Arial" panose="020B0604020202020204" pitchFamily="34" charset="0"/>
              </a:rPr>
              <a:t>Инвестиции — увеличение капитала фирмы</a:t>
            </a:r>
            <a:br>
              <a:rPr lang="ru-RU" altLang="ru-RU" sz="2800">
                <a:latin typeface="Arial" panose="020B0604020202020204" pitchFamily="34" charset="0"/>
              </a:rPr>
            </a:br>
            <a:r>
              <a:rPr lang="ru-RU" altLang="ru-RU" sz="2800">
                <a:latin typeface="Arial" panose="020B0604020202020204" pitchFamily="34" charset="0"/>
              </a:rPr>
              <a:t>с целью извлечения дохода. </a:t>
            </a:r>
          </a:p>
          <a:p>
            <a:r>
              <a:rPr lang="ru-RU" altLang="ru-RU" sz="2800">
                <a:latin typeface="Arial" panose="020B0604020202020204" pitchFamily="34" charset="0"/>
              </a:rPr>
              <a:t>Если инвестиции осуществляются за счет займа, фирма платит процент за право временного пользования капиталом банка.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DC9CF47-1C78-4DC7-B4F1-65180A411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1EE1C9-3C9F-4498-8BF4-0A1E4336B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B3B701-31BB-4964-B89F-C76E7DFB969D}" type="slidenum">
              <a:rPr lang="en-US" altLang="ru-RU"/>
              <a:pPr/>
              <a:t>23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0DDFB-4A6E-41B9-8DD8-C1D034B383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A4C6524F-3752-4B23-9FA1-5748E2A196E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Выводы (2)</a:t>
            </a:r>
            <a:endParaRPr lang="en-US" altLang="ru-RU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4BDA056-2443-4819-B8EE-D3AF8F320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Существует три основных вида ценных бумаг — документа, закрепляющего имущественные и неимущественные права владельца: </a:t>
            </a:r>
          </a:p>
          <a:p>
            <a:pPr lvl="1"/>
            <a:r>
              <a:rPr lang="ru-RU" altLang="ru-RU"/>
              <a:t>акции — удостоверение собственности, </a:t>
            </a:r>
          </a:p>
          <a:p>
            <a:pPr lvl="1"/>
            <a:r>
              <a:rPr lang="ru-RU" altLang="ru-RU"/>
              <a:t>облигации — удостоверение долга, </a:t>
            </a:r>
          </a:p>
          <a:p>
            <a:pPr lvl="1"/>
            <a:r>
              <a:rPr lang="ru-RU" altLang="ru-RU"/>
              <a:t>опцион — удостоверение права на покупку или продажу другой ценной бумаги</a:t>
            </a:r>
            <a:br>
              <a:rPr lang="ru-RU" altLang="ru-RU"/>
            </a:br>
            <a:r>
              <a:rPr lang="ru-RU" altLang="ru-RU"/>
              <a:t>в предусмотренный в ней срок</a:t>
            </a:r>
            <a:br>
              <a:rPr lang="ru-RU" altLang="ru-RU"/>
            </a:br>
            <a:r>
              <a:rPr lang="ru-RU" altLang="ru-RU"/>
              <a:t>по зафиксированной цене.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9FB9FE7-E178-4E49-82A5-FCAF0866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12DB7A-31A3-4D8B-A2DC-EB959EDC0D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E19ED-FFB5-4946-AD8B-2CD15B71D6AD}" type="slidenum">
              <a:rPr lang="en-US" altLang="ru-RU"/>
              <a:pPr/>
              <a:t>24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7DBE20-436F-4D48-85D0-53B1C01563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9338B80E-E8BC-4D5D-A435-3032240427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Выводы (3)</a:t>
            </a:r>
            <a:endParaRPr lang="en-US" altLang="ru-RU"/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F463467-D00D-4A04-99F6-AE4B133AC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/>
              <a:t>Фондовый рынок — механизм превращения свободных сбережений</a:t>
            </a:r>
            <a:br>
              <a:rPr lang="ru-RU" altLang="ru-RU"/>
            </a:br>
            <a:r>
              <a:rPr lang="ru-RU" altLang="ru-RU"/>
              <a:t>в инвестиции путем продажи ценных бумаг. </a:t>
            </a:r>
          </a:p>
          <a:p>
            <a:r>
              <a:rPr lang="ru-RU" altLang="ru-RU"/>
              <a:t>На этом рынке действуют дилеры, брокеры и другие профессиональные участники, многие из которых торгуют через фондовую биржу.</a:t>
            </a:r>
            <a:r>
              <a:rPr lang="en-US" altLang="ru-RU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FC3A583-7D9E-43E1-A7A8-5295D62C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89F414-83B0-47EE-803B-858EC5FBF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0DDD20-E2E5-49DF-9605-B8C53045B284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03732D-47E1-42C1-8E18-3190BF2180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DDF6F576-98D8-4E42-9C99-FFCF22E21A8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Капитал</a:t>
            </a:r>
            <a:endParaRPr lang="en-US" altLang="ru-RU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B8B445DA-8DDB-41C8-8D98-35CADF7DF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(</a:t>
            </a:r>
            <a:r>
              <a:rPr lang="en-US" altLang="ru-RU"/>
              <a:t>capital</a:t>
            </a:r>
            <a:r>
              <a:rPr lang="ru-RU" altLang="ru-RU"/>
              <a:t>) — это накопленные физические ресурсы (здания, оборудование, машины) и финансовые сбережения, используемые для производства</a:t>
            </a:r>
            <a:br>
              <a:rPr lang="ru-RU" altLang="ru-RU"/>
            </a:br>
            <a:r>
              <a:rPr lang="ru-RU" altLang="ru-RU"/>
              <a:t>и финансирования производства экономических благ. </a:t>
            </a:r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В широком смысле капитал — это все,</a:t>
            </a:r>
            <a:br>
              <a:rPr lang="ru-RU" altLang="ru-RU"/>
            </a:br>
            <a:r>
              <a:rPr lang="ru-RU" altLang="ru-RU"/>
              <a:t>что приносит его владельцу доход. 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02F72FA6-47D1-4E78-9E84-7247116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DE5FB34-27FB-4AF0-8433-4D99F45FC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4CDF75-0FF3-467E-A6B0-5D5AF1D8055E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8A5676-9A30-4F78-AEB5-649945FB358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A47D747-D793-4D2A-9715-18C0827013E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Три вида капитала</a:t>
            </a:r>
            <a:endParaRPr lang="en-US" altLang="ru-RU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10EFD84-8798-46E2-963E-9C92203B59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altLang="ru-RU" i="1"/>
              <a:t>Физический капитал </a:t>
            </a:r>
            <a:r>
              <a:rPr lang="ru-RU" altLang="ru-RU"/>
              <a:t>— все, что создано трудом человека и используется для превращения ресурсов в экономические блага.</a:t>
            </a:r>
            <a:endParaRPr lang="ru-RU" altLang="ru-RU" i="1"/>
          </a:p>
          <a:p>
            <a:pPr>
              <a:lnSpc>
                <a:spcPct val="90000"/>
              </a:lnSpc>
            </a:pPr>
            <a:r>
              <a:rPr lang="ru-RU" altLang="ru-RU" i="1"/>
              <a:t>Финансовый капитал </a:t>
            </a:r>
            <a:r>
              <a:rPr lang="ru-RU" altLang="ru-RU"/>
              <a:t>— денежные средства, на которые фирма покупает физический капитал.</a:t>
            </a:r>
            <a:endParaRPr lang="ru-RU" altLang="ru-RU" i="1"/>
          </a:p>
          <a:p>
            <a:pPr>
              <a:lnSpc>
                <a:spcPct val="90000"/>
              </a:lnSpc>
            </a:pPr>
            <a:r>
              <a:rPr lang="ru-RU" altLang="ru-RU" i="1"/>
              <a:t>Человеческий капитал </a:t>
            </a:r>
            <a:r>
              <a:rPr lang="ru-RU" altLang="ru-RU"/>
              <a:t>— люди, которых нанимает фирма, поскольку они своим трудом создают добавленную стоимость и приносят фирме доход.</a:t>
            </a:r>
            <a:endParaRPr lang="en-US" altLang="ru-RU"/>
          </a:p>
          <a:p>
            <a:pPr>
              <a:lnSpc>
                <a:spcPct val="90000"/>
              </a:lnSpc>
            </a:pP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F284D8EF-25FE-45A6-A686-42D276DF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1072A3A3-7409-46B2-84D2-2775F8C707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6605D4-BA68-4C96-900F-9B8846798F48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5D48AE3B-198E-4D11-981A-62F8EB21F7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C1685080-0034-48FB-9DB3-9EDA3968095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Инвестиции</a:t>
            </a:r>
            <a:endParaRPr lang="en-US" altLang="ru-RU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0D9E005-89B6-4A81-BA20-97B183A637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i="1"/>
              <a:t>(</a:t>
            </a:r>
            <a:r>
              <a:rPr lang="en-US" altLang="ru-RU" b="1" i="1"/>
              <a:t>investment</a:t>
            </a:r>
            <a:r>
              <a:rPr lang="ru-RU" altLang="ru-RU" b="1" i="1"/>
              <a:t>) </a:t>
            </a:r>
            <a:r>
              <a:rPr lang="ru-RU" altLang="ru-RU" b="1"/>
              <a:t>—</a:t>
            </a:r>
            <a:r>
              <a:rPr lang="ru-RU" altLang="ru-RU"/>
              <a:t> </a:t>
            </a:r>
            <a:r>
              <a:rPr lang="ru-RU" altLang="ru-RU" b="1"/>
              <a:t>увеличение капитала фирмы с целью извлечения дохода.</a:t>
            </a:r>
            <a:endParaRPr lang="en-US" altLang="ru-RU" b="1"/>
          </a:p>
        </p:txBody>
      </p:sp>
      <p:pic>
        <p:nvPicPr>
          <p:cNvPr id="61445" name="Picture 5">
            <a:hlinkClick r:id="rId2"/>
            <a:extLst>
              <a:ext uri="{FF2B5EF4-FFF2-40B4-BE49-F238E27FC236}">
                <a16:creationId xmlns:a16="http://schemas.microsoft.com/office/drawing/2014/main" id="{CE6E660F-23D0-433A-B1F5-749EA7F8E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5146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6BA0E4C0-5D67-4972-BDD6-750DD162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FEDEBA65-EE73-4757-88C6-06F06B97ED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A72B33-9804-492F-A233-3A96AD0FB5F5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7" name="Нижний колонтитул 5">
            <a:extLst>
              <a:ext uri="{FF2B5EF4-FFF2-40B4-BE49-F238E27FC236}">
                <a16:creationId xmlns:a16="http://schemas.microsoft.com/office/drawing/2014/main" id="{C171F78B-4108-47C1-A324-8847E9C580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27A82B2-0C36-4CE5-9944-05EF3A98369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Ставка процента</a:t>
            </a:r>
            <a:endParaRPr lang="en-US" altLang="ru-RU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6052150D-607D-4D62-8F35-3F900CA36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i="1"/>
              <a:t>(</a:t>
            </a:r>
            <a:r>
              <a:rPr lang="en-US" altLang="ru-RU" b="1" i="1"/>
              <a:t>interest</a:t>
            </a:r>
            <a:r>
              <a:rPr lang="ru-RU" altLang="ru-RU" b="1" i="1"/>
              <a:t> </a:t>
            </a:r>
            <a:r>
              <a:rPr lang="en-US" altLang="ru-RU" b="1" i="1"/>
              <a:t>rate</a:t>
            </a:r>
            <a:r>
              <a:rPr lang="ru-RU" altLang="ru-RU" b="1" i="1"/>
              <a:t>) </a:t>
            </a:r>
            <a:r>
              <a:rPr lang="ru-RU" altLang="ru-RU" b="1"/>
              <a:t>— отношение годовой суммы процента к сумме денег, взятой в кредит.</a:t>
            </a:r>
            <a:r>
              <a:rPr lang="ru-RU" altLang="ru-RU"/>
              <a:t> </a:t>
            </a:r>
            <a:endParaRPr lang="en-US" altLang="ru-RU"/>
          </a:p>
        </p:txBody>
      </p:sp>
      <p:pic>
        <p:nvPicPr>
          <p:cNvPr id="62470" name="Picture 6">
            <a:hlinkClick r:id="rId2"/>
            <a:extLst>
              <a:ext uri="{FF2B5EF4-FFF2-40B4-BE49-F238E27FC236}">
                <a16:creationId xmlns:a16="http://schemas.microsoft.com/office/drawing/2014/main" id="{BDD6F956-1B32-4C9C-A15D-3183B016F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358140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B5DB508-8254-4857-916E-D2B80974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666303-14C5-4A6F-8D45-42CF576BE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7E35E7-DAE1-4FF1-A983-5EC0B598CF23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F6639D-7855-4E23-B013-835732F078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2D3E5462-C826-4631-A3FE-5303774857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Ценная бумага</a:t>
            </a:r>
            <a:endParaRPr lang="en-US" altLang="ru-RU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D148A24-C66E-4CF5-BC7D-0A3C9A84DB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 b="1" i="1"/>
              <a:t>(</a:t>
            </a:r>
            <a:r>
              <a:rPr lang="en-US" altLang="ru-RU" b="1" i="1"/>
              <a:t>security</a:t>
            </a:r>
            <a:r>
              <a:rPr lang="ru-RU" altLang="ru-RU" b="1" i="1"/>
              <a:t>) </a:t>
            </a:r>
            <a:r>
              <a:rPr lang="ru-RU" altLang="ru-RU" b="1"/>
              <a:t>— документ, который закрепляет имущественные и неимущественные права владельца.</a:t>
            </a: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endParaRPr lang="ru-RU" altLang="ru-RU"/>
          </a:p>
          <a:p>
            <a:pPr>
              <a:buFont typeface="Wingdings" panose="05000000000000000000" pitchFamily="2" charset="2"/>
              <a:buNone/>
            </a:pPr>
            <a:r>
              <a:rPr lang="ru-RU" altLang="ru-RU"/>
              <a:t>Цена ценной бумаги называется курсом.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46B670AD-6DE5-479A-BD96-172E3178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70D3ED-5D63-4EA3-A4C6-46B2433575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1AB01B-B145-448F-97AF-A226C7124E70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9F0C9C-8F4A-450F-9D00-731B2AD4F81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6E02709F-EF7A-4577-A012-2D00F1F4076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Виды ценных бумаг</a:t>
            </a:r>
            <a:endParaRPr lang="en-US" altLang="ru-RU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199ACEF1-A548-457C-BF0A-3E632DB3F5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i="1"/>
              <a:t>Акция (</a:t>
            </a:r>
            <a:r>
              <a:rPr lang="en-US" altLang="ru-RU" i="1"/>
              <a:t>stock</a:t>
            </a:r>
            <a:r>
              <a:rPr lang="ru-RU" altLang="ru-RU" i="1"/>
              <a:t> — амер., share — англ.)</a:t>
            </a:r>
            <a:r>
              <a:rPr lang="ru-RU" altLang="ru-RU"/>
              <a:t> — удостоверение собственности. </a:t>
            </a:r>
            <a:endParaRPr lang="ru-RU" altLang="ru-RU" i="1"/>
          </a:p>
          <a:p>
            <a:r>
              <a:rPr lang="ru-RU" altLang="ru-RU" i="1"/>
              <a:t>Облигация (</a:t>
            </a:r>
            <a:r>
              <a:rPr lang="en-US" altLang="ru-RU" i="1"/>
              <a:t>bond</a:t>
            </a:r>
            <a:r>
              <a:rPr lang="ru-RU" altLang="ru-RU" i="1"/>
              <a:t>)</a:t>
            </a:r>
            <a:r>
              <a:rPr lang="ru-RU" altLang="ru-RU"/>
              <a:t> — удостоверение долга. </a:t>
            </a:r>
            <a:endParaRPr lang="ru-RU" altLang="ru-RU" i="1"/>
          </a:p>
          <a:p>
            <a:r>
              <a:rPr lang="ru-RU" altLang="ru-RU" i="1"/>
              <a:t>Опцион (</a:t>
            </a:r>
            <a:r>
              <a:rPr lang="en-US" altLang="ru-RU" i="1"/>
              <a:t>option</a:t>
            </a:r>
            <a:r>
              <a:rPr lang="ru-RU" altLang="ru-RU" i="1"/>
              <a:t>)</a:t>
            </a:r>
            <a:r>
              <a:rPr lang="ru-RU" altLang="ru-RU"/>
              <a:t> — удостоверение права владельца </a:t>
            </a:r>
            <a:r>
              <a:rPr lang="ru-RU" altLang="ru-RU">
                <a:latin typeface="Arial" panose="020B0604020202020204" pitchFamily="34" charset="0"/>
              </a:rPr>
              <a:t>ценной бумаги</a:t>
            </a:r>
            <a:r>
              <a:rPr lang="ru-RU" altLang="ru-RU"/>
              <a:t> на покупку или продажу другой ценной бумаги</a:t>
            </a:r>
            <a:br>
              <a:rPr lang="ru-RU" altLang="ru-RU"/>
            </a:br>
            <a:r>
              <a:rPr lang="ru-RU" altLang="ru-RU"/>
              <a:t>в предусмотренный в ней срок</a:t>
            </a:r>
            <a:br>
              <a:rPr lang="ru-RU" altLang="ru-RU"/>
            </a:br>
            <a:r>
              <a:rPr lang="ru-RU" altLang="ru-RU"/>
              <a:t>по зафиксированной цене.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5DCE9A1-5394-41AF-9C42-410EB085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D5C28F-F97B-44B9-95C0-845D75742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5CDE2F-221B-4836-8355-A1C269181114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9B3A45-6857-4B7C-81CE-81FCA44856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20. Рынок капитала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0C0BEB4-95FE-4BD9-ABF0-0DA07D3FD82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/>
              <a:t>Другие виды ценных бумаг:</a:t>
            </a:r>
            <a:endParaRPr lang="en-US" altLang="ru-RU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E7339CFE-4D7E-40F3-B1A7-BFC828626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ru-RU" altLang="ru-RU"/>
              <a:t> </a:t>
            </a:r>
          </a:p>
          <a:p>
            <a:r>
              <a:rPr lang="ru-RU" altLang="ru-RU">
                <a:latin typeface="Arial" panose="020B0604020202020204" pitchFamily="34" charset="0"/>
              </a:rPr>
              <a:t>чек — указание чекодателя банку выплатить чекодержателю указанную</a:t>
            </a:r>
            <a:br>
              <a:rPr lang="ru-RU" altLang="ru-RU">
                <a:latin typeface="Arial" panose="020B0604020202020204" pitchFamily="34" charset="0"/>
              </a:rPr>
            </a:br>
            <a:r>
              <a:rPr lang="ru-RU" altLang="ru-RU">
                <a:latin typeface="Arial" panose="020B0604020202020204" pitchFamily="34" charset="0"/>
              </a:rPr>
              <a:t>в чеке сумму;</a:t>
            </a:r>
          </a:p>
          <a:p>
            <a:r>
              <a:rPr lang="ru-RU" altLang="ru-RU">
                <a:latin typeface="Arial" panose="020B0604020202020204" pitchFamily="34" charset="0"/>
              </a:rPr>
              <a:t>вексель — долговое обязательство </a:t>
            </a:r>
          </a:p>
          <a:p>
            <a:r>
              <a:rPr lang="ru-RU" altLang="ru-RU">
                <a:latin typeface="Arial" panose="020B0604020202020204" pitchFamily="34" charset="0"/>
              </a:rPr>
              <a:t>дериваты — производные ценные бумаги.</a:t>
            </a:r>
            <a:endParaRPr lang="en-US" altLang="ru-RU">
              <a:latin typeface="Arial" panose="020B0604020202020204" pitchFamily="34" charset="0"/>
            </a:endParaRPr>
          </a:p>
          <a:p>
            <a:endParaRPr lang="en-US" altLang="ru-RU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2c25836a9482fdc38fd1da0c39793c334253d51"/>
</p:tagLst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766</Words>
  <Application>Microsoft Office PowerPoint</Application>
  <PresentationFormat>Экран (4:3)</PresentationFormat>
  <Paragraphs>90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Stream</vt:lpstr>
      <vt:lpstr>Рынок капитала. Фондовый рынок.</vt:lpstr>
      <vt:lpstr> Источники финансирования фирмы</vt:lpstr>
      <vt:lpstr>Капитал</vt:lpstr>
      <vt:lpstr>Три вида капитала</vt:lpstr>
      <vt:lpstr>Инвестиции</vt:lpstr>
      <vt:lpstr>Ставка процента</vt:lpstr>
      <vt:lpstr>Ценная бумага</vt:lpstr>
      <vt:lpstr>Виды ценных бумаг</vt:lpstr>
      <vt:lpstr>Другие виды ценных бумаг:</vt:lpstr>
      <vt:lpstr>Виды акций</vt:lpstr>
      <vt:lpstr>Фондовый рынок</vt:lpstr>
      <vt:lpstr>Участники фондового рынка</vt:lpstr>
      <vt:lpstr>Фондовая биржа</vt:lpstr>
      <vt:lpstr>Функции фондовой биржи:</vt:lpstr>
      <vt:lpstr>Профессиональные участники фондового рынка</vt:lpstr>
      <vt:lpstr>Участники фондового рынка</vt:lpstr>
      <vt:lpstr>Котировка</vt:lpstr>
      <vt:lpstr>Доходность и риск</vt:lpstr>
      <vt:lpstr>Инвестиционные показатели</vt:lpstr>
      <vt:lpstr>Гарри Маркович </vt:lpstr>
      <vt:lpstr>Уильям Шарп </vt:lpstr>
      <vt:lpstr>Выводы (1)</vt:lpstr>
      <vt:lpstr>Выводы (2)</vt:lpstr>
      <vt:lpstr>Выводы (3)</vt:lpstr>
    </vt:vector>
  </TitlesOfParts>
  <Company>International Monetary Fund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 Фирма на рынке</dc:title>
  <dc:creator>akireyev</dc:creator>
  <cp:lastModifiedBy>user</cp:lastModifiedBy>
  <cp:revision>121</cp:revision>
  <dcterms:created xsi:type="dcterms:W3CDTF">2006-01-09T01:46:14Z</dcterms:created>
  <dcterms:modified xsi:type="dcterms:W3CDTF">2021-03-18T18:48:59Z</dcterms:modified>
</cp:coreProperties>
</file>