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presProps" Target="presProps.xml" /><Relationship Id="rId31" Type="http://schemas.openxmlformats.org/officeDocument/2006/relationships/tableStyles" Target="tableStyles.xml" /><Relationship Id="rId3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p>
            <a:pPr algn="ctr">
              <a:defRPr/>
            </a:pPr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599840"/>
            <a:ext cx="8229600" cy="2253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4067640"/>
            <a:ext cx="8229600" cy="2253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p>
            <a:pPr algn="ctr">
              <a:defRPr/>
            </a:pPr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599840"/>
            <a:ext cx="4015800" cy="2253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599840"/>
            <a:ext cx="4015800" cy="2253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4067640"/>
            <a:ext cx="4015800" cy="2253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4067640"/>
            <a:ext cx="4015800" cy="2253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p>
            <a:pPr algn="ctr">
              <a:defRPr/>
            </a:pPr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599840"/>
            <a:ext cx="2649600" cy="2253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599840"/>
            <a:ext cx="2649600" cy="2253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599840"/>
            <a:ext cx="2649600" cy="2253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4067640"/>
            <a:ext cx="2649600" cy="2253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4067640"/>
            <a:ext cx="2649600" cy="2253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4067640"/>
            <a:ext cx="2649600" cy="2253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p>
            <a:pPr algn="ctr">
              <a:defRPr/>
            </a:pPr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599840"/>
            <a:ext cx="8229600" cy="472428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>
              <a:spcBef>
                <a:spcPts val="799"/>
              </a:spcBef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p>
            <a:pPr algn="ctr">
              <a:defRPr/>
            </a:pPr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599840"/>
            <a:ext cx="8229600" cy="47242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p>
            <a:pPr algn="ctr">
              <a:defRPr/>
            </a:pPr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599840"/>
            <a:ext cx="4015800" cy="47242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599840"/>
            <a:ext cx="4015800" cy="47242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p>
            <a:pPr algn="ctr">
              <a:defRPr/>
            </a:pPr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4320"/>
            <a:ext cx="8229600" cy="52995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>
              <a:spcBef>
                <a:spcPts val="799"/>
              </a:spcBef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p>
            <a:pPr algn="ctr">
              <a:defRPr/>
            </a:pPr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599840"/>
            <a:ext cx="4015800" cy="2253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599840"/>
            <a:ext cx="4015800" cy="47242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4067640"/>
            <a:ext cx="4015800" cy="2253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p>
            <a:pPr algn="ctr">
              <a:defRPr/>
            </a:pPr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599840"/>
            <a:ext cx="8229600" cy="472428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>
              <a:spcBef>
                <a:spcPts val="799"/>
              </a:spcBef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p>
            <a:pPr algn="ctr">
              <a:defRPr/>
            </a:pPr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599840"/>
            <a:ext cx="4015800" cy="47242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599840"/>
            <a:ext cx="4015800" cy="2253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4067640"/>
            <a:ext cx="4015800" cy="2253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p>
            <a:pPr algn="ctr">
              <a:defRPr/>
            </a:pPr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599840"/>
            <a:ext cx="4015800" cy="2253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599840"/>
            <a:ext cx="4015800" cy="2253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4067640"/>
            <a:ext cx="8229600" cy="2253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p>
            <a:pPr algn="ctr">
              <a:defRPr/>
            </a:pPr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599840"/>
            <a:ext cx="8229600" cy="2253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4067640"/>
            <a:ext cx="8229600" cy="2253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p>
            <a:pPr algn="ctr">
              <a:defRPr/>
            </a:pPr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599840"/>
            <a:ext cx="4015800" cy="2253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599840"/>
            <a:ext cx="4015800" cy="2253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4067640"/>
            <a:ext cx="4015800" cy="2253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4067640"/>
            <a:ext cx="4015800" cy="2253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p>
            <a:pPr algn="ctr">
              <a:defRPr/>
            </a:pPr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599840"/>
            <a:ext cx="2649600" cy="2253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599840"/>
            <a:ext cx="2649600" cy="2253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599840"/>
            <a:ext cx="2649600" cy="2253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4067640"/>
            <a:ext cx="2649600" cy="2253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4067640"/>
            <a:ext cx="2649600" cy="2253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4067640"/>
            <a:ext cx="2649600" cy="2253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p>
            <a:pPr algn="ctr">
              <a:defRPr/>
            </a:pPr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599840"/>
            <a:ext cx="8229600" cy="47242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p>
            <a:pPr algn="ctr">
              <a:defRPr/>
            </a:pPr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599840"/>
            <a:ext cx="4015800" cy="47242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599840"/>
            <a:ext cx="4015800" cy="47242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p>
            <a:pPr algn="ctr">
              <a:defRPr/>
            </a:pPr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4320"/>
            <a:ext cx="8229600" cy="52995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>
              <a:spcBef>
                <a:spcPts val="799"/>
              </a:spcBef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p>
            <a:pPr algn="ctr">
              <a:defRPr/>
            </a:pPr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599840"/>
            <a:ext cx="4015800" cy="2253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599840"/>
            <a:ext cx="4015800" cy="47242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4067640"/>
            <a:ext cx="4015800" cy="2253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p>
            <a:pPr algn="ctr">
              <a:defRPr/>
            </a:pPr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599840"/>
            <a:ext cx="4015800" cy="47242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599840"/>
            <a:ext cx="4015800" cy="2253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4067640"/>
            <a:ext cx="4015800" cy="2253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p>
            <a:pPr algn="ctr">
              <a:defRPr/>
            </a:pPr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599840"/>
            <a:ext cx="4015800" cy="2253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599840"/>
            <a:ext cx="4015800" cy="2253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4067640"/>
            <a:ext cx="8229600" cy="22532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p>
            <a:pPr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003399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" name="Group 1" hidden="0"/>
          <p:cNvGrpSpPr/>
          <p:nvPr isPhoto="0" userDrawn="0"/>
        </p:nvGrpSpPr>
        <p:grpSpPr bwMode="auto">
          <a:xfrm>
            <a:off x="0" y="0"/>
            <a:ext cx="9140760" cy="6850080"/>
            <a:chOff x="0" y="0"/>
            <a:chExt cx="9140760" cy="6850080"/>
          </a:xfrm>
        </p:grpSpPr>
        <p:grpSp>
          <p:nvGrpSpPr>
            <p:cNvPr id="5" name="Group 2" hidden="0"/>
            <p:cNvGrpSpPr/>
            <p:nvPr isPhoto="0" userDrawn="0"/>
          </p:nvGrpSpPr>
          <p:grpSpPr bwMode="auto">
            <a:xfrm>
              <a:off x="2743200" y="3540240"/>
              <a:ext cx="6392880" cy="3309840"/>
              <a:chOff x="2743200" y="3540240"/>
              <a:chExt cx="6392880" cy="3309840"/>
            </a:xfrm>
          </p:grpSpPr>
          <p:sp>
            <p:nvSpPr>
              <p:cNvPr id="6" name="CustomShape 3" hidden="0"/>
              <p:cNvSpPr/>
              <p:nvPr isPhoto="0" userDrawn="0"/>
            </p:nvSpPr>
            <p:spPr bwMode="auto">
              <a:xfrm>
                <a:off x="2743200" y="4197240"/>
                <a:ext cx="4575240" cy="2652840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1671" fill="norm" stroke="1" extrusionOk="0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E8A"/>
                  </a:gs>
                  <a:gs pos="100000">
                    <a:srgbClr val="003399"/>
                  </a:gs>
                </a:gsLst>
                <a:lin ang="10800000" scaled="1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CustomShape 4" hidden="0"/>
              <p:cNvSpPr/>
              <p:nvPr isPhoto="0" userDrawn="0"/>
            </p:nvSpPr>
            <p:spPr bwMode="auto">
              <a:xfrm>
                <a:off x="6620039" y="4240080"/>
                <a:ext cx="1998360" cy="128772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811" fill="norm" stroke="1" extrusionOk="0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E8A"/>
                  </a:gs>
                  <a:gs pos="100000">
                    <a:srgbClr val="003399"/>
                  </a:gs>
                </a:gsLst>
                <a:lin ang="13500000" scaled="1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" name="CustomShape 5" hidden="0"/>
              <p:cNvSpPr/>
              <p:nvPr isPhoto="0" userDrawn="0"/>
            </p:nvSpPr>
            <p:spPr bwMode="auto">
              <a:xfrm>
                <a:off x="4603680" y="5311800"/>
                <a:ext cx="4522680" cy="1538280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969" fill="norm" stroke="1" extrusionOk="0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97C"/>
                  </a:gs>
                  <a:gs pos="100000">
                    <a:srgbClr val="003399"/>
                  </a:gs>
                </a:gsLst>
                <a:lin ang="5400000" scaled="1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" name="CustomShape 6" hidden="0"/>
              <p:cNvSpPr/>
              <p:nvPr isPhoto="0" userDrawn="0"/>
            </p:nvSpPr>
            <p:spPr bwMode="auto">
              <a:xfrm>
                <a:off x="4362480" y="3540240"/>
                <a:ext cx="4773600" cy="3309840"/>
              </a:xfrm>
              <a:custGeom>
                <a:avLst/>
                <a:gdLst/>
                <a:ahLst/>
                <a:cxnLst/>
                <a:rect l="l" t="t" r="r" b="b"/>
                <a:pathLst>
                  <a:path w="3007" h="2085" fill="norm" stroke="1" extrusionOk="0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CustomShape 7" hidden="0"/>
              <p:cNvSpPr/>
              <p:nvPr isPhoto="0" userDrawn="0"/>
            </p:nvSpPr>
            <p:spPr bwMode="auto">
              <a:xfrm>
                <a:off x="7145280" y="3678120"/>
                <a:ext cx="1981080" cy="85572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539" fill="norm" stroke="1" extrusionOk="0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3399"/>
                  </a:gs>
                  <a:gs pos="100000">
                    <a:srgbClr val="002C85"/>
                  </a:gs>
                </a:gsLst>
                <a:lin ang="13500000" scaled="1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" name="CustomShape 8" hidden="0"/>
            <p:cNvSpPr/>
            <p:nvPr isPhoto="0" userDrawn="0"/>
          </p:nvSpPr>
          <p:spPr bwMode="auto">
            <a:xfrm>
              <a:off x="5273640" y="2128680"/>
              <a:ext cx="2897280" cy="2440080"/>
            </a:xfrm>
            <a:custGeom>
              <a:avLst/>
              <a:gdLst/>
              <a:ahLst/>
              <a:cxnLst/>
              <a:rect l="l" t="t" r="r" b="b"/>
              <a:pathLst>
                <a:path w="2296" h="1469" fill="norm" stroke="1" extrusionOk="0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rgbClr val="003399"/>
                </a:gs>
                <a:gs pos="100000">
                  <a:srgbClr val="002B81"/>
                </a:gs>
              </a:gsLst>
              <a:lin ang="13500000" scaled="1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9" hidden="0"/>
            <p:cNvSpPr/>
            <p:nvPr isPhoto="0" userDrawn="0"/>
          </p:nvSpPr>
          <p:spPr bwMode="auto">
            <a:xfrm>
              <a:off x="0" y="0"/>
              <a:ext cx="9140760" cy="2819519"/>
            </a:xfrm>
            <a:custGeom>
              <a:avLst/>
              <a:gdLst/>
              <a:ahLst/>
              <a:cxnLst/>
              <a:rect l="l" t="t" r="r" b="b"/>
              <a:pathLst>
                <a:path w="5740" h="1906" fill="norm" stroke="1" extrusionOk="0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514"/>
                </a:gs>
                <a:gs pos="100000">
                  <a:srgbClr val="003399"/>
                </a:gs>
              </a:gsLst>
              <a:lin ang="5400000" scaled="1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" name="PlaceHolder 10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85800" y="1736640"/>
            <a:ext cx="7772400" cy="192096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p>
            <a:pPr algn="ctr">
              <a:defRPr/>
            </a:pPr>
            <a:r>
              <a:rPr lang="en-US" sz="6000" b="1" strike="noStrike" spc="-1">
                <a:solidFill>
                  <a:srgbClr val="E5E5FF"/>
                </a:solidFill>
                <a:latin typeface="Garamond"/>
              </a:rPr>
              <a:t>Click to edit the title text format</a:t>
            </a:r>
            <a:endParaRPr lang="en-US" sz="60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4" name="PlaceHolder 11" hidden="0"/>
          <p:cNvSpPr>
            <a:spLocks noGrp="1"/>
          </p:cNvSpPr>
          <p:nvPr isPhoto="0" userDrawn="0">
            <p:ph type="dt" hasCustomPrompt="0"/>
          </p:nvPr>
        </p:nvSpPr>
        <p:spPr bwMode="auto">
          <a:xfrm>
            <a:off x="456840" y="6477120"/>
            <a:ext cx="2590920" cy="24768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5" name="PlaceHolder 12" hidden="0"/>
          <p:cNvSpPr>
            <a:spLocks noGrp="1"/>
          </p:cNvSpPr>
          <p:nvPr isPhoto="0" userDrawn="0">
            <p:ph type="ftr" hasCustomPrompt="0"/>
          </p:nvPr>
        </p:nvSpPr>
        <p:spPr bwMode="auto">
          <a:xfrm>
            <a:off x="3124080" y="6477120"/>
            <a:ext cx="2895840" cy="2505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p>
            <a:pPr marL="216000" indent="-216000" algn="ctr"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6" name="PlaceHolder 13" hidden="0"/>
          <p:cNvSpPr>
            <a:spLocks noGrp="1"/>
          </p:cNvSpPr>
          <p:nvPr isPhoto="0" userDrawn="0">
            <p:ph type="sldNum" hasCustomPrompt="0"/>
          </p:nvPr>
        </p:nvSpPr>
        <p:spPr bwMode="auto">
          <a:xfrm>
            <a:off x="6552720" y="6476760"/>
            <a:ext cx="2133720" cy="2538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p>
            <a:pPr marL="216000" indent="-216000" algn="r">
              <a:buClr>
                <a:srgbClr val="FFFFFF"/>
              </a:buClr>
              <a:buSzPct val="45000"/>
              <a:buFont typeface="Wingdings"/>
              <a:buChar char=""/>
              <a:defRPr/>
            </a:pPr>
            <a:fld id="{0BAC3334-F7AD-4916-AF19-EBC203BD38A8}" type="slidenum"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/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7" name="PlaceHolder 1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ctr">
              <a:spcBef>
                <a:spcPts val="799"/>
              </a:spcBef>
              <a:defRPr/>
            </a:pPr>
            <a:r>
              <a:rPr lang="en-US" sz="3200" b="0" strike="noStrike" spc="-1">
                <a:solidFill>
                  <a:srgbClr val="FFFFFF"/>
                </a:solidFill>
                <a:latin typeface="Garamond"/>
              </a:rPr>
              <a:t>Click to edit the outline text format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  <a:p>
            <a:pPr marL="457200" lvl="1" algn="ctr">
              <a:spcBef>
                <a:spcPts val="697"/>
              </a:spcBef>
              <a:defRPr/>
            </a:pPr>
            <a:r>
              <a:rPr lang="en-US" sz="2800" b="0" strike="noStrike" spc="-1">
                <a:solidFill>
                  <a:srgbClr val="FFFFFF"/>
                </a:solidFill>
                <a:latin typeface="Garamond"/>
              </a:rPr>
              <a:t>Second Outline Level</a:t>
            </a:r>
            <a:endParaRPr lang="en-US" sz="2800" b="0" strike="noStrike" spc="-1">
              <a:solidFill>
                <a:srgbClr val="FFFFFF"/>
              </a:solidFill>
              <a:latin typeface="Garamond"/>
            </a:endParaRPr>
          </a:p>
          <a:p>
            <a:pPr marL="914400" lvl="2" algn="ctr">
              <a:spcBef>
                <a:spcPts val="598"/>
              </a:spcBef>
              <a:buClr>
                <a:srgbClr val="E5E5FF"/>
              </a:buClr>
              <a:buSzPct val="70000"/>
              <a:buFont typeface="Wingdings"/>
              <a:buChar char=""/>
              <a:defRPr/>
            </a:pPr>
            <a:r>
              <a:rPr lang="en-US" sz="2400" b="0" strike="noStrike" spc="-1">
                <a:solidFill>
                  <a:srgbClr val="FFFFFF"/>
                </a:solidFill>
                <a:latin typeface="Garamond"/>
              </a:rPr>
              <a:t>Third Outline Level</a:t>
            </a:r>
            <a:endParaRPr lang="en-US" sz="2400" b="0" strike="noStrike" spc="-1">
              <a:solidFill>
                <a:srgbClr val="FFFFFF"/>
              </a:solidFill>
              <a:latin typeface="Garamond"/>
            </a:endParaRPr>
          </a:p>
          <a:p>
            <a:pPr marL="1371600" lvl="3" algn="ctr">
              <a:spcBef>
                <a:spcPts val="499"/>
              </a:spcBef>
              <a:buClr>
                <a:srgbClr val="A886E0"/>
              </a:buClr>
              <a:buSzPct val="70000"/>
              <a:buFont typeface="Wingdings"/>
              <a:buChar char=""/>
              <a:defRPr/>
            </a:pPr>
            <a:r>
              <a:rPr lang="en-US" sz="2000" b="0" strike="noStrike" spc="-1">
                <a:solidFill>
                  <a:srgbClr val="FFFFFF"/>
                </a:solidFill>
                <a:latin typeface="Garamond"/>
              </a:rPr>
              <a:t>Fourth Outline Level</a:t>
            </a:r>
            <a:endParaRPr lang="en-US" sz="2000" b="0" strike="noStrike" spc="-1">
              <a:solidFill>
                <a:srgbClr val="FFFFFF"/>
              </a:solidFill>
              <a:latin typeface="Garamond"/>
            </a:endParaRPr>
          </a:p>
          <a:p>
            <a:pPr marL="1828800" lvl="4" algn="ctr">
              <a:spcBef>
                <a:spcPts val="499"/>
              </a:spcBef>
              <a:buClr>
                <a:srgbClr val="FFCC00"/>
              </a:buClr>
              <a:buSzPct val="70000"/>
              <a:buFont typeface="Wingdings"/>
              <a:buChar char=""/>
              <a:defRPr/>
            </a:pPr>
            <a:r>
              <a:rPr lang="en-US" sz="2000" b="0" strike="noStrike" spc="-1">
                <a:solidFill>
                  <a:srgbClr val="FFFFFF"/>
                </a:solidFill>
                <a:latin typeface="Garamond"/>
              </a:rPr>
              <a:t>Fifth Outline Level</a:t>
            </a:r>
            <a:endParaRPr lang="en-US" sz="2000" b="0" strike="noStrike" spc="-1">
              <a:solidFill>
                <a:srgbClr val="FFFFFF"/>
              </a:solidFill>
              <a:latin typeface="Garamond"/>
            </a:endParaRPr>
          </a:p>
          <a:p>
            <a:pPr marL="1828800" lvl="5" algn="ctr">
              <a:spcBef>
                <a:spcPts val="499"/>
              </a:spcBef>
              <a:buClr>
                <a:srgbClr val="FFCC00"/>
              </a:buClr>
              <a:buSzPct val="70000"/>
              <a:buFont typeface="Wingdings"/>
              <a:buChar char=""/>
              <a:defRPr/>
            </a:pPr>
            <a:r>
              <a:rPr lang="en-US" sz="2000" b="0" strike="noStrike" spc="-1">
                <a:solidFill>
                  <a:srgbClr val="FFFFFF"/>
                </a:solidFill>
                <a:latin typeface="Garamond"/>
              </a:rPr>
              <a:t>Sixth Outline Level</a:t>
            </a:r>
            <a:endParaRPr lang="en-US" sz="2000" b="0" strike="noStrike" spc="-1">
              <a:solidFill>
                <a:srgbClr val="FFFFFF"/>
              </a:solidFill>
              <a:latin typeface="Garamond"/>
            </a:endParaRPr>
          </a:p>
          <a:p>
            <a:pPr marL="1828800" lvl="6" algn="ctr">
              <a:spcBef>
                <a:spcPts val="499"/>
              </a:spcBef>
              <a:buClr>
                <a:srgbClr val="FFCC00"/>
              </a:buClr>
              <a:buSzPct val="70000"/>
              <a:buFont typeface="Wingdings"/>
              <a:buChar char=""/>
              <a:defRPr/>
            </a:pPr>
            <a:r>
              <a:rPr lang="en-US" sz="2000" b="0" strike="noStrike" spc="-1">
                <a:solidFill>
                  <a:srgbClr val="FFFFFF"/>
                </a:solidFill>
                <a:latin typeface="Garamond"/>
              </a:rPr>
              <a:t>Seventh Outline Level</a:t>
            </a:r>
            <a:endParaRPr lang="en-US" sz="20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003399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dt" hasCustomPrompt="0"/>
          </p:nvPr>
        </p:nvSpPr>
        <p:spPr bwMode="auto">
          <a:xfrm>
            <a:off x="456840" y="6477120"/>
            <a:ext cx="2514600" cy="25056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ldNum" hasCustomPrompt="0"/>
          </p:nvPr>
        </p:nvSpPr>
        <p:spPr bwMode="auto">
          <a:xfrm>
            <a:off x="6552720" y="6477120"/>
            <a:ext cx="2133720" cy="24768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p>
            <a:pPr marL="216000" indent="-216000" algn="r">
              <a:buClr>
                <a:srgbClr val="FFFFFF"/>
              </a:buClr>
              <a:buSzPct val="45000"/>
              <a:buFont typeface="Wingdings"/>
              <a:buChar char=""/>
              <a:defRPr/>
            </a:pPr>
            <a:fld id="{EA585CC7-1EF3-4F69-B213-7ADA5253BA44}" type="slidenum"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/>
            </a:fld>
            <a:endParaRPr lang="en-US" sz="1200" b="0" strike="noStrike" spc="-1">
              <a:latin typeface="Times New Roman"/>
            </a:endParaRPr>
          </a:p>
        </p:txBody>
      </p:sp>
      <p:grpSp>
        <p:nvGrpSpPr>
          <p:cNvPr id="6" name="Group 3" hidden="0"/>
          <p:cNvGrpSpPr/>
          <p:nvPr isPhoto="0" userDrawn="0"/>
        </p:nvGrpSpPr>
        <p:grpSpPr bwMode="auto">
          <a:xfrm>
            <a:off x="0" y="0"/>
            <a:ext cx="9140760" cy="6850080"/>
            <a:chOff x="0" y="0"/>
            <a:chExt cx="9140760" cy="6850080"/>
          </a:xfrm>
        </p:grpSpPr>
        <p:grpSp>
          <p:nvGrpSpPr>
            <p:cNvPr id="7" name="Group 4" hidden="0"/>
            <p:cNvGrpSpPr/>
            <p:nvPr isPhoto="0" userDrawn="0"/>
          </p:nvGrpSpPr>
          <p:grpSpPr bwMode="auto">
            <a:xfrm>
              <a:off x="2743200" y="3540240"/>
              <a:ext cx="6392880" cy="3309840"/>
              <a:chOff x="2743200" y="3540240"/>
              <a:chExt cx="6392880" cy="3309840"/>
            </a:xfrm>
          </p:grpSpPr>
          <p:sp>
            <p:nvSpPr>
              <p:cNvPr id="8" name="CustomShape 5" hidden="0"/>
              <p:cNvSpPr/>
              <p:nvPr isPhoto="0" userDrawn="0"/>
            </p:nvSpPr>
            <p:spPr bwMode="auto">
              <a:xfrm>
                <a:off x="2743200" y="4197240"/>
                <a:ext cx="4575240" cy="2652840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1671" fill="norm" stroke="1" extrusionOk="0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E8A"/>
                  </a:gs>
                  <a:gs pos="100000">
                    <a:srgbClr val="003399"/>
                  </a:gs>
                </a:gsLst>
                <a:lin ang="10800000" scaled="1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" name="CustomShape 6" hidden="0"/>
              <p:cNvSpPr/>
              <p:nvPr isPhoto="0" userDrawn="0"/>
            </p:nvSpPr>
            <p:spPr bwMode="auto">
              <a:xfrm>
                <a:off x="6620039" y="4240080"/>
                <a:ext cx="1998360" cy="128772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811" fill="norm" stroke="1" extrusionOk="0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E8A"/>
                  </a:gs>
                  <a:gs pos="100000">
                    <a:srgbClr val="003399"/>
                  </a:gs>
                </a:gsLst>
                <a:lin ang="13500000" scaled="1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CustomShape 7" hidden="0"/>
              <p:cNvSpPr/>
              <p:nvPr isPhoto="0" userDrawn="0"/>
            </p:nvSpPr>
            <p:spPr bwMode="auto">
              <a:xfrm>
                <a:off x="4603680" y="5311800"/>
                <a:ext cx="4522680" cy="1538280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969" fill="norm" stroke="1" extrusionOk="0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97C"/>
                  </a:gs>
                  <a:gs pos="100000">
                    <a:srgbClr val="003399"/>
                  </a:gs>
                </a:gsLst>
                <a:lin ang="5400000" scaled="1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" name="CustomShape 8" hidden="0"/>
              <p:cNvSpPr/>
              <p:nvPr isPhoto="0" userDrawn="0"/>
            </p:nvSpPr>
            <p:spPr bwMode="auto">
              <a:xfrm>
                <a:off x="4362480" y="3540240"/>
                <a:ext cx="4773600" cy="3309840"/>
              </a:xfrm>
              <a:custGeom>
                <a:avLst/>
                <a:gdLst/>
                <a:ahLst/>
                <a:cxnLst/>
                <a:rect l="l" t="t" r="r" b="b"/>
                <a:pathLst>
                  <a:path w="3007" h="2085" fill="norm" stroke="1" extrusionOk="0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" name="CustomShape 9" hidden="0"/>
              <p:cNvSpPr/>
              <p:nvPr isPhoto="0" userDrawn="0"/>
            </p:nvSpPr>
            <p:spPr bwMode="auto">
              <a:xfrm>
                <a:off x="7145280" y="3678120"/>
                <a:ext cx="1981080" cy="85572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539" fill="norm" stroke="1" extrusionOk="0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3399"/>
                  </a:gs>
                  <a:gs pos="100000">
                    <a:srgbClr val="002C85"/>
                  </a:gs>
                </a:gsLst>
                <a:lin ang="13500000" scaled="1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3" name="CustomShape 10" hidden="0"/>
            <p:cNvSpPr/>
            <p:nvPr isPhoto="0" userDrawn="0"/>
          </p:nvSpPr>
          <p:spPr bwMode="auto">
            <a:xfrm>
              <a:off x="5273640" y="2128680"/>
              <a:ext cx="2897280" cy="2440080"/>
            </a:xfrm>
            <a:custGeom>
              <a:avLst/>
              <a:gdLst/>
              <a:ahLst/>
              <a:cxnLst/>
              <a:rect l="l" t="t" r="r" b="b"/>
              <a:pathLst>
                <a:path w="2296" h="1469" fill="norm" stroke="1" extrusionOk="0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rgbClr val="003399"/>
                </a:gs>
                <a:gs pos="100000">
                  <a:srgbClr val="002B81"/>
                </a:gs>
              </a:gsLst>
              <a:lin ang="13500000" scaled="1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1" hidden="0"/>
            <p:cNvSpPr/>
            <p:nvPr isPhoto="0" userDrawn="0"/>
          </p:nvSpPr>
          <p:spPr bwMode="auto">
            <a:xfrm>
              <a:off x="0" y="0"/>
              <a:ext cx="9140760" cy="2819519"/>
            </a:xfrm>
            <a:custGeom>
              <a:avLst/>
              <a:gdLst/>
              <a:ahLst/>
              <a:cxnLst/>
              <a:rect l="l" t="t" r="r" b="b"/>
              <a:pathLst>
                <a:path w="5740" h="1906" fill="norm" stroke="1" extrusionOk="0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514"/>
                </a:gs>
                <a:gs pos="100000">
                  <a:srgbClr val="003399"/>
                </a:gs>
              </a:gsLst>
              <a:lin ang="5400000" scaled="1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" name="PlaceHolder 1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p>
            <a:pPr algn="ctr">
              <a:defRPr/>
            </a:pPr>
            <a:r>
              <a:rPr lang="en-US" sz="4400" b="1" strike="noStrike" spc="-1">
                <a:solidFill>
                  <a:srgbClr val="E5E5FF"/>
                </a:solidFill>
                <a:latin typeface="Garamond"/>
              </a:rPr>
              <a:t>Click to edit the title text format</a:t>
            </a:r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6" name="PlaceHolder 13" hidden="0"/>
          <p:cNvSpPr>
            <a:spLocks noGrp="1"/>
          </p:cNvSpPr>
          <p:nvPr isPhoto="0" userDrawn="0">
            <p:ph type="ftr" hasCustomPrompt="0"/>
          </p:nvPr>
        </p:nvSpPr>
        <p:spPr bwMode="auto">
          <a:xfrm>
            <a:off x="3124080" y="6477120"/>
            <a:ext cx="3353040" cy="24768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p>
            <a:pPr marL="216000" indent="-216000" algn="ctr"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" name="PlaceHolder 1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599840"/>
            <a:ext cx="8229600" cy="47242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/>
              <a:buChar char=""/>
              <a:defRPr/>
            </a:pPr>
            <a:r>
              <a:rPr lang="en-US" sz="3200" b="0" strike="noStrike" spc="-1">
                <a:solidFill>
                  <a:srgbClr val="FFFFFF"/>
                </a:solidFill>
                <a:latin typeface="Garamond"/>
              </a:rPr>
              <a:t>Click to edit the outline text format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  <a:p>
            <a:pPr marL="742680" lvl="1" indent="-285480">
              <a:spcBef>
                <a:spcPts val="799"/>
              </a:spcBef>
              <a:buClr>
                <a:srgbClr val="A886E0"/>
              </a:buClr>
              <a:buSzPct val="70000"/>
              <a:buFont typeface="Wingdings"/>
              <a:buChar char=""/>
              <a:defRPr/>
            </a:pPr>
            <a:r>
              <a:rPr lang="en-US" sz="3200" b="0" strike="noStrike" spc="-1">
                <a:solidFill>
                  <a:srgbClr val="FFFFFF"/>
                </a:solidFill>
                <a:latin typeface="Garamond"/>
              </a:rPr>
              <a:t>Second Outline Level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  <a:p>
            <a:pPr marL="1143000" lvl="2" indent="-228600">
              <a:spcBef>
                <a:spcPts val="799"/>
              </a:spcBef>
              <a:buClr>
                <a:srgbClr val="E5E5FF"/>
              </a:buClr>
              <a:buSzPct val="70000"/>
              <a:buFont typeface="Wingdings"/>
              <a:buChar char=""/>
              <a:defRPr/>
            </a:pPr>
            <a:r>
              <a:rPr lang="en-US" sz="3200" b="0" strike="noStrike" spc="-1">
                <a:solidFill>
                  <a:srgbClr val="FFFFFF"/>
                </a:solidFill>
                <a:latin typeface="Garamond"/>
              </a:rPr>
              <a:t>Third Outline Level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  <a:p>
            <a:pPr marL="1600200" lvl="3" indent="-228600">
              <a:spcBef>
                <a:spcPts val="799"/>
              </a:spcBef>
              <a:buClr>
                <a:srgbClr val="A886E0"/>
              </a:buClr>
              <a:buSzPct val="70000"/>
              <a:buFont typeface="Wingdings"/>
              <a:buChar char=""/>
              <a:defRPr/>
            </a:pPr>
            <a:r>
              <a:rPr lang="en-US" sz="3200" b="0" strike="noStrike" spc="-1">
                <a:solidFill>
                  <a:srgbClr val="FFFFFF"/>
                </a:solidFill>
                <a:latin typeface="Garamond"/>
              </a:rPr>
              <a:t>Fourth Outline Level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  <a:p>
            <a:pPr marL="2057400" lvl="4" indent="-228600">
              <a:spcBef>
                <a:spcPts val="799"/>
              </a:spcBef>
              <a:buClr>
                <a:srgbClr val="FFCC00"/>
              </a:buClr>
              <a:buSzPct val="70000"/>
              <a:buFont typeface="Wingdings"/>
              <a:buChar char=""/>
              <a:defRPr/>
            </a:pPr>
            <a:r>
              <a:rPr lang="en-US" sz="3200" b="0" strike="noStrike" spc="-1">
                <a:solidFill>
                  <a:srgbClr val="FFFFFF"/>
                </a:solidFill>
                <a:latin typeface="Garamond"/>
              </a:rPr>
              <a:t>Fifth Outline Level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  <a:p>
            <a:pPr marL="2057400" lvl="5" indent="-228600">
              <a:spcBef>
                <a:spcPts val="799"/>
              </a:spcBef>
              <a:buClr>
                <a:srgbClr val="FFCC00"/>
              </a:buClr>
              <a:buSzPct val="70000"/>
              <a:buFont typeface="Wingdings"/>
              <a:buChar char=""/>
              <a:defRPr/>
            </a:pPr>
            <a:r>
              <a:rPr lang="en-US" sz="3200" b="0" strike="noStrike" spc="-1">
                <a:solidFill>
                  <a:srgbClr val="FFFFFF"/>
                </a:solidFill>
                <a:latin typeface="Garamond"/>
              </a:rPr>
              <a:t>Sixth Outline Level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  <a:p>
            <a:pPr marL="2057400" lvl="6" indent="-228600">
              <a:spcBef>
                <a:spcPts val="799"/>
              </a:spcBef>
              <a:buClr>
                <a:srgbClr val="FFCC00"/>
              </a:buClr>
              <a:buSzPct val="70000"/>
              <a:buFont typeface="Wingdings"/>
              <a:buChar char=""/>
              <a:defRPr/>
            </a:pPr>
            <a:r>
              <a:rPr lang="en-US" sz="3200" b="0" strike="noStrike" spc="-1">
                <a:solidFill>
                  <a:srgbClr val="FFFFFF"/>
                </a:solidFill>
                <a:latin typeface="Garamond"/>
              </a:rPr>
              <a:t>Seventh Outline Level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3399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 hidden="0"/>
          <p:cNvSpPr txBox="1"/>
          <p:nvPr isPhoto="0" userDrawn="0"/>
        </p:nvSpPr>
        <p:spPr bwMode="auto">
          <a:xfrm>
            <a:off x="685800" y="304560"/>
            <a:ext cx="7772400" cy="1920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p>
            <a:pPr algn="ctr">
              <a:defRPr/>
            </a:pPr>
            <a:r>
              <a:rPr lang="ru-RU" sz="5400" b="1" strike="noStrike" spc="-1">
                <a:solidFill>
                  <a:srgbClr val="E5E5FF"/>
                </a:solidFill>
                <a:latin typeface="Garamond"/>
              </a:rPr>
              <a:t>Глава 1 </a:t>
            </a:r>
            <a:br>
              <a:rPr/>
            </a:br>
            <a:r>
              <a:rPr lang="ru-RU" sz="5400" b="1" strike="noStrike" spc="-1">
                <a:solidFill>
                  <a:srgbClr val="E5E5FF"/>
                </a:solidFill>
                <a:latin typeface="Garamond"/>
              </a:rPr>
              <a:t>Принципы экономики</a:t>
            </a:r>
            <a:endParaRPr lang="en-US" sz="5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5" name="TextShape 2" hidden="0"/>
          <p:cNvSpPr txBox="1"/>
          <p:nvPr isPhoto="0" userDrawn="0"/>
        </p:nvSpPr>
        <p:spPr bwMode="auto">
          <a:xfrm>
            <a:off x="1523880" y="2286000"/>
            <a:ext cx="6400800" cy="17524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p>
            <a:pPr algn="ctr">
              <a:spcBef>
                <a:spcPts val="799"/>
              </a:spcBef>
              <a:defRPr/>
            </a:pPr>
            <a:r>
              <a:rPr lang="ru-RU" sz="3200" b="0" strike="noStrike" spc="-1">
                <a:solidFill>
                  <a:srgbClr val="FFFFFF"/>
                </a:solidFill>
                <a:latin typeface="Garamond"/>
              </a:rPr>
              <a:t>3. Рыночная система экономики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pic>
        <p:nvPicPr>
          <p:cNvPr id="6" name="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4648320" y="3124080"/>
            <a:ext cx="3733560" cy="298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3399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 hidden="0"/>
          <p:cNvSpPr txBox="1"/>
          <p:nvPr isPhoto="0" userDrawn="0"/>
        </p:nvSpPr>
        <p:spPr bwMode="auto"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p>
            <a:pPr algn="ctr">
              <a:defRPr/>
            </a:pPr>
            <a:r>
              <a:rPr lang="ru-RU" sz="4400" b="1" strike="noStrike" spc="-1">
                <a:solidFill>
                  <a:srgbClr val="E5E5FF"/>
                </a:solidFill>
                <a:latin typeface="Garamond"/>
              </a:rPr>
              <a:t>Неценовые факторы</a:t>
            </a:r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5" name="TextShape 2" hidden="0"/>
          <p:cNvSpPr txBox="1"/>
          <p:nvPr isPhoto="0" userDrawn="0"/>
        </p:nvSpPr>
        <p:spPr bwMode="auto">
          <a:xfrm>
            <a:off x="457200" y="1599840"/>
            <a:ext cx="8229600" cy="47242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/>
              <a:buChar char=""/>
              <a:defRPr/>
            </a:pPr>
            <a:r>
              <a:rPr lang="ru-RU" sz="3200" b="0" strike="noStrike" spc="-1">
                <a:solidFill>
                  <a:srgbClr val="FFFFFF"/>
                </a:solidFill>
                <a:latin typeface="Garamond"/>
              </a:rPr>
              <a:t>Число покупателей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/>
              <a:buChar char=""/>
              <a:defRPr/>
            </a:pPr>
            <a:r>
              <a:rPr lang="ru-RU" sz="3200" b="0" strike="noStrike" spc="-1">
                <a:solidFill>
                  <a:srgbClr val="FFFFFF"/>
                </a:solidFill>
                <a:latin typeface="Garamond"/>
              </a:rPr>
              <a:t>Доходы покупателей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/>
              <a:buChar char=""/>
              <a:defRPr/>
            </a:pPr>
            <a:r>
              <a:rPr lang="ru-RU" sz="3200" b="0" strike="noStrike" spc="-1">
                <a:solidFill>
                  <a:srgbClr val="FFFFFF"/>
                </a:solidFill>
                <a:latin typeface="Garamond"/>
              </a:rPr>
              <a:t>Цены на другие товары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/>
              <a:buChar char=""/>
              <a:defRPr/>
            </a:pPr>
            <a:r>
              <a:rPr lang="ru-RU" sz="3200" b="0" strike="noStrike" spc="-1">
                <a:solidFill>
                  <a:srgbClr val="FFFFFF"/>
                </a:solidFill>
                <a:latin typeface="Garamond"/>
              </a:rPr>
              <a:t>Предпочтения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/>
              <a:buChar char=""/>
              <a:defRPr/>
            </a:pPr>
            <a:r>
              <a:rPr lang="ru-RU" sz="3200" b="0" strike="noStrike" spc="-1">
                <a:solidFill>
                  <a:srgbClr val="FFFFFF"/>
                </a:solidFill>
                <a:latin typeface="Garamond"/>
              </a:rPr>
              <a:t>Ожидания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3399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 hidden="0"/>
          <p:cNvSpPr txBox="1"/>
          <p:nvPr isPhoto="0" userDrawn="0"/>
        </p:nvSpPr>
        <p:spPr bwMode="auto"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p>
            <a:pPr algn="ctr">
              <a:defRPr/>
            </a:pPr>
            <a:r>
              <a:rPr lang="ru-RU" sz="4400" b="1" strike="noStrike" spc="-1">
                <a:solidFill>
                  <a:srgbClr val="E5E5FF"/>
                </a:solidFill>
                <a:latin typeface="Garamond"/>
              </a:rPr>
              <a:t>Влияние дохода на спрос</a:t>
            </a:r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graphicFrame>
        <p:nvGraphicFramePr>
          <p:cNvPr id="5" name="Table 2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57200" y="1600200"/>
          <a:ext cx="8381880" cy="309096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340000"/>
                <a:gridCol w="1393920"/>
                <a:gridCol w="2286000"/>
                <a:gridCol w="2361960"/>
              </a:tblGrid>
              <a:tr h="1462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697"/>
                        </a:spcBef>
                        <a:defRPr/>
                      </a:pPr>
                      <a:r>
                        <a:rPr lang="ru-RU" sz="2800" b="1" strike="noStrike" spc="-1">
                          <a:solidFill>
                            <a:srgbClr val="FFFFFF"/>
                          </a:solidFill>
                          <a:latin typeface="Garamond"/>
                        </a:rPr>
                        <a:t>Вид товара</a:t>
                      </a:r>
                      <a:endParaRPr lang="en-US" sz="2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1368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1368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697"/>
                        </a:spcBef>
                        <a:defRPr/>
                      </a:pPr>
                      <a:r>
                        <a:rPr lang="ru-RU" sz="2800" b="1" strike="noStrike" spc="-1">
                          <a:solidFill>
                            <a:srgbClr val="FFFFFF"/>
                          </a:solidFill>
                          <a:latin typeface="Garamond"/>
                        </a:rPr>
                        <a:t>Доход </a:t>
                      </a:r>
                      <a:endParaRPr lang="en-US" sz="2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97"/>
                        </a:spcBef>
                        <a:defRPr/>
                      </a:pPr>
                      <a:endParaRPr lang="en-US" sz="2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1368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697"/>
                        </a:spcBef>
                        <a:defRPr/>
                      </a:pPr>
                      <a:r>
                        <a:rPr lang="ru-RU" sz="2800" b="1" strike="noStrike" spc="-1">
                          <a:solidFill>
                            <a:srgbClr val="FFFFFF"/>
                          </a:solidFill>
                          <a:latin typeface="Garamond"/>
                        </a:rPr>
                        <a:t>Спрос</a:t>
                      </a:r>
                      <a:endParaRPr lang="en-US" sz="2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1368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697"/>
                        </a:spcBef>
                        <a:defRPr/>
                      </a:pPr>
                      <a:r>
                        <a:rPr lang="ru-RU" sz="2800" b="1" strike="noStrike" spc="-1">
                          <a:solidFill>
                            <a:srgbClr val="FFFFFF"/>
                          </a:solidFill>
                          <a:latin typeface="Garamond"/>
                        </a:rPr>
                        <a:t>Пример</a:t>
                      </a:r>
                      <a:endParaRPr lang="en-US" sz="2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FFFFFF"/>
                      </a:solidFill>
                    </a:lnL>
                    <a:lnR w="13680" algn="ctr">
                      <a:solidFill>
                        <a:srgbClr val="FFFFFF"/>
                      </a:solidFill>
                    </a:lnR>
                    <a:lnT w="1368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462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defRPr/>
                      </a:pPr>
                      <a:r>
                        <a:rPr lang="ru-RU" sz="2800" b="0" strike="noStrike" spc="-1">
                          <a:solidFill>
                            <a:srgbClr val="FFFFFF"/>
                          </a:solidFill>
                          <a:latin typeface="Arial Unicode MS"/>
                        </a:rPr>
                        <a:t>Н</a:t>
                      </a:r>
                      <a:r>
                        <a:rPr lang="ru-RU" sz="2800" b="0" strike="noStrike" spc="-1">
                          <a:solidFill>
                            <a:srgbClr val="FFFFFF"/>
                          </a:solidFill>
                          <a:latin typeface="Garamond"/>
                        </a:rPr>
                        <a:t>ормальный</a:t>
                      </a:r>
                      <a:endParaRPr lang="en-US" sz="2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1368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defRPr/>
                      </a:pPr>
                      <a:r>
                        <a:rPr lang="ru-RU" sz="2800" b="0" strike="noStrike" spc="-1">
                          <a:solidFill>
                            <a:srgbClr val="FFFFFF"/>
                          </a:solidFill>
                          <a:latin typeface="Garamond"/>
                        </a:rPr>
                        <a:t>Рост </a:t>
                      </a:r>
                      <a:endParaRPr lang="en-US" sz="2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defRPr/>
                      </a:pPr>
                      <a:r>
                        <a:rPr lang="ru-RU" sz="2800" b="0" strike="noStrike" spc="-1">
                          <a:solidFill>
                            <a:srgbClr val="FFFFFF"/>
                          </a:solidFill>
                          <a:latin typeface="Garamond"/>
                        </a:rPr>
                        <a:t>дохода</a:t>
                      </a:r>
                      <a:endParaRPr lang="en-US" sz="2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2800" b="0" strike="noStrike" spc="-1">
                          <a:solidFill>
                            <a:srgbClr val="FFFFFF"/>
                          </a:solidFill>
                          <a:latin typeface="Garamond"/>
                        </a:rPr>
                        <a:t>Рост спроса</a:t>
                      </a:r>
                      <a:endParaRPr lang="en-US" sz="2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defRPr/>
                      </a:pPr>
                      <a:r>
                        <a:rPr lang="ru-RU" sz="2800" b="0" strike="noStrike" spc="-1">
                          <a:solidFill>
                            <a:srgbClr val="FFFFFF"/>
                          </a:solidFill>
                          <a:latin typeface="Garamond"/>
                        </a:rPr>
                        <a:t>Квартиры,</a:t>
                      </a:r>
                      <a:endParaRPr lang="en-US" sz="2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defRPr/>
                      </a:pPr>
                      <a:r>
                        <a:rPr lang="ru-RU" sz="2800" b="0" strike="noStrike" spc="-1">
                          <a:solidFill>
                            <a:srgbClr val="FFFFFF"/>
                          </a:solidFill>
                          <a:latin typeface="Garamond"/>
                        </a:rPr>
                        <a:t>автомобили</a:t>
                      </a:r>
                      <a:endParaRPr lang="en-US" sz="2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FFFFFF"/>
                      </a:solidFill>
                    </a:lnL>
                    <a:lnR w="1368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462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defRPr/>
                      </a:pPr>
                      <a:r>
                        <a:rPr lang="ru-RU" sz="2800" b="0" strike="noStrike" spc="-1">
                          <a:solidFill>
                            <a:srgbClr val="FFFFFF"/>
                          </a:solidFill>
                          <a:latin typeface="Arial Unicode MS"/>
                        </a:rPr>
                        <a:t>Н</a:t>
                      </a:r>
                      <a:r>
                        <a:rPr lang="ru-RU" sz="2800" b="0" strike="noStrike" spc="-1">
                          <a:solidFill>
                            <a:srgbClr val="FFFFFF"/>
                          </a:solidFill>
                          <a:latin typeface="Garamond"/>
                        </a:rPr>
                        <a:t>изший</a:t>
                      </a:r>
                      <a:endParaRPr lang="en-US" sz="2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1368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13680" algn="ctr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defRPr/>
                      </a:pPr>
                      <a:r>
                        <a:rPr lang="ru-RU" sz="2800" b="0" strike="noStrike" spc="-1">
                          <a:solidFill>
                            <a:srgbClr val="FFFFFF"/>
                          </a:solidFill>
                          <a:latin typeface="Garamond"/>
                        </a:rPr>
                        <a:t>Рост дохода</a:t>
                      </a:r>
                      <a:endParaRPr lang="en-US" sz="2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13680" algn="ctr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697"/>
                        </a:spcBef>
                        <a:defRPr/>
                      </a:pPr>
                      <a:r>
                        <a:rPr lang="ru-RU" sz="2800" b="0" strike="noStrike" spc="-1">
                          <a:solidFill>
                            <a:srgbClr val="FFFFFF"/>
                          </a:solidFill>
                          <a:latin typeface="Garamond"/>
                        </a:rPr>
                        <a:t>Сокращение спроса</a:t>
                      </a:r>
                      <a:endParaRPr lang="en-US" sz="2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13680" algn="ctr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defRPr/>
                      </a:pPr>
                      <a:r>
                        <a:rPr lang="ru-RU" sz="2800" b="0" strike="noStrike" spc="-1">
                          <a:solidFill>
                            <a:srgbClr val="FFFFFF"/>
                          </a:solidFill>
                          <a:latin typeface="Garamond"/>
                        </a:rPr>
                        <a:t>Фаст-фуд,</a:t>
                      </a:r>
                      <a:endParaRPr lang="en-US" sz="2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defRPr/>
                      </a:pPr>
                      <a:r>
                        <a:rPr lang="ru-RU" sz="2800" b="0" strike="noStrike" spc="-1">
                          <a:solidFill>
                            <a:srgbClr val="FFFFFF"/>
                          </a:solidFill>
                          <a:latin typeface="Garamond"/>
                        </a:rPr>
                        <a:t>услуги метро</a:t>
                      </a:r>
                      <a:endParaRPr lang="en-US" sz="2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FFFFFF"/>
                      </a:solidFill>
                    </a:lnL>
                    <a:lnR w="1368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13680" algn="ctr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3399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 hidden="0"/>
          <p:cNvSpPr txBox="1"/>
          <p:nvPr isPhoto="0" userDrawn="0"/>
        </p:nvSpPr>
        <p:spPr bwMode="auto">
          <a:xfrm>
            <a:off x="228600" y="-36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p>
            <a:pPr algn="ctr">
              <a:defRPr/>
            </a:pPr>
            <a:r>
              <a:rPr lang="ru-RU" sz="4000" b="1" strike="noStrike" spc="-1">
                <a:solidFill>
                  <a:srgbClr val="E5E5FF"/>
                </a:solidFill>
                <a:latin typeface="Garamond"/>
              </a:rPr>
              <a:t>Влияние цен других товаров</a:t>
            </a:r>
            <a:endParaRPr lang="en-US" sz="4000" b="1" strike="noStrike" spc="-1">
              <a:solidFill>
                <a:srgbClr val="E5E5FF"/>
              </a:solidFill>
              <a:latin typeface="Garamond"/>
            </a:endParaRPr>
          </a:p>
        </p:txBody>
      </p:sp>
      <p:graphicFrame>
        <p:nvGraphicFramePr>
          <p:cNvPr id="5" name="Table 2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57200" y="2157480"/>
          <a:ext cx="8001000" cy="332388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521080"/>
                <a:gridCol w="2813040"/>
                <a:gridCol w="2666880"/>
              </a:tblGrid>
              <a:tr h="1075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697"/>
                        </a:spcBef>
                        <a:defRPr/>
                      </a:pPr>
                      <a:r>
                        <a:rPr lang="ru-RU" sz="2800" b="0" strike="noStrike" spc="-1">
                          <a:solidFill>
                            <a:srgbClr val="FFFFFF"/>
                          </a:solidFill>
                          <a:latin typeface="Garamond"/>
                        </a:rPr>
                        <a:t>Основной товар</a:t>
                      </a:r>
                      <a:endParaRPr lang="en-US" sz="2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1368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1368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2800" b="0" strike="noStrike" spc="-1">
                          <a:solidFill>
                            <a:srgbClr val="FFFFFF"/>
                          </a:solidFill>
                          <a:latin typeface="Garamond"/>
                        </a:rPr>
                        <a:t>Рост спроса</a:t>
                      </a:r>
                      <a:endParaRPr lang="en-US" sz="2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97"/>
                        </a:spcBef>
                        <a:defRPr/>
                      </a:pPr>
                      <a:endParaRPr lang="en-US" sz="2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1368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697"/>
                        </a:spcBef>
                        <a:defRPr/>
                      </a:pPr>
                      <a:r>
                        <a:rPr lang="ru-RU" sz="2800" b="0" strike="noStrike" spc="-1">
                          <a:solidFill>
                            <a:srgbClr val="FFFFFF"/>
                          </a:solidFill>
                          <a:latin typeface="Garamond"/>
                        </a:rPr>
                        <a:t>Видеоплеер</a:t>
                      </a:r>
                      <a:endParaRPr lang="en-US" sz="2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97"/>
                        </a:spcBef>
                        <a:defRPr/>
                      </a:pPr>
                      <a:r>
                        <a:rPr lang="en-US" sz="2800" b="0" strike="noStrike" spc="-1">
                          <a:solidFill>
                            <a:srgbClr val="FFFFFF"/>
                          </a:solidFill>
                          <a:latin typeface="Garamond"/>
                        </a:rPr>
                        <a:t>Pioneer</a:t>
                      </a:r>
                      <a:endParaRPr lang="en-US" sz="2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FFFFFF"/>
                      </a:solidFill>
                    </a:lnL>
                    <a:lnR w="13680" algn="ctr">
                      <a:solidFill>
                        <a:srgbClr val="FFFFFF"/>
                      </a:solidFill>
                    </a:lnR>
                    <a:lnT w="1368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074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defRPr/>
                      </a:pPr>
                      <a:r>
                        <a:rPr lang="ru-RU" sz="2800" b="0" strike="noStrike" spc="-1">
                          <a:solidFill>
                            <a:srgbClr val="FFFFFF"/>
                          </a:solidFill>
                          <a:latin typeface="Garamond"/>
                        </a:rPr>
                        <a:t>Товар-субститут</a:t>
                      </a:r>
                      <a:endParaRPr lang="en-US" sz="2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1368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2800" b="0" strike="noStrike" spc="-1">
                          <a:solidFill>
                            <a:srgbClr val="FFFFFF"/>
                          </a:solidFill>
                          <a:latin typeface="Garamond"/>
                        </a:rPr>
                        <a:t>Рост спроса</a:t>
                      </a:r>
                      <a:endParaRPr lang="en-US" sz="2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defRPr/>
                      </a:pPr>
                      <a:endParaRPr lang="en-US" sz="2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697"/>
                        </a:spcBef>
                        <a:defRPr/>
                      </a:pPr>
                      <a:r>
                        <a:rPr lang="ru-RU" sz="2800" b="1" strike="noStrike" spc="-1">
                          <a:solidFill>
                            <a:srgbClr val="FFFFFF"/>
                          </a:solidFill>
                          <a:latin typeface="Garamond"/>
                        </a:rPr>
                        <a:t>Видеоплеер</a:t>
                      </a:r>
                      <a:endParaRPr lang="en-US" sz="2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97"/>
                        </a:spcBef>
                        <a:defRPr/>
                      </a:pPr>
                      <a:r>
                        <a:rPr lang="en-US" sz="2800" b="1" strike="noStrike" spc="-1">
                          <a:solidFill>
                            <a:srgbClr val="FFFFFF"/>
                          </a:solidFill>
                          <a:latin typeface="Garamond"/>
                        </a:rPr>
                        <a:t>Sony</a:t>
                      </a:r>
                      <a:endParaRPr lang="en-US" sz="2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FFFFFF"/>
                      </a:solidFill>
                    </a:lnL>
                    <a:lnR w="1368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5760" algn="ctr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1173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  <a:defRPr/>
                      </a:pPr>
                      <a:r>
                        <a:rPr lang="ru-RU" sz="2800" b="0" strike="noStrike" spc="-1">
                          <a:solidFill>
                            <a:srgbClr val="FFFFFF"/>
                          </a:solidFill>
                          <a:latin typeface="Garamond"/>
                        </a:rPr>
                        <a:t>Товар-комплемент</a:t>
                      </a:r>
                      <a:endParaRPr lang="en-US" sz="2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1368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13680" algn="ctr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697"/>
                        </a:spcBef>
                        <a:defRPr/>
                      </a:pPr>
                      <a:r>
                        <a:rPr lang="ru-RU" sz="2800" b="0" strike="noStrike" spc="-1">
                          <a:solidFill>
                            <a:srgbClr val="FFFFFF"/>
                          </a:solidFill>
                          <a:latin typeface="Garamond"/>
                        </a:rPr>
                        <a:t>Сокращение спроса</a:t>
                      </a:r>
                      <a:endParaRPr lang="en-US" sz="2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FFFFFF"/>
                      </a:solidFill>
                    </a:lnL>
                    <a:lnR w="576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13680" algn="ctr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697"/>
                        </a:spcBef>
                        <a:defRPr/>
                      </a:pPr>
                      <a:r>
                        <a:rPr lang="ru-RU" sz="2800" b="1" strike="noStrike" spc="-1">
                          <a:solidFill>
                            <a:srgbClr val="FFFFFF"/>
                          </a:solidFill>
                          <a:latin typeface="Garamond"/>
                        </a:rPr>
                        <a:t>Видеодиск</a:t>
                      </a:r>
                      <a:endParaRPr lang="en-US" sz="2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5760" algn="ctr">
                      <a:solidFill>
                        <a:srgbClr val="FFFFFF"/>
                      </a:solidFill>
                    </a:lnL>
                    <a:lnR w="13680" algn="ctr">
                      <a:solidFill>
                        <a:srgbClr val="FFFFFF"/>
                      </a:solidFill>
                    </a:lnR>
                    <a:lnT w="5760" algn="ctr">
                      <a:solidFill>
                        <a:srgbClr val="FFFFFF"/>
                      </a:solidFill>
                    </a:lnT>
                    <a:lnB w="13680" algn="ctr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3399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 hidden="0"/>
          <p:cNvSpPr txBox="1"/>
          <p:nvPr isPhoto="0" userDrawn="0"/>
        </p:nvSpPr>
        <p:spPr bwMode="auto">
          <a:xfrm>
            <a:off x="0" y="-36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p>
            <a:pPr algn="ctr">
              <a:defRPr/>
            </a:pPr>
            <a:r>
              <a:rPr lang="ru-RU" sz="4000" b="1" strike="noStrike" spc="-1">
                <a:solidFill>
                  <a:srgbClr val="E5E5FF"/>
                </a:solidFill>
                <a:latin typeface="Garamond"/>
              </a:rPr>
              <a:t>Изменение функции спроса</a:t>
            </a:r>
            <a:endParaRPr lang="en-US" sz="40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5" name="Line 3" hidden="0"/>
          <p:cNvSpPr/>
          <p:nvPr isPhoto="0" userDrawn="0"/>
        </p:nvSpPr>
        <p:spPr bwMode="auto">
          <a:xfrm>
            <a:off x="3200400" y="3505320"/>
            <a:ext cx="0" cy="2133360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Line 4" hidden="0"/>
          <p:cNvSpPr/>
          <p:nvPr isPhoto="0" userDrawn="0"/>
        </p:nvSpPr>
        <p:spPr bwMode="auto">
          <a:xfrm>
            <a:off x="2209680" y="3429000"/>
            <a:ext cx="914400" cy="0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5" hidden="0"/>
          <p:cNvSpPr/>
          <p:nvPr isPhoto="0" userDrawn="0"/>
        </p:nvSpPr>
        <p:spPr bwMode="auto">
          <a:xfrm>
            <a:off x="2743200" y="1676520"/>
            <a:ext cx="2971800" cy="3124080"/>
          </a:xfrm>
          <a:custGeom>
            <a:avLst/>
            <a:gdLst/>
            <a:ahLst/>
            <a:cxnLst/>
            <a:rect l="l" t="t" r="r" b="b"/>
            <a:pathLst>
              <a:path w="2496" h="2208" fill="norm" stroke="1" extrusionOk="0">
                <a:moveTo>
                  <a:pt x="0" y="0"/>
                </a:moveTo>
                <a:cubicBezTo>
                  <a:pt x="40" y="392"/>
                  <a:pt x="80" y="784"/>
                  <a:pt x="288" y="1104"/>
                </a:cubicBezTo>
                <a:cubicBezTo>
                  <a:pt x="496" y="1424"/>
                  <a:pt x="880" y="1736"/>
                  <a:pt x="1248" y="1920"/>
                </a:cubicBezTo>
                <a:cubicBezTo>
                  <a:pt x="1616" y="2104"/>
                  <a:pt x="2288" y="2160"/>
                  <a:pt x="2496" y="2208"/>
                </a:cubicBezTo>
              </a:path>
            </a:pathLst>
          </a:custGeom>
          <a:noFill/>
          <a:ln w="63360">
            <a:solidFill>
              <a:srgbClr val="3399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6" hidden="0"/>
          <p:cNvSpPr/>
          <p:nvPr isPhoto="0" userDrawn="0"/>
        </p:nvSpPr>
        <p:spPr bwMode="auto">
          <a:xfrm>
            <a:off x="3124080" y="3352680"/>
            <a:ext cx="152640" cy="152640"/>
          </a:xfrm>
          <a:prstGeom prst="flowChartConnector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7" hidden="0"/>
          <p:cNvSpPr/>
          <p:nvPr isPhoto="0" userDrawn="0"/>
        </p:nvSpPr>
        <p:spPr bwMode="auto">
          <a:xfrm>
            <a:off x="1295280" y="1143000"/>
            <a:ext cx="457200" cy="45972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 algn="ctr">
              <a:spcBef>
                <a:spcPts val="1500"/>
              </a:spcBef>
              <a:defRPr/>
            </a:pPr>
            <a:r>
              <a:rPr lang="en-US" sz="2400" b="1" i="1" strike="noStrike" spc="-1">
                <a:solidFill>
                  <a:srgbClr val="FFFFFF"/>
                </a:solidFill>
                <a:latin typeface="Arial"/>
              </a:rPr>
              <a:t>P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CustomShape 8" hidden="0"/>
          <p:cNvSpPr/>
          <p:nvPr isPhoto="0" userDrawn="0"/>
        </p:nvSpPr>
        <p:spPr bwMode="auto">
          <a:xfrm>
            <a:off x="7391520" y="5715000"/>
            <a:ext cx="457200" cy="45972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 algn="ctr">
              <a:spcBef>
                <a:spcPts val="1500"/>
              </a:spcBef>
              <a:defRPr/>
            </a:pPr>
            <a:r>
              <a:rPr lang="en-US" sz="2400" b="1" i="1" strike="noStrike" spc="-1">
                <a:solidFill>
                  <a:srgbClr val="FFFFFF"/>
                </a:solidFill>
                <a:latin typeface="Arial"/>
              </a:rPr>
              <a:t>Q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Line 9" hidden="0"/>
          <p:cNvSpPr/>
          <p:nvPr isPhoto="0" userDrawn="0"/>
        </p:nvSpPr>
        <p:spPr bwMode="auto">
          <a:xfrm>
            <a:off x="3276720" y="3429000"/>
            <a:ext cx="838080" cy="0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0" hidden="0"/>
          <p:cNvSpPr/>
          <p:nvPr isPhoto="0" userDrawn="0"/>
        </p:nvSpPr>
        <p:spPr bwMode="auto">
          <a:xfrm>
            <a:off x="3733920" y="1600200"/>
            <a:ext cx="609480" cy="59292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>
              <a:spcBef>
                <a:spcPts val="1247"/>
              </a:spcBef>
              <a:defRPr/>
            </a:pPr>
            <a:r>
              <a:rPr lang="en-US" sz="3200" b="1" i="1" strike="noStrike" spc="-1">
                <a:solidFill>
                  <a:srgbClr val="00CC66"/>
                </a:solidFill>
                <a:latin typeface="Arial"/>
              </a:rPr>
              <a:t>D</a:t>
            </a:r>
            <a:r>
              <a:rPr lang="ru-RU" sz="2000" b="1" strike="noStrike" spc="-1" baseline="-25000">
                <a:solidFill>
                  <a:srgbClr val="00CC66"/>
                </a:solidFill>
                <a:latin typeface="Arial"/>
              </a:rPr>
              <a:t>1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CustomShape 11" hidden="0"/>
          <p:cNvSpPr/>
          <p:nvPr isPhoto="0" userDrawn="0"/>
        </p:nvSpPr>
        <p:spPr bwMode="auto">
          <a:xfrm>
            <a:off x="2743200" y="1600200"/>
            <a:ext cx="609480" cy="58140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>
              <a:spcBef>
                <a:spcPts val="1998"/>
              </a:spcBef>
              <a:defRPr/>
            </a:pPr>
            <a:r>
              <a:rPr lang="en-US" sz="3200" b="1" i="1" strike="noStrike" spc="-1">
                <a:solidFill>
                  <a:srgbClr val="00CC66"/>
                </a:solidFill>
                <a:latin typeface="Arial"/>
              </a:rPr>
              <a:t>D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CustomShape 12" hidden="0"/>
          <p:cNvSpPr/>
          <p:nvPr isPhoto="0" userDrawn="0"/>
        </p:nvSpPr>
        <p:spPr bwMode="auto">
          <a:xfrm>
            <a:off x="3657600" y="1676520"/>
            <a:ext cx="2057400" cy="2666880"/>
          </a:xfrm>
          <a:custGeom>
            <a:avLst/>
            <a:gdLst/>
            <a:ahLst/>
            <a:cxnLst/>
            <a:rect l="l" t="t" r="r" b="b"/>
            <a:pathLst>
              <a:path w="2496" h="2208" fill="norm" stroke="1" extrusionOk="0">
                <a:moveTo>
                  <a:pt x="0" y="0"/>
                </a:moveTo>
                <a:cubicBezTo>
                  <a:pt x="40" y="392"/>
                  <a:pt x="80" y="784"/>
                  <a:pt x="288" y="1104"/>
                </a:cubicBezTo>
                <a:cubicBezTo>
                  <a:pt x="496" y="1424"/>
                  <a:pt x="880" y="1736"/>
                  <a:pt x="1248" y="1920"/>
                </a:cubicBezTo>
                <a:cubicBezTo>
                  <a:pt x="1616" y="2104"/>
                  <a:pt x="2288" y="2160"/>
                  <a:pt x="2496" y="2208"/>
                </a:cubicBezTo>
              </a:path>
            </a:pathLst>
          </a:custGeom>
          <a:noFill/>
          <a:ln w="63360">
            <a:solidFill>
              <a:srgbClr val="3399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3" hidden="0"/>
          <p:cNvSpPr/>
          <p:nvPr isPhoto="0" userDrawn="0"/>
        </p:nvSpPr>
        <p:spPr bwMode="auto">
          <a:xfrm>
            <a:off x="4952880" y="1714680"/>
            <a:ext cx="1752840" cy="419040"/>
          </a:xfrm>
          <a:prstGeom prst="borderCallout2">
            <a:avLst>
              <a:gd name="adj1" fmla="val 18750"/>
              <a:gd name="adj2" fmla="val -8333"/>
              <a:gd name="adj3" fmla="val 27273"/>
              <a:gd name="adj4" fmla="val -36324"/>
              <a:gd name="adj5" fmla="val 390907"/>
              <a:gd name="adj6" fmla="val -69564"/>
            </a:avLst>
          </a:prstGeom>
          <a:solidFill>
            <a:srgbClr val="0099CC"/>
          </a:solidFill>
          <a:ln w="9360">
            <a:solidFill>
              <a:srgbClr val="000514"/>
            </a:solidFill>
            <a:miter/>
            <a:head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FFFFFF"/>
                </a:solidFill>
                <a:latin typeface="Garamond"/>
              </a:rPr>
              <a:t>Рост спроса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CustomShape 14" hidden="0"/>
          <p:cNvSpPr/>
          <p:nvPr isPhoto="0" userDrawn="0"/>
        </p:nvSpPr>
        <p:spPr bwMode="auto">
          <a:xfrm>
            <a:off x="4114800" y="3352680"/>
            <a:ext cx="152280" cy="152640"/>
          </a:xfrm>
          <a:prstGeom prst="flowChartConnector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Line 15" hidden="0"/>
          <p:cNvSpPr/>
          <p:nvPr isPhoto="0" userDrawn="0"/>
        </p:nvSpPr>
        <p:spPr bwMode="auto">
          <a:xfrm>
            <a:off x="3306600" y="3414600"/>
            <a:ext cx="838440" cy="0"/>
          </a:xfrm>
          <a:prstGeom prst="line">
            <a:avLst/>
          </a:prstGeom>
          <a:ln w="38160">
            <a:solidFill>
              <a:srgbClr val="FF0000"/>
            </a:solidFill>
            <a:miter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84" dur="indefinite" restart="never" nodeType="tmRoot">
          <p:childTnLst>
            <p:seq>
              <p:cTn id="85" dur="indefinite" nodeType="mainSeq">
                <p:childTnLst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9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02" dur="5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05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0" presetID="0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path="M 0 3.33333E-6 L 0.10417 3.33333E-6">
                                      <p:cBhvr>
                                        <p:cTn id="111" dur="2000" fill="hold"/>
                                        <p:tgtEl>
                                          <p:spTgt spid="7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3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3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3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0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path="M 0 3.33333E-6 L 0.10417 3.33333E-6">
                                      <p:cBhvr>
                                        <p:cTn id="130" dur="2000" fill="hold"/>
                                        <p:tgtEl>
                                          <p:spTgt spid="14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3399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 hidden="0"/>
          <p:cNvSpPr txBox="1"/>
          <p:nvPr isPhoto="0" userDrawn="0"/>
        </p:nvSpPr>
        <p:spPr bwMode="auto"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p>
            <a:pPr algn="ctr">
              <a:defRPr/>
            </a:pPr>
            <a:r>
              <a:rPr lang="ru-RU" sz="4400" b="1" strike="noStrike" spc="-1">
                <a:solidFill>
                  <a:srgbClr val="E5E5FF"/>
                </a:solidFill>
                <a:latin typeface="Garamond"/>
              </a:rPr>
              <a:t>Предложение</a:t>
            </a:r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5" name="TextShape 2" hidden="0"/>
          <p:cNvSpPr txBox="1"/>
          <p:nvPr isPhoto="0" userDrawn="0"/>
        </p:nvSpPr>
        <p:spPr bwMode="auto">
          <a:xfrm>
            <a:off x="457200" y="1599840"/>
            <a:ext cx="8229600" cy="47242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p>
            <a:pPr marL="342720" indent="-342720">
              <a:spcBef>
                <a:spcPts val="799"/>
              </a:spcBef>
              <a:defRPr/>
            </a:pP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(</a:t>
            </a:r>
            <a:r>
              <a:rPr lang="en-US" sz="3200" b="1" strike="noStrike" spc="-1">
                <a:solidFill>
                  <a:srgbClr val="FFFFFF"/>
                </a:solidFill>
                <a:latin typeface="Garamond"/>
              </a:rPr>
              <a:t>supply</a:t>
            </a: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, </a:t>
            </a:r>
            <a:r>
              <a:rPr lang="en-US" sz="3200" b="1" strike="noStrike" spc="-1">
                <a:solidFill>
                  <a:srgbClr val="FFFFFF"/>
                </a:solidFill>
                <a:latin typeface="Garamond"/>
              </a:rPr>
              <a:t>S</a:t>
            </a: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) — количество товара, которое продавцы готовы продать на рынке по определенной цене.</a:t>
            </a:r>
            <a:r>
              <a:rPr lang="en-US" sz="3200" b="0" strike="noStrike" spc="-1">
                <a:solidFill>
                  <a:srgbClr val="FFFFFF"/>
                </a:solidFill>
                <a:latin typeface="Garamond"/>
              </a:rPr>
              <a:t> 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3399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 hidden="0"/>
          <p:cNvSpPr txBox="1"/>
          <p:nvPr isPhoto="0" userDrawn="0"/>
        </p:nvSpPr>
        <p:spPr bwMode="auto"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p>
            <a:pPr algn="ctr">
              <a:defRPr/>
            </a:pPr>
            <a:r>
              <a:rPr lang="ru-RU" sz="4000" b="1" strike="noStrike" spc="-1">
                <a:solidFill>
                  <a:srgbClr val="E5E5FF"/>
                </a:solidFill>
                <a:latin typeface="Garamond"/>
              </a:rPr>
              <a:t>Факторы, влияющие</a:t>
            </a:r>
            <a:br>
              <a:rPr/>
            </a:br>
            <a:r>
              <a:rPr lang="ru-RU" sz="4000" b="1" strike="noStrike" spc="-1">
                <a:solidFill>
                  <a:srgbClr val="E5E5FF"/>
                </a:solidFill>
                <a:latin typeface="Garamond"/>
              </a:rPr>
              <a:t>на предложение</a:t>
            </a:r>
            <a:endParaRPr lang="en-US" sz="40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219320" y="2133720"/>
            <a:ext cx="3200400" cy="36828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 algn="ctr">
              <a:spcBef>
                <a:spcPts val="1123"/>
              </a:spcBef>
              <a:defRPr/>
            </a:pPr>
            <a:r>
              <a:rPr lang="ru-RU" sz="1800" b="1" strike="noStrike" spc="-1">
                <a:solidFill>
                  <a:srgbClr val="FFFFFF"/>
                </a:solidFill>
                <a:latin typeface="Arial"/>
              </a:rPr>
              <a:t>Ценовые факторы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4724280" y="2133720"/>
            <a:ext cx="3200400" cy="36828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 algn="ctr">
              <a:spcBef>
                <a:spcPts val="1123"/>
              </a:spcBef>
              <a:defRPr/>
            </a:pPr>
            <a:r>
              <a:rPr lang="ru-RU" sz="1800" b="1" strike="noStrike" spc="-1">
                <a:solidFill>
                  <a:srgbClr val="FFFFFF"/>
                </a:solidFill>
                <a:latin typeface="Arial"/>
              </a:rPr>
              <a:t>Неценовые факторы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1219320" y="3048120"/>
            <a:ext cx="3200400" cy="100872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>
              <a:spcBef>
                <a:spcPts val="1247"/>
              </a:spcBef>
              <a:defRPr/>
            </a:pPr>
            <a:r>
              <a:rPr lang="ru-RU" sz="2000" b="0" i="1" strike="noStrike" spc="-1">
                <a:solidFill>
                  <a:srgbClr val="FFFFFF"/>
                </a:solidFill>
                <a:latin typeface="Arial"/>
              </a:rPr>
              <a:t>–</a:t>
            </a:r>
            <a:r>
              <a:rPr lang="ru-RU" sz="2000" b="0" i="1" strike="noStrike" spc="-1">
                <a:solidFill>
                  <a:srgbClr val="FFFFFF"/>
                </a:solidFill>
                <a:latin typeface="Arial"/>
              </a:rPr>
              <a:t>изменение цены при неизменности других факторов–</a:t>
            </a:r>
            <a:r>
              <a:rPr lang="en-US" sz="2000" b="0" i="1" strike="noStrike" spc="-1">
                <a:solidFill>
                  <a:srgbClr val="FFFFFF"/>
                </a:solidFill>
                <a:latin typeface="Arial"/>
              </a:rPr>
              <a:t> 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4724280" y="3048120"/>
            <a:ext cx="3200400" cy="100872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>
              <a:spcBef>
                <a:spcPts val="1247"/>
              </a:spcBef>
              <a:defRPr/>
            </a:pPr>
            <a:r>
              <a:rPr lang="ru-RU" sz="2000" b="0" i="1" strike="noStrike" spc="-1">
                <a:solidFill>
                  <a:srgbClr val="FFFFFF"/>
                </a:solidFill>
                <a:latin typeface="Arial"/>
              </a:rPr>
              <a:t>–</a:t>
            </a:r>
            <a:r>
              <a:rPr lang="ru-RU" sz="2000" b="0" i="1" strike="noStrike" spc="-1">
                <a:solidFill>
                  <a:srgbClr val="FFFFFF"/>
                </a:solidFill>
                <a:latin typeface="Arial"/>
              </a:rPr>
              <a:t>изменение других факторов при неизменной цене–</a:t>
            </a:r>
            <a:r>
              <a:rPr lang="en-US" sz="2000" b="0" i="1" strike="noStrike" spc="-1">
                <a:solidFill>
                  <a:srgbClr val="FFFFFF"/>
                </a:solidFill>
                <a:latin typeface="Arial"/>
              </a:rPr>
              <a:t> 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1219320" y="4495680"/>
            <a:ext cx="3200400" cy="70380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>
              <a:spcBef>
                <a:spcPts val="1247"/>
              </a:spcBef>
              <a:defRPr/>
            </a:pPr>
            <a:r>
              <a:rPr lang="ru-RU" sz="2000" b="1" strike="noStrike" spc="-1">
                <a:solidFill>
                  <a:srgbClr val="FFFFFF"/>
                </a:solidFill>
                <a:latin typeface="Arial"/>
              </a:rPr>
              <a:t>определяют </a:t>
            </a:r>
            <a:r>
              <a:rPr lang="ru-RU" sz="2000" b="1" strike="noStrike" spc="-1">
                <a:solidFill>
                  <a:srgbClr val="FF0000"/>
                </a:solidFill>
                <a:latin typeface="Arial"/>
              </a:rPr>
              <a:t>величину</a:t>
            </a:r>
            <a:r>
              <a:rPr lang="ru-RU" sz="2000" b="1" strike="noStrike" spc="-1">
                <a:solidFill>
                  <a:srgbClr val="FFFFFF"/>
                </a:solidFill>
                <a:latin typeface="Arial"/>
              </a:rPr>
              <a:t> предложения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>
            <a:off x="4724280" y="4495680"/>
            <a:ext cx="3200400" cy="70380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>
              <a:spcBef>
                <a:spcPts val="1247"/>
              </a:spcBef>
              <a:defRPr/>
            </a:pPr>
            <a:r>
              <a:rPr lang="ru-RU" sz="2000" b="1" strike="noStrike" spc="-1">
                <a:solidFill>
                  <a:srgbClr val="FFFFFF"/>
                </a:solidFill>
                <a:latin typeface="Arial"/>
              </a:rPr>
              <a:t>определяют </a:t>
            </a:r>
            <a:r>
              <a:rPr lang="ru-RU" sz="2000" b="1" strike="noStrike" spc="-1">
                <a:solidFill>
                  <a:srgbClr val="FF0000"/>
                </a:solidFill>
                <a:latin typeface="Arial"/>
              </a:rPr>
              <a:t>функцию</a:t>
            </a:r>
            <a:r>
              <a:rPr lang="ru-RU" sz="2000" b="1" strike="noStrike" spc="-1">
                <a:solidFill>
                  <a:srgbClr val="FFFFFF"/>
                </a:solidFill>
                <a:latin typeface="Arial"/>
              </a:rPr>
              <a:t> предложения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3399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 hidden="0"/>
          <p:cNvSpPr txBox="1"/>
          <p:nvPr isPhoto="0" userDrawn="0"/>
        </p:nvSpPr>
        <p:spPr bwMode="auto"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p>
            <a:pPr algn="ctr">
              <a:defRPr/>
            </a:pPr>
            <a:r>
              <a:rPr lang="ru-RU" sz="4000" b="1" strike="noStrike" spc="-1">
                <a:solidFill>
                  <a:srgbClr val="E5E5FF"/>
                </a:solidFill>
                <a:latin typeface="Garamond"/>
              </a:rPr>
              <a:t>Предложение: изменение цены</a:t>
            </a:r>
            <a:endParaRPr lang="en-US" sz="40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5" name="Line 3" hidden="0"/>
          <p:cNvSpPr/>
          <p:nvPr isPhoto="0" userDrawn="0"/>
        </p:nvSpPr>
        <p:spPr bwMode="auto">
          <a:xfrm>
            <a:off x="2209680" y="4724280"/>
            <a:ext cx="2514600" cy="0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Line 4" hidden="0"/>
          <p:cNvSpPr/>
          <p:nvPr isPhoto="0" userDrawn="0"/>
        </p:nvSpPr>
        <p:spPr bwMode="auto">
          <a:xfrm>
            <a:off x="4724280" y="4724280"/>
            <a:ext cx="0" cy="914400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Line 5" hidden="0"/>
          <p:cNvSpPr/>
          <p:nvPr isPhoto="0" userDrawn="0"/>
        </p:nvSpPr>
        <p:spPr bwMode="auto">
          <a:xfrm>
            <a:off x="5715000" y="3886200"/>
            <a:ext cx="0" cy="1752480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Line 6" hidden="0"/>
          <p:cNvSpPr/>
          <p:nvPr isPhoto="0" userDrawn="0"/>
        </p:nvSpPr>
        <p:spPr bwMode="auto">
          <a:xfrm>
            <a:off x="2286000" y="3886200"/>
            <a:ext cx="3352680" cy="0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7" hidden="0"/>
          <p:cNvSpPr/>
          <p:nvPr isPhoto="0" userDrawn="0"/>
        </p:nvSpPr>
        <p:spPr bwMode="auto">
          <a:xfrm rot="16468200">
            <a:off x="2740680" y="1373400"/>
            <a:ext cx="3963960" cy="3810240"/>
          </a:xfrm>
          <a:custGeom>
            <a:avLst/>
            <a:gdLst/>
            <a:ahLst/>
            <a:cxnLst/>
            <a:rect l="l" t="t" r="r" b="b"/>
            <a:pathLst>
              <a:path w="2496" h="2208" fill="norm" stroke="1" extrusionOk="0">
                <a:moveTo>
                  <a:pt x="0" y="0"/>
                </a:moveTo>
                <a:cubicBezTo>
                  <a:pt x="40" y="392"/>
                  <a:pt x="80" y="784"/>
                  <a:pt x="288" y="1104"/>
                </a:cubicBezTo>
                <a:cubicBezTo>
                  <a:pt x="496" y="1424"/>
                  <a:pt x="880" y="1736"/>
                  <a:pt x="1248" y="1920"/>
                </a:cubicBezTo>
                <a:cubicBezTo>
                  <a:pt x="1616" y="2104"/>
                  <a:pt x="2288" y="2160"/>
                  <a:pt x="2496" y="2208"/>
                </a:cubicBezTo>
              </a:path>
            </a:pathLst>
          </a:custGeom>
          <a:noFill/>
          <a:ln w="63360">
            <a:solidFill>
              <a:srgbClr val="33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8" hidden="0"/>
          <p:cNvSpPr/>
          <p:nvPr isPhoto="0" userDrawn="0"/>
        </p:nvSpPr>
        <p:spPr bwMode="auto">
          <a:xfrm>
            <a:off x="4648320" y="4648320"/>
            <a:ext cx="152280" cy="152280"/>
          </a:xfrm>
          <a:prstGeom prst="flowChartConnector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9" hidden="0"/>
          <p:cNvSpPr/>
          <p:nvPr isPhoto="0" userDrawn="0"/>
        </p:nvSpPr>
        <p:spPr bwMode="auto">
          <a:xfrm>
            <a:off x="5638680" y="3809880"/>
            <a:ext cx="152640" cy="152640"/>
          </a:xfrm>
          <a:prstGeom prst="flowChartConnector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0" hidden="0"/>
          <p:cNvSpPr/>
          <p:nvPr isPhoto="0" userDrawn="0"/>
        </p:nvSpPr>
        <p:spPr bwMode="auto">
          <a:xfrm>
            <a:off x="1295280" y="1143000"/>
            <a:ext cx="457200" cy="45972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 algn="ctr">
              <a:spcBef>
                <a:spcPts val="1500"/>
              </a:spcBef>
              <a:defRPr/>
            </a:pPr>
            <a:r>
              <a:rPr lang="en-US" sz="2400" b="1" i="1" strike="noStrike" spc="-1">
                <a:solidFill>
                  <a:srgbClr val="FFFFFF"/>
                </a:solidFill>
                <a:latin typeface="Arial"/>
              </a:rPr>
              <a:t>P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CustomShape 11" hidden="0"/>
          <p:cNvSpPr/>
          <p:nvPr isPhoto="0" userDrawn="0"/>
        </p:nvSpPr>
        <p:spPr bwMode="auto">
          <a:xfrm>
            <a:off x="7391520" y="5715000"/>
            <a:ext cx="457200" cy="45972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 algn="ctr">
              <a:spcBef>
                <a:spcPts val="1500"/>
              </a:spcBef>
              <a:defRPr/>
            </a:pPr>
            <a:r>
              <a:rPr lang="en-US" sz="2400" b="1" i="1" strike="noStrike" spc="-1">
                <a:solidFill>
                  <a:srgbClr val="FFFFFF"/>
                </a:solidFill>
                <a:latin typeface="Arial"/>
              </a:rPr>
              <a:t>Q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Line 12" hidden="0"/>
          <p:cNvSpPr/>
          <p:nvPr isPhoto="0" userDrawn="0"/>
        </p:nvSpPr>
        <p:spPr bwMode="auto">
          <a:xfrm>
            <a:off x="2209680" y="1676520"/>
            <a:ext cx="4343400" cy="0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Line 13" hidden="0"/>
          <p:cNvSpPr/>
          <p:nvPr isPhoto="0" userDrawn="0"/>
        </p:nvSpPr>
        <p:spPr bwMode="auto">
          <a:xfrm>
            <a:off x="6705720" y="1676520"/>
            <a:ext cx="0" cy="4038480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4" hidden="0"/>
          <p:cNvSpPr/>
          <p:nvPr isPhoto="0" userDrawn="0"/>
        </p:nvSpPr>
        <p:spPr bwMode="auto">
          <a:xfrm>
            <a:off x="5334120" y="3581280"/>
            <a:ext cx="304560" cy="36828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 algn="ctr">
              <a:spcBef>
                <a:spcPts val="1123"/>
              </a:spcBef>
              <a:defRPr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A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CustomShape 15" hidden="0"/>
          <p:cNvSpPr/>
          <p:nvPr isPhoto="0" userDrawn="0"/>
        </p:nvSpPr>
        <p:spPr bwMode="auto">
          <a:xfrm>
            <a:off x="6172200" y="1295280"/>
            <a:ext cx="380880" cy="36828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 algn="ctr">
              <a:spcBef>
                <a:spcPts val="1123"/>
              </a:spcBef>
              <a:defRPr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C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CustomShape 16" hidden="0"/>
          <p:cNvSpPr/>
          <p:nvPr isPhoto="0" userDrawn="0"/>
        </p:nvSpPr>
        <p:spPr bwMode="auto">
          <a:xfrm>
            <a:off x="6629400" y="1600200"/>
            <a:ext cx="152280" cy="152280"/>
          </a:xfrm>
          <a:prstGeom prst="flowChartConnector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17" hidden="0"/>
          <p:cNvSpPr/>
          <p:nvPr isPhoto="0" userDrawn="0"/>
        </p:nvSpPr>
        <p:spPr bwMode="auto">
          <a:xfrm>
            <a:off x="2362320" y="4572000"/>
            <a:ext cx="380880" cy="64260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 algn="ctr">
              <a:spcBef>
                <a:spcPts val="2248"/>
              </a:spcBef>
              <a:defRPr/>
            </a:pPr>
            <a:r>
              <a:rPr lang="en-US" sz="3600" b="1" i="1" strike="noStrike" spc="-1">
                <a:solidFill>
                  <a:srgbClr val="6666FF"/>
                </a:solidFill>
                <a:latin typeface="Arial"/>
              </a:rPr>
              <a:t>S</a:t>
            </a:r>
            <a:endParaRPr lang="en-US" sz="3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Line 18" hidden="0"/>
          <p:cNvSpPr/>
          <p:nvPr isPhoto="0" userDrawn="0"/>
        </p:nvSpPr>
        <p:spPr bwMode="auto">
          <a:xfrm>
            <a:off x="6705720" y="1752480"/>
            <a:ext cx="0" cy="3886200"/>
          </a:xfrm>
          <a:prstGeom prst="line">
            <a:avLst/>
          </a:prstGeom>
          <a:ln w="9360">
            <a:solidFill>
              <a:srgbClr val="000514"/>
            </a:solidFill>
            <a:miter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Line 19" hidden="0"/>
          <p:cNvSpPr/>
          <p:nvPr isPhoto="0" userDrawn="0"/>
        </p:nvSpPr>
        <p:spPr bwMode="auto">
          <a:xfrm flipV="1">
            <a:off x="2362320" y="1676520"/>
            <a:ext cx="4343400" cy="15840"/>
          </a:xfrm>
          <a:prstGeom prst="line">
            <a:avLst/>
          </a:prstGeom>
          <a:ln w="9360">
            <a:solidFill>
              <a:srgbClr val="000514"/>
            </a:solidFill>
            <a:miter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Line 20" hidden="0"/>
          <p:cNvSpPr/>
          <p:nvPr isPhoto="0" userDrawn="0"/>
        </p:nvSpPr>
        <p:spPr bwMode="auto">
          <a:xfrm>
            <a:off x="5715000" y="3962519"/>
            <a:ext cx="0" cy="1676160"/>
          </a:xfrm>
          <a:prstGeom prst="line">
            <a:avLst/>
          </a:prstGeom>
          <a:ln w="9360">
            <a:solidFill>
              <a:srgbClr val="000514"/>
            </a:solidFill>
            <a:miter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Line 21" hidden="0"/>
          <p:cNvSpPr/>
          <p:nvPr isPhoto="0" userDrawn="0"/>
        </p:nvSpPr>
        <p:spPr bwMode="auto">
          <a:xfrm>
            <a:off x="2286000" y="3886200"/>
            <a:ext cx="3338640" cy="1440"/>
          </a:xfrm>
          <a:prstGeom prst="line">
            <a:avLst/>
          </a:prstGeom>
          <a:ln w="9360">
            <a:solidFill>
              <a:srgbClr val="000514"/>
            </a:solidFill>
            <a:miter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Line 22" hidden="0"/>
          <p:cNvSpPr/>
          <p:nvPr isPhoto="0" userDrawn="0"/>
        </p:nvSpPr>
        <p:spPr bwMode="auto">
          <a:xfrm>
            <a:off x="2195640" y="4754520"/>
            <a:ext cx="2485800" cy="1800"/>
          </a:xfrm>
          <a:prstGeom prst="line">
            <a:avLst/>
          </a:prstGeom>
          <a:ln w="9360">
            <a:solidFill>
              <a:srgbClr val="000514"/>
            </a:solidFill>
            <a:miter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Line 23" hidden="0"/>
          <p:cNvSpPr/>
          <p:nvPr isPhoto="0" userDrawn="0"/>
        </p:nvSpPr>
        <p:spPr bwMode="auto">
          <a:xfrm>
            <a:off x="4724280" y="4800600"/>
            <a:ext cx="0" cy="838080"/>
          </a:xfrm>
          <a:prstGeom prst="line">
            <a:avLst/>
          </a:prstGeom>
          <a:ln w="9360">
            <a:solidFill>
              <a:srgbClr val="000514"/>
            </a:solidFill>
            <a:miter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31" dur="indefinite" restart="never" nodeType="tmRoot">
          <p:childTnLst>
            <p:seq>
              <p:cTn id="132" dur="indefinite" nodeType="mainSeq">
                <p:childTnLst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37" dur="5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0"/>
                            </p:stCondLst>
                            <p:childTnLst>
                              <p:par>
                                <p:cTn id="13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0"/>
                            </p:stCondLst>
                            <p:childTnLst>
                              <p:par>
                                <p:cTn id="1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44" dur="5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48" dur="5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5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55" dur="5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59" dur="5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5000"/>
                            </p:stCondLst>
                            <p:childTnLst>
                              <p:par>
                                <p:cTn id="16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5000"/>
                            </p:stCondLst>
                            <p:childTnLst>
                              <p:par>
                                <p:cTn id="1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66" dur="5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0000"/>
                            </p:stCondLst>
                            <p:childTnLst>
                              <p:par>
                                <p:cTn id="1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70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3399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 hidden="0"/>
          <p:cNvSpPr txBox="1"/>
          <p:nvPr isPhoto="0" userDrawn="0"/>
        </p:nvSpPr>
        <p:spPr bwMode="auto"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p>
            <a:pPr algn="ctr">
              <a:defRPr/>
            </a:pPr>
            <a:r>
              <a:rPr lang="ru-RU" sz="4400" b="0" strike="noStrike" spc="-1">
                <a:solidFill>
                  <a:srgbClr val="E5E5FF"/>
                </a:solidFill>
                <a:latin typeface="Garamond"/>
              </a:rPr>
              <a:t>Закон предложения</a:t>
            </a:r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5" name="TextShape 2" hidden="0"/>
          <p:cNvSpPr txBox="1"/>
          <p:nvPr isPhoto="0" userDrawn="0"/>
        </p:nvSpPr>
        <p:spPr bwMode="auto">
          <a:xfrm>
            <a:off x="457200" y="1599840"/>
            <a:ext cx="8229600" cy="47242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p>
            <a:pPr marL="342720" indent="-342720">
              <a:spcBef>
                <a:spcPts val="799"/>
              </a:spcBef>
              <a:defRPr/>
            </a:pP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(</a:t>
            </a:r>
            <a:r>
              <a:rPr lang="en-US" sz="3200" b="1" strike="noStrike" spc="-1">
                <a:solidFill>
                  <a:srgbClr val="FFFFFF"/>
                </a:solidFill>
                <a:latin typeface="Garamond"/>
              </a:rPr>
              <a:t>law</a:t>
            </a: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 </a:t>
            </a:r>
            <a:r>
              <a:rPr lang="en-US" sz="3200" b="1" strike="noStrike" spc="-1">
                <a:solidFill>
                  <a:srgbClr val="FFFFFF"/>
                </a:solidFill>
                <a:latin typeface="Garamond"/>
              </a:rPr>
              <a:t>of</a:t>
            </a: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 </a:t>
            </a:r>
            <a:r>
              <a:rPr lang="en-US" sz="3200" b="1" strike="noStrike" spc="-1">
                <a:solidFill>
                  <a:srgbClr val="FFFFFF"/>
                </a:solidFill>
                <a:latin typeface="Garamond"/>
              </a:rPr>
              <a:t>supply</a:t>
            </a: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) — величина предложения находится в прямой зависимости</a:t>
            </a:r>
            <a:br>
              <a:rPr/>
            </a:b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от цены: 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FFFF"/>
              </a:buClr>
              <a:buSzPct val="70000"/>
              <a:buFont typeface="Wingdings"/>
              <a:buChar char=""/>
              <a:defRPr/>
            </a:pP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выше цена — выше предложение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FFFF"/>
              </a:buClr>
              <a:buSzPct val="70000"/>
              <a:buFont typeface="Wingdings"/>
              <a:buChar char=""/>
              <a:defRPr/>
            </a:pP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ниже цена — ниже предложение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3399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 hidden="0"/>
          <p:cNvSpPr txBox="1"/>
          <p:nvPr isPhoto="0" userDrawn="0"/>
        </p:nvSpPr>
        <p:spPr bwMode="auto"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p>
            <a:pPr algn="ctr">
              <a:defRPr/>
            </a:pPr>
            <a:r>
              <a:rPr lang="ru-RU" sz="4400" b="0" strike="noStrike" spc="-1">
                <a:solidFill>
                  <a:srgbClr val="E5E5FF"/>
                </a:solidFill>
                <a:latin typeface="Garamond"/>
              </a:rPr>
              <a:t>Закон предложения</a:t>
            </a:r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5" name="TextShape 2" hidden="0"/>
          <p:cNvSpPr txBox="1"/>
          <p:nvPr isPhoto="0" userDrawn="0"/>
        </p:nvSpPr>
        <p:spPr bwMode="auto">
          <a:xfrm>
            <a:off x="457200" y="1599840"/>
            <a:ext cx="8229600" cy="47242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77000"/>
          </a:bodyPr>
          <a:p>
            <a:pPr marL="342720" indent="-342720">
              <a:lnSpc>
                <a:spcPct val="90000"/>
              </a:lnSpc>
              <a:spcBef>
                <a:spcPts val="799"/>
              </a:spcBef>
              <a:defRPr/>
            </a:pP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(</a:t>
            </a:r>
            <a:r>
              <a:rPr lang="en-US" sz="3200" b="1" strike="noStrike" spc="-1">
                <a:solidFill>
                  <a:srgbClr val="FFFFFF"/>
                </a:solidFill>
                <a:latin typeface="Garamond"/>
              </a:rPr>
              <a:t>law</a:t>
            </a: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 </a:t>
            </a:r>
            <a:r>
              <a:rPr lang="en-US" sz="3200" b="1" strike="noStrike" spc="-1">
                <a:solidFill>
                  <a:srgbClr val="FFFFFF"/>
                </a:solidFill>
                <a:latin typeface="Garamond"/>
              </a:rPr>
              <a:t>of</a:t>
            </a: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 </a:t>
            </a:r>
            <a:r>
              <a:rPr lang="en-US" sz="3200" b="1" strike="noStrike" spc="-1">
                <a:solidFill>
                  <a:srgbClr val="FFFFFF"/>
                </a:solidFill>
                <a:latin typeface="Garamond"/>
              </a:rPr>
              <a:t>supply</a:t>
            </a: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) — величина</a:t>
            </a:r>
            <a:r>
              <a:rPr lang="en-US" sz="3200" b="1" strike="noStrike" spc="-1">
                <a:solidFill>
                  <a:srgbClr val="FFFFFF"/>
                </a:solidFill>
                <a:latin typeface="Garamond"/>
              </a:rPr>
              <a:t> </a:t>
            </a: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предложения находится в обратной зависимости от цены: 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90000"/>
              </a:lnSpc>
              <a:spcBef>
                <a:spcPts val="799"/>
              </a:spcBef>
              <a:defRPr/>
            </a:pP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	</a:t>
            </a: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	</a:t>
            </a: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	</a:t>
            </a: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	</a:t>
            </a: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	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90000"/>
              </a:lnSpc>
              <a:spcBef>
                <a:spcPts val="799"/>
              </a:spcBef>
              <a:buClr>
                <a:srgbClr val="FFFFFF"/>
              </a:buClr>
              <a:buSzPct val="70000"/>
              <a:buFont typeface="Wingdings"/>
              <a:buChar char=""/>
              <a:defRPr/>
            </a:pP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выше цена </a:t>
            </a: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	</a:t>
            </a: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— выше предложение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90000"/>
              </a:lnSpc>
              <a:spcBef>
                <a:spcPts val="799"/>
              </a:spcBef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90000"/>
              </a:lnSpc>
              <a:spcBef>
                <a:spcPts val="799"/>
              </a:spcBef>
              <a:buClr>
                <a:srgbClr val="FFFFFF"/>
              </a:buClr>
              <a:buSzPct val="70000"/>
              <a:buFont typeface="Wingdings"/>
              <a:buChar char=""/>
              <a:defRPr/>
            </a:pP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ниже цена — ниже предложение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90000"/>
              </a:lnSpc>
              <a:spcBef>
                <a:spcPts val="799"/>
              </a:spcBef>
              <a:buClr>
                <a:srgbClr val="FFFFFF"/>
              </a:buClr>
              <a:buSzPct val="70000"/>
              <a:buFont typeface="Wingdings"/>
              <a:buChar char=""/>
              <a:defRPr/>
            </a:pP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90000"/>
              </a:lnSpc>
              <a:spcBef>
                <a:spcPts val="799"/>
              </a:spcBef>
              <a:defRPr/>
            </a:pP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	</a:t>
            </a: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	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77" dur="indefinite" restart="never" nodeType="tmRoot">
          <p:childTnLst>
            <p:seq>
              <p:cTn id="178" dur="indefinite" nodeType="mainSeq">
                <p:childTnLst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83" dur="3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88" dur="3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3399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2" hidden="0"/>
          <p:cNvSpPr txBox="1"/>
          <p:nvPr isPhoto="0" userDrawn="0"/>
        </p:nvSpPr>
        <p:spPr bwMode="auto">
          <a:xfrm>
            <a:off x="0" y="-36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p>
            <a:pPr algn="ctr">
              <a:defRPr/>
            </a:pPr>
            <a:r>
              <a:rPr lang="ru-RU" sz="4000" b="1" strike="noStrike" spc="-1">
                <a:solidFill>
                  <a:srgbClr val="E5E5FF"/>
                </a:solidFill>
                <a:latin typeface="Garamond"/>
              </a:rPr>
              <a:t>Изменение функции предложения</a:t>
            </a:r>
            <a:endParaRPr lang="en-US" sz="40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5" name="Line 3" hidden="0"/>
          <p:cNvSpPr/>
          <p:nvPr isPhoto="0" userDrawn="0"/>
        </p:nvSpPr>
        <p:spPr bwMode="auto">
          <a:xfrm>
            <a:off x="5715000" y="3886200"/>
            <a:ext cx="0" cy="1752480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Line 4" hidden="0"/>
          <p:cNvSpPr/>
          <p:nvPr isPhoto="0" userDrawn="0"/>
        </p:nvSpPr>
        <p:spPr bwMode="auto">
          <a:xfrm>
            <a:off x="2286000" y="3886200"/>
            <a:ext cx="3352680" cy="0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5" hidden="0"/>
          <p:cNvSpPr/>
          <p:nvPr isPhoto="0" userDrawn="0"/>
        </p:nvSpPr>
        <p:spPr bwMode="auto">
          <a:xfrm rot="16468200">
            <a:off x="2704320" y="1409759"/>
            <a:ext cx="3963960" cy="3733560"/>
          </a:xfrm>
          <a:custGeom>
            <a:avLst/>
            <a:gdLst/>
            <a:ahLst/>
            <a:cxnLst/>
            <a:rect l="l" t="t" r="r" b="b"/>
            <a:pathLst>
              <a:path w="2496" h="2208" fill="norm" stroke="1" extrusionOk="0">
                <a:moveTo>
                  <a:pt x="0" y="0"/>
                </a:moveTo>
                <a:cubicBezTo>
                  <a:pt x="40" y="392"/>
                  <a:pt x="80" y="784"/>
                  <a:pt x="288" y="1104"/>
                </a:cubicBezTo>
                <a:cubicBezTo>
                  <a:pt x="496" y="1424"/>
                  <a:pt x="880" y="1736"/>
                  <a:pt x="1248" y="1920"/>
                </a:cubicBezTo>
                <a:cubicBezTo>
                  <a:pt x="1616" y="2104"/>
                  <a:pt x="2288" y="2160"/>
                  <a:pt x="2496" y="2208"/>
                </a:cubicBezTo>
              </a:path>
            </a:pathLst>
          </a:custGeom>
          <a:noFill/>
          <a:ln w="63360">
            <a:solidFill>
              <a:srgbClr val="33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6" hidden="0"/>
          <p:cNvSpPr/>
          <p:nvPr isPhoto="0" userDrawn="0"/>
        </p:nvSpPr>
        <p:spPr bwMode="auto">
          <a:xfrm>
            <a:off x="5638680" y="3809880"/>
            <a:ext cx="152640" cy="152640"/>
          </a:xfrm>
          <a:prstGeom prst="flowChartConnector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7" hidden="0"/>
          <p:cNvSpPr/>
          <p:nvPr isPhoto="0" userDrawn="0"/>
        </p:nvSpPr>
        <p:spPr bwMode="auto">
          <a:xfrm>
            <a:off x="1295280" y="1143000"/>
            <a:ext cx="457200" cy="45972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 algn="ctr">
              <a:spcBef>
                <a:spcPts val="1500"/>
              </a:spcBef>
              <a:defRPr/>
            </a:pPr>
            <a:r>
              <a:rPr lang="en-US" sz="2400" b="1" i="1" strike="noStrike" spc="-1">
                <a:solidFill>
                  <a:srgbClr val="FFFFFF"/>
                </a:solidFill>
                <a:latin typeface="Arial"/>
              </a:rPr>
              <a:t>P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CustomShape 8" hidden="0"/>
          <p:cNvSpPr/>
          <p:nvPr isPhoto="0" userDrawn="0"/>
        </p:nvSpPr>
        <p:spPr bwMode="auto">
          <a:xfrm>
            <a:off x="7391520" y="5715000"/>
            <a:ext cx="457200" cy="45972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 algn="ctr">
              <a:spcBef>
                <a:spcPts val="1500"/>
              </a:spcBef>
              <a:defRPr/>
            </a:pPr>
            <a:r>
              <a:rPr lang="en-US" sz="2400" b="1" i="1" strike="noStrike" spc="-1">
                <a:solidFill>
                  <a:srgbClr val="FFFFFF"/>
                </a:solidFill>
                <a:latin typeface="Arial"/>
              </a:rPr>
              <a:t>Q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CustomShape 9" hidden="0"/>
          <p:cNvSpPr/>
          <p:nvPr isPhoto="0" userDrawn="0"/>
        </p:nvSpPr>
        <p:spPr bwMode="auto">
          <a:xfrm>
            <a:off x="5486400" y="3429000"/>
            <a:ext cx="304920" cy="36828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 algn="ctr">
              <a:spcBef>
                <a:spcPts val="1123"/>
              </a:spcBef>
              <a:defRPr/>
            </a:pPr>
            <a:r>
              <a:rPr lang="en-US" sz="1800" b="0" i="1" strike="noStrike" spc="-1">
                <a:solidFill>
                  <a:srgbClr val="000514"/>
                </a:solidFill>
                <a:latin typeface="Arial"/>
              </a:rPr>
              <a:t>A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CustomShape 10" hidden="0"/>
          <p:cNvSpPr/>
          <p:nvPr isPhoto="0" userDrawn="0"/>
        </p:nvSpPr>
        <p:spPr bwMode="auto">
          <a:xfrm>
            <a:off x="5943600" y="1600200"/>
            <a:ext cx="380880" cy="58140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 algn="ctr">
              <a:spcBef>
                <a:spcPts val="1998"/>
              </a:spcBef>
              <a:defRPr/>
            </a:pPr>
            <a:r>
              <a:rPr lang="en-US" sz="3200" b="1" i="1" strike="noStrike" spc="-1">
                <a:solidFill>
                  <a:srgbClr val="6666FF"/>
                </a:solidFill>
                <a:latin typeface="Arial"/>
              </a:rPr>
              <a:t>S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Line 11" hidden="0"/>
          <p:cNvSpPr/>
          <p:nvPr isPhoto="0" userDrawn="0"/>
        </p:nvSpPr>
        <p:spPr bwMode="auto">
          <a:xfrm>
            <a:off x="6705720" y="3962519"/>
            <a:ext cx="0" cy="1752480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2" hidden="0"/>
          <p:cNvSpPr/>
          <p:nvPr isPhoto="0" userDrawn="0"/>
        </p:nvSpPr>
        <p:spPr bwMode="auto">
          <a:xfrm>
            <a:off x="6400800" y="3429000"/>
            <a:ext cx="457200" cy="36828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 algn="ctr">
              <a:spcBef>
                <a:spcPts val="1123"/>
              </a:spcBef>
              <a:defRPr/>
            </a:pPr>
            <a:r>
              <a:rPr lang="en-US" sz="1800" b="0" i="1" strike="noStrike" spc="-1">
                <a:solidFill>
                  <a:srgbClr val="000514"/>
                </a:solidFill>
                <a:latin typeface="Arial"/>
              </a:rPr>
              <a:t>D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CustomShape 13" hidden="0"/>
          <p:cNvSpPr/>
          <p:nvPr isPhoto="0" userDrawn="0"/>
        </p:nvSpPr>
        <p:spPr bwMode="auto">
          <a:xfrm>
            <a:off x="6629400" y="1600200"/>
            <a:ext cx="685800" cy="59292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 algn="ctr">
              <a:spcBef>
                <a:spcPts val="1247"/>
              </a:spcBef>
              <a:defRPr/>
            </a:pPr>
            <a:r>
              <a:rPr lang="en-US" sz="3200" b="1" i="1" strike="noStrike" spc="-1">
                <a:solidFill>
                  <a:srgbClr val="6666FF"/>
                </a:solidFill>
                <a:latin typeface="Arial"/>
              </a:rPr>
              <a:t>S</a:t>
            </a:r>
            <a:r>
              <a:rPr lang="en-US" sz="2000" b="1" strike="noStrike" spc="-1" baseline="-25000">
                <a:solidFill>
                  <a:srgbClr val="6666FF"/>
                </a:solidFill>
                <a:latin typeface="Arial"/>
              </a:rPr>
              <a:t>1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Line 14" hidden="0"/>
          <p:cNvSpPr/>
          <p:nvPr isPhoto="0" userDrawn="0"/>
        </p:nvSpPr>
        <p:spPr bwMode="auto">
          <a:xfrm>
            <a:off x="5791320" y="3886200"/>
            <a:ext cx="838080" cy="0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Line 15" hidden="0"/>
          <p:cNvSpPr/>
          <p:nvPr isPhoto="0" userDrawn="0"/>
        </p:nvSpPr>
        <p:spPr bwMode="auto">
          <a:xfrm>
            <a:off x="5791320" y="3886200"/>
            <a:ext cx="838080" cy="0"/>
          </a:xfrm>
          <a:prstGeom prst="line">
            <a:avLst/>
          </a:prstGeom>
          <a:ln w="38160">
            <a:solidFill>
              <a:srgbClr val="FF0000"/>
            </a:solidFill>
            <a:miter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6" hidden="0"/>
          <p:cNvSpPr/>
          <p:nvPr isPhoto="0" userDrawn="0"/>
        </p:nvSpPr>
        <p:spPr bwMode="auto">
          <a:xfrm>
            <a:off x="2514600" y="2666880"/>
            <a:ext cx="2362320" cy="381240"/>
          </a:xfrm>
          <a:prstGeom prst="borderCallout1">
            <a:avLst>
              <a:gd name="adj1" fmla="val 18750"/>
              <a:gd name="adj2" fmla="val -8333"/>
              <a:gd name="adj3" fmla="val 320000"/>
              <a:gd name="adj4" fmla="val 154837"/>
            </a:avLst>
          </a:prstGeom>
          <a:solidFill>
            <a:srgbClr val="0099CC"/>
          </a:solidFill>
          <a:ln w="9360">
            <a:solidFill>
              <a:srgbClr val="000514"/>
            </a:solidFill>
            <a:miter/>
            <a:head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FFFFFF"/>
                </a:solidFill>
                <a:latin typeface="Garamond"/>
              </a:rPr>
              <a:t>Рост предложения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CustomShape 17" hidden="0"/>
          <p:cNvSpPr/>
          <p:nvPr isPhoto="0" userDrawn="0"/>
        </p:nvSpPr>
        <p:spPr bwMode="auto">
          <a:xfrm>
            <a:off x="2705040" y="1523880"/>
            <a:ext cx="4572000" cy="4050000"/>
          </a:xfrm>
          <a:custGeom>
            <a:avLst/>
            <a:gdLst/>
            <a:ahLst/>
            <a:cxnLst/>
            <a:rect l="l" t="t" r="r" b="b"/>
            <a:pathLst>
              <a:path w="2880" h="2551" fill="norm" stroke="1" extrusionOk="0">
                <a:moveTo>
                  <a:pt x="0" y="2504"/>
                </a:moveTo>
                <a:cubicBezTo>
                  <a:pt x="237" y="2483"/>
                  <a:pt x="1001" y="2551"/>
                  <a:pt x="1424" y="2376"/>
                </a:cubicBezTo>
                <a:cubicBezTo>
                  <a:pt x="1847" y="2201"/>
                  <a:pt x="2293" y="1852"/>
                  <a:pt x="2536" y="1456"/>
                </a:cubicBezTo>
                <a:cubicBezTo>
                  <a:pt x="2779" y="1060"/>
                  <a:pt x="2808" y="303"/>
                  <a:pt x="2880" y="0"/>
                </a:cubicBezTo>
              </a:path>
            </a:pathLst>
          </a:custGeom>
          <a:noFill/>
          <a:ln w="63360">
            <a:solidFill>
              <a:srgbClr val="33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18" hidden="0"/>
          <p:cNvSpPr/>
          <p:nvPr isPhoto="0" userDrawn="0"/>
        </p:nvSpPr>
        <p:spPr bwMode="auto">
          <a:xfrm>
            <a:off x="6629400" y="3809880"/>
            <a:ext cx="152280" cy="152640"/>
          </a:xfrm>
          <a:prstGeom prst="flowChartConnector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89" dur="indefinite" restart="never" nodeType="tmRoot">
          <p:childTnLst>
            <p:seq>
              <p:cTn id="190" dur="indefinite" nodeType="mainSeq">
                <p:childTnLst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95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0"/>
                            </p:stCondLst>
                            <p:childTnLst>
                              <p:par>
                                <p:cTn id="197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8000"/>
                            </p:stCondLst>
                            <p:childTnLst>
                              <p:par>
                                <p:cTn id="20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8000"/>
                            </p:stCondLst>
                            <p:childTnLst>
                              <p:par>
                                <p:cTn id="2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07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10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2" presetID="63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path="M -1.11022E-16 2.22222E-6 L 0.1125 2.22222E-6">
                                      <p:cBhvr>
                                        <p:cTn id="213" dur="2000" fill="hold"/>
                                        <p:tgtEl>
                                          <p:spTgt spid="7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3000"/>
                            </p:stCondLst>
                            <p:childTnLst>
                              <p:par>
                                <p:cTn id="21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3000"/>
                            </p:stCondLst>
                            <p:childTnLst>
                              <p:par>
                                <p:cTn id="218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6000"/>
                            </p:stCondLst>
                            <p:childTnLst>
                              <p:par>
                                <p:cTn id="223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4" dur="3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3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31" dur="5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3" presetID="63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path="M -1.11022E-16 2.22222E-6 L 0.1125 2.22222E-6">
                                      <p:cBhvr>
                                        <p:cTn id="234" dur="2000" fill="hold"/>
                                        <p:tgtEl>
                                          <p:spTgt spid="19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3399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 hidden="0"/>
          <p:cNvSpPr txBox="1"/>
          <p:nvPr isPhoto="0" userDrawn="0"/>
        </p:nvSpPr>
        <p:spPr bwMode="auto"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p>
            <a:pPr algn="ctr">
              <a:defRPr/>
            </a:pPr>
            <a:r>
              <a:rPr lang="ru-RU" sz="4000" b="1" strike="noStrike" spc="-1">
                <a:solidFill>
                  <a:srgbClr val="E5E5FF"/>
                </a:solidFill>
                <a:latin typeface="Garamond"/>
              </a:rPr>
              <a:t>Разделение факторов производства</a:t>
            </a:r>
            <a:endParaRPr lang="en-US" sz="40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295280" y="2514600"/>
            <a:ext cx="2819519" cy="36828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 algn="ctr">
              <a:spcBef>
                <a:spcPts val="1123"/>
              </a:spcBef>
              <a:defRPr/>
            </a:pPr>
            <a:r>
              <a:rPr lang="ru-RU" sz="1800" b="0" strike="noStrike" spc="-1">
                <a:solidFill>
                  <a:srgbClr val="FFFFFF"/>
                </a:solidFill>
                <a:latin typeface="Arial"/>
              </a:rPr>
              <a:t>труда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5334120" y="2209680"/>
            <a:ext cx="3124080" cy="989640"/>
          </a:xfrm>
          <a:prstGeom prst="wedgeRoundRectCallout">
            <a:avLst>
              <a:gd name="adj1" fmla="val -86671"/>
              <a:gd name="adj2" fmla="val 3597"/>
              <a:gd name="adj3" fmla="val 16667"/>
            </a:avLst>
          </a:pr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>
              <a:spcBef>
                <a:spcPts val="1123"/>
              </a:spcBef>
              <a:defRPr/>
            </a:pPr>
            <a:r>
              <a:rPr lang="ru-RU" sz="1800" b="0" strike="noStrike" spc="-1">
                <a:solidFill>
                  <a:srgbClr val="FFFFFF"/>
                </a:solidFill>
                <a:latin typeface="Arial"/>
              </a:rPr>
              <a:t>специализация</a:t>
            </a:r>
            <a:br>
              <a:rPr/>
            </a:br>
            <a:r>
              <a:rPr lang="ru-RU" sz="1800" b="0" strike="noStrike" spc="-1">
                <a:solidFill>
                  <a:srgbClr val="FFFFFF"/>
                </a:solidFill>
                <a:latin typeface="Arial"/>
              </a:rPr>
              <a:t>на отдельных видах трудовой деятельности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1295280" y="3276720"/>
            <a:ext cx="2819519" cy="36828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 algn="ctr">
              <a:spcBef>
                <a:spcPts val="1123"/>
              </a:spcBef>
              <a:defRPr/>
            </a:pPr>
            <a:r>
              <a:rPr lang="ru-RU" sz="1800" b="0" strike="noStrike" spc="-1">
                <a:solidFill>
                  <a:srgbClr val="FFFFFF"/>
                </a:solidFill>
                <a:latin typeface="Arial"/>
              </a:rPr>
              <a:t>земли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1295280" y="4114800"/>
            <a:ext cx="2819519" cy="36828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 algn="ctr">
              <a:spcBef>
                <a:spcPts val="1123"/>
              </a:spcBef>
              <a:defRPr/>
            </a:pPr>
            <a:r>
              <a:rPr lang="ru-RU" sz="1800" b="0" strike="noStrike" spc="-1">
                <a:solidFill>
                  <a:srgbClr val="FFFFFF"/>
                </a:solidFill>
                <a:latin typeface="Arial"/>
              </a:rPr>
              <a:t>капитала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1295280" y="4952880"/>
            <a:ext cx="2819519" cy="36828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 algn="ctr">
              <a:spcBef>
                <a:spcPts val="1123"/>
              </a:spcBef>
              <a:defRPr/>
            </a:pPr>
            <a:r>
              <a:rPr lang="ru-RU" sz="1800" b="0" strike="noStrike" spc="-1">
                <a:solidFill>
                  <a:srgbClr val="FFFFFF"/>
                </a:solidFill>
                <a:latin typeface="Arial"/>
              </a:rPr>
              <a:t>предприимчивости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>
            <a:off x="4952880" y="3733920"/>
            <a:ext cx="3886200" cy="1295280"/>
          </a:xfrm>
          <a:prstGeom prst="wedgeRoundRectCallout">
            <a:avLst>
              <a:gd name="adj1" fmla="val -64787"/>
              <a:gd name="adj2" fmla="val -6004"/>
              <a:gd name="adj3" fmla="val 16667"/>
            </a:avLst>
          </a:pr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noAutofit/>
          </a:bodyPr>
          <a:p>
            <a:pPr>
              <a:spcBef>
                <a:spcPts val="1123"/>
              </a:spcBef>
              <a:defRPr/>
            </a:pPr>
            <a:r>
              <a:rPr lang="ru-RU" sz="1800" b="0" strike="noStrike" spc="-1">
                <a:solidFill>
                  <a:srgbClr val="FFFFFF"/>
                </a:solidFill>
                <a:latin typeface="Arial"/>
              </a:rPr>
              <a:t>исторически сложившееся сосредоточение факторов производства в определенных географических регионах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CustomShape 8" hidden="0"/>
          <p:cNvSpPr/>
          <p:nvPr isPhoto="0" userDrawn="0"/>
        </p:nvSpPr>
        <p:spPr bwMode="auto">
          <a:xfrm>
            <a:off x="4267080" y="3276720"/>
            <a:ext cx="76320" cy="1904759"/>
          </a:xfrm>
          <a:custGeom>
            <a:avLst/>
            <a:gdLst/>
            <a:ahLst/>
            <a:cxnLst/>
            <a:rect l="0" t="0" r="r" b="b"/>
            <a:pathLst>
              <a:path w="213" h="5293" fill="norm" stroke="1" extrusionOk="0">
                <a:moveTo>
                  <a:pt x="0" y="0"/>
                </a:moveTo>
                <a:cubicBezTo>
                  <a:pt x="106" y="0"/>
                  <a:pt x="212" y="220"/>
                  <a:pt x="212" y="441"/>
                </a:cubicBezTo>
                <a:lnTo>
                  <a:pt x="212" y="4851"/>
                </a:lnTo>
                <a:cubicBezTo>
                  <a:pt x="212" y="5071"/>
                  <a:pt x="106" y="5292"/>
                  <a:pt x="0" y="5292"/>
                </a:cubicBezTo>
              </a:path>
            </a:pathLst>
          </a:cu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3399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 hidden="0"/>
          <p:cNvSpPr txBox="1"/>
          <p:nvPr isPhoto="0" userDrawn="0"/>
        </p:nvSpPr>
        <p:spPr bwMode="auto"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p>
            <a:pPr algn="ctr">
              <a:defRPr/>
            </a:pPr>
            <a:r>
              <a:rPr lang="ru-RU" sz="4400" b="1" strike="noStrike" spc="-1">
                <a:solidFill>
                  <a:srgbClr val="E5E5FF"/>
                </a:solidFill>
                <a:latin typeface="Garamond"/>
              </a:rPr>
              <a:t>Неценовые факторы</a:t>
            </a:r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5" name="TextShape 2" hidden="0"/>
          <p:cNvSpPr txBox="1"/>
          <p:nvPr isPhoto="0" userDrawn="0"/>
        </p:nvSpPr>
        <p:spPr bwMode="auto">
          <a:xfrm>
            <a:off x="457200" y="1599840"/>
            <a:ext cx="8229600" cy="47242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/>
              <a:buChar char=""/>
              <a:defRPr/>
            </a:pPr>
            <a:r>
              <a:rPr lang="ru-RU" sz="3200" b="0" strike="noStrike" spc="-1">
                <a:solidFill>
                  <a:srgbClr val="FFFFFF"/>
                </a:solidFill>
                <a:latin typeface="Garamond"/>
              </a:rPr>
              <a:t>Рост объемов производства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/>
              <a:buChar char=""/>
              <a:defRPr/>
            </a:pPr>
            <a:r>
              <a:rPr lang="ru-RU" sz="3200" b="0" strike="noStrike" spc="-1">
                <a:solidFill>
                  <a:srgbClr val="FFFFFF"/>
                </a:solidFill>
                <a:latin typeface="Garamond"/>
              </a:rPr>
              <a:t>Улучшение условий производства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/>
              <a:buChar char=""/>
              <a:defRPr/>
            </a:pPr>
            <a:r>
              <a:rPr lang="ru-RU" sz="3200" b="0" strike="noStrike" spc="-1">
                <a:solidFill>
                  <a:srgbClr val="FFFFFF"/>
                </a:solidFill>
                <a:latin typeface="Garamond"/>
              </a:rPr>
              <a:t>Цены на другие товары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/>
              <a:buChar char=""/>
              <a:defRPr/>
            </a:pPr>
            <a:r>
              <a:rPr lang="ru-RU" sz="3200" b="0" strike="noStrike" spc="-1">
                <a:solidFill>
                  <a:srgbClr val="FFFFFF"/>
                </a:solidFill>
                <a:latin typeface="Garamond"/>
              </a:rPr>
              <a:t>Предпочтения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/>
              <a:buChar char=""/>
              <a:defRPr/>
            </a:pPr>
            <a:r>
              <a:rPr lang="ru-RU" sz="3200" b="0" strike="noStrike" spc="-1">
                <a:solidFill>
                  <a:srgbClr val="FFFFFF"/>
                </a:solidFill>
                <a:latin typeface="Garamond"/>
              </a:rPr>
              <a:t>Ожидания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3399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 hidden="0"/>
          <p:cNvSpPr txBox="1"/>
          <p:nvPr isPhoto="0" userDrawn="0"/>
        </p:nvSpPr>
        <p:spPr bwMode="auto">
          <a:xfrm>
            <a:off x="0" y="-36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p>
            <a:pPr algn="ctr">
              <a:defRPr/>
            </a:pPr>
            <a:r>
              <a:rPr lang="ru-RU" sz="4400" b="1" strike="noStrike" spc="-1">
                <a:solidFill>
                  <a:srgbClr val="E5E5FF"/>
                </a:solidFill>
                <a:latin typeface="Garamond"/>
              </a:rPr>
              <a:t>Рыночное равновесие</a:t>
            </a:r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5" name="CustomShape 3" hidden="0"/>
          <p:cNvSpPr/>
          <p:nvPr isPhoto="0" userDrawn="0"/>
        </p:nvSpPr>
        <p:spPr bwMode="auto">
          <a:xfrm>
            <a:off x="2743200" y="1676520"/>
            <a:ext cx="3962519" cy="3504960"/>
          </a:xfrm>
          <a:custGeom>
            <a:avLst/>
            <a:gdLst/>
            <a:ahLst/>
            <a:cxnLst/>
            <a:rect l="l" t="t" r="r" b="b"/>
            <a:pathLst>
              <a:path w="2496" h="2208" fill="norm" stroke="1" extrusionOk="0">
                <a:moveTo>
                  <a:pt x="0" y="0"/>
                </a:moveTo>
                <a:cubicBezTo>
                  <a:pt x="40" y="392"/>
                  <a:pt x="80" y="784"/>
                  <a:pt x="288" y="1104"/>
                </a:cubicBezTo>
                <a:cubicBezTo>
                  <a:pt x="496" y="1424"/>
                  <a:pt x="880" y="1736"/>
                  <a:pt x="1248" y="1920"/>
                </a:cubicBezTo>
                <a:cubicBezTo>
                  <a:pt x="1616" y="2104"/>
                  <a:pt x="2288" y="2160"/>
                  <a:pt x="2496" y="2208"/>
                </a:cubicBezTo>
              </a:path>
            </a:pathLst>
          </a:custGeom>
          <a:noFill/>
          <a:ln w="63360">
            <a:solidFill>
              <a:srgbClr val="3399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4" hidden="0"/>
          <p:cNvSpPr/>
          <p:nvPr isPhoto="0" userDrawn="0"/>
        </p:nvSpPr>
        <p:spPr bwMode="auto">
          <a:xfrm>
            <a:off x="1295280" y="1143000"/>
            <a:ext cx="457200" cy="45972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 algn="ctr">
              <a:spcBef>
                <a:spcPts val="1500"/>
              </a:spcBef>
              <a:defRPr/>
            </a:pPr>
            <a:r>
              <a:rPr lang="en-US" sz="2400" b="1" i="1" strike="noStrike" spc="-1">
                <a:solidFill>
                  <a:srgbClr val="FFFFFF"/>
                </a:solidFill>
                <a:latin typeface="Arial"/>
              </a:rPr>
              <a:t>P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CustomShape 5" hidden="0"/>
          <p:cNvSpPr/>
          <p:nvPr isPhoto="0" userDrawn="0"/>
        </p:nvSpPr>
        <p:spPr bwMode="auto">
          <a:xfrm>
            <a:off x="4648320" y="4267080"/>
            <a:ext cx="304560" cy="36828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 algn="ctr">
              <a:spcBef>
                <a:spcPts val="1123"/>
              </a:spcBef>
              <a:defRPr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A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CustomShape 6" hidden="0"/>
          <p:cNvSpPr/>
          <p:nvPr isPhoto="0" userDrawn="0"/>
        </p:nvSpPr>
        <p:spPr bwMode="auto">
          <a:xfrm>
            <a:off x="6019920" y="3505320"/>
            <a:ext cx="380880" cy="36828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 algn="ctr">
              <a:spcBef>
                <a:spcPts val="1123"/>
              </a:spcBef>
              <a:defRPr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C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ustomShape 7" hidden="0"/>
          <p:cNvSpPr/>
          <p:nvPr isPhoto="0" userDrawn="0"/>
        </p:nvSpPr>
        <p:spPr bwMode="auto">
          <a:xfrm>
            <a:off x="6629400" y="1447920"/>
            <a:ext cx="533520" cy="45972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 algn="ctr">
              <a:spcBef>
                <a:spcPts val="1500"/>
              </a:spcBef>
              <a:defRPr/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</a:rPr>
              <a:t>S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CustomShape 8" hidden="0"/>
          <p:cNvSpPr/>
          <p:nvPr isPhoto="0" userDrawn="0"/>
        </p:nvSpPr>
        <p:spPr bwMode="auto">
          <a:xfrm>
            <a:off x="2819519" y="1447920"/>
            <a:ext cx="533160" cy="45972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 algn="ctr">
              <a:spcBef>
                <a:spcPts val="1500"/>
              </a:spcBef>
              <a:defRPr/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</a:rPr>
              <a:t>D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CustomShape 9" hidden="0"/>
          <p:cNvSpPr/>
          <p:nvPr isPhoto="0" userDrawn="0"/>
        </p:nvSpPr>
        <p:spPr bwMode="auto">
          <a:xfrm rot="16468200">
            <a:off x="2646360" y="1347480"/>
            <a:ext cx="3846600" cy="4113000"/>
          </a:xfrm>
          <a:custGeom>
            <a:avLst/>
            <a:gdLst/>
            <a:ahLst/>
            <a:cxnLst/>
            <a:rect l="l" t="t" r="r" b="b"/>
            <a:pathLst>
              <a:path w="2496" h="2208" fill="norm" stroke="1" extrusionOk="0">
                <a:moveTo>
                  <a:pt x="0" y="0"/>
                </a:moveTo>
                <a:cubicBezTo>
                  <a:pt x="40" y="392"/>
                  <a:pt x="80" y="784"/>
                  <a:pt x="288" y="1104"/>
                </a:cubicBezTo>
                <a:cubicBezTo>
                  <a:pt x="496" y="1424"/>
                  <a:pt x="880" y="1736"/>
                  <a:pt x="1248" y="1920"/>
                </a:cubicBezTo>
                <a:cubicBezTo>
                  <a:pt x="1616" y="2104"/>
                  <a:pt x="2288" y="2160"/>
                  <a:pt x="2496" y="2208"/>
                </a:cubicBezTo>
              </a:path>
            </a:pathLst>
          </a:custGeom>
          <a:noFill/>
          <a:ln w="63360">
            <a:solidFill>
              <a:srgbClr val="33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0" hidden="0"/>
          <p:cNvSpPr/>
          <p:nvPr isPhoto="0" userDrawn="0"/>
        </p:nvSpPr>
        <p:spPr bwMode="auto">
          <a:xfrm>
            <a:off x="4602240" y="4662360"/>
            <a:ext cx="152280" cy="152640"/>
          </a:xfrm>
          <a:prstGeom prst="flowChartConnector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1" hidden="0"/>
          <p:cNvSpPr/>
          <p:nvPr isPhoto="0" userDrawn="0"/>
        </p:nvSpPr>
        <p:spPr bwMode="auto">
          <a:xfrm>
            <a:off x="2971800" y="3581280"/>
            <a:ext cx="380880" cy="36828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 algn="ctr">
              <a:spcBef>
                <a:spcPts val="1123"/>
              </a:spcBef>
              <a:defRPr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B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CustomShape 12" hidden="0"/>
          <p:cNvSpPr/>
          <p:nvPr isPhoto="0" userDrawn="0"/>
        </p:nvSpPr>
        <p:spPr bwMode="auto">
          <a:xfrm>
            <a:off x="6095880" y="3352680"/>
            <a:ext cx="152640" cy="152640"/>
          </a:xfrm>
          <a:prstGeom prst="flowChartConnector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3" hidden="0"/>
          <p:cNvSpPr/>
          <p:nvPr isPhoto="0" userDrawn="0"/>
        </p:nvSpPr>
        <p:spPr bwMode="auto">
          <a:xfrm>
            <a:off x="6568920" y="5075280"/>
            <a:ext cx="152640" cy="152280"/>
          </a:xfrm>
          <a:prstGeom prst="flowChartConnector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4" hidden="0"/>
          <p:cNvSpPr/>
          <p:nvPr isPhoto="0" userDrawn="0"/>
        </p:nvSpPr>
        <p:spPr bwMode="auto">
          <a:xfrm>
            <a:off x="6400800" y="4724280"/>
            <a:ext cx="380880" cy="36828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 algn="ctr">
              <a:spcBef>
                <a:spcPts val="1123"/>
              </a:spcBef>
              <a:defRPr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F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CustomShape 15" hidden="0"/>
          <p:cNvSpPr/>
          <p:nvPr isPhoto="0" userDrawn="0"/>
        </p:nvSpPr>
        <p:spPr bwMode="auto">
          <a:xfrm rot="16199999">
            <a:off x="4572000" y="1828440"/>
            <a:ext cx="228600" cy="2667240"/>
          </a:xfrm>
          <a:custGeom>
            <a:avLst/>
            <a:gdLst/>
            <a:ahLst/>
            <a:cxnLst/>
            <a:rect l="0" t="0" r="r" b="b"/>
            <a:pathLst>
              <a:path w="637" h="7411" fill="norm" stroke="1" extrusionOk="0">
                <a:moveTo>
                  <a:pt x="0" y="0"/>
                </a:moveTo>
                <a:cubicBezTo>
                  <a:pt x="159" y="0"/>
                  <a:pt x="318" y="308"/>
                  <a:pt x="318" y="617"/>
                </a:cubicBezTo>
                <a:lnTo>
                  <a:pt x="318" y="3087"/>
                </a:lnTo>
                <a:cubicBezTo>
                  <a:pt x="318" y="3396"/>
                  <a:pt x="477" y="3705"/>
                  <a:pt x="636" y="3705"/>
                </a:cubicBezTo>
                <a:cubicBezTo>
                  <a:pt x="477" y="3705"/>
                  <a:pt x="318" y="4013"/>
                  <a:pt x="318" y="4322"/>
                </a:cubicBezTo>
                <a:lnTo>
                  <a:pt x="318" y="6792"/>
                </a:lnTo>
                <a:cubicBezTo>
                  <a:pt x="318" y="7101"/>
                  <a:pt x="159" y="7410"/>
                  <a:pt x="0" y="7410"/>
                </a:cubicBezTo>
              </a:path>
            </a:pathLst>
          </a:cu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6" hidden="0"/>
          <p:cNvSpPr/>
          <p:nvPr isPhoto="0" userDrawn="0"/>
        </p:nvSpPr>
        <p:spPr bwMode="auto">
          <a:xfrm>
            <a:off x="4191120" y="4952880"/>
            <a:ext cx="1828800" cy="39888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 algn="ctr">
              <a:spcBef>
                <a:spcPts val="1247"/>
              </a:spcBef>
              <a:defRPr/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</a:rPr>
              <a:t>Дефицит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CustomShape 17" hidden="0"/>
          <p:cNvSpPr/>
          <p:nvPr isPhoto="0" userDrawn="0"/>
        </p:nvSpPr>
        <p:spPr bwMode="auto">
          <a:xfrm>
            <a:off x="7391520" y="5715000"/>
            <a:ext cx="1143000" cy="45972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 algn="ctr">
              <a:spcBef>
                <a:spcPts val="1500"/>
              </a:spcBef>
              <a:defRPr/>
            </a:pPr>
            <a:r>
              <a:rPr lang="en-US" sz="2400" b="1" i="1" strike="noStrike" spc="-1">
                <a:solidFill>
                  <a:srgbClr val="FFFFFF"/>
                </a:solidFill>
                <a:latin typeface="Arial"/>
              </a:rPr>
              <a:t>Q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CustomShape 18" hidden="0"/>
          <p:cNvSpPr/>
          <p:nvPr isPhoto="0" userDrawn="0"/>
        </p:nvSpPr>
        <p:spPr bwMode="auto">
          <a:xfrm>
            <a:off x="6095880" y="1600200"/>
            <a:ext cx="381240" cy="58140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 algn="ctr">
              <a:spcBef>
                <a:spcPts val="1998"/>
              </a:spcBef>
              <a:defRPr/>
            </a:pPr>
            <a:r>
              <a:rPr lang="en-US" sz="3200" b="1" i="1" strike="noStrike" spc="-1">
                <a:solidFill>
                  <a:srgbClr val="6666FF"/>
                </a:solidFill>
                <a:latin typeface="Arial"/>
              </a:rPr>
              <a:t>S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CustomShape 19" hidden="0"/>
          <p:cNvSpPr/>
          <p:nvPr isPhoto="0" userDrawn="0"/>
        </p:nvSpPr>
        <p:spPr bwMode="auto">
          <a:xfrm>
            <a:off x="2895480" y="1600200"/>
            <a:ext cx="609840" cy="58140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>
              <a:spcBef>
                <a:spcPts val="1998"/>
              </a:spcBef>
              <a:defRPr/>
            </a:pPr>
            <a:r>
              <a:rPr lang="en-US" sz="3200" b="1" i="1" strike="noStrike" spc="-1">
                <a:solidFill>
                  <a:srgbClr val="00CC66"/>
                </a:solidFill>
                <a:latin typeface="Arial"/>
              </a:rPr>
              <a:t>D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Line 20" hidden="0"/>
          <p:cNvSpPr/>
          <p:nvPr isPhoto="0" userDrawn="0"/>
        </p:nvSpPr>
        <p:spPr bwMode="auto">
          <a:xfrm>
            <a:off x="2332080" y="4724280"/>
            <a:ext cx="2316240" cy="0"/>
          </a:xfrm>
          <a:prstGeom prst="line">
            <a:avLst/>
          </a:prstGeom>
          <a:ln w="9360">
            <a:solidFill>
              <a:srgbClr val="000514"/>
            </a:solidFill>
            <a:miter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Line 21" hidden="0"/>
          <p:cNvSpPr/>
          <p:nvPr isPhoto="0" userDrawn="0"/>
        </p:nvSpPr>
        <p:spPr bwMode="auto">
          <a:xfrm>
            <a:off x="4692600" y="4815000"/>
            <a:ext cx="0" cy="761760"/>
          </a:xfrm>
          <a:prstGeom prst="line">
            <a:avLst/>
          </a:prstGeom>
          <a:ln w="9360">
            <a:solidFill>
              <a:srgbClr val="000514"/>
            </a:solidFill>
            <a:miter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2" hidden="0"/>
          <p:cNvSpPr/>
          <p:nvPr isPhoto="0" userDrawn="0"/>
        </p:nvSpPr>
        <p:spPr bwMode="auto">
          <a:xfrm>
            <a:off x="5791320" y="4305240"/>
            <a:ext cx="2666880" cy="343080"/>
          </a:xfrm>
          <a:prstGeom prst="borderCallout1">
            <a:avLst>
              <a:gd name="adj1" fmla="val 18750"/>
              <a:gd name="adj2" fmla="val -8333"/>
              <a:gd name="adj3" fmla="val 118055"/>
              <a:gd name="adj4" fmla="val -35416"/>
            </a:avLst>
          </a:prstGeom>
          <a:solidFill>
            <a:srgbClr val="0099CC"/>
          </a:solidFill>
          <a:ln w="9360">
            <a:solidFill>
              <a:srgbClr val="000514"/>
            </a:solidFill>
            <a:miter/>
            <a:head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FFFFFF"/>
                </a:solidFill>
                <a:latin typeface="Garamond"/>
              </a:rPr>
              <a:t>Рыночное равновесие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Line 23" hidden="0"/>
          <p:cNvSpPr/>
          <p:nvPr isPhoto="0" userDrawn="0"/>
        </p:nvSpPr>
        <p:spPr bwMode="auto">
          <a:xfrm>
            <a:off x="2255760" y="3398760"/>
            <a:ext cx="3886200" cy="0"/>
          </a:xfrm>
          <a:prstGeom prst="line">
            <a:avLst/>
          </a:prstGeom>
          <a:ln w="9360">
            <a:solidFill>
              <a:srgbClr val="000514"/>
            </a:solidFill>
            <a:miter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4" hidden="0"/>
          <p:cNvSpPr/>
          <p:nvPr isPhoto="0" userDrawn="0"/>
        </p:nvSpPr>
        <p:spPr bwMode="auto">
          <a:xfrm>
            <a:off x="3124080" y="3352680"/>
            <a:ext cx="152640" cy="152640"/>
          </a:xfrm>
          <a:prstGeom prst="flowChartConnector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Line 25" hidden="0"/>
          <p:cNvSpPr/>
          <p:nvPr isPhoto="0" userDrawn="0"/>
        </p:nvSpPr>
        <p:spPr bwMode="auto">
          <a:xfrm>
            <a:off x="3216240" y="3460680"/>
            <a:ext cx="0" cy="2133720"/>
          </a:xfrm>
          <a:prstGeom prst="line">
            <a:avLst/>
          </a:prstGeom>
          <a:ln w="9360">
            <a:solidFill>
              <a:srgbClr val="000514"/>
            </a:solidFill>
            <a:miter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Line 26" hidden="0"/>
          <p:cNvSpPr/>
          <p:nvPr isPhoto="0" userDrawn="0"/>
        </p:nvSpPr>
        <p:spPr bwMode="auto">
          <a:xfrm>
            <a:off x="6156360" y="3444840"/>
            <a:ext cx="0" cy="2133720"/>
          </a:xfrm>
          <a:prstGeom prst="line">
            <a:avLst/>
          </a:prstGeom>
          <a:ln w="9360">
            <a:solidFill>
              <a:srgbClr val="000514"/>
            </a:solidFill>
            <a:miter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27" hidden="0"/>
          <p:cNvSpPr/>
          <p:nvPr isPhoto="0" userDrawn="0"/>
        </p:nvSpPr>
        <p:spPr bwMode="auto">
          <a:xfrm>
            <a:off x="4038480" y="2971800"/>
            <a:ext cx="1219320" cy="64260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99CC"/>
          </a:solidFill>
          <a:ln w="9360">
            <a:solidFill>
              <a:srgbClr val="00051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defRPr/>
            </a:pPr>
            <a:r>
              <a:rPr lang="ru-RU" sz="1800" b="0" strike="noStrike" spc="-1">
                <a:solidFill>
                  <a:srgbClr val="FFFFFF"/>
                </a:solidFill>
                <a:latin typeface="Garamond"/>
              </a:rPr>
              <a:t>Излишек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Line 28" hidden="0"/>
          <p:cNvSpPr/>
          <p:nvPr isPhoto="0" userDrawn="0"/>
        </p:nvSpPr>
        <p:spPr bwMode="auto">
          <a:xfrm>
            <a:off x="2255760" y="5149800"/>
            <a:ext cx="4281480" cy="0"/>
          </a:xfrm>
          <a:prstGeom prst="line">
            <a:avLst/>
          </a:prstGeom>
          <a:ln w="9360">
            <a:solidFill>
              <a:srgbClr val="000514"/>
            </a:solidFill>
            <a:miter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29" hidden="0"/>
          <p:cNvSpPr/>
          <p:nvPr isPhoto="0" userDrawn="0"/>
        </p:nvSpPr>
        <p:spPr bwMode="auto">
          <a:xfrm>
            <a:off x="3627360" y="5029200"/>
            <a:ext cx="152640" cy="152280"/>
          </a:xfrm>
          <a:prstGeom prst="flowChartConnector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CustomShape 30" hidden="0"/>
          <p:cNvSpPr/>
          <p:nvPr isPhoto="0" userDrawn="0"/>
        </p:nvSpPr>
        <p:spPr bwMode="auto">
          <a:xfrm>
            <a:off x="4419720" y="5181480"/>
            <a:ext cx="1218960" cy="64260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99CC"/>
          </a:solidFill>
          <a:ln w="9360">
            <a:solidFill>
              <a:srgbClr val="00051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defRPr/>
            </a:pPr>
            <a:r>
              <a:rPr lang="ru-RU" sz="1800" b="0" strike="noStrike" spc="-1">
                <a:solidFill>
                  <a:srgbClr val="FFFFFF"/>
                </a:solidFill>
                <a:latin typeface="Garamond"/>
              </a:rPr>
              <a:t>Дефицит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Line 31" hidden="0"/>
          <p:cNvSpPr/>
          <p:nvPr isPhoto="0" userDrawn="0"/>
        </p:nvSpPr>
        <p:spPr bwMode="auto">
          <a:xfrm>
            <a:off x="3276720" y="3429000"/>
            <a:ext cx="2819160" cy="0"/>
          </a:xfrm>
          <a:prstGeom prst="line">
            <a:avLst/>
          </a:prstGeom>
          <a:ln w="63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Line 32" hidden="0"/>
          <p:cNvSpPr/>
          <p:nvPr isPhoto="0" userDrawn="0"/>
        </p:nvSpPr>
        <p:spPr bwMode="auto">
          <a:xfrm>
            <a:off x="3733920" y="5135400"/>
            <a:ext cx="2865240" cy="1800"/>
          </a:xfrm>
          <a:prstGeom prst="line">
            <a:avLst/>
          </a:prstGeom>
          <a:ln w="63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Line 33" hidden="0"/>
          <p:cNvSpPr/>
          <p:nvPr isPhoto="0" userDrawn="0"/>
        </p:nvSpPr>
        <p:spPr bwMode="auto">
          <a:xfrm flipH="1">
            <a:off x="3701519" y="5151600"/>
            <a:ext cx="1800" cy="487080"/>
          </a:xfrm>
          <a:prstGeom prst="line">
            <a:avLst/>
          </a:prstGeom>
          <a:ln w="9360">
            <a:solidFill>
              <a:srgbClr val="000514"/>
            </a:solidFill>
            <a:miter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Line 34" hidden="0"/>
          <p:cNvSpPr/>
          <p:nvPr isPhoto="0" userDrawn="0"/>
        </p:nvSpPr>
        <p:spPr bwMode="auto">
          <a:xfrm>
            <a:off x="6629400" y="5181480"/>
            <a:ext cx="0" cy="457200"/>
          </a:xfrm>
          <a:prstGeom prst="line">
            <a:avLst/>
          </a:prstGeom>
          <a:ln w="9360">
            <a:solidFill>
              <a:srgbClr val="000514"/>
            </a:solidFill>
            <a:miter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235" dur="indefinite" restart="never" nodeType="tmRoot">
          <p:childTnLst>
            <p:seq>
              <p:cTn id="236" dur="indefinite" nodeType="mainSeq">
                <p:childTnLst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2000"/>
                            </p:stCondLst>
                            <p:childTnLst>
                              <p:par>
                                <p:cTn id="2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4000"/>
                            </p:stCondLst>
                            <p:childTnLst>
                              <p:par>
                                <p:cTn id="24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4000"/>
                            </p:stCondLst>
                            <p:childTnLst>
                              <p:par>
                                <p:cTn id="25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4000"/>
                            </p:stCondLst>
                            <p:childTnLst>
                              <p:par>
                                <p:cTn id="253" presetID="6" presetClass="emph" fill="hold" nodeType="afterEffect">
                                  <p:stCondLst>
                                    <p:cond delay="2000"/>
                                  </p:stCond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5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6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6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6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16000"/>
                            </p:stCondLst>
                            <p:childTnLst>
                              <p:par>
                                <p:cTn id="2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7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7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18000"/>
                            </p:stCondLst>
                            <p:childTnLst>
                              <p:par>
                                <p:cTn id="27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repl">
                                        <p:cTn id="279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1000"/>
                            </p:stCondLst>
                            <p:childTnLst>
                              <p:par>
                                <p:cTn id="281" presetID="26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4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5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 fmla="y-sin(pi*$)/3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6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y-sin(pi*$)/9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7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y-sin(pi*$)/27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8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y-sin(pi*$)/81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23000"/>
                            </p:stCondLst>
                            <p:childTnLst>
                              <p:par>
                                <p:cTn id="2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92" dur="3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26000"/>
                            </p:stCondLst>
                            <p:childTnLst>
                              <p:par>
                                <p:cTn id="2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9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9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28000"/>
                            </p:stCondLst>
                            <p:childTnLst>
                              <p:par>
                                <p:cTn id="30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repl">
                                        <p:cTn id="303" dur="3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31000"/>
                            </p:stCondLst>
                            <p:childTnLst>
                              <p:par>
                                <p:cTn id="305" presetID="26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8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9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 fmla="y-sin(pi*$)/3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0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y-sin(pi*$)/9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1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y-sin(pi*$)/27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2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y-sin(pi*$)/81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1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1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3399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 hidden="0"/>
          <p:cNvSpPr txBox="1"/>
          <p:nvPr isPhoto="0" userDrawn="0"/>
        </p:nvSpPr>
        <p:spPr bwMode="auto">
          <a:xfrm>
            <a:off x="53352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p>
            <a:pPr algn="ctr">
              <a:defRPr/>
            </a:pPr>
            <a:r>
              <a:rPr lang="ru-RU" sz="4000" b="0" strike="noStrike" spc="-1">
                <a:solidFill>
                  <a:srgbClr val="E5E5FF"/>
                </a:solidFill>
                <a:latin typeface="Garamond"/>
              </a:rPr>
              <a:t>Графики спроса и предложения</a:t>
            </a:r>
            <a:endParaRPr lang="en-US" sz="40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5" name="TextShape 2" hidden="0"/>
          <p:cNvSpPr txBox="1"/>
          <p:nvPr isPhoto="0" userDrawn="0"/>
        </p:nvSpPr>
        <p:spPr bwMode="auto">
          <a:xfrm>
            <a:off x="456840" y="1599840"/>
            <a:ext cx="4419720" cy="47242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p>
            <a:pPr>
              <a:lnSpc>
                <a:spcPct val="80000"/>
              </a:lnSpc>
              <a:spcBef>
                <a:spcPts val="697"/>
              </a:spcBef>
              <a:defRPr/>
            </a:pPr>
            <a:r>
              <a:rPr lang="ru-RU" sz="2800" b="1" strike="noStrike" spc="-1">
                <a:solidFill>
                  <a:srgbClr val="FFFFFF"/>
                </a:solidFill>
                <a:latin typeface="Arial"/>
              </a:rPr>
              <a:t>Дженкин Флеминг</a:t>
            </a:r>
            <a:endParaRPr lang="en-US" sz="2800" b="0" strike="noStrike" spc="-1">
              <a:solidFill>
                <a:srgbClr val="FFFFFF"/>
              </a:solidFill>
              <a:latin typeface="Garamond"/>
            </a:endParaRPr>
          </a:p>
          <a:p>
            <a:pPr>
              <a:lnSpc>
                <a:spcPct val="80000"/>
              </a:lnSpc>
              <a:spcBef>
                <a:spcPts val="697"/>
              </a:spcBef>
              <a:defRPr/>
            </a:pPr>
            <a:r>
              <a:rPr lang="ru-RU" sz="2800" b="0" strike="noStrike" spc="-1">
                <a:solidFill>
                  <a:srgbClr val="FFFFFF"/>
                </a:solidFill>
                <a:latin typeface="Arial"/>
              </a:rPr>
              <a:t>(1833-1885),</a:t>
            </a:r>
            <a:r>
              <a:rPr lang="en-US" sz="2800" b="0" strike="noStrike" spc="-1">
                <a:solidFill>
                  <a:srgbClr val="FFFFFF"/>
                </a:solidFill>
                <a:latin typeface="Arial"/>
              </a:rPr>
              <a:t> </a:t>
            </a:r>
            <a:r>
              <a:rPr lang="ru-RU" sz="2800" b="0" strike="noStrike" spc="-1">
                <a:solidFill>
                  <a:srgbClr val="FFFFFF"/>
                </a:solidFill>
                <a:latin typeface="Arial"/>
              </a:rPr>
              <a:t>английский инженер и экономист, впервые представил спрос и предложение</a:t>
            </a:r>
            <a:br>
              <a:rPr/>
            </a:br>
            <a:r>
              <a:rPr lang="ru-RU" sz="2800" b="0" strike="noStrike" spc="-1">
                <a:solidFill>
                  <a:srgbClr val="FFFFFF"/>
                </a:solidFill>
                <a:latin typeface="Arial"/>
              </a:rPr>
              <a:t>в виде пересекающихся графиков. Он же</a:t>
            </a:r>
            <a:br>
              <a:rPr/>
            </a:br>
            <a:r>
              <a:rPr lang="ru-RU" sz="2800" b="0" strike="noStrike" spc="-1">
                <a:solidFill>
                  <a:srgbClr val="FFFFFF"/>
                </a:solidFill>
                <a:latin typeface="Arial"/>
              </a:rPr>
              <a:t>изобрел канатные дороги.</a:t>
            </a:r>
            <a:r>
              <a:rPr lang="en-US" sz="2800" b="0" strike="noStrike" spc="-1">
                <a:solidFill>
                  <a:srgbClr val="FFFFFF"/>
                </a:solidFill>
                <a:latin typeface="Arial"/>
              </a:rPr>
              <a:t> </a:t>
            </a:r>
            <a:r>
              <a:rPr lang="ru-RU" sz="2800" b="0" strike="noStrike" spc="-1">
                <a:solidFill>
                  <a:srgbClr val="FFFFFF"/>
                </a:solidFill>
                <a:latin typeface="Arial"/>
              </a:rPr>
              <a:t>На фоне эскиза такой дороги он показан на рисунке.</a:t>
            </a:r>
            <a:endParaRPr lang="en-US" sz="2800" b="0" strike="noStrike" spc="-1">
              <a:solidFill>
                <a:srgbClr val="FFFFFF"/>
              </a:solidFill>
              <a:latin typeface="Garamond"/>
            </a:endParaRPr>
          </a:p>
        </p:txBody>
      </p:sp>
      <p:pic>
        <p:nvPicPr>
          <p:cNvPr id="6" name="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5257800" y="1447920"/>
            <a:ext cx="3406680" cy="475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3399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 hidden="0"/>
          <p:cNvSpPr txBox="1"/>
          <p:nvPr isPhoto="0" userDrawn="0"/>
        </p:nvSpPr>
        <p:spPr bwMode="auto">
          <a:xfrm>
            <a:off x="0" y="-7668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p>
            <a:pPr algn="ctr">
              <a:defRPr/>
            </a:pPr>
            <a:r>
              <a:rPr lang="ru-RU" sz="4000" b="1" strike="noStrike" spc="-1">
                <a:solidFill>
                  <a:srgbClr val="E5E5FF"/>
                </a:solidFill>
                <a:latin typeface="Garamond"/>
              </a:rPr>
              <a:t>Изменение рыночного равновесия</a:t>
            </a:r>
            <a:endParaRPr lang="en-US" sz="40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5" name="CustomShape 3" hidden="0"/>
          <p:cNvSpPr/>
          <p:nvPr isPhoto="0" userDrawn="0"/>
        </p:nvSpPr>
        <p:spPr bwMode="auto">
          <a:xfrm>
            <a:off x="2743200" y="1676520"/>
            <a:ext cx="3962519" cy="3504960"/>
          </a:xfrm>
          <a:custGeom>
            <a:avLst/>
            <a:gdLst/>
            <a:ahLst/>
            <a:cxnLst/>
            <a:rect l="l" t="t" r="r" b="b"/>
            <a:pathLst>
              <a:path w="2496" h="2208" fill="norm" stroke="1" extrusionOk="0">
                <a:moveTo>
                  <a:pt x="0" y="0"/>
                </a:moveTo>
                <a:cubicBezTo>
                  <a:pt x="40" y="392"/>
                  <a:pt x="80" y="784"/>
                  <a:pt x="288" y="1104"/>
                </a:cubicBezTo>
                <a:cubicBezTo>
                  <a:pt x="496" y="1424"/>
                  <a:pt x="880" y="1736"/>
                  <a:pt x="1248" y="1920"/>
                </a:cubicBezTo>
                <a:cubicBezTo>
                  <a:pt x="1616" y="2104"/>
                  <a:pt x="2288" y="2160"/>
                  <a:pt x="2496" y="2208"/>
                </a:cubicBezTo>
              </a:path>
            </a:pathLst>
          </a:custGeom>
          <a:noFill/>
          <a:ln w="63360">
            <a:solidFill>
              <a:srgbClr val="3399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4" hidden="0"/>
          <p:cNvSpPr/>
          <p:nvPr isPhoto="0" userDrawn="0"/>
        </p:nvSpPr>
        <p:spPr bwMode="auto">
          <a:xfrm>
            <a:off x="1295280" y="1143000"/>
            <a:ext cx="457200" cy="45972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 algn="ctr">
              <a:spcBef>
                <a:spcPts val="1500"/>
              </a:spcBef>
              <a:defRPr/>
            </a:pPr>
            <a:r>
              <a:rPr lang="en-US" sz="2400" b="1" i="1" strike="noStrike" spc="-1">
                <a:solidFill>
                  <a:srgbClr val="FFFFFF"/>
                </a:solidFill>
                <a:latin typeface="Arial"/>
              </a:rPr>
              <a:t>P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CustomShape 5" hidden="0"/>
          <p:cNvSpPr/>
          <p:nvPr isPhoto="0" userDrawn="0"/>
        </p:nvSpPr>
        <p:spPr bwMode="auto">
          <a:xfrm>
            <a:off x="7391520" y="5715000"/>
            <a:ext cx="457200" cy="45972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 algn="ctr">
              <a:spcBef>
                <a:spcPts val="1500"/>
              </a:spcBef>
              <a:defRPr/>
            </a:pPr>
            <a:r>
              <a:rPr lang="en-US" sz="2400" b="1" i="1" strike="noStrike" spc="-1">
                <a:solidFill>
                  <a:srgbClr val="FFFFFF"/>
                </a:solidFill>
                <a:latin typeface="Arial"/>
              </a:rPr>
              <a:t>Q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CustomShape 6" hidden="0"/>
          <p:cNvSpPr/>
          <p:nvPr isPhoto="0" userDrawn="0"/>
        </p:nvSpPr>
        <p:spPr bwMode="auto">
          <a:xfrm>
            <a:off x="4648320" y="4267080"/>
            <a:ext cx="304560" cy="36828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 algn="ctr">
              <a:spcBef>
                <a:spcPts val="1123"/>
              </a:spcBef>
              <a:defRPr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A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ustomShape 7" hidden="0"/>
          <p:cNvSpPr/>
          <p:nvPr isPhoto="0" userDrawn="0"/>
        </p:nvSpPr>
        <p:spPr bwMode="auto">
          <a:xfrm>
            <a:off x="5486400" y="2895480"/>
            <a:ext cx="457200" cy="40572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 algn="ctr">
              <a:spcBef>
                <a:spcPts val="1123"/>
              </a:spcBef>
              <a:defRPr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A</a:t>
            </a:r>
            <a:r>
              <a:rPr lang="en-US" sz="1800" b="0" strike="noStrike" spc="-1" baseline="-25000">
                <a:solidFill>
                  <a:srgbClr val="FFFFFF"/>
                </a:solidFill>
                <a:latin typeface="Arial"/>
              </a:rPr>
              <a:t>1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CustomShape 8" hidden="0"/>
          <p:cNvSpPr/>
          <p:nvPr isPhoto="0" userDrawn="0"/>
        </p:nvSpPr>
        <p:spPr bwMode="auto">
          <a:xfrm>
            <a:off x="6629400" y="1447920"/>
            <a:ext cx="533520" cy="45972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 algn="ctr">
              <a:spcBef>
                <a:spcPts val="1500"/>
              </a:spcBef>
              <a:defRPr/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</a:rPr>
              <a:t>S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CustomShape 9" hidden="0"/>
          <p:cNvSpPr/>
          <p:nvPr isPhoto="0" userDrawn="0"/>
        </p:nvSpPr>
        <p:spPr bwMode="auto">
          <a:xfrm rot="16468200">
            <a:off x="2742120" y="1464120"/>
            <a:ext cx="3583080" cy="4038480"/>
          </a:xfrm>
          <a:custGeom>
            <a:avLst/>
            <a:gdLst/>
            <a:ahLst/>
            <a:cxnLst/>
            <a:rect l="l" t="t" r="r" b="b"/>
            <a:pathLst>
              <a:path w="2496" h="2208" fill="norm" stroke="1" extrusionOk="0">
                <a:moveTo>
                  <a:pt x="0" y="0"/>
                </a:moveTo>
                <a:cubicBezTo>
                  <a:pt x="40" y="392"/>
                  <a:pt x="80" y="784"/>
                  <a:pt x="288" y="1104"/>
                </a:cubicBezTo>
                <a:cubicBezTo>
                  <a:pt x="496" y="1424"/>
                  <a:pt x="880" y="1736"/>
                  <a:pt x="1248" y="1920"/>
                </a:cubicBezTo>
                <a:cubicBezTo>
                  <a:pt x="1616" y="2104"/>
                  <a:pt x="2288" y="2160"/>
                  <a:pt x="2496" y="2208"/>
                </a:cubicBezTo>
              </a:path>
            </a:pathLst>
          </a:custGeom>
          <a:noFill/>
          <a:ln w="63360">
            <a:solidFill>
              <a:srgbClr val="33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0" hidden="0"/>
          <p:cNvSpPr/>
          <p:nvPr isPhoto="0" userDrawn="0"/>
        </p:nvSpPr>
        <p:spPr bwMode="auto">
          <a:xfrm>
            <a:off x="4648320" y="4648320"/>
            <a:ext cx="152280" cy="152280"/>
          </a:xfrm>
          <a:prstGeom prst="flowChartConnector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1" hidden="0"/>
          <p:cNvSpPr/>
          <p:nvPr isPhoto="0" userDrawn="0"/>
        </p:nvSpPr>
        <p:spPr bwMode="auto">
          <a:xfrm>
            <a:off x="6080039" y="3322800"/>
            <a:ext cx="152640" cy="152280"/>
          </a:xfrm>
          <a:prstGeom prst="flowChartConnector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2" hidden="0"/>
          <p:cNvSpPr/>
          <p:nvPr isPhoto="0" userDrawn="0"/>
        </p:nvSpPr>
        <p:spPr bwMode="auto">
          <a:xfrm>
            <a:off x="2179800" y="4648320"/>
            <a:ext cx="152280" cy="152280"/>
          </a:xfrm>
          <a:prstGeom prst="flowChartConnector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Line 13" hidden="0"/>
          <p:cNvSpPr/>
          <p:nvPr isPhoto="0" userDrawn="0"/>
        </p:nvSpPr>
        <p:spPr bwMode="auto">
          <a:xfrm>
            <a:off x="2362320" y="4724280"/>
            <a:ext cx="2209680" cy="0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Line 14" hidden="0"/>
          <p:cNvSpPr/>
          <p:nvPr isPhoto="0" userDrawn="0"/>
        </p:nvSpPr>
        <p:spPr bwMode="auto">
          <a:xfrm>
            <a:off x="4724280" y="4800600"/>
            <a:ext cx="0" cy="838080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Line 15" hidden="0"/>
          <p:cNvSpPr/>
          <p:nvPr isPhoto="0" userDrawn="0"/>
        </p:nvSpPr>
        <p:spPr bwMode="auto">
          <a:xfrm>
            <a:off x="2286000" y="3429000"/>
            <a:ext cx="3809880" cy="0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Line 16" hidden="0"/>
          <p:cNvSpPr/>
          <p:nvPr isPhoto="0" userDrawn="0"/>
        </p:nvSpPr>
        <p:spPr bwMode="auto">
          <a:xfrm>
            <a:off x="6172200" y="3581280"/>
            <a:ext cx="0" cy="2057400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17" hidden="0"/>
          <p:cNvSpPr/>
          <p:nvPr isPhoto="0" userDrawn="0"/>
        </p:nvSpPr>
        <p:spPr bwMode="auto">
          <a:xfrm>
            <a:off x="2209680" y="6019920"/>
            <a:ext cx="2210040" cy="342720"/>
          </a:xfrm>
          <a:prstGeom prst="borderCallout1">
            <a:avLst>
              <a:gd name="adj1" fmla="val 18750"/>
              <a:gd name="adj2" fmla="val -8333"/>
              <a:gd name="adj3" fmla="val -122222"/>
              <a:gd name="adj4" fmla="val 110342"/>
            </a:avLst>
          </a:prstGeom>
          <a:solidFill>
            <a:srgbClr val="0099CC"/>
          </a:solidFill>
          <a:ln w="9360">
            <a:solidFill>
              <a:srgbClr val="000514"/>
            </a:solidFill>
            <a:miter/>
            <a:head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FFFFFF"/>
                </a:solidFill>
                <a:latin typeface="Garamond"/>
              </a:rPr>
              <a:t>Рост количества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CustomShape 18" hidden="0"/>
          <p:cNvSpPr/>
          <p:nvPr isPhoto="0" userDrawn="0"/>
        </p:nvSpPr>
        <p:spPr bwMode="auto">
          <a:xfrm>
            <a:off x="304920" y="4648320"/>
            <a:ext cx="1371600" cy="342720"/>
          </a:xfrm>
          <a:prstGeom prst="borderCallout1">
            <a:avLst>
              <a:gd name="adj1" fmla="val 18750"/>
              <a:gd name="adj2" fmla="val -8333"/>
              <a:gd name="adj3" fmla="val 18981"/>
              <a:gd name="adj4" fmla="val 130208"/>
            </a:avLst>
          </a:prstGeom>
          <a:solidFill>
            <a:srgbClr val="0099CC"/>
          </a:solidFill>
          <a:ln w="9360">
            <a:solidFill>
              <a:srgbClr val="000514"/>
            </a:solidFill>
            <a:miter/>
            <a:head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FFFFFF"/>
                </a:solidFill>
                <a:latin typeface="Garamond"/>
              </a:rPr>
              <a:t>Рост цены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CustomShape 19" hidden="0"/>
          <p:cNvSpPr/>
          <p:nvPr isPhoto="0" userDrawn="0"/>
        </p:nvSpPr>
        <p:spPr bwMode="auto">
          <a:xfrm>
            <a:off x="3962519" y="2133720"/>
            <a:ext cx="1600200" cy="342720"/>
          </a:xfrm>
          <a:prstGeom prst="borderCallout1">
            <a:avLst>
              <a:gd name="adj1" fmla="val 18750"/>
              <a:gd name="adj2" fmla="val -8333"/>
              <a:gd name="adj3" fmla="val 277777"/>
              <a:gd name="adj4" fmla="val -54263"/>
            </a:avLst>
          </a:prstGeom>
          <a:solidFill>
            <a:srgbClr val="0099CC"/>
          </a:solidFill>
          <a:ln w="9360">
            <a:solidFill>
              <a:srgbClr val="000514"/>
            </a:solidFill>
            <a:miter/>
            <a:head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FFFFFF"/>
                </a:solidFill>
                <a:latin typeface="Garamond"/>
              </a:rPr>
              <a:t>Рост спроса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CustomShape 20" hidden="0"/>
          <p:cNvSpPr/>
          <p:nvPr isPhoto="0" userDrawn="0"/>
        </p:nvSpPr>
        <p:spPr bwMode="auto">
          <a:xfrm>
            <a:off x="4587840" y="5486400"/>
            <a:ext cx="152280" cy="152280"/>
          </a:xfrm>
          <a:prstGeom prst="flowChartConnector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1" hidden="0"/>
          <p:cNvSpPr/>
          <p:nvPr isPhoto="0" userDrawn="0"/>
        </p:nvSpPr>
        <p:spPr bwMode="auto">
          <a:xfrm>
            <a:off x="6172200" y="1600200"/>
            <a:ext cx="380880" cy="58140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 algn="ctr">
              <a:spcBef>
                <a:spcPts val="1998"/>
              </a:spcBef>
              <a:defRPr/>
            </a:pPr>
            <a:r>
              <a:rPr lang="en-US" sz="3200" b="1" i="1" strike="noStrike" spc="-1">
                <a:solidFill>
                  <a:srgbClr val="6666FF"/>
                </a:solidFill>
                <a:latin typeface="Arial"/>
              </a:rPr>
              <a:t>S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CustomShape 22" hidden="0"/>
          <p:cNvSpPr/>
          <p:nvPr isPhoto="0" userDrawn="0"/>
        </p:nvSpPr>
        <p:spPr bwMode="auto">
          <a:xfrm>
            <a:off x="2743200" y="1600200"/>
            <a:ext cx="609480" cy="58140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>
              <a:spcBef>
                <a:spcPts val="1998"/>
              </a:spcBef>
              <a:defRPr/>
            </a:pPr>
            <a:r>
              <a:rPr lang="en-US" sz="3200" b="1" i="1" strike="noStrike" spc="-1">
                <a:solidFill>
                  <a:srgbClr val="00CC66"/>
                </a:solidFill>
                <a:latin typeface="Arial"/>
              </a:rPr>
              <a:t>D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Line 23" hidden="0"/>
          <p:cNvSpPr/>
          <p:nvPr isPhoto="0" userDrawn="0"/>
        </p:nvSpPr>
        <p:spPr bwMode="auto">
          <a:xfrm>
            <a:off x="2332080" y="4724280"/>
            <a:ext cx="2316240" cy="0"/>
          </a:xfrm>
          <a:prstGeom prst="line">
            <a:avLst/>
          </a:prstGeom>
          <a:ln w="9360">
            <a:solidFill>
              <a:srgbClr val="000514"/>
            </a:solidFill>
            <a:miter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Line 24" hidden="0"/>
          <p:cNvSpPr/>
          <p:nvPr isPhoto="0" userDrawn="0"/>
        </p:nvSpPr>
        <p:spPr bwMode="auto">
          <a:xfrm>
            <a:off x="2286000" y="3429000"/>
            <a:ext cx="3809880" cy="0"/>
          </a:xfrm>
          <a:prstGeom prst="line">
            <a:avLst/>
          </a:prstGeom>
          <a:ln w="9360">
            <a:solidFill>
              <a:srgbClr val="000514"/>
            </a:solidFill>
            <a:miter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Line 25" hidden="0"/>
          <p:cNvSpPr/>
          <p:nvPr isPhoto="0" userDrawn="0"/>
        </p:nvSpPr>
        <p:spPr bwMode="auto">
          <a:xfrm>
            <a:off x="4694400" y="4768920"/>
            <a:ext cx="0" cy="733320"/>
          </a:xfrm>
          <a:prstGeom prst="line">
            <a:avLst/>
          </a:prstGeom>
          <a:ln w="9360">
            <a:solidFill>
              <a:srgbClr val="000514"/>
            </a:solidFill>
            <a:miter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Line 26" hidden="0"/>
          <p:cNvSpPr/>
          <p:nvPr isPhoto="0" userDrawn="0"/>
        </p:nvSpPr>
        <p:spPr bwMode="auto">
          <a:xfrm>
            <a:off x="6172200" y="3505320"/>
            <a:ext cx="0" cy="1981080"/>
          </a:xfrm>
          <a:prstGeom prst="line">
            <a:avLst/>
          </a:prstGeom>
          <a:ln w="9360">
            <a:solidFill>
              <a:srgbClr val="000514"/>
            </a:solidFill>
            <a:miter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27" hidden="0"/>
          <p:cNvSpPr/>
          <p:nvPr isPhoto="0" userDrawn="0"/>
        </p:nvSpPr>
        <p:spPr bwMode="auto">
          <a:xfrm>
            <a:off x="6858000" y="4800600"/>
            <a:ext cx="1981080" cy="990720"/>
          </a:xfrm>
          <a:prstGeom prst="borderCallout1">
            <a:avLst>
              <a:gd name="adj1" fmla="val 18750"/>
              <a:gd name="adj2" fmla="val -8333"/>
              <a:gd name="adj3" fmla="val -7851"/>
              <a:gd name="adj4" fmla="val -97675"/>
            </a:avLst>
          </a:prstGeom>
          <a:solidFill>
            <a:srgbClr val="0099CC"/>
          </a:solidFill>
          <a:ln w="9360">
            <a:solidFill>
              <a:srgbClr val="000514"/>
            </a:solidFill>
            <a:miter/>
            <a:head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FFFFFF"/>
                </a:solidFill>
                <a:latin typeface="Garamond"/>
              </a:rPr>
              <a:t>Равновесная цена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FFFFFF"/>
                </a:solidFill>
                <a:latin typeface="Garamond"/>
              </a:rPr>
              <a:t>и количество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CustomShape 28" hidden="0"/>
          <p:cNvSpPr/>
          <p:nvPr isPhoto="0" userDrawn="0"/>
        </p:nvSpPr>
        <p:spPr bwMode="auto">
          <a:xfrm>
            <a:off x="6858000" y="3124080"/>
            <a:ext cx="1905120" cy="1295640"/>
          </a:xfrm>
          <a:prstGeom prst="borderCallout1">
            <a:avLst>
              <a:gd name="adj1" fmla="val 18750"/>
              <a:gd name="adj2" fmla="val -8333"/>
              <a:gd name="adj3" fmla="val 20587"/>
              <a:gd name="adj4" fmla="val -32000"/>
            </a:avLst>
          </a:prstGeom>
          <a:solidFill>
            <a:srgbClr val="0099CC"/>
          </a:solidFill>
          <a:ln w="9360">
            <a:solidFill>
              <a:srgbClr val="000514"/>
            </a:solidFill>
            <a:miter/>
            <a:headEnd type="triangle" w="med" len="med"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FFFFFF"/>
                </a:solidFill>
                <a:latin typeface="Garamond"/>
              </a:rPr>
              <a:t>Новая равновесная цена</a:t>
            </a:r>
            <a:br>
              <a:rPr/>
            </a:br>
            <a:r>
              <a:rPr lang="ru-RU" sz="1800" b="0" strike="noStrike" spc="-1">
                <a:solidFill>
                  <a:srgbClr val="FFFFFF"/>
                </a:solidFill>
                <a:latin typeface="Garamond"/>
              </a:rPr>
              <a:t>и количество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319" dur="indefinite" restart="never" nodeType="tmRoot">
          <p:childTnLst>
            <p:seq>
              <p:cTn id="320" dur="indefinite" nodeType="mainSeq">
                <p:childTnLst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2000"/>
                            </p:stCondLst>
                            <p:childTnLst>
                              <p:par>
                                <p:cTn id="32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3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3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3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4000"/>
                            </p:stCondLst>
                            <p:childTnLst>
                              <p:par>
                                <p:cTn id="3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4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000"/>
                            </p:stCondLst>
                            <p:childTnLst>
                              <p:par>
                                <p:cTn id="3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6000"/>
                            </p:stCondLst>
                            <p:childTnLst>
                              <p:par>
                                <p:cTn id="35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5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8000"/>
                            </p:stCondLst>
                            <p:childTnLst>
                              <p:par>
                                <p:cTn id="3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5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361" presetID="63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path="M -3.33333E-6 -2.54335E-6 L 0.32084 -0.00277">
                                      <p:cBhvr>
                                        <p:cTn id="362" dur="2000" fill="hold"/>
                                        <p:tgtEl>
                                          <p:spTgt spid="21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3" presetID="63" presetClass="pat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path="M 3.33333E-6 -1.96532E-6 L 0.31666 -1.96532E-6">
                                      <p:cBhvr>
                                        <p:cTn id="364" dur="2000" fill="hold"/>
                                        <p:tgtEl>
                                          <p:spTgt spid="5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2000"/>
                            </p:stCondLst>
                            <p:childTnLst>
                              <p:par>
                                <p:cTn id="3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6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4000"/>
                            </p:stCondLst>
                            <p:childTnLst>
                              <p:par>
                                <p:cTn id="370" presetID="64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path="M -3.33333E-6 4.68208E-6 L -3.33333E-6 -0.19145">
                                      <p:cBhvr>
                                        <p:cTn id="371" dur="2000" fill="hold"/>
                                        <p:tgtEl>
                                          <p:spTgt spid="20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2" presetID="64" presetClass="pat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path="M -1.38889E-6 -2.48555E-6 L -0.00503 -0.18867">
                                      <p:cBhvr>
                                        <p:cTn id="373" dur="2000" fill="hold"/>
                                        <p:tgtEl>
                                          <p:spTgt spid="14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7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18000"/>
                            </p:stCondLst>
                            <p:childTnLst>
                              <p:par>
                                <p:cTn id="379" presetID="63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path="M 5.55112E-17 -4.10405E-6 L 0.1625 -0.00277">
                                      <p:cBhvr>
                                        <p:cTn id="380" dur="2000" fill="hold"/>
                                        <p:tgtEl>
                                          <p:spTgt spid="19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1" presetID="63" presetClass="pat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path="M 5.55556E-7 -3.4104E-6 L 0.16493 -3.4104E-6">
                                      <p:cBhvr>
                                        <p:cTn id="382" dur="2000" fill="hold"/>
                                        <p:tgtEl>
                                          <p:spTgt spid="22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20000"/>
                            </p:stCondLst>
                            <p:childTnLst>
                              <p:par>
                                <p:cTn id="3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8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22000"/>
                            </p:stCondLst>
                            <p:childTnLst>
                              <p:par>
                                <p:cTn id="38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22000"/>
                            </p:stCondLst>
                            <p:childTnLst>
                              <p:par>
                                <p:cTn id="3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93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25000"/>
                            </p:stCondLst>
                            <p:childTnLst>
                              <p:par>
                                <p:cTn id="3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9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3399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 hidden="0"/>
          <p:cNvSpPr txBox="1"/>
          <p:nvPr isPhoto="0" userDrawn="0"/>
        </p:nvSpPr>
        <p:spPr bwMode="auto"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p>
            <a:pPr algn="ctr">
              <a:defRPr/>
            </a:pPr>
            <a:r>
              <a:rPr lang="ru-RU" sz="4400" b="1" strike="noStrike" spc="-1">
                <a:solidFill>
                  <a:srgbClr val="E5E5FF"/>
                </a:solidFill>
                <a:latin typeface="Garamond"/>
              </a:rPr>
              <a:t>Выводы</a:t>
            </a:r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5" name="TextShape 2" hidden="0"/>
          <p:cNvSpPr txBox="1"/>
          <p:nvPr isPhoto="0" userDrawn="0"/>
        </p:nvSpPr>
        <p:spPr bwMode="auto">
          <a:xfrm>
            <a:off x="457200" y="1142640"/>
            <a:ext cx="8229600" cy="51814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69000"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/>
              <a:buChar char=""/>
              <a:defRPr/>
            </a:pPr>
            <a:r>
              <a:rPr lang="ru-RU" sz="3200" b="0" strike="noStrike" spc="-1">
                <a:solidFill>
                  <a:srgbClr val="FFFFFF"/>
                </a:solidFill>
                <a:latin typeface="Garamond"/>
              </a:rPr>
              <a:t>Рынок — сфера свободного</a:t>
            </a:r>
            <a:br>
              <a:rPr/>
            </a:br>
            <a:r>
              <a:rPr lang="ru-RU" sz="3200" b="0" strike="noStrike" spc="-1">
                <a:solidFill>
                  <a:srgbClr val="FFFFFF"/>
                </a:solidFill>
                <a:latin typeface="Garamond"/>
              </a:rPr>
              <a:t>и устойчивого обмена равноценными товарами, услугами и факторами</a:t>
            </a:r>
            <a:br>
              <a:rPr/>
            </a:br>
            <a:r>
              <a:rPr lang="ru-RU" sz="3200" b="0" strike="noStrike" spc="-1">
                <a:solidFill>
                  <a:srgbClr val="FFFFFF"/>
                </a:solidFill>
                <a:latin typeface="Garamond"/>
              </a:rPr>
              <a:t>их производства. 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/>
              <a:buChar char=""/>
              <a:defRPr/>
            </a:pPr>
            <a:r>
              <a:rPr lang="ru-RU" sz="3200" b="0" strike="noStrike" spc="-1">
                <a:solidFill>
                  <a:srgbClr val="FFFFFF"/>
                </a:solidFill>
                <a:latin typeface="Garamond"/>
              </a:rPr>
              <a:t>Рынок возникает в результате разделения труда — специализации</a:t>
            </a:r>
            <a:br>
              <a:rPr/>
            </a:br>
            <a:r>
              <a:rPr lang="ru-RU" sz="3200" b="0" strike="noStrike" spc="-1">
                <a:solidFill>
                  <a:srgbClr val="FFFFFF"/>
                </a:solidFill>
                <a:latin typeface="Garamond"/>
              </a:rPr>
              <a:t>на производстве определенных товаров и услуг, которыми производители обмениваются для удовлетворения своих потребностей.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3399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 hidden="0"/>
          <p:cNvSpPr txBox="1"/>
          <p:nvPr isPhoto="0" userDrawn="0"/>
        </p:nvSpPr>
        <p:spPr bwMode="auto">
          <a:xfrm>
            <a:off x="53352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p>
            <a:pPr algn="ctr">
              <a:defRPr/>
            </a:pPr>
            <a:r>
              <a:rPr lang="ru-RU" sz="4400" b="1" strike="noStrike" spc="-1">
                <a:solidFill>
                  <a:srgbClr val="E5E5FF"/>
                </a:solidFill>
                <a:latin typeface="Garamond"/>
              </a:rPr>
              <a:t>Выводы</a:t>
            </a:r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5" name="TextShape 2" hidden="0"/>
          <p:cNvSpPr txBox="1"/>
          <p:nvPr isPhoto="0" userDrawn="0"/>
        </p:nvSpPr>
        <p:spPr bwMode="auto">
          <a:xfrm>
            <a:off x="457200" y="129528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88000"/>
          </a:bodyPr>
          <a:p>
            <a:pPr marL="342720" indent="-342720">
              <a:lnSpc>
                <a:spcPct val="90000"/>
              </a:lnSpc>
              <a:spcBef>
                <a:spcPts val="598"/>
              </a:spcBef>
              <a:buClr>
                <a:srgbClr val="FFCC00"/>
              </a:buClr>
              <a:buSzPct val="70000"/>
              <a:buFont typeface="Wingdings"/>
              <a:buChar char=""/>
              <a:defRPr/>
            </a:pPr>
            <a:r>
              <a:rPr lang="ru-RU" sz="2400" b="0" strike="noStrike" spc="-1">
                <a:solidFill>
                  <a:srgbClr val="FFFFFF"/>
                </a:solidFill>
                <a:latin typeface="Garamond"/>
              </a:rPr>
              <a:t>Спрос — количество товара, которое продавцы готовы продать на рынке по определенной цене.</a:t>
            </a:r>
            <a:endParaRPr lang="en-US" sz="24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  <a:buClr>
                <a:srgbClr val="FFCC00"/>
              </a:buClr>
              <a:buSzPct val="70000"/>
              <a:buFont typeface="Wingdings"/>
              <a:buChar char=""/>
              <a:defRPr/>
            </a:pPr>
            <a:r>
              <a:rPr lang="ru-RU" sz="2400" b="0" strike="noStrike" spc="-1">
                <a:solidFill>
                  <a:srgbClr val="FFFFFF"/>
                </a:solidFill>
                <a:latin typeface="Garamond"/>
              </a:rPr>
              <a:t>Спрос находится </a:t>
            </a:r>
            <a:r>
              <a:rPr lang="ru-RU" sz="2400" b="0" strike="noStrike" spc="-1">
                <a:solidFill>
                  <a:srgbClr val="FFFFFF"/>
                </a:solidFill>
                <a:latin typeface="Arial Unicode MS"/>
              </a:rPr>
              <a:t>в</a:t>
            </a:r>
            <a:r>
              <a:rPr lang="ru-RU" sz="2400" b="0" strike="noStrike" spc="-1">
                <a:solidFill>
                  <a:srgbClr val="FFFFFF"/>
                </a:solidFill>
                <a:latin typeface="Garamond"/>
              </a:rPr>
              <a:t> обратной зависимости от цены товара: выше цена — ниже спрос.</a:t>
            </a:r>
            <a:endParaRPr lang="en-US" sz="24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  <a:buClr>
                <a:srgbClr val="FFCC00"/>
              </a:buClr>
              <a:buSzPct val="70000"/>
              <a:buFont typeface="Wingdings"/>
              <a:buChar char=""/>
              <a:defRPr/>
            </a:pPr>
            <a:r>
              <a:rPr lang="ru-RU" sz="2400" b="0" strike="noStrike" spc="-1">
                <a:solidFill>
                  <a:srgbClr val="FFFFFF"/>
                </a:solidFill>
                <a:latin typeface="Garamond"/>
              </a:rPr>
              <a:t>Предложение — количество товара, которое поставляется </a:t>
            </a:r>
            <a:r>
              <a:rPr lang="ru-RU" sz="2400" b="0" strike="noStrike" spc="-1">
                <a:solidFill>
                  <a:srgbClr val="FFFFFF"/>
                </a:solidFill>
                <a:latin typeface="Arial Unicode MS"/>
              </a:rPr>
              <a:t>на</a:t>
            </a:r>
            <a:r>
              <a:rPr lang="ru-RU" sz="2400" b="0" strike="noStrike" spc="-1">
                <a:solidFill>
                  <a:srgbClr val="FFFFFF"/>
                </a:solidFill>
                <a:latin typeface="Garamond"/>
              </a:rPr>
              <a:t> рынок при определенной цене. </a:t>
            </a:r>
            <a:endParaRPr lang="en-US" sz="24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  <a:buClr>
                <a:srgbClr val="FFCC00"/>
              </a:buClr>
              <a:buSzPct val="70000"/>
              <a:buFont typeface="Wingdings"/>
              <a:buChar char=""/>
              <a:defRPr/>
            </a:pPr>
            <a:r>
              <a:rPr lang="ru-RU" sz="2400" b="0" strike="noStrike" spc="-1">
                <a:solidFill>
                  <a:srgbClr val="FFFFFF"/>
                </a:solidFill>
                <a:latin typeface="Garamond"/>
              </a:rPr>
              <a:t>Оно находится в прямой зависимости от цены: выше цена — больше предложение.</a:t>
            </a:r>
            <a:endParaRPr lang="en-US" sz="24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  <a:buClr>
                <a:srgbClr val="FFCC00"/>
              </a:buClr>
              <a:buSzPct val="70000"/>
              <a:buFont typeface="Wingdings"/>
              <a:buChar char=""/>
              <a:defRPr/>
            </a:pPr>
            <a:r>
              <a:rPr lang="ru-RU" sz="2400" b="0" strike="noStrike" spc="-1">
                <a:solidFill>
                  <a:srgbClr val="FFFFFF"/>
                </a:solidFill>
                <a:latin typeface="Garamond"/>
              </a:rPr>
              <a:t>Рыночное равновесие возникает, когда спрос равен предложению. </a:t>
            </a:r>
            <a:endParaRPr lang="en-US" sz="24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  <a:buClr>
                <a:srgbClr val="FFCC00"/>
              </a:buClr>
              <a:buSzPct val="70000"/>
              <a:buFont typeface="Wingdings"/>
              <a:buChar char=""/>
              <a:defRPr/>
            </a:pPr>
            <a:r>
              <a:rPr lang="ru-RU" sz="2400" b="0" strike="noStrike" spc="-1">
                <a:solidFill>
                  <a:srgbClr val="FFFFFF"/>
                </a:solidFill>
                <a:latin typeface="Garamond"/>
              </a:rPr>
              <a:t>Рыночный механизм автоматически устраняет избыток и дефицит товаров и устанавливает равновесную цену.</a:t>
            </a:r>
            <a:endParaRPr lang="en-US" sz="24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  <a:buClr>
                <a:srgbClr val="FFCC00"/>
              </a:buClr>
              <a:buSzPct val="70000"/>
              <a:buFont typeface="Wingdings"/>
              <a:buChar char=""/>
              <a:defRPr/>
            </a:pPr>
            <a:endParaRPr lang="en-US" sz="24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3399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 hidden="0"/>
          <p:cNvSpPr txBox="1"/>
          <p:nvPr isPhoto="0" userDrawn="0"/>
        </p:nvSpPr>
        <p:spPr bwMode="auto"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p>
            <a:pPr algn="ctr">
              <a:defRPr/>
            </a:pPr>
            <a:r>
              <a:rPr lang="ru-RU" sz="4400" b="1" strike="noStrike" spc="-1">
                <a:solidFill>
                  <a:srgbClr val="E5E5FF"/>
                </a:solidFill>
                <a:latin typeface="Garamond"/>
              </a:rPr>
              <a:t>Виды разделения труда</a:t>
            </a:r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2590920" y="2514600"/>
            <a:ext cx="380880" cy="274320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 anchor="ctr" anchorCtr="1">
            <a:noAutofit/>
          </a:bodyPr>
          <a:p>
            <a:pPr algn="ctr">
              <a:spcBef>
                <a:spcPts val="1123"/>
              </a:spcBef>
              <a:defRPr/>
            </a:pPr>
            <a:r>
              <a:rPr lang="ru-RU" sz="1800" b="0" strike="noStrike" spc="-1">
                <a:solidFill>
                  <a:srgbClr val="FFFFFF"/>
                </a:solidFill>
                <a:latin typeface="Arial"/>
              </a:rPr>
              <a:t>Общее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981080" y="5257800"/>
            <a:ext cx="5105520" cy="36828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 algn="ctr">
              <a:spcBef>
                <a:spcPts val="1123"/>
              </a:spcBef>
              <a:defRPr/>
            </a:pPr>
            <a:r>
              <a:rPr lang="ru-RU" sz="1800" b="0" strike="noStrike" spc="-1">
                <a:solidFill>
                  <a:srgbClr val="FFFFFF"/>
                </a:solidFill>
                <a:latin typeface="Arial"/>
              </a:rPr>
              <a:t>Международное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1905120" y="2133720"/>
            <a:ext cx="5257800" cy="36828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 algn="ctr">
              <a:spcBef>
                <a:spcPts val="1123"/>
              </a:spcBef>
              <a:defRPr/>
            </a:pPr>
            <a:r>
              <a:rPr lang="ru-RU" sz="1800" b="0" strike="noStrike" spc="-1">
                <a:solidFill>
                  <a:srgbClr val="FFFFFF"/>
                </a:solidFill>
                <a:latin typeface="Arial"/>
              </a:rPr>
              <a:t>Межрегиональное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4343400" y="2514600"/>
            <a:ext cx="380880" cy="274320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 anchor="ctr" anchorCtr="1">
            <a:noAutofit/>
          </a:bodyPr>
          <a:p>
            <a:pPr algn="ctr">
              <a:spcBef>
                <a:spcPts val="1123"/>
              </a:spcBef>
              <a:defRPr/>
            </a:pPr>
            <a:r>
              <a:rPr lang="ru-RU" sz="1800" b="0" strike="noStrike" spc="-1">
                <a:solidFill>
                  <a:srgbClr val="FFFFFF"/>
                </a:solidFill>
                <a:latin typeface="Arial"/>
              </a:rPr>
              <a:t>частное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6172200" y="2514600"/>
            <a:ext cx="380880" cy="274320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 anchor="ctr" anchorCtr="1">
            <a:noAutofit/>
          </a:bodyPr>
          <a:p>
            <a:pPr algn="ctr">
              <a:spcBef>
                <a:spcPts val="1123"/>
              </a:spcBef>
              <a:defRPr/>
            </a:pPr>
            <a:r>
              <a:rPr lang="ru-RU" sz="1800" b="0" strike="noStrike" spc="-1">
                <a:solidFill>
                  <a:srgbClr val="FFFFFF"/>
                </a:solidFill>
                <a:latin typeface="Arial"/>
              </a:rPr>
              <a:t>единичное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>
            <a:off x="7315200" y="2133720"/>
            <a:ext cx="304920" cy="3581280"/>
          </a:xfrm>
          <a:custGeom>
            <a:avLst/>
            <a:gdLst/>
            <a:ahLst/>
            <a:cxnLst/>
            <a:rect l="0" t="0" r="r" b="b"/>
            <a:pathLst>
              <a:path w="849" h="9950" fill="norm" stroke="1" extrusionOk="0">
                <a:moveTo>
                  <a:pt x="0" y="0"/>
                </a:moveTo>
                <a:cubicBezTo>
                  <a:pt x="212" y="0"/>
                  <a:pt x="424" y="414"/>
                  <a:pt x="424" y="829"/>
                </a:cubicBezTo>
                <a:lnTo>
                  <a:pt x="424" y="4145"/>
                </a:lnTo>
                <a:cubicBezTo>
                  <a:pt x="424" y="4559"/>
                  <a:pt x="636" y="4974"/>
                  <a:pt x="848" y="4974"/>
                </a:cubicBezTo>
                <a:cubicBezTo>
                  <a:pt x="636" y="4974"/>
                  <a:pt x="424" y="5389"/>
                  <a:pt x="424" y="5803"/>
                </a:cubicBezTo>
                <a:lnTo>
                  <a:pt x="424" y="9119"/>
                </a:lnTo>
                <a:cubicBezTo>
                  <a:pt x="424" y="9534"/>
                  <a:pt x="212" y="9949"/>
                  <a:pt x="0" y="9949"/>
                </a:cubicBezTo>
              </a:path>
            </a:pathLst>
          </a:cu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8" hidden="0"/>
          <p:cNvSpPr/>
          <p:nvPr isPhoto="0" userDrawn="0"/>
        </p:nvSpPr>
        <p:spPr bwMode="auto">
          <a:xfrm rot="16199999">
            <a:off x="4419360" y="-761760"/>
            <a:ext cx="380880" cy="5257800"/>
          </a:xfrm>
          <a:custGeom>
            <a:avLst/>
            <a:gdLst/>
            <a:ahLst/>
            <a:cxnLst/>
            <a:rect l="0" t="0" r="r" b="b"/>
            <a:pathLst>
              <a:path w="1060" h="14607" fill="norm" stroke="1" extrusionOk="0">
                <a:moveTo>
                  <a:pt x="0" y="0"/>
                </a:moveTo>
                <a:cubicBezTo>
                  <a:pt x="264" y="0"/>
                  <a:pt x="529" y="608"/>
                  <a:pt x="529" y="1217"/>
                </a:cubicBezTo>
                <a:lnTo>
                  <a:pt x="529" y="6008"/>
                </a:lnTo>
                <a:cubicBezTo>
                  <a:pt x="529" y="6616"/>
                  <a:pt x="794" y="7225"/>
                  <a:pt x="1059" y="7225"/>
                </a:cubicBezTo>
                <a:cubicBezTo>
                  <a:pt x="794" y="7225"/>
                  <a:pt x="529" y="7833"/>
                  <a:pt x="529" y="8442"/>
                </a:cubicBezTo>
                <a:lnTo>
                  <a:pt x="529" y="13388"/>
                </a:lnTo>
                <a:cubicBezTo>
                  <a:pt x="529" y="13997"/>
                  <a:pt x="264" y="14606"/>
                  <a:pt x="0" y="14606"/>
                </a:cubicBezTo>
              </a:path>
            </a:pathLst>
          </a:cu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9" hidden="0"/>
          <p:cNvSpPr/>
          <p:nvPr isPhoto="0" userDrawn="0"/>
        </p:nvSpPr>
        <p:spPr bwMode="auto">
          <a:xfrm>
            <a:off x="3352680" y="1219320"/>
            <a:ext cx="2514600" cy="39888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 algn="ctr">
              <a:spcBef>
                <a:spcPts val="1247"/>
              </a:spcBef>
              <a:defRPr/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</a:rPr>
              <a:t>Функциональное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CustomShape 10" hidden="0"/>
          <p:cNvSpPr/>
          <p:nvPr isPhoto="0" userDrawn="0"/>
        </p:nvSpPr>
        <p:spPr bwMode="auto">
          <a:xfrm>
            <a:off x="7848720" y="1752480"/>
            <a:ext cx="380880" cy="436284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 algn="ctr">
              <a:spcBef>
                <a:spcPts val="1247"/>
              </a:spcBef>
              <a:defRPr/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</a:rPr>
              <a:t>географическое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3399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 hidden="0"/>
          <p:cNvSpPr txBox="1"/>
          <p:nvPr isPhoto="0" userDrawn="0"/>
        </p:nvSpPr>
        <p:spPr bwMode="auto"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p>
            <a:pPr algn="ctr">
              <a:defRPr/>
            </a:pPr>
            <a:r>
              <a:rPr lang="ru-RU" sz="4400" b="1" strike="noStrike" spc="-1">
                <a:solidFill>
                  <a:srgbClr val="E5E5FF"/>
                </a:solidFill>
                <a:latin typeface="Garamond"/>
              </a:rPr>
              <a:t>Кооперация</a:t>
            </a:r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5" name="TextShape 2" hidden="0"/>
          <p:cNvSpPr txBox="1"/>
          <p:nvPr isPhoto="0" userDrawn="0"/>
        </p:nvSpPr>
        <p:spPr bwMode="auto">
          <a:xfrm>
            <a:off x="457200" y="1599840"/>
            <a:ext cx="8229600" cy="47242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p>
            <a:pPr marL="342720" indent="-342720">
              <a:spcBef>
                <a:spcPts val="799"/>
              </a:spcBef>
              <a:defRPr/>
            </a:pP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(cooperation) — обмен товарами</a:t>
            </a:r>
            <a:br>
              <a:rPr/>
            </a:b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и услугами и факторами</a:t>
            </a:r>
            <a:br>
              <a:rPr/>
            </a:b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их производства</a:t>
            </a:r>
            <a:r>
              <a:rPr lang="en-US" sz="3200" b="0" strike="noStrike" spc="-1">
                <a:solidFill>
                  <a:srgbClr val="FFFFFF"/>
                </a:solidFill>
                <a:latin typeface="Garamond"/>
              </a:rPr>
              <a:t> 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4952880" y="4038480"/>
            <a:ext cx="2667240" cy="39888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 algn="ctr">
              <a:spcBef>
                <a:spcPts val="1247"/>
              </a:spcBef>
              <a:defRPr/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</a:rPr>
              <a:t>Кооперация труда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1447920" y="4038480"/>
            <a:ext cx="2666880" cy="39888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 algn="ctr">
              <a:spcBef>
                <a:spcPts val="1247"/>
              </a:spcBef>
              <a:defRPr/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</a:rPr>
              <a:t>Разделение труда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3399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 hidden="0"/>
          <p:cNvSpPr txBox="1"/>
          <p:nvPr isPhoto="0" userDrawn="0"/>
        </p:nvSpPr>
        <p:spPr bwMode="auto"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p>
            <a:pPr algn="ctr">
              <a:defRPr/>
            </a:pPr>
            <a:r>
              <a:rPr lang="ru-RU" sz="4400" b="1" strike="noStrike" spc="-1">
                <a:solidFill>
                  <a:srgbClr val="E5E5FF"/>
                </a:solidFill>
                <a:latin typeface="Garamond"/>
              </a:rPr>
              <a:t>Рынок</a:t>
            </a:r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5" name="TextShape 2" hidden="0"/>
          <p:cNvSpPr txBox="1"/>
          <p:nvPr isPhoto="0" userDrawn="0"/>
        </p:nvSpPr>
        <p:spPr bwMode="auto">
          <a:xfrm>
            <a:off x="457200" y="1599840"/>
            <a:ext cx="8229600" cy="47242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81000"/>
          </a:bodyPr>
          <a:p>
            <a:pPr marL="342720" indent="-342720">
              <a:spcBef>
                <a:spcPts val="799"/>
              </a:spcBef>
              <a:defRPr/>
            </a:pP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(</a:t>
            </a:r>
            <a:r>
              <a:rPr lang="en-US" sz="3200" b="1" strike="noStrike" spc="-1">
                <a:solidFill>
                  <a:srgbClr val="FFFFFF"/>
                </a:solidFill>
                <a:latin typeface="Garamond"/>
              </a:rPr>
              <a:t>market</a:t>
            </a: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) — сфера  устойчивого обмена эквивалентными ценностями.</a:t>
            </a:r>
            <a:r>
              <a:rPr lang="en-US" sz="3200" b="0" strike="noStrike" spc="-1">
                <a:solidFill>
                  <a:srgbClr val="FFFFFF"/>
                </a:solidFill>
                <a:latin typeface="Garamond"/>
              </a:rPr>
              <a:t> 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/>
              <a:buChar char=""/>
              <a:defRPr/>
            </a:pPr>
            <a:r>
              <a:rPr lang="ru-RU" sz="3200" b="0" i="1" strike="noStrike" spc="-1">
                <a:solidFill>
                  <a:srgbClr val="FFFFFF"/>
                </a:solidFill>
                <a:latin typeface="Garamond"/>
              </a:rPr>
              <a:t>Сфера, </a:t>
            </a:r>
            <a:r>
              <a:rPr lang="ru-RU" sz="3200" b="0" strike="noStrike" spc="-1">
                <a:solidFill>
                  <a:srgbClr val="FFFFFF"/>
                </a:solidFill>
                <a:latin typeface="Garamond"/>
              </a:rPr>
              <a:t>а не определенное место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/>
              <a:buChar char=""/>
              <a:defRPr/>
            </a:pPr>
            <a:r>
              <a:rPr lang="ru-RU" sz="3200" b="0" strike="noStrike" spc="-1">
                <a:solidFill>
                  <a:srgbClr val="FFFFFF"/>
                </a:solidFill>
                <a:latin typeface="Garamond"/>
              </a:rPr>
              <a:t>Сфера</a:t>
            </a:r>
            <a:r>
              <a:rPr lang="ru-RU" sz="3200" b="0" i="1" strike="noStrike" spc="-1">
                <a:solidFill>
                  <a:srgbClr val="FFFFFF"/>
                </a:solidFill>
                <a:latin typeface="Garamond"/>
              </a:rPr>
              <a:t> устойчивого,</a:t>
            </a:r>
            <a:br>
              <a:rPr/>
            </a:br>
            <a:r>
              <a:rPr lang="ru-RU" sz="3200" b="0" strike="noStrike" spc="-1">
                <a:solidFill>
                  <a:srgbClr val="FFFFFF"/>
                </a:solidFill>
                <a:latin typeface="Garamond"/>
              </a:rPr>
              <a:t>а не спорадического обмена</a:t>
            </a:r>
            <a:r>
              <a:rPr lang="en-US" sz="3200" b="0" strike="noStrike" spc="-1">
                <a:solidFill>
                  <a:srgbClr val="FFFFFF"/>
                </a:solidFill>
                <a:latin typeface="Garamond"/>
              </a:rPr>
              <a:t> 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/>
              <a:buChar char=""/>
              <a:defRPr/>
            </a:pPr>
            <a:r>
              <a:rPr lang="ru-RU" sz="3200" b="0" strike="noStrike" spc="-1">
                <a:solidFill>
                  <a:srgbClr val="FFFFFF"/>
                </a:solidFill>
                <a:latin typeface="Garamond"/>
              </a:rPr>
              <a:t>Сфера </a:t>
            </a:r>
            <a:r>
              <a:rPr lang="ru-RU" sz="3200" b="0" i="1" strike="noStrike" spc="-1">
                <a:solidFill>
                  <a:srgbClr val="FFFFFF"/>
                </a:solidFill>
                <a:latin typeface="Garamond"/>
              </a:rPr>
              <a:t>обмена, </a:t>
            </a:r>
            <a:r>
              <a:rPr lang="ru-RU" sz="3200" b="0" strike="noStrike" spc="-1">
                <a:solidFill>
                  <a:srgbClr val="FFFFFF"/>
                </a:solidFill>
                <a:latin typeface="Garamond"/>
              </a:rPr>
              <a:t>а не производства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/>
              <a:buChar char=""/>
              <a:defRPr/>
            </a:pPr>
            <a:r>
              <a:rPr lang="ru-RU" sz="3200" b="0" strike="noStrike" spc="-1">
                <a:solidFill>
                  <a:srgbClr val="FFFFFF"/>
                </a:solidFill>
                <a:latin typeface="Garamond"/>
              </a:rPr>
              <a:t>Обмен </a:t>
            </a:r>
            <a:r>
              <a:rPr lang="ru-RU" sz="3200" b="0" i="1" strike="noStrike" spc="-1">
                <a:solidFill>
                  <a:srgbClr val="FFFFFF"/>
                </a:solidFill>
                <a:latin typeface="Garamond"/>
              </a:rPr>
              <a:t>эквивалентными</a:t>
            </a:r>
            <a:r>
              <a:rPr lang="ru-RU" sz="3200" b="0" strike="noStrike" spc="-1">
                <a:solidFill>
                  <a:srgbClr val="FFFFFF"/>
                </a:solidFill>
                <a:latin typeface="Garamond"/>
              </a:rPr>
              <a:t> ценностями, ценность которых равна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3399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 hidden="0"/>
          <p:cNvSpPr txBox="1"/>
          <p:nvPr isPhoto="0" userDrawn="0"/>
        </p:nvSpPr>
        <p:spPr bwMode="auto"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p>
            <a:pPr algn="ctr">
              <a:defRPr/>
            </a:pPr>
            <a:r>
              <a:rPr lang="ru-RU" sz="4400" b="1" strike="noStrike" spc="-1">
                <a:solidFill>
                  <a:srgbClr val="E5E5FF"/>
                </a:solidFill>
                <a:latin typeface="Garamond"/>
              </a:rPr>
              <a:t>Спрос</a:t>
            </a:r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5" name="TextShape 2" hidden="0"/>
          <p:cNvSpPr txBox="1"/>
          <p:nvPr isPhoto="0" userDrawn="0"/>
        </p:nvSpPr>
        <p:spPr bwMode="auto">
          <a:xfrm>
            <a:off x="457200" y="1599840"/>
            <a:ext cx="8229600" cy="47242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p>
            <a:pPr marL="342720" indent="-342720">
              <a:spcBef>
                <a:spcPts val="799"/>
              </a:spcBef>
              <a:defRPr/>
            </a:pP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(</a:t>
            </a:r>
            <a:r>
              <a:rPr lang="en-US" sz="3200" b="1" strike="noStrike" spc="-1">
                <a:solidFill>
                  <a:srgbClr val="FFFFFF"/>
                </a:solidFill>
                <a:latin typeface="Garamond"/>
              </a:rPr>
              <a:t>demand</a:t>
            </a: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, </a:t>
            </a:r>
            <a:r>
              <a:rPr lang="en-US" sz="3200" b="1" strike="noStrike" spc="-1">
                <a:solidFill>
                  <a:srgbClr val="FFFFFF"/>
                </a:solidFill>
                <a:latin typeface="Garamond"/>
              </a:rPr>
              <a:t>D</a:t>
            </a: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) — количество товара, которое покупатели готовы приобрести на рынке</a:t>
            </a:r>
            <a:br>
              <a:rPr/>
            </a:b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по определенной цене.</a:t>
            </a:r>
            <a:r>
              <a:rPr lang="en-US" sz="3200" b="0" strike="noStrike" spc="-1">
                <a:solidFill>
                  <a:srgbClr val="FFFFFF"/>
                </a:solidFill>
                <a:latin typeface="Garamond"/>
              </a:rPr>
              <a:t>  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3399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 hidden="0"/>
          <p:cNvSpPr txBox="1"/>
          <p:nvPr isPhoto="0" userDrawn="0"/>
        </p:nvSpPr>
        <p:spPr bwMode="auto"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p>
            <a:pPr algn="ctr">
              <a:defRPr/>
            </a:pPr>
            <a:r>
              <a:rPr lang="ru-RU" sz="4000" b="1" strike="noStrike" spc="-1">
                <a:solidFill>
                  <a:srgbClr val="E5E5FF"/>
                </a:solidFill>
                <a:latin typeface="Garamond"/>
              </a:rPr>
              <a:t>Факторы, влияющие на спрос</a:t>
            </a:r>
            <a:endParaRPr lang="en-US" sz="40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219320" y="2133720"/>
            <a:ext cx="3200400" cy="36828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 algn="ctr">
              <a:spcBef>
                <a:spcPts val="1123"/>
              </a:spcBef>
              <a:defRPr/>
            </a:pPr>
            <a:r>
              <a:rPr lang="ru-RU" sz="1800" b="1" strike="noStrike" spc="-1">
                <a:solidFill>
                  <a:srgbClr val="FFFFFF"/>
                </a:solidFill>
                <a:latin typeface="Arial"/>
              </a:rPr>
              <a:t>Ценовые факторы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4724280" y="2133720"/>
            <a:ext cx="3200400" cy="36828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 algn="ctr">
              <a:spcBef>
                <a:spcPts val="1123"/>
              </a:spcBef>
              <a:defRPr/>
            </a:pPr>
            <a:r>
              <a:rPr lang="ru-RU" sz="1800" b="1" strike="noStrike" spc="-1">
                <a:solidFill>
                  <a:srgbClr val="FFFFFF"/>
                </a:solidFill>
                <a:latin typeface="Arial"/>
              </a:rPr>
              <a:t>Неценовые факторы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1219320" y="3048120"/>
            <a:ext cx="3200400" cy="100872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>
              <a:spcBef>
                <a:spcPts val="1247"/>
              </a:spcBef>
              <a:defRPr/>
            </a:pPr>
            <a:r>
              <a:rPr lang="ru-RU" sz="2000" b="0" i="1" strike="noStrike" spc="-1">
                <a:solidFill>
                  <a:srgbClr val="FFFFFF"/>
                </a:solidFill>
                <a:latin typeface="Arial"/>
              </a:rPr>
              <a:t>–</a:t>
            </a:r>
            <a:r>
              <a:rPr lang="ru-RU" sz="2000" b="0" i="1" strike="noStrike" spc="-1">
                <a:solidFill>
                  <a:srgbClr val="FFFFFF"/>
                </a:solidFill>
                <a:latin typeface="Arial"/>
              </a:rPr>
              <a:t>изменение цены при неизменности других факторов–</a:t>
            </a:r>
            <a:r>
              <a:rPr lang="en-US" sz="2000" b="0" i="1" strike="noStrike" spc="-1">
                <a:solidFill>
                  <a:srgbClr val="FFFFFF"/>
                </a:solidFill>
                <a:latin typeface="Arial"/>
              </a:rPr>
              <a:t> 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4724280" y="3048120"/>
            <a:ext cx="3200400" cy="100872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>
              <a:spcBef>
                <a:spcPts val="1247"/>
              </a:spcBef>
              <a:defRPr/>
            </a:pPr>
            <a:r>
              <a:rPr lang="ru-RU" sz="2000" b="0" i="1" strike="noStrike" spc="-1">
                <a:solidFill>
                  <a:srgbClr val="FFFFFF"/>
                </a:solidFill>
                <a:latin typeface="Arial"/>
              </a:rPr>
              <a:t>–</a:t>
            </a:r>
            <a:r>
              <a:rPr lang="ru-RU" sz="2000" b="0" i="1" strike="noStrike" spc="-1">
                <a:solidFill>
                  <a:srgbClr val="FFFFFF"/>
                </a:solidFill>
                <a:latin typeface="Arial"/>
              </a:rPr>
              <a:t>изменение других факторов при неизменной цене–</a:t>
            </a:r>
            <a:r>
              <a:rPr lang="en-US" sz="2000" b="0" i="1" strike="noStrike" spc="-1">
                <a:solidFill>
                  <a:srgbClr val="FFFFFF"/>
                </a:solidFill>
                <a:latin typeface="Arial"/>
              </a:rPr>
              <a:t> 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1219320" y="4495680"/>
            <a:ext cx="3200400" cy="70380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>
              <a:spcBef>
                <a:spcPts val="1247"/>
              </a:spcBef>
              <a:defRPr/>
            </a:pPr>
            <a:r>
              <a:rPr lang="ru-RU" sz="2000" b="1" strike="noStrike" spc="-1">
                <a:solidFill>
                  <a:srgbClr val="FFFFFF"/>
                </a:solidFill>
                <a:latin typeface="Arial"/>
              </a:rPr>
              <a:t>определяют </a:t>
            </a:r>
            <a:r>
              <a:rPr lang="ru-RU" sz="2000" b="1" strike="noStrike" spc="-1">
                <a:solidFill>
                  <a:srgbClr val="FF0000"/>
                </a:solidFill>
                <a:latin typeface="Arial"/>
              </a:rPr>
              <a:t>величину</a:t>
            </a:r>
            <a:r>
              <a:rPr lang="ru-RU" sz="2000" b="1" strike="noStrike" spc="-1">
                <a:solidFill>
                  <a:srgbClr val="FFFFFF"/>
                </a:solidFill>
                <a:latin typeface="Arial"/>
              </a:rPr>
              <a:t> спроса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>
            <a:off x="4724280" y="4495680"/>
            <a:ext cx="3200400" cy="70380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>
              <a:spcBef>
                <a:spcPts val="1247"/>
              </a:spcBef>
              <a:defRPr/>
            </a:pPr>
            <a:r>
              <a:rPr lang="ru-RU" sz="2000" b="1" strike="noStrike" spc="-1">
                <a:solidFill>
                  <a:srgbClr val="FFFFFF"/>
                </a:solidFill>
                <a:latin typeface="Arial"/>
              </a:rPr>
              <a:t>определяют </a:t>
            </a:r>
            <a:r>
              <a:rPr lang="ru-RU" sz="2000" b="1" strike="noStrike" spc="-1">
                <a:solidFill>
                  <a:srgbClr val="FF0000"/>
                </a:solidFill>
                <a:latin typeface="Arial"/>
              </a:rPr>
              <a:t>функцию</a:t>
            </a:r>
            <a:r>
              <a:rPr lang="ru-RU" sz="2000" b="1" strike="noStrike" spc="-1">
                <a:solidFill>
                  <a:srgbClr val="FFFFFF"/>
                </a:solidFill>
                <a:latin typeface="Arial"/>
              </a:rPr>
              <a:t> спроса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3399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2" hidden="0"/>
          <p:cNvSpPr txBox="1"/>
          <p:nvPr isPhoto="0" userDrawn="0"/>
        </p:nvSpPr>
        <p:spPr bwMode="auto">
          <a:xfrm>
            <a:off x="457200" y="-3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p>
            <a:pPr algn="ctr">
              <a:defRPr/>
            </a:pPr>
            <a:r>
              <a:rPr lang="ru-RU" sz="4000" b="1" strike="noStrike" spc="-1">
                <a:solidFill>
                  <a:srgbClr val="E5E5FF"/>
                </a:solidFill>
                <a:latin typeface="Garamond"/>
              </a:rPr>
              <a:t>Изменение величины спроса</a:t>
            </a:r>
            <a:endParaRPr lang="en-US" sz="40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5" name="Line 3" hidden="0"/>
          <p:cNvSpPr/>
          <p:nvPr isPhoto="0" userDrawn="0"/>
        </p:nvSpPr>
        <p:spPr bwMode="auto">
          <a:xfrm>
            <a:off x="2406600" y="4705200"/>
            <a:ext cx="2514600" cy="0"/>
          </a:xfrm>
          <a:prstGeom prst="line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Line 4" hidden="0"/>
          <p:cNvSpPr/>
          <p:nvPr isPhoto="0" userDrawn="0"/>
        </p:nvSpPr>
        <p:spPr bwMode="auto">
          <a:xfrm>
            <a:off x="2482920" y="3409920"/>
            <a:ext cx="838080" cy="0"/>
          </a:xfrm>
          <a:prstGeom prst="line">
            <a:avLst/>
          </a:prstGeom>
          <a:ln w="9360">
            <a:solidFill>
              <a:srgbClr val="000514"/>
            </a:solidFill>
            <a:miter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5" hidden="0"/>
          <p:cNvSpPr/>
          <p:nvPr isPhoto="0" userDrawn="0"/>
        </p:nvSpPr>
        <p:spPr bwMode="auto">
          <a:xfrm>
            <a:off x="2895480" y="1447920"/>
            <a:ext cx="4248360" cy="3768480"/>
          </a:xfrm>
          <a:custGeom>
            <a:avLst/>
            <a:gdLst/>
            <a:ahLst/>
            <a:cxnLst/>
            <a:rect l="l" t="t" r="r" b="b"/>
            <a:pathLst>
              <a:path w="2496" h="2208" fill="norm" stroke="1" extrusionOk="0">
                <a:moveTo>
                  <a:pt x="0" y="0"/>
                </a:moveTo>
                <a:cubicBezTo>
                  <a:pt x="40" y="392"/>
                  <a:pt x="80" y="784"/>
                  <a:pt x="288" y="1104"/>
                </a:cubicBezTo>
                <a:cubicBezTo>
                  <a:pt x="496" y="1424"/>
                  <a:pt x="880" y="1736"/>
                  <a:pt x="1248" y="1920"/>
                </a:cubicBezTo>
                <a:cubicBezTo>
                  <a:pt x="1616" y="2104"/>
                  <a:pt x="2288" y="2160"/>
                  <a:pt x="2496" y="2208"/>
                </a:cubicBezTo>
              </a:path>
            </a:pathLst>
          </a:custGeom>
          <a:noFill/>
          <a:ln w="63360">
            <a:solidFill>
              <a:srgbClr val="339966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6" hidden="0"/>
          <p:cNvSpPr/>
          <p:nvPr isPhoto="0" userDrawn="0"/>
        </p:nvSpPr>
        <p:spPr bwMode="auto">
          <a:xfrm>
            <a:off x="4786200" y="4584600"/>
            <a:ext cx="152640" cy="152640"/>
          </a:xfrm>
          <a:prstGeom prst="flowChartConnector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7" hidden="0"/>
          <p:cNvSpPr/>
          <p:nvPr isPhoto="0" userDrawn="0"/>
        </p:nvSpPr>
        <p:spPr bwMode="auto">
          <a:xfrm>
            <a:off x="2863800" y="1581120"/>
            <a:ext cx="152280" cy="152280"/>
          </a:xfrm>
          <a:prstGeom prst="flowChartConnector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8" hidden="0"/>
          <p:cNvSpPr/>
          <p:nvPr isPhoto="0" userDrawn="0"/>
        </p:nvSpPr>
        <p:spPr bwMode="auto">
          <a:xfrm>
            <a:off x="3321000" y="3333600"/>
            <a:ext cx="152280" cy="152640"/>
          </a:xfrm>
          <a:prstGeom prst="flowChartConnector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9" hidden="0"/>
          <p:cNvSpPr/>
          <p:nvPr isPhoto="0" userDrawn="0"/>
        </p:nvSpPr>
        <p:spPr bwMode="auto">
          <a:xfrm>
            <a:off x="1447920" y="1143000"/>
            <a:ext cx="457200" cy="45972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 algn="ctr">
              <a:spcBef>
                <a:spcPts val="1500"/>
              </a:spcBef>
              <a:defRPr/>
            </a:pPr>
            <a:r>
              <a:rPr lang="en-US" sz="2400" b="1" i="1" strike="noStrike" spc="-1">
                <a:solidFill>
                  <a:srgbClr val="FFFFFF"/>
                </a:solidFill>
                <a:latin typeface="Arial"/>
              </a:rPr>
              <a:t>P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CustomShape 10" hidden="0"/>
          <p:cNvSpPr/>
          <p:nvPr isPhoto="0" userDrawn="0"/>
        </p:nvSpPr>
        <p:spPr bwMode="auto">
          <a:xfrm>
            <a:off x="7467480" y="5715000"/>
            <a:ext cx="457200" cy="45972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 algn="ctr">
              <a:spcBef>
                <a:spcPts val="1500"/>
              </a:spcBef>
              <a:defRPr/>
            </a:pPr>
            <a:r>
              <a:rPr lang="en-US" sz="2400" b="1" i="1" strike="noStrike" spc="-1">
                <a:solidFill>
                  <a:srgbClr val="FFFFFF"/>
                </a:solidFill>
                <a:latin typeface="Arial"/>
              </a:rPr>
              <a:t>Q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Line 11" hidden="0"/>
          <p:cNvSpPr/>
          <p:nvPr isPhoto="0" userDrawn="0"/>
        </p:nvSpPr>
        <p:spPr bwMode="auto">
          <a:xfrm>
            <a:off x="2438280" y="1676520"/>
            <a:ext cx="457200" cy="0"/>
          </a:xfrm>
          <a:prstGeom prst="line">
            <a:avLst/>
          </a:prstGeom>
          <a:ln w="9360">
            <a:solidFill>
              <a:srgbClr val="000514"/>
            </a:solidFill>
            <a:miter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2" hidden="0"/>
          <p:cNvSpPr/>
          <p:nvPr isPhoto="0" userDrawn="0"/>
        </p:nvSpPr>
        <p:spPr bwMode="auto">
          <a:xfrm>
            <a:off x="3397320" y="3029040"/>
            <a:ext cx="304560" cy="36828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 algn="ctr">
              <a:spcBef>
                <a:spcPts val="1123"/>
              </a:spcBef>
              <a:defRPr/>
            </a:pPr>
            <a:r>
              <a:rPr lang="en-US" sz="1800" b="0" i="1" strike="noStrike" spc="-1">
                <a:solidFill>
                  <a:srgbClr val="000514"/>
                </a:solidFill>
                <a:latin typeface="Arial"/>
              </a:rPr>
              <a:t>A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CustomShape 13" hidden="0"/>
          <p:cNvSpPr/>
          <p:nvPr isPhoto="0" userDrawn="0"/>
        </p:nvSpPr>
        <p:spPr bwMode="auto">
          <a:xfrm>
            <a:off x="4844880" y="4324320"/>
            <a:ext cx="381240" cy="36828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 algn="ctr">
              <a:spcBef>
                <a:spcPts val="1123"/>
              </a:spcBef>
              <a:defRPr/>
            </a:pPr>
            <a:r>
              <a:rPr lang="en-US" sz="1800" b="0" i="1" strike="noStrike" spc="-1">
                <a:solidFill>
                  <a:srgbClr val="000514"/>
                </a:solidFill>
                <a:latin typeface="Arial"/>
              </a:rPr>
              <a:t>B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CustomShape 14" hidden="0"/>
          <p:cNvSpPr/>
          <p:nvPr isPhoto="0" userDrawn="0"/>
        </p:nvSpPr>
        <p:spPr bwMode="auto">
          <a:xfrm>
            <a:off x="3397320" y="3409920"/>
            <a:ext cx="1731960" cy="1271520"/>
          </a:xfrm>
          <a:custGeom>
            <a:avLst/>
            <a:gdLst/>
            <a:ahLst/>
            <a:cxnLst/>
            <a:rect l="l" t="t" r="r" b="b"/>
            <a:pathLst>
              <a:path w="1091" h="801" fill="norm" stroke="1" extrusionOk="0">
                <a:moveTo>
                  <a:pt x="0" y="0"/>
                </a:moveTo>
                <a:cubicBezTo>
                  <a:pt x="8" y="42"/>
                  <a:pt x="17" y="83"/>
                  <a:pt x="25" y="125"/>
                </a:cubicBezTo>
                <a:cubicBezTo>
                  <a:pt x="28" y="138"/>
                  <a:pt x="29" y="153"/>
                  <a:pt x="37" y="163"/>
                </a:cubicBezTo>
                <a:cubicBezTo>
                  <a:pt x="46" y="175"/>
                  <a:pt x="62" y="180"/>
                  <a:pt x="75" y="188"/>
                </a:cubicBezTo>
                <a:cubicBezTo>
                  <a:pt x="83" y="200"/>
                  <a:pt x="89" y="215"/>
                  <a:pt x="100" y="225"/>
                </a:cubicBezTo>
                <a:cubicBezTo>
                  <a:pt x="123" y="245"/>
                  <a:pt x="175" y="275"/>
                  <a:pt x="175" y="275"/>
                </a:cubicBezTo>
                <a:cubicBezTo>
                  <a:pt x="210" y="329"/>
                  <a:pt x="275" y="384"/>
                  <a:pt x="325" y="425"/>
                </a:cubicBezTo>
                <a:cubicBezTo>
                  <a:pt x="373" y="464"/>
                  <a:pt x="398" y="513"/>
                  <a:pt x="450" y="551"/>
                </a:cubicBezTo>
                <a:cubicBezTo>
                  <a:pt x="531" y="610"/>
                  <a:pt x="510" y="596"/>
                  <a:pt x="601" y="626"/>
                </a:cubicBezTo>
                <a:cubicBezTo>
                  <a:pt x="613" y="630"/>
                  <a:pt x="638" y="638"/>
                  <a:pt x="638" y="638"/>
                </a:cubicBezTo>
                <a:cubicBezTo>
                  <a:pt x="682" y="667"/>
                  <a:pt x="695" y="677"/>
                  <a:pt x="751" y="701"/>
                </a:cubicBezTo>
                <a:cubicBezTo>
                  <a:pt x="775" y="711"/>
                  <a:pt x="826" y="726"/>
                  <a:pt x="826" y="726"/>
                </a:cubicBezTo>
                <a:cubicBezTo>
                  <a:pt x="873" y="761"/>
                  <a:pt x="930" y="801"/>
                  <a:pt x="989" y="801"/>
                </a:cubicBezTo>
                <a:lnTo>
                  <a:pt x="1091" y="39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5" hidden="0"/>
          <p:cNvSpPr/>
          <p:nvPr isPhoto="0" userDrawn="0"/>
        </p:nvSpPr>
        <p:spPr bwMode="auto">
          <a:xfrm>
            <a:off x="6597720" y="4795920"/>
            <a:ext cx="533160" cy="36828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 algn="ctr">
              <a:spcBef>
                <a:spcPts val="1123"/>
              </a:spcBef>
              <a:defRPr/>
            </a:pPr>
            <a:r>
              <a:rPr lang="en-US" sz="1800" b="0" i="1" strike="noStrike" spc="-1">
                <a:solidFill>
                  <a:srgbClr val="000514"/>
                </a:solidFill>
                <a:latin typeface="Arial"/>
              </a:rPr>
              <a:t>D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Line 16" hidden="0"/>
          <p:cNvSpPr/>
          <p:nvPr isPhoto="0" userDrawn="0"/>
        </p:nvSpPr>
        <p:spPr bwMode="auto">
          <a:xfrm>
            <a:off x="2406600" y="4705200"/>
            <a:ext cx="2438280" cy="0"/>
          </a:xfrm>
          <a:prstGeom prst="line">
            <a:avLst/>
          </a:prstGeom>
          <a:ln w="9360">
            <a:solidFill>
              <a:srgbClr val="000514"/>
            </a:solidFill>
            <a:miter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Line 17" hidden="0"/>
          <p:cNvSpPr/>
          <p:nvPr isPhoto="0" userDrawn="0"/>
        </p:nvSpPr>
        <p:spPr bwMode="auto">
          <a:xfrm>
            <a:off x="2909880" y="1735200"/>
            <a:ext cx="0" cy="3809880"/>
          </a:xfrm>
          <a:prstGeom prst="line">
            <a:avLst/>
          </a:prstGeom>
          <a:ln w="9360">
            <a:solidFill>
              <a:srgbClr val="000514"/>
            </a:solidFill>
            <a:miter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Line 18" hidden="0"/>
          <p:cNvSpPr/>
          <p:nvPr isPhoto="0" userDrawn="0"/>
        </p:nvSpPr>
        <p:spPr bwMode="auto">
          <a:xfrm>
            <a:off x="3397320" y="3486240"/>
            <a:ext cx="0" cy="2057400"/>
          </a:xfrm>
          <a:prstGeom prst="line">
            <a:avLst/>
          </a:prstGeom>
          <a:ln w="9360">
            <a:solidFill>
              <a:srgbClr val="000514"/>
            </a:solidFill>
            <a:miter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Line 19" hidden="0"/>
          <p:cNvSpPr/>
          <p:nvPr isPhoto="0" userDrawn="0"/>
        </p:nvSpPr>
        <p:spPr bwMode="auto">
          <a:xfrm>
            <a:off x="4857840" y="4745160"/>
            <a:ext cx="19080" cy="811080"/>
          </a:xfrm>
          <a:prstGeom prst="line">
            <a:avLst/>
          </a:prstGeom>
          <a:ln w="9360">
            <a:solidFill>
              <a:srgbClr val="000514"/>
            </a:solidFill>
            <a:miter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Line 20" hidden="0"/>
          <p:cNvSpPr/>
          <p:nvPr isPhoto="0" userDrawn="0"/>
        </p:nvSpPr>
        <p:spPr bwMode="auto">
          <a:xfrm>
            <a:off x="2468519" y="5148360"/>
            <a:ext cx="4343400" cy="0"/>
          </a:xfrm>
          <a:prstGeom prst="line">
            <a:avLst/>
          </a:prstGeom>
          <a:ln w="9360">
            <a:solidFill>
              <a:srgbClr val="000514"/>
            </a:solidFill>
            <a:miter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1" hidden="0"/>
          <p:cNvSpPr/>
          <p:nvPr isPhoto="0" userDrawn="0"/>
        </p:nvSpPr>
        <p:spPr bwMode="auto">
          <a:xfrm>
            <a:off x="6750000" y="5086440"/>
            <a:ext cx="152280" cy="152280"/>
          </a:xfrm>
          <a:prstGeom prst="flowChartConnector">
            <a:avLst/>
          </a:prstGeom>
          <a:solidFill>
            <a:srgbClr val="FF0000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Line 22" hidden="0"/>
          <p:cNvSpPr/>
          <p:nvPr isPhoto="0" userDrawn="0"/>
        </p:nvSpPr>
        <p:spPr bwMode="auto">
          <a:xfrm>
            <a:off x="6826320" y="5238720"/>
            <a:ext cx="0" cy="312840"/>
          </a:xfrm>
          <a:prstGeom prst="line">
            <a:avLst/>
          </a:prstGeom>
          <a:ln w="9360">
            <a:solidFill>
              <a:srgbClr val="000514"/>
            </a:solidFill>
            <a:miter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3" hidden="0"/>
          <p:cNvSpPr/>
          <p:nvPr isPhoto="0" userDrawn="0"/>
        </p:nvSpPr>
        <p:spPr bwMode="auto">
          <a:xfrm>
            <a:off x="2895480" y="1447920"/>
            <a:ext cx="381240" cy="36828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>
            <a:spAutoFit/>
          </a:bodyPr>
          <a:p>
            <a:pPr algn="ctr">
              <a:spcBef>
                <a:spcPts val="1123"/>
              </a:spcBef>
              <a:defRPr/>
            </a:pPr>
            <a:r>
              <a:rPr lang="en-US" sz="1800" b="0" i="1" strike="noStrike" spc="-1">
                <a:solidFill>
                  <a:srgbClr val="000514"/>
                </a:solidFill>
                <a:latin typeface="Arial"/>
              </a:rPr>
              <a:t>C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4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8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0"/>
                            </p:stCondLst>
                            <p:childTnLst>
                              <p:par>
                                <p:cTn id="2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5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9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0"/>
                            </p:stCondLst>
                            <p:childTnLst>
                              <p:par>
                                <p:cTn id="3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6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8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0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000"/>
                            </p:stCondLst>
                            <p:childTnLst>
                              <p:par>
                                <p:cTn id="42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1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7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4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51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003399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 hidden="0"/>
          <p:cNvSpPr txBox="1"/>
          <p:nvPr isPhoto="0" userDrawn="0"/>
        </p:nvSpPr>
        <p:spPr bwMode="auto"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p>
            <a:pPr algn="ctr">
              <a:defRPr/>
            </a:pPr>
            <a:r>
              <a:rPr lang="ru-RU" sz="4400" b="0" strike="noStrike" spc="-1">
                <a:solidFill>
                  <a:srgbClr val="E5E5FF"/>
                </a:solidFill>
                <a:latin typeface="Garamond"/>
              </a:rPr>
              <a:t>Закон спроса</a:t>
            </a:r>
            <a:endParaRPr lang="en-US" sz="4400" b="1" strike="noStrike" spc="-1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5" name="TextShape 2" hidden="0"/>
          <p:cNvSpPr txBox="1"/>
          <p:nvPr isPhoto="0" userDrawn="0"/>
        </p:nvSpPr>
        <p:spPr bwMode="auto">
          <a:xfrm>
            <a:off x="457200" y="1599840"/>
            <a:ext cx="8229600" cy="47242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p>
            <a:pPr marL="342720" indent="-342720">
              <a:spcBef>
                <a:spcPts val="799"/>
              </a:spcBef>
              <a:defRPr/>
            </a:pP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(</a:t>
            </a:r>
            <a:r>
              <a:rPr lang="en-US" sz="3200" b="1" strike="noStrike" spc="-1">
                <a:solidFill>
                  <a:srgbClr val="FFFFFF"/>
                </a:solidFill>
                <a:latin typeface="Garamond"/>
              </a:rPr>
              <a:t>law</a:t>
            </a: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 </a:t>
            </a:r>
            <a:r>
              <a:rPr lang="en-US" sz="3200" b="1" strike="noStrike" spc="-1">
                <a:solidFill>
                  <a:srgbClr val="FFFFFF"/>
                </a:solidFill>
                <a:latin typeface="Garamond"/>
              </a:rPr>
              <a:t>of</a:t>
            </a: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 </a:t>
            </a:r>
            <a:r>
              <a:rPr lang="en-US" sz="3200" b="1" strike="noStrike" spc="-1">
                <a:solidFill>
                  <a:srgbClr val="FFFFFF"/>
                </a:solidFill>
                <a:latin typeface="Garamond"/>
              </a:rPr>
              <a:t>demand</a:t>
            </a: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) — величина спроса находится в обратной зависимости от цены: 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FFFF"/>
              </a:buClr>
              <a:buSzPct val="70000"/>
              <a:buFont typeface="Wingdings"/>
              <a:buChar char=""/>
              <a:defRPr/>
            </a:pP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выше цена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defRPr/>
            </a:pP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	</a:t>
            </a: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	</a:t>
            </a: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	</a:t>
            </a: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	</a:t>
            </a: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	</a:t>
            </a: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	</a:t>
            </a: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ниже спрос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defRPr/>
            </a:pP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	</a:t>
            </a: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	</a:t>
            </a: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	</a:t>
            </a: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	</a:t>
            </a: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	</a:t>
            </a: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	</a:t>
            </a: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выше спрос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FFFF"/>
              </a:buClr>
              <a:buSzPct val="70000"/>
              <a:buFont typeface="Wingdings"/>
              <a:buChar char=""/>
              <a:defRPr/>
            </a:pPr>
            <a:r>
              <a:rPr lang="ru-RU" sz="3200" b="1" strike="noStrike" spc="-1">
                <a:solidFill>
                  <a:srgbClr val="FFFFFF"/>
                </a:solidFill>
                <a:latin typeface="Garamond"/>
              </a:rPr>
              <a:t>ниже цена</a:t>
            </a:r>
            <a:endParaRPr lang="en-US" sz="32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 rot="20623800">
            <a:off x="3276720" y="4800600"/>
            <a:ext cx="1600200" cy="380880"/>
          </a:xfrm>
          <a:custGeom>
            <a:avLst/>
            <a:gdLst/>
            <a:ahLst/>
            <a:cxnLst/>
            <a:rect l="0" t="0" r="r" b="b"/>
            <a:pathLst>
              <a:path w="4448" h="1061" fill="norm" stroke="1" extrusionOk="0">
                <a:moveTo>
                  <a:pt x="694" y="268"/>
                </a:moveTo>
                <a:lnTo>
                  <a:pt x="3334" y="264"/>
                </a:lnTo>
                <a:lnTo>
                  <a:pt x="3333" y="0"/>
                </a:lnTo>
                <a:lnTo>
                  <a:pt x="4447" y="528"/>
                </a:lnTo>
                <a:lnTo>
                  <a:pt x="3335" y="1060"/>
                </a:lnTo>
                <a:lnTo>
                  <a:pt x="3335" y="794"/>
                </a:lnTo>
                <a:lnTo>
                  <a:pt x="694" y="798"/>
                </a:lnTo>
                <a:lnTo>
                  <a:pt x="694" y="268"/>
                </a:lnTo>
                <a:moveTo>
                  <a:pt x="0" y="268"/>
                </a:moveTo>
                <a:lnTo>
                  <a:pt x="138" y="269"/>
                </a:lnTo>
                <a:lnTo>
                  <a:pt x="139" y="799"/>
                </a:lnTo>
                <a:lnTo>
                  <a:pt x="1" y="798"/>
                </a:lnTo>
                <a:lnTo>
                  <a:pt x="0" y="268"/>
                </a:lnTo>
                <a:moveTo>
                  <a:pt x="277" y="268"/>
                </a:moveTo>
                <a:lnTo>
                  <a:pt x="556" y="268"/>
                </a:lnTo>
                <a:lnTo>
                  <a:pt x="556" y="798"/>
                </a:lnTo>
                <a:lnTo>
                  <a:pt x="277" y="799"/>
                </a:lnTo>
                <a:lnTo>
                  <a:pt x="277" y="268"/>
                </a:lnTo>
              </a:path>
            </a:pathLst>
          </a:custGeom>
          <a:solidFill>
            <a:srgbClr val="0099CC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 rot="1093199">
            <a:off x="3276720" y="3581280"/>
            <a:ext cx="1600200" cy="381240"/>
          </a:xfrm>
          <a:custGeom>
            <a:avLst/>
            <a:gdLst/>
            <a:ahLst/>
            <a:cxnLst/>
            <a:rect l="0" t="0" r="r" b="b"/>
            <a:pathLst>
              <a:path w="4448" h="1061" fill="norm" stroke="1" extrusionOk="0">
                <a:moveTo>
                  <a:pt x="694" y="268"/>
                </a:moveTo>
                <a:lnTo>
                  <a:pt x="3334" y="265"/>
                </a:lnTo>
                <a:lnTo>
                  <a:pt x="3334" y="0"/>
                </a:lnTo>
                <a:lnTo>
                  <a:pt x="4447" y="528"/>
                </a:lnTo>
                <a:lnTo>
                  <a:pt x="3336" y="1060"/>
                </a:lnTo>
                <a:lnTo>
                  <a:pt x="3334" y="795"/>
                </a:lnTo>
                <a:lnTo>
                  <a:pt x="695" y="799"/>
                </a:lnTo>
                <a:lnTo>
                  <a:pt x="694" y="268"/>
                </a:lnTo>
                <a:moveTo>
                  <a:pt x="0" y="269"/>
                </a:moveTo>
                <a:lnTo>
                  <a:pt x="137" y="269"/>
                </a:lnTo>
                <a:lnTo>
                  <a:pt x="139" y="799"/>
                </a:lnTo>
                <a:lnTo>
                  <a:pt x="1" y="800"/>
                </a:lnTo>
                <a:lnTo>
                  <a:pt x="0" y="269"/>
                </a:lnTo>
                <a:moveTo>
                  <a:pt x="277" y="269"/>
                </a:moveTo>
                <a:lnTo>
                  <a:pt x="555" y="269"/>
                </a:lnTo>
                <a:lnTo>
                  <a:pt x="556" y="799"/>
                </a:lnTo>
                <a:lnTo>
                  <a:pt x="278" y="799"/>
                </a:lnTo>
                <a:lnTo>
                  <a:pt x="277" y="269"/>
                </a:lnTo>
              </a:path>
            </a:pathLst>
          </a:custGeom>
          <a:solidFill>
            <a:srgbClr val="0099CC"/>
          </a:solidFill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52" dur="indefinite" restart="never" nodeType="tmRoot">
          <p:childTnLst>
            <p:seq>
              <p:cTn id="53" dur="indefinite" nodeType="mainSeq">
                <p:childTnLst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58" dur="3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68" dur="3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3" dur="3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83" dur="3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R7-Office/6.3.1.43</Application>
  <DocSecurity>0</DocSecurity>
  <PresentationFormat/>
  <Paragraphs>0</Paragraphs>
  <Slides>25</Slides>
  <Notes>25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2. Рыночная система экономики</dc:title>
  <dc:subject/>
  <dc:creator/>
  <cp:keywords/>
  <dc:description/>
  <dc:identifier/>
  <dc:language>en-US</dc:language>
  <cp:lastModifiedBy>Дина Шафигуллина</cp:lastModifiedBy>
  <cp:revision>109</cp:revision>
  <dcterms:created xsi:type="dcterms:W3CDTF">2005-10-14T22:40:43Z</dcterms:created>
  <dcterms:modified xsi:type="dcterms:W3CDTF">2022-02-28T06:40:31Z</dcterms:modified>
  <cp:category/>
  <cp:contentStatus/>
  <cp:version/>
</cp:coreProperties>
</file>