
<file path=[Content_Types].xml><?xml version="1.0" encoding="utf-8"?>
<Types xmlns="http://schemas.openxmlformats.org/package/2006/content-types">
  <Default ContentType="image/jpeg" Extension="jpg"/>
  <Default ContentType="application/vnd.openxmlformats-officedocument.vmlDrawing" Extension="vml"/>
  <Default ContentType="application/x-fontdata" Extension="fntdata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  <p:sldMasterId id="2147483650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</p:sldIdLst>
  <p:sldSz cy="6858000" cx="9144000"/>
  <p:notesSz cx="6797675" cy="9874250"/>
  <p:embeddedFontLst>
    <p:embeddedFont>
      <p:font typeface="Garamond"/>
      <p:regular r:id="rId32"/>
      <p:bold r:id="rId33"/>
      <p:italic r:id="rId34"/>
      <p:boldItalic r:id="rId35"/>
    </p:embeddedFont>
    <p:embeddedFont>
      <p:font typeface="Arimo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40" roundtripDataSignature="AMtx7mjbBHVLPx2XQKBydYAuFkMNedTM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25CDC09-F3BF-4928-ADFF-1571D0FE9396}">
  <a:tblStyle styleId="{425CDC09-F3BF-4928-ADFF-1571D0FE93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font" Target="fonts/Garamond-bold.fntdata"/><Relationship Id="rId10" Type="http://schemas.openxmlformats.org/officeDocument/2006/relationships/slide" Target="slides/slide3.xml"/><Relationship Id="rId32" Type="http://schemas.openxmlformats.org/officeDocument/2006/relationships/font" Target="fonts/Garamond-regular.fntdata"/><Relationship Id="rId13" Type="http://schemas.openxmlformats.org/officeDocument/2006/relationships/slide" Target="slides/slide6.xml"/><Relationship Id="rId35" Type="http://schemas.openxmlformats.org/officeDocument/2006/relationships/font" Target="fonts/Garamond-boldItalic.fntdata"/><Relationship Id="rId12" Type="http://schemas.openxmlformats.org/officeDocument/2006/relationships/slide" Target="slides/slide5.xml"/><Relationship Id="rId34" Type="http://schemas.openxmlformats.org/officeDocument/2006/relationships/font" Target="fonts/Garamond-italic.fntdata"/><Relationship Id="rId15" Type="http://schemas.openxmlformats.org/officeDocument/2006/relationships/slide" Target="slides/slide8.xml"/><Relationship Id="rId37" Type="http://schemas.openxmlformats.org/officeDocument/2006/relationships/font" Target="fonts/Arimo-bold.fntdata"/><Relationship Id="rId14" Type="http://schemas.openxmlformats.org/officeDocument/2006/relationships/slide" Target="slides/slide7.xml"/><Relationship Id="rId36" Type="http://schemas.openxmlformats.org/officeDocument/2006/relationships/font" Target="fonts/Arimo-regular.fntdata"/><Relationship Id="rId17" Type="http://schemas.openxmlformats.org/officeDocument/2006/relationships/slide" Target="slides/slide10.xml"/><Relationship Id="rId39" Type="http://schemas.openxmlformats.org/officeDocument/2006/relationships/font" Target="fonts/Arimo-boldItalic.fntdata"/><Relationship Id="rId16" Type="http://schemas.openxmlformats.org/officeDocument/2006/relationships/slide" Target="slides/slide9.xml"/><Relationship Id="rId38" Type="http://schemas.openxmlformats.org/officeDocument/2006/relationships/font" Target="fonts/Arimo-italic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21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378950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378950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0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1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2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3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3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4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4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5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16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7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7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8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18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 txBox="1"/>
          <p:nvPr/>
        </p:nvSpPr>
        <p:spPr>
          <a:xfrm>
            <a:off x="3849687" y="9378950"/>
            <a:ext cx="2946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fld id="{00000000-1234-1234-1234-123412341234}" type="slidenum">
              <a:rPr b="0" i="0" lang="en-US" sz="20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4" name="Google Shape;364;p19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5" name="Google Shape;365;p19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20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0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1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1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2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2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23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3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4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4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3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6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8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8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9:notes"/>
          <p:cNvSpPr txBox="1"/>
          <p:nvPr>
            <p:ph idx="1" type="body"/>
          </p:nvPr>
        </p:nvSpPr>
        <p:spPr>
          <a:xfrm>
            <a:off x="679450" y="4691062"/>
            <a:ext cx="5438775" cy="4443412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9:notes"/>
          <p:cNvSpPr/>
          <p:nvPr>
            <p:ph idx="2" type="sldImg"/>
          </p:nvPr>
        </p:nvSpPr>
        <p:spPr>
          <a:xfrm>
            <a:off x="931862" y="741362"/>
            <a:ext cx="4935537" cy="37020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ctrTitle"/>
          </p:nvPr>
        </p:nvSpPr>
        <p:spPr>
          <a:xfrm>
            <a:off x="685800" y="1736725"/>
            <a:ext cx="77724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SzPts val="2240"/>
              <a:buFont typeface="Noto Sans Symbols"/>
              <a:buNone/>
              <a:defRPr/>
            </a:lvl1pPr>
            <a:lvl2pPr lvl="1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0" type="dt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1" type="ftr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6"/>
          <p:cNvSpPr txBox="1"/>
          <p:nvPr>
            <p:ph idx="12" type="sldNum"/>
          </p:nvPr>
        </p:nvSpPr>
        <p:spPr>
          <a:xfrm>
            <a:off x="6553200" y="6254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algn="l">
              <a:spcBef>
                <a:spcPts val="640"/>
              </a:spcBef>
              <a:spcAft>
                <a:spcPts val="0"/>
              </a:spcAft>
              <a:buSzPts val="2240"/>
              <a:buChar char="■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3pPr>
            <a:lvl4pPr indent="-317500" lvl="3" marL="18288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4pPr>
            <a:lvl5pPr indent="-317500" lvl="4" marL="22860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5pPr>
            <a:lvl6pPr indent="-317500" lvl="5" marL="27432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6pPr>
            <a:lvl7pPr indent="-317500" lvl="6" marL="3200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7pPr>
            <a:lvl8pPr indent="-317500" lvl="7" marL="36576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8pPr>
            <a:lvl9pPr indent="-317500" lvl="8" marL="41148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9pPr>
          </a:lstStyle>
          <a:p/>
        </p:txBody>
      </p:sp>
      <p:sp>
        <p:nvSpPr>
          <p:cNvPr id="100" name="Google Shape;100;p3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101" name="Google Shape;101;p36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6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36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7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37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8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38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38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3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6" name="Google Shape;116;p3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4pPr>
            <a:lvl5pPr indent="-299720" lvl="4" marL="22860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5pPr>
            <a:lvl6pPr indent="-299720" lvl="5" marL="27432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6pPr>
            <a:lvl7pPr indent="-299720" lvl="6" marL="32004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7pPr>
            <a:lvl8pPr indent="-299720" lvl="7" marL="36576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8pPr>
            <a:lvl9pPr indent="-299720" lvl="8" marL="4114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/>
        </p:txBody>
      </p:sp>
      <p:sp>
        <p:nvSpPr>
          <p:cNvPr id="117" name="Google Shape;117;p3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68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120"/>
              <a:buNone/>
              <a:defRPr b="1" sz="1600"/>
            </a:lvl9pPr>
          </a:lstStyle>
          <a:p/>
        </p:txBody>
      </p:sp>
      <p:sp>
        <p:nvSpPr>
          <p:cNvPr id="118" name="Google Shape;118;p3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3pPr>
            <a:lvl4pPr indent="-299719" lvl="3" marL="1828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4pPr>
            <a:lvl5pPr indent="-299720" lvl="4" marL="22860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5pPr>
            <a:lvl6pPr indent="-299720" lvl="5" marL="27432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6pPr>
            <a:lvl7pPr indent="-299720" lvl="6" marL="32004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7pPr>
            <a:lvl8pPr indent="-299720" lvl="7" marL="36576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8pPr>
            <a:lvl9pPr indent="-299720" lvl="8" marL="4114800" algn="l">
              <a:spcBef>
                <a:spcPts val="320"/>
              </a:spcBef>
              <a:spcAft>
                <a:spcPts val="0"/>
              </a:spcAft>
              <a:buSzPts val="1120"/>
              <a:buChar char="■"/>
              <a:defRPr sz="1600"/>
            </a:lvl9pPr>
          </a:lstStyle>
          <a:p/>
        </p:txBody>
      </p:sp>
      <p:sp>
        <p:nvSpPr>
          <p:cNvPr id="119" name="Google Shape;119;p39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9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39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4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9pPr>
          </a:lstStyle>
          <a:p/>
        </p:txBody>
      </p:sp>
      <p:sp>
        <p:nvSpPr>
          <p:cNvPr id="125" name="Google Shape;125;p4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3060" lvl="0" marL="4572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 sz="1800"/>
            </a:lvl9pPr>
          </a:lstStyle>
          <a:p/>
        </p:txBody>
      </p:sp>
      <p:sp>
        <p:nvSpPr>
          <p:cNvPr id="126" name="Google Shape;126;p40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0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4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4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9pPr>
          </a:lstStyle>
          <a:p/>
        </p:txBody>
      </p:sp>
      <p:sp>
        <p:nvSpPr>
          <p:cNvPr id="132" name="Google Shape;132;p41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1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41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48" name="Google Shape;48;p28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0" name="Google Shape;50;p28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Diagram or Organization Chart" type="dgm">
  <p:cSld name="DIAGRA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9"/>
          <p:cNvSpPr/>
          <p:nvPr>
            <p:ph idx="2" type="dgm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54" name="Google Shape;54;p29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29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2 Content" type="txAndTwoObj">
  <p:cSld name="TEXT_AND_TWO_OBJECT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3" type="body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" name="Google Shape;64;p30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1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31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 type="chart">
  <p:cSld name="CHAR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2"/>
          <p:cNvSpPr/>
          <p:nvPr>
            <p:ph idx="2" type="chart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5" name="Google Shape;75;p32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2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" name="Google Shape;77;p32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3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3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1" name="Google Shape;81;p33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3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33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4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08610" lvl="0" marL="457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3pPr>
            <a:lvl4pPr indent="-308610" lvl="3" marL="1828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4pPr>
            <a:lvl5pPr indent="-308610" lvl="4" marL="22860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5pPr>
            <a:lvl6pPr indent="-308610" lvl="5" marL="27432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6pPr>
            <a:lvl7pPr indent="-308610" lvl="6" marL="3200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7pPr>
            <a:lvl8pPr indent="-308609" lvl="7" marL="36576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8pPr>
            <a:lvl9pPr indent="-308609" lvl="8" marL="41148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9pPr>
          </a:lstStyle>
          <a:p/>
        </p:txBody>
      </p:sp>
      <p:sp>
        <p:nvSpPr>
          <p:cNvPr id="87" name="Google Shape;87;p34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4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34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None/>
              <a:defRPr b="0" i="0" sz="2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None/>
              <a:defRPr b="0" i="0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None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93" name="Google Shape;93;p3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98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630"/>
              <a:buNone/>
              <a:defRPr sz="900"/>
            </a:lvl9pPr>
          </a:lstStyle>
          <a:p/>
        </p:txBody>
      </p:sp>
      <p:sp>
        <p:nvSpPr>
          <p:cNvPr id="94" name="Google Shape;94;p35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5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6" name="Google Shape;96;p35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5"/>
          <p:cNvGrpSpPr/>
          <p:nvPr/>
        </p:nvGrpSpPr>
        <p:grpSpPr>
          <a:xfrm>
            <a:off x="0" y="0"/>
            <a:ext cx="9140825" cy="6850062"/>
            <a:chOff x="0" y="0"/>
            <a:chExt cx="5758" cy="4315"/>
          </a:xfrm>
        </p:grpSpPr>
        <p:grpSp>
          <p:nvGrpSpPr>
            <p:cNvPr id="11" name="Google Shape;11;p25"/>
            <p:cNvGrpSpPr/>
            <p:nvPr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2" name="Google Shape;12;p25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rect b="b" l="l" r="r" t="t"/>
                <a:pathLst>
                  <a:path extrusionOk="0" h="1671" w="2882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25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rect b="b" l="l" r="r" t="t"/>
                <a:pathLst>
                  <a:path extrusionOk="0" h="811" w="1259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25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rect b="b" l="l" r="r" t="t"/>
                <a:pathLst>
                  <a:path extrusionOk="0" h="969" w="284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>
                <a:gsLst>
                  <a:gs pos="0">
                    <a:srgbClr val="002A7D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" name="Google Shape;15;p25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rect b="b" l="l" r="r" t="t"/>
                <a:pathLst>
                  <a:path extrusionOk="0" h="2085" w="3007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25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rect b="b" l="l" r="r" t="t"/>
                <a:pathLst>
                  <a:path extrusionOk="0" h="539" w="1248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>
                <a:gsLst>
                  <a:gs pos="0">
                    <a:srgbClr val="002D86"/>
                  </a:gs>
                  <a:gs pos="100000">
                    <a:schemeClr val="dk2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" name="Google Shape;17;p25"/>
            <p:cNvSpPr/>
            <p:nvPr/>
          </p:nvSpPr>
          <p:spPr>
            <a:xfrm>
              <a:off x="3322" y="1341"/>
              <a:ext cx="1825" cy="1537"/>
            </a:xfrm>
            <a:custGeom>
              <a:rect b="b" l="l" r="r" t="t"/>
              <a:pathLst>
                <a:path extrusionOk="0" h="1469" w="2296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>
              <a:gsLst>
                <a:gs pos="0">
                  <a:srgbClr val="002B82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5"/>
            <p:cNvSpPr/>
            <p:nvPr/>
          </p:nvSpPr>
          <p:spPr>
            <a:xfrm>
              <a:off x="0" y="0"/>
              <a:ext cx="5758" cy="1776"/>
            </a:xfrm>
            <a:custGeom>
              <a:rect b="b" l="l" r="r" t="t"/>
              <a:pathLst>
                <a:path extrusionOk="0" h="1906" w="574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" name="Google Shape;19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0" name="Google Shape;20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1" name="Google Shape;21;p25"/>
          <p:cNvSpPr txBox="1"/>
          <p:nvPr>
            <p:ph idx="10" type="dt"/>
          </p:nvPr>
        </p:nvSpPr>
        <p:spPr>
          <a:xfrm>
            <a:off x="457200" y="624840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5"/>
          <p:cNvSpPr txBox="1"/>
          <p:nvPr>
            <p:ph idx="11" type="ftr"/>
          </p:nvPr>
        </p:nvSpPr>
        <p:spPr>
          <a:xfrm>
            <a:off x="3124200" y="625157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6553200" y="6254750"/>
            <a:ext cx="2133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7"/>
          <p:cNvSpPr txBox="1"/>
          <p:nvPr>
            <p:ph idx="10" type="dt"/>
          </p:nvPr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2" type="sldNum"/>
          </p:nvPr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grpSp>
        <p:nvGrpSpPr>
          <p:cNvPr id="33" name="Google Shape;33;p27"/>
          <p:cNvGrpSpPr/>
          <p:nvPr/>
        </p:nvGrpSpPr>
        <p:grpSpPr>
          <a:xfrm>
            <a:off x="0" y="0"/>
            <a:ext cx="9140825" cy="6850062"/>
            <a:chOff x="0" y="0"/>
            <a:chExt cx="5758" cy="4315"/>
          </a:xfrm>
        </p:grpSpPr>
        <p:grpSp>
          <p:nvGrpSpPr>
            <p:cNvPr id="34" name="Google Shape;34;p27"/>
            <p:cNvGrpSpPr/>
            <p:nvPr/>
          </p:nvGrpSpPr>
          <p:grpSpPr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35" name="Google Shape;35;p27"/>
              <p:cNvSpPr/>
              <p:nvPr/>
            </p:nvSpPr>
            <p:spPr>
              <a:xfrm>
                <a:off x="1728" y="2644"/>
                <a:ext cx="2882" cy="1671"/>
              </a:xfrm>
              <a:custGeom>
                <a:rect b="b" l="l" r="r" t="t"/>
                <a:pathLst>
                  <a:path extrusionOk="0" h="1671" w="2882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" name="Google Shape;36;p27"/>
              <p:cNvSpPr/>
              <p:nvPr/>
            </p:nvSpPr>
            <p:spPr>
              <a:xfrm>
                <a:off x="4170" y="2671"/>
                <a:ext cx="1259" cy="811"/>
              </a:xfrm>
              <a:custGeom>
                <a:rect b="b" l="l" r="r" t="t"/>
                <a:pathLst>
                  <a:path extrusionOk="0" h="811" w="1259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002E8B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7" name="Google Shape;37;p27"/>
              <p:cNvSpPr/>
              <p:nvPr/>
            </p:nvSpPr>
            <p:spPr>
              <a:xfrm>
                <a:off x="2900" y="3346"/>
                <a:ext cx="2849" cy="969"/>
              </a:xfrm>
              <a:custGeom>
                <a:rect b="b" l="l" r="r" t="t"/>
                <a:pathLst>
                  <a:path extrusionOk="0" h="969" w="284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>
                <a:gsLst>
                  <a:gs pos="0">
                    <a:srgbClr val="002A7D"/>
                  </a:gs>
                  <a:gs pos="100000">
                    <a:schemeClr val="dk2"/>
                  </a:gs>
                </a:gsLst>
                <a:lin ang="54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" name="Google Shape;38;p27"/>
              <p:cNvSpPr/>
              <p:nvPr/>
            </p:nvSpPr>
            <p:spPr>
              <a:xfrm>
                <a:off x="2748" y="2230"/>
                <a:ext cx="3007" cy="2085"/>
              </a:xfrm>
              <a:custGeom>
                <a:rect b="b" l="l" r="r" t="t"/>
                <a:pathLst>
                  <a:path extrusionOk="0" h="2085" w="3007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27"/>
              <p:cNvSpPr/>
              <p:nvPr/>
            </p:nvSpPr>
            <p:spPr>
              <a:xfrm>
                <a:off x="4501" y="2317"/>
                <a:ext cx="1248" cy="539"/>
              </a:xfrm>
              <a:custGeom>
                <a:rect b="b" l="l" r="r" t="t"/>
                <a:pathLst>
                  <a:path extrusionOk="0" h="539" w="1248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>
                <a:gsLst>
                  <a:gs pos="0">
                    <a:srgbClr val="002D86"/>
                  </a:gs>
                  <a:gs pos="100000">
                    <a:schemeClr val="dk2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2000" u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27"/>
            <p:cNvSpPr/>
            <p:nvPr/>
          </p:nvSpPr>
          <p:spPr>
            <a:xfrm>
              <a:off x="3322" y="1341"/>
              <a:ext cx="1825" cy="1537"/>
            </a:xfrm>
            <a:custGeom>
              <a:rect b="b" l="l" r="r" t="t"/>
              <a:pathLst>
                <a:path extrusionOk="0" h="1469" w="2296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>
              <a:gsLst>
                <a:gs pos="0">
                  <a:srgbClr val="002B82"/>
                </a:gs>
                <a:gs pos="100000">
                  <a:schemeClr val="dk2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27"/>
            <p:cNvSpPr/>
            <p:nvPr/>
          </p:nvSpPr>
          <p:spPr>
            <a:xfrm>
              <a:off x="0" y="0"/>
              <a:ext cx="5758" cy="1776"/>
            </a:xfrm>
            <a:custGeom>
              <a:rect b="b" l="l" r="r" t="t"/>
              <a:pathLst>
                <a:path extrusionOk="0" h="1906" w="5740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" name="Google Shape;42;p2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3" name="Google Shape;43;p27"/>
          <p:cNvSpPr txBox="1"/>
          <p:nvPr>
            <p:ph idx="11" type="ftr"/>
          </p:nvPr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7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084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  <a:defRPr b="0" i="0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ts val="1960"/>
              <a:buFont typeface="Noto Sans Symbols"/>
              <a:buChar char="■"/>
              <a:defRPr b="0" i="0" sz="28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3528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ts val="1680"/>
              <a:buFont typeface="Noto Sans Symbols"/>
              <a:buChar char="■"/>
              <a:defRPr b="0" i="0" sz="24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175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175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175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175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175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175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400"/>
              <a:buFont typeface="Noto Sans Symbols"/>
              <a:buChar char="■"/>
              <a:defRPr b="0" i="0" sz="20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19.png"/><Relationship Id="rId10" Type="http://schemas.openxmlformats.org/officeDocument/2006/relationships/image" Target="../media/image18.png"/><Relationship Id="rId1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8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2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 txBox="1"/>
          <p:nvPr>
            <p:ph type="ctrTitle"/>
          </p:nvPr>
        </p:nvSpPr>
        <p:spPr>
          <a:xfrm>
            <a:off x="685800" y="533400"/>
            <a:ext cx="7772400" cy="1920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Garamond"/>
              <a:buNone/>
            </a:pPr>
            <a:r>
              <a:rPr b="1" i="0" lang="en-US" sz="5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Глава 1 </a:t>
            </a:r>
            <a:br>
              <a:rPr b="1" i="0" lang="en-US" sz="5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5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Принципы экономики</a:t>
            </a:r>
            <a:endParaRPr/>
          </a:p>
        </p:txBody>
      </p:sp>
      <p:sp>
        <p:nvSpPr>
          <p:cNvPr id="140" name="Google Shape;140;p1"/>
          <p:cNvSpPr txBox="1"/>
          <p:nvPr>
            <p:ph idx="1" type="subTitle"/>
          </p:nvPr>
        </p:nvSpPr>
        <p:spPr>
          <a:xfrm>
            <a:off x="1524000" y="26670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40"/>
              <a:buNone/>
            </a:pPr>
            <a:r>
              <a:rPr b="0" i="0" lang="en-US" sz="32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2. Экономические системы</a:t>
            </a:r>
            <a:endParaRPr/>
          </a:p>
        </p:txBody>
      </p:sp>
      <p:pic>
        <p:nvPicPr>
          <p:cNvPr descr="business" id="141" name="Google Shape;14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67200" y="3429000"/>
            <a:ext cx="381000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252" name="Google Shape;252;p10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3" name="Google Shape;253;p10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254" name="Google Shape;254;p1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Рыночная экономика</a:t>
            </a:r>
            <a:endParaRPr/>
          </a:p>
        </p:txBody>
      </p:sp>
      <p:sp>
        <p:nvSpPr>
          <p:cNvPr id="255" name="Google Shape;255;p10"/>
          <p:cNvSpPr txBox="1"/>
          <p:nvPr>
            <p:ph idx="1" type="body"/>
          </p:nvPr>
        </p:nvSpPr>
        <p:spPr>
          <a:xfrm>
            <a:off x="457200" y="16002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(market economy) — </a:t>
            </a:r>
            <a: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экономическая система, в которой основная часть факторов производства находится в частной собственности и произведенные товары и услуги распределяются на основе соотношения спроса</a:t>
            </a:r>
            <a:b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 предложения в условиях свободных цен.</a:t>
            </a:r>
            <a:endParaRPr/>
          </a:p>
        </p:txBody>
      </p:sp>
      <p:pic>
        <p:nvPicPr>
          <p:cNvPr descr="world-trade-center-12" id="256" name="Google Shape;256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2895600"/>
            <a:ext cx="4267200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0"/>
          <p:cNvSpPr txBox="1"/>
          <p:nvPr/>
        </p:nvSpPr>
        <p:spPr>
          <a:xfrm>
            <a:off x="5486400" y="5105400"/>
            <a:ext cx="3352800" cy="942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До террористических актов</a:t>
            </a:r>
            <a:b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11 сентября 2001 Центр мировой торговли в Нью-Йорке (США) был символом рыночной экономики.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1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263" name="Google Shape;263;p11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4" name="Google Shape;264;p11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265" name="Google Shape;265;p1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Смешанная экономика</a:t>
            </a:r>
            <a:endParaRPr/>
          </a:p>
        </p:txBody>
      </p:sp>
      <p:sp>
        <p:nvSpPr>
          <p:cNvPr id="266" name="Google Shape;266;p11"/>
          <p:cNvSpPr txBox="1"/>
          <p:nvPr>
            <p:ph idx="1" type="body"/>
          </p:nvPr>
        </p:nvSpPr>
        <p:spPr>
          <a:xfrm>
            <a:off x="457200" y="1600200"/>
            <a:ext cx="8001000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960"/>
              <a:buNone/>
            </a:pPr>
            <a:r>
              <a:rPr b="1" i="1" lang="en-US" sz="2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(mixed economy) </a:t>
            </a:r>
            <a:r>
              <a:rPr b="1" i="0" lang="en-US" sz="2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— экономическая система, сочетающая элементы рыночной, централизованно-планируемой</a:t>
            </a:r>
            <a:br>
              <a:rPr b="1" i="0" lang="en-US" sz="2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 традиционной систем.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2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272" name="Google Shape;272;p12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3" name="Google Shape;273;p12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274" name="Google Shape;274;p1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Капитализм</a:t>
            </a:r>
            <a:endParaRPr/>
          </a:p>
        </p:txBody>
      </p:sp>
      <p:sp>
        <p:nvSpPr>
          <p:cNvPr id="275" name="Google Shape;275;p12"/>
          <p:cNvSpPr txBox="1"/>
          <p:nvPr>
            <p:ph idx="1" type="body"/>
          </p:nvPr>
        </p:nvSpPr>
        <p:spPr>
          <a:xfrm>
            <a:off x="457200" y="1600200"/>
            <a:ext cx="8229600" cy="15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(capitalism) </a:t>
            </a:r>
            <a: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— форма организации общества, где преобладающая часть товаров и услуг производится</a:t>
            </a:r>
            <a:b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на предприятиях, находящихся в частной собственности, нанимающих рабочую силу за денежное вознаграждение</a:t>
            </a:r>
            <a:b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 реализующих свою продукцию на рынке.</a:t>
            </a:r>
            <a:endParaRPr/>
          </a:p>
        </p:txBody>
      </p:sp>
      <p:sp>
        <p:nvSpPr>
          <p:cNvPr id="276" name="Google Shape;276;p12"/>
          <p:cNvSpPr txBox="1"/>
          <p:nvPr/>
        </p:nvSpPr>
        <p:spPr>
          <a:xfrm>
            <a:off x="3733800" y="4800600"/>
            <a:ext cx="49530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Карл Маркс (1818—1883), немецкий экономист и философ, автор фундаментального труда “Капитал” (Das Kapital)</a:t>
            </a:r>
            <a:endParaRPr/>
          </a:p>
        </p:txBody>
      </p:sp>
      <p:pic>
        <p:nvPicPr>
          <p:cNvPr id="277" name="Google Shape;27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2895600"/>
            <a:ext cx="2417762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2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3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283" name="Google Shape;283;p13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4" name="Google Shape;284;p13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285" name="Google Shape;285;p1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Социализм</a:t>
            </a:r>
            <a:endParaRPr/>
          </a:p>
        </p:txBody>
      </p:sp>
      <p:sp>
        <p:nvSpPr>
          <p:cNvPr id="286" name="Google Shape;286;p13"/>
          <p:cNvSpPr txBox="1"/>
          <p:nvPr>
            <p:ph idx="1" type="body"/>
          </p:nvPr>
        </p:nvSpPr>
        <p:spPr>
          <a:xfrm>
            <a:off x="457200" y="16002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(socialism) </a:t>
            </a:r>
            <a: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— форма организации общества, где преобладает государственная собственность, общественный характер труда и распределение факторов производства, товаров</a:t>
            </a:r>
            <a:b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 услуг посредством плана.</a:t>
            </a: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descr="Новая Москва. 1937. Масло" id="287" name="Google Shape;287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2754312"/>
            <a:ext cx="4343400" cy="3514725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13"/>
          <p:cNvSpPr txBox="1"/>
          <p:nvPr/>
        </p:nvSpPr>
        <p:spPr>
          <a:xfrm>
            <a:off x="5105400" y="4876800"/>
            <a:ext cx="4038600" cy="1262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Девушка в открытом кабриолете едет по социалистической Москве конца 1930-х гг. в направлении здания Госплана СССР.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0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Пименов Ю.И. Новая Москва, 1937. Третьяковская галерея.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4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294" name="Google Shape;294;p14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5" name="Google Shape;295;p14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296" name="Google Shape;296;p14"/>
          <p:cNvSpPr txBox="1"/>
          <p:nvPr>
            <p:ph type="title"/>
          </p:nvPr>
        </p:nvSpPr>
        <p:spPr>
          <a:xfrm>
            <a:off x="457200" y="22860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Символ направляющей руки</a:t>
            </a:r>
            <a:endParaRPr/>
          </a:p>
        </p:txBody>
      </p:sp>
      <p:pic>
        <p:nvPicPr>
          <p:cNvPr descr="RMLadamG" id="297" name="Google Shape;29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1600" y="1295400"/>
            <a:ext cx="6400800" cy="3586162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4"/>
          <p:cNvSpPr txBox="1"/>
          <p:nvPr/>
        </p:nvSpPr>
        <p:spPr>
          <a:xfrm>
            <a:off x="685800" y="4876800"/>
            <a:ext cx="84582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Летящий по бесконечному космосу Бог дарует жизнь лежащему</a:t>
            </a:r>
            <a:b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 земле Адаму. Но, приходя в движение, Адам безразлично поднимает руку к указующему персту Бога, который и будет управлять его жизнью и действиями</a:t>
            </a: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b="1" i="0" lang="en-US" sz="1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Микеланджело. Сотворение мира,1511, фрагмент. Сикстинская капелла, Рим.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5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304" name="Google Shape;304;p15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05" name="Google Shape;305;p15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pic>
        <p:nvPicPr>
          <p:cNvPr descr="Famous Glaswegian: Adam  Smith" id="306" name="Google Shape;306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895600"/>
            <a:ext cx="2581275" cy="320040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15"/>
          <p:cNvSpPr txBox="1"/>
          <p:nvPr>
            <p:ph type="title"/>
          </p:nvPr>
        </p:nvSpPr>
        <p:spPr>
          <a:xfrm>
            <a:off x="228600" y="274637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“Невидимая рука” Адама Смита</a:t>
            </a:r>
            <a:endParaRPr/>
          </a:p>
        </p:txBody>
      </p:sp>
      <p:sp>
        <p:nvSpPr>
          <p:cNvPr id="308" name="Google Shape;308;p15"/>
          <p:cNvSpPr txBox="1"/>
          <p:nvPr/>
        </p:nvSpPr>
        <p:spPr>
          <a:xfrm>
            <a:off x="3505200" y="5029200"/>
            <a:ext cx="5410200" cy="1079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Адам Смит (1723 – 1790), шотландский философ</a:t>
            </a:r>
            <a:b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экономист, автор первого крупного экономического труда “Исследования о природе</a:t>
            </a:r>
            <a:b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причинах богатства народов”, 1776 </a:t>
            </a:r>
            <a:endParaRPr/>
          </a:p>
        </p:txBody>
      </p:sp>
      <p:sp>
        <p:nvSpPr>
          <p:cNvPr id="309" name="Google Shape;309;p15"/>
          <p:cNvSpPr txBox="1"/>
          <p:nvPr>
            <p:ph idx="1" type="body"/>
          </p:nvPr>
        </p:nvSpPr>
        <p:spPr>
          <a:xfrm>
            <a:off x="609600" y="13716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Человек, предпочитая поддерживать производительную силу своей страны, а не чужих стран, имеет в виду лишь </a:t>
            </a: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собственное благополучие. </a:t>
            </a:r>
            <a:endParaRPr/>
          </a:p>
        </p:txBody>
      </p:sp>
      <p:sp>
        <p:nvSpPr>
          <p:cNvPr id="310" name="Google Shape;310;p15"/>
          <p:cNvSpPr txBox="1"/>
          <p:nvPr/>
        </p:nvSpPr>
        <p:spPr>
          <a:xfrm>
            <a:off x="3581400" y="2286000"/>
            <a:ext cx="51054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Направляя эту производительную силу таким образом, чтобы ее продукт мог иметь наибольшую ценность, он имеет</a:t>
            </a:r>
            <a:b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виду лишь </a:t>
            </a: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собственную выгоду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sp>
        <p:nvSpPr>
          <p:cNvPr id="311" name="Google Shape;311;p15"/>
          <p:cNvSpPr txBox="1"/>
          <p:nvPr/>
        </p:nvSpPr>
        <p:spPr>
          <a:xfrm>
            <a:off x="3581400" y="3733800"/>
            <a:ext cx="5562600" cy="131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 в этом, как и во многих других случаях, некая </a:t>
            </a:r>
            <a:r>
              <a:rPr b="1" i="1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невидимая рука</a:t>
            </a:r>
            <a:r>
              <a:rPr b="1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заставляет его добиваться результата, который никак</a:t>
            </a:r>
            <a:b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не входил в его намерения.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0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317" name="Google Shape;317;p16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8" name="Google Shape;318;p16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319" name="Google Shape;319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Экономическая свобода</a:t>
            </a:r>
            <a:endParaRPr/>
          </a:p>
        </p:txBody>
      </p:sp>
      <p:sp>
        <p:nvSpPr>
          <p:cNvPr id="320" name="Google Shape;320;p16"/>
          <p:cNvSpPr txBox="1"/>
          <p:nvPr>
            <p:ph idx="1" type="body"/>
          </p:nvPr>
        </p:nvSpPr>
        <p:spPr>
          <a:xfrm>
            <a:off x="228600" y="1524000"/>
            <a:ext cx="8534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i="1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(economic freedom) </a:t>
            </a:r>
            <a:r>
              <a:rPr b="1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— свобода личного выбора, добровольного обмена, свобода конкуренции</a:t>
            </a:r>
            <a:br>
              <a:rPr b="1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 безопасность частной собственности.</a:t>
            </a: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descr="business" id="321" name="Google Shape;321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971800"/>
            <a:ext cx="2659062" cy="2819400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6"/>
          <p:cNvSpPr txBox="1"/>
          <p:nvPr/>
        </p:nvSpPr>
        <p:spPr>
          <a:xfrm>
            <a:off x="3733800" y="4724400"/>
            <a:ext cx="4724400" cy="1006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Выбор основан на полной свободе сторон, заключающих контракты добровольно.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328" name="Google Shape;328;p17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29" name="Google Shape;329;p17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330" name="Google Shape;330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Либеральная экономика</a:t>
            </a:r>
            <a:endParaRPr/>
          </a:p>
        </p:txBody>
      </p:sp>
      <p:sp>
        <p:nvSpPr>
          <p:cNvPr id="331" name="Google Shape;331;p17"/>
          <p:cNvSpPr txBox="1"/>
          <p:nvPr>
            <p:ph idx="1" type="body"/>
          </p:nvPr>
        </p:nvSpPr>
        <p:spPr>
          <a:xfrm>
            <a:off x="533400" y="1676400"/>
            <a:ext cx="8153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i="1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(liberal economy) </a:t>
            </a:r>
            <a: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— экономика, характеризующаяся минимальным государственным вмешательством</a:t>
            </a:r>
            <a:b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 высокой степенью экономической свободы.</a:t>
            </a: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8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337" name="Google Shape;337;p18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38" name="Google Shape;338;p18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339" name="Google Shape;339;p18"/>
          <p:cNvSpPr txBox="1"/>
          <p:nvPr>
            <p:ph type="title"/>
          </p:nvPr>
        </p:nvSpPr>
        <p:spPr>
          <a:xfrm>
            <a:off x="228600" y="274637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Индекс экономической свободы</a:t>
            </a:r>
            <a:endParaRPr/>
          </a:p>
        </p:txBody>
      </p:sp>
      <p:sp>
        <p:nvSpPr>
          <p:cNvPr id="340" name="Google Shape;340;p18"/>
          <p:cNvSpPr txBox="1"/>
          <p:nvPr>
            <p:ph idx="1" type="body"/>
          </p:nvPr>
        </p:nvSpPr>
        <p:spPr>
          <a:xfrm>
            <a:off x="990600" y="1600200"/>
            <a:ext cx="79248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(index of economic freedom) —</a:t>
            </a:r>
            <a:r>
              <a:rPr b="0" i="0" lang="en-US" sz="20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обобщенный показатель, позволяющий сравнивать страны по уровню экономической свободы.</a:t>
            </a:r>
            <a:endParaRPr/>
          </a:p>
        </p:txBody>
      </p:sp>
      <p:pic>
        <p:nvPicPr>
          <p:cNvPr descr="Flag of Hong Kong.svg" id="341" name="Google Shape;3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95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Singapore.svg" id="342" name="Google Shape;34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095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Australia.svg" id="343" name="Google Shape;34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2095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New Zealand.svg" id="344" name="Google Shape;34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2095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Switzerland.svg" id="345" name="Google Shape;34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Canada.svg" id="346" name="Google Shape;34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0"/>
            <a:ext cx="2095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Ireland.svg" id="347" name="Google Shape;347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0"/>
            <a:ext cx="2095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Denmark.svg" id="348" name="Google Shape;348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0"/>
            <a:ext cx="2095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the United States.svg" id="349" name="Google Shape;349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0"/>
            <a:ext cx="2095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Bahrain.svg" id="350" name="Google Shape;350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0" y="0"/>
            <a:ext cx="209550" cy="1238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Hong Kong.svg" id="351" name="Google Shape;35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2095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Singapore.svg" id="352" name="Google Shape;35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209550" cy="142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Australia.svg" id="353" name="Google Shape;353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2095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New Zealand.svg" id="354" name="Google Shape;35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0" y="0"/>
            <a:ext cx="2095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Switzerland.svg" id="355" name="Google Shape;355;p1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0" y="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Canada.svg" id="356" name="Google Shape;356;p1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0" y="0"/>
            <a:ext cx="2095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Ireland.svg" id="357" name="Google Shape;357;p1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0"/>
            <a:ext cx="209550" cy="1047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Denmark.svg" id="358" name="Google Shape;358;p1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0" y="0"/>
            <a:ext cx="209550" cy="161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the United States.svg" id="359" name="Google Shape;359;p1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0" y="0"/>
            <a:ext cx="209550" cy="114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lag of Bahrain.svg" id="360" name="Google Shape;360;p1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0" y="0"/>
            <a:ext cx="209550" cy="1238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18"/>
          <p:cNvSpPr txBox="1"/>
          <p:nvPr>
            <p:ph idx="1" type="body"/>
          </p:nvPr>
        </p:nvSpPr>
        <p:spPr>
          <a:xfrm>
            <a:off x="609600" y="2590800"/>
            <a:ext cx="7467600" cy="3535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24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Россия занимает 98 место из 180 в рейтинге экономических свободных стран мира. В 2019 году индекс экономической свободы России составил 58.9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9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368" name="Google Shape;368;p19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69" name="Google Shape;369;p19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370" name="Google Shape;370;p19"/>
          <p:cNvSpPr txBox="1"/>
          <p:nvPr>
            <p:ph type="title"/>
          </p:nvPr>
        </p:nvSpPr>
        <p:spPr>
          <a:xfrm>
            <a:off x="0" y="290512"/>
            <a:ext cx="9077325" cy="1081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Страны-лидеры экономической свободы</a:t>
            </a:r>
            <a:endParaRPr/>
          </a:p>
        </p:txBody>
      </p:sp>
      <p:graphicFrame>
        <p:nvGraphicFramePr>
          <p:cNvPr id="371" name="Google Shape;371;p19"/>
          <p:cNvGraphicFramePr/>
          <p:nvPr/>
        </p:nvGraphicFramePr>
        <p:xfrm>
          <a:off x="952500" y="1409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{425CDC09-F3BF-4928-ADFF-1571D0FE9396}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Рейтинг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Страна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b="1" lang="en-US" sz="1800">
                          <a:solidFill>
                            <a:srgbClr val="FFFFFF"/>
                          </a:solidFill>
                        </a:rPr>
                        <a:t>Индекс</a:t>
                      </a:r>
                      <a:endParaRPr b="1" sz="18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1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Сингапур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89,7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2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Новая Зеландия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83,9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3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Австралия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82,4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4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Швейцария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81,9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5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Ирландия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81,4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6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Тайвань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78,6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7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Великобритания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78,4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8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Эстония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78,2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9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Канада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77,9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10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Дания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77,8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147" name="Google Shape;147;p2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p2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149" name="Google Shape;149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Собственность</a:t>
            </a:r>
            <a:endParaRPr/>
          </a:p>
        </p:txBody>
      </p:sp>
      <p:sp>
        <p:nvSpPr>
          <p:cNvPr id="150" name="Google Shape;150;p2"/>
          <p:cNvSpPr txBox="1"/>
          <p:nvPr/>
        </p:nvSpPr>
        <p:spPr>
          <a:xfrm>
            <a:off x="990600" y="3429000"/>
            <a:ext cx="1676400" cy="3762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владения</a:t>
            </a:r>
            <a:endParaRPr/>
          </a:p>
        </p:txBody>
      </p:sp>
      <p:sp>
        <p:nvSpPr>
          <p:cNvPr id="151" name="Google Shape;151;p2"/>
          <p:cNvSpPr txBox="1"/>
          <p:nvPr/>
        </p:nvSpPr>
        <p:spPr>
          <a:xfrm>
            <a:off x="3733800" y="3429000"/>
            <a:ext cx="1676400" cy="3762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пользования</a:t>
            </a:r>
            <a:endParaRPr/>
          </a:p>
        </p:txBody>
      </p:sp>
      <p:sp>
        <p:nvSpPr>
          <p:cNvPr id="152" name="Google Shape;152;p2"/>
          <p:cNvSpPr txBox="1"/>
          <p:nvPr/>
        </p:nvSpPr>
        <p:spPr>
          <a:xfrm>
            <a:off x="6477000" y="3429000"/>
            <a:ext cx="1752600" cy="3762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распоряжения</a:t>
            </a:r>
            <a:endParaRPr/>
          </a:p>
        </p:txBody>
      </p:sp>
      <p:sp>
        <p:nvSpPr>
          <p:cNvPr id="153" name="Google Shape;153;p2"/>
          <p:cNvSpPr txBox="1"/>
          <p:nvPr/>
        </p:nvSpPr>
        <p:spPr>
          <a:xfrm>
            <a:off x="3429000" y="1600200"/>
            <a:ext cx="22098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(property) — право</a:t>
            </a:r>
            <a:endParaRPr/>
          </a:p>
        </p:txBody>
      </p:sp>
      <p:sp>
        <p:nvSpPr>
          <p:cNvPr id="154" name="Google Shape;154;p2"/>
          <p:cNvSpPr txBox="1"/>
          <p:nvPr/>
        </p:nvSpPr>
        <p:spPr>
          <a:xfrm>
            <a:off x="3048000" y="5257800"/>
            <a:ext cx="2971800" cy="376237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объектом собственности</a:t>
            </a:r>
            <a:endParaRPr/>
          </a:p>
        </p:txBody>
      </p:sp>
      <p:sp>
        <p:nvSpPr>
          <p:cNvPr id="155" name="Google Shape;155;p2"/>
          <p:cNvSpPr/>
          <p:nvPr/>
        </p:nvSpPr>
        <p:spPr>
          <a:xfrm>
            <a:off x="4419600" y="2057400"/>
            <a:ext cx="228600" cy="1143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"/>
          <p:cNvSpPr/>
          <p:nvPr/>
        </p:nvSpPr>
        <p:spPr>
          <a:xfrm>
            <a:off x="1676400" y="2133600"/>
            <a:ext cx="228600" cy="1143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"/>
          <p:cNvSpPr/>
          <p:nvPr/>
        </p:nvSpPr>
        <p:spPr>
          <a:xfrm>
            <a:off x="7162800" y="2057400"/>
            <a:ext cx="228600" cy="1143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"/>
          <p:cNvSpPr/>
          <p:nvPr/>
        </p:nvSpPr>
        <p:spPr>
          <a:xfrm>
            <a:off x="4419600" y="3886200"/>
            <a:ext cx="228600" cy="1143000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 rot="3420000">
            <a:off x="5858668" y="3423443"/>
            <a:ext cx="252412" cy="2149475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2"/>
          <p:cNvSpPr/>
          <p:nvPr/>
        </p:nvSpPr>
        <p:spPr>
          <a:xfrm rot="-3720000">
            <a:off x="2865437" y="3382962"/>
            <a:ext cx="228600" cy="2149475"/>
          </a:xfrm>
          <a:prstGeom prst="downArrow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0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377" name="Google Shape;377;p20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78" name="Google Shape;378;p20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379" name="Google Shape;379;p20"/>
          <p:cNvSpPr txBox="1"/>
          <p:nvPr>
            <p:ph type="title"/>
          </p:nvPr>
        </p:nvSpPr>
        <p:spPr>
          <a:xfrm>
            <a:off x="1114425" y="115887"/>
            <a:ext cx="7962900" cy="12255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Страны, отстающие</a:t>
            </a:r>
            <a:br>
              <a:rPr b="0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в экономической свободе</a:t>
            </a:r>
            <a:endParaRPr/>
          </a:p>
        </p:txBody>
      </p:sp>
      <p:graphicFrame>
        <p:nvGraphicFramePr>
          <p:cNvPr id="380" name="Google Shape;380;p20"/>
          <p:cNvGraphicFramePr/>
          <p:nvPr/>
        </p:nvGraphicFramePr>
        <p:xfrm>
          <a:off x="898825" y="150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{425CDC09-F3BF-4928-ADFF-1571D0FE9396}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/>
                        <a:t> </a:t>
                      </a:r>
                      <a:endParaRPr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81BD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178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Северная Корея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5,2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177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Венесуэла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24,7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176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Куба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28,1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175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Судан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39,1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174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Зимбабве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39,5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173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Эритрея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42,3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172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Боливия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42,7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171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Кирибати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44,4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170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Тимор-Лешти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44,7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0D8E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169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Суринам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/>
                    <a:p>
                      <a:pPr indent="-298450" lvl="0" marL="45720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-US" sz="1800"/>
                        <a:t>46,4</a:t>
                      </a:r>
                      <a:endParaRPr sz="1800"/>
                    </a:p>
                  </a:txBody>
                  <a:tcPr marT="91425" marB="91425" marR="68400" marL="68400">
                    <a:lnL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6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9ED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21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386" name="Google Shape;386;p21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87" name="Google Shape;387;p21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388" name="Google Shape;388;p21"/>
          <p:cNvSpPr txBox="1"/>
          <p:nvPr>
            <p:ph type="title"/>
          </p:nvPr>
        </p:nvSpPr>
        <p:spPr>
          <a:xfrm>
            <a:off x="457200" y="0"/>
            <a:ext cx="8458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Экономическая свобода в мире</a:t>
            </a:r>
            <a:endParaRPr/>
          </a:p>
        </p:txBody>
      </p:sp>
      <p:graphicFrame>
        <p:nvGraphicFramePr>
          <p:cNvPr id="389" name="Google Shape;389;p21"/>
          <p:cNvGraphicFramePr/>
          <p:nvPr/>
        </p:nvGraphicFramePr>
        <p:xfrm>
          <a:off x="381000" y="1066800"/>
          <a:ext cx="8534400" cy="5384800"/>
        </p:xfrm>
        <a:graphic>
          <a:graphicData uri="http://schemas.openxmlformats.org/presentationml/2006/ole">
            <mc:AlternateContent>
              <mc:Choice Requires="v">
                <p:oleObj r:id="rId4" imgH="5384800" imgW="8534400" progId="Paint.Picture" spid="_x0000_s1">
                  <p:embed/>
                </p:oleObj>
              </mc:Choice>
              <mc:Fallback>
                <p:oleObj r:id="rId5" imgH="5384800" imgW="8534400" progId="Paint.Picture">
                  <p:embed/>
                  <p:pic>
                    <p:nvPicPr>
                      <p:cNvPr id="389" name="Google Shape;389;p21"/>
                      <p:cNvPicPr preferRelativeResize="0"/>
                      <p:nvPr>
                        <p:ph idx="1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81000" y="1066800"/>
                        <a:ext cx="8534400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2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395" name="Google Shape;395;p22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96" name="Google Shape;396;p22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397" name="Google Shape;397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Экономическая свобода</a:t>
            </a:r>
            <a:endParaRPr/>
          </a:p>
        </p:txBody>
      </p:sp>
      <p:graphicFrame>
        <p:nvGraphicFramePr>
          <p:cNvPr id="398" name="Google Shape;398;p22"/>
          <p:cNvGraphicFramePr/>
          <p:nvPr/>
        </p:nvGraphicFramePr>
        <p:xfrm>
          <a:off x="685800" y="1143000"/>
          <a:ext cx="7696200" cy="5135562"/>
        </p:xfrm>
        <a:graphic>
          <a:graphicData uri="http://schemas.openxmlformats.org/presentationml/2006/ole">
            <mc:AlternateContent>
              <mc:Choice Requires="v">
                <p:oleObj r:id="rId4" imgH="5135562" imgW="7696200" progId="MSGraph.Chart.8" spid="_x0000_s1">
                  <p:embed/>
                </p:oleObj>
              </mc:Choice>
              <mc:Fallback>
                <p:oleObj r:id="rId5" imgH="5135562" imgW="7696200" progId="MSGraph.Chart.8">
                  <p:embed/>
                  <p:pic>
                    <p:nvPicPr>
                      <p:cNvPr id="398" name="Google Shape;398;p22"/>
                      <p:cNvPicPr preferRelativeResize="0"/>
                      <p:nvPr>
                        <p:ph idx="4294967295" type="body"/>
                      </p:nvPr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685800" y="1143000"/>
                        <a:ext cx="7696200" cy="513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" name="Google Shape;399;p22"/>
          <p:cNvSpPr txBox="1"/>
          <p:nvPr/>
        </p:nvSpPr>
        <p:spPr>
          <a:xfrm>
            <a:off x="2133600" y="5715000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Меньше свободы</a:t>
            </a:r>
            <a:endParaRPr/>
          </a:p>
        </p:txBody>
      </p:sp>
      <p:sp>
        <p:nvSpPr>
          <p:cNvPr id="400" name="Google Shape;400;p22"/>
          <p:cNvSpPr txBox="1"/>
          <p:nvPr/>
        </p:nvSpPr>
        <p:spPr>
          <a:xfrm>
            <a:off x="6019800" y="5638800"/>
            <a:ext cx="2286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Больше свободы</a:t>
            </a:r>
            <a:endParaRPr/>
          </a:p>
        </p:txBody>
      </p:sp>
      <p:sp>
        <p:nvSpPr>
          <p:cNvPr id="401" name="Google Shape;401;p22"/>
          <p:cNvSpPr/>
          <p:nvPr/>
        </p:nvSpPr>
        <p:spPr>
          <a:xfrm rot="-1200000">
            <a:off x="2659062" y="3349625"/>
            <a:ext cx="4652962" cy="219075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23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407" name="Google Shape;407;p23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08" name="Google Shape;408;p23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409" name="Google Shape;409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aramond"/>
              <a:buNone/>
            </a:pPr>
            <a:r>
              <a:rPr b="0" i="0" lang="en-US" sz="40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Выводы</a:t>
            </a:r>
            <a:br>
              <a:rPr b="1" i="0" lang="en-US" sz="40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sp>
        <p:nvSpPr>
          <p:cNvPr id="410" name="Google Shape;410;p23"/>
          <p:cNvSpPr txBox="1"/>
          <p:nvPr>
            <p:ph idx="1" type="body"/>
          </p:nvPr>
        </p:nvSpPr>
        <p:spPr>
          <a:xfrm>
            <a:off x="457200" y="1219200"/>
            <a:ext cx="8229600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Собственность — право владения, пользования</a:t>
            </a:r>
            <a:b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 распоряжения объектом собственности. </a:t>
            </a:r>
            <a:endParaRPr/>
          </a:p>
          <a:p>
            <a:pPr indent="-23622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Собственность может быть частной</a:t>
            </a:r>
            <a:b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 государственной.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Тип экономической системы — способ организации производства, распределения и потребления — зависит от существующих отношений собственности. </a:t>
            </a:r>
            <a:endParaRPr/>
          </a:p>
          <a:p>
            <a:pPr indent="-23622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Различают традиционную, централизованно-планируемую, рыночную и смешанную экономические системы. </a:t>
            </a:r>
            <a:endParaRPr/>
          </a:p>
          <a:p>
            <a:pPr indent="-236220" lvl="0" marL="342900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4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416" name="Google Shape;416;p24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17" name="Google Shape;417;p24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418" name="Google Shape;418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aramond"/>
              <a:buNone/>
            </a:pPr>
            <a:r>
              <a:rPr b="0" i="0" lang="en-US" sz="40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Выводы</a:t>
            </a:r>
            <a:br>
              <a:rPr b="1" i="0" lang="en-US" sz="40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</a:br>
            <a:endParaRPr/>
          </a:p>
        </p:txBody>
      </p:sp>
      <p:sp>
        <p:nvSpPr>
          <p:cNvPr id="419" name="Google Shape;419;p24"/>
          <p:cNvSpPr txBox="1"/>
          <p:nvPr>
            <p:ph idx="1" type="body"/>
          </p:nvPr>
        </p:nvSpPr>
        <p:spPr>
          <a:xfrm>
            <a:off x="457200" y="1143000"/>
            <a:ext cx="8229600" cy="5211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Практически все современные экономики смешанные. 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Капитализм — общественно-экономическая формация, в которой основная часть товаров и услуг производится на частных предприятиях, нанимающих рабочую силу за денежное вознаграждение</a:t>
            </a:r>
            <a:b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 реализующих свою продукцию на рынке.</a:t>
            </a:r>
            <a:endParaRPr/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Экономическая свобода — свобода личного выбора, добровольного обмена, свобода конкуренции</a:t>
            </a:r>
            <a:b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 безопасность частной собственности. </a:t>
            </a:r>
            <a:endParaRPr/>
          </a:p>
          <a:p>
            <a:pPr indent="-23622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None/>
            </a:pPr>
            <a:r>
              <a:t/>
            </a:r>
            <a:endParaRPr b="0" i="0" sz="2400" u="none">
              <a:solidFill>
                <a:schemeClr val="lt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42900" lvl="0" marL="34290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ts val="1680"/>
              <a:buFont typeface="Noto Sans Symbols"/>
              <a:buChar char="■"/>
            </a:pP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Экономика, основанная на принципе экономической свободы, называется либеральной.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0"/>
                                        <p:tgtEl>
                                          <p:spTgt spid="41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168" name="Google Shape;168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Собственность</a:t>
            </a:r>
            <a:endParaRPr/>
          </a:p>
        </p:txBody>
      </p:sp>
      <p:sp>
        <p:nvSpPr>
          <p:cNvPr id="169" name="Google Shape;169;p3"/>
          <p:cNvSpPr txBox="1"/>
          <p:nvPr/>
        </p:nvSpPr>
        <p:spPr>
          <a:xfrm>
            <a:off x="1295400" y="2514600"/>
            <a:ext cx="2819400" cy="6508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частная собственность (private property)</a:t>
            </a:r>
            <a:endParaRPr/>
          </a:p>
        </p:txBody>
      </p:sp>
      <p:sp>
        <p:nvSpPr>
          <p:cNvPr id="170" name="Google Shape;170;p3"/>
          <p:cNvSpPr txBox="1"/>
          <p:nvPr/>
        </p:nvSpPr>
        <p:spPr>
          <a:xfrm>
            <a:off x="4953000" y="2514600"/>
            <a:ext cx="3886200" cy="6508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государственная собственность (public property)</a:t>
            </a: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1143000" y="4114800"/>
            <a:ext cx="3124200" cy="1582737"/>
          </a:xfrm>
          <a:prstGeom prst="wedgeRoundRectCallout">
            <a:avLst>
              <a:gd fmla="val 10635" name="adj1"/>
              <a:gd fmla="val -12284" name="adj2"/>
              <a:gd fmla="val 0" name="adj3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абсолютное право физического или юридического лица на определенные объекты собственности </a:t>
            </a:r>
            <a:endParaRPr/>
          </a:p>
        </p:txBody>
      </p:sp>
      <p:sp>
        <p:nvSpPr>
          <p:cNvPr id="172" name="Google Shape;172;p3"/>
          <p:cNvSpPr/>
          <p:nvPr/>
        </p:nvSpPr>
        <p:spPr>
          <a:xfrm>
            <a:off x="5486400" y="4267200"/>
            <a:ext cx="3124200" cy="1287462"/>
          </a:xfrm>
          <a:prstGeom prst="wedgeRoundRectCallout">
            <a:avLst>
              <a:gd fmla="val 10229" name="adj1"/>
              <a:gd fmla="val -18644" name="adj2"/>
              <a:gd fmla="val 0" name="adj3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абсолютное право государства на определенные объекты собственности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178" name="Google Shape;178;p4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9" name="Google Shape;179;p4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180" name="Google Shape;180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Изменение собственности</a:t>
            </a:r>
            <a:endParaRPr/>
          </a:p>
        </p:txBody>
      </p:sp>
      <p:sp>
        <p:nvSpPr>
          <p:cNvPr id="181" name="Google Shape;181;p4"/>
          <p:cNvSpPr txBox="1"/>
          <p:nvPr/>
        </p:nvSpPr>
        <p:spPr>
          <a:xfrm>
            <a:off x="1600200" y="2514600"/>
            <a:ext cx="2209800" cy="6508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Приватизация (privatization)</a:t>
            </a:r>
            <a:endParaRPr/>
          </a:p>
        </p:txBody>
      </p:sp>
      <p:sp>
        <p:nvSpPr>
          <p:cNvPr id="182" name="Google Shape;182;p4"/>
          <p:cNvSpPr txBox="1"/>
          <p:nvPr/>
        </p:nvSpPr>
        <p:spPr>
          <a:xfrm>
            <a:off x="5486400" y="2590800"/>
            <a:ext cx="2667000" cy="6508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Национализация (nationalization)</a:t>
            </a:r>
            <a:endParaRPr/>
          </a:p>
        </p:txBody>
      </p:sp>
      <p:sp>
        <p:nvSpPr>
          <p:cNvPr id="183" name="Google Shape;183;p4"/>
          <p:cNvSpPr/>
          <p:nvPr/>
        </p:nvSpPr>
        <p:spPr>
          <a:xfrm>
            <a:off x="1447800" y="3810000"/>
            <a:ext cx="2286000" cy="1287462"/>
          </a:xfrm>
          <a:prstGeom prst="wedgeRoundRectCallout">
            <a:avLst>
              <a:gd fmla="val 10830" name="adj1"/>
              <a:gd fmla="val -10813" name="adj2"/>
              <a:gd fmla="val 0" name="adj3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превращение государственной собственности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частную </a:t>
            </a:r>
            <a:endParaRPr/>
          </a:p>
        </p:txBody>
      </p:sp>
      <p:sp>
        <p:nvSpPr>
          <p:cNvPr id="184" name="Google Shape;184;p4"/>
          <p:cNvSpPr/>
          <p:nvPr/>
        </p:nvSpPr>
        <p:spPr>
          <a:xfrm>
            <a:off x="5486400" y="3733800"/>
            <a:ext cx="2438400" cy="1287462"/>
          </a:xfrm>
          <a:prstGeom prst="wedgeRoundRectCallout">
            <a:avLst>
              <a:gd fmla="val 11447" name="adj1"/>
              <a:gd fmla="val -8150" name="adj2"/>
              <a:gd fmla="val 0" name="adj3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превращение частной собственности</a:t>
            </a:r>
            <a:b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государственную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190" name="Google Shape;190;p5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91" name="Google Shape;191;p5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192" name="Google Shape;192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Экономическая система</a:t>
            </a:r>
            <a:endParaRPr/>
          </a:p>
        </p:txBody>
      </p:sp>
      <p:sp>
        <p:nvSpPr>
          <p:cNvPr id="193" name="Google Shape;193;p5"/>
          <p:cNvSpPr txBox="1"/>
          <p:nvPr/>
        </p:nvSpPr>
        <p:spPr>
          <a:xfrm>
            <a:off x="533400" y="1600200"/>
            <a:ext cx="8382000" cy="15621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(economic system) </a:t>
            </a: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— способ организации производства, распределения и потребления, основанный на существующих отношениях собственности</a:t>
            </a: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6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201" name="Google Shape;201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Механизмы распределения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1828800" y="1600200"/>
            <a:ext cx="2209800" cy="925512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Рыночный механизм (market  mechanism)</a:t>
            </a:r>
            <a:endParaRPr/>
          </a:p>
        </p:txBody>
      </p:sp>
      <p:sp>
        <p:nvSpPr>
          <p:cNvPr id="203" name="Google Shape;203;p6"/>
          <p:cNvSpPr txBox="1"/>
          <p:nvPr/>
        </p:nvSpPr>
        <p:spPr>
          <a:xfrm>
            <a:off x="5029200" y="1676400"/>
            <a:ext cx="2667000" cy="65087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Плановый механизм (plan mechanism)</a:t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>
            <a:off x="533400" y="3810000"/>
            <a:ext cx="4114800" cy="1746250"/>
          </a:xfrm>
          <a:prstGeom prst="wedgeRoundRectCallout">
            <a:avLst>
              <a:gd fmla="val 12800" name="adj1"/>
              <a:gd fmla="val -16180" name="adj2"/>
              <a:gd fmla="val 0" name="adj3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распределение, пропорциональное вкладу каждого фактора</a:t>
            </a:r>
            <a:b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производство товара</a:t>
            </a:r>
            <a:b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или услуги </a:t>
            </a:r>
            <a:endParaRPr/>
          </a:p>
        </p:txBody>
      </p:sp>
      <p:sp>
        <p:nvSpPr>
          <p:cNvPr id="205" name="Google Shape;205;p6"/>
          <p:cNvSpPr/>
          <p:nvPr/>
        </p:nvSpPr>
        <p:spPr>
          <a:xfrm>
            <a:off x="4876800" y="3779837"/>
            <a:ext cx="3581400" cy="1417637"/>
          </a:xfrm>
          <a:prstGeom prst="wedgeRoundRectCallout">
            <a:avLst>
              <a:gd fmla="val 12801" name="adj1"/>
              <a:gd fmla="val -22277" name="adj2"/>
              <a:gd fmla="val 0" name="adj3"/>
            </a:avLst>
          </a:prstGeom>
          <a:noFill/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Распределение</a:t>
            </a:r>
            <a:b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в соответствии с целями экономической политики государства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7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211" name="Google Shape;211;p7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213" name="Google Shape;213;p7"/>
          <p:cNvSpPr txBox="1"/>
          <p:nvPr>
            <p:ph type="title"/>
          </p:nvPr>
        </p:nvSpPr>
        <p:spPr>
          <a:xfrm>
            <a:off x="457200" y="2286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Типы экономических систем</a:t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5791200" y="1905000"/>
            <a:ext cx="3352800" cy="327660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7"/>
          <p:cNvSpPr/>
          <p:nvPr/>
        </p:nvSpPr>
        <p:spPr>
          <a:xfrm>
            <a:off x="1219200" y="2667000"/>
            <a:ext cx="3657600" cy="3657600"/>
          </a:xfrm>
          <a:prstGeom prst="ellipse">
            <a:avLst/>
          </a:prstGeom>
          <a:solidFill>
            <a:srgbClr val="3366FF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7"/>
          <p:cNvSpPr/>
          <p:nvPr/>
        </p:nvSpPr>
        <p:spPr>
          <a:xfrm>
            <a:off x="2743200" y="1295400"/>
            <a:ext cx="3657600" cy="3657600"/>
          </a:xfrm>
          <a:prstGeom prst="ellipse">
            <a:avLst/>
          </a:prstGeom>
          <a:solidFill>
            <a:srgbClr val="FFFF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7"/>
          <p:cNvSpPr/>
          <p:nvPr/>
        </p:nvSpPr>
        <p:spPr>
          <a:xfrm>
            <a:off x="4114800" y="2590800"/>
            <a:ext cx="3657600" cy="3657600"/>
          </a:xfrm>
          <a:prstGeom prst="ellipse">
            <a:avLst/>
          </a:prstGeom>
          <a:solidFill>
            <a:srgbClr val="00FF00">
              <a:alpha val="49803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7"/>
          <p:cNvSpPr txBox="1"/>
          <p:nvPr/>
        </p:nvSpPr>
        <p:spPr>
          <a:xfrm>
            <a:off x="1752600" y="5029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Традиционная</a:t>
            </a:r>
            <a:endParaRPr/>
          </a:p>
        </p:txBody>
      </p:sp>
      <p:sp>
        <p:nvSpPr>
          <p:cNvPr id="219" name="Google Shape;219;p7"/>
          <p:cNvSpPr txBox="1"/>
          <p:nvPr/>
        </p:nvSpPr>
        <p:spPr>
          <a:xfrm>
            <a:off x="3581400" y="1981200"/>
            <a:ext cx="2209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Рыночная</a:t>
            </a:r>
            <a:endParaRPr/>
          </a:p>
        </p:txBody>
      </p:sp>
      <p:sp>
        <p:nvSpPr>
          <p:cNvPr id="220" name="Google Shape;220;p7"/>
          <p:cNvSpPr txBox="1"/>
          <p:nvPr/>
        </p:nvSpPr>
        <p:spPr>
          <a:xfrm>
            <a:off x="4724400" y="4953000"/>
            <a:ext cx="29718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0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Централизованно-планируемая</a:t>
            </a:r>
            <a:endParaRPr/>
          </a:p>
        </p:txBody>
      </p:sp>
      <p:sp>
        <p:nvSpPr>
          <p:cNvPr id="221" name="Google Shape;221;p7"/>
          <p:cNvSpPr txBox="1"/>
          <p:nvPr/>
        </p:nvSpPr>
        <p:spPr>
          <a:xfrm>
            <a:off x="3581400" y="3657600"/>
            <a:ext cx="2057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Смешанная</a:t>
            </a:r>
            <a:endParaRPr/>
          </a:p>
        </p:txBody>
      </p:sp>
      <p:sp>
        <p:nvSpPr>
          <p:cNvPr id="222" name="Google Shape;222;p7"/>
          <p:cNvSpPr/>
          <p:nvPr/>
        </p:nvSpPr>
        <p:spPr>
          <a:xfrm>
            <a:off x="3581400" y="3124200"/>
            <a:ext cx="2057400" cy="1447800"/>
          </a:xfrm>
          <a:prstGeom prst="ellipse">
            <a:avLst/>
          </a:prstGeom>
          <a:solidFill>
            <a:srgbClr val="FF0000">
              <a:alpha val="49803"/>
            </a:srgbClr>
          </a:solidFill>
          <a:ln cap="flat" cmpd="sng" w="254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8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228" name="Google Shape;228;p8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9" name="Google Shape;229;p8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230" name="Google Shape;230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Garamond"/>
              <a:buNone/>
            </a:pPr>
            <a:r>
              <a:rPr b="0" i="0" lang="en-US" sz="44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Традиционная экономика</a:t>
            </a:r>
            <a:endParaRPr/>
          </a:p>
        </p:txBody>
      </p:sp>
      <p:sp>
        <p:nvSpPr>
          <p:cNvPr id="231" name="Google Shape;231;p8"/>
          <p:cNvSpPr txBox="1"/>
          <p:nvPr>
            <p:ph idx="1" type="body"/>
          </p:nvPr>
        </p:nvSpPr>
        <p:spPr>
          <a:xfrm>
            <a:off x="457200" y="1600200"/>
            <a:ext cx="8382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260"/>
              <a:buNone/>
            </a:pPr>
            <a:r>
              <a:rPr b="1" i="1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(traditional economy) </a:t>
            </a:r>
            <a:r>
              <a:rPr b="1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— экономическая система, в которой принадлежность факторов производства и распределение произведенных с их помощью товаров и услуг определя</a:t>
            </a:r>
            <a:r>
              <a:rPr b="1" i="0" lang="en-US" sz="1800" u="none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rPr>
              <a:t>ю</a:t>
            </a:r>
            <a:r>
              <a:rPr b="1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тся историческими традициями, религиозными представлениями или обычаями.</a:t>
            </a:r>
            <a:r>
              <a:rPr b="0" i="0" lang="en-US" sz="18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descr="multanov-92" id="232" name="Google Shape;232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352800"/>
            <a:ext cx="4343400" cy="2932112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8"/>
          <p:cNvSpPr txBox="1"/>
          <p:nvPr/>
        </p:nvSpPr>
        <p:spPr>
          <a:xfrm>
            <a:off x="685800" y="3352800"/>
            <a:ext cx="43434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Традиционная экономика на севере России</a:t>
            </a:r>
            <a:endParaRPr/>
          </a:p>
        </p:txBody>
      </p:sp>
      <p:pic>
        <p:nvPicPr>
          <p:cNvPr descr="arab_oil" id="234" name="Google Shape;234;p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3352800"/>
            <a:ext cx="2971800" cy="297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8"/>
          <p:cNvSpPr txBox="1"/>
          <p:nvPr/>
        </p:nvSpPr>
        <p:spPr>
          <a:xfrm>
            <a:off x="5562600" y="3352800"/>
            <a:ext cx="2819400" cy="581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Традиционная экономика</a:t>
            </a:r>
            <a:b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6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исламских странах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9"/>
          <p:cNvSpPr txBox="1"/>
          <p:nvPr/>
        </p:nvSpPr>
        <p:spPr>
          <a:xfrm>
            <a:off x="457200" y="6477000"/>
            <a:ext cx="266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Глава 1. Принципы  экономики</a:t>
            </a:r>
            <a:endParaRPr/>
          </a:p>
        </p:txBody>
      </p:sp>
      <p:sp>
        <p:nvSpPr>
          <p:cNvPr id="241" name="Google Shape;241;p9"/>
          <p:cNvSpPr txBox="1"/>
          <p:nvPr/>
        </p:nvSpPr>
        <p:spPr>
          <a:xfrm>
            <a:off x="6553200" y="6477000"/>
            <a:ext cx="2133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2" name="Google Shape;242;p9"/>
          <p:cNvSpPr txBox="1"/>
          <p:nvPr/>
        </p:nvSpPr>
        <p:spPr>
          <a:xfrm>
            <a:off x="3124200" y="6477000"/>
            <a:ext cx="28956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b="0" i="0" lang="en-US" sz="12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2. Экономические системы</a:t>
            </a:r>
            <a:endParaRPr/>
          </a:p>
        </p:txBody>
      </p:sp>
      <p:sp>
        <p:nvSpPr>
          <p:cNvPr id="243" name="Google Shape;243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Garamond"/>
              <a:buNone/>
            </a:pPr>
            <a:r>
              <a:rPr b="0" i="0" lang="en-US" sz="4000" u="none">
                <a:solidFill>
                  <a:schemeClr val="lt2"/>
                </a:solidFill>
                <a:latin typeface="Garamond"/>
                <a:ea typeface="Garamond"/>
                <a:cs typeface="Garamond"/>
                <a:sym typeface="Garamond"/>
              </a:rPr>
              <a:t>Централизованно-планируемая экономика</a:t>
            </a:r>
            <a:endParaRPr/>
          </a:p>
        </p:txBody>
      </p:sp>
      <p:sp>
        <p:nvSpPr>
          <p:cNvPr id="244" name="Google Shape;244;p9"/>
          <p:cNvSpPr txBox="1"/>
          <p:nvPr>
            <p:ph idx="1" type="body"/>
          </p:nvPr>
        </p:nvSpPr>
        <p:spPr>
          <a:xfrm>
            <a:off x="457200" y="1600200"/>
            <a:ext cx="82296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rPr b="1" i="1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(centrally-planned economy) </a:t>
            </a:r>
            <a:r>
              <a:rPr b="1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— экономическая система,</a:t>
            </a:r>
            <a:br>
              <a:rPr b="1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в которой факторы производства находятся преимущественно в собственности государства, которое распределяет произведенные товары</a:t>
            </a:r>
            <a:br>
              <a:rPr b="1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</a:br>
            <a:r>
              <a:rPr b="1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и услуги в соответствии с планом.</a:t>
            </a:r>
            <a:r>
              <a:rPr b="0" i="0" lang="en-US" sz="2400" u="none">
                <a:solidFill>
                  <a:schemeClr val="lt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  <p:pic>
        <p:nvPicPr>
          <p:cNvPr id="245" name="Google Shape;2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800" y="3657600"/>
            <a:ext cx="3505200" cy="2563812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9"/>
          <p:cNvSpPr txBox="1"/>
          <p:nvPr/>
        </p:nvSpPr>
        <p:spPr>
          <a:xfrm>
            <a:off x="4343400" y="4724400"/>
            <a:ext cx="419100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Здание бывшего Государственного комитета по планированию (Госплана СССР) в период расцвета плановой экономики в 1960-е гг. Ныне Дума РФ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2005-10-14T19:40:43Z</dcterms:created>
  <dc:creator>Admin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