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57" r:id="rId4"/>
    <p:sldId id="258" r:id="rId5"/>
    <p:sldId id="267" r:id="rId6"/>
    <p:sldId id="268" r:id="rId7"/>
    <p:sldId id="260" r:id="rId8"/>
    <p:sldId id="270" r:id="rId9"/>
    <p:sldId id="273" r:id="rId10"/>
    <p:sldId id="271" r:id="rId11"/>
    <p:sldId id="272" r:id="rId12"/>
    <p:sldId id="261" r:id="rId13"/>
    <p:sldId id="262" r:id="rId14"/>
    <p:sldId id="263" r:id="rId15"/>
    <p:sldId id="264" r:id="rId16"/>
    <p:sldId id="265" r:id="rId17"/>
    <p:sldId id="266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660A9-0F48-4F6C-AD7C-6D2E6A3FD4C7}" type="datetimeFigureOut">
              <a:rPr lang="en-US" smtClean="0"/>
              <a:t>06-Mar-25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80827-B202-4E9E-B93D-E2E351B1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4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80827-B202-4E9E-B93D-E2E351B131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3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AE13-5C82-C8BA-DFBC-7A5726858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807B9-A3A1-F30B-4F11-C1FBCB6FE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5C367-A891-73A4-D396-06AAB4F2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99C-9F07-439F-BDF5-679E770A883F}" type="datetimeFigureOut">
              <a:rPr lang="en-US" smtClean="0"/>
              <a:t>06-Mar-25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1F963-D99C-963A-1300-76D7FE0D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AD547-E308-D811-61BF-C2C6B768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899D-A576-4502-9D1B-B53F4DD6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0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D079-A010-4A07-DF00-90CA1889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BAB78-A3E1-FCFC-73D1-877355983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3D88-A8FF-9BF0-D41B-4A6230E8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99C-9F07-439F-BDF5-679E770A883F}" type="datetimeFigureOut">
              <a:rPr lang="en-US" smtClean="0"/>
              <a:t>06-Mar-25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23E51-9503-980B-262D-EA6A1B29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E9D01-1556-CC22-3840-6905C181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899D-A576-4502-9D1B-B53F4DD6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8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93BD5-DBA6-087D-24A5-297B0C87F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DB126-E30E-35B3-ACF3-910E7BFCD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D5BA-09A2-F9B2-6A60-60EB328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99C-9F07-439F-BDF5-679E770A883F}" type="datetimeFigureOut">
              <a:rPr lang="en-US" smtClean="0"/>
              <a:t>06-Mar-25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F833-CE46-C38C-5FA5-4400597F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0E614-97CD-514A-E3A6-85FBF56D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899D-A576-4502-9D1B-B53F4DD6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87EA-284C-BC04-CF43-26338DEA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D5345-348C-66F2-DBA7-B1BFE77E7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F46C7-FEB2-2E77-6CC5-1B7FE63D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99C-9F07-439F-BDF5-679E770A883F}" type="datetimeFigureOut">
              <a:rPr lang="en-US" smtClean="0"/>
              <a:t>06-Mar-25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248E4-4717-4D0D-59AC-CF175E22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F2222-8587-44A2-8DEE-4CCEE883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899D-A576-4502-9D1B-B53F4DD6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05DD-88EE-17F8-5833-49F857A6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FF11E-6A65-002E-8457-52082014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F5E93-A12A-5E28-AFA7-B9244267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99C-9F07-439F-BDF5-679E770A883F}" type="datetimeFigureOut">
              <a:rPr lang="en-US" smtClean="0"/>
              <a:t>06-Mar-25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79C7-4B70-1288-4BFA-D522AC75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E78C6-BDF3-1F21-6849-70E373AF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899D-A576-4502-9D1B-B53F4DD6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85A0-685A-FFCE-16FB-6EE92321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6E432-040A-1EF5-A5C1-C8D216211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F13A9-78C1-846A-4682-E78FE7D68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6CD37-453B-3B87-E48F-615FEC94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99C-9F07-439F-BDF5-679E770A883F}" type="datetimeFigureOut">
              <a:rPr lang="en-US" smtClean="0"/>
              <a:t>06-Mar-25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F4EFC-0D4B-0A2A-EDB4-EFC807FA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3D748-880F-6DCE-410E-F5F20CBE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899D-A576-4502-9D1B-B53F4DD6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5E5B-488A-B609-F51D-C54D9349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16358-09BD-B715-184F-2C30B6865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2AEC5-D1EE-0DB4-9647-DF5F24A38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B301A-A91D-C40D-EEAE-90E8EDB52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96C8F-C4CA-4FA7-553B-B281A7995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4A75C-E5A3-9AA2-8C13-81C884B9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99C-9F07-439F-BDF5-679E770A883F}" type="datetimeFigureOut">
              <a:rPr lang="en-US" smtClean="0"/>
              <a:t>06-Mar-25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CFC98-F11D-7FF8-35F2-787F8F96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20B89-57B8-82DF-B36C-A34E6A7E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899D-A576-4502-9D1B-B53F4DD6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4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33C9-217D-9FE1-68C0-6D00BE68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F32FA-DB80-7120-F49A-87FDC7A2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99C-9F07-439F-BDF5-679E770A883F}" type="datetimeFigureOut">
              <a:rPr lang="en-US" smtClean="0"/>
              <a:t>06-Mar-25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64349-ECE3-C6DD-5042-E000C8F8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2AEFE-D53A-087C-E2BA-3851CC95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899D-A576-4502-9D1B-B53F4DD6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7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74E80-E019-A8C5-C878-56664990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99C-9F07-439F-BDF5-679E770A883F}" type="datetimeFigureOut">
              <a:rPr lang="en-US" smtClean="0"/>
              <a:t>06-Mar-25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4D8D5-0600-5491-4711-8BE58B17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B5EFD-1E12-F498-C55D-5D704F80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899D-A576-4502-9D1B-B53F4DD6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23A8-108C-2E38-67CE-A327F1D0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5B38-F4E2-7EE1-5406-6CECF0F07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2AC09-7733-8FA0-A539-FDAE6D254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4861A-7AEC-FA41-EE76-7162F715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99C-9F07-439F-BDF5-679E770A883F}" type="datetimeFigureOut">
              <a:rPr lang="en-US" smtClean="0"/>
              <a:t>06-Mar-25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D329-D158-4112-7B1C-72EEE8C6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78727-9038-59B9-34C0-DD1725A7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899D-A576-4502-9D1B-B53F4DD6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2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1288-74F6-730C-AB4F-C020F40D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BF9DE-D021-E5B1-2808-88C5F0A8C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04628-9D63-9641-8285-45696BD76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86265-16A9-845D-1612-6F6357F1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B99C-9F07-439F-BDF5-679E770A883F}" type="datetimeFigureOut">
              <a:rPr lang="en-US" smtClean="0"/>
              <a:t>06-Mar-25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D2E51-EF60-949F-5DBE-58911175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03E75-D976-66C0-19A6-13073D3D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899D-A576-4502-9D1B-B53F4DD6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44A7B-5148-9960-0407-40D36690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0CB76-4B91-AFDB-F3F6-FF7DBC404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9E909-6B3D-C9CC-4E3B-740CE5B9B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FB99C-9F07-439F-BDF5-679E770A883F}" type="datetimeFigureOut">
              <a:rPr lang="en-US" smtClean="0"/>
              <a:t>06-Mar-25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E711F-695A-B083-56E5-4DC361AD7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42D89-F150-06BC-C013-2DB384143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1899D-A576-4502-9D1B-B53F4DD6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5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817B-52F8-BBD7-B298-3C779DCDC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A543B-A173-776F-0F6D-21F442967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9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1FB4C-0374-8E8F-8F50-03DAB0D51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384DF8A-59BE-DD64-4DE5-E3F7BD690E01}"/>
              </a:ext>
            </a:extLst>
          </p:cNvPr>
          <p:cNvSpPr txBox="1"/>
          <p:nvPr/>
        </p:nvSpPr>
        <p:spPr>
          <a:xfrm>
            <a:off x="359213" y="255181"/>
            <a:ext cx="1254867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Ped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BA7D7-BA43-475B-ABC8-37E6E97E0CE9}"/>
              </a:ext>
            </a:extLst>
          </p:cNvPr>
          <p:cNvSpPr txBox="1"/>
          <p:nvPr/>
        </p:nvSpPr>
        <p:spPr>
          <a:xfrm>
            <a:off x="4931923" y="337808"/>
            <a:ext cx="4379125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ped: TechnicalCharacteristics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60A97C-86BF-CEEF-F2C2-260153EE8E97}"/>
              </a:ext>
            </a:extLst>
          </p:cNvPr>
          <p:cNvSpPr txBox="1"/>
          <p:nvPr/>
        </p:nvSpPr>
        <p:spPr>
          <a:xfrm>
            <a:off x="1614080" y="191895"/>
            <a:ext cx="3143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hasTechnicalCharacteristics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91B46C-6D74-685C-1B61-C9D721B0D044}"/>
              </a:ext>
            </a:extLst>
          </p:cNvPr>
          <p:cNvSpPr txBox="1"/>
          <p:nvPr/>
        </p:nvSpPr>
        <p:spPr>
          <a:xfrm>
            <a:off x="5206535" y="858859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[subclass of]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E163A6-31BB-DB87-958A-2529A846EB47}"/>
              </a:ext>
            </a:extLst>
          </p:cNvPr>
          <p:cNvSpPr txBox="1"/>
          <p:nvPr/>
        </p:nvSpPr>
        <p:spPr>
          <a:xfrm>
            <a:off x="3012385" y="1366672"/>
            <a:ext cx="4867017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ped: </a:t>
            </a:r>
            <a:r>
              <a:rPr lang="en-US" dirty="0" err="1"/>
              <a:t>DHC_Characteristics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D77036-2AB5-0B77-BC30-708E2EB96BF7}"/>
              </a:ext>
            </a:extLst>
          </p:cNvPr>
          <p:cNvCxnSpPr>
            <a:cxnSpLocks/>
          </p:cNvCxnSpPr>
          <p:nvPr/>
        </p:nvCxnSpPr>
        <p:spPr>
          <a:xfrm>
            <a:off x="1614080" y="540113"/>
            <a:ext cx="33178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6B9AA7-4EE9-8DE8-56EE-C86B8E7FE8DA}"/>
              </a:ext>
            </a:extLst>
          </p:cNvPr>
          <p:cNvCxnSpPr>
            <a:cxnSpLocks/>
          </p:cNvCxnSpPr>
          <p:nvPr/>
        </p:nvCxnSpPr>
        <p:spPr>
          <a:xfrm flipV="1">
            <a:off x="5206535" y="707140"/>
            <a:ext cx="0" cy="664460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6F3612-D0BC-5444-3B29-52CCD5F5A569}"/>
              </a:ext>
            </a:extLst>
          </p:cNvPr>
          <p:cNvCxnSpPr>
            <a:cxnSpLocks/>
          </p:cNvCxnSpPr>
          <p:nvPr/>
        </p:nvCxnSpPr>
        <p:spPr>
          <a:xfrm>
            <a:off x="8540173" y="4274555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4D8F065-F3D5-3A8D-B633-AB25314B8F12}"/>
              </a:ext>
            </a:extLst>
          </p:cNvPr>
          <p:cNvSpPr txBox="1"/>
          <p:nvPr/>
        </p:nvSpPr>
        <p:spPr>
          <a:xfrm>
            <a:off x="2495713" y="5632976"/>
            <a:ext cx="2325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ener_ade: distributionPerimeter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D2B34A-FF6A-178E-5FAE-D32DF030D1E6}"/>
              </a:ext>
            </a:extLst>
          </p:cNvPr>
          <p:cNvSpPr txBox="1"/>
          <p:nvPr/>
        </p:nvSpPr>
        <p:spPr>
          <a:xfrm>
            <a:off x="189310" y="2557699"/>
            <a:ext cx="10326289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ener_ade: ThermalDistributionSystem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E1FAA9-6814-CB33-D4FB-A2388163AA0E}"/>
              </a:ext>
            </a:extLst>
          </p:cNvPr>
          <p:cNvCxnSpPr>
            <a:cxnSpLocks/>
          </p:cNvCxnSpPr>
          <p:nvPr/>
        </p:nvCxnSpPr>
        <p:spPr>
          <a:xfrm>
            <a:off x="518770" y="2937592"/>
            <a:ext cx="0" cy="2778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3AC63-6B0D-DB34-A88E-6B9768238EDD}"/>
              </a:ext>
            </a:extLst>
          </p:cNvPr>
          <p:cNvSpPr txBox="1"/>
          <p:nvPr/>
        </p:nvSpPr>
        <p:spPr>
          <a:xfrm>
            <a:off x="8153976" y="3878693"/>
            <a:ext cx="2468628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ener_ade</a:t>
            </a:r>
            <a:r>
              <a:rPr lang="en-US" dirty="0"/>
              <a:t>: Measure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9B1550-2152-5EC4-FB89-FEC51F7CBC9D}"/>
              </a:ext>
            </a:extLst>
          </p:cNvPr>
          <p:cNvCxnSpPr>
            <a:cxnSpLocks/>
          </p:cNvCxnSpPr>
          <p:nvPr/>
        </p:nvCxnSpPr>
        <p:spPr>
          <a:xfrm>
            <a:off x="2510581" y="2927864"/>
            <a:ext cx="0" cy="3067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939880-96AD-B644-9349-AFFE04544D67}"/>
              </a:ext>
            </a:extLst>
          </p:cNvPr>
          <p:cNvSpPr txBox="1"/>
          <p:nvPr/>
        </p:nvSpPr>
        <p:spPr>
          <a:xfrm>
            <a:off x="7051526" y="4941525"/>
            <a:ext cx="1494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ener_ade: hasValue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83678-DA3C-15EA-10F4-75E2D916630C}"/>
              </a:ext>
            </a:extLst>
          </p:cNvPr>
          <p:cNvSpPr txBox="1"/>
          <p:nvPr/>
        </p:nvSpPr>
        <p:spPr>
          <a:xfrm>
            <a:off x="826468" y="3736871"/>
            <a:ext cx="1453013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xsd: boolean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98EF88-8E5B-89EF-9AEB-C32657A8FF4B}"/>
              </a:ext>
            </a:extLst>
          </p:cNvPr>
          <p:cNvCxnSpPr>
            <a:cxnSpLocks/>
          </p:cNvCxnSpPr>
          <p:nvPr/>
        </p:nvCxnSpPr>
        <p:spPr>
          <a:xfrm>
            <a:off x="2146391" y="2927031"/>
            <a:ext cx="0" cy="799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0129B1-56A3-C603-5CB1-1D14241B44D7}"/>
              </a:ext>
            </a:extLst>
          </p:cNvPr>
          <p:cNvSpPr txBox="1"/>
          <p:nvPr/>
        </p:nvSpPr>
        <p:spPr>
          <a:xfrm>
            <a:off x="464656" y="3429901"/>
            <a:ext cx="1728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ener_ade: isCirculation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8FD2A-4F21-228A-B1EF-5801727F881A}"/>
              </a:ext>
            </a:extLst>
          </p:cNvPr>
          <p:cNvSpPr txBox="1"/>
          <p:nvPr/>
        </p:nvSpPr>
        <p:spPr>
          <a:xfrm>
            <a:off x="1552975" y="6019774"/>
            <a:ext cx="2116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{"building" , "dwelling" , </a:t>
            </a:r>
          </a:p>
          <a:p>
            <a:r>
              <a:rPr lang="en-US" sz="1200" dirty="0"/>
              <a:t>"groupOfBuildings" , "room" , </a:t>
            </a:r>
          </a:p>
          <a:p>
            <a:r>
              <a:rPr lang="en-US" sz="1200" dirty="0"/>
              <a:t>"staircase" , "</a:t>
            </a:r>
            <a:r>
              <a:rPr lang="en-US" sz="1200" dirty="0" err="1"/>
              <a:t>storey</a:t>
            </a:r>
            <a:r>
              <a:rPr lang="en-US" sz="1200" dirty="0"/>
              <a:t>"}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607E8D-41D0-8169-83C1-2C0CF996E315}"/>
              </a:ext>
            </a:extLst>
          </p:cNvPr>
          <p:cNvCxnSpPr>
            <a:cxnSpLocks/>
          </p:cNvCxnSpPr>
          <p:nvPr/>
        </p:nvCxnSpPr>
        <p:spPr>
          <a:xfrm>
            <a:off x="6620150" y="2937592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19D222-D246-1EBF-EB5E-B8C7A0819480}"/>
              </a:ext>
            </a:extLst>
          </p:cNvPr>
          <p:cNvSpPr txBox="1"/>
          <p:nvPr/>
        </p:nvSpPr>
        <p:spPr>
          <a:xfrm>
            <a:off x="6629878" y="3026757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ener_ade: medium_type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86720-8FD3-A82D-B262-08F38B829AA3}"/>
              </a:ext>
            </a:extLst>
          </p:cNvPr>
          <p:cNvSpPr txBox="1"/>
          <p:nvPr/>
        </p:nvSpPr>
        <p:spPr>
          <a:xfrm>
            <a:off x="5698842" y="3856767"/>
            <a:ext cx="20513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{"air" , "steam" , "water"}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B68183-E724-6F05-18AE-A3B49FED4753}"/>
              </a:ext>
            </a:extLst>
          </p:cNvPr>
          <p:cNvCxnSpPr>
            <a:cxnSpLocks/>
          </p:cNvCxnSpPr>
          <p:nvPr/>
        </p:nvCxnSpPr>
        <p:spPr>
          <a:xfrm>
            <a:off x="8980729" y="2972485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632FBBE-A932-96D5-2841-3B4A1D0D21AD}"/>
              </a:ext>
            </a:extLst>
          </p:cNvPr>
          <p:cNvSpPr txBox="1"/>
          <p:nvPr/>
        </p:nvSpPr>
        <p:spPr>
          <a:xfrm>
            <a:off x="9004468" y="2965789"/>
            <a:ext cx="23843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ener_ade: nominalFlow,</a:t>
            </a:r>
          </a:p>
          <a:p>
            <a:r>
              <a:rPr lang="en-US" sz="1200" dirty="0"/>
              <a:t>ener_ade: returnTemperature,</a:t>
            </a:r>
          </a:p>
          <a:p>
            <a:r>
              <a:rPr lang="en-US" sz="1200" dirty="0"/>
              <a:t>ener_ade: supplyTemperature,</a:t>
            </a:r>
          </a:p>
          <a:p>
            <a:r>
              <a:rPr lang="en-US" sz="1200" dirty="0"/>
              <a:t>ener_ade: thermalLossesFactor</a:t>
            </a:r>
          </a:p>
          <a:p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E3865C-7A0D-393E-57D1-9FC49DFC9B67}"/>
              </a:ext>
            </a:extLst>
          </p:cNvPr>
          <p:cNvSpPr txBox="1"/>
          <p:nvPr/>
        </p:nvSpPr>
        <p:spPr>
          <a:xfrm>
            <a:off x="7795068" y="5206322"/>
            <a:ext cx="1453013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xsd: decimal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EEBB24-ED35-B027-8270-DEE33BC40A92}"/>
              </a:ext>
            </a:extLst>
          </p:cNvPr>
          <p:cNvCxnSpPr>
            <a:cxnSpLocks/>
          </p:cNvCxnSpPr>
          <p:nvPr/>
        </p:nvCxnSpPr>
        <p:spPr>
          <a:xfrm>
            <a:off x="10450468" y="4271901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640704-CA07-2B69-4E05-411AA3FCE012}"/>
              </a:ext>
            </a:extLst>
          </p:cNvPr>
          <p:cNvSpPr txBox="1"/>
          <p:nvPr/>
        </p:nvSpPr>
        <p:spPr>
          <a:xfrm>
            <a:off x="10450468" y="4937807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ener_ade: hasUnit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B5F1D6-7CE1-FD25-B653-E998A44BCBCD}"/>
              </a:ext>
            </a:extLst>
          </p:cNvPr>
          <p:cNvSpPr txBox="1"/>
          <p:nvPr/>
        </p:nvSpPr>
        <p:spPr>
          <a:xfrm>
            <a:off x="9870558" y="5195435"/>
            <a:ext cx="1295918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qudt: Unit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C5E8E-175B-20D5-B39B-41E4E59ED2F1}"/>
              </a:ext>
            </a:extLst>
          </p:cNvPr>
          <p:cNvSpPr txBox="1"/>
          <p:nvPr/>
        </p:nvSpPr>
        <p:spPr>
          <a:xfrm>
            <a:off x="494699" y="5423074"/>
            <a:ext cx="19769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ener_ade: model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69E925-577C-4F1B-1A74-F834DAB00010}"/>
              </a:ext>
            </a:extLst>
          </p:cNvPr>
          <p:cNvSpPr txBox="1"/>
          <p:nvPr/>
        </p:nvSpPr>
        <p:spPr>
          <a:xfrm>
            <a:off x="58011" y="5732564"/>
            <a:ext cx="1453013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xsd: string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A65F59-8959-9734-451C-85893E1360AC}"/>
              </a:ext>
            </a:extLst>
          </p:cNvPr>
          <p:cNvCxnSpPr>
            <a:cxnSpLocks/>
          </p:cNvCxnSpPr>
          <p:nvPr/>
        </p:nvCxnSpPr>
        <p:spPr>
          <a:xfrm>
            <a:off x="3058992" y="2913907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A07F474-7965-58B0-C623-732EA3F5F8F5}"/>
              </a:ext>
            </a:extLst>
          </p:cNvPr>
          <p:cNvSpPr txBox="1"/>
          <p:nvPr/>
        </p:nvSpPr>
        <p:spPr>
          <a:xfrm>
            <a:off x="3012386" y="3429154"/>
            <a:ext cx="22928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ener_ade: yearOfManufacture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6A8665-FAC3-9DD6-AFC5-EF9F340E8D66}"/>
              </a:ext>
            </a:extLst>
          </p:cNvPr>
          <p:cNvSpPr txBox="1"/>
          <p:nvPr/>
        </p:nvSpPr>
        <p:spPr>
          <a:xfrm>
            <a:off x="2815727" y="3837221"/>
            <a:ext cx="1453013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xsd: integer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6BE8D5-B2F2-8CF5-A12B-E3070FF544BA}"/>
              </a:ext>
            </a:extLst>
          </p:cNvPr>
          <p:cNvCxnSpPr>
            <a:cxnSpLocks/>
          </p:cNvCxnSpPr>
          <p:nvPr/>
        </p:nvCxnSpPr>
        <p:spPr>
          <a:xfrm flipH="1">
            <a:off x="5206535" y="2927031"/>
            <a:ext cx="1" cy="202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0C7442-3602-A6A9-C1F6-F9B5786EB568}"/>
              </a:ext>
            </a:extLst>
          </p:cNvPr>
          <p:cNvSpPr txBox="1"/>
          <p:nvPr/>
        </p:nvSpPr>
        <p:spPr>
          <a:xfrm>
            <a:off x="5179464" y="4644557"/>
            <a:ext cx="2350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ener_ade: numberOfDevices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82BF89-F063-7DFC-97C8-C74B1BC58295}"/>
              </a:ext>
            </a:extLst>
          </p:cNvPr>
          <p:cNvSpPr txBox="1"/>
          <p:nvPr/>
        </p:nvSpPr>
        <p:spPr>
          <a:xfrm>
            <a:off x="4619396" y="4971565"/>
            <a:ext cx="1453013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xsd: integer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252D2F6-8FA3-66E2-4D97-8C75D505D759}"/>
              </a:ext>
            </a:extLst>
          </p:cNvPr>
          <p:cNvCxnSpPr>
            <a:cxnSpLocks/>
          </p:cNvCxnSpPr>
          <p:nvPr/>
        </p:nvCxnSpPr>
        <p:spPr>
          <a:xfrm>
            <a:off x="5218362" y="1736004"/>
            <a:ext cx="0" cy="841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C5789C0-4706-A23F-6E6E-EC47147BAA5F}"/>
              </a:ext>
            </a:extLst>
          </p:cNvPr>
          <p:cNvSpPr txBox="1"/>
          <p:nvPr/>
        </p:nvSpPr>
        <p:spPr>
          <a:xfrm>
            <a:off x="5266326" y="1801830"/>
            <a:ext cx="2943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ener_ade: hasThermalDistributionSystem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3E5D89AA-BBD6-38A4-7B7A-9B8195719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480" y="2073768"/>
            <a:ext cx="737680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5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3712F-EF4D-DBAB-219D-FE3EC9D60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B929C1-0D49-75F6-34A0-54D1EC0345BC}"/>
              </a:ext>
            </a:extLst>
          </p:cNvPr>
          <p:cNvSpPr txBox="1"/>
          <p:nvPr/>
        </p:nvSpPr>
        <p:spPr>
          <a:xfrm>
            <a:off x="359213" y="255181"/>
            <a:ext cx="1254867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Ped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C0330B-094C-008D-27C7-CEDD8264CE3B}"/>
              </a:ext>
            </a:extLst>
          </p:cNvPr>
          <p:cNvSpPr txBox="1"/>
          <p:nvPr/>
        </p:nvSpPr>
        <p:spPr>
          <a:xfrm>
            <a:off x="4931923" y="337808"/>
            <a:ext cx="4379125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ped: TechnicalCharacteristics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6024B-2D55-E34F-3006-F46ABDE56491}"/>
              </a:ext>
            </a:extLst>
          </p:cNvPr>
          <p:cNvSpPr txBox="1"/>
          <p:nvPr/>
        </p:nvSpPr>
        <p:spPr>
          <a:xfrm>
            <a:off x="1614080" y="191895"/>
            <a:ext cx="3143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hasTechnicalCharacteristics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24B4A9-4943-6EC9-6860-EFA23DBAA6CE}"/>
              </a:ext>
            </a:extLst>
          </p:cNvPr>
          <p:cNvSpPr txBox="1"/>
          <p:nvPr/>
        </p:nvSpPr>
        <p:spPr>
          <a:xfrm>
            <a:off x="5206535" y="858859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[subclass of]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0A98E5-7B04-BCE0-84B2-68CADDFA8196}"/>
              </a:ext>
            </a:extLst>
          </p:cNvPr>
          <p:cNvSpPr txBox="1"/>
          <p:nvPr/>
        </p:nvSpPr>
        <p:spPr>
          <a:xfrm>
            <a:off x="3489044" y="1366672"/>
            <a:ext cx="3654804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ped: DHC_Characteristics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595F31-AAF2-3CA4-FFE4-679D84E6EC39}"/>
              </a:ext>
            </a:extLst>
          </p:cNvPr>
          <p:cNvCxnSpPr>
            <a:cxnSpLocks/>
          </p:cNvCxnSpPr>
          <p:nvPr/>
        </p:nvCxnSpPr>
        <p:spPr>
          <a:xfrm>
            <a:off x="1614080" y="540113"/>
            <a:ext cx="33178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6D8D4D-923B-A760-1C11-C713455DD33B}"/>
              </a:ext>
            </a:extLst>
          </p:cNvPr>
          <p:cNvCxnSpPr>
            <a:cxnSpLocks/>
          </p:cNvCxnSpPr>
          <p:nvPr/>
        </p:nvCxnSpPr>
        <p:spPr>
          <a:xfrm flipV="1">
            <a:off x="5206535" y="707140"/>
            <a:ext cx="0" cy="664460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4C47F-0EA8-FB83-2AD0-CA26C8736FB3}"/>
              </a:ext>
            </a:extLst>
          </p:cNvPr>
          <p:cNvCxnSpPr>
            <a:cxnSpLocks/>
          </p:cNvCxnSpPr>
          <p:nvPr/>
        </p:nvCxnSpPr>
        <p:spPr>
          <a:xfrm>
            <a:off x="8540173" y="4274555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13423E-5B21-FF28-53FE-4739D46E5300}"/>
              </a:ext>
            </a:extLst>
          </p:cNvPr>
          <p:cNvSpPr txBox="1"/>
          <p:nvPr/>
        </p:nvSpPr>
        <p:spPr>
          <a:xfrm>
            <a:off x="2495713" y="5632976"/>
            <a:ext cx="2325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ener_ade: distributionPerimeter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EF36C9-3700-D3F9-F950-93CA59E11DEB}"/>
              </a:ext>
            </a:extLst>
          </p:cNvPr>
          <p:cNvSpPr txBox="1"/>
          <p:nvPr/>
        </p:nvSpPr>
        <p:spPr>
          <a:xfrm>
            <a:off x="189310" y="2557699"/>
            <a:ext cx="10326289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ener_ade: ThermalStorageSystem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C9EB78-5E5B-7E49-2206-77BD9C4A1770}"/>
              </a:ext>
            </a:extLst>
          </p:cNvPr>
          <p:cNvCxnSpPr>
            <a:cxnSpLocks/>
          </p:cNvCxnSpPr>
          <p:nvPr/>
        </p:nvCxnSpPr>
        <p:spPr>
          <a:xfrm>
            <a:off x="518770" y="2937592"/>
            <a:ext cx="0" cy="2778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78C691C-E468-2067-022F-8776D2819654}"/>
              </a:ext>
            </a:extLst>
          </p:cNvPr>
          <p:cNvSpPr txBox="1"/>
          <p:nvPr/>
        </p:nvSpPr>
        <p:spPr>
          <a:xfrm>
            <a:off x="8153976" y="3878693"/>
            <a:ext cx="2468628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/>
              <a:t>ner</a:t>
            </a:r>
            <a:r>
              <a:rPr lang="en-US" dirty="0"/>
              <a:t>_ade: Measure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9AA1CD-8B26-7002-B520-8CDA9AAF3893}"/>
              </a:ext>
            </a:extLst>
          </p:cNvPr>
          <p:cNvCxnSpPr>
            <a:cxnSpLocks/>
          </p:cNvCxnSpPr>
          <p:nvPr/>
        </p:nvCxnSpPr>
        <p:spPr>
          <a:xfrm>
            <a:off x="2510581" y="2927864"/>
            <a:ext cx="0" cy="3067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9662CE-9CE4-BB79-7FCA-47F1512AD1C5}"/>
              </a:ext>
            </a:extLst>
          </p:cNvPr>
          <p:cNvSpPr txBox="1"/>
          <p:nvPr/>
        </p:nvSpPr>
        <p:spPr>
          <a:xfrm>
            <a:off x="7051526" y="4941525"/>
            <a:ext cx="1494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ener_ade: hasValue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2CA675-DBEF-14AA-6B7F-75895796B72A}"/>
              </a:ext>
            </a:extLst>
          </p:cNvPr>
          <p:cNvSpPr txBox="1"/>
          <p:nvPr/>
        </p:nvSpPr>
        <p:spPr>
          <a:xfrm>
            <a:off x="1552975" y="6019774"/>
            <a:ext cx="2116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{"building" , "dwelling" , </a:t>
            </a:r>
          </a:p>
          <a:p>
            <a:r>
              <a:rPr lang="en-US" sz="1200" dirty="0"/>
              <a:t>"groupOfBuildings" , "room" , </a:t>
            </a:r>
          </a:p>
          <a:p>
            <a:r>
              <a:rPr lang="en-US" sz="1200" dirty="0"/>
              <a:t>"staircase" , "</a:t>
            </a:r>
            <a:r>
              <a:rPr lang="en-US" sz="1200" dirty="0" err="1"/>
              <a:t>storey</a:t>
            </a:r>
            <a:r>
              <a:rPr lang="en-US" sz="1200" dirty="0"/>
              <a:t>"}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49144F-5159-341F-9646-5B3DD7009486}"/>
              </a:ext>
            </a:extLst>
          </p:cNvPr>
          <p:cNvCxnSpPr>
            <a:cxnSpLocks/>
          </p:cNvCxnSpPr>
          <p:nvPr/>
        </p:nvCxnSpPr>
        <p:spPr>
          <a:xfrm>
            <a:off x="6620150" y="2937592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869644-9AF4-8BD3-757E-9DD726F2FBE9}"/>
              </a:ext>
            </a:extLst>
          </p:cNvPr>
          <p:cNvSpPr txBox="1"/>
          <p:nvPr/>
        </p:nvSpPr>
        <p:spPr>
          <a:xfrm>
            <a:off x="6629878" y="3026757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ener_ade: medium_type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5623F-60D3-EF48-847A-176D85898DED}"/>
              </a:ext>
            </a:extLst>
          </p:cNvPr>
          <p:cNvSpPr txBox="1"/>
          <p:nvPr/>
        </p:nvSpPr>
        <p:spPr>
          <a:xfrm>
            <a:off x="5698842" y="3856767"/>
            <a:ext cx="20513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{"air" , "steam" , "water"}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628A81-F732-0F89-103D-BEC2E906D4D9}"/>
              </a:ext>
            </a:extLst>
          </p:cNvPr>
          <p:cNvCxnSpPr>
            <a:cxnSpLocks/>
          </p:cNvCxnSpPr>
          <p:nvPr/>
        </p:nvCxnSpPr>
        <p:spPr>
          <a:xfrm>
            <a:off x="9048823" y="2972485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FA5654A-91F4-68D3-C56F-CA5FCE0F0DBF}"/>
              </a:ext>
            </a:extLst>
          </p:cNvPr>
          <p:cNvSpPr txBox="1"/>
          <p:nvPr/>
        </p:nvSpPr>
        <p:spPr>
          <a:xfrm>
            <a:off x="9004467" y="2965789"/>
            <a:ext cx="2844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ener_ade: preparationTemperature,</a:t>
            </a:r>
          </a:p>
          <a:p>
            <a:r>
              <a:rPr lang="en-US" sz="1200" dirty="0"/>
              <a:t>ener_ade: thermalLossesFactor</a:t>
            </a:r>
          </a:p>
          <a:p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383D93-2652-B1A8-817E-534483AC3FE9}"/>
              </a:ext>
            </a:extLst>
          </p:cNvPr>
          <p:cNvSpPr txBox="1"/>
          <p:nvPr/>
        </p:nvSpPr>
        <p:spPr>
          <a:xfrm>
            <a:off x="7795068" y="5206322"/>
            <a:ext cx="1453013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xsd: decimal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CE8D1C-1CBB-AFE1-B375-28960EAC1E65}"/>
              </a:ext>
            </a:extLst>
          </p:cNvPr>
          <p:cNvCxnSpPr>
            <a:cxnSpLocks/>
          </p:cNvCxnSpPr>
          <p:nvPr/>
        </p:nvCxnSpPr>
        <p:spPr>
          <a:xfrm>
            <a:off x="10450468" y="4271901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B1560CD-6FF9-A16C-4A4C-D211793C4E31}"/>
              </a:ext>
            </a:extLst>
          </p:cNvPr>
          <p:cNvSpPr txBox="1"/>
          <p:nvPr/>
        </p:nvSpPr>
        <p:spPr>
          <a:xfrm>
            <a:off x="10450468" y="4937807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ener_ade: hasUnit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87488B-1EBF-4267-FB4E-C4B6EA3D73F6}"/>
              </a:ext>
            </a:extLst>
          </p:cNvPr>
          <p:cNvSpPr txBox="1"/>
          <p:nvPr/>
        </p:nvSpPr>
        <p:spPr>
          <a:xfrm>
            <a:off x="9870558" y="5195435"/>
            <a:ext cx="1295918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qudt: Unit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2CC12B-22FF-5C06-FFE2-C6831AFB349F}"/>
              </a:ext>
            </a:extLst>
          </p:cNvPr>
          <p:cNvSpPr txBox="1"/>
          <p:nvPr/>
        </p:nvSpPr>
        <p:spPr>
          <a:xfrm>
            <a:off x="494699" y="5423074"/>
            <a:ext cx="19769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ener_ade: model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84597E-BF84-32E7-6EC4-B4F943B302F8}"/>
              </a:ext>
            </a:extLst>
          </p:cNvPr>
          <p:cNvSpPr txBox="1"/>
          <p:nvPr/>
        </p:nvSpPr>
        <p:spPr>
          <a:xfrm>
            <a:off x="58011" y="5732564"/>
            <a:ext cx="1453013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xsd: string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0C5B671-CEA4-A367-8992-785EB356967E}"/>
              </a:ext>
            </a:extLst>
          </p:cNvPr>
          <p:cNvCxnSpPr>
            <a:cxnSpLocks/>
          </p:cNvCxnSpPr>
          <p:nvPr/>
        </p:nvCxnSpPr>
        <p:spPr>
          <a:xfrm>
            <a:off x="3058992" y="2913907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C2E552E-AF6C-442D-3E90-FD0086AC3F60}"/>
              </a:ext>
            </a:extLst>
          </p:cNvPr>
          <p:cNvSpPr txBox="1"/>
          <p:nvPr/>
        </p:nvSpPr>
        <p:spPr>
          <a:xfrm>
            <a:off x="3012386" y="3429154"/>
            <a:ext cx="22928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ener_ade: yearOfManufacture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70B733-7EDA-5396-14CD-D3D50A4A968D}"/>
              </a:ext>
            </a:extLst>
          </p:cNvPr>
          <p:cNvSpPr txBox="1"/>
          <p:nvPr/>
        </p:nvSpPr>
        <p:spPr>
          <a:xfrm>
            <a:off x="2815727" y="3837221"/>
            <a:ext cx="1453013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xsd: integer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6F3F9C-503A-0963-0CAF-AD8648DAE360}"/>
              </a:ext>
            </a:extLst>
          </p:cNvPr>
          <p:cNvCxnSpPr>
            <a:cxnSpLocks/>
          </p:cNvCxnSpPr>
          <p:nvPr/>
        </p:nvCxnSpPr>
        <p:spPr>
          <a:xfrm flipH="1">
            <a:off x="5206535" y="2927031"/>
            <a:ext cx="1" cy="202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50C1322-B66A-863E-41CD-F15848882C8F}"/>
              </a:ext>
            </a:extLst>
          </p:cNvPr>
          <p:cNvSpPr txBox="1"/>
          <p:nvPr/>
        </p:nvSpPr>
        <p:spPr>
          <a:xfrm>
            <a:off x="5179464" y="4644557"/>
            <a:ext cx="2350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ener_ade: numberOfDevices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728BE1-3373-F40F-BE78-684F0315BB12}"/>
              </a:ext>
            </a:extLst>
          </p:cNvPr>
          <p:cNvSpPr txBox="1"/>
          <p:nvPr/>
        </p:nvSpPr>
        <p:spPr>
          <a:xfrm>
            <a:off x="4619396" y="4971565"/>
            <a:ext cx="1453013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xsd: integer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E46DEF-50C5-4033-9067-DF1C22E456F9}"/>
              </a:ext>
            </a:extLst>
          </p:cNvPr>
          <p:cNvCxnSpPr>
            <a:cxnSpLocks/>
          </p:cNvCxnSpPr>
          <p:nvPr/>
        </p:nvCxnSpPr>
        <p:spPr>
          <a:xfrm>
            <a:off x="5218362" y="1736004"/>
            <a:ext cx="0" cy="841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DA34DA-1990-2AD2-9A8C-EBB2414A00F0}"/>
              </a:ext>
            </a:extLst>
          </p:cNvPr>
          <p:cNvSpPr txBox="1"/>
          <p:nvPr/>
        </p:nvSpPr>
        <p:spPr>
          <a:xfrm>
            <a:off x="5325615" y="2098063"/>
            <a:ext cx="2663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ener_ade: hasThermalStorageSystem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0643F320-BDDA-C677-9E61-36F4C05C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480" y="2073768"/>
            <a:ext cx="737680" cy="493819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13753E7-CD2D-995C-FFD1-0033575F76A4}"/>
              </a:ext>
            </a:extLst>
          </p:cNvPr>
          <p:cNvCxnSpPr>
            <a:cxnSpLocks/>
          </p:cNvCxnSpPr>
          <p:nvPr/>
        </p:nvCxnSpPr>
        <p:spPr>
          <a:xfrm>
            <a:off x="1014687" y="2962757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F9070D-CDB8-074F-5F04-BF35766FEECB}"/>
              </a:ext>
            </a:extLst>
          </p:cNvPr>
          <p:cNvSpPr txBox="1"/>
          <p:nvPr/>
        </p:nvSpPr>
        <p:spPr>
          <a:xfrm>
            <a:off x="988611" y="3194622"/>
            <a:ext cx="6094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ener_ade: volume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37714B-A6E6-A7FF-6457-7EE0FD392126}"/>
              </a:ext>
            </a:extLst>
          </p:cNvPr>
          <p:cNvSpPr txBox="1"/>
          <p:nvPr/>
        </p:nvSpPr>
        <p:spPr>
          <a:xfrm>
            <a:off x="597406" y="3924859"/>
            <a:ext cx="20513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{"netVolume" , “grossVolume" , "energyReferenceVolume"}</a:t>
            </a:r>
          </a:p>
        </p:txBody>
      </p:sp>
    </p:spTree>
    <p:extLst>
      <p:ext uri="{BB962C8B-B14F-4D97-AF65-F5344CB8AC3E}">
        <p14:creationId xmlns:p14="http://schemas.microsoft.com/office/powerpoint/2010/main" val="251375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1AB5296-CD0A-27B4-88D2-9C2BC4502D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110080"/>
              </p:ext>
            </p:extLst>
          </p:nvPr>
        </p:nvGraphicFramePr>
        <p:xfrm>
          <a:off x="2636838" y="719138"/>
          <a:ext cx="69167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461047" imgH="8977900" progId="">
                  <p:embed/>
                </p:oleObj>
              </mc:Choice>
              <mc:Fallback>
                <p:oleObj r:id="rId2" imgW="11461047" imgH="897790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1AB5296-CD0A-27B4-88D2-9C2BC4502D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36838" y="719138"/>
                        <a:ext cx="691673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964386-BD9F-BCCA-B30C-4B53EA8C30B0}"/>
              </a:ext>
            </a:extLst>
          </p:cNvPr>
          <p:cNvSpPr txBox="1"/>
          <p:nvPr/>
        </p:nvSpPr>
        <p:spPr>
          <a:xfrm>
            <a:off x="682769" y="426678"/>
            <a:ext cx="246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Occupants type values</a:t>
            </a:r>
          </a:p>
        </p:txBody>
      </p:sp>
    </p:spTree>
    <p:extLst>
      <p:ext uri="{BB962C8B-B14F-4D97-AF65-F5344CB8AC3E}">
        <p14:creationId xmlns:p14="http://schemas.microsoft.com/office/powerpoint/2010/main" val="3137160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B22A9A2-A09A-04A3-4119-E4B9B09020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088999"/>
              </p:ext>
            </p:extLst>
          </p:nvPr>
        </p:nvGraphicFramePr>
        <p:xfrm>
          <a:off x="5095234" y="631590"/>
          <a:ext cx="453072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205783" imgH="9815707" progId="">
                  <p:embed/>
                </p:oleObj>
              </mc:Choice>
              <mc:Fallback>
                <p:oleObj r:id="rId2" imgW="8205783" imgH="9815707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B22A9A2-A09A-04A3-4119-E4B9B09020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95234" y="631590"/>
                        <a:ext cx="453072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2883E6-88AC-539E-9892-6406F6E1829A}"/>
              </a:ext>
            </a:extLst>
          </p:cNvPr>
          <p:cNvSpPr txBox="1"/>
          <p:nvPr/>
        </p:nvSpPr>
        <p:spPr>
          <a:xfrm>
            <a:off x="682769" y="426678"/>
            <a:ext cx="248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HouseHold</a:t>
            </a:r>
            <a:r>
              <a:rPr lang="en-US" dirty="0"/>
              <a:t> type values</a:t>
            </a:r>
          </a:p>
        </p:txBody>
      </p:sp>
    </p:spTree>
    <p:extLst>
      <p:ext uri="{BB962C8B-B14F-4D97-AF65-F5344CB8AC3E}">
        <p14:creationId xmlns:p14="http://schemas.microsoft.com/office/powerpoint/2010/main" val="26264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8BD4A30-61F2-1749-3693-9E169C4D2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09592"/>
              </p:ext>
            </p:extLst>
          </p:nvPr>
        </p:nvGraphicFramePr>
        <p:xfrm>
          <a:off x="898525" y="196850"/>
          <a:ext cx="10396538" cy="646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396090" imgH="6464054" progId="">
                  <p:embed/>
                </p:oleObj>
              </mc:Choice>
              <mc:Fallback>
                <p:oleObj r:id="rId2" imgW="10396090" imgH="6464054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8BD4A30-61F2-1749-3693-9E169C4D26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8525" y="196850"/>
                        <a:ext cx="10396538" cy="646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86131C-6829-F0AE-9380-F947A4F4C61C}"/>
              </a:ext>
            </a:extLst>
          </p:cNvPr>
          <p:cNvSpPr txBox="1"/>
          <p:nvPr/>
        </p:nvSpPr>
        <p:spPr>
          <a:xfrm>
            <a:off x="682769" y="426678"/>
            <a:ext cx="203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Reside type values</a:t>
            </a:r>
          </a:p>
        </p:txBody>
      </p:sp>
    </p:spTree>
    <p:extLst>
      <p:ext uri="{BB962C8B-B14F-4D97-AF65-F5344CB8AC3E}">
        <p14:creationId xmlns:p14="http://schemas.microsoft.com/office/powerpoint/2010/main" val="34317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E9615D-D7EB-8F23-6893-E921E9C8101F}"/>
              </a:ext>
            </a:extLst>
          </p:cNvPr>
          <p:cNvSpPr txBox="1"/>
          <p:nvPr/>
        </p:nvSpPr>
        <p:spPr>
          <a:xfrm>
            <a:off x="682769" y="426678"/>
            <a:ext cx="279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Elevation reference values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115FDDF-3350-2FFD-0FEE-715FB447F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25837"/>
              </p:ext>
            </p:extLst>
          </p:nvPr>
        </p:nvGraphicFramePr>
        <p:xfrm>
          <a:off x="2032000" y="1489075"/>
          <a:ext cx="8128000" cy="387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172711" imgH="10578854" progId="">
                  <p:embed/>
                </p:oleObj>
              </mc:Choice>
              <mc:Fallback>
                <p:oleObj r:id="rId2" imgW="22172711" imgH="10578854" progId="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115FDDF-3350-2FFD-0FEE-715FB447F3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1489075"/>
                        <a:ext cx="8128000" cy="387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383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103A14E-0924-1958-E3D8-6191096648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815366"/>
              </p:ext>
            </p:extLst>
          </p:nvPr>
        </p:nvGraphicFramePr>
        <p:xfrm>
          <a:off x="162999" y="792480"/>
          <a:ext cx="11449881" cy="550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262450" imgH="10698480" progId="">
                  <p:embed/>
                </p:oleObj>
              </mc:Choice>
              <mc:Fallback>
                <p:oleObj r:id="rId2" imgW="22262450" imgH="1069848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103A14E-0924-1958-E3D8-6191096648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2999" y="792480"/>
                        <a:ext cx="11449881" cy="550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ADCA6E-508F-C28F-3BC3-04FAC62094ED}"/>
              </a:ext>
            </a:extLst>
          </p:cNvPr>
          <p:cNvSpPr txBox="1"/>
          <p:nvPr/>
        </p:nvSpPr>
        <p:spPr>
          <a:xfrm>
            <a:off x="782320" y="377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Ownership type values</a:t>
            </a:r>
          </a:p>
        </p:txBody>
      </p:sp>
    </p:spTree>
    <p:extLst>
      <p:ext uri="{BB962C8B-B14F-4D97-AF65-F5344CB8AC3E}">
        <p14:creationId xmlns:p14="http://schemas.microsoft.com/office/powerpoint/2010/main" val="266516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738A00-13F0-795C-FD54-A68AE345C107}"/>
              </a:ext>
            </a:extLst>
          </p:cNvPr>
          <p:cNvSpPr txBox="1"/>
          <p:nvPr/>
        </p:nvSpPr>
        <p:spPr>
          <a:xfrm>
            <a:off x="782320" y="377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Floor Area type values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108407A-BC3E-AA8C-8FD0-947A226D5E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382002"/>
              </p:ext>
            </p:extLst>
          </p:nvPr>
        </p:nvGraphicFramePr>
        <p:xfrm>
          <a:off x="681038" y="1071563"/>
          <a:ext cx="10831512" cy="471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831174" imgH="4713355" progId="">
                  <p:embed/>
                </p:oleObj>
              </mc:Choice>
              <mc:Fallback>
                <p:oleObj r:id="rId2" imgW="10831174" imgH="4713355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108407A-BC3E-AA8C-8FD0-947A226D5E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1038" y="1071563"/>
                        <a:ext cx="10831512" cy="4713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123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261B1-8443-7AF2-6B03-27764DA73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1A6F5A-3459-25FC-7C86-6C857969A5A8}"/>
              </a:ext>
            </a:extLst>
          </p:cNvPr>
          <p:cNvSpPr txBox="1"/>
          <p:nvPr/>
        </p:nvSpPr>
        <p:spPr>
          <a:xfrm>
            <a:off x="99317" y="131783"/>
            <a:ext cx="1254867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Ped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F216E-E97B-F545-3E8C-1C8A5D54B65C}"/>
              </a:ext>
            </a:extLst>
          </p:cNvPr>
          <p:cNvSpPr txBox="1"/>
          <p:nvPr/>
        </p:nvSpPr>
        <p:spPr>
          <a:xfrm>
            <a:off x="1894621" y="1473038"/>
            <a:ext cx="4379125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BuildingEnergyAssetCharacteristics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85AD4-20C4-A19B-F3CE-C441F8764464}"/>
              </a:ext>
            </a:extLst>
          </p:cNvPr>
          <p:cNvSpPr txBox="1"/>
          <p:nvPr/>
        </p:nvSpPr>
        <p:spPr>
          <a:xfrm>
            <a:off x="3190917" y="131783"/>
            <a:ext cx="2600528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ener_ade: BuildingUnit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69B721-D3FA-A162-AB06-D3EB365AE9E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354184" y="316449"/>
            <a:ext cx="18367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D6C260-BB52-13FB-A84A-5885CF2C8C4B}"/>
              </a:ext>
            </a:extLst>
          </p:cNvPr>
          <p:cNvSpPr txBox="1"/>
          <p:nvPr/>
        </p:nvSpPr>
        <p:spPr>
          <a:xfrm>
            <a:off x="1392181" y="7205"/>
            <a:ext cx="176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hasBuildings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CB194-A614-CFA4-314F-F130451F8FF3}"/>
              </a:ext>
            </a:extLst>
          </p:cNvPr>
          <p:cNvCxnSpPr>
            <a:cxnSpLocks/>
          </p:cNvCxnSpPr>
          <p:nvPr/>
        </p:nvCxnSpPr>
        <p:spPr>
          <a:xfrm>
            <a:off x="4941730" y="501115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402243-4336-ABA8-3FA6-DE33108C2000}"/>
              </a:ext>
            </a:extLst>
          </p:cNvPr>
          <p:cNvSpPr txBox="1"/>
          <p:nvPr/>
        </p:nvSpPr>
        <p:spPr>
          <a:xfrm>
            <a:off x="820189" y="783404"/>
            <a:ext cx="4102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ener_ade: hasBuildingEnergyCharacteristics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F690B1-B508-E482-3BD8-1E22CFF3EC83}"/>
              </a:ext>
            </a:extLst>
          </p:cNvPr>
          <p:cNvCxnSpPr>
            <a:cxnSpLocks/>
          </p:cNvCxnSpPr>
          <p:nvPr/>
        </p:nvCxnSpPr>
        <p:spPr>
          <a:xfrm>
            <a:off x="4922274" y="2840285"/>
            <a:ext cx="0" cy="718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9BADED-0C99-2B52-5851-EB521E44BF6A}"/>
              </a:ext>
            </a:extLst>
          </p:cNvPr>
          <p:cNvSpPr txBox="1"/>
          <p:nvPr/>
        </p:nvSpPr>
        <p:spPr>
          <a:xfrm>
            <a:off x="790828" y="2999143"/>
            <a:ext cx="4231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includesElectricVehicleChargingStations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EBA1A-FE49-EAC5-61F0-4A164CAECA5E}"/>
              </a:ext>
            </a:extLst>
          </p:cNvPr>
          <p:cNvSpPr txBox="1"/>
          <p:nvPr/>
        </p:nvSpPr>
        <p:spPr>
          <a:xfrm>
            <a:off x="2916002" y="3597440"/>
            <a:ext cx="3845668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ped: ElectricVehicleChargingStation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0189DF-F124-0084-F656-DB5A0DDA5BB1}"/>
              </a:ext>
            </a:extLst>
          </p:cNvPr>
          <p:cNvSpPr txBox="1"/>
          <p:nvPr/>
        </p:nvSpPr>
        <p:spPr>
          <a:xfrm>
            <a:off x="8989865" y="108510"/>
            <a:ext cx="310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[Values from : Standard, Accelerated, </a:t>
            </a:r>
          </a:p>
          <a:p>
            <a:r>
              <a:rPr lang="en-US" sz="1400" dirty="0"/>
              <a:t>Fast, UltraFast, ExtremelyFast]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11934D-DB4A-9CD3-9C24-7A7FD86E48C2}"/>
              </a:ext>
            </a:extLst>
          </p:cNvPr>
          <p:cNvSpPr txBox="1"/>
          <p:nvPr/>
        </p:nvSpPr>
        <p:spPr>
          <a:xfrm>
            <a:off x="8049667" y="4477196"/>
            <a:ext cx="4042137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ped: ElectricVehicleChargingDirectionalityShape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34D9A8-A99D-A76E-2681-2748DFE14ACA}"/>
              </a:ext>
            </a:extLst>
          </p:cNvPr>
          <p:cNvSpPr txBox="1"/>
          <p:nvPr/>
        </p:nvSpPr>
        <p:spPr>
          <a:xfrm>
            <a:off x="6798716" y="3487167"/>
            <a:ext cx="428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hasElectricVehicleChargerDirectionalityShape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7F7A0-4BF8-B265-F136-9E7A07A413D2}"/>
              </a:ext>
            </a:extLst>
          </p:cNvPr>
          <p:cNvSpPr txBox="1"/>
          <p:nvPr/>
        </p:nvSpPr>
        <p:spPr>
          <a:xfrm>
            <a:off x="2995121" y="4724872"/>
            <a:ext cx="3523976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ElectricVehicleChargingPort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EA1173-EC0A-E8C9-84AC-D3595A588A45}"/>
              </a:ext>
            </a:extLst>
          </p:cNvPr>
          <p:cNvCxnSpPr>
            <a:cxnSpLocks/>
          </p:cNvCxnSpPr>
          <p:nvPr/>
        </p:nvCxnSpPr>
        <p:spPr>
          <a:xfrm flipV="1">
            <a:off x="4941730" y="1828622"/>
            <a:ext cx="0" cy="70465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264682-2B88-3B3B-628C-D6C1BCA3453A}"/>
              </a:ext>
            </a:extLst>
          </p:cNvPr>
          <p:cNvSpPr txBox="1"/>
          <p:nvPr/>
        </p:nvSpPr>
        <p:spPr>
          <a:xfrm>
            <a:off x="3378180" y="1905493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[subclass of]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463D2C-3719-F91D-0FAA-509985E3BEC7}"/>
              </a:ext>
            </a:extLst>
          </p:cNvPr>
          <p:cNvSpPr txBox="1"/>
          <p:nvPr/>
        </p:nvSpPr>
        <p:spPr>
          <a:xfrm>
            <a:off x="989530" y="5540660"/>
            <a:ext cx="338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hasElectricVehicleChargerType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18CA04-7433-151E-EC62-A08C9DBFBE3C}"/>
              </a:ext>
            </a:extLst>
          </p:cNvPr>
          <p:cNvSpPr txBox="1"/>
          <p:nvPr/>
        </p:nvSpPr>
        <p:spPr>
          <a:xfrm>
            <a:off x="589790" y="6022787"/>
            <a:ext cx="3494394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ped: </a:t>
            </a:r>
            <a:r>
              <a:rPr lang="en-US" sz="1800" dirty="0"/>
              <a:t>ElectricVehicleChargerType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1F7C90-16B7-5A8D-AEC8-9A8AECECC97C}"/>
              </a:ext>
            </a:extLst>
          </p:cNvPr>
          <p:cNvSpPr txBox="1"/>
          <p:nvPr/>
        </p:nvSpPr>
        <p:spPr>
          <a:xfrm>
            <a:off x="5040462" y="3147376"/>
            <a:ext cx="6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[0:n]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06CA35-6C76-B8E8-ED16-C0956F66229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519097" y="4909538"/>
            <a:ext cx="1224120" cy="966722"/>
          </a:xfrm>
          <a:prstGeom prst="bentConnector3">
            <a:avLst>
              <a:gd name="adj1" fmla="val 1000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B4D2B08-9CA3-0D7F-A45D-32D712032462}"/>
              </a:ext>
            </a:extLst>
          </p:cNvPr>
          <p:cNvSpPr txBox="1"/>
          <p:nvPr/>
        </p:nvSpPr>
        <p:spPr>
          <a:xfrm>
            <a:off x="7717519" y="5483660"/>
            <a:ext cx="4183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hasElectricVehicleConnectorTypeShape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44AF42-12B7-6A5A-ADCF-FB5A334BF7EA}"/>
              </a:ext>
            </a:extLst>
          </p:cNvPr>
          <p:cNvSpPr txBox="1"/>
          <p:nvPr/>
        </p:nvSpPr>
        <p:spPr>
          <a:xfrm>
            <a:off x="5208412" y="5919652"/>
            <a:ext cx="4539257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ped: </a:t>
            </a:r>
            <a:r>
              <a:rPr lang="en-US" sz="1800" dirty="0"/>
              <a:t>ElectricVehicleConnectorTypeShape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CDBB5A-63AB-6E58-6F8D-500C083D046B}"/>
              </a:ext>
            </a:extLst>
          </p:cNvPr>
          <p:cNvSpPr txBox="1"/>
          <p:nvPr/>
        </p:nvSpPr>
        <p:spPr>
          <a:xfrm>
            <a:off x="5078084" y="6211669"/>
            <a:ext cx="455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sz="1200" dirty="0"/>
              <a:t>Values from: Type1_CSS, Type2_CSS, GB/T, Type1_SAE_J1772, </a:t>
            </a:r>
          </a:p>
          <a:p>
            <a:r>
              <a:rPr lang="en-US" sz="1200" dirty="0"/>
              <a:t>Type2_IEC_62196, CHAdeMO, CCS, Tesla Super charger, Wireless</a:t>
            </a:r>
            <a:r>
              <a:rPr lang="en-US" dirty="0"/>
              <a:t>]</a:t>
            </a:r>
          </a:p>
        </p:txBody>
      </p:sp>
      <p:cxnSp>
        <p:nvCxnSpPr>
          <p:cNvPr id="15" name="Straight Arrow Connector 70">
            <a:extLst>
              <a:ext uri="{FF2B5EF4-FFF2-40B4-BE49-F238E27FC236}">
                <a16:creationId xmlns:a16="http://schemas.microsoft.com/office/drawing/2014/main" id="{C5C12BB6-1089-4434-54D8-13E033312E60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989530" y="3782106"/>
            <a:ext cx="1926472" cy="22627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0477FB-CD5D-BAE1-021D-3777BB3DE16C}"/>
              </a:ext>
            </a:extLst>
          </p:cNvPr>
          <p:cNvCxnSpPr>
            <a:cxnSpLocks/>
          </p:cNvCxnSpPr>
          <p:nvPr/>
        </p:nvCxnSpPr>
        <p:spPr>
          <a:xfrm>
            <a:off x="4899472" y="3966772"/>
            <a:ext cx="0" cy="718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F797666-BD31-9037-C252-B386A59ADEAA}"/>
              </a:ext>
            </a:extLst>
          </p:cNvPr>
          <p:cNvSpPr txBox="1"/>
          <p:nvPr/>
        </p:nvSpPr>
        <p:spPr>
          <a:xfrm>
            <a:off x="4974860" y="426567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[1:n]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FBEB55B-6F81-E257-A1BE-F10AFAEDC493}"/>
              </a:ext>
            </a:extLst>
          </p:cNvPr>
          <p:cNvSpPr txBox="1"/>
          <p:nvPr/>
        </p:nvSpPr>
        <p:spPr>
          <a:xfrm>
            <a:off x="8049667" y="4846528"/>
            <a:ext cx="413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sz="1600" dirty="0"/>
              <a:t>Values from: "bidirectional, "unidirectional"]</a:t>
            </a:r>
          </a:p>
        </p:txBody>
      </p:sp>
      <p:cxnSp>
        <p:nvCxnSpPr>
          <p:cNvPr id="77" name="Straight Arrow Connector 70">
            <a:extLst>
              <a:ext uri="{FF2B5EF4-FFF2-40B4-BE49-F238E27FC236}">
                <a16:creationId xmlns:a16="http://schemas.microsoft.com/office/drawing/2014/main" id="{FAAC50BF-BAA8-E5A9-B06D-4537C4607DCB}"/>
              </a:ext>
            </a:extLst>
          </p:cNvPr>
          <p:cNvCxnSpPr>
            <a:cxnSpLocks/>
          </p:cNvCxnSpPr>
          <p:nvPr/>
        </p:nvCxnSpPr>
        <p:spPr>
          <a:xfrm>
            <a:off x="6759621" y="3802452"/>
            <a:ext cx="4320460" cy="611735"/>
          </a:xfrm>
          <a:prstGeom prst="bentConnector3">
            <a:avLst>
              <a:gd name="adj1" fmla="val 999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638E540-B6D9-6AEC-325D-187279424BAC}"/>
              </a:ext>
            </a:extLst>
          </p:cNvPr>
          <p:cNvSpPr txBox="1"/>
          <p:nvPr/>
        </p:nvSpPr>
        <p:spPr>
          <a:xfrm>
            <a:off x="1952766" y="4096401"/>
            <a:ext cx="3179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hasElectricVehicleChargingPort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D8D9BCB-1EAA-7207-BA30-C74C1CBB017A}"/>
              </a:ext>
            </a:extLst>
          </p:cNvPr>
          <p:cNvSpPr txBox="1"/>
          <p:nvPr/>
        </p:nvSpPr>
        <p:spPr>
          <a:xfrm>
            <a:off x="1931508" y="311446"/>
            <a:ext cx="6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[0:n]</a:t>
            </a:r>
          </a:p>
        </p:txBody>
      </p:sp>
      <p:cxnSp>
        <p:nvCxnSpPr>
          <p:cNvPr id="115" name="Straight Arrow Connector 70">
            <a:extLst>
              <a:ext uri="{FF2B5EF4-FFF2-40B4-BE49-F238E27FC236}">
                <a16:creationId xmlns:a16="http://schemas.microsoft.com/office/drawing/2014/main" id="{5E173024-4585-721D-7759-9E6766AC1887}"/>
              </a:ext>
            </a:extLst>
          </p:cNvPr>
          <p:cNvCxnSpPr>
            <a:cxnSpLocks/>
          </p:cNvCxnSpPr>
          <p:nvPr/>
        </p:nvCxnSpPr>
        <p:spPr>
          <a:xfrm flipV="1">
            <a:off x="6376640" y="1060772"/>
            <a:ext cx="2997993" cy="1468011"/>
          </a:xfrm>
          <a:prstGeom prst="bentConnector3">
            <a:avLst>
              <a:gd name="adj1" fmla="val -29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3B95557-53A3-629C-1822-F0875A7C8F13}"/>
              </a:ext>
            </a:extLst>
          </p:cNvPr>
          <p:cNvSpPr txBox="1"/>
          <p:nvPr/>
        </p:nvSpPr>
        <p:spPr>
          <a:xfrm>
            <a:off x="6926268" y="710356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ped: hasChargingSpeed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3712746-370D-3985-96B7-93012294F0CA}"/>
              </a:ext>
            </a:extLst>
          </p:cNvPr>
          <p:cNvSpPr txBox="1"/>
          <p:nvPr/>
        </p:nvSpPr>
        <p:spPr>
          <a:xfrm>
            <a:off x="9338113" y="713048"/>
            <a:ext cx="2306114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ped: ChargingSpeed</a:t>
            </a:r>
          </a:p>
        </p:txBody>
      </p:sp>
      <p:cxnSp>
        <p:nvCxnSpPr>
          <p:cNvPr id="131" name="Straight Arrow Connector 70">
            <a:extLst>
              <a:ext uri="{FF2B5EF4-FFF2-40B4-BE49-F238E27FC236}">
                <a16:creationId xmlns:a16="http://schemas.microsoft.com/office/drawing/2014/main" id="{D03551B8-D2B4-9D78-490E-A181848B9BB7}"/>
              </a:ext>
            </a:extLst>
          </p:cNvPr>
          <p:cNvCxnSpPr>
            <a:cxnSpLocks/>
          </p:cNvCxnSpPr>
          <p:nvPr/>
        </p:nvCxnSpPr>
        <p:spPr>
          <a:xfrm flipV="1">
            <a:off x="6743971" y="1645675"/>
            <a:ext cx="2594142" cy="891527"/>
          </a:xfrm>
          <a:prstGeom prst="bentConnector3">
            <a:avLst>
              <a:gd name="adj1" fmla="val -6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23CC5E0-DD02-14CE-B1CF-F0FABEA29B32}"/>
              </a:ext>
            </a:extLst>
          </p:cNvPr>
          <p:cNvSpPr txBox="1"/>
          <p:nvPr/>
        </p:nvSpPr>
        <p:spPr>
          <a:xfrm>
            <a:off x="6948254" y="1330557"/>
            <a:ext cx="18776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ped: inputVoltage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5CDB5F8-145B-B03D-FDAF-AAD8BFA8BE8F}"/>
              </a:ext>
            </a:extLst>
          </p:cNvPr>
          <p:cNvSpPr txBox="1"/>
          <p:nvPr/>
        </p:nvSpPr>
        <p:spPr>
          <a:xfrm>
            <a:off x="9374633" y="1416191"/>
            <a:ext cx="230611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value in V units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55EB010-B9D2-2E9A-FD72-AE1AB27B91BA}"/>
              </a:ext>
            </a:extLst>
          </p:cNvPr>
          <p:cNvSpPr txBox="1"/>
          <p:nvPr/>
        </p:nvSpPr>
        <p:spPr>
          <a:xfrm>
            <a:off x="9342216" y="2490986"/>
            <a:ext cx="230611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value in kW units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B6D4835-3E4E-84B2-1B64-6C90619DD7F0}"/>
              </a:ext>
            </a:extLst>
          </p:cNvPr>
          <p:cNvSpPr txBox="1"/>
          <p:nvPr/>
        </p:nvSpPr>
        <p:spPr>
          <a:xfrm>
            <a:off x="7384623" y="2416644"/>
            <a:ext cx="18776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ped: PowerOutput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E836D5-0F59-6640-ABD8-1E4474FEFB09}"/>
              </a:ext>
            </a:extLst>
          </p:cNvPr>
          <p:cNvSpPr txBox="1"/>
          <p:nvPr/>
        </p:nvSpPr>
        <p:spPr>
          <a:xfrm>
            <a:off x="1931509" y="2542991"/>
            <a:ext cx="5354508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     ped: EVChargingCharacteristics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C456D0-266E-6F98-D52D-CB6B643D4407}"/>
              </a:ext>
            </a:extLst>
          </p:cNvPr>
          <p:cNvCxnSpPr>
            <a:cxnSpLocks/>
          </p:cNvCxnSpPr>
          <p:nvPr/>
        </p:nvCxnSpPr>
        <p:spPr>
          <a:xfrm flipV="1">
            <a:off x="7286017" y="2736985"/>
            <a:ext cx="2042061" cy="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FBD27A-5585-9A7F-EF23-799EC3051734}"/>
              </a:ext>
            </a:extLst>
          </p:cNvPr>
          <p:cNvSpPr txBox="1"/>
          <p:nvPr/>
        </p:nvSpPr>
        <p:spPr>
          <a:xfrm>
            <a:off x="440754" y="6433672"/>
            <a:ext cx="651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[Values from: Level 1, Level 2, Level 3]</a:t>
            </a:r>
          </a:p>
        </p:txBody>
      </p:sp>
    </p:spTree>
    <p:extLst>
      <p:ext uri="{BB962C8B-B14F-4D97-AF65-F5344CB8AC3E}">
        <p14:creationId xmlns:p14="http://schemas.microsoft.com/office/powerpoint/2010/main" val="228885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7DB8D2A-8103-F0A8-ADD0-4EAE2398B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40509"/>
              </p:ext>
            </p:extLst>
          </p:nvPr>
        </p:nvGraphicFramePr>
        <p:xfrm>
          <a:off x="272375" y="318267"/>
          <a:ext cx="11323819" cy="622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551802" imgH="9636268" progId="">
                  <p:embed/>
                </p:oleObj>
              </mc:Choice>
              <mc:Fallback>
                <p:oleObj r:id="rId2" imgW="17551802" imgH="9636268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7DB8D2A-8103-F0A8-ADD0-4EAE2398BB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2375" y="318267"/>
                        <a:ext cx="11323819" cy="6221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607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6F17CD-501B-6325-83A2-E92898A9292C}"/>
              </a:ext>
            </a:extLst>
          </p:cNvPr>
          <p:cNvSpPr txBox="1"/>
          <p:nvPr/>
        </p:nvSpPr>
        <p:spPr>
          <a:xfrm>
            <a:off x="99318" y="131783"/>
            <a:ext cx="1077730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Ped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C69E1-FD3B-9642-177A-E46CF6E2DEB2}"/>
              </a:ext>
            </a:extLst>
          </p:cNvPr>
          <p:cNvSpPr txBox="1"/>
          <p:nvPr/>
        </p:nvSpPr>
        <p:spPr>
          <a:xfrm>
            <a:off x="1716875" y="1482035"/>
            <a:ext cx="4379125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BuildingEnergyAssetCharacteristics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A06FC-5DCD-8CC7-4662-B51C8B490769}"/>
              </a:ext>
            </a:extLst>
          </p:cNvPr>
          <p:cNvSpPr txBox="1"/>
          <p:nvPr/>
        </p:nvSpPr>
        <p:spPr>
          <a:xfrm>
            <a:off x="5828997" y="111504"/>
            <a:ext cx="2600528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ener_ade: BuildingUnit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0757C8-2B88-6060-97EB-67C1E875176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77048" y="311834"/>
            <a:ext cx="1502913" cy="4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6A6D37-C0A0-8ABF-BBD2-9BC0D72C36C3}"/>
              </a:ext>
            </a:extLst>
          </p:cNvPr>
          <p:cNvSpPr txBox="1"/>
          <p:nvPr/>
        </p:nvSpPr>
        <p:spPr>
          <a:xfrm>
            <a:off x="1158518" y="78636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ped: hasBuildings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3176C5-A8DD-8E34-C739-A352BE5DD329}"/>
              </a:ext>
            </a:extLst>
          </p:cNvPr>
          <p:cNvCxnSpPr>
            <a:cxnSpLocks/>
          </p:cNvCxnSpPr>
          <p:nvPr/>
        </p:nvCxnSpPr>
        <p:spPr>
          <a:xfrm>
            <a:off x="5934477" y="476664"/>
            <a:ext cx="0" cy="990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C59ADA-5CAA-F032-C3F3-763B7CBDCBEB}"/>
              </a:ext>
            </a:extLst>
          </p:cNvPr>
          <p:cNvSpPr txBox="1"/>
          <p:nvPr/>
        </p:nvSpPr>
        <p:spPr>
          <a:xfrm>
            <a:off x="1247400" y="1114175"/>
            <a:ext cx="4102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ener_ade: hasBuildingEnergyCharacteristics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B43CE3-FDC7-B914-614A-57E6A8C7F97A}"/>
              </a:ext>
            </a:extLst>
          </p:cNvPr>
          <p:cNvCxnSpPr>
            <a:cxnSpLocks/>
          </p:cNvCxnSpPr>
          <p:nvPr/>
        </p:nvCxnSpPr>
        <p:spPr>
          <a:xfrm>
            <a:off x="4922274" y="2840285"/>
            <a:ext cx="0" cy="718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4539B2-DE82-B9F4-E7B4-08D0CC7C5BE4}"/>
              </a:ext>
            </a:extLst>
          </p:cNvPr>
          <p:cNvSpPr txBox="1"/>
          <p:nvPr/>
        </p:nvSpPr>
        <p:spPr>
          <a:xfrm>
            <a:off x="790828" y="2999143"/>
            <a:ext cx="4231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includesElectricVehicleChargingStations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C6C091-F66C-1FEB-7FE3-078773ABF896}"/>
              </a:ext>
            </a:extLst>
          </p:cNvPr>
          <p:cNvSpPr txBox="1"/>
          <p:nvPr/>
        </p:nvSpPr>
        <p:spPr>
          <a:xfrm>
            <a:off x="2916002" y="3597440"/>
            <a:ext cx="3845668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ped: ElectricVehicleChargingStation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2CFD6E-9B79-DA86-C24C-764FD853B6A5}"/>
              </a:ext>
            </a:extLst>
          </p:cNvPr>
          <p:cNvSpPr txBox="1"/>
          <p:nvPr/>
        </p:nvSpPr>
        <p:spPr>
          <a:xfrm>
            <a:off x="9133268" y="108824"/>
            <a:ext cx="310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[Values from : Standard, Accelerated, </a:t>
            </a:r>
          </a:p>
          <a:p>
            <a:r>
              <a:rPr lang="en-US" sz="1400" dirty="0"/>
              <a:t>Fast, UltraFast, ExtremelyFast]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34610B-A1CC-8F7E-4BB4-35620EC3F8BC}"/>
              </a:ext>
            </a:extLst>
          </p:cNvPr>
          <p:cNvSpPr txBox="1"/>
          <p:nvPr/>
        </p:nvSpPr>
        <p:spPr>
          <a:xfrm>
            <a:off x="8049667" y="4448012"/>
            <a:ext cx="4042137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ped: ElectricVehicleChargingDirectionalityShape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966F6E-F2E0-0BF6-3DB3-9E7D68FB43C8}"/>
              </a:ext>
            </a:extLst>
          </p:cNvPr>
          <p:cNvSpPr txBox="1"/>
          <p:nvPr/>
        </p:nvSpPr>
        <p:spPr>
          <a:xfrm>
            <a:off x="6759621" y="3789584"/>
            <a:ext cx="428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hasElectricVehicleChargerDirectionalityShape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0FEB3C-1ACB-B5F5-527D-8075BD981F00}"/>
              </a:ext>
            </a:extLst>
          </p:cNvPr>
          <p:cNvSpPr txBox="1"/>
          <p:nvPr/>
        </p:nvSpPr>
        <p:spPr>
          <a:xfrm>
            <a:off x="2995121" y="4724872"/>
            <a:ext cx="3523976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ElectricVehicleChargingPort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87B00B-423C-0B07-DDF7-AF31B56614B6}"/>
              </a:ext>
            </a:extLst>
          </p:cNvPr>
          <p:cNvCxnSpPr>
            <a:cxnSpLocks/>
          </p:cNvCxnSpPr>
          <p:nvPr/>
        </p:nvCxnSpPr>
        <p:spPr>
          <a:xfrm flipV="1">
            <a:off x="4941730" y="1828622"/>
            <a:ext cx="0" cy="70465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9A7D8F9-5CA0-D732-3A7E-F9139EB53FFC}"/>
              </a:ext>
            </a:extLst>
          </p:cNvPr>
          <p:cNvSpPr txBox="1"/>
          <p:nvPr/>
        </p:nvSpPr>
        <p:spPr>
          <a:xfrm>
            <a:off x="3378180" y="1905493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[subclass of]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65BCBD-6FAE-D558-D4B6-43349EEFE801}"/>
              </a:ext>
            </a:extLst>
          </p:cNvPr>
          <p:cNvSpPr txBox="1"/>
          <p:nvPr/>
        </p:nvSpPr>
        <p:spPr>
          <a:xfrm>
            <a:off x="989530" y="5540660"/>
            <a:ext cx="338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hasElectricVehicleChargerType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D18197-847C-1A69-6437-3D0678DCC053}"/>
              </a:ext>
            </a:extLst>
          </p:cNvPr>
          <p:cNvSpPr txBox="1"/>
          <p:nvPr/>
        </p:nvSpPr>
        <p:spPr>
          <a:xfrm>
            <a:off x="589790" y="6022787"/>
            <a:ext cx="3494394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ped: </a:t>
            </a:r>
            <a:r>
              <a:rPr lang="en-US" sz="1800" dirty="0"/>
              <a:t>ElectricVehicleChargerType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99294C-6AF8-C8D6-2D0B-B0124865BC9A}"/>
              </a:ext>
            </a:extLst>
          </p:cNvPr>
          <p:cNvSpPr txBox="1"/>
          <p:nvPr/>
        </p:nvSpPr>
        <p:spPr>
          <a:xfrm>
            <a:off x="5040462" y="3147376"/>
            <a:ext cx="6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[0:n]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8593D2A-A6AA-0FF9-C856-CA47EDD178D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519097" y="4909538"/>
            <a:ext cx="1224120" cy="966722"/>
          </a:xfrm>
          <a:prstGeom prst="bentConnector3">
            <a:avLst>
              <a:gd name="adj1" fmla="val 1000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89B52D1-7F82-0D9E-8453-C617F47C3FFB}"/>
              </a:ext>
            </a:extLst>
          </p:cNvPr>
          <p:cNvSpPr txBox="1"/>
          <p:nvPr/>
        </p:nvSpPr>
        <p:spPr>
          <a:xfrm>
            <a:off x="7717519" y="5483660"/>
            <a:ext cx="4183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hasElectricVehicleConnectorTypeShape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DB4C73-2DB2-211E-30D6-FAE80EF7EE79}"/>
              </a:ext>
            </a:extLst>
          </p:cNvPr>
          <p:cNvSpPr txBox="1"/>
          <p:nvPr/>
        </p:nvSpPr>
        <p:spPr>
          <a:xfrm>
            <a:off x="5208412" y="5919652"/>
            <a:ext cx="4539257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ped: </a:t>
            </a:r>
            <a:r>
              <a:rPr lang="en-US" sz="1800" dirty="0"/>
              <a:t>ElectricVehicleConnectorTypeShape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1C3D39-4491-1697-5B91-D757C9D007DC}"/>
              </a:ext>
            </a:extLst>
          </p:cNvPr>
          <p:cNvSpPr txBox="1"/>
          <p:nvPr/>
        </p:nvSpPr>
        <p:spPr>
          <a:xfrm>
            <a:off x="5078084" y="6211669"/>
            <a:ext cx="455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sz="1200" dirty="0"/>
              <a:t>Values from: Type1_CSS, Type2_CSS, GB/T, Type1_SAE_J1772, </a:t>
            </a:r>
          </a:p>
          <a:p>
            <a:r>
              <a:rPr lang="en-US" sz="1200" dirty="0"/>
              <a:t>Type2_IEC_62196, CHAdeMO, CCS, Tesla Super charger, Wireless</a:t>
            </a:r>
            <a:r>
              <a:rPr lang="en-US" dirty="0"/>
              <a:t>]</a:t>
            </a:r>
          </a:p>
        </p:txBody>
      </p:sp>
      <p:cxnSp>
        <p:nvCxnSpPr>
          <p:cNvPr id="15" name="Straight Arrow Connector 70">
            <a:extLst>
              <a:ext uri="{FF2B5EF4-FFF2-40B4-BE49-F238E27FC236}">
                <a16:creationId xmlns:a16="http://schemas.microsoft.com/office/drawing/2014/main" id="{25E6838F-82D4-51E2-A55E-D6FB475AA55B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989530" y="3782106"/>
            <a:ext cx="1926472" cy="22627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48BC8-0819-AF2E-5F28-3BB81854D94E}"/>
              </a:ext>
            </a:extLst>
          </p:cNvPr>
          <p:cNvCxnSpPr>
            <a:cxnSpLocks/>
          </p:cNvCxnSpPr>
          <p:nvPr/>
        </p:nvCxnSpPr>
        <p:spPr>
          <a:xfrm>
            <a:off x="4899472" y="3966772"/>
            <a:ext cx="0" cy="718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7EDC05-0A13-57CF-C723-8CB9C80677B8}"/>
              </a:ext>
            </a:extLst>
          </p:cNvPr>
          <p:cNvSpPr txBox="1"/>
          <p:nvPr/>
        </p:nvSpPr>
        <p:spPr>
          <a:xfrm>
            <a:off x="4974860" y="426567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[1:n]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E6846C-250B-9398-452E-079F88CADC6E}"/>
              </a:ext>
            </a:extLst>
          </p:cNvPr>
          <p:cNvSpPr txBox="1"/>
          <p:nvPr/>
        </p:nvSpPr>
        <p:spPr>
          <a:xfrm>
            <a:off x="8049667" y="4846528"/>
            <a:ext cx="413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sz="1600" dirty="0"/>
              <a:t>Values from: "bidirectional, "unidirectional"]</a:t>
            </a:r>
          </a:p>
        </p:txBody>
      </p:sp>
      <p:cxnSp>
        <p:nvCxnSpPr>
          <p:cNvPr id="77" name="Straight Arrow Connector 70">
            <a:extLst>
              <a:ext uri="{FF2B5EF4-FFF2-40B4-BE49-F238E27FC236}">
                <a16:creationId xmlns:a16="http://schemas.microsoft.com/office/drawing/2014/main" id="{57A34CD5-424B-C5AB-88BE-D9DF1246168A}"/>
              </a:ext>
            </a:extLst>
          </p:cNvPr>
          <p:cNvCxnSpPr>
            <a:cxnSpLocks/>
          </p:cNvCxnSpPr>
          <p:nvPr/>
        </p:nvCxnSpPr>
        <p:spPr>
          <a:xfrm>
            <a:off x="6759621" y="3802452"/>
            <a:ext cx="4320460" cy="611735"/>
          </a:xfrm>
          <a:prstGeom prst="bentConnector3">
            <a:avLst>
              <a:gd name="adj1" fmla="val 999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946E353-0BE7-FCF6-C7E2-07ACB4566A4E}"/>
              </a:ext>
            </a:extLst>
          </p:cNvPr>
          <p:cNvSpPr txBox="1"/>
          <p:nvPr/>
        </p:nvSpPr>
        <p:spPr>
          <a:xfrm>
            <a:off x="1952766" y="4096401"/>
            <a:ext cx="3179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hasElectricVehicleChargingPort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80C45CE-ED8C-59A7-DA39-80E1ED6FEF06}"/>
              </a:ext>
            </a:extLst>
          </p:cNvPr>
          <p:cNvSpPr txBox="1"/>
          <p:nvPr/>
        </p:nvSpPr>
        <p:spPr>
          <a:xfrm>
            <a:off x="2023227" y="291998"/>
            <a:ext cx="6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[0:n]</a:t>
            </a:r>
          </a:p>
        </p:txBody>
      </p:sp>
      <p:cxnSp>
        <p:nvCxnSpPr>
          <p:cNvPr id="115" name="Straight Arrow Connector 70">
            <a:extLst>
              <a:ext uri="{FF2B5EF4-FFF2-40B4-BE49-F238E27FC236}">
                <a16:creationId xmlns:a16="http://schemas.microsoft.com/office/drawing/2014/main" id="{2A2606C7-1FFC-22A9-82E5-CC5FBE80D204}"/>
              </a:ext>
            </a:extLst>
          </p:cNvPr>
          <p:cNvCxnSpPr>
            <a:cxnSpLocks/>
          </p:cNvCxnSpPr>
          <p:nvPr/>
        </p:nvCxnSpPr>
        <p:spPr>
          <a:xfrm flipV="1">
            <a:off x="6310266" y="983150"/>
            <a:ext cx="3058593" cy="1513314"/>
          </a:xfrm>
          <a:prstGeom prst="bentConnector3">
            <a:avLst>
              <a:gd name="adj1" fmla="val 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388FC62-7961-0222-4AA4-9DE0623782A9}"/>
              </a:ext>
            </a:extLst>
          </p:cNvPr>
          <p:cNvSpPr txBox="1"/>
          <p:nvPr/>
        </p:nvSpPr>
        <p:spPr>
          <a:xfrm>
            <a:off x="6948253" y="681559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ped: hasChargingSpeed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C1C69AD-70EE-5623-99D2-00C9B003F5A0}"/>
              </a:ext>
            </a:extLst>
          </p:cNvPr>
          <p:cNvSpPr txBox="1"/>
          <p:nvPr/>
        </p:nvSpPr>
        <p:spPr>
          <a:xfrm>
            <a:off x="9347841" y="742232"/>
            <a:ext cx="2306114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ped: ChargingSpeed</a:t>
            </a:r>
          </a:p>
        </p:txBody>
      </p:sp>
      <p:cxnSp>
        <p:nvCxnSpPr>
          <p:cNvPr id="131" name="Straight Arrow Connector 70">
            <a:extLst>
              <a:ext uri="{FF2B5EF4-FFF2-40B4-BE49-F238E27FC236}">
                <a16:creationId xmlns:a16="http://schemas.microsoft.com/office/drawing/2014/main" id="{49A76CD9-BBED-91AA-412E-0B42E0C39B7B}"/>
              </a:ext>
            </a:extLst>
          </p:cNvPr>
          <p:cNvCxnSpPr>
            <a:cxnSpLocks/>
          </p:cNvCxnSpPr>
          <p:nvPr/>
        </p:nvCxnSpPr>
        <p:spPr>
          <a:xfrm flipV="1">
            <a:off x="6743971" y="1645675"/>
            <a:ext cx="2594142" cy="891527"/>
          </a:xfrm>
          <a:prstGeom prst="bentConnector3">
            <a:avLst>
              <a:gd name="adj1" fmla="val -6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26ECAA1-E08C-E80B-A88F-18CEBEACF985}"/>
              </a:ext>
            </a:extLst>
          </p:cNvPr>
          <p:cNvSpPr txBox="1"/>
          <p:nvPr/>
        </p:nvSpPr>
        <p:spPr>
          <a:xfrm>
            <a:off x="6948254" y="1330557"/>
            <a:ext cx="18776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ped: inputVoltage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78CF1BE-E096-EBC7-0C3E-D1F1361B80D6}"/>
              </a:ext>
            </a:extLst>
          </p:cNvPr>
          <p:cNvSpPr txBox="1"/>
          <p:nvPr/>
        </p:nvSpPr>
        <p:spPr>
          <a:xfrm>
            <a:off x="9355177" y="1416191"/>
            <a:ext cx="230611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value in V units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033B00C-217F-9DC9-634D-ECE183BE0D79}"/>
              </a:ext>
            </a:extLst>
          </p:cNvPr>
          <p:cNvSpPr txBox="1"/>
          <p:nvPr/>
        </p:nvSpPr>
        <p:spPr>
          <a:xfrm>
            <a:off x="9342216" y="2490986"/>
            <a:ext cx="230611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value in kW units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8BD4727-6D21-C0D5-555C-F7EE0B2EACBD}"/>
              </a:ext>
            </a:extLst>
          </p:cNvPr>
          <p:cNvSpPr txBox="1"/>
          <p:nvPr/>
        </p:nvSpPr>
        <p:spPr>
          <a:xfrm>
            <a:off x="6948253" y="2399430"/>
            <a:ext cx="18776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ped: PowerOutput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A68FD6-388E-64DB-5897-3D4D589DDD7B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798716" y="2708916"/>
            <a:ext cx="2539397" cy="4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90D7189-AD76-595E-2D67-DEDE10EE704B}"/>
              </a:ext>
            </a:extLst>
          </p:cNvPr>
          <p:cNvSpPr txBox="1"/>
          <p:nvPr/>
        </p:nvSpPr>
        <p:spPr>
          <a:xfrm>
            <a:off x="6747294" y="2952903"/>
            <a:ext cx="18776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ped: isPartOfPool</a:t>
            </a:r>
          </a:p>
        </p:txBody>
      </p:sp>
      <p:cxnSp>
        <p:nvCxnSpPr>
          <p:cNvPr id="45" name="Straight Arrow Connector 70">
            <a:extLst>
              <a:ext uri="{FF2B5EF4-FFF2-40B4-BE49-F238E27FC236}">
                <a16:creationId xmlns:a16="http://schemas.microsoft.com/office/drawing/2014/main" id="{2A6AF860-D23C-72D6-8942-45A133735A89}"/>
              </a:ext>
            </a:extLst>
          </p:cNvPr>
          <p:cNvCxnSpPr>
            <a:cxnSpLocks/>
          </p:cNvCxnSpPr>
          <p:nvPr/>
        </p:nvCxnSpPr>
        <p:spPr>
          <a:xfrm flipV="1">
            <a:off x="6779568" y="3309400"/>
            <a:ext cx="1620773" cy="3364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C21791B-9500-809D-B63C-5815D5AFFCAD}"/>
              </a:ext>
            </a:extLst>
          </p:cNvPr>
          <p:cNvSpPr txBox="1"/>
          <p:nvPr/>
        </p:nvSpPr>
        <p:spPr>
          <a:xfrm>
            <a:off x="8500630" y="3111324"/>
            <a:ext cx="3400085" cy="307777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ped: ElectricVehicleChargingStationPool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FCD3BD-071E-ACF6-3CD1-A131B5BF3DF6}"/>
              </a:ext>
            </a:extLst>
          </p:cNvPr>
          <p:cNvSpPr txBox="1"/>
          <p:nvPr/>
        </p:nvSpPr>
        <p:spPr>
          <a:xfrm>
            <a:off x="1444208" y="2524250"/>
            <a:ext cx="5354508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     ped: EVChargingCharacteristics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0DDD82-8D97-8943-3599-1897644802A9}"/>
              </a:ext>
            </a:extLst>
          </p:cNvPr>
          <p:cNvSpPr txBox="1"/>
          <p:nvPr/>
        </p:nvSpPr>
        <p:spPr>
          <a:xfrm>
            <a:off x="425533" y="6386080"/>
            <a:ext cx="6522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[Values from: Level 1,Level 2, Level 3]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90F76-2164-DAE3-60E1-6E868276E8E7}"/>
              </a:ext>
            </a:extLst>
          </p:cNvPr>
          <p:cNvSpPr txBox="1"/>
          <p:nvPr/>
        </p:nvSpPr>
        <p:spPr>
          <a:xfrm>
            <a:off x="2679961" y="141821"/>
            <a:ext cx="1579528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Building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32891A-C4C7-A85A-E8D3-6D121FB55C11}"/>
              </a:ext>
            </a:extLst>
          </p:cNvPr>
          <p:cNvSpPr txBox="1"/>
          <p:nvPr/>
        </p:nvSpPr>
        <p:spPr>
          <a:xfrm>
            <a:off x="4233754" y="52739"/>
            <a:ext cx="1647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ped: hasBuildingUnits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5E232B-7C6A-A245-75F9-C6F6B2ECC34E}"/>
              </a:ext>
            </a:extLst>
          </p:cNvPr>
          <p:cNvSpPr txBox="1"/>
          <p:nvPr/>
        </p:nvSpPr>
        <p:spPr>
          <a:xfrm>
            <a:off x="5358017" y="455547"/>
            <a:ext cx="6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[0:n]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86C27F-7C9D-D7AB-DC8E-8DAD8B7170D0}"/>
              </a:ext>
            </a:extLst>
          </p:cNvPr>
          <p:cNvCxnSpPr>
            <a:cxnSpLocks/>
          </p:cNvCxnSpPr>
          <p:nvPr/>
        </p:nvCxnSpPr>
        <p:spPr>
          <a:xfrm flipV="1">
            <a:off x="4286658" y="318320"/>
            <a:ext cx="1502913" cy="4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42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5DA6F-B53A-FC29-942E-0DA319D25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0E3E7-123F-3B8F-8675-1AEB924F8D8A}"/>
              </a:ext>
            </a:extLst>
          </p:cNvPr>
          <p:cNvSpPr txBox="1"/>
          <p:nvPr/>
        </p:nvSpPr>
        <p:spPr>
          <a:xfrm>
            <a:off x="54224" y="171510"/>
            <a:ext cx="1116549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Ped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ACE85-AAE0-8815-F19C-5CAA979DED37}"/>
              </a:ext>
            </a:extLst>
          </p:cNvPr>
          <p:cNvSpPr txBox="1"/>
          <p:nvPr/>
        </p:nvSpPr>
        <p:spPr>
          <a:xfrm>
            <a:off x="2833482" y="1452157"/>
            <a:ext cx="4302814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BuildingEnergyAssetCharacteristics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B01C8-72E5-FCE0-9C56-23C881DE1F14}"/>
              </a:ext>
            </a:extLst>
          </p:cNvPr>
          <p:cNvSpPr txBox="1"/>
          <p:nvPr/>
        </p:nvSpPr>
        <p:spPr>
          <a:xfrm>
            <a:off x="6114077" y="219660"/>
            <a:ext cx="2483277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ener_ade: BuildingUnit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A83463-073C-D684-4785-EABC7DDF5CC0}"/>
              </a:ext>
            </a:extLst>
          </p:cNvPr>
          <p:cNvCxnSpPr>
            <a:cxnSpLocks/>
          </p:cNvCxnSpPr>
          <p:nvPr/>
        </p:nvCxnSpPr>
        <p:spPr>
          <a:xfrm>
            <a:off x="1172707" y="367940"/>
            <a:ext cx="15610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C2B78E-7211-471B-A27F-A410B7464D5F}"/>
              </a:ext>
            </a:extLst>
          </p:cNvPr>
          <p:cNvSpPr txBox="1"/>
          <p:nvPr/>
        </p:nvSpPr>
        <p:spPr>
          <a:xfrm>
            <a:off x="1112548" y="88228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ped: hasBuildings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A6532-7B4E-4D35-F01C-3B3D7CE549EB}"/>
              </a:ext>
            </a:extLst>
          </p:cNvPr>
          <p:cNvCxnSpPr>
            <a:cxnSpLocks/>
          </p:cNvCxnSpPr>
          <p:nvPr/>
        </p:nvCxnSpPr>
        <p:spPr>
          <a:xfrm>
            <a:off x="6856693" y="588992"/>
            <a:ext cx="0" cy="847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55CE27-73B7-BDCC-C969-B7288ABEBC72}"/>
              </a:ext>
            </a:extLst>
          </p:cNvPr>
          <p:cNvSpPr txBox="1"/>
          <p:nvPr/>
        </p:nvSpPr>
        <p:spPr>
          <a:xfrm>
            <a:off x="3170878" y="1153075"/>
            <a:ext cx="3614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ener_ade: hasBuildingEnergyCharacteristics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6D7266-8DDC-8C22-731D-0053F9A55C37}"/>
              </a:ext>
            </a:extLst>
          </p:cNvPr>
          <p:cNvSpPr txBox="1"/>
          <p:nvPr/>
        </p:nvSpPr>
        <p:spPr>
          <a:xfrm>
            <a:off x="5585132" y="4169904"/>
            <a:ext cx="2545056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PV_PowerOutput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61149-23EE-3C29-0467-948D0251D910}"/>
              </a:ext>
            </a:extLst>
          </p:cNvPr>
          <p:cNvCxnSpPr>
            <a:cxnSpLocks/>
          </p:cNvCxnSpPr>
          <p:nvPr/>
        </p:nvCxnSpPr>
        <p:spPr>
          <a:xfrm flipV="1">
            <a:off x="4973348" y="1824241"/>
            <a:ext cx="0" cy="82296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66B563-FA86-14AD-3FE9-8E205172EE22}"/>
              </a:ext>
            </a:extLst>
          </p:cNvPr>
          <p:cNvSpPr txBox="1"/>
          <p:nvPr/>
        </p:nvSpPr>
        <p:spPr>
          <a:xfrm>
            <a:off x="1230051" y="3167477"/>
            <a:ext cx="2514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ped: hasThermalPowerOutput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D8C8B8-8A3B-4F83-C61F-B6A858AB1E4D}"/>
              </a:ext>
            </a:extLst>
          </p:cNvPr>
          <p:cNvSpPr txBox="1"/>
          <p:nvPr/>
        </p:nvSpPr>
        <p:spPr>
          <a:xfrm>
            <a:off x="9113324" y="1287324"/>
            <a:ext cx="184206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xsd: String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A59825-8E02-F66E-13CC-89869516CA97}"/>
              </a:ext>
            </a:extLst>
          </p:cNvPr>
          <p:cNvCxnSpPr>
            <a:cxnSpLocks/>
          </p:cNvCxnSpPr>
          <p:nvPr/>
        </p:nvCxnSpPr>
        <p:spPr>
          <a:xfrm flipV="1">
            <a:off x="9972824" y="1685606"/>
            <a:ext cx="0" cy="819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88E56E3-607F-F6C8-92E8-DE091304BF01}"/>
              </a:ext>
            </a:extLst>
          </p:cNvPr>
          <p:cNvSpPr txBox="1"/>
          <p:nvPr/>
        </p:nvSpPr>
        <p:spPr>
          <a:xfrm>
            <a:off x="6910920" y="3884159"/>
            <a:ext cx="2253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ped: has_PV_PowerOutput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54587B-CEB5-26D3-5D9C-592A835F1F38}"/>
              </a:ext>
            </a:extLst>
          </p:cNvPr>
          <p:cNvSpPr txBox="1"/>
          <p:nvPr/>
        </p:nvSpPr>
        <p:spPr>
          <a:xfrm>
            <a:off x="8639613" y="275251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[1:n]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7D7D36-8B10-1B26-033F-D9D21228C0A4}"/>
              </a:ext>
            </a:extLst>
          </p:cNvPr>
          <p:cNvCxnSpPr>
            <a:cxnSpLocks/>
          </p:cNvCxnSpPr>
          <p:nvPr/>
        </p:nvCxnSpPr>
        <p:spPr>
          <a:xfrm>
            <a:off x="9972824" y="2898411"/>
            <a:ext cx="0" cy="641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A8973D-6F20-FD5B-A1A1-EFBA86397B6B}"/>
              </a:ext>
            </a:extLst>
          </p:cNvPr>
          <p:cNvSpPr txBox="1"/>
          <p:nvPr/>
        </p:nvSpPr>
        <p:spPr>
          <a:xfrm>
            <a:off x="3505472" y="1857427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[subclass of]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51ECCC-7337-92D0-E218-A4E84B3D42E0}"/>
              </a:ext>
            </a:extLst>
          </p:cNvPr>
          <p:cNvCxnSpPr>
            <a:cxnSpLocks/>
          </p:cNvCxnSpPr>
          <p:nvPr/>
        </p:nvCxnSpPr>
        <p:spPr>
          <a:xfrm>
            <a:off x="6962563" y="2966268"/>
            <a:ext cx="0" cy="1188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ACFE9D-ADEF-3E9F-5E05-33DC82F7BB8D}"/>
              </a:ext>
            </a:extLst>
          </p:cNvPr>
          <p:cNvSpPr txBox="1"/>
          <p:nvPr/>
        </p:nvSpPr>
        <p:spPr>
          <a:xfrm>
            <a:off x="7166252" y="718242"/>
            <a:ext cx="3159851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TechnicalCharacteristics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C18C1F-9686-855C-67CD-E87FC6920F11}"/>
              </a:ext>
            </a:extLst>
          </p:cNvPr>
          <p:cNvCxnSpPr>
            <a:cxnSpLocks/>
          </p:cNvCxnSpPr>
          <p:nvPr/>
        </p:nvCxnSpPr>
        <p:spPr>
          <a:xfrm flipH="1" flipV="1">
            <a:off x="7355715" y="1087574"/>
            <a:ext cx="1" cy="1475001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FF0096-7AEF-22BD-0BD3-FB1750CAE96F}"/>
              </a:ext>
            </a:extLst>
          </p:cNvPr>
          <p:cNvSpPr txBox="1"/>
          <p:nvPr/>
        </p:nvSpPr>
        <p:spPr>
          <a:xfrm>
            <a:off x="7349021" y="1223745"/>
            <a:ext cx="146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[subclass of]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0191C-FE10-79FA-B0CC-B807D06CDA88}"/>
              </a:ext>
            </a:extLst>
          </p:cNvPr>
          <p:cNvSpPr txBox="1"/>
          <p:nvPr/>
        </p:nvSpPr>
        <p:spPr>
          <a:xfrm>
            <a:off x="388676" y="2562575"/>
            <a:ext cx="7065674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ped: SolarPanelCharacteristics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AAB10-0BBD-0754-ACB9-B4D6D58F6615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454350" y="2736790"/>
            <a:ext cx="1940175" cy="10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1F01C9-B8DA-3A76-D5FA-1526CED79092}"/>
              </a:ext>
            </a:extLst>
          </p:cNvPr>
          <p:cNvSpPr txBox="1"/>
          <p:nvPr/>
        </p:nvSpPr>
        <p:spPr>
          <a:xfrm>
            <a:off x="7727032" y="2375507"/>
            <a:ext cx="1460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ped: hasInverter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A60AB8-C97B-2C7B-2788-D020C0498F7C}"/>
              </a:ext>
            </a:extLst>
          </p:cNvPr>
          <p:cNvSpPr txBox="1"/>
          <p:nvPr/>
        </p:nvSpPr>
        <p:spPr>
          <a:xfrm>
            <a:off x="9394525" y="2504731"/>
            <a:ext cx="1768867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ped: Inverter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E352C3-46A4-D6C2-FA61-DC52579793C9}"/>
              </a:ext>
            </a:extLst>
          </p:cNvPr>
          <p:cNvSpPr txBox="1"/>
          <p:nvPr/>
        </p:nvSpPr>
        <p:spPr>
          <a:xfrm>
            <a:off x="9933982" y="3221814"/>
            <a:ext cx="308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ped: hasMaxInputDCPower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B59E25-1844-E4F3-4E0E-3A8F08917CB6}"/>
              </a:ext>
            </a:extLst>
          </p:cNvPr>
          <p:cNvSpPr txBox="1"/>
          <p:nvPr/>
        </p:nvSpPr>
        <p:spPr>
          <a:xfrm>
            <a:off x="8438405" y="3577258"/>
            <a:ext cx="3657609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prop: inverterMaxInputDCPower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B5D97-54B1-1E1D-1488-D567B0ABFF7E}"/>
              </a:ext>
            </a:extLst>
          </p:cNvPr>
          <p:cNvSpPr txBox="1"/>
          <p:nvPr/>
        </p:nvSpPr>
        <p:spPr>
          <a:xfrm>
            <a:off x="1318327" y="3548598"/>
            <a:ext cx="2830850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thermalPowerOutput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834EB2-826F-3F22-2608-B672EC30AFBB}"/>
              </a:ext>
            </a:extLst>
          </p:cNvPr>
          <p:cNvCxnSpPr>
            <a:cxnSpLocks/>
          </p:cNvCxnSpPr>
          <p:nvPr/>
        </p:nvCxnSpPr>
        <p:spPr>
          <a:xfrm flipH="1">
            <a:off x="3657485" y="2923110"/>
            <a:ext cx="1988" cy="636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D70C9AA-38C6-2DBA-1F84-6D189F0BB0E1}"/>
              </a:ext>
            </a:extLst>
          </p:cNvPr>
          <p:cNvSpPr txBox="1"/>
          <p:nvPr/>
        </p:nvSpPr>
        <p:spPr>
          <a:xfrm>
            <a:off x="9933982" y="1696619"/>
            <a:ext cx="1738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ped: hasInverterInfo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49FED6-9C9B-77B6-ADED-EE13F6DBFA40}"/>
              </a:ext>
            </a:extLst>
          </p:cNvPr>
          <p:cNvSpPr txBox="1"/>
          <p:nvPr/>
        </p:nvSpPr>
        <p:spPr>
          <a:xfrm>
            <a:off x="598721" y="4810098"/>
            <a:ext cx="3507855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yearlyElectricityProduction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A2E659-0C22-D77E-8672-686C9E1D8DC2}"/>
              </a:ext>
            </a:extLst>
          </p:cNvPr>
          <p:cNvCxnSpPr>
            <a:cxnSpLocks/>
          </p:cNvCxnSpPr>
          <p:nvPr/>
        </p:nvCxnSpPr>
        <p:spPr>
          <a:xfrm>
            <a:off x="4460099" y="2967503"/>
            <a:ext cx="8688" cy="2320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8112E4B-B2BE-438F-A6A7-5B4C8B1E640B}"/>
              </a:ext>
            </a:extLst>
          </p:cNvPr>
          <p:cNvSpPr txBox="1"/>
          <p:nvPr/>
        </p:nvSpPr>
        <p:spPr>
          <a:xfrm>
            <a:off x="844098" y="4447408"/>
            <a:ext cx="2941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ped: hasYearlyElectricityProduction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5E3BE-59E8-F192-0A2C-C8757B5BD007}"/>
              </a:ext>
            </a:extLst>
          </p:cNvPr>
          <p:cNvSpPr txBox="1"/>
          <p:nvPr/>
        </p:nvSpPr>
        <p:spPr>
          <a:xfrm>
            <a:off x="4235800" y="5287572"/>
            <a:ext cx="3507855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yearlyHeatProduction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CBB18D-1A5F-4BF1-FA57-FD3CBC42D7D0}"/>
              </a:ext>
            </a:extLst>
          </p:cNvPr>
          <p:cNvCxnSpPr>
            <a:cxnSpLocks/>
          </p:cNvCxnSpPr>
          <p:nvPr/>
        </p:nvCxnSpPr>
        <p:spPr>
          <a:xfrm>
            <a:off x="844098" y="2957180"/>
            <a:ext cx="0" cy="1825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23C70C1-18C0-B157-369B-48C7D32CE420}"/>
              </a:ext>
            </a:extLst>
          </p:cNvPr>
          <p:cNvSpPr txBox="1"/>
          <p:nvPr/>
        </p:nvSpPr>
        <p:spPr>
          <a:xfrm>
            <a:off x="4420585" y="4969074"/>
            <a:ext cx="2541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ped: hasYearlyHeatProduction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3D071DB-7DA9-1313-EF47-34EF3803F652}"/>
              </a:ext>
            </a:extLst>
          </p:cNvPr>
          <p:cNvCxnSpPr>
            <a:cxnSpLocks/>
          </p:cNvCxnSpPr>
          <p:nvPr/>
        </p:nvCxnSpPr>
        <p:spPr>
          <a:xfrm>
            <a:off x="6249223" y="2971665"/>
            <a:ext cx="186" cy="500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BC942D4-6E7F-1910-C92D-3E5FCE12F581}"/>
              </a:ext>
            </a:extLst>
          </p:cNvPr>
          <p:cNvSpPr txBox="1"/>
          <p:nvPr/>
        </p:nvSpPr>
        <p:spPr>
          <a:xfrm>
            <a:off x="4886606" y="3487250"/>
            <a:ext cx="184206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xsd: float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01D210-4DDE-CAEE-4132-8C1DADAD23A6}"/>
              </a:ext>
            </a:extLst>
          </p:cNvPr>
          <p:cNvSpPr txBox="1"/>
          <p:nvPr/>
        </p:nvSpPr>
        <p:spPr>
          <a:xfrm>
            <a:off x="4480280" y="3141030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ped: panelInclination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ECC900-8AAD-3CB3-A269-17929C359761}"/>
              </a:ext>
            </a:extLst>
          </p:cNvPr>
          <p:cNvSpPr txBox="1"/>
          <p:nvPr/>
        </p:nvSpPr>
        <p:spPr>
          <a:xfrm>
            <a:off x="481369" y="6113563"/>
            <a:ext cx="2425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ped: </a:t>
            </a:r>
            <a:r>
              <a:rPr lang="en-US" sz="1400" dirty="0"/>
              <a:t>PanelOrientation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7B0567-6F96-4C00-68E0-A5988BC480B7}"/>
              </a:ext>
            </a:extLst>
          </p:cNvPr>
          <p:cNvCxnSpPr>
            <a:cxnSpLocks/>
          </p:cNvCxnSpPr>
          <p:nvPr/>
        </p:nvCxnSpPr>
        <p:spPr>
          <a:xfrm>
            <a:off x="506246" y="2959910"/>
            <a:ext cx="2100" cy="3455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2D88194-6E6F-E741-3F3D-DAE48F0840F3}"/>
              </a:ext>
            </a:extLst>
          </p:cNvPr>
          <p:cNvSpPr txBox="1"/>
          <p:nvPr/>
        </p:nvSpPr>
        <p:spPr>
          <a:xfrm>
            <a:off x="3596762" y="6495296"/>
            <a:ext cx="8432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[Values from: "North" "South" "East" "West" "North-East" "North-West" "South-East" "South-West"]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CC3BAD-2444-85DE-8822-6192D913FA07}"/>
              </a:ext>
            </a:extLst>
          </p:cNvPr>
          <p:cNvSpPr txBox="1"/>
          <p:nvPr/>
        </p:nvSpPr>
        <p:spPr>
          <a:xfrm>
            <a:off x="1901284" y="330767"/>
            <a:ext cx="6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[0:n]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EF012-7C87-8DF9-C799-E75DEA20C0BB}"/>
              </a:ext>
            </a:extLst>
          </p:cNvPr>
          <p:cNvSpPr txBox="1"/>
          <p:nvPr/>
        </p:nvSpPr>
        <p:spPr>
          <a:xfrm>
            <a:off x="88907" y="6425737"/>
            <a:ext cx="3507855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PanelOrientationValue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D9A8BC-19CA-1632-4B2B-5249DAB8036B}"/>
              </a:ext>
            </a:extLst>
          </p:cNvPr>
          <p:cNvSpPr txBox="1"/>
          <p:nvPr/>
        </p:nvSpPr>
        <p:spPr>
          <a:xfrm>
            <a:off x="2699513" y="171510"/>
            <a:ext cx="1579528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Building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F35BB7-E924-8C15-4CA1-827FD0E14902}"/>
              </a:ext>
            </a:extLst>
          </p:cNvPr>
          <p:cNvSpPr txBox="1"/>
          <p:nvPr/>
        </p:nvSpPr>
        <p:spPr>
          <a:xfrm>
            <a:off x="4279041" y="90941"/>
            <a:ext cx="1647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ped: hasBuildingUnits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C1F597-B937-487B-BD99-E67D89D06491}"/>
              </a:ext>
            </a:extLst>
          </p:cNvPr>
          <p:cNvCxnSpPr>
            <a:cxnSpLocks/>
          </p:cNvCxnSpPr>
          <p:nvPr/>
        </p:nvCxnSpPr>
        <p:spPr>
          <a:xfrm>
            <a:off x="4297948" y="361817"/>
            <a:ext cx="18355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A28DA2-A3A9-B559-6AC9-F6C7C2B21AC2}"/>
              </a:ext>
            </a:extLst>
          </p:cNvPr>
          <p:cNvSpPr txBox="1"/>
          <p:nvPr/>
        </p:nvSpPr>
        <p:spPr>
          <a:xfrm>
            <a:off x="5544866" y="347335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[1:n]</a:t>
            </a:r>
          </a:p>
        </p:txBody>
      </p:sp>
    </p:spTree>
    <p:extLst>
      <p:ext uri="{BB962C8B-B14F-4D97-AF65-F5344CB8AC3E}">
        <p14:creationId xmlns:p14="http://schemas.microsoft.com/office/powerpoint/2010/main" val="202817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FEAA06-3921-EB7C-7A4F-915B19A3DC5C}"/>
              </a:ext>
            </a:extLst>
          </p:cNvPr>
          <p:cNvSpPr txBox="1"/>
          <p:nvPr/>
        </p:nvSpPr>
        <p:spPr>
          <a:xfrm>
            <a:off x="138228" y="323718"/>
            <a:ext cx="1254867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Ped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8237C-6F32-FE27-BA4E-CE7F1C91156D}"/>
              </a:ext>
            </a:extLst>
          </p:cNvPr>
          <p:cNvSpPr txBox="1"/>
          <p:nvPr/>
        </p:nvSpPr>
        <p:spPr>
          <a:xfrm>
            <a:off x="5997342" y="1584116"/>
            <a:ext cx="4379125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BuildingEnergyAssetCharacteristics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3816B-D0A5-64BF-2479-FD8380BFD3F5}"/>
              </a:ext>
            </a:extLst>
          </p:cNvPr>
          <p:cNvSpPr txBox="1"/>
          <p:nvPr/>
        </p:nvSpPr>
        <p:spPr>
          <a:xfrm>
            <a:off x="7459798" y="296581"/>
            <a:ext cx="2600528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ener_ade: BuildingUnit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04A15-1D65-4DF6-B27C-828728B58524}"/>
              </a:ext>
            </a:extLst>
          </p:cNvPr>
          <p:cNvSpPr txBox="1"/>
          <p:nvPr/>
        </p:nvSpPr>
        <p:spPr>
          <a:xfrm>
            <a:off x="1393095" y="20155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hasBuildings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F82A4-7822-0085-C2E6-7B61A75610F2}"/>
              </a:ext>
            </a:extLst>
          </p:cNvPr>
          <p:cNvSpPr txBox="1"/>
          <p:nvPr/>
        </p:nvSpPr>
        <p:spPr>
          <a:xfrm>
            <a:off x="8286631" y="246631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[subclass of]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2824C-FA0C-6F3E-E2DF-F99A164D9177}"/>
              </a:ext>
            </a:extLst>
          </p:cNvPr>
          <p:cNvSpPr txBox="1"/>
          <p:nvPr/>
        </p:nvSpPr>
        <p:spPr>
          <a:xfrm>
            <a:off x="6080431" y="2952562"/>
            <a:ext cx="4379125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HVACBuildingCharacteristics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E49A05-C107-2BF4-8B8E-ED4CA86265AA}"/>
              </a:ext>
            </a:extLst>
          </p:cNvPr>
          <p:cNvCxnSpPr>
            <a:cxnSpLocks/>
          </p:cNvCxnSpPr>
          <p:nvPr/>
        </p:nvCxnSpPr>
        <p:spPr>
          <a:xfrm>
            <a:off x="7350207" y="3345523"/>
            <a:ext cx="0" cy="1188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BFF2DE-F763-EA9F-E3C9-583B400D2BE3}"/>
              </a:ext>
            </a:extLst>
          </p:cNvPr>
          <p:cNvCxnSpPr>
            <a:cxnSpLocks/>
          </p:cNvCxnSpPr>
          <p:nvPr/>
        </p:nvCxnSpPr>
        <p:spPr>
          <a:xfrm>
            <a:off x="1397584" y="540113"/>
            <a:ext cx="17607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526683A-03C8-8FC2-20CF-62770CC77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36" y="508384"/>
            <a:ext cx="737680" cy="4938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9933002-216D-1151-64FF-720E08613233}"/>
              </a:ext>
            </a:extLst>
          </p:cNvPr>
          <p:cNvSpPr txBox="1"/>
          <p:nvPr/>
        </p:nvSpPr>
        <p:spPr>
          <a:xfrm>
            <a:off x="8458662" y="4530714"/>
            <a:ext cx="2224440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HVAC_System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6541B8-76F6-3A62-DA59-3A087CDE3EA3}"/>
              </a:ext>
            </a:extLst>
          </p:cNvPr>
          <p:cNvSpPr txBox="1"/>
          <p:nvPr/>
        </p:nvSpPr>
        <p:spPr>
          <a:xfrm>
            <a:off x="5838479" y="4512151"/>
            <a:ext cx="2448152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HVAC_Equipment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07AD9-27F7-AA32-4402-CAB4DBD46849}"/>
              </a:ext>
            </a:extLst>
          </p:cNvPr>
          <p:cNvSpPr txBox="1"/>
          <p:nvPr/>
        </p:nvSpPr>
        <p:spPr>
          <a:xfrm>
            <a:off x="4631288" y="4111302"/>
            <a:ext cx="2529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hasHVAC_Equipment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9B4231-027E-EB23-041B-B01BE5C7837C}"/>
              </a:ext>
            </a:extLst>
          </p:cNvPr>
          <p:cNvCxnSpPr>
            <a:cxnSpLocks/>
          </p:cNvCxnSpPr>
          <p:nvPr/>
        </p:nvCxnSpPr>
        <p:spPr>
          <a:xfrm flipV="1">
            <a:off x="8248896" y="1960132"/>
            <a:ext cx="0" cy="1007180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329D47-C291-699B-8995-BB77C6E23E44}"/>
              </a:ext>
            </a:extLst>
          </p:cNvPr>
          <p:cNvSpPr txBox="1"/>
          <p:nvPr/>
        </p:nvSpPr>
        <p:spPr>
          <a:xfrm flipH="1">
            <a:off x="7451371" y="4142819"/>
            <a:ext cx="90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[0:n]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31EDE3-3878-6FA0-6446-8B7E35286E93}"/>
              </a:ext>
            </a:extLst>
          </p:cNvPr>
          <p:cNvSpPr txBox="1"/>
          <p:nvPr/>
        </p:nvSpPr>
        <p:spPr>
          <a:xfrm>
            <a:off x="9336807" y="4111302"/>
            <a:ext cx="2210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hasHVAC_System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962163-10DD-DEC2-63D3-BDAFA9940972}"/>
              </a:ext>
            </a:extLst>
          </p:cNvPr>
          <p:cNvCxnSpPr>
            <a:cxnSpLocks/>
          </p:cNvCxnSpPr>
          <p:nvPr/>
        </p:nvCxnSpPr>
        <p:spPr>
          <a:xfrm>
            <a:off x="9270200" y="3323936"/>
            <a:ext cx="0" cy="1188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2EFF2C-BA78-C982-4DA7-8DB6111FCF03}"/>
              </a:ext>
            </a:extLst>
          </p:cNvPr>
          <p:cNvCxnSpPr>
            <a:cxnSpLocks/>
          </p:cNvCxnSpPr>
          <p:nvPr/>
        </p:nvCxnSpPr>
        <p:spPr>
          <a:xfrm>
            <a:off x="8760062" y="679124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C4D9DB7-377A-DAF1-CCB6-70122AA1DBBD}"/>
              </a:ext>
            </a:extLst>
          </p:cNvPr>
          <p:cNvSpPr txBox="1"/>
          <p:nvPr/>
        </p:nvSpPr>
        <p:spPr>
          <a:xfrm>
            <a:off x="5255329" y="958643"/>
            <a:ext cx="3614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ener_ade: hasBuildingEnergyCharacteristics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079FA2-95E1-1854-D989-F1C17D15152B}"/>
              </a:ext>
            </a:extLst>
          </p:cNvPr>
          <p:cNvSpPr txBox="1"/>
          <p:nvPr/>
        </p:nvSpPr>
        <p:spPr>
          <a:xfrm flipH="1">
            <a:off x="8547217" y="4136342"/>
            <a:ext cx="90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[0:n]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C3735-66BF-38D1-628E-0915B97C416B}"/>
              </a:ext>
            </a:extLst>
          </p:cNvPr>
          <p:cNvSpPr txBox="1"/>
          <p:nvPr/>
        </p:nvSpPr>
        <p:spPr>
          <a:xfrm>
            <a:off x="3192605" y="356528"/>
            <a:ext cx="1579528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Building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B0195-0265-4B9B-FB64-6C2E48556160}"/>
              </a:ext>
            </a:extLst>
          </p:cNvPr>
          <p:cNvSpPr txBox="1"/>
          <p:nvPr/>
        </p:nvSpPr>
        <p:spPr>
          <a:xfrm>
            <a:off x="5208098" y="152638"/>
            <a:ext cx="2133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hasBuildingUnits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C4106B-4525-E5F3-950D-55B83FEA2389}"/>
              </a:ext>
            </a:extLst>
          </p:cNvPr>
          <p:cNvCxnSpPr>
            <a:cxnSpLocks/>
          </p:cNvCxnSpPr>
          <p:nvPr/>
        </p:nvCxnSpPr>
        <p:spPr>
          <a:xfrm>
            <a:off x="4772133" y="508384"/>
            <a:ext cx="26633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A3DD4D-5567-03EE-C57B-62F1D3D98E50}"/>
              </a:ext>
            </a:extLst>
          </p:cNvPr>
          <p:cNvSpPr txBox="1"/>
          <p:nvPr/>
        </p:nvSpPr>
        <p:spPr>
          <a:xfrm>
            <a:off x="5311578" y="5853794"/>
            <a:ext cx="2702953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brick: HVAC_Equipment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6DC8AE-BCE3-FDD2-A47F-EC5A3F877417}"/>
              </a:ext>
            </a:extLst>
          </p:cNvPr>
          <p:cNvSpPr txBox="1"/>
          <p:nvPr/>
        </p:nvSpPr>
        <p:spPr>
          <a:xfrm>
            <a:off x="8547217" y="5847142"/>
            <a:ext cx="2224440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brick: HVAC_System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61861F-4D3F-8C56-F032-C72907B22D18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7062554" y="4881483"/>
            <a:ext cx="1" cy="965659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616014-B72E-696E-ACFC-6146D15DAF81}"/>
              </a:ext>
            </a:extLst>
          </p:cNvPr>
          <p:cNvCxnSpPr>
            <a:cxnSpLocks/>
          </p:cNvCxnSpPr>
          <p:nvPr/>
        </p:nvCxnSpPr>
        <p:spPr>
          <a:xfrm flipH="1">
            <a:off x="9238606" y="4917182"/>
            <a:ext cx="1" cy="965659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0EEE8D-C210-3BCB-D37C-CF6F0842354D}"/>
              </a:ext>
            </a:extLst>
          </p:cNvPr>
          <p:cNvSpPr txBox="1"/>
          <p:nvPr/>
        </p:nvSpPr>
        <p:spPr>
          <a:xfrm>
            <a:off x="5584214" y="5486565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[subclass of]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6871B4-0595-1D2E-E362-0CA56BC16648}"/>
              </a:ext>
            </a:extLst>
          </p:cNvPr>
          <p:cNvSpPr txBox="1"/>
          <p:nvPr/>
        </p:nvSpPr>
        <p:spPr>
          <a:xfrm>
            <a:off x="9240012" y="5447719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[subclass of]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882D11-06B0-3689-EFEB-6B11E5D82D0B}"/>
              </a:ext>
            </a:extLst>
          </p:cNvPr>
          <p:cNvSpPr txBox="1"/>
          <p:nvPr/>
        </p:nvSpPr>
        <p:spPr>
          <a:xfrm>
            <a:off x="6713384" y="505529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[1:n]</a:t>
            </a:r>
          </a:p>
        </p:txBody>
      </p:sp>
    </p:spTree>
    <p:extLst>
      <p:ext uri="{BB962C8B-B14F-4D97-AF65-F5344CB8AC3E}">
        <p14:creationId xmlns:p14="http://schemas.microsoft.com/office/powerpoint/2010/main" val="154288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0BCE8E-26E8-DE46-5E32-CCBC09ED2FCA}"/>
              </a:ext>
            </a:extLst>
          </p:cNvPr>
          <p:cNvSpPr txBox="1"/>
          <p:nvPr/>
        </p:nvSpPr>
        <p:spPr>
          <a:xfrm>
            <a:off x="219883" y="3735456"/>
            <a:ext cx="2918298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ener_ade: WeatherStation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104FB4-5EF9-1D6A-35FA-D682064D8C01}"/>
              </a:ext>
            </a:extLst>
          </p:cNvPr>
          <p:cNvCxnSpPr>
            <a:cxnSpLocks/>
          </p:cNvCxnSpPr>
          <p:nvPr/>
        </p:nvCxnSpPr>
        <p:spPr>
          <a:xfrm>
            <a:off x="3138181" y="3951822"/>
            <a:ext cx="2837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59BDFE-F8B9-E667-59AE-94C7F01DC202}"/>
              </a:ext>
            </a:extLst>
          </p:cNvPr>
          <p:cNvSpPr txBox="1"/>
          <p:nvPr/>
        </p:nvSpPr>
        <p:spPr>
          <a:xfrm>
            <a:off x="3138181" y="3546974"/>
            <a:ext cx="2601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ener_ade: hasWeatherData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BE312-A857-DF9E-D052-A1EBFDF7F763}"/>
              </a:ext>
            </a:extLst>
          </p:cNvPr>
          <p:cNvSpPr txBox="1"/>
          <p:nvPr/>
        </p:nvSpPr>
        <p:spPr>
          <a:xfrm>
            <a:off x="259639" y="4686425"/>
            <a:ext cx="2837234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ener_ade: CityObject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99F141-53E3-7ABA-DA52-6D9965329B8C}"/>
              </a:ext>
            </a:extLst>
          </p:cNvPr>
          <p:cNvCxnSpPr>
            <a:cxnSpLocks/>
          </p:cNvCxnSpPr>
          <p:nvPr/>
        </p:nvCxnSpPr>
        <p:spPr>
          <a:xfrm>
            <a:off x="3128453" y="4941572"/>
            <a:ext cx="2837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B3978B-FD25-B7FA-EF26-1C94A6EF0707}"/>
              </a:ext>
            </a:extLst>
          </p:cNvPr>
          <p:cNvSpPr txBox="1"/>
          <p:nvPr/>
        </p:nvSpPr>
        <p:spPr>
          <a:xfrm>
            <a:off x="3057117" y="4603018"/>
            <a:ext cx="2601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ener_ade: hasWeatherData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BB8EAC-3CB6-FA27-4E84-EAADD8CFDF8C}"/>
              </a:ext>
            </a:extLst>
          </p:cNvPr>
          <p:cNvSpPr txBox="1"/>
          <p:nvPr/>
        </p:nvSpPr>
        <p:spPr>
          <a:xfrm>
            <a:off x="8542036" y="4099666"/>
            <a:ext cx="1830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ener_ade: position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7F7E3E-6F45-7028-2067-E1B6E2BA6B7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8577281" y="4437102"/>
            <a:ext cx="1953921" cy="9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46A9FC-E1B3-B0C2-6F3D-7C1ABB6B523D}"/>
              </a:ext>
            </a:extLst>
          </p:cNvPr>
          <p:cNvSpPr txBox="1"/>
          <p:nvPr/>
        </p:nvSpPr>
        <p:spPr>
          <a:xfrm>
            <a:off x="10531202" y="4252436"/>
            <a:ext cx="1345660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gml: point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7D73F6-6FE3-8A8C-CAEE-EE70E1A81C23}"/>
              </a:ext>
            </a:extLst>
          </p:cNvPr>
          <p:cNvSpPr txBox="1"/>
          <p:nvPr/>
        </p:nvSpPr>
        <p:spPr>
          <a:xfrm>
            <a:off x="7081134" y="3300200"/>
            <a:ext cx="299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ener_ade: hasWeatherDataType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780E64-D604-0BFC-4479-F6E9AD1B9A22}"/>
              </a:ext>
            </a:extLst>
          </p:cNvPr>
          <p:cNvCxnSpPr>
            <a:cxnSpLocks/>
          </p:cNvCxnSpPr>
          <p:nvPr/>
        </p:nvCxnSpPr>
        <p:spPr>
          <a:xfrm flipV="1">
            <a:off x="7133058" y="2748487"/>
            <a:ext cx="0" cy="1113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89BF8D-0939-49F5-BFD6-30B8BAAE7EC1}"/>
              </a:ext>
            </a:extLst>
          </p:cNvPr>
          <p:cNvCxnSpPr>
            <a:cxnSpLocks/>
          </p:cNvCxnSpPr>
          <p:nvPr/>
        </p:nvCxnSpPr>
        <p:spPr>
          <a:xfrm flipV="1">
            <a:off x="313264" y="2639262"/>
            <a:ext cx="0" cy="1113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DA23A0E-6E77-EA8D-C127-8B7DABB1F6E2}"/>
              </a:ext>
            </a:extLst>
          </p:cNvPr>
          <p:cNvSpPr txBox="1"/>
          <p:nvPr/>
        </p:nvSpPr>
        <p:spPr>
          <a:xfrm>
            <a:off x="272743" y="2601390"/>
            <a:ext cx="2258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ener_ade: stationName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A288C-7B73-93EB-770C-BA3D52968A8D}"/>
              </a:ext>
            </a:extLst>
          </p:cNvPr>
          <p:cNvSpPr txBox="1"/>
          <p:nvPr/>
        </p:nvSpPr>
        <p:spPr>
          <a:xfrm>
            <a:off x="101829" y="2246249"/>
            <a:ext cx="135936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xsd: string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64DA5A-D955-11E2-E455-89A32EAF4AEB}"/>
              </a:ext>
            </a:extLst>
          </p:cNvPr>
          <p:cNvCxnSpPr>
            <a:cxnSpLocks/>
          </p:cNvCxnSpPr>
          <p:nvPr/>
        </p:nvCxnSpPr>
        <p:spPr>
          <a:xfrm flipV="1">
            <a:off x="2721846" y="2622188"/>
            <a:ext cx="0" cy="1113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8708A1-0C8B-2B86-8D49-0B8DF8BBF148}"/>
              </a:ext>
            </a:extLst>
          </p:cNvPr>
          <p:cNvSpPr txBox="1"/>
          <p:nvPr/>
        </p:nvSpPr>
        <p:spPr>
          <a:xfrm>
            <a:off x="2701968" y="2634566"/>
            <a:ext cx="1830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ener_ade: position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1411D8-DD45-8626-5B7F-F6548E53D685}"/>
              </a:ext>
            </a:extLst>
          </p:cNvPr>
          <p:cNvSpPr txBox="1"/>
          <p:nvPr/>
        </p:nvSpPr>
        <p:spPr>
          <a:xfrm>
            <a:off x="2093900" y="2235306"/>
            <a:ext cx="1345660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gml: point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5D1088-2B8A-E7EA-6206-E878B4E33A42}"/>
              </a:ext>
            </a:extLst>
          </p:cNvPr>
          <p:cNvSpPr txBox="1"/>
          <p:nvPr/>
        </p:nvSpPr>
        <p:spPr>
          <a:xfrm>
            <a:off x="5574998" y="2340820"/>
            <a:ext cx="3209878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ener_ade: WeatherDataValue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50C168-3E77-B832-A8E9-D86ABEB9432E}"/>
              </a:ext>
            </a:extLst>
          </p:cNvPr>
          <p:cNvSpPr txBox="1"/>
          <p:nvPr/>
        </p:nvSpPr>
        <p:spPr>
          <a:xfrm>
            <a:off x="7133058" y="5665157"/>
            <a:ext cx="1685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ener_ade: values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737EE1-9AE3-278B-1A0E-EA16DCB4540E}"/>
              </a:ext>
            </a:extLst>
          </p:cNvPr>
          <p:cNvSpPr txBox="1"/>
          <p:nvPr/>
        </p:nvSpPr>
        <p:spPr>
          <a:xfrm>
            <a:off x="219883" y="1208936"/>
            <a:ext cx="11598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[WeatherDataValue from: [</a:t>
            </a:r>
            <a:r>
              <a:rPr lang="en-US" dirty="0"/>
              <a:t>airTemperature, humidity, windspeed, cloudiness, globalSolarIrradiance, directSolarIrradiance, diffuseSolarIrradiance, terrestrialEmission, downwardTerrestrialRadiation, daylightIlluminan</a:t>
            </a:r>
            <a:r>
              <a:rPr lang="en-US" sz="1800" dirty="0"/>
              <a:t>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FB2950-4DDE-7A1D-5A68-4E026E364242}"/>
              </a:ext>
            </a:extLst>
          </p:cNvPr>
          <p:cNvSpPr txBox="1"/>
          <p:nvPr/>
        </p:nvSpPr>
        <p:spPr>
          <a:xfrm>
            <a:off x="545890" y="268960"/>
            <a:ext cx="1712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WeatherData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440BAC-AD9F-26EA-A129-54B3364B61E6}"/>
              </a:ext>
            </a:extLst>
          </p:cNvPr>
          <p:cNvSpPr txBox="1"/>
          <p:nvPr/>
        </p:nvSpPr>
        <p:spPr>
          <a:xfrm>
            <a:off x="6238147" y="6111372"/>
            <a:ext cx="1685974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ets: ValueSet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0C7402-DD05-A0CC-B420-46454DD66ACA}"/>
              </a:ext>
            </a:extLst>
          </p:cNvPr>
          <p:cNvCxnSpPr>
            <a:cxnSpLocks/>
          </p:cNvCxnSpPr>
          <p:nvPr/>
        </p:nvCxnSpPr>
        <p:spPr>
          <a:xfrm>
            <a:off x="7135287" y="5016204"/>
            <a:ext cx="0" cy="1095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452E83-5D4F-5DC8-12E4-4D6801FF7988}"/>
              </a:ext>
            </a:extLst>
          </p:cNvPr>
          <p:cNvSpPr txBox="1"/>
          <p:nvPr/>
        </p:nvSpPr>
        <p:spPr>
          <a:xfrm>
            <a:off x="5975415" y="3861755"/>
            <a:ext cx="2601866" cy="1200329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ener_ade: WeatherData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7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5A48F1A-E63E-D402-2826-FF9F0A6DF2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241443"/>
              </p:ext>
            </p:extLst>
          </p:nvPr>
        </p:nvGraphicFramePr>
        <p:xfrm>
          <a:off x="941457" y="85635"/>
          <a:ext cx="6612282" cy="668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831174" imgH="10953004" progId="">
                  <p:embed/>
                </p:oleObj>
              </mc:Choice>
              <mc:Fallback>
                <p:oleObj r:id="rId2" imgW="10831174" imgH="10953004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5A48F1A-E63E-D402-2826-FF9F0A6DF2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1457" y="85635"/>
                        <a:ext cx="6612282" cy="668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77B3F2-4BC5-DCB2-9C10-6992A8EAB2D4}"/>
              </a:ext>
            </a:extLst>
          </p:cNvPr>
          <p:cNvSpPr txBox="1"/>
          <p:nvPr/>
        </p:nvSpPr>
        <p:spPr>
          <a:xfrm>
            <a:off x="7886126" y="242012"/>
            <a:ext cx="178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Weather Station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71FA3CB-E00B-161D-F0EF-B07E3EE950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175815"/>
              </p:ext>
            </p:extLst>
          </p:nvPr>
        </p:nvGraphicFramePr>
        <p:xfrm>
          <a:off x="7353841" y="643610"/>
          <a:ext cx="3070510" cy="360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545206" imgH="5341604" progId="">
                  <p:embed/>
                </p:oleObj>
              </mc:Choice>
              <mc:Fallback>
                <p:oleObj r:id="rId4" imgW="4545206" imgH="5341604" progId="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71FA3CB-E00B-161D-F0EF-B07E3EE950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53841" y="643610"/>
                        <a:ext cx="3070510" cy="3608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217CD32-C674-5E2A-BC1B-11DD28A09DB6}"/>
              </a:ext>
            </a:extLst>
          </p:cNvPr>
          <p:cNvSpPr txBox="1"/>
          <p:nvPr/>
        </p:nvSpPr>
        <p:spPr>
          <a:xfrm>
            <a:off x="682769" y="426678"/>
            <a:ext cx="21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Weather Data types</a:t>
            </a:r>
          </a:p>
        </p:txBody>
      </p:sp>
    </p:spTree>
    <p:extLst>
      <p:ext uri="{BB962C8B-B14F-4D97-AF65-F5344CB8AC3E}">
        <p14:creationId xmlns:p14="http://schemas.microsoft.com/office/powerpoint/2010/main" val="278993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9FA1E5C-2EFE-ACA8-AAE5-257B49324DB0}"/>
              </a:ext>
            </a:extLst>
          </p:cNvPr>
          <p:cNvSpPr txBox="1"/>
          <p:nvPr/>
        </p:nvSpPr>
        <p:spPr>
          <a:xfrm>
            <a:off x="138228" y="323718"/>
            <a:ext cx="1254867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Ped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9B77EE-7FAE-BB68-0EFC-C3D905D27283}"/>
              </a:ext>
            </a:extLst>
          </p:cNvPr>
          <p:cNvSpPr txBox="1"/>
          <p:nvPr/>
        </p:nvSpPr>
        <p:spPr>
          <a:xfrm>
            <a:off x="5997342" y="1584116"/>
            <a:ext cx="4379125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BuildingEnergyAssetCharacteristics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DE4189-7FAD-E1C8-3FBF-5EA972822FBB}"/>
              </a:ext>
            </a:extLst>
          </p:cNvPr>
          <p:cNvSpPr txBox="1"/>
          <p:nvPr/>
        </p:nvSpPr>
        <p:spPr>
          <a:xfrm>
            <a:off x="7056466" y="306949"/>
            <a:ext cx="2600528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ener_ade: BuildingUnit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1EB626-A967-FCD5-E4CC-B162C21109C1}"/>
              </a:ext>
            </a:extLst>
          </p:cNvPr>
          <p:cNvSpPr txBox="1"/>
          <p:nvPr/>
        </p:nvSpPr>
        <p:spPr>
          <a:xfrm>
            <a:off x="1393095" y="20155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hasBuildings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9906E-934B-AE6D-7260-ED131ED04180}"/>
              </a:ext>
            </a:extLst>
          </p:cNvPr>
          <p:cNvSpPr txBox="1"/>
          <p:nvPr/>
        </p:nvSpPr>
        <p:spPr>
          <a:xfrm>
            <a:off x="8248896" y="200237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[subclass of]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29652-5E23-983C-1302-8566496BED41}"/>
              </a:ext>
            </a:extLst>
          </p:cNvPr>
          <p:cNvSpPr txBox="1"/>
          <p:nvPr/>
        </p:nvSpPr>
        <p:spPr>
          <a:xfrm>
            <a:off x="4455270" y="2952562"/>
            <a:ext cx="5359940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      ped: BatterySystemCharacteristics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70A3D6-DC92-57EA-8DF6-2C8004488298}"/>
              </a:ext>
            </a:extLst>
          </p:cNvPr>
          <p:cNvCxnSpPr>
            <a:cxnSpLocks/>
          </p:cNvCxnSpPr>
          <p:nvPr/>
        </p:nvCxnSpPr>
        <p:spPr>
          <a:xfrm>
            <a:off x="1397584" y="540113"/>
            <a:ext cx="17607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1E045E4-FBC8-415A-FCBC-FA25A57A6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36" y="508384"/>
            <a:ext cx="737680" cy="49381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3EF071-99A6-55F7-4B43-1965FDF488E1}"/>
              </a:ext>
            </a:extLst>
          </p:cNvPr>
          <p:cNvCxnSpPr>
            <a:cxnSpLocks/>
          </p:cNvCxnSpPr>
          <p:nvPr/>
        </p:nvCxnSpPr>
        <p:spPr>
          <a:xfrm flipV="1">
            <a:off x="8248896" y="1960132"/>
            <a:ext cx="0" cy="100718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4D1DDD-1ABF-A123-FB7E-4057A56DC7E6}"/>
              </a:ext>
            </a:extLst>
          </p:cNvPr>
          <p:cNvCxnSpPr>
            <a:cxnSpLocks/>
          </p:cNvCxnSpPr>
          <p:nvPr/>
        </p:nvCxnSpPr>
        <p:spPr>
          <a:xfrm>
            <a:off x="8651212" y="693050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9AEBF3-1A15-F243-AF8C-A2F33DD663B9}"/>
              </a:ext>
            </a:extLst>
          </p:cNvPr>
          <p:cNvSpPr txBox="1"/>
          <p:nvPr/>
        </p:nvSpPr>
        <p:spPr>
          <a:xfrm>
            <a:off x="5105683" y="1180342"/>
            <a:ext cx="3614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ener_ade: hasBuildingEnergyCharacteristics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FCDF7C-05E4-3ED0-5FE9-5B45C02C779F}"/>
              </a:ext>
            </a:extLst>
          </p:cNvPr>
          <p:cNvSpPr txBox="1"/>
          <p:nvPr/>
        </p:nvSpPr>
        <p:spPr>
          <a:xfrm>
            <a:off x="3192605" y="356528"/>
            <a:ext cx="1579528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Building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C3B751-9F8C-2EFB-E295-74EB13678C30}"/>
              </a:ext>
            </a:extLst>
          </p:cNvPr>
          <p:cNvSpPr txBox="1"/>
          <p:nvPr/>
        </p:nvSpPr>
        <p:spPr>
          <a:xfrm>
            <a:off x="4818737" y="179099"/>
            <a:ext cx="2133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hasBuildingUnits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E1ECFB-2624-42A4-7A2D-A138F15CB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182" y="429592"/>
            <a:ext cx="737680" cy="49381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6A9766-CC25-C9A7-7464-D0170693EB3E}"/>
              </a:ext>
            </a:extLst>
          </p:cNvPr>
          <p:cNvCxnSpPr>
            <a:cxnSpLocks/>
          </p:cNvCxnSpPr>
          <p:nvPr/>
        </p:nvCxnSpPr>
        <p:spPr>
          <a:xfrm>
            <a:off x="4772133" y="508384"/>
            <a:ext cx="22377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45BBC3E-9C1A-07A9-35D6-9CEB7D684A46}"/>
              </a:ext>
            </a:extLst>
          </p:cNvPr>
          <p:cNvSpPr txBox="1"/>
          <p:nvPr/>
        </p:nvSpPr>
        <p:spPr>
          <a:xfrm>
            <a:off x="2513252" y="1563664"/>
            <a:ext cx="3159851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ped: TechnicalCharacteristics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E026C7-FED0-BD92-9807-ED76DEF47B54}"/>
              </a:ext>
            </a:extLst>
          </p:cNvPr>
          <p:cNvSpPr txBox="1"/>
          <p:nvPr/>
        </p:nvSpPr>
        <p:spPr>
          <a:xfrm>
            <a:off x="3135436" y="1970238"/>
            <a:ext cx="146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[subclass of]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917233-1BAC-9D72-28AA-7FF23A69727D}"/>
              </a:ext>
            </a:extLst>
          </p:cNvPr>
          <p:cNvCxnSpPr>
            <a:cxnSpLocks/>
          </p:cNvCxnSpPr>
          <p:nvPr/>
        </p:nvCxnSpPr>
        <p:spPr>
          <a:xfrm>
            <a:off x="5188755" y="3322040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E84C37-082D-3890-2DC5-DB434BFD0860}"/>
              </a:ext>
            </a:extLst>
          </p:cNvPr>
          <p:cNvSpPr txBox="1"/>
          <p:nvPr/>
        </p:nvSpPr>
        <p:spPr>
          <a:xfrm>
            <a:off x="5188755" y="3826479"/>
            <a:ext cx="1617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hasStorage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375473-FB9D-15F0-8F53-70D18E8CD7AC}"/>
              </a:ext>
            </a:extLst>
          </p:cNvPr>
          <p:cNvSpPr txBox="1"/>
          <p:nvPr/>
        </p:nvSpPr>
        <p:spPr>
          <a:xfrm>
            <a:off x="4304876" y="4242534"/>
            <a:ext cx="1876260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s4ener: Storage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E4737B-682B-2A28-D636-7203F2B15C51}"/>
              </a:ext>
            </a:extLst>
          </p:cNvPr>
          <p:cNvCxnSpPr>
            <a:cxnSpLocks/>
          </p:cNvCxnSpPr>
          <p:nvPr/>
        </p:nvCxnSpPr>
        <p:spPr>
          <a:xfrm>
            <a:off x="5120453" y="4611866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9E758D-5425-5798-5325-0A76CB444BD6}"/>
              </a:ext>
            </a:extLst>
          </p:cNvPr>
          <p:cNvSpPr txBox="1"/>
          <p:nvPr/>
        </p:nvSpPr>
        <p:spPr>
          <a:xfrm>
            <a:off x="5151842" y="4963889"/>
            <a:ext cx="2116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hasPowerSource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179D516-75D0-38B5-6F5A-2A59C21E7CEE}"/>
              </a:ext>
            </a:extLst>
          </p:cNvPr>
          <p:cNvCxnSpPr>
            <a:cxnSpLocks/>
          </p:cNvCxnSpPr>
          <p:nvPr/>
        </p:nvCxnSpPr>
        <p:spPr>
          <a:xfrm flipV="1">
            <a:off x="4689242" y="1953731"/>
            <a:ext cx="0" cy="100718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02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AC6D8-2BB0-0815-9D01-56DC536AE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6A2BCB3-BB94-2B4B-D44C-7A403ED5E72F}"/>
              </a:ext>
            </a:extLst>
          </p:cNvPr>
          <p:cNvSpPr txBox="1"/>
          <p:nvPr/>
        </p:nvSpPr>
        <p:spPr>
          <a:xfrm>
            <a:off x="138228" y="323718"/>
            <a:ext cx="1254867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Ped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EF0816-0791-C4BE-2D14-C903892FD5BB}"/>
              </a:ext>
            </a:extLst>
          </p:cNvPr>
          <p:cNvSpPr txBox="1"/>
          <p:nvPr/>
        </p:nvSpPr>
        <p:spPr>
          <a:xfrm>
            <a:off x="7056466" y="306949"/>
            <a:ext cx="2600528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ener_ade: BuildingUnit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C36D5C-B065-CA33-E47A-B6C93E3E01EC}"/>
              </a:ext>
            </a:extLst>
          </p:cNvPr>
          <p:cNvSpPr txBox="1"/>
          <p:nvPr/>
        </p:nvSpPr>
        <p:spPr>
          <a:xfrm>
            <a:off x="1393095" y="20155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hasBuildings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ECFA7F-FA24-4419-87E1-F58C720C56BF}"/>
              </a:ext>
            </a:extLst>
          </p:cNvPr>
          <p:cNvCxnSpPr>
            <a:cxnSpLocks/>
          </p:cNvCxnSpPr>
          <p:nvPr/>
        </p:nvCxnSpPr>
        <p:spPr>
          <a:xfrm>
            <a:off x="1397584" y="540113"/>
            <a:ext cx="17607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FF3A50E-0D3E-4BAE-8774-95B19005EC98}"/>
              </a:ext>
            </a:extLst>
          </p:cNvPr>
          <p:cNvSpPr txBox="1"/>
          <p:nvPr/>
        </p:nvSpPr>
        <p:spPr>
          <a:xfrm>
            <a:off x="1866586" y="1395630"/>
            <a:ext cx="1256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ped: yearBuilt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3FA94-15EA-297C-1E14-9F9619261206}"/>
              </a:ext>
            </a:extLst>
          </p:cNvPr>
          <p:cNvSpPr txBox="1"/>
          <p:nvPr/>
        </p:nvSpPr>
        <p:spPr>
          <a:xfrm>
            <a:off x="3192605" y="356528"/>
            <a:ext cx="1579528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Building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CE504-13C8-F658-BCE7-2CD3262E9EF3}"/>
              </a:ext>
            </a:extLst>
          </p:cNvPr>
          <p:cNvSpPr txBox="1"/>
          <p:nvPr/>
        </p:nvSpPr>
        <p:spPr>
          <a:xfrm>
            <a:off x="4818737" y="179099"/>
            <a:ext cx="2133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hasBuildingUnits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A6CF4C-7E6D-195A-153D-EB4FA23E8FFA}"/>
              </a:ext>
            </a:extLst>
          </p:cNvPr>
          <p:cNvCxnSpPr>
            <a:cxnSpLocks/>
          </p:cNvCxnSpPr>
          <p:nvPr/>
        </p:nvCxnSpPr>
        <p:spPr>
          <a:xfrm>
            <a:off x="4772133" y="508384"/>
            <a:ext cx="22377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56176E-C6B0-4858-4444-635E4EE28345}"/>
              </a:ext>
            </a:extLst>
          </p:cNvPr>
          <p:cNvCxnSpPr>
            <a:cxnSpLocks/>
          </p:cNvCxnSpPr>
          <p:nvPr/>
        </p:nvCxnSpPr>
        <p:spPr>
          <a:xfrm>
            <a:off x="3652891" y="721056"/>
            <a:ext cx="0" cy="3973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66D837-D74F-2340-54BF-1F7861792708}"/>
              </a:ext>
            </a:extLst>
          </p:cNvPr>
          <p:cNvCxnSpPr>
            <a:cxnSpLocks/>
          </p:cNvCxnSpPr>
          <p:nvPr/>
        </p:nvCxnSpPr>
        <p:spPr>
          <a:xfrm>
            <a:off x="884253" y="5031314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F4FE08-6A7C-D8BA-3B52-9F1FA29CF34F}"/>
              </a:ext>
            </a:extLst>
          </p:cNvPr>
          <p:cNvSpPr txBox="1"/>
          <p:nvPr/>
        </p:nvSpPr>
        <p:spPr>
          <a:xfrm>
            <a:off x="226975" y="5936306"/>
            <a:ext cx="1453013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xsd: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A27DC-8241-A384-15C3-2012D7375BAB}"/>
              </a:ext>
            </a:extLst>
          </p:cNvPr>
          <p:cNvSpPr txBox="1"/>
          <p:nvPr/>
        </p:nvSpPr>
        <p:spPr>
          <a:xfrm>
            <a:off x="903453" y="5554376"/>
            <a:ext cx="1818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addressLine1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35453D-076F-D64C-6557-A596F332E9E4}"/>
              </a:ext>
            </a:extLst>
          </p:cNvPr>
          <p:cNvCxnSpPr>
            <a:cxnSpLocks/>
          </p:cNvCxnSpPr>
          <p:nvPr/>
        </p:nvCxnSpPr>
        <p:spPr>
          <a:xfrm>
            <a:off x="2983940" y="5039513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D66646-355E-44B9-B589-7E30BEEA9040}"/>
              </a:ext>
            </a:extLst>
          </p:cNvPr>
          <p:cNvSpPr txBox="1"/>
          <p:nvPr/>
        </p:nvSpPr>
        <p:spPr>
          <a:xfrm>
            <a:off x="2340155" y="5945410"/>
            <a:ext cx="1453013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xsd: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2D79B-5C82-D59C-EA68-8DDA1E1F5917}"/>
              </a:ext>
            </a:extLst>
          </p:cNvPr>
          <p:cNvSpPr txBox="1"/>
          <p:nvPr/>
        </p:nvSpPr>
        <p:spPr>
          <a:xfrm>
            <a:off x="2960576" y="5549622"/>
            <a:ext cx="1818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addressLine2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11D2E6-BA2B-E0E9-B6BE-EC287618DA07}"/>
              </a:ext>
            </a:extLst>
          </p:cNvPr>
          <p:cNvCxnSpPr>
            <a:cxnSpLocks/>
          </p:cNvCxnSpPr>
          <p:nvPr/>
        </p:nvCxnSpPr>
        <p:spPr>
          <a:xfrm>
            <a:off x="4992425" y="5043670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361099-35D7-D766-BD1E-2C8FC5823B29}"/>
              </a:ext>
            </a:extLst>
          </p:cNvPr>
          <p:cNvSpPr txBox="1"/>
          <p:nvPr/>
        </p:nvSpPr>
        <p:spPr>
          <a:xfrm>
            <a:off x="4370854" y="5952278"/>
            <a:ext cx="1453013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xsd: string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FE9310-7878-D6F4-FAAD-0CE77BFD516D}"/>
              </a:ext>
            </a:extLst>
          </p:cNvPr>
          <p:cNvSpPr txBox="1"/>
          <p:nvPr/>
        </p:nvSpPr>
        <p:spPr>
          <a:xfrm>
            <a:off x="4967104" y="5519928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City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6FE48B-3B5A-3425-AAFE-2AE32BD54E3B}"/>
              </a:ext>
            </a:extLst>
          </p:cNvPr>
          <p:cNvCxnSpPr>
            <a:cxnSpLocks/>
          </p:cNvCxnSpPr>
          <p:nvPr/>
        </p:nvCxnSpPr>
        <p:spPr>
          <a:xfrm>
            <a:off x="6663052" y="5054307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C8EA9D-1C40-4B8C-E9FE-45A64AE9D08E}"/>
              </a:ext>
            </a:extLst>
          </p:cNvPr>
          <p:cNvSpPr txBox="1"/>
          <p:nvPr/>
        </p:nvSpPr>
        <p:spPr>
          <a:xfrm>
            <a:off x="6062933" y="5951382"/>
            <a:ext cx="1453013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xsd: string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84392F-40E5-2A51-CD37-7832109A4993}"/>
              </a:ext>
            </a:extLst>
          </p:cNvPr>
          <p:cNvSpPr txBox="1"/>
          <p:nvPr/>
        </p:nvSpPr>
        <p:spPr>
          <a:xfrm>
            <a:off x="6645599" y="5533677"/>
            <a:ext cx="1340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Country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FE9098-C622-89FA-DD0A-86CAFC5E334F}"/>
              </a:ext>
            </a:extLst>
          </p:cNvPr>
          <p:cNvCxnSpPr>
            <a:cxnSpLocks/>
          </p:cNvCxnSpPr>
          <p:nvPr/>
        </p:nvCxnSpPr>
        <p:spPr>
          <a:xfrm>
            <a:off x="8280572" y="5020057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90E35D-96A3-5B34-FC7D-49B0504BA9E5}"/>
              </a:ext>
            </a:extLst>
          </p:cNvPr>
          <p:cNvSpPr txBox="1"/>
          <p:nvPr/>
        </p:nvSpPr>
        <p:spPr>
          <a:xfrm>
            <a:off x="7675703" y="5922198"/>
            <a:ext cx="1453013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xsd: string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2ECC97-18D5-AA0C-3D4A-0110F450510D}"/>
              </a:ext>
            </a:extLst>
          </p:cNvPr>
          <p:cNvSpPr txBox="1"/>
          <p:nvPr/>
        </p:nvSpPr>
        <p:spPr>
          <a:xfrm>
            <a:off x="8280572" y="5506791"/>
            <a:ext cx="1657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ped: postalCode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7900DB-641E-C076-3FCD-4EA5662D85B7}"/>
              </a:ext>
            </a:extLst>
          </p:cNvPr>
          <p:cNvCxnSpPr>
            <a:cxnSpLocks/>
          </p:cNvCxnSpPr>
          <p:nvPr/>
        </p:nvCxnSpPr>
        <p:spPr>
          <a:xfrm flipH="1">
            <a:off x="1393095" y="721056"/>
            <a:ext cx="1788008" cy="998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0BC42A-4E06-EFD9-6398-00A12BCE7540}"/>
              </a:ext>
            </a:extLst>
          </p:cNvPr>
          <p:cNvSpPr txBox="1"/>
          <p:nvPr/>
        </p:nvSpPr>
        <p:spPr>
          <a:xfrm>
            <a:off x="409179" y="1719677"/>
            <a:ext cx="1453013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xsd: integer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1312A7-9AF0-0E7C-C340-AFAB5C5BAE49}"/>
              </a:ext>
            </a:extLst>
          </p:cNvPr>
          <p:cNvSpPr txBox="1"/>
          <p:nvPr/>
        </p:nvSpPr>
        <p:spPr>
          <a:xfrm>
            <a:off x="2244" y="2116207"/>
            <a:ext cx="2386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 digits ranged in 1000-9999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1E08BD-E287-0EE1-7A28-FD31443E125D}"/>
              </a:ext>
            </a:extLst>
          </p:cNvPr>
          <p:cNvCxnSpPr>
            <a:cxnSpLocks/>
          </p:cNvCxnSpPr>
          <p:nvPr/>
        </p:nvCxnSpPr>
        <p:spPr>
          <a:xfrm>
            <a:off x="4781475" y="721056"/>
            <a:ext cx="3575254" cy="674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75A716A-A23C-279E-7FD3-5245F7798765}"/>
              </a:ext>
            </a:extLst>
          </p:cNvPr>
          <p:cNvSpPr txBox="1"/>
          <p:nvPr/>
        </p:nvSpPr>
        <p:spPr>
          <a:xfrm>
            <a:off x="6147907" y="1298892"/>
            <a:ext cx="1941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ped: culturalClassification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6D9D63-56EB-74DC-3282-D953567AC9F3}"/>
              </a:ext>
            </a:extLst>
          </p:cNvPr>
          <p:cNvSpPr txBox="1"/>
          <p:nvPr/>
        </p:nvSpPr>
        <p:spPr>
          <a:xfrm>
            <a:off x="8355334" y="1052768"/>
            <a:ext cx="26033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{"Archaeological" , "Architectural" , </a:t>
            </a:r>
          </a:p>
          <a:p>
            <a:r>
              <a:rPr lang="en-US" sz="1200" dirty="0"/>
              <a:t>"Heritage Site" , "Historical" , </a:t>
            </a:r>
          </a:p>
          <a:p>
            <a:r>
              <a:rPr lang="en-US" sz="1200" dirty="0"/>
              <a:t>"Modernist" , "Religious" ,</a:t>
            </a:r>
          </a:p>
          <a:p>
            <a:r>
              <a:rPr lang="en-US" sz="1200" dirty="0"/>
              <a:t> "UNESCO World Heritage"}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04BA81-E098-0048-9F06-19BF907B5C6D}"/>
              </a:ext>
            </a:extLst>
          </p:cNvPr>
          <p:cNvSpPr txBox="1"/>
          <p:nvPr/>
        </p:nvSpPr>
        <p:spPr>
          <a:xfrm>
            <a:off x="344631" y="4694086"/>
            <a:ext cx="8297694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ped: postalAddress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64217C-BFED-2EE7-76A2-3A297D225D27}"/>
              </a:ext>
            </a:extLst>
          </p:cNvPr>
          <p:cNvSpPr txBox="1"/>
          <p:nvPr/>
        </p:nvSpPr>
        <p:spPr>
          <a:xfrm>
            <a:off x="903453" y="511297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[1:1]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C504D2-B26D-2C21-10CF-42FC18629D29}"/>
              </a:ext>
            </a:extLst>
          </p:cNvPr>
          <p:cNvSpPr txBox="1"/>
          <p:nvPr/>
        </p:nvSpPr>
        <p:spPr>
          <a:xfrm>
            <a:off x="3108464" y="505910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[0:1]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D61284-E152-2306-FC7C-4A08E5701041}"/>
              </a:ext>
            </a:extLst>
          </p:cNvPr>
          <p:cNvSpPr txBox="1"/>
          <p:nvPr/>
        </p:nvSpPr>
        <p:spPr>
          <a:xfrm>
            <a:off x="4995641" y="509284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[1:1]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9EEEFD-7BE7-A995-D0E0-FB875D7E6AC2}"/>
              </a:ext>
            </a:extLst>
          </p:cNvPr>
          <p:cNvSpPr txBox="1"/>
          <p:nvPr/>
        </p:nvSpPr>
        <p:spPr>
          <a:xfrm>
            <a:off x="6623196" y="510270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[1:1]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2A0CFE-175A-2ABB-A324-5A8DD66CEC52}"/>
              </a:ext>
            </a:extLst>
          </p:cNvPr>
          <p:cNvSpPr txBox="1"/>
          <p:nvPr/>
        </p:nvSpPr>
        <p:spPr>
          <a:xfrm>
            <a:off x="8253966" y="512534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[1:1]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6192D8-D025-11B0-A911-EBC198538442}"/>
              </a:ext>
            </a:extLst>
          </p:cNvPr>
          <p:cNvSpPr txBox="1"/>
          <p:nvPr/>
        </p:nvSpPr>
        <p:spPr>
          <a:xfrm>
            <a:off x="3690462" y="428410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[1:1]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CB04A12-F207-6457-340A-1A037C7E23AE}"/>
              </a:ext>
            </a:extLst>
          </p:cNvPr>
          <p:cNvCxnSpPr>
            <a:cxnSpLocks/>
          </p:cNvCxnSpPr>
          <p:nvPr/>
        </p:nvCxnSpPr>
        <p:spPr>
          <a:xfrm>
            <a:off x="4242993" y="747523"/>
            <a:ext cx="1013272" cy="1376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8B072F-E260-FF86-82A0-355574DEFDDB}"/>
              </a:ext>
            </a:extLst>
          </p:cNvPr>
          <p:cNvSpPr txBox="1"/>
          <p:nvPr/>
        </p:nvSpPr>
        <p:spPr>
          <a:xfrm>
            <a:off x="6291256" y="2591168"/>
            <a:ext cx="1026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ped: latitude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3B55DD-43FB-15D6-016E-A308FA892A5D}"/>
              </a:ext>
            </a:extLst>
          </p:cNvPr>
          <p:cNvSpPr txBox="1"/>
          <p:nvPr/>
        </p:nvSpPr>
        <p:spPr>
          <a:xfrm>
            <a:off x="4466501" y="2183604"/>
            <a:ext cx="1982938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ped: Coordinates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573814-7D52-D72D-4516-A4EEA82C13A2}"/>
              </a:ext>
            </a:extLst>
          </p:cNvPr>
          <p:cNvCxnSpPr>
            <a:cxnSpLocks/>
          </p:cNvCxnSpPr>
          <p:nvPr/>
        </p:nvCxnSpPr>
        <p:spPr>
          <a:xfrm>
            <a:off x="4694598" y="2552936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F96619-EEA8-7C7F-4CE1-7CF365B4B88F}"/>
              </a:ext>
            </a:extLst>
          </p:cNvPr>
          <p:cNvCxnSpPr>
            <a:cxnSpLocks/>
          </p:cNvCxnSpPr>
          <p:nvPr/>
        </p:nvCxnSpPr>
        <p:spPr>
          <a:xfrm>
            <a:off x="6289589" y="2552936"/>
            <a:ext cx="0" cy="904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833FB9-F03D-5E93-6488-1F754E103047}"/>
              </a:ext>
            </a:extLst>
          </p:cNvPr>
          <p:cNvSpPr txBox="1"/>
          <p:nvPr/>
        </p:nvSpPr>
        <p:spPr>
          <a:xfrm>
            <a:off x="4645671" y="259088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ped: longitude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C0344A-1698-2094-B746-F6D149136EDD}"/>
              </a:ext>
            </a:extLst>
          </p:cNvPr>
          <p:cNvSpPr txBox="1"/>
          <p:nvPr/>
        </p:nvSpPr>
        <p:spPr>
          <a:xfrm>
            <a:off x="4054968" y="3477404"/>
            <a:ext cx="1453013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xsd: double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6D9977-361F-BAF0-D0EA-B590EB02FD65}"/>
              </a:ext>
            </a:extLst>
          </p:cNvPr>
          <p:cNvSpPr txBox="1"/>
          <p:nvPr/>
        </p:nvSpPr>
        <p:spPr>
          <a:xfrm>
            <a:off x="5753997" y="3477404"/>
            <a:ext cx="1453013" cy="369332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xsd: double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A3D078-B31E-82AB-8C1F-BCF77B5D68F4}"/>
              </a:ext>
            </a:extLst>
          </p:cNvPr>
          <p:cNvSpPr txBox="1"/>
          <p:nvPr/>
        </p:nvSpPr>
        <p:spPr>
          <a:xfrm>
            <a:off x="2285141" y="53777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[1:n]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D98F22-A6F0-41D7-40FA-9C58D76164FD}"/>
              </a:ext>
            </a:extLst>
          </p:cNvPr>
          <p:cNvSpPr txBox="1"/>
          <p:nvPr/>
        </p:nvSpPr>
        <p:spPr>
          <a:xfrm>
            <a:off x="1686968" y="4310326"/>
            <a:ext cx="1965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ped: hasPostalAddress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A6F9C4-6D60-DD1D-1BE2-C0D67E2915E7}"/>
              </a:ext>
            </a:extLst>
          </p:cNvPr>
          <p:cNvSpPr txBox="1"/>
          <p:nvPr/>
        </p:nvSpPr>
        <p:spPr>
          <a:xfrm>
            <a:off x="6272142" y="513547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[1:n]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0A60C7-C76F-63DD-8807-150EB6F9E391}"/>
              </a:ext>
            </a:extLst>
          </p:cNvPr>
          <p:cNvSpPr txBox="1"/>
          <p:nvPr/>
        </p:nvSpPr>
        <p:spPr>
          <a:xfrm>
            <a:off x="2778086" y="83128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[1:1]</a:t>
            </a:r>
          </a:p>
        </p:txBody>
      </p:sp>
    </p:spTree>
    <p:extLst>
      <p:ext uri="{BB962C8B-B14F-4D97-AF65-F5344CB8AC3E}">
        <p14:creationId xmlns:p14="http://schemas.microsoft.com/office/powerpoint/2010/main" val="276889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1201</Words>
  <Application>Microsoft Office PowerPoint</Application>
  <PresentationFormat>Widescreen</PresentationFormat>
  <Paragraphs>260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Marios Charalampidis</dc:creator>
  <cp:lastModifiedBy>Marios Charalampidis</cp:lastModifiedBy>
  <cp:revision>244</cp:revision>
  <dcterms:created xsi:type="dcterms:W3CDTF">2025-02-10T10:07:12Z</dcterms:created>
  <dcterms:modified xsi:type="dcterms:W3CDTF">2025-03-06T21:22:30Z</dcterms:modified>
</cp:coreProperties>
</file>