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2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309" r:id="rId2"/>
    <p:sldId id="257" r:id="rId3"/>
    <p:sldId id="291" r:id="rId4"/>
    <p:sldId id="278" r:id="rId5"/>
    <p:sldId id="262" r:id="rId6"/>
    <p:sldId id="280" r:id="rId7"/>
    <p:sldId id="301" r:id="rId8"/>
    <p:sldId id="281" r:id="rId9"/>
    <p:sldId id="283" r:id="rId10"/>
    <p:sldId id="293" r:id="rId11"/>
    <p:sldId id="294" r:id="rId12"/>
    <p:sldId id="302" r:id="rId13"/>
    <p:sldId id="284" r:id="rId14"/>
    <p:sldId id="303" r:id="rId15"/>
    <p:sldId id="285" r:id="rId16"/>
    <p:sldId id="287" r:id="rId17"/>
    <p:sldId id="299" r:id="rId18"/>
    <p:sldId id="286" r:id="rId19"/>
    <p:sldId id="288" r:id="rId20"/>
    <p:sldId id="306" r:id="rId21"/>
    <p:sldId id="297" r:id="rId22"/>
    <p:sldId id="298" r:id="rId23"/>
    <p:sldId id="289" r:id="rId24"/>
    <p:sldId id="307" r:id="rId25"/>
    <p:sldId id="279" r:id="rId26"/>
    <p:sldId id="296" r:id="rId27"/>
    <p:sldId id="308" r:id="rId28"/>
    <p:sldId id="295" r:id="rId29"/>
    <p:sldId id="30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0" d="100"/>
          <a:sy n="70" d="100"/>
        </p:scale>
        <p:origin x="12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26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4760469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306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41481037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5771923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479216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67596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4706857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7667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709077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3.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6.wmf"/><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Microsoft_Excel_97-2003____1.xls"/><Relationship Id="rId5" Type="http://schemas.openxmlformats.org/officeDocument/2006/relationships/oleObject" Target="../embeddings/oleObject1.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7858" y="5559552"/>
            <a:ext cx="400110" cy="536448"/>
          </a:xfrm>
          <a:prstGeom prst="rect">
            <a:avLst/>
          </a:prstGeom>
          <a:noFill/>
        </p:spPr>
        <p:txBody>
          <a:bodyPr vert="eaVert" wrap="square" rtlCol="0">
            <a:spAutoFit/>
          </a:bodyPr>
          <a:lstStyle/>
          <a:p>
            <a:r>
              <a:rPr lang="zh-CN" altLang="en-US" sz="1400" spc="-300" dirty="0" smtClean="0">
                <a:latin typeface="华文仿宋" panose="02010600040101010101" pitchFamily="2" charset="-122"/>
                <a:ea typeface="华文仿宋" panose="02010600040101010101" pitchFamily="2" charset="-122"/>
              </a:rPr>
              <a:t>胡鹏</a:t>
            </a:r>
            <a:endParaRPr lang="zh-CN" altLang="en-US" sz="1400" spc="-3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911276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smtClean="0"/>
              <a:t>-</a:t>
            </a:r>
            <a:r>
              <a:rPr lang="zh-CN" altLang="en-US" dirty="0" smtClean="0"/>
              <a:t>任务</a:t>
            </a:r>
            <a:endParaRPr lang="zh-CN" altLang="en-US" dirty="0"/>
          </a:p>
        </p:txBody>
      </p:sp>
      <p:sp>
        <p:nvSpPr>
          <p:cNvPr id="6" name="内容占位符 2"/>
          <p:cNvSpPr txBox="1">
            <a:spLocks/>
          </p:cNvSpPr>
          <p:nvPr/>
        </p:nvSpPr>
        <p:spPr>
          <a:xfrm>
            <a:off x="904613" y="1479327"/>
            <a:ext cx="6430465"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dirty="0" smtClean="0"/>
              <a:t>有无标记信息</a:t>
            </a:r>
            <a:endParaRPr lang="en-US" altLang="zh-CN" sz="2200" dirty="0" smtClean="0"/>
          </a:p>
          <a:p>
            <a:pPr lvl="1"/>
            <a:r>
              <a:rPr lang="zh-CN" altLang="en-US" sz="2000" dirty="0" smtClean="0"/>
              <a:t>监督学习</a:t>
            </a:r>
            <a:r>
              <a:rPr lang="zh-CN" altLang="en-US" sz="2000" dirty="0"/>
              <a:t>：</a:t>
            </a:r>
            <a:r>
              <a:rPr lang="zh-CN" altLang="en-US" sz="2000" dirty="0" smtClean="0"/>
              <a:t>分类、回归</a:t>
            </a:r>
            <a:endParaRPr lang="en-US" altLang="zh-CN" sz="2000" dirty="0" smtClean="0"/>
          </a:p>
          <a:p>
            <a:pPr lvl="1"/>
            <a:r>
              <a:rPr lang="zh-CN" altLang="en-US" sz="2000" dirty="0" smtClean="0"/>
              <a:t>无监督学习：聚类</a:t>
            </a:r>
            <a:endParaRPr lang="en-US" altLang="zh-CN" sz="2000" dirty="0" smtClean="0"/>
          </a:p>
          <a:p>
            <a:pPr lvl="1"/>
            <a:r>
              <a:rPr lang="zh-CN" altLang="en-US" sz="2000" dirty="0"/>
              <a:t>半</a:t>
            </a:r>
            <a:r>
              <a:rPr lang="zh-CN" altLang="en-US" sz="2000" dirty="0" smtClean="0"/>
              <a:t>监督学习：两者结合</a:t>
            </a:r>
            <a:endParaRPr lang="en-US" altLang="zh-CN" sz="1800" dirty="0" smtClean="0"/>
          </a:p>
        </p:txBody>
      </p:sp>
    </p:spTree>
    <p:extLst>
      <p:ext uri="{BB962C8B-B14F-4D97-AF65-F5344CB8AC3E}">
        <p14:creationId xmlns:p14="http://schemas.microsoft.com/office/powerpoint/2010/main" val="1326407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smtClean="0"/>
              <a:t>-</a:t>
            </a:r>
            <a:r>
              <a:rPr lang="zh-CN" altLang="en-US" dirty="0" smtClean="0"/>
              <a:t>泛化能力</a:t>
            </a:r>
            <a:endParaRPr lang="zh-CN" altLang="en-US" dirty="0"/>
          </a:p>
        </p:txBody>
      </p:sp>
      <p:sp>
        <p:nvSpPr>
          <p:cNvPr id="2" name="TextBox 1"/>
          <p:cNvSpPr txBox="1"/>
          <p:nvPr/>
        </p:nvSpPr>
        <p:spPr>
          <a:xfrm>
            <a:off x="1053548" y="1490870"/>
            <a:ext cx="7106478" cy="923330"/>
          </a:xfrm>
          <a:prstGeom prst="rect">
            <a:avLst/>
          </a:prstGeom>
          <a:noFill/>
        </p:spPr>
        <p:txBody>
          <a:bodyPr wrap="square" rtlCol="0">
            <a:spAutoFit/>
          </a:bodyPr>
          <a:lstStyle/>
          <a:p>
            <a:pPr marL="0" lvl="6"/>
            <a:r>
              <a:rPr lang="zh-CN" altLang="en-US" dirty="0"/>
              <a:t>机器学习的目标是使得学到的模型能很好的适用于</a:t>
            </a:r>
            <a:r>
              <a:rPr lang="zh-CN" altLang="en-US" dirty="0" smtClean="0"/>
              <a:t>“新样本”</a:t>
            </a:r>
            <a:r>
              <a:rPr lang="en-US" altLang="zh-CN" dirty="0"/>
              <a:t>,</a:t>
            </a:r>
            <a:endParaRPr lang="en-US" altLang="zh-CN" dirty="0" smtClean="0"/>
          </a:p>
          <a:p>
            <a:pPr marL="0" lvl="6"/>
            <a:r>
              <a:rPr lang="zh-CN" altLang="en-US" dirty="0" smtClean="0"/>
              <a:t>而</a:t>
            </a:r>
            <a:r>
              <a:rPr lang="zh-CN" altLang="en-US" dirty="0"/>
              <a:t>不仅仅是训练</a:t>
            </a:r>
            <a:r>
              <a:rPr lang="zh-CN" altLang="en-US" dirty="0" smtClean="0"/>
              <a:t>集合，我们</a:t>
            </a:r>
            <a:r>
              <a:rPr lang="zh-CN" altLang="en-US" dirty="0"/>
              <a:t>称模型适用于新样本的能力为泛化</a:t>
            </a:r>
            <a:r>
              <a:rPr lang="en-US" altLang="zh-CN" dirty="0"/>
              <a:t>(generalization)</a:t>
            </a:r>
            <a:r>
              <a:rPr lang="zh-CN" altLang="en-US" dirty="0" smtClean="0"/>
              <a:t>能力。</a:t>
            </a:r>
            <a:endParaRPr lang="zh-CN" altLang="en-US" dirty="0"/>
          </a:p>
        </p:txBody>
      </p:sp>
      <p:grpSp>
        <p:nvGrpSpPr>
          <p:cNvPr id="4" name="组合 3"/>
          <p:cNvGrpSpPr/>
          <p:nvPr/>
        </p:nvGrpSpPr>
        <p:grpSpPr>
          <a:xfrm>
            <a:off x="1076741" y="3087598"/>
            <a:ext cx="7106478" cy="923330"/>
            <a:chOff x="1205948" y="2970649"/>
            <a:chExt cx="7106478" cy="923330"/>
          </a:xfrm>
        </p:grpSpPr>
        <p:sp>
          <p:nvSpPr>
            <p:cNvPr id="5" name="TextBox 4"/>
            <p:cNvSpPr txBox="1"/>
            <p:nvPr/>
          </p:nvSpPr>
          <p:spPr>
            <a:xfrm>
              <a:off x="1205948" y="2970649"/>
              <a:ext cx="7106478" cy="923330"/>
            </a:xfrm>
            <a:prstGeom prst="rect">
              <a:avLst/>
            </a:prstGeom>
            <a:noFill/>
          </p:spPr>
          <p:txBody>
            <a:bodyPr wrap="square" rtlCol="0">
              <a:spAutoFit/>
            </a:bodyPr>
            <a:lstStyle/>
            <a:p>
              <a:pPr marL="0" lvl="6"/>
              <a:r>
                <a:rPr lang="zh-CN" altLang="en-US" dirty="0" smtClean="0"/>
                <a:t>通常假设样本空间中的样本服从一个未知分布  </a:t>
              </a:r>
              <a:r>
                <a:rPr lang="en-US" altLang="zh-CN" dirty="0"/>
                <a:t> </a:t>
              </a:r>
              <a:r>
                <a:rPr lang="en-US" altLang="zh-CN" dirty="0" smtClean="0"/>
                <a:t>,</a:t>
              </a:r>
              <a:r>
                <a:rPr lang="zh-CN" altLang="en-US" dirty="0" smtClean="0"/>
                <a:t>样本从这个分布中独立获得，即“独立同分布”</a:t>
              </a:r>
              <a:r>
                <a:rPr lang="en-US" altLang="zh-CN" dirty="0" smtClean="0"/>
                <a:t>(</a:t>
              </a:r>
              <a:r>
                <a:rPr lang="en-US" altLang="zh-CN" dirty="0" err="1" smtClean="0"/>
                <a:t>i.i.d</a:t>
              </a:r>
              <a:r>
                <a:rPr lang="en-US" altLang="zh-CN" dirty="0" smtClean="0"/>
                <a:t>)</a:t>
              </a:r>
              <a:r>
                <a:rPr lang="zh-CN" altLang="en-US" dirty="0" smtClean="0"/>
                <a:t>。一般而言训练样本越多越有可能通过学习获得强泛化能力的模型</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486" y="3086169"/>
              <a:ext cx="1905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663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假设空间</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10" name="Rectangle 3"/>
          <p:cNvSpPr>
            <a:spLocks noChangeArrowheads="1"/>
          </p:cNvSpPr>
          <p:nvPr/>
        </p:nvSpPr>
        <p:spPr bwMode="auto">
          <a:xfrm>
            <a:off x="1746761" y="4426713"/>
            <a:ext cx="5172818" cy="1000067"/>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b="1" dirty="0" smtClean="0">
                <a:solidFill>
                  <a:srgbClr val="C30D23"/>
                </a:solidFill>
                <a:latin typeface="幼圆" panose="02010509060101010101" pitchFamily="49" charset="-122"/>
                <a:ea typeface="幼圆" panose="02010509060101010101" pitchFamily="49" charset="-122"/>
              </a:rPr>
              <a:t>在模型空间中搜索不违背训练集的假设</a:t>
            </a:r>
            <a:endParaRPr lang="en-US" altLang="zh-CN" sz="2200" b="1" dirty="0" smtClean="0">
              <a:solidFill>
                <a:srgbClr val="C30D23"/>
              </a:solidFill>
              <a:latin typeface="幼圆" panose="02010509060101010101" pitchFamily="49" charset="-122"/>
              <a:ea typeface="幼圆" panose="02010509060101010101" pitchFamily="49" charset="-122"/>
            </a:endParaRPr>
          </a:p>
          <a:p>
            <a:pPr marL="0" indent="0">
              <a:lnSpc>
                <a:spcPts val="3200"/>
              </a:lnSpc>
              <a:buNone/>
            </a:pPr>
            <a:r>
              <a:rPr lang="zh-CN" altLang="en-US" sz="2200" b="1" dirty="0" smtClean="0">
                <a:solidFill>
                  <a:srgbClr val="C30D23"/>
                </a:solidFill>
                <a:latin typeface="幼圆" panose="02010509060101010101" pitchFamily="49" charset="-122"/>
                <a:ea typeface="幼圆" panose="02010509060101010101" pitchFamily="49" charset="-122"/>
              </a:rPr>
              <a:t>假设空间大小：</a:t>
            </a:r>
            <a:r>
              <a:rPr lang="en-US" altLang="zh-CN" sz="2200" b="1" dirty="0" smtClean="0">
                <a:solidFill>
                  <a:srgbClr val="C30D23"/>
                </a:solidFill>
                <a:latin typeface="幼圆" panose="02010509060101010101" pitchFamily="49" charset="-122"/>
                <a:ea typeface="幼圆" panose="02010509060101010101" pitchFamily="49" charset="-122"/>
              </a:rPr>
              <a:t>3*3</a:t>
            </a:r>
            <a:r>
              <a:rPr lang="zh-CN" altLang="en-US" sz="2200" b="1" dirty="0" smtClean="0">
                <a:solidFill>
                  <a:srgbClr val="C30D23"/>
                </a:solidFill>
                <a:latin typeface="幼圆" panose="02010509060101010101" pitchFamily="49" charset="-122"/>
                <a:ea typeface="幼圆" panose="02010509060101010101" pitchFamily="49" charset="-122"/>
              </a:rPr>
              <a:t>*</a:t>
            </a:r>
            <a:r>
              <a:rPr lang="en-US" altLang="zh-CN" sz="2200" b="1" dirty="0" smtClean="0">
                <a:solidFill>
                  <a:srgbClr val="C30D23"/>
                </a:solidFill>
                <a:latin typeface="幼圆" panose="02010509060101010101" pitchFamily="49" charset="-122"/>
                <a:ea typeface="幼圆" panose="02010509060101010101" pitchFamily="49" charset="-122"/>
              </a:rPr>
              <a:t>4+1=37</a:t>
            </a:r>
            <a:endParaRPr lang="zh-CN" altLang="en-US" sz="2200" i="0" dirty="0" smtClean="0">
              <a:latin typeface="幼圆" panose="02010509060101010101" pitchFamily="49" charset="-122"/>
              <a:ea typeface="幼圆" panose="02010509060101010101" pitchFamily="49" charset="-122"/>
            </a:endParaRPr>
          </a:p>
        </p:txBody>
      </p:sp>
      <p:grpSp>
        <p:nvGrpSpPr>
          <p:cNvPr id="17" name="组合 16"/>
          <p:cNvGrpSpPr/>
          <p:nvPr/>
        </p:nvGrpSpPr>
        <p:grpSpPr>
          <a:xfrm>
            <a:off x="1746761" y="1505989"/>
            <a:ext cx="5172817" cy="2653854"/>
            <a:chOff x="1080002" y="2389022"/>
            <a:chExt cx="5172817" cy="2653854"/>
          </a:xfrm>
        </p:grpSpPr>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3"/>
                <p:cNvSpPr>
                  <a:spLocks noChangeArrowheads="1"/>
                </p:cNvSpPr>
                <p:nvPr/>
              </p:nvSpPr>
              <p:spPr bwMode="auto">
                <a:xfrm>
                  <a:off x="1080002" y="4476835"/>
                  <a:ext cx="5169180" cy="566041"/>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smtClean="0">
                      <a:solidFill>
                        <a:srgbClr val="C30D23"/>
                      </a:solidFill>
                      <a:latin typeface="幼圆" panose="02010509060101010101" pitchFamily="49" charset="-122"/>
                      <a:ea typeface="幼圆" panose="02010509060101010101" pitchFamily="49" charset="-122"/>
                    </a:rPr>
                    <a:t>(</a:t>
                  </a:r>
                  <a:r>
                    <a:rPr lang="zh-CN" altLang="en-US" sz="2200" b="1" dirty="0" smtClean="0">
                      <a:solidFill>
                        <a:srgbClr val="C30D23"/>
                      </a:solidFill>
                      <a:latin typeface="幼圆" panose="02010509060101010101" pitchFamily="49" charset="-122"/>
                      <a:ea typeface="幼圆" panose="02010509060101010101" pitchFamily="49" charset="-122"/>
                    </a:rPr>
                    <a:t>色泽</a:t>
                  </a:r>
                  <a:r>
                    <a:rPr lang="en-US" altLang="zh-CN" sz="2200" b="1" dirty="0" smtClean="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smtClean="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smtClean="0">
                      <a:solidFill>
                        <a:srgbClr val="C30D23"/>
                      </a:solidFill>
                      <a:latin typeface="幼圆" panose="02010509060101010101" pitchFamily="49" charset="-122"/>
                      <a:ea typeface="幼圆" panose="02010509060101010101" pitchFamily="49" charset="-122"/>
                    </a:rPr>
                    <a:t>好瓜</a:t>
                  </a:r>
                  <a:endParaRPr lang="zh-CN" altLang="en-US" sz="2200" i="0" dirty="0" smtClean="0">
                    <a:latin typeface="幼圆" panose="02010509060101010101" pitchFamily="49" charset="-122"/>
                    <a:ea typeface="幼圆" panose="02010509060101010101" pitchFamily="49" charset="-122"/>
                  </a:endParaRPr>
                </a:p>
              </p:txBody>
            </p:sp>
          </mc:Choice>
          <mc:Fallback xmlns="">
            <p:sp>
              <p:nvSpPr>
                <p:cNvPr id="13" name="Rectangle 3"/>
                <p:cNvSpPr>
                  <a:spLocks noRot="1" noChangeAspect="1" noMove="1" noResize="1" noEditPoints="1" noAdjustHandles="1" noChangeArrowheads="1" noChangeShapeType="1" noTextEdit="1"/>
                </p:cNvSpPr>
                <p:nvPr/>
              </p:nvSpPr>
              <p:spPr bwMode="auto">
                <a:xfrm>
                  <a:off x="1080002" y="4476835"/>
                  <a:ext cx="5169180" cy="566041"/>
                </a:xfrm>
                <a:prstGeom prst="rect">
                  <a:avLst/>
                </a:prstGeom>
                <a:blipFill rotWithShape="1">
                  <a:blip r:embed="rId3"/>
                  <a:stretch>
                    <a:fillRect t="-1020"/>
                  </a:stretch>
                </a:blipFill>
                <a:ln w="38100"/>
                <a:extLst/>
              </p:spPr>
              <p:txBody>
                <a:bodyPr/>
                <a:lstStyle/>
                <a:p>
                  <a:r>
                    <a:rPr lang="zh-CN" altLang="en-US">
                      <a:noFill/>
                    </a:rPr>
                    <a:t> </a:t>
                  </a:r>
                </a:p>
              </p:txBody>
            </p:sp>
          </mc:Fallback>
        </mc:AlternateContent>
      </p:grpSp>
    </p:spTree>
    <p:extLst>
      <p:ext uri="{BB962C8B-B14F-4D97-AF65-F5344CB8AC3E}">
        <p14:creationId xmlns:p14="http://schemas.microsoft.com/office/powerpoint/2010/main" val="38865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归纳偏好</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归纳偏好</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89315" y="1503329"/>
                <a:ext cx="6263671" cy="948296"/>
              </a:xfrm>
            </p:spPr>
            <p:txBody>
              <a:bodyPr>
                <a:normAutofit/>
              </a:bodyPr>
              <a:lstStyle/>
              <a:p>
                <a:pPr marL="457200" lvl="1" indent="0">
                  <a:buNone/>
                </a:pPr>
                <a:r>
                  <a:rPr lang="zh-CN" altLang="en-US" dirty="0" smtClean="0">
                    <a:latin typeface="幼圆" panose="02010509060101010101" pitchFamily="49" charset="-122"/>
                  </a:rPr>
                  <a:t>假设空间中有三个与训练集一致的假设，但他们对</a:t>
                </a:r>
                <a:r>
                  <a:rPr lang="en-US" altLang="zh-CN" dirty="0" smtClean="0">
                    <a:latin typeface="幼圆" panose="02010509060101010101" pitchFamily="49" charset="-122"/>
                  </a:rPr>
                  <a:t>(</a:t>
                </a:r>
                <a:r>
                  <a:rPr lang="zh-CN" altLang="en-US" dirty="0" smtClean="0">
                    <a:solidFill>
                      <a:schemeClr val="tx1"/>
                    </a:solidFill>
                    <a:latin typeface="幼圆" panose="02010509060101010101" pitchFamily="49" charset="-122"/>
                  </a:rPr>
                  <a:t>色泽</a:t>
                </a:r>
                <a:r>
                  <a:rPr lang="en-US" altLang="zh-CN" dirty="0" smtClean="0">
                    <a:solidFill>
                      <a:schemeClr val="tx1"/>
                    </a:solidFill>
                    <a:latin typeface="幼圆" panose="02010509060101010101" pitchFamily="49" charset="-122"/>
                  </a:rPr>
                  <a:t>=</a:t>
                </a:r>
                <a:r>
                  <a:rPr lang="zh-CN" altLang="en-US" dirty="0" smtClean="0">
                    <a:solidFill>
                      <a:schemeClr val="tx1"/>
                    </a:solidFill>
                    <a:latin typeface="幼圆" panose="02010509060101010101" pitchFamily="49" charset="-122"/>
                  </a:rPr>
                  <a:t>青绿</a:t>
                </a:r>
                <a:r>
                  <a:rPr lang="zh-CN" altLang="en-US" dirty="0">
                    <a:latin typeface="幼圆" panose="02010509060101010101" pitchFamily="49" charset="-122"/>
                  </a:rPr>
                  <a:t>；</a:t>
                </a:r>
                <a14:m>
                  <m:oMath xmlns:m="http://schemas.openxmlformats.org/officeDocument/2006/math">
                    <m:r>
                      <m:rPr>
                        <m:nor/>
                      </m:rPr>
                      <a:rPr lang="zh-CN" altLang="en-US" dirty="0">
                        <a:latin typeface="幼圆" panose="02010509060101010101" pitchFamily="49" charset="-122"/>
                      </a:rPr>
                      <m:t>根蒂</m:t>
                    </m:r>
                    <m:r>
                      <m:rPr>
                        <m:nor/>
                      </m:rPr>
                      <a:rPr lang="en-US" altLang="zh-CN" dirty="0">
                        <a:latin typeface="幼圆" panose="02010509060101010101" pitchFamily="49" charset="-122"/>
                      </a:rPr>
                      <m:t>=</m:t>
                    </m:r>
                    <m:r>
                      <a:rPr lang="zh-CN" altLang="en-US" b="0" dirty="0">
                        <a:latin typeface="Cambria Math"/>
                      </a:rPr>
                      <m:t>蜷缩；</m:t>
                    </m:r>
                  </m:oMath>
                </a14:m>
                <a:r>
                  <a:rPr lang="zh-CN" altLang="en-US" dirty="0">
                    <a:latin typeface="幼圆" panose="02010509060101010101" pitchFamily="49" charset="-122"/>
                  </a:rPr>
                  <a:t>敲</a:t>
                </a:r>
                <a:r>
                  <a:rPr lang="zh-CN" altLang="en-US" dirty="0" smtClean="0">
                    <a:solidFill>
                      <a:schemeClr val="tx1"/>
                    </a:solidFill>
                    <a:latin typeface="幼圆" panose="02010509060101010101" pitchFamily="49" charset="-122"/>
                  </a:rPr>
                  <a:t>声</a:t>
                </a:r>
                <a:r>
                  <a:rPr lang="en-US" altLang="zh-CN" dirty="0" smtClean="0">
                    <a:solidFill>
                      <a:schemeClr val="tx1"/>
                    </a:solidFill>
                    <a:latin typeface="幼圆" panose="02010509060101010101" pitchFamily="49" charset="-122"/>
                  </a:rPr>
                  <a:t>=</a:t>
                </a:r>
                <a:r>
                  <a:rPr lang="zh-CN" altLang="en-US" dirty="0" smtClean="0">
                    <a:solidFill>
                      <a:schemeClr val="tx1"/>
                    </a:solidFill>
                    <a:latin typeface="幼圆" panose="02010509060101010101" pitchFamily="49" charset="-122"/>
                  </a:rPr>
                  <a:t>沉闷</a:t>
                </a:r>
                <a:r>
                  <a:rPr lang="en-US" altLang="zh-CN" dirty="0" smtClean="0">
                    <a:solidFill>
                      <a:schemeClr val="tx1"/>
                    </a:solidFill>
                    <a:latin typeface="幼圆" panose="02010509060101010101" pitchFamily="49" charset="-122"/>
                  </a:rPr>
                  <a:t>)</a:t>
                </a:r>
                <a:r>
                  <a:rPr lang="zh-CN" altLang="en-US" dirty="0" smtClean="0">
                    <a:solidFill>
                      <a:schemeClr val="tx1"/>
                    </a:solidFill>
                    <a:latin typeface="幼圆" panose="02010509060101010101" pitchFamily="49" charset="-122"/>
                  </a:rPr>
                  <a:t>的瓜会预测出不同的结果：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89315" y="1503329"/>
                <a:ext cx="6263671" cy="948296"/>
              </a:xfrm>
              <a:blipFill rotWithShape="1">
                <a:blip r:embed="rId2"/>
                <a:stretch>
                  <a:fillRect t="-6452" r="-486" b="-7742"/>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2" y="2451625"/>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2206487" y="2908873"/>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smtClean="0">
                <a:solidFill>
                  <a:srgbClr val="00B050"/>
                </a:solidFill>
              </a:rPr>
              <a:t>好瓜</a:t>
            </a:r>
            <a:endParaRPr lang="zh-CN" altLang="en-US" dirty="0">
              <a:solidFill>
                <a:srgbClr val="00B050"/>
              </a:solidFill>
            </a:endParaRPr>
          </a:p>
        </p:txBody>
      </p:sp>
      <p:grpSp>
        <p:nvGrpSpPr>
          <p:cNvPr id="4" name="组合 3"/>
          <p:cNvGrpSpPr/>
          <p:nvPr/>
        </p:nvGrpSpPr>
        <p:grpSpPr>
          <a:xfrm>
            <a:off x="5131884" y="2923910"/>
            <a:ext cx="1623393" cy="800973"/>
            <a:chOff x="5131884" y="2923910"/>
            <a:chExt cx="1623393" cy="800973"/>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a:t>
              </a:r>
              <a:r>
                <a:rPr lang="zh-CN" altLang="en-US" dirty="0" smtClean="0">
                  <a:solidFill>
                    <a:srgbClr val="FF0000"/>
                  </a:solidFill>
                </a:rPr>
                <a:t>瓜</a:t>
              </a:r>
              <a:endParaRPr lang="zh-CN" altLang="en-US" dirty="0">
                <a:solidFill>
                  <a:srgbClr val="FF0000"/>
                </a:solidFill>
              </a:endParaRPr>
            </a:p>
          </p:txBody>
        </p:sp>
        <p:sp>
          <p:nvSpPr>
            <p:cNvPr id="14" name="内容占位符 2"/>
            <p:cNvSpPr txBox="1">
              <a:spLocks/>
            </p:cNvSpPr>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a:t>
              </a:r>
              <a:r>
                <a:rPr lang="zh-CN" altLang="en-US" dirty="0" smtClean="0">
                  <a:solidFill>
                    <a:srgbClr val="FF0000"/>
                  </a:solidFill>
                </a:rPr>
                <a:t>瓜</a:t>
              </a:r>
              <a:endParaRPr lang="zh-CN" altLang="en-US" dirty="0">
                <a:solidFill>
                  <a:srgbClr val="FF0000"/>
                </a:solidFill>
              </a:endParaRPr>
            </a:p>
          </p:txBody>
        </p:sp>
      </p:grpSp>
      <p:sp>
        <p:nvSpPr>
          <p:cNvPr id="15" name="Rectangle 3"/>
          <p:cNvSpPr>
            <a:spLocks noChangeArrowheads="1"/>
          </p:cNvSpPr>
          <p:nvPr/>
        </p:nvSpPr>
        <p:spPr bwMode="auto">
          <a:xfrm>
            <a:off x="2803152" y="4251605"/>
            <a:ext cx="3501100" cy="500033"/>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000" b="1" dirty="0" smtClean="0">
                <a:solidFill>
                  <a:srgbClr val="C30D23"/>
                </a:solidFill>
                <a:latin typeface="幼圆" panose="02010509060101010101" pitchFamily="49" charset="-122"/>
                <a:ea typeface="幼圆" panose="02010509060101010101" pitchFamily="49" charset="-122"/>
              </a:rPr>
              <a:t>选取哪个假设作为学习模型？</a:t>
            </a:r>
            <a:endParaRPr lang="en-US" altLang="zh-CN" sz="2000" b="1" dirty="0" smtClean="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841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归纳偏好</a:t>
            </a:r>
            <a:endParaRPr lang="zh-CN" altLang="en-US" dirty="0"/>
          </a:p>
        </p:txBody>
      </p:sp>
      <p:sp>
        <p:nvSpPr>
          <p:cNvPr id="13" name="内容占位符 2"/>
          <p:cNvSpPr txBox="1">
            <a:spLocks/>
          </p:cNvSpPr>
          <p:nvPr/>
        </p:nvSpPr>
        <p:spPr>
          <a:xfrm>
            <a:off x="1138763" y="1357302"/>
            <a:ext cx="6351802" cy="531146"/>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zh-CN" altLang="en-US" sz="2200"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8541" y="1888449"/>
            <a:ext cx="3189839" cy="174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3848385" y="2997249"/>
            <a:ext cx="970149" cy="307777"/>
          </a:xfrm>
          <a:prstGeom prst="rect">
            <a:avLst/>
          </a:prstGeom>
          <a:noFill/>
        </p:spPr>
        <p:txBody>
          <a:bodyPr wrap="square" rtlCol="0">
            <a:spAutoFit/>
          </a:bodyPr>
          <a:lstStyle/>
          <a:p>
            <a:pPr fontAlgn="base">
              <a:spcBef>
                <a:spcPct val="0"/>
              </a:spcBef>
              <a:spcAft>
                <a:spcPct val="0"/>
              </a:spcAft>
            </a:pPr>
            <a:r>
              <a:rPr lang="en-US" altLang="zh-CN" sz="1400" b="1" dirty="0" smtClean="0">
                <a:latin typeface="Verdana" panose="020B0604030504040204" pitchFamily="34" charset="0"/>
                <a:cs typeface="Verdana" panose="020B0604030504040204" pitchFamily="34" charset="0"/>
              </a:rPr>
              <a:t>A or </a:t>
            </a:r>
            <a:r>
              <a:rPr lang="en-US" altLang="zh-CN" sz="1400" b="1" dirty="0" smtClean="0">
                <a:solidFill>
                  <a:srgbClr val="FF0000"/>
                </a:solidFill>
                <a:latin typeface="Verdana" panose="020B0604030504040204" pitchFamily="34" charset="0"/>
                <a:cs typeface="Verdana" panose="020B0604030504040204" pitchFamily="34" charset="0"/>
              </a:rPr>
              <a:t>B?</a:t>
            </a:r>
            <a:r>
              <a:rPr lang="zh-CN" altLang="en-US" sz="1400" dirty="0" smtClean="0">
                <a:latin typeface="Verdana" panose="020B0604030504040204" pitchFamily="34" charset="0"/>
                <a:cs typeface="Verdana" panose="020B0604030504040204" pitchFamily="34" charset="0"/>
              </a:rPr>
              <a:t>？</a:t>
            </a:r>
            <a:endParaRPr lang="zh-CN" altLang="en-US" sz="1400" dirty="0">
              <a:latin typeface="Verdana" panose="020B0604030504040204" pitchFamily="34" charset="0"/>
              <a:cs typeface="Verdana" panose="020B0604030504040204" pitchFamily="34" charset="0"/>
            </a:endParaRP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0368" y="2997249"/>
            <a:ext cx="6163139" cy="232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19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4" name="内容占位符 2"/>
          <p:cNvSpPr txBox="1">
            <a:spLocks/>
          </p:cNvSpPr>
          <p:nvPr/>
        </p:nvSpPr>
        <p:spPr>
          <a:xfrm>
            <a:off x="770239" y="1228384"/>
            <a:ext cx="6505202" cy="94829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t>归纳偏好可看作学习算法自身在一个可能很庞大的假设空间中对假设进行选择的启发式或“价值观”</a:t>
            </a:r>
            <a:r>
              <a:rPr lang="en-US" altLang="zh-CN" dirty="0" smtClean="0"/>
              <a:t>.</a:t>
            </a:r>
            <a:endParaRPr lang="zh-CN" altLang="en-US" dirty="0"/>
          </a:p>
        </p:txBody>
      </p:sp>
      <p:sp>
        <p:nvSpPr>
          <p:cNvPr id="5" name="内容占位符 2"/>
          <p:cNvSpPr txBox="1">
            <a:spLocks/>
          </p:cNvSpPr>
          <p:nvPr/>
        </p:nvSpPr>
        <p:spPr>
          <a:xfrm>
            <a:off x="793432" y="2533724"/>
            <a:ext cx="6505202" cy="94829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t>“奥卡姆剃刀”是一种常用的、自然科学研究中最基本的原则，即“若有多个假设与观察一致，选最简单的那个”</a:t>
            </a:r>
            <a:r>
              <a:rPr lang="en-US" altLang="zh-CN" dirty="0" smtClean="0"/>
              <a:t>.</a:t>
            </a:r>
            <a:endParaRPr lang="zh-CN" altLang="en-US" dirty="0"/>
          </a:p>
        </p:txBody>
      </p:sp>
      <p:sp>
        <p:nvSpPr>
          <p:cNvPr id="6" name="内容占位符 2"/>
          <p:cNvSpPr txBox="1">
            <a:spLocks/>
          </p:cNvSpPr>
          <p:nvPr/>
        </p:nvSpPr>
        <p:spPr>
          <a:xfrm>
            <a:off x="770239" y="3935141"/>
            <a:ext cx="6505202" cy="94829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t>具体的现实问题中，学习算法本身所做的假设是否成立，也即算法的归纳偏好是否与问题本身匹配，大多数时候直接决定了算法能否取得好的性能</a:t>
            </a:r>
            <a:r>
              <a:rPr lang="en-US" altLang="zh-CN" dirty="0" smtClean="0"/>
              <a:t>.</a:t>
            </a:r>
            <a:endParaRPr lang="zh-CN" altLang="en-US" dirty="0"/>
          </a:p>
        </p:txBody>
      </p:sp>
    </p:spTree>
    <p:extLst>
      <p:ext uri="{BB962C8B-B14F-4D97-AF65-F5344CB8AC3E}">
        <p14:creationId xmlns:p14="http://schemas.microsoft.com/office/powerpoint/2010/main" val="28854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sp>
        <p:nvSpPr>
          <p:cNvPr id="6" name="内容占位符 2"/>
          <p:cNvSpPr txBox="1">
            <a:spLocks/>
          </p:cNvSpPr>
          <p:nvPr/>
        </p:nvSpPr>
        <p:spPr>
          <a:xfrm>
            <a:off x="313220" y="1502549"/>
            <a:ext cx="8616950" cy="87291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kern="0" dirty="0">
                <a:solidFill>
                  <a:srgbClr val="000000"/>
                </a:solidFill>
                <a:latin typeface="幼圆" pitchFamily="49" charset="-122"/>
                <a:ea typeface="幼圆" pitchFamily="49" charset="-122"/>
                <a:cs typeface="Verdana" panose="020B0604030504040204" pitchFamily="34" charset="0"/>
              </a:rPr>
              <a:t>一个算法  </a:t>
            </a:r>
            <a:r>
              <a:rPr lang="zh-CN" altLang="en-US" sz="2200" kern="0" dirty="0" smtClean="0">
                <a:solidFill>
                  <a:srgbClr val="000000"/>
                </a:solidFill>
                <a:latin typeface="幼圆" pitchFamily="49" charset="-122"/>
                <a:ea typeface="幼圆" pitchFamily="49" charset="-122"/>
                <a:cs typeface="Verdana" panose="020B0604030504040204" pitchFamily="34" charset="0"/>
              </a:rPr>
              <a:t>如果</a:t>
            </a:r>
            <a:r>
              <a:rPr lang="zh-CN" altLang="en-US" sz="2200" kern="0" dirty="0">
                <a:solidFill>
                  <a:srgbClr val="000000"/>
                </a:solidFill>
                <a:latin typeface="幼圆" pitchFamily="49" charset="-122"/>
                <a:ea typeface="幼圆" pitchFamily="49" charset="-122"/>
                <a:cs typeface="Verdana" panose="020B0604030504040204" pitchFamily="34" charset="0"/>
              </a:rPr>
              <a:t>在某些问题</a:t>
            </a:r>
            <a:r>
              <a:rPr lang="zh-CN" altLang="en-US" sz="2200" kern="0" dirty="0" smtClean="0">
                <a:solidFill>
                  <a:srgbClr val="000000"/>
                </a:solidFill>
                <a:latin typeface="幼圆" pitchFamily="49" charset="-122"/>
                <a:ea typeface="幼圆" pitchFamily="49" charset="-122"/>
                <a:cs typeface="Verdana" panose="020B0604030504040204" pitchFamily="34" charset="0"/>
              </a:rPr>
              <a:t>上</a:t>
            </a:r>
            <a:r>
              <a:rPr lang="zh-CN" altLang="en-US" sz="2200" kern="0" dirty="0">
                <a:solidFill>
                  <a:srgbClr val="000000"/>
                </a:solidFill>
                <a:latin typeface="幼圆" pitchFamily="49" charset="-122"/>
                <a:ea typeface="幼圆" pitchFamily="49" charset="-122"/>
                <a:cs typeface="Verdana" panose="020B0604030504040204" pitchFamily="34" charset="0"/>
              </a:rPr>
              <a:t>比</a:t>
            </a:r>
            <a:r>
              <a:rPr lang="zh-CN" altLang="en-US" sz="2200" kern="0" dirty="0" smtClean="0">
                <a:solidFill>
                  <a:srgbClr val="000000"/>
                </a:solidFill>
                <a:latin typeface="幼圆" pitchFamily="49" charset="-122"/>
                <a:ea typeface="幼圆" pitchFamily="49" charset="-122"/>
                <a:cs typeface="Verdana" panose="020B0604030504040204" pitchFamily="34" charset="0"/>
              </a:rPr>
              <a:t>另一个算法  好，必然</a:t>
            </a:r>
            <a:r>
              <a:rPr lang="zh-CN" altLang="en-US" sz="2200" kern="0" dirty="0">
                <a:solidFill>
                  <a:srgbClr val="000000"/>
                </a:solidFill>
                <a:latin typeface="幼圆" pitchFamily="49" charset="-122"/>
                <a:ea typeface="幼圆" pitchFamily="49" charset="-122"/>
                <a:cs typeface="Verdana" panose="020B0604030504040204" pitchFamily="34" charset="0"/>
              </a:rPr>
              <a:t>存在另一些问题</a:t>
            </a:r>
            <a:r>
              <a:rPr lang="zh-CN" altLang="en-US" sz="2200" kern="0" dirty="0" smtClean="0">
                <a:solidFill>
                  <a:srgbClr val="000000"/>
                </a:solidFill>
                <a:latin typeface="幼圆" pitchFamily="49" charset="-122"/>
                <a:ea typeface="幼圆" pitchFamily="49" charset="-122"/>
                <a:cs typeface="Verdana" panose="020B0604030504040204" pitchFamily="34" charset="0"/>
              </a:rPr>
              <a:t>，</a:t>
            </a:r>
            <a:r>
              <a:rPr lang="en-US" altLang="zh-CN" sz="2200" kern="0" dirty="0" smtClean="0">
                <a:solidFill>
                  <a:srgbClr val="000000"/>
                </a:solidFill>
                <a:latin typeface="幼圆" pitchFamily="49" charset="-122"/>
                <a:ea typeface="幼圆" pitchFamily="49" charset="-122"/>
                <a:cs typeface="Verdana" panose="020B0604030504040204" pitchFamily="34" charset="0"/>
              </a:rPr>
              <a:t> </a:t>
            </a:r>
            <a:r>
              <a:rPr lang="zh-CN" altLang="en-US" sz="2200" kern="0" dirty="0" smtClean="0">
                <a:solidFill>
                  <a:srgbClr val="000000"/>
                </a:solidFill>
                <a:latin typeface="幼圆" pitchFamily="49" charset="-122"/>
                <a:ea typeface="幼圆" pitchFamily="49" charset="-122"/>
                <a:cs typeface="Verdana" panose="020B0604030504040204" pitchFamily="34" charset="0"/>
              </a:rPr>
              <a:t>比  好</a:t>
            </a:r>
            <a:r>
              <a:rPr lang="en-US" altLang="zh-CN" sz="2200" kern="0" dirty="0" smtClean="0">
                <a:solidFill>
                  <a:srgbClr val="000000"/>
                </a:solidFill>
                <a:latin typeface="幼圆" pitchFamily="49" charset="-122"/>
                <a:ea typeface="幼圆" pitchFamily="49" charset="-122"/>
                <a:cs typeface="Verdana" panose="020B0604030504040204" pitchFamily="34" charset="0"/>
              </a:rPr>
              <a:t>,</a:t>
            </a:r>
            <a:r>
              <a:rPr lang="zh-CN" altLang="en-US" sz="2200" kern="0" dirty="0" smtClean="0">
                <a:solidFill>
                  <a:srgbClr val="000000"/>
                </a:solidFill>
                <a:latin typeface="幼圆" pitchFamily="49" charset="-122"/>
                <a:ea typeface="幼圆" pitchFamily="49" charset="-122"/>
                <a:cs typeface="Verdana" panose="020B0604030504040204" pitchFamily="34" charset="0"/>
              </a:rPr>
              <a:t>也即没有免费的午餐定理。</a:t>
            </a:r>
            <a:endParaRPr lang="zh-CN" altLang="en-US" sz="2200" kern="0" dirty="0">
              <a:solidFill>
                <a:srgbClr val="000000"/>
              </a:solidFill>
              <a:latin typeface="幼圆" pitchFamily="49" charset="-122"/>
              <a:ea typeface="幼圆" pitchFamily="49" charset="-122"/>
              <a:cs typeface="Verdana" panose="020B0604030504040204" pitchFamily="34" charset="0"/>
            </a:endParaRPr>
          </a:p>
        </p:txBody>
      </p:sp>
      <p:pic>
        <p:nvPicPr>
          <p:cNvPr id="1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170" y="1612855"/>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689" y="1622738"/>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191" y="1944491"/>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90" y="1954430"/>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465620" y="2609105"/>
            <a:ext cx="8616950" cy="3046260"/>
            <a:chOff x="465620" y="2609105"/>
            <a:chExt cx="8616950" cy="3046260"/>
          </a:xfrm>
        </p:grpSpPr>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9630" y="2718395"/>
              <a:ext cx="262620" cy="22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321" y="2714311"/>
              <a:ext cx="22860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2308" y="2703602"/>
              <a:ext cx="1058310" cy="2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851" y="2736566"/>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5491" y="3093964"/>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内容占位符 2"/>
            <p:cNvSpPr txBox="1">
              <a:spLocks/>
            </p:cNvSpPr>
            <p:nvPr/>
          </p:nvSpPr>
          <p:spPr>
            <a:xfrm>
              <a:off x="465620" y="260910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smtClean="0">
                  <a:solidFill>
                    <a:srgbClr val="000000"/>
                  </a:solidFill>
                  <a:latin typeface="幼圆" pitchFamily="49" charset="-122"/>
                  <a:ea typeface="幼圆" pitchFamily="49" charset="-122"/>
                  <a:cs typeface="Verdana" panose="020B0604030504040204" pitchFamily="34" charset="0"/>
                </a:rPr>
                <a:t>简单起见，假设样本空间   和假设空间  离散</a:t>
              </a:r>
              <a:r>
                <a:rPr lang="en-US" altLang="zh-CN" sz="2000" kern="0" dirty="0" smtClean="0">
                  <a:solidFill>
                    <a:srgbClr val="000000"/>
                  </a:solidFill>
                  <a:latin typeface="幼圆" pitchFamily="49" charset="-122"/>
                  <a:ea typeface="幼圆" pitchFamily="49" charset="-122"/>
                  <a:cs typeface="Verdana" panose="020B0604030504040204" pitchFamily="34" charset="0"/>
                </a:rPr>
                <a:t>,</a:t>
              </a:r>
              <a:r>
                <a:rPr lang="zh-CN" altLang="en-US" sz="2000" kern="0" dirty="0" smtClean="0">
                  <a:solidFill>
                    <a:srgbClr val="000000"/>
                  </a:solidFill>
                  <a:latin typeface="幼圆" pitchFamily="49" charset="-122"/>
                  <a:ea typeface="幼圆" pitchFamily="49" charset="-122"/>
                  <a:cs typeface="Verdana" panose="020B0604030504040204" pitchFamily="34" charset="0"/>
                </a:rPr>
                <a:t>令          代表算法</a:t>
              </a:r>
              <a:endParaRPr lang="en-US" altLang="zh-CN" sz="2000" kern="0" dirty="0" smtClean="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smtClean="0">
                  <a:solidFill>
                    <a:srgbClr val="000000"/>
                  </a:solidFill>
                  <a:latin typeface="幼圆" pitchFamily="49" charset="-122"/>
                  <a:ea typeface="幼圆" pitchFamily="49" charset="-122"/>
                  <a:cs typeface="Verdana" panose="020B0604030504040204" pitchFamily="34" charset="0"/>
                </a:rPr>
                <a:t>基于训练数据</a:t>
              </a:r>
              <a:r>
                <a:rPr lang="en-US" altLang="zh-CN" sz="2000" kern="0" dirty="0" smtClean="0">
                  <a:solidFill>
                    <a:srgbClr val="000000"/>
                  </a:solidFill>
                  <a:latin typeface="幼圆" pitchFamily="49" charset="-122"/>
                  <a:ea typeface="幼圆" pitchFamily="49" charset="-122"/>
                  <a:cs typeface="Verdana" panose="020B0604030504040204" pitchFamily="34" charset="0"/>
                </a:rPr>
                <a:t>X</a:t>
              </a:r>
              <a:r>
                <a:rPr lang="zh-CN" altLang="en-US" sz="2000" kern="0" dirty="0" smtClean="0">
                  <a:solidFill>
                    <a:srgbClr val="000000"/>
                  </a:solidFill>
                  <a:latin typeface="幼圆" pitchFamily="49" charset="-122"/>
                  <a:ea typeface="幼圆" pitchFamily="49" charset="-122"/>
                  <a:cs typeface="Verdana" panose="020B0604030504040204" pitchFamily="34" charset="0"/>
                </a:rPr>
                <a:t>产生假设</a:t>
              </a:r>
              <a:r>
                <a:rPr lang="en-US" altLang="zh-CN" sz="2000" kern="0" dirty="0" smtClean="0">
                  <a:solidFill>
                    <a:srgbClr val="000000"/>
                  </a:solidFill>
                  <a:latin typeface="幼圆" pitchFamily="49" charset="-122"/>
                  <a:ea typeface="幼圆" pitchFamily="49" charset="-122"/>
                  <a:cs typeface="Verdana" panose="020B0604030504040204" pitchFamily="34" charset="0"/>
                </a:rPr>
                <a:t>h</a:t>
              </a:r>
              <a:r>
                <a:rPr lang="zh-CN" altLang="en-US" sz="2000" kern="0" dirty="0" smtClean="0">
                  <a:solidFill>
                    <a:srgbClr val="000000"/>
                  </a:solidFill>
                  <a:latin typeface="幼圆" pitchFamily="49" charset="-122"/>
                  <a:ea typeface="幼圆" pitchFamily="49" charset="-122"/>
                  <a:cs typeface="Verdana" panose="020B0604030504040204" pitchFamily="34" charset="0"/>
                </a:rPr>
                <a:t>的概率，在令</a:t>
              </a:r>
              <a:r>
                <a:rPr lang="en-US" altLang="zh-CN" sz="2000" kern="0" dirty="0" smtClean="0">
                  <a:solidFill>
                    <a:srgbClr val="000000"/>
                  </a:solidFill>
                  <a:latin typeface="幼圆" pitchFamily="49" charset="-122"/>
                  <a:ea typeface="幼圆" pitchFamily="49" charset="-122"/>
                  <a:cs typeface="Verdana" panose="020B0604030504040204" pitchFamily="34" charset="0"/>
                </a:rPr>
                <a:t>f</a:t>
              </a:r>
              <a:r>
                <a:rPr lang="zh-CN" altLang="en-US" sz="2000" kern="0" dirty="0" smtClean="0">
                  <a:solidFill>
                    <a:srgbClr val="000000"/>
                  </a:solidFill>
                  <a:latin typeface="幼圆" pitchFamily="49" charset="-122"/>
                  <a:ea typeface="幼圆" pitchFamily="49" charset="-122"/>
                  <a:cs typeface="Verdana" panose="020B0604030504040204" pitchFamily="34" charset="0"/>
                </a:rPr>
                <a:t>代表要学的目标函数，  在训练</a:t>
              </a:r>
              <a:endParaRPr lang="en-US" altLang="zh-CN" sz="2000" kern="0" dirty="0" smtClean="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smtClean="0">
                  <a:solidFill>
                    <a:srgbClr val="000000"/>
                  </a:solidFill>
                  <a:latin typeface="幼圆" pitchFamily="49" charset="-122"/>
                  <a:ea typeface="幼圆" pitchFamily="49" charset="-122"/>
                  <a:cs typeface="Verdana" panose="020B0604030504040204" pitchFamily="34" charset="0"/>
                </a:rPr>
                <a:t>集之外所有样本上的总误差为</a:t>
              </a:r>
              <a:endParaRPr lang="en-US" altLang="zh-CN" sz="2000" kern="0" dirty="0" smtClean="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smtClean="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smtClean="0">
                  <a:solidFill>
                    <a:srgbClr val="000000"/>
                  </a:solidFill>
                  <a:latin typeface="幼圆" pitchFamily="49" charset="-122"/>
                  <a:ea typeface="幼圆" pitchFamily="49" charset="-122"/>
                  <a:cs typeface="Verdana" panose="020B0604030504040204" pitchFamily="34" charset="0"/>
                </a:rPr>
                <a:t>                </a:t>
              </a:r>
              <a:r>
                <a:rPr lang="zh-CN" altLang="en-US" sz="2000" kern="0" dirty="0" smtClean="0">
                  <a:solidFill>
                    <a:srgbClr val="000000"/>
                  </a:solidFill>
                  <a:latin typeface="幼圆" pitchFamily="49" charset="-122"/>
                  <a:ea typeface="幼圆" pitchFamily="49" charset="-122"/>
                  <a:cs typeface="Verdana" panose="020B0604030504040204" pitchFamily="34" charset="0"/>
                </a:rPr>
                <a:t>为指示函数，若  为真取值</a:t>
              </a:r>
              <a:r>
                <a:rPr lang="en-US" altLang="zh-CN" sz="2000" kern="0" dirty="0" smtClean="0">
                  <a:solidFill>
                    <a:srgbClr val="000000"/>
                  </a:solidFill>
                  <a:latin typeface="幼圆" pitchFamily="49" charset="-122"/>
                  <a:ea typeface="幼圆" pitchFamily="49" charset="-122"/>
                  <a:cs typeface="Verdana" panose="020B0604030504040204" pitchFamily="34" charset="0"/>
                </a:rPr>
                <a:t>1</a:t>
              </a:r>
              <a:r>
                <a:rPr lang="zh-CN" altLang="en-US" sz="2000" kern="0" dirty="0" smtClean="0">
                  <a:solidFill>
                    <a:srgbClr val="000000"/>
                  </a:solidFill>
                  <a:latin typeface="幼圆" pitchFamily="49" charset="-122"/>
                  <a:ea typeface="幼圆" pitchFamily="49" charset="-122"/>
                  <a:cs typeface="Verdana" panose="020B0604030504040204" pitchFamily="34" charset="0"/>
                </a:rPr>
                <a:t>，否则取值</a:t>
              </a:r>
              <a:r>
                <a:rPr lang="en-US" altLang="zh-CN" sz="2000" kern="0" dirty="0" smtClean="0">
                  <a:solidFill>
                    <a:srgbClr val="000000"/>
                  </a:solidFill>
                  <a:latin typeface="幼圆" pitchFamily="49" charset="-122"/>
                  <a:ea typeface="幼圆" pitchFamily="49" charset="-122"/>
                  <a:cs typeface="Verdana" panose="020B0604030504040204" pitchFamily="34" charset="0"/>
                </a:rPr>
                <a:t>0</a:t>
              </a:r>
              <a:endParaRPr lang="zh-CN" altLang="en-US" sz="2000" kern="0" dirty="0">
                <a:solidFill>
                  <a:srgbClr val="000000"/>
                </a:solidFill>
                <a:latin typeface="幼圆" pitchFamily="49" charset="-122"/>
                <a:ea typeface="幼圆" pitchFamily="49" charset="-122"/>
                <a:cs typeface="Verdana" panose="020B0604030504040204" pitchFamily="34" charset="0"/>
              </a:endParaRPr>
            </a:p>
          </p:txBody>
        </p:sp>
        <p:pic>
          <p:nvPicPr>
            <p:cNvPr id="51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7906" y="381356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5007" y="4858945"/>
              <a:ext cx="446421" cy="3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0539" y="4955951"/>
              <a:ext cx="1333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079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kern="0" dirty="0" smtClean="0">
                <a:solidFill>
                  <a:srgbClr val="000000"/>
                </a:solidFill>
                <a:latin typeface="幼圆" pitchFamily="49" charset="-122"/>
                <a:ea typeface="幼圆" pitchFamily="49" charset="-122"/>
                <a:cs typeface="Verdana" panose="020B0604030504040204" pitchFamily="34" charset="0"/>
              </a:rPr>
              <a:t>考虑二分类问题，目标函数可以为任何函数         ，函数空间为        ，对所有可能</a:t>
            </a:r>
            <a:r>
              <a:rPr lang="en-US" altLang="zh-CN" sz="2000" kern="0" dirty="0" smtClean="0">
                <a:solidFill>
                  <a:srgbClr val="000000"/>
                </a:solidFill>
                <a:latin typeface="幼圆" pitchFamily="49" charset="-122"/>
                <a:ea typeface="幼圆" pitchFamily="49" charset="-122"/>
                <a:cs typeface="Verdana" panose="020B0604030504040204" pitchFamily="34" charset="0"/>
              </a:rPr>
              <a:t>f</a:t>
            </a:r>
            <a:r>
              <a:rPr lang="zh-CN" altLang="en-US" sz="2000" kern="0" dirty="0" smtClean="0">
                <a:solidFill>
                  <a:srgbClr val="000000"/>
                </a:solidFill>
                <a:latin typeface="幼圆" pitchFamily="49" charset="-122"/>
                <a:ea typeface="幼圆" pitchFamily="49" charset="-122"/>
                <a:cs typeface="Verdana" panose="020B0604030504040204" pitchFamily="34" charset="0"/>
              </a:rPr>
              <a:t>按均匀分布对误差求和</a:t>
            </a:r>
            <a:r>
              <a:rPr lang="en-US" altLang="zh-CN" sz="2000" kern="0" dirty="0" smtClean="0">
                <a:solidFill>
                  <a:srgbClr val="000000"/>
                </a:solidFill>
                <a:latin typeface="幼圆" pitchFamily="49" charset="-122"/>
                <a:ea typeface="幼圆" pitchFamily="49" charset="-122"/>
                <a:cs typeface="Verdana" panose="020B0604030504040204" pitchFamily="34" charset="0"/>
              </a:rPr>
              <a:t>,</a:t>
            </a:r>
            <a:r>
              <a:rPr lang="zh-CN" altLang="en-US" sz="2000" kern="0" dirty="0" smtClean="0">
                <a:solidFill>
                  <a:srgbClr val="000000"/>
                </a:solidFill>
                <a:latin typeface="幼圆" pitchFamily="49" charset="-122"/>
                <a:ea typeface="幼圆" pitchFamily="49" charset="-122"/>
                <a:cs typeface="Verdana" panose="020B0604030504040204" pitchFamily="34" charset="0"/>
              </a:rPr>
              <a:t>有：</a:t>
            </a:r>
            <a:endParaRPr lang="en-US" altLang="zh-CN" sz="2000" kern="0" dirty="0" smtClean="0">
              <a:solidFill>
                <a:srgbClr val="000000"/>
              </a:solidFill>
              <a:latin typeface="幼圆" pitchFamily="49" charset="-122"/>
              <a:ea typeface="幼圆" pitchFamily="49" charset="-122"/>
              <a:cs typeface="Verdana" panose="020B0604030504040204" pitchFamily="34" charset="0"/>
            </a:endParaRPr>
          </a:p>
        </p:txBody>
      </p:sp>
      <p:sp>
        <p:nvSpPr>
          <p:cNvPr id="19" name="Rectangle 3"/>
          <p:cNvSpPr txBox="1">
            <a:spLocks noChangeArrowheads="1"/>
          </p:cNvSpPr>
          <p:nvPr/>
        </p:nvSpPr>
        <p:spPr bwMode="auto">
          <a:xfrm>
            <a:off x="4632031" y="4337341"/>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b="1" kern="0" dirty="0" smtClean="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1800" b="1" kern="0" dirty="0" smtClean="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txBox="1">
            <a:spLocks noChangeArrowheads="1"/>
          </p:cNvSpPr>
          <p:nvPr/>
        </p:nvSpPr>
        <p:spPr bwMode="auto">
          <a:xfrm>
            <a:off x="1751908" y="5027707"/>
            <a:ext cx="5810682" cy="76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kern="0" dirty="0" smtClean="0">
                <a:latin typeface="+mn-ea"/>
                <a:cs typeface="Verdana" panose="020B0604030504040204" pitchFamily="34" charset="0"/>
              </a:rPr>
              <a:t>实际问题中，并非所有问题出现的可能性</a:t>
            </a:r>
            <a:r>
              <a:rPr lang="zh-CN" altLang="en-US" sz="1800" kern="0" dirty="0">
                <a:latin typeface="+mn-ea"/>
                <a:cs typeface="Verdana" panose="020B0604030504040204" pitchFamily="34" charset="0"/>
              </a:rPr>
              <a:t>都</a:t>
            </a:r>
            <a:r>
              <a:rPr lang="zh-CN" altLang="en-US" sz="1800" kern="0" dirty="0" smtClean="0">
                <a:latin typeface="+mn-ea"/>
                <a:cs typeface="Verdana" panose="020B0604030504040204" pitchFamily="34" charset="0"/>
              </a:rPr>
              <a:t>相同</a:t>
            </a:r>
            <a:endParaRPr lang="en-US" altLang="zh-CN" sz="1800" kern="0" dirty="0" smtClean="0">
              <a:latin typeface="+mn-ea"/>
              <a:cs typeface="Verdana" panose="020B0604030504040204" pitchFamily="34" charset="0"/>
            </a:endParaRPr>
          </a:p>
          <a:p>
            <a:pPr marL="0" indent="0">
              <a:buClr>
                <a:srgbClr val="339933"/>
              </a:buClr>
              <a:buFont typeface="Wingdings" pitchFamily="2" charset="2"/>
              <a:buNone/>
            </a:pPr>
            <a:r>
              <a:rPr lang="zh-CN" altLang="en-US" sz="1800" kern="0" dirty="0" smtClean="0">
                <a:latin typeface="+mn-ea"/>
                <a:cs typeface="Verdana" panose="020B0604030504040204" pitchFamily="34" charset="0"/>
              </a:rPr>
              <a:t>脱离具体问题，空谈“什么学习算法更好”毫无意义</a:t>
            </a:r>
            <a:endParaRPr lang="en-US" altLang="zh-CN" sz="1800" kern="0" dirty="0" smtClean="0">
              <a:latin typeface="+mn-ea"/>
              <a:cs typeface="Verdana" panose="020B0604030504040204" pitchFamily="34" charset="0"/>
            </a:endParaRPr>
          </a:p>
        </p:txBody>
      </p:sp>
    </p:spTree>
    <p:extLst>
      <p:ext uri="{BB962C8B-B14F-4D97-AF65-F5344CB8AC3E}">
        <p14:creationId xmlns:p14="http://schemas.microsoft.com/office/powerpoint/2010/main" val="363374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itchFamily="34" charset="0"/>
                <a:ea typeface="幼圆" pitchFamily="49" charset="-122"/>
                <a:cs typeface="Verdana" pitchFamily="34" charset="0"/>
              </a:rPr>
              <a:t>第一章</a:t>
            </a:r>
            <a:r>
              <a:rPr kumimoji="1" lang="zh-CN" altLang="en-US" b="1" dirty="0">
                <a:latin typeface="Verdana" pitchFamily="34" charset="0"/>
                <a:ea typeface="幼圆" pitchFamily="49" charset="-122"/>
                <a:cs typeface="Verdana" pitchFamily="34" charset="0"/>
              </a:rPr>
              <a:t>：</a:t>
            </a:r>
            <a:r>
              <a:rPr kumimoji="1" lang="zh-CN" altLang="en-US" b="1" dirty="0" smtClean="0">
                <a:latin typeface="Verdana" pitchFamily="34" charset="0"/>
                <a:ea typeface="幼圆" pitchFamily="49" charset="-122"/>
                <a:cs typeface="Verdana" pitchFamily="34" charset="0"/>
              </a:rPr>
              <a:t>绪论</a:t>
            </a:r>
            <a:endParaRPr lang="zh-CN" altLang="en-US" dirty="0"/>
          </a:p>
        </p:txBody>
      </p:sp>
    </p:spTree>
    <p:extLst>
      <p:ext uri="{BB962C8B-B14F-4D97-AF65-F5344CB8AC3E}">
        <p14:creationId xmlns:p14="http://schemas.microsoft.com/office/powerpoint/2010/main" val="425709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发展历程</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1186629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发展历程</a:t>
            </a:r>
            <a:endParaRPr lang="zh-CN" altLang="en-US" dirty="0"/>
          </a:p>
        </p:txBody>
      </p:sp>
      <p:sp>
        <p:nvSpPr>
          <p:cNvPr id="5" name="内容占位符 2"/>
          <p:cNvSpPr txBox="1">
            <a:spLocks/>
          </p:cNvSpPr>
          <p:nvPr/>
        </p:nvSpPr>
        <p:spPr>
          <a:xfrm>
            <a:off x="260350" y="1266824"/>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推理期</a:t>
            </a:r>
            <a:r>
              <a:rPr lang="zh-CN" altLang="en-US" dirty="0" smtClean="0">
                <a:solidFill>
                  <a:srgbClr val="023A91"/>
                </a:solidFill>
              </a:rPr>
              <a:t>：</a:t>
            </a:r>
            <a:endParaRPr lang="en-US" altLang="zh-CN" dirty="0" smtClean="0">
              <a:solidFill>
                <a:srgbClr val="023A91"/>
              </a:solidFill>
            </a:endParaRPr>
          </a:p>
          <a:p>
            <a:pPr lvl="1">
              <a:lnSpc>
                <a:spcPct val="110000"/>
              </a:lnSpc>
            </a:pPr>
            <a:r>
              <a:rPr lang="en-US" altLang="zh-CN" dirty="0" smtClean="0">
                <a:latin typeface="幼圆" pitchFamily="49" charset="-122"/>
              </a:rPr>
              <a:t>A. Newell</a:t>
            </a:r>
            <a:r>
              <a:rPr lang="zh-CN" altLang="en-US" dirty="0" smtClean="0">
                <a:latin typeface="幼圆" pitchFamily="49" charset="-122"/>
              </a:rPr>
              <a:t>和</a:t>
            </a:r>
            <a:r>
              <a:rPr lang="en-US" altLang="zh-CN" dirty="0" smtClean="0">
                <a:latin typeface="幼圆" pitchFamily="49" charset="-122"/>
              </a:rPr>
              <a:t>H. Simon</a:t>
            </a:r>
            <a:r>
              <a:rPr lang="zh-CN" altLang="en-US" dirty="0" smtClean="0">
                <a:latin typeface="幼圆" pitchFamily="49" charset="-122"/>
              </a:rPr>
              <a:t>的“逻辑理论家”</a:t>
            </a:r>
            <a:r>
              <a:rPr lang="en-US" altLang="zh-CN" dirty="0" smtClean="0">
                <a:latin typeface="幼圆" pitchFamily="49" charset="-122"/>
              </a:rPr>
              <a:t>(Logic Theorist)</a:t>
            </a:r>
            <a:r>
              <a:rPr lang="zh-CN" altLang="en-US" dirty="0" smtClean="0">
                <a:latin typeface="幼圆" pitchFamily="49" charset="-122"/>
              </a:rPr>
              <a:t>程序以及伺候的“通用问题求解”</a:t>
            </a:r>
            <a:r>
              <a:rPr lang="en-US" altLang="zh-CN" dirty="0" smtClean="0">
                <a:latin typeface="幼圆" pitchFamily="49" charset="-122"/>
              </a:rPr>
              <a:t>(General Problem Solving)</a:t>
            </a:r>
            <a:r>
              <a:rPr lang="zh-CN" altLang="en-US" dirty="0" smtClean="0">
                <a:latin typeface="幼圆" pitchFamily="49" charset="-122"/>
              </a:rPr>
              <a:t>程序等在当时取得了令人振奋的结果。</a:t>
            </a:r>
            <a:endParaRPr lang="en-US" altLang="zh-CN" dirty="0" smtClean="0">
              <a:latin typeface="幼圆" pitchFamily="49" charset="-122"/>
            </a:endParaRPr>
          </a:p>
          <a:p>
            <a:pPr lvl="1">
              <a:lnSpc>
                <a:spcPct val="110000"/>
              </a:lnSpc>
            </a:pPr>
            <a:r>
              <a:rPr lang="en-US" altLang="zh-CN" dirty="0" smtClean="0">
                <a:latin typeface="幼圆" pitchFamily="49" charset="-122"/>
              </a:rPr>
              <a:t>2006</a:t>
            </a:r>
            <a:r>
              <a:rPr lang="zh-CN" altLang="en-US" dirty="0">
                <a:latin typeface="幼圆" pitchFamily="49" charset="-122"/>
              </a:rPr>
              <a:t>年卡耐基梅隆大学宣告成立第一个“机器学习系”，机器学习奠基人之一</a:t>
            </a:r>
            <a:r>
              <a:rPr lang="en-US" altLang="zh-CN" dirty="0" err="1">
                <a:latin typeface="幼圆" pitchFamily="49" charset="-122"/>
              </a:rPr>
              <a:t>T.Mitchell</a:t>
            </a:r>
            <a:r>
              <a:rPr lang="zh-CN" altLang="en-US" dirty="0">
                <a:latin typeface="幼圆" pitchFamily="49" charset="-122"/>
              </a:rPr>
              <a:t>教授任系主任。</a:t>
            </a:r>
            <a:endParaRPr lang="en-US" altLang="zh-CN" dirty="0">
              <a:latin typeface="幼圆" pitchFamily="49" charset="-122"/>
            </a:endParaRPr>
          </a:p>
          <a:p>
            <a:pPr>
              <a:lnSpc>
                <a:spcPct val="110000"/>
              </a:lnSpc>
            </a:pPr>
            <a:r>
              <a:rPr lang="zh-CN" altLang="en-US" dirty="0" smtClean="0">
                <a:solidFill>
                  <a:srgbClr val="023A91"/>
                </a:solidFill>
              </a:rPr>
              <a:t>知识期：</a:t>
            </a:r>
            <a:endParaRPr lang="en-US" altLang="zh-CN" dirty="0" smtClean="0">
              <a:solidFill>
                <a:srgbClr val="023A91"/>
              </a:solidFill>
            </a:endParaRPr>
          </a:p>
          <a:p>
            <a:pPr lvl="1">
              <a:lnSpc>
                <a:spcPct val="110000"/>
              </a:lnSpc>
            </a:pPr>
            <a:r>
              <a:rPr lang="zh-CN" altLang="en-US" dirty="0"/>
              <a:t>大量专家系统问世，在很多应用领域取得大量成果；</a:t>
            </a:r>
            <a:endParaRPr lang="en-US" altLang="zh-CN" dirty="0"/>
          </a:p>
          <a:p>
            <a:pPr lvl="1">
              <a:lnSpc>
                <a:spcPct val="110000"/>
              </a:lnSpc>
            </a:pPr>
            <a:r>
              <a:rPr lang="zh-CN" altLang="en-US" dirty="0"/>
              <a:t>但是由人来总结知识再交给计算机相当困难</a:t>
            </a:r>
            <a:r>
              <a:rPr lang="zh-CN" altLang="en-US" dirty="0" smtClean="0"/>
              <a:t>。</a:t>
            </a:r>
            <a:endParaRPr lang="zh-CN" altLang="en-US" dirty="0"/>
          </a:p>
        </p:txBody>
      </p:sp>
    </p:spTree>
    <p:extLst>
      <p:ext uri="{BB962C8B-B14F-4D97-AF65-F5344CB8AC3E}">
        <p14:creationId xmlns:p14="http://schemas.microsoft.com/office/powerpoint/2010/main" val="3786610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发展历程</a:t>
            </a:r>
            <a:endParaRPr lang="zh-CN" altLang="en-US" dirty="0"/>
          </a:p>
        </p:txBody>
      </p:sp>
      <p:sp>
        <p:nvSpPr>
          <p:cNvPr id="5" name="内容占位符 2"/>
          <p:cNvSpPr txBox="1">
            <a:spLocks/>
          </p:cNvSpPr>
          <p:nvPr/>
        </p:nvSpPr>
        <p:spPr>
          <a:xfrm>
            <a:off x="260350" y="1266824"/>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学习</a:t>
            </a:r>
            <a:r>
              <a:rPr lang="zh-CN" altLang="en-US" dirty="0" smtClean="0">
                <a:solidFill>
                  <a:srgbClr val="023A91"/>
                </a:solidFill>
              </a:rPr>
              <a:t>期：</a:t>
            </a:r>
            <a:endParaRPr lang="en-US" altLang="zh-CN" dirty="0" smtClean="0">
              <a:solidFill>
                <a:srgbClr val="023A91"/>
              </a:solidFill>
            </a:endParaRPr>
          </a:p>
          <a:p>
            <a:pPr lvl="1">
              <a:lnSpc>
                <a:spcPct val="110000"/>
              </a:lnSpc>
            </a:pPr>
            <a:r>
              <a:rPr lang="zh-CN" altLang="en-US" dirty="0" smtClean="0"/>
              <a:t>符号主义学习</a:t>
            </a:r>
            <a:endParaRPr lang="en-US" altLang="zh-CN" dirty="0" smtClean="0"/>
          </a:p>
          <a:p>
            <a:pPr lvl="2">
              <a:lnSpc>
                <a:spcPct val="110000"/>
              </a:lnSpc>
            </a:pPr>
            <a:r>
              <a:rPr lang="zh-CN" altLang="en-US" dirty="0" smtClean="0"/>
              <a:t>决策树：以信息论为基础，最小化信息熵，模拟了人类对概念进行判定的树形流程</a:t>
            </a:r>
            <a:endParaRPr lang="en-US" altLang="zh-CN" dirty="0" smtClean="0"/>
          </a:p>
          <a:p>
            <a:pPr lvl="2">
              <a:lnSpc>
                <a:spcPct val="110000"/>
              </a:lnSpc>
            </a:pPr>
            <a:r>
              <a:rPr lang="zh-CN" altLang="en-US" dirty="0" smtClean="0"/>
              <a:t>基于逻辑的学习：使用一节逻辑进行知识表示，通过修改扩充逻辑表达式对数据进行归纳</a:t>
            </a:r>
            <a:endParaRPr lang="en-US" altLang="zh-CN" dirty="0" smtClean="0">
              <a:solidFill>
                <a:srgbClr val="023A91"/>
              </a:solidFill>
            </a:endParaRPr>
          </a:p>
          <a:p>
            <a:pPr lvl="1">
              <a:lnSpc>
                <a:spcPct val="110000"/>
              </a:lnSpc>
            </a:pPr>
            <a:r>
              <a:rPr lang="zh-CN" altLang="en-US" dirty="0" smtClean="0"/>
              <a:t>连接主义学习</a:t>
            </a:r>
            <a:endParaRPr lang="en-US" altLang="zh-CN" dirty="0"/>
          </a:p>
          <a:p>
            <a:pPr lvl="2">
              <a:lnSpc>
                <a:spcPct val="110000"/>
              </a:lnSpc>
            </a:pPr>
            <a:r>
              <a:rPr lang="zh-CN" altLang="en-US" dirty="0" smtClean="0">
                <a:latin typeface="幼圆" pitchFamily="49" charset="-122"/>
              </a:rPr>
              <a:t>神经网络</a:t>
            </a:r>
            <a:endParaRPr lang="en-US" altLang="zh-CN" dirty="0" smtClean="0">
              <a:latin typeface="幼圆" pitchFamily="49" charset="-122"/>
            </a:endParaRPr>
          </a:p>
          <a:p>
            <a:pPr lvl="1">
              <a:lnSpc>
                <a:spcPct val="110000"/>
              </a:lnSpc>
            </a:pPr>
            <a:r>
              <a:rPr lang="zh-CN" altLang="en-US" dirty="0" smtClean="0"/>
              <a:t>统计学习</a:t>
            </a:r>
            <a:endParaRPr lang="en-US" altLang="zh-CN" dirty="0" smtClean="0"/>
          </a:p>
          <a:p>
            <a:pPr lvl="2">
              <a:lnSpc>
                <a:spcPct val="110000"/>
              </a:lnSpc>
            </a:pPr>
            <a:r>
              <a:rPr lang="zh-CN" altLang="en-US" dirty="0"/>
              <a:t>支持向量</a:t>
            </a:r>
            <a:r>
              <a:rPr lang="zh-CN" altLang="en-US" dirty="0" smtClean="0"/>
              <a:t>机及核方法</a:t>
            </a:r>
            <a:endParaRPr lang="en-US" altLang="zh-CN" dirty="0"/>
          </a:p>
        </p:txBody>
      </p:sp>
    </p:spTree>
    <p:extLst>
      <p:ext uri="{BB962C8B-B14F-4D97-AF65-F5344CB8AC3E}">
        <p14:creationId xmlns:p14="http://schemas.microsoft.com/office/powerpoint/2010/main" val="3898618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发展历程</a:t>
            </a:r>
            <a:endParaRPr lang="zh-CN" altLang="en-US" dirty="0"/>
          </a:p>
        </p:txBody>
      </p:sp>
      <p:sp>
        <p:nvSpPr>
          <p:cNvPr id="4" name="内容占位符 3"/>
          <p:cNvSpPr>
            <a:spLocks noGrp="1"/>
          </p:cNvSpPr>
          <p:nvPr>
            <p:ph idx="1"/>
          </p:nvPr>
        </p:nvSpPr>
        <p:spPr/>
        <p:txBody>
          <a:bodyPr/>
          <a:lstStyle/>
          <a:p>
            <a:endParaRPr lang="zh-CN" altLang="en-US" dirty="0"/>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256397460"/>
              </p:ext>
            </p:extLst>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7360"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562201980"/>
              </p:ext>
            </p:extLst>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7361" name="Equation" r:id="rId5" imgW="203040" imgH="177480" progId="Equation.DSMT4">
                  <p:embed/>
                </p:oleObj>
              </mc:Choice>
              <mc:Fallback>
                <p:oleObj name="Equation" r:id="rId5" imgW="203040" imgH="177480" progId="Equation.DSMT4">
                  <p:embed/>
                  <p:pic>
                    <p:nvPicPr>
                      <p:cNvPr id="0" name=""/>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2270502209"/>
              </p:ext>
            </p:extLst>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7362" name="Equation" r:id="rId7" imgW="190440" imgH="177480" progId="Equation.DSMT4">
                  <p:embed/>
                </p:oleObj>
              </mc:Choice>
              <mc:Fallback>
                <p:oleObj name="Equation" r:id="rId7" imgW="190440" imgH="177480" progId="Equation.DSMT4">
                  <p:embed/>
                  <p:pic>
                    <p:nvPicPr>
                      <p:cNvPr id="0" name=""/>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2678189487"/>
              </p:ext>
            </p:extLst>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7363" name="Equation" r:id="rId9" imgW="203040" imgH="177480" progId="Equation.DSMT4">
                  <p:embed/>
                </p:oleObj>
              </mc:Choice>
              <mc:Fallback>
                <p:oleObj name="Equation" r:id="rId9" imgW="203040" imgH="177480" progId="Equation.DSMT4">
                  <p:embed/>
                  <p:pic>
                    <p:nvPicPr>
                      <p:cNvPr id="0" name=""/>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13177051"/>
              </p:ext>
            </p:extLst>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7364" name="Equation" r:id="rId11" imgW="190440" imgH="177480" progId="Equation.DSMT4">
                  <p:embed/>
                </p:oleObj>
              </mc:Choice>
              <mc:Fallback>
                <p:oleObj name="Equation" r:id="rId11" imgW="190440" imgH="177480" progId="Equation.DSMT4">
                  <p:embed/>
                  <p:pic>
                    <p:nvPicPr>
                      <p:cNvPr id="0" name=""/>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extLst>
      <p:ext uri="{BB962C8B-B14F-4D97-AF65-F5344CB8AC3E}">
        <p14:creationId xmlns:p14="http://schemas.microsoft.com/office/powerpoint/2010/main" val="349255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应用现状</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3024180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应用现状</a:t>
            </a:r>
            <a:endParaRPr lang="zh-CN" altLang="en-US" dirty="0"/>
          </a:p>
        </p:txBody>
      </p:sp>
      <p:sp>
        <p:nvSpPr>
          <p:cNvPr id="3" name="内容占位符 2"/>
          <p:cNvSpPr>
            <a:spLocks noGrp="1"/>
          </p:cNvSpPr>
          <p:nvPr>
            <p:ph idx="1"/>
          </p:nvPr>
        </p:nvSpPr>
        <p:spPr>
          <a:xfrm>
            <a:off x="260350" y="1266824"/>
            <a:ext cx="8616950" cy="4378601"/>
          </a:xfrm>
        </p:spPr>
        <p:txBody>
          <a:bodyPr>
            <a:normAutofit/>
          </a:bodyPr>
          <a:lstStyle/>
          <a:p>
            <a:r>
              <a:rPr lang="zh-CN" altLang="en-US" dirty="0">
                <a:solidFill>
                  <a:srgbClr val="023A91"/>
                </a:solidFill>
                <a:latin typeface="幼圆" pitchFamily="49" charset="-122"/>
              </a:rPr>
              <a:t>计算机领域最活跃的研究分支之一：</a:t>
            </a:r>
            <a:endParaRPr lang="en-US" altLang="zh-CN" dirty="0">
              <a:solidFill>
                <a:srgbClr val="023A91"/>
              </a:solidFill>
              <a:latin typeface="幼圆" pitchFamily="49" charset="-122"/>
            </a:endParaRPr>
          </a:p>
          <a:p>
            <a:pPr lvl="1"/>
            <a:r>
              <a:rPr lang="en-US" altLang="zh-CN" dirty="0" smtClean="0">
                <a:latin typeface="幼圆" pitchFamily="49" charset="-122"/>
              </a:rPr>
              <a:t>NASA_JPL</a:t>
            </a:r>
            <a:r>
              <a:rPr lang="zh-CN" altLang="en-US" dirty="0">
                <a:latin typeface="幼圆" pitchFamily="49" charset="-122"/>
              </a:rPr>
              <a:t>科学家在</a:t>
            </a:r>
            <a:r>
              <a:rPr lang="en-US" altLang="zh-CN" dirty="0">
                <a:latin typeface="幼圆" pitchFamily="49" charset="-122"/>
              </a:rPr>
              <a:t>Science</a:t>
            </a:r>
            <a:r>
              <a:rPr lang="zh-CN" altLang="en-US" dirty="0">
                <a:latin typeface="幼圆" pitchFamily="49" charset="-122"/>
              </a:rPr>
              <a:t>撰文指出机器学习对科学研究起到越来越大的支撑作用</a:t>
            </a:r>
            <a:endParaRPr lang="en-US" altLang="zh-CN" dirty="0">
              <a:latin typeface="幼圆" pitchFamily="49" charset="-122"/>
            </a:endParaRPr>
          </a:p>
          <a:p>
            <a:pPr lvl="1">
              <a:lnSpc>
                <a:spcPct val="110000"/>
              </a:lnSpc>
            </a:pPr>
            <a:r>
              <a:rPr lang="en-US" altLang="zh-CN" dirty="0" smtClean="0">
                <a:latin typeface="幼圆" pitchFamily="49" charset="-122"/>
              </a:rPr>
              <a:t>DARPA</a:t>
            </a:r>
            <a:r>
              <a:rPr lang="zh-CN" altLang="en-US" dirty="0" smtClean="0">
                <a:latin typeface="幼圆" pitchFamily="49" charset="-122"/>
              </a:rPr>
              <a:t>启动</a:t>
            </a:r>
            <a:r>
              <a:rPr lang="en-US" altLang="zh-CN" dirty="0" smtClean="0">
                <a:latin typeface="幼圆" pitchFamily="49" charset="-122"/>
              </a:rPr>
              <a:t>PAL</a:t>
            </a:r>
            <a:r>
              <a:rPr lang="zh-CN" altLang="en-US" dirty="0" smtClean="0">
                <a:latin typeface="幼圆" pitchFamily="49" charset="-122"/>
              </a:rPr>
              <a:t>计划，将机器学习的重要性提高到国家安全的高度来考虑</a:t>
            </a:r>
            <a:endParaRPr lang="en-US" altLang="zh-CN" dirty="0" smtClean="0">
              <a:latin typeface="幼圆" pitchFamily="49" charset="-122"/>
            </a:endParaRPr>
          </a:p>
          <a:p>
            <a:pPr lvl="1">
              <a:lnSpc>
                <a:spcPct val="110000"/>
              </a:lnSpc>
            </a:pPr>
            <a:r>
              <a:rPr lang="en-US" altLang="zh-CN" dirty="0" smtClean="0">
                <a:latin typeface="幼圆" pitchFamily="49" charset="-122"/>
              </a:rPr>
              <a:t>2006</a:t>
            </a:r>
            <a:r>
              <a:rPr lang="zh-CN" altLang="en-US" dirty="0" smtClean="0">
                <a:latin typeface="幼圆" pitchFamily="49" charset="-122"/>
              </a:rPr>
              <a:t>年卡耐基梅隆大学宣告成立第一个“机器学习系”，机器学习奠基人之一</a:t>
            </a:r>
            <a:r>
              <a:rPr lang="en-US" altLang="zh-CN" dirty="0" err="1" smtClean="0">
                <a:latin typeface="幼圆" pitchFamily="49" charset="-122"/>
              </a:rPr>
              <a:t>T.Mitchell</a:t>
            </a:r>
            <a:r>
              <a:rPr lang="zh-CN" altLang="en-US" dirty="0" smtClean="0">
                <a:latin typeface="幼圆" pitchFamily="49" charset="-122"/>
              </a:rPr>
              <a:t>教授任系主任。</a:t>
            </a:r>
            <a:endParaRPr lang="en-US" altLang="zh-CN" dirty="0" smtClean="0">
              <a:latin typeface="幼圆" pitchFamily="49" charset="-122"/>
            </a:endParaRPr>
          </a:p>
          <a:p>
            <a:pPr marL="325800" lvl="1" indent="0">
              <a:lnSpc>
                <a:spcPct val="110000"/>
              </a:lnSpc>
              <a:buNone/>
            </a:pPr>
            <a:endParaRPr lang="en-US" altLang="zh-CN" dirty="0" smtClean="0">
              <a:latin typeface="幼圆" pitchFamily="49" charset="-122"/>
            </a:endParaRPr>
          </a:p>
          <a:p>
            <a:pPr>
              <a:lnSpc>
                <a:spcPct val="110000"/>
              </a:lnSpc>
            </a:pPr>
            <a:r>
              <a:rPr lang="zh-CN" altLang="en-US" dirty="0" smtClean="0">
                <a:solidFill>
                  <a:srgbClr val="023A91"/>
                </a:solidFill>
                <a:latin typeface="幼圆" pitchFamily="49" charset="-122"/>
              </a:rPr>
              <a:t>与</a:t>
            </a:r>
            <a:r>
              <a:rPr lang="zh-CN" altLang="en-US" dirty="0">
                <a:solidFill>
                  <a:srgbClr val="023A91"/>
                </a:solidFill>
                <a:latin typeface="幼圆" pitchFamily="49" charset="-122"/>
              </a:rPr>
              <a:t>普通人的生活密切相关：</a:t>
            </a:r>
            <a:endParaRPr lang="en-US" altLang="zh-CN" dirty="0">
              <a:solidFill>
                <a:srgbClr val="023A91"/>
              </a:solidFill>
              <a:latin typeface="幼圆" pitchFamily="49" charset="-122"/>
            </a:endParaRPr>
          </a:p>
          <a:p>
            <a:pPr lvl="1">
              <a:lnSpc>
                <a:spcPct val="110000"/>
              </a:lnSpc>
            </a:pPr>
            <a:r>
              <a:rPr lang="zh-CN" altLang="en-US" dirty="0">
                <a:latin typeface="幼圆" pitchFamily="49" charset="-122"/>
              </a:rPr>
              <a:t>天气预报、能源勘探、环境监测、搜索引擎、自动驾驶汽车</a:t>
            </a:r>
            <a:r>
              <a:rPr lang="zh-CN" altLang="en-US" dirty="0" smtClean="0">
                <a:latin typeface="幼圆" pitchFamily="49" charset="-122"/>
              </a:rPr>
              <a:t>等</a:t>
            </a:r>
            <a:endParaRPr lang="en-US" altLang="zh-CN" dirty="0">
              <a:latin typeface="幼圆" pitchFamily="49" charset="-122"/>
            </a:endParaRPr>
          </a:p>
        </p:txBody>
      </p:sp>
    </p:spTree>
    <p:extLst>
      <p:ext uri="{BB962C8B-B14F-4D97-AF65-F5344CB8AC3E}">
        <p14:creationId xmlns:p14="http://schemas.microsoft.com/office/powerpoint/2010/main" val="3505379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应用现状</a:t>
            </a:r>
            <a:endParaRPr lang="zh-CN" altLang="en-US" dirty="0"/>
          </a:p>
        </p:txBody>
      </p:sp>
      <p:sp>
        <p:nvSpPr>
          <p:cNvPr id="3" name="内容占位符 2"/>
          <p:cNvSpPr>
            <a:spLocks noGrp="1"/>
          </p:cNvSpPr>
          <p:nvPr>
            <p:ph idx="1"/>
          </p:nvPr>
        </p:nvSpPr>
        <p:spPr>
          <a:xfrm>
            <a:off x="260350" y="1266824"/>
            <a:ext cx="8616950" cy="4378601"/>
          </a:xfrm>
        </p:spPr>
        <p:txBody>
          <a:bodyPr>
            <a:normAutofit/>
          </a:bodyPr>
          <a:lstStyle/>
          <a:p>
            <a:pPr>
              <a:lnSpc>
                <a:spcPct val="110000"/>
              </a:lnSpc>
            </a:pPr>
            <a:r>
              <a:rPr lang="zh-CN" altLang="en-US" dirty="0" smtClean="0">
                <a:solidFill>
                  <a:srgbClr val="023A91"/>
                </a:solidFill>
                <a:latin typeface="幼圆" pitchFamily="49" charset="-122"/>
              </a:rPr>
              <a:t>影响</a:t>
            </a:r>
            <a:r>
              <a:rPr lang="zh-CN" altLang="en-US" dirty="0">
                <a:solidFill>
                  <a:srgbClr val="023A91"/>
                </a:solidFill>
                <a:latin typeface="幼圆" pitchFamily="49" charset="-122"/>
              </a:rPr>
              <a:t>到人类社会的政治生活：</a:t>
            </a:r>
            <a:endParaRPr lang="en-US" altLang="zh-CN" dirty="0">
              <a:solidFill>
                <a:srgbClr val="023A91"/>
              </a:solidFill>
              <a:latin typeface="幼圆" pitchFamily="49" charset="-122"/>
            </a:endParaRPr>
          </a:p>
          <a:p>
            <a:pPr lvl="1">
              <a:lnSpc>
                <a:spcPct val="110000"/>
              </a:lnSpc>
            </a:pPr>
            <a:r>
              <a:rPr lang="en-US" altLang="zh-CN" dirty="0" smtClean="0">
                <a:latin typeface="幼圆" pitchFamily="49" charset="-122"/>
              </a:rPr>
              <a:t>2012</a:t>
            </a:r>
            <a:r>
              <a:rPr lang="zh-CN" altLang="en-US" dirty="0" smtClean="0">
                <a:latin typeface="幼圆" pitchFamily="49" charset="-122"/>
              </a:rPr>
              <a:t>美国大选期间</a:t>
            </a:r>
            <a:r>
              <a:rPr lang="zh-CN" altLang="en-US" dirty="0">
                <a:latin typeface="幼圆" pitchFamily="49" charset="-122"/>
              </a:rPr>
              <a:t>奥巴</a:t>
            </a:r>
            <a:r>
              <a:rPr lang="zh-CN" altLang="en-US" dirty="0" smtClean="0">
                <a:latin typeface="幼圆" pitchFamily="49" charset="-122"/>
              </a:rPr>
              <a:t>马麾下的机器学习团队，对社交网络等各类数据进行分析，为其提示下一步的竞选行动。</a:t>
            </a:r>
            <a:endParaRPr lang="en-US" altLang="zh-CN" dirty="0">
              <a:latin typeface="幼圆" pitchFamily="49" charset="-122"/>
            </a:endParaRPr>
          </a:p>
          <a:p>
            <a:pPr>
              <a:lnSpc>
                <a:spcPct val="110000"/>
              </a:lnSpc>
            </a:pPr>
            <a:endParaRPr lang="en-US" altLang="zh-CN" dirty="0" smtClean="0">
              <a:solidFill>
                <a:srgbClr val="023A91"/>
              </a:solidFill>
              <a:latin typeface="幼圆" pitchFamily="49" charset="-122"/>
            </a:endParaRPr>
          </a:p>
          <a:p>
            <a:pPr>
              <a:lnSpc>
                <a:spcPct val="110000"/>
              </a:lnSpc>
            </a:pPr>
            <a:r>
              <a:rPr lang="zh-CN" altLang="en-US" dirty="0" smtClean="0">
                <a:solidFill>
                  <a:srgbClr val="023A91"/>
                </a:solidFill>
                <a:latin typeface="幼圆" pitchFamily="49" charset="-122"/>
              </a:rPr>
              <a:t>具有</a:t>
            </a:r>
            <a:r>
              <a:rPr lang="zh-CN" altLang="en-US" dirty="0">
                <a:solidFill>
                  <a:srgbClr val="023A91"/>
                </a:solidFill>
                <a:latin typeface="幼圆" pitchFamily="49" charset="-122"/>
              </a:rPr>
              <a:t>自然科学探索色彩：</a:t>
            </a:r>
            <a:endParaRPr lang="en-US" altLang="zh-CN" dirty="0">
              <a:solidFill>
                <a:srgbClr val="023A91"/>
              </a:solidFill>
              <a:latin typeface="幼圆" pitchFamily="49" charset="-122"/>
            </a:endParaRPr>
          </a:p>
          <a:p>
            <a:pPr lvl="1">
              <a:lnSpc>
                <a:spcPct val="110000"/>
              </a:lnSpc>
            </a:pPr>
            <a:r>
              <a:rPr lang="en-US" altLang="zh-CN" dirty="0" err="1" smtClean="0">
                <a:latin typeface="幼圆" pitchFamily="49" charset="-122"/>
              </a:rPr>
              <a:t>P.Kanerva</a:t>
            </a:r>
            <a:r>
              <a:rPr lang="zh-CN" altLang="en-US" dirty="0" smtClean="0">
                <a:latin typeface="幼圆" pitchFamily="49" charset="-122"/>
              </a:rPr>
              <a:t>在二十世纪八十年代中期提出</a:t>
            </a:r>
            <a:r>
              <a:rPr lang="en-US" altLang="zh-CN" dirty="0" smtClean="0">
                <a:latin typeface="幼圆" pitchFamily="49" charset="-122"/>
              </a:rPr>
              <a:t>SDM(Sparse Distributed Memory)</a:t>
            </a:r>
            <a:r>
              <a:rPr lang="zh-CN" altLang="en-US" dirty="0" smtClean="0">
                <a:latin typeface="幼圆" pitchFamily="49" charset="-122"/>
              </a:rPr>
              <a:t>模型时并没有刻意模仿脑生理结构，但后来神经科学的研究发现，</a:t>
            </a:r>
            <a:r>
              <a:rPr lang="en-US" altLang="zh-CN" dirty="0" smtClean="0">
                <a:latin typeface="幼圆" pitchFamily="49" charset="-122"/>
              </a:rPr>
              <a:t>SDM</a:t>
            </a:r>
            <a:r>
              <a:rPr lang="zh-CN" altLang="en-US" dirty="0" smtClean="0">
                <a:latin typeface="幼圆" pitchFamily="49" charset="-122"/>
              </a:rPr>
              <a:t>的稀疏编码机制在视觉、听觉、嗅觉功能的脑皮层中广泛存在，促进</a:t>
            </a:r>
            <a:r>
              <a:rPr lang="zh-CN" altLang="en-US" dirty="0">
                <a:latin typeface="幼圆" pitchFamily="49" charset="-122"/>
              </a:rPr>
              <a:t>理解</a:t>
            </a:r>
            <a:r>
              <a:rPr lang="zh-CN" altLang="en-US" dirty="0" smtClean="0">
                <a:latin typeface="幼圆" pitchFamily="49" charset="-122"/>
              </a:rPr>
              <a:t>“人类如何学习”</a:t>
            </a:r>
            <a:endParaRPr lang="en-US" altLang="zh-CN" dirty="0">
              <a:latin typeface="幼圆" pitchFamily="49" charset="-122"/>
            </a:endParaRPr>
          </a:p>
        </p:txBody>
      </p:sp>
    </p:spTree>
    <p:extLst>
      <p:ext uri="{BB962C8B-B14F-4D97-AF65-F5344CB8AC3E}">
        <p14:creationId xmlns:p14="http://schemas.microsoft.com/office/powerpoint/2010/main" val="2993114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阅读材料</a:t>
            </a:r>
          </a:p>
        </p:txBody>
      </p:sp>
    </p:spTree>
    <p:extLst>
      <p:ext uri="{BB962C8B-B14F-4D97-AF65-F5344CB8AC3E}">
        <p14:creationId xmlns:p14="http://schemas.microsoft.com/office/powerpoint/2010/main" val="3971316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阅读材料</a:t>
            </a:r>
            <a:endParaRPr lang="zh-CN" altLang="en-US" dirty="0"/>
          </a:p>
        </p:txBody>
      </p:sp>
      <p:sp>
        <p:nvSpPr>
          <p:cNvPr id="5" name="内容占位符 2"/>
          <p:cNvSpPr txBox="1">
            <a:spLocks/>
          </p:cNvSpPr>
          <p:nvPr/>
        </p:nvSpPr>
        <p:spPr>
          <a:xfrm>
            <a:off x="367415" y="1329481"/>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dirty="0" smtClean="0">
                <a:latin typeface="幼圆" pitchFamily="49" charset="-122"/>
              </a:rPr>
              <a:t>[</a:t>
            </a:r>
            <a:r>
              <a:rPr lang="en-US" altLang="zh-CN" dirty="0">
                <a:latin typeface="幼圆" pitchFamily="49" charset="-122"/>
              </a:rPr>
              <a:t>Mitchell, 1997</a:t>
            </a:r>
            <a:r>
              <a:rPr lang="en-US" altLang="zh-CN" dirty="0" smtClean="0">
                <a:latin typeface="幼圆" pitchFamily="49" charset="-122"/>
              </a:rPr>
              <a:t>]</a:t>
            </a:r>
            <a:r>
              <a:rPr lang="zh-CN" altLang="en-US" dirty="0" smtClean="0">
                <a:latin typeface="幼圆" pitchFamily="49" charset="-122"/>
              </a:rPr>
              <a:t>是第一本机器学习专门教材</a:t>
            </a:r>
            <a:r>
              <a:rPr lang="en-US" altLang="zh-CN" dirty="0" smtClean="0">
                <a:latin typeface="幼圆" pitchFamily="49" charset="-122"/>
              </a:rPr>
              <a:t>. [</a:t>
            </a:r>
            <a:r>
              <a:rPr lang="en-US" altLang="zh-CN" dirty="0">
                <a:latin typeface="幼圆" pitchFamily="49" charset="-122"/>
              </a:rPr>
              <a:t>Duda et al., 2001; Alpaydin, 2004; Flach, </a:t>
            </a:r>
            <a:r>
              <a:rPr lang="en-US" altLang="zh-CN" dirty="0" smtClean="0">
                <a:latin typeface="幼圆" pitchFamily="49" charset="-122"/>
              </a:rPr>
              <a:t>2012]</a:t>
            </a:r>
            <a:r>
              <a:rPr lang="zh-CN" altLang="en-US" dirty="0" smtClean="0">
                <a:latin typeface="幼圆" pitchFamily="49" charset="-122"/>
              </a:rPr>
              <a:t>为出色的入门读物</a:t>
            </a:r>
            <a:r>
              <a:rPr lang="en-US" altLang="zh-CN" dirty="0" smtClean="0">
                <a:latin typeface="幼圆" pitchFamily="49" charset="-122"/>
              </a:rPr>
              <a:t>.</a:t>
            </a:r>
            <a:r>
              <a:rPr lang="en-US" altLang="zh-CN" dirty="0">
                <a:latin typeface="幼圆" pitchFamily="49" charset="-122"/>
              </a:rPr>
              <a:t> [Hastie et al., </a:t>
            </a:r>
            <a:r>
              <a:rPr lang="en-US" altLang="zh-CN" dirty="0" smtClean="0">
                <a:latin typeface="幼圆" pitchFamily="49" charset="-122"/>
              </a:rPr>
              <a:t>2009]</a:t>
            </a:r>
            <a:r>
              <a:rPr lang="zh-CN" altLang="en-US" dirty="0" smtClean="0">
                <a:latin typeface="幼圆" pitchFamily="49" charset="-122"/>
              </a:rPr>
              <a:t>为进阶读物</a:t>
            </a:r>
            <a:r>
              <a:rPr lang="en-US" altLang="zh-CN" dirty="0" smtClean="0">
                <a:latin typeface="幼圆" pitchFamily="49" charset="-122"/>
              </a:rPr>
              <a:t>, </a:t>
            </a:r>
            <a:r>
              <a:rPr lang="en-US" altLang="zh-CN" dirty="0">
                <a:latin typeface="幼圆" pitchFamily="49" charset="-122"/>
              </a:rPr>
              <a:t>[Bishop, </a:t>
            </a:r>
            <a:r>
              <a:rPr lang="en-US" altLang="zh-CN" dirty="0" smtClean="0">
                <a:latin typeface="幼圆" pitchFamily="49" charset="-122"/>
              </a:rPr>
              <a:t>2006]</a:t>
            </a:r>
            <a:r>
              <a:rPr lang="zh-CN" altLang="en-US" dirty="0" smtClean="0">
                <a:latin typeface="幼圆" pitchFamily="49" charset="-122"/>
              </a:rPr>
              <a:t>适合于贝叶斯学习偏好者</a:t>
            </a:r>
            <a:r>
              <a:rPr lang="en-US" altLang="zh-CN" dirty="0" smtClean="0">
                <a:latin typeface="幼圆" pitchFamily="49" charset="-122"/>
              </a:rPr>
              <a:t>. </a:t>
            </a:r>
            <a:r>
              <a:rPr lang="en-US" altLang="zh-CN" dirty="0">
                <a:latin typeface="幼圆" pitchFamily="49" charset="-122"/>
              </a:rPr>
              <a:t>[Shalev-Shwartz and Ben-David, </a:t>
            </a:r>
            <a:r>
              <a:rPr lang="en-US" altLang="zh-CN" dirty="0" smtClean="0">
                <a:latin typeface="幼圆" pitchFamily="49" charset="-122"/>
              </a:rPr>
              <a:t>2014]</a:t>
            </a:r>
            <a:r>
              <a:rPr lang="zh-CN" altLang="en-US" dirty="0" smtClean="0">
                <a:latin typeface="幼圆" pitchFamily="49" charset="-122"/>
              </a:rPr>
              <a:t>适合于理论偏好者</a:t>
            </a:r>
            <a:r>
              <a:rPr lang="en-US" altLang="zh-CN" dirty="0" smtClean="0">
                <a:latin typeface="幼圆" pitchFamily="49" charset="-122"/>
              </a:rPr>
              <a:t>.</a:t>
            </a:r>
          </a:p>
          <a:p>
            <a:pPr>
              <a:lnSpc>
                <a:spcPct val="110000"/>
              </a:lnSpc>
            </a:pPr>
            <a:endParaRPr lang="en-US" altLang="zh-CN" dirty="0" smtClean="0">
              <a:latin typeface="幼圆" pitchFamily="49" charset="-122"/>
            </a:endParaRPr>
          </a:p>
          <a:p>
            <a:pPr>
              <a:lnSpc>
                <a:spcPct val="110000"/>
              </a:lnSpc>
            </a:pPr>
            <a:r>
              <a:rPr lang="en-US" altLang="zh-CN" dirty="0" smtClean="0">
                <a:latin typeface="幼圆" pitchFamily="49" charset="-122"/>
              </a:rPr>
              <a:t>《</a:t>
            </a:r>
            <a:r>
              <a:rPr lang="zh-CN" altLang="en-US" dirty="0" smtClean="0">
                <a:latin typeface="幼圆" pitchFamily="49" charset="-122"/>
              </a:rPr>
              <a:t>机器学习</a:t>
            </a:r>
            <a:r>
              <a:rPr lang="en-US" altLang="zh-CN" dirty="0" smtClean="0">
                <a:latin typeface="幼圆" pitchFamily="49" charset="-122"/>
              </a:rPr>
              <a:t>:</a:t>
            </a:r>
            <a:r>
              <a:rPr lang="zh-CN" altLang="en-US" dirty="0" smtClean="0">
                <a:latin typeface="幼圆" pitchFamily="49" charset="-122"/>
              </a:rPr>
              <a:t>一种人工智能途径</a:t>
            </a:r>
            <a:r>
              <a:rPr lang="en-US" altLang="zh-CN" dirty="0" smtClean="0">
                <a:latin typeface="幼圆" pitchFamily="49" charset="-122"/>
              </a:rPr>
              <a:t>》</a:t>
            </a:r>
            <a:r>
              <a:rPr lang="en-US" altLang="zh-CN" dirty="0">
                <a:latin typeface="幼圆" pitchFamily="49" charset="-122"/>
              </a:rPr>
              <a:t> [Michalski et al., 1983</a:t>
            </a:r>
            <a:r>
              <a:rPr lang="en-US" altLang="zh-CN" dirty="0" smtClean="0">
                <a:latin typeface="幼圆" pitchFamily="49" charset="-122"/>
              </a:rPr>
              <a:t>]</a:t>
            </a:r>
            <a:r>
              <a:rPr lang="zh-CN" altLang="en-US" dirty="0" smtClean="0">
                <a:latin typeface="幼圆" pitchFamily="49" charset="-122"/>
              </a:rPr>
              <a:t>汇集了</a:t>
            </a:r>
            <a:r>
              <a:rPr lang="en-US" altLang="zh-CN" dirty="0" smtClean="0">
                <a:latin typeface="幼圆" pitchFamily="49" charset="-122"/>
              </a:rPr>
              <a:t>20</a:t>
            </a:r>
            <a:r>
              <a:rPr lang="zh-CN" altLang="en-US" dirty="0" smtClean="0">
                <a:latin typeface="幼圆" pitchFamily="49" charset="-122"/>
              </a:rPr>
              <a:t>位学者撰写</a:t>
            </a:r>
            <a:r>
              <a:rPr lang="en-US" altLang="zh-CN" dirty="0" smtClean="0">
                <a:latin typeface="幼圆" pitchFamily="49" charset="-122"/>
              </a:rPr>
              <a:t>16</a:t>
            </a:r>
            <a:r>
              <a:rPr lang="zh-CN" altLang="en-US" dirty="0" smtClean="0">
                <a:latin typeface="幼圆" pitchFamily="49" charset="-122"/>
              </a:rPr>
              <a:t>篇文章，是机器学习早期最重要的文献</a:t>
            </a:r>
            <a:r>
              <a:rPr lang="en-US" altLang="zh-CN" dirty="0" smtClean="0">
                <a:latin typeface="幼圆" pitchFamily="49" charset="-122"/>
              </a:rPr>
              <a:t>.</a:t>
            </a:r>
            <a:r>
              <a:rPr lang="en-US" altLang="zh-CN" dirty="0">
                <a:latin typeface="幼圆" pitchFamily="49" charset="-122"/>
              </a:rPr>
              <a:t> [Dietterich, 1997] </a:t>
            </a:r>
            <a:r>
              <a:rPr lang="zh-CN" altLang="en-US" dirty="0" smtClean="0">
                <a:latin typeface="幼圆" pitchFamily="49" charset="-122"/>
              </a:rPr>
              <a:t>对机器学习领域的发展进行了评述和展望。</a:t>
            </a:r>
            <a:endParaRPr lang="zh-CN" altLang="en-US" dirty="0">
              <a:latin typeface="幼圆" pitchFamily="49" charset="-122"/>
            </a:endParaRPr>
          </a:p>
        </p:txBody>
      </p:sp>
    </p:spTree>
    <p:extLst>
      <p:ext uri="{BB962C8B-B14F-4D97-AF65-F5344CB8AC3E}">
        <p14:creationId xmlns:p14="http://schemas.microsoft.com/office/powerpoint/2010/main" val="2729618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阅读材料</a:t>
            </a:r>
            <a:endParaRPr lang="zh-CN" altLang="en-US" dirty="0"/>
          </a:p>
        </p:txBody>
      </p:sp>
      <p:sp>
        <p:nvSpPr>
          <p:cNvPr id="5" name="内容占位符 2"/>
          <p:cNvSpPr txBox="1">
            <a:spLocks/>
          </p:cNvSpPr>
          <p:nvPr/>
        </p:nvSpPr>
        <p:spPr>
          <a:xfrm>
            <a:off x="367415" y="1329481"/>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smtClean="0">
                <a:latin typeface="幼圆" pitchFamily="49" charset="-122"/>
              </a:rPr>
              <a:t>机器学习领域最重要</a:t>
            </a:r>
            <a:r>
              <a:rPr lang="zh-CN" altLang="en-US" dirty="0" smtClean="0">
                <a:latin typeface="幼圆" pitchFamily="49" charset="-122"/>
              </a:rPr>
              <a:t>的</a:t>
            </a:r>
            <a:r>
              <a:rPr lang="zh-CN" altLang="en-US" dirty="0">
                <a:latin typeface="幼圆" pitchFamily="49" charset="-122"/>
              </a:rPr>
              <a:t>国际</a:t>
            </a:r>
            <a:r>
              <a:rPr lang="zh-CN" altLang="en-US" dirty="0" smtClean="0">
                <a:latin typeface="幼圆" pitchFamily="49" charset="-122"/>
              </a:rPr>
              <a:t>学术</a:t>
            </a:r>
            <a:r>
              <a:rPr lang="zh-CN" altLang="en-US" dirty="0" smtClean="0">
                <a:latin typeface="幼圆" pitchFamily="49" charset="-122"/>
              </a:rPr>
              <a:t>会议是国际机器学习会议</a:t>
            </a:r>
            <a:r>
              <a:rPr lang="en-US" altLang="zh-CN" dirty="0" smtClean="0">
                <a:latin typeface="幼圆" pitchFamily="49" charset="-122"/>
              </a:rPr>
              <a:t>(ICML)</a:t>
            </a:r>
            <a:r>
              <a:rPr lang="zh-CN" altLang="en-US" dirty="0" smtClean="0">
                <a:latin typeface="幼圆" pitchFamily="49" charset="-122"/>
              </a:rPr>
              <a:t>、国际神经信息处理系统会议</a:t>
            </a:r>
            <a:r>
              <a:rPr lang="en-US" altLang="zh-CN" dirty="0" smtClean="0">
                <a:latin typeface="幼圆" pitchFamily="49" charset="-122"/>
              </a:rPr>
              <a:t>(NIPS)</a:t>
            </a:r>
            <a:r>
              <a:rPr lang="zh-CN" altLang="en-US" dirty="0" smtClean="0">
                <a:latin typeface="幼圆" pitchFamily="49" charset="-122"/>
              </a:rPr>
              <a:t>和国际学习理论会议</a:t>
            </a:r>
            <a:r>
              <a:rPr lang="en-US" altLang="zh-CN" dirty="0" smtClean="0">
                <a:latin typeface="幼圆" pitchFamily="49" charset="-122"/>
              </a:rPr>
              <a:t>(COLT),</a:t>
            </a:r>
            <a:r>
              <a:rPr lang="zh-CN" altLang="en-US" dirty="0" smtClean="0">
                <a:latin typeface="幼圆" pitchFamily="49" charset="-122"/>
              </a:rPr>
              <a:t>重要的区域性会议主要有欧洲机器学习会议</a:t>
            </a:r>
            <a:r>
              <a:rPr lang="en-US" altLang="zh-CN" dirty="0" smtClean="0">
                <a:latin typeface="幼圆" pitchFamily="49" charset="-122"/>
              </a:rPr>
              <a:t>(ECML)</a:t>
            </a:r>
            <a:r>
              <a:rPr lang="zh-CN" altLang="en-US" dirty="0" smtClean="0">
                <a:latin typeface="幼圆" pitchFamily="49" charset="-122"/>
              </a:rPr>
              <a:t>和亚洲机器学习会议</a:t>
            </a:r>
            <a:r>
              <a:rPr lang="en-US" altLang="zh-CN" dirty="0" smtClean="0">
                <a:latin typeface="幼圆" pitchFamily="49" charset="-122"/>
              </a:rPr>
              <a:t>(ACML);</a:t>
            </a:r>
            <a:r>
              <a:rPr lang="zh-CN" altLang="en-US" dirty="0" smtClean="0">
                <a:latin typeface="幼圆" pitchFamily="49" charset="-122"/>
              </a:rPr>
              <a:t>最重要</a:t>
            </a:r>
            <a:r>
              <a:rPr lang="zh-CN" altLang="en-US" dirty="0" smtClean="0">
                <a:latin typeface="幼圆" pitchFamily="49" charset="-122"/>
              </a:rPr>
              <a:t>的</a:t>
            </a:r>
            <a:r>
              <a:rPr lang="zh-CN" altLang="en-US" dirty="0">
                <a:latin typeface="幼圆" pitchFamily="49" charset="-122"/>
              </a:rPr>
              <a:t>国际</a:t>
            </a:r>
            <a:r>
              <a:rPr lang="zh-CN" altLang="en-US" dirty="0" smtClean="0">
                <a:latin typeface="幼圆" pitchFamily="49" charset="-122"/>
              </a:rPr>
              <a:t>学术</a:t>
            </a:r>
            <a:r>
              <a:rPr lang="zh-CN" altLang="en-US" dirty="0" smtClean="0">
                <a:latin typeface="幼圆" pitchFamily="49" charset="-122"/>
              </a:rPr>
              <a:t>期刊是</a:t>
            </a:r>
            <a:r>
              <a:rPr lang="en-US" altLang="zh-CN" dirty="0" smtClean="0">
                <a:latin typeface="幼圆" pitchFamily="49" charset="-122"/>
              </a:rPr>
              <a:t>Journal of </a:t>
            </a:r>
            <a:r>
              <a:rPr lang="en-US" altLang="zh-CN" dirty="0" err="1" smtClean="0">
                <a:latin typeface="幼圆" pitchFamily="49" charset="-122"/>
              </a:rPr>
              <a:t>Maching</a:t>
            </a:r>
            <a:r>
              <a:rPr lang="en-US" altLang="zh-CN" dirty="0" smtClean="0">
                <a:latin typeface="幼圆" pitchFamily="49" charset="-122"/>
              </a:rPr>
              <a:t> Learning Research</a:t>
            </a:r>
            <a:r>
              <a:rPr lang="zh-CN" altLang="en-US" dirty="0" smtClean="0">
                <a:latin typeface="幼圆" pitchFamily="49" charset="-122"/>
              </a:rPr>
              <a:t>和</a:t>
            </a:r>
            <a:r>
              <a:rPr lang="en-US" altLang="zh-CN" dirty="0" smtClean="0">
                <a:latin typeface="幼圆" pitchFamily="49" charset="-122"/>
              </a:rPr>
              <a:t>Machine Learning.</a:t>
            </a:r>
          </a:p>
          <a:p>
            <a:pPr>
              <a:lnSpc>
                <a:spcPct val="110000"/>
              </a:lnSpc>
            </a:pPr>
            <a:endParaRPr lang="en-US" altLang="zh-CN" dirty="0">
              <a:latin typeface="幼圆" pitchFamily="49" charset="-122"/>
            </a:endParaRPr>
          </a:p>
          <a:p>
            <a:pPr>
              <a:lnSpc>
                <a:spcPct val="110000"/>
              </a:lnSpc>
            </a:pPr>
            <a:r>
              <a:rPr lang="zh-CN" altLang="en-US" dirty="0" smtClean="0">
                <a:latin typeface="幼圆" pitchFamily="49" charset="-122"/>
              </a:rPr>
              <a:t>国内不少书记包含机器学习方面的内容，例如</a:t>
            </a:r>
            <a:r>
              <a:rPr lang="en-US" altLang="zh-CN" dirty="0" smtClean="0">
                <a:latin typeface="幼圆" pitchFamily="49" charset="-122"/>
              </a:rPr>
              <a:t>[</a:t>
            </a:r>
            <a:r>
              <a:rPr lang="zh-CN" altLang="en-US" dirty="0" smtClean="0">
                <a:latin typeface="幼圆" pitchFamily="49" charset="-122"/>
              </a:rPr>
              <a:t>陆汝钤</a:t>
            </a:r>
            <a:r>
              <a:rPr lang="en-US" altLang="zh-CN" dirty="0" smtClean="0">
                <a:latin typeface="幼圆" pitchFamily="49" charset="-122"/>
              </a:rPr>
              <a:t>,1996].[</a:t>
            </a:r>
            <a:r>
              <a:rPr lang="zh-CN" altLang="en-US" dirty="0" smtClean="0">
                <a:latin typeface="幼圆" pitchFamily="49" charset="-122"/>
              </a:rPr>
              <a:t>李航</a:t>
            </a:r>
            <a:r>
              <a:rPr lang="en-US" altLang="zh-CN" dirty="0" smtClean="0">
                <a:latin typeface="幼圆" pitchFamily="49" charset="-122"/>
              </a:rPr>
              <a:t>,2012]</a:t>
            </a:r>
            <a:r>
              <a:rPr lang="zh-CN" altLang="en-US" dirty="0" smtClean="0">
                <a:latin typeface="幼圆" pitchFamily="49" charset="-122"/>
              </a:rPr>
              <a:t>是一统计学习为主题的读物</a:t>
            </a:r>
            <a:r>
              <a:rPr lang="en-US" altLang="zh-CN" dirty="0" smtClean="0">
                <a:latin typeface="幼圆" pitchFamily="49" charset="-122"/>
              </a:rPr>
              <a:t>. </a:t>
            </a:r>
            <a:r>
              <a:rPr lang="zh-CN" altLang="en-US" dirty="0" smtClean="0">
                <a:latin typeface="幼圆" pitchFamily="49" charset="-122"/>
              </a:rPr>
              <a:t>国内机器学习领域最重要的活动是两年一次的中国机器学习大会</a:t>
            </a:r>
            <a:r>
              <a:rPr lang="en-US" altLang="zh-CN" dirty="0" smtClean="0">
                <a:latin typeface="幼圆" pitchFamily="49" charset="-122"/>
              </a:rPr>
              <a:t>(CCML)</a:t>
            </a:r>
            <a:r>
              <a:rPr lang="zh-CN" altLang="en-US" dirty="0" smtClean="0">
                <a:latin typeface="幼圆" pitchFamily="49" charset="-122"/>
              </a:rPr>
              <a:t>以及每年举行的“机器学习及其应用”研讨会</a:t>
            </a:r>
            <a:r>
              <a:rPr lang="en-US" altLang="zh-CN" dirty="0" smtClean="0">
                <a:latin typeface="幼圆" pitchFamily="49" charset="-122"/>
              </a:rPr>
              <a:t>(MLA).</a:t>
            </a:r>
            <a:endParaRPr lang="zh-CN" altLang="en-US" dirty="0">
              <a:latin typeface="幼圆" pitchFamily="49" charset="-122"/>
            </a:endParaRPr>
          </a:p>
        </p:txBody>
      </p:sp>
    </p:spTree>
    <p:extLst>
      <p:ext uri="{BB962C8B-B14F-4D97-AF65-F5344CB8AC3E}">
        <p14:creationId xmlns:p14="http://schemas.microsoft.com/office/powerpoint/2010/main" val="309739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r>
              <a:rPr lang="zh-CN" altLang="en-US" sz="2000" dirty="0"/>
              <a:t>引言</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274417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946107" y="1585888"/>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dirty="0" smtClean="0"/>
                  <a:t>“假设用</a:t>
                </a:r>
                <a14:m>
                  <m:oMath xmlns:m="http://schemas.openxmlformats.org/officeDocument/2006/math">
                    <m:r>
                      <a:rPr lang="en-US" altLang="zh-CN" sz="2200" b="0" i="1" smtClean="0">
                        <a:latin typeface="Cambria Math"/>
                      </a:rPr>
                      <m:t>𝑃</m:t>
                    </m:r>
                  </m:oMath>
                </a14:m>
                <a:r>
                  <a:rPr lang="zh-CN" altLang="en-US" sz="2200" dirty="0" smtClean="0"/>
                  <a:t>来评估计算机程序在某任务类</a:t>
                </a:r>
                <a14:m>
                  <m:oMath xmlns:m="http://schemas.openxmlformats.org/officeDocument/2006/math">
                    <m:r>
                      <a:rPr lang="en-US" altLang="zh-CN" sz="2200" b="0" i="1" smtClean="0">
                        <a:latin typeface="Cambria Math"/>
                      </a:rPr>
                      <m:t>𝑇</m:t>
                    </m:r>
                  </m:oMath>
                </a14:m>
                <a:r>
                  <a:rPr lang="zh-CN" altLang="en-US" sz="2200" dirty="0" smtClean="0"/>
                  <a:t>上的性能，若一个程序通过利用经验</a:t>
                </a:r>
                <a14:m>
                  <m:oMath xmlns:m="http://schemas.openxmlformats.org/officeDocument/2006/math">
                    <m:r>
                      <a:rPr lang="en-US" altLang="zh-CN" sz="2200" b="0" i="1" smtClean="0">
                        <a:latin typeface="Cambria Math"/>
                      </a:rPr>
                      <m:t>𝐸</m:t>
                    </m:r>
                  </m:oMath>
                </a14:m>
                <a:r>
                  <a:rPr lang="zh-CN" altLang="en-US" sz="2200" dirty="0" smtClean="0"/>
                  <a:t>在</a:t>
                </a:r>
                <a14:m>
                  <m:oMath xmlns:m="http://schemas.openxmlformats.org/officeDocument/2006/math">
                    <m:r>
                      <a:rPr lang="en-US" altLang="zh-CN" sz="2200" b="0" i="1" smtClean="0">
                        <a:latin typeface="Cambria Math"/>
                      </a:rPr>
                      <m:t>𝑇</m:t>
                    </m:r>
                  </m:oMath>
                </a14:m>
                <a:r>
                  <a:rPr lang="zh-CN" altLang="en-US" sz="2200" dirty="0" smtClean="0"/>
                  <a:t>中任务上获得了性能改善，则我们就说关于</a:t>
                </a:r>
                <a14:m>
                  <m:oMath xmlns:m="http://schemas.openxmlformats.org/officeDocument/2006/math">
                    <m:r>
                      <a:rPr lang="en-US" altLang="zh-CN" sz="2200" i="1">
                        <a:latin typeface="Cambria Math"/>
                      </a:rPr>
                      <m:t>𝑇</m:t>
                    </m:r>
                  </m:oMath>
                </a14:m>
                <a:r>
                  <a:rPr lang="zh-CN" altLang="en-US" sz="2200" dirty="0" smtClean="0"/>
                  <a:t>和</a:t>
                </a:r>
                <a14:m>
                  <m:oMath xmlns:m="http://schemas.openxmlformats.org/officeDocument/2006/math">
                    <m:r>
                      <a:rPr lang="en-US" altLang="zh-CN" sz="2200" i="1">
                        <a:latin typeface="Cambria Math"/>
                      </a:rPr>
                      <m:t>𝑃</m:t>
                    </m:r>
                  </m:oMath>
                </a14:m>
                <a:r>
                  <a:rPr lang="zh-CN" altLang="en-US" sz="2200" dirty="0" smtClean="0"/>
                  <a:t>，该程序对</a:t>
                </a:r>
                <a14:m>
                  <m:oMath xmlns:m="http://schemas.openxmlformats.org/officeDocument/2006/math">
                    <m:r>
                      <a:rPr lang="en-US" altLang="zh-CN" sz="2200" b="0" i="1" smtClean="0">
                        <a:latin typeface="Cambria Math"/>
                      </a:rPr>
                      <m:t>𝐸</m:t>
                    </m:r>
                  </m:oMath>
                </a14:m>
                <a:r>
                  <a:rPr lang="zh-CN" altLang="en-US" sz="2200" dirty="0" smtClean="0"/>
                  <a:t>进行了学习”</a:t>
                </a:r>
                <a:endParaRPr lang="zh-CN" altLang="en-US" sz="2200" dirty="0"/>
              </a:p>
            </p:txBody>
          </p:sp>
        </mc:Choice>
        <mc:Fallback xmlns="">
          <p:sp>
            <p:nvSpPr>
              <p:cNvPr id="5" name="内容占位符 2"/>
              <p:cNvSpPr txBox="1">
                <a:spLocks noRot="1" noChangeAspect="1" noMove="1" noResize="1" noEditPoints="1" noAdjustHandles="1" noChangeArrowheads="1" noChangeShapeType="1" noTextEdit="1"/>
              </p:cNvSpPr>
              <p:nvPr/>
            </p:nvSpPr>
            <p:spPr>
              <a:xfrm>
                <a:off x="946107" y="1585888"/>
                <a:ext cx="7528194" cy="1855431"/>
              </a:xfrm>
              <a:prstGeom prst="rect">
                <a:avLst/>
              </a:prstGeom>
              <a:blipFill rotWithShape="1">
                <a:blip r:embed="rId2"/>
                <a:stretch>
                  <a:fillRect l="-972" t="-2951" r="-972"/>
                </a:stretch>
              </a:blipFill>
            </p:spPr>
            <p:txBody>
              <a:bodyPr/>
              <a:lstStyle/>
              <a:p>
                <a:r>
                  <a:rPr lang="zh-CN" altLang="en-US">
                    <a:noFill/>
                  </a:rPr>
                  <a:t> </a:t>
                </a:r>
              </a:p>
            </p:txBody>
          </p:sp>
        </mc:Fallback>
      </mc:AlternateContent>
      <p:sp>
        <p:nvSpPr>
          <p:cNvPr id="6" name="内容占位符 2"/>
          <p:cNvSpPr>
            <a:spLocks noGrp="1"/>
          </p:cNvSpPr>
          <p:nvPr/>
        </p:nvSpPr>
        <p:spPr>
          <a:xfrm>
            <a:off x="958986" y="3491246"/>
            <a:ext cx="7257735" cy="1089574"/>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机器学习致力于研究</a:t>
            </a:r>
            <a:r>
              <a:rPr lang="zh-CN" altLang="en-US" dirty="0"/>
              <a:t>如何</a:t>
            </a:r>
            <a:r>
              <a:rPr lang="zh-CN" altLang="en-US" dirty="0" smtClean="0"/>
              <a:t>通过计算的手段，利用经验来改善系统自身的性能，从而在计算机上从数据中产生“模型”，</a:t>
            </a:r>
            <a:r>
              <a:rPr lang="zh-CN" altLang="en-US" dirty="0"/>
              <a:t>用于</a:t>
            </a:r>
            <a:r>
              <a:rPr lang="zh-CN" altLang="en-US" dirty="0" smtClean="0"/>
              <a:t>对新的情况给出判断。</a:t>
            </a:r>
            <a:endParaRPr lang="zh-CN" altLang="en-US" dirty="0"/>
          </a:p>
        </p:txBody>
      </p:sp>
    </p:spTree>
    <p:extLst>
      <p:ext uri="{BB962C8B-B14F-4D97-AF65-F5344CB8AC3E}">
        <p14:creationId xmlns:p14="http://schemas.microsoft.com/office/powerpoint/2010/main" val="283525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机器学习与数据</a:t>
            </a:r>
            <a:r>
              <a:rPr lang="zh-CN" altLang="en-US" dirty="0" smtClean="0"/>
              <a:t>挖掘</a:t>
            </a:r>
            <a:endParaRPr lang="zh-CN" altLang="en-US" dirty="0"/>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a:solidFill>
                    <a:srgbClr val="C30D23"/>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smtClean="0">
                  <a:solidFill>
                    <a:schemeClr val="accent3"/>
                  </a:solidFill>
                </a:rPr>
                <a:t>数据库</a:t>
              </a:r>
              <a:endParaRPr lang="zh-CN" altLang="en-US" sz="4400" dirty="0">
                <a:solidFill>
                  <a:schemeClr val="accent3"/>
                </a:solidFill>
              </a:endParaRP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dirty="0" smtClean="0">
                  <a:solidFill>
                    <a:schemeClr val="accent3"/>
                  </a:solidFill>
                </a:rPr>
                <a:t>数据管理技术</a:t>
              </a:r>
              <a:endParaRPr lang="zh-CN" altLang="en-US" sz="2800" dirty="0">
                <a:solidFill>
                  <a:schemeClr val="accent3"/>
                </a:solidFill>
              </a:endParaRPr>
            </a:p>
          </p:txBody>
        </p:sp>
      </p:grpSp>
    </p:spTree>
    <p:extLst>
      <p:ext uri="{BB962C8B-B14F-4D97-AF65-F5344CB8AC3E}">
        <p14:creationId xmlns:p14="http://schemas.microsoft.com/office/powerpoint/2010/main" val="359646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典型的机器学习</a:t>
            </a:r>
            <a:r>
              <a:rPr lang="zh-CN" altLang="en-US" dirty="0" smtClean="0"/>
              <a:t>过程</a:t>
            </a:r>
            <a:endParaRPr lang="zh-CN" altLang="en-US" dirty="0"/>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smtClean="0">
                  <a:ln>
                    <a:noFill/>
                  </a:ln>
                  <a:solidFill>
                    <a:schemeClr val="bg1"/>
                  </a:solidFill>
                  <a:effectLst/>
                  <a:uLnTx/>
                  <a:uFillTx/>
                  <a:latin typeface="Palatino Linotype" pitchFamily="18" charset="0"/>
                  <a:ea typeface="幼圆" pitchFamily="49" charset="-122"/>
                  <a:cs typeface="Verdana" pitchFamily="34" charset="0"/>
                </a:rPr>
                <a:t>决策树，神经网络，支持向量机，</a:t>
              </a:r>
              <a:r>
                <a:rPr kumimoji="1" lang="en-US" altLang="zh-CN" b="0" i="0" u="none" strike="noStrike" kern="0" cap="none" spc="0" normalizeH="0" baseline="0" noProof="0" dirty="0" smtClean="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smtClean="0">
                  <a:ln>
                    <a:noFill/>
                  </a:ln>
                  <a:solidFill>
                    <a:schemeClr val="bg1"/>
                  </a:solidFill>
                  <a:effectLst/>
                  <a:uLnTx/>
                  <a:uFillTx/>
                  <a:latin typeface="Palatino Linotype" pitchFamily="18" charset="0"/>
                  <a:ea typeface="幼圆" pitchFamily="49" charset="-122"/>
                  <a:cs typeface="Verdana" pitchFamily="34" charset="0"/>
                </a:rPr>
                <a:t>，贝叶斯网络，</a:t>
              </a:r>
              <a:r>
                <a:rPr kumimoji="1" lang="en-US" altLang="zh-CN" b="0" i="0" u="none" strike="noStrike" kern="0" cap="none" spc="0" normalizeH="0" baseline="0" noProof="0" dirty="0" smtClean="0">
                  <a:ln>
                    <a:noFill/>
                  </a:ln>
                  <a:solidFill>
                    <a:schemeClr val="bg1"/>
                  </a:solidFill>
                  <a:effectLst/>
                  <a:uLnTx/>
                  <a:uFillTx/>
                  <a:latin typeface="Palatino Linotype" pitchFamily="18" charset="0"/>
                  <a:ea typeface="Verdana" pitchFamily="34" charset="0"/>
                  <a:cs typeface="Verdana" pitchFamily="34" charset="0"/>
                </a:rPr>
                <a:t>……</a:t>
              </a:r>
              <a:endParaRPr kumimoji="1" lang="en-US" altLang="zh-CN" b="0" i="0" u="none" strike="noStrike" kern="0" cap="none" spc="0" normalizeH="0" baseline="0" noProof="0" dirty="0">
                <a:ln>
                  <a:noFill/>
                </a:ln>
                <a:solidFill>
                  <a:schemeClr val="bg1"/>
                </a:solidFill>
                <a:effectLst/>
                <a:uLnTx/>
                <a:uFillTx/>
                <a:latin typeface="Palatino Linotype" pitchFamily="18" charset="0"/>
                <a:ea typeface="Verdana" pitchFamily="34" charset="0"/>
                <a:cs typeface="Verdana" pitchFamily="34" charset="0"/>
              </a:endParaRP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幼圆" pitchFamily="49" charset="-122"/>
                  <a:ea typeface="幼圆"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11" name="Group 10"/>
          <p:cNvGrpSpPr>
            <a:grpSpLocks/>
          </p:cNvGrpSpPr>
          <p:nvPr/>
        </p:nvGrpSpPr>
        <p:grpSpPr bwMode="auto">
          <a:xfrm>
            <a:off x="285428" y="2068411"/>
            <a:ext cx="4070346" cy="2813051"/>
            <a:chOff x="203" y="1903"/>
            <a:chExt cx="2564" cy="1772"/>
          </a:xfrm>
        </p:grpSpPr>
        <p:grpSp>
          <p:nvGrpSpPr>
            <p:cNvPr id="12" name="Group 11"/>
            <p:cNvGrpSpPr>
              <a:grpSpLocks/>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smtClean="0">
                    <a:ln>
                      <a:noFill/>
                    </a:ln>
                    <a:solidFill>
                      <a:srgbClr val="000000"/>
                    </a:solidFill>
                    <a:effectLst/>
                    <a:uLnTx/>
                    <a:uFillTx/>
                    <a:latin typeface="幼圆" pitchFamily="49" charset="-122"/>
                    <a:ea typeface="幼圆"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1268145117"/>
                  </p:ext>
                </p:extLst>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2089" name="工作表" r:id="rId6" imgW="4629275" imgH="1895609" progId="Excel.Sheet.8">
                      <p:embed/>
                    </p:oleObj>
                  </mc:Choice>
                  <mc:Fallback>
                    <p:oleObj name="工作表" r:id="rId6" imgW="4629275" imgH="1895609" progId="Excel.Sheet.8">
                      <p:embed/>
                      <p:pic>
                        <p:nvPicPr>
                          <p:cNvPr id="0" name=""/>
                          <p:cNvPicPr>
                            <a:picLocks noChangeArrowheads="1"/>
                          </p:cNvPicPr>
                          <p:nvPr/>
                        </p:nvPicPr>
                        <p:blipFill>
                          <a:blip r:embed="rId7"/>
                          <a:srcRect/>
                          <a:stretch>
                            <a:fillRect/>
                          </a:stretch>
                        </p:blipFill>
                        <p:spPr bwMode="auto">
                          <a:xfrm>
                            <a:off x="203" y="2547"/>
                            <a:ext cx="2479" cy="1128"/>
                          </a:xfrm>
                          <a:prstGeom prst="rect">
                            <a:avLst/>
                          </a:prstGeom>
                          <a:noFill/>
                          <a:ln>
                            <a:noFill/>
                          </a:ln>
                          <a:effectLst/>
                          <a:ex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smtClean="0">
                  <a:ln>
                    <a:noFill/>
                  </a:ln>
                  <a:solidFill>
                    <a:schemeClr val="tx2"/>
                  </a:solidFill>
                  <a:effectLst/>
                  <a:uLnTx/>
                  <a:uFillTx/>
                  <a:latin typeface="幼圆" pitchFamily="49" charset="-122"/>
                  <a:ea typeface="幼圆" pitchFamily="49" charset="-122"/>
                </a:rPr>
                <a:t>类别标记</a:t>
              </a:r>
              <a:r>
                <a:rPr kumimoji="0" lang="zh-CN" altLang="en-US" sz="1600" b="1" i="0" u="none" strike="noStrike" kern="0" cap="none" spc="0" normalizeH="0" baseline="0" noProof="0" dirty="0" smtClean="0">
                  <a:ln>
                    <a:noFill/>
                  </a:ln>
                  <a:solidFill>
                    <a:schemeClr val="tx2"/>
                  </a:solidFill>
                  <a:effectLst/>
                  <a:uLnTx/>
                  <a:uFillTx/>
                  <a:latin typeface="Palatino Linotype" pitchFamily="18" charset="0"/>
                  <a:ea typeface="宋体" pitchFamily="2" charset="-122"/>
                </a:rPr>
                <a:t>（</a:t>
              </a:r>
              <a:r>
                <a:rPr kumimoji="0" lang="en-US" altLang="zh-CN" sz="1600" b="1" i="1" u="none" strike="noStrike" kern="0" cap="none" spc="0" normalizeH="0" baseline="0" noProof="0" dirty="0" smtClean="0">
                  <a:ln>
                    <a:noFill/>
                  </a:ln>
                  <a:solidFill>
                    <a:schemeClr val="tx2"/>
                  </a:solidFill>
                  <a:effectLst/>
                  <a:uLnTx/>
                  <a:uFillTx/>
                  <a:latin typeface="Palatino Linotype" pitchFamily="18" charset="0"/>
                  <a:ea typeface="宋体" pitchFamily="2" charset="-122"/>
                </a:rPr>
                <a:t>label</a:t>
              </a:r>
              <a:r>
                <a:rPr kumimoji="0" lang="zh-CN" altLang="en-US" sz="1600" b="1" i="0" u="none" strike="noStrike" kern="0" cap="none" spc="0" normalizeH="0" baseline="0" noProof="0" dirty="0" smtClean="0">
                  <a:ln>
                    <a:noFill/>
                  </a:ln>
                  <a:solidFill>
                    <a:schemeClr val="tx2"/>
                  </a:solidFill>
                  <a:effectLst/>
                  <a:uLnTx/>
                  <a:uFillTx/>
                  <a:latin typeface="Palatino Linotype" pitchFamily="18" charset="0"/>
                  <a:ea typeface="宋体"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itchFamily="18" charset="0"/>
                <a:ea typeface="宋体"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20" name="Group 19"/>
          <p:cNvGrpSpPr>
            <a:grpSpLocks/>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幼圆" pitchFamily="49" charset="-122"/>
                  <a:ea typeface="幼圆"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3" name="Text Box 22"/>
          <p:cNvSpPr txBox="1">
            <a:spLocks noChangeArrowheads="1"/>
          </p:cNvSpPr>
          <p:nvPr/>
        </p:nvSpPr>
        <p:spPr bwMode="auto">
          <a:xfrm>
            <a:off x="7308850" y="4137645"/>
            <a:ext cx="863600" cy="379413"/>
          </a:xfrm>
          <a:prstGeom prst="rect">
            <a:avLst/>
          </a:prstGeom>
          <a:ln>
            <a:headEnd/>
            <a:tailEnd/>
          </a:ln>
          <a:extLst/>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smtClean="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4322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smtClean="0">
                      <a:ln>
                        <a:noFill/>
                      </a:ln>
                      <a:solidFill>
                        <a:srgbClr val="000000"/>
                      </a:solidFill>
                      <a:effectLst/>
                      <a:uLnTx/>
                      <a:uFillTx/>
                      <a:latin typeface="幼圆" pitchFamily="49" charset="-122"/>
                      <a:ea typeface="幼圆"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dirty="0" smtClean="0">
                    <a:ln>
                      <a:noFill/>
                    </a:ln>
                    <a:solidFill>
                      <a:schemeClr val="bg1"/>
                    </a:solidFill>
                    <a:effectLst/>
                    <a:uLnTx/>
                    <a:uFillTx/>
                    <a:latin typeface="+mj-ea"/>
                    <a:ea typeface="+mj-ea"/>
                  </a:rPr>
                  <a:t>(</a:t>
                </a:r>
                <a:r>
                  <a:rPr kumimoji="1" lang="zh-CN" altLang="en-US" sz="1600" b="0" i="0" u="none" strike="noStrike" kern="0" cap="none" spc="0" normalizeH="0" baseline="0" noProof="0" dirty="0" smtClean="0">
                    <a:ln>
                      <a:noFill/>
                    </a:ln>
                    <a:solidFill>
                      <a:schemeClr val="bg1"/>
                    </a:solidFill>
                    <a:effectLst/>
                    <a:uLnTx/>
                    <a:uFillTx/>
                    <a:latin typeface="+mj-ea"/>
                    <a:ea typeface="+mj-ea"/>
                  </a:rPr>
                  <a:t>刘二</a:t>
                </a:r>
                <a:r>
                  <a:rPr kumimoji="1" lang="en-US" altLang="zh-CN" sz="1600" b="0" i="0" u="none" strike="noStrike" kern="0" cap="none" spc="0" normalizeH="0" baseline="0" noProof="0" dirty="0" smtClean="0">
                    <a:ln>
                      <a:noFill/>
                    </a:ln>
                    <a:solidFill>
                      <a:schemeClr val="bg1"/>
                    </a:solidFill>
                    <a:effectLst/>
                    <a:uLnTx/>
                    <a:uFillTx/>
                    <a:latin typeface="+mj-ea"/>
                    <a:ea typeface="+mj-ea"/>
                  </a:rPr>
                  <a:t>, </a:t>
                </a:r>
                <a:r>
                  <a:rPr kumimoji="1" lang="zh-CN" altLang="en-US" sz="1600" b="0" i="0" u="none" strike="noStrike" kern="0" cap="none" spc="0" normalizeH="0" baseline="0" noProof="0" dirty="0" smtClean="0">
                    <a:ln>
                      <a:noFill/>
                    </a:ln>
                    <a:solidFill>
                      <a:schemeClr val="bg1"/>
                    </a:solidFill>
                    <a:effectLst/>
                    <a:uLnTx/>
                    <a:uFillTx/>
                    <a:latin typeface="+mj-ea"/>
                    <a:ea typeface="+mj-ea"/>
                  </a:rPr>
                  <a:t>公务员</a:t>
                </a:r>
                <a:r>
                  <a:rPr kumimoji="1" lang="en-US" altLang="zh-CN" sz="1600" b="0" i="0" u="none" strike="noStrike" kern="0" cap="none" spc="0" normalizeH="0" baseline="0" noProof="0" dirty="0" smtClean="0">
                    <a:ln>
                      <a:noFill/>
                    </a:ln>
                    <a:solidFill>
                      <a:schemeClr val="bg1"/>
                    </a:solidFill>
                    <a:effectLst/>
                    <a:uLnTx/>
                    <a:uFillTx/>
                    <a:latin typeface="+mj-ea"/>
                    <a:ea typeface="+mj-ea"/>
                  </a:rPr>
                  <a:t>, 8</a:t>
                </a:r>
                <a:r>
                  <a:rPr kumimoji="1" lang="zh-CN" altLang="en-US" sz="1600" b="0" i="0" u="none" strike="noStrike" kern="0" cap="none" spc="0" normalizeH="0" baseline="0" noProof="0" dirty="0" smtClean="0">
                    <a:ln>
                      <a:noFill/>
                    </a:ln>
                    <a:solidFill>
                      <a:schemeClr val="bg1"/>
                    </a:solidFill>
                    <a:effectLst/>
                    <a:uLnTx/>
                    <a:uFillTx/>
                    <a:latin typeface="+mj-ea"/>
                    <a:ea typeface="+mj-ea"/>
                  </a:rPr>
                  <a:t>万</a:t>
                </a:r>
                <a:r>
                  <a:rPr kumimoji="1" lang="en-US" altLang="zh-CN" sz="1600" b="0" i="0" u="none" strike="noStrike" kern="0" cap="none" spc="0" normalizeH="0" baseline="0" noProof="0" dirty="0" smtClean="0">
                    <a:ln>
                      <a:noFill/>
                    </a:ln>
                    <a:solidFill>
                      <a:schemeClr val="bg1"/>
                    </a:solidFill>
                    <a:effectLst/>
                    <a:uLnTx/>
                    <a:uFillTx/>
                    <a:latin typeface="+mj-ea"/>
                    <a:ea typeface="+mj-ea"/>
                  </a:rPr>
                  <a:t>, …,  </a:t>
                </a:r>
                <a:r>
                  <a:rPr kumimoji="1" lang="en-US" altLang="zh-CN" sz="1600" b="0" i="0" u="none" strike="noStrike" kern="0" cap="none" spc="0" normalizeH="0" baseline="0" noProof="0" dirty="0">
                    <a:ln>
                      <a:noFill/>
                    </a:ln>
                    <a:solidFill>
                      <a:schemeClr val="bg1"/>
                    </a:solidFill>
                    <a:effectLst/>
                    <a:uLnTx/>
                    <a:uFillTx/>
                    <a:latin typeface="+mj-ea"/>
                    <a:ea typeface="+mj-ea"/>
                  </a:rPr>
                  <a:t>?)</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smtClean="0">
                  <a:ln>
                    <a:noFill/>
                  </a:ln>
                  <a:solidFill>
                    <a:schemeClr val="tx2"/>
                  </a:solidFill>
                  <a:effectLst/>
                  <a:uLnTx/>
                  <a:uFillTx/>
                  <a:latin typeface="幼圆" pitchFamily="49" charset="-122"/>
                  <a:ea typeface="幼圆"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itchFamily="49" charset="-122"/>
                <a:ea typeface="幼圆" pitchFamily="49" charset="-122"/>
              </a:endParaRPr>
            </a:p>
          </p:txBody>
        </p:sp>
      </p:grpSp>
      <p:sp>
        <p:nvSpPr>
          <p:cNvPr id="34" name="AutoShape 33"/>
          <p:cNvSpPr>
            <a:spLocks/>
          </p:cNvSpPr>
          <p:nvPr/>
        </p:nvSpPr>
        <p:spPr bwMode="auto">
          <a:xfrm>
            <a:off x="5076824" y="1421433"/>
            <a:ext cx="3951266" cy="401637"/>
          </a:xfrm>
          <a:prstGeom prst="borderCallout1">
            <a:avLst>
              <a:gd name="adj1" fmla="val 46245"/>
              <a:gd name="adj2" fmla="val -2861"/>
              <a:gd name="adj3" fmla="val 294356"/>
              <a:gd name="adj4" fmla="val -14490"/>
            </a:avLst>
          </a:prstGeom>
          <a:ln>
            <a:headEnd/>
            <a:tailEnd/>
          </a:ln>
          <a:extLst/>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smtClean="0">
                <a:ln>
                  <a:noFill/>
                </a:ln>
                <a:solidFill>
                  <a:schemeClr val="bg1"/>
                </a:solidFill>
                <a:effectLst/>
                <a:uLnTx/>
                <a:uFillTx/>
                <a:latin typeface="Palatino Linotype" pitchFamily="18" charset="0"/>
                <a:ea typeface="幼圆" pitchFamily="49" charset="-122"/>
              </a:rPr>
              <a:t>使用学习算法</a:t>
            </a:r>
            <a:r>
              <a:rPr kumimoji="0" lang="zh-CN" altLang="en-US" sz="1800" b="0" i="0" u="none" strike="noStrike" kern="0" cap="none" spc="0" normalizeH="0" baseline="0" noProof="0" dirty="0" smtClean="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r>
              <a:rPr kumimoji="0" lang="en-US" altLang="zh-CN" sz="1800" b="0" i="1" u="none" strike="noStrike" kern="0" cap="none" spc="0" normalizeH="0" baseline="0" noProof="0" dirty="0" smtClean="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0" i="0" u="none" strike="noStrike" kern="0" cap="none" spc="0" normalizeH="0" baseline="0" noProof="0" dirty="0" smtClean="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endParaRPr kumimoji="0" lang="en-US" altLang="zh-CN" sz="1800"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409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基本术语</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基本术语</a:t>
            </a:r>
            <a:r>
              <a:rPr lang="en-US" altLang="zh-CN" dirty="0" smtClean="0"/>
              <a:t>-</a:t>
            </a:r>
            <a:r>
              <a:rPr lang="zh-CN" altLang="en-US" dirty="0" smtClean="0"/>
              <a:t>数据</a:t>
            </a:r>
            <a:endParaRPr lang="zh-CN" altLang="en-US" dirty="0"/>
          </a:p>
        </p:txBody>
      </p:sp>
      <p:grpSp>
        <p:nvGrpSpPr>
          <p:cNvPr id="14" name="组合 13"/>
          <p:cNvGrpSpPr/>
          <p:nvPr/>
        </p:nvGrpSpPr>
        <p:grpSpPr>
          <a:xfrm>
            <a:off x="1978592" y="2430884"/>
            <a:ext cx="5172817" cy="2383166"/>
            <a:chOff x="2303748" y="2498116"/>
            <a:chExt cx="4513921" cy="1861768"/>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直接箭头连接符 14"/>
          <p:cNvCxnSpPr/>
          <p:nvPr/>
        </p:nvCxnSpPr>
        <p:spPr bwMode="auto">
          <a:xfrm flipH="1" flipV="1">
            <a:off x="2007337" y="3552316"/>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1315598" y="3399426"/>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schemeClr val="accent4"/>
                </a:solidFill>
                <a:effectLst/>
                <a:uLnTx/>
                <a:uFillTx/>
                <a:latin typeface="Verdana" pitchFamily="34" charset="0"/>
                <a:cs typeface="Verdana" pitchFamily="34" charset="0"/>
              </a:rPr>
              <a:t>训练集</a:t>
            </a:r>
          </a:p>
        </p:txBody>
      </p:sp>
      <p:cxnSp>
        <p:nvCxnSpPr>
          <p:cNvPr id="20" name="直接箭头连接符 19"/>
          <p:cNvCxnSpPr/>
          <p:nvPr/>
        </p:nvCxnSpPr>
        <p:spPr bwMode="auto">
          <a:xfrm flipH="1" flipV="1">
            <a:off x="2065608" y="4565324"/>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1373869" y="4412434"/>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schemeClr val="accent4"/>
                </a:solidFill>
                <a:effectLst/>
                <a:uLnTx/>
                <a:uFillTx/>
                <a:latin typeface="Verdana" pitchFamily="34" charset="0"/>
                <a:cs typeface="Verdana" pitchFamily="34" charset="0"/>
              </a:rPr>
              <a:t>测试集</a:t>
            </a:r>
          </a:p>
        </p:txBody>
      </p:sp>
      <p:cxnSp>
        <p:nvCxnSpPr>
          <p:cNvPr id="22" name="直接箭头连接符 21"/>
          <p:cNvCxnSpPr/>
          <p:nvPr/>
        </p:nvCxnSpPr>
        <p:spPr bwMode="auto">
          <a:xfrm flipV="1">
            <a:off x="3679791" y="2247461"/>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53872" y="1886199"/>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schemeClr val="accent4"/>
                </a:solidFill>
                <a:effectLst/>
                <a:uLnTx/>
                <a:uFillTx/>
                <a:latin typeface="Verdana" pitchFamily="34" charset="0"/>
                <a:cs typeface="Verdana" pitchFamily="34" charset="0"/>
              </a:rPr>
              <a:t>特征</a:t>
            </a:r>
          </a:p>
        </p:txBody>
      </p:sp>
      <p:cxnSp>
        <p:nvCxnSpPr>
          <p:cNvPr id="26" name="直接箭头连接符 25"/>
          <p:cNvCxnSpPr/>
          <p:nvPr/>
        </p:nvCxnSpPr>
        <p:spPr bwMode="auto">
          <a:xfrm flipV="1">
            <a:off x="6548485" y="2238497"/>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6222566" y="1877235"/>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1600" kern="0" dirty="0">
                <a:solidFill>
                  <a:schemeClr val="accent4"/>
                </a:solidFill>
                <a:latin typeface="Verdana" pitchFamily="34" charset="0"/>
                <a:cs typeface="Verdana" pitchFamily="34" charset="0"/>
              </a:rPr>
              <a:t>标记</a:t>
            </a:r>
            <a:endParaRPr kumimoji="0" lang="zh-CN" altLang="en-US" sz="1600" b="0" i="0" u="none" strike="noStrike" kern="0" cap="none" spc="0" normalizeH="0" baseline="0" noProof="0" dirty="0" smtClean="0">
              <a:ln>
                <a:noFill/>
              </a:ln>
              <a:solidFill>
                <a:schemeClr val="accent4"/>
              </a:solidFill>
              <a:effectLst/>
              <a:uLnTx/>
              <a:uFillTx/>
              <a:latin typeface="Verdana" pitchFamily="34" charset="0"/>
              <a:cs typeface="Verdana" pitchFamily="34" charset="0"/>
            </a:endParaRPr>
          </a:p>
        </p:txBody>
      </p:sp>
    </p:spTree>
    <p:extLst>
      <p:ext uri="{BB962C8B-B14F-4D97-AF65-F5344CB8AC3E}">
        <p14:creationId xmlns:p14="http://schemas.microsoft.com/office/powerpoint/2010/main" val="25325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smtClean="0"/>
              <a:t>-</a:t>
            </a:r>
            <a:r>
              <a:rPr lang="zh-CN" altLang="en-US" dirty="0" smtClean="0"/>
              <a:t>任务</a:t>
            </a:r>
            <a:endParaRPr lang="zh-CN" altLang="en-US" dirty="0"/>
          </a:p>
        </p:txBody>
      </p:sp>
      <p:sp>
        <p:nvSpPr>
          <p:cNvPr id="9" name="内容占位符 2"/>
          <p:cNvSpPr txBox="1">
            <a:spLocks/>
          </p:cNvSpPr>
          <p:nvPr/>
        </p:nvSpPr>
        <p:spPr>
          <a:xfrm>
            <a:off x="937324" y="1704744"/>
            <a:ext cx="5851102" cy="32254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dirty="0" smtClean="0"/>
              <a:t>预测目标：</a:t>
            </a:r>
            <a:endParaRPr lang="en-US" altLang="zh-CN" sz="2200" dirty="0" smtClean="0"/>
          </a:p>
          <a:p>
            <a:pPr lvl="1"/>
            <a:r>
              <a:rPr lang="zh-CN" altLang="en-US" sz="2000" dirty="0" smtClean="0"/>
              <a:t>分类</a:t>
            </a:r>
            <a:r>
              <a:rPr lang="en-US" altLang="zh-CN" sz="2000" dirty="0" smtClean="0"/>
              <a:t>:</a:t>
            </a:r>
            <a:r>
              <a:rPr lang="zh-CN" altLang="en-US" sz="2000" dirty="0" smtClean="0"/>
              <a:t>离散值</a:t>
            </a:r>
            <a:endParaRPr lang="en-US" altLang="zh-CN" sz="2000" dirty="0" smtClean="0"/>
          </a:p>
          <a:p>
            <a:pPr lvl="2"/>
            <a:r>
              <a:rPr lang="zh-CN" altLang="en-US" sz="1800" dirty="0"/>
              <a:t>二</a:t>
            </a:r>
            <a:r>
              <a:rPr lang="zh-CN" altLang="en-US" sz="1800" dirty="0" smtClean="0"/>
              <a:t>分类</a:t>
            </a:r>
            <a:r>
              <a:rPr lang="en-US" altLang="zh-CN" sz="1800" dirty="0" smtClean="0"/>
              <a:t>:</a:t>
            </a:r>
            <a:r>
              <a:rPr lang="zh-CN" altLang="en-US" sz="1800" dirty="0" smtClean="0"/>
              <a:t>好瓜</a:t>
            </a:r>
            <a:r>
              <a:rPr lang="en-US" altLang="zh-CN" sz="1800" dirty="0" smtClean="0"/>
              <a:t>;</a:t>
            </a:r>
            <a:r>
              <a:rPr lang="zh-CN" altLang="en-US" sz="1800" dirty="0" smtClean="0"/>
              <a:t>坏瓜</a:t>
            </a:r>
            <a:endParaRPr lang="en-US" altLang="zh-CN" sz="1800" dirty="0" smtClean="0"/>
          </a:p>
          <a:p>
            <a:pPr lvl="2"/>
            <a:r>
              <a:rPr lang="zh-CN" altLang="en-US" sz="1800" dirty="0"/>
              <a:t>多</a:t>
            </a:r>
            <a:r>
              <a:rPr lang="zh-CN" altLang="en-US" sz="1800" dirty="0" smtClean="0"/>
              <a:t>分类</a:t>
            </a:r>
            <a:r>
              <a:rPr lang="en-US" altLang="zh-CN" sz="1800" dirty="0" smtClean="0"/>
              <a:t>:</a:t>
            </a:r>
            <a:r>
              <a:rPr lang="zh-CN" altLang="en-US" sz="1800" dirty="0" smtClean="0"/>
              <a:t>冬瓜</a:t>
            </a:r>
            <a:r>
              <a:rPr lang="en-US" altLang="zh-CN" sz="1800" dirty="0" smtClean="0"/>
              <a:t>;</a:t>
            </a:r>
            <a:r>
              <a:rPr lang="zh-CN" altLang="en-US" sz="1800" dirty="0"/>
              <a:t>南</a:t>
            </a:r>
            <a:r>
              <a:rPr lang="zh-CN" altLang="en-US" sz="1800" dirty="0" smtClean="0"/>
              <a:t>瓜</a:t>
            </a:r>
            <a:r>
              <a:rPr lang="en-US" altLang="zh-CN" sz="1800" dirty="0" smtClean="0"/>
              <a:t>;</a:t>
            </a:r>
            <a:r>
              <a:rPr lang="zh-CN" altLang="en-US" sz="1800" dirty="0"/>
              <a:t>西</a:t>
            </a:r>
            <a:r>
              <a:rPr lang="zh-CN" altLang="en-US" sz="1800" dirty="0" smtClean="0"/>
              <a:t>瓜 </a:t>
            </a:r>
            <a:endParaRPr lang="en-US" altLang="zh-CN" sz="1800" dirty="0" smtClean="0"/>
          </a:p>
          <a:p>
            <a:pPr lvl="1"/>
            <a:r>
              <a:rPr lang="zh-CN" altLang="en-US" sz="2000" dirty="0" smtClean="0"/>
              <a:t>回归</a:t>
            </a:r>
            <a:r>
              <a:rPr lang="en-US" altLang="zh-CN" sz="2000" dirty="0" smtClean="0"/>
              <a:t>:</a:t>
            </a:r>
            <a:r>
              <a:rPr lang="zh-CN" altLang="en-US" sz="2000" dirty="0" smtClean="0"/>
              <a:t>连续值</a:t>
            </a:r>
            <a:endParaRPr lang="en-US" altLang="zh-CN" sz="2000" dirty="0" smtClean="0"/>
          </a:p>
          <a:p>
            <a:pPr marL="457200" lvl="1" indent="0">
              <a:buNone/>
            </a:pPr>
            <a:r>
              <a:rPr lang="zh-CN" altLang="en-US" sz="2000" dirty="0" smtClean="0"/>
              <a:t>           瓜</a:t>
            </a:r>
            <a:r>
              <a:rPr lang="zh-CN" altLang="en-US" sz="2000" dirty="0"/>
              <a:t>的成熟度</a:t>
            </a:r>
            <a:endParaRPr lang="en-US" altLang="zh-CN" sz="2000" dirty="0" smtClean="0"/>
          </a:p>
          <a:p>
            <a:pPr lvl="1"/>
            <a:r>
              <a:rPr lang="zh-CN" altLang="en-US" sz="2000" dirty="0" smtClean="0"/>
              <a:t>聚类</a:t>
            </a:r>
            <a:r>
              <a:rPr lang="en-US" altLang="zh-CN" sz="2000" dirty="0" smtClean="0"/>
              <a:t>:</a:t>
            </a:r>
            <a:r>
              <a:rPr lang="zh-CN" altLang="en-US" sz="2000" dirty="0" smtClean="0"/>
              <a:t>无标记信息</a:t>
            </a:r>
            <a:endParaRPr lang="en-US" altLang="zh-CN" sz="2000" dirty="0" smtClean="0"/>
          </a:p>
          <a:p>
            <a:pPr lvl="1"/>
            <a:endParaRPr lang="en-US" altLang="zh-CN" sz="1800" dirty="0" smtClean="0"/>
          </a:p>
        </p:txBody>
      </p:sp>
    </p:spTree>
    <p:extLst>
      <p:ext uri="{BB962C8B-B14F-4D97-AF65-F5344CB8AC3E}">
        <p14:creationId xmlns:p14="http://schemas.microsoft.com/office/powerpoint/2010/main" val="3671092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eqNB2vDlk5RSLHpVexG1ov6SoNA=</DigestValue>
    </Reference>
    <Reference Type="http://www.w3.org/2000/09/xmldsig#Object" URI="#idOfficeObject">
      <DigestMethod Algorithm="http://www.w3.org/2000/09/xmldsig#sha1"/>
      <DigestValue>qhjtdAEGm2gDLejAabJoF86DgFM=</DigestValue>
    </Reference>
    <Reference Type="http://uri.etsi.org/01903#SignedProperties" URI="#idSignedProperties">
      <Transforms>
        <Transform Algorithm="http://www.w3.org/TR/2001/REC-xml-c14n-20010315"/>
      </Transforms>
      <DigestMethod Algorithm="http://www.w3.org/2000/09/xmldsig#sha1"/>
      <DigestValue>qzFOx3xnwVLCeeHAJYsyvXE1IqA=</DigestValue>
    </Reference>
  </SignedInfo>
  <SignatureValue>BLpqkaoSJzs6KNtQES6SJHv7Aawa1Gtvn7RFsWShhG7oTaeG9OkzlSPVrL10/k7xH1+eNCJwpZFu
n13lm5Hip7Pxw4c3PZ/tk0KU/99uf1D0JUR/ZFFHn8inZ3TYYYvIsNTZbPRIljZu7Ewkkdrnhbwo
xQDZMnS5YPRMyEhB6z4=</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0/09/xmldsig#sha1"/>
        <DigestValue>kAvjhqvxdqm+2AN2wH0tpfPLLUA=</DigestValue>
      </Reference>
      <Reference URI="/ppt/drawings/_rels/vmlDrawing1.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bRzAvYBrqJKHhv5J8+vpgkcDThs=</DigestValue>
      </Reference>
      <Reference URI="/ppt/drawings/_rels/vmlDrawing2.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8snURCt7lvnPupSpv0jeA+Yxgv8=</DigestValue>
      </Reference>
      <Reference URI="/ppt/drawings/vmlDrawing1.vml?ContentType=application/vnd.openxmlformats-officedocument.vmlDrawing">
        <DigestMethod Algorithm="http://www.w3.org/2000/09/xmldsig#sha1"/>
        <DigestValue>s/JIr9peZlBV0QobF/M99o5OMOM=</DigestValue>
      </Reference>
      <Reference URI="/ppt/drawings/vmlDrawing2.vml?ContentType=application/vnd.openxmlformats-officedocument.vmlDrawing">
        <DigestMethod Algorithm="http://www.w3.org/2000/09/xmldsig#sha1"/>
        <DigestValue>K4schOjdW+70DtKEW43tQhkzisI=</DigestValue>
      </Reference>
      <Reference URI="/ppt/embeddings/Microsoft_Excel_97-2003____1.xls?ContentType=application/vnd.ms-excel">
        <DigestMethod Algorithm="http://www.w3.org/2000/09/xmldsig#sha1"/>
        <DigestValue>27WsvZXhYwgfH0P/Sb49Tm3rE/M=</DigestValue>
      </Reference>
      <Reference URI="/ppt/embeddings/oleObject1.bin?ContentType=application/vnd.openxmlformats-officedocument.oleObject">
        <DigestMethod Algorithm="http://www.w3.org/2000/09/xmldsig#sha1"/>
        <DigestValue>2jmj7l5rSw0yVb/vlWAYkK/YBwk=</DigestValue>
      </Reference>
      <Reference URI="/ppt/embeddings/oleObject2.bin?ContentType=application/vnd.openxmlformats-officedocument.oleObject">
        <DigestMethod Algorithm="http://www.w3.org/2000/09/xmldsig#sha1"/>
        <DigestValue>ITN8HZ0TgkVST//umMqQMDBuC6Y=</DigestValue>
      </Reference>
      <Reference URI="/ppt/embeddings/oleObject3.bin?ContentType=application/vnd.openxmlformats-officedocument.oleObject">
        <DigestMethod Algorithm="http://www.w3.org/2000/09/xmldsig#sha1"/>
        <DigestValue>jIBd65jjJLB40L4Y6009zKEvWrY=</DigestValue>
      </Reference>
      <Reference URI="/ppt/embeddings/oleObject4.bin?ContentType=application/vnd.openxmlformats-officedocument.oleObject">
        <DigestMethod Algorithm="http://www.w3.org/2000/09/xmldsig#sha1"/>
        <DigestValue>hhoyvPOee4S0egovLtdpWa6+Hic=</DigestValue>
      </Reference>
      <Reference URI="/ppt/embeddings/oleObject5.bin?ContentType=application/vnd.openxmlformats-officedocument.oleObject">
        <DigestMethod Algorithm="http://www.w3.org/2000/09/xmldsig#sha1"/>
        <DigestValue>OyaUzGHEFxSqI+zYAUlJWjbK/fA=</DigestValue>
      </Reference>
      <Reference URI="/ppt/embeddings/oleObject6.bin?ContentType=application/vnd.openxmlformats-officedocument.oleObject">
        <DigestMethod Algorithm="http://www.w3.org/2000/09/xmldsig#sha1"/>
        <DigestValue>xRBW4aSnyPIGemu45OYIBwVLrWY=</DigestValue>
      </Reference>
      <Reference URI="/ppt/media/image1.jpg?ContentType=image/jpeg">
        <DigestMethod Algorithm="http://www.w3.org/2000/09/xmldsig#sha1"/>
        <DigestValue>BMVbUWUuG9/Tj3kxsiTKcqG/voc=</DigestValue>
      </Reference>
      <Reference URI="/ppt/media/image10.png?ContentType=image/png">
        <DigestMethod Algorithm="http://www.w3.org/2000/09/xmldsig#sha1"/>
        <DigestValue>fQRU/iqD8vaGiwjQv32IAn1s6n0=</DigestValue>
      </Reference>
      <Reference URI="/ppt/media/image11.png?ContentType=image/png">
        <DigestMethod Algorithm="http://www.w3.org/2000/09/xmldsig#sha1"/>
        <DigestValue>gzI7dlcmiH6tCZRZmvCM/gO5taY=</DigestValue>
      </Reference>
      <Reference URI="/ppt/media/image12.png?ContentType=image/png">
        <DigestMethod Algorithm="http://www.w3.org/2000/09/xmldsig#sha1"/>
        <DigestValue>WAighLHgWjoUeToxyInaBfdoxuY=</DigestValue>
      </Reference>
      <Reference URI="/ppt/media/image13.png?ContentType=image/png">
        <DigestMethod Algorithm="http://www.w3.org/2000/09/xmldsig#sha1"/>
        <DigestValue>AUEQaW/VCljeF5SMJxHDEQzNXoQ=</DigestValue>
      </Reference>
      <Reference URI="/ppt/media/image14.png?ContentType=image/png">
        <DigestMethod Algorithm="http://www.w3.org/2000/09/xmldsig#sha1"/>
        <DigestValue>lL90oV9b8etP16FC9RbqNwzY+Ks=</DigestValue>
      </Reference>
      <Reference URI="/ppt/media/image15.png?ContentType=image/png">
        <DigestMethod Algorithm="http://www.w3.org/2000/09/xmldsig#sha1"/>
        <DigestValue>ARyTtHelbik1jZM5DHOqLfOGIgE=</DigestValue>
      </Reference>
      <Reference URI="/ppt/media/image16.png?ContentType=image/png">
        <DigestMethod Algorithm="http://www.w3.org/2000/09/xmldsig#sha1"/>
        <DigestValue>JrFJ+3uIXO0IZwvZnYxutFb/+CY=</DigestValue>
      </Reference>
      <Reference URI="/ppt/media/image17.png?ContentType=image/png">
        <DigestMethod Algorithm="http://www.w3.org/2000/09/xmldsig#sha1"/>
        <DigestValue>4Q/HZ93VFaHOQwRQ2Kg0xSX8dBI=</DigestValue>
      </Reference>
      <Reference URI="/ppt/media/image18.png?ContentType=image/png">
        <DigestMethod Algorithm="http://www.w3.org/2000/09/xmldsig#sha1"/>
        <DigestValue>lGQCWTyMIhC0wc87XbqnGEOuXyY=</DigestValue>
      </Reference>
      <Reference URI="/ppt/media/image19.png?ContentType=image/png">
        <DigestMethod Algorithm="http://www.w3.org/2000/09/xmldsig#sha1"/>
        <DigestValue>nxJ/dRQBgcaSzDyC8MWPsmtjVjU=</DigestValue>
      </Reference>
      <Reference URI="/ppt/media/image2.jpg?ContentType=image/jpeg">
        <DigestMethod Algorithm="http://www.w3.org/2000/09/xmldsig#sha1"/>
        <DigestValue>Wi+oLU0+MYrsjebxfNHmYIOBYi4=</DigestValue>
      </Reference>
      <Reference URI="/ppt/media/image20.png?ContentType=image/png">
        <DigestMethod Algorithm="http://www.w3.org/2000/09/xmldsig#sha1"/>
        <DigestValue>hlNoakwV1FPRaWm/utFVSvqpDQQ=</DigestValue>
      </Reference>
      <Reference URI="/ppt/media/image21.png?ContentType=image/png">
        <DigestMethod Algorithm="http://www.w3.org/2000/09/xmldsig#sha1"/>
        <DigestValue>TikPoELVsYFP7Qq5ptHzhQlCu0s=</DigestValue>
      </Reference>
      <Reference URI="/ppt/media/image22.png?ContentType=image/png">
        <DigestMethod Algorithm="http://www.w3.org/2000/09/xmldsig#sha1"/>
        <DigestValue>pNSwl6lSqq1BL+rCAywIadfM5PM=</DigestValue>
      </Reference>
      <Reference URI="/ppt/media/image23.png?ContentType=image/png">
        <DigestMethod Algorithm="http://www.w3.org/2000/09/xmldsig#sha1"/>
        <DigestValue>VZSu58xSKNs7hDNHesct5m4a8As=</DigestValue>
      </Reference>
      <Reference URI="/ppt/media/image24.png?ContentType=image/png">
        <DigestMethod Algorithm="http://www.w3.org/2000/09/xmldsig#sha1"/>
        <DigestValue>71OZJo4v0f/OoA7ji8We4dR+/zk=</DigestValue>
      </Reference>
      <Reference URI="/ppt/media/image25.png?ContentType=image/png">
        <DigestMethod Algorithm="http://www.w3.org/2000/09/xmldsig#sha1"/>
        <DigestValue>VFPhlHb75oQBGLF9n9/IJvTpbfM=</DigestValue>
      </Reference>
      <Reference URI="/ppt/media/image26.png?ContentType=image/png">
        <DigestMethod Algorithm="http://www.w3.org/2000/09/xmldsig#sha1"/>
        <DigestValue>hfMDmX6r2ZRJr9MVozlTFvJ8jzU=</DigestValue>
      </Reference>
      <Reference URI="/ppt/media/image27.png?ContentType=image/png">
        <DigestMethod Algorithm="http://www.w3.org/2000/09/xmldsig#sha1"/>
        <DigestValue>RLlxwXtvKu9cldEgN4vQOCHWITo=</DigestValue>
      </Reference>
      <Reference URI="/ppt/media/image28.png?ContentType=image/png">
        <DigestMethod Algorithm="http://www.w3.org/2000/09/xmldsig#sha1"/>
        <DigestValue>gzlIC5HQOFhlZdBbboqhYygsKMg=</DigestValue>
      </Reference>
      <Reference URI="/ppt/media/image29.wmf?ContentType=image/x-wmf">
        <DigestMethod Algorithm="http://www.w3.org/2000/09/xmldsig#sha1"/>
        <DigestValue>mwBGHRS0DJ7KLB0Uds91DVP7Rig=</DigestValue>
      </Reference>
      <Reference URI="/ppt/media/image3.jpg?ContentType=image/jpeg">
        <DigestMethod Algorithm="http://www.w3.org/2000/09/xmldsig#sha1"/>
        <DigestValue>SDqEtxPP+h/dR0dWkn+OM1bV3I8=</DigestValue>
      </Reference>
      <Reference URI="/ppt/media/image30.wmf?ContentType=image/x-wmf">
        <DigestMethod Algorithm="http://www.w3.org/2000/09/xmldsig#sha1"/>
        <DigestValue>3dGevsxI2ZYySlg/CN7tkcbbFLM=</DigestValue>
      </Reference>
      <Reference URI="/ppt/media/image31.wmf?ContentType=image/x-wmf">
        <DigestMethod Algorithm="http://www.w3.org/2000/09/xmldsig#sha1"/>
        <DigestValue>NVUjFKOFb12F8zncbLtAIWnOgBQ=</DigestValue>
      </Reference>
      <Reference URI="/ppt/media/image32.wmf?ContentType=image/x-wmf">
        <DigestMethod Algorithm="http://www.w3.org/2000/09/xmldsig#sha1"/>
        <DigestValue>TIAigBf3738h1hQwMNEIF04MSwk=</DigestValue>
      </Reference>
      <Reference URI="/ppt/media/image33.wmf?ContentType=image/x-wmf">
        <DigestMethod Algorithm="http://www.w3.org/2000/09/xmldsig#sha1"/>
        <DigestValue>KC/6o5rtKnMIm52pGfNOXku/t+g=</DigestValue>
      </Reference>
      <Reference URI="/ppt/media/image4.jpg?ContentType=image/jpeg">
        <DigestMethod Algorithm="http://www.w3.org/2000/09/xmldsig#sha1"/>
        <DigestValue>sMG6UKMgtkQxfDS+7bXCWBR66nc=</DigestValue>
      </Reference>
      <Reference URI="/ppt/media/image4.png?ContentType=image/png">
        <DigestMethod Algorithm="http://www.w3.org/2000/09/xmldsig#sha1"/>
        <DigestValue>e0/xIBSAp1rlwvO1Gtdp7BLKkAs=</DigestValue>
      </Reference>
      <Reference URI="/ppt/media/image5.emf?ContentType=image/x-emf">
        <DigestMethod Algorithm="http://www.w3.org/2000/09/xmldsig#sha1"/>
        <DigestValue>dVF2H855mjMYzcFov9/VzoMg67A=</DigestValue>
      </Reference>
      <Reference URI="/ppt/media/image6.wmf?ContentType=image/x-wmf">
        <DigestMethod Algorithm="http://www.w3.org/2000/09/xmldsig#sha1"/>
        <DigestValue>oIugh4fa/48PhGOQQHTxhsWOHHg=</DigestValue>
      </Reference>
      <Reference URI="/ppt/media/image7.wmf?ContentType=image/x-wmf">
        <DigestMethod Algorithm="http://www.w3.org/2000/09/xmldsig#sha1"/>
        <DigestValue>2IUQY1lsom/4NqP0gQ2st1wzShw=</DigestValue>
      </Reference>
      <Reference URI="/ppt/media/image8.wmf?ContentType=image/x-wmf">
        <DigestMethod Algorithm="http://www.w3.org/2000/09/xmldsig#sha1"/>
        <DigestValue>QIuDel98vJSphvH5bZitlLzuL6w=</DigestValue>
      </Reference>
      <Reference URI="/ppt/media/image9.png?ContentType=image/png">
        <DigestMethod Algorithm="http://www.w3.org/2000/09/xmldsig#sha1"/>
        <DigestValue>SfGBl1p/QVvCzz9peHbXvEdNGt0=</DigestValue>
      </Reference>
      <Reference URI="/ppt/presentation.xml?ContentType=application/vnd.openxmlformats-officedocument.presentationml.presentation.main+xml">
        <DigestMethod Algorithm="http://www.w3.org/2000/09/xmldsig#sha1"/>
        <DigestValue>ke0riMRhIb9AX7Ga7nUyRrouyDE=</DigestValue>
      </Reference>
      <Reference URI="/ppt/presProps.xml?ContentType=application/vnd.openxmlformats-officedocument.presentationml.presProps+xml">
        <DigestMethod Algorithm="http://www.w3.org/2000/09/xmldsig#sha1"/>
        <DigestValue>K/3iStpoaNrwn9yz6DCuY8aFzTQ=</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3Y2qbe4SyViV4w4EVTTCm2Dw8Go=</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QsH69bocS3AV0KATb+o9BZ1MTrA=</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U//OluI8lVRIxrmsFr8NBW2CPqA=</DigestValue>
      </Reference>
      <Reference URI="/ppt/slideLayouts/slideLayout1.xml?ContentType=application/vnd.openxmlformats-officedocument.presentationml.slideLayout+xml">
        <DigestMethod Algorithm="http://www.w3.org/2000/09/xmldsig#sha1"/>
        <DigestValue>yvi+E9+8wSkxVMBw9OHb3S6h2uE=</DigestValue>
      </Reference>
      <Reference URI="/ppt/slideLayouts/slideLayout10.xml?ContentType=application/vnd.openxmlformats-officedocument.presentationml.slideLayout+xml">
        <DigestMethod Algorithm="http://www.w3.org/2000/09/xmldsig#sha1"/>
        <DigestValue>B4lNW89JjUv4iImpAwZLJ+aIpUY=</DigestValue>
      </Reference>
      <Reference URI="/ppt/slideLayouts/slideLayout11.xml?ContentType=application/vnd.openxmlformats-officedocument.presentationml.slideLayout+xml">
        <DigestMethod Algorithm="http://www.w3.org/2000/09/xmldsig#sha1"/>
        <DigestValue>jumtKWyxp4dHFsG8UIHvqGaUTPI=</DigestValue>
      </Reference>
      <Reference URI="/ppt/slideLayouts/slideLayout12.xml?ContentType=application/vnd.openxmlformats-officedocument.presentationml.slideLayout+xml">
        <DigestMethod Algorithm="http://www.w3.org/2000/09/xmldsig#sha1"/>
        <DigestValue>M/G4vudseQWB+7xIi2oK/mWnirI=</DigestValue>
      </Reference>
      <Reference URI="/ppt/slideLayouts/slideLayout13.xml?ContentType=application/vnd.openxmlformats-officedocument.presentationml.slideLayout+xml">
        <DigestMethod Algorithm="http://www.w3.org/2000/09/xmldsig#sha1"/>
        <DigestValue>QpbHgNNfjTChbm5wbhaLwuktUos=</DigestValue>
      </Reference>
      <Reference URI="/ppt/slideLayouts/slideLayout14.xml?ContentType=application/vnd.openxmlformats-officedocument.presentationml.slideLayout+xml">
        <DigestMethod Algorithm="http://www.w3.org/2000/09/xmldsig#sha1"/>
        <DigestValue>5cdc3sTgUZJLM9Qm1NX2Mz1Swwc=</DigestValue>
      </Reference>
      <Reference URI="/ppt/slideLayouts/slideLayout2.xml?ContentType=application/vnd.openxmlformats-officedocument.presentationml.slideLayout+xml">
        <DigestMethod Algorithm="http://www.w3.org/2000/09/xmldsig#sha1"/>
        <DigestValue>YPSLOV43QmJYT5a+lg2tonGyIKk=</DigestValue>
      </Reference>
      <Reference URI="/ppt/slideLayouts/slideLayout3.xml?ContentType=application/vnd.openxmlformats-officedocument.presentationml.slideLayout+xml">
        <DigestMethod Algorithm="http://www.w3.org/2000/09/xmldsig#sha1"/>
        <DigestValue>NSloPmsQ7E3yLleqa42mkfc4mpA=</DigestValue>
      </Reference>
      <Reference URI="/ppt/slideLayouts/slideLayout4.xml?ContentType=application/vnd.openxmlformats-officedocument.presentationml.slideLayout+xml">
        <DigestMethod Algorithm="http://www.w3.org/2000/09/xmldsig#sha1"/>
        <DigestValue>At083zWd7+tW4At3r3vociPaNZE=</DigestValue>
      </Reference>
      <Reference URI="/ppt/slideLayouts/slideLayout5.xml?ContentType=application/vnd.openxmlformats-officedocument.presentationml.slideLayout+xml">
        <DigestMethod Algorithm="http://www.w3.org/2000/09/xmldsig#sha1"/>
        <DigestValue>ljEEshV9raYUPZ5IsCa5+aTh1ts=</DigestValue>
      </Reference>
      <Reference URI="/ppt/slideLayouts/slideLayout6.xml?ContentType=application/vnd.openxmlformats-officedocument.presentationml.slideLayout+xml">
        <DigestMethod Algorithm="http://www.w3.org/2000/09/xmldsig#sha1"/>
        <DigestValue>VNtlzFNsMruMOo0HvPkMbMdPlHk=</DigestValue>
      </Reference>
      <Reference URI="/ppt/slideLayouts/slideLayout7.xml?ContentType=application/vnd.openxmlformats-officedocument.presentationml.slideLayout+xml">
        <DigestMethod Algorithm="http://www.w3.org/2000/09/xmldsig#sha1"/>
        <DigestValue>H6aGR3fYVmFB41bCaKw5yQGixKU=</DigestValue>
      </Reference>
      <Reference URI="/ppt/slideLayouts/slideLayout8.xml?ContentType=application/vnd.openxmlformats-officedocument.presentationml.slideLayout+xml">
        <DigestMethod Algorithm="http://www.w3.org/2000/09/xmldsig#sha1"/>
        <DigestValue>aTm/+QO1dQHjC42fxAMJmMIno0g=</DigestValue>
      </Reference>
      <Reference URI="/ppt/slideLayouts/slideLayout9.xml?ContentType=application/vnd.openxmlformats-officedocument.presentationml.slideLayout+xml">
        <DigestMethod Algorithm="http://www.w3.org/2000/09/xmldsig#sha1"/>
        <DigestValue>D33JKVrjpTEHRDtQ2W47KLYT6+c=</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0/09/xmldsig#sha1"/>
        <DigestValue>dXOPgGhEft6rYPPl/KOa/Agakd4=</DigestValue>
      </Reference>
      <Reference URI="/ppt/slideMasters/slideMaster1.xml?ContentType=application/vnd.openxmlformats-officedocument.presentationml.slideMaster+xml">
        <DigestMethod Algorithm="http://www.w3.org/2000/09/xmldsig#sha1"/>
        <DigestValue>saY8Qnu+nfhOcq7Xir7rSzY8hp8=</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PSQvW4IqAk287l9FutfGskP+XBc=</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FZvC3soDFcjZtro+lViUqTOYNYA=</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X9AoTXwzgNnIqI7UpjQn9Muca7Y=</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DMQCTIZ1WtGLFrcMu8iE5aoj7DM=</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GUeQc9WAX1vB87fRv/bX2KW2Yj0=</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Tu16hlIDbLjEvfajVTUG07Ms7pQ=</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lJ7EpVGfhejnzuwflKm5JNsquAc=</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Transform>
          <Transform Algorithm="http://www.w3.org/TR/2001/REC-xml-c14n-20010315"/>
        </Transforms>
        <DigestMethod Algorithm="http://www.w3.org/2000/09/xmldsig#sha1"/>
        <DigestValue>Rc/040nYCHqo6UaP9pXmUImoXHM=</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4HvT1kzg6Mg3s1mYDbioqzm6CE0=</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yqNvOjPTrJ1GdowzZSFIqnWe9GE=</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97l0cG233LZr7NYBf8KmGMuAAKE=</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mc/EnRGkVcDzXJnZGYQn87GUH0k=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PSQvW4IqAk287l9FutfGskP+XBc=</DigestValue>
      </Reference>
      <Reference URI="/ppt/slides/slide1.xml?ContentType=application/vnd.openxmlformats-officedocument.presentationml.slide+xml">
        <DigestMethod Algorithm="http://www.w3.org/2000/09/xmldsig#sha1"/>
        <DigestValue>uUwKQL1r2ZlE35E0wD0h2MWP14U=</DigestValue>
      </Reference>
      <Reference URI="/ppt/slides/slide10.xml?ContentType=application/vnd.openxmlformats-officedocument.presentationml.slide+xml">
        <DigestMethod Algorithm="http://www.w3.org/2000/09/xmldsig#sha1"/>
        <DigestValue>5PL5hXdUm5HcXfb1qBct3WbFIEg=</DigestValue>
      </Reference>
      <Reference URI="/ppt/slides/slide11.xml?ContentType=application/vnd.openxmlformats-officedocument.presentationml.slide+xml">
        <DigestMethod Algorithm="http://www.w3.org/2000/09/xmldsig#sha1"/>
        <DigestValue>xt4TeMFe6pg17K3WQEwumDesreQ=</DigestValue>
      </Reference>
      <Reference URI="/ppt/slides/slide12.xml?ContentType=application/vnd.openxmlformats-officedocument.presentationml.slide+xml">
        <DigestMethod Algorithm="http://www.w3.org/2000/09/xmldsig#sha1"/>
        <DigestValue>LMQ6mQ9wxT8yN29nKWK5ade5kkc=</DigestValue>
      </Reference>
      <Reference URI="/ppt/slides/slide13.xml?ContentType=application/vnd.openxmlformats-officedocument.presentationml.slide+xml">
        <DigestMethod Algorithm="http://www.w3.org/2000/09/xmldsig#sha1"/>
        <DigestValue>X9gSUcTqHApTRs4Fsr3UwQteTOA=</DigestValue>
      </Reference>
      <Reference URI="/ppt/slides/slide14.xml?ContentType=application/vnd.openxmlformats-officedocument.presentationml.slide+xml">
        <DigestMethod Algorithm="http://www.w3.org/2000/09/xmldsig#sha1"/>
        <DigestValue>Pg1JzxidvlVVa7/t8jZAdtfoy34=</DigestValue>
      </Reference>
      <Reference URI="/ppt/slides/slide15.xml?ContentType=application/vnd.openxmlformats-officedocument.presentationml.slide+xml">
        <DigestMethod Algorithm="http://www.w3.org/2000/09/xmldsig#sha1"/>
        <DigestValue>z0Wdgrz7RJQX2yM/0MlgV3p6MWI=</DigestValue>
      </Reference>
      <Reference URI="/ppt/slides/slide16.xml?ContentType=application/vnd.openxmlformats-officedocument.presentationml.slide+xml">
        <DigestMethod Algorithm="http://www.w3.org/2000/09/xmldsig#sha1"/>
        <DigestValue>TuWpJ8/FHM4YS6gBfiMRplvzIII=</DigestValue>
      </Reference>
      <Reference URI="/ppt/slides/slide17.xml?ContentType=application/vnd.openxmlformats-officedocument.presentationml.slide+xml">
        <DigestMethod Algorithm="http://www.w3.org/2000/09/xmldsig#sha1"/>
        <DigestValue>fsV05CvRrST3j3GeG4LICoODymk=</DigestValue>
      </Reference>
      <Reference URI="/ppt/slides/slide18.xml?ContentType=application/vnd.openxmlformats-officedocument.presentationml.slide+xml">
        <DigestMethod Algorithm="http://www.w3.org/2000/09/xmldsig#sha1"/>
        <DigestValue>nEZIHGbQXSPWhyEQND2VeTIyc5A=</DigestValue>
      </Reference>
      <Reference URI="/ppt/slides/slide19.xml?ContentType=application/vnd.openxmlformats-officedocument.presentationml.slide+xml">
        <DigestMethod Algorithm="http://www.w3.org/2000/09/xmldsig#sha1"/>
        <DigestValue>a/z6giuFPgWS6OozKvulkXhNNKs=</DigestValue>
      </Reference>
      <Reference URI="/ppt/slides/slide2.xml?ContentType=application/vnd.openxmlformats-officedocument.presentationml.slide+xml">
        <DigestMethod Algorithm="http://www.w3.org/2000/09/xmldsig#sha1"/>
        <DigestValue>c8abNVhTLP2sfrzjVrAE6eOnhRs=</DigestValue>
      </Reference>
      <Reference URI="/ppt/slides/slide20.xml?ContentType=application/vnd.openxmlformats-officedocument.presentationml.slide+xml">
        <DigestMethod Algorithm="http://www.w3.org/2000/09/xmldsig#sha1"/>
        <DigestValue>behD3sb8YK9Pcg6QrubV8n3Vt9g=</DigestValue>
      </Reference>
      <Reference URI="/ppt/slides/slide21.xml?ContentType=application/vnd.openxmlformats-officedocument.presentationml.slide+xml">
        <DigestMethod Algorithm="http://www.w3.org/2000/09/xmldsig#sha1"/>
        <DigestValue>S60H1l4TIcan7VQy3dlJ7xo6l90=</DigestValue>
      </Reference>
      <Reference URI="/ppt/slides/slide22.xml?ContentType=application/vnd.openxmlformats-officedocument.presentationml.slide+xml">
        <DigestMethod Algorithm="http://www.w3.org/2000/09/xmldsig#sha1"/>
        <DigestValue>oSlxFUx/J5mJBB+IE/cqMvPihx0=</DigestValue>
      </Reference>
      <Reference URI="/ppt/slides/slide23.xml?ContentType=application/vnd.openxmlformats-officedocument.presentationml.slide+xml">
        <DigestMethod Algorithm="http://www.w3.org/2000/09/xmldsig#sha1"/>
        <DigestValue>PMuWu3hQ9G7SnhpifEZReVFnAug=</DigestValue>
      </Reference>
      <Reference URI="/ppt/slides/slide24.xml?ContentType=application/vnd.openxmlformats-officedocument.presentationml.slide+xml">
        <DigestMethod Algorithm="http://www.w3.org/2000/09/xmldsig#sha1"/>
        <DigestValue>XnlL5ahP2XLImk+NOdWYT9TIOKo=</DigestValue>
      </Reference>
      <Reference URI="/ppt/slides/slide25.xml?ContentType=application/vnd.openxmlformats-officedocument.presentationml.slide+xml">
        <DigestMethod Algorithm="http://www.w3.org/2000/09/xmldsig#sha1"/>
        <DigestValue>1nq/qFdbH7bXaATiKB5vNGYchws=</DigestValue>
      </Reference>
      <Reference URI="/ppt/slides/slide26.xml?ContentType=application/vnd.openxmlformats-officedocument.presentationml.slide+xml">
        <DigestMethod Algorithm="http://www.w3.org/2000/09/xmldsig#sha1"/>
        <DigestValue>6mSf3Gs/zq+HKWdVkOsycOXR3d0=</DigestValue>
      </Reference>
      <Reference URI="/ppt/slides/slide27.xml?ContentType=application/vnd.openxmlformats-officedocument.presentationml.slide+xml">
        <DigestMethod Algorithm="http://www.w3.org/2000/09/xmldsig#sha1"/>
        <DigestValue>GPxqFWwaEqK14jheK14GFovleiw=</DigestValue>
      </Reference>
      <Reference URI="/ppt/slides/slide28.xml?ContentType=application/vnd.openxmlformats-officedocument.presentationml.slide+xml">
        <DigestMethod Algorithm="http://www.w3.org/2000/09/xmldsig#sha1"/>
        <DigestValue>oJbMHauM9b/B8Q0HInmHBdG4tKw=</DigestValue>
      </Reference>
      <Reference URI="/ppt/slides/slide29.xml?ContentType=application/vnd.openxmlformats-officedocument.presentationml.slide+xml">
        <DigestMethod Algorithm="http://www.w3.org/2000/09/xmldsig#sha1"/>
        <DigestValue>5nSG/Zn8O2ZaU17s9oZ1N59ddb4=</DigestValue>
      </Reference>
      <Reference URI="/ppt/slides/slide3.xml?ContentType=application/vnd.openxmlformats-officedocument.presentationml.slide+xml">
        <DigestMethod Algorithm="http://www.w3.org/2000/09/xmldsig#sha1"/>
        <DigestValue>+IVVokB0U+FwDqcKVfPHwk7Z0+c=</DigestValue>
      </Reference>
      <Reference URI="/ppt/slides/slide4.xml?ContentType=application/vnd.openxmlformats-officedocument.presentationml.slide+xml">
        <DigestMethod Algorithm="http://www.w3.org/2000/09/xmldsig#sha1"/>
        <DigestValue>p3d0OLOs1ufYvlSo/Leh7WkWwbA=</DigestValue>
      </Reference>
      <Reference URI="/ppt/slides/slide5.xml?ContentType=application/vnd.openxmlformats-officedocument.presentationml.slide+xml">
        <DigestMethod Algorithm="http://www.w3.org/2000/09/xmldsig#sha1"/>
        <DigestValue>CI7cxrYG8IKliaCTtfGOXyIAvfg=</DigestValue>
      </Reference>
      <Reference URI="/ppt/slides/slide6.xml?ContentType=application/vnd.openxmlformats-officedocument.presentationml.slide+xml">
        <DigestMethod Algorithm="http://www.w3.org/2000/09/xmldsig#sha1"/>
        <DigestValue>NqmgPXRTlmgyalH3q2PqzC6btZA=</DigestValue>
      </Reference>
      <Reference URI="/ppt/slides/slide7.xml?ContentType=application/vnd.openxmlformats-officedocument.presentationml.slide+xml">
        <DigestMethod Algorithm="http://www.w3.org/2000/09/xmldsig#sha1"/>
        <DigestValue>aVPjl1ulPpQtHhyOfQyquCaE+Cc=</DigestValue>
      </Reference>
      <Reference URI="/ppt/slides/slide8.xml?ContentType=application/vnd.openxmlformats-officedocument.presentationml.slide+xml">
        <DigestMethod Algorithm="http://www.w3.org/2000/09/xmldsig#sha1"/>
        <DigestValue>izis412iVgNl/7jS3NrcUgTxZqg=</DigestValue>
      </Reference>
      <Reference URI="/ppt/slides/slide9.xml?ContentType=application/vnd.openxmlformats-officedocument.presentationml.slide+xml">
        <DigestMethod Algorithm="http://www.w3.org/2000/09/xmldsig#sha1"/>
        <DigestValue>3q15XlOA+src0ADyrCHzDwV8ibo=</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viewProps.xml?ContentType=application/vnd.openxmlformats-officedocument.presentationml.viewProps+xml">
        <DigestMethod Algorithm="http://www.w3.org/2000/09/xmldsig#sha1"/>
        <DigestValue>ms8yUzP6OdubSa9r5dNcDJ56uoA=</DigestValue>
      </Reference>
    </Manifest>
    <SignatureProperties>
      <SignatureProperty Id="idSignatureTime" Target="#idPackageSignature">
        <mdssi:SignatureTime xmlns:mdssi="http://schemas.openxmlformats.org/package/2006/digital-signature">
          <mdssi:Format>YYYY-MM-DDThh:mm:ssTZD</mdssi:Format>
          <mdssi:Value>2016-08-03T16:14:59Z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1366</HorizontalResolution>
          <VerticalResolution>768</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2016-08-03T16:14:59Z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1697</TotalTime>
  <Words>1367</Words>
  <Application>Microsoft Office PowerPoint</Application>
  <PresentationFormat>全屏显示(4:3)</PresentationFormat>
  <Paragraphs>219</Paragraphs>
  <Slides>29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4" baseType="lpstr">
      <vt:lpstr>华文仿宋</vt:lpstr>
      <vt:lpstr>华文楷体</vt:lpstr>
      <vt:lpstr>宋体</vt:lpstr>
      <vt:lpstr>微软雅黑</vt:lpstr>
      <vt:lpstr>幼圆</vt:lpstr>
      <vt:lpstr>Arial</vt:lpstr>
      <vt:lpstr>Cambria Math</vt:lpstr>
      <vt:lpstr>Palatino Linotype</vt:lpstr>
      <vt:lpstr>Times New Roman</vt:lpstr>
      <vt:lpstr>Verdana</vt:lpstr>
      <vt:lpstr>Wingdings</vt:lpstr>
      <vt:lpstr>Wingdings 2</vt:lpstr>
      <vt:lpstr>机器学习v2.1rgb</vt:lpstr>
      <vt:lpstr>工作表</vt:lpstr>
      <vt:lpstr>Equation</vt:lpstr>
      <vt:lpstr>PowerPoint 演示文稿</vt:lpstr>
      <vt:lpstr>第一章：绪论</vt:lpstr>
      <vt:lpstr>大纲</vt:lpstr>
      <vt:lpstr>机器学习</vt:lpstr>
      <vt:lpstr>机器学习与数据挖掘</vt:lpstr>
      <vt:lpstr>典型的机器学习过程</vt:lpstr>
      <vt:lpstr>大纲</vt:lpstr>
      <vt:lpstr>基本术语-数据</vt:lpstr>
      <vt:lpstr>基本术语-任务</vt:lpstr>
      <vt:lpstr>基本术语-任务</vt:lpstr>
      <vt:lpstr>基本术语-泛化能力</vt:lpstr>
      <vt:lpstr>大纲</vt:lpstr>
      <vt:lpstr>假设空间</vt:lpstr>
      <vt:lpstr>大纲</vt:lpstr>
      <vt:lpstr>归纳偏好</vt:lpstr>
      <vt:lpstr>归纳偏好</vt:lpstr>
      <vt:lpstr>归纳偏好</vt:lpstr>
      <vt:lpstr>NoFreeLunch</vt:lpstr>
      <vt:lpstr>NoFreeLunch</vt:lpstr>
      <vt:lpstr>大纲</vt:lpstr>
      <vt:lpstr>发展历程</vt:lpstr>
      <vt:lpstr>发展历程</vt:lpstr>
      <vt:lpstr>发展历程</vt:lpstr>
      <vt:lpstr>大纲</vt:lpstr>
      <vt:lpstr>应用现状</vt:lpstr>
      <vt:lpstr>应用现状</vt:lpstr>
      <vt:lpstr>大纲</vt:lpstr>
      <vt:lpstr>阅读材料</vt:lpstr>
      <vt:lpstr>阅读材料</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dc:title>
  <dc:creator/>
  <cp:lastModifiedBy>De-Chuan Zhan</cp:lastModifiedBy>
  <cp:revision>56</cp:revision>
  <dcterms:created xsi:type="dcterms:W3CDTF">2015-12-30T14:22:19Z</dcterms:created>
  <dcterms:modified xsi:type="dcterms:W3CDTF">2016-08-03T16:14:50Z</dcterms:modified>
</cp:coreProperties>
</file>