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sigs" ContentType="application/vnd.openxmlformats-package.digital-signature-origin"/>
  <Default Extension="jpg" ContentType="image/jpeg"/>
  <Override PartName="/ppt/diagrams/data1.xml" ContentType="application/vnd.openxmlformats-officedocument.drawingml.diagramData+xml"/>
  <Override PartName="/ppt/presentation.xml" ContentType="application/vnd.openxmlformats-officedocument.presentationml.presentation.main+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10.xml" ContentType="application/vnd.openxmlformats-officedocument.presentationml.slide+xml"/>
  <Override PartName="/ppt/slides/slide6.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0.xml" ContentType="application/vnd.openxmlformats-officedocument.presentationml.slide+xml"/>
  <Override PartName="/ppt/slides/slide11.xml" ContentType="application/vnd.openxmlformats-officedocument.presentationml.slide+xml"/>
  <Override PartName="/ppt/slides/slide18.xml" ContentType="application/vnd.openxmlformats-officedocument.presentationml.slide+xml"/>
  <Override PartName="/ppt/slides/slide13.xml" ContentType="application/vnd.openxmlformats-officedocument.presentationml.slide+xml"/>
  <Override PartName="/ppt/slides/slide19.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4.xml" ContentType="application/vnd.openxmlformats-officedocument.presentationml.slide+xml"/>
  <Override PartName="/ppt/slides/slide17.xml" ContentType="application/vnd.openxmlformats-officedocument.presentationml.slid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Layouts/slideLayout18.xml" ContentType="application/vnd.openxmlformats-officedocument.presentationml.slideLayout+xml"/>
  <Override PartName="/ppt/notesSlides/notesSlide1.xml" ContentType="application/vnd.openxmlformats-officedocument.presentationml.notesSlide+xml"/>
  <Override PartName="/ppt/theme/theme1.xml" ContentType="application/vnd.openxmlformats-officedocument.theme+xml"/>
  <Override PartName="/ppt/notesMasters/notesMaster1.xml" ContentType="application/vnd.openxmlformats-officedocument.presentationml.notesMaster+xml"/>
  <Override PartName="/ppt/diagrams/colors1.xml" ContentType="application/vnd.openxmlformats-officedocument.drawingml.diagramColors+xml"/>
  <Override PartName="/ppt/diagrams/drawing1.xml" ContentType="application/vnd.ms-office.drawingml.diagramDrawing+xml"/>
  <Override PartName="/ppt/diagrams/quickStyle1.xml" ContentType="application/vnd.openxmlformats-officedocument.drawingml.diagramStyle+xml"/>
  <Override PartName="/ppt/diagrams/layout1.xml" ContentType="application/vnd.openxmlformats-officedocument.drawingml.diagramLayout+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_xmlsignatures/sig1.xml" ContentType="application/vnd.openxmlformats-package.digital-signature-xmlsignatur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package/2006/relationships/digital-signature/origin" Target="_xmlsignatures/origin.sigs"/><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1"/>
  </p:sldMasterIdLst>
  <p:notesMasterIdLst>
    <p:notesMasterId r:id="rId35"/>
  </p:notesMasterIdLst>
  <p:sldIdLst>
    <p:sldId id="312" r:id="rId2"/>
    <p:sldId id="259" r:id="rId3"/>
    <p:sldId id="263" r:id="rId4"/>
    <p:sldId id="264" r:id="rId5"/>
    <p:sldId id="265" r:id="rId6"/>
    <p:sldId id="305" r:id="rId7"/>
    <p:sldId id="281" r:id="rId8"/>
    <p:sldId id="282" r:id="rId9"/>
    <p:sldId id="280" r:id="rId10"/>
    <p:sldId id="283" r:id="rId11"/>
    <p:sldId id="284" r:id="rId12"/>
    <p:sldId id="285" r:id="rId13"/>
    <p:sldId id="287" r:id="rId14"/>
    <p:sldId id="288" r:id="rId15"/>
    <p:sldId id="289" r:id="rId16"/>
    <p:sldId id="290" r:id="rId17"/>
    <p:sldId id="291" r:id="rId18"/>
    <p:sldId id="292" r:id="rId19"/>
    <p:sldId id="293" r:id="rId20"/>
    <p:sldId id="297" r:id="rId21"/>
    <p:sldId id="308" r:id="rId22"/>
    <p:sldId id="298" r:id="rId23"/>
    <p:sldId id="299" r:id="rId24"/>
    <p:sldId id="300" r:id="rId25"/>
    <p:sldId id="311" r:id="rId26"/>
    <p:sldId id="310" r:id="rId27"/>
    <p:sldId id="260" r:id="rId28"/>
    <p:sldId id="261" r:id="rId29"/>
    <p:sldId id="262" r:id="rId30"/>
    <p:sldId id="302" r:id="rId31"/>
    <p:sldId id="303" r:id="rId32"/>
    <p:sldId id="304" r:id="rId33"/>
    <p:sldId id="279" r:id="rId3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7EDCC"/>
    <a:srgbClr val="ABBD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168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1ECDC13-191A-461F-982B-9F2902872718}" type="doc">
      <dgm:prSet loTypeId="urn:microsoft.com/office/officeart/2005/8/layout/process1" loCatId="process" qsTypeId="urn:microsoft.com/office/officeart/2005/8/quickstyle/simple1" qsCatId="simple" csTypeId="urn:microsoft.com/office/officeart/2005/8/colors/accent1_2" csCatId="accent1" phldr="1"/>
      <dgm:spPr/>
    </dgm:pt>
    <dgm:pt modelId="{D1C77F9F-B447-4899-BE51-C5F4DF0ECE01}">
      <dgm:prSet phldrT="[文本]"/>
      <dgm:spPr/>
      <dgm:t>
        <a:bodyPr/>
        <a:lstStyle/>
        <a:p>
          <a:r>
            <a:rPr lang="zh-CN" altLang="en-US" dirty="0" smtClean="0"/>
            <a:t>产生初始候选子集</a:t>
          </a:r>
          <a:endParaRPr lang="zh-CN" altLang="en-US" dirty="0"/>
        </a:p>
      </dgm:t>
    </dgm:pt>
    <dgm:pt modelId="{5FF7FA40-C405-40E0-B1FC-14274B5AD9AD}" type="parTrans" cxnId="{4566B88E-CE16-483E-9259-30620732BDB3}">
      <dgm:prSet/>
      <dgm:spPr/>
      <dgm:t>
        <a:bodyPr/>
        <a:lstStyle/>
        <a:p>
          <a:endParaRPr lang="zh-CN" altLang="en-US"/>
        </a:p>
      </dgm:t>
    </dgm:pt>
    <dgm:pt modelId="{9C898CE1-613D-47DE-9921-BAA7E92EF284}" type="sibTrans" cxnId="{4566B88E-CE16-483E-9259-30620732BDB3}">
      <dgm:prSet/>
      <dgm:spPr/>
      <dgm:t>
        <a:bodyPr/>
        <a:lstStyle/>
        <a:p>
          <a:endParaRPr lang="zh-CN" altLang="en-US"/>
        </a:p>
      </dgm:t>
    </dgm:pt>
    <dgm:pt modelId="{03CD8F39-DB55-4143-A47C-51E22AD826F1}">
      <dgm:prSet phldrT="[文本]"/>
      <dgm:spPr/>
      <dgm:t>
        <a:bodyPr/>
        <a:lstStyle/>
        <a:p>
          <a:r>
            <a:rPr lang="zh-CN" altLang="en-US" dirty="0" smtClean="0"/>
            <a:t>评价候选子集的好坏</a:t>
          </a:r>
          <a:endParaRPr lang="zh-CN" altLang="en-US" dirty="0"/>
        </a:p>
      </dgm:t>
    </dgm:pt>
    <dgm:pt modelId="{185AD99D-F329-4C8E-9918-8CB1A5968858}" type="parTrans" cxnId="{107FC09C-BA92-4C55-9CF3-405EC167A512}">
      <dgm:prSet/>
      <dgm:spPr/>
      <dgm:t>
        <a:bodyPr/>
        <a:lstStyle/>
        <a:p>
          <a:endParaRPr lang="zh-CN" altLang="en-US"/>
        </a:p>
      </dgm:t>
    </dgm:pt>
    <dgm:pt modelId="{3D6D331E-F4C1-48BF-A493-C9787BA5AC82}" type="sibTrans" cxnId="{107FC09C-BA92-4C55-9CF3-405EC167A512}">
      <dgm:prSet/>
      <dgm:spPr/>
      <dgm:t>
        <a:bodyPr/>
        <a:lstStyle/>
        <a:p>
          <a:endParaRPr lang="zh-CN" altLang="en-US"/>
        </a:p>
      </dgm:t>
    </dgm:pt>
    <dgm:pt modelId="{C829AFD7-D88F-41D1-AF8A-A146DDED5ED3}">
      <dgm:prSet phldrT="[文本]"/>
      <dgm:spPr/>
      <dgm:t>
        <a:bodyPr/>
        <a:lstStyle/>
        <a:p>
          <a:r>
            <a:rPr lang="zh-CN" altLang="en-US" dirty="0" smtClean="0"/>
            <a:t>基于评价结果产生下一个候选子集</a:t>
          </a:r>
          <a:endParaRPr lang="zh-CN" altLang="en-US" dirty="0"/>
        </a:p>
      </dgm:t>
    </dgm:pt>
    <dgm:pt modelId="{9FA83764-3D80-4674-923F-97C70504516C}" type="parTrans" cxnId="{C0020718-155F-4F8E-B3A9-B794CC21C2ED}">
      <dgm:prSet/>
      <dgm:spPr/>
      <dgm:t>
        <a:bodyPr/>
        <a:lstStyle/>
        <a:p>
          <a:endParaRPr lang="zh-CN" altLang="en-US"/>
        </a:p>
      </dgm:t>
    </dgm:pt>
    <dgm:pt modelId="{7090DF00-1D4A-4FA1-B31B-58BCB6CFD893}" type="sibTrans" cxnId="{C0020718-155F-4F8E-B3A9-B794CC21C2ED}">
      <dgm:prSet/>
      <dgm:spPr/>
      <dgm:t>
        <a:bodyPr/>
        <a:lstStyle/>
        <a:p>
          <a:endParaRPr lang="zh-CN" altLang="en-US"/>
        </a:p>
      </dgm:t>
    </dgm:pt>
    <dgm:pt modelId="{A996E2B1-6632-403D-B5B1-0D9569E853B5}" type="pres">
      <dgm:prSet presAssocID="{D1ECDC13-191A-461F-982B-9F2902872718}" presName="Name0" presStyleCnt="0">
        <dgm:presLayoutVars>
          <dgm:dir/>
          <dgm:resizeHandles val="exact"/>
        </dgm:presLayoutVars>
      </dgm:prSet>
      <dgm:spPr/>
    </dgm:pt>
    <dgm:pt modelId="{D8A84710-4996-4C77-A1DD-D8842EDD8047}" type="pres">
      <dgm:prSet presAssocID="{D1C77F9F-B447-4899-BE51-C5F4DF0ECE01}" presName="node" presStyleLbl="node1" presStyleIdx="0" presStyleCnt="3">
        <dgm:presLayoutVars>
          <dgm:bulletEnabled val="1"/>
        </dgm:presLayoutVars>
      </dgm:prSet>
      <dgm:spPr/>
      <dgm:t>
        <a:bodyPr/>
        <a:lstStyle/>
        <a:p>
          <a:endParaRPr lang="zh-CN" altLang="en-US"/>
        </a:p>
      </dgm:t>
    </dgm:pt>
    <dgm:pt modelId="{558BC5DE-665D-4ADF-A3D7-0DC46436CCD8}" type="pres">
      <dgm:prSet presAssocID="{9C898CE1-613D-47DE-9921-BAA7E92EF284}" presName="sibTrans" presStyleLbl="sibTrans2D1" presStyleIdx="0" presStyleCnt="2"/>
      <dgm:spPr/>
      <dgm:t>
        <a:bodyPr/>
        <a:lstStyle/>
        <a:p>
          <a:endParaRPr lang="zh-CN" altLang="en-US"/>
        </a:p>
      </dgm:t>
    </dgm:pt>
    <dgm:pt modelId="{C6B9F39F-4BD1-4178-BACB-B2A4477065A6}" type="pres">
      <dgm:prSet presAssocID="{9C898CE1-613D-47DE-9921-BAA7E92EF284}" presName="connectorText" presStyleLbl="sibTrans2D1" presStyleIdx="0" presStyleCnt="2"/>
      <dgm:spPr/>
      <dgm:t>
        <a:bodyPr/>
        <a:lstStyle/>
        <a:p>
          <a:endParaRPr lang="zh-CN" altLang="en-US"/>
        </a:p>
      </dgm:t>
    </dgm:pt>
    <dgm:pt modelId="{9080954D-C80C-4956-8BF3-ADB4FACDDBC7}" type="pres">
      <dgm:prSet presAssocID="{03CD8F39-DB55-4143-A47C-51E22AD826F1}" presName="node" presStyleLbl="node1" presStyleIdx="1" presStyleCnt="3">
        <dgm:presLayoutVars>
          <dgm:bulletEnabled val="1"/>
        </dgm:presLayoutVars>
      </dgm:prSet>
      <dgm:spPr/>
      <dgm:t>
        <a:bodyPr/>
        <a:lstStyle/>
        <a:p>
          <a:endParaRPr lang="zh-CN" altLang="en-US"/>
        </a:p>
      </dgm:t>
    </dgm:pt>
    <dgm:pt modelId="{65E9B4F3-98DD-441F-AE7F-4B2AEC56C51C}" type="pres">
      <dgm:prSet presAssocID="{3D6D331E-F4C1-48BF-A493-C9787BA5AC82}" presName="sibTrans" presStyleLbl="sibTrans2D1" presStyleIdx="1" presStyleCnt="2"/>
      <dgm:spPr/>
      <dgm:t>
        <a:bodyPr/>
        <a:lstStyle/>
        <a:p>
          <a:endParaRPr lang="zh-CN" altLang="en-US"/>
        </a:p>
      </dgm:t>
    </dgm:pt>
    <dgm:pt modelId="{40541501-6293-4703-8586-4AD96D452A06}" type="pres">
      <dgm:prSet presAssocID="{3D6D331E-F4C1-48BF-A493-C9787BA5AC82}" presName="connectorText" presStyleLbl="sibTrans2D1" presStyleIdx="1" presStyleCnt="2"/>
      <dgm:spPr/>
      <dgm:t>
        <a:bodyPr/>
        <a:lstStyle/>
        <a:p>
          <a:endParaRPr lang="zh-CN" altLang="en-US"/>
        </a:p>
      </dgm:t>
    </dgm:pt>
    <dgm:pt modelId="{6ED35884-B6D1-4133-BAF0-47ED263A5C6F}" type="pres">
      <dgm:prSet presAssocID="{C829AFD7-D88F-41D1-AF8A-A146DDED5ED3}" presName="node" presStyleLbl="node1" presStyleIdx="2" presStyleCnt="3">
        <dgm:presLayoutVars>
          <dgm:bulletEnabled val="1"/>
        </dgm:presLayoutVars>
      </dgm:prSet>
      <dgm:spPr/>
      <dgm:t>
        <a:bodyPr/>
        <a:lstStyle/>
        <a:p>
          <a:endParaRPr lang="zh-CN" altLang="en-US"/>
        </a:p>
      </dgm:t>
    </dgm:pt>
  </dgm:ptLst>
  <dgm:cxnLst>
    <dgm:cxn modelId="{8379B51D-F64C-4B7D-AFA6-BF0B5C76C0C6}" type="presOf" srcId="{C829AFD7-D88F-41D1-AF8A-A146DDED5ED3}" destId="{6ED35884-B6D1-4133-BAF0-47ED263A5C6F}" srcOrd="0" destOrd="0" presId="urn:microsoft.com/office/officeart/2005/8/layout/process1"/>
    <dgm:cxn modelId="{0AA0706A-AA3F-4580-AEDF-8AFF97F8BF3B}" type="presOf" srcId="{3D6D331E-F4C1-48BF-A493-C9787BA5AC82}" destId="{40541501-6293-4703-8586-4AD96D452A06}" srcOrd="1" destOrd="0" presId="urn:microsoft.com/office/officeart/2005/8/layout/process1"/>
    <dgm:cxn modelId="{6B94003E-F8E1-4365-B98B-26428C3F4D26}" type="presOf" srcId="{3D6D331E-F4C1-48BF-A493-C9787BA5AC82}" destId="{65E9B4F3-98DD-441F-AE7F-4B2AEC56C51C}" srcOrd="0" destOrd="0" presId="urn:microsoft.com/office/officeart/2005/8/layout/process1"/>
    <dgm:cxn modelId="{4566B88E-CE16-483E-9259-30620732BDB3}" srcId="{D1ECDC13-191A-461F-982B-9F2902872718}" destId="{D1C77F9F-B447-4899-BE51-C5F4DF0ECE01}" srcOrd="0" destOrd="0" parTransId="{5FF7FA40-C405-40E0-B1FC-14274B5AD9AD}" sibTransId="{9C898CE1-613D-47DE-9921-BAA7E92EF284}"/>
    <dgm:cxn modelId="{ABDB11CB-B112-41DC-8AE8-D18D82880A9F}" type="presOf" srcId="{D1C77F9F-B447-4899-BE51-C5F4DF0ECE01}" destId="{D8A84710-4996-4C77-A1DD-D8842EDD8047}" srcOrd="0" destOrd="0" presId="urn:microsoft.com/office/officeart/2005/8/layout/process1"/>
    <dgm:cxn modelId="{107FC09C-BA92-4C55-9CF3-405EC167A512}" srcId="{D1ECDC13-191A-461F-982B-9F2902872718}" destId="{03CD8F39-DB55-4143-A47C-51E22AD826F1}" srcOrd="1" destOrd="0" parTransId="{185AD99D-F329-4C8E-9918-8CB1A5968858}" sibTransId="{3D6D331E-F4C1-48BF-A493-C9787BA5AC82}"/>
    <dgm:cxn modelId="{34530449-4DB4-401F-B696-56C73C50EBF4}" type="presOf" srcId="{9C898CE1-613D-47DE-9921-BAA7E92EF284}" destId="{C6B9F39F-4BD1-4178-BACB-B2A4477065A6}" srcOrd="1" destOrd="0" presId="urn:microsoft.com/office/officeart/2005/8/layout/process1"/>
    <dgm:cxn modelId="{2403BD51-EA27-4A57-9E65-8E657CAA2FDC}" type="presOf" srcId="{03CD8F39-DB55-4143-A47C-51E22AD826F1}" destId="{9080954D-C80C-4956-8BF3-ADB4FACDDBC7}" srcOrd="0" destOrd="0" presId="urn:microsoft.com/office/officeart/2005/8/layout/process1"/>
    <dgm:cxn modelId="{C0020718-155F-4F8E-B3A9-B794CC21C2ED}" srcId="{D1ECDC13-191A-461F-982B-9F2902872718}" destId="{C829AFD7-D88F-41D1-AF8A-A146DDED5ED3}" srcOrd="2" destOrd="0" parTransId="{9FA83764-3D80-4674-923F-97C70504516C}" sibTransId="{7090DF00-1D4A-4FA1-B31B-58BCB6CFD893}"/>
    <dgm:cxn modelId="{E7ED6B20-74A4-4E3E-ACB0-7E7F73604B6D}" type="presOf" srcId="{D1ECDC13-191A-461F-982B-9F2902872718}" destId="{A996E2B1-6632-403D-B5B1-0D9569E853B5}" srcOrd="0" destOrd="0" presId="urn:microsoft.com/office/officeart/2005/8/layout/process1"/>
    <dgm:cxn modelId="{3949024F-B79A-4C95-B7A2-8520A524DD41}" type="presOf" srcId="{9C898CE1-613D-47DE-9921-BAA7E92EF284}" destId="{558BC5DE-665D-4ADF-A3D7-0DC46436CCD8}" srcOrd="0" destOrd="0" presId="urn:microsoft.com/office/officeart/2005/8/layout/process1"/>
    <dgm:cxn modelId="{B83B4D89-7DEE-4653-A5F0-320A7EC68DEC}" type="presParOf" srcId="{A996E2B1-6632-403D-B5B1-0D9569E853B5}" destId="{D8A84710-4996-4C77-A1DD-D8842EDD8047}" srcOrd="0" destOrd="0" presId="urn:microsoft.com/office/officeart/2005/8/layout/process1"/>
    <dgm:cxn modelId="{9076520F-B30D-4ADA-999C-FB4F3AA05B9F}" type="presParOf" srcId="{A996E2B1-6632-403D-B5B1-0D9569E853B5}" destId="{558BC5DE-665D-4ADF-A3D7-0DC46436CCD8}" srcOrd="1" destOrd="0" presId="urn:microsoft.com/office/officeart/2005/8/layout/process1"/>
    <dgm:cxn modelId="{453F48D4-A984-429F-8A1C-F1FF85FDB30A}" type="presParOf" srcId="{558BC5DE-665D-4ADF-A3D7-0DC46436CCD8}" destId="{C6B9F39F-4BD1-4178-BACB-B2A4477065A6}" srcOrd="0" destOrd="0" presId="urn:microsoft.com/office/officeart/2005/8/layout/process1"/>
    <dgm:cxn modelId="{C38CECA8-2E1B-4210-98DB-8904F5EAA715}" type="presParOf" srcId="{A996E2B1-6632-403D-B5B1-0D9569E853B5}" destId="{9080954D-C80C-4956-8BF3-ADB4FACDDBC7}" srcOrd="2" destOrd="0" presId="urn:microsoft.com/office/officeart/2005/8/layout/process1"/>
    <dgm:cxn modelId="{074C062B-BCA2-4F1D-B7A7-1F33F2CB0614}" type="presParOf" srcId="{A996E2B1-6632-403D-B5B1-0D9569E853B5}" destId="{65E9B4F3-98DD-441F-AE7F-4B2AEC56C51C}" srcOrd="3" destOrd="0" presId="urn:microsoft.com/office/officeart/2005/8/layout/process1"/>
    <dgm:cxn modelId="{102A8D54-C5BE-4644-9268-31ABFBF4B7A3}" type="presParOf" srcId="{65E9B4F3-98DD-441F-AE7F-4B2AEC56C51C}" destId="{40541501-6293-4703-8586-4AD96D452A06}" srcOrd="0" destOrd="0" presId="urn:microsoft.com/office/officeart/2005/8/layout/process1"/>
    <dgm:cxn modelId="{FF2100CA-B3AF-43FA-BF8C-4A582689B5F6}" type="presParOf" srcId="{A996E2B1-6632-403D-B5B1-0D9569E853B5}" destId="{6ED35884-B6D1-4133-BAF0-47ED263A5C6F}"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image" Target="../media/image43.wmf"/><Relationship Id="rId1" Type="http://schemas.openxmlformats.org/officeDocument/2006/relationships/image" Target="../media/image42.wmf"/><Relationship Id="rId6" Type="http://schemas.openxmlformats.org/officeDocument/2006/relationships/image" Target="../media/image47.wmf"/><Relationship Id="rId5" Type="http://schemas.openxmlformats.org/officeDocument/2006/relationships/image" Target="../media/image46.wmf"/><Relationship Id="rId4" Type="http://schemas.openxmlformats.org/officeDocument/2006/relationships/image" Target="../media/image45.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49.wmf"/><Relationship Id="rId1" Type="http://schemas.openxmlformats.org/officeDocument/2006/relationships/image" Target="../media/image48.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52.wmf"/><Relationship Id="rId2" Type="http://schemas.openxmlformats.org/officeDocument/2006/relationships/image" Target="../media/image51.wmf"/><Relationship Id="rId1" Type="http://schemas.openxmlformats.org/officeDocument/2006/relationships/image" Target="../media/image50.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54.wmf"/><Relationship Id="rId1" Type="http://schemas.openxmlformats.org/officeDocument/2006/relationships/image" Target="../media/image53.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58.wmf"/><Relationship Id="rId2" Type="http://schemas.openxmlformats.org/officeDocument/2006/relationships/image" Target="../media/image57.wmf"/><Relationship Id="rId1" Type="http://schemas.openxmlformats.org/officeDocument/2006/relationships/image" Target="../media/image56.wmf"/><Relationship Id="rId4" Type="http://schemas.openxmlformats.org/officeDocument/2006/relationships/image" Target="../media/image5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image" Target="../media/image22.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image" Target="../media/image24.wmf"/><Relationship Id="rId4" Type="http://schemas.openxmlformats.org/officeDocument/2006/relationships/image" Target="../media/image27.wmf"/></Relationships>
</file>

<file path=ppt/drawings/_rels/vmlDrawing9.vml.rels><?xml version="1.0" encoding="UTF-8" standalone="yes"?>
<Relationships xmlns="http://schemas.openxmlformats.org/package/2006/relationships"><Relationship Id="rId8" Type="http://schemas.openxmlformats.org/officeDocument/2006/relationships/image" Target="../media/image35.wmf"/><Relationship Id="rId13" Type="http://schemas.openxmlformats.org/officeDocument/2006/relationships/image" Target="../media/image40.wmf"/><Relationship Id="rId3" Type="http://schemas.openxmlformats.org/officeDocument/2006/relationships/image" Target="../media/image30.wmf"/><Relationship Id="rId7" Type="http://schemas.openxmlformats.org/officeDocument/2006/relationships/image" Target="../media/image34.wmf"/><Relationship Id="rId12" Type="http://schemas.openxmlformats.org/officeDocument/2006/relationships/image" Target="../media/image39.wmf"/><Relationship Id="rId2" Type="http://schemas.openxmlformats.org/officeDocument/2006/relationships/image" Target="../media/image29.wmf"/><Relationship Id="rId1" Type="http://schemas.openxmlformats.org/officeDocument/2006/relationships/image" Target="../media/image28.wmf"/><Relationship Id="rId6" Type="http://schemas.openxmlformats.org/officeDocument/2006/relationships/image" Target="../media/image33.wmf"/><Relationship Id="rId11" Type="http://schemas.openxmlformats.org/officeDocument/2006/relationships/image" Target="../media/image38.wmf"/><Relationship Id="rId5" Type="http://schemas.openxmlformats.org/officeDocument/2006/relationships/image" Target="../media/image32.wmf"/><Relationship Id="rId10" Type="http://schemas.openxmlformats.org/officeDocument/2006/relationships/image" Target="../media/image37.wmf"/><Relationship Id="rId4" Type="http://schemas.openxmlformats.org/officeDocument/2006/relationships/image" Target="../media/image31.wmf"/><Relationship Id="rId9" Type="http://schemas.openxmlformats.org/officeDocument/2006/relationships/image" Target="../media/image36.wmf"/><Relationship Id="rId14" Type="http://schemas.openxmlformats.org/officeDocument/2006/relationships/image" Target="../media/image4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FD1F3A-F2B2-4BEC-B9E4-0B18867CBE0F}" type="datetimeFigureOut">
              <a:rPr lang="zh-CN" altLang="en-US" smtClean="0"/>
              <a:t>2016/6/18</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61D9A5-1E6E-447C-8F4C-2999CC5545A1}" type="slidenum">
              <a:rPr lang="zh-CN" altLang="en-US" smtClean="0"/>
              <a:t>‹#›</a:t>
            </a:fld>
            <a:endParaRPr lang="zh-CN" altLang="en-US"/>
          </a:p>
        </p:txBody>
      </p:sp>
    </p:spTree>
    <p:extLst>
      <p:ext uri="{BB962C8B-B14F-4D97-AF65-F5344CB8AC3E}">
        <p14:creationId xmlns:p14="http://schemas.microsoft.com/office/powerpoint/2010/main" val="16358308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561D9A5-1E6E-447C-8F4C-2999CC5545A1}" type="slidenum">
              <a:rPr lang="zh-CN" altLang="en-US" smtClean="0"/>
              <a:t>32</a:t>
            </a:fld>
            <a:endParaRPr lang="zh-CN" altLang="en-US"/>
          </a:p>
        </p:txBody>
      </p:sp>
    </p:spTree>
    <p:extLst>
      <p:ext uri="{BB962C8B-B14F-4D97-AF65-F5344CB8AC3E}">
        <p14:creationId xmlns:p14="http://schemas.microsoft.com/office/powerpoint/2010/main" val="39537088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107967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两栏内容">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66700" y="1171237"/>
            <a:ext cx="3962400" cy="4897438"/>
          </a:xfrm>
        </p:spPr>
        <p:txBody>
          <a:bodyPr/>
          <a:lstStyle>
            <a:lvl1pPr marL="228600" indent="-360000">
              <a:buClr>
                <a:schemeClr val="accent1"/>
              </a:buClr>
              <a:buFont typeface="Wingdings" panose="05000000000000000000" pitchFamily="2" charset="2"/>
              <a:buChar char="p"/>
              <a:defRPr sz="2200">
                <a:latin typeface="幼圆" panose="02010509060101010101" pitchFamily="49" charset="-122"/>
                <a:ea typeface="幼圆" panose="02010509060101010101" pitchFamily="49" charset="-122"/>
              </a:defRPr>
            </a:lvl1pPr>
            <a:lvl2pPr marL="685800" indent="-360000">
              <a:buClr>
                <a:schemeClr val="accent1"/>
              </a:buClr>
              <a:buFont typeface="Wingdings" panose="05000000000000000000" pitchFamily="2" charset="2"/>
              <a:buChar char="l"/>
              <a:defRPr sz="2000">
                <a:latin typeface="幼圆" panose="02010509060101010101" pitchFamily="49" charset="-122"/>
                <a:ea typeface="幼圆" panose="02010509060101010101" pitchFamily="49" charset="-122"/>
              </a:defRPr>
            </a:lvl2pPr>
            <a:lvl3pPr marL="1143000" indent="-360000">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3pPr>
            <a:lvl4pPr marL="1600200" indent="-360000">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4pPr>
            <a:lvl5pPr marL="2057400" indent="-360000">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171237"/>
            <a:ext cx="4260850" cy="4897438"/>
          </a:xfrm>
        </p:spPr>
        <p:txBody>
          <a:bodyPr/>
          <a:lstStyle>
            <a:lvl1pPr marL="228600" indent="-360000">
              <a:buClr>
                <a:schemeClr val="accent1"/>
              </a:buClr>
              <a:buFont typeface="Wingdings" panose="05000000000000000000" pitchFamily="2" charset="2"/>
              <a:buChar char="p"/>
              <a:defRPr sz="2200">
                <a:latin typeface="幼圆" panose="02010509060101010101" pitchFamily="49" charset="-122"/>
                <a:ea typeface="幼圆" panose="02010509060101010101" pitchFamily="49" charset="-122"/>
              </a:defRPr>
            </a:lvl1pPr>
            <a:lvl2pPr marL="685800" indent="-360000">
              <a:buClr>
                <a:schemeClr val="accent1"/>
              </a:buClr>
              <a:buFont typeface="Wingdings" panose="05000000000000000000" pitchFamily="2" charset="2"/>
              <a:buChar char="l"/>
              <a:defRPr sz="2000">
                <a:latin typeface="幼圆" panose="02010509060101010101" pitchFamily="49" charset="-122"/>
                <a:ea typeface="幼圆" panose="02010509060101010101" pitchFamily="49" charset="-122"/>
              </a:defRPr>
            </a:lvl2pPr>
            <a:lvl3pPr marL="1143000" indent="-360000">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3pPr>
            <a:lvl4pPr marL="1600200" indent="-360000">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4pPr>
            <a:lvl5pPr marL="2057400" indent="-360000">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8" name="Title 1"/>
          <p:cNvSpPr>
            <a:spLocks noGrp="1"/>
          </p:cNvSpPr>
          <p:nvPr>
            <p:ph type="title"/>
          </p:nvPr>
        </p:nvSpPr>
        <p:spPr>
          <a:xfrm>
            <a:off x="260350" y="60327"/>
            <a:ext cx="7886700" cy="777874"/>
          </a:xfrm>
          <a:prstGeom prst="rect">
            <a:avLst/>
          </a:prstGeom>
        </p:spPr>
        <p:txBody>
          <a:bodyPr>
            <a:normAutofit/>
          </a:bodyPr>
          <a:lstStyle>
            <a:lvl1pPr>
              <a:defRPr sz="3600" baseline="0">
                <a:solidFill>
                  <a:schemeClr val="bg1"/>
                </a:solidFill>
                <a:latin typeface="Verdana" panose="020B0604030504040204" pitchFamily="34" charset="0"/>
                <a:ea typeface="幼圆" panose="02010509060101010101" pitchFamily="49" charset="-122"/>
              </a:defRPr>
            </a:lvl1pPr>
          </a:lstStyle>
          <a:p>
            <a:r>
              <a:rPr lang="zh-CN" altLang="en-US" smtClean="0"/>
              <a:t>单击此处编辑母版标题样式</a:t>
            </a:r>
            <a:endParaRPr lang="en-US" dirty="0"/>
          </a:p>
        </p:txBody>
      </p:sp>
    </p:spTree>
    <p:extLst>
      <p:ext uri="{BB962C8B-B14F-4D97-AF65-F5344CB8AC3E}">
        <p14:creationId xmlns:p14="http://schemas.microsoft.com/office/powerpoint/2010/main" val="182569971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60350" y="1112791"/>
            <a:ext cx="4006850" cy="445293"/>
          </a:xfrm>
        </p:spPr>
        <p:txBody>
          <a:bodyPr anchor="t">
            <a:noAutofit/>
          </a:bodyPr>
          <a:lstStyle>
            <a:lvl1pPr marL="0" indent="0">
              <a:buNone/>
              <a:defRPr sz="3000" b="0" baseline="0">
                <a:solidFill>
                  <a:schemeClr val="tx2"/>
                </a:solidFill>
                <a:latin typeface="Verdana" panose="020B060403050404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260350" y="1724773"/>
            <a:ext cx="4006850" cy="4308473"/>
          </a:xfrm>
        </p:spPr>
        <p:txBody>
          <a:bodyPr/>
          <a:lstStyle>
            <a:lvl1pPr marL="228600" indent="-360000">
              <a:buClr>
                <a:schemeClr val="accent1"/>
              </a:buClr>
              <a:buFont typeface="Wingdings" panose="05000000000000000000" pitchFamily="2" charset="2"/>
              <a:buChar char="p"/>
              <a:defRPr baseline="0">
                <a:latin typeface="Verdana" panose="020B0604030504040204" pitchFamily="34" charset="0"/>
                <a:ea typeface="幼圆" panose="02010509060101010101" pitchFamily="49" charset="-122"/>
              </a:defRPr>
            </a:lvl1pPr>
            <a:lvl2pPr marL="685800" indent="-360000">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2pPr>
            <a:lvl3pPr marL="1143000" indent="-360000">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3pPr>
            <a:lvl4pPr marL="1600200" indent="-360000">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4pPr>
            <a:lvl5pPr marL="2057400" indent="-360000">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572000" y="1112791"/>
            <a:ext cx="4305300" cy="445293"/>
          </a:xfrm>
        </p:spPr>
        <p:txBody>
          <a:bodyPr anchor="t">
            <a:noAutofit/>
          </a:bodyPr>
          <a:lstStyle>
            <a:lvl1pPr marL="0" indent="0">
              <a:buNone/>
              <a:defRPr sz="3000" b="0" baseline="0">
                <a:solidFill>
                  <a:schemeClr val="tx2"/>
                </a:solidFill>
                <a:latin typeface="Verdana" panose="020B060403050404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572000" y="1724773"/>
            <a:ext cx="4305300" cy="4308473"/>
          </a:xfrm>
        </p:spPr>
        <p:txBody>
          <a:bodyPr/>
          <a:lstStyle>
            <a:lvl1pPr marL="228600" indent="-360000">
              <a:buClr>
                <a:schemeClr val="accent1"/>
              </a:buClr>
              <a:buFont typeface="Wingdings" panose="05000000000000000000" pitchFamily="2" charset="2"/>
              <a:buChar char="p"/>
              <a:defRPr baseline="0">
                <a:latin typeface="Verdana" panose="020B0604030504040204" pitchFamily="34" charset="0"/>
                <a:ea typeface="幼圆" panose="02010509060101010101" pitchFamily="49" charset="-122"/>
              </a:defRPr>
            </a:lvl1pPr>
            <a:lvl2pPr marL="685800" indent="-360000">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2pPr>
            <a:lvl3pPr marL="1143000" indent="-360000">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3pPr>
            <a:lvl4pPr marL="1600200" indent="-360000">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4pPr>
            <a:lvl5pPr marL="2057400" indent="-360000">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10" name="Title 1"/>
          <p:cNvSpPr>
            <a:spLocks noGrp="1"/>
          </p:cNvSpPr>
          <p:nvPr>
            <p:ph type="title"/>
          </p:nvPr>
        </p:nvSpPr>
        <p:spPr>
          <a:xfrm>
            <a:off x="260350" y="73027"/>
            <a:ext cx="7886700" cy="777874"/>
          </a:xfrm>
          <a:prstGeom prst="rect">
            <a:avLst/>
          </a:prstGeom>
        </p:spPr>
        <p:txBody>
          <a:bodyPr>
            <a:normAutofit/>
          </a:bodyPr>
          <a:lstStyle>
            <a:lvl1pPr>
              <a:defRPr sz="3600" baseline="0">
                <a:solidFill>
                  <a:schemeClr val="bg1"/>
                </a:solidFill>
                <a:latin typeface="Verdana" panose="020B0604030504040204" pitchFamily="34" charset="0"/>
                <a:ea typeface="幼圆" panose="02010509060101010101" pitchFamily="49" charset="-122"/>
              </a:defRPr>
            </a:lvl1pPr>
          </a:lstStyle>
          <a:p>
            <a:r>
              <a:rPr lang="zh-CN" altLang="en-US" smtClean="0"/>
              <a:t>单击此处编辑母版标题样式</a:t>
            </a:r>
            <a:endParaRPr lang="en-US" dirty="0"/>
          </a:p>
        </p:txBody>
      </p:sp>
    </p:spTree>
    <p:extLst>
      <p:ext uri="{BB962C8B-B14F-4D97-AF65-F5344CB8AC3E}">
        <p14:creationId xmlns:p14="http://schemas.microsoft.com/office/powerpoint/2010/main" val="3481211496"/>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仅标题">
    <p:spTree>
      <p:nvGrpSpPr>
        <p:cNvPr id="1" name=""/>
        <p:cNvGrpSpPr/>
        <p:nvPr/>
      </p:nvGrpSpPr>
      <p:grpSpPr>
        <a:xfrm>
          <a:off x="0" y="0"/>
          <a:ext cx="0" cy="0"/>
          <a:chOff x="0" y="0"/>
          <a:chExt cx="0" cy="0"/>
        </a:xfrm>
      </p:grpSpPr>
      <p:sp>
        <p:nvSpPr>
          <p:cNvPr id="6" name="Title 1"/>
          <p:cNvSpPr>
            <a:spLocks noGrp="1"/>
          </p:cNvSpPr>
          <p:nvPr>
            <p:ph type="title"/>
          </p:nvPr>
        </p:nvSpPr>
        <p:spPr>
          <a:xfrm>
            <a:off x="260350" y="73027"/>
            <a:ext cx="7886700" cy="777874"/>
          </a:xfrm>
          <a:prstGeom prst="rect">
            <a:avLst/>
          </a:prstGeom>
        </p:spPr>
        <p:txBody>
          <a:bodyPr>
            <a:normAutofit/>
          </a:bodyPr>
          <a:lstStyle>
            <a:lvl1pPr>
              <a:defRPr sz="3600" baseline="0">
                <a:solidFill>
                  <a:schemeClr val="bg1"/>
                </a:solidFill>
                <a:latin typeface="Verdana" panose="020B0604030504040204" pitchFamily="34" charset="0"/>
                <a:ea typeface="幼圆" panose="02010509060101010101" pitchFamily="49" charset="-122"/>
              </a:defRPr>
            </a:lvl1pPr>
          </a:lstStyle>
          <a:p>
            <a:r>
              <a:rPr lang="zh-CN" altLang="en-US" smtClean="0"/>
              <a:t>单击此处编辑母版标题样式</a:t>
            </a:r>
            <a:endParaRPr lang="en-US" dirty="0"/>
          </a:p>
        </p:txBody>
      </p:sp>
    </p:spTree>
    <p:extLst>
      <p:ext uri="{BB962C8B-B14F-4D97-AF65-F5344CB8AC3E}">
        <p14:creationId xmlns:p14="http://schemas.microsoft.com/office/powerpoint/2010/main" val="126212873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654816632"/>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章节名">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8650" y="2841626"/>
            <a:ext cx="7886700" cy="1325563"/>
          </a:xfrm>
          <a:prstGeom prst="rect">
            <a:avLst/>
          </a:prstGeom>
        </p:spPr>
        <p:txBody>
          <a:bodyPr>
            <a:noAutofit/>
          </a:bodyPr>
          <a:lstStyle>
            <a:lvl1pPr algn="ctr">
              <a:defRPr sz="6000" baseline="0">
                <a:solidFill>
                  <a:schemeClr val="tx2"/>
                </a:solidFill>
                <a:latin typeface="Verdana" panose="020B0604030504040204" pitchFamily="34" charset="0"/>
                <a:ea typeface="幼圆" panose="02010509060101010101" pitchFamily="49" charset="-122"/>
              </a:defRPr>
            </a:lvl1pPr>
          </a:lstStyle>
          <a:p>
            <a:r>
              <a:rPr lang="zh-CN" altLang="en-US" smtClean="0"/>
              <a:t>单击此处编辑母版标题样式</a:t>
            </a:r>
            <a:endParaRPr lang="zh-CN" altLang="en-US" dirty="0"/>
          </a:p>
        </p:txBody>
      </p:sp>
    </p:spTree>
    <p:extLst>
      <p:ext uri="{BB962C8B-B14F-4D97-AF65-F5344CB8AC3E}">
        <p14:creationId xmlns:p14="http://schemas.microsoft.com/office/powerpoint/2010/main" val="1682946065"/>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标题-副标题">
    <p:spTree>
      <p:nvGrpSpPr>
        <p:cNvPr id="1" name=""/>
        <p:cNvGrpSpPr/>
        <p:nvPr/>
      </p:nvGrpSpPr>
      <p:grpSpPr>
        <a:xfrm>
          <a:off x="0" y="0"/>
          <a:ext cx="0" cy="0"/>
          <a:chOff x="0" y="0"/>
          <a:chExt cx="0" cy="0"/>
        </a:xfrm>
      </p:grpSpPr>
      <p:sp>
        <p:nvSpPr>
          <p:cNvPr id="2" name="标题 1"/>
          <p:cNvSpPr>
            <a:spLocks noGrp="1"/>
          </p:cNvSpPr>
          <p:nvPr>
            <p:ph type="title"/>
          </p:nvPr>
        </p:nvSpPr>
        <p:spPr>
          <a:xfrm>
            <a:off x="260350" y="50800"/>
            <a:ext cx="7194550" cy="787400"/>
          </a:xfrm>
        </p:spPr>
        <p:txBody>
          <a:bodyPr/>
          <a:lstStyle>
            <a:lvl1pPr>
              <a:defRPr baseline="0"/>
            </a:lvl1pPr>
          </a:lstStyle>
          <a:p>
            <a:r>
              <a:rPr lang="zh-CN" altLang="en-US" smtClean="0"/>
              <a:t>单击此处编辑母版标题样式</a:t>
            </a:r>
            <a:endParaRPr lang="zh-CN" altLang="en-US" dirty="0"/>
          </a:p>
        </p:txBody>
      </p:sp>
      <p:sp>
        <p:nvSpPr>
          <p:cNvPr id="7" name="文本占位符 6"/>
          <p:cNvSpPr>
            <a:spLocks noGrp="1"/>
          </p:cNvSpPr>
          <p:nvPr>
            <p:ph type="body" sz="quarter" idx="13"/>
          </p:nvPr>
        </p:nvSpPr>
        <p:spPr>
          <a:xfrm>
            <a:off x="260350" y="1149013"/>
            <a:ext cx="8629650" cy="457200"/>
          </a:xfrm>
        </p:spPr>
        <p:txBody>
          <a:bodyPr>
            <a:normAutofit/>
          </a:bodyPr>
          <a:lstStyle>
            <a:lvl1pPr marL="0" indent="0">
              <a:buFont typeface="Arial" panose="020B0604020202020204" pitchFamily="34" charset="0"/>
              <a:buNone/>
              <a:defRPr sz="3000" baseline="0">
                <a:solidFill>
                  <a:schemeClr val="tx2"/>
                </a:solidFill>
                <a:latin typeface="Verdana" panose="020B0604030504040204" pitchFamily="34" charset="0"/>
                <a:ea typeface="微软雅黑" panose="020B0503020204020204" pitchFamily="34" charset="-122"/>
              </a:defRPr>
            </a:lvl1pPr>
            <a:lvl2pPr marL="457200" indent="0">
              <a:buNone/>
              <a:defRPr/>
            </a:lvl2pPr>
          </a:lstStyle>
          <a:p>
            <a:pPr lvl="0"/>
            <a:r>
              <a:rPr lang="zh-CN" altLang="en-US" smtClean="0"/>
              <a:t>单击此处编辑母版文本样式</a:t>
            </a:r>
          </a:p>
        </p:txBody>
      </p:sp>
      <p:sp>
        <p:nvSpPr>
          <p:cNvPr id="9" name="内容占位符 8"/>
          <p:cNvSpPr>
            <a:spLocks noGrp="1"/>
          </p:cNvSpPr>
          <p:nvPr>
            <p:ph sz="quarter" idx="14"/>
          </p:nvPr>
        </p:nvSpPr>
        <p:spPr>
          <a:xfrm>
            <a:off x="260350" y="1720513"/>
            <a:ext cx="8629650" cy="4343400"/>
          </a:xfrm>
        </p:spPr>
        <p:txBody>
          <a:bodyPr/>
          <a:lstStyle>
            <a:lvl1pPr>
              <a:buClr>
                <a:schemeClr val="accent1"/>
              </a:buClr>
              <a:defRPr baseline="0"/>
            </a:lvl1pPr>
            <a:lvl2pPr>
              <a:buClr>
                <a:schemeClr val="accent1"/>
              </a:buClr>
              <a:defRPr baseline="0"/>
            </a:lvl2pPr>
            <a:lvl3pPr>
              <a:buClr>
                <a:schemeClr val="accent1"/>
              </a:buClr>
              <a:defRPr baseline="0"/>
            </a:lvl3pPr>
            <a:lvl4pPr>
              <a:buClr>
                <a:schemeClr val="accent1"/>
              </a:buClr>
              <a:defRPr baseline="0"/>
            </a:lvl4pPr>
            <a:lvl5pPr>
              <a:buClr>
                <a:schemeClr val="accent1"/>
              </a:buClr>
              <a:defRPr baseline="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Tree>
    <p:extLst>
      <p:ext uri="{BB962C8B-B14F-4D97-AF65-F5344CB8AC3E}">
        <p14:creationId xmlns:p14="http://schemas.microsoft.com/office/powerpoint/2010/main" val="2383500953"/>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两栏内容">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66700" y="1171237"/>
            <a:ext cx="3962400" cy="4897438"/>
          </a:xfrm>
        </p:spPr>
        <p:txBody>
          <a:bodyPr/>
          <a:lstStyle>
            <a:lvl1pPr marL="228600" indent="-360000">
              <a:buClr>
                <a:schemeClr val="accent1"/>
              </a:buClr>
              <a:buFont typeface="Wingdings" panose="05000000000000000000" pitchFamily="2" charset="2"/>
              <a:buChar char="p"/>
              <a:defRPr sz="2200">
                <a:latin typeface="幼圆" panose="02010509060101010101" pitchFamily="49" charset="-122"/>
                <a:ea typeface="幼圆" panose="02010509060101010101" pitchFamily="49" charset="-122"/>
              </a:defRPr>
            </a:lvl1pPr>
            <a:lvl2pPr marL="685800" indent="-360000">
              <a:buClr>
                <a:schemeClr val="accent1"/>
              </a:buClr>
              <a:buFont typeface="Wingdings" panose="05000000000000000000" pitchFamily="2" charset="2"/>
              <a:buChar char="l"/>
              <a:defRPr sz="2000">
                <a:latin typeface="幼圆" panose="02010509060101010101" pitchFamily="49" charset="-122"/>
                <a:ea typeface="幼圆" panose="02010509060101010101" pitchFamily="49" charset="-122"/>
              </a:defRPr>
            </a:lvl2pPr>
            <a:lvl3pPr marL="1143000" indent="-360000">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3pPr>
            <a:lvl4pPr marL="1600200" indent="-360000">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4pPr>
            <a:lvl5pPr marL="2057400" indent="-360000">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171237"/>
            <a:ext cx="4260850" cy="4897438"/>
          </a:xfrm>
        </p:spPr>
        <p:txBody>
          <a:bodyPr/>
          <a:lstStyle>
            <a:lvl1pPr marL="228600" indent="-360000">
              <a:buClr>
                <a:schemeClr val="accent1"/>
              </a:buClr>
              <a:buFont typeface="Wingdings" panose="05000000000000000000" pitchFamily="2" charset="2"/>
              <a:buChar char="p"/>
              <a:defRPr sz="2200">
                <a:latin typeface="幼圆" panose="02010509060101010101" pitchFamily="49" charset="-122"/>
                <a:ea typeface="幼圆" panose="02010509060101010101" pitchFamily="49" charset="-122"/>
              </a:defRPr>
            </a:lvl1pPr>
            <a:lvl2pPr marL="685800" indent="-360000">
              <a:buClr>
                <a:schemeClr val="accent1"/>
              </a:buClr>
              <a:buFont typeface="Wingdings" panose="05000000000000000000" pitchFamily="2" charset="2"/>
              <a:buChar char="l"/>
              <a:defRPr sz="2000">
                <a:latin typeface="幼圆" panose="02010509060101010101" pitchFamily="49" charset="-122"/>
                <a:ea typeface="幼圆" panose="02010509060101010101" pitchFamily="49" charset="-122"/>
              </a:defRPr>
            </a:lvl2pPr>
            <a:lvl3pPr marL="1143000" indent="-360000">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3pPr>
            <a:lvl4pPr marL="1600200" indent="-360000">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4pPr>
            <a:lvl5pPr marL="2057400" indent="-360000">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8" name="Title 1"/>
          <p:cNvSpPr>
            <a:spLocks noGrp="1"/>
          </p:cNvSpPr>
          <p:nvPr>
            <p:ph type="title"/>
          </p:nvPr>
        </p:nvSpPr>
        <p:spPr>
          <a:xfrm>
            <a:off x="260350" y="60327"/>
            <a:ext cx="7886700" cy="777874"/>
          </a:xfrm>
          <a:prstGeom prst="rect">
            <a:avLst/>
          </a:prstGeom>
        </p:spPr>
        <p:txBody>
          <a:bodyPr>
            <a:normAutofit/>
          </a:bodyPr>
          <a:lstStyle>
            <a:lvl1pPr>
              <a:defRPr sz="3600" baseline="0">
                <a:solidFill>
                  <a:schemeClr val="bg1"/>
                </a:solidFill>
                <a:latin typeface="Verdana" panose="020B0604030504040204" pitchFamily="34" charset="0"/>
                <a:ea typeface="幼圆" panose="02010509060101010101" pitchFamily="49" charset="-122"/>
              </a:defRPr>
            </a:lvl1pPr>
          </a:lstStyle>
          <a:p>
            <a:r>
              <a:rPr lang="zh-CN" altLang="en-US" smtClean="0"/>
              <a:t>单击此处编辑母版标题样式</a:t>
            </a:r>
            <a:endParaRPr lang="en-US" dirty="0"/>
          </a:p>
        </p:txBody>
      </p:sp>
    </p:spTree>
    <p:extLst>
      <p:ext uri="{BB962C8B-B14F-4D97-AF65-F5344CB8AC3E}">
        <p14:creationId xmlns:p14="http://schemas.microsoft.com/office/powerpoint/2010/main" val="4151089034"/>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60350" y="1112791"/>
            <a:ext cx="4006850" cy="445293"/>
          </a:xfrm>
        </p:spPr>
        <p:txBody>
          <a:bodyPr anchor="t">
            <a:noAutofit/>
          </a:bodyPr>
          <a:lstStyle>
            <a:lvl1pPr marL="0" indent="0">
              <a:buNone/>
              <a:defRPr sz="3000" b="0" baseline="0">
                <a:solidFill>
                  <a:schemeClr val="tx2"/>
                </a:solidFill>
                <a:latin typeface="Verdana" panose="020B060403050404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260350" y="1724773"/>
            <a:ext cx="4006850" cy="4308473"/>
          </a:xfrm>
        </p:spPr>
        <p:txBody>
          <a:bodyPr/>
          <a:lstStyle>
            <a:lvl1pPr marL="228600" indent="-360000">
              <a:buClr>
                <a:schemeClr val="accent1"/>
              </a:buClr>
              <a:buFont typeface="Wingdings" panose="05000000000000000000" pitchFamily="2" charset="2"/>
              <a:buChar char="p"/>
              <a:defRPr baseline="0">
                <a:latin typeface="Verdana" panose="020B0604030504040204" pitchFamily="34" charset="0"/>
                <a:ea typeface="幼圆" panose="02010509060101010101" pitchFamily="49" charset="-122"/>
              </a:defRPr>
            </a:lvl1pPr>
            <a:lvl2pPr marL="685800" indent="-360000">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2pPr>
            <a:lvl3pPr marL="1143000" indent="-360000">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3pPr>
            <a:lvl4pPr marL="1600200" indent="-360000">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4pPr>
            <a:lvl5pPr marL="2057400" indent="-360000">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572000" y="1112791"/>
            <a:ext cx="4305300" cy="445293"/>
          </a:xfrm>
        </p:spPr>
        <p:txBody>
          <a:bodyPr anchor="t">
            <a:noAutofit/>
          </a:bodyPr>
          <a:lstStyle>
            <a:lvl1pPr marL="0" indent="0">
              <a:buNone/>
              <a:defRPr sz="3000" b="0" baseline="0">
                <a:solidFill>
                  <a:schemeClr val="tx2"/>
                </a:solidFill>
                <a:latin typeface="Verdana" panose="020B060403050404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572000" y="1724773"/>
            <a:ext cx="4305300" cy="4308473"/>
          </a:xfrm>
        </p:spPr>
        <p:txBody>
          <a:bodyPr/>
          <a:lstStyle>
            <a:lvl1pPr marL="228600" indent="-360000">
              <a:buClr>
                <a:schemeClr val="accent1"/>
              </a:buClr>
              <a:buFont typeface="Wingdings" panose="05000000000000000000" pitchFamily="2" charset="2"/>
              <a:buChar char="p"/>
              <a:defRPr baseline="0">
                <a:latin typeface="Verdana" panose="020B0604030504040204" pitchFamily="34" charset="0"/>
                <a:ea typeface="幼圆" panose="02010509060101010101" pitchFamily="49" charset="-122"/>
              </a:defRPr>
            </a:lvl1pPr>
            <a:lvl2pPr marL="685800" indent="-360000">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2pPr>
            <a:lvl3pPr marL="1143000" indent="-360000">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3pPr>
            <a:lvl4pPr marL="1600200" indent="-360000">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4pPr>
            <a:lvl5pPr marL="2057400" indent="-360000">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10" name="Title 1"/>
          <p:cNvSpPr>
            <a:spLocks noGrp="1"/>
          </p:cNvSpPr>
          <p:nvPr>
            <p:ph type="title"/>
          </p:nvPr>
        </p:nvSpPr>
        <p:spPr>
          <a:xfrm>
            <a:off x="260350" y="73027"/>
            <a:ext cx="7886700" cy="777874"/>
          </a:xfrm>
          <a:prstGeom prst="rect">
            <a:avLst/>
          </a:prstGeom>
        </p:spPr>
        <p:txBody>
          <a:bodyPr>
            <a:normAutofit/>
          </a:bodyPr>
          <a:lstStyle>
            <a:lvl1pPr>
              <a:defRPr sz="3600" baseline="0">
                <a:solidFill>
                  <a:schemeClr val="bg1"/>
                </a:solidFill>
                <a:latin typeface="Verdana" panose="020B0604030504040204" pitchFamily="34" charset="0"/>
                <a:ea typeface="幼圆" panose="02010509060101010101" pitchFamily="49" charset="-122"/>
              </a:defRPr>
            </a:lvl1pPr>
          </a:lstStyle>
          <a:p>
            <a:r>
              <a:rPr lang="zh-CN" altLang="en-US" smtClean="0"/>
              <a:t>单击此处编辑母版标题样式</a:t>
            </a:r>
            <a:endParaRPr lang="en-US" dirty="0"/>
          </a:p>
        </p:txBody>
      </p:sp>
    </p:spTree>
    <p:extLst>
      <p:ext uri="{BB962C8B-B14F-4D97-AF65-F5344CB8AC3E}">
        <p14:creationId xmlns:p14="http://schemas.microsoft.com/office/powerpoint/2010/main" val="3220297877"/>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仅标题">
    <p:spTree>
      <p:nvGrpSpPr>
        <p:cNvPr id="1" name=""/>
        <p:cNvGrpSpPr/>
        <p:nvPr/>
      </p:nvGrpSpPr>
      <p:grpSpPr>
        <a:xfrm>
          <a:off x="0" y="0"/>
          <a:ext cx="0" cy="0"/>
          <a:chOff x="0" y="0"/>
          <a:chExt cx="0" cy="0"/>
        </a:xfrm>
      </p:grpSpPr>
      <p:sp>
        <p:nvSpPr>
          <p:cNvPr id="6" name="Title 1"/>
          <p:cNvSpPr>
            <a:spLocks noGrp="1"/>
          </p:cNvSpPr>
          <p:nvPr>
            <p:ph type="title"/>
          </p:nvPr>
        </p:nvSpPr>
        <p:spPr>
          <a:xfrm>
            <a:off x="260350" y="73027"/>
            <a:ext cx="7886700" cy="777874"/>
          </a:xfrm>
          <a:prstGeom prst="rect">
            <a:avLst/>
          </a:prstGeom>
        </p:spPr>
        <p:txBody>
          <a:bodyPr>
            <a:normAutofit/>
          </a:bodyPr>
          <a:lstStyle>
            <a:lvl1pPr>
              <a:defRPr sz="3600" baseline="0">
                <a:solidFill>
                  <a:schemeClr val="bg1"/>
                </a:solidFill>
                <a:latin typeface="Verdana" panose="020B0604030504040204" pitchFamily="34" charset="0"/>
                <a:ea typeface="幼圆" panose="02010509060101010101" pitchFamily="49" charset="-122"/>
              </a:defRPr>
            </a:lvl1pPr>
          </a:lstStyle>
          <a:p>
            <a:r>
              <a:rPr lang="zh-CN" altLang="en-US" smtClean="0"/>
              <a:t>单击此处编辑母版标题样式</a:t>
            </a:r>
            <a:endParaRPr lang="en-US" dirty="0"/>
          </a:p>
        </p:txBody>
      </p:sp>
    </p:spTree>
    <p:extLst>
      <p:ext uri="{BB962C8B-B14F-4D97-AF65-F5344CB8AC3E}">
        <p14:creationId xmlns:p14="http://schemas.microsoft.com/office/powerpoint/2010/main" val="1084034274"/>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411640599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章节名">
    <p:spTree>
      <p:nvGrpSpPr>
        <p:cNvPr id="1" name=""/>
        <p:cNvGrpSpPr/>
        <p:nvPr/>
      </p:nvGrpSpPr>
      <p:grpSpPr>
        <a:xfrm>
          <a:off x="0" y="0"/>
          <a:ext cx="0" cy="0"/>
          <a:chOff x="0" y="0"/>
          <a:chExt cx="0" cy="0"/>
        </a:xfrm>
      </p:grpSpPr>
      <p:sp>
        <p:nvSpPr>
          <p:cNvPr id="2" name="标题 1"/>
          <p:cNvSpPr>
            <a:spLocks noGrp="1"/>
          </p:cNvSpPr>
          <p:nvPr>
            <p:ph type="title"/>
          </p:nvPr>
        </p:nvSpPr>
        <p:spPr>
          <a:xfrm>
            <a:off x="628650" y="2841626"/>
            <a:ext cx="7886700" cy="1325563"/>
          </a:xfrm>
          <a:prstGeom prst="rect">
            <a:avLst/>
          </a:prstGeom>
        </p:spPr>
        <p:txBody>
          <a:bodyPr>
            <a:noAutofit/>
          </a:bodyPr>
          <a:lstStyle>
            <a:lvl1pPr algn="ctr">
              <a:defRPr sz="6000" baseline="0">
                <a:solidFill>
                  <a:schemeClr val="tx2"/>
                </a:solidFill>
                <a:latin typeface="Verdana" panose="020B0604030504040204" pitchFamily="34" charset="0"/>
                <a:ea typeface="幼圆" panose="02010509060101010101" pitchFamily="49" charset="-122"/>
              </a:defRPr>
            </a:lvl1pPr>
          </a:lstStyle>
          <a:p>
            <a:r>
              <a:rPr lang="zh-CN" altLang="en-US" smtClean="0"/>
              <a:t>单击此处编辑母版标题样式</a:t>
            </a:r>
            <a:endParaRPr lang="zh-CN" altLang="en-US" dirty="0"/>
          </a:p>
        </p:txBody>
      </p:sp>
    </p:spTree>
    <p:extLst>
      <p:ext uri="{BB962C8B-B14F-4D97-AF65-F5344CB8AC3E}">
        <p14:creationId xmlns:p14="http://schemas.microsoft.com/office/powerpoint/2010/main" val="273426758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60350" y="42864"/>
            <a:ext cx="7886700" cy="777874"/>
          </a:xfrm>
          <a:prstGeom prst="rect">
            <a:avLst/>
          </a:prstGeom>
        </p:spPr>
        <p:txBody>
          <a:bodyPr>
            <a:normAutofit/>
          </a:bodyPr>
          <a:lstStyle>
            <a:lvl1pPr>
              <a:defRPr sz="3600" baseline="0">
                <a:solidFill>
                  <a:schemeClr val="accent1"/>
                </a:solidFill>
                <a:latin typeface="Verdana" panose="020B0604030504040204" pitchFamily="34" charset="0"/>
                <a:ea typeface="幼圆" panose="02010509060101010101" pitchFamily="49" charset="-122"/>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260350" y="1158536"/>
            <a:ext cx="8616950" cy="4930775"/>
          </a:xfrm>
        </p:spPr>
        <p:txBody>
          <a:bodyPr tIns="46800"/>
          <a:lstStyle>
            <a:lvl1pPr marL="228600" indent="-360000" algn="l">
              <a:buClr>
                <a:schemeClr val="accent1"/>
              </a:buClr>
              <a:buSzPct val="100000"/>
              <a:buFont typeface="Wingdings" panose="05000000000000000000" pitchFamily="2" charset="2"/>
              <a:buChar char="p"/>
              <a:defRPr lang="zh-CN" altLang="en-US" dirty="0" smtClean="0"/>
            </a:lvl1pPr>
            <a:lvl2pPr marL="685800" indent="-360000">
              <a:buClr>
                <a:schemeClr val="accent1"/>
              </a:buClr>
              <a:buFont typeface="Wingdings" panose="05000000000000000000" pitchFamily="2" charset="2"/>
              <a:buChar char="l"/>
              <a:defRPr sz="2000" baseline="0">
                <a:latin typeface="Verdana" panose="020B0604030504040204" pitchFamily="34" charset="0"/>
                <a:ea typeface="幼圆" panose="02010509060101010101" pitchFamily="49" charset="-122"/>
              </a:defRPr>
            </a:lvl2pPr>
            <a:lvl3pPr marL="1143000" indent="-360000">
              <a:buClr>
                <a:schemeClr val="accent1"/>
              </a:buClr>
              <a:buFont typeface="Wingdings" panose="05000000000000000000" pitchFamily="2" charset="2"/>
              <a:buChar char="l"/>
              <a:defRPr sz="1800" baseline="0">
                <a:latin typeface="Verdana" panose="020B0604030504040204" pitchFamily="34" charset="0"/>
                <a:ea typeface="幼圆" panose="02010509060101010101" pitchFamily="49" charset="-122"/>
              </a:defRPr>
            </a:lvl3pPr>
            <a:lvl4pPr marL="1600200" indent="-360000">
              <a:buClr>
                <a:schemeClr val="accent1"/>
              </a:buClr>
              <a:buFont typeface="Wingdings" panose="05000000000000000000" pitchFamily="2" charset="2"/>
              <a:buChar char="l"/>
              <a:defRPr sz="1600" baseline="0">
                <a:latin typeface="Verdana" panose="020B0604030504040204" pitchFamily="34" charset="0"/>
                <a:ea typeface="幼圆" panose="02010509060101010101" pitchFamily="49" charset="-122"/>
              </a:defRPr>
            </a:lvl4pPr>
            <a:lvl5pPr marL="2057400" indent="-360000">
              <a:buClr>
                <a:schemeClr val="accent1"/>
              </a:buClr>
              <a:buFont typeface="Wingdings" panose="05000000000000000000" pitchFamily="2" charset="2"/>
              <a:buChar char="l"/>
              <a:defRPr sz="1600" baseline="0">
                <a:latin typeface="Verdana" panose="020B0604030504040204" pitchFamily="34" charset="0"/>
                <a:ea typeface="幼圆" panose="02010509060101010101" pitchFamily="49" charset="-122"/>
              </a:defRPr>
            </a:lvl5pPr>
            <a:lvl6pPr marL="2286000" indent="0">
              <a:buClr>
                <a:schemeClr val="tx2"/>
              </a:buClr>
              <a:buFont typeface="Arial" panose="020B0604020202020204" pitchFamily="34" charset="0"/>
              <a:buNone/>
              <a:defRPr/>
            </a:lvl6pPr>
            <a:lvl7pPr marL="2743200" indent="0">
              <a:buNone/>
              <a:defRPr/>
            </a:lvl7pPr>
            <a:lvl8pPr marL="3200400" indent="0">
              <a:buNone/>
              <a:defRPr/>
            </a:lvl8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dirty="0" smtClean="0"/>
          </a:p>
        </p:txBody>
      </p:sp>
    </p:spTree>
    <p:extLst>
      <p:ext uri="{BB962C8B-B14F-4D97-AF65-F5344CB8AC3E}">
        <p14:creationId xmlns:p14="http://schemas.microsoft.com/office/powerpoint/2010/main" val="484249583"/>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288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标题-副标题">
    <p:spTree>
      <p:nvGrpSpPr>
        <p:cNvPr id="1" name=""/>
        <p:cNvGrpSpPr/>
        <p:nvPr/>
      </p:nvGrpSpPr>
      <p:grpSpPr>
        <a:xfrm>
          <a:off x="0" y="0"/>
          <a:ext cx="0" cy="0"/>
          <a:chOff x="0" y="0"/>
          <a:chExt cx="0" cy="0"/>
        </a:xfrm>
      </p:grpSpPr>
      <p:sp>
        <p:nvSpPr>
          <p:cNvPr id="2" name="标题 1"/>
          <p:cNvSpPr>
            <a:spLocks noGrp="1"/>
          </p:cNvSpPr>
          <p:nvPr>
            <p:ph type="title"/>
          </p:nvPr>
        </p:nvSpPr>
        <p:spPr>
          <a:xfrm>
            <a:off x="260350" y="50800"/>
            <a:ext cx="7194550" cy="787400"/>
          </a:xfrm>
        </p:spPr>
        <p:txBody>
          <a:bodyPr/>
          <a:lstStyle>
            <a:lvl1pPr>
              <a:defRPr baseline="0"/>
            </a:lvl1pPr>
          </a:lstStyle>
          <a:p>
            <a:r>
              <a:rPr lang="zh-CN" altLang="en-US" smtClean="0"/>
              <a:t>单击此处编辑母版标题样式</a:t>
            </a:r>
            <a:endParaRPr lang="zh-CN" altLang="en-US" dirty="0"/>
          </a:p>
        </p:txBody>
      </p:sp>
      <p:sp>
        <p:nvSpPr>
          <p:cNvPr id="7" name="文本占位符 6"/>
          <p:cNvSpPr>
            <a:spLocks noGrp="1"/>
          </p:cNvSpPr>
          <p:nvPr>
            <p:ph type="body" sz="quarter" idx="13"/>
          </p:nvPr>
        </p:nvSpPr>
        <p:spPr>
          <a:xfrm>
            <a:off x="260350" y="1149013"/>
            <a:ext cx="8629650" cy="457200"/>
          </a:xfrm>
        </p:spPr>
        <p:txBody>
          <a:bodyPr>
            <a:normAutofit/>
          </a:bodyPr>
          <a:lstStyle>
            <a:lvl1pPr marL="0" indent="0">
              <a:buFont typeface="Arial" panose="020B0604020202020204" pitchFamily="34" charset="0"/>
              <a:buNone/>
              <a:defRPr sz="3000" baseline="0">
                <a:solidFill>
                  <a:schemeClr val="tx2"/>
                </a:solidFill>
                <a:latin typeface="Verdana" panose="020B0604030504040204" pitchFamily="34" charset="0"/>
                <a:ea typeface="微软雅黑" panose="020B0503020204020204" pitchFamily="34" charset="-122"/>
              </a:defRPr>
            </a:lvl1pPr>
            <a:lvl2pPr marL="457200" indent="0">
              <a:buNone/>
              <a:defRPr/>
            </a:lvl2pPr>
          </a:lstStyle>
          <a:p>
            <a:pPr lvl="0"/>
            <a:r>
              <a:rPr lang="zh-CN" altLang="en-US" smtClean="0"/>
              <a:t>单击此处编辑母版文本样式</a:t>
            </a:r>
          </a:p>
        </p:txBody>
      </p:sp>
      <p:sp>
        <p:nvSpPr>
          <p:cNvPr id="9" name="内容占位符 8"/>
          <p:cNvSpPr>
            <a:spLocks noGrp="1"/>
          </p:cNvSpPr>
          <p:nvPr>
            <p:ph sz="quarter" idx="14"/>
          </p:nvPr>
        </p:nvSpPr>
        <p:spPr>
          <a:xfrm>
            <a:off x="260350" y="1720513"/>
            <a:ext cx="8629650" cy="4343400"/>
          </a:xfrm>
        </p:spPr>
        <p:txBody>
          <a:bodyPr/>
          <a:lstStyle>
            <a:lvl1pPr>
              <a:buClr>
                <a:schemeClr val="accent1"/>
              </a:buClr>
              <a:defRPr baseline="0"/>
            </a:lvl1pPr>
            <a:lvl2pPr>
              <a:buClr>
                <a:schemeClr val="accent1"/>
              </a:buClr>
              <a:defRPr baseline="0"/>
            </a:lvl2pPr>
            <a:lvl3pPr>
              <a:buClr>
                <a:schemeClr val="accent1"/>
              </a:buClr>
              <a:defRPr baseline="0"/>
            </a:lvl3pPr>
            <a:lvl4pPr>
              <a:buClr>
                <a:schemeClr val="accent1"/>
              </a:buClr>
              <a:defRPr baseline="0"/>
            </a:lvl4pPr>
            <a:lvl5pPr>
              <a:buClr>
                <a:schemeClr val="accent1"/>
              </a:buClr>
              <a:defRPr baseline="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Tree>
    <p:extLst>
      <p:ext uri="{BB962C8B-B14F-4D97-AF65-F5344CB8AC3E}">
        <p14:creationId xmlns:p14="http://schemas.microsoft.com/office/powerpoint/2010/main" val="297164676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两栏内容">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66700" y="1171237"/>
            <a:ext cx="3962400" cy="4897438"/>
          </a:xfrm>
        </p:spPr>
        <p:txBody>
          <a:bodyPr/>
          <a:lstStyle>
            <a:lvl1pPr marL="228600" indent="-360000">
              <a:buClr>
                <a:schemeClr val="accent1"/>
              </a:buClr>
              <a:buFont typeface="Wingdings" panose="05000000000000000000" pitchFamily="2" charset="2"/>
              <a:buChar char="p"/>
              <a:defRPr sz="2200">
                <a:latin typeface="幼圆" panose="02010509060101010101" pitchFamily="49" charset="-122"/>
                <a:ea typeface="幼圆" panose="02010509060101010101" pitchFamily="49" charset="-122"/>
              </a:defRPr>
            </a:lvl1pPr>
            <a:lvl2pPr marL="685800" indent="-360000">
              <a:buClr>
                <a:schemeClr val="accent1"/>
              </a:buClr>
              <a:buFont typeface="Wingdings" panose="05000000000000000000" pitchFamily="2" charset="2"/>
              <a:buChar char="l"/>
              <a:defRPr sz="2000">
                <a:latin typeface="幼圆" panose="02010509060101010101" pitchFamily="49" charset="-122"/>
                <a:ea typeface="幼圆" panose="02010509060101010101" pitchFamily="49" charset="-122"/>
              </a:defRPr>
            </a:lvl2pPr>
            <a:lvl3pPr marL="1143000" indent="-360000">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3pPr>
            <a:lvl4pPr marL="1600200" indent="-360000">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4pPr>
            <a:lvl5pPr marL="2057400" indent="-360000">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171237"/>
            <a:ext cx="4260850" cy="4897438"/>
          </a:xfrm>
        </p:spPr>
        <p:txBody>
          <a:bodyPr/>
          <a:lstStyle>
            <a:lvl1pPr marL="228600" indent="-360000">
              <a:buClr>
                <a:schemeClr val="accent1"/>
              </a:buClr>
              <a:buFont typeface="Wingdings" panose="05000000000000000000" pitchFamily="2" charset="2"/>
              <a:buChar char="p"/>
              <a:defRPr sz="2200">
                <a:latin typeface="幼圆" panose="02010509060101010101" pitchFamily="49" charset="-122"/>
                <a:ea typeface="幼圆" panose="02010509060101010101" pitchFamily="49" charset="-122"/>
              </a:defRPr>
            </a:lvl1pPr>
            <a:lvl2pPr marL="685800" indent="-360000">
              <a:buClr>
                <a:schemeClr val="accent1"/>
              </a:buClr>
              <a:buFont typeface="Wingdings" panose="05000000000000000000" pitchFamily="2" charset="2"/>
              <a:buChar char="l"/>
              <a:defRPr sz="2000">
                <a:latin typeface="幼圆" panose="02010509060101010101" pitchFamily="49" charset="-122"/>
                <a:ea typeface="幼圆" panose="02010509060101010101" pitchFamily="49" charset="-122"/>
              </a:defRPr>
            </a:lvl2pPr>
            <a:lvl3pPr marL="1143000" indent="-360000">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3pPr>
            <a:lvl4pPr marL="1600200" indent="-360000">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4pPr>
            <a:lvl5pPr marL="2057400" indent="-360000">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8" name="Title 1"/>
          <p:cNvSpPr>
            <a:spLocks noGrp="1"/>
          </p:cNvSpPr>
          <p:nvPr>
            <p:ph type="title"/>
          </p:nvPr>
        </p:nvSpPr>
        <p:spPr>
          <a:xfrm>
            <a:off x="260350" y="60327"/>
            <a:ext cx="7886700" cy="777874"/>
          </a:xfrm>
          <a:prstGeom prst="rect">
            <a:avLst/>
          </a:prstGeom>
        </p:spPr>
        <p:txBody>
          <a:bodyPr>
            <a:normAutofit/>
          </a:bodyPr>
          <a:lstStyle>
            <a:lvl1pPr>
              <a:defRPr sz="3600" baseline="0">
                <a:solidFill>
                  <a:schemeClr val="accent1"/>
                </a:solidFill>
                <a:latin typeface="Verdana" panose="020B0604030504040204" pitchFamily="34" charset="0"/>
                <a:ea typeface="幼圆" panose="02010509060101010101" pitchFamily="49" charset="-122"/>
              </a:defRPr>
            </a:lvl1pPr>
          </a:lstStyle>
          <a:p>
            <a:r>
              <a:rPr lang="zh-CN" altLang="en-US" smtClean="0"/>
              <a:t>单击此处编辑母版标题样式</a:t>
            </a:r>
            <a:endParaRPr lang="en-US" dirty="0"/>
          </a:p>
        </p:txBody>
      </p:sp>
    </p:spTree>
    <p:extLst>
      <p:ext uri="{BB962C8B-B14F-4D97-AF65-F5344CB8AC3E}">
        <p14:creationId xmlns:p14="http://schemas.microsoft.com/office/powerpoint/2010/main" val="175476957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60350" y="1112791"/>
            <a:ext cx="4006850" cy="445293"/>
          </a:xfrm>
        </p:spPr>
        <p:txBody>
          <a:bodyPr anchor="t">
            <a:noAutofit/>
          </a:bodyPr>
          <a:lstStyle>
            <a:lvl1pPr marL="0" indent="0">
              <a:buNone/>
              <a:defRPr sz="3000" b="0" baseline="0">
                <a:solidFill>
                  <a:schemeClr val="tx2"/>
                </a:solidFill>
                <a:latin typeface="Verdana" panose="020B060403050404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260350" y="1724773"/>
            <a:ext cx="4006850" cy="4308473"/>
          </a:xfrm>
        </p:spPr>
        <p:txBody>
          <a:bodyPr/>
          <a:lstStyle>
            <a:lvl1pPr marL="228600" indent="-360000">
              <a:buClr>
                <a:schemeClr val="accent1"/>
              </a:buClr>
              <a:buFont typeface="Wingdings" panose="05000000000000000000" pitchFamily="2" charset="2"/>
              <a:buChar char="p"/>
              <a:defRPr baseline="0">
                <a:latin typeface="Verdana" panose="020B0604030504040204" pitchFamily="34" charset="0"/>
                <a:ea typeface="幼圆" panose="02010509060101010101" pitchFamily="49" charset="-122"/>
              </a:defRPr>
            </a:lvl1pPr>
            <a:lvl2pPr marL="685800" indent="-360000">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2pPr>
            <a:lvl3pPr marL="1143000" indent="-360000">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3pPr>
            <a:lvl4pPr marL="1600200" indent="-360000">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4pPr>
            <a:lvl5pPr marL="2057400" indent="-360000">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572000" y="1112791"/>
            <a:ext cx="4305300" cy="445293"/>
          </a:xfrm>
        </p:spPr>
        <p:txBody>
          <a:bodyPr anchor="t">
            <a:noAutofit/>
          </a:bodyPr>
          <a:lstStyle>
            <a:lvl1pPr marL="0" indent="0">
              <a:buNone/>
              <a:defRPr sz="3000" b="0" baseline="0">
                <a:solidFill>
                  <a:schemeClr val="tx2"/>
                </a:solidFill>
                <a:latin typeface="Verdana" panose="020B060403050404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572000" y="1724773"/>
            <a:ext cx="4305300" cy="4308473"/>
          </a:xfrm>
        </p:spPr>
        <p:txBody>
          <a:bodyPr/>
          <a:lstStyle>
            <a:lvl1pPr marL="228600" indent="-360000">
              <a:buClr>
                <a:schemeClr val="accent1"/>
              </a:buClr>
              <a:buFont typeface="Wingdings" panose="05000000000000000000" pitchFamily="2" charset="2"/>
              <a:buChar char="p"/>
              <a:defRPr baseline="0">
                <a:latin typeface="Verdana" panose="020B0604030504040204" pitchFamily="34" charset="0"/>
                <a:ea typeface="幼圆" panose="02010509060101010101" pitchFamily="49" charset="-122"/>
              </a:defRPr>
            </a:lvl1pPr>
            <a:lvl2pPr marL="685800" indent="-360000">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2pPr>
            <a:lvl3pPr marL="1143000" indent="-360000">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3pPr>
            <a:lvl4pPr marL="1600200" indent="-360000">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4pPr>
            <a:lvl5pPr marL="2057400" indent="-360000">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10" name="Title 1"/>
          <p:cNvSpPr>
            <a:spLocks noGrp="1"/>
          </p:cNvSpPr>
          <p:nvPr>
            <p:ph type="title"/>
          </p:nvPr>
        </p:nvSpPr>
        <p:spPr>
          <a:xfrm>
            <a:off x="260350" y="73027"/>
            <a:ext cx="7886700" cy="777874"/>
          </a:xfrm>
          <a:prstGeom prst="rect">
            <a:avLst/>
          </a:prstGeom>
        </p:spPr>
        <p:txBody>
          <a:bodyPr>
            <a:normAutofit/>
          </a:bodyPr>
          <a:lstStyle>
            <a:lvl1pPr>
              <a:defRPr sz="3600" baseline="0">
                <a:solidFill>
                  <a:schemeClr val="accent1"/>
                </a:solidFill>
                <a:latin typeface="Verdana" panose="020B0604030504040204" pitchFamily="34" charset="0"/>
                <a:ea typeface="幼圆" panose="02010509060101010101" pitchFamily="49" charset="-122"/>
              </a:defRPr>
            </a:lvl1pPr>
          </a:lstStyle>
          <a:p>
            <a:r>
              <a:rPr lang="zh-CN" altLang="en-US" smtClean="0"/>
              <a:t>单击此处编辑母版标题样式</a:t>
            </a:r>
            <a:endParaRPr lang="en-US" dirty="0"/>
          </a:p>
        </p:txBody>
      </p:sp>
    </p:spTree>
    <p:extLst>
      <p:ext uri="{BB962C8B-B14F-4D97-AF65-F5344CB8AC3E}">
        <p14:creationId xmlns:p14="http://schemas.microsoft.com/office/powerpoint/2010/main" val="75437063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6" name="Title 1"/>
          <p:cNvSpPr>
            <a:spLocks noGrp="1"/>
          </p:cNvSpPr>
          <p:nvPr>
            <p:ph type="title"/>
          </p:nvPr>
        </p:nvSpPr>
        <p:spPr>
          <a:xfrm>
            <a:off x="260350" y="73027"/>
            <a:ext cx="7886700" cy="777874"/>
          </a:xfrm>
          <a:prstGeom prst="rect">
            <a:avLst/>
          </a:prstGeom>
        </p:spPr>
        <p:txBody>
          <a:bodyPr>
            <a:normAutofit/>
          </a:bodyPr>
          <a:lstStyle>
            <a:lvl1pPr>
              <a:defRPr sz="3600" b="1" baseline="0">
                <a:solidFill>
                  <a:schemeClr val="accent1"/>
                </a:solidFill>
                <a:effectLst>
                  <a:outerShdw blurRad="38100" dist="38100" dir="2700000" algn="tl">
                    <a:srgbClr val="000000">
                      <a:alpha val="43137"/>
                    </a:srgbClr>
                  </a:outerShdw>
                </a:effectLst>
                <a:latin typeface="Verdana" panose="020B0604030504040204" pitchFamily="34" charset="0"/>
                <a:ea typeface="幼圆" panose="02010509060101010101" pitchFamily="49" charset="-122"/>
              </a:defRPr>
            </a:lvl1pPr>
          </a:lstStyle>
          <a:p>
            <a:r>
              <a:rPr lang="zh-CN" altLang="en-US" smtClean="0"/>
              <a:t>单击此处编辑母版标题样式</a:t>
            </a:r>
            <a:endParaRPr lang="en-US" dirty="0"/>
          </a:p>
        </p:txBody>
      </p:sp>
    </p:spTree>
    <p:extLst>
      <p:ext uri="{BB962C8B-B14F-4D97-AF65-F5344CB8AC3E}">
        <p14:creationId xmlns:p14="http://schemas.microsoft.com/office/powerpoint/2010/main" val="64027170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空白">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647023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标题-副标题">
    <p:spTree>
      <p:nvGrpSpPr>
        <p:cNvPr id="1" name=""/>
        <p:cNvGrpSpPr/>
        <p:nvPr/>
      </p:nvGrpSpPr>
      <p:grpSpPr>
        <a:xfrm>
          <a:off x="0" y="0"/>
          <a:ext cx="0" cy="0"/>
          <a:chOff x="0" y="0"/>
          <a:chExt cx="0" cy="0"/>
        </a:xfrm>
      </p:grpSpPr>
      <p:sp>
        <p:nvSpPr>
          <p:cNvPr id="2" name="标题 1"/>
          <p:cNvSpPr>
            <a:spLocks noGrp="1"/>
          </p:cNvSpPr>
          <p:nvPr>
            <p:ph type="title"/>
          </p:nvPr>
        </p:nvSpPr>
        <p:spPr>
          <a:xfrm>
            <a:off x="260350" y="50800"/>
            <a:ext cx="7194550" cy="787400"/>
          </a:xfrm>
        </p:spPr>
        <p:txBody>
          <a:bodyPr/>
          <a:lstStyle>
            <a:lvl1pPr>
              <a:defRPr baseline="0"/>
            </a:lvl1pPr>
          </a:lstStyle>
          <a:p>
            <a:r>
              <a:rPr lang="zh-CN" altLang="en-US" smtClean="0"/>
              <a:t>单击此处编辑母版标题样式</a:t>
            </a:r>
            <a:endParaRPr lang="zh-CN" altLang="en-US" dirty="0"/>
          </a:p>
        </p:txBody>
      </p:sp>
      <p:sp>
        <p:nvSpPr>
          <p:cNvPr id="7" name="文本占位符 6"/>
          <p:cNvSpPr>
            <a:spLocks noGrp="1"/>
          </p:cNvSpPr>
          <p:nvPr>
            <p:ph type="body" sz="quarter" idx="13"/>
          </p:nvPr>
        </p:nvSpPr>
        <p:spPr>
          <a:xfrm>
            <a:off x="260350" y="1149013"/>
            <a:ext cx="8629650" cy="457200"/>
          </a:xfrm>
        </p:spPr>
        <p:txBody>
          <a:bodyPr>
            <a:normAutofit/>
          </a:bodyPr>
          <a:lstStyle>
            <a:lvl1pPr marL="0" indent="0">
              <a:buFont typeface="Arial" panose="020B0604020202020204" pitchFamily="34" charset="0"/>
              <a:buNone/>
              <a:defRPr sz="3000" baseline="0">
                <a:solidFill>
                  <a:schemeClr val="tx2"/>
                </a:solidFill>
                <a:latin typeface="Verdana" panose="020B0604030504040204" pitchFamily="34" charset="0"/>
                <a:ea typeface="微软雅黑" panose="020B0503020204020204" pitchFamily="34" charset="-122"/>
              </a:defRPr>
            </a:lvl1pPr>
            <a:lvl2pPr marL="457200" indent="0">
              <a:buNone/>
              <a:defRPr/>
            </a:lvl2pPr>
          </a:lstStyle>
          <a:p>
            <a:pPr lvl="0"/>
            <a:r>
              <a:rPr lang="zh-CN" altLang="en-US" smtClean="0"/>
              <a:t>单击此处编辑母版文本样式</a:t>
            </a:r>
          </a:p>
        </p:txBody>
      </p:sp>
      <p:sp>
        <p:nvSpPr>
          <p:cNvPr id="9" name="内容占位符 8"/>
          <p:cNvSpPr>
            <a:spLocks noGrp="1"/>
          </p:cNvSpPr>
          <p:nvPr>
            <p:ph sz="quarter" idx="14"/>
          </p:nvPr>
        </p:nvSpPr>
        <p:spPr>
          <a:xfrm>
            <a:off x="260350" y="1720513"/>
            <a:ext cx="8629650" cy="4343400"/>
          </a:xfrm>
        </p:spPr>
        <p:txBody>
          <a:bodyPr/>
          <a:lstStyle>
            <a:lvl1pPr>
              <a:buClr>
                <a:schemeClr val="accent1"/>
              </a:buClr>
              <a:defRPr baseline="0"/>
            </a:lvl1pPr>
            <a:lvl2pPr>
              <a:buClr>
                <a:schemeClr val="accent1"/>
              </a:buClr>
              <a:defRPr baseline="0"/>
            </a:lvl2pPr>
            <a:lvl3pPr>
              <a:buClr>
                <a:schemeClr val="accent1"/>
              </a:buClr>
              <a:defRPr baseline="0"/>
            </a:lvl3pPr>
            <a:lvl4pPr>
              <a:buClr>
                <a:schemeClr val="accent1"/>
              </a:buClr>
              <a:defRPr baseline="0"/>
            </a:lvl4pPr>
            <a:lvl5pPr>
              <a:buClr>
                <a:schemeClr val="accent1"/>
              </a:buClr>
              <a:defRPr baseline="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Tree>
    <p:extLst>
      <p:ext uri="{BB962C8B-B14F-4D97-AF65-F5344CB8AC3E}">
        <p14:creationId xmlns:p14="http://schemas.microsoft.com/office/powerpoint/2010/main" val="74866084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jp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1">
            <a:lum/>
          </a:blip>
          <a:srcRect/>
          <a:stretch>
            <a:fillRect/>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60350" y="1050917"/>
            <a:ext cx="8629650" cy="5070476"/>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8" name="标题占位符 7"/>
          <p:cNvSpPr>
            <a:spLocks noGrp="1"/>
          </p:cNvSpPr>
          <p:nvPr>
            <p:ph type="title"/>
          </p:nvPr>
        </p:nvSpPr>
        <p:spPr>
          <a:xfrm>
            <a:off x="260350" y="50800"/>
            <a:ext cx="7194550" cy="787400"/>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Tree>
    <p:extLst>
      <p:ext uri="{BB962C8B-B14F-4D97-AF65-F5344CB8AC3E}">
        <p14:creationId xmlns:p14="http://schemas.microsoft.com/office/powerpoint/2010/main" val="3876757325"/>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673" r:id="rId9"/>
    <p:sldLayoutId id="2147483674" r:id="rId10"/>
    <p:sldLayoutId id="2147483675" r:id="rId11"/>
    <p:sldLayoutId id="2147483676" r:id="rId12"/>
    <p:sldLayoutId id="2147483677" r:id="rId13"/>
    <p:sldLayoutId id="2147483689" r:id="rId14"/>
    <p:sldLayoutId id="2147483691" r:id="rId15"/>
    <p:sldLayoutId id="2147483692" r:id="rId16"/>
    <p:sldLayoutId id="2147483693" r:id="rId17"/>
    <p:sldLayoutId id="2147483694" r:id="rId18"/>
    <p:sldLayoutId id="2147483695" r:id="rId19"/>
  </p:sldLayoutIdLst>
  <p:timing>
    <p:tnLst>
      <p:par>
        <p:cTn id="1" dur="indefinite" restart="never" nodeType="tmRoot"/>
      </p:par>
    </p:tnLst>
  </p:timing>
  <p:txStyles>
    <p:titleStyle>
      <a:lvl1pPr algn="l" defTabSz="914400" rtl="0" eaLnBrk="1" latinLnBrk="0" hangingPunct="1">
        <a:lnSpc>
          <a:spcPct val="90000"/>
        </a:lnSpc>
        <a:spcBef>
          <a:spcPct val="0"/>
        </a:spcBef>
        <a:buNone/>
        <a:defRPr sz="3600" b="1" kern="1200" baseline="0">
          <a:solidFill>
            <a:schemeClr val="accent1"/>
          </a:solidFill>
          <a:effectLst>
            <a:outerShdw blurRad="38100" dist="38100" dir="2700000" algn="tl">
              <a:srgbClr val="000000">
                <a:alpha val="43137"/>
              </a:srgbClr>
            </a:outerShdw>
          </a:effectLst>
          <a:latin typeface="Verdana" panose="020B0604030504040204" pitchFamily="34" charset="0"/>
          <a:ea typeface="幼圆" panose="02010509060101010101" pitchFamily="49" charset="-122"/>
          <a:cs typeface="+mj-cs"/>
        </a:defRPr>
      </a:lvl1pPr>
    </p:titleStyle>
    <p:bodyStyle>
      <a:lvl1pPr marL="228600" indent="-360000" algn="l" defTabSz="914400" rtl="0" eaLnBrk="1" latinLnBrk="0" hangingPunct="1">
        <a:lnSpc>
          <a:spcPct val="90000"/>
        </a:lnSpc>
        <a:spcBef>
          <a:spcPts val="1000"/>
        </a:spcBef>
        <a:buClr>
          <a:schemeClr val="tx2"/>
        </a:buClr>
        <a:buSzPct val="120000"/>
        <a:buFont typeface="Wingdings" panose="05000000000000000000" pitchFamily="2" charset="2"/>
        <a:buChar char="p"/>
        <a:defRPr sz="2200" kern="1200" baseline="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tx2"/>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tx2"/>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tx2"/>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tx2"/>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2.bin"/><Relationship Id="rId3" Type="http://schemas.openxmlformats.org/officeDocument/2006/relationships/image" Target="../media/image12.png"/><Relationship Id="rId7" Type="http://schemas.openxmlformats.org/officeDocument/2006/relationships/image" Target="../media/image14.png"/><Relationship Id="rId2" Type="http://schemas.openxmlformats.org/officeDocument/2006/relationships/slideLayout" Target="../slideLayouts/slideLayout3.xml"/><Relationship Id="rId1" Type="http://schemas.openxmlformats.org/officeDocument/2006/relationships/vmlDrawing" Target="../drawings/vmlDrawing1.vml"/><Relationship Id="rId6" Type="http://schemas.openxmlformats.org/officeDocument/2006/relationships/image" Target="../media/image13.png"/><Relationship Id="rId5" Type="http://schemas.openxmlformats.org/officeDocument/2006/relationships/image" Target="../media/image7.wmf"/><Relationship Id="rId4" Type="http://schemas.openxmlformats.org/officeDocument/2006/relationships/oleObject" Target="../embeddings/oleObject1.bin"/><Relationship Id="rId9" Type="http://schemas.openxmlformats.org/officeDocument/2006/relationships/image" Target="../media/image8.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3.xml"/><Relationship Id="rId1" Type="http://schemas.openxmlformats.org/officeDocument/2006/relationships/vmlDrawing" Target="../drawings/vmlDrawing2.vml"/><Relationship Id="rId6" Type="http://schemas.openxmlformats.org/officeDocument/2006/relationships/image" Target="../media/image17.png"/><Relationship Id="rId5" Type="http://schemas.openxmlformats.org/officeDocument/2006/relationships/image" Target="../media/image9.wmf"/><Relationship Id="rId4" Type="http://schemas.openxmlformats.org/officeDocument/2006/relationships/oleObject" Target="../embeddings/oleObject3.bin"/></Relationships>
</file>

<file path=ppt/slides/_rels/slide15.x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image" Target="../media/image20.png"/><Relationship Id="rId7" Type="http://schemas.openxmlformats.org/officeDocument/2006/relationships/oleObject" Target="../embeddings/oleObject6.bin"/><Relationship Id="rId2" Type="http://schemas.openxmlformats.org/officeDocument/2006/relationships/slideLayout" Target="../slideLayouts/slideLayout3.xml"/><Relationship Id="rId1" Type="http://schemas.openxmlformats.org/officeDocument/2006/relationships/vmlDrawing" Target="../drawings/vmlDrawing3.vml"/><Relationship Id="rId6" Type="http://schemas.openxmlformats.org/officeDocument/2006/relationships/oleObject" Target="../embeddings/oleObject5.bin"/><Relationship Id="rId5" Type="http://schemas.openxmlformats.org/officeDocument/2006/relationships/image" Target="../media/image10.wmf"/><Relationship Id="rId4" Type="http://schemas.openxmlformats.org/officeDocument/2006/relationships/oleObject" Target="../embeddings/oleObject4.bin"/><Relationship Id="rId9"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13.wmf"/><Relationship Id="rId2" Type="http://schemas.openxmlformats.org/officeDocument/2006/relationships/slideLayout" Target="../slideLayouts/slideLayout3.xml"/><Relationship Id="rId1" Type="http://schemas.openxmlformats.org/officeDocument/2006/relationships/vmlDrawing" Target="../drawings/vmlDrawing4.vml"/><Relationship Id="rId6" Type="http://schemas.openxmlformats.org/officeDocument/2006/relationships/oleObject" Target="../embeddings/oleObject8.bin"/><Relationship Id="rId5" Type="http://schemas.openxmlformats.org/officeDocument/2006/relationships/image" Target="../media/image12.wmf"/><Relationship Id="rId4" Type="http://schemas.openxmlformats.org/officeDocument/2006/relationships/oleObject" Target="../embeddings/oleObject7.bin"/></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17.wmf"/><Relationship Id="rId3" Type="http://schemas.openxmlformats.org/officeDocument/2006/relationships/image" Target="../media/image30.png"/><Relationship Id="rId7" Type="http://schemas.openxmlformats.org/officeDocument/2006/relationships/oleObject" Target="../embeddings/oleObject10.bin"/><Relationship Id="rId2" Type="http://schemas.openxmlformats.org/officeDocument/2006/relationships/slideLayout" Target="../slideLayouts/slideLayout3.xml"/><Relationship Id="rId1" Type="http://schemas.openxmlformats.org/officeDocument/2006/relationships/vmlDrawing" Target="../drawings/vmlDrawing5.vml"/><Relationship Id="rId6" Type="http://schemas.openxmlformats.org/officeDocument/2006/relationships/image" Target="../media/image16.wmf"/><Relationship Id="rId5" Type="http://schemas.openxmlformats.org/officeDocument/2006/relationships/oleObject" Target="../embeddings/oleObject9.bin"/><Relationship Id="rId10" Type="http://schemas.openxmlformats.org/officeDocument/2006/relationships/image" Target="../media/image18.wmf"/><Relationship Id="rId4" Type="http://schemas.openxmlformats.org/officeDocument/2006/relationships/image" Target="../media/image31.png"/><Relationship Id="rId9" Type="http://schemas.openxmlformats.org/officeDocument/2006/relationships/oleObject" Target="../embeddings/oleObject11.bin"/></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14.bin"/><Relationship Id="rId3" Type="http://schemas.openxmlformats.org/officeDocument/2006/relationships/image" Target="../media/image35.png"/><Relationship Id="rId7" Type="http://schemas.openxmlformats.org/officeDocument/2006/relationships/image" Target="../media/image20.wmf"/><Relationship Id="rId2" Type="http://schemas.openxmlformats.org/officeDocument/2006/relationships/slideLayout" Target="../slideLayouts/slideLayout3.xml"/><Relationship Id="rId1" Type="http://schemas.openxmlformats.org/officeDocument/2006/relationships/vmlDrawing" Target="../drawings/vmlDrawing6.vml"/><Relationship Id="rId6" Type="http://schemas.openxmlformats.org/officeDocument/2006/relationships/oleObject" Target="../embeddings/oleObject13.bin"/><Relationship Id="rId5" Type="http://schemas.openxmlformats.org/officeDocument/2006/relationships/image" Target="../media/image19.wmf"/><Relationship Id="rId4" Type="http://schemas.openxmlformats.org/officeDocument/2006/relationships/oleObject" Target="../embeddings/oleObject12.bin"/><Relationship Id="rId9" Type="http://schemas.openxmlformats.org/officeDocument/2006/relationships/image" Target="../media/image21.wmf"/></Relationships>
</file>

<file path=ppt/slides/_rels/slide22.xml.rels><?xml version="1.0" encoding="UTF-8" standalone="yes"?>
<Relationships xmlns="http://schemas.openxmlformats.org/package/2006/relationships"><Relationship Id="rId3" Type="http://schemas.openxmlformats.org/officeDocument/2006/relationships/image" Target="../media/image38.png"/><Relationship Id="rId7" Type="http://schemas.openxmlformats.org/officeDocument/2006/relationships/image" Target="../media/image23.wmf"/><Relationship Id="rId2" Type="http://schemas.openxmlformats.org/officeDocument/2006/relationships/slideLayout" Target="../slideLayouts/slideLayout3.xml"/><Relationship Id="rId1" Type="http://schemas.openxmlformats.org/officeDocument/2006/relationships/vmlDrawing" Target="../drawings/vmlDrawing7.vml"/><Relationship Id="rId6" Type="http://schemas.openxmlformats.org/officeDocument/2006/relationships/oleObject" Target="../embeddings/oleObject16.bin"/><Relationship Id="rId5" Type="http://schemas.openxmlformats.org/officeDocument/2006/relationships/image" Target="../media/image22.wmf"/><Relationship Id="rId4" Type="http://schemas.openxmlformats.org/officeDocument/2006/relationships/oleObject" Target="../embeddings/oleObject15.bin"/></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19.bin"/><Relationship Id="rId3" Type="http://schemas.openxmlformats.org/officeDocument/2006/relationships/image" Target="../media/image36.png"/><Relationship Id="rId7" Type="http://schemas.openxmlformats.org/officeDocument/2006/relationships/image" Target="../media/image25.wmf"/><Relationship Id="rId2" Type="http://schemas.openxmlformats.org/officeDocument/2006/relationships/slideLayout" Target="../slideLayouts/slideLayout3.xml"/><Relationship Id="rId1" Type="http://schemas.openxmlformats.org/officeDocument/2006/relationships/vmlDrawing" Target="../drawings/vmlDrawing8.vml"/><Relationship Id="rId6" Type="http://schemas.openxmlformats.org/officeDocument/2006/relationships/oleObject" Target="../embeddings/oleObject18.bin"/><Relationship Id="rId11" Type="http://schemas.openxmlformats.org/officeDocument/2006/relationships/image" Target="../media/image27.wmf"/><Relationship Id="rId5" Type="http://schemas.openxmlformats.org/officeDocument/2006/relationships/image" Target="../media/image24.wmf"/><Relationship Id="rId10" Type="http://schemas.openxmlformats.org/officeDocument/2006/relationships/oleObject" Target="../embeddings/oleObject20.bin"/><Relationship Id="rId4" Type="http://schemas.openxmlformats.org/officeDocument/2006/relationships/oleObject" Target="../embeddings/oleObject17.bin"/><Relationship Id="rId9" Type="http://schemas.openxmlformats.org/officeDocument/2006/relationships/image" Target="../media/image26.wmf"/></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23.bin"/><Relationship Id="rId13" Type="http://schemas.openxmlformats.org/officeDocument/2006/relationships/image" Target="../media/image32.wmf"/><Relationship Id="rId18" Type="http://schemas.openxmlformats.org/officeDocument/2006/relationships/image" Target="../media/image58.png"/><Relationship Id="rId26" Type="http://schemas.openxmlformats.org/officeDocument/2006/relationships/image" Target="../media/image36.wmf"/><Relationship Id="rId39" Type="http://schemas.openxmlformats.org/officeDocument/2006/relationships/oleObject" Target="../embeddings/oleObject35.bin"/><Relationship Id="rId3" Type="http://schemas.openxmlformats.org/officeDocument/2006/relationships/image" Target="../media/image57.png"/><Relationship Id="rId21" Type="http://schemas.openxmlformats.org/officeDocument/2006/relationships/oleObject" Target="../embeddings/oleObject280.bin"/><Relationship Id="rId34" Type="http://schemas.openxmlformats.org/officeDocument/2006/relationships/image" Target="../media/image38.wmf"/><Relationship Id="rId42" Type="http://schemas.openxmlformats.org/officeDocument/2006/relationships/image" Target="../media/image41.wmf"/><Relationship Id="rId7" Type="http://schemas.openxmlformats.org/officeDocument/2006/relationships/image" Target="../media/image29.wmf"/><Relationship Id="rId12" Type="http://schemas.openxmlformats.org/officeDocument/2006/relationships/oleObject" Target="../embeddings/oleObject25.bin"/><Relationship Id="rId17" Type="http://schemas.openxmlformats.org/officeDocument/2006/relationships/image" Target="../media/image34.wmf"/><Relationship Id="rId25" Type="http://schemas.openxmlformats.org/officeDocument/2006/relationships/oleObject" Target="../embeddings/oleObject290.bin"/><Relationship Id="rId33" Type="http://schemas.openxmlformats.org/officeDocument/2006/relationships/oleObject" Target="../embeddings/oleObject310.bin"/><Relationship Id="rId38" Type="http://schemas.openxmlformats.org/officeDocument/2006/relationships/oleObject" Target="../embeddings/oleObject34.bin"/><Relationship Id="rId2" Type="http://schemas.openxmlformats.org/officeDocument/2006/relationships/slideLayout" Target="../slideLayouts/slideLayout3.xml"/><Relationship Id="rId16" Type="http://schemas.openxmlformats.org/officeDocument/2006/relationships/oleObject" Target="../embeddings/oleObject27.bin"/><Relationship Id="rId20" Type="http://schemas.openxmlformats.org/officeDocument/2006/relationships/image" Target="../media/image35.wmf"/><Relationship Id="rId29" Type="http://schemas.openxmlformats.org/officeDocument/2006/relationships/oleObject" Target="../embeddings/oleObject300.bin"/><Relationship Id="rId41" Type="http://schemas.openxmlformats.org/officeDocument/2006/relationships/oleObject" Target="../embeddings/oleObject36.bin"/><Relationship Id="rId1" Type="http://schemas.openxmlformats.org/officeDocument/2006/relationships/vmlDrawing" Target="../drawings/vmlDrawing9.vml"/><Relationship Id="rId6" Type="http://schemas.openxmlformats.org/officeDocument/2006/relationships/oleObject" Target="../embeddings/oleObject22.bin"/><Relationship Id="rId11" Type="http://schemas.openxmlformats.org/officeDocument/2006/relationships/image" Target="../media/image31.wmf"/><Relationship Id="rId24" Type="http://schemas.openxmlformats.org/officeDocument/2006/relationships/image" Target="../media/image36.wmf"/><Relationship Id="rId32" Type="http://schemas.openxmlformats.org/officeDocument/2006/relationships/image" Target="../media/image38.wmf"/><Relationship Id="rId37" Type="http://schemas.openxmlformats.org/officeDocument/2006/relationships/oleObject" Target="../embeddings/oleObject33.bin"/><Relationship Id="rId40" Type="http://schemas.openxmlformats.org/officeDocument/2006/relationships/image" Target="../media/image40.wmf"/><Relationship Id="rId5" Type="http://schemas.openxmlformats.org/officeDocument/2006/relationships/image" Target="../media/image28.wmf"/><Relationship Id="rId15" Type="http://schemas.openxmlformats.org/officeDocument/2006/relationships/image" Target="../media/image33.wmf"/><Relationship Id="rId23" Type="http://schemas.openxmlformats.org/officeDocument/2006/relationships/oleObject" Target="../embeddings/oleObject29.bin"/><Relationship Id="rId28" Type="http://schemas.openxmlformats.org/officeDocument/2006/relationships/image" Target="../media/image37.wmf"/><Relationship Id="rId36" Type="http://schemas.openxmlformats.org/officeDocument/2006/relationships/image" Target="../media/image39.wmf"/><Relationship Id="rId10" Type="http://schemas.openxmlformats.org/officeDocument/2006/relationships/oleObject" Target="../embeddings/oleObject24.bin"/><Relationship Id="rId19" Type="http://schemas.openxmlformats.org/officeDocument/2006/relationships/oleObject" Target="../embeddings/oleObject28.bin"/><Relationship Id="rId31" Type="http://schemas.openxmlformats.org/officeDocument/2006/relationships/oleObject" Target="../embeddings/oleObject31.bin"/><Relationship Id="rId4" Type="http://schemas.openxmlformats.org/officeDocument/2006/relationships/oleObject" Target="../embeddings/oleObject21.bin"/><Relationship Id="rId9" Type="http://schemas.openxmlformats.org/officeDocument/2006/relationships/image" Target="../media/image30.wmf"/><Relationship Id="rId14" Type="http://schemas.openxmlformats.org/officeDocument/2006/relationships/oleObject" Target="../embeddings/oleObject26.bin"/><Relationship Id="rId22" Type="http://schemas.openxmlformats.org/officeDocument/2006/relationships/image" Target="../media/image35.wmf"/><Relationship Id="rId27" Type="http://schemas.openxmlformats.org/officeDocument/2006/relationships/oleObject" Target="../embeddings/oleObject30.bin"/><Relationship Id="rId30" Type="http://schemas.openxmlformats.org/officeDocument/2006/relationships/image" Target="../media/image37.wmf"/><Relationship Id="rId35" Type="http://schemas.openxmlformats.org/officeDocument/2006/relationships/oleObject" Target="../embeddings/oleObject32.bin"/></Relationships>
</file>

<file path=ppt/slides/_rels/slide26.xml.rels><?xml version="1.0" encoding="UTF-8" standalone="yes"?>
<Relationships xmlns="http://schemas.openxmlformats.org/package/2006/relationships"><Relationship Id="rId8" Type="http://schemas.openxmlformats.org/officeDocument/2006/relationships/oleObject" Target="../embeddings/oleObject39.bin"/><Relationship Id="rId13" Type="http://schemas.openxmlformats.org/officeDocument/2006/relationships/image" Target="../media/image46.wmf"/><Relationship Id="rId3" Type="http://schemas.openxmlformats.org/officeDocument/2006/relationships/image" Target="../media/image65.png"/><Relationship Id="rId7" Type="http://schemas.openxmlformats.org/officeDocument/2006/relationships/image" Target="../media/image43.wmf"/><Relationship Id="rId12" Type="http://schemas.openxmlformats.org/officeDocument/2006/relationships/oleObject" Target="../embeddings/oleObject41.bin"/><Relationship Id="rId2" Type="http://schemas.openxmlformats.org/officeDocument/2006/relationships/slideLayout" Target="../slideLayouts/slideLayout3.xml"/><Relationship Id="rId1" Type="http://schemas.openxmlformats.org/officeDocument/2006/relationships/vmlDrawing" Target="../drawings/vmlDrawing10.vml"/><Relationship Id="rId6" Type="http://schemas.openxmlformats.org/officeDocument/2006/relationships/oleObject" Target="../embeddings/oleObject38.bin"/><Relationship Id="rId11" Type="http://schemas.openxmlformats.org/officeDocument/2006/relationships/image" Target="../media/image45.wmf"/><Relationship Id="rId5" Type="http://schemas.openxmlformats.org/officeDocument/2006/relationships/image" Target="../media/image42.wmf"/><Relationship Id="rId15" Type="http://schemas.openxmlformats.org/officeDocument/2006/relationships/image" Target="../media/image47.wmf"/><Relationship Id="rId10" Type="http://schemas.openxmlformats.org/officeDocument/2006/relationships/oleObject" Target="../embeddings/oleObject40.bin"/><Relationship Id="rId4" Type="http://schemas.openxmlformats.org/officeDocument/2006/relationships/oleObject" Target="../embeddings/oleObject37.bin"/><Relationship Id="rId9" Type="http://schemas.openxmlformats.org/officeDocument/2006/relationships/image" Target="../media/image44.wmf"/><Relationship Id="rId14" Type="http://schemas.openxmlformats.org/officeDocument/2006/relationships/oleObject" Target="../embeddings/oleObject42.bin"/></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8" Type="http://schemas.openxmlformats.org/officeDocument/2006/relationships/image" Target="../media/image69.png"/><Relationship Id="rId3" Type="http://schemas.openxmlformats.org/officeDocument/2006/relationships/image" Target="../media/image68.png"/><Relationship Id="rId7" Type="http://schemas.openxmlformats.org/officeDocument/2006/relationships/image" Target="../media/image49.wmf"/><Relationship Id="rId2" Type="http://schemas.openxmlformats.org/officeDocument/2006/relationships/slideLayout" Target="../slideLayouts/slideLayout3.xml"/><Relationship Id="rId1" Type="http://schemas.openxmlformats.org/officeDocument/2006/relationships/vmlDrawing" Target="../drawings/vmlDrawing11.vml"/><Relationship Id="rId6" Type="http://schemas.openxmlformats.org/officeDocument/2006/relationships/oleObject" Target="../embeddings/oleObject44.bin"/><Relationship Id="rId5" Type="http://schemas.openxmlformats.org/officeDocument/2006/relationships/image" Target="../media/image48.wmf"/><Relationship Id="rId4" Type="http://schemas.openxmlformats.org/officeDocument/2006/relationships/oleObject" Target="../embeddings/oleObject43.bin"/></Relationships>
</file>

<file path=ppt/slides/_rels/slide29.xml.rels><?xml version="1.0" encoding="UTF-8" standalone="yes"?>
<Relationships xmlns="http://schemas.openxmlformats.org/package/2006/relationships"><Relationship Id="rId8" Type="http://schemas.openxmlformats.org/officeDocument/2006/relationships/oleObject" Target="../embeddings/oleObject47.bin"/><Relationship Id="rId3" Type="http://schemas.openxmlformats.org/officeDocument/2006/relationships/image" Target="../media/image73.png"/><Relationship Id="rId7" Type="http://schemas.openxmlformats.org/officeDocument/2006/relationships/image" Target="../media/image51.wmf"/><Relationship Id="rId2" Type="http://schemas.openxmlformats.org/officeDocument/2006/relationships/slideLayout" Target="../slideLayouts/slideLayout3.xml"/><Relationship Id="rId1" Type="http://schemas.openxmlformats.org/officeDocument/2006/relationships/vmlDrawing" Target="../drawings/vmlDrawing12.vml"/><Relationship Id="rId6" Type="http://schemas.openxmlformats.org/officeDocument/2006/relationships/oleObject" Target="../embeddings/oleObject46.bin"/><Relationship Id="rId5" Type="http://schemas.openxmlformats.org/officeDocument/2006/relationships/image" Target="../media/image50.wmf"/><Relationship Id="rId4" Type="http://schemas.openxmlformats.org/officeDocument/2006/relationships/oleObject" Target="../embeddings/oleObject45.bin"/><Relationship Id="rId9" Type="http://schemas.openxmlformats.org/officeDocument/2006/relationships/image" Target="../media/image52.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8" Type="http://schemas.openxmlformats.org/officeDocument/2006/relationships/image" Target="../media/image54.wmf"/><Relationship Id="rId3" Type="http://schemas.openxmlformats.org/officeDocument/2006/relationships/image" Target="../media/image76.png"/><Relationship Id="rId7" Type="http://schemas.openxmlformats.org/officeDocument/2006/relationships/oleObject" Target="../embeddings/oleObject49.bin"/><Relationship Id="rId2" Type="http://schemas.openxmlformats.org/officeDocument/2006/relationships/slideLayout" Target="../slideLayouts/slideLayout3.xml"/><Relationship Id="rId1" Type="http://schemas.openxmlformats.org/officeDocument/2006/relationships/vmlDrawing" Target="../drawings/vmlDrawing13.vml"/><Relationship Id="rId6" Type="http://schemas.openxmlformats.org/officeDocument/2006/relationships/image" Target="../media/image53.wmf"/><Relationship Id="rId5" Type="http://schemas.openxmlformats.org/officeDocument/2006/relationships/oleObject" Target="../embeddings/oleObject48.bin"/><Relationship Id="rId4" Type="http://schemas.openxmlformats.org/officeDocument/2006/relationships/image" Target="../media/image77.png"/></Relationships>
</file>

<file path=ppt/slides/_rels/slide31.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8" Type="http://schemas.openxmlformats.org/officeDocument/2006/relationships/image" Target="../media/image85.png"/><Relationship Id="rId13" Type="http://schemas.openxmlformats.org/officeDocument/2006/relationships/image" Target="../media/image58.wmf"/><Relationship Id="rId3" Type="http://schemas.openxmlformats.org/officeDocument/2006/relationships/notesSlide" Target="../notesSlides/notesSlide1.xml"/><Relationship Id="rId7" Type="http://schemas.openxmlformats.org/officeDocument/2006/relationships/image" Target="../media/image84.png"/><Relationship Id="rId12" Type="http://schemas.openxmlformats.org/officeDocument/2006/relationships/oleObject" Target="../embeddings/oleObject52.bin"/><Relationship Id="rId2" Type="http://schemas.openxmlformats.org/officeDocument/2006/relationships/slideLayout" Target="../slideLayouts/slideLayout3.xml"/><Relationship Id="rId16" Type="http://schemas.openxmlformats.org/officeDocument/2006/relationships/image" Target="../media/image87.png"/><Relationship Id="rId1" Type="http://schemas.openxmlformats.org/officeDocument/2006/relationships/vmlDrawing" Target="../drawings/vmlDrawing14.vml"/><Relationship Id="rId6" Type="http://schemas.openxmlformats.org/officeDocument/2006/relationships/image" Target="../media/image56.wmf"/><Relationship Id="rId11" Type="http://schemas.openxmlformats.org/officeDocument/2006/relationships/image" Target="../media/image86.png"/><Relationship Id="rId5" Type="http://schemas.openxmlformats.org/officeDocument/2006/relationships/oleObject" Target="../embeddings/oleObject50.bin"/><Relationship Id="rId15" Type="http://schemas.openxmlformats.org/officeDocument/2006/relationships/image" Target="../media/image59.wmf"/><Relationship Id="rId10" Type="http://schemas.openxmlformats.org/officeDocument/2006/relationships/image" Target="../media/image57.wmf"/><Relationship Id="rId4" Type="http://schemas.openxmlformats.org/officeDocument/2006/relationships/image" Target="../media/image83.png"/><Relationship Id="rId9" Type="http://schemas.openxmlformats.org/officeDocument/2006/relationships/oleObject" Target="../embeddings/oleObject51.bin"/><Relationship Id="rId14" Type="http://schemas.openxmlformats.org/officeDocument/2006/relationships/oleObject" Target="../embeddings/oleObject53.bin"/></Relationships>
</file>

<file path=ppt/slides/_rels/slide33.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0.png"/><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475158" y="5546852"/>
            <a:ext cx="400110" cy="536448"/>
          </a:xfrm>
          <a:prstGeom prst="rect">
            <a:avLst/>
          </a:prstGeom>
          <a:noFill/>
        </p:spPr>
        <p:txBody>
          <a:bodyPr vert="eaVert" wrap="square" rtlCol="0">
            <a:spAutoFit/>
          </a:bodyPr>
          <a:lstStyle/>
          <a:p>
            <a:r>
              <a:rPr lang="zh-CN" altLang="en-US" sz="1400" spc="-300" dirty="0" smtClean="0">
                <a:latin typeface="华文仿宋" panose="02010600040101010101" pitchFamily="2" charset="-122"/>
                <a:ea typeface="华文仿宋" panose="02010600040101010101" pitchFamily="2" charset="-122"/>
              </a:rPr>
              <a:t>徐淼</a:t>
            </a:r>
            <a:endParaRPr lang="zh-CN" altLang="en-US" sz="1400" spc="-300" dirty="0">
              <a:latin typeface="华文仿宋" panose="02010600040101010101" pitchFamily="2" charset="-122"/>
              <a:ea typeface="华文仿宋" panose="02010600040101010101" pitchFamily="2" charset="-122"/>
            </a:endParaRPr>
          </a:p>
        </p:txBody>
      </p:sp>
    </p:spTree>
    <p:extLst>
      <p:ext uri="{BB962C8B-B14F-4D97-AF65-F5344CB8AC3E}">
        <p14:creationId xmlns:p14="http://schemas.microsoft.com/office/powerpoint/2010/main" val="9151527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子集</a:t>
            </a:r>
            <a:r>
              <a:rPr lang="zh-CN" altLang="en-US" dirty="0"/>
              <a:t>评价</a:t>
            </a:r>
          </a:p>
        </p:txBody>
      </p:sp>
      <p:sp>
        <p:nvSpPr>
          <p:cNvPr id="4" name="内容占位符 3"/>
          <p:cNvSpPr>
            <a:spLocks noGrp="1"/>
          </p:cNvSpPr>
          <p:nvPr>
            <p:ph idx="1"/>
          </p:nvPr>
        </p:nvSpPr>
        <p:spPr/>
        <p:txBody>
          <a:bodyPr/>
          <a:lstStyle/>
          <a:p>
            <a:r>
              <a:rPr lang="zh-CN" altLang="en-US" dirty="0" smtClean="0"/>
              <a:t>特征子集确定了对数据集的一个划分</a:t>
            </a:r>
            <a:endParaRPr lang="en-US" altLang="zh-CN" dirty="0" smtClean="0"/>
          </a:p>
          <a:p>
            <a:pPr lvl="1"/>
            <a:r>
              <a:rPr lang="zh-CN" altLang="en-US" dirty="0" smtClean="0"/>
              <a:t>每个划分区域对应着特征</a:t>
            </a:r>
            <a:r>
              <a:rPr lang="zh-CN" altLang="en-US" dirty="0"/>
              <a:t>子集</a:t>
            </a:r>
            <a:r>
              <a:rPr lang="zh-CN" altLang="en-US" dirty="0" smtClean="0"/>
              <a:t>的某种取值</a:t>
            </a:r>
            <a:endParaRPr lang="en-US" altLang="zh-CN" dirty="0" smtClean="0"/>
          </a:p>
          <a:p>
            <a:endParaRPr lang="en-US" altLang="zh-CN" dirty="0"/>
          </a:p>
          <a:p>
            <a:r>
              <a:rPr lang="zh-CN" altLang="en-US" dirty="0" smtClean="0"/>
              <a:t>样本标记对应着对</a:t>
            </a:r>
            <a:r>
              <a:rPr lang="zh-CN" altLang="en-US" dirty="0"/>
              <a:t>数据</a:t>
            </a:r>
            <a:r>
              <a:rPr lang="zh-CN" altLang="en-US" dirty="0" smtClean="0"/>
              <a:t>集的真实划分</a:t>
            </a:r>
            <a:endParaRPr lang="zh-CN" altLang="en-US" dirty="0"/>
          </a:p>
        </p:txBody>
      </p:sp>
      <p:sp>
        <p:nvSpPr>
          <p:cNvPr id="10" name="文本框 9"/>
          <p:cNvSpPr txBox="1"/>
          <p:nvPr/>
        </p:nvSpPr>
        <p:spPr>
          <a:xfrm>
            <a:off x="433854" y="3832413"/>
            <a:ext cx="8269941" cy="1384995"/>
          </a:xfrm>
          <a:prstGeom prst="rect">
            <a:avLst/>
          </a:prstGeom>
          <a:noFill/>
        </p:spPr>
        <p:txBody>
          <a:bodyPr wrap="square" rtlCol="0">
            <a:spAutoFit/>
          </a:bodyPr>
          <a:lstStyle/>
          <a:p>
            <a:r>
              <a:rPr lang="zh-CN" altLang="en-US" sz="2800" dirty="0" smtClean="0">
                <a:solidFill>
                  <a:schemeClr val="accent4"/>
                </a:solidFill>
                <a:latin typeface="微软雅黑" panose="020B0503020204020204" pitchFamily="34" charset="-122"/>
                <a:ea typeface="微软雅黑" panose="020B0503020204020204" pitchFamily="34" charset="-122"/>
              </a:rPr>
              <a:t>通过估算这两个划分的差异，就能对</a:t>
            </a:r>
            <a:r>
              <a:rPr lang="zh-CN" altLang="en-US" sz="2800" dirty="0">
                <a:solidFill>
                  <a:schemeClr val="accent4"/>
                </a:solidFill>
                <a:latin typeface="微软雅黑" panose="020B0503020204020204" pitchFamily="34" charset="-122"/>
                <a:ea typeface="微软雅黑" panose="020B0503020204020204" pitchFamily="34" charset="-122"/>
              </a:rPr>
              <a:t>特征</a:t>
            </a:r>
            <a:r>
              <a:rPr lang="zh-CN" altLang="en-US" sz="2800" dirty="0" smtClean="0">
                <a:solidFill>
                  <a:schemeClr val="accent4"/>
                </a:solidFill>
                <a:latin typeface="微软雅黑" panose="020B0503020204020204" pitchFamily="34" charset="-122"/>
                <a:ea typeface="微软雅黑" panose="020B0503020204020204" pitchFamily="34" charset="-122"/>
              </a:rPr>
              <a:t>子集进行评价；与样本标记对应的划分的差异越小，则说明当前特征子集越好</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763538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用信息熵进行子集</a:t>
            </a:r>
            <a:r>
              <a:rPr lang="zh-CN" altLang="en-US" dirty="0"/>
              <a:t>评价</a:t>
            </a:r>
          </a:p>
        </p:txBody>
      </p:sp>
      <mc:AlternateContent xmlns:mc="http://schemas.openxmlformats.org/markup-compatibility/2006" xmlns:a14="http://schemas.microsoft.com/office/drawing/2010/main">
        <mc:Choice Requires="a14">
          <p:sp>
            <p:nvSpPr>
              <p:cNvPr id="4" name="内容占位符 3"/>
              <p:cNvSpPr>
                <a:spLocks noGrp="1"/>
              </p:cNvSpPr>
              <p:nvPr>
                <p:ph idx="1"/>
              </p:nvPr>
            </p:nvSpPr>
            <p:spPr/>
            <p:txBody>
              <a:bodyPr/>
              <a:lstStyle/>
              <a:p>
                <a:r>
                  <a:rPr lang="zh-CN" altLang="en-US" dirty="0" smtClean="0"/>
                  <a:t>特征子集</a:t>
                </a:r>
                <a14:m>
                  <m:oMath xmlns:m="http://schemas.openxmlformats.org/officeDocument/2006/math">
                    <m:r>
                      <a:rPr lang="en-US" altLang="zh-CN" b="0" i="1" smtClean="0">
                        <a:latin typeface="Cambria Math" panose="02040503050406030204" pitchFamily="18" charset="0"/>
                      </a:rPr>
                      <m:t>𝐴</m:t>
                    </m:r>
                  </m:oMath>
                </a14:m>
                <a:r>
                  <a:rPr lang="zh-CN" altLang="en-US" dirty="0" smtClean="0"/>
                  <a:t>确定了对数据集</a:t>
                </a:r>
                <a14:m>
                  <m:oMath xmlns:m="http://schemas.openxmlformats.org/officeDocument/2006/math">
                    <m:r>
                      <a:rPr lang="en-US" altLang="zh-CN" b="0" i="1" smtClean="0">
                        <a:latin typeface="Cambria Math" panose="02040503050406030204" pitchFamily="18" charset="0"/>
                      </a:rPr>
                      <m:t>𝐷</m:t>
                    </m:r>
                  </m:oMath>
                </a14:m>
                <a:r>
                  <a:rPr lang="zh-CN" altLang="en-US" dirty="0" smtClean="0"/>
                  <a:t>的一个划分</a:t>
                </a:r>
                <a:endParaRPr lang="en-US" altLang="zh-CN" dirty="0"/>
              </a:p>
              <a:p>
                <a:pPr lvl="1"/>
                <a14:m>
                  <m:oMath xmlns:m="http://schemas.openxmlformats.org/officeDocument/2006/math">
                    <m:r>
                      <a:rPr lang="en-US" altLang="zh-CN" b="0" i="1" smtClean="0">
                        <a:latin typeface="Cambria Math" panose="02040503050406030204" pitchFamily="18" charset="0"/>
                      </a:rPr>
                      <m:t>𝐴</m:t>
                    </m:r>
                  </m:oMath>
                </a14:m>
                <a:r>
                  <a:rPr lang="zh-CN" altLang="en-US" dirty="0" smtClean="0"/>
                  <a:t>上的取值将</a:t>
                </a:r>
                <a:r>
                  <a:rPr lang="zh-CN" altLang="en-US" dirty="0"/>
                  <a:t>数据</a:t>
                </a:r>
                <a:r>
                  <a:rPr lang="zh-CN" altLang="en-US" dirty="0" smtClean="0"/>
                  <a:t>集</a:t>
                </a:r>
                <a14:m>
                  <m:oMath xmlns:m="http://schemas.openxmlformats.org/officeDocument/2006/math">
                    <m:r>
                      <a:rPr lang="en-US" altLang="zh-CN" b="0" i="1" smtClean="0">
                        <a:latin typeface="Cambria Math" panose="02040503050406030204" pitchFamily="18" charset="0"/>
                      </a:rPr>
                      <m:t>𝐷</m:t>
                    </m:r>
                  </m:oMath>
                </a14:m>
                <a:r>
                  <a:rPr lang="zh-CN" altLang="en-US" dirty="0" smtClean="0"/>
                  <a:t>分为</a:t>
                </a:r>
                <a14:m>
                  <m:oMath xmlns:m="http://schemas.openxmlformats.org/officeDocument/2006/math">
                    <m:r>
                      <a:rPr lang="en-US" altLang="zh-CN" b="0" i="1" smtClean="0">
                        <a:latin typeface="Cambria Math" panose="02040503050406030204" pitchFamily="18" charset="0"/>
                      </a:rPr>
                      <m:t>𝑉</m:t>
                    </m:r>
                  </m:oMath>
                </a14:m>
                <a:r>
                  <a:rPr lang="zh-CN" altLang="en-US" dirty="0" smtClean="0"/>
                  <a:t>份</a:t>
                </a:r>
                <a:r>
                  <a:rPr lang="zh-CN" altLang="en-US" dirty="0"/>
                  <a:t>，每一份用</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𝐷</m:t>
                        </m:r>
                      </m:e>
                      <m:sup>
                        <m:r>
                          <a:rPr lang="en-US" altLang="zh-CN" i="1">
                            <a:latin typeface="Cambria Math" panose="02040503050406030204" pitchFamily="18" charset="0"/>
                          </a:rPr>
                          <m:t>𝑣</m:t>
                        </m:r>
                      </m:sup>
                    </m:sSup>
                  </m:oMath>
                </a14:m>
                <a:r>
                  <a:rPr lang="zh-CN" altLang="en-US" dirty="0" smtClean="0"/>
                  <a:t>表示</a:t>
                </a:r>
                <a:endParaRPr lang="en-US" altLang="zh-CN" dirty="0" smtClean="0"/>
              </a:p>
              <a:p>
                <a:pPr lvl="1"/>
                <a:endParaRPr lang="en-US" altLang="zh-CN" dirty="0"/>
              </a:p>
              <a:p>
                <a:pPr lvl="1"/>
                <a14:m>
                  <m:oMath xmlns:m="http://schemas.openxmlformats.org/officeDocument/2006/math">
                    <m:r>
                      <m:rPr>
                        <m:sty m:val="p"/>
                      </m:rPr>
                      <a:rPr lang="en-US" altLang="zh-CN" b="0" i="0" smtClean="0">
                        <a:latin typeface="Cambria Math" panose="02040503050406030204" pitchFamily="18" charset="0"/>
                      </a:rPr>
                      <m:t>Ent</m:t>
                    </m:r>
                    <m:r>
                      <a:rPr lang="en-US" altLang="zh-CN" b="0" i="1" smtClean="0">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𝐷</m:t>
                        </m:r>
                      </m:e>
                      <m:sup>
                        <m:r>
                          <a:rPr lang="en-US" altLang="zh-CN" i="1">
                            <a:latin typeface="Cambria Math" panose="02040503050406030204" pitchFamily="18" charset="0"/>
                          </a:rPr>
                          <m:t>𝑣</m:t>
                        </m:r>
                      </m:sup>
                    </m:sSup>
                    <m:r>
                      <a:rPr lang="en-US" altLang="zh-CN" b="0" i="1" smtClean="0">
                        <a:latin typeface="Cambria Math" panose="02040503050406030204" pitchFamily="18" charset="0"/>
                      </a:rPr>
                      <m:t>)</m:t>
                    </m:r>
                  </m:oMath>
                </a14:m>
                <a:r>
                  <a:rPr lang="zh-CN" altLang="en-US" dirty="0" smtClean="0"/>
                  <a:t>表示</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𝐷</m:t>
                        </m:r>
                      </m:e>
                      <m:sup>
                        <m:r>
                          <a:rPr lang="en-US" altLang="zh-CN" i="1">
                            <a:latin typeface="Cambria Math" panose="02040503050406030204" pitchFamily="18" charset="0"/>
                          </a:rPr>
                          <m:t>𝑣</m:t>
                        </m:r>
                      </m:sup>
                    </m:sSup>
                  </m:oMath>
                </a14:m>
                <a:r>
                  <a:rPr lang="zh-CN" altLang="en-US" dirty="0" smtClean="0"/>
                  <a:t>上的信息熵 </a:t>
                </a:r>
                <a:endParaRPr lang="en-US" altLang="zh-CN" dirty="0"/>
              </a:p>
              <a:p>
                <a:endParaRPr lang="en-US" altLang="zh-CN" dirty="0"/>
              </a:p>
              <a:p>
                <a:r>
                  <a:rPr lang="zh-CN" altLang="en-US" dirty="0" smtClean="0"/>
                  <a:t>样本标记</a:t>
                </a:r>
                <a14:m>
                  <m:oMath xmlns:m="http://schemas.openxmlformats.org/officeDocument/2006/math">
                    <m:r>
                      <a:rPr lang="en-US" altLang="zh-CN" b="0" i="1" smtClean="0">
                        <a:latin typeface="Cambria Math" panose="02040503050406030204" pitchFamily="18" charset="0"/>
                      </a:rPr>
                      <m:t>𝑌</m:t>
                    </m:r>
                  </m:oMath>
                </a14:m>
                <a:r>
                  <a:rPr lang="zh-CN" altLang="en-US" dirty="0" smtClean="0"/>
                  <a:t>对应着对</a:t>
                </a:r>
                <a:r>
                  <a:rPr lang="zh-CN" altLang="en-US" dirty="0"/>
                  <a:t>数据</a:t>
                </a:r>
                <a:r>
                  <a:rPr lang="zh-CN" altLang="en-US" dirty="0" smtClean="0"/>
                  <a:t>集</a:t>
                </a:r>
                <a14:m>
                  <m:oMath xmlns:m="http://schemas.openxmlformats.org/officeDocument/2006/math">
                    <m:r>
                      <a:rPr lang="en-US" altLang="zh-CN" b="0" i="1" smtClean="0">
                        <a:latin typeface="Cambria Math" panose="02040503050406030204" pitchFamily="18" charset="0"/>
                      </a:rPr>
                      <m:t>𝐷</m:t>
                    </m:r>
                  </m:oMath>
                </a14:m>
                <a:r>
                  <a:rPr lang="zh-CN" altLang="en-US" dirty="0" smtClean="0"/>
                  <a:t>的真实划分</a:t>
                </a:r>
                <a:endParaRPr lang="en-US" altLang="zh-CN" dirty="0" smtClean="0"/>
              </a:p>
              <a:p>
                <a:pPr lvl="1"/>
                <a14:m>
                  <m:oMath xmlns:m="http://schemas.openxmlformats.org/officeDocument/2006/math">
                    <m:r>
                      <m:rPr>
                        <m:sty m:val="p"/>
                      </m:rPr>
                      <a:rPr lang="en-US" altLang="zh-CN">
                        <a:latin typeface="Cambria Math" panose="02040503050406030204" pitchFamily="18" charset="0"/>
                      </a:rPr>
                      <m:t>Ent</m:t>
                    </m:r>
                    <m:r>
                      <a:rPr lang="en-US" altLang="zh-CN" i="1">
                        <a:latin typeface="Cambria Math" panose="02040503050406030204" pitchFamily="18" charset="0"/>
                      </a:rPr>
                      <m:t>(</m:t>
                    </m:r>
                    <m:r>
                      <a:rPr lang="en-US" altLang="zh-CN" b="0" i="1" smtClean="0">
                        <a:latin typeface="Cambria Math" panose="02040503050406030204" pitchFamily="18" charset="0"/>
                      </a:rPr>
                      <m:t>𝐷</m:t>
                    </m:r>
                    <m:r>
                      <a:rPr lang="en-US" altLang="zh-CN" i="1">
                        <a:latin typeface="Cambria Math" panose="02040503050406030204" pitchFamily="18" charset="0"/>
                      </a:rPr>
                      <m:t>)</m:t>
                    </m:r>
                  </m:oMath>
                </a14:m>
                <a:r>
                  <a:rPr lang="zh-CN" altLang="en-US" dirty="0"/>
                  <a:t>表示</a:t>
                </a:r>
                <a14:m>
                  <m:oMath xmlns:m="http://schemas.openxmlformats.org/officeDocument/2006/math">
                    <m:r>
                      <a:rPr lang="en-US" altLang="zh-CN" b="0" i="1" smtClean="0">
                        <a:latin typeface="Cambria Math" panose="02040503050406030204" pitchFamily="18" charset="0"/>
                      </a:rPr>
                      <m:t>𝐷</m:t>
                    </m:r>
                  </m:oMath>
                </a14:m>
                <a:r>
                  <a:rPr lang="zh-CN" altLang="en-US" dirty="0"/>
                  <a:t>上的</a:t>
                </a:r>
                <a:r>
                  <a:rPr lang="zh-CN" altLang="en-US" dirty="0" smtClean="0"/>
                  <a:t>信息熵</a:t>
                </a:r>
                <a:endParaRPr lang="en-US" altLang="zh-CN" dirty="0"/>
              </a:p>
              <a:p>
                <a:pPr lvl="1"/>
                <a:endParaRPr lang="zh-CN" altLang="en-US" dirty="0"/>
              </a:p>
            </p:txBody>
          </p:sp>
        </mc:Choice>
        <mc:Fallback xmlns="">
          <p:sp>
            <p:nvSpPr>
              <p:cNvPr id="4" name="内容占位符 3"/>
              <p:cNvSpPr>
                <a:spLocks noGrp="1" noRot="1" noChangeAspect="1" noMove="1" noResize="1" noEditPoints="1" noAdjustHandles="1" noChangeArrowheads="1" noChangeShapeType="1" noTextEdit="1"/>
              </p:cNvSpPr>
              <p:nvPr>
                <p:ph idx="1"/>
              </p:nvPr>
            </p:nvSpPr>
            <p:spPr>
              <a:blipFill rotWithShape="0">
                <a:blip r:embed="rId3"/>
                <a:stretch>
                  <a:fillRect l="-778" t="-1854"/>
                </a:stretch>
              </a:blipFill>
            </p:spPr>
            <p:txBody>
              <a:bodyPr/>
              <a:lstStyle/>
              <a:p>
                <a:r>
                  <a:rPr lang="zh-CN" altLang="en-US">
                    <a:noFill/>
                  </a:rPr>
                  <a:t> </a:t>
                </a:r>
              </a:p>
            </p:txBody>
          </p:sp>
        </mc:Fallback>
      </mc:AlternateContent>
      <p:graphicFrame>
        <p:nvGraphicFramePr>
          <p:cNvPr id="5" name="对象 4"/>
          <p:cNvGraphicFramePr>
            <a:graphicFrameLocks noChangeAspect="1"/>
          </p:cNvGraphicFramePr>
          <p:nvPr>
            <p:extLst>
              <p:ext uri="{D42A27DB-BD31-4B8C-83A1-F6EECF244321}">
                <p14:modId xmlns:p14="http://schemas.microsoft.com/office/powerpoint/2010/main" val="2675192050"/>
              </p:ext>
            </p:extLst>
          </p:nvPr>
        </p:nvGraphicFramePr>
        <p:xfrm>
          <a:off x="2600325" y="5168900"/>
          <a:ext cx="4438650" cy="833438"/>
        </p:xfrm>
        <a:graphic>
          <a:graphicData uri="http://schemas.openxmlformats.org/presentationml/2006/ole">
            <mc:AlternateContent xmlns:mc="http://schemas.openxmlformats.org/markup-compatibility/2006">
              <mc:Choice xmlns:v="urn:schemas-microsoft-com:vml" Requires="v">
                <p:oleObj spid="_x0000_s12158" name="Formula" r:id="rId4" imgW="4436280" imgH="837000" progId="Equation.Ribbit">
                  <p:embed/>
                </p:oleObj>
              </mc:Choice>
              <mc:Fallback>
                <p:oleObj name="Formula" r:id="rId4" imgW="4436280" imgH="837000" progId="Equation.Ribbit">
                  <p:embed/>
                  <p:pic>
                    <p:nvPicPr>
                      <p:cNvPr id="0" name=""/>
                      <p:cNvPicPr>
                        <a:picLocks noChangeAspect="1" noChangeArrowheads="1"/>
                      </p:cNvPicPr>
                      <p:nvPr/>
                    </p:nvPicPr>
                    <p:blipFill>
                      <a:blip r:embed="rId5"/>
                      <a:srcRect/>
                      <a:stretch>
                        <a:fillRect/>
                      </a:stretch>
                    </p:blipFill>
                    <p:spPr bwMode="auto">
                      <a:xfrm>
                        <a:off x="2600325" y="5168900"/>
                        <a:ext cx="4438650" cy="833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mc:AlternateContent xmlns:mc="http://schemas.openxmlformats.org/markup-compatibility/2006" xmlns:a14="http://schemas.microsoft.com/office/drawing/2010/main">
        <mc:Choice Requires="a14">
          <p:sp>
            <p:nvSpPr>
              <p:cNvPr id="6" name="文本框 5"/>
              <p:cNvSpPr txBox="1"/>
              <p:nvPr/>
            </p:nvSpPr>
            <p:spPr>
              <a:xfrm>
                <a:off x="203295" y="4665527"/>
                <a:ext cx="4000405" cy="523220"/>
              </a:xfrm>
              <a:prstGeom prst="rect">
                <a:avLst/>
              </a:prstGeom>
              <a:noFill/>
            </p:spPr>
            <p:txBody>
              <a:bodyPr wrap="square" rtlCol="0">
                <a:spAutoFit/>
              </a:bodyPr>
              <a:lstStyle/>
              <a:p>
                <a:r>
                  <a:rPr lang="zh-CN" altLang="en-US" sz="2800" dirty="0" smtClean="0">
                    <a:solidFill>
                      <a:schemeClr val="accent4"/>
                    </a:solidFill>
                    <a:latin typeface="微软雅黑" panose="020B0503020204020204" pitchFamily="34" charset="-122"/>
                    <a:ea typeface="微软雅黑" panose="020B0503020204020204" pitchFamily="34" charset="-122"/>
                  </a:rPr>
                  <a:t>特征子集</a:t>
                </a:r>
                <a14:m>
                  <m:oMath xmlns:m="http://schemas.openxmlformats.org/officeDocument/2006/math">
                    <m:r>
                      <a:rPr lang="en-US" altLang="zh-CN" sz="2800" b="0" i="1" smtClean="0">
                        <a:solidFill>
                          <a:schemeClr val="accent4"/>
                        </a:solidFill>
                        <a:latin typeface="Cambria Math" panose="02040503050406030204" pitchFamily="18" charset="0"/>
                        <a:ea typeface="微软雅黑" panose="020B0503020204020204" pitchFamily="34" charset="-122"/>
                      </a:rPr>
                      <m:t>𝐴</m:t>
                    </m:r>
                  </m:oMath>
                </a14:m>
                <a:r>
                  <a:rPr lang="zh-CN" altLang="en-US" sz="2800" dirty="0" smtClean="0">
                    <a:solidFill>
                      <a:schemeClr val="accent4"/>
                    </a:solidFill>
                    <a:latin typeface="微软雅黑" panose="020B0503020204020204" pitchFamily="34" charset="-122"/>
                    <a:ea typeface="微软雅黑" panose="020B0503020204020204" pitchFamily="34" charset="-122"/>
                  </a:rPr>
                  <a:t>的信息增益为：</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mc:Choice>
        <mc:Fallback xmlns="">
          <p:sp>
            <p:nvSpPr>
              <p:cNvPr id="6" name="文本框 5"/>
              <p:cNvSpPr txBox="1">
                <a:spLocks noRot="1" noChangeAspect="1" noMove="1" noResize="1" noEditPoints="1" noAdjustHandles="1" noChangeArrowheads="1" noChangeShapeType="1" noTextEdit="1"/>
              </p:cNvSpPr>
              <p:nvPr/>
            </p:nvSpPr>
            <p:spPr>
              <a:xfrm>
                <a:off x="203295" y="4665527"/>
                <a:ext cx="4000405" cy="523220"/>
              </a:xfrm>
              <a:prstGeom prst="rect">
                <a:avLst/>
              </a:prstGeom>
              <a:blipFill rotWithShape="0">
                <a:blip r:embed="rId6"/>
                <a:stretch>
                  <a:fillRect l="-3044" t="-11628" r="-12024" b="-3139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p:cNvSpPr txBox="1"/>
              <p:nvPr/>
            </p:nvSpPr>
            <p:spPr>
              <a:xfrm>
                <a:off x="5934932" y="2516238"/>
                <a:ext cx="2676805" cy="1477328"/>
              </a:xfrm>
              <a:prstGeom prst="rect">
                <a:avLst/>
              </a:prstGeom>
              <a:solidFill>
                <a:srgbClr val="C7EDCC"/>
              </a:solidFill>
            </p:spPr>
            <p:style>
              <a:lnRef idx="2">
                <a:schemeClr val="accent1"/>
              </a:lnRef>
              <a:fillRef idx="1">
                <a:schemeClr val="lt1"/>
              </a:fillRef>
              <a:effectRef idx="0">
                <a:schemeClr val="accent1"/>
              </a:effectRef>
              <a:fontRef idx="minor">
                <a:schemeClr val="dk1"/>
              </a:fontRef>
            </p:style>
            <p:txBody>
              <a:bodyPr wrap="square" rtlCol="0">
                <a:spAutoFit/>
              </a:bodyPr>
              <a:lstStyle/>
              <a:p>
                <a14:m>
                  <m:oMath xmlns:m="http://schemas.openxmlformats.org/officeDocument/2006/math">
                    <m:r>
                      <a:rPr lang="en-US" altLang="zh-CN" b="0" i="1" smtClean="0">
                        <a:latin typeface="Cambria Math" panose="02040503050406030204" pitchFamily="18" charset="0"/>
                        <a:ea typeface="+mj-ea"/>
                      </a:rPr>
                      <m:t>𝐷</m:t>
                    </m:r>
                  </m:oMath>
                </a14:m>
                <a:r>
                  <a:rPr lang="zh-CN" altLang="en-US" dirty="0" smtClean="0">
                    <a:latin typeface="+mj-lt"/>
                    <a:ea typeface="+mj-ea"/>
                  </a:rPr>
                  <a:t>上的信息熵定义为</a:t>
                </a:r>
                <a:endParaRPr lang="en-US" altLang="zh-CN" dirty="0" smtClean="0">
                  <a:latin typeface="+mj-lt"/>
                  <a:ea typeface="+mj-ea"/>
                </a:endParaRPr>
              </a:p>
              <a:p>
                <a:endParaRPr lang="en-US" altLang="zh-CN" dirty="0">
                  <a:latin typeface="+mj-lt"/>
                  <a:ea typeface="+mj-ea"/>
                </a:endParaRPr>
              </a:p>
              <a:p>
                <a:endParaRPr lang="en-US" altLang="zh-CN" dirty="0" smtClean="0">
                  <a:latin typeface="+mj-lt"/>
                  <a:ea typeface="+mj-ea"/>
                </a:endParaRPr>
              </a:p>
              <a:p>
                <a:endParaRPr lang="en-US" altLang="zh-CN" dirty="0" smtClean="0">
                  <a:latin typeface="+mj-lt"/>
                  <a:ea typeface="+mj-ea"/>
                </a:endParaRPr>
              </a:p>
              <a:p>
                <a:r>
                  <a:rPr lang="zh-CN" altLang="en-US" dirty="0"/>
                  <a:t>第</a:t>
                </a:r>
                <a14:m>
                  <m:oMath xmlns:m="http://schemas.openxmlformats.org/officeDocument/2006/math">
                    <m:r>
                      <a:rPr lang="en-US" altLang="zh-CN" i="1">
                        <a:latin typeface="Cambria Math" panose="02040503050406030204" pitchFamily="18" charset="0"/>
                      </a:rPr>
                      <m:t>𝑖</m:t>
                    </m:r>
                  </m:oMath>
                </a14:m>
                <a:r>
                  <a:rPr lang="zh-CN" altLang="en-US" dirty="0"/>
                  <a:t>类样本所占比例为</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𝑖</m:t>
                        </m:r>
                      </m:sub>
                    </m:sSub>
                  </m:oMath>
                </a14:m>
                <a:endParaRPr lang="en-US" altLang="zh-CN" dirty="0">
                  <a:latin typeface="+mj-lt"/>
                  <a:ea typeface="+mj-ea"/>
                </a:endParaRPr>
              </a:p>
            </p:txBody>
          </p:sp>
        </mc:Choice>
        <mc:Fallback xmlns="">
          <p:sp>
            <p:nvSpPr>
              <p:cNvPr id="7" name="文本框 6"/>
              <p:cNvSpPr txBox="1">
                <a:spLocks noRot="1" noChangeAspect="1" noMove="1" noResize="1" noEditPoints="1" noAdjustHandles="1" noChangeArrowheads="1" noChangeShapeType="1" noTextEdit="1"/>
              </p:cNvSpPr>
              <p:nvPr/>
            </p:nvSpPr>
            <p:spPr>
              <a:xfrm>
                <a:off x="5934932" y="2516238"/>
                <a:ext cx="2676805" cy="1477328"/>
              </a:xfrm>
              <a:prstGeom prst="rect">
                <a:avLst/>
              </a:prstGeom>
              <a:blipFill rotWithShape="0">
                <a:blip r:embed="rId7"/>
                <a:stretch>
                  <a:fillRect l="-1814" t="-2869" b="-4508"/>
                </a:stretch>
              </a:blipFill>
            </p:spPr>
            <p:txBody>
              <a:bodyPr/>
              <a:lstStyle/>
              <a:p>
                <a:r>
                  <a:rPr lang="zh-CN" altLang="en-US">
                    <a:noFill/>
                  </a:rPr>
                  <a:t> </a:t>
                </a:r>
              </a:p>
            </p:txBody>
          </p:sp>
        </mc:Fallback>
      </mc:AlternateContent>
      <p:graphicFrame>
        <p:nvGraphicFramePr>
          <p:cNvPr id="8" name="对象 7"/>
          <p:cNvGraphicFramePr>
            <a:graphicFrameLocks noChangeAspect="1"/>
          </p:cNvGraphicFramePr>
          <p:nvPr>
            <p:extLst>
              <p:ext uri="{D42A27DB-BD31-4B8C-83A1-F6EECF244321}">
                <p14:modId xmlns:p14="http://schemas.microsoft.com/office/powerpoint/2010/main" val="1929243971"/>
              </p:ext>
            </p:extLst>
          </p:nvPr>
        </p:nvGraphicFramePr>
        <p:xfrm>
          <a:off x="6097919" y="2873353"/>
          <a:ext cx="2387600" cy="720725"/>
        </p:xfrm>
        <a:graphic>
          <a:graphicData uri="http://schemas.openxmlformats.org/presentationml/2006/ole">
            <mc:AlternateContent xmlns:mc="http://schemas.openxmlformats.org/markup-compatibility/2006">
              <mc:Choice xmlns:v="urn:schemas-microsoft-com:vml" Requires="v">
                <p:oleObj spid="_x0000_s12159" name="Formula" r:id="rId8" imgW="2385360" imgH="722880" progId="Equation.Ribbit">
                  <p:embed/>
                </p:oleObj>
              </mc:Choice>
              <mc:Fallback>
                <p:oleObj name="Formula" r:id="rId8" imgW="2385360" imgH="722880" progId="Equation.Ribbit">
                  <p:embed/>
                  <p:pic>
                    <p:nvPicPr>
                      <p:cNvPr id="0" name=""/>
                      <p:cNvPicPr>
                        <a:picLocks noChangeAspect="1" noChangeArrowheads="1"/>
                      </p:cNvPicPr>
                      <p:nvPr/>
                    </p:nvPicPr>
                    <p:blipFill>
                      <a:blip r:embed="rId9"/>
                      <a:srcRect/>
                      <a:stretch>
                        <a:fillRect/>
                      </a:stretch>
                    </p:blipFill>
                    <p:spPr bwMode="auto">
                      <a:xfrm>
                        <a:off x="6097919" y="2873353"/>
                        <a:ext cx="2387600" cy="720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314100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常见的特征选择方法</a:t>
            </a:r>
            <a:endParaRPr lang="zh-CN" altLang="en-US" dirty="0"/>
          </a:p>
        </p:txBody>
      </p:sp>
      <p:sp>
        <p:nvSpPr>
          <p:cNvPr id="3" name="内容占位符 2"/>
          <p:cNvSpPr>
            <a:spLocks noGrp="1"/>
          </p:cNvSpPr>
          <p:nvPr>
            <p:ph idx="1"/>
          </p:nvPr>
        </p:nvSpPr>
        <p:spPr>
          <a:xfrm>
            <a:off x="260350" y="2312894"/>
            <a:ext cx="8616950" cy="3776417"/>
          </a:xfrm>
        </p:spPr>
        <p:txBody>
          <a:bodyPr/>
          <a:lstStyle/>
          <a:p>
            <a:pPr marL="0" indent="0">
              <a:buNone/>
            </a:pPr>
            <a:r>
              <a:rPr lang="zh-CN" altLang="en-US" dirty="0" smtClean="0"/>
              <a:t>常见的特征选择方法大致分为如下三类：</a:t>
            </a:r>
            <a:endParaRPr lang="en-US" altLang="zh-CN" dirty="0" smtClean="0"/>
          </a:p>
          <a:p>
            <a:pPr marL="0" indent="0">
              <a:buNone/>
            </a:pPr>
            <a:endParaRPr lang="en-US" altLang="zh-CN" dirty="0" smtClean="0"/>
          </a:p>
          <a:p>
            <a:r>
              <a:rPr lang="zh-CN" altLang="en-US" dirty="0" smtClean="0"/>
              <a:t>过滤式</a:t>
            </a:r>
            <a:endParaRPr lang="en-US" altLang="zh-CN" dirty="0" smtClean="0"/>
          </a:p>
          <a:p>
            <a:endParaRPr lang="en-US" altLang="zh-CN" dirty="0"/>
          </a:p>
          <a:p>
            <a:r>
              <a:rPr lang="zh-CN" altLang="en-US" dirty="0" smtClean="0"/>
              <a:t>包裹式</a:t>
            </a:r>
            <a:endParaRPr lang="en-US" altLang="zh-CN" dirty="0" smtClean="0"/>
          </a:p>
          <a:p>
            <a:endParaRPr lang="en-US" altLang="zh-CN" dirty="0"/>
          </a:p>
          <a:p>
            <a:r>
              <a:rPr lang="zh-CN" altLang="en-US" dirty="0" smtClean="0"/>
              <a:t>嵌入式</a:t>
            </a:r>
            <a:endParaRPr lang="zh-CN" altLang="en-US" dirty="0"/>
          </a:p>
        </p:txBody>
      </p:sp>
      <p:sp>
        <p:nvSpPr>
          <p:cNvPr id="4" name="文本占位符 2"/>
          <p:cNvSpPr txBox="1">
            <a:spLocks/>
          </p:cNvSpPr>
          <p:nvPr/>
        </p:nvSpPr>
        <p:spPr>
          <a:xfrm>
            <a:off x="260350" y="1149013"/>
            <a:ext cx="8629650" cy="457200"/>
          </a:xfrm>
          <a:prstGeom prst="rect">
            <a:avLst/>
          </a:prstGeom>
        </p:spPr>
        <p:txBody>
          <a:bodyPr>
            <a:noAutofit/>
          </a:bodyPr>
          <a:lstStyle>
            <a:lvl1pPr marL="228600" indent="-360000" algn="l" defTabSz="914400" rtl="0" eaLnBrk="1" latinLnBrk="0" hangingPunct="1">
              <a:lnSpc>
                <a:spcPct val="90000"/>
              </a:lnSpc>
              <a:spcBef>
                <a:spcPts val="1000"/>
              </a:spcBef>
              <a:buClr>
                <a:schemeClr val="tx2"/>
              </a:buClr>
              <a:buSzPct val="120000"/>
              <a:buFont typeface="Wingdings" panose="05000000000000000000" pitchFamily="2" charset="2"/>
              <a:buChar char="p"/>
              <a:defRPr sz="2200" kern="1200" baseline="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tx2"/>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tx2"/>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tx2"/>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tx2"/>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3000" dirty="0" smtClean="0">
                <a:solidFill>
                  <a:schemeClr val="tx2"/>
                </a:solidFill>
              </a:rPr>
              <a:t>将特征子集搜索机制与子集评价机制相结合，即可得到特征选择方法</a:t>
            </a:r>
            <a:endParaRPr lang="zh-CN" altLang="en-US" sz="3000" dirty="0">
              <a:solidFill>
                <a:schemeClr val="tx2"/>
              </a:solidFill>
            </a:endParaRPr>
          </a:p>
        </p:txBody>
      </p:sp>
    </p:spTree>
    <p:extLst>
      <p:ext uri="{BB962C8B-B14F-4D97-AF65-F5344CB8AC3E}">
        <p14:creationId xmlns:p14="http://schemas.microsoft.com/office/powerpoint/2010/main" val="9698554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过滤式选择</a:t>
            </a:r>
            <a:endParaRPr lang="zh-CN" altLang="en-US" dirty="0"/>
          </a:p>
        </p:txBody>
      </p:sp>
      <p:sp>
        <p:nvSpPr>
          <p:cNvPr id="3" name="内容占位符 2"/>
          <p:cNvSpPr>
            <a:spLocks noGrp="1"/>
          </p:cNvSpPr>
          <p:nvPr>
            <p:ph idx="1"/>
          </p:nvPr>
        </p:nvSpPr>
        <p:spPr>
          <a:xfrm>
            <a:off x="260350" y="2272554"/>
            <a:ext cx="8616950" cy="4141894"/>
          </a:xfrm>
        </p:spPr>
        <p:txBody>
          <a:bodyPr>
            <a:normAutofit/>
          </a:bodyPr>
          <a:lstStyle/>
          <a:p>
            <a:r>
              <a:rPr lang="en-US" altLang="zh-CN" dirty="0"/>
              <a:t>Relief (Relevant Features) </a:t>
            </a:r>
            <a:r>
              <a:rPr lang="zh-CN" altLang="en-US" dirty="0"/>
              <a:t>方法 </a:t>
            </a:r>
            <a:r>
              <a:rPr lang="en-US" altLang="zh-CN" sz="1600" dirty="0"/>
              <a:t>[Kira and Rendell, 1992</a:t>
            </a:r>
            <a:r>
              <a:rPr lang="en-US" altLang="zh-CN" sz="1600" dirty="0" smtClean="0"/>
              <a:t>]</a:t>
            </a:r>
          </a:p>
          <a:p>
            <a:pPr lvl="1"/>
            <a:r>
              <a:rPr lang="zh-CN" altLang="en-US" dirty="0"/>
              <a:t>为</a:t>
            </a:r>
            <a:r>
              <a:rPr lang="zh-CN" altLang="en-US" dirty="0" smtClean="0"/>
              <a:t>每个初始特征</a:t>
            </a:r>
            <a:r>
              <a:rPr lang="zh-CN" altLang="en-US" dirty="0"/>
              <a:t>赋予一个</a:t>
            </a:r>
            <a:r>
              <a:rPr lang="zh-CN" altLang="en-US" dirty="0" smtClean="0"/>
              <a:t>“</a:t>
            </a:r>
            <a:r>
              <a:rPr lang="zh-CN" altLang="en-US" b="1" dirty="0" smtClean="0"/>
              <a:t>相关统计量</a:t>
            </a:r>
            <a:r>
              <a:rPr lang="zh-CN" altLang="en-US" dirty="0" smtClean="0"/>
              <a:t>”，度量特征的重要性</a:t>
            </a:r>
            <a:endParaRPr lang="en-US" altLang="zh-CN" dirty="0" smtClean="0"/>
          </a:p>
          <a:p>
            <a:pPr lvl="1"/>
            <a:endParaRPr lang="en-US" altLang="zh-CN" dirty="0"/>
          </a:p>
          <a:p>
            <a:pPr lvl="1"/>
            <a:r>
              <a:rPr lang="zh-CN" altLang="en-US" dirty="0" smtClean="0"/>
              <a:t>特征子集的重要性由子集中每个特征所对应的相关统计量之和决定</a:t>
            </a:r>
            <a:endParaRPr lang="en-US" altLang="zh-CN" dirty="0" smtClean="0"/>
          </a:p>
          <a:p>
            <a:pPr lvl="1"/>
            <a:endParaRPr lang="en-US" altLang="zh-CN" dirty="0"/>
          </a:p>
          <a:p>
            <a:pPr lvl="1"/>
            <a:r>
              <a:rPr lang="zh-CN" altLang="en-US" dirty="0" smtClean="0"/>
              <a:t>设计一个阈值，然后选择比阈值大的相关统计量分量所对应的特征</a:t>
            </a:r>
            <a:endParaRPr lang="en-US" altLang="zh-CN" dirty="0" smtClean="0"/>
          </a:p>
          <a:p>
            <a:pPr lvl="1"/>
            <a:endParaRPr lang="en-US" altLang="zh-CN" dirty="0"/>
          </a:p>
          <a:p>
            <a:pPr lvl="1"/>
            <a:r>
              <a:rPr lang="zh-CN" altLang="en-US" dirty="0" smtClean="0"/>
              <a:t>或者指定欲选取的特征个数，然后选择相关统计量分量最大的指定个数特征</a:t>
            </a:r>
            <a:endParaRPr lang="en-US" altLang="zh-CN" dirty="0"/>
          </a:p>
          <a:p>
            <a:pPr lvl="1"/>
            <a:endParaRPr lang="en-US" altLang="zh-CN" dirty="0" smtClean="0"/>
          </a:p>
          <a:p>
            <a:pPr marL="325800" lvl="1" indent="0" algn="ctr">
              <a:buNone/>
            </a:pPr>
            <a:r>
              <a:rPr lang="zh-CN" altLang="en-US" sz="2800" dirty="0" smtClean="0">
                <a:solidFill>
                  <a:srgbClr val="C00000"/>
                </a:solidFill>
                <a:latin typeface="微软雅黑" panose="020B0503020204020204" pitchFamily="34" charset="-122"/>
                <a:ea typeface="微软雅黑" panose="020B0503020204020204" pitchFamily="34" charset="-122"/>
              </a:rPr>
              <a:t>如何确定相关统计量？</a:t>
            </a:r>
            <a:endParaRPr lang="en-US" altLang="zh-CN" sz="2800" dirty="0">
              <a:solidFill>
                <a:srgbClr val="C00000"/>
              </a:solidFill>
              <a:latin typeface="微软雅黑" panose="020B0503020204020204" pitchFamily="34" charset="-122"/>
              <a:ea typeface="微软雅黑" panose="020B0503020204020204" pitchFamily="34" charset="-122"/>
            </a:endParaRPr>
          </a:p>
          <a:p>
            <a:endParaRPr lang="zh-CN" altLang="en-US" dirty="0"/>
          </a:p>
        </p:txBody>
      </p:sp>
      <p:sp>
        <p:nvSpPr>
          <p:cNvPr id="4" name="文本占位符 2"/>
          <p:cNvSpPr txBox="1">
            <a:spLocks/>
          </p:cNvSpPr>
          <p:nvPr/>
        </p:nvSpPr>
        <p:spPr>
          <a:xfrm>
            <a:off x="260350" y="1149013"/>
            <a:ext cx="8629650" cy="457200"/>
          </a:xfrm>
          <a:prstGeom prst="rect">
            <a:avLst/>
          </a:prstGeom>
        </p:spPr>
        <p:txBody>
          <a:bodyPr>
            <a:noAutofit/>
          </a:bodyPr>
          <a:lstStyle>
            <a:lvl1pPr marL="228600" indent="-360000" algn="l" defTabSz="914400" rtl="0" eaLnBrk="1" latinLnBrk="0" hangingPunct="1">
              <a:lnSpc>
                <a:spcPct val="90000"/>
              </a:lnSpc>
              <a:spcBef>
                <a:spcPts val="1000"/>
              </a:spcBef>
              <a:buClr>
                <a:schemeClr val="tx2"/>
              </a:buClr>
              <a:buSzPct val="120000"/>
              <a:buFont typeface="Wingdings" panose="05000000000000000000" pitchFamily="2" charset="2"/>
              <a:buChar char="p"/>
              <a:defRPr sz="2200" kern="1200" baseline="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tx2"/>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tx2"/>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tx2"/>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tx2"/>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3000" dirty="0">
                <a:solidFill>
                  <a:schemeClr val="tx2"/>
                </a:solidFill>
              </a:rPr>
              <a:t>先用特征选择</a:t>
            </a:r>
            <a:r>
              <a:rPr lang="zh-CN" altLang="en-US" sz="3000" dirty="0" smtClean="0">
                <a:solidFill>
                  <a:schemeClr val="tx2"/>
                </a:solidFill>
              </a:rPr>
              <a:t>过程过滤原始数据，</a:t>
            </a:r>
            <a:r>
              <a:rPr lang="zh-CN" altLang="en-US" sz="3000" dirty="0">
                <a:solidFill>
                  <a:schemeClr val="tx2"/>
                </a:solidFill>
              </a:rPr>
              <a:t>再用过滤后的特征来训练模型</a:t>
            </a:r>
            <a:r>
              <a:rPr lang="zh-CN" altLang="en-US" sz="3000" dirty="0" smtClean="0">
                <a:solidFill>
                  <a:schemeClr val="tx2"/>
                </a:solidFill>
              </a:rPr>
              <a:t>；特征选择</a:t>
            </a:r>
            <a:r>
              <a:rPr lang="zh-CN" altLang="en-US" sz="3000" dirty="0">
                <a:solidFill>
                  <a:schemeClr val="tx2"/>
                </a:solidFill>
              </a:rPr>
              <a:t>过程与后续学习器</a:t>
            </a:r>
            <a:r>
              <a:rPr lang="zh-CN" altLang="en-US" sz="3000" dirty="0" smtClean="0">
                <a:solidFill>
                  <a:schemeClr val="tx2"/>
                </a:solidFill>
              </a:rPr>
              <a:t>无关</a:t>
            </a:r>
            <a:endParaRPr lang="zh-CN" altLang="en-US" sz="3000" dirty="0">
              <a:solidFill>
                <a:schemeClr val="tx2"/>
              </a:solidFill>
            </a:endParaRPr>
          </a:p>
        </p:txBody>
      </p:sp>
    </p:spTree>
    <p:extLst>
      <p:ext uri="{BB962C8B-B14F-4D97-AF65-F5344CB8AC3E}">
        <p14:creationId xmlns:p14="http://schemas.microsoft.com/office/powerpoint/2010/main" val="3998295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Relief</a:t>
            </a:r>
            <a:r>
              <a:rPr lang="zh-CN" altLang="en-US" dirty="0" smtClean="0"/>
              <a:t>方法中相关统计量的确定</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lnSpcReduction="10000"/>
              </a:bodyPr>
              <a:lstStyle/>
              <a:p>
                <a:r>
                  <a:rPr lang="zh-CN" altLang="en-US" dirty="0" smtClean="0"/>
                  <a:t>猜中近邻（</a:t>
                </a:r>
                <a:r>
                  <a:rPr lang="en-US" altLang="zh-CN" dirty="0" smtClean="0"/>
                  <a:t>near-hit</a:t>
                </a:r>
                <a:r>
                  <a:rPr lang="zh-CN" altLang="en-US" dirty="0" smtClean="0"/>
                  <a:t>）：</a:t>
                </a:r>
                <a14:m>
                  <m:oMath xmlns:m="http://schemas.openxmlformats.org/officeDocument/2006/math">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𝒙</m:t>
                        </m:r>
                      </m:e>
                      <m:sub>
                        <m:r>
                          <a:rPr lang="en-US" altLang="zh-CN" b="0" i="1" smtClean="0">
                            <a:latin typeface="Cambria Math" panose="02040503050406030204" pitchFamily="18" charset="0"/>
                          </a:rPr>
                          <m:t>𝑖</m:t>
                        </m:r>
                      </m:sub>
                    </m:sSub>
                  </m:oMath>
                </a14:m>
                <a:r>
                  <a:rPr lang="zh-CN" altLang="en-US" dirty="0" smtClean="0"/>
                  <a:t>的同类样本中的最近邻</a:t>
                </a:r>
                <a14:m>
                  <m:oMath xmlns:m="http://schemas.openxmlformats.org/officeDocument/2006/math">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𝒙</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𝑛h</m:t>
                        </m:r>
                      </m:sub>
                    </m:sSub>
                  </m:oMath>
                </a14:m>
                <a:endParaRPr lang="en-US" altLang="zh-CN" dirty="0" smtClean="0"/>
              </a:p>
              <a:p>
                <a:endParaRPr lang="en-US" altLang="zh-CN" dirty="0"/>
              </a:p>
              <a:p>
                <a:r>
                  <a:rPr lang="zh-CN" altLang="en-US" dirty="0" smtClean="0"/>
                  <a:t>猜错近邻（</a:t>
                </a:r>
                <a:r>
                  <a:rPr lang="en-US" altLang="zh-CN" dirty="0" smtClean="0"/>
                  <a:t>near-miss</a:t>
                </a:r>
                <a:r>
                  <a:rPr lang="zh-CN" altLang="en-US" dirty="0" smtClean="0"/>
                  <a:t>）</a:t>
                </a:r>
                <a:r>
                  <a:rPr lang="zh-CN" altLang="en-US" dirty="0"/>
                  <a:t>：</a:t>
                </a:r>
                <a14:m>
                  <m:oMath xmlns:m="http://schemas.openxmlformats.org/officeDocument/2006/math">
                    <m:sSub>
                      <m:sSubPr>
                        <m:ctrlPr>
                          <a:rPr lang="en-US" altLang="zh-CN" i="1">
                            <a:latin typeface="Cambria Math" panose="02040503050406030204" pitchFamily="18" charset="0"/>
                          </a:rPr>
                        </m:ctrlPr>
                      </m:sSubPr>
                      <m:e>
                        <m:r>
                          <a:rPr lang="en-US" altLang="zh-CN" b="1" i="1">
                            <a:latin typeface="Cambria Math" panose="02040503050406030204" pitchFamily="18" charset="0"/>
                          </a:rPr>
                          <m:t>𝒙</m:t>
                        </m:r>
                      </m:e>
                      <m:sub>
                        <m:r>
                          <a:rPr lang="en-US" altLang="zh-CN" i="1">
                            <a:latin typeface="Cambria Math" panose="02040503050406030204" pitchFamily="18" charset="0"/>
                          </a:rPr>
                          <m:t>𝑖</m:t>
                        </m:r>
                      </m:sub>
                    </m:sSub>
                  </m:oMath>
                </a14:m>
                <a:r>
                  <a:rPr lang="zh-CN" altLang="en-US" dirty="0" smtClean="0"/>
                  <a:t>的</a:t>
                </a:r>
                <a:r>
                  <a:rPr lang="zh-CN" altLang="en-US" dirty="0"/>
                  <a:t>异</a:t>
                </a:r>
                <a:r>
                  <a:rPr lang="zh-CN" altLang="en-US" dirty="0" smtClean="0"/>
                  <a:t>类</a:t>
                </a:r>
                <a:r>
                  <a:rPr lang="zh-CN" altLang="en-US" dirty="0"/>
                  <a:t>样本中的最近邻</a:t>
                </a:r>
                <a14:m>
                  <m:oMath xmlns:m="http://schemas.openxmlformats.org/officeDocument/2006/math">
                    <m:sSub>
                      <m:sSubPr>
                        <m:ctrlPr>
                          <a:rPr lang="en-US" altLang="zh-CN" i="1">
                            <a:latin typeface="Cambria Math" panose="02040503050406030204" pitchFamily="18" charset="0"/>
                          </a:rPr>
                        </m:ctrlPr>
                      </m:sSubPr>
                      <m:e>
                        <m:r>
                          <a:rPr lang="en-US" altLang="zh-CN" b="1" i="1">
                            <a:latin typeface="Cambria Math" panose="02040503050406030204" pitchFamily="18" charset="0"/>
                          </a:rPr>
                          <m:t>𝒙</m:t>
                        </m:r>
                      </m:e>
                      <m:sub>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𝑛</m:t>
                        </m:r>
                        <m:r>
                          <m:rPr>
                            <m:sty m:val="p"/>
                          </m:rPr>
                          <a:rPr lang="en-US" altLang="zh-CN" i="1" smtClean="0">
                            <a:latin typeface="Cambria Math" panose="02040503050406030204" pitchFamily="18" charset="0"/>
                          </a:rPr>
                          <m:t>m</m:t>
                        </m:r>
                      </m:sub>
                    </m:sSub>
                  </m:oMath>
                </a14:m>
                <a:endParaRPr lang="en-US" altLang="zh-CN" dirty="0" smtClean="0"/>
              </a:p>
              <a:p>
                <a:endParaRPr lang="en-US" altLang="zh-CN" dirty="0"/>
              </a:p>
              <a:p>
                <a:r>
                  <a:rPr lang="zh-CN" altLang="en-US" dirty="0" smtClean="0"/>
                  <a:t>相关统计量对应于属性</a:t>
                </a:r>
                <a14:m>
                  <m:oMath xmlns:m="http://schemas.openxmlformats.org/officeDocument/2006/math">
                    <m:r>
                      <a:rPr lang="en-US" altLang="zh-CN" b="0" i="1" smtClean="0">
                        <a:latin typeface="Cambria Math" panose="02040503050406030204" pitchFamily="18" charset="0"/>
                      </a:rPr>
                      <m:t>𝑗</m:t>
                    </m:r>
                  </m:oMath>
                </a14:m>
                <a:r>
                  <a:rPr lang="zh-CN" altLang="en-US" dirty="0" smtClean="0"/>
                  <a:t>的分量为</a:t>
                </a:r>
                <a:endParaRPr lang="en-US" altLang="zh-CN" dirty="0" smtClean="0"/>
              </a:p>
              <a:p>
                <a:endParaRPr lang="en-US" altLang="zh-CN" dirty="0"/>
              </a:p>
              <a:p>
                <a:endParaRPr lang="en-US" altLang="zh-CN" dirty="0" smtClean="0"/>
              </a:p>
              <a:p>
                <a:endParaRPr lang="en-US" altLang="zh-CN" dirty="0"/>
              </a:p>
              <a:p>
                <a:r>
                  <a:rPr lang="zh-CN" altLang="en-US" dirty="0"/>
                  <a:t>相关统计量越大，</a:t>
                </a:r>
                <a:r>
                  <a:rPr lang="zh-CN" altLang="en-US" dirty="0" smtClean="0"/>
                  <a:t>属性</a:t>
                </a:r>
                <a14:m>
                  <m:oMath xmlns:m="http://schemas.openxmlformats.org/officeDocument/2006/math">
                    <m:r>
                      <a:rPr lang="en-US" altLang="zh-CN" i="1">
                        <a:latin typeface="Cambria Math" panose="02040503050406030204" pitchFamily="18" charset="0"/>
                      </a:rPr>
                      <m:t>𝑗</m:t>
                    </m:r>
                  </m:oMath>
                </a14:m>
                <a:r>
                  <a:rPr lang="zh-CN" altLang="en-US" dirty="0" smtClean="0"/>
                  <a:t>上</a:t>
                </a:r>
                <a:r>
                  <a:rPr lang="zh-CN" altLang="en-US" dirty="0"/>
                  <a:t>，猜对近邻比猜错近邻越近，即</a:t>
                </a:r>
                <a:r>
                  <a:rPr lang="zh-CN" altLang="en-US" dirty="0" smtClean="0"/>
                  <a:t>属性</a:t>
                </a:r>
                <a14:m>
                  <m:oMath xmlns:m="http://schemas.openxmlformats.org/officeDocument/2006/math">
                    <m:r>
                      <a:rPr lang="en-US" altLang="zh-CN" i="1">
                        <a:latin typeface="Cambria Math" panose="02040503050406030204" pitchFamily="18" charset="0"/>
                      </a:rPr>
                      <m:t>𝑗</m:t>
                    </m:r>
                  </m:oMath>
                </a14:m>
                <a:r>
                  <a:rPr lang="zh-CN" altLang="en-US" dirty="0" smtClean="0"/>
                  <a:t>对</a:t>
                </a:r>
                <a:r>
                  <a:rPr lang="zh-CN" altLang="en-US" dirty="0"/>
                  <a:t>区分对错越</a:t>
                </a:r>
                <a:r>
                  <a:rPr lang="zh-CN" altLang="en-US" dirty="0" smtClean="0"/>
                  <a:t>有用</a:t>
                </a:r>
                <a:endParaRPr lang="en-US" altLang="zh-CN" dirty="0" smtClean="0"/>
              </a:p>
              <a:p>
                <a:endParaRPr lang="en-US" altLang="zh-CN" dirty="0"/>
              </a:p>
              <a:p>
                <a:r>
                  <a:rPr lang="en-US" altLang="zh-CN" dirty="0" smtClean="0"/>
                  <a:t>Relief</a:t>
                </a:r>
                <a:r>
                  <a:rPr lang="zh-CN" altLang="en-US" dirty="0" smtClean="0"/>
                  <a:t>方法的时间开销随采样次数以及原始特征数线性增长，运行效率很高</a:t>
                </a:r>
                <a:endParaRPr lang="en-US" altLang="zh-CN"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3"/>
                <a:stretch>
                  <a:fillRect l="-778" t="-2596" r="-708" b="-1112"/>
                </a:stretch>
              </a:blipFill>
            </p:spPr>
            <p:txBody>
              <a:bodyPr/>
              <a:lstStyle/>
              <a:p>
                <a:r>
                  <a:rPr lang="zh-CN" altLang="en-US">
                    <a:noFill/>
                  </a:rPr>
                  <a:t> </a:t>
                </a:r>
              </a:p>
            </p:txBody>
          </p:sp>
        </mc:Fallback>
      </mc:AlternateContent>
      <p:graphicFrame>
        <p:nvGraphicFramePr>
          <p:cNvPr id="4" name="对象 3"/>
          <p:cNvGraphicFramePr>
            <a:graphicFrameLocks noChangeAspect="1"/>
          </p:cNvGraphicFramePr>
          <p:nvPr>
            <p:extLst>
              <p:ext uri="{D42A27DB-BD31-4B8C-83A1-F6EECF244321}">
                <p14:modId xmlns:p14="http://schemas.microsoft.com/office/powerpoint/2010/main" val="488403729"/>
              </p:ext>
            </p:extLst>
          </p:nvPr>
        </p:nvGraphicFramePr>
        <p:xfrm>
          <a:off x="734545" y="3496923"/>
          <a:ext cx="4710113" cy="617538"/>
        </p:xfrm>
        <a:graphic>
          <a:graphicData uri="http://schemas.openxmlformats.org/presentationml/2006/ole">
            <mc:AlternateContent xmlns:mc="http://schemas.openxmlformats.org/markup-compatibility/2006">
              <mc:Choice xmlns:v="urn:schemas-microsoft-com:vml" Requires="v">
                <p:oleObj spid="_x0000_s13766" name="Formula" r:id="rId4" imgW="4708080" imgH="619920" progId="Equation.Ribbit">
                  <p:embed/>
                </p:oleObj>
              </mc:Choice>
              <mc:Fallback>
                <p:oleObj name="Formula" r:id="rId4" imgW="4708080" imgH="619920" progId="Equation.Ribbit">
                  <p:embed/>
                  <p:pic>
                    <p:nvPicPr>
                      <p:cNvPr id="0" name=""/>
                      <p:cNvPicPr>
                        <a:picLocks noChangeAspect="1" noChangeArrowheads="1"/>
                      </p:cNvPicPr>
                      <p:nvPr/>
                    </p:nvPicPr>
                    <p:blipFill>
                      <a:blip r:embed="rId5"/>
                      <a:srcRect/>
                      <a:stretch>
                        <a:fillRect/>
                      </a:stretch>
                    </p:blipFill>
                    <p:spPr bwMode="auto">
                      <a:xfrm>
                        <a:off x="734545" y="3496923"/>
                        <a:ext cx="4710113" cy="617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mc:AlternateContent xmlns:mc="http://schemas.openxmlformats.org/markup-compatibility/2006" xmlns:a14="http://schemas.microsoft.com/office/drawing/2010/main">
        <mc:Choice Requires="a14">
          <p:sp>
            <p:nvSpPr>
              <p:cNvPr id="5" name="文本框 4"/>
              <p:cNvSpPr txBox="1"/>
              <p:nvPr/>
            </p:nvSpPr>
            <p:spPr>
              <a:xfrm>
                <a:off x="5746673" y="2380272"/>
                <a:ext cx="3130627" cy="1737655"/>
              </a:xfrm>
              <a:prstGeom prst="rect">
                <a:avLst/>
              </a:prstGeom>
              <a:solidFill>
                <a:srgbClr val="C7EDCC"/>
              </a:solidFill>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dirty="0" smtClean="0">
                    <a:latin typeface="+mj-lt"/>
                    <a:ea typeface="+mj-ea"/>
                  </a:rPr>
                  <a:t>若</a:t>
                </a:r>
                <a14:m>
                  <m:oMath xmlns:m="http://schemas.openxmlformats.org/officeDocument/2006/math">
                    <m:r>
                      <a:rPr lang="en-US" altLang="zh-CN" b="0" i="1" smtClean="0">
                        <a:latin typeface="Cambria Math" panose="02040503050406030204" pitchFamily="18" charset="0"/>
                        <a:ea typeface="+mj-ea"/>
                      </a:rPr>
                      <m:t>𝑗</m:t>
                    </m:r>
                  </m:oMath>
                </a14:m>
                <a:r>
                  <a:rPr lang="zh-CN" altLang="en-US" dirty="0" smtClean="0">
                    <a:latin typeface="+mj-lt"/>
                    <a:ea typeface="+mj-ea"/>
                  </a:rPr>
                  <a:t>为离散型，则</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𝑥</m:t>
                        </m:r>
                      </m:e>
                      <m:sub>
                        <m:r>
                          <a:rPr lang="en-US" altLang="zh-CN" i="1">
                            <a:latin typeface="Cambria Math" panose="02040503050406030204" pitchFamily="18" charset="0"/>
                          </a:rPr>
                          <m:t>𝑎</m:t>
                        </m:r>
                      </m:sub>
                      <m:sup>
                        <m:r>
                          <a:rPr lang="en-US" altLang="zh-CN" i="1">
                            <a:latin typeface="Cambria Math" panose="02040503050406030204" pitchFamily="18" charset="0"/>
                          </a:rPr>
                          <m:t>𝑗</m:t>
                        </m:r>
                      </m:sup>
                    </m:sSubSup>
                    <m:r>
                      <a:rPr lang="en-US" altLang="zh-CN" i="1">
                        <a:latin typeface="Cambria Math" panose="02040503050406030204" pitchFamily="18" charset="0"/>
                      </a:rPr>
                      <m:t>, </m:t>
                    </m:r>
                    <m:r>
                      <a:rPr lang="en-US" altLang="zh-CN" b="0" i="1" smtClean="0">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𝑥</m:t>
                        </m:r>
                      </m:e>
                      <m:sub>
                        <m:r>
                          <a:rPr lang="en-US" altLang="zh-CN" i="1">
                            <a:latin typeface="Cambria Math" panose="02040503050406030204" pitchFamily="18" charset="0"/>
                          </a:rPr>
                          <m:t>𝑏</m:t>
                        </m:r>
                      </m:sub>
                      <m:sup>
                        <m:r>
                          <a:rPr lang="en-US" altLang="zh-CN" i="1">
                            <a:latin typeface="Cambria Math" panose="02040503050406030204" pitchFamily="18" charset="0"/>
                          </a:rPr>
                          <m:t>𝑗</m:t>
                        </m:r>
                      </m:sup>
                    </m:sSubSup>
                  </m:oMath>
                </a14:m>
                <a:r>
                  <a:rPr lang="zh-CN" altLang="en-US" dirty="0" smtClean="0">
                    <a:latin typeface="+mj-lt"/>
                    <a:ea typeface="+mj-ea"/>
                  </a:rPr>
                  <a:t>时</a:t>
                </a:r>
                <a14:m>
                  <m:oMath xmlns:m="http://schemas.openxmlformats.org/officeDocument/2006/math">
                    <m:r>
                      <m:rPr>
                        <m:sty m:val="p"/>
                      </m:rPr>
                      <a:rPr lang="en-US" altLang="zh-CN">
                        <a:latin typeface="Cambria Math" panose="02040503050406030204" pitchFamily="18" charset="0"/>
                      </a:rPr>
                      <m:t>diff</m:t>
                    </m:r>
                    <m:d>
                      <m:dPr>
                        <m:ctrlPr>
                          <a:rPr lang="en-US" altLang="zh-CN" i="1">
                            <a:latin typeface="Cambria Math" panose="02040503050406030204" pitchFamily="18" charset="0"/>
                          </a:rPr>
                        </m:ctrlPr>
                      </m:dPr>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𝑥</m:t>
                            </m:r>
                          </m:e>
                          <m:sub>
                            <m:r>
                              <a:rPr lang="en-US" altLang="zh-CN" i="1">
                                <a:latin typeface="Cambria Math" panose="02040503050406030204" pitchFamily="18" charset="0"/>
                              </a:rPr>
                              <m:t>𝑎</m:t>
                            </m:r>
                          </m:sub>
                          <m:sup>
                            <m:r>
                              <a:rPr lang="en-US" altLang="zh-CN" i="1">
                                <a:latin typeface="Cambria Math" panose="02040503050406030204" pitchFamily="18" charset="0"/>
                              </a:rPr>
                              <m:t>𝑗</m:t>
                            </m:r>
                          </m:sup>
                        </m:sSubSup>
                        <m:r>
                          <a:rPr lang="en-US" altLang="zh-CN" i="1">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𝑥</m:t>
                            </m:r>
                          </m:e>
                          <m:sub>
                            <m:r>
                              <a:rPr lang="en-US" altLang="zh-CN" i="1">
                                <a:latin typeface="Cambria Math" panose="02040503050406030204" pitchFamily="18" charset="0"/>
                              </a:rPr>
                              <m:t>𝑏</m:t>
                            </m:r>
                          </m:sub>
                          <m:sup>
                            <m:r>
                              <a:rPr lang="en-US" altLang="zh-CN" i="1">
                                <a:latin typeface="Cambria Math" panose="02040503050406030204" pitchFamily="18" charset="0"/>
                              </a:rPr>
                              <m:t>𝑗</m:t>
                            </m:r>
                          </m:sup>
                        </m:sSubSup>
                      </m:e>
                    </m:d>
                    <m:r>
                      <a:rPr lang="en-US" altLang="zh-CN" b="0" i="1" smtClean="0">
                        <a:latin typeface="Cambria Math" panose="02040503050406030204" pitchFamily="18" charset="0"/>
                      </a:rPr>
                      <m:t>=0</m:t>
                    </m:r>
                  </m:oMath>
                </a14:m>
                <a:r>
                  <a:rPr lang="zh-CN" altLang="en-US" dirty="0" smtClean="0">
                    <a:latin typeface="+mj-lt"/>
                    <a:ea typeface="+mj-ea"/>
                  </a:rPr>
                  <a:t>，否则为</a:t>
                </a:r>
                <a14:m>
                  <m:oMath xmlns:m="http://schemas.openxmlformats.org/officeDocument/2006/math">
                    <m:r>
                      <a:rPr lang="en-US" altLang="zh-CN" b="0" i="1" smtClean="0">
                        <a:latin typeface="Cambria Math" panose="02040503050406030204" pitchFamily="18" charset="0"/>
                      </a:rPr>
                      <m:t>1</m:t>
                    </m:r>
                    <m:r>
                      <a:rPr lang="en-US" altLang="zh-CN" i="1">
                        <a:latin typeface="Cambria Math" panose="02040503050406030204" pitchFamily="18" charset="0"/>
                      </a:rPr>
                      <m:t> </m:t>
                    </m:r>
                  </m:oMath>
                </a14:m>
                <a:r>
                  <a:rPr lang="zh-CN" altLang="en-US" dirty="0" smtClean="0">
                    <a:latin typeface="+mj-lt"/>
                    <a:ea typeface="+mj-ea"/>
                  </a:rPr>
                  <a:t>；若</a:t>
                </a:r>
                <a14:m>
                  <m:oMath xmlns:m="http://schemas.openxmlformats.org/officeDocument/2006/math">
                    <m:r>
                      <a:rPr lang="en-US" altLang="zh-CN" i="1">
                        <a:latin typeface="Cambria Math" panose="02040503050406030204" pitchFamily="18" charset="0"/>
                      </a:rPr>
                      <m:t>𝑗</m:t>
                    </m:r>
                  </m:oMath>
                </a14:m>
                <a:r>
                  <a:rPr lang="zh-CN" altLang="en-US" dirty="0" smtClean="0">
                    <a:latin typeface="+mj-lt"/>
                    <a:ea typeface="+mj-ea"/>
                  </a:rPr>
                  <a:t>为连续型，</a:t>
                </a:r>
                <a:r>
                  <a:rPr lang="zh-CN" altLang="en-US" dirty="0">
                    <a:latin typeface="+mj-lt"/>
                    <a:ea typeface="+mj-ea"/>
                  </a:rPr>
                  <a:t>则</a:t>
                </a:r>
                <a14:m>
                  <m:oMath xmlns:m="http://schemas.openxmlformats.org/officeDocument/2006/math">
                    <m:r>
                      <m:rPr>
                        <m:sty m:val="p"/>
                      </m:rPr>
                      <a:rPr lang="en-US" altLang="zh-CN">
                        <a:latin typeface="Cambria Math" panose="02040503050406030204" pitchFamily="18" charset="0"/>
                      </a:rPr>
                      <m:t>diff</m:t>
                    </m:r>
                    <m:d>
                      <m:dPr>
                        <m:ctrlPr>
                          <a:rPr lang="en-US" altLang="zh-CN" i="1">
                            <a:latin typeface="Cambria Math" panose="02040503050406030204" pitchFamily="18" charset="0"/>
                          </a:rPr>
                        </m:ctrlPr>
                      </m:dPr>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𝑥</m:t>
                            </m:r>
                          </m:e>
                          <m:sub>
                            <m:r>
                              <a:rPr lang="en-US" altLang="zh-CN" i="1">
                                <a:latin typeface="Cambria Math" panose="02040503050406030204" pitchFamily="18" charset="0"/>
                              </a:rPr>
                              <m:t>𝑎</m:t>
                            </m:r>
                          </m:sub>
                          <m:sup>
                            <m:r>
                              <a:rPr lang="en-US" altLang="zh-CN" i="1">
                                <a:latin typeface="Cambria Math" panose="02040503050406030204" pitchFamily="18" charset="0"/>
                              </a:rPr>
                              <m:t>𝑗</m:t>
                            </m:r>
                          </m:sup>
                        </m:sSubSup>
                        <m:r>
                          <a:rPr lang="en-US" altLang="zh-CN" i="1">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𝑥</m:t>
                            </m:r>
                          </m:e>
                          <m:sub>
                            <m:r>
                              <a:rPr lang="en-US" altLang="zh-CN" i="1">
                                <a:latin typeface="Cambria Math" panose="02040503050406030204" pitchFamily="18" charset="0"/>
                              </a:rPr>
                              <m:t>𝑏</m:t>
                            </m:r>
                          </m:sub>
                          <m:sup>
                            <m:r>
                              <a:rPr lang="en-US" altLang="zh-CN" i="1">
                                <a:latin typeface="Cambria Math" panose="02040503050406030204" pitchFamily="18" charset="0"/>
                              </a:rPr>
                              <m:t>𝑗</m:t>
                            </m:r>
                          </m:sup>
                        </m:sSubSup>
                      </m:e>
                    </m:d>
                    <m:r>
                      <a:rPr lang="en-US" altLang="zh-CN" i="1">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𝑥</m:t>
                        </m:r>
                      </m:e>
                      <m:sub>
                        <m:r>
                          <a:rPr lang="en-US" altLang="zh-CN" i="1">
                            <a:latin typeface="Cambria Math" panose="02040503050406030204" pitchFamily="18" charset="0"/>
                          </a:rPr>
                          <m:t>𝑎</m:t>
                        </m:r>
                      </m:sub>
                      <m:sup>
                        <m:r>
                          <a:rPr lang="en-US" altLang="zh-CN" i="1">
                            <a:latin typeface="Cambria Math" panose="02040503050406030204" pitchFamily="18" charset="0"/>
                          </a:rPr>
                          <m:t>𝑗</m:t>
                        </m:r>
                      </m:sup>
                    </m:sSubSup>
                    <m:r>
                      <a:rPr lang="en-US" altLang="zh-CN" i="1">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𝑥</m:t>
                        </m:r>
                      </m:e>
                      <m:sub>
                        <m:r>
                          <a:rPr lang="en-US" altLang="zh-CN" i="1">
                            <a:latin typeface="Cambria Math" panose="02040503050406030204" pitchFamily="18" charset="0"/>
                          </a:rPr>
                          <m:t>𝑏</m:t>
                        </m:r>
                      </m:sub>
                      <m:sup>
                        <m:r>
                          <a:rPr lang="en-US" altLang="zh-CN" i="1">
                            <a:latin typeface="Cambria Math" panose="02040503050406030204" pitchFamily="18" charset="0"/>
                          </a:rPr>
                          <m:t>𝑗</m:t>
                        </m:r>
                      </m:sup>
                    </m:sSubSup>
                    <m:r>
                      <a:rPr lang="en-US" altLang="zh-CN" i="1">
                        <a:latin typeface="Cambria Math" panose="02040503050406030204" pitchFamily="18" charset="0"/>
                      </a:rPr>
                      <m:t>| </m:t>
                    </m:r>
                  </m:oMath>
                </a14:m>
                <a:r>
                  <a:rPr lang="zh-CN" altLang="en-US" dirty="0" smtClean="0">
                    <a:latin typeface="+mj-lt"/>
                    <a:ea typeface="+mj-ea"/>
                  </a:rPr>
                  <a:t>，注意</a:t>
                </a:r>
                <a14:m>
                  <m:oMath xmlns:m="http://schemas.openxmlformats.org/officeDocument/2006/math">
                    <m:sSubSup>
                      <m:sSubSupPr>
                        <m:ctrlPr>
                          <a:rPr lang="en-US" altLang="zh-CN" b="0" i="1" smtClean="0">
                            <a:latin typeface="Cambria Math" panose="02040503050406030204" pitchFamily="18" charset="0"/>
                            <a:ea typeface="+mj-ea"/>
                          </a:rPr>
                        </m:ctrlPr>
                      </m:sSubSupPr>
                      <m:e>
                        <m:r>
                          <a:rPr lang="en-US" altLang="zh-CN" b="0" i="1" smtClean="0">
                            <a:latin typeface="Cambria Math" panose="02040503050406030204" pitchFamily="18" charset="0"/>
                            <a:ea typeface="+mj-ea"/>
                          </a:rPr>
                          <m:t>𝑥</m:t>
                        </m:r>
                      </m:e>
                      <m:sub>
                        <m:r>
                          <a:rPr lang="en-US" altLang="zh-CN" b="0" i="1" smtClean="0">
                            <a:latin typeface="Cambria Math" panose="02040503050406030204" pitchFamily="18" charset="0"/>
                            <a:ea typeface="+mj-ea"/>
                          </a:rPr>
                          <m:t>𝑎</m:t>
                        </m:r>
                      </m:sub>
                      <m:sup>
                        <m:r>
                          <a:rPr lang="en-US" altLang="zh-CN" b="0" i="1" smtClean="0">
                            <a:latin typeface="Cambria Math" panose="02040503050406030204" pitchFamily="18" charset="0"/>
                            <a:ea typeface="+mj-ea"/>
                          </a:rPr>
                          <m:t>𝑗</m:t>
                        </m:r>
                      </m:sup>
                    </m:sSubSup>
                    <m:r>
                      <a:rPr lang="en-US" altLang="zh-CN" b="0" i="1" smtClean="0">
                        <a:latin typeface="Cambria Math" panose="02040503050406030204" pitchFamily="18" charset="0"/>
                        <a:ea typeface="+mj-ea"/>
                      </a:rPr>
                      <m:t>,  </m:t>
                    </m:r>
                    <m:sSubSup>
                      <m:sSubSupPr>
                        <m:ctrlPr>
                          <a:rPr lang="en-US" altLang="zh-CN" b="0" i="1" smtClean="0">
                            <a:latin typeface="Cambria Math" panose="02040503050406030204" pitchFamily="18" charset="0"/>
                            <a:ea typeface="+mj-ea"/>
                          </a:rPr>
                        </m:ctrlPr>
                      </m:sSubSupPr>
                      <m:e>
                        <m:r>
                          <a:rPr lang="en-US" altLang="zh-CN" b="0" i="1" smtClean="0">
                            <a:latin typeface="Cambria Math" panose="02040503050406030204" pitchFamily="18" charset="0"/>
                            <a:ea typeface="+mj-ea"/>
                          </a:rPr>
                          <m:t>𝑥</m:t>
                        </m:r>
                      </m:e>
                      <m:sub>
                        <m:r>
                          <a:rPr lang="en-US" altLang="zh-CN" b="0" i="1" smtClean="0">
                            <a:latin typeface="Cambria Math" panose="02040503050406030204" pitchFamily="18" charset="0"/>
                            <a:ea typeface="+mj-ea"/>
                          </a:rPr>
                          <m:t>𝑏</m:t>
                        </m:r>
                      </m:sub>
                      <m:sup>
                        <m:r>
                          <a:rPr lang="en-US" altLang="zh-CN" b="0" i="1" smtClean="0">
                            <a:latin typeface="Cambria Math" panose="02040503050406030204" pitchFamily="18" charset="0"/>
                            <a:ea typeface="+mj-ea"/>
                          </a:rPr>
                          <m:t>𝑗</m:t>
                        </m:r>
                      </m:sup>
                    </m:sSubSup>
                  </m:oMath>
                </a14:m>
                <a:r>
                  <a:rPr lang="zh-CN" altLang="en-US" dirty="0" smtClean="0">
                    <a:latin typeface="+mj-lt"/>
                    <a:ea typeface="+mj-ea"/>
                  </a:rPr>
                  <a:t>已规范化到</a:t>
                </a:r>
                <a14:m>
                  <m:oMath xmlns:m="http://schemas.openxmlformats.org/officeDocument/2006/math">
                    <m:r>
                      <a:rPr lang="en-US" altLang="zh-CN" b="0" i="1" smtClean="0">
                        <a:latin typeface="Cambria Math" panose="02040503050406030204" pitchFamily="18" charset="0"/>
                        <a:ea typeface="+mj-ea"/>
                      </a:rPr>
                      <m:t>[0,1]</m:t>
                    </m:r>
                  </m:oMath>
                </a14:m>
                <a:r>
                  <a:rPr lang="zh-CN" altLang="en-US" dirty="0" smtClean="0">
                    <a:latin typeface="+mj-lt"/>
                    <a:ea typeface="+mj-ea"/>
                  </a:rPr>
                  <a:t>区间</a:t>
                </a:r>
                <a:endParaRPr lang="zh-CN" altLang="en-US" dirty="0">
                  <a:latin typeface="+mj-lt"/>
                  <a:ea typeface="+mj-ea"/>
                </a:endParaRPr>
              </a:p>
            </p:txBody>
          </p:sp>
        </mc:Choice>
        <mc:Fallback xmlns="">
          <p:sp>
            <p:nvSpPr>
              <p:cNvPr id="5" name="文本框 4"/>
              <p:cNvSpPr txBox="1">
                <a:spLocks noRot="1" noChangeAspect="1" noMove="1" noResize="1" noEditPoints="1" noAdjustHandles="1" noChangeArrowheads="1" noChangeShapeType="1" noTextEdit="1"/>
              </p:cNvSpPr>
              <p:nvPr/>
            </p:nvSpPr>
            <p:spPr>
              <a:xfrm>
                <a:off x="5746673" y="2380272"/>
                <a:ext cx="3130627" cy="1737655"/>
              </a:xfrm>
              <a:prstGeom prst="rect">
                <a:avLst/>
              </a:prstGeom>
              <a:blipFill rotWithShape="0">
                <a:blip r:embed="rId6"/>
                <a:stretch>
                  <a:fillRect l="-1553" r="-777" b="-208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714826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Relief</a:t>
            </a:r>
            <a:r>
              <a:rPr lang="zh-CN" altLang="en-US" dirty="0" smtClean="0"/>
              <a:t>方法的多类拓展</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260350" y="2103718"/>
                <a:ext cx="8616950" cy="4112593"/>
              </a:xfrm>
            </p:spPr>
            <p:txBody>
              <a:bodyPr/>
              <a:lstStyle/>
              <a:p>
                <a:r>
                  <a:rPr lang="zh-CN" altLang="en-US" dirty="0" smtClean="0"/>
                  <a:t>数据集中的样本来自   个类别，其中</a:t>
                </a:r>
                <a14:m>
                  <m:oMath xmlns:m="http://schemas.openxmlformats.org/officeDocument/2006/math">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𝒙</m:t>
                        </m:r>
                      </m:e>
                      <m:sub>
                        <m:r>
                          <a:rPr lang="en-US" altLang="zh-CN" b="0" i="1" smtClean="0">
                            <a:latin typeface="Cambria Math" panose="02040503050406030204" pitchFamily="18" charset="0"/>
                          </a:rPr>
                          <m:t>𝑖</m:t>
                        </m:r>
                      </m:sub>
                    </m:sSub>
                  </m:oMath>
                </a14:m>
                <a:r>
                  <a:rPr lang="zh-CN" altLang="en-US" dirty="0" smtClean="0"/>
                  <a:t>属于第</a:t>
                </a:r>
                <a14:m>
                  <m:oMath xmlns:m="http://schemas.openxmlformats.org/officeDocument/2006/math">
                    <m:r>
                      <a:rPr lang="en-US" altLang="zh-CN" b="0" i="1" smtClean="0">
                        <a:latin typeface="Cambria Math" panose="02040503050406030204" pitchFamily="18" charset="0"/>
                      </a:rPr>
                      <m:t>𝑘</m:t>
                    </m:r>
                  </m:oMath>
                </a14:m>
                <a:r>
                  <a:rPr lang="zh-CN" altLang="en-US" dirty="0" smtClean="0"/>
                  <a:t>类</a:t>
                </a:r>
                <a:endParaRPr lang="en-US" altLang="zh-CN" dirty="0" smtClean="0"/>
              </a:p>
              <a:p>
                <a:endParaRPr lang="en-US" altLang="zh-CN" dirty="0"/>
              </a:p>
              <a:p>
                <a:r>
                  <a:rPr lang="zh-CN" altLang="en-US" dirty="0" smtClean="0"/>
                  <a:t>猜中近邻：第</a:t>
                </a:r>
                <a14:m>
                  <m:oMath xmlns:m="http://schemas.openxmlformats.org/officeDocument/2006/math">
                    <m:r>
                      <a:rPr lang="en-US" altLang="zh-CN" i="1">
                        <a:latin typeface="Cambria Math" panose="02040503050406030204" pitchFamily="18" charset="0"/>
                      </a:rPr>
                      <m:t>𝑘</m:t>
                    </m:r>
                  </m:oMath>
                </a14:m>
                <a:r>
                  <a:rPr lang="zh-CN" altLang="en-US" dirty="0" smtClean="0"/>
                  <a:t>类中</a:t>
                </a:r>
                <a14:m>
                  <m:oMath xmlns:m="http://schemas.openxmlformats.org/officeDocument/2006/math">
                    <m:sSub>
                      <m:sSubPr>
                        <m:ctrlPr>
                          <a:rPr lang="en-US" altLang="zh-CN" i="1">
                            <a:latin typeface="Cambria Math" panose="02040503050406030204" pitchFamily="18" charset="0"/>
                          </a:rPr>
                        </m:ctrlPr>
                      </m:sSubPr>
                      <m:e>
                        <m:r>
                          <a:rPr lang="en-US" altLang="zh-CN" b="1" i="1">
                            <a:latin typeface="Cambria Math" panose="02040503050406030204" pitchFamily="18" charset="0"/>
                          </a:rPr>
                          <m:t>𝒙</m:t>
                        </m:r>
                      </m:e>
                      <m:sub>
                        <m:r>
                          <a:rPr lang="en-US" altLang="zh-CN" i="1">
                            <a:latin typeface="Cambria Math" panose="02040503050406030204" pitchFamily="18" charset="0"/>
                          </a:rPr>
                          <m:t>𝑖</m:t>
                        </m:r>
                      </m:sub>
                    </m:sSub>
                  </m:oMath>
                </a14:m>
                <a:r>
                  <a:rPr lang="zh-CN" altLang="en-US" dirty="0" smtClean="0"/>
                  <a:t>的最近邻</a:t>
                </a:r>
                <a14:m>
                  <m:oMath xmlns:m="http://schemas.openxmlformats.org/officeDocument/2006/math">
                    <m:sSub>
                      <m:sSubPr>
                        <m:ctrlPr>
                          <a:rPr lang="en-US" altLang="zh-CN" i="1">
                            <a:latin typeface="Cambria Math" panose="02040503050406030204" pitchFamily="18" charset="0"/>
                          </a:rPr>
                        </m:ctrlPr>
                      </m:sSubPr>
                      <m:e>
                        <m:r>
                          <a:rPr lang="en-US" altLang="zh-CN" b="1" i="1">
                            <a:latin typeface="Cambria Math" panose="02040503050406030204" pitchFamily="18" charset="0"/>
                          </a:rPr>
                          <m:t>𝒙</m:t>
                        </m:r>
                      </m:e>
                      <m:sub>
                        <m:r>
                          <a:rPr lang="en-US" altLang="zh-CN" i="1">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𝑛h</m:t>
                        </m:r>
                      </m:sub>
                    </m:sSub>
                  </m:oMath>
                </a14:m>
                <a:endParaRPr lang="en-US" altLang="zh-CN" dirty="0" smtClean="0"/>
              </a:p>
              <a:p>
                <a:endParaRPr lang="en-US" altLang="zh-CN" dirty="0"/>
              </a:p>
              <a:p>
                <a:r>
                  <a:rPr lang="zh-CN" altLang="en-US" dirty="0" smtClean="0"/>
                  <a:t>猜错近邻：第</a:t>
                </a:r>
                <a14:m>
                  <m:oMath xmlns:m="http://schemas.openxmlformats.org/officeDocument/2006/math">
                    <m:r>
                      <a:rPr lang="en-US" altLang="zh-CN" i="1">
                        <a:latin typeface="Cambria Math" panose="02040503050406030204" pitchFamily="18" charset="0"/>
                      </a:rPr>
                      <m:t>𝑘</m:t>
                    </m:r>
                  </m:oMath>
                </a14:m>
                <a:r>
                  <a:rPr lang="zh-CN" altLang="en-US" dirty="0" smtClean="0"/>
                  <a:t>类之外的每个类中找到一个</a:t>
                </a:r>
                <a14:m>
                  <m:oMath xmlns:m="http://schemas.openxmlformats.org/officeDocument/2006/math">
                    <m:sSub>
                      <m:sSubPr>
                        <m:ctrlPr>
                          <a:rPr lang="en-US" altLang="zh-CN" i="1">
                            <a:latin typeface="Cambria Math" panose="02040503050406030204" pitchFamily="18" charset="0"/>
                          </a:rPr>
                        </m:ctrlPr>
                      </m:sSubPr>
                      <m:e>
                        <m:r>
                          <a:rPr lang="en-US" altLang="zh-CN" b="1" i="1">
                            <a:latin typeface="Cambria Math" panose="02040503050406030204" pitchFamily="18" charset="0"/>
                          </a:rPr>
                          <m:t>𝒙</m:t>
                        </m:r>
                      </m:e>
                      <m:sub>
                        <m:r>
                          <a:rPr lang="en-US" altLang="zh-CN" i="1">
                            <a:latin typeface="Cambria Math" panose="02040503050406030204" pitchFamily="18" charset="0"/>
                          </a:rPr>
                          <m:t>𝑖</m:t>
                        </m:r>
                      </m:sub>
                    </m:sSub>
                  </m:oMath>
                </a14:m>
                <a:r>
                  <a:rPr lang="zh-CN" altLang="en-US" dirty="0" smtClean="0"/>
                  <a:t>的最近邻作为猜错近邻，记为</a:t>
                </a:r>
                <a14:m>
                  <m:oMath xmlns:m="http://schemas.openxmlformats.org/officeDocument/2006/math">
                    <m:sSub>
                      <m:sSubPr>
                        <m:ctrlPr>
                          <a:rPr lang="en-US" altLang="zh-CN" i="1">
                            <a:latin typeface="Cambria Math" panose="02040503050406030204" pitchFamily="18" charset="0"/>
                          </a:rPr>
                        </m:ctrlPr>
                      </m:sSubPr>
                      <m:e>
                        <m:r>
                          <a:rPr lang="en-US" altLang="zh-CN" b="1" i="1">
                            <a:latin typeface="Cambria Math" panose="02040503050406030204" pitchFamily="18" charset="0"/>
                          </a:rPr>
                          <m:t>𝒙</m:t>
                        </m:r>
                      </m:e>
                      <m:sub>
                        <m:r>
                          <a:rPr lang="en-US" altLang="zh-CN" i="1">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𝑙</m:t>
                        </m:r>
                        <m:r>
                          <a:rPr lang="en-US" altLang="zh-CN" b="0" i="1" smtClean="0">
                            <a:latin typeface="Cambria Math" panose="02040503050406030204" pitchFamily="18" charset="0"/>
                          </a:rPr>
                          <m:t>,</m:t>
                        </m:r>
                        <m:r>
                          <a:rPr lang="en-US" altLang="zh-CN" b="0" i="1" smtClean="0">
                            <a:latin typeface="Cambria Math" panose="02040503050406030204" pitchFamily="18" charset="0"/>
                          </a:rPr>
                          <m:t>𝑛𝑚</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𝑙</m:t>
                    </m:r>
                    <m:r>
                      <a:rPr lang="en-US" altLang="zh-CN" b="0" i="1" smtClean="0">
                        <a:latin typeface="Cambria Math" panose="02040503050406030204" pitchFamily="18" charset="0"/>
                      </a:rPr>
                      <m:t>=1,2,…,      ;</m:t>
                    </m:r>
                    <m:r>
                      <a:rPr lang="en-US" altLang="zh-CN" b="0" i="1" smtClean="0">
                        <a:latin typeface="Cambria Math" panose="02040503050406030204" pitchFamily="18" charset="0"/>
                      </a:rPr>
                      <m:t>𝑙</m:t>
                    </m:r>
                    <m:r>
                      <a:rPr lang="en-US" altLang="zh-CN" b="0" i="1" smtClean="0">
                        <a:latin typeface="Cambria Math" panose="02040503050406030204" pitchFamily="18" charset="0"/>
                      </a:rPr>
                      <m:t>≠</m:t>
                    </m:r>
                    <m:r>
                      <a:rPr lang="en-US" altLang="zh-CN" b="0" i="1" smtClean="0">
                        <a:latin typeface="Cambria Math" panose="02040503050406030204" pitchFamily="18" charset="0"/>
                      </a:rPr>
                      <m:t>𝑘</m:t>
                    </m:r>
                    <m:r>
                      <a:rPr lang="en-US" altLang="zh-CN" b="0" i="1" smtClean="0">
                        <a:latin typeface="Cambria Math" panose="02040503050406030204" pitchFamily="18" charset="0"/>
                      </a:rPr>
                      <m:t>)</m:t>
                    </m:r>
                  </m:oMath>
                </a14:m>
                <a:endParaRPr lang="en-US" altLang="zh-CN" dirty="0" smtClean="0"/>
              </a:p>
              <a:p>
                <a:endParaRPr lang="en-US" altLang="zh-CN" dirty="0"/>
              </a:p>
              <a:p>
                <a:r>
                  <a:rPr lang="zh-CN" altLang="en-US" dirty="0" smtClean="0"/>
                  <a:t>相关统计量对应于属性的分量为</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260350" y="2103718"/>
                <a:ext cx="8616950" cy="4112593"/>
              </a:xfrm>
              <a:blipFill rotWithShape="0">
                <a:blip r:embed="rId3"/>
                <a:stretch>
                  <a:fillRect l="-778" t="-2074"/>
                </a:stretch>
              </a:blipFill>
            </p:spPr>
            <p:txBody>
              <a:bodyPr/>
              <a:lstStyle/>
              <a:p>
                <a:r>
                  <a:rPr lang="zh-CN" altLang="en-US">
                    <a:noFill/>
                  </a:rPr>
                  <a:t> </a:t>
                </a:r>
              </a:p>
            </p:txBody>
          </p:sp>
        </mc:Fallback>
      </mc:AlternateContent>
      <p:sp>
        <p:nvSpPr>
          <p:cNvPr id="4" name="文本占位符 2"/>
          <p:cNvSpPr txBox="1">
            <a:spLocks/>
          </p:cNvSpPr>
          <p:nvPr/>
        </p:nvSpPr>
        <p:spPr>
          <a:xfrm>
            <a:off x="260350" y="1022013"/>
            <a:ext cx="8629650" cy="457200"/>
          </a:xfrm>
          <a:prstGeom prst="rect">
            <a:avLst/>
          </a:prstGeom>
        </p:spPr>
        <p:txBody>
          <a:bodyPr>
            <a:noAutofit/>
          </a:bodyPr>
          <a:lstStyle>
            <a:lvl1pPr marL="228600" indent="-360000" algn="l" defTabSz="914400" rtl="0" eaLnBrk="1" latinLnBrk="0" hangingPunct="1">
              <a:lnSpc>
                <a:spcPct val="90000"/>
              </a:lnSpc>
              <a:spcBef>
                <a:spcPts val="1000"/>
              </a:spcBef>
              <a:buClr>
                <a:schemeClr val="tx2"/>
              </a:buClr>
              <a:buSzPct val="120000"/>
              <a:buFont typeface="Wingdings" panose="05000000000000000000" pitchFamily="2" charset="2"/>
              <a:buChar char="p"/>
              <a:defRPr sz="2200" kern="1200" baseline="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tx2"/>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tx2"/>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tx2"/>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tx2"/>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3000" dirty="0" smtClean="0">
                <a:solidFill>
                  <a:schemeClr val="tx2"/>
                </a:solidFill>
              </a:rPr>
              <a:t>Relief</a:t>
            </a:r>
            <a:r>
              <a:rPr lang="zh-CN" altLang="en-US" sz="3000" dirty="0" smtClean="0">
                <a:solidFill>
                  <a:schemeClr val="tx2"/>
                </a:solidFill>
              </a:rPr>
              <a:t>方法是为二分类问题设计的，其扩展变体</a:t>
            </a:r>
            <a:r>
              <a:rPr lang="en-US" altLang="zh-CN" sz="3000" dirty="0" smtClean="0">
                <a:solidFill>
                  <a:schemeClr val="tx2"/>
                </a:solidFill>
              </a:rPr>
              <a:t>Relief-F</a:t>
            </a:r>
            <a:r>
              <a:rPr lang="en-US" altLang="zh-CN" sz="1600" dirty="0" smtClean="0"/>
              <a:t>[</a:t>
            </a:r>
            <a:r>
              <a:rPr lang="en-US" altLang="zh-CN" sz="1600" dirty="0" err="1" smtClean="0"/>
              <a:t>Kononenko</a:t>
            </a:r>
            <a:r>
              <a:rPr lang="en-US" altLang="zh-CN" sz="1600" dirty="0" smtClean="0"/>
              <a:t>, 1994]</a:t>
            </a:r>
            <a:r>
              <a:rPr lang="zh-CN" altLang="en-US" sz="3000" dirty="0" smtClean="0">
                <a:solidFill>
                  <a:schemeClr val="tx2"/>
                </a:solidFill>
              </a:rPr>
              <a:t>能处理多分类问题</a:t>
            </a:r>
            <a:endParaRPr lang="zh-CN" altLang="en-US" sz="3000" dirty="0">
              <a:solidFill>
                <a:schemeClr val="tx2"/>
              </a:solidFill>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1563088178"/>
              </p:ext>
            </p:extLst>
          </p:nvPr>
        </p:nvGraphicFramePr>
        <p:xfrm>
          <a:off x="3207778" y="2171234"/>
          <a:ext cx="309562" cy="296862"/>
        </p:xfrm>
        <a:graphic>
          <a:graphicData uri="http://schemas.openxmlformats.org/presentationml/2006/ole">
            <mc:AlternateContent xmlns:mc="http://schemas.openxmlformats.org/markup-compatibility/2006">
              <mc:Choice xmlns:v="urn:schemas-microsoft-com:vml" Requires="v">
                <p:oleObj spid="_x0000_s35086" name="Formula" r:id="rId4" imgW="309960" imgH="297360" progId="Equation.Ribbit">
                  <p:embed/>
                </p:oleObj>
              </mc:Choice>
              <mc:Fallback>
                <p:oleObj name="Formula" r:id="rId4" imgW="309960" imgH="297360" progId="Equation.Ribbit">
                  <p:embed/>
                  <p:pic>
                    <p:nvPicPr>
                      <p:cNvPr id="0" name=""/>
                      <p:cNvPicPr/>
                      <p:nvPr/>
                    </p:nvPicPr>
                    <p:blipFill>
                      <a:blip r:embed="rId5"/>
                      <a:stretch>
                        <a:fillRect/>
                      </a:stretch>
                    </p:blipFill>
                    <p:spPr>
                      <a:xfrm>
                        <a:off x="3207778" y="2171234"/>
                        <a:ext cx="309562" cy="296862"/>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1051898790"/>
              </p:ext>
            </p:extLst>
          </p:nvPr>
        </p:nvGraphicFramePr>
        <p:xfrm>
          <a:off x="3894138" y="4188216"/>
          <a:ext cx="309562" cy="296862"/>
        </p:xfrm>
        <a:graphic>
          <a:graphicData uri="http://schemas.openxmlformats.org/presentationml/2006/ole">
            <mc:AlternateContent xmlns:mc="http://schemas.openxmlformats.org/markup-compatibility/2006">
              <mc:Choice xmlns:v="urn:schemas-microsoft-com:vml" Requires="v">
                <p:oleObj spid="_x0000_s35087" name="Formula" r:id="rId6" imgW="309960" imgH="297360" progId="Equation.Ribbit">
                  <p:embed/>
                </p:oleObj>
              </mc:Choice>
              <mc:Fallback>
                <p:oleObj name="Formula" r:id="rId6" imgW="309960" imgH="297360" progId="Equation.Ribbit">
                  <p:embed/>
                  <p:pic>
                    <p:nvPicPr>
                      <p:cNvPr id="0" name=""/>
                      <p:cNvPicPr/>
                      <p:nvPr/>
                    </p:nvPicPr>
                    <p:blipFill>
                      <a:blip r:embed="rId5"/>
                      <a:stretch>
                        <a:fillRect/>
                      </a:stretch>
                    </p:blipFill>
                    <p:spPr>
                      <a:xfrm>
                        <a:off x="3894138" y="4188216"/>
                        <a:ext cx="309562" cy="296862"/>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2382263981"/>
              </p:ext>
            </p:extLst>
          </p:nvPr>
        </p:nvGraphicFramePr>
        <p:xfrm>
          <a:off x="1119188" y="5480050"/>
          <a:ext cx="6115050" cy="709613"/>
        </p:xfrm>
        <a:graphic>
          <a:graphicData uri="http://schemas.openxmlformats.org/presentationml/2006/ole">
            <mc:AlternateContent xmlns:mc="http://schemas.openxmlformats.org/markup-compatibility/2006">
              <mc:Choice xmlns:v="urn:schemas-microsoft-com:vml" Requires="v">
                <p:oleObj spid="_x0000_s35088" name="Formula" r:id="rId7" imgW="6111360" imgH="713880" progId="Equation.Ribbit">
                  <p:embed/>
                </p:oleObj>
              </mc:Choice>
              <mc:Fallback>
                <p:oleObj name="Formula" r:id="rId7" imgW="6111360" imgH="713880" progId="Equation.Ribbit">
                  <p:embed/>
                  <p:pic>
                    <p:nvPicPr>
                      <p:cNvPr id="0" name=""/>
                      <p:cNvPicPr>
                        <a:picLocks noChangeAspect="1" noChangeArrowheads="1"/>
                      </p:cNvPicPr>
                      <p:nvPr/>
                    </p:nvPicPr>
                    <p:blipFill>
                      <a:blip r:embed="rId8"/>
                      <a:srcRect/>
                      <a:stretch>
                        <a:fillRect/>
                      </a:stretch>
                    </p:blipFill>
                    <p:spPr bwMode="auto">
                      <a:xfrm>
                        <a:off x="1119188" y="5480050"/>
                        <a:ext cx="6115050" cy="7096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mc:AlternateContent xmlns:mc="http://schemas.openxmlformats.org/markup-compatibility/2006" xmlns:a14="http://schemas.microsoft.com/office/drawing/2010/main">
        <mc:Choice Requires="a14">
          <p:sp>
            <p:nvSpPr>
              <p:cNvPr id="8" name="文本框 7"/>
              <p:cNvSpPr txBox="1"/>
              <p:nvPr/>
            </p:nvSpPr>
            <p:spPr>
              <a:xfrm>
                <a:off x="7322445" y="5213853"/>
                <a:ext cx="1649209" cy="923330"/>
              </a:xfrm>
              <a:prstGeom prst="rect">
                <a:avLst/>
              </a:prstGeom>
              <a:solidFill>
                <a:srgbClr val="C7EDCC"/>
              </a:solidFill>
            </p:spPr>
            <p:style>
              <a:lnRef idx="2">
                <a:schemeClr val="accent1"/>
              </a:lnRef>
              <a:fillRef idx="1">
                <a:schemeClr val="lt1"/>
              </a:fillRef>
              <a:effectRef idx="0">
                <a:schemeClr val="accent1"/>
              </a:effectRef>
              <a:fontRef idx="minor">
                <a:schemeClr val="dk1"/>
              </a:fontRef>
            </p:style>
            <p:txBody>
              <a:bodyPr wrap="square" rtlCol="0">
                <a:spAutoFit/>
              </a:bodyPr>
              <a:lstStyle/>
              <a:p>
                <a14:m>
                  <m:oMath xmlns:m="http://schemas.openxmlformats.org/officeDocument/2006/math">
                    <m:sSub>
                      <m:sSubPr>
                        <m:ctrlPr>
                          <a:rPr lang="en-US" altLang="zh-CN" b="0" i="1" smtClean="0">
                            <a:latin typeface="Cambria Math" panose="02040503050406030204" pitchFamily="18" charset="0"/>
                            <a:ea typeface="+mj-ea"/>
                          </a:rPr>
                        </m:ctrlPr>
                      </m:sSubPr>
                      <m:e>
                        <m:r>
                          <a:rPr lang="en-US" altLang="zh-CN" b="0" i="1" smtClean="0">
                            <a:latin typeface="Cambria Math" panose="02040503050406030204" pitchFamily="18" charset="0"/>
                            <a:ea typeface="+mj-ea"/>
                          </a:rPr>
                          <m:t>𝑝</m:t>
                        </m:r>
                      </m:e>
                      <m:sub>
                        <m:r>
                          <a:rPr lang="en-US" altLang="zh-CN" b="0" i="1" smtClean="0">
                            <a:latin typeface="Cambria Math" panose="02040503050406030204" pitchFamily="18" charset="0"/>
                            <a:ea typeface="+mj-ea"/>
                          </a:rPr>
                          <m:t>𝑙</m:t>
                        </m:r>
                      </m:sub>
                    </m:sSub>
                  </m:oMath>
                </a14:m>
                <a:r>
                  <a:rPr lang="zh-CN" altLang="en-US" dirty="0" smtClean="0">
                    <a:latin typeface="+mj-lt"/>
                    <a:ea typeface="+mj-ea"/>
                  </a:rPr>
                  <a:t>为第</a:t>
                </a:r>
                <a14:m>
                  <m:oMath xmlns:m="http://schemas.openxmlformats.org/officeDocument/2006/math">
                    <m:r>
                      <a:rPr lang="en-US" altLang="zh-CN" b="0" i="1" smtClean="0">
                        <a:latin typeface="Cambria Math" panose="02040503050406030204" pitchFamily="18" charset="0"/>
                        <a:ea typeface="+mj-ea"/>
                      </a:rPr>
                      <m:t>𝑙</m:t>
                    </m:r>
                  </m:oMath>
                </a14:m>
                <a:r>
                  <a:rPr lang="zh-CN" altLang="en-US" dirty="0" smtClean="0">
                    <a:latin typeface="+mj-lt"/>
                    <a:ea typeface="+mj-ea"/>
                  </a:rPr>
                  <a:t>类样本在数据集</a:t>
                </a:r>
                <a14:m>
                  <m:oMath xmlns:m="http://schemas.openxmlformats.org/officeDocument/2006/math">
                    <m:r>
                      <a:rPr lang="en-US" altLang="zh-CN" b="0" i="1" smtClean="0">
                        <a:latin typeface="Cambria Math" panose="02040503050406030204" pitchFamily="18" charset="0"/>
                        <a:ea typeface="+mj-ea"/>
                      </a:rPr>
                      <m:t>𝐷</m:t>
                    </m:r>
                  </m:oMath>
                </a14:m>
                <a:r>
                  <a:rPr lang="zh-CN" altLang="en-US" dirty="0" smtClean="0">
                    <a:latin typeface="+mj-lt"/>
                    <a:ea typeface="+mj-ea"/>
                  </a:rPr>
                  <a:t>中所占的比例</a:t>
                </a:r>
                <a:endParaRPr lang="zh-CN" altLang="en-US" dirty="0">
                  <a:latin typeface="+mj-lt"/>
                  <a:ea typeface="+mj-ea"/>
                </a:endParaRPr>
              </a:p>
            </p:txBody>
          </p:sp>
        </mc:Choice>
        <mc:Fallback xmlns="">
          <p:sp>
            <p:nvSpPr>
              <p:cNvPr id="8" name="文本框 7"/>
              <p:cNvSpPr txBox="1">
                <a:spLocks noRot="1" noChangeAspect="1" noMove="1" noResize="1" noEditPoints="1" noAdjustHandles="1" noChangeArrowheads="1" noChangeShapeType="1" noTextEdit="1"/>
              </p:cNvSpPr>
              <p:nvPr/>
            </p:nvSpPr>
            <p:spPr>
              <a:xfrm>
                <a:off x="7322445" y="5213853"/>
                <a:ext cx="1649209" cy="923330"/>
              </a:xfrm>
              <a:prstGeom prst="rect">
                <a:avLst/>
              </a:prstGeom>
              <a:blipFill rotWithShape="0">
                <a:blip r:embed="rId9"/>
                <a:stretch>
                  <a:fillRect l="-2564" t="-3896" b="-714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870255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包裹式选择</a:t>
            </a:r>
            <a:endParaRPr lang="zh-CN" altLang="en-US" dirty="0"/>
          </a:p>
        </p:txBody>
      </p:sp>
      <p:sp>
        <p:nvSpPr>
          <p:cNvPr id="3" name="内容占位符 2"/>
          <p:cNvSpPr>
            <a:spLocks noGrp="1"/>
          </p:cNvSpPr>
          <p:nvPr>
            <p:ph idx="1"/>
          </p:nvPr>
        </p:nvSpPr>
        <p:spPr>
          <a:xfrm>
            <a:off x="260350" y="2259107"/>
            <a:ext cx="8616950" cy="3830204"/>
          </a:xfrm>
        </p:spPr>
        <p:txBody>
          <a:bodyPr/>
          <a:lstStyle/>
          <a:p>
            <a:r>
              <a:rPr lang="zh-CN" altLang="en-US" dirty="0"/>
              <a:t>包裹式特征选择的目的就是为给定学习器选择最有利于其性能、“量身定做”的特征</a:t>
            </a:r>
            <a:r>
              <a:rPr lang="zh-CN" altLang="en-US" dirty="0" smtClean="0"/>
              <a:t>子集</a:t>
            </a:r>
            <a:endParaRPr lang="en-US" altLang="zh-CN" dirty="0" smtClean="0"/>
          </a:p>
          <a:p>
            <a:endParaRPr lang="en-US" altLang="zh-CN" dirty="0"/>
          </a:p>
          <a:p>
            <a:r>
              <a:rPr lang="zh-CN" altLang="en-US" dirty="0" smtClean="0"/>
              <a:t>包裹式选择方法直接针对给定学习器进行优化，因此从最终学习器性能来看，包裹式特征选择比过滤式特征选择更好</a:t>
            </a:r>
            <a:endParaRPr lang="en-US" altLang="zh-CN" dirty="0" smtClean="0"/>
          </a:p>
          <a:p>
            <a:endParaRPr lang="en-US" altLang="zh-CN" dirty="0"/>
          </a:p>
          <a:p>
            <a:r>
              <a:rPr lang="zh-CN" altLang="en-US" dirty="0" smtClean="0"/>
              <a:t>包裹式特征选择过程中需多次训练学习器，计算开销通常比过滤式特征选择大得多</a:t>
            </a:r>
            <a:endParaRPr lang="zh-CN" altLang="en-US" dirty="0"/>
          </a:p>
        </p:txBody>
      </p:sp>
      <p:sp>
        <p:nvSpPr>
          <p:cNvPr id="4" name="文本占位符 2"/>
          <p:cNvSpPr txBox="1">
            <a:spLocks/>
          </p:cNvSpPr>
          <p:nvPr/>
        </p:nvSpPr>
        <p:spPr>
          <a:xfrm>
            <a:off x="260350" y="1149013"/>
            <a:ext cx="8629650" cy="457200"/>
          </a:xfrm>
          <a:prstGeom prst="rect">
            <a:avLst/>
          </a:prstGeom>
        </p:spPr>
        <p:txBody>
          <a:bodyPr>
            <a:noAutofit/>
          </a:bodyPr>
          <a:lstStyle>
            <a:lvl1pPr marL="228600" indent="-360000" algn="l" defTabSz="914400" rtl="0" eaLnBrk="1" latinLnBrk="0" hangingPunct="1">
              <a:lnSpc>
                <a:spcPct val="90000"/>
              </a:lnSpc>
              <a:spcBef>
                <a:spcPts val="1000"/>
              </a:spcBef>
              <a:buClr>
                <a:schemeClr val="tx2"/>
              </a:buClr>
              <a:buSzPct val="120000"/>
              <a:buFont typeface="Wingdings" panose="05000000000000000000" pitchFamily="2" charset="2"/>
              <a:buChar char="p"/>
              <a:defRPr sz="2200" kern="1200" baseline="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tx2"/>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tx2"/>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tx2"/>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tx2"/>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3000" dirty="0" smtClean="0">
                <a:solidFill>
                  <a:schemeClr val="tx2"/>
                </a:solidFill>
              </a:rPr>
              <a:t>包裹式选择直接把最终将要使用的学习器的性能作为特征子集的评价准则</a:t>
            </a:r>
            <a:endParaRPr lang="zh-CN" altLang="en-US" sz="3000" dirty="0">
              <a:solidFill>
                <a:schemeClr val="tx2"/>
              </a:solidFill>
            </a:endParaRPr>
          </a:p>
        </p:txBody>
      </p:sp>
    </p:spTree>
    <p:extLst>
      <p:ext uri="{BB962C8B-B14F-4D97-AF65-F5344CB8AC3E}">
        <p14:creationId xmlns:p14="http://schemas.microsoft.com/office/powerpoint/2010/main" val="18006136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LVW</a:t>
            </a:r>
            <a:r>
              <a:rPr lang="zh-CN" altLang="en-US" dirty="0" smtClean="0"/>
              <a:t>包裹式特征选择方法</a:t>
            </a:r>
            <a:endParaRPr lang="zh-CN" altLang="en-US" dirty="0"/>
          </a:p>
        </p:txBody>
      </p:sp>
      <p:sp>
        <p:nvSpPr>
          <p:cNvPr id="3" name="内容占位符 2"/>
          <p:cNvSpPr>
            <a:spLocks noGrp="1"/>
          </p:cNvSpPr>
          <p:nvPr>
            <p:ph idx="1"/>
          </p:nvPr>
        </p:nvSpPr>
        <p:spPr>
          <a:xfrm>
            <a:off x="260350" y="2606722"/>
            <a:ext cx="8616950" cy="3780430"/>
          </a:xfrm>
        </p:spPr>
        <p:txBody>
          <a:bodyPr>
            <a:normAutofit/>
          </a:bodyPr>
          <a:lstStyle/>
          <a:p>
            <a:pPr marL="0" indent="0">
              <a:buNone/>
            </a:pPr>
            <a:r>
              <a:rPr lang="zh-CN" altLang="en-US" dirty="0" smtClean="0"/>
              <a:t>基本步骤</a:t>
            </a:r>
            <a:endParaRPr lang="en-US" altLang="zh-CN" dirty="0"/>
          </a:p>
          <a:p>
            <a:r>
              <a:rPr lang="zh-CN" altLang="en-US" dirty="0" smtClean="0"/>
              <a:t>在循环的每一轮随机产生一个特征子集</a:t>
            </a:r>
            <a:endParaRPr lang="en-US" altLang="zh-CN" dirty="0" smtClean="0"/>
          </a:p>
          <a:p>
            <a:endParaRPr lang="en-US" altLang="zh-CN" dirty="0"/>
          </a:p>
          <a:p>
            <a:pPr marL="228600" lvl="1">
              <a:spcBef>
                <a:spcPts val="1000"/>
              </a:spcBef>
              <a:buSzPct val="100000"/>
              <a:buFont typeface="Wingdings" panose="05000000000000000000" pitchFamily="2" charset="2"/>
              <a:buChar char="p"/>
            </a:pPr>
            <a:r>
              <a:rPr lang="zh-CN" altLang="en-US" sz="2200" dirty="0" smtClean="0"/>
              <a:t>在随机产生</a:t>
            </a:r>
            <a:r>
              <a:rPr lang="zh-CN" altLang="en-US" sz="2200" dirty="0"/>
              <a:t>的特征子集上通过交叉验证推断当前特征子集的</a:t>
            </a:r>
            <a:r>
              <a:rPr lang="zh-CN" altLang="en-US" sz="2200" dirty="0" smtClean="0"/>
              <a:t>误差</a:t>
            </a:r>
            <a:endParaRPr lang="en-US" altLang="zh-CN" sz="2200" dirty="0" smtClean="0"/>
          </a:p>
          <a:p>
            <a:pPr marL="228600" lvl="1">
              <a:spcBef>
                <a:spcPts val="1000"/>
              </a:spcBef>
              <a:buSzPct val="100000"/>
              <a:buFont typeface="Wingdings" panose="05000000000000000000" pitchFamily="2" charset="2"/>
              <a:buChar char="p"/>
            </a:pPr>
            <a:endParaRPr lang="en-US" altLang="zh-CN" sz="2200" dirty="0"/>
          </a:p>
          <a:p>
            <a:pPr marL="228600" lvl="1">
              <a:spcBef>
                <a:spcPts val="1000"/>
              </a:spcBef>
              <a:buSzPct val="100000"/>
              <a:buFont typeface="Wingdings" panose="05000000000000000000" pitchFamily="2" charset="2"/>
              <a:buChar char="p"/>
            </a:pPr>
            <a:r>
              <a:rPr lang="zh-CN" altLang="en-US" sz="2200" dirty="0" smtClean="0"/>
              <a:t>进行多次循环，在多个随机产生的特征子集中选择误差最小的特征子集作为最终解</a:t>
            </a:r>
            <a:r>
              <a:rPr lang="en-US" altLang="zh-CN" sz="2200" dirty="0" smtClean="0"/>
              <a:t>*</a:t>
            </a:r>
          </a:p>
          <a:p>
            <a:pPr marL="0" lvl="1" indent="0" algn="ctr">
              <a:spcBef>
                <a:spcPts val="1000"/>
              </a:spcBef>
              <a:buSzPct val="100000"/>
              <a:buNone/>
            </a:pPr>
            <a:r>
              <a:rPr lang="en-US" altLang="zh-CN" sz="2200" dirty="0" smtClean="0">
                <a:latin typeface="+mn-ea"/>
                <a:ea typeface="+mn-ea"/>
              </a:rPr>
              <a:t>                       </a:t>
            </a:r>
          </a:p>
          <a:p>
            <a:pPr marL="0" lvl="1" indent="0" algn="r">
              <a:spcBef>
                <a:spcPts val="1000"/>
              </a:spcBef>
              <a:buSzPct val="100000"/>
              <a:buNone/>
            </a:pPr>
            <a:r>
              <a:rPr lang="en-US" altLang="zh-CN" sz="1800" dirty="0" smtClean="0">
                <a:latin typeface="+mn-ea"/>
                <a:ea typeface="+mn-ea"/>
              </a:rPr>
              <a:t>*</a:t>
            </a:r>
            <a:r>
              <a:rPr lang="zh-CN" altLang="en-US" sz="1800" dirty="0" smtClean="0">
                <a:latin typeface="+mn-ea"/>
                <a:ea typeface="+mn-ea"/>
              </a:rPr>
              <a:t>若有运行时间限制，则该算法有可能给不出解</a:t>
            </a:r>
            <a:endParaRPr lang="en-US" altLang="zh-CN" sz="1800" dirty="0">
              <a:latin typeface="+mn-ea"/>
              <a:ea typeface="+mn-ea"/>
            </a:endParaRPr>
          </a:p>
          <a:p>
            <a:pPr marL="228600" lvl="1">
              <a:spcBef>
                <a:spcPts val="1000"/>
              </a:spcBef>
              <a:buSzPct val="100000"/>
              <a:buFont typeface="Wingdings" panose="05000000000000000000" pitchFamily="2" charset="2"/>
              <a:buChar char="p"/>
            </a:pPr>
            <a:endParaRPr lang="en-US" altLang="zh-CN" sz="2200" dirty="0"/>
          </a:p>
          <a:p>
            <a:endParaRPr lang="en-US" altLang="zh-CN" dirty="0" smtClean="0"/>
          </a:p>
          <a:p>
            <a:endParaRPr lang="en-US" altLang="zh-CN" dirty="0"/>
          </a:p>
          <a:p>
            <a:endParaRPr lang="zh-CN" altLang="en-US" dirty="0"/>
          </a:p>
        </p:txBody>
      </p:sp>
      <p:sp>
        <p:nvSpPr>
          <p:cNvPr id="4" name="文本占位符 2"/>
          <p:cNvSpPr txBox="1">
            <a:spLocks/>
          </p:cNvSpPr>
          <p:nvPr/>
        </p:nvSpPr>
        <p:spPr>
          <a:xfrm>
            <a:off x="260350" y="1022013"/>
            <a:ext cx="8629650" cy="457200"/>
          </a:xfrm>
          <a:prstGeom prst="rect">
            <a:avLst/>
          </a:prstGeom>
        </p:spPr>
        <p:txBody>
          <a:bodyPr>
            <a:noAutofit/>
          </a:bodyPr>
          <a:lstStyle>
            <a:lvl1pPr marL="228600" indent="-360000" algn="l" defTabSz="914400" rtl="0" eaLnBrk="1" latinLnBrk="0" hangingPunct="1">
              <a:lnSpc>
                <a:spcPct val="90000"/>
              </a:lnSpc>
              <a:spcBef>
                <a:spcPts val="1000"/>
              </a:spcBef>
              <a:buClr>
                <a:schemeClr val="tx2"/>
              </a:buClr>
              <a:buSzPct val="120000"/>
              <a:buFont typeface="Wingdings" panose="05000000000000000000" pitchFamily="2" charset="2"/>
              <a:buChar char="p"/>
              <a:defRPr sz="2200" kern="1200" baseline="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tx2"/>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tx2"/>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tx2"/>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tx2"/>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3000" dirty="0" smtClean="0">
                <a:solidFill>
                  <a:schemeClr val="tx2"/>
                </a:solidFill>
              </a:rPr>
              <a:t>LVW</a:t>
            </a:r>
            <a:r>
              <a:rPr lang="zh-CN" altLang="en-US" sz="3000" dirty="0">
                <a:solidFill>
                  <a:schemeClr val="tx2"/>
                </a:solidFill>
              </a:rPr>
              <a:t>（</a:t>
            </a:r>
            <a:r>
              <a:rPr lang="en-US" altLang="zh-CN" sz="3000" dirty="0" smtClean="0">
                <a:solidFill>
                  <a:schemeClr val="tx2"/>
                </a:solidFill>
              </a:rPr>
              <a:t>Las Vegas Wrapper</a:t>
            </a:r>
            <a:r>
              <a:rPr lang="zh-CN" altLang="en-US" sz="3000" dirty="0" smtClean="0">
                <a:solidFill>
                  <a:schemeClr val="tx2"/>
                </a:solidFill>
              </a:rPr>
              <a:t>）</a:t>
            </a:r>
            <a:r>
              <a:rPr lang="en-US" altLang="zh-CN" sz="1600" dirty="0" smtClean="0"/>
              <a:t>[Liu and </a:t>
            </a:r>
            <a:r>
              <a:rPr lang="en-US" altLang="zh-CN" sz="1600" dirty="0" err="1" smtClean="0"/>
              <a:t>Setiono</a:t>
            </a:r>
            <a:r>
              <a:rPr lang="en-US" altLang="zh-CN" sz="1600" dirty="0" smtClean="0"/>
              <a:t>, 1996] </a:t>
            </a:r>
            <a:r>
              <a:rPr lang="zh-CN" altLang="en-US" sz="3000" dirty="0" smtClean="0">
                <a:solidFill>
                  <a:schemeClr val="tx2"/>
                </a:solidFill>
              </a:rPr>
              <a:t>在拉斯维加斯方法框架下使用随机策略来进行子集搜索，并以最终分类器的误差作为特征子集评价</a:t>
            </a:r>
            <a:r>
              <a:rPr lang="zh-CN" altLang="en-US" sz="3000" dirty="0">
                <a:solidFill>
                  <a:schemeClr val="tx2"/>
                </a:solidFill>
              </a:rPr>
              <a:t>准则</a:t>
            </a:r>
          </a:p>
        </p:txBody>
      </p:sp>
    </p:spTree>
    <p:extLst>
      <p:ext uri="{BB962C8B-B14F-4D97-AF65-F5344CB8AC3E}">
        <p14:creationId xmlns:p14="http://schemas.microsoft.com/office/powerpoint/2010/main" val="154272319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嵌入式选择</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260350" y="2649072"/>
                <a:ext cx="8616950" cy="3751728"/>
              </a:xfrm>
            </p:spPr>
            <p:txBody>
              <a:bodyPr>
                <a:normAutofit/>
              </a:bodyPr>
              <a:lstStyle/>
              <a:p>
                <a:r>
                  <a:rPr lang="zh-CN" altLang="en-US" dirty="0" smtClean="0"/>
                  <a:t>考虑最简单的线性回归模型，以平方误差为损失函数，并引入</a:t>
                </a:r>
                <a14:m>
                  <m:oMath xmlns:m="http://schemas.openxmlformats.org/officeDocument/2006/math">
                    <m:sSub>
                      <m:sSubPr>
                        <m:ctrlPr>
                          <a:rPr lang="en-US" altLang="zh-CN" b="0" i="1" smtClean="0">
                            <a:latin typeface="Cambria Math" panose="02040503050406030204" pitchFamily="18" charset="0"/>
                          </a:rPr>
                        </m:ctrlPr>
                      </m:sSubPr>
                      <m:e>
                        <m:r>
                          <m:rPr>
                            <m:sty m:val="p"/>
                          </m:rPr>
                          <a:rPr lang="en-US" altLang="zh-CN" b="0" i="0" smtClean="0">
                            <a:latin typeface="Cambria Math" panose="02040503050406030204" pitchFamily="18" charset="0"/>
                          </a:rPr>
                          <m:t>L</m:t>
                        </m:r>
                      </m:e>
                      <m:sub>
                        <m:r>
                          <a:rPr lang="en-US" altLang="zh-CN" b="0" i="0" smtClean="0">
                            <a:latin typeface="Cambria Math" panose="02040503050406030204" pitchFamily="18" charset="0"/>
                          </a:rPr>
                          <m:t>2</m:t>
                        </m:r>
                      </m:sub>
                    </m:sSub>
                  </m:oMath>
                </a14:m>
                <a:r>
                  <a:rPr lang="zh-CN" altLang="en-US" dirty="0" smtClean="0"/>
                  <a:t>范数正则化项防止过拟合，则有</a:t>
                </a:r>
                <a:endParaRPr lang="en-US" altLang="zh-CN" dirty="0" smtClean="0"/>
              </a:p>
              <a:p>
                <a:endParaRPr lang="en-US" altLang="zh-CN" dirty="0"/>
              </a:p>
              <a:p>
                <a:endParaRPr lang="en-US" altLang="zh-CN" dirty="0" smtClean="0"/>
              </a:p>
              <a:p>
                <a:endParaRPr lang="en-US" altLang="zh-CN" dirty="0" smtClean="0"/>
              </a:p>
              <a:p>
                <a:r>
                  <a:rPr lang="zh-CN" altLang="en-US" dirty="0" smtClean="0"/>
                  <a:t>将</a:t>
                </a:r>
                <a14:m>
                  <m:oMath xmlns:m="http://schemas.openxmlformats.org/officeDocument/2006/math">
                    <m:sSub>
                      <m:sSubPr>
                        <m:ctrlPr>
                          <a:rPr lang="en-US" altLang="zh-CN" i="1">
                            <a:latin typeface="Cambria Math" panose="02040503050406030204" pitchFamily="18" charset="0"/>
                          </a:rPr>
                        </m:ctrlPr>
                      </m:sSubPr>
                      <m:e>
                        <m:r>
                          <m:rPr>
                            <m:sty m:val="p"/>
                          </m:rPr>
                          <a:rPr lang="en-US" altLang="zh-CN">
                            <a:latin typeface="Cambria Math" panose="02040503050406030204" pitchFamily="18" charset="0"/>
                          </a:rPr>
                          <m:t>L</m:t>
                        </m:r>
                      </m:e>
                      <m:sub>
                        <m:r>
                          <a:rPr lang="en-US" altLang="zh-CN">
                            <a:latin typeface="Cambria Math" panose="02040503050406030204" pitchFamily="18" charset="0"/>
                          </a:rPr>
                          <m:t>2</m:t>
                        </m:r>
                      </m:sub>
                    </m:sSub>
                  </m:oMath>
                </a14:m>
                <a:r>
                  <a:rPr lang="zh-CN" altLang="en-US" dirty="0" smtClean="0"/>
                  <a:t>范数替换为</a:t>
                </a:r>
                <a14:m>
                  <m:oMath xmlns:m="http://schemas.openxmlformats.org/officeDocument/2006/math">
                    <m:sSub>
                      <m:sSubPr>
                        <m:ctrlPr>
                          <a:rPr lang="en-US" altLang="zh-CN" i="1">
                            <a:latin typeface="Cambria Math" panose="02040503050406030204" pitchFamily="18" charset="0"/>
                          </a:rPr>
                        </m:ctrlPr>
                      </m:sSubPr>
                      <m:e>
                        <m:r>
                          <m:rPr>
                            <m:sty m:val="p"/>
                          </m:rPr>
                          <a:rPr lang="en-US" altLang="zh-CN">
                            <a:latin typeface="Cambria Math" panose="02040503050406030204" pitchFamily="18" charset="0"/>
                          </a:rPr>
                          <m:t>L</m:t>
                        </m:r>
                      </m:e>
                      <m:sub>
                        <m:r>
                          <a:rPr lang="en-US" altLang="zh-CN">
                            <a:latin typeface="Cambria Math" panose="02040503050406030204" pitchFamily="18" charset="0"/>
                          </a:rPr>
                          <m:t>2</m:t>
                        </m:r>
                      </m:sub>
                    </m:sSub>
                  </m:oMath>
                </a14:m>
                <a:r>
                  <a:rPr lang="zh-CN" altLang="en-US" dirty="0" smtClean="0"/>
                  <a:t>范数，则有</a:t>
                </a:r>
                <a:r>
                  <a:rPr lang="en-US" altLang="zh-CN" b="1" dirty="0">
                    <a:solidFill>
                      <a:srgbClr val="C30D23"/>
                    </a:solidFill>
                  </a:rPr>
                  <a:t>LASSO</a:t>
                </a:r>
                <a:r>
                  <a:rPr lang="zh-CN" altLang="en-US" b="1" dirty="0">
                    <a:solidFill>
                      <a:srgbClr val="C30D23"/>
                    </a:solidFill>
                  </a:rPr>
                  <a:t> </a:t>
                </a:r>
                <a:r>
                  <a:rPr lang="en-US" altLang="zh-CN" sz="1600" dirty="0"/>
                  <a:t>[Tibshirani, 1996]</a:t>
                </a:r>
                <a:endParaRPr lang="zh-CN" altLang="en-US" sz="1600" dirty="0"/>
              </a:p>
              <a:p>
                <a:endParaRPr lang="en-US" altLang="zh-CN"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260350" y="2649072"/>
                <a:ext cx="8616950" cy="3751728"/>
              </a:xfrm>
              <a:blipFill rotWithShape="0">
                <a:blip r:embed="rId3"/>
                <a:stretch>
                  <a:fillRect l="-778" t="-2439"/>
                </a:stretch>
              </a:blipFill>
            </p:spPr>
            <p:txBody>
              <a:bodyPr/>
              <a:lstStyle/>
              <a:p>
                <a:r>
                  <a:rPr lang="zh-CN" altLang="en-US">
                    <a:noFill/>
                  </a:rPr>
                  <a:t> </a:t>
                </a:r>
              </a:p>
            </p:txBody>
          </p:sp>
        </mc:Fallback>
      </mc:AlternateContent>
      <p:sp>
        <p:nvSpPr>
          <p:cNvPr id="5" name="文本占位符 2"/>
          <p:cNvSpPr txBox="1">
            <a:spLocks/>
          </p:cNvSpPr>
          <p:nvPr/>
        </p:nvSpPr>
        <p:spPr>
          <a:xfrm>
            <a:off x="260350" y="1149013"/>
            <a:ext cx="8629650" cy="457200"/>
          </a:xfrm>
          <a:prstGeom prst="rect">
            <a:avLst/>
          </a:prstGeom>
        </p:spPr>
        <p:txBody>
          <a:bodyPr>
            <a:noAutofit/>
          </a:bodyPr>
          <a:lstStyle>
            <a:lvl1pPr marL="228600" indent="-360000" algn="l" defTabSz="914400" rtl="0" eaLnBrk="1" latinLnBrk="0" hangingPunct="1">
              <a:lnSpc>
                <a:spcPct val="90000"/>
              </a:lnSpc>
              <a:spcBef>
                <a:spcPts val="1000"/>
              </a:spcBef>
              <a:buClr>
                <a:schemeClr val="tx2"/>
              </a:buClr>
              <a:buSzPct val="120000"/>
              <a:buFont typeface="Wingdings" panose="05000000000000000000" pitchFamily="2" charset="2"/>
              <a:buChar char="p"/>
              <a:defRPr sz="2200" kern="1200" baseline="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tx2"/>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tx2"/>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tx2"/>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tx2"/>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3000" dirty="0" smtClean="0">
                <a:solidFill>
                  <a:schemeClr val="tx2"/>
                </a:solidFill>
              </a:rPr>
              <a:t>嵌入式特征选择是将特征选择过程与学习器训练过程融为一体，两者在同一个优化过程中完成，在学习器训练过程中自动地进行特征选择</a:t>
            </a:r>
            <a:endParaRPr lang="zh-CN" altLang="en-US" sz="3000" dirty="0">
              <a:solidFill>
                <a:schemeClr val="tx2"/>
              </a:solidFill>
            </a:endParaRPr>
          </a:p>
        </p:txBody>
      </p:sp>
      <p:graphicFrame>
        <p:nvGraphicFramePr>
          <p:cNvPr id="6" name="对象 5"/>
          <p:cNvGraphicFramePr>
            <a:graphicFrameLocks noChangeAspect="1"/>
          </p:cNvGraphicFramePr>
          <p:nvPr>
            <p:extLst>
              <p:ext uri="{D42A27DB-BD31-4B8C-83A1-F6EECF244321}">
                <p14:modId xmlns:p14="http://schemas.microsoft.com/office/powerpoint/2010/main" val="114281644"/>
              </p:ext>
            </p:extLst>
          </p:nvPr>
        </p:nvGraphicFramePr>
        <p:xfrm>
          <a:off x="1327150" y="3502025"/>
          <a:ext cx="3460750" cy="788988"/>
        </p:xfrm>
        <a:graphic>
          <a:graphicData uri="http://schemas.openxmlformats.org/presentationml/2006/ole">
            <mc:AlternateContent xmlns:mc="http://schemas.openxmlformats.org/markup-compatibility/2006">
              <mc:Choice xmlns:v="urn:schemas-microsoft-com:vml" Requires="v">
                <p:oleObj spid="_x0000_s16162" name="Formula" r:id="rId4" imgW="3461040" imgH="788760" progId="Equation.Ribbit">
                  <p:embed/>
                </p:oleObj>
              </mc:Choice>
              <mc:Fallback>
                <p:oleObj name="Formula" r:id="rId4" imgW="3461040" imgH="788760" progId="Equation.Ribbit">
                  <p:embed/>
                  <p:pic>
                    <p:nvPicPr>
                      <p:cNvPr id="0" name=""/>
                      <p:cNvPicPr>
                        <a:picLocks noChangeAspect="1" noChangeArrowheads="1"/>
                      </p:cNvPicPr>
                      <p:nvPr/>
                    </p:nvPicPr>
                    <p:blipFill>
                      <a:blip r:embed="rId5"/>
                      <a:srcRect/>
                      <a:stretch>
                        <a:fillRect/>
                      </a:stretch>
                    </p:blipFill>
                    <p:spPr bwMode="auto">
                      <a:xfrm>
                        <a:off x="1327150" y="3502025"/>
                        <a:ext cx="3460750" cy="788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文本框 7"/>
          <p:cNvSpPr txBox="1"/>
          <p:nvPr/>
        </p:nvSpPr>
        <p:spPr>
          <a:xfrm>
            <a:off x="5227199" y="3674900"/>
            <a:ext cx="3464341" cy="615553"/>
          </a:xfrm>
          <a:prstGeom prst="rect">
            <a:avLst/>
          </a:prstGeom>
          <a:solidFill>
            <a:srgbClr val="C7EDCC"/>
          </a:solidFill>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b="1" dirty="0">
                <a:solidFill>
                  <a:schemeClr val="tx1"/>
                </a:solidFill>
              </a:rPr>
              <a:t>岭回归</a:t>
            </a:r>
            <a:r>
              <a:rPr lang="zh-CN" altLang="en-US" dirty="0"/>
              <a:t> </a:t>
            </a:r>
            <a:r>
              <a:rPr lang="en-US" altLang="zh-CN" dirty="0"/>
              <a:t>(ridge regression) </a:t>
            </a:r>
            <a:r>
              <a:rPr lang="en-US" altLang="zh-CN" sz="1600" dirty="0"/>
              <a:t>[Tikhonov and </a:t>
            </a:r>
            <a:r>
              <a:rPr lang="en-US" altLang="zh-CN" sz="1600" dirty="0" err="1"/>
              <a:t>Arsenin</a:t>
            </a:r>
            <a:r>
              <a:rPr lang="en-US" altLang="zh-CN" sz="1600" dirty="0"/>
              <a:t>, 1977]</a:t>
            </a:r>
            <a:endParaRPr lang="zh-CN" altLang="en-US" sz="1600" dirty="0"/>
          </a:p>
        </p:txBody>
      </p:sp>
      <p:graphicFrame>
        <p:nvGraphicFramePr>
          <p:cNvPr id="9" name="对象 8"/>
          <p:cNvGraphicFramePr>
            <a:graphicFrameLocks noChangeAspect="1"/>
          </p:cNvGraphicFramePr>
          <p:nvPr>
            <p:extLst>
              <p:ext uri="{D42A27DB-BD31-4B8C-83A1-F6EECF244321}">
                <p14:modId xmlns:p14="http://schemas.microsoft.com/office/powerpoint/2010/main" val="1956409608"/>
              </p:ext>
            </p:extLst>
          </p:nvPr>
        </p:nvGraphicFramePr>
        <p:xfrm>
          <a:off x="1454150" y="5207000"/>
          <a:ext cx="3454400" cy="788988"/>
        </p:xfrm>
        <a:graphic>
          <a:graphicData uri="http://schemas.openxmlformats.org/presentationml/2006/ole">
            <mc:AlternateContent xmlns:mc="http://schemas.openxmlformats.org/markup-compatibility/2006">
              <mc:Choice xmlns:v="urn:schemas-microsoft-com:vml" Requires="v">
                <p:oleObj spid="_x0000_s16163" name="Formula" r:id="rId6" imgW="3454560" imgH="788760" progId="Equation.Ribbit">
                  <p:embed/>
                </p:oleObj>
              </mc:Choice>
              <mc:Fallback>
                <p:oleObj name="Formula" r:id="rId6" imgW="3454560" imgH="788760" progId="Equation.Ribbit">
                  <p:embed/>
                  <p:pic>
                    <p:nvPicPr>
                      <p:cNvPr id="0" name=""/>
                      <p:cNvPicPr>
                        <a:picLocks noChangeAspect="1" noChangeArrowheads="1"/>
                      </p:cNvPicPr>
                      <p:nvPr/>
                    </p:nvPicPr>
                    <p:blipFill>
                      <a:blip r:embed="rId7"/>
                      <a:srcRect/>
                      <a:stretch>
                        <a:fillRect/>
                      </a:stretch>
                    </p:blipFill>
                    <p:spPr bwMode="auto">
                      <a:xfrm>
                        <a:off x="1454150" y="5207000"/>
                        <a:ext cx="3454400" cy="788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Rectangle 28"/>
          <p:cNvSpPr>
            <a:spLocks noChangeArrowheads="1"/>
          </p:cNvSpPr>
          <p:nvPr/>
        </p:nvSpPr>
        <p:spPr bwMode="auto">
          <a:xfrm>
            <a:off x="5227200" y="5197673"/>
            <a:ext cx="3464341" cy="646973"/>
          </a:xfrm>
          <a:prstGeom prst="rect">
            <a:avLst/>
          </a:prstGeom>
          <a:ln>
            <a:headEnd/>
            <a:tailEnd/>
          </a:ln>
          <a:extLst/>
        </p:spPr>
        <p:style>
          <a:lnRef idx="0">
            <a:schemeClr val="accent4"/>
          </a:lnRef>
          <a:fillRef idx="3">
            <a:schemeClr val="accent4"/>
          </a:fillRef>
          <a:effectRef idx="3">
            <a:schemeClr val="accent4"/>
          </a:effectRef>
          <a:fontRef idx="minor">
            <a:schemeClr val="lt1"/>
          </a:fontRef>
        </p:style>
        <p:txBody>
          <a:bodyPr wrap="square" lIns="92075" tIns="46038" rIns="92075" bIns="46038">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b="0" i="0" u="none" strike="noStrike" kern="0" cap="none" spc="0" normalizeH="0" baseline="0" noProof="0" dirty="0" smtClean="0">
                <a:ln>
                  <a:noFill/>
                </a:ln>
                <a:solidFill>
                  <a:schemeClr val="bg1"/>
                </a:solidFill>
                <a:effectLst/>
                <a:uLnTx/>
                <a:uFillTx/>
                <a:latin typeface="+mj-ea"/>
                <a:ea typeface="+mj-ea"/>
              </a:rPr>
              <a:t>易获得稀疏解，是一种嵌入式特征选择方法</a:t>
            </a:r>
            <a:endParaRPr kumimoji="1" lang="en-US" altLang="zh-CN" b="0" i="0" u="none" strike="noStrike" kern="0" cap="none" spc="0" normalizeH="0" baseline="0" noProof="0" dirty="0">
              <a:ln>
                <a:noFill/>
              </a:ln>
              <a:solidFill>
                <a:schemeClr val="bg1"/>
              </a:solidFill>
              <a:effectLst/>
              <a:uLnTx/>
              <a:uFillTx/>
              <a:latin typeface="+mj-ea"/>
              <a:ea typeface="+mj-ea"/>
            </a:endParaRPr>
          </a:p>
        </p:txBody>
      </p:sp>
    </p:spTree>
    <p:extLst>
      <p:ext uri="{BB962C8B-B14F-4D97-AF65-F5344CB8AC3E}">
        <p14:creationId xmlns:p14="http://schemas.microsoft.com/office/powerpoint/2010/main" val="119185371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half" idx="1"/>
          </p:nvPr>
        </p:nvSpPr>
        <p:spPr/>
        <p:txBody>
          <a:bodyPr/>
          <a:lstStyle/>
          <a:p>
            <a:endParaRPr lang="zh-CN" altLang="en-US"/>
          </a:p>
        </p:txBody>
      </p:sp>
      <mc:AlternateContent xmlns:mc="http://schemas.openxmlformats.org/markup-compatibility/2006" xmlns:a14="http://schemas.microsoft.com/office/drawing/2010/main">
        <mc:Choice Requires="a14">
          <p:sp>
            <p:nvSpPr>
              <p:cNvPr id="2" name="标题 1"/>
              <p:cNvSpPr>
                <a:spLocks noGrp="1"/>
              </p:cNvSpPr>
              <p:nvPr>
                <p:ph type="title"/>
              </p:nvPr>
            </p:nvSpPr>
            <p:spPr/>
            <p:txBody>
              <a:bodyPr/>
              <a:lstStyle/>
              <a:p>
                <a:r>
                  <a:rPr lang="zh-CN" altLang="en-US" dirty="0" smtClean="0"/>
                  <a:t>使用</a:t>
                </a:r>
                <a14:m>
                  <m:oMath xmlns:m="http://schemas.openxmlformats.org/officeDocument/2006/math">
                    <m:sSub>
                      <m:sSubPr>
                        <m:ctrlPr>
                          <a:rPr lang="en-US" altLang="zh-CN" b="1" i="1" dirty="0" smtClean="0">
                            <a:latin typeface="Cambria Math" panose="02040503050406030204" pitchFamily="18" charset="0"/>
                          </a:rPr>
                        </m:ctrlPr>
                      </m:sSubPr>
                      <m:e>
                        <m:r>
                          <m:rPr>
                            <m:sty m:val="p"/>
                          </m:rPr>
                          <a:rPr lang="en-US" altLang="zh-CN" i="0" dirty="0" smtClean="0">
                            <a:latin typeface="Cambria Math" panose="02040503050406030204" pitchFamily="18" charset="0"/>
                          </a:rPr>
                          <m:t>L</m:t>
                        </m:r>
                      </m:e>
                      <m:sub>
                        <m:r>
                          <a:rPr lang="en-US" altLang="zh-CN" i="1" dirty="0" smtClean="0">
                            <a:latin typeface="Cambria Math" panose="02040503050406030204" pitchFamily="18" charset="0"/>
                          </a:rPr>
                          <m:t>1</m:t>
                        </m:r>
                      </m:sub>
                    </m:sSub>
                  </m:oMath>
                </a14:m>
                <a:r>
                  <a:rPr lang="zh-CN" altLang="en-US" dirty="0" smtClean="0"/>
                  <a:t>范数正则化易获得稀疏解</a:t>
                </a:r>
                <a:endParaRPr lang="zh-CN" altLang="en-US" dirty="0"/>
              </a:p>
            </p:txBody>
          </p:sp>
        </mc:Choice>
        <mc:Fallback xmlns="">
          <p:sp>
            <p:nvSpPr>
              <p:cNvPr id="2" name="标题 1"/>
              <p:cNvSpPr>
                <a:spLocks noGrp="1" noRot="1" noChangeAspect="1" noMove="1" noResize="1" noEditPoints="1" noAdjustHandles="1" noChangeArrowheads="1" noChangeShapeType="1" noTextEdit="1"/>
              </p:cNvSpPr>
              <p:nvPr>
                <p:ph type="title"/>
              </p:nvPr>
            </p:nvSpPr>
            <p:spPr>
              <a:blipFill rotWithShape="0">
                <a:blip r:embed="rId2"/>
                <a:stretch>
                  <a:fillRect l="-2398" t="-9375" b="-1484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p:cNvSpPr txBox="1"/>
              <p:nvPr/>
            </p:nvSpPr>
            <p:spPr>
              <a:xfrm>
                <a:off x="5804576" y="1515277"/>
                <a:ext cx="3097297" cy="3785652"/>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2000" dirty="0" smtClean="0">
                    <a:solidFill>
                      <a:schemeClr val="tx1"/>
                    </a:solidFill>
                  </a:rPr>
                  <a:t>假设</a:t>
                </a:r>
                <a14:m>
                  <m:oMath xmlns:m="http://schemas.openxmlformats.org/officeDocument/2006/math">
                    <m:r>
                      <a:rPr lang="en-US" altLang="zh-CN" sz="2000" b="1" i="1">
                        <a:solidFill>
                          <a:schemeClr val="tx1"/>
                        </a:solidFill>
                        <a:latin typeface="Cambria Math" panose="02040503050406030204" pitchFamily="18" charset="0"/>
                      </a:rPr>
                      <m:t>𝒙</m:t>
                    </m:r>
                  </m:oMath>
                </a14:m>
                <a:r>
                  <a:rPr lang="zh-CN" altLang="en-US" sz="2000" dirty="0">
                    <a:solidFill>
                      <a:schemeClr val="tx1"/>
                    </a:solidFill>
                  </a:rPr>
                  <a:t>仅有两个属性，</a:t>
                </a:r>
                <a:r>
                  <a:rPr lang="zh-CN" altLang="en-US" sz="2000" dirty="0" smtClean="0">
                    <a:solidFill>
                      <a:schemeClr val="tx1"/>
                    </a:solidFill>
                  </a:rPr>
                  <a:t>那么</a:t>
                </a:r>
                <a14:m>
                  <m:oMath xmlns:m="http://schemas.openxmlformats.org/officeDocument/2006/math">
                    <m:r>
                      <a:rPr lang="en-US" altLang="zh-CN" sz="2000" b="1" i="1" smtClean="0">
                        <a:solidFill>
                          <a:schemeClr val="tx1"/>
                        </a:solidFill>
                        <a:latin typeface="Cambria Math" panose="02040503050406030204" pitchFamily="18" charset="0"/>
                      </a:rPr>
                      <m:t>𝒘</m:t>
                    </m:r>
                  </m:oMath>
                </a14:m>
                <a:r>
                  <a:rPr lang="zh-CN" altLang="en-US" sz="2000" dirty="0" smtClean="0">
                    <a:solidFill>
                      <a:schemeClr val="tx1"/>
                    </a:solidFill>
                    <a:latin typeface="+mj-ea"/>
                    <a:ea typeface="+mj-ea"/>
                  </a:rPr>
                  <a:t>有两个分量</a:t>
                </a:r>
                <a14:m>
                  <m:oMath xmlns:m="http://schemas.openxmlformats.org/officeDocument/2006/math">
                    <m:sSub>
                      <m:sSubPr>
                        <m:ctrlPr>
                          <a:rPr lang="en-US" altLang="zh-CN" sz="2000" b="0" i="1" smtClean="0">
                            <a:solidFill>
                              <a:schemeClr val="tx1"/>
                            </a:solidFill>
                            <a:latin typeface="Cambria Math" panose="02040503050406030204" pitchFamily="18" charset="0"/>
                            <a:ea typeface="+mj-ea"/>
                          </a:rPr>
                        </m:ctrlPr>
                      </m:sSubPr>
                      <m:e>
                        <m:r>
                          <a:rPr lang="en-US" altLang="zh-CN" sz="2000" b="0" i="1" smtClean="0">
                            <a:solidFill>
                              <a:schemeClr val="tx1"/>
                            </a:solidFill>
                            <a:latin typeface="Cambria Math" panose="02040503050406030204" pitchFamily="18" charset="0"/>
                            <a:ea typeface="+mj-ea"/>
                          </a:rPr>
                          <m:t>𝑤</m:t>
                        </m:r>
                      </m:e>
                      <m:sub>
                        <m:r>
                          <a:rPr lang="en-US" altLang="zh-CN" sz="2000" b="0" i="1" smtClean="0">
                            <a:solidFill>
                              <a:schemeClr val="tx1"/>
                            </a:solidFill>
                            <a:latin typeface="Cambria Math" panose="02040503050406030204" pitchFamily="18" charset="0"/>
                            <a:ea typeface="+mj-ea"/>
                          </a:rPr>
                          <m:t>1</m:t>
                        </m:r>
                      </m:sub>
                    </m:sSub>
                    <m:r>
                      <a:rPr lang="zh-CN" altLang="en-US" sz="2000" i="1">
                        <a:solidFill>
                          <a:schemeClr val="tx1"/>
                        </a:solidFill>
                        <a:latin typeface="Cambria Math" panose="02040503050406030204" pitchFamily="18" charset="0"/>
                        <a:ea typeface="+mj-ea"/>
                      </a:rPr>
                      <m:t>和</m:t>
                    </m:r>
                    <m:sSub>
                      <m:sSubPr>
                        <m:ctrlPr>
                          <a:rPr lang="en-US" altLang="zh-CN" sz="2000" i="1">
                            <a:solidFill>
                              <a:schemeClr val="tx1"/>
                            </a:solidFill>
                            <a:latin typeface="Cambria Math" panose="02040503050406030204" pitchFamily="18" charset="0"/>
                          </a:rPr>
                        </m:ctrlPr>
                      </m:sSubPr>
                      <m:e>
                        <m:r>
                          <a:rPr lang="en-US" altLang="zh-CN" sz="2000" i="1">
                            <a:solidFill>
                              <a:schemeClr val="tx1"/>
                            </a:solidFill>
                            <a:latin typeface="Cambria Math" panose="02040503050406030204" pitchFamily="18" charset="0"/>
                          </a:rPr>
                          <m:t>𝑤</m:t>
                        </m:r>
                      </m:e>
                      <m:sub>
                        <m:r>
                          <a:rPr lang="en-US" altLang="zh-CN" sz="2000" b="0" i="1" smtClean="0">
                            <a:solidFill>
                              <a:schemeClr val="tx1"/>
                            </a:solidFill>
                            <a:latin typeface="Cambria Math" panose="02040503050406030204" pitchFamily="18" charset="0"/>
                          </a:rPr>
                          <m:t>2</m:t>
                        </m:r>
                      </m:sub>
                    </m:sSub>
                  </m:oMath>
                </a14:m>
                <a:r>
                  <a:rPr lang="en-US" altLang="zh-CN" sz="2000" dirty="0" smtClean="0">
                    <a:solidFill>
                      <a:schemeClr val="tx1"/>
                    </a:solidFill>
                    <a:latin typeface="+mj-ea"/>
                    <a:ea typeface="+mj-ea"/>
                  </a:rPr>
                  <a:t>.</a:t>
                </a:r>
                <a:r>
                  <a:rPr lang="zh-CN" altLang="en-US" sz="2000" dirty="0" smtClean="0">
                    <a:solidFill>
                      <a:schemeClr val="tx1"/>
                    </a:solidFill>
                    <a:latin typeface="+mj-ea"/>
                    <a:ea typeface="+mj-ea"/>
                  </a:rPr>
                  <a:t> 那么目标优化的解要在平方误差项与正则化项之间折中</a:t>
                </a:r>
                <a:r>
                  <a:rPr lang="en-US" altLang="zh-CN" sz="2000" dirty="0" smtClean="0">
                    <a:solidFill>
                      <a:schemeClr val="tx1"/>
                    </a:solidFill>
                    <a:latin typeface="+mj-ea"/>
                    <a:ea typeface="+mj-ea"/>
                  </a:rPr>
                  <a:t>,</a:t>
                </a:r>
                <a:r>
                  <a:rPr lang="zh-CN" altLang="en-US" sz="2000" dirty="0" smtClean="0">
                    <a:solidFill>
                      <a:schemeClr val="tx1"/>
                    </a:solidFill>
                    <a:latin typeface="+mj-ea"/>
                    <a:ea typeface="+mj-ea"/>
                  </a:rPr>
                  <a:t>即出现在图中平方误差项等值线与正则化等值线相交处</a:t>
                </a:r>
                <a:r>
                  <a:rPr lang="en-US" altLang="zh-CN" sz="2000" dirty="0" smtClean="0">
                    <a:solidFill>
                      <a:schemeClr val="tx1"/>
                    </a:solidFill>
                    <a:latin typeface="+mj-ea"/>
                    <a:ea typeface="+mj-ea"/>
                  </a:rPr>
                  <a:t>.</a:t>
                </a:r>
              </a:p>
              <a:p>
                <a:endParaRPr lang="en-US" altLang="zh-CN" sz="2000" dirty="0">
                  <a:solidFill>
                    <a:schemeClr val="tx1"/>
                  </a:solidFill>
                  <a:latin typeface="+mj-ea"/>
                  <a:ea typeface="+mj-ea"/>
                </a:endParaRPr>
              </a:p>
              <a:p>
                <a:r>
                  <a:rPr lang="zh-CN" altLang="en-US" sz="2000" dirty="0" smtClean="0">
                    <a:solidFill>
                      <a:schemeClr val="tx1"/>
                    </a:solidFill>
                    <a:latin typeface="+mj-ea"/>
                    <a:ea typeface="+mj-ea"/>
                  </a:rPr>
                  <a:t>从图中看出</a:t>
                </a:r>
                <a:r>
                  <a:rPr lang="en-US" altLang="zh-CN" sz="2000" dirty="0" smtClean="0">
                    <a:solidFill>
                      <a:schemeClr val="tx1"/>
                    </a:solidFill>
                    <a:latin typeface="+mj-ea"/>
                    <a:ea typeface="+mj-ea"/>
                  </a:rPr>
                  <a:t>,</a:t>
                </a:r>
                <a:r>
                  <a:rPr lang="zh-CN" altLang="en-US" sz="2000" dirty="0" smtClean="0">
                    <a:solidFill>
                      <a:schemeClr val="tx1"/>
                    </a:solidFill>
                    <a:latin typeface="+mj-ea"/>
                    <a:ea typeface="+mj-ea"/>
                  </a:rPr>
                  <a:t>采用</a:t>
                </a:r>
                <a14:m>
                  <m:oMath xmlns:m="http://schemas.openxmlformats.org/officeDocument/2006/math">
                    <m:sSub>
                      <m:sSubPr>
                        <m:ctrlPr>
                          <a:rPr lang="en-US" altLang="zh-CN" sz="2000" i="1">
                            <a:solidFill>
                              <a:schemeClr val="tx1"/>
                            </a:solidFill>
                            <a:latin typeface="Cambria Math" panose="02040503050406030204" pitchFamily="18" charset="0"/>
                          </a:rPr>
                        </m:ctrlPr>
                      </m:sSubPr>
                      <m:e>
                        <m:r>
                          <m:rPr>
                            <m:sty m:val="p"/>
                          </m:rPr>
                          <a:rPr lang="en-US" altLang="zh-CN" sz="2000">
                            <a:solidFill>
                              <a:schemeClr val="tx1"/>
                            </a:solidFill>
                            <a:latin typeface="Cambria Math" panose="02040503050406030204" pitchFamily="18" charset="0"/>
                          </a:rPr>
                          <m:t>L</m:t>
                        </m:r>
                      </m:e>
                      <m:sub>
                        <m:r>
                          <a:rPr lang="en-US" altLang="zh-CN" sz="2000">
                            <a:solidFill>
                              <a:schemeClr val="tx1"/>
                            </a:solidFill>
                            <a:latin typeface="Cambria Math" panose="02040503050406030204" pitchFamily="18" charset="0"/>
                          </a:rPr>
                          <m:t>1</m:t>
                        </m:r>
                      </m:sub>
                    </m:sSub>
                  </m:oMath>
                </a14:m>
                <a:r>
                  <a:rPr lang="zh-CN" altLang="en-US" sz="2000" dirty="0" smtClean="0">
                    <a:solidFill>
                      <a:schemeClr val="tx1"/>
                    </a:solidFill>
                    <a:latin typeface="+mj-ea"/>
                    <a:ea typeface="+mj-ea"/>
                  </a:rPr>
                  <a:t>范数时交点常出现在坐标轴上</a:t>
                </a:r>
                <a:r>
                  <a:rPr lang="en-US" altLang="zh-CN" sz="2000" dirty="0" smtClean="0">
                    <a:solidFill>
                      <a:schemeClr val="tx1"/>
                    </a:solidFill>
                    <a:latin typeface="+mj-ea"/>
                    <a:ea typeface="+mj-ea"/>
                  </a:rPr>
                  <a:t>,</a:t>
                </a:r>
                <a:r>
                  <a:rPr lang="zh-CN" altLang="en-US" sz="2000" dirty="0" smtClean="0">
                    <a:solidFill>
                      <a:schemeClr val="tx1"/>
                    </a:solidFill>
                    <a:latin typeface="+mj-ea"/>
                    <a:ea typeface="+mj-ea"/>
                  </a:rPr>
                  <a:t>即产生</a:t>
                </a:r>
                <a14:m>
                  <m:oMath xmlns:m="http://schemas.openxmlformats.org/officeDocument/2006/math">
                    <m:sSub>
                      <m:sSubPr>
                        <m:ctrlPr>
                          <a:rPr lang="en-US" altLang="zh-CN" sz="2000" b="0" i="1" smtClean="0">
                            <a:solidFill>
                              <a:schemeClr val="tx1"/>
                            </a:solidFill>
                            <a:latin typeface="Cambria Math" panose="02040503050406030204" pitchFamily="18" charset="0"/>
                            <a:ea typeface="+mj-ea"/>
                          </a:rPr>
                        </m:ctrlPr>
                      </m:sSubPr>
                      <m:e>
                        <m:r>
                          <a:rPr lang="en-US" altLang="zh-CN" sz="2000" b="0" i="1" smtClean="0">
                            <a:solidFill>
                              <a:schemeClr val="tx1"/>
                            </a:solidFill>
                            <a:latin typeface="Cambria Math" panose="02040503050406030204" pitchFamily="18" charset="0"/>
                            <a:ea typeface="+mj-ea"/>
                          </a:rPr>
                          <m:t>𝑤</m:t>
                        </m:r>
                      </m:e>
                      <m:sub>
                        <m:r>
                          <a:rPr lang="en-US" altLang="zh-CN" sz="2000" b="0" i="1" smtClean="0">
                            <a:solidFill>
                              <a:schemeClr val="tx1"/>
                            </a:solidFill>
                            <a:latin typeface="Cambria Math" panose="02040503050406030204" pitchFamily="18" charset="0"/>
                            <a:ea typeface="+mj-ea"/>
                          </a:rPr>
                          <m:t>1</m:t>
                        </m:r>
                      </m:sub>
                    </m:sSub>
                    <m:r>
                      <a:rPr lang="zh-CN" altLang="en-US" sz="2000" i="1">
                        <a:solidFill>
                          <a:schemeClr val="tx1"/>
                        </a:solidFill>
                        <a:latin typeface="Cambria Math" panose="02040503050406030204" pitchFamily="18" charset="0"/>
                        <a:ea typeface="+mj-ea"/>
                      </a:rPr>
                      <m:t>或者</m:t>
                    </m:r>
                    <m:sSub>
                      <m:sSubPr>
                        <m:ctrlPr>
                          <a:rPr lang="en-US" altLang="zh-CN" sz="2000" b="0" i="1" smtClean="0">
                            <a:solidFill>
                              <a:schemeClr val="tx1"/>
                            </a:solidFill>
                            <a:latin typeface="Cambria Math" panose="02040503050406030204" pitchFamily="18" charset="0"/>
                            <a:ea typeface="+mj-ea"/>
                          </a:rPr>
                        </m:ctrlPr>
                      </m:sSubPr>
                      <m:e>
                        <m:r>
                          <a:rPr lang="en-US" altLang="zh-CN" sz="2000" i="1" smtClean="0">
                            <a:solidFill>
                              <a:schemeClr val="tx1"/>
                            </a:solidFill>
                            <a:latin typeface="Cambria Math" panose="02040503050406030204" pitchFamily="18" charset="0"/>
                            <a:ea typeface="+mj-ea"/>
                          </a:rPr>
                          <m:t>𝑤</m:t>
                        </m:r>
                      </m:e>
                      <m:sub>
                        <m:r>
                          <a:rPr lang="en-US" altLang="zh-CN" sz="2000" b="0" i="0" smtClean="0">
                            <a:solidFill>
                              <a:schemeClr val="tx1"/>
                            </a:solidFill>
                            <a:latin typeface="Cambria Math" panose="02040503050406030204" pitchFamily="18" charset="0"/>
                            <a:ea typeface="+mj-ea"/>
                          </a:rPr>
                          <m:t>2</m:t>
                        </m:r>
                      </m:sub>
                    </m:sSub>
                  </m:oMath>
                </a14:m>
                <a:r>
                  <a:rPr lang="zh-CN" altLang="en-US" sz="2000" dirty="0" smtClean="0">
                    <a:solidFill>
                      <a:schemeClr val="tx1"/>
                    </a:solidFill>
                    <a:latin typeface="+mj-ea"/>
                    <a:ea typeface="+mj-ea"/>
                  </a:rPr>
                  <a:t>为</a:t>
                </a:r>
                <a:r>
                  <a:rPr lang="en-US" altLang="zh-CN" sz="2000" dirty="0" smtClean="0">
                    <a:solidFill>
                      <a:schemeClr val="tx1"/>
                    </a:solidFill>
                    <a:latin typeface="+mj-ea"/>
                    <a:ea typeface="+mj-ea"/>
                  </a:rPr>
                  <a:t>0</a:t>
                </a:r>
                <a:r>
                  <a:rPr lang="zh-CN" altLang="en-US" sz="2000" dirty="0" smtClean="0">
                    <a:solidFill>
                      <a:schemeClr val="tx1"/>
                    </a:solidFill>
                    <a:latin typeface="+mj-ea"/>
                    <a:ea typeface="+mj-ea"/>
                  </a:rPr>
                  <a:t>的稀疏解</a:t>
                </a:r>
                <a:r>
                  <a:rPr lang="en-US" altLang="zh-CN" sz="2000" dirty="0" smtClean="0">
                    <a:solidFill>
                      <a:schemeClr val="tx1"/>
                    </a:solidFill>
                    <a:latin typeface="+mj-ea"/>
                    <a:ea typeface="+mj-ea"/>
                  </a:rPr>
                  <a:t>.</a:t>
                </a:r>
                <a:endParaRPr lang="zh-CN" altLang="en-US" sz="2000" dirty="0">
                  <a:solidFill>
                    <a:schemeClr val="tx1"/>
                  </a:solidFill>
                  <a:latin typeface="+mj-ea"/>
                  <a:ea typeface="+mj-ea"/>
                </a:endParaRPr>
              </a:p>
            </p:txBody>
          </p:sp>
        </mc:Choice>
        <mc:Fallback xmlns="">
          <p:sp>
            <p:nvSpPr>
              <p:cNvPr id="6" name="文本框 5"/>
              <p:cNvSpPr txBox="1">
                <a:spLocks noRot="1" noChangeAspect="1" noMove="1" noResize="1" noEditPoints="1" noAdjustHandles="1" noChangeArrowheads="1" noChangeShapeType="1" noTextEdit="1"/>
              </p:cNvSpPr>
              <p:nvPr/>
            </p:nvSpPr>
            <p:spPr>
              <a:xfrm>
                <a:off x="5804576" y="1515277"/>
                <a:ext cx="3097297" cy="3785652"/>
              </a:xfrm>
              <a:prstGeom prst="rect">
                <a:avLst/>
              </a:prstGeom>
              <a:blipFill rotWithShape="0">
                <a:blip r:embed="rId3"/>
                <a:stretch>
                  <a:fillRect l="-1969" t="-1288" r="-2362" b="-1932"/>
                </a:stretch>
              </a:blipFill>
              <a:ln>
                <a:noFill/>
              </a:ln>
            </p:spPr>
            <p:txBody>
              <a:bodyPr/>
              <a:lstStyle/>
              <a:p>
                <a:r>
                  <a:rPr lang="zh-CN" altLang="en-US">
                    <a:noFill/>
                  </a:rPr>
                  <a:t> </a:t>
                </a:r>
              </a:p>
            </p:txBody>
          </p:sp>
        </mc:Fallback>
      </mc:AlternateContent>
      <p:pic>
        <p:nvPicPr>
          <p:cNvPr id="7" name="图片 6"/>
          <p:cNvPicPr>
            <a:picLocks noChangeAspect="1"/>
          </p:cNvPicPr>
          <p:nvPr/>
        </p:nvPicPr>
        <p:blipFill>
          <a:blip r:embed="rId4"/>
          <a:stretch>
            <a:fillRect/>
          </a:stretch>
        </p:blipFill>
        <p:spPr>
          <a:xfrm>
            <a:off x="107007" y="1022013"/>
            <a:ext cx="5697569" cy="5129022"/>
          </a:xfrm>
          <a:prstGeom prst="rect">
            <a:avLst/>
          </a:prstGeom>
        </p:spPr>
      </p:pic>
      <p:sp>
        <p:nvSpPr>
          <p:cNvPr id="8" name="文本框 7"/>
          <p:cNvSpPr txBox="1"/>
          <p:nvPr/>
        </p:nvSpPr>
        <p:spPr>
          <a:xfrm>
            <a:off x="5804576" y="5547150"/>
            <a:ext cx="3212430" cy="369332"/>
          </a:xfrm>
          <a:prstGeom prst="rect">
            <a:avLst/>
          </a:prstGeom>
          <a:solidFill>
            <a:srgbClr val="C7EDCC"/>
          </a:solidFill>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dirty="0" smtClean="0">
                <a:solidFill>
                  <a:schemeClr val="tx1"/>
                </a:solidFill>
              </a:rPr>
              <a:t>等值线即取值相同的点的连线</a:t>
            </a:r>
            <a:endParaRPr lang="zh-CN" altLang="en-US" dirty="0">
              <a:solidFill>
                <a:schemeClr val="tx1"/>
              </a:solidFill>
            </a:endParaRPr>
          </a:p>
        </p:txBody>
      </p:sp>
    </p:spTree>
    <p:extLst>
      <p:ext uri="{BB962C8B-B14F-4D97-AF65-F5344CB8AC3E}">
        <p14:creationId xmlns:p14="http://schemas.microsoft.com/office/powerpoint/2010/main" val="9096695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b="1" smtClean="0">
                <a:latin typeface="Verdana" pitchFamily="34" charset="0"/>
                <a:ea typeface="幼圆" pitchFamily="49" charset="-122"/>
                <a:cs typeface="Verdana" pitchFamily="34" charset="0"/>
              </a:rPr>
              <a:t>第十一</a:t>
            </a:r>
            <a:r>
              <a:rPr kumimoji="1" lang="zh-CN" altLang="en-US" b="1" dirty="0">
                <a:latin typeface="Verdana" pitchFamily="34" charset="0"/>
                <a:ea typeface="幼圆" pitchFamily="49" charset="-122"/>
                <a:cs typeface="Verdana" pitchFamily="34" charset="0"/>
              </a:rPr>
              <a:t>章</a:t>
            </a:r>
            <a:r>
              <a:rPr kumimoji="1" lang="zh-CN" altLang="en-US" b="1" dirty="0" smtClean="0">
                <a:latin typeface="Verdana" pitchFamily="34" charset="0"/>
                <a:ea typeface="幼圆" pitchFamily="49" charset="-122"/>
                <a:cs typeface="Verdana" pitchFamily="34" charset="0"/>
              </a:rPr>
              <a:t>：特征选择与稀疏学习</a:t>
            </a:r>
            <a:endParaRPr lang="zh-CN" altLang="en-US" dirty="0"/>
          </a:p>
        </p:txBody>
      </p:sp>
      <p:sp>
        <p:nvSpPr>
          <p:cNvPr id="3" name="文本框 2"/>
          <p:cNvSpPr txBox="1"/>
          <p:nvPr/>
        </p:nvSpPr>
        <p:spPr>
          <a:xfrm>
            <a:off x="4114800" y="2971800"/>
            <a:ext cx="65" cy="276999"/>
          </a:xfrm>
          <a:prstGeom prst="rect">
            <a:avLst/>
          </a:prstGeom>
          <a:noFill/>
        </p:spPr>
        <p:txBody>
          <a:bodyPr wrap="none" lIns="0" tIns="0" rIns="0" bIns="0" rtlCol="0">
            <a:spAutoFit/>
          </a:bodyPr>
          <a:lstStyle/>
          <a:p>
            <a:endParaRPr lang="zh-CN" altLang="en-US" dirty="0"/>
          </a:p>
        </p:txBody>
      </p:sp>
    </p:spTree>
    <p:extLst>
      <p:ext uri="{BB962C8B-B14F-4D97-AF65-F5344CB8AC3E}">
        <p14:creationId xmlns:p14="http://schemas.microsoft.com/office/powerpoint/2010/main" val="140314328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标题 1"/>
              <p:cNvSpPr>
                <a:spLocks noGrp="1"/>
              </p:cNvSpPr>
              <p:nvPr>
                <p:ph type="title"/>
              </p:nvPr>
            </p:nvSpPr>
            <p:spPr/>
            <p:txBody>
              <a:bodyPr/>
              <a:lstStyle/>
              <a:p>
                <a14:m>
                  <m:oMath xmlns:m="http://schemas.openxmlformats.org/officeDocument/2006/math">
                    <m:sSub>
                      <m:sSubPr>
                        <m:ctrlPr>
                          <a:rPr lang="en-US" altLang="zh-CN" i="1" dirty="0">
                            <a:latin typeface="Cambria Math" panose="02040503050406030204" pitchFamily="18" charset="0"/>
                          </a:rPr>
                        </m:ctrlPr>
                      </m:sSubPr>
                      <m:e>
                        <m:r>
                          <m:rPr>
                            <m:sty m:val="p"/>
                          </m:rPr>
                          <a:rPr lang="en-US" altLang="zh-CN" dirty="0">
                            <a:latin typeface="Cambria Math" panose="02040503050406030204" pitchFamily="18" charset="0"/>
                          </a:rPr>
                          <m:t>L</m:t>
                        </m:r>
                      </m:e>
                      <m:sub>
                        <m:r>
                          <a:rPr lang="en-US" altLang="zh-CN" i="1" dirty="0">
                            <a:latin typeface="Cambria Math" panose="02040503050406030204" pitchFamily="18" charset="0"/>
                          </a:rPr>
                          <m:t>1</m:t>
                        </m:r>
                      </m:sub>
                    </m:sSub>
                  </m:oMath>
                </a14:m>
                <a:r>
                  <a:rPr lang="zh-CN" altLang="en-US" dirty="0" smtClean="0"/>
                  <a:t>正则化问题的求解</a:t>
                </a:r>
                <a:r>
                  <a:rPr lang="en-US" altLang="zh-CN" dirty="0" smtClean="0"/>
                  <a:t>(1)</a:t>
                </a:r>
                <a:endParaRPr lang="zh-CN" altLang="en-US" dirty="0"/>
              </a:p>
            </p:txBody>
          </p:sp>
        </mc:Choice>
        <mc:Fallback xmlns="">
          <p:sp>
            <p:nvSpPr>
              <p:cNvPr id="2" name="标题 1"/>
              <p:cNvSpPr>
                <a:spLocks noGrp="1" noRot="1" noChangeAspect="1" noMove="1" noResize="1" noEditPoints="1" noAdjustHandles="1" noChangeArrowheads="1" noChangeShapeType="1" noTextEdit="1"/>
              </p:cNvSpPr>
              <p:nvPr>
                <p:ph type="title"/>
              </p:nvPr>
            </p:nvSpPr>
            <p:spPr>
              <a:blipFill rotWithShape="0">
                <a:blip r:embed="rId3"/>
                <a:stretch>
                  <a:fillRect t="-9375" b="-1718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内容占位符 2"/>
              <p:cNvSpPr>
                <a:spLocks noGrp="1"/>
              </p:cNvSpPr>
              <p:nvPr>
                <p:ph idx="1"/>
              </p:nvPr>
            </p:nvSpPr>
            <p:spPr>
              <a:xfrm>
                <a:off x="260350" y="3034631"/>
                <a:ext cx="8616950" cy="2838116"/>
              </a:xfrm>
            </p:spPr>
            <p:txBody>
              <a:bodyPr/>
              <a:lstStyle/>
              <a:p>
                <a:r>
                  <a:rPr lang="zh-CN" altLang="en-US" dirty="0" smtClean="0"/>
                  <a:t>写出</a:t>
                </a:r>
                <a14:m>
                  <m:oMath xmlns:m="http://schemas.openxmlformats.org/officeDocument/2006/math">
                    <m:r>
                      <a:rPr lang="en-US" altLang="zh-CN" b="0" i="1" smtClean="0">
                        <a:latin typeface="Cambria Math" panose="02040503050406030204" pitchFamily="18" charset="0"/>
                      </a:rPr>
                      <m:t>𝑓</m:t>
                    </m:r>
                    <m:r>
                      <a:rPr lang="en-US" altLang="zh-CN" b="0" i="1" smtClean="0">
                        <a:latin typeface="Cambria Math" panose="02040503050406030204" pitchFamily="18" charset="0"/>
                      </a:rPr>
                      <m:t>(</m:t>
                    </m:r>
                    <m:r>
                      <a:rPr lang="en-US" altLang="zh-CN" b="1" i="1" smtClean="0">
                        <a:latin typeface="Cambria Math" panose="02040503050406030204" pitchFamily="18" charset="0"/>
                      </a:rPr>
                      <m:t>𝒙</m:t>
                    </m:r>
                    <m:r>
                      <a:rPr lang="en-US" altLang="zh-CN" b="0" i="1" smtClean="0">
                        <a:latin typeface="Cambria Math" panose="02040503050406030204" pitchFamily="18" charset="0"/>
                      </a:rPr>
                      <m:t>)</m:t>
                    </m:r>
                  </m:oMath>
                </a14:m>
                <a:r>
                  <a:rPr lang="zh-CN" altLang="en-US" dirty="0" smtClean="0"/>
                  <a:t>的二阶泰勒展式</a:t>
                </a:r>
                <a:endParaRPr lang="en-US" altLang="zh-CN" dirty="0"/>
              </a:p>
              <a:p>
                <a:endParaRPr lang="en-US" altLang="zh-CN" dirty="0" smtClean="0"/>
              </a:p>
              <a:p>
                <a:endParaRPr lang="en-US" altLang="zh-CN" dirty="0" smtClean="0"/>
              </a:p>
              <a:p>
                <a:pPr marL="0" indent="0">
                  <a:buNone/>
                </a:pPr>
                <a:endParaRPr lang="en-US" altLang="zh-CN" dirty="0" smtClean="0"/>
              </a:p>
              <a:p>
                <a:pPr marL="228600" lvl="1">
                  <a:spcBef>
                    <a:spcPts val="1000"/>
                  </a:spcBef>
                  <a:buSzPct val="100000"/>
                  <a:buFont typeface="Wingdings" panose="05000000000000000000" pitchFamily="2" charset="2"/>
                  <a:buChar char="p"/>
                </a:pPr>
                <a:r>
                  <a:rPr lang="zh-CN" altLang="en-US" sz="2200" dirty="0"/>
                  <a:t>假设</a:t>
                </a:r>
                <a14:m>
                  <m:oMath xmlns:m="http://schemas.openxmlformats.org/officeDocument/2006/math">
                    <m:r>
                      <a:rPr lang="en-US" altLang="zh-CN" sz="2200" i="1">
                        <a:latin typeface="Cambria Math" panose="02040503050406030204" pitchFamily="18" charset="0"/>
                      </a:rPr>
                      <m:t>𝑓</m:t>
                    </m:r>
                    <m:r>
                      <a:rPr lang="en-US" altLang="zh-CN" sz="2200" i="1">
                        <a:latin typeface="Cambria Math" panose="02040503050406030204" pitchFamily="18" charset="0"/>
                      </a:rPr>
                      <m:t>(</m:t>
                    </m:r>
                    <m:r>
                      <a:rPr lang="en-US" altLang="zh-CN" sz="2200" b="1" i="1" smtClean="0">
                        <a:latin typeface="Cambria Math" panose="02040503050406030204" pitchFamily="18" charset="0"/>
                      </a:rPr>
                      <m:t>𝒙</m:t>
                    </m:r>
                    <m:r>
                      <a:rPr lang="en-US" altLang="zh-CN" sz="2200" i="1">
                        <a:latin typeface="Cambria Math" panose="02040503050406030204" pitchFamily="18" charset="0"/>
                      </a:rPr>
                      <m:t>)</m:t>
                    </m:r>
                  </m:oMath>
                </a14:m>
                <a:r>
                  <a:rPr lang="zh-CN" altLang="en-US" sz="2200" dirty="0"/>
                  <a:t>满足</a:t>
                </a:r>
                <a:r>
                  <a:rPr lang="en-US" altLang="zh-CN" sz="2200" dirty="0"/>
                  <a:t>L-Lipschitz</a:t>
                </a:r>
                <a:r>
                  <a:rPr lang="zh-CN" altLang="en-US" sz="2200" dirty="0"/>
                  <a:t>条件， 即存在常数</a:t>
                </a:r>
                <a14:m>
                  <m:oMath xmlns:m="http://schemas.openxmlformats.org/officeDocument/2006/math">
                    <m:r>
                      <a:rPr lang="en-US" altLang="zh-CN" sz="2200" i="1">
                        <a:latin typeface="Cambria Math" panose="02040503050406030204" pitchFamily="18" charset="0"/>
                      </a:rPr>
                      <m:t>𝐿</m:t>
                    </m:r>
                    <m:r>
                      <a:rPr lang="en-US" altLang="zh-CN" sz="2200" i="1">
                        <a:latin typeface="Cambria Math" panose="02040503050406030204" pitchFamily="18" charset="0"/>
                      </a:rPr>
                      <m:t>&gt;0, </m:t>
                    </m:r>
                  </m:oMath>
                </a14:m>
                <a:r>
                  <a:rPr lang="zh-CN" altLang="en-US" sz="2200" dirty="0" smtClean="0"/>
                  <a:t>使得</a:t>
                </a:r>
                <a:endParaRPr lang="en-US" altLang="zh-CN" sz="2200" dirty="0" smtClean="0"/>
              </a:p>
              <a:p>
                <a:pPr marL="228600" lvl="1">
                  <a:spcBef>
                    <a:spcPts val="1000"/>
                  </a:spcBef>
                  <a:buSzPct val="100000"/>
                  <a:buFont typeface="Wingdings" panose="05000000000000000000" pitchFamily="2" charset="2"/>
                  <a:buChar char="p"/>
                </a:pPr>
                <a:endParaRPr lang="en-US" altLang="zh-CN" sz="2200" dirty="0" smtClean="0"/>
              </a:p>
              <a:p>
                <a:pPr marL="228600" lvl="1">
                  <a:spcBef>
                    <a:spcPts val="1000"/>
                  </a:spcBef>
                  <a:buSzPct val="100000"/>
                  <a:buFont typeface="Wingdings" panose="05000000000000000000" pitchFamily="2" charset="2"/>
                  <a:buChar char="p"/>
                </a:pPr>
                <a:endParaRPr lang="en-US" altLang="zh-CN" sz="2200" dirty="0"/>
              </a:p>
              <a:p>
                <a:endParaRPr lang="en-US" altLang="zh-CN"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260350" y="3034631"/>
                <a:ext cx="8616950" cy="2838116"/>
              </a:xfrm>
              <a:blipFill rotWithShape="0">
                <a:blip r:embed="rId4"/>
                <a:stretch>
                  <a:fillRect l="-778" t="-3226"/>
                </a:stretch>
              </a:blipFill>
            </p:spPr>
            <p:txBody>
              <a:bodyPr/>
              <a:lstStyle/>
              <a:p>
                <a:r>
                  <a:rPr lang="zh-CN" altLang="en-US">
                    <a:noFill/>
                  </a:rPr>
                  <a:t> </a:t>
                </a:r>
              </a:p>
            </p:txBody>
          </p:sp>
        </mc:Fallback>
      </mc:AlternateContent>
      <p:graphicFrame>
        <p:nvGraphicFramePr>
          <p:cNvPr id="5" name="对象 4"/>
          <p:cNvGraphicFramePr>
            <a:graphicFrameLocks noChangeAspect="1"/>
          </p:cNvGraphicFramePr>
          <p:nvPr>
            <p:extLst>
              <p:ext uri="{D42A27DB-BD31-4B8C-83A1-F6EECF244321}">
                <p14:modId xmlns:p14="http://schemas.microsoft.com/office/powerpoint/2010/main" val="1778859030"/>
              </p:ext>
            </p:extLst>
          </p:nvPr>
        </p:nvGraphicFramePr>
        <p:xfrm>
          <a:off x="2525713" y="1085850"/>
          <a:ext cx="2495550" cy="782638"/>
        </p:xfrm>
        <a:graphic>
          <a:graphicData uri="http://schemas.openxmlformats.org/presentationml/2006/ole">
            <mc:AlternateContent xmlns:mc="http://schemas.openxmlformats.org/markup-compatibility/2006">
              <mc:Choice xmlns:v="urn:schemas-microsoft-com:vml" Requires="v">
                <p:oleObj spid="_x0000_s30168" name="Formula" r:id="rId5" imgW="2495880" imgH="782640" progId="Equation.Ribbit">
                  <p:embed/>
                </p:oleObj>
              </mc:Choice>
              <mc:Fallback>
                <p:oleObj name="Formula" r:id="rId5" imgW="2495880" imgH="782640" progId="Equation.Ribbit">
                  <p:embed/>
                  <p:pic>
                    <p:nvPicPr>
                      <p:cNvPr id="0" name=""/>
                      <p:cNvPicPr>
                        <a:picLocks noChangeAspect="1" noChangeArrowheads="1"/>
                      </p:cNvPicPr>
                      <p:nvPr/>
                    </p:nvPicPr>
                    <p:blipFill>
                      <a:blip r:embed="rId6"/>
                      <a:srcRect/>
                      <a:stretch>
                        <a:fillRect/>
                      </a:stretch>
                    </p:blipFill>
                    <p:spPr bwMode="auto">
                      <a:xfrm>
                        <a:off x="2525713" y="1085850"/>
                        <a:ext cx="2495550" cy="782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2984606936"/>
              </p:ext>
            </p:extLst>
          </p:nvPr>
        </p:nvGraphicFramePr>
        <p:xfrm>
          <a:off x="833438" y="3408363"/>
          <a:ext cx="7467600" cy="723900"/>
        </p:xfrm>
        <a:graphic>
          <a:graphicData uri="http://schemas.openxmlformats.org/presentationml/2006/ole">
            <mc:AlternateContent xmlns:mc="http://schemas.openxmlformats.org/markup-compatibility/2006">
              <mc:Choice xmlns:v="urn:schemas-microsoft-com:vml" Requires="v">
                <p:oleObj spid="_x0000_s30169" name="Formula" r:id="rId7" imgW="7465320" imgH="723960" progId="Equation.Ribbit">
                  <p:embed/>
                </p:oleObj>
              </mc:Choice>
              <mc:Fallback>
                <p:oleObj name="Formula" r:id="rId7" imgW="7465320" imgH="723960" progId="Equation.Ribbit">
                  <p:embed/>
                  <p:pic>
                    <p:nvPicPr>
                      <p:cNvPr id="0" name=""/>
                      <p:cNvPicPr>
                        <a:picLocks noChangeAspect="1" noChangeArrowheads="1"/>
                      </p:cNvPicPr>
                      <p:nvPr/>
                    </p:nvPicPr>
                    <p:blipFill>
                      <a:blip r:embed="rId8"/>
                      <a:srcRect/>
                      <a:stretch>
                        <a:fillRect/>
                      </a:stretch>
                    </p:blipFill>
                    <p:spPr bwMode="auto">
                      <a:xfrm>
                        <a:off x="833438" y="3408363"/>
                        <a:ext cx="7467600" cy="723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1825644975"/>
              </p:ext>
            </p:extLst>
          </p:nvPr>
        </p:nvGraphicFramePr>
        <p:xfrm>
          <a:off x="693738" y="5211763"/>
          <a:ext cx="3895725" cy="333375"/>
        </p:xfrm>
        <a:graphic>
          <a:graphicData uri="http://schemas.openxmlformats.org/presentationml/2006/ole">
            <mc:AlternateContent xmlns:mc="http://schemas.openxmlformats.org/markup-compatibility/2006">
              <mc:Choice xmlns:v="urn:schemas-microsoft-com:vml" Requires="v">
                <p:oleObj spid="_x0000_s30170" name="Formula" r:id="rId9" imgW="3895200" imgH="333000" progId="Equation.Ribbit">
                  <p:embed/>
                </p:oleObj>
              </mc:Choice>
              <mc:Fallback>
                <p:oleObj name="Formula" r:id="rId9" imgW="3895200" imgH="333000" progId="Equation.Ribbit">
                  <p:embed/>
                  <p:pic>
                    <p:nvPicPr>
                      <p:cNvPr id="0" name=""/>
                      <p:cNvPicPr>
                        <a:picLocks noChangeAspect="1" noChangeArrowheads="1"/>
                      </p:cNvPicPr>
                      <p:nvPr/>
                    </p:nvPicPr>
                    <p:blipFill>
                      <a:blip r:embed="rId10"/>
                      <a:srcRect/>
                      <a:stretch>
                        <a:fillRect/>
                      </a:stretch>
                    </p:blipFill>
                    <p:spPr bwMode="auto">
                      <a:xfrm>
                        <a:off x="693738" y="5211763"/>
                        <a:ext cx="3895725" cy="333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矩形 10"/>
          <p:cNvSpPr/>
          <p:nvPr/>
        </p:nvSpPr>
        <p:spPr>
          <a:xfrm>
            <a:off x="548901" y="2042794"/>
            <a:ext cx="8347075" cy="677108"/>
          </a:xfrm>
          <a:prstGeom prst="rect">
            <a:avLst/>
          </a:prstGeom>
        </p:spPr>
        <p:txBody>
          <a:bodyPr wrap="square">
            <a:spAutoFit/>
          </a:bodyPr>
          <a:lstStyle/>
          <a:p>
            <a:pPr algn="ctr"/>
            <a:r>
              <a:rPr lang="zh-CN" altLang="en-US" sz="2200" dirty="0">
                <a:solidFill>
                  <a:srgbClr val="C00000"/>
                </a:solidFill>
              </a:rPr>
              <a:t>近端梯度下降（</a:t>
            </a:r>
            <a:r>
              <a:rPr lang="en-US" altLang="zh-CN" sz="2200" dirty="0">
                <a:solidFill>
                  <a:srgbClr val="C00000"/>
                </a:solidFill>
              </a:rPr>
              <a:t>Proximal Gradient Descend</a:t>
            </a:r>
            <a:r>
              <a:rPr lang="zh-CN" altLang="en-US" sz="2200" dirty="0">
                <a:solidFill>
                  <a:srgbClr val="C00000"/>
                </a:solidFill>
              </a:rPr>
              <a:t>，简称</a:t>
            </a:r>
            <a:r>
              <a:rPr lang="en-US" altLang="zh-CN" sz="2200" dirty="0">
                <a:solidFill>
                  <a:srgbClr val="C00000"/>
                </a:solidFill>
              </a:rPr>
              <a:t>PGD</a:t>
            </a:r>
            <a:r>
              <a:rPr lang="zh-CN" altLang="en-US" sz="2200" dirty="0" smtClean="0">
                <a:solidFill>
                  <a:srgbClr val="C00000"/>
                </a:solidFill>
              </a:rPr>
              <a:t>）解法</a:t>
            </a:r>
            <a:r>
              <a:rPr lang="en-US" altLang="zh-CN" sz="1600" dirty="0" smtClean="0"/>
              <a:t>[</a:t>
            </a:r>
            <a:r>
              <a:rPr lang="en-US" altLang="zh-CN" sz="1600" dirty="0"/>
              <a:t>Boyd and </a:t>
            </a:r>
            <a:r>
              <a:rPr lang="en-US" altLang="zh-CN" sz="1600" dirty="0" err="1"/>
              <a:t>Vandenberghe</a:t>
            </a:r>
            <a:r>
              <a:rPr lang="en-US" altLang="zh-CN" sz="1600" dirty="0"/>
              <a:t>, 2004] </a:t>
            </a:r>
            <a:endParaRPr lang="zh-CN" altLang="en-US" sz="1600" dirty="0"/>
          </a:p>
        </p:txBody>
      </p:sp>
    </p:spTree>
    <p:extLst>
      <p:ext uri="{BB962C8B-B14F-4D97-AF65-F5344CB8AC3E}">
        <p14:creationId xmlns:p14="http://schemas.microsoft.com/office/powerpoint/2010/main" val="204446856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L1</a:t>
            </a:r>
            <a:r>
              <a:rPr lang="zh-CN" altLang="en-US" dirty="0" smtClean="0"/>
              <a:t>正则化问题的求解</a:t>
            </a:r>
            <a:r>
              <a:rPr lang="en-US" altLang="zh-CN" dirty="0" smtClean="0"/>
              <a:t>(2)</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260350" y="1539536"/>
                <a:ext cx="8616950" cy="4041261"/>
              </a:xfrm>
            </p:spPr>
            <p:txBody>
              <a:bodyPr/>
              <a:lstStyle/>
              <a:p>
                <a:pPr marL="228600" lvl="1">
                  <a:spcBef>
                    <a:spcPts val="1000"/>
                  </a:spcBef>
                  <a:buSzPct val="100000"/>
                  <a:buFont typeface="Wingdings" panose="05000000000000000000" pitchFamily="2" charset="2"/>
                  <a:buChar char="p"/>
                </a:pPr>
                <a:r>
                  <a:rPr lang="en-US" altLang="zh-CN" sz="2200" dirty="0" smtClean="0"/>
                  <a:t>L-Lipschitz</a:t>
                </a:r>
                <a:r>
                  <a:rPr lang="zh-CN" altLang="en-US" sz="2200" dirty="0"/>
                  <a:t>条件代入泰勒展式，可</a:t>
                </a:r>
                <a:r>
                  <a:rPr lang="zh-CN" altLang="en-US" sz="2200" dirty="0" smtClean="0"/>
                  <a:t>得</a:t>
                </a:r>
                <a:endParaRPr lang="en-US" altLang="zh-CN" sz="2200" dirty="0" smtClean="0"/>
              </a:p>
              <a:p>
                <a:pPr marL="228600" lvl="1">
                  <a:spcBef>
                    <a:spcPts val="1000"/>
                  </a:spcBef>
                  <a:buSzPct val="100000"/>
                  <a:buFont typeface="Wingdings" panose="05000000000000000000" pitchFamily="2" charset="2"/>
                  <a:buChar char="p"/>
                </a:pPr>
                <a:endParaRPr lang="en-US" altLang="zh-CN" sz="2200" dirty="0"/>
              </a:p>
              <a:p>
                <a:pPr marL="228600" lvl="1">
                  <a:spcBef>
                    <a:spcPts val="1000"/>
                  </a:spcBef>
                  <a:buSzPct val="100000"/>
                  <a:buFont typeface="Wingdings" panose="05000000000000000000" pitchFamily="2" charset="2"/>
                  <a:buChar char="p"/>
                </a:pPr>
                <a:endParaRPr lang="en-US" altLang="zh-CN" sz="2200" dirty="0" smtClean="0"/>
              </a:p>
              <a:p>
                <a:pPr marL="228600" lvl="1">
                  <a:spcBef>
                    <a:spcPts val="1000"/>
                  </a:spcBef>
                  <a:buSzPct val="100000"/>
                  <a:buFont typeface="Wingdings" panose="05000000000000000000" pitchFamily="2" charset="2"/>
                  <a:buChar char="p"/>
                </a:pPr>
                <a:endParaRPr lang="en-US" altLang="zh-CN" sz="2200" dirty="0" smtClean="0"/>
              </a:p>
              <a:p>
                <a:pPr marL="228600" lvl="1">
                  <a:spcBef>
                    <a:spcPts val="1000"/>
                  </a:spcBef>
                  <a:buSzPct val="100000"/>
                  <a:buFont typeface="Wingdings" panose="05000000000000000000" pitchFamily="2" charset="2"/>
                  <a:buChar char="p"/>
                </a:pPr>
                <a:endParaRPr lang="en-US" altLang="zh-CN" sz="2200" dirty="0"/>
              </a:p>
              <a:p>
                <a:pPr marL="228600" lvl="1">
                  <a:spcBef>
                    <a:spcPts val="1000"/>
                  </a:spcBef>
                  <a:buSzPct val="100000"/>
                  <a:buFont typeface="Wingdings" panose="05000000000000000000" pitchFamily="2" charset="2"/>
                  <a:buChar char="p"/>
                </a:pPr>
                <a:r>
                  <a:rPr lang="zh-CN" altLang="en-US" sz="2200" dirty="0"/>
                  <a:t>将上式关于</a:t>
                </a:r>
                <a14:m>
                  <m:oMath xmlns:m="http://schemas.openxmlformats.org/officeDocument/2006/math">
                    <m:r>
                      <a:rPr lang="en-US" altLang="zh-CN" sz="2200" i="1">
                        <a:latin typeface="Cambria Math" panose="02040503050406030204" pitchFamily="18" charset="0"/>
                      </a:rPr>
                      <m:t>𝑓</m:t>
                    </m:r>
                    <m:r>
                      <a:rPr lang="en-US" altLang="zh-CN" sz="2200" i="1">
                        <a:latin typeface="Cambria Math" panose="02040503050406030204" pitchFamily="18" charset="0"/>
                      </a:rPr>
                      <m:t>(</m:t>
                    </m:r>
                    <m:r>
                      <a:rPr lang="en-US" altLang="zh-CN" sz="2200" b="1" i="1" smtClean="0">
                        <a:latin typeface="Cambria Math" panose="02040503050406030204" pitchFamily="18" charset="0"/>
                      </a:rPr>
                      <m:t>𝒙</m:t>
                    </m:r>
                    <m:r>
                      <a:rPr lang="en-US" altLang="zh-CN" sz="2200" i="1">
                        <a:latin typeface="Cambria Math" panose="02040503050406030204" pitchFamily="18" charset="0"/>
                      </a:rPr>
                      <m:t>)</m:t>
                    </m:r>
                  </m:oMath>
                </a14:m>
                <a:r>
                  <a:rPr lang="zh-CN" altLang="en-US" sz="2200" dirty="0"/>
                  <a:t>的近似代入到原优化问题中，得</a:t>
                </a:r>
                <a:endParaRPr lang="en-US" altLang="zh-CN" sz="2200" dirty="0"/>
              </a:p>
              <a:p>
                <a:pPr marL="228600" lvl="1">
                  <a:spcBef>
                    <a:spcPts val="1000"/>
                  </a:spcBef>
                  <a:buSzPct val="100000"/>
                  <a:buFont typeface="Wingdings" panose="05000000000000000000" pitchFamily="2" charset="2"/>
                  <a:buChar char="p"/>
                </a:pPr>
                <a:endParaRPr lang="en-US" altLang="zh-CN" sz="2200" dirty="0"/>
              </a:p>
              <a:p>
                <a:pPr marL="228600" lvl="1">
                  <a:spcBef>
                    <a:spcPts val="1000"/>
                  </a:spcBef>
                  <a:buSzPct val="100000"/>
                  <a:buFont typeface="Wingdings" panose="05000000000000000000" pitchFamily="2" charset="2"/>
                  <a:buChar char="p"/>
                </a:pPr>
                <a:endParaRPr lang="en-US" altLang="zh-CN" sz="2200" dirty="0"/>
              </a:p>
              <a:p>
                <a:endParaRPr lang="en-US" altLang="zh-CN"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260350" y="1539536"/>
                <a:ext cx="8616950" cy="4041261"/>
              </a:xfrm>
              <a:blipFill rotWithShape="0">
                <a:blip r:embed="rId3"/>
                <a:stretch>
                  <a:fillRect l="-778" t="-2266"/>
                </a:stretch>
              </a:blipFill>
            </p:spPr>
            <p:txBody>
              <a:bodyPr/>
              <a:lstStyle/>
              <a:p>
                <a:r>
                  <a:rPr lang="zh-CN" altLang="en-US">
                    <a:noFill/>
                  </a:rPr>
                  <a:t> </a:t>
                </a:r>
              </a:p>
            </p:txBody>
          </p:sp>
        </mc:Fallback>
      </mc:AlternateContent>
      <p:graphicFrame>
        <p:nvGraphicFramePr>
          <p:cNvPr id="8" name="对象 7"/>
          <p:cNvGraphicFramePr>
            <a:graphicFrameLocks noChangeAspect="1"/>
          </p:cNvGraphicFramePr>
          <p:nvPr>
            <p:extLst>
              <p:ext uri="{D42A27DB-BD31-4B8C-83A1-F6EECF244321}">
                <p14:modId xmlns:p14="http://schemas.microsoft.com/office/powerpoint/2010/main" val="211895716"/>
              </p:ext>
            </p:extLst>
          </p:nvPr>
        </p:nvGraphicFramePr>
        <p:xfrm>
          <a:off x="809625" y="1955800"/>
          <a:ext cx="5664200" cy="593725"/>
        </p:xfrm>
        <a:graphic>
          <a:graphicData uri="http://schemas.openxmlformats.org/presentationml/2006/ole">
            <mc:AlternateContent xmlns:mc="http://schemas.openxmlformats.org/markup-compatibility/2006">
              <mc:Choice xmlns:v="urn:schemas-microsoft-com:vml" Requires="v">
                <p:oleObj spid="_x0000_s34143" name="Formula" r:id="rId4" imgW="5665680" imgH="594360" progId="Equation.Ribbit">
                  <p:embed/>
                </p:oleObj>
              </mc:Choice>
              <mc:Fallback>
                <p:oleObj name="Formula" r:id="rId4" imgW="5665680" imgH="594360" progId="Equation.Ribbit">
                  <p:embed/>
                  <p:pic>
                    <p:nvPicPr>
                      <p:cNvPr id="0" name=""/>
                      <p:cNvPicPr>
                        <a:picLocks noChangeAspect="1" noChangeArrowheads="1"/>
                      </p:cNvPicPr>
                      <p:nvPr/>
                    </p:nvPicPr>
                    <p:blipFill>
                      <a:blip r:embed="rId5"/>
                      <a:srcRect/>
                      <a:stretch>
                        <a:fillRect/>
                      </a:stretch>
                    </p:blipFill>
                    <p:spPr bwMode="auto">
                      <a:xfrm>
                        <a:off x="809625" y="1955800"/>
                        <a:ext cx="5664200" cy="593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1525599562"/>
              </p:ext>
            </p:extLst>
          </p:nvPr>
        </p:nvGraphicFramePr>
        <p:xfrm>
          <a:off x="1366838" y="2522538"/>
          <a:ext cx="4316412" cy="593725"/>
        </p:xfrm>
        <a:graphic>
          <a:graphicData uri="http://schemas.openxmlformats.org/presentationml/2006/ole">
            <mc:AlternateContent xmlns:mc="http://schemas.openxmlformats.org/markup-compatibility/2006">
              <mc:Choice xmlns:v="urn:schemas-microsoft-com:vml" Requires="v">
                <p:oleObj spid="_x0000_s34144" name="Formula" r:id="rId6" imgW="4316760" imgH="594360" progId="Equation.Ribbit">
                  <p:embed/>
                </p:oleObj>
              </mc:Choice>
              <mc:Fallback>
                <p:oleObj name="Formula" r:id="rId6" imgW="4316760" imgH="594360" progId="Equation.Ribbit">
                  <p:embed/>
                  <p:pic>
                    <p:nvPicPr>
                      <p:cNvPr id="0" name=""/>
                      <p:cNvPicPr>
                        <a:picLocks noChangeAspect="1" noChangeArrowheads="1"/>
                      </p:cNvPicPr>
                      <p:nvPr/>
                    </p:nvPicPr>
                    <p:blipFill>
                      <a:blip r:embed="rId7"/>
                      <a:srcRect/>
                      <a:stretch>
                        <a:fillRect/>
                      </a:stretch>
                    </p:blipFill>
                    <p:spPr bwMode="auto">
                      <a:xfrm>
                        <a:off x="1366838" y="2522538"/>
                        <a:ext cx="4316412" cy="593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92924824"/>
              </p:ext>
            </p:extLst>
          </p:nvPr>
        </p:nvGraphicFramePr>
        <p:xfrm>
          <a:off x="741363" y="4241800"/>
          <a:ext cx="5008562" cy="788988"/>
        </p:xfrm>
        <a:graphic>
          <a:graphicData uri="http://schemas.openxmlformats.org/presentationml/2006/ole">
            <mc:AlternateContent xmlns:mc="http://schemas.openxmlformats.org/markup-compatibility/2006">
              <mc:Choice xmlns:v="urn:schemas-microsoft-com:vml" Requires="v">
                <p:oleObj spid="_x0000_s34145" name="Formula" r:id="rId8" imgW="5007960" imgH="788760" progId="Equation.Ribbit">
                  <p:embed/>
                </p:oleObj>
              </mc:Choice>
              <mc:Fallback>
                <p:oleObj name="Formula" r:id="rId8" imgW="5007960" imgH="788760" progId="Equation.Ribbit">
                  <p:embed/>
                  <p:pic>
                    <p:nvPicPr>
                      <p:cNvPr id="0" name=""/>
                      <p:cNvPicPr>
                        <a:picLocks noChangeAspect="1" noChangeArrowheads="1"/>
                      </p:cNvPicPr>
                      <p:nvPr/>
                    </p:nvPicPr>
                    <p:blipFill>
                      <a:blip r:embed="rId9"/>
                      <a:srcRect/>
                      <a:stretch>
                        <a:fillRect/>
                      </a:stretch>
                    </p:blipFill>
                    <p:spPr bwMode="auto">
                      <a:xfrm>
                        <a:off x="741363" y="4241800"/>
                        <a:ext cx="5008562" cy="788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36310092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L1</a:t>
            </a:r>
            <a:r>
              <a:rPr lang="zh-CN" altLang="en-US" dirty="0" smtClean="0"/>
              <a:t>正则化问题的求解</a:t>
            </a:r>
            <a:r>
              <a:rPr lang="en-US" altLang="zh-CN" dirty="0" smtClean="0"/>
              <a:t>(3)</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pPr marL="0" lvl="1" indent="0">
                  <a:spcBef>
                    <a:spcPts val="1000"/>
                  </a:spcBef>
                  <a:buSzPct val="100000"/>
                  <a:buNone/>
                </a:pPr>
                <a:endParaRPr lang="en-US" altLang="zh-CN" sz="2200" dirty="0" smtClean="0"/>
              </a:p>
              <a:p>
                <a:pPr marL="228600" lvl="1">
                  <a:spcBef>
                    <a:spcPts val="1000"/>
                  </a:spcBef>
                  <a:buSzPct val="100000"/>
                  <a:buFont typeface="Wingdings" panose="05000000000000000000" pitchFamily="2" charset="2"/>
                  <a:buChar char="p"/>
                </a:pPr>
                <a:r>
                  <a:rPr lang="zh-CN" altLang="en-US" sz="2200" dirty="0" smtClean="0"/>
                  <a:t>每次在</a:t>
                </a:r>
                <a14:m>
                  <m:oMath xmlns:m="http://schemas.openxmlformats.org/officeDocument/2006/math">
                    <m:sSub>
                      <m:sSubPr>
                        <m:ctrlPr>
                          <a:rPr lang="en-US" altLang="zh-CN" sz="2200" i="1">
                            <a:latin typeface="Cambria Math" panose="02040503050406030204" pitchFamily="18" charset="0"/>
                          </a:rPr>
                        </m:ctrlPr>
                      </m:sSubPr>
                      <m:e>
                        <m:r>
                          <a:rPr lang="en-US" altLang="zh-CN" sz="2200" b="1" i="1" smtClean="0">
                            <a:latin typeface="Cambria Math" panose="02040503050406030204" pitchFamily="18" charset="0"/>
                          </a:rPr>
                          <m:t>𝒙</m:t>
                        </m:r>
                      </m:e>
                      <m:sub>
                        <m:r>
                          <a:rPr lang="en-US" altLang="zh-CN" sz="2200" i="1">
                            <a:latin typeface="Cambria Math" panose="02040503050406030204" pitchFamily="18" charset="0"/>
                          </a:rPr>
                          <m:t>𝑘</m:t>
                        </m:r>
                      </m:sub>
                    </m:sSub>
                  </m:oMath>
                </a14:m>
                <a:r>
                  <a:rPr lang="zh-CN" altLang="en-US" sz="2200" dirty="0" smtClean="0"/>
                  <a:t>的</a:t>
                </a:r>
                <a:r>
                  <a:rPr lang="zh-CN" altLang="en-US" sz="2200" dirty="0"/>
                  <a:t>附近寻找最优点，不断迭代，</a:t>
                </a:r>
                <a:r>
                  <a:rPr lang="zh-CN" altLang="en-US" sz="2200" dirty="0" smtClean="0"/>
                  <a:t>即寻找</a:t>
                </a:r>
                <a:endParaRPr lang="en-US" altLang="zh-CN" sz="2200" dirty="0" smtClean="0"/>
              </a:p>
              <a:p>
                <a:pPr marL="228600" lvl="1">
                  <a:spcBef>
                    <a:spcPts val="1000"/>
                  </a:spcBef>
                  <a:buSzPct val="100000"/>
                  <a:buFont typeface="Wingdings" panose="05000000000000000000" pitchFamily="2" charset="2"/>
                  <a:buChar char="p"/>
                </a:pPr>
                <a:endParaRPr lang="en-US" altLang="zh-CN" sz="2200" dirty="0" smtClean="0"/>
              </a:p>
              <a:p>
                <a:pPr marL="228600" lvl="1">
                  <a:spcBef>
                    <a:spcPts val="1000"/>
                  </a:spcBef>
                  <a:buSzPct val="100000"/>
                  <a:buFont typeface="Wingdings" panose="05000000000000000000" pitchFamily="2" charset="2"/>
                  <a:buChar char="p"/>
                </a:pPr>
                <a:endParaRPr lang="en-US" altLang="zh-CN" sz="2200" dirty="0"/>
              </a:p>
              <a:p>
                <a:pPr marL="228600" lvl="1">
                  <a:spcBef>
                    <a:spcPts val="1000"/>
                  </a:spcBef>
                  <a:buSzPct val="100000"/>
                  <a:buFont typeface="Wingdings" panose="05000000000000000000" pitchFamily="2" charset="2"/>
                  <a:buChar char="p"/>
                </a:pPr>
                <a:endParaRPr lang="en-US" altLang="zh-CN" sz="2200" dirty="0" smtClean="0"/>
              </a:p>
              <a:p>
                <a:pPr marL="228600" lvl="1">
                  <a:spcBef>
                    <a:spcPts val="1000"/>
                  </a:spcBef>
                  <a:buSzPct val="100000"/>
                  <a:buFont typeface="Wingdings" panose="05000000000000000000" pitchFamily="2" charset="2"/>
                  <a:buChar char="p"/>
                </a:pPr>
                <a:r>
                  <a:rPr lang="zh-CN" altLang="en-US" sz="2200" dirty="0"/>
                  <a:t>假设</a:t>
                </a:r>
                <a14:m>
                  <m:oMath xmlns:m="http://schemas.openxmlformats.org/officeDocument/2006/math">
                    <m:sSub>
                      <m:sSubPr>
                        <m:ctrlPr>
                          <a:rPr lang="en-US" altLang="zh-CN" sz="2200" i="1">
                            <a:latin typeface="Cambria Math" panose="02040503050406030204" pitchFamily="18" charset="0"/>
                          </a:rPr>
                        </m:ctrlPr>
                      </m:sSubPr>
                      <m:e>
                        <m:r>
                          <a:rPr lang="en-US" altLang="zh-CN" sz="2200" b="1" i="1">
                            <a:latin typeface="Cambria Math" panose="02040503050406030204" pitchFamily="18" charset="0"/>
                          </a:rPr>
                          <m:t>𝒛</m:t>
                        </m:r>
                        <m:r>
                          <a:rPr lang="en-US" altLang="zh-CN" sz="2200" i="1">
                            <a:latin typeface="Cambria Math" panose="02040503050406030204" pitchFamily="18" charset="0"/>
                          </a:rPr>
                          <m:t>=</m:t>
                        </m:r>
                        <m:r>
                          <a:rPr lang="en-US" altLang="zh-CN" sz="2200" b="1" i="1" smtClean="0">
                            <a:latin typeface="Cambria Math" panose="02040503050406030204" pitchFamily="18" charset="0"/>
                          </a:rPr>
                          <m:t>𝒙</m:t>
                        </m:r>
                      </m:e>
                      <m:sub>
                        <m:r>
                          <a:rPr lang="en-US" altLang="zh-CN" sz="2200" i="1">
                            <a:latin typeface="Cambria Math" panose="02040503050406030204" pitchFamily="18" charset="0"/>
                          </a:rPr>
                          <m:t>𝑘</m:t>
                        </m:r>
                      </m:sub>
                    </m:sSub>
                    <m:r>
                      <a:rPr lang="en-US" altLang="zh-CN" sz="2200" i="1">
                        <a:latin typeface="Cambria Math" panose="02040503050406030204" pitchFamily="18" charset="0"/>
                      </a:rPr>
                      <m:t>−1/</m:t>
                    </m:r>
                    <m:r>
                      <a:rPr lang="en-US" altLang="zh-CN" sz="2200" i="1">
                        <a:latin typeface="Cambria Math" panose="02040503050406030204" pitchFamily="18" charset="0"/>
                      </a:rPr>
                      <m:t>𝐿</m:t>
                    </m:r>
                    <m:r>
                      <a:rPr lang="en-US" altLang="zh-CN" sz="2200" i="0">
                        <a:latin typeface="Cambria Math" panose="02040503050406030204" pitchFamily="18" charset="0"/>
                      </a:rPr>
                      <m:t>𝛻</m:t>
                    </m:r>
                    <m:r>
                      <a:rPr lang="en-US" altLang="zh-CN" sz="2200" i="1">
                        <a:latin typeface="Cambria Math" panose="02040503050406030204" pitchFamily="18" charset="0"/>
                      </a:rPr>
                      <m:t>𝑓</m:t>
                    </m:r>
                    <m:r>
                      <a:rPr lang="en-US" altLang="zh-CN" sz="2200">
                        <a:latin typeface="Cambria Math" panose="02040503050406030204" pitchFamily="18" charset="0"/>
                      </a:rPr>
                      <m:t>(</m:t>
                    </m:r>
                    <m:sSub>
                      <m:sSubPr>
                        <m:ctrlPr>
                          <a:rPr lang="en-US" altLang="zh-CN" sz="2200" i="1">
                            <a:latin typeface="Cambria Math" panose="02040503050406030204" pitchFamily="18" charset="0"/>
                          </a:rPr>
                        </m:ctrlPr>
                      </m:sSubPr>
                      <m:e>
                        <m:r>
                          <a:rPr lang="en-US" altLang="zh-CN" sz="2200" b="1" i="1" smtClean="0">
                            <a:latin typeface="Cambria Math" panose="02040503050406030204" pitchFamily="18" charset="0"/>
                          </a:rPr>
                          <m:t>𝒙</m:t>
                        </m:r>
                      </m:e>
                      <m:sub>
                        <m:r>
                          <a:rPr lang="en-US" altLang="zh-CN" sz="2200" i="1">
                            <a:latin typeface="Cambria Math" panose="02040503050406030204" pitchFamily="18" charset="0"/>
                          </a:rPr>
                          <m:t>𝑘</m:t>
                        </m:r>
                      </m:sub>
                    </m:sSub>
                    <m:r>
                      <a:rPr lang="en-US" altLang="zh-CN" sz="2200">
                        <a:latin typeface="Cambria Math" panose="02040503050406030204" pitchFamily="18" charset="0"/>
                      </a:rPr>
                      <m:t>)</m:t>
                    </m:r>
                  </m:oMath>
                </a14:m>
                <a:r>
                  <a:rPr lang="zh-CN" altLang="en-US" sz="2200" dirty="0"/>
                  <a:t>，上式有闭式解</a:t>
                </a:r>
                <a:endParaRPr lang="en-US" altLang="zh-CN" sz="2200" dirty="0"/>
              </a:p>
              <a:p>
                <a:pPr marL="228600" lvl="1">
                  <a:spcBef>
                    <a:spcPts val="1000"/>
                  </a:spcBef>
                  <a:buSzPct val="100000"/>
                  <a:buFont typeface="Wingdings" panose="05000000000000000000" pitchFamily="2" charset="2"/>
                  <a:buChar char="p"/>
                </a:pPr>
                <a:endParaRPr lang="en-US" altLang="zh-CN" sz="2200" dirty="0"/>
              </a:p>
              <a:p>
                <a:pPr marL="228600" lvl="1">
                  <a:spcBef>
                    <a:spcPts val="1000"/>
                  </a:spcBef>
                  <a:buSzPct val="100000"/>
                  <a:buFont typeface="Wingdings" panose="05000000000000000000" pitchFamily="2" charset="2"/>
                  <a:buChar char="p"/>
                </a:pPr>
                <a:endParaRPr lang="en-US" altLang="zh-CN" sz="2200" dirty="0"/>
              </a:p>
              <a:p>
                <a:pPr marL="228600" lvl="1">
                  <a:spcBef>
                    <a:spcPts val="1000"/>
                  </a:spcBef>
                  <a:buSzPct val="100000"/>
                  <a:buFont typeface="Wingdings" panose="05000000000000000000" pitchFamily="2" charset="2"/>
                  <a:buChar char="p"/>
                </a:pPr>
                <a:endParaRPr lang="en-US" altLang="zh-CN" sz="2200"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3"/>
                <a:stretch>
                  <a:fillRect l="-778"/>
                </a:stretch>
              </a:blipFill>
            </p:spPr>
            <p:txBody>
              <a:bodyPr/>
              <a:lstStyle/>
              <a:p>
                <a:r>
                  <a:rPr lang="zh-CN" altLang="en-US">
                    <a:noFill/>
                  </a:rPr>
                  <a:t> </a:t>
                </a:r>
              </a:p>
            </p:txBody>
          </p:sp>
        </mc:Fallback>
      </mc:AlternateContent>
      <p:graphicFrame>
        <p:nvGraphicFramePr>
          <p:cNvPr id="7" name="对象 6"/>
          <p:cNvGraphicFramePr>
            <a:graphicFrameLocks noChangeAspect="1"/>
          </p:cNvGraphicFramePr>
          <p:nvPr>
            <p:extLst>
              <p:ext uri="{D42A27DB-BD31-4B8C-83A1-F6EECF244321}">
                <p14:modId xmlns:p14="http://schemas.microsoft.com/office/powerpoint/2010/main" val="3174197999"/>
              </p:ext>
            </p:extLst>
          </p:nvPr>
        </p:nvGraphicFramePr>
        <p:xfrm>
          <a:off x="860425" y="2044700"/>
          <a:ext cx="5900738" cy="788988"/>
        </p:xfrm>
        <a:graphic>
          <a:graphicData uri="http://schemas.openxmlformats.org/presentationml/2006/ole">
            <mc:AlternateContent xmlns:mc="http://schemas.openxmlformats.org/markup-compatibility/2006">
              <mc:Choice xmlns:v="urn:schemas-microsoft-com:vml" Requires="v">
                <p:oleObj spid="_x0000_s21401" name="Formula" r:id="rId4" imgW="5900760" imgH="788760" progId="Equation.Ribbit">
                  <p:embed/>
                </p:oleObj>
              </mc:Choice>
              <mc:Fallback>
                <p:oleObj name="Formula" r:id="rId4" imgW="5900760" imgH="788760" progId="Equation.Ribbit">
                  <p:embed/>
                  <p:pic>
                    <p:nvPicPr>
                      <p:cNvPr id="0" name=""/>
                      <p:cNvPicPr>
                        <a:picLocks noChangeAspect="1" noChangeArrowheads="1"/>
                      </p:cNvPicPr>
                      <p:nvPr/>
                    </p:nvPicPr>
                    <p:blipFill>
                      <a:blip r:embed="rId5"/>
                      <a:srcRect/>
                      <a:stretch>
                        <a:fillRect/>
                      </a:stretch>
                    </p:blipFill>
                    <p:spPr bwMode="auto">
                      <a:xfrm>
                        <a:off x="860425" y="2044700"/>
                        <a:ext cx="5900738" cy="788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2405078360"/>
              </p:ext>
            </p:extLst>
          </p:nvPr>
        </p:nvGraphicFramePr>
        <p:xfrm>
          <a:off x="768350" y="3721100"/>
          <a:ext cx="3784600" cy="1193800"/>
        </p:xfrm>
        <a:graphic>
          <a:graphicData uri="http://schemas.openxmlformats.org/presentationml/2006/ole">
            <mc:AlternateContent xmlns:mc="http://schemas.openxmlformats.org/markup-compatibility/2006">
              <mc:Choice xmlns:v="urn:schemas-microsoft-com:vml" Requires="v">
                <p:oleObj spid="_x0000_s21402" name="Formula" r:id="rId6" imgW="3784680" imgH="1194120" progId="Equation.Ribbit">
                  <p:embed/>
                </p:oleObj>
              </mc:Choice>
              <mc:Fallback>
                <p:oleObj name="Formula" r:id="rId6" imgW="3784680" imgH="1194120" progId="Equation.Ribbit">
                  <p:embed/>
                  <p:pic>
                    <p:nvPicPr>
                      <p:cNvPr id="0" name=""/>
                      <p:cNvPicPr>
                        <a:picLocks noChangeAspect="1" noChangeArrowheads="1"/>
                      </p:cNvPicPr>
                      <p:nvPr/>
                    </p:nvPicPr>
                    <p:blipFill>
                      <a:blip r:embed="rId7"/>
                      <a:srcRect/>
                      <a:stretch>
                        <a:fillRect/>
                      </a:stretch>
                    </p:blipFill>
                    <p:spPr bwMode="auto">
                      <a:xfrm>
                        <a:off x="768350" y="3721100"/>
                        <a:ext cx="3784600" cy="1193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50863785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稀疏表示</a:t>
            </a:r>
            <a:endParaRPr lang="zh-CN" altLang="en-US" dirty="0"/>
          </a:p>
        </p:txBody>
      </p:sp>
      <p:sp>
        <p:nvSpPr>
          <p:cNvPr id="3" name="内容占位符 2"/>
          <p:cNvSpPr>
            <a:spLocks noGrp="1"/>
          </p:cNvSpPr>
          <p:nvPr>
            <p:ph idx="1"/>
          </p:nvPr>
        </p:nvSpPr>
        <p:spPr/>
        <p:txBody>
          <a:bodyPr/>
          <a:lstStyle/>
          <a:p>
            <a:r>
              <a:rPr lang="zh-CN" altLang="en-US" dirty="0" smtClean="0"/>
              <a:t>将数据集考虑成一个矩阵，每行对应一个样本，每列对应一个特征</a:t>
            </a:r>
            <a:endParaRPr lang="en-US" altLang="zh-CN" dirty="0" smtClean="0"/>
          </a:p>
          <a:p>
            <a:pPr marL="0" indent="0">
              <a:buNone/>
            </a:pPr>
            <a:endParaRPr lang="en-US" altLang="zh-CN" dirty="0"/>
          </a:p>
          <a:p>
            <a:r>
              <a:rPr lang="zh-CN" altLang="en-US" dirty="0" smtClean="0"/>
              <a:t>矩阵中有很多零元素，且非整行整列出现</a:t>
            </a:r>
            <a:endParaRPr lang="en-US" altLang="zh-CN" dirty="0" smtClean="0"/>
          </a:p>
          <a:p>
            <a:endParaRPr lang="en-US" altLang="zh-CN" dirty="0"/>
          </a:p>
          <a:p>
            <a:r>
              <a:rPr lang="zh-CN" altLang="en-US" dirty="0" smtClean="0"/>
              <a:t>稀疏表达的</a:t>
            </a:r>
            <a:r>
              <a:rPr lang="zh-CN" altLang="en-US" dirty="0"/>
              <a:t>优势</a:t>
            </a:r>
            <a:r>
              <a:rPr lang="zh-CN" altLang="en-US" dirty="0" smtClean="0"/>
              <a:t>：</a:t>
            </a:r>
            <a:endParaRPr lang="en-US" altLang="zh-CN" dirty="0" smtClean="0"/>
          </a:p>
          <a:p>
            <a:pPr lvl="1"/>
            <a:r>
              <a:rPr lang="zh-CN" altLang="en-US" dirty="0"/>
              <a:t>文本数据线性可</a:t>
            </a:r>
            <a:r>
              <a:rPr lang="zh-CN" altLang="en-US" dirty="0" smtClean="0"/>
              <a:t>分</a:t>
            </a:r>
            <a:endParaRPr lang="en-US" altLang="zh-CN" dirty="0" smtClean="0"/>
          </a:p>
          <a:p>
            <a:pPr lvl="1"/>
            <a:endParaRPr lang="en-US" altLang="zh-CN" dirty="0"/>
          </a:p>
          <a:p>
            <a:pPr lvl="1"/>
            <a:r>
              <a:rPr lang="zh-CN" altLang="en-US" dirty="0"/>
              <a:t>存储高效</a:t>
            </a:r>
            <a:endParaRPr lang="en-US" altLang="zh-CN" dirty="0"/>
          </a:p>
          <a:p>
            <a:pPr lvl="1"/>
            <a:endParaRPr lang="zh-CN" altLang="en-US" dirty="0"/>
          </a:p>
        </p:txBody>
      </p:sp>
      <p:sp>
        <p:nvSpPr>
          <p:cNvPr id="4" name="矩形 3"/>
          <p:cNvSpPr/>
          <p:nvPr/>
        </p:nvSpPr>
        <p:spPr>
          <a:xfrm>
            <a:off x="662573" y="4826575"/>
            <a:ext cx="8347075" cy="954107"/>
          </a:xfrm>
          <a:prstGeom prst="rect">
            <a:avLst/>
          </a:prstGeom>
        </p:spPr>
        <p:txBody>
          <a:bodyPr wrap="square">
            <a:spAutoFit/>
          </a:bodyPr>
          <a:lstStyle/>
          <a:p>
            <a:r>
              <a:rPr lang="zh-CN" altLang="en-US" sz="2800" dirty="0">
                <a:solidFill>
                  <a:srgbClr val="C00000"/>
                </a:solidFill>
                <a:latin typeface="微软雅黑" panose="020B0503020204020204" pitchFamily="34" charset="-122"/>
                <a:ea typeface="微软雅黑" panose="020B0503020204020204" pitchFamily="34" charset="-122"/>
              </a:rPr>
              <a:t>能否</a:t>
            </a:r>
            <a:r>
              <a:rPr lang="zh-CN" altLang="en-US" sz="2800" dirty="0" smtClean="0">
                <a:solidFill>
                  <a:srgbClr val="C00000"/>
                </a:solidFill>
                <a:latin typeface="微软雅黑" panose="020B0503020204020204" pitchFamily="34" charset="-122"/>
                <a:ea typeface="微软雅黑" panose="020B0503020204020204" pitchFamily="34" charset="-122"/>
              </a:rPr>
              <a:t>将稠密表示的数据集转化为“稀疏表示”，使其享受稀疏表达的</a:t>
            </a:r>
            <a:r>
              <a:rPr lang="zh-CN" altLang="en-US" sz="2800" dirty="0">
                <a:solidFill>
                  <a:srgbClr val="C00000"/>
                </a:solidFill>
                <a:latin typeface="微软雅黑" panose="020B0503020204020204" pitchFamily="34" charset="-122"/>
                <a:ea typeface="微软雅黑" panose="020B0503020204020204" pitchFamily="34" charset="-122"/>
              </a:rPr>
              <a:t>优势</a:t>
            </a:r>
            <a:r>
              <a:rPr lang="zh-CN" altLang="en-US" sz="2800" dirty="0" smtClean="0">
                <a:solidFill>
                  <a:srgbClr val="C00000"/>
                </a:solidFill>
                <a:latin typeface="微软雅黑" panose="020B0503020204020204" pitchFamily="34" charset="-122"/>
                <a:ea typeface="微软雅黑" panose="020B0503020204020204" pitchFamily="34" charset="-122"/>
              </a:rPr>
              <a:t>？</a:t>
            </a:r>
            <a:endParaRPr lang="zh-CN" altLang="en-US"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0566464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字典学习</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260350" y="2312894"/>
                <a:ext cx="8616950" cy="3776417"/>
              </a:xfrm>
            </p:spPr>
            <p:txBody>
              <a:bodyPr/>
              <a:lstStyle/>
              <a:p>
                <a:r>
                  <a:rPr lang="zh-CN" altLang="en-US" dirty="0" smtClean="0"/>
                  <a:t>给定数据</a:t>
                </a:r>
                <a:r>
                  <a:rPr lang="zh-CN" altLang="en-US" dirty="0"/>
                  <a:t>集</a:t>
                </a:r>
                <a:endParaRPr lang="en-US" altLang="zh-CN" dirty="0" smtClean="0"/>
              </a:p>
              <a:p>
                <a:endParaRPr lang="en-US" altLang="zh-CN" dirty="0" smtClean="0"/>
              </a:p>
              <a:p>
                <a:r>
                  <a:rPr lang="zh-CN" altLang="en-US" dirty="0" smtClean="0"/>
                  <a:t>学习目标是字典矩阵            以及样本的稀疏表示</a:t>
                </a:r>
                <a:endParaRPr lang="en-US" altLang="zh-CN" dirty="0" smtClean="0"/>
              </a:p>
              <a:p>
                <a:endParaRPr lang="en-US" altLang="zh-CN" dirty="0" smtClean="0"/>
              </a:p>
              <a:p>
                <a14:m>
                  <m:oMath xmlns:m="http://schemas.openxmlformats.org/officeDocument/2006/math">
                    <m:r>
                      <a:rPr lang="en-US" altLang="zh-CN" b="0" i="1" smtClean="0">
                        <a:latin typeface="Cambria Math" panose="02040503050406030204" pitchFamily="18" charset="0"/>
                      </a:rPr>
                      <m:t>𝑘</m:t>
                    </m:r>
                  </m:oMath>
                </a14:m>
                <a:r>
                  <a:rPr lang="zh-CN" altLang="en-US" dirty="0" smtClean="0"/>
                  <a:t>称为字典的词汇量，通常由用户指定</a:t>
                </a:r>
                <a:endParaRPr lang="en-US" altLang="zh-CN" dirty="0" smtClean="0"/>
              </a:p>
              <a:p>
                <a:endParaRPr lang="en-US" altLang="zh-CN" dirty="0"/>
              </a:p>
              <a:p>
                <a:r>
                  <a:rPr lang="zh-CN" altLang="en-US" dirty="0" smtClean="0"/>
                  <a:t>则最简单的字典学习的优化形式为</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260350" y="2312894"/>
                <a:ext cx="8616950" cy="3776417"/>
              </a:xfrm>
              <a:blipFill rotWithShape="0">
                <a:blip r:embed="rId3"/>
                <a:stretch>
                  <a:fillRect l="-778" t="-2258"/>
                </a:stretch>
              </a:blipFill>
            </p:spPr>
            <p:txBody>
              <a:bodyPr/>
              <a:lstStyle/>
              <a:p>
                <a:r>
                  <a:rPr lang="zh-CN" altLang="en-US">
                    <a:noFill/>
                  </a:rPr>
                  <a:t> </a:t>
                </a:r>
              </a:p>
            </p:txBody>
          </p:sp>
        </mc:Fallback>
      </mc:AlternateContent>
      <p:sp>
        <p:nvSpPr>
          <p:cNvPr id="4" name="文本占位符 2"/>
          <p:cNvSpPr txBox="1">
            <a:spLocks/>
          </p:cNvSpPr>
          <p:nvPr/>
        </p:nvSpPr>
        <p:spPr>
          <a:xfrm>
            <a:off x="260350" y="1149013"/>
            <a:ext cx="8629650" cy="457200"/>
          </a:xfrm>
          <a:prstGeom prst="rect">
            <a:avLst/>
          </a:prstGeom>
        </p:spPr>
        <p:txBody>
          <a:bodyPr>
            <a:noAutofit/>
          </a:bodyPr>
          <a:lstStyle>
            <a:lvl1pPr marL="228600" indent="-360000" algn="l" defTabSz="914400" rtl="0" eaLnBrk="1" latinLnBrk="0" hangingPunct="1">
              <a:lnSpc>
                <a:spcPct val="90000"/>
              </a:lnSpc>
              <a:spcBef>
                <a:spcPts val="1000"/>
              </a:spcBef>
              <a:buClr>
                <a:schemeClr val="tx2"/>
              </a:buClr>
              <a:buSzPct val="120000"/>
              <a:buFont typeface="Wingdings" panose="05000000000000000000" pitchFamily="2" charset="2"/>
              <a:buChar char="p"/>
              <a:defRPr sz="2200" kern="1200" baseline="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tx2"/>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tx2"/>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tx2"/>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tx2"/>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3000" dirty="0" smtClean="0">
                <a:solidFill>
                  <a:schemeClr val="tx2"/>
                </a:solidFill>
              </a:rPr>
              <a:t>为普通稠密表达的样本找到合适的</a:t>
            </a:r>
            <a:r>
              <a:rPr lang="zh-CN" altLang="en-US" sz="3000" b="1" dirty="0" smtClean="0">
                <a:solidFill>
                  <a:srgbClr val="C00000"/>
                </a:solidFill>
              </a:rPr>
              <a:t>字典</a:t>
            </a:r>
            <a:r>
              <a:rPr lang="zh-CN" altLang="en-US" sz="3000" dirty="0" smtClean="0">
                <a:solidFill>
                  <a:schemeClr val="tx2"/>
                </a:solidFill>
              </a:rPr>
              <a:t>，将样本转化为稀疏表示，这一过程称为</a:t>
            </a:r>
            <a:r>
              <a:rPr lang="zh-CN" altLang="en-US" sz="3000" b="1" dirty="0" smtClean="0">
                <a:solidFill>
                  <a:srgbClr val="C00000"/>
                </a:solidFill>
              </a:rPr>
              <a:t>字典学习</a:t>
            </a:r>
            <a:endParaRPr lang="zh-CN" altLang="en-US" sz="3000" dirty="0">
              <a:solidFill>
                <a:schemeClr val="tx2"/>
              </a:solidFill>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1019092308"/>
              </p:ext>
            </p:extLst>
          </p:nvPr>
        </p:nvGraphicFramePr>
        <p:xfrm>
          <a:off x="2115807" y="2355211"/>
          <a:ext cx="3289300" cy="325437"/>
        </p:xfrm>
        <a:graphic>
          <a:graphicData uri="http://schemas.openxmlformats.org/presentationml/2006/ole">
            <mc:AlternateContent xmlns:mc="http://schemas.openxmlformats.org/markup-compatibility/2006">
              <mc:Choice xmlns:v="urn:schemas-microsoft-com:vml" Requires="v">
                <p:oleObj spid="_x0000_s39163" name="Formula" r:id="rId4" imgW="3289320" imgH="325440" progId="Equation.Ribbit">
                  <p:embed/>
                </p:oleObj>
              </mc:Choice>
              <mc:Fallback>
                <p:oleObj name="Formula" r:id="rId4" imgW="3289320" imgH="325440" progId="Equation.Ribbit">
                  <p:embed/>
                  <p:pic>
                    <p:nvPicPr>
                      <p:cNvPr id="0" name=""/>
                      <p:cNvPicPr/>
                      <p:nvPr/>
                    </p:nvPicPr>
                    <p:blipFill>
                      <a:blip r:embed="rId5"/>
                      <a:stretch>
                        <a:fillRect/>
                      </a:stretch>
                    </p:blipFill>
                    <p:spPr>
                      <a:xfrm>
                        <a:off x="2115807" y="2355211"/>
                        <a:ext cx="3289300" cy="325437"/>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3799520354"/>
              </p:ext>
            </p:extLst>
          </p:nvPr>
        </p:nvGraphicFramePr>
        <p:xfrm>
          <a:off x="3246438" y="3209925"/>
          <a:ext cx="1114425" cy="298450"/>
        </p:xfrm>
        <a:graphic>
          <a:graphicData uri="http://schemas.openxmlformats.org/presentationml/2006/ole">
            <mc:AlternateContent xmlns:mc="http://schemas.openxmlformats.org/markup-compatibility/2006">
              <mc:Choice xmlns:v="urn:schemas-microsoft-com:vml" Requires="v">
                <p:oleObj spid="_x0000_s39164" name="Formula" r:id="rId6" imgW="1113840" imgH="298800" progId="Equation.Ribbit">
                  <p:embed/>
                </p:oleObj>
              </mc:Choice>
              <mc:Fallback>
                <p:oleObj name="Formula" r:id="rId6" imgW="1113840" imgH="298800" progId="Equation.Ribbit">
                  <p:embed/>
                  <p:pic>
                    <p:nvPicPr>
                      <p:cNvPr id="0" name=""/>
                      <p:cNvPicPr/>
                      <p:nvPr/>
                    </p:nvPicPr>
                    <p:blipFill>
                      <a:blip r:embed="rId7"/>
                      <a:stretch>
                        <a:fillRect/>
                      </a:stretch>
                    </p:blipFill>
                    <p:spPr>
                      <a:xfrm>
                        <a:off x="3246438" y="3209925"/>
                        <a:ext cx="1114425" cy="298450"/>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2937230987"/>
              </p:ext>
            </p:extLst>
          </p:nvPr>
        </p:nvGraphicFramePr>
        <p:xfrm>
          <a:off x="6943725" y="3209925"/>
          <a:ext cx="922338" cy="300038"/>
        </p:xfrm>
        <a:graphic>
          <a:graphicData uri="http://schemas.openxmlformats.org/presentationml/2006/ole">
            <mc:AlternateContent xmlns:mc="http://schemas.openxmlformats.org/markup-compatibility/2006">
              <mc:Choice xmlns:v="urn:schemas-microsoft-com:vml" Requires="v">
                <p:oleObj spid="_x0000_s39165" name="Formula" r:id="rId8" imgW="922320" imgH="299880" progId="Equation.Ribbit">
                  <p:embed/>
                </p:oleObj>
              </mc:Choice>
              <mc:Fallback>
                <p:oleObj name="Formula" r:id="rId8" imgW="922320" imgH="299880" progId="Equation.Ribbit">
                  <p:embed/>
                  <p:pic>
                    <p:nvPicPr>
                      <p:cNvPr id="0" name=""/>
                      <p:cNvPicPr/>
                      <p:nvPr/>
                    </p:nvPicPr>
                    <p:blipFill>
                      <a:blip r:embed="rId9"/>
                      <a:stretch>
                        <a:fillRect/>
                      </a:stretch>
                    </p:blipFill>
                    <p:spPr>
                      <a:xfrm>
                        <a:off x="6943725" y="3209925"/>
                        <a:ext cx="922338" cy="300038"/>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1815484710"/>
              </p:ext>
            </p:extLst>
          </p:nvPr>
        </p:nvGraphicFramePr>
        <p:xfrm>
          <a:off x="2882900" y="5300663"/>
          <a:ext cx="4006850" cy="788987"/>
        </p:xfrm>
        <a:graphic>
          <a:graphicData uri="http://schemas.openxmlformats.org/presentationml/2006/ole">
            <mc:AlternateContent xmlns:mc="http://schemas.openxmlformats.org/markup-compatibility/2006">
              <mc:Choice xmlns:v="urn:schemas-microsoft-com:vml" Requires="v">
                <p:oleObj spid="_x0000_s39166" name="Formula" r:id="rId10" imgW="4007160" imgH="788760" progId="Equation.Ribbit">
                  <p:embed/>
                </p:oleObj>
              </mc:Choice>
              <mc:Fallback>
                <p:oleObj name="Formula" r:id="rId10" imgW="4007160" imgH="788760" progId="Equation.Ribbit">
                  <p:embed/>
                  <p:pic>
                    <p:nvPicPr>
                      <p:cNvPr id="0" name=""/>
                      <p:cNvPicPr>
                        <a:picLocks noChangeAspect="1" noChangeArrowheads="1"/>
                      </p:cNvPicPr>
                      <p:nvPr/>
                    </p:nvPicPr>
                    <p:blipFill>
                      <a:blip r:embed="rId11"/>
                      <a:srcRect/>
                      <a:stretch>
                        <a:fillRect/>
                      </a:stretch>
                    </p:blipFill>
                    <p:spPr bwMode="auto">
                      <a:xfrm>
                        <a:off x="2882900" y="5300663"/>
                        <a:ext cx="4006850" cy="7889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8503894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字典学习的解法</a:t>
            </a:r>
            <a:r>
              <a:rPr lang="en-US" altLang="zh-CN" dirty="0" smtClean="0"/>
              <a:t>(1)</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zh-CN" altLang="en-US" dirty="0" smtClean="0"/>
                  <a:t>固定字典</a:t>
                </a:r>
                <a14:m>
                  <m:oMath xmlns:m="http://schemas.openxmlformats.org/officeDocument/2006/math">
                    <m:r>
                      <a:rPr lang="en-US" altLang="zh-CN" b="1" i="0" smtClean="0">
                        <a:latin typeface="Cambria Math" panose="02040503050406030204" pitchFamily="18" charset="0"/>
                      </a:rPr>
                      <m:t>𝐁</m:t>
                    </m:r>
                  </m:oMath>
                </a14:m>
                <a:r>
                  <a:rPr lang="zh-CN" altLang="en-US" dirty="0" smtClean="0"/>
                  <a:t>，参考</a:t>
                </a:r>
                <a:r>
                  <a:rPr lang="en-US" altLang="zh-CN" dirty="0" smtClean="0"/>
                  <a:t>LASSO</a:t>
                </a:r>
                <a:r>
                  <a:rPr lang="zh-CN" altLang="en-US" dirty="0" smtClean="0"/>
                  <a:t>的方法求解</a:t>
                </a:r>
                <a:endParaRPr lang="en-US" altLang="zh-CN" dirty="0" smtClean="0"/>
              </a:p>
              <a:p>
                <a:pPr marL="0" indent="0">
                  <a:buNone/>
                </a:pPr>
                <a:endParaRPr lang="en-US" altLang="zh-CN" dirty="0" smtClean="0"/>
              </a:p>
              <a:p>
                <a:endParaRPr lang="en-US" altLang="zh-CN" dirty="0" smtClean="0"/>
              </a:p>
              <a:p>
                <a:r>
                  <a:rPr lang="zh-CN" altLang="en-US" dirty="0" smtClean="0"/>
                  <a:t>以   为初值求解字典</a:t>
                </a:r>
                <a14:m>
                  <m:oMath xmlns:m="http://schemas.openxmlformats.org/officeDocument/2006/math">
                    <m:r>
                      <a:rPr lang="en-US" altLang="zh-CN" b="1" i="1">
                        <a:latin typeface="Cambria Math" panose="02040503050406030204" pitchFamily="18" charset="0"/>
                      </a:rPr>
                      <m:t>𝐁</m:t>
                    </m:r>
                    <m:r>
                      <a:rPr lang="zh-CN" altLang="en-US" i="1" smtClean="0">
                        <a:latin typeface="Cambria Math" panose="02040503050406030204" pitchFamily="18" charset="0"/>
                      </a:rPr>
                      <m:t>，</m:t>
                    </m:r>
                  </m:oMath>
                </a14:m>
                <a:endParaRPr lang="en-US" altLang="zh-CN" dirty="0" smtClean="0"/>
              </a:p>
              <a:p>
                <a:pPr marL="0" indent="0">
                  <a:buNone/>
                </a:pPr>
                <a:endParaRPr lang="en-US" altLang="zh-CN" dirty="0" smtClean="0"/>
              </a:p>
              <a:p>
                <a:pPr marL="0" indent="0">
                  <a:buNone/>
                </a:pPr>
                <a:endParaRPr lang="en-US" altLang="zh-CN" dirty="0" smtClean="0"/>
              </a:p>
              <a:p>
                <a:r>
                  <a:rPr lang="zh-CN" altLang="en-US" dirty="0" smtClean="0"/>
                  <a:t>基于逐列更新策略的</a:t>
                </a:r>
                <a:r>
                  <a:rPr lang="en-US" altLang="zh-CN" dirty="0" smtClean="0"/>
                  <a:t>KSVD [</a:t>
                </a:r>
                <a:r>
                  <a:rPr lang="en-US" altLang="zh-CN" dirty="0" err="1" smtClean="0"/>
                  <a:t>Aharon</a:t>
                </a:r>
                <a:r>
                  <a:rPr lang="en-US" altLang="zh-CN" dirty="0" smtClean="0"/>
                  <a:t> et al., 2006]</a:t>
                </a:r>
              </a:p>
              <a:p>
                <a:endParaRPr lang="en-US" altLang="zh-CN" dirty="0"/>
              </a:p>
              <a:p>
                <a:endParaRPr lang="en-US" altLang="zh-CN" dirty="0" smtClean="0"/>
              </a:p>
              <a:p>
                <a:endParaRPr lang="en-US" altLang="zh-CN" dirty="0"/>
              </a:p>
              <a:p>
                <a:endParaRPr lang="en-US" altLang="zh-CN" dirty="0"/>
              </a:p>
              <a:p>
                <a:endParaRPr lang="en-US" altLang="zh-CN" dirty="0" smtClean="0"/>
              </a:p>
              <a:p>
                <a:endParaRPr lang="en-US" altLang="zh-CN"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3"/>
                <a:stretch>
                  <a:fillRect l="-778" t="-1854"/>
                </a:stretch>
              </a:blipFill>
            </p:spPr>
            <p:txBody>
              <a:bodyPr/>
              <a:lstStyle/>
              <a:p>
                <a:r>
                  <a:rPr lang="zh-CN" altLang="en-US">
                    <a:noFill/>
                  </a:rPr>
                  <a:t> </a:t>
                </a:r>
              </a:p>
            </p:txBody>
          </p:sp>
        </mc:Fallback>
      </mc:AlternateContent>
      <p:graphicFrame>
        <p:nvGraphicFramePr>
          <p:cNvPr id="4" name="对象 3"/>
          <p:cNvGraphicFramePr>
            <a:graphicFrameLocks noChangeAspect="1"/>
          </p:cNvGraphicFramePr>
          <p:nvPr>
            <p:extLst>
              <p:ext uri="{D42A27DB-BD31-4B8C-83A1-F6EECF244321}">
                <p14:modId xmlns:p14="http://schemas.microsoft.com/office/powerpoint/2010/main" val="747968632"/>
              </p:ext>
            </p:extLst>
          </p:nvPr>
        </p:nvGraphicFramePr>
        <p:xfrm>
          <a:off x="3036888" y="1639888"/>
          <a:ext cx="3065462" cy="468312"/>
        </p:xfrm>
        <a:graphic>
          <a:graphicData uri="http://schemas.openxmlformats.org/presentationml/2006/ole">
            <mc:AlternateContent xmlns:mc="http://schemas.openxmlformats.org/markup-compatibility/2006">
              <mc:Choice xmlns:v="urn:schemas-microsoft-com:vml" Requires="v">
                <p:oleObj spid="_x0000_s40242" name="Formula" r:id="rId4" imgW="3064680" imgH="467640" progId="Equation.Ribbit">
                  <p:embed/>
                </p:oleObj>
              </mc:Choice>
              <mc:Fallback>
                <p:oleObj name="Formula" r:id="rId4" imgW="3064680" imgH="467640" progId="Equation.Ribbit">
                  <p:embed/>
                  <p:pic>
                    <p:nvPicPr>
                      <p:cNvPr id="0" name=""/>
                      <p:cNvPicPr>
                        <a:picLocks noChangeAspect="1" noChangeArrowheads="1"/>
                      </p:cNvPicPr>
                      <p:nvPr/>
                    </p:nvPicPr>
                    <p:blipFill>
                      <a:blip r:embed="rId5"/>
                      <a:srcRect/>
                      <a:stretch>
                        <a:fillRect/>
                      </a:stretch>
                    </p:blipFill>
                    <p:spPr bwMode="auto">
                      <a:xfrm>
                        <a:off x="3036888" y="1639888"/>
                        <a:ext cx="3065462" cy="468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1251888503"/>
              </p:ext>
            </p:extLst>
          </p:nvPr>
        </p:nvGraphicFramePr>
        <p:xfrm>
          <a:off x="996950" y="2547938"/>
          <a:ext cx="282575" cy="195262"/>
        </p:xfrm>
        <a:graphic>
          <a:graphicData uri="http://schemas.openxmlformats.org/presentationml/2006/ole">
            <mc:AlternateContent xmlns:mc="http://schemas.openxmlformats.org/markup-compatibility/2006">
              <mc:Choice xmlns:v="urn:schemas-microsoft-com:vml" Requires="v">
                <p:oleObj spid="_x0000_s40243" name="Formula" r:id="rId6" imgW="282240" imgH="195840" progId="Equation.Ribbit">
                  <p:embed/>
                </p:oleObj>
              </mc:Choice>
              <mc:Fallback>
                <p:oleObj name="Formula" r:id="rId6" imgW="282240" imgH="195840" progId="Equation.Ribbit">
                  <p:embed/>
                  <p:pic>
                    <p:nvPicPr>
                      <p:cNvPr id="0" name=""/>
                      <p:cNvPicPr>
                        <a:picLocks noChangeAspect="1" noChangeArrowheads="1"/>
                      </p:cNvPicPr>
                      <p:nvPr/>
                    </p:nvPicPr>
                    <p:blipFill>
                      <a:blip r:embed="rId7"/>
                      <a:srcRect/>
                      <a:stretch>
                        <a:fillRect/>
                      </a:stretch>
                    </p:blipFill>
                    <p:spPr bwMode="auto">
                      <a:xfrm>
                        <a:off x="996950" y="2547938"/>
                        <a:ext cx="282575" cy="1952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2307871510"/>
              </p:ext>
            </p:extLst>
          </p:nvPr>
        </p:nvGraphicFramePr>
        <p:xfrm>
          <a:off x="3121025" y="2915898"/>
          <a:ext cx="1933575" cy="454025"/>
        </p:xfrm>
        <a:graphic>
          <a:graphicData uri="http://schemas.openxmlformats.org/presentationml/2006/ole">
            <mc:AlternateContent xmlns:mc="http://schemas.openxmlformats.org/markup-compatibility/2006">
              <mc:Choice xmlns:v="urn:schemas-microsoft-com:vml" Requires="v">
                <p:oleObj spid="_x0000_s40244" name="Formula" r:id="rId8" imgW="1934280" imgH="453600" progId="Equation.Ribbit">
                  <p:embed/>
                </p:oleObj>
              </mc:Choice>
              <mc:Fallback>
                <p:oleObj name="Formula" r:id="rId8" imgW="1934280" imgH="453600" progId="Equation.Ribbit">
                  <p:embed/>
                  <p:pic>
                    <p:nvPicPr>
                      <p:cNvPr id="0" name=""/>
                      <p:cNvPicPr>
                        <a:picLocks noChangeAspect="1" noChangeArrowheads="1"/>
                      </p:cNvPicPr>
                      <p:nvPr/>
                    </p:nvPicPr>
                    <p:blipFill>
                      <a:blip r:embed="rId9"/>
                      <a:srcRect/>
                      <a:stretch>
                        <a:fillRect/>
                      </a:stretch>
                    </p:blipFill>
                    <p:spPr bwMode="auto">
                      <a:xfrm>
                        <a:off x="3121025" y="2915898"/>
                        <a:ext cx="1933575" cy="454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文本框 8"/>
          <p:cNvSpPr txBox="1"/>
          <p:nvPr/>
        </p:nvSpPr>
        <p:spPr>
          <a:xfrm>
            <a:off x="5600763" y="2486470"/>
            <a:ext cx="3348000" cy="1116000"/>
          </a:xfrm>
          <a:prstGeom prst="rect">
            <a:avLst/>
          </a:prstGeom>
          <a:solidFill>
            <a:srgbClr val="C7EDCC"/>
          </a:solidFill>
          <a:ln>
            <a:solidFill>
              <a:schemeClr val="accent1"/>
            </a:solidFill>
          </a:ln>
        </p:spPr>
        <p:txBody>
          <a:bodyPr wrap="square" rtlCol="0">
            <a:spAutoFit/>
          </a:bodyPr>
          <a:lstStyle/>
          <a:p>
            <a:r>
              <a:rPr lang="zh-CN" altLang="en-US" dirty="0" smtClean="0"/>
              <a:t>       是矩阵的</a:t>
            </a:r>
            <a:r>
              <a:rPr lang="en-US" altLang="zh-CN" dirty="0" err="1" smtClean="0"/>
              <a:t>Frobenius</a:t>
            </a:r>
            <a:r>
              <a:rPr lang="en-US" altLang="zh-CN" dirty="0" smtClean="0"/>
              <a:t> </a:t>
            </a:r>
            <a:r>
              <a:rPr lang="zh-CN" altLang="en-US" dirty="0" smtClean="0"/>
              <a:t>范数</a:t>
            </a:r>
            <a:endParaRPr lang="en-US" altLang="zh-CN" dirty="0" smtClean="0"/>
          </a:p>
          <a:p>
            <a:endParaRPr lang="en-US" altLang="zh-CN" dirty="0"/>
          </a:p>
          <a:p>
            <a:endParaRPr lang="en-US" altLang="zh-CN" dirty="0" smtClean="0"/>
          </a:p>
          <a:p>
            <a:endParaRPr lang="zh-CN" altLang="en-US" dirty="0"/>
          </a:p>
        </p:txBody>
      </p:sp>
      <p:graphicFrame>
        <p:nvGraphicFramePr>
          <p:cNvPr id="7" name="对象 6"/>
          <p:cNvGraphicFramePr>
            <a:graphicFrameLocks noChangeAspect="1"/>
          </p:cNvGraphicFramePr>
          <p:nvPr>
            <p:extLst>
              <p:ext uri="{D42A27DB-BD31-4B8C-83A1-F6EECF244321}">
                <p14:modId xmlns:p14="http://schemas.microsoft.com/office/powerpoint/2010/main" val="1347887602"/>
              </p:ext>
            </p:extLst>
          </p:nvPr>
        </p:nvGraphicFramePr>
        <p:xfrm>
          <a:off x="5737225" y="2901950"/>
          <a:ext cx="2792413" cy="276225"/>
        </p:xfrm>
        <a:graphic>
          <a:graphicData uri="http://schemas.openxmlformats.org/presentationml/2006/ole">
            <mc:AlternateContent xmlns:mc="http://schemas.openxmlformats.org/markup-compatibility/2006">
              <mc:Choice xmlns:v="urn:schemas-microsoft-com:vml" Requires="v">
                <p:oleObj spid="_x0000_s40245" name="Formula" r:id="rId10" imgW="2791800" imgH="275760" progId="Equation.Ribbit">
                  <p:embed/>
                </p:oleObj>
              </mc:Choice>
              <mc:Fallback>
                <p:oleObj name="Formula" r:id="rId10" imgW="2791800" imgH="275760" progId="Equation.Ribbit">
                  <p:embed/>
                  <p:pic>
                    <p:nvPicPr>
                      <p:cNvPr id="0" name=""/>
                      <p:cNvPicPr>
                        <a:picLocks noChangeAspect="1" noChangeArrowheads="1"/>
                      </p:cNvPicPr>
                      <p:nvPr/>
                    </p:nvPicPr>
                    <p:blipFill>
                      <a:blip r:embed="rId11"/>
                      <a:srcRect/>
                      <a:stretch>
                        <a:fillRect/>
                      </a:stretch>
                    </p:blipFill>
                    <p:spPr bwMode="auto">
                      <a:xfrm>
                        <a:off x="5737225" y="2901950"/>
                        <a:ext cx="2792413" cy="276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464280124"/>
              </p:ext>
            </p:extLst>
          </p:nvPr>
        </p:nvGraphicFramePr>
        <p:xfrm>
          <a:off x="5775968" y="2544930"/>
          <a:ext cx="492125" cy="252412"/>
        </p:xfrm>
        <a:graphic>
          <a:graphicData uri="http://schemas.openxmlformats.org/presentationml/2006/ole">
            <mc:AlternateContent xmlns:mc="http://schemas.openxmlformats.org/markup-compatibility/2006">
              <mc:Choice xmlns:v="urn:schemas-microsoft-com:vml" Requires="v">
                <p:oleObj spid="_x0000_s40246" name="Formula" r:id="rId12" imgW="492840" imgH="253080" progId="Equation.Ribbit">
                  <p:embed/>
                </p:oleObj>
              </mc:Choice>
              <mc:Fallback>
                <p:oleObj name="Formula" r:id="rId12" imgW="492840" imgH="253080" progId="Equation.Ribbit">
                  <p:embed/>
                  <p:pic>
                    <p:nvPicPr>
                      <p:cNvPr id="0" name=""/>
                      <p:cNvPicPr>
                        <a:picLocks noChangeAspect="1" noChangeArrowheads="1"/>
                      </p:cNvPicPr>
                      <p:nvPr/>
                    </p:nvPicPr>
                    <p:blipFill>
                      <a:blip r:embed="rId13"/>
                      <a:srcRect/>
                      <a:stretch>
                        <a:fillRect/>
                      </a:stretch>
                    </p:blipFill>
                    <p:spPr bwMode="auto">
                      <a:xfrm>
                        <a:off x="5775968" y="2544930"/>
                        <a:ext cx="492125" cy="2524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2289283250"/>
              </p:ext>
            </p:extLst>
          </p:nvPr>
        </p:nvGraphicFramePr>
        <p:xfrm>
          <a:off x="5729288" y="3282950"/>
          <a:ext cx="2865437" cy="276225"/>
        </p:xfrm>
        <a:graphic>
          <a:graphicData uri="http://schemas.openxmlformats.org/presentationml/2006/ole">
            <mc:AlternateContent xmlns:mc="http://schemas.openxmlformats.org/markup-compatibility/2006">
              <mc:Choice xmlns:v="urn:schemas-microsoft-com:vml" Requires="v">
                <p:oleObj spid="_x0000_s40247" name="Formula" r:id="rId14" imgW="2865240" imgH="275760" progId="Equation.Ribbit">
                  <p:embed/>
                </p:oleObj>
              </mc:Choice>
              <mc:Fallback>
                <p:oleObj name="Formula" r:id="rId14" imgW="2865240" imgH="275760" progId="Equation.Ribbit">
                  <p:embed/>
                  <p:pic>
                    <p:nvPicPr>
                      <p:cNvPr id="0" name=""/>
                      <p:cNvPicPr>
                        <a:picLocks noChangeAspect="1" noChangeArrowheads="1"/>
                      </p:cNvPicPr>
                      <p:nvPr/>
                    </p:nvPicPr>
                    <p:blipFill>
                      <a:blip r:embed="rId15"/>
                      <a:srcRect/>
                      <a:stretch>
                        <a:fillRect/>
                      </a:stretch>
                    </p:blipFill>
                    <p:spPr bwMode="auto">
                      <a:xfrm>
                        <a:off x="5729288" y="3282950"/>
                        <a:ext cx="2865437" cy="276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对象 12"/>
          <p:cNvGraphicFramePr>
            <a:graphicFrameLocks noChangeAspect="1"/>
          </p:cNvGraphicFramePr>
          <p:nvPr>
            <p:extLst>
              <p:ext uri="{D42A27DB-BD31-4B8C-83A1-F6EECF244321}">
                <p14:modId xmlns:p14="http://schemas.microsoft.com/office/powerpoint/2010/main" val="3673306559"/>
              </p:ext>
            </p:extLst>
          </p:nvPr>
        </p:nvGraphicFramePr>
        <p:xfrm>
          <a:off x="3141663" y="4097338"/>
          <a:ext cx="2422525" cy="831850"/>
        </p:xfrm>
        <a:graphic>
          <a:graphicData uri="http://schemas.openxmlformats.org/presentationml/2006/ole">
            <mc:AlternateContent xmlns:mc="http://schemas.openxmlformats.org/markup-compatibility/2006">
              <mc:Choice xmlns:v="urn:schemas-microsoft-com:vml" Requires="v">
                <p:oleObj spid="_x0000_s40248" name="Formula" r:id="rId16" imgW="2423160" imgH="831960" progId="Equation.Ribbit">
                  <p:embed/>
                </p:oleObj>
              </mc:Choice>
              <mc:Fallback>
                <p:oleObj name="Formula" r:id="rId16" imgW="2423160" imgH="831960" progId="Equation.Ribbit">
                  <p:embed/>
                  <p:pic>
                    <p:nvPicPr>
                      <p:cNvPr id="0" name=""/>
                      <p:cNvPicPr>
                        <a:picLocks noChangeAspect="1" noChangeArrowheads="1"/>
                      </p:cNvPicPr>
                      <p:nvPr/>
                    </p:nvPicPr>
                    <p:blipFill>
                      <a:blip r:embed="rId17"/>
                      <a:srcRect/>
                      <a:stretch>
                        <a:fillRect/>
                      </a:stretch>
                    </p:blipFill>
                    <p:spPr bwMode="auto">
                      <a:xfrm>
                        <a:off x="3141663" y="4097338"/>
                        <a:ext cx="2422525" cy="831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1" name="组合 10"/>
          <p:cNvGrpSpPr/>
          <p:nvPr/>
        </p:nvGrpSpPr>
        <p:grpSpPr>
          <a:xfrm>
            <a:off x="4258785" y="5243168"/>
            <a:ext cx="4697890" cy="369332"/>
            <a:chOff x="541579" y="4111860"/>
            <a:chExt cx="4697890" cy="369332"/>
          </a:xfrm>
        </p:grpSpPr>
        <mc:AlternateContent xmlns:mc="http://schemas.openxmlformats.org/markup-compatibility/2006" xmlns:a14="http://schemas.microsoft.com/office/drawing/2010/main">
          <mc:Choice Requires="a14">
            <p:sp>
              <p:nvSpPr>
                <p:cNvPr id="15" name="文本框 14"/>
                <p:cNvSpPr txBox="1"/>
                <p:nvPr/>
              </p:nvSpPr>
              <p:spPr>
                <a:xfrm>
                  <a:off x="541579" y="4111860"/>
                  <a:ext cx="4697890" cy="369332"/>
                </a:xfrm>
                <a:prstGeom prst="rect">
                  <a:avLst/>
                </a:prstGeom>
                <a:solidFill>
                  <a:srgbClr val="C7EDCC"/>
                </a:solidFill>
                <a:ln>
                  <a:solidFill>
                    <a:schemeClr val="accent1"/>
                  </a:solidFill>
                </a:ln>
              </p:spPr>
              <p:txBody>
                <a:bodyPr wrap="square" rtlCol="0">
                  <a:spAutoFit/>
                </a:bodyPr>
                <a:lstStyle/>
                <a:p>
                  <a:r>
                    <a:rPr lang="zh-CN" altLang="en-US" dirty="0" smtClean="0"/>
                    <a:t>   表示矩阵   的第</a:t>
                  </a:r>
                  <a14:m>
                    <m:oMath xmlns:m="http://schemas.openxmlformats.org/officeDocument/2006/math">
                      <m:r>
                        <a:rPr lang="en-US" altLang="zh-CN" b="0" i="1" smtClean="0">
                          <a:latin typeface="Cambria Math" panose="02040503050406030204" pitchFamily="18" charset="0"/>
                        </a:rPr>
                        <m:t>𝑖</m:t>
                      </m:r>
                    </m:oMath>
                  </a14:m>
                  <a:r>
                    <a:rPr lang="zh-CN" altLang="en-US" dirty="0" smtClean="0"/>
                    <a:t>列，</a:t>
                  </a:r>
                  <a:r>
                    <a:rPr lang="en-US" altLang="zh-CN" dirty="0"/>
                    <a:t> </a:t>
                  </a:r>
                  <a:r>
                    <a:rPr lang="en-US" altLang="zh-CN" dirty="0" smtClean="0"/>
                    <a:t> </a:t>
                  </a:r>
                  <a:r>
                    <a:rPr lang="zh-CN" altLang="en-US" dirty="0" smtClean="0"/>
                    <a:t>表示矩阵   的第</a:t>
                  </a:r>
                  <a14:m>
                    <m:oMath xmlns:m="http://schemas.openxmlformats.org/officeDocument/2006/math">
                      <m:r>
                        <a:rPr lang="en-US" altLang="zh-CN" b="0" i="1" smtClean="0">
                          <a:latin typeface="Cambria Math" panose="02040503050406030204" pitchFamily="18" charset="0"/>
                        </a:rPr>
                        <m:t>𝑖</m:t>
                      </m:r>
                    </m:oMath>
                  </a14:m>
                  <a:r>
                    <a:rPr lang="zh-CN" altLang="en-US" dirty="0" smtClean="0"/>
                    <a:t>行</a:t>
                  </a:r>
                  <a:endParaRPr lang="en-US" altLang="zh-CN" dirty="0" smtClean="0"/>
                </a:p>
              </p:txBody>
            </p:sp>
          </mc:Choice>
          <mc:Fallback xmlns="">
            <p:sp>
              <p:nvSpPr>
                <p:cNvPr id="15" name="文本框 14"/>
                <p:cNvSpPr txBox="1">
                  <a:spLocks noRot="1" noChangeAspect="1" noMove="1" noResize="1" noEditPoints="1" noAdjustHandles="1" noChangeArrowheads="1" noChangeShapeType="1" noTextEdit="1"/>
                </p:cNvSpPr>
                <p:nvPr/>
              </p:nvSpPr>
              <p:spPr>
                <a:xfrm>
                  <a:off x="541579" y="4111860"/>
                  <a:ext cx="4697890" cy="369332"/>
                </a:xfrm>
                <a:prstGeom prst="rect">
                  <a:avLst/>
                </a:prstGeom>
                <a:blipFill rotWithShape="0">
                  <a:blip r:embed="rId18"/>
                  <a:stretch>
                    <a:fillRect t="-9524" r="-389" b="-19048"/>
                  </a:stretch>
                </a:blipFill>
                <a:ln>
                  <a:solidFill>
                    <a:schemeClr val="accent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17" name="对象 16"/>
                <p:cNvGraphicFramePr>
                  <a:graphicFrameLocks noChangeAspect="1"/>
                </p:cNvGraphicFramePr>
                <p:nvPr>
                  <p:extLst>
                    <p:ext uri="{D42A27DB-BD31-4B8C-83A1-F6EECF244321}">
                      <p14:modId xmlns:p14="http://schemas.microsoft.com/office/powerpoint/2010/main" val="1372483316"/>
                    </p:ext>
                  </p:extLst>
                </p:nvPr>
              </p:nvGraphicFramePr>
              <p:xfrm>
                <a:off x="640482" y="4202692"/>
                <a:ext cx="165100" cy="214313"/>
              </p:xfrm>
              <a:graphic>
                <a:graphicData uri="http://schemas.openxmlformats.org/presentationml/2006/ole">
                  <mc:AlternateContent>
                    <mc:Choice xmlns:v="urn:schemas-microsoft-com:vml" Requires="v">
                      <p:oleObj spid="_x0000_s40249" name="Formula" r:id="rId19" imgW="165240" imgH="214920" progId="Equation.Ribbit">
                        <p:embed/>
                      </p:oleObj>
                    </mc:Choice>
                    <mc:Fallback>
                      <p:oleObj name="Formula" r:id="rId19" imgW="165240" imgH="214920" progId="Equation.Ribbit">
                        <p:embed/>
                        <p:pic>
                          <p:nvPicPr>
                            <p:cNvPr id="0" name=""/>
                            <p:cNvPicPr>
                              <a:picLocks noChangeAspect="1" noChangeArrowheads="1"/>
                            </p:cNvPicPr>
                            <p:nvPr/>
                          </p:nvPicPr>
                          <p:blipFill>
                            <a:blip r:embed="rId20"/>
                            <a:srcRect/>
                            <a:stretch>
                              <a:fillRect/>
                            </a:stretch>
                          </p:blipFill>
                          <p:spPr bwMode="auto">
                            <a:xfrm>
                              <a:off x="640482" y="4202692"/>
                              <a:ext cx="165100" cy="214313"/>
                            </a:xfrm>
                            <a:prstGeom prst="rect">
                              <a:avLst/>
                            </a:prstGeom>
                            <a:noFill/>
                            <a:extLst/>
                          </p:spPr>
                        </p:pic>
                      </p:oleObj>
                    </mc:Fallback>
                  </mc:AlternateContent>
                </a:graphicData>
              </a:graphic>
            </p:graphicFrame>
          </mc:Choice>
          <mc:Fallback xmlns="">
            <p:graphicFrame>
              <p:nvGraphicFramePr>
                <p:cNvPr id="17" name="对象 16"/>
                <p:cNvGraphicFramePr>
                  <a:graphicFrameLocks noChangeAspect="1"/>
                </p:cNvGraphicFramePr>
                <p:nvPr>
                  <p:extLst>
                    <p:ext uri="{D42A27DB-BD31-4B8C-83A1-F6EECF244321}">
                      <p14:modId xmlns:p14="http://schemas.microsoft.com/office/powerpoint/2010/main" val="1372483316"/>
                    </p:ext>
                  </p:extLst>
                </p:nvPr>
              </p:nvGraphicFramePr>
              <p:xfrm>
                <a:off x="640482" y="4202692"/>
                <a:ext cx="165100" cy="214313"/>
              </p:xfrm>
              <a:graphic>
                <a:graphicData uri="http://schemas.openxmlformats.org/presentationml/2006/ole">
                  <mc:AlternateContent>
                    <mc:Choice xmlns:v="urn:schemas-microsoft-com:vml" Requires="v">
                      <p:oleObj spid="_x0000_s40153" name="Formula" r:id="rId21" imgW="165240" imgH="214920" progId="Equation.Ribbit">
                        <p:embed/>
                      </p:oleObj>
                    </mc:Choice>
                    <mc:Fallback>
                      <p:oleObj name="Formula" r:id="rId21" imgW="165240" imgH="214920" progId="Equation.Ribbit">
                        <p:embed/>
                        <p:pic>
                          <p:nvPicPr>
                            <p:cNvPr id="0" name=""/>
                            <p:cNvPicPr>
                              <a:picLocks noChangeAspect="1" noChangeArrowheads="1"/>
                            </p:cNvPicPr>
                            <p:nvPr/>
                          </p:nvPicPr>
                          <p:blipFill>
                            <a:blip r:embed="rId22"/>
                            <a:srcRect/>
                            <a:stretch>
                              <a:fillRect/>
                            </a:stretch>
                          </p:blipFill>
                          <p:spPr bwMode="auto">
                            <a:xfrm>
                              <a:off x="640482" y="4202692"/>
                              <a:ext cx="165100" cy="214313"/>
                            </a:xfrm>
                            <a:prstGeom prst="rect">
                              <a:avLst/>
                            </a:prstGeom>
                            <a:noFill/>
                            <a:extLst/>
                          </p:spPr>
                        </p:pic>
                      </p:oleObj>
                    </mc:Fallback>
                  </mc:AlternateContent>
                </a:graphicData>
              </a:graphic>
            </p:graphicFrame>
          </mc:Fallback>
        </mc:AlternateContent>
        <mc:AlternateContent xmlns:mc="http://schemas.openxmlformats.org/markup-compatibility/2006" xmlns:a14="http://schemas.microsoft.com/office/drawing/2010/main">
          <mc:Choice Requires="a14">
            <p:graphicFrame>
              <p:nvGraphicFramePr>
                <p:cNvPr id="19" name="对象 18"/>
                <p:cNvGraphicFramePr>
                  <a:graphicFrameLocks noChangeAspect="1"/>
                </p:cNvGraphicFramePr>
                <p:nvPr>
                  <p:extLst/>
                </p:nvPr>
              </p:nvGraphicFramePr>
              <p:xfrm>
                <a:off x="1810353" y="4216198"/>
                <a:ext cx="171450" cy="212725"/>
              </p:xfrm>
              <a:graphic>
                <a:graphicData uri="http://schemas.openxmlformats.org/presentationml/2006/ole">
                  <mc:AlternateContent>
                    <mc:Choice xmlns:v="urn:schemas-microsoft-com:vml" Requires="v">
                      <p:oleObj spid="_x0000_s40250" name="Formula" r:id="rId23" imgW="171720" imgH="212400" progId="Equation.Ribbit">
                        <p:embed/>
                      </p:oleObj>
                    </mc:Choice>
                    <mc:Fallback>
                      <p:oleObj name="Formula" r:id="rId23" imgW="171720" imgH="212400" progId="Equation.Ribbit">
                        <p:embed/>
                        <p:pic>
                          <p:nvPicPr>
                            <p:cNvPr id="0" name=""/>
                            <p:cNvPicPr>
                              <a:picLocks noChangeAspect="1" noChangeArrowheads="1"/>
                            </p:cNvPicPr>
                            <p:nvPr/>
                          </p:nvPicPr>
                          <p:blipFill>
                            <a:blip r:embed="rId24"/>
                            <a:srcRect/>
                            <a:stretch>
                              <a:fillRect/>
                            </a:stretch>
                          </p:blipFill>
                          <p:spPr bwMode="auto">
                            <a:xfrm>
                              <a:off x="1810353" y="4216198"/>
                              <a:ext cx="171450" cy="212725"/>
                            </a:xfrm>
                            <a:prstGeom prst="rect">
                              <a:avLst/>
                            </a:prstGeom>
                            <a:noFill/>
                            <a:extLst/>
                          </p:spPr>
                        </p:pic>
                      </p:oleObj>
                    </mc:Fallback>
                  </mc:AlternateContent>
                </a:graphicData>
              </a:graphic>
            </p:graphicFrame>
          </mc:Choice>
          <mc:Fallback xmlns="">
            <p:graphicFrame>
              <p:nvGraphicFramePr>
                <p:cNvPr id="19" name="对象 18"/>
                <p:cNvGraphicFramePr>
                  <a:graphicFrameLocks noChangeAspect="1"/>
                </p:cNvGraphicFramePr>
                <p:nvPr>
                  <p:extLst/>
                </p:nvPr>
              </p:nvGraphicFramePr>
              <p:xfrm>
                <a:off x="1810353" y="4216198"/>
                <a:ext cx="171450" cy="212725"/>
              </p:xfrm>
              <a:graphic>
                <a:graphicData uri="http://schemas.openxmlformats.org/presentationml/2006/ole">
                  <mc:AlternateContent>
                    <mc:Choice xmlns:v="urn:schemas-microsoft-com:vml" Requires="v">
                      <p:oleObj spid="_x0000_s40154" name="Formula" r:id="rId25" imgW="171720" imgH="212400" progId="Equation.Ribbit">
                        <p:embed/>
                      </p:oleObj>
                    </mc:Choice>
                    <mc:Fallback>
                      <p:oleObj name="Formula" r:id="rId25" imgW="171720" imgH="212400" progId="Equation.Ribbit">
                        <p:embed/>
                        <p:pic>
                          <p:nvPicPr>
                            <p:cNvPr id="0" name=""/>
                            <p:cNvPicPr>
                              <a:picLocks noChangeAspect="1" noChangeArrowheads="1"/>
                            </p:cNvPicPr>
                            <p:nvPr/>
                          </p:nvPicPr>
                          <p:blipFill>
                            <a:blip r:embed="rId26"/>
                            <a:srcRect/>
                            <a:stretch>
                              <a:fillRect/>
                            </a:stretch>
                          </p:blipFill>
                          <p:spPr bwMode="auto">
                            <a:xfrm>
                              <a:off x="1810353" y="4216198"/>
                              <a:ext cx="171450" cy="212725"/>
                            </a:xfrm>
                            <a:prstGeom prst="rect">
                              <a:avLst/>
                            </a:prstGeom>
                            <a:noFill/>
                            <a:extLst/>
                          </p:spPr>
                        </p:pic>
                      </p:oleObj>
                    </mc:Fallback>
                  </mc:AlternateContent>
                </a:graphicData>
              </a:graphic>
            </p:graphicFrame>
          </mc:Fallback>
        </mc:AlternateContent>
        <mc:AlternateContent xmlns:mc="http://schemas.openxmlformats.org/markup-compatibility/2006" xmlns:a14="http://schemas.microsoft.com/office/drawing/2010/main">
          <mc:Choice Requires="a14">
            <p:graphicFrame>
              <p:nvGraphicFramePr>
                <p:cNvPr id="20" name="对象 19"/>
                <p:cNvGraphicFramePr>
                  <a:graphicFrameLocks noChangeAspect="1"/>
                </p:cNvGraphicFramePr>
                <p:nvPr>
                  <p:extLst>
                    <p:ext uri="{D42A27DB-BD31-4B8C-83A1-F6EECF244321}">
                      <p14:modId xmlns:p14="http://schemas.microsoft.com/office/powerpoint/2010/main" val="660383676"/>
                    </p:ext>
                  </p:extLst>
                </p:nvPr>
              </p:nvGraphicFramePr>
              <p:xfrm>
                <a:off x="2977282" y="4212217"/>
                <a:ext cx="220662" cy="244475"/>
              </p:xfrm>
              <a:graphic>
                <a:graphicData uri="http://schemas.openxmlformats.org/presentationml/2006/ole">
                  <mc:AlternateContent>
                    <mc:Choice xmlns:v="urn:schemas-microsoft-com:vml" Requires="v">
                      <p:oleObj spid="_x0000_s40251" name="Formula" r:id="rId27" imgW="219960" imgH="244080" progId="Equation.Ribbit">
                        <p:embed/>
                      </p:oleObj>
                    </mc:Choice>
                    <mc:Fallback>
                      <p:oleObj name="Formula" r:id="rId27" imgW="219960" imgH="244080" progId="Equation.Ribbit">
                        <p:embed/>
                        <p:pic>
                          <p:nvPicPr>
                            <p:cNvPr id="0" name=""/>
                            <p:cNvPicPr>
                              <a:picLocks noChangeAspect="1" noChangeArrowheads="1"/>
                            </p:cNvPicPr>
                            <p:nvPr/>
                          </p:nvPicPr>
                          <p:blipFill>
                            <a:blip r:embed="rId28"/>
                            <a:srcRect/>
                            <a:stretch>
                              <a:fillRect/>
                            </a:stretch>
                          </p:blipFill>
                          <p:spPr bwMode="auto">
                            <a:xfrm>
                              <a:off x="2977282" y="4212217"/>
                              <a:ext cx="220662" cy="244475"/>
                            </a:xfrm>
                            <a:prstGeom prst="rect">
                              <a:avLst/>
                            </a:prstGeom>
                            <a:noFill/>
                            <a:extLst/>
                          </p:spPr>
                        </p:pic>
                      </p:oleObj>
                    </mc:Fallback>
                  </mc:AlternateContent>
                </a:graphicData>
              </a:graphic>
            </p:graphicFrame>
          </mc:Choice>
          <mc:Fallback xmlns="">
            <p:graphicFrame>
              <p:nvGraphicFramePr>
                <p:cNvPr id="20" name="对象 19"/>
                <p:cNvGraphicFramePr>
                  <a:graphicFrameLocks noChangeAspect="1"/>
                </p:cNvGraphicFramePr>
                <p:nvPr>
                  <p:extLst>
                    <p:ext uri="{D42A27DB-BD31-4B8C-83A1-F6EECF244321}">
                      <p14:modId xmlns:p14="http://schemas.microsoft.com/office/powerpoint/2010/main" val="660383676"/>
                    </p:ext>
                  </p:extLst>
                </p:nvPr>
              </p:nvGraphicFramePr>
              <p:xfrm>
                <a:off x="2977282" y="4212217"/>
                <a:ext cx="220662" cy="244475"/>
              </p:xfrm>
              <a:graphic>
                <a:graphicData uri="http://schemas.openxmlformats.org/presentationml/2006/ole">
                  <mc:AlternateContent>
                    <mc:Choice xmlns:v="urn:schemas-microsoft-com:vml" Requires="v">
                      <p:oleObj spid="_x0000_s40155" name="Formula" r:id="rId29" imgW="219960" imgH="244080" progId="Equation.Ribbit">
                        <p:embed/>
                      </p:oleObj>
                    </mc:Choice>
                    <mc:Fallback>
                      <p:oleObj name="Formula" r:id="rId29" imgW="219960" imgH="244080" progId="Equation.Ribbit">
                        <p:embed/>
                        <p:pic>
                          <p:nvPicPr>
                            <p:cNvPr id="0" name=""/>
                            <p:cNvPicPr>
                              <a:picLocks noChangeAspect="1" noChangeArrowheads="1"/>
                            </p:cNvPicPr>
                            <p:nvPr/>
                          </p:nvPicPr>
                          <p:blipFill>
                            <a:blip r:embed="rId30"/>
                            <a:srcRect/>
                            <a:stretch>
                              <a:fillRect/>
                            </a:stretch>
                          </p:blipFill>
                          <p:spPr bwMode="auto">
                            <a:xfrm>
                              <a:off x="2977282" y="4212217"/>
                              <a:ext cx="220662" cy="244475"/>
                            </a:xfrm>
                            <a:prstGeom prst="rect">
                              <a:avLst/>
                            </a:prstGeom>
                            <a:noFill/>
                            <a:extLst/>
                          </p:spPr>
                        </p:pic>
                      </p:oleObj>
                    </mc:Fallback>
                  </mc:AlternateContent>
                </a:graphicData>
              </a:graphic>
            </p:graphicFrame>
          </mc:Fallback>
        </mc:AlternateContent>
        <mc:AlternateContent xmlns:mc="http://schemas.openxmlformats.org/markup-compatibility/2006" xmlns:a14="http://schemas.microsoft.com/office/drawing/2010/main">
          <mc:Choice Requires="a14">
            <p:graphicFrame>
              <p:nvGraphicFramePr>
                <p:cNvPr id="21" name="对象 20"/>
                <p:cNvGraphicFramePr>
                  <a:graphicFrameLocks noChangeAspect="1"/>
                </p:cNvGraphicFramePr>
                <p:nvPr>
                  <p:extLst/>
                </p:nvPr>
              </p:nvGraphicFramePr>
              <p:xfrm>
                <a:off x="4119457" y="4227238"/>
                <a:ext cx="188912" cy="214312"/>
              </p:xfrm>
              <a:graphic>
                <a:graphicData uri="http://schemas.openxmlformats.org/presentationml/2006/ole">
                  <mc:AlternateContent>
                    <mc:Choice xmlns:v="urn:schemas-microsoft-com:vml" Requires="v">
                      <p:oleObj spid="_x0000_s40252" name="Formula" r:id="rId31" imgW="188280" imgH="214920" progId="Equation.Ribbit">
                        <p:embed/>
                      </p:oleObj>
                    </mc:Choice>
                    <mc:Fallback>
                      <p:oleObj name="Formula" r:id="rId31" imgW="188280" imgH="214920" progId="Equation.Ribbit">
                        <p:embed/>
                        <p:pic>
                          <p:nvPicPr>
                            <p:cNvPr id="0" name=""/>
                            <p:cNvPicPr>
                              <a:picLocks noChangeAspect="1" noChangeArrowheads="1"/>
                            </p:cNvPicPr>
                            <p:nvPr/>
                          </p:nvPicPr>
                          <p:blipFill>
                            <a:blip r:embed="rId32"/>
                            <a:srcRect/>
                            <a:stretch>
                              <a:fillRect/>
                            </a:stretch>
                          </p:blipFill>
                          <p:spPr bwMode="auto">
                            <a:xfrm>
                              <a:off x="4119457" y="4227238"/>
                              <a:ext cx="188912" cy="214312"/>
                            </a:xfrm>
                            <a:prstGeom prst="rect">
                              <a:avLst/>
                            </a:prstGeom>
                            <a:noFill/>
                            <a:extLst/>
                          </p:spPr>
                        </p:pic>
                      </p:oleObj>
                    </mc:Fallback>
                  </mc:AlternateContent>
                </a:graphicData>
              </a:graphic>
            </p:graphicFrame>
          </mc:Choice>
          <mc:Fallback xmlns="">
            <p:graphicFrame>
              <p:nvGraphicFramePr>
                <p:cNvPr id="21" name="对象 20"/>
                <p:cNvGraphicFramePr>
                  <a:graphicFrameLocks noChangeAspect="1"/>
                </p:cNvGraphicFramePr>
                <p:nvPr>
                  <p:extLst/>
                </p:nvPr>
              </p:nvGraphicFramePr>
              <p:xfrm>
                <a:off x="4119457" y="4227238"/>
                <a:ext cx="188912" cy="214312"/>
              </p:xfrm>
              <a:graphic>
                <a:graphicData uri="http://schemas.openxmlformats.org/presentationml/2006/ole">
                  <mc:AlternateContent>
                    <mc:Choice xmlns:v="urn:schemas-microsoft-com:vml" Requires="v">
                      <p:oleObj spid="_x0000_s40156" name="Formula" r:id="rId33" imgW="188280" imgH="214920" progId="Equation.Ribbit">
                        <p:embed/>
                      </p:oleObj>
                    </mc:Choice>
                    <mc:Fallback>
                      <p:oleObj name="Formula" r:id="rId33" imgW="188280" imgH="214920" progId="Equation.Ribbit">
                        <p:embed/>
                        <p:pic>
                          <p:nvPicPr>
                            <p:cNvPr id="0" name=""/>
                            <p:cNvPicPr>
                              <a:picLocks noChangeAspect="1" noChangeArrowheads="1"/>
                            </p:cNvPicPr>
                            <p:nvPr/>
                          </p:nvPicPr>
                          <p:blipFill>
                            <a:blip r:embed="rId34"/>
                            <a:srcRect/>
                            <a:stretch>
                              <a:fillRect/>
                            </a:stretch>
                          </p:blipFill>
                          <p:spPr bwMode="auto">
                            <a:xfrm>
                              <a:off x="4119457" y="4227238"/>
                              <a:ext cx="188912" cy="214312"/>
                            </a:xfrm>
                            <a:prstGeom prst="rect">
                              <a:avLst/>
                            </a:prstGeom>
                            <a:noFill/>
                            <a:extLst/>
                          </p:spPr>
                        </p:pic>
                      </p:oleObj>
                    </mc:Fallback>
                  </mc:AlternateContent>
                </a:graphicData>
              </a:graphic>
            </p:graphicFrame>
          </mc:Fallback>
        </mc:AlternateContent>
      </p:grpSp>
      <p:graphicFrame>
        <p:nvGraphicFramePr>
          <p:cNvPr id="22" name="对象 21"/>
          <p:cNvGraphicFramePr>
            <a:graphicFrameLocks noChangeAspect="1"/>
          </p:cNvGraphicFramePr>
          <p:nvPr>
            <p:extLst/>
          </p:nvPr>
        </p:nvGraphicFramePr>
        <p:xfrm>
          <a:off x="1892443" y="5144389"/>
          <a:ext cx="192088" cy="157163"/>
        </p:xfrm>
        <a:graphic>
          <a:graphicData uri="http://schemas.openxmlformats.org/presentationml/2006/ole">
            <mc:AlternateContent xmlns:mc="http://schemas.openxmlformats.org/markup-compatibility/2006">
              <mc:Choice xmlns:v="urn:schemas-microsoft-com:vml" Requires="v">
                <p:oleObj spid="_x0000_s40253" name="Formula" r:id="rId35" imgW="191880" imgH="157680" progId="Equation.Ribbit">
                  <p:embed/>
                </p:oleObj>
              </mc:Choice>
              <mc:Fallback>
                <p:oleObj name="Formula" r:id="rId35" imgW="191880" imgH="157680" progId="Equation.Ribbit">
                  <p:embed/>
                  <p:pic>
                    <p:nvPicPr>
                      <p:cNvPr id="0" name=""/>
                      <p:cNvPicPr>
                        <a:picLocks noChangeAspect="1" noChangeArrowheads="1"/>
                      </p:cNvPicPr>
                      <p:nvPr/>
                    </p:nvPicPr>
                    <p:blipFill>
                      <a:blip r:embed="rId36"/>
                      <a:srcRect/>
                      <a:stretch>
                        <a:fillRect/>
                      </a:stretch>
                    </p:blipFill>
                    <p:spPr bwMode="auto">
                      <a:xfrm>
                        <a:off x="1892443" y="5144389"/>
                        <a:ext cx="192088" cy="157163"/>
                      </a:xfrm>
                      <a:prstGeom prst="rect">
                        <a:avLst/>
                      </a:prstGeom>
                      <a:noFill/>
                      <a:extLst/>
                    </p:spPr>
                  </p:pic>
                </p:oleObj>
              </mc:Fallback>
            </mc:AlternateContent>
          </a:graphicData>
        </a:graphic>
      </p:graphicFrame>
      <p:graphicFrame>
        <p:nvGraphicFramePr>
          <p:cNvPr id="23" name="对象 22"/>
          <p:cNvGraphicFramePr>
            <a:graphicFrameLocks noChangeAspect="1"/>
          </p:cNvGraphicFramePr>
          <p:nvPr>
            <p:extLst/>
          </p:nvPr>
        </p:nvGraphicFramePr>
        <p:xfrm>
          <a:off x="3231275" y="5144389"/>
          <a:ext cx="192088" cy="157163"/>
        </p:xfrm>
        <a:graphic>
          <a:graphicData uri="http://schemas.openxmlformats.org/presentationml/2006/ole">
            <mc:AlternateContent xmlns:mc="http://schemas.openxmlformats.org/markup-compatibility/2006">
              <mc:Choice xmlns:v="urn:schemas-microsoft-com:vml" Requires="v">
                <p:oleObj spid="_x0000_s40254" name="Formula" r:id="rId37" imgW="191880" imgH="157680" progId="Equation.Ribbit">
                  <p:embed/>
                </p:oleObj>
              </mc:Choice>
              <mc:Fallback>
                <p:oleObj name="Formula" r:id="rId37" imgW="191880" imgH="157680" progId="Equation.Ribbit">
                  <p:embed/>
                  <p:pic>
                    <p:nvPicPr>
                      <p:cNvPr id="0" name=""/>
                      <p:cNvPicPr>
                        <a:picLocks noChangeAspect="1" noChangeArrowheads="1"/>
                      </p:cNvPicPr>
                      <p:nvPr/>
                    </p:nvPicPr>
                    <p:blipFill>
                      <a:blip r:embed="rId36"/>
                      <a:srcRect/>
                      <a:stretch>
                        <a:fillRect/>
                      </a:stretch>
                    </p:blipFill>
                    <p:spPr bwMode="auto">
                      <a:xfrm>
                        <a:off x="3231275" y="5144389"/>
                        <a:ext cx="192088" cy="157163"/>
                      </a:xfrm>
                      <a:prstGeom prst="rect">
                        <a:avLst/>
                      </a:prstGeom>
                      <a:noFill/>
                      <a:extLst/>
                    </p:spPr>
                  </p:pic>
                </p:oleObj>
              </mc:Fallback>
            </mc:AlternateContent>
          </a:graphicData>
        </a:graphic>
      </p:graphicFrame>
      <p:graphicFrame>
        <p:nvGraphicFramePr>
          <p:cNvPr id="24" name="对象 23"/>
          <p:cNvGraphicFramePr>
            <a:graphicFrameLocks noChangeAspect="1"/>
          </p:cNvGraphicFramePr>
          <p:nvPr>
            <p:extLst/>
          </p:nvPr>
        </p:nvGraphicFramePr>
        <p:xfrm>
          <a:off x="6683709" y="5150632"/>
          <a:ext cx="192088" cy="157163"/>
        </p:xfrm>
        <a:graphic>
          <a:graphicData uri="http://schemas.openxmlformats.org/presentationml/2006/ole">
            <mc:AlternateContent xmlns:mc="http://schemas.openxmlformats.org/markup-compatibility/2006">
              <mc:Choice xmlns:v="urn:schemas-microsoft-com:vml" Requires="v">
                <p:oleObj spid="_x0000_s40255" name="Formula" r:id="rId38" imgW="191880" imgH="157680" progId="Equation.Ribbit">
                  <p:embed/>
                </p:oleObj>
              </mc:Choice>
              <mc:Fallback>
                <p:oleObj name="Formula" r:id="rId38" imgW="191880" imgH="157680" progId="Equation.Ribbit">
                  <p:embed/>
                  <p:pic>
                    <p:nvPicPr>
                      <p:cNvPr id="0" name=""/>
                      <p:cNvPicPr>
                        <a:picLocks noChangeAspect="1" noChangeArrowheads="1"/>
                      </p:cNvPicPr>
                      <p:nvPr/>
                    </p:nvPicPr>
                    <p:blipFill>
                      <a:blip r:embed="rId36"/>
                      <a:srcRect/>
                      <a:stretch>
                        <a:fillRect/>
                      </a:stretch>
                    </p:blipFill>
                    <p:spPr bwMode="auto">
                      <a:xfrm>
                        <a:off x="6683709" y="5150632"/>
                        <a:ext cx="192088" cy="157163"/>
                      </a:xfrm>
                      <a:prstGeom prst="rect">
                        <a:avLst/>
                      </a:prstGeom>
                      <a:noFill/>
                      <a:extLst/>
                    </p:spPr>
                  </p:pic>
                </p:oleObj>
              </mc:Fallback>
            </mc:AlternateContent>
          </a:graphicData>
        </a:graphic>
      </p:graphicFrame>
      <p:graphicFrame>
        <p:nvGraphicFramePr>
          <p:cNvPr id="25" name="对象 24"/>
          <p:cNvGraphicFramePr>
            <a:graphicFrameLocks noChangeAspect="1"/>
          </p:cNvGraphicFramePr>
          <p:nvPr>
            <p:extLst/>
          </p:nvPr>
        </p:nvGraphicFramePr>
        <p:xfrm>
          <a:off x="6227763" y="5116513"/>
          <a:ext cx="192087" cy="214312"/>
        </p:xfrm>
        <a:graphic>
          <a:graphicData uri="http://schemas.openxmlformats.org/presentationml/2006/ole">
            <mc:AlternateContent xmlns:mc="http://schemas.openxmlformats.org/markup-compatibility/2006">
              <mc:Choice xmlns:v="urn:schemas-microsoft-com:vml" Requires="v">
                <p:oleObj spid="_x0000_s40256" name="Formula" r:id="rId39" imgW="191880" imgH="214920" progId="Equation.Ribbit">
                  <p:embed/>
                </p:oleObj>
              </mc:Choice>
              <mc:Fallback>
                <p:oleObj name="Formula" r:id="rId39" imgW="191880" imgH="214920" progId="Equation.Ribbit">
                  <p:embed/>
                  <p:pic>
                    <p:nvPicPr>
                      <p:cNvPr id="0" name=""/>
                      <p:cNvPicPr>
                        <a:picLocks noChangeAspect="1" noChangeArrowheads="1"/>
                      </p:cNvPicPr>
                      <p:nvPr/>
                    </p:nvPicPr>
                    <p:blipFill>
                      <a:blip r:embed="rId40"/>
                      <a:srcRect/>
                      <a:stretch>
                        <a:fillRect/>
                      </a:stretch>
                    </p:blipFill>
                    <p:spPr bwMode="auto">
                      <a:xfrm>
                        <a:off x="6227763" y="5116513"/>
                        <a:ext cx="192087" cy="214312"/>
                      </a:xfrm>
                      <a:prstGeom prst="rect">
                        <a:avLst/>
                      </a:prstGeom>
                      <a:noFill/>
                      <a:extLst/>
                    </p:spPr>
                  </p:pic>
                </p:oleObj>
              </mc:Fallback>
            </mc:AlternateContent>
          </a:graphicData>
        </a:graphic>
      </p:graphicFrame>
      <p:graphicFrame>
        <p:nvGraphicFramePr>
          <p:cNvPr id="26" name="对象 25"/>
          <p:cNvGraphicFramePr>
            <a:graphicFrameLocks noChangeAspect="1"/>
          </p:cNvGraphicFramePr>
          <p:nvPr>
            <p:extLst/>
          </p:nvPr>
        </p:nvGraphicFramePr>
        <p:xfrm>
          <a:off x="5249863" y="5118100"/>
          <a:ext cx="217487" cy="212725"/>
        </p:xfrm>
        <a:graphic>
          <a:graphicData uri="http://schemas.openxmlformats.org/presentationml/2006/ole">
            <mc:AlternateContent xmlns:mc="http://schemas.openxmlformats.org/markup-compatibility/2006">
              <mc:Choice xmlns:v="urn:schemas-microsoft-com:vml" Requires="v">
                <p:oleObj spid="_x0000_s40257" name="Formula" r:id="rId41" imgW="217440" imgH="212400" progId="Equation.Ribbit">
                  <p:embed/>
                </p:oleObj>
              </mc:Choice>
              <mc:Fallback>
                <p:oleObj name="Formula" r:id="rId41" imgW="217440" imgH="212400" progId="Equation.Ribbit">
                  <p:embed/>
                  <p:pic>
                    <p:nvPicPr>
                      <p:cNvPr id="0" name=""/>
                      <p:cNvPicPr>
                        <a:picLocks noChangeAspect="1" noChangeArrowheads="1"/>
                      </p:cNvPicPr>
                      <p:nvPr/>
                    </p:nvPicPr>
                    <p:blipFill>
                      <a:blip r:embed="rId42"/>
                      <a:srcRect/>
                      <a:stretch>
                        <a:fillRect/>
                      </a:stretch>
                    </p:blipFill>
                    <p:spPr bwMode="auto">
                      <a:xfrm>
                        <a:off x="5249863" y="5118100"/>
                        <a:ext cx="217487" cy="212725"/>
                      </a:xfrm>
                      <a:prstGeom prst="rect">
                        <a:avLst/>
                      </a:prstGeom>
                      <a:noFill/>
                      <a:extLst/>
                    </p:spPr>
                  </p:pic>
                </p:oleObj>
              </mc:Fallback>
            </mc:AlternateContent>
          </a:graphicData>
        </a:graphic>
      </p:graphicFrame>
    </p:spTree>
    <p:extLst>
      <p:ext uri="{BB962C8B-B14F-4D97-AF65-F5344CB8AC3E}">
        <p14:creationId xmlns:p14="http://schemas.microsoft.com/office/powerpoint/2010/main" val="145785921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字典学习的解法</a:t>
            </a:r>
            <a:r>
              <a:rPr lang="en-US" altLang="zh-CN" dirty="0" smtClean="0"/>
              <a:t>(2)</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zh-CN" altLang="en-US" dirty="0" smtClean="0"/>
                  <a:t>上式可以变化为</a:t>
                </a:r>
                <a:endParaRPr lang="en-US" altLang="zh-CN" dirty="0" smtClean="0"/>
              </a:p>
              <a:p>
                <a:endParaRPr lang="en-US" altLang="zh-CN" dirty="0"/>
              </a:p>
              <a:p>
                <a:endParaRPr lang="en-US" altLang="zh-CN" dirty="0" smtClean="0"/>
              </a:p>
              <a:p>
                <a:endParaRPr lang="en-US" altLang="zh-CN" dirty="0"/>
              </a:p>
              <a:p>
                <a:r>
                  <a:rPr lang="zh-CN" altLang="en-US" dirty="0" smtClean="0"/>
                  <a:t>对</a:t>
                </a:r>
                <a14:m>
                  <m:oMath xmlns:m="http://schemas.openxmlformats.org/officeDocument/2006/math">
                    <m:sSub>
                      <m:sSubPr>
                        <m:ctrlPr>
                          <a:rPr lang="en-US" altLang="zh-CN" b="1" i="1" smtClean="0">
                            <a:latin typeface="Cambria Math" panose="02040503050406030204" pitchFamily="18" charset="0"/>
                          </a:rPr>
                        </m:ctrlPr>
                      </m:sSubPr>
                      <m:e>
                        <m:r>
                          <a:rPr lang="en-US" altLang="zh-CN" b="1" i="0" smtClean="0">
                            <a:latin typeface="Cambria Math" panose="02040503050406030204" pitchFamily="18" charset="0"/>
                          </a:rPr>
                          <m:t>𝐄</m:t>
                        </m:r>
                      </m:e>
                      <m:sub>
                        <m:r>
                          <a:rPr lang="en-US" altLang="zh-CN" b="0" i="1" smtClean="0">
                            <a:latin typeface="Cambria Math" panose="02040503050406030204" pitchFamily="18" charset="0"/>
                          </a:rPr>
                          <m:t>𝑖</m:t>
                        </m:r>
                      </m:sub>
                    </m:sSub>
                  </m:oMath>
                </a14:m>
                <a:r>
                  <a:rPr lang="zh-CN" altLang="en-US" dirty="0" smtClean="0"/>
                  <a:t>进行奇异值分解，取得最大奇异值对应的正交向量</a:t>
                </a:r>
                <a:endParaRPr lang="en-US" altLang="zh-CN" dirty="0" smtClean="0"/>
              </a:p>
              <a:p>
                <a:endParaRPr lang="en-US" altLang="zh-CN" dirty="0" smtClean="0"/>
              </a:p>
              <a:p>
                <a:pPr lvl="1"/>
                <a:endParaRPr lang="en-US" altLang="zh-CN" dirty="0" smtClean="0"/>
              </a:p>
              <a:p>
                <a:endParaRPr lang="en-US" altLang="zh-CN" dirty="0"/>
              </a:p>
              <a:p>
                <a:r>
                  <a:rPr lang="zh-CN" altLang="en-US" dirty="0" smtClean="0"/>
                  <a:t>反复迭代以获得最优解</a:t>
                </a:r>
                <a:endParaRPr lang="en-US" altLang="zh-CN" dirty="0" smtClean="0"/>
              </a:p>
              <a:p>
                <a:endParaRPr lang="en-US" altLang="zh-CN" dirty="0"/>
              </a:p>
              <a:p>
                <a:endParaRPr lang="en-US" altLang="zh-CN" dirty="0" smtClean="0"/>
              </a:p>
              <a:p>
                <a:endParaRPr lang="en-US" altLang="zh-CN"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3"/>
                <a:stretch>
                  <a:fillRect l="-778" t="-1854"/>
                </a:stretch>
              </a:blipFill>
            </p:spPr>
            <p:txBody>
              <a:bodyPr/>
              <a:lstStyle/>
              <a:p>
                <a:r>
                  <a:rPr lang="zh-CN" altLang="en-US">
                    <a:noFill/>
                  </a:rPr>
                  <a:t> </a:t>
                </a:r>
              </a:p>
            </p:txBody>
          </p:sp>
        </mc:Fallback>
      </mc:AlternateContent>
      <p:graphicFrame>
        <p:nvGraphicFramePr>
          <p:cNvPr id="13" name="对象 12"/>
          <p:cNvGraphicFramePr>
            <a:graphicFrameLocks noChangeAspect="1"/>
          </p:cNvGraphicFramePr>
          <p:nvPr>
            <p:extLst>
              <p:ext uri="{D42A27DB-BD31-4B8C-83A1-F6EECF244321}">
                <p14:modId xmlns:p14="http://schemas.microsoft.com/office/powerpoint/2010/main" val="1601160437"/>
              </p:ext>
            </p:extLst>
          </p:nvPr>
        </p:nvGraphicFramePr>
        <p:xfrm>
          <a:off x="1614488" y="1639888"/>
          <a:ext cx="5989637" cy="665162"/>
        </p:xfrm>
        <a:graphic>
          <a:graphicData uri="http://schemas.openxmlformats.org/presentationml/2006/ole">
            <mc:AlternateContent xmlns:mc="http://schemas.openxmlformats.org/markup-compatibility/2006">
              <mc:Choice xmlns:v="urn:schemas-microsoft-com:vml" Requires="v">
                <p:oleObj spid="_x0000_s37460" name="Formula" r:id="rId4" imgW="5989320" imgH="665640" progId="Equation.Ribbit">
                  <p:embed/>
                </p:oleObj>
              </mc:Choice>
              <mc:Fallback>
                <p:oleObj name="Formula" r:id="rId4" imgW="5989320" imgH="665640" progId="Equation.Ribbit">
                  <p:embed/>
                  <p:pic>
                    <p:nvPicPr>
                      <p:cNvPr id="0" name=""/>
                      <p:cNvPicPr>
                        <a:picLocks noChangeAspect="1" noChangeArrowheads="1"/>
                      </p:cNvPicPr>
                      <p:nvPr/>
                    </p:nvPicPr>
                    <p:blipFill>
                      <a:blip r:embed="rId5"/>
                      <a:srcRect/>
                      <a:stretch>
                        <a:fillRect/>
                      </a:stretch>
                    </p:blipFill>
                    <p:spPr bwMode="auto">
                      <a:xfrm>
                        <a:off x="1614488" y="1639888"/>
                        <a:ext cx="5989637"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2" name="组合 11"/>
          <p:cNvGrpSpPr/>
          <p:nvPr/>
        </p:nvGrpSpPr>
        <p:grpSpPr>
          <a:xfrm>
            <a:off x="634932" y="3350450"/>
            <a:ext cx="7512118" cy="708528"/>
            <a:chOff x="634932" y="5001450"/>
            <a:chExt cx="7512118" cy="708528"/>
          </a:xfrm>
        </p:grpSpPr>
        <p:sp>
          <p:nvSpPr>
            <p:cNvPr id="30" name="Rectangle 28"/>
            <p:cNvSpPr>
              <a:spLocks noChangeArrowheads="1"/>
            </p:cNvSpPr>
            <p:nvPr/>
          </p:nvSpPr>
          <p:spPr bwMode="auto">
            <a:xfrm>
              <a:off x="634932" y="5001450"/>
              <a:ext cx="7512118" cy="708528"/>
            </a:xfrm>
            <a:prstGeom prst="rect">
              <a:avLst/>
            </a:prstGeom>
            <a:ln>
              <a:headEnd/>
              <a:tailEnd/>
            </a:ln>
            <a:extLst/>
          </p:spPr>
          <p:style>
            <a:lnRef idx="0">
              <a:schemeClr val="accent4"/>
            </a:lnRef>
            <a:fillRef idx="3">
              <a:schemeClr val="accent4"/>
            </a:fillRef>
            <a:effectRef idx="3">
              <a:schemeClr val="accent4"/>
            </a:effectRef>
            <a:fontRef idx="minor">
              <a:schemeClr val="lt1"/>
            </a:fontRef>
          </p:style>
          <p:txBody>
            <a:bodyPr wrap="square" lIns="92075" tIns="46038" rIns="92075" bIns="46038">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000" b="0" i="0" u="none" strike="noStrike" kern="0" cap="none" spc="0" normalizeH="0" baseline="0" noProof="0" dirty="0" smtClean="0">
                  <a:ln>
                    <a:noFill/>
                  </a:ln>
                  <a:solidFill>
                    <a:schemeClr val="bg1"/>
                  </a:solidFill>
                  <a:effectLst/>
                  <a:uLnTx/>
                  <a:uFillTx/>
                  <a:latin typeface="+mn-ea"/>
                </a:rPr>
                <a:t>为了</a:t>
              </a:r>
              <a:r>
                <a:rPr kumimoji="1" lang="zh-CN" altLang="en-US" sz="2000" kern="0" dirty="0">
                  <a:solidFill>
                    <a:schemeClr val="bg1"/>
                  </a:solidFill>
                  <a:latin typeface="+mn-ea"/>
                </a:rPr>
                <a:t>不</a:t>
              </a:r>
              <a:r>
                <a:rPr kumimoji="1" lang="zh-CN" altLang="en-US" sz="2000" kern="0" dirty="0" smtClean="0">
                  <a:solidFill>
                    <a:schemeClr val="bg1"/>
                  </a:solidFill>
                  <a:latin typeface="+mn-ea"/>
                </a:rPr>
                <a:t>破坏  的</a:t>
              </a:r>
              <a:r>
                <a:rPr kumimoji="1" lang="zh-CN" altLang="en-US" sz="2000" kern="0" dirty="0">
                  <a:solidFill>
                    <a:schemeClr val="bg1"/>
                  </a:solidFill>
                  <a:latin typeface="+mn-ea"/>
                </a:rPr>
                <a:t>稀疏</a:t>
              </a:r>
              <a:r>
                <a:rPr kumimoji="1" lang="zh-CN" altLang="en-US" sz="2000" kern="0" dirty="0" smtClean="0">
                  <a:solidFill>
                    <a:schemeClr val="bg1"/>
                  </a:solidFill>
                  <a:latin typeface="+mn-ea"/>
                </a:rPr>
                <a:t>性，  仅保留非</a:t>
              </a:r>
              <a:r>
                <a:rPr kumimoji="1" lang="zh-CN" altLang="en-US" sz="2000" kern="0" dirty="0">
                  <a:solidFill>
                    <a:schemeClr val="bg1"/>
                  </a:solidFill>
                  <a:latin typeface="+mn-ea"/>
                </a:rPr>
                <a:t>零</a:t>
              </a:r>
              <a:r>
                <a:rPr kumimoji="1" lang="zh-CN" altLang="en-US" sz="2000" kern="0" dirty="0" smtClean="0">
                  <a:solidFill>
                    <a:schemeClr val="bg1"/>
                  </a:solidFill>
                  <a:latin typeface="+mn-ea"/>
                </a:rPr>
                <a:t>元素，  仅保留  与  非零元素的乘积项</a:t>
              </a:r>
              <a:endParaRPr kumimoji="1" lang="en-US" altLang="zh-CN" sz="2000" b="0" i="0" u="none" strike="noStrike" kern="0" cap="none" spc="0" normalizeH="0" baseline="0" noProof="0" dirty="0" smtClean="0">
                <a:ln>
                  <a:noFill/>
                </a:ln>
                <a:solidFill>
                  <a:schemeClr val="bg1"/>
                </a:solidFill>
                <a:effectLst/>
                <a:uLnTx/>
                <a:uFillTx/>
                <a:latin typeface="+mn-ea"/>
              </a:endParaRPr>
            </a:p>
          </p:txBody>
        </p:sp>
        <p:graphicFrame>
          <p:nvGraphicFramePr>
            <p:cNvPr id="22" name="对象 21"/>
            <p:cNvGraphicFramePr>
              <a:graphicFrameLocks noChangeAspect="1"/>
            </p:cNvGraphicFramePr>
            <p:nvPr>
              <p:extLst>
                <p:ext uri="{D42A27DB-BD31-4B8C-83A1-F6EECF244321}">
                  <p14:modId xmlns:p14="http://schemas.microsoft.com/office/powerpoint/2010/main" val="1288732420"/>
                </p:ext>
              </p:extLst>
            </p:nvPr>
          </p:nvGraphicFramePr>
          <p:xfrm>
            <a:off x="1995488" y="5159375"/>
            <a:ext cx="242887" cy="184150"/>
          </p:xfrm>
          <a:graphic>
            <a:graphicData uri="http://schemas.openxmlformats.org/presentationml/2006/ole">
              <mc:AlternateContent xmlns:mc="http://schemas.openxmlformats.org/markup-compatibility/2006">
                <mc:Choice xmlns:v="urn:schemas-microsoft-com:vml" Requires="v">
                  <p:oleObj spid="_x0000_s37461" name="Formula" r:id="rId6" imgW="242640" imgH="184320" progId="Equation.Ribbit">
                    <p:embed/>
                  </p:oleObj>
                </mc:Choice>
                <mc:Fallback>
                  <p:oleObj name="Formula" r:id="rId6" imgW="242640" imgH="184320" progId="Equation.Ribbit">
                    <p:embed/>
                    <p:pic>
                      <p:nvPicPr>
                        <p:cNvPr id="0" name=""/>
                        <p:cNvPicPr>
                          <a:picLocks noChangeAspect="1" noChangeArrowheads="1"/>
                        </p:cNvPicPr>
                        <p:nvPr/>
                      </p:nvPicPr>
                      <p:blipFill>
                        <a:blip r:embed="rId7"/>
                        <a:srcRect/>
                        <a:stretch>
                          <a:fillRect/>
                        </a:stretch>
                      </p:blipFill>
                      <p:spPr bwMode="auto">
                        <a:xfrm>
                          <a:off x="1995488" y="5159375"/>
                          <a:ext cx="242887" cy="184150"/>
                        </a:xfrm>
                        <a:prstGeom prst="rect">
                          <a:avLst/>
                        </a:prstGeom>
                        <a:noFill/>
                        <a:extLst/>
                      </p:spPr>
                    </p:pic>
                  </p:oleObj>
                </mc:Fallback>
              </mc:AlternateContent>
            </a:graphicData>
          </a:graphic>
        </p:graphicFrame>
        <p:graphicFrame>
          <p:nvGraphicFramePr>
            <p:cNvPr id="23" name="对象 22"/>
            <p:cNvGraphicFramePr>
              <a:graphicFrameLocks noChangeAspect="1"/>
            </p:cNvGraphicFramePr>
            <p:nvPr>
              <p:extLst>
                <p:ext uri="{D42A27DB-BD31-4B8C-83A1-F6EECF244321}">
                  <p14:modId xmlns:p14="http://schemas.microsoft.com/office/powerpoint/2010/main" val="1228682254"/>
                </p:ext>
              </p:extLst>
            </p:nvPr>
          </p:nvGraphicFramePr>
          <p:xfrm>
            <a:off x="3519488" y="5159375"/>
            <a:ext cx="242887" cy="184150"/>
          </p:xfrm>
          <a:graphic>
            <a:graphicData uri="http://schemas.openxmlformats.org/presentationml/2006/ole">
              <mc:AlternateContent xmlns:mc="http://schemas.openxmlformats.org/markup-compatibility/2006">
                <mc:Choice xmlns:v="urn:schemas-microsoft-com:vml" Requires="v">
                  <p:oleObj spid="_x0000_s37462" name="Formula" r:id="rId8" imgW="242640" imgH="184320" progId="Equation.Ribbit">
                    <p:embed/>
                  </p:oleObj>
                </mc:Choice>
                <mc:Fallback>
                  <p:oleObj name="Formula" r:id="rId8" imgW="242640" imgH="184320" progId="Equation.Ribbit">
                    <p:embed/>
                    <p:pic>
                      <p:nvPicPr>
                        <p:cNvPr id="0" name=""/>
                        <p:cNvPicPr>
                          <a:picLocks noChangeAspect="1" noChangeArrowheads="1"/>
                        </p:cNvPicPr>
                        <p:nvPr/>
                      </p:nvPicPr>
                      <p:blipFill>
                        <a:blip r:embed="rId9"/>
                        <a:srcRect/>
                        <a:stretch>
                          <a:fillRect/>
                        </a:stretch>
                      </p:blipFill>
                      <p:spPr bwMode="auto">
                        <a:xfrm>
                          <a:off x="3519488" y="5159375"/>
                          <a:ext cx="242887" cy="184150"/>
                        </a:xfrm>
                        <a:prstGeom prst="rect">
                          <a:avLst/>
                        </a:prstGeom>
                        <a:noFill/>
                        <a:extLst/>
                      </p:spPr>
                    </p:pic>
                  </p:oleObj>
                </mc:Fallback>
              </mc:AlternateContent>
            </a:graphicData>
          </a:graphic>
        </p:graphicFrame>
        <p:graphicFrame>
          <p:nvGraphicFramePr>
            <p:cNvPr id="24" name="对象 23"/>
            <p:cNvGraphicFramePr>
              <a:graphicFrameLocks noChangeAspect="1"/>
            </p:cNvGraphicFramePr>
            <p:nvPr>
              <p:extLst>
                <p:ext uri="{D42A27DB-BD31-4B8C-83A1-F6EECF244321}">
                  <p14:modId xmlns:p14="http://schemas.microsoft.com/office/powerpoint/2010/main" val="3839444453"/>
                </p:ext>
              </p:extLst>
            </p:nvPr>
          </p:nvGraphicFramePr>
          <p:xfrm>
            <a:off x="7353300" y="5164138"/>
            <a:ext cx="242888" cy="184150"/>
          </p:xfrm>
          <a:graphic>
            <a:graphicData uri="http://schemas.openxmlformats.org/presentationml/2006/ole">
              <mc:AlternateContent xmlns:mc="http://schemas.openxmlformats.org/markup-compatibility/2006">
                <mc:Choice xmlns:v="urn:schemas-microsoft-com:vml" Requires="v">
                  <p:oleObj spid="_x0000_s37463" name="Formula" r:id="rId10" imgW="242640" imgH="184320" progId="Equation.Ribbit">
                    <p:embed/>
                  </p:oleObj>
                </mc:Choice>
                <mc:Fallback>
                  <p:oleObj name="Formula" r:id="rId10" imgW="242640" imgH="184320" progId="Equation.Ribbit">
                    <p:embed/>
                    <p:pic>
                      <p:nvPicPr>
                        <p:cNvPr id="0" name=""/>
                        <p:cNvPicPr>
                          <a:picLocks noChangeAspect="1" noChangeArrowheads="1"/>
                        </p:cNvPicPr>
                        <p:nvPr/>
                      </p:nvPicPr>
                      <p:blipFill>
                        <a:blip r:embed="rId11"/>
                        <a:srcRect/>
                        <a:stretch>
                          <a:fillRect/>
                        </a:stretch>
                      </p:blipFill>
                      <p:spPr bwMode="auto">
                        <a:xfrm>
                          <a:off x="7353300" y="5164138"/>
                          <a:ext cx="242888" cy="184150"/>
                        </a:xfrm>
                        <a:prstGeom prst="rect">
                          <a:avLst/>
                        </a:prstGeom>
                        <a:noFill/>
                        <a:extLst/>
                      </p:spPr>
                    </p:pic>
                  </p:oleObj>
                </mc:Fallback>
              </mc:AlternateContent>
            </a:graphicData>
          </a:graphic>
        </p:graphicFrame>
        <p:graphicFrame>
          <p:nvGraphicFramePr>
            <p:cNvPr id="25" name="对象 24"/>
            <p:cNvGraphicFramePr>
              <a:graphicFrameLocks noChangeAspect="1"/>
            </p:cNvGraphicFramePr>
            <p:nvPr>
              <p:extLst>
                <p:ext uri="{D42A27DB-BD31-4B8C-83A1-F6EECF244321}">
                  <p14:modId xmlns:p14="http://schemas.microsoft.com/office/powerpoint/2010/main" val="4233508901"/>
                </p:ext>
              </p:extLst>
            </p:nvPr>
          </p:nvGraphicFramePr>
          <p:xfrm>
            <a:off x="6867525" y="5116513"/>
            <a:ext cx="182563" cy="244475"/>
          </p:xfrm>
          <a:graphic>
            <a:graphicData uri="http://schemas.openxmlformats.org/presentationml/2006/ole">
              <mc:AlternateContent xmlns:mc="http://schemas.openxmlformats.org/markup-compatibility/2006">
                <mc:Choice xmlns:v="urn:schemas-microsoft-com:vml" Requires="v">
                  <p:oleObj spid="_x0000_s37464" name="Formula" r:id="rId12" imgW="181800" imgH="245160" progId="Equation.Ribbit">
                    <p:embed/>
                  </p:oleObj>
                </mc:Choice>
                <mc:Fallback>
                  <p:oleObj name="Formula" r:id="rId12" imgW="181800" imgH="245160" progId="Equation.Ribbit">
                    <p:embed/>
                    <p:pic>
                      <p:nvPicPr>
                        <p:cNvPr id="0" name=""/>
                        <p:cNvPicPr>
                          <a:picLocks noChangeAspect="1" noChangeArrowheads="1"/>
                        </p:cNvPicPr>
                        <p:nvPr/>
                      </p:nvPicPr>
                      <p:blipFill>
                        <a:blip r:embed="rId13"/>
                        <a:srcRect/>
                        <a:stretch>
                          <a:fillRect/>
                        </a:stretch>
                      </p:blipFill>
                      <p:spPr bwMode="auto">
                        <a:xfrm>
                          <a:off x="6867525" y="5116513"/>
                          <a:ext cx="182563" cy="244475"/>
                        </a:xfrm>
                        <a:prstGeom prst="rect">
                          <a:avLst/>
                        </a:prstGeom>
                        <a:noFill/>
                        <a:extLst/>
                      </p:spPr>
                    </p:pic>
                  </p:oleObj>
                </mc:Fallback>
              </mc:AlternateContent>
            </a:graphicData>
          </a:graphic>
        </p:graphicFrame>
        <p:graphicFrame>
          <p:nvGraphicFramePr>
            <p:cNvPr id="26" name="对象 25"/>
            <p:cNvGraphicFramePr>
              <a:graphicFrameLocks noChangeAspect="1"/>
            </p:cNvGraphicFramePr>
            <p:nvPr>
              <p:extLst>
                <p:ext uri="{D42A27DB-BD31-4B8C-83A1-F6EECF244321}">
                  <p14:modId xmlns:p14="http://schemas.microsoft.com/office/powerpoint/2010/main" val="3766095409"/>
                </p:ext>
              </p:extLst>
            </p:nvPr>
          </p:nvGraphicFramePr>
          <p:xfrm>
            <a:off x="5784666" y="5117461"/>
            <a:ext cx="239713" cy="242887"/>
          </p:xfrm>
          <a:graphic>
            <a:graphicData uri="http://schemas.openxmlformats.org/presentationml/2006/ole">
              <mc:AlternateContent xmlns:mc="http://schemas.openxmlformats.org/markup-compatibility/2006">
                <mc:Choice xmlns:v="urn:schemas-microsoft-com:vml" Requires="v">
                  <p:oleObj spid="_x0000_s37465" name="Formula" r:id="rId14" imgW="239040" imgH="242640" progId="Equation.Ribbit">
                    <p:embed/>
                  </p:oleObj>
                </mc:Choice>
                <mc:Fallback>
                  <p:oleObj name="Formula" r:id="rId14" imgW="239040" imgH="242640" progId="Equation.Ribbit">
                    <p:embed/>
                    <p:pic>
                      <p:nvPicPr>
                        <p:cNvPr id="0" name=""/>
                        <p:cNvPicPr>
                          <a:picLocks noChangeAspect="1" noChangeArrowheads="1"/>
                        </p:cNvPicPr>
                        <p:nvPr/>
                      </p:nvPicPr>
                      <p:blipFill>
                        <a:blip r:embed="rId15"/>
                        <a:srcRect/>
                        <a:stretch>
                          <a:fillRect/>
                        </a:stretch>
                      </p:blipFill>
                      <p:spPr bwMode="auto">
                        <a:xfrm>
                          <a:off x="5784666" y="5117461"/>
                          <a:ext cx="239713" cy="242887"/>
                        </a:xfrm>
                        <a:prstGeom prst="rect">
                          <a:avLst/>
                        </a:prstGeom>
                        <a:noFill/>
                        <a:extLst/>
                      </p:spPr>
                    </p:pic>
                  </p:oleObj>
                </mc:Fallback>
              </mc:AlternateContent>
            </a:graphicData>
          </a:graphic>
        </p:graphicFrame>
      </p:grpSp>
    </p:spTree>
    <p:extLst>
      <p:ext uri="{BB962C8B-B14F-4D97-AF65-F5344CB8AC3E}">
        <p14:creationId xmlns:p14="http://schemas.microsoft.com/office/powerpoint/2010/main" val="247415167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压缩感知</a:t>
            </a:r>
            <a:endParaRPr lang="zh-CN" altLang="en-US" dirty="0"/>
          </a:p>
        </p:txBody>
      </p:sp>
      <p:sp>
        <p:nvSpPr>
          <p:cNvPr id="10" name="内容占位符 3"/>
          <p:cNvSpPr>
            <a:spLocks noGrp="1"/>
          </p:cNvSpPr>
          <p:nvPr>
            <p:ph idx="1"/>
          </p:nvPr>
        </p:nvSpPr>
        <p:spPr>
          <a:xfrm>
            <a:off x="260350" y="2661808"/>
            <a:ext cx="8629650" cy="4343400"/>
          </a:xfrm>
          <a:prstGeom prst="rect">
            <a:avLst/>
          </a:prstGeom>
        </p:spPr>
        <p:txBody>
          <a:bodyPr/>
          <a:lstStyle/>
          <a:p>
            <a:r>
              <a:rPr lang="zh-CN" altLang="en-US" dirty="0" smtClean="0"/>
              <a:t>数据传输中，能否利用接收到的压缩、丢包后的数字信号，精确重构出原信号？</a:t>
            </a:r>
            <a:endParaRPr lang="en-US" altLang="zh-CN" dirty="0" smtClean="0"/>
          </a:p>
          <a:p>
            <a:endParaRPr lang="zh-CN" altLang="en-US" dirty="0"/>
          </a:p>
          <a:p>
            <a:r>
              <a:rPr lang="zh-CN" altLang="en-US" dirty="0"/>
              <a:t>压缩</a:t>
            </a:r>
            <a:r>
              <a:rPr lang="zh-CN" altLang="en-US" dirty="0" smtClean="0"/>
              <a:t>感知 </a:t>
            </a:r>
            <a:r>
              <a:rPr lang="en-US" altLang="zh-CN" dirty="0" smtClean="0"/>
              <a:t>(compressive sensing</a:t>
            </a:r>
            <a:r>
              <a:rPr lang="en-US" altLang="zh-CN" dirty="0"/>
              <a:t>)</a:t>
            </a:r>
            <a:r>
              <a:rPr lang="zh-CN" altLang="en-US" dirty="0" smtClean="0"/>
              <a:t> </a:t>
            </a:r>
            <a:r>
              <a:rPr lang="en-US" altLang="zh-CN" sz="1600" dirty="0"/>
              <a:t>[</a:t>
            </a:r>
            <a:r>
              <a:rPr lang="en-US" altLang="zh-CN" sz="1600" dirty="0" err="1"/>
              <a:t>Cándes</a:t>
            </a:r>
            <a:r>
              <a:rPr lang="en-US" altLang="zh-CN" sz="1600" dirty="0"/>
              <a:t> et al., 2006, </a:t>
            </a:r>
            <a:r>
              <a:rPr lang="en-US" altLang="zh-CN" sz="1600" dirty="0" err="1"/>
              <a:t>Donoho</a:t>
            </a:r>
            <a:r>
              <a:rPr lang="en-US" altLang="zh-CN" sz="1600" dirty="0"/>
              <a:t>, 2006]</a:t>
            </a:r>
            <a:r>
              <a:rPr lang="en-US" altLang="zh-CN" dirty="0"/>
              <a:t> </a:t>
            </a:r>
            <a:r>
              <a:rPr lang="zh-CN" altLang="en-US" dirty="0" smtClean="0"/>
              <a:t>为解决</a:t>
            </a:r>
            <a:r>
              <a:rPr lang="zh-CN" altLang="en-US" dirty="0"/>
              <a:t>此类</a:t>
            </a:r>
            <a:r>
              <a:rPr lang="zh-CN" altLang="en-US" dirty="0" smtClean="0"/>
              <a:t>问题提供了新的思路</a:t>
            </a:r>
            <a:r>
              <a:rPr lang="en-US" altLang="zh-CN" dirty="0" smtClean="0"/>
              <a:t>.</a:t>
            </a:r>
            <a:endParaRPr lang="zh-CN" altLang="en-US" dirty="0"/>
          </a:p>
          <a:p>
            <a:endParaRPr lang="zh-CN" altLang="en-US" dirty="0"/>
          </a:p>
        </p:txBody>
      </p:sp>
      <p:sp>
        <p:nvSpPr>
          <p:cNvPr id="9" name="文本占位符 1"/>
          <p:cNvSpPr txBox="1">
            <a:spLocks/>
          </p:cNvSpPr>
          <p:nvPr/>
        </p:nvSpPr>
        <p:spPr>
          <a:xfrm>
            <a:off x="260350" y="1516201"/>
            <a:ext cx="7256556" cy="445293"/>
          </a:xfrm>
          <a:prstGeom prst="rect">
            <a:avLst/>
          </a:prstGeom>
        </p:spPr>
        <p:txBody>
          <a:bodyPr vert="horz" lIns="91440" tIns="46800" rIns="91440" bIns="45720" rtlCol="0">
            <a:noAutofit/>
          </a:bodyPr>
          <a:lstStyle>
            <a:lvl1pPr marL="228600" indent="-360000"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3000" dirty="0" smtClean="0">
                <a:solidFill>
                  <a:schemeClr val="accent1"/>
                </a:solidFill>
                <a:latin typeface="微软雅黑" panose="020B0503020204020204" pitchFamily="34" charset="-122"/>
                <a:ea typeface="微软雅黑" panose="020B0503020204020204" pitchFamily="34" charset="-122"/>
              </a:rPr>
              <a:t>能否利用部分数据恢复全部数据？</a:t>
            </a:r>
            <a:endParaRPr lang="zh-CN" altLang="en-US" sz="3000"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9689570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smtClean="0"/>
                  <a:t>长度为</a:t>
                </a:r>
                <a14:m>
                  <m:oMath xmlns:m="http://schemas.openxmlformats.org/officeDocument/2006/math">
                    <m:r>
                      <a:rPr lang="en-US" altLang="zh-CN" b="0" i="1" smtClean="0">
                        <a:latin typeface="Cambria Math" panose="02040503050406030204" pitchFamily="18" charset="0"/>
                      </a:rPr>
                      <m:t>𝑚</m:t>
                    </m:r>
                  </m:oMath>
                </a14:m>
                <a:r>
                  <a:rPr lang="zh-CN" altLang="en-US" dirty="0" smtClean="0"/>
                  <a:t>的离散信号</a:t>
                </a:r>
                <a14:m>
                  <m:oMath xmlns:m="http://schemas.openxmlformats.org/officeDocument/2006/math">
                    <m:r>
                      <a:rPr lang="en-US" altLang="zh-CN" b="1" i="1" smtClean="0">
                        <a:latin typeface="Cambria Math" panose="02040503050406030204" pitchFamily="18" charset="0"/>
                      </a:rPr>
                      <m:t>𝒙</m:t>
                    </m:r>
                  </m:oMath>
                </a14:m>
                <a:r>
                  <a:rPr lang="zh-CN" altLang="en-US" dirty="0" smtClean="0"/>
                  <a:t>，用远小于奈奎斯特采样定理的要求的采样率采样得到长度为</a:t>
                </a:r>
                <a14:m>
                  <m:oMath xmlns:m="http://schemas.openxmlformats.org/officeDocument/2006/math">
                    <m:r>
                      <a:rPr lang="en-US" altLang="zh-CN" b="0" i="1" smtClean="0">
                        <a:latin typeface="Cambria Math" panose="02040503050406030204" pitchFamily="18" charset="0"/>
                      </a:rPr>
                      <m:t>𝑛</m:t>
                    </m:r>
                  </m:oMath>
                </a14:m>
                <a:r>
                  <a:rPr lang="zh-CN" altLang="en-US" dirty="0" smtClean="0"/>
                  <a:t>的采样后信号</a:t>
                </a:r>
                <a14:m>
                  <m:oMath xmlns:m="http://schemas.openxmlformats.org/officeDocument/2006/math">
                    <m:r>
                      <a:rPr lang="en-US" altLang="zh-CN" b="1" i="1" smtClean="0">
                        <a:latin typeface="Cambria Math" panose="02040503050406030204" pitchFamily="18" charset="0"/>
                      </a:rPr>
                      <m:t>𝒚</m:t>
                    </m:r>
                  </m:oMath>
                </a14:m>
                <a:r>
                  <a:rPr lang="zh-CN" altLang="en-US" dirty="0" smtClean="0"/>
                  <a:t>，</a:t>
                </a:r>
                <a14:m>
                  <m:oMath xmlns:m="http://schemas.openxmlformats.org/officeDocument/2006/math">
                    <m:r>
                      <a:rPr lang="en-US" altLang="zh-CN" b="0" i="1" smtClean="0">
                        <a:latin typeface="Cambria Math" panose="02040503050406030204" pitchFamily="18" charset="0"/>
                      </a:rPr>
                      <m:t>𝑛</m:t>
                    </m:r>
                    <m:r>
                      <a:rPr lang="en-US" altLang="zh-CN" i="1" dirty="0">
                        <a:latin typeface="Cambria Math" panose="02040503050406030204" pitchFamily="18" charset="0"/>
                        <a:ea typeface="Cambria Math" panose="02040503050406030204" pitchFamily="18" charset="0"/>
                      </a:rPr>
                      <m:t>≪</m:t>
                    </m:r>
                    <m:r>
                      <a:rPr lang="en-US" altLang="zh-CN" b="0" i="1" dirty="0" smtClean="0">
                        <a:latin typeface="Cambria Math" panose="02040503050406030204" pitchFamily="18" charset="0"/>
                        <a:ea typeface="Cambria Math" panose="02040503050406030204" pitchFamily="18" charset="0"/>
                      </a:rPr>
                      <m:t>𝑚</m:t>
                    </m:r>
                  </m:oMath>
                </a14:m>
                <a:r>
                  <a:rPr lang="zh-CN" altLang="en-US" dirty="0" smtClean="0"/>
                  <a:t>，即</a:t>
                </a:r>
                <a:endParaRPr lang="en-US" altLang="zh-CN" dirty="0" smtClean="0"/>
              </a:p>
              <a:p>
                <a:endParaRPr lang="en-US" altLang="zh-CN" dirty="0" smtClean="0"/>
              </a:p>
              <a:p>
                <a:endParaRPr lang="en-US" altLang="zh-CN" dirty="0"/>
              </a:p>
              <a:p>
                <a:r>
                  <a:rPr lang="zh-CN" altLang="en-US" dirty="0" smtClean="0"/>
                  <a:t>一般情况下，</a:t>
                </a:r>
                <a14:m>
                  <m:oMath xmlns:m="http://schemas.openxmlformats.org/officeDocument/2006/math">
                    <m:r>
                      <a:rPr lang="en-US" altLang="zh-CN" i="1">
                        <a:latin typeface="Cambria Math" panose="02040503050406030204" pitchFamily="18" charset="0"/>
                      </a:rPr>
                      <m:t>𝑛</m:t>
                    </m:r>
                    <m:r>
                      <a:rPr lang="en-US" altLang="zh-CN" i="1" dirty="0">
                        <a:latin typeface="Cambria Math" panose="02040503050406030204" pitchFamily="18" charset="0"/>
                        <a:ea typeface="Cambria Math" panose="02040503050406030204" pitchFamily="18" charset="0"/>
                      </a:rPr>
                      <m:t>≪</m:t>
                    </m:r>
                    <m:r>
                      <a:rPr lang="en-US" altLang="zh-CN" i="1" dirty="0">
                        <a:latin typeface="Cambria Math" panose="02040503050406030204" pitchFamily="18" charset="0"/>
                        <a:ea typeface="Cambria Math" panose="02040503050406030204" pitchFamily="18" charset="0"/>
                      </a:rPr>
                      <m:t>𝑚</m:t>
                    </m:r>
                  </m:oMath>
                </a14:m>
                <a:r>
                  <a:rPr lang="zh-CN" altLang="en-US" dirty="0" smtClean="0"/>
                  <a:t>，</a:t>
                </a:r>
                <a:r>
                  <a:rPr lang="zh-CN" altLang="en-US" b="1" dirty="0" smtClean="0">
                    <a:solidFill>
                      <a:srgbClr val="C00000"/>
                    </a:solidFill>
                  </a:rPr>
                  <a:t>不能</a:t>
                </a:r>
                <a:r>
                  <a:rPr lang="zh-CN" altLang="en-US" dirty="0" smtClean="0"/>
                  <a:t>利用</a:t>
                </a:r>
                <a14:m>
                  <m:oMath xmlns:m="http://schemas.openxmlformats.org/officeDocument/2006/math">
                    <m:r>
                      <a:rPr lang="en-US" altLang="zh-CN" b="1" i="1">
                        <a:latin typeface="Cambria Math" panose="02040503050406030204" pitchFamily="18" charset="0"/>
                      </a:rPr>
                      <m:t>𝒚</m:t>
                    </m:r>
                  </m:oMath>
                </a14:m>
                <a:r>
                  <a:rPr lang="zh-CN" altLang="en-US" dirty="0" smtClean="0"/>
                  <a:t>还原</a:t>
                </a:r>
                <a14:m>
                  <m:oMath xmlns:m="http://schemas.openxmlformats.org/officeDocument/2006/math">
                    <m:r>
                      <a:rPr lang="en-US" altLang="zh-CN" b="1" i="1">
                        <a:latin typeface="Cambria Math" panose="02040503050406030204" pitchFamily="18" charset="0"/>
                      </a:rPr>
                      <m:t>𝒙</m:t>
                    </m:r>
                  </m:oMath>
                </a14:m>
                <a:r>
                  <a:rPr lang="zh-CN" altLang="en-US" dirty="0" smtClean="0"/>
                  <a:t>，</a:t>
                </a:r>
                <a:r>
                  <a:rPr lang="zh-CN" altLang="en-US" b="1" dirty="0" smtClean="0">
                    <a:solidFill>
                      <a:srgbClr val="C00000"/>
                    </a:solidFill>
                  </a:rPr>
                  <a:t>但是</a:t>
                </a:r>
                <a:endParaRPr lang="en-US" altLang="zh-CN" b="1" dirty="0" smtClean="0">
                  <a:solidFill>
                    <a:srgbClr val="C00000"/>
                  </a:solidFill>
                </a:endParaRPr>
              </a:p>
              <a:p>
                <a:pPr marL="0" indent="0">
                  <a:buNone/>
                </a:pPr>
                <a:endParaRPr lang="en-US" altLang="zh-CN" b="1" dirty="0" smtClean="0">
                  <a:solidFill>
                    <a:srgbClr val="C00000"/>
                  </a:solidFill>
                </a:endParaRPr>
              </a:p>
              <a:p>
                <a:r>
                  <a:rPr lang="zh-CN" altLang="en-US" dirty="0" smtClean="0"/>
                  <a:t>若存在某个线性变换</a:t>
                </a:r>
                <a14:m>
                  <m:oMath xmlns:m="http://schemas.openxmlformats.org/officeDocument/2006/math">
                    <m:r>
                      <m:rPr>
                        <m:sty m:val="p"/>
                      </m:rPr>
                      <a:rPr lang="en-US" altLang="zh-CN" b="0" i="0" smtClean="0">
                        <a:latin typeface="Cambria Math" panose="02040503050406030204" pitchFamily="18" charset="0"/>
                      </a:rPr>
                      <m:t>Ψ</m:t>
                    </m:r>
                  </m:oMath>
                </a14:m>
                <a:r>
                  <a:rPr lang="zh-CN" altLang="en-US" dirty="0" smtClean="0"/>
                  <a:t>，使得</a:t>
                </a:r>
                <a14:m>
                  <m:oMath xmlns:m="http://schemas.openxmlformats.org/officeDocument/2006/math">
                    <m:r>
                      <a:rPr lang="en-US" altLang="zh-CN" b="1" i="1" smtClean="0">
                        <a:latin typeface="Cambria Math" panose="02040503050406030204" pitchFamily="18" charset="0"/>
                      </a:rPr>
                      <m:t>𝒙</m:t>
                    </m:r>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Ψ</m:t>
                    </m:r>
                    <m:r>
                      <a:rPr lang="en-US" altLang="zh-CN" b="1" i="1" smtClean="0">
                        <a:latin typeface="Cambria Math" panose="02040503050406030204" pitchFamily="18" charset="0"/>
                      </a:rPr>
                      <m:t>𝒔</m:t>
                    </m:r>
                  </m:oMath>
                </a14:m>
                <a:r>
                  <a:rPr lang="zh-CN" altLang="en-US" dirty="0" smtClean="0"/>
                  <a:t>， </a:t>
                </a:r>
                <a14:m>
                  <m:oMath xmlns:m="http://schemas.openxmlformats.org/officeDocument/2006/math">
                    <m:r>
                      <a:rPr lang="en-US" altLang="zh-CN" b="1" i="1" smtClean="0">
                        <a:latin typeface="Cambria Math" panose="02040503050406030204" pitchFamily="18" charset="0"/>
                      </a:rPr>
                      <m:t>𝒔</m:t>
                    </m:r>
                  </m:oMath>
                </a14:m>
                <a:r>
                  <a:rPr lang="zh-CN" altLang="en-US" dirty="0" smtClean="0"/>
                  <a:t>是</a:t>
                </a:r>
                <a:r>
                  <a:rPr lang="zh-CN" altLang="en-US" b="1" dirty="0" smtClean="0">
                    <a:solidFill>
                      <a:srgbClr val="C00000"/>
                    </a:solidFill>
                  </a:rPr>
                  <a:t>稀疏向量</a:t>
                </a:r>
                <a:r>
                  <a:rPr lang="zh-CN" altLang="en-US" dirty="0" smtClean="0"/>
                  <a:t>，即</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3"/>
                <a:stretch>
                  <a:fillRect l="-778" t="-1854"/>
                </a:stretch>
              </a:blipFill>
            </p:spPr>
            <p:txBody>
              <a:bodyPr/>
              <a:lstStyle/>
              <a:p>
                <a:r>
                  <a:rPr lang="zh-CN" altLang="en-US">
                    <a:noFill/>
                  </a:rPr>
                  <a:t> </a:t>
                </a:r>
              </a:p>
            </p:txBody>
          </p:sp>
        </mc:Fallback>
      </mc:AlternateContent>
      <p:graphicFrame>
        <p:nvGraphicFramePr>
          <p:cNvPr id="4" name="对象 3"/>
          <p:cNvGraphicFramePr>
            <a:graphicFrameLocks noChangeAspect="1"/>
          </p:cNvGraphicFramePr>
          <p:nvPr>
            <p:extLst>
              <p:ext uri="{D42A27DB-BD31-4B8C-83A1-F6EECF244321}">
                <p14:modId xmlns:p14="http://schemas.microsoft.com/office/powerpoint/2010/main" val="1242598412"/>
              </p:ext>
            </p:extLst>
          </p:nvPr>
        </p:nvGraphicFramePr>
        <p:xfrm>
          <a:off x="3233738" y="1966913"/>
          <a:ext cx="925512" cy="273050"/>
        </p:xfrm>
        <a:graphic>
          <a:graphicData uri="http://schemas.openxmlformats.org/presentationml/2006/ole">
            <mc:AlternateContent xmlns:mc="http://schemas.openxmlformats.org/markup-compatibility/2006">
              <mc:Choice xmlns:v="urn:schemas-microsoft-com:vml" Requires="v">
                <p:oleObj spid="_x0000_s25111" name="Formula" r:id="rId4" imgW="925920" imgH="273240" progId="Equation.Ribbit">
                  <p:embed/>
                </p:oleObj>
              </mc:Choice>
              <mc:Fallback>
                <p:oleObj name="Formula" r:id="rId4" imgW="925920" imgH="273240" progId="Equation.Ribbit">
                  <p:embed/>
                  <p:pic>
                    <p:nvPicPr>
                      <p:cNvPr id="0" name=""/>
                      <p:cNvPicPr/>
                      <p:nvPr/>
                    </p:nvPicPr>
                    <p:blipFill>
                      <a:blip r:embed="rId5"/>
                      <a:stretch>
                        <a:fillRect/>
                      </a:stretch>
                    </p:blipFill>
                    <p:spPr>
                      <a:xfrm>
                        <a:off x="3233738" y="1966913"/>
                        <a:ext cx="925512" cy="273050"/>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3456725021"/>
              </p:ext>
            </p:extLst>
          </p:nvPr>
        </p:nvGraphicFramePr>
        <p:xfrm>
          <a:off x="2684463" y="4351338"/>
          <a:ext cx="2638425" cy="277812"/>
        </p:xfrm>
        <a:graphic>
          <a:graphicData uri="http://schemas.openxmlformats.org/presentationml/2006/ole">
            <mc:AlternateContent xmlns:mc="http://schemas.openxmlformats.org/markup-compatibility/2006">
              <mc:Choice xmlns:v="urn:schemas-microsoft-com:vml" Requires="v">
                <p:oleObj spid="_x0000_s25112" name="Formula" r:id="rId6" imgW="2638080" imgH="277200" progId="Equation.Ribbit">
                  <p:embed/>
                </p:oleObj>
              </mc:Choice>
              <mc:Fallback>
                <p:oleObj name="Formula" r:id="rId6" imgW="2638080" imgH="277200" progId="Equation.Ribbit">
                  <p:embed/>
                  <p:pic>
                    <p:nvPicPr>
                      <p:cNvPr id="0" name=""/>
                      <p:cNvPicPr/>
                      <p:nvPr/>
                    </p:nvPicPr>
                    <p:blipFill>
                      <a:blip r:embed="rId7"/>
                      <a:stretch>
                        <a:fillRect/>
                      </a:stretch>
                    </p:blipFill>
                    <p:spPr>
                      <a:xfrm>
                        <a:off x="2684463" y="4351338"/>
                        <a:ext cx="2638425" cy="277812"/>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sp>
            <p:nvSpPr>
              <p:cNvPr id="6" name="矩形 5"/>
              <p:cNvSpPr/>
              <p:nvPr/>
            </p:nvSpPr>
            <p:spPr>
              <a:xfrm>
                <a:off x="530225" y="5319870"/>
                <a:ext cx="8347075" cy="523220"/>
              </a:xfrm>
              <a:prstGeom prst="rect">
                <a:avLst/>
              </a:prstGeom>
            </p:spPr>
            <p:txBody>
              <a:bodyPr wrap="square">
                <a:spAutoFit/>
              </a:bodyPr>
              <a:lstStyle/>
              <a:p>
                <a:pPr algn="ctr"/>
                <a14:m>
                  <m:oMath xmlns:m="http://schemas.openxmlformats.org/officeDocument/2006/math">
                    <m:r>
                      <a:rPr lang="en-US" altLang="zh-CN" sz="2800" i="1" dirty="0" smtClean="0">
                        <a:solidFill>
                          <a:srgbClr val="C00000"/>
                        </a:solidFill>
                        <a:latin typeface="Cambria Math" panose="02040503050406030204" pitchFamily="18" charset="0"/>
                      </a:rPr>
                      <m:t>𝐴</m:t>
                    </m:r>
                  </m:oMath>
                </a14:m>
                <a:r>
                  <a:rPr lang="zh-CN" altLang="en-US" sz="2800" dirty="0" smtClean="0">
                    <a:solidFill>
                      <a:srgbClr val="C00000"/>
                    </a:solidFill>
                  </a:rPr>
                  <a:t>具有</a:t>
                </a:r>
                <a:r>
                  <a:rPr lang="zh-CN" altLang="en-US" sz="2800" b="1" dirty="0" smtClean="0">
                    <a:solidFill>
                      <a:srgbClr val="C00000"/>
                    </a:solidFill>
                  </a:rPr>
                  <a:t>“限定等距性”</a:t>
                </a:r>
                <a:r>
                  <a:rPr lang="zh-CN" altLang="en-US" sz="2800" dirty="0" smtClean="0">
                    <a:solidFill>
                      <a:srgbClr val="C00000"/>
                    </a:solidFill>
                  </a:rPr>
                  <a:t>时，可以近乎完美地恢复</a:t>
                </a:r>
                <a14:m>
                  <m:oMath xmlns:m="http://schemas.openxmlformats.org/officeDocument/2006/math">
                    <m:r>
                      <a:rPr lang="en-US" altLang="zh-CN" sz="2800" b="1" i="1" dirty="0" smtClean="0">
                        <a:solidFill>
                          <a:srgbClr val="C00000"/>
                        </a:solidFill>
                        <a:latin typeface="Cambria Math" panose="02040503050406030204" pitchFamily="18" charset="0"/>
                      </a:rPr>
                      <m:t>𝒔</m:t>
                    </m:r>
                  </m:oMath>
                </a14:m>
                <a:endParaRPr lang="zh-CN" altLang="en-US" sz="2800" b="1" dirty="0"/>
              </a:p>
            </p:txBody>
          </p:sp>
        </mc:Choice>
        <mc:Fallback xmlns="">
          <p:sp>
            <p:nvSpPr>
              <p:cNvPr id="6" name="矩形 5"/>
              <p:cNvSpPr>
                <a:spLocks noRot="1" noChangeAspect="1" noMove="1" noResize="1" noEditPoints="1" noAdjustHandles="1" noChangeArrowheads="1" noChangeShapeType="1" noTextEdit="1"/>
              </p:cNvSpPr>
              <p:nvPr/>
            </p:nvSpPr>
            <p:spPr>
              <a:xfrm>
                <a:off x="530225" y="5319870"/>
                <a:ext cx="8347075" cy="523220"/>
              </a:xfrm>
              <a:prstGeom prst="rect">
                <a:avLst/>
              </a:prstGeom>
              <a:blipFill rotWithShape="0">
                <a:blip r:embed="rId8"/>
                <a:stretch>
                  <a:fillRect t="-15116" b="-29070"/>
                </a:stretch>
              </a:blipFill>
            </p:spPr>
            <p:txBody>
              <a:bodyPr/>
              <a:lstStyle/>
              <a:p>
                <a:r>
                  <a:rPr lang="zh-CN" altLang="en-US">
                    <a:noFill/>
                  </a:rPr>
                  <a:t> </a:t>
                </a:r>
              </a:p>
            </p:txBody>
          </p:sp>
        </mc:Fallback>
      </mc:AlternateContent>
      <p:sp>
        <p:nvSpPr>
          <p:cNvPr id="7" name="文本框 6"/>
          <p:cNvSpPr txBox="1"/>
          <p:nvPr/>
        </p:nvSpPr>
        <p:spPr>
          <a:xfrm>
            <a:off x="5876776" y="4167452"/>
            <a:ext cx="2270274" cy="646331"/>
          </a:xfrm>
          <a:prstGeom prst="rect">
            <a:avLst/>
          </a:prstGeom>
          <a:solidFill>
            <a:srgbClr val="C7EDCC"/>
          </a:solidFill>
          <a:ln>
            <a:solidFill>
              <a:schemeClr val="accent1"/>
            </a:solidFill>
          </a:ln>
        </p:spPr>
        <p:txBody>
          <a:bodyPr wrap="square" rtlCol="0">
            <a:spAutoFit/>
          </a:bodyPr>
          <a:lstStyle/>
          <a:p>
            <a:r>
              <a:rPr lang="zh-CN" altLang="en-US" dirty="0" smtClean="0"/>
              <a:t>如傅里叶变换，余弦变换，小波变换等</a:t>
            </a:r>
            <a:endParaRPr lang="zh-CN" altLang="en-US" dirty="0"/>
          </a:p>
        </p:txBody>
      </p:sp>
    </p:spTree>
    <p:extLst>
      <p:ext uri="{BB962C8B-B14F-4D97-AF65-F5344CB8AC3E}">
        <p14:creationId xmlns:p14="http://schemas.microsoft.com/office/powerpoint/2010/main" val="307849925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限定等距</a:t>
            </a:r>
            <a:r>
              <a:rPr lang="zh-CN" altLang="en-US" dirty="0"/>
              <a:t>性</a:t>
            </a:r>
          </a:p>
        </p:txBody>
      </p:sp>
      <mc:AlternateContent xmlns:mc="http://schemas.openxmlformats.org/markup-compatibility/2006" xmlns:a14="http://schemas.microsoft.com/office/drawing/2010/main">
        <mc:Choice Requires="a14">
          <p:sp>
            <p:nvSpPr>
              <p:cNvPr id="4" name="Rectangle 3"/>
              <p:cNvSpPr>
                <a:spLocks noChangeArrowheads="1"/>
              </p:cNvSpPr>
              <p:nvPr/>
            </p:nvSpPr>
            <p:spPr bwMode="auto">
              <a:xfrm>
                <a:off x="672353" y="2054551"/>
                <a:ext cx="8054788" cy="2732601"/>
              </a:xfrm>
              <a:prstGeom prst="rect">
                <a:avLst/>
              </a:prstGeom>
              <a:ln w="38100">
                <a:noFill/>
              </a:ln>
              <a:extLst/>
            </p:spPr>
            <p:style>
              <a:lnRef idx="2">
                <a:schemeClr val="accent2"/>
              </a:lnRef>
              <a:fillRef idx="1">
                <a:schemeClr val="lt1"/>
              </a:fillRef>
              <a:effectRef idx="0">
                <a:schemeClr val="accent2"/>
              </a:effectRef>
              <a:fontRef idx="minor">
                <a:schemeClr val="dk1"/>
              </a:fontRef>
            </p:style>
            <p:txBody>
              <a:bodyPr/>
              <a:lstStyle>
                <a:lvl1pPr marL="342900" indent="-342900">
                  <a:spcBef>
                    <a:spcPct val="20000"/>
                  </a:spcBef>
                  <a:buFont typeface="Arial" charset="0"/>
                  <a:buChar char="•"/>
                  <a:defRPr sz="3200">
                    <a:solidFill>
                      <a:schemeClr val="tx1"/>
                    </a:solidFill>
                    <a:latin typeface="Calibri" pitchFamily="34" charset="0"/>
                    <a:ea typeface="宋体" charset="-122"/>
                  </a:defRPr>
                </a:lvl1pPr>
                <a:lvl2pPr marL="742950" indent="-285750">
                  <a:spcBef>
                    <a:spcPct val="20000"/>
                  </a:spcBef>
                  <a:buFont typeface="Arial" charset="0"/>
                  <a:buChar char="–"/>
                  <a:defRPr sz="2800">
                    <a:solidFill>
                      <a:schemeClr val="tx1"/>
                    </a:solidFill>
                    <a:latin typeface="Calibri" pitchFamily="34" charset="0"/>
                    <a:ea typeface="宋体" charset="-122"/>
                  </a:defRPr>
                </a:lvl2pPr>
                <a:lvl3pPr marL="1143000" indent="-228600">
                  <a:spcBef>
                    <a:spcPct val="20000"/>
                  </a:spcBef>
                  <a:buFont typeface="Arial" charset="0"/>
                  <a:buChar char="•"/>
                  <a:defRPr sz="2400">
                    <a:solidFill>
                      <a:schemeClr val="tx1"/>
                    </a:solidFill>
                    <a:latin typeface="Calibri" pitchFamily="34" charset="0"/>
                    <a:ea typeface="宋体" charset="-122"/>
                  </a:defRPr>
                </a:lvl3pPr>
                <a:lvl4pPr marL="1600200" indent="-228600">
                  <a:spcBef>
                    <a:spcPct val="20000"/>
                  </a:spcBef>
                  <a:buFont typeface="Arial" charset="0"/>
                  <a:buChar char="–"/>
                  <a:defRPr sz="2000">
                    <a:solidFill>
                      <a:schemeClr val="tx1"/>
                    </a:solidFill>
                    <a:latin typeface="Calibri" pitchFamily="34" charset="0"/>
                    <a:ea typeface="宋体" charset="-122"/>
                  </a:defRPr>
                </a:lvl4pPr>
                <a:lvl5pPr marL="2057400" indent="-22860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marL="0" indent="0">
                  <a:lnSpc>
                    <a:spcPts val="3200"/>
                  </a:lnSpc>
                  <a:buNone/>
                </a:pPr>
                <a:r>
                  <a:rPr lang="zh-CN" altLang="en-US" sz="2400" b="1" dirty="0" smtClean="0">
                    <a:latin typeface="+mn-ea"/>
                    <a:ea typeface="+mn-ea"/>
                  </a:rPr>
                  <a:t>限定等距</a:t>
                </a:r>
                <a:r>
                  <a:rPr lang="zh-CN" altLang="en-US" sz="2400" b="1" dirty="0">
                    <a:latin typeface="+mn-ea"/>
                    <a:ea typeface="+mn-ea"/>
                  </a:rPr>
                  <a:t>性</a:t>
                </a:r>
                <a:r>
                  <a:rPr lang="zh-CN" altLang="en-US" sz="2400" b="1" dirty="0" smtClean="0">
                    <a:latin typeface="+mn-ea"/>
                    <a:ea typeface="+mn-ea"/>
                  </a:rPr>
                  <a:t> </a:t>
                </a:r>
                <a:r>
                  <a:rPr lang="zh-CN" altLang="en-US" sz="2400" dirty="0"/>
                  <a:t>（</a:t>
                </a:r>
                <a:r>
                  <a:rPr lang="en-US" altLang="zh-CN" sz="2400" dirty="0">
                    <a:latin typeface="+mn-lt"/>
                  </a:rPr>
                  <a:t>Restricted Isometry Property</a:t>
                </a:r>
                <a:r>
                  <a:rPr lang="zh-CN" altLang="en-US" sz="2400" dirty="0">
                    <a:latin typeface="+mj-lt"/>
                  </a:rPr>
                  <a:t>，</a:t>
                </a:r>
                <a:r>
                  <a:rPr lang="zh-CN" altLang="en-US" sz="2400" dirty="0">
                    <a:latin typeface="+mn-ea"/>
                    <a:ea typeface="+mn-ea"/>
                  </a:rPr>
                  <a:t>即</a:t>
                </a:r>
                <a:r>
                  <a:rPr lang="en-US" altLang="zh-CN" sz="2400" dirty="0">
                    <a:latin typeface="+mn-lt"/>
                  </a:rPr>
                  <a:t>RIP</a:t>
                </a:r>
                <a:r>
                  <a:rPr lang="zh-CN" altLang="en-US" sz="2400" dirty="0"/>
                  <a:t>）</a:t>
                </a:r>
                <a:r>
                  <a:rPr lang="en-US" altLang="zh-CN" sz="1600" dirty="0">
                    <a:latin typeface="+mn-lt"/>
                  </a:rPr>
                  <a:t>[</a:t>
                </a:r>
                <a:r>
                  <a:rPr lang="en-US" altLang="zh-CN" sz="1600" dirty="0" err="1">
                    <a:latin typeface="+mn-lt"/>
                  </a:rPr>
                  <a:t>Cándes</a:t>
                </a:r>
                <a:r>
                  <a:rPr lang="en-US" altLang="zh-CN" sz="1600" dirty="0">
                    <a:latin typeface="+mn-lt"/>
                  </a:rPr>
                  <a:t>, 2008] </a:t>
                </a:r>
                <a:r>
                  <a:rPr lang="zh-CN" altLang="en-US" sz="2400" dirty="0"/>
                  <a:t>：</a:t>
                </a:r>
                <a14:m>
                  <m:oMath xmlns:m="http://schemas.openxmlformats.org/officeDocument/2006/math">
                    <m:r>
                      <a:rPr lang="en-US" altLang="zh-CN" sz="2400" b="1" i="1">
                        <a:latin typeface="Cambria Math" panose="02040503050406030204" pitchFamily="18" charset="0"/>
                        <a:ea typeface="+mn-ea"/>
                      </a:rPr>
                      <m:t>𝐀</m:t>
                    </m:r>
                  </m:oMath>
                </a14:m>
                <a:r>
                  <a:rPr lang="zh-CN" altLang="en-US" sz="2400" dirty="0" smtClean="0">
                    <a:latin typeface="+mn-ea"/>
                    <a:ea typeface="+mn-ea"/>
                  </a:rPr>
                  <a:t>       ，若</a:t>
                </a:r>
                <a:r>
                  <a:rPr lang="zh-CN" altLang="en-US" sz="2400" dirty="0">
                    <a:latin typeface="+mn-ea"/>
                    <a:ea typeface="+mn-ea"/>
                  </a:rPr>
                  <a:t>存在常数</a:t>
                </a:r>
                <a14:m>
                  <m:oMath xmlns:m="http://schemas.openxmlformats.org/officeDocument/2006/math">
                    <m:sSub>
                      <m:sSubPr>
                        <m:ctrlPr>
                          <a:rPr lang="en-US" altLang="zh-CN" sz="2400" i="1">
                            <a:latin typeface="Cambria Math" panose="02040503050406030204" pitchFamily="18" charset="0"/>
                            <a:ea typeface="+mn-ea"/>
                          </a:rPr>
                        </m:ctrlPr>
                      </m:sSubPr>
                      <m:e>
                        <m:r>
                          <a:rPr lang="en-US" altLang="zh-CN" sz="2400" i="1">
                            <a:latin typeface="Cambria Math" panose="02040503050406030204" pitchFamily="18" charset="0"/>
                            <a:ea typeface="+mn-ea"/>
                          </a:rPr>
                          <m:t>𝛿</m:t>
                        </m:r>
                      </m:e>
                      <m:sub>
                        <m:r>
                          <a:rPr lang="en-US" altLang="zh-CN" sz="2400" i="1">
                            <a:latin typeface="Cambria Math" panose="02040503050406030204" pitchFamily="18" charset="0"/>
                            <a:ea typeface="+mn-ea"/>
                          </a:rPr>
                          <m:t>𝑘</m:t>
                        </m:r>
                      </m:sub>
                    </m:sSub>
                    <m:r>
                      <a:rPr lang="en-US" altLang="zh-CN" sz="2400" i="1">
                        <a:latin typeface="Cambria Math" panose="02040503050406030204" pitchFamily="18" charset="0"/>
                        <a:ea typeface="+mn-ea"/>
                      </a:rPr>
                      <m:t>∈(0,1)</m:t>
                    </m:r>
                  </m:oMath>
                </a14:m>
                <a:r>
                  <a:rPr lang="zh-CN" altLang="en-US" sz="2400" dirty="0">
                    <a:latin typeface="+mn-ea"/>
                    <a:ea typeface="+mn-ea"/>
                  </a:rPr>
                  <a:t>使得对于任意向量</a:t>
                </a:r>
                <a14:m>
                  <m:oMath xmlns:m="http://schemas.openxmlformats.org/officeDocument/2006/math">
                    <m:r>
                      <a:rPr lang="en-US" altLang="zh-CN" sz="2400" b="1" i="1">
                        <a:latin typeface="Cambria Math" panose="02040503050406030204" pitchFamily="18" charset="0"/>
                        <a:ea typeface="+mn-ea"/>
                      </a:rPr>
                      <m:t>𝒔</m:t>
                    </m:r>
                  </m:oMath>
                </a14:m>
                <a:r>
                  <a:rPr lang="zh-CN" altLang="en-US" sz="2400" dirty="0">
                    <a:latin typeface="+mn-ea"/>
                    <a:ea typeface="+mn-ea"/>
                  </a:rPr>
                  <a:t>和</a:t>
                </a:r>
                <a14:m>
                  <m:oMath xmlns:m="http://schemas.openxmlformats.org/officeDocument/2006/math">
                    <m:r>
                      <a:rPr lang="en-US" altLang="zh-CN" sz="2400" b="1" i="0" dirty="0">
                        <a:latin typeface="Cambria Math" panose="02040503050406030204" pitchFamily="18" charset="0"/>
                        <a:ea typeface="+mn-ea"/>
                      </a:rPr>
                      <m:t>𝐀</m:t>
                    </m:r>
                  </m:oMath>
                </a14:m>
                <a:r>
                  <a:rPr lang="zh-CN" altLang="en-US" sz="2400" dirty="0">
                    <a:latin typeface="+mn-ea"/>
                    <a:ea typeface="+mn-ea"/>
                  </a:rPr>
                  <a:t>的所有子矩阵</a:t>
                </a:r>
                <a14:m>
                  <m:oMath xmlns:m="http://schemas.openxmlformats.org/officeDocument/2006/math">
                    <m:sSub>
                      <m:sSubPr>
                        <m:ctrlPr>
                          <a:rPr lang="en-US" altLang="zh-CN" sz="2400" i="1">
                            <a:latin typeface="Cambria Math" panose="02040503050406030204" pitchFamily="18" charset="0"/>
                            <a:ea typeface="+mn-ea"/>
                          </a:rPr>
                        </m:ctrlPr>
                      </m:sSubPr>
                      <m:e>
                        <m:r>
                          <a:rPr lang="en-US" altLang="zh-CN" sz="2400" b="1" i="0">
                            <a:latin typeface="Cambria Math" panose="02040503050406030204" pitchFamily="18" charset="0"/>
                            <a:ea typeface="+mn-ea"/>
                          </a:rPr>
                          <m:t>𝐀</m:t>
                        </m:r>
                      </m:e>
                      <m:sub>
                        <m:r>
                          <a:rPr lang="en-US" altLang="zh-CN" sz="2400" i="1">
                            <a:latin typeface="Cambria Math" panose="02040503050406030204" pitchFamily="18" charset="0"/>
                            <a:ea typeface="+mn-ea"/>
                          </a:rPr>
                          <m:t>𝑘</m:t>
                        </m:r>
                      </m:sub>
                    </m:sSub>
                  </m:oMath>
                </a14:m>
                <a:r>
                  <a:rPr lang="zh-CN" altLang="en-US" sz="2400" dirty="0" smtClean="0">
                    <a:latin typeface="+mn-ea"/>
                    <a:ea typeface="+mn-ea"/>
                  </a:rPr>
                  <a:t>      有</a:t>
                </a:r>
                <a:endParaRPr lang="en-US" altLang="zh-CN" sz="2400" dirty="0" smtClean="0">
                  <a:latin typeface="+mn-ea"/>
                  <a:ea typeface="+mn-ea"/>
                </a:endParaRPr>
              </a:p>
              <a:p>
                <a:pPr marL="0" indent="0">
                  <a:lnSpc>
                    <a:spcPts val="3200"/>
                  </a:lnSpc>
                  <a:buNone/>
                </a:pPr>
                <a:endParaRPr lang="en-US" altLang="zh-CN" sz="2400" dirty="0">
                  <a:latin typeface="+mn-ea"/>
                  <a:ea typeface="+mn-ea"/>
                </a:endParaRPr>
              </a:p>
              <a:p>
                <a:pPr marL="0" indent="0">
                  <a:lnSpc>
                    <a:spcPts val="3200"/>
                  </a:lnSpc>
                  <a:buNone/>
                </a:pPr>
                <a:endParaRPr lang="en-US" altLang="zh-CN" sz="2400" dirty="0" smtClean="0">
                  <a:latin typeface="+mn-ea"/>
                  <a:ea typeface="+mn-ea"/>
                </a:endParaRPr>
              </a:p>
              <a:p>
                <a:pPr marL="0" indent="0">
                  <a:lnSpc>
                    <a:spcPts val="3200"/>
                  </a:lnSpc>
                  <a:buNone/>
                </a:pPr>
                <a:r>
                  <a:rPr lang="zh-CN" altLang="en-US" sz="2400" dirty="0" smtClean="0">
                    <a:latin typeface="+mn-ea"/>
                    <a:ea typeface="+mn-ea"/>
                  </a:rPr>
                  <a:t>则称</a:t>
                </a:r>
                <a14:m>
                  <m:oMath xmlns:m="http://schemas.openxmlformats.org/officeDocument/2006/math">
                    <m:r>
                      <a:rPr lang="en-US" altLang="zh-CN" sz="2400" b="1" i="0" dirty="0" smtClean="0">
                        <a:latin typeface="Cambria Math" panose="02040503050406030204" pitchFamily="18" charset="0"/>
                        <a:ea typeface="+mn-ea"/>
                      </a:rPr>
                      <m:t>𝐀</m:t>
                    </m:r>
                  </m:oMath>
                </a14:m>
                <a:r>
                  <a:rPr lang="zh-CN" altLang="en-US" sz="2400" dirty="0" smtClean="0">
                    <a:latin typeface="+mn-ea"/>
                    <a:ea typeface="+mn-ea"/>
                  </a:rPr>
                  <a:t>满足</a:t>
                </a:r>
                <a14:m>
                  <m:oMath xmlns:m="http://schemas.openxmlformats.org/officeDocument/2006/math">
                    <m:r>
                      <a:rPr lang="en-US" altLang="zh-CN" sz="2400" b="1" i="1" dirty="0" smtClean="0">
                        <a:solidFill>
                          <a:srgbClr val="C00000"/>
                        </a:solidFill>
                        <a:latin typeface="Cambria Math" panose="02040503050406030204" pitchFamily="18" charset="0"/>
                        <a:ea typeface="+mn-ea"/>
                      </a:rPr>
                      <m:t>𝒌</m:t>
                    </m:r>
                  </m:oMath>
                </a14:m>
                <a:r>
                  <a:rPr lang="en-US" altLang="zh-CN" sz="2400" b="1" dirty="0">
                    <a:solidFill>
                      <a:srgbClr val="C00000"/>
                    </a:solidFill>
                    <a:latin typeface="+mn-ea"/>
                    <a:ea typeface="+mn-ea"/>
                  </a:rPr>
                  <a:t>-</a:t>
                </a:r>
                <a:r>
                  <a:rPr lang="zh-CN" altLang="en-US" sz="2400" b="1" dirty="0" smtClean="0">
                    <a:solidFill>
                      <a:srgbClr val="C00000"/>
                    </a:solidFill>
                    <a:latin typeface="+mn-ea"/>
                    <a:ea typeface="+mn-ea"/>
                  </a:rPr>
                  <a:t>限</a:t>
                </a:r>
                <a:r>
                  <a:rPr lang="zh-CN" altLang="en-US" sz="2400" b="1" dirty="0">
                    <a:solidFill>
                      <a:srgbClr val="C00000"/>
                    </a:solidFill>
                    <a:latin typeface="+mn-ea"/>
                    <a:ea typeface="+mn-ea"/>
                  </a:rPr>
                  <a:t>定</a:t>
                </a:r>
                <a:r>
                  <a:rPr lang="zh-CN" altLang="en-US" sz="2400" b="1" dirty="0" smtClean="0">
                    <a:solidFill>
                      <a:srgbClr val="C00000"/>
                    </a:solidFill>
                    <a:latin typeface="+mn-ea"/>
                    <a:ea typeface="+mn-ea"/>
                  </a:rPr>
                  <a:t>等距</a:t>
                </a:r>
                <a:r>
                  <a:rPr lang="zh-CN" altLang="en-US" sz="2400" b="1" dirty="0">
                    <a:solidFill>
                      <a:srgbClr val="C00000"/>
                    </a:solidFill>
                    <a:latin typeface="+mn-ea"/>
                    <a:ea typeface="+mn-ea"/>
                  </a:rPr>
                  <a:t>性</a:t>
                </a:r>
                <a:r>
                  <a:rPr lang="zh-CN" altLang="en-US" sz="2400" dirty="0">
                    <a:latin typeface="+mn-ea"/>
                    <a:ea typeface="+mn-ea"/>
                  </a:rPr>
                  <a:t>（</a:t>
                </a:r>
                <a14:m>
                  <m:oMath xmlns:m="http://schemas.openxmlformats.org/officeDocument/2006/math">
                    <m:r>
                      <a:rPr lang="en-US" altLang="zh-CN" sz="2400" i="1" dirty="0">
                        <a:latin typeface="Cambria Math" panose="02040503050406030204" pitchFamily="18" charset="0"/>
                        <a:ea typeface="+mn-ea"/>
                      </a:rPr>
                      <m:t>𝑘</m:t>
                    </m:r>
                  </m:oMath>
                </a14:m>
                <a:r>
                  <a:rPr lang="en-US" altLang="zh-CN" sz="2400" dirty="0">
                    <a:latin typeface="+mn-ea"/>
                    <a:ea typeface="+mn-ea"/>
                  </a:rPr>
                  <a:t>-RIP</a:t>
                </a:r>
                <a:r>
                  <a:rPr lang="zh-CN" altLang="en-US" sz="2400" dirty="0">
                    <a:latin typeface="+mn-ea"/>
                    <a:ea typeface="+mn-ea"/>
                  </a:rPr>
                  <a:t>）</a:t>
                </a:r>
              </a:p>
              <a:p>
                <a:pPr marL="0" indent="0">
                  <a:lnSpc>
                    <a:spcPts val="3200"/>
                  </a:lnSpc>
                  <a:buNone/>
                </a:pPr>
                <a:endParaRPr lang="en-US" altLang="zh-CN" sz="2400" dirty="0"/>
              </a:p>
              <a:p>
                <a:pPr marL="0" indent="0">
                  <a:lnSpc>
                    <a:spcPts val="3200"/>
                  </a:lnSpc>
                  <a:buNone/>
                </a:pPr>
                <a:endParaRPr lang="zh-CN" altLang="en-US" sz="2200" i="0" dirty="0" smtClean="0">
                  <a:latin typeface="幼圆" panose="02010509060101010101" pitchFamily="49" charset="-122"/>
                  <a:ea typeface="幼圆" panose="02010509060101010101" pitchFamily="49" charset="-122"/>
                </a:endParaRPr>
              </a:p>
            </p:txBody>
          </p:sp>
        </mc:Choice>
        <mc:Fallback xmlns="">
          <p:sp>
            <p:nvSpPr>
              <p:cNvPr id="4" name="Rectangle 3"/>
              <p:cNvSpPr>
                <a:spLocks noRot="1" noChangeAspect="1" noMove="1" noResize="1" noEditPoints="1" noAdjustHandles="1" noChangeArrowheads="1" noChangeShapeType="1" noTextEdit="1"/>
              </p:cNvSpPr>
              <p:nvPr/>
            </p:nvSpPr>
            <p:spPr bwMode="auto">
              <a:xfrm>
                <a:off x="672353" y="2054551"/>
                <a:ext cx="8054788" cy="2732601"/>
              </a:xfrm>
              <a:prstGeom prst="rect">
                <a:avLst/>
              </a:prstGeom>
              <a:blipFill rotWithShape="0">
                <a:blip r:embed="rId3"/>
                <a:stretch>
                  <a:fillRect l="-1135" t="-2232" r="-983" b="-3795"/>
                </a:stretch>
              </a:blipFill>
              <a:ln w="38100">
                <a:noFill/>
              </a:ln>
              <a:extLst/>
            </p:spPr>
            <p:txBody>
              <a:bodyPr/>
              <a:lstStyle/>
              <a:p>
                <a:r>
                  <a:rPr lang="zh-CN" altLang="en-US">
                    <a:noFill/>
                  </a:rPr>
                  <a:t> </a:t>
                </a:r>
              </a:p>
            </p:txBody>
          </p:sp>
        </mc:Fallback>
      </mc:AlternateContent>
      <p:graphicFrame>
        <p:nvGraphicFramePr>
          <p:cNvPr id="5" name="对象 4"/>
          <p:cNvGraphicFramePr>
            <a:graphicFrameLocks noChangeAspect="1"/>
          </p:cNvGraphicFramePr>
          <p:nvPr>
            <p:extLst>
              <p:ext uri="{D42A27DB-BD31-4B8C-83A1-F6EECF244321}">
                <p14:modId xmlns:p14="http://schemas.microsoft.com/office/powerpoint/2010/main" val="1367652842"/>
              </p:ext>
            </p:extLst>
          </p:nvPr>
        </p:nvGraphicFramePr>
        <p:xfrm>
          <a:off x="1906588" y="3622675"/>
          <a:ext cx="4808537" cy="360363"/>
        </p:xfrm>
        <a:graphic>
          <a:graphicData uri="http://schemas.openxmlformats.org/presentationml/2006/ole">
            <mc:AlternateContent xmlns:mc="http://schemas.openxmlformats.org/markup-compatibility/2006">
              <mc:Choice xmlns:v="urn:schemas-microsoft-com:vml" Requires="v">
                <p:oleObj spid="_x0000_s25920" name="Formula" r:id="rId4" imgW="4808520" imgH="360720" progId="Equation.Ribbit">
                  <p:embed/>
                </p:oleObj>
              </mc:Choice>
              <mc:Fallback>
                <p:oleObj name="Formula" r:id="rId4" imgW="4808520" imgH="360720" progId="Equation.Ribbit">
                  <p:embed/>
                  <p:pic>
                    <p:nvPicPr>
                      <p:cNvPr id="0" name=""/>
                      <p:cNvPicPr>
                        <a:picLocks noChangeAspect="1" noChangeArrowheads="1"/>
                      </p:cNvPicPr>
                      <p:nvPr/>
                    </p:nvPicPr>
                    <p:blipFill>
                      <a:blip r:embed="rId5"/>
                      <a:srcRect/>
                      <a:stretch>
                        <a:fillRect/>
                      </a:stretch>
                    </p:blipFill>
                    <p:spPr bwMode="auto">
                      <a:xfrm>
                        <a:off x="1906588" y="3622675"/>
                        <a:ext cx="4808537" cy="360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1907618775"/>
              </p:ext>
            </p:extLst>
          </p:nvPr>
        </p:nvGraphicFramePr>
        <p:xfrm>
          <a:off x="3002294" y="2579996"/>
          <a:ext cx="958850" cy="277813"/>
        </p:xfrm>
        <a:graphic>
          <a:graphicData uri="http://schemas.openxmlformats.org/presentationml/2006/ole">
            <mc:AlternateContent xmlns:mc="http://schemas.openxmlformats.org/markup-compatibility/2006">
              <mc:Choice xmlns:v="urn:schemas-microsoft-com:vml" Requires="v">
                <p:oleObj spid="_x0000_s25921" name="Formula" r:id="rId6" imgW="959040" imgH="277200" progId="Equation.Ribbit">
                  <p:embed/>
                </p:oleObj>
              </mc:Choice>
              <mc:Fallback>
                <p:oleObj name="Formula" r:id="rId6" imgW="959040" imgH="277200" progId="Equation.Ribbit">
                  <p:embed/>
                  <p:pic>
                    <p:nvPicPr>
                      <p:cNvPr id="0" name=""/>
                      <p:cNvPicPr/>
                      <p:nvPr/>
                    </p:nvPicPr>
                    <p:blipFill>
                      <a:blip r:embed="rId7"/>
                      <a:stretch>
                        <a:fillRect/>
                      </a:stretch>
                    </p:blipFill>
                    <p:spPr>
                      <a:xfrm>
                        <a:off x="3002294" y="2579996"/>
                        <a:ext cx="958850" cy="277813"/>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3770965866"/>
              </p:ext>
            </p:extLst>
          </p:nvPr>
        </p:nvGraphicFramePr>
        <p:xfrm>
          <a:off x="4849338" y="2971943"/>
          <a:ext cx="889000" cy="320675"/>
        </p:xfrm>
        <a:graphic>
          <a:graphicData uri="http://schemas.openxmlformats.org/presentationml/2006/ole">
            <mc:AlternateContent xmlns:mc="http://schemas.openxmlformats.org/markup-compatibility/2006">
              <mc:Choice xmlns:v="urn:schemas-microsoft-com:vml" Requires="v">
                <p:oleObj spid="_x0000_s25922" name="Formula" r:id="rId8" imgW="889200" imgH="320040" progId="Equation.Ribbit">
                  <p:embed/>
                </p:oleObj>
              </mc:Choice>
              <mc:Fallback>
                <p:oleObj name="Formula" r:id="rId8" imgW="889200" imgH="320040" progId="Equation.Ribbit">
                  <p:embed/>
                  <p:pic>
                    <p:nvPicPr>
                      <p:cNvPr id="0" name=""/>
                      <p:cNvPicPr/>
                      <p:nvPr/>
                    </p:nvPicPr>
                    <p:blipFill>
                      <a:blip r:embed="rId9"/>
                      <a:stretch>
                        <a:fillRect/>
                      </a:stretch>
                    </p:blipFill>
                    <p:spPr>
                      <a:xfrm>
                        <a:off x="4849338" y="2971943"/>
                        <a:ext cx="889000" cy="320675"/>
                      </a:xfrm>
                      <a:prstGeom prst="rect">
                        <a:avLst/>
                      </a:prstGeom>
                    </p:spPr>
                  </p:pic>
                </p:oleObj>
              </mc:Fallback>
            </mc:AlternateContent>
          </a:graphicData>
        </a:graphic>
      </p:graphicFrame>
    </p:spTree>
    <p:extLst>
      <p:ext uri="{BB962C8B-B14F-4D97-AF65-F5344CB8AC3E}">
        <p14:creationId xmlns:p14="http://schemas.microsoft.com/office/powerpoint/2010/main" val="18501014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特征</a:t>
            </a:r>
            <a:endParaRPr lang="zh-CN" altLang="en-US" dirty="0"/>
          </a:p>
        </p:txBody>
      </p:sp>
      <p:sp>
        <p:nvSpPr>
          <p:cNvPr id="3" name="内容占位符 2"/>
          <p:cNvSpPr>
            <a:spLocks noGrp="1"/>
          </p:cNvSpPr>
          <p:nvPr>
            <p:ph idx="1"/>
          </p:nvPr>
        </p:nvSpPr>
        <p:spPr/>
        <p:txBody>
          <a:bodyPr/>
          <a:lstStyle/>
          <a:p>
            <a:r>
              <a:rPr lang="zh-CN" altLang="en-US" dirty="0" smtClean="0"/>
              <a:t>特征</a:t>
            </a:r>
            <a:endParaRPr lang="en-US" altLang="zh-CN" dirty="0"/>
          </a:p>
          <a:p>
            <a:pPr lvl="1"/>
            <a:r>
              <a:rPr lang="zh-CN" altLang="en-US" dirty="0"/>
              <a:t>描述物体的</a:t>
            </a:r>
            <a:r>
              <a:rPr lang="zh-CN" altLang="en-US" dirty="0" smtClean="0"/>
              <a:t>属性</a:t>
            </a:r>
            <a:endParaRPr lang="en-US" altLang="zh-CN" dirty="0" smtClean="0"/>
          </a:p>
          <a:p>
            <a:pPr lvl="1"/>
            <a:endParaRPr lang="en-US" altLang="zh-CN" dirty="0" smtClean="0"/>
          </a:p>
          <a:p>
            <a:pPr lvl="1"/>
            <a:endParaRPr lang="en-US" altLang="zh-CN" dirty="0"/>
          </a:p>
          <a:p>
            <a:r>
              <a:rPr lang="zh-CN" altLang="en-US" dirty="0"/>
              <a:t>特征的</a:t>
            </a:r>
            <a:r>
              <a:rPr lang="zh-CN" altLang="en-US" dirty="0" smtClean="0"/>
              <a:t>分类</a:t>
            </a:r>
            <a:endParaRPr lang="en-US" altLang="zh-CN" dirty="0"/>
          </a:p>
          <a:p>
            <a:pPr lvl="1"/>
            <a:r>
              <a:rPr lang="zh-CN" altLang="en-US" dirty="0"/>
              <a:t>相关特征</a:t>
            </a:r>
            <a:r>
              <a:rPr lang="en-US" altLang="zh-CN" dirty="0"/>
              <a:t>: </a:t>
            </a:r>
            <a:r>
              <a:rPr lang="zh-CN" altLang="en-US" dirty="0"/>
              <a:t>对</a:t>
            </a:r>
            <a:r>
              <a:rPr lang="zh-CN" altLang="en-US" b="1" dirty="0">
                <a:solidFill>
                  <a:srgbClr val="C00000"/>
                </a:solidFill>
              </a:rPr>
              <a:t>当前学习任务</a:t>
            </a:r>
            <a:r>
              <a:rPr lang="zh-CN" altLang="en-US" dirty="0"/>
              <a:t>有用的</a:t>
            </a:r>
            <a:r>
              <a:rPr lang="zh-CN" altLang="en-US" dirty="0" smtClean="0"/>
              <a:t>属性</a:t>
            </a:r>
            <a:endParaRPr lang="en-US" altLang="zh-CN" dirty="0" smtClean="0"/>
          </a:p>
          <a:p>
            <a:pPr lvl="1"/>
            <a:endParaRPr lang="en-US" altLang="zh-CN" dirty="0"/>
          </a:p>
          <a:p>
            <a:pPr lvl="1"/>
            <a:r>
              <a:rPr lang="zh-CN" altLang="en-US" dirty="0"/>
              <a:t>无关特征</a:t>
            </a:r>
            <a:r>
              <a:rPr lang="en-US" altLang="zh-CN" dirty="0"/>
              <a:t>: </a:t>
            </a:r>
            <a:r>
              <a:rPr lang="zh-CN" altLang="en-US" dirty="0"/>
              <a:t>与</a:t>
            </a:r>
            <a:r>
              <a:rPr lang="zh-CN" altLang="en-US" b="1" dirty="0">
                <a:solidFill>
                  <a:srgbClr val="C00000"/>
                </a:solidFill>
              </a:rPr>
              <a:t>当前学习任务</a:t>
            </a:r>
            <a:r>
              <a:rPr lang="zh-CN" altLang="en-US" dirty="0"/>
              <a:t>无关的</a:t>
            </a:r>
            <a:r>
              <a:rPr lang="zh-CN" altLang="en-US" dirty="0" smtClean="0"/>
              <a:t>属性</a:t>
            </a:r>
            <a:endParaRPr lang="en-US" altLang="zh-CN" dirty="0" smtClean="0"/>
          </a:p>
          <a:p>
            <a:pPr lvl="1"/>
            <a:endParaRPr lang="en-US" altLang="zh-CN" dirty="0"/>
          </a:p>
          <a:p>
            <a:pPr lvl="1"/>
            <a:r>
              <a:rPr lang="zh-CN" altLang="en-US" dirty="0"/>
              <a:t>冗余</a:t>
            </a:r>
            <a:r>
              <a:rPr lang="zh-CN" altLang="en-US" dirty="0" smtClean="0"/>
              <a:t>特征*</a:t>
            </a:r>
            <a:r>
              <a:rPr lang="en-US" altLang="zh-CN" dirty="0" smtClean="0"/>
              <a:t>: </a:t>
            </a:r>
            <a:r>
              <a:rPr lang="zh-CN" altLang="en-US" dirty="0"/>
              <a:t>其所包含信息能由其他特征</a:t>
            </a:r>
            <a:r>
              <a:rPr lang="zh-CN" altLang="en-US" dirty="0" smtClean="0"/>
              <a:t>推演出来</a:t>
            </a:r>
            <a:endParaRPr lang="en-US" altLang="zh-CN" dirty="0"/>
          </a:p>
          <a:p>
            <a:endParaRPr lang="zh-CN" altLang="en-US" dirty="0"/>
          </a:p>
        </p:txBody>
      </p:sp>
      <p:sp>
        <p:nvSpPr>
          <p:cNvPr id="4" name="文本框 3"/>
          <p:cNvSpPr txBox="1"/>
          <p:nvPr/>
        </p:nvSpPr>
        <p:spPr>
          <a:xfrm>
            <a:off x="4684059" y="5823980"/>
            <a:ext cx="4263565" cy="369332"/>
          </a:xfrm>
          <a:prstGeom prst="rect">
            <a:avLst/>
          </a:prstGeom>
          <a:noFill/>
        </p:spPr>
        <p:txBody>
          <a:bodyPr wrap="square" rtlCol="0">
            <a:spAutoFit/>
          </a:bodyPr>
          <a:lstStyle/>
          <a:p>
            <a:pPr algn="r"/>
            <a:r>
              <a:rPr lang="zh-CN" altLang="en-US" dirty="0" smtClean="0">
                <a:latin typeface="Verdana" panose="020B0604030504040204" pitchFamily="34" charset="0"/>
                <a:ea typeface="幼圆" panose="02010509060101010101" pitchFamily="49" charset="-122"/>
              </a:rPr>
              <a:t>*</a:t>
            </a:r>
            <a:r>
              <a:rPr lang="zh-CN" altLang="en-US" dirty="0">
                <a:latin typeface="Verdana" panose="020B0604030504040204" pitchFamily="34" charset="0"/>
                <a:ea typeface="幼圆" panose="02010509060101010101" pitchFamily="49" charset="-122"/>
              </a:rPr>
              <a:t>为简化讨论，本章</a:t>
            </a:r>
            <a:r>
              <a:rPr lang="zh-CN" altLang="en-US" dirty="0" smtClean="0">
                <a:latin typeface="Verdana" panose="020B0604030504040204" pitchFamily="34" charset="0"/>
                <a:ea typeface="幼圆" panose="02010509060101010101" pitchFamily="49" charset="-122"/>
              </a:rPr>
              <a:t>暂不</a:t>
            </a:r>
            <a:r>
              <a:rPr lang="zh-CN" altLang="en-US" dirty="0">
                <a:latin typeface="Verdana" panose="020B0604030504040204" pitchFamily="34" charset="0"/>
                <a:ea typeface="幼圆" panose="02010509060101010101" pitchFamily="49" charset="-122"/>
              </a:rPr>
              <a:t>涉及冗余</a:t>
            </a:r>
            <a:r>
              <a:rPr lang="zh-CN" altLang="en-US" dirty="0" smtClean="0">
                <a:latin typeface="Verdana" panose="020B0604030504040204" pitchFamily="34" charset="0"/>
                <a:ea typeface="幼圆" panose="02010509060101010101" pitchFamily="49" charset="-122"/>
              </a:rPr>
              <a:t>特征</a:t>
            </a:r>
            <a:endParaRPr lang="zh-CN" altLang="en-US" dirty="0">
              <a:latin typeface="Verdana" panose="020B0604030504040204" pitchFamily="34" charset="0"/>
              <a:ea typeface="幼圆" panose="02010509060101010101" pitchFamily="49" charset="-122"/>
            </a:endParaRPr>
          </a:p>
        </p:txBody>
      </p:sp>
    </p:spTree>
    <p:extLst>
      <p:ext uri="{BB962C8B-B14F-4D97-AF65-F5344CB8AC3E}">
        <p14:creationId xmlns:p14="http://schemas.microsoft.com/office/powerpoint/2010/main" val="382985907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压缩感知的优化目标和解法</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260350" y="3227294"/>
                <a:ext cx="8616950" cy="2862017"/>
              </a:xfrm>
            </p:spPr>
            <p:txBody>
              <a:bodyPr/>
              <a:lstStyle/>
              <a:p>
                <a14:m>
                  <m:oMath xmlns:m="http://schemas.openxmlformats.org/officeDocument/2006/math">
                    <m:sSub>
                      <m:sSubPr>
                        <m:ctrlPr>
                          <a:rPr lang="en-US" altLang="zh-CN" i="1" dirty="0" smtClean="0">
                            <a:latin typeface="Cambria Math" panose="02040503050406030204" pitchFamily="18" charset="0"/>
                          </a:rPr>
                        </m:ctrlPr>
                      </m:sSubPr>
                      <m:e>
                        <m:r>
                          <m:rPr>
                            <m:sty m:val="p"/>
                          </m:rPr>
                          <a:rPr lang="en-US" altLang="zh-CN" i="0" dirty="0" smtClean="0">
                            <a:latin typeface="Cambria Math" panose="02040503050406030204" pitchFamily="18" charset="0"/>
                          </a:rPr>
                          <m:t>L</m:t>
                        </m:r>
                      </m:e>
                      <m:sub>
                        <m:r>
                          <a:rPr lang="en-US" altLang="zh-CN" i="1" dirty="0" smtClean="0">
                            <a:latin typeface="Cambria Math" panose="02040503050406030204" pitchFamily="18" charset="0"/>
                          </a:rPr>
                          <m:t>0</m:t>
                        </m:r>
                      </m:sub>
                    </m:sSub>
                  </m:oMath>
                </a14:m>
                <a:r>
                  <a:rPr lang="zh-CN" altLang="en-US" dirty="0" smtClean="0"/>
                  <a:t>范数最小化是</a:t>
                </a:r>
                <a:r>
                  <a:rPr lang="en-US" altLang="zh-CN" dirty="0" smtClean="0"/>
                  <a:t>NP</a:t>
                </a:r>
                <a:r>
                  <a:rPr lang="zh-CN" altLang="en-US" dirty="0" smtClean="0"/>
                  <a:t>难问题，将上式转化</a:t>
                </a:r>
                <a:r>
                  <a:rPr lang="zh-CN" altLang="en-US" dirty="0"/>
                  <a:t>为共解的</a:t>
                </a:r>
                <a14:m>
                  <m:oMath xmlns:m="http://schemas.openxmlformats.org/officeDocument/2006/math">
                    <m:sSub>
                      <m:sSubPr>
                        <m:ctrlPr>
                          <a:rPr lang="en-US" altLang="zh-CN" i="1" dirty="0" smtClean="0">
                            <a:latin typeface="Cambria Math" panose="02040503050406030204" pitchFamily="18" charset="0"/>
                          </a:rPr>
                        </m:ctrlPr>
                      </m:sSubPr>
                      <m:e>
                        <m:r>
                          <m:rPr>
                            <m:sty m:val="p"/>
                          </m:rPr>
                          <a:rPr lang="en-US" altLang="zh-CN" i="0" dirty="0" smtClean="0">
                            <a:latin typeface="Cambria Math" panose="02040503050406030204" pitchFamily="18" charset="0"/>
                          </a:rPr>
                          <m:t>L</m:t>
                        </m:r>
                      </m:e>
                      <m:sub>
                        <m:r>
                          <a:rPr lang="en-US" altLang="zh-CN" i="1" dirty="0" smtClean="0">
                            <a:latin typeface="Cambria Math" panose="02040503050406030204" pitchFamily="18" charset="0"/>
                          </a:rPr>
                          <m:t>1</m:t>
                        </m:r>
                      </m:sub>
                    </m:sSub>
                  </m:oMath>
                </a14:m>
                <a:r>
                  <a:rPr lang="zh-CN" altLang="en-US" dirty="0"/>
                  <a:t>范数最小化问题 </a:t>
                </a:r>
                <a:r>
                  <a:rPr lang="en-US" altLang="zh-CN" sz="1600" dirty="0"/>
                  <a:t>[</a:t>
                </a:r>
                <a:r>
                  <a:rPr lang="en-US" altLang="zh-CN" sz="1600" dirty="0" err="1"/>
                  <a:t>Cándes</a:t>
                </a:r>
                <a:r>
                  <a:rPr lang="en-US" altLang="zh-CN" sz="1600" dirty="0"/>
                  <a:t> et al., 2006</a:t>
                </a:r>
                <a:r>
                  <a:rPr lang="en-US" altLang="zh-CN" sz="1600" dirty="0" smtClean="0"/>
                  <a:t>]</a:t>
                </a:r>
                <a:r>
                  <a:rPr lang="zh-CN" altLang="en-US" dirty="0" smtClean="0"/>
                  <a:t>：</a:t>
                </a:r>
                <a:endParaRPr lang="en-US" altLang="zh-CN" dirty="0" smtClean="0"/>
              </a:p>
              <a:p>
                <a:endParaRPr lang="en-US" altLang="zh-CN" dirty="0"/>
              </a:p>
              <a:p>
                <a:pPr marL="0" indent="0">
                  <a:buNone/>
                </a:pPr>
                <a:endParaRPr lang="en-US" altLang="zh-CN" dirty="0" smtClean="0"/>
              </a:p>
              <a:p>
                <a:r>
                  <a:rPr lang="zh-CN" altLang="en-US" dirty="0" smtClean="0"/>
                  <a:t>转化为</a:t>
                </a:r>
                <a:r>
                  <a:rPr lang="en-US" altLang="zh-CN" dirty="0" smtClean="0"/>
                  <a:t>LASSO</a:t>
                </a:r>
                <a:r>
                  <a:rPr lang="zh-CN" altLang="en-US" dirty="0" smtClean="0"/>
                  <a:t>的等价形式再通过近端梯度下降法求解，即使用“基寻踪去噪”（</a:t>
                </a:r>
                <a:r>
                  <a:rPr lang="en-US" altLang="zh-CN" dirty="0" smtClean="0"/>
                  <a:t>Basis Pursuit De-Noising</a:t>
                </a:r>
                <a:r>
                  <a:rPr lang="zh-CN" altLang="en-US" dirty="0" smtClean="0"/>
                  <a:t>）</a:t>
                </a:r>
                <a:r>
                  <a:rPr lang="en-US" altLang="zh-CN" sz="1600" dirty="0" smtClean="0"/>
                  <a:t>[Chen et al., 1998]</a:t>
                </a:r>
                <a:endParaRPr lang="zh-CN" altLang="en-US" sz="1600"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260350" y="3227294"/>
                <a:ext cx="8616950" cy="2862017"/>
              </a:xfrm>
              <a:blipFill rotWithShape="0">
                <a:blip r:embed="rId3"/>
                <a:stretch>
                  <a:fillRect l="-778" t="-297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占位符 1"/>
              <p:cNvSpPr txBox="1">
                <a:spLocks/>
              </p:cNvSpPr>
              <p:nvPr/>
            </p:nvSpPr>
            <p:spPr>
              <a:xfrm>
                <a:off x="260350" y="1135201"/>
                <a:ext cx="8616950" cy="666705"/>
              </a:xfrm>
              <a:prstGeom prst="rect">
                <a:avLst/>
              </a:prstGeom>
            </p:spPr>
            <p:txBody>
              <a:bodyPr vert="horz" lIns="91440" tIns="46800" rIns="91440" bIns="45720" rtlCol="0">
                <a:noAutofit/>
              </a:bodyPr>
              <a:lstStyle>
                <a:lvl1pPr marL="228600" indent="-360000"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3000" dirty="0" smtClean="0">
                    <a:solidFill>
                      <a:schemeClr val="accent1"/>
                    </a:solidFill>
                    <a:latin typeface="微软雅黑" panose="020B0503020204020204" pitchFamily="34" charset="-122"/>
                    <a:ea typeface="微软雅黑" panose="020B0503020204020204" pitchFamily="34" charset="-122"/>
                  </a:rPr>
                  <a:t>若</a:t>
                </a:r>
                <a14:m>
                  <m:oMath xmlns:m="http://schemas.openxmlformats.org/officeDocument/2006/math">
                    <m:r>
                      <a:rPr lang="en-US" altLang="zh-CN" sz="3000" b="1" i="0" dirty="0" smtClean="0">
                        <a:solidFill>
                          <a:schemeClr val="accent1"/>
                        </a:solidFill>
                        <a:latin typeface="Cambria Math" panose="02040503050406030204" pitchFamily="18" charset="0"/>
                        <a:ea typeface="微软雅黑" panose="020B0503020204020204" pitchFamily="34" charset="-122"/>
                      </a:rPr>
                      <m:t>𝐀</m:t>
                    </m:r>
                  </m:oMath>
                </a14:m>
                <a:r>
                  <a:rPr lang="zh-CN" altLang="en-US" sz="3000" dirty="0" smtClean="0">
                    <a:solidFill>
                      <a:schemeClr val="accent1"/>
                    </a:solidFill>
                    <a:latin typeface="微软雅黑" panose="020B0503020204020204" pitchFamily="34" charset="-122"/>
                    <a:ea typeface="微软雅黑" panose="020B0503020204020204" pitchFamily="34" charset="-122"/>
                  </a:rPr>
                  <a:t>满足</a:t>
                </a:r>
                <a14:m>
                  <m:oMath xmlns:m="http://schemas.openxmlformats.org/officeDocument/2006/math">
                    <m:r>
                      <a:rPr lang="en-US" altLang="zh-CN" sz="3000" i="1" dirty="0" smtClean="0">
                        <a:solidFill>
                          <a:schemeClr val="accent1"/>
                        </a:solidFill>
                        <a:latin typeface="Cambria Math" panose="02040503050406030204" pitchFamily="18" charset="0"/>
                        <a:ea typeface="微软雅黑" panose="020B0503020204020204" pitchFamily="34" charset="-122"/>
                      </a:rPr>
                      <m:t>𝑘</m:t>
                    </m:r>
                  </m:oMath>
                </a14:m>
                <a:r>
                  <a:rPr lang="zh-CN" altLang="en-US" sz="3000" dirty="0" smtClean="0">
                    <a:solidFill>
                      <a:schemeClr val="accent1"/>
                    </a:solidFill>
                    <a:latin typeface="微软雅黑" panose="020B0503020204020204" pitchFamily="34" charset="-122"/>
                    <a:ea typeface="微软雅黑" panose="020B0503020204020204" pitchFamily="34" charset="-122"/>
                  </a:rPr>
                  <a:t>限定等距性，则可通过下面的优化问题近乎完美地从</a:t>
                </a:r>
                <a14:m>
                  <m:oMath xmlns:m="http://schemas.openxmlformats.org/officeDocument/2006/math">
                    <m:r>
                      <a:rPr lang="en-US" altLang="zh-CN" sz="3000" b="1" i="1" dirty="0" smtClean="0">
                        <a:solidFill>
                          <a:schemeClr val="accent1"/>
                        </a:solidFill>
                        <a:latin typeface="Cambria Math" panose="02040503050406030204" pitchFamily="18" charset="0"/>
                        <a:ea typeface="微软雅黑" panose="020B0503020204020204" pitchFamily="34" charset="-122"/>
                      </a:rPr>
                      <m:t>𝒚</m:t>
                    </m:r>
                  </m:oMath>
                </a14:m>
                <a:r>
                  <a:rPr lang="zh-CN" altLang="en-US" sz="3000" dirty="0" smtClean="0">
                    <a:solidFill>
                      <a:schemeClr val="accent1"/>
                    </a:solidFill>
                    <a:latin typeface="微软雅黑" panose="020B0503020204020204" pitchFamily="34" charset="-122"/>
                    <a:ea typeface="微软雅黑" panose="020B0503020204020204" pitchFamily="34" charset="-122"/>
                  </a:rPr>
                  <a:t>中恢复出稀疏信号</a:t>
                </a:r>
                <a14:m>
                  <m:oMath xmlns:m="http://schemas.openxmlformats.org/officeDocument/2006/math">
                    <m:r>
                      <a:rPr lang="en-US" altLang="zh-CN" sz="3000" b="1" i="1" dirty="0" smtClean="0">
                        <a:solidFill>
                          <a:schemeClr val="accent1"/>
                        </a:solidFill>
                        <a:latin typeface="Cambria Math" panose="02040503050406030204" pitchFamily="18" charset="0"/>
                        <a:ea typeface="微软雅黑" panose="020B0503020204020204" pitchFamily="34" charset="-122"/>
                      </a:rPr>
                      <m:t>𝒔</m:t>
                    </m:r>
                    <m:r>
                      <a:rPr lang="zh-CN" altLang="en-US" sz="3000" i="1" dirty="0">
                        <a:solidFill>
                          <a:schemeClr val="accent1"/>
                        </a:solidFill>
                        <a:latin typeface="Cambria Math" panose="02040503050406030204" pitchFamily="18" charset="0"/>
                        <a:ea typeface="微软雅黑" panose="020B0503020204020204" pitchFamily="34" charset="-122"/>
                      </a:rPr>
                      <m:t>，</m:t>
                    </m:r>
                  </m:oMath>
                </a14:m>
                <a:r>
                  <a:rPr lang="zh-CN" altLang="en-US" sz="3000" dirty="0" smtClean="0">
                    <a:solidFill>
                      <a:schemeClr val="accent1"/>
                    </a:solidFill>
                    <a:latin typeface="微软雅黑" panose="020B0503020204020204" pitchFamily="34" charset="-122"/>
                    <a:ea typeface="微软雅黑" panose="020B0503020204020204" pitchFamily="34" charset="-122"/>
                  </a:rPr>
                  <a:t>进而恢复出</a:t>
                </a:r>
                <a14:m>
                  <m:oMath xmlns:m="http://schemas.openxmlformats.org/officeDocument/2006/math">
                    <m:r>
                      <a:rPr lang="en-US" altLang="zh-CN" sz="3000" b="1" i="1" dirty="0" smtClean="0">
                        <a:solidFill>
                          <a:schemeClr val="accent1"/>
                        </a:solidFill>
                        <a:latin typeface="Cambria Math" panose="02040503050406030204" pitchFamily="18" charset="0"/>
                        <a:ea typeface="微软雅黑" panose="020B0503020204020204" pitchFamily="34" charset="-122"/>
                      </a:rPr>
                      <m:t>𝒙</m:t>
                    </m:r>
                  </m:oMath>
                </a14:m>
                <a:r>
                  <a:rPr lang="zh-CN" altLang="en-US" sz="3000" dirty="0" smtClean="0">
                    <a:solidFill>
                      <a:schemeClr val="accent1"/>
                    </a:solidFill>
                    <a:latin typeface="微软雅黑" panose="020B0503020204020204" pitchFamily="34" charset="-122"/>
                    <a:ea typeface="微软雅黑" panose="020B0503020204020204" pitchFamily="34" charset="-122"/>
                  </a:rPr>
                  <a:t>：</a:t>
                </a:r>
                <a:endParaRPr lang="zh-CN" altLang="en-US" sz="3000" dirty="0">
                  <a:solidFill>
                    <a:schemeClr val="accent1"/>
                  </a:solidFill>
                  <a:latin typeface="微软雅黑" panose="020B0503020204020204" pitchFamily="34" charset="-122"/>
                  <a:ea typeface="微软雅黑" panose="020B0503020204020204" pitchFamily="34" charset="-122"/>
                </a:endParaRPr>
              </a:p>
            </p:txBody>
          </p:sp>
        </mc:Choice>
        <mc:Fallback xmlns="">
          <p:sp>
            <p:nvSpPr>
              <p:cNvPr id="4" name="文本占位符 1"/>
              <p:cNvSpPr txBox="1">
                <a:spLocks noRot="1" noChangeAspect="1" noMove="1" noResize="1" noEditPoints="1" noAdjustHandles="1" noChangeArrowheads="1" noChangeShapeType="1" noTextEdit="1"/>
              </p:cNvSpPr>
              <p:nvPr/>
            </p:nvSpPr>
            <p:spPr>
              <a:xfrm>
                <a:off x="260350" y="1135201"/>
                <a:ext cx="8616950" cy="666705"/>
              </a:xfrm>
              <a:prstGeom prst="rect">
                <a:avLst/>
              </a:prstGeom>
              <a:blipFill rotWithShape="0">
                <a:blip r:embed="rId4"/>
                <a:stretch>
                  <a:fillRect l="-1699" t="-18182" r="-6086" b="-64545"/>
                </a:stretch>
              </a:blipFill>
            </p:spPr>
            <p:txBody>
              <a:bodyPr/>
              <a:lstStyle/>
              <a:p>
                <a:r>
                  <a:rPr lang="zh-CN" altLang="en-US">
                    <a:noFill/>
                  </a:rPr>
                  <a:t> </a:t>
                </a:r>
              </a:p>
            </p:txBody>
          </p:sp>
        </mc:Fallback>
      </mc:AlternateContent>
      <p:graphicFrame>
        <p:nvGraphicFramePr>
          <p:cNvPr id="6" name="对象 5"/>
          <p:cNvGraphicFramePr>
            <a:graphicFrameLocks noChangeAspect="1"/>
          </p:cNvGraphicFramePr>
          <p:nvPr>
            <p:extLst>
              <p:ext uri="{D42A27DB-BD31-4B8C-83A1-F6EECF244321}">
                <p14:modId xmlns:p14="http://schemas.microsoft.com/office/powerpoint/2010/main" val="3720541087"/>
              </p:ext>
            </p:extLst>
          </p:nvPr>
        </p:nvGraphicFramePr>
        <p:xfrm>
          <a:off x="3621088" y="2259013"/>
          <a:ext cx="1365250" cy="706437"/>
        </p:xfrm>
        <a:graphic>
          <a:graphicData uri="http://schemas.openxmlformats.org/presentationml/2006/ole">
            <mc:AlternateContent xmlns:mc="http://schemas.openxmlformats.org/markup-compatibility/2006">
              <mc:Choice xmlns:v="urn:schemas-microsoft-com:vml" Requires="v">
                <p:oleObj spid="_x0000_s27099" name="Formula" r:id="rId5" imgW="1365480" imgH="677160" progId="Equation.Ribbit">
                  <p:embed/>
                </p:oleObj>
              </mc:Choice>
              <mc:Fallback>
                <p:oleObj name="Formula" r:id="rId5" imgW="1365480" imgH="677160" progId="Equation.Ribbit">
                  <p:embed/>
                  <p:pic>
                    <p:nvPicPr>
                      <p:cNvPr id="0" name=""/>
                      <p:cNvPicPr>
                        <a:picLocks noChangeAspect="1" noChangeArrowheads="1"/>
                      </p:cNvPicPr>
                      <p:nvPr/>
                    </p:nvPicPr>
                    <p:blipFill>
                      <a:blip r:embed="rId6"/>
                      <a:srcRect/>
                      <a:stretch>
                        <a:fillRect/>
                      </a:stretch>
                    </p:blipFill>
                    <p:spPr bwMode="auto">
                      <a:xfrm>
                        <a:off x="3621088" y="2259013"/>
                        <a:ext cx="1365250" cy="706437"/>
                      </a:xfrm>
                      <a:prstGeom prst="rect">
                        <a:avLst/>
                      </a:prstGeom>
                      <a:noFill/>
                      <a:ln w="25400">
                        <a:noFill/>
                      </a:ln>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1582023543"/>
              </p:ext>
            </p:extLst>
          </p:nvPr>
        </p:nvGraphicFramePr>
        <p:xfrm>
          <a:off x="3619500" y="3886200"/>
          <a:ext cx="1365250" cy="708025"/>
        </p:xfrm>
        <a:graphic>
          <a:graphicData uri="http://schemas.openxmlformats.org/presentationml/2006/ole">
            <mc:AlternateContent xmlns:mc="http://schemas.openxmlformats.org/markup-compatibility/2006">
              <mc:Choice xmlns:v="urn:schemas-microsoft-com:vml" Requires="v">
                <p:oleObj spid="_x0000_s27100" name="Formula" r:id="rId7" imgW="1365480" imgH="677160" progId="Equation.Ribbit">
                  <p:embed/>
                </p:oleObj>
              </mc:Choice>
              <mc:Fallback>
                <p:oleObj name="Formula" r:id="rId7" imgW="1365480" imgH="677160" progId="Equation.Ribbit">
                  <p:embed/>
                  <p:pic>
                    <p:nvPicPr>
                      <p:cNvPr id="0" name=""/>
                      <p:cNvPicPr>
                        <a:picLocks noChangeAspect="1" noChangeArrowheads="1"/>
                      </p:cNvPicPr>
                      <p:nvPr/>
                    </p:nvPicPr>
                    <p:blipFill>
                      <a:blip r:embed="rId8"/>
                      <a:srcRect/>
                      <a:stretch>
                        <a:fillRect/>
                      </a:stretch>
                    </p:blipFill>
                    <p:spPr bwMode="auto">
                      <a:xfrm>
                        <a:off x="3619500" y="3886200"/>
                        <a:ext cx="1365250" cy="708025"/>
                      </a:xfrm>
                      <a:prstGeom prst="rect">
                        <a:avLst/>
                      </a:prstGeom>
                      <a:noFill/>
                      <a:ln w="25400">
                        <a:noFill/>
                      </a:ln>
                    </p:spPr>
                  </p:pic>
                </p:oleObj>
              </mc:Fallback>
            </mc:AlternateContent>
          </a:graphicData>
        </a:graphic>
      </p:graphicFrame>
    </p:spTree>
    <p:extLst>
      <p:ext uri="{BB962C8B-B14F-4D97-AF65-F5344CB8AC3E}">
        <p14:creationId xmlns:p14="http://schemas.microsoft.com/office/powerpoint/2010/main" val="157380554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矩阵补全</a:t>
            </a:r>
            <a:endParaRPr lang="zh-CN" altLang="en-US" dirty="0"/>
          </a:p>
        </p:txBody>
      </p:sp>
      <p:sp>
        <p:nvSpPr>
          <p:cNvPr id="4" name="内容占位符 2"/>
          <p:cNvSpPr>
            <a:spLocks noGrp="1"/>
          </p:cNvSpPr>
          <p:nvPr>
            <p:ph idx="1"/>
          </p:nvPr>
        </p:nvSpPr>
        <p:spPr>
          <a:xfrm>
            <a:off x="260350" y="1266825"/>
            <a:ext cx="8616950" cy="1090010"/>
          </a:xfrm>
        </p:spPr>
        <p:txBody>
          <a:bodyPr>
            <a:normAutofit/>
          </a:bodyPr>
          <a:lstStyle/>
          <a:p>
            <a:pPr marL="0" indent="0" algn="ctr">
              <a:buNone/>
            </a:pPr>
            <a:r>
              <a:rPr lang="zh-CN" altLang="en-US" sz="1800" dirty="0" smtClean="0"/>
              <a:t>客户对书籍的喜好程度的评分</a:t>
            </a:r>
            <a:endParaRPr lang="zh-CN" altLang="en-US" sz="1800" dirty="0"/>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6425" y="1673110"/>
            <a:ext cx="7344800" cy="1638529"/>
          </a:xfrm>
          <a:prstGeom prst="rect">
            <a:avLst/>
          </a:prstGeom>
        </p:spPr>
      </p:pic>
      <p:sp>
        <p:nvSpPr>
          <p:cNvPr id="7" name="Rectangle 3"/>
          <p:cNvSpPr>
            <a:spLocks noChangeArrowheads="1"/>
          </p:cNvSpPr>
          <p:nvPr/>
        </p:nvSpPr>
        <p:spPr bwMode="auto">
          <a:xfrm>
            <a:off x="1792690" y="5363570"/>
            <a:ext cx="5219226" cy="547861"/>
          </a:xfrm>
          <a:prstGeom prst="rect">
            <a:avLst/>
          </a:prstGeom>
          <a:noFill/>
          <a:ln w="38100">
            <a:noFill/>
          </a:ln>
          <a:extLst/>
        </p:spPr>
        <p:style>
          <a:lnRef idx="2">
            <a:schemeClr val="accent2"/>
          </a:lnRef>
          <a:fillRef idx="1">
            <a:schemeClr val="lt1"/>
          </a:fillRef>
          <a:effectRef idx="0">
            <a:schemeClr val="accent2"/>
          </a:effectRef>
          <a:fontRef idx="minor">
            <a:schemeClr val="dk1"/>
          </a:fontRef>
        </p:style>
        <p:txBody>
          <a:bodyPr/>
          <a:lstStyle>
            <a:lvl1pPr marL="342900" indent="-342900">
              <a:spcBef>
                <a:spcPct val="20000"/>
              </a:spcBef>
              <a:buFont typeface="Arial" charset="0"/>
              <a:buChar char="•"/>
              <a:defRPr sz="3200">
                <a:solidFill>
                  <a:schemeClr val="tx1"/>
                </a:solidFill>
                <a:latin typeface="Calibri" pitchFamily="34" charset="0"/>
                <a:ea typeface="宋体" charset="-122"/>
              </a:defRPr>
            </a:lvl1pPr>
            <a:lvl2pPr marL="742950" indent="-285750">
              <a:spcBef>
                <a:spcPct val="20000"/>
              </a:spcBef>
              <a:buFont typeface="Arial" charset="0"/>
              <a:buChar char="–"/>
              <a:defRPr sz="2800">
                <a:solidFill>
                  <a:schemeClr val="tx1"/>
                </a:solidFill>
                <a:latin typeface="Calibri" pitchFamily="34" charset="0"/>
                <a:ea typeface="宋体" charset="-122"/>
              </a:defRPr>
            </a:lvl2pPr>
            <a:lvl3pPr marL="1143000" indent="-228600">
              <a:spcBef>
                <a:spcPct val="20000"/>
              </a:spcBef>
              <a:buFont typeface="Arial" charset="0"/>
              <a:buChar char="•"/>
              <a:defRPr sz="2400">
                <a:solidFill>
                  <a:schemeClr val="tx1"/>
                </a:solidFill>
                <a:latin typeface="Calibri" pitchFamily="34" charset="0"/>
                <a:ea typeface="宋体" charset="-122"/>
              </a:defRPr>
            </a:lvl3pPr>
            <a:lvl4pPr marL="1600200" indent="-228600">
              <a:spcBef>
                <a:spcPct val="20000"/>
              </a:spcBef>
              <a:buFont typeface="Arial" charset="0"/>
              <a:buChar char="–"/>
              <a:defRPr sz="2000">
                <a:solidFill>
                  <a:schemeClr val="tx1"/>
                </a:solidFill>
                <a:latin typeface="Calibri" pitchFamily="34" charset="0"/>
                <a:ea typeface="宋体" charset="-122"/>
              </a:defRPr>
            </a:lvl4pPr>
            <a:lvl5pPr marL="2057400" indent="-22860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marL="0" indent="0">
              <a:lnSpc>
                <a:spcPts val="3200"/>
              </a:lnSpc>
              <a:buNone/>
            </a:pPr>
            <a:r>
              <a:rPr lang="zh-CN" altLang="en-US" sz="2800" i="0" dirty="0" smtClean="0">
                <a:solidFill>
                  <a:srgbClr val="C30D23"/>
                </a:solidFill>
                <a:latin typeface="微软雅黑" panose="020B0503020204020204" pitchFamily="34" charset="-122"/>
                <a:ea typeface="微软雅黑" panose="020B0503020204020204" pitchFamily="34" charset="-122"/>
              </a:rPr>
              <a:t>“矩阵补全”技术解决此类问题</a:t>
            </a:r>
            <a:endParaRPr lang="zh-CN" altLang="en-US" sz="2800" i="0" dirty="0" smtClean="0">
              <a:latin typeface="微软雅黑" panose="020B0503020204020204" pitchFamily="34" charset="-122"/>
              <a:ea typeface="微软雅黑" panose="020B0503020204020204" pitchFamily="34" charset="-122"/>
            </a:endParaRPr>
          </a:p>
        </p:txBody>
      </p:sp>
      <p:sp>
        <p:nvSpPr>
          <p:cNvPr id="8" name="内容占位符 2"/>
          <p:cNvSpPr txBox="1">
            <a:spLocks/>
          </p:cNvSpPr>
          <p:nvPr/>
        </p:nvSpPr>
        <p:spPr>
          <a:xfrm>
            <a:off x="527050" y="3411798"/>
            <a:ext cx="8616950" cy="1951772"/>
          </a:xfrm>
          <a:prstGeom prst="rect">
            <a:avLst/>
          </a:prstGeom>
        </p:spPr>
        <p:txBody>
          <a:bodyPr vert="horz" lIns="91440" tIns="46800" rIns="91440" bIns="45720" rtlCol="0">
            <a:normAutofit/>
          </a:bodyPr>
          <a:lstStyle>
            <a:lvl1pPr marL="228600" indent="-360000"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3200"/>
              </a:lnSpc>
              <a:buNone/>
            </a:pPr>
            <a:r>
              <a:rPr lang="zh-CN" altLang="en-US" sz="1800" dirty="0">
                <a:latin typeface="幼圆" panose="02010509060101010101" pitchFamily="49" charset="-122"/>
              </a:rPr>
              <a:t>能否将表</a:t>
            </a:r>
            <a:r>
              <a:rPr lang="zh-CN" altLang="en-US" sz="1800" dirty="0" smtClean="0">
                <a:latin typeface="幼圆" panose="02010509060101010101" pitchFamily="49" charset="-122"/>
              </a:rPr>
              <a:t>中已经通过</a:t>
            </a:r>
            <a:r>
              <a:rPr lang="zh-CN" altLang="en-US" sz="1800" dirty="0">
                <a:latin typeface="幼圆" panose="02010509060101010101" pitchFamily="49" charset="-122"/>
              </a:rPr>
              <a:t>读者评价得到的数据当作</a:t>
            </a:r>
            <a:r>
              <a:rPr lang="zh-CN" altLang="en-US" sz="1800" b="1" dirty="0" smtClean="0">
                <a:latin typeface="幼圆" panose="02010509060101010101" pitchFamily="49" charset="-122"/>
              </a:rPr>
              <a:t>部分信号</a:t>
            </a:r>
            <a:r>
              <a:rPr lang="zh-CN" altLang="en-US" sz="1800" dirty="0" smtClean="0">
                <a:latin typeface="幼圆" panose="02010509060101010101" pitchFamily="49" charset="-122"/>
              </a:rPr>
              <a:t>，</a:t>
            </a:r>
            <a:r>
              <a:rPr lang="zh-CN" altLang="en-US" sz="1800" dirty="0">
                <a:latin typeface="幼圆" panose="02010509060101010101" pitchFamily="49" charset="-122"/>
              </a:rPr>
              <a:t>基于压缩感知的思想</a:t>
            </a:r>
            <a:r>
              <a:rPr lang="zh-CN" altLang="en-US" sz="1800" b="1" dirty="0">
                <a:latin typeface="幼圆" panose="02010509060101010101" pitchFamily="49" charset="-122"/>
              </a:rPr>
              <a:t>恢复</a:t>
            </a:r>
            <a:r>
              <a:rPr lang="zh-CN" altLang="en-US" sz="1800" dirty="0">
                <a:latin typeface="幼圆" panose="02010509060101010101" pitchFamily="49" charset="-122"/>
              </a:rPr>
              <a:t>出</a:t>
            </a:r>
            <a:r>
              <a:rPr lang="zh-CN" altLang="en-US" sz="1800" b="1" dirty="0">
                <a:latin typeface="幼圆" panose="02010509060101010101" pitchFamily="49" charset="-122"/>
              </a:rPr>
              <a:t>完整</a:t>
            </a:r>
            <a:r>
              <a:rPr lang="zh-CN" altLang="en-US" sz="1800" b="1" dirty="0" smtClean="0">
                <a:latin typeface="幼圆" panose="02010509060101010101" pitchFamily="49" charset="-122"/>
              </a:rPr>
              <a:t>信号</a:t>
            </a:r>
            <a:r>
              <a:rPr lang="zh-CN" altLang="en-US" sz="1800" dirty="0" smtClean="0">
                <a:latin typeface="幼圆" panose="02010509060101010101" pitchFamily="49" charset="-122"/>
              </a:rPr>
              <a:t>从而进行书籍推荐呢？从题材、作者、装帧等角度看（相似题材的书籍有相似的读者），表中反映的信号是</a:t>
            </a:r>
            <a:r>
              <a:rPr lang="zh-CN" altLang="en-US" sz="1800" b="1" dirty="0" smtClean="0">
                <a:latin typeface="幼圆" panose="02010509060101010101" pitchFamily="49" charset="-122"/>
              </a:rPr>
              <a:t>稀疏</a:t>
            </a:r>
            <a:r>
              <a:rPr lang="zh-CN" altLang="en-US" sz="1800" dirty="0" smtClean="0">
                <a:latin typeface="幼圆" panose="02010509060101010101" pitchFamily="49" charset="-122"/>
              </a:rPr>
              <a:t>的，能通过类似压缩感知的思想加以处理。</a:t>
            </a:r>
            <a:endParaRPr lang="zh-CN" altLang="en-US" sz="1800" dirty="0">
              <a:latin typeface="幼圆" panose="02010509060101010101" pitchFamily="49" charset="-122"/>
            </a:endParaRPr>
          </a:p>
        </p:txBody>
      </p:sp>
    </p:spTree>
    <p:extLst>
      <p:ext uri="{BB962C8B-B14F-4D97-AF65-F5344CB8AC3E}">
        <p14:creationId xmlns:p14="http://schemas.microsoft.com/office/powerpoint/2010/main" val="128285242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矩阵补全的优化问题和解法</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260350" y="1031536"/>
                <a:ext cx="8616950" cy="5382912"/>
              </a:xfrm>
            </p:spPr>
            <p:txBody>
              <a:bodyPr>
                <a:normAutofit fontScale="92500"/>
              </a:bodyPr>
              <a:lstStyle/>
              <a:p>
                <a:r>
                  <a:rPr lang="zh-CN" altLang="en-US" dirty="0" smtClean="0"/>
                  <a:t>矩阵补全（</a:t>
                </a:r>
                <a:r>
                  <a:rPr lang="en-US" altLang="zh-CN" dirty="0" smtClean="0"/>
                  <a:t>matrix completion</a:t>
                </a:r>
                <a:r>
                  <a:rPr lang="zh-CN" altLang="en-US" dirty="0" smtClean="0"/>
                  <a:t>）技术的优化形式为</a:t>
                </a:r>
                <a:endParaRPr lang="en-US" altLang="zh-CN" dirty="0" smtClean="0"/>
              </a:p>
              <a:p>
                <a:endParaRPr lang="en-US" altLang="zh-CN" dirty="0"/>
              </a:p>
              <a:p>
                <a:endParaRPr lang="en-US" altLang="zh-CN" dirty="0" smtClean="0"/>
              </a:p>
              <a:p>
                <a:endParaRPr lang="en-US" altLang="zh-CN" dirty="0"/>
              </a:p>
              <a:p>
                <a:pPr marL="0" indent="0">
                  <a:buNone/>
                </a:pPr>
                <a:endParaRPr lang="en-US" altLang="zh-CN" dirty="0" smtClean="0"/>
              </a:p>
              <a:p>
                <a:endParaRPr lang="en-US" altLang="zh-CN" dirty="0" smtClean="0"/>
              </a:p>
              <a:p>
                <a:r>
                  <a:rPr lang="en-US" altLang="zh-CN" dirty="0" smtClean="0"/>
                  <a:t>NP</a:t>
                </a:r>
                <a:r>
                  <a:rPr lang="zh-CN" altLang="en-US" dirty="0" smtClean="0"/>
                  <a:t>难问题</a:t>
                </a:r>
                <a:r>
                  <a:rPr lang="en-US" altLang="zh-CN" dirty="0" smtClean="0"/>
                  <a:t>. </a:t>
                </a:r>
                <a:r>
                  <a:rPr lang="zh-CN" altLang="en-US" dirty="0" smtClean="0"/>
                  <a:t>将</a:t>
                </a:r>
                <a:r>
                  <a:rPr lang="en-US" altLang="zh-CN" dirty="0" smtClean="0"/>
                  <a:t>rank(</a:t>
                </a:r>
                <a14:m>
                  <m:oMath xmlns:m="http://schemas.openxmlformats.org/officeDocument/2006/math">
                    <m:r>
                      <a:rPr lang="en-US" altLang="zh-CN" b="1" i="0" dirty="0" smtClean="0">
                        <a:latin typeface="Cambria Math" panose="02040503050406030204" pitchFamily="18" charset="0"/>
                      </a:rPr>
                      <m:t>𝐗</m:t>
                    </m:r>
                  </m:oMath>
                </a14:m>
                <a:r>
                  <a:rPr lang="en-US" altLang="zh-CN" dirty="0" smtClean="0"/>
                  <a:t>)</a:t>
                </a:r>
                <a:r>
                  <a:rPr lang="zh-CN" altLang="en-US" dirty="0" smtClean="0"/>
                  <a:t>转化为其凸包“核范数”（</a:t>
                </a:r>
                <a:r>
                  <a:rPr lang="en-US" altLang="zh-CN" dirty="0" smtClean="0"/>
                  <a:t>nuclear norm</a:t>
                </a:r>
                <a:r>
                  <a:rPr lang="zh-CN" altLang="en-US" dirty="0" smtClean="0"/>
                  <a:t>）</a:t>
                </a:r>
                <a:endParaRPr lang="en-US" altLang="zh-CN" dirty="0" smtClean="0"/>
              </a:p>
              <a:p>
                <a:endParaRPr lang="en-US" altLang="zh-CN" dirty="0"/>
              </a:p>
              <a:p>
                <a:endParaRPr lang="en-US" altLang="zh-CN" dirty="0" smtClean="0"/>
              </a:p>
              <a:p>
                <a:endParaRPr lang="en-US" altLang="zh-CN" dirty="0"/>
              </a:p>
              <a:p>
                <a:r>
                  <a:rPr lang="zh-CN" altLang="en-US" dirty="0" smtClean="0"/>
                  <a:t>凸优化</a:t>
                </a:r>
                <a:r>
                  <a:rPr lang="zh-CN" altLang="en-US" dirty="0"/>
                  <a:t>问题</a:t>
                </a:r>
                <a:r>
                  <a:rPr lang="zh-CN" altLang="en-US" dirty="0" smtClean="0"/>
                  <a:t>，通过半正定规划求解（</a:t>
                </a:r>
                <a:r>
                  <a:rPr lang="en-US" altLang="zh-CN" dirty="0" smtClean="0"/>
                  <a:t>SDP</a:t>
                </a:r>
                <a:r>
                  <a:rPr lang="zh-CN" altLang="en-US" dirty="0" smtClean="0"/>
                  <a:t>，</a:t>
                </a:r>
                <a:r>
                  <a:rPr lang="en-US" altLang="zh-CN" dirty="0" smtClean="0"/>
                  <a:t>Semi-Definite Programming</a:t>
                </a:r>
                <a:r>
                  <a:rPr lang="zh-CN" altLang="en-US" dirty="0" smtClean="0"/>
                  <a:t>）</a:t>
                </a:r>
                <a:endParaRPr lang="zh-CN" altLang="en-US" sz="17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260350" y="1031536"/>
                <a:ext cx="8616950" cy="5382912"/>
              </a:xfrm>
              <a:blipFill rotWithShape="0">
                <a:blip r:embed="rId4"/>
                <a:stretch>
                  <a:fillRect l="-637" t="-1246"/>
                </a:stretch>
              </a:blipFill>
            </p:spPr>
            <p:txBody>
              <a:bodyPr/>
              <a:lstStyle/>
              <a:p>
                <a:r>
                  <a:rPr lang="zh-CN" altLang="en-US">
                    <a:noFill/>
                  </a:rPr>
                  <a:t> </a:t>
                </a:r>
              </a:p>
            </p:txBody>
          </p:sp>
        </mc:Fallback>
      </mc:AlternateContent>
      <p:graphicFrame>
        <p:nvGraphicFramePr>
          <p:cNvPr id="4" name="对象 3"/>
          <p:cNvGraphicFramePr>
            <a:graphicFrameLocks noChangeAspect="1"/>
          </p:cNvGraphicFramePr>
          <p:nvPr>
            <p:extLst>
              <p:ext uri="{D42A27DB-BD31-4B8C-83A1-F6EECF244321}">
                <p14:modId xmlns:p14="http://schemas.microsoft.com/office/powerpoint/2010/main" val="4021209423"/>
              </p:ext>
            </p:extLst>
          </p:nvPr>
        </p:nvGraphicFramePr>
        <p:xfrm>
          <a:off x="824748" y="1488285"/>
          <a:ext cx="2797175" cy="747713"/>
        </p:xfrm>
        <a:graphic>
          <a:graphicData uri="http://schemas.openxmlformats.org/presentationml/2006/ole">
            <mc:AlternateContent xmlns:mc="http://schemas.openxmlformats.org/markup-compatibility/2006">
              <mc:Choice xmlns:v="urn:schemas-microsoft-com:vml" Requires="v">
                <p:oleObj spid="_x0000_s28487" name="Formula" r:id="rId5" imgW="2796840" imgH="715320" progId="Equation.Ribbit">
                  <p:embed/>
                </p:oleObj>
              </mc:Choice>
              <mc:Fallback>
                <p:oleObj name="Formula" r:id="rId5" imgW="2796840" imgH="715320" progId="Equation.Ribbit">
                  <p:embed/>
                  <p:pic>
                    <p:nvPicPr>
                      <p:cNvPr id="0" name=""/>
                      <p:cNvPicPr>
                        <a:picLocks noChangeAspect="1" noChangeArrowheads="1"/>
                      </p:cNvPicPr>
                      <p:nvPr/>
                    </p:nvPicPr>
                    <p:blipFill>
                      <a:blip r:embed="rId6"/>
                      <a:srcRect/>
                      <a:stretch>
                        <a:fillRect/>
                      </a:stretch>
                    </p:blipFill>
                    <p:spPr bwMode="auto">
                      <a:xfrm>
                        <a:off x="824748" y="1488285"/>
                        <a:ext cx="2797175" cy="747713"/>
                      </a:xfrm>
                      <a:prstGeom prst="rect">
                        <a:avLst/>
                      </a:prstGeom>
                      <a:noFill/>
                      <a:ln w="25400">
                        <a:noFill/>
                      </a:ln>
                    </p:spPr>
                  </p:pic>
                </p:oleObj>
              </mc:Fallback>
            </mc:AlternateContent>
          </a:graphicData>
        </a:graphic>
      </p:graphicFrame>
      <mc:AlternateContent xmlns:mc="http://schemas.openxmlformats.org/markup-compatibility/2006" xmlns:a14="http://schemas.microsoft.com/office/drawing/2010/main">
        <mc:Choice Requires="a14">
          <p:sp>
            <p:nvSpPr>
              <p:cNvPr id="5" name="文本框 4"/>
              <p:cNvSpPr txBox="1"/>
              <p:nvPr/>
            </p:nvSpPr>
            <p:spPr>
              <a:xfrm>
                <a:off x="4655340" y="1565769"/>
                <a:ext cx="3752945" cy="1477328"/>
              </a:xfrm>
              <a:prstGeom prst="rect">
                <a:avLst/>
              </a:prstGeom>
              <a:solidFill>
                <a:srgbClr val="C7EDCC"/>
              </a:solidFill>
              <a:ln>
                <a:solidFill>
                  <a:schemeClr val="accent1"/>
                </a:solidFill>
              </a:ln>
            </p:spPr>
            <p:txBody>
              <a:bodyPr wrap="square" rtlCol="0">
                <a:spAutoFit/>
              </a:bodyPr>
              <a:lstStyle/>
              <a:p>
                <a:pPr marL="285750" indent="-285750">
                  <a:buFont typeface="Arial" panose="020B0604020202020204" pitchFamily="34" charset="0"/>
                  <a:buChar char="•"/>
                </a:pPr>
                <a14:m>
                  <m:oMath xmlns:m="http://schemas.openxmlformats.org/officeDocument/2006/math">
                    <m:r>
                      <a:rPr lang="en-US" altLang="zh-CN" b="1" i="0" dirty="0" smtClean="0">
                        <a:latin typeface="Cambria Math" panose="02040503050406030204" pitchFamily="18" charset="0"/>
                      </a:rPr>
                      <m:t>𝐗</m:t>
                    </m:r>
                  </m:oMath>
                </a14:m>
                <a:r>
                  <a:rPr lang="en-US" altLang="zh-CN" dirty="0" smtClean="0"/>
                  <a:t>: </a:t>
                </a:r>
                <a:r>
                  <a:rPr lang="zh-CN" altLang="en-US" dirty="0" smtClean="0"/>
                  <a:t>需要恢复的稀疏信号</a:t>
                </a:r>
                <a:endParaRPr lang="en-US" altLang="zh-CN" dirty="0" smtClean="0"/>
              </a:p>
              <a:p>
                <a:pPr marL="285750" indent="-285750">
                  <a:buFont typeface="Arial" panose="020B0604020202020204" pitchFamily="34" charset="0"/>
                  <a:buChar char="•"/>
                </a:pPr>
                <a:r>
                  <a:rPr lang="en-US" altLang="zh-CN" dirty="0"/>
                  <a:t>r</a:t>
                </a:r>
                <a:r>
                  <a:rPr lang="en-US" altLang="zh-CN" dirty="0" smtClean="0"/>
                  <a:t>ank(</a:t>
                </a:r>
                <a14:m>
                  <m:oMath xmlns:m="http://schemas.openxmlformats.org/officeDocument/2006/math">
                    <m:r>
                      <a:rPr lang="en-US" altLang="zh-CN" b="1" dirty="0">
                        <a:latin typeface="Cambria Math" panose="02040503050406030204" pitchFamily="18" charset="0"/>
                      </a:rPr>
                      <m:t>𝐗</m:t>
                    </m:r>
                  </m:oMath>
                </a14:m>
                <a:r>
                  <a:rPr lang="en-US" altLang="zh-CN" dirty="0" smtClean="0"/>
                  <a:t>): </a:t>
                </a:r>
                <a14:m>
                  <m:oMath xmlns:m="http://schemas.openxmlformats.org/officeDocument/2006/math">
                    <m:r>
                      <a:rPr lang="en-US" altLang="zh-CN" b="1" dirty="0">
                        <a:latin typeface="Cambria Math" panose="02040503050406030204" pitchFamily="18" charset="0"/>
                      </a:rPr>
                      <m:t>𝐗</m:t>
                    </m:r>
                  </m:oMath>
                </a14:m>
                <a:r>
                  <a:rPr lang="zh-CN" altLang="en-US" dirty="0" smtClean="0"/>
                  <a:t>的秩</a:t>
                </a:r>
                <a:endParaRPr lang="en-US" altLang="zh-CN" dirty="0" smtClean="0"/>
              </a:p>
              <a:p>
                <a:pPr marL="285750" indent="-285750">
                  <a:buFont typeface="Arial" panose="020B0604020202020204" pitchFamily="34" charset="0"/>
                  <a:buChar char="•"/>
                </a:pPr>
                <a14:m>
                  <m:oMath xmlns:m="http://schemas.openxmlformats.org/officeDocument/2006/math">
                    <m:r>
                      <a:rPr lang="en-US" altLang="zh-CN" b="1" i="0" dirty="0" smtClean="0">
                        <a:latin typeface="Cambria Math" panose="02040503050406030204" pitchFamily="18" charset="0"/>
                      </a:rPr>
                      <m:t>𝐀</m:t>
                    </m:r>
                  </m:oMath>
                </a14:m>
                <a:r>
                  <a:rPr lang="en-US" altLang="zh-CN" dirty="0" smtClean="0"/>
                  <a:t>: </a:t>
                </a:r>
                <a:r>
                  <a:rPr lang="zh-CN" altLang="en-US" dirty="0" smtClean="0"/>
                  <a:t>已观测信号</a:t>
                </a:r>
                <a:endParaRPr lang="en-US" altLang="zh-CN" dirty="0" smtClean="0"/>
              </a:p>
              <a:p>
                <a:pPr marL="285750" indent="-285750">
                  <a:buFont typeface="Arial" panose="020B0604020202020204" pitchFamily="34" charset="0"/>
                  <a:buChar char="•"/>
                </a:pPr>
                <a14:m>
                  <m:oMath xmlns:m="http://schemas.openxmlformats.org/officeDocument/2006/math">
                    <m:r>
                      <m:rPr>
                        <m:sty m:val="p"/>
                      </m:rPr>
                      <a:rPr lang="en-US" altLang="zh-CN">
                        <a:latin typeface="Cambria Math" panose="02040503050406030204" pitchFamily="18" charset="0"/>
                      </a:rPr>
                      <m:t>Ω</m:t>
                    </m:r>
                  </m:oMath>
                </a14:m>
                <a:r>
                  <a:rPr lang="en-US" altLang="zh-CN" dirty="0"/>
                  <a:t>: </a:t>
                </a:r>
                <a14:m>
                  <m:oMath xmlns:m="http://schemas.openxmlformats.org/officeDocument/2006/math">
                    <m:r>
                      <a:rPr lang="en-US" altLang="zh-CN" b="1" dirty="0">
                        <a:latin typeface="Cambria Math" panose="02040503050406030204" pitchFamily="18" charset="0"/>
                      </a:rPr>
                      <m:t>𝐀</m:t>
                    </m:r>
                  </m:oMath>
                </a14:m>
                <a:r>
                  <a:rPr lang="zh-CN" altLang="en-US" dirty="0" smtClean="0"/>
                  <a:t>中已观测</a:t>
                </a:r>
                <a:r>
                  <a:rPr lang="zh-CN" altLang="en-US" dirty="0"/>
                  <a:t>到的</a:t>
                </a:r>
                <a:r>
                  <a:rPr lang="zh-CN" altLang="en-US" dirty="0" smtClean="0"/>
                  <a:t>元素的位置下标的集合</a:t>
                </a:r>
                <a:endParaRPr lang="en-US" altLang="zh-CN" dirty="0"/>
              </a:p>
            </p:txBody>
          </p:sp>
        </mc:Choice>
        <mc:Fallback xmlns="">
          <p:sp>
            <p:nvSpPr>
              <p:cNvPr id="5" name="文本框 4"/>
              <p:cNvSpPr txBox="1">
                <a:spLocks noRot="1" noChangeAspect="1" noMove="1" noResize="1" noEditPoints="1" noAdjustHandles="1" noChangeArrowheads="1" noChangeShapeType="1" noTextEdit="1"/>
              </p:cNvSpPr>
              <p:nvPr/>
            </p:nvSpPr>
            <p:spPr>
              <a:xfrm>
                <a:off x="4655340" y="1565769"/>
                <a:ext cx="3752945" cy="1477328"/>
              </a:xfrm>
              <a:prstGeom prst="rect">
                <a:avLst/>
              </a:prstGeom>
              <a:blipFill rotWithShape="0">
                <a:blip r:embed="rId7"/>
                <a:stretch>
                  <a:fillRect l="-972" t="-2869" r="-648" b="-4508"/>
                </a:stretch>
              </a:blipFill>
              <a:ln>
                <a:solidFill>
                  <a:schemeClr val="accent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Rectangle 28"/>
              <p:cNvSpPr>
                <a:spLocks noChangeArrowheads="1"/>
              </p:cNvSpPr>
              <p:nvPr/>
            </p:nvSpPr>
            <p:spPr bwMode="auto">
              <a:xfrm>
                <a:off x="721984" y="2373810"/>
                <a:ext cx="3464341" cy="669287"/>
              </a:xfrm>
              <a:prstGeom prst="rect">
                <a:avLst/>
              </a:prstGeom>
              <a:ln>
                <a:headEnd/>
                <a:tailEnd/>
              </a:ln>
              <a:extLst/>
            </p:spPr>
            <p:style>
              <a:lnRef idx="0">
                <a:schemeClr val="accent4"/>
              </a:lnRef>
              <a:fillRef idx="3">
                <a:schemeClr val="accent4"/>
              </a:fillRef>
              <a:effectRef idx="3">
                <a:schemeClr val="accent4"/>
              </a:effectRef>
              <a:fontRef idx="minor">
                <a:schemeClr val="lt1"/>
              </a:fontRef>
            </p:style>
            <p:txBody>
              <a:bodyPr wrap="square" lIns="92075" tIns="46038" rIns="92075" bIns="46038">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kern="0" dirty="0" smtClean="0">
                    <a:solidFill>
                      <a:schemeClr val="bg1"/>
                    </a:solidFill>
                    <a:latin typeface="+mj-ea"/>
                    <a:ea typeface="+mj-ea"/>
                  </a:rPr>
                  <a:t>约束表明，恢复出的矩阵中</a:t>
                </a:r>
                <a14:m>
                  <m:oMath xmlns:m="http://schemas.openxmlformats.org/officeDocument/2006/math">
                    <m:sSub>
                      <m:sSubPr>
                        <m:ctrlPr>
                          <a:rPr kumimoji="1" lang="en-US" altLang="zh-CN" b="0" i="1" kern="0" smtClean="0">
                            <a:solidFill>
                              <a:schemeClr val="bg1"/>
                            </a:solidFill>
                            <a:latin typeface="Cambria Math" panose="02040503050406030204" pitchFamily="18" charset="0"/>
                            <a:ea typeface="+mj-ea"/>
                          </a:rPr>
                        </m:ctrlPr>
                      </m:sSubPr>
                      <m:e>
                        <m:r>
                          <a:rPr kumimoji="1" lang="en-US" altLang="zh-CN" b="1" i="0" kern="0" smtClean="0">
                            <a:solidFill>
                              <a:schemeClr val="bg1"/>
                            </a:solidFill>
                            <a:latin typeface="Cambria Math" panose="02040503050406030204" pitchFamily="18" charset="0"/>
                            <a:ea typeface="+mj-ea"/>
                          </a:rPr>
                          <m:t>𝐗</m:t>
                        </m:r>
                      </m:e>
                      <m:sub>
                        <m:r>
                          <a:rPr kumimoji="1" lang="en-US" altLang="zh-CN" b="0" i="1" kern="0" smtClean="0">
                            <a:solidFill>
                              <a:schemeClr val="bg1"/>
                            </a:solidFill>
                            <a:latin typeface="Cambria Math" panose="02040503050406030204" pitchFamily="18" charset="0"/>
                            <a:ea typeface="+mj-ea"/>
                          </a:rPr>
                          <m:t>𝑖𝑗</m:t>
                        </m:r>
                      </m:sub>
                    </m:sSub>
                  </m:oMath>
                </a14:m>
                <a:r>
                  <a:rPr kumimoji="1" lang="zh-CN" altLang="en-US" b="0" i="0" u="none" strike="noStrike" kern="0" cap="none" spc="0" normalizeH="0" baseline="0" noProof="0" dirty="0" smtClean="0">
                    <a:ln>
                      <a:noFill/>
                    </a:ln>
                    <a:solidFill>
                      <a:schemeClr val="bg1"/>
                    </a:solidFill>
                    <a:effectLst/>
                    <a:uLnTx/>
                    <a:uFillTx/>
                    <a:latin typeface="+mj-ea"/>
                    <a:ea typeface="+mj-ea"/>
                  </a:rPr>
                  <a:t>应当与已观测到的对应元素相同</a:t>
                </a:r>
                <a:endParaRPr kumimoji="1" lang="en-US" altLang="zh-CN" b="0" i="0" u="none" strike="noStrike" kern="0" cap="none" spc="0" normalizeH="0" baseline="0" noProof="0" dirty="0">
                  <a:ln>
                    <a:noFill/>
                  </a:ln>
                  <a:solidFill>
                    <a:schemeClr val="bg1"/>
                  </a:solidFill>
                  <a:effectLst/>
                  <a:uLnTx/>
                  <a:uFillTx/>
                  <a:latin typeface="+mj-ea"/>
                  <a:ea typeface="+mj-ea"/>
                </a:endParaRPr>
              </a:p>
            </p:txBody>
          </p:sp>
        </mc:Choice>
        <mc:Fallback xmlns="">
          <p:sp>
            <p:nvSpPr>
              <p:cNvPr id="6" name="Rectangle 28"/>
              <p:cNvSpPr>
                <a:spLocks noRot="1" noChangeAspect="1" noMove="1" noResize="1" noEditPoints="1" noAdjustHandles="1" noChangeArrowheads="1" noChangeShapeType="1" noTextEdit="1"/>
              </p:cNvSpPr>
              <p:nvPr/>
            </p:nvSpPr>
            <p:spPr bwMode="auto">
              <a:xfrm>
                <a:off x="721984" y="2373810"/>
                <a:ext cx="3464341" cy="669287"/>
              </a:xfrm>
              <a:prstGeom prst="rect">
                <a:avLst/>
              </a:prstGeom>
              <a:blipFill rotWithShape="0">
                <a:blip r:embed="rId8"/>
                <a:stretch>
                  <a:fillRect/>
                </a:stretch>
              </a:blipFill>
              <a:ln>
                <a:headEnd/>
                <a:tailEnd/>
              </a:ln>
              <a:extLst/>
            </p:spPr>
            <p:txBody>
              <a:bodyPr/>
              <a:lstStyle/>
              <a:p>
                <a:r>
                  <a:rPr lang="zh-CN" altLang="en-US">
                    <a:noFill/>
                  </a:rPr>
                  <a:t> </a:t>
                </a:r>
              </a:p>
            </p:txBody>
          </p:sp>
        </mc:Fallback>
      </mc:AlternateContent>
      <p:graphicFrame>
        <p:nvGraphicFramePr>
          <p:cNvPr id="7" name="对象 6"/>
          <p:cNvGraphicFramePr>
            <a:graphicFrameLocks noChangeAspect="1"/>
          </p:cNvGraphicFramePr>
          <p:nvPr>
            <p:extLst>
              <p:ext uri="{D42A27DB-BD31-4B8C-83A1-F6EECF244321}">
                <p14:modId xmlns:p14="http://schemas.microsoft.com/office/powerpoint/2010/main" val="4255236581"/>
              </p:ext>
            </p:extLst>
          </p:nvPr>
        </p:nvGraphicFramePr>
        <p:xfrm>
          <a:off x="825500" y="4029075"/>
          <a:ext cx="2795588" cy="752475"/>
        </p:xfrm>
        <a:graphic>
          <a:graphicData uri="http://schemas.openxmlformats.org/presentationml/2006/ole">
            <mc:AlternateContent xmlns:mc="http://schemas.openxmlformats.org/markup-compatibility/2006">
              <mc:Choice xmlns:v="urn:schemas-microsoft-com:vml" Requires="v">
                <p:oleObj spid="_x0000_s28488" name="Formula" r:id="rId9" imgW="2795400" imgH="720360" progId="Equation.Ribbit">
                  <p:embed/>
                </p:oleObj>
              </mc:Choice>
              <mc:Fallback>
                <p:oleObj name="Formula" r:id="rId9" imgW="2795400" imgH="720360" progId="Equation.Ribbit">
                  <p:embed/>
                  <p:pic>
                    <p:nvPicPr>
                      <p:cNvPr id="0" name=""/>
                      <p:cNvPicPr>
                        <a:picLocks noChangeAspect="1" noChangeArrowheads="1"/>
                      </p:cNvPicPr>
                      <p:nvPr/>
                    </p:nvPicPr>
                    <p:blipFill>
                      <a:blip r:embed="rId10"/>
                      <a:srcRect/>
                      <a:stretch>
                        <a:fillRect/>
                      </a:stretch>
                    </p:blipFill>
                    <p:spPr bwMode="auto">
                      <a:xfrm>
                        <a:off x="825500" y="4029075"/>
                        <a:ext cx="2795588" cy="752475"/>
                      </a:xfrm>
                      <a:prstGeom prst="rect">
                        <a:avLst/>
                      </a:prstGeom>
                      <a:noFill/>
                      <a:ln w="25400">
                        <a:noFill/>
                      </a:ln>
                    </p:spPr>
                  </p:pic>
                </p:oleObj>
              </mc:Fallback>
            </mc:AlternateContent>
          </a:graphicData>
        </a:graphic>
      </p:graphicFrame>
      <mc:AlternateContent xmlns:mc="http://schemas.openxmlformats.org/markup-compatibility/2006" xmlns:a14="http://schemas.microsoft.com/office/drawing/2010/main">
        <mc:Choice Requires="a14">
          <p:sp>
            <p:nvSpPr>
              <p:cNvPr id="8" name="文本框 7"/>
              <p:cNvSpPr txBox="1"/>
              <p:nvPr/>
            </p:nvSpPr>
            <p:spPr>
              <a:xfrm>
                <a:off x="4636227" y="3808049"/>
                <a:ext cx="3752945" cy="923330"/>
              </a:xfrm>
              <a:prstGeom prst="rect">
                <a:avLst/>
              </a:prstGeom>
              <a:solidFill>
                <a:srgbClr val="C7EDCC"/>
              </a:solidFill>
              <a:ln>
                <a:solidFill>
                  <a:schemeClr val="accent1"/>
                </a:solidFill>
              </a:ln>
            </p:spPr>
            <p:txBody>
              <a:bodyPr wrap="square" rtlCol="0">
                <a:spAutoFit/>
              </a:bodyPr>
              <a:lstStyle/>
              <a:p>
                <a:r>
                  <a:rPr lang="en-US" altLang="zh-CN" dirty="0" smtClean="0"/>
                  <a:t>                            </a:t>
                </a:r>
                <a:r>
                  <a:rPr lang="zh-CN" altLang="en-US" dirty="0" smtClean="0"/>
                  <a:t>，      表示</a:t>
                </a:r>
                <a14:m>
                  <m:oMath xmlns:m="http://schemas.openxmlformats.org/officeDocument/2006/math">
                    <m:r>
                      <a:rPr lang="en-US" altLang="zh-CN" b="1" i="0" dirty="0" smtClean="0">
                        <a:latin typeface="Cambria Math" panose="02040503050406030204" pitchFamily="18" charset="0"/>
                      </a:rPr>
                      <m:t>𝐗</m:t>
                    </m:r>
                  </m:oMath>
                </a14:m>
                <a:r>
                  <a:rPr lang="zh-CN" altLang="en-US" dirty="0" smtClean="0"/>
                  <a:t>的奇异值，即矩阵的核范数为矩阵的奇异值之和</a:t>
                </a:r>
                <a:r>
                  <a:rPr lang="en-US" altLang="zh-CN" dirty="0" smtClean="0"/>
                  <a:t>.</a:t>
                </a:r>
              </a:p>
            </p:txBody>
          </p:sp>
        </mc:Choice>
        <mc:Fallback xmlns="">
          <p:sp>
            <p:nvSpPr>
              <p:cNvPr id="8" name="文本框 7"/>
              <p:cNvSpPr txBox="1">
                <a:spLocks noRot="1" noChangeAspect="1" noMove="1" noResize="1" noEditPoints="1" noAdjustHandles="1" noChangeArrowheads="1" noChangeShapeType="1" noTextEdit="1"/>
              </p:cNvSpPr>
              <p:nvPr/>
            </p:nvSpPr>
            <p:spPr>
              <a:xfrm>
                <a:off x="4636227" y="3808049"/>
                <a:ext cx="3752945" cy="923330"/>
              </a:xfrm>
              <a:prstGeom prst="rect">
                <a:avLst/>
              </a:prstGeom>
              <a:blipFill rotWithShape="0">
                <a:blip r:embed="rId11"/>
                <a:stretch>
                  <a:fillRect l="-1297" t="-4575" b="-9150"/>
                </a:stretch>
              </a:blipFill>
              <a:ln>
                <a:solidFill>
                  <a:schemeClr val="accent1"/>
                </a:solidFill>
              </a:ln>
            </p:spPr>
            <p:txBody>
              <a:bodyPr/>
              <a:lstStyle/>
              <a:p>
                <a:r>
                  <a:rPr lang="zh-CN" altLang="en-US">
                    <a:noFill/>
                  </a:rPr>
                  <a:t> </a:t>
                </a:r>
              </a:p>
            </p:txBody>
          </p:sp>
        </mc:Fallback>
      </mc:AlternateContent>
      <p:graphicFrame>
        <p:nvGraphicFramePr>
          <p:cNvPr id="9" name="对象 8"/>
          <p:cNvGraphicFramePr>
            <a:graphicFrameLocks noChangeAspect="1"/>
          </p:cNvGraphicFramePr>
          <p:nvPr>
            <p:extLst>
              <p:ext uri="{D42A27DB-BD31-4B8C-83A1-F6EECF244321}">
                <p14:modId xmlns:p14="http://schemas.microsoft.com/office/powerpoint/2010/main" val="2542151333"/>
              </p:ext>
            </p:extLst>
          </p:nvPr>
        </p:nvGraphicFramePr>
        <p:xfrm>
          <a:off x="4696284" y="3819316"/>
          <a:ext cx="2259013" cy="377825"/>
        </p:xfrm>
        <a:graphic>
          <a:graphicData uri="http://schemas.openxmlformats.org/presentationml/2006/ole">
            <mc:AlternateContent xmlns:mc="http://schemas.openxmlformats.org/markup-compatibility/2006">
              <mc:Choice xmlns:v="urn:schemas-microsoft-com:vml" Requires="v">
                <p:oleObj spid="_x0000_s28489" name="Formula" r:id="rId12" imgW="2259360" imgH="359640" progId="Equation.Ribbit">
                  <p:embed/>
                </p:oleObj>
              </mc:Choice>
              <mc:Fallback>
                <p:oleObj name="Formula" r:id="rId12" imgW="2259360" imgH="359640" progId="Equation.Ribbit">
                  <p:embed/>
                  <p:pic>
                    <p:nvPicPr>
                      <p:cNvPr id="0" name=""/>
                      <p:cNvPicPr>
                        <a:picLocks noChangeAspect="1" noChangeArrowheads="1"/>
                      </p:cNvPicPr>
                      <p:nvPr/>
                    </p:nvPicPr>
                    <p:blipFill>
                      <a:blip r:embed="rId13"/>
                      <a:srcRect/>
                      <a:stretch>
                        <a:fillRect/>
                      </a:stretch>
                    </p:blipFill>
                    <p:spPr bwMode="auto">
                      <a:xfrm>
                        <a:off x="4696284" y="3819316"/>
                        <a:ext cx="2259013" cy="377825"/>
                      </a:xfrm>
                      <a:prstGeom prst="rect">
                        <a:avLst/>
                      </a:prstGeom>
                      <a:noFill/>
                      <a:ln w="25400">
                        <a:noFill/>
                      </a:ln>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2836785469"/>
              </p:ext>
            </p:extLst>
          </p:nvPr>
        </p:nvGraphicFramePr>
        <p:xfrm>
          <a:off x="7120897" y="3876643"/>
          <a:ext cx="544513" cy="277812"/>
        </p:xfrm>
        <a:graphic>
          <a:graphicData uri="http://schemas.openxmlformats.org/presentationml/2006/ole">
            <mc:AlternateContent xmlns:mc="http://schemas.openxmlformats.org/markup-compatibility/2006">
              <mc:Choice xmlns:v="urn:schemas-microsoft-com:vml" Requires="v">
                <p:oleObj spid="_x0000_s28490" name="Formula" r:id="rId14" imgW="545040" imgH="265680" progId="Equation.Ribbit">
                  <p:embed/>
                </p:oleObj>
              </mc:Choice>
              <mc:Fallback>
                <p:oleObj name="Formula" r:id="rId14" imgW="545040" imgH="265680" progId="Equation.Ribbit">
                  <p:embed/>
                  <p:pic>
                    <p:nvPicPr>
                      <p:cNvPr id="0" name=""/>
                      <p:cNvPicPr>
                        <a:picLocks noChangeAspect="1" noChangeArrowheads="1"/>
                      </p:cNvPicPr>
                      <p:nvPr/>
                    </p:nvPicPr>
                    <p:blipFill>
                      <a:blip r:embed="rId15"/>
                      <a:srcRect/>
                      <a:stretch>
                        <a:fillRect/>
                      </a:stretch>
                    </p:blipFill>
                    <p:spPr bwMode="auto">
                      <a:xfrm>
                        <a:off x="7120897" y="3876643"/>
                        <a:ext cx="544513" cy="277812"/>
                      </a:xfrm>
                      <a:prstGeom prst="rect">
                        <a:avLst/>
                      </a:prstGeom>
                      <a:noFill/>
                      <a:ln w="25400">
                        <a:noFill/>
                      </a:ln>
                    </p:spPr>
                  </p:pic>
                </p:oleObj>
              </mc:Fallback>
            </mc:AlternateContent>
          </a:graphicData>
        </a:graphic>
      </p:graphicFrame>
      <mc:AlternateContent xmlns:mc="http://schemas.openxmlformats.org/markup-compatibility/2006" xmlns:a14="http://schemas.microsoft.com/office/drawing/2010/main">
        <mc:Choice Requires="a14">
          <p:sp>
            <p:nvSpPr>
              <p:cNvPr id="12" name="文本框 11"/>
              <p:cNvSpPr txBox="1"/>
              <p:nvPr/>
            </p:nvSpPr>
            <p:spPr>
              <a:xfrm>
                <a:off x="4668529" y="5447916"/>
                <a:ext cx="3720643" cy="861774"/>
              </a:xfrm>
              <a:prstGeom prst="rect">
                <a:avLst/>
              </a:prstGeom>
              <a:solidFill>
                <a:srgbClr val="C7EDCC"/>
              </a:solidFill>
              <a:ln>
                <a:solidFill>
                  <a:schemeClr val="accent1"/>
                </a:solidFill>
              </a:ln>
            </p:spPr>
            <p:txBody>
              <a:bodyPr wrap="square" rtlCol="0">
                <a:spAutoFit/>
              </a:bodyPr>
              <a:lstStyle/>
              <a:p>
                <a:r>
                  <a:rPr lang="zh-CN" altLang="en-US" dirty="0"/>
                  <a:t>满足一定条件时，只需观察到</a:t>
                </a:r>
                <a14:m>
                  <m:oMath xmlns:m="http://schemas.openxmlformats.org/officeDocument/2006/math">
                    <m:r>
                      <m:rPr>
                        <m:sty m:val="p"/>
                      </m:rPr>
                      <a:rPr lang="en-US" altLang="zh-CN">
                        <a:latin typeface="Cambria Math" panose="02040503050406030204" pitchFamily="18" charset="0"/>
                      </a:rPr>
                      <m:t>O</m:t>
                    </m:r>
                    <m:r>
                      <a:rPr lang="en-US" altLang="zh-CN" i="1">
                        <a:latin typeface="Cambria Math" panose="02040503050406030204" pitchFamily="18" charset="0"/>
                      </a:rPr>
                      <m:t>(</m:t>
                    </m:r>
                    <m:r>
                      <a:rPr lang="en-US" altLang="zh-CN" i="1">
                        <a:latin typeface="Cambria Math" panose="02040503050406030204" pitchFamily="18" charset="0"/>
                      </a:rPr>
                      <m:t>𝑚𝑟</m:t>
                    </m:r>
                    <m:sSup>
                      <m:sSupPr>
                        <m:ctrlPr>
                          <a:rPr lang="en-US" altLang="zh-CN" i="1">
                            <a:latin typeface="Cambria Math" panose="02040503050406030204" pitchFamily="18" charset="0"/>
                          </a:rPr>
                        </m:ctrlPr>
                      </m:sSupPr>
                      <m:e>
                        <m:r>
                          <m:rPr>
                            <m:sty m:val="p"/>
                          </m:rPr>
                          <a:rPr lang="en-US" altLang="zh-CN">
                            <a:latin typeface="Cambria Math" panose="02040503050406030204" pitchFamily="18" charset="0"/>
                          </a:rPr>
                          <m:t>log</m:t>
                        </m:r>
                      </m:e>
                      <m:sup>
                        <m:r>
                          <a:rPr lang="en-US" altLang="zh-CN" i="1">
                            <a:latin typeface="Cambria Math" panose="02040503050406030204" pitchFamily="18" charset="0"/>
                          </a:rPr>
                          <m:t>2</m:t>
                        </m:r>
                      </m:sup>
                    </m:sSup>
                    <m:r>
                      <a:rPr lang="en-US" altLang="zh-CN" i="1">
                        <a:latin typeface="Cambria Math" panose="02040503050406030204" pitchFamily="18" charset="0"/>
                      </a:rPr>
                      <m:t>𝑚</m:t>
                    </m:r>
                    <m:r>
                      <a:rPr lang="en-US" altLang="zh-CN" i="1">
                        <a:latin typeface="Cambria Math" panose="02040503050406030204" pitchFamily="18" charset="0"/>
                      </a:rPr>
                      <m:t>)</m:t>
                    </m:r>
                  </m:oMath>
                </a14:m>
                <a:r>
                  <a:rPr lang="zh-CN" altLang="en-US" dirty="0"/>
                  <a:t>个元素就能完美恢复</a:t>
                </a:r>
                <a14:m>
                  <m:oMath xmlns:m="http://schemas.openxmlformats.org/officeDocument/2006/math">
                    <m:r>
                      <a:rPr lang="en-US" altLang="zh-CN" b="1" i="0" dirty="0" smtClean="0">
                        <a:latin typeface="Cambria Math" panose="02040503050406030204" pitchFamily="18" charset="0"/>
                      </a:rPr>
                      <m:t>𝐀</m:t>
                    </m:r>
                  </m:oMath>
                </a14:m>
                <a:r>
                  <a:rPr lang="en-US" altLang="zh-CN" dirty="0"/>
                  <a:t> </a:t>
                </a:r>
                <a:r>
                  <a:rPr lang="en-US" altLang="zh-CN" sz="1400" dirty="0"/>
                  <a:t>[</a:t>
                </a:r>
                <a:r>
                  <a:rPr lang="en-US" altLang="zh-CN" sz="1400" dirty="0" err="1"/>
                  <a:t>Recht</a:t>
                </a:r>
                <a:r>
                  <a:rPr lang="en-US" altLang="zh-CN" sz="1400" dirty="0"/>
                  <a:t>, 2011] </a:t>
                </a:r>
                <a:endParaRPr lang="zh-CN" altLang="en-US" sz="1400" dirty="0"/>
              </a:p>
            </p:txBody>
          </p:sp>
        </mc:Choice>
        <mc:Fallback xmlns="">
          <p:sp>
            <p:nvSpPr>
              <p:cNvPr id="12" name="文本框 11"/>
              <p:cNvSpPr txBox="1">
                <a:spLocks noRot="1" noChangeAspect="1" noMove="1" noResize="1" noEditPoints="1" noAdjustHandles="1" noChangeArrowheads="1" noChangeShapeType="1" noTextEdit="1"/>
              </p:cNvSpPr>
              <p:nvPr/>
            </p:nvSpPr>
            <p:spPr>
              <a:xfrm>
                <a:off x="4668529" y="5447916"/>
                <a:ext cx="3720643" cy="861774"/>
              </a:xfrm>
              <a:prstGeom prst="rect">
                <a:avLst/>
              </a:prstGeom>
              <a:blipFill rotWithShape="0">
                <a:blip r:embed="rId16"/>
                <a:stretch>
                  <a:fillRect l="-1307" t="-3497" b="-5594"/>
                </a:stretch>
              </a:blipFill>
              <a:ln>
                <a:solidFill>
                  <a:schemeClr val="accent1"/>
                </a:solidFill>
              </a:ln>
            </p:spPr>
            <p:txBody>
              <a:bodyPr/>
              <a:lstStyle/>
              <a:p>
                <a:r>
                  <a:rPr lang="zh-CN" altLang="en-US">
                    <a:noFill/>
                  </a:rPr>
                  <a:t> </a:t>
                </a:r>
              </a:p>
            </p:txBody>
          </p:sp>
        </mc:Fallback>
      </mc:AlternateContent>
    </p:spTree>
    <p:extLst>
      <p:ext uri="{BB962C8B-B14F-4D97-AF65-F5344CB8AC3E}">
        <p14:creationId xmlns:p14="http://schemas.microsoft.com/office/powerpoint/2010/main" val="1901949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本章小结</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lnSpcReduction="10000"/>
              </a:bodyPr>
              <a:lstStyle/>
              <a:p>
                <a:r>
                  <a:rPr lang="zh-CN" altLang="en-US" dirty="0" smtClean="0"/>
                  <a:t>特征选择： 子集选择、子集评价</a:t>
                </a:r>
                <a:endParaRPr lang="en-US" altLang="zh-CN" dirty="0" smtClean="0"/>
              </a:p>
              <a:p>
                <a:endParaRPr lang="en-US" altLang="zh-CN" dirty="0" smtClean="0"/>
              </a:p>
              <a:p>
                <a:pPr lvl="1"/>
                <a:r>
                  <a:rPr lang="zh-CN" altLang="en-US" dirty="0"/>
                  <a:t>过滤式</a:t>
                </a:r>
                <a:r>
                  <a:rPr lang="zh-CN" altLang="en-US" dirty="0" smtClean="0"/>
                  <a:t>选择</a:t>
                </a:r>
                <a:endParaRPr lang="en-US" altLang="zh-CN" dirty="0" smtClean="0"/>
              </a:p>
              <a:p>
                <a:pPr lvl="1"/>
                <a:endParaRPr lang="en-US" altLang="zh-CN" dirty="0"/>
              </a:p>
              <a:p>
                <a:pPr lvl="1"/>
                <a:r>
                  <a:rPr lang="zh-CN" altLang="en-US" dirty="0"/>
                  <a:t>包裹式</a:t>
                </a:r>
                <a:r>
                  <a:rPr lang="zh-CN" altLang="en-US" dirty="0" smtClean="0"/>
                  <a:t>选择</a:t>
                </a:r>
                <a:endParaRPr lang="en-US" altLang="zh-CN" dirty="0" smtClean="0"/>
              </a:p>
              <a:p>
                <a:pPr lvl="1"/>
                <a:endParaRPr lang="en-US" altLang="zh-CN" dirty="0"/>
              </a:p>
              <a:p>
                <a:pPr lvl="1"/>
                <a:r>
                  <a:rPr lang="zh-CN" altLang="en-US" dirty="0"/>
                  <a:t>嵌入式</a:t>
                </a:r>
                <a:r>
                  <a:rPr lang="zh-CN" altLang="en-US" dirty="0" smtClean="0"/>
                  <a:t>选择：用</a:t>
                </a:r>
                <a14:m>
                  <m:oMath xmlns:m="http://schemas.openxmlformats.org/officeDocument/2006/math">
                    <m:sSub>
                      <m:sSubPr>
                        <m:ctrlPr>
                          <a:rPr lang="en-US" altLang="zh-CN" b="0" i="1" dirty="0" smtClean="0">
                            <a:latin typeface="Cambria Math" panose="02040503050406030204" pitchFamily="18" charset="0"/>
                          </a:rPr>
                        </m:ctrlPr>
                      </m:sSubPr>
                      <m:e>
                        <m:r>
                          <m:rPr>
                            <m:sty m:val="p"/>
                          </m:rPr>
                          <a:rPr lang="en-US" altLang="zh-CN" i="0" dirty="0" smtClean="0">
                            <a:latin typeface="Cambria Math" panose="02040503050406030204" pitchFamily="18" charset="0"/>
                          </a:rPr>
                          <m:t>L</m:t>
                        </m:r>
                      </m:e>
                      <m:sub>
                        <m:r>
                          <a:rPr lang="en-US" altLang="zh-CN" i="0" dirty="0" smtClean="0">
                            <a:latin typeface="Cambria Math" panose="02040503050406030204" pitchFamily="18" charset="0"/>
                          </a:rPr>
                          <m:t>1</m:t>
                        </m:r>
                      </m:sub>
                    </m:sSub>
                  </m:oMath>
                </a14:m>
                <a:r>
                  <a:rPr lang="zh-CN" altLang="en-US" dirty="0" smtClean="0"/>
                  <a:t>正则化</a:t>
                </a:r>
                <a:endParaRPr lang="en-US" altLang="zh-CN" dirty="0" smtClean="0"/>
              </a:p>
              <a:p>
                <a:pPr marL="325792" lvl="1" indent="0">
                  <a:buNone/>
                </a:pPr>
                <a:endParaRPr lang="en-US" altLang="zh-CN" dirty="0"/>
              </a:p>
              <a:p>
                <a:pPr lvl="1"/>
                <a:endParaRPr lang="en-US" altLang="zh-CN" dirty="0" smtClean="0"/>
              </a:p>
              <a:p>
                <a:r>
                  <a:rPr lang="en-US" altLang="zh-CN" dirty="0"/>
                  <a:t> </a:t>
                </a:r>
                <a:r>
                  <a:rPr lang="zh-CN" altLang="en-US" dirty="0" smtClean="0"/>
                  <a:t>稀疏表示</a:t>
                </a:r>
                <a:endParaRPr lang="en-US" altLang="zh-CN" dirty="0" smtClean="0"/>
              </a:p>
              <a:p>
                <a:endParaRPr lang="en-US" altLang="zh-CN" dirty="0" smtClean="0"/>
              </a:p>
              <a:p>
                <a:pPr lvl="1"/>
                <a:r>
                  <a:rPr lang="zh-CN" altLang="en-US" dirty="0" smtClean="0"/>
                  <a:t>字典学习</a:t>
                </a:r>
                <a:endParaRPr lang="en-US" altLang="zh-CN" dirty="0" smtClean="0"/>
              </a:p>
              <a:p>
                <a:pPr lvl="1"/>
                <a:endParaRPr lang="en-US" altLang="zh-CN" dirty="0" smtClean="0"/>
              </a:p>
              <a:p>
                <a:pPr lvl="1"/>
                <a:r>
                  <a:rPr lang="zh-CN" altLang="en-US" dirty="0"/>
                  <a:t>压缩感知</a:t>
                </a:r>
                <a:endParaRPr lang="en-US" altLang="zh-CN" dirty="0" smtClean="0"/>
              </a:p>
              <a:p>
                <a:pPr lvl="1"/>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778" t="-247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894400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例子：西瓜的特征</a:t>
            </a:r>
            <a:endParaRPr lang="zh-CN" altLang="en-US" dirty="0"/>
          </a:p>
        </p:txBody>
      </p:sp>
      <p:sp>
        <p:nvSpPr>
          <p:cNvPr id="3" name="文本框 2"/>
          <p:cNvSpPr txBox="1"/>
          <p:nvPr/>
        </p:nvSpPr>
        <p:spPr>
          <a:xfrm>
            <a:off x="260350" y="3155720"/>
            <a:ext cx="1663984" cy="430887"/>
          </a:xfrm>
          <a:prstGeom prst="rect">
            <a:avLst/>
          </a:prstGeom>
          <a:noFill/>
        </p:spPr>
        <p:txBody>
          <a:bodyPr wrap="square" rtlCol="0">
            <a:spAutoFit/>
          </a:bodyPr>
          <a:lstStyle/>
          <a:p>
            <a:r>
              <a:rPr lang="zh-CN" altLang="en-US" sz="2200" dirty="0">
                <a:latin typeface="+mn-ea"/>
              </a:rPr>
              <a:t>西瓜的</a:t>
            </a:r>
            <a:r>
              <a:rPr lang="zh-CN" altLang="en-US" sz="2200" b="1" dirty="0">
                <a:latin typeface="+mn-ea"/>
              </a:rPr>
              <a:t>特征</a:t>
            </a:r>
          </a:p>
        </p:txBody>
      </p:sp>
      <p:sp>
        <p:nvSpPr>
          <p:cNvPr id="4" name="文本框 3"/>
          <p:cNvSpPr txBox="1"/>
          <p:nvPr/>
        </p:nvSpPr>
        <p:spPr>
          <a:xfrm>
            <a:off x="2361063" y="1801504"/>
            <a:ext cx="1433015" cy="3139321"/>
          </a:xfrm>
          <a:prstGeom prst="rect">
            <a:avLst/>
          </a:prstGeom>
          <a:noFill/>
        </p:spPr>
        <p:txBody>
          <a:bodyPr wrap="square" rtlCol="0">
            <a:spAutoFit/>
          </a:bodyPr>
          <a:lstStyle/>
          <a:p>
            <a:r>
              <a:rPr lang="zh-CN" altLang="en-US" sz="2200" dirty="0" smtClean="0">
                <a:latin typeface="+mn-ea"/>
              </a:rPr>
              <a:t>颜色</a:t>
            </a:r>
            <a:endParaRPr lang="en-US" altLang="zh-CN" sz="2200" dirty="0" smtClean="0">
              <a:latin typeface="+mn-ea"/>
            </a:endParaRPr>
          </a:p>
          <a:p>
            <a:endParaRPr lang="en-US" altLang="zh-CN" sz="2200" dirty="0" smtClean="0">
              <a:latin typeface="+mn-ea"/>
            </a:endParaRPr>
          </a:p>
          <a:p>
            <a:r>
              <a:rPr lang="zh-CN" altLang="en-US" sz="2200" dirty="0" smtClean="0">
                <a:latin typeface="+mn-ea"/>
              </a:rPr>
              <a:t>纹理</a:t>
            </a:r>
            <a:endParaRPr lang="en-US" altLang="zh-CN" sz="2200" dirty="0" smtClean="0">
              <a:latin typeface="+mn-ea"/>
            </a:endParaRPr>
          </a:p>
          <a:p>
            <a:endParaRPr lang="en-US" altLang="zh-CN" sz="2200" dirty="0" smtClean="0">
              <a:latin typeface="+mn-ea"/>
            </a:endParaRPr>
          </a:p>
          <a:p>
            <a:r>
              <a:rPr lang="zh-CN" altLang="en-US" sz="2200" dirty="0" smtClean="0">
                <a:latin typeface="+mn-ea"/>
              </a:rPr>
              <a:t>触感</a:t>
            </a:r>
          </a:p>
          <a:p>
            <a:endParaRPr lang="en-US" altLang="zh-CN" sz="2200" dirty="0" smtClean="0">
              <a:latin typeface="+mn-ea"/>
            </a:endParaRPr>
          </a:p>
          <a:p>
            <a:r>
              <a:rPr lang="zh-CN" altLang="en-US" sz="2200" dirty="0">
                <a:latin typeface="+mn-ea"/>
              </a:rPr>
              <a:t>根</a:t>
            </a:r>
            <a:r>
              <a:rPr lang="zh-CN" altLang="en-US" sz="2200" dirty="0" smtClean="0">
                <a:latin typeface="+mn-ea"/>
              </a:rPr>
              <a:t>蒂</a:t>
            </a:r>
            <a:endParaRPr lang="en-US" altLang="zh-CN" sz="2200" dirty="0" smtClean="0">
              <a:latin typeface="+mn-ea"/>
            </a:endParaRPr>
          </a:p>
          <a:p>
            <a:endParaRPr lang="en-US" altLang="zh-CN" sz="2200" dirty="0" smtClean="0">
              <a:latin typeface="+mn-ea"/>
            </a:endParaRPr>
          </a:p>
          <a:p>
            <a:r>
              <a:rPr lang="zh-CN" altLang="en-US" sz="2200" dirty="0" smtClean="0">
                <a:latin typeface="+mn-ea"/>
              </a:rPr>
              <a:t>声音</a:t>
            </a:r>
            <a:endParaRPr lang="en-US" altLang="zh-CN" sz="2200" dirty="0" smtClean="0">
              <a:latin typeface="+mn-ea"/>
            </a:endParaRPr>
          </a:p>
        </p:txBody>
      </p:sp>
      <p:sp>
        <p:nvSpPr>
          <p:cNvPr id="5" name="左大括号 4"/>
          <p:cNvSpPr/>
          <p:nvPr/>
        </p:nvSpPr>
        <p:spPr>
          <a:xfrm>
            <a:off x="1924334" y="1801504"/>
            <a:ext cx="436729" cy="3139321"/>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6" name="右大括号 5"/>
          <p:cNvSpPr/>
          <p:nvPr/>
        </p:nvSpPr>
        <p:spPr>
          <a:xfrm>
            <a:off x="3077570" y="3835021"/>
            <a:ext cx="238836" cy="1105804"/>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7" name="右大括号 6"/>
          <p:cNvSpPr/>
          <p:nvPr/>
        </p:nvSpPr>
        <p:spPr>
          <a:xfrm>
            <a:off x="3077570" y="1801504"/>
            <a:ext cx="238836" cy="1785103"/>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8" name="文本框 7"/>
          <p:cNvSpPr txBox="1"/>
          <p:nvPr/>
        </p:nvSpPr>
        <p:spPr>
          <a:xfrm>
            <a:off x="3357352" y="4172479"/>
            <a:ext cx="1433015" cy="430887"/>
          </a:xfrm>
          <a:prstGeom prst="rect">
            <a:avLst/>
          </a:prstGeom>
          <a:noFill/>
        </p:spPr>
        <p:txBody>
          <a:bodyPr wrap="square" rtlCol="0">
            <a:spAutoFit/>
          </a:bodyPr>
          <a:lstStyle/>
          <a:p>
            <a:r>
              <a:rPr lang="zh-CN" altLang="en-US" sz="2200" b="1" dirty="0">
                <a:latin typeface="+mn-ea"/>
              </a:rPr>
              <a:t>相关</a:t>
            </a:r>
            <a:r>
              <a:rPr lang="zh-CN" altLang="en-US" sz="2200" b="1" dirty="0" smtClean="0">
                <a:latin typeface="+mn-ea"/>
              </a:rPr>
              <a:t>特征</a:t>
            </a:r>
            <a:endParaRPr lang="zh-CN" altLang="en-US" sz="2200" b="1" dirty="0">
              <a:latin typeface="+mn-ea"/>
            </a:endParaRPr>
          </a:p>
        </p:txBody>
      </p:sp>
      <p:sp>
        <p:nvSpPr>
          <p:cNvPr id="9" name="文本框 8"/>
          <p:cNvSpPr txBox="1"/>
          <p:nvPr/>
        </p:nvSpPr>
        <p:spPr>
          <a:xfrm>
            <a:off x="3357352" y="2478611"/>
            <a:ext cx="1433015" cy="430887"/>
          </a:xfrm>
          <a:prstGeom prst="rect">
            <a:avLst/>
          </a:prstGeom>
          <a:noFill/>
        </p:spPr>
        <p:txBody>
          <a:bodyPr wrap="square" rtlCol="0">
            <a:spAutoFit/>
          </a:bodyPr>
          <a:lstStyle/>
          <a:p>
            <a:r>
              <a:rPr lang="zh-CN" altLang="en-US" sz="2200" b="1" dirty="0" smtClean="0">
                <a:latin typeface="+mn-ea"/>
              </a:rPr>
              <a:t>无关特征</a:t>
            </a:r>
            <a:endParaRPr lang="zh-CN" altLang="en-US" sz="2200" b="1" dirty="0">
              <a:latin typeface="+mn-ea"/>
            </a:endParaRPr>
          </a:p>
        </p:txBody>
      </p:sp>
      <p:cxnSp>
        <p:nvCxnSpPr>
          <p:cNvPr id="11" name="直接箭头连接符 10"/>
          <p:cNvCxnSpPr/>
          <p:nvPr/>
        </p:nvCxnSpPr>
        <p:spPr>
          <a:xfrm flipV="1">
            <a:off x="4653887" y="3586607"/>
            <a:ext cx="1091821" cy="80131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直接箭头连接符 11"/>
          <p:cNvCxnSpPr/>
          <p:nvPr/>
        </p:nvCxnSpPr>
        <p:spPr>
          <a:xfrm>
            <a:off x="4640239" y="4387922"/>
            <a:ext cx="1091821" cy="80131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3" name="图片 12"/>
          <p:cNvPicPr>
            <a:picLocks noChangeAspect="1"/>
          </p:cNvPicPr>
          <p:nvPr/>
        </p:nvPicPr>
        <p:blipFill>
          <a:blip r:embed="rId2"/>
          <a:stretch>
            <a:fillRect/>
          </a:stretch>
        </p:blipFill>
        <p:spPr>
          <a:xfrm>
            <a:off x="5941890" y="4788581"/>
            <a:ext cx="2668429" cy="1157764"/>
          </a:xfrm>
          <a:prstGeom prst="rect">
            <a:avLst/>
          </a:prstGeom>
        </p:spPr>
      </p:pic>
      <p:pic>
        <p:nvPicPr>
          <p:cNvPr id="14" name="图片 13"/>
          <p:cNvPicPr>
            <a:picLocks noChangeAspect="1"/>
          </p:cNvPicPr>
          <p:nvPr/>
        </p:nvPicPr>
        <p:blipFill>
          <a:blip r:embed="rId3"/>
          <a:stretch>
            <a:fillRect/>
          </a:stretch>
        </p:blipFill>
        <p:spPr>
          <a:xfrm>
            <a:off x="5941890" y="3017012"/>
            <a:ext cx="2662238" cy="1139190"/>
          </a:xfrm>
          <a:prstGeom prst="rect">
            <a:avLst/>
          </a:prstGeom>
        </p:spPr>
      </p:pic>
      <p:sp>
        <p:nvSpPr>
          <p:cNvPr id="17" name="文本框 16"/>
          <p:cNvSpPr txBox="1"/>
          <p:nvPr/>
        </p:nvSpPr>
        <p:spPr>
          <a:xfrm>
            <a:off x="7884277" y="5761679"/>
            <a:ext cx="935872" cy="430887"/>
          </a:xfrm>
          <a:prstGeom prst="rect">
            <a:avLst/>
          </a:prstGeom>
          <a:noFill/>
        </p:spPr>
        <p:txBody>
          <a:bodyPr wrap="square" rtlCol="0">
            <a:spAutoFit/>
          </a:bodyPr>
          <a:lstStyle/>
          <a:p>
            <a:r>
              <a:rPr lang="zh-CN" altLang="en-US" sz="2200" i="1" dirty="0"/>
              <a:t>好</a:t>
            </a:r>
            <a:r>
              <a:rPr lang="zh-CN" altLang="en-US" sz="2200" i="1" dirty="0" smtClean="0"/>
              <a:t>瓜</a:t>
            </a:r>
            <a:endParaRPr lang="zh-CN" altLang="en-US" sz="2200" i="1" dirty="0"/>
          </a:p>
        </p:txBody>
      </p:sp>
      <p:sp>
        <p:nvSpPr>
          <p:cNvPr id="18" name="文本框 17"/>
          <p:cNvSpPr txBox="1"/>
          <p:nvPr/>
        </p:nvSpPr>
        <p:spPr>
          <a:xfrm>
            <a:off x="7787124" y="3961582"/>
            <a:ext cx="817004" cy="430887"/>
          </a:xfrm>
          <a:prstGeom prst="rect">
            <a:avLst/>
          </a:prstGeom>
          <a:noFill/>
        </p:spPr>
        <p:txBody>
          <a:bodyPr wrap="square" rtlCol="0">
            <a:spAutoFit/>
          </a:bodyPr>
          <a:lstStyle/>
          <a:p>
            <a:r>
              <a:rPr lang="zh-CN" altLang="en-US" sz="2200" i="1" dirty="0"/>
              <a:t>坏</a:t>
            </a:r>
            <a:r>
              <a:rPr lang="zh-CN" altLang="en-US" sz="2200" i="1" dirty="0" smtClean="0"/>
              <a:t>瓜</a:t>
            </a:r>
            <a:endParaRPr lang="zh-CN" altLang="en-US" sz="2200" i="1" dirty="0"/>
          </a:p>
        </p:txBody>
      </p:sp>
      <p:sp>
        <p:nvSpPr>
          <p:cNvPr id="19" name="文本框 18"/>
          <p:cNvSpPr txBox="1"/>
          <p:nvPr/>
        </p:nvSpPr>
        <p:spPr>
          <a:xfrm>
            <a:off x="5345645" y="2329284"/>
            <a:ext cx="3610095" cy="430887"/>
          </a:xfrm>
          <a:prstGeom prst="rect">
            <a:avLst/>
          </a:prstGeom>
          <a:noFill/>
        </p:spPr>
        <p:txBody>
          <a:bodyPr wrap="square" rtlCol="0">
            <a:spAutoFit/>
          </a:bodyPr>
          <a:lstStyle/>
          <a:p>
            <a:r>
              <a:rPr lang="zh-CN" altLang="en-US" sz="2200" b="1" dirty="0" smtClean="0">
                <a:latin typeface="+mn-ea"/>
              </a:rPr>
              <a:t>当前任务</a:t>
            </a:r>
            <a:r>
              <a:rPr lang="zh-CN" altLang="en-US" sz="2200" dirty="0" smtClean="0">
                <a:latin typeface="+mn-ea"/>
              </a:rPr>
              <a:t>：西瓜是否是好瓜</a:t>
            </a:r>
            <a:endParaRPr lang="zh-CN" altLang="en-US" sz="2200" dirty="0">
              <a:latin typeface="+mn-ea"/>
            </a:endParaRPr>
          </a:p>
        </p:txBody>
      </p:sp>
    </p:spTree>
    <p:extLst>
      <p:ext uri="{BB962C8B-B14F-4D97-AF65-F5344CB8AC3E}">
        <p14:creationId xmlns:p14="http://schemas.microsoft.com/office/powerpoint/2010/main" val="1736360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特征选择</a:t>
            </a:r>
            <a:endParaRPr lang="zh-CN" altLang="en-US" dirty="0"/>
          </a:p>
        </p:txBody>
      </p:sp>
      <p:sp>
        <p:nvSpPr>
          <p:cNvPr id="3" name="内容占位符 2"/>
          <p:cNvSpPr>
            <a:spLocks noGrp="1"/>
          </p:cNvSpPr>
          <p:nvPr>
            <p:ph idx="1"/>
          </p:nvPr>
        </p:nvSpPr>
        <p:spPr/>
        <p:txBody>
          <a:bodyPr>
            <a:normAutofit/>
          </a:bodyPr>
          <a:lstStyle/>
          <a:p>
            <a:r>
              <a:rPr lang="zh-CN" altLang="en-US" dirty="0" smtClean="0"/>
              <a:t>特征选择</a:t>
            </a:r>
            <a:endParaRPr lang="en-US" altLang="zh-CN" dirty="0"/>
          </a:p>
          <a:p>
            <a:pPr lvl="1"/>
            <a:r>
              <a:rPr lang="zh-CN" altLang="en-US" dirty="0"/>
              <a:t>从给定的特征集合中选出</a:t>
            </a:r>
            <a:r>
              <a:rPr lang="zh-CN" altLang="en-US" b="1" dirty="0"/>
              <a:t>任务相关</a:t>
            </a:r>
            <a:r>
              <a:rPr lang="zh-CN" altLang="en-US" dirty="0"/>
              <a:t>特征</a:t>
            </a:r>
            <a:r>
              <a:rPr lang="zh-CN" altLang="en-US" dirty="0" smtClean="0"/>
              <a:t>子集</a:t>
            </a:r>
            <a:endParaRPr lang="en-US" altLang="zh-CN" dirty="0" smtClean="0"/>
          </a:p>
          <a:p>
            <a:pPr marL="325800" lvl="1" indent="0">
              <a:buNone/>
            </a:pPr>
            <a:endParaRPr lang="en-US" altLang="zh-CN" dirty="0"/>
          </a:p>
          <a:p>
            <a:pPr lvl="1"/>
            <a:r>
              <a:rPr lang="zh-CN" altLang="en-US" dirty="0" smtClean="0"/>
              <a:t>必须确保不丢失重要特征</a:t>
            </a:r>
            <a:endParaRPr lang="en-US" altLang="zh-CN" dirty="0" smtClean="0"/>
          </a:p>
          <a:p>
            <a:pPr marL="325800" lvl="1" indent="0">
              <a:buNone/>
            </a:pPr>
            <a:endParaRPr lang="en-US" altLang="zh-CN" dirty="0"/>
          </a:p>
          <a:p>
            <a:pPr lvl="1"/>
            <a:endParaRPr lang="en-US" altLang="zh-CN" dirty="0"/>
          </a:p>
          <a:p>
            <a:r>
              <a:rPr lang="zh-CN" altLang="en-US" dirty="0" smtClean="0"/>
              <a:t>原因</a:t>
            </a:r>
            <a:endParaRPr lang="en-US" altLang="zh-CN" dirty="0"/>
          </a:p>
          <a:p>
            <a:pPr lvl="1"/>
            <a:r>
              <a:rPr lang="zh-CN" altLang="en-US" dirty="0"/>
              <a:t>减轻维度灾难：在少量属性上构建</a:t>
            </a:r>
            <a:r>
              <a:rPr lang="zh-CN" altLang="en-US" dirty="0" smtClean="0"/>
              <a:t>模型</a:t>
            </a:r>
            <a:endParaRPr lang="en-US" altLang="zh-CN" dirty="0" smtClean="0"/>
          </a:p>
          <a:p>
            <a:pPr lvl="1"/>
            <a:endParaRPr lang="en-US" altLang="zh-CN" dirty="0"/>
          </a:p>
          <a:p>
            <a:pPr lvl="1"/>
            <a:r>
              <a:rPr lang="zh-CN" altLang="en-US" dirty="0"/>
              <a:t>降低学习难度：留下关键信息</a:t>
            </a:r>
          </a:p>
          <a:p>
            <a:endParaRPr lang="zh-CN" altLang="en-US" dirty="0"/>
          </a:p>
        </p:txBody>
      </p:sp>
    </p:spTree>
    <p:extLst>
      <p:ext uri="{BB962C8B-B14F-4D97-AF65-F5344CB8AC3E}">
        <p14:creationId xmlns:p14="http://schemas.microsoft.com/office/powerpoint/2010/main" val="15604914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例子</a:t>
            </a:r>
            <a:r>
              <a:rPr lang="zh-CN" altLang="en-US" dirty="0"/>
              <a:t>：判断是否好瓜时的特征选择</a:t>
            </a:r>
          </a:p>
        </p:txBody>
      </p:sp>
      <p:sp>
        <p:nvSpPr>
          <p:cNvPr id="3" name="文本框 2"/>
          <p:cNvSpPr txBox="1"/>
          <p:nvPr/>
        </p:nvSpPr>
        <p:spPr>
          <a:xfrm>
            <a:off x="260350" y="3155720"/>
            <a:ext cx="1663984" cy="430887"/>
          </a:xfrm>
          <a:prstGeom prst="rect">
            <a:avLst/>
          </a:prstGeom>
          <a:noFill/>
        </p:spPr>
        <p:txBody>
          <a:bodyPr wrap="square" rtlCol="0">
            <a:spAutoFit/>
          </a:bodyPr>
          <a:lstStyle/>
          <a:p>
            <a:r>
              <a:rPr lang="zh-CN" altLang="en-US" sz="2200" dirty="0">
                <a:latin typeface="+mn-ea"/>
              </a:rPr>
              <a:t>西瓜的</a:t>
            </a:r>
            <a:r>
              <a:rPr lang="zh-CN" altLang="en-US" sz="2200" b="1" dirty="0">
                <a:latin typeface="+mn-ea"/>
              </a:rPr>
              <a:t>特征</a:t>
            </a:r>
          </a:p>
        </p:txBody>
      </p:sp>
      <p:sp>
        <p:nvSpPr>
          <p:cNvPr id="4" name="文本框 3"/>
          <p:cNvSpPr txBox="1"/>
          <p:nvPr/>
        </p:nvSpPr>
        <p:spPr>
          <a:xfrm>
            <a:off x="2361063" y="1801504"/>
            <a:ext cx="1433015" cy="3139321"/>
          </a:xfrm>
          <a:prstGeom prst="rect">
            <a:avLst/>
          </a:prstGeom>
          <a:noFill/>
        </p:spPr>
        <p:txBody>
          <a:bodyPr wrap="square" rtlCol="0">
            <a:spAutoFit/>
          </a:bodyPr>
          <a:lstStyle/>
          <a:p>
            <a:r>
              <a:rPr lang="zh-CN" altLang="en-US" sz="2200" dirty="0" smtClean="0">
                <a:latin typeface="+mn-ea"/>
              </a:rPr>
              <a:t>颜色</a:t>
            </a:r>
            <a:endParaRPr lang="en-US" altLang="zh-CN" sz="2200" dirty="0" smtClean="0">
              <a:latin typeface="+mn-ea"/>
            </a:endParaRPr>
          </a:p>
          <a:p>
            <a:endParaRPr lang="en-US" altLang="zh-CN" sz="2200" dirty="0" smtClean="0">
              <a:latin typeface="+mn-ea"/>
            </a:endParaRPr>
          </a:p>
          <a:p>
            <a:r>
              <a:rPr lang="zh-CN" altLang="en-US" sz="2200" dirty="0" smtClean="0">
                <a:latin typeface="+mn-ea"/>
              </a:rPr>
              <a:t>纹理</a:t>
            </a:r>
            <a:endParaRPr lang="en-US" altLang="zh-CN" sz="2200" dirty="0" smtClean="0">
              <a:latin typeface="+mn-ea"/>
            </a:endParaRPr>
          </a:p>
          <a:p>
            <a:endParaRPr lang="en-US" altLang="zh-CN" sz="2200" dirty="0" smtClean="0">
              <a:latin typeface="+mn-ea"/>
            </a:endParaRPr>
          </a:p>
          <a:p>
            <a:r>
              <a:rPr lang="zh-CN" altLang="en-US" sz="2200" dirty="0" smtClean="0">
                <a:latin typeface="+mn-ea"/>
              </a:rPr>
              <a:t>触感</a:t>
            </a:r>
          </a:p>
          <a:p>
            <a:endParaRPr lang="en-US" altLang="zh-CN" sz="2200" dirty="0" smtClean="0">
              <a:latin typeface="+mn-ea"/>
            </a:endParaRPr>
          </a:p>
          <a:p>
            <a:r>
              <a:rPr lang="zh-CN" altLang="en-US" sz="2200" dirty="0">
                <a:latin typeface="+mn-ea"/>
              </a:rPr>
              <a:t>根</a:t>
            </a:r>
            <a:r>
              <a:rPr lang="zh-CN" altLang="en-US" sz="2200" dirty="0" smtClean="0">
                <a:latin typeface="+mn-ea"/>
              </a:rPr>
              <a:t>蒂</a:t>
            </a:r>
            <a:endParaRPr lang="en-US" altLang="zh-CN" sz="2200" dirty="0" smtClean="0">
              <a:latin typeface="+mn-ea"/>
            </a:endParaRPr>
          </a:p>
          <a:p>
            <a:endParaRPr lang="en-US" altLang="zh-CN" sz="2200" dirty="0" smtClean="0">
              <a:latin typeface="+mn-ea"/>
            </a:endParaRPr>
          </a:p>
          <a:p>
            <a:r>
              <a:rPr lang="zh-CN" altLang="en-US" sz="2200" dirty="0" smtClean="0">
                <a:latin typeface="+mn-ea"/>
              </a:rPr>
              <a:t>声音</a:t>
            </a:r>
            <a:endParaRPr lang="en-US" altLang="zh-CN" sz="2200" dirty="0" smtClean="0">
              <a:latin typeface="+mn-ea"/>
            </a:endParaRPr>
          </a:p>
        </p:txBody>
      </p:sp>
      <p:sp>
        <p:nvSpPr>
          <p:cNvPr id="5" name="左大括号 4"/>
          <p:cNvSpPr/>
          <p:nvPr/>
        </p:nvSpPr>
        <p:spPr>
          <a:xfrm>
            <a:off x="1924334" y="1801504"/>
            <a:ext cx="436729" cy="3139321"/>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6" name="右大括号 5"/>
          <p:cNvSpPr/>
          <p:nvPr/>
        </p:nvSpPr>
        <p:spPr>
          <a:xfrm>
            <a:off x="3077570" y="3835021"/>
            <a:ext cx="238836" cy="1105804"/>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7" name="右大括号 6"/>
          <p:cNvSpPr/>
          <p:nvPr/>
        </p:nvSpPr>
        <p:spPr>
          <a:xfrm>
            <a:off x="3077570" y="1801504"/>
            <a:ext cx="238836" cy="1785103"/>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8" name="文本框 7"/>
          <p:cNvSpPr txBox="1"/>
          <p:nvPr/>
        </p:nvSpPr>
        <p:spPr>
          <a:xfrm>
            <a:off x="3357352" y="4172479"/>
            <a:ext cx="1433015" cy="430887"/>
          </a:xfrm>
          <a:prstGeom prst="rect">
            <a:avLst/>
          </a:prstGeom>
          <a:noFill/>
        </p:spPr>
        <p:txBody>
          <a:bodyPr wrap="square" rtlCol="0">
            <a:spAutoFit/>
          </a:bodyPr>
          <a:lstStyle/>
          <a:p>
            <a:r>
              <a:rPr lang="zh-CN" altLang="en-US" sz="2200" b="1" dirty="0">
                <a:latin typeface="+mn-ea"/>
              </a:rPr>
              <a:t>相关</a:t>
            </a:r>
            <a:r>
              <a:rPr lang="zh-CN" altLang="en-US" sz="2200" b="1" dirty="0" smtClean="0">
                <a:latin typeface="+mn-ea"/>
              </a:rPr>
              <a:t>特征</a:t>
            </a:r>
            <a:endParaRPr lang="zh-CN" altLang="en-US" sz="2200" b="1" dirty="0">
              <a:latin typeface="+mn-ea"/>
            </a:endParaRPr>
          </a:p>
        </p:txBody>
      </p:sp>
      <p:sp>
        <p:nvSpPr>
          <p:cNvPr id="9" name="文本框 8"/>
          <p:cNvSpPr txBox="1"/>
          <p:nvPr/>
        </p:nvSpPr>
        <p:spPr>
          <a:xfrm>
            <a:off x="3357352" y="2478611"/>
            <a:ext cx="1433015" cy="430887"/>
          </a:xfrm>
          <a:prstGeom prst="rect">
            <a:avLst/>
          </a:prstGeom>
          <a:noFill/>
        </p:spPr>
        <p:txBody>
          <a:bodyPr wrap="square" rtlCol="0">
            <a:spAutoFit/>
          </a:bodyPr>
          <a:lstStyle/>
          <a:p>
            <a:r>
              <a:rPr lang="zh-CN" altLang="en-US" sz="2200" b="1" dirty="0" smtClean="0">
                <a:latin typeface="+mn-ea"/>
              </a:rPr>
              <a:t>无关特征</a:t>
            </a:r>
            <a:endParaRPr lang="zh-CN" altLang="en-US" sz="2200" b="1" dirty="0">
              <a:latin typeface="+mn-ea"/>
            </a:endParaRPr>
          </a:p>
        </p:txBody>
      </p:sp>
      <p:cxnSp>
        <p:nvCxnSpPr>
          <p:cNvPr id="11" name="直接箭头连接符 10"/>
          <p:cNvCxnSpPr/>
          <p:nvPr/>
        </p:nvCxnSpPr>
        <p:spPr>
          <a:xfrm flipV="1">
            <a:off x="4653887" y="3586607"/>
            <a:ext cx="1091821" cy="80131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直接箭头连接符 11"/>
          <p:cNvCxnSpPr/>
          <p:nvPr/>
        </p:nvCxnSpPr>
        <p:spPr>
          <a:xfrm>
            <a:off x="4640239" y="4387922"/>
            <a:ext cx="1091821" cy="80131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3" name="图片 12"/>
          <p:cNvPicPr>
            <a:picLocks noChangeAspect="1"/>
          </p:cNvPicPr>
          <p:nvPr/>
        </p:nvPicPr>
        <p:blipFill>
          <a:blip r:embed="rId2"/>
          <a:stretch>
            <a:fillRect/>
          </a:stretch>
        </p:blipFill>
        <p:spPr>
          <a:xfrm>
            <a:off x="5941890" y="4788581"/>
            <a:ext cx="2668429" cy="1157764"/>
          </a:xfrm>
          <a:prstGeom prst="rect">
            <a:avLst/>
          </a:prstGeom>
        </p:spPr>
      </p:pic>
      <p:pic>
        <p:nvPicPr>
          <p:cNvPr id="14" name="图片 13"/>
          <p:cNvPicPr>
            <a:picLocks noChangeAspect="1"/>
          </p:cNvPicPr>
          <p:nvPr/>
        </p:nvPicPr>
        <p:blipFill>
          <a:blip r:embed="rId3"/>
          <a:stretch>
            <a:fillRect/>
          </a:stretch>
        </p:blipFill>
        <p:spPr>
          <a:xfrm>
            <a:off x="5941890" y="3017012"/>
            <a:ext cx="2662238" cy="1139190"/>
          </a:xfrm>
          <a:prstGeom prst="rect">
            <a:avLst/>
          </a:prstGeom>
        </p:spPr>
      </p:pic>
      <p:sp>
        <p:nvSpPr>
          <p:cNvPr id="17" name="文本框 16"/>
          <p:cNvSpPr txBox="1"/>
          <p:nvPr/>
        </p:nvSpPr>
        <p:spPr>
          <a:xfrm>
            <a:off x="7884277" y="5761679"/>
            <a:ext cx="935872" cy="430887"/>
          </a:xfrm>
          <a:prstGeom prst="rect">
            <a:avLst/>
          </a:prstGeom>
          <a:noFill/>
        </p:spPr>
        <p:txBody>
          <a:bodyPr wrap="square" rtlCol="0">
            <a:spAutoFit/>
          </a:bodyPr>
          <a:lstStyle/>
          <a:p>
            <a:r>
              <a:rPr lang="zh-CN" altLang="en-US" sz="2200" i="1" dirty="0"/>
              <a:t>好</a:t>
            </a:r>
            <a:r>
              <a:rPr lang="zh-CN" altLang="en-US" sz="2200" i="1" dirty="0" smtClean="0"/>
              <a:t>瓜</a:t>
            </a:r>
            <a:endParaRPr lang="zh-CN" altLang="en-US" sz="2200" i="1" dirty="0"/>
          </a:p>
        </p:txBody>
      </p:sp>
      <p:sp>
        <p:nvSpPr>
          <p:cNvPr id="18" name="文本框 17"/>
          <p:cNvSpPr txBox="1"/>
          <p:nvPr/>
        </p:nvSpPr>
        <p:spPr>
          <a:xfrm>
            <a:off x="7787124" y="3961582"/>
            <a:ext cx="817004" cy="430887"/>
          </a:xfrm>
          <a:prstGeom prst="rect">
            <a:avLst/>
          </a:prstGeom>
          <a:noFill/>
        </p:spPr>
        <p:txBody>
          <a:bodyPr wrap="square" rtlCol="0">
            <a:spAutoFit/>
          </a:bodyPr>
          <a:lstStyle/>
          <a:p>
            <a:r>
              <a:rPr lang="zh-CN" altLang="en-US" sz="2200" i="1" dirty="0"/>
              <a:t>坏</a:t>
            </a:r>
            <a:r>
              <a:rPr lang="zh-CN" altLang="en-US" sz="2200" i="1" dirty="0" smtClean="0"/>
              <a:t>瓜</a:t>
            </a:r>
            <a:endParaRPr lang="zh-CN" altLang="en-US" sz="2200" i="1" dirty="0"/>
          </a:p>
        </p:txBody>
      </p:sp>
      <p:sp>
        <p:nvSpPr>
          <p:cNvPr id="19" name="文本框 18"/>
          <p:cNvSpPr txBox="1"/>
          <p:nvPr/>
        </p:nvSpPr>
        <p:spPr>
          <a:xfrm>
            <a:off x="5345645" y="2329284"/>
            <a:ext cx="3610095" cy="430887"/>
          </a:xfrm>
          <a:prstGeom prst="rect">
            <a:avLst/>
          </a:prstGeom>
          <a:noFill/>
        </p:spPr>
        <p:txBody>
          <a:bodyPr wrap="square" rtlCol="0">
            <a:spAutoFit/>
          </a:bodyPr>
          <a:lstStyle/>
          <a:p>
            <a:r>
              <a:rPr lang="zh-CN" altLang="en-US" sz="2200" b="1" dirty="0" smtClean="0">
                <a:latin typeface="+mn-ea"/>
              </a:rPr>
              <a:t>当前任务</a:t>
            </a:r>
            <a:r>
              <a:rPr lang="zh-CN" altLang="en-US" sz="2200" dirty="0" smtClean="0">
                <a:latin typeface="+mn-ea"/>
              </a:rPr>
              <a:t>：西瓜是否是好瓜</a:t>
            </a:r>
            <a:endParaRPr lang="zh-CN" altLang="en-US" sz="2200" dirty="0">
              <a:latin typeface="+mn-ea"/>
            </a:endParaRPr>
          </a:p>
        </p:txBody>
      </p:sp>
      <p:sp>
        <p:nvSpPr>
          <p:cNvPr id="20" name="椭圆 19"/>
          <p:cNvSpPr/>
          <p:nvPr/>
        </p:nvSpPr>
        <p:spPr>
          <a:xfrm>
            <a:off x="3316406" y="4061012"/>
            <a:ext cx="1337481" cy="727569"/>
          </a:xfrm>
          <a:prstGeom prst="ellipse">
            <a:avLst/>
          </a:prstGeom>
          <a:noFill/>
          <a:ln w="349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3173912" y="4939820"/>
            <a:ext cx="2421670" cy="769441"/>
          </a:xfrm>
          <a:prstGeom prst="rect">
            <a:avLst/>
          </a:prstGeom>
          <a:noFill/>
        </p:spPr>
        <p:txBody>
          <a:bodyPr wrap="square" rtlCol="0">
            <a:spAutoFit/>
          </a:bodyPr>
          <a:lstStyle/>
          <a:p>
            <a:r>
              <a:rPr lang="zh-CN" altLang="en-US" sz="2200" dirty="0" smtClean="0">
                <a:solidFill>
                  <a:srgbClr val="C00000"/>
                </a:solidFill>
                <a:latin typeface="微软雅黑" panose="020B0503020204020204" pitchFamily="34" charset="-122"/>
                <a:ea typeface="微软雅黑" panose="020B0503020204020204" pitchFamily="34" charset="-122"/>
              </a:rPr>
              <a:t>特征选择：选择当前任务相关特征</a:t>
            </a:r>
            <a:endParaRPr lang="zh-CN" altLang="en-US" sz="2200"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37209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特征选择的一般方法</a:t>
            </a:r>
            <a:endParaRPr lang="zh-CN" altLang="en-US" dirty="0"/>
          </a:p>
        </p:txBody>
      </p:sp>
      <p:sp>
        <p:nvSpPr>
          <p:cNvPr id="3" name="内容占位符 2"/>
          <p:cNvSpPr>
            <a:spLocks noGrp="1"/>
          </p:cNvSpPr>
          <p:nvPr>
            <p:ph idx="1"/>
          </p:nvPr>
        </p:nvSpPr>
        <p:spPr/>
        <p:txBody>
          <a:bodyPr/>
          <a:lstStyle/>
          <a:p>
            <a:r>
              <a:rPr lang="zh-CN" altLang="en-US" dirty="0" smtClean="0"/>
              <a:t>遍历所有可能的子集</a:t>
            </a:r>
            <a:endParaRPr lang="en-US" altLang="zh-CN" dirty="0" smtClean="0"/>
          </a:p>
          <a:p>
            <a:pPr lvl="1"/>
            <a:r>
              <a:rPr lang="zh-CN" altLang="en-US" dirty="0" smtClean="0"/>
              <a:t>计算上遭遇组合爆炸，</a:t>
            </a:r>
            <a:r>
              <a:rPr lang="zh-CN" altLang="en-US" b="1" dirty="0" smtClean="0">
                <a:solidFill>
                  <a:srgbClr val="C00000"/>
                </a:solidFill>
              </a:rPr>
              <a:t>不可行</a:t>
            </a:r>
            <a:endParaRPr lang="en-US" altLang="zh-CN" b="1" dirty="0">
              <a:solidFill>
                <a:srgbClr val="C00000"/>
              </a:solidFill>
            </a:endParaRPr>
          </a:p>
          <a:p>
            <a:pPr lvl="1"/>
            <a:endParaRPr lang="en-US" altLang="zh-CN" dirty="0"/>
          </a:p>
          <a:p>
            <a:r>
              <a:rPr lang="zh-CN" altLang="en-US" dirty="0" smtClean="0"/>
              <a:t>可行方法</a:t>
            </a:r>
            <a:endParaRPr lang="zh-CN" altLang="en-US" dirty="0"/>
          </a:p>
        </p:txBody>
      </p:sp>
      <p:graphicFrame>
        <p:nvGraphicFramePr>
          <p:cNvPr id="7" name="图示 6"/>
          <p:cNvGraphicFramePr/>
          <p:nvPr>
            <p:extLst>
              <p:ext uri="{D42A27DB-BD31-4B8C-83A1-F6EECF244321}">
                <p14:modId xmlns:p14="http://schemas.microsoft.com/office/powerpoint/2010/main" val="4151039079"/>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7" name="右弧形箭头 16"/>
          <p:cNvSpPr/>
          <p:nvPr/>
        </p:nvSpPr>
        <p:spPr>
          <a:xfrm rot="5400000">
            <a:off x="4985614" y="3291287"/>
            <a:ext cx="1237129" cy="2749689"/>
          </a:xfrm>
          <a:prstGeom prst="curvedLeftArrow">
            <a:avLst/>
          </a:prstGeom>
          <a:solidFill>
            <a:srgbClr val="ABBD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8" name="文本框 17"/>
          <p:cNvSpPr txBox="1"/>
          <p:nvPr/>
        </p:nvSpPr>
        <p:spPr>
          <a:xfrm>
            <a:off x="1774209" y="5513545"/>
            <a:ext cx="6035924" cy="523220"/>
          </a:xfrm>
          <a:prstGeom prst="rect">
            <a:avLst/>
          </a:prstGeom>
          <a:noFill/>
        </p:spPr>
        <p:txBody>
          <a:bodyPr wrap="square" rtlCol="0">
            <a:spAutoFit/>
          </a:bodyPr>
          <a:lstStyle/>
          <a:p>
            <a:r>
              <a:rPr lang="zh-CN" altLang="en-US" sz="2800" dirty="0" smtClean="0">
                <a:solidFill>
                  <a:schemeClr val="accent4"/>
                </a:solidFill>
                <a:latin typeface="微软雅黑" panose="020B0503020204020204" pitchFamily="34" charset="-122"/>
                <a:ea typeface="微软雅黑" panose="020B0503020204020204" pitchFamily="34" charset="-122"/>
              </a:rPr>
              <a:t>两个关键环节：子集搜索和子集评价</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020898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子集</a:t>
            </a:r>
            <a:r>
              <a:rPr lang="zh-CN" altLang="en-US" dirty="0"/>
              <a:t>搜索</a:t>
            </a:r>
          </a:p>
        </p:txBody>
      </p:sp>
      <p:sp>
        <p:nvSpPr>
          <p:cNvPr id="3" name="内容占位符 2"/>
          <p:cNvSpPr>
            <a:spLocks noGrp="1"/>
          </p:cNvSpPr>
          <p:nvPr>
            <p:ph idx="1"/>
          </p:nvPr>
        </p:nvSpPr>
        <p:spPr>
          <a:xfrm>
            <a:off x="260350" y="2232210"/>
            <a:ext cx="8616950" cy="3494029"/>
          </a:xfrm>
        </p:spPr>
        <p:txBody>
          <a:bodyPr/>
          <a:lstStyle/>
          <a:p>
            <a:r>
              <a:rPr lang="zh-CN" altLang="en-US" dirty="0" smtClean="0"/>
              <a:t>前向搜索：逐渐增加相关特征</a:t>
            </a:r>
            <a:endParaRPr lang="en-US" altLang="zh-CN" dirty="0" smtClean="0"/>
          </a:p>
          <a:p>
            <a:endParaRPr lang="en-US" altLang="zh-CN" dirty="0" smtClean="0"/>
          </a:p>
          <a:p>
            <a:r>
              <a:rPr lang="zh-CN" altLang="en-US" dirty="0" smtClean="0"/>
              <a:t>后向搜索：从完整的特征集合开始，逐渐减少特征</a:t>
            </a:r>
            <a:endParaRPr lang="en-US" altLang="zh-CN" dirty="0" smtClean="0"/>
          </a:p>
          <a:p>
            <a:endParaRPr lang="en-US" altLang="zh-CN" dirty="0" smtClean="0"/>
          </a:p>
          <a:p>
            <a:r>
              <a:rPr lang="zh-CN" altLang="en-US" dirty="0" smtClean="0"/>
              <a:t>双向搜索：每一轮逐渐增加相关特征，同时减少无关特征</a:t>
            </a:r>
            <a:endParaRPr lang="zh-CN" altLang="en-US" dirty="0"/>
          </a:p>
          <a:p>
            <a:endParaRPr lang="zh-CN" altLang="en-US" dirty="0"/>
          </a:p>
        </p:txBody>
      </p:sp>
      <p:sp>
        <p:nvSpPr>
          <p:cNvPr id="4" name="文本占位符 2"/>
          <p:cNvSpPr txBox="1">
            <a:spLocks/>
          </p:cNvSpPr>
          <p:nvPr/>
        </p:nvSpPr>
        <p:spPr>
          <a:xfrm>
            <a:off x="260350" y="1149013"/>
            <a:ext cx="8629650" cy="457200"/>
          </a:xfrm>
          <a:prstGeom prst="rect">
            <a:avLst/>
          </a:prstGeom>
        </p:spPr>
        <p:txBody>
          <a:bodyPr>
            <a:noAutofit/>
          </a:bodyPr>
          <a:lstStyle>
            <a:lvl1pPr marL="228600" indent="-360000" algn="l" defTabSz="914400" rtl="0" eaLnBrk="1" latinLnBrk="0" hangingPunct="1">
              <a:lnSpc>
                <a:spcPct val="90000"/>
              </a:lnSpc>
              <a:spcBef>
                <a:spcPts val="1000"/>
              </a:spcBef>
              <a:buClr>
                <a:schemeClr val="tx2"/>
              </a:buClr>
              <a:buSzPct val="120000"/>
              <a:buFont typeface="Wingdings" panose="05000000000000000000" pitchFamily="2" charset="2"/>
              <a:buChar char="p"/>
              <a:defRPr sz="2200" kern="1200" baseline="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tx2"/>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tx2"/>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tx2"/>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tx2"/>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3000" dirty="0" smtClean="0">
                <a:solidFill>
                  <a:schemeClr val="tx2"/>
                </a:solidFill>
              </a:rPr>
              <a:t>用贪心策略选择包含重要信息的特征子集</a:t>
            </a:r>
            <a:endParaRPr lang="zh-CN" altLang="en-US" sz="3000" dirty="0">
              <a:solidFill>
                <a:schemeClr val="tx2"/>
              </a:solidFill>
            </a:endParaRPr>
          </a:p>
        </p:txBody>
      </p:sp>
    </p:spTree>
    <p:extLst>
      <p:ext uri="{BB962C8B-B14F-4D97-AF65-F5344CB8AC3E}">
        <p14:creationId xmlns:p14="http://schemas.microsoft.com/office/powerpoint/2010/main" val="37165391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87507" y="2017063"/>
            <a:ext cx="1492621"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特征集合</a:t>
            </a:r>
            <a:endParaRPr lang="en-US" altLang="zh-CN" dirty="0" smtClean="0"/>
          </a:p>
        </p:txBody>
      </p:sp>
      <mc:AlternateContent xmlns:mc="http://schemas.openxmlformats.org/markup-compatibility/2006" xmlns:a14="http://schemas.microsoft.com/office/drawing/2010/main">
        <mc:Choice Requires="a14">
          <p:sp>
            <p:nvSpPr>
              <p:cNvPr id="3" name="矩形 2"/>
              <p:cNvSpPr/>
              <p:nvPr/>
            </p:nvSpPr>
            <p:spPr>
              <a:xfrm>
                <a:off x="887507" y="2828184"/>
                <a:ext cx="1492621"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最优子</a:t>
                </a:r>
                <a:r>
                  <a:rPr lang="zh-CN" altLang="en-US" dirty="0"/>
                  <a:t>集</a:t>
                </a:r>
                <a14:m>
                  <m:oMath xmlns:m="http://schemas.openxmlformats.org/officeDocument/2006/math">
                    <m:r>
                      <a:rPr lang="en-US" altLang="zh-CN" b="0" i="1" smtClean="0">
                        <a:latin typeface="Cambria Math" panose="02040503050406030204" pitchFamily="18" charset="0"/>
                      </a:rPr>
                      <m:t> </m:t>
                    </m:r>
                  </m:oMath>
                </a14:m>
                <a:endParaRPr lang="zh-CN" altLang="en-US" dirty="0"/>
              </a:p>
            </p:txBody>
          </p:sp>
        </mc:Choice>
        <mc:Fallback xmlns="">
          <p:sp>
            <p:nvSpPr>
              <p:cNvPr id="3" name="矩形 2"/>
              <p:cNvSpPr>
                <a:spLocks noRot="1" noChangeAspect="1" noMove="1" noResize="1" noEditPoints="1" noAdjustHandles="1" noChangeArrowheads="1" noChangeShapeType="1" noTextEdit="1"/>
              </p:cNvSpPr>
              <p:nvPr/>
            </p:nvSpPr>
            <p:spPr>
              <a:xfrm>
                <a:off x="887507" y="2828184"/>
                <a:ext cx="1492621" cy="685800"/>
              </a:xfrm>
              <a:prstGeom prst="rect">
                <a:avLst/>
              </a:prstGeom>
              <a:blipFill rotWithShape="0">
                <a:blip r:embed="rId2"/>
                <a:stretch>
                  <a:fillRect/>
                </a:stretch>
              </a:blipFill>
            </p:spPr>
            <p:txBody>
              <a:bodyPr/>
              <a:lstStyle/>
              <a:p>
                <a:r>
                  <a:rPr lang="zh-CN" altLang="en-US">
                    <a:noFill/>
                  </a:rPr>
                  <a:t> </a:t>
                </a:r>
              </a:p>
            </p:txBody>
          </p:sp>
        </mc:Fallback>
      </mc:AlternateContent>
      <p:sp>
        <p:nvSpPr>
          <p:cNvPr id="4" name="矩形 3"/>
          <p:cNvSpPr/>
          <p:nvPr/>
        </p:nvSpPr>
        <p:spPr>
          <a:xfrm>
            <a:off x="793379" y="1909488"/>
            <a:ext cx="1707774" cy="17077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5" name="矩形 4"/>
              <p:cNvSpPr/>
              <p:nvPr/>
            </p:nvSpPr>
            <p:spPr>
              <a:xfrm>
                <a:off x="6391837" y="2030511"/>
                <a:ext cx="1918074"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特征集合 </a:t>
                </a:r>
                <a:r>
                  <a:rPr lang="en-US" altLang="zh-CN" dirty="0" smtClean="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𝑖</m:t>
                        </m:r>
                      </m:sub>
                    </m:sSub>
                  </m:oMath>
                </a14:m>
                <a:r>
                  <a:rPr lang="en-US" altLang="zh-CN" dirty="0" smtClean="0"/>
                  <a:t>} </a:t>
                </a:r>
              </a:p>
            </p:txBody>
          </p:sp>
        </mc:Choice>
        <mc:Fallback xmlns="">
          <p:sp>
            <p:nvSpPr>
              <p:cNvPr id="5" name="矩形 4"/>
              <p:cNvSpPr>
                <a:spLocks noRot="1" noChangeAspect="1" noMove="1" noResize="1" noEditPoints="1" noAdjustHandles="1" noChangeArrowheads="1" noChangeShapeType="1" noTextEdit="1"/>
              </p:cNvSpPr>
              <p:nvPr/>
            </p:nvSpPr>
            <p:spPr>
              <a:xfrm>
                <a:off x="6391837" y="2030511"/>
                <a:ext cx="1918074" cy="685800"/>
              </a:xfrm>
              <a:prstGeom prst="rect">
                <a:avLst/>
              </a:prstGeom>
              <a:blipFill rotWithShape="0">
                <a:blip r:embed="rId3"/>
                <a:stretch>
                  <a:fillRect l="-949" r="-474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矩形 5"/>
              <p:cNvSpPr/>
              <p:nvPr/>
            </p:nvSpPr>
            <p:spPr>
              <a:xfrm>
                <a:off x="6391837" y="2841632"/>
                <a:ext cx="1918074"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最优子集 </a:t>
                </a:r>
                <a:r>
                  <a:rPr lang="en-US" altLang="zh-CN" dirty="0"/>
                  <a:t>+</a:t>
                </a:r>
                <a:r>
                  <a:rPr lang="en-US" altLang="zh-CN" dirty="0" smtClean="0"/>
                  <a:t> </a:t>
                </a:r>
                <a:r>
                  <a:rPr lang="en-US" altLang="zh-CN" dirty="0"/>
                  <a:t>{</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𝑖</m:t>
                        </m:r>
                      </m:sub>
                    </m:sSub>
                  </m:oMath>
                </a14:m>
                <a:r>
                  <a:rPr lang="en-US" altLang="zh-CN" dirty="0" smtClean="0"/>
                  <a:t>}</a:t>
                </a:r>
                <a:endParaRPr lang="zh-CN" altLang="en-US" dirty="0"/>
              </a:p>
            </p:txBody>
          </p:sp>
        </mc:Choice>
        <mc:Fallback xmlns="">
          <p:sp>
            <p:nvSpPr>
              <p:cNvPr id="6" name="矩形 5"/>
              <p:cNvSpPr>
                <a:spLocks noRot="1" noChangeAspect="1" noMove="1" noResize="1" noEditPoints="1" noAdjustHandles="1" noChangeArrowheads="1" noChangeShapeType="1" noTextEdit="1"/>
              </p:cNvSpPr>
              <p:nvPr/>
            </p:nvSpPr>
            <p:spPr>
              <a:xfrm>
                <a:off x="6391837" y="2841632"/>
                <a:ext cx="1918074" cy="685800"/>
              </a:xfrm>
              <a:prstGeom prst="rect">
                <a:avLst/>
              </a:prstGeom>
              <a:blipFill rotWithShape="0">
                <a:blip r:embed="rId4"/>
                <a:stretch>
                  <a:fillRect l="-6329" r="-6329"/>
                </a:stretch>
              </a:blipFill>
            </p:spPr>
            <p:txBody>
              <a:bodyPr/>
              <a:lstStyle/>
              <a:p>
                <a:r>
                  <a:rPr lang="zh-CN" altLang="en-US">
                    <a:noFill/>
                  </a:rPr>
                  <a:t> </a:t>
                </a:r>
              </a:p>
            </p:txBody>
          </p:sp>
        </mc:Fallback>
      </mc:AlternateContent>
      <p:sp>
        <p:nvSpPr>
          <p:cNvPr id="7" name="矩形 6"/>
          <p:cNvSpPr/>
          <p:nvPr/>
        </p:nvSpPr>
        <p:spPr>
          <a:xfrm>
            <a:off x="6297707" y="1922936"/>
            <a:ext cx="2077941" cy="17077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箭头连接符 7"/>
          <p:cNvCxnSpPr>
            <a:stCxn id="4" idx="3"/>
            <a:endCxn id="7" idx="1"/>
          </p:cNvCxnSpPr>
          <p:nvPr/>
        </p:nvCxnSpPr>
        <p:spPr>
          <a:xfrm>
            <a:off x="2501153" y="2763376"/>
            <a:ext cx="3796554" cy="13448"/>
          </a:xfrm>
          <a:prstGeom prst="straightConnector1">
            <a:avLst/>
          </a:prstGeom>
          <a:ln w="25400">
            <a:headEnd type="none"/>
            <a:tailEnd type="arrow" w="lg" len="med"/>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9" name="文本框 8"/>
              <p:cNvSpPr txBox="1"/>
              <p:nvPr/>
            </p:nvSpPr>
            <p:spPr>
              <a:xfrm>
                <a:off x="2828367" y="2265552"/>
                <a:ext cx="3898907" cy="369332"/>
              </a:xfrm>
              <a:prstGeom prst="rect">
                <a:avLst/>
              </a:prstGeom>
              <a:noFill/>
            </p:spPr>
            <p:txBody>
              <a:bodyPr wrap="square" rtlCol="0">
                <a:spAutoFit/>
              </a:bodyPr>
              <a:lstStyle/>
              <a:p>
                <a:r>
                  <a:rPr lang="zh-CN" altLang="en-US" dirty="0" smtClean="0"/>
                  <a:t>从特征集合中选出最优特征</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oMath>
                </a14:m>
                <a:endParaRPr lang="zh-CN" altLang="en-US" baseline="-25000" dirty="0"/>
              </a:p>
            </p:txBody>
          </p:sp>
        </mc:Choice>
        <mc:Fallback xmlns="">
          <p:sp>
            <p:nvSpPr>
              <p:cNvPr id="9" name="文本框 8"/>
              <p:cNvSpPr txBox="1">
                <a:spLocks noRot="1" noChangeAspect="1" noMove="1" noResize="1" noEditPoints="1" noAdjustHandles="1" noChangeArrowheads="1" noChangeShapeType="1" noTextEdit="1"/>
              </p:cNvSpPr>
              <p:nvPr/>
            </p:nvSpPr>
            <p:spPr>
              <a:xfrm>
                <a:off x="2828367" y="2265552"/>
                <a:ext cx="3898907" cy="369332"/>
              </a:xfrm>
              <a:prstGeom prst="rect">
                <a:avLst/>
              </a:prstGeom>
              <a:blipFill rotWithShape="0">
                <a:blip r:embed="rId5"/>
                <a:stretch>
                  <a:fillRect l="-1406" t="-13333" b="-23333"/>
                </a:stretch>
              </a:blipFill>
            </p:spPr>
            <p:txBody>
              <a:bodyPr/>
              <a:lstStyle/>
              <a:p>
                <a:r>
                  <a:rPr lang="zh-CN" altLang="en-US">
                    <a:noFill/>
                  </a:rPr>
                  <a:t> </a:t>
                </a:r>
              </a:p>
            </p:txBody>
          </p:sp>
        </mc:Fallback>
      </mc:AlternateContent>
      <p:sp>
        <p:nvSpPr>
          <p:cNvPr id="10" name="流程图: 决策 9"/>
          <p:cNvSpPr/>
          <p:nvPr/>
        </p:nvSpPr>
        <p:spPr>
          <a:xfrm>
            <a:off x="2837328" y="3603817"/>
            <a:ext cx="3133165" cy="1266297"/>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bg1"/>
                </a:solidFill>
                <a:latin typeface="+mj-ea"/>
              </a:rPr>
              <a:t>当前</a:t>
            </a:r>
            <a:r>
              <a:rPr lang="zh-CN" altLang="en-US" dirty="0">
                <a:solidFill>
                  <a:schemeClr val="bg1"/>
                </a:solidFill>
                <a:latin typeface="+mj-ea"/>
              </a:rPr>
              <a:t>最优</a:t>
            </a:r>
            <a:r>
              <a:rPr lang="zh-CN" altLang="en-US" dirty="0" smtClean="0">
                <a:solidFill>
                  <a:schemeClr val="bg1"/>
                </a:solidFill>
                <a:latin typeface="+mj-ea"/>
              </a:rPr>
              <a:t>子集优于</a:t>
            </a:r>
            <a:r>
              <a:rPr lang="zh-CN" altLang="en-US" dirty="0">
                <a:solidFill>
                  <a:schemeClr val="bg1"/>
                </a:solidFill>
                <a:latin typeface="+mj-ea"/>
              </a:rPr>
              <a:t>上一轮最优</a:t>
            </a:r>
            <a:r>
              <a:rPr lang="zh-CN" altLang="en-US" dirty="0" smtClean="0">
                <a:solidFill>
                  <a:schemeClr val="bg1"/>
                </a:solidFill>
                <a:latin typeface="+mj-ea"/>
              </a:rPr>
              <a:t>子集？</a:t>
            </a:r>
            <a:endParaRPr lang="zh-CN" altLang="en-US" dirty="0">
              <a:solidFill>
                <a:schemeClr val="bg1"/>
              </a:solidFill>
              <a:latin typeface="+mj-ea"/>
            </a:endParaRPr>
          </a:p>
        </p:txBody>
      </p:sp>
      <p:cxnSp>
        <p:nvCxnSpPr>
          <p:cNvPr id="11" name="肘形连接符 10"/>
          <p:cNvCxnSpPr>
            <a:stCxn id="10" idx="1"/>
            <a:endCxn id="4" idx="2"/>
          </p:cNvCxnSpPr>
          <p:nvPr/>
        </p:nvCxnSpPr>
        <p:spPr>
          <a:xfrm rot="10800000">
            <a:off x="1647266" y="3617264"/>
            <a:ext cx="1190062" cy="619702"/>
          </a:xfrm>
          <a:prstGeom prst="bentConnector2">
            <a:avLst/>
          </a:prstGeom>
          <a:ln w="25400">
            <a:tailEnd type="arrow" w="lg" len="med"/>
          </a:ln>
        </p:spPr>
        <p:style>
          <a:lnRef idx="1">
            <a:schemeClr val="dk1"/>
          </a:lnRef>
          <a:fillRef idx="0">
            <a:schemeClr val="dk1"/>
          </a:fillRef>
          <a:effectRef idx="0">
            <a:schemeClr val="dk1"/>
          </a:effectRef>
          <a:fontRef idx="minor">
            <a:schemeClr val="tx1"/>
          </a:fontRef>
        </p:style>
      </p:cxnSp>
      <p:cxnSp>
        <p:nvCxnSpPr>
          <p:cNvPr id="12" name="肘形连接符 11"/>
          <p:cNvCxnSpPr>
            <a:stCxn id="7" idx="2"/>
            <a:endCxn id="10" idx="3"/>
          </p:cNvCxnSpPr>
          <p:nvPr/>
        </p:nvCxnSpPr>
        <p:spPr>
          <a:xfrm rot="5400000">
            <a:off x="6350459" y="3250747"/>
            <a:ext cx="606254" cy="1366185"/>
          </a:xfrm>
          <a:prstGeom prst="bentConnector2">
            <a:avLst/>
          </a:prstGeom>
          <a:ln w="254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1666834" y="3782690"/>
            <a:ext cx="296436" cy="369332"/>
          </a:xfrm>
          <a:prstGeom prst="rect">
            <a:avLst/>
          </a:prstGeom>
          <a:noFill/>
        </p:spPr>
        <p:txBody>
          <a:bodyPr wrap="square" rtlCol="0">
            <a:spAutoFit/>
          </a:bodyPr>
          <a:lstStyle/>
          <a:p>
            <a:r>
              <a:rPr lang="en-US" altLang="zh-CN" dirty="0" smtClean="0"/>
              <a:t>Y</a:t>
            </a:r>
            <a:endParaRPr lang="zh-CN" altLang="en-US" baseline="-25000" dirty="0"/>
          </a:p>
        </p:txBody>
      </p:sp>
      <p:sp>
        <p:nvSpPr>
          <p:cNvPr id="14" name="文本框 13"/>
          <p:cNvSpPr txBox="1"/>
          <p:nvPr/>
        </p:nvSpPr>
        <p:spPr>
          <a:xfrm>
            <a:off x="3916975" y="4914278"/>
            <a:ext cx="296436" cy="369332"/>
          </a:xfrm>
          <a:prstGeom prst="rect">
            <a:avLst/>
          </a:prstGeom>
          <a:noFill/>
        </p:spPr>
        <p:txBody>
          <a:bodyPr wrap="square" rtlCol="0">
            <a:spAutoFit/>
          </a:bodyPr>
          <a:lstStyle/>
          <a:p>
            <a:r>
              <a:rPr lang="en-US" altLang="zh-CN" dirty="0" smtClean="0"/>
              <a:t>N</a:t>
            </a:r>
            <a:endParaRPr lang="zh-CN" altLang="en-US" baseline="-25000" dirty="0"/>
          </a:p>
        </p:txBody>
      </p:sp>
      <p:cxnSp>
        <p:nvCxnSpPr>
          <p:cNvPr id="15" name="直接箭头连接符 14"/>
          <p:cNvCxnSpPr>
            <a:stCxn id="10" idx="2"/>
          </p:cNvCxnSpPr>
          <p:nvPr/>
        </p:nvCxnSpPr>
        <p:spPr>
          <a:xfrm>
            <a:off x="4403911" y="4870114"/>
            <a:ext cx="10906" cy="457661"/>
          </a:xfrm>
          <a:prstGeom prst="straightConnector1">
            <a:avLst/>
          </a:prstGeom>
          <a:ln w="25400">
            <a:tailEnd type="arrow" w="lg" len="med"/>
          </a:ln>
        </p:spPr>
        <p:style>
          <a:lnRef idx="1">
            <a:schemeClr val="dk1"/>
          </a:lnRef>
          <a:fillRef idx="0">
            <a:schemeClr val="dk1"/>
          </a:fillRef>
          <a:effectRef idx="0">
            <a:schemeClr val="dk1"/>
          </a:effectRef>
          <a:fontRef idx="minor">
            <a:schemeClr val="tx1"/>
          </a:fontRef>
        </p:style>
      </p:cxnSp>
      <p:sp>
        <p:nvSpPr>
          <p:cNvPr id="18" name="标题 17"/>
          <p:cNvSpPr>
            <a:spLocks noGrp="1"/>
          </p:cNvSpPr>
          <p:nvPr>
            <p:ph type="title"/>
          </p:nvPr>
        </p:nvSpPr>
        <p:spPr/>
        <p:txBody>
          <a:bodyPr/>
          <a:lstStyle/>
          <a:p>
            <a:r>
              <a:rPr lang="zh-CN" altLang="en-US" dirty="0" smtClean="0"/>
              <a:t>前向搜索</a:t>
            </a:r>
            <a:endParaRPr lang="zh-CN" altLang="en-US" dirty="0"/>
          </a:p>
        </p:txBody>
      </p:sp>
      <p:sp>
        <p:nvSpPr>
          <p:cNvPr id="20" name="内容占位符 2"/>
          <p:cNvSpPr>
            <a:spLocks noGrp="1"/>
          </p:cNvSpPr>
          <p:nvPr>
            <p:ph idx="1"/>
          </p:nvPr>
        </p:nvSpPr>
        <p:spPr>
          <a:xfrm>
            <a:off x="260350" y="1130660"/>
            <a:ext cx="8616950" cy="666955"/>
          </a:xfrm>
        </p:spPr>
        <p:txBody>
          <a:bodyPr/>
          <a:lstStyle/>
          <a:p>
            <a:r>
              <a:rPr lang="zh-CN" altLang="en-US" dirty="0" smtClean="0"/>
              <a:t>最优子集初始为空集，特征集合初始时包括所有给定特征</a:t>
            </a:r>
            <a:endParaRPr lang="en-US" altLang="zh-CN" dirty="0" smtClean="0"/>
          </a:p>
          <a:p>
            <a:endParaRPr lang="en-US" altLang="zh-CN" dirty="0" smtClean="0"/>
          </a:p>
        </p:txBody>
      </p:sp>
      <p:sp>
        <p:nvSpPr>
          <p:cNvPr id="21" name="圆角矩形 20"/>
          <p:cNvSpPr/>
          <p:nvPr/>
        </p:nvSpPr>
        <p:spPr>
          <a:xfrm>
            <a:off x="3657600" y="5327775"/>
            <a:ext cx="1506070" cy="6696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结束</a:t>
            </a:r>
            <a:endParaRPr lang="zh-CN" altLang="en-US" dirty="0"/>
          </a:p>
        </p:txBody>
      </p:sp>
    </p:spTree>
    <p:extLst>
      <p:ext uri="{BB962C8B-B14F-4D97-AF65-F5344CB8AC3E}">
        <p14:creationId xmlns:p14="http://schemas.microsoft.com/office/powerpoint/2010/main" val="4062245805"/>
      </p:ext>
    </p:extLst>
  </p:cSld>
  <p:clrMapOvr>
    <a:masterClrMapping/>
  </p:clrMapOvr>
  <p:timing>
    <p:tnLst>
      <p:par>
        <p:cTn id="1" dur="indefinite" restart="never" nodeType="tmRoot"/>
      </p:par>
    </p:tnLst>
  </p:timing>
</p:sld>
</file>

<file path=ppt/theme/theme1.xml><?xml version="1.0" encoding="utf-8"?>
<a:theme xmlns:a="http://schemas.openxmlformats.org/drawingml/2006/main" name="机器学习v2.1rgb">
  <a:themeElements>
    <a:clrScheme name="机器学习">
      <a:dk1>
        <a:sysClr val="windowText" lastClr="000000"/>
      </a:dk1>
      <a:lt1>
        <a:sysClr val="window" lastClr="FFFFFF"/>
      </a:lt1>
      <a:dk2>
        <a:srgbClr val="16754D"/>
      </a:dk2>
      <a:lt2>
        <a:srgbClr val="FFFFFF"/>
      </a:lt2>
      <a:accent1>
        <a:srgbClr val="16754D"/>
      </a:accent1>
      <a:accent2>
        <a:srgbClr val="329E6E"/>
      </a:accent2>
      <a:accent3>
        <a:srgbClr val="FFC000"/>
      </a:accent3>
      <a:accent4>
        <a:srgbClr val="C00000"/>
      </a:accent4>
      <a:accent5>
        <a:srgbClr val="0070C0"/>
      </a:accent5>
      <a:accent6>
        <a:srgbClr val="002060"/>
      </a:accent6>
      <a:hlink>
        <a:srgbClr val="80C000"/>
      </a:hlink>
      <a:folHlink>
        <a:srgbClr val="CC66FF"/>
      </a:folHlink>
    </a:clrScheme>
    <a:fontScheme name="机器学习">
      <a:majorFont>
        <a:latin typeface="Verdana"/>
        <a:ea typeface="幼圆"/>
        <a:cs typeface=""/>
      </a:majorFont>
      <a:minorFont>
        <a:latin typeface="Verdana"/>
        <a:ea typeface="幼圆"/>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机器学习v2.1rgb" id="{EEBC26C2-D188-4AC0-8846-32FF974952E7}" vid="{5872C309-9AD6-4384-AB1E-DDF89DAEFE71}"/>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_xmlsignatures/_rels/origin.sigs.rels><?xml version="1.0" encoding="UTF-8" standalone="yes"?>
<Relationships xmlns="http://schemas.openxmlformats.org/package/2006/relationships"><Relationship Id="rId1" Type="http://schemas.openxmlformats.org/package/2006/relationships/digital-signature/signature" Target="sig1.xml"/></Relationships>
</file>

<file path=_xmlsignatures/sig1.xml><?xml version="1.0" encoding="utf-8"?>
<Signature xmlns="http://www.w3.org/2000/09/xmldsig#" Id="idPackageSignature">
  <SignedInfo>
    <CanonicalizationMethod Algorithm="http://www.w3.org/TR/2001/REC-xml-c14n-20010315"/>
    <SignatureMethod Algorithm="http://www.w3.org/2000/09/xmldsig#rsa-sha1"/>
    <Reference Type="http://www.w3.org/2000/09/xmldsig#Object" URI="#idPackageObject">
      <DigestMethod Algorithm="http://www.w3.org/2000/09/xmldsig#sha1"/>
      <DigestValue>Hjns+Dplk22qaStf1pzV+ZN5fQE=</DigestValue>
    </Reference>
    <Reference Type="http://www.w3.org/2000/09/xmldsig#Object" URI="#idOfficeObject">
      <DigestMethod Algorithm="http://www.w3.org/2000/09/xmldsig#sha1"/>
      <DigestValue>fiYGb59T1LeC23mkbTSEnuj9PT0=</DigestValue>
    </Reference>
    <Reference Type="http://uri.etsi.org/01903#SignedProperties" URI="#idSignedProperties">
      <Transforms>
        <Transform Algorithm="http://www.w3.org/TR/2001/REC-xml-c14n-20010315"/>
      </Transforms>
      <DigestMethod Algorithm="http://www.w3.org/2000/09/xmldsig#sha1"/>
      <DigestValue>eq/c3BERAzluviGK1i7Iti6mX6A=</DigestValue>
    </Reference>
  </SignedInfo>
  <SignatureValue>fQCs/4Aq9LC68Ms6RGYku7Fmdcp+W/HQZ83lRXVkMe6zhrjeij+7uHOKAAnc4opSXStzk2033DH7
rUl8+mEnnHEqJxJt47TxD+9CLUaxpXZJwPmcBDX91l998DiIQMycF5/3go2JWsSaSLVz3i4J/VnF
1AuapGflnkQ6+aVD2OA=</SignatureValue>
  <KeyInfo>
    <X509Data>
      <X509Certificate>MIIEgDCCA2igAwIBAgIUWp4ugJlq/+MImQNkOn7ERBX7B1cwDQYJKoZIhvcNAQEFBQAwTzEbMBkGA1UEAwwSSkQuQ09NIEVuZCBVc2VyIENBMR8wHQYDVQQLDBZKRC5DT00gU2VjdXJpdHkgQ2VudGVyMQ8wDQYDVQQKDAZKRC5DT00wHhcNMTYwMzE3MTAxODQwWhcNMTcwMzE3MTAxODQwWjB7MSkwJwYDVQQDDCA3ZDY5ZjI2NzU2N2YxYWE5NDQ0ZWVjMzNmNmNiYmRhMjEaMBgGCSqGSIb3DQEJARYLY2VydEBqZC5jb20xEjAQBgNVBAsMCXNvY2tldF9PVTERMA8GA1UECgwIc29ja2V0X08xCzAJBgNVBAYTAkNOMIGfMA0GCSqGSIb3DQEBAQUAA4GNADCBiQKBgQCc6XE3poIOzhiVX27J9lGfr8F0jINH+szpjK0tHoBNBb7LIq56kc7HoVJFg8impNuw6FL/Wzm3hGlG95HS8pH7Tta96QnFPIKn7gXvfjpzXnbFCIrot/eStd7BeJR4W7q7wRhJq99Ts0ychuvQP68QpIjPe87m81jUVbUXxfqz+QIDAQABo4IBqjCCAaYwCQYDVR0TBAIwADAOBgNVHQ8BAf8EBAMCBsAwFgYDVR0lAQH/BAwwCgYIKwYBBQUHAwIwgYoGCCsGAQUFBwEBBH4wfDB6BggrBgEFBQcwAoZuaHR0cDovL1lvdXJfU2VydmVyX05hbWU6UG9ydC9Ub3BDQS91c2VyRW5yb2xsL2NhQ2VydD9jZXJ0U2VyaWFsTnVtYmVyPTUxRjM0RTcwOUFEQkQwNTkxRUUxNkRENTg3MkQyOEFFNUUwOTYwQjYwUQYDVR0uBEowSDBGoESgQoZAUG9ydC9wdWJsaWMvaXRydXNjcmw/Q0E9NTFGMzRFNzA5QURCRDA1OTFFRTE2REQ1ODcyRDI4QUU1RTA5NjBCNjBRBgNVHR8ESjBIMEagRKBChkBQb3J0L3B1YmxpYy9pdHJ1c2NybD9DQT01MUYzNEU3MDlBREJEMDU5MUVFMTZERDU4NzJEMjhBRTVFMDk2MEI2MB8GA1UdIwQYMBaAFGnErCCWJ5MxubBzxwWfuvBYT0VRMB0GA1UdDgQWBBTUxdvS0c8rHaMkJDmka32/zbXikzANBgkqhkiG9w0BAQUFAAOCAQEAP7zvKqNDanQ7gBb3aSB9VFo3yGNzMQ+RZdgSB8H8tfCvA/lMteonncfmT2OGbNSoKye5byqqr7bkAc125s5sRD7Fe1yaYQEYoyjGR7EvOxa5n6UdEAGen/dDNP5aBlx9vQppyg31VmZfoZ546TFbP1kRGhgqw/4MFwKqHRcqwnpQhPFSiruRq6C3FGpcnRnIVxpdZYUeK23uobv52eBILuIL3VDPaOduZdaXU+yVjXT0a+eAIcfzMz/OeiPsDWuxZwMH8JGNRvh5WQ5sJ/FsiLh0aSFeheY3/857Z/dciQ5qV50BqfU28aJoNHeTPujP0uOtqUKVO4fmKLGLl1fd6g==</X509Certificate>
    </X509Data>
  </KeyInfo>
  <Object Id="idPackageObject">
    <Manifest>
      <Reference URI="/_rels/.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0/09/xmldsig#sha1"/>
        <DigestValue>zU3xVjYU7a1ax8o9OQBgdxm5bvU=</DigestValue>
      </Reference>
      <Reference URI="/ppt/_rels/presentation.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6"/>
            <mdssi:RelationshipReference xmlns:mdssi="http://schemas.openxmlformats.org/package/2006/digital-signature" SourceId="rId20"/>
            <mdssi:RelationshipReference xmlns:mdssi="http://schemas.openxmlformats.org/package/2006/digital-signature" SourceId="rId29"/>
            <mdssi:RelationshipReference xmlns:mdssi="http://schemas.openxmlformats.org/package/2006/digital-signature" SourceId="rId1"/>
            <mdssi:RelationshipReference xmlns:mdssi="http://schemas.openxmlformats.org/package/2006/digital-signature" SourceId="rId6"/>
            <mdssi:RelationshipReference xmlns:mdssi="http://schemas.openxmlformats.org/package/2006/digital-signature" SourceId="rId11"/>
            <mdssi:RelationshipReference xmlns:mdssi="http://schemas.openxmlformats.org/package/2006/digital-signature" SourceId="rId24"/>
            <mdssi:RelationshipReference xmlns:mdssi="http://schemas.openxmlformats.org/package/2006/digital-signature" SourceId="rId32"/>
            <mdssi:RelationshipReference xmlns:mdssi="http://schemas.openxmlformats.org/package/2006/digital-signature" SourceId="rId37"/>
            <mdssi:RelationshipReference xmlns:mdssi="http://schemas.openxmlformats.org/package/2006/digital-signature" SourceId="rId5"/>
            <mdssi:RelationshipReference xmlns:mdssi="http://schemas.openxmlformats.org/package/2006/digital-signature" SourceId="rId15"/>
            <mdssi:RelationshipReference xmlns:mdssi="http://schemas.openxmlformats.org/package/2006/digital-signature" SourceId="rId23"/>
            <mdssi:RelationshipReference xmlns:mdssi="http://schemas.openxmlformats.org/package/2006/digital-signature" SourceId="rId28"/>
            <mdssi:RelationshipReference xmlns:mdssi="http://schemas.openxmlformats.org/package/2006/digital-signature" SourceId="rId36"/>
            <mdssi:RelationshipReference xmlns:mdssi="http://schemas.openxmlformats.org/package/2006/digital-signature" SourceId="rId10"/>
            <mdssi:RelationshipReference xmlns:mdssi="http://schemas.openxmlformats.org/package/2006/digital-signature" SourceId="rId19"/>
            <mdssi:RelationshipReference xmlns:mdssi="http://schemas.openxmlformats.org/package/2006/digital-signature" SourceId="rId31"/>
            <mdssi:RelationshipReference xmlns:mdssi="http://schemas.openxmlformats.org/package/2006/digital-signature" SourceId="rId4"/>
            <mdssi:RelationshipReference xmlns:mdssi="http://schemas.openxmlformats.org/package/2006/digital-signature" SourceId="rId9"/>
            <mdssi:RelationshipReference xmlns:mdssi="http://schemas.openxmlformats.org/package/2006/digital-signature" SourceId="rId14"/>
            <mdssi:RelationshipReference xmlns:mdssi="http://schemas.openxmlformats.org/package/2006/digital-signature" SourceId="rId22"/>
            <mdssi:RelationshipReference xmlns:mdssi="http://schemas.openxmlformats.org/package/2006/digital-signature" SourceId="rId27"/>
            <mdssi:RelationshipReference xmlns:mdssi="http://schemas.openxmlformats.org/package/2006/digital-signature" SourceId="rId30"/>
            <mdssi:RelationshipReference xmlns:mdssi="http://schemas.openxmlformats.org/package/2006/digital-signature" SourceId="rId35"/>
            <mdssi:RelationshipReference xmlns:mdssi="http://schemas.openxmlformats.org/package/2006/digital-signature" SourceId="rId8"/>
            <mdssi:RelationshipReference xmlns:mdssi="http://schemas.openxmlformats.org/package/2006/digital-signature" SourceId="rId13"/>
            <mdssi:RelationshipReference xmlns:mdssi="http://schemas.openxmlformats.org/package/2006/digital-signature" SourceId="rId18"/>
            <mdssi:RelationshipReference xmlns:mdssi="http://schemas.openxmlformats.org/package/2006/digital-signature" SourceId="rId26"/>
            <mdssi:RelationshipReference xmlns:mdssi="http://schemas.openxmlformats.org/package/2006/digital-signature" SourceId="rId39"/>
            <mdssi:RelationshipReference xmlns:mdssi="http://schemas.openxmlformats.org/package/2006/digital-signature" SourceId="rId3"/>
            <mdssi:RelationshipReference xmlns:mdssi="http://schemas.openxmlformats.org/package/2006/digital-signature" SourceId="rId21"/>
            <mdssi:RelationshipReference xmlns:mdssi="http://schemas.openxmlformats.org/package/2006/digital-signature" SourceId="rId34"/>
            <mdssi:RelationshipReference xmlns:mdssi="http://schemas.openxmlformats.org/package/2006/digital-signature" SourceId="rId7"/>
            <mdssi:RelationshipReference xmlns:mdssi="http://schemas.openxmlformats.org/package/2006/digital-signature" SourceId="rId12"/>
            <mdssi:RelationshipReference xmlns:mdssi="http://schemas.openxmlformats.org/package/2006/digital-signature" SourceId="rId17"/>
            <mdssi:RelationshipReference xmlns:mdssi="http://schemas.openxmlformats.org/package/2006/digital-signature" SourceId="rId25"/>
            <mdssi:RelationshipReference xmlns:mdssi="http://schemas.openxmlformats.org/package/2006/digital-signature" SourceId="rId33"/>
            <mdssi:RelationshipReference xmlns:mdssi="http://schemas.openxmlformats.org/package/2006/digital-signature" SourceId="rId38"/>
          </Transform>
          <Transform Algorithm="http://www.w3.org/TR/2001/REC-xml-c14n-20010315"/>
        </Transforms>
        <DigestMethod Algorithm="http://www.w3.org/2000/09/xmldsig#sha1"/>
        <DigestValue>VLohUY2h+CM1dsLrUSUTpUCdWWM=</DigestValue>
      </Reference>
      <Reference URI="/ppt/diagrams/colors1.xml?ContentType=application/vnd.openxmlformats-officedocument.drawingml.diagramColors+xml">
        <DigestMethod Algorithm="http://www.w3.org/2000/09/xmldsig#sha1"/>
        <DigestValue>xivk++uwFbeBdP1OmmAK9JGQW5w=</DigestValue>
      </Reference>
      <Reference URI="/ppt/diagrams/data1.xml?ContentType=application/vnd.openxmlformats-officedocument.drawingml.diagramData+xml">
        <DigestMethod Algorithm="http://www.w3.org/2000/09/xmldsig#sha1"/>
        <DigestValue>OiJtDUyAR5HalyPL3znZMt00LrA=</DigestValue>
      </Reference>
      <Reference URI="/ppt/diagrams/drawing1.xml?ContentType=application/vnd.ms-office.drawingml.diagramDrawing+xml">
        <DigestMethod Algorithm="http://www.w3.org/2000/09/xmldsig#sha1"/>
        <DigestValue>N66SsJxBJ+yUD1gYyDe1UqEns5E=</DigestValue>
      </Reference>
      <Reference URI="/ppt/diagrams/layout1.xml?ContentType=application/vnd.openxmlformats-officedocument.drawingml.diagramLayout+xml">
        <DigestMethod Algorithm="http://www.w3.org/2000/09/xmldsig#sha1"/>
        <DigestValue>wUaqB92NnLqghheS+x+F9N2YHlQ=</DigestValue>
      </Reference>
      <Reference URI="/ppt/diagrams/quickStyle1.xml?ContentType=application/vnd.openxmlformats-officedocument.drawingml.diagramStyle+xml">
        <DigestMethod Algorithm="http://www.w3.org/2000/09/xmldsig#sha1"/>
        <DigestValue>ySmcYlvOjNd9jPniZAxyjrD9DfU=</DigestValue>
      </Reference>
      <Reference URI="/ppt/drawings/_rels/vmlDrawing1.v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0/09/xmldsig#sha1"/>
        <DigestValue>bSyiDcXFK2zFNTX9Bpkx1DZqRKY=</DigestValue>
      </Reference>
      <Reference URI="/ppt/drawings/_rels/vmlDrawing10.vml.rels?ContentType=application/vnd.openxmlformats-package.relationships+xml">
        <Transforms>
          <Transform Algorithm="http://schemas.openxmlformats.org/package/2006/RelationshipTransform">
            <mdssi:RelationshipReference xmlns:mdssi="http://schemas.openxmlformats.org/package/2006/digital-signature" SourceId="rId6"/>
            <mdssi:RelationshipReference xmlns:mdssi="http://schemas.openxmlformats.org/package/2006/digital-signature" SourceId="rId5"/>
            <mdssi:RelationshipReference xmlns:mdssi="http://schemas.openxmlformats.org/package/2006/digital-signature" SourceId="rId4"/>
            <mdssi:RelationshipReference xmlns:mdssi="http://schemas.openxmlformats.org/package/2006/digital-signature" SourceId="rId3"/>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0/09/xmldsig#sha1"/>
        <DigestValue>t1ENoEnss/Oam738K0DGLIsDM60=</DigestValue>
      </Reference>
      <Reference URI="/ppt/drawings/_rels/vmlDrawing11.v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0/09/xmldsig#sha1"/>
        <DigestValue>3bnhxClg1RRMsY7nERur/9Rroo4=</DigestValue>
      </Reference>
      <Reference URI="/ppt/drawings/_rels/vmlDrawing12.vml.rels?ContentType=application/vnd.openxmlformats-package.relationships+xml">
        <Transforms>
          <Transform Algorithm="http://schemas.openxmlformats.org/package/2006/RelationshipTransform">
            <mdssi:RelationshipReference xmlns:mdssi="http://schemas.openxmlformats.org/package/2006/digital-signature" SourceId="rId3"/>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0/09/xmldsig#sha1"/>
        <DigestValue>jKiBpK/sRZMp8cMhmXl0M1JD33k=</DigestValue>
      </Reference>
      <Reference URI="/ppt/drawings/_rels/vmlDrawing13.v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0/09/xmldsig#sha1"/>
        <DigestValue>l3IjAWzlHCQqkPkl11JXh1az5ns=</DigestValue>
      </Reference>
      <Reference URI="/ppt/drawings/_rels/vmlDrawing14.v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mdssi:RelationshipReference xmlns:mdssi="http://schemas.openxmlformats.org/package/2006/digital-signature" SourceId="rId4"/>
            <mdssi:RelationshipReference xmlns:mdssi="http://schemas.openxmlformats.org/package/2006/digital-signature" SourceId="rId3"/>
          </Transform>
          <Transform Algorithm="http://www.w3.org/TR/2001/REC-xml-c14n-20010315"/>
        </Transforms>
        <DigestMethod Algorithm="http://www.w3.org/2000/09/xmldsig#sha1"/>
        <DigestValue>s8gUqD84kU3v4ohto3Ojst9Z1dg=</DigestValue>
      </Reference>
      <Reference URI="/ppt/drawings/_rels/vmlDrawing2.v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0/09/xmldsig#sha1"/>
        <DigestValue>mcwt9IOp50i1WAlRCAHgTptHixU=</DigestValue>
      </Reference>
      <Reference URI="/ppt/drawings/_rels/vmlDrawing3.v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0/09/xmldsig#sha1"/>
        <DigestValue>EXsLw1SOobNz6vUfXUwpldTuC6M=</DigestValue>
      </Reference>
      <Reference URI="/ppt/drawings/_rels/vmlDrawing4.v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2"/>
          </Transform>
          <Transform Algorithm="http://www.w3.org/TR/2001/REC-xml-c14n-20010315"/>
        </Transforms>
        <DigestMethod Algorithm="http://www.w3.org/2000/09/xmldsig#sha1"/>
        <DigestValue>RuIw9qxj5+gp5qtg5KO3kj5WjrU=</DigestValue>
      </Reference>
      <Reference URI="/ppt/drawings/_rels/vmlDrawing5.vml.rels?ContentType=application/vnd.openxmlformats-package.relationships+xml">
        <Transforms>
          <Transform Algorithm="http://schemas.openxmlformats.org/package/2006/RelationshipTransform">
            <mdssi:RelationshipReference xmlns:mdssi="http://schemas.openxmlformats.org/package/2006/digital-signature" SourceId="rId3"/>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0/09/xmldsig#sha1"/>
        <DigestValue>l2cU77rdXcba3UByiNS4WBphsy8=</DigestValue>
      </Reference>
      <Reference URI="/ppt/drawings/_rels/vmlDrawing6.v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mdssi:RelationshipReference xmlns:mdssi="http://schemas.openxmlformats.org/package/2006/digital-signature" SourceId="rId3"/>
          </Transform>
          <Transform Algorithm="http://www.w3.org/TR/2001/REC-xml-c14n-20010315"/>
        </Transforms>
        <DigestMethod Algorithm="http://www.w3.org/2000/09/xmldsig#sha1"/>
        <DigestValue>HH0i8RTe1MQmsPK7emtGg02rsF0=</DigestValue>
      </Reference>
      <Reference URI="/ppt/drawings/_rels/vmlDrawing7.v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0/09/xmldsig#sha1"/>
        <DigestValue>dkQqOx55v8k/paGD/f7F4EVqDVU=</DigestValue>
      </Reference>
      <Reference URI="/ppt/drawings/_rels/vmlDrawing8.vml.rels?ContentType=application/vnd.openxmlformats-package.relationships+xml">
        <Transforms>
          <Transform Algorithm="http://schemas.openxmlformats.org/package/2006/RelationshipTransform">
            <mdssi:RelationshipReference xmlns:mdssi="http://schemas.openxmlformats.org/package/2006/digital-signature" SourceId="rId3"/>
            <mdssi:RelationshipReference xmlns:mdssi="http://schemas.openxmlformats.org/package/2006/digital-signature" SourceId="rId2"/>
            <mdssi:RelationshipReference xmlns:mdssi="http://schemas.openxmlformats.org/package/2006/digital-signature" SourceId="rId1"/>
            <mdssi:RelationshipReference xmlns:mdssi="http://schemas.openxmlformats.org/package/2006/digital-signature" SourceId="rId4"/>
          </Transform>
          <Transform Algorithm="http://www.w3.org/TR/2001/REC-xml-c14n-20010315"/>
        </Transforms>
        <DigestMethod Algorithm="http://www.w3.org/2000/09/xmldsig#sha1"/>
        <DigestValue>WxZC5pJ3FKmtIS3x9bxDTjmvOz8=</DigestValue>
      </Reference>
      <Reference URI="/ppt/drawings/_rels/vmlDrawing9.vml.rels?ContentType=application/vnd.openxmlformats-package.relationships+xml">
        <Transforms>
          <Transform Algorithm="http://schemas.openxmlformats.org/package/2006/RelationshipTransform">
            <mdssi:RelationshipReference xmlns:mdssi="http://schemas.openxmlformats.org/package/2006/digital-signature" SourceId="rId5"/>
            <mdssi:RelationshipReference xmlns:mdssi="http://schemas.openxmlformats.org/package/2006/digital-signature" SourceId="rId10"/>
            <mdssi:RelationshipReference xmlns:mdssi="http://schemas.openxmlformats.org/package/2006/digital-signature" SourceId="rId4"/>
            <mdssi:RelationshipReference xmlns:mdssi="http://schemas.openxmlformats.org/package/2006/digital-signature" SourceId="rId9"/>
            <mdssi:RelationshipReference xmlns:mdssi="http://schemas.openxmlformats.org/package/2006/digital-signature" SourceId="rId14"/>
            <mdssi:RelationshipReference xmlns:mdssi="http://schemas.openxmlformats.org/package/2006/digital-signature" SourceId="rId8"/>
            <mdssi:RelationshipReference xmlns:mdssi="http://schemas.openxmlformats.org/package/2006/digital-signature" SourceId="rId13"/>
            <mdssi:RelationshipReference xmlns:mdssi="http://schemas.openxmlformats.org/package/2006/digital-signature" SourceId="rId3"/>
            <mdssi:RelationshipReference xmlns:mdssi="http://schemas.openxmlformats.org/package/2006/digital-signature" SourceId="rId7"/>
            <mdssi:RelationshipReference xmlns:mdssi="http://schemas.openxmlformats.org/package/2006/digital-signature" SourceId="rId12"/>
            <mdssi:RelationshipReference xmlns:mdssi="http://schemas.openxmlformats.org/package/2006/digital-signature" SourceId="rId2"/>
            <mdssi:RelationshipReference xmlns:mdssi="http://schemas.openxmlformats.org/package/2006/digital-signature" SourceId="rId1"/>
            <mdssi:RelationshipReference xmlns:mdssi="http://schemas.openxmlformats.org/package/2006/digital-signature" SourceId="rId6"/>
            <mdssi:RelationshipReference xmlns:mdssi="http://schemas.openxmlformats.org/package/2006/digital-signature" SourceId="rId11"/>
          </Transform>
          <Transform Algorithm="http://www.w3.org/TR/2001/REC-xml-c14n-20010315"/>
        </Transforms>
        <DigestMethod Algorithm="http://www.w3.org/2000/09/xmldsig#sha1"/>
        <DigestValue>eVzLgaWChRH1waUhaUA5ctGwoT0=</DigestValue>
      </Reference>
      <Reference URI="/ppt/drawings/vmlDrawing1.vml?ContentType=application/vnd.openxmlformats-officedocument.vmlDrawing">
        <DigestMethod Algorithm="http://www.w3.org/2000/09/xmldsig#sha1"/>
        <DigestValue>RrXhdyksVlGAVRBbwgkB7/C9pRw=</DigestValue>
      </Reference>
      <Reference URI="/ppt/drawings/vmlDrawing10.vml?ContentType=application/vnd.openxmlformats-officedocument.vmlDrawing">
        <DigestMethod Algorithm="http://www.w3.org/2000/09/xmldsig#sha1"/>
        <DigestValue>66V2cMqudxjkfd8rlWNez386AGk=</DigestValue>
      </Reference>
      <Reference URI="/ppt/drawings/vmlDrawing11.vml?ContentType=application/vnd.openxmlformats-officedocument.vmlDrawing">
        <DigestMethod Algorithm="http://www.w3.org/2000/09/xmldsig#sha1"/>
        <DigestValue>+SH6C1HIQFMXR8SkdO3KVGNICnk=</DigestValue>
      </Reference>
      <Reference URI="/ppt/drawings/vmlDrawing12.vml?ContentType=application/vnd.openxmlformats-officedocument.vmlDrawing">
        <DigestMethod Algorithm="http://www.w3.org/2000/09/xmldsig#sha1"/>
        <DigestValue>g+6gyc5byLicrxspp9MaVzQwnRc=</DigestValue>
      </Reference>
      <Reference URI="/ppt/drawings/vmlDrawing13.vml?ContentType=application/vnd.openxmlformats-officedocument.vmlDrawing">
        <DigestMethod Algorithm="http://www.w3.org/2000/09/xmldsig#sha1"/>
        <DigestValue>5OCDAySPcz36fLPXOMghC7T9XUU=</DigestValue>
      </Reference>
      <Reference URI="/ppt/drawings/vmlDrawing14.vml?ContentType=application/vnd.openxmlformats-officedocument.vmlDrawing">
        <DigestMethod Algorithm="http://www.w3.org/2000/09/xmldsig#sha1"/>
        <DigestValue>hi49e9y1lxFXKMOuuNfz9FEwAyk=</DigestValue>
      </Reference>
      <Reference URI="/ppt/drawings/vmlDrawing2.vml?ContentType=application/vnd.openxmlformats-officedocument.vmlDrawing">
        <DigestMethod Algorithm="http://www.w3.org/2000/09/xmldsig#sha1"/>
        <DigestValue>eWjPSvIiKyvaGxaMoE3uspknMF8=</DigestValue>
      </Reference>
      <Reference URI="/ppt/drawings/vmlDrawing3.vml?ContentType=application/vnd.openxmlformats-officedocument.vmlDrawing">
        <DigestMethod Algorithm="http://www.w3.org/2000/09/xmldsig#sha1"/>
        <DigestValue>G5XDqaU7QIcYLid1LqoDb1hA10w=</DigestValue>
      </Reference>
      <Reference URI="/ppt/drawings/vmlDrawing4.vml?ContentType=application/vnd.openxmlformats-officedocument.vmlDrawing">
        <DigestMethod Algorithm="http://www.w3.org/2000/09/xmldsig#sha1"/>
        <DigestValue>EgIaLor2ARlDD9DuVJvnqUa0TiU=</DigestValue>
      </Reference>
      <Reference URI="/ppt/drawings/vmlDrawing5.vml?ContentType=application/vnd.openxmlformats-officedocument.vmlDrawing">
        <DigestMethod Algorithm="http://www.w3.org/2000/09/xmldsig#sha1"/>
        <DigestValue>otkABXmv8NcirFczF/iEHnZMHDQ=</DigestValue>
      </Reference>
      <Reference URI="/ppt/drawings/vmlDrawing6.vml?ContentType=application/vnd.openxmlformats-officedocument.vmlDrawing">
        <DigestMethod Algorithm="http://www.w3.org/2000/09/xmldsig#sha1"/>
        <DigestValue>CA9DuIQPJdvTQZGoo6eiucyopY0=</DigestValue>
      </Reference>
      <Reference URI="/ppt/drawings/vmlDrawing7.vml?ContentType=application/vnd.openxmlformats-officedocument.vmlDrawing">
        <DigestMethod Algorithm="http://www.w3.org/2000/09/xmldsig#sha1"/>
        <DigestValue>QvIzz7J7rkQ1FewNP4YlNDdV7jY=</DigestValue>
      </Reference>
      <Reference URI="/ppt/drawings/vmlDrawing8.vml?ContentType=application/vnd.openxmlformats-officedocument.vmlDrawing">
        <DigestMethod Algorithm="http://www.w3.org/2000/09/xmldsig#sha1"/>
        <DigestValue>t90lM5WnQllLhplBkKQX0GuT1E8=</DigestValue>
      </Reference>
      <Reference URI="/ppt/drawings/vmlDrawing9.vml?ContentType=application/vnd.openxmlformats-officedocument.vmlDrawing">
        <DigestMethod Algorithm="http://www.w3.org/2000/09/xmldsig#sha1"/>
        <DigestValue>QWvFwiMiaTLv5qX+AvXFmwA7z40=</DigestValue>
      </Reference>
      <Reference URI="/ppt/embeddings/oleObject1.bin?ContentType=application/vnd.openxmlformats-officedocument.oleObject">
        <DigestMethod Algorithm="http://www.w3.org/2000/09/xmldsig#sha1"/>
        <DigestValue>A/tmawAP7SFvHnT1sJqPRFWyKl0=</DigestValue>
      </Reference>
      <Reference URI="/ppt/embeddings/oleObject10.bin?ContentType=application/vnd.openxmlformats-officedocument.oleObject">
        <DigestMethod Algorithm="http://www.w3.org/2000/09/xmldsig#sha1"/>
        <DigestValue>UoCdnqDx3KY9CsWVhaxf7zKBGtE=</DigestValue>
      </Reference>
      <Reference URI="/ppt/embeddings/oleObject11.bin?ContentType=application/vnd.openxmlformats-officedocument.oleObject">
        <DigestMethod Algorithm="http://www.w3.org/2000/09/xmldsig#sha1"/>
        <DigestValue>Ld040PhMYFaIyemEDvRg+t78lDI=</DigestValue>
      </Reference>
      <Reference URI="/ppt/embeddings/oleObject12.bin?ContentType=application/vnd.openxmlformats-officedocument.oleObject">
        <DigestMethod Algorithm="http://www.w3.org/2000/09/xmldsig#sha1"/>
        <DigestValue>az0X00Q3biaXKIOT+ZahwV9M0ro=</DigestValue>
      </Reference>
      <Reference URI="/ppt/embeddings/oleObject13.bin?ContentType=application/vnd.openxmlformats-officedocument.oleObject">
        <DigestMethod Algorithm="http://www.w3.org/2000/09/xmldsig#sha1"/>
        <DigestValue>cTB60q4DRnuk9RQDxXTFFkQDOjw=</DigestValue>
      </Reference>
      <Reference URI="/ppt/embeddings/oleObject14.bin?ContentType=application/vnd.openxmlformats-officedocument.oleObject">
        <DigestMethod Algorithm="http://www.w3.org/2000/09/xmldsig#sha1"/>
        <DigestValue>BUlRQ6AlFAmNiwvXsGEeUZhC/7A=</DigestValue>
      </Reference>
      <Reference URI="/ppt/embeddings/oleObject15.bin?ContentType=application/vnd.openxmlformats-officedocument.oleObject">
        <DigestMethod Algorithm="http://www.w3.org/2000/09/xmldsig#sha1"/>
        <DigestValue>JvqU30cBih1WcLN9+kZSYazdJKo=</DigestValue>
      </Reference>
      <Reference URI="/ppt/embeddings/oleObject16.bin?ContentType=application/vnd.openxmlformats-officedocument.oleObject">
        <DigestMethod Algorithm="http://www.w3.org/2000/09/xmldsig#sha1"/>
        <DigestValue>f4vtsWboslMCrsfsHAne8r8a5DA=</DigestValue>
      </Reference>
      <Reference URI="/ppt/embeddings/oleObject17.bin?ContentType=application/vnd.openxmlformats-officedocument.oleObject">
        <DigestMethod Algorithm="http://www.w3.org/2000/09/xmldsig#sha1"/>
        <DigestValue>lX7BG07ouMCc9abRGjcKk0fj1yY=</DigestValue>
      </Reference>
      <Reference URI="/ppt/embeddings/oleObject18.bin?ContentType=application/vnd.openxmlformats-officedocument.oleObject">
        <DigestMethod Algorithm="http://www.w3.org/2000/09/xmldsig#sha1"/>
        <DigestValue>wbrEm1hK3TJdgUQDrwhW+IhXLiM=</DigestValue>
      </Reference>
      <Reference URI="/ppt/embeddings/oleObject19.bin?ContentType=application/vnd.openxmlformats-officedocument.oleObject">
        <DigestMethod Algorithm="http://www.w3.org/2000/09/xmldsig#sha1"/>
        <DigestValue>JxbHBt8DfyLoGTiyeFy412RjGpY=</DigestValue>
      </Reference>
      <Reference URI="/ppt/embeddings/oleObject2.bin?ContentType=application/vnd.openxmlformats-officedocument.oleObject">
        <DigestMethod Algorithm="http://www.w3.org/2000/09/xmldsig#sha1"/>
        <DigestValue>xF5GH0cpzm20S43s0RnXmoMJBGc=</DigestValue>
      </Reference>
      <Reference URI="/ppt/embeddings/oleObject20.bin?ContentType=application/vnd.openxmlformats-officedocument.oleObject">
        <DigestMethod Algorithm="http://www.w3.org/2000/09/xmldsig#sha1"/>
        <DigestValue>4NnQBPdhO/ujnMD7qzL1i097qTM=</DigestValue>
      </Reference>
      <Reference URI="/ppt/embeddings/oleObject21.bin?ContentType=application/vnd.openxmlformats-officedocument.oleObject">
        <DigestMethod Algorithm="http://www.w3.org/2000/09/xmldsig#sha1"/>
        <DigestValue>WyDOvZnpmSozOgUgeYmIVCSiPGg=</DigestValue>
      </Reference>
      <Reference URI="/ppt/embeddings/oleObject22.bin?ContentType=application/vnd.openxmlformats-officedocument.oleObject">
        <DigestMethod Algorithm="http://www.w3.org/2000/09/xmldsig#sha1"/>
        <DigestValue>LNFClyI8wsRDXln9/OKOAEpBLQs=</DigestValue>
      </Reference>
      <Reference URI="/ppt/embeddings/oleObject23.bin?ContentType=application/vnd.openxmlformats-officedocument.oleObject">
        <DigestMethod Algorithm="http://www.w3.org/2000/09/xmldsig#sha1"/>
        <DigestValue>RphmCeWpxoj0N1tSI9U22C1icJc=</DigestValue>
      </Reference>
      <Reference URI="/ppt/embeddings/oleObject24.bin?ContentType=application/vnd.openxmlformats-officedocument.oleObject">
        <DigestMethod Algorithm="http://www.w3.org/2000/09/xmldsig#sha1"/>
        <DigestValue>u2BOvM5vufxVnDIsX7pEQGDGeTQ=</DigestValue>
      </Reference>
      <Reference URI="/ppt/embeddings/oleObject25.bin?ContentType=application/vnd.openxmlformats-officedocument.oleObject">
        <DigestMethod Algorithm="http://www.w3.org/2000/09/xmldsig#sha1"/>
        <DigestValue>vPAkL9v5WZGESMgkrKzyn4rEoks=</DigestValue>
      </Reference>
      <Reference URI="/ppt/embeddings/oleObject26.bin?ContentType=application/vnd.openxmlformats-officedocument.oleObject">
        <DigestMethod Algorithm="http://www.w3.org/2000/09/xmldsig#sha1"/>
        <DigestValue>M9rKDQxMEC/BLG+LckI1G7Tf+5M=</DigestValue>
      </Reference>
      <Reference URI="/ppt/embeddings/oleObject27.bin?ContentType=application/vnd.openxmlformats-officedocument.oleObject">
        <DigestMethod Algorithm="http://www.w3.org/2000/09/xmldsig#sha1"/>
        <DigestValue>WKog8d1bpqgNKnY1mpRmRdRIWDo=</DigestValue>
      </Reference>
      <Reference URI="/ppt/embeddings/oleObject28.bin?ContentType=application/vnd.openxmlformats-officedocument.oleObject">
        <DigestMethod Algorithm="http://www.w3.org/2000/09/xmldsig#sha1"/>
        <DigestValue>CzGW4q1N2jAi8A8D6gdmXGhdxAc=</DigestValue>
      </Reference>
      <Reference URI="/ppt/embeddings/oleObject280.bin?ContentType=application/vnd.openxmlformats-officedocument.oleObject">
        <DigestMethod Algorithm="http://www.w3.org/2000/09/xmldsig#sha1"/>
        <DigestValue>CzGW4q1N2jAi8A8D6gdmXGhdxAc=</DigestValue>
      </Reference>
      <Reference URI="/ppt/embeddings/oleObject29.bin?ContentType=application/vnd.openxmlformats-officedocument.oleObject">
        <DigestMethod Algorithm="http://www.w3.org/2000/09/xmldsig#sha1"/>
        <DigestValue>wqEqDwl3CH8qrZSQdjZVBuet5Cw=</DigestValue>
      </Reference>
      <Reference URI="/ppt/embeddings/oleObject290.bin?ContentType=application/vnd.openxmlformats-officedocument.oleObject">
        <DigestMethod Algorithm="http://www.w3.org/2000/09/xmldsig#sha1"/>
        <DigestValue>wqEqDwl3CH8qrZSQdjZVBuet5Cw=</DigestValue>
      </Reference>
      <Reference URI="/ppt/embeddings/oleObject3.bin?ContentType=application/vnd.openxmlformats-officedocument.oleObject">
        <DigestMethod Algorithm="http://www.w3.org/2000/09/xmldsig#sha1"/>
        <DigestValue>tTc7T5h/miDQiuYmDkyGbYTrTnk=</DigestValue>
      </Reference>
      <Reference URI="/ppt/embeddings/oleObject30.bin?ContentType=application/vnd.openxmlformats-officedocument.oleObject">
        <DigestMethod Algorithm="http://www.w3.org/2000/09/xmldsig#sha1"/>
        <DigestValue>5VtMsQTs/kQfvg+FctJ9gpQW1eQ=</DigestValue>
      </Reference>
      <Reference URI="/ppt/embeddings/oleObject300.bin?ContentType=application/vnd.openxmlformats-officedocument.oleObject">
        <DigestMethod Algorithm="http://www.w3.org/2000/09/xmldsig#sha1"/>
        <DigestValue>5VtMsQTs/kQfvg+FctJ9gpQW1eQ=</DigestValue>
      </Reference>
      <Reference URI="/ppt/embeddings/oleObject31.bin?ContentType=application/vnd.openxmlformats-officedocument.oleObject">
        <DigestMethod Algorithm="http://www.w3.org/2000/09/xmldsig#sha1"/>
        <DigestValue>4sBVy4BIIsn/vcPWObWNQRGFnM4=</DigestValue>
      </Reference>
      <Reference URI="/ppt/embeddings/oleObject310.bin?ContentType=application/vnd.openxmlformats-officedocument.oleObject">
        <DigestMethod Algorithm="http://www.w3.org/2000/09/xmldsig#sha1"/>
        <DigestValue>4sBVy4BIIsn/vcPWObWNQRGFnM4=</DigestValue>
      </Reference>
      <Reference URI="/ppt/embeddings/oleObject32.bin?ContentType=application/vnd.openxmlformats-officedocument.oleObject">
        <DigestMethod Algorithm="http://www.w3.org/2000/09/xmldsig#sha1"/>
        <DigestValue>FKMJdDTyeGHz1peQmEZsGC7j3w4=</DigestValue>
      </Reference>
      <Reference URI="/ppt/embeddings/oleObject33.bin?ContentType=application/vnd.openxmlformats-officedocument.oleObject">
        <DigestMethod Algorithm="http://www.w3.org/2000/09/xmldsig#sha1"/>
        <DigestValue>FKMJdDTyeGHz1peQmEZsGC7j3w4=</DigestValue>
      </Reference>
      <Reference URI="/ppt/embeddings/oleObject34.bin?ContentType=application/vnd.openxmlformats-officedocument.oleObject">
        <DigestMethod Algorithm="http://www.w3.org/2000/09/xmldsig#sha1"/>
        <DigestValue>FKMJdDTyeGHz1peQmEZsGC7j3w4=</DigestValue>
      </Reference>
      <Reference URI="/ppt/embeddings/oleObject35.bin?ContentType=application/vnd.openxmlformats-officedocument.oleObject">
        <DigestMethod Algorithm="http://www.w3.org/2000/09/xmldsig#sha1"/>
        <DigestValue>jyVW7y1KvIKbMbO5z8+hm4G91NA=</DigestValue>
      </Reference>
      <Reference URI="/ppt/embeddings/oleObject36.bin?ContentType=application/vnd.openxmlformats-officedocument.oleObject">
        <DigestMethod Algorithm="http://www.w3.org/2000/09/xmldsig#sha1"/>
        <DigestValue>V9WEdsaEi/GClo/csQ4m4+F2WPI=</DigestValue>
      </Reference>
      <Reference URI="/ppt/embeddings/oleObject37.bin?ContentType=application/vnd.openxmlformats-officedocument.oleObject">
        <DigestMethod Algorithm="http://www.w3.org/2000/09/xmldsig#sha1"/>
        <DigestValue>QkFerE2Nn2hdIbENGLqnCNL+UJg=</DigestValue>
      </Reference>
      <Reference URI="/ppt/embeddings/oleObject38.bin?ContentType=application/vnd.openxmlformats-officedocument.oleObject">
        <DigestMethod Algorithm="http://www.w3.org/2000/09/xmldsig#sha1"/>
        <DigestValue>weL04J+0r+1XTf3fsmi7D84A41s=</DigestValue>
      </Reference>
      <Reference URI="/ppt/embeddings/oleObject39.bin?ContentType=application/vnd.openxmlformats-officedocument.oleObject">
        <DigestMethod Algorithm="http://www.w3.org/2000/09/xmldsig#sha1"/>
        <DigestValue>weL04J+0r+1XTf3fsmi7D84A41s=</DigestValue>
      </Reference>
      <Reference URI="/ppt/embeddings/oleObject4.bin?ContentType=application/vnd.openxmlformats-officedocument.oleObject">
        <DigestMethod Algorithm="http://www.w3.org/2000/09/xmldsig#sha1"/>
        <DigestValue>DLnuResNBvT13cf+xdgVs/w4yvQ=</DigestValue>
      </Reference>
      <Reference URI="/ppt/embeddings/oleObject40.bin?ContentType=application/vnd.openxmlformats-officedocument.oleObject">
        <DigestMethod Algorithm="http://www.w3.org/2000/09/xmldsig#sha1"/>
        <DigestValue>hGnI/9iqyMN7vaer2rNPrZCEhDc=</DigestValue>
      </Reference>
      <Reference URI="/ppt/embeddings/oleObject41.bin?ContentType=application/vnd.openxmlformats-officedocument.oleObject">
        <DigestMethod Algorithm="http://www.w3.org/2000/09/xmldsig#sha1"/>
        <DigestValue>y4v3lAp3pYH1ojQ7DyThQwLA4k8=</DigestValue>
      </Reference>
      <Reference URI="/ppt/embeddings/oleObject42.bin?ContentType=application/vnd.openxmlformats-officedocument.oleObject">
        <DigestMethod Algorithm="http://www.w3.org/2000/09/xmldsig#sha1"/>
        <DigestValue>esKq0HRB22itS8rMoCoJN6hjS04=</DigestValue>
      </Reference>
      <Reference URI="/ppt/embeddings/oleObject43.bin?ContentType=application/vnd.openxmlformats-officedocument.oleObject">
        <DigestMethod Algorithm="http://www.w3.org/2000/09/xmldsig#sha1"/>
        <DigestValue>G5zDRf2bLTpKKAkRmCDJO5AOhDY=</DigestValue>
      </Reference>
      <Reference URI="/ppt/embeddings/oleObject44.bin?ContentType=application/vnd.openxmlformats-officedocument.oleObject">
        <DigestMethod Algorithm="http://www.w3.org/2000/09/xmldsig#sha1"/>
        <DigestValue>afLFGRN8LymLN2LABylpXtjYOqI=</DigestValue>
      </Reference>
      <Reference URI="/ppt/embeddings/oleObject45.bin?ContentType=application/vnd.openxmlformats-officedocument.oleObject">
        <DigestMethod Algorithm="http://www.w3.org/2000/09/xmldsig#sha1"/>
        <DigestValue>mC25Ks7HvLDQMInSHBKvU86Hr3M=</DigestValue>
      </Reference>
      <Reference URI="/ppt/embeddings/oleObject46.bin?ContentType=application/vnd.openxmlformats-officedocument.oleObject">
        <DigestMethod Algorithm="http://www.w3.org/2000/09/xmldsig#sha1"/>
        <DigestValue>AT7jZOrMcv+qmGQL0Df2Oz3u184=</DigestValue>
      </Reference>
      <Reference URI="/ppt/embeddings/oleObject47.bin?ContentType=application/vnd.openxmlformats-officedocument.oleObject">
        <DigestMethod Algorithm="http://www.w3.org/2000/09/xmldsig#sha1"/>
        <DigestValue>NOQd1By4JyIz7oCMKszD9M9Bum4=</DigestValue>
      </Reference>
      <Reference URI="/ppt/embeddings/oleObject48.bin?ContentType=application/vnd.openxmlformats-officedocument.oleObject">
        <DigestMethod Algorithm="http://www.w3.org/2000/09/xmldsig#sha1"/>
        <DigestValue>yHexHg5iCAc4guJNn/Fz2qI71xA=</DigestValue>
      </Reference>
      <Reference URI="/ppt/embeddings/oleObject49.bin?ContentType=application/vnd.openxmlformats-officedocument.oleObject">
        <DigestMethod Algorithm="http://www.w3.org/2000/09/xmldsig#sha1"/>
        <DigestValue>WFNbbn67lrBEOsbPERmInWcZe9o=</DigestValue>
      </Reference>
      <Reference URI="/ppt/embeddings/oleObject5.bin?ContentType=application/vnd.openxmlformats-officedocument.oleObject">
        <DigestMethod Algorithm="http://www.w3.org/2000/09/xmldsig#sha1"/>
        <DigestValue>DLnuResNBvT13cf+xdgVs/w4yvQ=</DigestValue>
      </Reference>
      <Reference URI="/ppt/embeddings/oleObject50.bin?ContentType=application/vnd.openxmlformats-officedocument.oleObject">
        <DigestMethod Algorithm="http://www.w3.org/2000/09/xmldsig#sha1"/>
        <DigestValue>jenOmCu0CLtbF11Cusse8WSzB9E=</DigestValue>
      </Reference>
      <Reference URI="/ppt/embeddings/oleObject51.bin?ContentType=application/vnd.openxmlformats-officedocument.oleObject">
        <DigestMethod Algorithm="http://www.w3.org/2000/09/xmldsig#sha1"/>
        <DigestValue>lruVPDrsMdKWam96atk7jXNB7gw=</DigestValue>
      </Reference>
      <Reference URI="/ppt/embeddings/oleObject52.bin?ContentType=application/vnd.openxmlformats-officedocument.oleObject">
        <DigestMethod Algorithm="http://www.w3.org/2000/09/xmldsig#sha1"/>
        <DigestValue>LlNT4HVRlAqTmAGV6VdWIHV+/+8=</DigestValue>
      </Reference>
      <Reference URI="/ppt/embeddings/oleObject53.bin?ContentType=application/vnd.openxmlformats-officedocument.oleObject">
        <DigestMethod Algorithm="http://www.w3.org/2000/09/xmldsig#sha1"/>
        <DigestValue>54CQkw6yOch+Kx3U9dixFtaK+ng=</DigestValue>
      </Reference>
      <Reference URI="/ppt/embeddings/oleObject6.bin?ContentType=application/vnd.openxmlformats-officedocument.oleObject">
        <DigestMethod Algorithm="http://www.w3.org/2000/09/xmldsig#sha1"/>
        <DigestValue>VUAdux2rQ7OLXDxOGlOiq81MJJQ=</DigestValue>
      </Reference>
      <Reference URI="/ppt/embeddings/oleObject7.bin?ContentType=application/vnd.openxmlformats-officedocument.oleObject">
        <DigestMethod Algorithm="http://www.w3.org/2000/09/xmldsig#sha1"/>
        <DigestValue>FPIGG8fGYmd2GdoEzV49vQ6MxMI=</DigestValue>
      </Reference>
      <Reference URI="/ppt/embeddings/oleObject8.bin?ContentType=application/vnd.openxmlformats-officedocument.oleObject">
        <DigestMethod Algorithm="http://www.w3.org/2000/09/xmldsig#sha1"/>
        <DigestValue>Cp8nTgbRYO1RLTdWzR52iQ2FZGk=</DigestValue>
      </Reference>
      <Reference URI="/ppt/embeddings/oleObject9.bin?ContentType=application/vnd.openxmlformats-officedocument.oleObject">
        <DigestMethod Algorithm="http://www.w3.org/2000/09/xmldsig#sha1"/>
        <DigestValue>mgHhlxR/FywJL4IPEhHWzAYx9R0=</DigestValue>
      </Reference>
      <Reference URI="/ppt/media/image1.jpg?ContentType=image/jpeg">
        <DigestMethod Algorithm="http://www.w3.org/2000/09/xmldsig#sha1"/>
        <DigestValue>BMVbUWUuG9/Tj3kxsiTKcqG/voc=</DigestValue>
      </Reference>
      <Reference URI="/ppt/media/image10.wmf?ContentType=image/x-wmf">
        <DigestMethod Algorithm="http://www.w3.org/2000/09/xmldsig#sha1"/>
        <DigestValue>rdq2K1aWI4BLW45watGawPAfoYk=</DigestValue>
      </Reference>
      <Reference URI="/ppt/media/image11.wmf?ContentType=image/x-wmf">
        <DigestMethod Algorithm="http://www.w3.org/2000/09/xmldsig#sha1"/>
        <DigestValue>EbZmkfqe8taRt7Ke6bEKEbZWhnc=</DigestValue>
      </Reference>
      <Reference URI="/ppt/media/image12.png?ContentType=image/png">
        <DigestMethod Algorithm="http://www.w3.org/2000/09/xmldsig#sha1"/>
        <DigestValue>I33FwnUtdHaia+BkOlXW32oXHaw=</DigestValue>
      </Reference>
      <Reference URI="/ppt/media/image12.wmf?ContentType=image/x-wmf">
        <DigestMethod Algorithm="http://www.w3.org/2000/09/xmldsig#sha1"/>
        <DigestValue>NRV2RA58DEOnA35HrOyed9hk6II=</DigestValue>
      </Reference>
      <Reference URI="/ppt/media/image13.png?ContentType=image/png">
        <DigestMethod Algorithm="http://www.w3.org/2000/09/xmldsig#sha1"/>
        <DigestValue>98obUjK6pulFMW2PegdphIo8jag=</DigestValue>
      </Reference>
      <Reference URI="/ppt/media/image13.wmf?ContentType=image/x-wmf">
        <DigestMethod Algorithm="http://www.w3.org/2000/09/xmldsig#sha1"/>
        <DigestValue>jE1H4xdairqlP2/hxQHf3Blk87g=</DigestValue>
      </Reference>
      <Reference URI="/ppt/media/image14.png?ContentType=image/png">
        <DigestMethod Algorithm="http://www.w3.org/2000/09/xmldsig#sha1"/>
        <DigestValue>wPdgsPJhKPZYOc9h3mSCcoDAasA=</DigestValue>
      </Reference>
      <Reference URI="/ppt/media/image15.png?ContentType=image/png">
        <DigestMethod Algorithm="http://www.w3.org/2000/09/xmldsig#sha1"/>
        <DigestValue>66O0D9EneSIdzJ+93v1JBQHyiCw=</DigestValue>
      </Reference>
      <Reference URI="/ppt/media/image16.png?ContentType=image/png">
        <DigestMethod Algorithm="http://www.w3.org/2000/09/xmldsig#sha1"/>
        <DigestValue>Mb8wschHiCQPtcPTCSCKfokjhFs=</DigestValue>
      </Reference>
      <Reference URI="/ppt/media/image16.wmf?ContentType=image/x-wmf">
        <DigestMethod Algorithm="http://www.w3.org/2000/09/xmldsig#sha1"/>
        <DigestValue>4LOVtn18wAIr21OqWbaMYE1OsZk=</DigestValue>
      </Reference>
      <Reference URI="/ppt/media/image17.png?ContentType=image/png">
        <DigestMethod Algorithm="http://www.w3.org/2000/09/xmldsig#sha1"/>
        <DigestValue>x3VzRMq6cCy5Iz46SnTYnEu0Bao=</DigestValue>
      </Reference>
      <Reference URI="/ppt/media/image17.wmf?ContentType=image/x-wmf">
        <DigestMethod Algorithm="http://www.w3.org/2000/09/xmldsig#sha1"/>
        <DigestValue>VBWz0ycUdC/N3nPPHo7YVVSYfFk=</DigestValue>
      </Reference>
      <Reference URI="/ppt/media/image18.wmf?ContentType=image/x-wmf">
        <DigestMethod Algorithm="http://www.w3.org/2000/09/xmldsig#sha1"/>
        <DigestValue>/8a62Nueju777Ththa0Npbgv7d0=</DigestValue>
      </Reference>
      <Reference URI="/ppt/media/image19.png?ContentType=image/png">
        <DigestMethod Algorithm="http://www.w3.org/2000/09/xmldsig#sha1"/>
        <DigestValue>3snMgRlkhZUVkZdrN6VlccwtWPk=</DigestValue>
      </Reference>
      <Reference URI="/ppt/media/image19.wmf?ContentType=image/x-wmf">
        <DigestMethod Algorithm="http://www.w3.org/2000/09/xmldsig#sha1"/>
        <DigestValue>jwd13jO2+jp+2hyqij3pknhhWTA=</DigestValue>
      </Reference>
      <Reference URI="/ppt/media/image2.jpg?ContentType=image/jpeg">
        <DigestMethod Algorithm="http://www.w3.org/2000/09/xmldsig#sha1"/>
        <DigestValue>Wi+oLU0+MYrsjebxfNHmYIOBYi4=</DigestValue>
      </Reference>
      <Reference URI="/ppt/media/image20.png?ContentType=image/png">
        <DigestMethod Algorithm="http://www.w3.org/2000/09/xmldsig#sha1"/>
        <DigestValue>N+z8XtpYPWa++wtGrG25PJwxnVA=</DigestValue>
      </Reference>
      <Reference URI="/ppt/media/image20.wmf?ContentType=image/x-wmf">
        <DigestMethod Algorithm="http://www.w3.org/2000/09/xmldsig#sha1"/>
        <DigestValue>lMC0yQyL1hy77UKaJ2DyEtbV+tc=</DigestValue>
      </Reference>
      <Reference URI="/ppt/media/image21.png?ContentType=image/png">
        <DigestMethod Algorithm="http://www.w3.org/2000/09/xmldsig#sha1"/>
        <DigestValue>siO+JIfATa4PwVWnmxODK2u1INc=</DigestValue>
      </Reference>
      <Reference URI="/ppt/media/image21.wmf?ContentType=image/x-wmf">
        <DigestMethod Algorithm="http://www.w3.org/2000/09/xmldsig#sha1"/>
        <DigestValue>fJ5769W/ITo2D4iE9dmrxEtMimo=</DigestValue>
      </Reference>
      <Reference URI="/ppt/media/image22.wmf?ContentType=image/x-wmf">
        <DigestMethod Algorithm="http://www.w3.org/2000/09/xmldsig#sha1"/>
        <DigestValue>ypF3qG6Q0pYotWKJ//o9nWCsH8o=</DigestValue>
      </Reference>
      <Reference URI="/ppt/media/image23.wmf?ContentType=image/x-wmf">
        <DigestMethod Algorithm="http://www.w3.org/2000/09/xmldsig#sha1"/>
        <DigestValue>LJOz0oBjq5FCe6eUX1ftZi17dPE=</DigestValue>
      </Reference>
      <Reference URI="/ppt/media/image24.png?ContentType=image/png">
        <DigestMethod Algorithm="http://www.w3.org/2000/09/xmldsig#sha1"/>
        <DigestValue>Jdw+MNbM/fiI8Hj4vjDmAeu1AYQ=</DigestValue>
      </Reference>
      <Reference URI="/ppt/media/image24.wmf?ContentType=image/x-wmf">
        <DigestMethod Algorithm="http://www.w3.org/2000/09/xmldsig#sha1"/>
        <DigestValue>xLyGWuv4/2JSiVxz5y4/y0SXhKw=</DigestValue>
      </Reference>
      <Reference URI="/ppt/media/image25.png?ContentType=image/png">
        <DigestMethod Algorithm="http://www.w3.org/2000/09/xmldsig#sha1"/>
        <DigestValue>zre3YHdUfJr5XSBTvG+h1wWEmpg=</DigestValue>
      </Reference>
      <Reference URI="/ppt/media/image25.wmf?ContentType=image/x-wmf">
        <DigestMethod Algorithm="http://www.w3.org/2000/09/xmldsig#sha1"/>
        <DigestValue>XVd5RLtumQajkxLP8ArlbFAXxPs=</DigestValue>
      </Reference>
      <Reference URI="/ppt/media/image26.wmf?ContentType=image/x-wmf">
        <DigestMethod Algorithm="http://www.w3.org/2000/09/xmldsig#sha1"/>
        <DigestValue>og3KE7GG39jH9f2um6TLfzPc0cU=</DigestValue>
      </Reference>
      <Reference URI="/ppt/media/image27.wmf?ContentType=image/x-wmf">
        <DigestMethod Algorithm="http://www.w3.org/2000/09/xmldsig#sha1"/>
        <DigestValue>DUGiZudykF8m6rFAGrHVJ68McZU=</DigestValue>
      </Reference>
      <Reference URI="/ppt/media/image28.wmf?ContentType=image/x-wmf">
        <DigestMethod Algorithm="http://www.w3.org/2000/09/xmldsig#sha1"/>
        <DigestValue>PnVB6gEcxtAZjDKHqNQUGFEVYK8=</DigestValue>
      </Reference>
      <Reference URI="/ppt/media/image29.wmf?ContentType=image/x-wmf">
        <DigestMethod Algorithm="http://www.w3.org/2000/09/xmldsig#sha1"/>
        <DigestValue>WBb+tYDHUTto9HU4gB4SA/wtqdQ=</DigestValue>
      </Reference>
      <Reference URI="/ppt/media/image3.jpg?ContentType=image/jpeg">
        <DigestMethod Algorithm="http://www.w3.org/2000/09/xmldsig#sha1"/>
        <DigestValue>SDqEtxPP+h/dR0dWkn+OM1bV3I8=</DigestValue>
      </Reference>
      <Reference URI="/ppt/media/image30.png?ContentType=image/png">
        <DigestMethod Algorithm="http://www.w3.org/2000/09/xmldsig#sha1"/>
        <DigestValue>6a4+5edkN7lnIqajv2BDZEJfcRE=</DigestValue>
      </Reference>
      <Reference URI="/ppt/media/image30.wmf?ContentType=image/x-wmf">
        <DigestMethod Algorithm="http://www.w3.org/2000/09/xmldsig#sha1"/>
        <DigestValue>j4Y4biZZm+/tKvlxkf4BYZ9x/2w=</DigestValue>
      </Reference>
      <Reference URI="/ppt/media/image31.png?ContentType=image/png">
        <DigestMethod Algorithm="http://www.w3.org/2000/09/xmldsig#sha1"/>
        <DigestValue>29AHYU/VLbqn0nSMnj6tZo3O1f4=</DigestValue>
      </Reference>
      <Reference URI="/ppt/media/image31.wmf?ContentType=image/x-wmf">
        <DigestMethod Algorithm="http://www.w3.org/2000/09/xmldsig#sha1"/>
        <DigestValue>kjnu1CbZbM5GMAeUrIns/XcREh0=</DigestValue>
      </Reference>
      <Reference URI="/ppt/media/image32.wmf?ContentType=image/x-wmf">
        <DigestMethod Algorithm="http://www.w3.org/2000/09/xmldsig#sha1"/>
        <DigestValue>mPtLthLkypTkcE0iJlwsO2rYiZo=</DigestValue>
      </Reference>
      <Reference URI="/ppt/media/image33.wmf?ContentType=image/x-wmf">
        <DigestMethod Algorithm="http://www.w3.org/2000/09/xmldsig#sha1"/>
        <DigestValue>6e/ABwyq82SJaoIaUPKJBMK4Ldw=</DigestValue>
      </Reference>
      <Reference URI="/ppt/media/image34.wmf?ContentType=image/x-wmf">
        <DigestMethod Algorithm="http://www.w3.org/2000/09/xmldsig#sha1"/>
        <DigestValue>Aq1/ofsoN4AW4fBqccpK4CN2x3M=</DigestValue>
      </Reference>
      <Reference URI="/ppt/media/image35.png?ContentType=image/png">
        <DigestMethod Algorithm="http://www.w3.org/2000/09/xmldsig#sha1"/>
        <DigestValue>xozR5SqTOsAkpK72KLFmp5iTRa0=</DigestValue>
      </Reference>
      <Reference URI="/ppt/media/image35.wmf?ContentType=image/x-wmf">
        <DigestMethod Algorithm="http://www.w3.org/2000/09/xmldsig#sha1"/>
        <DigestValue>p44k9wOYpSuFyCWV+sc22ZXFI6E=</DigestValue>
      </Reference>
      <Reference URI="/ppt/media/image36.png?ContentType=image/png">
        <DigestMethod Algorithm="http://www.w3.org/2000/09/xmldsig#sha1"/>
        <DigestValue>KDzKs5gYL45F31tpjwDJrsdPCcQ=</DigestValue>
      </Reference>
      <Reference URI="/ppt/media/image36.wmf?ContentType=image/x-wmf">
        <DigestMethod Algorithm="http://www.w3.org/2000/09/xmldsig#sha1"/>
        <DigestValue>TfTBzXQL+j6pMDfrakV89xc8qSk=</DigestValue>
      </Reference>
      <Reference URI="/ppt/media/image37.wmf?ContentType=image/x-wmf">
        <DigestMethod Algorithm="http://www.w3.org/2000/09/xmldsig#sha1"/>
        <DigestValue>7RNr2UOJppxAW1g+CXhZEv02avM=</DigestValue>
      </Reference>
      <Reference URI="/ppt/media/image38.png?ContentType=image/png">
        <DigestMethod Algorithm="http://www.w3.org/2000/09/xmldsig#sha1"/>
        <DigestValue>RF647zb8QNOfjjkSX4tENpUb8Rw=</DigestValue>
      </Reference>
      <Reference URI="/ppt/media/image38.wmf?ContentType=image/x-wmf">
        <DigestMethod Algorithm="http://www.w3.org/2000/09/xmldsig#sha1"/>
        <DigestValue>lj4leNuZtiDAs21LcSipTmyA8E8=</DigestValue>
      </Reference>
      <Reference URI="/ppt/media/image39.wmf?ContentType=image/x-wmf">
        <DigestMethod Algorithm="http://www.w3.org/2000/09/xmldsig#sha1"/>
        <DigestValue>J+I8NoX6d/0jBurw5AHSXKHS98Y=</DigestValue>
      </Reference>
      <Reference URI="/ppt/media/image4.jpg?ContentType=image/jpeg">
        <DigestMethod Algorithm="http://www.w3.org/2000/09/xmldsig#sha1"/>
        <DigestValue>sMG6UKMgtkQxfDS+7bXCWBR66nc=</DigestValue>
      </Reference>
      <Reference URI="/ppt/media/image40.wmf?ContentType=image/x-wmf">
        <DigestMethod Algorithm="http://www.w3.org/2000/09/xmldsig#sha1"/>
        <DigestValue>VRJUEOTOFEvO6XZrE6WSjhvFVV0=</DigestValue>
      </Reference>
      <Reference URI="/ppt/media/image41.wmf?ContentType=image/x-wmf">
        <DigestMethod Algorithm="http://www.w3.org/2000/09/xmldsig#sha1"/>
        <DigestValue>y3+ZMcpIGD52TCQ/lvkrAcahOtU=</DigestValue>
      </Reference>
      <Reference URI="/ppt/media/image42.wmf?ContentType=image/x-wmf">
        <DigestMethod Algorithm="http://www.w3.org/2000/09/xmldsig#sha1"/>
        <DigestValue>QRRKVxqi64/YKK2hbv0ElHblb/A=</DigestValue>
      </Reference>
      <Reference URI="/ppt/media/image43.wmf?ContentType=image/x-wmf">
        <DigestMethod Algorithm="http://www.w3.org/2000/09/xmldsig#sha1"/>
        <DigestValue>uMmS9t/1KC1jX0LChSMeXaNxOu4=</DigestValue>
      </Reference>
      <Reference URI="/ppt/media/image44.wmf?ContentType=image/x-wmf">
        <DigestMethod Algorithm="http://www.w3.org/2000/09/xmldsig#sha1"/>
        <DigestValue>33YzfUprbXSSKwBFZgv77EflNIU=</DigestValue>
      </Reference>
      <Reference URI="/ppt/media/image45.wmf?ContentType=image/x-wmf">
        <DigestMethod Algorithm="http://www.w3.org/2000/09/xmldsig#sha1"/>
        <DigestValue>CfltFFsx4RDvsFjCMb0E7rrQoGQ=</DigestValue>
      </Reference>
      <Reference URI="/ppt/media/image46.wmf?ContentType=image/x-wmf">
        <DigestMethod Algorithm="http://www.w3.org/2000/09/xmldsig#sha1"/>
        <DigestValue>r5CuZHeiV/6AZkm1eptdSgvkt0A=</DigestValue>
      </Reference>
      <Reference URI="/ppt/media/image47.wmf?ContentType=image/x-wmf">
        <DigestMethod Algorithm="http://www.w3.org/2000/09/xmldsig#sha1"/>
        <DigestValue>EFEAT2NvcwQzgEl9EZS4nVgIhK8=</DigestValue>
      </Reference>
      <Reference URI="/ppt/media/image48.wmf?ContentType=image/x-wmf">
        <DigestMethod Algorithm="http://www.w3.org/2000/09/xmldsig#sha1"/>
        <DigestValue>hjxP0VoebXduA0TYSc1J/ecIo/Q=</DigestValue>
      </Reference>
      <Reference URI="/ppt/media/image49.wmf?ContentType=image/x-wmf">
        <DigestMethod Algorithm="http://www.w3.org/2000/09/xmldsig#sha1"/>
        <DigestValue>4MWgXuf+Zu06ZP01umu4H/nb5s0=</DigestValue>
      </Reference>
      <Reference URI="/ppt/media/image5.png?ContentType=image/png">
        <DigestMethod Algorithm="http://www.w3.org/2000/09/xmldsig#sha1"/>
        <DigestValue>GIvBB6bWewxwInuvQEfT3qGutac=</DigestValue>
      </Reference>
      <Reference URI="/ppt/media/image50.wmf?ContentType=image/x-wmf">
        <DigestMethod Algorithm="http://www.w3.org/2000/09/xmldsig#sha1"/>
        <DigestValue>C0IMP7ROfFRzHmHwP6bjfUsljgQ=</DigestValue>
      </Reference>
      <Reference URI="/ppt/media/image51.wmf?ContentType=image/x-wmf">
        <DigestMethod Algorithm="http://www.w3.org/2000/09/xmldsig#sha1"/>
        <DigestValue>+EHSNEyA1avLlccvCVnMi3ncs1M=</DigestValue>
      </Reference>
      <Reference URI="/ppt/media/image52.wmf?ContentType=image/x-wmf">
        <DigestMethod Algorithm="http://www.w3.org/2000/09/xmldsig#sha1"/>
        <DigestValue>OLRN0yR5YbrIoeGG9XB518n5l98=</DigestValue>
      </Reference>
      <Reference URI="/ppt/media/image53.wmf?ContentType=image/x-wmf">
        <DigestMethod Algorithm="http://www.w3.org/2000/09/xmldsig#sha1"/>
        <DigestValue>e3XHebb4Hlma8IX6jo1gvgM8fIs=</DigestValue>
      </Reference>
      <Reference URI="/ppt/media/image54.wmf?ContentType=image/x-wmf">
        <DigestMethod Algorithm="http://www.w3.org/2000/09/xmldsig#sha1"/>
        <DigestValue>/oAF8VjwQn3J8qQ61zRcdEuadEk=</DigestValue>
      </Reference>
      <Reference URI="/ppt/media/image55.PNG?ContentType=image/png">
        <DigestMethod Algorithm="http://www.w3.org/2000/09/xmldsig#sha1"/>
        <DigestValue>BwxpQp9kK+r5gMMfv7WG9NjIDzw=</DigestValue>
      </Reference>
      <Reference URI="/ppt/media/image56.wmf?ContentType=image/x-wmf">
        <DigestMethod Algorithm="http://www.w3.org/2000/09/xmldsig#sha1"/>
        <DigestValue>p+DRQaSNDe0Tk4eGWrdcOwPTvq0=</DigestValue>
      </Reference>
      <Reference URI="/ppt/media/image57.png?ContentType=image/png">
        <DigestMethod Algorithm="http://www.w3.org/2000/09/xmldsig#sha1"/>
        <DigestValue>zDsmcVUXDoAM2FdkpXmDDaL59lw=</DigestValue>
      </Reference>
      <Reference URI="/ppt/media/image57.wmf?ContentType=image/x-wmf">
        <DigestMethod Algorithm="http://www.w3.org/2000/09/xmldsig#sha1"/>
        <DigestValue>Oq8vdCWbgEr/ktvsSxQeytEWHSI=</DigestValue>
      </Reference>
      <Reference URI="/ppt/media/image58.png?ContentType=image/png">
        <DigestMethod Algorithm="http://www.w3.org/2000/09/xmldsig#sha1"/>
        <DigestValue>1WRvyhW1RI5mOkbNEb6ivO1EoZQ=</DigestValue>
      </Reference>
      <Reference URI="/ppt/media/image58.wmf?ContentType=image/x-wmf">
        <DigestMethod Algorithm="http://www.w3.org/2000/09/xmldsig#sha1"/>
        <DigestValue>ZY31IeMDX5eCwlHFS1RoVqeiYhE=</DigestValue>
      </Reference>
      <Reference URI="/ppt/media/image59.wmf?ContentType=image/x-wmf">
        <DigestMethod Algorithm="http://www.w3.org/2000/09/xmldsig#sha1"/>
        <DigestValue>sbgPOupbGkQQxcZwMTJda8ufdss=</DigestValue>
      </Reference>
      <Reference URI="/ppt/media/image6.png?ContentType=image/png">
        <DigestMethod Algorithm="http://www.w3.org/2000/09/xmldsig#sha1"/>
        <DigestValue>5vWbjj+uaRAcOLeOAproa9SP9Zw=</DigestValue>
      </Reference>
      <Reference URI="/ppt/media/image60.png?ContentType=image/png">
        <DigestMethod Algorithm="http://www.w3.org/2000/09/xmldsig#sha1"/>
        <DigestValue>UL7t4EPR9BMBCJJ/oUvv5ZYkSW0=</DigestValue>
      </Reference>
      <Reference URI="/ppt/media/image65.png?ContentType=image/png">
        <DigestMethod Algorithm="http://www.w3.org/2000/09/xmldsig#sha1"/>
        <DigestValue>SQxyfv/yJ5nDcMNrOr/xEuJ6C1Y=</DigestValue>
      </Reference>
      <Reference URI="/ppt/media/image68.png?ContentType=image/png">
        <DigestMethod Algorithm="http://www.w3.org/2000/09/xmldsig#sha1"/>
        <DigestValue>X/t+04AcLqVkv6CQQSMtn9hjn10=</DigestValue>
      </Reference>
      <Reference URI="/ppt/media/image69.png?ContentType=image/png">
        <DigestMethod Algorithm="http://www.w3.org/2000/09/xmldsig#sha1"/>
        <DigestValue>LyRuXB1NYdgkhEbA1k5lr9v5L9c=</DigestValue>
      </Reference>
      <Reference URI="/ppt/media/image7.png?ContentType=image/png">
        <DigestMethod Algorithm="http://www.w3.org/2000/09/xmldsig#sha1"/>
        <DigestValue>aiUIEGI3Qt2K8DpcwIOZMissn2o=</DigestValue>
      </Reference>
      <Reference URI="/ppt/media/image7.wmf?ContentType=image/x-wmf">
        <DigestMethod Algorithm="http://www.w3.org/2000/09/xmldsig#sha1"/>
        <DigestValue>cMHJz6rJDFLWXZlDX/vpEFH0OQs=</DigestValue>
      </Reference>
      <Reference URI="/ppt/media/image73.png?ContentType=image/png">
        <DigestMethod Algorithm="http://www.w3.org/2000/09/xmldsig#sha1"/>
        <DigestValue>Cn1WuwMKnw6xwfSnBrRG77lF1S4=</DigestValue>
      </Reference>
      <Reference URI="/ppt/media/image76.png?ContentType=image/png">
        <DigestMethod Algorithm="http://www.w3.org/2000/09/xmldsig#sha1"/>
        <DigestValue>yk+YjpT6s0rLsniKt6KyQdNaBtw=</DigestValue>
      </Reference>
      <Reference URI="/ppt/media/image77.png?ContentType=image/png">
        <DigestMethod Algorithm="http://www.w3.org/2000/09/xmldsig#sha1"/>
        <DigestValue>LKFLkGY+MOOmzg7HrQSVP4+LsEA=</DigestValue>
      </Reference>
      <Reference URI="/ppt/media/image8.png?ContentType=image/png">
        <DigestMethod Algorithm="http://www.w3.org/2000/09/xmldsig#sha1"/>
        <DigestValue>R6M0LVodN7dX1yn2jPr6MlRALRA=</DigestValue>
      </Reference>
      <Reference URI="/ppt/media/image8.wmf?ContentType=image/x-wmf">
        <DigestMethod Algorithm="http://www.w3.org/2000/09/xmldsig#sha1"/>
        <DigestValue>91abKGOyraD43ACBPSv9utc9+CU=</DigestValue>
      </Reference>
      <Reference URI="/ppt/media/image83.png?ContentType=image/png">
        <DigestMethod Algorithm="http://www.w3.org/2000/09/xmldsig#sha1"/>
        <DigestValue>q3/sit1WWrCgiMKLGoQuX66ympE=</DigestValue>
      </Reference>
      <Reference URI="/ppt/media/image84.png?ContentType=image/png">
        <DigestMethod Algorithm="http://www.w3.org/2000/09/xmldsig#sha1"/>
        <DigestValue>tg5QRktfHLUUd2O2MSQX05WPNY4=</DigestValue>
      </Reference>
      <Reference URI="/ppt/media/image85.png?ContentType=image/png">
        <DigestMethod Algorithm="http://www.w3.org/2000/09/xmldsig#sha1"/>
        <DigestValue>tmD2IQSm9zcIG6Np0Kc/9E430RM=</DigestValue>
      </Reference>
      <Reference URI="/ppt/media/image86.png?ContentType=image/png">
        <DigestMethod Algorithm="http://www.w3.org/2000/09/xmldsig#sha1"/>
        <DigestValue>EaEByt5CVhU9jDQM8GHKphNxAkQ=</DigestValue>
      </Reference>
      <Reference URI="/ppt/media/image87.png?ContentType=image/png">
        <DigestMethod Algorithm="http://www.w3.org/2000/09/xmldsig#sha1"/>
        <DigestValue>2yNu8g2znjpKDst6xzR9X4l8DSQ=</DigestValue>
      </Reference>
      <Reference URI="/ppt/media/image88.png?ContentType=image/png">
        <DigestMethod Algorithm="http://www.w3.org/2000/09/xmldsig#sha1"/>
        <DigestValue>VBUa/G73ynvajpMROSKE+qXZYtA=</DigestValue>
      </Reference>
      <Reference URI="/ppt/media/image9.png?ContentType=image/png">
        <DigestMethod Algorithm="http://www.w3.org/2000/09/xmldsig#sha1"/>
        <DigestValue>NewPdnnHJl/rDxFguccKk0Jw5xY=</DigestValue>
      </Reference>
      <Reference URI="/ppt/media/image9.wmf?ContentType=image/x-wmf">
        <DigestMethod Algorithm="http://www.w3.org/2000/09/xmldsig#sha1"/>
        <DigestValue>uzuyXffnV8A/cBMswgTmTNHKvs8=</DigestValue>
      </Reference>
      <Reference URI="/ppt/notesMasters/_rels/notesMaster1.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0/09/xmldsig#sha1"/>
        <DigestValue>UK+aZXLskzfb720BpdJb+pH62O8=</DigestValue>
      </Reference>
      <Reference URI="/ppt/notesMasters/notesMaster1.xml?ContentType=application/vnd.openxmlformats-officedocument.presentationml.notesMaster+xml">
        <DigestMethod Algorithm="http://www.w3.org/2000/09/xmldsig#sha1"/>
        <DigestValue>tHEV1omFIrhofXFO1PohyZA1GYY=</DigestValue>
      </Reference>
      <Reference URI="/ppt/notesSlides/_rels/notesSlide1.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0/09/xmldsig#sha1"/>
        <DigestValue>0J3necQPMlc3Sk5uyUc0FQPBjo8=</DigestValue>
      </Reference>
      <Reference URI="/ppt/notesSlides/notesSlide1.xml?ContentType=application/vnd.openxmlformats-officedocument.presentationml.notesSlide+xml">
        <DigestMethod Algorithm="http://www.w3.org/2000/09/xmldsig#sha1"/>
        <DigestValue>RvwmkGFdpXut0Vsyj3o7vcP8tN0=</DigestValue>
      </Reference>
      <Reference URI="/ppt/presentation.xml?ContentType=application/vnd.openxmlformats-officedocument.presentationml.presentation.main+xml">
        <DigestMethod Algorithm="http://www.w3.org/2000/09/xmldsig#sha1"/>
        <DigestValue>0EvWSN6grwDngIiwm0MofAQ3Q8Q=</DigestValue>
      </Reference>
      <Reference URI="/ppt/presProps.xml?ContentType=application/vnd.openxmlformats-officedocument.presentationml.presProps+xml">
        <DigestMethod Algorithm="http://www.w3.org/2000/09/xmldsig#sha1"/>
        <DigestValue>2UYQuaBtzAzWACqhhjY0m/3wejA=</DigestValue>
      </Reference>
      <Reference URI="/ppt/slideLayouts/_rels/slideLayout1.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0/09/xmldsig#sha1"/>
        <DigestValue>3Y2qbe4SyViV4w4EVTTCm2Dw8Go=</DigestValue>
      </Reference>
      <Reference URI="/ppt/slideLayouts/_rels/slideLayout10.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0/09/xmldsig#sha1"/>
        <DigestValue>dYByJLKRFpilzHfDpCCztlNdVng=</DigestValue>
      </Reference>
      <Reference URI="/ppt/slideLayouts/_rels/slideLayout11.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0/09/xmldsig#sha1"/>
        <DigestValue>dYByJLKRFpilzHfDpCCztlNdVng=</DigestValue>
      </Reference>
      <Reference URI="/ppt/slideLayouts/_rels/slideLayout12.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0/09/xmldsig#sha1"/>
        <DigestValue>dYByJLKRFpilzHfDpCCztlNdVng=</DigestValue>
      </Reference>
      <Reference URI="/ppt/slideLayouts/_rels/slideLayout13.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0/09/xmldsig#sha1"/>
        <DigestValue>dYByJLKRFpilzHfDpCCztlNdVng=</DigestValue>
      </Reference>
      <Reference URI="/ppt/slideLayouts/_rels/slideLayout14.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0/09/xmldsig#sha1"/>
        <DigestValue>U//OluI8lVRIxrmsFr8NBW2CPqA=</DigestValue>
      </Reference>
      <Reference URI="/ppt/slideLayouts/_rels/slideLayout15.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0/09/xmldsig#sha1"/>
        <DigestValue>dYByJLKRFpilzHfDpCCztlNdVng=</DigestValue>
      </Reference>
      <Reference URI="/ppt/slideLayouts/_rels/slideLayout16.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0/09/xmldsig#sha1"/>
        <DigestValue>dYByJLKRFpilzHfDpCCztlNdVng=</DigestValue>
      </Reference>
      <Reference URI="/ppt/slideLayouts/_rels/slideLayout17.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0/09/xmldsig#sha1"/>
        <DigestValue>dYByJLKRFpilzHfDpCCztlNdVng=</DigestValue>
      </Reference>
      <Reference URI="/ppt/slideLayouts/_rels/slideLayout18.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0/09/xmldsig#sha1"/>
        <DigestValue>dYByJLKRFpilzHfDpCCztlNdVng=</DigestValue>
      </Reference>
      <Reference URI="/ppt/slideLayouts/_rels/slideLayout19.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0/09/xmldsig#sha1"/>
        <DigestValue>dYByJLKRFpilzHfDpCCztlNdVng=</DigestValue>
      </Reference>
      <Reference URI="/ppt/slideLayouts/_rels/slideLayout2.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0/09/xmldsig#sha1"/>
        <DigestValue>dYByJLKRFpilzHfDpCCztlNdVng=</DigestValue>
      </Reference>
      <Reference URI="/ppt/slideLayouts/_rels/slideLayout3.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0/09/xmldsig#sha1"/>
        <DigestValue>dYByJLKRFpilzHfDpCCztlNdVng=</DigestValue>
      </Reference>
      <Reference URI="/ppt/slideLayouts/_rels/slideLayout4.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0/09/xmldsig#sha1"/>
        <DigestValue>dYByJLKRFpilzHfDpCCztlNdVng=</DigestValue>
      </Reference>
      <Reference URI="/ppt/slideLayouts/_rels/slideLayout5.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0/09/xmldsig#sha1"/>
        <DigestValue>dYByJLKRFpilzHfDpCCztlNdVng=</DigestValue>
      </Reference>
      <Reference URI="/ppt/slideLayouts/_rels/slideLayout6.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0/09/xmldsig#sha1"/>
        <DigestValue>dYByJLKRFpilzHfDpCCztlNdVng=</DigestValue>
      </Reference>
      <Reference URI="/ppt/slideLayouts/_rels/slideLayout7.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0/09/xmldsig#sha1"/>
        <DigestValue>dYByJLKRFpilzHfDpCCztlNdVng=</DigestValue>
      </Reference>
      <Reference URI="/ppt/slideLayouts/_rels/slideLayout8.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0/09/xmldsig#sha1"/>
        <DigestValue>QsH69bocS3AV0KATb+o9BZ1MTrA=</DigestValue>
      </Reference>
      <Reference URI="/ppt/slideLayouts/_rels/slideLayout9.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0/09/xmldsig#sha1"/>
        <DigestValue>dYByJLKRFpilzHfDpCCztlNdVng=</DigestValue>
      </Reference>
      <Reference URI="/ppt/slideLayouts/slideLayout1.xml?ContentType=application/vnd.openxmlformats-officedocument.presentationml.slideLayout+xml">
        <DigestMethod Algorithm="http://www.w3.org/2000/09/xmldsig#sha1"/>
        <DigestValue>nRCKYHKdOAx0X21RVYkeZAJNCSc=</DigestValue>
      </Reference>
      <Reference URI="/ppt/slideLayouts/slideLayout10.xml?ContentType=application/vnd.openxmlformats-officedocument.presentationml.slideLayout+xml">
        <DigestMethod Algorithm="http://www.w3.org/2000/09/xmldsig#sha1"/>
        <DigestValue>22L+ynqUsp3DhL/kuiU4yueDEfo=</DigestValue>
      </Reference>
      <Reference URI="/ppt/slideLayouts/slideLayout11.xml?ContentType=application/vnd.openxmlformats-officedocument.presentationml.slideLayout+xml">
        <DigestMethod Algorithm="http://www.w3.org/2000/09/xmldsig#sha1"/>
        <DigestValue>kLPfjrFL0ua0FXjZ0Toq7+GzGiE=</DigestValue>
      </Reference>
      <Reference URI="/ppt/slideLayouts/slideLayout12.xml?ContentType=application/vnd.openxmlformats-officedocument.presentationml.slideLayout+xml">
        <DigestMethod Algorithm="http://www.w3.org/2000/09/xmldsig#sha1"/>
        <DigestValue>dTESGpV0IUtIq2GoGz1LXJvyiwY=</DigestValue>
      </Reference>
      <Reference URI="/ppt/slideLayouts/slideLayout13.xml?ContentType=application/vnd.openxmlformats-officedocument.presentationml.slideLayout+xml">
        <DigestMethod Algorithm="http://www.w3.org/2000/09/xmldsig#sha1"/>
        <DigestValue>UJp+52Xy5odVOb9Lh2kAPXEBzkY=</DigestValue>
      </Reference>
      <Reference URI="/ppt/slideLayouts/slideLayout14.xml?ContentType=application/vnd.openxmlformats-officedocument.presentationml.slideLayout+xml">
        <DigestMethod Algorithm="http://www.w3.org/2000/09/xmldsig#sha1"/>
        <DigestValue>mZxTJWCVRq+e8ZD79+mbRUGteWw=</DigestValue>
      </Reference>
      <Reference URI="/ppt/slideLayouts/slideLayout15.xml?ContentType=application/vnd.openxmlformats-officedocument.presentationml.slideLayout+xml">
        <DigestMethod Algorithm="http://www.w3.org/2000/09/xmldsig#sha1"/>
        <DigestValue>0xbFaMyD9NOiqeuEZ2JITjG0OkU=</DigestValue>
      </Reference>
      <Reference URI="/ppt/slideLayouts/slideLayout16.xml?ContentType=application/vnd.openxmlformats-officedocument.presentationml.slideLayout+xml">
        <DigestMethod Algorithm="http://www.w3.org/2000/09/xmldsig#sha1"/>
        <DigestValue>7kgJu7nYliRkmYkTffLs7ssDDP4=</DigestValue>
      </Reference>
      <Reference URI="/ppt/slideLayouts/slideLayout17.xml?ContentType=application/vnd.openxmlformats-officedocument.presentationml.slideLayout+xml">
        <DigestMethod Algorithm="http://www.w3.org/2000/09/xmldsig#sha1"/>
        <DigestValue>MqrmS81k9rImvk8jS1s2kKaWK/c=</DigestValue>
      </Reference>
      <Reference URI="/ppt/slideLayouts/slideLayout18.xml?ContentType=application/vnd.openxmlformats-officedocument.presentationml.slideLayout+xml">
        <DigestMethod Algorithm="http://www.w3.org/2000/09/xmldsig#sha1"/>
        <DigestValue>3vdFtBlOFXe+xCqQwfRsmTBSduI=</DigestValue>
      </Reference>
      <Reference URI="/ppt/slideLayouts/slideLayout19.xml?ContentType=application/vnd.openxmlformats-officedocument.presentationml.slideLayout+xml">
        <DigestMethod Algorithm="http://www.w3.org/2000/09/xmldsig#sha1"/>
        <DigestValue>IK8hFL9nzM/1PRdjywdB+tP4vD0=</DigestValue>
      </Reference>
      <Reference URI="/ppt/slideLayouts/slideLayout2.xml?ContentType=application/vnd.openxmlformats-officedocument.presentationml.slideLayout+xml">
        <DigestMethod Algorithm="http://www.w3.org/2000/09/xmldsig#sha1"/>
        <DigestValue>Utg37ID7ghua2OdPWEC/UdBeSBs=</DigestValue>
      </Reference>
      <Reference URI="/ppt/slideLayouts/slideLayout3.xml?ContentType=application/vnd.openxmlformats-officedocument.presentationml.slideLayout+xml">
        <DigestMethod Algorithm="http://www.w3.org/2000/09/xmldsig#sha1"/>
        <DigestValue>yq0rfqVBpC3UKPYiMR7ZsRK/IVg=</DigestValue>
      </Reference>
      <Reference URI="/ppt/slideLayouts/slideLayout4.xml?ContentType=application/vnd.openxmlformats-officedocument.presentationml.slideLayout+xml">
        <DigestMethod Algorithm="http://www.w3.org/2000/09/xmldsig#sha1"/>
        <DigestValue>oJPUmIQfGB5JNedQpl9wz3hSY9c=</DigestValue>
      </Reference>
      <Reference URI="/ppt/slideLayouts/slideLayout5.xml?ContentType=application/vnd.openxmlformats-officedocument.presentationml.slideLayout+xml">
        <DigestMethod Algorithm="http://www.w3.org/2000/09/xmldsig#sha1"/>
        <DigestValue>liwbey1ZZmMqe3V/m/3L8fVWT1Y=</DigestValue>
      </Reference>
      <Reference URI="/ppt/slideLayouts/slideLayout6.xml?ContentType=application/vnd.openxmlformats-officedocument.presentationml.slideLayout+xml">
        <DigestMethod Algorithm="http://www.w3.org/2000/09/xmldsig#sha1"/>
        <DigestValue>X7nOdwEIsGclTeicLmJ1QYMNo5o=</DigestValue>
      </Reference>
      <Reference URI="/ppt/slideLayouts/slideLayout7.xml?ContentType=application/vnd.openxmlformats-officedocument.presentationml.slideLayout+xml">
        <DigestMethod Algorithm="http://www.w3.org/2000/09/xmldsig#sha1"/>
        <DigestValue>UarsV3uEaNCRZbKEdDs40EfCqiI=</DigestValue>
      </Reference>
      <Reference URI="/ppt/slideLayouts/slideLayout8.xml?ContentType=application/vnd.openxmlformats-officedocument.presentationml.slideLayout+xml">
        <DigestMethod Algorithm="http://www.w3.org/2000/09/xmldsig#sha1"/>
        <DigestValue>ZFDi4k/PQKHyfvzyBORtnofftIw=</DigestValue>
      </Reference>
      <Reference URI="/ppt/slideLayouts/slideLayout9.xml?ContentType=application/vnd.openxmlformats-officedocument.presentationml.slideLayout+xml">
        <DigestMethod Algorithm="http://www.w3.org/2000/09/xmldsig#sha1"/>
        <DigestValue>06jqtqsF6eosA/XYUiF0UlvvNc0=</DigestValue>
      </Reference>
      <Reference URI="/ppt/slideMasters/_rels/slideMaster1.xml.rels?ContentType=application/vnd.openxmlformats-package.relationships+xml">
        <Transforms>
          <Transform Algorithm="http://schemas.openxmlformats.org/package/2006/RelationshipTransform">
            <mdssi:RelationshipReference xmlns:mdssi="http://schemas.openxmlformats.org/package/2006/digital-signature" SourceId="rId18"/>
            <mdssi:RelationshipReference xmlns:mdssi="http://schemas.openxmlformats.org/package/2006/digital-signature" SourceId="rId3"/>
            <mdssi:RelationshipReference xmlns:mdssi="http://schemas.openxmlformats.org/package/2006/digital-signature" SourceId="rId21"/>
            <mdssi:RelationshipReference xmlns:mdssi="http://schemas.openxmlformats.org/package/2006/digital-signature" SourceId="rId7"/>
            <mdssi:RelationshipReference xmlns:mdssi="http://schemas.openxmlformats.org/package/2006/digital-signature" SourceId="rId12"/>
            <mdssi:RelationshipReference xmlns:mdssi="http://schemas.openxmlformats.org/package/2006/digital-signature" SourceId="rId17"/>
            <mdssi:RelationshipReference xmlns:mdssi="http://schemas.openxmlformats.org/package/2006/digital-signature" SourceId="rId2"/>
            <mdssi:RelationshipReference xmlns:mdssi="http://schemas.openxmlformats.org/package/2006/digital-signature" SourceId="rId16"/>
            <mdssi:RelationshipReference xmlns:mdssi="http://schemas.openxmlformats.org/package/2006/digital-signature" SourceId="rId20"/>
            <mdssi:RelationshipReference xmlns:mdssi="http://schemas.openxmlformats.org/package/2006/digital-signature" SourceId="rId1"/>
            <mdssi:RelationshipReference xmlns:mdssi="http://schemas.openxmlformats.org/package/2006/digital-signature" SourceId="rId6"/>
            <mdssi:RelationshipReference xmlns:mdssi="http://schemas.openxmlformats.org/package/2006/digital-signature" SourceId="rId11"/>
            <mdssi:RelationshipReference xmlns:mdssi="http://schemas.openxmlformats.org/package/2006/digital-signature" SourceId="rId5"/>
            <mdssi:RelationshipReference xmlns:mdssi="http://schemas.openxmlformats.org/package/2006/digital-signature" SourceId="rId15"/>
            <mdssi:RelationshipReference xmlns:mdssi="http://schemas.openxmlformats.org/package/2006/digital-signature" SourceId="rId10"/>
            <mdssi:RelationshipReference xmlns:mdssi="http://schemas.openxmlformats.org/package/2006/digital-signature" SourceId="rId19"/>
            <mdssi:RelationshipReference xmlns:mdssi="http://schemas.openxmlformats.org/package/2006/digital-signature" SourceId="rId4"/>
            <mdssi:RelationshipReference xmlns:mdssi="http://schemas.openxmlformats.org/package/2006/digital-signature" SourceId="rId9"/>
            <mdssi:RelationshipReference xmlns:mdssi="http://schemas.openxmlformats.org/package/2006/digital-signature" SourceId="rId14"/>
            <mdssi:RelationshipReference xmlns:mdssi="http://schemas.openxmlformats.org/package/2006/digital-signature" SourceId="rId8"/>
            <mdssi:RelationshipReference xmlns:mdssi="http://schemas.openxmlformats.org/package/2006/digital-signature" SourceId="rId13"/>
          </Transform>
          <Transform Algorithm="http://www.w3.org/TR/2001/REC-xml-c14n-20010315"/>
        </Transforms>
        <DigestMethod Algorithm="http://www.w3.org/2000/09/xmldsig#sha1"/>
        <DigestValue>JIt/VSLmxZPjmdD60YLB0We//2k=</DigestValue>
      </Reference>
      <Reference URI="/ppt/slideMasters/slideMaster1.xml?ContentType=application/vnd.openxmlformats-officedocument.presentationml.slideMaster+xml">
        <DigestMethod Algorithm="http://www.w3.org/2000/09/xmldsig#sha1"/>
        <DigestValue>PYXyfAPt7Ao9a0OMB589vfNJztI=</DigestValue>
      </Reference>
      <Reference URI="/ppt/slides/_rels/slide1.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0/09/xmldsig#sha1"/>
        <DigestValue>Y4xwN4sffvEqfZ8Jv9at7OGSPhE=</DigestValue>
      </Reference>
      <Reference URI="/ppt/slides/_rels/slide10.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0/09/xmldsig#sha1"/>
        <DigestValue>DUlQoRcBVIuEnq/F93cX8Vi0Qck=</DigestValue>
      </Reference>
      <Reference URI="/ppt/slides/_rels/slide11.xml.rels?ContentType=application/vnd.openxmlformats-package.relationships+xml">
        <Transforms>
          <Transform Algorithm="http://schemas.openxmlformats.org/package/2006/RelationshipTransform">
            <mdssi:RelationshipReference xmlns:mdssi="http://schemas.openxmlformats.org/package/2006/digital-signature" SourceId="rId6"/>
            <mdssi:RelationshipReference xmlns:mdssi="http://schemas.openxmlformats.org/package/2006/digital-signature" SourceId="rId5"/>
            <mdssi:RelationshipReference xmlns:mdssi="http://schemas.openxmlformats.org/package/2006/digital-signature" SourceId="rId4"/>
            <mdssi:RelationshipReference xmlns:mdssi="http://schemas.openxmlformats.org/package/2006/digital-signature" SourceId="rId9"/>
            <mdssi:RelationshipReference xmlns:mdssi="http://schemas.openxmlformats.org/package/2006/digital-signature" SourceId="rId8"/>
            <mdssi:RelationshipReference xmlns:mdssi="http://schemas.openxmlformats.org/package/2006/digital-signature" SourceId="rId3"/>
            <mdssi:RelationshipReference xmlns:mdssi="http://schemas.openxmlformats.org/package/2006/digital-signature" SourceId="rId7"/>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0/09/xmldsig#sha1"/>
        <DigestValue>AEwSWJvqb/6aja394geWArqCjlw=</DigestValue>
      </Reference>
      <Reference URI="/ppt/slides/_rels/slide12.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0/09/xmldsig#sha1"/>
        <DigestValue>DUlQoRcBVIuEnq/F93cX8Vi0Qck=</DigestValue>
      </Reference>
      <Reference URI="/ppt/slides/_rels/slide13.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0/09/xmldsig#sha1"/>
        <DigestValue>DUlQoRcBVIuEnq/F93cX8Vi0Qck=</DigestValue>
      </Reference>
      <Reference URI="/ppt/slides/_rels/slide14.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6"/>
            <mdssi:RelationshipReference xmlns:mdssi="http://schemas.openxmlformats.org/package/2006/digital-signature" SourceId="rId5"/>
            <mdssi:RelationshipReference xmlns:mdssi="http://schemas.openxmlformats.org/package/2006/digital-signature" SourceId="rId4"/>
            <mdssi:RelationshipReference xmlns:mdssi="http://schemas.openxmlformats.org/package/2006/digital-signature" SourceId="rId3"/>
            <mdssi:RelationshipReference xmlns:mdssi="http://schemas.openxmlformats.org/package/2006/digital-signature" SourceId="rId2"/>
          </Transform>
          <Transform Algorithm="http://www.w3.org/TR/2001/REC-xml-c14n-20010315"/>
        </Transforms>
        <DigestMethod Algorithm="http://www.w3.org/2000/09/xmldsig#sha1"/>
        <DigestValue>8FXTR5ak1SZhAVxA6hpKWCjRSKw=</DigestValue>
      </Reference>
      <Reference URI="/ppt/slides/_rels/slide15.xml.rels?ContentType=application/vnd.openxmlformats-package.relationships+xml">
        <Transforms>
          <Transform Algorithm="http://schemas.openxmlformats.org/package/2006/RelationshipTransform">
            <mdssi:RelationshipReference xmlns:mdssi="http://schemas.openxmlformats.org/package/2006/digital-signature" SourceId="rId8"/>
            <mdssi:RelationshipReference xmlns:mdssi="http://schemas.openxmlformats.org/package/2006/digital-signature" SourceId="rId3"/>
            <mdssi:RelationshipReference xmlns:mdssi="http://schemas.openxmlformats.org/package/2006/digital-signature" SourceId="rId7"/>
            <mdssi:RelationshipReference xmlns:mdssi="http://schemas.openxmlformats.org/package/2006/digital-signature" SourceId="rId2"/>
            <mdssi:RelationshipReference xmlns:mdssi="http://schemas.openxmlformats.org/package/2006/digital-signature" SourceId="rId1"/>
            <mdssi:RelationshipReference xmlns:mdssi="http://schemas.openxmlformats.org/package/2006/digital-signature" SourceId="rId6"/>
            <mdssi:RelationshipReference xmlns:mdssi="http://schemas.openxmlformats.org/package/2006/digital-signature" SourceId="rId5"/>
            <mdssi:RelationshipReference xmlns:mdssi="http://schemas.openxmlformats.org/package/2006/digital-signature" SourceId="rId4"/>
            <mdssi:RelationshipReference xmlns:mdssi="http://schemas.openxmlformats.org/package/2006/digital-signature" SourceId="rId9"/>
          </Transform>
          <Transform Algorithm="http://www.w3.org/TR/2001/REC-xml-c14n-20010315"/>
        </Transforms>
        <DigestMethod Algorithm="http://www.w3.org/2000/09/xmldsig#sha1"/>
        <DigestValue>xZd9rdsHSiRKvQUjlU3AFKvYmg8=</DigestValue>
      </Reference>
      <Reference URI="/ppt/slides/_rels/slide16.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0/09/xmldsig#sha1"/>
        <DigestValue>DUlQoRcBVIuEnq/F93cX8Vi0Qck=</DigestValue>
      </Reference>
      <Reference URI="/ppt/slides/_rels/slide17.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0/09/xmldsig#sha1"/>
        <DigestValue>DUlQoRcBVIuEnq/F93cX8Vi0Qck=</DigestValue>
      </Reference>
      <Reference URI="/ppt/slides/_rels/slide18.xml.rels?ContentType=application/vnd.openxmlformats-package.relationships+xml">
        <Transforms>
          <Transform Algorithm="http://schemas.openxmlformats.org/package/2006/RelationshipTransform">
            <mdssi:RelationshipReference xmlns:mdssi="http://schemas.openxmlformats.org/package/2006/digital-signature" SourceId="rId7"/>
            <mdssi:RelationshipReference xmlns:mdssi="http://schemas.openxmlformats.org/package/2006/digital-signature" SourceId="rId2"/>
            <mdssi:RelationshipReference xmlns:mdssi="http://schemas.openxmlformats.org/package/2006/digital-signature" SourceId="rId1"/>
            <mdssi:RelationshipReference xmlns:mdssi="http://schemas.openxmlformats.org/package/2006/digital-signature" SourceId="rId6"/>
            <mdssi:RelationshipReference xmlns:mdssi="http://schemas.openxmlformats.org/package/2006/digital-signature" SourceId="rId5"/>
            <mdssi:RelationshipReference xmlns:mdssi="http://schemas.openxmlformats.org/package/2006/digital-signature" SourceId="rId4"/>
            <mdssi:RelationshipReference xmlns:mdssi="http://schemas.openxmlformats.org/package/2006/digital-signature" SourceId="rId3"/>
          </Transform>
          <Transform Algorithm="http://www.w3.org/TR/2001/REC-xml-c14n-20010315"/>
        </Transforms>
        <DigestMethod Algorithm="http://www.w3.org/2000/09/xmldsig#sha1"/>
        <DigestValue>NtbwMgQsPgLbCY6/7Z1hwc+ZYWc=</DigestValue>
      </Reference>
      <Reference URI="/ppt/slides/_rels/slide19.xml.rels?ContentType=application/vnd.openxmlformats-package.relationships+xml">
        <Transforms>
          <Transform Algorithm="http://schemas.openxmlformats.org/package/2006/RelationshipTransform">
            <mdssi:RelationshipReference xmlns:mdssi="http://schemas.openxmlformats.org/package/2006/digital-signature" SourceId="rId4"/>
            <mdssi:RelationshipReference xmlns:mdssi="http://schemas.openxmlformats.org/package/2006/digital-signature" SourceId="rId3"/>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0/09/xmldsig#sha1"/>
        <DigestValue>SJPK8baTBGnEskp8mVNq65HBTRU=</DigestValue>
      </Reference>
      <Reference URI="/ppt/slides/_rels/slide2.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0/09/xmldsig#sha1"/>
        <DigestValue>ClewwsyHsbKKGGByzGhflB1yGDM=</DigestValue>
      </Reference>
      <Reference URI="/ppt/slides/_rels/slide20.xml.rels?ContentType=application/vnd.openxmlformats-package.relationships+xml">
        <Transforms>
          <Transform Algorithm="http://schemas.openxmlformats.org/package/2006/RelationshipTransform">
            <mdssi:RelationshipReference xmlns:mdssi="http://schemas.openxmlformats.org/package/2006/digital-signature" SourceId="rId6"/>
            <mdssi:RelationshipReference xmlns:mdssi="http://schemas.openxmlformats.org/package/2006/digital-signature" SourceId="rId5"/>
            <mdssi:RelationshipReference xmlns:mdssi="http://schemas.openxmlformats.org/package/2006/digital-signature" SourceId="rId10"/>
            <mdssi:RelationshipReference xmlns:mdssi="http://schemas.openxmlformats.org/package/2006/digital-signature" SourceId="rId4"/>
            <mdssi:RelationshipReference xmlns:mdssi="http://schemas.openxmlformats.org/package/2006/digital-signature" SourceId="rId9"/>
            <mdssi:RelationshipReference xmlns:mdssi="http://schemas.openxmlformats.org/package/2006/digital-signature" SourceId="rId8"/>
            <mdssi:RelationshipReference xmlns:mdssi="http://schemas.openxmlformats.org/package/2006/digital-signature" SourceId="rId3"/>
            <mdssi:RelationshipReference xmlns:mdssi="http://schemas.openxmlformats.org/package/2006/digital-signature" SourceId="rId7"/>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0/09/xmldsig#sha1"/>
        <DigestValue>4wm5oZCzxk0S0kf940jSl+KDfsU=</DigestValue>
      </Reference>
      <Reference URI="/ppt/slides/_rels/slide21.xml.rels?ContentType=application/vnd.openxmlformats-package.relationships+xml">
        <Transforms>
          <Transform Algorithm="http://schemas.openxmlformats.org/package/2006/RelationshipTransform">
            <mdssi:RelationshipReference xmlns:mdssi="http://schemas.openxmlformats.org/package/2006/digital-signature" SourceId="rId4"/>
            <mdssi:RelationshipReference xmlns:mdssi="http://schemas.openxmlformats.org/package/2006/digital-signature" SourceId="rId9"/>
            <mdssi:RelationshipReference xmlns:mdssi="http://schemas.openxmlformats.org/package/2006/digital-signature" SourceId="rId8"/>
            <mdssi:RelationshipReference xmlns:mdssi="http://schemas.openxmlformats.org/package/2006/digital-signature" SourceId="rId3"/>
            <mdssi:RelationshipReference xmlns:mdssi="http://schemas.openxmlformats.org/package/2006/digital-signature" SourceId="rId7"/>
            <mdssi:RelationshipReference xmlns:mdssi="http://schemas.openxmlformats.org/package/2006/digital-signature" SourceId="rId2"/>
            <mdssi:RelationshipReference xmlns:mdssi="http://schemas.openxmlformats.org/package/2006/digital-signature" SourceId="rId1"/>
            <mdssi:RelationshipReference xmlns:mdssi="http://schemas.openxmlformats.org/package/2006/digital-signature" SourceId="rId6"/>
            <mdssi:RelationshipReference xmlns:mdssi="http://schemas.openxmlformats.org/package/2006/digital-signature" SourceId="rId5"/>
          </Transform>
          <Transform Algorithm="http://www.w3.org/TR/2001/REC-xml-c14n-20010315"/>
        </Transforms>
        <DigestMethod Algorithm="http://www.w3.org/2000/09/xmldsig#sha1"/>
        <DigestValue>r4/NjvaN+qdrxA8tR1n4YozbXOQ=</DigestValue>
      </Reference>
      <Reference URI="/ppt/slides/_rels/slide22.xml.rels?ContentType=application/vnd.openxmlformats-package.relationships+xml">
        <Transforms>
          <Transform Algorithm="http://schemas.openxmlformats.org/package/2006/RelationshipTransform">
            <mdssi:RelationshipReference xmlns:mdssi="http://schemas.openxmlformats.org/package/2006/digital-signature" SourceId="rId7"/>
            <mdssi:RelationshipReference xmlns:mdssi="http://schemas.openxmlformats.org/package/2006/digital-signature" SourceId="rId2"/>
            <mdssi:RelationshipReference xmlns:mdssi="http://schemas.openxmlformats.org/package/2006/digital-signature" SourceId="rId1"/>
            <mdssi:RelationshipReference xmlns:mdssi="http://schemas.openxmlformats.org/package/2006/digital-signature" SourceId="rId6"/>
            <mdssi:RelationshipReference xmlns:mdssi="http://schemas.openxmlformats.org/package/2006/digital-signature" SourceId="rId5"/>
            <mdssi:RelationshipReference xmlns:mdssi="http://schemas.openxmlformats.org/package/2006/digital-signature" SourceId="rId4"/>
            <mdssi:RelationshipReference xmlns:mdssi="http://schemas.openxmlformats.org/package/2006/digital-signature" SourceId="rId3"/>
          </Transform>
          <Transform Algorithm="http://www.w3.org/TR/2001/REC-xml-c14n-20010315"/>
        </Transforms>
        <DigestMethod Algorithm="http://www.w3.org/2000/09/xmldsig#sha1"/>
        <DigestValue>LCGxOjV9mkRHkqtCPwlQsioqUAw=</DigestValue>
      </Reference>
      <Reference URI="/ppt/slides/_rels/slide23.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0/09/xmldsig#sha1"/>
        <DigestValue>DUlQoRcBVIuEnq/F93cX8Vi0Qck=</DigestValue>
      </Reference>
      <Reference URI="/ppt/slides/_rels/slide24.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6"/>
            <mdssi:RelationshipReference xmlns:mdssi="http://schemas.openxmlformats.org/package/2006/digital-signature" SourceId="rId11"/>
            <mdssi:RelationshipReference xmlns:mdssi="http://schemas.openxmlformats.org/package/2006/digital-signature" SourceId="rId5"/>
            <mdssi:RelationshipReference xmlns:mdssi="http://schemas.openxmlformats.org/package/2006/digital-signature" SourceId="rId10"/>
            <mdssi:RelationshipReference xmlns:mdssi="http://schemas.openxmlformats.org/package/2006/digital-signature" SourceId="rId4"/>
            <mdssi:RelationshipReference xmlns:mdssi="http://schemas.openxmlformats.org/package/2006/digital-signature" SourceId="rId9"/>
            <mdssi:RelationshipReference xmlns:mdssi="http://schemas.openxmlformats.org/package/2006/digital-signature" SourceId="rId8"/>
            <mdssi:RelationshipReference xmlns:mdssi="http://schemas.openxmlformats.org/package/2006/digital-signature" SourceId="rId3"/>
            <mdssi:RelationshipReference xmlns:mdssi="http://schemas.openxmlformats.org/package/2006/digital-signature" SourceId="rId7"/>
            <mdssi:RelationshipReference xmlns:mdssi="http://schemas.openxmlformats.org/package/2006/digital-signature" SourceId="rId2"/>
          </Transform>
          <Transform Algorithm="http://www.w3.org/TR/2001/REC-xml-c14n-20010315"/>
        </Transforms>
        <DigestMethod Algorithm="http://www.w3.org/2000/09/xmldsig#sha1"/>
        <DigestValue>+q4zBjzeOgyVKMlP9Jx7pRCqFt4=</DigestValue>
      </Reference>
      <Reference URI="/ppt/slides/_rels/slide25.xml.rels?ContentType=application/vnd.openxmlformats-package.relationships+xml">
        <Transforms>
          <Transform Algorithm="http://schemas.openxmlformats.org/package/2006/RelationshipTransform">
            <mdssi:RelationshipReference xmlns:mdssi="http://schemas.openxmlformats.org/package/2006/digital-signature" SourceId="rId3"/>
            <mdssi:RelationshipReference xmlns:mdssi="http://schemas.openxmlformats.org/package/2006/digital-signature" SourceId="rId21"/>
            <mdssi:RelationshipReference xmlns:mdssi="http://schemas.openxmlformats.org/package/2006/digital-signature" SourceId="rId34"/>
            <mdssi:RelationshipReference xmlns:mdssi="http://schemas.openxmlformats.org/package/2006/digital-signature" SourceId="rId42"/>
            <mdssi:RelationshipReference xmlns:mdssi="http://schemas.openxmlformats.org/package/2006/digital-signature" SourceId="rId7"/>
            <mdssi:RelationshipReference xmlns:mdssi="http://schemas.openxmlformats.org/package/2006/digital-signature" SourceId="rId12"/>
            <mdssi:RelationshipReference xmlns:mdssi="http://schemas.openxmlformats.org/package/2006/digital-signature" SourceId="rId17"/>
            <mdssi:RelationshipReference xmlns:mdssi="http://schemas.openxmlformats.org/package/2006/digital-signature" SourceId="rId25"/>
            <mdssi:RelationshipReference xmlns:mdssi="http://schemas.openxmlformats.org/package/2006/digital-signature" SourceId="rId33"/>
            <mdssi:RelationshipReference xmlns:mdssi="http://schemas.openxmlformats.org/package/2006/digital-signature" SourceId="rId38"/>
            <mdssi:RelationshipReference xmlns:mdssi="http://schemas.openxmlformats.org/package/2006/digital-signature" SourceId="rId2"/>
            <mdssi:RelationshipReference xmlns:mdssi="http://schemas.openxmlformats.org/package/2006/digital-signature" SourceId="rId16"/>
            <mdssi:RelationshipReference xmlns:mdssi="http://schemas.openxmlformats.org/package/2006/digital-signature" SourceId="rId20"/>
            <mdssi:RelationshipReference xmlns:mdssi="http://schemas.openxmlformats.org/package/2006/digital-signature" SourceId="rId29"/>
            <mdssi:RelationshipReference xmlns:mdssi="http://schemas.openxmlformats.org/package/2006/digital-signature" SourceId="rId41"/>
            <mdssi:RelationshipReference xmlns:mdssi="http://schemas.openxmlformats.org/package/2006/digital-signature" SourceId="rId1"/>
            <mdssi:RelationshipReference xmlns:mdssi="http://schemas.openxmlformats.org/package/2006/digital-signature" SourceId="rId6"/>
            <mdssi:RelationshipReference xmlns:mdssi="http://schemas.openxmlformats.org/package/2006/digital-signature" SourceId="rId11"/>
            <mdssi:RelationshipReference xmlns:mdssi="http://schemas.openxmlformats.org/package/2006/digital-signature" SourceId="rId24"/>
            <mdssi:RelationshipReference xmlns:mdssi="http://schemas.openxmlformats.org/package/2006/digital-signature" SourceId="rId32"/>
            <mdssi:RelationshipReference xmlns:mdssi="http://schemas.openxmlformats.org/package/2006/digital-signature" SourceId="rId37"/>
            <mdssi:RelationshipReference xmlns:mdssi="http://schemas.openxmlformats.org/package/2006/digital-signature" SourceId="rId40"/>
            <mdssi:RelationshipReference xmlns:mdssi="http://schemas.openxmlformats.org/package/2006/digital-signature" SourceId="rId5"/>
            <mdssi:RelationshipReference xmlns:mdssi="http://schemas.openxmlformats.org/package/2006/digital-signature" SourceId="rId15"/>
            <mdssi:RelationshipReference xmlns:mdssi="http://schemas.openxmlformats.org/package/2006/digital-signature" SourceId="rId23"/>
            <mdssi:RelationshipReference xmlns:mdssi="http://schemas.openxmlformats.org/package/2006/digital-signature" SourceId="rId28"/>
            <mdssi:RelationshipReference xmlns:mdssi="http://schemas.openxmlformats.org/package/2006/digital-signature" SourceId="rId36"/>
            <mdssi:RelationshipReference xmlns:mdssi="http://schemas.openxmlformats.org/package/2006/digital-signature" SourceId="rId10"/>
            <mdssi:RelationshipReference xmlns:mdssi="http://schemas.openxmlformats.org/package/2006/digital-signature" SourceId="rId19"/>
            <mdssi:RelationshipReference xmlns:mdssi="http://schemas.openxmlformats.org/package/2006/digital-signature" SourceId="rId31"/>
            <mdssi:RelationshipReference xmlns:mdssi="http://schemas.openxmlformats.org/package/2006/digital-signature" SourceId="rId4"/>
            <mdssi:RelationshipReference xmlns:mdssi="http://schemas.openxmlformats.org/package/2006/digital-signature" SourceId="rId9"/>
            <mdssi:RelationshipReference xmlns:mdssi="http://schemas.openxmlformats.org/package/2006/digital-signature" SourceId="rId14"/>
            <mdssi:RelationshipReference xmlns:mdssi="http://schemas.openxmlformats.org/package/2006/digital-signature" SourceId="rId22"/>
            <mdssi:RelationshipReference xmlns:mdssi="http://schemas.openxmlformats.org/package/2006/digital-signature" SourceId="rId27"/>
            <mdssi:RelationshipReference xmlns:mdssi="http://schemas.openxmlformats.org/package/2006/digital-signature" SourceId="rId30"/>
            <mdssi:RelationshipReference xmlns:mdssi="http://schemas.openxmlformats.org/package/2006/digital-signature" SourceId="rId35"/>
            <mdssi:RelationshipReference xmlns:mdssi="http://schemas.openxmlformats.org/package/2006/digital-signature" SourceId="rId8"/>
            <mdssi:RelationshipReference xmlns:mdssi="http://schemas.openxmlformats.org/package/2006/digital-signature" SourceId="rId13"/>
            <mdssi:RelationshipReference xmlns:mdssi="http://schemas.openxmlformats.org/package/2006/digital-signature" SourceId="rId18"/>
            <mdssi:RelationshipReference xmlns:mdssi="http://schemas.openxmlformats.org/package/2006/digital-signature" SourceId="rId26"/>
            <mdssi:RelationshipReference xmlns:mdssi="http://schemas.openxmlformats.org/package/2006/digital-signature" SourceId="rId39"/>
          </Transform>
          <Transform Algorithm="http://www.w3.org/TR/2001/REC-xml-c14n-20010315"/>
        </Transforms>
        <DigestMethod Algorithm="http://www.w3.org/2000/09/xmldsig#sha1"/>
        <DigestValue>6kACBFnWiQfS46479lHViIRvxOQ=</DigestValue>
      </Reference>
      <Reference URI="/ppt/slides/_rels/slide26.xml.rels?ContentType=application/vnd.openxmlformats-package.relationships+xml">
        <Transforms>
          <Transform Algorithm="http://schemas.openxmlformats.org/package/2006/RelationshipTransform">
            <mdssi:RelationshipReference xmlns:mdssi="http://schemas.openxmlformats.org/package/2006/digital-signature" SourceId="rId5"/>
            <mdssi:RelationshipReference xmlns:mdssi="http://schemas.openxmlformats.org/package/2006/digital-signature" SourceId="rId15"/>
            <mdssi:RelationshipReference xmlns:mdssi="http://schemas.openxmlformats.org/package/2006/digital-signature" SourceId="rId10"/>
            <mdssi:RelationshipReference xmlns:mdssi="http://schemas.openxmlformats.org/package/2006/digital-signature" SourceId="rId4"/>
            <mdssi:RelationshipReference xmlns:mdssi="http://schemas.openxmlformats.org/package/2006/digital-signature" SourceId="rId9"/>
            <mdssi:RelationshipReference xmlns:mdssi="http://schemas.openxmlformats.org/package/2006/digital-signature" SourceId="rId14"/>
            <mdssi:RelationshipReference xmlns:mdssi="http://schemas.openxmlformats.org/package/2006/digital-signature" SourceId="rId8"/>
            <mdssi:RelationshipReference xmlns:mdssi="http://schemas.openxmlformats.org/package/2006/digital-signature" SourceId="rId13"/>
            <mdssi:RelationshipReference xmlns:mdssi="http://schemas.openxmlformats.org/package/2006/digital-signature" SourceId="rId3"/>
            <mdssi:RelationshipReference xmlns:mdssi="http://schemas.openxmlformats.org/package/2006/digital-signature" SourceId="rId7"/>
            <mdssi:RelationshipReference xmlns:mdssi="http://schemas.openxmlformats.org/package/2006/digital-signature" SourceId="rId12"/>
            <mdssi:RelationshipReference xmlns:mdssi="http://schemas.openxmlformats.org/package/2006/digital-signature" SourceId="rId2"/>
            <mdssi:RelationshipReference xmlns:mdssi="http://schemas.openxmlformats.org/package/2006/digital-signature" SourceId="rId1"/>
            <mdssi:RelationshipReference xmlns:mdssi="http://schemas.openxmlformats.org/package/2006/digital-signature" SourceId="rId6"/>
            <mdssi:RelationshipReference xmlns:mdssi="http://schemas.openxmlformats.org/package/2006/digital-signature" SourceId="rId11"/>
          </Transform>
          <Transform Algorithm="http://www.w3.org/TR/2001/REC-xml-c14n-20010315"/>
        </Transforms>
        <DigestMethod Algorithm="http://www.w3.org/2000/09/xmldsig#sha1"/>
        <DigestValue>ceFwQBM9zDtfnGHeXqlhsLH2wpY=</DigestValue>
      </Reference>
      <Reference URI="/ppt/slides/_rels/slide27.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0/09/xmldsig#sha1"/>
        <DigestValue>DUlQoRcBVIuEnq/F93cX8Vi0Qck=</DigestValue>
      </Reference>
      <Reference URI="/ppt/slides/_rels/slide28.xml.rels?ContentType=application/vnd.openxmlformats-package.relationships+xml">
        <Transforms>
          <Transform Algorithm="http://schemas.openxmlformats.org/package/2006/RelationshipTransform">
            <mdssi:RelationshipReference xmlns:mdssi="http://schemas.openxmlformats.org/package/2006/digital-signature" SourceId="rId3"/>
            <mdssi:RelationshipReference xmlns:mdssi="http://schemas.openxmlformats.org/package/2006/digital-signature" SourceId="rId7"/>
            <mdssi:RelationshipReference xmlns:mdssi="http://schemas.openxmlformats.org/package/2006/digital-signature" SourceId="rId2"/>
            <mdssi:RelationshipReference xmlns:mdssi="http://schemas.openxmlformats.org/package/2006/digital-signature" SourceId="rId1"/>
            <mdssi:RelationshipReference xmlns:mdssi="http://schemas.openxmlformats.org/package/2006/digital-signature" SourceId="rId6"/>
            <mdssi:RelationshipReference xmlns:mdssi="http://schemas.openxmlformats.org/package/2006/digital-signature" SourceId="rId5"/>
            <mdssi:RelationshipReference xmlns:mdssi="http://schemas.openxmlformats.org/package/2006/digital-signature" SourceId="rId4"/>
            <mdssi:RelationshipReference xmlns:mdssi="http://schemas.openxmlformats.org/package/2006/digital-signature" SourceId="rId8"/>
          </Transform>
          <Transform Algorithm="http://www.w3.org/TR/2001/REC-xml-c14n-20010315"/>
        </Transforms>
        <DigestMethod Algorithm="http://www.w3.org/2000/09/xmldsig#sha1"/>
        <DigestValue>bGGQ1a0afW/2GDTyfZ9gEUndJDg=</DigestValue>
      </Reference>
      <Reference URI="/ppt/slides/_rels/slide29.xml.rels?ContentType=application/vnd.openxmlformats-package.relationships+xml">
        <Transforms>
          <Transform Algorithm="http://schemas.openxmlformats.org/package/2006/RelationshipTransform">
            <mdssi:RelationshipReference xmlns:mdssi="http://schemas.openxmlformats.org/package/2006/digital-signature" SourceId="rId4"/>
            <mdssi:RelationshipReference xmlns:mdssi="http://schemas.openxmlformats.org/package/2006/digital-signature" SourceId="rId9"/>
            <mdssi:RelationshipReference xmlns:mdssi="http://schemas.openxmlformats.org/package/2006/digital-signature" SourceId="rId8"/>
            <mdssi:RelationshipReference xmlns:mdssi="http://schemas.openxmlformats.org/package/2006/digital-signature" SourceId="rId3"/>
            <mdssi:RelationshipReference xmlns:mdssi="http://schemas.openxmlformats.org/package/2006/digital-signature" SourceId="rId7"/>
            <mdssi:RelationshipReference xmlns:mdssi="http://schemas.openxmlformats.org/package/2006/digital-signature" SourceId="rId2"/>
            <mdssi:RelationshipReference xmlns:mdssi="http://schemas.openxmlformats.org/package/2006/digital-signature" SourceId="rId1"/>
            <mdssi:RelationshipReference xmlns:mdssi="http://schemas.openxmlformats.org/package/2006/digital-signature" SourceId="rId6"/>
            <mdssi:RelationshipReference xmlns:mdssi="http://schemas.openxmlformats.org/package/2006/digital-signature" SourceId="rId5"/>
          </Transform>
          <Transform Algorithm="http://www.w3.org/TR/2001/REC-xml-c14n-20010315"/>
        </Transforms>
        <DigestMethod Algorithm="http://www.w3.org/2000/09/xmldsig#sha1"/>
        <DigestValue>8nNA2COYoLh9pCvU1URgAMu+8Ks=</DigestValue>
      </Reference>
      <Reference URI="/ppt/slides/_rels/slide3.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0/09/xmldsig#sha1"/>
        <DigestValue>DUlQoRcBVIuEnq/F93cX8Vi0Qck=</DigestValue>
      </Reference>
      <Reference URI="/ppt/slides/_rels/slide30.xml.rels?ContentType=application/vnd.openxmlformats-package.relationships+xml">
        <Transforms>
          <Transform Algorithm="http://schemas.openxmlformats.org/package/2006/RelationshipTransform">
            <mdssi:RelationshipReference xmlns:mdssi="http://schemas.openxmlformats.org/package/2006/digital-signature" SourceId="rId7"/>
            <mdssi:RelationshipReference xmlns:mdssi="http://schemas.openxmlformats.org/package/2006/digital-signature" SourceId="rId2"/>
            <mdssi:RelationshipReference xmlns:mdssi="http://schemas.openxmlformats.org/package/2006/digital-signature" SourceId="rId1"/>
            <mdssi:RelationshipReference xmlns:mdssi="http://schemas.openxmlformats.org/package/2006/digital-signature" SourceId="rId6"/>
            <mdssi:RelationshipReference xmlns:mdssi="http://schemas.openxmlformats.org/package/2006/digital-signature" SourceId="rId5"/>
            <mdssi:RelationshipReference xmlns:mdssi="http://schemas.openxmlformats.org/package/2006/digital-signature" SourceId="rId4"/>
            <mdssi:RelationshipReference xmlns:mdssi="http://schemas.openxmlformats.org/package/2006/digital-signature" SourceId="rId8"/>
            <mdssi:RelationshipReference xmlns:mdssi="http://schemas.openxmlformats.org/package/2006/digital-signature" SourceId="rId3"/>
          </Transform>
          <Transform Algorithm="http://www.w3.org/TR/2001/REC-xml-c14n-20010315"/>
        </Transforms>
        <DigestMethod Algorithm="http://www.w3.org/2000/09/xmldsig#sha1"/>
        <DigestValue>/lkSOa++WVzfjRo5wUU98Tl0VrE=</DigestValue>
      </Reference>
      <Reference URI="/ppt/slides/_rels/slide31.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2"/>
          </Transform>
          <Transform Algorithm="http://www.w3.org/TR/2001/REC-xml-c14n-20010315"/>
        </Transforms>
        <DigestMethod Algorithm="http://www.w3.org/2000/09/xmldsig#sha1"/>
        <DigestValue>Vdjoxkj/s5J4Ec64uGOQPQzn/B0=</DigestValue>
      </Reference>
      <Reference URI="/ppt/slides/_rels/slide32.xml.rels?ContentType=application/vnd.openxmlformats-package.relationships+xml">
        <Transforms>
          <Transform Algorithm="http://schemas.openxmlformats.org/package/2006/RelationshipTransform">
            <mdssi:RelationshipReference xmlns:mdssi="http://schemas.openxmlformats.org/package/2006/digital-signature" SourceId="rId10"/>
            <mdssi:RelationshipReference xmlns:mdssi="http://schemas.openxmlformats.org/package/2006/digital-signature" SourceId="rId4"/>
            <mdssi:RelationshipReference xmlns:mdssi="http://schemas.openxmlformats.org/package/2006/digital-signature" SourceId="rId9"/>
            <mdssi:RelationshipReference xmlns:mdssi="http://schemas.openxmlformats.org/package/2006/digital-signature" SourceId="rId14"/>
            <mdssi:RelationshipReference xmlns:mdssi="http://schemas.openxmlformats.org/package/2006/digital-signature" SourceId="rId8"/>
            <mdssi:RelationshipReference xmlns:mdssi="http://schemas.openxmlformats.org/package/2006/digital-signature" SourceId="rId13"/>
            <mdssi:RelationshipReference xmlns:mdssi="http://schemas.openxmlformats.org/package/2006/digital-signature" SourceId="rId3"/>
            <mdssi:RelationshipReference xmlns:mdssi="http://schemas.openxmlformats.org/package/2006/digital-signature" SourceId="rId7"/>
            <mdssi:RelationshipReference xmlns:mdssi="http://schemas.openxmlformats.org/package/2006/digital-signature" SourceId="rId12"/>
            <mdssi:RelationshipReference xmlns:mdssi="http://schemas.openxmlformats.org/package/2006/digital-signature" SourceId="rId2"/>
            <mdssi:RelationshipReference xmlns:mdssi="http://schemas.openxmlformats.org/package/2006/digital-signature" SourceId="rId16"/>
            <mdssi:RelationshipReference xmlns:mdssi="http://schemas.openxmlformats.org/package/2006/digital-signature" SourceId="rId1"/>
            <mdssi:RelationshipReference xmlns:mdssi="http://schemas.openxmlformats.org/package/2006/digital-signature" SourceId="rId6"/>
            <mdssi:RelationshipReference xmlns:mdssi="http://schemas.openxmlformats.org/package/2006/digital-signature" SourceId="rId11"/>
            <mdssi:RelationshipReference xmlns:mdssi="http://schemas.openxmlformats.org/package/2006/digital-signature" SourceId="rId5"/>
            <mdssi:RelationshipReference xmlns:mdssi="http://schemas.openxmlformats.org/package/2006/digital-signature" SourceId="rId15"/>
          </Transform>
          <Transform Algorithm="http://www.w3.org/TR/2001/REC-xml-c14n-20010315"/>
        </Transforms>
        <DigestMethod Algorithm="http://www.w3.org/2000/09/xmldsig#sha1"/>
        <DigestValue>1gdQQUD9ONoOn2t1jquwLPBz2xw=</DigestValue>
      </Reference>
      <Reference URI="/ppt/slides/_rels/slide33.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2"/>
          </Transform>
          <Transform Algorithm="http://www.w3.org/TR/2001/REC-xml-c14n-20010315"/>
        </Transforms>
        <DigestMethod Algorithm="http://www.w3.org/2000/09/xmldsig#sha1"/>
        <DigestValue>0NSSJSozVruzC2qDl9KOXibW0/A=</DigestValue>
      </Reference>
      <Reference URI="/ppt/slides/_rels/slide4.xml.rels?ContentType=application/vnd.openxmlformats-package.relationships+xml">
        <Transforms>
          <Transform Algorithm="http://schemas.openxmlformats.org/package/2006/RelationshipTransform">
            <mdssi:RelationshipReference xmlns:mdssi="http://schemas.openxmlformats.org/package/2006/digital-signature" SourceId="rId3"/>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0/09/xmldsig#sha1"/>
        <DigestValue>TeGModku7VRZI9jcVpI8XgpUiCM=</DigestValue>
      </Reference>
      <Reference URI="/ppt/slides/_rels/slide5.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0/09/xmldsig#sha1"/>
        <DigestValue>DUlQoRcBVIuEnq/F93cX8Vi0Qck=</DigestValue>
      </Reference>
      <Reference URI="/ppt/slides/_rels/slide6.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3"/>
            <mdssi:RelationshipReference xmlns:mdssi="http://schemas.openxmlformats.org/package/2006/digital-signature" SourceId="rId2"/>
          </Transform>
          <Transform Algorithm="http://www.w3.org/TR/2001/REC-xml-c14n-20010315"/>
        </Transforms>
        <DigestMethod Algorithm="http://www.w3.org/2000/09/xmldsig#sha1"/>
        <DigestValue>TeGModku7VRZI9jcVpI8XgpUiCM=</DigestValue>
      </Reference>
      <Reference URI="/ppt/slides/_rels/slide7.xml.rels?ContentType=application/vnd.openxmlformats-package.relationships+xml">
        <Transforms>
          <Transform Algorithm="http://schemas.openxmlformats.org/package/2006/RelationshipTransform">
            <mdssi:RelationshipReference xmlns:mdssi="http://schemas.openxmlformats.org/package/2006/digital-signature" SourceId="rId4"/>
            <mdssi:RelationshipReference xmlns:mdssi="http://schemas.openxmlformats.org/package/2006/digital-signature" SourceId="rId3"/>
            <mdssi:RelationshipReference xmlns:mdssi="http://schemas.openxmlformats.org/package/2006/digital-signature" SourceId="rId2"/>
            <mdssi:RelationshipReference xmlns:mdssi="http://schemas.openxmlformats.org/package/2006/digital-signature" SourceId="rId1"/>
            <mdssi:RelationshipReference xmlns:mdssi="http://schemas.openxmlformats.org/package/2006/digital-signature" SourceId="rId6"/>
            <mdssi:RelationshipReference xmlns:mdssi="http://schemas.openxmlformats.org/package/2006/digital-signature" SourceId="rId5"/>
          </Transform>
          <Transform Algorithm="http://www.w3.org/TR/2001/REC-xml-c14n-20010315"/>
        </Transforms>
        <DigestMethod Algorithm="http://www.w3.org/2000/09/xmldsig#sha1"/>
        <DigestValue>eDQ2hUTIO+Mv5CXiv2WuFCPFkKg=</DigestValue>
      </Reference>
      <Reference URI="/ppt/slides/_rels/slide8.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0/09/xmldsig#sha1"/>
        <DigestValue>DUlQoRcBVIuEnq/F93cX8Vi0Qck=</DigestValue>
      </Reference>
      <Reference URI="/ppt/slides/_rels/slide9.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5"/>
            <mdssi:RelationshipReference xmlns:mdssi="http://schemas.openxmlformats.org/package/2006/digital-signature" SourceId="rId4"/>
            <mdssi:RelationshipReference xmlns:mdssi="http://schemas.openxmlformats.org/package/2006/digital-signature" SourceId="rId3"/>
            <mdssi:RelationshipReference xmlns:mdssi="http://schemas.openxmlformats.org/package/2006/digital-signature" SourceId="rId2"/>
          </Transform>
          <Transform Algorithm="http://www.w3.org/TR/2001/REC-xml-c14n-20010315"/>
        </Transforms>
        <DigestMethod Algorithm="http://www.w3.org/2000/09/xmldsig#sha1"/>
        <DigestValue>Ipeuw3mmWU51uIrXpbmBc3Pn2nA=</DigestValue>
      </Reference>
      <Reference URI="/ppt/slides/slide1.xml?ContentType=application/vnd.openxmlformats-officedocument.presentationml.slide+xml">
        <DigestMethod Algorithm="http://www.w3.org/2000/09/xmldsig#sha1"/>
        <DigestValue>aBRLUBKUiqfwbgYFOCLqDSz73S8=</DigestValue>
      </Reference>
      <Reference URI="/ppt/slides/slide10.xml?ContentType=application/vnd.openxmlformats-officedocument.presentationml.slide+xml">
        <DigestMethod Algorithm="http://www.w3.org/2000/09/xmldsig#sha1"/>
        <DigestValue>L0oeH55hlF7t9DMJDRhsiVDyHKE=</DigestValue>
      </Reference>
      <Reference URI="/ppt/slides/slide11.xml?ContentType=application/vnd.openxmlformats-officedocument.presentationml.slide+xml">
        <DigestMethod Algorithm="http://www.w3.org/2000/09/xmldsig#sha1"/>
        <DigestValue>WvVQ1lmoTAKAsDdGmyTJrpL/Iuw=</DigestValue>
      </Reference>
      <Reference URI="/ppt/slides/slide12.xml?ContentType=application/vnd.openxmlformats-officedocument.presentationml.slide+xml">
        <DigestMethod Algorithm="http://www.w3.org/2000/09/xmldsig#sha1"/>
        <DigestValue>nzrY8lsLHIsyonnrUbq0ECyY2aM=</DigestValue>
      </Reference>
      <Reference URI="/ppt/slides/slide13.xml?ContentType=application/vnd.openxmlformats-officedocument.presentationml.slide+xml">
        <DigestMethod Algorithm="http://www.w3.org/2000/09/xmldsig#sha1"/>
        <DigestValue>LD5VEzPit3gUBa/jz/MEekThP7U=</DigestValue>
      </Reference>
      <Reference URI="/ppt/slides/slide14.xml?ContentType=application/vnd.openxmlformats-officedocument.presentationml.slide+xml">
        <DigestMethod Algorithm="http://www.w3.org/2000/09/xmldsig#sha1"/>
        <DigestValue>xq6Fv26mfofJgf/ygkoDEGNuEtA=</DigestValue>
      </Reference>
      <Reference URI="/ppt/slides/slide15.xml?ContentType=application/vnd.openxmlformats-officedocument.presentationml.slide+xml">
        <DigestMethod Algorithm="http://www.w3.org/2000/09/xmldsig#sha1"/>
        <DigestValue>pej4ZGGQBb/JbLrE1/v/PpOYtb4=</DigestValue>
      </Reference>
      <Reference URI="/ppt/slides/slide16.xml?ContentType=application/vnd.openxmlformats-officedocument.presentationml.slide+xml">
        <DigestMethod Algorithm="http://www.w3.org/2000/09/xmldsig#sha1"/>
        <DigestValue>byubmx7AlAUk8fsjLURPkKfXMWs=</DigestValue>
      </Reference>
      <Reference URI="/ppt/slides/slide17.xml?ContentType=application/vnd.openxmlformats-officedocument.presentationml.slide+xml">
        <DigestMethod Algorithm="http://www.w3.org/2000/09/xmldsig#sha1"/>
        <DigestValue>3PalKeOy1kLhBeOMaqiFf2hR7v0=</DigestValue>
      </Reference>
      <Reference URI="/ppt/slides/slide18.xml?ContentType=application/vnd.openxmlformats-officedocument.presentationml.slide+xml">
        <DigestMethod Algorithm="http://www.w3.org/2000/09/xmldsig#sha1"/>
        <DigestValue>9m4IPCTMUF+wykiJu+q3mto07Sk=</DigestValue>
      </Reference>
      <Reference URI="/ppt/slides/slide19.xml?ContentType=application/vnd.openxmlformats-officedocument.presentationml.slide+xml">
        <DigestMethod Algorithm="http://www.w3.org/2000/09/xmldsig#sha1"/>
        <DigestValue>+YHqCoKnHSeRKbN5CoYNncfTVIM=</DigestValue>
      </Reference>
      <Reference URI="/ppt/slides/slide2.xml?ContentType=application/vnd.openxmlformats-officedocument.presentationml.slide+xml">
        <DigestMethod Algorithm="http://www.w3.org/2000/09/xmldsig#sha1"/>
        <DigestValue>PqMn2NGW+BnQU2jansGzD85vajE=</DigestValue>
      </Reference>
      <Reference URI="/ppt/slides/slide20.xml?ContentType=application/vnd.openxmlformats-officedocument.presentationml.slide+xml">
        <DigestMethod Algorithm="http://www.w3.org/2000/09/xmldsig#sha1"/>
        <DigestValue>xgGU/RrxUTHcn2hA4AFnL51ysxw=</DigestValue>
      </Reference>
      <Reference URI="/ppt/slides/slide21.xml?ContentType=application/vnd.openxmlformats-officedocument.presentationml.slide+xml">
        <DigestMethod Algorithm="http://www.w3.org/2000/09/xmldsig#sha1"/>
        <DigestValue>9UKno7GvxaB97cdTuq1P7y9lxEA=</DigestValue>
      </Reference>
      <Reference URI="/ppt/slides/slide22.xml?ContentType=application/vnd.openxmlformats-officedocument.presentationml.slide+xml">
        <DigestMethod Algorithm="http://www.w3.org/2000/09/xmldsig#sha1"/>
        <DigestValue>RayXoegQ1oDJMBOCLGishsyQGmY=</DigestValue>
      </Reference>
      <Reference URI="/ppt/slides/slide23.xml?ContentType=application/vnd.openxmlformats-officedocument.presentationml.slide+xml">
        <DigestMethod Algorithm="http://www.w3.org/2000/09/xmldsig#sha1"/>
        <DigestValue>znTWeEwzq7ByGZIwgSJfn/A7LZ0=</DigestValue>
      </Reference>
      <Reference URI="/ppt/slides/slide24.xml?ContentType=application/vnd.openxmlformats-officedocument.presentationml.slide+xml">
        <DigestMethod Algorithm="http://www.w3.org/2000/09/xmldsig#sha1"/>
        <DigestValue>ZW+JBqQ+qaD/ikUOLgn6ZRV83KA=</DigestValue>
      </Reference>
      <Reference URI="/ppt/slides/slide25.xml?ContentType=application/vnd.openxmlformats-officedocument.presentationml.slide+xml">
        <DigestMethod Algorithm="http://www.w3.org/2000/09/xmldsig#sha1"/>
        <DigestValue>IXHPPcFNX+WmiCz9xndYXyYfFDI=</DigestValue>
      </Reference>
      <Reference URI="/ppt/slides/slide26.xml?ContentType=application/vnd.openxmlformats-officedocument.presentationml.slide+xml">
        <DigestMethod Algorithm="http://www.w3.org/2000/09/xmldsig#sha1"/>
        <DigestValue>Flbb/NrmeREaWZBLcj3U0tVrPGk=</DigestValue>
      </Reference>
      <Reference URI="/ppt/slides/slide27.xml?ContentType=application/vnd.openxmlformats-officedocument.presentationml.slide+xml">
        <DigestMethod Algorithm="http://www.w3.org/2000/09/xmldsig#sha1"/>
        <DigestValue>2vpxqrjojTHUIuGR9tv9IquHecI=</DigestValue>
      </Reference>
      <Reference URI="/ppt/slides/slide28.xml?ContentType=application/vnd.openxmlformats-officedocument.presentationml.slide+xml">
        <DigestMethod Algorithm="http://www.w3.org/2000/09/xmldsig#sha1"/>
        <DigestValue>RwJXx2ZdMlupYS+Xg9czuxDK3qU=</DigestValue>
      </Reference>
      <Reference URI="/ppt/slides/slide29.xml?ContentType=application/vnd.openxmlformats-officedocument.presentationml.slide+xml">
        <DigestMethod Algorithm="http://www.w3.org/2000/09/xmldsig#sha1"/>
        <DigestValue>KLhgvIqqL4Ij2Z5vaNSwCNdyvAI=</DigestValue>
      </Reference>
      <Reference URI="/ppt/slides/slide3.xml?ContentType=application/vnd.openxmlformats-officedocument.presentationml.slide+xml">
        <DigestMethod Algorithm="http://www.w3.org/2000/09/xmldsig#sha1"/>
        <DigestValue>EUXphMDtwwppUzWvtecoFxffxO0=</DigestValue>
      </Reference>
      <Reference URI="/ppt/slides/slide30.xml?ContentType=application/vnd.openxmlformats-officedocument.presentationml.slide+xml">
        <DigestMethod Algorithm="http://www.w3.org/2000/09/xmldsig#sha1"/>
        <DigestValue>bGkgC+woyn5Ud2MSB5+Rii6agS8=</DigestValue>
      </Reference>
      <Reference URI="/ppt/slides/slide31.xml?ContentType=application/vnd.openxmlformats-officedocument.presentationml.slide+xml">
        <DigestMethod Algorithm="http://www.w3.org/2000/09/xmldsig#sha1"/>
        <DigestValue>YBpautQdLLtieppiSQfDnSpA9bw=</DigestValue>
      </Reference>
      <Reference URI="/ppt/slides/slide32.xml?ContentType=application/vnd.openxmlformats-officedocument.presentationml.slide+xml">
        <DigestMethod Algorithm="http://www.w3.org/2000/09/xmldsig#sha1"/>
        <DigestValue>ex1RiQdpD0g1Zng9vWVeF3/g/Z4=</DigestValue>
      </Reference>
      <Reference URI="/ppt/slides/slide33.xml?ContentType=application/vnd.openxmlformats-officedocument.presentationml.slide+xml">
        <DigestMethod Algorithm="http://www.w3.org/2000/09/xmldsig#sha1"/>
        <DigestValue>uEojwI+z5UJartZMZYZvkahEOA4=</DigestValue>
      </Reference>
      <Reference URI="/ppt/slides/slide4.xml?ContentType=application/vnd.openxmlformats-officedocument.presentationml.slide+xml">
        <DigestMethod Algorithm="http://www.w3.org/2000/09/xmldsig#sha1"/>
        <DigestValue>MpaTGZzS/ID5azoKoSVzP5LFi0k=</DigestValue>
      </Reference>
      <Reference URI="/ppt/slides/slide5.xml?ContentType=application/vnd.openxmlformats-officedocument.presentationml.slide+xml">
        <DigestMethod Algorithm="http://www.w3.org/2000/09/xmldsig#sha1"/>
        <DigestValue>pOYDILVYWnVHLe7E9HFHrtA3ke8=</DigestValue>
      </Reference>
      <Reference URI="/ppt/slides/slide6.xml?ContentType=application/vnd.openxmlformats-officedocument.presentationml.slide+xml">
        <DigestMethod Algorithm="http://www.w3.org/2000/09/xmldsig#sha1"/>
        <DigestValue>6S41jWoU0Wf8lgTr9OtKwxx9xmI=</DigestValue>
      </Reference>
      <Reference URI="/ppt/slides/slide7.xml?ContentType=application/vnd.openxmlformats-officedocument.presentationml.slide+xml">
        <DigestMethod Algorithm="http://www.w3.org/2000/09/xmldsig#sha1"/>
        <DigestValue>R1JXi7LY0VhdBiN/CaUScA6oAns=</DigestValue>
      </Reference>
      <Reference URI="/ppt/slides/slide8.xml?ContentType=application/vnd.openxmlformats-officedocument.presentationml.slide+xml">
        <DigestMethod Algorithm="http://www.w3.org/2000/09/xmldsig#sha1"/>
        <DigestValue>iMXHVSESWC8VyqrUHU84q5oDToo=</DigestValue>
      </Reference>
      <Reference URI="/ppt/slides/slide9.xml?ContentType=application/vnd.openxmlformats-officedocument.presentationml.slide+xml">
        <DigestMethod Algorithm="http://www.w3.org/2000/09/xmldsig#sha1"/>
        <DigestValue>Wvh99Ni9J8nCn/qA95AKbTyJI0A=</DigestValue>
      </Reference>
      <Reference URI="/ppt/tableStyles.xml?ContentType=application/vnd.openxmlformats-officedocument.presentationml.tableStyles+xml">
        <DigestMethod Algorithm="http://www.w3.org/2000/09/xmldsig#sha1"/>
        <DigestValue>Sb/RPtAhmbAEvwoBmllvEndY2SY=</DigestValue>
      </Reference>
      <Reference URI="/ppt/theme/theme1.xml?ContentType=application/vnd.openxmlformats-officedocument.theme+xml">
        <DigestMethod Algorithm="http://www.w3.org/2000/09/xmldsig#sha1"/>
        <DigestValue>eYxrCHqKEh2nlIBNe0ryRREWA2I=</DigestValue>
      </Reference>
      <Reference URI="/ppt/theme/theme2.xml?ContentType=application/vnd.openxmlformats-officedocument.theme+xml">
        <DigestMethod Algorithm="http://www.w3.org/2000/09/xmldsig#sha1"/>
        <DigestValue>C+D/82z3RDQvbRQtsPLrLM/0FKM=</DigestValue>
      </Reference>
      <Reference URI="/ppt/viewProps.xml?ContentType=application/vnd.openxmlformats-officedocument.presentationml.viewProps+xml">
        <DigestMethod Algorithm="http://www.w3.org/2000/09/xmldsig#sha1"/>
        <DigestValue>s9zaq7nfNrA+H2Kwk7Y7jZYm7Dc=</DigestValue>
      </Reference>
    </Manifest>
    <SignatureProperties>
      <SignatureProperty Id="idSignatureTime" Target="#idPackageSignature">
        <mdssi:SignatureTime xmlns:mdssi="http://schemas.openxmlformats.org/package/2006/digital-signature">
          <mdssi:Format>YYYY-MM-DDThh:mm:ssTZD</mdssi:Format>
          <mdssi:Value>2016-06-18T01:49:02Z</mdssi:Value>
        </mdssi:SignatureTime>
      </SignatureProperty>
    </SignatureProperties>
  </Object>
  <Object Id="idOfficeObject">
    <SignatureProperties>
      <SignatureProperty Id="idOfficeV1Details" Target="#idPackageSignature">
        <SignatureInfoV1 xmlns="http://schemas.microsoft.com/office/2006/digsig">
          <SetupID/>
          <SignatureText/>
          <SignatureImage/>
          <SignatureComments/>
          <WindowsVersion>10.0</WindowsVersion>
          <OfficeVersion>15.0</OfficeVersion>
          <ApplicationVersion>15.0</ApplicationVersion>
          <Monitors>1</Monitors>
          <HorizontalResolution>1920</HorizontalResolution>
          <VerticalResolution>1080</VerticalResolution>
          <ColorDepth>32</ColorDepth>
          <SignatureProviderId>{00000000-0000-0000-0000-000000000000}</SignatureProviderId>
          <SignatureProviderUrl/>
          <SignatureProviderDetails>9</SignatureProviderDetails>
          <SignatureType>1</SignatureType>
        </SignatureInfoV1>
      </SignatureProperty>
    </SignatureProperties>
  </Object>
  <Object>
    <xd:QualifyingProperties xmlns:xd="http://uri.etsi.org/01903/v1.3.2#" Target="#idPackageSignature">
      <xd:SignedProperties Id="idSignedProperties">
        <xd:SignedSignatureProperties>
          <xd:SigningTime>2016-06-18T01:49:02Z</xd:SigningTime>
          <xd:SigningCertificate>
            <xd:Cert>
              <xd:CertDigest>
                <DigestMethod Algorithm="http://www.w3.org/2000/09/xmldsig#sha1"/>
                <DigestValue>ahTQbwmT/qtUVtvr5AMxDdC6O1Y=</DigestValue>
              </xd:CertDigest>
              <xd:IssuerSerial>
                <X509IssuerName>O=JD.COM, OU=JD.COM Security Center, CN=JD.COM End User CA</X509IssuerName>
                <X509SerialNumber>517336738040736679312814164442053687993257625431</X509SerialNumber>
              </xd:IssuerSerial>
            </xd:Cert>
          </xd:SigningCertificate>
          <xd:SignaturePolicyIdentifier>
            <xd:SignaturePolicyImplied/>
          </xd:SignaturePolicyIdentifier>
        </xd:SignedSignatureProperties>
      </xd:SignedProperties>
      <xd:UnsignedProperties>
        <xd:UnsignedSignatureProperties>
          <xd:CertificateValues>
            <xd:EncapsulatedX509Certificate>MIIDajCCAlKgAwIBAgIUUfNOcJrb0Fke4W3Vhy0orl4JYLYwDQYJKoZIhvcNAQEFBQAwSzEXMBUGA1UEAwwOSkQuQ09NIFJvb3QgQ0ExHzAdBgNVBAsMFkpELkNPTSBTZWN1cml0eSBDZW50ZXIxDzANBgNVBAoMBkpELkNPTTAeFw0xMzA4MTMwMjM5MzBaFw0zODA3MjkwMjM5MzBaME8xGzAZBgNVBAMMEkpELkNPTSBFbmQgVXNlciBDQTEfMB0GA1UECwwWSkQuQ09NIFNlY3VyaXR5IENlbnRlcjEPMA0GA1UECgwGSkQuQ09NMIIBIjANBgkqhkiG9w0BAQEFAAOCAQ8AMIIBCgKCAQEAqO6ZwymChxveS4pXAuBWR3xVh5Eu/hBu5t1CHD8QzTV+pQqTYCkN7yTjCeOTgzyvY6U1MNTMixIKykjD/hks+w7RWAttx5y/tG3pLvksda2Zat0J60DTbUTBtFu42YfCZdiEbnutO5BwkEPhQyVMCpdW/+yAMjFUtR/k17HK1aQrVKpffJgxbeRODTB7VInghwZ4U4jqUnnJgH1LzOlMg9+mct88rbaO3VE4ND+mCX+7wBuhUtJcO5N1B/vd9e5tE08eomY13YY8EnRAZFOQN31+BNpitK53mUa9f9MEN5pqR+8sOvRcjz7gWMMrPfxgsEh2DRAJK5xyX8Uw1GxzZwIDAQABo0IwQDAdBgNVHQ4EFgQUacSsIJYnkzG5sHPHBZ+68FhPRVEwDwYDVR0TAQH/BAUwAwEB/zAOBgNVHQ8BAf8EBAMCAQYwDQYJKoZIhvcNAQEFBQADggEBADB4weTFntu71eVpdnrUReRXhifmw3evpbPuG3seuTJRiEOYFP6vRxsul5pS3PVobHDGBxFu6xctDSKxV1tYN0zd6YHD24e+tuMV46apfeCqpylu4nVvvZ+IIOCJ0O2/JwfnA2Bo/gGH7ZuNHEfx3foN34jztyXlB1wYVIp+sJ3RW3x9ABrNnnWGt9/8K+ww+5tLh0GmsQr2pOJPBdTjq38pKiYZnD9infg+dnjDAA4xFreuvgBGUtNI57dwIrmFUttfd10FJ6mMSA4YhhX8K/KOTSIg9xUAymkFlEZp8Mo+1OhLY5ulY1Zm4Mp/IhUBTnqQAQnU+foW0u2XrJXx0Kc=</xd:EncapsulatedX509Certificate>
            <xd:EncapsulatedX509Certificate>MIIDZjCCAk6gAwIBAgIUU48LfZBhHUdbnZ2CMclGh5IwjmAwDQYJKoZIhvcNAQEFBQAwSzEXMBUGA1UEAwwOSkQuQ09NIFJvb3QgQ0ExHzAdBgNVBAsMFkpELkNPTSBTZWN1cml0eSBDZW50ZXIxDzANBgNVBAoMBkpELkNPTTAeFw0xMzA4MTMwMjUyMTFaFw0zODA3MjkwMjUyMTFaMEsxFzAVBgNVBAMMDkpELkNPTSBSb290IENBMR8wHQYDVQQLDBZKRC5DT00gU2VjdXJpdHkgQ2VudGVyMQ8wDQYDVQQKDAZKRC5DT00wggEiMA0GCSqGSIb3DQEBAQUAA4IBDwAwggEKAoIBAQCKsU/JxlVrR2H7lH1L0PwDmNF4lkYlnG9oLrLeZzywH82fLueZA/prOFsr5+M8BOovHo1pQuyuEXIXb+F83iWfVN+dtpWotFXiDeuIO2IcFQ888GIYhEV7LE1/XdDlNYcD3U+ZuejS04XDSPQ8bttZbye0cqgrzlugJiMT9uKTmLbU2MYU0dlIQLKHYRuTaswjh2hwFaDo57jHaHD/tEWDS8tGM8I5MLdsgnKe4pxXupJ/v0c8DMrGOmUdVFC0PUlzbnajRYGVCj97oMIGlgXj2y23gh3096Ik4Z1a0eu74aWZ9r/XhYgiAtlYTWfnTXOXU4r18ucj99ZfkT76tIC1AgMBAAGjQjBAMB0GA1UdDgQWBBTV0ZlHNwL18VCOtaIurJlsU4IXUzAPBgNVHRMBAf8EBTADAQH/MA4GA1UdDwEB/wQEAwIBBjANBgkqhkiG9w0BAQUFAAOCAQEAdSDnaznJVTZZzH0u/RzqcG+8qKsunIVzswbnJkQh4JAibzZGSoRVe8Y66DP9IfmBqGjefcrNR/vx8WDe4sy8bzPXFR7nhyKxRKRLdlyDC5YjkjDmi2NTWxHBM2kosuXVMCwm3fNrYdjbuZa2WOlcAFvApKPf3Usf11QvchrG7ic1U0SNrzvyhMCdB8Iha5T3M8t7cugZrF5zxCmvWIRwsydfbBWtOXd8AJKyeI81XZDHlB/pEF2Djt4wB9VrzpTmMUwDp3GwpvJ/tuOfBzROp/vsWKWP10V/+eyrQR/bejyeRcFVi8S+Yo32B5bxESE8AYbvqWmYUgf3NavIGm7BCw==</xd:EncapsulatedX509Certificate>
          </xd:CertificateValues>
        </xd:UnsignedSignatureProperties>
      </xd:UnsignedProperties>
    </xd:QualifyingProperties>
  </Object>
</Signature>
</file>

<file path=docProps/app.xml><?xml version="1.0" encoding="utf-8"?>
<Properties xmlns="http://schemas.openxmlformats.org/officeDocument/2006/extended-properties" xmlns:vt="http://schemas.openxmlformats.org/officeDocument/2006/docPropsVTypes">
  <Template>机器学习v2.1rgb</Template>
  <TotalTime>1496</TotalTime>
  <Words>1692</Words>
  <Application>Microsoft Office PowerPoint</Application>
  <PresentationFormat>全屏显示(4:3)</PresentationFormat>
  <Paragraphs>320</Paragraphs>
  <Slides>33</Slides>
  <Notes>1</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33</vt:i4>
      </vt:variant>
    </vt:vector>
  </HeadingPairs>
  <TitlesOfParts>
    <vt:vector size="44" baseType="lpstr">
      <vt:lpstr>华文仿宋</vt:lpstr>
      <vt:lpstr>宋体</vt:lpstr>
      <vt:lpstr>微软雅黑</vt:lpstr>
      <vt:lpstr>幼圆</vt:lpstr>
      <vt:lpstr>Arial</vt:lpstr>
      <vt:lpstr>Calibri</vt:lpstr>
      <vt:lpstr>Cambria Math</vt:lpstr>
      <vt:lpstr>Verdana</vt:lpstr>
      <vt:lpstr>Wingdings</vt:lpstr>
      <vt:lpstr>机器学习v2.1rgb</vt:lpstr>
      <vt:lpstr>Formula</vt:lpstr>
      <vt:lpstr>PowerPoint 演示文稿</vt:lpstr>
      <vt:lpstr>第十一章：特征选择与稀疏学习</vt:lpstr>
      <vt:lpstr>特征</vt:lpstr>
      <vt:lpstr>例子：西瓜的特征</vt:lpstr>
      <vt:lpstr>特征选择</vt:lpstr>
      <vt:lpstr>例子：判断是否好瓜时的特征选择</vt:lpstr>
      <vt:lpstr>特征选择的一般方法</vt:lpstr>
      <vt:lpstr>子集搜索</vt:lpstr>
      <vt:lpstr>前向搜索</vt:lpstr>
      <vt:lpstr>子集评价</vt:lpstr>
      <vt:lpstr>用信息熵进行子集评价</vt:lpstr>
      <vt:lpstr>常见的特征选择方法</vt:lpstr>
      <vt:lpstr>过滤式选择</vt:lpstr>
      <vt:lpstr>Relief方法中相关统计量的确定</vt:lpstr>
      <vt:lpstr>Relief方法的多类拓展</vt:lpstr>
      <vt:lpstr>包裹式选择</vt:lpstr>
      <vt:lpstr>LVW包裹式特征选择方法</vt:lpstr>
      <vt:lpstr>嵌入式选择</vt:lpstr>
      <vt:lpstr>使用L_1范数正则化易获得稀疏解</vt:lpstr>
      <vt:lpstr>L_1正则化问题的求解(1)</vt:lpstr>
      <vt:lpstr>L1正则化问题的求解(2)</vt:lpstr>
      <vt:lpstr>L1正则化问题的求解(3)</vt:lpstr>
      <vt:lpstr>稀疏表示</vt:lpstr>
      <vt:lpstr>字典学习</vt:lpstr>
      <vt:lpstr>字典学习的解法(1)</vt:lpstr>
      <vt:lpstr>字典学习的解法(2)</vt:lpstr>
      <vt:lpstr>压缩感知</vt:lpstr>
      <vt:lpstr>PowerPoint 演示文稿</vt:lpstr>
      <vt:lpstr>限定等距性</vt:lpstr>
      <vt:lpstr>压缩感知的优化目标和解法</vt:lpstr>
      <vt:lpstr>矩阵补全</vt:lpstr>
      <vt:lpstr>矩阵补全的优化问题和解法</vt:lpstr>
      <vt:lpstr>本章小结</vt:lpstr>
    </vt:vector>
  </TitlesOfParts>
  <Company>LAMDA Group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机器学习-第十一章</dc:title>
  <dc:creator/>
  <cp:lastModifiedBy>De-Chuan Zhan</cp:lastModifiedBy>
  <cp:revision>526</cp:revision>
  <dcterms:created xsi:type="dcterms:W3CDTF">2016-01-10T06:07:42Z</dcterms:created>
  <dcterms:modified xsi:type="dcterms:W3CDTF">2016-06-18T01:49:00Z</dcterms:modified>
</cp:coreProperties>
</file>