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sigs" ContentType="application/vnd.openxmlformats-package.digital-signature-origin"/>
  <Default Extension="jpg" ContentType="image/jpeg"/>
  <Override PartName="/ppt/presentation.xml" ContentType="application/vnd.openxmlformats-officedocument.presentationml.presentation.main+xml"/>
  <Override PartName="/ppt/slides/slide35.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36.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_xmlsignatures/sig1.xml" ContentType="application/vnd.openxmlformats-package.digital-signature-xmlsignatur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package/2006/relationships/digital-signature/origin" Target="_xmlsignatures/origin.sigs"/><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310" r:id="rId2"/>
    <p:sldId id="257" r:id="rId3"/>
    <p:sldId id="258" r:id="rId4"/>
    <p:sldId id="261" r:id="rId5"/>
    <p:sldId id="260" r:id="rId6"/>
    <p:sldId id="259" r:id="rId7"/>
    <p:sldId id="262" r:id="rId8"/>
    <p:sldId id="263" r:id="rId9"/>
    <p:sldId id="264" r:id="rId10"/>
    <p:sldId id="265" r:id="rId11"/>
    <p:sldId id="270" r:id="rId12"/>
    <p:sldId id="271" r:id="rId13"/>
    <p:sldId id="272" r:id="rId14"/>
    <p:sldId id="273" r:id="rId15"/>
    <p:sldId id="274" r:id="rId16"/>
    <p:sldId id="266" r:id="rId17"/>
    <p:sldId id="275" r:id="rId18"/>
    <p:sldId id="276" r:id="rId19"/>
    <p:sldId id="277" r:id="rId20"/>
    <p:sldId id="278" r:id="rId21"/>
    <p:sldId id="279" r:id="rId22"/>
    <p:sldId id="280" r:id="rId23"/>
    <p:sldId id="281" r:id="rId24"/>
    <p:sldId id="267" r:id="rId25"/>
    <p:sldId id="282" r:id="rId26"/>
    <p:sldId id="291" r:id="rId27"/>
    <p:sldId id="292" r:id="rId28"/>
    <p:sldId id="293" r:id="rId29"/>
    <p:sldId id="294" r:id="rId30"/>
    <p:sldId id="295" r:id="rId31"/>
    <p:sldId id="297" r:id="rId32"/>
    <p:sldId id="298" r:id="rId33"/>
    <p:sldId id="299" r:id="rId34"/>
    <p:sldId id="300" r:id="rId35"/>
    <p:sldId id="268" r:id="rId36"/>
    <p:sldId id="301" r:id="rId37"/>
    <p:sldId id="302" r:id="rId38"/>
    <p:sldId id="303" r:id="rId39"/>
    <p:sldId id="306" r:id="rId40"/>
    <p:sldId id="304" r:id="rId41"/>
    <p:sldId id="305" r:id="rId42"/>
    <p:sldId id="307" r:id="rId43"/>
    <p:sldId id="269" r:id="rId44"/>
    <p:sldId id="283" r:id="rId45"/>
    <p:sldId id="284" r:id="rId46"/>
    <p:sldId id="286" r:id="rId47"/>
    <p:sldId id="287" r:id="rId48"/>
    <p:sldId id="289" r:id="rId49"/>
    <p:sldId id="285" r:id="rId50"/>
    <p:sldId id="290" r:id="rId51"/>
    <p:sldId id="308" r:id="rId52"/>
    <p:sldId id="309" r:id="rId5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2" d="100"/>
          <a:sy n="112" d="100"/>
        </p:scale>
        <p:origin x="154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887209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章节名">
    <p:spTree>
      <p:nvGrpSpPr>
        <p:cNvPr id="1" name=""/>
        <p:cNvGrpSpPr/>
        <p:nvPr/>
      </p:nvGrpSpPr>
      <p:grpSpPr>
        <a:xfrm>
          <a:off x="0" y="0"/>
          <a:ext cx="0" cy="0"/>
          <a:chOff x="0" y="0"/>
          <a:chExt cx="0" cy="0"/>
        </a:xfrm>
      </p:grpSpPr>
      <p:sp>
        <p:nvSpPr>
          <p:cNvPr id="2" name="标题 1"/>
          <p:cNvSpPr>
            <a:spLocks noGrp="1"/>
          </p:cNvSpPr>
          <p:nvPr>
            <p:ph type="title"/>
          </p:nvPr>
        </p:nvSpPr>
        <p:spPr>
          <a:xfrm>
            <a:off x="628650" y="2841626"/>
            <a:ext cx="7886700" cy="1325563"/>
          </a:xfrm>
          <a:prstGeom prst="rect">
            <a:avLst/>
          </a:prstGeom>
        </p:spPr>
        <p:txBody>
          <a:bodyPr>
            <a:noAutofit/>
          </a:bodyPr>
          <a:lstStyle>
            <a:lvl1pPr algn="ctr">
              <a:defRPr sz="6000" baseline="0">
                <a:solidFill>
                  <a:schemeClr val="tx2"/>
                </a:solidFill>
                <a:latin typeface="Verdana" panose="020B0604030504040204" pitchFamily="34" charset="0"/>
                <a:ea typeface="幼圆" panose="02010509060101010101" pitchFamily="49" charset="-122"/>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174330871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60350" y="42864"/>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260350" y="1158536"/>
            <a:ext cx="8616950" cy="4930775"/>
          </a:xfrm>
        </p:spPr>
        <p:txBody>
          <a:bodyPr tIns="46800"/>
          <a:lstStyle>
            <a:lvl1pPr marL="228600" indent="-360000" algn="l">
              <a:buClr>
                <a:schemeClr val="accent1"/>
              </a:buClr>
              <a:buSzPct val="100000"/>
              <a:buFont typeface="Wingdings" panose="05000000000000000000" pitchFamily="2" charset="2"/>
              <a:buChar char="p"/>
              <a:defRPr lang="zh-CN" altLang="en-US" dirty="0" smtClean="0"/>
            </a:lvl1pPr>
            <a:lvl2pPr marL="685800" indent="-360000">
              <a:buClr>
                <a:schemeClr val="accent1"/>
              </a:buClr>
              <a:buFont typeface="Wingdings" panose="05000000000000000000" pitchFamily="2" charset="2"/>
              <a:buChar char="l"/>
              <a:defRPr sz="2000"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sz="1800"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sz="1600"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sz="1600" baseline="0">
                <a:latin typeface="Verdana" panose="020B0604030504040204" pitchFamily="34" charset="0"/>
                <a:ea typeface="幼圆" panose="02010509060101010101" pitchFamily="49" charset="-122"/>
              </a:defRPr>
            </a:lvl5pPr>
            <a:lvl6pPr marL="2286000" indent="0">
              <a:buClr>
                <a:schemeClr val="tx2"/>
              </a:buClr>
              <a:buFont typeface="Arial" panose="020B0604020202020204" pitchFamily="34" charset="0"/>
              <a:buNone/>
              <a:defRPr/>
            </a:lvl6pPr>
            <a:lvl7pPr marL="2743200" indent="0">
              <a:buNone/>
              <a:defRPr/>
            </a:lvl7pPr>
            <a:lvl8pPr marL="3200400" indent="0">
              <a:buNone/>
              <a:defRPr/>
            </a:lvl8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dirty="0" smtClean="0"/>
          </a:p>
        </p:txBody>
      </p:sp>
    </p:spTree>
    <p:extLst>
      <p:ext uri="{BB962C8B-B14F-4D97-AF65-F5344CB8AC3E}">
        <p14:creationId xmlns:p14="http://schemas.microsoft.com/office/powerpoint/2010/main" val="162308919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2880">
          <p15:clr>
            <a:srgbClr val="FBAE40"/>
          </p15:clr>
        </p15:guide>
        <p15:guide id="0" pos="216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标题-副标题">
    <p:spTree>
      <p:nvGrpSpPr>
        <p:cNvPr id="1" name=""/>
        <p:cNvGrpSpPr/>
        <p:nvPr/>
      </p:nvGrpSpPr>
      <p:grpSpPr>
        <a:xfrm>
          <a:off x="0" y="0"/>
          <a:ext cx="0" cy="0"/>
          <a:chOff x="0" y="0"/>
          <a:chExt cx="0" cy="0"/>
        </a:xfrm>
      </p:grpSpPr>
      <p:sp>
        <p:nvSpPr>
          <p:cNvPr id="2" name="标题 1"/>
          <p:cNvSpPr>
            <a:spLocks noGrp="1"/>
          </p:cNvSpPr>
          <p:nvPr>
            <p:ph type="title"/>
          </p:nvPr>
        </p:nvSpPr>
        <p:spPr>
          <a:xfrm>
            <a:off x="260350" y="50800"/>
            <a:ext cx="7194550" cy="787400"/>
          </a:xfrm>
        </p:spPr>
        <p:txBody>
          <a:bodyPr/>
          <a:lstStyle>
            <a:lvl1pPr>
              <a:defRPr baseline="0"/>
            </a:lvl1pPr>
          </a:lstStyle>
          <a:p>
            <a:r>
              <a:rPr lang="zh-CN" altLang="en-US" smtClean="0"/>
              <a:t>单击此处编辑母版标题样式</a:t>
            </a:r>
            <a:endParaRPr lang="zh-CN" altLang="en-US" dirty="0"/>
          </a:p>
        </p:txBody>
      </p:sp>
      <p:sp>
        <p:nvSpPr>
          <p:cNvPr id="7" name="文本占位符 6"/>
          <p:cNvSpPr>
            <a:spLocks noGrp="1"/>
          </p:cNvSpPr>
          <p:nvPr>
            <p:ph type="body" sz="quarter" idx="13"/>
          </p:nvPr>
        </p:nvSpPr>
        <p:spPr>
          <a:xfrm>
            <a:off x="260350" y="1149013"/>
            <a:ext cx="8629650" cy="457200"/>
          </a:xfrm>
        </p:spPr>
        <p:txBody>
          <a:bodyPr>
            <a:normAutofit/>
          </a:bodyPr>
          <a:lstStyle>
            <a:lvl1pPr marL="0" indent="0">
              <a:buFont typeface="Arial" panose="020B0604020202020204" pitchFamily="34" charset="0"/>
              <a:buNone/>
              <a:defRPr sz="3000" baseline="0">
                <a:solidFill>
                  <a:schemeClr val="tx2"/>
                </a:solidFill>
                <a:latin typeface="Verdana" panose="020B0604030504040204" pitchFamily="34" charset="0"/>
                <a:ea typeface="微软雅黑" panose="020B0503020204020204" pitchFamily="34" charset="-122"/>
              </a:defRPr>
            </a:lvl1pPr>
            <a:lvl2pPr marL="457200" indent="0">
              <a:buNone/>
              <a:defRPr/>
            </a:lvl2pPr>
          </a:lstStyle>
          <a:p>
            <a:pPr lvl="0"/>
            <a:r>
              <a:rPr lang="zh-CN" altLang="en-US" smtClean="0"/>
              <a:t>单击此处编辑母版文本样式</a:t>
            </a:r>
          </a:p>
        </p:txBody>
      </p:sp>
      <p:sp>
        <p:nvSpPr>
          <p:cNvPr id="9" name="内容占位符 8"/>
          <p:cNvSpPr>
            <a:spLocks noGrp="1"/>
          </p:cNvSpPr>
          <p:nvPr>
            <p:ph sz="quarter" idx="14"/>
          </p:nvPr>
        </p:nvSpPr>
        <p:spPr>
          <a:xfrm>
            <a:off x="260350" y="1720513"/>
            <a:ext cx="8629650" cy="4343400"/>
          </a:xfrm>
        </p:spPr>
        <p:txBody>
          <a:bodyPr/>
          <a:lstStyle>
            <a:lvl1pPr>
              <a:buClr>
                <a:schemeClr val="accent1"/>
              </a:buClr>
              <a:defRPr baseline="0"/>
            </a:lvl1pPr>
            <a:lvl2pPr>
              <a:buClr>
                <a:schemeClr val="accent1"/>
              </a:buClr>
              <a:defRPr baseline="0"/>
            </a:lvl2pPr>
            <a:lvl3pPr>
              <a:buClr>
                <a:schemeClr val="accent1"/>
              </a:buClr>
              <a:defRPr baseline="0"/>
            </a:lvl3pPr>
            <a:lvl4pPr>
              <a:buClr>
                <a:schemeClr val="accent1"/>
              </a:buClr>
              <a:defRPr baseline="0"/>
            </a:lvl4pPr>
            <a:lvl5pPr>
              <a:buClr>
                <a:schemeClr val="accent1"/>
              </a:buClr>
              <a:defRPr baseline="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207594200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6700" y="1171237"/>
            <a:ext cx="396240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171237"/>
            <a:ext cx="4260850" cy="4897438"/>
          </a:xfrm>
        </p:spPr>
        <p:txBody>
          <a:bodyPr/>
          <a:lstStyle>
            <a:lvl1pPr marL="228600" indent="-360000">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00">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00">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Title 1"/>
          <p:cNvSpPr>
            <a:spLocks noGrp="1"/>
          </p:cNvSpPr>
          <p:nvPr>
            <p:ph type="title"/>
          </p:nvPr>
        </p:nvSpPr>
        <p:spPr>
          <a:xfrm>
            <a:off x="260350" y="60327"/>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180145567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112791"/>
            <a:ext cx="400685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60350" y="1724773"/>
            <a:ext cx="4006850"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572000" y="1112791"/>
            <a:ext cx="430530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572000" y="1724773"/>
            <a:ext cx="4305300" cy="4308473"/>
          </a:xfrm>
        </p:spPr>
        <p:txBody>
          <a:bodyPr/>
          <a:lstStyle>
            <a:lvl1pPr marL="228600" indent="-360000">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00">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 name="Title 1"/>
          <p:cNvSpPr>
            <a:spLocks noGrp="1"/>
          </p:cNvSpPr>
          <p:nvPr>
            <p:ph type="title"/>
          </p:nvPr>
        </p:nvSpPr>
        <p:spPr>
          <a:xfrm>
            <a:off x="260350" y="73027"/>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163559964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6" name="Title 1"/>
          <p:cNvSpPr>
            <a:spLocks noGrp="1"/>
          </p:cNvSpPr>
          <p:nvPr>
            <p:ph type="title"/>
          </p:nvPr>
        </p:nvSpPr>
        <p:spPr>
          <a:xfrm>
            <a:off x="260350" y="73027"/>
            <a:ext cx="7886700" cy="777874"/>
          </a:xfrm>
          <a:prstGeom prst="rect">
            <a:avLst/>
          </a:prstGeom>
        </p:spPr>
        <p:txBody>
          <a:bodyPr>
            <a:normAutofit/>
          </a:bodyPr>
          <a:lstStyle>
            <a:lvl1pPr>
              <a:defRPr sz="3600" b="1" baseline="0">
                <a:solidFill>
                  <a:schemeClr val="accent1"/>
                </a:solidFill>
                <a:effectLst>
                  <a:outerShdw blurRad="38100" dist="38100" dir="2700000" algn="tl">
                    <a:srgbClr val="000000">
                      <a:alpha val="43137"/>
                    </a:srgbClr>
                  </a:outerShdw>
                </a:effectLst>
                <a:latin typeface="Verdana" panose="020B0604030504040204" pitchFamily="34" charset="0"/>
                <a:ea typeface="幼圆" panose="02010509060101010101" pitchFamily="49" charset="-122"/>
              </a:defRPr>
            </a:lvl1pPr>
          </a:lstStyle>
          <a:p>
            <a:r>
              <a:rPr lang="zh-CN" altLang="en-US" smtClean="0"/>
              <a:t>单击此处编辑母版标题样式</a:t>
            </a:r>
            <a:endParaRPr lang="en-US" dirty="0"/>
          </a:p>
        </p:txBody>
      </p:sp>
    </p:spTree>
    <p:extLst>
      <p:ext uri="{BB962C8B-B14F-4D97-AF65-F5344CB8AC3E}">
        <p14:creationId xmlns:p14="http://schemas.microsoft.com/office/powerpoint/2010/main" val="318562174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28372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050917"/>
            <a:ext cx="8629650" cy="5070476"/>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8" name="标题占位符 7"/>
          <p:cNvSpPr>
            <a:spLocks noGrp="1"/>
          </p:cNvSpPr>
          <p:nvPr>
            <p:ph type="title"/>
          </p:nvPr>
        </p:nvSpPr>
        <p:spPr>
          <a:xfrm>
            <a:off x="260350" y="50800"/>
            <a:ext cx="7194550" cy="7874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371382662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b="1" kern="1200" baseline="0">
          <a:solidFill>
            <a:schemeClr val="accent1"/>
          </a:solidFill>
          <a:effectLst>
            <a:outerShdw blurRad="38100" dist="38100" dir="2700000" algn="tl">
              <a:srgbClr val="000000">
                <a:alpha val="43137"/>
              </a:srgbClr>
            </a:outerShdw>
          </a:effectLst>
          <a:latin typeface="Verdana" panose="020B0604030504040204" pitchFamily="34" charset="0"/>
          <a:ea typeface="幼圆" panose="02010509060101010101" pitchFamily="49" charset="-122"/>
          <a:cs typeface="+mj-cs"/>
        </a:defRPr>
      </a:lvl1pPr>
    </p:titleStyle>
    <p:bodyStyle>
      <a:lvl1pPr marL="228600" indent="-360000"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00"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00"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00"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 Id="rId5" Type="http://schemas.openxmlformats.org/officeDocument/2006/relationships/image" Target="../media/image38.png"/><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6.png"/><Relationship Id="rId1" Type="http://schemas.openxmlformats.org/officeDocument/2006/relationships/slideLayout" Target="../slideLayouts/slideLayout3.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 Id="rId5" Type="http://schemas.openxmlformats.org/officeDocument/2006/relationships/image" Target="../media/image46.png"/><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3.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30.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36.png"/><Relationship Id="rId7" Type="http://schemas.openxmlformats.org/officeDocument/2006/relationships/image" Target="../media/image55.png"/><Relationship Id="rId2" Type="http://schemas.openxmlformats.org/officeDocument/2006/relationships/image" Target="../media/image35.png"/><Relationship Id="rId1" Type="http://schemas.openxmlformats.org/officeDocument/2006/relationships/slideLayout" Target="../slideLayouts/slideLayout3.xml"/><Relationship Id="rId6" Type="http://schemas.openxmlformats.org/officeDocument/2006/relationships/image" Target="../media/image54.png"/><Relationship Id="rId5" Type="http://schemas.openxmlformats.org/officeDocument/2006/relationships/image" Target="../media/image53.png"/><Relationship Id="rId10" Type="http://schemas.openxmlformats.org/officeDocument/2006/relationships/image" Target="../media/image58.png"/><Relationship Id="rId4" Type="http://schemas.openxmlformats.org/officeDocument/2006/relationships/image" Target="../media/image37.png"/><Relationship Id="rId9" Type="http://schemas.openxmlformats.org/officeDocument/2006/relationships/image" Target="../media/image57.png"/></Relationships>
</file>

<file path=ppt/slides/_rels/slide3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3.xml"/><Relationship Id="rId5" Type="http://schemas.openxmlformats.org/officeDocument/2006/relationships/image" Target="../media/image62.png"/><Relationship Id="rId4" Type="http://schemas.openxmlformats.org/officeDocument/2006/relationships/image" Target="../media/image61.png"/></Relationships>
</file>

<file path=ppt/slides/_rels/slide3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3.xml"/><Relationship Id="rId4" Type="http://schemas.openxmlformats.org/officeDocument/2006/relationships/image" Target="../media/image65.png"/></Relationships>
</file>

<file path=ppt/slides/_rels/slide3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3.xml"/><Relationship Id="rId5" Type="http://schemas.openxmlformats.org/officeDocument/2006/relationships/image" Target="../media/image73.png"/><Relationship Id="rId4" Type="http://schemas.openxmlformats.org/officeDocument/2006/relationships/image" Target="../media/image7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g"/><Relationship Id="rId1" Type="http://schemas.openxmlformats.org/officeDocument/2006/relationships/slideLayout" Target="../slideLayouts/slideLayout3.xml"/><Relationship Id="rId5" Type="http://schemas.openxmlformats.org/officeDocument/2006/relationships/image" Target="../media/image8.jpg"/><Relationship Id="rId4" Type="http://schemas.openxmlformats.org/officeDocument/2006/relationships/image" Target="../media/image6.jpg"/></Relationships>
</file>

<file path=ppt/slides/_rels/slide5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3.xml"/><Relationship Id="rId5" Type="http://schemas.openxmlformats.org/officeDocument/2006/relationships/image" Target="../media/image78.png"/><Relationship Id="rId4" Type="http://schemas.openxmlformats.org/officeDocument/2006/relationships/image" Target="../media/image7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g"/><Relationship Id="rId1" Type="http://schemas.openxmlformats.org/officeDocument/2006/relationships/slideLayout" Target="../slideLayouts/slideLayout3.xml"/><Relationship Id="rId5" Type="http://schemas.openxmlformats.org/officeDocument/2006/relationships/image" Target="../media/image8.jp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451305" y="5425440"/>
            <a:ext cx="384721" cy="640061"/>
          </a:xfrm>
          <a:prstGeom prst="rect">
            <a:avLst/>
          </a:prstGeom>
          <a:noFill/>
        </p:spPr>
        <p:txBody>
          <a:bodyPr vert="eaVert" wrap="square" rtlCol="0">
            <a:spAutoFit/>
          </a:bodyPr>
          <a:lstStyle/>
          <a:p>
            <a:r>
              <a:rPr lang="zh-CN" altLang="en-US" sz="1300" dirty="0" smtClean="0">
                <a:latin typeface="仿宋" panose="02010609060101010101" pitchFamily="49" charset="-122"/>
                <a:ea typeface="仿宋" panose="02010609060101010101" pitchFamily="49" charset="-122"/>
              </a:rPr>
              <a:t>陈加略</a:t>
            </a:r>
            <a:endParaRPr lang="zh-CN" altLang="en-US" sz="13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211831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生成式方法</a:t>
            </a:r>
            <a:endParaRPr lang="zh-CN" altLang="en-US" dirty="0"/>
          </a:p>
        </p:txBody>
      </p:sp>
      <p:sp>
        <p:nvSpPr>
          <p:cNvPr id="3" name="内容占位符 2"/>
          <p:cNvSpPr>
            <a:spLocks noGrp="1"/>
          </p:cNvSpPr>
          <p:nvPr>
            <p:ph idx="1"/>
          </p:nvPr>
        </p:nvSpPr>
        <p:spPr>
          <a:xfrm>
            <a:off x="210923" y="2037321"/>
            <a:ext cx="8616950" cy="2992394"/>
          </a:xfrm>
        </p:spPr>
        <p:txBody>
          <a:bodyPr>
            <a:normAutofit fontScale="92500" lnSpcReduction="10000"/>
          </a:bodyPr>
          <a:lstStyle/>
          <a:p>
            <a:r>
              <a:rPr lang="zh-CN" altLang="en-US" dirty="0"/>
              <a:t>假设样本由这个假设意味着混合成分 高斯混合模型生成</a:t>
            </a:r>
            <a:r>
              <a:rPr lang="en-US" altLang="zh-CN" dirty="0"/>
              <a:t>, </a:t>
            </a:r>
            <a:r>
              <a:rPr lang="zh-CN" altLang="en-US" dirty="0"/>
              <a:t>且每个类别对应一个高斯混合</a:t>
            </a:r>
            <a:r>
              <a:rPr lang="zh-CN" altLang="en-US" dirty="0" smtClean="0"/>
              <a:t>成分：</a:t>
            </a:r>
            <a:endParaRPr lang="en-US" altLang="zh-CN" dirty="0"/>
          </a:p>
          <a:p>
            <a:pPr marL="0" indent="0">
              <a:buNone/>
            </a:pPr>
            <a:r>
              <a:rPr lang="en-US" altLang="zh-CN" dirty="0"/>
              <a:t> </a:t>
            </a:r>
            <a:r>
              <a:rPr lang="en-US" altLang="zh-CN" dirty="0" smtClean="0"/>
              <a:t>                                                   </a:t>
            </a:r>
          </a:p>
          <a:p>
            <a:pPr marL="0" indent="0">
              <a:buNone/>
            </a:pPr>
            <a:endParaRPr lang="en-US" altLang="zh-CN" dirty="0"/>
          </a:p>
          <a:p>
            <a:pPr marL="0" indent="0">
              <a:buNone/>
            </a:pPr>
            <a:endParaRPr lang="en-US" altLang="zh-CN" dirty="0"/>
          </a:p>
          <a:p>
            <a:pPr marL="0" indent="0">
              <a:buNone/>
            </a:pPr>
            <a:r>
              <a:rPr lang="en-US" altLang="zh-CN" dirty="0" smtClean="0"/>
              <a:t>    </a:t>
            </a:r>
            <a:r>
              <a:rPr lang="zh-CN" altLang="en-US" dirty="0" smtClean="0"/>
              <a:t>其中</a:t>
            </a:r>
            <a:r>
              <a:rPr lang="en-US" altLang="zh-CN" dirty="0" smtClean="0"/>
              <a:t>,</a:t>
            </a:r>
          </a:p>
          <a:p>
            <a:pPr marL="0" indent="0">
              <a:buNone/>
            </a:pPr>
            <a:endParaRPr lang="en-US" altLang="zh-CN" dirty="0" smtClean="0"/>
          </a:p>
          <a:p>
            <a:pPr marL="0" indent="0">
              <a:buNone/>
            </a:pPr>
            <a:r>
              <a:rPr lang="en-US" altLang="zh-CN" dirty="0"/>
              <a:t> </a:t>
            </a:r>
            <a:r>
              <a:rPr lang="en-US" altLang="zh-CN" dirty="0" smtClean="0"/>
              <a:t>  </a:t>
            </a:r>
            <a:endParaRPr lang="en-US" altLang="zh-CN" dirty="0"/>
          </a:p>
        </p:txBody>
      </p:sp>
      <p:pic>
        <p:nvPicPr>
          <p:cNvPr id="5" name="图片 4"/>
          <p:cNvPicPr>
            <a:picLocks noChangeAspect="1"/>
          </p:cNvPicPr>
          <p:nvPr/>
        </p:nvPicPr>
        <p:blipFill>
          <a:blip r:embed="rId2"/>
          <a:stretch>
            <a:fillRect/>
          </a:stretch>
        </p:blipFill>
        <p:spPr>
          <a:xfrm>
            <a:off x="1454831" y="3675266"/>
            <a:ext cx="2374427" cy="446518"/>
          </a:xfrm>
          <a:prstGeom prst="rect">
            <a:avLst/>
          </a:prstGeom>
        </p:spPr>
      </p:pic>
      <p:pic>
        <p:nvPicPr>
          <p:cNvPr id="7" name="图片 6"/>
          <p:cNvPicPr>
            <a:picLocks noChangeAspect="1"/>
          </p:cNvPicPr>
          <p:nvPr/>
        </p:nvPicPr>
        <p:blipFill>
          <a:blip r:embed="rId3"/>
          <a:stretch>
            <a:fillRect/>
          </a:stretch>
        </p:blipFill>
        <p:spPr>
          <a:xfrm>
            <a:off x="3079932" y="2622452"/>
            <a:ext cx="2878931" cy="757238"/>
          </a:xfrm>
          <a:prstGeom prst="rect">
            <a:avLst/>
          </a:prstGeom>
        </p:spPr>
      </p:pic>
      <p:pic>
        <p:nvPicPr>
          <p:cNvPr id="4" name="图片 3"/>
          <p:cNvPicPr>
            <a:picLocks noChangeAspect="1"/>
          </p:cNvPicPr>
          <p:nvPr/>
        </p:nvPicPr>
        <p:blipFill>
          <a:blip r:embed="rId4"/>
          <a:stretch>
            <a:fillRect/>
          </a:stretch>
        </p:blipFill>
        <p:spPr>
          <a:xfrm>
            <a:off x="2001794" y="4594139"/>
            <a:ext cx="5525498" cy="723658"/>
          </a:xfrm>
          <a:prstGeom prst="rect">
            <a:avLst/>
          </a:prstGeom>
        </p:spPr>
      </p:pic>
    </p:spTree>
    <p:extLst>
      <p:ext uri="{BB962C8B-B14F-4D97-AF65-F5344CB8AC3E}">
        <p14:creationId xmlns:p14="http://schemas.microsoft.com/office/powerpoint/2010/main" val="2767011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生成式方法</a:t>
            </a:r>
          </a:p>
        </p:txBody>
      </p:sp>
      <p:sp>
        <p:nvSpPr>
          <p:cNvPr id="5" name="内容占位符 4"/>
          <p:cNvSpPr>
            <a:spLocks noGrp="1"/>
          </p:cNvSpPr>
          <p:nvPr>
            <p:ph idx="1"/>
          </p:nvPr>
        </p:nvSpPr>
        <p:spPr/>
        <p:txBody>
          <a:bodyPr/>
          <a:lstStyle/>
          <a:p>
            <a:r>
              <a:rPr lang="zh-CN" altLang="en-US" dirty="0"/>
              <a:t>由最大化后验概率可知：</a:t>
            </a:r>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2629768" y="4586842"/>
            <a:ext cx="3786188" cy="557213"/>
          </a:xfrm>
          <a:prstGeom prst="rect">
            <a:avLst/>
          </a:prstGeom>
        </p:spPr>
      </p:pic>
      <p:pic>
        <p:nvPicPr>
          <p:cNvPr id="6" name="图片 5"/>
          <p:cNvPicPr>
            <a:picLocks noChangeAspect="1"/>
          </p:cNvPicPr>
          <p:nvPr/>
        </p:nvPicPr>
        <p:blipFill>
          <a:blip r:embed="rId3"/>
          <a:stretch>
            <a:fillRect/>
          </a:stretch>
        </p:blipFill>
        <p:spPr>
          <a:xfrm>
            <a:off x="3043720" y="1751440"/>
            <a:ext cx="3278981" cy="614363"/>
          </a:xfrm>
          <a:prstGeom prst="rect">
            <a:avLst/>
          </a:prstGeom>
        </p:spPr>
      </p:pic>
      <p:pic>
        <p:nvPicPr>
          <p:cNvPr id="7" name="图片 6"/>
          <p:cNvPicPr>
            <a:picLocks noChangeAspect="1"/>
          </p:cNvPicPr>
          <p:nvPr/>
        </p:nvPicPr>
        <p:blipFill>
          <a:blip r:embed="rId4"/>
          <a:stretch>
            <a:fillRect/>
          </a:stretch>
        </p:blipFill>
        <p:spPr>
          <a:xfrm>
            <a:off x="1668838" y="2434907"/>
            <a:ext cx="3943350" cy="828675"/>
          </a:xfrm>
          <a:prstGeom prst="rect">
            <a:avLst/>
          </a:prstGeom>
        </p:spPr>
      </p:pic>
      <p:pic>
        <p:nvPicPr>
          <p:cNvPr id="8" name="图片 7"/>
          <p:cNvPicPr>
            <a:picLocks noChangeAspect="1"/>
          </p:cNvPicPr>
          <p:nvPr/>
        </p:nvPicPr>
        <p:blipFill>
          <a:blip r:embed="rId5"/>
          <a:stretch>
            <a:fillRect/>
          </a:stretch>
        </p:blipFill>
        <p:spPr>
          <a:xfrm>
            <a:off x="1668838" y="3282473"/>
            <a:ext cx="5514975" cy="942975"/>
          </a:xfrm>
          <a:prstGeom prst="rect">
            <a:avLst/>
          </a:prstGeom>
        </p:spPr>
      </p:pic>
      <p:pic>
        <p:nvPicPr>
          <p:cNvPr id="3" name="图片 2"/>
          <p:cNvPicPr>
            <a:picLocks noChangeAspect="1"/>
          </p:cNvPicPr>
          <p:nvPr/>
        </p:nvPicPr>
        <p:blipFill>
          <a:blip r:embed="rId6"/>
          <a:stretch>
            <a:fillRect/>
          </a:stretch>
        </p:blipFill>
        <p:spPr>
          <a:xfrm>
            <a:off x="6240033" y="2555143"/>
            <a:ext cx="1887559" cy="488038"/>
          </a:xfrm>
          <a:prstGeom prst="rect">
            <a:avLst/>
          </a:prstGeom>
        </p:spPr>
      </p:pic>
      <p:sp>
        <p:nvSpPr>
          <p:cNvPr id="9" name="矩形 8"/>
          <p:cNvSpPr/>
          <p:nvPr/>
        </p:nvSpPr>
        <p:spPr>
          <a:xfrm>
            <a:off x="3442189" y="3488349"/>
            <a:ext cx="2169999" cy="5077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1" name="直接箭头连接符 10"/>
          <p:cNvCxnSpPr>
            <a:stCxn id="9" idx="0"/>
          </p:cNvCxnSpPr>
          <p:nvPr/>
        </p:nvCxnSpPr>
        <p:spPr>
          <a:xfrm flipV="1">
            <a:off x="4527188" y="2960810"/>
            <a:ext cx="1658201" cy="5275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1625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生成式方法</a:t>
            </a:r>
          </a:p>
        </p:txBody>
      </p:sp>
      <p:sp>
        <p:nvSpPr>
          <p:cNvPr id="3" name="内容占位符 2"/>
          <p:cNvSpPr>
            <a:spLocks noGrp="1"/>
          </p:cNvSpPr>
          <p:nvPr>
            <p:ph idx="1"/>
          </p:nvPr>
        </p:nvSpPr>
        <p:spPr/>
        <p:txBody>
          <a:bodyPr/>
          <a:lstStyle/>
          <a:p>
            <a:r>
              <a:rPr lang="zh-CN" altLang="en-US" dirty="0" smtClean="0"/>
              <a:t>假设样本独立同分布，且由同一个高斯混合模型生成，则对数似然函数是：</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p:txBody>
      </p:sp>
      <p:pic>
        <p:nvPicPr>
          <p:cNvPr id="4" name="图片 3"/>
          <p:cNvPicPr>
            <a:picLocks noChangeAspect="1"/>
          </p:cNvPicPr>
          <p:nvPr/>
        </p:nvPicPr>
        <p:blipFill>
          <a:blip r:embed="rId2"/>
          <a:stretch>
            <a:fillRect/>
          </a:stretch>
        </p:blipFill>
        <p:spPr>
          <a:xfrm>
            <a:off x="750490" y="2445418"/>
            <a:ext cx="7636669" cy="900113"/>
          </a:xfrm>
          <a:prstGeom prst="rect">
            <a:avLst/>
          </a:prstGeom>
        </p:spPr>
      </p:pic>
      <p:pic>
        <p:nvPicPr>
          <p:cNvPr id="5" name="图片 4"/>
          <p:cNvPicPr>
            <a:picLocks noChangeAspect="1"/>
          </p:cNvPicPr>
          <p:nvPr/>
        </p:nvPicPr>
        <p:blipFill>
          <a:blip r:embed="rId3"/>
          <a:stretch>
            <a:fillRect/>
          </a:stretch>
        </p:blipFill>
        <p:spPr>
          <a:xfrm>
            <a:off x="2514996" y="3590798"/>
            <a:ext cx="4107656" cy="900113"/>
          </a:xfrm>
          <a:prstGeom prst="rect">
            <a:avLst/>
          </a:prstGeom>
        </p:spPr>
      </p:pic>
    </p:spTree>
    <p:extLst>
      <p:ext uri="{BB962C8B-B14F-4D97-AF65-F5344CB8AC3E}">
        <p14:creationId xmlns:p14="http://schemas.microsoft.com/office/powerpoint/2010/main" val="35510316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生成式方法</a:t>
            </a:r>
          </a:p>
        </p:txBody>
      </p:sp>
      <p:sp>
        <p:nvSpPr>
          <p:cNvPr id="3" name="内容占位符 2"/>
          <p:cNvSpPr>
            <a:spLocks noGrp="1"/>
          </p:cNvSpPr>
          <p:nvPr>
            <p:ph idx="1"/>
          </p:nvPr>
        </p:nvSpPr>
        <p:spPr>
          <a:xfrm>
            <a:off x="260350" y="2173245"/>
            <a:ext cx="8616950" cy="3332206"/>
          </a:xfrm>
        </p:spPr>
        <p:txBody>
          <a:bodyPr/>
          <a:lstStyle/>
          <a:p>
            <a:r>
              <a:rPr lang="zh-CN" altLang="en-US" dirty="0" smtClean="0"/>
              <a:t>高斯混合的参数估计可以采用</a:t>
            </a:r>
            <a:r>
              <a:rPr lang="en-US" altLang="zh-CN" dirty="0" smtClean="0"/>
              <a:t>EM</a:t>
            </a:r>
            <a:r>
              <a:rPr lang="zh-CN" altLang="en-US" dirty="0" smtClean="0"/>
              <a:t>算法求解，迭代更新式如下：</a:t>
            </a:r>
            <a:endParaRPr lang="en-US" altLang="zh-CN" dirty="0" smtClean="0"/>
          </a:p>
          <a:p>
            <a:endParaRPr lang="en-US" altLang="zh-CN" dirty="0" smtClean="0"/>
          </a:p>
          <a:p>
            <a:pPr marL="257175" indent="-257175">
              <a:buFont typeface="Wingdings" panose="05000000000000000000" pitchFamily="2" charset="2"/>
              <a:buChar char="l"/>
            </a:pPr>
            <a:r>
              <a:rPr lang="en-US" altLang="zh-CN" dirty="0" smtClean="0"/>
              <a:t>E</a:t>
            </a:r>
            <a:r>
              <a:rPr lang="zh-CN" altLang="en-US" dirty="0" smtClean="0"/>
              <a:t>步：根据当前模型参数计算未标记样本属于各高斯混合成分的概率。</a:t>
            </a:r>
            <a:endParaRPr lang="zh-CN" altLang="en-US" dirty="0"/>
          </a:p>
        </p:txBody>
      </p:sp>
      <p:pic>
        <p:nvPicPr>
          <p:cNvPr id="4" name="图片 3"/>
          <p:cNvPicPr>
            <a:picLocks noChangeAspect="1"/>
          </p:cNvPicPr>
          <p:nvPr/>
        </p:nvPicPr>
        <p:blipFill>
          <a:blip r:embed="rId2"/>
          <a:stretch>
            <a:fillRect/>
          </a:stretch>
        </p:blipFill>
        <p:spPr>
          <a:xfrm>
            <a:off x="2776603" y="3431125"/>
            <a:ext cx="3071813" cy="700088"/>
          </a:xfrm>
          <a:prstGeom prst="rect">
            <a:avLst/>
          </a:prstGeom>
        </p:spPr>
      </p:pic>
    </p:spTree>
    <p:extLst>
      <p:ext uri="{BB962C8B-B14F-4D97-AF65-F5344CB8AC3E}">
        <p14:creationId xmlns:p14="http://schemas.microsoft.com/office/powerpoint/2010/main" val="2865092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生成式方法</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l"/>
            </a:pPr>
            <a:r>
              <a:rPr lang="en-US" altLang="zh-CN" dirty="0" smtClean="0"/>
              <a:t>M</a:t>
            </a:r>
            <a:r>
              <a:rPr lang="zh-CN" altLang="en-US" dirty="0" smtClean="0"/>
              <a:t>步：基于      更新模型参数</a:t>
            </a:r>
            <a:endParaRPr lang="zh-CN" altLang="en-US" dirty="0"/>
          </a:p>
        </p:txBody>
      </p:sp>
      <p:pic>
        <p:nvPicPr>
          <p:cNvPr id="4" name="图片 3"/>
          <p:cNvPicPr>
            <a:picLocks noChangeAspect="1"/>
          </p:cNvPicPr>
          <p:nvPr/>
        </p:nvPicPr>
        <p:blipFill>
          <a:blip r:embed="rId2"/>
          <a:stretch>
            <a:fillRect/>
          </a:stretch>
        </p:blipFill>
        <p:spPr>
          <a:xfrm>
            <a:off x="2097495" y="1158536"/>
            <a:ext cx="442913" cy="371475"/>
          </a:xfrm>
          <a:prstGeom prst="rect">
            <a:avLst/>
          </a:prstGeom>
        </p:spPr>
      </p:pic>
      <p:pic>
        <p:nvPicPr>
          <p:cNvPr id="5" name="图片 4"/>
          <p:cNvPicPr>
            <a:picLocks noChangeAspect="1"/>
          </p:cNvPicPr>
          <p:nvPr/>
        </p:nvPicPr>
        <p:blipFill>
          <a:blip r:embed="rId3"/>
          <a:stretch>
            <a:fillRect/>
          </a:stretch>
        </p:blipFill>
        <p:spPr>
          <a:xfrm>
            <a:off x="1015035" y="2000991"/>
            <a:ext cx="7272338" cy="735806"/>
          </a:xfrm>
          <a:prstGeom prst="rect">
            <a:avLst/>
          </a:prstGeom>
        </p:spPr>
      </p:pic>
      <p:pic>
        <p:nvPicPr>
          <p:cNvPr id="6" name="图片 5"/>
          <p:cNvPicPr>
            <a:picLocks noChangeAspect="1"/>
          </p:cNvPicPr>
          <p:nvPr/>
        </p:nvPicPr>
        <p:blipFill>
          <a:blip r:embed="rId4"/>
          <a:stretch>
            <a:fillRect/>
          </a:stretch>
        </p:blipFill>
        <p:spPr>
          <a:xfrm>
            <a:off x="1261268" y="3029015"/>
            <a:ext cx="6615113" cy="735806"/>
          </a:xfrm>
          <a:prstGeom prst="rect">
            <a:avLst/>
          </a:prstGeom>
        </p:spPr>
      </p:pic>
      <p:pic>
        <p:nvPicPr>
          <p:cNvPr id="7" name="图片 6"/>
          <p:cNvPicPr>
            <a:picLocks noChangeAspect="1"/>
          </p:cNvPicPr>
          <p:nvPr/>
        </p:nvPicPr>
        <p:blipFill>
          <a:blip r:embed="rId5"/>
          <a:stretch>
            <a:fillRect/>
          </a:stretch>
        </p:blipFill>
        <p:spPr>
          <a:xfrm>
            <a:off x="3060700" y="3807682"/>
            <a:ext cx="5086350" cy="642938"/>
          </a:xfrm>
          <a:prstGeom prst="rect">
            <a:avLst/>
          </a:prstGeom>
        </p:spPr>
      </p:pic>
      <p:pic>
        <p:nvPicPr>
          <p:cNvPr id="8" name="图片 7"/>
          <p:cNvPicPr>
            <a:picLocks noChangeAspect="1"/>
          </p:cNvPicPr>
          <p:nvPr/>
        </p:nvPicPr>
        <p:blipFill>
          <a:blip r:embed="rId6"/>
          <a:stretch>
            <a:fillRect/>
          </a:stretch>
        </p:blipFill>
        <p:spPr>
          <a:xfrm>
            <a:off x="2227209" y="4634427"/>
            <a:ext cx="3293269" cy="671513"/>
          </a:xfrm>
          <a:prstGeom prst="rect">
            <a:avLst/>
          </a:prstGeom>
        </p:spPr>
      </p:pic>
    </p:spTree>
    <p:extLst>
      <p:ext uri="{BB962C8B-B14F-4D97-AF65-F5344CB8AC3E}">
        <p14:creationId xmlns:p14="http://schemas.microsoft.com/office/powerpoint/2010/main" val="487252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生成式方法</a:t>
            </a:r>
          </a:p>
        </p:txBody>
      </p:sp>
      <p:sp>
        <p:nvSpPr>
          <p:cNvPr id="3" name="内容占位符 2"/>
          <p:cNvSpPr>
            <a:spLocks noGrp="1"/>
          </p:cNvSpPr>
          <p:nvPr>
            <p:ph idx="1"/>
          </p:nvPr>
        </p:nvSpPr>
        <p:spPr>
          <a:xfrm>
            <a:off x="260350" y="1947015"/>
            <a:ext cx="8616950" cy="3558436"/>
          </a:xfrm>
        </p:spPr>
        <p:txBody>
          <a:bodyPr>
            <a:normAutofit fontScale="92500" lnSpcReduction="10000"/>
          </a:bodyPr>
          <a:lstStyle/>
          <a:p>
            <a:r>
              <a:rPr lang="zh-CN" altLang="en-US" dirty="0"/>
              <a:t>将上述过程中的高斯混合模型换成</a:t>
            </a:r>
            <a:r>
              <a:rPr lang="zh-CN" altLang="en-US" dirty="0">
                <a:solidFill>
                  <a:srgbClr val="FF0000"/>
                </a:solidFill>
              </a:rPr>
              <a:t>混合专家</a:t>
            </a:r>
            <a:r>
              <a:rPr lang="zh-CN" altLang="en-US" dirty="0" smtClean="0">
                <a:solidFill>
                  <a:srgbClr val="FF0000"/>
                </a:solidFill>
              </a:rPr>
              <a:t>模型</a:t>
            </a:r>
            <a:r>
              <a:rPr lang="zh-CN" altLang="en-US" dirty="0" smtClean="0"/>
              <a:t>，</a:t>
            </a:r>
            <a:r>
              <a:rPr lang="zh-CN" altLang="en-US" dirty="0">
                <a:solidFill>
                  <a:srgbClr val="FF0000"/>
                </a:solidFill>
              </a:rPr>
              <a:t>朴素贝叶斯</a:t>
            </a:r>
            <a:r>
              <a:rPr lang="zh-CN" altLang="en-US" dirty="0" smtClean="0">
                <a:solidFill>
                  <a:srgbClr val="FF0000"/>
                </a:solidFill>
              </a:rPr>
              <a:t>模型</a:t>
            </a:r>
            <a:r>
              <a:rPr lang="zh-CN" altLang="en-US" dirty="0"/>
              <a:t>等即可推导出其他的生成式半监督学习</a:t>
            </a:r>
            <a:r>
              <a:rPr lang="zh-CN" altLang="en-US" dirty="0" smtClean="0"/>
              <a:t>算法。</a:t>
            </a:r>
            <a:endParaRPr lang="en-US" altLang="zh-CN" dirty="0" smtClean="0"/>
          </a:p>
          <a:p>
            <a:endParaRPr lang="en-US" altLang="zh-CN" dirty="0" smtClean="0"/>
          </a:p>
          <a:p>
            <a:endParaRPr lang="en-US" altLang="zh-CN" dirty="0" smtClean="0"/>
          </a:p>
          <a:p>
            <a:r>
              <a:rPr lang="zh-CN" altLang="en-US" dirty="0"/>
              <a:t>此类方法简单、易于实现</a:t>
            </a:r>
            <a:r>
              <a:rPr lang="en-US" altLang="zh-CN" dirty="0"/>
              <a:t>, </a:t>
            </a:r>
            <a:r>
              <a:rPr lang="zh-CN" altLang="en-US" dirty="0"/>
              <a:t>在</a:t>
            </a:r>
            <a:r>
              <a:rPr lang="zh-CN" altLang="en-US" dirty="0">
                <a:solidFill>
                  <a:srgbClr val="FF0000"/>
                </a:solidFill>
              </a:rPr>
              <a:t>有标记数据极少</a:t>
            </a:r>
            <a:r>
              <a:rPr lang="zh-CN" altLang="en-US" dirty="0"/>
              <a:t>的情形下往往比其他</a:t>
            </a:r>
            <a:r>
              <a:rPr lang="zh-CN" altLang="en-US" dirty="0" smtClean="0"/>
              <a:t>方法性能更好。</a:t>
            </a:r>
            <a:endParaRPr lang="en-US" altLang="zh-CN" dirty="0" smtClean="0"/>
          </a:p>
          <a:p>
            <a:endParaRPr lang="en-US" altLang="zh-CN" dirty="0" smtClean="0"/>
          </a:p>
          <a:p>
            <a:endParaRPr lang="en-US" altLang="zh-CN" dirty="0" smtClean="0"/>
          </a:p>
          <a:p>
            <a:r>
              <a:rPr lang="zh-CN" altLang="en-US" dirty="0"/>
              <a:t>然而</a:t>
            </a:r>
            <a:r>
              <a:rPr lang="en-US" altLang="zh-CN" dirty="0"/>
              <a:t>, </a:t>
            </a:r>
            <a:r>
              <a:rPr lang="zh-CN" altLang="en-US" dirty="0"/>
              <a:t>此类方法有一个关键</a:t>
            </a:r>
            <a:r>
              <a:rPr lang="en-US" altLang="zh-CN" dirty="0"/>
              <a:t>: </a:t>
            </a:r>
            <a:r>
              <a:rPr lang="zh-CN" altLang="en-US" dirty="0">
                <a:solidFill>
                  <a:srgbClr val="FF0000"/>
                </a:solidFill>
              </a:rPr>
              <a:t>模型假设必须准确</a:t>
            </a:r>
            <a:r>
              <a:rPr lang="en-US" altLang="zh-CN" dirty="0"/>
              <a:t>, </a:t>
            </a:r>
            <a:r>
              <a:rPr lang="zh-CN" altLang="en-US" dirty="0"/>
              <a:t>即假设的生成</a:t>
            </a:r>
            <a:r>
              <a:rPr lang="zh-CN" altLang="en-US" dirty="0" smtClean="0"/>
              <a:t>式模型</a:t>
            </a:r>
            <a:r>
              <a:rPr lang="zh-CN" altLang="en-US" dirty="0"/>
              <a:t>必须与真实数据分布吻合</a:t>
            </a:r>
            <a:r>
              <a:rPr lang="en-US" altLang="zh-CN" dirty="0"/>
              <a:t>; </a:t>
            </a:r>
            <a:r>
              <a:rPr lang="zh-CN" altLang="en-US" dirty="0"/>
              <a:t>否则利用未标记数据反而会显著降低泛化</a:t>
            </a:r>
            <a:r>
              <a:rPr lang="zh-CN" altLang="en-US" dirty="0" smtClean="0"/>
              <a:t>性能。</a:t>
            </a:r>
            <a:endParaRPr lang="zh-CN" altLang="en-US" dirty="0"/>
          </a:p>
        </p:txBody>
      </p:sp>
    </p:spTree>
    <p:extLst>
      <p:ext uri="{BB962C8B-B14F-4D97-AF65-F5344CB8AC3E}">
        <p14:creationId xmlns:p14="http://schemas.microsoft.com/office/powerpoint/2010/main" val="1491360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p:txBody>
          <a:bodyPr/>
          <a:lstStyle/>
          <a:p>
            <a:r>
              <a:rPr lang="zh-CN" altLang="en-US" dirty="0">
                <a:solidFill>
                  <a:schemeClr val="bg1">
                    <a:lumMod val="85000"/>
                  </a:schemeClr>
                </a:solidFill>
              </a:rPr>
              <a:t>未标记样本</a:t>
            </a:r>
            <a:endParaRPr lang="en-US" altLang="zh-CN" dirty="0">
              <a:solidFill>
                <a:schemeClr val="bg1">
                  <a:lumMod val="85000"/>
                </a:schemeClr>
              </a:solidFill>
            </a:endParaRPr>
          </a:p>
          <a:p>
            <a:endParaRPr lang="en-US" altLang="zh-CN" dirty="0"/>
          </a:p>
          <a:p>
            <a:r>
              <a:rPr lang="zh-CN" altLang="en-US" dirty="0">
                <a:solidFill>
                  <a:schemeClr val="bg1">
                    <a:lumMod val="85000"/>
                  </a:schemeClr>
                </a:solidFill>
              </a:rPr>
              <a:t>生成式方法</a:t>
            </a:r>
            <a:endParaRPr lang="en-US" altLang="zh-CN" dirty="0">
              <a:solidFill>
                <a:schemeClr val="bg1">
                  <a:lumMod val="85000"/>
                </a:schemeClr>
              </a:solidFill>
            </a:endParaRPr>
          </a:p>
          <a:p>
            <a:endParaRPr lang="en-US" altLang="zh-CN" dirty="0"/>
          </a:p>
          <a:p>
            <a:r>
              <a:rPr lang="zh-CN" altLang="en-US" dirty="0"/>
              <a:t>半监督</a:t>
            </a:r>
            <a:r>
              <a:rPr lang="en-US" altLang="zh-CN" dirty="0"/>
              <a:t>SVM</a:t>
            </a:r>
          </a:p>
          <a:p>
            <a:endParaRPr lang="en-US" altLang="zh-CN" dirty="0">
              <a:solidFill>
                <a:schemeClr val="bg1">
                  <a:lumMod val="85000"/>
                </a:schemeClr>
              </a:solidFill>
            </a:endParaRPr>
          </a:p>
          <a:p>
            <a:r>
              <a:rPr lang="zh-CN" altLang="en-US" dirty="0">
                <a:solidFill>
                  <a:schemeClr val="bg1">
                    <a:lumMod val="85000"/>
                  </a:schemeClr>
                </a:solidFill>
              </a:rPr>
              <a:t>图半监督学习</a:t>
            </a:r>
            <a:endParaRPr lang="en-US" altLang="zh-CN" dirty="0">
              <a:solidFill>
                <a:schemeClr val="bg1">
                  <a:lumMod val="85000"/>
                </a:schemeClr>
              </a:solidFill>
            </a:endParaRPr>
          </a:p>
          <a:p>
            <a:endParaRPr lang="en-US" altLang="zh-CN" dirty="0">
              <a:solidFill>
                <a:schemeClr val="bg1">
                  <a:lumMod val="85000"/>
                </a:schemeClr>
              </a:solidFill>
            </a:endParaRPr>
          </a:p>
          <a:p>
            <a:r>
              <a:rPr lang="zh-CN" altLang="en-US" dirty="0">
                <a:solidFill>
                  <a:schemeClr val="bg1">
                    <a:lumMod val="85000"/>
                  </a:schemeClr>
                </a:solidFill>
              </a:rPr>
              <a:t>基于分歧的方法</a:t>
            </a:r>
            <a:endParaRPr lang="en-US" altLang="zh-CN" dirty="0">
              <a:solidFill>
                <a:schemeClr val="bg1">
                  <a:lumMod val="85000"/>
                </a:schemeClr>
              </a:solidFill>
            </a:endParaRPr>
          </a:p>
          <a:p>
            <a:endParaRPr lang="en-US" altLang="zh-CN" dirty="0">
              <a:solidFill>
                <a:schemeClr val="bg1">
                  <a:lumMod val="85000"/>
                </a:schemeClr>
              </a:solidFill>
            </a:endParaRPr>
          </a:p>
          <a:p>
            <a:r>
              <a:rPr lang="zh-CN" altLang="en-US" dirty="0">
                <a:solidFill>
                  <a:schemeClr val="bg1">
                    <a:lumMod val="85000"/>
                  </a:schemeClr>
                </a:solidFill>
              </a:rPr>
              <a:t>半监督聚类</a:t>
            </a:r>
          </a:p>
        </p:txBody>
      </p:sp>
    </p:spTree>
    <p:extLst>
      <p:ext uri="{BB962C8B-B14F-4D97-AF65-F5344CB8AC3E}">
        <p14:creationId xmlns:p14="http://schemas.microsoft.com/office/powerpoint/2010/main" val="15382260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半监督</a:t>
            </a:r>
            <a:r>
              <a:rPr lang="en-US" altLang="zh-CN" dirty="0" smtClean="0"/>
              <a:t>SVM</a:t>
            </a:r>
            <a:endParaRPr lang="zh-CN" altLang="en-US" dirty="0"/>
          </a:p>
        </p:txBody>
      </p:sp>
      <p:pic>
        <p:nvPicPr>
          <p:cNvPr id="4" name="内容占位符 3"/>
          <p:cNvPicPr>
            <a:picLocks noGrp="1" noChangeAspect="1"/>
          </p:cNvPicPr>
          <p:nvPr>
            <p:ph idx="1"/>
          </p:nvPr>
        </p:nvPicPr>
        <p:blipFill>
          <a:blip r:embed="rId2"/>
          <a:stretch>
            <a:fillRect/>
          </a:stretch>
        </p:blipFill>
        <p:spPr>
          <a:xfrm>
            <a:off x="2230437" y="1633537"/>
            <a:ext cx="4676775" cy="3981450"/>
          </a:xfrm>
          <a:prstGeom prst="rect">
            <a:avLst/>
          </a:prstGeom>
        </p:spPr>
      </p:pic>
    </p:spTree>
    <p:extLst>
      <p:ext uri="{BB962C8B-B14F-4D97-AF65-F5344CB8AC3E}">
        <p14:creationId xmlns:p14="http://schemas.microsoft.com/office/powerpoint/2010/main" val="18233730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半监督</a:t>
            </a:r>
            <a:r>
              <a:rPr lang="en-US" altLang="zh-CN" dirty="0" smtClean="0"/>
              <a:t>SVM</a:t>
            </a:r>
            <a:endParaRPr lang="zh-CN" altLang="en-US" dirty="0"/>
          </a:p>
        </p:txBody>
      </p:sp>
      <p:sp>
        <p:nvSpPr>
          <p:cNvPr id="3" name="内容占位符 2"/>
          <p:cNvSpPr>
            <a:spLocks noGrp="1"/>
          </p:cNvSpPr>
          <p:nvPr>
            <p:ph idx="1"/>
          </p:nvPr>
        </p:nvSpPr>
        <p:spPr/>
        <p:txBody>
          <a:bodyPr>
            <a:normAutofit/>
          </a:bodyPr>
          <a:lstStyle/>
          <a:p>
            <a:r>
              <a:rPr lang="zh-CN" altLang="en-US" dirty="0" smtClean="0"/>
              <a:t>半</a:t>
            </a:r>
            <a:r>
              <a:rPr lang="zh-CN" altLang="en-US" dirty="0"/>
              <a:t>监督支持向量机中最著名的是</a:t>
            </a:r>
            <a:r>
              <a:rPr lang="en-US" altLang="zh-CN" dirty="0"/>
              <a:t>TSVM(Transductive Support Vector Machine)</a:t>
            </a:r>
            <a:endParaRPr lang="zh-CN" altLang="en-US" dirty="0"/>
          </a:p>
        </p:txBody>
      </p:sp>
      <p:pic>
        <p:nvPicPr>
          <p:cNvPr id="4" name="图片 3"/>
          <p:cNvPicPr>
            <a:picLocks noChangeAspect="1"/>
          </p:cNvPicPr>
          <p:nvPr/>
        </p:nvPicPr>
        <p:blipFill>
          <a:blip r:embed="rId2"/>
          <a:stretch>
            <a:fillRect/>
          </a:stretch>
        </p:blipFill>
        <p:spPr>
          <a:xfrm>
            <a:off x="2030080" y="2455423"/>
            <a:ext cx="5479256" cy="2293144"/>
          </a:xfrm>
          <a:prstGeom prst="rect">
            <a:avLst/>
          </a:prstGeom>
        </p:spPr>
      </p:pic>
    </p:spTree>
    <p:extLst>
      <p:ext uri="{BB962C8B-B14F-4D97-AF65-F5344CB8AC3E}">
        <p14:creationId xmlns:p14="http://schemas.microsoft.com/office/powerpoint/2010/main" val="7453194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半监督</a:t>
            </a:r>
            <a:r>
              <a:rPr lang="en-US" altLang="zh-CN" dirty="0"/>
              <a:t>SVM</a:t>
            </a:r>
            <a:endParaRPr lang="zh-CN" altLang="en-US" dirty="0"/>
          </a:p>
        </p:txBody>
      </p:sp>
      <p:sp>
        <p:nvSpPr>
          <p:cNvPr id="3" name="内容占位符 2"/>
          <p:cNvSpPr>
            <a:spLocks noGrp="1"/>
          </p:cNvSpPr>
          <p:nvPr>
            <p:ph idx="1"/>
          </p:nvPr>
        </p:nvSpPr>
        <p:spPr/>
        <p:txBody>
          <a:bodyPr/>
          <a:lstStyle/>
          <a:p>
            <a:r>
              <a:rPr lang="en-US" altLang="zh-CN" dirty="0"/>
              <a:t>TSVM</a:t>
            </a:r>
            <a:r>
              <a:rPr lang="zh-CN" altLang="en-US" dirty="0"/>
              <a:t>采用局部搜索来迭代地</a:t>
            </a:r>
            <a:r>
              <a:rPr lang="zh-CN" altLang="en-US" dirty="0" smtClean="0"/>
              <a:t>寻找近似解</a:t>
            </a:r>
            <a:r>
              <a:rPr lang="en-US" altLang="zh-CN" dirty="0"/>
              <a:t>.</a:t>
            </a:r>
            <a:endParaRPr lang="zh-CN" altLang="en-US" dirty="0"/>
          </a:p>
        </p:txBody>
      </p:sp>
      <p:sp>
        <p:nvSpPr>
          <p:cNvPr id="5" name="Rectangle 28"/>
          <p:cNvSpPr>
            <a:spLocks noChangeArrowheads="1"/>
          </p:cNvSpPr>
          <p:nvPr/>
        </p:nvSpPr>
        <p:spPr bwMode="auto">
          <a:xfrm>
            <a:off x="4659286" y="4624756"/>
            <a:ext cx="1425002" cy="315954"/>
          </a:xfrm>
          <a:prstGeom prst="rect">
            <a:avLst/>
          </a:prstGeom>
          <a:ln>
            <a:headEnd/>
            <a:tailEnd/>
          </a:ln>
          <a:extLst/>
        </p:spPr>
        <p:style>
          <a:lnRef idx="0">
            <a:schemeClr val="accent4"/>
          </a:lnRef>
          <a:fillRef idx="3">
            <a:schemeClr val="accent4"/>
          </a:fillRef>
          <a:effectRef idx="3">
            <a:schemeClr val="accent4"/>
          </a:effectRef>
          <a:fontRef idx="minor">
            <a:schemeClr val="lt1"/>
          </a:fontRef>
        </p:style>
        <p:txBody>
          <a:bodyPr wrap="square" lIns="69056" tIns="34529" rIns="69056" bIns="34529">
            <a:spAutoFit/>
          </a:bodyPr>
          <a:lstStyle/>
          <a:p>
            <a:pPr defTabSz="685800" fontAlgn="base">
              <a:spcBef>
                <a:spcPct val="0"/>
              </a:spcBef>
              <a:spcAft>
                <a:spcPct val="0"/>
              </a:spcAft>
              <a:defRPr/>
            </a:pPr>
            <a:r>
              <a:rPr kumimoji="1" lang="zh-CN" altLang="en-US" sz="1600" kern="0" dirty="0">
                <a:solidFill>
                  <a:schemeClr val="bg1"/>
                </a:solidFill>
                <a:latin typeface="+mj-ea"/>
                <a:ea typeface="+mj-ea"/>
              </a:rPr>
              <a:t>无标记样本</a:t>
            </a:r>
            <a:endParaRPr kumimoji="1" lang="en-US" altLang="zh-CN" sz="1600" kern="0" dirty="0">
              <a:solidFill>
                <a:schemeClr val="bg1"/>
              </a:solidFill>
              <a:latin typeface="+mj-ea"/>
              <a:ea typeface="+mj-ea"/>
            </a:endParaRPr>
          </a:p>
        </p:txBody>
      </p:sp>
      <p:sp>
        <p:nvSpPr>
          <p:cNvPr id="7" name="AutoShape 33"/>
          <p:cNvSpPr>
            <a:spLocks/>
          </p:cNvSpPr>
          <p:nvPr/>
        </p:nvSpPr>
        <p:spPr bwMode="auto">
          <a:xfrm>
            <a:off x="1667461" y="3473309"/>
            <a:ext cx="1293343" cy="301228"/>
          </a:xfrm>
          <a:prstGeom prst="borderCallout1">
            <a:avLst>
              <a:gd name="adj1" fmla="val 1249177"/>
              <a:gd name="adj2" fmla="val 214277"/>
              <a:gd name="adj3" fmla="val 294356"/>
              <a:gd name="adj4" fmla="val -14490"/>
            </a:avLst>
          </a:prstGeom>
          <a:ln>
            <a:headEnd/>
            <a:tailEnd/>
          </a:ln>
          <a:extLst/>
        </p:spPr>
        <p:style>
          <a:lnRef idx="0">
            <a:schemeClr val="accent3"/>
          </a:lnRef>
          <a:fillRef idx="3">
            <a:schemeClr val="accent3"/>
          </a:fillRef>
          <a:effectRef idx="3">
            <a:schemeClr val="accent3"/>
          </a:effectRef>
          <a:fontRef idx="minor">
            <a:schemeClr val="lt1"/>
          </a:fontRef>
        </p:style>
        <p:txBody>
          <a:bodyPr/>
          <a:lstStyle/>
          <a:p>
            <a:pPr defTabSz="685800" fontAlgn="base">
              <a:spcBef>
                <a:spcPct val="0"/>
              </a:spcBef>
              <a:spcAft>
                <a:spcPct val="0"/>
              </a:spcAft>
              <a:defRPr/>
            </a:pPr>
            <a:r>
              <a:rPr lang="zh-CN" altLang="en-US" sz="1600" kern="0" dirty="0">
                <a:solidFill>
                  <a:schemeClr val="bg1"/>
                </a:solidFill>
                <a:latin typeface="Verdana" panose="020B0604030504040204" pitchFamily="34" charset="0"/>
                <a:ea typeface="Verdana" panose="020B0604030504040204" pitchFamily="34" charset="0"/>
                <a:cs typeface="Verdana" panose="020B0604030504040204" pitchFamily="34" charset="0"/>
              </a:rPr>
              <a:t>有标记样本</a:t>
            </a:r>
            <a:endParaRPr lang="en-US" altLang="zh-CN" sz="1600" kern="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grpSp>
        <p:nvGrpSpPr>
          <p:cNvPr id="6" name="组合 5"/>
          <p:cNvGrpSpPr/>
          <p:nvPr/>
        </p:nvGrpSpPr>
        <p:grpSpPr>
          <a:xfrm>
            <a:off x="3912720" y="3326507"/>
            <a:ext cx="798910" cy="616744"/>
            <a:chOff x="5216959" y="3292342"/>
            <a:chExt cx="1065213" cy="822325"/>
          </a:xfrm>
        </p:grpSpPr>
        <p:pic>
          <p:nvPicPr>
            <p:cNvPr id="9" name="Picture 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6959" y="3292342"/>
              <a:ext cx="10652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7"/>
            <p:cNvSpPr>
              <a:spLocks noChangeArrowheads="1"/>
            </p:cNvSpPr>
            <p:nvPr/>
          </p:nvSpPr>
          <p:spPr bwMode="auto">
            <a:xfrm>
              <a:off x="5386184" y="3628546"/>
              <a:ext cx="694633" cy="3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nchor="ctr">
              <a:spAutoFit/>
            </a:bodyPr>
            <a:lstStyle/>
            <a:p>
              <a:pPr algn="ctr" defTabSz="685800" fontAlgn="base">
                <a:lnSpc>
                  <a:spcPct val="80000"/>
                </a:lnSpc>
                <a:spcBef>
                  <a:spcPct val="0"/>
                </a:spcBef>
                <a:spcAft>
                  <a:spcPct val="0"/>
                </a:spcAft>
                <a:defRPr/>
              </a:pPr>
              <a:r>
                <a:rPr kumimoji="1" lang="en-US" altLang="zh-CN" sz="1600" b="1" kern="0" dirty="0">
                  <a:solidFill>
                    <a:srgbClr val="000000"/>
                  </a:solidFill>
                  <a:latin typeface="幼圆" pitchFamily="49" charset="-122"/>
                  <a:ea typeface="幼圆" pitchFamily="49" charset="-122"/>
                </a:rPr>
                <a:t>SVM</a:t>
              </a:r>
              <a:r>
                <a:rPr kumimoji="1" lang="en-US" altLang="zh-CN" sz="1600" b="1" kern="0" baseline="-25000" dirty="0">
                  <a:solidFill>
                    <a:srgbClr val="000000"/>
                  </a:solidFill>
                  <a:latin typeface="幼圆" pitchFamily="49" charset="-122"/>
                  <a:ea typeface="幼圆" pitchFamily="49" charset="-122"/>
                </a:rPr>
                <a:t>0</a:t>
              </a:r>
            </a:p>
          </p:txBody>
        </p:sp>
      </p:grpSp>
      <p:sp>
        <p:nvSpPr>
          <p:cNvPr id="12" name="Text Box 32"/>
          <p:cNvSpPr txBox="1">
            <a:spLocks noChangeArrowheads="1"/>
          </p:cNvSpPr>
          <p:nvPr/>
        </p:nvSpPr>
        <p:spPr bwMode="auto">
          <a:xfrm>
            <a:off x="5912965" y="4613455"/>
            <a:ext cx="1130386" cy="338554"/>
          </a:xfrm>
          <a:prstGeom prst="rect">
            <a:avLst/>
          </a:prstGeom>
          <a:noFill/>
          <a:ln w="127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defTabSz="685800" eaLnBrk="1" fontAlgn="base" hangingPunct="1">
              <a:spcBef>
                <a:spcPct val="50000"/>
              </a:spcBef>
              <a:spcAft>
                <a:spcPct val="0"/>
              </a:spcAft>
              <a:defRPr/>
            </a:pPr>
            <a:r>
              <a:rPr lang="zh-CN" altLang="en-US" sz="1600" b="1" kern="0" dirty="0">
                <a:solidFill>
                  <a:schemeClr val="accent2"/>
                </a:solidFill>
                <a:latin typeface="幼圆" pitchFamily="49" charset="-122"/>
                <a:ea typeface="幼圆" pitchFamily="49" charset="-122"/>
              </a:rPr>
              <a:t>伪标记</a:t>
            </a:r>
            <a:endParaRPr lang="en-US" altLang="zh-CN" sz="1600" b="1" kern="0" dirty="0">
              <a:solidFill>
                <a:schemeClr val="accent2"/>
              </a:solidFill>
              <a:latin typeface="幼圆" pitchFamily="49" charset="-122"/>
              <a:ea typeface="幼圆" pitchFamily="49" charset="-122"/>
            </a:endParaRPr>
          </a:p>
        </p:txBody>
      </p:sp>
      <p:sp>
        <p:nvSpPr>
          <p:cNvPr id="22" name="上弧形箭头 21"/>
          <p:cNvSpPr/>
          <p:nvPr/>
        </p:nvSpPr>
        <p:spPr>
          <a:xfrm>
            <a:off x="2867300" y="2790026"/>
            <a:ext cx="1513702" cy="5128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23" name="右箭头 22"/>
          <p:cNvSpPr/>
          <p:nvPr/>
        </p:nvSpPr>
        <p:spPr>
          <a:xfrm>
            <a:off x="2978391" y="3576529"/>
            <a:ext cx="936516" cy="153319"/>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4" name="右箭头 23"/>
          <p:cNvSpPr/>
          <p:nvPr/>
        </p:nvSpPr>
        <p:spPr>
          <a:xfrm rot="2767643">
            <a:off x="4282783" y="4205179"/>
            <a:ext cx="1010237" cy="157649"/>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6" name="下弧形箭头 25"/>
          <p:cNvSpPr/>
          <p:nvPr/>
        </p:nvSpPr>
        <p:spPr>
          <a:xfrm rot="12845550">
            <a:off x="4798215" y="3629233"/>
            <a:ext cx="1334530" cy="445989"/>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grpSp>
        <p:nvGrpSpPr>
          <p:cNvPr id="4" name="组合 3"/>
          <p:cNvGrpSpPr/>
          <p:nvPr/>
        </p:nvGrpSpPr>
        <p:grpSpPr>
          <a:xfrm>
            <a:off x="3918259" y="3326507"/>
            <a:ext cx="798910" cy="616744"/>
            <a:chOff x="7461069" y="2379604"/>
            <a:chExt cx="1065213" cy="822325"/>
          </a:xfrm>
        </p:grpSpPr>
        <p:pic>
          <p:nvPicPr>
            <p:cNvPr id="14" name="Picture 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61069" y="2379604"/>
              <a:ext cx="10652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7"/>
            <p:cNvSpPr>
              <a:spLocks noChangeArrowheads="1"/>
            </p:cNvSpPr>
            <p:nvPr/>
          </p:nvSpPr>
          <p:spPr bwMode="auto">
            <a:xfrm>
              <a:off x="7646358" y="2712967"/>
              <a:ext cx="694633" cy="3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nchor="ctr">
              <a:spAutoFit/>
            </a:bodyPr>
            <a:lstStyle/>
            <a:p>
              <a:pPr algn="ctr" defTabSz="685800" fontAlgn="base">
                <a:lnSpc>
                  <a:spcPct val="80000"/>
                </a:lnSpc>
                <a:spcBef>
                  <a:spcPct val="0"/>
                </a:spcBef>
                <a:spcAft>
                  <a:spcPct val="0"/>
                </a:spcAft>
                <a:defRPr/>
              </a:pPr>
              <a:r>
                <a:rPr kumimoji="1" lang="en-US" altLang="zh-CN" sz="1600" b="1" kern="0" dirty="0">
                  <a:solidFill>
                    <a:srgbClr val="000000"/>
                  </a:solidFill>
                  <a:latin typeface="幼圆" pitchFamily="49" charset="-122"/>
                  <a:ea typeface="幼圆" pitchFamily="49" charset="-122"/>
                </a:rPr>
                <a:t>SVM</a:t>
              </a:r>
              <a:r>
                <a:rPr kumimoji="1" lang="en-US" altLang="zh-CN" sz="1600" b="1" kern="0" baseline="-25000" dirty="0">
                  <a:solidFill>
                    <a:srgbClr val="000000"/>
                  </a:solidFill>
                  <a:latin typeface="幼圆" pitchFamily="49" charset="-122"/>
                  <a:ea typeface="幼圆" pitchFamily="49" charset="-122"/>
                </a:rPr>
                <a:t>1</a:t>
              </a:r>
            </a:p>
          </p:txBody>
        </p:sp>
      </p:grpSp>
      <p:sp>
        <p:nvSpPr>
          <p:cNvPr id="17" name="Text Box 20"/>
          <p:cNvSpPr txBox="1">
            <a:spLocks noChangeArrowheads="1"/>
          </p:cNvSpPr>
          <p:nvPr/>
        </p:nvSpPr>
        <p:spPr bwMode="auto">
          <a:xfrm>
            <a:off x="3067064" y="3766466"/>
            <a:ext cx="7004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defTabSz="685800" eaLnBrk="1" fontAlgn="base" hangingPunct="1">
              <a:spcBef>
                <a:spcPct val="50000"/>
              </a:spcBef>
              <a:spcAft>
                <a:spcPct val="0"/>
              </a:spcAft>
              <a:defRPr/>
            </a:pPr>
            <a:r>
              <a:rPr lang="zh-CN" altLang="en-US" sz="1600" b="1" kern="0" dirty="0">
                <a:solidFill>
                  <a:srgbClr val="000000"/>
                </a:solidFill>
                <a:latin typeface="幼圆" pitchFamily="49" charset="-122"/>
                <a:ea typeface="幼圆" pitchFamily="49" charset="-122"/>
              </a:rPr>
              <a:t>训练</a:t>
            </a:r>
            <a:endParaRPr lang="en-US" altLang="zh-CN" sz="1600" b="1" kern="0" dirty="0">
              <a:solidFill>
                <a:srgbClr val="000000"/>
              </a:solidFill>
              <a:latin typeface="幼圆" pitchFamily="49" charset="-122"/>
              <a:ea typeface="幼圆" pitchFamily="49" charset="-122"/>
            </a:endParaRPr>
          </a:p>
        </p:txBody>
      </p:sp>
      <p:sp>
        <p:nvSpPr>
          <p:cNvPr id="18" name="Text Box 20"/>
          <p:cNvSpPr txBox="1">
            <a:spLocks noChangeArrowheads="1"/>
          </p:cNvSpPr>
          <p:nvPr/>
        </p:nvSpPr>
        <p:spPr bwMode="auto">
          <a:xfrm>
            <a:off x="3285196" y="2353590"/>
            <a:ext cx="81636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defTabSz="685800" eaLnBrk="1" fontAlgn="base" hangingPunct="1">
              <a:spcBef>
                <a:spcPct val="50000"/>
              </a:spcBef>
              <a:spcAft>
                <a:spcPct val="0"/>
              </a:spcAft>
              <a:defRPr/>
            </a:pPr>
            <a:r>
              <a:rPr lang="zh-CN" altLang="en-US" sz="1600" b="1" kern="0" dirty="0">
                <a:solidFill>
                  <a:srgbClr val="000000"/>
                </a:solidFill>
                <a:latin typeface="幼圆" pitchFamily="49" charset="-122"/>
                <a:ea typeface="幼圆" pitchFamily="49" charset="-122"/>
              </a:rPr>
              <a:t>训练</a:t>
            </a:r>
            <a:endParaRPr lang="en-US" altLang="zh-CN" sz="1600" b="1" kern="0" dirty="0">
              <a:solidFill>
                <a:srgbClr val="000000"/>
              </a:solidFill>
              <a:latin typeface="幼圆" pitchFamily="49" charset="-122"/>
              <a:ea typeface="幼圆" pitchFamily="49" charset="-122"/>
            </a:endParaRPr>
          </a:p>
        </p:txBody>
      </p:sp>
      <p:sp>
        <p:nvSpPr>
          <p:cNvPr id="19" name="Text Box 20"/>
          <p:cNvSpPr txBox="1">
            <a:spLocks noChangeArrowheads="1"/>
          </p:cNvSpPr>
          <p:nvPr/>
        </p:nvSpPr>
        <p:spPr bwMode="auto">
          <a:xfrm>
            <a:off x="5655648" y="3215687"/>
            <a:ext cx="4874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defTabSz="685800" eaLnBrk="1" fontAlgn="base" hangingPunct="1">
              <a:spcBef>
                <a:spcPct val="50000"/>
              </a:spcBef>
              <a:spcAft>
                <a:spcPct val="0"/>
              </a:spcAft>
              <a:defRPr/>
            </a:pPr>
            <a:r>
              <a:rPr lang="zh-CN" altLang="en-US" sz="1600" b="1" kern="0" dirty="0">
                <a:solidFill>
                  <a:srgbClr val="000000"/>
                </a:solidFill>
                <a:latin typeface="幼圆" pitchFamily="49" charset="-122"/>
                <a:ea typeface="幼圆" pitchFamily="49" charset="-122"/>
              </a:rPr>
              <a:t>训练</a:t>
            </a:r>
            <a:endParaRPr lang="en-US" altLang="zh-CN" sz="1600" b="1" kern="0" dirty="0">
              <a:solidFill>
                <a:srgbClr val="000000"/>
              </a:solidFill>
              <a:latin typeface="幼圆" pitchFamily="49" charset="-122"/>
              <a:ea typeface="幼圆" pitchFamily="49" charset="-122"/>
            </a:endParaRPr>
          </a:p>
        </p:txBody>
      </p:sp>
      <p:sp>
        <p:nvSpPr>
          <p:cNvPr id="20" name="Text Box 20"/>
          <p:cNvSpPr txBox="1">
            <a:spLocks noChangeArrowheads="1"/>
          </p:cNvSpPr>
          <p:nvPr/>
        </p:nvSpPr>
        <p:spPr bwMode="auto">
          <a:xfrm>
            <a:off x="4599640" y="4048257"/>
            <a:ext cx="69530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defTabSz="685800" eaLnBrk="1" fontAlgn="base" hangingPunct="1">
              <a:spcBef>
                <a:spcPct val="50000"/>
              </a:spcBef>
              <a:spcAft>
                <a:spcPct val="0"/>
              </a:spcAft>
              <a:defRPr/>
            </a:pPr>
            <a:r>
              <a:rPr lang="zh-CN" altLang="en-US" sz="1600" b="1" kern="0" dirty="0">
                <a:solidFill>
                  <a:srgbClr val="000000"/>
                </a:solidFill>
                <a:latin typeface="幼圆" pitchFamily="49" charset="-122"/>
                <a:ea typeface="幼圆" pitchFamily="49" charset="-122"/>
              </a:rPr>
              <a:t>标注</a:t>
            </a:r>
            <a:endParaRPr lang="en-US" altLang="zh-CN" sz="1600" b="1" kern="0" dirty="0">
              <a:solidFill>
                <a:srgbClr val="000000"/>
              </a:solidFill>
              <a:latin typeface="幼圆" pitchFamily="49" charset="-122"/>
              <a:ea typeface="幼圆" pitchFamily="49" charset="-122"/>
            </a:endParaRPr>
          </a:p>
        </p:txBody>
      </p:sp>
    </p:spTree>
    <p:extLst>
      <p:ext uri="{BB962C8B-B14F-4D97-AF65-F5344CB8AC3E}">
        <p14:creationId xmlns:p14="http://schemas.microsoft.com/office/powerpoint/2010/main" val="93410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500"/>
                                        <p:tgtEl>
                                          <p:spTgt spid="24"/>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0"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500"/>
                            </p:stCondLst>
                            <p:childTnLst>
                              <p:par>
                                <p:cTn id="21" presetID="14" presetClass="entr" presetSubtype="1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randombar(horizontal)">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arn(inVertical)">
                                      <p:cBhvr>
                                        <p:cTn id="28" dur="500"/>
                                        <p:tgtEl>
                                          <p:spTgt spid="22"/>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6" presetClass="entr" presetSubtype="21"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barn(inVertical)">
                                      <p:cBhvr>
                                        <p:cTn id="33" dur="500"/>
                                        <p:tgtEl>
                                          <p:spTgt spid="26"/>
                                        </p:tgtEl>
                                      </p:cBhvr>
                                    </p:animEffect>
                                  </p:childTnLst>
                                </p:cTn>
                              </p:par>
                              <p:par>
                                <p:cTn id="34" presetID="1"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childTnLst>
                                </p:cTn>
                              </p:par>
                            </p:childTnLst>
                          </p:cTn>
                        </p:par>
                        <p:par>
                          <p:cTn id="36" fill="hold">
                            <p:stCondLst>
                              <p:cond delay="500"/>
                            </p:stCondLst>
                            <p:childTnLst>
                              <p:par>
                                <p:cTn id="37" presetID="42" presetClass="entr" presetSubtype="0"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1000"/>
                                        <p:tgtEl>
                                          <p:spTgt spid="4"/>
                                        </p:tgtEl>
                                      </p:cBhvr>
                                    </p:animEffect>
                                    <p:anim calcmode="lin" valueType="num">
                                      <p:cBhvr>
                                        <p:cTn id="40" dur="1000" fill="hold"/>
                                        <p:tgtEl>
                                          <p:spTgt spid="4"/>
                                        </p:tgtEl>
                                        <p:attrNameLst>
                                          <p:attrName>ppt_x</p:attrName>
                                        </p:attrNameLst>
                                      </p:cBhvr>
                                      <p:tavLst>
                                        <p:tav tm="0">
                                          <p:val>
                                            <p:strVal val="#ppt_x"/>
                                          </p:val>
                                        </p:tav>
                                        <p:tav tm="100000">
                                          <p:val>
                                            <p:strVal val="#ppt_x"/>
                                          </p:val>
                                        </p:tav>
                                      </p:tavLst>
                                    </p:anim>
                                    <p:anim calcmode="lin" valueType="num">
                                      <p:cBhvr>
                                        <p:cTn id="4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22" grpId="0" animBg="1"/>
      <p:bldP spid="23" grpId="0" animBg="1"/>
      <p:bldP spid="24" grpId="0" animBg="1"/>
      <p:bldP spid="26" grpId="0" animBg="1"/>
      <p:bldP spid="17" grpId="0"/>
      <p:bldP spid="18" grpId="0"/>
      <p:bldP spid="19" grpId="0"/>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第十三章</a:t>
            </a:r>
            <a:r>
              <a:rPr lang="zh-CN" altLang="en-US" dirty="0" smtClean="0"/>
              <a:t>：半监督学习</a:t>
            </a:r>
            <a:endParaRPr lang="zh-CN" altLang="en-US" dirty="0"/>
          </a:p>
        </p:txBody>
      </p:sp>
    </p:spTree>
    <p:extLst>
      <p:ext uri="{BB962C8B-B14F-4D97-AF65-F5344CB8AC3E}">
        <p14:creationId xmlns:p14="http://schemas.microsoft.com/office/powerpoint/2010/main" val="38960749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半监督</a:t>
            </a:r>
            <a:r>
              <a:rPr lang="en-US" altLang="zh-CN" dirty="0"/>
              <a:t>SVM</a:t>
            </a:r>
            <a:endParaRPr lang="zh-CN" altLang="en-US" dirty="0"/>
          </a:p>
        </p:txBody>
      </p:sp>
      <p:grpSp>
        <p:nvGrpSpPr>
          <p:cNvPr id="5" name="组合 4"/>
          <p:cNvGrpSpPr/>
          <p:nvPr/>
        </p:nvGrpSpPr>
        <p:grpSpPr>
          <a:xfrm>
            <a:off x="3832534" y="3280347"/>
            <a:ext cx="798910" cy="616744"/>
            <a:chOff x="7461069" y="2379604"/>
            <a:chExt cx="1065213" cy="822325"/>
          </a:xfrm>
        </p:grpSpPr>
        <p:pic>
          <p:nvPicPr>
            <p:cNvPr id="6" name="Picture 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61069" y="2379604"/>
              <a:ext cx="10652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7"/>
            <p:cNvSpPr>
              <a:spLocks noChangeArrowheads="1"/>
            </p:cNvSpPr>
            <p:nvPr/>
          </p:nvSpPr>
          <p:spPr bwMode="auto">
            <a:xfrm>
              <a:off x="7646358" y="2712967"/>
              <a:ext cx="694633" cy="3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nchor="ctr">
              <a:spAutoFit/>
            </a:bodyPr>
            <a:lstStyle/>
            <a:p>
              <a:pPr algn="ctr" defTabSz="685800" fontAlgn="base">
                <a:lnSpc>
                  <a:spcPct val="80000"/>
                </a:lnSpc>
                <a:spcBef>
                  <a:spcPct val="0"/>
                </a:spcBef>
                <a:spcAft>
                  <a:spcPct val="0"/>
                </a:spcAft>
                <a:defRPr/>
              </a:pPr>
              <a:r>
                <a:rPr kumimoji="1" lang="en-US" altLang="zh-CN" sz="1600" b="1" kern="0" dirty="0">
                  <a:solidFill>
                    <a:srgbClr val="000000"/>
                  </a:solidFill>
                  <a:latin typeface="幼圆" pitchFamily="49" charset="-122"/>
                  <a:ea typeface="幼圆" pitchFamily="49" charset="-122"/>
                </a:rPr>
                <a:t>SVM</a:t>
              </a:r>
              <a:r>
                <a:rPr kumimoji="1" lang="en-US" altLang="zh-CN" sz="1600" b="1" kern="0" baseline="-25000" dirty="0">
                  <a:solidFill>
                    <a:srgbClr val="000000"/>
                  </a:solidFill>
                  <a:latin typeface="幼圆" pitchFamily="49" charset="-122"/>
                  <a:ea typeface="幼圆" pitchFamily="49" charset="-122"/>
                </a:rPr>
                <a:t>1</a:t>
              </a:r>
            </a:p>
          </p:txBody>
        </p:sp>
      </p:grpSp>
      <p:sp>
        <p:nvSpPr>
          <p:cNvPr id="8" name="Rectangle 28"/>
          <p:cNvSpPr>
            <a:spLocks noChangeArrowheads="1"/>
          </p:cNvSpPr>
          <p:nvPr/>
        </p:nvSpPr>
        <p:spPr bwMode="auto">
          <a:xfrm>
            <a:off x="4652692" y="4591786"/>
            <a:ext cx="1344454" cy="315954"/>
          </a:xfrm>
          <a:prstGeom prst="rect">
            <a:avLst/>
          </a:prstGeom>
          <a:ln>
            <a:headEnd/>
            <a:tailEnd/>
          </a:ln>
          <a:extLst/>
        </p:spPr>
        <p:style>
          <a:lnRef idx="0">
            <a:schemeClr val="accent4"/>
          </a:lnRef>
          <a:fillRef idx="3">
            <a:schemeClr val="accent4"/>
          </a:fillRef>
          <a:effectRef idx="3">
            <a:schemeClr val="accent4"/>
          </a:effectRef>
          <a:fontRef idx="minor">
            <a:schemeClr val="lt1"/>
          </a:fontRef>
        </p:style>
        <p:txBody>
          <a:bodyPr wrap="square" lIns="69056" tIns="34529" rIns="69056" bIns="34529">
            <a:spAutoFit/>
          </a:bodyPr>
          <a:lstStyle/>
          <a:p>
            <a:pPr defTabSz="685800" fontAlgn="base">
              <a:spcBef>
                <a:spcPct val="0"/>
              </a:spcBef>
              <a:spcAft>
                <a:spcPct val="0"/>
              </a:spcAft>
              <a:defRPr/>
            </a:pPr>
            <a:r>
              <a:rPr kumimoji="1" lang="zh-CN" altLang="en-US" sz="1600" kern="0" dirty="0">
                <a:solidFill>
                  <a:schemeClr val="bg1"/>
                </a:solidFill>
                <a:latin typeface="+mj-ea"/>
                <a:ea typeface="+mj-ea"/>
              </a:rPr>
              <a:t>无标记样本</a:t>
            </a:r>
            <a:endParaRPr kumimoji="1" lang="en-US" altLang="zh-CN" sz="1600" kern="0" dirty="0">
              <a:solidFill>
                <a:schemeClr val="bg1"/>
              </a:solidFill>
              <a:latin typeface="+mj-ea"/>
              <a:ea typeface="+mj-ea"/>
            </a:endParaRPr>
          </a:p>
        </p:txBody>
      </p:sp>
      <p:sp>
        <p:nvSpPr>
          <p:cNvPr id="9" name="右箭头 8"/>
          <p:cNvSpPr/>
          <p:nvPr/>
        </p:nvSpPr>
        <p:spPr>
          <a:xfrm rot="2767643">
            <a:off x="4276189" y="4172209"/>
            <a:ext cx="1010237" cy="157649"/>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0" name="Text Box 20"/>
          <p:cNvSpPr txBox="1">
            <a:spLocks noChangeArrowheads="1"/>
          </p:cNvSpPr>
          <p:nvPr/>
        </p:nvSpPr>
        <p:spPr bwMode="auto">
          <a:xfrm>
            <a:off x="4438094" y="4042752"/>
            <a:ext cx="7340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defTabSz="685800" eaLnBrk="1" fontAlgn="base" hangingPunct="1">
              <a:spcBef>
                <a:spcPct val="50000"/>
              </a:spcBef>
              <a:spcAft>
                <a:spcPct val="0"/>
              </a:spcAft>
              <a:defRPr/>
            </a:pPr>
            <a:r>
              <a:rPr lang="zh-CN" altLang="en-US" sz="1600" b="1" kern="0" dirty="0">
                <a:solidFill>
                  <a:srgbClr val="000000"/>
                </a:solidFill>
                <a:latin typeface="幼圆" pitchFamily="49" charset="-122"/>
                <a:ea typeface="幼圆" pitchFamily="49" charset="-122"/>
              </a:rPr>
              <a:t>搜索</a:t>
            </a:r>
            <a:endParaRPr lang="en-US" altLang="zh-CN" sz="1600" b="1" kern="0" dirty="0">
              <a:solidFill>
                <a:srgbClr val="000000"/>
              </a:solidFill>
              <a:latin typeface="幼圆" pitchFamily="49" charset="-122"/>
              <a:ea typeface="幼圆" pitchFamily="49" charset="-122"/>
            </a:endParaRPr>
          </a:p>
        </p:txBody>
      </p:sp>
      <p:sp>
        <p:nvSpPr>
          <p:cNvPr id="11" name="右箭头 10"/>
          <p:cNvSpPr/>
          <p:nvPr/>
        </p:nvSpPr>
        <p:spPr>
          <a:xfrm rot="18626493">
            <a:off x="5186445" y="4082792"/>
            <a:ext cx="1087272" cy="157649"/>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 name="Rectangle 28"/>
          <p:cNvSpPr>
            <a:spLocks noChangeArrowheads="1"/>
          </p:cNvSpPr>
          <p:nvPr/>
        </p:nvSpPr>
        <p:spPr bwMode="auto">
          <a:xfrm>
            <a:off x="5393308" y="3477051"/>
            <a:ext cx="2037221" cy="315954"/>
          </a:xfrm>
          <a:prstGeom prst="rect">
            <a:avLst/>
          </a:prstGeom>
          <a:ln>
            <a:headEnd/>
            <a:tailEnd/>
          </a:ln>
          <a:extLst/>
        </p:spPr>
        <p:style>
          <a:lnRef idx="0">
            <a:schemeClr val="accent2"/>
          </a:lnRef>
          <a:fillRef idx="3">
            <a:schemeClr val="accent2"/>
          </a:fillRef>
          <a:effectRef idx="3">
            <a:schemeClr val="accent2"/>
          </a:effectRef>
          <a:fontRef idx="minor">
            <a:schemeClr val="lt1"/>
          </a:fontRef>
        </p:style>
        <p:txBody>
          <a:bodyPr wrap="square" lIns="69056" tIns="34529" rIns="69056" bIns="34529">
            <a:spAutoFit/>
          </a:bodyPr>
          <a:lstStyle/>
          <a:p>
            <a:pPr defTabSz="685800" fontAlgn="base">
              <a:spcBef>
                <a:spcPct val="0"/>
              </a:spcBef>
              <a:spcAft>
                <a:spcPct val="0"/>
              </a:spcAft>
              <a:defRPr/>
            </a:pPr>
            <a:r>
              <a:rPr kumimoji="1" lang="zh-CN" altLang="en-US" sz="1600" kern="0" dirty="0">
                <a:solidFill>
                  <a:schemeClr val="bg1"/>
                </a:solidFill>
                <a:latin typeface="+mj-ea"/>
                <a:ea typeface="+mj-ea"/>
              </a:rPr>
              <a:t>指派可能出错的样本</a:t>
            </a:r>
            <a:endParaRPr kumimoji="1" lang="en-US" altLang="zh-CN" sz="1600" kern="0" dirty="0">
              <a:solidFill>
                <a:schemeClr val="bg1"/>
              </a:solidFill>
              <a:latin typeface="+mj-ea"/>
              <a:ea typeface="+mj-ea"/>
            </a:endParaRPr>
          </a:p>
        </p:txBody>
      </p:sp>
      <p:sp>
        <p:nvSpPr>
          <p:cNvPr id="13" name="Text Box 32"/>
          <p:cNvSpPr txBox="1">
            <a:spLocks noChangeArrowheads="1"/>
          </p:cNvSpPr>
          <p:nvPr/>
        </p:nvSpPr>
        <p:spPr bwMode="auto">
          <a:xfrm>
            <a:off x="6288146" y="3026432"/>
            <a:ext cx="1858903" cy="338554"/>
          </a:xfrm>
          <a:prstGeom prst="rect">
            <a:avLst/>
          </a:prstGeom>
          <a:ln>
            <a:headEnd/>
            <a:tailEnd/>
          </a:ln>
          <a:extLst/>
        </p:spPr>
        <p:style>
          <a:lnRef idx="2">
            <a:schemeClr val="accent5"/>
          </a:lnRef>
          <a:fillRef idx="1">
            <a:schemeClr val="lt1"/>
          </a:fillRef>
          <a:effectRef idx="0">
            <a:schemeClr val="accent5"/>
          </a:effectRef>
          <a:fontRef idx="minor">
            <a:schemeClr val="dk1"/>
          </a:fontRef>
        </p:style>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defTabSz="685800" eaLnBrk="1" fontAlgn="base" hangingPunct="1">
              <a:spcBef>
                <a:spcPct val="50000"/>
              </a:spcBef>
              <a:spcAft>
                <a:spcPct val="0"/>
              </a:spcAft>
              <a:defRPr/>
            </a:pPr>
            <a:r>
              <a:rPr lang="zh-CN" altLang="en-US" sz="1600" b="1" kern="0" dirty="0">
                <a:solidFill>
                  <a:srgbClr val="00B050"/>
                </a:solidFill>
                <a:latin typeface="幼圆" pitchFamily="49" charset="-122"/>
                <a:ea typeface="幼圆" pitchFamily="49" charset="-122"/>
              </a:rPr>
              <a:t>交换样本标记</a:t>
            </a:r>
            <a:endParaRPr lang="en-US" altLang="zh-CN" sz="1600" b="1" kern="0" dirty="0">
              <a:solidFill>
                <a:srgbClr val="00B050"/>
              </a:solidFill>
              <a:latin typeface="幼圆" pitchFamily="49" charset="-122"/>
              <a:ea typeface="幼圆" pitchFamily="49" charset="-122"/>
            </a:endParaRPr>
          </a:p>
        </p:txBody>
      </p:sp>
      <p:sp>
        <p:nvSpPr>
          <p:cNvPr id="14" name="AutoShape 33"/>
          <p:cNvSpPr>
            <a:spLocks/>
          </p:cNvSpPr>
          <p:nvPr/>
        </p:nvSpPr>
        <p:spPr bwMode="auto">
          <a:xfrm>
            <a:off x="1854069" y="3395513"/>
            <a:ext cx="1425146" cy="301228"/>
          </a:xfrm>
          <a:prstGeom prst="borderCallout1">
            <a:avLst>
              <a:gd name="adj1" fmla="val 46245"/>
              <a:gd name="adj2" fmla="val -2861"/>
              <a:gd name="adj3" fmla="val 294356"/>
              <a:gd name="adj4" fmla="val -14490"/>
            </a:avLst>
          </a:prstGeom>
          <a:ln>
            <a:headEnd/>
            <a:tailEnd/>
          </a:ln>
          <a:extLst/>
        </p:spPr>
        <p:style>
          <a:lnRef idx="0">
            <a:schemeClr val="accent3"/>
          </a:lnRef>
          <a:fillRef idx="3">
            <a:schemeClr val="accent3"/>
          </a:fillRef>
          <a:effectRef idx="3">
            <a:schemeClr val="accent3"/>
          </a:effectRef>
          <a:fontRef idx="minor">
            <a:schemeClr val="lt1"/>
          </a:fontRef>
        </p:style>
        <p:txBody>
          <a:bodyPr/>
          <a:lstStyle/>
          <a:p>
            <a:pPr defTabSz="685800" fontAlgn="base">
              <a:spcBef>
                <a:spcPct val="0"/>
              </a:spcBef>
              <a:spcAft>
                <a:spcPct val="0"/>
              </a:spcAft>
              <a:defRPr/>
            </a:pPr>
            <a:r>
              <a:rPr lang="zh-CN" altLang="en-US" sz="1600" kern="0" dirty="0">
                <a:solidFill>
                  <a:schemeClr val="bg1"/>
                </a:solidFill>
                <a:latin typeface="Verdana" panose="020B0604030504040204" pitchFamily="34" charset="0"/>
                <a:ea typeface="Verdana" panose="020B0604030504040204" pitchFamily="34" charset="0"/>
                <a:cs typeface="Verdana" panose="020B0604030504040204" pitchFamily="34" charset="0"/>
              </a:rPr>
              <a:t>有标记样本</a:t>
            </a:r>
            <a:endParaRPr lang="en-US" altLang="zh-CN" sz="1600" kern="0"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5" name="上弧形箭头 14"/>
          <p:cNvSpPr/>
          <p:nvPr/>
        </p:nvSpPr>
        <p:spPr>
          <a:xfrm>
            <a:off x="2867301" y="2739521"/>
            <a:ext cx="1513702" cy="5128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6" name="下弧形箭头 15"/>
          <p:cNvSpPr/>
          <p:nvPr/>
        </p:nvSpPr>
        <p:spPr>
          <a:xfrm rot="9852331">
            <a:off x="4447806" y="2511550"/>
            <a:ext cx="1796620" cy="57047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sp>
        <p:nvSpPr>
          <p:cNvPr id="17" name="Text Box 20"/>
          <p:cNvSpPr txBox="1">
            <a:spLocks noChangeArrowheads="1"/>
          </p:cNvSpPr>
          <p:nvPr/>
        </p:nvSpPr>
        <p:spPr bwMode="auto">
          <a:xfrm>
            <a:off x="3217429" y="2338306"/>
            <a:ext cx="78341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defTabSz="685800" eaLnBrk="1" fontAlgn="base" hangingPunct="1">
              <a:spcBef>
                <a:spcPct val="50000"/>
              </a:spcBef>
              <a:spcAft>
                <a:spcPct val="0"/>
              </a:spcAft>
              <a:defRPr/>
            </a:pPr>
            <a:r>
              <a:rPr lang="zh-CN" altLang="en-US" sz="1600" b="1" kern="0" dirty="0">
                <a:solidFill>
                  <a:srgbClr val="000000"/>
                </a:solidFill>
                <a:latin typeface="幼圆" pitchFamily="49" charset="-122"/>
                <a:ea typeface="幼圆" pitchFamily="49" charset="-122"/>
              </a:rPr>
              <a:t>训练</a:t>
            </a:r>
            <a:endParaRPr lang="en-US" altLang="zh-CN" sz="1600" b="1" kern="0" dirty="0">
              <a:solidFill>
                <a:srgbClr val="000000"/>
              </a:solidFill>
              <a:latin typeface="幼圆" pitchFamily="49" charset="-122"/>
              <a:ea typeface="幼圆" pitchFamily="49" charset="-122"/>
            </a:endParaRPr>
          </a:p>
        </p:txBody>
      </p:sp>
      <p:sp>
        <p:nvSpPr>
          <p:cNvPr id="18" name="Text Box 20"/>
          <p:cNvSpPr txBox="1">
            <a:spLocks noChangeArrowheads="1"/>
          </p:cNvSpPr>
          <p:nvPr/>
        </p:nvSpPr>
        <p:spPr bwMode="auto">
          <a:xfrm>
            <a:off x="5029209" y="2078607"/>
            <a:ext cx="69608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defTabSz="685800" eaLnBrk="1" fontAlgn="base" hangingPunct="1">
              <a:spcBef>
                <a:spcPct val="50000"/>
              </a:spcBef>
              <a:spcAft>
                <a:spcPct val="0"/>
              </a:spcAft>
              <a:defRPr/>
            </a:pPr>
            <a:r>
              <a:rPr lang="zh-CN" altLang="en-US" sz="1600" b="1" kern="0" dirty="0">
                <a:solidFill>
                  <a:srgbClr val="000000"/>
                </a:solidFill>
                <a:latin typeface="幼圆" pitchFamily="49" charset="-122"/>
                <a:ea typeface="幼圆" pitchFamily="49" charset="-122"/>
              </a:rPr>
              <a:t>训练</a:t>
            </a:r>
            <a:endParaRPr lang="en-US" altLang="zh-CN" sz="1600" b="1" kern="0" dirty="0">
              <a:solidFill>
                <a:srgbClr val="000000"/>
              </a:solidFill>
              <a:latin typeface="幼圆" pitchFamily="49" charset="-122"/>
              <a:ea typeface="幼圆" pitchFamily="49" charset="-122"/>
            </a:endParaRPr>
          </a:p>
        </p:txBody>
      </p:sp>
      <p:grpSp>
        <p:nvGrpSpPr>
          <p:cNvPr id="19" name="组合 18"/>
          <p:cNvGrpSpPr/>
          <p:nvPr/>
        </p:nvGrpSpPr>
        <p:grpSpPr>
          <a:xfrm>
            <a:off x="3831159" y="3280347"/>
            <a:ext cx="798910" cy="616744"/>
            <a:chOff x="7461069" y="2379604"/>
            <a:chExt cx="1065213" cy="822325"/>
          </a:xfrm>
        </p:grpSpPr>
        <p:pic>
          <p:nvPicPr>
            <p:cNvPr id="20" name="Picture 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61069" y="2379604"/>
              <a:ext cx="10652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Rectangle 7"/>
            <p:cNvSpPr>
              <a:spLocks noChangeArrowheads="1"/>
            </p:cNvSpPr>
            <p:nvPr/>
          </p:nvSpPr>
          <p:spPr bwMode="auto">
            <a:xfrm>
              <a:off x="7646358" y="2712967"/>
              <a:ext cx="694633" cy="35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nchor="ctr">
              <a:spAutoFit/>
            </a:bodyPr>
            <a:lstStyle/>
            <a:p>
              <a:pPr algn="ctr" defTabSz="685800" fontAlgn="base">
                <a:lnSpc>
                  <a:spcPct val="80000"/>
                </a:lnSpc>
                <a:spcBef>
                  <a:spcPct val="0"/>
                </a:spcBef>
                <a:spcAft>
                  <a:spcPct val="0"/>
                </a:spcAft>
                <a:defRPr/>
              </a:pPr>
              <a:r>
                <a:rPr kumimoji="1" lang="en-US" altLang="zh-CN" sz="1600" b="1" kern="0" dirty="0">
                  <a:solidFill>
                    <a:srgbClr val="000000"/>
                  </a:solidFill>
                  <a:latin typeface="幼圆" pitchFamily="49" charset="-122"/>
                  <a:ea typeface="幼圆" pitchFamily="49" charset="-122"/>
                </a:rPr>
                <a:t>SVM</a:t>
              </a:r>
              <a:r>
                <a:rPr kumimoji="1" lang="en-US" altLang="zh-CN" sz="1600" b="1" kern="0" baseline="-25000" dirty="0">
                  <a:solidFill>
                    <a:srgbClr val="000000"/>
                  </a:solidFill>
                  <a:latin typeface="幼圆" pitchFamily="49" charset="-122"/>
                  <a:ea typeface="幼圆" pitchFamily="49" charset="-122"/>
                </a:rPr>
                <a:t>2</a:t>
              </a:r>
            </a:p>
          </p:txBody>
        </p:sp>
      </p:grpSp>
    </p:spTree>
    <p:extLst>
      <p:ext uri="{BB962C8B-B14F-4D97-AF65-F5344CB8AC3E}">
        <p14:creationId xmlns:p14="http://schemas.microsoft.com/office/powerpoint/2010/main" val="166859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0-#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500" fill="hold"/>
                                        <p:tgtEl>
                                          <p:spTgt spid="11"/>
                                        </p:tgtEl>
                                        <p:attrNameLst>
                                          <p:attrName>ppt_x</p:attrName>
                                        </p:attrNameLst>
                                      </p:cBhvr>
                                      <p:tavLst>
                                        <p:tav tm="0">
                                          <p:val>
                                            <p:strVal val="#ppt_x"/>
                                          </p:val>
                                        </p:tav>
                                        <p:tav tm="100000">
                                          <p:val>
                                            <p:strVal val="#ppt_x"/>
                                          </p:val>
                                        </p:tav>
                                      </p:tavLst>
                                    </p:anim>
                                    <p:anim calcmode="lin" valueType="num">
                                      <p:cBhvr additive="base">
                                        <p:cTn id="21" dur="500" fill="hold"/>
                                        <p:tgtEl>
                                          <p:spTgt spid="11"/>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 presetClass="entr" presetSubtype="4"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randombar(horizontal)">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barn(inVertical)">
                                      <p:cBhvr>
                                        <p:cTn id="36" dur="500"/>
                                        <p:tgtEl>
                                          <p:spTgt spid="15"/>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barn(inVertical)">
                                      <p:cBhvr>
                                        <p:cTn id="39" dur="500"/>
                                        <p:tgtEl>
                                          <p:spTgt spid="18"/>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arn(inVertical)">
                                      <p:cBhvr>
                                        <p:cTn id="42" dur="500"/>
                                        <p:tgtEl>
                                          <p:spTgt spid="16"/>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barn(inVertical)">
                                      <p:cBhvr>
                                        <p:cTn id="45" dur="500"/>
                                        <p:tgtEl>
                                          <p:spTgt spid="17"/>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barn(inVertical)">
                                      <p:cBhvr>
                                        <p:cTn id="48" dur="500"/>
                                        <p:tgtEl>
                                          <p:spTgt spid="14"/>
                                        </p:tgtEl>
                                      </p:cBhvr>
                                    </p:animEffect>
                                  </p:childTnLst>
                                </p:cTn>
                              </p:par>
                            </p:childTnLst>
                          </p:cTn>
                        </p:par>
                        <p:par>
                          <p:cTn id="49" fill="hold">
                            <p:stCondLst>
                              <p:cond delay="500"/>
                            </p:stCondLst>
                            <p:childTnLst>
                              <p:par>
                                <p:cTn id="50" presetID="16" presetClass="entr" presetSubtype="21" fill="hold" nodeType="after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barn(inVertical)">
                                      <p:cBhvr>
                                        <p:cTn id="5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animBg="1"/>
      <p:bldP spid="12" grpId="0" animBg="1"/>
      <p:bldP spid="13" grpId="0" animBg="1"/>
      <p:bldP spid="14" grpId="0" animBg="1"/>
      <p:bldP spid="15" grpId="0" animBg="1"/>
      <p:bldP spid="16" grpId="0" animBg="1"/>
      <p:bldP spid="17" grpId="0"/>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1842637" y="1061532"/>
            <a:ext cx="7083640" cy="5028410"/>
          </a:xfrm>
          <a:prstGeom prst="rect">
            <a:avLst/>
          </a:prstGeom>
        </p:spPr>
      </p:pic>
      <p:sp>
        <p:nvSpPr>
          <p:cNvPr id="2" name="标题 1"/>
          <p:cNvSpPr>
            <a:spLocks noGrp="1"/>
          </p:cNvSpPr>
          <p:nvPr>
            <p:ph type="title"/>
          </p:nvPr>
        </p:nvSpPr>
        <p:spPr/>
        <p:txBody>
          <a:bodyPr/>
          <a:lstStyle/>
          <a:p>
            <a:r>
              <a:rPr lang="zh-CN" altLang="en-US" dirty="0"/>
              <a:t>半监督</a:t>
            </a:r>
            <a:r>
              <a:rPr lang="en-US" altLang="zh-CN" dirty="0"/>
              <a:t>SVM</a:t>
            </a:r>
            <a:endParaRPr lang="zh-CN" altLang="en-US" dirty="0"/>
          </a:p>
        </p:txBody>
      </p:sp>
      <p:sp>
        <p:nvSpPr>
          <p:cNvPr id="5" name="矩形 4"/>
          <p:cNvSpPr/>
          <p:nvPr/>
        </p:nvSpPr>
        <p:spPr>
          <a:xfrm>
            <a:off x="2965622" y="2747834"/>
            <a:ext cx="1087394" cy="26721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7" name="直接箭头连接符 6"/>
          <p:cNvCxnSpPr>
            <a:stCxn id="5" idx="1"/>
          </p:cNvCxnSpPr>
          <p:nvPr/>
        </p:nvCxnSpPr>
        <p:spPr>
          <a:xfrm flipH="1" flipV="1">
            <a:off x="1750542" y="2852868"/>
            <a:ext cx="1215080" cy="285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 Box 32"/>
          <p:cNvSpPr txBox="1">
            <a:spLocks noChangeArrowheads="1"/>
          </p:cNvSpPr>
          <p:nvPr/>
        </p:nvSpPr>
        <p:spPr bwMode="auto">
          <a:xfrm>
            <a:off x="45308" y="2605842"/>
            <a:ext cx="1705233" cy="584775"/>
          </a:xfrm>
          <a:prstGeom prst="rect">
            <a:avLst/>
          </a:prstGeom>
          <a:noFill/>
          <a:ln w="127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defTabSz="685800" eaLnBrk="1" fontAlgn="base" hangingPunct="1">
              <a:spcBef>
                <a:spcPct val="50000"/>
              </a:spcBef>
              <a:spcAft>
                <a:spcPct val="0"/>
              </a:spcAft>
              <a:defRPr/>
            </a:pPr>
            <a:r>
              <a:rPr lang="zh-CN" altLang="en-US" sz="1600" b="1" kern="0" dirty="0">
                <a:solidFill>
                  <a:schemeClr val="accent2"/>
                </a:solidFill>
                <a:latin typeface="幼圆" pitchFamily="49" charset="-122"/>
                <a:ea typeface="幼圆" pitchFamily="49" charset="-122"/>
              </a:rPr>
              <a:t>未标记样本的伪标记不准确</a:t>
            </a:r>
            <a:endParaRPr lang="en-US" altLang="zh-CN" sz="1600" b="1" kern="0" dirty="0">
              <a:solidFill>
                <a:schemeClr val="accent2"/>
              </a:solidFill>
              <a:latin typeface="幼圆" pitchFamily="49" charset="-122"/>
              <a:ea typeface="幼圆" pitchFamily="49" charset="-122"/>
            </a:endParaRPr>
          </a:p>
        </p:txBody>
      </p:sp>
      <p:cxnSp>
        <p:nvCxnSpPr>
          <p:cNvPr id="10" name="直接连接符 9"/>
          <p:cNvCxnSpPr/>
          <p:nvPr/>
        </p:nvCxnSpPr>
        <p:spPr>
          <a:xfrm>
            <a:off x="3959312" y="3779624"/>
            <a:ext cx="3932537" cy="978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510483" y="3474429"/>
            <a:ext cx="6073344" cy="12269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496447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半监督</a:t>
            </a:r>
            <a:r>
              <a:rPr lang="en-US" altLang="zh-CN" dirty="0"/>
              <a:t>SVM</a:t>
            </a:r>
            <a:endParaRPr lang="zh-CN" altLang="en-US" dirty="0"/>
          </a:p>
        </p:txBody>
      </p:sp>
      <p:sp>
        <p:nvSpPr>
          <p:cNvPr id="5" name="内容占位符 4"/>
          <p:cNvSpPr>
            <a:spLocks noGrp="1"/>
          </p:cNvSpPr>
          <p:nvPr>
            <p:ph idx="1"/>
          </p:nvPr>
        </p:nvSpPr>
        <p:spPr>
          <a:xfrm>
            <a:off x="260350" y="1614615"/>
            <a:ext cx="8616950" cy="4474695"/>
          </a:xfrm>
        </p:spPr>
        <p:txBody>
          <a:bodyPr/>
          <a:lstStyle/>
          <a:p>
            <a:r>
              <a:rPr lang="zh-CN" altLang="en-US" dirty="0"/>
              <a:t>未标记样本进行标记指派及调整的过程中</a:t>
            </a:r>
            <a:r>
              <a:rPr lang="en-US" altLang="zh-CN" dirty="0"/>
              <a:t>, </a:t>
            </a:r>
            <a:r>
              <a:rPr lang="zh-CN" altLang="en-US" dirty="0"/>
              <a:t>有可能出现</a:t>
            </a:r>
            <a:r>
              <a:rPr lang="zh-CN" altLang="en-US" dirty="0">
                <a:solidFill>
                  <a:srgbClr val="FF0000"/>
                </a:solidFill>
              </a:rPr>
              <a:t>类别不平衡</a:t>
            </a:r>
            <a:r>
              <a:rPr lang="zh-CN" altLang="en-US" dirty="0" smtClean="0">
                <a:solidFill>
                  <a:srgbClr val="FF0000"/>
                </a:solidFill>
              </a:rPr>
              <a:t>问题</a:t>
            </a:r>
            <a:r>
              <a:rPr lang="en-US" altLang="zh-CN" dirty="0" smtClean="0"/>
              <a:t>,</a:t>
            </a:r>
            <a:r>
              <a:rPr lang="zh-CN" altLang="en-US" dirty="0"/>
              <a:t>即某类的样本远多于另</a:t>
            </a:r>
            <a:r>
              <a:rPr lang="zh-CN" altLang="en-US" dirty="0" smtClean="0"/>
              <a:t>一类。</a:t>
            </a:r>
            <a:endParaRPr lang="en-US" altLang="zh-CN" dirty="0" smtClean="0"/>
          </a:p>
          <a:p>
            <a:pPr marL="0" indent="0">
              <a:buNone/>
            </a:pPr>
            <a:endParaRPr lang="en-US" altLang="zh-CN" dirty="0"/>
          </a:p>
          <a:p>
            <a:r>
              <a:rPr lang="zh-CN" altLang="en-US" dirty="0"/>
              <a:t>为了减轻</a:t>
            </a:r>
            <a:r>
              <a:rPr lang="zh-CN" altLang="en-US" dirty="0" smtClean="0"/>
              <a:t>类别</a:t>
            </a:r>
            <a:r>
              <a:rPr lang="zh-CN" altLang="en-US" dirty="0"/>
              <a:t>不平衡性所造成的不利影响</a:t>
            </a:r>
            <a:r>
              <a:rPr lang="en-US" altLang="zh-CN" dirty="0"/>
              <a:t>, </a:t>
            </a:r>
            <a:r>
              <a:rPr lang="zh-CN" altLang="en-US" dirty="0"/>
              <a:t>可</a:t>
            </a:r>
            <a:r>
              <a:rPr lang="zh-CN" altLang="en-US" dirty="0" smtClean="0"/>
              <a:t>对算法</a:t>
            </a:r>
            <a:r>
              <a:rPr lang="zh-CN" altLang="en-US" dirty="0"/>
              <a:t>稍加改进</a:t>
            </a:r>
            <a:r>
              <a:rPr lang="en-US" altLang="zh-CN" dirty="0" smtClean="0"/>
              <a:t>:</a:t>
            </a:r>
          </a:p>
          <a:p>
            <a:pPr marL="0" indent="0">
              <a:buNone/>
            </a:pPr>
            <a:r>
              <a:rPr lang="zh-CN" altLang="en-US" dirty="0" smtClean="0"/>
              <a:t>    将</a:t>
            </a:r>
            <a:r>
              <a:rPr lang="zh-CN" altLang="en-US" dirty="0"/>
              <a:t>优化目标</a:t>
            </a:r>
            <a:r>
              <a:rPr lang="zh-CN" altLang="en-US" dirty="0" smtClean="0"/>
              <a:t>中的    项</a:t>
            </a:r>
            <a:r>
              <a:rPr lang="zh-CN" altLang="en-US" dirty="0"/>
              <a:t>拆分</a:t>
            </a:r>
            <a:r>
              <a:rPr lang="zh-CN" altLang="en-US" dirty="0" smtClean="0"/>
              <a:t>为    与   </a:t>
            </a:r>
            <a:r>
              <a:rPr lang="en-US" altLang="zh-CN" dirty="0" smtClean="0"/>
              <a:t> </a:t>
            </a:r>
            <a:r>
              <a:rPr lang="zh-CN" altLang="en-US" dirty="0" smtClean="0"/>
              <a:t>两</a:t>
            </a:r>
            <a:r>
              <a:rPr lang="zh-CN" altLang="en-US" dirty="0"/>
              <a:t>项</a:t>
            </a:r>
            <a:r>
              <a:rPr lang="en-US" altLang="zh-CN" dirty="0" smtClean="0"/>
              <a:t>,</a:t>
            </a:r>
            <a:r>
              <a:rPr lang="zh-CN" altLang="en-US" dirty="0"/>
              <a:t>并在初始化</a:t>
            </a:r>
            <a:r>
              <a:rPr lang="zh-CN" altLang="en-US" dirty="0" smtClean="0"/>
              <a:t>时令：</a:t>
            </a:r>
            <a:endParaRPr lang="zh-CN" altLang="en-US" dirty="0"/>
          </a:p>
        </p:txBody>
      </p:sp>
      <p:pic>
        <p:nvPicPr>
          <p:cNvPr id="3" name="图片 2"/>
          <p:cNvPicPr>
            <a:picLocks noChangeAspect="1"/>
          </p:cNvPicPr>
          <p:nvPr/>
        </p:nvPicPr>
        <p:blipFill>
          <a:blip r:embed="rId2"/>
          <a:stretch>
            <a:fillRect/>
          </a:stretch>
        </p:blipFill>
        <p:spPr>
          <a:xfrm>
            <a:off x="2776762" y="3232480"/>
            <a:ext cx="250031" cy="314325"/>
          </a:xfrm>
          <a:prstGeom prst="rect">
            <a:avLst/>
          </a:prstGeom>
        </p:spPr>
      </p:pic>
      <p:pic>
        <p:nvPicPr>
          <p:cNvPr id="6" name="图片 5"/>
          <p:cNvPicPr>
            <a:picLocks noChangeAspect="1"/>
          </p:cNvPicPr>
          <p:nvPr/>
        </p:nvPicPr>
        <p:blipFill>
          <a:blip r:embed="rId3"/>
          <a:stretch>
            <a:fillRect/>
          </a:stretch>
        </p:blipFill>
        <p:spPr>
          <a:xfrm>
            <a:off x="4932300" y="3237453"/>
            <a:ext cx="292894" cy="328613"/>
          </a:xfrm>
          <a:prstGeom prst="rect">
            <a:avLst/>
          </a:prstGeom>
        </p:spPr>
      </p:pic>
      <p:pic>
        <p:nvPicPr>
          <p:cNvPr id="7" name="图片 6"/>
          <p:cNvPicPr>
            <a:picLocks noChangeAspect="1"/>
          </p:cNvPicPr>
          <p:nvPr/>
        </p:nvPicPr>
        <p:blipFill>
          <a:blip r:embed="rId4"/>
          <a:stretch>
            <a:fillRect/>
          </a:stretch>
        </p:blipFill>
        <p:spPr>
          <a:xfrm>
            <a:off x="3686129" y="3902314"/>
            <a:ext cx="1350169" cy="585788"/>
          </a:xfrm>
          <a:prstGeom prst="rect">
            <a:avLst/>
          </a:prstGeom>
        </p:spPr>
      </p:pic>
      <p:pic>
        <p:nvPicPr>
          <p:cNvPr id="8" name="图片 7"/>
          <p:cNvPicPr>
            <a:picLocks noChangeAspect="1"/>
          </p:cNvPicPr>
          <p:nvPr/>
        </p:nvPicPr>
        <p:blipFill>
          <a:blip r:embed="rId5"/>
          <a:stretch>
            <a:fillRect/>
          </a:stretch>
        </p:blipFill>
        <p:spPr>
          <a:xfrm>
            <a:off x="4278760" y="3245691"/>
            <a:ext cx="300038" cy="292894"/>
          </a:xfrm>
          <a:prstGeom prst="rect">
            <a:avLst/>
          </a:prstGeom>
        </p:spPr>
      </p:pic>
    </p:spTree>
    <p:extLst>
      <p:ext uri="{BB962C8B-B14F-4D97-AF65-F5344CB8AC3E}">
        <p14:creationId xmlns:p14="http://schemas.microsoft.com/office/powerpoint/2010/main" val="121119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半监督</a:t>
            </a:r>
            <a:r>
              <a:rPr lang="en-US" altLang="zh-CN" dirty="0"/>
              <a:t>SVM</a:t>
            </a:r>
            <a:endParaRPr lang="zh-CN" altLang="en-US" dirty="0"/>
          </a:p>
        </p:txBody>
      </p:sp>
      <p:sp>
        <p:nvSpPr>
          <p:cNvPr id="3" name="内容占位符 2"/>
          <p:cNvSpPr>
            <a:spLocks noGrp="1"/>
          </p:cNvSpPr>
          <p:nvPr>
            <p:ph idx="1"/>
          </p:nvPr>
        </p:nvSpPr>
        <p:spPr/>
        <p:txBody>
          <a:bodyPr/>
          <a:lstStyle/>
          <a:p>
            <a:r>
              <a:rPr lang="zh-CN" altLang="en-US" dirty="0"/>
              <a:t>显然</a:t>
            </a:r>
            <a:r>
              <a:rPr lang="en-US" altLang="zh-CN" dirty="0"/>
              <a:t>, </a:t>
            </a:r>
            <a:r>
              <a:rPr lang="zh-CN" altLang="en-US" dirty="0"/>
              <a:t>搜寻标记指派可能出错的每一对未标记样本进行调整</a:t>
            </a:r>
            <a:r>
              <a:rPr lang="en-US" altLang="zh-CN" dirty="0"/>
              <a:t>, </a:t>
            </a:r>
            <a:r>
              <a:rPr lang="zh-CN" altLang="en-US" dirty="0"/>
              <a:t>仍是</a:t>
            </a:r>
            <a:r>
              <a:rPr lang="zh-CN" altLang="en-US" dirty="0" smtClean="0"/>
              <a:t>一个</a:t>
            </a:r>
            <a:r>
              <a:rPr lang="zh-CN" altLang="en-US" dirty="0"/>
              <a:t>涉及</a:t>
            </a:r>
            <a:r>
              <a:rPr lang="zh-CN" altLang="en-US" dirty="0">
                <a:solidFill>
                  <a:srgbClr val="FF0000"/>
                </a:solidFill>
              </a:rPr>
              <a:t>巨大计算开销</a:t>
            </a:r>
            <a:r>
              <a:rPr lang="zh-CN" altLang="en-US" dirty="0"/>
              <a:t>的大规模优化</a:t>
            </a:r>
            <a:r>
              <a:rPr lang="zh-CN" altLang="en-US" dirty="0" smtClean="0"/>
              <a:t>问题</a:t>
            </a:r>
            <a:r>
              <a:rPr lang="zh-CN" altLang="en-US" dirty="0"/>
              <a:t>。</a:t>
            </a:r>
            <a:endParaRPr lang="en-US" altLang="zh-CN" dirty="0" smtClean="0"/>
          </a:p>
          <a:p>
            <a:endParaRPr lang="en-US" altLang="zh-CN" dirty="0"/>
          </a:p>
          <a:p>
            <a:endParaRPr lang="en-US" altLang="zh-CN" dirty="0" smtClean="0"/>
          </a:p>
          <a:p>
            <a:r>
              <a:rPr lang="zh-CN" altLang="en-US" dirty="0"/>
              <a:t>因此</a:t>
            </a:r>
            <a:r>
              <a:rPr lang="en-US" altLang="zh-CN" dirty="0"/>
              <a:t>, </a:t>
            </a:r>
            <a:r>
              <a:rPr lang="zh-CN" altLang="en-US" dirty="0"/>
              <a:t>半监督</a:t>
            </a:r>
            <a:r>
              <a:rPr lang="en-US" altLang="zh-CN" dirty="0"/>
              <a:t>SVM</a:t>
            </a:r>
            <a:r>
              <a:rPr lang="zh-CN" altLang="en-US" dirty="0"/>
              <a:t>研究的一个</a:t>
            </a:r>
            <a:r>
              <a:rPr lang="zh-CN" altLang="en-US" dirty="0" smtClean="0"/>
              <a:t>重点</a:t>
            </a:r>
            <a:r>
              <a:rPr lang="zh-CN" altLang="en-US" dirty="0"/>
              <a:t>是如何</a:t>
            </a:r>
            <a:r>
              <a:rPr lang="zh-CN" altLang="en-US" dirty="0">
                <a:solidFill>
                  <a:srgbClr val="FF0000"/>
                </a:solidFill>
              </a:rPr>
              <a:t>设计出高效的优化求解</a:t>
            </a:r>
            <a:r>
              <a:rPr lang="zh-CN" altLang="en-US" dirty="0" smtClean="0">
                <a:solidFill>
                  <a:srgbClr val="FF0000"/>
                </a:solidFill>
              </a:rPr>
              <a:t>策略</a:t>
            </a:r>
            <a:r>
              <a:rPr lang="zh-CN" altLang="en-US" dirty="0" smtClean="0"/>
              <a:t>。</a:t>
            </a:r>
            <a:endParaRPr lang="en-US" altLang="zh-CN" dirty="0" smtClean="0"/>
          </a:p>
          <a:p>
            <a:endParaRPr lang="en-US" altLang="zh-CN" dirty="0"/>
          </a:p>
          <a:p>
            <a:endParaRPr lang="en-US" altLang="zh-CN" dirty="0" smtClean="0"/>
          </a:p>
          <a:p>
            <a:r>
              <a:rPr lang="zh-CN" altLang="en-US" dirty="0"/>
              <a:t>例如基于图核</a:t>
            </a:r>
            <a:r>
              <a:rPr lang="en-US" altLang="zh-CN" dirty="0"/>
              <a:t>(graph kernel)</a:t>
            </a:r>
            <a:r>
              <a:rPr lang="zh-CN" altLang="en-US" dirty="0" smtClean="0"/>
              <a:t>函数梯度</a:t>
            </a:r>
            <a:r>
              <a:rPr lang="zh-CN" altLang="en-US" dirty="0"/>
              <a:t>下降的</a:t>
            </a:r>
            <a:r>
              <a:rPr lang="en-US" altLang="zh-CN" dirty="0"/>
              <a:t>Laplacian SVM[Chapelle and Zien, 2005]</a:t>
            </a:r>
            <a:r>
              <a:rPr lang="zh-CN" altLang="en-US" dirty="0"/>
              <a:t>、基于标记均值</a:t>
            </a:r>
            <a:r>
              <a:rPr lang="zh-CN" altLang="en-US" dirty="0" smtClean="0"/>
              <a:t>估计的</a:t>
            </a:r>
            <a:r>
              <a:rPr lang="en-US" altLang="zh-CN" dirty="0"/>
              <a:t>meanS3VM[Li et al., 2009]</a:t>
            </a:r>
            <a:r>
              <a:rPr lang="zh-CN" altLang="en-US" dirty="0"/>
              <a:t>等</a:t>
            </a:r>
            <a:r>
              <a:rPr lang="en-US" altLang="zh-CN" dirty="0"/>
              <a:t>.</a:t>
            </a:r>
            <a:endParaRPr lang="zh-CN" altLang="en-US" dirty="0"/>
          </a:p>
        </p:txBody>
      </p:sp>
    </p:spTree>
    <p:extLst>
      <p:ext uri="{BB962C8B-B14F-4D97-AF65-F5344CB8AC3E}">
        <p14:creationId xmlns:p14="http://schemas.microsoft.com/office/powerpoint/2010/main" val="3688847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p:txBody>
          <a:bodyPr/>
          <a:lstStyle/>
          <a:p>
            <a:r>
              <a:rPr lang="zh-CN" altLang="en-US" dirty="0">
                <a:solidFill>
                  <a:schemeClr val="bg1">
                    <a:lumMod val="85000"/>
                  </a:schemeClr>
                </a:solidFill>
              </a:rPr>
              <a:t>未标记样本</a:t>
            </a:r>
            <a:endParaRPr lang="en-US" altLang="zh-CN" dirty="0">
              <a:solidFill>
                <a:schemeClr val="bg1">
                  <a:lumMod val="85000"/>
                </a:schemeClr>
              </a:solidFill>
            </a:endParaRPr>
          </a:p>
          <a:p>
            <a:endParaRPr lang="en-US" altLang="zh-CN" dirty="0"/>
          </a:p>
          <a:p>
            <a:r>
              <a:rPr lang="zh-CN" altLang="en-US" dirty="0">
                <a:solidFill>
                  <a:schemeClr val="bg1">
                    <a:lumMod val="85000"/>
                  </a:schemeClr>
                </a:solidFill>
              </a:rPr>
              <a:t>生成式方法</a:t>
            </a:r>
            <a:endParaRPr lang="en-US" altLang="zh-CN" dirty="0">
              <a:solidFill>
                <a:schemeClr val="bg1">
                  <a:lumMod val="85000"/>
                </a:schemeClr>
              </a:solidFill>
            </a:endParaRPr>
          </a:p>
          <a:p>
            <a:endParaRPr lang="en-US" altLang="zh-CN" dirty="0"/>
          </a:p>
          <a:p>
            <a:r>
              <a:rPr lang="zh-CN" altLang="en-US" dirty="0">
                <a:solidFill>
                  <a:schemeClr val="bg1">
                    <a:lumMod val="85000"/>
                  </a:schemeClr>
                </a:solidFill>
              </a:rPr>
              <a:t>半监督</a:t>
            </a:r>
            <a:r>
              <a:rPr lang="en-US" altLang="zh-CN" dirty="0">
                <a:solidFill>
                  <a:schemeClr val="bg1">
                    <a:lumMod val="85000"/>
                  </a:schemeClr>
                </a:solidFill>
              </a:rPr>
              <a:t>SVM</a:t>
            </a:r>
          </a:p>
          <a:p>
            <a:endParaRPr lang="en-US" altLang="zh-CN" dirty="0">
              <a:solidFill>
                <a:schemeClr val="bg1">
                  <a:lumMod val="85000"/>
                </a:schemeClr>
              </a:solidFill>
            </a:endParaRPr>
          </a:p>
          <a:p>
            <a:r>
              <a:rPr lang="zh-CN" altLang="en-US" dirty="0"/>
              <a:t>图半监督学习</a:t>
            </a:r>
            <a:endParaRPr lang="en-US" altLang="zh-CN" dirty="0"/>
          </a:p>
          <a:p>
            <a:endParaRPr lang="en-US" altLang="zh-CN" dirty="0">
              <a:solidFill>
                <a:schemeClr val="bg1">
                  <a:lumMod val="85000"/>
                </a:schemeClr>
              </a:solidFill>
            </a:endParaRPr>
          </a:p>
          <a:p>
            <a:r>
              <a:rPr lang="zh-CN" altLang="en-US" dirty="0">
                <a:solidFill>
                  <a:schemeClr val="bg1">
                    <a:lumMod val="85000"/>
                  </a:schemeClr>
                </a:solidFill>
              </a:rPr>
              <a:t>基于分歧的方法</a:t>
            </a:r>
            <a:endParaRPr lang="en-US" altLang="zh-CN" dirty="0">
              <a:solidFill>
                <a:schemeClr val="bg1">
                  <a:lumMod val="85000"/>
                </a:schemeClr>
              </a:solidFill>
            </a:endParaRPr>
          </a:p>
          <a:p>
            <a:endParaRPr lang="en-US" altLang="zh-CN" dirty="0">
              <a:solidFill>
                <a:schemeClr val="bg1">
                  <a:lumMod val="85000"/>
                </a:schemeClr>
              </a:solidFill>
            </a:endParaRPr>
          </a:p>
          <a:p>
            <a:r>
              <a:rPr lang="zh-CN" altLang="en-US" dirty="0">
                <a:solidFill>
                  <a:schemeClr val="bg1">
                    <a:lumMod val="85000"/>
                  </a:schemeClr>
                </a:solidFill>
              </a:rPr>
              <a:t>半监督聚类</a:t>
            </a:r>
          </a:p>
        </p:txBody>
      </p:sp>
    </p:spTree>
    <p:extLst>
      <p:ext uri="{BB962C8B-B14F-4D97-AF65-F5344CB8AC3E}">
        <p14:creationId xmlns:p14="http://schemas.microsoft.com/office/powerpoint/2010/main" val="22918973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图半监督学习</a:t>
            </a:r>
            <a:endParaRPr lang="zh-CN" altLang="en-US" dirty="0"/>
          </a:p>
        </p:txBody>
      </p:sp>
      <p:sp>
        <p:nvSpPr>
          <p:cNvPr id="3" name="内容占位符 2"/>
          <p:cNvSpPr>
            <a:spLocks noGrp="1"/>
          </p:cNvSpPr>
          <p:nvPr>
            <p:ph idx="1"/>
          </p:nvPr>
        </p:nvSpPr>
        <p:spPr>
          <a:xfrm>
            <a:off x="260350" y="1987893"/>
            <a:ext cx="8616950" cy="3517557"/>
          </a:xfrm>
        </p:spPr>
        <p:txBody>
          <a:bodyPr>
            <a:normAutofit fontScale="92500" lnSpcReduction="10000"/>
          </a:bodyPr>
          <a:lstStyle/>
          <a:p>
            <a:r>
              <a:rPr lang="zh-CN" altLang="en-US" dirty="0"/>
              <a:t>给定一个数据集</a:t>
            </a:r>
            <a:r>
              <a:rPr lang="en-US" altLang="zh-CN" dirty="0"/>
              <a:t>, </a:t>
            </a:r>
            <a:r>
              <a:rPr lang="zh-CN" altLang="en-US" dirty="0"/>
              <a:t>我们可将其映射为一个图</a:t>
            </a:r>
            <a:r>
              <a:rPr lang="en-US" altLang="zh-CN" dirty="0"/>
              <a:t>, </a:t>
            </a:r>
            <a:r>
              <a:rPr lang="zh-CN" altLang="en-US" dirty="0"/>
              <a:t>数据集中每个样本对应于图</a:t>
            </a:r>
            <a:r>
              <a:rPr lang="zh-CN" altLang="en-US" dirty="0" smtClean="0"/>
              <a:t>中一</a:t>
            </a:r>
            <a:r>
              <a:rPr lang="zh-CN" altLang="en-US" dirty="0"/>
              <a:t>个结点</a:t>
            </a:r>
            <a:r>
              <a:rPr lang="en-US" altLang="zh-CN" dirty="0"/>
              <a:t>, </a:t>
            </a:r>
            <a:r>
              <a:rPr lang="zh-CN" altLang="en-US" dirty="0"/>
              <a:t>若两个样本之间的</a:t>
            </a:r>
            <a:r>
              <a:rPr lang="zh-CN" altLang="en-US" dirty="0">
                <a:solidFill>
                  <a:srgbClr val="FF0000"/>
                </a:solidFill>
              </a:rPr>
              <a:t>相似度很高</a:t>
            </a:r>
            <a:r>
              <a:rPr lang="en-US" altLang="zh-CN" dirty="0"/>
              <a:t>(</a:t>
            </a:r>
            <a:r>
              <a:rPr lang="zh-CN" altLang="en-US" dirty="0"/>
              <a:t>或相关性很强</a:t>
            </a:r>
            <a:r>
              <a:rPr lang="en-US" altLang="zh-CN" dirty="0"/>
              <a:t>), </a:t>
            </a:r>
            <a:r>
              <a:rPr lang="zh-CN" altLang="en-US" dirty="0"/>
              <a:t>则对应的结点之间</a:t>
            </a:r>
            <a:r>
              <a:rPr lang="zh-CN" altLang="en-US" dirty="0" smtClean="0"/>
              <a:t>存在</a:t>
            </a:r>
            <a:r>
              <a:rPr lang="zh-CN" altLang="en-US" dirty="0"/>
              <a:t>一条边</a:t>
            </a:r>
            <a:r>
              <a:rPr lang="en-US" altLang="zh-CN" dirty="0"/>
              <a:t>, </a:t>
            </a:r>
            <a:r>
              <a:rPr lang="zh-CN" altLang="en-US" dirty="0"/>
              <a:t>边的</a:t>
            </a:r>
            <a:r>
              <a:rPr lang="zh-CN" altLang="en-US" dirty="0">
                <a:solidFill>
                  <a:srgbClr val="FF0000"/>
                </a:solidFill>
              </a:rPr>
              <a:t>“强度”</a:t>
            </a:r>
            <a:r>
              <a:rPr lang="en-US" altLang="zh-CN" dirty="0"/>
              <a:t>(strength)</a:t>
            </a:r>
            <a:r>
              <a:rPr lang="zh-CN" altLang="en-US" dirty="0"/>
              <a:t>正比于样本之间的</a:t>
            </a:r>
            <a:r>
              <a:rPr lang="zh-CN" altLang="en-US" dirty="0">
                <a:solidFill>
                  <a:srgbClr val="FF0000"/>
                </a:solidFill>
              </a:rPr>
              <a:t>相似度</a:t>
            </a:r>
            <a:r>
              <a:rPr lang="en-US" altLang="zh-CN" dirty="0"/>
              <a:t>(</a:t>
            </a:r>
            <a:r>
              <a:rPr lang="zh-CN" altLang="en-US" dirty="0"/>
              <a:t>或相关性</a:t>
            </a:r>
            <a:r>
              <a:rPr lang="en-US" altLang="zh-CN" dirty="0" smtClean="0"/>
              <a:t>)</a:t>
            </a:r>
            <a:r>
              <a:rPr lang="zh-CN" altLang="en-US" dirty="0" smtClean="0"/>
              <a:t>。</a:t>
            </a:r>
            <a:endParaRPr lang="en-US" altLang="zh-CN" dirty="0" smtClean="0"/>
          </a:p>
          <a:p>
            <a:endParaRPr lang="en-US" altLang="zh-CN" dirty="0"/>
          </a:p>
          <a:p>
            <a:r>
              <a:rPr lang="zh-CN" altLang="en-US" dirty="0" smtClean="0"/>
              <a:t>我们可</a:t>
            </a:r>
            <a:r>
              <a:rPr lang="zh-CN" altLang="en-US" dirty="0"/>
              <a:t>将有标记样本所对应的结点想象为染过色</a:t>
            </a:r>
            <a:r>
              <a:rPr lang="en-US" altLang="zh-CN" dirty="0"/>
              <a:t>, </a:t>
            </a:r>
            <a:r>
              <a:rPr lang="zh-CN" altLang="en-US" dirty="0"/>
              <a:t>而未标记样本所对应的结点则</a:t>
            </a:r>
            <a:r>
              <a:rPr lang="zh-CN" altLang="en-US" dirty="0" smtClean="0"/>
              <a:t>尚未</a:t>
            </a:r>
            <a:r>
              <a:rPr lang="zh-CN" altLang="en-US" dirty="0"/>
              <a:t>染色</a:t>
            </a:r>
            <a:r>
              <a:rPr lang="en-US" altLang="zh-CN" dirty="0"/>
              <a:t>. </a:t>
            </a:r>
            <a:r>
              <a:rPr lang="zh-CN" altLang="en-US" dirty="0"/>
              <a:t>于是</a:t>
            </a:r>
            <a:r>
              <a:rPr lang="en-US" altLang="zh-CN" dirty="0"/>
              <a:t>, </a:t>
            </a:r>
            <a:r>
              <a:rPr lang="zh-CN" altLang="en-US" dirty="0"/>
              <a:t>半监督学习就对应于“颜色”在图上扩散或传播的</a:t>
            </a:r>
            <a:r>
              <a:rPr lang="zh-CN" altLang="en-US" dirty="0" smtClean="0"/>
              <a:t>过程。</a:t>
            </a:r>
            <a:endParaRPr lang="en-US" altLang="zh-CN" dirty="0" smtClean="0"/>
          </a:p>
          <a:p>
            <a:endParaRPr lang="en-US" altLang="zh-CN" dirty="0"/>
          </a:p>
          <a:p>
            <a:r>
              <a:rPr lang="zh-CN" altLang="en-US" dirty="0"/>
              <a:t>由于</a:t>
            </a:r>
            <a:r>
              <a:rPr lang="zh-CN" altLang="en-US" dirty="0" smtClean="0"/>
              <a:t>一个</a:t>
            </a:r>
            <a:r>
              <a:rPr lang="zh-CN" altLang="en-US" dirty="0"/>
              <a:t>图对应了一个矩阵</a:t>
            </a:r>
            <a:r>
              <a:rPr lang="en-US" altLang="zh-CN" dirty="0"/>
              <a:t>, </a:t>
            </a:r>
            <a:r>
              <a:rPr lang="zh-CN" altLang="en-US" dirty="0"/>
              <a:t>这就使得我们能基于矩阵运算来进行半监督学习算法</a:t>
            </a:r>
            <a:r>
              <a:rPr lang="zh-CN" altLang="en-US" dirty="0" smtClean="0"/>
              <a:t>的推导</a:t>
            </a:r>
            <a:r>
              <a:rPr lang="zh-CN" altLang="en-US" dirty="0"/>
              <a:t>与</a:t>
            </a:r>
            <a:r>
              <a:rPr lang="zh-CN" altLang="en-US" dirty="0" smtClean="0"/>
              <a:t>分析</a:t>
            </a:r>
            <a:r>
              <a:rPr lang="zh-CN" altLang="en-US" dirty="0"/>
              <a:t>。</a:t>
            </a:r>
          </a:p>
        </p:txBody>
      </p:sp>
    </p:spTree>
    <p:extLst>
      <p:ext uri="{BB962C8B-B14F-4D97-AF65-F5344CB8AC3E}">
        <p14:creationId xmlns:p14="http://schemas.microsoft.com/office/powerpoint/2010/main" val="195764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图半监督学习</a:t>
            </a:r>
          </a:p>
        </p:txBody>
      </p:sp>
      <p:sp>
        <p:nvSpPr>
          <p:cNvPr id="3" name="内容占位符 2"/>
          <p:cNvSpPr>
            <a:spLocks noGrp="1"/>
          </p:cNvSpPr>
          <p:nvPr>
            <p:ph idx="1"/>
          </p:nvPr>
        </p:nvSpPr>
        <p:spPr>
          <a:xfrm>
            <a:off x="260350" y="1911178"/>
            <a:ext cx="8616950" cy="3594272"/>
          </a:xfrm>
        </p:spPr>
        <p:txBody>
          <a:bodyPr/>
          <a:lstStyle/>
          <a:p>
            <a:r>
              <a:rPr lang="zh-CN" altLang="en-US" dirty="0" smtClean="0"/>
              <a:t>我们先基于         构建</a:t>
            </a:r>
            <a:r>
              <a:rPr lang="zh-CN" altLang="en-US" dirty="0"/>
              <a:t>一个</a:t>
            </a:r>
            <a:r>
              <a:rPr lang="zh-CN" altLang="en-US" dirty="0" smtClean="0"/>
              <a:t>图             ，其中结点集</a:t>
            </a:r>
            <a:endParaRPr lang="en-US" altLang="zh-CN" dirty="0" smtClean="0"/>
          </a:p>
          <a:p>
            <a:endParaRPr lang="en-US" altLang="zh-CN" dirty="0" smtClean="0"/>
          </a:p>
          <a:p>
            <a:endParaRPr lang="en-US" altLang="zh-CN" dirty="0" smtClean="0"/>
          </a:p>
          <a:p>
            <a:r>
              <a:rPr lang="zh-CN" altLang="en-US" dirty="0"/>
              <a:t>边集</a:t>
            </a:r>
            <a:r>
              <a:rPr lang="en-US" altLang="zh-CN" i="1" dirty="0"/>
              <a:t>E</a:t>
            </a:r>
            <a:r>
              <a:rPr lang="zh-CN" altLang="en-US" dirty="0"/>
              <a:t>可表示为一个亲和矩阵</a:t>
            </a:r>
            <a:r>
              <a:rPr lang="en-US" altLang="zh-CN" dirty="0"/>
              <a:t>(affinity matrix</a:t>
            </a:r>
            <a:r>
              <a:rPr lang="en-US" altLang="zh-CN" dirty="0" smtClean="0"/>
              <a:t>),</a:t>
            </a:r>
            <a:r>
              <a:rPr lang="zh-CN" altLang="en-US" dirty="0" smtClean="0"/>
              <a:t>常</a:t>
            </a:r>
            <a:r>
              <a:rPr lang="zh-CN" altLang="en-US" dirty="0"/>
              <a:t>基于高斯函数定义为</a:t>
            </a:r>
            <a:r>
              <a:rPr lang="en-US" altLang="zh-CN" dirty="0"/>
              <a:t>:</a:t>
            </a:r>
            <a:endParaRPr lang="zh-CN" altLang="en-US" dirty="0"/>
          </a:p>
        </p:txBody>
      </p:sp>
      <p:pic>
        <p:nvPicPr>
          <p:cNvPr id="4" name="图片 3"/>
          <p:cNvPicPr>
            <a:picLocks noChangeAspect="1"/>
          </p:cNvPicPr>
          <p:nvPr/>
        </p:nvPicPr>
        <p:blipFill>
          <a:blip r:embed="rId2"/>
          <a:stretch>
            <a:fillRect/>
          </a:stretch>
        </p:blipFill>
        <p:spPr>
          <a:xfrm>
            <a:off x="2142420" y="1978038"/>
            <a:ext cx="765310" cy="267859"/>
          </a:xfrm>
          <a:prstGeom prst="rect">
            <a:avLst/>
          </a:prstGeom>
        </p:spPr>
      </p:pic>
      <p:pic>
        <p:nvPicPr>
          <p:cNvPr id="5" name="图片 4"/>
          <p:cNvPicPr>
            <a:picLocks noChangeAspect="1"/>
          </p:cNvPicPr>
          <p:nvPr/>
        </p:nvPicPr>
        <p:blipFill>
          <a:blip r:embed="rId3"/>
          <a:stretch>
            <a:fillRect/>
          </a:stretch>
        </p:blipFill>
        <p:spPr>
          <a:xfrm>
            <a:off x="4473146" y="1971925"/>
            <a:ext cx="1108044" cy="324772"/>
          </a:xfrm>
          <a:prstGeom prst="rect">
            <a:avLst/>
          </a:prstGeom>
        </p:spPr>
      </p:pic>
      <p:pic>
        <p:nvPicPr>
          <p:cNvPr id="6" name="图片 5"/>
          <p:cNvPicPr>
            <a:picLocks noChangeAspect="1"/>
          </p:cNvPicPr>
          <p:nvPr/>
        </p:nvPicPr>
        <p:blipFill>
          <a:blip r:embed="rId4"/>
          <a:stretch>
            <a:fillRect/>
          </a:stretch>
        </p:blipFill>
        <p:spPr>
          <a:xfrm>
            <a:off x="2842362" y="2444093"/>
            <a:ext cx="3327714" cy="503455"/>
          </a:xfrm>
          <a:prstGeom prst="rect">
            <a:avLst/>
          </a:prstGeom>
        </p:spPr>
      </p:pic>
      <p:pic>
        <p:nvPicPr>
          <p:cNvPr id="7" name="图片 6"/>
          <p:cNvPicPr>
            <a:picLocks noChangeAspect="1"/>
          </p:cNvPicPr>
          <p:nvPr/>
        </p:nvPicPr>
        <p:blipFill>
          <a:blip r:embed="rId5"/>
          <a:stretch>
            <a:fillRect/>
          </a:stretch>
        </p:blipFill>
        <p:spPr>
          <a:xfrm>
            <a:off x="2520839" y="4037988"/>
            <a:ext cx="4022089" cy="1051418"/>
          </a:xfrm>
          <a:prstGeom prst="rect">
            <a:avLst/>
          </a:prstGeom>
        </p:spPr>
      </p:pic>
    </p:spTree>
    <p:extLst>
      <p:ext uri="{BB962C8B-B14F-4D97-AF65-F5344CB8AC3E}">
        <p14:creationId xmlns:p14="http://schemas.microsoft.com/office/powerpoint/2010/main" val="8774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图半监督学习</a:t>
            </a:r>
          </a:p>
        </p:txBody>
      </p:sp>
      <p:sp>
        <p:nvSpPr>
          <p:cNvPr id="3" name="内容占位符 2"/>
          <p:cNvSpPr>
            <a:spLocks noGrp="1"/>
          </p:cNvSpPr>
          <p:nvPr>
            <p:ph idx="1"/>
          </p:nvPr>
        </p:nvSpPr>
        <p:spPr/>
        <p:txBody>
          <a:bodyPr/>
          <a:lstStyle/>
          <a:p>
            <a:r>
              <a:rPr lang="zh-CN" altLang="en-US" dirty="0"/>
              <a:t>假定从</a:t>
            </a:r>
            <a:r>
              <a:rPr lang="zh-CN" altLang="en-US" dirty="0" smtClean="0"/>
              <a:t>图            将学得一个实值函数           。</a:t>
            </a:r>
            <a:endParaRPr lang="en-US" altLang="zh-CN" dirty="0" smtClean="0"/>
          </a:p>
          <a:p>
            <a:r>
              <a:rPr lang="zh-CN" altLang="en-US" dirty="0" smtClean="0"/>
              <a:t>直观上讲</a:t>
            </a:r>
            <a:r>
              <a:rPr lang="zh-CN" altLang="en-US" dirty="0"/>
              <a:t>相似的样本应具有相似的标记</a:t>
            </a:r>
            <a:r>
              <a:rPr lang="en-US" altLang="zh-CN" dirty="0" smtClean="0"/>
              <a:t>,</a:t>
            </a:r>
            <a:r>
              <a:rPr lang="zh-CN" altLang="en-US" dirty="0" smtClean="0"/>
              <a:t>即</a:t>
            </a:r>
            <a:r>
              <a:rPr lang="zh-CN" altLang="en-US" dirty="0"/>
              <a:t>得到最优</a:t>
            </a:r>
            <a:r>
              <a:rPr lang="zh-CN" altLang="en-US" dirty="0" smtClean="0"/>
              <a:t>结果于是</a:t>
            </a:r>
            <a:r>
              <a:rPr lang="zh-CN" altLang="en-US" dirty="0"/>
              <a:t>可定义关于</a:t>
            </a:r>
            <a:r>
              <a:rPr lang="en-US" altLang="zh-CN" i="1" dirty="0"/>
              <a:t>f</a:t>
            </a:r>
            <a:r>
              <a:rPr lang="zh-CN" altLang="en-US" dirty="0"/>
              <a:t>的“能量函数”</a:t>
            </a:r>
            <a:r>
              <a:rPr lang="en-US" altLang="zh-CN" dirty="0"/>
              <a:t>(energy function)[Zhu et al., 2003]:</a:t>
            </a:r>
            <a:r>
              <a:rPr lang="zh-CN" altLang="en-US" dirty="0" smtClean="0"/>
              <a:t>                            </a:t>
            </a:r>
            <a:endParaRPr lang="zh-CN" altLang="en-US" dirty="0"/>
          </a:p>
        </p:txBody>
      </p:sp>
      <p:pic>
        <p:nvPicPr>
          <p:cNvPr id="4" name="图片 3"/>
          <p:cNvPicPr>
            <a:picLocks noChangeAspect="1"/>
          </p:cNvPicPr>
          <p:nvPr/>
        </p:nvPicPr>
        <p:blipFill>
          <a:blip r:embed="rId2"/>
          <a:stretch>
            <a:fillRect/>
          </a:stretch>
        </p:blipFill>
        <p:spPr>
          <a:xfrm>
            <a:off x="1880091" y="1208337"/>
            <a:ext cx="1009524" cy="295895"/>
          </a:xfrm>
          <a:prstGeom prst="rect">
            <a:avLst/>
          </a:prstGeom>
        </p:spPr>
      </p:pic>
      <p:pic>
        <p:nvPicPr>
          <p:cNvPr id="5" name="图片 4"/>
          <p:cNvPicPr>
            <a:picLocks noChangeAspect="1"/>
          </p:cNvPicPr>
          <p:nvPr/>
        </p:nvPicPr>
        <p:blipFill>
          <a:blip r:embed="rId3"/>
          <a:stretch>
            <a:fillRect/>
          </a:stretch>
        </p:blipFill>
        <p:spPr>
          <a:xfrm>
            <a:off x="5567663" y="1200099"/>
            <a:ext cx="997894" cy="311225"/>
          </a:xfrm>
          <a:prstGeom prst="rect">
            <a:avLst/>
          </a:prstGeom>
        </p:spPr>
      </p:pic>
      <p:pic>
        <p:nvPicPr>
          <p:cNvPr id="6" name="图片 5"/>
          <p:cNvPicPr>
            <a:picLocks noChangeAspect="1"/>
          </p:cNvPicPr>
          <p:nvPr/>
        </p:nvPicPr>
        <p:blipFill>
          <a:blip r:embed="rId4"/>
          <a:stretch>
            <a:fillRect/>
          </a:stretch>
        </p:blipFill>
        <p:spPr>
          <a:xfrm>
            <a:off x="2384853" y="2644889"/>
            <a:ext cx="3873649" cy="723003"/>
          </a:xfrm>
          <a:prstGeom prst="rect">
            <a:avLst/>
          </a:prstGeom>
        </p:spPr>
      </p:pic>
      <p:pic>
        <p:nvPicPr>
          <p:cNvPr id="7" name="图片 6"/>
          <p:cNvPicPr>
            <a:picLocks noChangeAspect="1"/>
          </p:cNvPicPr>
          <p:nvPr/>
        </p:nvPicPr>
        <p:blipFill>
          <a:blip r:embed="rId5"/>
          <a:stretch>
            <a:fillRect/>
          </a:stretch>
        </p:blipFill>
        <p:spPr>
          <a:xfrm>
            <a:off x="1618735" y="3481189"/>
            <a:ext cx="5693955" cy="840790"/>
          </a:xfrm>
          <a:prstGeom prst="rect">
            <a:avLst/>
          </a:prstGeom>
        </p:spPr>
      </p:pic>
      <p:pic>
        <p:nvPicPr>
          <p:cNvPr id="8" name="图片 7"/>
          <p:cNvPicPr>
            <a:picLocks noChangeAspect="1"/>
          </p:cNvPicPr>
          <p:nvPr/>
        </p:nvPicPr>
        <p:blipFill>
          <a:blip r:embed="rId6"/>
          <a:stretch>
            <a:fillRect/>
          </a:stretch>
        </p:blipFill>
        <p:spPr>
          <a:xfrm>
            <a:off x="3299255" y="4567247"/>
            <a:ext cx="1685660" cy="414415"/>
          </a:xfrm>
          <a:prstGeom prst="rect">
            <a:avLst/>
          </a:prstGeom>
        </p:spPr>
      </p:pic>
    </p:spTree>
    <p:extLst>
      <p:ext uri="{BB962C8B-B14F-4D97-AF65-F5344CB8AC3E}">
        <p14:creationId xmlns:p14="http://schemas.microsoft.com/office/powerpoint/2010/main" val="3204376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图半监督学习</a:t>
            </a:r>
          </a:p>
        </p:txBody>
      </p:sp>
      <p:sp>
        <p:nvSpPr>
          <p:cNvPr id="3" name="内容占位符 2"/>
          <p:cNvSpPr>
            <a:spLocks noGrp="1"/>
          </p:cNvSpPr>
          <p:nvPr>
            <p:ph idx="1"/>
          </p:nvPr>
        </p:nvSpPr>
        <p:spPr/>
        <p:txBody>
          <a:bodyPr/>
          <a:lstStyle/>
          <a:p>
            <a:r>
              <a:rPr lang="zh-CN" altLang="en-US" dirty="0"/>
              <a:t>采用分块矩阵表示方式</a:t>
            </a:r>
            <a:r>
              <a:rPr lang="en-US" altLang="zh-CN" dirty="0" smtClean="0"/>
              <a:t>:</a:t>
            </a:r>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由           可</a:t>
            </a:r>
            <a:r>
              <a:rPr lang="zh-CN" altLang="en-US" dirty="0"/>
              <a:t>得</a:t>
            </a:r>
            <a:r>
              <a:rPr lang="en-US" altLang="zh-CN" dirty="0"/>
              <a:t>:</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2486242" y="1930937"/>
            <a:ext cx="4296965" cy="794973"/>
          </a:xfrm>
          <a:prstGeom prst="rect">
            <a:avLst/>
          </a:prstGeom>
        </p:spPr>
      </p:pic>
      <p:pic>
        <p:nvPicPr>
          <p:cNvPr id="5" name="图片 4"/>
          <p:cNvPicPr>
            <a:picLocks noChangeAspect="1"/>
          </p:cNvPicPr>
          <p:nvPr/>
        </p:nvPicPr>
        <p:blipFill>
          <a:blip r:embed="rId3"/>
          <a:stretch>
            <a:fillRect/>
          </a:stretch>
        </p:blipFill>
        <p:spPr>
          <a:xfrm>
            <a:off x="2355869" y="3142525"/>
            <a:ext cx="4557713" cy="514350"/>
          </a:xfrm>
          <a:prstGeom prst="rect">
            <a:avLst/>
          </a:prstGeom>
        </p:spPr>
      </p:pic>
      <p:pic>
        <p:nvPicPr>
          <p:cNvPr id="6" name="图片 5"/>
          <p:cNvPicPr>
            <a:picLocks noChangeAspect="1"/>
          </p:cNvPicPr>
          <p:nvPr/>
        </p:nvPicPr>
        <p:blipFill>
          <a:blip r:embed="rId4"/>
          <a:stretch>
            <a:fillRect/>
          </a:stretch>
        </p:blipFill>
        <p:spPr>
          <a:xfrm>
            <a:off x="1087386" y="4144136"/>
            <a:ext cx="884663" cy="436102"/>
          </a:xfrm>
          <a:prstGeom prst="rect">
            <a:avLst/>
          </a:prstGeom>
        </p:spPr>
      </p:pic>
      <p:pic>
        <p:nvPicPr>
          <p:cNvPr id="7" name="图片 6"/>
          <p:cNvPicPr>
            <a:picLocks noChangeAspect="1"/>
          </p:cNvPicPr>
          <p:nvPr/>
        </p:nvPicPr>
        <p:blipFill>
          <a:blip r:embed="rId5"/>
          <a:stretch>
            <a:fillRect/>
          </a:stretch>
        </p:blipFill>
        <p:spPr>
          <a:xfrm>
            <a:off x="3152244" y="4951070"/>
            <a:ext cx="2833161" cy="473289"/>
          </a:xfrm>
          <a:prstGeom prst="rect">
            <a:avLst/>
          </a:prstGeom>
        </p:spPr>
      </p:pic>
    </p:spTree>
    <p:extLst>
      <p:ext uri="{BB962C8B-B14F-4D97-AF65-F5344CB8AC3E}">
        <p14:creationId xmlns:p14="http://schemas.microsoft.com/office/powerpoint/2010/main" val="685060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图半监督学习</a:t>
            </a:r>
          </a:p>
        </p:txBody>
      </p:sp>
      <p:pic>
        <p:nvPicPr>
          <p:cNvPr id="5" name="图片 4"/>
          <p:cNvPicPr>
            <a:picLocks noChangeAspect="1"/>
          </p:cNvPicPr>
          <p:nvPr/>
        </p:nvPicPr>
        <p:blipFill>
          <a:blip r:embed="rId2"/>
          <a:stretch>
            <a:fillRect/>
          </a:stretch>
        </p:blipFill>
        <p:spPr>
          <a:xfrm>
            <a:off x="1810266" y="1832935"/>
            <a:ext cx="3466070" cy="636950"/>
          </a:xfrm>
          <a:prstGeom prst="rect">
            <a:avLst/>
          </a:prstGeom>
        </p:spPr>
      </p:pic>
      <p:pic>
        <p:nvPicPr>
          <p:cNvPr id="6" name="图片 5"/>
          <p:cNvPicPr>
            <a:picLocks noChangeAspect="1"/>
          </p:cNvPicPr>
          <p:nvPr/>
        </p:nvPicPr>
        <p:blipFill>
          <a:blip r:embed="rId3"/>
          <a:stretch>
            <a:fillRect/>
          </a:stretch>
        </p:blipFill>
        <p:spPr>
          <a:xfrm>
            <a:off x="5209339" y="1832935"/>
            <a:ext cx="1969937" cy="680711"/>
          </a:xfrm>
          <a:prstGeom prst="rect">
            <a:avLst/>
          </a:prstGeom>
        </p:spPr>
      </p:pic>
      <p:pic>
        <p:nvPicPr>
          <p:cNvPr id="7" name="图片 6"/>
          <p:cNvPicPr>
            <a:picLocks noChangeAspect="1"/>
          </p:cNvPicPr>
          <p:nvPr/>
        </p:nvPicPr>
        <p:blipFill>
          <a:blip r:embed="rId4"/>
          <a:stretch>
            <a:fillRect/>
          </a:stretch>
        </p:blipFill>
        <p:spPr>
          <a:xfrm>
            <a:off x="3312094" y="2587272"/>
            <a:ext cx="2773610" cy="306893"/>
          </a:xfrm>
          <a:prstGeom prst="rect">
            <a:avLst/>
          </a:prstGeom>
        </p:spPr>
      </p:pic>
      <p:pic>
        <p:nvPicPr>
          <p:cNvPr id="8" name="图片 7"/>
          <p:cNvPicPr>
            <a:picLocks noChangeAspect="1"/>
          </p:cNvPicPr>
          <p:nvPr/>
        </p:nvPicPr>
        <p:blipFill>
          <a:blip r:embed="rId5"/>
          <a:stretch>
            <a:fillRect/>
          </a:stretch>
        </p:blipFill>
        <p:spPr>
          <a:xfrm>
            <a:off x="2941872" y="3137072"/>
            <a:ext cx="3582495" cy="449216"/>
          </a:xfrm>
          <a:prstGeom prst="rect">
            <a:avLst/>
          </a:prstGeom>
        </p:spPr>
      </p:pic>
      <p:pic>
        <p:nvPicPr>
          <p:cNvPr id="10" name="图片 9"/>
          <p:cNvPicPr>
            <a:picLocks noChangeAspect="1"/>
          </p:cNvPicPr>
          <p:nvPr/>
        </p:nvPicPr>
        <p:blipFill>
          <a:blip r:embed="rId6"/>
          <a:stretch>
            <a:fillRect/>
          </a:stretch>
        </p:blipFill>
        <p:spPr>
          <a:xfrm>
            <a:off x="3206868" y="3720895"/>
            <a:ext cx="3243360" cy="416108"/>
          </a:xfrm>
          <a:prstGeom prst="rect">
            <a:avLst/>
          </a:prstGeom>
        </p:spPr>
      </p:pic>
      <p:pic>
        <p:nvPicPr>
          <p:cNvPr id="11" name="图片 10"/>
          <p:cNvPicPr>
            <a:picLocks noChangeAspect="1"/>
          </p:cNvPicPr>
          <p:nvPr/>
        </p:nvPicPr>
        <p:blipFill>
          <a:blip r:embed="rId7"/>
          <a:stretch>
            <a:fillRect/>
          </a:stretch>
        </p:blipFill>
        <p:spPr>
          <a:xfrm>
            <a:off x="3206868" y="4253476"/>
            <a:ext cx="2149786" cy="404183"/>
          </a:xfrm>
          <a:prstGeom prst="rect">
            <a:avLst/>
          </a:prstGeom>
        </p:spPr>
      </p:pic>
    </p:spTree>
    <p:extLst>
      <p:ext uri="{BB962C8B-B14F-4D97-AF65-F5344CB8AC3E}">
        <p14:creationId xmlns:p14="http://schemas.microsoft.com/office/powerpoint/2010/main" val="2371337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背景</a:t>
            </a:r>
            <a:r>
              <a:rPr lang="zh-CN" altLang="en-US" dirty="0"/>
              <a:t>（</a:t>
            </a:r>
            <a:r>
              <a:rPr lang="zh-CN" altLang="en-US" dirty="0" smtClean="0"/>
              <a:t>半监督学习</a:t>
            </a:r>
            <a:r>
              <a:rPr lang="zh-CN" altLang="en-US" dirty="0"/>
              <a:t>）</a:t>
            </a: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44537" y="2790088"/>
            <a:ext cx="1838311" cy="1276994"/>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13738" y="1819142"/>
            <a:ext cx="1940418" cy="1452281"/>
          </a:xfrm>
          <a:prstGeom prst="rect">
            <a:avLst/>
          </a:prstGeom>
        </p:spPr>
      </p:pic>
      <p:sp>
        <p:nvSpPr>
          <p:cNvPr id="7" name="Text Box 17"/>
          <p:cNvSpPr txBox="1">
            <a:spLocks noChangeArrowheads="1"/>
          </p:cNvSpPr>
          <p:nvPr/>
        </p:nvSpPr>
        <p:spPr bwMode="auto">
          <a:xfrm>
            <a:off x="2131495" y="4240300"/>
            <a:ext cx="864393" cy="276999"/>
          </a:xfrm>
          <a:prstGeom prst="rect">
            <a:avLst/>
          </a:prstGeom>
          <a:ln/>
          <a:extLst/>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defTabSz="685800" eaLnBrk="1" fontAlgn="base" hangingPunct="1">
              <a:spcBef>
                <a:spcPct val="50000"/>
              </a:spcBef>
              <a:spcAft>
                <a:spcPct val="0"/>
              </a:spcAft>
              <a:defRPr/>
            </a:pPr>
            <a:r>
              <a:rPr lang="zh-CN" altLang="en-US" sz="1200" b="1" kern="0" dirty="0">
                <a:solidFill>
                  <a:schemeClr val="accent2"/>
                </a:solidFill>
                <a:latin typeface="Palatino Linotype" pitchFamily="18" charset="0"/>
              </a:rPr>
              <a:t>隔壁老王</a:t>
            </a:r>
            <a:endParaRPr lang="en-US" altLang="zh-CN" sz="1200" b="1" kern="0" dirty="0">
              <a:solidFill>
                <a:schemeClr val="accent2"/>
              </a:solidFill>
              <a:latin typeface="Palatino Linotype" pitchFamily="18" charset="0"/>
            </a:endParaRPr>
          </a:p>
        </p:txBody>
      </p:sp>
      <p:sp>
        <p:nvSpPr>
          <p:cNvPr id="8" name="Text Box 17"/>
          <p:cNvSpPr txBox="1">
            <a:spLocks noChangeArrowheads="1"/>
          </p:cNvSpPr>
          <p:nvPr/>
        </p:nvSpPr>
        <p:spPr bwMode="auto">
          <a:xfrm>
            <a:off x="2131495" y="4240299"/>
            <a:ext cx="864393" cy="276999"/>
          </a:xfrm>
          <a:prstGeom prst="rect">
            <a:avLst/>
          </a:prstGeom>
          <a:ln/>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defTabSz="685800" eaLnBrk="1" fontAlgn="base" hangingPunct="1">
              <a:spcBef>
                <a:spcPct val="50000"/>
              </a:spcBef>
              <a:spcAft>
                <a:spcPct val="0"/>
              </a:spcAft>
              <a:defRPr/>
            </a:pPr>
            <a:r>
              <a:rPr lang="zh-CN" altLang="en-US" sz="1200" b="1" kern="0" dirty="0">
                <a:solidFill>
                  <a:schemeClr val="bg2"/>
                </a:solidFill>
                <a:latin typeface="Palatino Linotype" pitchFamily="18" charset="0"/>
              </a:rPr>
              <a:t>品瓜师</a:t>
            </a:r>
            <a:endParaRPr lang="en-US" altLang="zh-CN" sz="1200" b="1" kern="0" dirty="0">
              <a:solidFill>
                <a:schemeClr val="bg2"/>
              </a:solidFill>
              <a:latin typeface="Palatino Linotype" pitchFamily="18" charset="0"/>
            </a:endParaRPr>
          </a:p>
        </p:txBody>
      </p:sp>
      <p:sp>
        <p:nvSpPr>
          <p:cNvPr id="9" name="文本框 8"/>
          <p:cNvSpPr txBox="1"/>
          <p:nvPr/>
        </p:nvSpPr>
        <p:spPr>
          <a:xfrm>
            <a:off x="6976977" y="2213006"/>
            <a:ext cx="665162" cy="600164"/>
          </a:xfrm>
          <a:prstGeom prst="rect">
            <a:avLst/>
          </a:prstGeom>
          <a:ln w="38100"/>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3300" dirty="0">
                <a:solidFill>
                  <a:srgbClr val="C30D23"/>
                </a:solidFill>
              </a:rPr>
              <a:t>吃</a:t>
            </a: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3622" y="3788722"/>
            <a:ext cx="2311751" cy="1542569"/>
          </a:xfrm>
          <a:prstGeom prst="rect">
            <a:avLst/>
          </a:prstGeom>
        </p:spPr>
      </p:pic>
      <p:sp>
        <p:nvSpPr>
          <p:cNvPr id="10" name="下箭头 9"/>
          <p:cNvSpPr/>
          <p:nvPr/>
        </p:nvSpPr>
        <p:spPr>
          <a:xfrm rot="15344670">
            <a:off x="4174034" y="1919958"/>
            <a:ext cx="467139" cy="1364092"/>
          </a:xfrm>
          <a:prstGeom prst="downArrow">
            <a:avLst>
              <a:gd name="adj1" fmla="val 50000"/>
              <a:gd name="adj2" fmla="val 67194"/>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下箭头 10"/>
          <p:cNvSpPr/>
          <p:nvPr/>
        </p:nvSpPr>
        <p:spPr>
          <a:xfrm rot="17428784">
            <a:off x="4124665" y="3575010"/>
            <a:ext cx="467139" cy="1330579"/>
          </a:xfrm>
          <a:prstGeom prst="downArrow">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1292403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0-#ppt_w/2"/>
                                          </p:val>
                                        </p:tav>
                                        <p:tav tm="100000">
                                          <p:val>
                                            <p:strVal val="#ppt_x"/>
                                          </p:val>
                                        </p:tav>
                                      </p:tavLst>
                                    </p:anim>
                                    <p:anim calcmode="lin" valueType="num">
                                      <p:cBhvr additive="base">
                                        <p:cTn id="17" dur="500" fill="hold"/>
                                        <p:tgtEl>
                                          <p:spTgt spid="9"/>
                                        </p:tgtEl>
                                        <p:attrNameLst>
                                          <p:attrName>ppt_y</p:attrName>
                                        </p:attrNameLst>
                                      </p:cBhvr>
                                      <p:tavLst>
                                        <p:tav tm="0">
                                          <p:val>
                                            <p:strVal val="#ppt_y"/>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additive="base">
                                        <p:cTn id="26" dur="500" fill="hold"/>
                                        <p:tgtEl>
                                          <p:spTgt spid="2"/>
                                        </p:tgtEl>
                                        <p:attrNameLst>
                                          <p:attrName>ppt_x</p:attrName>
                                        </p:attrNameLst>
                                      </p:cBhvr>
                                      <p:tavLst>
                                        <p:tav tm="0">
                                          <p:val>
                                            <p:strVal val="0-#ppt_w/2"/>
                                          </p:val>
                                        </p:tav>
                                        <p:tav tm="100000">
                                          <p:val>
                                            <p:strVal val="#ppt_x"/>
                                          </p:val>
                                        </p:tav>
                                      </p:tavLst>
                                    </p:anim>
                                    <p:anim calcmode="lin" valueType="num">
                                      <p:cBhvr additive="base">
                                        <p:cTn id="27" dur="500" fill="hold"/>
                                        <p:tgtEl>
                                          <p:spTgt spid="2"/>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0-#ppt_w/2"/>
                                          </p:val>
                                        </p:tav>
                                        <p:tav tm="100000">
                                          <p:val>
                                            <p:strVal val="#ppt_x"/>
                                          </p:val>
                                        </p:tav>
                                      </p:tavLst>
                                    </p:anim>
                                    <p:anim calcmode="lin" valueType="num">
                                      <p:cBhvr additive="base">
                                        <p:cTn id="31"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图半监督学习</a:t>
            </a:r>
          </a:p>
        </p:txBody>
      </p:sp>
      <p:sp>
        <p:nvSpPr>
          <p:cNvPr id="3" name="内容占位符 2"/>
          <p:cNvSpPr>
            <a:spLocks noGrp="1"/>
          </p:cNvSpPr>
          <p:nvPr>
            <p:ph idx="1"/>
          </p:nvPr>
        </p:nvSpPr>
        <p:spPr>
          <a:xfrm>
            <a:off x="260350" y="1622855"/>
            <a:ext cx="8616950" cy="3882596"/>
          </a:xfrm>
        </p:spPr>
        <p:txBody>
          <a:bodyPr/>
          <a:lstStyle/>
          <a:p>
            <a:r>
              <a:rPr lang="zh-CN" altLang="en-US" dirty="0"/>
              <a:t>上面描述的是一个针对二分类问题的“单步式”标记传播</a:t>
            </a:r>
            <a:r>
              <a:rPr lang="en-US" altLang="zh-CN" dirty="0"/>
              <a:t>(label propagation</a:t>
            </a:r>
            <a:r>
              <a:rPr lang="en-US" altLang="zh-CN" dirty="0" smtClean="0"/>
              <a:t>)</a:t>
            </a:r>
            <a:r>
              <a:rPr lang="zh-CN" altLang="en-US" dirty="0" smtClean="0"/>
              <a:t>方法</a:t>
            </a:r>
            <a:r>
              <a:rPr lang="en-US" altLang="zh-CN" dirty="0"/>
              <a:t>, </a:t>
            </a:r>
            <a:r>
              <a:rPr lang="zh-CN" altLang="en-US" dirty="0"/>
              <a:t>下面我们来看一个适用于多分类问题的“迭代式”标记传播</a:t>
            </a:r>
            <a:r>
              <a:rPr lang="zh-CN" altLang="en-US" dirty="0" smtClean="0"/>
              <a:t>方</a:t>
            </a:r>
            <a:r>
              <a:rPr lang="zh-CN" altLang="da-DK" dirty="0" smtClean="0"/>
              <a:t>法</a:t>
            </a:r>
            <a:r>
              <a:rPr lang="da-DK" altLang="zh-CN" dirty="0"/>
              <a:t>[Zhou et al., 2004</a:t>
            </a:r>
            <a:r>
              <a:rPr lang="da-DK" altLang="zh-CN" dirty="0" smtClean="0"/>
              <a:t>].</a:t>
            </a:r>
          </a:p>
          <a:p>
            <a:r>
              <a:rPr lang="zh-CN" altLang="en-US" dirty="0" smtClean="0"/>
              <a:t>仍基于         构建</a:t>
            </a:r>
            <a:r>
              <a:rPr lang="zh-CN" altLang="en-US" dirty="0"/>
              <a:t>一个</a:t>
            </a:r>
            <a:r>
              <a:rPr lang="zh-CN" altLang="en-US" dirty="0" smtClean="0"/>
              <a:t>图            其中</a:t>
            </a:r>
            <a:r>
              <a:rPr lang="zh-CN" altLang="en-US" dirty="0"/>
              <a:t>结点</a:t>
            </a:r>
            <a:r>
              <a:rPr lang="zh-CN" altLang="en-US" dirty="0" smtClean="0"/>
              <a:t>集</a:t>
            </a:r>
            <a:endParaRPr lang="en-US" altLang="zh-CN" dirty="0" smtClean="0"/>
          </a:p>
          <a:p>
            <a:r>
              <a:rPr lang="zh-CN" altLang="en-US" dirty="0"/>
              <a:t>定义一</a:t>
            </a:r>
            <a:r>
              <a:rPr lang="zh-CN" altLang="en-US" dirty="0" smtClean="0"/>
              <a:t>个           的非负</a:t>
            </a:r>
            <a:r>
              <a:rPr lang="zh-CN" altLang="en-US" dirty="0"/>
              <a:t>标记</a:t>
            </a:r>
            <a:r>
              <a:rPr lang="zh-CN" altLang="en-US" dirty="0" smtClean="0"/>
              <a:t>矩阵                 </a:t>
            </a:r>
            <a:r>
              <a:rPr lang="zh-CN" altLang="en-US" dirty="0"/>
              <a:t>，</a:t>
            </a:r>
            <a:r>
              <a:rPr lang="zh-CN" altLang="en-US" dirty="0" smtClean="0"/>
              <a:t>其第</a:t>
            </a:r>
            <a:r>
              <a:rPr lang="en-US" altLang="zh-CN" dirty="0" err="1" smtClean="0"/>
              <a:t>i</a:t>
            </a:r>
            <a:r>
              <a:rPr lang="zh-CN" altLang="en-US" dirty="0" smtClean="0"/>
              <a:t>行元素</a:t>
            </a:r>
            <a:endParaRPr lang="en-US" altLang="zh-CN" dirty="0" smtClean="0"/>
          </a:p>
          <a:p>
            <a:pPr marL="0" indent="0">
              <a:buNone/>
            </a:pPr>
            <a:r>
              <a:rPr lang="zh-CN" altLang="en-US" dirty="0" smtClean="0"/>
              <a:t>                    为示例 </a:t>
            </a:r>
            <a:r>
              <a:rPr lang="en-US" altLang="zh-CN" b="1" i="1" dirty="0" smtClean="0"/>
              <a:t>   </a:t>
            </a:r>
            <a:r>
              <a:rPr lang="zh-CN" altLang="en-US" dirty="0" smtClean="0"/>
              <a:t>的标记</a:t>
            </a:r>
            <a:r>
              <a:rPr lang="zh-CN" altLang="en-US" dirty="0"/>
              <a:t>向量</a:t>
            </a:r>
            <a:r>
              <a:rPr lang="en-US" altLang="zh-CN" dirty="0"/>
              <a:t>, </a:t>
            </a:r>
            <a:r>
              <a:rPr lang="zh-CN" altLang="en-US" dirty="0"/>
              <a:t>相应的分类规则为</a:t>
            </a:r>
            <a:r>
              <a:rPr lang="en-US" altLang="zh-CN" dirty="0" smtClean="0"/>
              <a:t>:</a:t>
            </a:r>
          </a:p>
          <a:p>
            <a:pPr marL="0" indent="0">
              <a:buNone/>
            </a:pPr>
            <a:endParaRPr lang="en-US" altLang="zh-CN" dirty="0" smtClean="0"/>
          </a:p>
          <a:p>
            <a:r>
              <a:rPr lang="zh-CN" altLang="en-US" dirty="0" smtClean="0"/>
              <a:t>将</a:t>
            </a:r>
            <a:r>
              <a:rPr lang="en-US" altLang="zh-CN" dirty="0" smtClean="0"/>
              <a:t>F</a:t>
            </a:r>
            <a:r>
              <a:rPr lang="zh-CN" altLang="en-US" dirty="0" smtClean="0"/>
              <a:t>初始化为：</a:t>
            </a:r>
            <a:endParaRPr lang="en-US" altLang="zh-CN" dirty="0" smtClean="0"/>
          </a:p>
          <a:p>
            <a:endParaRPr lang="en-US" altLang="zh-CN" dirty="0"/>
          </a:p>
          <a:p>
            <a:endParaRPr lang="da-DK" altLang="zh-CN" dirty="0" smtClean="0"/>
          </a:p>
          <a:p>
            <a:endParaRPr lang="zh-CN" altLang="en-US" dirty="0"/>
          </a:p>
        </p:txBody>
      </p:sp>
      <p:pic>
        <p:nvPicPr>
          <p:cNvPr id="4" name="图片 3"/>
          <p:cNvPicPr>
            <a:picLocks noChangeAspect="1"/>
          </p:cNvPicPr>
          <p:nvPr/>
        </p:nvPicPr>
        <p:blipFill>
          <a:blip r:embed="rId2"/>
          <a:stretch>
            <a:fillRect/>
          </a:stretch>
        </p:blipFill>
        <p:spPr>
          <a:xfrm>
            <a:off x="1567177" y="2716505"/>
            <a:ext cx="844827" cy="295690"/>
          </a:xfrm>
          <a:prstGeom prst="rect">
            <a:avLst/>
          </a:prstGeom>
        </p:spPr>
      </p:pic>
      <p:pic>
        <p:nvPicPr>
          <p:cNvPr id="5" name="图片 4"/>
          <p:cNvPicPr>
            <a:picLocks noChangeAspect="1"/>
          </p:cNvPicPr>
          <p:nvPr/>
        </p:nvPicPr>
        <p:blipFill>
          <a:blip r:embed="rId3"/>
          <a:stretch>
            <a:fillRect/>
          </a:stretch>
        </p:blipFill>
        <p:spPr>
          <a:xfrm>
            <a:off x="3929747" y="2714781"/>
            <a:ext cx="992598" cy="290934"/>
          </a:xfrm>
          <a:prstGeom prst="rect">
            <a:avLst/>
          </a:prstGeom>
        </p:spPr>
      </p:pic>
      <p:pic>
        <p:nvPicPr>
          <p:cNvPr id="6" name="图片 5"/>
          <p:cNvPicPr>
            <a:picLocks noChangeAspect="1"/>
          </p:cNvPicPr>
          <p:nvPr/>
        </p:nvPicPr>
        <p:blipFill>
          <a:blip r:embed="rId4"/>
          <a:stretch>
            <a:fillRect/>
          </a:stretch>
        </p:blipFill>
        <p:spPr>
          <a:xfrm>
            <a:off x="6481276" y="2698305"/>
            <a:ext cx="2437212" cy="368729"/>
          </a:xfrm>
          <a:prstGeom prst="rect">
            <a:avLst/>
          </a:prstGeom>
        </p:spPr>
      </p:pic>
      <p:pic>
        <p:nvPicPr>
          <p:cNvPr id="7" name="图片 6"/>
          <p:cNvPicPr>
            <a:picLocks noChangeAspect="1"/>
          </p:cNvPicPr>
          <p:nvPr/>
        </p:nvPicPr>
        <p:blipFill>
          <a:blip r:embed="rId5"/>
          <a:stretch>
            <a:fillRect/>
          </a:stretch>
        </p:blipFill>
        <p:spPr>
          <a:xfrm>
            <a:off x="1877810" y="3139805"/>
            <a:ext cx="997195" cy="320086"/>
          </a:xfrm>
          <a:prstGeom prst="rect">
            <a:avLst/>
          </a:prstGeom>
        </p:spPr>
      </p:pic>
      <p:pic>
        <p:nvPicPr>
          <p:cNvPr id="8" name="图片 7"/>
          <p:cNvPicPr>
            <a:picLocks noChangeAspect="1"/>
          </p:cNvPicPr>
          <p:nvPr/>
        </p:nvPicPr>
        <p:blipFill>
          <a:blip r:embed="rId6"/>
          <a:stretch>
            <a:fillRect/>
          </a:stretch>
        </p:blipFill>
        <p:spPr>
          <a:xfrm>
            <a:off x="4922345" y="3166449"/>
            <a:ext cx="1555308" cy="307930"/>
          </a:xfrm>
          <a:prstGeom prst="rect">
            <a:avLst/>
          </a:prstGeom>
        </p:spPr>
      </p:pic>
      <p:pic>
        <p:nvPicPr>
          <p:cNvPr id="9" name="图片 8"/>
          <p:cNvPicPr>
            <a:picLocks noChangeAspect="1"/>
          </p:cNvPicPr>
          <p:nvPr/>
        </p:nvPicPr>
        <p:blipFill>
          <a:blip r:embed="rId7"/>
          <a:stretch>
            <a:fillRect/>
          </a:stretch>
        </p:blipFill>
        <p:spPr>
          <a:xfrm>
            <a:off x="668465" y="3579263"/>
            <a:ext cx="1620486" cy="316311"/>
          </a:xfrm>
          <a:prstGeom prst="rect">
            <a:avLst/>
          </a:prstGeom>
        </p:spPr>
      </p:pic>
      <p:pic>
        <p:nvPicPr>
          <p:cNvPr id="10" name="图片 9"/>
          <p:cNvPicPr>
            <a:picLocks noChangeAspect="1"/>
          </p:cNvPicPr>
          <p:nvPr/>
        </p:nvPicPr>
        <p:blipFill>
          <a:blip r:embed="rId8"/>
          <a:stretch>
            <a:fillRect/>
          </a:stretch>
        </p:blipFill>
        <p:spPr>
          <a:xfrm>
            <a:off x="3248704" y="3578768"/>
            <a:ext cx="252375" cy="266395"/>
          </a:xfrm>
          <a:prstGeom prst="rect">
            <a:avLst/>
          </a:prstGeom>
        </p:spPr>
      </p:pic>
      <p:pic>
        <p:nvPicPr>
          <p:cNvPr id="11" name="图片 10"/>
          <p:cNvPicPr>
            <a:picLocks noChangeAspect="1"/>
          </p:cNvPicPr>
          <p:nvPr/>
        </p:nvPicPr>
        <p:blipFill>
          <a:blip r:embed="rId9"/>
          <a:stretch>
            <a:fillRect/>
          </a:stretch>
        </p:blipFill>
        <p:spPr>
          <a:xfrm>
            <a:off x="3151487" y="3983515"/>
            <a:ext cx="2425806" cy="407253"/>
          </a:xfrm>
          <a:prstGeom prst="rect">
            <a:avLst/>
          </a:prstGeom>
        </p:spPr>
      </p:pic>
      <p:pic>
        <p:nvPicPr>
          <p:cNvPr id="12" name="图片 11"/>
          <p:cNvPicPr>
            <a:picLocks noChangeAspect="1"/>
          </p:cNvPicPr>
          <p:nvPr/>
        </p:nvPicPr>
        <p:blipFill>
          <a:blip r:embed="rId10"/>
          <a:stretch>
            <a:fillRect/>
          </a:stretch>
        </p:blipFill>
        <p:spPr>
          <a:xfrm>
            <a:off x="2000438" y="4959082"/>
            <a:ext cx="4652361" cy="913266"/>
          </a:xfrm>
          <a:prstGeom prst="rect">
            <a:avLst/>
          </a:prstGeom>
        </p:spPr>
      </p:pic>
    </p:spTree>
    <p:extLst>
      <p:ext uri="{BB962C8B-B14F-4D97-AF65-F5344CB8AC3E}">
        <p14:creationId xmlns:p14="http://schemas.microsoft.com/office/powerpoint/2010/main" val="31242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图半监督学习</a:t>
            </a:r>
          </a:p>
        </p:txBody>
      </p:sp>
      <p:sp>
        <p:nvSpPr>
          <p:cNvPr id="3" name="内容占位符 2"/>
          <p:cNvSpPr>
            <a:spLocks noGrp="1"/>
          </p:cNvSpPr>
          <p:nvPr>
            <p:ph idx="1"/>
          </p:nvPr>
        </p:nvSpPr>
        <p:spPr>
          <a:xfrm>
            <a:off x="260350" y="1615266"/>
            <a:ext cx="8616950" cy="3964327"/>
          </a:xfrm>
        </p:spPr>
        <p:txBody>
          <a:bodyPr/>
          <a:lstStyle/>
          <a:p>
            <a:r>
              <a:rPr lang="zh-CN" altLang="en-US" dirty="0"/>
              <a:t>基于</a:t>
            </a:r>
            <a:r>
              <a:rPr lang="en-US" altLang="zh-CN" b="1" dirty="0"/>
              <a:t>W</a:t>
            </a:r>
            <a:r>
              <a:rPr lang="zh-CN" altLang="en-US" dirty="0"/>
              <a:t>构造一个标记</a:t>
            </a:r>
            <a:r>
              <a:rPr lang="zh-CN" altLang="en-US" dirty="0" smtClean="0"/>
              <a:t>传播矩阵               ，其中                     </a:t>
            </a:r>
            <a:r>
              <a:rPr lang="en-US" altLang="zh-CN" dirty="0"/>
              <a:t>, </a:t>
            </a:r>
            <a:r>
              <a:rPr lang="zh-CN" altLang="en-US" dirty="0"/>
              <a:t>于是有迭代计算式</a:t>
            </a:r>
            <a:r>
              <a:rPr lang="en-US" altLang="zh-CN" dirty="0" smtClean="0"/>
              <a:t>:</a:t>
            </a:r>
          </a:p>
          <a:p>
            <a:pPr marL="0" indent="0">
              <a:buNone/>
            </a:pPr>
            <a:endParaRPr lang="en-US" altLang="zh-CN" dirty="0" smtClean="0"/>
          </a:p>
          <a:p>
            <a:pPr marL="0" indent="0">
              <a:buNone/>
            </a:pPr>
            <a:endParaRPr lang="en-US" altLang="zh-CN" dirty="0" smtClean="0"/>
          </a:p>
          <a:p>
            <a:r>
              <a:rPr lang="zh-CN" altLang="en-US" dirty="0" smtClean="0"/>
              <a:t>基于迭代</a:t>
            </a:r>
            <a:r>
              <a:rPr lang="zh-CN" altLang="en-US" dirty="0"/>
              <a:t>至收敛可得</a:t>
            </a:r>
            <a:r>
              <a:rPr lang="en-US" altLang="zh-CN" dirty="0"/>
              <a:t>:</a:t>
            </a:r>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4409031" y="1655805"/>
            <a:ext cx="1406269" cy="313039"/>
          </a:xfrm>
          <a:prstGeom prst="rect">
            <a:avLst/>
          </a:prstGeom>
        </p:spPr>
      </p:pic>
      <p:pic>
        <p:nvPicPr>
          <p:cNvPr id="5" name="图片 4"/>
          <p:cNvPicPr>
            <a:picLocks noChangeAspect="1"/>
          </p:cNvPicPr>
          <p:nvPr/>
        </p:nvPicPr>
        <p:blipFill>
          <a:blip r:embed="rId3"/>
          <a:stretch>
            <a:fillRect/>
          </a:stretch>
        </p:blipFill>
        <p:spPr>
          <a:xfrm>
            <a:off x="6735448" y="1548715"/>
            <a:ext cx="1934742" cy="545364"/>
          </a:xfrm>
          <a:prstGeom prst="rect">
            <a:avLst/>
          </a:prstGeom>
        </p:spPr>
      </p:pic>
      <p:pic>
        <p:nvPicPr>
          <p:cNvPr id="6" name="图片 5"/>
          <p:cNvPicPr>
            <a:picLocks noChangeAspect="1"/>
          </p:cNvPicPr>
          <p:nvPr/>
        </p:nvPicPr>
        <p:blipFill>
          <a:blip r:embed="rId4"/>
          <a:stretch>
            <a:fillRect/>
          </a:stretch>
        </p:blipFill>
        <p:spPr>
          <a:xfrm>
            <a:off x="2932906" y="2360363"/>
            <a:ext cx="3271838" cy="478631"/>
          </a:xfrm>
          <a:prstGeom prst="rect">
            <a:avLst/>
          </a:prstGeom>
        </p:spPr>
      </p:pic>
      <p:pic>
        <p:nvPicPr>
          <p:cNvPr id="7" name="图片 6"/>
          <p:cNvPicPr>
            <a:picLocks noChangeAspect="1"/>
          </p:cNvPicPr>
          <p:nvPr/>
        </p:nvPicPr>
        <p:blipFill>
          <a:blip r:embed="rId5"/>
          <a:stretch>
            <a:fillRect/>
          </a:stretch>
        </p:blipFill>
        <p:spPr>
          <a:xfrm>
            <a:off x="2621477" y="3945304"/>
            <a:ext cx="3894695" cy="527978"/>
          </a:xfrm>
          <a:prstGeom prst="rect">
            <a:avLst/>
          </a:prstGeom>
        </p:spPr>
      </p:pic>
    </p:spTree>
    <p:extLst>
      <p:ext uri="{BB962C8B-B14F-4D97-AF65-F5344CB8AC3E}">
        <p14:creationId xmlns:p14="http://schemas.microsoft.com/office/powerpoint/2010/main" val="3891241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图半监督学习</a:t>
            </a:r>
          </a:p>
        </p:txBody>
      </p:sp>
      <p:sp>
        <p:nvSpPr>
          <p:cNvPr id="3" name="内容占位符 2"/>
          <p:cNvSpPr>
            <a:spLocks noGrp="1"/>
          </p:cNvSpPr>
          <p:nvPr>
            <p:ph idx="1"/>
          </p:nvPr>
        </p:nvSpPr>
        <p:spPr>
          <a:xfrm>
            <a:off x="260350" y="1839075"/>
            <a:ext cx="8616950" cy="3666376"/>
          </a:xfrm>
        </p:spPr>
        <p:txBody>
          <a:bodyPr/>
          <a:lstStyle/>
          <a:p>
            <a:r>
              <a:rPr lang="zh-CN" altLang="en-US" dirty="0"/>
              <a:t>事实上</a:t>
            </a:r>
            <a:r>
              <a:rPr lang="en-US" altLang="zh-CN" dirty="0"/>
              <a:t>, </a:t>
            </a:r>
            <a:r>
              <a:rPr lang="zh-CN" altLang="en-US" dirty="0" smtClean="0"/>
              <a:t>算法</a:t>
            </a:r>
            <a:r>
              <a:rPr lang="zh-CN" altLang="en-US" dirty="0"/>
              <a:t>对应于正则化框架</a:t>
            </a:r>
            <a:r>
              <a:rPr lang="en-US" altLang="zh-CN" dirty="0"/>
              <a:t>[Zhou et al., 2004</a:t>
            </a:r>
            <a:r>
              <a:rPr lang="en-US" altLang="zh-CN" dirty="0" smtClean="0"/>
              <a:t>]:</a:t>
            </a:r>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当            时</a:t>
            </a:r>
            <a:r>
              <a:rPr lang="en-US" altLang="zh-CN" dirty="0"/>
              <a:t>, </a:t>
            </a:r>
            <a:r>
              <a:rPr lang="zh-CN" altLang="en-US" dirty="0" smtClean="0"/>
              <a:t>最优解</a:t>
            </a:r>
            <a:r>
              <a:rPr lang="zh-CN" altLang="en-US" dirty="0"/>
              <a:t>恰</a:t>
            </a:r>
            <a:r>
              <a:rPr lang="zh-CN" altLang="en-US" dirty="0" smtClean="0"/>
              <a:t>为迭代算法的收敛解    。</a:t>
            </a:r>
            <a:endParaRPr lang="en-US" altLang="zh-CN" dirty="0" smtClean="0"/>
          </a:p>
        </p:txBody>
      </p:sp>
      <p:pic>
        <p:nvPicPr>
          <p:cNvPr id="4" name="图片 3"/>
          <p:cNvPicPr>
            <a:picLocks noChangeAspect="1"/>
          </p:cNvPicPr>
          <p:nvPr/>
        </p:nvPicPr>
        <p:blipFill>
          <a:blip r:embed="rId2"/>
          <a:stretch>
            <a:fillRect/>
          </a:stretch>
        </p:blipFill>
        <p:spPr>
          <a:xfrm>
            <a:off x="1157085" y="2758358"/>
            <a:ext cx="7279481" cy="1178719"/>
          </a:xfrm>
          <a:prstGeom prst="rect">
            <a:avLst/>
          </a:prstGeom>
        </p:spPr>
      </p:pic>
      <p:pic>
        <p:nvPicPr>
          <p:cNvPr id="5" name="图片 4"/>
          <p:cNvPicPr>
            <a:picLocks noChangeAspect="1"/>
          </p:cNvPicPr>
          <p:nvPr/>
        </p:nvPicPr>
        <p:blipFill>
          <a:blip r:embed="rId3"/>
          <a:stretch>
            <a:fillRect/>
          </a:stretch>
        </p:blipFill>
        <p:spPr>
          <a:xfrm>
            <a:off x="1066466" y="4366055"/>
            <a:ext cx="1046181" cy="462856"/>
          </a:xfrm>
          <a:prstGeom prst="rect">
            <a:avLst/>
          </a:prstGeom>
        </p:spPr>
      </p:pic>
      <p:pic>
        <p:nvPicPr>
          <p:cNvPr id="6" name="图片 5"/>
          <p:cNvPicPr>
            <a:picLocks noChangeAspect="1"/>
          </p:cNvPicPr>
          <p:nvPr/>
        </p:nvPicPr>
        <p:blipFill>
          <a:blip r:embed="rId4"/>
          <a:stretch>
            <a:fillRect/>
          </a:stretch>
        </p:blipFill>
        <p:spPr>
          <a:xfrm>
            <a:off x="6335819" y="4443284"/>
            <a:ext cx="300038" cy="314325"/>
          </a:xfrm>
          <a:prstGeom prst="rect">
            <a:avLst/>
          </a:prstGeom>
        </p:spPr>
      </p:pic>
    </p:spTree>
    <p:extLst>
      <p:ext uri="{BB962C8B-B14F-4D97-AF65-F5344CB8AC3E}">
        <p14:creationId xmlns:p14="http://schemas.microsoft.com/office/powerpoint/2010/main" val="3291024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图半监督学习</a:t>
            </a:r>
          </a:p>
        </p:txBody>
      </p:sp>
      <p:pic>
        <p:nvPicPr>
          <p:cNvPr id="7" name="内容占位符 6"/>
          <p:cNvPicPr>
            <a:picLocks noGrp="1" noChangeAspect="1"/>
          </p:cNvPicPr>
          <p:nvPr>
            <p:ph idx="1"/>
          </p:nvPr>
        </p:nvPicPr>
        <p:blipFill>
          <a:blip r:embed="rId2"/>
          <a:stretch>
            <a:fillRect/>
          </a:stretch>
        </p:blipFill>
        <p:spPr>
          <a:xfrm>
            <a:off x="1727915" y="1158875"/>
            <a:ext cx="5681820" cy="4930775"/>
          </a:xfrm>
          <a:prstGeom prst="rect">
            <a:avLst/>
          </a:prstGeom>
        </p:spPr>
      </p:pic>
    </p:spTree>
    <p:extLst>
      <p:ext uri="{BB962C8B-B14F-4D97-AF65-F5344CB8AC3E}">
        <p14:creationId xmlns:p14="http://schemas.microsoft.com/office/powerpoint/2010/main" val="39883276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图半监督学习</a:t>
            </a:r>
          </a:p>
        </p:txBody>
      </p:sp>
      <p:sp>
        <p:nvSpPr>
          <p:cNvPr id="3" name="内容占位符 2"/>
          <p:cNvSpPr>
            <a:spLocks noGrp="1"/>
          </p:cNvSpPr>
          <p:nvPr>
            <p:ph idx="1"/>
          </p:nvPr>
        </p:nvSpPr>
        <p:spPr>
          <a:xfrm>
            <a:off x="332269" y="1885846"/>
            <a:ext cx="8616950" cy="3208638"/>
          </a:xfrm>
        </p:spPr>
        <p:txBody>
          <a:bodyPr/>
          <a:lstStyle/>
          <a:p>
            <a:r>
              <a:rPr lang="zh-CN" altLang="en-US" dirty="0"/>
              <a:t>图半监督学习方法在概念上相当清晰</a:t>
            </a:r>
            <a:r>
              <a:rPr lang="en-US" altLang="zh-CN" dirty="0"/>
              <a:t>, </a:t>
            </a:r>
            <a:r>
              <a:rPr lang="zh-CN" altLang="en-US" dirty="0"/>
              <a:t>且易于通过对所涉矩阵运算的</a:t>
            </a:r>
            <a:r>
              <a:rPr lang="zh-CN" altLang="en-US" dirty="0" smtClean="0"/>
              <a:t>分析来</a:t>
            </a:r>
            <a:r>
              <a:rPr lang="zh-CN" altLang="en-US" dirty="0"/>
              <a:t>探索算法</a:t>
            </a:r>
            <a:r>
              <a:rPr lang="zh-CN" altLang="en-US" dirty="0" smtClean="0"/>
              <a:t>性质。</a:t>
            </a:r>
            <a:endParaRPr lang="en-US" altLang="zh-CN" dirty="0" smtClean="0"/>
          </a:p>
          <a:p>
            <a:endParaRPr lang="en-US" altLang="zh-CN" dirty="0"/>
          </a:p>
          <a:p>
            <a:r>
              <a:rPr lang="zh-CN" altLang="en-US" dirty="0"/>
              <a:t>但此类算法的缺陷也相当明显</a:t>
            </a:r>
            <a:r>
              <a:rPr lang="en-US" altLang="zh-CN" dirty="0"/>
              <a:t>. </a:t>
            </a:r>
            <a:r>
              <a:rPr lang="zh-CN" altLang="en-US" dirty="0"/>
              <a:t>首先是在</a:t>
            </a:r>
            <a:r>
              <a:rPr lang="zh-CN" altLang="en-US" dirty="0">
                <a:solidFill>
                  <a:srgbClr val="FF0000"/>
                </a:solidFill>
              </a:rPr>
              <a:t>存储</a:t>
            </a:r>
            <a:r>
              <a:rPr lang="zh-CN" altLang="en-US" dirty="0" smtClean="0">
                <a:solidFill>
                  <a:srgbClr val="FF0000"/>
                </a:solidFill>
              </a:rPr>
              <a:t>开销高</a:t>
            </a:r>
            <a:r>
              <a:rPr lang="zh-CN" altLang="en-US" dirty="0" smtClean="0"/>
              <a:t>。</a:t>
            </a:r>
            <a:endParaRPr lang="en-US" altLang="zh-CN" dirty="0" smtClean="0"/>
          </a:p>
          <a:p>
            <a:endParaRPr lang="en-US" altLang="zh-CN" dirty="0"/>
          </a:p>
          <a:p>
            <a:r>
              <a:rPr lang="zh-CN" altLang="en-US" dirty="0"/>
              <a:t>另一方面</a:t>
            </a:r>
            <a:r>
              <a:rPr lang="en-US" altLang="zh-CN" dirty="0"/>
              <a:t>, </a:t>
            </a:r>
            <a:r>
              <a:rPr lang="zh-CN" altLang="en-US" dirty="0"/>
              <a:t>由于构图过程</a:t>
            </a:r>
            <a:r>
              <a:rPr lang="zh-CN" altLang="en-US" dirty="0">
                <a:solidFill>
                  <a:srgbClr val="FF0000"/>
                </a:solidFill>
              </a:rPr>
              <a:t>仅能考虑训练样本集</a:t>
            </a:r>
            <a:r>
              <a:rPr lang="en-US" altLang="zh-CN" dirty="0"/>
              <a:t>, </a:t>
            </a:r>
            <a:r>
              <a:rPr lang="zh-CN" altLang="en-US" dirty="0"/>
              <a:t>难以判知新样本</a:t>
            </a:r>
            <a:r>
              <a:rPr lang="zh-CN" altLang="en-US" dirty="0" smtClean="0"/>
              <a:t>在图</a:t>
            </a:r>
            <a:r>
              <a:rPr lang="zh-CN" altLang="en-US" dirty="0"/>
              <a:t>中的位置</a:t>
            </a:r>
            <a:r>
              <a:rPr lang="en-US" altLang="zh-CN" dirty="0"/>
              <a:t>, </a:t>
            </a:r>
            <a:r>
              <a:rPr lang="zh-CN" altLang="en-US" dirty="0"/>
              <a:t>因此</a:t>
            </a:r>
            <a:r>
              <a:rPr lang="en-US" altLang="zh-CN" dirty="0"/>
              <a:t>, </a:t>
            </a:r>
            <a:r>
              <a:rPr lang="zh-CN" altLang="en-US" dirty="0"/>
              <a:t>在接收到新样本时</a:t>
            </a:r>
            <a:r>
              <a:rPr lang="en-US" altLang="zh-CN" dirty="0"/>
              <a:t>, </a:t>
            </a:r>
            <a:r>
              <a:rPr lang="zh-CN" altLang="en-US" dirty="0"/>
              <a:t>或是将其加入原数据集对图进行重构</a:t>
            </a:r>
            <a:r>
              <a:rPr lang="zh-CN" altLang="en-US" dirty="0" smtClean="0"/>
              <a:t>并重</a:t>
            </a:r>
            <a:r>
              <a:rPr lang="zh-CN" altLang="en-US" dirty="0"/>
              <a:t>新进行标记传播</a:t>
            </a:r>
            <a:r>
              <a:rPr lang="en-US" altLang="zh-CN" dirty="0"/>
              <a:t>, </a:t>
            </a:r>
            <a:r>
              <a:rPr lang="zh-CN" altLang="en-US" dirty="0"/>
              <a:t>或是需引入额外的预测</a:t>
            </a:r>
            <a:r>
              <a:rPr lang="zh-CN" altLang="en-US" dirty="0" smtClean="0"/>
              <a:t>机制。</a:t>
            </a:r>
            <a:endParaRPr lang="zh-CN" altLang="en-US" dirty="0"/>
          </a:p>
        </p:txBody>
      </p:sp>
    </p:spTree>
    <p:extLst>
      <p:ext uri="{BB962C8B-B14F-4D97-AF65-F5344CB8AC3E}">
        <p14:creationId xmlns:p14="http://schemas.microsoft.com/office/powerpoint/2010/main" val="2383494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p:txBody>
          <a:bodyPr/>
          <a:lstStyle/>
          <a:p>
            <a:r>
              <a:rPr lang="zh-CN" altLang="en-US" dirty="0">
                <a:solidFill>
                  <a:schemeClr val="bg1">
                    <a:lumMod val="85000"/>
                  </a:schemeClr>
                </a:solidFill>
              </a:rPr>
              <a:t>未标记样本</a:t>
            </a:r>
            <a:endParaRPr lang="en-US" altLang="zh-CN" dirty="0">
              <a:solidFill>
                <a:schemeClr val="bg1">
                  <a:lumMod val="85000"/>
                </a:schemeClr>
              </a:solidFill>
            </a:endParaRPr>
          </a:p>
          <a:p>
            <a:endParaRPr lang="en-US" altLang="zh-CN" dirty="0"/>
          </a:p>
          <a:p>
            <a:r>
              <a:rPr lang="zh-CN" altLang="en-US" dirty="0">
                <a:solidFill>
                  <a:schemeClr val="bg1">
                    <a:lumMod val="85000"/>
                  </a:schemeClr>
                </a:solidFill>
              </a:rPr>
              <a:t>生成式方法</a:t>
            </a:r>
            <a:endParaRPr lang="en-US" altLang="zh-CN" dirty="0">
              <a:solidFill>
                <a:schemeClr val="bg1">
                  <a:lumMod val="85000"/>
                </a:schemeClr>
              </a:solidFill>
            </a:endParaRPr>
          </a:p>
          <a:p>
            <a:endParaRPr lang="en-US" altLang="zh-CN" dirty="0"/>
          </a:p>
          <a:p>
            <a:r>
              <a:rPr lang="zh-CN" altLang="en-US" dirty="0">
                <a:solidFill>
                  <a:schemeClr val="bg1">
                    <a:lumMod val="85000"/>
                  </a:schemeClr>
                </a:solidFill>
              </a:rPr>
              <a:t>半监督</a:t>
            </a:r>
            <a:r>
              <a:rPr lang="en-US" altLang="zh-CN" dirty="0">
                <a:solidFill>
                  <a:schemeClr val="bg1">
                    <a:lumMod val="85000"/>
                  </a:schemeClr>
                </a:solidFill>
              </a:rPr>
              <a:t>SVM</a:t>
            </a:r>
          </a:p>
          <a:p>
            <a:endParaRPr lang="en-US" altLang="zh-CN" dirty="0">
              <a:solidFill>
                <a:schemeClr val="bg1">
                  <a:lumMod val="85000"/>
                </a:schemeClr>
              </a:solidFill>
            </a:endParaRPr>
          </a:p>
          <a:p>
            <a:r>
              <a:rPr lang="zh-CN" altLang="en-US" dirty="0">
                <a:solidFill>
                  <a:schemeClr val="bg1">
                    <a:lumMod val="85000"/>
                  </a:schemeClr>
                </a:solidFill>
              </a:rPr>
              <a:t>图半监督学习</a:t>
            </a:r>
            <a:endParaRPr lang="en-US" altLang="zh-CN" dirty="0">
              <a:solidFill>
                <a:schemeClr val="bg1">
                  <a:lumMod val="85000"/>
                </a:schemeClr>
              </a:solidFill>
            </a:endParaRPr>
          </a:p>
          <a:p>
            <a:endParaRPr lang="en-US" altLang="zh-CN" dirty="0">
              <a:solidFill>
                <a:schemeClr val="bg1">
                  <a:lumMod val="85000"/>
                </a:schemeClr>
              </a:solidFill>
            </a:endParaRPr>
          </a:p>
          <a:p>
            <a:r>
              <a:rPr lang="zh-CN" altLang="en-US" dirty="0"/>
              <a:t>基于分歧的方法</a:t>
            </a:r>
            <a:endParaRPr lang="en-US" altLang="zh-CN" dirty="0"/>
          </a:p>
          <a:p>
            <a:endParaRPr lang="en-US" altLang="zh-CN" dirty="0">
              <a:solidFill>
                <a:schemeClr val="bg1">
                  <a:lumMod val="85000"/>
                </a:schemeClr>
              </a:solidFill>
            </a:endParaRPr>
          </a:p>
          <a:p>
            <a:r>
              <a:rPr lang="zh-CN" altLang="en-US" dirty="0">
                <a:solidFill>
                  <a:schemeClr val="bg1">
                    <a:lumMod val="85000"/>
                  </a:schemeClr>
                </a:solidFill>
              </a:rPr>
              <a:t>半监督聚类</a:t>
            </a:r>
          </a:p>
        </p:txBody>
      </p:sp>
    </p:spTree>
    <p:extLst>
      <p:ext uri="{BB962C8B-B14F-4D97-AF65-F5344CB8AC3E}">
        <p14:creationId xmlns:p14="http://schemas.microsoft.com/office/powerpoint/2010/main" val="6222788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基于分歧的方法</a:t>
            </a:r>
            <a:endParaRPr lang="zh-CN" altLang="en-US" dirty="0"/>
          </a:p>
        </p:txBody>
      </p:sp>
      <p:sp>
        <p:nvSpPr>
          <p:cNvPr id="3" name="内容占位符 2"/>
          <p:cNvSpPr>
            <a:spLocks noGrp="1"/>
          </p:cNvSpPr>
          <p:nvPr>
            <p:ph idx="1"/>
          </p:nvPr>
        </p:nvSpPr>
        <p:spPr>
          <a:xfrm>
            <a:off x="260350" y="1943394"/>
            <a:ext cx="8616950" cy="3202460"/>
          </a:xfrm>
        </p:spPr>
        <p:txBody>
          <a:bodyPr/>
          <a:lstStyle/>
          <a:p>
            <a:r>
              <a:rPr lang="zh-CN" altLang="en-US" dirty="0" smtClean="0"/>
              <a:t>基于</a:t>
            </a:r>
            <a:r>
              <a:rPr lang="zh-CN" altLang="en-US" dirty="0"/>
              <a:t>分歧的方法</a:t>
            </a:r>
            <a:r>
              <a:rPr lang="en-US" altLang="zh-CN" dirty="0"/>
              <a:t>(disagreement-based methods)</a:t>
            </a:r>
            <a:r>
              <a:rPr lang="zh-CN" altLang="en-US" dirty="0"/>
              <a:t>使用多学习器</a:t>
            </a:r>
            <a:r>
              <a:rPr lang="en-US" altLang="zh-CN" dirty="0"/>
              <a:t>, </a:t>
            </a:r>
            <a:r>
              <a:rPr lang="zh-CN" altLang="en-US" dirty="0"/>
              <a:t>而</a:t>
            </a:r>
            <a:r>
              <a:rPr lang="zh-CN" altLang="en-US" dirty="0" smtClean="0"/>
              <a:t>学</a:t>
            </a:r>
            <a:r>
              <a:rPr lang="en-US" altLang="zh-CN" dirty="0" smtClean="0"/>
              <a:t>disagreement</a:t>
            </a:r>
            <a:r>
              <a:rPr lang="zh-CN" altLang="en-US" dirty="0"/>
              <a:t>亦称</a:t>
            </a:r>
            <a:r>
              <a:rPr lang="en-US" altLang="zh-CN" dirty="0"/>
              <a:t>diversity </a:t>
            </a:r>
            <a:r>
              <a:rPr lang="zh-CN" altLang="en-US" dirty="0"/>
              <a:t>习器之间的</a:t>
            </a:r>
            <a:r>
              <a:rPr lang="zh-CN" altLang="en-US" dirty="0">
                <a:solidFill>
                  <a:srgbClr val="FF0000"/>
                </a:solidFill>
              </a:rPr>
              <a:t>“分歧”</a:t>
            </a:r>
            <a:r>
              <a:rPr lang="en-US" altLang="zh-CN" dirty="0"/>
              <a:t>(disagreement)</a:t>
            </a:r>
            <a:r>
              <a:rPr lang="zh-CN" altLang="en-US" dirty="0"/>
              <a:t>对未标记数据的利用</a:t>
            </a:r>
            <a:r>
              <a:rPr lang="zh-CN" altLang="en-US" dirty="0" smtClean="0"/>
              <a:t>至关重要。</a:t>
            </a:r>
            <a:endParaRPr lang="en-US" altLang="zh-CN" dirty="0" smtClean="0"/>
          </a:p>
          <a:p>
            <a:endParaRPr lang="en-US" altLang="zh-CN" dirty="0"/>
          </a:p>
          <a:p>
            <a:endParaRPr lang="en-US" altLang="zh-CN" dirty="0" smtClean="0"/>
          </a:p>
          <a:p>
            <a:r>
              <a:rPr lang="zh-CN" altLang="en-US" dirty="0"/>
              <a:t>协同训练</a:t>
            </a:r>
            <a:r>
              <a:rPr lang="en-US" altLang="zh-CN" dirty="0"/>
              <a:t>(co-training)[Blum and Mitchell, 1998]</a:t>
            </a:r>
            <a:r>
              <a:rPr lang="zh-CN" altLang="en-US" dirty="0"/>
              <a:t>是基于分歧的方法的</a:t>
            </a:r>
            <a:r>
              <a:rPr lang="zh-CN" altLang="en-US" dirty="0" smtClean="0"/>
              <a:t>重要代表</a:t>
            </a:r>
            <a:r>
              <a:rPr lang="en-US" altLang="zh-CN" dirty="0"/>
              <a:t>, </a:t>
            </a:r>
            <a:r>
              <a:rPr lang="zh-CN" altLang="en-US" dirty="0"/>
              <a:t>它最初是针对</a:t>
            </a:r>
            <a:r>
              <a:rPr lang="zh-CN" altLang="en-US" dirty="0">
                <a:solidFill>
                  <a:srgbClr val="FF0000"/>
                </a:solidFill>
              </a:rPr>
              <a:t>“多视图”</a:t>
            </a:r>
            <a:r>
              <a:rPr lang="en-US" altLang="zh-CN" dirty="0"/>
              <a:t>(multi-view)</a:t>
            </a:r>
            <a:r>
              <a:rPr lang="zh-CN" altLang="en-US" dirty="0"/>
              <a:t>数据设计的</a:t>
            </a:r>
            <a:r>
              <a:rPr lang="en-US" altLang="zh-CN" dirty="0"/>
              <a:t>, </a:t>
            </a:r>
            <a:r>
              <a:rPr lang="zh-CN" altLang="en-US" dirty="0"/>
              <a:t>因此也被看作</a:t>
            </a:r>
            <a:r>
              <a:rPr lang="zh-CN" altLang="en-US" dirty="0" smtClean="0"/>
              <a:t>“多视图学习”</a:t>
            </a:r>
            <a:r>
              <a:rPr lang="en-US" altLang="zh-CN" dirty="0"/>
              <a:t>(multi-view learning)</a:t>
            </a:r>
            <a:r>
              <a:rPr lang="zh-CN" altLang="en-US" dirty="0"/>
              <a:t>的代表</a:t>
            </a:r>
            <a:r>
              <a:rPr lang="en-US" altLang="zh-CN" dirty="0"/>
              <a:t>.</a:t>
            </a:r>
            <a:endParaRPr lang="en-US" altLang="zh-CN" dirty="0" smtClean="0"/>
          </a:p>
          <a:p>
            <a:endParaRPr lang="en-US" altLang="zh-CN" dirty="0"/>
          </a:p>
          <a:p>
            <a:endParaRPr lang="zh-CN" altLang="en-US" dirty="0"/>
          </a:p>
        </p:txBody>
      </p:sp>
    </p:spTree>
    <p:extLst>
      <p:ext uri="{BB962C8B-B14F-4D97-AF65-F5344CB8AC3E}">
        <p14:creationId xmlns:p14="http://schemas.microsoft.com/office/powerpoint/2010/main" val="4193265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基于分歧的方法</a:t>
            </a:r>
          </a:p>
        </p:txBody>
      </p:sp>
      <p:sp>
        <p:nvSpPr>
          <p:cNvPr id="3" name="内容占位符 2"/>
          <p:cNvSpPr>
            <a:spLocks noGrp="1"/>
          </p:cNvSpPr>
          <p:nvPr>
            <p:ph idx="1"/>
          </p:nvPr>
        </p:nvSpPr>
        <p:spPr>
          <a:xfrm>
            <a:off x="3330146" y="5169758"/>
            <a:ext cx="2539314" cy="296562"/>
          </a:xfrm>
        </p:spPr>
        <p:txBody>
          <a:bodyPr>
            <a:normAutofit fontScale="70000" lnSpcReduction="20000"/>
          </a:bodyPr>
          <a:lstStyle/>
          <a:p>
            <a:pPr marL="0" indent="0">
              <a:buNone/>
            </a:pPr>
            <a:r>
              <a:rPr lang="zh-CN" altLang="en-US" dirty="0" smtClean="0"/>
              <a:t>网页分类任务中的双视图</a:t>
            </a:r>
            <a:endParaRPr lang="zh-CN" altLang="en-US" dirty="0"/>
          </a:p>
        </p:txBody>
      </p:sp>
      <p:pic>
        <p:nvPicPr>
          <p:cNvPr id="6" name="图片 5"/>
          <p:cNvPicPr>
            <a:picLocks noChangeAspect="1"/>
          </p:cNvPicPr>
          <p:nvPr/>
        </p:nvPicPr>
        <p:blipFill>
          <a:blip r:embed="rId2"/>
          <a:stretch>
            <a:fillRect/>
          </a:stretch>
        </p:blipFill>
        <p:spPr>
          <a:xfrm>
            <a:off x="2300107" y="1914011"/>
            <a:ext cx="4858886" cy="3039762"/>
          </a:xfrm>
          <a:prstGeom prst="rect">
            <a:avLst/>
          </a:prstGeom>
        </p:spPr>
      </p:pic>
      <p:sp>
        <p:nvSpPr>
          <p:cNvPr id="4" name="矩形 3"/>
          <p:cNvSpPr/>
          <p:nvPr/>
        </p:nvSpPr>
        <p:spPr>
          <a:xfrm>
            <a:off x="2300107" y="2086748"/>
            <a:ext cx="498699" cy="62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7" name="直接箭头连接符 6"/>
          <p:cNvCxnSpPr>
            <a:stCxn id="4" idx="1"/>
          </p:cNvCxnSpPr>
          <p:nvPr/>
        </p:nvCxnSpPr>
        <p:spPr>
          <a:xfrm flipH="1">
            <a:off x="1785551" y="2398756"/>
            <a:ext cx="514556" cy="308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32882" y="2248714"/>
            <a:ext cx="1005403" cy="338554"/>
          </a:xfrm>
          <a:prstGeom prst="rect">
            <a:avLst/>
          </a:prstGeom>
        </p:spPr>
        <p:txBody>
          <a:bodyPr wrap="none">
            <a:spAutoFit/>
          </a:bodyPr>
          <a:lstStyle/>
          <a:p>
            <a:r>
              <a:rPr lang="zh-CN" altLang="en-US" sz="1600" dirty="0">
                <a:latin typeface="+mj-ea"/>
                <a:ea typeface="+mj-ea"/>
              </a:rPr>
              <a:t>图片视图</a:t>
            </a:r>
          </a:p>
        </p:txBody>
      </p:sp>
      <p:sp>
        <p:nvSpPr>
          <p:cNvPr id="10" name="矩形 9"/>
          <p:cNvSpPr/>
          <p:nvPr/>
        </p:nvSpPr>
        <p:spPr>
          <a:xfrm>
            <a:off x="2241412" y="3674719"/>
            <a:ext cx="1978420" cy="10563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1" name="直接箭头连接符 10"/>
          <p:cNvCxnSpPr/>
          <p:nvPr/>
        </p:nvCxnSpPr>
        <p:spPr>
          <a:xfrm flipH="1">
            <a:off x="1740823" y="4199818"/>
            <a:ext cx="514556" cy="308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842495" y="4049777"/>
            <a:ext cx="979755" cy="338554"/>
          </a:xfrm>
          <a:prstGeom prst="rect">
            <a:avLst/>
          </a:prstGeom>
        </p:spPr>
        <p:txBody>
          <a:bodyPr wrap="none">
            <a:spAutoFit/>
          </a:bodyPr>
          <a:lstStyle/>
          <a:p>
            <a:r>
              <a:rPr lang="zh-CN" altLang="en-US" sz="1600" dirty="0">
                <a:latin typeface="+mj-ea"/>
                <a:ea typeface="+mj-ea"/>
              </a:rPr>
              <a:t>文字</a:t>
            </a:r>
            <a:r>
              <a:rPr lang="zh-CN" altLang="en-US" sz="1500" dirty="0">
                <a:latin typeface="+mj-ea"/>
                <a:ea typeface="+mj-ea"/>
              </a:rPr>
              <a:t>视图</a:t>
            </a:r>
          </a:p>
        </p:txBody>
      </p:sp>
    </p:spTree>
    <p:extLst>
      <p:ext uri="{BB962C8B-B14F-4D97-AF65-F5344CB8AC3E}">
        <p14:creationId xmlns:p14="http://schemas.microsoft.com/office/powerpoint/2010/main" val="1575688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10" grpId="0" animBg="1"/>
      <p:bldP spid="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基于分歧的方法</a:t>
            </a:r>
          </a:p>
        </p:txBody>
      </p:sp>
      <p:sp>
        <p:nvSpPr>
          <p:cNvPr id="3" name="内容占位符 2"/>
          <p:cNvSpPr>
            <a:spLocks noGrp="1"/>
          </p:cNvSpPr>
          <p:nvPr>
            <p:ph idx="1"/>
          </p:nvPr>
        </p:nvSpPr>
        <p:spPr>
          <a:xfrm>
            <a:off x="260350" y="1807369"/>
            <a:ext cx="8616950" cy="538379"/>
          </a:xfrm>
        </p:spPr>
        <p:txBody>
          <a:bodyPr>
            <a:normAutofit fontScale="92500" lnSpcReduction="20000"/>
          </a:bodyPr>
          <a:lstStyle/>
          <a:p>
            <a:r>
              <a:rPr lang="zh-CN" altLang="en-US" dirty="0" smtClean="0"/>
              <a:t>协同</a:t>
            </a:r>
            <a:r>
              <a:rPr lang="zh-CN" altLang="en-US" dirty="0"/>
              <a:t>训练正是很好地利用了多视图的“相容互补性”</a:t>
            </a:r>
            <a:r>
              <a:rPr lang="en-US" altLang="zh-CN" dirty="0"/>
              <a:t>. </a:t>
            </a:r>
            <a:r>
              <a:rPr lang="zh-CN" altLang="en-US" dirty="0"/>
              <a:t>假设数据拥有两</a:t>
            </a:r>
            <a:r>
              <a:rPr lang="zh-CN" altLang="en-US" dirty="0" smtClean="0"/>
              <a:t>个“充分”</a:t>
            </a:r>
            <a:r>
              <a:rPr lang="en-US" altLang="zh-CN" dirty="0"/>
              <a:t>(sufficient)</a:t>
            </a:r>
            <a:r>
              <a:rPr lang="zh-CN" altLang="en-US" dirty="0"/>
              <a:t>且“条件独立”</a:t>
            </a:r>
            <a:r>
              <a:rPr lang="zh-CN" altLang="en-US" dirty="0" smtClean="0"/>
              <a:t>视图。</a:t>
            </a:r>
            <a:endParaRPr lang="en-US" altLang="zh-CN" dirty="0" smtClean="0"/>
          </a:p>
        </p:txBody>
      </p:sp>
      <p:sp>
        <p:nvSpPr>
          <p:cNvPr id="4" name="Rectangle 28"/>
          <p:cNvSpPr>
            <a:spLocks noChangeArrowheads="1"/>
          </p:cNvSpPr>
          <p:nvPr/>
        </p:nvSpPr>
        <p:spPr bwMode="auto">
          <a:xfrm>
            <a:off x="2148971" y="2861071"/>
            <a:ext cx="672162" cy="315954"/>
          </a:xfrm>
          <a:prstGeom prst="rect">
            <a:avLst/>
          </a:prstGeom>
          <a:ln>
            <a:headEnd/>
            <a:tailEnd/>
          </a:ln>
          <a:extLst/>
        </p:spPr>
        <p:style>
          <a:lnRef idx="0">
            <a:schemeClr val="accent4"/>
          </a:lnRef>
          <a:fillRef idx="3">
            <a:schemeClr val="accent4"/>
          </a:fillRef>
          <a:effectRef idx="3">
            <a:schemeClr val="accent4"/>
          </a:effectRef>
          <a:fontRef idx="minor">
            <a:schemeClr val="lt1"/>
          </a:fontRef>
        </p:style>
        <p:txBody>
          <a:bodyPr wrap="square" lIns="69056" tIns="34529" rIns="69056" bIns="34529">
            <a:spAutoFit/>
          </a:bodyPr>
          <a:lstStyle/>
          <a:p>
            <a:pPr defTabSz="685800" fontAlgn="base">
              <a:spcBef>
                <a:spcPct val="0"/>
              </a:spcBef>
              <a:spcAft>
                <a:spcPct val="0"/>
              </a:spcAft>
              <a:defRPr/>
            </a:pPr>
            <a:r>
              <a:rPr kumimoji="1" lang="zh-CN" altLang="en-US" sz="1600" kern="0" dirty="0">
                <a:solidFill>
                  <a:schemeClr val="bg1"/>
                </a:solidFill>
                <a:latin typeface="+mj-ea"/>
                <a:ea typeface="+mj-ea"/>
              </a:rPr>
              <a:t>视图</a:t>
            </a:r>
            <a:r>
              <a:rPr kumimoji="1" lang="en-US" altLang="zh-CN" sz="1600" kern="0" dirty="0">
                <a:solidFill>
                  <a:schemeClr val="bg1"/>
                </a:solidFill>
                <a:latin typeface="+mj-ea"/>
                <a:ea typeface="+mj-ea"/>
              </a:rPr>
              <a:t>1</a:t>
            </a:r>
          </a:p>
        </p:txBody>
      </p:sp>
      <p:sp>
        <p:nvSpPr>
          <p:cNvPr id="5" name="Rectangle 28"/>
          <p:cNvSpPr>
            <a:spLocks noChangeArrowheads="1"/>
          </p:cNvSpPr>
          <p:nvPr/>
        </p:nvSpPr>
        <p:spPr bwMode="auto">
          <a:xfrm>
            <a:off x="5770202" y="2796771"/>
            <a:ext cx="767737" cy="315954"/>
          </a:xfrm>
          <a:prstGeom prst="rect">
            <a:avLst/>
          </a:prstGeom>
          <a:ln>
            <a:headEnd/>
            <a:tailEnd/>
          </a:ln>
          <a:extLst/>
        </p:spPr>
        <p:style>
          <a:lnRef idx="0">
            <a:schemeClr val="accent4"/>
          </a:lnRef>
          <a:fillRef idx="3">
            <a:schemeClr val="accent4"/>
          </a:fillRef>
          <a:effectRef idx="3">
            <a:schemeClr val="accent4"/>
          </a:effectRef>
          <a:fontRef idx="minor">
            <a:schemeClr val="lt1"/>
          </a:fontRef>
        </p:style>
        <p:txBody>
          <a:bodyPr wrap="square" lIns="69056" tIns="34529" rIns="69056" bIns="34529">
            <a:spAutoFit/>
          </a:bodyPr>
          <a:lstStyle/>
          <a:p>
            <a:pPr defTabSz="685800" fontAlgn="base">
              <a:spcBef>
                <a:spcPct val="0"/>
              </a:spcBef>
              <a:spcAft>
                <a:spcPct val="0"/>
              </a:spcAft>
              <a:defRPr/>
            </a:pPr>
            <a:r>
              <a:rPr kumimoji="1" lang="zh-CN" altLang="en-US" sz="1600" kern="0" dirty="0">
                <a:solidFill>
                  <a:schemeClr val="bg1"/>
                </a:solidFill>
                <a:latin typeface="+mj-ea"/>
                <a:ea typeface="+mj-ea"/>
              </a:rPr>
              <a:t>视图</a:t>
            </a:r>
            <a:r>
              <a:rPr kumimoji="1" lang="en-US" altLang="zh-CN" sz="1600" kern="0" dirty="0">
                <a:solidFill>
                  <a:schemeClr val="bg1"/>
                </a:solidFill>
                <a:latin typeface="+mj-ea"/>
                <a:ea typeface="+mj-ea"/>
              </a:rPr>
              <a:t>2</a:t>
            </a:r>
          </a:p>
        </p:txBody>
      </p:sp>
      <p:pic>
        <p:nvPicPr>
          <p:cNvPr id="6" name="Picture 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8970" y="3670620"/>
            <a:ext cx="798910" cy="616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9029" y="3670619"/>
            <a:ext cx="798910" cy="616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a:spLocks noChangeArrowheads="1"/>
          </p:cNvSpPr>
          <p:nvPr/>
        </p:nvSpPr>
        <p:spPr bwMode="auto">
          <a:xfrm>
            <a:off x="2183175" y="3946426"/>
            <a:ext cx="730499" cy="254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9056" tIns="34529" rIns="69056" bIns="34529" anchor="ctr">
            <a:spAutoFit/>
          </a:bodyPr>
          <a:lstStyle/>
          <a:p>
            <a:pPr algn="ctr" defTabSz="685800" fontAlgn="base">
              <a:lnSpc>
                <a:spcPct val="80000"/>
              </a:lnSpc>
              <a:spcBef>
                <a:spcPct val="0"/>
              </a:spcBef>
              <a:spcAft>
                <a:spcPct val="0"/>
              </a:spcAft>
              <a:defRPr/>
            </a:pPr>
            <a:r>
              <a:rPr kumimoji="1" lang="zh-CN" altLang="en-US" sz="1500" b="1" kern="0" dirty="0">
                <a:solidFill>
                  <a:srgbClr val="000000"/>
                </a:solidFill>
                <a:latin typeface="幼圆" pitchFamily="49" charset="-122"/>
                <a:ea typeface="幼圆" pitchFamily="49" charset="-122"/>
              </a:rPr>
              <a:t>模型</a:t>
            </a:r>
            <a:r>
              <a:rPr kumimoji="1" lang="en-US" altLang="zh-CN" sz="1500" b="1" kern="0" dirty="0">
                <a:solidFill>
                  <a:srgbClr val="000000"/>
                </a:solidFill>
                <a:latin typeface="幼圆" pitchFamily="49" charset="-122"/>
                <a:ea typeface="幼圆" pitchFamily="49" charset="-122"/>
              </a:rPr>
              <a:t>1</a:t>
            </a:r>
          </a:p>
        </p:txBody>
      </p:sp>
      <p:sp>
        <p:nvSpPr>
          <p:cNvPr id="9" name="Rectangle 7"/>
          <p:cNvSpPr>
            <a:spLocks noChangeArrowheads="1"/>
          </p:cNvSpPr>
          <p:nvPr/>
        </p:nvSpPr>
        <p:spPr bwMode="auto">
          <a:xfrm>
            <a:off x="5770202" y="3946426"/>
            <a:ext cx="730499" cy="254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9056" tIns="34529" rIns="69056" bIns="34529" anchor="ctr">
            <a:spAutoFit/>
          </a:bodyPr>
          <a:lstStyle/>
          <a:p>
            <a:pPr algn="ctr" defTabSz="685800" fontAlgn="base">
              <a:lnSpc>
                <a:spcPct val="80000"/>
              </a:lnSpc>
              <a:spcBef>
                <a:spcPct val="0"/>
              </a:spcBef>
              <a:spcAft>
                <a:spcPct val="0"/>
              </a:spcAft>
              <a:defRPr/>
            </a:pPr>
            <a:r>
              <a:rPr kumimoji="1" lang="zh-CN" altLang="en-US" sz="1500" b="1" kern="0" dirty="0">
                <a:solidFill>
                  <a:srgbClr val="000000"/>
                </a:solidFill>
                <a:latin typeface="幼圆" pitchFamily="49" charset="-122"/>
                <a:ea typeface="幼圆" pitchFamily="49" charset="-122"/>
              </a:rPr>
              <a:t>模型</a:t>
            </a:r>
            <a:r>
              <a:rPr kumimoji="1" lang="en-US" altLang="zh-CN" sz="1500" b="1" kern="0" dirty="0">
                <a:solidFill>
                  <a:srgbClr val="000000"/>
                </a:solidFill>
                <a:latin typeface="幼圆" pitchFamily="49" charset="-122"/>
                <a:ea typeface="幼圆" pitchFamily="49" charset="-122"/>
              </a:rPr>
              <a:t>2</a:t>
            </a:r>
          </a:p>
        </p:txBody>
      </p:sp>
      <p:sp>
        <p:nvSpPr>
          <p:cNvPr id="10" name="Line 2"/>
          <p:cNvSpPr>
            <a:spLocks noChangeShapeType="1"/>
          </p:cNvSpPr>
          <p:nvPr/>
        </p:nvSpPr>
        <p:spPr bwMode="auto">
          <a:xfrm flipH="1">
            <a:off x="2548370" y="3146205"/>
            <a:ext cx="7794" cy="524414"/>
          </a:xfrm>
          <a:prstGeom prst="line">
            <a:avLst/>
          </a:prstGeom>
          <a:noFill/>
          <a:ln w="2222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Times New Roman" pitchFamily="18" charset="0"/>
            </a:endParaRPr>
          </a:p>
        </p:txBody>
      </p:sp>
      <p:sp>
        <p:nvSpPr>
          <p:cNvPr id="11" name="Line 2"/>
          <p:cNvSpPr>
            <a:spLocks noChangeShapeType="1"/>
          </p:cNvSpPr>
          <p:nvPr/>
        </p:nvSpPr>
        <p:spPr bwMode="auto">
          <a:xfrm flipH="1">
            <a:off x="6131554" y="3129465"/>
            <a:ext cx="7794" cy="524414"/>
          </a:xfrm>
          <a:prstGeom prst="line">
            <a:avLst/>
          </a:prstGeom>
          <a:noFill/>
          <a:ln w="2222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a:solidFill>
                <a:srgbClr val="000000"/>
              </a:solidFill>
              <a:latin typeface="Times New Roman" pitchFamily="18" charset="0"/>
            </a:endParaRPr>
          </a:p>
        </p:txBody>
      </p:sp>
      <p:sp>
        <p:nvSpPr>
          <p:cNvPr id="12" name="上弧形箭头 11"/>
          <p:cNvSpPr/>
          <p:nvPr/>
        </p:nvSpPr>
        <p:spPr>
          <a:xfrm>
            <a:off x="3220531" y="3054927"/>
            <a:ext cx="2400300" cy="6156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3" name="上弧形箭头 12"/>
          <p:cNvSpPr/>
          <p:nvPr/>
        </p:nvSpPr>
        <p:spPr>
          <a:xfrm rot="10800000">
            <a:off x="3140652" y="4122594"/>
            <a:ext cx="2337955" cy="57669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4" name="Text Box 22"/>
          <p:cNvSpPr txBox="1">
            <a:spLocks noChangeArrowheads="1"/>
          </p:cNvSpPr>
          <p:nvPr/>
        </p:nvSpPr>
        <p:spPr bwMode="auto">
          <a:xfrm>
            <a:off x="3775381" y="2920599"/>
            <a:ext cx="1274369" cy="338554"/>
          </a:xfrm>
          <a:prstGeom prst="rect">
            <a:avLst/>
          </a:prstGeom>
          <a:ln>
            <a:headEnd/>
            <a:tailEnd/>
          </a:ln>
          <a:extLst/>
        </p:spPr>
        <p:style>
          <a:lnRef idx="0">
            <a:schemeClr val="accent3"/>
          </a:lnRef>
          <a:fillRef idx="3">
            <a:schemeClr val="accent3"/>
          </a:fillRef>
          <a:effectRef idx="3">
            <a:schemeClr val="accent3"/>
          </a:effectRef>
          <a:fontRef idx="minor">
            <a:schemeClr val="lt1"/>
          </a:fontRef>
        </p:style>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kumimoji="1" lang="zh-CN" altLang="en-US" sz="1600" b="1" dirty="0">
                <a:solidFill>
                  <a:schemeClr val="bg1"/>
                </a:solidFill>
                <a:latin typeface="Palatino Linotype" pitchFamily="18" charset="0"/>
              </a:rPr>
              <a:t>最确信样本</a:t>
            </a:r>
            <a:endParaRPr kumimoji="1" lang="en-US" altLang="zh-CN" sz="1600" b="1" i="1" dirty="0">
              <a:solidFill>
                <a:schemeClr val="bg1"/>
              </a:solidFill>
              <a:latin typeface="幼圆" panose="02010509060101010101" pitchFamily="49" charset="-122"/>
              <a:ea typeface="幼圆" panose="02010509060101010101" pitchFamily="49" charset="-122"/>
            </a:endParaRPr>
          </a:p>
        </p:txBody>
      </p:sp>
      <p:sp>
        <p:nvSpPr>
          <p:cNvPr id="15" name="Text Box 22"/>
          <p:cNvSpPr txBox="1">
            <a:spLocks noChangeArrowheads="1"/>
          </p:cNvSpPr>
          <p:nvPr/>
        </p:nvSpPr>
        <p:spPr bwMode="auto">
          <a:xfrm>
            <a:off x="3775381" y="4530012"/>
            <a:ext cx="1311802" cy="338554"/>
          </a:xfrm>
          <a:prstGeom prst="rect">
            <a:avLst/>
          </a:prstGeom>
          <a:ln>
            <a:headEnd/>
            <a:tailEnd/>
          </a:ln>
          <a:extLst/>
        </p:spPr>
        <p:style>
          <a:lnRef idx="0">
            <a:schemeClr val="accent3"/>
          </a:lnRef>
          <a:fillRef idx="3">
            <a:schemeClr val="accent3"/>
          </a:fillRef>
          <a:effectRef idx="3">
            <a:schemeClr val="accent3"/>
          </a:effectRef>
          <a:fontRef idx="minor">
            <a:schemeClr val="lt1"/>
          </a:fontRef>
        </p:style>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kumimoji="1" lang="zh-CN" altLang="en-US" sz="1600" b="1" dirty="0">
                <a:solidFill>
                  <a:schemeClr val="bg1"/>
                </a:solidFill>
                <a:latin typeface="Palatino Linotype" pitchFamily="18" charset="0"/>
              </a:rPr>
              <a:t>最确信样本</a:t>
            </a:r>
            <a:endParaRPr kumimoji="1" lang="en-US" altLang="zh-CN" sz="1600" b="1" i="1" dirty="0">
              <a:solidFill>
                <a:schemeClr val="bg1"/>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179907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P spid="11" grpId="0" animBg="1"/>
      <p:bldP spid="12" grpId="0" animBg="1"/>
      <p:bldP spid="13" grpId="0" animBg="1"/>
      <p:bldP spid="14" grpId="0" animBg="1"/>
      <p:bldP spid="1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基于分歧的方法</a:t>
            </a:r>
          </a:p>
        </p:txBody>
      </p:sp>
      <p:pic>
        <p:nvPicPr>
          <p:cNvPr id="7" name="内容占位符 6"/>
          <p:cNvPicPr>
            <a:picLocks noGrp="1" noChangeAspect="1"/>
          </p:cNvPicPr>
          <p:nvPr>
            <p:ph idx="1"/>
          </p:nvPr>
        </p:nvPicPr>
        <p:blipFill>
          <a:blip r:embed="rId2"/>
          <a:stretch>
            <a:fillRect/>
          </a:stretch>
        </p:blipFill>
        <p:spPr>
          <a:xfrm>
            <a:off x="1888470" y="925175"/>
            <a:ext cx="6002083" cy="5346900"/>
          </a:xfrm>
          <a:prstGeom prst="rect">
            <a:avLst/>
          </a:prstGeom>
        </p:spPr>
      </p:pic>
      <p:sp>
        <p:nvSpPr>
          <p:cNvPr id="3" name="矩形 2"/>
          <p:cNvSpPr/>
          <p:nvPr/>
        </p:nvSpPr>
        <p:spPr>
          <a:xfrm>
            <a:off x="1988076" y="3080951"/>
            <a:ext cx="5889067" cy="12239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矩形 4"/>
          <p:cNvSpPr/>
          <p:nvPr/>
        </p:nvSpPr>
        <p:spPr>
          <a:xfrm>
            <a:off x="1988076" y="4729097"/>
            <a:ext cx="5902477" cy="5266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内容占位符 6"/>
          <p:cNvPicPr>
            <a:picLocks noChangeAspect="1"/>
          </p:cNvPicPr>
          <p:nvPr/>
        </p:nvPicPr>
        <p:blipFill rotWithShape="1">
          <a:blip r:embed="rId2"/>
          <a:srcRect t="40544" b="35851"/>
          <a:stretch/>
        </p:blipFill>
        <p:spPr>
          <a:xfrm>
            <a:off x="228467" y="2339153"/>
            <a:ext cx="8912179" cy="2042720"/>
          </a:xfrm>
          <a:prstGeom prst="rect">
            <a:avLst/>
          </a:prstGeom>
          <a:ln>
            <a:solidFill>
              <a:schemeClr val="tx1"/>
            </a:solidFill>
          </a:ln>
        </p:spPr>
      </p:pic>
      <p:pic>
        <p:nvPicPr>
          <p:cNvPr id="8" name="内容占位符 6"/>
          <p:cNvPicPr>
            <a:picLocks noChangeAspect="1"/>
          </p:cNvPicPr>
          <p:nvPr/>
        </p:nvPicPr>
        <p:blipFill rotWithShape="1">
          <a:blip r:embed="rId2"/>
          <a:srcRect l="-858" t="71858" r="14359" b="18989"/>
          <a:stretch/>
        </p:blipFill>
        <p:spPr>
          <a:xfrm>
            <a:off x="662997" y="4486310"/>
            <a:ext cx="8043117" cy="933459"/>
          </a:xfrm>
          <a:prstGeom prst="rect">
            <a:avLst/>
          </a:prstGeom>
          <a:ln>
            <a:solidFill>
              <a:schemeClr val="tx1"/>
            </a:solidFill>
          </a:ln>
        </p:spPr>
      </p:pic>
    </p:spTree>
    <p:extLst>
      <p:ext uri="{BB962C8B-B14F-4D97-AF65-F5344CB8AC3E}">
        <p14:creationId xmlns:p14="http://schemas.microsoft.com/office/powerpoint/2010/main" val="2384209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背景（半监督学习）</a:t>
            </a: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19495" y="2697768"/>
            <a:ext cx="1838311" cy="1276994"/>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48393" y="1787905"/>
            <a:ext cx="1940418" cy="1452281"/>
          </a:xfrm>
          <a:prstGeom prst="rect">
            <a:avLst/>
          </a:prstGeom>
        </p:spPr>
      </p:pic>
      <p:sp>
        <p:nvSpPr>
          <p:cNvPr id="7" name="Text Box 17"/>
          <p:cNvSpPr txBox="1">
            <a:spLocks noChangeArrowheads="1"/>
          </p:cNvSpPr>
          <p:nvPr/>
        </p:nvSpPr>
        <p:spPr bwMode="auto">
          <a:xfrm>
            <a:off x="3406453" y="4147979"/>
            <a:ext cx="864393" cy="276999"/>
          </a:xfrm>
          <a:prstGeom prst="rect">
            <a:avLst/>
          </a:prstGeom>
          <a:ln/>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defTabSz="685800" eaLnBrk="1" fontAlgn="base" hangingPunct="1">
              <a:spcBef>
                <a:spcPct val="50000"/>
              </a:spcBef>
              <a:spcAft>
                <a:spcPct val="0"/>
              </a:spcAft>
              <a:defRPr/>
            </a:pPr>
            <a:r>
              <a:rPr lang="zh-CN" altLang="en-US" sz="1200" b="1" kern="0" dirty="0">
                <a:solidFill>
                  <a:schemeClr val="bg2"/>
                </a:solidFill>
                <a:latin typeface="Palatino Linotype" pitchFamily="18" charset="0"/>
              </a:rPr>
              <a:t>品瓜师</a:t>
            </a:r>
            <a:endParaRPr lang="en-US" altLang="zh-CN" sz="1200" b="1" kern="0" dirty="0">
              <a:solidFill>
                <a:schemeClr val="bg2"/>
              </a:solidFill>
              <a:latin typeface="Palatino Linotype" pitchFamily="18" charset="0"/>
            </a:endParaRPr>
          </a:p>
        </p:txBody>
      </p:sp>
      <p:sp>
        <p:nvSpPr>
          <p:cNvPr id="8" name="文本框 7"/>
          <p:cNvSpPr txBox="1"/>
          <p:nvPr/>
        </p:nvSpPr>
        <p:spPr>
          <a:xfrm>
            <a:off x="8311632" y="2181769"/>
            <a:ext cx="665162" cy="600164"/>
          </a:xfrm>
          <a:prstGeom prst="rect">
            <a:avLst/>
          </a:prstGeom>
          <a:ln w="38100"/>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3300" dirty="0">
                <a:solidFill>
                  <a:srgbClr val="C30D23"/>
                </a:solidFill>
              </a:rPr>
              <a:t>吃</a:t>
            </a:r>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0351" y="3761724"/>
            <a:ext cx="2311751" cy="1542569"/>
          </a:xfrm>
          <a:prstGeom prst="rect">
            <a:avLst/>
          </a:prstGeom>
        </p:spPr>
      </p:pic>
      <p:sp>
        <p:nvSpPr>
          <p:cNvPr id="10" name="下箭头 9"/>
          <p:cNvSpPr/>
          <p:nvPr/>
        </p:nvSpPr>
        <p:spPr>
          <a:xfrm rot="4606409">
            <a:off x="5369583" y="1831999"/>
            <a:ext cx="467139" cy="1364092"/>
          </a:xfrm>
          <a:prstGeom prst="downArrow">
            <a:avLst>
              <a:gd name="adj1" fmla="val 50000"/>
              <a:gd name="adj2" fmla="val 67194"/>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下箭头 10"/>
          <p:cNvSpPr/>
          <p:nvPr/>
        </p:nvSpPr>
        <p:spPr>
          <a:xfrm rot="6509748">
            <a:off x="5268366" y="3542064"/>
            <a:ext cx="467139" cy="1330579"/>
          </a:xfrm>
          <a:prstGeom prst="downArrow">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文本框 11"/>
          <p:cNvSpPr txBox="1"/>
          <p:nvPr/>
        </p:nvSpPr>
        <p:spPr>
          <a:xfrm>
            <a:off x="2891218" y="3047723"/>
            <a:ext cx="1894862" cy="600164"/>
          </a:xfrm>
          <a:prstGeom prst="rect">
            <a:avLst/>
          </a:prstGeom>
          <a:ln w="38100"/>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3300" dirty="0">
                <a:solidFill>
                  <a:srgbClr val="C30D23"/>
                </a:solidFill>
              </a:rPr>
              <a:t>模型</a:t>
            </a:r>
          </a:p>
        </p:txBody>
      </p:sp>
      <p:sp>
        <p:nvSpPr>
          <p:cNvPr id="13" name="文本框 12"/>
          <p:cNvSpPr txBox="1"/>
          <p:nvPr/>
        </p:nvSpPr>
        <p:spPr>
          <a:xfrm>
            <a:off x="6518849" y="2190134"/>
            <a:ext cx="2469395" cy="600164"/>
          </a:xfrm>
          <a:prstGeom prst="rect">
            <a:avLst/>
          </a:prstGeom>
          <a:ln w="38100"/>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zh-CN" altLang="en-US" sz="3300" dirty="0">
                <a:solidFill>
                  <a:schemeClr val="accent5"/>
                </a:solidFill>
              </a:rPr>
              <a:t>有标记样本</a:t>
            </a:r>
          </a:p>
        </p:txBody>
      </p:sp>
      <p:sp>
        <p:nvSpPr>
          <p:cNvPr id="14" name="文本框 13"/>
          <p:cNvSpPr txBox="1"/>
          <p:nvPr/>
        </p:nvSpPr>
        <p:spPr>
          <a:xfrm>
            <a:off x="6431727" y="4178675"/>
            <a:ext cx="2578019" cy="600164"/>
          </a:xfrm>
          <a:prstGeom prst="rect">
            <a:avLst/>
          </a:prstGeom>
          <a:ln w="38100">
            <a:solidFill>
              <a:schemeClr val="accent3"/>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3300" dirty="0">
                <a:solidFill>
                  <a:schemeClr val="accent3"/>
                </a:solidFill>
              </a:rPr>
              <a:t>无标记样本</a:t>
            </a:r>
          </a:p>
        </p:txBody>
      </p:sp>
      <p:sp>
        <p:nvSpPr>
          <p:cNvPr id="15" name="下弧形箭头 14"/>
          <p:cNvSpPr/>
          <p:nvPr/>
        </p:nvSpPr>
        <p:spPr>
          <a:xfrm rot="1277407">
            <a:off x="4390667" y="4742007"/>
            <a:ext cx="1866196" cy="637974"/>
          </a:xfrm>
          <a:prstGeom prst="curvedUpArrow">
            <a:avLst>
              <a:gd name="adj1" fmla="val 25000"/>
              <a:gd name="adj2" fmla="val 50000"/>
              <a:gd name="adj3" fmla="val 276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pic>
        <p:nvPicPr>
          <p:cNvPr id="16" name="图片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5781" y="2606737"/>
            <a:ext cx="2186590" cy="1459052"/>
          </a:xfrm>
          <a:prstGeom prst="rect">
            <a:avLst/>
          </a:prstGeom>
        </p:spPr>
      </p:pic>
      <p:sp>
        <p:nvSpPr>
          <p:cNvPr id="17" name="下弧形箭头 16"/>
          <p:cNvSpPr/>
          <p:nvPr/>
        </p:nvSpPr>
        <p:spPr>
          <a:xfrm rot="10800000">
            <a:off x="1926979" y="1993067"/>
            <a:ext cx="1325441" cy="480819"/>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8" name="Text Box 17"/>
          <p:cNvSpPr txBox="1">
            <a:spLocks noChangeArrowheads="1"/>
          </p:cNvSpPr>
          <p:nvPr/>
        </p:nvSpPr>
        <p:spPr bwMode="auto">
          <a:xfrm>
            <a:off x="4637542" y="5090127"/>
            <a:ext cx="864393" cy="276999"/>
          </a:xfrm>
          <a:prstGeom prst="rect">
            <a:avLst/>
          </a:prstGeom>
          <a:ln/>
          <a:extLst/>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defTabSz="685800" eaLnBrk="1" fontAlgn="base" hangingPunct="1">
              <a:spcBef>
                <a:spcPct val="50000"/>
              </a:spcBef>
              <a:spcAft>
                <a:spcPct val="0"/>
              </a:spcAft>
              <a:defRPr/>
            </a:pPr>
            <a:r>
              <a:rPr lang="zh-CN" altLang="en-US" sz="1200" b="1" kern="0" dirty="0">
                <a:solidFill>
                  <a:schemeClr val="bg2"/>
                </a:solidFill>
                <a:latin typeface="Palatino Linotype" pitchFamily="18" charset="0"/>
              </a:rPr>
              <a:t>直推学习</a:t>
            </a:r>
            <a:endParaRPr lang="en-US" altLang="zh-CN" sz="1200" b="1" kern="0" dirty="0">
              <a:solidFill>
                <a:schemeClr val="bg2"/>
              </a:solidFill>
              <a:latin typeface="Palatino Linotype" pitchFamily="18" charset="0"/>
            </a:endParaRPr>
          </a:p>
        </p:txBody>
      </p:sp>
      <p:sp>
        <p:nvSpPr>
          <p:cNvPr id="19" name="Text Box 17"/>
          <p:cNvSpPr txBox="1">
            <a:spLocks noChangeArrowheads="1"/>
          </p:cNvSpPr>
          <p:nvPr/>
        </p:nvSpPr>
        <p:spPr bwMode="auto">
          <a:xfrm>
            <a:off x="1859629" y="1936219"/>
            <a:ext cx="1460141" cy="276999"/>
          </a:xfrm>
          <a:prstGeom prst="rect">
            <a:avLst/>
          </a:prstGeom>
          <a:ln/>
          <a:extLst/>
        </p:spPr>
        <p:style>
          <a:lnRef idx="3">
            <a:schemeClr val="lt1"/>
          </a:lnRef>
          <a:fillRef idx="1">
            <a:schemeClr val="accent4"/>
          </a:fillRef>
          <a:effectRef idx="1">
            <a:schemeClr val="accent4"/>
          </a:effectRef>
          <a:fontRef idx="minor">
            <a:schemeClr val="lt1"/>
          </a:fontRef>
        </p:style>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defTabSz="685800" eaLnBrk="1" fontAlgn="base" hangingPunct="1">
              <a:spcBef>
                <a:spcPct val="50000"/>
              </a:spcBef>
              <a:spcAft>
                <a:spcPct val="0"/>
              </a:spcAft>
              <a:defRPr/>
            </a:pPr>
            <a:r>
              <a:rPr lang="zh-CN" altLang="en-US" sz="1200" b="1" kern="0" dirty="0">
                <a:solidFill>
                  <a:schemeClr val="bg2"/>
                </a:solidFill>
                <a:latin typeface="Palatino Linotype" pitchFamily="18" charset="0"/>
              </a:rPr>
              <a:t>（纯）半监督学习</a:t>
            </a:r>
            <a:endParaRPr lang="en-US" altLang="zh-CN" sz="1200" b="1" kern="0" dirty="0">
              <a:solidFill>
                <a:schemeClr val="bg2"/>
              </a:solidFill>
              <a:latin typeface="Palatino Linotype" pitchFamily="18" charset="0"/>
            </a:endParaRPr>
          </a:p>
        </p:txBody>
      </p:sp>
      <p:sp>
        <p:nvSpPr>
          <p:cNvPr id="20" name="文本框 19"/>
          <p:cNvSpPr txBox="1"/>
          <p:nvPr/>
        </p:nvSpPr>
        <p:spPr>
          <a:xfrm>
            <a:off x="62117" y="3047723"/>
            <a:ext cx="2469395" cy="600164"/>
          </a:xfrm>
          <a:prstGeom prst="rect">
            <a:avLst/>
          </a:prstGeom>
          <a:ln w="38100">
            <a:solidFill>
              <a:srgbClr val="002060"/>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zh-CN" altLang="en-US" sz="3300" dirty="0">
                <a:solidFill>
                  <a:srgbClr val="002060"/>
                </a:solidFill>
              </a:rPr>
              <a:t>待测数据</a:t>
            </a:r>
          </a:p>
        </p:txBody>
      </p:sp>
    </p:spTree>
    <p:extLst>
      <p:ext uri="{BB962C8B-B14F-4D97-AF65-F5344CB8AC3E}">
        <p14:creationId xmlns:p14="http://schemas.microsoft.com/office/powerpoint/2010/main" val="3594496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additive="base">
                                        <p:cTn id="28" dur="500" fill="hold"/>
                                        <p:tgtEl>
                                          <p:spTgt spid="17"/>
                                        </p:tgtEl>
                                        <p:attrNameLst>
                                          <p:attrName>ppt_x</p:attrName>
                                        </p:attrNameLst>
                                      </p:cBhvr>
                                      <p:tavLst>
                                        <p:tav tm="0">
                                          <p:val>
                                            <p:strVal val="1+#ppt_w/2"/>
                                          </p:val>
                                        </p:tav>
                                        <p:tav tm="100000">
                                          <p:val>
                                            <p:strVal val="#ppt_x"/>
                                          </p:val>
                                        </p:tav>
                                      </p:tavLst>
                                    </p:anim>
                                    <p:anim calcmode="lin" valueType="num">
                                      <p:cBhvr additive="base">
                                        <p:cTn id="29" dur="500" fill="hold"/>
                                        <p:tgtEl>
                                          <p:spTgt spid="17"/>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500" fill="hold"/>
                                        <p:tgtEl>
                                          <p:spTgt spid="19"/>
                                        </p:tgtEl>
                                        <p:attrNameLst>
                                          <p:attrName>ppt_x</p:attrName>
                                        </p:attrNameLst>
                                      </p:cBhvr>
                                      <p:tavLst>
                                        <p:tav tm="0">
                                          <p:val>
                                            <p:strVal val="1+#ppt_w/2"/>
                                          </p:val>
                                        </p:tav>
                                        <p:tav tm="100000">
                                          <p:val>
                                            <p:strVal val="#ppt_x"/>
                                          </p:val>
                                        </p:tav>
                                      </p:tavLst>
                                    </p:anim>
                                    <p:anim calcmode="lin" valueType="num">
                                      <p:cBhvr additive="base">
                                        <p:cTn id="33" dur="500" fill="hold"/>
                                        <p:tgtEl>
                                          <p:spTgt spid="19"/>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1+#ppt_w/2"/>
                                          </p:val>
                                        </p:tav>
                                        <p:tav tm="100000">
                                          <p:val>
                                            <p:strVal val="#ppt_x"/>
                                          </p:val>
                                        </p:tav>
                                      </p:tavLst>
                                    </p:anim>
                                    <p:anim calcmode="lin" valueType="num">
                                      <p:cBhvr additive="base">
                                        <p:cTn id="37" dur="500" fill="hold"/>
                                        <p:tgtEl>
                                          <p:spTgt spid="16"/>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500" fill="hold"/>
                                        <p:tgtEl>
                                          <p:spTgt spid="20"/>
                                        </p:tgtEl>
                                        <p:attrNameLst>
                                          <p:attrName>ppt_x</p:attrName>
                                        </p:attrNameLst>
                                      </p:cBhvr>
                                      <p:tavLst>
                                        <p:tav tm="0">
                                          <p:val>
                                            <p:strVal val="1+#ppt_w/2"/>
                                          </p:val>
                                        </p:tav>
                                        <p:tav tm="100000">
                                          <p:val>
                                            <p:strVal val="#ppt_x"/>
                                          </p:val>
                                        </p:tav>
                                      </p:tavLst>
                                    </p:anim>
                                    <p:anim calcmode="lin" valueType="num">
                                      <p:cBhvr additive="base">
                                        <p:cTn id="41"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12"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additive="base">
                                        <p:cTn id="46" dur="500" fill="hold"/>
                                        <p:tgtEl>
                                          <p:spTgt spid="15"/>
                                        </p:tgtEl>
                                        <p:attrNameLst>
                                          <p:attrName>ppt_x</p:attrName>
                                        </p:attrNameLst>
                                      </p:cBhvr>
                                      <p:tavLst>
                                        <p:tav tm="0">
                                          <p:val>
                                            <p:strVal val="0-#ppt_w/2"/>
                                          </p:val>
                                        </p:tav>
                                        <p:tav tm="100000">
                                          <p:val>
                                            <p:strVal val="#ppt_x"/>
                                          </p:val>
                                        </p:tav>
                                      </p:tavLst>
                                    </p:anim>
                                    <p:anim calcmode="lin" valueType="num">
                                      <p:cBhvr additive="base">
                                        <p:cTn id="47" dur="500" fill="hold"/>
                                        <p:tgtEl>
                                          <p:spTgt spid="15"/>
                                        </p:tgtEl>
                                        <p:attrNameLst>
                                          <p:attrName>ppt_y</p:attrName>
                                        </p:attrNameLst>
                                      </p:cBhvr>
                                      <p:tavLst>
                                        <p:tav tm="0">
                                          <p:val>
                                            <p:strVal val="1+#ppt_h/2"/>
                                          </p:val>
                                        </p:tav>
                                        <p:tav tm="100000">
                                          <p:val>
                                            <p:strVal val="#ppt_y"/>
                                          </p:val>
                                        </p:tav>
                                      </p:tavLst>
                                    </p:anim>
                                  </p:childTnLst>
                                </p:cTn>
                              </p:par>
                              <p:par>
                                <p:cTn id="48" presetID="2" presetClass="entr" presetSubtype="12"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 calcmode="lin" valueType="num">
                                      <p:cBhvr additive="base">
                                        <p:cTn id="50" dur="500" fill="hold"/>
                                        <p:tgtEl>
                                          <p:spTgt spid="18"/>
                                        </p:tgtEl>
                                        <p:attrNameLst>
                                          <p:attrName>ppt_x</p:attrName>
                                        </p:attrNameLst>
                                      </p:cBhvr>
                                      <p:tavLst>
                                        <p:tav tm="0">
                                          <p:val>
                                            <p:strVal val="0-#ppt_w/2"/>
                                          </p:val>
                                        </p:tav>
                                        <p:tav tm="100000">
                                          <p:val>
                                            <p:strVal val="#ppt_x"/>
                                          </p:val>
                                        </p:tav>
                                      </p:tavLst>
                                    </p:anim>
                                    <p:anim calcmode="lin" valueType="num">
                                      <p:cBhvr additive="base">
                                        <p:cTn id="51"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7" grpId="0" animBg="1"/>
      <p:bldP spid="18" grpId="0" animBg="1"/>
      <p:bldP spid="19" grpId="0" animBg="1"/>
      <p:bldP spid="2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基于分歧的方法</a:t>
            </a:r>
          </a:p>
        </p:txBody>
      </p:sp>
      <p:sp>
        <p:nvSpPr>
          <p:cNvPr id="3" name="内容占位符 2"/>
          <p:cNvSpPr>
            <a:spLocks noGrp="1"/>
          </p:cNvSpPr>
          <p:nvPr>
            <p:ph idx="1"/>
          </p:nvPr>
        </p:nvSpPr>
        <p:spPr>
          <a:xfrm>
            <a:off x="260350" y="2446459"/>
            <a:ext cx="8616950" cy="3058991"/>
          </a:xfrm>
        </p:spPr>
        <p:txBody>
          <a:bodyPr/>
          <a:lstStyle/>
          <a:p>
            <a:r>
              <a:rPr lang="zh-CN" altLang="en-US" dirty="0"/>
              <a:t>协同训练过程虽简单</a:t>
            </a:r>
            <a:r>
              <a:rPr lang="en-US" altLang="zh-CN" dirty="0"/>
              <a:t>, </a:t>
            </a:r>
            <a:r>
              <a:rPr lang="zh-CN" altLang="en-US" dirty="0"/>
              <a:t>但令人惊讶的是</a:t>
            </a:r>
            <a:r>
              <a:rPr lang="en-US" altLang="zh-CN" dirty="0"/>
              <a:t>, </a:t>
            </a:r>
            <a:r>
              <a:rPr lang="zh-CN" altLang="en-US" dirty="0"/>
              <a:t>理论证明显示出</a:t>
            </a:r>
            <a:r>
              <a:rPr lang="en-US" altLang="zh-CN" dirty="0"/>
              <a:t>, </a:t>
            </a:r>
            <a:r>
              <a:rPr lang="zh-CN" altLang="en-US" dirty="0"/>
              <a:t>若两个视图</a:t>
            </a:r>
            <a:r>
              <a:rPr lang="zh-CN" altLang="en-US" dirty="0" smtClean="0">
                <a:solidFill>
                  <a:srgbClr val="FF0000"/>
                </a:solidFill>
              </a:rPr>
              <a:t>充分且</a:t>
            </a:r>
            <a:r>
              <a:rPr lang="zh-CN" altLang="en-US" dirty="0">
                <a:solidFill>
                  <a:srgbClr val="FF0000"/>
                </a:solidFill>
              </a:rPr>
              <a:t>条件独立</a:t>
            </a:r>
            <a:r>
              <a:rPr lang="en-US" altLang="zh-CN" dirty="0"/>
              <a:t>, </a:t>
            </a:r>
            <a:r>
              <a:rPr lang="zh-CN" altLang="en-US" dirty="0"/>
              <a:t>则可利用未标记样本通过协同训练将弱分类器的泛化性能提升</a:t>
            </a:r>
            <a:r>
              <a:rPr lang="zh-CN" altLang="en-US" dirty="0" smtClean="0"/>
              <a:t>到任意</a:t>
            </a:r>
            <a:r>
              <a:rPr lang="zh-CN" altLang="en-US" dirty="0"/>
              <a:t>高</a:t>
            </a:r>
            <a:r>
              <a:rPr lang="en-US" altLang="zh-CN" dirty="0"/>
              <a:t>[Blum and Mitchell, 1998</a:t>
            </a:r>
            <a:r>
              <a:rPr lang="en-US" altLang="zh-CN" dirty="0" smtClean="0"/>
              <a:t>].</a:t>
            </a:r>
          </a:p>
          <a:p>
            <a:endParaRPr lang="en-US" altLang="zh-CN" dirty="0"/>
          </a:p>
          <a:p>
            <a:r>
              <a:rPr lang="zh-CN" altLang="en-US" dirty="0" smtClean="0"/>
              <a:t>不过</a:t>
            </a:r>
            <a:r>
              <a:rPr lang="en-US" altLang="zh-CN" dirty="0" smtClean="0"/>
              <a:t>, </a:t>
            </a:r>
            <a:r>
              <a:rPr lang="zh-CN" altLang="en-US" dirty="0" smtClean="0"/>
              <a:t>视图的条件独立性在现实任务中通常很难满足</a:t>
            </a:r>
            <a:r>
              <a:rPr lang="en-US" altLang="zh-CN" dirty="0" smtClean="0"/>
              <a:t>,</a:t>
            </a:r>
            <a:r>
              <a:rPr lang="zh-CN" altLang="en-US" dirty="0" smtClean="0"/>
              <a:t>不会是条件独立的因此性能提升幅度不会那么大</a:t>
            </a:r>
            <a:r>
              <a:rPr lang="en-US" altLang="zh-CN" dirty="0" smtClean="0"/>
              <a:t>, </a:t>
            </a:r>
            <a:r>
              <a:rPr lang="zh-CN" altLang="en-US" dirty="0" smtClean="0"/>
              <a:t>但研究表明</a:t>
            </a:r>
            <a:r>
              <a:rPr lang="en-US" altLang="zh-CN" dirty="0" smtClean="0"/>
              <a:t>, </a:t>
            </a:r>
            <a:r>
              <a:rPr lang="zh-CN" altLang="en-US" dirty="0" smtClean="0"/>
              <a:t>即使在更弱的条件下</a:t>
            </a:r>
            <a:r>
              <a:rPr lang="en-US" altLang="zh-CN" dirty="0" smtClean="0"/>
              <a:t>,</a:t>
            </a:r>
            <a:r>
              <a:rPr lang="zh-CN" altLang="en-US" dirty="0" smtClean="0"/>
              <a:t>协同训练仍可有效地</a:t>
            </a:r>
            <a:r>
              <a:rPr lang="zh-CN" altLang="en-US" dirty="0"/>
              <a:t>提升弱分类器的性能</a:t>
            </a:r>
            <a:r>
              <a:rPr lang="en-US" altLang="zh-CN" dirty="0"/>
              <a:t>[</a:t>
            </a:r>
            <a:r>
              <a:rPr lang="zh-CN" altLang="en-US" dirty="0"/>
              <a:t>周志华</a:t>
            </a:r>
            <a:r>
              <a:rPr lang="en-US" altLang="zh-CN" dirty="0"/>
              <a:t>, 2013].</a:t>
            </a:r>
            <a:endParaRPr lang="zh-CN" altLang="en-US" dirty="0"/>
          </a:p>
        </p:txBody>
      </p:sp>
    </p:spTree>
    <p:extLst>
      <p:ext uri="{BB962C8B-B14F-4D97-AF65-F5344CB8AC3E}">
        <p14:creationId xmlns:p14="http://schemas.microsoft.com/office/powerpoint/2010/main" val="3776008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基于分歧的方法</a:t>
            </a:r>
          </a:p>
        </p:txBody>
      </p:sp>
      <p:sp>
        <p:nvSpPr>
          <p:cNvPr id="3" name="内容占位符 2"/>
          <p:cNvSpPr>
            <a:spLocks noGrp="1"/>
          </p:cNvSpPr>
          <p:nvPr>
            <p:ph idx="1"/>
          </p:nvPr>
        </p:nvSpPr>
        <p:spPr>
          <a:xfrm>
            <a:off x="260350" y="1899139"/>
            <a:ext cx="8616950" cy="3606311"/>
          </a:xfrm>
        </p:spPr>
        <p:txBody>
          <a:bodyPr>
            <a:normAutofit lnSpcReduction="10000"/>
          </a:bodyPr>
          <a:lstStyle/>
          <a:p>
            <a:r>
              <a:rPr lang="zh-CN" altLang="en-US" dirty="0" smtClean="0"/>
              <a:t>协同训练</a:t>
            </a:r>
            <a:r>
              <a:rPr lang="zh-CN" altLang="en-US" dirty="0"/>
              <a:t>算法本身是为多视图数据而设计的</a:t>
            </a:r>
            <a:r>
              <a:rPr lang="en-US" altLang="zh-CN" dirty="0" smtClean="0"/>
              <a:t>,</a:t>
            </a:r>
            <a:r>
              <a:rPr lang="zh-CN" altLang="en-US" dirty="0" smtClean="0"/>
              <a:t>性</a:t>
            </a:r>
            <a:r>
              <a:rPr lang="zh-CN" altLang="en-US" dirty="0"/>
              <a:t>集合的常见</a:t>
            </a:r>
            <a:r>
              <a:rPr lang="zh-CN" altLang="en-US" dirty="0" smtClean="0"/>
              <a:t>数据但</a:t>
            </a:r>
            <a:r>
              <a:rPr lang="zh-CN" altLang="en-US" dirty="0"/>
              <a:t>此后出现了一些能在单</a:t>
            </a:r>
            <a:r>
              <a:rPr lang="zh-CN" altLang="en-US" dirty="0" smtClean="0"/>
              <a:t>视图</a:t>
            </a:r>
            <a:r>
              <a:rPr lang="zh-CN" altLang="en-US" dirty="0"/>
              <a:t>数据上使用的变体</a:t>
            </a:r>
            <a:r>
              <a:rPr lang="zh-CN" altLang="en-US" dirty="0" smtClean="0"/>
              <a:t>算法。</a:t>
            </a:r>
            <a:endParaRPr lang="en-US" altLang="zh-CN" dirty="0" smtClean="0"/>
          </a:p>
          <a:p>
            <a:endParaRPr lang="en-US" altLang="zh-CN" dirty="0" smtClean="0"/>
          </a:p>
          <a:p>
            <a:r>
              <a:rPr lang="en-US" altLang="zh-CN" dirty="0" smtClean="0"/>
              <a:t> </a:t>
            </a:r>
            <a:r>
              <a:rPr lang="zh-CN" altLang="en-US" dirty="0"/>
              <a:t>它们或是使用</a:t>
            </a:r>
            <a:r>
              <a:rPr lang="zh-CN" altLang="en-US" dirty="0">
                <a:solidFill>
                  <a:srgbClr val="FF0000"/>
                </a:solidFill>
              </a:rPr>
              <a:t>不同的学习算法</a:t>
            </a:r>
            <a:r>
              <a:rPr lang="en-US" altLang="zh-CN" dirty="0"/>
              <a:t>[Goldman and </a:t>
            </a:r>
            <a:r>
              <a:rPr lang="en-US" altLang="zh-CN" dirty="0" smtClean="0"/>
              <a:t>Zhou,2000</a:t>
            </a:r>
            <a:r>
              <a:rPr lang="en-US" altLang="zh-CN" dirty="0"/>
              <a:t>]</a:t>
            </a:r>
            <a:r>
              <a:rPr lang="zh-CN" altLang="en-US" dirty="0"/>
              <a:t>、或使用</a:t>
            </a:r>
            <a:r>
              <a:rPr lang="zh-CN" altLang="en-US" dirty="0">
                <a:solidFill>
                  <a:srgbClr val="FF0000"/>
                </a:solidFill>
              </a:rPr>
              <a:t>不同的数据采样</a:t>
            </a:r>
            <a:r>
              <a:rPr lang="en-US" altLang="zh-CN" dirty="0"/>
              <a:t>[Zhou and Li, 2005b]</a:t>
            </a:r>
            <a:r>
              <a:rPr lang="zh-CN" altLang="en-US" dirty="0"/>
              <a:t>、甚至使用</a:t>
            </a:r>
            <a:r>
              <a:rPr lang="zh-CN" altLang="en-US" dirty="0">
                <a:solidFill>
                  <a:srgbClr val="FF0000"/>
                </a:solidFill>
              </a:rPr>
              <a:t>不同的参数</a:t>
            </a:r>
            <a:r>
              <a:rPr lang="zh-CN" altLang="en-US" dirty="0" smtClean="0">
                <a:solidFill>
                  <a:srgbClr val="FF0000"/>
                </a:solidFill>
              </a:rPr>
              <a:t>设置</a:t>
            </a:r>
            <a:r>
              <a:rPr lang="en-US" altLang="zh-CN" dirty="0"/>
              <a:t>[Zhou and Li, 2005a]</a:t>
            </a:r>
            <a:r>
              <a:rPr lang="zh-CN" altLang="en-US" dirty="0"/>
              <a:t>来产生不同的学习器</a:t>
            </a:r>
            <a:r>
              <a:rPr lang="en-US" altLang="zh-CN" dirty="0"/>
              <a:t>, </a:t>
            </a:r>
            <a:r>
              <a:rPr lang="zh-CN" altLang="en-US" dirty="0"/>
              <a:t>也能有效地利用未标记数据来</a:t>
            </a:r>
            <a:r>
              <a:rPr lang="zh-CN" altLang="en-US" dirty="0" smtClean="0"/>
              <a:t>提升性能。</a:t>
            </a:r>
            <a:endParaRPr lang="en-US" altLang="zh-CN" dirty="0" smtClean="0"/>
          </a:p>
          <a:p>
            <a:endParaRPr lang="en-US" altLang="zh-CN" dirty="0"/>
          </a:p>
          <a:p>
            <a:r>
              <a:rPr lang="zh-CN" altLang="en-US" dirty="0"/>
              <a:t>后续理论研究发现</a:t>
            </a:r>
            <a:r>
              <a:rPr lang="en-US" altLang="zh-CN" dirty="0"/>
              <a:t>, </a:t>
            </a:r>
            <a:r>
              <a:rPr lang="zh-CN" altLang="en-US" dirty="0"/>
              <a:t>此类算法事实上无需数据拥有多视图</a:t>
            </a:r>
            <a:r>
              <a:rPr lang="en-US" altLang="zh-CN" dirty="0"/>
              <a:t>, </a:t>
            </a:r>
            <a:r>
              <a:rPr lang="zh-CN" altLang="en-US" dirty="0"/>
              <a:t>仅需</a:t>
            </a:r>
            <a:r>
              <a:rPr lang="zh-CN" altLang="en-US" dirty="0">
                <a:solidFill>
                  <a:srgbClr val="FF0000"/>
                </a:solidFill>
              </a:rPr>
              <a:t>弱</a:t>
            </a:r>
            <a:r>
              <a:rPr lang="zh-CN" altLang="en-US" dirty="0" smtClean="0">
                <a:solidFill>
                  <a:srgbClr val="FF0000"/>
                </a:solidFill>
              </a:rPr>
              <a:t>学习器</a:t>
            </a:r>
            <a:r>
              <a:rPr lang="zh-CN" altLang="en-US" dirty="0">
                <a:solidFill>
                  <a:srgbClr val="FF0000"/>
                </a:solidFill>
              </a:rPr>
              <a:t>之间具有显著的分歧</a:t>
            </a:r>
            <a:r>
              <a:rPr lang="en-US" altLang="zh-CN" dirty="0">
                <a:solidFill>
                  <a:srgbClr val="FF0000"/>
                </a:solidFill>
              </a:rPr>
              <a:t>(</a:t>
            </a:r>
            <a:r>
              <a:rPr lang="zh-CN" altLang="en-US" dirty="0">
                <a:solidFill>
                  <a:srgbClr val="FF0000"/>
                </a:solidFill>
              </a:rPr>
              <a:t>或差异</a:t>
            </a:r>
            <a:r>
              <a:rPr lang="en-US" altLang="zh-CN" dirty="0">
                <a:solidFill>
                  <a:srgbClr val="FF0000"/>
                </a:solidFill>
              </a:rPr>
              <a:t>)</a:t>
            </a:r>
            <a:r>
              <a:rPr lang="en-US" altLang="zh-CN" dirty="0"/>
              <a:t>, </a:t>
            </a:r>
            <a:r>
              <a:rPr lang="zh-CN" altLang="en-US" dirty="0"/>
              <a:t>即可通过相互提供伪标记样本的方式来</a:t>
            </a:r>
            <a:r>
              <a:rPr lang="zh-CN" altLang="en-US" dirty="0" smtClean="0"/>
              <a:t>提高泛化</a:t>
            </a:r>
            <a:r>
              <a:rPr lang="zh-CN" altLang="en-US" dirty="0"/>
              <a:t>性能</a:t>
            </a:r>
            <a:r>
              <a:rPr lang="en-US" altLang="zh-CN" dirty="0"/>
              <a:t>[</a:t>
            </a:r>
            <a:r>
              <a:rPr lang="zh-CN" altLang="en-US" dirty="0"/>
              <a:t>周志华</a:t>
            </a:r>
            <a:r>
              <a:rPr lang="en-US" altLang="zh-CN" dirty="0"/>
              <a:t>, 2013</a:t>
            </a:r>
            <a:r>
              <a:rPr lang="en-US" altLang="zh-CN" dirty="0" smtClean="0"/>
              <a:t>]</a:t>
            </a:r>
            <a:r>
              <a:rPr lang="zh-CN" altLang="en-US" dirty="0" smtClean="0"/>
              <a:t>。</a:t>
            </a:r>
            <a:endParaRPr lang="zh-CN" altLang="en-US" dirty="0"/>
          </a:p>
        </p:txBody>
      </p:sp>
    </p:spTree>
    <p:extLst>
      <p:ext uri="{BB962C8B-B14F-4D97-AF65-F5344CB8AC3E}">
        <p14:creationId xmlns:p14="http://schemas.microsoft.com/office/powerpoint/2010/main" val="1018506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基于分歧的方法</a:t>
            </a:r>
          </a:p>
        </p:txBody>
      </p:sp>
      <p:sp>
        <p:nvSpPr>
          <p:cNvPr id="3" name="内容占位符 2"/>
          <p:cNvSpPr>
            <a:spLocks noGrp="1"/>
          </p:cNvSpPr>
          <p:nvPr>
            <p:ph idx="1"/>
          </p:nvPr>
        </p:nvSpPr>
        <p:spPr>
          <a:xfrm>
            <a:off x="260350" y="2466243"/>
            <a:ext cx="8616950" cy="3039208"/>
          </a:xfrm>
        </p:spPr>
        <p:txBody>
          <a:bodyPr/>
          <a:lstStyle/>
          <a:p>
            <a:r>
              <a:rPr lang="zh-CN" altLang="en-US" dirty="0"/>
              <a:t>基于分歧的方法</a:t>
            </a:r>
            <a:r>
              <a:rPr lang="zh-CN" altLang="en-US" dirty="0">
                <a:solidFill>
                  <a:srgbClr val="FF0000"/>
                </a:solidFill>
              </a:rPr>
              <a:t>只需采用合适的基学习器</a:t>
            </a:r>
            <a:r>
              <a:rPr lang="en-US" altLang="zh-CN" dirty="0"/>
              <a:t>, </a:t>
            </a:r>
            <a:r>
              <a:rPr lang="zh-CN" altLang="en-US" dirty="0"/>
              <a:t>就较少受到模型假设、</a:t>
            </a:r>
            <a:r>
              <a:rPr lang="zh-CN" altLang="en-US" dirty="0" smtClean="0"/>
              <a:t>损失函数</a:t>
            </a:r>
            <a:r>
              <a:rPr lang="zh-CN" altLang="en-US" dirty="0"/>
              <a:t>非凸性和数据规模问题的影响</a:t>
            </a:r>
            <a:r>
              <a:rPr lang="en-US" altLang="zh-CN" dirty="0"/>
              <a:t>, </a:t>
            </a:r>
            <a:r>
              <a:rPr lang="zh-CN" altLang="en-US" dirty="0"/>
              <a:t>学习方法简单有效、理论基础相对坚实、</a:t>
            </a:r>
            <a:r>
              <a:rPr lang="zh-CN" altLang="en-US" dirty="0" smtClean="0"/>
              <a:t>适用范围较为广泛。</a:t>
            </a:r>
            <a:endParaRPr lang="en-US" altLang="zh-CN" dirty="0" smtClean="0"/>
          </a:p>
          <a:p>
            <a:endParaRPr lang="en-US" altLang="zh-CN" dirty="0"/>
          </a:p>
          <a:p>
            <a:r>
              <a:rPr lang="zh-CN" altLang="en-US" dirty="0"/>
              <a:t>为了使用此类方法</a:t>
            </a:r>
            <a:r>
              <a:rPr lang="en-US" altLang="zh-CN" dirty="0"/>
              <a:t>, </a:t>
            </a:r>
            <a:r>
              <a:rPr lang="zh-CN" altLang="en-US" dirty="0"/>
              <a:t>需能生成具有显著分歧、性能尚可的</a:t>
            </a:r>
            <a:r>
              <a:rPr lang="zh-CN" altLang="en-US" dirty="0" smtClean="0"/>
              <a:t>多个</a:t>
            </a:r>
            <a:r>
              <a:rPr lang="zh-CN" altLang="en-US" dirty="0"/>
              <a:t>学习器</a:t>
            </a:r>
            <a:r>
              <a:rPr lang="en-US" altLang="zh-CN" dirty="0"/>
              <a:t>, </a:t>
            </a:r>
            <a:r>
              <a:rPr lang="zh-CN" altLang="en-US" dirty="0"/>
              <a:t>但当</a:t>
            </a:r>
            <a:r>
              <a:rPr lang="zh-CN" altLang="en-US" dirty="0">
                <a:solidFill>
                  <a:srgbClr val="FF0000"/>
                </a:solidFill>
              </a:rPr>
              <a:t>有标记样本很少</a:t>
            </a:r>
            <a:r>
              <a:rPr lang="zh-CN" altLang="en-US" dirty="0"/>
              <a:t>、尤其是数据不具有多视图时</a:t>
            </a:r>
            <a:r>
              <a:rPr lang="en-US" altLang="zh-CN" dirty="0"/>
              <a:t>, </a:t>
            </a:r>
            <a:r>
              <a:rPr lang="zh-CN" altLang="en-US" dirty="0"/>
              <a:t>要做到这</a:t>
            </a:r>
            <a:r>
              <a:rPr lang="zh-CN" altLang="en-US" dirty="0" smtClean="0"/>
              <a:t>一点并不容易。</a:t>
            </a:r>
            <a:endParaRPr lang="zh-CN" altLang="en-US" dirty="0"/>
          </a:p>
        </p:txBody>
      </p:sp>
    </p:spTree>
    <p:extLst>
      <p:ext uri="{BB962C8B-B14F-4D97-AF65-F5344CB8AC3E}">
        <p14:creationId xmlns:p14="http://schemas.microsoft.com/office/powerpoint/2010/main" val="114688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p:txBody>
          <a:bodyPr/>
          <a:lstStyle/>
          <a:p>
            <a:r>
              <a:rPr lang="zh-CN" altLang="en-US" dirty="0">
                <a:solidFill>
                  <a:schemeClr val="bg1">
                    <a:lumMod val="85000"/>
                  </a:schemeClr>
                </a:solidFill>
              </a:rPr>
              <a:t>未标记样本</a:t>
            </a:r>
            <a:endParaRPr lang="en-US" altLang="zh-CN" dirty="0">
              <a:solidFill>
                <a:schemeClr val="bg1">
                  <a:lumMod val="85000"/>
                </a:schemeClr>
              </a:solidFill>
            </a:endParaRPr>
          </a:p>
          <a:p>
            <a:endParaRPr lang="en-US" altLang="zh-CN" dirty="0"/>
          </a:p>
          <a:p>
            <a:r>
              <a:rPr lang="zh-CN" altLang="en-US" dirty="0">
                <a:solidFill>
                  <a:schemeClr val="bg1">
                    <a:lumMod val="85000"/>
                  </a:schemeClr>
                </a:solidFill>
              </a:rPr>
              <a:t>生成式方法</a:t>
            </a:r>
            <a:endParaRPr lang="en-US" altLang="zh-CN" dirty="0">
              <a:solidFill>
                <a:schemeClr val="bg1">
                  <a:lumMod val="85000"/>
                </a:schemeClr>
              </a:solidFill>
            </a:endParaRPr>
          </a:p>
          <a:p>
            <a:endParaRPr lang="en-US" altLang="zh-CN" dirty="0"/>
          </a:p>
          <a:p>
            <a:r>
              <a:rPr lang="zh-CN" altLang="en-US" dirty="0">
                <a:solidFill>
                  <a:schemeClr val="bg1">
                    <a:lumMod val="85000"/>
                  </a:schemeClr>
                </a:solidFill>
              </a:rPr>
              <a:t>半监督</a:t>
            </a:r>
            <a:r>
              <a:rPr lang="en-US" altLang="zh-CN" dirty="0">
                <a:solidFill>
                  <a:schemeClr val="bg1">
                    <a:lumMod val="85000"/>
                  </a:schemeClr>
                </a:solidFill>
              </a:rPr>
              <a:t>SVM</a:t>
            </a:r>
          </a:p>
          <a:p>
            <a:endParaRPr lang="en-US" altLang="zh-CN" dirty="0">
              <a:solidFill>
                <a:schemeClr val="bg1">
                  <a:lumMod val="85000"/>
                </a:schemeClr>
              </a:solidFill>
            </a:endParaRPr>
          </a:p>
          <a:p>
            <a:r>
              <a:rPr lang="zh-CN" altLang="en-US" dirty="0">
                <a:solidFill>
                  <a:schemeClr val="bg1">
                    <a:lumMod val="85000"/>
                  </a:schemeClr>
                </a:solidFill>
              </a:rPr>
              <a:t>图半监督学习</a:t>
            </a:r>
            <a:endParaRPr lang="en-US" altLang="zh-CN" dirty="0">
              <a:solidFill>
                <a:schemeClr val="bg1">
                  <a:lumMod val="85000"/>
                </a:schemeClr>
              </a:solidFill>
            </a:endParaRPr>
          </a:p>
          <a:p>
            <a:endParaRPr lang="en-US" altLang="zh-CN" dirty="0">
              <a:solidFill>
                <a:schemeClr val="bg1">
                  <a:lumMod val="85000"/>
                </a:schemeClr>
              </a:solidFill>
            </a:endParaRPr>
          </a:p>
          <a:p>
            <a:r>
              <a:rPr lang="zh-CN" altLang="en-US" dirty="0">
                <a:solidFill>
                  <a:schemeClr val="bg1">
                    <a:lumMod val="85000"/>
                  </a:schemeClr>
                </a:solidFill>
              </a:rPr>
              <a:t>基于分歧的方法</a:t>
            </a:r>
            <a:endParaRPr lang="en-US" altLang="zh-CN" dirty="0">
              <a:solidFill>
                <a:schemeClr val="bg1">
                  <a:lumMod val="85000"/>
                </a:schemeClr>
              </a:solidFill>
            </a:endParaRPr>
          </a:p>
          <a:p>
            <a:endParaRPr lang="en-US" altLang="zh-CN" dirty="0">
              <a:solidFill>
                <a:schemeClr val="bg1">
                  <a:lumMod val="85000"/>
                </a:schemeClr>
              </a:solidFill>
            </a:endParaRPr>
          </a:p>
          <a:p>
            <a:r>
              <a:rPr lang="zh-CN" altLang="en-US" dirty="0"/>
              <a:t>半监督聚类</a:t>
            </a:r>
          </a:p>
        </p:txBody>
      </p:sp>
    </p:spTree>
    <p:extLst>
      <p:ext uri="{BB962C8B-B14F-4D97-AF65-F5344CB8AC3E}">
        <p14:creationId xmlns:p14="http://schemas.microsoft.com/office/powerpoint/2010/main" val="6193373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半监督聚类</a:t>
            </a:r>
            <a:endParaRPr lang="zh-CN" altLang="en-US" dirty="0"/>
          </a:p>
        </p:txBody>
      </p:sp>
      <p:sp>
        <p:nvSpPr>
          <p:cNvPr id="3" name="内容占位符 2"/>
          <p:cNvSpPr>
            <a:spLocks noGrp="1"/>
          </p:cNvSpPr>
          <p:nvPr>
            <p:ph idx="1"/>
          </p:nvPr>
        </p:nvSpPr>
        <p:spPr>
          <a:xfrm>
            <a:off x="260350" y="2087932"/>
            <a:ext cx="8616950" cy="3417518"/>
          </a:xfrm>
        </p:spPr>
        <p:txBody>
          <a:bodyPr>
            <a:normAutofit lnSpcReduction="10000"/>
          </a:bodyPr>
          <a:lstStyle/>
          <a:p>
            <a:r>
              <a:rPr lang="zh-CN" altLang="en-US" dirty="0"/>
              <a:t>聚类是一种典型的无监督学习任务</a:t>
            </a:r>
            <a:r>
              <a:rPr lang="en-US" altLang="zh-CN" dirty="0"/>
              <a:t>, </a:t>
            </a:r>
            <a:r>
              <a:rPr lang="zh-CN" altLang="en-US" dirty="0"/>
              <a:t>然而在现实聚类任务中我们</a:t>
            </a:r>
            <a:r>
              <a:rPr lang="zh-CN" altLang="en-US" dirty="0" smtClean="0"/>
              <a:t>往往能</a:t>
            </a:r>
            <a:r>
              <a:rPr lang="zh-CN" altLang="en-US" dirty="0"/>
              <a:t>获得一些额外的监督信息</a:t>
            </a:r>
            <a:r>
              <a:rPr lang="en-US" altLang="zh-CN" dirty="0"/>
              <a:t>, </a:t>
            </a:r>
            <a:r>
              <a:rPr lang="zh-CN" altLang="en-US" dirty="0"/>
              <a:t>于是可通过“半监督聚类”</a:t>
            </a:r>
            <a:r>
              <a:rPr lang="en-US" altLang="zh-CN" dirty="0"/>
              <a:t>(</a:t>
            </a:r>
            <a:r>
              <a:rPr lang="en-US" altLang="zh-CN" dirty="0" smtClean="0"/>
              <a:t>semi-supervised clustering</a:t>
            </a:r>
            <a:r>
              <a:rPr lang="en-US" altLang="zh-CN" dirty="0"/>
              <a:t>)</a:t>
            </a:r>
            <a:r>
              <a:rPr lang="zh-CN" altLang="en-US" dirty="0"/>
              <a:t>来利用监督信息以获得更好的聚类效果</a:t>
            </a:r>
            <a:r>
              <a:rPr lang="en-US" altLang="zh-CN" dirty="0" smtClean="0"/>
              <a:t>.</a:t>
            </a:r>
          </a:p>
          <a:p>
            <a:r>
              <a:rPr lang="zh-CN" altLang="en-US" dirty="0"/>
              <a:t>聚类任务中获得的监督信息大致有两种</a:t>
            </a:r>
            <a:r>
              <a:rPr lang="zh-CN" altLang="en-US" dirty="0" smtClean="0"/>
              <a:t>类型：</a:t>
            </a:r>
            <a:endParaRPr lang="en-US" altLang="zh-CN" dirty="0" smtClean="0"/>
          </a:p>
          <a:p>
            <a:endParaRPr lang="en-US" altLang="zh-CN" dirty="0" smtClean="0"/>
          </a:p>
          <a:p>
            <a:pPr>
              <a:buFont typeface="Wingdings" panose="05000000000000000000" pitchFamily="2" charset="2"/>
              <a:buChar char="l"/>
            </a:pPr>
            <a:r>
              <a:rPr lang="zh-CN" altLang="en-US" dirty="0" smtClean="0"/>
              <a:t>第一种类型是</a:t>
            </a:r>
            <a:r>
              <a:rPr lang="zh-CN" altLang="en-US" dirty="0" smtClean="0">
                <a:solidFill>
                  <a:srgbClr val="FF0000"/>
                </a:solidFill>
              </a:rPr>
              <a:t>“ 必连”</a:t>
            </a:r>
            <a:r>
              <a:rPr lang="en-US" altLang="zh-CN" dirty="0" smtClean="0"/>
              <a:t>(must-link</a:t>
            </a:r>
            <a:r>
              <a:rPr lang="en-US" altLang="zh-CN" dirty="0"/>
              <a:t>)</a:t>
            </a:r>
            <a:r>
              <a:rPr lang="zh-CN" altLang="en-US" dirty="0"/>
              <a:t>与</a:t>
            </a:r>
            <a:r>
              <a:rPr lang="zh-CN" altLang="en-US" dirty="0" smtClean="0">
                <a:solidFill>
                  <a:srgbClr val="FF0000"/>
                </a:solidFill>
              </a:rPr>
              <a:t>“勿连”</a:t>
            </a:r>
            <a:r>
              <a:rPr lang="en-US" altLang="zh-CN" dirty="0" smtClean="0"/>
              <a:t>(cannot-link)</a:t>
            </a:r>
            <a:r>
              <a:rPr lang="zh-CN" altLang="en-US" dirty="0" smtClean="0"/>
              <a:t>约束，</a:t>
            </a:r>
            <a:r>
              <a:rPr lang="zh-CN" altLang="en-US" dirty="0"/>
              <a:t>前者是指样本必属于同一</a:t>
            </a:r>
            <a:r>
              <a:rPr lang="zh-CN" altLang="en-US" dirty="0" smtClean="0"/>
              <a:t>个</a:t>
            </a:r>
            <a:r>
              <a:rPr lang="zh-CN" altLang="en-US" dirty="0"/>
              <a:t>簇</a:t>
            </a:r>
            <a:r>
              <a:rPr lang="en-US" altLang="zh-CN" dirty="0"/>
              <a:t>, </a:t>
            </a:r>
            <a:r>
              <a:rPr lang="zh-CN" altLang="en-US" dirty="0"/>
              <a:t>后者则是指样本必不属于同一</a:t>
            </a:r>
            <a:r>
              <a:rPr lang="zh-CN" altLang="en-US" dirty="0" smtClean="0"/>
              <a:t>个簇；</a:t>
            </a:r>
            <a:endParaRPr lang="en-US" altLang="zh-CN" dirty="0" smtClean="0"/>
          </a:p>
          <a:p>
            <a:pPr>
              <a:buFont typeface="Wingdings" panose="05000000000000000000" pitchFamily="2" charset="2"/>
              <a:buChar char="l"/>
            </a:pPr>
            <a:endParaRPr lang="en-US" altLang="zh-CN" dirty="0" smtClean="0"/>
          </a:p>
          <a:p>
            <a:pPr>
              <a:buFont typeface="Wingdings" panose="05000000000000000000" pitchFamily="2" charset="2"/>
              <a:buChar char="l"/>
            </a:pPr>
            <a:r>
              <a:rPr lang="zh-CN" altLang="en-US" dirty="0" smtClean="0"/>
              <a:t>第二种类型的</a:t>
            </a:r>
            <a:r>
              <a:rPr lang="zh-CN" altLang="en-US" dirty="0"/>
              <a:t>监督信息则是少量的</a:t>
            </a:r>
            <a:r>
              <a:rPr lang="zh-CN" altLang="en-US" dirty="0" smtClean="0">
                <a:solidFill>
                  <a:srgbClr val="FF0000"/>
                </a:solidFill>
              </a:rPr>
              <a:t>有标记</a:t>
            </a:r>
            <a:r>
              <a:rPr lang="zh-CN" altLang="en-US" dirty="0">
                <a:solidFill>
                  <a:srgbClr val="FF0000"/>
                </a:solidFill>
              </a:rPr>
              <a:t>样本</a:t>
            </a:r>
            <a:r>
              <a:rPr lang="en-US" altLang="zh-CN" dirty="0"/>
              <a:t>.</a:t>
            </a:r>
            <a:endParaRPr lang="zh-CN" altLang="en-US" dirty="0"/>
          </a:p>
        </p:txBody>
      </p:sp>
    </p:spTree>
    <p:extLst>
      <p:ext uri="{BB962C8B-B14F-4D97-AF65-F5344CB8AC3E}">
        <p14:creationId xmlns:p14="http://schemas.microsoft.com/office/powerpoint/2010/main" val="2158834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半监督聚类</a:t>
            </a:r>
          </a:p>
        </p:txBody>
      </p:sp>
      <p:sp>
        <p:nvSpPr>
          <p:cNvPr id="3" name="内容占位符 2"/>
          <p:cNvSpPr>
            <a:spLocks noGrp="1"/>
          </p:cNvSpPr>
          <p:nvPr>
            <p:ph idx="1"/>
          </p:nvPr>
        </p:nvSpPr>
        <p:spPr>
          <a:xfrm>
            <a:off x="260350" y="2513056"/>
            <a:ext cx="8616950" cy="2992394"/>
          </a:xfrm>
        </p:spPr>
        <p:txBody>
          <a:bodyPr/>
          <a:lstStyle/>
          <a:p>
            <a:r>
              <a:rPr lang="zh-CN" altLang="en-US" dirty="0"/>
              <a:t>约束</a:t>
            </a:r>
            <a:r>
              <a:rPr lang="en-US" altLang="zh-CN" i="1" dirty="0"/>
              <a:t>k</a:t>
            </a:r>
            <a:r>
              <a:rPr lang="zh-CN" altLang="en-US" dirty="0"/>
              <a:t>均值</a:t>
            </a:r>
            <a:r>
              <a:rPr lang="en-US" altLang="zh-CN" dirty="0"/>
              <a:t>(Constrained </a:t>
            </a:r>
            <a:r>
              <a:rPr lang="en-US" altLang="zh-CN" i="1" dirty="0"/>
              <a:t>k</a:t>
            </a:r>
            <a:r>
              <a:rPr lang="en-US" altLang="zh-CN" dirty="0"/>
              <a:t>-means)</a:t>
            </a:r>
            <a:r>
              <a:rPr lang="zh-CN" altLang="en-US" dirty="0"/>
              <a:t>算法</a:t>
            </a:r>
            <a:r>
              <a:rPr lang="en-US" altLang="zh-CN" dirty="0"/>
              <a:t>[Wagstaff et al., 2001]</a:t>
            </a:r>
            <a:r>
              <a:rPr lang="zh-CN" altLang="en-US" dirty="0"/>
              <a:t>是利用第</a:t>
            </a:r>
            <a:r>
              <a:rPr lang="zh-CN" altLang="en-US" dirty="0" smtClean="0"/>
              <a:t>一类监督</a:t>
            </a:r>
            <a:r>
              <a:rPr lang="zh-CN" altLang="en-US" dirty="0"/>
              <a:t>信息的</a:t>
            </a:r>
            <a:r>
              <a:rPr lang="zh-CN" altLang="en-US" dirty="0" smtClean="0"/>
              <a:t>代表</a:t>
            </a:r>
            <a:r>
              <a:rPr lang="zh-CN" altLang="en-US" dirty="0"/>
              <a:t>。</a:t>
            </a:r>
            <a:endParaRPr lang="en-US" altLang="zh-CN" dirty="0" smtClean="0"/>
          </a:p>
          <a:p>
            <a:endParaRPr lang="en-US" altLang="zh-CN" dirty="0" smtClean="0"/>
          </a:p>
          <a:p>
            <a:r>
              <a:rPr lang="zh-CN" altLang="en-US" dirty="0"/>
              <a:t>该算法是</a:t>
            </a:r>
            <a:r>
              <a:rPr lang="en-US" altLang="zh-CN" i="1" dirty="0"/>
              <a:t>k</a:t>
            </a:r>
            <a:r>
              <a:rPr lang="zh-CN" altLang="en-US" dirty="0"/>
              <a:t>均值算法的扩展</a:t>
            </a:r>
            <a:r>
              <a:rPr lang="en-US" altLang="zh-CN" dirty="0"/>
              <a:t>,</a:t>
            </a:r>
            <a:r>
              <a:rPr lang="zh-CN" altLang="en-US" dirty="0" smtClean="0"/>
              <a:t>它</a:t>
            </a:r>
            <a:r>
              <a:rPr lang="zh-CN" altLang="en-US" dirty="0"/>
              <a:t>在聚类过程中要</a:t>
            </a:r>
            <a:r>
              <a:rPr lang="zh-CN" altLang="en-US" dirty="0" smtClean="0"/>
              <a:t>确保</a:t>
            </a:r>
            <a:r>
              <a:rPr lang="zh-CN" altLang="en-US" dirty="0" smtClean="0">
                <a:solidFill>
                  <a:srgbClr val="FF0000"/>
                </a:solidFill>
              </a:rPr>
              <a:t>“必连”</a:t>
            </a:r>
            <a:r>
              <a:rPr lang="zh-CN" altLang="en-US" dirty="0" smtClean="0"/>
              <a:t>关系集合与</a:t>
            </a:r>
            <a:r>
              <a:rPr lang="zh-CN" altLang="en-US" dirty="0" smtClean="0">
                <a:solidFill>
                  <a:srgbClr val="FF0000"/>
                </a:solidFill>
              </a:rPr>
              <a:t>“勿连”</a:t>
            </a:r>
            <a:r>
              <a:rPr lang="zh-CN" altLang="en-US" dirty="0" smtClean="0"/>
              <a:t>关系集合中</a:t>
            </a:r>
            <a:r>
              <a:rPr lang="zh-CN" altLang="en-US" dirty="0"/>
              <a:t>的约束得以满足</a:t>
            </a:r>
            <a:r>
              <a:rPr lang="en-US" altLang="zh-CN" dirty="0"/>
              <a:t>, </a:t>
            </a:r>
            <a:r>
              <a:rPr lang="zh-CN" altLang="en-US" dirty="0"/>
              <a:t>否则将返回错误</a:t>
            </a:r>
            <a:r>
              <a:rPr lang="zh-CN" altLang="en-US" dirty="0" smtClean="0"/>
              <a:t>提示。</a:t>
            </a:r>
            <a:endParaRPr lang="zh-CN" altLang="en-US" dirty="0"/>
          </a:p>
        </p:txBody>
      </p:sp>
    </p:spTree>
    <p:extLst>
      <p:ext uri="{BB962C8B-B14F-4D97-AF65-F5344CB8AC3E}">
        <p14:creationId xmlns:p14="http://schemas.microsoft.com/office/powerpoint/2010/main" val="2118881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半监督聚类</a:t>
            </a:r>
          </a:p>
        </p:txBody>
      </p:sp>
      <p:pic>
        <p:nvPicPr>
          <p:cNvPr id="8" name="内容占位符 7"/>
          <p:cNvPicPr>
            <a:picLocks noGrp="1" noChangeAspect="1"/>
          </p:cNvPicPr>
          <p:nvPr>
            <p:ph idx="1"/>
          </p:nvPr>
        </p:nvPicPr>
        <p:blipFill>
          <a:blip r:embed="rId2"/>
          <a:stretch>
            <a:fillRect/>
          </a:stretch>
        </p:blipFill>
        <p:spPr>
          <a:xfrm>
            <a:off x="1751641" y="874789"/>
            <a:ext cx="6090781" cy="5330194"/>
          </a:xfrm>
          <a:prstGeom prst="rect">
            <a:avLst/>
          </a:prstGeom>
        </p:spPr>
      </p:pic>
      <p:sp>
        <p:nvSpPr>
          <p:cNvPr id="5" name="矩形 4"/>
          <p:cNvSpPr/>
          <p:nvPr/>
        </p:nvSpPr>
        <p:spPr>
          <a:xfrm>
            <a:off x="3039804" y="2782470"/>
            <a:ext cx="4634264" cy="19899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3" name="内容占位符 7"/>
          <p:cNvPicPr>
            <a:picLocks noChangeAspect="1"/>
          </p:cNvPicPr>
          <p:nvPr/>
        </p:nvPicPr>
        <p:blipFill rotWithShape="1">
          <a:blip r:embed="rId2"/>
          <a:srcRect l="19689" t="35861" r="6726" b="26929"/>
          <a:stretch/>
        </p:blipFill>
        <p:spPr>
          <a:xfrm>
            <a:off x="485118" y="1640277"/>
            <a:ext cx="7834765" cy="3577603"/>
          </a:xfrm>
          <a:prstGeom prst="rect">
            <a:avLst/>
          </a:prstGeom>
          <a:ln>
            <a:solidFill>
              <a:schemeClr val="tx1"/>
            </a:solidFill>
          </a:ln>
        </p:spPr>
      </p:pic>
      <p:sp>
        <p:nvSpPr>
          <p:cNvPr id="6" name="矩形 5"/>
          <p:cNvSpPr/>
          <p:nvPr/>
        </p:nvSpPr>
        <p:spPr>
          <a:xfrm>
            <a:off x="2011033" y="2503233"/>
            <a:ext cx="2835168" cy="8035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p:nvSpPr>
        <p:spPr>
          <a:xfrm>
            <a:off x="2008701" y="3323636"/>
            <a:ext cx="2837500" cy="13433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Text Box 32"/>
          <p:cNvSpPr txBox="1">
            <a:spLocks noChangeArrowheads="1"/>
          </p:cNvSpPr>
          <p:nvPr/>
        </p:nvSpPr>
        <p:spPr bwMode="auto">
          <a:xfrm>
            <a:off x="6269367" y="2770729"/>
            <a:ext cx="2309633" cy="338554"/>
          </a:xfrm>
          <a:prstGeom prst="rect">
            <a:avLst/>
          </a:prstGeom>
          <a:solidFill>
            <a:schemeClr val="bg1"/>
          </a:solidFill>
          <a:ln w="12700">
            <a:solidFill>
              <a:schemeClr val="accent2"/>
            </a:solidFill>
            <a:miter lim="800000"/>
            <a:headEnd/>
            <a:tailEnd/>
          </a:ln>
          <a:effectLst/>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defTabSz="685800" eaLnBrk="1" fontAlgn="base" hangingPunct="1">
              <a:spcBef>
                <a:spcPct val="50000"/>
              </a:spcBef>
              <a:spcAft>
                <a:spcPct val="0"/>
              </a:spcAft>
              <a:defRPr/>
            </a:pPr>
            <a:r>
              <a:rPr lang="zh-CN" altLang="en-US" sz="1600" b="1" kern="0" dirty="0">
                <a:solidFill>
                  <a:schemeClr val="accent2"/>
                </a:solidFill>
                <a:latin typeface="幼圆" pitchFamily="49" charset="-122"/>
                <a:ea typeface="幼圆" pitchFamily="49" charset="-122"/>
              </a:rPr>
              <a:t>不冲突，选择最近的簇</a:t>
            </a:r>
            <a:endParaRPr lang="en-US" altLang="zh-CN" sz="1600" b="1" kern="0" dirty="0">
              <a:solidFill>
                <a:schemeClr val="accent2"/>
              </a:solidFill>
              <a:latin typeface="幼圆" pitchFamily="49" charset="-122"/>
              <a:ea typeface="幼圆" pitchFamily="49" charset="-122"/>
            </a:endParaRPr>
          </a:p>
        </p:txBody>
      </p:sp>
      <p:sp>
        <p:nvSpPr>
          <p:cNvPr id="12" name="Text Box 32"/>
          <p:cNvSpPr txBox="1">
            <a:spLocks noChangeArrowheads="1"/>
          </p:cNvSpPr>
          <p:nvPr/>
        </p:nvSpPr>
        <p:spPr bwMode="auto">
          <a:xfrm>
            <a:off x="6269367" y="3825027"/>
            <a:ext cx="2311390" cy="338554"/>
          </a:xfrm>
          <a:prstGeom prst="rect">
            <a:avLst/>
          </a:prstGeom>
          <a:solidFill>
            <a:schemeClr val="bg1"/>
          </a:solidFill>
          <a:ln w="12700">
            <a:solidFill>
              <a:schemeClr val="accent2"/>
            </a:solidFill>
            <a:miter lim="800000"/>
            <a:headEnd/>
            <a:tailEnd/>
          </a:ln>
          <a:effectLst/>
          <a:extLst/>
        </p:spPr>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defTabSz="685800" eaLnBrk="1" fontAlgn="base" hangingPunct="1">
              <a:spcBef>
                <a:spcPct val="50000"/>
              </a:spcBef>
              <a:spcAft>
                <a:spcPct val="0"/>
              </a:spcAft>
              <a:defRPr/>
            </a:pPr>
            <a:r>
              <a:rPr lang="zh-CN" altLang="en-US" sz="1600" b="1" kern="0" dirty="0">
                <a:solidFill>
                  <a:schemeClr val="accent2"/>
                </a:solidFill>
                <a:latin typeface="幼圆" pitchFamily="49" charset="-122"/>
                <a:ea typeface="幼圆" pitchFamily="49" charset="-122"/>
              </a:rPr>
              <a:t>冲突，尝试次近的簇</a:t>
            </a:r>
            <a:endParaRPr lang="en-US" altLang="zh-CN" sz="1600" b="1" kern="0" dirty="0">
              <a:solidFill>
                <a:schemeClr val="accent2"/>
              </a:solidFill>
              <a:latin typeface="幼圆" pitchFamily="49" charset="-122"/>
              <a:ea typeface="幼圆" pitchFamily="49" charset="-122"/>
            </a:endParaRPr>
          </a:p>
        </p:txBody>
      </p:sp>
      <p:cxnSp>
        <p:nvCxnSpPr>
          <p:cNvPr id="9" name="直接箭头连接符 8"/>
          <p:cNvCxnSpPr/>
          <p:nvPr/>
        </p:nvCxnSpPr>
        <p:spPr>
          <a:xfrm>
            <a:off x="4846201" y="2940006"/>
            <a:ext cx="142316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7" idx="3"/>
            <a:endCxn id="12" idx="1"/>
          </p:cNvCxnSpPr>
          <p:nvPr/>
        </p:nvCxnSpPr>
        <p:spPr>
          <a:xfrm flipV="1">
            <a:off x="4846201" y="3994304"/>
            <a:ext cx="1423166" cy="10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6456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500" fill="hold"/>
                                        <p:tgtEl>
                                          <p:spTgt spid="13"/>
                                        </p:tgtEl>
                                        <p:attrNameLst>
                                          <p:attrName>ppt_w</p:attrName>
                                        </p:attrNameLst>
                                      </p:cBhvr>
                                      <p:tavLst>
                                        <p:tav tm="0">
                                          <p:val>
                                            <p:fltVal val="0"/>
                                          </p:val>
                                        </p:tav>
                                        <p:tav tm="100000">
                                          <p:val>
                                            <p:strVal val="#ppt_w"/>
                                          </p:val>
                                        </p:tav>
                                      </p:tavLst>
                                    </p:anim>
                                    <p:anim calcmode="lin" valueType="num">
                                      <p:cBhvr>
                                        <p:cTn id="12" dur="500" fill="hold"/>
                                        <p:tgtEl>
                                          <p:spTgt spid="13"/>
                                        </p:tgtEl>
                                        <p:attrNameLst>
                                          <p:attrName>ppt_h</p:attrName>
                                        </p:attrNameLst>
                                      </p:cBhvr>
                                      <p:tavLst>
                                        <p:tav tm="0">
                                          <p:val>
                                            <p:fltVal val="0"/>
                                          </p:val>
                                        </p:tav>
                                        <p:tav tm="100000">
                                          <p:val>
                                            <p:strVal val="#ppt_h"/>
                                          </p:val>
                                        </p:tav>
                                      </p:tavLst>
                                    </p:anim>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1+#ppt_w/2"/>
                                          </p:val>
                                        </p:tav>
                                        <p:tav tm="100000">
                                          <p:val>
                                            <p:strVal val="#ppt_x"/>
                                          </p:val>
                                        </p:tav>
                                      </p:tavLst>
                                    </p:anim>
                                    <p:anim calcmode="lin" valueType="num">
                                      <p:cBhvr additive="base">
                                        <p:cTn id="19" dur="500" fill="hold"/>
                                        <p:tgtEl>
                                          <p:spTgt spid="11"/>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1+#ppt_w/2"/>
                                          </p:val>
                                        </p:tav>
                                        <p:tav tm="100000">
                                          <p:val>
                                            <p:strVal val="#ppt_x"/>
                                          </p:val>
                                        </p:tav>
                                      </p:tavLst>
                                    </p:anim>
                                    <p:anim calcmode="lin" valueType="num">
                                      <p:cBhvr additive="base">
                                        <p:cTn id="23" dur="500" fill="hold"/>
                                        <p:tgtEl>
                                          <p:spTgt spid="6"/>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1+#ppt_w/2"/>
                                          </p:val>
                                        </p:tav>
                                        <p:tav tm="100000">
                                          <p:val>
                                            <p:strVal val="#ppt_x"/>
                                          </p:val>
                                        </p:tav>
                                      </p:tavLst>
                                    </p:anim>
                                    <p:anim calcmode="lin" valueType="num">
                                      <p:cBhvr additive="base">
                                        <p:cTn id="27"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1+#ppt_w/2"/>
                                          </p:val>
                                        </p:tav>
                                        <p:tav tm="100000">
                                          <p:val>
                                            <p:strVal val="#ppt_x"/>
                                          </p:val>
                                        </p:tav>
                                      </p:tavLst>
                                    </p:anim>
                                    <p:anim calcmode="lin" valueType="num">
                                      <p:cBhvr additive="base">
                                        <p:cTn id="33" dur="500" fill="hold"/>
                                        <p:tgtEl>
                                          <p:spTgt spid="12"/>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fill="hold"/>
                                        <p:tgtEl>
                                          <p:spTgt spid="10"/>
                                        </p:tgtEl>
                                        <p:attrNameLst>
                                          <p:attrName>ppt_x</p:attrName>
                                        </p:attrNameLst>
                                      </p:cBhvr>
                                      <p:tavLst>
                                        <p:tav tm="0">
                                          <p:val>
                                            <p:strVal val="1+#ppt_w/2"/>
                                          </p:val>
                                        </p:tav>
                                        <p:tav tm="100000">
                                          <p:val>
                                            <p:strVal val="#ppt_x"/>
                                          </p:val>
                                        </p:tav>
                                      </p:tavLst>
                                    </p:anim>
                                    <p:anim calcmode="lin" valueType="num">
                                      <p:cBhvr additive="base">
                                        <p:cTn id="37" dur="500" fill="hold"/>
                                        <p:tgtEl>
                                          <p:spTgt spid="10"/>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additive="base">
                                        <p:cTn id="40" dur="500" fill="hold"/>
                                        <p:tgtEl>
                                          <p:spTgt spid="7"/>
                                        </p:tgtEl>
                                        <p:attrNameLst>
                                          <p:attrName>ppt_x</p:attrName>
                                        </p:attrNameLst>
                                      </p:cBhvr>
                                      <p:tavLst>
                                        <p:tav tm="0">
                                          <p:val>
                                            <p:strVal val="1+#ppt_w/2"/>
                                          </p:val>
                                        </p:tav>
                                        <p:tav tm="100000">
                                          <p:val>
                                            <p:strVal val="#ppt_x"/>
                                          </p:val>
                                        </p:tav>
                                      </p:tavLst>
                                    </p:anim>
                                    <p:anim calcmode="lin" valueType="num">
                                      <p:cBhvr additive="base">
                                        <p:cTn id="41"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1" nodeType="clickEffect">
                                  <p:stCondLst>
                                    <p:cond delay="0"/>
                                  </p:stCondLst>
                                  <p:childTnLst>
                                    <p:set>
                                      <p:cBhvr>
                                        <p:cTn id="45" dur="1" fill="hold">
                                          <p:stCondLst>
                                            <p:cond delay="0"/>
                                          </p:stCondLst>
                                        </p:cTn>
                                        <p:tgtEl>
                                          <p:spTgt spid="11"/>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6"/>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9"/>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12"/>
                                        </p:tgtEl>
                                        <p:attrNameLst>
                                          <p:attrName>style.visibility</p:attrName>
                                        </p:attrNameLst>
                                      </p:cBhvr>
                                      <p:to>
                                        <p:strVal val="hidden"/>
                                      </p:to>
                                    </p:set>
                                  </p:childTnLst>
                                </p:cTn>
                              </p:par>
                              <p:par>
                                <p:cTn id="52" presetID="1" presetClass="exit" presetSubtype="0" fill="hold" nodeType="withEffect">
                                  <p:stCondLst>
                                    <p:cond delay="0"/>
                                  </p:stCondLst>
                                  <p:childTnLst>
                                    <p:set>
                                      <p:cBhvr>
                                        <p:cTn id="53" dur="1" fill="hold">
                                          <p:stCondLst>
                                            <p:cond delay="0"/>
                                          </p:stCondLst>
                                        </p:cTn>
                                        <p:tgtEl>
                                          <p:spTgt spid="10"/>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7"/>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P spid="7" grpId="0" animBg="1"/>
      <p:bldP spid="7" grpId="1" animBg="1"/>
      <p:bldP spid="11" grpId="0" animBg="1"/>
      <p:bldP spid="11" grpId="1" animBg="1"/>
      <p:bldP spid="12" grpId="0" animBg="1"/>
      <p:bldP spid="12"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半监督聚类</a:t>
            </a:r>
          </a:p>
        </p:txBody>
      </p:sp>
      <p:pic>
        <p:nvPicPr>
          <p:cNvPr id="3" name="图片 2"/>
          <p:cNvPicPr>
            <a:picLocks noChangeAspect="1"/>
          </p:cNvPicPr>
          <p:nvPr/>
        </p:nvPicPr>
        <p:blipFill>
          <a:blip r:embed="rId2"/>
          <a:stretch>
            <a:fillRect/>
          </a:stretch>
        </p:blipFill>
        <p:spPr>
          <a:xfrm>
            <a:off x="494271" y="1243943"/>
            <a:ext cx="2720889" cy="2512125"/>
          </a:xfrm>
          <a:prstGeom prst="rect">
            <a:avLst/>
          </a:prstGeom>
        </p:spPr>
      </p:pic>
      <p:pic>
        <p:nvPicPr>
          <p:cNvPr id="5" name="图片 4"/>
          <p:cNvPicPr>
            <a:picLocks noChangeAspect="1"/>
          </p:cNvPicPr>
          <p:nvPr/>
        </p:nvPicPr>
        <p:blipFill>
          <a:blip r:embed="rId3"/>
          <a:stretch>
            <a:fillRect/>
          </a:stretch>
        </p:blipFill>
        <p:spPr>
          <a:xfrm>
            <a:off x="2397210" y="3657109"/>
            <a:ext cx="2708447" cy="2502220"/>
          </a:xfrm>
          <a:prstGeom prst="rect">
            <a:avLst/>
          </a:prstGeom>
        </p:spPr>
      </p:pic>
      <p:pic>
        <p:nvPicPr>
          <p:cNvPr id="9" name="图片 8"/>
          <p:cNvPicPr>
            <a:picLocks noChangeAspect="1"/>
          </p:cNvPicPr>
          <p:nvPr/>
        </p:nvPicPr>
        <p:blipFill>
          <a:blip r:embed="rId4"/>
          <a:stretch>
            <a:fillRect/>
          </a:stretch>
        </p:blipFill>
        <p:spPr>
          <a:xfrm>
            <a:off x="4094204" y="1197190"/>
            <a:ext cx="2711021" cy="2506673"/>
          </a:xfrm>
          <a:prstGeom prst="rect">
            <a:avLst/>
          </a:prstGeom>
        </p:spPr>
      </p:pic>
      <p:pic>
        <p:nvPicPr>
          <p:cNvPr id="10" name="图片 9"/>
          <p:cNvPicPr>
            <a:picLocks noChangeAspect="1"/>
          </p:cNvPicPr>
          <p:nvPr/>
        </p:nvPicPr>
        <p:blipFill>
          <a:blip r:embed="rId5"/>
          <a:stretch>
            <a:fillRect/>
          </a:stretch>
        </p:blipFill>
        <p:spPr>
          <a:xfrm>
            <a:off x="5984701" y="3657109"/>
            <a:ext cx="2674208" cy="2490015"/>
          </a:xfrm>
          <a:prstGeom prst="rect">
            <a:avLst/>
          </a:prstGeom>
        </p:spPr>
      </p:pic>
    </p:spTree>
    <p:extLst>
      <p:ext uri="{BB962C8B-B14F-4D97-AF65-F5344CB8AC3E}">
        <p14:creationId xmlns:p14="http://schemas.microsoft.com/office/powerpoint/2010/main" val="2487247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半监督聚类</a:t>
            </a:r>
          </a:p>
        </p:txBody>
      </p:sp>
      <p:sp>
        <p:nvSpPr>
          <p:cNvPr id="3" name="内容占位符 2"/>
          <p:cNvSpPr>
            <a:spLocks noGrp="1"/>
          </p:cNvSpPr>
          <p:nvPr>
            <p:ph idx="1"/>
          </p:nvPr>
        </p:nvSpPr>
        <p:spPr>
          <a:xfrm>
            <a:off x="260350" y="2417756"/>
            <a:ext cx="8616950" cy="2592887"/>
          </a:xfrm>
        </p:spPr>
        <p:txBody>
          <a:bodyPr/>
          <a:lstStyle/>
          <a:p>
            <a:r>
              <a:rPr lang="zh-CN" altLang="en-US" dirty="0" smtClean="0"/>
              <a:t>第二种</a:t>
            </a:r>
            <a:r>
              <a:rPr lang="zh-CN" altLang="en-US" dirty="0"/>
              <a:t>监督信息是少量有</a:t>
            </a:r>
            <a:r>
              <a:rPr lang="zh-CN" altLang="en-US" dirty="0" smtClean="0"/>
              <a:t>标记样本。即假设少量有标记样本属于</a:t>
            </a:r>
            <a:r>
              <a:rPr lang="en-US" altLang="zh-CN" dirty="0" smtClean="0"/>
              <a:t>k</a:t>
            </a:r>
            <a:r>
              <a:rPr lang="zh-CN" altLang="en-US" dirty="0" smtClean="0"/>
              <a:t>个聚类簇。</a:t>
            </a:r>
            <a:endParaRPr lang="en-US" altLang="zh-CN" dirty="0" smtClean="0"/>
          </a:p>
          <a:p>
            <a:endParaRPr lang="en-US" altLang="zh-CN" dirty="0"/>
          </a:p>
          <a:p>
            <a:r>
              <a:rPr lang="zh-CN" altLang="en-US" dirty="0"/>
              <a:t>这样的监督信息利用起来很容易</a:t>
            </a:r>
            <a:r>
              <a:rPr lang="en-US" altLang="zh-CN" dirty="0"/>
              <a:t>: </a:t>
            </a:r>
            <a:r>
              <a:rPr lang="zh-CN" altLang="en-US" dirty="0"/>
              <a:t>直接将它们作为</a:t>
            </a:r>
            <a:r>
              <a:rPr lang="zh-CN" altLang="en-US" dirty="0">
                <a:solidFill>
                  <a:srgbClr val="FF0000"/>
                </a:solidFill>
              </a:rPr>
              <a:t>“种子”</a:t>
            </a:r>
            <a:r>
              <a:rPr lang="en-US" altLang="zh-CN" dirty="0"/>
              <a:t>, </a:t>
            </a:r>
            <a:r>
              <a:rPr lang="zh-CN" altLang="en-US" dirty="0"/>
              <a:t>用它们</a:t>
            </a:r>
            <a:r>
              <a:rPr lang="zh-CN" altLang="en-US" dirty="0" smtClean="0"/>
              <a:t>初始化</a:t>
            </a:r>
            <a:r>
              <a:rPr lang="en-US" altLang="zh-CN" i="1" dirty="0"/>
              <a:t>k</a:t>
            </a:r>
            <a:r>
              <a:rPr lang="zh-CN" altLang="en-US" dirty="0"/>
              <a:t>均值算法的</a:t>
            </a:r>
            <a:r>
              <a:rPr lang="en-US" altLang="zh-CN" i="1" dirty="0"/>
              <a:t>k</a:t>
            </a:r>
            <a:r>
              <a:rPr lang="zh-CN" altLang="en-US" dirty="0"/>
              <a:t>个聚类中心</a:t>
            </a:r>
            <a:r>
              <a:rPr lang="en-US" altLang="zh-CN" dirty="0"/>
              <a:t>, </a:t>
            </a:r>
            <a:r>
              <a:rPr lang="zh-CN" altLang="en-US" dirty="0"/>
              <a:t>并且在聚类簇迭代更新过程中不改变种</a:t>
            </a:r>
            <a:r>
              <a:rPr lang="zh-CN" altLang="en-US" dirty="0" smtClean="0"/>
              <a:t>子样本</a:t>
            </a:r>
            <a:r>
              <a:rPr lang="zh-CN" altLang="en-US" dirty="0"/>
              <a:t>的簇隶属关系</a:t>
            </a:r>
            <a:r>
              <a:rPr lang="en-US" altLang="zh-CN" dirty="0"/>
              <a:t>. </a:t>
            </a:r>
            <a:r>
              <a:rPr lang="zh-CN" altLang="en-US" dirty="0"/>
              <a:t>这样就得到了约束种子</a:t>
            </a:r>
            <a:r>
              <a:rPr lang="en-US" altLang="zh-CN" i="1" dirty="0"/>
              <a:t>k</a:t>
            </a:r>
            <a:r>
              <a:rPr lang="zh-CN" altLang="en-US" dirty="0"/>
              <a:t>均值</a:t>
            </a:r>
            <a:r>
              <a:rPr lang="en-US" altLang="zh-CN" dirty="0"/>
              <a:t>(Constrained Seed </a:t>
            </a:r>
            <a:r>
              <a:rPr lang="en-US" altLang="zh-CN" i="1" dirty="0"/>
              <a:t>k</a:t>
            </a:r>
            <a:r>
              <a:rPr lang="en-US" altLang="zh-CN" dirty="0"/>
              <a:t>-means)</a:t>
            </a:r>
            <a:r>
              <a:rPr lang="zh-CN" altLang="en-US" dirty="0" smtClean="0"/>
              <a:t>算法</a:t>
            </a:r>
            <a:r>
              <a:rPr lang="en-US" altLang="zh-CN" dirty="0"/>
              <a:t>[Basu et al., 2002</a:t>
            </a:r>
            <a:r>
              <a:rPr lang="en-US" altLang="zh-CN" dirty="0" smtClean="0"/>
              <a:t>]</a:t>
            </a:r>
            <a:r>
              <a:rPr lang="zh-CN" altLang="en-US" dirty="0" smtClean="0"/>
              <a:t>。</a:t>
            </a:r>
            <a:endParaRPr lang="zh-CN" altLang="en-US" dirty="0"/>
          </a:p>
        </p:txBody>
      </p:sp>
    </p:spTree>
    <p:extLst>
      <p:ext uri="{BB962C8B-B14F-4D97-AF65-F5344CB8AC3E}">
        <p14:creationId xmlns:p14="http://schemas.microsoft.com/office/powerpoint/2010/main" val="3668576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半监督聚类</a:t>
            </a:r>
          </a:p>
        </p:txBody>
      </p:sp>
      <p:pic>
        <p:nvPicPr>
          <p:cNvPr id="7" name="内容占位符 6"/>
          <p:cNvPicPr>
            <a:picLocks noGrp="1" noChangeAspect="1"/>
          </p:cNvPicPr>
          <p:nvPr>
            <p:ph idx="1"/>
          </p:nvPr>
        </p:nvPicPr>
        <p:blipFill>
          <a:blip r:embed="rId2"/>
          <a:stretch>
            <a:fillRect/>
          </a:stretch>
        </p:blipFill>
        <p:spPr>
          <a:xfrm>
            <a:off x="1126323" y="1158875"/>
            <a:ext cx="6885003" cy="4930775"/>
          </a:xfrm>
          <a:prstGeom prst="rect">
            <a:avLst/>
          </a:prstGeom>
        </p:spPr>
      </p:pic>
      <p:sp>
        <p:nvSpPr>
          <p:cNvPr id="5" name="矩形 4"/>
          <p:cNvSpPr/>
          <p:nvPr/>
        </p:nvSpPr>
        <p:spPr>
          <a:xfrm>
            <a:off x="1054443" y="2114394"/>
            <a:ext cx="3677349" cy="5260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矩形 5"/>
          <p:cNvSpPr/>
          <p:nvPr/>
        </p:nvSpPr>
        <p:spPr>
          <a:xfrm>
            <a:off x="1054443" y="2978624"/>
            <a:ext cx="3677349" cy="6764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内容占位符 6"/>
          <p:cNvPicPr>
            <a:picLocks noChangeAspect="1"/>
          </p:cNvPicPr>
          <p:nvPr/>
        </p:nvPicPr>
        <p:blipFill rotWithShape="1">
          <a:blip r:embed="rId2"/>
          <a:srcRect t="18854" r="47473" b="69915"/>
          <a:stretch/>
        </p:blipFill>
        <p:spPr>
          <a:xfrm>
            <a:off x="862680" y="1596980"/>
            <a:ext cx="7834473" cy="1212576"/>
          </a:xfrm>
          <a:prstGeom prst="rect">
            <a:avLst/>
          </a:prstGeom>
          <a:ln>
            <a:solidFill>
              <a:schemeClr val="tx1"/>
            </a:solidFill>
          </a:ln>
        </p:spPr>
      </p:pic>
      <p:pic>
        <p:nvPicPr>
          <p:cNvPr id="9" name="内容占位符 6"/>
          <p:cNvPicPr>
            <a:picLocks noChangeAspect="1"/>
          </p:cNvPicPr>
          <p:nvPr/>
        </p:nvPicPr>
        <p:blipFill rotWithShape="1">
          <a:blip r:embed="rId2"/>
          <a:srcRect t="36538" r="43131" b="49097"/>
          <a:stretch/>
        </p:blipFill>
        <p:spPr>
          <a:xfrm>
            <a:off x="862681" y="2679667"/>
            <a:ext cx="7834472" cy="1481070"/>
          </a:xfrm>
          <a:prstGeom prst="rect">
            <a:avLst/>
          </a:prstGeom>
          <a:ln>
            <a:solidFill>
              <a:schemeClr val="tx1"/>
            </a:solidFill>
          </a:ln>
        </p:spPr>
      </p:pic>
    </p:spTree>
    <p:extLst>
      <p:ext uri="{BB962C8B-B14F-4D97-AF65-F5344CB8AC3E}">
        <p14:creationId xmlns:p14="http://schemas.microsoft.com/office/powerpoint/2010/main" val="3928299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p:cTn id="26" dur="500" fill="hold"/>
                                        <p:tgtEl>
                                          <p:spTgt spid="9"/>
                                        </p:tgtEl>
                                        <p:attrNameLst>
                                          <p:attrName>ppt_w</p:attrName>
                                        </p:attrNameLst>
                                      </p:cBhvr>
                                      <p:tavLst>
                                        <p:tav tm="0">
                                          <p:val>
                                            <p:fltVal val="0"/>
                                          </p:val>
                                        </p:tav>
                                        <p:tav tm="100000">
                                          <p:val>
                                            <p:strVal val="#ppt_w"/>
                                          </p:val>
                                        </p:tav>
                                      </p:tavLst>
                                    </p:anim>
                                    <p:anim calcmode="lin" valueType="num">
                                      <p:cBhvr>
                                        <p:cTn id="27" dur="500" fill="hold"/>
                                        <p:tgtEl>
                                          <p:spTgt spid="9"/>
                                        </p:tgtEl>
                                        <p:attrNameLst>
                                          <p:attrName>ppt_h</p:attrName>
                                        </p:attrNameLst>
                                      </p:cBhvr>
                                      <p:tavLst>
                                        <p:tav tm="0">
                                          <p:val>
                                            <p:fltVal val="0"/>
                                          </p:val>
                                        </p:tav>
                                        <p:tav tm="100000">
                                          <p:val>
                                            <p:strVal val="#ppt_h"/>
                                          </p:val>
                                        </p:tav>
                                      </p:tavLst>
                                    </p:anim>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背景（主动学习）</a:t>
            </a:r>
            <a:endParaRPr lang="zh-CN" altLang="en-US" dirty="0"/>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1626" y="2948935"/>
            <a:ext cx="1838311" cy="1276994"/>
          </a:xfrm>
          <a:prstGeom prst="rect">
            <a:avLst/>
          </a:prstGeom>
        </p:spPr>
      </p:pic>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60438" y="1754468"/>
            <a:ext cx="2090914" cy="1564918"/>
          </a:xfrm>
          <a:prstGeom prst="rect">
            <a:avLst/>
          </a:prstGeom>
        </p:spPr>
      </p:pic>
      <p:sp>
        <p:nvSpPr>
          <p:cNvPr id="15" name="Text Box 17"/>
          <p:cNvSpPr txBox="1">
            <a:spLocks noChangeArrowheads="1"/>
          </p:cNvSpPr>
          <p:nvPr/>
        </p:nvSpPr>
        <p:spPr bwMode="auto">
          <a:xfrm>
            <a:off x="1328585" y="4391390"/>
            <a:ext cx="864393" cy="276999"/>
          </a:xfrm>
          <a:prstGeom prst="rect">
            <a:avLst/>
          </a:prstGeom>
          <a:ln/>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defTabSz="685800" eaLnBrk="1" fontAlgn="base" hangingPunct="1">
              <a:spcBef>
                <a:spcPct val="50000"/>
              </a:spcBef>
              <a:spcAft>
                <a:spcPct val="0"/>
              </a:spcAft>
              <a:defRPr/>
            </a:pPr>
            <a:r>
              <a:rPr lang="zh-CN" altLang="en-US" sz="1200" b="1" kern="0" dirty="0">
                <a:solidFill>
                  <a:schemeClr val="bg1"/>
                </a:solidFill>
                <a:latin typeface="Palatino Linotype" pitchFamily="18" charset="0"/>
              </a:rPr>
              <a:t>品瓜师</a:t>
            </a:r>
            <a:endParaRPr lang="en-US" altLang="zh-CN" sz="1200" b="1" kern="0" dirty="0">
              <a:solidFill>
                <a:schemeClr val="bg1"/>
              </a:solidFill>
              <a:latin typeface="Palatino Linotype" pitchFamily="18" charset="0"/>
            </a:endParaRPr>
          </a:p>
        </p:txBody>
      </p:sp>
      <p:sp>
        <p:nvSpPr>
          <p:cNvPr id="16" name="文本框 15"/>
          <p:cNvSpPr txBox="1"/>
          <p:nvPr/>
        </p:nvSpPr>
        <p:spPr>
          <a:xfrm>
            <a:off x="5332965" y="2147716"/>
            <a:ext cx="665162" cy="600164"/>
          </a:xfrm>
          <a:prstGeom prst="rect">
            <a:avLst/>
          </a:prstGeom>
          <a:ln w="38100"/>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3300" dirty="0">
                <a:solidFill>
                  <a:srgbClr val="C30D23"/>
                </a:solidFill>
              </a:rPr>
              <a:t>吃</a:t>
            </a:r>
          </a:p>
        </p:txBody>
      </p:sp>
      <p:pic>
        <p:nvPicPr>
          <p:cNvPr id="17" name="图片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15445" y="4009293"/>
            <a:ext cx="2248502" cy="1500364"/>
          </a:xfrm>
          <a:prstGeom prst="rect">
            <a:avLst/>
          </a:prstGeom>
        </p:spPr>
      </p:pic>
      <p:sp>
        <p:nvSpPr>
          <p:cNvPr id="18" name="下箭头 17"/>
          <p:cNvSpPr/>
          <p:nvPr/>
        </p:nvSpPr>
        <p:spPr>
          <a:xfrm rot="14274326">
            <a:off x="2870978" y="2093728"/>
            <a:ext cx="467139" cy="818677"/>
          </a:xfrm>
          <a:prstGeom prst="downArrow">
            <a:avLst>
              <a:gd name="adj1" fmla="val 50000"/>
              <a:gd name="adj2" fmla="val 67194"/>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 name="下箭头 18"/>
          <p:cNvSpPr/>
          <p:nvPr/>
        </p:nvSpPr>
        <p:spPr>
          <a:xfrm rot="18166018">
            <a:off x="2805659" y="4244450"/>
            <a:ext cx="467139" cy="775460"/>
          </a:xfrm>
          <a:prstGeom prst="downArrow">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20" name="图片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99455" y="2699204"/>
            <a:ext cx="2182526" cy="1457483"/>
          </a:xfrm>
          <a:prstGeom prst="rect">
            <a:avLst/>
          </a:prstGeom>
        </p:spPr>
      </p:pic>
      <p:sp>
        <p:nvSpPr>
          <p:cNvPr id="21" name="下箭头 20"/>
          <p:cNvSpPr/>
          <p:nvPr/>
        </p:nvSpPr>
        <p:spPr>
          <a:xfrm rot="13827507">
            <a:off x="6096419" y="4088359"/>
            <a:ext cx="404746" cy="859978"/>
          </a:xfrm>
          <a:prstGeom prst="downArrow">
            <a:avLst>
              <a:gd name="adj1" fmla="val 50000"/>
              <a:gd name="adj2" fmla="val 76928"/>
            </a:avLst>
          </a:prstGeom>
          <a:solidFill>
            <a:schemeClr val="bg2"/>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0000"/>
              </a:solidFill>
            </a:endParaRPr>
          </a:p>
        </p:txBody>
      </p:sp>
    </p:spTree>
    <p:extLst>
      <p:ext uri="{BB962C8B-B14F-4D97-AF65-F5344CB8AC3E}">
        <p14:creationId xmlns:p14="http://schemas.microsoft.com/office/powerpoint/2010/main" val="1006037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0-#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0-#ppt_w/2"/>
                                          </p:val>
                                        </p:tav>
                                        <p:tav tm="100000">
                                          <p:val>
                                            <p:strVal val="#ppt_x"/>
                                          </p:val>
                                        </p:tav>
                                      </p:tavLst>
                                    </p:anim>
                                    <p:anim calcmode="lin" valueType="num">
                                      <p:cBhvr additive="base">
                                        <p:cTn id="16" dur="500" fill="hold"/>
                                        <p:tgtEl>
                                          <p:spTgt spid="17"/>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0-#ppt_w/2"/>
                                          </p:val>
                                        </p:tav>
                                        <p:tav tm="100000">
                                          <p:val>
                                            <p:strVal val="#ppt_x"/>
                                          </p:val>
                                        </p:tav>
                                      </p:tavLst>
                                    </p:anim>
                                    <p:anim calcmode="lin" valueType="num">
                                      <p:cBhvr additive="base">
                                        <p:cTn id="20" dur="500" fill="hold"/>
                                        <p:tgtEl>
                                          <p:spTgt spid="18"/>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0-#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fill="hold"/>
                                        <p:tgtEl>
                                          <p:spTgt spid="20"/>
                                        </p:tgtEl>
                                        <p:attrNameLst>
                                          <p:attrName>ppt_x</p:attrName>
                                        </p:attrNameLst>
                                      </p:cBhvr>
                                      <p:tavLst>
                                        <p:tav tm="0">
                                          <p:val>
                                            <p:strVal val="0-#ppt_w/2"/>
                                          </p:val>
                                        </p:tav>
                                        <p:tav tm="100000">
                                          <p:val>
                                            <p:strVal val="#ppt_x"/>
                                          </p:val>
                                        </p:tav>
                                      </p:tavLst>
                                    </p:anim>
                                    <p:anim calcmode="lin" valueType="num">
                                      <p:cBhvr additive="base">
                                        <p:cTn id="30" dur="500" fill="hold"/>
                                        <p:tgtEl>
                                          <p:spTgt spid="20"/>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 calcmode="lin" valueType="num">
                                      <p:cBhvr additive="base">
                                        <p:cTn id="33" dur="500" fill="hold"/>
                                        <p:tgtEl>
                                          <p:spTgt spid="21"/>
                                        </p:tgtEl>
                                        <p:attrNameLst>
                                          <p:attrName>ppt_x</p:attrName>
                                        </p:attrNameLst>
                                      </p:cBhvr>
                                      <p:tavLst>
                                        <p:tav tm="0">
                                          <p:val>
                                            <p:strVal val="0-#ppt_w/2"/>
                                          </p:val>
                                        </p:tav>
                                        <p:tav tm="100000">
                                          <p:val>
                                            <p:strVal val="#ppt_x"/>
                                          </p:val>
                                        </p:tav>
                                      </p:tavLst>
                                    </p:anim>
                                    <p:anim calcmode="lin" valueType="num">
                                      <p:cBhvr additive="base">
                                        <p:cTn id="34"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P spid="2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半监督聚类</a:t>
            </a:r>
          </a:p>
        </p:txBody>
      </p:sp>
      <p:pic>
        <p:nvPicPr>
          <p:cNvPr id="3" name="图片 2"/>
          <p:cNvPicPr>
            <a:picLocks noChangeAspect="1"/>
          </p:cNvPicPr>
          <p:nvPr/>
        </p:nvPicPr>
        <p:blipFill>
          <a:blip r:embed="rId2"/>
          <a:stretch>
            <a:fillRect/>
          </a:stretch>
        </p:blipFill>
        <p:spPr>
          <a:xfrm>
            <a:off x="642550" y="1217667"/>
            <a:ext cx="2565829" cy="2447406"/>
          </a:xfrm>
          <a:prstGeom prst="rect">
            <a:avLst/>
          </a:prstGeom>
        </p:spPr>
      </p:pic>
      <p:pic>
        <p:nvPicPr>
          <p:cNvPr id="8" name="图片 7"/>
          <p:cNvPicPr>
            <a:picLocks noChangeAspect="1"/>
          </p:cNvPicPr>
          <p:nvPr/>
        </p:nvPicPr>
        <p:blipFill>
          <a:blip r:embed="rId3"/>
          <a:stretch>
            <a:fillRect/>
          </a:stretch>
        </p:blipFill>
        <p:spPr>
          <a:xfrm>
            <a:off x="2414927" y="3665073"/>
            <a:ext cx="2640917" cy="2463491"/>
          </a:xfrm>
          <a:prstGeom prst="rect">
            <a:avLst/>
          </a:prstGeom>
        </p:spPr>
      </p:pic>
      <p:pic>
        <p:nvPicPr>
          <p:cNvPr id="9" name="图片 8"/>
          <p:cNvPicPr>
            <a:picLocks noChangeAspect="1"/>
          </p:cNvPicPr>
          <p:nvPr/>
        </p:nvPicPr>
        <p:blipFill>
          <a:blip r:embed="rId4"/>
          <a:stretch>
            <a:fillRect/>
          </a:stretch>
        </p:blipFill>
        <p:spPr>
          <a:xfrm>
            <a:off x="4180002" y="1298361"/>
            <a:ext cx="2604042" cy="2366712"/>
          </a:xfrm>
          <a:prstGeom prst="rect">
            <a:avLst/>
          </a:prstGeom>
        </p:spPr>
      </p:pic>
      <p:pic>
        <p:nvPicPr>
          <p:cNvPr id="10" name="图片 9"/>
          <p:cNvPicPr>
            <a:picLocks noChangeAspect="1"/>
          </p:cNvPicPr>
          <p:nvPr/>
        </p:nvPicPr>
        <p:blipFill>
          <a:blip r:embed="rId5"/>
          <a:stretch>
            <a:fillRect/>
          </a:stretch>
        </p:blipFill>
        <p:spPr>
          <a:xfrm>
            <a:off x="6133380" y="3637714"/>
            <a:ext cx="2584827" cy="2518208"/>
          </a:xfrm>
          <a:prstGeom prst="rect">
            <a:avLst/>
          </a:prstGeom>
        </p:spPr>
      </p:pic>
    </p:spTree>
    <p:extLst>
      <p:ext uri="{BB962C8B-B14F-4D97-AF65-F5344CB8AC3E}">
        <p14:creationId xmlns:p14="http://schemas.microsoft.com/office/powerpoint/2010/main" val="357643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t>阅读材料</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半监督学习的研究一般认为始于</a:t>
            </a:r>
            <a:r>
              <a:rPr lang="en-US" altLang="zh-CN" dirty="0"/>
              <a:t>[Shahshahani and Landgrebe, 1994], </a:t>
            </a:r>
            <a:r>
              <a:rPr lang="zh-CN" altLang="en-US" dirty="0"/>
              <a:t>该</a:t>
            </a:r>
            <a:r>
              <a:rPr lang="zh-CN" altLang="en-US" dirty="0" smtClean="0"/>
              <a:t>领域</a:t>
            </a:r>
            <a:r>
              <a:rPr lang="zh-CN" altLang="en-US" dirty="0"/>
              <a:t>在上世纪末、本世纪初蓬勃发展</a:t>
            </a:r>
            <a:r>
              <a:rPr lang="en-US" altLang="zh-CN" dirty="0"/>
              <a:t>. </a:t>
            </a:r>
            <a:r>
              <a:rPr lang="zh-CN" altLang="en-US" dirty="0"/>
              <a:t>国际机器学习大会</a:t>
            </a:r>
            <a:r>
              <a:rPr lang="en-US" altLang="zh-CN" dirty="0"/>
              <a:t>(ICML) </a:t>
            </a:r>
            <a:r>
              <a:rPr lang="zh-CN" altLang="en-US" dirty="0"/>
              <a:t>从</a:t>
            </a:r>
            <a:r>
              <a:rPr lang="en-US" altLang="zh-CN" dirty="0"/>
              <a:t>2008</a:t>
            </a:r>
            <a:r>
              <a:rPr lang="zh-CN" altLang="en-US" dirty="0"/>
              <a:t>年</a:t>
            </a:r>
            <a:r>
              <a:rPr lang="zh-CN" altLang="en-US" dirty="0" smtClean="0"/>
              <a:t>开始</a:t>
            </a:r>
            <a:r>
              <a:rPr lang="zh-CN" altLang="en-US" dirty="0"/>
              <a:t>评选“十年最佳论文”</a:t>
            </a:r>
            <a:r>
              <a:rPr lang="en-US" altLang="zh-CN" dirty="0"/>
              <a:t>, </a:t>
            </a:r>
            <a:r>
              <a:rPr lang="zh-CN" altLang="en-US" dirty="0"/>
              <a:t>在短短</a:t>
            </a:r>
            <a:r>
              <a:rPr lang="en-US" altLang="zh-CN" dirty="0"/>
              <a:t>6</a:t>
            </a:r>
            <a:r>
              <a:rPr lang="zh-CN" altLang="en-US" dirty="0"/>
              <a:t>年中</a:t>
            </a:r>
            <a:r>
              <a:rPr lang="en-US" altLang="zh-CN" dirty="0"/>
              <a:t>, </a:t>
            </a:r>
            <a:r>
              <a:rPr lang="zh-CN" altLang="en-US" dirty="0"/>
              <a:t>半监督学习四大范型</a:t>
            </a:r>
            <a:r>
              <a:rPr lang="en-US" altLang="zh-CN" dirty="0"/>
              <a:t>(paradim)</a:t>
            </a:r>
            <a:r>
              <a:rPr lang="zh-CN" altLang="en-US" dirty="0"/>
              <a:t>中</a:t>
            </a:r>
            <a:r>
              <a:rPr lang="zh-CN" altLang="en-US" dirty="0" smtClean="0"/>
              <a:t>基于分歧</a:t>
            </a:r>
            <a:r>
              <a:rPr lang="zh-CN" altLang="en-US" dirty="0"/>
              <a:t>的方法、半监督</a:t>
            </a:r>
            <a:r>
              <a:rPr lang="en-US" altLang="zh-CN" dirty="0"/>
              <a:t>SVM</a:t>
            </a:r>
            <a:r>
              <a:rPr lang="zh-CN" altLang="en-US" dirty="0"/>
              <a:t>、图半监督学习的代表性工作先后于</a:t>
            </a:r>
            <a:r>
              <a:rPr lang="en-US" altLang="zh-CN" dirty="0"/>
              <a:t>2008</a:t>
            </a:r>
            <a:r>
              <a:rPr lang="zh-CN" altLang="en-US" dirty="0"/>
              <a:t>年</a:t>
            </a:r>
            <a:r>
              <a:rPr lang="en-US" altLang="zh-CN" dirty="0"/>
              <a:t>[</a:t>
            </a:r>
            <a:r>
              <a:rPr lang="en-US" altLang="zh-CN" dirty="0" err="1" smtClean="0"/>
              <a:t>Blumand</a:t>
            </a:r>
            <a:r>
              <a:rPr lang="en-US" altLang="zh-CN" dirty="0" smtClean="0"/>
              <a:t> </a:t>
            </a:r>
            <a:r>
              <a:rPr lang="en-US" altLang="zh-CN" dirty="0"/>
              <a:t>Mitchell, 1998]</a:t>
            </a:r>
            <a:r>
              <a:rPr lang="zh-CN" altLang="en-US" dirty="0"/>
              <a:t>、</a:t>
            </a:r>
            <a:r>
              <a:rPr lang="en-US" altLang="zh-CN" dirty="0"/>
              <a:t>2009</a:t>
            </a:r>
            <a:r>
              <a:rPr lang="zh-CN" altLang="en-US" dirty="0"/>
              <a:t>年</a:t>
            </a:r>
            <a:r>
              <a:rPr lang="en-US" altLang="zh-CN" dirty="0"/>
              <a:t>[Joachims, 1999]</a:t>
            </a:r>
            <a:r>
              <a:rPr lang="zh-CN" altLang="en-US" dirty="0"/>
              <a:t>、</a:t>
            </a:r>
            <a:r>
              <a:rPr lang="en-US" altLang="zh-CN" dirty="0"/>
              <a:t>2013</a:t>
            </a:r>
            <a:r>
              <a:rPr lang="zh-CN" altLang="en-US" dirty="0"/>
              <a:t>年</a:t>
            </a:r>
            <a:r>
              <a:rPr lang="en-US" altLang="zh-CN" dirty="0"/>
              <a:t>[Zhu et al., 2003]</a:t>
            </a:r>
            <a:r>
              <a:rPr lang="zh-CN" altLang="en-US" dirty="0"/>
              <a:t>获奖</a:t>
            </a:r>
            <a:r>
              <a:rPr lang="en-US" altLang="zh-CN" dirty="0" smtClean="0"/>
              <a:t>.</a:t>
            </a:r>
          </a:p>
          <a:p>
            <a:endParaRPr lang="en-US" altLang="zh-CN" dirty="0"/>
          </a:p>
          <a:p>
            <a:r>
              <a:rPr lang="zh-CN" altLang="en-US" dirty="0"/>
              <a:t>半监督学习在利用未标记样本后</a:t>
            </a:r>
            <a:r>
              <a:rPr lang="zh-CN" altLang="en-US" dirty="0">
                <a:solidFill>
                  <a:srgbClr val="FF0000"/>
                </a:solidFill>
              </a:rPr>
              <a:t>并非必然提升泛化性能</a:t>
            </a:r>
            <a:r>
              <a:rPr lang="en-US" altLang="zh-CN" dirty="0"/>
              <a:t>, </a:t>
            </a:r>
            <a:r>
              <a:rPr lang="zh-CN" altLang="en-US" dirty="0"/>
              <a:t>在有些情形下</a:t>
            </a:r>
            <a:r>
              <a:rPr lang="zh-CN" altLang="en-US" dirty="0" smtClean="0"/>
              <a:t>甚至</a:t>
            </a:r>
            <a:r>
              <a:rPr lang="zh-CN" altLang="en-US" dirty="0"/>
              <a:t>会导致性能下降</a:t>
            </a:r>
            <a:r>
              <a:rPr lang="en-US" altLang="zh-CN" dirty="0"/>
              <a:t>. </a:t>
            </a:r>
            <a:r>
              <a:rPr lang="zh-CN" altLang="en-US" dirty="0"/>
              <a:t>对生成式方法</a:t>
            </a:r>
            <a:r>
              <a:rPr lang="en-US" altLang="zh-CN" dirty="0"/>
              <a:t>, </a:t>
            </a:r>
            <a:r>
              <a:rPr lang="zh-CN" altLang="en-US" dirty="0"/>
              <a:t>其成因被认为是</a:t>
            </a:r>
            <a:r>
              <a:rPr lang="zh-CN" altLang="en-US" dirty="0">
                <a:solidFill>
                  <a:srgbClr val="FF0000"/>
                </a:solidFill>
              </a:rPr>
              <a:t>模型假设不准确</a:t>
            </a:r>
            <a:r>
              <a:rPr lang="en-US" altLang="zh-CN" dirty="0"/>
              <a:t>[</a:t>
            </a:r>
            <a:r>
              <a:rPr lang="en-US" altLang="zh-CN" dirty="0" err="1" smtClean="0"/>
              <a:t>Cozmanand</a:t>
            </a:r>
            <a:r>
              <a:rPr lang="en-US" altLang="zh-CN" dirty="0" smtClean="0"/>
              <a:t> </a:t>
            </a:r>
            <a:r>
              <a:rPr lang="en-US" altLang="zh-CN" dirty="0"/>
              <a:t>Cohen, 2002], </a:t>
            </a:r>
            <a:r>
              <a:rPr lang="zh-CN" altLang="en-US" dirty="0"/>
              <a:t>因此需依赖充分可靠的领域知识来设计模型</a:t>
            </a:r>
            <a:r>
              <a:rPr lang="en-US" altLang="zh-CN" dirty="0"/>
              <a:t>. </a:t>
            </a:r>
            <a:r>
              <a:rPr lang="zh-CN" altLang="en-US" dirty="0"/>
              <a:t>对半</a:t>
            </a:r>
            <a:r>
              <a:rPr lang="zh-CN" altLang="en-US" dirty="0" smtClean="0"/>
              <a:t>监督</a:t>
            </a:r>
            <a:r>
              <a:rPr lang="en-US" altLang="zh-CN" dirty="0"/>
              <a:t>SVM, </a:t>
            </a:r>
            <a:r>
              <a:rPr lang="zh-CN" altLang="en-US" dirty="0"/>
              <a:t>其成因被认为是训练数据中</a:t>
            </a:r>
            <a:r>
              <a:rPr lang="zh-CN" altLang="en-US" dirty="0">
                <a:solidFill>
                  <a:srgbClr val="FF0000"/>
                </a:solidFill>
              </a:rPr>
              <a:t>存在多个“低密度划分”</a:t>
            </a:r>
            <a:r>
              <a:rPr lang="en-US" altLang="zh-CN" dirty="0"/>
              <a:t>, </a:t>
            </a:r>
            <a:r>
              <a:rPr lang="zh-CN" altLang="en-US" dirty="0"/>
              <a:t>而学习算法</a:t>
            </a:r>
            <a:r>
              <a:rPr lang="zh-CN" altLang="en-US" dirty="0" smtClean="0"/>
              <a:t>有可能</a:t>
            </a:r>
            <a:r>
              <a:rPr lang="zh-CN" altLang="en-US" dirty="0"/>
              <a:t>做出不利的选择</a:t>
            </a:r>
            <a:r>
              <a:rPr lang="en-US" altLang="zh-CN" dirty="0"/>
              <a:t>; S4VM [Li and Zhou, 2015] </a:t>
            </a:r>
            <a:r>
              <a:rPr lang="zh-CN" altLang="en-US" dirty="0"/>
              <a:t>通过优化最坏情形性能来</a:t>
            </a:r>
            <a:r>
              <a:rPr lang="zh-CN" altLang="en-US" dirty="0" smtClean="0"/>
              <a:t>综“安全”</a:t>
            </a:r>
            <a:r>
              <a:rPr lang="zh-CN" altLang="en-US" dirty="0"/>
              <a:t>指利用未标记数 合利用多个低密度划分</a:t>
            </a:r>
            <a:r>
              <a:rPr lang="en-US" altLang="zh-CN" dirty="0"/>
              <a:t>, </a:t>
            </a:r>
            <a:r>
              <a:rPr lang="zh-CN" altLang="en-US" dirty="0"/>
              <a:t>提升了此类技术的安全性</a:t>
            </a:r>
            <a:r>
              <a:rPr lang="en-US" altLang="zh-CN" dirty="0" smtClean="0"/>
              <a:t>.</a:t>
            </a:r>
            <a:r>
              <a:rPr lang="zh-CN" altLang="en-US" dirty="0" smtClean="0"/>
              <a:t>据</a:t>
            </a:r>
            <a:r>
              <a:rPr lang="zh-CN" altLang="en-US" dirty="0"/>
              <a:t>之后</a:t>
            </a:r>
            <a:r>
              <a:rPr lang="en-US" altLang="zh-CN" dirty="0"/>
              <a:t>, </a:t>
            </a:r>
            <a:r>
              <a:rPr lang="zh-CN" altLang="en-US" dirty="0"/>
              <a:t>确保泛化性能</a:t>
            </a:r>
            <a:r>
              <a:rPr lang="zh-CN" altLang="en-US" dirty="0" smtClean="0"/>
              <a:t>至少</a:t>
            </a:r>
            <a:r>
              <a:rPr lang="zh-CN" altLang="en-US" dirty="0"/>
              <a:t>不差于仅利用有标记</a:t>
            </a:r>
            <a:r>
              <a:rPr lang="zh-CN" altLang="en-US" dirty="0" smtClean="0"/>
              <a:t>数据更</a:t>
            </a:r>
            <a:r>
              <a:rPr lang="zh-CN" altLang="en-US" dirty="0"/>
              <a:t>一般的“安全”</a:t>
            </a:r>
            <a:r>
              <a:rPr lang="en-US" altLang="zh-CN" dirty="0"/>
              <a:t>(safe)</a:t>
            </a:r>
            <a:r>
              <a:rPr lang="zh-CN" altLang="en-US" dirty="0" smtClean="0"/>
              <a:t>半监督学习</a:t>
            </a:r>
            <a:r>
              <a:rPr lang="zh-CN" altLang="en-US" dirty="0"/>
              <a:t>仍是一个未决问题</a:t>
            </a:r>
            <a:r>
              <a:rPr lang="en-US" altLang="zh-CN" dirty="0"/>
              <a:t>.</a:t>
            </a:r>
            <a:endParaRPr lang="zh-CN" altLang="en-US" dirty="0"/>
          </a:p>
        </p:txBody>
      </p:sp>
    </p:spTree>
    <p:extLst>
      <p:ext uri="{BB962C8B-B14F-4D97-AF65-F5344CB8AC3E}">
        <p14:creationId xmlns:p14="http://schemas.microsoft.com/office/powerpoint/2010/main" val="2480850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0350" y="997231"/>
            <a:ext cx="7886700" cy="583406"/>
          </a:xfrm>
        </p:spPr>
        <p:txBody>
          <a:bodyPr>
            <a:normAutofit fontScale="90000"/>
          </a:bodyPr>
          <a:lstStyle/>
          <a:p>
            <a:r>
              <a:rPr lang="zh-CN" altLang="en-US" b="0" dirty="0"/>
              <a:t>阅读材料</a:t>
            </a:r>
            <a:endParaRPr lang="zh-CN" altLang="en-US" dirty="0"/>
          </a:p>
        </p:txBody>
      </p:sp>
      <p:sp>
        <p:nvSpPr>
          <p:cNvPr id="3" name="内容占位符 2"/>
          <p:cNvSpPr>
            <a:spLocks noGrp="1"/>
          </p:cNvSpPr>
          <p:nvPr>
            <p:ph idx="1"/>
          </p:nvPr>
        </p:nvSpPr>
        <p:spPr>
          <a:xfrm>
            <a:off x="260350" y="2426559"/>
            <a:ext cx="8616950" cy="3078892"/>
          </a:xfrm>
        </p:spPr>
        <p:txBody>
          <a:bodyPr/>
          <a:lstStyle/>
          <a:p>
            <a:r>
              <a:rPr lang="zh-CN" altLang="en-US" dirty="0"/>
              <a:t>本章主要介绍了半监督分类和聚类</a:t>
            </a:r>
            <a:r>
              <a:rPr lang="en-US" altLang="zh-CN" dirty="0"/>
              <a:t>, </a:t>
            </a:r>
            <a:r>
              <a:rPr lang="zh-CN" altLang="en-US" dirty="0"/>
              <a:t>但半监督学习已普遍用于各类</a:t>
            </a:r>
            <a:r>
              <a:rPr lang="zh-CN" altLang="en-US" dirty="0" smtClean="0"/>
              <a:t>机器学习</a:t>
            </a:r>
            <a:r>
              <a:rPr lang="zh-CN" altLang="en-US" dirty="0"/>
              <a:t>任务</a:t>
            </a:r>
            <a:r>
              <a:rPr lang="en-US" altLang="zh-CN" dirty="0"/>
              <a:t>, </a:t>
            </a:r>
            <a:r>
              <a:rPr lang="zh-CN" altLang="en-US" dirty="0"/>
              <a:t>例如在</a:t>
            </a:r>
            <a:r>
              <a:rPr lang="zh-CN" altLang="en-US" dirty="0">
                <a:solidFill>
                  <a:srgbClr val="FF0000"/>
                </a:solidFill>
              </a:rPr>
              <a:t>半监督回归</a:t>
            </a:r>
            <a:r>
              <a:rPr lang="en-US" altLang="zh-CN" dirty="0"/>
              <a:t>[Zhou and Li, 2005a]</a:t>
            </a:r>
            <a:r>
              <a:rPr lang="zh-CN" altLang="en-US" dirty="0"/>
              <a:t>、</a:t>
            </a:r>
            <a:r>
              <a:rPr lang="zh-CN" altLang="en-US" dirty="0">
                <a:solidFill>
                  <a:srgbClr val="FF0000"/>
                </a:solidFill>
              </a:rPr>
              <a:t>降维</a:t>
            </a:r>
            <a:r>
              <a:rPr lang="en-US" altLang="zh-CN" dirty="0"/>
              <a:t>[Zhang et al., 2007]</a:t>
            </a:r>
            <a:r>
              <a:rPr lang="zh-CN" altLang="en-US" dirty="0" smtClean="0"/>
              <a:t>等方面</a:t>
            </a:r>
            <a:r>
              <a:rPr lang="zh-CN" altLang="en-US" dirty="0"/>
              <a:t>都有相关研究</a:t>
            </a:r>
            <a:r>
              <a:rPr lang="en-US" altLang="zh-CN" dirty="0"/>
              <a:t>. </a:t>
            </a:r>
            <a:r>
              <a:rPr lang="zh-CN" altLang="en-US" dirty="0"/>
              <a:t>更多关于半监督学习的内容可参见</a:t>
            </a:r>
            <a:r>
              <a:rPr lang="en-US" altLang="zh-CN" dirty="0"/>
              <a:t>[Chapelle et al., </a:t>
            </a:r>
            <a:r>
              <a:rPr lang="en-US" altLang="zh-CN" dirty="0" smtClean="0"/>
              <a:t>2006b,Zhu</a:t>
            </a:r>
            <a:r>
              <a:rPr lang="en-US" altLang="zh-CN" dirty="0"/>
              <a:t>, 2006], [</a:t>
            </a:r>
            <a:r>
              <a:rPr lang="zh-CN" altLang="en-US" dirty="0"/>
              <a:t>周志华</a:t>
            </a:r>
            <a:r>
              <a:rPr lang="en-US" altLang="zh-CN" dirty="0"/>
              <a:t>, 2013, Zhou and Li, 2010]</a:t>
            </a:r>
            <a:r>
              <a:rPr lang="zh-CN" altLang="en-US" dirty="0"/>
              <a:t>则是关于基于分歧的方法的</a:t>
            </a:r>
            <a:r>
              <a:rPr lang="zh-CN" altLang="en-US" dirty="0" smtClean="0"/>
              <a:t>专门介绍</a:t>
            </a:r>
            <a:r>
              <a:rPr lang="en-US" altLang="zh-CN" dirty="0"/>
              <a:t>. [Settles, 2009]</a:t>
            </a:r>
            <a:r>
              <a:rPr lang="zh-CN" altLang="en-US" dirty="0"/>
              <a:t>是一个关于主动学习的介绍</a:t>
            </a:r>
            <a:r>
              <a:rPr lang="en-US" altLang="zh-CN" dirty="0"/>
              <a:t>.</a:t>
            </a:r>
            <a:endParaRPr lang="zh-CN" altLang="en-US" dirty="0"/>
          </a:p>
        </p:txBody>
      </p:sp>
    </p:spTree>
    <p:extLst>
      <p:ext uri="{BB962C8B-B14F-4D97-AF65-F5344CB8AC3E}">
        <p14:creationId xmlns:p14="http://schemas.microsoft.com/office/powerpoint/2010/main" val="8345090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482" y="917012"/>
            <a:ext cx="7886700" cy="583406"/>
          </a:xfrm>
        </p:spPr>
        <p:txBody>
          <a:bodyPr>
            <a:normAutofit fontScale="90000"/>
          </a:bodyPr>
          <a:lstStyle/>
          <a:p>
            <a:r>
              <a:rPr lang="zh-CN" altLang="en-US" dirty="0"/>
              <a:t>背景（主动学习）</a:t>
            </a: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08519" y="2960367"/>
            <a:ext cx="1838311" cy="1276994"/>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56167" y="1734685"/>
            <a:ext cx="1865441" cy="1396166"/>
          </a:xfrm>
          <a:prstGeom prst="rect">
            <a:avLst/>
          </a:prstGeom>
        </p:spPr>
      </p:pic>
      <p:sp>
        <p:nvSpPr>
          <p:cNvPr id="6" name="Text Box 17"/>
          <p:cNvSpPr txBox="1">
            <a:spLocks noChangeArrowheads="1"/>
          </p:cNvSpPr>
          <p:nvPr/>
        </p:nvSpPr>
        <p:spPr bwMode="auto">
          <a:xfrm>
            <a:off x="2814181" y="4473871"/>
            <a:ext cx="864393" cy="276999"/>
          </a:xfrm>
          <a:prstGeom prst="rect">
            <a:avLst/>
          </a:prstGeom>
          <a:ln/>
          <a:extLst/>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defTabSz="685800" eaLnBrk="1" fontAlgn="base" hangingPunct="1">
              <a:spcBef>
                <a:spcPct val="50000"/>
              </a:spcBef>
              <a:spcAft>
                <a:spcPct val="0"/>
              </a:spcAft>
              <a:defRPr/>
            </a:pPr>
            <a:r>
              <a:rPr lang="zh-CN" altLang="en-US" sz="1200" b="1" kern="0" dirty="0">
                <a:solidFill>
                  <a:schemeClr val="bg1"/>
                </a:solidFill>
                <a:latin typeface="Palatino Linotype" pitchFamily="18" charset="0"/>
              </a:rPr>
              <a:t>品瓜师</a:t>
            </a:r>
            <a:endParaRPr lang="en-US" altLang="zh-CN" sz="1200" b="1" kern="0" dirty="0">
              <a:solidFill>
                <a:schemeClr val="bg1"/>
              </a:solidFill>
              <a:latin typeface="Palatino Linotype" pitchFamily="18" charset="0"/>
            </a:endParaRPr>
          </a:p>
        </p:txBody>
      </p:sp>
      <p:sp>
        <p:nvSpPr>
          <p:cNvPr id="7" name="文本框 6"/>
          <p:cNvSpPr txBox="1"/>
          <p:nvPr/>
        </p:nvSpPr>
        <p:spPr>
          <a:xfrm>
            <a:off x="6081919" y="2048279"/>
            <a:ext cx="665162" cy="600164"/>
          </a:xfrm>
          <a:prstGeom prst="rect">
            <a:avLst/>
          </a:prstGeom>
          <a:ln w="38100"/>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3300" dirty="0">
                <a:solidFill>
                  <a:srgbClr val="C30D23"/>
                </a:solidFill>
              </a:rPr>
              <a:t>吃</a:t>
            </a:r>
          </a:p>
        </p:txBody>
      </p:sp>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03472" y="4206145"/>
            <a:ext cx="1943609" cy="1296917"/>
          </a:xfrm>
          <a:prstGeom prst="rect">
            <a:avLst/>
          </a:prstGeom>
        </p:spPr>
      </p:pic>
      <p:sp>
        <p:nvSpPr>
          <p:cNvPr id="9" name="下箭头 8"/>
          <p:cNvSpPr/>
          <p:nvPr/>
        </p:nvSpPr>
        <p:spPr>
          <a:xfrm rot="2757639">
            <a:off x="3850385" y="2077535"/>
            <a:ext cx="467139" cy="818677"/>
          </a:xfrm>
          <a:prstGeom prst="downArrow">
            <a:avLst>
              <a:gd name="adj1" fmla="val 50000"/>
              <a:gd name="adj2" fmla="val 67194"/>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下箭头 9"/>
          <p:cNvSpPr/>
          <p:nvPr/>
        </p:nvSpPr>
        <p:spPr>
          <a:xfrm rot="7600662">
            <a:off x="3970130" y="4412798"/>
            <a:ext cx="467139" cy="775460"/>
          </a:xfrm>
          <a:prstGeom prst="downArrow">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1" name="图片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40629" y="2865342"/>
            <a:ext cx="1812841" cy="1210609"/>
          </a:xfrm>
          <a:prstGeom prst="rect">
            <a:avLst/>
          </a:prstGeom>
        </p:spPr>
      </p:pic>
      <p:sp>
        <p:nvSpPr>
          <p:cNvPr id="12" name="下箭头 11"/>
          <p:cNvSpPr/>
          <p:nvPr/>
        </p:nvSpPr>
        <p:spPr>
          <a:xfrm rot="13827507">
            <a:off x="7372869" y="4107953"/>
            <a:ext cx="404746" cy="726289"/>
          </a:xfrm>
          <a:prstGeom prst="downArrow">
            <a:avLst>
              <a:gd name="adj1" fmla="val 50000"/>
              <a:gd name="adj2" fmla="val 76928"/>
            </a:avLst>
          </a:prstGeom>
          <a:solidFill>
            <a:schemeClr val="bg2"/>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0000"/>
              </a:solidFill>
            </a:endParaRP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3374" y="2960366"/>
            <a:ext cx="1943609" cy="1296917"/>
          </a:xfrm>
          <a:prstGeom prst="rect">
            <a:avLst/>
          </a:prstGeom>
        </p:spPr>
      </p:pic>
      <p:sp>
        <p:nvSpPr>
          <p:cNvPr id="14" name="下弧形箭头 13"/>
          <p:cNvSpPr/>
          <p:nvPr/>
        </p:nvSpPr>
        <p:spPr>
          <a:xfrm rot="10800000">
            <a:off x="1643428" y="2289808"/>
            <a:ext cx="1325441" cy="480819"/>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5" name="Text Box 17"/>
          <p:cNvSpPr txBox="1">
            <a:spLocks noChangeArrowheads="1"/>
          </p:cNvSpPr>
          <p:nvPr/>
        </p:nvSpPr>
        <p:spPr bwMode="auto">
          <a:xfrm>
            <a:off x="1958598" y="2223258"/>
            <a:ext cx="758281" cy="461665"/>
          </a:xfrm>
          <a:prstGeom prst="rect">
            <a:avLst/>
          </a:prstGeom>
          <a:ln/>
          <a:extLst/>
        </p:spPr>
        <p:style>
          <a:lnRef idx="3">
            <a:schemeClr val="lt1"/>
          </a:lnRef>
          <a:fillRef idx="1">
            <a:schemeClr val="accent4"/>
          </a:fillRef>
          <a:effectRef idx="1">
            <a:schemeClr val="accent4"/>
          </a:effectRef>
          <a:fontRef idx="minor">
            <a:schemeClr val="lt1"/>
          </a:fontRef>
        </p:style>
        <p:txBody>
          <a:bodyPr wrap="squar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defTabSz="685800" eaLnBrk="1" fontAlgn="base" hangingPunct="1">
              <a:spcBef>
                <a:spcPct val="50000"/>
              </a:spcBef>
              <a:spcAft>
                <a:spcPct val="0"/>
              </a:spcAft>
              <a:defRPr/>
            </a:pPr>
            <a:r>
              <a:rPr lang="zh-CN" altLang="en-US" sz="1200" b="1" kern="0" dirty="0">
                <a:solidFill>
                  <a:schemeClr val="bg2"/>
                </a:solidFill>
                <a:latin typeface="Palatino Linotype" pitchFamily="18" charset="0"/>
              </a:rPr>
              <a:t>主动学习</a:t>
            </a:r>
            <a:endParaRPr lang="en-US" altLang="zh-CN" sz="1200" b="1" kern="0" dirty="0">
              <a:solidFill>
                <a:schemeClr val="bg2"/>
              </a:solidFill>
              <a:latin typeface="Palatino Linotype" pitchFamily="18" charset="0"/>
            </a:endParaRPr>
          </a:p>
        </p:txBody>
      </p:sp>
      <p:sp>
        <p:nvSpPr>
          <p:cNvPr id="16" name="文本框 15"/>
          <p:cNvSpPr txBox="1"/>
          <p:nvPr/>
        </p:nvSpPr>
        <p:spPr>
          <a:xfrm>
            <a:off x="110299" y="3310322"/>
            <a:ext cx="1989758" cy="600164"/>
          </a:xfrm>
          <a:prstGeom prst="rect">
            <a:avLst/>
          </a:prstGeom>
          <a:ln w="38100">
            <a:solidFill>
              <a:srgbClr val="002060"/>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zh-CN" altLang="en-US" sz="3300" dirty="0">
                <a:solidFill>
                  <a:srgbClr val="002060"/>
                </a:solidFill>
              </a:rPr>
              <a:t>待测数据</a:t>
            </a:r>
          </a:p>
        </p:txBody>
      </p:sp>
      <p:sp>
        <p:nvSpPr>
          <p:cNvPr id="17" name="文本框 16"/>
          <p:cNvSpPr txBox="1"/>
          <p:nvPr/>
        </p:nvSpPr>
        <p:spPr>
          <a:xfrm>
            <a:off x="2480242" y="3244120"/>
            <a:ext cx="1894862" cy="600164"/>
          </a:xfrm>
          <a:prstGeom prst="rect">
            <a:avLst/>
          </a:prstGeom>
          <a:ln w="38100"/>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3300" dirty="0">
                <a:solidFill>
                  <a:srgbClr val="C30D23"/>
                </a:solidFill>
              </a:rPr>
              <a:t>模型</a:t>
            </a:r>
          </a:p>
        </p:txBody>
      </p:sp>
      <p:sp>
        <p:nvSpPr>
          <p:cNvPr id="18" name="文本框 17"/>
          <p:cNvSpPr txBox="1"/>
          <p:nvPr/>
        </p:nvSpPr>
        <p:spPr>
          <a:xfrm>
            <a:off x="4540579" y="2048278"/>
            <a:ext cx="2242865" cy="1107996"/>
          </a:xfrm>
          <a:prstGeom prst="rect">
            <a:avLst/>
          </a:prstGeom>
          <a:ln w="38100"/>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zh-CN" altLang="en-US" sz="3300" dirty="0">
                <a:solidFill>
                  <a:schemeClr val="accent5"/>
                </a:solidFill>
              </a:rPr>
              <a:t>有标记样本</a:t>
            </a:r>
          </a:p>
        </p:txBody>
      </p:sp>
      <p:sp>
        <p:nvSpPr>
          <p:cNvPr id="19" name="文本框 18"/>
          <p:cNvSpPr txBox="1"/>
          <p:nvPr/>
        </p:nvSpPr>
        <p:spPr>
          <a:xfrm>
            <a:off x="4707621" y="4511987"/>
            <a:ext cx="2330610" cy="600164"/>
          </a:xfrm>
          <a:prstGeom prst="rect">
            <a:avLst/>
          </a:prstGeom>
          <a:ln w="38100">
            <a:solidFill>
              <a:schemeClr val="accent3"/>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3300" dirty="0">
                <a:solidFill>
                  <a:schemeClr val="accent3"/>
                </a:solidFill>
              </a:rPr>
              <a:t>无标记样本</a:t>
            </a:r>
          </a:p>
        </p:txBody>
      </p:sp>
      <p:sp>
        <p:nvSpPr>
          <p:cNvPr id="20" name="文本框 19"/>
          <p:cNvSpPr txBox="1"/>
          <p:nvPr/>
        </p:nvSpPr>
        <p:spPr>
          <a:xfrm>
            <a:off x="7199618" y="3130851"/>
            <a:ext cx="1894862" cy="600164"/>
          </a:xfrm>
          <a:prstGeom prst="rect">
            <a:avLst/>
          </a:prstGeom>
          <a:ln w="38100"/>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sz="3300" dirty="0">
                <a:solidFill>
                  <a:srgbClr val="C30D23"/>
                </a:solidFill>
              </a:rPr>
              <a:t>标注者</a:t>
            </a:r>
          </a:p>
        </p:txBody>
      </p:sp>
      <p:sp>
        <p:nvSpPr>
          <p:cNvPr id="21" name="下箭头 20"/>
          <p:cNvSpPr/>
          <p:nvPr/>
        </p:nvSpPr>
        <p:spPr>
          <a:xfrm rot="5400000">
            <a:off x="5587032" y="2382548"/>
            <a:ext cx="404746" cy="2497652"/>
          </a:xfrm>
          <a:prstGeom prst="downArrow">
            <a:avLst>
              <a:gd name="adj1" fmla="val 50000"/>
              <a:gd name="adj2" fmla="val 76928"/>
            </a:avLst>
          </a:prstGeom>
          <a:solidFill>
            <a:schemeClr val="bg2"/>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0000"/>
              </a:solidFill>
            </a:endParaRPr>
          </a:p>
        </p:txBody>
      </p:sp>
    </p:spTree>
    <p:extLst>
      <p:ext uri="{BB962C8B-B14F-4D97-AF65-F5344CB8AC3E}">
        <p14:creationId xmlns:p14="http://schemas.microsoft.com/office/powerpoint/2010/main" val="2129789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1+#ppt_w/2"/>
                                          </p:val>
                                        </p:tav>
                                        <p:tav tm="100000">
                                          <p:val>
                                            <p:strVal val="#ppt_x"/>
                                          </p:val>
                                        </p:tav>
                                      </p:tavLst>
                                    </p:anim>
                                    <p:anim calcmode="lin" valueType="num">
                                      <p:cBhvr additive="base">
                                        <p:cTn id="24" dur="500" fill="hold"/>
                                        <p:tgtEl>
                                          <p:spTgt spid="10"/>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1+#ppt_w/2"/>
                                          </p:val>
                                        </p:tav>
                                        <p:tav tm="100000">
                                          <p:val>
                                            <p:strVal val="#ppt_x"/>
                                          </p:val>
                                        </p:tav>
                                      </p:tavLst>
                                    </p:anim>
                                    <p:anim calcmode="lin" valueType="num">
                                      <p:cBhvr additive="base">
                                        <p:cTn id="28" dur="500" fill="hold"/>
                                        <p:tgtEl>
                                          <p:spTgt spid="8"/>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1+#ppt_w/2"/>
                                          </p:val>
                                        </p:tav>
                                        <p:tav tm="100000">
                                          <p:val>
                                            <p:strVal val="#ppt_x"/>
                                          </p:val>
                                        </p:tav>
                                      </p:tavLst>
                                    </p:anim>
                                    <p:anim calcmode="lin" valueType="num">
                                      <p:cBhvr additive="base">
                                        <p:cTn id="32"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par>
                          <p:cTn id="41" fill="hold">
                            <p:stCondLst>
                              <p:cond delay="0"/>
                            </p:stCondLst>
                            <p:childTnLst>
                              <p:par>
                                <p:cTn id="42" presetID="2" presetClass="entr" presetSubtype="2" fill="hold" grpId="0" nodeType="afterEffect">
                                  <p:stCondLst>
                                    <p:cond delay="0"/>
                                  </p:stCondLst>
                                  <p:childTnLst>
                                    <p:set>
                                      <p:cBhvr>
                                        <p:cTn id="43" dur="1" fill="hold">
                                          <p:stCondLst>
                                            <p:cond delay="0"/>
                                          </p:stCondLst>
                                        </p:cTn>
                                        <p:tgtEl>
                                          <p:spTgt spid="21"/>
                                        </p:tgtEl>
                                        <p:attrNameLst>
                                          <p:attrName>style.visibility</p:attrName>
                                        </p:attrNameLst>
                                      </p:cBhvr>
                                      <p:to>
                                        <p:strVal val="visible"/>
                                      </p:to>
                                    </p:set>
                                    <p:anim calcmode="lin" valueType="num">
                                      <p:cBhvr additive="base">
                                        <p:cTn id="44" dur="500" fill="hold"/>
                                        <p:tgtEl>
                                          <p:spTgt spid="21"/>
                                        </p:tgtEl>
                                        <p:attrNameLst>
                                          <p:attrName>ppt_x</p:attrName>
                                        </p:attrNameLst>
                                      </p:cBhvr>
                                      <p:tavLst>
                                        <p:tav tm="0">
                                          <p:val>
                                            <p:strVal val="1+#ppt_w/2"/>
                                          </p:val>
                                        </p:tav>
                                        <p:tav tm="100000">
                                          <p:val>
                                            <p:strVal val="#ppt_x"/>
                                          </p:val>
                                        </p:tav>
                                      </p:tavLst>
                                    </p:anim>
                                    <p:anim calcmode="lin" valueType="num">
                                      <p:cBhvr additive="base">
                                        <p:cTn id="45"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2"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additive="base">
                                        <p:cTn id="50" dur="500" fill="hold"/>
                                        <p:tgtEl>
                                          <p:spTgt spid="14"/>
                                        </p:tgtEl>
                                        <p:attrNameLst>
                                          <p:attrName>ppt_x</p:attrName>
                                        </p:attrNameLst>
                                      </p:cBhvr>
                                      <p:tavLst>
                                        <p:tav tm="0">
                                          <p:val>
                                            <p:strVal val="1+#ppt_w/2"/>
                                          </p:val>
                                        </p:tav>
                                        <p:tav tm="100000">
                                          <p:val>
                                            <p:strVal val="#ppt_x"/>
                                          </p:val>
                                        </p:tav>
                                      </p:tavLst>
                                    </p:anim>
                                    <p:anim calcmode="lin" valueType="num">
                                      <p:cBhvr additive="base">
                                        <p:cTn id="51" dur="500" fill="hold"/>
                                        <p:tgtEl>
                                          <p:spTgt spid="14"/>
                                        </p:tgtEl>
                                        <p:attrNameLst>
                                          <p:attrName>ppt_y</p:attrName>
                                        </p:attrNameLst>
                                      </p:cBhvr>
                                      <p:tavLst>
                                        <p:tav tm="0">
                                          <p:val>
                                            <p:strVal val="#ppt_y"/>
                                          </p:val>
                                        </p:tav>
                                        <p:tav tm="100000">
                                          <p:val>
                                            <p:strVal val="#ppt_y"/>
                                          </p:val>
                                        </p:tav>
                                      </p:tavLst>
                                    </p:anim>
                                  </p:childTnLst>
                                </p:cTn>
                              </p:par>
                              <p:par>
                                <p:cTn id="52" presetID="2" presetClass="entr" presetSubtype="2"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 calcmode="lin" valueType="num">
                                      <p:cBhvr additive="base">
                                        <p:cTn id="54" dur="500" fill="hold"/>
                                        <p:tgtEl>
                                          <p:spTgt spid="15"/>
                                        </p:tgtEl>
                                        <p:attrNameLst>
                                          <p:attrName>ppt_x</p:attrName>
                                        </p:attrNameLst>
                                      </p:cBhvr>
                                      <p:tavLst>
                                        <p:tav tm="0">
                                          <p:val>
                                            <p:strVal val="1+#ppt_w/2"/>
                                          </p:val>
                                        </p:tav>
                                        <p:tav tm="100000">
                                          <p:val>
                                            <p:strVal val="#ppt_x"/>
                                          </p:val>
                                        </p:tav>
                                      </p:tavLst>
                                    </p:anim>
                                    <p:anim calcmode="lin" valueType="num">
                                      <p:cBhvr additive="base">
                                        <p:cTn id="55" dur="500" fill="hold"/>
                                        <p:tgtEl>
                                          <p:spTgt spid="15"/>
                                        </p:tgtEl>
                                        <p:attrNameLst>
                                          <p:attrName>ppt_y</p:attrName>
                                        </p:attrNameLst>
                                      </p:cBhvr>
                                      <p:tavLst>
                                        <p:tav tm="0">
                                          <p:val>
                                            <p:strVal val="#ppt_y"/>
                                          </p:val>
                                        </p:tav>
                                        <p:tav tm="100000">
                                          <p:val>
                                            <p:strVal val="#ppt_y"/>
                                          </p:val>
                                        </p:tav>
                                      </p:tavLst>
                                    </p:anim>
                                  </p:childTnLst>
                                </p:cTn>
                              </p:par>
                              <p:par>
                                <p:cTn id="56" presetID="2" presetClass="entr" presetSubtype="2"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 calcmode="lin" valueType="num">
                                      <p:cBhvr additive="base">
                                        <p:cTn id="58" dur="500" fill="hold"/>
                                        <p:tgtEl>
                                          <p:spTgt spid="16"/>
                                        </p:tgtEl>
                                        <p:attrNameLst>
                                          <p:attrName>ppt_x</p:attrName>
                                        </p:attrNameLst>
                                      </p:cBhvr>
                                      <p:tavLst>
                                        <p:tav tm="0">
                                          <p:val>
                                            <p:strVal val="1+#ppt_w/2"/>
                                          </p:val>
                                        </p:tav>
                                        <p:tav tm="100000">
                                          <p:val>
                                            <p:strVal val="#ppt_x"/>
                                          </p:val>
                                        </p:tav>
                                      </p:tavLst>
                                    </p:anim>
                                    <p:anim calcmode="lin" valueType="num">
                                      <p:cBhvr additive="base">
                                        <p:cTn id="59" dur="500" fill="hold"/>
                                        <p:tgtEl>
                                          <p:spTgt spid="16"/>
                                        </p:tgtEl>
                                        <p:attrNameLst>
                                          <p:attrName>ppt_y</p:attrName>
                                        </p:attrNameLst>
                                      </p:cBhvr>
                                      <p:tavLst>
                                        <p:tav tm="0">
                                          <p:val>
                                            <p:strVal val="#ppt_y"/>
                                          </p:val>
                                        </p:tav>
                                        <p:tav tm="100000">
                                          <p:val>
                                            <p:strVal val="#ppt_y"/>
                                          </p:val>
                                        </p:tav>
                                      </p:tavLst>
                                    </p:anim>
                                  </p:childTnLst>
                                </p:cTn>
                              </p:par>
                              <p:par>
                                <p:cTn id="60" presetID="2" presetClass="entr" presetSubtype="2" fill="hold" nodeType="withEffect">
                                  <p:stCondLst>
                                    <p:cond delay="0"/>
                                  </p:stCondLst>
                                  <p:childTnLst>
                                    <p:set>
                                      <p:cBhvr>
                                        <p:cTn id="61" dur="1" fill="hold">
                                          <p:stCondLst>
                                            <p:cond delay="0"/>
                                          </p:stCondLst>
                                        </p:cTn>
                                        <p:tgtEl>
                                          <p:spTgt spid="13"/>
                                        </p:tgtEl>
                                        <p:attrNameLst>
                                          <p:attrName>style.visibility</p:attrName>
                                        </p:attrNameLst>
                                      </p:cBhvr>
                                      <p:to>
                                        <p:strVal val="visible"/>
                                      </p:to>
                                    </p:set>
                                    <p:anim calcmode="lin" valueType="num">
                                      <p:cBhvr additive="base">
                                        <p:cTn id="62" dur="500" fill="hold"/>
                                        <p:tgtEl>
                                          <p:spTgt spid="13"/>
                                        </p:tgtEl>
                                        <p:attrNameLst>
                                          <p:attrName>ppt_x</p:attrName>
                                        </p:attrNameLst>
                                      </p:cBhvr>
                                      <p:tavLst>
                                        <p:tav tm="0">
                                          <p:val>
                                            <p:strVal val="1+#ppt_w/2"/>
                                          </p:val>
                                        </p:tav>
                                        <p:tav tm="100000">
                                          <p:val>
                                            <p:strVal val="#ppt_x"/>
                                          </p:val>
                                        </p:tav>
                                      </p:tavLst>
                                    </p:anim>
                                    <p:anim calcmode="lin" valueType="num">
                                      <p:cBhvr additive="base">
                                        <p:cTn id="63"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2" grpId="0" animBg="1"/>
      <p:bldP spid="14" grpId="0" animBg="1"/>
      <p:bldP spid="15" grpId="0" animBg="1"/>
      <p:bldP spid="16" grpId="0" animBg="1"/>
      <p:bldP spid="18" grpId="0" animBg="1"/>
      <p:bldP spid="19" grpId="0" animBg="1"/>
      <p:bldP spid="20" grpId="0" animBg="1"/>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未标记样本的效用</a:t>
            </a:r>
            <a:endParaRPr lang="zh-CN" altLang="en-US" dirty="0"/>
          </a:p>
        </p:txBody>
      </p:sp>
      <p:pic>
        <p:nvPicPr>
          <p:cNvPr id="5" name="内容占位符 4"/>
          <p:cNvPicPr>
            <a:picLocks noGrp="1" noChangeAspect="1"/>
          </p:cNvPicPr>
          <p:nvPr>
            <p:ph idx="1"/>
          </p:nvPr>
        </p:nvPicPr>
        <p:blipFill>
          <a:blip r:embed="rId2"/>
          <a:stretch>
            <a:fillRect/>
          </a:stretch>
        </p:blipFill>
        <p:spPr>
          <a:xfrm>
            <a:off x="854075" y="2009775"/>
            <a:ext cx="7429500" cy="3228975"/>
          </a:xfrm>
          <a:prstGeom prst="rect">
            <a:avLst/>
          </a:prstGeom>
        </p:spPr>
      </p:pic>
    </p:spTree>
    <p:extLst>
      <p:ext uri="{BB962C8B-B14F-4D97-AF65-F5344CB8AC3E}">
        <p14:creationId xmlns:p14="http://schemas.microsoft.com/office/powerpoint/2010/main" val="5299695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0" dirty="0" smtClean="0"/>
              <a:t>未标记样本的假设</a:t>
            </a:r>
            <a:endParaRPr lang="zh-CN" altLang="en-US" dirty="0"/>
          </a:p>
        </p:txBody>
      </p:sp>
      <p:sp>
        <p:nvSpPr>
          <p:cNvPr id="3" name="内容占位符 2"/>
          <p:cNvSpPr>
            <a:spLocks noGrp="1"/>
          </p:cNvSpPr>
          <p:nvPr>
            <p:ph idx="1"/>
          </p:nvPr>
        </p:nvSpPr>
        <p:spPr>
          <a:xfrm>
            <a:off x="260350" y="1790186"/>
            <a:ext cx="8616950" cy="3715265"/>
          </a:xfrm>
        </p:spPr>
        <p:txBody>
          <a:bodyPr/>
          <a:lstStyle/>
          <a:p>
            <a:endParaRPr lang="en-US" altLang="zh-CN" dirty="0" smtClean="0"/>
          </a:p>
          <a:p>
            <a:r>
              <a:rPr lang="zh-CN" altLang="en-US" dirty="0" smtClean="0"/>
              <a:t>要利用未标记样本，必然要做一些将未标记样本所揭示的数据分布信息与类别标记相联系的假设，其中有两种常见的假设。</a:t>
            </a:r>
            <a:endParaRPr lang="en-US" altLang="zh-CN" dirty="0" smtClean="0"/>
          </a:p>
          <a:p>
            <a:pPr>
              <a:buFont typeface="Wingdings" panose="05000000000000000000" pitchFamily="2" charset="2"/>
              <a:buChar char="l"/>
            </a:pPr>
            <a:r>
              <a:rPr lang="zh-CN" altLang="en-US" dirty="0" smtClean="0"/>
              <a:t>聚类假设（</a:t>
            </a:r>
            <a:r>
              <a:rPr lang="en-US" altLang="zh-CN" dirty="0" smtClean="0"/>
              <a:t>clustering assumption</a:t>
            </a:r>
            <a:r>
              <a:rPr lang="zh-CN" altLang="en-US" dirty="0" smtClean="0"/>
              <a:t>）：</a:t>
            </a:r>
            <a:endParaRPr lang="en-US" altLang="zh-CN" dirty="0" smtClean="0"/>
          </a:p>
          <a:p>
            <a:pPr marL="0" indent="0">
              <a:buNone/>
            </a:pPr>
            <a:r>
              <a:rPr lang="en-US" altLang="zh-CN" sz="1500" dirty="0"/>
              <a:t>	</a:t>
            </a:r>
            <a:r>
              <a:rPr lang="zh-CN" altLang="en-US" sz="1500" dirty="0"/>
              <a:t>假设数据存在簇结构，同一簇的样本属于同一类别。</a:t>
            </a:r>
            <a:endParaRPr lang="en-US" altLang="zh-CN" sz="1500" dirty="0"/>
          </a:p>
          <a:p>
            <a:pPr>
              <a:buFont typeface="Wingdings" panose="05000000000000000000" pitchFamily="2" charset="2"/>
              <a:buChar char="l"/>
            </a:pPr>
            <a:r>
              <a:rPr lang="zh-CN" altLang="en-US" dirty="0" smtClean="0"/>
              <a:t>流形假设（</a:t>
            </a:r>
            <a:r>
              <a:rPr lang="en-US" altLang="zh-CN" dirty="0" smtClean="0"/>
              <a:t>manifold assumption</a:t>
            </a:r>
            <a:r>
              <a:rPr lang="zh-CN" altLang="en-US" dirty="0" smtClean="0"/>
              <a:t>）：</a:t>
            </a:r>
            <a:endParaRPr lang="en-US" altLang="zh-CN" dirty="0" smtClean="0"/>
          </a:p>
          <a:p>
            <a:pPr marL="0" indent="0">
              <a:buNone/>
            </a:pPr>
            <a:r>
              <a:rPr lang="en-US" altLang="zh-CN" sz="1500" dirty="0"/>
              <a:t>	</a:t>
            </a:r>
            <a:r>
              <a:rPr lang="zh-CN" altLang="en-US" sz="1500" dirty="0"/>
              <a:t>假设数据分布在一个流形结构上，邻近的样本具有相似的输出值。</a:t>
            </a:r>
            <a:endParaRPr lang="en-US" altLang="zh-CN" sz="1500" dirty="0"/>
          </a:p>
          <a:p>
            <a:endParaRPr lang="zh-CN" altLang="en-US" dirty="0"/>
          </a:p>
        </p:txBody>
      </p:sp>
      <p:sp>
        <p:nvSpPr>
          <p:cNvPr id="4" name="Rectangle 28"/>
          <p:cNvSpPr>
            <a:spLocks noChangeArrowheads="1"/>
          </p:cNvSpPr>
          <p:nvPr/>
        </p:nvSpPr>
        <p:spPr bwMode="auto">
          <a:xfrm>
            <a:off x="1949192" y="4846471"/>
            <a:ext cx="5239265" cy="485231"/>
          </a:xfrm>
          <a:prstGeom prst="rect">
            <a:avLst/>
          </a:prstGeom>
          <a:ln>
            <a:headEnd/>
            <a:tailEnd/>
          </a:ln>
          <a:extLst/>
        </p:spPr>
        <p:style>
          <a:lnRef idx="0">
            <a:schemeClr val="accent4"/>
          </a:lnRef>
          <a:fillRef idx="3">
            <a:schemeClr val="accent4"/>
          </a:fillRef>
          <a:effectRef idx="3">
            <a:schemeClr val="accent4"/>
          </a:effectRef>
          <a:fontRef idx="minor">
            <a:schemeClr val="lt1"/>
          </a:fontRef>
        </p:style>
        <p:txBody>
          <a:bodyPr wrap="square" lIns="69056" tIns="34529" rIns="69056" bIns="34529">
            <a:spAutoFit/>
          </a:bodyPr>
          <a:lstStyle/>
          <a:p>
            <a:pPr defTabSz="685800" fontAlgn="base">
              <a:spcBef>
                <a:spcPct val="0"/>
              </a:spcBef>
              <a:spcAft>
                <a:spcPct val="0"/>
              </a:spcAft>
              <a:defRPr/>
            </a:pPr>
            <a:r>
              <a:rPr kumimoji="1" lang="zh-CN" altLang="en-US" sz="2700" kern="0" dirty="0">
                <a:solidFill>
                  <a:schemeClr val="bg1"/>
                </a:solidFill>
                <a:latin typeface="+mj-ea"/>
                <a:ea typeface="+mj-ea"/>
              </a:rPr>
              <a:t>流形假设可看做聚类假设的推广</a:t>
            </a:r>
            <a:endParaRPr kumimoji="1" lang="en-US" altLang="zh-CN" sz="2700" kern="0" dirty="0">
              <a:solidFill>
                <a:schemeClr val="bg1"/>
              </a:solidFill>
              <a:latin typeface="+mj-ea"/>
              <a:ea typeface="+mj-ea"/>
            </a:endParaRPr>
          </a:p>
        </p:txBody>
      </p:sp>
    </p:spTree>
    <p:extLst>
      <p:ext uri="{BB962C8B-B14F-4D97-AF65-F5344CB8AC3E}">
        <p14:creationId xmlns:p14="http://schemas.microsoft.com/office/powerpoint/2010/main" val="3236619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p:txBody>
          <a:bodyPr/>
          <a:lstStyle/>
          <a:p>
            <a:r>
              <a:rPr lang="zh-CN" altLang="en-US" dirty="0">
                <a:solidFill>
                  <a:schemeClr val="bg1">
                    <a:lumMod val="85000"/>
                  </a:schemeClr>
                </a:solidFill>
              </a:rPr>
              <a:t>未标记样本</a:t>
            </a:r>
            <a:endParaRPr lang="en-US" altLang="zh-CN" dirty="0">
              <a:solidFill>
                <a:schemeClr val="bg1">
                  <a:lumMod val="85000"/>
                </a:schemeClr>
              </a:solidFill>
            </a:endParaRPr>
          </a:p>
          <a:p>
            <a:endParaRPr lang="en-US" altLang="zh-CN" dirty="0"/>
          </a:p>
          <a:p>
            <a:r>
              <a:rPr lang="zh-CN" altLang="en-US" dirty="0" smtClean="0"/>
              <a:t>生成式方法</a:t>
            </a:r>
            <a:endParaRPr lang="en-US" altLang="zh-CN" dirty="0" smtClean="0"/>
          </a:p>
          <a:p>
            <a:endParaRPr lang="en-US" altLang="zh-CN" dirty="0"/>
          </a:p>
          <a:p>
            <a:r>
              <a:rPr lang="zh-CN" altLang="en-US" dirty="0">
                <a:solidFill>
                  <a:schemeClr val="bg1">
                    <a:lumMod val="85000"/>
                  </a:schemeClr>
                </a:solidFill>
              </a:rPr>
              <a:t>半监督</a:t>
            </a:r>
            <a:r>
              <a:rPr lang="en-US" altLang="zh-CN" dirty="0">
                <a:solidFill>
                  <a:schemeClr val="bg1">
                    <a:lumMod val="85000"/>
                  </a:schemeClr>
                </a:solidFill>
              </a:rPr>
              <a:t>SVM</a:t>
            </a:r>
          </a:p>
          <a:p>
            <a:endParaRPr lang="en-US" altLang="zh-CN" dirty="0">
              <a:solidFill>
                <a:schemeClr val="bg1">
                  <a:lumMod val="85000"/>
                </a:schemeClr>
              </a:solidFill>
            </a:endParaRPr>
          </a:p>
          <a:p>
            <a:r>
              <a:rPr lang="zh-CN" altLang="en-US" dirty="0">
                <a:solidFill>
                  <a:schemeClr val="bg1">
                    <a:lumMod val="85000"/>
                  </a:schemeClr>
                </a:solidFill>
              </a:rPr>
              <a:t>图半监督学习</a:t>
            </a:r>
            <a:endParaRPr lang="en-US" altLang="zh-CN" dirty="0">
              <a:solidFill>
                <a:schemeClr val="bg1">
                  <a:lumMod val="85000"/>
                </a:schemeClr>
              </a:solidFill>
            </a:endParaRPr>
          </a:p>
          <a:p>
            <a:endParaRPr lang="en-US" altLang="zh-CN" dirty="0">
              <a:solidFill>
                <a:schemeClr val="bg1">
                  <a:lumMod val="85000"/>
                </a:schemeClr>
              </a:solidFill>
            </a:endParaRPr>
          </a:p>
          <a:p>
            <a:r>
              <a:rPr lang="zh-CN" altLang="en-US" dirty="0">
                <a:solidFill>
                  <a:schemeClr val="bg1">
                    <a:lumMod val="85000"/>
                  </a:schemeClr>
                </a:solidFill>
              </a:rPr>
              <a:t>基于分歧的方法</a:t>
            </a:r>
            <a:endParaRPr lang="en-US" altLang="zh-CN" dirty="0">
              <a:solidFill>
                <a:schemeClr val="bg1">
                  <a:lumMod val="85000"/>
                </a:schemeClr>
              </a:solidFill>
            </a:endParaRPr>
          </a:p>
          <a:p>
            <a:endParaRPr lang="en-US" altLang="zh-CN" dirty="0">
              <a:solidFill>
                <a:schemeClr val="bg1">
                  <a:lumMod val="85000"/>
                </a:schemeClr>
              </a:solidFill>
            </a:endParaRPr>
          </a:p>
          <a:p>
            <a:r>
              <a:rPr lang="zh-CN" altLang="en-US" dirty="0">
                <a:solidFill>
                  <a:schemeClr val="bg1">
                    <a:lumMod val="85000"/>
                  </a:schemeClr>
                </a:solidFill>
              </a:rPr>
              <a:t>半监督聚类</a:t>
            </a:r>
          </a:p>
        </p:txBody>
      </p:sp>
    </p:spTree>
    <p:extLst>
      <p:ext uri="{BB962C8B-B14F-4D97-AF65-F5344CB8AC3E}">
        <p14:creationId xmlns:p14="http://schemas.microsoft.com/office/powerpoint/2010/main" val="2385848250"/>
      </p:ext>
    </p:extLst>
  </p:cSld>
  <p:clrMapOvr>
    <a:masterClrMapping/>
  </p:clrMapOvr>
  <p:timing>
    <p:tnLst>
      <p:par>
        <p:cTn id="1" dur="indefinite" restart="never" nodeType="tmRoot"/>
      </p:par>
    </p:tnLst>
  </p:timing>
</p:sld>
</file>

<file path=ppt/theme/theme1.xml><?xml version="1.0" encoding="utf-8"?>
<a:theme xmlns:a="http://schemas.openxmlformats.org/drawingml/2006/main" name="机器学习v2.1rgb">
  <a:themeElements>
    <a:clrScheme name="机器学习">
      <a:dk1>
        <a:sysClr val="windowText" lastClr="000000"/>
      </a:dk1>
      <a:lt1>
        <a:sysClr val="window" lastClr="FFFFFF"/>
      </a:lt1>
      <a:dk2>
        <a:srgbClr val="16754D"/>
      </a:dk2>
      <a:lt2>
        <a:srgbClr val="FFFFFF"/>
      </a:lt2>
      <a:accent1>
        <a:srgbClr val="16754D"/>
      </a:accent1>
      <a:accent2>
        <a:srgbClr val="329E6E"/>
      </a:accent2>
      <a:accent3>
        <a:srgbClr val="FFC000"/>
      </a:accent3>
      <a:accent4>
        <a:srgbClr val="C00000"/>
      </a:accent4>
      <a:accent5>
        <a:srgbClr val="0070C0"/>
      </a:accent5>
      <a:accent6>
        <a:srgbClr val="002060"/>
      </a:accent6>
      <a:hlink>
        <a:srgbClr val="80C000"/>
      </a:hlink>
      <a:folHlink>
        <a:srgbClr val="CC66FF"/>
      </a:folHlink>
    </a:clrScheme>
    <a:fontScheme name="机器学习">
      <a:majorFont>
        <a:latin typeface="Verdana"/>
        <a:ea typeface="幼圆"/>
        <a:cs typeface=""/>
      </a:majorFont>
      <a:minorFont>
        <a:latin typeface="Verdana"/>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机器学习v2.1rgb" id="{EEBC26C2-D188-4AC0-8846-32FF974952E7}" vid="{5872C309-9AD6-4384-AB1E-DDF89DAEFE71}"/>
    </a:ext>
  </a:extLst>
</a:theme>
</file>

<file path=_xmlsignatures/_rels/origin.sigs.rels><?xml version="1.0" encoding="UTF-8" standalone="yes"?>
<Relationships xmlns="http://schemas.openxmlformats.org/package/2006/relationships"><Relationship Id="rId1" Type="http://schemas.openxmlformats.org/package/2006/relationships/digital-signature/signature" Target="sig1.xml"/></Relationships>
</file>

<file path=_xmlsignatures/sig1.xml><?xml version="1.0" encoding="utf-8"?>
<Signature xmlns="http://www.w3.org/2000/09/xmldsig#" Id="idPackageSignature">
  <SignedInfo>
    <CanonicalizationMethod Algorithm="http://www.w3.org/TR/2001/REC-xml-c14n-20010315"/>
    <SignatureMethod Algorithm="http://www.w3.org/2000/09/xmldsig#rsa-sha1"/>
    <Reference Type="http://www.w3.org/2000/09/xmldsig#Object" URI="#idPackageObject">
      <DigestMethod Algorithm="http://www.w3.org/2000/09/xmldsig#sha1"/>
      <DigestValue>q5qu91uu86ubNUiBSG5rCKehVXM=</DigestValue>
    </Reference>
    <Reference Type="http://www.w3.org/2000/09/xmldsig#Object" URI="#idOfficeObject">
      <DigestMethod Algorithm="http://www.w3.org/2000/09/xmldsig#sha1"/>
      <DigestValue>fiYGb59T1LeC23mkbTSEnuj9PT0=</DigestValue>
    </Reference>
    <Reference Type="http://uri.etsi.org/01903#SignedProperties" URI="#idSignedProperties">
      <Transforms>
        <Transform Algorithm="http://www.w3.org/TR/2001/REC-xml-c14n-20010315"/>
      </Transforms>
      <DigestMethod Algorithm="http://www.w3.org/2000/09/xmldsig#sha1"/>
      <DigestValue>uVL2SVRbSJI8y3tmbnNkIv173hw=</DigestValue>
    </Reference>
  </SignedInfo>
  <SignatureValue>bbjy+tCxRgUrqZET3UyrhBEG9w3buq74IlEHpfWE3b8sH5f/HWNG9+9Itt1FC3QsHruyZVsWAqfc
yJCBeZN0aBqMoYobidzXFW355d1TvRsxHdXUmLyab6jLxRg0TVJMDXCNwQhyMJIeX1vHWW8USG5U
oqi/scZ59FaPBsNcqxw=</SignatureValue>
  <KeyInfo>
    <X509Data>
      <X509Certificate>MIIEgDCCA2igAwIBAgIUWp4ugJlq/+MImQNkOn7ERBX7B1cwDQYJKoZIhvcNAQEFBQAwTzEbMBkGA1UEAwwSSkQuQ09NIEVuZCBVc2VyIENBMR8wHQYDVQQLDBZKRC5DT00gU2VjdXJpdHkgQ2VudGVyMQ8wDQYDVQQKDAZKRC5DT00wHhcNMTYwMzE3MTAxODQwWhcNMTcwMzE3MTAxODQwWjB7MSkwJwYDVQQDDCA3ZDY5ZjI2NzU2N2YxYWE5NDQ0ZWVjMzNmNmNiYmRhMjEaMBgGCSqGSIb3DQEJARYLY2VydEBqZC5jb20xEjAQBgNVBAsMCXNvY2tldF9PVTERMA8GA1UECgwIc29ja2V0X08xCzAJBgNVBAYTAkNOMIGfMA0GCSqGSIb3DQEBAQUAA4GNADCBiQKBgQCc6XE3poIOzhiVX27J9lGfr8F0jINH+szpjK0tHoBNBb7LIq56kc7HoVJFg8impNuw6FL/Wzm3hGlG95HS8pH7Tta96QnFPIKn7gXvfjpzXnbFCIrot/eStd7BeJR4W7q7wRhJq99Ts0ychuvQP68QpIjPe87m81jUVbUXxfqz+QIDAQABo4IBqjCCAaYwCQYDVR0TBAIwADAOBgNVHQ8BAf8EBAMCBsAwFgYDVR0lAQH/BAwwCgYIKwYBBQUHAwIwgYoGCCsGAQUFBwEBBH4wfDB6BggrBgEFBQcwAoZuaHR0cDovL1lvdXJfU2VydmVyX05hbWU6UG9ydC9Ub3BDQS91c2VyRW5yb2xsL2NhQ2VydD9jZXJ0U2VyaWFsTnVtYmVyPTUxRjM0RTcwOUFEQkQwNTkxRUUxNkRENTg3MkQyOEFFNUUwOTYwQjYwUQYDVR0uBEowSDBGoESgQoZAUG9ydC9wdWJsaWMvaXRydXNjcmw/Q0E9NTFGMzRFNzA5QURCRDA1OTFFRTE2REQ1ODcyRDI4QUU1RTA5NjBCNjBRBgNVHR8ESjBIMEagRKBChkBQb3J0L3B1YmxpYy9pdHJ1c2NybD9DQT01MUYzNEU3MDlBREJEMDU5MUVFMTZERDU4NzJEMjhBRTVFMDk2MEI2MB8GA1UdIwQYMBaAFGnErCCWJ5MxubBzxwWfuvBYT0VRMB0GA1UdDgQWBBTUxdvS0c8rHaMkJDmka32/zbXikzANBgkqhkiG9w0BAQUFAAOCAQEAP7zvKqNDanQ7gBb3aSB9VFo3yGNzMQ+RZdgSB8H8tfCvA/lMteonncfmT2OGbNSoKye5byqqr7bkAc125s5sRD7Fe1yaYQEYoyjGR7EvOxa5n6UdEAGen/dDNP5aBlx9vQppyg31VmZfoZ546TFbP1kRGhgqw/4MFwKqHRcqwnpQhPFSiruRq6C3FGpcnRnIVxpdZYUeK23uobv52eBILuIL3VDPaOduZdaXU+yVjXT0a+eAIcfzMz/OeiPsDWuxZwMH8JGNRvh5WQ5sJ/FsiLh0aSFeheY3/857Z/dciQ5qV50BqfU28aJoNHeTPujP0uOtqUKVO4fmKLGLl1fd6g==</X509Certificate>
    </X509Data>
  </KeyInfo>
  <Object Id="idPackageObject">
    <Manifest>
      <Reference URI="/_rels/.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zU3xVjYU7a1ax8o9OQBgdxm5bvU=</DigestValue>
      </Reference>
      <Reference URI="/ppt/_rels/presentation.xml.rels?ContentType=application/vnd.openxmlformats-package.relationships+xml">
        <Transforms>
          <Transform Algorithm="http://schemas.openxmlformats.org/package/2006/RelationshipTransform">
            <mdssi:RelationshipReference xmlns:mdssi="http://schemas.openxmlformats.org/package/2006/digital-signature" SourceId="rId38"/>
            <mdssi:RelationshipReference xmlns:mdssi="http://schemas.openxmlformats.org/package/2006/digital-signature" SourceId="rId46"/>
            <mdssi:RelationshipReference xmlns:mdssi="http://schemas.openxmlformats.org/package/2006/digital-signature" SourceId="rId2"/>
            <mdssi:RelationshipReference xmlns:mdssi="http://schemas.openxmlformats.org/package/2006/digital-signature" SourceId="rId16"/>
            <mdssi:RelationshipReference xmlns:mdssi="http://schemas.openxmlformats.org/package/2006/digital-signature" SourceId="rId20"/>
            <mdssi:RelationshipReference xmlns:mdssi="http://schemas.openxmlformats.org/package/2006/digital-signature" SourceId="rId29"/>
            <mdssi:RelationshipReference xmlns:mdssi="http://schemas.openxmlformats.org/package/2006/digital-signature" SourceId="rId41"/>
            <mdssi:RelationshipReference xmlns:mdssi="http://schemas.openxmlformats.org/package/2006/digital-signature" SourceId="rId54"/>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11"/>
            <mdssi:RelationshipReference xmlns:mdssi="http://schemas.openxmlformats.org/package/2006/digital-signature" SourceId="rId24"/>
            <mdssi:RelationshipReference xmlns:mdssi="http://schemas.openxmlformats.org/package/2006/digital-signature" SourceId="rId32"/>
            <mdssi:RelationshipReference xmlns:mdssi="http://schemas.openxmlformats.org/package/2006/digital-signature" SourceId="rId37"/>
            <mdssi:RelationshipReference xmlns:mdssi="http://schemas.openxmlformats.org/package/2006/digital-signature" SourceId="rId40"/>
            <mdssi:RelationshipReference xmlns:mdssi="http://schemas.openxmlformats.org/package/2006/digital-signature" SourceId="rId45"/>
            <mdssi:RelationshipReference xmlns:mdssi="http://schemas.openxmlformats.org/package/2006/digital-signature" SourceId="rId53"/>
            <mdssi:RelationshipReference xmlns:mdssi="http://schemas.openxmlformats.org/package/2006/digital-signature" SourceId="rId5"/>
            <mdssi:RelationshipReference xmlns:mdssi="http://schemas.openxmlformats.org/package/2006/digital-signature" SourceId="rId15"/>
            <mdssi:RelationshipReference xmlns:mdssi="http://schemas.openxmlformats.org/package/2006/digital-signature" SourceId="rId23"/>
            <mdssi:RelationshipReference xmlns:mdssi="http://schemas.openxmlformats.org/package/2006/digital-signature" SourceId="rId28"/>
            <mdssi:RelationshipReference xmlns:mdssi="http://schemas.openxmlformats.org/package/2006/digital-signature" SourceId="rId36"/>
            <mdssi:RelationshipReference xmlns:mdssi="http://schemas.openxmlformats.org/package/2006/digital-signature" SourceId="rId49"/>
            <mdssi:RelationshipReference xmlns:mdssi="http://schemas.openxmlformats.org/package/2006/digital-signature" SourceId="rId57"/>
            <mdssi:RelationshipReference xmlns:mdssi="http://schemas.openxmlformats.org/package/2006/digital-signature" SourceId="rId10"/>
            <mdssi:RelationshipReference xmlns:mdssi="http://schemas.openxmlformats.org/package/2006/digital-signature" SourceId="rId19"/>
            <mdssi:RelationshipReference xmlns:mdssi="http://schemas.openxmlformats.org/package/2006/digital-signature" SourceId="rId31"/>
            <mdssi:RelationshipReference xmlns:mdssi="http://schemas.openxmlformats.org/package/2006/digital-signature" SourceId="rId44"/>
            <mdssi:RelationshipReference xmlns:mdssi="http://schemas.openxmlformats.org/package/2006/digital-signature" SourceId="rId52"/>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14"/>
            <mdssi:RelationshipReference xmlns:mdssi="http://schemas.openxmlformats.org/package/2006/digital-signature" SourceId="rId22"/>
            <mdssi:RelationshipReference xmlns:mdssi="http://schemas.openxmlformats.org/package/2006/digital-signature" SourceId="rId27"/>
            <mdssi:RelationshipReference xmlns:mdssi="http://schemas.openxmlformats.org/package/2006/digital-signature" SourceId="rId30"/>
            <mdssi:RelationshipReference xmlns:mdssi="http://schemas.openxmlformats.org/package/2006/digital-signature" SourceId="rId35"/>
            <mdssi:RelationshipReference xmlns:mdssi="http://schemas.openxmlformats.org/package/2006/digital-signature" SourceId="rId43"/>
            <mdssi:RelationshipReference xmlns:mdssi="http://schemas.openxmlformats.org/package/2006/digital-signature" SourceId="rId48"/>
            <mdssi:RelationshipReference xmlns:mdssi="http://schemas.openxmlformats.org/package/2006/digital-signature" SourceId="rId56"/>
            <mdssi:RelationshipReference xmlns:mdssi="http://schemas.openxmlformats.org/package/2006/digital-signature" SourceId="rId8"/>
            <mdssi:RelationshipReference xmlns:mdssi="http://schemas.openxmlformats.org/package/2006/digital-signature" SourceId="rId51"/>
            <mdssi:RelationshipReference xmlns:mdssi="http://schemas.openxmlformats.org/package/2006/digital-signature" SourceId="rId3"/>
            <mdssi:RelationshipReference xmlns:mdssi="http://schemas.openxmlformats.org/package/2006/digital-signature" SourceId="rId13"/>
            <mdssi:RelationshipReference xmlns:mdssi="http://schemas.openxmlformats.org/package/2006/digital-signature" SourceId="rId18"/>
            <mdssi:RelationshipReference xmlns:mdssi="http://schemas.openxmlformats.org/package/2006/digital-signature" SourceId="rId26"/>
            <mdssi:RelationshipReference xmlns:mdssi="http://schemas.openxmlformats.org/package/2006/digital-signature" SourceId="rId39"/>
            <mdssi:RelationshipReference xmlns:mdssi="http://schemas.openxmlformats.org/package/2006/digital-signature" SourceId="rId21"/>
            <mdssi:RelationshipReference xmlns:mdssi="http://schemas.openxmlformats.org/package/2006/digital-signature" SourceId="rId34"/>
            <mdssi:RelationshipReference xmlns:mdssi="http://schemas.openxmlformats.org/package/2006/digital-signature" SourceId="rId42"/>
            <mdssi:RelationshipReference xmlns:mdssi="http://schemas.openxmlformats.org/package/2006/digital-signature" SourceId="rId47"/>
            <mdssi:RelationshipReference xmlns:mdssi="http://schemas.openxmlformats.org/package/2006/digital-signature" SourceId="rId50"/>
            <mdssi:RelationshipReference xmlns:mdssi="http://schemas.openxmlformats.org/package/2006/digital-signature" SourceId="rId55"/>
            <mdssi:RelationshipReference xmlns:mdssi="http://schemas.openxmlformats.org/package/2006/digital-signature" SourceId="rId7"/>
            <mdssi:RelationshipReference xmlns:mdssi="http://schemas.openxmlformats.org/package/2006/digital-signature" SourceId="rId12"/>
            <mdssi:RelationshipReference xmlns:mdssi="http://schemas.openxmlformats.org/package/2006/digital-signature" SourceId="rId17"/>
            <mdssi:RelationshipReference xmlns:mdssi="http://schemas.openxmlformats.org/package/2006/digital-signature" SourceId="rId25"/>
            <mdssi:RelationshipReference xmlns:mdssi="http://schemas.openxmlformats.org/package/2006/digital-signature" SourceId="rId33"/>
          </Transform>
          <Transform Algorithm="http://www.w3.org/TR/2001/REC-xml-c14n-20010315"/>
        </Transforms>
        <DigestMethod Algorithm="http://www.w3.org/2000/09/xmldsig#sha1"/>
        <DigestValue>l8DJyYxYQfSACI2mrEi+NmzAPLk=</DigestValue>
      </Reference>
      <Reference URI="/ppt/media/image1.jpg?ContentType=image/jpeg">
        <DigestMethod Algorithm="http://www.w3.org/2000/09/xmldsig#sha1"/>
        <DigestValue>BMVbUWUuG9/Tj3kxsiTKcqG/voc=</DigestValue>
      </Reference>
      <Reference URI="/ppt/media/image10.png?ContentType=image/png">
        <DigestMethod Algorithm="http://www.w3.org/2000/09/xmldsig#sha1"/>
        <DigestValue>ITuSVOTZRTtkIPlsmgLpKvPMuS8=</DigestValue>
      </Reference>
      <Reference URI="/ppt/media/image11.png?ContentType=image/png">
        <DigestMethod Algorithm="http://www.w3.org/2000/09/xmldsig#sha1"/>
        <DigestValue>3qK0Rgpex66NMSczZSRkbYyMfHM=</DigestValue>
      </Reference>
      <Reference URI="/ppt/media/image12.png?ContentType=image/png">
        <DigestMethod Algorithm="http://www.w3.org/2000/09/xmldsig#sha1"/>
        <DigestValue>3MM95Xk4MO3RBESJBaNfVfhbGgc=</DigestValue>
      </Reference>
      <Reference URI="/ppt/media/image13.png?ContentType=image/png">
        <DigestMethod Algorithm="http://www.w3.org/2000/09/xmldsig#sha1"/>
        <DigestValue>4l4rBPEgiDSc/uIcHgOcEAqxI/w=</DigestValue>
      </Reference>
      <Reference URI="/ppt/media/image14.png?ContentType=image/png">
        <DigestMethod Algorithm="http://www.w3.org/2000/09/xmldsig#sha1"/>
        <DigestValue>zKfOgHTVccI/GBuxFGMnrdg6YCw=</DigestValue>
      </Reference>
      <Reference URI="/ppt/media/image15.png?ContentType=image/png">
        <DigestMethod Algorithm="http://www.w3.org/2000/09/xmldsig#sha1"/>
        <DigestValue>8BASSDRaNRJqeBSmyoilgB5hspw=</DigestValue>
      </Reference>
      <Reference URI="/ppt/media/image16.png?ContentType=image/png">
        <DigestMethod Algorithm="http://www.w3.org/2000/09/xmldsig#sha1"/>
        <DigestValue>FgB/tLTSKhb16Vq/iDxDyDxPrzQ=</DigestValue>
      </Reference>
      <Reference URI="/ppt/media/image17.png?ContentType=image/png">
        <DigestMethod Algorithm="http://www.w3.org/2000/09/xmldsig#sha1"/>
        <DigestValue>+2ZaFmsMfKNnYq1O2DXFD67bpIo=</DigestValue>
      </Reference>
      <Reference URI="/ppt/media/image18.png?ContentType=image/png">
        <DigestMethod Algorithm="http://www.w3.org/2000/09/xmldsig#sha1"/>
        <DigestValue>XJL6cqmo2+7oLKhBpJS18uqmLWQ=</DigestValue>
      </Reference>
      <Reference URI="/ppt/media/image19.png?ContentType=image/png">
        <DigestMethod Algorithm="http://www.w3.org/2000/09/xmldsig#sha1"/>
        <DigestValue>ENmdISW2L8tMFDWGNRyAYqyor1c=</DigestValue>
      </Reference>
      <Reference URI="/ppt/media/image2.jpg?ContentType=image/jpeg">
        <DigestMethod Algorithm="http://www.w3.org/2000/09/xmldsig#sha1"/>
        <DigestValue>Wi+oLU0+MYrsjebxfNHmYIOBYi4=</DigestValue>
      </Reference>
      <Reference URI="/ppt/media/image20.png?ContentType=image/png">
        <DigestMethod Algorithm="http://www.w3.org/2000/09/xmldsig#sha1"/>
        <DigestValue>VvsI0Izrr8zGIbgQFW4FTTmmI/c=</DigestValue>
      </Reference>
      <Reference URI="/ppt/media/image21.png?ContentType=image/png">
        <DigestMethod Algorithm="http://www.w3.org/2000/09/xmldsig#sha1"/>
        <DigestValue>vkQFnwrmHovxuxWx2OyLNT/1njI=</DigestValue>
      </Reference>
      <Reference URI="/ppt/media/image22.png?ContentType=image/png">
        <DigestMethod Algorithm="http://www.w3.org/2000/09/xmldsig#sha1"/>
        <DigestValue>ETStZyhnNn/UNxOt7sieFCE6jCM=</DigestValue>
      </Reference>
      <Reference URI="/ppt/media/image23.png?ContentType=image/png">
        <DigestMethod Algorithm="http://www.w3.org/2000/09/xmldsig#sha1"/>
        <DigestValue>kX3pXb24k9lIzs8CGlgiMd3bD/A=</DigestValue>
      </Reference>
      <Reference URI="/ppt/media/image24.png?ContentType=image/png">
        <DigestMethod Algorithm="http://www.w3.org/2000/09/xmldsig#sha1"/>
        <DigestValue>MJQQNtFu6Jts4xkRbwSHzckVyvA=</DigestValue>
      </Reference>
      <Reference URI="/ppt/media/image25.png?ContentType=image/png">
        <DigestMethod Algorithm="http://www.w3.org/2000/09/xmldsig#sha1"/>
        <DigestValue>V3gNDqZCC9ple4V7pdVLhXqWXX8=</DigestValue>
      </Reference>
      <Reference URI="/ppt/media/image26.png?ContentType=image/png">
        <DigestMethod Algorithm="http://www.w3.org/2000/09/xmldsig#sha1"/>
        <DigestValue>nmBePFQ7BaTFR5Sf7p2d4tXuBKM=</DigestValue>
      </Reference>
      <Reference URI="/ppt/media/image27.png?ContentType=image/png">
        <DigestMethod Algorithm="http://www.w3.org/2000/09/xmldsig#sha1"/>
        <DigestValue>JnAorSdKRKGxo2Z5ez2j9EsKwDo=</DigestValue>
      </Reference>
      <Reference URI="/ppt/media/image28.png?ContentType=image/png">
        <DigestMethod Algorithm="http://www.w3.org/2000/09/xmldsig#sha1"/>
        <DigestValue>Aw1rus2lm00v1Vnlp0olm2agdgg=</DigestValue>
      </Reference>
      <Reference URI="/ppt/media/image29.wmf?ContentType=image/x-wmf">
        <DigestMethod Algorithm="http://www.w3.org/2000/09/xmldsig#sha1"/>
        <DigestValue>oIugh4fa/48PhGOQQHTxhsWOHHg=</DigestValue>
      </Reference>
      <Reference URI="/ppt/media/image3.jpg?ContentType=image/jpeg">
        <DigestMethod Algorithm="http://www.w3.org/2000/09/xmldsig#sha1"/>
        <DigestValue>SDqEtxPP+h/dR0dWkn+OM1bV3I8=</DigestValue>
      </Reference>
      <Reference URI="/ppt/media/image30.png?ContentType=image/png">
        <DigestMethod Algorithm="http://www.w3.org/2000/09/xmldsig#sha1"/>
        <DigestValue>LPwaxhZa1Tw0J2y5c06N/W7LP6Q=</DigestValue>
      </Reference>
      <Reference URI="/ppt/media/image31.png?ContentType=image/png">
        <DigestMethod Algorithm="http://www.w3.org/2000/09/xmldsig#sha1"/>
        <DigestValue>aO6H3JtWshPCIlz21QLhQArHoME=</DigestValue>
      </Reference>
      <Reference URI="/ppt/media/image32.png?ContentType=image/png">
        <DigestMethod Algorithm="http://www.w3.org/2000/09/xmldsig#sha1"/>
        <DigestValue>yKZW4mqQwm7chhbIl0XiWQSowvo=</DigestValue>
      </Reference>
      <Reference URI="/ppt/media/image33.png?ContentType=image/png">
        <DigestMethod Algorithm="http://www.w3.org/2000/09/xmldsig#sha1"/>
        <DigestValue>ES326HUU6DfdOB4q4xwmgRHp+Uc=</DigestValue>
      </Reference>
      <Reference URI="/ppt/media/image34.png?ContentType=image/png">
        <DigestMethod Algorithm="http://www.w3.org/2000/09/xmldsig#sha1"/>
        <DigestValue>bfsHViiK8RMnAyoYEoMMpv+rwQI=</DigestValue>
      </Reference>
      <Reference URI="/ppt/media/image35.png?ContentType=image/png">
        <DigestMethod Algorithm="http://www.w3.org/2000/09/xmldsig#sha1"/>
        <DigestValue>qS5cSg/tG/jOmPbYHPa32ySAxdM=</DigestValue>
      </Reference>
      <Reference URI="/ppt/media/image36.png?ContentType=image/png">
        <DigestMethod Algorithm="http://www.w3.org/2000/09/xmldsig#sha1"/>
        <DigestValue>EfejWMB3tl3EMM7BuTJS3oJduk8=</DigestValue>
      </Reference>
      <Reference URI="/ppt/media/image37.png?ContentType=image/png">
        <DigestMethod Algorithm="http://www.w3.org/2000/09/xmldsig#sha1"/>
        <DigestValue>zvCSN/PyqqYJgM9X/IraXBnNMRY=</DigestValue>
      </Reference>
      <Reference URI="/ppt/media/image38.png?ContentType=image/png">
        <DigestMethod Algorithm="http://www.w3.org/2000/09/xmldsig#sha1"/>
        <DigestValue>EhSpe4aDXuXeLDIeiscf/8BDifc=</DigestValue>
      </Reference>
      <Reference URI="/ppt/media/image39.png?ContentType=image/png">
        <DigestMethod Algorithm="http://www.w3.org/2000/09/xmldsig#sha1"/>
        <DigestValue>tHiE7PbhmigmOjgvuD/n/dR2J1E=</DigestValue>
      </Reference>
      <Reference URI="/ppt/media/image4.jpg?ContentType=image/jpeg">
        <DigestMethod Algorithm="http://www.w3.org/2000/09/xmldsig#sha1"/>
        <DigestValue>IuqMc53zFbcpRtMhJWhJmkDqUa4=</DigestValue>
      </Reference>
      <Reference URI="/ppt/media/image40.png?ContentType=image/png">
        <DigestMethod Algorithm="http://www.w3.org/2000/09/xmldsig#sha1"/>
        <DigestValue>Hi+qPuj2r3ZUHDTE567JVmx/GxY=</DigestValue>
      </Reference>
      <Reference URI="/ppt/media/image41.png?ContentType=image/png">
        <DigestMethod Algorithm="http://www.w3.org/2000/09/xmldsig#sha1"/>
        <DigestValue>eupH+ShAtNKO5Q0eUXNuQL7ok/4=</DigestValue>
      </Reference>
      <Reference URI="/ppt/media/image42.png?ContentType=image/png">
        <DigestMethod Algorithm="http://www.w3.org/2000/09/xmldsig#sha1"/>
        <DigestValue>DGk17yPsOgohjx+aO8E2SRVaax4=</DigestValue>
      </Reference>
      <Reference URI="/ppt/media/image43.png?ContentType=image/png">
        <DigestMethod Algorithm="http://www.w3.org/2000/09/xmldsig#sha1"/>
        <DigestValue>ZrnaBlptVoAFT0trZXZyftj5+VA=</DigestValue>
      </Reference>
      <Reference URI="/ppt/media/image44.png?ContentType=image/png">
        <DigestMethod Algorithm="http://www.w3.org/2000/09/xmldsig#sha1"/>
        <DigestValue>NGqQnhJD4f0VZNhUKj6hPmpkp0M=</DigestValue>
      </Reference>
      <Reference URI="/ppt/media/image45.png?ContentType=image/png">
        <DigestMethod Algorithm="http://www.w3.org/2000/09/xmldsig#sha1"/>
        <DigestValue>tjhB1r7M+F/ciiggf8e4mZvqO2E=</DigestValue>
      </Reference>
      <Reference URI="/ppt/media/image46.png?ContentType=image/png">
        <DigestMethod Algorithm="http://www.w3.org/2000/09/xmldsig#sha1"/>
        <DigestValue>CiEByRvf8hidXCJgV5bmVgfvRxw=</DigestValue>
      </Reference>
      <Reference URI="/ppt/media/image47.png?ContentType=image/png">
        <DigestMethod Algorithm="http://www.w3.org/2000/09/xmldsig#sha1"/>
        <DigestValue>kTxTZTB3WJwa/7RGN6xj+qrxQeo=</DigestValue>
      </Reference>
      <Reference URI="/ppt/media/image48.png?ContentType=image/png">
        <DigestMethod Algorithm="http://www.w3.org/2000/09/xmldsig#sha1"/>
        <DigestValue>2SgsM5aRWbnYGCeekDehMZrpylg=</DigestValue>
      </Reference>
      <Reference URI="/ppt/media/image49.png?ContentType=image/png">
        <DigestMethod Algorithm="http://www.w3.org/2000/09/xmldsig#sha1"/>
        <DigestValue>jD0DVfCyc6KXSHdaVZJXBcvoAaI=</DigestValue>
      </Reference>
      <Reference URI="/ppt/media/image5.jpeg?ContentType=image/jpeg">
        <DigestMethod Algorithm="http://www.w3.org/2000/09/xmldsig#sha1"/>
        <DigestValue>l8tB9JLrZOFE8HI7gr7JdYnGm+U=</DigestValue>
      </Reference>
      <Reference URI="/ppt/media/image50.png?ContentType=image/png">
        <DigestMethod Algorithm="http://www.w3.org/2000/09/xmldsig#sha1"/>
        <DigestValue>DKCRnqszwpuBED5ZqFRNb+cLAd4=</DigestValue>
      </Reference>
      <Reference URI="/ppt/media/image51.png?ContentType=image/png">
        <DigestMethod Algorithm="http://www.w3.org/2000/09/xmldsig#sha1"/>
        <DigestValue>QMf3j35R5ZdCwgrITEv6hyFIoZE=</DigestValue>
      </Reference>
      <Reference URI="/ppt/media/image52.png?ContentType=image/png">
        <DigestMethod Algorithm="http://www.w3.org/2000/09/xmldsig#sha1"/>
        <DigestValue>OEggp7pgGjGCckgQnAGmr4rC6xA=</DigestValue>
      </Reference>
      <Reference URI="/ppt/media/image53.png?ContentType=image/png">
        <DigestMethod Algorithm="http://www.w3.org/2000/09/xmldsig#sha1"/>
        <DigestValue>J0saVCivyKYZ4sESmt4xQBodIw8=</DigestValue>
      </Reference>
      <Reference URI="/ppt/media/image54.png?ContentType=image/png">
        <DigestMethod Algorithm="http://www.w3.org/2000/09/xmldsig#sha1"/>
        <DigestValue>K074Z/3geBr5LUDE+nU1HBhMZt0=</DigestValue>
      </Reference>
      <Reference URI="/ppt/media/image55.png?ContentType=image/png">
        <DigestMethod Algorithm="http://www.w3.org/2000/09/xmldsig#sha1"/>
        <DigestValue>Oy5RbEzAd+0CATb5NCLegRjQTds=</DigestValue>
      </Reference>
      <Reference URI="/ppt/media/image56.png?ContentType=image/png">
        <DigestMethod Algorithm="http://www.w3.org/2000/09/xmldsig#sha1"/>
        <DigestValue>CqQuIcYHpvQ2Haslm6JbT9MzIIE=</DigestValue>
      </Reference>
      <Reference URI="/ppt/media/image57.png?ContentType=image/png">
        <DigestMethod Algorithm="http://www.w3.org/2000/09/xmldsig#sha1"/>
        <DigestValue>Y8KGFarTboN4kDEjP95c2YmPu0c=</DigestValue>
      </Reference>
      <Reference URI="/ppt/media/image58.png?ContentType=image/png">
        <DigestMethod Algorithm="http://www.w3.org/2000/09/xmldsig#sha1"/>
        <DigestValue>0yqjmvShK+UM2jAnSEfpxL+fTUA=</DigestValue>
      </Reference>
      <Reference URI="/ppt/media/image59.png?ContentType=image/png">
        <DigestMethod Algorithm="http://www.w3.org/2000/09/xmldsig#sha1"/>
        <DigestValue>GokFfDw2VKAxCN56qSZteoud6l0=</DigestValue>
      </Reference>
      <Reference URI="/ppt/media/image6.jpg?ContentType=image/jpeg">
        <DigestMethod Algorithm="http://www.w3.org/2000/09/xmldsig#sha1"/>
        <DigestValue>wzD6OJt9k+CoQYcIlxABkvukWEs=</DigestValue>
      </Reference>
      <Reference URI="/ppt/media/image60.png?ContentType=image/png">
        <DigestMethod Algorithm="http://www.w3.org/2000/09/xmldsig#sha1"/>
        <DigestValue>paust84DTGl/5EXfFU3S6SWk2Ss=</DigestValue>
      </Reference>
      <Reference URI="/ppt/media/image61.png?ContentType=image/png">
        <DigestMethod Algorithm="http://www.w3.org/2000/09/xmldsig#sha1"/>
        <DigestValue>NUpfU2BGfvdROTWEF+7Y0PefEDg=</DigestValue>
      </Reference>
      <Reference URI="/ppt/media/image62.png?ContentType=image/png">
        <DigestMethod Algorithm="http://www.w3.org/2000/09/xmldsig#sha1"/>
        <DigestValue>eEDinNtX5BkozvsBuEEiOPsFRAU=</DigestValue>
      </Reference>
      <Reference URI="/ppt/media/image63.png?ContentType=image/png">
        <DigestMethod Algorithm="http://www.w3.org/2000/09/xmldsig#sha1"/>
        <DigestValue>ZNbZrWtkswbnMl0TdZu79FTLmk0=</DigestValue>
      </Reference>
      <Reference URI="/ppt/media/image64.png?ContentType=image/png">
        <DigestMethod Algorithm="http://www.w3.org/2000/09/xmldsig#sha1"/>
        <DigestValue>80aLSYFqD/TyST07+606xz7Ov9g=</DigestValue>
      </Reference>
      <Reference URI="/ppt/media/image65.png?ContentType=image/png">
        <DigestMethod Algorithm="http://www.w3.org/2000/09/xmldsig#sha1"/>
        <DigestValue>VSGeylU/Yx5yukvtmRNMuIs5Fkw=</DigestValue>
      </Reference>
      <Reference URI="/ppt/media/image66.png?ContentType=image/png">
        <DigestMethod Algorithm="http://www.w3.org/2000/09/xmldsig#sha1"/>
        <DigestValue>S78wKKV2pg2r1YIbsnRRZw9pvPs=</DigestValue>
      </Reference>
      <Reference URI="/ppt/media/image67.png?ContentType=image/png">
        <DigestMethod Algorithm="http://www.w3.org/2000/09/xmldsig#sha1"/>
        <DigestValue>F84v3/X+OwqafRLi71myOiCSt4g=</DigestValue>
      </Reference>
      <Reference URI="/ppt/media/image68.png?ContentType=image/png">
        <DigestMethod Algorithm="http://www.w3.org/2000/09/xmldsig#sha1"/>
        <DigestValue>mJzzFWvRT8qS0W20K7kLkZ2UGps=</DigestValue>
      </Reference>
      <Reference URI="/ppt/media/image69.png?ContentType=image/png">
        <DigestMethod Algorithm="http://www.w3.org/2000/09/xmldsig#sha1"/>
        <DigestValue>8jGYaLqoFhk8me13DuMOrOdIJKk=</DigestValue>
      </Reference>
      <Reference URI="/ppt/media/image7.jpeg?ContentType=image/jpeg">
        <DigestMethod Algorithm="http://www.w3.org/2000/09/xmldsig#sha1"/>
        <DigestValue>8eacoXSfowFJH/cPteZXAIoXDdE=</DigestValue>
      </Reference>
      <Reference URI="/ppt/media/image70.png?ContentType=image/png">
        <DigestMethod Algorithm="http://www.w3.org/2000/09/xmldsig#sha1"/>
        <DigestValue>s3PEQs28NNBFYJ6e1RmPLjxgPtY=</DigestValue>
      </Reference>
      <Reference URI="/ppt/media/image71.png?ContentType=image/png">
        <DigestMethod Algorithm="http://www.w3.org/2000/09/xmldsig#sha1"/>
        <DigestValue>Piwb/oRDj+rgKWsM8yofm/Kqhy8=</DigestValue>
      </Reference>
      <Reference URI="/ppt/media/image72.png?ContentType=image/png">
        <DigestMethod Algorithm="http://www.w3.org/2000/09/xmldsig#sha1"/>
        <DigestValue>7pUZiWe+nVLMQHdHXeWW2YA4E6o=</DigestValue>
      </Reference>
      <Reference URI="/ppt/media/image73.png?ContentType=image/png">
        <DigestMethod Algorithm="http://www.w3.org/2000/09/xmldsig#sha1"/>
        <DigestValue>OwRMGJs97ZFycXgnuR0xoscWubA=</DigestValue>
      </Reference>
      <Reference URI="/ppt/media/image74.png?ContentType=image/png">
        <DigestMethod Algorithm="http://www.w3.org/2000/09/xmldsig#sha1"/>
        <DigestValue>OpYFr64dKAMeNMF9P8/B9bSE8Og=</DigestValue>
      </Reference>
      <Reference URI="/ppt/media/image75.png?ContentType=image/png">
        <DigestMethod Algorithm="http://www.w3.org/2000/09/xmldsig#sha1"/>
        <DigestValue>mfJj4WjT1tm4jq4J5Xd/Vo27mns=</DigestValue>
      </Reference>
      <Reference URI="/ppt/media/image76.png?ContentType=image/png">
        <DigestMethod Algorithm="http://www.w3.org/2000/09/xmldsig#sha1"/>
        <DigestValue>eeSj1DRBTSHhWpv7kxid8l5THRE=</DigestValue>
      </Reference>
      <Reference URI="/ppt/media/image77.png?ContentType=image/png">
        <DigestMethod Algorithm="http://www.w3.org/2000/09/xmldsig#sha1"/>
        <DigestValue>4w43Y5iPGWre+N4GJB+ZnlptBg0=</DigestValue>
      </Reference>
      <Reference URI="/ppt/media/image78.png?ContentType=image/png">
        <DigestMethod Algorithm="http://www.w3.org/2000/09/xmldsig#sha1"/>
        <DigestValue>TG7OdKF614sG3O02r34UBTMazoM=</DigestValue>
      </Reference>
      <Reference URI="/ppt/media/image8.jpg?ContentType=image/jpeg">
        <DigestMethod Algorithm="http://www.w3.org/2000/09/xmldsig#sha1"/>
        <DigestValue>wb9f5iO0bFLxOIfplqztHRw6O3I=</DigestValue>
      </Reference>
      <Reference URI="/ppt/media/image9.jpeg?ContentType=image/jpeg">
        <DigestMethod Algorithm="http://www.w3.org/2000/09/xmldsig#sha1"/>
        <DigestValue>YYzIGor546GL08hQmmr+qtcyJgg=</DigestValue>
      </Reference>
      <Reference URI="/ppt/presentation.xml?ContentType=application/vnd.openxmlformats-officedocument.presentationml.presentation.main+xml">
        <DigestMethod Algorithm="http://www.w3.org/2000/09/xmldsig#sha1"/>
        <DigestValue>k4B0LyO8KyEV7lCrkeccEsCnffA=</DigestValue>
      </Reference>
      <Reference URI="/ppt/presProps.xml?ContentType=application/vnd.openxmlformats-officedocument.presentationml.presProps+xml">
        <DigestMethod Algorithm="http://www.w3.org/2000/09/xmldsig#sha1"/>
        <DigestValue>LFWmi8xoQguxDTFzb6HSlgWnCzc=</DigestValue>
      </Reference>
      <Reference URI="/ppt/slideLayouts/_rels/slideLayout1.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3Y2qbe4SyViV4w4EVTTCm2Dw8Go=</DigestValue>
      </Reference>
      <Reference URI="/ppt/slideLayouts/_rels/slideLayout2.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dYByJLKRFpilzHfDpCCztlNdVng=</DigestValue>
      </Reference>
      <Reference URI="/ppt/slideLayouts/_rels/slideLayout3.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dYByJLKRFpilzHfDpCCztlNdVng=</DigestValue>
      </Reference>
      <Reference URI="/ppt/slideLayouts/_rels/slideLayout4.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dYByJLKRFpilzHfDpCCztlNdVng=</DigestValue>
      </Reference>
      <Reference URI="/ppt/slideLayouts/_rels/slideLayout5.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dYByJLKRFpilzHfDpCCztlNdVng=</DigestValue>
      </Reference>
      <Reference URI="/ppt/slideLayouts/_rels/slideLayout6.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dYByJLKRFpilzHfDpCCztlNdVng=</DigestValue>
      </Reference>
      <Reference URI="/ppt/slideLayouts/_rels/slideLayout7.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dYByJLKRFpilzHfDpCCztlNdVng=</DigestValue>
      </Reference>
      <Reference URI="/ppt/slideLayouts/_rels/slideLayout8.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QsH69bocS3AV0KATb+o9BZ1MTrA=</DigestValue>
      </Reference>
      <Reference URI="/ppt/slideLayouts/slideLayout1.xml?ContentType=application/vnd.openxmlformats-officedocument.presentationml.slideLayout+xml">
        <DigestMethod Algorithm="http://www.w3.org/2000/09/xmldsig#sha1"/>
        <DigestValue>D3/arOB7IC54A7UB92XC1BwsuAI=</DigestValue>
      </Reference>
      <Reference URI="/ppt/slideLayouts/slideLayout2.xml?ContentType=application/vnd.openxmlformats-officedocument.presentationml.slideLayout+xml">
        <DigestMethod Algorithm="http://www.w3.org/2000/09/xmldsig#sha1"/>
        <DigestValue>2WKkOFOUJP2YjMO+qauMuO9uRAQ=</DigestValue>
      </Reference>
      <Reference URI="/ppt/slideLayouts/slideLayout3.xml?ContentType=application/vnd.openxmlformats-officedocument.presentationml.slideLayout+xml">
        <DigestMethod Algorithm="http://www.w3.org/2000/09/xmldsig#sha1"/>
        <DigestValue>0JgHzU6Mg7JeU6FVIrp/kCgnJGY=</DigestValue>
      </Reference>
      <Reference URI="/ppt/slideLayouts/slideLayout4.xml?ContentType=application/vnd.openxmlformats-officedocument.presentationml.slideLayout+xml">
        <DigestMethod Algorithm="http://www.w3.org/2000/09/xmldsig#sha1"/>
        <DigestValue>YaCeN2A948VBhGp3BsiZTirAjVI=</DigestValue>
      </Reference>
      <Reference URI="/ppt/slideLayouts/slideLayout5.xml?ContentType=application/vnd.openxmlformats-officedocument.presentationml.slideLayout+xml">
        <DigestMethod Algorithm="http://www.w3.org/2000/09/xmldsig#sha1"/>
        <DigestValue>fK38WLDT+3fe+QWH6RR1e7YNN7g=</DigestValue>
      </Reference>
      <Reference URI="/ppt/slideLayouts/slideLayout6.xml?ContentType=application/vnd.openxmlformats-officedocument.presentationml.slideLayout+xml">
        <DigestMethod Algorithm="http://www.w3.org/2000/09/xmldsig#sha1"/>
        <DigestValue>ZGZa3iDSzNgYNB3fZ9BkBDk8vjY=</DigestValue>
      </Reference>
      <Reference URI="/ppt/slideLayouts/slideLayout7.xml?ContentType=application/vnd.openxmlformats-officedocument.presentationml.slideLayout+xml">
        <DigestMethod Algorithm="http://www.w3.org/2000/09/xmldsig#sha1"/>
        <DigestValue>rCSWGIZko/j5KHDgoCC9qhxSFh0=</DigestValue>
      </Reference>
      <Reference URI="/ppt/slideLayouts/slideLayout8.xml?ContentType=application/vnd.openxmlformats-officedocument.presentationml.slideLayout+xml">
        <DigestMethod Algorithm="http://www.w3.org/2000/09/xmldsig#sha1"/>
        <DigestValue>Ku3NNv8JUS41PMH7ez5C5U09bVY=</DigestValue>
      </Reference>
      <Reference URI="/ppt/slideMasters/_rels/slideMaster1.xml.rels?ContentType=application/vnd.openxmlformats-package.relationships+xml">
        <Transforms>
          <Transform Algorithm="http://schemas.openxmlformats.org/package/2006/RelationshipTransform">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8"/>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5"/>
            <mdssi:RelationshipReference xmlns:mdssi="http://schemas.openxmlformats.org/package/2006/digital-signature" SourceId="rId10"/>
          </Transform>
          <Transform Algorithm="http://www.w3.org/TR/2001/REC-xml-c14n-20010315"/>
        </Transforms>
        <DigestMethod Algorithm="http://www.w3.org/2000/09/xmldsig#sha1"/>
        <DigestValue>00nvi4KfRp/JvSbUALPuonpN7Ak=</DigestValue>
      </Reference>
      <Reference URI="/ppt/slideMasters/slideMaster1.xml?ContentType=application/vnd.openxmlformats-officedocument.presentationml.slideMaster+xml">
        <DigestMethod Algorithm="http://www.w3.org/2000/09/xmldsig#sha1"/>
        <DigestValue>JfdsJW/FOP6cmZEN5/tfa7aCeYs=</DigestValue>
      </Reference>
      <Reference URI="/ppt/slides/_rels/slide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Y4xwN4sffvEqfZ8Jv9at7OGSPhE=</DigestValue>
      </Reference>
      <Reference URI="/ppt/slides/_rels/slide10.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0/09/xmldsig#sha1"/>
        <DigestValue>nAF+Vom/OyPGXHvVEtbT74S3+9k=</DigestValue>
      </Reference>
      <Reference URI="/ppt/slides/_rels/slide11.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0/09/xmldsig#sha1"/>
        <DigestValue>hW8+c/PuJyK6WFp7rt35UJjHWPE=</DigestValue>
      </Reference>
      <Reference URI="/ppt/slides/_rels/slide12.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aEp+XXapsO5i9UIfmfHP2nj823g=</DigestValue>
      </Reference>
      <Reference URI="/ppt/slides/_rels/slide13.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i93D7e297CrvPoSjbxgZQLnIkWw=</DigestValue>
      </Reference>
      <Reference URI="/ppt/slides/_rels/slide14.xml.rels?ContentType=application/vnd.openxmlformats-package.relationships+xml">
        <Transforms>
          <Transform Algorithm="http://schemas.openxmlformats.org/package/2006/RelationshipTransform">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5"/>
          </Transform>
          <Transform Algorithm="http://www.w3.org/TR/2001/REC-xml-c14n-20010315"/>
        </Transforms>
        <DigestMethod Algorithm="http://www.w3.org/2000/09/xmldsig#sha1"/>
        <DigestValue>gQmUkOHoq6lYqulhK4Anrwd8AKw=</DigestValue>
      </Reference>
      <Reference URI="/ppt/slides/_rels/slide15.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16.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17.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9mwfF2TZYCDJblKqbC86KDwCKJw=</DigestValue>
      </Reference>
      <Reference URI="/ppt/slides/_rels/slide18.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1T7CjLspieq2da66ob3AMNfSXrU=</DigestValue>
      </Reference>
      <Reference URI="/ppt/slides/_rels/slide19.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E48+L76UO3JsX92EXsKFtuCyFU0=</DigestValue>
      </Reference>
      <Reference URI="/ppt/slides/_rels/slide2.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ClewwsyHsbKKGGByzGhflB1yGDM=</DigestValue>
      </Reference>
      <Reference URI="/ppt/slides/_rels/slide20.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E48+L76UO3JsX92EXsKFtuCyFU0=</DigestValue>
      </Reference>
      <Reference URI="/ppt/slides/_rels/slide21.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35R31SbiHzI5oY4u+SSnNljbO4Y=</DigestValue>
      </Reference>
      <Reference URI="/ppt/slides/_rels/slide22.xml.rels?ContentType=application/vnd.openxmlformats-package.relationships+xml">
        <Transforms>
          <Transform Algorithm="http://schemas.openxmlformats.org/package/2006/RelationshipTransform">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WnVHspKHm+nL3mqNdFwjeB0qm6c=</DigestValue>
      </Reference>
      <Reference URI="/ppt/slides/_rels/slide23.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24.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25.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26.xml.rels?ContentType=application/vnd.openxmlformats-package.relationships+xml">
        <Transforms>
          <Transform Algorithm="http://schemas.openxmlformats.org/package/2006/RelationshipTransform">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5"/>
          </Transform>
          <Transform Algorithm="http://www.w3.org/TR/2001/REC-xml-c14n-20010315"/>
        </Transforms>
        <DigestMethod Algorithm="http://www.w3.org/2000/09/xmldsig#sha1"/>
        <DigestValue>r3xmjNxI5wIVJR+bh39jAYdmi08=</DigestValue>
      </Reference>
      <Reference URI="/ppt/slides/_rels/slide27.xml.rels?ContentType=application/vnd.openxmlformats-package.relationships+xml">
        <Transforms>
          <Transform Algorithm="http://schemas.openxmlformats.org/package/2006/RelationshipTransform">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Transform>
          <Transform Algorithm="http://www.w3.org/TR/2001/REC-xml-c14n-20010315"/>
        </Transforms>
        <DigestMethod Algorithm="http://www.w3.org/2000/09/xmldsig#sha1"/>
        <DigestValue>XJsRuSAZAtQrQE2js5v0N8KeUPw=</DigestValue>
      </Reference>
      <Reference URI="/ppt/slides/_rels/slide28.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0/09/xmldsig#sha1"/>
        <DigestValue>7lBu+F+XeR4eSRfEN3VF2wCXqhQ=</DigestValue>
      </Reference>
      <Reference URI="/ppt/slides/_rels/slide29.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6"/>
            <mdssi:RelationshipReference xmlns:mdssi="http://schemas.openxmlformats.org/package/2006/digital-signature" SourceId="rId5"/>
            <mdssi:RelationshipReference xmlns:mdssi="http://schemas.openxmlformats.org/package/2006/digital-signature" SourceId="rId4"/>
          </Transform>
          <Transform Algorithm="http://www.w3.org/TR/2001/REC-xml-c14n-20010315"/>
        </Transforms>
        <DigestMethod Algorithm="http://www.w3.org/2000/09/xmldsig#sha1"/>
        <DigestValue>9BG70ll1M60cdMwuB7176WK+OPA=</DigestValue>
      </Reference>
      <Reference URI="/ppt/slides/_rels/slide3.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Transform>
          <Transform Algorithm="http://www.w3.org/TR/2001/REC-xml-c14n-20010315"/>
        </Transforms>
        <DigestMethod Algorithm="http://www.w3.org/2000/09/xmldsig#sha1"/>
        <DigestValue>0Hqjv/4lvUr2KMgdcI6uKoTT9wI=</DigestValue>
      </Reference>
      <Reference URI="/ppt/slides/_rels/slide30.xml.rels?ContentType=application/vnd.openxmlformats-package.relationships+xml">
        <Transforms>
          <Transform Algorithm="http://schemas.openxmlformats.org/package/2006/RelationshipTransform">
            <mdssi:RelationshipReference xmlns:mdssi="http://schemas.openxmlformats.org/package/2006/digital-signature" SourceId="rId6"/>
            <mdssi:RelationshipReference xmlns:mdssi="http://schemas.openxmlformats.org/package/2006/digital-signature" SourceId="rId5"/>
            <mdssi:RelationshipReference xmlns:mdssi="http://schemas.openxmlformats.org/package/2006/digital-signature" SourceId="rId10"/>
            <mdssi:RelationshipReference xmlns:mdssi="http://schemas.openxmlformats.org/package/2006/digital-signature" SourceId="rId4"/>
            <mdssi:RelationshipReference xmlns:mdssi="http://schemas.openxmlformats.org/package/2006/digital-signature" SourceId="rId9"/>
            <mdssi:RelationshipReference xmlns:mdssi="http://schemas.openxmlformats.org/package/2006/digital-signature" SourceId="rId8"/>
            <mdssi:RelationshipReference xmlns:mdssi="http://schemas.openxmlformats.org/package/2006/digital-signature" SourceId="rId3"/>
            <mdssi:RelationshipReference xmlns:mdssi="http://schemas.openxmlformats.org/package/2006/digital-signature" SourceId="rId7"/>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Zqp0Y1ksX+ZocstFTmBwP8WSdpQ=</DigestValue>
      </Reference>
      <Reference URI="/ppt/slides/_rels/slide31.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3"/>
          </Transform>
          <Transform Algorithm="http://www.w3.org/TR/2001/REC-xml-c14n-20010315"/>
        </Transforms>
        <DigestMethod Algorithm="http://www.w3.org/2000/09/xmldsig#sha1"/>
        <DigestValue>73AbpsTpogdKDTClbQiXIn6S7q0=</DigestValue>
      </Reference>
      <Reference URI="/ppt/slides/_rels/slide32.xml.rels?ContentType=application/vnd.openxmlformats-package.relationships+xml">
        <Transforms>
          <Transform Algorithm="http://schemas.openxmlformats.org/package/2006/RelationshipTransform">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4"/>
          </Transform>
          <Transform Algorithm="http://www.w3.org/TR/2001/REC-xml-c14n-20010315"/>
        </Transforms>
        <DigestMethod Algorithm="http://www.w3.org/2000/09/xmldsig#sha1"/>
        <DigestValue>rlssMD7fwImdbGaUpgYDrqt9pxU=</DigestValue>
      </Reference>
      <Reference URI="/ppt/slides/_rels/slide33.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OVPyfZO8MVLSQh3AVEmftZa9k9Q=</DigestValue>
      </Reference>
      <Reference URI="/ppt/slides/_rels/slide34.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35.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36.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37.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gX9+eTrJUJyx3w6iOlk8fcQqJ9w=</DigestValue>
      </Reference>
      <Reference URI="/ppt/slides/_rels/slide38.xml.rels?ContentType=application/vnd.openxmlformats-package.relationships+xml">
        <Transforms>
          <Transform Algorithm="http://schemas.openxmlformats.org/package/2006/RelationshipTransform">
            <mdssi:RelationshipReference xmlns:mdssi="http://schemas.openxmlformats.org/package/2006/digital-signature" SourceId="rId1"/>
            <mdssi:RelationshipReference xmlns:mdssi="http://schemas.openxmlformats.org/package/2006/digital-signature" SourceId="rId2"/>
          </Transform>
          <Transform Algorithm="http://www.w3.org/TR/2001/REC-xml-c14n-20010315"/>
        </Transforms>
        <DigestMethod Algorithm="http://www.w3.org/2000/09/xmldsig#sha1"/>
        <DigestValue>E48+L76UO3JsX92EXsKFtuCyFU0=</DigestValue>
      </Reference>
      <Reference URI="/ppt/slides/_rels/slide39.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VCcFeQnKt2Sdp3m5XBo67Fz7e+s=</DigestValue>
      </Reference>
      <Reference URI="/ppt/slides/_rels/slide4.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4"/>
            <mdssi:RelationshipReference xmlns:mdssi="http://schemas.openxmlformats.org/package/2006/digital-signature" SourceId="rId3"/>
          </Transform>
          <Transform Algorithm="http://www.w3.org/TR/2001/REC-xml-c14n-20010315"/>
        </Transforms>
        <DigestMethod Algorithm="http://www.w3.org/2000/09/xmldsig#sha1"/>
        <DigestValue>0Hqjv/4lvUr2KMgdcI6uKoTT9wI=</DigestValue>
      </Reference>
      <Reference URI="/ppt/slides/_rels/slide40.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4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42.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43.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44.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45.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46.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smYM80r9YNh8PzgvLsBW+bo7GpM=</DigestValue>
      </Reference>
      <Reference URI="/ppt/slides/_rels/slide47.xml.rels?ContentType=application/vnd.openxmlformats-package.relationships+xml">
        <Transforms>
          <Transform Algorithm="http://schemas.openxmlformats.org/package/2006/RelationshipTransform">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D2Mkv3HxSBaxwmq+JsGHQrYgPGM=</DigestValue>
      </Reference>
      <Reference URI="/ppt/slides/_rels/slide48.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49.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2Fs85UaNwohrpVjcZMVKS0LbhsA=</DigestValue>
      </Reference>
      <Reference URI="/ppt/slides/_rels/slide5.xml.rels?ContentType=application/vnd.openxmlformats-package.relationships+xml">
        <Transforms>
          <Transform Algorithm="http://schemas.openxmlformats.org/package/2006/RelationshipTransform">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rmwLXkbrIsuhPPtkskuDSmsXb+k=</DigestValue>
      </Reference>
      <Reference URI="/ppt/slides/_rels/slide50.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5"/>
            <mdssi:RelationshipReference xmlns:mdssi="http://schemas.openxmlformats.org/package/2006/digital-signature" SourceId="rId4"/>
            <mdssi:RelationshipReference xmlns:mdssi="http://schemas.openxmlformats.org/package/2006/digital-signature" SourceId="rId3"/>
          </Transform>
          <Transform Algorithm="http://www.w3.org/TR/2001/REC-xml-c14n-20010315"/>
        </Transforms>
        <DigestMethod Algorithm="http://www.w3.org/2000/09/xmldsig#sha1"/>
        <DigestValue>nNf9olJd4c7YiWsobzD2JLy7fx4=</DigestValue>
      </Reference>
      <Reference URI="/ppt/slides/_rels/slide51.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52.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6.xml.rels?ContentType=application/vnd.openxmlformats-package.relationships+xml">
        <Transforms>
          <Transform Algorithm="http://schemas.openxmlformats.org/package/2006/RelationshipTransform">
            <mdssi:RelationshipReference xmlns:mdssi="http://schemas.openxmlformats.org/package/2006/digital-signature" SourceId="rId4"/>
            <mdssi:RelationshipReference xmlns:mdssi="http://schemas.openxmlformats.org/package/2006/digital-signature" SourceId="rId3"/>
            <mdssi:RelationshipReference xmlns:mdssi="http://schemas.openxmlformats.org/package/2006/digital-signature" SourceId="rId2"/>
            <mdssi:RelationshipReference xmlns:mdssi="http://schemas.openxmlformats.org/package/2006/digital-signature" SourceId="rId1"/>
            <mdssi:RelationshipReference xmlns:mdssi="http://schemas.openxmlformats.org/package/2006/digital-signature" SourceId="rId5"/>
          </Transform>
          <Transform Algorithm="http://www.w3.org/TR/2001/REC-xml-c14n-20010315"/>
        </Transforms>
        <DigestMethod Algorithm="http://www.w3.org/2000/09/xmldsig#sha1"/>
        <DigestValue>CmsaAHEb9XbV2VUMWjPN5tItDnU=</DigestValue>
      </Reference>
      <Reference URI="/ppt/slides/_rels/slide7.xml.rels?ContentType=application/vnd.openxmlformats-package.relationships+xml">
        <Transforms>
          <Transform Algorithm="http://schemas.openxmlformats.org/package/2006/RelationshipTransform">
            <mdssi:RelationshipReference xmlns:mdssi="http://schemas.openxmlformats.org/package/2006/digital-signature" SourceId="rId2"/>
            <mdssi:RelationshipReference xmlns:mdssi="http://schemas.openxmlformats.org/package/2006/digital-signature" SourceId="rId1"/>
          </Transform>
          <Transform Algorithm="http://www.w3.org/TR/2001/REC-xml-c14n-20010315"/>
        </Transforms>
        <DigestMethod Algorithm="http://www.w3.org/2000/09/xmldsig#sha1"/>
        <DigestValue>GN41DefM7BiqrJXOhY4x2yjZfKA=</DigestValue>
      </Reference>
      <Reference URI="/ppt/slides/_rels/slide8.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_rels/slide9.xml.rels?ContentType=application/vnd.openxmlformats-package.relationships+xml">
        <Transforms>
          <Transform Algorithm="http://schemas.openxmlformats.org/package/2006/RelationshipTransform">
            <mdssi:RelationshipReference xmlns:mdssi="http://schemas.openxmlformats.org/package/2006/digital-signature" SourceId="rId1"/>
          </Transform>
          <Transform Algorithm="http://www.w3.org/TR/2001/REC-xml-c14n-20010315"/>
        </Transforms>
        <DigestMethod Algorithm="http://www.w3.org/2000/09/xmldsig#sha1"/>
        <DigestValue>DUlQoRcBVIuEnq/F93cX8Vi0Qck=</DigestValue>
      </Reference>
      <Reference URI="/ppt/slides/slide1.xml?ContentType=application/vnd.openxmlformats-officedocument.presentationml.slide+xml">
        <DigestMethod Algorithm="http://www.w3.org/2000/09/xmldsig#sha1"/>
        <DigestValue>R53atXdssNJxq49IZnGjSRoV6wk=</DigestValue>
      </Reference>
      <Reference URI="/ppt/slides/slide10.xml?ContentType=application/vnd.openxmlformats-officedocument.presentationml.slide+xml">
        <DigestMethod Algorithm="http://www.w3.org/2000/09/xmldsig#sha1"/>
        <DigestValue>o9fdu4EtKy6LUJ17/W0ThejWgEU=</DigestValue>
      </Reference>
      <Reference URI="/ppt/slides/slide11.xml?ContentType=application/vnd.openxmlformats-officedocument.presentationml.slide+xml">
        <DigestMethod Algorithm="http://www.w3.org/2000/09/xmldsig#sha1"/>
        <DigestValue>rGASkQE8ChER6lP/ttU+YUQ9qGY=</DigestValue>
      </Reference>
      <Reference URI="/ppt/slides/slide12.xml?ContentType=application/vnd.openxmlformats-officedocument.presentationml.slide+xml">
        <DigestMethod Algorithm="http://www.w3.org/2000/09/xmldsig#sha1"/>
        <DigestValue>KuFmH15K+39oNzlISzwGeQ+e59w=</DigestValue>
      </Reference>
      <Reference URI="/ppt/slides/slide13.xml?ContentType=application/vnd.openxmlformats-officedocument.presentationml.slide+xml">
        <DigestMethod Algorithm="http://www.w3.org/2000/09/xmldsig#sha1"/>
        <DigestValue>5P+ZPj2+lpJauQ5azIQE5hYpIyw=</DigestValue>
      </Reference>
      <Reference URI="/ppt/slides/slide14.xml?ContentType=application/vnd.openxmlformats-officedocument.presentationml.slide+xml">
        <DigestMethod Algorithm="http://www.w3.org/2000/09/xmldsig#sha1"/>
        <DigestValue>cxowhzEh3CFB1812RqF7ZJvKCA0=</DigestValue>
      </Reference>
      <Reference URI="/ppt/slides/slide15.xml?ContentType=application/vnd.openxmlformats-officedocument.presentationml.slide+xml">
        <DigestMethod Algorithm="http://www.w3.org/2000/09/xmldsig#sha1"/>
        <DigestValue>XIpScqHiwBI31E92xkfNqEozrPk=</DigestValue>
      </Reference>
      <Reference URI="/ppt/slides/slide16.xml?ContentType=application/vnd.openxmlformats-officedocument.presentationml.slide+xml">
        <DigestMethod Algorithm="http://www.w3.org/2000/09/xmldsig#sha1"/>
        <DigestValue>3hSzwheM60vr+76U0b2HgCGg6fY=</DigestValue>
      </Reference>
      <Reference URI="/ppt/slides/slide17.xml?ContentType=application/vnd.openxmlformats-officedocument.presentationml.slide+xml">
        <DigestMethod Algorithm="http://www.w3.org/2000/09/xmldsig#sha1"/>
        <DigestValue>Fcen9ZQg3BAHcJHm3Du8pOzWL7Y=</DigestValue>
      </Reference>
      <Reference URI="/ppt/slides/slide18.xml?ContentType=application/vnd.openxmlformats-officedocument.presentationml.slide+xml">
        <DigestMethod Algorithm="http://www.w3.org/2000/09/xmldsig#sha1"/>
        <DigestValue>yA8mu4uwlu08l7ZpmlauLv4gmes=</DigestValue>
      </Reference>
      <Reference URI="/ppt/slides/slide19.xml?ContentType=application/vnd.openxmlformats-officedocument.presentationml.slide+xml">
        <DigestMethod Algorithm="http://www.w3.org/2000/09/xmldsig#sha1"/>
        <DigestValue>Pp+4LTeXlQkC0UC0sIMp+cPrr4U=</DigestValue>
      </Reference>
      <Reference URI="/ppt/slides/slide2.xml?ContentType=application/vnd.openxmlformats-officedocument.presentationml.slide+xml">
        <DigestMethod Algorithm="http://www.w3.org/2000/09/xmldsig#sha1"/>
        <DigestValue>Twot9P08tLxveLtwWFNepd9xJdc=</DigestValue>
      </Reference>
      <Reference URI="/ppt/slides/slide20.xml?ContentType=application/vnd.openxmlformats-officedocument.presentationml.slide+xml">
        <DigestMethod Algorithm="http://www.w3.org/2000/09/xmldsig#sha1"/>
        <DigestValue>4fBy7o2Tcckf+FNbRiinBX1ipCU=</DigestValue>
      </Reference>
      <Reference URI="/ppt/slides/slide21.xml?ContentType=application/vnd.openxmlformats-officedocument.presentationml.slide+xml">
        <DigestMethod Algorithm="http://www.w3.org/2000/09/xmldsig#sha1"/>
        <DigestValue>ht4fw2rwCdgIllHTtF9BPXoPOCA=</DigestValue>
      </Reference>
      <Reference URI="/ppt/slides/slide22.xml?ContentType=application/vnd.openxmlformats-officedocument.presentationml.slide+xml">
        <DigestMethod Algorithm="http://www.w3.org/2000/09/xmldsig#sha1"/>
        <DigestValue>ii+d2oszEc0JRPY2JYlYuJ0p8mU=</DigestValue>
      </Reference>
      <Reference URI="/ppt/slides/slide23.xml?ContentType=application/vnd.openxmlformats-officedocument.presentationml.slide+xml">
        <DigestMethod Algorithm="http://www.w3.org/2000/09/xmldsig#sha1"/>
        <DigestValue>RxZSENi31AtrHuufkUc2VMC+hTU=</DigestValue>
      </Reference>
      <Reference URI="/ppt/slides/slide24.xml?ContentType=application/vnd.openxmlformats-officedocument.presentationml.slide+xml">
        <DigestMethod Algorithm="http://www.w3.org/2000/09/xmldsig#sha1"/>
        <DigestValue>UegYgYci8zGg4UhuhPjszKEEjVQ=</DigestValue>
      </Reference>
      <Reference URI="/ppt/slides/slide25.xml?ContentType=application/vnd.openxmlformats-officedocument.presentationml.slide+xml">
        <DigestMethod Algorithm="http://www.w3.org/2000/09/xmldsig#sha1"/>
        <DigestValue>1YuFuyf8kPTRvbEihPbsORZ7JEc=</DigestValue>
      </Reference>
      <Reference URI="/ppt/slides/slide26.xml?ContentType=application/vnd.openxmlformats-officedocument.presentationml.slide+xml">
        <DigestMethod Algorithm="http://www.w3.org/2000/09/xmldsig#sha1"/>
        <DigestValue>ZKNaQtNi2mqW9i/YT3YArkj4j/w=</DigestValue>
      </Reference>
      <Reference URI="/ppt/slides/slide27.xml?ContentType=application/vnd.openxmlformats-officedocument.presentationml.slide+xml">
        <DigestMethod Algorithm="http://www.w3.org/2000/09/xmldsig#sha1"/>
        <DigestValue>okRWAQD2nTMHRg2X/12EzMuuvGg=</DigestValue>
      </Reference>
      <Reference URI="/ppt/slides/slide28.xml?ContentType=application/vnd.openxmlformats-officedocument.presentationml.slide+xml">
        <DigestMethod Algorithm="http://www.w3.org/2000/09/xmldsig#sha1"/>
        <DigestValue>fbVf8VHnAisenb+OcvP+6FW/L4U=</DigestValue>
      </Reference>
      <Reference URI="/ppt/slides/slide29.xml?ContentType=application/vnd.openxmlformats-officedocument.presentationml.slide+xml">
        <DigestMethod Algorithm="http://www.w3.org/2000/09/xmldsig#sha1"/>
        <DigestValue>lsNdwHRQN92jj0dM85puy2vqi7w=</DigestValue>
      </Reference>
      <Reference URI="/ppt/slides/slide3.xml?ContentType=application/vnd.openxmlformats-officedocument.presentationml.slide+xml">
        <DigestMethod Algorithm="http://www.w3.org/2000/09/xmldsig#sha1"/>
        <DigestValue>3NEO7w25JHuv0QWvA09dd5o1e6M=</DigestValue>
      </Reference>
      <Reference URI="/ppt/slides/slide30.xml?ContentType=application/vnd.openxmlformats-officedocument.presentationml.slide+xml">
        <DigestMethod Algorithm="http://www.w3.org/2000/09/xmldsig#sha1"/>
        <DigestValue>bFHbj265OFm+jeIybRqIKuJs4xY=</DigestValue>
      </Reference>
      <Reference URI="/ppt/slides/slide31.xml?ContentType=application/vnd.openxmlformats-officedocument.presentationml.slide+xml">
        <DigestMethod Algorithm="http://www.w3.org/2000/09/xmldsig#sha1"/>
        <DigestValue>M+ViiALm3W4ipWpkYhGaZd81RxY=</DigestValue>
      </Reference>
      <Reference URI="/ppt/slides/slide32.xml?ContentType=application/vnd.openxmlformats-officedocument.presentationml.slide+xml">
        <DigestMethod Algorithm="http://www.w3.org/2000/09/xmldsig#sha1"/>
        <DigestValue>1dLXi/yO8AoCdHD+DjhYVMqG8+c=</DigestValue>
      </Reference>
      <Reference URI="/ppt/slides/slide33.xml?ContentType=application/vnd.openxmlformats-officedocument.presentationml.slide+xml">
        <DigestMethod Algorithm="http://www.w3.org/2000/09/xmldsig#sha1"/>
        <DigestValue>Q8HfjbNrB/4FBSr+PPY+IeyAkvo=</DigestValue>
      </Reference>
      <Reference URI="/ppt/slides/slide34.xml?ContentType=application/vnd.openxmlformats-officedocument.presentationml.slide+xml">
        <DigestMethod Algorithm="http://www.w3.org/2000/09/xmldsig#sha1"/>
        <DigestValue>18BOQsbAOE9brRzjSqMqwgE7gaQ=</DigestValue>
      </Reference>
      <Reference URI="/ppt/slides/slide35.xml?ContentType=application/vnd.openxmlformats-officedocument.presentationml.slide+xml">
        <DigestMethod Algorithm="http://www.w3.org/2000/09/xmldsig#sha1"/>
        <DigestValue>k8/F1y0HNocdU7vM16i0mvA1cuc=</DigestValue>
      </Reference>
      <Reference URI="/ppt/slides/slide36.xml?ContentType=application/vnd.openxmlformats-officedocument.presentationml.slide+xml">
        <DigestMethod Algorithm="http://www.w3.org/2000/09/xmldsig#sha1"/>
        <DigestValue>7CYn+ogJCqrcWGWzo4FaYFQJiGI=</DigestValue>
      </Reference>
      <Reference URI="/ppt/slides/slide37.xml?ContentType=application/vnd.openxmlformats-officedocument.presentationml.slide+xml">
        <DigestMethod Algorithm="http://www.w3.org/2000/09/xmldsig#sha1"/>
        <DigestValue>43vhXkkOGA+jq7sBW95L5loJfng=</DigestValue>
      </Reference>
      <Reference URI="/ppt/slides/slide38.xml?ContentType=application/vnd.openxmlformats-officedocument.presentationml.slide+xml">
        <DigestMethod Algorithm="http://www.w3.org/2000/09/xmldsig#sha1"/>
        <DigestValue>TJv/O9nSBc1PRnfrNqYzc77XKc4=</DigestValue>
      </Reference>
      <Reference URI="/ppt/slides/slide39.xml?ContentType=application/vnd.openxmlformats-officedocument.presentationml.slide+xml">
        <DigestMethod Algorithm="http://www.w3.org/2000/09/xmldsig#sha1"/>
        <DigestValue>/DhsgOZmwyR/4zjiMr8shi4fgvs=</DigestValue>
      </Reference>
      <Reference URI="/ppt/slides/slide4.xml?ContentType=application/vnd.openxmlformats-officedocument.presentationml.slide+xml">
        <DigestMethod Algorithm="http://www.w3.org/2000/09/xmldsig#sha1"/>
        <DigestValue>Tcrmwgj85cq++8jxHuJSQuX+III=</DigestValue>
      </Reference>
      <Reference URI="/ppt/slides/slide40.xml?ContentType=application/vnd.openxmlformats-officedocument.presentationml.slide+xml">
        <DigestMethod Algorithm="http://www.w3.org/2000/09/xmldsig#sha1"/>
        <DigestValue>CUmJsf/aX4s19nB++FJVSQh3WlI=</DigestValue>
      </Reference>
      <Reference URI="/ppt/slides/slide41.xml?ContentType=application/vnd.openxmlformats-officedocument.presentationml.slide+xml">
        <DigestMethod Algorithm="http://www.w3.org/2000/09/xmldsig#sha1"/>
        <DigestValue>1hV+ks3bPDhJFY6Sdb4eeyN0gx0=</DigestValue>
      </Reference>
      <Reference URI="/ppt/slides/slide42.xml?ContentType=application/vnd.openxmlformats-officedocument.presentationml.slide+xml">
        <DigestMethod Algorithm="http://www.w3.org/2000/09/xmldsig#sha1"/>
        <DigestValue>VOgesRAlC6PkuGWW6wdsnETQqOU=</DigestValue>
      </Reference>
      <Reference URI="/ppt/slides/slide43.xml?ContentType=application/vnd.openxmlformats-officedocument.presentationml.slide+xml">
        <DigestMethod Algorithm="http://www.w3.org/2000/09/xmldsig#sha1"/>
        <DigestValue>np8U5SBS0LH/QeCDPL6qe02GXPk=</DigestValue>
      </Reference>
      <Reference URI="/ppt/slides/slide44.xml?ContentType=application/vnd.openxmlformats-officedocument.presentationml.slide+xml">
        <DigestMethod Algorithm="http://www.w3.org/2000/09/xmldsig#sha1"/>
        <DigestValue>Kn2V+cqCfLq2y+fN+LG3BJAe/s4=</DigestValue>
      </Reference>
      <Reference URI="/ppt/slides/slide45.xml?ContentType=application/vnd.openxmlformats-officedocument.presentationml.slide+xml">
        <DigestMethod Algorithm="http://www.w3.org/2000/09/xmldsig#sha1"/>
        <DigestValue>kvqq+RRxD+pHaeAfneGiV3MvApI=</DigestValue>
      </Reference>
      <Reference URI="/ppt/slides/slide46.xml?ContentType=application/vnd.openxmlformats-officedocument.presentationml.slide+xml">
        <DigestMethod Algorithm="http://www.w3.org/2000/09/xmldsig#sha1"/>
        <DigestValue>bp+6l9oJaekD2dC9LjADV0sNRK8=</DigestValue>
      </Reference>
      <Reference URI="/ppt/slides/slide47.xml?ContentType=application/vnd.openxmlformats-officedocument.presentationml.slide+xml">
        <DigestMethod Algorithm="http://www.w3.org/2000/09/xmldsig#sha1"/>
        <DigestValue>/NfzO18Q4WLrW2Q2upWhU0hEqQY=</DigestValue>
      </Reference>
      <Reference URI="/ppt/slides/slide48.xml?ContentType=application/vnd.openxmlformats-officedocument.presentationml.slide+xml">
        <DigestMethod Algorithm="http://www.w3.org/2000/09/xmldsig#sha1"/>
        <DigestValue>A8HCK/E69IKuNKHE8qRHAEOVg6Q=</DigestValue>
      </Reference>
      <Reference URI="/ppt/slides/slide49.xml?ContentType=application/vnd.openxmlformats-officedocument.presentationml.slide+xml">
        <DigestMethod Algorithm="http://www.w3.org/2000/09/xmldsig#sha1"/>
        <DigestValue>c1HufzSldKtd1b07HH1wnCd3Kr0=</DigestValue>
      </Reference>
      <Reference URI="/ppt/slides/slide5.xml?ContentType=application/vnd.openxmlformats-officedocument.presentationml.slide+xml">
        <DigestMethod Algorithm="http://www.w3.org/2000/09/xmldsig#sha1"/>
        <DigestValue>Rhk/hQfXIuHoDLJDUFKEGBak63w=</DigestValue>
      </Reference>
      <Reference URI="/ppt/slides/slide50.xml?ContentType=application/vnd.openxmlformats-officedocument.presentationml.slide+xml">
        <DigestMethod Algorithm="http://www.w3.org/2000/09/xmldsig#sha1"/>
        <DigestValue>IaSaWyF1ML/uhUg6EoR6CNvDYuY=</DigestValue>
      </Reference>
      <Reference URI="/ppt/slides/slide51.xml?ContentType=application/vnd.openxmlformats-officedocument.presentationml.slide+xml">
        <DigestMethod Algorithm="http://www.w3.org/2000/09/xmldsig#sha1"/>
        <DigestValue>UNjj1uLPRet7E5kZKU1W6y8x8qA=</DigestValue>
      </Reference>
      <Reference URI="/ppt/slides/slide52.xml?ContentType=application/vnd.openxmlformats-officedocument.presentationml.slide+xml">
        <DigestMethod Algorithm="http://www.w3.org/2000/09/xmldsig#sha1"/>
        <DigestValue>gykuPSzyvERJRg6ywlu847VK8Ug=</DigestValue>
      </Reference>
      <Reference URI="/ppt/slides/slide6.xml?ContentType=application/vnd.openxmlformats-officedocument.presentationml.slide+xml">
        <DigestMethod Algorithm="http://www.w3.org/2000/09/xmldsig#sha1"/>
        <DigestValue>0sbgxdef6WzqogNxuxeLx3wl9TM=</DigestValue>
      </Reference>
      <Reference URI="/ppt/slides/slide7.xml?ContentType=application/vnd.openxmlformats-officedocument.presentationml.slide+xml">
        <DigestMethod Algorithm="http://www.w3.org/2000/09/xmldsig#sha1"/>
        <DigestValue>rFWcaSYJeF6BGwSUurQ69rAAEiY=</DigestValue>
      </Reference>
      <Reference URI="/ppt/slides/slide8.xml?ContentType=application/vnd.openxmlformats-officedocument.presentationml.slide+xml">
        <DigestMethod Algorithm="http://www.w3.org/2000/09/xmldsig#sha1"/>
        <DigestValue>oGCEJdN7ABLPccRDCUh/QXX+HBg=</DigestValue>
      </Reference>
      <Reference URI="/ppt/slides/slide9.xml?ContentType=application/vnd.openxmlformats-officedocument.presentationml.slide+xml">
        <DigestMethod Algorithm="http://www.w3.org/2000/09/xmldsig#sha1"/>
        <DigestValue>bVlFnd3ZWIN9iEAjaMehbzqkMqM=</DigestValue>
      </Reference>
      <Reference URI="/ppt/tableStyles.xml?ContentType=application/vnd.openxmlformats-officedocument.presentationml.tableStyles+xml">
        <DigestMethod Algorithm="http://www.w3.org/2000/09/xmldsig#sha1"/>
        <DigestValue>Sb/RPtAhmbAEvwoBmllvEndY2SY=</DigestValue>
      </Reference>
      <Reference URI="/ppt/theme/theme1.xml?ContentType=application/vnd.openxmlformats-officedocument.theme+xml">
        <DigestMethod Algorithm="http://www.w3.org/2000/09/xmldsig#sha1"/>
        <DigestValue>eYxrCHqKEh2nlIBNe0ryRREWA2I=</DigestValue>
      </Reference>
      <Reference URI="/ppt/viewProps.xml?ContentType=application/vnd.openxmlformats-officedocument.presentationml.viewProps+xml">
        <DigestMethod Algorithm="http://www.w3.org/2000/09/xmldsig#sha1"/>
        <DigestValue>4eoN+cNc1UxmpkECgWkdd16E0aM=</DigestValue>
      </Reference>
    </Manifest>
    <SignatureProperties>
      <SignatureProperty Id="idSignatureTime" Target="#idPackageSignature">
        <mdssi:SignatureTime xmlns:mdssi="http://schemas.openxmlformats.org/package/2006/digital-signature">
          <mdssi:Format>YYYY-MM-DDThh:mm:ssTZD</mdssi:Format>
          <mdssi:Value>2016-06-18T01:48:07Z</mdssi:Value>
        </mdssi:SignatureTime>
      </SignatureProperty>
    </SignatureProperties>
  </Object>
  <Object Id="idOfficeObject">
    <SignatureProperties>
      <SignatureProperty Id="idOfficeV1Details" Target="#idPackageSignature">
        <SignatureInfoV1 xmlns="http://schemas.microsoft.com/office/2006/digsig">
          <SetupID/>
          <SignatureText/>
          <SignatureImage/>
          <SignatureComments/>
          <WindowsVersion>10.0</WindowsVersion>
          <OfficeVersion>15.0</OfficeVersion>
          <ApplicationVersion>15.0</ApplicationVersion>
          <Monitors>1</Monitors>
          <HorizontalResolution>1920</HorizontalResolution>
          <VerticalResolution>1080</VerticalResolution>
          <ColorDepth>32</ColorDepth>
          <SignatureProviderId>{00000000-0000-0000-0000-000000000000}</SignatureProviderId>
          <SignatureProviderUrl/>
          <SignatureProviderDetails>9</SignatureProviderDetails>
          <SignatureType>1</SignatureType>
        </SignatureInfoV1>
      </SignatureProperty>
    </SignatureProperties>
  </Object>
  <Object>
    <xd:QualifyingProperties xmlns:xd="http://uri.etsi.org/01903/v1.3.2#" Target="#idPackageSignature">
      <xd:SignedProperties Id="idSignedProperties">
        <xd:SignedSignatureProperties>
          <xd:SigningTime>2016-06-18T01:48:07Z</xd:SigningTime>
          <xd:SigningCertificate>
            <xd:Cert>
              <xd:CertDigest>
                <DigestMethod Algorithm="http://www.w3.org/2000/09/xmldsig#sha1"/>
                <DigestValue>ahTQbwmT/qtUVtvr5AMxDdC6O1Y=</DigestValue>
              </xd:CertDigest>
              <xd:IssuerSerial>
                <X509IssuerName>O=JD.COM, OU=JD.COM Security Center, CN=JD.COM End User CA</X509IssuerName>
                <X509SerialNumber>517336738040736679312814164442053687993257625431</X509SerialNumber>
              </xd:IssuerSerial>
            </xd:Cert>
          </xd:SigningCertificate>
          <xd:SignaturePolicyIdentifier>
            <xd:SignaturePolicyImplied/>
          </xd:SignaturePolicyIdentifier>
        </xd:SignedSignatureProperties>
      </xd:SignedProperties>
      <xd:UnsignedProperties>
        <xd:UnsignedSignatureProperties>
          <xd:CertificateValues>
            <xd:EncapsulatedX509Certificate>MIIDajCCAlKgAwIBAgIUUfNOcJrb0Fke4W3Vhy0orl4JYLYwDQYJKoZIhvcNAQEFBQAwSzEXMBUGA1UEAwwOSkQuQ09NIFJvb3QgQ0ExHzAdBgNVBAsMFkpELkNPTSBTZWN1cml0eSBDZW50ZXIxDzANBgNVBAoMBkpELkNPTTAeFw0xMzA4MTMwMjM5MzBaFw0zODA3MjkwMjM5MzBaME8xGzAZBgNVBAMMEkpELkNPTSBFbmQgVXNlciBDQTEfMB0GA1UECwwWSkQuQ09NIFNlY3VyaXR5IENlbnRlcjEPMA0GA1UECgwGSkQuQ09NMIIBIjANBgkqhkiG9w0BAQEFAAOCAQ8AMIIBCgKCAQEAqO6ZwymChxveS4pXAuBWR3xVh5Eu/hBu5t1CHD8QzTV+pQqTYCkN7yTjCeOTgzyvY6U1MNTMixIKykjD/hks+w7RWAttx5y/tG3pLvksda2Zat0J60DTbUTBtFu42YfCZdiEbnutO5BwkEPhQyVMCpdW/+yAMjFUtR/k17HK1aQrVKpffJgxbeRODTB7VInghwZ4U4jqUnnJgH1LzOlMg9+mct88rbaO3VE4ND+mCX+7wBuhUtJcO5N1B/vd9e5tE08eomY13YY8EnRAZFOQN31+BNpitK53mUa9f9MEN5pqR+8sOvRcjz7gWMMrPfxgsEh2DRAJK5xyX8Uw1GxzZwIDAQABo0IwQDAdBgNVHQ4EFgQUacSsIJYnkzG5sHPHBZ+68FhPRVEwDwYDVR0TAQH/BAUwAwEB/zAOBgNVHQ8BAf8EBAMCAQYwDQYJKoZIhvcNAQEFBQADggEBADB4weTFntu71eVpdnrUReRXhifmw3evpbPuG3seuTJRiEOYFP6vRxsul5pS3PVobHDGBxFu6xctDSKxV1tYN0zd6YHD24e+tuMV46apfeCqpylu4nVvvZ+IIOCJ0O2/JwfnA2Bo/gGH7ZuNHEfx3foN34jztyXlB1wYVIp+sJ3RW3x9ABrNnnWGt9/8K+ww+5tLh0GmsQr2pOJPBdTjq38pKiYZnD9infg+dnjDAA4xFreuvgBGUtNI57dwIrmFUttfd10FJ6mMSA4YhhX8K/KOTSIg9xUAymkFlEZp8Mo+1OhLY5ulY1Zm4Mp/IhUBTnqQAQnU+foW0u2XrJXx0Kc=</xd:EncapsulatedX509Certificate>
            <xd:EncapsulatedX509Certificate>MIIDZjCCAk6gAwIBAgIUU48LfZBhHUdbnZ2CMclGh5IwjmAwDQYJKoZIhvcNAQEFBQAwSzEXMBUGA1UEAwwOSkQuQ09NIFJvb3QgQ0ExHzAdBgNVBAsMFkpELkNPTSBTZWN1cml0eSBDZW50ZXIxDzANBgNVBAoMBkpELkNPTTAeFw0xMzA4MTMwMjUyMTFaFw0zODA3MjkwMjUyMTFaMEsxFzAVBgNVBAMMDkpELkNPTSBSb290IENBMR8wHQYDVQQLDBZKRC5DT00gU2VjdXJpdHkgQ2VudGVyMQ8wDQYDVQQKDAZKRC5DT00wggEiMA0GCSqGSIb3DQEBAQUAA4IBDwAwggEKAoIBAQCKsU/JxlVrR2H7lH1L0PwDmNF4lkYlnG9oLrLeZzywH82fLueZA/prOFsr5+M8BOovHo1pQuyuEXIXb+F83iWfVN+dtpWotFXiDeuIO2IcFQ888GIYhEV7LE1/XdDlNYcD3U+ZuejS04XDSPQ8bttZbye0cqgrzlugJiMT9uKTmLbU2MYU0dlIQLKHYRuTaswjh2hwFaDo57jHaHD/tEWDS8tGM8I5MLdsgnKe4pxXupJ/v0c8DMrGOmUdVFC0PUlzbnajRYGVCj97oMIGlgXj2y23gh3096Ik4Z1a0eu74aWZ9r/XhYgiAtlYTWfnTXOXU4r18ucj99ZfkT76tIC1AgMBAAGjQjBAMB0GA1UdDgQWBBTV0ZlHNwL18VCOtaIurJlsU4IXUzAPBgNVHRMBAf8EBTADAQH/MA4GA1UdDwEB/wQEAwIBBjANBgkqhkiG9w0BAQUFAAOCAQEAdSDnaznJVTZZzH0u/RzqcG+8qKsunIVzswbnJkQh4JAibzZGSoRVe8Y66DP9IfmBqGjefcrNR/vx8WDe4sy8bzPXFR7nhyKxRKRLdlyDC5YjkjDmi2NTWxHBM2kosuXVMCwm3fNrYdjbuZa2WOlcAFvApKPf3Usf11QvchrG7ic1U0SNrzvyhMCdB8Iha5T3M8t7cugZrF5zxCmvWIRwsydfbBWtOXd8AJKyeI81XZDHlB/pEF2Djt4wB9VrzpTmMUwDp3GwpvJ/tuOfBzROp/vsWKWP10V/+eyrQR/bejyeRcFVi8S+Yo32B5bxESE8AYbvqWmYUgf3NavIGm7BCw==</xd:EncapsulatedX509Certificate>
          </xd:CertificateValues>
        </xd:UnsignedSignatureProperties>
      </xd:UnsignedProperties>
    </xd:QualifyingProperties>
  </Object>
</Signature>
</file>

<file path=docProps/app.xml><?xml version="1.0" encoding="utf-8"?>
<Properties xmlns="http://schemas.openxmlformats.org/officeDocument/2006/extended-properties" xmlns:vt="http://schemas.openxmlformats.org/officeDocument/2006/docPropsVTypes">
  <Template>机器学习v2.1rgb</Template>
  <TotalTime>2842</TotalTime>
  <Words>2278</Words>
  <Application>Microsoft Office PowerPoint</Application>
  <PresentationFormat>全屏显示(4:3)</PresentationFormat>
  <Paragraphs>278</Paragraphs>
  <Slides>52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52</vt:i4>
      </vt:variant>
    </vt:vector>
  </HeadingPairs>
  <TitlesOfParts>
    <vt:vector size="62" baseType="lpstr">
      <vt:lpstr>仿宋</vt:lpstr>
      <vt:lpstr>宋体</vt:lpstr>
      <vt:lpstr>微软雅黑</vt:lpstr>
      <vt:lpstr>幼圆</vt:lpstr>
      <vt:lpstr>Arial</vt:lpstr>
      <vt:lpstr>Palatino Linotype</vt:lpstr>
      <vt:lpstr>Times New Roman</vt:lpstr>
      <vt:lpstr>Verdana</vt:lpstr>
      <vt:lpstr>Wingdings</vt:lpstr>
      <vt:lpstr>机器学习v2.1rgb</vt:lpstr>
      <vt:lpstr>PowerPoint 演示文稿</vt:lpstr>
      <vt:lpstr>第十三章：半监督学习</vt:lpstr>
      <vt:lpstr>背景（半监督学习）</vt:lpstr>
      <vt:lpstr>背景（半监督学习）</vt:lpstr>
      <vt:lpstr>背景（主动学习）</vt:lpstr>
      <vt:lpstr>背景（主动学习）</vt:lpstr>
      <vt:lpstr>未标记样本的效用</vt:lpstr>
      <vt:lpstr>未标记样本的假设</vt:lpstr>
      <vt:lpstr>大纲</vt:lpstr>
      <vt:lpstr>生成式方法</vt:lpstr>
      <vt:lpstr>生成式方法</vt:lpstr>
      <vt:lpstr>生成式方法</vt:lpstr>
      <vt:lpstr>生成式方法</vt:lpstr>
      <vt:lpstr>生成式方法</vt:lpstr>
      <vt:lpstr>生成式方法</vt:lpstr>
      <vt:lpstr>大纲</vt:lpstr>
      <vt:lpstr>半监督SVM</vt:lpstr>
      <vt:lpstr>半监督SVM</vt:lpstr>
      <vt:lpstr>半监督SVM</vt:lpstr>
      <vt:lpstr>半监督SVM</vt:lpstr>
      <vt:lpstr>半监督SVM</vt:lpstr>
      <vt:lpstr>半监督SVM</vt:lpstr>
      <vt:lpstr>半监督SVM</vt:lpstr>
      <vt:lpstr>大纲</vt:lpstr>
      <vt:lpstr>图半监督学习</vt:lpstr>
      <vt:lpstr>图半监督学习</vt:lpstr>
      <vt:lpstr>图半监督学习</vt:lpstr>
      <vt:lpstr>图半监督学习</vt:lpstr>
      <vt:lpstr>图半监督学习</vt:lpstr>
      <vt:lpstr>图半监督学习</vt:lpstr>
      <vt:lpstr>图半监督学习</vt:lpstr>
      <vt:lpstr>图半监督学习</vt:lpstr>
      <vt:lpstr>图半监督学习</vt:lpstr>
      <vt:lpstr>图半监督学习</vt:lpstr>
      <vt:lpstr>大纲</vt:lpstr>
      <vt:lpstr>基于分歧的方法</vt:lpstr>
      <vt:lpstr>基于分歧的方法</vt:lpstr>
      <vt:lpstr>基于分歧的方法</vt:lpstr>
      <vt:lpstr>基于分歧的方法</vt:lpstr>
      <vt:lpstr>基于分歧的方法</vt:lpstr>
      <vt:lpstr>基于分歧的方法</vt:lpstr>
      <vt:lpstr>基于分歧的方法</vt:lpstr>
      <vt:lpstr>大纲</vt:lpstr>
      <vt:lpstr>半监督聚类</vt:lpstr>
      <vt:lpstr>半监督聚类</vt:lpstr>
      <vt:lpstr>半监督聚类</vt:lpstr>
      <vt:lpstr>半监督聚类</vt:lpstr>
      <vt:lpstr>半监督聚类</vt:lpstr>
      <vt:lpstr>半监督聚类</vt:lpstr>
      <vt:lpstr>半监督聚类</vt:lpstr>
      <vt:lpstr>阅读材料</vt:lpstr>
      <vt:lpstr>阅读材料</vt:lpstr>
    </vt:vector>
  </TitlesOfParts>
  <Company>LAMDA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机器学习-第十三章</dc:title>
  <dc:creator/>
  <cp:lastModifiedBy>De-Chuan Zhan</cp:lastModifiedBy>
  <cp:revision>292</cp:revision>
  <dcterms:created xsi:type="dcterms:W3CDTF">2015-07-03T14:11:57Z</dcterms:created>
  <dcterms:modified xsi:type="dcterms:W3CDTF">2016-06-18T01:48:00Z</dcterms:modified>
</cp:coreProperties>
</file>