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5.xml" ContentType="application/vnd.openxmlformats-officedocument.presentationml.notesSlide+xml"/>
  <Override PartName="/ppt/embeddings/oleObject13.bin" ContentType="application/vnd.openxmlformats-officedocument.oleObject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3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46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48.wmf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8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27.png"/><Relationship Id="rId5" Type="http://schemas.openxmlformats.org/officeDocument/2006/relationships/image" Target="../media/image54.png"/><Relationship Id="rId6" Type="http://schemas.openxmlformats.org/officeDocument/2006/relationships/image" Target="../media/image5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6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55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27.png"/><Relationship Id="rId6" Type="http://schemas.openxmlformats.org/officeDocument/2006/relationships/image" Target="../media/image6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1.png"/><Relationship Id="rId27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33.wmf"/><Relationship Id="rId8" Type="http://schemas.openxmlformats.org/officeDocument/2006/relationships/image" Target="../media/image3.png"/><Relationship Id="rId9" Type="http://schemas.openxmlformats.org/officeDocument/2006/relationships/image" Target="../media/image7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75.w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wmf"/><Relationship Id="rId5" Type="http://schemas.openxmlformats.org/officeDocument/2006/relationships/image" Target="../media/image76.wmf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8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76.wmf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6.wmf"/><Relationship Id="rId5" Type="http://schemas.openxmlformats.org/officeDocument/2006/relationships/image" Target="../media/image48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8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3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5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 smtClean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 smtClean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 smtClean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802.</a:t>
              </a:r>
              <a:r>
                <a:rPr lang="en-US" b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smtClean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 smtClean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latin typeface="Gill Sans MT" charset="0"/>
                <a:cs typeface="+mn-cs"/>
              </a:rPr>
              <a:t>protocols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</a:t>
            </a: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versus 4G LTE network 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</a:t>
            </a:r>
            <a:r>
              <a:rPr lang="en-US" sz="4400" dirty="0" smtClean="0">
                <a:solidFill>
                  <a:srgbClr val="000090"/>
                </a:solidFill>
              </a:rPr>
              <a:t>G</a:t>
            </a:r>
            <a:endParaRPr lang="en-US" sz="4400" dirty="0">
              <a:solidFill>
                <a:srgbClr val="00009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90"/>
                </a:solidFill>
              </a:rPr>
              <a:t>4G-LTE</a:t>
            </a:r>
            <a:endParaRPr lang="en-US" sz="4400" dirty="0">
              <a:solidFill>
                <a:srgbClr val="000090"/>
              </a:solidFill>
            </a:endParaRP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  <a:endParaRPr lang="en-US" sz="40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 smtClean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 smtClean="0"/>
              <a:t>no separation between voice and data – all traffic carried over IP core to gateway</a:t>
            </a:r>
            <a:endParaRPr lang="en-US" sz="24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(user element)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(base station)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  <a:endParaRPr lang="en-US" dirty="0" smtClean="0">
              <a:solidFill>
                <a:srgbClr val="000090"/>
              </a:solidFill>
            </a:endParaRP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data</a:t>
            </a:r>
            <a:endParaRPr lang="en-US" dirty="0">
              <a:solidFill>
                <a:srgbClr val="CC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Entity </a:t>
              </a:r>
              <a:r>
                <a:rPr lang="en-US" dirty="0">
                  <a:solidFill>
                    <a:srgbClr val="000090"/>
                  </a:solidFill>
                </a:rPr>
                <a:t>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</a:rPr>
                <a:t>control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Home </a:t>
              </a:r>
              <a:r>
                <a:rPr lang="en-US" dirty="0">
                  <a:solidFill>
                    <a:srgbClr val="000090"/>
                  </a:solidFill>
                </a:rPr>
                <a:t>Subscriber </a:t>
              </a:r>
              <a:endParaRPr lang="en-US" dirty="0" smtClean="0">
                <a:solidFill>
                  <a:srgbClr val="00009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 (like HLR+VLR)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QoS enforcement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sets up eNodeB-PGW tunnel (aka bearer) 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</a:t>
            </a: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 – </a:t>
            </a: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PGW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C0000"/>
                </a:solidFill>
              </a:rPr>
              <a:t>tunnel</a:t>
            </a:r>
            <a:endParaRPr lang="en-US" sz="2800" i="1" dirty="0">
              <a:solidFill>
                <a:srgbClr val="CC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0"/>
                </a:solidFill>
              </a:rPr>
              <a:t> link-layer radio net</a:t>
            </a:r>
            <a:endParaRPr lang="en-US" sz="2400" i="1" dirty="0">
              <a:solidFill>
                <a:srgbClr val="000090"/>
              </a:solidFill>
            </a:endParaRP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</a:t>
            </a:r>
            <a:endParaRPr lang="en-US" dirty="0"/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eNodeB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 smtClean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IP packet from UE encapsulated in GPRS Tunneling Protocol (GTP) message at ENodeB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 smtClean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 smtClean="0"/>
              <a:t>QoS from eNodeB to SGW: min and max guaranteed bit rate</a:t>
            </a:r>
          </a:p>
          <a:p>
            <a:r>
              <a:rPr lang="en-US" sz="2400" dirty="0" smtClean="0"/>
              <a:t>QoS in radio access network: one of 12 QCI values</a:t>
            </a:r>
            <a:endParaRPr lang="en-US" sz="2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7.6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7.7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7.8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Mobility and higher-layer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</a:t>
            </a:r>
            <a:r>
              <a:rPr lang="en-US" dirty="0" smtClean="0">
                <a:latin typeface="Gill Sans MT" charset="0"/>
                <a:cs typeface="+mn-cs"/>
              </a:rPr>
              <a:t>we’ve </a:t>
            </a:r>
            <a:r>
              <a:rPr lang="en-US" dirty="0">
                <a:latin typeface="Gill Sans MT" charset="0"/>
                <a:cs typeface="+mn-cs"/>
              </a:rPr>
              <a:t>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3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4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3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 smtClean="0">
                  <a:latin typeface="Arial" charset="0"/>
                  <a:cs typeface="Arial" charset="0"/>
                </a:rPr>
                <a:t>nd</a:t>
              </a:r>
              <a:r>
                <a:rPr lang="en-US" dirty="0" smtClean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</a:t>
            </a:r>
            <a:r>
              <a:rPr lang="en-US" sz="2200" dirty="0" smtClean="0">
                <a:latin typeface="Gill Sans MT" charset="0"/>
              </a:rPr>
              <a:t>doesn't </a:t>
            </a:r>
            <a:r>
              <a:rPr lang="en-US" sz="2200" dirty="0">
                <a:latin typeface="Gill Sans MT" charset="0"/>
              </a:rPr>
              <a:t>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 smtClean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  <a:endParaRPr lang="en-US" sz="36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 smtClean="0"/>
              <a:t>Paging: idle UE may move from cell to cell: network does not know where the idle UE is resident</a:t>
            </a:r>
          </a:p>
          <a:p>
            <a:pPr lvl="1"/>
            <a:r>
              <a:rPr lang="en-US" dirty="0" smtClean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 smtClean="0"/>
          </a:p>
          <a:p>
            <a:pPr>
              <a:buSzPct val="100000"/>
              <a:buFont typeface="Wingdings" charset="2"/>
              <a:buChar char="§"/>
            </a:pPr>
            <a:r>
              <a:rPr lang="en-US" dirty="0" smtClean="0"/>
              <a:t>handoff: similar to 3G:</a:t>
            </a:r>
          </a:p>
          <a:p>
            <a:pPr lvl="1"/>
            <a:r>
              <a:rPr lang="en-US" sz="2000" dirty="0" smtClean="0"/>
              <a:t>preparation phase</a:t>
            </a:r>
          </a:p>
          <a:p>
            <a:pPr lvl="1"/>
            <a:r>
              <a:rPr lang="en-US" sz="2000" dirty="0" smtClean="0"/>
              <a:t>execution phase</a:t>
            </a:r>
          </a:p>
          <a:p>
            <a:pPr lvl="1"/>
            <a:r>
              <a:rPr lang="en-US" sz="2000" dirty="0" smtClean="0"/>
              <a:t>completion phase</a:t>
            </a:r>
            <a:endParaRPr lang="en-US" sz="2000" dirty="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</a:t>
            </a:r>
            <a:r>
              <a:rPr lang="en-US" dirty="0" smtClean="0">
                <a:latin typeface="Gill Sans MT" charset="0"/>
                <a:cs typeface="+mj-cs"/>
              </a:rPr>
              <a:t>cellular versus </a:t>
            </a: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/>
                <a:gridCol w="182563"/>
                <a:gridCol w="3871912"/>
                <a:gridCol w="349250"/>
                <a:gridCol w="1577975"/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</a:t>
            </a:r>
            <a:r>
              <a:rPr lang="en-US" sz="2000" dirty="0" smtClean="0">
                <a:latin typeface="Gill Sans MT" charset="0"/>
              </a:rPr>
              <a:t>GSM, LTE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17548</TotalTime>
  <Words>5894</Words>
  <Application>Microsoft Macintosh PowerPoint</Application>
  <PresentationFormat>On-screen Show (4:3)</PresentationFormat>
  <Paragraphs>1471</Paragraphs>
  <Slides>75</Slides>
  <Notes>66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Default Design</vt:lpstr>
      <vt:lpstr>Clip</vt:lpstr>
      <vt:lpstr>Picture</vt:lpstr>
      <vt:lpstr>PowerPoint Presentation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Presentation</vt:lpstr>
      <vt:lpstr>Handling mobility in cellular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535</cp:revision>
  <dcterms:created xsi:type="dcterms:W3CDTF">1999-10-08T19:08:27Z</dcterms:created>
  <dcterms:modified xsi:type="dcterms:W3CDTF">2016-07-04T16:35:25Z</dcterms:modified>
</cp:coreProperties>
</file>