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2"/>
  </p:notesMasterIdLst>
  <p:handoutMasterIdLst>
    <p:handoutMasterId r:id="rId133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18" r:id="rId42"/>
    <p:sldId id="819" r:id="rId43"/>
    <p:sldId id="820" r:id="rId44"/>
    <p:sldId id="821" r:id="rId45"/>
    <p:sldId id="822" r:id="rId46"/>
    <p:sldId id="823" r:id="rId47"/>
    <p:sldId id="824" r:id="rId48"/>
    <p:sldId id="825" r:id="rId49"/>
    <p:sldId id="826" r:id="rId50"/>
    <p:sldId id="827" r:id="rId51"/>
    <p:sldId id="828" r:id="rId52"/>
    <p:sldId id="829" r:id="rId53"/>
    <p:sldId id="830" r:id="rId54"/>
    <p:sldId id="831" r:id="rId55"/>
    <p:sldId id="832" r:id="rId56"/>
    <p:sldId id="833" r:id="rId57"/>
    <p:sldId id="834" r:id="rId58"/>
    <p:sldId id="835" r:id="rId59"/>
    <p:sldId id="836" r:id="rId60"/>
    <p:sldId id="837" r:id="rId61"/>
    <p:sldId id="838" r:id="rId62"/>
    <p:sldId id="839" r:id="rId63"/>
    <p:sldId id="840" r:id="rId64"/>
    <p:sldId id="841" r:id="rId65"/>
    <p:sldId id="842" r:id="rId66"/>
    <p:sldId id="843" r:id="rId67"/>
    <p:sldId id="844" r:id="rId68"/>
    <p:sldId id="845" r:id="rId69"/>
    <p:sldId id="846" r:id="rId70"/>
    <p:sldId id="847" r:id="rId71"/>
    <p:sldId id="848" r:id="rId72"/>
    <p:sldId id="849" r:id="rId73"/>
    <p:sldId id="850" r:id="rId74"/>
    <p:sldId id="851" r:id="rId75"/>
    <p:sldId id="852" r:id="rId76"/>
    <p:sldId id="853" r:id="rId77"/>
    <p:sldId id="854" r:id="rId78"/>
    <p:sldId id="855" r:id="rId79"/>
    <p:sldId id="856" r:id="rId80"/>
    <p:sldId id="857" r:id="rId81"/>
    <p:sldId id="858" r:id="rId82"/>
    <p:sldId id="859" r:id="rId83"/>
    <p:sldId id="860" r:id="rId84"/>
    <p:sldId id="861" r:id="rId85"/>
    <p:sldId id="862" r:id="rId86"/>
    <p:sldId id="863" r:id="rId87"/>
    <p:sldId id="864" r:id="rId88"/>
    <p:sldId id="865" r:id="rId89"/>
    <p:sldId id="866" r:id="rId90"/>
    <p:sldId id="867" r:id="rId91"/>
    <p:sldId id="868" r:id="rId92"/>
    <p:sldId id="869" r:id="rId93"/>
    <p:sldId id="870" r:id="rId94"/>
    <p:sldId id="871" r:id="rId95"/>
    <p:sldId id="872" r:id="rId96"/>
    <p:sldId id="873" r:id="rId97"/>
    <p:sldId id="874" r:id="rId98"/>
    <p:sldId id="875" r:id="rId99"/>
    <p:sldId id="876" r:id="rId100"/>
    <p:sldId id="877" r:id="rId101"/>
    <p:sldId id="878" r:id="rId102"/>
    <p:sldId id="879" r:id="rId103"/>
    <p:sldId id="880" r:id="rId104"/>
    <p:sldId id="881" r:id="rId105"/>
    <p:sldId id="882" r:id="rId106"/>
    <p:sldId id="883" r:id="rId107"/>
    <p:sldId id="884" r:id="rId108"/>
    <p:sldId id="885" r:id="rId109"/>
    <p:sldId id="886" r:id="rId110"/>
    <p:sldId id="887" r:id="rId111"/>
    <p:sldId id="888" r:id="rId112"/>
    <p:sldId id="889" r:id="rId113"/>
    <p:sldId id="890" r:id="rId114"/>
    <p:sldId id="891" r:id="rId115"/>
    <p:sldId id="892" r:id="rId116"/>
    <p:sldId id="893" r:id="rId117"/>
    <p:sldId id="894" r:id="rId118"/>
    <p:sldId id="895" r:id="rId119"/>
    <p:sldId id="896" r:id="rId120"/>
    <p:sldId id="897" r:id="rId121"/>
    <p:sldId id="898" r:id="rId122"/>
    <p:sldId id="899" r:id="rId123"/>
    <p:sldId id="900" r:id="rId124"/>
    <p:sldId id="901" r:id="rId125"/>
    <p:sldId id="902" r:id="rId126"/>
    <p:sldId id="904" r:id="rId127"/>
    <p:sldId id="905" r:id="rId128"/>
    <p:sldId id="906" r:id="rId129"/>
    <p:sldId id="907" r:id="rId130"/>
    <p:sldId id="908" r:id="rId1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notesMaster" Target="notesMasters/notesMaster1.xml"/><Relationship Id="rId133" Type="http://schemas.openxmlformats.org/officeDocument/2006/relationships/handoutMaster" Target="handoutMasters/handoutMaster1.xml"/><Relationship Id="rId134" Type="http://schemas.openxmlformats.org/officeDocument/2006/relationships/printerSettings" Target="printerSettings/printerSettings1.bin"/><Relationship Id="rId135" Type="http://schemas.openxmlformats.org/officeDocument/2006/relationships/presProps" Target="presProps.xml"/><Relationship Id="rId136" Type="http://schemas.openxmlformats.org/officeDocument/2006/relationships/viewProps" Target="viewProps.xml"/><Relationship Id="rId137" Type="http://schemas.openxmlformats.org/officeDocument/2006/relationships/theme" Target="theme/theme1.xml"/><Relationship Id="rId13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559C28D-846B-1C48-96B5-B4E134B5C20D}" type="slidenum">
              <a:rPr lang="en-US" sz="1300">
                <a:latin typeface="Times New Roman" charset="0"/>
              </a:rPr>
              <a:pPr/>
              <a:t>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E5EC24-400D-2849-9FC7-CF78AFD072FD}" type="slidenum">
              <a:rPr lang="en-US" sz="1300">
                <a:latin typeface="Times New Roman" charset="0"/>
              </a:rPr>
              <a:pPr/>
              <a:t>43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046B357-7AD8-1147-868B-CE9A7F48B772}" type="slidenum">
              <a:rPr lang="en-US" sz="1300">
                <a:latin typeface="Times New Roman" charset="0"/>
              </a:rPr>
              <a:pPr/>
              <a:t>55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5FD35AE-BF39-F04F-9308-E94DDA73EA3F}" type="slidenum">
              <a:rPr lang="en-US" sz="1300">
                <a:latin typeface="Times New Roman" charset="0"/>
              </a:rPr>
              <a:pPr/>
              <a:t>56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A31B288-29B4-C34B-A09D-CB5828DE274E}" type="slidenum">
              <a:rPr lang="en-US" sz="1300">
                <a:latin typeface="Times New Roman" charset="0"/>
              </a:rPr>
              <a:pPr/>
              <a:t>57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8BD7C7A-618C-704C-AC4D-EE713CDD2CAF}" type="slidenum">
              <a:rPr lang="en-US" sz="1300">
                <a:latin typeface="Times New Roman" charset="0"/>
              </a:rPr>
              <a:pPr/>
              <a:t>58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D9E4B94-F953-1E47-A8F4-550DA9F7D437}" type="slidenum">
              <a:rPr lang="en-US" sz="1300">
                <a:latin typeface="Times New Roman" charset="0"/>
              </a:rPr>
              <a:pPr/>
              <a:t>59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783968-0A5B-6E4F-9127-2CDBFE0D4F8F}" type="slidenum">
              <a:rPr lang="en-US" sz="1300">
                <a:latin typeface="Times New Roman" charset="0"/>
              </a:rPr>
              <a:pPr/>
              <a:t>60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4ABFD7A-1264-8540-B9E5-0E93ACA7863F}" type="slidenum">
              <a:rPr lang="en-US" sz="1300">
                <a:latin typeface="Times New Roman" charset="0"/>
              </a:rPr>
              <a:pPr/>
              <a:t>81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B0BA2CC-39E1-D04F-B9B2-3F70DAA7E204}" type="slidenum">
              <a:rPr lang="en-US" sz="1300">
                <a:latin typeface="Times New Roman" charset="0"/>
              </a:rPr>
              <a:pPr/>
              <a:t>104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44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87ECB12-1AA5-084D-8722-1227B995C6F0}" type="slidenum">
              <a:rPr lang="en-US" sz="1300">
                <a:latin typeface="Times New Roman" charset="0"/>
              </a:rPr>
              <a:pPr/>
              <a:t>113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4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CE15C57-4BF1-234D-B743-ACAD1B491F66}" type="slidenum">
              <a:rPr lang="en-US" sz="1300">
                <a:latin typeface="Times New Roman" charset="0"/>
              </a:rPr>
              <a:pPr/>
              <a:t>114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6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3026AA4-C3F3-AF45-8658-352727B50E89}" type="slidenum">
              <a:rPr lang="en-US" sz="1300">
                <a:latin typeface="Times New Roman" charset="0"/>
              </a:rPr>
              <a:pPr/>
              <a:t>115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40CC8DD-39A3-1B4E-A9EC-95CD44729C30}" type="slidenum">
              <a:rPr lang="en-US" sz="1300">
                <a:latin typeface="Times New Roman" charset="0"/>
              </a:rPr>
              <a:pPr/>
              <a:t>116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0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A76B79F-3EE0-D84C-8CC5-463DD51E989F}" type="slidenum">
              <a:rPr lang="en-US" sz="1300">
                <a:latin typeface="Times New Roman" charset="0"/>
              </a:rPr>
              <a:pPr/>
              <a:t>117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2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336A4F1-D03D-C448-99C7-999533890546}" type="slidenum">
              <a:rPr lang="en-US" sz="1300">
                <a:latin typeface="Times New Roman" charset="0"/>
              </a:rPr>
              <a:pPr/>
              <a:t>118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5D078AD-F743-A141-9261-CB51CB6CF8FA}" type="slidenum">
              <a:rPr lang="en-US" sz="1300">
                <a:latin typeface="Times New Roman" charset="0"/>
              </a:rPr>
              <a:pPr/>
              <a:t>119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6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D227A4-F51F-4E46-A74C-498BCE4BC1D0}" type="slidenum">
              <a:rPr lang="en-US" sz="1300">
                <a:latin typeface="Times New Roman" charset="0"/>
              </a:rPr>
              <a:pPr/>
              <a:t>120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4650212-7104-F24E-86E1-92D7F1DD65AD}" type="slidenum">
              <a:rPr lang="en-US" sz="1300">
                <a:latin typeface="Times New Roman" charset="0"/>
              </a:rPr>
              <a:pPr/>
              <a:t>121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1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9D0916E-EAFF-8B46-A7FE-EE78C7EB4A34}" type="slidenum">
              <a:rPr lang="en-US" sz="1300">
                <a:latin typeface="Times New Roman" charset="0"/>
              </a:rPr>
              <a:pPr/>
              <a:t>122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3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9E1AE8E-6666-5F45-B30E-5DA7119F5109}" type="slidenum">
              <a:rPr lang="en-US" sz="1300">
                <a:latin typeface="Times New Roman" charset="0"/>
              </a:rPr>
              <a:pPr/>
              <a:t>123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5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1C26430-BF57-DE4D-BCC2-16871A94A2FA}" type="slidenum">
              <a:rPr lang="en-US" sz="1300">
                <a:latin typeface="Times New Roman" charset="0"/>
              </a:rPr>
              <a:pPr/>
              <a:t>124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7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0F50101-FD74-C740-8856-8B43E500796D}" type="slidenum">
              <a:rPr lang="en-US" sz="1300">
                <a:latin typeface="Times New Roman" charset="0"/>
              </a:rPr>
              <a:pPr/>
              <a:t>125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9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611354D-0B24-8A4B-98E4-58FE38077F6D}" type="slidenum">
              <a:rPr lang="en-US" sz="1300">
                <a:latin typeface="Times New Roman" charset="0"/>
              </a:rPr>
              <a:pPr/>
              <a:t>126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3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2F4463E-1052-DE40-985B-2B630D237B76}" type="slidenum">
              <a:rPr lang="en-US" sz="1300">
                <a:latin typeface="Times New Roman" charset="0"/>
              </a:rPr>
              <a:pPr/>
              <a:t>127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5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8704DC2-A329-F441-A1F7-096EBC17D091}" type="slidenum">
              <a:rPr lang="en-US" sz="1300">
                <a:latin typeface="Times New Roman" charset="0"/>
              </a:rPr>
              <a:pPr/>
              <a:t>128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7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01B91CF-607B-EC43-8F32-15B5270B1A9E}" type="slidenum">
              <a:rPr lang="en-US" sz="1300">
                <a:latin typeface="Times New Roman" charset="0"/>
              </a:rPr>
              <a:pPr/>
              <a:t>129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9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8816444-00F3-FB41-8194-2808B3BA3681}" type="slidenum">
              <a:rPr lang="en-US" sz="1300">
                <a:latin typeface="Times New Roman" charset="0"/>
              </a:rPr>
              <a:pPr/>
              <a:t>130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91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3BA4C4C-1124-4442-863F-75D915E42360}" type="slidenum">
              <a:rPr lang="en-US" sz="1300">
                <a:latin typeface="Times New Roman" charset="0"/>
              </a:rPr>
              <a:pPr/>
              <a:t>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1B46F4-D8F1-FB47-8313-D4E9CFBB5306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27CCE78-9F8E-C448-9A42-58BF38E05FB0}" type="slidenum">
              <a:rPr lang="en-US" sz="1300">
                <a:latin typeface="Times New Roman" charset="0"/>
              </a:rPr>
              <a:pPr/>
              <a:t>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7593D9-B343-834A-85F0-B1AE9CDB1CD5}" type="slidenum">
              <a:rPr lang="en-US" sz="1300">
                <a:latin typeface="Times New Roman" charset="0"/>
              </a:rPr>
              <a:pPr/>
              <a:t>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7E155B8-85D7-064C-A3DC-9AC8D6642442}" type="slidenum">
              <a:rPr lang="en-US" sz="1300">
                <a:latin typeface="Times New Roman" charset="0"/>
              </a:rPr>
              <a:pPr/>
              <a:t>13</a:t>
            </a:fld>
            <a:endParaRPr lang="en-US" sz="1300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0D0B5D-2923-9245-A2F1-AFB98D2C34B4}" type="slidenum">
              <a:rPr lang="en-US" sz="1300">
                <a:latin typeface="Times New Roman" charset="0"/>
              </a:rPr>
              <a:pPr/>
              <a:t>30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u="none">
                <a:latin typeface="Gill Sans M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816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2968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86852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726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63327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32096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58701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61968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1.wmf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wmf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w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w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w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3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wmf"/><Relationship Id="rId5" Type="http://schemas.openxmlformats.org/officeDocument/2006/relationships/image" Target="../media/image13.w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13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11.w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11.w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7.w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4.png"/><Relationship Id="rId5" Type="http://schemas.openxmlformats.org/officeDocument/2006/relationships/image" Target="../media/image11.w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1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wmf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944994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8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Security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2901520" cy="19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Breaking an encryption scheme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cipher-text only attack: </a:t>
            </a:r>
            <a:r>
              <a:rPr lang="en-US" sz="2400" dirty="0">
                <a:latin typeface="Gill Sans MT" charset="0"/>
              </a:rPr>
              <a:t>Trudy has ciphertext she can analyze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two approaches:</a:t>
            </a:r>
          </a:p>
          <a:p>
            <a:pPr lvl="1"/>
            <a:r>
              <a:rPr lang="en-US" dirty="0">
                <a:latin typeface="Gill Sans MT" charset="0"/>
              </a:rPr>
              <a:t>brute force: search through all keys </a:t>
            </a:r>
          </a:p>
          <a:p>
            <a:pPr lvl="1"/>
            <a:r>
              <a:rPr lang="en-US" dirty="0">
                <a:latin typeface="Gill Sans MT" charset="0"/>
              </a:rPr>
              <a:t>statistical analysis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19563" cy="4648200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known-plaintext attack: </a:t>
            </a:r>
            <a:r>
              <a:rPr lang="en-US" sz="2400" dirty="0">
                <a:latin typeface="Gill Sans MT" charset="0"/>
              </a:rPr>
              <a:t>Trudy has plaintext corresponding to ciphertext</a:t>
            </a:r>
          </a:p>
          <a:p>
            <a:pPr lvl="1"/>
            <a:r>
              <a:rPr lang="en-US" dirty="0">
                <a:latin typeface="Gill Sans MT" charset="0"/>
              </a:rPr>
              <a:t>e.g., in monoalphabetic cipher, Trudy determines pairings for </a:t>
            </a:r>
            <a:r>
              <a:rPr lang="en-US" dirty="0">
                <a:latin typeface="Gill Sans MT" charset="0"/>
              </a:rPr>
              <a:t>a,l,i,c,e,b,o</a:t>
            </a:r>
            <a:r>
              <a:rPr lang="en-US" dirty="0">
                <a:latin typeface="Gill Sans MT" charset="0"/>
              </a:rPr>
              <a:t>,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chosen-plaintext attack: </a:t>
            </a:r>
            <a:r>
              <a:rPr lang="en-US" sz="2400" dirty="0">
                <a:latin typeface="Gill Sans MT" charset="0"/>
              </a:rPr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36869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0541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01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IKE: Internet Key Exchange 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previous examples: </a:t>
            </a:r>
            <a:r>
              <a:rPr lang="en-US" sz="2400" dirty="0">
                <a:latin typeface="Gill Sans MT" charset="0"/>
              </a:rPr>
              <a:t>manual establishment of IPsec SAs in IPsec endpoints: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Example SA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SPI: 12345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Source IP: 200.168.1.100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Dest</a:t>
            </a:r>
            <a:r>
              <a:rPr lang="en-US" dirty="0">
                <a:latin typeface="Arial" charset="0"/>
                <a:cs typeface="Arial" charset="0"/>
              </a:rPr>
              <a:t> IP: 193.68.2.23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Protocol: ESP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Encryption algorithm: 3DES-cbc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HMAC algorithm: MD5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Encryption key: 0x7aeaca…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HMAC key:0xc0291f…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manual keying is impractical for VPN with 100s of endpoints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instead use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IPsec IKE (Internet Key Exchange</a:t>
            </a:r>
            <a:r>
              <a:rPr lang="en-US" sz="2400" i="1" dirty="0">
                <a:latin typeface="Gill Sans MT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139268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050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4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IKE: PSK and PKI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54125"/>
            <a:ext cx="8245475" cy="4926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authentication (prove who you are) with either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pre-shared secret (PSK) or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with PKI (pubic/private keys and certificates).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PSK: both sides start with secret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run IKE to authenticate each other and to generate IPsec SAs (one in each direction), including encryption, authentication keys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PKI: both sides start with public/private key pair, certificate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run IKE to authenticate each other, obtain IPsec SAs (one in each direction).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similar with handshake in SSL.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40292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1597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102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3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63625"/>
            <a:ext cx="25622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 phases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IKE has two phases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phase 1: </a:t>
            </a:r>
            <a:r>
              <a:rPr lang="en-US" dirty="0">
                <a:latin typeface="Gill Sans MT" charset="0"/>
              </a:rPr>
              <a:t>establish bi-directional IKE SA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Gill Sans MT" charset="0"/>
                <a:cs typeface="Gill Sans MT" charset="0"/>
              </a:rPr>
              <a:t>note: IKE SA different from IPsec SA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Gill Sans MT" charset="0"/>
                <a:cs typeface="Gill Sans MT" charset="0"/>
              </a:rPr>
              <a:t>aka ISAKMP security association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phase 2: </a:t>
            </a:r>
            <a:r>
              <a:rPr lang="en-US" dirty="0">
                <a:latin typeface="Gill Sans MT" charset="0"/>
              </a:rPr>
              <a:t>ISAKMP is used to securely negotiate IPsec pair of SAs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phase 1 has two modes: aggressive mode and main mode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aggressive mode uses fewer messages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main mode provides identity protection and is more flexible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8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7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03187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summary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 message exchange for algorithms, secret keys, SPI numbers</a:t>
            </a:r>
          </a:p>
          <a:p>
            <a:r>
              <a:rPr lang="en-US" dirty="0">
                <a:latin typeface="Gill Sans MT" charset="0"/>
              </a:rPr>
              <a:t>either AH or ESP protocol  (or both)</a:t>
            </a:r>
          </a:p>
          <a:p>
            <a:pPr lvl="1"/>
            <a:r>
              <a:rPr lang="en-US" sz="2800" dirty="0">
                <a:latin typeface="Gill Sans MT" charset="0"/>
              </a:rPr>
              <a:t>AH provides integrity, source authentication</a:t>
            </a:r>
          </a:p>
          <a:p>
            <a:pPr lvl="1"/>
            <a:r>
              <a:rPr lang="en-US" sz="2800" dirty="0">
                <a:latin typeface="Gill Sans MT" charset="0"/>
              </a:rPr>
              <a:t>ESP protocol (with AH) additionally provides encryption</a:t>
            </a:r>
          </a:p>
          <a:p>
            <a:r>
              <a:rPr lang="en-US" dirty="0">
                <a:latin typeface="Gill Sans MT" charset="0"/>
              </a:rPr>
              <a:t>IPsec peers can be two end systems, two routers/firewalls, or a router/firewall and an end system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9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2D2DB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</a:t>
            </a:r>
            <a:r>
              <a:rPr lang="en-US" dirty="0">
                <a:latin typeface="Gill Sans MT" charset="0"/>
              </a:rPr>
              <a:t> 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8.7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43364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1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09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4457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WEP design goals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53388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symmetric key crypto</a:t>
            </a:r>
          </a:p>
          <a:p>
            <a:pPr lvl="1"/>
            <a:r>
              <a:rPr lang="en-US" dirty="0">
                <a:latin typeface="Gill Sans MT" charset="0"/>
              </a:rPr>
              <a:t>confidentiality</a:t>
            </a:r>
          </a:p>
          <a:p>
            <a:pPr lvl="1"/>
            <a:r>
              <a:rPr lang="en-US" dirty="0">
                <a:latin typeface="Gill Sans MT" charset="0"/>
              </a:rPr>
              <a:t>end host authorization</a:t>
            </a:r>
          </a:p>
          <a:p>
            <a:pPr lvl="1"/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self-synchronizing: each packet separately encrypted</a:t>
            </a:r>
          </a:p>
          <a:p>
            <a:pPr lvl="1"/>
            <a:r>
              <a:rPr lang="en-US" dirty="0">
                <a:latin typeface="Gill Sans MT" charset="0"/>
              </a:rPr>
              <a:t>given encrypted packet and key, can decrypt; can continue to decrypt packets when preceding packet was lost (unlike Cipher Block Chaining (CBC) in block ciphers)</a:t>
            </a:r>
          </a:p>
          <a:p>
            <a:r>
              <a:rPr lang="en-US" sz="2400" dirty="0">
                <a:latin typeface="Gill Sans MT" charset="0"/>
              </a:rPr>
              <a:t>Efficient</a:t>
            </a:r>
          </a:p>
          <a:p>
            <a:pPr lvl="1"/>
            <a:r>
              <a:rPr lang="en-US" dirty="0">
                <a:latin typeface="Gill Sans MT" charset="0"/>
              </a:rPr>
              <a:t>implementable in hardware or software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145413" name="Group 356"/>
          <p:cNvGrpSpPr>
            <a:grpSpLocks/>
          </p:cNvGrpSpPr>
          <p:nvPr/>
        </p:nvGrpSpPr>
        <p:grpSpPr bwMode="auto">
          <a:xfrm>
            <a:off x="6745288" y="1870075"/>
            <a:ext cx="1187450" cy="1058863"/>
            <a:chOff x="313" y="1497"/>
            <a:chExt cx="1152" cy="1014"/>
          </a:xfrm>
        </p:grpSpPr>
        <p:pic>
          <p:nvPicPr>
            <p:cNvPr id="14541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1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5414" name="Group 361"/>
          <p:cNvGrpSpPr>
            <a:grpSpLocks/>
          </p:cNvGrpSpPr>
          <p:nvPr/>
        </p:nvGrpSpPr>
        <p:grpSpPr bwMode="auto">
          <a:xfrm>
            <a:off x="5362575" y="542925"/>
            <a:ext cx="1250950" cy="992188"/>
            <a:chOff x="2967" y="478"/>
            <a:chExt cx="788" cy="625"/>
          </a:xfrm>
        </p:grpSpPr>
        <p:pic>
          <p:nvPicPr>
            <p:cNvPr id="14541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1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7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3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42988"/>
            <a:ext cx="7896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228600"/>
            <a:ext cx="80232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Review: symmetric stream ciphers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30525"/>
            <a:ext cx="7772400" cy="3241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combine each byte of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keystream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 with byte of plaintext to get ciphertext: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m(i) = </a:t>
            </a:r>
            <a:r>
              <a:rPr lang="en-US" dirty="0">
                <a:latin typeface="Gill Sans MT" charset="0"/>
              </a:rPr>
              <a:t>ith</a:t>
            </a:r>
            <a:r>
              <a:rPr lang="en-US" dirty="0">
                <a:latin typeface="Gill Sans MT" charset="0"/>
              </a:rPr>
              <a:t> unit of message</a:t>
            </a:r>
            <a:endParaRPr lang="en-US" dirty="0">
              <a:latin typeface="Gill Sans MT" charset="0"/>
              <a:sym typeface="Symbo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ks</a:t>
            </a:r>
            <a:r>
              <a:rPr lang="en-US" dirty="0">
                <a:latin typeface="Gill Sans MT" charset="0"/>
              </a:rPr>
              <a:t>(i) = </a:t>
            </a:r>
            <a:r>
              <a:rPr lang="en-US" dirty="0">
                <a:latin typeface="Gill Sans MT" charset="0"/>
              </a:rPr>
              <a:t>ith</a:t>
            </a:r>
            <a:r>
              <a:rPr lang="en-US" dirty="0">
                <a:latin typeface="Gill Sans MT" charset="0"/>
              </a:rPr>
              <a:t> unit of </a:t>
            </a:r>
            <a:r>
              <a:rPr lang="en-US" dirty="0">
                <a:latin typeface="Gill Sans MT" charset="0"/>
              </a:rPr>
              <a:t>keystream</a:t>
            </a: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c(i) = </a:t>
            </a:r>
            <a:r>
              <a:rPr lang="en-US" dirty="0">
                <a:latin typeface="Gill Sans MT" charset="0"/>
              </a:rPr>
              <a:t>ith</a:t>
            </a:r>
            <a:r>
              <a:rPr lang="en-US" dirty="0">
                <a:latin typeface="Gill Sans MT" charset="0"/>
              </a:rPr>
              <a:t> unit of ciphertext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c(i) = </a:t>
            </a:r>
            <a:r>
              <a:rPr lang="en-US" dirty="0">
                <a:latin typeface="Gill Sans MT" charset="0"/>
              </a:rPr>
              <a:t>ks</a:t>
            </a:r>
            <a:r>
              <a:rPr lang="en-US" dirty="0">
                <a:latin typeface="Gill Sans MT" charset="0"/>
              </a:rPr>
              <a:t>(i) 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m(i)   (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= exclusive or)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m(i) = </a:t>
            </a:r>
            <a:r>
              <a:rPr lang="en-US" dirty="0">
                <a:latin typeface="Gill Sans MT" charset="0"/>
              </a:rPr>
              <a:t>ks</a:t>
            </a:r>
            <a:r>
              <a:rPr lang="en-US" dirty="0">
                <a:latin typeface="Gill Sans MT" charset="0"/>
              </a:rPr>
              <a:t>(i) 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c(i)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WEP uses RC4</a:t>
            </a:r>
          </a:p>
        </p:txBody>
      </p:sp>
      <p:grpSp>
        <p:nvGrpSpPr>
          <p:cNvPr id="146437" name="Group 10"/>
          <p:cNvGrpSpPr>
            <a:grpSpLocks/>
          </p:cNvGrpSpPr>
          <p:nvPr/>
        </p:nvGrpSpPr>
        <p:grpSpPr bwMode="auto">
          <a:xfrm>
            <a:off x="1858963" y="1727200"/>
            <a:ext cx="5162550" cy="914400"/>
            <a:chOff x="1171" y="1088"/>
            <a:chExt cx="3252" cy="576"/>
          </a:xfrm>
        </p:grpSpPr>
        <p:sp>
          <p:nvSpPr>
            <p:cNvPr id="146438" name="Rectangle 4"/>
            <p:cNvSpPr>
              <a:spLocks noChangeArrowheads="1"/>
            </p:cNvSpPr>
            <p:nvPr/>
          </p:nvSpPr>
          <p:spPr bwMode="auto">
            <a:xfrm>
              <a:off x="2103" y="1088"/>
              <a:ext cx="914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6439" name="Text Box 5"/>
            <p:cNvSpPr txBox="1">
              <a:spLocks noChangeArrowheads="1"/>
            </p:cNvSpPr>
            <p:nvPr/>
          </p:nvSpPr>
          <p:spPr bwMode="auto">
            <a:xfrm>
              <a:off x="2158" y="1149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keystream</a:t>
              </a:r>
              <a:endParaRPr lang="en-US" dirty="0">
                <a:latin typeface="Arial" charset="0"/>
                <a:cs typeface="Arial" charset="0"/>
              </a:endParaRPr>
            </a:p>
            <a:p>
              <a:r>
                <a:rPr lang="en-US" dirty="0">
                  <a:latin typeface="Arial" charset="0"/>
                  <a:cs typeface="Arial" charset="0"/>
                </a:rPr>
                <a:t>generator</a:t>
              </a:r>
            </a:p>
          </p:txBody>
        </p:sp>
        <p:sp>
          <p:nvSpPr>
            <p:cNvPr id="146440" name="Line 6"/>
            <p:cNvSpPr>
              <a:spLocks noChangeShapeType="1"/>
            </p:cNvSpPr>
            <p:nvPr/>
          </p:nvSpPr>
          <p:spPr bwMode="auto">
            <a:xfrm>
              <a:off x="1549" y="1362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41" name="Line 7"/>
            <p:cNvSpPr>
              <a:spLocks noChangeShapeType="1"/>
            </p:cNvSpPr>
            <p:nvPr/>
          </p:nvSpPr>
          <p:spPr bwMode="auto">
            <a:xfrm>
              <a:off x="3012" y="1362"/>
              <a:ext cx="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42" name="Text Box 8"/>
            <p:cNvSpPr txBox="1">
              <a:spLocks noChangeArrowheads="1"/>
            </p:cNvSpPr>
            <p:nvPr/>
          </p:nvSpPr>
          <p:spPr bwMode="auto">
            <a:xfrm>
              <a:off x="1171" y="1242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146443" name="Text Box 9"/>
            <p:cNvSpPr txBox="1">
              <a:spLocks noChangeArrowheads="1"/>
            </p:cNvSpPr>
            <p:nvPr/>
          </p:nvSpPr>
          <p:spPr bwMode="auto">
            <a:xfrm>
              <a:off x="3561" y="1258"/>
              <a:ext cx="8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keystream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106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7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7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99218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184150"/>
            <a:ext cx="8443912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Stream cipher and packet independence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5775" cy="3171825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recall design goal: each packet separately encrypted</a:t>
            </a:r>
          </a:p>
          <a:p>
            <a:r>
              <a:rPr lang="en-US" sz="2400" dirty="0">
                <a:latin typeface="Gill Sans MT" charset="0"/>
              </a:rPr>
              <a:t>if for frame n+1, use </a:t>
            </a:r>
            <a:r>
              <a:rPr lang="en-US" sz="2400" dirty="0">
                <a:latin typeface="Gill Sans MT" charset="0"/>
              </a:rPr>
              <a:t>keystream</a:t>
            </a:r>
            <a:r>
              <a:rPr lang="en-US" sz="2400" dirty="0">
                <a:latin typeface="Gill Sans MT" charset="0"/>
              </a:rPr>
              <a:t> from where we left off for frame n, then each frame is not separately encrypted</a:t>
            </a:r>
          </a:p>
          <a:p>
            <a:pPr lvl="1"/>
            <a:r>
              <a:rPr lang="en-US" dirty="0">
                <a:latin typeface="Gill Sans MT" charset="0"/>
              </a:rPr>
              <a:t>need to know where we left off for packet n</a:t>
            </a:r>
          </a:p>
          <a:p>
            <a:r>
              <a:rPr lang="en-US" sz="2400" dirty="0">
                <a:latin typeface="Gill Sans MT" charset="0"/>
              </a:rPr>
              <a:t>WEP approach: initialize </a:t>
            </a:r>
            <a:r>
              <a:rPr lang="en-US" sz="2400" dirty="0">
                <a:latin typeface="Gill Sans MT" charset="0"/>
              </a:rPr>
              <a:t>keystream</a:t>
            </a:r>
            <a:r>
              <a:rPr lang="en-US" sz="2400" dirty="0">
                <a:latin typeface="Gill Sans MT" charset="0"/>
              </a:rPr>
              <a:t> with key + new IV for each packet: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3881438" y="4722813"/>
            <a:ext cx="1450975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3971925" y="48196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keystream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generator</a:t>
            </a:r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3001963" y="5157788"/>
            <a:ext cx="87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5324475" y="5157788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1700213" y="4967288"/>
            <a:ext cx="1522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Key+IV</a:t>
            </a:r>
            <a:r>
              <a:rPr lang="en-US" baseline="-25000" dirty="0">
                <a:latin typeface="Arial" charset="0"/>
                <a:cs typeface="Arial" charset="0"/>
              </a:rPr>
              <a:t>packet</a:t>
            </a:r>
            <a:endParaRPr lang="en-US" baseline="-25000" dirty="0">
              <a:latin typeface="Arial" charset="0"/>
              <a:cs typeface="Arial" charset="0"/>
            </a:endParaRP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6196013" y="4992688"/>
            <a:ext cx="1871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keystream</a:t>
            </a:r>
            <a:r>
              <a:rPr lang="en-US" baseline="-25000" dirty="0">
                <a:latin typeface="Arial" charset="0"/>
                <a:cs typeface="Arial" charset="0"/>
              </a:rPr>
              <a:t>packet</a:t>
            </a:r>
            <a:endParaRPr lang="en-US" baseline="-25000" dirty="0">
              <a:latin typeface="Arial" charset="0"/>
              <a:cs typeface="Arial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107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1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encryption (1)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36638"/>
            <a:ext cx="7772400" cy="4078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calculates Integrity Check Value (</a:t>
            </a:r>
            <a:r>
              <a:rPr lang="en-US" sz="2200" dirty="0" smtClean="0">
                <a:latin typeface="Gill Sans MT" charset="0"/>
              </a:rPr>
              <a:t>ICV, </a:t>
            </a:r>
            <a:r>
              <a:rPr lang="en-US" sz="2200" dirty="0">
                <a:latin typeface="Gill Sans MT" charset="0"/>
              </a:rPr>
              <a:t>four-byte hash/CRC </a:t>
            </a:r>
            <a:r>
              <a:rPr lang="en-US" sz="2200" dirty="0" smtClean="0">
                <a:latin typeface="Gill Sans MT" charset="0"/>
              </a:rPr>
              <a:t>over </a:t>
            </a:r>
            <a:r>
              <a:rPr lang="en-US" sz="2200" dirty="0">
                <a:latin typeface="Gill Sans MT" charset="0"/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latin typeface="Gill Sans MT" charset="0"/>
              </a:rPr>
              <a:t>each </a:t>
            </a:r>
            <a:r>
              <a:rPr lang="en-US" sz="2200" dirty="0">
                <a:latin typeface="Gill Sans MT" charset="0"/>
              </a:rPr>
              <a:t>side has 104-bit shared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creates 24-bit initialization vector (IV), appends to key: gives 128-bit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also appends </a:t>
            </a:r>
            <a:r>
              <a:rPr lang="en-US" sz="2200" dirty="0">
                <a:latin typeface="Gill Sans MT" charset="0"/>
              </a:rPr>
              <a:t>keyID</a:t>
            </a:r>
            <a:r>
              <a:rPr lang="en-US" sz="2200" dirty="0">
                <a:latin typeface="Gill Sans MT" charset="0"/>
              </a:rPr>
              <a:t> (in 8-bit field)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128-bit key inputted into pseudo random number generator to get </a:t>
            </a:r>
            <a:r>
              <a:rPr lang="en-US" sz="2200" dirty="0">
                <a:latin typeface="Gill Sans MT" charset="0"/>
              </a:rPr>
              <a:t>keystream</a:t>
            </a:r>
            <a:endParaRPr lang="en-US" sz="2200" dirty="0">
              <a:latin typeface="Gill Sans MT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data in frame + ICV is encrypted with RC4: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b</a:t>
            </a:r>
            <a:r>
              <a:rPr lang="en-US" sz="1800" dirty="0" smtClean="0">
                <a:latin typeface="Gill Sans MT" charset="0"/>
              </a:rPr>
              <a:t>ytes </a:t>
            </a:r>
            <a:r>
              <a:rPr lang="en-US" sz="1800" dirty="0">
                <a:latin typeface="Gill Sans MT" charset="0"/>
              </a:rPr>
              <a:t>of </a:t>
            </a:r>
            <a:r>
              <a:rPr lang="en-US" sz="1800" dirty="0">
                <a:latin typeface="Gill Sans MT" charset="0"/>
              </a:rPr>
              <a:t>keystream</a:t>
            </a:r>
            <a:r>
              <a:rPr lang="en-US" sz="1800" dirty="0">
                <a:latin typeface="Gill Sans MT" charset="0"/>
              </a:rPr>
              <a:t> are </a:t>
            </a:r>
            <a:r>
              <a:rPr lang="en-US" sz="1800" dirty="0">
                <a:latin typeface="Gill Sans MT" charset="0"/>
              </a:rPr>
              <a:t>XORed</a:t>
            </a:r>
            <a:r>
              <a:rPr lang="en-US" sz="1800" dirty="0">
                <a:latin typeface="Gill Sans MT" charset="0"/>
              </a:rPr>
              <a:t> with bytes of data &amp; ICV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IV &amp; </a:t>
            </a:r>
            <a:r>
              <a:rPr lang="en-US" sz="1800" dirty="0">
                <a:latin typeface="Gill Sans MT" charset="0"/>
              </a:rPr>
              <a:t>keyID</a:t>
            </a:r>
            <a:r>
              <a:rPr lang="en-US" sz="1800" dirty="0">
                <a:latin typeface="Gill Sans MT" charset="0"/>
              </a:rPr>
              <a:t> are appended to encrypted data to create payload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payload inserted into 802.11 frame</a:t>
            </a:r>
          </a:p>
        </p:txBody>
      </p:sp>
      <p:grpSp>
        <p:nvGrpSpPr>
          <p:cNvPr id="148485" name="Group 17"/>
          <p:cNvGrpSpPr>
            <a:grpSpLocks/>
          </p:cNvGrpSpPr>
          <p:nvPr/>
        </p:nvGrpSpPr>
        <p:grpSpPr bwMode="auto">
          <a:xfrm>
            <a:off x="1812925" y="5085537"/>
            <a:ext cx="4572000" cy="1616075"/>
            <a:chOff x="675" y="3222"/>
            <a:chExt cx="2880" cy="1018"/>
          </a:xfrm>
        </p:grpSpPr>
        <p:sp>
          <p:nvSpPr>
            <p:cNvPr id="148486" name="Text Box 11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</p:txBody>
        </p:sp>
        <p:sp>
          <p:nvSpPr>
            <p:cNvPr id="148487" name="Rectangle 4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48488" name="Rectangle 6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ICV</a:t>
              </a:r>
            </a:p>
          </p:txBody>
        </p:sp>
        <p:sp>
          <p:nvSpPr>
            <p:cNvPr id="148489" name="Rectangle 8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IV</a:t>
              </a:r>
            </a:p>
          </p:txBody>
        </p:sp>
        <p:sp>
          <p:nvSpPr>
            <p:cNvPr id="148490" name="AutoShape 10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8491" name="AutoShape 12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8492" name="Text Box 13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MAC payload</a:t>
              </a:r>
            </a:p>
          </p:txBody>
        </p:sp>
        <p:sp>
          <p:nvSpPr>
            <p:cNvPr id="148493" name="Rectangle 16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Key</a:t>
              </a:r>
              <a:br>
                <a:rPr lang="en-US" sz="1800" dirty="0">
                  <a:latin typeface="Arial" charset="0"/>
                  <a:cs typeface="Arial" charset="0"/>
                </a:rPr>
              </a:br>
              <a:r>
                <a:rPr lang="en-US" sz="1800" dirty="0">
                  <a:latin typeface="Arial" charset="0"/>
                  <a:cs typeface="Arial" charset="0"/>
                </a:rPr>
                <a:t>ID</a:t>
              </a: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108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4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encryption (2)</a:t>
            </a:r>
          </a:p>
        </p:txBody>
      </p:sp>
      <p:graphicFrame>
        <p:nvGraphicFramePr>
          <p:cNvPr id="149507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0" y="1346200"/>
          <a:ext cx="9144000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24" name="Picture" r:id="rId3" imgW="6687835" imgH="2826189" progId="Word.Picture.8">
                  <p:embed/>
                </p:oleObj>
              </mc:Choice>
              <mc:Fallback>
                <p:oleObj name="Picture" r:id="rId3" imgW="6687835" imgH="282618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6200"/>
                        <a:ext cx="9144000" cy="386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251075" y="4652963"/>
            <a:ext cx="35909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new IV for each frame </a:t>
            </a:r>
          </a:p>
        </p:txBody>
      </p:sp>
      <p:pic>
        <p:nvPicPr>
          <p:cNvPr id="149509" name="Picture 22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0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1288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4021138"/>
            <a:ext cx="8218488" cy="1979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symmetric key crypto</a:t>
            </a:r>
            <a:r>
              <a:rPr lang="en-US" sz="2400" dirty="0">
                <a:latin typeface="Gill Sans MT" charset="0"/>
              </a:rPr>
              <a:t>: Bob and Alice share same (symmetric) key: K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e.g., key is knowing substitution pattern in mono alphabetic substitution cipher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how do Bob and Alice agree on key value?</a:t>
            </a:r>
            <a:endParaRPr lang="en-US" sz="2400" i="1" dirty="0">
              <a:latin typeface="Gill Sans MT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546850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543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165350" y="1716088"/>
            <a:ext cx="642938" cy="579437"/>
            <a:chOff x="1382" y="1036"/>
            <a:chExt cx="405" cy="365"/>
          </a:xfrm>
        </p:grpSpPr>
        <p:sp>
          <p:nvSpPr>
            <p:cNvPr id="37917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8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37895" name="Picture 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2008188" y="258286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5100638" y="25717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5121275" y="2595563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3403600" y="298608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2" name="Picture 16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6548438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5" name="Picture 19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511425" y="16398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6" name="Text Box 20"/>
          <p:cNvSpPr txBox="1">
            <a:spLocks noChangeArrowheads="1"/>
          </p:cNvSpPr>
          <p:nvPr/>
        </p:nvSpPr>
        <p:spPr bwMode="auto">
          <a:xfrm>
            <a:off x="1773238" y="4481513"/>
            <a:ext cx="325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S</a:t>
            </a:r>
          </a:p>
        </p:txBody>
      </p:sp>
      <p:grpSp>
        <p:nvGrpSpPr>
          <p:cNvPr id="37907" name="Group 21"/>
          <p:cNvGrpSpPr>
            <a:grpSpLocks/>
          </p:cNvGrpSpPr>
          <p:nvPr/>
        </p:nvGrpSpPr>
        <p:grpSpPr bwMode="auto">
          <a:xfrm>
            <a:off x="5351463" y="1665288"/>
            <a:ext cx="642937" cy="579437"/>
            <a:chOff x="1382" y="1036"/>
            <a:chExt cx="405" cy="365"/>
          </a:xfrm>
        </p:grpSpPr>
        <p:sp>
          <p:nvSpPr>
            <p:cNvPr id="37915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6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37908" name="Line 24"/>
          <p:cNvSpPr>
            <a:spLocks noChangeShapeType="1"/>
          </p:cNvSpPr>
          <p:nvPr/>
        </p:nvSpPr>
        <p:spPr bwMode="auto">
          <a:xfrm flipH="1">
            <a:off x="5559425" y="214312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9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97538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355600" y="2643188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3662363" y="3149600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   (m)</a:t>
            </a:r>
          </a:p>
        </p:txBody>
      </p:sp>
      <p:sp>
        <p:nvSpPr>
          <p:cNvPr id="37912" name="Text Box 28"/>
          <p:cNvSpPr txBox="1">
            <a:spLocks noChangeArrowheads="1"/>
          </p:cNvSpPr>
          <p:nvPr/>
        </p:nvSpPr>
        <p:spPr bwMode="auto">
          <a:xfrm>
            <a:off x="3914775" y="3341688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37913" name="Text Box 35"/>
          <p:cNvSpPr txBox="1">
            <a:spLocks noChangeArrowheads="1"/>
          </p:cNvSpPr>
          <p:nvPr/>
        </p:nvSpPr>
        <p:spPr bwMode="auto">
          <a:xfrm>
            <a:off x="6689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(m))</a:t>
            </a:r>
          </a:p>
        </p:txBody>
      </p:sp>
      <p:pic>
        <p:nvPicPr>
          <p:cNvPr id="37914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98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29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820738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decryption overview 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768600"/>
            <a:ext cx="7772400" cy="34798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receiver extracts IV</a:t>
            </a:r>
          </a:p>
          <a:p>
            <a:r>
              <a:rPr lang="en-US" sz="2400" dirty="0">
                <a:latin typeface="Gill Sans MT" charset="0"/>
              </a:rPr>
              <a:t>inputs IV, shared secret key into pseudo random generator, gets </a:t>
            </a:r>
            <a:r>
              <a:rPr lang="en-US" sz="2400" dirty="0">
                <a:latin typeface="Gill Sans MT" charset="0"/>
              </a:rPr>
              <a:t>keystream</a:t>
            </a:r>
            <a:endParaRPr lang="en-US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XORs </a:t>
            </a:r>
            <a:r>
              <a:rPr lang="en-US" sz="2400" dirty="0">
                <a:latin typeface="Gill Sans MT" charset="0"/>
              </a:rPr>
              <a:t>keystream</a:t>
            </a:r>
            <a:r>
              <a:rPr lang="en-US" sz="2400" dirty="0">
                <a:latin typeface="Gill Sans MT" charset="0"/>
              </a:rPr>
              <a:t> with encrypted data to decrypt data + ICV</a:t>
            </a:r>
          </a:p>
          <a:p>
            <a:r>
              <a:rPr lang="en-US" sz="2400" dirty="0">
                <a:latin typeface="Gill Sans MT" charset="0"/>
              </a:rPr>
              <a:t>verifies integrity of data with ICV</a:t>
            </a:r>
          </a:p>
          <a:p>
            <a:pPr lvl="1"/>
            <a:r>
              <a:rPr lang="en-US" dirty="0">
                <a:latin typeface="Gill Sans MT" charset="0"/>
              </a:rPr>
              <a:t>note: message integrity approach used here is different from MAC (message authentication code) and signatures (using PKI).</a:t>
            </a:r>
          </a:p>
        </p:txBody>
      </p:sp>
      <p:grpSp>
        <p:nvGrpSpPr>
          <p:cNvPr id="150533" name="Group 11"/>
          <p:cNvGrpSpPr>
            <a:grpSpLocks/>
          </p:cNvGrpSpPr>
          <p:nvPr/>
        </p:nvGrpSpPr>
        <p:grpSpPr bwMode="auto">
          <a:xfrm>
            <a:off x="1633538" y="1154113"/>
            <a:ext cx="4572000" cy="1616075"/>
            <a:chOff x="675" y="3222"/>
            <a:chExt cx="2880" cy="1018"/>
          </a:xfrm>
        </p:grpSpPr>
        <p:sp>
          <p:nvSpPr>
            <p:cNvPr id="150534" name="Text Box 12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</p:txBody>
        </p:sp>
        <p:sp>
          <p:nvSpPr>
            <p:cNvPr id="150535" name="Rectangle 13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50536" name="Rectangle 14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ICV</a:t>
              </a:r>
            </a:p>
          </p:txBody>
        </p:sp>
        <p:sp>
          <p:nvSpPr>
            <p:cNvPr id="150537" name="Rectangle 15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IV</a:t>
              </a:r>
            </a:p>
          </p:txBody>
        </p:sp>
        <p:sp>
          <p:nvSpPr>
            <p:cNvPr id="150538" name="AutoShape 16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0539" name="AutoShape 17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0540" name="Text Box 18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MAC payload</a:t>
              </a:r>
            </a:p>
          </p:txBody>
        </p:sp>
        <p:sp>
          <p:nvSpPr>
            <p:cNvPr id="150541" name="Rectangle 19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Key</a:t>
              </a:r>
              <a:br>
                <a:rPr lang="en-US" sz="1800" dirty="0">
                  <a:latin typeface="Arial" charset="0"/>
                  <a:cs typeface="Arial" charset="0"/>
                </a:rPr>
              </a:br>
              <a:r>
                <a:rPr lang="en-US" sz="1800" dirty="0">
                  <a:latin typeface="Arial" charset="0"/>
                  <a:cs typeface="Arial" charset="0"/>
                </a:rPr>
                <a:t>ID</a:t>
              </a: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110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69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3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04457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28600"/>
            <a:ext cx="802005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End-point authentication w/ nonce</a:t>
            </a:r>
          </a:p>
        </p:txBody>
      </p:sp>
      <p:sp>
        <p:nvSpPr>
          <p:cNvPr id="151556" name="Text Box 5"/>
          <p:cNvSpPr txBox="1">
            <a:spLocks noChangeArrowheads="1"/>
          </p:cNvSpPr>
          <p:nvPr/>
        </p:nvSpPr>
        <p:spPr bwMode="auto">
          <a:xfrm>
            <a:off x="985838" y="1530350"/>
            <a:ext cx="7081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Nonce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: </a:t>
            </a:r>
            <a:r>
              <a:rPr lang="en-US" sz="2800" dirty="0">
                <a:latin typeface="Gill Sans MT" charset="0"/>
                <a:cs typeface="Gill Sans MT" charset="0"/>
              </a:rPr>
              <a:t>number (R) used only </a:t>
            </a:r>
            <a:r>
              <a:rPr lang="en-US" sz="2800" i="1" dirty="0">
                <a:latin typeface="Gill Sans MT" charset="0"/>
                <a:cs typeface="Gill Sans MT" charset="0"/>
              </a:rPr>
              <a:t>once –in-a-lifetime</a:t>
            </a:r>
          </a:p>
        </p:txBody>
      </p:sp>
      <p:sp>
        <p:nvSpPr>
          <p:cNvPr id="151557" name="Text Box 6"/>
          <p:cNvSpPr txBox="1">
            <a:spLocks noChangeArrowheads="1"/>
          </p:cNvSpPr>
          <p:nvPr/>
        </p:nvSpPr>
        <p:spPr bwMode="auto">
          <a:xfrm>
            <a:off x="258763" y="2090738"/>
            <a:ext cx="8356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How to prove Alice </a:t>
            </a:r>
            <a:r>
              <a:rPr lang="ja-JP" altLang="en-US" sz="2800" i="1">
                <a:solidFill>
                  <a:srgbClr val="CC0000"/>
                </a:solidFill>
                <a:latin typeface="Gill Sans MT" charset="0"/>
                <a:cs typeface="Gill Sans MT" charset="0"/>
              </a:rPr>
              <a:t>“</a:t>
            </a:r>
            <a:r>
              <a:rPr lang="en-US" altLang="ja-JP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live</a:t>
            </a:r>
            <a:r>
              <a:rPr lang="ja-JP" altLang="en-US" sz="2800" i="1">
                <a:solidFill>
                  <a:srgbClr val="CC0000"/>
                </a:solidFill>
                <a:latin typeface="Gill Sans MT" charset="0"/>
                <a:cs typeface="Gill Sans MT" charset="0"/>
              </a:rPr>
              <a:t>”</a:t>
            </a:r>
            <a:r>
              <a:rPr lang="en-US" altLang="ja-JP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:  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Bob sends Alice </a:t>
            </a:r>
            <a:r>
              <a:rPr lang="en-US" altLang="ja-JP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nonce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, R.  Alice</a:t>
            </a:r>
          </a:p>
          <a:p>
            <a:pPr algn="r"/>
            <a:r>
              <a:rPr lang="en-US" sz="2400" dirty="0">
                <a:latin typeface="Gill Sans MT" charset="0"/>
                <a:cs typeface="Gill Sans MT" charset="0"/>
              </a:rPr>
              <a:t>must return R, encrypted with shared secret key</a:t>
            </a:r>
          </a:p>
        </p:txBody>
      </p:sp>
      <p:pic>
        <p:nvPicPr>
          <p:cNvPr id="151558" name="Picture 7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9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60" name="Line 9"/>
          <p:cNvSpPr>
            <a:spLocks noChangeShapeType="1"/>
          </p:cNvSpPr>
          <p:nvPr/>
        </p:nvSpPr>
        <p:spPr bwMode="auto">
          <a:xfrm>
            <a:off x="2733675" y="3819525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1" name="Text Box 10"/>
          <p:cNvSpPr txBox="1">
            <a:spLocks noChangeArrowheads="1"/>
          </p:cNvSpPr>
          <p:nvPr/>
        </p:nvSpPr>
        <p:spPr bwMode="auto">
          <a:xfrm>
            <a:off x="3662363" y="3467100"/>
            <a:ext cx="170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ja-JP" altLang="en-US" sz="240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I am Alice</a:t>
            </a:r>
            <a:r>
              <a:rPr lang="ja-JP" altLang="en-US" sz="2400">
                <a:latin typeface="Gill Sans MT" charset="0"/>
                <a:cs typeface="Gill Sans MT" charset="0"/>
              </a:rPr>
              <a:t>”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sp>
        <p:nvSpPr>
          <p:cNvPr id="151562" name="Line 11"/>
          <p:cNvSpPr>
            <a:spLocks noChangeShapeType="1"/>
          </p:cNvSpPr>
          <p:nvPr/>
        </p:nvSpPr>
        <p:spPr bwMode="auto">
          <a:xfrm flipH="1">
            <a:off x="2727325" y="4437063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3" name="Line 12"/>
          <p:cNvSpPr>
            <a:spLocks noChangeShapeType="1"/>
          </p:cNvSpPr>
          <p:nvPr/>
        </p:nvSpPr>
        <p:spPr bwMode="auto">
          <a:xfrm>
            <a:off x="2735263" y="509746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4" name="Text Box 13"/>
          <p:cNvSpPr txBox="1">
            <a:spLocks noChangeArrowheads="1"/>
          </p:cNvSpPr>
          <p:nvPr/>
        </p:nvSpPr>
        <p:spPr bwMode="auto">
          <a:xfrm>
            <a:off x="4292600" y="4141788"/>
            <a:ext cx="376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  <a:cs typeface="Gill Sans MT" charset="0"/>
              </a:rPr>
              <a:t>R</a:t>
            </a:r>
          </a:p>
        </p:txBody>
      </p:sp>
      <p:grpSp>
        <p:nvGrpSpPr>
          <p:cNvPr id="151565" name="Group 14"/>
          <p:cNvGrpSpPr>
            <a:grpSpLocks/>
          </p:cNvGrpSpPr>
          <p:nvPr/>
        </p:nvGrpSpPr>
        <p:grpSpPr bwMode="auto">
          <a:xfrm>
            <a:off x="4527550" y="4743450"/>
            <a:ext cx="1112838" cy="581025"/>
            <a:chOff x="2697" y="3555"/>
            <a:chExt cx="701" cy="366"/>
          </a:xfrm>
        </p:grpSpPr>
        <p:sp>
          <p:nvSpPr>
            <p:cNvPr id="151567" name="Text Box 15"/>
            <p:cNvSpPr txBox="1">
              <a:spLocks noChangeArrowheads="1"/>
            </p:cNvSpPr>
            <p:nvPr/>
          </p:nvSpPr>
          <p:spPr bwMode="auto">
            <a:xfrm>
              <a:off x="2697" y="3555"/>
              <a:ext cx="7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latin typeface="Gill Sans MT" charset="0"/>
                  <a:cs typeface="Gill Sans MT" charset="0"/>
                </a:rPr>
                <a:t>K    (R)</a:t>
              </a:r>
            </a:p>
          </p:txBody>
        </p:sp>
        <p:sp>
          <p:nvSpPr>
            <p:cNvPr id="151568" name="Text Box 16"/>
            <p:cNvSpPr txBox="1">
              <a:spLocks noChangeArrowheads="1"/>
            </p:cNvSpPr>
            <p:nvPr/>
          </p:nvSpPr>
          <p:spPr bwMode="auto">
            <a:xfrm>
              <a:off x="2786" y="3688"/>
              <a:ext cx="3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Gill Sans MT" charset="0"/>
                  <a:cs typeface="Gill Sans MT" charset="0"/>
                </a:rPr>
                <a:t>A-B</a:t>
              </a:r>
            </a:p>
          </p:txBody>
        </p:sp>
      </p:grpSp>
      <p:sp>
        <p:nvSpPr>
          <p:cNvPr id="151566" name="Text Box 17"/>
          <p:cNvSpPr txBox="1">
            <a:spLocks noChangeArrowheads="1"/>
          </p:cNvSpPr>
          <p:nvPr/>
        </p:nvSpPr>
        <p:spPr bwMode="auto">
          <a:xfrm>
            <a:off x="6369050" y="4700588"/>
            <a:ext cx="23320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Gill Sans MT" charset="0"/>
                <a:cs typeface="Gill Sans MT" charset="0"/>
              </a:rPr>
              <a:t>Alice is live, and only Alice knows key to encrypt nonce, so it must be Alice!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WEP authentication</a:t>
            </a:r>
          </a:p>
        </p:txBody>
      </p:sp>
      <p:sp>
        <p:nvSpPr>
          <p:cNvPr id="152579" name="Line 28"/>
          <p:cNvSpPr>
            <a:spLocks noChangeShapeType="1"/>
          </p:cNvSpPr>
          <p:nvPr/>
        </p:nvSpPr>
        <p:spPr bwMode="auto">
          <a:xfrm>
            <a:off x="1676400" y="1955800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0" name="Text Box 29"/>
          <p:cNvSpPr txBox="1">
            <a:spLocks noChangeArrowheads="1"/>
          </p:cNvSpPr>
          <p:nvPr/>
        </p:nvSpPr>
        <p:spPr bwMode="auto">
          <a:xfrm>
            <a:off x="2992438" y="1603375"/>
            <a:ext cx="2708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authentication request</a:t>
            </a:r>
          </a:p>
        </p:txBody>
      </p:sp>
      <p:sp>
        <p:nvSpPr>
          <p:cNvPr id="152581" name="Line 31"/>
          <p:cNvSpPr>
            <a:spLocks noChangeShapeType="1"/>
          </p:cNvSpPr>
          <p:nvPr/>
        </p:nvSpPr>
        <p:spPr bwMode="auto">
          <a:xfrm>
            <a:off x="1655763" y="3470275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2" name="Line 32"/>
          <p:cNvSpPr>
            <a:spLocks noChangeShapeType="1"/>
          </p:cNvSpPr>
          <p:nvPr/>
        </p:nvSpPr>
        <p:spPr bwMode="auto">
          <a:xfrm>
            <a:off x="1666875" y="2676525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3" name="Line 33"/>
          <p:cNvSpPr>
            <a:spLocks noChangeShapeType="1"/>
          </p:cNvSpPr>
          <p:nvPr/>
        </p:nvSpPr>
        <p:spPr bwMode="auto">
          <a:xfrm>
            <a:off x="1671638" y="4341813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4" name="Text Box 34"/>
          <p:cNvSpPr txBox="1">
            <a:spLocks noChangeArrowheads="1"/>
          </p:cNvSpPr>
          <p:nvPr/>
        </p:nvSpPr>
        <p:spPr bwMode="auto">
          <a:xfrm>
            <a:off x="3203575" y="2308225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nonce (128 bytes)</a:t>
            </a:r>
          </a:p>
        </p:txBody>
      </p:sp>
      <p:sp>
        <p:nvSpPr>
          <p:cNvPr id="152585" name="Text Box 36"/>
          <p:cNvSpPr txBox="1">
            <a:spLocks noChangeArrowheads="1"/>
          </p:cNvSpPr>
          <p:nvPr/>
        </p:nvSpPr>
        <p:spPr bwMode="auto">
          <a:xfrm>
            <a:off x="2947988" y="3089275"/>
            <a:ext cx="3406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nonce encrypted shared key</a:t>
            </a:r>
          </a:p>
        </p:txBody>
      </p:sp>
      <p:sp>
        <p:nvSpPr>
          <p:cNvPr id="152586" name="Text Box 37"/>
          <p:cNvSpPr txBox="1">
            <a:spLocks noChangeArrowheads="1"/>
          </p:cNvSpPr>
          <p:nvPr/>
        </p:nvSpPr>
        <p:spPr bwMode="auto">
          <a:xfrm>
            <a:off x="2332038" y="3983038"/>
            <a:ext cx="479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success if decrypted value equals nonce</a:t>
            </a:r>
          </a:p>
        </p:txBody>
      </p:sp>
      <p:sp>
        <p:nvSpPr>
          <p:cNvPr id="152587" name="Text Box 38"/>
          <p:cNvSpPr txBox="1">
            <a:spLocks noChangeArrowheads="1"/>
          </p:cNvSpPr>
          <p:nvPr/>
        </p:nvSpPr>
        <p:spPr bwMode="auto">
          <a:xfrm>
            <a:off x="5716588" y="2286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14694" name="Text Box 39"/>
          <p:cNvSpPr txBox="1">
            <a:spLocks noChangeArrowheads="1"/>
          </p:cNvSpPr>
          <p:nvPr/>
        </p:nvSpPr>
        <p:spPr bwMode="auto">
          <a:xfrm>
            <a:off x="682625" y="4706938"/>
            <a:ext cx="7961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4000"/>
              <a:defRPr/>
            </a:pPr>
            <a:r>
              <a:rPr lang="en-US" sz="2800" i="1" dirty="0" smtClean="0">
                <a:solidFill>
                  <a:srgbClr val="CC0000"/>
                </a:solidFill>
                <a:latin typeface="Gill Sans MT"/>
                <a:cs typeface="Gill Sans MT"/>
              </a:rPr>
              <a:t>Notes: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not all APs do it, even if WEP is being used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AP indicates if authentication is necessary in beacon frame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done before association</a:t>
            </a:r>
          </a:p>
        </p:txBody>
      </p:sp>
      <p:pic>
        <p:nvPicPr>
          <p:cNvPr id="152589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17588"/>
            <a:ext cx="41544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90" name="Group 356"/>
          <p:cNvGrpSpPr>
            <a:grpSpLocks/>
          </p:cNvGrpSpPr>
          <p:nvPr/>
        </p:nvGrpSpPr>
        <p:grpSpPr bwMode="auto">
          <a:xfrm>
            <a:off x="709613" y="1296988"/>
            <a:ext cx="928687" cy="812800"/>
            <a:chOff x="313" y="1497"/>
            <a:chExt cx="1152" cy="1014"/>
          </a:xfrm>
        </p:grpSpPr>
        <p:pic>
          <p:nvPicPr>
            <p:cNvPr id="152594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95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2591" name="Group 361"/>
          <p:cNvGrpSpPr>
            <a:grpSpLocks/>
          </p:cNvGrpSpPr>
          <p:nvPr/>
        </p:nvGrpSpPr>
        <p:grpSpPr bwMode="auto">
          <a:xfrm>
            <a:off x="7251700" y="1350963"/>
            <a:ext cx="1065213" cy="825500"/>
            <a:chOff x="2967" y="478"/>
            <a:chExt cx="788" cy="625"/>
          </a:xfrm>
        </p:grpSpPr>
        <p:pic>
          <p:nvPicPr>
            <p:cNvPr id="15259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9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112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9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22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Breaking 802.11 WEP encryption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63663"/>
            <a:ext cx="8513762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security hole: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24-bit IV, one IV per frame, -&gt; IV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eventually reused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IV transmitted in plaintext -&gt; IV reuse detected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attack: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causes Alice to encrypt known plaintext d</a:t>
            </a:r>
            <a:r>
              <a:rPr lang="en-US" sz="2800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3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4</a:t>
            </a:r>
            <a:r>
              <a:rPr lang="en-US" dirty="0">
                <a:latin typeface="Gill Sans MT" charset="0"/>
              </a:rPr>
              <a:t> …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sees: c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i="1" dirty="0">
                <a:latin typeface="Gill Sans MT" charset="0"/>
              </a:rPr>
              <a:t> = </a:t>
            </a:r>
            <a:r>
              <a:rPr lang="en-US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XOR</a:t>
            </a:r>
            <a:r>
              <a:rPr lang="en-US" i="1" dirty="0">
                <a:latin typeface="Gill Sans MT" charset="0"/>
              </a:rPr>
              <a:t> 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b="1" baseline="44000" dirty="0">
                <a:latin typeface="Gill Sans MT" charset="0"/>
              </a:rPr>
              <a:t>IV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knows c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dirty="0">
                <a:latin typeface="Gill Sans MT" charset="0"/>
              </a:rPr>
              <a:t>, so can compute 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b="1" baseline="44000" dirty="0">
                <a:latin typeface="Gill Sans MT" charset="0"/>
              </a:rPr>
              <a:t>IV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knows encrypting key sequence k</a:t>
            </a:r>
            <a:r>
              <a:rPr lang="en-US" sz="2800" baseline="-25000" dirty="0">
                <a:latin typeface="Gill Sans MT" charset="0"/>
              </a:rPr>
              <a:t>1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2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3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Next time IV is used, Trudy can decrypt!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5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4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191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 802.11i: improved security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numerous (stronger) forms of encryption possible</a:t>
            </a:r>
          </a:p>
          <a:p>
            <a:r>
              <a:rPr lang="en-US" dirty="0">
                <a:latin typeface="Gill Sans MT" charset="0"/>
              </a:rPr>
              <a:t>provides key distribution</a:t>
            </a:r>
          </a:p>
          <a:p>
            <a:r>
              <a:rPr lang="en-US" dirty="0">
                <a:latin typeface="Gill Sans MT" charset="0"/>
              </a:rPr>
              <a:t>uses authentication server separate from access point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1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7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22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699" name="AutoShape 25"/>
          <p:cNvSpPr>
            <a:spLocks noChangeAspect="1" noChangeArrowheads="1" noTextEdit="1"/>
          </p:cNvSpPr>
          <p:nvPr/>
        </p:nvSpPr>
        <p:spPr bwMode="auto">
          <a:xfrm>
            <a:off x="4164013" y="1419225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700" name="Line 55"/>
          <p:cNvSpPr>
            <a:spLocks noChangeShapeType="1"/>
          </p:cNvSpPr>
          <p:nvPr/>
        </p:nvSpPr>
        <p:spPr bwMode="auto">
          <a:xfrm>
            <a:off x="4468813" y="219868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701" name="Cloud"/>
          <p:cNvSpPr>
            <a:spLocks noChangeAspect="1" noEditPoints="1" noChangeArrowheads="1"/>
          </p:cNvSpPr>
          <p:nvPr/>
        </p:nvSpPr>
        <p:spPr bwMode="auto">
          <a:xfrm>
            <a:off x="4910138" y="1809750"/>
            <a:ext cx="1263650" cy="846138"/>
          </a:xfrm>
          <a:custGeom>
            <a:avLst/>
            <a:gdLst>
              <a:gd name="T0" fmla="*/ 13416277 w 21600"/>
              <a:gd name="T1" fmla="*/ 649211328 h 21600"/>
              <a:gd name="T2" fmla="*/ 2147483647 w 21600"/>
              <a:gd name="T3" fmla="*/ 1297040083 h 21600"/>
              <a:gd name="T4" fmla="*/ 2147483647 w 21600"/>
              <a:gd name="T5" fmla="*/ 649211328 h 21600"/>
              <a:gd name="T6" fmla="*/ 2147483647 w 21600"/>
              <a:gd name="T7" fmla="*/ 742389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7702" name="Text Box 57"/>
          <p:cNvSpPr txBox="1">
            <a:spLocks noChangeArrowheads="1"/>
          </p:cNvSpPr>
          <p:nvPr/>
        </p:nvSpPr>
        <p:spPr bwMode="auto">
          <a:xfrm>
            <a:off x="3281363" y="1412875"/>
            <a:ext cx="182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AP: </a:t>
            </a:r>
            <a:r>
              <a:rPr lang="en-US" sz="1600" dirty="0">
                <a:latin typeface="Arial" charset="0"/>
                <a:cs typeface="Arial" charset="0"/>
              </a:rPr>
              <a:t>access point</a:t>
            </a:r>
          </a:p>
        </p:txBody>
      </p:sp>
      <p:sp>
        <p:nvSpPr>
          <p:cNvPr id="157703" name="Text Box 58"/>
          <p:cNvSpPr txBox="1">
            <a:spLocks noChangeArrowheads="1"/>
          </p:cNvSpPr>
          <p:nvPr/>
        </p:nvSpPr>
        <p:spPr bwMode="auto">
          <a:xfrm>
            <a:off x="7285038" y="1735138"/>
            <a:ext cx="1498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AS: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Authentication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 server</a:t>
            </a:r>
          </a:p>
        </p:txBody>
      </p:sp>
      <p:sp>
        <p:nvSpPr>
          <p:cNvPr id="157704" name="Text Box 59"/>
          <p:cNvSpPr txBox="1">
            <a:spLocks noChangeArrowheads="1"/>
          </p:cNvSpPr>
          <p:nvPr/>
        </p:nvSpPr>
        <p:spPr bwMode="auto">
          <a:xfrm>
            <a:off x="5060950" y="1901825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57705" name="Text Box 60"/>
          <p:cNvSpPr txBox="1">
            <a:spLocks noChangeArrowheads="1"/>
          </p:cNvSpPr>
          <p:nvPr/>
        </p:nvSpPr>
        <p:spPr bwMode="auto">
          <a:xfrm>
            <a:off x="1074738" y="1703388"/>
            <a:ext cx="1620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STA: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client station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33500" y="2871788"/>
            <a:ext cx="2641600" cy="612775"/>
            <a:chOff x="1333500" y="2871813"/>
            <a:chExt cx="2641600" cy="612775"/>
          </a:xfrm>
        </p:grpSpPr>
        <p:sp>
          <p:nvSpPr>
            <p:cNvPr id="157771" name="Oval 62"/>
            <p:cNvSpPr>
              <a:spLocks noChangeArrowheads="1"/>
            </p:cNvSpPr>
            <p:nvPr/>
          </p:nvSpPr>
          <p:spPr bwMode="auto">
            <a:xfrm>
              <a:off x="1796484" y="2952776"/>
              <a:ext cx="266700" cy="2476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7772" name="Text Box 63"/>
            <p:cNvSpPr txBox="1">
              <a:spLocks noChangeArrowheads="1"/>
            </p:cNvSpPr>
            <p:nvPr/>
          </p:nvSpPr>
          <p:spPr bwMode="auto">
            <a:xfrm>
              <a:off x="1765300" y="2903563"/>
              <a:ext cx="1943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1   Discovery of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security capabilities</a:t>
              </a:r>
            </a:p>
          </p:txBody>
        </p:sp>
        <p:sp>
          <p:nvSpPr>
            <p:cNvPr id="157773" name="Line 64"/>
            <p:cNvSpPr>
              <a:spLocks noChangeShapeType="1"/>
            </p:cNvSpPr>
            <p:nvPr/>
          </p:nvSpPr>
          <p:spPr bwMode="auto">
            <a:xfrm>
              <a:off x="1333500" y="2871813"/>
              <a:ext cx="26416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92238" y="3548063"/>
            <a:ext cx="5732462" cy="847725"/>
            <a:chOff x="1392238" y="3548063"/>
            <a:chExt cx="5732582" cy="848301"/>
          </a:xfrm>
        </p:grpSpPr>
        <p:sp>
          <p:nvSpPr>
            <p:cNvPr id="157764" name="Line 65"/>
            <p:cNvSpPr>
              <a:spLocks noChangeShapeType="1"/>
            </p:cNvSpPr>
            <p:nvPr/>
          </p:nvSpPr>
          <p:spPr bwMode="auto">
            <a:xfrm flipH="1">
              <a:off x="1392238" y="379412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5" name="Line 66"/>
            <p:cNvSpPr>
              <a:spLocks noChangeShapeType="1"/>
            </p:cNvSpPr>
            <p:nvPr/>
          </p:nvSpPr>
          <p:spPr bwMode="auto">
            <a:xfrm flipH="1">
              <a:off x="4433888" y="380047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6" name="Freeform 67"/>
            <p:cNvSpPr>
              <a:spLocks/>
            </p:cNvSpPr>
            <p:nvPr/>
          </p:nvSpPr>
          <p:spPr bwMode="auto">
            <a:xfrm>
              <a:off x="3889375" y="3548063"/>
              <a:ext cx="609600" cy="260350"/>
            </a:xfrm>
            <a:custGeom>
              <a:avLst/>
              <a:gdLst>
                <a:gd name="T0" fmla="*/ 2147483647 w 384"/>
                <a:gd name="T1" fmla="*/ 2147483647 h 164"/>
                <a:gd name="T2" fmla="*/ 2147483647 w 384"/>
                <a:gd name="T3" fmla="*/ 2147483647 h 164"/>
                <a:gd name="T4" fmla="*/ 2147483647 w 384"/>
                <a:gd name="T5" fmla="*/ 2147483647 h 164"/>
                <a:gd name="T6" fmla="*/ 0 60000 65536"/>
                <a:gd name="T7" fmla="*/ 0 60000 65536"/>
                <a:gd name="T8" fmla="*/ 0 60000 65536"/>
                <a:gd name="T9" fmla="*/ 0 w 384"/>
                <a:gd name="T10" fmla="*/ 0 h 164"/>
                <a:gd name="T11" fmla="*/ 384 w 384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64">
                  <a:moveTo>
                    <a:pt x="18" y="164"/>
                  </a:moveTo>
                  <a:cubicBezTo>
                    <a:pt x="47" y="138"/>
                    <a:pt x="0" y="0"/>
                    <a:pt x="192" y="9"/>
                  </a:cubicBezTo>
                  <a:cubicBezTo>
                    <a:pt x="384" y="18"/>
                    <a:pt x="308" y="132"/>
                    <a:pt x="338" y="16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7" name="Text Box 71"/>
            <p:cNvSpPr txBox="1">
              <a:spLocks noChangeArrowheads="1"/>
            </p:cNvSpPr>
            <p:nvPr/>
          </p:nvSpPr>
          <p:spPr bwMode="auto">
            <a:xfrm>
              <a:off x="1739900" y="3811588"/>
              <a:ext cx="538492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 and AS mutually authenticate, together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generate Master Key (MK)</a:t>
              </a:r>
              <a:r>
                <a:rPr lang="en-US" sz="1600" i="1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. AP serves as </a:t>
              </a:r>
              <a:r>
                <a:rPr lang="ja-JP" altLang="en-US" sz="1600" i="1">
                  <a:solidFill>
                    <a:srgbClr val="000099"/>
                  </a:solidFill>
                  <a:latin typeface="Arial" charset="0"/>
                  <a:cs typeface="Arial" charset="0"/>
                </a:rPr>
                <a:t>“</a:t>
              </a:r>
              <a:r>
                <a:rPr lang="en-US" altLang="ja-JP" sz="1600" i="1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pass through</a:t>
              </a:r>
              <a:r>
                <a:rPr lang="ja-JP" altLang="en-US" sz="1600" i="1">
                  <a:solidFill>
                    <a:srgbClr val="000099"/>
                  </a:solidFill>
                  <a:latin typeface="Arial" charset="0"/>
                  <a:cs typeface="Arial" charset="0"/>
                </a:rPr>
                <a:t>”</a:t>
              </a:r>
              <a:endParaRPr lang="en-US" sz="1600" i="1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57768" name="Group 72"/>
            <p:cNvGrpSpPr>
              <a:grpSpLocks/>
            </p:cNvGrpSpPr>
            <p:nvPr/>
          </p:nvGrpSpPr>
          <p:grpSpPr bwMode="auto">
            <a:xfrm>
              <a:off x="1486759" y="3815528"/>
              <a:ext cx="296862" cy="336550"/>
              <a:chOff x="1864" y="3225"/>
              <a:chExt cx="187" cy="212"/>
            </a:xfrm>
          </p:grpSpPr>
          <p:sp>
            <p:nvSpPr>
              <p:cNvPr id="157769" name="Oval 73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70" name="Text Box 74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43000" y="4660900"/>
            <a:ext cx="6573838" cy="950913"/>
            <a:chOff x="1143576" y="4660900"/>
            <a:chExt cx="6573262" cy="950913"/>
          </a:xfrm>
        </p:grpSpPr>
        <p:grpSp>
          <p:nvGrpSpPr>
            <p:cNvPr id="157755" name="Group 68"/>
            <p:cNvGrpSpPr>
              <a:grpSpLocks/>
            </p:cNvGrpSpPr>
            <p:nvPr/>
          </p:nvGrpSpPr>
          <p:grpSpPr bwMode="auto">
            <a:xfrm>
              <a:off x="6125518" y="4830775"/>
              <a:ext cx="296862" cy="336550"/>
              <a:chOff x="1864" y="3225"/>
              <a:chExt cx="187" cy="212"/>
            </a:xfrm>
          </p:grpSpPr>
          <p:sp>
            <p:nvSpPr>
              <p:cNvPr id="157762" name="Oval 69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63" name="Text Box 70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grpSp>
          <p:nvGrpSpPr>
            <p:cNvPr id="157756" name="Group 75"/>
            <p:cNvGrpSpPr>
              <a:grpSpLocks/>
            </p:cNvGrpSpPr>
            <p:nvPr/>
          </p:nvGrpSpPr>
          <p:grpSpPr bwMode="auto">
            <a:xfrm>
              <a:off x="1143576" y="4668838"/>
              <a:ext cx="296863" cy="336550"/>
              <a:chOff x="1864" y="3225"/>
              <a:chExt cx="187" cy="212"/>
            </a:xfrm>
          </p:grpSpPr>
          <p:sp>
            <p:nvSpPr>
              <p:cNvPr id="157760" name="Oval 76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61" name="Text Box 77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157757" name="Text Box 78"/>
            <p:cNvSpPr txBox="1">
              <a:spLocks noChangeArrowheads="1"/>
            </p:cNvSpPr>
            <p:nvPr/>
          </p:nvSpPr>
          <p:spPr bwMode="auto">
            <a:xfrm>
              <a:off x="1428750" y="4660900"/>
              <a:ext cx="16859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 derives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Pairwise Master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Key (PMK)</a:t>
              </a:r>
            </a:p>
          </p:txBody>
        </p:sp>
        <p:sp>
          <p:nvSpPr>
            <p:cNvPr id="157758" name="Line 79"/>
            <p:cNvSpPr>
              <a:spLocks noChangeShapeType="1"/>
            </p:cNvSpPr>
            <p:nvPr/>
          </p:nvSpPr>
          <p:spPr bwMode="auto">
            <a:xfrm>
              <a:off x="4330700" y="4775200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59" name="Text Box 80"/>
            <p:cNvSpPr txBox="1">
              <a:spLocks noChangeArrowheads="1"/>
            </p:cNvSpPr>
            <p:nvPr/>
          </p:nvSpPr>
          <p:spPr bwMode="auto">
            <a:xfrm>
              <a:off x="6424613" y="4786313"/>
              <a:ext cx="12922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AS derives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same PMK,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sends to AP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139825" y="5761038"/>
            <a:ext cx="3932238" cy="871537"/>
            <a:chOff x="1139415" y="5761038"/>
            <a:chExt cx="3932648" cy="871537"/>
          </a:xfrm>
        </p:grpSpPr>
        <p:sp>
          <p:nvSpPr>
            <p:cNvPr id="157750" name="Line 81"/>
            <p:cNvSpPr>
              <a:spLocks noChangeShapeType="1"/>
            </p:cNvSpPr>
            <p:nvPr/>
          </p:nvSpPr>
          <p:spPr bwMode="auto">
            <a:xfrm>
              <a:off x="1457325" y="5761038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7751" name="Group 83"/>
            <p:cNvGrpSpPr>
              <a:grpSpLocks/>
            </p:cNvGrpSpPr>
            <p:nvPr/>
          </p:nvGrpSpPr>
          <p:grpSpPr bwMode="auto">
            <a:xfrm>
              <a:off x="1139415" y="5815013"/>
              <a:ext cx="296863" cy="336550"/>
              <a:chOff x="1864" y="3225"/>
              <a:chExt cx="187" cy="212"/>
            </a:xfrm>
          </p:grpSpPr>
          <p:sp>
            <p:nvSpPr>
              <p:cNvPr id="157753" name="Oval 84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54" name="Text Box 85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  <p:sp>
          <p:nvSpPr>
            <p:cNvPr id="157752" name="Text Box 86"/>
            <p:cNvSpPr txBox="1">
              <a:spLocks noChangeArrowheads="1"/>
            </p:cNvSpPr>
            <p:nvPr/>
          </p:nvSpPr>
          <p:spPr bwMode="auto">
            <a:xfrm>
              <a:off x="1441450" y="5807075"/>
              <a:ext cx="3630613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STA, AP use PMK to derive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Temporal Key (TK) used for message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encryption, integrity </a:t>
              </a:r>
            </a:p>
          </p:txBody>
        </p:sp>
      </p:grpSp>
      <p:sp>
        <p:nvSpPr>
          <p:cNvPr id="157710" name="Rectangle 87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258175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 802.11i: four phases of operation</a:t>
            </a:r>
          </a:p>
        </p:txBody>
      </p:sp>
      <p:grpSp>
        <p:nvGrpSpPr>
          <p:cNvPr id="157711" name="Group 356"/>
          <p:cNvGrpSpPr>
            <a:grpSpLocks/>
          </p:cNvGrpSpPr>
          <p:nvPr/>
        </p:nvGrpSpPr>
        <p:grpSpPr bwMode="auto">
          <a:xfrm>
            <a:off x="327025" y="1466850"/>
            <a:ext cx="804863" cy="852488"/>
            <a:chOff x="313" y="1407"/>
            <a:chExt cx="1152" cy="1104"/>
          </a:xfrm>
        </p:grpSpPr>
        <p:pic>
          <p:nvPicPr>
            <p:cNvPr id="157748" name="Picture 354" descr="laptop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749" name="Picture 355" descr="antenna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712" name="Group 361"/>
          <p:cNvGrpSpPr>
            <a:grpSpLocks/>
          </p:cNvGrpSpPr>
          <p:nvPr/>
        </p:nvGrpSpPr>
        <p:grpSpPr bwMode="auto">
          <a:xfrm>
            <a:off x="3797300" y="1744663"/>
            <a:ext cx="965200" cy="693737"/>
            <a:chOff x="2967" y="478"/>
            <a:chExt cx="788" cy="625"/>
          </a:xfrm>
        </p:grpSpPr>
        <p:pic>
          <p:nvPicPr>
            <p:cNvPr id="157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713" name="Group 249"/>
          <p:cNvGrpSpPr>
            <a:grpSpLocks/>
          </p:cNvGrpSpPr>
          <p:nvPr/>
        </p:nvGrpSpPr>
        <p:grpSpPr bwMode="auto">
          <a:xfrm>
            <a:off x="6556375" y="1808163"/>
            <a:ext cx="466725" cy="793750"/>
            <a:chOff x="4140" y="429"/>
            <a:chExt cx="1425" cy="2396"/>
          </a:xfrm>
        </p:grpSpPr>
        <p:sp>
          <p:nvSpPr>
            <p:cNvPr id="15771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1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1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Rectangle 254"/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1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" name="AutoShape 256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30" name="AutoShape 257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5" name="Rectangle 258"/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2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" name="AutoShape 26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8" name="AutoShape 26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7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8" name="Rectangle 263"/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2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6" name="AutoShape 26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772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772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3" name="AutoShape 269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4" name="AutoShape 270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12" name="Rectangle 271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2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2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Oval 274"/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3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8" name="AutoShape 277"/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9" name="Oval 278"/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0" name="Oval 279"/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1" name="Oval 280"/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2" name="Rectangle 281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7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115</a:t>
            </a:fld>
            <a:endParaRPr lang="en-US" sz="1200" dirty="0">
              <a:latin typeface="Tahoma" charset="0"/>
            </a:endParaRPr>
          </a:p>
        </p:txBody>
      </p:sp>
      <p:sp>
        <p:nvSpPr>
          <p:cNvPr id="8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5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6" name="Group 2"/>
          <p:cNvGrpSpPr>
            <a:grpSpLocks/>
          </p:cNvGrpSpPr>
          <p:nvPr/>
        </p:nvGrpSpPr>
        <p:grpSpPr bwMode="auto">
          <a:xfrm>
            <a:off x="4638675" y="5727700"/>
            <a:ext cx="2828925" cy="668338"/>
            <a:chOff x="567" y="1481"/>
            <a:chExt cx="1810" cy="421"/>
          </a:xfrm>
        </p:grpSpPr>
        <p:sp>
          <p:nvSpPr>
            <p:cNvPr id="159803" name="Rectangle 3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804" name="Line 4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59747" name="Group 5"/>
          <p:cNvGrpSpPr>
            <a:grpSpLocks/>
          </p:cNvGrpSpPr>
          <p:nvPr/>
        </p:nvGrpSpPr>
        <p:grpSpPr bwMode="auto">
          <a:xfrm>
            <a:off x="1509713" y="5734050"/>
            <a:ext cx="2873375" cy="668338"/>
            <a:chOff x="567" y="1481"/>
            <a:chExt cx="1810" cy="421"/>
          </a:xfrm>
        </p:grpSpPr>
        <p:sp>
          <p:nvSpPr>
            <p:cNvPr id="159801" name="Rectangle 6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802" name="Line 7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59748" name="Rectangle 64"/>
          <p:cNvSpPr>
            <a:spLocks noChangeArrowheads="1"/>
          </p:cNvSpPr>
          <p:nvPr/>
        </p:nvSpPr>
        <p:spPr bwMode="auto">
          <a:xfrm>
            <a:off x="1524000" y="5067300"/>
            <a:ext cx="5937250" cy="666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9749" name="Text Box 65"/>
          <p:cNvSpPr txBox="1">
            <a:spLocks noChangeArrowheads="1"/>
          </p:cNvSpPr>
          <p:nvPr/>
        </p:nvSpPr>
        <p:spPr bwMode="auto">
          <a:xfrm>
            <a:off x="3957638" y="507365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TLS</a:t>
            </a:r>
          </a:p>
        </p:txBody>
      </p:sp>
      <p:sp>
        <p:nvSpPr>
          <p:cNvPr id="159750" name="Line 66"/>
          <p:cNvSpPr>
            <a:spLocks noChangeShapeType="1"/>
          </p:cNvSpPr>
          <p:nvPr/>
        </p:nvSpPr>
        <p:spPr bwMode="auto">
          <a:xfrm>
            <a:off x="1538288" y="5400675"/>
            <a:ext cx="592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751" name="Text Box 67"/>
          <p:cNvSpPr txBox="1">
            <a:spLocks noChangeArrowheads="1"/>
          </p:cNvSpPr>
          <p:nvPr/>
        </p:nvSpPr>
        <p:spPr bwMode="auto">
          <a:xfrm>
            <a:off x="4168775" y="53832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</a:t>
            </a:r>
          </a:p>
        </p:txBody>
      </p:sp>
      <p:sp>
        <p:nvSpPr>
          <p:cNvPr id="159752" name="Text Box 68"/>
          <p:cNvSpPr txBox="1">
            <a:spLocks noChangeArrowheads="1"/>
          </p:cNvSpPr>
          <p:nvPr/>
        </p:nvSpPr>
        <p:spPr bwMode="auto">
          <a:xfrm>
            <a:off x="1665288" y="5737225"/>
            <a:ext cx="264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over LAN (</a:t>
            </a:r>
            <a:r>
              <a:rPr lang="en-US" sz="1800" dirty="0">
                <a:latin typeface="Arial" charset="0"/>
                <a:cs typeface="Arial" charset="0"/>
              </a:rPr>
              <a:t>EAPoL</a:t>
            </a:r>
            <a:r>
              <a:rPr lang="en-US" sz="1800" dirty="0">
                <a:latin typeface="Arial" charset="0"/>
                <a:cs typeface="Arial" charset="0"/>
              </a:rPr>
              <a:t>) </a:t>
            </a:r>
          </a:p>
        </p:txBody>
      </p:sp>
      <p:sp>
        <p:nvSpPr>
          <p:cNvPr id="159753" name="Text Box 69"/>
          <p:cNvSpPr txBox="1">
            <a:spLocks noChangeArrowheads="1"/>
          </p:cNvSpPr>
          <p:nvPr/>
        </p:nvSpPr>
        <p:spPr bwMode="auto">
          <a:xfrm>
            <a:off x="2179638" y="6067425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IEEE 802.11 </a:t>
            </a:r>
          </a:p>
        </p:txBody>
      </p:sp>
      <p:sp>
        <p:nvSpPr>
          <p:cNvPr id="159754" name="Text Box 70"/>
          <p:cNvSpPr txBox="1">
            <a:spLocks noChangeArrowheads="1"/>
          </p:cNvSpPr>
          <p:nvPr/>
        </p:nvSpPr>
        <p:spPr bwMode="auto">
          <a:xfrm>
            <a:off x="5351463" y="5724525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RADIUS</a:t>
            </a:r>
          </a:p>
        </p:txBody>
      </p:sp>
      <p:sp>
        <p:nvSpPr>
          <p:cNvPr id="159755" name="Text Box 71"/>
          <p:cNvSpPr txBox="1">
            <a:spLocks noChangeArrowheads="1"/>
          </p:cNvSpPr>
          <p:nvPr/>
        </p:nvSpPr>
        <p:spPr bwMode="auto">
          <a:xfrm>
            <a:off x="5430838" y="60785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UDP/IP</a:t>
            </a:r>
          </a:p>
        </p:txBody>
      </p:sp>
      <p:sp>
        <p:nvSpPr>
          <p:cNvPr id="159756" name="Rectangle 7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337550" cy="1143000"/>
          </a:xfrm>
          <a:noFill/>
        </p:spPr>
        <p:txBody>
          <a:bodyPr/>
          <a:lstStyle/>
          <a:p>
            <a:r>
              <a:rPr lang="en-US" sz="3600" dirty="0">
                <a:latin typeface="Gill Sans MT" charset="0"/>
              </a:rPr>
              <a:t>EAP: extensible authentication protocol</a:t>
            </a:r>
          </a:p>
        </p:txBody>
      </p:sp>
      <p:sp>
        <p:nvSpPr>
          <p:cNvPr id="159757" name="Rectangle 73"/>
          <p:cNvSpPr>
            <a:spLocks noGrp="1" noChangeArrowheads="1"/>
          </p:cNvSpPr>
          <p:nvPr>
            <p:ph type="body" idx="1"/>
          </p:nvPr>
        </p:nvSpPr>
        <p:spPr>
          <a:xfrm>
            <a:off x="563563" y="1349375"/>
            <a:ext cx="8259762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EAP: end-end client (mobile) to authentication server protocol</a:t>
            </a:r>
          </a:p>
          <a:p>
            <a:r>
              <a:rPr lang="en-US" dirty="0">
                <a:latin typeface="Gill Sans MT" charset="0"/>
              </a:rPr>
              <a:t>EAP sent over separate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links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mobile-to-AP (EAP over LAN)</a:t>
            </a:r>
          </a:p>
          <a:p>
            <a:pPr lvl="1"/>
            <a:r>
              <a:rPr lang="en-US" dirty="0">
                <a:latin typeface="Gill Sans MT" charset="0"/>
              </a:rPr>
              <a:t>AP to authentication server (RADIUS over UDP)</a:t>
            </a:r>
          </a:p>
        </p:txBody>
      </p:sp>
      <p:pic>
        <p:nvPicPr>
          <p:cNvPr id="159758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49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9" name="Line 55"/>
          <p:cNvSpPr>
            <a:spLocks noChangeShapeType="1"/>
          </p:cNvSpPr>
          <p:nvPr/>
        </p:nvSpPr>
        <p:spPr bwMode="auto">
          <a:xfrm>
            <a:off x="4905375" y="46434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760" name="Cloud"/>
          <p:cNvSpPr>
            <a:spLocks noChangeAspect="1" noEditPoints="1" noChangeArrowheads="1"/>
          </p:cNvSpPr>
          <p:nvPr/>
        </p:nvSpPr>
        <p:spPr bwMode="auto">
          <a:xfrm>
            <a:off x="5346700" y="4076700"/>
            <a:ext cx="1263650" cy="846138"/>
          </a:xfrm>
          <a:custGeom>
            <a:avLst/>
            <a:gdLst>
              <a:gd name="T0" fmla="*/ 13416277 w 21600"/>
              <a:gd name="T1" fmla="*/ 649211328 h 21600"/>
              <a:gd name="T2" fmla="*/ 2147483647 w 21600"/>
              <a:gd name="T3" fmla="*/ 1297040083 h 21600"/>
              <a:gd name="T4" fmla="*/ 2147483647 w 21600"/>
              <a:gd name="T5" fmla="*/ 649211328 h 21600"/>
              <a:gd name="T6" fmla="*/ 2147483647 w 21600"/>
              <a:gd name="T7" fmla="*/ 742389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9761" name="Text Box 59"/>
          <p:cNvSpPr txBox="1">
            <a:spLocks noChangeArrowheads="1"/>
          </p:cNvSpPr>
          <p:nvPr/>
        </p:nvSpPr>
        <p:spPr bwMode="auto">
          <a:xfrm>
            <a:off x="5497513" y="4195763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59762" name="Group 356"/>
          <p:cNvGrpSpPr>
            <a:grpSpLocks/>
          </p:cNvGrpSpPr>
          <p:nvPr/>
        </p:nvGrpSpPr>
        <p:grpSpPr bwMode="auto">
          <a:xfrm>
            <a:off x="1187450" y="4033838"/>
            <a:ext cx="804863" cy="852487"/>
            <a:chOff x="313" y="1407"/>
            <a:chExt cx="1152" cy="1104"/>
          </a:xfrm>
        </p:grpSpPr>
        <p:pic>
          <p:nvPicPr>
            <p:cNvPr id="159799" name="Picture 354" descr="laptop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800" name="Picture 355" descr="antenna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763" name="Group 361"/>
          <p:cNvGrpSpPr>
            <a:grpSpLocks/>
          </p:cNvGrpSpPr>
          <p:nvPr/>
        </p:nvGrpSpPr>
        <p:grpSpPr bwMode="auto">
          <a:xfrm>
            <a:off x="4235450" y="4214813"/>
            <a:ext cx="965200" cy="695325"/>
            <a:chOff x="2967" y="478"/>
            <a:chExt cx="788" cy="625"/>
          </a:xfrm>
        </p:grpSpPr>
        <p:pic>
          <p:nvPicPr>
            <p:cNvPr id="15979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79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764" name="Group 249"/>
          <p:cNvGrpSpPr>
            <a:grpSpLocks/>
          </p:cNvGrpSpPr>
          <p:nvPr/>
        </p:nvGrpSpPr>
        <p:grpSpPr bwMode="auto">
          <a:xfrm>
            <a:off x="6964363" y="4260850"/>
            <a:ext cx="427037" cy="688975"/>
            <a:chOff x="4140" y="429"/>
            <a:chExt cx="1425" cy="2396"/>
          </a:xfrm>
        </p:grpSpPr>
        <p:sp>
          <p:nvSpPr>
            <p:cNvPr id="15976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6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6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8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9" name="AutoShape 257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694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94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" name="AutoShape 260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7" name="AutoShape 261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9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97" name="Rectangle 263"/>
            <p:cNvSpPr>
              <a:spLocks noChangeArrowheads="1"/>
            </p:cNvSpPr>
            <p:nvPr/>
          </p:nvSpPr>
          <p:spPr bwMode="auto">
            <a:xfrm>
              <a:off x="4225" y="1655"/>
              <a:ext cx="599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5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977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977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3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1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7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8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Oval 274"/>
            <p:cNvSpPr>
              <a:spLocks noChangeArrowheads="1"/>
            </p:cNvSpPr>
            <p:nvPr/>
          </p:nvSpPr>
          <p:spPr bwMode="auto">
            <a:xfrm>
              <a:off x="5517" y="2610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8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7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8" name="Oval 278"/>
            <p:cNvSpPr>
              <a:spLocks noChangeArrowheads="1"/>
            </p:cNvSpPr>
            <p:nvPr/>
          </p:nvSpPr>
          <p:spPr bwMode="auto">
            <a:xfrm>
              <a:off x="4310" y="2383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9" name="Oval 279"/>
            <p:cNvSpPr>
              <a:spLocks noChangeArrowheads="1"/>
            </p:cNvSpPr>
            <p:nvPr/>
          </p:nvSpPr>
          <p:spPr bwMode="auto">
            <a:xfrm>
              <a:off x="4484" y="2383"/>
              <a:ext cx="16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10" name="Oval 280"/>
            <p:cNvSpPr>
              <a:spLocks noChangeArrowheads="1"/>
            </p:cNvSpPr>
            <p:nvPr/>
          </p:nvSpPr>
          <p:spPr bwMode="auto">
            <a:xfrm>
              <a:off x="4664" y="2378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1" name="Rectangle 281"/>
            <p:cNvSpPr>
              <a:spLocks noChangeArrowheads="1"/>
            </p:cNvSpPr>
            <p:nvPr/>
          </p:nvSpPr>
          <p:spPr bwMode="auto">
            <a:xfrm>
              <a:off x="5062" y="1837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6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116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31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8.8 Operational security: firewalls and IDS</a:t>
            </a:r>
          </a:p>
        </p:txBody>
      </p:sp>
      <p:pic>
        <p:nvPicPr>
          <p:cNvPr id="161796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3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496888" y="1522413"/>
            <a:ext cx="8366125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</a:t>
            </a:r>
          </a:p>
        </p:txBody>
      </p:sp>
      <p:sp>
        <p:nvSpPr>
          <p:cNvPr id="163844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63845" name="Text Box 7"/>
          <p:cNvSpPr txBox="1">
            <a:spLocks noChangeArrowheads="1"/>
          </p:cNvSpPr>
          <p:nvPr/>
        </p:nvSpPr>
        <p:spPr bwMode="auto">
          <a:xfrm>
            <a:off x="555625" y="1708150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Gill Sans MT" charset="0"/>
                <a:cs typeface="Gill Sans MT" charset="0"/>
              </a:rPr>
              <a:t>isolates organization</a:t>
            </a:r>
            <a:r>
              <a:rPr lang="ja-JP" altLang="en-US" sz="280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internal net from larger Internet, allowing some packets to pass, blocking others</a:t>
            </a:r>
            <a:endParaRPr lang="en-US" sz="2800" dirty="0">
              <a:latin typeface="Gill Sans MT" charset="0"/>
              <a:cs typeface="Gill Sans MT" charset="0"/>
            </a:endParaRPr>
          </a:p>
        </p:txBody>
      </p:sp>
      <p:grpSp>
        <p:nvGrpSpPr>
          <p:cNvPr id="163846" name="Group 8"/>
          <p:cNvGrpSpPr>
            <a:grpSpLocks/>
          </p:cNvGrpSpPr>
          <p:nvPr/>
        </p:nvGrpSpPr>
        <p:grpSpPr bwMode="auto">
          <a:xfrm>
            <a:off x="727075" y="1201738"/>
            <a:ext cx="1223963" cy="523875"/>
            <a:chOff x="1282" y="3611"/>
            <a:chExt cx="771" cy="330"/>
          </a:xfrm>
        </p:grpSpPr>
        <p:sp>
          <p:nvSpPr>
            <p:cNvPr id="164084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85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771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i="1" dirty="0">
                  <a:solidFill>
                    <a:srgbClr val="FF0000"/>
                  </a:solidFill>
                  <a:latin typeface="Gill Sans MT" charset="0"/>
                  <a:cs typeface="Gill Sans MT" charset="0"/>
                </a:rPr>
                <a:t>firewall</a:t>
              </a:r>
            </a:p>
          </p:txBody>
        </p:sp>
      </p:grpSp>
      <p:sp>
        <p:nvSpPr>
          <p:cNvPr id="163847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63848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49" name="Rectangle 16"/>
          <p:cNvSpPr>
            <a:spLocks noChangeArrowheads="1"/>
          </p:cNvSpPr>
          <p:nvPr/>
        </p:nvSpPr>
        <p:spPr bwMode="auto">
          <a:xfrm>
            <a:off x="6910388" y="616426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0" name="Rectangle 362"/>
          <p:cNvSpPr>
            <a:spLocks noChangeArrowheads="1"/>
          </p:cNvSpPr>
          <p:nvPr/>
        </p:nvSpPr>
        <p:spPr bwMode="auto">
          <a:xfrm>
            <a:off x="3616325" y="6015038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1" name="Rectangle 364"/>
          <p:cNvSpPr>
            <a:spLocks noChangeArrowheads="1"/>
          </p:cNvSpPr>
          <p:nvPr/>
        </p:nvSpPr>
        <p:spPr bwMode="auto">
          <a:xfrm>
            <a:off x="4665663" y="607695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2" name="Freeform 17"/>
          <p:cNvSpPr>
            <a:spLocks/>
          </p:cNvSpPr>
          <p:nvPr/>
        </p:nvSpPr>
        <p:spPr bwMode="auto">
          <a:xfrm>
            <a:off x="1195388" y="3017838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3853" name="Group 3"/>
          <p:cNvGrpSpPr>
            <a:grpSpLocks/>
          </p:cNvGrpSpPr>
          <p:nvPr/>
        </p:nvGrpSpPr>
        <p:grpSpPr bwMode="auto">
          <a:xfrm>
            <a:off x="4048125" y="4906963"/>
            <a:ext cx="441325" cy="1095375"/>
            <a:chOff x="4048125" y="4787151"/>
            <a:chExt cx="441325" cy="1095375"/>
          </a:xfrm>
        </p:grpSpPr>
        <p:sp>
          <p:nvSpPr>
            <p:cNvPr id="163973" name="Freeform 83"/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4" name="Rectangle 82"/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5" name="Freeform 84"/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6" name="Rectangle 85"/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7" name="Rectangle 86"/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8" name="Rectangle 87"/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9" name="Rectangle 88"/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0" name="Rectangle 89"/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1" name="Rectangle 90"/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2" name="Rectangle 91"/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3" name="Rectangle 92"/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4" name="Rectangle 93"/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5" name="Rectangle 94"/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6" name="Rectangle 95"/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7" name="Rectangle 96"/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8" name="Rectangle 97"/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9" name="Rectangle 98"/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0" name="Rectangle 99"/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1" name="Rectangle 100"/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2" name="Rectangle 101"/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3" name="Rectangle 102"/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4" name="Rectangle 103"/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5" name="Rectangle 104"/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6" name="Rectangle 105"/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7" name="Rectangle 106"/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8" name="Rectangle 107"/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9" name="Rectangle 108"/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0" name="Rectangle 109"/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1" name="Rectangle 110"/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2" name="Rectangle 111"/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3" name="Rectangle 112"/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4" name="Rectangle 113"/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5" name="Rectangle 114"/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6" name="Rectangle 115"/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7" name="Rectangle 116"/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8" name="Rectangle 117"/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9" name="Rectangle 118"/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0" name="Rectangle 119"/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1" name="Rectangle 120"/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2" name="Freeform 121"/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3" name="Freeform 122"/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4" name="Freeform 123"/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5" name="Freeform 124"/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6" name="Freeform 125"/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7" name="Freeform 126"/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8" name="Freeform 127"/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9" name="Freeform 128"/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0" name="Freeform 129"/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1" name="Freeform 130"/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2" name="Freeform 131"/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3" name="Freeform 132"/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4" name="Freeform 133"/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5" name="Freeform 134"/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6" name="Freeform 135"/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7" name="Freeform 136"/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8" name="Freeform 137"/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9" name="Freeform 138"/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0" name="Freeform 139"/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1" name="Freeform 140"/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2" name="Freeform 141"/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3" name="Freeform 142"/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4" name="Freeform 143"/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5" name="Freeform 144"/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6" name="Freeform 145"/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7" name="Freeform 146"/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8" name="Freeform 147"/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9" name="Freeform 148"/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0" name="Freeform 149"/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1" name="Freeform 150"/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2" name="Freeform 151"/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3" name="Freeform 152"/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4" name="Freeform 153"/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5" name="Freeform 154"/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6" name="Freeform 155"/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7" name="Freeform 156"/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8" name="Freeform 157"/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9" name="Freeform 158"/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0" name="Freeform 159"/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1" name="Freeform 160"/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2" name="Freeform 161"/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3" name="Freeform 162"/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4" name="Freeform 163"/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5" name="Freeform 164"/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6" name="Freeform 165"/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7" name="Freeform 166"/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8" name="Freeform 167"/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9" name="Freeform 168"/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0" name="Freeform 169"/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1" name="Freeform 170"/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2" name="Freeform 171"/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3" name="Freeform 172"/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4" name="Freeform 173"/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5" name="Freeform 174"/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6" name="Freeform 175"/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7" name="Freeform 176"/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8" name="Freeform 177"/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9" name="Freeform 178"/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0" name="Freeform 179"/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1" name="Freeform 180"/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2" name="Freeform 181"/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3" name="Freeform 182"/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4" name="Freeform 183"/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5" name="Freeform 184"/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6" name="Freeform 185"/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7" name="Freeform 186"/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8" name="Freeform 187"/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9" name="Freeform 188"/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0" name="Rectangle 189"/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1" name="Freeform 190"/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2" name="Freeform 191"/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3" name="Freeform 192"/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3854" name="Rectangle 198"/>
          <p:cNvSpPr>
            <a:spLocks noChangeArrowheads="1"/>
          </p:cNvSpPr>
          <p:nvPr/>
        </p:nvSpPr>
        <p:spPr bwMode="auto">
          <a:xfrm>
            <a:off x="4164013" y="41211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5" name="Line 334"/>
          <p:cNvSpPr>
            <a:spLocks noChangeShapeType="1"/>
          </p:cNvSpPr>
          <p:nvPr/>
        </p:nvSpPr>
        <p:spPr bwMode="auto">
          <a:xfrm>
            <a:off x="3389313" y="4148138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6" name="Freeform 346"/>
          <p:cNvSpPr>
            <a:spLocks/>
          </p:cNvSpPr>
          <p:nvPr/>
        </p:nvSpPr>
        <p:spPr bwMode="auto">
          <a:xfrm>
            <a:off x="4945063" y="3524250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7" name="Line 347"/>
          <p:cNvSpPr>
            <a:spLocks noChangeShapeType="1"/>
          </p:cNvSpPr>
          <p:nvPr/>
        </p:nvSpPr>
        <p:spPr bwMode="auto">
          <a:xfrm flipV="1">
            <a:off x="4451350" y="4130675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8" name="Rectangle 350"/>
          <p:cNvSpPr>
            <a:spLocks noChangeArrowheads="1"/>
          </p:cNvSpPr>
          <p:nvPr/>
        </p:nvSpPr>
        <p:spPr bwMode="auto">
          <a:xfrm>
            <a:off x="3508375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9" name="Rectangle 352"/>
          <p:cNvSpPr>
            <a:spLocks noChangeArrowheads="1"/>
          </p:cNvSpPr>
          <p:nvPr/>
        </p:nvSpPr>
        <p:spPr bwMode="auto">
          <a:xfrm>
            <a:off x="3332163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0" name="Rectangle 353"/>
          <p:cNvSpPr>
            <a:spLocks noChangeArrowheads="1"/>
          </p:cNvSpPr>
          <p:nvPr/>
        </p:nvSpPr>
        <p:spPr bwMode="auto">
          <a:xfrm>
            <a:off x="5167313" y="5162550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61" name="Rectangle 355"/>
          <p:cNvSpPr>
            <a:spLocks noChangeArrowheads="1"/>
          </p:cNvSpPr>
          <p:nvPr/>
        </p:nvSpPr>
        <p:spPr bwMode="auto">
          <a:xfrm>
            <a:off x="6210300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2" name="Rectangle 357"/>
          <p:cNvSpPr>
            <a:spLocks noChangeArrowheads="1"/>
          </p:cNvSpPr>
          <p:nvPr/>
        </p:nvSpPr>
        <p:spPr bwMode="auto">
          <a:xfrm>
            <a:off x="6218238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3" name="Freeform 358"/>
          <p:cNvSpPr>
            <a:spLocks noEditPoints="1"/>
          </p:cNvSpPr>
          <p:nvPr/>
        </p:nvSpPr>
        <p:spPr bwMode="auto">
          <a:xfrm>
            <a:off x="3463925" y="5394325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4" name="Freeform 359"/>
          <p:cNvSpPr>
            <a:spLocks noEditPoints="1"/>
          </p:cNvSpPr>
          <p:nvPr/>
        </p:nvSpPr>
        <p:spPr bwMode="auto">
          <a:xfrm>
            <a:off x="1208088" y="5394325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5" name="Freeform 360"/>
          <p:cNvSpPr>
            <a:spLocks noEditPoints="1"/>
          </p:cNvSpPr>
          <p:nvPr/>
        </p:nvSpPr>
        <p:spPr bwMode="auto">
          <a:xfrm>
            <a:off x="6176963" y="5394325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6" name="Freeform 361"/>
          <p:cNvSpPr>
            <a:spLocks noEditPoints="1"/>
          </p:cNvSpPr>
          <p:nvPr/>
        </p:nvSpPr>
        <p:spPr bwMode="auto">
          <a:xfrm>
            <a:off x="4513263" y="5394325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7" name="Text Box 365"/>
          <p:cNvSpPr txBox="1">
            <a:spLocks noChangeArrowheads="1"/>
          </p:cNvSpPr>
          <p:nvPr/>
        </p:nvSpPr>
        <p:spPr bwMode="auto">
          <a:xfrm>
            <a:off x="1971675" y="5113338"/>
            <a:ext cx="1506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administered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63868" name="Text Box 366"/>
          <p:cNvSpPr txBox="1">
            <a:spLocks noChangeArrowheads="1"/>
          </p:cNvSpPr>
          <p:nvPr/>
        </p:nvSpPr>
        <p:spPr bwMode="auto">
          <a:xfrm>
            <a:off x="5216525" y="5108575"/>
            <a:ext cx="100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Inter</a:t>
            </a:r>
            <a:r>
              <a:rPr lang="en-US" sz="1800" dirty="0"/>
              <a:t>net</a:t>
            </a:r>
          </a:p>
        </p:txBody>
      </p:sp>
      <p:sp>
        <p:nvSpPr>
          <p:cNvPr id="163869" name="Text Box 367"/>
          <p:cNvSpPr txBox="1">
            <a:spLocks noChangeArrowheads="1"/>
          </p:cNvSpPr>
          <p:nvPr/>
        </p:nvSpPr>
        <p:spPr bwMode="auto">
          <a:xfrm>
            <a:off x="3844925" y="5948363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Arial" charset="0"/>
                <a:cs typeface="Arial" charset="0"/>
              </a:rPr>
              <a:t>firewall</a:t>
            </a:r>
          </a:p>
        </p:txBody>
      </p:sp>
      <p:pic>
        <p:nvPicPr>
          <p:cNvPr id="163870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30288"/>
            <a:ext cx="2170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1" name="Group 332"/>
          <p:cNvGrpSpPr>
            <a:grpSpLocks/>
          </p:cNvGrpSpPr>
          <p:nvPr/>
        </p:nvGrpSpPr>
        <p:grpSpPr bwMode="auto">
          <a:xfrm>
            <a:off x="3749675" y="3932238"/>
            <a:ext cx="765175" cy="376237"/>
            <a:chOff x="2356" y="1300"/>
            <a:chExt cx="555" cy="194"/>
          </a:xfrm>
        </p:grpSpPr>
        <p:sp>
          <p:nvSpPr>
            <p:cNvPr id="16396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396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397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7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2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3872" name="Group 906"/>
          <p:cNvGrpSpPr>
            <a:grpSpLocks/>
          </p:cNvGrpSpPr>
          <p:nvPr/>
        </p:nvGrpSpPr>
        <p:grpSpPr bwMode="auto">
          <a:xfrm>
            <a:off x="3968750" y="3448050"/>
            <a:ext cx="296863" cy="541338"/>
            <a:chOff x="4140" y="429"/>
            <a:chExt cx="1425" cy="2396"/>
          </a:xfrm>
        </p:grpSpPr>
        <p:sp>
          <p:nvSpPr>
            <p:cNvPr id="16393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3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3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Rectangle 911"/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3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913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7" name="AutoShape 914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2" name="Rectangle 915"/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91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5" name="AutoShape 918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4" name="Rectangle 919"/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5" name="Rectangle 920"/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12" name="AutoShape 922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3" name="AutoShape 923"/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394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394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926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1" name="AutoShape 927"/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4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4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5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5" name="AutoShape 934"/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6" name="Oval 935"/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7" name="Oval 936"/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8" name="Oval 937"/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9" name="Rectangle 938"/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3873" name="Group 2"/>
          <p:cNvGrpSpPr>
            <a:grpSpLocks/>
          </p:cNvGrpSpPr>
          <p:nvPr/>
        </p:nvGrpSpPr>
        <p:grpSpPr bwMode="auto">
          <a:xfrm>
            <a:off x="1128713" y="3273425"/>
            <a:ext cx="2365375" cy="1590675"/>
            <a:chOff x="-2187762" y="3855945"/>
            <a:chExt cx="2365375" cy="1590114"/>
          </a:xfrm>
        </p:grpSpPr>
        <p:sp>
          <p:nvSpPr>
            <p:cNvPr id="358" name="Line 20"/>
            <p:cNvSpPr>
              <a:spLocks noChangeShapeType="1"/>
            </p:cNvSpPr>
            <p:nvPr/>
          </p:nvSpPr>
          <p:spPr bwMode="auto">
            <a:xfrm flipH="1">
              <a:off x="-1732150" y="4232050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9" name="Line 21"/>
            <p:cNvSpPr>
              <a:spLocks noChangeShapeType="1"/>
            </p:cNvSpPr>
            <p:nvPr/>
          </p:nvSpPr>
          <p:spPr bwMode="auto">
            <a:xfrm flipH="1">
              <a:off x="-1344800" y="4279659"/>
              <a:ext cx="271463" cy="314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0" name="Line 22"/>
            <p:cNvSpPr>
              <a:spLocks noChangeShapeType="1"/>
            </p:cNvSpPr>
            <p:nvPr/>
          </p:nvSpPr>
          <p:spPr bwMode="auto">
            <a:xfrm>
              <a:off x="-925700" y="4308223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79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393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0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392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70" name="Line 21"/>
            <p:cNvSpPr>
              <a:spLocks noChangeShapeType="1"/>
            </p:cNvSpPr>
            <p:nvPr/>
          </p:nvSpPr>
          <p:spPr bwMode="auto">
            <a:xfrm>
              <a:off x="-706625" y="4238398"/>
              <a:ext cx="377825" cy="304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1" name="Line 22"/>
            <p:cNvSpPr>
              <a:spLocks noChangeShapeType="1"/>
            </p:cNvSpPr>
            <p:nvPr/>
          </p:nvSpPr>
          <p:spPr bwMode="auto">
            <a:xfrm flipH="1">
              <a:off x="-474850" y="4733523"/>
              <a:ext cx="120650" cy="293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2" name="Line 22"/>
            <p:cNvSpPr>
              <a:spLocks noChangeShapeType="1"/>
            </p:cNvSpPr>
            <p:nvPr/>
          </p:nvSpPr>
          <p:spPr bwMode="auto">
            <a:xfrm>
              <a:off x="-70037" y="4744631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3" name="Line 20"/>
            <p:cNvSpPr>
              <a:spLocks noChangeShapeType="1"/>
            </p:cNvSpPr>
            <p:nvPr/>
          </p:nvSpPr>
          <p:spPr bwMode="auto">
            <a:xfrm flipH="1">
              <a:off x="-873312" y="4192376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85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39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6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392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8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50" y="4079704"/>
              <a:ext cx="677863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8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5482"/>
              <a:ext cx="677862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3889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39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90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3891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1" name="Rectangle 908"/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893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894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4" name="Rectangle 911"/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6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0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61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6" name="Rectangle 915"/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8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58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9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8" name="Rectangle 919"/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9" name="Rectangle 920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901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456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7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3902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3903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54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5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43" name="Rectangle 928"/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5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06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6" name="Oval 931"/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8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8" name="AutoShape 933"/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9" name="AutoShape 934"/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Oval 935"/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1" name="Oval 936"/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Oval 937"/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3" name="Rectangle 938"/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63874" name="TextBox 4"/>
          <p:cNvSpPr txBox="1">
            <a:spLocks noChangeArrowheads="1"/>
          </p:cNvSpPr>
          <p:nvPr/>
        </p:nvSpPr>
        <p:spPr bwMode="auto">
          <a:xfrm>
            <a:off x="1463675" y="5648325"/>
            <a:ext cx="2444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trusted “good guys” </a:t>
            </a:r>
          </a:p>
        </p:txBody>
      </p:sp>
      <p:sp>
        <p:nvSpPr>
          <p:cNvPr id="163875" name="TextBox 464"/>
          <p:cNvSpPr txBox="1">
            <a:spLocks noChangeArrowheads="1"/>
          </p:cNvSpPr>
          <p:nvPr/>
        </p:nvSpPr>
        <p:spPr bwMode="auto">
          <a:xfrm>
            <a:off x="5038725" y="5680075"/>
            <a:ext cx="261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untrusted “bad guys” </a:t>
            </a:r>
          </a:p>
        </p:txBody>
      </p:sp>
      <p:sp>
        <p:nvSpPr>
          <p:cNvPr id="24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118</a:t>
            </a:fld>
            <a:endParaRPr lang="en-US" sz="1200" dirty="0">
              <a:latin typeface="Tahoma" charset="0"/>
            </a:endParaRPr>
          </a:p>
        </p:txBody>
      </p:sp>
      <p:sp>
        <p:nvSpPr>
          <p:cNvPr id="24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1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Firewalls: why</a:t>
            </a:r>
          </a:p>
        </p:txBody>
      </p:sp>
      <p:sp>
        <p:nvSpPr>
          <p:cNvPr id="121860" name="Rectangle 6"/>
          <p:cNvSpPr>
            <a:spLocks noChangeArrowheads="1"/>
          </p:cNvSpPr>
          <p:nvPr/>
        </p:nvSpPr>
        <p:spPr bwMode="auto">
          <a:xfrm>
            <a:off x="363538" y="1357313"/>
            <a:ext cx="842168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denial of service attacks: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SYN flooding: attacker establishes many bogus TCP connections, no resources left for </a:t>
            </a:r>
            <a:r>
              <a:rPr lang="ja-JP" altLang="en-US" sz="2400" dirty="0">
                <a:latin typeface="Gill Sans MT"/>
                <a:cs typeface="Gill Sans MT"/>
              </a:rPr>
              <a:t>“</a:t>
            </a:r>
            <a:r>
              <a:rPr lang="en-US" sz="2400" dirty="0">
                <a:latin typeface="Gill Sans MT"/>
                <a:cs typeface="Gill Sans MT"/>
              </a:rPr>
              <a:t>real</a:t>
            </a:r>
            <a:r>
              <a:rPr lang="ja-JP" altLang="en-US" sz="2400" dirty="0">
                <a:latin typeface="Gill Sans MT"/>
                <a:cs typeface="Gill Sans MT"/>
              </a:rPr>
              <a:t>”</a:t>
            </a:r>
            <a:r>
              <a:rPr lang="en-US" sz="2400" dirty="0">
                <a:latin typeface="Gill Sans MT"/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illegal modification/access of internal data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e.g., attacker replaces CIA</a:t>
            </a:r>
            <a:r>
              <a:rPr lang="ja-JP" altLang="en-US" sz="2400" dirty="0">
                <a:latin typeface="Gill Sans MT"/>
                <a:cs typeface="Gill Sans MT"/>
              </a:rPr>
              <a:t>’</a:t>
            </a:r>
            <a:r>
              <a:rPr lang="en-US" sz="2400" dirty="0">
                <a:latin typeface="Gill Sans MT"/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allow only authorized access to inside network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three types of firewalls: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stateless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stateful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application gateways</a:t>
            </a:r>
          </a:p>
        </p:txBody>
      </p:sp>
      <p:pic>
        <p:nvPicPr>
          <p:cNvPr id="165892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00125"/>
            <a:ext cx="31448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2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0953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Simple encryption scheme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398588"/>
            <a:ext cx="8077200" cy="12144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substitution cipher: </a:t>
            </a:r>
            <a:r>
              <a:rPr lang="en-US" sz="2400" dirty="0">
                <a:latin typeface="Gill Sans MT" charset="0"/>
              </a:rPr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monoalphabetic cipher: substitute one letter for another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33956" y="2516188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</a:t>
            </a:r>
            <a:r>
              <a:rPr lang="en-US" sz="2400" b="1" dirty="0">
                <a:latin typeface="Courier New" charset="0"/>
              </a:rPr>
              <a:t>abcdefghijklmnopqrstuvwxyz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69377" y="3295650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</a:t>
            </a:r>
            <a:r>
              <a:rPr lang="en-US" sz="2400" b="1" dirty="0">
                <a:latin typeface="Courier New" charset="0"/>
              </a:rPr>
              <a:t>mnbvcxzasdfghjklpoiuytrewq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3536950" y="2925763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8110538" y="2889250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085440" y="4067175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</a:t>
            </a:r>
            <a:r>
              <a:rPr lang="en-US" sz="2400" b="1" dirty="0">
                <a:latin typeface="Courier New" charset="0"/>
              </a:rPr>
              <a:t>alice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928798" y="4492625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</a:t>
            </a:r>
            <a:r>
              <a:rPr lang="en-US" sz="2400" b="1" dirty="0">
                <a:latin typeface="Courier New" charset="0"/>
              </a:rPr>
              <a:t>nkn</a:t>
            </a:r>
            <a:r>
              <a:rPr lang="en-US" sz="2400" b="1" dirty="0">
                <a:latin typeface="Courier New" charset="0"/>
              </a:rPr>
              <a:t>. s </a:t>
            </a:r>
            <a:r>
              <a:rPr lang="en-US" sz="2400" b="1" dirty="0">
                <a:latin typeface="Courier New" charset="0"/>
              </a:rPr>
              <a:t>gktc</a:t>
            </a:r>
            <a:r>
              <a:rPr lang="en-US" sz="2400" b="1" dirty="0">
                <a:latin typeface="Courier New" charset="0"/>
              </a:rPr>
              <a:t> </a:t>
            </a:r>
            <a:r>
              <a:rPr lang="en-US" sz="2400" b="1" dirty="0">
                <a:latin typeface="Courier New" charset="0"/>
              </a:rPr>
              <a:t>wky</a:t>
            </a:r>
            <a:r>
              <a:rPr lang="en-US" sz="2400" b="1" dirty="0">
                <a:latin typeface="Courier New" charset="0"/>
              </a:rPr>
              <a:t>. </a:t>
            </a:r>
            <a:r>
              <a:rPr lang="en-US" sz="2400" b="1" dirty="0">
                <a:latin typeface="Courier New" charset="0"/>
              </a:rPr>
              <a:t>mgsbc</a:t>
            </a:r>
            <a:endParaRPr lang="en-US" sz="2400" b="1" dirty="0">
              <a:latin typeface="Courier New" charset="0"/>
            </a:endParaRP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184275" y="4002088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1546225" y="5332413"/>
            <a:ext cx="6794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Encryption key: </a:t>
            </a:r>
            <a:r>
              <a:rPr lang="en-US" sz="2800" dirty="0">
                <a:latin typeface="Gill Sans MT" charset="0"/>
              </a:rPr>
              <a:t>mapping from set of 26 letters</a:t>
            </a:r>
          </a:p>
          <a:p>
            <a:r>
              <a:rPr lang="en-US" sz="2800" dirty="0">
                <a:latin typeface="Gill Sans MT" charset="0"/>
              </a:rPr>
              <a:t>                     to set of 26 letters</a:t>
            </a:r>
          </a:p>
        </p:txBody>
      </p:sp>
      <p:pic>
        <p:nvPicPr>
          <p:cNvPr id="38924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366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5" name="Picture 25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27113" y="54752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27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Freeform 17"/>
          <p:cNvSpPr>
            <a:spLocks/>
          </p:cNvSpPr>
          <p:nvPr/>
        </p:nvSpPr>
        <p:spPr bwMode="auto">
          <a:xfrm>
            <a:off x="1095375" y="1584325"/>
            <a:ext cx="3648075" cy="1806575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38" name="Rectangle 198"/>
          <p:cNvSpPr>
            <a:spLocks noChangeArrowheads="1"/>
          </p:cNvSpPr>
          <p:nvPr/>
        </p:nvSpPr>
        <p:spPr bwMode="auto">
          <a:xfrm>
            <a:off x="4522788" y="26860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7939" name="Line 334"/>
          <p:cNvSpPr>
            <a:spLocks noChangeShapeType="1"/>
          </p:cNvSpPr>
          <p:nvPr/>
        </p:nvSpPr>
        <p:spPr bwMode="auto">
          <a:xfrm>
            <a:off x="3346450" y="2533650"/>
            <a:ext cx="836613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0" name="Freeform 346"/>
          <p:cNvSpPr>
            <a:spLocks/>
          </p:cNvSpPr>
          <p:nvPr/>
        </p:nvSpPr>
        <p:spPr bwMode="auto">
          <a:xfrm>
            <a:off x="5821363" y="2239963"/>
            <a:ext cx="1901825" cy="1141412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1" name="Line 347"/>
          <p:cNvSpPr>
            <a:spLocks noChangeShapeType="1"/>
          </p:cNvSpPr>
          <p:nvPr/>
        </p:nvSpPr>
        <p:spPr bwMode="auto">
          <a:xfrm>
            <a:off x="4810125" y="2698750"/>
            <a:ext cx="1042988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7942" name="Group 332"/>
          <p:cNvGrpSpPr>
            <a:grpSpLocks/>
          </p:cNvGrpSpPr>
          <p:nvPr/>
        </p:nvGrpSpPr>
        <p:grpSpPr bwMode="auto">
          <a:xfrm>
            <a:off x="4108450" y="2497138"/>
            <a:ext cx="765175" cy="376237"/>
            <a:chOff x="2356" y="1300"/>
            <a:chExt cx="555" cy="194"/>
          </a:xfrm>
        </p:grpSpPr>
        <p:sp>
          <p:nvSpPr>
            <p:cNvPr id="1680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8051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8054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055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1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2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7943" name="Group 906"/>
          <p:cNvGrpSpPr>
            <a:grpSpLocks/>
          </p:cNvGrpSpPr>
          <p:nvPr/>
        </p:nvGrpSpPr>
        <p:grpSpPr bwMode="auto">
          <a:xfrm>
            <a:off x="4327525" y="2014538"/>
            <a:ext cx="296863" cy="539750"/>
            <a:chOff x="4140" y="429"/>
            <a:chExt cx="1425" cy="2396"/>
          </a:xfrm>
        </p:grpSpPr>
        <p:sp>
          <p:nvSpPr>
            <p:cNvPr id="168016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18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19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1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6" name="AutoShape 913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7" name="AutoShape 914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9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2" name="Rectangle 915"/>
            <p:cNvSpPr>
              <a:spLocks noChangeArrowheads="1"/>
            </p:cNvSpPr>
            <p:nvPr/>
          </p:nvSpPr>
          <p:spPr bwMode="auto">
            <a:xfrm>
              <a:off x="4224" y="1021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3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4" name="AutoShape 9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5" name="AutoShape 91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4" name="Rectangle 919"/>
            <p:cNvSpPr>
              <a:spLocks noChangeArrowheads="1"/>
            </p:cNvSpPr>
            <p:nvPr/>
          </p:nvSpPr>
          <p:spPr bwMode="auto">
            <a:xfrm>
              <a:off x="4216" y="135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5" name="Rectangle 920"/>
            <p:cNvSpPr>
              <a:spLocks noChangeArrowheads="1"/>
            </p:cNvSpPr>
            <p:nvPr/>
          </p:nvSpPr>
          <p:spPr bwMode="auto">
            <a:xfrm>
              <a:off x="4224" y="1655"/>
              <a:ext cx="602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6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62" name="AutoShape 92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3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8027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8028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0" name="AutoShape 926"/>
              <p:cNvSpPr>
                <a:spLocks noChangeArrowheads="1"/>
              </p:cNvSpPr>
              <p:nvPr/>
            </p:nvSpPr>
            <p:spPr bwMode="auto">
              <a:xfrm>
                <a:off x="618" y="2565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1" name="AutoShape 927"/>
              <p:cNvSpPr>
                <a:spLocks noChangeArrowheads="1"/>
              </p:cNvSpPr>
              <p:nvPr/>
            </p:nvSpPr>
            <p:spPr bwMode="auto">
              <a:xfrm>
                <a:off x="637" y="2579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0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31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3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5" name="AutoShape 934"/>
            <p:cNvSpPr>
              <a:spLocks noChangeArrowheads="1"/>
            </p:cNvSpPr>
            <p:nvPr/>
          </p:nvSpPr>
          <p:spPr bwMode="auto">
            <a:xfrm>
              <a:off x="4209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6" name="Oval 935"/>
            <p:cNvSpPr>
              <a:spLocks noChangeArrowheads="1"/>
            </p:cNvSpPr>
            <p:nvPr/>
          </p:nvSpPr>
          <p:spPr bwMode="auto">
            <a:xfrm>
              <a:off x="4308" y="2388"/>
              <a:ext cx="160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7" name="Oval 936"/>
            <p:cNvSpPr>
              <a:spLocks noChangeArrowheads="1"/>
            </p:cNvSpPr>
            <p:nvPr/>
          </p:nvSpPr>
          <p:spPr bwMode="auto">
            <a:xfrm>
              <a:off x="4483" y="2388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8" name="Oval 937"/>
            <p:cNvSpPr>
              <a:spLocks noChangeArrowheads="1"/>
            </p:cNvSpPr>
            <p:nvPr/>
          </p:nvSpPr>
          <p:spPr bwMode="auto">
            <a:xfrm>
              <a:off x="4666" y="2381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9" name="Rectangle 938"/>
            <p:cNvSpPr>
              <a:spLocks noChangeArrowheads="1"/>
            </p:cNvSpPr>
            <p:nvPr/>
          </p:nvSpPr>
          <p:spPr bwMode="auto">
            <a:xfrm>
              <a:off x="5062" y="1831"/>
              <a:ext cx="84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7944" name="Group 267"/>
          <p:cNvGrpSpPr>
            <a:grpSpLocks/>
          </p:cNvGrpSpPr>
          <p:nvPr/>
        </p:nvGrpSpPr>
        <p:grpSpPr bwMode="auto">
          <a:xfrm>
            <a:off x="1069975" y="1752600"/>
            <a:ext cx="2365375" cy="1589088"/>
            <a:chOff x="-2187762" y="3855945"/>
            <a:chExt cx="2365375" cy="1590114"/>
          </a:xfrm>
        </p:grpSpPr>
        <p:sp>
          <p:nvSpPr>
            <p:cNvPr id="269" name="Line 20"/>
            <p:cNvSpPr>
              <a:spLocks noChangeShapeType="1"/>
            </p:cNvSpPr>
            <p:nvPr/>
          </p:nvSpPr>
          <p:spPr bwMode="auto">
            <a:xfrm flipH="1">
              <a:off x="-1732149" y="423083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0" name="Line 21"/>
            <p:cNvSpPr>
              <a:spLocks noChangeShapeType="1"/>
            </p:cNvSpPr>
            <p:nvPr/>
          </p:nvSpPr>
          <p:spPr bwMode="auto">
            <a:xfrm flipH="1">
              <a:off x="-1344799" y="4278493"/>
              <a:ext cx="271462" cy="314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1" name="Line 22"/>
            <p:cNvSpPr>
              <a:spLocks noChangeShapeType="1"/>
            </p:cNvSpPr>
            <p:nvPr/>
          </p:nvSpPr>
          <p:spPr bwMode="auto">
            <a:xfrm>
              <a:off x="-925699" y="4307086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2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80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3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801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4" name="Line 21"/>
            <p:cNvSpPr>
              <a:spLocks noChangeShapeType="1"/>
            </p:cNvSpPr>
            <p:nvPr/>
          </p:nvSpPr>
          <p:spPr bwMode="auto">
            <a:xfrm>
              <a:off x="-706624" y="4237191"/>
              <a:ext cx="377825" cy="304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5" name="Line 22"/>
            <p:cNvSpPr>
              <a:spLocks noChangeShapeType="1"/>
            </p:cNvSpPr>
            <p:nvPr/>
          </p:nvSpPr>
          <p:spPr bwMode="auto">
            <a:xfrm flipH="1">
              <a:off x="-474849" y="4732811"/>
              <a:ext cx="120650" cy="293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" name="Line 22"/>
            <p:cNvSpPr>
              <a:spLocks noChangeShapeType="1"/>
            </p:cNvSpPr>
            <p:nvPr/>
          </p:nvSpPr>
          <p:spPr bwMode="auto">
            <a:xfrm>
              <a:off x="-70037" y="4743931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7" name="Line 20"/>
            <p:cNvSpPr>
              <a:spLocks noChangeShapeType="1"/>
            </p:cNvSpPr>
            <p:nvPr/>
          </p:nvSpPr>
          <p:spPr bwMode="auto">
            <a:xfrm flipH="1">
              <a:off x="-873312" y="4192712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8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801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9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800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49" y="4079928"/>
              <a:ext cx="677862" cy="300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8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4532"/>
              <a:ext cx="677863" cy="301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7972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800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73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7974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Rectangle 908"/>
              <p:cNvSpPr>
                <a:spLocks noChangeArrowheads="1"/>
              </p:cNvSpPr>
              <p:nvPr/>
            </p:nvSpPr>
            <p:spPr bwMode="auto">
              <a:xfrm>
                <a:off x="4211" y="430"/>
                <a:ext cx="103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76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77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Rectangle 911"/>
              <p:cNvSpPr>
                <a:spLocks noChangeArrowheads="1"/>
              </p:cNvSpPr>
              <p:nvPr/>
            </p:nvSpPr>
            <p:spPr bwMode="auto">
              <a:xfrm>
                <a:off x="4211" y="691"/>
                <a:ext cx="593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79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4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5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4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0" name="Rectangle 915"/>
              <p:cNvSpPr>
                <a:spLocks noChangeArrowheads="1"/>
              </p:cNvSpPr>
              <p:nvPr/>
            </p:nvSpPr>
            <p:spPr bwMode="auto">
              <a:xfrm>
                <a:off x="4227" y="1024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1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2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3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2" name="Rectangle 919"/>
              <p:cNvSpPr>
                <a:spLocks noChangeArrowheads="1"/>
              </p:cNvSpPr>
              <p:nvPr/>
            </p:nvSpPr>
            <p:spPr bwMode="auto">
              <a:xfrm>
                <a:off x="4211" y="1364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93" name="Rectangle 920"/>
              <p:cNvSpPr>
                <a:spLocks noChangeArrowheads="1"/>
              </p:cNvSpPr>
              <p:nvPr/>
            </p:nvSpPr>
            <p:spPr bwMode="auto">
              <a:xfrm>
                <a:off x="4227" y="166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4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310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3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1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3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7985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7986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8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10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09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7" name="Rectangle 928"/>
              <p:cNvSpPr>
                <a:spLocks noChangeArrowheads="1"/>
              </p:cNvSpPr>
              <p:nvPr/>
            </p:nvSpPr>
            <p:spPr bwMode="auto">
              <a:xfrm>
                <a:off x="5247" y="430"/>
                <a:ext cx="71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88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89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Oval 931"/>
              <p:cNvSpPr>
                <a:spLocks noChangeArrowheads="1"/>
              </p:cNvSpPr>
              <p:nvPr/>
            </p:nvSpPr>
            <p:spPr bwMode="auto">
              <a:xfrm>
                <a:off x="5516" y="2609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91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AutoShape 933"/>
              <p:cNvSpPr>
                <a:spLocks noChangeArrowheads="1"/>
              </p:cNvSpPr>
              <p:nvPr/>
            </p:nvSpPr>
            <p:spPr bwMode="auto">
              <a:xfrm>
                <a:off x="4140" y="2687"/>
                <a:ext cx="1195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3" name="AutoShape 934"/>
              <p:cNvSpPr>
                <a:spLocks noChangeArrowheads="1"/>
              </p:cNvSpPr>
              <p:nvPr/>
            </p:nvSpPr>
            <p:spPr bwMode="auto">
              <a:xfrm>
                <a:off x="4211" y="2715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4" name="Oval 935"/>
              <p:cNvSpPr>
                <a:spLocks noChangeArrowheads="1"/>
              </p:cNvSpPr>
              <p:nvPr/>
            </p:nvSpPr>
            <p:spPr bwMode="auto">
              <a:xfrm>
                <a:off x="4306" y="2390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5" name="Oval 936"/>
              <p:cNvSpPr>
                <a:spLocks noChangeArrowheads="1"/>
              </p:cNvSpPr>
              <p:nvPr/>
            </p:nvSpPr>
            <p:spPr bwMode="auto">
              <a:xfrm>
                <a:off x="4488" y="2390"/>
                <a:ext cx="158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6" name="Oval 937"/>
              <p:cNvSpPr>
                <a:spLocks noChangeArrowheads="1"/>
              </p:cNvSpPr>
              <p:nvPr/>
            </p:nvSpPr>
            <p:spPr bwMode="auto">
              <a:xfrm>
                <a:off x="4662" y="2383"/>
                <a:ext cx="158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7" name="Rectangle 938"/>
              <p:cNvSpPr>
                <a:spLocks noChangeArrowheads="1"/>
              </p:cNvSpPr>
              <p:nvPr/>
            </p:nvSpPr>
            <p:spPr bwMode="auto">
              <a:xfrm>
                <a:off x="5057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pic>
        <p:nvPicPr>
          <p:cNvPr id="167945" name="Picture 19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004888"/>
            <a:ext cx="56054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7" name="Oval 355"/>
          <p:cNvSpPr>
            <a:spLocks noChangeArrowheads="1"/>
          </p:cNvSpPr>
          <p:nvPr/>
        </p:nvSpPr>
        <p:spPr bwMode="auto">
          <a:xfrm>
            <a:off x="4954588" y="1614488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</a:t>
            </a:r>
          </a:p>
        </p:txBody>
      </p:sp>
      <p:sp>
        <p:nvSpPr>
          <p:cNvPr id="1679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3711575"/>
            <a:ext cx="7512050" cy="2879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internal network connected to Internet via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router firewall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router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 filters packet-by-packet, </a:t>
            </a:r>
            <a:r>
              <a:rPr lang="en-US" sz="2400" dirty="0">
                <a:latin typeface="Gill Sans MT" charset="0"/>
              </a:rPr>
              <a:t>decision to forward/drop packet based 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source IP address, destination IP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TCP/UDP source and destination port numbers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ICMP message type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 SYN and ACK bits</a:t>
            </a:r>
          </a:p>
        </p:txBody>
      </p:sp>
      <p:sp>
        <p:nvSpPr>
          <p:cNvPr id="167950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1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2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3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4" name="Oval 356"/>
          <p:cNvSpPr>
            <a:spLocks noChangeArrowheads="1"/>
          </p:cNvSpPr>
          <p:nvPr/>
        </p:nvSpPr>
        <p:spPr bwMode="auto">
          <a:xfrm>
            <a:off x="4541838" y="1751013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5" name="Oval 357"/>
          <p:cNvSpPr>
            <a:spLocks noChangeArrowheads="1"/>
          </p:cNvSpPr>
          <p:nvPr/>
        </p:nvSpPr>
        <p:spPr bwMode="auto">
          <a:xfrm>
            <a:off x="4457700" y="1906588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67956" name="Group 2"/>
          <p:cNvGrpSpPr>
            <a:grpSpLocks/>
          </p:cNvGrpSpPr>
          <p:nvPr/>
        </p:nvGrpSpPr>
        <p:grpSpPr bwMode="auto">
          <a:xfrm>
            <a:off x="5894388" y="958850"/>
            <a:ext cx="2897187" cy="1425575"/>
            <a:chOff x="5670550" y="1182688"/>
            <a:chExt cx="2897188" cy="1425575"/>
          </a:xfrm>
        </p:grpSpPr>
        <p:sp>
          <p:nvSpPr>
            <p:cNvPr id="167957" name="Oval 354"/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7958" name="Text Box 353"/>
            <p:cNvSpPr txBox="1">
              <a:spLocks noChangeArrowheads="1"/>
            </p:cNvSpPr>
            <p:nvPr/>
          </p:nvSpPr>
          <p:spPr bwMode="auto">
            <a:xfrm>
              <a:off x="5882437" y="1296988"/>
              <a:ext cx="2671762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Should arriving packet be allowed in? Departing packet let out?</a:t>
              </a:r>
            </a:p>
          </p:txBody>
        </p:sp>
      </p:grpSp>
      <p:sp>
        <p:nvSpPr>
          <p:cNvPr id="1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15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629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filtering: example</a:t>
            </a:r>
          </a:p>
        </p:txBody>
      </p:sp>
      <p:pic>
        <p:nvPicPr>
          <p:cNvPr id="169986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429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522413"/>
            <a:ext cx="7566025" cy="4183062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1: </a:t>
            </a:r>
            <a:r>
              <a:rPr lang="en-US" sz="2400" dirty="0">
                <a:latin typeface="Gill Sans MT" charset="0"/>
              </a:rPr>
              <a:t>block incoming and outgoing datagrams with IP protocol field = 17 and with either source or </a:t>
            </a:r>
            <a:r>
              <a:rPr lang="en-US" sz="2400" dirty="0">
                <a:latin typeface="Gill Sans MT" charset="0"/>
              </a:rPr>
              <a:t>dest</a:t>
            </a:r>
            <a:r>
              <a:rPr lang="en-US" sz="2400" dirty="0">
                <a:latin typeface="Gill Sans MT" charset="0"/>
              </a:rPr>
              <a:t> port = 23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all incoming, outgoing UDP flows and telnet connections are blocked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2: </a:t>
            </a:r>
            <a:r>
              <a:rPr lang="en-US" sz="2400" dirty="0">
                <a:latin typeface="Gill Sans MT" charset="0"/>
              </a:rPr>
              <a:t>block inbound TCP segments with ACK=0.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prevents external clients from making TCP connections with internal clients, but allows internal clients to connect to outside.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519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46987"/>
              </p:ext>
            </p:extLst>
          </p:nvPr>
        </p:nvGraphicFramePr>
        <p:xfrm>
          <a:off x="711200" y="1490663"/>
          <a:ext cx="7854950" cy="4732337"/>
        </p:xfrm>
        <a:graphic>
          <a:graphicData uri="http://schemas.openxmlformats.org/drawingml/2006/table">
            <a:tbl>
              <a:tblPr/>
              <a:tblGrid>
                <a:gridCol w="3929063"/>
                <a:gridCol w="3925887"/>
              </a:tblGrid>
              <a:tr h="5001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outside Web access.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 address (e.g. 130.207.255.255).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2058" name="Rectangle 26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86813" cy="1143000"/>
          </a:xfrm>
          <a:noFill/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Stateless packet filtering</a:t>
            </a:r>
            <a:r>
              <a:rPr lang="en-US" sz="3600" dirty="0">
                <a:latin typeface="Gill Sans MT" charset="0"/>
              </a:rPr>
              <a:t>: more examples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3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5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09107"/>
              </p:ext>
            </p:extLst>
          </p:nvPr>
        </p:nvGraphicFramePr>
        <p:xfrm>
          <a:off x="433388" y="2420938"/>
          <a:ext cx="8418512" cy="3903790"/>
        </p:xfrm>
        <a:graphic>
          <a:graphicData uri="http://schemas.openxmlformats.org/drawingml/2006/table">
            <a:tbl>
              <a:tblPr/>
              <a:tblGrid>
                <a:gridCol w="1228045"/>
                <a:gridCol w="1229708"/>
                <a:gridCol w="1329413"/>
                <a:gridCol w="1243002"/>
                <a:gridCol w="1115046"/>
                <a:gridCol w="1229708"/>
                <a:gridCol w="1043590"/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40" name="Rectangle 6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Access Control Lists</a:t>
            </a:r>
          </a:p>
        </p:txBody>
      </p:sp>
      <p:sp>
        <p:nvSpPr>
          <p:cNvPr id="174141" name="Rectangle 61"/>
          <p:cNvSpPr>
            <a:spLocks noChangeArrowheads="1"/>
          </p:cNvSpPr>
          <p:nvPr/>
        </p:nvSpPr>
        <p:spPr bwMode="auto">
          <a:xfrm>
            <a:off x="522288" y="1244604"/>
            <a:ext cx="820991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ACL: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table of rules, applied top to bottom to incoming packets: (action, condition) </a:t>
            </a:r>
            <a:r>
              <a:rPr lang="en-US" sz="2400" dirty="0" smtClean="0">
                <a:latin typeface="Gill Sans MT" charset="0"/>
                <a:cs typeface="Gill Sans MT" charset="0"/>
              </a:rPr>
              <a:t>pairs: looks like OpenFlow forwarding (Ch. 4)!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pic>
        <p:nvPicPr>
          <p:cNvPr id="174142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060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1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29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12863"/>
            <a:ext cx="7512050" cy="4592637"/>
          </a:xfrm>
        </p:spPr>
        <p:txBody>
          <a:bodyPr/>
          <a:lstStyle/>
          <a:p>
            <a:pPr marL="277813" indent="-277813"/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stateless packet filter: </a:t>
            </a:r>
            <a:r>
              <a:rPr lang="en-US" sz="2400" dirty="0">
                <a:latin typeface="Gill Sans MT" charset="0"/>
              </a:rPr>
              <a:t>heavy handed tool</a:t>
            </a:r>
          </a:p>
          <a:p>
            <a:pPr lvl="1"/>
            <a:r>
              <a:rPr lang="en-US" sz="2200" dirty="0">
                <a:latin typeface="Gill Sans MT" charset="0"/>
              </a:rPr>
              <a:t>admits packets that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altLang="ja-JP" sz="2200" dirty="0">
                <a:latin typeface="Gill Sans MT" charset="0"/>
              </a:rPr>
              <a:t>make no sense,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altLang="ja-JP" sz="2200" dirty="0">
                <a:latin typeface="Gill Sans MT" charset="0"/>
              </a:rPr>
              <a:t> e.g., </a:t>
            </a:r>
            <a:r>
              <a:rPr lang="en-US" altLang="ja-JP" sz="2200" dirty="0">
                <a:latin typeface="Gill Sans MT" charset="0"/>
              </a:rPr>
              <a:t>dest</a:t>
            </a:r>
            <a:r>
              <a:rPr lang="en-US" altLang="ja-JP" sz="2200" dirty="0">
                <a:latin typeface="Gill Sans MT" charset="0"/>
              </a:rPr>
              <a:t> port = 80, ACK bit set, even though no TCP connection established:</a:t>
            </a:r>
            <a:endParaRPr lang="en-US" sz="2200" dirty="0">
              <a:latin typeface="Gill Sans MT" charset="0"/>
            </a:endParaRPr>
          </a:p>
        </p:txBody>
      </p:sp>
      <p:graphicFrame>
        <p:nvGraphicFramePr>
          <p:cNvPr id="13724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7577"/>
              </p:ext>
            </p:extLst>
          </p:nvPr>
        </p:nvGraphicFramePr>
        <p:xfrm>
          <a:off x="895350" y="2743200"/>
          <a:ext cx="7643813" cy="1325751"/>
        </p:xfrm>
        <a:graphic>
          <a:graphicData uri="http://schemas.openxmlformats.org/drawingml/2006/table">
            <a:tbl>
              <a:tblPr/>
              <a:tblGrid>
                <a:gridCol w="1114425"/>
                <a:gridCol w="1117600"/>
                <a:gridCol w="1206500"/>
                <a:gridCol w="1128713"/>
                <a:gridCol w="1012825"/>
                <a:gridCol w="1116012"/>
                <a:gridCol w="947738"/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159" name="Rectangle 283"/>
          <p:cNvSpPr>
            <a:spLocks noChangeArrowheads="1"/>
          </p:cNvSpPr>
          <p:nvPr/>
        </p:nvSpPr>
        <p:spPr bwMode="auto">
          <a:xfrm>
            <a:off x="641350" y="4329113"/>
            <a:ext cx="82629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stateful packet filter: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track connection setup (SYN), teardown (FIN): determine whether incoming, outgoing packets 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makes sense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”</a:t>
            </a:r>
            <a:endParaRPr lang="en-US" altLang="ja-JP" sz="2400" dirty="0">
              <a:latin typeface="Gill Sans MT" charset="0"/>
              <a:cs typeface="Gill Sans MT" charset="0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94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831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82299"/>
              </p:ext>
            </p:extLst>
          </p:nvPr>
        </p:nvGraphicFramePr>
        <p:xfrm>
          <a:off x="531813" y="2543175"/>
          <a:ext cx="8380412" cy="3735390"/>
        </p:xfrm>
        <a:graphic>
          <a:graphicData uri="http://schemas.openxmlformats.org/drawingml/2006/table">
            <a:tbl>
              <a:tblPr/>
              <a:tblGrid>
                <a:gridCol w="1173162"/>
                <a:gridCol w="1174750"/>
                <a:gridCol w="1270000"/>
                <a:gridCol w="835025"/>
                <a:gridCol w="1042988"/>
                <a:gridCol w="1055687"/>
                <a:gridCol w="914400"/>
                <a:gridCol w="914400"/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check conxion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244" name="Text Box 67"/>
          <p:cNvSpPr txBox="1">
            <a:spLocks noChangeArrowheads="1"/>
          </p:cNvSpPr>
          <p:nvPr/>
        </p:nvSpPr>
        <p:spPr bwMode="auto">
          <a:xfrm>
            <a:off x="1082675" y="1344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78245" name="Text Box 68"/>
          <p:cNvSpPr txBox="1">
            <a:spLocks noChangeArrowheads="1"/>
          </p:cNvSpPr>
          <p:nvPr/>
        </p:nvSpPr>
        <p:spPr bwMode="auto">
          <a:xfrm>
            <a:off x="1573213" y="5988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78246" name="Rectangle 70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8247" name="Rectangle 71"/>
          <p:cNvSpPr>
            <a:spLocks noChangeArrowheads="1"/>
          </p:cNvSpPr>
          <p:nvPr/>
        </p:nvSpPr>
        <p:spPr bwMode="auto">
          <a:xfrm>
            <a:off x="488949" y="1416848"/>
            <a:ext cx="834247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  <a:cs typeface="Gill Sans MT" charset="0"/>
              </a:rPr>
              <a:t>ACL augmented to indicate need to check connection state table before admitting packet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24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509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Application gateways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6863" y="1490663"/>
            <a:ext cx="3886200" cy="22367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 packets on application data as well as on IP/TCP/UDP fields.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example: </a:t>
            </a:r>
            <a:r>
              <a:rPr lang="en-US" sz="2400" dirty="0">
                <a:latin typeface="Gill Sans MT" charset="0"/>
              </a:rPr>
              <a:t>allow select internal users to telnet outside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82277" name="Rectangle 110"/>
          <p:cNvSpPr>
            <a:spLocks noChangeArrowheads="1"/>
          </p:cNvSpPr>
          <p:nvPr/>
        </p:nvSpPr>
        <p:spPr bwMode="auto">
          <a:xfrm>
            <a:off x="649288" y="4278313"/>
            <a:ext cx="7642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1.</a:t>
            </a:r>
            <a:r>
              <a:rPr lang="en-US" sz="2400" dirty="0">
                <a:latin typeface="Gill Sans MT" charset="0"/>
                <a:cs typeface="Gill Sans MT" charset="0"/>
              </a:rPr>
              <a:t> require all telnet users to telnet through gateway.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2.</a:t>
            </a:r>
            <a:r>
              <a:rPr lang="en-US" sz="2400" dirty="0">
                <a:latin typeface="Gill Sans MT" charset="0"/>
                <a:cs typeface="Gill Sans MT" charset="0"/>
              </a:rPr>
              <a:t> for authorized users, gateway sets up telnet connection to </a:t>
            </a:r>
            <a:r>
              <a:rPr lang="en-US" sz="2400" dirty="0">
                <a:latin typeface="Gill Sans MT" charset="0"/>
                <a:cs typeface="Gill Sans MT" charset="0"/>
              </a:rPr>
              <a:t>dest</a:t>
            </a:r>
            <a:r>
              <a:rPr lang="en-US" sz="2400" dirty="0">
                <a:latin typeface="Gill Sans MT" charset="0"/>
                <a:cs typeface="Gill Sans MT" charset="0"/>
              </a:rPr>
              <a:t> host. Gateway relays data between 2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3.</a:t>
            </a:r>
            <a:r>
              <a:rPr lang="en-US" sz="2400" dirty="0">
                <a:latin typeface="Gill Sans MT" charset="0"/>
                <a:cs typeface="Gill Sans MT" charset="0"/>
              </a:rPr>
              <a:t> router filter blocks all telnet connections not originating from gateway.</a:t>
            </a:r>
          </a:p>
        </p:txBody>
      </p:sp>
      <p:grpSp>
        <p:nvGrpSpPr>
          <p:cNvPr id="182278" name="Group 4"/>
          <p:cNvGrpSpPr>
            <a:grpSpLocks/>
          </p:cNvGrpSpPr>
          <p:nvPr/>
        </p:nvGrpSpPr>
        <p:grpSpPr bwMode="auto">
          <a:xfrm>
            <a:off x="3938588" y="1585913"/>
            <a:ext cx="4997450" cy="2270125"/>
            <a:chOff x="3983577" y="1287140"/>
            <a:chExt cx="4997021" cy="2269618"/>
          </a:xfrm>
        </p:grpSpPr>
        <p:sp>
          <p:nvSpPr>
            <p:cNvPr id="182279" name="Text Box 108"/>
            <p:cNvSpPr txBox="1">
              <a:spLocks noChangeArrowheads="1"/>
            </p:cNvSpPr>
            <p:nvPr/>
          </p:nvSpPr>
          <p:spPr bwMode="auto">
            <a:xfrm>
              <a:off x="5827059" y="1479548"/>
              <a:ext cx="9366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application</a:t>
              </a:r>
            </a:p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gateway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280" name="Freeform 17"/>
            <p:cNvSpPr>
              <a:spLocks/>
            </p:cNvSpPr>
            <p:nvPr/>
          </p:nvSpPr>
          <p:spPr bwMode="auto">
            <a:xfrm>
              <a:off x="4194135" y="1748877"/>
              <a:ext cx="3648681" cy="1807881"/>
            </a:xfrm>
            <a:custGeom>
              <a:avLst/>
              <a:gdLst/>
              <a:ahLst/>
              <a:cxnLst/>
              <a:rect l="0" t="0" r="r" b="b"/>
              <a:pathLst>
                <a:path w="10000" h="10000">
                  <a:moveTo>
                    <a:pt x="323" y="164"/>
                  </a:moveTo>
                  <a:lnTo>
                    <a:pt x="341" y="143"/>
                  </a:lnTo>
                  <a:cubicBezTo>
                    <a:pt x="349" y="129"/>
                    <a:pt x="357" y="116"/>
                    <a:pt x="365" y="102"/>
                  </a:cubicBezTo>
                  <a:lnTo>
                    <a:pt x="413" y="72"/>
                  </a:lnTo>
                  <a:cubicBezTo>
                    <a:pt x="429" y="58"/>
                    <a:pt x="445" y="45"/>
                    <a:pt x="461" y="31"/>
                  </a:cubicBezTo>
                  <a:lnTo>
                    <a:pt x="514" y="10"/>
                  </a:lnTo>
                  <a:cubicBezTo>
                    <a:pt x="534" y="7"/>
                    <a:pt x="554" y="3"/>
                    <a:pt x="574" y="0"/>
                  </a:cubicBezTo>
                  <a:lnTo>
                    <a:pt x="628" y="0"/>
                  </a:lnTo>
                  <a:lnTo>
                    <a:pt x="694" y="0"/>
                  </a:lnTo>
                  <a:cubicBezTo>
                    <a:pt x="716" y="3"/>
                    <a:pt x="738" y="7"/>
                    <a:pt x="760" y="10"/>
                  </a:cubicBezTo>
                  <a:lnTo>
                    <a:pt x="825" y="31"/>
                  </a:lnTo>
                  <a:lnTo>
                    <a:pt x="891" y="61"/>
                  </a:lnTo>
                  <a:cubicBezTo>
                    <a:pt x="915" y="71"/>
                    <a:pt x="939" y="82"/>
                    <a:pt x="963" y="92"/>
                  </a:cubicBezTo>
                  <a:cubicBezTo>
                    <a:pt x="989" y="106"/>
                    <a:pt x="1015" y="119"/>
                    <a:pt x="1041" y="133"/>
                  </a:cubicBezTo>
                  <a:lnTo>
                    <a:pt x="1118" y="174"/>
                  </a:lnTo>
                  <a:lnTo>
                    <a:pt x="1196" y="225"/>
                  </a:lnTo>
                  <a:lnTo>
                    <a:pt x="1268" y="276"/>
                  </a:lnTo>
                  <a:cubicBezTo>
                    <a:pt x="1294" y="290"/>
                    <a:pt x="1320" y="303"/>
                    <a:pt x="1346" y="317"/>
                  </a:cubicBezTo>
                  <a:lnTo>
                    <a:pt x="1513" y="440"/>
                  </a:lnTo>
                  <a:lnTo>
                    <a:pt x="1681" y="553"/>
                  </a:lnTo>
                  <a:lnTo>
                    <a:pt x="1848" y="665"/>
                  </a:lnTo>
                  <a:lnTo>
                    <a:pt x="2022" y="778"/>
                  </a:lnTo>
                  <a:cubicBezTo>
                    <a:pt x="2050" y="798"/>
                    <a:pt x="2077" y="819"/>
                    <a:pt x="2105" y="839"/>
                  </a:cubicBezTo>
                  <a:cubicBezTo>
                    <a:pt x="2133" y="853"/>
                    <a:pt x="2161" y="866"/>
                    <a:pt x="2189" y="880"/>
                  </a:cubicBezTo>
                  <a:cubicBezTo>
                    <a:pt x="2217" y="894"/>
                    <a:pt x="2245" y="907"/>
                    <a:pt x="2273" y="921"/>
                  </a:cubicBezTo>
                  <a:lnTo>
                    <a:pt x="2356" y="972"/>
                  </a:lnTo>
                  <a:lnTo>
                    <a:pt x="2440" y="993"/>
                  </a:lnTo>
                  <a:cubicBezTo>
                    <a:pt x="2468" y="1003"/>
                    <a:pt x="2496" y="1014"/>
                    <a:pt x="2524" y="1024"/>
                  </a:cubicBezTo>
                  <a:lnTo>
                    <a:pt x="2608" y="1054"/>
                  </a:lnTo>
                  <a:cubicBezTo>
                    <a:pt x="2638" y="1057"/>
                    <a:pt x="2667" y="1061"/>
                    <a:pt x="2697" y="1064"/>
                  </a:cubicBezTo>
                  <a:cubicBezTo>
                    <a:pt x="2725" y="1068"/>
                    <a:pt x="2753" y="1071"/>
                    <a:pt x="2781" y="1075"/>
                  </a:cubicBezTo>
                  <a:lnTo>
                    <a:pt x="2853" y="1075"/>
                  </a:lnTo>
                  <a:cubicBezTo>
                    <a:pt x="2881" y="1262"/>
                    <a:pt x="2909" y="1143"/>
                    <a:pt x="2937" y="1330"/>
                  </a:cubicBezTo>
                  <a:cubicBezTo>
                    <a:pt x="2963" y="1118"/>
                    <a:pt x="2988" y="1287"/>
                    <a:pt x="3014" y="1075"/>
                  </a:cubicBezTo>
                  <a:cubicBezTo>
                    <a:pt x="3042" y="1071"/>
                    <a:pt x="3070" y="1068"/>
                    <a:pt x="3098" y="1064"/>
                  </a:cubicBezTo>
                  <a:lnTo>
                    <a:pt x="3182" y="1064"/>
                  </a:lnTo>
                  <a:lnTo>
                    <a:pt x="3343" y="1024"/>
                  </a:lnTo>
                  <a:lnTo>
                    <a:pt x="3505" y="1003"/>
                  </a:lnTo>
                  <a:lnTo>
                    <a:pt x="3672" y="972"/>
                  </a:lnTo>
                  <a:lnTo>
                    <a:pt x="3834" y="921"/>
                  </a:lnTo>
                  <a:lnTo>
                    <a:pt x="4007" y="880"/>
                  </a:lnTo>
                  <a:lnTo>
                    <a:pt x="4175" y="850"/>
                  </a:lnTo>
                  <a:lnTo>
                    <a:pt x="4348" y="809"/>
                  </a:lnTo>
                  <a:lnTo>
                    <a:pt x="4528" y="788"/>
                  </a:lnTo>
                  <a:cubicBezTo>
                    <a:pt x="4562" y="785"/>
                    <a:pt x="4595" y="781"/>
                    <a:pt x="4629" y="778"/>
                  </a:cubicBezTo>
                  <a:cubicBezTo>
                    <a:pt x="4659" y="775"/>
                    <a:pt x="4689" y="771"/>
                    <a:pt x="4719" y="768"/>
                  </a:cubicBezTo>
                  <a:lnTo>
                    <a:pt x="4809" y="768"/>
                  </a:lnTo>
                  <a:lnTo>
                    <a:pt x="4904" y="768"/>
                  </a:lnTo>
                  <a:lnTo>
                    <a:pt x="5006" y="778"/>
                  </a:lnTo>
                  <a:lnTo>
                    <a:pt x="5102" y="778"/>
                  </a:lnTo>
                  <a:cubicBezTo>
                    <a:pt x="5138" y="781"/>
                    <a:pt x="5173" y="785"/>
                    <a:pt x="5209" y="788"/>
                  </a:cubicBezTo>
                  <a:lnTo>
                    <a:pt x="5311" y="809"/>
                  </a:lnTo>
                  <a:lnTo>
                    <a:pt x="5419" y="839"/>
                  </a:lnTo>
                  <a:lnTo>
                    <a:pt x="5520" y="860"/>
                  </a:lnTo>
                  <a:lnTo>
                    <a:pt x="5634" y="901"/>
                  </a:lnTo>
                  <a:lnTo>
                    <a:pt x="5748" y="931"/>
                  </a:lnTo>
                  <a:lnTo>
                    <a:pt x="5861" y="972"/>
                  </a:lnTo>
                  <a:lnTo>
                    <a:pt x="5999" y="1003"/>
                  </a:lnTo>
                  <a:lnTo>
                    <a:pt x="6124" y="1044"/>
                  </a:lnTo>
                  <a:lnTo>
                    <a:pt x="6256" y="1085"/>
                  </a:lnTo>
                  <a:lnTo>
                    <a:pt x="6394" y="1126"/>
                  </a:lnTo>
                  <a:lnTo>
                    <a:pt x="6531" y="1167"/>
                  </a:lnTo>
                  <a:lnTo>
                    <a:pt x="6681" y="1218"/>
                  </a:lnTo>
                  <a:lnTo>
                    <a:pt x="6824" y="1269"/>
                  </a:lnTo>
                  <a:lnTo>
                    <a:pt x="7117" y="1372"/>
                  </a:lnTo>
                  <a:lnTo>
                    <a:pt x="7410" y="1494"/>
                  </a:lnTo>
                  <a:lnTo>
                    <a:pt x="7703" y="1627"/>
                  </a:lnTo>
                  <a:lnTo>
                    <a:pt x="7853" y="1699"/>
                  </a:lnTo>
                  <a:lnTo>
                    <a:pt x="7996" y="1771"/>
                  </a:lnTo>
                  <a:lnTo>
                    <a:pt x="8140" y="1842"/>
                  </a:lnTo>
                  <a:lnTo>
                    <a:pt x="8278" y="1914"/>
                  </a:lnTo>
                  <a:cubicBezTo>
                    <a:pt x="8322" y="1941"/>
                    <a:pt x="8365" y="1969"/>
                    <a:pt x="8409" y="1996"/>
                  </a:cubicBezTo>
                  <a:lnTo>
                    <a:pt x="8547" y="2078"/>
                  </a:lnTo>
                  <a:cubicBezTo>
                    <a:pt x="8589" y="2105"/>
                    <a:pt x="8630" y="2133"/>
                    <a:pt x="8672" y="2160"/>
                  </a:cubicBezTo>
                  <a:lnTo>
                    <a:pt x="8798" y="2252"/>
                  </a:lnTo>
                  <a:lnTo>
                    <a:pt x="8911" y="2344"/>
                  </a:lnTo>
                  <a:lnTo>
                    <a:pt x="9025" y="2436"/>
                  </a:lnTo>
                  <a:lnTo>
                    <a:pt x="9133" y="2538"/>
                  </a:lnTo>
                  <a:cubicBezTo>
                    <a:pt x="9149" y="2552"/>
                    <a:pt x="9165" y="2565"/>
                    <a:pt x="9181" y="2579"/>
                  </a:cubicBezTo>
                  <a:lnTo>
                    <a:pt x="9228" y="2641"/>
                  </a:lnTo>
                  <a:lnTo>
                    <a:pt x="9276" y="2692"/>
                  </a:lnTo>
                  <a:cubicBezTo>
                    <a:pt x="9290" y="2706"/>
                    <a:pt x="9304" y="2719"/>
                    <a:pt x="9318" y="2733"/>
                  </a:cubicBezTo>
                  <a:cubicBezTo>
                    <a:pt x="9332" y="2753"/>
                    <a:pt x="9346" y="2774"/>
                    <a:pt x="9360" y="2794"/>
                  </a:cubicBezTo>
                  <a:cubicBezTo>
                    <a:pt x="9374" y="2815"/>
                    <a:pt x="9388" y="2835"/>
                    <a:pt x="9402" y="2856"/>
                  </a:cubicBezTo>
                  <a:lnTo>
                    <a:pt x="9444" y="2907"/>
                  </a:lnTo>
                  <a:cubicBezTo>
                    <a:pt x="9456" y="2927"/>
                    <a:pt x="9468" y="2948"/>
                    <a:pt x="9480" y="2968"/>
                  </a:cubicBezTo>
                  <a:cubicBezTo>
                    <a:pt x="9492" y="2989"/>
                    <a:pt x="9504" y="3009"/>
                    <a:pt x="9516" y="3030"/>
                  </a:cubicBezTo>
                  <a:cubicBezTo>
                    <a:pt x="9528" y="3047"/>
                    <a:pt x="9539" y="3064"/>
                    <a:pt x="9551" y="3081"/>
                  </a:cubicBezTo>
                  <a:lnTo>
                    <a:pt x="9611" y="3204"/>
                  </a:lnTo>
                  <a:cubicBezTo>
                    <a:pt x="9629" y="3248"/>
                    <a:pt x="9647" y="3293"/>
                    <a:pt x="9665" y="3337"/>
                  </a:cubicBezTo>
                  <a:cubicBezTo>
                    <a:pt x="9683" y="3385"/>
                    <a:pt x="9701" y="3432"/>
                    <a:pt x="9719" y="3480"/>
                  </a:cubicBezTo>
                  <a:cubicBezTo>
                    <a:pt x="9735" y="3531"/>
                    <a:pt x="9751" y="3583"/>
                    <a:pt x="9767" y="3634"/>
                  </a:cubicBezTo>
                  <a:lnTo>
                    <a:pt x="9809" y="3787"/>
                  </a:lnTo>
                  <a:cubicBezTo>
                    <a:pt x="9823" y="3838"/>
                    <a:pt x="9836" y="3890"/>
                    <a:pt x="9850" y="3941"/>
                  </a:cubicBezTo>
                  <a:cubicBezTo>
                    <a:pt x="9858" y="4002"/>
                    <a:pt x="9866" y="4064"/>
                    <a:pt x="9874" y="4125"/>
                  </a:cubicBezTo>
                  <a:cubicBezTo>
                    <a:pt x="9884" y="4180"/>
                    <a:pt x="9894" y="4234"/>
                    <a:pt x="9904" y="4289"/>
                  </a:cubicBezTo>
                  <a:cubicBezTo>
                    <a:pt x="9914" y="4354"/>
                    <a:pt x="9924" y="4418"/>
                    <a:pt x="9934" y="4483"/>
                  </a:cubicBezTo>
                  <a:cubicBezTo>
                    <a:pt x="9940" y="4544"/>
                    <a:pt x="9946" y="4606"/>
                    <a:pt x="9952" y="4667"/>
                  </a:cubicBezTo>
                  <a:cubicBezTo>
                    <a:pt x="9958" y="4729"/>
                    <a:pt x="9964" y="4790"/>
                    <a:pt x="9970" y="4852"/>
                  </a:cubicBezTo>
                  <a:cubicBezTo>
                    <a:pt x="9974" y="4917"/>
                    <a:pt x="9978" y="4981"/>
                    <a:pt x="9982" y="5046"/>
                  </a:cubicBezTo>
                  <a:lnTo>
                    <a:pt x="9994" y="5241"/>
                  </a:lnTo>
                  <a:lnTo>
                    <a:pt x="9994" y="5425"/>
                  </a:lnTo>
                  <a:lnTo>
                    <a:pt x="10000" y="5629"/>
                  </a:lnTo>
                  <a:lnTo>
                    <a:pt x="9994" y="5824"/>
                  </a:lnTo>
                  <a:lnTo>
                    <a:pt x="9994" y="6018"/>
                  </a:lnTo>
                  <a:lnTo>
                    <a:pt x="9988" y="6213"/>
                  </a:lnTo>
                  <a:cubicBezTo>
                    <a:pt x="9984" y="6278"/>
                    <a:pt x="9980" y="6342"/>
                    <a:pt x="9976" y="6407"/>
                  </a:cubicBezTo>
                  <a:lnTo>
                    <a:pt x="9958" y="6602"/>
                  </a:lnTo>
                  <a:lnTo>
                    <a:pt x="9946" y="6776"/>
                  </a:lnTo>
                  <a:cubicBezTo>
                    <a:pt x="9940" y="6837"/>
                    <a:pt x="9934" y="6899"/>
                    <a:pt x="9928" y="6960"/>
                  </a:cubicBezTo>
                  <a:lnTo>
                    <a:pt x="9904" y="7134"/>
                  </a:lnTo>
                  <a:cubicBezTo>
                    <a:pt x="9894" y="7195"/>
                    <a:pt x="9884" y="7257"/>
                    <a:pt x="9874" y="7318"/>
                  </a:cubicBezTo>
                  <a:cubicBezTo>
                    <a:pt x="9868" y="7373"/>
                    <a:pt x="9862" y="7427"/>
                    <a:pt x="9856" y="7482"/>
                  </a:cubicBezTo>
                  <a:cubicBezTo>
                    <a:pt x="9846" y="7537"/>
                    <a:pt x="9837" y="7591"/>
                    <a:pt x="9827" y="7646"/>
                  </a:cubicBezTo>
                  <a:lnTo>
                    <a:pt x="9791" y="7799"/>
                  </a:lnTo>
                  <a:lnTo>
                    <a:pt x="9761" y="7943"/>
                  </a:lnTo>
                  <a:cubicBezTo>
                    <a:pt x="9749" y="7991"/>
                    <a:pt x="9737" y="8038"/>
                    <a:pt x="9725" y="8086"/>
                  </a:cubicBezTo>
                  <a:cubicBezTo>
                    <a:pt x="9713" y="8130"/>
                    <a:pt x="9701" y="8175"/>
                    <a:pt x="9689" y="8219"/>
                  </a:cubicBezTo>
                  <a:cubicBezTo>
                    <a:pt x="9677" y="8257"/>
                    <a:pt x="9665" y="8294"/>
                    <a:pt x="9653" y="8332"/>
                  </a:cubicBezTo>
                  <a:cubicBezTo>
                    <a:pt x="9639" y="8369"/>
                    <a:pt x="9625" y="8407"/>
                    <a:pt x="9611" y="8444"/>
                  </a:cubicBezTo>
                  <a:cubicBezTo>
                    <a:pt x="9597" y="8475"/>
                    <a:pt x="9583" y="8505"/>
                    <a:pt x="9569" y="8536"/>
                  </a:cubicBezTo>
                  <a:cubicBezTo>
                    <a:pt x="9553" y="8567"/>
                    <a:pt x="9538" y="8597"/>
                    <a:pt x="9522" y="8628"/>
                  </a:cubicBezTo>
                  <a:lnTo>
                    <a:pt x="9474" y="8721"/>
                  </a:lnTo>
                  <a:cubicBezTo>
                    <a:pt x="9454" y="8745"/>
                    <a:pt x="9434" y="8768"/>
                    <a:pt x="9414" y="8792"/>
                  </a:cubicBezTo>
                  <a:cubicBezTo>
                    <a:pt x="9394" y="8819"/>
                    <a:pt x="9374" y="8847"/>
                    <a:pt x="9354" y="8874"/>
                  </a:cubicBezTo>
                  <a:cubicBezTo>
                    <a:pt x="9332" y="8895"/>
                    <a:pt x="9310" y="8915"/>
                    <a:pt x="9288" y="8936"/>
                  </a:cubicBezTo>
                  <a:cubicBezTo>
                    <a:pt x="9268" y="8956"/>
                    <a:pt x="9248" y="8977"/>
                    <a:pt x="9228" y="8997"/>
                  </a:cubicBezTo>
                  <a:lnTo>
                    <a:pt x="9157" y="9048"/>
                  </a:lnTo>
                  <a:cubicBezTo>
                    <a:pt x="9131" y="9069"/>
                    <a:pt x="9105" y="9089"/>
                    <a:pt x="9079" y="9110"/>
                  </a:cubicBezTo>
                  <a:lnTo>
                    <a:pt x="9007" y="9161"/>
                  </a:lnTo>
                  <a:lnTo>
                    <a:pt x="8929" y="9191"/>
                  </a:lnTo>
                  <a:lnTo>
                    <a:pt x="8846" y="9232"/>
                  </a:lnTo>
                  <a:cubicBezTo>
                    <a:pt x="8818" y="9242"/>
                    <a:pt x="8790" y="9253"/>
                    <a:pt x="8762" y="9263"/>
                  </a:cubicBezTo>
                  <a:cubicBezTo>
                    <a:pt x="8734" y="9277"/>
                    <a:pt x="8706" y="9290"/>
                    <a:pt x="8678" y="9304"/>
                  </a:cubicBezTo>
                  <a:cubicBezTo>
                    <a:pt x="8648" y="9314"/>
                    <a:pt x="8619" y="9325"/>
                    <a:pt x="8589" y="9335"/>
                  </a:cubicBezTo>
                  <a:lnTo>
                    <a:pt x="8493" y="9365"/>
                  </a:lnTo>
                  <a:lnTo>
                    <a:pt x="8313" y="9406"/>
                  </a:lnTo>
                  <a:lnTo>
                    <a:pt x="8122" y="9447"/>
                  </a:lnTo>
                  <a:lnTo>
                    <a:pt x="7931" y="9478"/>
                  </a:lnTo>
                  <a:lnTo>
                    <a:pt x="7733" y="9519"/>
                  </a:lnTo>
                  <a:lnTo>
                    <a:pt x="7530" y="9539"/>
                  </a:lnTo>
                  <a:lnTo>
                    <a:pt x="7339" y="9580"/>
                  </a:lnTo>
                  <a:lnTo>
                    <a:pt x="7141" y="9611"/>
                  </a:lnTo>
                  <a:lnTo>
                    <a:pt x="6950" y="9662"/>
                  </a:lnTo>
                  <a:lnTo>
                    <a:pt x="6854" y="9683"/>
                  </a:lnTo>
                  <a:lnTo>
                    <a:pt x="6758" y="9713"/>
                  </a:lnTo>
                  <a:lnTo>
                    <a:pt x="6651" y="9724"/>
                  </a:lnTo>
                  <a:lnTo>
                    <a:pt x="6549" y="9744"/>
                  </a:lnTo>
                  <a:lnTo>
                    <a:pt x="6441" y="9765"/>
                  </a:lnTo>
                  <a:lnTo>
                    <a:pt x="6334" y="9785"/>
                  </a:lnTo>
                  <a:lnTo>
                    <a:pt x="6226" y="9806"/>
                  </a:lnTo>
                  <a:lnTo>
                    <a:pt x="6112" y="9816"/>
                  </a:lnTo>
                  <a:lnTo>
                    <a:pt x="5885" y="9857"/>
                  </a:lnTo>
                  <a:lnTo>
                    <a:pt x="5652" y="9887"/>
                  </a:lnTo>
                  <a:lnTo>
                    <a:pt x="5425" y="9918"/>
                  </a:lnTo>
                  <a:lnTo>
                    <a:pt x="5185" y="9928"/>
                  </a:lnTo>
                  <a:lnTo>
                    <a:pt x="4958" y="9949"/>
                  </a:lnTo>
                  <a:lnTo>
                    <a:pt x="4731" y="9959"/>
                  </a:lnTo>
                  <a:lnTo>
                    <a:pt x="4623" y="9969"/>
                  </a:lnTo>
                  <a:lnTo>
                    <a:pt x="4510" y="9969"/>
                  </a:lnTo>
                  <a:lnTo>
                    <a:pt x="4402" y="9990"/>
                  </a:lnTo>
                  <a:lnTo>
                    <a:pt x="4294" y="9990"/>
                  </a:lnTo>
                  <a:lnTo>
                    <a:pt x="4193" y="9990"/>
                  </a:lnTo>
                  <a:lnTo>
                    <a:pt x="4091" y="10000"/>
                  </a:lnTo>
                  <a:lnTo>
                    <a:pt x="3995" y="10000"/>
                  </a:lnTo>
                  <a:lnTo>
                    <a:pt x="3894" y="10000"/>
                  </a:lnTo>
                  <a:lnTo>
                    <a:pt x="3804" y="10000"/>
                  </a:lnTo>
                  <a:lnTo>
                    <a:pt x="3714" y="10000"/>
                  </a:lnTo>
                  <a:lnTo>
                    <a:pt x="3630" y="10000"/>
                  </a:lnTo>
                  <a:lnTo>
                    <a:pt x="3547" y="10000"/>
                  </a:lnTo>
                  <a:cubicBezTo>
                    <a:pt x="3521" y="9997"/>
                    <a:pt x="3495" y="9993"/>
                    <a:pt x="3469" y="9990"/>
                  </a:cubicBezTo>
                  <a:lnTo>
                    <a:pt x="3391" y="9990"/>
                  </a:lnTo>
                  <a:lnTo>
                    <a:pt x="3325" y="9990"/>
                  </a:lnTo>
                  <a:lnTo>
                    <a:pt x="3254" y="9969"/>
                  </a:lnTo>
                  <a:lnTo>
                    <a:pt x="3182" y="9969"/>
                  </a:lnTo>
                  <a:lnTo>
                    <a:pt x="3122" y="9969"/>
                  </a:lnTo>
                  <a:cubicBezTo>
                    <a:pt x="3100" y="9966"/>
                    <a:pt x="3078" y="9962"/>
                    <a:pt x="3056" y="9959"/>
                  </a:cubicBezTo>
                  <a:cubicBezTo>
                    <a:pt x="3038" y="9956"/>
                    <a:pt x="3020" y="9952"/>
                    <a:pt x="3002" y="9949"/>
                  </a:cubicBezTo>
                  <a:lnTo>
                    <a:pt x="2949" y="9949"/>
                  </a:lnTo>
                  <a:cubicBezTo>
                    <a:pt x="2929" y="9946"/>
                    <a:pt x="2909" y="9942"/>
                    <a:pt x="2889" y="9939"/>
                  </a:cubicBezTo>
                  <a:cubicBezTo>
                    <a:pt x="2871" y="9935"/>
                    <a:pt x="2853" y="9932"/>
                    <a:pt x="2835" y="9928"/>
                  </a:cubicBezTo>
                  <a:cubicBezTo>
                    <a:pt x="2817" y="9925"/>
                    <a:pt x="2799" y="9921"/>
                    <a:pt x="2781" y="9918"/>
                  </a:cubicBezTo>
                  <a:lnTo>
                    <a:pt x="2679" y="9887"/>
                  </a:lnTo>
                  <a:lnTo>
                    <a:pt x="2584" y="9867"/>
                  </a:lnTo>
                  <a:cubicBezTo>
                    <a:pt x="2554" y="9853"/>
                    <a:pt x="2524" y="9840"/>
                    <a:pt x="2494" y="9826"/>
                  </a:cubicBezTo>
                  <a:cubicBezTo>
                    <a:pt x="2462" y="9819"/>
                    <a:pt x="2430" y="9813"/>
                    <a:pt x="2398" y="9806"/>
                  </a:cubicBezTo>
                  <a:lnTo>
                    <a:pt x="2225" y="9724"/>
                  </a:lnTo>
                  <a:cubicBezTo>
                    <a:pt x="2195" y="9710"/>
                    <a:pt x="2165" y="9697"/>
                    <a:pt x="2135" y="9683"/>
                  </a:cubicBezTo>
                  <a:cubicBezTo>
                    <a:pt x="2105" y="9669"/>
                    <a:pt x="2075" y="9656"/>
                    <a:pt x="2045" y="9642"/>
                  </a:cubicBezTo>
                  <a:lnTo>
                    <a:pt x="1950" y="9591"/>
                  </a:lnTo>
                  <a:lnTo>
                    <a:pt x="1842" y="9539"/>
                  </a:lnTo>
                  <a:lnTo>
                    <a:pt x="1740" y="9498"/>
                  </a:lnTo>
                  <a:lnTo>
                    <a:pt x="1633" y="9447"/>
                  </a:lnTo>
                  <a:lnTo>
                    <a:pt x="1519" y="9396"/>
                  </a:lnTo>
                  <a:lnTo>
                    <a:pt x="1411" y="9355"/>
                  </a:lnTo>
                  <a:cubicBezTo>
                    <a:pt x="1371" y="9335"/>
                    <a:pt x="1332" y="9314"/>
                    <a:pt x="1292" y="9294"/>
                  </a:cubicBezTo>
                  <a:lnTo>
                    <a:pt x="1178" y="9243"/>
                  </a:lnTo>
                  <a:lnTo>
                    <a:pt x="1071" y="9181"/>
                  </a:lnTo>
                  <a:lnTo>
                    <a:pt x="957" y="9120"/>
                  </a:lnTo>
                  <a:lnTo>
                    <a:pt x="849" y="9069"/>
                  </a:lnTo>
                  <a:lnTo>
                    <a:pt x="748" y="8976"/>
                  </a:lnTo>
                  <a:cubicBezTo>
                    <a:pt x="716" y="8952"/>
                    <a:pt x="684" y="8929"/>
                    <a:pt x="652" y="8905"/>
                  </a:cubicBezTo>
                  <a:lnTo>
                    <a:pt x="550" y="8813"/>
                  </a:lnTo>
                  <a:lnTo>
                    <a:pt x="508" y="8762"/>
                  </a:lnTo>
                  <a:lnTo>
                    <a:pt x="467" y="8721"/>
                  </a:lnTo>
                  <a:cubicBezTo>
                    <a:pt x="453" y="8700"/>
                    <a:pt x="439" y="8680"/>
                    <a:pt x="425" y="8659"/>
                  </a:cubicBezTo>
                  <a:lnTo>
                    <a:pt x="383" y="8608"/>
                  </a:lnTo>
                  <a:cubicBezTo>
                    <a:pt x="371" y="8588"/>
                    <a:pt x="359" y="8567"/>
                    <a:pt x="347" y="8547"/>
                  </a:cubicBezTo>
                  <a:lnTo>
                    <a:pt x="317" y="8475"/>
                  </a:lnTo>
                  <a:cubicBezTo>
                    <a:pt x="305" y="8455"/>
                    <a:pt x="293" y="8434"/>
                    <a:pt x="281" y="8414"/>
                  </a:cubicBezTo>
                  <a:lnTo>
                    <a:pt x="251" y="8342"/>
                  </a:lnTo>
                  <a:lnTo>
                    <a:pt x="221" y="8270"/>
                  </a:lnTo>
                  <a:cubicBezTo>
                    <a:pt x="215" y="8246"/>
                    <a:pt x="209" y="8223"/>
                    <a:pt x="203" y="8199"/>
                  </a:cubicBezTo>
                  <a:cubicBezTo>
                    <a:pt x="193" y="8172"/>
                    <a:pt x="183" y="8144"/>
                    <a:pt x="173" y="8117"/>
                  </a:cubicBezTo>
                  <a:cubicBezTo>
                    <a:pt x="167" y="8093"/>
                    <a:pt x="162" y="8069"/>
                    <a:pt x="156" y="8045"/>
                  </a:cubicBezTo>
                  <a:cubicBezTo>
                    <a:pt x="148" y="8018"/>
                    <a:pt x="140" y="7990"/>
                    <a:pt x="132" y="7963"/>
                  </a:cubicBezTo>
                  <a:cubicBezTo>
                    <a:pt x="128" y="7936"/>
                    <a:pt x="124" y="7908"/>
                    <a:pt x="120" y="7881"/>
                  </a:cubicBezTo>
                  <a:cubicBezTo>
                    <a:pt x="108" y="7820"/>
                    <a:pt x="96" y="7758"/>
                    <a:pt x="84" y="7697"/>
                  </a:cubicBezTo>
                  <a:lnTo>
                    <a:pt x="54" y="7523"/>
                  </a:lnTo>
                  <a:cubicBezTo>
                    <a:pt x="50" y="7458"/>
                    <a:pt x="46" y="7394"/>
                    <a:pt x="42" y="7329"/>
                  </a:cubicBezTo>
                  <a:cubicBezTo>
                    <a:pt x="38" y="7261"/>
                    <a:pt x="34" y="7192"/>
                    <a:pt x="30" y="7124"/>
                  </a:cubicBezTo>
                  <a:cubicBezTo>
                    <a:pt x="24" y="7052"/>
                    <a:pt x="18" y="6981"/>
                    <a:pt x="12" y="6909"/>
                  </a:cubicBezTo>
                  <a:cubicBezTo>
                    <a:pt x="10" y="6837"/>
                    <a:pt x="8" y="6766"/>
                    <a:pt x="6" y="6694"/>
                  </a:cubicBezTo>
                  <a:lnTo>
                    <a:pt x="6" y="6479"/>
                  </a:lnTo>
                  <a:lnTo>
                    <a:pt x="0" y="6254"/>
                  </a:lnTo>
                  <a:lnTo>
                    <a:pt x="0" y="6018"/>
                  </a:lnTo>
                  <a:cubicBezTo>
                    <a:pt x="2" y="5936"/>
                    <a:pt x="4" y="5855"/>
                    <a:pt x="6" y="5773"/>
                  </a:cubicBezTo>
                  <a:lnTo>
                    <a:pt x="6" y="5527"/>
                  </a:lnTo>
                  <a:cubicBezTo>
                    <a:pt x="8" y="5442"/>
                    <a:pt x="10" y="5356"/>
                    <a:pt x="12" y="5271"/>
                  </a:cubicBezTo>
                  <a:lnTo>
                    <a:pt x="12" y="5026"/>
                  </a:lnTo>
                  <a:lnTo>
                    <a:pt x="12" y="4893"/>
                  </a:lnTo>
                  <a:lnTo>
                    <a:pt x="12" y="4749"/>
                  </a:lnTo>
                  <a:lnTo>
                    <a:pt x="12" y="4606"/>
                  </a:lnTo>
                  <a:lnTo>
                    <a:pt x="12" y="4452"/>
                  </a:lnTo>
                  <a:lnTo>
                    <a:pt x="6" y="4278"/>
                  </a:lnTo>
                  <a:lnTo>
                    <a:pt x="6" y="4115"/>
                  </a:lnTo>
                  <a:lnTo>
                    <a:pt x="6" y="3941"/>
                  </a:lnTo>
                  <a:lnTo>
                    <a:pt x="0" y="3767"/>
                  </a:lnTo>
                  <a:lnTo>
                    <a:pt x="0" y="3582"/>
                  </a:lnTo>
                  <a:lnTo>
                    <a:pt x="0" y="3408"/>
                  </a:lnTo>
                  <a:lnTo>
                    <a:pt x="0" y="3040"/>
                  </a:lnTo>
                  <a:lnTo>
                    <a:pt x="0" y="2661"/>
                  </a:lnTo>
                  <a:lnTo>
                    <a:pt x="0" y="2293"/>
                  </a:lnTo>
                  <a:lnTo>
                    <a:pt x="6" y="2119"/>
                  </a:lnTo>
                  <a:cubicBezTo>
                    <a:pt x="8" y="2057"/>
                    <a:pt x="10" y="1996"/>
                    <a:pt x="12" y="1934"/>
                  </a:cubicBezTo>
                  <a:cubicBezTo>
                    <a:pt x="16" y="1880"/>
                    <a:pt x="20" y="1825"/>
                    <a:pt x="24" y="1771"/>
                  </a:cubicBezTo>
                  <a:lnTo>
                    <a:pt x="30" y="1597"/>
                  </a:lnTo>
                  <a:cubicBezTo>
                    <a:pt x="34" y="1542"/>
                    <a:pt x="38" y="1488"/>
                    <a:pt x="42" y="1433"/>
                  </a:cubicBezTo>
                  <a:cubicBezTo>
                    <a:pt x="44" y="1382"/>
                    <a:pt x="46" y="1330"/>
                    <a:pt x="48" y="1279"/>
                  </a:cubicBezTo>
                  <a:lnTo>
                    <a:pt x="72" y="1126"/>
                  </a:lnTo>
                  <a:cubicBezTo>
                    <a:pt x="76" y="1078"/>
                    <a:pt x="80" y="1031"/>
                    <a:pt x="84" y="983"/>
                  </a:cubicBezTo>
                  <a:lnTo>
                    <a:pt x="108" y="839"/>
                  </a:lnTo>
                  <a:lnTo>
                    <a:pt x="126" y="716"/>
                  </a:lnTo>
                  <a:cubicBezTo>
                    <a:pt x="136" y="675"/>
                    <a:pt x="146" y="635"/>
                    <a:pt x="156" y="594"/>
                  </a:cubicBezTo>
                  <a:cubicBezTo>
                    <a:pt x="162" y="560"/>
                    <a:pt x="167" y="525"/>
                    <a:pt x="173" y="491"/>
                  </a:cubicBezTo>
                  <a:cubicBezTo>
                    <a:pt x="185" y="454"/>
                    <a:pt x="197" y="416"/>
                    <a:pt x="209" y="379"/>
                  </a:cubicBezTo>
                  <a:cubicBezTo>
                    <a:pt x="213" y="369"/>
                    <a:pt x="217" y="358"/>
                    <a:pt x="221" y="348"/>
                  </a:cubicBezTo>
                  <a:lnTo>
                    <a:pt x="245" y="297"/>
                  </a:lnTo>
                  <a:cubicBezTo>
                    <a:pt x="249" y="287"/>
                    <a:pt x="253" y="276"/>
                    <a:pt x="257" y="266"/>
                  </a:cubicBezTo>
                  <a:cubicBezTo>
                    <a:pt x="265" y="252"/>
                    <a:pt x="273" y="239"/>
                    <a:pt x="281" y="225"/>
                  </a:cubicBezTo>
                  <a:cubicBezTo>
                    <a:pt x="287" y="215"/>
                    <a:pt x="293" y="204"/>
                    <a:pt x="299" y="194"/>
                  </a:cubicBezTo>
                  <a:lnTo>
                    <a:pt x="323" y="16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281" name="Rectangle 198"/>
            <p:cNvSpPr>
              <a:spLocks noChangeArrowheads="1"/>
            </p:cNvSpPr>
            <p:nvPr/>
          </p:nvSpPr>
          <p:spPr bwMode="auto">
            <a:xfrm>
              <a:off x="7622154" y="2851909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82282" name="Line 334"/>
            <p:cNvSpPr>
              <a:spLocks noChangeShapeType="1"/>
            </p:cNvSpPr>
            <p:nvPr/>
          </p:nvSpPr>
          <p:spPr bwMode="auto">
            <a:xfrm>
              <a:off x="6445410" y="2699091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2283" name="Group 332"/>
            <p:cNvGrpSpPr>
              <a:grpSpLocks/>
            </p:cNvGrpSpPr>
            <p:nvPr/>
          </p:nvGrpSpPr>
          <p:grpSpPr bwMode="auto">
            <a:xfrm>
              <a:off x="6770832" y="2635170"/>
              <a:ext cx="764491" cy="376020"/>
              <a:chOff x="2356" y="1300"/>
              <a:chExt cx="555" cy="194"/>
            </a:xfrm>
          </p:grpSpPr>
          <p:sp>
            <p:nvSpPr>
              <p:cNvPr id="18238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82383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82386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87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0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1" name="Line 33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82284" name="Group 906"/>
            <p:cNvGrpSpPr>
              <a:grpSpLocks/>
            </p:cNvGrpSpPr>
            <p:nvPr/>
          </p:nvGrpSpPr>
          <p:grpSpPr bwMode="auto">
            <a:xfrm>
              <a:off x="7113844" y="2225617"/>
              <a:ext cx="297216" cy="540453"/>
              <a:chOff x="4140" y="429"/>
              <a:chExt cx="1425" cy="2396"/>
            </a:xfrm>
          </p:grpSpPr>
          <p:sp>
            <p:nvSpPr>
              <p:cNvPr id="182348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6" name="Rectangle 908"/>
              <p:cNvSpPr>
                <a:spLocks noChangeArrowheads="1"/>
              </p:cNvSpPr>
              <p:nvPr/>
            </p:nvSpPr>
            <p:spPr bwMode="auto">
              <a:xfrm>
                <a:off x="4209" y="427"/>
                <a:ext cx="1043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50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51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Rectangle 911"/>
              <p:cNvSpPr>
                <a:spLocks noChangeArrowheads="1"/>
              </p:cNvSpPr>
              <p:nvPr/>
            </p:nvSpPr>
            <p:spPr bwMode="auto">
              <a:xfrm>
                <a:off x="4216" y="687"/>
                <a:ext cx="586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3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5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2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6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0"/>
                  <a:ext cx="693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1" name="Rectangle 915"/>
              <p:cNvSpPr>
                <a:spLocks noChangeArrowheads="1"/>
              </p:cNvSpPr>
              <p:nvPr/>
            </p:nvSpPr>
            <p:spPr bwMode="auto">
              <a:xfrm>
                <a:off x="4224" y="1018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5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3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4"/>
                  <a:ext cx="722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4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78"/>
                  <a:ext cx="703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3" name="Rectangle 919"/>
              <p:cNvSpPr>
                <a:spLocks noChangeArrowheads="1"/>
              </p:cNvSpPr>
              <p:nvPr/>
            </p:nvSpPr>
            <p:spPr bwMode="auto">
              <a:xfrm>
                <a:off x="4216" y="1363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4" name="Rectangle 920"/>
              <p:cNvSpPr>
                <a:spLocks noChangeArrowheads="1"/>
              </p:cNvSpPr>
              <p:nvPr/>
            </p:nvSpPr>
            <p:spPr bwMode="auto">
              <a:xfrm>
                <a:off x="4224" y="1658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8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51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2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1"/>
                  <a:ext cx="692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59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60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9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0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8" name="Rectangle 928"/>
              <p:cNvSpPr>
                <a:spLocks noChangeArrowheads="1"/>
              </p:cNvSpPr>
              <p:nvPr/>
            </p:nvSpPr>
            <p:spPr bwMode="auto">
              <a:xfrm>
                <a:off x="5251" y="427"/>
                <a:ext cx="68" cy="2294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2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3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Oval 931"/>
              <p:cNvSpPr>
                <a:spLocks noChangeArrowheads="1"/>
              </p:cNvSpPr>
              <p:nvPr/>
            </p:nvSpPr>
            <p:spPr bwMode="auto">
              <a:xfrm>
                <a:off x="5518" y="2608"/>
                <a:ext cx="46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5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AutoShape 933"/>
              <p:cNvSpPr>
                <a:spLocks noChangeArrowheads="1"/>
              </p:cNvSpPr>
              <p:nvPr/>
            </p:nvSpPr>
            <p:spPr bwMode="auto">
              <a:xfrm>
                <a:off x="4140" y="2686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4" name="AutoShape 934"/>
              <p:cNvSpPr>
                <a:spLocks noChangeArrowheads="1"/>
              </p:cNvSpPr>
              <p:nvPr/>
            </p:nvSpPr>
            <p:spPr bwMode="auto">
              <a:xfrm>
                <a:off x="4209" y="2714"/>
                <a:ext cx="1065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5" name="Oval 935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6" name="Oval 936"/>
              <p:cNvSpPr>
                <a:spLocks noChangeArrowheads="1"/>
              </p:cNvSpPr>
              <p:nvPr/>
            </p:nvSpPr>
            <p:spPr bwMode="auto">
              <a:xfrm>
                <a:off x="4483" y="2383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7" name="Oval 937"/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8" name="Rectangle 938"/>
              <p:cNvSpPr>
                <a:spLocks noChangeArrowheads="1"/>
              </p:cNvSpPr>
              <p:nvPr/>
            </p:nvSpPr>
            <p:spPr bwMode="auto">
              <a:xfrm>
                <a:off x="5061" y="1834"/>
                <a:ext cx="84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58" name="Line 20"/>
            <p:cNvSpPr>
              <a:spLocks noChangeShapeType="1"/>
            </p:cNvSpPr>
            <p:nvPr/>
          </p:nvSpPr>
          <p:spPr bwMode="auto">
            <a:xfrm flipH="1">
              <a:off x="4624872" y="2293390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9" name="Line 21"/>
            <p:cNvSpPr>
              <a:spLocks noChangeShapeType="1"/>
            </p:cNvSpPr>
            <p:nvPr/>
          </p:nvSpPr>
          <p:spPr bwMode="auto">
            <a:xfrm flipH="1">
              <a:off x="5012189" y="2341005"/>
              <a:ext cx="271439" cy="314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0" name="Line 22"/>
            <p:cNvSpPr>
              <a:spLocks noChangeShapeType="1"/>
            </p:cNvSpPr>
            <p:nvPr/>
          </p:nvSpPr>
          <p:spPr bwMode="auto">
            <a:xfrm>
              <a:off x="5431253" y="2369573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88" name="Group 44"/>
            <p:cNvGrpSpPr>
              <a:grpSpLocks/>
            </p:cNvGrpSpPr>
            <p:nvPr/>
          </p:nvGrpSpPr>
          <p:grpSpPr bwMode="auto">
            <a:xfrm>
              <a:off x="4168820" y="2096244"/>
              <a:ext cx="568325" cy="481012"/>
              <a:chOff x="-44" y="1473"/>
              <a:chExt cx="981" cy="1105"/>
            </a:xfrm>
          </p:grpSpPr>
          <p:pic>
            <p:nvPicPr>
              <p:cNvPr id="1823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89" name="Group 44"/>
            <p:cNvGrpSpPr>
              <a:grpSpLocks/>
            </p:cNvGrpSpPr>
            <p:nvPr/>
          </p:nvGrpSpPr>
          <p:grpSpPr bwMode="auto">
            <a:xfrm>
              <a:off x="5103858" y="2585194"/>
              <a:ext cx="568325" cy="481012"/>
              <a:chOff x="-44" y="1473"/>
              <a:chExt cx="981" cy="1105"/>
            </a:xfrm>
          </p:grpSpPr>
          <p:pic>
            <p:nvPicPr>
              <p:cNvPr id="1823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63" name="Line 21"/>
            <p:cNvSpPr>
              <a:spLocks noChangeShapeType="1"/>
            </p:cNvSpPr>
            <p:nvPr/>
          </p:nvSpPr>
          <p:spPr bwMode="auto">
            <a:xfrm>
              <a:off x="5650309" y="2299739"/>
              <a:ext cx="377793" cy="304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4" name="Line 22"/>
            <p:cNvSpPr>
              <a:spLocks noChangeShapeType="1"/>
            </p:cNvSpPr>
            <p:nvPr/>
          </p:nvSpPr>
          <p:spPr bwMode="auto">
            <a:xfrm flipH="1">
              <a:off x="5882064" y="2794928"/>
              <a:ext cx="120640" cy="293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5" name="Line 22"/>
            <p:cNvSpPr>
              <a:spLocks noChangeShapeType="1"/>
            </p:cNvSpPr>
            <p:nvPr/>
          </p:nvSpPr>
          <p:spPr bwMode="auto">
            <a:xfrm>
              <a:off x="6286841" y="2806038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6" name="Line 20"/>
            <p:cNvSpPr>
              <a:spLocks noChangeShapeType="1"/>
            </p:cNvSpPr>
            <p:nvPr/>
          </p:nvSpPr>
          <p:spPr bwMode="auto">
            <a:xfrm flipH="1">
              <a:off x="5482048" y="2253711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94" name="Group 44"/>
            <p:cNvGrpSpPr>
              <a:grpSpLocks/>
            </p:cNvGrpSpPr>
            <p:nvPr/>
          </p:nvGrpSpPr>
          <p:grpSpPr bwMode="auto">
            <a:xfrm>
              <a:off x="5508670" y="2958256"/>
              <a:ext cx="568325" cy="481013"/>
              <a:chOff x="-44" y="1473"/>
              <a:chExt cx="981" cy="1105"/>
            </a:xfrm>
          </p:grpSpPr>
          <p:pic>
            <p:nvPicPr>
              <p:cNvPr id="1823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5" name="Group 44"/>
            <p:cNvGrpSpPr>
              <a:grpSpLocks/>
            </p:cNvGrpSpPr>
            <p:nvPr/>
          </p:nvGrpSpPr>
          <p:grpSpPr bwMode="auto">
            <a:xfrm>
              <a:off x="5965870" y="3026519"/>
              <a:ext cx="568325" cy="481012"/>
              <a:chOff x="-44" y="1473"/>
              <a:chExt cx="981" cy="1105"/>
            </a:xfrm>
          </p:grpSpPr>
          <p:pic>
            <p:nvPicPr>
              <p:cNvPr id="1823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635" y="2141024"/>
              <a:ext cx="677804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7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457" y="2556856"/>
              <a:ext cx="677805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82298" name="Group 44"/>
            <p:cNvGrpSpPr>
              <a:grpSpLocks/>
            </p:cNvGrpSpPr>
            <p:nvPr/>
          </p:nvGrpSpPr>
          <p:grpSpPr bwMode="auto">
            <a:xfrm>
              <a:off x="4563080" y="2530005"/>
              <a:ext cx="568325" cy="481013"/>
              <a:chOff x="-44" y="1473"/>
              <a:chExt cx="981" cy="1105"/>
            </a:xfrm>
          </p:grpSpPr>
          <p:pic>
            <p:nvPicPr>
              <p:cNvPr id="18233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3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9" name="Group 906"/>
            <p:cNvGrpSpPr>
              <a:grpSpLocks/>
            </p:cNvGrpSpPr>
            <p:nvPr/>
          </p:nvGrpSpPr>
          <p:grpSpPr bwMode="auto">
            <a:xfrm>
              <a:off x="5953171" y="1976062"/>
              <a:ext cx="285924" cy="537882"/>
              <a:chOff x="4140" y="429"/>
              <a:chExt cx="1425" cy="2396"/>
            </a:xfrm>
          </p:grpSpPr>
          <p:sp>
            <p:nvSpPr>
              <p:cNvPr id="182306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Rectangle 908"/>
              <p:cNvSpPr>
                <a:spLocks noChangeArrowheads="1"/>
              </p:cNvSpPr>
              <p:nvPr/>
            </p:nvSpPr>
            <p:spPr bwMode="auto">
              <a:xfrm>
                <a:off x="4213" y="429"/>
                <a:ext cx="103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08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09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Rectangle 911"/>
              <p:cNvSpPr>
                <a:spLocks noChangeArrowheads="1"/>
              </p:cNvSpPr>
              <p:nvPr/>
            </p:nvSpPr>
            <p:spPr bwMode="auto">
              <a:xfrm>
                <a:off x="4213" y="690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1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4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6" y="2582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9" name="Rectangle 915"/>
              <p:cNvSpPr>
                <a:spLocks noChangeArrowheads="1"/>
              </p:cNvSpPr>
              <p:nvPr/>
            </p:nvSpPr>
            <p:spPr bwMode="auto">
              <a:xfrm>
                <a:off x="4229" y="1022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3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1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2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9" y="2583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1" name="Rectangle 919"/>
              <p:cNvSpPr>
                <a:spLocks noChangeArrowheads="1"/>
              </p:cNvSpPr>
              <p:nvPr/>
            </p:nvSpPr>
            <p:spPr bwMode="auto">
              <a:xfrm>
                <a:off x="4213" y="1362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Rectangle 920"/>
              <p:cNvSpPr>
                <a:spLocks noChangeArrowheads="1"/>
              </p:cNvSpPr>
              <p:nvPr/>
            </p:nvSpPr>
            <p:spPr bwMode="auto">
              <a:xfrm>
                <a:off x="4229" y="1659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6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99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0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3" y="2591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17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18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7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9" y="2567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8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9" y="2582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6" name="Rectangle 928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1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0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21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Oval 931"/>
              <p:cNvSpPr>
                <a:spLocks noChangeArrowheads="1"/>
              </p:cNvSpPr>
              <p:nvPr/>
            </p:nvSpPr>
            <p:spPr bwMode="auto">
              <a:xfrm>
                <a:off x="5518" y="2606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3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AutoShape 933"/>
              <p:cNvSpPr>
                <a:spLocks noChangeArrowheads="1"/>
              </p:cNvSpPr>
              <p:nvPr/>
            </p:nvSpPr>
            <p:spPr bwMode="auto">
              <a:xfrm>
                <a:off x="4142" y="2684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2" name="AutoShape 934"/>
              <p:cNvSpPr>
                <a:spLocks noChangeArrowheads="1"/>
              </p:cNvSpPr>
              <p:nvPr/>
            </p:nvSpPr>
            <p:spPr bwMode="auto">
              <a:xfrm>
                <a:off x="4213" y="2712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3" name="Oval 935"/>
              <p:cNvSpPr>
                <a:spLocks noChangeArrowheads="1"/>
              </p:cNvSpPr>
              <p:nvPr/>
            </p:nvSpPr>
            <p:spPr bwMode="auto">
              <a:xfrm>
                <a:off x="4308" y="2387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4" name="Oval 936"/>
              <p:cNvSpPr>
                <a:spLocks noChangeArrowheads="1"/>
              </p:cNvSpPr>
              <p:nvPr/>
            </p:nvSpPr>
            <p:spPr bwMode="auto">
              <a:xfrm>
                <a:off x="4490" y="2387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5" name="Oval 937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6" name="Rectangle 938"/>
              <p:cNvSpPr>
                <a:spLocks noChangeArrowheads="1"/>
              </p:cNvSpPr>
              <p:nvPr/>
            </p:nvSpPr>
            <p:spPr bwMode="auto">
              <a:xfrm>
                <a:off x="5059" y="1835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2300" name="Text Box 106"/>
            <p:cNvSpPr txBox="1">
              <a:spLocks noChangeArrowheads="1"/>
            </p:cNvSpPr>
            <p:nvPr/>
          </p:nvSpPr>
          <p:spPr bwMode="auto">
            <a:xfrm>
              <a:off x="3983577" y="1287140"/>
              <a:ext cx="1479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host-to-gateway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1" name="Freeform 104"/>
            <p:cNvSpPr>
              <a:spLocks/>
            </p:cNvSpPr>
            <p:nvPr/>
          </p:nvSpPr>
          <p:spPr bwMode="auto">
            <a:xfrm>
              <a:off x="4712073" y="1670959"/>
              <a:ext cx="1239221" cy="414979"/>
            </a:xfrm>
            <a:custGeom>
              <a:avLst/>
              <a:gdLst>
                <a:gd name="T0" fmla="*/ 0 w 636"/>
                <a:gd name="T1" fmla="*/ 2147483647 h 144"/>
                <a:gd name="T2" fmla="*/ 2147483647 w 636"/>
                <a:gd name="T3" fmla="*/ 2147483647 h 144"/>
                <a:gd name="T4" fmla="*/ 0 60000 65536"/>
                <a:gd name="T5" fmla="*/ 0 60000 65536"/>
                <a:gd name="T6" fmla="*/ 0 w 636"/>
                <a:gd name="T7" fmla="*/ 0 h 144"/>
                <a:gd name="T8" fmla="*/ 636 w 636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6" h="144">
                  <a:moveTo>
                    <a:pt x="0" y="144"/>
                  </a:moveTo>
                  <a:cubicBezTo>
                    <a:pt x="180" y="6"/>
                    <a:pt x="450" y="0"/>
                    <a:pt x="636" y="11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2" name="Freeform 105"/>
            <p:cNvSpPr>
              <a:spLocks/>
            </p:cNvSpPr>
            <p:nvPr/>
          </p:nvSpPr>
          <p:spPr bwMode="auto">
            <a:xfrm>
              <a:off x="6303749" y="2328195"/>
              <a:ext cx="2115113" cy="560360"/>
            </a:xfrm>
            <a:custGeom>
              <a:avLst/>
              <a:gdLst>
                <a:gd name="T0" fmla="*/ 0 w 9169"/>
                <a:gd name="T1" fmla="*/ 2512 h 9369"/>
                <a:gd name="T2" fmla="*/ 703115 w 9169"/>
                <a:gd name="T3" fmla="*/ 267650 h 9369"/>
                <a:gd name="T4" fmla="*/ 1297580 w 9169"/>
                <a:gd name="T5" fmla="*/ 331288 h 9369"/>
                <a:gd name="T6" fmla="*/ 2115113 w 9169"/>
                <a:gd name="T7" fmla="*/ 560360 h 93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69" h="9369">
                  <a:moveTo>
                    <a:pt x="0" y="42"/>
                  </a:moveTo>
                  <a:cubicBezTo>
                    <a:pt x="172" y="-490"/>
                    <a:pt x="1259" y="4154"/>
                    <a:pt x="3048" y="4475"/>
                  </a:cubicBezTo>
                  <a:cubicBezTo>
                    <a:pt x="4280" y="2061"/>
                    <a:pt x="4508" y="-199"/>
                    <a:pt x="5625" y="5539"/>
                  </a:cubicBezTo>
                  <a:cubicBezTo>
                    <a:pt x="6872" y="6531"/>
                    <a:pt x="7556" y="7648"/>
                    <a:pt x="9169" y="936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3" name="Text Box 109"/>
            <p:cNvSpPr txBox="1">
              <a:spLocks noChangeArrowheads="1"/>
            </p:cNvSpPr>
            <p:nvPr/>
          </p:nvSpPr>
          <p:spPr bwMode="auto">
            <a:xfrm>
              <a:off x="6718673" y="1953386"/>
              <a:ext cx="12234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router and filter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4" name="Text Box 107"/>
            <p:cNvSpPr txBox="1">
              <a:spLocks noChangeArrowheads="1"/>
            </p:cNvSpPr>
            <p:nvPr/>
          </p:nvSpPr>
          <p:spPr bwMode="auto">
            <a:xfrm>
              <a:off x="7299153" y="2987956"/>
              <a:ext cx="168144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gateway-to-remote 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host 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5" name="Line 334"/>
            <p:cNvSpPr>
              <a:spLocks noChangeShapeType="1"/>
            </p:cNvSpPr>
            <p:nvPr/>
          </p:nvSpPr>
          <p:spPr bwMode="auto">
            <a:xfrm>
              <a:off x="7499671" y="2819280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8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0636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Limitations of firewalls, gateways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0400" y="1504950"/>
            <a:ext cx="3879850" cy="4648200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 spoofing: </a:t>
            </a:r>
            <a:r>
              <a:rPr lang="en-US" sz="2400" dirty="0">
                <a:latin typeface="Gill Sans MT" charset="0"/>
              </a:rPr>
              <a:t>router can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t know if data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really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comes from claimed source</a:t>
            </a:r>
          </a:p>
          <a:p>
            <a:r>
              <a:rPr lang="en-US" sz="2400" dirty="0">
                <a:latin typeface="Gill Sans MT" charset="0"/>
              </a:rPr>
              <a:t>if multiple app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s. need special treatment, each has own app. gateway</a:t>
            </a:r>
          </a:p>
          <a:p>
            <a:r>
              <a:rPr lang="en-US" sz="2400" dirty="0">
                <a:latin typeface="Gill Sans MT" charset="0"/>
              </a:rPr>
              <a:t>client software must know how to contact gateway.</a:t>
            </a:r>
          </a:p>
          <a:p>
            <a:pPr lvl="1"/>
            <a:r>
              <a:rPr lang="en-US" dirty="0">
                <a:latin typeface="Gill Sans MT" charset="0"/>
              </a:rPr>
              <a:t>e.g., must set IP address of proxy in Web browser</a:t>
            </a:r>
          </a:p>
        </p:txBody>
      </p:sp>
      <p:sp>
        <p:nvSpPr>
          <p:cNvPr id="184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1538" y="1554163"/>
            <a:ext cx="3810000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filters often use all or nothing policy for UDP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tradeoff: 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degree of communication with outside world, level of security</a:t>
            </a:r>
          </a:p>
          <a:p>
            <a:r>
              <a:rPr lang="en-US" sz="2400" dirty="0">
                <a:latin typeface="Gill Sans MT" charset="0"/>
              </a:rPr>
              <a:t>many highly protected sites still suffer from attacks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482725"/>
            <a:ext cx="7772400" cy="487045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packet filtering:</a:t>
            </a:r>
          </a:p>
          <a:p>
            <a:pPr lvl="1"/>
            <a:r>
              <a:rPr lang="en-US" dirty="0">
                <a:latin typeface="Gill Sans MT" charset="0"/>
              </a:rPr>
              <a:t>operates on TCP/IP headers only</a:t>
            </a:r>
          </a:p>
          <a:p>
            <a:pPr lvl="1"/>
            <a:r>
              <a:rPr lang="en-US" dirty="0">
                <a:latin typeface="Gill Sans MT" charset="0"/>
              </a:rPr>
              <a:t>no correlation check among sessions 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IDS: intrusion detection system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deep packet inspection:</a:t>
            </a:r>
            <a:r>
              <a:rPr lang="en-US" dirty="0">
                <a:latin typeface="Gill Sans MT" charset="0"/>
              </a:rPr>
              <a:t> look at packet contents (e.g., check character strings in packet against database of known virus, attack strings)</a:t>
            </a:r>
          </a:p>
          <a:p>
            <a:pPr lvl="1"/>
            <a:r>
              <a:rPr lang="en-US" dirty="0">
                <a:solidFill>
                  <a:srgbClr val="000099"/>
                </a:solidFill>
                <a:latin typeface="Gill Sans MT" charset="0"/>
              </a:rPr>
              <a:t>examine correlation</a:t>
            </a:r>
            <a:r>
              <a:rPr lang="en-US" dirty="0">
                <a:latin typeface="Gill Sans MT" charset="0"/>
              </a:rPr>
              <a:t> among multiple packets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port scanning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network mapping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DoS attack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75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7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19" name="Freeform 2"/>
          <p:cNvSpPr>
            <a:spLocks/>
          </p:cNvSpPr>
          <p:nvPr/>
        </p:nvSpPr>
        <p:spPr bwMode="auto">
          <a:xfrm>
            <a:off x="5554663" y="3381375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0" name="Freeform 4"/>
          <p:cNvSpPr>
            <a:spLocks/>
          </p:cNvSpPr>
          <p:nvPr/>
        </p:nvSpPr>
        <p:spPr bwMode="auto">
          <a:xfrm>
            <a:off x="3336925" y="4246563"/>
            <a:ext cx="2092325" cy="1847850"/>
          </a:xfrm>
          <a:custGeom>
            <a:avLst/>
            <a:gdLst>
              <a:gd name="T0" fmla="*/ 1141628 w 10000"/>
              <a:gd name="T1" fmla="*/ 0 h 9947"/>
              <a:gd name="T2" fmla="*/ 1229300 w 10000"/>
              <a:gd name="T3" fmla="*/ 25820 h 9947"/>
              <a:gd name="T4" fmla="*/ 1301698 w 10000"/>
              <a:gd name="T5" fmla="*/ 74303 h 9947"/>
              <a:gd name="T6" fmla="*/ 1376398 w 10000"/>
              <a:gd name="T7" fmla="*/ 98637 h 9947"/>
              <a:gd name="T8" fmla="*/ 1487715 w 10000"/>
              <a:gd name="T9" fmla="*/ 160680 h 9947"/>
              <a:gd name="T10" fmla="*/ 1562624 w 10000"/>
              <a:gd name="T11" fmla="*/ 234983 h 9947"/>
              <a:gd name="T12" fmla="*/ 1635859 w 10000"/>
              <a:gd name="T13" fmla="*/ 260617 h 9947"/>
              <a:gd name="T14" fmla="*/ 1746548 w 10000"/>
              <a:gd name="T15" fmla="*/ 346251 h 9947"/>
              <a:gd name="T16" fmla="*/ 1771866 w 10000"/>
              <a:gd name="T17" fmla="*/ 382659 h 9947"/>
              <a:gd name="T18" fmla="*/ 1846566 w 10000"/>
              <a:gd name="T19" fmla="*/ 433371 h 9947"/>
              <a:gd name="T20" fmla="*/ 1908502 w 10000"/>
              <a:gd name="T21" fmla="*/ 581234 h 9947"/>
              <a:gd name="T22" fmla="*/ 1957883 w 10000"/>
              <a:gd name="T23" fmla="*/ 655722 h 9947"/>
              <a:gd name="T24" fmla="*/ 2019610 w 10000"/>
              <a:gd name="T25" fmla="*/ 766991 h 9947"/>
              <a:gd name="T26" fmla="*/ 2030281 w 10000"/>
              <a:gd name="T27" fmla="*/ 803399 h 9947"/>
              <a:gd name="T28" fmla="*/ 2056227 w 10000"/>
              <a:gd name="T29" fmla="*/ 839807 h 9947"/>
              <a:gd name="T30" fmla="*/ 2092426 w 10000"/>
              <a:gd name="T31" fmla="*/ 989156 h 9947"/>
              <a:gd name="T32" fmla="*/ 2081336 w 10000"/>
              <a:gd name="T33" fmla="*/ 1446304 h 9947"/>
              <a:gd name="T34" fmla="*/ 1554045 w 10000"/>
              <a:gd name="T35" fmla="*/ 1835651 h 9947"/>
              <a:gd name="T36" fmla="*/ 595923 w 10000"/>
              <a:gd name="T37" fmla="*/ 1757447 h 9947"/>
              <a:gd name="T38" fmla="*/ 151910 w 10000"/>
              <a:gd name="T39" fmla="*/ 1492558 h 9947"/>
              <a:gd name="T40" fmla="*/ 66958 w 10000"/>
              <a:gd name="T41" fmla="*/ 819374 h 9947"/>
              <a:gd name="T42" fmla="*/ 170114 w 10000"/>
              <a:gd name="T43" fmla="*/ 462721 h 9947"/>
              <a:gd name="T44" fmla="*/ 462217 w 10000"/>
              <a:gd name="T45" fmla="*/ 234983 h 9947"/>
              <a:gd name="T46" fmla="*/ 684642 w 10000"/>
              <a:gd name="T47" fmla="*/ 147863 h 9947"/>
              <a:gd name="T48" fmla="*/ 759132 w 10000"/>
              <a:gd name="T49" fmla="*/ 111268 h 9947"/>
              <a:gd name="T50" fmla="*/ 981557 w 10000"/>
              <a:gd name="T51" fmla="*/ 49226 h 9947"/>
              <a:gd name="T52" fmla="*/ 1141628 w 10000"/>
              <a:gd name="T53" fmla="*/ 0 h 994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000" h="9947">
                <a:moveTo>
                  <a:pt x="5456" y="0"/>
                </a:moveTo>
                <a:cubicBezTo>
                  <a:pt x="5509" y="17"/>
                  <a:pt x="5804" y="93"/>
                  <a:pt x="5875" y="139"/>
                </a:cubicBezTo>
                <a:cubicBezTo>
                  <a:pt x="5994" y="213"/>
                  <a:pt x="6085" y="350"/>
                  <a:pt x="6221" y="400"/>
                </a:cubicBezTo>
                <a:lnTo>
                  <a:pt x="6578" y="531"/>
                </a:lnTo>
                <a:cubicBezTo>
                  <a:pt x="6749" y="666"/>
                  <a:pt x="6957" y="710"/>
                  <a:pt x="7110" y="865"/>
                </a:cubicBezTo>
                <a:cubicBezTo>
                  <a:pt x="7237" y="991"/>
                  <a:pt x="7344" y="1129"/>
                  <a:pt x="7468" y="1265"/>
                </a:cubicBezTo>
                <a:cubicBezTo>
                  <a:pt x="7551" y="1359"/>
                  <a:pt x="7701" y="1359"/>
                  <a:pt x="7818" y="1403"/>
                </a:cubicBezTo>
                <a:cubicBezTo>
                  <a:pt x="8021" y="1478"/>
                  <a:pt x="8174" y="1726"/>
                  <a:pt x="8347" y="1864"/>
                </a:cubicBezTo>
                <a:cubicBezTo>
                  <a:pt x="8384" y="1931"/>
                  <a:pt x="8413" y="2008"/>
                  <a:pt x="8468" y="2060"/>
                </a:cubicBezTo>
                <a:cubicBezTo>
                  <a:pt x="8574" y="2163"/>
                  <a:pt x="8825" y="2333"/>
                  <a:pt x="8825" y="2333"/>
                </a:cubicBezTo>
                <a:cubicBezTo>
                  <a:pt x="8906" y="2606"/>
                  <a:pt x="8997" y="2879"/>
                  <a:pt x="9121" y="3129"/>
                </a:cubicBezTo>
                <a:cubicBezTo>
                  <a:pt x="9188" y="3264"/>
                  <a:pt x="9309" y="3375"/>
                  <a:pt x="9357" y="3530"/>
                </a:cubicBezTo>
                <a:cubicBezTo>
                  <a:pt x="9425" y="3743"/>
                  <a:pt x="9652" y="4129"/>
                  <a:pt x="9652" y="4129"/>
                </a:cubicBezTo>
                <a:cubicBezTo>
                  <a:pt x="9667" y="4196"/>
                  <a:pt x="9675" y="4265"/>
                  <a:pt x="9703" y="4325"/>
                </a:cubicBezTo>
                <a:cubicBezTo>
                  <a:pt x="9737" y="4392"/>
                  <a:pt x="9802" y="4443"/>
                  <a:pt x="9827" y="4521"/>
                </a:cubicBezTo>
                <a:cubicBezTo>
                  <a:pt x="9910" y="4761"/>
                  <a:pt x="9934" y="5068"/>
                  <a:pt x="10000" y="5325"/>
                </a:cubicBezTo>
                <a:cubicBezTo>
                  <a:pt x="9988" y="6145"/>
                  <a:pt x="9981" y="6963"/>
                  <a:pt x="9947" y="7786"/>
                </a:cubicBezTo>
                <a:cubicBezTo>
                  <a:pt x="9700" y="9068"/>
                  <a:pt x="8610" y="9603"/>
                  <a:pt x="7427" y="9882"/>
                </a:cubicBezTo>
                <a:cubicBezTo>
                  <a:pt x="6244" y="10161"/>
                  <a:pt x="3605" y="9461"/>
                  <a:pt x="2848" y="9461"/>
                </a:cubicBezTo>
                <a:cubicBezTo>
                  <a:pt x="2091" y="9461"/>
                  <a:pt x="1754" y="9354"/>
                  <a:pt x="726" y="8035"/>
                </a:cubicBezTo>
                <a:cubicBezTo>
                  <a:pt x="-302" y="6716"/>
                  <a:pt x="-43" y="5310"/>
                  <a:pt x="320" y="4411"/>
                </a:cubicBezTo>
                <a:cubicBezTo>
                  <a:pt x="685" y="3512"/>
                  <a:pt x="302" y="2835"/>
                  <a:pt x="813" y="2491"/>
                </a:cubicBezTo>
                <a:cubicBezTo>
                  <a:pt x="1325" y="2147"/>
                  <a:pt x="1798" y="1547"/>
                  <a:pt x="2209" y="1265"/>
                </a:cubicBezTo>
                <a:cubicBezTo>
                  <a:pt x="2618" y="983"/>
                  <a:pt x="2908" y="939"/>
                  <a:pt x="3272" y="796"/>
                </a:cubicBezTo>
                <a:cubicBezTo>
                  <a:pt x="3506" y="685"/>
                  <a:pt x="3390" y="687"/>
                  <a:pt x="3628" y="599"/>
                </a:cubicBezTo>
                <a:cubicBezTo>
                  <a:pt x="3971" y="487"/>
                  <a:pt x="4347" y="334"/>
                  <a:pt x="4691" y="265"/>
                </a:cubicBezTo>
                <a:cubicBezTo>
                  <a:pt x="4993" y="205"/>
                  <a:pt x="5206" y="197"/>
                  <a:pt x="5456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88421" name="Group 199"/>
          <p:cNvGrpSpPr>
            <a:grpSpLocks/>
          </p:cNvGrpSpPr>
          <p:nvPr/>
        </p:nvGrpSpPr>
        <p:grpSpPr bwMode="auto">
          <a:xfrm>
            <a:off x="4273550" y="3108325"/>
            <a:ext cx="261938" cy="866775"/>
            <a:chOff x="2550" y="2912"/>
            <a:chExt cx="278" cy="690"/>
          </a:xfrm>
        </p:grpSpPr>
        <p:sp>
          <p:nvSpPr>
            <p:cNvPr id="188620" name="Freeform 200"/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1" name="Rectangle 201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2" name="Freeform 202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3" name="Rectangle 203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4" name="Rectangle 204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5" name="Rectangle 205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6" name="Rectangle 206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7" name="Rectangle 207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8" name="Rectangle 208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9" name="Rectangle 209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0" name="Rectangle 210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1" name="Rectangle 211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2" name="Rectangle 212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3" name="Rectangle 213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4" name="Rectangle 214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5" name="Rectangle 215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6" name="Rectangle 216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7" name="Rectangle 217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8" name="Rectangle 218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9" name="Rectangle 219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0" name="Rectangle 220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1" name="Rectangle 221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2" name="Rectangle 222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3" name="Rectangle 223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4" name="Rectangle 224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5" name="Rectangle 225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6" name="Rectangle 226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7" name="Rectangle 227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8" name="Rectangle 228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9" name="Rectangle 229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0" name="Rectangle 230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1" name="Rectangle 231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2" name="Rectangle 232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3" name="Rectangle 233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4" name="Rectangle 234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5" name="Rectangle 235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6" name="Rectangle 236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7" name="Rectangle 237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8" name="Freeform 238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9" name="Freeform 239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0" name="Freeform 240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1" name="Freeform 241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2" name="Freeform 242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3" name="Freeform 243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4" name="Freeform 244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5" name="Freeform 245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6" name="Freeform 246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7" name="Freeform 247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8" name="Freeform 248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9" name="Freeform 249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0" name="Freeform 250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1" name="Freeform 251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2" name="Freeform 252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3" name="Freeform 253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4" name="Freeform 254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5" name="Freeform 255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6" name="Freeform 256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7" name="Freeform 257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8" name="Freeform 258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9" name="Freeform 259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0" name="Freeform 260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1" name="Freeform 261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2" name="Freeform 262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3" name="Freeform 263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4" name="Freeform 264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5" name="Freeform 265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6" name="Freeform 266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7" name="Freeform 267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8" name="Freeform 268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9" name="Freeform 269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0" name="Freeform 270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1" name="Freeform 271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2" name="Freeform 272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3" name="Freeform 273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4" name="Freeform 274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5" name="Freeform 275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6" name="Freeform 276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7" name="Freeform 277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8" name="Freeform 278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9" name="Freeform 279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0" name="Freeform 280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1" name="Freeform 281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2" name="Freeform 282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3" name="Freeform 283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4" name="Freeform 284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5" name="Freeform 285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6" name="Freeform 286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7" name="Freeform 287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8" name="Freeform 288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9" name="Freeform 289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0" name="Freeform 290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1" name="Freeform 291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2" name="Freeform 292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3" name="Freeform 293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4" name="Freeform 294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5" name="Freeform 295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6" name="Freeform 296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7" name="Freeform 297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8" name="Freeform 298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9" name="Freeform 299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0" name="Freeform 300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1" name="Freeform 301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2" name="Freeform 302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3" name="Freeform 303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4" name="Freeform 304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5" name="Freeform 305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6" name="Rectangle 306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7" name="Freeform 307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8" name="Freeform 308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9" name="Freeform 309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8422" name="Line 310"/>
          <p:cNvSpPr>
            <a:spLocks noChangeShapeType="1"/>
          </p:cNvSpPr>
          <p:nvPr/>
        </p:nvSpPr>
        <p:spPr bwMode="auto">
          <a:xfrm>
            <a:off x="4703763" y="39147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3" name="Line 320"/>
          <p:cNvSpPr>
            <a:spLocks noChangeShapeType="1"/>
          </p:cNvSpPr>
          <p:nvPr/>
        </p:nvSpPr>
        <p:spPr bwMode="auto">
          <a:xfrm>
            <a:off x="4403725" y="3937000"/>
            <a:ext cx="1111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4" name="Line 354"/>
          <p:cNvSpPr>
            <a:spLocks noChangeShapeType="1"/>
          </p:cNvSpPr>
          <p:nvPr/>
        </p:nvSpPr>
        <p:spPr bwMode="auto">
          <a:xfrm flipH="1">
            <a:off x="3917950" y="4740275"/>
            <a:ext cx="32543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5" name="Line 355"/>
          <p:cNvSpPr>
            <a:spLocks noChangeShapeType="1"/>
          </p:cNvSpPr>
          <p:nvPr/>
        </p:nvSpPr>
        <p:spPr bwMode="auto">
          <a:xfrm flipH="1">
            <a:off x="4330700" y="4740275"/>
            <a:ext cx="61913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6" name="Line 356"/>
          <p:cNvSpPr>
            <a:spLocks noChangeShapeType="1"/>
          </p:cNvSpPr>
          <p:nvPr/>
        </p:nvSpPr>
        <p:spPr bwMode="auto">
          <a:xfrm>
            <a:off x="4700588" y="4679950"/>
            <a:ext cx="136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7" name="Text Box 357"/>
          <p:cNvSpPr txBox="1">
            <a:spLocks noChangeArrowheads="1"/>
          </p:cNvSpPr>
          <p:nvPr/>
        </p:nvSpPr>
        <p:spPr bwMode="auto">
          <a:xfrm>
            <a:off x="3351213" y="5130800"/>
            <a:ext cx="7540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Web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8" name="Text Box 358"/>
          <p:cNvSpPr txBox="1">
            <a:spLocks noChangeArrowheads="1"/>
          </p:cNvSpPr>
          <p:nvPr/>
        </p:nvSpPr>
        <p:spPr bwMode="auto">
          <a:xfrm>
            <a:off x="3967163" y="5427663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FTP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9" name="Text Box 359"/>
          <p:cNvSpPr txBox="1">
            <a:spLocks noChangeArrowheads="1"/>
          </p:cNvSpPr>
          <p:nvPr/>
        </p:nvSpPr>
        <p:spPr bwMode="auto">
          <a:xfrm>
            <a:off x="4605338" y="5213350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DNS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grpSp>
        <p:nvGrpSpPr>
          <p:cNvPr id="188430" name="Group 361"/>
          <p:cNvGrpSpPr>
            <a:grpSpLocks/>
          </p:cNvGrpSpPr>
          <p:nvPr/>
        </p:nvGrpSpPr>
        <p:grpSpPr bwMode="auto">
          <a:xfrm>
            <a:off x="4102100" y="3779838"/>
            <a:ext cx="569913" cy="285750"/>
            <a:chOff x="533" y="321"/>
            <a:chExt cx="359" cy="180"/>
          </a:xfrm>
        </p:grpSpPr>
        <p:grpSp>
          <p:nvGrpSpPr>
            <p:cNvPr id="188605" name="Group 362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88607" name="Oval 3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8" name="Line 3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9" name="Line 3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0" name="Rectangle 3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1" name="Oval 3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88612" name="Group 368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188617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8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9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8613" name="Group 372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188614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5" name="Line 3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6" name="Line 3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88606" name="Line 3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88431" name="Line 377"/>
          <p:cNvSpPr>
            <a:spLocks noChangeShapeType="1"/>
          </p:cNvSpPr>
          <p:nvPr/>
        </p:nvSpPr>
        <p:spPr bwMode="auto">
          <a:xfrm>
            <a:off x="5380038" y="392588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2" name="Text Box 378"/>
          <p:cNvSpPr txBox="1">
            <a:spLocks noChangeArrowheads="1"/>
          </p:cNvSpPr>
          <p:nvPr/>
        </p:nvSpPr>
        <p:spPr bwMode="auto">
          <a:xfrm>
            <a:off x="6316663" y="3716338"/>
            <a:ext cx="10541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88433" name="Text Box 379"/>
          <p:cNvSpPr txBox="1">
            <a:spLocks noChangeArrowheads="1"/>
          </p:cNvSpPr>
          <p:nvPr/>
        </p:nvSpPr>
        <p:spPr bwMode="auto">
          <a:xfrm>
            <a:off x="5377278" y="5556920"/>
            <a:ext cx="162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demilitarized </a:t>
            </a:r>
          </a:p>
          <a:p>
            <a:r>
              <a:rPr lang="en-US" dirty="0">
                <a:latin typeface="Arial" charset="0"/>
                <a:cs typeface="Arial" charset="0"/>
              </a:rPr>
              <a:t>zone</a:t>
            </a:r>
          </a:p>
        </p:txBody>
      </p:sp>
      <p:sp>
        <p:nvSpPr>
          <p:cNvPr id="188434" name="Text Box 381"/>
          <p:cNvSpPr txBox="1">
            <a:spLocks noChangeArrowheads="1"/>
          </p:cNvSpPr>
          <p:nvPr/>
        </p:nvSpPr>
        <p:spPr bwMode="auto">
          <a:xfrm>
            <a:off x="4017963" y="2767013"/>
            <a:ext cx="823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Arial" charset="0"/>
                <a:cs typeface="Arial" charset="0"/>
              </a:rPr>
              <a:t>firewall</a:t>
            </a:r>
          </a:p>
        </p:txBody>
      </p:sp>
      <p:sp>
        <p:nvSpPr>
          <p:cNvPr id="188435" name="Oval 384"/>
          <p:cNvSpPr>
            <a:spLocks noChangeArrowheads="1"/>
          </p:cNvSpPr>
          <p:nvPr/>
        </p:nvSpPr>
        <p:spPr bwMode="auto">
          <a:xfrm>
            <a:off x="4337050" y="4229100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36" name="Text Box 385"/>
          <p:cNvSpPr txBox="1">
            <a:spLocks noChangeArrowheads="1"/>
          </p:cNvSpPr>
          <p:nvPr/>
        </p:nvSpPr>
        <p:spPr bwMode="auto">
          <a:xfrm>
            <a:off x="1498600" y="4997450"/>
            <a:ext cx="12620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IDS </a:t>
            </a:r>
          </a:p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sensors</a:t>
            </a:r>
          </a:p>
        </p:txBody>
      </p:sp>
      <p:sp>
        <p:nvSpPr>
          <p:cNvPr id="188437" name="Line 389"/>
          <p:cNvSpPr>
            <a:spLocks noChangeShapeType="1"/>
          </p:cNvSpPr>
          <p:nvPr/>
        </p:nvSpPr>
        <p:spPr bwMode="auto">
          <a:xfrm flipV="1">
            <a:off x="2166938" y="4354513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8" name="Rectangle 39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8439" name="Rectangle 392"/>
          <p:cNvSpPr>
            <a:spLocks noGrp="1" noChangeArrowheads="1"/>
          </p:cNvSpPr>
          <p:nvPr>
            <p:ph type="body" idx="1"/>
          </p:nvPr>
        </p:nvSpPr>
        <p:spPr>
          <a:xfrm>
            <a:off x="596913" y="1513669"/>
            <a:ext cx="7772400" cy="1130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charset="0"/>
              </a:rPr>
              <a:t>multiple IDSs: different types of checking at different locations</a:t>
            </a:r>
          </a:p>
        </p:txBody>
      </p:sp>
      <p:sp>
        <p:nvSpPr>
          <p:cNvPr id="188440" name="Freeform 17"/>
          <p:cNvSpPr>
            <a:spLocks/>
          </p:cNvSpPr>
          <p:nvPr/>
        </p:nvSpPr>
        <p:spPr bwMode="auto">
          <a:xfrm>
            <a:off x="219075" y="2854325"/>
            <a:ext cx="3649663" cy="1808163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41" name="Rectangle 198"/>
          <p:cNvSpPr>
            <a:spLocks noChangeArrowheads="1"/>
          </p:cNvSpPr>
          <p:nvPr/>
        </p:nvSpPr>
        <p:spPr bwMode="auto">
          <a:xfrm>
            <a:off x="3648075" y="3957638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88442" name="Line 334"/>
          <p:cNvSpPr>
            <a:spLocks noChangeShapeType="1"/>
          </p:cNvSpPr>
          <p:nvPr/>
        </p:nvSpPr>
        <p:spPr bwMode="auto">
          <a:xfrm>
            <a:off x="2486025" y="3879850"/>
            <a:ext cx="1592263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20"/>
          <p:cNvSpPr>
            <a:spLocks noChangeShapeType="1"/>
          </p:cNvSpPr>
          <p:nvPr/>
        </p:nvSpPr>
        <p:spPr bwMode="auto">
          <a:xfrm flipH="1">
            <a:off x="649288" y="33988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1" name="Line 21"/>
          <p:cNvSpPr>
            <a:spLocks noChangeShapeType="1"/>
          </p:cNvSpPr>
          <p:nvPr/>
        </p:nvSpPr>
        <p:spPr bwMode="auto">
          <a:xfrm flipH="1">
            <a:off x="911225" y="3446463"/>
            <a:ext cx="3968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2" name="Line 22"/>
          <p:cNvSpPr>
            <a:spLocks noChangeShapeType="1"/>
          </p:cNvSpPr>
          <p:nvPr/>
        </p:nvSpPr>
        <p:spPr bwMode="auto">
          <a:xfrm>
            <a:off x="1455738" y="34750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46" name="Group 44"/>
          <p:cNvGrpSpPr>
            <a:grpSpLocks/>
          </p:cNvGrpSpPr>
          <p:nvPr/>
        </p:nvGrpSpPr>
        <p:grpSpPr bwMode="auto">
          <a:xfrm>
            <a:off x="193675" y="3182146"/>
            <a:ext cx="568325" cy="481012"/>
            <a:chOff x="-44" y="1473"/>
            <a:chExt cx="981" cy="1105"/>
          </a:xfrm>
        </p:grpSpPr>
        <p:pic>
          <p:nvPicPr>
            <p:cNvPr id="18860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47" name="Group 44"/>
          <p:cNvGrpSpPr>
            <a:grpSpLocks/>
          </p:cNvGrpSpPr>
          <p:nvPr/>
        </p:nvGrpSpPr>
        <p:grpSpPr bwMode="auto">
          <a:xfrm>
            <a:off x="1128713" y="3690938"/>
            <a:ext cx="568325" cy="481012"/>
            <a:chOff x="-44" y="1473"/>
            <a:chExt cx="981" cy="1105"/>
          </a:xfrm>
        </p:grpSpPr>
        <p:pic>
          <p:nvPicPr>
            <p:cNvPr id="1886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405" name="Line 21"/>
          <p:cNvSpPr>
            <a:spLocks noChangeShapeType="1"/>
          </p:cNvSpPr>
          <p:nvPr/>
        </p:nvSpPr>
        <p:spPr bwMode="auto">
          <a:xfrm>
            <a:off x="1674813" y="3405188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6" name="Line 22"/>
          <p:cNvSpPr>
            <a:spLocks noChangeShapeType="1"/>
          </p:cNvSpPr>
          <p:nvPr/>
        </p:nvSpPr>
        <p:spPr bwMode="auto">
          <a:xfrm flipH="1">
            <a:off x="1906588" y="3900488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7" name="Line 22"/>
          <p:cNvSpPr>
            <a:spLocks noChangeShapeType="1"/>
          </p:cNvSpPr>
          <p:nvPr/>
        </p:nvSpPr>
        <p:spPr bwMode="auto">
          <a:xfrm>
            <a:off x="2311400" y="391160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8" name="Line 20"/>
          <p:cNvSpPr>
            <a:spLocks noChangeShapeType="1"/>
          </p:cNvSpPr>
          <p:nvPr/>
        </p:nvSpPr>
        <p:spPr bwMode="auto">
          <a:xfrm flipH="1">
            <a:off x="1508125" y="33591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52" name="Group 44"/>
          <p:cNvGrpSpPr>
            <a:grpSpLocks/>
          </p:cNvGrpSpPr>
          <p:nvPr/>
        </p:nvGrpSpPr>
        <p:grpSpPr bwMode="auto">
          <a:xfrm>
            <a:off x="1533525" y="4064000"/>
            <a:ext cx="568325" cy="481013"/>
            <a:chOff x="-44" y="1473"/>
            <a:chExt cx="981" cy="1105"/>
          </a:xfrm>
        </p:grpSpPr>
        <p:pic>
          <p:nvPicPr>
            <p:cNvPr id="1885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3" name="Group 44"/>
          <p:cNvGrpSpPr>
            <a:grpSpLocks/>
          </p:cNvGrpSpPr>
          <p:nvPr/>
        </p:nvGrpSpPr>
        <p:grpSpPr bwMode="auto">
          <a:xfrm>
            <a:off x="1990725" y="4132263"/>
            <a:ext cx="568325" cy="481012"/>
            <a:chOff x="-44" y="1473"/>
            <a:chExt cx="981" cy="1105"/>
          </a:xfrm>
        </p:grpSpPr>
        <p:pic>
          <p:nvPicPr>
            <p:cNvPr id="1885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4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246438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662363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56" name="Group 44"/>
          <p:cNvGrpSpPr>
            <a:grpSpLocks/>
          </p:cNvGrpSpPr>
          <p:nvPr/>
        </p:nvGrpSpPr>
        <p:grpSpPr bwMode="auto">
          <a:xfrm>
            <a:off x="1784350" y="3068638"/>
            <a:ext cx="568325" cy="481012"/>
            <a:chOff x="-44" y="1473"/>
            <a:chExt cx="981" cy="1105"/>
          </a:xfrm>
        </p:grpSpPr>
        <p:pic>
          <p:nvPicPr>
            <p:cNvPr id="1885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7" name="Group 906"/>
          <p:cNvGrpSpPr>
            <a:grpSpLocks/>
          </p:cNvGrpSpPr>
          <p:nvPr/>
        </p:nvGrpSpPr>
        <p:grpSpPr bwMode="auto">
          <a:xfrm>
            <a:off x="663575" y="3859213"/>
            <a:ext cx="285750" cy="536575"/>
            <a:chOff x="4140" y="429"/>
            <a:chExt cx="1425" cy="2396"/>
          </a:xfrm>
        </p:grpSpPr>
        <p:sp>
          <p:nvSpPr>
            <p:cNvPr id="18856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6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6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Rectangle 911"/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6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913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AutoShape 914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7" name="Rectangle 915"/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917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AutoShape 918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9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0" name="Rectangle 920"/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47" name="AutoShape 922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8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7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7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926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6" name="AutoShape 927"/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4" name="Rectangle 928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7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7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Oval 931"/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8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AutoShape 933"/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0" name="AutoShape 934"/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1" name="Oval 935"/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2" name="Oval 936"/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3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4" name="Rectangle 938"/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58" name="Text Box 380"/>
          <p:cNvSpPr txBox="1">
            <a:spLocks noChangeArrowheads="1"/>
          </p:cNvSpPr>
          <p:nvPr/>
        </p:nvSpPr>
        <p:spPr bwMode="auto">
          <a:xfrm>
            <a:off x="2511425" y="3189288"/>
            <a:ext cx="1082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internal</a:t>
            </a:r>
          </a:p>
          <a:p>
            <a:r>
              <a:rPr lang="en-US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88459" name="Group 906"/>
          <p:cNvGrpSpPr>
            <a:grpSpLocks/>
          </p:cNvGrpSpPr>
          <p:nvPr/>
        </p:nvGrpSpPr>
        <p:grpSpPr bwMode="auto">
          <a:xfrm>
            <a:off x="3698875" y="4697413"/>
            <a:ext cx="220663" cy="468312"/>
            <a:chOff x="4140" y="429"/>
            <a:chExt cx="1425" cy="2396"/>
          </a:xfrm>
        </p:grpSpPr>
        <p:sp>
          <p:nvSpPr>
            <p:cNvPr id="18853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3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3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35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6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1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33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4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3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4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41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31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2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4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4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9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0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8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4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4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5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6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7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8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5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4491038"/>
            <a:ext cx="541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61" name="Group 906"/>
          <p:cNvGrpSpPr>
            <a:grpSpLocks/>
          </p:cNvGrpSpPr>
          <p:nvPr/>
        </p:nvGrpSpPr>
        <p:grpSpPr bwMode="auto">
          <a:xfrm>
            <a:off x="4216400" y="4960938"/>
            <a:ext cx="220663" cy="468312"/>
            <a:chOff x="4140" y="429"/>
            <a:chExt cx="1425" cy="2396"/>
          </a:xfrm>
        </p:grpSpPr>
        <p:sp>
          <p:nvSpPr>
            <p:cNvPr id="188499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01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02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4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9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70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5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6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7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8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8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9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65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6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10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11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63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4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52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3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14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6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8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9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0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1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2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8462" name="Group 906"/>
          <p:cNvGrpSpPr>
            <a:grpSpLocks/>
          </p:cNvGrpSpPr>
          <p:nvPr/>
        </p:nvGrpSpPr>
        <p:grpSpPr bwMode="auto">
          <a:xfrm>
            <a:off x="4757738" y="4745038"/>
            <a:ext cx="222250" cy="466725"/>
            <a:chOff x="4140" y="429"/>
            <a:chExt cx="1425" cy="2396"/>
          </a:xfrm>
        </p:grpSpPr>
        <p:sp>
          <p:nvSpPr>
            <p:cNvPr id="188467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69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70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Rectangle 911"/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2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2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3" name="AutoShape 91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78" name="Rectangle 915"/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4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0" name="AutoShape 917"/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1" name="AutoShape 918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0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81" name="Rectangle 920"/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7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98" name="AutoShape 922"/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9" name="AutoShape 923"/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478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479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6" name="AutoShape 92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7" name="AutoShape 92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5" name="Rectangle 928"/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1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82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Oval 931"/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4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AutoShape 93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1" name="AutoShape 934"/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2" name="Oval 935"/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3" name="Oval 936"/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4" name="Oval 937"/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5" name="Rectangle 938"/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63" name="Oval 382"/>
          <p:cNvSpPr>
            <a:spLocks noChangeArrowheads="1"/>
          </p:cNvSpPr>
          <p:nvPr/>
        </p:nvSpPr>
        <p:spPr bwMode="auto">
          <a:xfrm>
            <a:off x="3411538" y="3819525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4" name="Oval 383"/>
          <p:cNvSpPr>
            <a:spLocks noChangeArrowheads="1"/>
          </p:cNvSpPr>
          <p:nvPr/>
        </p:nvSpPr>
        <p:spPr bwMode="auto">
          <a:xfrm>
            <a:off x="974725" y="3703638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5" name="Line 387"/>
          <p:cNvSpPr>
            <a:spLocks noChangeShapeType="1"/>
          </p:cNvSpPr>
          <p:nvPr/>
        </p:nvSpPr>
        <p:spPr bwMode="auto">
          <a:xfrm flipH="1" flipV="1">
            <a:off x="1081088" y="3914775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66" name="Line 388"/>
          <p:cNvSpPr>
            <a:spLocks noChangeShapeType="1"/>
          </p:cNvSpPr>
          <p:nvPr/>
        </p:nvSpPr>
        <p:spPr bwMode="auto">
          <a:xfrm flipV="1">
            <a:off x="2151063" y="4019550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129</a:t>
            </a:fld>
            <a:endParaRPr lang="en-US" sz="1200" dirty="0">
              <a:latin typeface="Tahoma" charset="0"/>
            </a:endParaRPr>
          </a:p>
        </p:txBody>
      </p:sp>
      <p:sp>
        <p:nvSpPr>
          <p:cNvPr id="3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2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0"/>
            <a:ext cx="8353425" cy="114300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A more sophisticated encryption approach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1150938"/>
            <a:ext cx="81153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n substitution ciphers, M</a:t>
            </a:r>
            <a:r>
              <a:rPr lang="en-US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,M</a:t>
            </a:r>
            <a:r>
              <a:rPr lang="en-US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,…,</a:t>
            </a:r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n</a:t>
            </a:r>
            <a:endParaRPr lang="en-US" baseline="-25000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  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</a:t>
            </a:r>
            <a:r>
              <a:rPr lang="en-US" dirty="0">
                <a:latin typeface="Gill Sans MT" charset="0"/>
              </a:rPr>
              <a:t> ..</a:t>
            </a:r>
          </a:p>
          <a:p>
            <a:r>
              <a:rPr lang="en-US" dirty="0">
                <a:latin typeface="Gill Sans MT" charset="0"/>
              </a:rPr>
              <a:t>for each new plaintext symbol, use subsequent </a:t>
            </a:r>
            <a:r>
              <a:rPr lang="en-US" dirty="0" smtClean="0">
                <a:latin typeface="Gill Sans MT" charset="0"/>
              </a:rPr>
              <a:t>substitution </a:t>
            </a:r>
            <a:r>
              <a:rPr lang="en-US" dirty="0">
                <a:latin typeface="Gill Sans MT" charset="0"/>
              </a:rPr>
              <a:t>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</a:p>
          <a:p>
            <a:pPr lvl="1"/>
            <a:endParaRPr lang="en-US" baseline="-25000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    Encryption key: </a:t>
            </a:r>
            <a:r>
              <a:rPr lang="en-US" sz="2800" dirty="0">
                <a:latin typeface="Gill Sans MT" charset="0"/>
              </a:rPr>
              <a:t>n substitution ciphers, and cyclic             pattern</a:t>
            </a:r>
          </a:p>
          <a:p>
            <a:pPr lvl="1"/>
            <a:r>
              <a:rPr lang="en-US" dirty="0">
                <a:latin typeface="Gill Sans MT" charset="0"/>
              </a:rPr>
              <a:t>key need not be just n-bit pattern</a:t>
            </a:r>
          </a:p>
        </p:txBody>
      </p:sp>
      <p:pic>
        <p:nvPicPr>
          <p:cNvPr id="39940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8032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36563" y="44719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2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715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Network Security (summary)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8148638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basic techniques…...</a:t>
            </a:r>
          </a:p>
          <a:p>
            <a:pPr lvl="1"/>
            <a:r>
              <a:rPr lang="en-US" dirty="0">
                <a:latin typeface="Gill Sans MT" charset="0"/>
              </a:rPr>
              <a:t>cryptography (symmetric and public)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pPr lvl="1"/>
            <a:r>
              <a:rPr lang="en-US" dirty="0">
                <a:latin typeface="Gill Sans MT" charset="0"/>
              </a:rPr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…. used in many different security scenarios</a:t>
            </a:r>
          </a:p>
          <a:p>
            <a:pPr lvl="1"/>
            <a:r>
              <a:rPr lang="en-US" dirty="0">
                <a:latin typeface="Gill Sans MT" charset="0"/>
              </a:rPr>
              <a:t>secure email</a:t>
            </a:r>
          </a:p>
          <a:p>
            <a:pPr lvl="1"/>
            <a:r>
              <a:rPr lang="en-US" dirty="0">
                <a:latin typeface="Gill Sans MT" charset="0"/>
              </a:rPr>
              <a:t>secure transport (SSL)</a:t>
            </a:r>
          </a:p>
          <a:p>
            <a:pPr lvl="1"/>
            <a:r>
              <a:rPr lang="en-US" dirty="0">
                <a:latin typeface="Gill Sans MT" charset="0"/>
              </a:rPr>
              <a:t>IP sec</a:t>
            </a:r>
          </a:p>
          <a:p>
            <a:pPr lvl="1"/>
            <a:r>
              <a:rPr lang="en-US" dirty="0">
                <a:latin typeface="Gill Sans MT" charset="0"/>
              </a:rPr>
              <a:t>802.11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operational security: firewalls and IDS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8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crypto: DES</a:t>
            </a:r>
            <a:endParaRPr lang="en-US" dirty="0">
              <a:latin typeface="Gill Sans MT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206500"/>
            <a:ext cx="8278812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DES: Data Encryption Standard</a:t>
            </a:r>
            <a:endParaRPr lang="en-US" sz="2400" dirty="0">
              <a:solidFill>
                <a:srgbClr val="C00000"/>
              </a:solidFill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US encryption standard [NIST 1993]</a:t>
            </a:r>
          </a:p>
          <a:p>
            <a:r>
              <a:rPr lang="en-US" sz="2400" dirty="0">
                <a:latin typeface="Gill Sans MT" charset="0"/>
              </a:rPr>
              <a:t>56-bit symmetric key, 64-bit plaintext input</a:t>
            </a:r>
          </a:p>
          <a:p>
            <a:r>
              <a:rPr lang="en-US" sz="2400" dirty="0">
                <a:latin typeface="Gill Sans MT" charset="0"/>
              </a:rPr>
              <a:t>block cipher with cipher block chaining</a:t>
            </a:r>
          </a:p>
          <a:p>
            <a:r>
              <a:rPr lang="en-US" sz="2400" dirty="0">
                <a:latin typeface="Gill Sans MT" charset="0"/>
              </a:rPr>
              <a:t>how secure is DES?</a:t>
            </a:r>
          </a:p>
          <a:p>
            <a:pPr lvl="1"/>
            <a:r>
              <a:rPr lang="en-US" dirty="0">
                <a:latin typeface="Gill Sans MT" charset="0"/>
              </a:rPr>
              <a:t>DES Challenge: 56-bit-key-encrypted phrase  decrypted (brute force) in less than a day</a:t>
            </a:r>
          </a:p>
          <a:p>
            <a:pPr lvl="1"/>
            <a:r>
              <a:rPr lang="en-US" dirty="0">
                <a:latin typeface="Gill Sans MT" charset="0"/>
              </a:rPr>
              <a:t>no known good analytic attack</a:t>
            </a:r>
          </a:p>
          <a:p>
            <a:r>
              <a:rPr lang="en-US" sz="2400" dirty="0">
                <a:latin typeface="Gill Sans MT" charset="0"/>
              </a:rPr>
              <a:t>making DES more secure:</a:t>
            </a:r>
          </a:p>
          <a:p>
            <a:pPr lvl="1"/>
            <a:r>
              <a:rPr lang="en-US" dirty="0">
                <a:latin typeface="Gill Sans MT" charset="0"/>
              </a:rPr>
              <a:t>3DES: encrypt 3 times with 3 different keys</a:t>
            </a:r>
          </a:p>
        </p:txBody>
      </p:sp>
      <p:pic>
        <p:nvPicPr>
          <p:cNvPr id="41988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7540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0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76238" y="2222500"/>
            <a:ext cx="3717925" cy="3046413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293688" y="304800"/>
            <a:ext cx="3927475" cy="11430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sz="3600" dirty="0">
                <a:latin typeface="Gill Sans MT" charset="0"/>
              </a:rPr>
              <a:t>Symmetric key </a:t>
            </a:r>
            <a:br>
              <a:rPr lang="en-US" sz="3600" dirty="0">
                <a:latin typeface="Gill Sans MT" charset="0"/>
              </a:rPr>
            </a:br>
            <a:r>
              <a:rPr lang="en-US" sz="3600" dirty="0">
                <a:latin typeface="Gill Sans MT" charset="0"/>
              </a:rPr>
              <a:t>crypto: DES</a:t>
            </a:r>
            <a:endParaRPr lang="en-US" dirty="0">
              <a:latin typeface="Gill Sans MT" charset="0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9588" y="2517775"/>
            <a:ext cx="3527425" cy="248443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initial permutation 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16 identical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rounds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of function application, each using different 48 bits of key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final permutation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587375" y="1928813"/>
            <a:ext cx="2176463" cy="523875"/>
            <a:chOff x="384" y="1352"/>
            <a:chExt cx="1371" cy="330"/>
          </a:xfrm>
        </p:grpSpPr>
        <p:sp>
          <p:nvSpPr>
            <p:cNvPr id="43016" name="Rectangle 6"/>
            <p:cNvSpPr>
              <a:spLocks noChangeArrowheads="1"/>
            </p:cNvSpPr>
            <p:nvPr/>
          </p:nvSpPr>
          <p:spPr bwMode="auto">
            <a:xfrm>
              <a:off x="385" y="1356"/>
              <a:ext cx="1370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384" y="1352"/>
              <a:ext cx="1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  <a:cs typeface="Arial" charset="0"/>
                </a:rPr>
                <a:t>DES operation</a:t>
              </a:r>
            </a:p>
          </p:txBody>
        </p:sp>
      </p:grpSp>
      <p:pic>
        <p:nvPicPr>
          <p:cNvPr id="43014" name="Picture 8" descr="07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82575"/>
            <a:ext cx="4043362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327150"/>
            <a:ext cx="28511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1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073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AES: Advanced Encryption Standard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symmetric-key NIST standard, </a:t>
            </a:r>
            <a:r>
              <a:rPr lang="en-US" dirty="0" smtClean="0">
                <a:latin typeface="Gill Sans MT" charset="0"/>
              </a:rPr>
              <a:t>replaced </a:t>
            </a:r>
            <a:r>
              <a:rPr lang="en-US" dirty="0">
                <a:latin typeface="Gill Sans MT" charset="0"/>
              </a:rPr>
              <a:t>DES (Nov 2001)</a:t>
            </a:r>
          </a:p>
          <a:p>
            <a:r>
              <a:rPr lang="en-US" dirty="0">
                <a:latin typeface="Gill Sans MT" charset="0"/>
              </a:rPr>
              <a:t>processes data in 128 bit blocks</a:t>
            </a:r>
          </a:p>
          <a:p>
            <a:r>
              <a:rPr lang="en-US" dirty="0">
                <a:latin typeface="Gill Sans MT" charset="0"/>
              </a:rPr>
              <a:t>128, 192, or 256 bit keys</a:t>
            </a:r>
          </a:p>
          <a:p>
            <a:r>
              <a:rPr lang="en-US" dirty="0">
                <a:latin typeface="Gill Sans MT" charset="0"/>
              </a:rPr>
              <a:t>brute force decryption (try each key) taking 1 sec on DES, takes 149 trillion years for AES</a:t>
            </a:r>
          </a:p>
        </p:txBody>
      </p:sp>
      <p:pic>
        <p:nvPicPr>
          <p:cNvPr id="44036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937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61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1654175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symmetric key crypto</a:t>
            </a:r>
          </a:p>
          <a:p>
            <a:r>
              <a:rPr lang="en-US" sz="2400" dirty="0">
                <a:latin typeface="Gill Sans MT" charset="0"/>
              </a:rPr>
              <a:t>requires sender, receiver know shared secret key</a:t>
            </a:r>
          </a:p>
          <a:p>
            <a:r>
              <a:rPr lang="en-US" sz="2400" dirty="0">
                <a:latin typeface="Gill Sans MT" charset="0"/>
              </a:rPr>
              <a:t>Q: how to agree on key in first place (particularly if never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met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)?</a:t>
            </a: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45060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9906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54513" y="852488"/>
            <a:ext cx="3973512" cy="5430837"/>
            <a:chOff x="4354281" y="853168"/>
            <a:chExt cx="3973290" cy="5430157"/>
          </a:xfrm>
        </p:grpSpPr>
        <p:sp>
          <p:nvSpPr>
            <p:cNvPr id="45062" name="Rectangle 2"/>
            <p:cNvSpPr>
              <a:spLocks noChangeArrowheads="1"/>
            </p:cNvSpPr>
            <p:nvPr/>
          </p:nvSpPr>
          <p:spPr bwMode="auto">
            <a:xfrm>
              <a:off x="4354281" y="1926771"/>
              <a:ext cx="3875314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45063" name="Picture 6" descr="j0078625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009" y="853168"/>
              <a:ext cx="563562" cy="171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Rectangle 1"/>
            <p:cNvSpPr>
              <a:spLocks noChangeArrowheads="1"/>
            </p:cNvSpPr>
            <p:nvPr/>
          </p:nvSpPr>
          <p:spPr bwMode="auto">
            <a:xfrm>
              <a:off x="4528457" y="1665514"/>
              <a:ext cx="2449286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65" name="Rectangle 5"/>
            <p:cNvSpPr>
              <a:spLocks noChangeArrowheads="1"/>
            </p:cNvSpPr>
            <p:nvPr/>
          </p:nvSpPr>
          <p:spPr bwMode="auto">
            <a:xfrm>
              <a:off x="4519613" y="1635125"/>
              <a:ext cx="3656012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radically different approach [Diffie-Hellman76, RSA78]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sender, receiver do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not</a:t>
              </a:r>
              <a:r>
                <a:rPr lang="en-US" sz="2400" dirty="0">
                  <a:latin typeface="Gill Sans MT" charset="0"/>
                </a:rPr>
                <a:t> share secret key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public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encryption key 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known to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all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private</a:t>
              </a:r>
              <a:r>
                <a:rPr lang="en-US" sz="2400" dirty="0">
                  <a:latin typeface="Gill Sans MT" charset="0"/>
                </a:rPr>
                <a:t> decryption key known only to receiver</a:t>
              </a:r>
              <a:endParaRPr lang="en-US" sz="2800" dirty="0">
                <a:latin typeface="Gill Sans MT" charset="0"/>
              </a:endParaRP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4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679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pic>
        <p:nvPicPr>
          <p:cNvPr id="4608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081338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473825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public 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092" name="Picture 12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098800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095" name="Picture 1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6563" y="183991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6808788" y="3830638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3954463" y="4162425"/>
            <a:ext cx="876300" cy="617538"/>
            <a:chOff x="2351" y="2077"/>
            <a:chExt cx="552" cy="389"/>
          </a:xfrm>
        </p:grpSpPr>
        <p:sp>
          <p:nvSpPr>
            <p:cNvPr id="46115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6116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7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6013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6157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6165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6470650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private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102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3388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6022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6230938" y="2640013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6264275" y="2360613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6106" name="Group 29"/>
          <p:cNvGrpSpPr>
            <a:grpSpLocks/>
          </p:cNvGrpSpPr>
          <p:nvPr/>
        </p:nvGrpSpPr>
        <p:grpSpPr bwMode="auto">
          <a:xfrm>
            <a:off x="6840538" y="4359275"/>
            <a:ext cx="1885950" cy="636588"/>
            <a:chOff x="2413" y="3394"/>
            <a:chExt cx="1188" cy="401"/>
          </a:xfrm>
        </p:grpSpPr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107" name="Freeform 35"/>
          <p:cNvSpPr>
            <a:spLocks/>
          </p:cNvSpPr>
          <p:nvPr/>
        </p:nvSpPr>
        <p:spPr bwMode="auto">
          <a:xfrm>
            <a:off x="3001963" y="1973263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8" name="Freeform 36"/>
          <p:cNvSpPr>
            <a:spLocks/>
          </p:cNvSpPr>
          <p:nvPr/>
        </p:nvSpPr>
        <p:spPr bwMode="auto">
          <a:xfrm>
            <a:off x="5446713" y="264636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109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0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encryption algorithms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2298700"/>
            <a:ext cx="5619750" cy="6254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cs typeface="Arial" charset="0"/>
              </a:rPr>
              <a:t>need K  ( ) and K  ( ) such that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208338" y="2522538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810125" y="2560638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519488" y="19589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103813" y="19970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2117725" y="3857625"/>
            <a:ext cx="54689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given public key K  , it should be impossible to compute private key K  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409950" y="4962525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995863" y="4054475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03263" y="1535113"/>
            <a:ext cx="2200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  <a:cs typeface="Arial" charset="0"/>
              </a:rPr>
              <a:t>requirements:</a:t>
            </a:r>
            <a:endParaRPr lang="en-US" sz="2400" dirty="0">
              <a:latin typeface="Gill Sans MT" charset="0"/>
              <a:cs typeface="Arial" charset="0"/>
            </a:endParaRPr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1490663" y="2308225"/>
            <a:ext cx="552450" cy="5175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47117" name="Text Box 14"/>
          <p:cNvSpPr txBox="1">
            <a:spLocks noChangeArrowheads="1"/>
          </p:cNvSpPr>
          <p:nvPr/>
        </p:nvSpPr>
        <p:spPr bwMode="auto">
          <a:xfrm>
            <a:off x="1576388" y="230822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1</a:t>
            </a:r>
            <a:endParaRPr lang="en-US" sz="24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grpSp>
        <p:nvGrpSpPr>
          <p:cNvPr id="47118" name="Group 15"/>
          <p:cNvGrpSpPr>
            <a:grpSpLocks/>
          </p:cNvGrpSpPr>
          <p:nvPr/>
        </p:nvGrpSpPr>
        <p:grpSpPr bwMode="auto">
          <a:xfrm>
            <a:off x="1524000" y="3810000"/>
            <a:ext cx="552450" cy="533400"/>
            <a:chOff x="489" y="1776"/>
            <a:chExt cx="348" cy="336"/>
          </a:xfrm>
        </p:grpSpPr>
        <p:sp>
          <p:nvSpPr>
            <p:cNvPr id="47132" name="Oval 16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133" name="Text Box 17"/>
            <p:cNvSpPr txBox="1">
              <a:spLocks noChangeArrowheads="1"/>
            </p:cNvSpPr>
            <p:nvPr/>
          </p:nvSpPr>
          <p:spPr bwMode="auto">
            <a:xfrm>
              <a:off x="546" y="1776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7119" name="Text Box 18"/>
          <p:cNvSpPr txBox="1">
            <a:spLocks noChangeArrowheads="1"/>
          </p:cNvSpPr>
          <p:nvPr/>
        </p:nvSpPr>
        <p:spPr bwMode="auto">
          <a:xfrm>
            <a:off x="1431925" y="5638800"/>
            <a:ext cx="5707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RSA: </a:t>
            </a:r>
            <a:r>
              <a:rPr lang="en-US" sz="2800" dirty="0">
                <a:latin typeface="Gill Sans MT" charset="0"/>
              </a:rPr>
              <a:t>Rivest, Shamir, Adelson algorithm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7120" name="Text Box 19"/>
          <p:cNvSpPr txBox="1">
            <a:spLocks noChangeArrowheads="1"/>
          </p:cNvSpPr>
          <p:nvPr/>
        </p:nvSpPr>
        <p:spPr bwMode="auto">
          <a:xfrm>
            <a:off x="3213100" y="2147888"/>
            <a:ext cx="365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1" name="Text Box 20"/>
          <p:cNvSpPr txBox="1">
            <a:spLocks noChangeArrowheads="1"/>
          </p:cNvSpPr>
          <p:nvPr/>
        </p:nvSpPr>
        <p:spPr bwMode="auto">
          <a:xfrm>
            <a:off x="4838700" y="2187575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7122" name="Group 21"/>
          <p:cNvGrpSpPr>
            <a:grpSpLocks/>
          </p:cNvGrpSpPr>
          <p:nvPr/>
        </p:nvGrpSpPr>
        <p:grpSpPr bwMode="auto">
          <a:xfrm>
            <a:off x="3238500" y="2720975"/>
            <a:ext cx="2830513" cy="947738"/>
            <a:chOff x="1340" y="1706"/>
            <a:chExt cx="1783" cy="597"/>
          </a:xfrm>
        </p:grpSpPr>
        <p:grpSp>
          <p:nvGrpSpPr>
            <p:cNvPr id="47126" name="Group 22"/>
            <p:cNvGrpSpPr>
              <a:grpSpLocks/>
            </p:cNvGrpSpPr>
            <p:nvPr/>
          </p:nvGrpSpPr>
          <p:grpSpPr bwMode="auto">
            <a:xfrm>
              <a:off x="1340" y="1841"/>
              <a:ext cx="1783" cy="462"/>
              <a:chOff x="1711" y="1463"/>
              <a:chExt cx="1783" cy="462"/>
            </a:xfrm>
          </p:grpSpPr>
          <p:sp>
            <p:nvSpPr>
              <p:cNvPr id="47129" name="Text Box 23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(K  (m))  =  m </a:t>
                </a:r>
              </a:p>
            </p:txBody>
          </p:sp>
          <p:sp>
            <p:nvSpPr>
              <p:cNvPr id="47130" name="Text Box 24"/>
              <p:cNvSpPr txBox="1">
                <a:spLocks noChangeArrowheads="1"/>
              </p:cNvSpPr>
              <p:nvPr/>
            </p:nvSpPr>
            <p:spPr bwMode="auto">
              <a:xfrm>
                <a:off x="2234" y="163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131" name="Text Box 25"/>
              <p:cNvSpPr txBox="1">
                <a:spLocks noChangeArrowheads="1"/>
              </p:cNvSpPr>
              <p:nvPr/>
            </p:nvSpPr>
            <p:spPr bwMode="auto">
              <a:xfrm>
                <a:off x="1892" y="162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7127" name="Text Box 26"/>
            <p:cNvSpPr txBox="1">
              <a:spLocks noChangeArrowheads="1"/>
            </p:cNvSpPr>
            <p:nvPr/>
          </p:nvSpPr>
          <p:spPr bwMode="auto">
            <a:xfrm>
              <a:off x="1521" y="170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7128" name="Text Box 27"/>
            <p:cNvSpPr txBox="1">
              <a:spLocks noChangeArrowheads="1"/>
            </p:cNvSpPr>
            <p:nvPr/>
          </p:nvSpPr>
          <p:spPr bwMode="auto">
            <a:xfrm>
              <a:off x="1860" y="1722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7123" name="Text Box 28"/>
          <p:cNvSpPr txBox="1">
            <a:spLocks noChangeArrowheads="1"/>
          </p:cNvSpPr>
          <p:nvPr/>
        </p:nvSpPr>
        <p:spPr bwMode="auto">
          <a:xfrm>
            <a:off x="5053013" y="3708400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4" name="Text Box 29"/>
          <p:cNvSpPr txBox="1">
            <a:spLocks noChangeArrowheads="1"/>
          </p:cNvSpPr>
          <p:nvPr/>
        </p:nvSpPr>
        <p:spPr bwMode="auto">
          <a:xfrm>
            <a:off x="3408363" y="4557713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pic>
        <p:nvPicPr>
          <p:cNvPr id="47125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9540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3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95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8: Network Security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321675" cy="49720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Chapter goals: </a:t>
            </a:r>
          </a:p>
          <a:p>
            <a:r>
              <a:rPr lang="en-US" dirty="0">
                <a:latin typeface="Gill Sans MT" charset="0"/>
              </a:rPr>
              <a:t>understand principles of network security: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/>
            <a:r>
              <a:rPr lang="en-US" dirty="0">
                <a:latin typeface="Gill Sans MT" charset="0"/>
              </a:rPr>
              <a:t>cryptography and its </a:t>
            </a:r>
            <a:r>
              <a:rPr lang="en-US" i="1" dirty="0">
                <a:latin typeface="Gill Sans MT" charset="0"/>
              </a:rPr>
              <a:t>many</a:t>
            </a:r>
            <a:r>
              <a:rPr lang="en-US" dirty="0">
                <a:latin typeface="Gill Sans MT" charset="0"/>
              </a:rPr>
              <a:t> uses beyond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confidentiality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authentication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r>
              <a:rPr lang="en-US" dirty="0">
                <a:latin typeface="Gill Sans MT" charset="0"/>
              </a:rPr>
              <a:t>security in practice:</a:t>
            </a:r>
          </a:p>
          <a:p>
            <a:pPr lvl="1"/>
            <a:r>
              <a:rPr lang="en-US" dirty="0">
                <a:latin typeface="Gill Sans MT" charset="0"/>
              </a:rPr>
              <a:t>firewalls and intrusion detection systems</a:t>
            </a:r>
          </a:p>
          <a:p>
            <a:pPr lvl="1"/>
            <a:r>
              <a:rPr lang="en-US" dirty="0">
                <a:latin typeface="Gill Sans MT" charset="0"/>
              </a:rPr>
              <a:t>security in application, transport, network, link layers</a:t>
            </a:r>
          </a:p>
        </p:txBody>
      </p:sp>
      <p:pic>
        <p:nvPicPr>
          <p:cNvPr id="21508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82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06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Prerequisite: modular arithmetic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648200"/>
          </a:xfrm>
        </p:spPr>
        <p:txBody>
          <a:bodyPr/>
          <a:lstStyle/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x mod n = remainder of x when divide by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facts: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+ (b mod n)] mod n = (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a+b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) mod n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- (b mod n)] mod n = (a-b) mod n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* (b mod n)] mod n = (a*b) mod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thus</a:t>
            </a:r>
          </a:p>
          <a:p>
            <a:pPr marL="277813" indent="-277813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</a:t>
            </a: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(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a mod n)</a:t>
            </a:r>
            <a:r>
              <a:rPr lang="en-US" baseline="30000" dirty="0">
                <a:solidFill>
                  <a:srgbClr val="000099"/>
                </a:solidFill>
                <a:latin typeface="Gill Sans MT" charset="0"/>
              </a:rPr>
              <a:t>d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 mod n = a</a:t>
            </a:r>
            <a:r>
              <a:rPr lang="en-US" baseline="30000" dirty="0">
                <a:solidFill>
                  <a:srgbClr val="000099"/>
                </a:solidFill>
                <a:latin typeface="Gill Sans MT" charset="0"/>
              </a:rPr>
              <a:t>d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 mod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example: x=14, n=10, d=2:</a:t>
            </a:r>
            <a:br>
              <a:rPr lang="en-US" dirty="0">
                <a:latin typeface="Gill Sans MT" charset="0"/>
              </a:rPr>
            </a:br>
            <a:r>
              <a:rPr lang="en-US" dirty="0" smtClean="0">
                <a:latin typeface="Gill Sans MT" charset="0"/>
              </a:rPr>
              <a:t>  (</a:t>
            </a:r>
            <a:r>
              <a:rPr lang="en-US" dirty="0">
                <a:latin typeface="Gill Sans MT" charset="0"/>
              </a:rPr>
              <a:t>x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4</a:t>
            </a:r>
            <a:r>
              <a:rPr lang="en-US" baseline="30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mod 10 = 6</a:t>
            </a:r>
            <a:br>
              <a:rPr lang="en-US" dirty="0">
                <a:latin typeface="Gill Sans MT" charset="0"/>
              </a:rPr>
            </a:br>
            <a:r>
              <a:rPr lang="en-US" dirty="0" smtClean="0">
                <a:latin typeface="Gill Sans MT" charset="0"/>
              </a:rPr>
              <a:t>  </a:t>
            </a:r>
            <a:r>
              <a:rPr lang="en-US" dirty="0" smtClean="0">
                <a:latin typeface="Gill Sans MT" charset="0"/>
              </a:rPr>
              <a:t>x</a:t>
            </a:r>
            <a:r>
              <a:rPr lang="en-US" baseline="30000" dirty="0" smtClean="0">
                <a:latin typeface="Gill Sans MT" charset="0"/>
              </a:rPr>
              <a:t>d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= 14</a:t>
            </a:r>
            <a:r>
              <a:rPr lang="en-US" baseline="30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= 196   </a:t>
            </a:r>
            <a:r>
              <a:rPr lang="en-US" dirty="0">
                <a:latin typeface="Gill Sans MT" charset="0"/>
              </a:rPr>
              <a:t>x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10  = 6 </a:t>
            </a:r>
          </a:p>
        </p:txBody>
      </p:sp>
      <p:pic>
        <p:nvPicPr>
          <p:cNvPr id="48132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9318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0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RSA: getting ready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7813" indent="-277813"/>
            <a:r>
              <a:rPr lang="en-US" dirty="0">
                <a:latin typeface="Gill Sans MT" charset="0"/>
              </a:rPr>
              <a:t>message: just a bit pattern</a:t>
            </a:r>
          </a:p>
          <a:p>
            <a:pPr marL="277813" indent="-277813"/>
            <a:r>
              <a:rPr lang="en-US" dirty="0">
                <a:latin typeface="Gill Sans MT" charset="0"/>
              </a:rPr>
              <a:t>bit pattern can be uniquely represented by an integer number </a:t>
            </a:r>
          </a:p>
          <a:p>
            <a:pPr marL="277813" indent="-277813"/>
            <a:r>
              <a:rPr lang="en-US" dirty="0">
                <a:latin typeface="Gill Sans MT" charset="0"/>
              </a:rPr>
              <a:t>thus, encrypting a message is equivalent to encrypting a </a:t>
            </a:r>
            <a:r>
              <a:rPr lang="en-US" dirty="0" smtClean="0">
                <a:latin typeface="Gill Sans MT" charset="0"/>
              </a:rPr>
              <a:t>number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example:</a:t>
            </a:r>
          </a:p>
          <a:p>
            <a:r>
              <a:rPr lang="en-US" sz="2400" dirty="0">
                <a:latin typeface="Gill Sans MT" charset="0"/>
              </a:rPr>
              <a:t>m= 10010001 . This message is uniquely represented by the decimal number 145. </a:t>
            </a:r>
          </a:p>
          <a:p>
            <a:r>
              <a:rPr lang="en-US" sz="2400" dirty="0">
                <a:latin typeface="Gill Sans MT" charset="0"/>
              </a:rPr>
              <a:t>to encrypt m, we encrypt the corresponding number, which gives a new number (the ciphertext).</a:t>
            </a:r>
          </a:p>
        </p:txBody>
      </p:sp>
      <p:pic>
        <p:nvPicPr>
          <p:cNvPr id="49156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4457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9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98425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RSA: Creating public/private key pair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25475" y="1400175"/>
            <a:ext cx="6080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1.</a:t>
            </a:r>
            <a:r>
              <a:rPr lang="en-US" sz="2800" dirty="0">
                <a:latin typeface="Gill Sans MT" charset="0"/>
              </a:rPr>
              <a:t> choose two large prime numbers </a:t>
            </a:r>
            <a:r>
              <a:rPr lang="en-US" sz="2800" i="1" dirty="0">
                <a:latin typeface="Gill Sans MT" charset="0"/>
              </a:rPr>
              <a:t>p, q.</a:t>
            </a:r>
            <a:r>
              <a:rPr lang="en-US" sz="2800" dirty="0">
                <a:latin typeface="Gill Sans MT" charset="0"/>
              </a:rPr>
              <a:t> </a:t>
            </a:r>
          </a:p>
          <a:p>
            <a:r>
              <a:rPr lang="en-US" sz="2800" dirty="0">
                <a:latin typeface="Gill Sans MT" charset="0"/>
              </a:rPr>
              <a:t>   (e.g., 1024 bits each)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11188" y="2386013"/>
            <a:ext cx="4945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compute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 </a:t>
            </a:r>
            <a:r>
              <a:rPr lang="en-US" sz="2800" i="1" dirty="0">
                <a:latin typeface="Gill Sans MT" charset="0"/>
              </a:rPr>
              <a:t>= </a:t>
            </a:r>
            <a:r>
              <a:rPr lang="en-US" sz="2800" i="1" dirty="0">
                <a:latin typeface="Gill Sans MT" charset="0"/>
              </a:rPr>
              <a:t>pq</a:t>
            </a:r>
            <a:r>
              <a:rPr lang="en-US" sz="2800" i="1" dirty="0">
                <a:latin typeface="Gill Sans MT" charset="0"/>
              </a:rPr>
              <a:t>,  z = (p-1)(q-1</a:t>
            </a:r>
            <a:r>
              <a:rPr lang="en-US" sz="2800" dirty="0">
                <a:latin typeface="Gill Sans MT" charset="0"/>
              </a:rPr>
              <a:t>)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09600" y="3055938"/>
            <a:ext cx="76930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3.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</a:t>
            </a:r>
            <a:r>
              <a:rPr lang="en-US" sz="2800" i="1" dirty="0">
                <a:latin typeface="Gill Sans MT" charset="0"/>
              </a:rPr>
              <a:t> (</a:t>
            </a:r>
            <a:r>
              <a:rPr lang="en-US" sz="2800" dirty="0">
                <a:latin typeface="Gill Sans MT" charset="0"/>
              </a:rPr>
              <a:t>with</a:t>
            </a:r>
            <a:r>
              <a:rPr lang="en-US" sz="2800" i="1" dirty="0">
                <a:latin typeface="Gill Sans MT" charset="0"/>
              </a:rPr>
              <a:t> e&lt;n)</a:t>
            </a:r>
            <a:r>
              <a:rPr lang="en-US" sz="2800" dirty="0">
                <a:latin typeface="Gill Sans MT" charset="0"/>
              </a:rPr>
              <a:t> that has no common factors</a:t>
            </a:r>
          </a:p>
          <a:p>
            <a:r>
              <a:rPr lang="en-US" sz="2800" dirty="0">
                <a:latin typeface="Gill Sans MT" charset="0"/>
              </a:rPr>
              <a:t>    with z (</a:t>
            </a:r>
            <a:r>
              <a:rPr lang="en-US" sz="2800" i="1" dirty="0">
                <a:latin typeface="Gill Sans MT" charset="0"/>
              </a:rPr>
              <a:t>e, z</a:t>
            </a:r>
            <a:r>
              <a:rPr lang="en-US" sz="2800" dirty="0">
                <a:latin typeface="Gill Sans MT" charset="0"/>
              </a:rPr>
              <a:t> are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relatively prime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).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25475" y="4044950"/>
            <a:ext cx="7591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4.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</a:t>
            </a:r>
            <a:r>
              <a:rPr lang="en-US" sz="2800" dirty="0">
                <a:latin typeface="Gill Sans MT" charset="0"/>
              </a:rPr>
              <a:t> such that </a:t>
            </a:r>
            <a:r>
              <a:rPr lang="en-US" sz="2800" i="1" dirty="0">
                <a:latin typeface="Gill Sans MT" charset="0"/>
              </a:rPr>
              <a:t>ed-1</a:t>
            </a:r>
            <a:r>
              <a:rPr lang="en-US" sz="2800" dirty="0">
                <a:latin typeface="Gill Sans MT" charset="0"/>
              </a:rPr>
              <a:t> is  exactly divisible by </a:t>
            </a:r>
            <a:r>
              <a:rPr lang="en-US" sz="2800" i="1" dirty="0">
                <a:latin typeface="Gill Sans MT" charset="0"/>
              </a:rPr>
              <a:t>z</a:t>
            </a:r>
            <a:r>
              <a:rPr lang="en-US" sz="2800" dirty="0">
                <a:latin typeface="Gill Sans MT" charset="0"/>
              </a:rPr>
              <a:t>.</a:t>
            </a:r>
          </a:p>
          <a:p>
            <a:r>
              <a:rPr lang="en-US" sz="2800" dirty="0">
                <a:latin typeface="Gill Sans MT" charset="0"/>
              </a:rPr>
              <a:t>    (in other words: </a:t>
            </a:r>
            <a:r>
              <a:rPr lang="en-US" sz="2800" i="1" dirty="0">
                <a:latin typeface="Gill Sans MT" charset="0"/>
              </a:rPr>
              <a:t>ed</a:t>
            </a:r>
            <a:r>
              <a:rPr lang="en-US" sz="2800" dirty="0">
                <a:latin typeface="Gill Sans MT" charset="0"/>
              </a:rPr>
              <a:t> mod </a:t>
            </a:r>
            <a:r>
              <a:rPr lang="en-US" sz="2800" i="1" dirty="0">
                <a:latin typeface="Gill Sans MT" charset="0"/>
              </a:rPr>
              <a:t>z  = 1 </a:t>
            </a:r>
            <a:r>
              <a:rPr lang="en-US" sz="2800" dirty="0">
                <a:latin typeface="Gill Sans MT" charset="0"/>
              </a:rPr>
              <a:t>).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36588" y="5156200"/>
            <a:ext cx="5797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5.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sz="2800" i="1" dirty="0">
                <a:latin typeface="Gill Sans MT" charset="0"/>
              </a:rPr>
              <a:t>public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i="1" dirty="0">
                <a:latin typeface="Gill Sans MT" charset="0"/>
              </a:rPr>
              <a:t>).</a:t>
            </a:r>
            <a:r>
              <a:rPr lang="en-US" sz="2800" dirty="0">
                <a:latin typeface="Gill Sans MT" charset="0"/>
              </a:rPr>
              <a:t>  </a:t>
            </a:r>
            <a:r>
              <a:rPr lang="en-US" sz="2800" i="1" dirty="0">
                <a:latin typeface="Gill Sans MT" charset="0"/>
              </a:rPr>
              <a:t>private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i="1" dirty="0">
                <a:latin typeface="Gill Sans MT" charset="0"/>
              </a:rPr>
              <a:t>).</a:t>
            </a:r>
          </a:p>
        </p:txBody>
      </p:sp>
      <p:grpSp>
        <p:nvGrpSpPr>
          <p:cNvPr id="50184" name="Group 8"/>
          <p:cNvGrpSpPr>
            <a:grpSpLocks/>
          </p:cNvGrpSpPr>
          <p:nvPr/>
        </p:nvGrpSpPr>
        <p:grpSpPr bwMode="auto">
          <a:xfrm>
            <a:off x="2938463" y="5684838"/>
            <a:ext cx="612775" cy="708025"/>
            <a:chOff x="1748" y="3628"/>
            <a:chExt cx="386" cy="446"/>
          </a:xfrm>
        </p:grpSpPr>
        <p:sp>
          <p:nvSpPr>
            <p:cNvPr id="50192" name="Text Box 9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50193" name="Text Box 10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50194" name="Text Box 11"/>
            <p:cNvSpPr txBox="1">
              <a:spLocks noChangeArrowheads="1"/>
            </p:cNvSpPr>
            <p:nvPr/>
          </p:nvSpPr>
          <p:spPr bwMode="auto">
            <a:xfrm>
              <a:off x="1909" y="362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0185" name="Group 12"/>
          <p:cNvGrpSpPr>
            <a:grpSpLocks/>
          </p:cNvGrpSpPr>
          <p:nvPr/>
        </p:nvGrpSpPr>
        <p:grpSpPr bwMode="auto">
          <a:xfrm>
            <a:off x="5705475" y="5676900"/>
            <a:ext cx="612775" cy="708025"/>
            <a:chOff x="1748" y="3628"/>
            <a:chExt cx="386" cy="446"/>
          </a:xfrm>
        </p:grpSpPr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86" name="AutoShape 16"/>
          <p:cNvSpPr>
            <a:spLocks/>
          </p:cNvSpPr>
          <p:nvPr/>
        </p:nvSpPr>
        <p:spPr bwMode="auto">
          <a:xfrm rot="5400000">
            <a:off x="3064669" y="5347494"/>
            <a:ext cx="165100" cy="760412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7" name="AutoShape 17"/>
          <p:cNvSpPr>
            <a:spLocks/>
          </p:cNvSpPr>
          <p:nvPr/>
        </p:nvSpPr>
        <p:spPr bwMode="auto">
          <a:xfrm rot="5400000">
            <a:off x="5844382" y="5317331"/>
            <a:ext cx="165100" cy="760413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88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794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1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RSA: encryption, decryption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612775" y="1500188"/>
            <a:ext cx="632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0.</a:t>
            </a:r>
            <a:r>
              <a:rPr lang="en-US" sz="2800" dirty="0">
                <a:latin typeface="Gill Sans MT" charset="0"/>
              </a:rPr>
              <a:t>  given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dirty="0">
                <a:latin typeface="Gill Sans MT" charset="0"/>
              </a:rPr>
              <a:t>) and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dirty="0">
                <a:latin typeface="Gill Sans MT" charset="0"/>
              </a:rPr>
              <a:t>) as computed above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669925" y="2179638"/>
            <a:ext cx="6024563" cy="1031875"/>
            <a:chOff x="407" y="1521"/>
            <a:chExt cx="3795" cy="650"/>
          </a:xfrm>
        </p:grpSpPr>
        <p:sp>
          <p:nvSpPr>
            <p:cNvPr id="51219" name="Text Box 5"/>
            <p:cNvSpPr txBox="1">
              <a:spLocks noChangeArrowheads="1"/>
            </p:cNvSpPr>
            <p:nvPr/>
          </p:nvSpPr>
          <p:spPr bwMode="auto">
            <a:xfrm>
              <a:off x="407" y="1521"/>
              <a:ext cx="36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000099"/>
                  </a:solidFill>
                  <a:latin typeface="Gill Sans MT" charset="0"/>
                </a:rPr>
                <a:t>1.</a:t>
              </a:r>
              <a:r>
                <a:rPr lang="en-US" sz="2800" dirty="0">
                  <a:latin typeface="Gill Sans MT" charset="0"/>
                </a:rPr>
                <a:t> to encrypt message </a:t>
              </a:r>
              <a:r>
                <a:rPr lang="en-US" sz="2800" i="1" dirty="0">
                  <a:latin typeface="Gill Sans MT" charset="0"/>
                </a:rPr>
                <a:t>m (&lt;n)</a:t>
              </a:r>
              <a:r>
                <a:rPr lang="en-US" sz="2800" dirty="0">
                  <a:latin typeface="Gill Sans MT" charset="0"/>
                </a:rPr>
                <a:t>, compute</a:t>
              </a:r>
            </a:p>
          </p:txBody>
        </p:sp>
        <p:grpSp>
          <p:nvGrpSpPr>
            <p:cNvPr id="51220" name="Group 6"/>
            <p:cNvGrpSpPr>
              <a:grpSpLocks/>
            </p:cNvGrpSpPr>
            <p:nvPr/>
          </p:nvGrpSpPr>
          <p:grpSpPr bwMode="auto">
            <a:xfrm>
              <a:off x="563" y="1768"/>
              <a:ext cx="1451" cy="403"/>
              <a:chOff x="1688" y="1812"/>
              <a:chExt cx="1451" cy="403"/>
            </a:xfrm>
          </p:grpSpPr>
          <p:sp>
            <p:nvSpPr>
              <p:cNvPr id="51224" name="Text Box 7"/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45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c = m   </a:t>
                </a:r>
                <a:r>
                  <a:rPr lang="en-US" sz="2800" dirty="0">
                    <a:solidFill>
                      <a:srgbClr val="C00000"/>
                    </a:solidFill>
                    <a:latin typeface="Gill Sans MT" charset="0"/>
                  </a:rPr>
                  <a:t>mod</a:t>
                </a:r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  n</a:t>
                </a:r>
              </a:p>
            </p:txBody>
          </p:sp>
          <p:sp>
            <p:nvSpPr>
              <p:cNvPr id="51225" name="Text Box 8"/>
              <p:cNvSpPr txBox="1">
                <a:spLocks noChangeArrowheads="1"/>
              </p:cNvSpPr>
              <p:nvPr/>
            </p:nvSpPr>
            <p:spPr bwMode="auto">
              <a:xfrm>
                <a:off x="2227" y="1812"/>
                <a:ext cx="21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e</a:t>
                </a:r>
              </a:p>
            </p:txBody>
          </p:sp>
        </p:grpSp>
        <p:grpSp>
          <p:nvGrpSpPr>
            <p:cNvPr id="51221" name="Group 9"/>
            <p:cNvGrpSpPr>
              <a:grpSpLocks/>
            </p:cNvGrpSpPr>
            <p:nvPr/>
          </p:nvGrpSpPr>
          <p:grpSpPr bwMode="auto">
            <a:xfrm>
              <a:off x="1966" y="1724"/>
              <a:ext cx="2236" cy="439"/>
              <a:chOff x="777" y="2538"/>
              <a:chExt cx="2236" cy="439"/>
            </a:xfrm>
          </p:grpSpPr>
          <p:sp>
            <p:nvSpPr>
              <p:cNvPr id="51222" name="Text Box 10"/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endParaRPr lang="en-US" sz="2800" dirty="0">
                  <a:latin typeface="Gill Sans MT" charset="0"/>
                </a:endParaRPr>
              </a:p>
            </p:txBody>
          </p:sp>
          <p:sp>
            <p:nvSpPr>
              <p:cNvPr id="51223" name="Text Box 11"/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endParaRPr lang="en-US" sz="2800" i="1" dirty="0">
                  <a:solidFill>
                    <a:srgbClr val="FF0000"/>
                  </a:solidFill>
                  <a:latin typeface="Gill Sans MT" charset="0"/>
                </a:endParaRPr>
              </a:p>
            </p:txBody>
          </p:sp>
        </p:grpSp>
      </p:grpSp>
      <p:sp>
        <p:nvSpPr>
          <p:cNvPr id="51205" name="Text Box 12"/>
          <p:cNvSpPr txBox="1">
            <a:spLocks noChangeArrowheads="1"/>
          </p:cNvSpPr>
          <p:nvPr/>
        </p:nvSpPr>
        <p:spPr bwMode="auto">
          <a:xfrm>
            <a:off x="669925" y="3449638"/>
            <a:ext cx="671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to decrypt received bit pattern, </a:t>
            </a:r>
            <a:r>
              <a:rPr lang="en-US" sz="2800" i="1" dirty="0">
                <a:latin typeface="Gill Sans MT" charset="0"/>
              </a:rPr>
              <a:t>c</a:t>
            </a:r>
            <a:r>
              <a:rPr lang="en-US" sz="2800" dirty="0">
                <a:latin typeface="Gill Sans MT" charset="0"/>
              </a:rPr>
              <a:t>, compute</a:t>
            </a:r>
          </a:p>
        </p:txBody>
      </p:sp>
      <p:grpSp>
        <p:nvGrpSpPr>
          <p:cNvPr id="51206" name="Group 13"/>
          <p:cNvGrpSpPr>
            <a:grpSpLocks/>
          </p:cNvGrpSpPr>
          <p:nvPr/>
        </p:nvGrpSpPr>
        <p:grpSpPr bwMode="auto">
          <a:xfrm>
            <a:off x="917575" y="3841750"/>
            <a:ext cx="2303463" cy="639763"/>
            <a:chOff x="1688" y="1812"/>
            <a:chExt cx="1451" cy="403"/>
          </a:xfrm>
        </p:grpSpPr>
        <p:sp>
          <p:nvSpPr>
            <p:cNvPr id="51217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m = c   </a:t>
              </a:r>
              <a:r>
                <a:rPr lang="en-US" sz="2800" dirty="0">
                  <a:solidFill>
                    <a:srgbClr val="C00000"/>
                  </a:solidFill>
                  <a:latin typeface="Gill Sans MT" charset="0"/>
                </a:rPr>
                <a:t>mod</a:t>
              </a: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  n</a:t>
              </a:r>
            </a:p>
          </p:txBody>
        </p:sp>
        <p:sp>
          <p:nvSpPr>
            <p:cNvPr id="51218" name="Text Box 15"/>
            <p:cNvSpPr txBox="1">
              <a:spLocks noChangeArrowheads="1"/>
            </p:cNvSpPr>
            <p:nvPr/>
          </p:nvSpPr>
          <p:spPr bwMode="auto">
            <a:xfrm>
              <a:off x="2223" y="1812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d</a:t>
              </a:r>
            </a:p>
          </p:txBody>
        </p:sp>
      </p:grpSp>
      <p:grpSp>
        <p:nvGrpSpPr>
          <p:cNvPr id="51207" name="Group 16"/>
          <p:cNvGrpSpPr>
            <a:grpSpLocks/>
          </p:cNvGrpSpPr>
          <p:nvPr/>
        </p:nvGrpSpPr>
        <p:grpSpPr bwMode="auto">
          <a:xfrm>
            <a:off x="2965450" y="4922838"/>
            <a:ext cx="3935413" cy="619125"/>
            <a:chOff x="868" y="3287"/>
            <a:chExt cx="2479" cy="390"/>
          </a:xfrm>
        </p:grpSpPr>
        <p:sp>
          <p:nvSpPr>
            <p:cNvPr id="51213" name="Text Box 17"/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m  =  (m  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n)</a:t>
              </a:r>
            </a:p>
          </p:txBody>
        </p:sp>
        <p:sp>
          <p:nvSpPr>
            <p:cNvPr id="51214" name="Text Box 18"/>
            <p:cNvSpPr txBox="1">
              <a:spLocks noChangeArrowheads="1"/>
            </p:cNvSpPr>
            <p:nvPr/>
          </p:nvSpPr>
          <p:spPr bwMode="auto">
            <a:xfrm>
              <a:off x="1615" y="330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51215" name="Text Box 19"/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</a:t>
              </a:r>
            </a:p>
          </p:txBody>
        </p:sp>
        <p:sp>
          <p:nvSpPr>
            <p:cNvPr id="51216" name="Text Box 20"/>
            <p:cNvSpPr txBox="1">
              <a:spLocks noChangeArrowheads="1"/>
            </p:cNvSpPr>
            <p:nvPr/>
          </p:nvSpPr>
          <p:spPr bwMode="auto">
            <a:xfrm>
              <a:off x="2450" y="3287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51208" name="Text Box 21"/>
          <p:cNvSpPr txBox="1">
            <a:spLocks noChangeArrowheads="1"/>
          </p:cNvSpPr>
          <p:nvPr/>
        </p:nvSpPr>
        <p:spPr bwMode="auto">
          <a:xfrm>
            <a:off x="1466850" y="4910138"/>
            <a:ext cx="1460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magic</a:t>
            </a:r>
          </a:p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happens!</a:t>
            </a:r>
          </a:p>
        </p:txBody>
      </p:sp>
      <p:sp>
        <p:nvSpPr>
          <p:cNvPr id="51209" name="Rectangle 22"/>
          <p:cNvSpPr>
            <a:spLocks noChangeArrowheads="1"/>
          </p:cNvSpPr>
          <p:nvPr/>
        </p:nvSpPr>
        <p:spPr bwMode="auto">
          <a:xfrm>
            <a:off x="1198563" y="4786313"/>
            <a:ext cx="6256337" cy="12684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10" name="AutoShape 23"/>
          <p:cNvSpPr>
            <a:spLocks/>
          </p:cNvSpPr>
          <p:nvPr/>
        </p:nvSpPr>
        <p:spPr bwMode="auto">
          <a:xfrm rot="-5400000">
            <a:off x="4688682" y="4985543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1211" name="Text Box 24"/>
          <p:cNvSpPr txBox="1">
            <a:spLocks noChangeArrowheads="1"/>
          </p:cNvSpPr>
          <p:nvPr/>
        </p:nvSpPr>
        <p:spPr bwMode="auto">
          <a:xfrm>
            <a:off x="4656138" y="5584825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Arial" charset="0"/>
                <a:cs typeface="Arial" charset="0"/>
              </a:rPr>
              <a:t>c</a:t>
            </a:r>
          </a:p>
        </p:txBody>
      </p:sp>
      <p:pic>
        <p:nvPicPr>
          <p:cNvPr id="51212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271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97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RSA example: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33400" y="1300163"/>
            <a:ext cx="588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Bob chooses </a:t>
            </a:r>
            <a:r>
              <a:rPr lang="en-US" sz="2400" i="1" dirty="0">
                <a:latin typeface="Arial" charset="0"/>
                <a:cs typeface="Arial" charset="0"/>
              </a:rPr>
              <a:t>p=5, q=7</a:t>
            </a:r>
            <a:r>
              <a:rPr lang="en-US" sz="2400" dirty="0">
                <a:latin typeface="Arial" charset="0"/>
                <a:cs typeface="Arial" charset="0"/>
              </a:rPr>
              <a:t>.  Then </a:t>
            </a:r>
            <a:r>
              <a:rPr lang="en-US" sz="2400" i="1" dirty="0">
                <a:latin typeface="Arial" charset="0"/>
                <a:cs typeface="Arial" charset="0"/>
              </a:rPr>
              <a:t>n=35, z=24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312988" y="1724025"/>
            <a:ext cx="5157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latin typeface="Arial" charset="0"/>
                <a:cs typeface="Arial" charset="0"/>
              </a:rPr>
              <a:t>e=5</a:t>
            </a:r>
            <a:r>
              <a:rPr lang="en-US" sz="2400" dirty="0">
                <a:latin typeface="Arial" charset="0"/>
                <a:cs typeface="Arial" charset="0"/>
              </a:rPr>
              <a:t>  (so </a:t>
            </a:r>
            <a:r>
              <a:rPr lang="en-US" sz="2400" i="1" dirty="0">
                <a:latin typeface="Arial" charset="0"/>
                <a:cs typeface="Arial" charset="0"/>
              </a:rPr>
              <a:t>e, z</a:t>
            </a:r>
            <a:r>
              <a:rPr lang="en-US" sz="2400" dirty="0">
                <a:latin typeface="Arial" charset="0"/>
                <a:cs typeface="Arial" charset="0"/>
              </a:rPr>
              <a:t>  relatively prime).</a:t>
            </a:r>
          </a:p>
          <a:p>
            <a:r>
              <a:rPr lang="en-US" sz="2400" i="1" dirty="0">
                <a:latin typeface="Arial" charset="0"/>
                <a:cs typeface="Arial" charset="0"/>
              </a:rPr>
              <a:t>d=29</a:t>
            </a:r>
            <a:r>
              <a:rPr lang="en-US" sz="2400" dirty="0">
                <a:latin typeface="Arial" charset="0"/>
                <a:cs typeface="Arial" charset="0"/>
              </a:rPr>
              <a:t> (so </a:t>
            </a:r>
            <a:r>
              <a:rPr lang="en-US" sz="2400" i="1" dirty="0">
                <a:latin typeface="Arial" charset="0"/>
                <a:cs typeface="Arial" charset="0"/>
              </a:rPr>
              <a:t>ed-1</a:t>
            </a:r>
            <a:r>
              <a:rPr lang="en-US" sz="2400" dirty="0">
                <a:latin typeface="Arial" charset="0"/>
                <a:cs typeface="Arial" charset="0"/>
              </a:rPr>
              <a:t> exactly divisible by z).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954213" y="3465513"/>
            <a:ext cx="1554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bit pattern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810000" y="34417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078413" y="3462338"/>
            <a:ext cx="439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307013" y="330993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e</a:t>
            </a:r>
          </a:p>
        </p:txBody>
      </p:sp>
      <p:grpSp>
        <p:nvGrpSpPr>
          <p:cNvPr id="52233" name="Group 9"/>
          <p:cNvGrpSpPr>
            <a:grpSpLocks/>
          </p:cNvGrpSpPr>
          <p:nvPr/>
        </p:nvGrpSpPr>
        <p:grpSpPr bwMode="auto">
          <a:xfrm>
            <a:off x="6704013" y="3343275"/>
            <a:ext cx="2055812" cy="590550"/>
            <a:chOff x="2708" y="1773"/>
            <a:chExt cx="1295" cy="372"/>
          </a:xfrm>
        </p:grpSpPr>
        <p:sp>
          <p:nvSpPr>
            <p:cNvPr id="52261" name="Text Box 10"/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 = m  mod  n</a:t>
              </a:r>
            </a:p>
          </p:txBody>
        </p:sp>
        <p:sp>
          <p:nvSpPr>
            <p:cNvPr id="52262" name="Text Box 11"/>
            <p:cNvSpPr txBox="1">
              <a:spLocks noChangeArrowheads="1"/>
            </p:cNvSpPr>
            <p:nvPr/>
          </p:nvSpPr>
          <p:spPr bwMode="auto">
            <a:xfrm>
              <a:off x="3168" y="1773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e</a:t>
              </a:r>
            </a:p>
          </p:txBody>
        </p:sp>
      </p:grp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2006600" y="4005263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0000l000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5" name="Text Box 13"/>
          <p:cNvSpPr txBox="1">
            <a:spLocks noChangeArrowheads="1"/>
          </p:cNvSpPr>
          <p:nvPr/>
        </p:nvSpPr>
        <p:spPr bwMode="auto">
          <a:xfrm>
            <a:off x="3741738" y="399573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6" name="Text Box 14"/>
          <p:cNvSpPr txBox="1">
            <a:spLocks noChangeArrowheads="1"/>
          </p:cNvSpPr>
          <p:nvPr/>
        </p:nvSpPr>
        <p:spPr bwMode="auto">
          <a:xfrm>
            <a:off x="4783138" y="398780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24832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7" name="Text Box 15"/>
          <p:cNvSpPr txBox="1">
            <a:spLocks noChangeArrowheads="1"/>
          </p:cNvSpPr>
          <p:nvPr/>
        </p:nvSpPr>
        <p:spPr bwMode="auto">
          <a:xfrm>
            <a:off x="7637463" y="39862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17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8" name="Text Box 28"/>
          <p:cNvSpPr txBox="1">
            <a:spLocks noChangeArrowheads="1"/>
          </p:cNvSpPr>
          <p:nvPr/>
        </p:nvSpPr>
        <p:spPr bwMode="auto">
          <a:xfrm>
            <a:off x="487363" y="3767138"/>
            <a:ext cx="127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encrypt:</a:t>
            </a:r>
          </a:p>
        </p:txBody>
      </p:sp>
      <p:sp>
        <p:nvSpPr>
          <p:cNvPr id="52239" name="Text Box 31"/>
          <p:cNvSpPr txBox="1">
            <a:spLocks noChangeArrowheads="1"/>
          </p:cNvSpPr>
          <p:nvPr/>
        </p:nvSpPr>
        <p:spPr bwMode="auto">
          <a:xfrm>
            <a:off x="503238" y="2667000"/>
            <a:ext cx="3865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Arial" charset="0"/>
                <a:cs typeface="Arial" charset="0"/>
              </a:rPr>
              <a:t>encrypting 8-bit messages.</a:t>
            </a:r>
          </a:p>
        </p:txBody>
      </p:sp>
      <p:pic>
        <p:nvPicPr>
          <p:cNvPr id="52240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968375"/>
            <a:ext cx="3101975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1" name="Right Brace 1"/>
          <p:cNvSpPr>
            <a:spLocks/>
          </p:cNvSpPr>
          <p:nvPr/>
        </p:nvSpPr>
        <p:spPr bwMode="auto">
          <a:xfrm rot="5400000">
            <a:off x="2625725" y="3203576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2" name="Right Brace 31"/>
          <p:cNvSpPr>
            <a:spLocks/>
          </p:cNvSpPr>
          <p:nvPr/>
        </p:nvSpPr>
        <p:spPr bwMode="auto">
          <a:xfrm rot="5400000">
            <a:off x="3948112" y="3676651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3" name="Right Brace 32"/>
          <p:cNvSpPr>
            <a:spLocks/>
          </p:cNvSpPr>
          <p:nvPr/>
        </p:nvSpPr>
        <p:spPr bwMode="auto">
          <a:xfrm rot="5400000">
            <a:off x="5195094" y="3682206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4" name="Right Brace 33"/>
          <p:cNvSpPr>
            <a:spLocks/>
          </p:cNvSpPr>
          <p:nvPr/>
        </p:nvSpPr>
        <p:spPr bwMode="auto">
          <a:xfrm rot="5400000">
            <a:off x="7737475" y="2892425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4513" y="4729163"/>
            <a:ext cx="7564437" cy="1150937"/>
            <a:chOff x="543729" y="4729393"/>
            <a:chExt cx="7565229" cy="1150260"/>
          </a:xfrm>
        </p:grpSpPr>
        <p:sp>
          <p:nvSpPr>
            <p:cNvPr id="52247" name="Text Box 16"/>
            <p:cNvSpPr txBox="1">
              <a:spLocks noChangeArrowheads="1"/>
            </p:cNvSpPr>
            <p:nvPr/>
          </p:nvSpPr>
          <p:spPr bwMode="auto">
            <a:xfrm>
              <a:off x="2359031" y="4873856"/>
              <a:ext cx="341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52248" name="Group 17"/>
            <p:cNvGrpSpPr>
              <a:grpSpLocks/>
            </p:cNvGrpSpPr>
            <p:nvPr/>
          </p:nvGrpSpPr>
          <p:grpSpPr bwMode="auto">
            <a:xfrm>
              <a:off x="6053145" y="4766587"/>
              <a:ext cx="2055813" cy="590551"/>
              <a:chOff x="2708" y="1773"/>
              <a:chExt cx="1295" cy="372"/>
            </a:xfrm>
          </p:grpSpPr>
          <p:sp>
            <p:nvSpPr>
              <p:cNvPr id="52259" name="Text Box 18"/>
              <p:cNvSpPr txBox="1">
                <a:spLocks noChangeArrowheads="1"/>
              </p:cNvSpPr>
              <p:nvPr/>
            </p:nvSpPr>
            <p:spPr bwMode="auto">
              <a:xfrm>
                <a:off x="2708" y="1854"/>
                <a:ext cx="129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52260" name="Text Box 19"/>
              <p:cNvSpPr txBox="1">
                <a:spLocks noChangeArrowheads="1"/>
              </p:cNvSpPr>
              <p:nvPr/>
            </p:nvSpPr>
            <p:spPr bwMode="auto">
              <a:xfrm>
                <a:off x="3166" y="1773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52249" name="Text Box 20"/>
            <p:cNvSpPr txBox="1">
              <a:spLocks noChangeArrowheads="1"/>
            </p:cNvSpPr>
            <p:nvPr/>
          </p:nvSpPr>
          <p:spPr bwMode="auto">
            <a:xfrm>
              <a:off x="2208219" y="54097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17</a:t>
              </a:r>
            </a:p>
          </p:txBody>
        </p:sp>
        <p:sp>
          <p:nvSpPr>
            <p:cNvPr id="52250" name="Text Box 21"/>
            <p:cNvSpPr txBox="1">
              <a:spLocks noChangeArrowheads="1"/>
            </p:cNvSpPr>
            <p:nvPr/>
          </p:nvSpPr>
          <p:spPr bwMode="auto">
            <a:xfrm>
              <a:off x="2869299" y="5541062"/>
              <a:ext cx="32131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52251" name="Text Box 22"/>
            <p:cNvSpPr txBox="1">
              <a:spLocks noChangeArrowheads="1"/>
            </p:cNvSpPr>
            <p:nvPr/>
          </p:nvSpPr>
          <p:spPr bwMode="auto">
            <a:xfrm>
              <a:off x="6808794" y="54224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12</a:t>
              </a:r>
            </a:p>
          </p:txBody>
        </p:sp>
        <p:grpSp>
          <p:nvGrpSpPr>
            <p:cNvPr id="52252" name="Group 23"/>
            <p:cNvGrpSpPr>
              <a:grpSpLocks/>
            </p:cNvGrpSpPr>
            <p:nvPr/>
          </p:nvGrpSpPr>
          <p:grpSpPr bwMode="auto">
            <a:xfrm>
              <a:off x="3489331" y="4729393"/>
              <a:ext cx="514350" cy="611188"/>
              <a:chOff x="3034" y="2876"/>
              <a:chExt cx="324" cy="385"/>
            </a:xfrm>
          </p:grpSpPr>
          <p:sp>
            <p:nvSpPr>
              <p:cNvPr id="52257" name="Text Box 24"/>
              <p:cNvSpPr txBox="1">
                <a:spLocks noChangeArrowheads="1"/>
              </p:cNvSpPr>
              <p:nvPr/>
            </p:nvSpPr>
            <p:spPr bwMode="auto">
              <a:xfrm>
                <a:off x="3034" y="2973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52258" name="Text Box 25"/>
              <p:cNvSpPr txBox="1">
                <a:spLocks noChangeArrowheads="1"/>
              </p:cNvSpPr>
              <p:nvPr/>
            </p:nvSpPr>
            <p:spPr bwMode="auto">
              <a:xfrm>
                <a:off x="3129" y="2876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543729" y="5059140"/>
              <a:ext cx="12795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decrypt:</a:t>
              </a:r>
            </a:p>
          </p:txBody>
        </p:sp>
        <p:sp>
          <p:nvSpPr>
            <p:cNvPr id="52254" name="Right Brace 36"/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55" name="Right Brace 37"/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56" name="Right Brace 38"/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Left-Right Arrow 5"/>
          <p:cNvSpPr>
            <a:spLocks noChangeArrowheads="1"/>
          </p:cNvSpPr>
          <p:nvPr/>
        </p:nvSpPr>
        <p:spPr bwMode="auto">
          <a:xfrm rot="1604466">
            <a:off x="4113213" y="4827588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3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Why does RSA work?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must show that c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m 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where c = 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</a:t>
            </a:r>
          </a:p>
          <a:p>
            <a:r>
              <a:rPr lang="en-US" dirty="0">
                <a:latin typeface="Gill Sans MT" charset="0"/>
              </a:rPr>
              <a:t>fact: for any x and y: </a:t>
            </a:r>
            <a:r>
              <a:rPr lang="en-US" dirty="0">
                <a:latin typeface="Gill Sans MT" charset="0"/>
              </a:rPr>
              <a:t>x</a:t>
            </a:r>
            <a:r>
              <a:rPr lang="en-US" baseline="30000" dirty="0">
                <a:latin typeface="Gill Sans MT" charset="0"/>
              </a:rPr>
              <a:t>y</a:t>
            </a:r>
            <a:r>
              <a:rPr lang="en-US" dirty="0">
                <a:latin typeface="Gill Sans MT" charset="0"/>
              </a:rPr>
              <a:t> mod n = x</a:t>
            </a:r>
            <a:r>
              <a:rPr lang="en-US" baseline="30000" dirty="0">
                <a:latin typeface="Gill Sans MT" charset="0"/>
              </a:rPr>
              <a:t>(y mod z)</a:t>
            </a:r>
            <a:r>
              <a:rPr lang="en-US" dirty="0">
                <a:latin typeface="Gill Sans MT" charset="0"/>
              </a:rPr>
              <a:t> mod n</a:t>
            </a:r>
          </a:p>
          <a:p>
            <a:pPr lvl="1"/>
            <a:r>
              <a:rPr lang="en-US" dirty="0">
                <a:latin typeface="Gill Sans MT" charset="0"/>
              </a:rPr>
              <a:t>where n= </a:t>
            </a:r>
            <a:r>
              <a:rPr lang="en-US" dirty="0">
                <a:latin typeface="Gill Sans MT" charset="0"/>
              </a:rPr>
              <a:t>pq</a:t>
            </a:r>
            <a:r>
              <a:rPr lang="en-US" dirty="0">
                <a:latin typeface="Gill Sans MT" charset="0"/>
              </a:rPr>
              <a:t> and z = (p-1)(q-1)</a:t>
            </a:r>
          </a:p>
          <a:p>
            <a:r>
              <a:rPr lang="en-US" dirty="0">
                <a:latin typeface="Gill Sans MT" charset="0"/>
              </a:rPr>
              <a:t>thus, 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c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(m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dirty="0">
                <a:latin typeface="Gill Sans MT" charset="0"/>
              </a:rPr>
              <a:t> mod n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(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baseline="30000" dirty="0">
                <a:latin typeface="Gill Sans MT" charset="0"/>
              </a:rPr>
              <a:t> mod z)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</a:p>
        </p:txBody>
      </p:sp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3979863" y="2289175"/>
            <a:ext cx="3830638" cy="2373313"/>
            <a:chOff x="2507" y="1442"/>
            <a:chExt cx="2413" cy="1495"/>
          </a:xfrm>
        </p:grpSpPr>
        <p:sp>
          <p:nvSpPr>
            <p:cNvPr id="25607" name="Oval 6"/>
            <p:cNvSpPr>
              <a:spLocks noChangeArrowheads="1"/>
            </p:cNvSpPr>
            <p:nvPr/>
          </p:nvSpPr>
          <p:spPr bwMode="auto">
            <a:xfrm>
              <a:off x="2507" y="1442"/>
              <a:ext cx="2413" cy="44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55" name="Freeform 7"/>
            <p:cNvSpPr>
              <a:spLocks/>
            </p:cNvSpPr>
            <p:nvPr/>
          </p:nvSpPr>
          <p:spPr bwMode="auto">
            <a:xfrm>
              <a:off x="3238" y="1897"/>
              <a:ext cx="482" cy="1040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53253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636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55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RSA: another important property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981075" y="1422400"/>
            <a:ext cx="7040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The following property will be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very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useful later: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1636713" y="2257425"/>
            <a:ext cx="5259387" cy="946150"/>
            <a:chOff x="501" y="1586"/>
            <a:chExt cx="3313" cy="596"/>
          </a:xfrm>
        </p:grpSpPr>
        <p:grpSp>
          <p:nvGrpSpPr>
            <p:cNvPr id="54283" name="Group 5"/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54290" name="Group 6"/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5429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(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(m)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)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5429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35" y="1631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429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4" y="1620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54291" name="Text Box 10"/>
              <p:cNvSpPr txBox="1">
                <a:spLocks noChangeArrowheads="1"/>
              </p:cNvSpPr>
              <p:nvPr/>
            </p:nvSpPr>
            <p:spPr bwMode="auto">
              <a:xfrm>
                <a:off x="1523" y="17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4292" name="Text Box 11"/>
              <p:cNvSpPr txBox="1">
                <a:spLocks noChangeArrowheads="1"/>
              </p:cNvSpPr>
              <p:nvPr/>
            </p:nvSpPr>
            <p:spPr bwMode="auto">
              <a:xfrm>
                <a:off x="1842" y="1722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3074" y="1887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2722" y="1891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709" y="1636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076" y="1615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=</a:t>
              </a:r>
            </a:p>
          </p:txBody>
        </p:sp>
      </p:grpSp>
      <p:sp>
        <p:nvSpPr>
          <p:cNvPr id="54277" name="Text Box 18"/>
          <p:cNvSpPr txBox="1">
            <a:spLocks noChangeArrowheads="1"/>
          </p:cNvSpPr>
          <p:nvPr/>
        </p:nvSpPr>
        <p:spPr bwMode="auto">
          <a:xfrm>
            <a:off x="1163638" y="3487738"/>
            <a:ext cx="29178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public key first, followed by private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8" name="Text Box 19"/>
          <p:cNvSpPr txBox="1">
            <a:spLocks noChangeArrowheads="1"/>
          </p:cNvSpPr>
          <p:nvPr/>
        </p:nvSpPr>
        <p:spPr bwMode="auto">
          <a:xfrm>
            <a:off x="4494213" y="3479800"/>
            <a:ext cx="2917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private key first, followed by public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9" name="AutoShape 20"/>
          <p:cNvSpPr>
            <a:spLocks/>
          </p:cNvSpPr>
          <p:nvPr/>
        </p:nvSpPr>
        <p:spPr bwMode="auto">
          <a:xfrm rot="5400000">
            <a:off x="2481263" y="2509838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0" name="AutoShape 21"/>
          <p:cNvSpPr>
            <a:spLocks/>
          </p:cNvSpPr>
          <p:nvPr/>
        </p:nvSpPr>
        <p:spPr bwMode="auto">
          <a:xfrm rot="5400000">
            <a:off x="5753100" y="2501900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1" name="Text Box 22"/>
          <p:cNvSpPr txBox="1">
            <a:spLocks noChangeArrowheads="1"/>
          </p:cNvSpPr>
          <p:nvPr/>
        </p:nvSpPr>
        <p:spPr bwMode="auto">
          <a:xfrm>
            <a:off x="2708275" y="5200650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result is the same!</a:t>
            </a:r>
            <a:r>
              <a:rPr lang="en-US" sz="3200" dirty="0">
                <a:solidFill>
                  <a:srgbClr val="C00000"/>
                </a:solidFill>
                <a:latin typeface="Gill Sans MT" charset="0"/>
              </a:rPr>
              <a:t> </a:t>
            </a:r>
          </a:p>
        </p:txBody>
      </p:sp>
      <p:pic>
        <p:nvPicPr>
          <p:cNvPr id="54282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31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48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2557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follows directly from modular arithmetic: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(m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m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           = </a:t>
            </a:r>
            <a:r>
              <a:rPr lang="en-US" dirty="0">
                <a:latin typeface="Gill Sans MT" charset="0"/>
              </a:rPr>
              <a:t>m</a:t>
            </a:r>
            <a:r>
              <a:rPr lang="en-US" baseline="30000" dirty="0">
                <a:latin typeface="Gill Sans MT" charset="0"/>
              </a:rPr>
              <a:t>de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           = (m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 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55299" name="Group 1"/>
          <p:cNvGrpSpPr>
            <a:grpSpLocks/>
          </p:cNvGrpSpPr>
          <p:nvPr/>
        </p:nvGrpSpPr>
        <p:grpSpPr bwMode="auto">
          <a:xfrm>
            <a:off x="423863" y="457200"/>
            <a:ext cx="6591300" cy="946150"/>
            <a:chOff x="478971" y="838200"/>
            <a:chExt cx="6590389" cy="946150"/>
          </a:xfrm>
        </p:grpSpPr>
        <p:grpSp>
          <p:nvGrpSpPr>
            <p:cNvPr id="55301" name="Group 5"/>
            <p:cNvGrpSpPr>
              <a:grpSpLocks/>
            </p:cNvGrpSpPr>
            <p:nvPr/>
          </p:nvGrpSpPr>
          <p:grpSpPr bwMode="auto">
            <a:xfrm>
              <a:off x="1676400" y="838200"/>
              <a:ext cx="5259388" cy="946150"/>
              <a:chOff x="501" y="1586"/>
              <a:chExt cx="3313" cy="596"/>
            </a:xfrm>
          </p:grpSpPr>
          <p:grpSp>
            <p:nvGrpSpPr>
              <p:cNvPr id="55304" name="Group 6"/>
              <p:cNvGrpSpPr>
                <a:grpSpLocks/>
              </p:cNvGrpSpPr>
              <p:nvPr/>
            </p:nvGrpSpPr>
            <p:grpSpPr bwMode="auto">
              <a:xfrm>
                <a:off x="501" y="1586"/>
                <a:ext cx="1807" cy="591"/>
                <a:chOff x="1328" y="1706"/>
                <a:chExt cx="1807" cy="591"/>
              </a:xfrm>
            </p:grpSpPr>
            <p:grpSp>
              <p:nvGrpSpPr>
                <p:cNvPr id="55311" name="Group 7"/>
                <p:cNvGrpSpPr>
                  <a:grpSpLocks/>
                </p:cNvGrpSpPr>
                <p:nvPr/>
              </p:nvGrpSpPr>
              <p:grpSpPr bwMode="auto">
                <a:xfrm>
                  <a:off x="1328" y="1811"/>
                  <a:ext cx="1807" cy="486"/>
                  <a:chOff x="1699" y="1433"/>
                  <a:chExt cx="1807" cy="486"/>
                </a:xfrm>
              </p:grpSpPr>
              <p:sp>
                <p:nvSpPr>
                  <p:cNvPr id="55314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9" y="1433"/>
                    <a:ext cx="1807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K  </a:t>
                    </a:r>
                    <a:r>
                      <a:rPr lang="en-US" sz="32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(</a:t>
                    </a:r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K  (m)</a:t>
                    </a:r>
                    <a:r>
                      <a:rPr lang="en-US" sz="32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)</a:t>
                    </a:r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  =  m </a:t>
                    </a:r>
                  </a:p>
                </p:txBody>
              </p:sp>
              <p:sp>
                <p:nvSpPr>
                  <p:cNvPr id="5531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1" y="1628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B</a:t>
                    </a:r>
                    <a:endPara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531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1" y="1620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B</a:t>
                    </a:r>
                    <a:endPara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553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505" y="1706"/>
                  <a:ext cx="18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5531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57" y="1725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55305" name="Text Box 13"/>
              <p:cNvSpPr txBox="1">
                <a:spLocks noChangeArrowheads="1"/>
              </p:cNvSpPr>
              <p:nvPr/>
            </p:nvSpPr>
            <p:spPr bwMode="auto">
              <a:xfrm>
                <a:off x="2496" y="1704"/>
                <a:ext cx="131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</a:t>
                </a:r>
                <a:r>
                  <a:rPr lang="en-US" sz="3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(m)</a:t>
                </a:r>
                <a:r>
                  <a:rPr lang="en-US" sz="3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 </a:t>
                </a:r>
              </a:p>
            </p:txBody>
          </p:sp>
          <p:sp>
            <p:nvSpPr>
              <p:cNvPr id="55306" name="Text Box 14"/>
              <p:cNvSpPr txBox="1">
                <a:spLocks noChangeArrowheads="1"/>
              </p:cNvSpPr>
              <p:nvPr/>
            </p:nvSpPr>
            <p:spPr bwMode="auto">
              <a:xfrm>
                <a:off x="3077" y="1887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5307" name="Text Box 15"/>
              <p:cNvSpPr txBox="1">
                <a:spLocks noChangeArrowheads="1"/>
              </p:cNvSpPr>
              <p:nvPr/>
            </p:nvSpPr>
            <p:spPr bwMode="auto">
              <a:xfrm>
                <a:off x="2716" y="1891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5308" name="Text Box 16"/>
              <p:cNvSpPr txBox="1">
                <a:spLocks noChangeArrowheads="1"/>
              </p:cNvSpPr>
              <p:nvPr/>
            </p:nvSpPr>
            <p:spPr bwMode="auto">
              <a:xfrm>
                <a:off x="2694" y="1636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  <p:sp>
            <p:nvSpPr>
              <p:cNvPr id="55309" name="Text Box 17"/>
              <p:cNvSpPr txBox="1">
                <a:spLocks noChangeArrowheads="1"/>
              </p:cNvSpPr>
              <p:nvPr/>
            </p:nvSpPr>
            <p:spPr bwMode="auto">
              <a:xfrm>
                <a:off x="3079" y="16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5310" name="Text Box 18"/>
              <p:cNvSpPr txBox="1">
                <a:spLocks noChangeArrowheads="1"/>
              </p:cNvSpPr>
              <p:nvPr/>
            </p:nvSpPr>
            <p:spPr bwMode="auto">
              <a:xfrm>
                <a:off x="2253" y="1755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=</a:t>
                </a:r>
              </a:p>
            </p:txBody>
          </p:sp>
        </p:grpSp>
        <p:sp>
          <p:nvSpPr>
            <p:cNvPr id="55302" name="Text Box 33"/>
            <p:cNvSpPr txBox="1">
              <a:spLocks noChangeArrowheads="1"/>
            </p:cNvSpPr>
            <p:nvPr/>
          </p:nvSpPr>
          <p:spPr bwMode="auto">
            <a:xfrm>
              <a:off x="478971" y="881742"/>
              <a:ext cx="128214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400" dirty="0">
                  <a:solidFill>
                    <a:srgbClr val="000099"/>
                  </a:solidFill>
                  <a:latin typeface="Gill Sans MT" charset="0"/>
                </a:rPr>
                <a:t>Why</a:t>
              </a:r>
            </a:p>
          </p:txBody>
        </p:sp>
        <p:sp>
          <p:nvSpPr>
            <p:cNvPr id="55303" name="Text Box 34"/>
            <p:cNvSpPr txBox="1">
              <a:spLocks noChangeArrowheads="1"/>
            </p:cNvSpPr>
            <p:nvPr/>
          </p:nvSpPr>
          <p:spPr bwMode="auto">
            <a:xfrm>
              <a:off x="6657068" y="1005114"/>
              <a:ext cx="412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?</a:t>
              </a:r>
            </a:p>
          </p:txBody>
        </p:sp>
      </p:grpSp>
      <p:pic>
        <p:nvPicPr>
          <p:cNvPr id="55300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3255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3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Why is RSA secure?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2438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suppose you know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public key (</a:t>
            </a:r>
            <a:r>
              <a:rPr lang="en-US" altLang="ja-JP" dirty="0">
                <a:latin typeface="Gill Sans MT" charset="0"/>
              </a:rPr>
              <a:t>n,e</a:t>
            </a:r>
            <a:r>
              <a:rPr lang="en-US" altLang="ja-JP" dirty="0">
                <a:latin typeface="Gill Sans MT" charset="0"/>
              </a:rPr>
              <a:t>). How hard is it to determine d?</a:t>
            </a:r>
          </a:p>
          <a:p>
            <a:r>
              <a:rPr lang="en-US" dirty="0">
                <a:latin typeface="Gill Sans MT" charset="0"/>
              </a:rPr>
              <a:t>essentially need to find factors of n without knowing the two factors p and q </a:t>
            </a:r>
          </a:p>
          <a:p>
            <a:pPr lvl="1"/>
            <a:r>
              <a:rPr lang="en-US" sz="2800" dirty="0">
                <a:latin typeface="Gill Sans MT" charset="0"/>
              </a:rPr>
              <a:t>fact: factoring a big number is hard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56324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0445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16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 in practice: session keys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3938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exponentiation in RSA is computationally intensive</a:t>
            </a:r>
          </a:p>
          <a:p>
            <a:r>
              <a:rPr lang="en-US" dirty="0">
                <a:latin typeface="Gill Sans MT" charset="0"/>
              </a:rPr>
              <a:t>DES is at least 100 times faster than RSA</a:t>
            </a:r>
          </a:p>
          <a:p>
            <a:r>
              <a:rPr lang="en-US" dirty="0">
                <a:latin typeface="Gill Sans MT" charset="0"/>
              </a:rPr>
              <a:t>use public key </a:t>
            </a:r>
            <a:r>
              <a:rPr lang="en-US" dirty="0" smtClean="0">
                <a:latin typeface="Gill Sans MT" charset="0"/>
              </a:rPr>
              <a:t>crypto </a:t>
            </a:r>
            <a:r>
              <a:rPr lang="en-US" dirty="0">
                <a:latin typeface="Gill Sans MT" charset="0"/>
              </a:rPr>
              <a:t>to establish secure connection, then establish second key – symmetric session key – for encrypting data</a:t>
            </a: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session key, K</a:t>
            </a:r>
            <a:r>
              <a:rPr lang="en-US" i="1" baseline="-25000" dirty="0">
                <a:solidFill>
                  <a:srgbClr val="C00000"/>
                </a:solidFill>
                <a:latin typeface="Gill Sans MT" charset="0"/>
              </a:rPr>
              <a:t>S</a:t>
            </a:r>
          </a:p>
          <a:p>
            <a:r>
              <a:rPr lang="en-US" sz="2400" dirty="0">
                <a:latin typeface="Gill Sans MT" charset="0"/>
              </a:rPr>
              <a:t>Bob and Alice use RSA to exchange a symmetric key K</a:t>
            </a:r>
            <a:r>
              <a:rPr lang="en-US" sz="2400" baseline="-25000" dirty="0">
                <a:latin typeface="Gill Sans MT" charset="0"/>
              </a:rPr>
              <a:t>S</a:t>
            </a:r>
          </a:p>
          <a:p>
            <a:r>
              <a:rPr lang="en-US" sz="2400" dirty="0">
                <a:latin typeface="Gill Sans MT" charset="0"/>
              </a:rPr>
              <a:t>once both have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, they use symmetric key cryptography</a:t>
            </a:r>
          </a:p>
          <a:p>
            <a:endParaRPr lang="en-US" dirty="0">
              <a:latin typeface="Gill Sans MT" charset="0"/>
            </a:endParaRPr>
          </a:p>
        </p:txBody>
      </p:sp>
      <p:pic>
        <p:nvPicPr>
          <p:cNvPr id="57348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795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26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8.1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52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</a:t>
            </a:r>
            <a:r>
              <a:rPr lang="en-US" dirty="0">
                <a:latin typeface="Gill Sans MT" charset="0"/>
              </a:rPr>
              <a:t>Message integrity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58372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8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78775" cy="966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Bob wants Alice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prove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her identity to him</a:t>
            </a:r>
            <a:endParaRPr lang="en-US" dirty="0">
              <a:latin typeface="Gill Sans MT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endParaRPr lang="en-US" sz="2800" dirty="0" smtClean="0">
              <a:latin typeface="Gill Sans MT" charset="0"/>
              <a:cs typeface="+mn-cs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0422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1490663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535113" y="3749675"/>
            <a:ext cx="1725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pic>
        <p:nvPicPr>
          <p:cNvPr id="60427" name="Picture 24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97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in a network,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Bob can not 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see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Alice, so Trudy simply declares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herself to be Alice</a:t>
            </a:r>
          </a:p>
        </p:txBody>
      </p:sp>
      <p:pic>
        <p:nvPicPr>
          <p:cNvPr id="61443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7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3109913" y="5002213"/>
            <a:ext cx="1725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6144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pic>
        <p:nvPicPr>
          <p:cNvPr id="61449" name="Picture 24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Goal:  </a:t>
            </a:r>
            <a:r>
              <a:rPr lang="en-US" sz="2800" dirty="0">
                <a:latin typeface="Gill Sans MT" charset="0"/>
              </a:rPr>
              <a:t>Bob wants Alice to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prove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her identity to him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2780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endParaRPr lang="en-US" sz="2800" dirty="0" smtClean="0">
              <a:latin typeface="Gill Sans MT" charset="0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30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246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6247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0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351588" y="3986213"/>
            <a:ext cx="27924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 packet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spoofing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Alice</a:t>
            </a:r>
            <a:r>
              <a:rPr lang="ja-JP" altLang="en-US" sz="2400" smtClean="0">
                <a:latin typeface="Arial" charset="0"/>
                <a:cs typeface="Arial" charset="0"/>
              </a:rPr>
              <a:t>’</a:t>
            </a:r>
            <a:r>
              <a:rPr lang="en-US" sz="2400" dirty="0" smtClean="0">
                <a:latin typeface="Arial" charset="0"/>
                <a:cs typeface="Arial" charset="0"/>
              </a:rPr>
              <a:t>s address</a:t>
            </a:r>
          </a:p>
        </p:txBody>
      </p:sp>
      <p:pic>
        <p:nvPicPr>
          <p:cNvPr id="63491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2925763" y="4262438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3460750" y="4938713"/>
            <a:ext cx="2870200" cy="649287"/>
            <a:chOff x="531" y="1791"/>
            <a:chExt cx="1808" cy="409"/>
          </a:xfrm>
        </p:grpSpPr>
        <p:sp>
          <p:nvSpPr>
            <p:cNvPr id="34828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49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482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pic>
        <p:nvPicPr>
          <p:cNvPr id="63498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7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4516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4520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5859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60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5861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5864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4521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5858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4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4525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32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5903913" y="3865563"/>
            <a:ext cx="300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playback attack: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Trudy records Alice</a:t>
            </a:r>
            <a:r>
              <a:rPr lang="ja-JP" altLang="en-US" smtClean="0">
                <a:latin typeface="Arial" charset="0"/>
                <a:cs typeface="Arial" charset="0"/>
              </a:rPr>
              <a:t>’</a:t>
            </a:r>
            <a:r>
              <a:rPr lang="en-US" dirty="0" smtClean="0">
                <a:latin typeface="Arial" charset="0"/>
                <a:cs typeface="Arial" charset="0"/>
              </a:rPr>
              <a:t>s packet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later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plays it back to Bob </a:t>
            </a:r>
          </a:p>
        </p:txBody>
      </p:sp>
      <p:pic>
        <p:nvPicPr>
          <p:cNvPr id="6553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addr</a:t>
            </a:r>
            <a:endParaRPr lang="en-US" sz="16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2338388" y="3328988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49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6895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6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6897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6898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79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5551" name="Picture 21" descr="EN00179_[1]"/>
          <p:cNvPicPr>
            <a:picLocks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81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2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54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0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8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655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555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02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656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7907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8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7909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7910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Text Box 14"/>
            <p:cNvSpPr txBox="1">
              <a:spLocks noChangeArrowheads="1"/>
            </p:cNvSpPr>
            <p:nvPr/>
          </p:nvSpPr>
          <p:spPr bwMode="auto">
            <a:xfrm>
              <a:off x="1304" y="1813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7912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6570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7903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7905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7906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7900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H="1" flipV="1">
            <a:off x="2424113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73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8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765925" y="3436938"/>
            <a:ext cx="160496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record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and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playback</a:t>
            </a:r>
          </a:p>
          <a:p>
            <a:pPr algn="ctr">
              <a:defRPr/>
            </a:pPr>
            <a:r>
              <a:rPr lang="en-US" sz="24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still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works!</a:t>
            </a:r>
          </a:p>
        </p:txBody>
      </p:sp>
      <p:pic>
        <p:nvPicPr>
          <p:cNvPr id="67587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addr</a:t>
            </a:r>
            <a:endParaRPr lang="en-US" sz="16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2325688" y="3328988"/>
            <a:ext cx="1084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encrypted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597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8943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8945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8946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27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7599" name="Picture 21" descr="EN00179_[1]"/>
          <p:cNvPicPr>
            <a:picLocks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9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602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</a:t>
              </a:r>
              <a:r>
                <a:rPr lang="en-US" sz="1600" dirty="0" smtClean="0">
                  <a:latin typeface="Arial" charset="0"/>
                  <a:cs typeface="Arial" charset="0"/>
                </a:rPr>
                <a:t>addr</a:t>
              </a:r>
              <a:endParaRPr lang="en-US" sz="16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1323" y="1813"/>
              <a:ext cx="6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32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3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8935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pic>
        <p:nvPicPr>
          <p:cNvPr id="67607" name="Picture 1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6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74725" y="1316038"/>
            <a:ext cx="3536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Goal: </a:t>
            </a:r>
            <a:r>
              <a:rPr lang="en-US" sz="2400" dirty="0" smtClean="0">
                <a:latin typeface="Gill Sans MT" charset="0"/>
                <a:cs typeface="+mn-cs"/>
              </a:rPr>
              <a:t>avoid playback attack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04838" y="5934075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Failures, drawbacks?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3288" y="1755775"/>
            <a:ext cx="5911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nonce: </a:t>
            </a:r>
            <a:r>
              <a:rPr lang="en-US" sz="2400" dirty="0" smtClean="0">
                <a:latin typeface="Gill Sans MT" charset="0"/>
                <a:cs typeface="+mn-cs"/>
              </a:rPr>
              <a:t>number (R) used only </a:t>
            </a:r>
            <a:r>
              <a:rPr lang="en-US" sz="2400" i="1" dirty="0" smtClean="0">
                <a:solidFill>
                  <a:srgbClr val="000099"/>
                </a:solidFill>
                <a:latin typeface="Gill Sans MT" charset="0"/>
                <a:cs typeface="+mn-cs"/>
              </a:rPr>
              <a:t>once-in-a-lifetime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50888" y="2162175"/>
            <a:ext cx="75644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ap4.0: </a:t>
            </a:r>
            <a:r>
              <a:rPr lang="en-US" sz="2400" dirty="0" smtClean="0">
                <a:latin typeface="Gill Sans MT" charset="0"/>
                <a:cs typeface="+mn-cs"/>
              </a:rPr>
              <a:t>to prove Alice </a:t>
            </a:r>
            <a:r>
              <a:rPr lang="ja-JP" altLang="en-US" sz="2400" smtClean="0">
                <a:latin typeface="Gill Sans MT" charset="0"/>
                <a:cs typeface="+mn-cs"/>
              </a:rPr>
              <a:t>“</a:t>
            </a:r>
            <a:r>
              <a:rPr lang="en-US" sz="2400" dirty="0" smtClean="0">
                <a:latin typeface="Gill Sans MT" charset="0"/>
                <a:cs typeface="+mn-cs"/>
              </a:rPr>
              <a:t>live</a:t>
            </a:r>
            <a:r>
              <a:rPr lang="ja-JP" altLang="en-US" sz="2400" smtClean="0">
                <a:latin typeface="Gill Sans MT" charset="0"/>
                <a:cs typeface="+mn-cs"/>
              </a:rPr>
              <a:t>”</a:t>
            </a:r>
            <a:r>
              <a:rPr lang="en-US" sz="2400" dirty="0" smtClean="0">
                <a:latin typeface="Gill Sans MT" charset="0"/>
                <a:cs typeface="+mn-cs"/>
              </a:rPr>
              <a:t>, Bob sends Alice </a:t>
            </a:r>
            <a:r>
              <a:rPr lang="en-US" sz="24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</a:t>
            </a:r>
            <a:r>
              <a:rPr lang="en-US" sz="2400" dirty="0" smtClean="0">
                <a:latin typeface="Gill Sans MT" charset="0"/>
                <a:cs typeface="+mn-cs"/>
              </a:rPr>
              <a:t>, R.  Alice</a:t>
            </a:r>
          </a:p>
          <a:p>
            <a:pPr algn="r"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must return R, encrypted with shared secret key</a:t>
            </a:r>
          </a:p>
        </p:txBody>
      </p:sp>
      <p:pic>
        <p:nvPicPr>
          <p:cNvPr id="68614" name="Picture 7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8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3675" y="3467100"/>
            <a:ext cx="3697288" cy="614363"/>
            <a:chOff x="2733675" y="3467100"/>
            <a:chExt cx="3697288" cy="614363"/>
          </a:xfrm>
        </p:grpSpPr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8" name="Text Box 10"/>
            <p:cNvSpPr txBox="1">
              <a:spLocks noChangeArrowheads="1"/>
            </p:cNvSpPr>
            <p:nvPr/>
          </p:nvSpPr>
          <p:spPr bwMode="auto">
            <a:xfrm>
              <a:off x="3740150" y="3467100"/>
              <a:ext cx="17256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2400" smtClean="0">
                  <a:latin typeface="Arial" charset="0"/>
                  <a:cs typeface="Arial" charset="0"/>
                </a:rPr>
                <a:t>“</a:t>
              </a:r>
              <a:r>
                <a:rPr lang="en-US" sz="2400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z="2400" smtClean="0">
                  <a:latin typeface="Arial" charset="0"/>
                  <a:cs typeface="Arial" charset="0"/>
                </a:rPr>
                <a:t>”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27325" y="4141788"/>
            <a:ext cx="3697288" cy="557212"/>
            <a:chOff x="2727325" y="4141788"/>
            <a:chExt cx="3697288" cy="557212"/>
          </a:xfrm>
        </p:grpSpPr>
        <p:sp>
          <p:nvSpPr>
            <p:cNvPr id="39955" name="Line 11"/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6" name="Text Box 13"/>
            <p:cNvSpPr txBox="1">
              <a:spLocks noChangeArrowheads="1"/>
            </p:cNvSpPr>
            <p:nvPr/>
          </p:nvSpPr>
          <p:spPr bwMode="auto">
            <a:xfrm>
              <a:off x="4276725" y="4141788"/>
              <a:ext cx="4079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35263" y="4700588"/>
            <a:ext cx="5965825" cy="1616075"/>
            <a:chOff x="2735263" y="4700588"/>
            <a:chExt cx="5965825" cy="1616075"/>
          </a:xfrm>
        </p:grpSpPr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8622" name="Group 14"/>
            <p:cNvGrpSpPr>
              <a:grpSpLocks/>
            </p:cNvGrpSpPr>
            <p:nvPr/>
          </p:nvGrpSpPr>
          <p:grpSpPr bwMode="auto">
            <a:xfrm>
              <a:off x="4521202" y="4743450"/>
              <a:ext cx="1157288" cy="577850"/>
              <a:chOff x="2693" y="3555"/>
              <a:chExt cx="729" cy="364"/>
            </a:xfrm>
          </p:grpSpPr>
          <p:sp>
            <p:nvSpPr>
              <p:cNvPr id="39953" name="Text Box 15"/>
              <p:cNvSpPr txBox="1">
                <a:spLocks noChangeArrowheads="1"/>
              </p:cNvSpPr>
              <p:nvPr/>
            </p:nvSpPr>
            <p:spPr bwMode="auto">
              <a:xfrm>
                <a:off x="2693" y="3555"/>
                <a:ext cx="7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 (R)</a:t>
                </a:r>
              </a:p>
            </p:txBody>
          </p:sp>
          <p:sp>
            <p:nvSpPr>
              <p:cNvPr id="39954" name="Text Box 16"/>
              <p:cNvSpPr txBox="1">
                <a:spLocks noChangeArrowheads="1"/>
              </p:cNvSpPr>
              <p:nvPr/>
            </p:nvSpPr>
            <p:spPr bwMode="auto">
              <a:xfrm>
                <a:off x="2786" y="3688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39952" name="Text Box 17"/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Alice is live, and only Alice knows key to encrypt nonce, so it must be Alice!</a:t>
              </a:r>
            </a:p>
          </p:txBody>
        </p:sp>
      </p:grpSp>
      <p:sp>
        <p:nvSpPr>
          <p:cNvPr id="68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pic>
        <p:nvPicPr>
          <p:cNvPr id="68620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944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5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What is network security?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400" dirty="0">
                <a:latin typeface="Gill Sans MT" charset="0"/>
              </a:rPr>
              <a:t>only sender, intended receiver should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understand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 contents</a:t>
            </a:r>
          </a:p>
          <a:p>
            <a:pPr lvl="1"/>
            <a:r>
              <a:rPr lang="en-US" dirty="0">
                <a:latin typeface="Gill Sans MT" charset="0"/>
              </a:rPr>
              <a:t>sender encrypts message</a:t>
            </a:r>
          </a:p>
          <a:p>
            <a:pPr lvl="1"/>
            <a:r>
              <a:rPr lang="en-US" dirty="0">
                <a:latin typeface="Gill Sans MT" charset="0"/>
              </a:rPr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authentication: </a:t>
            </a:r>
            <a:r>
              <a:rPr lang="en-US" sz="2400" dirty="0">
                <a:latin typeface="Gill Sans MT" charset="0"/>
              </a:rPr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message integrity: </a:t>
            </a:r>
            <a:r>
              <a:rPr lang="en-US" sz="2400" dirty="0">
                <a:latin typeface="Gill Sans MT" charset="0"/>
              </a:rPr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access and availability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400" dirty="0">
                <a:latin typeface="Gill Sans MT" charset="0"/>
              </a:rPr>
              <a:t> services must be accessible and available to users</a:t>
            </a:r>
          </a:p>
        </p:txBody>
      </p:sp>
      <p:pic>
        <p:nvPicPr>
          <p:cNvPr id="25604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41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9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620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ap5.0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57325"/>
            <a:ext cx="8355012" cy="4648200"/>
          </a:xfrm>
        </p:spPr>
        <p:txBody>
          <a:bodyPr/>
          <a:lstStyle/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ap4.0 requires shared symmetric key </a:t>
            </a:r>
          </a:p>
          <a:p>
            <a:pPr>
              <a:lnSpc>
                <a:spcPts val="2800"/>
              </a:lnSpc>
            </a:pPr>
            <a:r>
              <a:rPr lang="en-US" dirty="0">
                <a:latin typeface="Gill Sans MT" charset="0"/>
              </a:rPr>
              <a:t>can we authenticate using public key techniques?</a:t>
            </a:r>
          </a:p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ap5.0: </a:t>
            </a:r>
            <a:r>
              <a:rPr lang="en-US" dirty="0">
                <a:latin typeface="Gill Sans MT" charset="0"/>
              </a:rPr>
              <a:t>use nonce, public key cryptography</a:t>
            </a:r>
          </a:p>
        </p:txBody>
      </p:sp>
      <p:pic>
        <p:nvPicPr>
          <p:cNvPr id="69637" name="Picture 4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44805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5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339725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1644650" y="353060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651125" y="3178175"/>
            <a:ext cx="1725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H="1">
            <a:off x="1609725" y="391795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1660525" y="4389438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374900" y="37084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6332538" y="3455988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Bob computes</a:t>
            </a:r>
          </a:p>
          <a:p>
            <a:pPr algn="ctr"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  <p:grpSp>
        <p:nvGrpSpPr>
          <p:cNvPr id="69645" name="Group 12"/>
          <p:cNvGrpSpPr>
            <a:grpSpLocks/>
          </p:cNvGrpSpPr>
          <p:nvPr/>
        </p:nvGrpSpPr>
        <p:grpSpPr bwMode="auto">
          <a:xfrm>
            <a:off x="4068763" y="3965575"/>
            <a:ext cx="1073150" cy="673100"/>
            <a:chOff x="2838" y="2891"/>
            <a:chExt cx="676" cy="424"/>
          </a:xfrm>
        </p:grpSpPr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 (R)</a:t>
              </a:r>
            </a:p>
          </p:txBody>
        </p:sp>
        <p:sp>
          <p:nvSpPr>
            <p:cNvPr id="40999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1000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0974" name="Line 16"/>
          <p:cNvSpPr>
            <a:spLocks noChangeShapeType="1"/>
          </p:cNvSpPr>
          <p:nvPr/>
        </p:nvSpPr>
        <p:spPr bwMode="auto">
          <a:xfrm flipH="1">
            <a:off x="1646238" y="48117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2060575" y="4722813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latin typeface="Arial" charset="0"/>
                <a:cs typeface="Arial" charset="0"/>
              </a:rPr>
              <a:t>send me your public key</a:t>
            </a:r>
            <a:r>
              <a:rPr lang="ja-JP" altLang="en-US" sz="1800" smtClean="0">
                <a:latin typeface="Arial" charset="0"/>
                <a:cs typeface="Arial" charset="0"/>
              </a:rPr>
              <a:t>”</a:t>
            </a: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697038" y="53832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9649" name="Group 19"/>
          <p:cNvGrpSpPr>
            <a:grpSpLocks/>
          </p:cNvGrpSpPr>
          <p:nvPr/>
        </p:nvGrpSpPr>
        <p:grpSpPr bwMode="auto">
          <a:xfrm>
            <a:off x="4521200" y="4960938"/>
            <a:ext cx="612775" cy="701675"/>
            <a:chOff x="828" y="3234"/>
            <a:chExt cx="386" cy="442"/>
          </a:xfrm>
        </p:grpSpPr>
        <p:sp>
          <p:nvSpPr>
            <p:cNvPr id="40995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96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7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69650" name="Group 23"/>
          <p:cNvGrpSpPr>
            <a:grpSpLocks/>
          </p:cNvGrpSpPr>
          <p:nvPr/>
        </p:nvGrpSpPr>
        <p:grpSpPr bwMode="auto">
          <a:xfrm>
            <a:off x="6388100" y="3703638"/>
            <a:ext cx="2070100" cy="714375"/>
            <a:chOff x="1117" y="3592"/>
            <a:chExt cx="1304" cy="450"/>
          </a:xfrm>
        </p:grpSpPr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1117" y="3599"/>
              <a:ext cx="342" cy="443"/>
              <a:chOff x="821" y="3255"/>
              <a:chExt cx="342" cy="443"/>
            </a:xfrm>
          </p:grpSpPr>
          <p:sp>
            <p:nvSpPr>
              <p:cNvPr id="40992" name="Text Box 28"/>
              <p:cNvSpPr txBox="1">
                <a:spLocks noChangeArrowheads="1"/>
              </p:cNvSpPr>
              <p:nvPr/>
            </p:nvSpPr>
            <p:spPr bwMode="auto">
              <a:xfrm>
                <a:off x="821" y="3355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4099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099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5862638" y="4352925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69652" name="Group 32"/>
          <p:cNvGrpSpPr>
            <a:grpSpLocks/>
          </p:cNvGrpSpPr>
          <p:nvPr/>
        </p:nvGrpSpPr>
        <p:grpSpPr bwMode="auto">
          <a:xfrm>
            <a:off x="6496050" y="5453063"/>
            <a:ext cx="1893888" cy="763587"/>
            <a:chOff x="938" y="3588"/>
            <a:chExt cx="1193" cy="481"/>
          </a:xfrm>
        </p:grpSpPr>
        <p:sp>
          <p:nvSpPr>
            <p:cNvPr id="40982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4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0985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86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7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4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0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0660" name="Picture 4" descr="Bob"/>
          <p:cNvPicPr>
            <a:picLocks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1" name="Picture 5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Alice"/>
          <p:cNvPicPr>
            <a:picLocks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70721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4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70716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7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70713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1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70708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3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4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8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9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pic>
        <p:nvPicPr>
          <p:cNvPr id="70691" name="Picture 22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8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6" descr="Al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2430463"/>
            <a:ext cx="409575" cy="5048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3" name="Picture 4" descr="Bob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3900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4" name="Picture 5" descr="E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30250" y="3498850"/>
            <a:ext cx="77089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d</a:t>
            </a:r>
            <a:r>
              <a:rPr lang="en-US" dirty="0" smtClean="0"/>
              <a:t>ifficult to detect:</a:t>
            </a:r>
          </a:p>
          <a:p>
            <a:pPr marL="277813" indent="-277813">
              <a:lnSpc>
                <a:spcPct val="90000"/>
              </a:lnSpc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Bob receives everything that Alice sends, and vice versa. (e.g., so Bob, Alice can meet one week later and recall conversation!)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problem is that Trudy receives all messages as well! </a:t>
            </a:r>
          </a:p>
        </p:txBody>
      </p:sp>
      <p:sp>
        <p:nvSpPr>
          <p:cNvPr id="716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1689" name="Rectangle 3"/>
          <p:cNvSpPr txBox="1">
            <a:spLocks noChangeArrowheads="1"/>
          </p:cNvSpPr>
          <p:nvPr/>
        </p:nvSpPr>
        <p:spPr bwMode="auto">
          <a:xfrm>
            <a:off x="455613" y="1084263"/>
            <a:ext cx="759301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1690" name="Picture 22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28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Message integrity, </a:t>
            </a:r>
            <a:r>
              <a:rPr lang="en-US" dirty="0">
                <a:latin typeface="Gill Sans MT" charset="0"/>
              </a:rPr>
              <a:t>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72708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9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677988"/>
            <a:ext cx="77089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cryptographic technique analogous to hand-written signatures:</a:t>
            </a:r>
          </a:p>
          <a:p>
            <a:r>
              <a:rPr lang="en-US" sz="2600" dirty="0">
                <a:latin typeface="Gill Sans MT" charset="0"/>
              </a:rPr>
              <a:t>sender (Bob) digitally signs document,  establishing he is document owner/creator. </a:t>
            </a:r>
          </a:p>
          <a:p>
            <a:r>
              <a:rPr lang="en-US" sz="2600" i="1" dirty="0">
                <a:solidFill>
                  <a:srgbClr val="000099"/>
                </a:solidFill>
                <a:latin typeface="Gill Sans MT" charset="0"/>
              </a:rPr>
              <a:t>verifiable, nonforgeable:</a:t>
            </a:r>
            <a:r>
              <a:rPr lang="en-US" sz="2600" i="1" dirty="0">
                <a:latin typeface="Gill Sans MT" charset="0"/>
              </a:rPr>
              <a:t> </a:t>
            </a:r>
            <a:r>
              <a:rPr lang="en-US" sz="2600" dirty="0">
                <a:latin typeface="Gill Sans MT" charset="0"/>
              </a:rPr>
              <a:t>recipient (Alice) can prove to someone that Bob, and no one else (including Alice), must have signed document </a:t>
            </a:r>
          </a:p>
        </p:txBody>
      </p:sp>
      <p:pic>
        <p:nvPicPr>
          <p:cNvPr id="74756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810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0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311900" y="3794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52500" y="3717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03288" y="1436688"/>
            <a:ext cx="7391400" cy="203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simple digital signature for message m:</a:t>
            </a:r>
          </a:p>
          <a:p>
            <a:r>
              <a:rPr lang="en-US" sz="2400" dirty="0">
                <a:latin typeface="Gill Sans MT" charset="0"/>
              </a:rPr>
              <a:t>Bob signs m by encrypting with his private key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, creating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signed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message,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</a:t>
            </a:r>
            <a:endParaRPr lang="en-US" dirty="0">
              <a:latin typeface="Gill Sans MT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638675" y="2152650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088188" y="18049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 smtClean="0">
                <a:latin typeface="Arial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2463" y="3298825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Bob</a:t>
            </a:r>
            <a:r>
              <a:rPr lang="ja-JP" altLang="en-US" smtClean="0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 message, m</a:t>
            </a: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4141788" y="4060825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409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908550" y="3251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5789" name="Picture 14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432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4486275" y="3200400"/>
            <a:ext cx="533400" cy="628650"/>
            <a:chOff x="2994" y="2058"/>
            <a:chExt cx="336" cy="396"/>
          </a:xfrm>
        </p:grpSpPr>
        <p:grpSp>
          <p:nvGrpSpPr>
            <p:cNvPr id="7580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4489450" y="3584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5594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6438900" y="3895725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ea typeface="Arial Unicode MS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6894865" y="3375025"/>
            <a:ext cx="6406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m,K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7356475" y="3529013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7362825" y="3228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7381875" y="3344863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  <p:sp>
        <p:nvSpPr>
          <p:cNvPr id="757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5799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3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7034213" y="1116013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3648075"/>
            <a:ext cx="7391400" cy="2311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Alice thus verifies that: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no one else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 and not m</a:t>
            </a:r>
            <a:r>
              <a:rPr lang="ja-JP" altLang="en-US" dirty="0">
                <a:latin typeface="Gill Sans MT" charset="0"/>
              </a:rPr>
              <a:t>‘</a:t>
            </a:r>
            <a:endParaRPr lang="en-US" altLang="ja-JP" dirty="0">
              <a:latin typeface="Gill Sans MT" charset="0"/>
            </a:endParaRPr>
          </a:p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non-repudiation:</a:t>
            </a:r>
          </a:p>
          <a:p>
            <a:pPr marL="800100" lvl="1" indent="-342900">
              <a:lnSpc>
                <a:spcPct val="90000"/>
              </a:lnSpc>
              <a:buFont typeface="Wingdings" charset="0"/>
              <a:buChar char="ü"/>
            </a:pPr>
            <a:r>
              <a:rPr lang="en-US" dirty="0">
                <a:latin typeface="Gill Sans MT" charset="0"/>
              </a:rPr>
              <a:t>Alice can take m, and signature K</a:t>
            </a:r>
            <a:r>
              <a:rPr lang="en-US" baseline="-25000" dirty="0">
                <a:latin typeface="Gill Sans MT" charset="0"/>
              </a:rPr>
              <a:t>B</a:t>
            </a:r>
            <a:r>
              <a:rPr lang="en-US" dirty="0">
                <a:latin typeface="Gill Sans MT" charset="0"/>
              </a:rPr>
              <a:t>(m) to court and prove that Bob signed m</a:t>
            </a:r>
          </a:p>
          <a:p>
            <a:pPr marL="381000" indent="-381000">
              <a:lnSpc>
                <a:spcPct val="90000"/>
              </a:lnSpc>
              <a:buSzTx/>
              <a:buFont typeface="Wingdings" charset="0"/>
              <a:buChar char="ü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5673725" y="5435600"/>
            <a:ext cx="736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6806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Rectangle 3"/>
          <p:cNvSpPr txBox="1">
            <a:spLocks noChangeArrowheads="1"/>
          </p:cNvSpPr>
          <p:nvPr/>
        </p:nvSpPr>
        <p:spPr bwMode="auto">
          <a:xfrm>
            <a:off x="757238" y="1239838"/>
            <a:ext cx="81470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suppose Alice receives </a:t>
            </a:r>
            <a:r>
              <a:rPr lang="en-US" sz="2400" dirty="0">
                <a:latin typeface="Gill Sans MT" charset="0"/>
              </a:rPr>
              <a:t>msg</a:t>
            </a:r>
            <a:r>
              <a:rPr lang="en-US" sz="2400" dirty="0">
                <a:latin typeface="Gill Sans MT" charset="0"/>
              </a:rPr>
              <a:t> m, with signature: m,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Alice verifies m signed by Bob by applying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 to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then checks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If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 ) = m, whoever signed m must have used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private key.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Char char="v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619625" y="19891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814513" y="19764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58863" y="19923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197350" y="2006600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28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Message digests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39900"/>
            <a:ext cx="3916362" cy="328295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Gill Sans MT" charset="0"/>
              </a:rPr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fixed-length, easy- to-compute digital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fingerprint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apply hash function H to </a:t>
            </a:r>
            <a:r>
              <a:rPr lang="en-US" sz="2400" i="1" dirty="0">
                <a:latin typeface="Gill Sans MT" charset="0"/>
              </a:rPr>
              <a:t>m</a:t>
            </a:r>
            <a:r>
              <a:rPr lang="en-US" sz="2400" dirty="0">
                <a:latin typeface="Gill Sans MT" charset="0"/>
              </a:rPr>
              <a:t>, get fixed size message digest, </a:t>
            </a:r>
            <a:r>
              <a:rPr lang="en-US" sz="2400" i="1" dirty="0">
                <a:latin typeface="Gill Sans MT" charset="0"/>
              </a:rPr>
              <a:t>H(m).</a:t>
            </a:r>
            <a:endParaRPr lang="en-US" sz="2000" dirty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6150" y="2965450"/>
            <a:ext cx="4044950" cy="346551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Hash function properties: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many-to-1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produces fixed-size </a:t>
            </a:r>
            <a:r>
              <a:rPr lang="en-US" sz="2400" dirty="0">
                <a:latin typeface="Gill Sans MT" charset="0"/>
              </a:rPr>
              <a:t>msg</a:t>
            </a:r>
            <a:r>
              <a:rPr lang="en-US" sz="2400" dirty="0">
                <a:latin typeface="Gill Sans MT" charset="0"/>
              </a:rPr>
              <a:t> digest (fingerprint)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given message digest x, computationally infeasible to find m such that x = H(m)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846888" y="2305050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878388" y="850900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4873625" y="839788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732588" y="966788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6692900" y="962025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6238875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6797675" y="2328863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7164388" y="1739900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7837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763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3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76225"/>
            <a:ext cx="8120062" cy="84455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Internet checksum: poor crypto hash function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360488"/>
            <a:ext cx="8424863" cy="212248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Internet checksum has some properties of hash function:</a:t>
            </a:r>
          </a:p>
          <a:p>
            <a:pPr indent="-223838"/>
            <a:r>
              <a:rPr lang="en-US" sz="2400" dirty="0">
                <a:latin typeface="Gill Sans MT" charset="0"/>
              </a:rPr>
              <a:t>produces fixed length digest (16-bit sum) of message</a:t>
            </a:r>
          </a:p>
          <a:p>
            <a:pPr indent="-223838"/>
            <a:r>
              <a:rPr lang="en-US" sz="2400" dirty="0">
                <a:latin typeface="Gill Sans MT" charset="0"/>
              </a:rPr>
              <a:t>is many-to-one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17513" y="2809875"/>
            <a:ext cx="8424862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514350" y="4238625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1920875" y="423862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431800" y="3879850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1920875" y="3875088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1901825" y="52578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1852613" y="5291138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5535613" y="4222750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942138" y="422275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5453063" y="3863975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942138" y="3859213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8" name="Line 15"/>
          <p:cNvSpPr>
            <a:spLocks noChangeShapeType="1"/>
          </p:cNvSpPr>
          <p:nvPr/>
        </p:nvSpPr>
        <p:spPr bwMode="auto">
          <a:xfrm>
            <a:off x="6923088" y="524192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9" name="Text Box 16"/>
          <p:cNvSpPr txBox="1">
            <a:spLocks noChangeArrowheads="1"/>
          </p:cNvSpPr>
          <p:nvPr/>
        </p:nvSpPr>
        <p:spPr bwMode="auto">
          <a:xfrm>
            <a:off x="6873875" y="5275263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70" name="Text Box 17"/>
          <p:cNvSpPr txBox="1">
            <a:spLocks noChangeArrowheads="1"/>
          </p:cNvSpPr>
          <p:nvPr/>
        </p:nvSpPr>
        <p:spPr bwMode="auto">
          <a:xfrm>
            <a:off x="3740150" y="5349875"/>
            <a:ext cx="3071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but identical checksums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!</a:t>
            </a:r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 flipH="1" flipV="1">
            <a:off x="3589338" y="5483225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V="1">
            <a:off x="6499225" y="5467350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8868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096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0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652838" y="2405063"/>
            <a:ext cx="762000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598488" y="2076450"/>
            <a:ext cx="1343025" cy="841375"/>
            <a:chOff x="403" y="1308"/>
            <a:chExt cx="846" cy="530"/>
          </a:xfrm>
        </p:grpSpPr>
        <p:sp>
          <p:nvSpPr>
            <p:cNvPr id="50256" name="Rectangle 4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57" name="Text Box 5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50181" name="Group 6"/>
          <p:cNvGrpSpPr>
            <a:grpSpLocks/>
          </p:cNvGrpSpPr>
          <p:nvPr/>
        </p:nvGrpSpPr>
        <p:grpSpPr bwMode="auto">
          <a:xfrm>
            <a:off x="2235200" y="2189069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54" name="Rectangle 7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5" name="Text Box 8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sp>
        <p:nvSpPr>
          <p:cNvPr id="50182" name="Line 9"/>
          <p:cNvSpPr>
            <a:spLocks noChangeShapeType="1"/>
          </p:cNvSpPr>
          <p:nvPr/>
        </p:nvSpPr>
        <p:spPr bwMode="auto">
          <a:xfrm>
            <a:off x="1765300" y="254635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3603625" y="2428875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50184" name="Line 11"/>
          <p:cNvSpPr>
            <a:spLocks noChangeShapeType="1"/>
          </p:cNvSpPr>
          <p:nvPr/>
        </p:nvSpPr>
        <p:spPr bwMode="auto">
          <a:xfrm>
            <a:off x="3789363" y="2840038"/>
            <a:ext cx="15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5" name="Line 12"/>
          <p:cNvSpPr>
            <a:spLocks noChangeShapeType="1"/>
          </p:cNvSpPr>
          <p:nvPr/>
        </p:nvSpPr>
        <p:spPr bwMode="auto">
          <a:xfrm>
            <a:off x="3154363" y="25606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0186" name="Group 13"/>
          <p:cNvGrpSpPr>
            <a:grpSpLocks/>
          </p:cNvGrpSpPr>
          <p:nvPr/>
        </p:nvGrpSpPr>
        <p:grpSpPr bwMode="auto">
          <a:xfrm>
            <a:off x="3222625" y="3171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52" name="Rectangle 14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3" name="Text Box 15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50187" name="Text Box 16"/>
          <p:cNvSpPr txBox="1">
            <a:spLocks noChangeArrowheads="1"/>
          </p:cNvSpPr>
          <p:nvPr/>
        </p:nvSpPr>
        <p:spPr bwMode="auto">
          <a:xfrm>
            <a:off x="1490663" y="3252788"/>
            <a:ext cx="9604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private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9883" name="Picture 17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68563" y="3333750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84" name="Group 18"/>
          <p:cNvGrpSpPr>
            <a:grpSpLocks/>
          </p:cNvGrpSpPr>
          <p:nvPr/>
        </p:nvGrpSpPr>
        <p:grpSpPr bwMode="auto">
          <a:xfrm>
            <a:off x="2406650" y="3659188"/>
            <a:ext cx="490538" cy="604837"/>
            <a:chOff x="2994" y="2073"/>
            <a:chExt cx="309" cy="381"/>
          </a:xfrm>
        </p:grpSpPr>
        <p:grpSp>
          <p:nvGrpSpPr>
            <p:cNvPr id="79939" name="Group 19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50" name="Text Box 2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51" name="Text Box 21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49" name="Text Box 22"/>
            <p:cNvSpPr txBox="1">
              <a:spLocks noChangeArrowheads="1"/>
            </p:cNvSpPr>
            <p:nvPr/>
          </p:nvSpPr>
          <p:spPr bwMode="auto">
            <a:xfrm>
              <a:off x="3122" y="2073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90" name="Line 23"/>
          <p:cNvSpPr>
            <a:spLocks noChangeShapeType="1"/>
          </p:cNvSpPr>
          <p:nvPr/>
        </p:nvSpPr>
        <p:spPr bwMode="auto">
          <a:xfrm flipV="1">
            <a:off x="2535238" y="3702050"/>
            <a:ext cx="565150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24"/>
          <p:cNvSpPr>
            <a:spLocks noChangeShapeType="1"/>
          </p:cNvSpPr>
          <p:nvPr/>
        </p:nvSpPr>
        <p:spPr bwMode="auto">
          <a:xfrm>
            <a:off x="3800475" y="4129088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9887" name="Group 25"/>
          <p:cNvGrpSpPr>
            <a:grpSpLocks/>
          </p:cNvGrpSpPr>
          <p:nvPr/>
        </p:nvGrpSpPr>
        <p:grpSpPr bwMode="auto">
          <a:xfrm>
            <a:off x="828675" y="4799013"/>
            <a:ext cx="846138" cy="519112"/>
            <a:chOff x="984" y="2831"/>
            <a:chExt cx="533" cy="327"/>
          </a:xfrm>
        </p:grpSpPr>
        <p:sp>
          <p:nvSpPr>
            <p:cNvPr id="50246" name="Text Box 26"/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 smtClean="0"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0247" name="Oval 27"/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50193" name="Line 28"/>
          <p:cNvSpPr>
            <a:spLocks noChangeShapeType="1"/>
          </p:cNvSpPr>
          <p:nvPr/>
        </p:nvSpPr>
        <p:spPr bwMode="auto">
          <a:xfrm>
            <a:off x="1276350" y="2928938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29"/>
          <p:cNvSpPr>
            <a:spLocks noChangeShapeType="1"/>
          </p:cNvSpPr>
          <p:nvPr/>
        </p:nvSpPr>
        <p:spPr bwMode="auto">
          <a:xfrm>
            <a:off x="1249363" y="5222875"/>
            <a:ext cx="31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9890" name="Picture 30" descr="BS00592_[1]"/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3775" y="5551488"/>
            <a:ext cx="627063" cy="7683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96" name="Rectangle 31"/>
          <p:cNvSpPr>
            <a:spLocks noChangeArrowheads="1"/>
          </p:cNvSpPr>
          <p:nvPr/>
        </p:nvSpPr>
        <p:spPr bwMode="auto">
          <a:xfrm>
            <a:off x="520700" y="1096963"/>
            <a:ext cx="38100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Bob sends digitally signed message:</a:t>
            </a:r>
          </a:p>
        </p:txBody>
      </p:sp>
      <p:sp>
        <p:nvSpPr>
          <p:cNvPr id="217120" name="Rectangle 32"/>
          <p:cNvSpPr>
            <a:spLocks noGrp="1" noChangeArrowheads="1"/>
          </p:cNvSpPr>
          <p:nvPr>
            <p:ph type="body" sz="half" idx="2"/>
          </p:nvPr>
        </p:nvSpPr>
        <p:spPr>
          <a:xfrm>
            <a:off x="4883150" y="1211263"/>
            <a:ext cx="4238625" cy="10572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Alice verifies signature, integrity of digitally signed message:</a:t>
            </a:r>
          </a:p>
        </p:txBody>
      </p:sp>
      <p:grpSp>
        <p:nvGrpSpPr>
          <p:cNvPr id="79893" name="Group 33"/>
          <p:cNvGrpSpPr>
            <a:grpSpLocks/>
          </p:cNvGrpSpPr>
          <p:nvPr/>
        </p:nvGrpSpPr>
        <p:grpSpPr bwMode="auto">
          <a:xfrm>
            <a:off x="2959100" y="4325938"/>
            <a:ext cx="1722438" cy="995362"/>
            <a:chOff x="3157" y="2362"/>
            <a:chExt cx="1085" cy="627"/>
          </a:xfrm>
        </p:grpSpPr>
        <p:grpSp>
          <p:nvGrpSpPr>
            <p:cNvPr id="79932" name="Group 34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44" name="Text Box 35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5" name="Text Box 36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42" name="Rectangle 37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43" name="Text Box 38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</a:t>
              </a: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 digest</a:t>
              </a:r>
            </a:p>
          </p:txBody>
        </p:sp>
      </p:grpSp>
      <p:sp>
        <p:nvSpPr>
          <p:cNvPr id="50199" name="Line 39"/>
          <p:cNvSpPr>
            <a:spLocks noChangeShapeType="1"/>
          </p:cNvSpPr>
          <p:nvPr/>
        </p:nvSpPr>
        <p:spPr bwMode="auto">
          <a:xfrm flipH="1">
            <a:off x="1377950" y="5078413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217128" name="Picture 40" descr="BS00592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2201863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29" name="Line 41"/>
          <p:cNvSpPr>
            <a:spLocks noChangeShapeType="1"/>
          </p:cNvSpPr>
          <p:nvPr/>
        </p:nvSpPr>
        <p:spPr bwMode="auto">
          <a:xfrm>
            <a:off x="8116888" y="335280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30" name="Group 42"/>
          <p:cNvGrpSpPr>
            <a:grpSpLocks/>
          </p:cNvGrpSpPr>
          <p:nvPr/>
        </p:nvGrpSpPr>
        <p:grpSpPr bwMode="auto">
          <a:xfrm>
            <a:off x="7248525" y="2339975"/>
            <a:ext cx="1722438" cy="995363"/>
            <a:chOff x="3157" y="2362"/>
            <a:chExt cx="1085" cy="627"/>
          </a:xfrm>
        </p:grpSpPr>
        <p:grpSp>
          <p:nvGrpSpPr>
            <p:cNvPr id="79927" name="Group 43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39" name="Text Box 44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0" name="Text Box 45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37" name="Rectangle 46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8" name="Text Box 47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</a:t>
              </a: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 digest</a:t>
              </a:r>
            </a:p>
          </p:txBody>
        </p:sp>
      </p:grpSp>
      <p:grpSp>
        <p:nvGrpSpPr>
          <p:cNvPr id="217136" name="Group 48"/>
          <p:cNvGrpSpPr>
            <a:grpSpLocks/>
          </p:cNvGrpSpPr>
          <p:nvPr/>
        </p:nvGrpSpPr>
        <p:grpSpPr bwMode="auto">
          <a:xfrm>
            <a:off x="5054600" y="3254375"/>
            <a:ext cx="1343025" cy="841375"/>
            <a:chOff x="403" y="1308"/>
            <a:chExt cx="846" cy="530"/>
          </a:xfrm>
        </p:grpSpPr>
        <p:sp>
          <p:nvSpPr>
            <p:cNvPr id="50234" name="Rectangle 49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5" name="Text Box 50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217139" name="Group 51"/>
          <p:cNvGrpSpPr>
            <a:grpSpLocks/>
          </p:cNvGrpSpPr>
          <p:nvPr/>
        </p:nvGrpSpPr>
        <p:grpSpPr bwMode="auto">
          <a:xfrm>
            <a:off x="5187950" y="4287838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32" name="Rectangle 52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33" name="Text Box 53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grpSp>
        <p:nvGrpSpPr>
          <p:cNvPr id="217142" name="Group 54"/>
          <p:cNvGrpSpPr>
            <a:grpSpLocks/>
          </p:cNvGrpSpPr>
          <p:nvPr/>
        </p:nvGrpSpPr>
        <p:grpSpPr bwMode="auto">
          <a:xfrm>
            <a:off x="5289550" y="5132388"/>
            <a:ext cx="873125" cy="420687"/>
            <a:chOff x="3305" y="3136"/>
            <a:chExt cx="550" cy="265"/>
          </a:xfrm>
        </p:grpSpPr>
        <p:sp>
          <p:nvSpPr>
            <p:cNvPr id="50230" name="Rectangle 55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1" name="Text Box 56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grpSp>
        <p:nvGrpSpPr>
          <p:cNvPr id="217145" name="Group 57"/>
          <p:cNvGrpSpPr>
            <a:grpSpLocks/>
          </p:cNvGrpSpPr>
          <p:nvPr/>
        </p:nvGrpSpPr>
        <p:grpSpPr bwMode="auto">
          <a:xfrm>
            <a:off x="7596188" y="3705225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28" name="Rectangle 58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29" name="Text Box 59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217148" name="Line 60"/>
          <p:cNvSpPr>
            <a:spLocks noChangeShapeType="1"/>
          </p:cNvSpPr>
          <p:nvPr/>
        </p:nvSpPr>
        <p:spPr bwMode="auto">
          <a:xfrm>
            <a:off x="8132763" y="47482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49" name="Group 61"/>
          <p:cNvGrpSpPr>
            <a:grpSpLocks/>
          </p:cNvGrpSpPr>
          <p:nvPr/>
        </p:nvGrpSpPr>
        <p:grpSpPr bwMode="auto">
          <a:xfrm>
            <a:off x="7762875" y="5129213"/>
            <a:ext cx="873125" cy="420687"/>
            <a:chOff x="3305" y="3136"/>
            <a:chExt cx="550" cy="265"/>
          </a:xfrm>
        </p:grpSpPr>
        <p:sp>
          <p:nvSpPr>
            <p:cNvPr id="50226" name="Rectangle 62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27" name="Text Box 63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sp>
        <p:nvSpPr>
          <p:cNvPr id="217152" name="Line 64"/>
          <p:cNvSpPr>
            <a:spLocks noChangeShapeType="1"/>
          </p:cNvSpPr>
          <p:nvPr/>
        </p:nvSpPr>
        <p:spPr bwMode="auto">
          <a:xfrm flipH="1">
            <a:off x="6003925" y="257175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3" name="Line 65"/>
          <p:cNvSpPr>
            <a:spLocks noChangeShapeType="1"/>
          </p:cNvSpPr>
          <p:nvPr/>
        </p:nvSpPr>
        <p:spPr bwMode="auto">
          <a:xfrm>
            <a:off x="5638800" y="291465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4" name="Line 66"/>
          <p:cNvSpPr>
            <a:spLocks noChangeShapeType="1"/>
          </p:cNvSpPr>
          <p:nvPr/>
        </p:nvSpPr>
        <p:spPr bwMode="auto">
          <a:xfrm>
            <a:off x="5678488" y="40370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5" name="Line 67"/>
          <p:cNvSpPr>
            <a:spLocks noChangeShapeType="1"/>
          </p:cNvSpPr>
          <p:nvPr/>
        </p:nvSpPr>
        <p:spPr bwMode="auto">
          <a:xfrm>
            <a:off x="5689600" y="4892675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6" name="Text Box 68"/>
          <p:cNvSpPr txBox="1">
            <a:spLocks noChangeArrowheads="1"/>
          </p:cNvSpPr>
          <p:nvPr/>
        </p:nvSpPr>
        <p:spPr bwMode="auto">
          <a:xfrm>
            <a:off x="6061075" y="3643313"/>
            <a:ext cx="960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217157" name="Picture 69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8975" y="372427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7158" name="Group 70"/>
          <p:cNvGrpSpPr>
            <a:grpSpLocks/>
          </p:cNvGrpSpPr>
          <p:nvPr/>
        </p:nvGrpSpPr>
        <p:grpSpPr bwMode="auto">
          <a:xfrm>
            <a:off x="6977063" y="4049713"/>
            <a:ext cx="490537" cy="604837"/>
            <a:chOff x="2994" y="2073"/>
            <a:chExt cx="309" cy="381"/>
          </a:xfrm>
        </p:grpSpPr>
        <p:grpSp>
          <p:nvGrpSpPr>
            <p:cNvPr id="79917" name="Group 71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24" name="Text Box 72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25" name="Text Box 73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23" name="Text Box 74"/>
            <p:cNvSpPr txBox="1">
              <a:spLocks noChangeArrowheads="1"/>
            </p:cNvSpPr>
            <p:nvPr/>
          </p:nvSpPr>
          <p:spPr bwMode="auto">
            <a:xfrm>
              <a:off x="3106" y="2073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217163" name="Line 75"/>
          <p:cNvSpPr>
            <a:spLocks noChangeShapeType="1"/>
          </p:cNvSpPr>
          <p:nvPr/>
        </p:nvSpPr>
        <p:spPr bwMode="auto">
          <a:xfrm flipV="1">
            <a:off x="7105650" y="4092575"/>
            <a:ext cx="423863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4" name="Line 76"/>
          <p:cNvSpPr>
            <a:spLocks noChangeShapeType="1"/>
          </p:cNvSpPr>
          <p:nvPr/>
        </p:nvSpPr>
        <p:spPr bwMode="auto">
          <a:xfrm>
            <a:off x="5681663" y="558165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5" name="Line 77"/>
          <p:cNvSpPr>
            <a:spLocks noChangeShapeType="1"/>
          </p:cNvSpPr>
          <p:nvPr/>
        </p:nvSpPr>
        <p:spPr bwMode="auto">
          <a:xfrm flipH="1">
            <a:off x="7299325" y="557530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6" name="Text Box 78"/>
          <p:cNvSpPr txBox="1">
            <a:spLocks noChangeArrowheads="1"/>
          </p:cNvSpPr>
          <p:nvPr/>
        </p:nvSpPr>
        <p:spPr bwMode="auto">
          <a:xfrm>
            <a:off x="6170613" y="5640388"/>
            <a:ext cx="1439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equal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 ?</a:t>
            </a:r>
          </a:p>
        </p:txBody>
      </p:sp>
      <p:sp>
        <p:nvSpPr>
          <p:cNvPr id="50220" name="Rectangle 79"/>
          <p:cNvSpPr>
            <a:spLocks noChangeArrowheads="1"/>
          </p:cNvSpPr>
          <p:nvPr/>
        </p:nvSpPr>
        <p:spPr bwMode="auto">
          <a:xfrm>
            <a:off x="244475" y="0"/>
            <a:ext cx="8183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Digital signature = signed message digest</a:t>
            </a:r>
          </a:p>
        </p:txBody>
      </p:sp>
      <p:pic>
        <p:nvPicPr>
          <p:cNvPr id="79916" name="Picture 6" descr="underline_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8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3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0" grpId="0" build="p"/>
      <p:bldP spid="217156" grpId="0"/>
      <p:bldP spid="217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04225" cy="9906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Friends and enemies: Alice, Bob, Trudy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82700"/>
            <a:ext cx="8142288" cy="1617663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well-known in network security world</a:t>
            </a:r>
          </a:p>
          <a:p>
            <a:r>
              <a:rPr lang="en-US" sz="2400" dirty="0">
                <a:latin typeface="Gill Sans MT" charset="0"/>
              </a:rPr>
              <a:t>Bob, Alice (lovers!) want to communicate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securely</a:t>
            </a:r>
            <a:r>
              <a:rPr lang="ja-JP" altLang="en-US" sz="240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Trudy (intruder) may intercept, delete, add messages</a:t>
            </a:r>
          </a:p>
        </p:txBody>
      </p:sp>
      <p:pic>
        <p:nvPicPr>
          <p:cNvPr id="27652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3702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4178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Eve"/>
          <p:cNvPicPr>
            <a:picLocks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8488" y="5337175"/>
            <a:ext cx="1082675" cy="1295400"/>
          </a:xfrm>
          <a:noFill/>
        </p:spPr>
      </p:pic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2038350" y="4205288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2152650" y="4235450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780088" y="4217988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5867400" y="4248150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3052763" y="3460750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3768725" y="38830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3332163" y="4403725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3375025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3" name="Text Box 23"/>
          <p:cNvSpPr txBox="1">
            <a:spLocks noChangeArrowheads="1"/>
          </p:cNvSpPr>
          <p:nvPr/>
        </p:nvSpPr>
        <p:spPr bwMode="auto">
          <a:xfrm>
            <a:off x="4200525" y="3417888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data, control messages</a:t>
            </a:r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>
            <a:off x="5046663" y="40354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5" name="Freeform 25"/>
          <p:cNvSpPr>
            <a:spLocks/>
          </p:cNvSpPr>
          <p:nvPr/>
        </p:nvSpPr>
        <p:spPr bwMode="auto">
          <a:xfrm>
            <a:off x="3854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6" name="Freeform 26"/>
          <p:cNvSpPr>
            <a:spLocks/>
          </p:cNvSpPr>
          <p:nvPr/>
        </p:nvSpPr>
        <p:spPr bwMode="auto">
          <a:xfrm flipH="1">
            <a:off x="4529138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7" name="Line 27"/>
          <p:cNvSpPr>
            <a:spLocks noChangeShapeType="1"/>
          </p:cNvSpPr>
          <p:nvPr/>
        </p:nvSpPr>
        <p:spPr bwMode="auto">
          <a:xfrm flipV="1">
            <a:off x="1279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8" name="Text Box 28"/>
          <p:cNvSpPr txBox="1">
            <a:spLocks noChangeArrowheads="1"/>
          </p:cNvSpPr>
          <p:nvPr/>
        </p:nvSpPr>
        <p:spPr bwMode="auto">
          <a:xfrm>
            <a:off x="504825" y="431641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69" name="Line 29"/>
          <p:cNvSpPr>
            <a:spLocks noChangeShapeType="1"/>
          </p:cNvSpPr>
          <p:nvPr/>
        </p:nvSpPr>
        <p:spPr bwMode="auto">
          <a:xfrm flipV="1">
            <a:off x="7086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70" name="Text Box 30"/>
          <p:cNvSpPr txBox="1">
            <a:spLocks noChangeArrowheads="1"/>
          </p:cNvSpPr>
          <p:nvPr/>
        </p:nvSpPr>
        <p:spPr bwMode="auto">
          <a:xfrm>
            <a:off x="7874000" y="428625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71" name="Text Box 31"/>
          <p:cNvSpPr txBox="1">
            <a:spLocks noChangeArrowheads="1"/>
          </p:cNvSpPr>
          <p:nvPr/>
        </p:nvSpPr>
        <p:spPr bwMode="auto">
          <a:xfrm>
            <a:off x="701675" y="3089275"/>
            <a:ext cx="78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7672" name="Text Box 32"/>
          <p:cNvSpPr txBox="1">
            <a:spLocks noChangeArrowheads="1"/>
          </p:cNvSpPr>
          <p:nvPr/>
        </p:nvSpPr>
        <p:spPr bwMode="auto">
          <a:xfrm>
            <a:off x="7670800" y="3100388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7673" name="Text Box 33"/>
          <p:cNvSpPr txBox="1">
            <a:spLocks noChangeArrowheads="1"/>
          </p:cNvSpPr>
          <p:nvPr/>
        </p:nvSpPr>
        <p:spPr bwMode="auto">
          <a:xfrm>
            <a:off x="3359150" y="5727700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Trudy</a:t>
            </a:r>
          </a:p>
        </p:txBody>
      </p:sp>
      <p:pic>
        <p:nvPicPr>
          <p:cNvPr id="27674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8509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46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Hash function algorithms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46113" y="1489075"/>
            <a:ext cx="8131175" cy="464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MD5 hash function widely used (RFC 1321) </a:t>
            </a:r>
          </a:p>
          <a:p>
            <a:pPr lvl="1"/>
            <a:r>
              <a:rPr lang="en-US" dirty="0">
                <a:latin typeface="Gill Sans MT" charset="0"/>
              </a:rPr>
              <a:t>computes 128-bit message digest in 4-step process. </a:t>
            </a:r>
          </a:p>
          <a:p>
            <a:pPr lvl="1"/>
            <a:r>
              <a:rPr lang="en-US" dirty="0">
                <a:latin typeface="Gill Sans MT" charset="0"/>
              </a:rPr>
              <a:t>arbitrary 128-bit string x, appears difficult to construct </a:t>
            </a:r>
            <a:r>
              <a:rPr lang="en-US" dirty="0">
                <a:latin typeface="Gill Sans MT" charset="0"/>
              </a:rPr>
              <a:t>msg</a:t>
            </a:r>
            <a:r>
              <a:rPr lang="en-US" dirty="0">
                <a:latin typeface="Gill Sans MT" charset="0"/>
              </a:rPr>
              <a:t> m whose MD5 hash is equal to x</a:t>
            </a:r>
          </a:p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SHA-1 is also used</a:t>
            </a:r>
          </a:p>
          <a:p>
            <a:pPr lvl="1"/>
            <a:r>
              <a:rPr lang="en-US" dirty="0">
                <a:latin typeface="Gill Sans MT" charset="0"/>
              </a:rPr>
              <a:t>US standard [</a:t>
            </a:r>
            <a:r>
              <a:rPr lang="en-US" sz="2000" dirty="0">
                <a:latin typeface="Gill Sans MT" charset="0"/>
              </a:rPr>
              <a:t>NIST, FIPS PUB 180-1]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160-bit message digest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0445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7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887413"/>
            <a:ext cx="614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644525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Recall: ap5.0 security hole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81925" name="Picture 4" descr="Bob"/>
          <p:cNvPicPr>
            <a:picLocks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26" name="Picture 5" descr="E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6" descr="Alice"/>
          <p:cNvPicPr>
            <a:picLocks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5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81985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9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81980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2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81977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6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81972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8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49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53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54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4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09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Public-key certification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90663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motivation: Trudy plays pizza prank on Bob</a:t>
            </a:r>
          </a:p>
          <a:p>
            <a:pPr lvl="1"/>
            <a:r>
              <a:rPr lang="en-US" dirty="0">
                <a:latin typeface="Gill Sans MT" charset="0"/>
              </a:rPr>
              <a:t>Trudy creates e-mail order: </a:t>
            </a:r>
            <a:br>
              <a:rPr lang="en-US" dirty="0">
                <a:latin typeface="Gill Sans MT" charset="0"/>
              </a:rPr>
            </a:br>
            <a:r>
              <a:rPr lang="en-US" i="1" dirty="0">
                <a:latin typeface="Gill Sans MT" charset="0"/>
              </a:rPr>
              <a:t>Dear Pizza Store, Please deliver to me four pepperoni pizzas. Thank you, Bob</a:t>
            </a:r>
          </a:p>
          <a:p>
            <a:pPr lvl="1"/>
            <a:r>
              <a:rPr lang="en-US" dirty="0">
                <a:latin typeface="Gill Sans MT" charset="0"/>
              </a:rPr>
              <a:t>Trudy signs order with her private key</a:t>
            </a:r>
          </a:p>
          <a:p>
            <a:pPr lvl="1"/>
            <a:r>
              <a:rPr lang="en-US" dirty="0">
                <a:latin typeface="Gill Sans MT" charset="0"/>
              </a:rPr>
              <a:t>Trudy sends order to Pizza Store</a:t>
            </a:r>
          </a:p>
          <a:p>
            <a:pPr lvl="1"/>
            <a:r>
              <a:rPr lang="en-US" dirty="0">
                <a:latin typeface="Gill Sans MT" charset="0"/>
              </a:rPr>
              <a:t>Trudy sends to Pizza Store her public key, but says it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public key</a:t>
            </a:r>
          </a:p>
          <a:p>
            <a:pPr lvl="1"/>
            <a:r>
              <a:rPr lang="en-US" dirty="0">
                <a:latin typeface="Gill Sans MT" charset="0"/>
              </a:rPr>
              <a:t>Pizza Store verifies signature; then delivers four pepperoni pizzas to Bob</a:t>
            </a:r>
          </a:p>
          <a:p>
            <a:pPr lvl="1"/>
            <a:r>
              <a:rPr lang="en-US" dirty="0">
                <a:latin typeface="Gill Sans MT" charset="0"/>
              </a:rPr>
              <a:t>Bob </a:t>
            </a:r>
            <a:r>
              <a:rPr lang="en-US" dirty="0" smtClean="0">
                <a:latin typeface="Gill Sans MT" charset="0"/>
              </a:rPr>
              <a:t>doesn’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even like pepperoni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6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82713"/>
            <a:ext cx="7902575" cy="46482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certification authority (CA): </a:t>
            </a:r>
            <a:r>
              <a:rPr lang="en-US" sz="2400" dirty="0">
                <a:latin typeface="Gill Sans MT" charset="0"/>
              </a:rPr>
              <a:t>binds public key to particular entity, E.</a:t>
            </a:r>
          </a:p>
          <a:p>
            <a:r>
              <a:rPr lang="en-US" sz="2400" dirty="0">
                <a:latin typeface="Gill Sans MT" charset="0"/>
              </a:rPr>
              <a:t>E (person, router) registers its public key with CA.</a:t>
            </a:r>
          </a:p>
          <a:p>
            <a:pPr lvl="1"/>
            <a:r>
              <a:rPr lang="en-US" sz="2000" dirty="0">
                <a:latin typeface="Gill Sans MT" charset="0"/>
              </a:rPr>
              <a:t>E provides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proof of identity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altLang="ja-JP" sz="2000" dirty="0">
                <a:latin typeface="Gill Sans MT" charset="0"/>
              </a:rPr>
              <a:t> to CA. </a:t>
            </a:r>
          </a:p>
          <a:p>
            <a:pPr lvl="1"/>
            <a:r>
              <a:rPr lang="en-US" sz="2000" dirty="0">
                <a:latin typeface="Gill Sans MT" charset="0"/>
              </a:rPr>
              <a:t>CA creates certificate binding E to its public key.</a:t>
            </a:r>
          </a:p>
          <a:p>
            <a:pPr lvl="1"/>
            <a:r>
              <a:rPr lang="en-US" sz="2000" dirty="0">
                <a:latin typeface="Gill Sans MT" charset="0"/>
              </a:rPr>
              <a:t>certificate containing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 digitally signed by CA – CA says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this is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</a:t>
            </a:r>
            <a:r>
              <a:rPr lang="ja-JP" altLang="en-US" sz="2000">
                <a:latin typeface="Gill Sans MT" charset="0"/>
              </a:rPr>
              <a:t>”</a:t>
            </a:r>
            <a:endParaRPr lang="en-US" sz="2000" dirty="0">
              <a:latin typeface="Gill Sans MT" charset="0"/>
            </a:endParaRPr>
          </a:p>
        </p:txBody>
      </p:sp>
      <p:pic>
        <p:nvPicPr>
          <p:cNvPr id="83972" name="Picture 4" descr="j0175664[1]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4225" y="4979988"/>
            <a:ext cx="1155700" cy="917575"/>
          </a:xfrm>
          <a:noFill/>
        </p:spPr>
      </p:pic>
      <p:pic>
        <p:nvPicPr>
          <p:cNvPr id="83973" name="Picture 5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570230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155700" y="432435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75" name="Picture 7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33600" y="44053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2043113" y="4643438"/>
            <a:ext cx="538162" cy="604837"/>
            <a:chOff x="2994" y="2073"/>
            <a:chExt cx="339" cy="381"/>
          </a:xfrm>
        </p:grpSpPr>
        <p:grpSp>
          <p:nvGrpSpPr>
            <p:cNvPr id="84000" name="Group 9"/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84002" name="Text Box 1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4003" name="Text Box 11"/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4001" name="Text Box 12"/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83977" name="Line 13"/>
          <p:cNvSpPr>
            <a:spLocks noChangeShapeType="1"/>
          </p:cNvSpPr>
          <p:nvPr/>
        </p:nvSpPr>
        <p:spPr bwMode="auto">
          <a:xfrm>
            <a:off x="2562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78" name="Text Box 14"/>
          <p:cNvSpPr txBox="1">
            <a:spLocks noChangeArrowheads="1"/>
          </p:cNvSpPr>
          <p:nvPr/>
        </p:nvSpPr>
        <p:spPr bwMode="auto">
          <a:xfrm>
            <a:off x="565150" y="550703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83979" name="Line 15"/>
          <p:cNvSpPr>
            <a:spLocks noChangeShapeType="1"/>
          </p:cNvSpPr>
          <p:nvPr/>
        </p:nvSpPr>
        <p:spPr bwMode="auto">
          <a:xfrm flipV="1">
            <a:off x="2525713" y="543401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285" name="Group 16"/>
          <p:cNvGrpSpPr>
            <a:grpSpLocks/>
          </p:cNvGrpSpPr>
          <p:nvPr/>
        </p:nvGrpSpPr>
        <p:grpSpPr bwMode="auto">
          <a:xfrm>
            <a:off x="4856163" y="4224338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4305" name="Rectangle 17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4306" name="Text Box 18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83981" name="Text Box 19"/>
          <p:cNvSpPr txBox="1">
            <a:spLocks noChangeArrowheads="1"/>
          </p:cNvSpPr>
          <p:nvPr/>
        </p:nvSpPr>
        <p:spPr bwMode="auto">
          <a:xfrm>
            <a:off x="4546600" y="52197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private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82" name="Picture 20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15000" y="531336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83" name="Group 21"/>
          <p:cNvGrpSpPr>
            <a:grpSpLocks/>
          </p:cNvGrpSpPr>
          <p:nvPr/>
        </p:nvGrpSpPr>
        <p:grpSpPr bwMode="auto">
          <a:xfrm>
            <a:off x="5403850" y="5551488"/>
            <a:ext cx="690563" cy="479425"/>
            <a:chOff x="3770" y="3688"/>
            <a:chExt cx="435" cy="302"/>
          </a:xfrm>
        </p:grpSpPr>
        <p:sp>
          <p:nvSpPr>
            <p:cNvPr id="83998" name="Text Box 22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3999" name="Text Box 23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3984" name="Text Box 24"/>
          <p:cNvSpPr txBox="1">
            <a:spLocks noChangeArrowheads="1"/>
          </p:cNvSpPr>
          <p:nvPr/>
        </p:nvSpPr>
        <p:spPr bwMode="auto">
          <a:xfrm>
            <a:off x="5643563" y="53689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83985" name="Line 25"/>
          <p:cNvSpPr>
            <a:spLocks noChangeShapeType="1"/>
          </p:cNvSpPr>
          <p:nvPr/>
        </p:nvSpPr>
        <p:spPr bwMode="auto">
          <a:xfrm flipV="1">
            <a:off x="5634038" y="5132388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6" name="Line 26"/>
          <p:cNvSpPr>
            <a:spLocks noChangeShapeType="1"/>
          </p:cNvSpPr>
          <p:nvPr/>
        </p:nvSpPr>
        <p:spPr bwMode="auto">
          <a:xfrm>
            <a:off x="2613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7" name="Line 27"/>
          <p:cNvSpPr>
            <a:spLocks noChangeShapeType="1"/>
          </p:cNvSpPr>
          <p:nvPr/>
        </p:nvSpPr>
        <p:spPr bwMode="auto">
          <a:xfrm flipV="1">
            <a:off x="6089650" y="44958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3988" name="Group 28"/>
          <p:cNvGrpSpPr>
            <a:grpSpLocks/>
          </p:cNvGrpSpPr>
          <p:nvPr/>
        </p:nvGrpSpPr>
        <p:grpSpPr bwMode="auto">
          <a:xfrm>
            <a:off x="7058025" y="4203700"/>
            <a:ext cx="858838" cy="1158875"/>
            <a:chOff x="4446" y="2648"/>
            <a:chExt cx="541" cy="730"/>
          </a:xfrm>
        </p:grpSpPr>
        <p:pic>
          <p:nvPicPr>
            <p:cNvPr id="83991" name="Picture 29" descr="SO00109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3992" name="Group 30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3994" name="Group 31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39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39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3995" name="Text Box 34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3993" name="Picture 35" descr="BS00768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89" name="Text Box 36"/>
          <p:cNvSpPr txBox="1">
            <a:spLocks noChangeArrowheads="1"/>
          </p:cNvSpPr>
          <p:nvPr/>
        </p:nvSpPr>
        <p:spPr bwMode="auto">
          <a:xfrm>
            <a:off x="6319838" y="5297488"/>
            <a:ext cx="2312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Arial" charset="0"/>
                <a:cs typeface="Arial" charset="0"/>
              </a:rPr>
              <a:t>certificate for Bob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cs typeface="Arial" charset="0"/>
              </a:rPr>
              <a:t>s public key, signed by CA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3990" name="Picture 20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1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650875" y="1325563"/>
            <a:ext cx="7727950" cy="46482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ill Sans MT" charset="0"/>
              </a:rPr>
              <a:t>when Alice wants Bob</a:t>
            </a:r>
            <a:r>
              <a:rPr lang="ja-JP" altLang="en-US" sz="2400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sz="2400" dirty="0">
                <a:solidFill>
                  <a:schemeClr val="tx2"/>
                </a:solidFill>
                <a:latin typeface="Gill Sans MT" charset="0"/>
              </a:rPr>
              <a:t>s public key: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gets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 (Bob or elsewhere).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apply CA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 to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certificate, get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</a:t>
            </a:r>
            <a:endParaRPr lang="en-US" dirty="0">
              <a:solidFill>
                <a:schemeClr val="tx2"/>
              </a:solidFill>
              <a:latin typeface="Gill Sans MT" charset="0"/>
            </a:endParaRPr>
          </a:p>
        </p:txBody>
      </p:sp>
      <p:pic>
        <p:nvPicPr>
          <p:cNvPr id="84995" name="Picture 4" descr="j0175664[1]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9888" y="5241925"/>
            <a:ext cx="938212" cy="744538"/>
          </a:xfrm>
          <a:noFill/>
        </p:spPr>
      </p:pic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6642100" y="34671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4997" name="Picture 6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473825" y="35925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998" name="Group 7"/>
          <p:cNvGrpSpPr>
            <a:grpSpLocks/>
          </p:cNvGrpSpPr>
          <p:nvPr/>
        </p:nvGrpSpPr>
        <p:grpSpPr bwMode="auto">
          <a:xfrm>
            <a:off x="6383338" y="3830638"/>
            <a:ext cx="528637" cy="604837"/>
            <a:chOff x="2994" y="2073"/>
            <a:chExt cx="333" cy="381"/>
          </a:xfrm>
        </p:grpSpPr>
        <p:grpSp>
          <p:nvGrpSpPr>
            <p:cNvPr id="85019" name="Group 8"/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85021" name="Text Box 9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5022" name="Text Box 10"/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5020" name="Text Box 11"/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5304" name="Group 12"/>
          <p:cNvGrpSpPr>
            <a:grpSpLocks/>
          </p:cNvGrpSpPr>
          <p:nvPr/>
        </p:nvGrpSpPr>
        <p:grpSpPr bwMode="auto">
          <a:xfrm>
            <a:off x="4029075" y="3425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5324" name="Rectangle 13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5325" name="Text Box 14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85000" name="Text Box 15"/>
          <p:cNvSpPr txBox="1">
            <a:spLocks noChangeArrowheads="1"/>
          </p:cNvSpPr>
          <p:nvPr/>
        </p:nvSpPr>
        <p:spPr bwMode="auto">
          <a:xfrm>
            <a:off x="3560763" y="4522788"/>
            <a:ext cx="960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5001" name="Picture 16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800600" y="453072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02" name="Group 17"/>
          <p:cNvGrpSpPr>
            <a:grpSpLocks/>
          </p:cNvGrpSpPr>
          <p:nvPr/>
        </p:nvGrpSpPr>
        <p:grpSpPr bwMode="auto">
          <a:xfrm>
            <a:off x="4779963" y="4810125"/>
            <a:ext cx="690562" cy="479425"/>
            <a:chOff x="3770" y="3688"/>
            <a:chExt cx="435" cy="302"/>
          </a:xfrm>
        </p:grpSpPr>
        <p:sp>
          <p:nvSpPr>
            <p:cNvPr id="85017" name="Text Box 18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5018" name="Text Box 19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5003" name="Text Box 20"/>
          <p:cNvSpPr txBox="1">
            <a:spLocks noChangeArrowheads="1"/>
          </p:cNvSpPr>
          <p:nvPr/>
        </p:nvSpPr>
        <p:spPr bwMode="auto">
          <a:xfrm>
            <a:off x="4995863" y="4645025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85004" name="Line 21"/>
          <p:cNvSpPr>
            <a:spLocks noChangeShapeType="1"/>
          </p:cNvSpPr>
          <p:nvPr/>
        </p:nvSpPr>
        <p:spPr bwMode="auto">
          <a:xfrm flipV="1">
            <a:off x="4603750" y="4449763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5" name="Line 22"/>
          <p:cNvSpPr>
            <a:spLocks noChangeShapeType="1"/>
          </p:cNvSpPr>
          <p:nvPr/>
        </p:nvSpPr>
        <p:spPr bwMode="auto">
          <a:xfrm>
            <a:off x="2379663" y="3873500"/>
            <a:ext cx="16271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6" name="Line 23"/>
          <p:cNvSpPr>
            <a:spLocks noChangeShapeType="1"/>
          </p:cNvSpPr>
          <p:nvPr/>
        </p:nvSpPr>
        <p:spPr bwMode="auto">
          <a:xfrm flipV="1">
            <a:off x="5248275" y="38862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5007" name="Group 24"/>
          <p:cNvGrpSpPr>
            <a:grpSpLocks/>
          </p:cNvGrpSpPr>
          <p:nvPr/>
        </p:nvGrpSpPr>
        <p:grpSpPr bwMode="auto">
          <a:xfrm>
            <a:off x="1558925" y="3305175"/>
            <a:ext cx="858838" cy="1158875"/>
            <a:chOff x="4446" y="2648"/>
            <a:chExt cx="541" cy="730"/>
          </a:xfrm>
        </p:grpSpPr>
        <p:pic>
          <p:nvPicPr>
            <p:cNvPr id="85010" name="Picture 25" descr="SO00109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5011" name="Group 26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5013" name="Group 27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50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501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5014" name="Text Box 30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012" name="Picture 31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0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pic>
        <p:nvPicPr>
          <p:cNvPr id="85009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2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8.4 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86020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3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28638" y="4719638"/>
            <a:ext cx="603242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generates </a:t>
            </a:r>
            <a:r>
              <a:rPr lang="en-US" sz="2400" dirty="0">
                <a:latin typeface="Gill Sans MT" charset="0"/>
              </a:rPr>
              <a:t>random </a:t>
            </a:r>
            <a:r>
              <a:rPr lang="en-US" sz="2400" i="1" dirty="0">
                <a:latin typeface="Gill Sans MT" charset="0"/>
              </a:rPr>
              <a:t>symmetric</a:t>
            </a:r>
            <a:r>
              <a:rPr lang="en-US" sz="2400" dirty="0">
                <a:latin typeface="Gill Sans MT" charset="0"/>
              </a:rPr>
              <a:t> private key, K</a:t>
            </a:r>
            <a:r>
              <a:rPr lang="en-US" sz="2400" baseline="-25000" dirty="0">
                <a:latin typeface="Gill Sans MT" charset="0"/>
              </a:rPr>
              <a:t>S</a:t>
            </a:r>
            <a:endParaRPr lang="en-US" sz="2400" dirty="0">
              <a:latin typeface="Gill Sans MT" charset="0"/>
            </a:endParaRP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encrypts </a:t>
            </a:r>
            <a:r>
              <a:rPr lang="en-US" sz="2400" dirty="0">
                <a:latin typeface="Gill Sans MT" charset="0"/>
              </a:rPr>
              <a:t>message with K</a:t>
            </a:r>
            <a:r>
              <a:rPr lang="en-US" sz="2400" baseline="-25000" dirty="0">
                <a:latin typeface="Gill Sans MT" charset="0"/>
              </a:rPr>
              <a:t>S  </a:t>
            </a:r>
            <a:r>
              <a:rPr lang="en-US" sz="2400" dirty="0">
                <a:latin typeface="Gill Sans MT" charset="0"/>
              </a:rPr>
              <a:t>(for efficiency)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also </a:t>
            </a:r>
            <a:r>
              <a:rPr lang="en-US" sz="2400" dirty="0">
                <a:latin typeface="Gill Sans MT" charset="0"/>
              </a:rPr>
              <a:t>encrypts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with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sends </a:t>
            </a:r>
            <a:r>
              <a:rPr lang="en-US" sz="2400" dirty="0">
                <a:latin typeface="Gill Sans MT" charset="0"/>
              </a:rPr>
              <a:t>both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and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) to Bob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Bob.</a:t>
            </a:r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517525" y="1831975"/>
            <a:ext cx="8112125" cy="2827338"/>
            <a:chOff x="289" y="1749"/>
            <a:chExt cx="5110" cy="1781"/>
          </a:xfrm>
        </p:grpSpPr>
        <p:sp>
          <p:nvSpPr>
            <p:cNvPr id="88071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072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73" name="Picture 8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74" name="Picture 9" descr="BS00592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075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88134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5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6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88076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88130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1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2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33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7" name="Group 19"/>
            <p:cNvGrpSpPr>
              <a:grpSpLocks/>
            </p:cNvGrpSpPr>
            <p:nvPr/>
          </p:nvGrpSpPr>
          <p:grpSpPr bwMode="auto">
            <a:xfrm>
              <a:off x="1792" y="2496"/>
              <a:ext cx="410" cy="327"/>
              <a:chOff x="2935" y="1573"/>
              <a:chExt cx="410" cy="327"/>
            </a:xfrm>
          </p:grpSpPr>
          <p:sp>
            <p:nvSpPr>
              <p:cNvPr id="88128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9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8" name="Group 22"/>
            <p:cNvGrpSpPr>
              <a:grpSpLocks/>
            </p:cNvGrpSpPr>
            <p:nvPr/>
          </p:nvGrpSpPr>
          <p:grpSpPr bwMode="auto">
            <a:xfrm>
              <a:off x="3688" y="2464"/>
              <a:ext cx="428" cy="327"/>
              <a:chOff x="2935" y="1555"/>
              <a:chExt cx="428" cy="327"/>
            </a:xfrm>
          </p:grpSpPr>
          <p:sp>
            <p:nvSpPr>
              <p:cNvPr id="88126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7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55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079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0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081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88124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25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2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3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4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88085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6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7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88" name="Group 36"/>
            <p:cNvGrpSpPr>
              <a:grpSpLocks/>
            </p:cNvGrpSpPr>
            <p:nvPr/>
          </p:nvGrpSpPr>
          <p:grpSpPr bwMode="auto">
            <a:xfrm>
              <a:off x="943" y="3231"/>
              <a:ext cx="297" cy="299"/>
              <a:chOff x="2643" y="716"/>
              <a:chExt cx="297" cy="299"/>
            </a:xfrm>
          </p:grpSpPr>
          <p:sp>
            <p:nvSpPr>
              <p:cNvPr id="88122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3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9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0" name="Picture 40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91" name="Picture 41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2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93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4" name="Picture 44" descr="BS00592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5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88096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7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88119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0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21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88098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9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88115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6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17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18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0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1" name="Picture 58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102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99"/>
              <a:chOff x="2643" y="716"/>
              <a:chExt cx="285" cy="299"/>
            </a:xfrm>
          </p:grpSpPr>
          <p:sp>
            <p:nvSpPr>
              <p:cNvPr id="88113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4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3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4" name="Picture 63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5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106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07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88108" name="Picture 67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9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110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88111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12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88070" name="Picture 24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99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03250" y="4805363"/>
            <a:ext cx="6529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Bob: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uses </a:t>
            </a:r>
            <a:r>
              <a:rPr lang="en-US" sz="2400" dirty="0">
                <a:latin typeface="Gill Sans MT" charset="0"/>
              </a:rPr>
              <a:t>his private key to decrypt and recover K</a:t>
            </a:r>
            <a:r>
              <a:rPr lang="en-US" sz="2400" baseline="-25000" dirty="0">
                <a:latin typeface="Gill Sans MT" charset="0"/>
              </a:rPr>
              <a:t>S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uses </a:t>
            </a:r>
            <a:r>
              <a:rPr lang="en-US" sz="2400" dirty="0">
                <a:latin typeface="Gill Sans MT" charset="0"/>
              </a:rPr>
              <a:t>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to decrypt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to recover m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</a:t>
            </a:r>
            <a:r>
              <a:rPr lang="en-US" dirty="0"/>
              <a:t>.</a:t>
            </a: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517525" y="1831975"/>
            <a:ext cx="8112125" cy="2805113"/>
            <a:chOff x="289" y="1749"/>
            <a:chExt cx="5110" cy="1767"/>
          </a:xfrm>
        </p:grpSpPr>
        <p:sp>
          <p:nvSpPr>
            <p:cNvPr id="90119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120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21" name="Picture 8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22" name="Picture 9" descr="BS00592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23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90182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83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4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0124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90178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9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0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81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5" name="Group 19"/>
            <p:cNvGrpSpPr>
              <a:grpSpLocks/>
            </p:cNvGrpSpPr>
            <p:nvPr/>
          </p:nvGrpSpPr>
          <p:grpSpPr bwMode="auto">
            <a:xfrm>
              <a:off x="1791" y="2496"/>
              <a:ext cx="402" cy="327"/>
              <a:chOff x="2934" y="1573"/>
              <a:chExt cx="402" cy="327"/>
            </a:xfrm>
          </p:grpSpPr>
          <p:sp>
            <p:nvSpPr>
              <p:cNvPr id="90176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7" name="Text Box 21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6" name="Group 22"/>
            <p:cNvGrpSpPr>
              <a:grpSpLocks/>
            </p:cNvGrpSpPr>
            <p:nvPr/>
          </p:nvGrpSpPr>
          <p:grpSpPr bwMode="auto">
            <a:xfrm>
              <a:off x="3688" y="2455"/>
              <a:ext cx="428" cy="327"/>
              <a:chOff x="2935" y="1546"/>
              <a:chExt cx="428" cy="327"/>
            </a:xfrm>
          </p:grpSpPr>
          <p:sp>
            <p:nvSpPr>
              <p:cNvPr id="90174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5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27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28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90129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90172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73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0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31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32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0133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34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35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36" name="Group 36"/>
            <p:cNvGrpSpPr>
              <a:grpSpLocks/>
            </p:cNvGrpSpPr>
            <p:nvPr/>
          </p:nvGrpSpPr>
          <p:grpSpPr bwMode="auto">
            <a:xfrm>
              <a:off x="943" y="3231"/>
              <a:ext cx="298" cy="280"/>
              <a:chOff x="2643" y="716"/>
              <a:chExt cx="298" cy="280"/>
            </a:xfrm>
          </p:grpSpPr>
          <p:sp>
            <p:nvSpPr>
              <p:cNvPr id="90170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1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7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38" name="Picture 40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39" name="Picture 41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0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41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42" name="Picture 44" descr="BS00592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3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0144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45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90167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8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9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0146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47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90163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4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5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66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48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49" name="Picture 58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50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80"/>
              <a:chOff x="2643" y="716"/>
              <a:chExt cx="285" cy="280"/>
            </a:xfrm>
          </p:grpSpPr>
          <p:sp>
            <p:nvSpPr>
              <p:cNvPr id="90161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2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51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52" name="Picture 63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3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54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55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90156" name="Picture 67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7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90158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90159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60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90118" name="Picture 24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2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517525" y="1358900"/>
            <a:ext cx="8443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sender authentication message integrity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04825" y="4805363"/>
            <a:ext cx="726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 Alice </a:t>
            </a:r>
            <a:r>
              <a:rPr lang="en-US" sz="2400" dirty="0">
                <a:latin typeface="Gill Sans MT" charset="0"/>
              </a:rPr>
              <a:t>digitally signs message</a:t>
            </a:r>
          </a:p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 </a:t>
            </a:r>
            <a:r>
              <a:rPr lang="en-US" sz="2400" dirty="0" smtClean="0">
                <a:latin typeface="Gill Sans MT" charset="0"/>
              </a:rPr>
              <a:t>sends </a:t>
            </a:r>
            <a:r>
              <a:rPr lang="en-US" sz="2400" dirty="0">
                <a:latin typeface="Gill Sans MT" charset="0"/>
              </a:rPr>
              <a:t>both message (in the clear) and digital signature</a:t>
            </a:r>
          </a:p>
        </p:txBody>
      </p:sp>
      <p:grpSp>
        <p:nvGrpSpPr>
          <p:cNvPr id="92165" name="Group 5"/>
          <p:cNvGrpSpPr>
            <a:grpSpLocks/>
          </p:cNvGrpSpPr>
          <p:nvPr/>
        </p:nvGrpSpPr>
        <p:grpSpPr bwMode="auto">
          <a:xfrm>
            <a:off x="385763" y="2043113"/>
            <a:ext cx="8575675" cy="2509837"/>
            <a:chOff x="161" y="2202"/>
            <a:chExt cx="5402" cy="1581"/>
          </a:xfrm>
        </p:grpSpPr>
        <p:sp>
          <p:nvSpPr>
            <p:cNvPr id="92167" name="Freeform 6"/>
            <p:cNvSpPr>
              <a:spLocks/>
            </p:cNvSpPr>
            <p:nvPr/>
          </p:nvSpPr>
          <p:spPr bwMode="auto">
            <a:xfrm>
              <a:off x="1151" y="2769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68" name="Freeform 7"/>
            <p:cNvSpPr>
              <a:spLocks/>
            </p:cNvSpPr>
            <p:nvPr/>
          </p:nvSpPr>
          <p:spPr bwMode="auto">
            <a:xfrm>
              <a:off x="2329" y="2972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169" name="Line 8"/>
            <p:cNvSpPr>
              <a:spLocks noChangeShapeType="1"/>
            </p:cNvSpPr>
            <p:nvPr/>
          </p:nvSpPr>
          <p:spPr bwMode="auto">
            <a:xfrm flipV="1">
              <a:off x="473" y="2772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70" name="Picture 9" descr="BS00592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" y="2921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71" name="Group 10"/>
            <p:cNvGrpSpPr>
              <a:grpSpLocks/>
            </p:cNvGrpSpPr>
            <p:nvPr/>
          </p:nvGrpSpPr>
          <p:grpSpPr bwMode="auto">
            <a:xfrm>
              <a:off x="694" y="2457"/>
              <a:ext cx="475" cy="457"/>
              <a:chOff x="694" y="2457"/>
              <a:chExt cx="475" cy="457"/>
            </a:xfrm>
          </p:grpSpPr>
          <p:sp>
            <p:nvSpPr>
              <p:cNvPr id="92225" name="Rectangle 11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6" name="Text Box 12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27" name="Text Box 13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2172" name="Group 14"/>
            <p:cNvGrpSpPr>
              <a:grpSpLocks/>
            </p:cNvGrpSpPr>
            <p:nvPr/>
          </p:nvGrpSpPr>
          <p:grpSpPr bwMode="auto">
            <a:xfrm>
              <a:off x="1240" y="2437"/>
              <a:ext cx="477" cy="466"/>
              <a:chOff x="1541" y="1971"/>
              <a:chExt cx="477" cy="466"/>
            </a:xfrm>
          </p:grpSpPr>
          <p:sp>
            <p:nvSpPr>
              <p:cNvPr id="92221" name="Rectangle 15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2" name="Text Box 16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23" name="Text Box 17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24" name="Text Box 18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2173" name="Group 19"/>
            <p:cNvGrpSpPr>
              <a:grpSpLocks/>
            </p:cNvGrpSpPr>
            <p:nvPr/>
          </p:nvGrpSpPr>
          <p:grpSpPr bwMode="auto">
            <a:xfrm>
              <a:off x="1664" y="2989"/>
              <a:ext cx="410" cy="327"/>
              <a:chOff x="2935" y="1573"/>
              <a:chExt cx="410" cy="327"/>
            </a:xfrm>
          </p:grpSpPr>
          <p:sp>
            <p:nvSpPr>
              <p:cNvPr id="92219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0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74" name="Group 22"/>
            <p:cNvGrpSpPr>
              <a:grpSpLocks/>
            </p:cNvGrpSpPr>
            <p:nvPr/>
          </p:nvGrpSpPr>
          <p:grpSpPr bwMode="auto">
            <a:xfrm>
              <a:off x="3560" y="2948"/>
              <a:ext cx="437" cy="327"/>
              <a:chOff x="2935" y="1546"/>
              <a:chExt cx="437" cy="327"/>
            </a:xfrm>
          </p:grpSpPr>
          <p:sp>
            <p:nvSpPr>
              <p:cNvPr id="92217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8" name="Text Box 24"/>
              <p:cNvSpPr txBox="1">
                <a:spLocks noChangeArrowheads="1"/>
              </p:cNvSpPr>
              <p:nvPr/>
            </p:nvSpPr>
            <p:spPr bwMode="auto">
              <a:xfrm>
                <a:off x="2970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5" name="Text Box 25"/>
            <p:cNvSpPr txBox="1">
              <a:spLocks noChangeArrowheads="1"/>
            </p:cNvSpPr>
            <p:nvPr/>
          </p:nvSpPr>
          <p:spPr bwMode="auto">
            <a:xfrm>
              <a:off x="4776" y="2598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grpSp>
          <p:nvGrpSpPr>
            <p:cNvPr id="92176" name="Group 26"/>
            <p:cNvGrpSpPr>
              <a:grpSpLocks/>
            </p:cNvGrpSpPr>
            <p:nvPr/>
          </p:nvGrpSpPr>
          <p:grpSpPr bwMode="auto">
            <a:xfrm>
              <a:off x="1705" y="2439"/>
              <a:ext cx="715" cy="333"/>
              <a:chOff x="1778" y="2485"/>
              <a:chExt cx="715" cy="333"/>
            </a:xfrm>
          </p:grpSpPr>
          <p:sp>
            <p:nvSpPr>
              <p:cNvPr id="92215" name="Text Box 27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16" name="Text Box 28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7" name="Freeform 29"/>
            <p:cNvSpPr>
              <a:spLocks/>
            </p:cNvSpPr>
            <p:nvPr/>
          </p:nvSpPr>
          <p:spPr bwMode="auto">
            <a:xfrm flipV="1">
              <a:off x="554" y="3295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78" name="Text Box 30"/>
            <p:cNvSpPr txBox="1">
              <a:spLocks noChangeArrowheads="1"/>
            </p:cNvSpPr>
            <p:nvPr/>
          </p:nvSpPr>
          <p:spPr bwMode="auto">
            <a:xfrm>
              <a:off x="272" y="263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79" name="Group 31"/>
            <p:cNvGrpSpPr>
              <a:grpSpLocks/>
            </p:cNvGrpSpPr>
            <p:nvPr/>
          </p:nvGrpSpPr>
          <p:grpSpPr bwMode="auto">
            <a:xfrm>
              <a:off x="1193" y="2216"/>
              <a:ext cx="285" cy="299"/>
              <a:chOff x="2637" y="716"/>
              <a:chExt cx="285" cy="299"/>
            </a:xfrm>
          </p:grpSpPr>
          <p:sp>
            <p:nvSpPr>
              <p:cNvPr id="92213" name="Text Box 32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4" name="Text Box 33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80" name="Line 34"/>
            <p:cNvSpPr>
              <a:spLocks noChangeShapeType="1"/>
            </p:cNvSpPr>
            <p:nvPr/>
          </p:nvSpPr>
          <p:spPr bwMode="auto">
            <a:xfrm>
              <a:off x="1477" y="238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1" name="Picture 35" descr="BS00768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493" y="22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82" name="Picture 36" descr="Alic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" y="2964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3" name="Line 37"/>
            <p:cNvSpPr>
              <a:spLocks noChangeShapeType="1"/>
            </p:cNvSpPr>
            <p:nvPr/>
          </p:nvSpPr>
          <p:spPr bwMode="auto">
            <a:xfrm flipV="1">
              <a:off x="1930" y="3153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4" name="Line 38"/>
            <p:cNvSpPr>
              <a:spLocks noChangeShapeType="1"/>
            </p:cNvSpPr>
            <p:nvPr/>
          </p:nvSpPr>
          <p:spPr bwMode="auto">
            <a:xfrm flipV="1">
              <a:off x="3114" y="3148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5" name="Picture 39" descr="BS00592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" y="2907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6" name="Text Box 40"/>
            <p:cNvSpPr txBox="1">
              <a:spLocks noChangeArrowheads="1"/>
            </p:cNvSpPr>
            <p:nvPr/>
          </p:nvSpPr>
          <p:spPr bwMode="auto">
            <a:xfrm>
              <a:off x="2400" y="3125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2187" name="Freeform 41"/>
            <p:cNvSpPr>
              <a:spLocks/>
            </p:cNvSpPr>
            <p:nvPr/>
          </p:nvSpPr>
          <p:spPr bwMode="auto">
            <a:xfrm flipH="1">
              <a:off x="3671" y="2774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8" name="Freeform 42"/>
            <p:cNvSpPr>
              <a:spLocks/>
            </p:cNvSpPr>
            <p:nvPr/>
          </p:nvSpPr>
          <p:spPr bwMode="auto">
            <a:xfrm flipH="1" flipV="1">
              <a:off x="3685" y="330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pic>
          <p:nvPicPr>
            <p:cNvPr id="92189" name="Picture 43" descr="Bo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8" y="2916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90" name="Text Box 44"/>
            <p:cNvSpPr txBox="1">
              <a:spLocks noChangeArrowheads="1"/>
            </p:cNvSpPr>
            <p:nvPr/>
          </p:nvSpPr>
          <p:spPr bwMode="auto">
            <a:xfrm>
              <a:off x="323" y="3435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1" name="Group 45"/>
            <p:cNvGrpSpPr>
              <a:grpSpLocks/>
            </p:cNvGrpSpPr>
            <p:nvPr/>
          </p:nvGrpSpPr>
          <p:grpSpPr bwMode="auto">
            <a:xfrm>
              <a:off x="4152" y="2424"/>
              <a:ext cx="477" cy="466"/>
              <a:chOff x="1541" y="1971"/>
              <a:chExt cx="477" cy="466"/>
            </a:xfrm>
          </p:grpSpPr>
          <p:sp>
            <p:nvSpPr>
              <p:cNvPr id="92209" name="Rectangle 46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0" name="Text Box 47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11" name="Text Box 48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12" name="Text Box 49"/>
              <p:cNvSpPr txBox="1">
                <a:spLocks noChangeArrowheads="1"/>
              </p:cNvSpPr>
              <p:nvPr/>
            </p:nvSpPr>
            <p:spPr bwMode="auto">
              <a:xfrm>
                <a:off x="1633" y="208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2192" name="Line 50"/>
            <p:cNvSpPr>
              <a:spLocks noChangeShapeType="1"/>
            </p:cNvSpPr>
            <p:nvPr/>
          </p:nvSpPr>
          <p:spPr bwMode="auto">
            <a:xfrm>
              <a:off x="4562" y="2375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93" name="Picture 51" descr="BS00768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10" y="232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94" name="Group 52"/>
            <p:cNvGrpSpPr>
              <a:grpSpLocks/>
            </p:cNvGrpSpPr>
            <p:nvPr/>
          </p:nvGrpSpPr>
          <p:grpSpPr bwMode="auto">
            <a:xfrm>
              <a:off x="4279" y="2202"/>
              <a:ext cx="303" cy="299"/>
              <a:chOff x="2637" y="716"/>
              <a:chExt cx="303" cy="299"/>
            </a:xfrm>
          </p:grpSpPr>
          <p:sp>
            <p:nvSpPr>
              <p:cNvPr id="92207" name="Text Box 53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8" name="Text Box 54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95" name="Group 55"/>
            <p:cNvGrpSpPr>
              <a:grpSpLocks/>
            </p:cNvGrpSpPr>
            <p:nvPr/>
          </p:nvGrpSpPr>
          <p:grpSpPr bwMode="auto">
            <a:xfrm>
              <a:off x="3419" y="2434"/>
              <a:ext cx="715" cy="333"/>
              <a:chOff x="1778" y="2485"/>
              <a:chExt cx="715" cy="333"/>
            </a:xfrm>
          </p:grpSpPr>
          <p:sp>
            <p:nvSpPr>
              <p:cNvPr id="92205" name="Text Box 56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06" name="Text Box 57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96" name="Text Box 58"/>
            <p:cNvSpPr txBox="1">
              <a:spLocks noChangeArrowheads="1"/>
            </p:cNvSpPr>
            <p:nvPr/>
          </p:nvSpPr>
          <p:spPr bwMode="auto">
            <a:xfrm>
              <a:off x="3664" y="353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7" name="Group 59"/>
            <p:cNvGrpSpPr>
              <a:grpSpLocks/>
            </p:cNvGrpSpPr>
            <p:nvPr/>
          </p:nvGrpSpPr>
          <p:grpSpPr bwMode="auto">
            <a:xfrm>
              <a:off x="4165" y="3202"/>
              <a:ext cx="475" cy="457"/>
              <a:chOff x="694" y="2457"/>
              <a:chExt cx="475" cy="457"/>
            </a:xfrm>
          </p:grpSpPr>
          <p:sp>
            <p:nvSpPr>
              <p:cNvPr id="92202" name="Rectangle 60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3" name="Text Box 61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04" name="Text Box 62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2198" name="Freeform 63"/>
            <p:cNvSpPr>
              <a:spLocks/>
            </p:cNvSpPr>
            <p:nvPr/>
          </p:nvSpPr>
          <p:spPr bwMode="auto">
            <a:xfrm flipV="1">
              <a:off x="4657" y="3295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99" name="Freeform 64"/>
            <p:cNvSpPr>
              <a:spLocks/>
            </p:cNvSpPr>
            <p:nvPr/>
          </p:nvSpPr>
          <p:spPr bwMode="auto">
            <a:xfrm>
              <a:off x="4644" y="2743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Text Box 65"/>
            <p:cNvSpPr txBox="1">
              <a:spLocks noChangeArrowheads="1"/>
            </p:cNvSpPr>
            <p:nvPr/>
          </p:nvSpPr>
          <p:spPr bwMode="auto">
            <a:xfrm>
              <a:off x="4809" y="347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sp>
          <p:nvSpPr>
            <p:cNvPr id="92201" name="Text Box 66"/>
            <p:cNvSpPr txBox="1">
              <a:spLocks noChangeArrowheads="1"/>
            </p:cNvSpPr>
            <p:nvPr/>
          </p:nvSpPr>
          <p:spPr bwMode="auto">
            <a:xfrm>
              <a:off x="4383" y="3019"/>
              <a:ext cx="8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compare</a:t>
              </a:r>
            </a:p>
          </p:txBody>
        </p:sp>
      </p:grpSp>
      <p:pic>
        <p:nvPicPr>
          <p:cNvPr id="92166" name="Picture 19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3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527049" y="1314450"/>
            <a:ext cx="83242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secrecy, sender authentication, </a:t>
            </a:r>
            <a:r>
              <a:rPr lang="en-US" sz="2400" dirty="0" smtClean="0">
                <a:latin typeface="Gill Sans MT" charset="0"/>
              </a:rPr>
              <a:t> message </a:t>
            </a:r>
            <a:r>
              <a:rPr lang="en-US" sz="2400" dirty="0">
                <a:latin typeface="Gill Sans MT" charset="0"/>
              </a:rPr>
              <a:t>integrity.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885825" y="5605463"/>
            <a:ext cx="7591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 uses three keys: </a:t>
            </a:r>
            <a:r>
              <a:rPr lang="en-US" sz="2400" dirty="0">
                <a:latin typeface="Gill Sans MT" charset="0"/>
              </a:rPr>
              <a:t>her private key, Bob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key, newly created symmetric key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94213" name="Group 5"/>
          <p:cNvGrpSpPr>
            <a:grpSpLocks/>
          </p:cNvGrpSpPr>
          <p:nvPr/>
        </p:nvGrpSpPr>
        <p:grpSpPr bwMode="auto">
          <a:xfrm>
            <a:off x="1023938" y="1936750"/>
            <a:ext cx="6983412" cy="3552825"/>
            <a:chOff x="819" y="1470"/>
            <a:chExt cx="4399" cy="2238"/>
          </a:xfrm>
        </p:grpSpPr>
        <p:sp>
          <p:nvSpPr>
            <p:cNvPr id="94215" name="Freeform 6"/>
            <p:cNvSpPr>
              <a:spLocks/>
            </p:cNvSpPr>
            <p:nvPr/>
          </p:nvSpPr>
          <p:spPr bwMode="auto">
            <a:xfrm>
              <a:off x="1809" y="2083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16" name="Line 7"/>
            <p:cNvSpPr>
              <a:spLocks noChangeShapeType="1"/>
            </p:cNvSpPr>
            <p:nvPr/>
          </p:nvSpPr>
          <p:spPr bwMode="auto">
            <a:xfrm flipV="1">
              <a:off x="1131" y="2086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17" name="Group 8"/>
            <p:cNvGrpSpPr>
              <a:grpSpLocks/>
            </p:cNvGrpSpPr>
            <p:nvPr/>
          </p:nvGrpSpPr>
          <p:grpSpPr bwMode="auto">
            <a:xfrm>
              <a:off x="1352" y="1771"/>
              <a:ext cx="475" cy="457"/>
              <a:chOff x="694" y="2457"/>
              <a:chExt cx="475" cy="457"/>
            </a:xfrm>
          </p:grpSpPr>
          <p:sp>
            <p:nvSpPr>
              <p:cNvPr id="94270" name="Rectangle 9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71" name="Text Box 10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4272" name="Text Box 11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18" name="Group 12"/>
            <p:cNvGrpSpPr>
              <a:grpSpLocks/>
            </p:cNvGrpSpPr>
            <p:nvPr/>
          </p:nvGrpSpPr>
          <p:grpSpPr bwMode="auto">
            <a:xfrm>
              <a:off x="1898" y="1751"/>
              <a:ext cx="477" cy="466"/>
              <a:chOff x="1541" y="1971"/>
              <a:chExt cx="477" cy="466"/>
            </a:xfrm>
          </p:grpSpPr>
          <p:sp>
            <p:nvSpPr>
              <p:cNvPr id="94266" name="Rectangle 13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7" name="Text Box 14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68" name="Text Box 15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69" name="Text Box 16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4219" name="Group 17"/>
            <p:cNvGrpSpPr>
              <a:grpSpLocks/>
            </p:cNvGrpSpPr>
            <p:nvPr/>
          </p:nvGrpSpPr>
          <p:grpSpPr bwMode="auto">
            <a:xfrm>
              <a:off x="2321" y="2303"/>
              <a:ext cx="402" cy="327"/>
              <a:chOff x="2934" y="1573"/>
              <a:chExt cx="402" cy="327"/>
            </a:xfrm>
          </p:grpSpPr>
          <p:sp>
            <p:nvSpPr>
              <p:cNvPr id="94264" name="Oval 18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5" name="Text Box 19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20" name="Group 20"/>
            <p:cNvGrpSpPr>
              <a:grpSpLocks/>
            </p:cNvGrpSpPr>
            <p:nvPr/>
          </p:nvGrpSpPr>
          <p:grpSpPr bwMode="auto">
            <a:xfrm>
              <a:off x="2363" y="1753"/>
              <a:ext cx="715" cy="333"/>
              <a:chOff x="1778" y="2485"/>
              <a:chExt cx="715" cy="333"/>
            </a:xfrm>
          </p:grpSpPr>
          <p:sp>
            <p:nvSpPr>
              <p:cNvPr id="94262" name="Text Box 21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4263" name="Text Box 22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1" name="Freeform 23"/>
            <p:cNvSpPr>
              <a:spLocks/>
            </p:cNvSpPr>
            <p:nvPr/>
          </p:nvSpPr>
          <p:spPr bwMode="auto">
            <a:xfrm flipV="1">
              <a:off x="1212" y="2609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22" name="Text Box 24"/>
            <p:cNvSpPr txBox="1">
              <a:spLocks noChangeArrowheads="1"/>
            </p:cNvSpPr>
            <p:nvPr/>
          </p:nvSpPr>
          <p:spPr bwMode="auto">
            <a:xfrm>
              <a:off x="930" y="1948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4223" name="Group 25"/>
            <p:cNvGrpSpPr>
              <a:grpSpLocks/>
            </p:cNvGrpSpPr>
            <p:nvPr/>
          </p:nvGrpSpPr>
          <p:grpSpPr bwMode="auto">
            <a:xfrm>
              <a:off x="1866" y="1470"/>
              <a:ext cx="285" cy="359"/>
              <a:chOff x="2652" y="656"/>
              <a:chExt cx="285" cy="359"/>
            </a:xfrm>
          </p:grpSpPr>
          <p:sp>
            <p:nvSpPr>
              <p:cNvPr id="94260" name="Text Box 26"/>
              <p:cNvSpPr txBox="1">
                <a:spLocks noChangeArrowheads="1"/>
              </p:cNvSpPr>
              <p:nvPr/>
            </p:nvSpPr>
            <p:spPr bwMode="auto">
              <a:xfrm>
                <a:off x="2652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1" name="Text Box 27"/>
              <p:cNvSpPr txBox="1">
                <a:spLocks noChangeArrowheads="1"/>
              </p:cNvSpPr>
              <p:nvPr/>
            </p:nvSpPr>
            <p:spPr bwMode="auto">
              <a:xfrm>
                <a:off x="2756" y="65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4" name="Line 28"/>
            <p:cNvSpPr>
              <a:spLocks noChangeShapeType="1"/>
            </p:cNvSpPr>
            <p:nvPr/>
          </p:nvSpPr>
          <p:spPr bwMode="auto">
            <a:xfrm>
              <a:off x="2135" y="170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25" name="Picture 29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177" y="1559"/>
              <a:ext cx="26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26" name="Picture 30" descr="Alic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" y="2278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27" name="Text Box 31"/>
            <p:cNvSpPr txBox="1">
              <a:spLocks noChangeArrowheads="1"/>
            </p:cNvSpPr>
            <p:nvPr/>
          </p:nvSpPr>
          <p:spPr bwMode="auto">
            <a:xfrm>
              <a:off x="981" y="2749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4228" name="Freeform 32"/>
            <p:cNvSpPr>
              <a:spLocks/>
            </p:cNvSpPr>
            <p:nvPr/>
          </p:nvSpPr>
          <p:spPr bwMode="auto">
            <a:xfrm>
              <a:off x="4377" y="2657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229" name="Line 33"/>
            <p:cNvSpPr>
              <a:spLocks noChangeShapeType="1"/>
            </p:cNvSpPr>
            <p:nvPr/>
          </p:nvSpPr>
          <p:spPr bwMode="auto">
            <a:xfrm>
              <a:off x="2557" y="2458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30" name="Picture 34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505" y="1977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31" name="Picture 35" descr="BS00592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" y="2606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232" name="Group 36"/>
            <p:cNvGrpSpPr>
              <a:grpSpLocks/>
            </p:cNvGrpSpPr>
            <p:nvPr/>
          </p:nvGrpSpPr>
          <p:grpSpPr bwMode="auto">
            <a:xfrm>
              <a:off x="2870" y="2152"/>
              <a:ext cx="475" cy="466"/>
              <a:chOff x="1645" y="256"/>
              <a:chExt cx="475" cy="466"/>
            </a:xfrm>
          </p:grpSpPr>
          <p:sp>
            <p:nvSpPr>
              <p:cNvPr id="94257" name="Rectangle 37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8" name="Text Box 38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9" name="Text Box 39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33" name="Group 40"/>
            <p:cNvGrpSpPr>
              <a:grpSpLocks/>
            </p:cNvGrpSpPr>
            <p:nvPr/>
          </p:nvGrpSpPr>
          <p:grpSpPr bwMode="auto">
            <a:xfrm>
              <a:off x="2885" y="2908"/>
              <a:ext cx="475" cy="466"/>
              <a:chOff x="2144" y="3214"/>
              <a:chExt cx="475" cy="466"/>
            </a:xfrm>
          </p:grpSpPr>
          <p:sp>
            <p:nvSpPr>
              <p:cNvPr id="94253" name="Rectangle 41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4" name="Text Box 42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5" name="Text Box 43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56" name="Text Box 44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34" name="Group 45"/>
            <p:cNvGrpSpPr>
              <a:grpSpLocks/>
            </p:cNvGrpSpPr>
            <p:nvPr/>
          </p:nvGrpSpPr>
          <p:grpSpPr bwMode="auto">
            <a:xfrm>
              <a:off x="3712" y="2674"/>
              <a:ext cx="410" cy="327"/>
              <a:chOff x="2935" y="1573"/>
              <a:chExt cx="410" cy="327"/>
            </a:xfrm>
          </p:grpSpPr>
          <p:sp>
            <p:nvSpPr>
              <p:cNvPr id="94251" name="Oval 46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2" name="Text Box 47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5" name="Line 48"/>
            <p:cNvSpPr>
              <a:spLocks noChangeShapeType="1"/>
            </p:cNvSpPr>
            <p:nvPr/>
          </p:nvSpPr>
          <p:spPr bwMode="auto">
            <a:xfrm>
              <a:off x="2589" y="3231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36" name="Group 49"/>
            <p:cNvGrpSpPr>
              <a:grpSpLocks/>
            </p:cNvGrpSpPr>
            <p:nvPr/>
          </p:nvGrpSpPr>
          <p:grpSpPr bwMode="auto">
            <a:xfrm>
              <a:off x="3355" y="3157"/>
              <a:ext cx="611" cy="332"/>
              <a:chOff x="3501" y="648"/>
              <a:chExt cx="611" cy="332"/>
            </a:xfrm>
          </p:grpSpPr>
          <p:sp>
            <p:nvSpPr>
              <p:cNvPr id="94249" name="Text Box 5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4250" name="Text Box 5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7" name="Freeform 52"/>
            <p:cNvSpPr>
              <a:spLocks/>
            </p:cNvSpPr>
            <p:nvPr/>
          </p:nvSpPr>
          <p:spPr bwMode="auto">
            <a:xfrm>
              <a:off x="3346" y="2463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8" name="Freeform 53"/>
            <p:cNvSpPr>
              <a:spLocks/>
            </p:cNvSpPr>
            <p:nvPr/>
          </p:nvSpPr>
          <p:spPr bwMode="auto">
            <a:xfrm flipV="1">
              <a:off x="3360" y="298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9" name="Text Box 54"/>
            <p:cNvSpPr txBox="1">
              <a:spLocks noChangeArrowheads="1"/>
            </p:cNvSpPr>
            <p:nvPr/>
          </p:nvSpPr>
          <p:spPr bwMode="auto">
            <a:xfrm>
              <a:off x="3233" y="193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4240" name="Line 55"/>
            <p:cNvSpPr>
              <a:spLocks noChangeShapeType="1"/>
            </p:cNvSpPr>
            <p:nvPr/>
          </p:nvSpPr>
          <p:spPr bwMode="auto">
            <a:xfrm>
              <a:off x="3264" y="2107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41" name="Group 56"/>
            <p:cNvGrpSpPr>
              <a:grpSpLocks/>
            </p:cNvGrpSpPr>
            <p:nvPr/>
          </p:nvGrpSpPr>
          <p:grpSpPr bwMode="auto">
            <a:xfrm>
              <a:off x="2863" y="3409"/>
              <a:ext cx="297" cy="299"/>
              <a:chOff x="2643" y="716"/>
              <a:chExt cx="297" cy="299"/>
            </a:xfrm>
          </p:grpSpPr>
          <p:sp>
            <p:nvSpPr>
              <p:cNvPr id="94247" name="Text Box 5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48" name="Text Box 5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42" name="Line 59"/>
            <p:cNvSpPr>
              <a:spLocks noChangeShapeType="1"/>
            </p:cNvSpPr>
            <p:nvPr/>
          </p:nvSpPr>
          <p:spPr bwMode="auto">
            <a:xfrm>
              <a:off x="3114" y="3391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43" name="Picture 60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170" y="35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44" name="Line 61"/>
            <p:cNvSpPr>
              <a:spLocks noChangeShapeType="1"/>
            </p:cNvSpPr>
            <p:nvPr/>
          </p:nvSpPr>
          <p:spPr bwMode="auto">
            <a:xfrm flipV="1">
              <a:off x="3978" y="2838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45" name="Text Box 62"/>
            <p:cNvSpPr txBox="1">
              <a:spLocks noChangeArrowheads="1"/>
            </p:cNvSpPr>
            <p:nvPr/>
          </p:nvSpPr>
          <p:spPr bwMode="auto">
            <a:xfrm>
              <a:off x="4448" y="2810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4246" name="Text Box 63"/>
            <p:cNvSpPr txBox="1">
              <a:spLocks noChangeArrowheads="1"/>
            </p:cNvSpPr>
            <p:nvPr/>
          </p:nvSpPr>
          <p:spPr bwMode="auto">
            <a:xfrm>
              <a:off x="2345" y="311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94214" name="Picture 19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Who might Bob, Alice be?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240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… well, </a:t>
            </a:r>
            <a:r>
              <a:rPr lang="en-US" i="1" dirty="0">
                <a:latin typeface="Gill Sans MT" charset="0"/>
              </a:rPr>
              <a:t>real-life</a:t>
            </a:r>
            <a:r>
              <a:rPr lang="en-US" dirty="0">
                <a:latin typeface="Gill Sans MT" charset="0"/>
              </a:rPr>
              <a:t> Bobs and </a:t>
            </a:r>
            <a:r>
              <a:rPr lang="en-US" dirty="0">
                <a:latin typeface="Gill Sans MT" charset="0"/>
              </a:rPr>
              <a:t>Alices</a:t>
            </a:r>
            <a:r>
              <a:rPr lang="en-US" dirty="0">
                <a:latin typeface="Gill Sans MT" charset="0"/>
              </a:rPr>
              <a:t>!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Web browser/server for electronic transactions (e.g., on-line purchases)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on-line banking client/server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DNS servers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routers exchanging routing table updates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other examples?</a:t>
            </a:r>
          </a:p>
        </p:txBody>
      </p:sp>
      <p:pic>
        <p:nvPicPr>
          <p:cNvPr id="29700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556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1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8.5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96260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1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9413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85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SSL: Secure Sockets Layer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22375"/>
            <a:ext cx="4132263" cy="4648200"/>
          </a:xfrm>
        </p:spPr>
        <p:txBody>
          <a:bodyPr/>
          <a:lstStyle/>
          <a:p>
            <a:pPr marL="225425" indent="-225425"/>
            <a:r>
              <a:rPr lang="en-US" sz="2400" dirty="0">
                <a:latin typeface="Gill Sans MT" charset="0"/>
              </a:rPr>
              <a:t>widely deployed security protocol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supported by almost all browsers, web servers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https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billions $/year over SSL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mechanisms: [Woo 1994], implementation: Netscape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variation -TLS: transport layer security, RFC 2246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provides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integrity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</a:t>
            </a:r>
          </a:p>
        </p:txBody>
      </p:sp>
      <p:sp>
        <p:nvSpPr>
          <p:cNvPr id="9830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03750" y="1384300"/>
            <a:ext cx="4143375" cy="5054600"/>
          </a:xfrm>
        </p:spPr>
        <p:txBody>
          <a:bodyPr/>
          <a:lstStyle/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original goals: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 e-commerce transactions 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encryption (especially credit-card numbers)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Web-server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optional client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minimum hassle in doing business with new merchant</a:t>
            </a:r>
          </a:p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available to all TCP applications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secure socket interface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SSL and TCP/IP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443038" y="1603375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3049" y="2218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SSL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application  with SSL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679450" y="4724400"/>
            <a:ext cx="77009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SSL </a:t>
            </a:r>
            <a:r>
              <a:rPr lang="en-US" sz="2800" dirty="0">
                <a:latin typeface="Gill Sans MT" charset="0"/>
              </a:rPr>
              <a:t>provides application programming interface (API)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C </a:t>
            </a:r>
            <a:r>
              <a:rPr lang="en-US" sz="2800" dirty="0">
                <a:latin typeface="Gill Sans MT" charset="0"/>
              </a:rPr>
              <a:t>and Java SSL libraries/classes readily available</a:t>
            </a:r>
          </a:p>
        </p:txBody>
      </p:sp>
      <p:pic>
        <p:nvPicPr>
          <p:cNvPr id="99334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187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16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Could do something like PGP: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426228" y="4859338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but </a:t>
            </a:r>
            <a:r>
              <a:rPr lang="en-US" sz="2400" dirty="0">
                <a:latin typeface="Gill Sans MT" charset="0"/>
              </a:rPr>
              <a:t>want to send byte streams &amp; interactive data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want </a:t>
            </a:r>
            <a:r>
              <a:rPr lang="en-US" sz="2400" dirty="0">
                <a:latin typeface="Gill Sans MT" charset="0"/>
              </a:rPr>
              <a:t>set of secret keys for entire connection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want </a:t>
            </a:r>
            <a:r>
              <a:rPr lang="en-US" sz="2400" dirty="0">
                <a:latin typeface="Gill Sans MT" charset="0"/>
              </a:rPr>
              <a:t>certificate exchange as part of protocol: handshake phase</a:t>
            </a:r>
            <a:endParaRPr lang="en-US" dirty="0">
              <a:latin typeface="Gill Sans MT" charset="0"/>
            </a:endParaRPr>
          </a:p>
        </p:txBody>
      </p:sp>
      <p:sp>
        <p:nvSpPr>
          <p:cNvPr id="100356" name="Freeform 4"/>
          <p:cNvSpPr>
            <a:spLocks/>
          </p:cNvSpPr>
          <p:nvPr/>
        </p:nvSpPr>
        <p:spPr bwMode="auto">
          <a:xfrm>
            <a:off x="2595563" y="1830388"/>
            <a:ext cx="989012" cy="406400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 flipV="1">
            <a:off x="1519238" y="1835150"/>
            <a:ext cx="3603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1870075" y="1335088"/>
            <a:ext cx="754063" cy="725487"/>
            <a:chOff x="694" y="2457"/>
            <a:chExt cx="475" cy="457"/>
          </a:xfrm>
        </p:grpSpPr>
        <p:sp>
          <p:nvSpPr>
            <p:cNvPr id="100413" name="Rectangle 7"/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14" name="Text Box 8"/>
            <p:cNvSpPr txBox="1">
              <a:spLocks noChangeArrowheads="1"/>
            </p:cNvSpPr>
            <p:nvPr/>
          </p:nvSpPr>
          <p:spPr bwMode="auto">
            <a:xfrm>
              <a:off x="763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00415" name="Text Box 9"/>
            <p:cNvSpPr txBox="1">
              <a:spLocks noChangeArrowheads="1"/>
            </p:cNvSpPr>
            <p:nvPr/>
          </p:nvSpPr>
          <p:spPr bwMode="auto">
            <a:xfrm>
              <a:off x="902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59" name="Group 10"/>
          <p:cNvGrpSpPr>
            <a:grpSpLocks/>
          </p:cNvGrpSpPr>
          <p:nvPr/>
        </p:nvGrpSpPr>
        <p:grpSpPr bwMode="auto">
          <a:xfrm>
            <a:off x="2736850" y="1303338"/>
            <a:ext cx="757238" cy="739775"/>
            <a:chOff x="1541" y="1971"/>
            <a:chExt cx="477" cy="466"/>
          </a:xfrm>
        </p:grpSpPr>
        <p:sp>
          <p:nvSpPr>
            <p:cNvPr id="100409" name="Rectangle 11"/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10" name="Text Box 12"/>
            <p:cNvSpPr txBox="1">
              <a:spLocks noChangeArrowheads="1"/>
            </p:cNvSpPr>
            <p:nvPr/>
          </p:nvSpPr>
          <p:spPr bwMode="auto">
            <a:xfrm>
              <a:off x="1541" y="2189"/>
              <a:ext cx="4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411" name="Text Box 13"/>
            <p:cNvSpPr txBox="1">
              <a:spLocks noChangeArrowheads="1"/>
            </p:cNvSpPr>
            <p:nvPr/>
          </p:nvSpPr>
          <p:spPr bwMode="auto">
            <a:xfrm>
              <a:off x="1750" y="1971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00412" name="Text Box 14"/>
            <p:cNvSpPr txBox="1">
              <a:spLocks noChangeArrowheads="1"/>
            </p:cNvSpPr>
            <p:nvPr/>
          </p:nvSpPr>
          <p:spPr bwMode="auto">
            <a:xfrm>
              <a:off x="1645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00360" name="Group 15"/>
          <p:cNvGrpSpPr>
            <a:grpSpLocks/>
          </p:cNvGrpSpPr>
          <p:nvPr/>
        </p:nvGrpSpPr>
        <p:grpSpPr bwMode="auto">
          <a:xfrm>
            <a:off x="3294063" y="2179638"/>
            <a:ext cx="638175" cy="519112"/>
            <a:chOff x="2862" y="1573"/>
            <a:chExt cx="402" cy="327"/>
          </a:xfrm>
        </p:grpSpPr>
        <p:sp>
          <p:nvSpPr>
            <p:cNvPr id="100407" name="Oval 16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08" name="Text Box 17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61" name="Group 18"/>
          <p:cNvGrpSpPr>
            <a:grpSpLocks/>
          </p:cNvGrpSpPr>
          <p:nvPr/>
        </p:nvGrpSpPr>
        <p:grpSpPr bwMode="auto">
          <a:xfrm>
            <a:off x="3475038" y="1306513"/>
            <a:ext cx="1163637" cy="528637"/>
            <a:chOff x="1778" y="2485"/>
            <a:chExt cx="733" cy="333"/>
          </a:xfrm>
        </p:grpSpPr>
        <p:sp>
          <p:nvSpPr>
            <p:cNvPr id="100405" name="Text Box 19"/>
            <p:cNvSpPr txBox="1">
              <a:spLocks noChangeArrowheads="1"/>
            </p:cNvSpPr>
            <p:nvPr/>
          </p:nvSpPr>
          <p:spPr bwMode="auto">
            <a:xfrm>
              <a:off x="1778" y="2587"/>
              <a:ext cx="7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00406" name="Text Box 20"/>
            <p:cNvSpPr txBox="1">
              <a:spLocks noChangeArrowheads="1"/>
            </p:cNvSpPr>
            <p:nvPr/>
          </p:nvSpPr>
          <p:spPr bwMode="auto">
            <a:xfrm>
              <a:off x="1877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2" name="Freeform 21"/>
          <p:cNvSpPr>
            <a:spLocks/>
          </p:cNvSpPr>
          <p:nvPr/>
        </p:nvSpPr>
        <p:spPr bwMode="auto">
          <a:xfrm flipV="1">
            <a:off x="1647825" y="2665413"/>
            <a:ext cx="1958975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Text Box 22"/>
          <p:cNvSpPr txBox="1">
            <a:spLocks noChangeArrowheads="1"/>
          </p:cNvSpPr>
          <p:nvPr/>
        </p:nvSpPr>
        <p:spPr bwMode="auto">
          <a:xfrm>
            <a:off x="1192213" y="1616075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00364" name="Group 23"/>
          <p:cNvGrpSpPr>
            <a:grpSpLocks/>
          </p:cNvGrpSpPr>
          <p:nvPr/>
        </p:nvGrpSpPr>
        <p:grpSpPr bwMode="auto">
          <a:xfrm>
            <a:off x="2662238" y="952500"/>
            <a:ext cx="473075" cy="531813"/>
            <a:chOff x="2637" y="716"/>
            <a:chExt cx="298" cy="335"/>
          </a:xfrm>
        </p:grpSpPr>
        <p:sp>
          <p:nvSpPr>
            <p:cNvPr id="100403" name="Text Box 24"/>
            <p:cNvSpPr txBox="1">
              <a:spLocks noChangeArrowheads="1"/>
            </p:cNvSpPr>
            <p:nvPr/>
          </p:nvSpPr>
          <p:spPr bwMode="auto">
            <a:xfrm>
              <a:off x="2637" y="763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0404" name="Text Box 25"/>
            <p:cNvSpPr txBox="1">
              <a:spLocks noChangeArrowheads="1"/>
            </p:cNvSpPr>
            <p:nvPr/>
          </p:nvSpPr>
          <p:spPr bwMode="auto">
            <a:xfrm>
              <a:off x="2742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5" name="Line 26"/>
          <p:cNvSpPr>
            <a:spLocks noChangeShapeType="1"/>
          </p:cNvSpPr>
          <p:nvPr/>
        </p:nvSpPr>
        <p:spPr bwMode="auto">
          <a:xfrm>
            <a:off x="3113088" y="1227138"/>
            <a:ext cx="14287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66" name="Picture 27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362200" y="116998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7" name="Picture 28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139950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8" name="Text Box 29"/>
          <p:cNvSpPr txBox="1">
            <a:spLocks noChangeArrowheads="1"/>
          </p:cNvSpPr>
          <p:nvPr/>
        </p:nvSpPr>
        <p:spPr bwMode="auto">
          <a:xfrm>
            <a:off x="1273175" y="2887663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00369" name="Freeform 30"/>
          <p:cNvSpPr>
            <a:spLocks/>
          </p:cNvSpPr>
          <p:nvPr/>
        </p:nvSpPr>
        <p:spPr bwMode="auto">
          <a:xfrm>
            <a:off x="6672263" y="2741613"/>
            <a:ext cx="1335087" cy="78263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70" name="Line 31"/>
          <p:cNvSpPr>
            <a:spLocks noChangeShapeType="1"/>
          </p:cNvSpPr>
          <p:nvPr/>
        </p:nvSpPr>
        <p:spPr bwMode="auto">
          <a:xfrm>
            <a:off x="3783013" y="2425700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71" name="Picture 32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287963" y="1662113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72" name="Picture 33" descr="BS00592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2660650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73" name="Group 34"/>
          <p:cNvGrpSpPr>
            <a:grpSpLocks/>
          </p:cNvGrpSpPr>
          <p:nvPr/>
        </p:nvGrpSpPr>
        <p:grpSpPr bwMode="auto">
          <a:xfrm>
            <a:off x="4279900" y="1939925"/>
            <a:ext cx="754063" cy="739775"/>
            <a:chOff x="1645" y="256"/>
            <a:chExt cx="475" cy="466"/>
          </a:xfrm>
        </p:grpSpPr>
        <p:sp>
          <p:nvSpPr>
            <p:cNvPr id="100400" name="Rectangle 35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01" name="Text Box 36"/>
            <p:cNvSpPr txBox="1">
              <a:spLocks noChangeArrowheads="1"/>
            </p:cNvSpPr>
            <p:nvPr/>
          </p:nvSpPr>
          <p:spPr bwMode="auto">
            <a:xfrm>
              <a:off x="1654" y="456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402" name="Text Box 37"/>
            <p:cNvSpPr txBox="1">
              <a:spLocks noChangeArrowheads="1"/>
            </p:cNvSpPr>
            <p:nvPr/>
          </p:nvSpPr>
          <p:spPr bwMode="auto">
            <a:xfrm>
              <a:off x="1871" y="25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74" name="Group 38"/>
          <p:cNvGrpSpPr>
            <a:grpSpLocks/>
          </p:cNvGrpSpPr>
          <p:nvPr/>
        </p:nvGrpSpPr>
        <p:grpSpPr bwMode="auto">
          <a:xfrm>
            <a:off x="4303713" y="3140075"/>
            <a:ext cx="754062" cy="739775"/>
            <a:chOff x="2144" y="3214"/>
            <a:chExt cx="475" cy="466"/>
          </a:xfrm>
        </p:grpSpPr>
        <p:sp>
          <p:nvSpPr>
            <p:cNvPr id="100396" name="Rectangle 39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397" name="Text Box 40"/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398" name="Text Box 41"/>
            <p:cNvSpPr txBox="1">
              <a:spLocks noChangeArrowheads="1"/>
            </p:cNvSpPr>
            <p:nvPr/>
          </p:nvSpPr>
          <p:spPr bwMode="auto">
            <a:xfrm>
              <a:off x="2351" y="321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00399" name="Text Box 42"/>
            <p:cNvSpPr txBox="1">
              <a:spLocks noChangeArrowheads="1"/>
            </p:cNvSpPr>
            <p:nvPr/>
          </p:nvSpPr>
          <p:spPr bwMode="auto">
            <a:xfrm>
              <a:off x="2225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75" name="Group 43"/>
          <p:cNvGrpSpPr>
            <a:grpSpLocks/>
          </p:cNvGrpSpPr>
          <p:nvPr/>
        </p:nvGrpSpPr>
        <p:grpSpPr bwMode="auto">
          <a:xfrm>
            <a:off x="5500688" y="2768600"/>
            <a:ext cx="638175" cy="519113"/>
            <a:chOff x="2862" y="1573"/>
            <a:chExt cx="402" cy="327"/>
          </a:xfrm>
        </p:grpSpPr>
        <p:sp>
          <p:nvSpPr>
            <p:cNvPr id="100394" name="Oval 44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395" name="Text Box 45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6" name="Line 46"/>
          <p:cNvSpPr>
            <a:spLocks noChangeShapeType="1"/>
          </p:cNvSpPr>
          <p:nvPr/>
        </p:nvSpPr>
        <p:spPr bwMode="auto">
          <a:xfrm>
            <a:off x="3833813" y="36528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77" name="Group 47"/>
          <p:cNvGrpSpPr>
            <a:grpSpLocks/>
          </p:cNvGrpSpPr>
          <p:nvPr/>
        </p:nvGrpSpPr>
        <p:grpSpPr bwMode="auto">
          <a:xfrm>
            <a:off x="5043488" y="3535363"/>
            <a:ext cx="982662" cy="530225"/>
            <a:chOff x="3497" y="648"/>
            <a:chExt cx="619" cy="334"/>
          </a:xfrm>
        </p:grpSpPr>
        <p:sp>
          <p:nvSpPr>
            <p:cNvPr id="100392" name="Text Box 48"/>
            <p:cNvSpPr txBox="1">
              <a:spLocks noChangeArrowheads="1"/>
            </p:cNvSpPr>
            <p:nvPr/>
          </p:nvSpPr>
          <p:spPr bwMode="auto">
            <a:xfrm>
              <a:off x="3497" y="749"/>
              <a:ext cx="6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 )</a:t>
              </a:r>
            </a:p>
          </p:txBody>
        </p:sp>
        <p:sp>
          <p:nvSpPr>
            <p:cNvPr id="100393" name="Text Box 49"/>
            <p:cNvSpPr txBox="1">
              <a:spLocks noChangeArrowheads="1"/>
            </p:cNvSpPr>
            <p:nvPr/>
          </p:nvSpPr>
          <p:spPr bwMode="auto">
            <a:xfrm>
              <a:off x="3575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8" name="Freeform 50"/>
          <p:cNvSpPr>
            <a:spLocks/>
          </p:cNvSpPr>
          <p:nvPr/>
        </p:nvSpPr>
        <p:spPr bwMode="auto">
          <a:xfrm>
            <a:off x="5035550" y="2433638"/>
            <a:ext cx="755650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79" name="Freeform 51"/>
          <p:cNvSpPr>
            <a:spLocks/>
          </p:cNvSpPr>
          <p:nvPr/>
        </p:nvSpPr>
        <p:spPr bwMode="auto">
          <a:xfrm flipV="1">
            <a:off x="5057775" y="3254375"/>
            <a:ext cx="755650" cy="392113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80" name="Text Box 52"/>
          <p:cNvSpPr txBox="1">
            <a:spLocks noChangeArrowheads="1"/>
          </p:cNvSpPr>
          <p:nvPr/>
        </p:nvSpPr>
        <p:spPr bwMode="auto">
          <a:xfrm>
            <a:off x="4849813" y="159702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100381" name="Line 53"/>
          <p:cNvSpPr>
            <a:spLocks noChangeShapeType="1"/>
          </p:cNvSpPr>
          <p:nvPr/>
        </p:nvSpPr>
        <p:spPr bwMode="auto">
          <a:xfrm>
            <a:off x="4905375" y="186848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82" name="Group 54"/>
          <p:cNvGrpSpPr>
            <a:grpSpLocks/>
          </p:cNvGrpSpPr>
          <p:nvPr/>
        </p:nvGrpSpPr>
        <p:grpSpPr bwMode="auto">
          <a:xfrm>
            <a:off x="4257675" y="3868738"/>
            <a:ext cx="474663" cy="603250"/>
            <a:chOff x="2636" y="674"/>
            <a:chExt cx="299" cy="380"/>
          </a:xfrm>
        </p:grpSpPr>
        <p:sp>
          <p:nvSpPr>
            <p:cNvPr id="100390" name="Text Box 55"/>
            <p:cNvSpPr txBox="1">
              <a:spLocks noChangeArrowheads="1"/>
            </p:cNvSpPr>
            <p:nvPr/>
          </p:nvSpPr>
          <p:spPr bwMode="auto">
            <a:xfrm>
              <a:off x="2636" y="763"/>
              <a:ext cx="2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0391" name="Text Box 56"/>
            <p:cNvSpPr txBox="1">
              <a:spLocks noChangeArrowheads="1"/>
            </p:cNvSpPr>
            <p:nvPr/>
          </p:nvSpPr>
          <p:spPr bwMode="auto">
            <a:xfrm>
              <a:off x="2721" y="674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83" name="Line 57"/>
          <p:cNvSpPr>
            <a:spLocks noChangeShapeType="1"/>
          </p:cNvSpPr>
          <p:nvPr/>
        </p:nvSpPr>
        <p:spPr bwMode="auto">
          <a:xfrm>
            <a:off x="4667250" y="390683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84" name="Picture 58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56150" y="418147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85" name="Line 59"/>
          <p:cNvSpPr>
            <a:spLocks noChangeShapeType="1"/>
          </p:cNvSpPr>
          <p:nvPr/>
        </p:nvSpPr>
        <p:spPr bwMode="auto">
          <a:xfrm flipV="1">
            <a:off x="6038850" y="3028950"/>
            <a:ext cx="76835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86" name="Text Box 60"/>
          <p:cNvSpPr txBox="1">
            <a:spLocks noChangeArrowheads="1"/>
          </p:cNvSpPr>
          <p:nvPr/>
        </p:nvSpPr>
        <p:spPr bwMode="auto">
          <a:xfrm>
            <a:off x="6862763" y="29845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00387" name="Text Box 61"/>
          <p:cNvSpPr txBox="1">
            <a:spLocks noChangeArrowheads="1"/>
          </p:cNvSpPr>
          <p:nvPr/>
        </p:nvSpPr>
        <p:spPr bwMode="auto">
          <a:xfrm>
            <a:off x="3440113" y="347027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pic>
        <p:nvPicPr>
          <p:cNvPr id="100388" name="Picture 62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09950" y="383540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89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8016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1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0318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SSL: a simple secure channel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handshake: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Alice and Bob use their certificates, private keys to authenticate each other and exchange shared secret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key derivation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Alice and Bob use shared secret to derive set of keys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data transfer: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data to be transferred is broken up into series of records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connection closure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special messages to securely close connection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63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042988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a simple handshake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0" y="4141788"/>
            <a:ext cx="7772400" cy="2268537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MS: </a:t>
            </a:r>
            <a:r>
              <a:rPr lang="en-US" dirty="0">
                <a:latin typeface="Gill Sans MT" charset="0"/>
              </a:rPr>
              <a:t>master secret</a:t>
            </a:r>
          </a:p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EMS: </a:t>
            </a:r>
            <a:r>
              <a:rPr lang="en-US" dirty="0">
                <a:latin typeface="Gill Sans MT" charset="0"/>
              </a:rPr>
              <a:t>encrypted master secret</a:t>
            </a:r>
          </a:p>
        </p:txBody>
      </p:sp>
      <p:sp>
        <p:nvSpPr>
          <p:cNvPr id="102405" name="Line 4"/>
          <p:cNvSpPr>
            <a:spLocks noChangeShapeType="1"/>
          </p:cNvSpPr>
          <p:nvPr/>
        </p:nvSpPr>
        <p:spPr bwMode="auto">
          <a:xfrm>
            <a:off x="1808163" y="1898650"/>
            <a:ext cx="4841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 rot="191117">
            <a:off x="3711575" y="1611313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hello</a:t>
            </a:r>
          </a:p>
        </p:txBody>
      </p:sp>
      <p:pic>
        <p:nvPicPr>
          <p:cNvPr id="102407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38918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2457450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9" name="Line 8"/>
          <p:cNvSpPr>
            <a:spLocks noChangeShapeType="1"/>
          </p:cNvSpPr>
          <p:nvPr/>
        </p:nvSpPr>
        <p:spPr bwMode="auto">
          <a:xfrm flipH="1">
            <a:off x="1808163" y="2587625"/>
            <a:ext cx="48418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0" name="Text Box 9"/>
          <p:cNvSpPr txBox="1">
            <a:spLocks noChangeArrowheads="1"/>
          </p:cNvSpPr>
          <p:nvPr/>
        </p:nvSpPr>
        <p:spPr bwMode="auto">
          <a:xfrm rot="-301744">
            <a:off x="2859088" y="2387600"/>
            <a:ext cx="252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public key certificate</a:t>
            </a:r>
          </a:p>
        </p:txBody>
      </p:sp>
      <p:sp>
        <p:nvSpPr>
          <p:cNvPr id="102411" name="Line 10"/>
          <p:cNvSpPr>
            <a:spLocks noChangeShapeType="1"/>
          </p:cNvSpPr>
          <p:nvPr/>
        </p:nvSpPr>
        <p:spPr bwMode="auto">
          <a:xfrm>
            <a:off x="1808163" y="3508375"/>
            <a:ext cx="48418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2" name="Text Box 11"/>
          <p:cNvSpPr txBox="1">
            <a:spLocks noChangeArrowheads="1"/>
          </p:cNvSpPr>
          <p:nvPr/>
        </p:nvSpPr>
        <p:spPr bwMode="auto">
          <a:xfrm rot="219716">
            <a:off x="3813175" y="3290888"/>
            <a:ext cx="195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baseline="-25000" dirty="0">
                <a:latin typeface="Arial" charset="0"/>
                <a:cs typeface="Arial" charset="0"/>
              </a:rPr>
              <a:t>B</a:t>
            </a:r>
            <a:r>
              <a:rPr lang="en-US" baseline="30000" dirty="0">
                <a:latin typeface="Arial" charset="0"/>
                <a:cs typeface="Arial" charset="0"/>
              </a:rPr>
              <a:t>+</a:t>
            </a:r>
            <a:r>
              <a:rPr lang="en-US" dirty="0">
                <a:latin typeface="Arial" charset="0"/>
                <a:cs typeface="Arial" charset="0"/>
              </a:rPr>
              <a:t>(MS) = EMS</a:t>
            </a: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8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0271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key derivation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535113"/>
            <a:ext cx="7772400" cy="49672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considered bad to use same key for more than one cryptographic operation</a:t>
            </a:r>
          </a:p>
          <a:p>
            <a:pPr lvl="1"/>
            <a:r>
              <a:rPr lang="en-US" sz="2000" dirty="0">
                <a:latin typeface="Gill Sans MT" charset="0"/>
              </a:rPr>
              <a:t>use different keys for message authentication code (MAC) and encryption</a:t>
            </a:r>
          </a:p>
          <a:p>
            <a:r>
              <a:rPr lang="en-US" sz="2400" dirty="0">
                <a:latin typeface="Gill Sans MT" charset="0"/>
              </a:rPr>
              <a:t>four keys:</a:t>
            </a:r>
          </a:p>
          <a:p>
            <a:pPr lvl="1"/>
            <a:r>
              <a:rPr lang="en-US" dirty="0">
                <a:latin typeface="Gill Sans MT" charset="0"/>
              </a:rPr>
              <a:t>K</a:t>
            </a:r>
            <a:r>
              <a:rPr lang="en-US" baseline="-25000" dirty="0">
                <a:latin typeface="Gill Sans MT" charset="0"/>
              </a:rPr>
              <a:t>c</a:t>
            </a:r>
            <a:r>
              <a:rPr lang="en-US" dirty="0">
                <a:latin typeface="Gill Sans MT" charset="0"/>
              </a:rPr>
              <a:t> = encryption key for data sent from client to server</a:t>
            </a:r>
          </a:p>
          <a:p>
            <a:pPr lvl="1"/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c</a:t>
            </a:r>
            <a:r>
              <a:rPr lang="en-US" dirty="0">
                <a:latin typeface="Gill Sans MT" charset="0"/>
              </a:rPr>
              <a:t> = MAC key for data sent from client to server</a:t>
            </a:r>
          </a:p>
          <a:p>
            <a:pPr lvl="1"/>
            <a:r>
              <a:rPr lang="en-US" dirty="0">
                <a:latin typeface="Gill Sans MT" charset="0"/>
              </a:rPr>
              <a:t>K</a:t>
            </a:r>
            <a:r>
              <a:rPr lang="en-US" baseline="-25000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 = encryption key for data sent from server to client</a:t>
            </a:r>
          </a:p>
          <a:p>
            <a:pPr lvl="1"/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 = MAC key for data sent from server to client</a:t>
            </a:r>
          </a:p>
          <a:p>
            <a:r>
              <a:rPr lang="en-US" sz="2400" dirty="0">
                <a:latin typeface="Gill Sans MT" charset="0"/>
              </a:rPr>
              <a:t>keys derived from key derivation function (KDF)</a:t>
            </a:r>
          </a:p>
          <a:p>
            <a:pPr lvl="1"/>
            <a:r>
              <a:rPr lang="en-US" sz="2000" dirty="0">
                <a:latin typeface="Gill Sans MT" charset="0"/>
              </a:rPr>
              <a:t>takes master secret and (possibly) some additional random data and creates the keys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5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49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804863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Toy: data records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39957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why not encrypt data in constant stream as we write it to TCP?</a:t>
            </a:r>
          </a:p>
          <a:p>
            <a:pPr lvl="1"/>
            <a:r>
              <a:rPr lang="en-US" sz="2000" dirty="0">
                <a:latin typeface="Gill Sans MT" charset="0"/>
              </a:rPr>
              <a:t>where would we put the MAC? If at end, no message integrity until all data processed.</a:t>
            </a:r>
          </a:p>
          <a:p>
            <a:pPr lvl="1"/>
            <a:r>
              <a:rPr lang="en-US" sz="2000" dirty="0">
                <a:latin typeface="Gill Sans MT" charset="0"/>
              </a:rPr>
              <a:t>e.g., with instant messaging, how can we do integrity check over all bytes sent before displaying?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instead, break stream in series of records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each record carries a MAC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receiver can act on each record as it arrives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issue: in record, receiver needs to distinguish MAC from data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want to use variable-length records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1884363" y="5332413"/>
            <a:ext cx="927100" cy="5667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length</a:t>
            </a:r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2811463" y="5332413"/>
            <a:ext cx="3967162" cy="5667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04455" name="Rectangle 6"/>
          <p:cNvSpPr>
            <a:spLocks noChangeArrowheads="1"/>
          </p:cNvSpPr>
          <p:nvPr/>
        </p:nvSpPr>
        <p:spPr bwMode="auto">
          <a:xfrm>
            <a:off x="6778625" y="5332413"/>
            <a:ext cx="1030288" cy="5667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MAC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8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sequence numbers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 smtClean="0">
                <a:ea typeface="+mn-ea"/>
                <a:cs typeface="+mn-cs"/>
              </a:rPr>
              <a:t>attacker can capture and replay record or re-order records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 smtClean="0">
                <a:ea typeface="+mn-ea"/>
                <a:cs typeface="+mn-cs"/>
              </a:rPr>
              <a:t>put sequence number into MAC: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MAC = MAC(M</a:t>
            </a:r>
            <a:r>
              <a:rPr lang="en-US" baseline="-25000" dirty="0" smtClean="0"/>
              <a:t>x</a:t>
            </a:r>
            <a:r>
              <a:rPr lang="en-US" dirty="0" smtClean="0"/>
              <a:t>, sequence||data)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note: no sequence number field</a:t>
            </a:r>
          </a:p>
          <a:p>
            <a:pPr>
              <a:buFont typeface="Wingdings" pitchFamily="2" charset="2"/>
              <a:buChar char="v"/>
              <a:defRPr/>
            </a:pPr>
            <a:endParaRPr lang="en-US" i="1" dirty="0">
              <a:solidFill>
                <a:srgbClr val="C00000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 smtClean="0">
                <a:ea typeface="+mn-ea"/>
                <a:cs typeface="+mn-cs"/>
              </a:rPr>
              <a:t>attacker could replay all records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 smtClean="0">
                <a:ea typeface="+mn-ea"/>
                <a:cs typeface="+mn-cs"/>
              </a:rPr>
              <a:t>use nonce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1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control information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821113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problem: </a:t>
            </a:r>
            <a:r>
              <a:rPr lang="en-US" dirty="0">
                <a:latin typeface="Gill Sans MT" charset="0"/>
              </a:rPr>
              <a:t>truncation attack: </a:t>
            </a:r>
          </a:p>
          <a:p>
            <a:pPr lvl="1"/>
            <a:r>
              <a:rPr lang="en-US" dirty="0">
                <a:latin typeface="Gill Sans MT" charset="0"/>
              </a:rPr>
              <a:t>attacker forges TCP connection close segment</a:t>
            </a:r>
          </a:p>
          <a:p>
            <a:pPr lvl="1"/>
            <a:r>
              <a:rPr lang="en-US" dirty="0">
                <a:latin typeface="Gill Sans MT" charset="0"/>
              </a:rPr>
              <a:t>one or both sides thinks there is less data than there actually is. 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solution: </a:t>
            </a:r>
            <a:r>
              <a:rPr lang="en-US" dirty="0">
                <a:latin typeface="Gill Sans MT" charset="0"/>
              </a:rPr>
              <a:t>record types, with one type for closure</a:t>
            </a:r>
          </a:p>
          <a:p>
            <a:pPr lvl="1"/>
            <a:r>
              <a:rPr lang="en-US" dirty="0">
                <a:latin typeface="Gill Sans MT" charset="0"/>
              </a:rPr>
              <a:t>type 0 for data; type 1 for closure</a:t>
            </a:r>
          </a:p>
          <a:p>
            <a:r>
              <a:rPr lang="en-US" dirty="0">
                <a:latin typeface="Gill Sans MT" charset="0"/>
              </a:rPr>
              <a:t>MAC = MAC(</a:t>
            </a:r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x</a:t>
            </a:r>
            <a:r>
              <a:rPr lang="en-US" dirty="0">
                <a:latin typeface="Gill Sans MT" charset="0"/>
              </a:rPr>
              <a:t>, sequence||type||data)</a:t>
            </a: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219710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1" name="Rectangle 7"/>
          <p:cNvSpPr>
            <a:spLocks noChangeArrowheads="1"/>
          </p:cNvSpPr>
          <p:nvPr/>
        </p:nvSpPr>
        <p:spPr bwMode="auto">
          <a:xfrm>
            <a:off x="306705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2" name="Rectangle 8"/>
          <p:cNvSpPr>
            <a:spLocks noChangeArrowheads="1"/>
          </p:cNvSpPr>
          <p:nvPr/>
        </p:nvSpPr>
        <p:spPr bwMode="auto">
          <a:xfrm>
            <a:off x="3937000" y="5592763"/>
            <a:ext cx="2584450" cy="5540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3" name="Rectangle 9"/>
          <p:cNvSpPr>
            <a:spLocks noChangeArrowheads="1"/>
          </p:cNvSpPr>
          <p:nvPr/>
        </p:nvSpPr>
        <p:spPr bwMode="auto">
          <a:xfrm>
            <a:off x="6521450" y="5592763"/>
            <a:ext cx="869950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4" name="Text Box 10"/>
          <p:cNvSpPr txBox="1">
            <a:spLocks noChangeArrowheads="1"/>
          </p:cNvSpPr>
          <p:nvPr/>
        </p:nvSpPr>
        <p:spPr bwMode="auto">
          <a:xfrm>
            <a:off x="2182813" y="5681663"/>
            <a:ext cx="88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length</a:t>
            </a:r>
          </a:p>
        </p:txBody>
      </p:sp>
      <p:sp>
        <p:nvSpPr>
          <p:cNvPr id="106505" name="Text Box 12"/>
          <p:cNvSpPr txBox="1">
            <a:spLocks noChangeArrowheads="1"/>
          </p:cNvSpPr>
          <p:nvPr/>
        </p:nvSpPr>
        <p:spPr bwMode="auto">
          <a:xfrm>
            <a:off x="3186113" y="5681663"/>
            <a:ext cx="668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type</a:t>
            </a:r>
          </a:p>
        </p:txBody>
      </p:sp>
      <p:sp>
        <p:nvSpPr>
          <p:cNvPr id="106506" name="Text Box 13"/>
          <p:cNvSpPr txBox="1">
            <a:spLocks noChangeArrowheads="1"/>
          </p:cNvSpPr>
          <p:nvPr/>
        </p:nvSpPr>
        <p:spPr bwMode="auto">
          <a:xfrm>
            <a:off x="4757738" y="5670550"/>
            <a:ext cx="68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06507" name="Text Box 14"/>
          <p:cNvSpPr txBox="1">
            <a:spLocks noChangeArrowheads="1"/>
          </p:cNvSpPr>
          <p:nvPr/>
        </p:nvSpPr>
        <p:spPr bwMode="auto">
          <a:xfrm>
            <a:off x="6600825" y="568166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MAC</a:t>
            </a:r>
          </a:p>
        </p:txBody>
      </p:sp>
      <p:pic>
        <p:nvPicPr>
          <p:cNvPr id="106508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611813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4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09538"/>
            <a:ext cx="8718550" cy="100012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There are bad guys (and girls) out there!</a:t>
            </a:r>
          </a:p>
        </p:txBody>
      </p:sp>
      <p:sp>
        <p:nvSpPr>
          <p:cNvPr id="317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17538" y="1262063"/>
            <a:ext cx="795813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can a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bad guy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do?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 lot! See section 1.6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eavesdrop: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intercept messages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Gill Sans MT" charset="0"/>
              </a:rPr>
              <a:t>actively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insert</a:t>
            </a:r>
            <a:r>
              <a:rPr lang="en-US" sz="2800" dirty="0">
                <a:latin typeface="Gill Sans MT" charset="0"/>
              </a:rPr>
              <a:t> messages into connection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impersonation: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can fake (spoof) source address in packet (or any field in packet)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hijacking: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take over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ongoing connection by removing sender or receiver, inserting himself in place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denial of service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800" dirty="0">
                <a:latin typeface="Gill Sans MT" charset="0"/>
              </a:rPr>
              <a:t>prevent service from being used by others (e.g.,  by overloading resources)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31748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99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7778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 SSL: summary</a:t>
            </a:r>
          </a:p>
        </p:txBody>
      </p:sp>
      <p:grpSp>
        <p:nvGrpSpPr>
          <p:cNvPr id="107524" name="Group 3"/>
          <p:cNvGrpSpPr>
            <a:grpSpLocks/>
          </p:cNvGrpSpPr>
          <p:nvPr/>
        </p:nvGrpSpPr>
        <p:grpSpPr bwMode="auto">
          <a:xfrm>
            <a:off x="1828800" y="1474788"/>
            <a:ext cx="4343400" cy="4935537"/>
            <a:chOff x="912" y="971"/>
            <a:chExt cx="2736" cy="3109"/>
          </a:xfrm>
        </p:grpSpPr>
        <p:grpSp>
          <p:nvGrpSpPr>
            <p:cNvPr id="107530" name="Group 4"/>
            <p:cNvGrpSpPr>
              <a:grpSpLocks/>
            </p:cNvGrpSpPr>
            <p:nvPr/>
          </p:nvGrpSpPr>
          <p:grpSpPr bwMode="auto">
            <a:xfrm>
              <a:off x="912" y="1152"/>
              <a:ext cx="2736" cy="2928"/>
              <a:chOff x="912" y="864"/>
              <a:chExt cx="2736" cy="2928"/>
            </a:xfrm>
          </p:grpSpPr>
          <p:sp>
            <p:nvSpPr>
              <p:cNvPr id="107540" name="Line 5"/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1" name="Line 6"/>
              <p:cNvSpPr>
                <a:spLocks noChangeShapeType="1"/>
              </p:cNvSpPr>
              <p:nvPr/>
            </p:nvSpPr>
            <p:spPr bwMode="auto">
              <a:xfrm flipH="1">
                <a:off x="912" y="1152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2" name="Line 7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3" name="Line 8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4" name="Line 9"/>
              <p:cNvSpPr>
                <a:spLocks noChangeShapeType="1"/>
              </p:cNvSpPr>
              <p:nvPr/>
            </p:nvSpPr>
            <p:spPr bwMode="auto">
              <a:xfrm>
                <a:off x="912" y="2064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5" name="Line 10"/>
              <p:cNvSpPr>
                <a:spLocks noChangeShapeType="1"/>
              </p:cNvSpPr>
              <p:nvPr/>
            </p:nvSpPr>
            <p:spPr bwMode="auto">
              <a:xfrm flipH="1">
                <a:off x="912" y="2352"/>
                <a:ext cx="27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6" name="Line 11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7" name="Line 12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8" name="Line 13"/>
              <p:cNvSpPr>
                <a:spLocks noChangeShapeType="1"/>
              </p:cNvSpPr>
              <p:nvPr/>
            </p:nvSpPr>
            <p:spPr bwMode="auto">
              <a:xfrm flipH="1">
                <a:off x="912" y="3600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7531" name="Text Box 14"/>
            <p:cNvSpPr txBox="1">
              <a:spLocks noChangeArrowheads="1"/>
            </p:cNvSpPr>
            <p:nvPr/>
          </p:nvSpPr>
          <p:spPr bwMode="auto">
            <a:xfrm rot="219254">
              <a:off x="2006" y="971"/>
              <a:ext cx="4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hello</a:t>
              </a:r>
            </a:p>
          </p:txBody>
        </p:sp>
        <p:sp>
          <p:nvSpPr>
            <p:cNvPr id="107532" name="Text Box 15"/>
            <p:cNvSpPr txBox="1">
              <a:spLocks noChangeArrowheads="1"/>
            </p:cNvSpPr>
            <p:nvPr/>
          </p:nvSpPr>
          <p:spPr bwMode="auto">
            <a:xfrm rot="-219716">
              <a:off x="1583" y="1292"/>
              <a:ext cx="1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certificate, nonce</a:t>
              </a:r>
            </a:p>
          </p:txBody>
        </p:sp>
        <p:sp>
          <p:nvSpPr>
            <p:cNvPr id="107533" name="Text Box 16"/>
            <p:cNvSpPr txBox="1">
              <a:spLocks noChangeArrowheads="1"/>
            </p:cNvSpPr>
            <p:nvPr/>
          </p:nvSpPr>
          <p:spPr bwMode="auto">
            <a:xfrm rot="191774">
              <a:off x="1859" y="1632"/>
              <a:ext cx="1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B</a:t>
              </a:r>
              <a:r>
                <a:rPr lang="en-US" baseline="30000" dirty="0">
                  <a:latin typeface="Arial" charset="0"/>
                  <a:cs typeface="Arial" charset="0"/>
                </a:rPr>
                <a:t>+</a:t>
              </a:r>
              <a:r>
                <a:rPr lang="en-US" dirty="0">
                  <a:latin typeface="Arial" charset="0"/>
                  <a:cs typeface="Arial" charset="0"/>
                </a:rPr>
                <a:t>(MS) = EMS</a:t>
              </a:r>
            </a:p>
          </p:txBody>
        </p:sp>
        <p:sp>
          <p:nvSpPr>
            <p:cNvPr id="107534" name="Text Box 17"/>
            <p:cNvSpPr txBox="1">
              <a:spLocks noChangeArrowheads="1"/>
            </p:cNvSpPr>
            <p:nvPr/>
          </p:nvSpPr>
          <p:spPr bwMode="auto">
            <a:xfrm rot="192313">
              <a:off x="1575" y="1910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</a:t>
              </a:r>
              <a:r>
                <a:rPr lang="en-US" dirty="0">
                  <a:latin typeface="Arial" charset="0"/>
                  <a:cs typeface="Arial" charset="0"/>
                </a:rPr>
                <a:t>seq</a:t>
              </a:r>
              <a:r>
                <a:rPr lang="en-US" dirty="0">
                  <a:latin typeface="Arial" charset="0"/>
                  <a:cs typeface="Arial" charset="0"/>
                </a:rPr>
                <a:t> 1, data</a:t>
              </a:r>
            </a:p>
          </p:txBody>
        </p:sp>
        <p:sp>
          <p:nvSpPr>
            <p:cNvPr id="107535" name="Text Box 18"/>
            <p:cNvSpPr txBox="1">
              <a:spLocks noChangeArrowheads="1"/>
            </p:cNvSpPr>
            <p:nvPr/>
          </p:nvSpPr>
          <p:spPr bwMode="auto">
            <a:xfrm rot="192313">
              <a:off x="1703" y="2159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</a:t>
              </a:r>
              <a:r>
                <a:rPr lang="en-US" dirty="0">
                  <a:latin typeface="Arial" charset="0"/>
                  <a:cs typeface="Arial" charset="0"/>
                </a:rPr>
                <a:t>seq</a:t>
              </a:r>
              <a:r>
                <a:rPr lang="en-US" dirty="0">
                  <a:latin typeface="Arial" charset="0"/>
                  <a:cs typeface="Arial" charset="0"/>
                </a:rPr>
                <a:t> 2, data</a:t>
              </a:r>
            </a:p>
          </p:txBody>
        </p:sp>
        <p:sp>
          <p:nvSpPr>
            <p:cNvPr id="107536" name="Text Box 19"/>
            <p:cNvSpPr txBox="1">
              <a:spLocks noChangeArrowheads="1"/>
            </p:cNvSpPr>
            <p:nvPr/>
          </p:nvSpPr>
          <p:spPr bwMode="auto">
            <a:xfrm rot="-385404">
              <a:off x="1609" y="2515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</a:t>
              </a:r>
              <a:r>
                <a:rPr lang="en-US" dirty="0">
                  <a:latin typeface="Arial" charset="0"/>
                  <a:cs typeface="Arial" charset="0"/>
                </a:rPr>
                <a:t>seq</a:t>
              </a:r>
              <a:r>
                <a:rPr lang="en-US" dirty="0">
                  <a:latin typeface="Arial" charset="0"/>
                  <a:cs typeface="Arial" charset="0"/>
                </a:rPr>
                <a:t> 1, data</a:t>
              </a:r>
            </a:p>
          </p:txBody>
        </p:sp>
        <p:sp>
          <p:nvSpPr>
            <p:cNvPr id="107537" name="Text Box 20"/>
            <p:cNvSpPr txBox="1">
              <a:spLocks noChangeArrowheads="1"/>
            </p:cNvSpPr>
            <p:nvPr/>
          </p:nvSpPr>
          <p:spPr bwMode="auto">
            <a:xfrm rot="192313">
              <a:off x="1891" y="3042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</a:t>
              </a:r>
              <a:r>
                <a:rPr lang="en-US" dirty="0">
                  <a:latin typeface="Arial" charset="0"/>
                  <a:cs typeface="Arial" charset="0"/>
                </a:rPr>
                <a:t>seq</a:t>
              </a:r>
              <a:r>
                <a:rPr lang="en-US" dirty="0">
                  <a:latin typeface="Arial" charset="0"/>
                  <a:cs typeface="Arial" charset="0"/>
                </a:rPr>
                <a:t> 3, data</a:t>
              </a:r>
            </a:p>
          </p:txBody>
        </p:sp>
        <p:sp>
          <p:nvSpPr>
            <p:cNvPr id="107538" name="Text Box 21"/>
            <p:cNvSpPr txBox="1">
              <a:spLocks noChangeArrowheads="1"/>
            </p:cNvSpPr>
            <p:nvPr/>
          </p:nvSpPr>
          <p:spPr bwMode="auto">
            <a:xfrm rot="192313">
              <a:off x="1859" y="3379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</a:t>
              </a:r>
              <a:r>
                <a:rPr lang="en-US" dirty="0">
                  <a:latin typeface="Arial" charset="0"/>
                  <a:cs typeface="Arial" charset="0"/>
                </a:rPr>
                <a:t>seq</a:t>
              </a:r>
              <a:r>
                <a:rPr lang="en-US" dirty="0">
                  <a:latin typeface="Arial" charset="0"/>
                  <a:cs typeface="Arial" charset="0"/>
                </a:rPr>
                <a:t> 4, close</a:t>
              </a:r>
            </a:p>
          </p:txBody>
        </p:sp>
        <p:sp>
          <p:nvSpPr>
            <p:cNvPr id="107539" name="Text Box 22"/>
            <p:cNvSpPr txBox="1">
              <a:spLocks noChangeArrowheads="1"/>
            </p:cNvSpPr>
            <p:nvPr/>
          </p:nvSpPr>
          <p:spPr bwMode="auto">
            <a:xfrm rot="-274243">
              <a:off x="1712" y="3725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</a:t>
              </a:r>
              <a:r>
                <a:rPr lang="en-US" dirty="0">
                  <a:latin typeface="Arial" charset="0"/>
                  <a:cs typeface="Arial" charset="0"/>
                </a:rPr>
                <a:t>seq</a:t>
              </a:r>
              <a:r>
                <a:rPr lang="en-US" dirty="0">
                  <a:latin typeface="Arial" charset="0"/>
                  <a:cs typeface="Arial" charset="0"/>
                </a:rPr>
                <a:t> 2, close</a:t>
              </a:r>
            </a:p>
          </p:txBody>
        </p:sp>
      </p:grpSp>
      <p:sp>
        <p:nvSpPr>
          <p:cNvPr id="107525" name="AutoShape 23"/>
          <p:cNvSpPr>
            <a:spLocks/>
          </p:cNvSpPr>
          <p:nvPr/>
        </p:nvSpPr>
        <p:spPr bwMode="auto">
          <a:xfrm>
            <a:off x="1524000" y="2698750"/>
            <a:ext cx="152400" cy="3765550"/>
          </a:xfrm>
          <a:prstGeom prst="leftBrace">
            <a:avLst>
              <a:gd name="adj1" fmla="val 205903"/>
              <a:gd name="adj2" fmla="val 50000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7526" name="Text Box 24"/>
          <p:cNvSpPr txBox="1">
            <a:spLocks noChangeArrowheads="1"/>
          </p:cNvSpPr>
          <p:nvPr/>
        </p:nvSpPr>
        <p:spPr bwMode="auto">
          <a:xfrm rot="-5400000">
            <a:off x="588169" y="4412457"/>
            <a:ext cx="1309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encrypted</a:t>
            </a:r>
          </a:p>
        </p:txBody>
      </p:sp>
      <p:pic>
        <p:nvPicPr>
          <p:cNvPr id="107527" name="Picture 25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31457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8" name="Picture 26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8" y="2417763"/>
            <a:ext cx="6429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9" name="Text Box 27"/>
          <p:cNvSpPr txBox="1">
            <a:spLocks noChangeArrowheads="1"/>
          </p:cNvSpPr>
          <p:nvPr/>
        </p:nvSpPr>
        <p:spPr bwMode="auto">
          <a:xfrm>
            <a:off x="7142163" y="3074988"/>
            <a:ext cx="1166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bob.com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3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5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03187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 </a:t>
            </a:r>
            <a:r>
              <a:rPr lang="en-US" dirty="0" smtClean="0">
                <a:latin typeface="Gill Sans MT" charset="0"/>
              </a:rPr>
              <a:t>isn’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complete</a:t>
            </a:r>
            <a:endParaRPr lang="en-US" dirty="0">
              <a:latin typeface="Gill Sans MT" charset="0"/>
            </a:endParaRP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589838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how long are fields?</a:t>
            </a:r>
          </a:p>
          <a:p>
            <a:r>
              <a:rPr lang="en-US" dirty="0">
                <a:latin typeface="Gill Sans MT" charset="0"/>
              </a:rPr>
              <a:t>which encryption protocols?</a:t>
            </a:r>
          </a:p>
          <a:p>
            <a:r>
              <a:rPr lang="en-US" dirty="0">
                <a:latin typeface="Gill Sans MT" charset="0"/>
              </a:rPr>
              <a:t>want negotiation?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support different encryption algorithms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choose together specific algorithm before data transfer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2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950913"/>
            <a:ext cx="36766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13176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cipher suite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308100"/>
            <a:ext cx="4556125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cipher suite</a:t>
            </a:r>
          </a:p>
          <a:p>
            <a:pPr lvl="1"/>
            <a:r>
              <a:rPr lang="en-US" sz="2000" dirty="0">
                <a:latin typeface="Gill Sans MT" charset="0"/>
              </a:rPr>
              <a:t>public-key algorithm</a:t>
            </a:r>
          </a:p>
          <a:p>
            <a:pPr lvl="1"/>
            <a:r>
              <a:rPr lang="en-US" sz="2000" dirty="0">
                <a:latin typeface="Gill Sans MT" charset="0"/>
              </a:rPr>
              <a:t>symmetric encryption algorithm</a:t>
            </a:r>
          </a:p>
          <a:p>
            <a:pPr lvl="1"/>
            <a:r>
              <a:rPr lang="en-US" sz="2000" dirty="0">
                <a:latin typeface="Gill Sans MT" charset="0"/>
              </a:rPr>
              <a:t>MAC  algorithm</a:t>
            </a:r>
          </a:p>
          <a:p>
            <a:r>
              <a:rPr lang="en-US" dirty="0">
                <a:latin typeface="Gill Sans MT" charset="0"/>
              </a:rPr>
              <a:t>SSL supports several cipher suites</a:t>
            </a:r>
          </a:p>
          <a:p>
            <a:r>
              <a:rPr lang="en-US" dirty="0">
                <a:latin typeface="Gill Sans MT" charset="0"/>
              </a:rPr>
              <a:t>negotiation: client, server agree on cipher suite</a:t>
            </a:r>
          </a:p>
          <a:p>
            <a:pPr lvl="1"/>
            <a:r>
              <a:rPr lang="en-US" dirty="0">
                <a:latin typeface="Gill Sans MT" charset="0"/>
              </a:rPr>
              <a:t>client offers choice</a:t>
            </a:r>
          </a:p>
          <a:p>
            <a:pPr lvl="1"/>
            <a:r>
              <a:rPr lang="en-US" dirty="0">
                <a:latin typeface="Gill Sans MT" charset="0"/>
              </a:rPr>
              <a:t>server picks one</a:t>
            </a:r>
          </a:p>
        </p:txBody>
      </p:sp>
      <p:sp>
        <p:nvSpPr>
          <p:cNvPr id="109573" name="Rectangle 3"/>
          <p:cNvSpPr>
            <a:spLocks noChangeArrowheads="1"/>
          </p:cNvSpPr>
          <p:nvPr/>
        </p:nvSpPr>
        <p:spPr bwMode="auto">
          <a:xfrm>
            <a:off x="4822555" y="1462088"/>
            <a:ext cx="4010295" cy="39385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325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common SSL symmetric ciphers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DES – Data Encryption Standard: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3DES – Triple strength: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RC2 – Rivest Cipher 2: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RC4 – Rivest Cipher 4: stream</a:t>
            </a:r>
          </a:p>
          <a:p>
            <a:pPr marL="119063" indent="-5873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SSL Public key encryption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Arial" charset="0"/>
                <a:cs typeface="Arial" charset="0"/>
              </a:rPr>
              <a:t>RSA</a:t>
            </a:r>
          </a:p>
          <a:p>
            <a:pPr marL="119063" indent="-119063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2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3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(1)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Purpose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server authentication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negotiation: agree on crypto algorithms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establish keys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client authentication (optional)</a:t>
            </a:r>
          </a:p>
          <a:p>
            <a:pPr marL="533400" indent="-533400"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9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7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(2)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50975"/>
            <a:ext cx="7772400" cy="4648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sends list of algorithms it supports, along with client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server chooses algorithms from list; sends back: choice + certificate + server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verifies certificate, extracts server</a:t>
            </a:r>
            <a:r>
              <a:rPr lang="ja-JP" altLang="en-US" sz="2600" dirty="0">
                <a:latin typeface="Gill Sans MT" charset="0"/>
              </a:rPr>
              <a:t>’</a:t>
            </a:r>
            <a:r>
              <a:rPr lang="en-US" altLang="ja-JP" sz="2600" dirty="0">
                <a:latin typeface="Gill Sans MT" charset="0"/>
              </a:rPr>
              <a:t>s public key, generates </a:t>
            </a:r>
            <a:r>
              <a:rPr lang="en-US" altLang="ja-JP" sz="2600" dirty="0">
                <a:latin typeface="Gill Sans MT" charset="0"/>
              </a:rPr>
              <a:t>pre_master_secret</a:t>
            </a:r>
            <a:r>
              <a:rPr lang="en-US" altLang="ja-JP" sz="2600" dirty="0">
                <a:latin typeface="Gill Sans MT" charset="0"/>
              </a:rPr>
              <a:t>, encrypts with server</a:t>
            </a:r>
            <a:r>
              <a:rPr lang="ja-JP" altLang="en-US" sz="2600" dirty="0">
                <a:latin typeface="Gill Sans MT" charset="0"/>
              </a:rPr>
              <a:t>’</a:t>
            </a:r>
            <a:r>
              <a:rPr lang="en-US" altLang="ja-JP" sz="2600" dirty="0">
                <a:latin typeface="Gill Sans MT" charset="0"/>
              </a:rPr>
              <a:t>s public key, sends to server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and server independently compute encryption and MAC keys from </a:t>
            </a:r>
            <a:r>
              <a:rPr lang="en-US" sz="2600" dirty="0">
                <a:latin typeface="Gill Sans MT" charset="0"/>
              </a:rPr>
              <a:t>pre_master_secret</a:t>
            </a:r>
            <a:r>
              <a:rPr lang="en-US" sz="2600" dirty="0">
                <a:latin typeface="Gill Sans MT" charset="0"/>
              </a:rPr>
              <a:t> and </a:t>
            </a:r>
            <a:r>
              <a:rPr lang="en-US" sz="2600" dirty="0">
                <a:latin typeface="Gill Sans MT" charset="0"/>
              </a:rPr>
              <a:t>nonces</a:t>
            </a:r>
            <a:endParaRPr lang="en-US" sz="2600" dirty="0">
              <a:latin typeface="Gill Sans MT" charset="0"/>
            </a:endParaRP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sends a MAC of all the handshake messages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server sends a MAC of all the handshake messages</a:t>
            </a:r>
          </a:p>
          <a:p>
            <a:pPr marL="457200" indent="-457200">
              <a:lnSpc>
                <a:spcPct val="80000"/>
              </a:lnSpc>
              <a:buClr>
                <a:srgbClr val="C00000"/>
              </a:buClr>
              <a:buFont typeface="ZapfDingbats" charset="0"/>
              <a:buAutoNum type="arabicPeriod"/>
            </a:pPr>
            <a:endParaRPr lang="en-US" sz="2400" dirty="0">
              <a:latin typeface="Gill Sans MT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4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2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9436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(3)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last 2 steps protect handshake from tampering</a:t>
            </a:r>
          </a:p>
          <a:p>
            <a:r>
              <a:rPr lang="en-US" dirty="0">
                <a:latin typeface="Gill Sans MT" charset="0"/>
              </a:rPr>
              <a:t>client typically offers range of algorithms, some strong, some weak</a:t>
            </a:r>
          </a:p>
          <a:p>
            <a:r>
              <a:rPr lang="en-US" dirty="0">
                <a:latin typeface="Gill Sans MT" charset="0"/>
              </a:rPr>
              <a:t>man-in-the middle could delete stronger algorithms from list</a:t>
            </a:r>
          </a:p>
          <a:p>
            <a:r>
              <a:rPr lang="en-US" dirty="0">
                <a:latin typeface="Gill Sans MT" charset="0"/>
              </a:rPr>
              <a:t>last 2 steps prevent this</a:t>
            </a:r>
          </a:p>
          <a:p>
            <a:pPr lvl="1"/>
            <a:r>
              <a:rPr lang="en-US" dirty="0">
                <a:latin typeface="Gill Sans MT" charset="0"/>
              </a:rPr>
              <a:t>last two messages are encrypted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03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84838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(4)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why two random </a:t>
            </a:r>
            <a:r>
              <a:rPr lang="en-US" dirty="0">
                <a:latin typeface="Gill Sans MT" charset="0"/>
              </a:rPr>
              <a:t>nonces</a:t>
            </a:r>
            <a:r>
              <a:rPr lang="en-US" dirty="0">
                <a:latin typeface="Gill Sans MT" charset="0"/>
              </a:rPr>
              <a:t>?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suppose Trudy sniffs all messages between Alice &amp; Bob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next day, Trudy sets up TCP connection with Bob, sends exact same sequence of records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Bob (Amazon) thinks Alice made two separate orders for the same thing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solution: Bob sends different random nonce for each connection. This causes encryption keys to be different on the two days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Trudy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messages will fail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integrity check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48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800100"/>
            <a:ext cx="482441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record protocol</a:t>
            </a:r>
          </a:p>
        </p:txBody>
      </p:sp>
      <p:grpSp>
        <p:nvGrpSpPr>
          <p:cNvPr id="114692" name="Group 3"/>
          <p:cNvGrpSpPr>
            <a:grpSpLocks/>
          </p:cNvGrpSpPr>
          <p:nvPr/>
        </p:nvGrpSpPr>
        <p:grpSpPr bwMode="auto">
          <a:xfrm>
            <a:off x="685800" y="1219200"/>
            <a:ext cx="7315200" cy="3505200"/>
            <a:chOff x="432" y="1056"/>
            <a:chExt cx="4608" cy="2208"/>
          </a:xfrm>
        </p:grpSpPr>
        <p:sp>
          <p:nvSpPr>
            <p:cNvPr id="114696" name="Rectangle 4"/>
            <p:cNvSpPr>
              <a:spLocks noChangeArrowheads="1"/>
            </p:cNvSpPr>
            <p:nvPr/>
          </p:nvSpPr>
          <p:spPr bwMode="auto">
            <a:xfrm>
              <a:off x="1776" y="1056"/>
              <a:ext cx="2400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4697" name="Rectangle 5"/>
            <p:cNvSpPr>
              <a:spLocks noChangeArrowheads="1"/>
            </p:cNvSpPr>
            <p:nvPr/>
          </p:nvSpPr>
          <p:spPr bwMode="auto">
            <a:xfrm>
              <a:off x="9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4698" name="Rectangle 6"/>
            <p:cNvSpPr>
              <a:spLocks noChangeArrowheads="1"/>
            </p:cNvSpPr>
            <p:nvPr/>
          </p:nvSpPr>
          <p:spPr bwMode="auto">
            <a:xfrm>
              <a:off x="33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4699" name="Rectangle 7"/>
            <p:cNvSpPr>
              <a:spLocks noChangeArrowheads="1"/>
            </p:cNvSpPr>
            <p:nvPr/>
          </p:nvSpPr>
          <p:spPr bwMode="auto">
            <a:xfrm>
              <a:off x="21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14700" name="Rectangle 8"/>
            <p:cNvSpPr>
              <a:spLocks noChangeArrowheads="1"/>
            </p:cNvSpPr>
            <p:nvPr/>
          </p:nvSpPr>
          <p:spPr bwMode="auto">
            <a:xfrm>
              <a:off x="45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14701" name="Rectangle 9"/>
            <p:cNvSpPr>
              <a:spLocks noChangeArrowheads="1"/>
            </p:cNvSpPr>
            <p:nvPr/>
          </p:nvSpPr>
          <p:spPr bwMode="auto">
            <a:xfrm>
              <a:off x="9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2" name="Rectangle 10"/>
            <p:cNvSpPr>
              <a:spLocks noChangeArrowheads="1"/>
            </p:cNvSpPr>
            <p:nvPr/>
          </p:nvSpPr>
          <p:spPr bwMode="auto">
            <a:xfrm>
              <a:off x="33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3" name="Rectangle 11"/>
            <p:cNvSpPr>
              <a:spLocks noChangeArrowheads="1"/>
            </p:cNvSpPr>
            <p:nvPr/>
          </p:nvSpPr>
          <p:spPr bwMode="auto">
            <a:xfrm>
              <a:off x="28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14704" name="Rectangle 12"/>
            <p:cNvSpPr>
              <a:spLocks noChangeArrowheads="1"/>
            </p:cNvSpPr>
            <p:nvPr/>
          </p:nvSpPr>
          <p:spPr bwMode="auto">
            <a:xfrm>
              <a:off x="4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14705" name="Line 13"/>
            <p:cNvSpPr>
              <a:spLocks noChangeShapeType="1"/>
            </p:cNvSpPr>
            <p:nvPr/>
          </p:nvSpPr>
          <p:spPr bwMode="auto">
            <a:xfrm>
              <a:off x="9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6" name="Line 14"/>
            <p:cNvSpPr>
              <a:spLocks noChangeShapeType="1"/>
            </p:cNvSpPr>
            <p:nvPr/>
          </p:nvSpPr>
          <p:spPr bwMode="auto">
            <a:xfrm>
              <a:off x="26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7" name="Line 15"/>
            <p:cNvSpPr>
              <a:spLocks noChangeShapeType="1"/>
            </p:cNvSpPr>
            <p:nvPr/>
          </p:nvSpPr>
          <p:spPr bwMode="auto">
            <a:xfrm>
              <a:off x="33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8" name="Line 16"/>
            <p:cNvSpPr>
              <a:spLocks noChangeShapeType="1"/>
            </p:cNvSpPr>
            <p:nvPr/>
          </p:nvSpPr>
          <p:spPr bwMode="auto">
            <a:xfrm>
              <a:off x="50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9" name="Line 17"/>
            <p:cNvSpPr>
              <a:spLocks noChangeShapeType="1"/>
            </p:cNvSpPr>
            <p:nvPr/>
          </p:nvSpPr>
          <p:spPr bwMode="auto">
            <a:xfrm flipH="1">
              <a:off x="912" y="1488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0" name="Line 18"/>
            <p:cNvSpPr>
              <a:spLocks noChangeShapeType="1"/>
            </p:cNvSpPr>
            <p:nvPr/>
          </p:nvSpPr>
          <p:spPr bwMode="auto">
            <a:xfrm flipH="1">
              <a:off x="2160" y="1488"/>
              <a:ext cx="96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1" name="Line 19"/>
            <p:cNvSpPr>
              <a:spLocks noChangeShapeType="1"/>
            </p:cNvSpPr>
            <p:nvPr/>
          </p:nvSpPr>
          <p:spPr bwMode="auto">
            <a:xfrm>
              <a:off x="3120" y="148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2" name="Line 20"/>
            <p:cNvSpPr>
              <a:spLocks noChangeShapeType="1"/>
            </p:cNvSpPr>
            <p:nvPr/>
          </p:nvSpPr>
          <p:spPr bwMode="auto">
            <a:xfrm>
              <a:off x="4176" y="1488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4693" name="Text Box 21"/>
          <p:cNvSpPr txBox="1">
            <a:spLocks noChangeArrowheads="1"/>
          </p:cNvSpPr>
          <p:nvPr/>
        </p:nvSpPr>
        <p:spPr bwMode="auto">
          <a:xfrm>
            <a:off x="825500" y="5029200"/>
            <a:ext cx="5691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record header:  </a:t>
            </a:r>
            <a:r>
              <a:rPr lang="en-US" sz="2400" dirty="0">
                <a:latin typeface="Gill Sans MT" charset="0"/>
              </a:rPr>
              <a:t>content type; version; length </a:t>
            </a:r>
          </a:p>
        </p:txBody>
      </p:sp>
      <p:sp>
        <p:nvSpPr>
          <p:cNvPr id="114694" name="Text Box 22"/>
          <p:cNvSpPr txBox="1">
            <a:spLocks noChangeArrowheads="1"/>
          </p:cNvSpPr>
          <p:nvPr/>
        </p:nvSpPr>
        <p:spPr bwMode="auto">
          <a:xfrm>
            <a:off x="1836738" y="5524500"/>
            <a:ext cx="5921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MAC:  </a:t>
            </a:r>
            <a:r>
              <a:rPr lang="en-US" sz="2400" dirty="0">
                <a:latin typeface="Gill Sans MT" charset="0"/>
              </a:rPr>
              <a:t>includes sequence number, MAC key </a:t>
            </a:r>
            <a:r>
              <a:rPr lang="en-US" sz="2400" dirty="0">
                <a:latin typeface="Gill Sans MT" charset="0"/>
              </a:rPr>
              <a:t>M</a:t>
            </a:r>
            <a:r>
              <a:rPr lang="en-US" sz="2400" baseline="-25000" dirty="0">
                <a:latin typeface="Gill Sans MT" charset="0"/>
              </a:rPr>
              <a:t>x</a:t>
            </a:r>
            <a:endParaRPr lang="en-US" sz="2400" baseline="-25000" dirty="0">
              <a:latin typeface="Gill Sans MT" charset="0"/>
            </a:endParaRPr>
          </a:p>
        </p:txBody>
      </p:sp>
      <p:sp>
        <p:nvSpPr>
          <p:cNvPr id="114695" name="Text Box 23"/>
          <p:cNvSpPr txBox="1">
            <a:spLocks noChangeArrowheads="1"/>
          </p:cNvSpPr>
          <p:nvPr/>
        </p:nvSpPr>
        <p:spPr bwMode="auto">
          <a:xfrm>
            <a:off x="1374775" y="5951538"/>
            <a:ext cx="6577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fragment:  </a:t>
            </a:r>
            <a:r>
              <a:rPr lang="en-US" sz="2400" dirty="0">
                <a:latin typeface="Gill Sans MT" charset="0"/>
              </a:rPr>
              <a:t>each SSL fragment 2</a:t>
            </a:r>
            <a:r>
              <a:rPr lang="en-US" sz="2400" baseline="30000" dirty="0">
                <a:latin typeface="Gill Sans MT" charset="0"/>
              </a:rPr>
              <a:t>14</a:t>
            </a:r>
            <a:r>
              <a:rPr lang="en-US" sz="2400" dirty="0">
                <a:latin typeface="Gill Sans MT" charset="0"/>
              </a:rPr>
              <a:t> bytes (~16 Kbytes)</a:t>
            </a: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14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record format</a:t>
            </a:r>
          </a:p>
        </p:txBody>
      </p:sp>
      <p:grpSp>
        <p:nvGrpSpPr>
          <p:cNvPr id="115715" name="Group 3"/>
          <p:cNvGrpSpPr>
            <a:grpSpLocks/>
          </p:cNvGrpSpPr>
          <p:nvPr/>
        </p:nvGrpSpPr>
        <p:grpSpPr bwMode="auto">
          <a:xfrm>
            <a:off x="1357313" y="1397000"/>
            <a:ext cx="6708775" cy="3744913"/>
            <a:chOff x="862" y="996"/>
            <a:chExt cx="4226" cy="2574"/>
          </a:xfrm>
        </p:grpSpPr>
        <p:grpSp>
          <p:nvGrpSpPr>
            <p:cNvPr id="115718" name="Group 4"/>
            <p:cNvGrpSpPr>
              <a:grpSpLocks/>
            </p:cNvGrpSpPr>
            <p:nvPr/>
          </p:nvGrpSpPr>
          <p:grpSpPr bwMode="auto">
            <a:xfrm>
              <a:off x="862" y="1246"/>
              <a:ext cx="4226" cy="2324"/>
              <a:chOff x="862" y="1139"/>
              <a:chExt cx="4226" cy="2324"/>
            </a:xfrm>
          </p:grpSpPr>
          <p:sp>
            <p:nvSpPr>
              <p:cNvPr id="115722" name="Rectangle 5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4224" cy="196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3" name="Rectangle 6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768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4" name="Rectangle 7"/>
              <p:cNvSpPr>
                <a:spLocks noChangeArrowheads="1"/>
              </p:cNvSpPr>
              <p:nvPr/>
            </p:nvSpPr>
            <p:spPr bwMode="auto">
              <a:xfrm>
                <a:off x="1632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5" name="Rectangle 8"/>
              <p:cNvSpPr>
                <a:spLocks noChangeArrowheads="1"/>
              </p:cNvSpPr>
              <p:nvPr/>
            </p:nvSpPr>
            <p:spPr bwMode="auto">
              <a:xfrm>
                <a:off x="3024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6" name="Rectangle 9"/>
              <p:cNvSpPr>
                <a:spLocks noChangeArrowheads="1"/>
              </p:cNvSpPr>
              <p:nvPr/>
            </p:nvSpPr>
            <p:spPr bwMode="auto">
              <a:xfrm>
                <a:off x="862" y="3004"/>
                <a:ext cx="4224" cy="45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7" name="Text Box 10"/>
              <p:cNvSpPr txBox="1">
                <a:spLocks noChangeArrowheads="1"/>
              </p:cNvSpPr>
              <p:nvPr/>
            </p:nvSpPr>
            <p:spPr bwMode="auto">
              <a:xfrm>
                <a:off x="958" y="1150"/>
                <a:ext cx="645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content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type</a:t>
                </a:r>
              </a:p>
            </p:txBody>
          </p:sp>
          <p:sp>
            <p:nvSpPr>
              <p:cNvPr id="115728" name="Text Box 11"/>
              <p:cNvSpPr txBox="1">
                <a:spLocks noChangeArrowheads="1"/>
              </p:cNvSpPr>
              <p:nvPr/>
            </p:nvSpPr>
            <p:spPr bwMode="auto">
              <a:xfrm>
                <a:off x="1814" y="1246"/>
                <a:ext cx="982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SSL version</a:t>
                </a:r>
              </a:p>
            </p:txBody>
          </p:sp>
          <p:sp>
            <p:nvSpPr>
              <p:cNvPr id="115729" name="Text Box 12"/>
              <p:cNvSpPr txBox="1">
                <a:spLocks noChangeArrowheads="1"/>
              </p:cNvSpPr>
              <p:nvPr/>
            </p:nvSpPr>
            <p:spPr bwMode="auto">
              <a:xfrm>
                <a:off x="3441" y="1226"/>
                <a:ext cx="55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length</a:t>
                </a:r>
              </a:p>
            </p:txBody>
          </p:sp>
          <p:sp>
            <p:nvSpPr>
              <p:cNvPr id="115730" name="Text Box 13"/>
              <p:cNvSpPr txBox="1">
                <a:spLocks noChangeArrowheads="1"/>
              </p:cNvSpPr>
              <p:nvPr/>
            </p:nvSpPr>
            <p:spPr bwMode="auto">
              <a:xfrm>
                <a:off x="2553" y="3084"/>
                <a:ext cx="476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MAC</a:t>
                </a:r>
              </a:p>
            </p:txBody>
          </p:sp>
          <p:sp>
            <p:nvSpPr>
              <p:cNvPr id="115731" name="Text Box 14"/>
              <p:cNvSpPr txBox="1">
                <a:spLocks noChangeArrowheads="1"/>
              </p:cNvSpPr>
              <p:nvPr/>
            </p:nvSpPr>
            <p:spPr bwMode="auto">
              <a:xfrm>
                <a:off x="2576" y="1983"/>
                <a:ext cx="430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  <p:sp>
          <p:nvSpPr>
            <p:cNvPr id="115719" name="Text Box 15"/>
            <p:cNvSpPr txBox="1">
              <a:spLocks noChangeArrowheads="1"/>
            </p:cNvSpPr>
            <p:nvPr/>
          </p:nvSpPr>
          <p:spPr bwMode="auto">
            <a:xfrm>
              <a:off x="930" y="996"/>
              <a:ext cx="55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1 byte</a:t>
              </a:r>
            </a:p>
          </p:txBody>
        </p:sp>
        <p:sp>
          <p:nvSpPr>
            <p:cNvPr id="115720" name="Text Box 16"/>
            <p:cNvSpPr txBox="1">
              <a:spLocks noChangeArrowheads="1"/>
            </p:cNvSpPr>
            <p:nvPr/>
          </p:nvSpPr>
          <p:spPr bwMode="auto">
            <a:xfrm>
              <a:off x="201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2 bytes</a:t>
              </a:r>
            </a:p>
          </p:txBody>
        </p:sp>
        <p:sp>
          <p:nvSpPr>
            <p:cNvPr id="115721" name="Text Box 17"/>
            <p:cNvSpPr txBox="1">
              <a:spLocks noChangeArrowheads="1"/>
            </p:cNvSpPr>
            <p:nvPr/>
          </p:nvSpPr>
          <p:spPr bwMode="auto">
            <a:xfrm>
              <a:off x="335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3 bytes</a:t>
              </a:r>
            </a:p>
          </p:txBody>
        </p:sp>
      </p:grpSp>
      <p:sp>
        <p:nvSpPr>
          <p:cNvPr id="115716" name="Text Box 18"/>
          <p:cNvSpPr txBox="1">
            <a:spLocks noChangeArrowheads="1"/>
          </p:cNvSpPr>
          <p:nvPr/>
        </p:nvSpPr>
        <p:spPr bwMode="auto">
          <a:xfrm>
            <a:off x="1384300" y="5468938"/>
            <a:ext cx="616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</a:rPr>
              <a:t>data and MAC encrypted (symmetric algorithm)</a:t>
            </a:r>
          </a:p>
        </p:txBody>
      </p:sp>
      <p:pic>
        <p:nvPicPr>
          <p:cNvPr id="115717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7985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78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2"/>
          <p:cNvGrpSpPr>
            <a:grpSpLocks/>
          </p:cNvGrpSpPr>
          <p:nvPr/>
        </p:nvGrpSpPr>
        <p:grpSpPr bwMode="auto">
          <a:xfrm>
            <a:off x="3502025" y="293688"/>
            <a:ext cx="3962400" cy="5954712"/>
            <a:chOff x="1152" y="233"/>
            <a:chExt cx="2496" cy="3751"/>
          </a:xfrm>
        </p:grpSpPr>
        <p:sp>
          <p:nvSpPr>
            <p:cNvPr id="116747" name="Line 3"/>
            <p:cNvSpPr>
              <a:spLocks noChangeShapeType="1"/>
            </p:cNvSpPr>
            <p:nvPr/>
          </p:nvSpPr>
          <p:spPr bwMode="auto">
            <a:xfrm>
              <a:off x="1152" y="384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8" name="Line 4"/>
            <p:cNvSpPr>
              <a:spLocks noChangeShapeType="1"/>
            </p:cNvSpPr>
            <p:nvPr/>
          </p:nvSpPr>
          <p:spPr bwMode="auto">
            <a:xfrm flipH="1">
              <a:off x="1152" y="67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9" name="Line 5"/>
            <p:cNvSpPr>
              <a:spLocks noChangeShapeType="1"/>
            </p:cNvSpPr>
            <p:nvPr/>
          </p:nvSpPr>
          <p:spPr bwMode="auto">
            <a:xfrm flipH="1">
              <a:off x="1152" y="91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0" name="Line 6"/>
            <p:cNvSpPr>
              <a:spLocks noChangeShapeType="1"/>
            </p:cNvSpPr>
            <p:nvPr/>
          </p:nvSpPr>
          <p:spPr bwMode="auto">
            <a:xfrm flipH="1">
              <a:off x="1152" y="115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1" name="Line 7"/>
            <p:cNvSpPr>
              <a:spLocks noChangeShapeType="1"/>
            </p:cNvSpPr>
            <p:nvPr/>
          </p:nvSpPr>
          <p:spPr bwMode="auto">
            <a:xfrm>
              <a:off x="1152" y="158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2" name="Line 8"/>
            <p:cNvSpPr>
              <a:spLocks noChangeShapeType="1"/>
            </p:cNvSpPr>
            <p:nvPr/>
          </p:nvSpPr>
          <p:spPr bwMode="auto">
            <a:xfrm>
              <a:off x="1152" y="177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3" name="Line 9"/>
            <p:cNvSpPr>
              <a:spLocks noChangeShapeType="1"/>
            </p:cNvSpPr>
            <p:nvPr/>
          </p:nvSpPr>
          <p:spPr bwMode="auto">
            <a:xfrm>
              <a:off x="1152" y="206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4" name="Line 10"/>
            <p:cNvSpPr>
              <a:spLocks noChangeShapeType="1"/>
            </p:cNvSpPr>
            <p:nvPr/>
          </p:nvSpPr>
          <p:spPr bwMode="auto">
            <a:xfrm flipH="1">
              <a:off x="1152" y="2448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5" name="Line 11"/>
            <p:cNvSpPr>
              <a:spLocks noChangeShapeType="1"/>
            </p:cNvSpPr>
            <p:nvPr/>
          </p:nvSpPr>
          <p:spPr bwMode="auto">
            <a:xfrm flipH="1">
              <a:off x="1152" y="273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6" name="Line 12"/>
            <p:cNvSpPr>
              <a:spLocks noChangeShapeType="1"/>
            </p:cNvSpPr>
            <p:nvPr/>
          </p:nvSpPr>
          <p:spPr bwMode="auto">
            <a:xfrm>
              <a:off x="1152" y="312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7" name="Line 13"/>
            <p:cNvSpPr>
              <a:spLocks noChangeShapeType="1"/>
            </p:cNvSpPr>
            <p:nvPr/>
          </p:nvSpPr>
          <p:spPr bwMode="auto">
            <a:xfrm flipH="1">
              <a:off x="1152" y="3408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8" name="Line 14"/>
            <p:cNvSpPr>
              <a:spLocks noChangeShapeType="1"/>
            </p:cNvSpPr>
            <p:nvPr/>
          </p:nvSpPr>
          <p:spPr bwMode="auto">
            <a:xfrm>
              <a:off x="1152" y="384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9" name="Text Box 15"/>
            <p:cNvSpPr txBox="1">
              <a:spLocks noChangeArrowheads="1"/>
            </p:cNvSpPr>
            <p:nvPr/>
          </p:nvSpPr>
          <p:spPr bwMode="auto">
            <a:xfrm rot="194382">
              <a:off x="1574" y="233"/>
              <a:ext cx="14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</a:t>
              </a:r>
              <a:r>
                <a:rPr lang="en-US" sz="1600" dirty="0">
                  <a:latin typeface="Arial" charset="0"/>
                  <a:cs typeface="Arial" charset="0"/>
                </a:rPr>
                <a:t>ClientHello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60" name="Text Box 16"/>
            <p:cNvSpPr txBox="1">
              <a:spLocks noChangeArrowheads="1"/>
            </p:cNvSpPr>
            <p:nvPr/>
          </p:nvSpPr>
          <p:spPr bwMode="auto">
            <a:xfrm rot="-324987">
              <a:off x="1574" y="563"/>
              <a:ext cx="1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</a:t>
              </a:r>
              <a:r>
                <a:rPr lang="en-US" sz="1600" dirty="0">
                  <a:latin typeface="Arial" charset="0"/>
                  <a:cs typeface="Arial" charset="0"/>
                </a:rPr>
                <a:t>ServerHello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61" name="Text Box 17"/>
            <p:cNvSpPr txBox="1">
              <a:spLocks noChangeArrowheads="1"/>
            </p:cNvSpPr>
            <p:nvPr/>
          </p:nvSpPr>
          <p:spPr bwMode="auto">
            <a:xfrm rot="-324987">
              <a:off x="1647" y="805"/>
              <a:ext cx="14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Certificate</a:t>
              </a:r>
            </a:p>
          </p:txBody>
        </p:sp>
        <p:sp>
          <p:nvSpPr>
            <p:cNvPr id="116762" name="Text Box 18"/>
            <p:cNvSpPr txBox="1">
              <a:spLocks noChangeArrowheads="1"/>
            </p:cNvSpPr>
            <p:nvPr/>
          </p:nvSpPr>
          <p:spPr bwMode="auto">
            <a:xfrm rot="-324987">
              <a:off x="1574" y="1046"/>
              <a:ext cx="18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</a:t>
              </a:r>
              <a:r>
                <a:rPr lang="en-US" sz="1600" dirty="0">
                  <a:latin typeface="Arial" charset="0"/>
                  <a:cs typeface="Arial" charset="0"/>
                </a:rPr>
                <a:t>ServerHelloDone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63" name="Text Box 19"/>
            <p:cNvSpPr txBox="1">
              <a:spLocks noChangeArrowheads="1"/>
            </p:cNvSpPr>
            <p:nvPr/>
          </p:nvSpPr>
          <p:spPr bwMode="auto">
            <a:xfrm rot="226813">
              <a:off x="1606" y="1478"/>
              <a:ext cx="19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</a:t>
              </a:r>
              <a:r>
                <a:rPr lang="en-US" sz="1600" dirty="0">
                  <a:latin typeface="Arial" charset="0"/>
                  <a:cs typeface="Arial" charset="0"/>
                </a:rPr>
                <a:t>ClientKeyExchange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64" name="Text Box 20"/>
            <p:cNvSpPr txBox="1">
              <a:spLocks noChangeArrowheads="1"/>
            </p:cNvSpPr>
            <p:nvPr/>
          </p:nvSpPr>
          <p:spPr bwMode="auto">
            <a:xfrm rot="258961">
              <a:off x="1594" y="1655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ChangeCipherSpec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65" name="Text Box 21"/>
            <p:cNvSpPr txBox="1">
              <a:spLocks noChangeArrowheads="1"/>
            </p:cNvSpPr>
            <p:nvPr/>
          </p:nvSpPr>
          <p:spPr bwMode="auto">
            <a:xfrm rot="226813">
              <a:off x="1606" y="1968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6" name="Text Box 22"/>
            <p:cNvSpPr txBox="1">
              <a:spLocks noChangeArrowheads="1"/>
            </p:cNvSpPr>
            <p:nvPr/>
          </p:nvSpPr>
          <p:spPr bwMode="auto">
            <a:xfrm rot="-260887">
              <a:off x="1658" y="2341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ChangeCipherSpec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67" name="Text Box 23"/>
            <p:cNvSpPr txBox="1">
              <a:spLocks noChangeArrowheads="1"/>
            </p:cNvSpPr>
            <p:nvPr/>
          </p:nvSpPr>
          <p:spPr bwMode="auto">
            <a:xfrm rot="-387815">
              <a:off x="1670" y="2630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8" name="Text Box 24"/>
            <p:cNvSpPr txBox="1">
              <a:spLocks noChangeArrowheads="1"/>
            </p:cNvSpPr>
            <p:nvPr/>
          </p:nvSpPr>
          <p:spPr bwMode="auto">
            <a:xfrm rot="258755">
              <a:off x="1747" y="3013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69" name="Text Box 25"/>
            <p:cNvSpPr txBox="1">
              <a:spLocks noChangeArrowheads="1"/>
            </p:cNvSpPr>
            <p:nvPr/>
          </p:nvSpPr>
          <p:spPr bwMode="auto">
            <a:xfrm rot="-295858">
              <a:off x="1811" y="3301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  <p:sp>
          <p:nvSpPr>
            <p:cNvPr id="116770" name="Text Box 26"/>
            <p:cNvSpPr txBox="1">
              <a:spLocks noChangeArrowheads="1"/>
            </p:cNvSpPr>
            <p:nvPr/>
          </p:nvSpPr>
          <p:spPr bwMode="auto">
            <a:xfrm rot="194382">
              <a:off x="1827" y="3733"/>
              <a:ext cx="16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Alert: warning, </a:t>
              </a:r>
              <a:r>
                <a:rPr lang="en-US" sz="1600" dirty="0">
                  <a:latin typeface="Arial" charset="0"/>
                  <a:cs typeface="Arial" charset="0"/>
                </a:rPr>
                <a:t>close_notify</a:t>
              </a:r>
              <a:endParaRPr lang="en-US" sz="1600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116739" name="Rectangle 27"/>
          <p:cNvSpPr>
            <a:spLocks noGrp="1" noChangeArrowheads="1"/>
          </p:cNvSpPr>
          <p:nvPr>
            <p:ph type="title"/>
          </p:nvPr>
        </p:nvSpPr>
        <p:spPr>
          <a:xfrm>
            <a:off x="252413" y="366713"/>
            <a:ext cx="3170237" cy="1143000"/>
          </a:xfrm>
        </p:spPr>
        <p:txBody>
          <a:bodyPr/>
          <a:lstStyle/>
          <a:p>
            <a:pPr>
              <a:lnSpc>
                <a:spcPts val="4600"/>
              </a:lnSpc>
            </a:pPr>
            <a:r>
              <a:rPr lang="en-US" dirty="0">
                <a:latin typeface="Gill Sans MT" charset="0"/>
              </a:rPr>
              <a:t>Real SSL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connection</a:t>
            </a:r>
          </a:p>
        </p:txBody>
      </p:sp>
      <p:sp>
        <p:nvSpPr>
          <p:cNvPr id="116740" name="Text Box 28"/>
          <p:cNvSpPr txBox="1">
            <a:spLocks noChangeArrowheads="1"/>
          </p:cNvSpPr>
          <p:nvPr/>
        </p:nvSpPr>
        <p:spPr bwMode="auto">
          <a:xfrm>
            <a:off x="1219200" y="6049963"/>
            <a:ext cx="191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TCP FIN follows</a:t>
            </a:r>
          </a:p>
        </p:txBody>
      </p:sp>
      <p:pic>
        <p:nvPicPr>
          <p:cNvPr id="116741" name="Picture 2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98913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30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4151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3" name="Line 32"/>
          <p:cNvSpPr>
            <a:spLocks noChangeShapeType="1"/>
          </p:cNvSpPr>
          <p:nvPr/>
        </p:nvSpPr>
        <p:spPr bwMode="auto">
          <a:xfrm flipV="1">
            <a:off x="2635250" y="2743200"/>
            <a:ext cx="1122363" cy="59213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44" name="Text Box 33"/>
          <p:cNvSpPr txBox="1">
            <a:spLocks noChangeArrowheads="1"/>
          </p:cNvSpPr>
          <p:nvPr/>
        </p:nvSpPr>
        <p:spPr bwMode="auto">
          <a:xfrm>
            <a:off x="1038225" y="2947988"/>
            <a:ext cx="15668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everything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henceforth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is encrypted</a:t>
            </a:r>
          </a:p>
        </p:txBody>
      </p:sp>
      <p:sp>
        <p:nvSpPr>
          <p:cNvPr id="116745" name="Line 34"/>
          <p:cNvSpPr>
            <a:spLocks noChangeShapeType="1"/>
          </p:cNvSpPr>
          <p:nvPr/>
        </p:nvSpPr>
        <p:spPr bwMode="auto">
          <a:xfrm>
            <a:off x="2603500" y="3592513"/>
            <a:ext cx="1392238" cy="385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16746" name="Picture 24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500188"/>
            <a:ext cx="26257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79</a:t>
            </a:fld>
            <a:endParaRPr lang="en-US" sz="1200" dirty="0">
              <a:latin typeface="Tahoma" charset="0"/>
            </a:endParaRPr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7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8.2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33796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4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52513"/>
            <a:ext cx="35194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Key derivation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113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client nonce, server nonce, and pre-master secret input into pseudo random-number generator.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produces master secret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master secret and new </a:t>
            </a:r>
            <a:r>
              <a:rPr lang="en-US" sz="2400" dirty="0">
                <a:latin typeface="Gill Sans MT" charset="0"/>
              </a:rPr>
              <a:t>nonces</a:t>
            </a:r>
            <a:r>
              <a:rPr lang="en-US" sz="2400" dirty="0">
                <a:latin typeface="Gill Sans MT" charset="0"/>
              </a:rPr>
              <a:t> input into another random-number generator: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key block</a:t>
            </a:r>
            <a:r>
              <a:rPr lang="ja-JP" altLang="en-US" sz="2400" dirty="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because of resumption: TBD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key block sliced and diced: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MAC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MAC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encryption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encryption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initialization vector (IV)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initialization vector (IV)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7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8.6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18788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6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What is network-layer confidentiality ?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06525"/>
            <a:ext cx="8040687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between two network entities:</a:t>
            </a:r>
          </a:p>
          <a:p>
            <a:r>
              <a:rPr lang="en-US" dirty="0">
                <a:latin typeface="Gill Sans MT" charset="0"/>
              </a:rPr>
              <a:t>sending entity encrypts datagram payload, payload could be:</a:t>
            </a:r>
          </a:p>
          <a:p>
            <a:pPr lvl="1"/>
            <a:r>
              <a:rPr lang="en-US" dirty="0">
                <a:latin typeface="Gill Sans MT" charset="0"/>
              </a:rPr>
              <a:t>TCP or UDP segment, ICMP message, OSPF message ….</a:t>
            </a:r>
          </a:p>
          <a:p>
            <a:r>
              <a:rPr lang="en-US" dirty="0">
                <a:latin typeface="Gill Sans MT" charset="0"/>
              </a:rPr>
              <a:t>all data sent from one entity to other would be hidden:</a:t>
            </a:r>
          </a:p>
          <a:p>
            <a:pPr lvl="1"/>
            <a:r>
              <a:rPr lang="en-US" dirty="0">
                <a:latin typeface="Gill Sans MT" charset="0"/>
              </a:rPr>
              <a:t>web pages, e-mail, P2P file transfers, TCP SYN packets …</a:t>
            </a:r>
          </a:p>
          <a:p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blanket coverage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</p:txBody>
      </p:sp>
      <p:pic>
        <p:nvPicPr>
          <p:cNvPr id="120836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0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032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Virtual Private Networks (VPNs)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05775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motivation: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institutions often want private networks for security. </a:t>
            </a:r>
          </a:p>
          <a:p>
            <a:pPr marL="579438" lvl="2" indent="-179388"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costly: separate routers, links, DNS infrastructure.</a:t>
            </a:r>
          </a:p>
          <a:p>
            <a:pPr marL="277813" indent="-277813">
              <a:lnSpc>
                <a:spcPct val="90000"/>
              </a:lnSpc>
            </a:pPr>
            <a:r>
              <a:rPr lang="en-US" altLang="zh-CN" dirty="0">
                <a:latin typeface="Gill Sans MT" charset="0"/>
                <a:ea typeface="SimSun" charset="0"/>
                <a:cs typeface="SimSun" charset="0"/>
              </a:rPr>
              <a:t>VPN: institution’s inter-office traffic is sent over public Internet instead 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encrypted before entering public Internet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logically separate from other </a:t>
            </a:r>
            <a:r>
              <a:rPr lang="en-US" dirty="0" smtClean="0">
                <a:latin typeface="Gill Sans MT" charset="0"/>
              </a:rPr>
              <a:t>traffic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1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Line 3"/>
          <p:cNvSpPr>
            <a:spLocks noChangeShapeType="1"/>
          </p:cNvSpPr>
          <p:nvPr/>
        </p:nvSpPr>
        <p:spPr bwMode="auto">
          <a:xfrm>
            <a:off x="4203700" y="1725613"/>
            <a:ext cx="323056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3" name="Line 36"/>
          <p:cNvSpPr>
            <a:spLocks noChangeShapeType="1"/>
          </p:cNvSpPr>
          <p:nvPr/>
        </p:nvSpPr>
        <p:spPr bwMode="auto">
          <a:xfrm flipH="1">
            <a:off x="1689100" y="1649413"/>
            <a:ext cx="457200" cy="246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4" name="Line 37"/>
          <p:cNvSpPr>
            <a:spLocks noChangeShapeType="1"/>
          </p:cNvSpPr>
          <p:nvPr/>
        </p:nvSpPr>
        <p:spPr bwMode="auto">
          <a:xfrm>
            <a:off x="3898900" y="1954213"/>
            <a:ext cx="1066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5" name="Line 48"/>
          <p:cNvSpPr>
            <a:spLocks noChangeShapeType="1"/>
          </p:cNvSpPr>
          <p:nvPr/>
        </p:nvSpPr>
        <p:spPr bwMode="auto">
          <a:xfrm flipV="1">
            <a:off x="850900" y="4443413"/>
            <a:ext cx="665163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6" name="Line 49"/>
          <p:cNvSpPr>
            <a:spLocks noChangeShapeType="1"/>
          </p:cNvSpPr>
          <p:nvPr/>
        </p:nvSpPr>
        <p:spPr bwMode="auto">
          <a:xfrm flipH="1" flipV="1">
            <a:off x="1689100" y="4529138"/>
            <a:ext cx="76200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7" name="Line 51"/>
          <p:cNvSpPr>
            <a:spLocks noChangeShapeType="1"/>
          </p:cNvSpPr>
          <p:nvPr/>
        </p:nvSpPr>
        <p:spPr bwMode="auto">
          <a:xfrm>
            <a:off x="1914525" y="4389438"/>
            <a:ext cx="765175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8" name="Line 62"/>
          <p:cNvSpPr>
            <a:spLocks noChangeShapeType="1"/>
          </p:cNvSpPr>
          <p:nvPr/>
        </p:nvSpPr>
        <p:spPr bwMode="auto">
          <a:xfrm>
            <a:off x="4965700" y="4164013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9" name="Line 63"/>
          <p:cNvSpPr>
            <a:spLocks noChangeShapeType="1"/>
          </p:cNvSpPr>
          <p:nvPr/>
        </p:nvSpPr>
        <p:spPr bwMode="auto">
          <a:xfrm>
            <a:off x="5270500" y="4087813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2890" name="Group 64"/>
          <p:cNvGrpSpPr>
            <a:grpSpLocks/>
          </p:cNvGrpSpPr>
          <p:nvPr/>
        </p:nvGrpSpPr>
        <p:grpSpPr bwMode="auto">
          <a:xfrm rot="614183">
            <a:off x="5129213" y="1579563"/>
            <a:ext cx="1828800" cy="425450"/>
            <a:chOff x="3792" y="1056"/>
            <a:chExt cx="1152" cy="192"/>
          </a:xfrm>
        </p:grpSpPr>
        <p:sp>
          <p:nvSpPr>
            <p:cNvPr id="123011" name="Rectangle 65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2" name="Rectangle 66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3" name="Rectangle 67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1" name="Group 68"/>
          <p:cNvGrpSpPr>
            <a:grpSpLocks/>
          </p:cNvGrpSpPr>
          <p:nvPr/>
        </p:nvGrpSpPr>
        <p:grpSpPr bwMode="auto">
          <a:xfrm rot="-4660239">
            <a:off x="691357" y="2837656"/>
            <a:ext cx="1828800" cy="385763"/>
            <a:chOff x="3792" y="1056"/>
            <a:chExt cx="1152" cy="192"/>
          </a:xfrm>
        </p:grpSpPr>
        <p:sp>
          <p:nvSpPr>
            <p:cNvPr id="123008" name="Rectangle 69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9" name="Rectangle 70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0" name="Rectangle 71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2" name="Group 72"/>
          <p:cNvGrpSpPr>
            <a:grpSpLocks/>
          </p:cNvGrpSpPr>
          <p:nvPr/>
        </p:nvGrpSpPr>
        <p:grpSpPr bwMode="auto">
          <a:xfrm rot="3745751">
            <a:off x="3876675" y="2844800"/>
            <a:ext cx="1828800" cy="406400"/>
            <a:chOff x="3792" y="1056"/>
            <a:chExt cx="1152" cy="192"/>
          </a:xfrm>
        </p:grpSpPr>
        <p:sp>
          <p:nvSpPr>
            <p:cNvPr id="123005" name="Rectangle 73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6" name="Rectangle 74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7" name="Rectangle 75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3" name="Group 76"/>
          <p:cNvGrpSpPr>
            <a:grpSpLocks/>
          </p:cNvGrpSpPr>
          <p:nvPr/>
        </p:nvGrpSpPr>
        <p:grpSpPr bwMode="auto">
          <a:xfrm rot="-3587012">
            <a:off x="252413" y="4467225"/>
            <a:ext cx="1295400" cy="361950"/>
            <a:chOff x="4320" y="1728"/>
            <a:chExt cx="816" cy="192"/>
          </a:xfrm>
        </p:grpSpPr>
        <p:sp>
          <p:nvSpPr>
            <p:cNvPr id="123003" name="Rectangle 77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4" name="Rectangle 78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4" name="Group 79"/>
          <p:cNvGrpSpPr>
            <a:grpSpLocks/>
          </p:cNvGrpSpPr>
          <p:nvPr/>
        </p:nvGrpSpPr>
        <p:grpSpPr bwMode="auto">
          <a:xfrm rot="3125522">
            <a:off x="5576888" y="4502150"/>
            <a:ext cx="1295400" cy="406400"/>
            <a:chOff x="4320" y="1728"/>
            <a:chExt cx="816" cy="192"/>
          </a:xfrm>
        </p:grpSpPr>
        <p:sp>
          <p:nvSpPr>
            <p:cNvPr id="123001" name="Rectangle 80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2" name="Rectangle 81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sp>
        <p:nvSpPr>
          <p:cNvPr id="122895" name="Text Box 82"/>
          <p:cNvSpPr txBox="1">
            <a:spLocks noChangeArrowheads="1"/>
          </p:cNvSpPr>
          <p:nvPr/>
        </p:nvSpPr>
        <p:spPr bwMode="auto">
          <a:xfrm>
            <a:off x="1003300" y="6297613"/>
            <a:ext cx="154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headquarters</a:t>
            </a:r>
          </a:p>
        </p:txBody>
      </p:sp>
      <p:sp>
        <p:nvSpPr>
          <p:cNvPr id="122896" name="Text Box 83"/>
          <p:cNvSpPr txBox="1">
            <a:spLocks noChangeArrowheads="1"/>
          </p:cNvSpPr>
          <p:nvPr/>
        </p:nvSpPr>
        <p:spPr bwMode="auto">
          <a:xfrm>
            <a:off x="5102225" y="6034088"/>
            <a:ext cx="15251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branch office</a:t>
            </a:r>
          </a:p>
        </p:txBody>
      </p:sp>
      <p:sp>
        <p:nvSpPr>
          <p:cNvPr id="122897" name="Text Box 84"/>
          <p:cNvSpPr txBox="1">
            <a:spLocks noChangeArrowheads="1"/>
          </p:cNvSpPr>
          <p:nvPr/>
        </p:nvSpPr>
        <p:spPr bwMode="auto">
          <a:xfrm>
            <a:off x="7177088" y="2601913"/>
            <a:ext cx="141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salesperson</a:t>
            </a:r>
            <a:br>
              <a:rPr lang="en-US" sz="1800" dirty="0">
                <a:latin typeface="Arial" charset="0"/>
                <a:cs typeface="Arial" charset="0"/>
              </a:rPr>
            </a:br>
            <a:r>
              <a:rPr lang="en-US" sz="1800" dirty="0">
                <a:latin typeface="Arial" charset="0"/>
                <a:cs typeface="Arial" charset="0"/>
              </a:rPr>
              <a:t>in hotel</a:t>
            </a:r>
          </a:p>
        </p:txBody>
      </p:sp>
      <p:sp>
        <p:nvSpPr>
          <p:cNvPr id="122898" name="Text Box 104"/>
          <p:cNvSpPr txBox="1">
            <a:spLocks noChangeArrowheads="1"/>
          </p:cNvSpPr>
          <p:nvPr/>
        </p:nvSpPr>
        <p:spPr bwMode="auto">
          <a:xfrm>
            <a:off x="7329488" y="1373188"/>
            <a:ext cx="1057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laptop 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w/ IPsec</a:t>
            </a:r>
          </a:p>
        </p:txBody>
      </p:sp>
      <p:sp>
        <p:nvSpPr>
          <p:cNvPr id="122899" name="Text Box 105"/>
          <p:cNvSpPr txBox="1">
            <a:spLocks noChangeArrowheads="1"/>
          </p:cNvSpPr>
          <p:nvPr/>
        </p:nvSpPr>
        <p:spPr bwMode="auto">
          <a:xfrm>
            <a:off x="1816100" y="3497263"/>
            <a:ext cx="1736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0" name="Group 542"/>
          <p:cNvGrpSpPr>
            <a:grpSpLocks/>
          </p:cNvGrpSpPr>
          <p:nvPr/>
        </p:nvGrpSpPr>
        <p:grpSpPr bwMode="auto">
          <a:xfrm>
            <a:off x="1236663" y="5454650"/>
            <a:ext cx="762000" cy="779463"/>
            <a:chOff x="-44" y="1473"/>
            <a:chExt cx="981" cy="1105"/>
          </a:xfrm>
        </p:grpSpPr>
        <p:pic>
          <p:nvPicPr>
            <p:cNvPr id="12299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1" name="Group 542"/>
          <p:cNvGrpSpPr>
            <a:grpSpLocks/>
          </p:cNvGrpSpPr>
          <p:nvPr/>
        </p:nvGrpSpPr>
        <p:grpSpPr bwMode="auto">
          <a:xfrm>
            <a:off x="2089150" y="5467350"/>
            <a:ext cx="760413" cy="777875"/>
            <a:chOff x="-44" y="1473"/>
            <a:chExt cx="981" cy="1105"/>
          </a:xfrm>
        </p:grpSpPr>
        <p:pic>
          <p:nvPicPr>
            <p:cNvPr id="12299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2" name="Group 542"/>
          <p:cNvGrpSpPr>
            <a:grpSpLocks/>
          </p:cNvGrpSpPr>
          <p:nvPr/>
        </p:nvGrpSpPr>
        <p:grpSpPr bwMode="auto">
          <a:xfrm>
            <a:off x="5962650" y="5372100"/>
            <a:ext cx="762000" cy="779463"/>
            <a:chOff x="-44" y="1473"/>
            <a:chExt cx="981" cy="1105"/>
          </a:xfrm>
        </p:grpSpPr>
        <p:pic>
          <p:nvPicPr>
            <p:cNvPr id="12299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3" name="Group 249"/>
          <p:cNvGrpSpPr>
            <a:grpSpLocks/>
          </p:cNvGrpSpPr>
          <p:nvPr/>
        </p:nvGrpSpPr>
        <p:grpSpPr bwMode="auto">
          <a:xfrm>
            <a:off x="5087938" y="5110163"/>
            <a:ext cx="400050" cy="819150"/>
            <a:chOff x="4140" y="429"/>
            <a:chExt cx="1425" cy="2396"/>
          </a:xfrm>
        </p:grpSpPr>
        <p:sp>
          <p:nvSpPr>
            <p:cNvPr id="12296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1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6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6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4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6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30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31" name="AutoShape 25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6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28" name="AutoShape 260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7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9" name="AutoShape 26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8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09" name="Rectangle 263"/>
            <p:cNvSpPr>
              <a:spLocks noChangeArrowheads="1"/>
            </p:cNvSpPr>
            <p:nvPr/>
          </p:nvSpPr>
          <p:spPr bwMode="auto">
            <a:xfrm>
              <a:off x="4230" y="1655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26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7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7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7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24" name="AutoShape 269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5" name="AutoShape 270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1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7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7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6" name="Oval 274"/>
            <p:cNvSpPr>
              <a:spLocks noChangeArrowheads="1"/>
            </p:cNvSpPr>
            <p:nvPr/>
          </p:nvSpPr>
          <p:spPr bwMode="auto">
            <a:xfrm>
              <a:off x="5520" y="2611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8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8" name="AutoShape 276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19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0" name="Oval 278"/>
            <p:cNvSpPr>
              <a:spLocks noChangeArrowheads="1"/>
            </p:cNvSpPr>
            <p:nvPr/>
          </p:nvSpPr>
          <p:spPr bwMode="auto">
            <a:xfrm>
              <a:off x="4310" y="2384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1" name="Oval 279"/>
            <p:cNvSpPr>
              <a:spLocks noChangeArrowheads="1"/>
            </p:cNvSpPr>
            <p:nvPr/>
          </p:nvSpPr>
          <p:spPr bwMode="auto">
            <a:xfrm>
              <a:off x="4485" y="2384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122" name="Oval 280"/>
            <p:cNvSpPr>
              <a:spLocks noChangeArrowheads="1"/>
            </p:cNvSpPr>
            <p:nvPr/>
          </p:nvSpPr>
          <p:spPr bwMode="auto">
            <a:xfrm>
              <a:off x="4660" y="2379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3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4" name="Group 249"/>
          <p:cNvGrpSpPr>
            <a:grpSpLocks/>
          </p:cNvGrpSpPr>
          <p:nvPr/>
        </p:nvGrpSpPr>
        <p:grpSpPr bwMode="auto">
          <a:xfrm>
            <a:off x="733425" y="5391150"/>
            <a:ext cx="398463" cy="820738"/>
            <a:chOff x="4140" y="429"/>
            <a:chExt cx="1425" cy="2396"/>
          </a:xfrm>
        </p:grpSpPr>
        <p:sp>
          <p:nvSpPr>
            <p:cNvPr id="12293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69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3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3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72" name="Rectangle 254"/>
            <p:cNvSpPr>
              <a:spLocks noChangeArrowheads="1"/>
            </p:cNvSpPr>
            <p:nvPr/>
          </p:nvSpPr>
          <p:spPr bwMode="auto">
            <a:xfrm>
              <a:off x="4214" y="693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98" name="AutoShape 25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9" name="AutoShape 25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694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4" name="Rectangle 258"/>
            <p:cNvSpPr>
              <a:spLocks noChangeArrowheads="1"/>
            </p:cNvSpPr>
            <p:nvPr/>
          </p:nvSpPr>
          <p:spPr bwMode="auto">
            <a:xfrm>
              <a:off x="4225" y="1018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96" name="AutoShape 260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7" name="AutoShape 261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77" name="Rectangle 263"/>
            <p:cNvSpPr>
              <a:spLocks noChangeArrowheads="1"/>
            </p:cNvSpPr>
            <p:nvPr/>
          </p:nvSpPr>
          <p:spPr bwMode="auto">
            <a:xfrm>
              <a:off x="4231" y="1657"/>
              <a:ext cx="590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4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94" name="AutoShape 265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5" name="AutoShape 266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4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4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92" name="AutoShape 269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3" name="AutoShape 270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81" name="Rectangle 271"/>
            <p:cNvSpPr>
              <a:spLocks noChangeArrowheads="1"/>
            </p:cNvSpPr>
            <p:nvPr/>
          </p:nvSpPr>
          <p:spPr bwMode="auto">
            <a:xfrm>
              <a:off x="5253" y="429"/>
              <a:ext cx="6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4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4" name="Oval 274"/>
            <p:cNvSpPr>
              <a:spLocks noChangeArrowheads="1"/>
            </p:cNvSpPr>
            <p:nvPr/>
          </p:nvSpPr>
          <p:spPr bwMode="auto">
            <a:xfrm>
              <a:off x="5520" y="2612"/>
              <a:ext cx="45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6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198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7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8" name="Oval 278"/>
            <p:cNvSpPr>
              <a:spLocks noChangeArrowheads="1"/>
            </p:cNvSpPr>
            <p:nvPr/>
          </p:nvSpPr>
          <p:spPr bwMode="auto">
            <a:xfrm>
              <a:off x="4310" y="2385"/>
              <a:ext cx="15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9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59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090" name="Oval 280"/>
            <p:cNvSpPr>
              <a:spLocks noChangeArrowheads="1"/>
            </p:cNvSpPr>
            <p:nvPr/>
          </p:nvSpPr>
          <p:spPr bwMode="auto">
            <a:xfrm>
              <a:off x="4662" y="2380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91" name="Rectangle 281"/>
            <p:cNvSpPr>
              <a:spLocks noChangeArrowheads="1"/>
            </p:cNvSpPr>
            <p:nvPr/>
          </p:nvSpPr>
          <p:spPr bwMode="auto">
            <a:xfrm>
              <a:off x="5060" y="1833"/>
              <a:ext cx="85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5" name="Group 332"/>
          <p:cNvGrpSpPr>
            <a:grpSpLocks/>
          </p:cNvGrpSpPr>
          <p:nvPr/>
        </p:nvGrpSpPr>
        <p:grpSpPr bwMode="auto">
          <a:xfrm>
            <a:off x="1366838" y="4092575"/>
            <a:ext cx="1146175" cy="473075"/>
            <a:chOff x="2356" y="1300"/>
            <a:chExt cx="555" cy="194"/>
          </a:xfrm>
        </p:grpSpPr>
        <p:sp>
          <p:nvSpPr>
            <p:cNvPr id="1229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2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3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6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65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6" name="Group 332"/>
          <p:cNvGrpSpPr>
            <a:grpSpLocks/>
          </p:cNvGrpSpPr>
          <p:nvPr/>
        </p:nvGrpSpPr>
        <p:grpSpPr bwMode="auto">
          <a:xfrm>
            <a:off x="4251325" y="3954463"/>
            <a:ext cx="1146175" cy="473075"/>
            <a:chOff x="2356" y="1300"/>
            <a:chExt cx="555" cy="194"/>
          </a:xfrm>
        </p:grpSpPr>
        <p:sp>
          <p:nvSpPr>
            <p:cNvPr id="1229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1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2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5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5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2907" name="Text Box 105"/>
          <p:cNvSpPr txBox="1">
            <a:spLocks noChangeArrowheads="1"/>
          </p:cNvSpPr>
          <p:nvPr/>
        </p:nvSpPr>
        <p:spPr bwMode="auto">
          <a:xfrm>
            <a:off x="5486400" y="3465513"/>
            <a:ext cx="1736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8" name="Group 356"/>
          <p:cNvGrpSpPr>
            <a:grpSpLocks/>
          </p:cNvGrpSpPr>
          <p:nvPr/>
        </p:nvGrpSpPr>
        <p:grpSpPr bwMode="auto">
          <a:xfrm>
            <a:off x="7337425" y="1806575"/>
            <a:ext cx="723900" cy="760413"/>
            <a:chOff x="313" y="1497"/>
            <a:chExt cx="1152" cy="1014"/>
          </a:xfrm>
        </p:grpSpPr>
        <p:pic>
          <p:nvPicPr>
            <p:cNvPr id="12291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09" name="Freeform 2"/>
          <p:cNvSpPr>
            <a:spLocks/>
          </p:cNvSpPr>
          <p:nvPr/>
        </p:nvSpPr>
        <p:spPr bwMode="auto">
          <a:xfrm>
            <a:off x="1676400" y="1258888"/>
            <a:ext cx="2819400" cy="1162050"/>
          </a:xfrm>
          <a:custGeom>
            <a:avLst/>
            <a:gdLst>
              <a:gd name="T0" fmla="*/ 2147483647 w 1292"/>
              <a:gd name="T1" fmla="*/ 1715760 h 1255"/>
              <a:gd name="T2" fmla="*/ 819061886 w 1292"/>
              <a:gd name="T3" fmla="*/ 34315198 h 1255"/>
              <a:gd name="T4" fmla="*/ 680963659 w 1292"/>
              <a:gd name="T5" fmla="*/ 114955912 h 1255"/>
              <a:gd name="T6" fmla="*/ 1228592830 w 1292"/>
              <a:gd name="T7" fmla="*/ 181870547 h 1255"/>
              <a:gd name="T8" fmla="*/ 2147483647 w 1292"/>
              <a:gd name="T9" fmla="*/ 190449347 h 1255"/>
              <a:gd name="T10" fmla="*/ 2147483647 w 1292"/>
              <a:gd name="T11" fmla="*/ 247070349 h 1255"/>
              <a:gd name="T12" fmla="*/ 2147483647 w 1292"/>
              <a:gd name="T13" fmla="*/ 271090987 h 1255"/>
              <a:gd name="T14" fmla="*/ 2147483647 w 1292"/>
              <a:gd name="T15" fmla="*/ 223049710 h 1255"/>
              <a:gd name="T16" fmla="*/ 2147483647 w 1292"/>
              <a:gd name="T17" fmla="*/ 96940896 h 1255"/>
              <a:gd name="T18" fmla="*/ 2147483647 w 1292"/>
              <a:gd name="T19" fmla="*/ 47183860 h 1255"/>
              <a:gd name="T20" fmla="*/ 2147483647 w 1292"/>
              <a:gd name="T21" fmla="*/ 25736398 h 1255"/>
              <a:gd name="T22" fmla="*/ 2147483647 w 1292"/>
              <a:gd name="T23" fmla="*/ 1715760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10" name="Text Box 103"/>
          <p:cNvSpPr txBox="1">
            <a:spLocks noChangeArrowheads="1"/>
          </p:cNvSpPr>
          <p:nvPr/>
        </p:nvSpPr>
        <p:spPr bwMode="auto">
          <a:xfrm>
            <a:off x="2700338" y="1476375"/>
            <a:ext cx="966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public</a:t>
            </a:r>
            <a:b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22911" name="Rectangle 2"/>
          <p:cNvSpPr txBox="1">
            <a:spLocks noChangeArrowheads="1"/>
          </p:cNvSpPr>
          <p:nvPr/>
        </p:nvSpPr>
        <p:spPr bwMode="auto">
          <a:xfrm>
            <a:off x="458788" y="236538"/>
            <a:ext cx="77724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00099"/>
                </a:solidFill>
                <a:latin typeface="Gill Sans MT" charset="0"/>
              </a:rPr>
              <a:t>Virtual Private Networks (VPNs)</a:t>
            </a:r>
          </a:p>
        </p:txBody>
      </p:sp>
      <p:pic>
        <p:nvPicPr>
          <p:cNvPr id="122912" name="Picture 17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239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07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services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origin authentication</a:t>
            </a:r>
          </a:p>
          <a:p>
            <a:r>
              <a:rPr lang="en-US" dirty="0">
                <a:latin typeface="Gill Sans MT" charset="0"/>
              </a:rPr>
              <a:t>replay attack prevention</a:t>
            </a:r>
          </a:p>
          <a:p>
            <a:r>
              <a:rPr lang="en-US" dirty="0">
                <a:latin typeface="Gill Sans MT" charset="0"/>
              </a:rPr>
              <a:t>confidentiality </a:t>
            </a:r>
          </a:p>
          <a:p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two protocols providing different service models:</a:t>
            </a:r>
          </a:p>
          <a:p>
            <a:pPr lvl="1"/>
            <a:r>
              <a:rPr lang="en-US" dirty="0">
                <a:latin typeface="Gill Sans MT" charset="0"/>
              </a:rPr>
              <a:t>AH</a:t>
            </a:r>
          </a:p>
          <a:p>
            <a:pPr lvl="1"/>
            <a:r>
              <a:rPr lang="en-US" dirty="0">
                <a:latin typeface="Gill Sans MT" charset="0"/>
              </a:rPr>
              <a:t>ESP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23908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1877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96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9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31875"/>
            <a:ext cx="5154613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transport mode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233863"/>
            <a:ext cx="8169275" cy="12096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IPsec datagram emitted and received by end-system</a:t>
            </a:r>
          </a:p>
          <a:p>
            <a:r>
              <a:rPr lang="en-US" dirty="0">
                <a:latin typeface="Gill Sans MT" charset="0"/>
              </a:rPr>
              <a:t>protects upper level protocols</a:t>
            </a:r>
          </a:p>
        </p:txBody>
      </p:sp>
      <p:sp>
        <p:nvSpPr>
          <p:cNvPr id="124933" name="Freeform 7"/>
          <p:cNvSpPr>
            <a:spLocks/>
          </p:cNvSpPr>
          <p:nvPr/>
        </p:nvSpPr>
        <p:spPr bwMode="auto">
          <a:xfrm>
            <a:off x="2617788" y="1652588"/>
            <a:ext cx="3348037" cy="2049462"/>
          </a:xfrm>
          <a:custGeom>
            <a:avLst/>
            <a:gdLst>
              <a:gd name="T0" fmla="*/ 2147483647 w 1292"/>
              <a:gd name="T1" fmla="*/ 18667251 h 1255"/>
              <a:gd name="T2" fmla="*/ 2147483647 w 1292"/>
              <a:gd name="T3" fmla="*/ 485359960 h 1255"/>
              <a:gd name="T4" fmla="*/ 2147483647 w 1292"/>
              <a:gd name="T5" fmla="*/ 1605421154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68075491 h 1255"/>
              <a:gd name="T18" fmla="*/ 2147483647 w 1292"/>
              <a:gd name="T19" fmla="*/ 648034985 h 1255"/>
              <a:gd name="T20" fmla="*/ 2147483647 w 1292"/>
              <a:gd name="T21" fmla="*/ 352019186 h 1255"/>
              <a:gd name="T22" fmla="*/ 2147483647 w 1292"/>
              <a:gd name="T23" fmla="*/ 1866725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934" name="Line 45"/>
          <p:cNvSpPr>
            <a:spLocks noChangeShapeType="1"/>
          </p:cNvSpPr>
          <p:nvPr/>
        </p:nvSpPr>
        <p:spPr bwMode="auto">
          <a:xfrm flipH="1">
            <a:off x="6245225" y="26654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5" name="Line 46"/>
          <p:cNvSpPr>
            <a:spLocks noChangeShapeType="1"/>
          </p:cNvSpPr>
          <p:nvPr/>
        </p:nvSpPr>
        <p:spPr bwMode="auto">
          <a:xfrm flipV="1">
            <a:off x="1419225" y="3013075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6" name="Line 47"/>
          <p:cNvSpPr>
            <a:spLocks noChangeShapeType="1"/>
          </p:cNvSpPr>
          <p:nvPr/>
        </p:nvSpPr>
        <p:spPr bwMode="auto">
          <a:xfrm flipV="1">
            <a:off x="7353300" y="30464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7" name="Text Box 48"/>
          <p:cNvSpPr txBox="1">
            <a:spLocks noChangeArrowheads="1"/>
          </p:cNvSpPr>
          <p:nvPr/>
        </p:nvSpPr>
        <p:spPr bwMode="auto">
          <a:xfrm>
            <a:off x="1022350" y="34464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4938" name="Text Box 49"/>
          <p:cNvSpPr txBox="1">
            <a:spLocks noChangeArrowheads="1"/>
          </p:cNvSpPr>
          <p:nvPr/>
        </p:nvSpPr>
        <p:spPr bwMode="auto">
          <a:xfrm>
            <a:off x="6929438" y="35226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grpSp>
        <p:nvGrpSpPr>
          <p:cNvPr id="124939" name="Group 542"/>
          <p:cNvGrpSpPr>
            <a:grpSpLocks/>
          </p:cNvGrpSpPr>
          <p:nvPr/>
        </p:nvGrpSpPr>
        <p:grpSpPr bwMode="auto">
          <a:xfrm flipH="1">
            <a:off x="6918325" y="2206625"/>
            <a:ext cx="933450" cy="919163"/>
            <a:chOff x="-44" y="1473"/>
            <a:chExt cx="981" cy="1105"/>
          </a:xfrm>
        </p:grpSpPr>
        <p:pic>
          <p:nvPicPr>
            <p:cNvPr id="12496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871538" y="2216150"/>
            <a:ext cx="2259012" cy="919163"/>
            <a:chOff x="871369" y="2216074"/>
            <a:chExt cx="2259107" cy="919069"/>
          </a:xfrm>
        </p:grpSpPr>
        <p:grpSp>
          <p:nvGrpSpPr>
            <p:cNvPr id="124950" name="Group 542"/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12496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6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24951" name="Group 1"/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24952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4953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4954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5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6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4957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4960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4961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809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09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124941" name="Group 332"/>
          <p:cNvGrpSpPr>
            <a:grpSpLocks/>
          </p:cNvGrpSpPr>
          <p:nvPr/>
        </p:nvGrpSpPr>
        <p:grpSpPr bwMode="auto">
          <a:xfrm>
            <a:off x="5424488" y="2486025"/>
            <a:ext cx="849312" cy="381000"/>
            <a:chOff x="2356" y="1300"/>
            <a:chExt cx="555" cy="194"/>
          </a:xfrm>
        </p:grpSpPr>
        <p:sp>
          <p:nvSpPr>
            <p:cNvPr id="1249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494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4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94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808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808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86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3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3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31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– tunneling mode 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76688"/>
            <a:ext cx="4092575" cy="1295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edge routers IPsec-aware </a:t>
            </a:r>
          </a:p>
        </p:txBody>
      </p:sp>
      <p:sp>
        <p:nvSpPr>
          <p:cNvPr id="125957" name="Freeform 8"/>
          <p:cNvSpPr>
            <a:spLocks/>
          </p:cNvSpPr>
          <p:nvPr/>
        </p:nvSpPr>
        <p:spPr bwMode="auto">
          <a:xfrm>
            <a:off x="1509713" y="1641475"/>
            <a:ext cx="1325562" cy="20494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58" name="Line 43"/>
          <p:cNvSpPr>
            <a:spLocks noChangeShapeType="1"/>
          </p:cNvSpPr>
          <p:nvPr/>
        </p:nvSpPr>
        <p:spPr bwMode="auto">
          <a:xfrm flipV="1">
            <a:off x="1463675" y="269398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59" name="Line 44"/>
          <p:cNvSpPr>
            <a:spLocks noChangeShapeType="1"/>
          </p:cNvSpPr>
          <p:nvPr/>
        </p:nvSpPr>
        <p:spPr bwMode="auto">
          <a:xfrm flipV="1">
            <a:off x="2944813" y="27035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0" name="Text Box 45"/>
          <p:cNvSpPr txBox="1">
            <a:spLocks noChangeArrowheads="1"/>
          </p:cNvSpPr>
          <p:nvPr/>
        </p:nvSpPr>
        <p:spPr bwMode="auto">
          <a:xfrm>
            <a:off x="1085850" y="3194050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1" name="Text Box 46"/>
          <p:cNvSpPr txBox="1">
            <a:spLocks noChangeArrowheads="1"/>
          </p:cNvSpPr>
          <p:nvPr/>
        </p:nvSpPr>
        <p:spPr bwMode="auto">
          <a:xfrm>
            <a:off x="2655888" y="320357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2" name="Freeform 8"/>
          <p:cNvSpPr>
            <a:spLocks/>
          </p:cNvSpPr>
          <p:nvPr/>
        </p:nvSpPr>
        <p:spPr bwMode="auto">
          <a:xfrm>
            <a:off x="6107113" y="1620838"/>
            <a:ext cx="1325562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63" name="Line 43"/>
          <p:cNvSpPr>
            <a:spLocks noChangeShapeType="1"/>
          </p:cNvSpPr>
          <p:nvPr/>
        </p:nvSpPr>
        <p:spPr bwMode="auto">
          <a:xfrm flipV="1">
            <a:off x="5419725" y="291623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4" name="Line 44"/>
          <p:cNvSpPr>
            <a:spLocks noChangeShapeType="1"/>
          </p:cNvSpPr>
          <p:nvPr/>
        </p:nvSpPr>
        <p:spPr bwMode="auto">
          <a:xfrm flipV="1">
            <a:off x="8224838" y="2870200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5" name="Text Box 45"/>
          <p:cNvSpPr txBox="1">
            <a:spLocks noChangeArrowheads="1"/>
          </p:cNvSpPr>
          <p:nvPr/>
        </p:nvSpPr>
        <p:spPr bwMode="auto">
          <a:xfrm>
            <a:off x="5149850" y="336232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6" name="Text Box 46"/>
          <p:cNvSpPr txBox="1">
            <a:spLocks noChangeArrowheads="1"/>
          </p:cNvSpPr>
          <p:nvPr/>
        </p:nvSpPr>
        <p:spPr bwMode="auto">
          <a:xfrm>
            <a:off x="7720013" y="333851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7" name="Rectangle 3"/>
          <p:cNvSpPr>
            <a:spLocks noChangeArrowheads="1"/>
          </p:cNvSpPr>
          <p:nvPr/>
        </p:nvSpPr>
        <p:spPr bwMode="auto">
          <a:xfrm>
            <a:off x="4913313" y="3997325"/>
            <a:ext cx="40925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hosts IPsec-aware </a:t>
            </a:r>
          </a:p>
        </p:txBody>
      </p:sp>
      <p:grpSp>
        <p:nvGrpSpPr>
          <p:cNvPr id="125968" name="Group 1"/>
          <p:cNvGrpSpPr>
            <a:grpSpLocks/>
          </p:cNvGrpSpPr>
          <p:nvPr/>
        </p:nvGrpSpPr>
        <p:grpSpPr bwMode="auto">
          <a:xfrm>
            <a:off x="4948238" y="2227263"/>
            <a:ext cx="1647825" cy="747712"/>
            <a:chOff x="4690335" y="5723068"/>
            <a:chExt cx="1647710" cy="748738"/>
          </a:xfrm>
        </p:grpSpPr>
        <p:grpSp>
          <p:nvGrpSpPr>
            <p:cNvPr id="126014" name="Group 99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18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19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20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1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2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23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26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27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61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62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15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16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17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69" name="Group 114"/>
          <p:cNvGrpSpPr>
            <a:grpSpLocks/>
          </p:cNvGrpSpPr>
          <p:nvPr/>
        </p:nvGrpSpPr>
        <p:grpSpPr bwMode="auto">
          <a:xfrm>
            <a:off x="152400" y="2109788"/>
            <a:ext cx="1647825" cy="749300"/>
            <a:chOff x="4690335" y="5723068"/>
            <a:chExt cx="1647710" cy="748738"/>
          </a:xfrm>
        </p:grpSpPr>
        <p:grpSp>
          <p:nvGrpSpPr>
            <p:cNvPr id="126000" name="Group 11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04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05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06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7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8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09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12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13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47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48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01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0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0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0" name="Group 129"/>
          <p:cNvGrpSpPr>
            <a:grpSpLocks/>
          </p:cNvGrpSpPr>
          <p:nvPr/>
        </p:nvGrpSpPr>
        <p:grpSpPr bwMode="auto">
          <a:xfrm flipH="1">
            <a:off x="2593975" y="2128838"/>
            <a:ext cx="1646238" cy="749300"/>
            <a:chOff x="4690335" y="5723068"/>
            <a:chExt cx="1647710" cy="748738"/>
          </a:xfrm>
        </p:grpSpPr>
        <p:grpSp>
          <p:nvGrpSpPr>
            <p:cNvPr id="125986" name="Group 130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90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91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92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3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4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95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98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99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33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34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87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88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89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1" name="Group 144"/>
          <p:cNvGrpSpPr>
            <a:grpSpLocks/>
          </p:cNvGrpSpPr>
          <p:nvPr/>
        </p:nvGrpSpPr>
        <p:grpSpPr bwMode="auto">
          <a:xfrm flipH="1">
            <a:off x="7005638" y="2173288"/>
            <a:ext cx="1647825" cy="749300"/>
            <a:chOff x="4690335" y="5723068"/>
            <a:chExt cx="1647710" cy="748738"/>
          </a:xfrm>
        </p:grpSpPr>
        <p:grpSp>
          <p:nvGrpSpPr>
            <p:cNvPr id="125972" name="Group 14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76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77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78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79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80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81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84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85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19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20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73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74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75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7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87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4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7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50925"/>
            <a:ext cx="47101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Two IPsec protocols</a:t>
            </a:r>
          </a:p>
        </p:txBody>
      </p:sp>
      <p:sp>
        <p:nvSpPr>
          <p:cNvPr id="1269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 Header (AH) protocol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 &amp; data integrity but </a:t>
            </a:r>
            <a:r>
              <a:rPr lang="en-US" i="1" dirty="0">
                <a:latin typeface="Gill Sans MT" charset="0"/>
              </a:rPr>
              <a:t>not </a:t>
            </a:r>
            <a:r>
              <a:rPr lang="en-US" dirty="0">
                <a:latin typeface="Gill Sans MT" charset="0"/>
              </a:rPr>
              <a:t>confidentiality</a:t>
            </a:r>
            <a:endParaRPr lang="en-US" i="1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Encapsulation Security Protocol (ESP)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authentication, data integrity, </a:t>
            </a:r>
            <a:r>
              <a:rPr lang="en-US" i="1" dirty="0">
                <a:latin typeface="Gill Sans MT" charset="0"/>
              </a:rPr>
              <a:t>and confidentiality</a:t>
            </a:r>
          </a:p>
          <a:p>
            <a:pPr lvl="1"/>
            <a:r>
              <a:rPr lang="en-US" dirty="0">
                <a:latin typeface="Gill Sans MT" charset="0"/>
              </a:rPr>
              <a:t>more widely used than AH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8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398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Four combinations are possible!</a:t>
            </a:r>
          </a:p>
        </p:txBody>
      </p:sp>
      <p:graphicFrame>
        <p:nvGraphicFramePr>
          <p:cNvPr id="667664" name="Group 16"/>
          <p:cNvGraphicFramePr>
            <a:graphicFrameLocks noGrp="1"/>
          </p:cNvGraphicFramePr>
          <p:nvPr/>
        </p:nvGraphicFramePr>
        <p:xfrm>
          <a:off x="1558925" y="1627188"/>
          <a:ext cx="5473700" cy="3165476"/>
        </p:xfrm>
        <a:graphic>
          <a:graphicData uri="http://schemas.openxmlformats.org/drawingml/2006/table">
            <a:tbl>
              <a:tblPr/>
              <a:tblGrid>
                <a:gridCol w="2736850"/>
                <a:gridCol w="2736850"/>
              </a:tblGrid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015" name="Line 18"/>
          <p:cNvSpPr>
            <a:spLocks noChangeShapeType="1"/>
          </p:cNvSpPr>
          <p:nvPr/>
        </p:nvSpPr>
        <p:spPr bwMode="auto">
          <a:xfrm flipH="1" flipV="1">
            <a:off x="5624513" y="4418013"/>
            <a:ext cx="817562" cy="957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8016" name="Text Box 19"/>
          <p:cNvSpPr txBox="1">
            <a:spLocks noChangeArrowheads="1"/>
          </p:cNvSpPr>
          <p:nvPr/>
        </p:nvSpPr>
        <p:spPr bwMode="auto">
          <a:xfrm>
            <a:off x="5448300" y="5365750"/>
            <a:ext cx="2290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common and</a:t>
            </a:r>
            <a:b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important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1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The language of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4811713"/>
            <a:ext cx="8218488" cy="12033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plaintext message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 </a:t>
            </a:r>
            <a:r>
              <a:rPr lang="en-US" sz="2400" dirty="0">
                <a:latin typeface="Gill Sans MT" charset="0"/>
              </a:rPr>
              <a:t>ciphertext, encrypted with key K</a:t>
            </a:r>
            <a:r>
              <a:rPr lang="en-US" sz="2400" baseline="-25000" dirty="0">
                <a:latin typeface="Gill Sans MT" charset="0"/>
              </a:rPr>
              <a:t>A</a:t>
            </a: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 = 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(m))</a:t>
            </a:r>
            <a:endParaRPr lang="en-US" sz="2400" baseline="-25000" dirty="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52463" y="1447800"/>
            <a:ext cx="7750175" cy="3309938"/>
            <a:chOff x="392" y="896"/>
            <a:chExt cx="4882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Alice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Bob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5" name="Picture 19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7842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0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5" name="Picture 1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9763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7145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Security associations (SAs) 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530350"/>
            <a:ext cx="8035925" cy="4510088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before sending data, 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security association (SA)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  </a:t>
            </a:r>
            <a:r>
              <a:rPr lang="en-US" altLang="ja-JP" dirty="0">
                <a:latin typeface="Gill Sans MT" charset="0"/>
              </a:rPr>
              <a:t>established from sending to receiving entity </a:t>
            </a:r>
          </a:p>
          <a:p>
            <a:pPr lvl="1"/>
            <a:r>
              <a:rPr lang="en-US" dirty="0">
                <a:latin typeface="Gill Sans MT" charset="0"/>
              </a:rPr>
              <a:t>SAs are simplex: for only one direction</a:t>
            </a:r>
          </a:p>
          <a:p>
            <a:r>
              <a:rPr lang="en-US" dirty="0">
                <a:latin typeface="Gill Sans MT" charset="0"/>
              </a:rPr>
              <a:t>ending, receiving entitles maintain </a:t>
            </a:r>
            <a:r>
              <a:rPr lang="en-US" i="1" dirty="0">
                <a:latin typeface="Gill Sans MT" charset="0"/>
              </a:rPr>
              <a:t>state information</a:t>
            </a:r>
            <a:r>
              <a:rPr lang="en-US" dirty="0">
                <a:latin typeface="Gill Sans MT" charset="0"/>
              </a:rPr>
              <a:t> about SA</a:t>
            </a:r>
          </a:p>
          <a:p>
            <a:pPr lvl="1"/>
            <a:r>
              <a:rPr lang="en-US" dirty="0">
                <a:latin typeface="Gill Sans MT" charset="0"/>
              </a:rPr>
              <a:t>recall: TCP endpoints also maintain state info</a:t>
            </a:r>
          </a:p>
          <a:p>
            <a:pPr lvl="1"/>
            <a:r>
              <a:rPr lang="en-US" dirty="0">
                <a:latin typeface="Gill Sans MT" charset="0"/>
              </a:rPr>
              <a:t>IP is connectionless; IPsec is connection-oriented!</a:t>
            </a:r>
          </a:p>
          <a:p>
            <a:r>
              <a:rPr lang="en-US" dirty="0">
                <a:latin typeface="Gill Sans MT" charset="0"/>
              </a:rPr>
              <a:t>how many SAs in VPN w/ headquarters, branch office, and n traveling salespeople?</a:t>
            </a:r>
          </a:p>
          <a:p>
            <a:pPr lvl="2">
              <a:buFontTx/>
              <a:buNone/>
            </a:pPr>
            <a:endParaRPr lang="en-US" dirty="0">
              <a:latin typeface="Comic Sans MS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9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8"/>
          <p:cNvSpPr>
            <a:spLocks noGrp="1" noChangeArrowheads="1"/>
          </p:cNvSpPr>
          <p:nvPr>
            <p:ph type="title"/>
          </p:nvPr>
        </p:nvSpPr>
        <p:spPr>
          <a:xfrm>
            <a:off x="512763" y="-61913"/>
            <a:ext cx="7772400" cy="1143001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Example SA from R1 to R2</a:t>
            </a:r>
          </a:p>
        </p:txBody>
      </p:sp>
      <p:sp>
        <p:nvSpPr>
          <p:cNvPr id="130051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738188" y="3519488"/>
            <a:ext cx="8161337" cy="316706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R1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stores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for SA: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32-bit SA identifier: </a:t>
            </a:r>
            <a:r>
              <a:rPr lang="en-US" sz="2200" i="1" dirty="0">
                <a:latin typeface="Gill Sans MT" charset="0"/>
              </a:rPr>
              <a:t>Security Parameter Index (SPI)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origin SA interface (200.168.1.100)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destination SA interface (193.68.2.23)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encryption used (e.g., 3DES with CBC)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encryption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integrity check used (e.g., HMAC with MD5)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authentication key</a:t>
            </a:r>
          </a:p>
        </p:txBody>
      </p:sp>
      <p:pic>
        <p:nvPicPr>
          <p:cNvPr id="130052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760413"/>
            <a:ext cx="64198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053" name="Group 3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0054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5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6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7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8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9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0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1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0062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0063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0064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0065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0066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0067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0068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0069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0070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0071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0072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009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3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0093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4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4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00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8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91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92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3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0075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007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8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8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82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3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0076" name="Right Arrow 2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91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5" name="Rectangle 4"/>
          <p:cNvSpPr>
            <a:spLocks noChangeArrowheads="1"/>
          </p:cNvSpPr>
          <p:nvPr/>
        </p:nvSpPr>
        <p:spPr bwMode="auto">
          <a:xfrm>
            <a:off x="333375" y="155575"/>
            <a:ext cx="835342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chemeClr val="accent2"/>
                </a:solidFill>
                <a:latin typeface="Gill Sans MT" charset="0"/>
              </a:rPr>
              <a:t>Security Association Database (SAD)</a:t>
            </a:r>
          </a:p>
        </p:txBody>
      </p:sp>
      <p:sp>
        <p:nvSpPr>
          <p:cNvPr id="131076" name="Rectangle 5"/>
          <p:cNvSpPr>
            <a:spLocks noChangeArrowheads="1"/>
          </p:cNvSpPr>
          <p:nvPr/>
        </p:nvSpPr>
        <p:spPr bwMode="auto">
          <a:xfrm>
            <a:off x="449263" y="1584325"/>
            <a:ext cx="777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endpoint holds SA state in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security association database (SAD)</a:t>
            </a:r>
            <a:r>
              <a:rPr lang="en-US" sz="2800" dirty="0">
                <a:latin typeface="Gill Sans MT" charset="0"/>
                <a:cs typeface="Gill Sans MT" charset="0"/>
              </a:rPr>
              <a:t>, where it can locate them during processing.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with n salespersons, 2 + 2n SAs in R1</a:t>
            </a:r>
            <a:r>
              <a:rPr lang="ja-JP" altLang="en-US" sz="2800" dirty="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SAD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sending IPsec datagram, R1 accesses SAD to determine how to process datagram.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IPsec datagram arrives to R2, R2 examines SPI in IPsec datagram, indexes SAD with SPI, and processes datagram accordingly.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41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datagram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531938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focus for now on tunnel mode with ESP</a:t>
            </a: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928688" y="2655888"/>
            <a:ext cx="6484937" cy="2603500"/>
            <a:chOff x="672" y="1044"/>
            <a:chExt cx="4085" cy="1640"/>
          </a:xfrm>
        </p:grpSpPr>
        <p:sp>
          <p:nvSpPr>
            <p:cNvPr id="132102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2103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2104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</a:t>
              </a:r>
              <a:r>
                <a:rPr lang="en-US" sz="1600" dirty="0">
                  <a:latin typeface="Arial" charset="0"/>
                </a:rPr>
                <a:t>hdr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2105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2106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2107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  <a:endParaRPr lang="en-US" sz="1600" dirty="0">
                <a:latin typeface="Arial" charset="0"/>
              </a:endParaRPr>
            </a:p>
          </p:txBody>
        </p:sp>
        <p:grpSp>
          <p:nvGrpSpPr>
            <p:cNvPr id="132108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2121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2122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3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4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2125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6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2109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2118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2119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2120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2110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1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2112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2116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2117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  <a:endParaRPr lang="en-US" sz="1600" dirty="0">
                  <a:latin typeface="Arial" charset="0"/>
                </a:endParaRP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2113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4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5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2101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487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93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1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What happens?</a:t>
            </a:r>
          </a:p>
        </p:txBody>
      </p:sp>
      <p:grpSp>
        <p:nvGrpSpPr>
          <p:cNvPr id="133123" name="Group 59"/>
          <p:cNvGrpSpPr>
            <a:grpSpLocks/>
          </p:cNvGrpSpPr>
          <p:nvPr/>
        </p:nvGrpSpPr>
        <p:grpSpPr bwMode="auto">
          <a:xfrm>
            <a:off x="928688" y="3875088"/>
            <a:ext cx="6484937" cy="2603500"/>
            <a:chOff x="672" y="1044"/>
            <a:chExt cx="4085" cy="1640"/>
          </a:xfrm>
        </p:grpSpPr>
        <p:sp>
          <p:nvSpPr>
            <p:cNvPr id="133169" name="Rectangle 60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3170" name="Rectangle 61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3171" name="Rectangle 62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</a:t>
              </a:r>
              <a:r>
                <a:rPr lang="en-US" sz="1600" dirty="0">
                  <a:latin typeface="Arial" charset="0"/>
                </a:rPr>
                <a:t>hdr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3172" name="Rectangle 63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3173" name="Rectangle 64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3174" name="Rectangle 65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  <a:endParaRPr lang="en-US" sz="1600" dirty="0">
                <a:latin typeface="Arial" charset="0"/>
              </a:endParaRPr>
            </a:p>
          </p:txBody>
        </p:sp>
        <p:grpSp>
          <p:nvGrpSpPr>
            <p:cNvPr id="133175" name="Group 66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3188" name="Text Box 67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3189" name="Line 68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0" name="Line 69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1" name="Text Box 70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3192" name="Line 71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3" name="Line 72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3176" name="Group 73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3185" name="Rectangle 74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3186" name="Rectangle 75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3187" name="Rectangle 76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3177" name="Line 77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78" name="Line 78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3179" name="Group 79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3183" name="Rectangle 80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3184" name="Rectangle 81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  <a:endParaRPr lang="en-US" sz="1600" dirty="0">
                  <a:latin typeface="Arial" charset="0"/>
                </a:endParaRP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3180" name="Line 82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1" name="Line 83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2" name="Line 84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3124" name="Picture 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823913"/>
            <a:ext cx="34671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25" name="Group 84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3126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7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8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9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0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1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2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3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3134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3135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3136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3137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3138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3139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3140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3141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3142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3143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3144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3167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8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5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316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6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315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6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6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6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1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2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3147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314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52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55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56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13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3148" name="Right Arrow 107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94</a:t>
            </a:fld>
            <a:endParaRPr lang="en-US" sz="1200" dirty="0">
              <a:latin typeface="Tahoma" charset="0"/>
            </a:endParaRPr>
          </a:p>
        </p:txBody>
      </p:sp>
      <p:sp>
        <p:nvSpPr>
          <p:cNvPr id="7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3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1979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R1: </a:t>
            </a:r>
            <a:r>
              <a:rPr lang="en-US" sz="3200" dirty="0">
                <a:latin typeface="Gill Sans MT" charset="0"/>
              </a:rPr>
              <a:t>convert original datagram to IPsec datagram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28025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appends to back of original datagram (which includes original header fields!) an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trailer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field. </a:t>
            </a:r>
          </a:p>
          <a:p>
            <a:r>
              <a:rPr lang="en-US" sz="2400" dirty="0">
                <a:latin typeface="Gill Sans MT" charset="0"/>
              </a:rPr>
              <a:t>encrypts result using algorithm &amp; key specified by SA.</a:t>
            </a:r>
          </a:p>
          <a:p>
            <a:r>
              <a:rPr lang="en-US" sz="2400" dirty="0">
                <a:latin typeface="Gill Sans MT" charset="0"/>
              </a:rPr>
              <a:t>appends to front of this encrypted quantity the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header, creating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enchilada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. </a:t>
            </a:r>
          </a:p>
          <a:p>
            <a:r>
              <a:rPr lang="en-US" sz="2400" dirty="0">
                <a:latin typeface="Gill Sans MT" charset="0"/>
              </a:rPr>
              <a:t>creates authentication MAC over the </a:t>
            </a:r>
            <a:r>
              <a:rPr lang="en-US" sz="2400" i="1" dirty="0">
                <a:latin typeface="Gill Sans MT" charset="0"/>
              </a:rPr>
              <a:t>whole enchilada</a:t>
            </a:r>
            <a:r>
              <a:rPr lang="en-US" sz="2400" dirty="0">
                <a:latin typeface="Gill Sans MT" charset="0"/>
              </a:rPr>
              <a:t>, using algorithm and key specified in SA; </a:t>
            </a:r>
          </a:p>
          <a:p>
            <a:r>
              <a:rPr lang="en-US" sz="2400" dirty="0">
                <a:latin typeface="Gill Sans MT" charset="0"/>
              </a:rPr>
              <a:t>appends MAC to back of enchilada, forming </a:t>
            </a:r>
            <a:r>
              <a:rPr lang="en-US" sz="2400" i="1" dirty="0">
                <a:latin typeface="Gill Sans MT" charset="0"/>
              </a:rPr>
              <a:t>payload</a:t>
            </a:r>
            <a:r>
              <a:rPr lang="en-US" sz="2400" dirty="0">
                <a:latin typeface="Gill Sans MT" charset="0"/>
              </a:rPr>
              <a:t>;</a:t>
            </a:r>
          </a:p>
          <a:p>
            <a:r>
              <a:rPr lang="en-US" sz="2400" dirty="0">
                <a:latin typeface="Gill Sans MT" charset="0"/>
              </a:rPr>
              <a:t>creates brand new IP header, with all the classic IPv4 header fields, which it appends before </a:t>
            </a:r>
            <a:r>
              <a:rPr lang="en-US" sz="2400" dirty="0" smtClean="0">
                <a:latin typeface="Gill Sans MT" charset="0"/>
              </a:rPr>
              <a:t>payload</a:t>
            </a: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134148" name="Picture 6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7953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3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Inside the enchilada: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4064000"/>
            <a:ext cx="7772400" cy="236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trailer: Padding for block ciphers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header: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SPI, so receiving entity knows what to do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Sequence number, to thwart replay attacks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MAC in ESP </a:t>
            </a:r>
            <a:r>
              <a:rPr lang="en-US" sz="2400" dirty="0">
                <a:latin typeface="Gill Sans MT" charset="0"/>
              </a:rPr>
              <a:t>auth</a:t>
            </a:r>
            <a:r>
              <a:rPr lang="en-US" sz="2400" dirty="0">
                <a:latin typeface="Gill Sans MT" charset="0"/>
              </a:rPr>
              <a:t> field is created with shared secret key</a:t>
            </a:r>
          </a:p>
        </p:txBody>
      </p:sp>
      <p:grpSp>
        <p:nvGrpSpPr>
          <p:cNvPr id="135172" name="Group 4"/>
          <p:cNvGrpSpPr>
            <a:grpSpLocks/>
          </p:cNvGrpSpPr>
          <p:nvPr/>
        </p:nvGrpSpPr>
        <p:grpSpPr bwMode="auto">
          <a:xfrm>
            <a:off x="955675" y="1241425"/>
            <a:ext cx="6484938" cy="2603500"/>
            <a:chOff x="672" y="1044"/>
            <a:chExt cx="4085" cy="1640"/>
          </a:xfrm>
        </p:grpSpPr>
        <p:sp>
          <p:nvSpPr>
            <p:cNvPr id="135174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5175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5176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</a:t>
              </a:r>
              <a:r>
                <a:rPr lang="en-US" sz="1600" dirty="0">
                  <a:latin typeface="Arial" charset="0"/>
                </a:rPr>
                <a:t>hdr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5177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5178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135179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  <a:endParaRPr lang="en-US" sz="1600" dirty="0">
                <a:latin typeface="Arial" charset="0"/>
              </a:endParaRPr>
            </a:p>
          </p:txBody>
        </p:sp>
        <p:grpSp>
          <p:nvGrpSpPr>
            <p:cNvPr id="135180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5193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5194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5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6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5197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8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5181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5190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5191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5192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5182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3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5184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5188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5189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  <a:endParaRPr lang="en-US" sz="1600" dirty="0">
                  <a:latin typeface="Arial" charset="0"/>
                </a:endParaRP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5185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6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7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5173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7889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96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7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3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0461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sequence numbers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684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for new SA, sender initializes seq. # to 0</a:t>
            </a:r>
          </a:p>
          <a:p>
            <a:r>
              <a:rPr lang="en-US" dirty="0">
                <a:latin typeface="Gill Sans MT" charset="0"/>
              </a:rPr>
              <a:t>each time datagram is sent on SA:</a:t>
            </a:r>
          </a:p>
          <a:p>
            <a:pPr lvl="1"/>
            <a:r>
              <a:rPr lang="en-US" dirty="0">
                <a:latin typeface="Gill Sans MT" charset="0"/>
              </a:rPr>
              <a:t>sender increments </a:t>
            </a:r>
            <a:r>
              <a:rPr lang="en-US" dirty="0">
                <a:latin typeface="Gill Sans MT" charset="0"/>
              </a:rPr>
              <a:t>seq</a:t>
            </a:r>
            <a:r>
              <a:rPr lang="en-US" dirty="0">
                <a:latin typeface="Gill Sans MT" charset="0"/>
              </a:rPr>
              <a:t> # counter</a:t>
            </a:r>
          </a:p>
          <a:p>
            <a:pPr lvl="1"/>
            <a:r>
              <a:rPr lang="en-US" dirty="0">
                <a:latin typeface="Gill Sans MT" charset="0"/>
              </a:rPr>
              <a:t>places value in </a:t>
            </a:r>
            <a:r>
              <a:rPr lang="en-US" dirty="0">
                <a:latin typeface="Gill Sans MT" charset="0"/>
              </a:rPr>
              <a:t>seq</a:t>
            </a:r>
            <a:r>
              <a:rPr lang="en-US" dirty="0">
                <a:latin typeface="Gill Sans MT" charset="0"/>
              </a:rPr>
              <a:t> # field</a:t>
            </a:r>
          </a:p>
          <a:p>
            <a:r>
              <a:rPr lang="en-US" dirty="0">
                <a:latin typeface="Gill Sans MT" charset="0"/>
              </a:rPr>
              <a:t>goal:</a:t>
            </a:r>
          </a:p>
          <a:p>
            <a:pPr lvl="1"/>
            <a:r>
              <a:rPr lang="en-US" dirty="0">
                <a:latin typeface="Gill Sans MT" charset="0"/>
              </a:rPr>
              <a:t>prevent attacker from sniffing and replaying a packet</a:t>
            </a:r>
          </a:p>
          <a:p>
            <a:pPr lvl="1"/>
            <a:r>
              <a:rPr lang="en-US" dirty="0">
                <a:latin typeface="Gill Sans MT" charset="0"/>
              </a:rPr>
              <a:t>receipt of duplicate, authenticated IP packets may disrupt service</a:t>
            </a:r>
          </a:p>
          <a:p>
            <a:r>
              <a:rPr lang="en-US" dirty="0">
                <a:latin typeface="Gill Sans MT" charset="0"/>
              </a:rPr>
              <a:t>method: </a:t>
            </a:r>
          </a:p>
          <a:p>
            <a:pPr lvl="1"/>
            <a:r>
              <a:rPr lang="en-US" dirty="0">
                <a:latin typeface="Gill Sans MT" charset="0"/>
              </a:rPr>
              <a:t>destination checks for duplicates</a:t>
            </a:r>
          </a:p>
          <a:p>
            <a:pPr lvl="1"/>
            <a:r>
              <a:rPr lang="en-US" dirty="0">
                <a:latin typeface="Gill Sans MT" charset="0"/>
              </a:rPr>
              <a:t>doesn’t keep track of </a:t>
            </a:r>
            <a:r>
              <a:rPr lang="en-US" i="1" dirty="0">
                <a:latin typeface="Gill Sans MT" charset="0"/>
              </a:rPr>
              <a:t>all </a:t>
            </a:r>
            <a:r>
              <a:rPr lang="en-US" dirty="0">
                <a:latin typeface="Gill Sans MT" charset="0"/>
              </a:rPr>
              <a:t>received packets; instead uses a window</a:t>
            </a:r>
          </a:p>
          <a:p>
            <a:pPr lvl="1"/>
            <a:endParaRPr lang="en-US" sz="20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15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7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0398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Security Policy Database (SPD)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policy: For a given datagram, sending entity needs to know if it should use IPsec</a:t>
            </a:r>
          </a:p>
          <a:p>
            <a:r>
              <a:rPr lang="en-US" dirty="0">
                <a:latin typeface="Gill Sans MT" charset="0"/>
              </a:rPr>
              <a:t>needs also to know which SA to use</a:t>
            </a:r>
          </a:p>
          <a:p>
            <a:pPr lvl="1"/>
            <a:r>
              <a:rPr lang="en-US" dirty="0">
                <a:latin typeface="Gill Sans MT" charset="0"/>
              </a:rPr>
              <a:t>may use: source and destination IP address; protocol number</a:t>
            </a:r>
          </a:p>
          <a:p>
            <a:r>
              <a:rPr lang="en-US" dirty="0">
                <a:latin typeface="Gill Sans MT" charset="0"/>
              </a:rPr>
              <a:t>info in SPD indicates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what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to do with arriving datagram </a:t>
            </a:r>
          </a:p>
          <a:p>
            <a:r>
              <a:rPr lang="en-US" dirty="0">
                <a:latin typeface="Gill Sans MT" charset="0"/>
              </a:rPr>
              <a:t>info in SAD indicates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how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to do it 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1" name="Picture 1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025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Summary: IPsec services</a:t>
            </a:r>
          </a:p>
        </p:txBody>
      </p:sp>
      <p:sp>
        <p:nvSpPr>
          <p:cNvPr id="138244" name="Content Placeholder 2"/>
          <p:cNvSpPr>
            <a:spLocks noGrp="1"/>
          </p:cNvSpPr>
          <p:nvPr>
            <p:ph idx="1"/>
          </p:nvPr>
        </p:nvSpPr>
        <p:spPr>
          <a:xfrm>
            <a:off x="560388" y="2351088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suppose Trudy sits somewhere between R1 and R2. she </a:t>
            </a:r>
            <a:r>
              <a:rPr lang="en-US" dirty="0" smtClean="0">
                <a:latin typeface="Gill Sans MT" charset="0"/>
              </a:rPr>
              <a:t>doesn’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know the keys. </a:t>
            </a:r>
          </a:p>
          <a:p>
            <a:pPr lvl="1"/>
            <a:r>
              <a:rPr lang="en-US" dirty="0">
                <a:latin typeface="Gill Sans MT" charset="0"/>
              </a:rPr>
              <a:t>will Trudy be able to see original contents of datagram? How about source, </a:t>
            </a:r>
            <a:r>
              <a:rPr lang="en-US" dirty="0">
                <a:latin typeface="Gill Sans MT" charset="0"/>
              </a:rPr>
              <a:t>dest</a:t>
            </a:r>
            <a:r>
              <a:rPr lang="en-US" dirty="0">
                <a:latin typeface="Gill Sans MT" charset="0"/>
              </a:rPr>
              <a:t> IP address, transport protocol, application port?</a:t>
            </a:r>
          </a:p>
          <a:p>
            <a:pPr lvl="1"/>
            <a:r>
              <a:rPr lang="en-US" dirty="0">
                <a:latin typeface="Gill Sans MT" charset="0"/>
              </a:rPr>
              <a:t>flip bits without detection?</a:t>
            </a:r>
          </a:p>
          <a:p>
            <a:pPr lvl="1"/>
            <a:r>
              <a:rPr lang="en-US" dirty="0">
                <a:latin typeface="Gill Sans MT" charset="0"/>
              </a:rPr>
              <a:t>masquerade as R1 using R1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IP address?</a:t>
            </a:r>
          </a:p>
          <a:p>
            <a:pPr lvl="1"/>
            <a:r>
              <a:rPr lang="en-US" dirty="0">
                <a:latin typeface="Gill Sans MT" charset="0"/>
              </a:rPr>
              <a:t>replay a datagram?</a:t>
            </a:r>
          </a:p>
          <a:p>
            <a:pPr lvl="1"/>
            <a:endParaRPr lang="en-US" dirty="0"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138245" name="Picture 9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336675"/>
            <a:ext cx="9366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8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17628</TotalTime>
  <Words>9082</Words>
  <Application>Microsoft Macintosh PowerPoint</Application>
  <PresentationFormat>On-screen Show (4:3)</PresentationFormat>
  <Paragraphs>2110</Paragraphs>
  <Slides>130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2" baseType="lpstr">
      <vt:lpstr>Default Design</vt:lpstr>
      <vt:lpstr>Microsoft Word Picture</vt:lpstr>
      <vt:lpstr>PowerPoint Presentation</vt:lpstr>
      <vt:lpstr>Chapter 8: Network Security</vt:lpstr>
      <vt:lpstr>Chapter 8 roadmap</vt:lpstr>
      <vt:lpstr>What is network security?</vt:lpstr>
      <vt:lpstr>Friends and enemies: Alice, Bob, Trudy</vt:lpstr>
      <vt:lpstr>Who might Bob, Alice be?</vt:lpstr>
      <vt:lpstr>There are bad guys (and girls) out there!</vt:lpstr>
      <vt:lpstr>Chapter 8 roadmap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Symmetric key crypto: DES</vt:lpstr>
      <vt:lpstr>Symmetric key  crypto: DES</vt:lpstr>
      <vt:lpstr>AES: Advanced Encryption Standard</vt:lpstr>
      <vt:lpstr>Public Key Cryptography</vt:lpstr>
      <vt:lpstr>Public key cryptography</vt:lpstr>
      <vt:lpstr>Public key encryption algorithms</vt:lpstr>
      <vt:lpstr>Prerequisite: modular arithmetic</vt:lpstr>
      <vt:lpstr>RSA: getting ready</vt:lpstr>
      <vt:lpstr>RSA: Creating public/private key pair</vt:lpstr>
      <vt:lpstr>RSA: encryption, decryption</vt:lpstr>
      <vt:lpstr>RSA example:</vt:lpstr>
      <vt:lpstr>Why does RSA work?</vt:lpstr>
      <vt:lpstr>RSA: another important property</vt:lpstr>
      <vt:lpstr>PowerPoint Presentation</vt:lpstr>
      <vt:lpstr>Why is RSA secure?</vt:lpstr>
      <vt:lpstr>RSA in practice: session keys</vt:lpstr>
      <vt:lpstr>Chapter 8 roadmap</vt:lpstr>
      <vt:lpstr>Authentication</vt:lpstr>
      <vt:lpstr>Authentication</vt:lpstr>
      <vt:lpstr>Authentication: another try</vt:lpstr>
      <vt:lpstr>Authentication: another try</vt:lpstr>
      <vt:lpstr>Authentication: another try</vt:lpstr>
      <vt:lpstr>Authentication: another try</vt:lpstr>
      <vt:lpstr>Authentication: yet another try</vt:lpstr>
      <vt:lpstr>Authentication: yet another try</vt:lpstr>
      <vt:lpstr>Authentication: yet another try</vt:lpstr>
      <vt:lpstr>Authentication: ap5.0</vt:lpstr>
      <vt:lpstr>ap5.0: security hole</vt:lpstr>
      <vt:lpstr>ap5.0: security hole</vt:lpstr>
      <vt:lpstr>Chapter 8 roadmap</vt:lpstr>
      <vt:lpstr>Digital signatures </vt:lpstr>
      <vt:lpstr>Digital signatures </vt:lpstr>
      <vt:lpstr>Digital signatures </vt:lpstr>
      <vt:lpstr>Message digests</vt:lpstr>
      <vt:lpstr>Internet checksum: poor crypto hash function</vt:lpstr>
      <vt:lpstr>PowerPoint Presentation</vt:lpstr>
      <vt:lpstr>Hash function algorithms</vt:lpstr>
      <vt:lpstr>Recall: ap5.0 security hole</vt:lpstr>
      <vt:lpstr>Public-key certification</vt:lpstr>
      <vt:lpstr>Certification authorities</vt:lpstr>
      <vt:lpstr>Certification authorities</vt:lpstr>
      <vt:lpstr>Chapter 8 roadmap</vt:lpstr>
      <vt:lpstr>Secure e-mail </vt:lpstr>
      <vt:lpstr>Secure e-mail </vt:lpstr>
      <vt:lpstr>Secure e-mail (continued)</vt:lpstr>
      <vt:lpstr>Secure e-mail (continued)</vt:lpstr>
      <vt:lpstr>Chapter 8 roadmap</vt:lpstr>
      <vt:lpstr>SSL: Secure Sockets Layer</vt:lpstr>
      <vt:lpstr>SSL and TCP/IP</vt:lpstr>
      <vt:lpstr>Could do something like PGP:</vt:lpstr>
      <vt:lpstr>Toy SSL: a simple secure channel</vt:lpstr>
      <vt:lpstr>Toy: a simple handshake</vt:lpstr>
      <vt:lpstr>Toy: key derivation</vt:lpstr>
      <vt:lpstr>Toy: data records</vt:lpstr>
      <vt:lpstr>Toy: sequence numbers</vt:lpstr>
      <vt:lpstr>Toy: control information</vt:lpstr>
      <vt:lpstr>Toy SSL: summary</vt:lpstr>
      <vt:lpstr>Toy SSL isn’t complete</vt:lpstr>
      <vt:lpstr>SSL cipher suite</vt:lpstr>
      <vt:lpstr>Real SSL: handshake (1)</vt:lpstr>
      <vt:lpstr>Real SSL: handshake (2)</vt:lpstr>
      <vt:lpstr>Real SSL: handshaking (3)</vt:lpstr>
      <vt:lpstr>Real SSL: handshaking (4)</vt:lpstr>
      <vt:lpstr>SSL record protocol</vt:lpstr>
      <vt:lpstr>SSL record format</vt:lpstr>
      <vt:lpstr>Real SSL connection</vt:lpstr>
      <vt:lpstr>Key derivation</vt:lpstr>
      <vt:lpstr>Chapter 8 roadmap</vt:lpstr>
      <vt:lpstr>What is network-layer confidentiality ?</vt:lpstr>
      <vt:lpstr>Virtual Private Networks (VPNs)</vt:lpstr>
      <vt:lpstr>PowerPoint Presentation</vt:lpstr>
      <vt:lpstr>IPsec services</vt:lpstr>
      <vt:lpstr>IPsec transport mode</vt:lpstr>
      <vt:lpstr>IPsec – tunneling mode </vt:lpstr>
      <vt:lpstr>Two IPsec protocols</vt:lpstr>
      <vt:lpstr>Four combinations are possible!</vt:lpstr>
      <vt:lpstr>Security associations (SAs) </vt:lpstr>
      <vt:lpstr>Example SA from R1 to R2</vt:lpstr>
      <vt:lpstr>PowerPoint Presentation</vt:lpstr>
      <vt:lpstr>IPsec datagram</vt:lpstr>
      <vt:lpstr>What happens?</vt:lpstr>
      <vt:lpstr>R1: convert original datagram to IPsec datagram</vt:lpstr>
      <vt:lpstr>Inside the enchilada:</vt:lpstr>
      <vt:lpstr>IPsec sequence numbers</vt:lpstr>
      <vt:lpstr>Security Policy Database (SPD)</vt:lpstr>
      <vt:lpstr>Summary: IPsec services</vt:lpstr>
      <vt:lpstr>IKE: Internet Key Exchange </vt:lpstr>
      <vt:lpstr>IKE: PSK and PKI</vt:lpstr>
      <vt:lpstr>IKE phases</vt:lpstr>
      <vt:lpstr>IPsec summary</vt:lpstr>
      <vt:lpstr>Chapter 8 roadmap</vt:lpstr>
      <vt:lpstr>WEP design goals</vt:lpstr>
      <vt:lpstr>Review: symmetric stream ciphers</vt:lpstr>
      <vt:lpstr>Stream cipher and packet independence</vt:lpstr>
      <vt:lpstr>WEP encryption (1)</vt:lpstr>
      <vt:lpstr>WEP encryption (2)</vt:lpstr>
      <vt:lpstr>WEP decryption overview </vt:lpstr>
      <vt:lpstr>End-point authentication w/ nonce</vt:lpstr>
      <vt:lpstr>WEP authentication</vt:lpstr>
      <vt:lpstr>Breaking 802.11 WEP encryption</vt:lpstr>
      <vt:lpstr> 802.11i: improved security</vt:lpstr>
      <vt:lpstr> 802.11i: four phases of operation</vt:lpstr>
      <vt:lpstr>EAP: extensible authentication protocol</vt:lpstr>
      <vt:lpstr>Chapter 8 roadmap</vt:lpstr>
      <vt:lpstr>Firewalls</vt:lpstr>
      <vt:lpstr>Firewalls: why</vt:lpstr>
      <vt:lpstr>Stateless packet filtering</vt:lpstr>
      <vt:lpstr>Stateless packet filtering: example</vt:lpstr>
      <vt:lpstr>Stateless packet filtering: more examples</vt:lpstr>
      <vt:lpstr>Access Control Lists</vt:lpstr>
      <vt:lpstr>Stateful packet filtering</vt:lpstr>
      <vt:lpstr>Stateful packet filtering</vt:lpstr>
      <vt:lpstr>Application gateways</vt:lpstr>
      <vt:lpstr>Limitations of firewalls, gateways</vt:lpstr>
      <vt:lpstr>Intrusion detection systems</vt:lpstr>
      <vt:lpstr>Intrusion detection systems</vt:lpstr>
      <vt:lpstr>Network Security (summary)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Jim Kurose</cp:lastModifiedBy>
  <cp:revision>547</cp:revision>
  <dcterms:created xsi:type="dcterms:W3CDTF">1999-10-08T19:08:27Z</dcterms:created>
  <dcterms:modified xsi:type="dcterms:W3CDTF">2016-07-04T17:34:24Z</dcterms:modified>
</cp:coreProperties>
</file>