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1191" r:id="rId2"/>
    <p:sldId id="1003" r:id="rId3"/>
    <p:sldId id="1004" r:id="rId4"/>
    <p:sldId id="1005" r:id="rId5"/>
    <p:sldId id="1006" r:id="rId6"/>
    <p:sldId id="1007" r:id="rId7"/>
    <p:sldId id="1008" r:id="rId8"/>
    <p:sldId id="1009" r:id="rId9"/>
    <p:sldId id="1010" r:id="rId10"/>
    <p:sldId id="1011" r:id="rId11"/>
    <p:sldId id="1012" r:id="rId12"/>
    <p:sldId id="1013" r:id="rId13"/>
    <p:sldId id="1014" r:id="rId14"/>
    <p:sldId id="11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57"/>
    <p:restoredTop sz="95994"/>
  </p:normalViewPr>
  <p:slideViewPr>
    <p:cSldViewPr snapToGrid="0" snapToObjects="1">
      <p:cViewPr varScale="1">
        <p:scale>
          <a:sx n="88" d="100"/>
          <a:sy n="88" d="100"/>
        </p:scale>
        <p:origin x="208" y="568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198B6-E1F0-3D42-9153-3C3716E3332B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652C-AA4B-0742-8A0C-371BB86D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466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3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94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703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294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44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29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74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67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94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7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28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32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50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7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62" y="15240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Introduction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4643" y="1879601"/>
            <a:ext cx="7677223" cy="4978399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Overview. What 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5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952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(on publisher’s</a:t>
            </a: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website)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of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4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2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56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</a:t>
              </a:r>
              <a:r>
                <a:rPr kumimoji="0" lang="en-US" altLang="en-US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</a:t>
              </a:r>
              <a:r>
                <a:rPr kumimoji="0" lang="en-US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gaia.cs.umass.edu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/</a:t>
              </a:r>
              <a:r>
                <a:rPr kumimoji="0" lang="en-US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kurose_ross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7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62" y="15240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Introduction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4643" y="1879601"/>
            <a:ext cx="7677223" cy="4978399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Overview. What 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Performance: delay, loss,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73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49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47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  <a:endPara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indent="-287338"/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solidFill>
                  <a:prstClr val="black"/>
                </a:solidFill>
                <a:ea typeface="ＭＳ Ｐゴシック" panose="020B0600070205080204" pitchFamily="34" charset="-128"/>
              </a:rPr>
              <a:t>propagate” at  100 km/</a:t>
            </a:r>
            <a:r>
              <a:rPr lang="en-US" altLang="ja-JP" dirty="0" err="1">
                <a:solidFill>
                  <a:prstClr val="black"/>
                </a:solidFill>
                <a:ea typeface="ＭＳ Ｐゴシック" panose="020B0600070205080204" pitchFamily="34" charset="-128"/>
              </a:rPr>
              <a:t>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= 1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5A542ED3-A756-0848-962E-AB4EE1D071F5}"/>
              </a:ext>
            </a:extLst>
          </p:cNvPr>
          <p:cNvGrpSpPr>
            <a:grpSpLocks/>
          </p:cNvGrpSpPr>
          <p:nvPr/>
        </p:nvGrpSpPr>
        <p:grpSpPr bwMode="auto">
          <a:xfrm>
            <a:off x="3405981" y="1369440"/>
            <a:ext cx="2343150" cy="1370014"/>
            <a:chOff x="1103" y="938"/>
            <a:chExt cx="1476" cy="863"/>
          </a:xfrm>
        </p:grpSpPr>
        <p:sp>
          <p:nvSpPr>
            <p:cNvPr id="36" name="Rectangle 47">
              <a:extLst>
                <a:ext uri="{FF2B5EF4-FFF2-40B4-BE49-F238E27FC236}">
                  <a16:creationId xmlns:a16="http://schemas.microsoft.com/office/drawing/2014/main" id="{510AF9A5-1454-E54A-90C7-636E81FB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AD1BF2BA-C5C0-9C44-A5CB-B96F3F468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link)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6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still at first booth</a:t>
            </a:r>
          </a:p>
        </p:txBody>
      </p:sp>
    </p:spTree>
    <p:extLst>
      <p:ext uri="{BB962C8B-B14F-4D97-AF65-F5344CB8AC3E}">
        <p14:creationId xmlns:p14="http://schemas.microsoft.com/office/powerpoint/2010/main" val="45015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/>
            <a:r>
              <a:rPr lang="en-US" altLang="en-US" sz="24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a: </a:t>
            </a: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average packet arrival rate</a:t>
            </a:r>
          </a:p>
          <a:p>
            <a:pPr marL="230188" indent="-230188"/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lvl="0" indent="-231775"/>
            <a:r>
              <a:rPr lang="en-US" altLang="en-US" sz="24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R:</a:t>
            </a: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link bandwidth (bit transmission rate)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00A3"/>
                </a:solidFill>
              </a:rPr>
              <a:t>“traffic </a:t>
            </a:r>
          </a:p>
          <a:p>
            <a:pPr algn="ctr"/>
            <a:r>
              <a:rPr lang="en-US" sz="2800" i="1" dirty="0">
                <a:solidFill>
                  <a:srgbClr val="0000A3"/>
                </a:solidFill>
              </a:rPr>
              <a:t>intensity”</a:t>
            </a:r>
          </a:p>
        </p:txBody>
      </p:sp>
    </p:spTree>
    <p:extLst>
      <p:ext uri="{BB962C8B-B14F-4D97-AF65-F5344CB8AC3E}">
        <p14:creationId xmlns:p14="http://schemas.microsoft.com/office/powerpoint/2010/main" val="39999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 cs-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gw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(128.119.240.254)  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  border1-rt-fa5-1-0.gw.umass.edu (128.119.3.145)  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cht-vbns.gw.umass.edu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(128.119.3.130)  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5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5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  jn1-at1-0-0-19.wor.vbns.net (204.147.132.129)  16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  jn1-so7-0-0-0.wae.vbns.net (204.147.136.136)  21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abilene-vbns.abilene.ucaid.edu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(198.32.11.9)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nycm-wash.abilene.ucaid.edu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(198.32.8.46)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22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  62.40.103.253 (62.40.103.253)  104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109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106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  de2-1.de1.de.geant.net (62.40.96.129)  109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102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104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  de.fr1.fr.geant.net (62.40.96.50)  113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121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114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  renater-gw.fr1.fr.geant.net (62.40.103.54)  112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114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112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12  nio-n2.cssi.renater.fr (193.51.206.13)  111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114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116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13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nice.cssi.renater.fr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(195.220.98.102)  123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125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14  r3t2-nice.cssi.renater.fr (195.220.98.110)  126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124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15  eurecom-valbonne.r3t2.ft.net (193.48.50.54)  135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133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  194.214.211.25 (194.214.211.25)  126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126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17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18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fantasia.eurecom.fr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(193.55.113.142)  132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128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136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www.eurecom.fr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www.traceroute.org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6D7C8-597D-9743-AF6B-834300DFF928}"/>
              </a:ext>
            </a:extLst>
          </p:cNvPr>
          <p:cNvGrpSpPr/>
          <p:nvPr/>
        </p:nvGrpSpPr>
        <p:grpSpPr>
          <a:xfrm>
            <a:off x="2464209" y="5464534"/>
            <a:ext cx="7293694" cy="400110"/>
            <a:chOff x="2464209" y="5464534"/>
            <a:chExt cx="7293694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403" y="5464534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209" y="5590849"/>
              <a:ext cx="100719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CFBCC-5D80-154D-AFE4-84B6F3DE8CD2}"/>
              </a:ext>
            </a:extLst>
          </p:cNvPr>
          <p:cNvGrpSpPr/>
          <p:nvPr/>
        </p:nvGrpSpPr>
        <p:grpSpPr>
          <a:xfrm>
            <a:off x="1915886" y="1596610"/>
            <a:ext cx="9454526" cy="899847"/>
            <a:chOff x="1915886" y="1596610"/>
            <a:chExt cx="9454526" cy="899847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162" y="1596610"/>
              <a:ext cx="5937250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 from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gaia.cs.umass.edu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cs-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gw.cs.umass.edu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508" y="1909915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258" y="1898803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195" y="1908328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020" y="1908328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0459DB-9FBC-AA43-AD0D-E4EC703C0CD5}"/>
                </a:ext>
              </a:extLst>
            </p:cNvPr>
            <p:cNvSpPr/>
            <p:nvPr/>
          </p:nvSpPr>
          <p:spPr>
            <a:xfrm>
              <a:off x="1915886" y="2307771"/>
              <a:ext cx="638628" cy="18868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48766B-8BD7-5447-A58F-0580BF2517D6}"/>
              </a:ext>
            </a:extLst>
          </p:cNvPr>
          <p:cNvGrpSpPr/>
          <p:nvPr/>
        </p:nvGrpSpPr>
        <p:grpSpPr>
          <a:xfrm>
            <a:off x="1959429" y="2305498"/>
            <a:ext cx="10306229" cy="617861"/>
            <a:chOff x="1959429" y="2305498"/>
            <a:chExt cx="10306229" cy="617861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3C3101AA-04AC-604D-B1DD-586ADCDA2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566" y="2305498"/>
              <a:ext cx="4086092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border1-rt-fa5-1-0.gw.umass.edu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44341-821E-C445-8967-E53F584FFF2F}"/>
                </a:ext>
              </a:extLst>
            </p:cNvPr>
            <p:cNvCxnSpPr/>
            <p:nvPr/>
          </p:nvCxnSpPr>
          <p:spPr>
            <a:xfrm flipH="1">
              <a:off x="8136140" y="2591761"/>
              <a:ext cx="7389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106E5-CEC9-5B4C-9D96-768239ACF3F9}"/>
                </a:ext>
              </a:extLst>
            </p:cNvPr>
            <p:cNvSpPr/>
            <p:nvPr/>
          </p:nvSpPr>
          <p:spPr>
            <a:xfrm>
              <a:off x="1959429" y="2525486"/>
              <a:ext cx="2975428" cy="1596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3B100-C8EC-E14F-A08F-A5227BBD8A75}"/>
              </a:ext>
            </a:extLst>
          </p:cNvPr>
          <p:cNvGrpSpPr/>
          <p:nvPr/>
        </p:nvGrpSpPr>
        <p:grpSpPr>
          <a:xfrm>
            <a:off x="7046686" y="4088438"/>
            <a:ext cx="4427559" cy="617861"/>
            <a:chOff x="7046686" y="4088438"/>
            <a:chExt cx="4427559" cy="6178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9EA44-D208-F546-BC48-10986246EF9A}"/>
                </a:ext>
              </a:extLst>
            </p:cNvPr>
            <p:cNvGrpSpPr/>
            <p:nvPr/>
          </p:nvGrpSpPr>
          <p:grpSpPr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1045" y="4088438"/>
                <a:ext cx="2743200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looks like delays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decrease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8136140" y="4381712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5D0FA-CF95-C647-8691-03423CEA1D6E}"/>
                </a:ext>
              </a:extLst>
            </p:cNvPr>
            <p:cNvSpPr/>
            <p:nvPr/>
          </p:nvSpPr>
          <p:spPr>
            <a:xfrm>
              <a:off x="7402286" y="4223657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422DF4-E50E-8C4F-8EDF-EA4A3399E21E}"/>
                </a:ext>
              </a:extLst>
            </p:cNvPr>
            <p:cNvSpPr/>
            <p:nvPr/>
          </p:nvSpPr>
          <p:spPr>
            <a:xfrm>
              <a:off x="7046686" y="4419600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6E80E2-2107-5945-8AA3-407451B7E60F}"/>
              </a:ext>
            </a:extLst>
          </p:cNvPr>
          <p:cNvGrpSpPr/>
          <p:nvPr/>
        </p:nvGrpSpPr>
        <p:grpSpPr>
          <a:xfrm>
            <a:off x="1937658" y="3381528"/>
            <a:ext cx="8901587" cy="508300"/>
            <a:chOff x="1937658" y="3381528"/>
            <a:chExt cx="8901587" cy="5083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BE253E-6EA1-BB4E-8BF0-19C339C404C1}"/>
                </a:ext>
              </a:extLst>
            </p:cNvPr>
            <p:cNvGrpSpPr/>
            <p:nvPr/>
          </p:nvGrpSpPr>
          <p:grpSpPr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D3347813-BBD3-9B4D-B4C4-CAF563726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470" y="3595840"/>
                <a:ext cx="1012825" cy="246063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id="{36225CEE-E8B5-D342-87EF-CF5AADE63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6045" y="3381528"/>
                <a:ext cx="2743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trans-oceanic link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EDFBE5-9FAF-5841-909F-D0F941024CFF}"/>
                  </a:ext>
                </a:extLst>
              </p:cNvPr>
              <p:cNvSpPr/>
              <p:nvPr/>
            </p:nvSpPr>
            <p:spPr>
              <a:xfrm>
                <a:off x="1937658" y="3519717"/>
                <a:ext cx="2750456" cy="12337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AAD3ED-1CE9-2F41-9A86-B86A45BB3764}"/>
                  </a:ext>
                </a:extLst>
              </p:cNvPr>
              <p:cNvSpPr/>
              <p:nvPr/>
            </p:nvSpPr>
            <p:spPr>
              <a:xfrm>
                <a:off x="2002973" y="3686630"/>
                <a:ext cx="1306284" cy="145141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12C0CA-EC0F-6646-B05E-6CF824061878}"/>
                </a:ext>
              </a:extLst>
            </p:cNvPr>
            <p:cNvSpPr/>
            <p:nvPr/>
          </p:nvSpPr>
          <p:spPr>
            <a:xfrm>
              <a:off x="7315200" y="3468914"/>
              <a:ext cx="667657" cy="2032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B3651B-4FF4-7D4B-9806-691B5A2E72B0}"/>
                </a:ext>
              </a:extLst>
            </p:cNvPr>
            <p:cNvSpPr/>
            <p:nvPr/>
          </p:nvSpPr>
          <p:spPr>
            <a:xfrm>
              <a:off x="6320972" y="3679371"/>
              <a:ext cx="776514" cy="2104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5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1506</Words>
  <Application>Microsoft Macintosh PowerPoint</Application>
  <PresentationFormat>Widescreen</PresentationFormat>
  <Paragraphs>261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Times New Roman</vt:lpstr>
      <vt:lpstr>Wingdings</vt:lpstr>
      <vt:lpstr>1_Office Theme</vt:lpstr>
      <vt:lpstr>Introduction</vt:lpstr>
      <vt:lpstr>How do packet delay and loss occur?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Kurose</dc:creator>
  <cp:lastModifiedBy>James Kurose</cp:lastModifiedBy>
  <cp:revision>12</cp:revision>
  <dcterms:created xsi:type="dcterms:W3CDTF">2020-08-26T01:40:50Z</dcterms:created>
  <dcterms:modified xsi:type="dcterms:W3CDTF">2020-09-08T20:42:01Z</dcterms:modified>
</cp:coreProperties>
</file>