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1191" r:id="rId2"/>
    <p:sldId id="1017" r:id="rId3"/>
    <p:sldId id="1021" r:id="rId4"/>
    <p:sldId id="1022" r:id="rId5"/>
    <p:sldId id="1020" r:id="rId6"/>
    <p:sldId id="1206" r:id="rId7"/>
    <p:sldId id="119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0" userDrawn="1">
          <p15:clr>
            <a:srgbClr val="A4A3A4"/>
          </p15:clr>
        </p15:guide>
        <p15:guide id="2" pos="20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3"/>
    <a:srgbClr val="204482"/>
    <a:srgbClr val="244889"/>
    <a:srgbClr val="2B4E8F"/>
    <a:srgbClr val="355BA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470"/>
    <p:restoredTop sz="95994"/>
  </p:normalViewPr>
  <p:slideViewPr>
    <p:cSldViewPr snapToGrid="0" snapToObjects="1">
      <p:cViewPr varScale="1">
        <p:scale>
          <a:sx n="88" d="100"/>
          <a:sy n="88" d="100"/>
        </p:scale>
        <p:origin x="192" y="568"/>
      </p:cViewPr>
      <p:guideLst>
        <p:guide orient="horz" pos="1320"/>
        <p:guide pos="20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198B6-E1F0-3D42-9153-3C3716E3332B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9652C-AA4B-0742-8A0C-371BB86D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5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466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74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05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72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39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14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56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5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7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4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3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62" y="152400"/>
            <a:ext cx="6551791" cy="1650991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Introduction</a:t>
            </a:r>
            <a:endParaRPr lang="en-US" sz="6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55614" y="1574801"/>
            <a:ext cx="8013829" cy="4978399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Overview. What </a:t>
            </a:r>
            <a:r>
              <a:rPr lang="en-US" altLang="en-US" sz="3600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 </a:t>
            </a: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600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Layering, encapsulation, service models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Networks under attack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45382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COMPSCI 453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Professor Jim Kurose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College of Information and Computer Sciences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textbook: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 Networking: A Top-Down Approach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</a:t>
                </a:r>
                <a:r>
                  <a:rPr kumimoji="0" lang="en-US" sz="1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ed.)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J.F. Kurose, K.W. Ross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Pearson, 2020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http://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gaia.cs.umass.edu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kurose_ross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560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Network security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80180" y="1520385"/>
            <a:ext cx="10342830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Internet not originally designed with (much) security in mind</a:t>
            </a:r>
          </a:p>
          <a:p>
            <a:pPr marL="682625" lvl="1" indent="-225425"/>
            <a:r>
              <a:rPr lang="en-US" altLang="en-US" sz="2800" i="1" dirty="0">
                <a:ea typeface="Arial" panose="020B0604020202020204" pitchFamily="34" charset="0"/>
              </a:rPr>
              <a:t>original vision:</a:t>
            </a:r>
            <a:r>
              <a:rPr lang="en-US" altLang="en-US" sz="2800" dirty="0">
                <a:ea typeface="Arial" panose="020B0604020202020204" pitchFamily="34" charset="0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“</a:t>
            </a:r>
            <a:r>
              <a:rPr lang="en-US" altLang="ja-JP" sz="2800" dirty="0">
                <a:ea typeface="ＭＳ Ｐゴシック" panose="020B0600070205080204" pitchFamily="34" charset="-128"/>
              </a:rPr>
              <a:t>a group of mutually trusting users attached to a transparent network” </a:t>
            </a:r>
            <a:r>
              <a:rPr lang="en-US" altLang="ja-JP" sz="2800" dirty="0">
                <a:ea typeface="ＭＳ Ｐゴシック" panose="020B0600070205080204" pitchFamily="34" charset="-128"/>
                <a:sym typeface="Wingdings" pitchFamily="2" charset="2"/>
              </a:rPr>
              <a:t></a:t>
            </a:r>
            <a:endParaRPr lang="en-US" altLang="ja-JP" sz="2800" dirty="0">
              <a:ea typeface="ＭＳ Ｐゴシック" panose="020B0600070205080204" pitchFamily="34" charset="-128"/>
            </a:endParaRP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Internet protocol designers playing </a:t>
            </a:r>
            <a:r>
              <a:rPr lang="en-US" altLang="en-US" sz="2800" dirty="0">
                <a:ea typeface="ＭＳ Ｐゴシック" panose="020B0600070205080204" pitchFamily="34" charset="-128"/>
              </a:rPr>
              <a:t>“</a:t>
            </a:r>
            <a:r>
              <a:rPr lang="en-US" altLang="ja-JP" sz="2800" dirty="0">
                <a:ea typeface="ＭＳ Ｐゴシック" panose="020B0600070205080204" pitchFamily="34" charset="-128"/>
              </a:rPr>
              <a:t>catch-up”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security considerations in all layers!</a:t>
            </a:r>
          </a:p>
          <a:p>
            <a:pPr marL="287338" indent="-28733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We now need to think about: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how bad guys can attack computer networks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how we can defend networks against attacks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how to design architectures that are immune to attacks</a:t>
            </a:r>
          </a:p>
        </p:txBody>
      </p:sp>
    </p:spTree>
    <p:extLst>
      <p:ext uri="{BB962C8B-B14F-4D97-AF65-F5344CB8AC3E}">
        <p14:creationId xmlns:p14="http://schemas.microsoft.com/office/powerpoint/2010/main" val="136093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Bad </a:t>
            </a:r>
            <a:r>
              <a:rPr lang="en-US" altLang="en-US" dirty="0">
                <a:ea typeface="ＭＳ Ｐゴシック" panose="020B0600070205080204" pitchFamily="34" charset="-128"/>
              </a:rPr>
              <a:t>g</a:t>
            </a:r>
            <a:r>
              <a:rPr lang="en-US" altLang="en-US" sz="4400" dirty="0">
                <a:ea typeface="ＭＳ Ｐゴシック" panose="020B0600070205080204" pitchFamily="34" charset="-128"/>
              </a:rPr>
              <a:t>uys: packet </a:t>
            </a:r>
            <a:r>
              <a:rPr lang="en-US" altLang="en-US" dirty="0">
                <a:ea typeface="ＭＳ Ｐゴシック" panose="020B0600070205080204" pitchFamily="34" charset="-128"/>
              </a:rPr>
              <a:t>i</a:t>
            </a:r>
            <a:r>
              <a:rPr lang="en-US" altLang="en-US" sz="4400" dirty="0">
                <a:ea typeface="ＭＳ Ｐゴシック" panose="020B0600070205080204" pitchFamily="34" charset="-128"/>
              </a:rPr>
              <a:t>nterception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841312" y="1344535"/>
            <a:ext cx="10342830" cy="208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packet “</a:t>
            </a:r>
            <a:r>
              <a:rPr lang="en-US" altLang="ja-JP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sniffing”:</a:t>
            </a:r>
            <a:r>
              <a:rPr lang="en-US" altLang="ja-JP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800" dirty="0">
                <a:ea typeface="Arial" panose="020B0604020202020204" pitchFamily="34" charset="0"/>
              </a:rPr>
              <a:t>broadcast media (shared Ethernet, wireless)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800" dirty="0">
                <a:ea typeface="Arial" panose="020B0604020202020204" pitchFamily="34" charset="0"/>
              </a:rPr>
              <a:t>promiscuous network interface reads/records all packets (e.g., including passwords!) passing by</a:t>
            </a:r>
          </a:p>
        </p:txBody>
      </p:sp>
      <p:grpSp>
        <p:nvGrpSpPr>
          <p:cNvPr id="5" name="Group 90">
            <a:extLst>
              <a:ext uri="{FF2B5EF4-FFF2-40B4-BE49-F238E27FC236}">
                <a16:creationId xmlns:a16="http://schemas.microsoft.com/office/drawing/2014/main" id="{4B8B6454-D739-8246-8FD0-D07116C10D1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64103" y="3398264"/>
            <a:ext cx="735012" cy="681037"/>
            <a:chOff x="-44" y="1473"/>
            <a:chExt cx="981" cy="1105"/>
          </a:xfrm>
        </p:grpSpPr>
        <p:pic>
          <p:nvPicPr>
            <p:cNvPr id="7" name="Picture 91" descr="desktop_computer_stylized_medium">
              <a:extLst>
                <a:ext uri="{FF2B5EF4-FFF2-40B4-BE49-F238E27FC236}">
                  <a16:creationId xmlns:a16="http://schemas.microsoft.com/office/drawing/2014/main" id="{9D5E2D1E-EE9F-104B-B66B-CCD25447B8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92">
              <a:extLst>
                <a:ext uri="{FF2B5EF4-FFF2-40B4-BE49-F238E27FC236}">
                  <a16:creationId xmlns:a16="http://schemas.microsoft.com/office/drawing/2014/main" id="{B5AF61F7-8621-F54F-BE21-3743A44AE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" name="Freeform 43">
            <a:extLst>
              <a:ext uri="{FF2B5EF4-FFF2-40B4-BE49-F238E27FC236}">
                <a16:creationId xmlns:a16="http://schemas.microsoft.com/office/drawing/2014/main" id="{4DB7420B-BEB3-FA46-87C6-F4E3D7CFB690}"/>
              </a:ext>
            </a:extLst>
          </p:cNvPr>
          <p:cNvSpPr>
            <a:spLocks/>
          </p:cNvSpPr>
          <p:nvPr/>
        </p:nvSpPr>
        <p:spPr bwMode="auto">
          <a:xfrm>
            <a:off x="3359028" y="4133276"/>
            <a:ext cx="4587875" cy="728663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44">
            <a:extLst>
              <a:ext uri="{FF2B5EF4-FFF2-40B4-BE49-F238E27FC236}">
                <a16:creationId xmlns:a16="http://schemas.microsoft.com/office/drawing/2014/main" id="{F85E0A6A-88C0-A24D-8518-8ED500586FDD}"/>
              </a:ext>
            </a:extLst>
          </p:cNvPr>
          <p:cNvSpPr>
            <a:spLocks/>
          </p:cNvSpPr>
          <p:nvPr/>
        </p:nvSpPr>
        <p:spPr bwMode="auto">
          <a:xfrm>
            <a:off x="6191128" y="4003101"/>
            <a:ext cx="4762" cy="522288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45">
            <a:extLst>
              <a:ext uri="{FF2B5EF4-FFF2-40B4-BE49-F238E27FC236}">
                <a16:creationId xmlns:a16="http://schemas.microsoft.com/office/drawing/2014/main" id="{2ADBE0C5-B956-4149-BAB8-22ED6ADCCD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3778" y="4525389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46">
            <a:extLst>
              <a:ext uri="{FF2B5EF4-FFF2-40B4-BE49-F238E27FC236}">
                <a16:creationId xmlns:a16="http://schemas.microsoft.com/office/drawing/2014/main" id="{90C68912-5E92-7540-BFA2-DF07C51EFD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2828" y="5236589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47">
            <a:extLst>
              <a:ext uri="{FF2B5EF4-FFF2-40B4-BE49-F238E27FC236}">
                <a16:creationId xmlns:a16="http://schemas.microsoft.com/office/drawing/2014/main" id="{AEB79674-18BD-3B41-8E45-BBD3D9EBF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103" y="3422076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A</a:t>
            </a:r>
          </a:p>
        </p:txBody>
      </p:sp>
      <p:sp>
        <p:nvSpPr>
          <p:cNvPr id="14" name="Text Box 48">
            <a:extLst>
              <a:ext uri="{FF2B5EF4-FFF2-40B4-BE49-F238E27FC236}">
                <a16:creationId xmlns:a16="http://schemas.microsoft.com/office/drawing/2014/main" id="{9F0C9BB1-EE53-294F-B9A4-6D29AB02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5040" y="4885751"/>
            <a:ext cx="38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B</a:t>
            </a:r>
          </a:p>
        </p:txBody>
      </p:sp>
      <p:sp>
        <p:nvSpPr>
          <p:cNvPr id="15" name="Text Box 49">
            <a:extLst>
              <a:ext uri="{FF2B5EF4-FFF2-40B4-BE49-F238E27FC236}">
                <a16:creationId xmlns:a16="http://schemas.microsoft.com/office/drawing/2014/main" id="{84BD4A5A-ABEB-8E46-B54B-76C3BE0FD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215" y="3399851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6D72FA-76CB-8443-8D46-D1C4AD6D2B36}"/>
              </a:ext>
            </a:extLst>
          </p:cNvPr>
          <p:cNvGrpSpPr/>
          <p:nvPr/>
        </p:nvGrpSpPr>
        <p:grpSpPr>
          <a:xfrm>
            <a:off x="5156078" y="4004689"/>
            <a:ext cx="2635250" cy="984250"/>
            <a:chOff x="5156078" y="4004689"/>
            <a:chExt cx="2635250" cy="984250"/>
          </a:xfrm>
        </p:grpSpPr>
        <p:grpSp>
          <p:nvGrpSpPr>
            <p:cNvPr id="16" name="Group 50">
              <a:extLst>
                <a:ext uri="{FF2B5EF4-FFF2-40B4-BE49-F238E27FC236}">
                  <a16:creationId xmlns:a16="http://schemas.microsoft.com/office/drawing/2014/main" id="{3A21CC14-2FFD-1443-8AD6-ED95C8906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7828" y="4652389"/>
              <a:ext cx="2295525" cy="336550"/>
              <a:chOff x="2418" y="3342"/>
              <a:chExt cx="1446" cy="212"/>
            </a:xfrm>
          </p:grpSpPr>
          <p:sp>
            <p:nvSpPr>
              <p:cNvPr id="18" name="Rectangle 51">
                <a:extLst>
                  <a:ext uri="{FF2B5EF4-FFF2-40B4-BE49-F238E27FC236}">
                    <a16:creationId xmlns:a16="http://schemas.microsoft.com/office/drawing/2014/main" id="{FFA22DC9-8002-804E-BEF5-0AD6BF292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3366"/>
                <a:ext cx="1356" cy="17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Line 52">
                <a:extLst>
                  <a:ext uri="{FF2B5EF4-FFF2-40B4-BE49-F238E27FC236}">
                    <a16:creationId xmlns:a16="http://schemas.microsoft.com/office/drawing/2014/main" id="{C5FFC7EF-F96B-754E-966C-1FA050A77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3372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53">
                <a:extLst>
                  <a:ext uri="{FF2B5EF4-FFF2-40B4-BE49-F238E27FC236}">
                    <a16:creationId xmlns:a16="http://schemas.microsoft.com/office/drawing/2014/main" id="{A20E5390-7423-1C4D-BCD6-93295C926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54">
                <a:extLst>
                  <a:ext uri="{FF2B5EF4-FFF2-40B4-BE49-F238E27FC236}">
                    <a16:creationId xmlns:a16="http://schemas.microsoft.com/office/drawing/2014/main" id="{34698107-E0D4-2D40-8BD4-A07EF85A1E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1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55">
                <a:extLst>
                  <a:ext uri="{FF2B5EF4-FFF2-40B4-BE49-F238E27FC236}">
                    <a16:creationId xmlns:a16="http://schemas.microsoft.com/office/drawing/2014/main" id="{3034D655-D1DA-884B-85A3-B43DDCA03B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8" y="3342"/>
                <a:ext cx="14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/>
                  <a:t>src:B dest:A     payload</a:t>
                </a:r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3" name="Freeform 56">
              <a:extLst>
                <a:ext uri="{FF2B5EF4-FFF2-40B4-BE49-F238E27FC236}">
                  <a16:creationId xmlns:a16="http://schemas.microsoft.com/office/drawing/2014/main" id="{BCF74F8F-5676-9347-82B3-E439D97B3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078" y="4607939"/>
              <a:ext cx="2635250" cy="241300"/>
            </a:xfrm>
            <a:custGeom>
              <a:avLst/>
              <a:gdLst>
                <a:gd name="T0" fmla="*/ 2147483647 w 1660"/>
                <a:gd name="T1" fmla="*/ 2147483647 h 152"/>
                <a:gd name="T2" fmla="*/ 2147483647 w 1660"/>
                <a:gd name="T3" fmla="*/ 0 h 152"/>
                <a:gd name="T4" fmla="*/ 0 w 1660"/>
                <a:gd name="T5" fmla="*/ 2147483647 h 152"/>
                <a:gd name="T6" fmla="*/ 0 60000 65536"/>
                <a:gd name="T7" fmla="*/ 0 60000 65536"/>
                <a:gd name="T8" fmla="*/ 0 60000 65536"/>
                <a:gd name="T9" fmla="*/ 0 w 1660"/>
                <a:gd name="T10" fmla="*/ 0 h 152"/>
                <a:gd name="T11" fmla="*/ 1660 w 1660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0" h="152">
                  <a:moveTo>
                    <a:pt x="1660" y="152"/>
                  </a:moveTo>
                  <a:lnTo>
                    <a:pt x="1660" y="0"/>
                  </a:lnTo>
                  <a:lnTo>
                    <a:pt x="0" y="4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57">
              <a:extLst>
                <a:ext uri="{FF2B5EF4-FFF2-40B4-BE49-F238E27FC236}">
                  <a16:creationId xmlns:a16="http://schemas.microsoft.com/office/drawing/2014/main" id="{218F3DFE-62E8-1C42-A997-A96153618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9078" y="4004689"/>
              <a:ext cx="0" cy="6032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6" name="Picture 60">
            <a:extLst>
              <a:ext uri="{FF2B5EF4-FFF2-40B4-BE49-F238E27FC236}">
                <a16:creationId xmlns:a16="http://schemas.microsoft.com/office/drawing/2014/main" id="{6C78CF69-C5D1-1042-99DC-4222EA4D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090" y="3466526"/>
            <a:ext cx="4714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oup 54">
            <a:extLst>
              <a:ext uri="{FF2B5EF4-FFF2-40B4-BE49-F238E27FC236}">
                <a16:creationId xmlns:a16="http://schemas.microsoft.com/office/drawing/2014/main" id="{E8873988-DB10-FE45-8043-BCFCC564ED65}"/>
              </a:ext>
            </a:extLst>
          </p:cNvPr>
          <p:cNvGrpSpPr>
            <a:grpSpLocks/>
          </p:cNvGrpSpPr>
          <p:nvPr/>
        </p:nvGrpSpPr>
        <p:grpSpPr bwMode="auto">
          <a:xfrm>
            <a:off x="3184403" y="3460176"/>
            <a:ext cx="365125" cy="712788"/>
            <a:chOff x="4140" y="429"/>
            <a:chExt cx="1425" cy="2396"/>
          </a:xfrm>
        </p:grpSpPr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7E4CC2E0-3222-BE42-A828-FF50B8CF8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A3A95F5A-927B-8844-AEEA-2C83A43D8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7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0069D4B1-B450-FA40-8C0C-BF8FC124F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58">
              <a:extLst>
                <a:ext uri="{FF2B5EF4-FFF2-40B4-BE49-F238E27FC236}">
                  <a16:creationId xmlns:a16="http://schemas.microsoft.com/office/drawing/2014/main" id="{614429B8-C719-8644-AE6D-47F8C907A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2DD880A9-2F05-6141-8481-7222FC289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0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3" name="Group 60">
              <a:extLst>
                <a:ext uri="{FF2B5EF4-FFF2-40B4-BE49-F238E27FC236}">
                  <a16:creationId xmlns:a16="http://schemas.microsoft.com/office/drawing/2014/main" id="{719DB695-149D-A94C-90AB-A2D368B8EE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" name="AutoShape 61">
                <a:extLst>
                  <a:ext uri="{FF2B5EF4-FFF2-40B4-BE49-F238E27FC236}">
                    <a16:creationId xmlns:a16="http://schemas.microsoft.com/office/drawing/2014/main" id="{7A4E2E24-3B0D-AF4F-A52C-2C357CC7E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9" name="AutoShape 62">
                <a:extLst>
                  <a:ext uri="{FF2B5EF4-FFF2-40B4-BE49-F238E27FC236}">
                    <a16:creationId xmlns:a16="http://schemas.microsoft.com/office/drawing/2014/main" id="{C6BB5F22-0BFB-674E-AB61-C51BC265F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4" name="Rectangle 63">
              <a:extLst>
                <a:ext uri="{FF2B5EF4-FFF2-40B4-BE49-F238E27FC236}">
                  <a16:creationId xmlns:a16="http://schemas.microsoft.com/office/drawing/2014/main" id="{9C5A4256-A53F-874E-BFA1-39FC396FF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21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5" name="Group 64">
              <a:extLst>
                <a:ext uri="{FF2B5EF4-FFF2-40B4-BE49-F238E27FC236}">
                  <a16:creationId xmlns:a16="http://schemas.microsoft.com/office/drawing/2014/main" id="{0E311E6A-3E40-F74F-B8AF-09D1E252AD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" name="AutoShape 65">
                <a:extLst>
                  <a:ext uri="{FF2B5EF4-FFF2-40B4-BE49-F238E27FC236}">
                    <a16:creationId xmlns:a16="http://schemas.microsoft.com/office/drawing/2014/main" id="{1D179FF3-E8BF-8947-9AAD-E6B38311C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" name="AutoShape 66">
                <a:extLst>
                  <a:ext uri="{FF2B5EF4-FFF2-40B4-BE49-F238E27FC236}">
                    <a16:creationId xmlns:a16="http://schemas.microsoft.com/office/drawing/2014/main" id="{C3E96FCC-760E-C448-981B-346F9384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6" name="Rectangle 67">
              <a:extLst>
                <a:ext uri="{FF2B5EF4-FFF2-40B4-BE49-F238E27FC236}">
                  <a16:creationId xmlns:a16="http://schemas.microsoft.com/office/drawing/2014/main" id="{48149864-6DD7-D34A-BFF0-68E14067A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8"/>
              <a:ext cx="60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" name="Rectangle 68">
              <a:extLst>
                <a:ext uri="{FF2B5EF4-FFF2-40B4-BE49-F238E27FC236}">
                  <a16:creationId xmlns:a16="http://schemas.microsoft.com/office/drawing/2014/main" id="{05CA4BF4-1ECD-CA4F-8A7A-7B9330DA5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8" name="Group 69">
              <a:extLst>
                <a:ext uri="{FF2B5EF4-FFF2-40B4-BE49-F238E27FC236}">
                  <a16:creationId xmlns:a16="http://schemas.microsoft.com/office/drawing/2014/main" id="{F3E39B02-1298-0743-931E-B785BC775A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" name="AutoShape 70">
                <a:extLst>
                  <a:ext uri="{FF2B5EF4-FFF2-40B4-BE49-F238E27FC236}">
                    <a16:creationId xmlns:a16="http://schemas.microsoft.com/office/drawing/2014/main" id="{F3EE4642-5A67-5747-9173-A2328DFB0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5" name="AutoShape 71">
                <a:extLst>
                  <a:ext uri="{FF2B5EF4-FFF2-40B4-BE49-F238E27FC236}">
                    <a16:creationId xmlns:a16="http://schemas.microsoft.com/office/drawing/2014/main" id="{5229E8D7-0E29-214E-AA57-AFE2A59BD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9" name="Freeform 72">
              <a:extLst>
                <a:ext uri="{FF2B5EF4-FFF2-40B4-BE49-F238E27FC236}">
                  <a16:creationId xmlns:a16="http://schemas.microsoft.com/office/drawing/2014/main" id="{D90341F2-014E-B14A-B581-851392F93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" name="Group 73">
              <a:extLst>
                <a:ext uri="{FF2B5EF4-FFF2-40B4-BE49-F238E27FC236}">
                  <a16:creationId xmlns:a16="http://schemas.microsoft.com/office/drawing/2014/main" id="{280B6B26-F269-5C4C-8C19-DBA764C6CD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" name="AutoShape 74">
                <a:extLst>
                  <a:ext uri="{FF2B5EF4-FFF2-40B4-BE49-F238E27FC236}">
                    <a16:creationId xmlns:a16="http://schemas.microsoft.com/office/drawing/2014/main" id="{6DB26256-77EF-F140-B0E4-C02F57D54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" name="AutoShape 75">
                <a:extLst>
                  <a:ext uri="{FF2B5EF4-FFF2-40B4-BE49-F238E27FC236}">
                    <a16:creationId xmlns:a16="http://schemas.microsoft.com/office/drawing/2014/main" id="{EFE076B6-538F-1744-AEFF-42E849FD6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1" name="Rectangle 76">
              <a:extLst>
                <a:ext uri="{FF2B5EF4-FFF2-40B4-BE49-F238E27FC236}">
                  <a16:creationId xmlns:a16="http://schemas.microsoft.com/office/drawing/2014/main" id="{022EA956-CFF7-F444-96E1-83E349825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" name="Freeform 77">
              <a:extLst>
                <a:ext uri="{FF2B5EF4-FFF2-40B4-BE49-F238E27FC236}">
                  <a16:creationId xmlns:a16="http://schemas.microsoft.com/office/drawing/2014/main" id="{8B0DE4B6-8814-1E46-82AC-7B6D087A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78">
              <a:extLst>
                <a:ext uri="{FF2B5EF4-FFF2-40B4-BE49-F238E27FC236}">
                  <a16:creationId xmlns:a16="http://schemas.microsoft.com/office/drawing/2014/main" id="{A9CF5A83-FC5F-8D4B-B779-B41007025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Oval 79">
              <a:extLst>
                <a:ext uri="{FF2B5EF4-FFF2-40B4-BE49-F238E27FC236}">
                  <a16:creationId xmlns:a16="http://schemas.microsoft.com/office/drawing/2014/main" id="{FDB262EF-72BC-F740-9B4D-1FFE5D070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20A2BDF1-5362-9947-B37C-44E590138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AutoShape 81">
              <a:extLst>
                <a:ext uri="{FF2B5EF4-FFF2-40B4-BE49-F238E27FC236}">
                  <a16:creationId xmlns:a16="http://schemas.microsoft.com/office/drawing/2014/main" id="{BAC73710-D3B8-8C49-97AA-648DC14CD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" name="AutoShape 82">
              <a:extLst>
                <a:ext uri="{FF2B5EF4-FFF2-40B4-BE49-F238E27FC236}">
                  <a16:creationId xmlns:a16="http://schemas.microsoft.com/office/drawing/2014/main" id="{1AA6B3D5-8E2F-C340-A675-9DC59E4B0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6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" name="Oval 83">
              <a:extLst>
                <a:ext uri="{FF2B5EF4-FFF2-40B4-BE49-F238E27FC236}">
                  <a16:creationId xmlns:a16="http://schemas.microsoft.com/office/drawing/2014/main" id="{A39BEF0A-EE8E-7248-A007-97D328CCA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" name="Oval 84">
              <a:extLst>
                <a:ext uri="{FF2B5EF4-FFF2-40B4-BE49-F238E27FC236}">
                  <a16:creationId xmlns:a16="http://schemas.microsoft.com/office/drawing/2014/main" id="{27EEB08E-8DAC-7647-9E5A-B37F47E93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50" name="Oval 85">
              <a:extLst>
                <a:ext uri="{FF2B5EF4-FFF2-40B4-BE49-F238E27FC236}">
                  <a16:creationId xmlns:a16="http://schemas.microsoft.com/office/drawing/2014/main" id="{7165A7B4-85F9-2640-A0EE-2335D6B55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" name="Rectangle 86">
              <a:extLst>
                <a:ext uri="{FF2B5EF4-FFF2-40B4-BE49-F238E27FC236}">
                  <a16:creationId xmlns:a16="http://schemas.microsoft.com/office/drawing/2014/main" id="{C2E9996D-163B-D745-A6A8-45AB41D5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2"/>
              <a:ext cx="87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60" name="Group 87">
            <a:extLst>
              <a:ext uri="{FF2B5EF4-FFF2-40B4-BE49-F238E27FC236}">
                <a16:creationId xmlns:a16="http://schemas.microsoft.com/office/drawing/2014/main" id="{F67D1896-6BBC-AB41-B67F-AB3399BB37B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677028" y="4777801"/>
            <a:ext cx="735012" cy="681038"/>
            <a:chOff x="-44" y="1473"/>
            <a:chExt cx="981" cy="1105"/>
          </a:xfrm>
        </p:grpSpPr>
        <p:pic>
          <p:nvPicPr>
            <p:cNvPr id="61" name="Picture 88" descr="desktop_computer_stylized_medium">
              <a:extLst>
                <a:ext uri="{FF2B5EF4-FFF2-40B4-BE49-F238E27FC236}">
                  <a16:creationId xmlns:a16="http://schemas.microsoft.com/office/drawing/2014/main" id="{12544D91-DE12-C440-AF3A-72D906651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D8342731-E1B7-FF4F-B63A-2B9EF713C3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8E7B059-0C82-604F-9216-00FE9590AFC8}"/>
              </a:ext>
            </a:extLst>
          </p:cNvPr>
          <p:cNvGrpSpPr/>
          <p:nvPr/>
        </p:nvGrpSpPr>
        <p:grpSpPr>
          <a:xfrm>
            <a:off x="1456133" y="5624388"/>
            <a:ext cx="10506683" cy="1029566"/>
            <a:chOff x="1456133" y="5624388"/>
            <a:chExt cx="10506683" cy="1029566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CA066BBC-5B2D-0340-8A5E-0AB09584C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057" y="5737966"/>
              <a:ext cx="10250759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1">
                <a:spcBef>
                  <a:spcPct val="20000"/>
                </a:spcBef>
                <a:buClr>
                  <a:srgbClr val="000090"/>
                </a:buClr>
                <a:buSzPct val="100000"/>
                <a:defRPr/>
              </a:pPr>
              <a:r>
                <a:rPr lang="en-US" sz="2400" dirty="0">
                  <a:ea typeface="ＭＳ Ｐゴシック" charset="0"/>
                  <a:cs typeface="ＭＳ Ｐゴシック" charset="0"/>
                </a:rPr>
                <a:t>Wireshark software used for our end-of-chapter labs is a (free) packet-sniffer</a:t>
              </a:r>
            </a:p>
            <a:p>
              <a:pPr marL="742950" lvl="1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charset="0"/>
                <a:buNone/>
                <a:defRPr/>
              </a:pPr>
              <a:endParaRPr lang="en-US" dirty="0">
                <a:latin typeface="Gill Sans MT" charset="0"/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194" name="Picture 2" descr="Image result for wireshark logo">
              <a:extLst>
                <a:ext uri="{FF2B5EF4-FFF2-40B4-BE49-F238E27FC236}">
                  <a16:creationId xmlns:a16="http://schemas.microsoft.com/office/drawing/2014/main" id="{05D86E15-2863-2D4D-B25D-A42C0FE63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133" y="5624388"/>
              <a:ext cx="667509" cy="667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9D1305C-AF63-6240-8FD1-E69B36970A8F}"/>
              </a:ext>
            </a:extLst>
          </p:cNvPr>
          <p:cNvGrpSpPr/>
          <p:nvPr/>
        </p:nvGrpSpPr>
        <p:grpSpPr>
          <a:xfrm>
            <a:off x="4054353" y="4784334"/>
            <a:ext cx="958850" cy="476251"/>
            <a:chOff x="7493876" y="2774731"/>
            <a:chExt cx="1481958" cy="894622"/>
          </a:xfrm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E653ABFA-F7DB-F14E-95A5-0FDFB684F51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7CB97C4-3176-704C-832B-2769F9BD8A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C4E248C-B7EE-0749-BE84-6D97E6830AA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D8ABCFB8-B1A0-CC43-8976-0D9324A60B7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21E1551D-8D59-7F4D-9AC3-A82F786FCB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F50F35D5-457F-BD4D-9C04-D7E77ADC1C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43929AB4-076F-294E-B995-F22B57E519B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972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Bad guys:  fake identity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74909" y="1560282"/>
            <a:ext cx="10342830" cy="208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sz="36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IP spoofing:</a:t>
            </a: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</a:rPr>
              <a:t>injection of packet with false source address</a:t>
            </a:r>
          </a:p>
        </p:txBody>
      </p:sp>
      <p:grpSp>
        <p:nvGrpSpPr>
          <p:cNvPr id="5" name="Group 90">
            <a:extLst>
              <a:ext uri="{FF2B5EF4-FFF2-40B4-BE49-F238E27FC236}">
                <a16:creationId xmlns:a16="http://schemas.microsoft.com/office/drawing/2014/main" id="{4B8B6454-D739-8246-8FD0-D07116C10D1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50455" y="3016127"/>
            <a:ext cx="735012" cy="681037"/>
            <a:chOff x="-44" y="1473"/>
            <a:chExt cx="981" cy="1105"/>
          </a:xfrm>
        </p:grpSpPr>
        <p:pic>
          <p:nvPicPr>
            <p:cNvPr id="7" name="Picture 91" descr="desktop_computer_stylized_medium">
              <a:extLst>
                <a:ext uri="{FF2B5EF4-FFF2-40B4-BE49-F238E27FC236}">
                  <a16:creationId xmlns:a16="http://schemas.microsoft.com/office/drawing/2014/main" id="{9D5E2D1E-EE9F-104B-B66B-CCD25447B8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92">
              <a:extLst>
                <a:ext uri="{FF2B5EF4-FFF2-40B4-BE49-F238E27FC236}">
                  <a16:creationId xmlns:a16="http://schemas.microsoft.com/office/drawing/2014/main" id="{B5AF61F7-8621-F54F-BE21-3743A44AE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" name="Freeform 43">
            <a:extLst>
              <a:ext uri="{FF2B5EF4-FFF2-40B4-BE49-F238E27FC236}">
                <a16:creationId xmlns:a16="http://schemas.microsoft.com/office/drawing/2014/main" id="{4DB7420B-BEB3-FA46-87C6-F4E3D7CFB690}"/>
              </a:ext>
            </a:extLst>
          </p:cNvPr>
          <p:cNvSpPr>
            <a:spLocks/>
          </p:cNvSpPr>
          <p:nvPr/>
        </p:nvSpPr>
        <p:spPr bwMode="auto">
          <a:xfrm>
            <a:off x="3345380" y="3751139"/>
            <a:ext cx="4587875" cy="728663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44">
            <a:extLst>
              <a:ext uri="{FF2B5EF4-FFF2-40B4-BE49-F238E27FC236}">
                <a16:creationId xmlns:a16="http://schemas.microsoft.com/office/drawing/2014/main" id="{F85E0A6A-88C0-A24D-8518-8ED500586FDD}"/>
              </a:ext>
            </a:extLst>
          </p:cNvPr>
          <p:cNvSpPr>
            <a:spLocks/>
          </p:cNvSpPr>
          <p:nvPr/>
        </p:nvSpPr>
        <p:spPr bwMode="auto">
          <a:xfrm>
            <a:off x="6177480" y="3620964"/>
            <a:ext cx="4762" cy="522288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45">
            <a:extLst>
              <a:ext uri="{FF2B5EF4-FFF2-40B4-BE49-F238E27FC236}">
                <a16:creationId xmlns:a16="http://schemas.microsoft.com/office/drawing/2014/main" id="{2ADBE0C5-B956-4149-BAB8-22ED6ADCCD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0130" y="4143252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46">
            <a:extLst>
              <a:ext uri="{FF2B5EF4-FFF2-40B4-BE49-F238E27FC236}">
                <a16:creationId xmlns:a16="http://schemas.microsoft.com/office/drawing/2014/main" id="{90C68912-5E92-7540-BFA2-DF07C51EFD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9180" y="4854452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47">
            <a:extLst>
              <a:ext uri="{FF2B5EF4-FFF2-40B4-BE49-F238E27FC236}">
                <a16:creationId xmlns:a16="http://schemas.microsoft.com/office/drawing/2014/main" id="{AEB79674-18BD-3B41-8E45-BBD3D9EBF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2455" y="3039939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A</a:t>
            </a:r>
          </a:p>
        </p:txBody>
      </p:sp>
      <p:sp>
        <p:nvSpPr>
          <p:cNvPr id="14" name="Text Box 48">
            <a:extLst>
              <a:ext uri="{FF2B5EF4-FFF2-40B4-BE49-F238E27FC236}">
                <a16:creationId xmlns:a16="http://schemas.microsoft.com/office/drawing/2014/main" id="{9F0C9BB1-EE53-294F-B9A4-6D29AB02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1392" y="4503614"/>
            <a:ext cx="38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B</a:t>
            </a:r>
          </a:p>
        </p:txBody>
      </p:sp>
      <p:sp>
        <p:nvSpPr>
          <p:cNvPr id="15" name="Text Box 49">
            <a:extLst>
              <a:ext uri="{FF2B5EF4-FFF2-40B4-BE49-F238E27FC236}">
                <a16:creationId xmlns:a16="http://schemas.microsoft.com/office/drawing/2014/main" id="{84BD4A5A-ABEB-8E46-B54B-76C3BE0FD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567" y="3017714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C</a:t>
            </a:r>
          </a:p>
        </p:txBody>
      </p:sp>
      <p:pic>
        <p:nvPicPr>
          <p:cNvPr id="26" name="Picture 60">
            <a:extLst>
              <a:ext uri="{FF2B5EF4-FFF2-40B4-BE49-F238E27FC236}">
                <a16:creationId xmlns:a16="http://schemas.microsoft.com/office/drawing/2014/main" id="{6C78CF69-C5D1-1042-99DC-4222EA4D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442" y="3084389"/>
            <a:ext cx="4714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oup 54">
            <a:extLst>
              <a:ext uri="{FF2B5EF4-FFF2-40B4-BE49-F238E27FC236}">
                <a16:creationId xmlns:a16="http://schemas.microsoft.com/office/drawing/2014/main" id="{E8873988-DB10-FE45-8043-BCFCC564ED65}"/>
              </a:ext>
            </a:extLst>
          </p:cNvPr>
          <p:cNvGrpSpPr>
            <a:grpSpLocks/>
          </p:cNvGrpSpPr>
          <p:nvPr/>
        </p:nvGrpSpPr>
        <p:grpSpPr bwMode="auto">
          <a:xfrm>
            <a:off x="3170755" y="3078039"/>
            <a:ext cx="365125" cy="712788"/>
            <a:chOff x="4140" y="429"/>
            <a:chExt cx="1425" cy="2396"/>
          </a:xfrm>
        </p:grpSpPr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7E4CC2E0-3222-BE42-A828-FF50B8CF8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A3A95F5A-927B-8844-AEEA-2C83A43D8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7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0069D4B1-B450-FA40-8C0C-BF8FC124F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58">
              <a:extLst>
                <a:ext uri="{FF2B5EF4-FFF2-40B4-BE49-F238E27FC236}">
                  <a16:creationId xmlns:a16="http://schemas.microsoft.com/office/drawing/2014/main" id="{614429B8-C719-8644-AE6D-47F8C907A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2DD880A9-2F05-6141-8481-7222FC289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0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3" name="Group 60">
              <a:extLst>
                <a:ext uri="{FF2B5EF4-FFF2-40B4-BE49-F238E27FC236}">
                  <a16:creationId xmlns:a16="http://schemas.microsoft.com/office/drawing/2014/main" id="{719DB695-149D-A94C-90AB-A2D368B8EE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" name="AutoShape 61">
                <a:extLst>
                  <a:ext uri="{FF2B5EF4-FFF2-40B4-BE49-F238E27FC236}">
                    <a16:creationId xmlns:a16="http://schemas.microsoft.com/office/drawing/2014/main" id="{7A4E2E24-3B0D-AF4F-A52C-2C357CC7E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9" name="AutoShape 62">
                <a:extLst>
                  <a:ext uri="{FF2B5EF4-FFF2-40B4-BE49-F238E27FC236}">
                    <a16:creationId xmlns:a16="http://schemas.microsoft.com/office/drawing/2014/main" id="{C6BB5F22-0BFB-674E-AB61-C51BC265F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4" name="Rectangle 63">
              <a:extLst>
                <a:ext uri="{FF2B5EF4-FFF2-40B4-BE49-F238E27FC236}">
                  <a16:creationId xmlns:a16="http://schemas.microsoft.com/office/drawing/2014/main" id="{9C5A4256-A53F-874E-BFA1-39FC396FF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21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5" name="Group 64">
              <a:extLst>
                <a:ext uri="{FF2B5EF4-FFF2-40B4-BE49-F238E27FC236}">
                  <a16:creationId xmlns:a16="http://schemas.microsoft.com/office/drawing/2014/main" id="{0E311E6A-3E40-F74F-B8AF-09D1E252AD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" name="AutoShape 65">
                <a:extLst>
                  <a:ext uri="{FF2B5EF4-FFF2-40B4-BE49-F238E27FC236}">
                    <a16:creationId xmlns:a16="http://schemas.microsoft.com/office/drawing/2014/main" id="{1D179FF3-E8BF-8947-9AAD-E6B38311C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" name="AutoShape 66">
                <a:extLst>
                  <a:ext uri="{FF2B5EF4-FFF2-40B4-BE49-F238E27FC236}">
                    <a16:creationId xmlns:a16="http://schemas.microsoft.com/office/drawing/2014/main" id="{C3E96FCC-760E-C448-981B-346F9384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6" name="Rectangle 67">
              <a:extLst>
                <a:ext uri="{FF2B5EF4-FFF2-40B4-BE49-F238E27FC236}">
                  <a16:creationId xmlns:a16="http://schemas.microsoft.com/office/drawing/2014/main" id="{48149864-6DD7-D34A-BFF0-68E14067A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8"/>
              <a:ext cx="60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" name="Rectangle 68">
              <a:extLst>
                <a:ext uri="{FF2B5EF4-FFF2-40B4-BE49-F238E27FC236}">
                  <a16:creationId xmlns:a16="http://schemas.microsoft.com/office/drawing/2014/main" id="{05CA4BF4-1ECD-CA4F-8A7A-7B9330DA5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8" name="Group 69">
              <a:extLst>
                <a:ext uri="{FF2B5EF4-FFF2-40B4-BE49-F238E27FC236}">
                  <a16:creationId xmlns:a16="http://schemas.microsoft.com/office/drawing/2014/main" id="{F3E39B02-1298-0743-931E-B785BC775A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" name="AutoShape 70">
                <a:extLst>
                  <a:ext uri="{FF2B5EF4-FFF2-40B4-BE49-F238E27FC236}">
                    <a16:creationId xmlns:a16="http://schemas.microsoft.com/office/drawing/2014/main" id="{F3EE4642-5A67-5747-9173-A2328DFB0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5" name="AutoShape 71">
                <a:extLst>
                  <a:ext uri="{FF2B5EF4-FFF2-40B4-BE49-F238E27FC236}">
                    <a16:creationId xmlns:a16="http://schemas.microsoft.com/office/drawing/2014/main" id="{5229E8D7-0E29-214E-AA57-AFE2A59BD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9" name="Freeform 72">
              <a:extLst>
                <a:ext uri="{FF2B5EF4-FFF2-40B4-BE49-F238E27FC236}">
                  <a16:creationId xmlns:a16="http://schemas.microsoft.com/office/drawing/2014/main" id="{D90341F2-014E-B14A-B581-851392F93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" name="Group 73">
              <a:extLst>
                <a:ext uri="{FF2B5EF4-FFF2-40B4-BE49-F238E27FC236}">
                  <a16:creationId xmlns:a16="http://schemas.microsoft.com/office/drawing/2014/main" id="{280B6B26-F269-5C4C-8C19-DBA764C6CD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" name="AutoShape 74">
                <a:extLst>
                  <a:ext uri="{FF2B5EF4-FFF2-40B4-BE49-F238E27FC236}">
                    <a16:creationId xmlns:a16="http://schemas.microsoft.com/office/drawing/2014/main" id="{6DB26256-77EF-F140-B0E4-C02F57D54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" name="AutoShape 75">
                <a:extLst>
                  <a:ext uri="{FF2B5EF4-FFF2-40B4-BE49-F238E27FC236}">
                    <a16:creationId xmlns:a16="http://schemas.microsoft.com/office/drawing/2014/main" id="{EFE076B6-538F-1744-AEFF-42E849FD6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1" name="Rectangle 76">
              <a:extLst>
                <a:ext uri="{FF2B5EF4-FFF2-40B4-BE49-F238E27FC236}">
                  <a16:creationId xmlns:a16="http://schemas.microsoft.com/office/drawing/2014/main" id="{022EA956-CFF7-F444-96E1-83E349825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" name="Freeform 77">
              <a:extLst>
                <a:ext uri="{FF2B5EF4-FFF2-40B4-BE49-F238E27FC236}">
                  <a16:creationId xmlns:a16="http://schemas.microsoft.com/office/drawing/2014/main" id="{8B0DE4B6-8814-1E46-82AC-7B6D087A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78">
              <a:extLst>
                <a:ext uri="{FF2B5EF4-FFF2-40B4-BE49-F238E27FC236}">
                  <a16:creationId xmlns:a16="http://schemas.microsoft.com/office/drawing/2014/main" id="{A9CF5A83-FC5F-8D4B-B779-B41007025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Oval 79">
              <a:extLst>
                <a:ext uri="{FF2B5EF4-FFF2-40B4-BE49-F238E27FC236}">
                  <a16:creationId xmlns:a16="http://schemas.microsoft.com/office/drawing/2014/main" id="{FDB262EF-72BC-F740-9B4D-1FFE5D070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20A2BDF1-5362-9947-B37C-44E590138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AutoShape 81">
              <a:extLst>
                <a:ext uri="{FF2B5EF4-FFF2-40B4-BE49-F238E27FC236}">
                  <a16:creationId xmlns:a16="http://schemas.microsoft.com/office/drawing/2014/main" id="{BAC73710-D3B8-8C49-97AA-648DC14CD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" name="AutoShape 82">
              <a:extLst>
                <a:ext uri="{FF2B5EF4-FFF2-40B4-BE49-F238E27FC236}">
                  <a16:creationId xmlns:a16="http://schemas.microsoft.com/office/drawing/2014/main" id="{1AA6B3D5-8E2F-C340-A675-9DC59E4B0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6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" name="Oval 83">
              <a:extLst>
                <a:ext uri="{FF2B5EF4-FFF2-40B4-BE49-F238E27FC236}">
                  <a16:creationId xmlns:a16="http://schemas.microsoft.com/office/drawing/2014/main" id="{A39BEF0A-EE8E-7248-A007-97D328CCA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" name="Oval 84">
              <a:extLst>
                <a:ext uri="{FF2B5EF4-FFF2-40B4-BE49-F238E27FC236}">
                  <a16:creationId xmlns:a16="http://schemas.microsoft.com/office/drawing/2014/main" id="{27EEB08E-8DAC-7647-9E5A-B37F47E93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50" name="Oval 85">
              <a:extLst>
                <a:ext uri="{FF2B5EF4-FFF2-40B4-BE49-F238E27FC236}">
                  <a16:creationId xmlns:a16="http://schemas.microsoft.com/office/drawing/2014/main" id="{7165A7B4-85F9-2640-A0EE-2335D6B55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" name="Rectangle 86">
              <a:extLst>
                <a:ext uri="{FF2B5EF4-FFF2-40B4-BE49-F238E27FC236}">
                  <a16:creationId xmlns:a16="http://schemas.microsoft.com/office/drawing/2014/main" id="{C2E9996D-163B-D745-A6A8-45AB41D5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2"/>
              <a:ext cx="87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60" name="Group 87">
            <a:extLst>
              <a:ext uri="{FF2B5EF4-FFF2-40B4-BE49-F238E27FC236}">
                <a16:creationId xmlns:a16="http://schemas.microsoft.com/office/drawing/2014/main" id="{F67D1896-6BBC-AB41-B67F-AB3399BB37B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663380" y="4395664"/>
            <a:ext cx="735012" cy="681038"/>
            <a:chOff x="-44" y="1473"/>
            <a:chExt cx="981" cy="1105"/>
          </a:xfrm>
        </p:grpSpPr>
        <p:pic>
          <p:nvPicPr>
            <p:cNvPr id="61" name="Picture 88" descr="desktop_computer_stylized_medium">
              <a:extLst>
                <a:ext uri="{FF2B5EF4-FFF2-40B4-BE49-F238E27FC236}">
                  <a16:creationId xmlns:a16="http://schemas.microsoft.com/office/drawing/2014/main" id="{12544D91-DE12-C440-AF3A-72D906651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D8342731-E1B7-FF4F-B63A-2B9EF713C3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9D1305C-AF63-6240-8FD1-E69B36970A8F}"/>
              </a:ext>
            </a:extLst>
          </p:cNvPr>
          <p:cNvGrpSpPr/>
          <p:nvPr/>
        </p:nvGrpSpPr>
        <p:grpSpPr>
          <a:xfrm>
            <a:off x="4040705" y="4402197"/>
            <a:ext cx="958850" cy="476251"/>
            <a:chOff x="7493876" y="2774731"/>
            <a:chExt cx="1481958" cy="894622"/>
          </a:xfrm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E653ABFA-F7DB-F14E-95A5-0FDFB684F51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7CB97C4-3176-704C-832B-2769F9BD8A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C4E248C-B7EE-0749-BE84-6D97E6830AA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D8ABCFB8-B1A0-CC43-8976-0D9324A60B7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21E1551D-8D59-7F4D-9AC3-A82F786FCB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F50F35D5-457F-BD4D-9C04-D7E77ADC1C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43929AB4-076F-294E-B995-F22B57E519B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CCE516A-DB7A-FB49-88E0-3F932755EEE9}"/>
              </a:ext>
            </a:extLst>
          </p:cNvPr>
          <p:cNvGrpSpPr/>
          <p:nvPr/>
        </p:nvGrpSpPr>
        <p:grpSpPr>
          <a:xfrm>
            <a:off x="3280164" y="3584927"/>
            <a:ext cx="2967038" cy="819150"/>
            <a:chOff x="3293812" y="3967064"/>
            <a:chExt cx="2967038" cy="819150"/>
          </a:xfrm>
        </p:grpSpPr>
        <p:sp>
          <p:nvSpPr>
            <p:cNvPr id="72" name="Freeform 77">
              <a:extLst>
                <a:ext uri="{FF2B5EF4-FFF2-40B4-BE49-F238E27FC236}">
                  <a16:creationId xmlns:a16="http://schemas.microsoft.com/office/drawing/2014/main" id="{31E2CC4C-34A2-A74C-B65A-214EFD240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3812" y="3967064"/>
              <a:ext cx="2967038" cy="704850"/>
            </a:xfrm>
            <a:custGeom>
              <a:avLst/>
              <a:gdLst>
                <a:gd name="T0" fmla="*/ 2147483647 w 1869"/>
                <a:gd name="T1" fmla="*/ 0 h 444"/>
                <a:gd name="T2" fmla="*/ 2147483647 w 1869"/>
                <a:gd name="T3" fmla="*/ 2147483647 h 444"/>
                <a:gd name="T4" fmla="*/ 0 w 1869"/>
                <a:gd name="T5" fmla="*/ 2147483647 h 444"/>
                <a:gd name="T6" fmla="*/ 0 60000 65536"/>
                <a:gd name="T7" fmla="*/ 0 60000 65536"/>
                <a:gd name="T8" fmla="*/ 0 60000 65536"/>
                <a:gd name="T9" fmla="*/ 0 w 1869"/>
                <a:gd name="T10" fmla="*/ 0 h 444"/>
                <a:gd name="T11" fmla="*/ 1869 w 1869"/>
                <a:gd name="T12" fmla="*/ 444 h 4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69" h="444">
                  <a:moveTo>
                    <a:pt x="1869" y="0"/>
                  </a:moveTo>
                  <a:lnTo>
                    <a:pt x="1869" y="444"/>
                  </a:lnTo>
                  <a:lnTo>
                    <a:pt x="0" y="444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" name="Group 78">
              <a:extLst>
                <a:ext uri="{FF2B5EF4-FFF2-40B4-BE49-F238E27FC236}">
                  <a16:creationId xmlns:a16="http://schemas.microsoft.com/office/drawing/2014/main" id="{9CEF9F64-861C-7C4C-8594-4DC43481EB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0537" y="4449664"/>
              <a:ext cx="2295525" cy="336550"/>
              <a:chOff x="2418" y="3342"/>
              <a:chExt cx="1446" cy="212"/>
            </a:xfrm>
          </p:grpSpPr>
          <p:sp>
            <p:nvSpPr>
              <p:cNvPr id="74" name="Rectangle 79">
                <a:extLst>
                  <a:ext uri="{FF2B5EF4-FFF2-40B4-BE49-F238E27FC236}">
                    <a16:creationId xmlns:a16="http://schemas.microsoft.com/office/drawing/2014/main" id="{A1E49101-6F18-CB48-8EBB-03B456FEE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3366"/>
                <a:ext cx="1356" cy="17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" name="Line 80">
                <a:extLst>
                  <a:ext uri="{FF2B5EF4-FFF2-40B4-BE49-F238E27FC236}">
                    <a16:creationId xmlns:a16="http://schemas.microsoft.com/office/drawing/2014/main" id="{61144F55-A889-914E-A5B8-46BB6DF4F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3372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81">
                <a:extLst>
                  <a:ext uri="{FF2B5EF4-FFF2-40B4-BE49-F238E27FC236}">
                    <a16:creationId xmlns:a16="http://schemas.microsoft.com/office/drawing/2014/main" id="{352FD75E-78ED-5D49-88CB-67A89ED57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82">
                <a:extLst>
                  <a:ext uri="{FF2B5EF4-FFF2-40B4-BE49-F238E27FC236}">
                    <a16:creationId xmlns:a16="http://schemas.microsoft.com/office/drawing/2014/main" id="{F00A1AE7-75BA-9F41-9557-FF2EC164D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1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Text Box 83">
                <a:extLst>
                  <a:ext uri="{FF2B5EF4-FFF2-40B4-BE49-F238E27FC236}">
                    <a16:creationId xmlns:a16="http://schemas.microsoft.com/office/drawing/2014/main" id="{581B7D01-7767-D64C-AA40-D460CE7527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8" y="3342"/>
                <a:ext cx="14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>
                    <a:solidFill>
                      <a:srgbClr val="CC0000"/>
                    </a:solidFill>
                  </a:rPr>
                  <a:t>src:B</a:t>
                </a:r>
                <a:r>
                  <a:rPr lang="en-US" altLang="en-US" sz="1600"/>
                  <a:t> dest:A     payload</a:t>
                </a:r>
                <a:endParaRPr lang="en-US" altLang="en-US" sz="1600"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899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Bad guys: denial of service</a:t>
            </a:r>
          </a:p>
        </p:txBody>
      </p:sp>
      <p:grpSp>
        <p:nvGrpSpPr>
          <p:cNvPr id="5" name="Group 131">
            <a:extLst>
              <a:ext uri="{FF2B5EF4-FFF2-40B4-BE49-F238E27FC236}">
                <a16:creationId xmlns:a16="http://schemas.microsoft.com/office/drawing/2014/main" id="{5671BF31-8345-4A47-A6EE-F59651ABF1C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546011" y="3759781"/>
            <a:ext cx="735012" cy="681037"/>
            <a:chOff x="-44" y="1473"/>
            <a:chExt cx="981" cy="1105"/>
          </a:xfrm>
        </p:grpSpPr>
        <p:pic>
          <p:nvPicPr>
            <p:cNvPr id="7" name="Picture 132" descr="desktop_computer_stylized_medium">
              <a:extLst>
                <a:ext uri="{FF2B5EF4-FFF2-40B4-BE49-F238E27FC236}">
                  <a16:creationId xmlns:a16="http://schemas.microsoft.com/office/drawing/2014/main" id="{CF849B20-A34D-E044-9DF7-A03B28E734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133">
              <a:extLst>
                <a:ext uri="{FF2B5EF4-FFF2-40B4-BE49-F238E27FC236}">
                  <a16:creationId xmlns:a16="http://schemas.microsoft.com/office/drawing/2014/main" id="{F87F7675-3615-BE4C-BECA-BC2EB60FEB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186">
            <a:extLst>
              <a:ext uri="{FF2B5EF4-FFF2-40B4-BE49-F238E27FC236}">
                <a16:creationId xmlns:a16="http://schemas.microsoft.com/office/drawing/2014/main" id="{A485E3ED-561D-B445-816D-36AEBD4DCE66}"/>
              </a:ext>
            </a:extLst>
          </p:cNvPr>
          <p:cNvGrpSpPr>
            <a:grpSpLocks/>
          </p:cNvGrpSpPr>
          <p:nvPr/>
        </p:nvGrpSpPr>
        <p:grpSpPr bwMode="auto">
          <a:xfrm>
            <a:off x="8087348" y="4002668"/>
            <a:ext cx="831850" cy="1260475"/>
            <a:chOff x="5069" y="1396"/>
            <a:chExt cx="524" cy="794"/>
          </a:xfrm>
        </p:grpSpPr>
        <p:sp>
          <p:nvSpPr>
            <p:cNvPr id="10" name="Text Box 21">
              <a:extLst>
                <a:ext uri="{FF2B5EF4-FFF2-40B4-BE49-F238E27FC236}">
                  <a16:creationId xmlns:a16="http://schemas.microsoft.com/office/drawing/2014/main" id="{252895BB-2B09-1C42-9FBA-A9EA9F582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9" y="1940"/>
              <a:ext cx="5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/>
                <a:t>target</a:t>
              </a:r>
            </a:p>
          </p:txBody>
        </p:sp>
        <p:grpSp>
          <p:nvGrpSpPr>
            <p:cNvPr id="11" name="Group 153">
              <a:extLst>
                <a:ext uri="{FF2B5EF4-FFF2-40B4-BE49-F238E27FC236}">
                  <a16:creationId xmlns:a16="http://schemas.microsoft.com/office/drawing/2014/main" id="{2102AA82-D8E7-4149-9FC5-0E55B96871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0" y="1396"/>
              <a:ext cx="258" cy="574"/>
              <a:chOff x="4140" y="429"/>
              <a:chExt cx="1425" cy="2396"/>
            </a:xfrm>
          </p:grpSpPr>
          <p:sp>
            <p:nvSpPr>
              <p:cNvPr id="12" name="Freeform 154">
                <a:extLst>
                  <a:ext uri="{FF2B5EF4-FFF2-40B4-BE49-F238E27FC236}">
                    <a16:creationId xmlns:a16="http://schemas.microsoft.com/office/drawing/2014/main" id="{4ABA3590-788E-A640-8340-D6788D8A7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Rectangle 155">
                <a:extLst>
                  <a:ext uri="{FF2B5EF4-FFF2-40B4-BE49-F238E27FC236}">
                    <a16:creationId xmlns:a16="http://schemas.microsoft.com/office/drawing/2014/main" id="{BA5EDD97-668D-144C-8C2C-961823730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9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" name="Freeform 156">
                <a:extLst>
                  <a:ext uri="{FF2B5EF4-FFF2-40B4-BE49-F238E27FC236}">
                    <a16:creationId xmlns:a16="http://schemas.microsoft.com/office/drawing/2014/main" id="{2D62D25E-0524-B641-AAD0-241CA458D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157">
                <a:extLst>
                  <a:ext uri="{FF2B5EF4-FFF2-40B4-BE49-F238E27FC236}">
                    <a16:creationId xmlns:a16="http://schemas.microsoft.com/office/drawing/2014/main" id="{2A48AA36-9069-1545-BFAF-1DE1C7CB8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58">
                <a:extLst>
                  <a:ext uri="{FF2B5EF4-FFF2-40B4-BE49-F238E27FC236}">
                    <a16:creationId xmlns:a16="http://schemas.microsoft.com/office/drawing/2014/main" id="{C46736B1-4F91-F541-8A78-57B6CCE47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692"/>
                <a:ext cx="597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8" name="Group 159">
                <a:extLst>
                  <a:ext uri="{FF2B5EF4-FFF2-40B4-BE49-F238E27FC236}">
                    <a16:creationId xmlns:a16="http://schemas.microsoft.com/office/drawing/2014/main" id="{58A0138B-7FFC-CD44-9B9E-6FB82DDE21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" name="AutoShape 160">
                  <a:extLst>
                    <a:ext uri="{FF2B5EF4-FFF2-40B4-BE49-F238E27FC236}">
                      <a16:creationId xmlns:a16="http://schemas.microsoft.com/office/drawing/2014/main" id="{A5FEEE84-EB21-BF47-A4F6-1E0F680B83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4" name="AutoShape 161">
                  <a:extLst>
                    <a:ext uri="{FF2B5EF4-FFF2-40B4-BE49-F238E27FC236}">
                      <a16:creationId xmlns:a16="http://schemas.microsoft.com/office/drawing/2014/main" id="{C8123062-722F-A642-9F03-DDE66E9B51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3"/>
                  <a:ext cx="689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9" name="Rectangle 162">
                <a:extLst>
                  <a:ext uri="{FF2B5EF4-FFF2-40B4-BE49-F238E27FC236}">
                    <a16:creationId xmlns:a16="http://schemas.microsoft.com/office/drawing/2014/main" id="{C9020AB0-B17D-CB4F-A9B5-99244FB36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8"/>
                <a:ext cx="597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0" name="Group 163">
                <a:extLst>
                  <a:ext uri="{FF2B5EF4-FFF2-40B4-BE49-F238E27FC236}">
                    <a16:creationId xmlns:a16="http://schemas.microsoft.com/office/drawing/2014/main" id="{CE1259C3-A2E3-0149-B586-E73AACF0B1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1" name="AutoShape 164">
                  <a:extLst>
                    <a:ext uri="{FF2B5EF4-FFF2-40B4-BE49-F238E27FC236}">
                      <a16:creationId xmlns:a16="http://schemas.microsoft.com/office/drawing/2014/main" id="{D86524F2-6B03-3146-93C7-EA6450B7CC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6"/>
                  <a:ext cx="724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2" name="AutoShape 165">
                  <a:extLst>
                    <a:ext uri="{FF2B5EF4-FFF2-40B4-BE49-F238E27FC236}">
                      <a16:creationId xmlns:a16="http://schemas.microsoft.com/office/drawing/2014/main" id="{6476B1C6-56E6-5B4A-8EB5-AE9CB1666D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4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" name="Rectangle 166">
                <a:extLst>
                  <a:ext uri="{FF2B5EF4-FFF2-40B4-BE49-F238E27FC236}">
                    <a16:creationId xmlns:a16="http://schemas.microsoft.com/office/drawing/2014/main" id="{19AC0D5F-2746-3944-A6FE-00A27A7A8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60"/>
                <a:ext cx="597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" name="Rectangle 167">
                <a:extLst>
                  <a:ext uri="{FF2B5EF4-FFF2-40B4-BE49-F238E27FC236}">
                    <a16:creationId xmlns:a16="http://schemas.microsoft.com/office/drawing/2014/main" id="{51C0D0C0-5DDE-2749-8E54-4F5D8BBCC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6"/>
                <a:ext cx="597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3" name="Group 168">
                <a:extLst>
                  <a:ext uri="{FF2B5EF4-FFF2-40B4-BE49-F238E27FC236}">
                    <a16:creationId xmlns:a16="http://schemas.microsoft.com/office/drawing/2014/main" id="{2835C54C-E01E-FF41-8541-1761149C6D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" name="AutoShape 169">
                  <a:extLst>
                    <a:ext uri="{FF2B5EF4-FFF2-40B4-BE49-F238E27FC236}">
                      <a16:creationId xmlns:a16="http://schemas.microsoft.com/office/drawing/2014/main" id="{C174DDB7-5793-FE4E-9850-1A7EE0976B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0" name="AutoShape 170">
                  <a:extLst>
                    <a:ext uri="{FF2B5EF4-FFF2-40B4-BE49-F238E27FC236}">
                      <a16:creationId xmlns:a16="http://schemas.microsoft.com/office/drawing/2014/main" id="{CD6C8529-D6B3-AB49-AAC4-D6272A0472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4" name="Freeform 171">
                <a:extLst>
                  <a:ext uri="{FF2B5EF4-FFF2-40B4-BE49-F238E27FC236}">
                    <a16:creationId xmlns:a16="http://schemas.microsoft.com/office/drawing/2014/main" id="{2368CE90-8A8A-B34E-A754-54A2CDC4D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" name="Group 172">
                <a:extLst>
                  <a:ext uri="{FF2B5EF4-FFF2-40B4-BE49-F238E27FC236}">
                    <a16:creationId xmlns:a16="http://schemas.microsoft.com/office/drawing/2014/main" id="{6BEBC90B-C3CE-7D4B-BA74-8D2E9FB586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7" name="AutoShape 173">
                  <a:extLst>
                    <a:ext uri="{FF2B5EF4-FFF2-40B4-BE49-F238E27FC236}">
                      <a16:creationId xmlns:a16="http://schemas.microsoft.com/office/drawing/2014/main" id="{AC94CA82-E128-0744-B46F-E756D9305C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8" name="AutoShape 174">
                  <a:extLst>
                    <a:ext uri="{FF2B5EF4-FFF2-40B4-BE49-F238E27FC236}">
                      <a16:creationId xmlns:a16="http://schemas.microsoft.com/office/drawing/2014/main" id="{708F3622-CE87-8044-8A8E-FF1DDA451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4"/>
                  <a:ext cx="695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6" name="Rectangle 175">
                <a:extLst>
                  <a:ext uri="{FF2B5EF4-FFF2-40B4-BE49-F238E27FC236}">
                    <a16:creationId xmlns:a16="http://schemas.microsoft.com/office/drawing/2014/main" id="{3FE17BF0-39BE-F44D-9554-2D4B846E4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6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" name="Freeform 176">
                <a:extLst>
                  <a:ext uri="{FF2B5EF4-FFF2-40B4-BE49-F238E27FC236}">
                    <a16:creationId xmlns:a16="http://schemas.microsoft.com/office/drawing/2014/main" id="{633D9845-5E25-474E-8BF7-FC1F0BD4C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77">
                <a:extLst>
                  <a:ext uri="{FF2B5EF4-FFF2-40B4-BE49-F238E27FC236}">
                    <a16:creationId xmlns:a16="http://schemas.microsoft.com/office/drawing/2014/main" id="{78C34C93-2320-564F-ADFD-350C3AD55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Oval 178">
                <a:extLst>
                  <a:ext uri="{FF2B5EF4-FFF2-40B4-BE49-F238E27FC236}">
                    <a16:creationId xmlns:a16="http://schemas.microsoft.com/office/drawing/2014/main" id="{5424D659-B05B-BA43-836D-2FA5040B7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2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" name="Freeform 179">
                <a:extLst>
                  <a:ext uri="{FF2B5EF4-FFF2-40B4-BE49-F238E27FC236}">
                    <a16:creationId xmlns:a16="http://schemas.microsoft.com/office/drawing/2014/main" id="{901B4BB8-C637-AE40-85D1-E590B5A63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AutoShape 180">
                <a:extLst>
                  <a:ext uri="{FF2B5EF4-FFF2-40B4-BE49-F238E27FC236}">
                    <a16:creationId xmlns:a16="http://schemas.microsoft.com/office/drawing/2014/main" id="{751300FB-CBCE-FB4E-84C9-1F4169450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9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" name="AutoShape 181">
                <a:extLst>
                  <a:ext uri="{FF2B5EF4-FFF2-40B4-BE49-F238E27FC236}">
                    <a16:creationId xmlns:a16="http://schemas.microsoft.com/office/drawing/2014/main" id="{14F80730-26F5-7849-BE0D-295114CEF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2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" name="Oval 182">
                <a:extLst>
                  <a:ext uri="{FF2B5EF4-FFF2-40B4-BE49-F238E27FC236}">
                    <a16:creationId xmlns:a16="http://schemas.microsoft.com/office/drawing/2014/main" id="{754B8C0E-A673-B848-BF9B-96DC9D861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3"/>
                <a:ext cx="160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" name="Oval 183">
                <a:extLst>
                  <a:ext uri="{FF2B5EF4-FFF2-40B4-BE49-F238E27FC236}">
                    <a16:creationId xmlns:a16="http://schemas.microsoft.com/office/drawing/2014/main" id="{0850A2C2-5BDF-8644-B742-A1CE7E134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3"/>
                <a:ext cx="160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Oval 184">
                <a:extLst>
                  <a:ext uri="{FF2B5EF4-FFF2-40B4-BE49-F238E27FC236}">
                    <a16:creationId xmlns:a16="http://schemas.microsoft.com/office/drawing/2014/main" id="{542B7A1C-5166-F14C-99EB-9D369CD71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5" y="2383"/>
                <a:ext cx="155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6" name="Rectangle 185">
                <a:extLst>
                  <a:ext uri="{FF2B5EF4-FFF2-40B4-BE49-F238E27FC236}">
                    <a16:creationId xmlns:a16="http://schemas.microsoft.com/office/drawing/2014/main" id="{96E57170-1D21-3041-80C5-BCD5BCFE0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6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45" name="Rectangle 3">
            <a:extLst>
              <a:ext uri="{FF2B5EF4-FFF2-40B4-BE49-F238E27FC236}">
                <a16:creationId xmlns:a16="http://schemas.microsoft.com/office/drawing/2014/main" id="{B003BE48-58DC-5A4B-9250-A838A7C7044A}"/>
              </a:ext>
            </a:extLst>
          </p:cNvPr>
          <p:cNvSpPr txBox="1">
            <a:spLocks noChangeArrowheads="1"/>
          </p:cNvSpPr>
          <p:nvPr/>
        </p:nvSpPr>
        <p:spPr>
          <a:xfrm>
            <a:off x="727345" y="1393213"/>
            <a:ext cx="9863871" cy="152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Denial of Service (DoS):</a:t>
            </a: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</a:rPr>
              <a:t>attackers make resources (server, bandwidth) unavailable to legitimate traffic by overwhelming resource with bogus traffic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CEF91AB4-C999-A54F-97F0-0D764C08F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658" y="3116853"/>
            <a:ext cx="411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buNone/>
            </a:pPr>
            <a:r>
              <a:rPr lang="en-US" altLang="en-US" sz="2800" dirty="0">
                <a:solidFill>
                  <a:srgbClr val="000099"/>
                </a:solidFill>
                <a:latin typeface="+mn-lt"/>
              </a:rPr>
              <a:t>1.</a:t>
            </a:r>
            <a:r>
              <a:rPr lang="en-US" altLang="en-US" sz="2800" dirty="0">
                <a:latin typeface="+mn-lt"/>
              </a:rPr>
              <a:t> select target</a:t>
            </a: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075D78BA-F2C2-D04E-8588-A73192FF0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645" y="3635965"/>
            <a:ext cx="37957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buNone/>
            </a:pPr>
            <a:r>
              <a:rPr lang="en-US" altLang="en-US" sz="2800" dirty="0">
                <a:solidFill>
                  <a:srgbClr val="000099"/>
                </a:solidFill>
                <a:latin typeface="+mn-lt"/>
              </a:rPr>
              <a:t>2.</a:t>
            </a:r>
            <a:r>
              <a:rPr lang="en-US" altLang="en-US" sz="2800" dirty="0">
                <a:latin typeface="+mn-lt"/>
              </a:rPr>
              <a:t> break into hosts around the network (see botnet)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buAutoNum type="arabicPeriod" startAt="2"/>
            </a:pPr>
            <a:endParaRPr lang="en-US" altLang="en-US" sz="2800" dirty="0">
              <a:latin typeface="+mn-lt"/>
            </a:endParaRPr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9860933B-2B16-1242-A6CB-2A2E5DF5B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360" y="4894191"/>
            <a:ext cx="4114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buNone/>
            </a:pPr>
            <a:r>
              <a:rPr lang="en-US" altLang="en-US" sz="2800" dirty="0">
                <a:solidFill>
                  <a:srgbClr val="000099"/>
                </a:solidFill>
                <a:latin typeface="+mn-lt"/>
              </a:rPr>
              <a:t>3.</a:t>
            </a:r>
            <a:r>
              <a:rPr lang="en-US" altLang="en-US" sz="2800" dirty="0">
                <a:latin typeface="+mn-lt"/>
              </a:rPr>
              <a:t> send packets to target from compromised hosts</a:t>
            </a:r>
          </a:p>
        </p:txBody>
      </p:sp>
      <p:grpSp>
        <p:nvGrpSpPr>
          <p:cNvPr id="49" name="Group 152">
            <a:extLst>
              <a:ext uri="{FF2B5EF4-FFF2-40B4-BE49-F238E27FC236}">
                <a16:creationId xmlns:a16="http://schemas.microsoft.com/office/drawing/2014/main" id="{34BB1FB3-F797-CE40-A303-F67D5EA0D714}"/>
              </a:ext>
            </a:extLst>
          </p:cNvPr>
          <p:cNvGrpSpPr>
            <a:grpSpLocks/>
          </p:cNvGrpSpPr>
          <p:nvPr/>
        </p:nvGrpSpPr>
        <p:grpSpPr bwMode="auto">
          <a:xfrm>
            <a:off x="6876086" y="3297818"/>
            <a:ext cx="2720975" cy="2674938"/>
            <a:chOff x="-262" y="2555"/>
            <a:chExt cx="1714" cy="1685"/>
          </a:xfrm>
        </p:grpSpPr>
        <p:sp>
          <p:nvSpPr>
            <p:cNvPr id="50" name="Line 63">
              <a:extLst>
                <a:ext uri="{FF2B5EF4-FFF2-40B4-BE49-F238E27FC236}">
                  <a16:creationId xmlns:a16="http://schemas.microsoft.com/office/drawing/2014/main" id="{240D789E-07A8-4A47-8526-9F3894E15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" y="3261"/>
              <a:ext cx="436" cy="16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64">
              <a:extLst>
                <a:ext uri="{FF2B5EF4-FFF2-40B4-BE49-F238E27FC236}">
                  <a16:creationId xmlns:a16="http://schemas.microsoft.com/office/drawing/2014/main" id="{8EA69BDD-6834-BA4E-8A9A-CDD3D334EE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" y="3470"/>
              <a:ext cx="226" cy="3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65">
              <a:extLst>
                <a:ext uri="{FF2B5EF4-FFF2-40B4-BE49-F238E27FC236}">
                  <a16:creationId xmlns:a16="http://schemas.microsoft.com/office/drawing/2014/main" id="{6F7FFC2D-076E-9641-9969-CA6045CBAF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57" y="3410"/>
              <a:ext cx="595" cy="4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66">
              <a:extLst>
                <a:ext uri="{FF2B5EF4-FFF2-40B4-BE49-F238E27FC236}">
                  <a16:creationId xmlns:a16="http://schemas.microsoft.com/office/drawing/2014/main" id="{411EA141-EA1B-9249-AC8C-AEFF840A4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2555"/>
              <a:ext cx="16" cy="46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67">
              <a:extLst>
                <a:ext uri="{FF2B5EF4-FFF2-40B4-BE49-F238E27FC236}">
                  <a16:creationId xmlns:a16="http://schemas.microsoft.com/office/drawing/2014/main" id="{2980C73E-B307-9347-B762-286D7DB5F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9" y="3011"/>
              <a:ext cx="473" cy="18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68">
              <a:extLst>
                <a:ext uri="{FF2B5EF4-FFF2-40B4-BE49-F238E27FC236}">
                  <a16:creationId xmlns:a16="http://schemas.microsoft.com/office/drawing/2014/main" id="{671BC8F5-6316-CD48-97A2-C38DE07E4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62" y="3083"/>
              <a:ext cx="879" cy="1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69">
              <a:extLst>
                <a:ext uri="{FF2B5EF4-FFF2-40B4-BE49-F238E27FC236}">
                  <a16:creationId xmlns:a16="http://schemas.microsoft.com/office/drawing/2014/main" id="{8B7BCBEF-584C-F74E-80E0-8BC296AF6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1" y="3362"/>
              <a:ext cx="800" cy="64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70">
              <a:extLst>
                <a:ext uri="{FF2B5EF4-FFF2-40B4-BE49-F238E27FC236}">
                  <a16:creationId xmlns:a16="http://schemas.microsoft.com/office/drawing/2014/main" id="{673660B3-2563-1141-BC2A-1820CBC952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2" y="2623"/>
              <a:ext cx="352" cy="39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71">
              <a:extLst>
                <a:ext uri="{FF2B5EF4-FFF2-40B4-BE49-F238E27FC236}">
                  <a16:creationId xmlns:a16="http://schemas.microsoft.com/office/drawing/2014/main" id="{2AE70CDA-56D3-054F-9B05-C53E40B7A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" y="3582"/>
              <a:ext cx="198" cy="65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72">
              <a:extLst>
                <a:ext uri="{FF2B5EF4-FFF2-40B4-BE49-F238E27FC236}">
                  <a16:creationId xmlns:a16="http://schemas.microsoft.com/office/drawing/2014/main" id="{D3EB0842-476A-254E-83F2-76A01FFE7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" y="2738"/>
              <a:ext cx="416" cy="25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113">
            <a:extLst>
              <a:ext uri="{FF2B5EF4-FFF2-40B4-BE49-F238E27FC236}">
                <a16:creationId xmlns:a16="http://schemas.microsoft.com/office/drawing/2014/main" id="{10A7333E-A585-D14F-B6DB-52435ACF182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41436" y="2937456"/>
            <a:ext cx="735012" cy="681037"/>
            <a:chOff x="-44" y="1473"/>
            <a:chExt cx="981" cy="1105"/>
          </a:xfrm>
        </p:grpSpPr>
        <p:pic>
          <p:nvPicPr>
            <p:cNvPr id="61" name="Picture 114" descr="desktop_computer_stylized_medium">
              <a:extLst>
                <a:ext uri="{FF2B5EF4-FFF2-40B4-BE49-F238E27FC236}">
                  <a16:creationId xmlns:a16="http://schemas.microsoft.com/office/drawing/2014/main" id="{01147AF7-C025-614C-95B2-DC5DF0AB4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115">
              <a:extLst>
                <a:ext uri="{FF2B5EF4-FFF2-40B4-BE49-F238E27FC236}">
                  <a16:creationId xmlns:a16="http://schemas.microsoft.com/office/drawing/2014/main" id="{EBCFF3AE-DFA4-114F-8873-ED4B72E8B4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3" name="Group 116">
            <a:extLst>
              <a:ext uri="{FF2B5EF4-FFF2-40B4-BE49-F238E27FC236}">
                <a16:creationId xmlns:a16="http://schemas.microsoft.com/office/drawing/2014/main" id="{A679AEDC-8797-7C4C-9512-CC63DE65687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328773" y="3774068"/>
            <a:ext cx="735013" cy="681038"/>
            <a:chOff x="-44" y="1473"/>
            <a:chExt cx="981" cy="1105"/>
          </a:xfrm>
        </p:grpSpPr>
        <p:pic>
          <p:nvPicPr>
            <p:cNvPr id="64" name="Picture 117" descr="desktop_computer_stylized_medium">
              <a:extLst>
                <a:ext uri="{FF2B5EF4-FFF2-40B4-BE49-F238E27FC236}">
                  <a16:creationId xmlns:a16="http://schemas.microsoft.com/office/drawing/2014/main" id="{99C8CCE2-64C9-E548-A809-8ACB9E412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Freeform 118">
              <a:extLst>
                <a:ext uri="{FF2B5EF4-FFF2-40B4-BE49-F238E27FC236}">
                  <a16:creationId xmlns:a16="http://schemas.microsoft.com/office/drawing/2014/main" id="{FD178B63-073D-904B-AB24-5180E69BD2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119">
            <a:extLst>
              <a:ext uri="{FF2B5EF4-FFF2-40B4-BE49-F238E27FC236}">
                <a16:creationId xmlns:a16="http://schemas.microsoft.com/office/drawing/2014/main" id="{A4F38700-463B-DC46-9ECE-001F57B0508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387511" y="4475743"/>
            <a:ext cx="735012" cy="681038"/>
            <a:chOff x="-44" y="1473"/>
            <a:chExt cx="981" cy="1105"/>
          </a:xfrm>
        </p:grpSpPr>
        <p:pic>
          <p:nvPicPr>
            <p:cNvPr id="67" name="Picture 120" descr="desktop_computer_stylized_medium">
              <a:extLst>
                <a:ext uri="{FF2B5EF4-FFF2-40B4-BE49-F238E27FC236}">
                  <a16:creationId xmlns:a16="http://schemas.microsoft.com/office/drawing/2014/main" id="{3A3D357D-C23A-4346-93FC-BEE43FD51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121">
              <a:extLst>
                <a:ext uri="{FF2B5EF4-FFF2-40B4-BE49-F238E27FC236}">
                  <a16:creationId xmlns:a16="http://schemas.microsoft.com/office/drawing/2014/main" id="{AB59AC13-2896-E340-8D89-AD696502F6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9" name="Group 122">
            <a:extLst>
              <a:ext uri="{FF2B5EF4-FFF2-40B4-BE49-F238E27FC236}">
                <a16:creationId xmlns:a16="http://schemas.microsoft.com/office/drawing/2014/main" id="{0D817B4B-4AD3-C14B-AE56-7E65C40EB00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24023" y="5256793"/>
            <a:ext cx="735013" cy="681038"/>
            <a:chOff x="-44" y="1473"/>
            <a:chExt cx="981" cy="1105"/>
          </a:xfrm>
        </p:grpSpPr>
        <p:pic>
          <p:nvPicPr>
            <p:cNvPr id="70" name="Picture 123" descr="desktop_computer_stylized_medium">
              <a:extLst>
                <a:ext uri="{FF2B5EF4-FFF2-40B4-BE49-F238E27FC236}">
                  <a16:creationId xmlns:a16="http://schemas.microsoft.com/office/drawing/2014/main" id="{D67B6E62-62DF-E440-84A6-40CD76C264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124">
              <a:extLst>
                <a:ext uri="{FF2B5EF4-FFF2-40B4-BE49-F238E27FC236}">
                  <a16:creationId xmlns:a16="http://schemas.microsoft.com/office/drawing/2014/main" id="{BFE0D576-BA51-9845-8319-80EBFDCB87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2" name="Group 125">
            <a:extLst>
              <a:ext uri="{FF2B5EF4-FFF2-40B4-BE49-F238E27FC236}">
                <a16:creationId xmlns:a16="http://schemas.microsoft.com/office/drawing/2014/main" id="{26C51172-8D8D-7A48-AF47-2DEAA12AA6D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79411" y="3066043"/>
            <a:ext cx="735012" cy="681038"/>
            <a:chOff x="-44" y="1473"/>
            <a:chExt cx="981" cy="1105"/>
          </a:xfrm>
        </p:grpSpPr>
        <p:pic>
          <p:nvPicPr>
            <p:cNvPr id="73" name="Picture 126" descr="desktop_computer_stylized_medium">
              <a:extLst>
                <a:ext uri="{FF2B5EF4-FFF2-40B4-BE49-F238E27FC236}">
                  <a16:creationId xmlns:a16="http://schemas.microsoft.com/office/drawing/2014/main" id="{69C5B0D9-2504-0549-B400-71295C40B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Freeform 127">
              <a:extLst>
                <a:ext uri="{FF2B5EF4-FFF2-40B4-BE49-F238E27FC236}">
                  <a16:creationId xmlns:a16="http://schemas.microsoft.com/office/drawing/2014/main" id="{9E974D9F-ACEC-1344-B5C8-FF8AAB7F54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5" name="Group 128">
            <a:extLst>
              <a:ext uri="{FF2B5EF4-FFF2-40B4-BE49-F238E27FC236}">
                <a16:creationId xmlns:a16="http://schemas.microsoft.com/office/drawing/2014/main" id="{9C958751-0861-8C42-9DE0-5B95FEB2EAF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74523" y="3127956"/>
            <a:ext cx="735013" cy="681037"/>
            <a:chOff x="-44" y="1473"/>
            <a:chExt cx="981" cy="1105"/>
          </a:xfrm>
        </p:grpSpPr>
        <p:pic>
          <p:nvPicPr>
            <p:cNvPr id="76" name="Picture 129" descr="desktop_computer_stylized_medium">
              <a:extLst>
                <a:ext uri="{FF2B5EF4-FFF2-40B4-BE49-F238E27FC236}">
                  <a16:creationId xmlns:a16="http://schemas.microsoft.com/office/drawing/2014/main" id="{BAB817CE-0790-2B4E-B65F-A6498BE9C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30">
              <a:extLst>
                <a:ext uri="{FF2B5EF4-FFF2-40B4-BE49-F238E27FC236}">
                  <a16:creationId xmlns:a16="http://schemas.microsoft.com/office/drawing/2014/main" id="{EFC5C2B3-2D8A-6747-B184-076FA411FE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8" name="Group 134">
            <a:extLst>
              <a:ext uri="{FF2B5EF4-FFF2-40B4-BE49-F238E27FC236}">
                <a16:creationId xmlns:a16="http://schemas.microsoft.com/office/drawing/2014/main" id="{87DE748A-5111-7641-85D8-040FC10E7AF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8561" y="3832806"/>
            <a:ext cx="735012" cy="681037"/>
            <a:chOff x="-44" y="1473"/>
            <a:chExt cx="981" cy="1105"/>
          </a:xfrm>
        </p:grpSpPr>
        <p:pic>
          <p:nvPicPr>
            <p:cNvPr id="79" name="Picture 135" descr="desktop_computer_stylized_medium">
              <a:extLst>
                <a:ext uri="{FF2B5EF4-FFF2-40B4-BE49-F238E27FC236}">
                  <a16:creationId xmlns:a16="http://schemas.microsoft.com/office/drawing/2014/main" id="{636D1BB9-AB82-8944-82FF-E59A7BD5E9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Freeform 136">
              <a:extLst>
                <a:ext uri="{FF2B5EF4-FFF2-40B4-BE49-F238E27FC236}">
                  <a16:creationId xmlns:a16="http://schemas.microsoft.com/office/drawing/2014/main" id="{1B6337C3-6A6A-3247-B100-E450F3744E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1" name="Group 137">
            <a:extLst>
              <a:ext uri="{FF2B5EF4-FFF2-40B4-BE49-F238E27FC236}">
                <a16:creationId xmlns:a16="http://schemas.microsoft.com/office/drawing/2014/main" id="{7EE5AE12-F723-1844-BF7D-895F4D162FD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90386" y="4567818"/>
            <a:ext cx="735012" cy="681038"/>
            <a:chOff x="-44" y="1473"/>
            <a:chExt cx="981" cy="1105"/>
          </a:xfrm>
        </p:grpSpPr>
        <p:pic>
          <p:nvPicPr>
            <p:cNvPr id="82" name="Picture 138" descr="desktop_computer_stylized_medium">
              <a:extLst>
                <a:ext uri="{FF2B5EF4-FFF2-40B4-BE49-F238E27FC236}">
                  <a16:creationId xmlns:a16="http://schemas.microsoft.com/office/drawing/2014/main" id="{66F3AA24-FB01-0448-9AF5-44833FAC73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Freeform 139">
              <a:extLst>
                <a:ext uri="{FF2B5EF4-FFF2-40B4-BE49-F238E27FC236}">
                  <a16:creationId xmlns:a16="http://schemas.microsoft.com/office/drawing/2014/main" id="{F76D9B25-D392-6E4A-8438-3E7A671FB6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4" name="Group 140">
            <a:extLst>
              <a:ext uri="{FF2B5EF4-FFF2-40B4-BE49-F238E27FC236}">
                <a16:creationId xmlns:a16="http://schemas.microsoft.com/office/drawing/2014/main" id="{2D102063-F0AD-F642-9447-16BE27DA917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520611" y="5177418"/>
            <a:ext cx="735012" cy="681038"/>
            <a:chOff x="-44" y="1473"/>
            <a:chExt cx="981" cy="1105"/>
          </a:xfrm>
        </p:grpSpPr>
        <p:pic>
          <p:nvPicPr>
            <p:cNvPr id="85" name="Picture 141" descr="desktop_computer_stylized_medium">
              <a:extLst>
                <a:ext uri="{FF2B5EF4-FFF2-40B4-BE49-F238E27FC236}">
                  <a16:creationId xmlns:a16="http://schemas.microsoft.com/office/drawing/2014/main" id="{D5D011E5-F7A0-DA49-81C5-F47FA6BE69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Freeform 142">
              <a:extLst>
                <a:ext uri="{FF2B5EF4-FFF2-40B4-BE49-F238E27FC236}">
                  <a16:creationId xmlns:a16="http://schemas.microsoft.com/office/drawing/2014/main" id="{071EB120-A48C-5541-A035-75E75050CB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7" name="Group 143">
            <a:extLst>
              <a:ext uri="{FF2B5EF4-FFF2-40B4-BE49-F238E27FC236}">
                <a16:creationId xmlns:a16="http://schemas.microsoft.com/office/drawing/2014/main" id="{C3CAAC65-E33C-344E-BA73-EDB94437CA1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98273" y="5467931"/>
            <a:ext cx="735013" cy="681037"/>
            <a:chOff x="-44" y="1473"/>
            <a:chExt cx="981" cy="1105"/>
          </a:xfrm>
        </p:grpSpPr>
        <p:pic>
          <p:nvPicPr>
            <p:cNvPr id="88" name="Picture 144" descr="desktop_computer_stylized_medium">
              <a:extLst>
                <a:ext uri="{FF2B5EF4-FFF2-40B4-BE49-F238E27FC236}">
                  <a16:creationId xmlns:a16="http://schemas.microsoft.com/office/drawing/2014/main" id="{FAF13606-284B-D544-8976-8A32823F7C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145">
              <a:extLst>
                <a:ext uri="{FF2B5EF4-FFF2-40B4-BE49-F238E27FC236}">
                  <a16:creationId xmlns:a16="http://schemas.microsoft.com/office/drawing/2014/main" id="{591D49EF-BC84-FF48-8AB6-8F0B28E382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" name="Group 146">
            <a:extLst>
              <a:ext uri="{FF2B5EF4-FFF2-40B4-BE49-F238E27FC236}">
                <a16:creationId xmlns:a16="http://schemas.microsoft.com/office/drawing/2014/main" id="{476E2AF9-489F-A04E-A23A-81549329EA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90486" y="5974343"/>
            <a:ext cx="735012" cy="681038"/>
            <a:chOff x="-44" y="1473"/>
            <a:chExt cx="981" cy="1105"/>
          </a:xfrm>
        </p:grpSpPr>
        <p:pic>
          <p:nvPicPr>
            <p:cNvPr id="91" name="Picture 147" descr="desktop_computer_stylized_medium">
              <a:extLst>
                <a:ext uri="{FF2B5EF4-FFF2-40B4-BE49-F238E27FC236}">
                  <a16:creationId xmlns:a16="http://schemas.microsoft.com/office/drawing/2014/main" id="{D31CCA85-16F8-CF40-9FD2-361C58F0C1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Freeform 148">
              <a:extLst>
                <a:ext uri="{FF2B5EF4-FFF2-40B4-BE49-F238E27FC236}">
                  <a16:creationId xmlns:a16="http://schemas.microsoft.com/office/drawing/2014/main" id="{4B061CF6-50E2-0C4F-8DA2-97A8C0438F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3" name="Group 149">
            <a:extLst>
              <a:ext uri="{FF2B5EF4-FFF2-40B4-BE49-F238E27FC236}">
                <a16:creationId xmlns:a16="http://schemas.microsoft.com/office/drawing/2014/main" id="{BC019584-C571-0243-9746-D5FAF904985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35023" y="5585406"/>
            <a:ext cx="735013" cy="681037"/>
            <a:chOff x="-44" y="1473"/>
            <a:chExt cx="981" cy="1105"/>
          </a:xfrm>
        </p:grpSpPr>
        <p:pic>
          <p:nvPicPr>
            <p:cNvPr id="94" name="Picture 150" descr="desktop_computer_stylized_medium">
              <a:extLst>
                <a:ext uri="{FF2B5EF4-FFF2-40B4-BE49-F238E27FC236}">
                  <a16:creationId xmlns:a16="http://schemas.microsoft.com/office/drawing/2014/main" id="{008D1F22-90A3-BE4F-BA4C-262C33588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51">
              <a:extLst>
                <a:ext uri="{FF2B5EF4-FFF2-40B4-BE49-F238E27FC236}">
                  <a16:creationId xmlns:a16="http://schemas.microsoft.com/office/drawing/2014/main" id="{87AB5A67-132D-0D48-9235-45C2FC56AE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6" name="Group 89">
            <a:extLst>
              <a:ext uri="{FF2B5EF4-FFF2-40B4-BE49-F238E27FC236}">
                <a16:creationId xmlns:a16="http://schemas.microsoft.com/office/drawing/2014/main" id="{A6B06288-15F9-FA41-9711-4E4611B1C7A3}"/>
              </a:ext>
            </a:extLst>
          </p:cNvPr>
          <p:cNvGrpSpPr>
            <a:grpSpLocks/>
          </p:cNvGrpSpPr>
          <p:nvPr/>
        </p:nvGrpSpPr>
        <p:grpSpPr bwMode="auto">
          <a:xfrm>
            <a:off x="6383961" y="3005718"/>
            <a:ext cx="3525837" cy="3408363"/>
            <a:chOff x="2920" y="1824"/>
            <a:chExt cx="2221" cy="2147"/>
          </a:xfrm>
        </p:grpSpPr>
        <p:pic>
          <p:nvPicPr>
            <p:cNvPr id="97" name="Picture 7">
              <a:extLst>
                <a:ext uri="{FF2B5EF4-FFF2-40B4-BE49-F238E27FC236}">
                  <a16:creationId xmlns:a16="http://schemas.microsoft.com/office/drawing/2014/main" id="{D8D05F46-329F-7746-A822-2566BD624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" y="1922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54">
              <a:extLst>
                <a:ext uri="{FF2B5EF4-FFF2-40B4-BE49-F238E27FC236}">
                  <a16:creationId xmlns:a16="http://schemas.microsoft.com/office/drawing/2014/main" id="{E0C724BB-6735-2F4C-B320-8B57ABD11D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1" y="1922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55">
              <a:extLst>
                <a:ext uri="{FF2B5EF4-FFF2-40B4-BE49-F238E27FC236}">
                  <a16:creationId xmlns:a16="http://schemas.microsoft.com/office/drawing/2014/main" id="{43360ABB-D0D2-114B-8A10-C625284905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" y="2376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56">
              <a:extLst>
                <a:ext uri="{FF2B5EF4-FFF2-40B4-BE49-F238E27FC236}">
                  <a16:creationId xmlns:a16="http://schemas.microsoft.com/office/drawing/2014/main" id="{7FEBFDE8-0666-7A45-8B5B-A74E50C0A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" y="2803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57">
              <a:extLst>
                <a:ext uri="{FF2B5EF4-FFF2-40B4-BE49-F238E27FC236}">
                  <a16:creationId xmlns:a16="http://schemas.microsoft.com/office/drawing/2014/main" id="{C1327435-8A3A-3549-A5BE-B588A9776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" y="3230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58">
              <a:extLst>
                <a:ext uri="{FF2B5EF4-FFF2-40B4-BE49-F238E27FC236}">
                  <a16:creationId xmlns:a16="http://schemas.microsoft.com/office/drawing/2014/main" id="{9F15F78D-2BDD-5041-95EA-4372AE320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7" y="3692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Picture 59">
              <a:extLst>
                <a:ext uri="{FF2B5EF4-FFF2-40B4-BE49-F238E27FC236}">
                  <a16:creationId xmlns:a16="http://schemas.microsoft.com/office/drawing/2014/main" id="{589B9A7E-C72C-3642-8499-4288D926E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4" y="3308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Picture 60">
              <a:extLst>
                <a:ext uri="{FF2B5EF4-FFF2-40B4-BE49-F238E27FC236}">
                  <a16:creationId xmlns:a16="http://schemas.microsoft.com/office/drawing/2014/main" id="{FB16E4F5-EE33-084D-83BA-FA88374C85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" y="2339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61">
              <a:extLst>
                <a:ext uri="{FF2B5EF4-FFF2-40B4-BE49-F238E27FC236}">
                  <a16:creationId xmlns:a16="http://schemas.microsoft.com/office/drawing/2014/main" id="{72D217B6-6EB5-454E-A6D1-F8907DA44B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" y="3395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62">
              <a:extLst>
                <a:ext uri="{FF2B5EF4-FFF2-40B4-BE49-F238E27FC236}">
                  <a16:creationId xmlns:a16="http://schemas.microsoft.com/office/drawing/2014/main" id="{D388E590-7D12-084D-B4AB-9486F64CA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2" y="1824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5462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 autoUpdateAnimBg="0"/>
      <p:bldP spid="47" grpId="0" autoUpdateAnimBg="0"/>
      <p:bldP spid="4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Lines of defense:</a:t>
            </a:r>
          </a:p>
        </p:txBody>
      </p:sp>
      <p:sp>
        <p:nvSpPr>
          <p:cNvPr id="107" name="Rectangle 5">
            <a:extLst>
              <a:ext uri="{FF2B5EF4-FFF2-40B4-BE49-F238E27FC236}">
                <a16:creationId xmlns:a16="http://schemas.microsoft.com/office/drawing/2014/main" id="{D84190AA-4C98-7443-80BC-E0D9833E133B}"/>
              </a:ext>
            </a:extLst>
          </p:cNvPr>
          <p:cNvSpPr txBox="1">
            <a:spLocks noChangeArrowheads="1"/>
          </p:cNvSpPr>
          <p:nvPr/>
        </p:nvSpPr>
        <p:spPr>
          <a:xfrm>
            <a:off x="841312" y="1344535"/>
            <a:ext cx="10342830" cy="48924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274638"/>
            <a:r>
              <a:rPr lang="en-US" altLang="en-US" sz="3200" dirty="0">
                <a:solidFill>
                  <a:srgbClr val="C00000"/>
                </a:solidFill>
                <a:ea typeface="Arial" panose="020B0604020202020204" pitchFamily="34" charset="0"/>
              </a:rPr>
              <a:t>authentication: </a:t>
            </a:r>
            <a:r>
              <a:rPr lang="en-US" altLang="en-US" sz="3200" dirty="0">
                <a:ea typeface="Arial" panose="020B0604020202020204" pitchFamily="34" charset="0"/>
              </a:rPr>
              <a:t>proving you are who you say you are</a:t>
            </a:r>
          </a:p>
          <a:p>
            <a:pPr marL="747713" lvl="1" indent="-274638"/>
            <a:r>
              <a:rPr lang="en-US" altLang="en-US" sz="2800" dirty="0">
                <a:ea typeface="Arial" panose="020B0604020202020204" pitchFamily="34" charset="0"/>
              </a:rPr>
              <a:t>cellular networks provides hardware identity via SIM card; no such hardware assist in traditional Internet</a:t>
            </a:r>
          </a:p>
          <a:p>
            <a:pPr marL="404813" indent="-274638"/>
            <a:r>
              <a:rPr lang="en-US" altLang="en-US" sz="3200" dirty="0">
                <a:solidFill>
                  <a:srgbClr val="C00000"/>
                </a:solidFill>
                <a:ea typeface="Arial" panose="020B0604020202020204" pitchFamily="34" charset="0"/>
              </a:rPr>
              <a:t>confidentiality: </a:t>
            </a:r>
            <a:r>
              <a:rPr lang="en-US" altLang="en-US" sz="3200" dirty="0">
                <a:ea typeface="Arial" panose="020B0604020202020204" pitchFamily="34" charset="0"/>
              </a:rPr>
              <a:t>via encryption</a:t>
            </a:r>
          </a:p>
          <a:p>
            <a:pPr marL="404813" indent="-274638"/>
            <a:r>
              <a:rPr lang="en-US" altLang="en-US" sz="3200" dirty="0">
                <a:solidFill>
                  <a:srgbClr val="C00000"/>
                </a:solidFill>
                <a:ea typeface="Arial" panose="020B0604020202020204" pitchFamily="34" charset="0"/>
              </a:rPr>
              <a:t>integrity checks: </a:t>
            </a:r>
            <a:r>
              <a:rPr lang="en-US" altLang="en-US" sz="3200" dirty="0">
                <a:ea typeface="Arial" panose="020B0604020202020204" pitchFamily="34" charset="0"/>
              </a:rPr>
              <a:t>digital signatures prevent/detect tampering</a:t>
            </a:r>
          </a:p>
          <a:p>
            <a:pPr marL="404813" indent="-274638"/>
            <a:r>
              <a:rPr lang="en-US" altLang="en-US" sz="3200" dirty="0">
                <a:solidFill>
                  <a:srgbClr val="C00000"/>
                </a:solidFill>
                <a:ea typeface="Arial" panose="020B0604020202020204" pitchFamily="34" charset="0"/>
              </a:rPr>
              <a:t>access restrictions:  </a:t>
            </a:r>
            <a:r>
              <a:rPr lang="en-US" altLang="en-US" sz="3200" dirty="0">
                <a:ea typeface="Arial" panose="020B0604020202020204" pitchFamily="34" charset="0"/>
              </a:rPr>
              <a:t>password-protected VPNs</a:t>
            </a:r>
          </a:p>
          <a:p>
            <a:pPr marL="404813" indent="-274638"/>
            <a:r>
              <a:rPr lang="en-US" altLang="en-US" sz="3200" dirty="0">
                <a:solidFill>
                  <a:srgbClr val="C00000"/>
                </a:solidFill>
                <a:ea typeface="Arial" panose="020B0604020202020204" pitchFamily="34" charset="0"/>
              </a:rPr>
              <a:t>firewalls: </a:t>
            </a:r>
            <a:r>
              <a:rPr lang="en-US" altLang="en-US" sz="3200" dirty="0">
                <a:ea typeface="Arial" panose="020B0604020202020204" pitchFamily="34" charset="0"/>
              </a:rPr>
              <a:t>specialized “middleboxes” in access and core networks: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en-US" sz="2800" dirty="0">
                <a:ea typeface="Arial" panose="020B0604020202020204" pitchFamily="34" charset="0"/>
              </a:rPr>
              <a:t>off-by-default: filter incoming packets to restrict senders, receivers, applications 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en-US" sz="2800" dirty="0">
                <a:ea typeface="Arial" panose="020B0604020202020204" pitchFamily="34" charset="0"/>
              </a:rPr>
              <a:t>detecting/reacting to DOS attacks</a:t>
            </a:r>
          </a:p>
          <a:p>
            <a:pPr lvl="1">
              <a:buFont typeface="Wingdings" pitchFamily="2" charset="2"/>
              <a:buChar char="§"/>
            </a:pPr>
            <a:endParaRPr lang="en-US" altLang="en-US" sz="2800" dirty="0">
              <a:ea typeface="Arial" panose="020B0604020202020204" pitchFamily="34" charset="0"/>
            </a:endParaRPr>
          </a:p>
        </p:txBody>
      </p:sp>
      <p:sp>
        <p:nvSpPr>
          <p:cNvPr id="108" name="Rectangle 59">
            <a:extLst>
              <a:ext uri="{FF2B5EF4-FFF2-40B4-BE49-F238E27FC236}">
                <a16:creationId xmlns:a16="http://schemas.microsoft.com/office/drawing/2014/main" id="{4B074355-3ACB-6147-AE01-22519F6E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914" y="6172356"/>
            <a:ext cx="10250759" cy="68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i="1" dirty="0"/>
              <a:t>… lots more on security (throughout, Chapter 8)</a:t>
            </a:r>
          </a:p>
        </p:txBody>
      </p:sp>
    </p:spTree>
    <p:extLst>
      <p:ext uri="{BB962C8B-B14F-4D97-AF65-F5344CB8AC3E}">
        <p14:creationId xmlns:p14="http://schemas.microsoft.com/office/powerpoint/2010/main" val="14105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62" y="152400"/>
            <a:ext cx="6551791" cy="1650991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Introduction</a:t>
            </a:r>
            <a:endParaRPr lang="en-US" sz="6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45382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COMPSCI 453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Professor Jim Kurose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College of Information and Computer Sciences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textbook: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 Networking: A Top-Down Approach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</a:t>
                </a:r>
                <a:r>
                  <a:rPr kumimoji="0" lang="en-US" sz="1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ed.)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J.F. Kurose, K.W. Ross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Pearson, 2020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http://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gaia.cs.umass.edu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kurose_ross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F16EAD-947A-F745-A3C4-3EFB3BE96F80}"/>
              </a:ext>
            </a:extLst>
          </p:cNvPr>
          <p:cNvGrpSpPr/>
          <p:nvPr/>
        </p:nvGrpSpPr>
        <p:grpSpPr>
          <a:xfrm>
            <a:off x="5108787" y="6105145"/>
            <a:ext cx="6892924" cy="461665"/>
            <a:chOff x="5108787" y="6105145"/>
            <a:chExt cx="6892924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95F0DE-1176-C941-8748-FA6DBE05DDE2}"/>
                </a:ext>
              </a:extLst>
            </p:cNvPr>
            <p:cNvSpPr txBox="1"/>
            <p:nvPr/>
          </p:nvSpPr>
          <p:spPr>
            <a:xfrm>
              <a:off x="5108787" y="6105145"/>
              <a:ext cx="6892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Video: 2020, J.F. Kurose, All Rights Reserved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Powerpoint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 1996-2020, J.F. Kurose, K.W. Ross, All Rights Reserved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DFF3FB4-0243-904E-82A0-58B319486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28246" y="6178318"/>
              <a:ext cx="125836" cy="16022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ED2D1A-6CC2-5449-8FA1-0BC8EF764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56647" y="6354452"/>
              <a:ext cx="125836" cy="160221"/>
            </a:xfrm>
            <a:prstGeom prst="rect">
              <a:avLst/>
            </a:prstGeom>
          </p:spPr>
        </p:pic>
      </p:grpSp>
      <p:sp>
        <p:nvSpPr>
          <p:cNvPr id="18" name="Rectangle 4">
            <a:extLst>
              <a:ext uri="{FF2B5EF4-FFF2-40B4-BE49-F238E27FC236}">
                <a16:creationId xmlns:a16="http://schemas.microsoft.com/office/drawing/2014/main" id="{1BC0EA28-40A7-FD4D-B010-E2D67ADE7DD2}"/>
              </a:ext>
            </a:extLst>
          </p:cNvPr>
          <p:cNvSpPr txBox="1">
            <a:spLocks noChangeArrowheads="1"/>
          </p:cNvSpPr>
          <p:nvPr/>
        </p:nvSpPr>
        <p:spPr>
          <a:xfrm>
            <a:off x="455614" y="1574801"/>
            <a:ext cx="8013829" cy="497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Overview. What </a:t>
            </a:r>
            <a:r>
              <a:rPr lang="en-US" altLang="en-US" sz="3600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 </a:t>
            </a: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600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Layering, encapsulation, service models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Networks under attack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89517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5277</TotalTime>
  <Words>524</Words>
  <Application>Microsoft Macintosh PowerPoint</Application>
  <PresentationFormat>Widescreen</PresentationFormat>
  <Paragraphs>87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Times New Roman</vt:lpstr>
      <vt:lpstr>Wingdings</vt:lpstr>
      <vt:lpstr>ZapfDingbats</vt:lpstr>
      <vt:lpstr>1_Office Theme</vt:lpstr>
      <vt:lpstr>Introduction</vt:lpstr>
      <vt:lpstr>Network security</vt:lpstr>
      <vt:lpstr>Bad guys: packet interception</vt:lpstr>
      <vt:lpstr>Bad guys:  fake identity</vt:lpstr>
      <vt:lpstr>Bad guys: denial of service</vt:lpstr>
      <vt:lpstr>Lines of defense: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James Kurose</dc:creator>
  <cp:lastModifiedBy>James Kurose</cp:lastModifiedBy>
  <cp:revision>58</cp:revision>
  <dcterms:created xsi:type="dcterms:W3CDTF">2020-08-26T01:40:50Z</dcterms:created>
  <dcterms:modified xsi:type="dcterms:W3CDTF">2020-09-08T20:43:28Z</dcterms:modified>
</cp:coreProperties>
</file>