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1191" r:id="rId2"/>
    <p:sldId id="1032" r:id="rId3"/>
    <p:sldId id="1033" r:id="rId4"/>
    <p:sldId id="1034" r:id="rId5"/>
    <p:sldId id="1036" r:id="rId6"/>
    <p:sldId id="1035" r:id="rId7"/>
    <p:sldId id="1037" r:id="rId8"/>
    <p:sldId id="11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204482"/>
    <a:srgbClr val="244889"/>
    <a:srgbClr val="2B4E8F"/>
    <a:srgbClr val="355BA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39"/>
    <p:restoredTop sz="95994"/>
  </p:normalViewPr>
  <p:slideViewPr>
    <p:cSldViewPr snapToGrid="0" snapToObjects="1">
      <p:cViewPr varScale="1">
        <p:scale>
          <a:sx n="101" d="100"/>
          <a:sy n="101" d="100"/>
        </p:scale>
        <p:origin x="232" y="432"/>
      </p:cViewPr>
      <p:guideLst>
        <p:guide orient="horz" pos="1320"/>
        <p:guide pos="2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198B6-E1F0-3D42-9153-3C3716E3332B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9652C-AA4B-0742-8A0C-371BB86D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46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7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20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63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32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19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565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56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7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4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62" y="15240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Introduction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5614" y="1574801"/>
            <a:ext cx="8013829" cy="4978399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Overview. What 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Layering, encapsulation, service models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Networks under attack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56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panet2">
            <a:extLst>
              <a:ext uri="{FF2B5EF4-FFF2-40B4-BE49-F238E27FC236}">
                <a16:creationId xmlns:a16="http://schemas.microsoft.com/office/drawing/2014/main" id="{E7F81C40-077A-8344-A0DD-CCE7EDD7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>
            <a:fillRect/>
          </a:stretch>
        </p:blipFill>
        <p:spPr bwMode="auto">
          <a:xfrm>
            <a:off x="9282054" y="4269293"/>
            <a:ext cx="2443026" cy="237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2095499"/>
            <a:ext cx="49784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1961: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Kleinrock - queueing theory shows effectiveness of packet-switching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1964: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Baran - packet-switching in military nets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1967: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ARPAnet conceived by Advanced Research Projects Agency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1969: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 ARPAnet node operational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208756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1972: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ARPAnet public demo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NCP (Network Control Protocol) first host-host protocol 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first e-mail program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ARPAnet has 15 nodes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99867" y="1211969"/>
            <a:ext cx="7568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1961-1972: Early packet-switching principles</a:t>
            </a:r>
            <a:endParaRPr kumimoji="0" lang="en-US" altLang="en-US" sz="3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97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0400" y="2095499"/>
            <a:ext cx="52832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1970: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ALOHAnet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satellite network in Hawaii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1974: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Cerf and Kahn - architecture for interconnecting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1976: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Ethernet at Xerox PARC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late70’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proprietary architectures: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DECnet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SNA, XNA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1979: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ARPAnet has 200 nodes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90785" y="1202606"/>
            <a:ext cx="10064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1972-1980: Internetworking, new and proprietary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01480-39E3-A449-9BF1-26DFD957BB24}"/>
              </a:ext>
            </a:extLst>
          </p:cNvPr>
          <p:cNvGrpSpPr/>
          <p:nvPr/>
        </p:nvGrpSpPr>
        <p:grpSpPr>
          <a:xfrm>
            <a:off x="6851353" y="2147296"/>
            <a:ext cx="4978399" cy="4075895"/>
            <a:chOff x="6851353" y="2147296"/>
            <a:chExt cx="4978399" cy="4075895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08262C8-1FAC-0443-9A02-4D30DF80F9F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879929" y="2320332"/>
              <a:ext cx="4735804" cy="3902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475" marR="0" lvl="0" indent="127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Cerf and Kahn’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internetworking principles: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minimalism, autonomy - no internal changes required to interconnect networks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best-effort service model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stateless routing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decentralized control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define today’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Internet architecture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1C6B9B7-113F-CF4E-B965-F2D14958F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353" y="2147296"/>
              <a:ext cx="4978399" cy="4050304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7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95499"/>
            <a:ext cx="49784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1983: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deployment of TCP/IP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1982: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e-mail protocol defined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1983: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defined for name-to-IP-address translation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1985: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ftp protocol defined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1988: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TCP congestion control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208756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national networks: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CSnet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BITnet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NSFnet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Minitel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100,000 hosts connected to confederation of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62000" y="1212520"/>
            <a:ext cx="9133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1980-1990: new protocols, a proliferation of networks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43D9156-178D-FA4A-ACEB-4C58A8C3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98" y="3880533"/>
            <a:ext cx="3906331" cy="2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6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7167" y="2079634"/>
            <a:ext cx="5578281" cy="4712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early 1990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ARPAnet decommissioned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1991: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NSF lifts restrictions on commercial use of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NSFnet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(decommissioned, 1995)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early 1990s: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Web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hypertext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[Bush 1945, Nelson 1960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s]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HTML, HTTP: Berners-Lee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1994: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Mosaic, later Netscape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late 1990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commercialization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the Web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208756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late 1990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– 2000s: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killer apps: instant messaging, 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security to forefront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est. 50 million host, 100 million+ users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backbone links running at Gbps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40579" y="1215136"/>
            <a:ext cx="10058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1990, 2000s: commercialization, the Web, new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938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820682" y="1913467"/>
            <a:ext cx="11142134" cy="473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388938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aggressive deployment of broadband home access (10-100’s Mbps)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2008: software-defined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networking (SDN)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increasing ubiquity of high-speed wireless access: 4G/5G,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WiFi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 providers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(Google, FB, Microsoft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 create their own networks</a:t>
            </a:r>
          </a:p>
          <a:p>
            <a:pPr marL="812800" marR="0" lvl="2" indent="-2349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bypass commercial Internet to connect “close” to end user, providing 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instantaneous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access to social media, search, video content, …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enterprises run their services in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cloud”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(e.g., Amazon Web Services, Microsoft Azure)</a:t>
            </a:r>
          </a:p>
          <a:p>
            <a:pPr marL="473075" indent="-342900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rise of smartphones: more mobile than fixed devices on Internet </a:t>
            </a:r>
            <a:r>
              <a:rPr lang="en-US" altLang="en-US" sz="1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(2017)</a:t>
            </a:r>
          </a:p>
          <a:p>
            <a:pPr marL="473075" indent="-342900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~18B devices attached to Internet </a:t>
            </a: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(2017)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800333" y="1211969"/>
            <a:ext cx="6946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2005-present: </a:t>
            </a:r>
            <a:r>
              <a:rPr lang="en-US" altLang="en-US" sz="3200" i="1" noProof="0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scale, SDN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mobility, cloud</a:t>
            </a:r>
          </a:p>
        </p:txBody>
      </p:sp>
    </p:spTree>
    <p:extLst>
      <p:ext uri="{BB962C8B-B14F-4D97-AF65-F5344CB8AC3E}">
        <p14:creationId xmlns:p14="http://schemas.microsoft.com/office/powerpoint/2010/main" val="39136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Chapter 1: summary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91846" y="1281975"/>
            <a:ext cx="6189609" cy="521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We’ve covered a “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ton” of material!</a:t>
            </a:r>
          </a:p>
          <a:p>
            <a:pPr marL="473075" marR="0" lvl="0" indent="-355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overview</a:t>
            </a:r>
          </a:p>
          <a:p>
            <a:pPr marL="473075" marR="0" lvl="0" indent="-355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a protocol?</a:t>
            </a:r>
          </a:p>
          <a:p>
            <a:pPr marL="473075" marR="0" lvl="0" indent="-355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edge, access network, core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packet-switching versus circuit-switching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Internet structure</a:t>
            </a:r>
          </a:p>
          <a:p>
            <a:pPr marL="473075" marR="0" lvl="0" indent="-406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performance: loss, delay, throughput</a:t>
            </a:r>
          </a:p>
          <a:p>
            <a:pPr marL="473075" marR="0" lvl="0" indent="-406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layering, service , encapsulation</a:t>
            </a:r>
          </a:p>
          <a:p>
            <a:pPr marL="473075" marR="0" lvl="0" indent="-406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under attack</a:t>
            </a:r>
          </a:p>
          <a:p>
            <a:pPr marL="473075" marR="0" lvl="0" indent="-406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history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515DDB-81B8-9745-A3D6-9EFD3E80B128}"/>
              </a:ext>
            </a:extLst>
          </p:cNvPr>
          <p:cNvSpPr txBox="1">
            <a:spLocks noChangeArrowheads="1"/>
          </p:cNvSpPr>
          <p:nvPr/>
        </p:nvSpPr>
        <p:spPr>
          <a:xfrm>
            <a:off x="7587563" y="1261110"/>
            <a:ext cx="3994837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You now have: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473075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context, overview, vocabulary, 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feel” of networking</a:t>
            </a:r>
          </a:p>
          <a:p>
            <a:pPr marL="473075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depth, detail,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fun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follow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!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6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62" y="15240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Introduction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B030780F-393B-964F-AC7E-F551AC98E08C}"/>
              </a:ext>
            </a:extLst>
          </p:cNvPr>
          <p:cNvSpPr txBox="1">
            <a:spLocks noChangeArrowheads="1"/>
          </p:cNvSpPr>
          <p:nvPr/>
        </p:nvSpPr>
        <p:spPr>
          <a:xfrm>
            <a:off x="455614" y="1574801"/>
            <a:ext cx="8013829" cy="497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Overview. What </a:t>
            </a:r>
            <a:r>
              <a:rPr lang="en-US" altLang="en-US" sz="3600" i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600" i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Layering, encapsulation, service models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Networks under attack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600"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709</Words>
  <Application>Microsoft Macintosh PowerPoint</Application>
  <PresentationFormat>Widescreen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1_Office Theme</vt:lpstr>
      <vt:lpstr>Introduction</vt:lpstr>
      <vt:lpstr>Internet history</vt:lpstr>
      <vt:lpstr>Internet history</vt:lpstr>
      <vt:lpstr>Internet history</vt:lpstr>
      <vt:lpstr>Internet history</vt:lpstr>
      <vt:lpstr>Internet history</vt:lpstr>
      <vt:lpstr>Chapter 1: summary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James Kurose</dc:creator>
  <cp:lastModifiedBy>James Kurose</cp:lastModifiedBy>
  <cp:revision>72</cp:revision>
  <dcterms:created xsi:type="dcterms:W3CDTF">2020-08-26T01:40:50Z</dcterms:created>
  <dcterms:modified xsi:type="dcterms:W3CDTF">2020-09-08T20:44:17Z</dcterms:modified>
</cp:coreProperties>
</file>