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21"/>
  </p:notesMasterIdLst>
  <p:sldIdLst>
    <p:sldId id="1191" r:id="rId3"/>
    <p:sldId id="1112" r:id="rId4"/>
    <p:sldId id="1113" r:id="rId5"/>
    <p:sldId id="1212" r:id="rId6"/>
    <p:sldId id="1114" r:id="rId7"/>
    <p:sldId id="1115" r:id="rId8"/>
    <p:sldId id="1213" r:id="rId9"/>
    <p:sldId id="1116" r:id="rId10"/>
    <p:sldId id="1125" r:id="rId11"/>
    <p:sldId id="1117" r:id="rId12"/>
    <p:sldId id="1118" r:id="rId13"/>
    <p:sldId id="1119" r:id="rId14"/>
    <p:sldId id="1120" r:id="rId15"/>
    <p:sldId id="1121" r:id="rId16"/>
    <p:sldId id="1122" r:id="rId17"/>
    <p:sldId id="1123" r:id="rId18"/>
    <p:sldId id="1124" r:id="rId19"/>
    <p:sldId id="12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FBB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82"/>
    <p:restoredTop sz="95982"/>
  </p:normalViewPr>
  <p:slideViewPr>
    <p:cSldViewPr snapToGrid="0" snapToObjects="1" showGuides="1">
      <p:cViewPr varScale="1">
        <p:scale>
          <a:sx n="83" d="100"/>
          <a:sy n="83" d="100"/>
        </p:scale>
        <p:origin x="224" y="824"/>
      </p:cViewPr>
      <p:guideLst>
        <p:guide orient="horz" pos="60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6F89-5E79-0A49-850A-F234FFA5496B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DA87-7781-3E4A-8FD7-CDCE253B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05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431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55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14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548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205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01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0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3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02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90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91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52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03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23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74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1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1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Web and HTTP </a:t>
            </a:r>
            <a:endParaRPr lang="en-US" sz="2400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</a:t>
            </a: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8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8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 DNS Information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mapping, and 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mmediately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returns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 cached mapping in response to a query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caching improves response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named host changes IP address, may not be known Internet-wide until all TTLs expire!</a:t>
            </a:r>
          </a:p>
          <a:p>
            <a:pPr lvl="1"/>
            <a:r>
              <a:rPr lang="en-US" altLang="en-US" sz="28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best-effort name-to-address translation!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2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records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8588B2-F267-5D46-821D-D0D5A216E8F9}"/>
              </a:ext>
            </a:extLst>
          </p:cNvPr>
          <p:cNvSpPr txBox="1">
            <a:spLocks noChangeArrowheads="1"/>
          </p:cNvSpPr>
          <p:nvPr/>
        </p:nvSpPr>
        <p:spPr>
          <a:xfrm>
            <a:off x="1347787" y="1358900"/>
            <a:ext cx="9574213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distributed database storing resource records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(RR)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AF614AE-5EFE-CD4F-98FF-6CA8EFEA6A47}"/>
              </a:ext>
            </a:extLst>
          </p:cNvPr>
          <p:cNvSpPr txBox="1">
            <a:spLocks noChangeArrowheads="1"/>
          </p:cNvSpPr>
          <p:nvPr/>
        </p:nvSpPr>
        <p:spPr>
          <a:xfrm>
            <a:off x="1080534" y="4388077"/>
            <a:ext cx="4547961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type=NS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domain (e.g.,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foo.com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hostname of authoritative name server for this domain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7409DB2-6342-834D-ABB2-A1B3DA3A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1860128"/>
            <a:ext cx="6332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 format: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name, value, type,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ttl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FF3C084-C8BC-1946-AC92-BACA78E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84" y="277495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type=A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hostname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IP 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33ECBD3-7BA2-AC4D-ADED-9C9DE52E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2797175"/>
            <a:ext cx="617628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type=CNAME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alias name for some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canonical” (the real) 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www.ibm.com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really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servereast.backup2.ibm.com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canonical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62233DC-6662-1844-8E5F-FDE2648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4968875"/>
            <a:ext cx="5287866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type=MX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name of SMTP mail server associated with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4497C-A235-8C46-8A1B-FDC4DB9ACC31}"/>
              </a:ext>
            </a:extLst>
          </p:cNvPr>
          <p:cNvSpPr/>
          <p:nvPr/>
        </p:nvSpPr>
        <p:spPr>
          <a:xfrm>
            <a:off x="1358900" y="1270000"/>
            <a:ext cx="9690100" cy="1155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9A6680-5220-C94B-B54B-8246CBDC5236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40" name="Group 60">
              <a:extLst>
                <a:ext uri="{FF2B5EF4-FFF2-40B4-BE49-F238E27FC236}">
                  <a16:creationId xmlns:a16="http://schemas.microsoft.com/office/drawing/2014/main" id="{B20DF2CE-5427-7642-BC04-9D36B08A4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41" name="Text Box 57">
                <a:extLst>
                  <a:ext uri="{FF2B5EF4-FFF2-40B4-BE49-F238E27FC236}">
                    <a16:creationId xmlns:a16="http://schemas.microsoft.com/office/drawing/2014/main" id="{4CC1EC8B-ED8A-534D-B8AB-0E3E39481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2" name="Line 58">
                <a:extLst>
                  <a:ext uri="{FF2B5EF4-FFF2-40B4-BE49-F238E27FC236}">
                    <a16:creationId xmlns:a16="http://schemas.microsoft.com/office/drawing/2014/main" id="{FD720698-F5B3-5C47-A102-5E4786459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Line 59">
                <a:extLst>
                  <a:ext uri="{FF2B5EF4-FFF2-40B4-BE49-F238E27FC236}">
                    <a16:creationId xmlns:a16="http://schemas.microsoft.com/office/drawing/2014/main" id="{5FE43354-E99E-6549-837E-529B4A967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61">
              <a:extLst>
                <a:ext uri="{FF2B5EF4-FFF2-40B4-BE49-F238E27FC236}">
                  <a16:creationId xmlns:a16="http://schemas.microsoft.com/office/drawing/2014/main" id="{7B6CBFB9-B999-324E-91C4-CB7BCE5D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45" name="Text Box 62">
                <a:extLst>
                  <a:ext uri="{FF2B5EF4-FFF2-40B4-BE49-F238E27FC236}">
                    <a16:creationId xmlns:a16="http://schemas.microsoft.com/office/drawing/2014/main" id="{E2F0F997-6116-0C45-BA9F-CBA730A1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6" name="Line 63">
                <a:extLst>
                  <a:ext uri="{FF2B5EF4-FFF2-40B4-BE49-F238E27FC236}">
                    <a16:creationId xmlns:a16="http://schemas.microsoft.com/office/drawing/2014/main" id="{17A912FD-E8A8-8442-8F53-5994F2716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64">
                <a:extLst>
                  <a:ext uri="{FF2B5EF4-FFF2-40B4-BE49-F238E27FC236}">
                    <a16:creationId xmlns:a16="http://schemas.microsoft.com/office/drawing/2014/main" id="{07B7A39C-E852-2B4C-941E-0B488FF8C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978C79B-5602-8E43-829C-44002A5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87" y="2394964"/>
            <a:ext cx="4688114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message header: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identification: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16 bit # for query, reply to query uses same #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flags: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query or reply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03A0FB20-73AE-C645-8115-85F6EEA5B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0672" y="2610864"/>
            <a:ext cx="2902854" cy="29527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1A55A89B-1CD7-B54F-863D-E99720E0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2590227"/>
            <a:ext cx="6383337" cy="1208088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3A966D3-2C53-7043-9726-8E5764BD36FD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D3568E88-5955-424B-B8F5-A21359D5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F1DAA21C-2CC0-F041-B1F7-E51160880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507E3301-3AAB-0340-A7F1-6C5751508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C84DEA63-7944-AC4C-88AD-6817D3954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DC9B8E6D-9F7D-004C-98A3-75DEEEBD9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Line 17">
              <a:extLst>
                <a:ext uri="{FF2B5EF4-FFF2-40B4-BE49-F238E27FC236}">
                  <a16:creationId xmlns:a16="http://schemas.microsoft.com/office/drawing/2014/main" id="{306014BE-BC39-824E-9F78-D660CD267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A42C2C1E-84BD-9743-97E0-09CF9FCF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A5708C43-6E7B-824A-980E-C5EB81FC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0">
              <a:extLst>
                <a:ext uri="{FF2B5EF4-FFF2-40B4-BE49-F238E27FC236}">
                  <a16:creationId xmlns:a16="http://schemas.microsoft.com/office/drawing/2014/main" id="{B5DFDF92-2319-2549-A363-2E65C129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D4E993B8-AE34-384B-8C59-1B56BB12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B3DF818C-F6C8-E14D-A46C-FD306307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9A6A9AC2-926A-8B4E-81B0-9CE0DD3BB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C9071FBC-5A74-7341-A63F-649340BD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9513342D-3D82-2446-A7D3-28EDD5EAE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83ED9871-C6FF-8644-98E4-EEE7A5BD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646FFA4C-D2F4-804F-BB10-D2E1E711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F169C7FC-D0F8-9546-93C0-00F4E6E4B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2A810C4D-9EF9-0B42-8366-C238D3F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76" name="Group 60">
              <a:extLst>
                <a:ext uri="{FF2B5EF4-FFF2-40B4-BE49-F238E27FC236}">
                  <a16:creationId xmlns:a16="http://schemas.microsoft.com/office/drawing/2014/main" id="{8BF3E406-CCE3-D64E-8AB4-D91149714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81" name="Text Box 57">
                <a:extLst>
                  <a:ext uri="{FF2B5EF4-FFF2-40B4-BE49-F238E27FC236}">
                    <a16:creationId xmlns:a16="http://schemas.microsoft.com/office/drawing/2014/main" id="{C33F9937-2680-5C4C-811E-5F9E3D43B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B39B871F-A818-1B4E-A225-DA01D5ED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3CB8F9AE-D625-1D4A-8625-28F8772B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61">
              <a:extLst>
                <a:ext uri="{FF2B5EF4-FFF2-40B4-BE49-F238E27FC236}">
                  <a16:creationId xmlns:a16="http://schemas.microsoft.com/office/drawing/2014/main" id="{711AFC78-9A4A-CD41-A49D-623142A48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78" name="Text Box 62">
                <a:extLst>
                  <a:ext uri="{FF2B5EF4-FFF2-40B4-BE49-F238E27FC236}">
                    <a16:creationId xmlns:a16="http://schemas.microsoft.com/office/drawing/2014/main" id="{D2686047-8DDE-AA4D-88A8-9F0670CBD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A93491FC-3FC2-BA4A-B5FC-8BFED4270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B4EF32F5-CEE0-064C-98D1-0B2AED9C5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95042E94-C8A0-BE46-8EB4-39429E2B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95" y="3882482"/>
            <a:ext cx="3970338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name, type fields for a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4E613433-F917-A147-AF5A-4DF4F76E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38" y="4604794"/>
            <a:ext cx="4003170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RRs in response to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3FD623A6-A024-6347-B591-DAC5D82F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5" y="5271771"/>
            <a:ext cx="4801281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records for authoritative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4B8555F6-7100-944F-9974-2E826BB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1" y="5790401"/>
            <a:ext cx="4614409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additional “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helpful”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 that may be used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:a16="http://schemas.microsoft.com/office/drawing/2014/main" id="{F803F024-9C8E-164E-BC96-48776D3FA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6126704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38">
            <a:extLst>
              <a:ext uri="{FF2B5EF4-FFF2-40B4-BE49-F238E27FC236}">
                <a16:creationId xmlns:a16="http://schemas.microsoft.com/office/drawing/2014/main" id="{316EAAA0-F793-2043-BFB7-87E6DFAFF7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54678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408447E0-07FB-1341-9B44-D1DA4C67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80907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40">
            <a:extLst>
              <a:ext uri="{FF2B5EF4-FFF2-40B4-BE49-F238E27FC236}">
                <a16:creationId xmlns:a16="http://schemas.microsoft.com/office/drawing/2014/main" id="{F708B0A3-0C69-D745-B00F-2DDF2924D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0835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95E186ED-4245-C448-9822-1199EA9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4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Getting your info into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3216383A-5EC1-7E47-A0BE-F48A801236C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04537"/>
            <a:ext cx="1025334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new startup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Utopia”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register name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networkuptopia.com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registrar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(e.g., Network Solutions)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 names, IP addresses of authoritative name server (primary and secondary)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registrar inserts NS, A RRs into .com TLD server: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networkutopia.com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, dns1.networkutopia.com, 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(dns1.networkutopia.com, 212.212.212.1, A)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urier" pitchFamily="2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create authoritative server locally with IP address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212.212.212.1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A record for www.networkuptopia.com</a:t>
            </a: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MX record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networkutopia.com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2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security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1829ECA-BDD6-AD44-8D36-9BB88442CDAB}"/>
              </a:ext>
            </a:extLst>
          </p:cNvPr>
          <p:cNvSpPr txBox="1">
            <a:spLocks/>
          </p:cNvSpPr>
          <p:nvPr/>
        </p:nvSpPr>
        <p:spPr>
          <a:xfrm>
            <a:off x="838200" y="1526094"/>
            <a:ext cx="502557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DDoS attacks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root servers with traffic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successful to date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traffic filtering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servers cache IPs of TLD servers, allowing root server bypass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TLD servers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potentially more dangerous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Comic Sans MS" panose="030F0902030302020204" pitchFamily="66" charset="0"/>
              <a:buAutoNum type="arabicPeriod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4F48D-B139-BA49-B127-5134E112078B}"/>
              </a:ext>
            </a:extLst>
          </p:cNvPr>
          <p:cNvSpPr txBox="1">
            <a:spLocks/>
          </p:cNvSpPr>
          <p:nvPr/>
        </p:nvSpPr>
        <p:spPr bwMode="auto">
          <a:xfrm>
            <a:off x="6096000" y="1526094"/>
            <a:ext cx="47606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4288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sz="3200" kern="0" dirty="0">
                <a:solidFill>
                  <a:srgbClr val="2D2DB9">
                    <a:lumMod val="75000"/>
                  </a:srgbClr>
                </a:solidFill>
                <a:latin typeface="Calibri" panose="020F0502020204030204"/>
              </a:rPr>
              <a:t>S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poofing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attacks</a:t>
            </a:r>
          </a:p>
          <a:p>
            <a:pPr>
              <a:buSzTx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intercept DNS queries, returning bogus replies</a:t>
            </a:r>
          </a:p>
          <a:p>
            <a:pPr lvl="1">
              <a:buSzPct val="100000"/>
              <a:buFont typeface="Wingdings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DNS cache poisoning</a:t>
            </a:r>
          </a:p>
          <a:p>
            <a:pPr lvl="1">
              <a:buSzPct val="100000"/>
              <a:buFont typeface="Wingdings" charset="2"/>
              <a:buChar char="§"/>
              <a:defRPr/>
            </a:pPr>
            <a:r>
              <a:rPr lang="en-US" kern="0" dirty="0">
                <a:solidFill>
                  <a:srgbClr val="000000"/>
                </a:solidFill>
                <a:latin typeface="Calibri" panose="020F0502020204030204"/>
              </a:rPr>
              <a:t>RFC 4033: DNSSEC authentication services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1B6935F-79C8-8149-92D9-066456A437E6}"/>
              </a:ext>
            </a:extLst>
          </p:cNvPr>
          <p:cNvSpPr txBox="1">
            <a:spLocks/>
          </p:cNvSpPr>
          <p:nvPr/>
        </p:nvSpPr>
        <p:spPr>
          <a:xfrm>
            <a:off x="724908" y="518072"/>
            <a:ext cx="6551791" cy="111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1DBAC8F-D02F-4D40-A5C1-DEF53B2B711B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Web and HTTP </a:t>
            </a:r>
            <a:endParaRPr lang="en-US" sz="2400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cs.umass.edu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Akamai DNS servers alone: 2.2T DNS queries/day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0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defRPr/>
            </a:pP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endParaRPr lang="en-US" altLang="en-US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handles 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lang="en-US" altLang="en-US" i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many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more reads than writes</a:t>
            </a:r>
          </a:p>
          <a:p>
            <a:pPr marL="350838" indent="-217488">
              <a:spcBef>
                <a:spcPts val="400"/>
              </a:spcBef>
            </a:pPr>
            <a:r>
              <a:rPr lang="en-US" altLang="en-US" i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performance matters:  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4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05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</p:txBody>
      </p:sp>
    </p:spTree>
    <p:extLst>
      <p:ext uri="{BB962C8B-B14F-4D97-AF65-F5344CB8AC3E}">
        <p14:creationId xmlns:p14="http://schemas.microsoft.com/office/powerpoint/2010/main" val="163713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DNSSEC – provides security (authentication,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integrity)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logical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4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.aero, .jobs, .museums, and all top-level country domains, e.g.: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.ca,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jp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Solutions: authoritative registry for .com,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7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</a:t>
            </a:r>
            <a:r>
              <a:rPr lang="en-US" altLang="en-US" sz="28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DNS server returns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reply, answering:</a:t>
            </a:r>
          </a:p>
          <a:p>
            <a:pPr lvl="2" indent="-231775">
              <a:buClr>
                <a:srgbClr val="0000A8"/>
              </a:buClr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from its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local cache of recent name-to-address translation pairs (possibly out of date!)</a:t>
            </a:r>
          </a:p>
          <a:p>
            <a:pPr lvl="2" indent="-231775">
              <a:buClr>
                <a:srgbClr val="0000A8"/>
              </a:buClr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server; to find yours: </a:t>
            </a:r>
          </a:p>
          <a:p>
            <a:pPr lvl="2" indent="-231775">
              <a:buClr>
                <a:srgbClr val="0000A8"/>
              </a:buClr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</a:rPr>
              <a:t>MacOS: </a:t>
            </a:r>
            <a:r>
              <a:rPr lang="en-US" sz="2400" dirty="0">
                <a:latin typeface="Courier" pitchFamily="2" charset="0"/>
              </a:rPr>
              <a:t>% </a:t>
            </a:r>
            <a:r>
              <a:rPr lang="en-US" sz="2400" dirty="0" err="1">
                <a:latin typeface="Courier" pitchFamily="2" charset="0"/>
              </a:rPr>
              <a:t>scutil</a:t>
            </a:r>
            <a:r>
              <a:rPr lang="en-US" sz="2400" dirty="0">
                <a:latin typeface="Courier" pitchFamily="2" charset="0"/>
              </a:rPr>
              <a:t> --</a:t>
            </a:r>
            <a:r>
              <a:rPr lang="en-US" sz="2400" dirty="0" err="1">
                <a:latin typeface="Courier" pitchFamily="2" charset="0"/>
              </a:rPr>
              <a:t>dns</a:t>
            </a:r>
            <a:endParaRPr lang="en-US" sz="2400" dirty="0">
              <a:latin typeface="Courier" pitchFamily="2" charset="0"/>
            </a:endParaRPr>
          </a:p>
          <a:p>
            <a:pPr lvl="2"/>
            <a:r>
              <a:rPr lang="en-US" sz="2400" dirty="0"/>
              <a:t>Windows: </a:t>
            </a:r>
            <a:r>
              <a:rPr lang="en-US" sz="2400" dirty="0">
                <a:latin typeface="Courier" pitchFamily="2" charset="0"/>
              </a:rPr>
              <a:t>&gt;ipconfig /all</a:t>
            </a:r>
          </a:p>
          <a:p>
            <a:pPr lvl="0" indent="-293688"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local DNS server doesn’t strictly belong to hierarchy</a:t>
            </a:r>
          </a:p>
        </p:txBody>
      </p:sp>
    </p:spTree>
    <p:extLst>
      <p:ext uri="{BB962C8B-B14F-4D97-AF65-F5344CB8AC3E}">
        <p14:creationId xmlns:p14="http://schemas.microsoft.com/office/powerpoint/2010/main" val="20844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1564</Words>
  <Application>Microsoft Macintosh PowerPoint</Application>
  <PresentationFormat>Widescreen</PresentationFormat>
  <Paragraphs>273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Courier</vt:lpstr>
      <vt:lpstr>Gill Sans MT</vt:lpstr>
      <vt:lpstr>Wingdings</vt:lpstr>
      <vt:lpstr>ZapfDingbats</vt:lpstr>
      <vt:lpstr>1_Office Theme</vt:lpstr>
      <vt:lpstr>Office Theme</vt:lpstr>
      <vt:lpstr>Application Layer</vt:lpstr>
      <vt:lpstr>DNS: Domain Name System</vt:lpstr>
      <vt:lpstr>DNS: services, structure</vt:lpstr>
      <vt:lpstr>Thinking about the DNS</vt:lpstr>
      <vt:lpstr>DNS: a distributed, hierarchical database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  <vt:lpstr>Caching DNS Information</vt:lpstr>
      <vt:lpstr>DNS records</vt:lpstr>
      <vt:lpstr>DNS protocol messages</vt:lpstr>
      <vt:lpstr>DNS protocol messages</vt:lpstr>
      <vt:lpstr>Getting your info into the DNS</vt:lpstr>
      <vt:lpstr>DNS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</dc:title>
  <dc:creator>James Kurose</dc:creator>
  <cp:lastModifiedBy>James Kurose</cp:lastModifiedBy>
  <cp:revision>67</cp:revision>
  <dcterms:created xsi:type="dcterms:W3CDTF">2020-09-02T20:08:09Z</dcterms:created>
  <dcterms:modified xsi:type="dcterms:W3CDTF">2020-09-14T01:35:13Z</dcterms:modified>
</cp:coreProperties>
</file>