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1191" r:id="rId2"/>
    <p:sldId id="1086" r:id="rId3"/>
    <p:sldId id="1076" r:id="rId4"/>
    <p:sldId id="1080" r:id="rId5"/>
    <p:sldId id="1081" r:id="rId6"/>
    <p:sldId id="1084" r:id="rId7"/>
    <p:sldId id="1085" r:id="rId8"/>
    <p:sldId id="1077" r:id="rId9"/>
    <p:sldId id="1058" r:id="rId10"/>
    <p:sldId id="1091" r:id="rId11"/>
    <p:sldId id="1078" r:id="rId12"/>
    <p:sldId id="1087" r:id="rId13"/>
    <p:sldId id="1075" r:id="rId14"/>
    <p:sldId id="1195" r:id="rId15"/>
    <p:sldId id="1089" r:id="rId16"/>
    <p:sldId id="10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1680" userDrawn="1">
          <p15:clr>
            <a:srgbClr val="A4A3A4"/>
          </p15:clr>
        </p15:guide>
        <p15:guide id="4" pos="7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13A3"/>
    <a:srgbClr val="CD0004"/>
    <a:srgbClr val="E47E9F"/>
    <a:srgbClr val="EB6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7"/>
    <p:restoredTop sz="91834"/>
  </p:normalViewPr>
  <p:slideViewPr>
    <p:cSldViewPr snapToGrid="0" snapToObjects="1">
      <p:cViewPr varScale="1">
        <p:scale>
          <a:sx n="116" d="100"/>
          <a:sy n="116" d="100"/>
        </p:scale>
        <p:origin x="192" y="336"/>
      </p:cViewPr>
      <p:guideLst>
        <p:guide orient="horz" pos="3480"/>
        <p:guide pos="2208"/>
        <p:guide orient="horz" pos="1680"/>
        <p:guide pos="7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11B7B-D5E0-A648-9FEE-506DDFC3842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5D20-FC40-294D-80D2-53640716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16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2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365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3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029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765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878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82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1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73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</a:t>
            </a:r>
            <a:r>
              <a:rPr lang="en-US"/>
              <a:t>it’s only 2.5 pages!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09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85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68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94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40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67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Transport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0430" y="1783836"/>
            <a:ext cx="737246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altLang="en-US" sz="36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congestion control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Clr>
                <a:srgbClr val="0013A3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27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</p:spTree>
    <p:extLst>
      <p:ext uri="{BB962C8B-B14F-4D97-AF65-F5344CB8AC3E}">
        <p14:creationId xmlns:p14="http://schemas.microsoft.com/office/powerpoint/2010/main" val="7114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</a:t>
              </a:r>
              <a:r>
                <a:rPr lang="en-US" sz="2400" b="1" dirty="0">
                  <a:solidFill>
                    <a:prstClr val="black"/>
                  </a:solidFill>
                  <a:latin typeface="Courier" pitchFamily="2" charset="0"/>
                </a:rPr>
                <a:t>1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lang="en-US" sz="2400" b="1" dirty="0">
                  <a:solidFill>
                    <a:prstClr val="black"/>
                  </a:solidFill>
                  <a:latin typeface="Courier" pitchFamily="2" charset="0"/>
                </a:rPr>
                <a:t>0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Even though numbers have changed (bit flips), </a:t>
              </a:r>
              <a:r>
                <a:rPr lang="en-US" sz="2400" i="1" dirty="0">
                  <a:solidFill>
                    <a:srgbClr val="C00000"/>
                  </a:solidFill>
                </a:rPr>
                <a:t>no</a:t>
              </a:r>
              <a:r>
                <a:rPr lang="en-US" sz="2400" dirty="0"/>
                <a:t> change in checksum!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2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6000" dirty="0"/>
              <a:t>Summary: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“no frills” protocol: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segments may be lost, delivered out of order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defRPr/>
            </a:pPr>
            <a:r>
              <a:rPr lang="en-US" sz="3600" dirty="0">
                <a:solidFill>
                  <a:prstClr val="black"/>
                </a:solidFill>
              </a:rPr>
              <a:t>UDP has its plusses: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no setup/handshaking needed (no RTT incurred)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can function when network service is compromised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helps with reliability (checksum)</a:t>
            </a:r>
          </a:p>
          <a:p>
            <a:pPr marL="463550" lvl="0" indent="-339725">
              <a:buFont typeface="Wingdings" charset="2"/>
              <a:buChar char="§"/>
              <a:defRPr/>
            </a:pPr>
            <a:r>
              <a:rPr lang="en-US" sz="3600" dirty="0">
                <a:solidFill>
                  <a:prstClr val="black"/>
                </a:solidFill>
              </a:rPr>
              <a:t>build additional functionality on top of UDP in application layer (e.g., HTTP/3)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7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Transport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0430" y="1783836"/>
            <a:ext cx="737246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altLang="en-US" sz="36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congestion control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Clr>
                <a:srgbClr val="0013A3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28055-A0AD-8140-B8AD-FD089E6A94B1}"/>
              </a:ext>
            </a:extLst>
          </p:cNvPr>
          <p:cNvGrpSpPr/>
          <p:nvPr/>
        </p:nvGrpSpPr>
        <p:grpSpPr>
          <a:xfrm>
            <a:off x="706121" y="6088211"/>
            <a:ext cx="6892924" cy="461665"/>
            <a:chOff x="731521" y="6141551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D2F4B7-77D0-9849-A447-ADDE007DD6C7}"/>
                </a:ext>
              </a:extLst>
            </p:cNvPr>
            <p:cNvSpPr txBox="1"/>
            <p:nvPr/>
          </p:nvSpPr>
          <p:spPr>
            <a:xfrm>
              <a:off x="731521" y="6141551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    2020, J.F. Kurose, All Rights Reserved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   1996-2020, J.F. Kurose, K.W. Ross, All Rights Reserved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D7AE83-C982-DB44-9CD7-6C8F0EC20FC1}"/>
                </a:ext>
              </a:extLst>
            </p:cNvPr>
            <p:cNvGrpSpPr/>
            <p:nvPr/>
          </p:nvGrpSpPr>
          <p:grpSpPr>
            <a:xfrm>
              <a:off x="1252378" y="6209727"/>
              <a:ext cx="473108" cy="346349"/>
              <a:chOff x="1252378" y="6209727"/>
              <a:chExt cx="473108" cy="34634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D09E0B-A500-D34B-82F5-DF08DFD43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378" y="6209727"/>
                <a:ext cx="125836" cy="16022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C923314-2746-1A4C-8911-FFFB2DF6C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650" y="6395855"/>
                <a:ext cx="125836" cy="1602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740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B37219-EAA2-514A-9E29-FB3E4EF1D705}"/>
              </a:ext>
            </a:extLst>
          </p:cNvPr>
          <p:cNvSpPr/>
          <p:nvPr/>
        </p:nvSpPr>
        <p:spPr>
          <a:xfrm>
            <a:off x="8384147" y="2228045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03349E-2F60-9044-BE51-209D200AE03E}"/>
              </a:ext>
            </a:extLst>
          </p:cNvPr>
          <p:cNvSpPr/>
          <p:nvPr/>
        </p:nvSpPr>
        <p:spPr>
          <a:xfrm>
            <a:off x="8021392" y="2225899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D765A9-3E6F-E645-BA7C-E3AFB482875E}"/>
              </a:ext>
            </a:extLst>
          </p:cNvPr>
          <p:cNvSpPr/>
          <p:nvPr/>
        </p:nvSpPr>
        <p:spPr>
          <a:xfrm>
            <a:off x="7658637" y="2223753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F2C05D-3217-3F43-9D98-46DFFDEF9D78}"/>
              </a:ext>
            </a:extLst>
          </p:cNvPr>
          <p:cNvSpPr/>
          <p:nvPr/>
        </p:nvSpPr>
        <p:spPr>
          <a:xfrm>
            <a:off x="7295882" y="2221607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2D6B7-30B6-3D47-B3CC-554AB27EEF92}"/>
              </a:ext>
            </a:extLst>
          </p:cNvPr>
          <p:cNvSpPr/>
          <p:nvPr/>
        </p:nvSpPr>
        <p:spPr>
          <a:xfrm>
            <a:off x="6933127" y="2219461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7D123-E23D-1B41-8B09-4F8CA9308CB9}"/>
              </a:ext>
            </a:extLst>
          </p:cNvPr>
          <p:cNvSpPr/>
          <p:nvPr/>
        </p:nvSpPr>
        <p:spPr>
          <a:xfrm>
            <a:off x="6570372" y="2217315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487960"/>
          </a:xfrm>
        </p:spPr>
        <p:txBody>
          <a:bodyPr>
            <a:normAutofit/>
          </a:bodyPr>
          <a:lstStyle/>
          <a:p>
            <a:r>
              <a:rPr lang="en-US" sz="60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918952"/>
            <a:ext cx="11100625" cy="451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0375" marR="0" lvl="0" indent="-4476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UDP sender/receiver actions</a:t>
            </a:r>
          </a:p>
          <a:p>
            <a:pPr marL="460375" marR="0" lvl="0" indent="-4476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UDP segment format</a:t>
            </a:r>
          </a:p>
          <a:p>
            <a:pPr marL="460375" marR="0" lvl="0" indent="-4476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Internet checksum</a:t>
            </a:r>
          </a:p>
        </p:txBody>
      </p:sp>
    </p:spTree>
    <p:extLst>
      <p:ext uri="{BB962C8B-B14F-4D97-AF65-F5344CB8AC3E}">
        <p14:creationId xmlns:p14="http://schemas.microsoft.com/office/powerpoint/2010/main" val="393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  <a:endParaRPr lang="en-US" kern="0" dirty="0">
                <a:solidFill>
                  <a:srgbClr val="000000"/>
                </a:solidFill>
                <a:latin typeface="Calibri" panose="020F0502020204030204"/>
                <a:cs typeface="+mn-cs"/>
              </a:endParaRPr>
            </a:p>
            <a:p>
              <a:pPr lvl="1" indent="-284163">
                <a:buSzPct val="100000"/>
                <a:buFont typeface="Wingdings" charset="2"/>
                <a:buChar char="§"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lvl="1" indent="-284163">
                <a:buSzPct val="100000"/>
                <a:buFont typeface="Wingdings" charset="2"/>
                <a:buChar char="§"/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 panose="020F0502020204030204"/>
                </a:rPr>
                <a:t>can function in the face of congestion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</a:t>
              </a:r>
              <a:r>
                <a:rPr kumimoji="0" lang="en-US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hy</a:t>
              </a: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15436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HTTP/3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acc congestion control at application layer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7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1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75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 sender actions:</a:t>
            </a:r>
          </a:p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UDP</a:t>
              </a:r>
              <a:r>
                <a:rPr lang="en-US" sz="1600" baseline="-25000" dirty="0" err="1"/>
                <a:t>h</a:t>
              </a:r>
              <a:endParaRPr lang="en-US" sz="16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UDP</a:t>
                </a:r>
                <a:r>
                  <a:rPr lang="en-US" sz="1600" baseline="-25000" dirty="0" err="1"/>
                  <a:t>h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SNMP msg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0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 receiver actions:</a:t>
            </a:r>
          </a:p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UDP</a:t>
                </a:r>
                <a:r>
                  <a:rPr lang="en-US" sz="1600" baseline="-25000" dirty="0" err="1"/>
                  <a:t>h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8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1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             6                11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             6                11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receiver-computed </a:t>
              </a:r>
            </a:p>
            <a:p>
              <a:pPr algn="r"/>
              <a:r>
                <a:rPr lang="en-US" sz="2000" dirty="0"/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sender-computed </a:t>
              </a:r>
            </a:p>
            <a:p>
              <a:r>
                <a:rPr lang="en-US" sz="2000" dirty="0"/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CD0004"/>
                  </a:solidFill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43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1"/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1152</Words>
  <Application>Microsoft Macintosh PowerPoint</Application>
  <PresentationFormat>Widescreen</PresentationFormat>
  <Paragraphs>228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Gill Sans MT</vt:lpstr>
      <vt:lpstr>Tahoma</vt:lpstr>
      <vt:lpstr>Times New Roman</vt:lpstr>
      <vt:lpstr>Wingdings</vt:lpstr>
      <vt:lpstr>1_Office Theme</vt:lpstr>
      <vt:lpstr>Transport Layer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UDP checksum</vt:lpstr>
      <vt:lpstr>Internet checksum: an example</vt:lpstr>
      <vt:lpstr>Internet checksum: weak protection!</vt:lpstr>
      <vt:lpstr>Summary: UDP</vt:lpstr>
      <vt:lpstr>Transport Layer</vt:lpstr>
      <vt:lpstr>Internet checksum: an example</vt:lpstr>
      <vt:lpstr>UDP: User Datagram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roadmap</dc:title>
  <dc:creator>James Kurose</dc:creator>
  <cp:lastModifiedBy>James Kurose</cp:lastModifiedBy>
  <cp:revision>88</cp:revision>
  <cp:lastPrinted>2020-03-04T14:08:28Z</cp:lastPrinted>
  <dcterms:created xsi:type="dcterms:W3CDTF">2020-03-02T13:10:11Z</dcterms:created>
  <dcterms:modified xsi:type="dcterms:W3CDTF">2020-04-13T14:19:54Z</dcterms:modified>
</cp:coreProperties>
</file>