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1191" r:id="rId2"/>
    <p:sldId id="1193" r:id="rId3"/>
    <p:sldId id="1194" r:id="rId4"/>
    <p:sldId id="1132" r:id="rId5"/>
    <p:sldId id="1133" r:id="rId6"/>
    <p:sldId id="1134" r:id="rId7"/>
    <p:sldId id="1135" r:id="rId8"/>
    <p:sldId id="1143" r:id="rId9"/>
    <p:sldId id="1144" r:id="rId10"/>
    <p:sldId id="1146" r:id="rId11"/>
    <p:sldId id="1147" r:id="rId12"/>
    <p:sldId id="1145" r:id="rId13"/>
    <p:sldId id="1148" r:id="rId14"/>
    <p:sldId id="1141" r:id="rId15"/>
    <p:sldId id="1138" r:id="rId16"/>
    <p:sldId id="1192" r:id="rId17"/>
    <p:sldId id="1140" r:id="rId18"/>
    <p:sldId id="1195" r:id="rId19"/>
    <p:sldId id="1196" r:id="rId20"/>
    <p:sldId id="1136" r:id="rId21"/>
    <p:sldId id="11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 userDrawn="1">
          <p15:clr>
            <a:srgbClr val="A4A3A4"/>
          </p15:clr>
        </p15:guide>
        <p15:guide id="2" pos="72" userDrawn="1">
          <p15:clr>
            <a:srgbClr val="A4A3A4"/>
          </p15:clr>
        </p15:guide>
        <p15:guide id="3" orient="horz" pos="1680" userDrawn="1">
          <p15:clr>
            <a:srgbClr val="A4A3A4"/>
          </p15:clr>
        </p15:guide>
        <p15:guide id="4" pos="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13A3"/>
    <a:srgbClr val="0432FF"/>
    <a:srgbClr val="F989B2"/>
    <a:srgbClr val="FF0000"/>
    <a:srgbClr val="E47E9F"/>
    <a:srgbClr val="CD0004"/>
    <a:srgbClr val="EB6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7529"/>
  </p:normalViewPr>
  <p:slideViewPr>
    <p:cSldViewPr snapToGrid="0" snapToObjects="1">
      <p:cViewPr varScale="1">
        <p:scale>
          <a:sx n="125" d="100"/>
          <a:sy n="125" d="100"/>
        </p:scale>
        <p:origin x="440" y="184"/>
      </p:cViewPr>
      <p:guideLst>
        <p:guide orient="horz" pos="3504"/>
        <p:guide pos="72"/>
        <p:guide orient="horz" pos="1680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11B7B-D5E0-A648-9FEE-506DDFC38424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85D20-FC40-294D-80D2-53640716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65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70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396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580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241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507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507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908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1355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16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064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58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7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85D20-FC40-294D-80D2-53640716AB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0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121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14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83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028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204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258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1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0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7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2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5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7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650420"/>
            <a:ext cx="6551791" cy="1116709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Transport Layer</a:t>
            </a:r>
            <a:endParaRPr lang="en-US" sz="6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90430" y="1783836"/>
            <a:ext cx="7372469" cy="4173132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rgbClr val="0013A3"/>
              </a:buClr>
            </a:pPr>
            <a:r>
              <a:rPr lang="en-US" sz="3600" dirty="0"/>
              <a:t>TCP congestion control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</a:p>
          <a:p>
            <a:pPr eaLnBrk="1" hangingPunct="1">
              <a:buClr>
                <a:srgbClr val="0013A3"/>
              </a:buClr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79248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COMPSCI 453 </a:t>
              </a:r>
              <a:r>
                <a:rPr lang="en-US" sz="2800" dirty="0">
                  <a:solidFill>
                    <a:srgbClr val="0013A3"/>
                  </a:solidFill>
                </a:rPr>
                <a:t>Computer Networks</a:t>
              </a:r>
            </a:p>
            <a:p>
              <a:pPr algn="r"/>
              <a:r>
                <a:rPr lang="en-US" sz="2400" dirty="0"/>
                <a:t>Professor Jim Kurose</a:t>
              </a:r>
            </a:p>
            <a:p>
              <a:pPr algn="r"/>
              <a:r>
                <a:rPr lang="en-US" sz="1600" dirty="0"/>
                <a:t>College of Information and Computer Sciences</a:t>
              </a:r>
            </a:p>
            <a:p>
              <a:pPr algn="r"/>
              <a:r>
                <a:rPr lang="en-US" sz="1600" dirty="0"/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Class textbook: </a:t>
                </a:r>
              </a:p>
              <a:p>
                <a:pPr algn="r"/>
                <a:r>
                  <a:rPr lang="en-US" sz="1600" i="1" dirty="0"/>
                  <a:t>Computer Networking: A Top-Down Approach </a:t>
                </a:r>
                <a:r>
                  <a:rPr lang="en-US" sz="1400" i="1" dirty="0"/>
                  <a:t>(8</a:t>
                </a:r>
                <a:r>
                  <a:rPr lang="en-US" sz="1400" i="1" baseline="30000" dirty="0"/>
                  <a:t>th</a:t>
                </a:r>
                <a:r>
                  <a:rPr lang="en-US" sz="1400" i="1" dirty="0"/>
                  <a:t> ed.)</a:t>
                </a:r>
                <a:endParaRPr lang="en-US" sz="1600" i="1" dirty="0"/>
              </a:p>
              <a:p>
                <a:pPr algn="r"/>
                <a:r>
                  <a:rPr lang="en-US" sz="1400" dirty="0"/>
                  <a:t>J.F. Kurose, K.W. Ross</a:t>
                </a:r>
              </a:p>
              <a:p>
                <a:pPr algn="r"/>
                <a:r>
                  <a:rPr lang="en-US" sz="1100" dirty="0"/>
                  <a:t>Pearson, 2020</a:t>
                </a:r>
              </a:p>
              <a:p>
                <a:pPr algn="r"/>
                <a:r>
                  <a:rPr lang="en-US" sz="1050" dirty="0"/>
                  <a:t>http://</a:t>
                </a:r>
                <a:r>
                  <a:rPr lang="en-US" sz="1050" dirty="0" err="1"/>
                  <a:t>gaia.cs.umass.edu</a:t>
                </a:r>
                <a:r>
                  <a:rPr lang="en-US" sz="1050" dirty="0"/>
                  <a:t>/</a:t>
                </a:r>
                <a:r>
                  <a:rPr lang="en-US" sz="1050" dirty="0" err="1"/>
                  <a:t>kurose_ross</a:t>
                </a:r>
                <a:endParaRPr 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268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E84376-3A6A-7040-9ABB-E96A5030BD6F}"/>
              </a:ext>
            </a:extLst>
          </p:cNvPr>
          <p:cNvGrpSpPr/>
          <p:nvPr/>
        </p:nvGrpSpPr>
        <p:grpSpPr>
          <a:xfrm>
            <a:off x="4094463" y="4663823"/>
            <a:ext cx="2885057" cy="1508681"/>
            <a:chOff x="4094463" y="4663823"/>
            <a:chExt cx="2885057" cy="1508681"/>
          </a:xfrm>
        </p:grpSpPr>
        <p:sp>
          <p:nvSpPr>
            <p:cNvPr id="189" name="Freeform 2">
              <a:extLst>
                <a:ext uri="{FF2B5EF4-FFF2-40B4-BE49-F238E27FC236}">
                  <a16:creationId xmlns:a16="http://schemas.microsoft.com/office/drawing/2014/main" id="{9A546185-6077-2340-8A96-0F02D5D7C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957" y="4691367"/>
              <a:ext cx="2849563" cy="1481137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979929-3895-E541-88C5-08B90173C1D4}"/>
                </a:ext>
              </a:extLst>
            </p:cNvPr>
            <p:cNvGrpSpPr/>
            <p:nvPr/>
          </p:nvGrpSpPr>
          <p:grpSpPr>
            <a:xfrm>
              <a:off x="5035264" y="5554092"/>
              <a:ext cx="496248" cy="260542"/>
              <a:chOff x="7141236" y="6068702"/>
              <a:chExt cx="496248" cy="260542"/>
            </a:xfrm>
          </p:grpSpPr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0CA65D85-D056-864E-B0EC-70D8C181B47E}"/>
                  </a:ext>
                </a:extLst>
              </p:cNvPr>
              <p:cNvSpPr/>
              <p:nvPr/>
            </p:nvSpPr>
            <p:spPr>
              <a:xfrm>
                <a:off x="7141236" y="6158887"/>
                <a:ext cx="496248" cy="170357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E40000"/>
                  </a:gs>
                  <a:gs pos="21000">
                    <a:schemeClr val="bg1"/>
                  </a:gs>
                  <a:gs pos="51000">
                    <a:srgbClr val="ED356A"/>
                  </a:gs>
                  <a:gs pos="100000">
                    <a:srgbClr val="E40000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09E25CE5-3538-A147-95F2-FE0F002533C9}"/>
                  </a:ext>
                </a:extLst>
              </p:cNvPr>
              <p:cNvSpPr/>
              <p:nvPr/>
            </p:nvSpPr>
            <p:spPr>
              <a:xfrm>
                <a:off x="7141522" y="6068702"/>
                <a:ext cx="495647" cy="168664"/>
              </a:xfrm>
              <a:prstGeom prst="ellipse">
                <a:avLst/>
              </a:prstGeom>
              <a:solidFill>
                <a:srgbClr val="FA376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B88C1E52-4F13-B54A-A8B3-B882AA5360C7}"/>
                  </a:ext>
                </a:extLst>
              </p:cNvPr>
              <p:cNvGrpSpPr/>
              <p:nvPr/>
            </p:nvGrpSpPr>
            <p:grpSpPr>
              <a:xfrm>
                <a:off x="7214834" y="6090139"/>
                <a:ext cx="348960" cy="123931"/>
                <a:chOff x="7786941" y="2884917"/>
                <a:chExt cx="897649" cy="353919"/>
              </a:xfrm>
            </p:grpSpPr>
            <p:sp>
              <p:nvSpPr>
                <p:cNvPr id="360" name="Freeform 359">
                  <a:extLst>
                    <a:ext uri="{FF2B5EF4-FFF2-40B4-BE49-F238E27FC236}">
                      <a16:creationId xmlns:a16="http://schemas.microsoft.com/office/drawing/2014/main" id="{3EA6F082-8061-C547-AAD1-5C5B1680910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1" name="Freeform 360">
                  <a:extLst>
                    <a:ext uri="{FF2B5EF4-FFF2-40B4-BE49-F238E27FC236}">
                      <a16:creationId xmlns:a16="http://schemas.microsoft.com/office/drawing/2014/main" id="{F527C5CB-65A2-E34A-A65A-93F1139F95B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2" name="Freeform 361">
                  <a:extLst>
                    <a:ext uri="{FF2B5EF4-FFF2-40B4-BE49-F238E27FC236}">
                      <a16:creationId xmlns:a16="http://schemas.microsoft.com/office/drawing/2014/main" id="{6DE3C8BD-23FE-754A-9456-20EB1F93DA1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3" name="Freeform 362">
                  <a:extLst>
                    <a:ext uri="{FF2B5EF4-FFF2-40B4-BE49-F238E27FC236}">
                      <a16:creationId xmlns:a16="http://schemas.microsoft.com/office/drawing/2014/main" id="{71C34D50-69A1-0E47-8F12-8F6635D2135B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FFB3D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E9AE0DE-57F1-DA47-841B-AF1526D27381}"/>
                </a:ext>
              </a:extLst>
            </p:cNvPr>
            <p:cNvGrpSpPr/>
            <p:nvPr/>
          </p:nvGrpSpPr>
          <p:grpSpPr>
            <a:xfrm>
              <a:off x="6131364" y="5156690"/>
              <a:ext cx="496248" cy="260542"/>
              <a:chOff x="7493876" y="2774731"/>
              <a:chExt cx="1481958" cy="894622"/>
            </a:xfrm>
          </p:grpSpPr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36B5E314-D824-564B-8B99-7428AA61BC7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B5687DE2-7AEB-C94F-BD77-B787BED6A85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3F1D081E-C670-EB42-8157-542B2571523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27" name="Freeform 326">
                  <a:extLst>
                    <a:ext uri="{FF2B5EF4-FFF2-40B4-BE49-F238E27FC236}">
                      <a16:creationId xmlns:a16="http://schemas.microsoft.com/office/drawing/2014/main" id="{76FD901E-7447-6044-941D-D8D53016227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C65D72F4-D1BF-A743-A4CF-A3061301D2F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24042695-10E5-4D4B-8766-D9D97DE34F3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C8D82D6B-3965-DC48-A8D4-5025EC499BC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0CFE465D-7641-7541-9496-4029B9355B5A}"/>
                </a:ext>
              </a:extLst>
            </p:cNvPr>
            <p:cNvGrpSpPr/>
            <p:nvPr/>
          </p:nvGrpSpPr>
          <p:grpSpPr>
            <a:xfrm>
              <a:off x="5122533" y="4861037"/>
              <a:ext cx="496248" cy="260542"/>
              <a:chOff x="7493876" y="2774731"/>
              <a:chExt cx="1481958" cy="894622"/>
            </a:xfrm>
          </p:grpSpPr>
          <p:sp>
            <p:nvSpPr>
              <p:cNvPr id="333" name="Freeform 332">
                <a:extLst>
                  <a:ext uri="{FF2B5EF4-FFF2-40B4-BE49-F238E27FC236}">
                    <a16:creationId xmlns:a16="http://schemas.microsoft.com/office/drawing/2014/main" id="{3B041F3E-CB88-8F4B-84D4-1214776D36E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08136920-F30D-BC4E-A92D-0ABD2EC7437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2BE80152-BCA5-CA46-9EE7-63649D7FE819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36" name="Freeform 335">
                  <a:extLst>
                    <a:ext uri="{FF2B5EF4-FFF2-40B4-BE49-F238E27FC236}">
                      <a16:creationId xmlns:a16="http://schemas.microsoft.com/office/drawing/2014/main" id="{2518C53F-685F-074F-8F4E-E3A4CB26913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7" name="Freeform 336">
                  <a:extLst>
                    <a:ext uri="{FF2B5EF4-FFF2-40B4-BE49-F238E27FC236}">
                      <a16:creationId xmlns:a16="http://schemas.microsoft.com/office/drawing/2014/main" id="{F1578F2C-5505-EB45-9014-BAD0AFEA429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8" name="Freeform 337">
                  <a:extLst>
                    <a:ext uri="{FF2B5EF4-FFF2-40B4-BE49-F238E27FC236}">
                      <a16:creationId xmlns:a16="http://schemas.microsoft.com/office/drawing/2014/main" id="{DD91E8C8-92AC-E446-ABF1-F7D54921C42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" name="Freeform 338">
                  <a:extLst>
                    <a:ext uri="{FF2B5EF4-FFF2-40B4-BE49-F238E27FC236}">
                      <a16:creationId xmlns:a16="http://schemas.microsoft.com/office/drawing/2014/main" id="{69F33027-F122-C445-923E-09F2AEB27B0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7D1E5FBB-CD41-884B-831B-682E5F6CE29F}"/>
                </a:ext>
              </a:extLst>
            </p:cNvPr>
            <p:cNvGrpSpPr/>
            <p:nvPr/>
          </p:nvGrpSpPr>
          <p:grpSpPr>
            <a:xfrm>
              <a:off x="4450588" y="5823254"/>
              <a:ext cx="496248" cy="260542"/>
              <a:chOff x="7493876" y="2774731"/>
              <a:chExt cx="1481958" cy="894622"/>
            </a:xfrm>
          </p:grpSpPr>
          <p:sp>
            <p:nvSpPr>
              <p:cNvPr id="341" name="Freeform 340">
                <a:extLst>
                  <a:ext uri="{FF2B5EF4-FFF2-40B4-BE49-F238E27FC236}">
                    <a16:creationId xmlns:a16="http://schemas.microsoft.com/office/drawing/2014/main" id="{F7ED3C1B-77D0-5A4C-B7A4-7B4162888DF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C6C36B06-A393-AA49-97E2-CA983E530D42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55B6028F-C8FE-5347-9982-246E1F0DEC3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44" name="Freeform 343">
                  <a:extLst>
                    <a:ext uri="{FF2B5EF4-FFF2-40B4-BE49-F238E27FC236}">
                      <a16:creationId xmlns:a16="http://schemas.microsoft.com/office/drawing/2014/main" id="{D9135A62-DBD4-4E48-B166-943E0258FD8C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5" name="Freeform 344">
                  <a:extLst>
                    <a:ext uri="{FF2B5EF4-FFF2-40B4-BE49-F238E27FC236}">
                      <a16:creationId xmlns:a16="http://schemas.microsoft.com/office/drawing/2014/main" id="{A6CD8C01-7ACD-9047-AF09-4509FAD01ED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Freeform 345">
                  <a:extLst>
                    <a:ext uri="{FF2B5EF4-FFF2-40B4-BE49-F238E27FC236}">
                      <a16:creationId xmlns:a16="http://schemas.microsoft.com/office/drawing/2014/main" id="{9834EEC0-E73C-C84D-B165-574B3980957C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Freeform 346">
                  <a:extLst>
                    <a:ext uri="{FF2B5EF4-FFF2-40B4-BE49-F238E27FC236}">
                      <a16:creationId xmlns:a16="http://schemas.microsoft.com/office/drawing/2014/main" id="{2D12A304-34D8-9442-9CED-FBB7F0B8D265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B39672A6-77C4-5F43-BD22-8EBBBB1DACC3}"/>
                </a:ext>
              </a:extLst>
            </p:cNvPr>
            <p:cNvGrpSpPr/>
            <p:nvPr/>
          </p:nvGrpSpPr>
          <p:grpSpPr>
            <a:xfrm>
              <a:off x="4094463" y="5164346"/>
              <a:ext cx="496248" cy="260542"/>
              <a:chOff x="7493876" y="2774731"/>
              <a:chExt cx="1481958" cy="894622"/>
            </a:xfrm>
          </p:grpSpPr>
          <p:sp>
            <p:nvSpPr>
              <p:cNvPr id="349" name="Freeform 348">
                <a:extLst>
                  <a:ext uri="{FF2B5EF4-FFF2-40B4-BE49-F238E27FC236}">
                    <a16:creationId xmlns:a16="http://schemas.microsoft.com/office/drawing/2014/main" id="{6A952387-953F-784E-B4C8-2ED10819E94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1758E986-D712-5440-AC7F-0F55B12BDD6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840B06B0-30F5-7E47-9591-50E2832B6A91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52" name="Freeform 351">
                  <a:extLst>
                    <a:ext uri="{FF2B5EF4-FFF2-40B4-BE49-F238E27FC236}">
                      <a16:creationId xmlns:a16="http://schemas.microsoft.com/office/drawing/2014/main" id="{7CF1DA14-5159-F043-933A-4C22AECDE48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3" name="Freeform 352">
                  <a:extLst>
                    <a:ext uri="{FF2B5EF4-FFF2-40B4-BE49-F238E27FC236}">
                      <a16:creationId xmlns:a16="http://schemas.microsoft.com/office/drawing/2014/main" id="{54AAC614-B4B1-9047-8BBA-FE8D4A25981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4" name="Freeform 353">
                  <a:extLst>
                    <a:ext uri="{FF2B5EF4-FFF2-40B4-BE49-F238E27FC236}">
                      <a16:creationId xmlns:a16="http://schemas.microsoft.com/office/drawing/2014/main" id="{E59BE7CB-C32E-A346-95B4-3992B34807F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Freeform 354">
                  <a:extLst>
                    <a:ext uri="{FF2B5EF4-FFF2-40B4-BE49-F238E27FC236}">
                      <a16:creationId xmlns:a16="http://schemas.microsoft.com/office/drawing/2014/main" id="{CAEA8866-D7A6-6A49-8FE1-136D7DBEB02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812505EE-DEAC-B44A-A839-759F29108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324" y="4994579"/>
              <a:ext cx="542925" cy="295275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Freeform 91">
              <a:extLst>
                <a:ext uri="{FF2B5EF4-FFF2-40B4-BE49-F238E27FC236}">
                  <a16:creationId xmlns:a16="http://schemas.microsoft.com/office/drawing/2014/main" id="{76C479BA-ED38-4947-AD35-F635DF9E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724" y="4988229"/>
              <a:ext cx="506413" cy="307975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Freeform 92">
              <a:extLst>
                <a:ext uri="{FF2B5EF4-FFF2-40B4-BE49-F238E27FC236}">
                  <a16:creationId xmlns:a16="http://schemas.microsoft.com/office/drawing/2014/main" id="{124CDDC7-679C-D04E-9FD3-518104782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512" y="5380342"/>
              <a:ext cx="481012" cy="238125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Freeform 93">
              <a:extLst>
                <a:ext uri="{FF2B5EF4-FFF2-40B4-BE49-F238E27FC236}">
                  <a16:creationId xmlns:a16="http://schemas.microsoft.com/office/drawing/2014/main" id="{E2A83ACF-7B20-AC4B-83B1-FE92C6043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249" y="5356529"/>
              <a:ext cx="630238" cy="247650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Freeform 94">
              <a:extLst>
                <a:ext uri="{FF2B5EF4-FFF2-40B4-BE49-F238E27FC236}">
                  <a16:creationId xmlns:a16="http://schemas.microsoft.com/office/drawing/2014/main" id="{0B9C88EB-CE4C-1E43-BD78-4EA6BB3E6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587" y="5410504"/>
              <a:ext cx="206375" cy="508000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Freeform 95">
              <a:extLst>
                <a:ext uri="{FF2B5EF4-FFF2-40B4-BE49-F238E27FC236}">
                  <a16:creationId xmlns:a16="http://schemas.microsoft.com/office/drawing/2014/main" id="{CFFC9FF4-E928-074A-8F72-9E180DF7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6923" y="5943904"/>
              <a:ext cx="970395" cy="81756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0" name="Freeform 96">
              <a:extLst>
                <a:ext uri="{FF2B5EF4-FFF2-40B4-BE49-F238E27FC236}">
                  <a16:creationId xmlns:a16="http://schemas.microsoft.com/office/drawing/2014/main" id="{FC6453FD-735C-9F4A-B961-B872F0071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349" y="5424888"/>
              <a:ext cx="193675" cy="404716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4211C5D7-E98B-7448-9452-57EB36146678}"/>
                </a:ext>
              </a:extLst>
            </p:cNvPr>
            <p:cNvGrpSpPr/>
            <p:nvPr/>
          </p:nvGrpSpPr>
          <p:grpSpPr>
            <a:xfrm>
              <a:off x="5868328" y="5862061"/>
              <a:ext cx="496248" cy="260542"/>
              <a:chOff x="7493876" y="2774731"/>
              <a:chExt cx="1481958" cy="894622"/>
            </a:xfrm>
          </p:grpSpPr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8AB7F791-7AD9-F648-B2E0-B6E3683A8D55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51E93EA3-17BD-B641-99CE-E84D1493A92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A5B4FD9C-501E-7F4E-A2DA-4DCEFCE3689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19" name="Freeform 318">
                  <a:extLst>
                    <a:ext uri="{FF2B5EF4-FFF2-40B4-BE49-F238E27FC236}">
                      <a16:creationId xmlns:a16="http://schemas.microsoft.com/office/drawing/2014/main" id="{1906F39B-C9B6-604F-8758-83430DECEA8B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" name="Freeform 319">
                  <a:extLst>
                    <a:ext uri="{FF2B5EF4-FFF2-40B4-BE49-F238E27FC236}">
                      <a16:creationId xmlns:a16="http://schemas.microsoft.com/office/drawing/2014/main" id="{91751636-4135-394E-B377-29D0624E77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1" name="Freeform 320">
                  <a:extLst>
                    <a:ext uri="{FF2B5EF4-FFF2-40B4-BE49-F238E27FC236}">
                      <a16:creationId xmlns:a16="http://schemas.microsoft.com/office/drawing/2014/main" id="{BB3193D0-B14F-724A-80B1-6F8EDE58A8F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2" name="Freeform 321">
                  <a:extLst>
                    <a:ext uri="{FF2B5EF4-FFF2-40B4-BE49-F238E27FC236}">
                      <a16:creationId xmlns:a16="http://schemas.microsoft.com/office/drawing/2014/main" id="{CF32363E-10AF-1643-8F6B-814910A9D63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6" name="Freeform 91">
              <a:extLst>
                <a:ext uri="{FF2B5EF4-FFF2-40B4-BE49-F238E27FC236}">
                  <a16:creationId xmlns:a16="http://schemas.microsoft.com/office/drawing/2014/main" id="{B2C57ABF-178C-0F48-BF12-F94AEC32D06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60724" y="5735086"/>
              <a:ext cx="178041" cy="104043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7" name="Freeform 91">
              <a:extLst>
                <a:ext uri="{FF2B5EF4-FFF2-40B4-BE49-F238E27FC236}">
                  <a16:creationId xmlns:a16="http://schemas.microsoft.com/office/drawing/2014/main" id="{4D868815-1055-9D47-99AB-5BB4F56217F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445456" y="4663823"/>
              <a:ext cx="45719" cy="202880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8" name="Freeform 92">
              <a:extLst>
                <a:ext uri="{FF2B5EF4-FFF2-40B4-BE49-F238E27FC236}">
                  <a16:creationId xmlns:a16="http://schemas.microsoft.com/office/drawing/2014/main" id="{413D91FB-83FD-B343-90EB-BB6C16387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2311" y="5746564"/>
              <a:ext cx="336683" cy="244860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and the congested “bottleneck link”</a:t>
            </a:r>
            <a:endParaRPr lang="en-US" sz="4400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2F5639-C13F-8347-B6CF-B5A700C7EA84}"/>
              </a:ext>
            </a:extLst>
          </p:cNvPr>
          <p:cNvSpPr txBox="1">
            <a:spLocks noChangeArrowheads="1"/>
          </p:cNvSpPr>
          <p:nvPr/>
        </p:nvSpPr>
        <p:spPr>
          <a:xfrm>
            <a:off x="667043" y="1366203"/>
            <a:ext cx="11177587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(classic, CUBIC) increase TCP’s sending rate until packet loss occurs at some router’s output: the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bottleneck link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Text Box 8">
            <a:extLst>
              <a:ext uri="{FF2B5EF4-FFF2-40B4-BE49-F238E27FC236}">
                <a16:creationId xmlns:a16="http://schemas.microsoft.com/office/drawing/2014/main" id="{E65C3147-B6A2-674F-B175-C4411782B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3594045"/>
            <a:ext cx="71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source</a:t>
            </a: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" name="Freeform 10">
            <a:extLst>
              <a:ext uri="{FF2B5EF4-FFF2-40B4-BE49-F238E27FC236}">
                <a16:creationId xmlns:a16="http://schemas.microsoft.com/office/drawing/2014/main" id="{51065C6F-5BFC-8741-9747-71CCD0CC01B5}"/>
              </a:ext>
            </a:extLst>
          </p:cNvPr>
          <p:cNvSpPr>
            <a:spLocks/>
          </p:cNvSpPr>
          <p:nvPr/>
        </p:nvSpPr>
        <p:spPr bwMode="auto">
          <a:xfrm flipH="1">
            <a:off x="2481263" y="3925832"/>
            <a:ext cx="326408" cy="1262816"/>
          </a:xfrm>
          <a:custGeom>
            <a:avLst/>
            <a:gdLst>
              <a:gd name="T0" fmla="*/ 2147483647 w 12213"/>
              <a:gd name="T1" fmla="*/ 2147483647 h 10000"/>
              <a:gd name="T2" fmla="*/ 0 w 12213"/>
              <a:gd name="T3" fmla="*/ 0 h 10000"/>
              <a:gd name="T4" fmla="*/ 0 w 12213"/>
              <a:gd name="T5" fmla="*/ 2147483647 h 10000"/>
              <a:gd name="T6" fmla="*/ 2147483647 w 12213"/>
              <a:gd name="T7" fmla="*/ 2147483647 h 10000"/>
              <a:gd name="T8" fmla="*/ 2147483647 w 12213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3" h="10000">
                <a:moveTo>
                  <a:pt x="11726" y="4661"/>
                </a:moveTo>
                <a:lnTo>
                  <a:pt x="0" y="0"/>
                </a:lnTo>
                <a:lnTo>
                  <a:pt x="0" y="10000"/>
                </a:lnTo>
                <a:lnTo>
                  <a:pt x="12213" y="6473"/>
                </a:lnTo>
                <a:lnTo>
                  <a:pt x="11726" y="4661"/>
                </a:lnTo>
                <a:close/>
              </a:path>
            </a:pathLst>
          </a:custGeom>
          <a:gradFill rotWithShape="1">
            <a:gsLst>
              <a:gs pos="0">
                <a:srgbClr val="33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5" name="Rectangle 23">
            <a:extLst>
              <a:ext uri="{FF2B5EF4-FFF2-40B4-BE49-F238E27FC236}">
                <a16:creationId xmlns:a16="http://schemas.microsoft.com/office/drawing/2014/main" id="{245AE889-4FF1-5D41-B0C9-6E1D7DFE6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6" y="3909956"/>
            <a:ext cx="1062368" cy="1290639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" name="Rectangle 24">
            <a:extLst>
              <a:ext uri="{FF2B5EF4-FFF2-40B4-BE49-F238E27FC236}">
                <a16:creationId xmlns:a16="http://schemas.microsoft.com/office/drawing/2014/main" id="{726B5B54-D786-344E-93B0-A2521F3FB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3949645"/>
            <a:ext cx="1066800" cy="12319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25">
            <a:extLst>
              <a:ext uri="{FF2B5EF4-FFF2-40B4-BE49-F238E27FC236}">
                <a16:creationId xmlns:a16="http://schemas.microsoft.com/office/drawing/2014/main" id="{ED6C96DE-045A-4845-BE61-A830E126E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4638" y="4227457"/>
            <a:ext cx="1058862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Text Box 26">
            <a:extLst>
              <a:ext uri="{FF2B5EF4-FFF2-40B4-BE49-F238E27FC236}">
                <a16:creationId xmlns:a16="http://schemas.microsoft.com/office/drawing/2014/main" id="{84D02891-4DB6-A74C-B473-DDD899D44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604" y="3957054"/>
            <a:ext cx="11049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TCP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network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link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physical</a:t>
            </a:r>
          </a:p>
        </p:txBody>
      </p:sp>
      <p:grpSp>
        <p:nvGrpSpPr>
          <p:cNvPr id="169" name="Group 190">
            <a:extLst>
              <a:ext uri="{FF2B5EF4-FFF2-40B4-BE49-F238E27FC236}">
                <a16:creationId xmlns:a16="http://schemas.microsoft.com/office/drawing/2014/main" id="{04290ECE-716C-A647-B2EC-8AA922EFC2A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51063" y="4424307"/>
            <a:ext cx="673100" cy="701675"/>
            <a:chOff x="-44" y="1473"/>
            <a:chExt cx="981" cy="1105"/>
          </a:xfrm>
        </p:grpSpPr>
        <p:pic>
          <p:nvPicPr>
            <p:cNvPr id="170" name="Picture 191" descr="desktop_computer_stylized_medium">
              <a:extLst>
                <a:ext uri="{FF2B5EF4-FFF2-40B4-BE49-F238E27FC236}">
                  <a16:creationId xmlns:a16="http://schemas.microsoft.com/office/drawing/2014/main" id="{19B47375-0826-C44B-8E48-9D677E4039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1" name="Freeform 192">
              <a:extLst>
                <a:ext uri="{FF2B5EF4-FFF2-40B4-BE49-F238E27FC236}">
                  <a16:creationId xmlns:a16="http://schemas.microsoft.com/office/drawing/2014/main" id="{FEA1C998-C605-D84B-8547-D97F2BC8D4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2" name="Line 25">
            <a:extLst>
              <a:ext uri="{FF2B5EF4-FFF2-40B4-BE49-F238E27FC236}">
                <a16:creationId xmlns:a16="http://schemas.microsoft.com/office/drawing/2014/main" id="{DA5446CC-C771-F441-9E97-037B17ED4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56057"/>
            <a:ext cx="1058863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Line 25">
            <a:extLst>
              <a:ext uri="{FF2B5EF4-FFF2-40B4-BE49-F238E27FC236}">
                <a16:creationId xmlns:a16="http://schemas.microsoft.com/office/drawing/2014/main" id="{264D9FFE-774A-7F4D-BEE4-B3B44B1FA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4163" y="4684657"/>
            <a:ext cx="1058862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25">
            <a:extLst>
              <a:ext uri="{FF2B5EF4-FFF2-40B4-BE49-F238E27FC236}">
                <a16:creationId xmlns:a16="http://schemas.microsoft.com/office/drawing/2014/main" id="{84D59C24-ECF9-B64A-9F2F-66C689C1F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4924370"/>
            <a:ext cx="106045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5" name="Group 3">
            <a:extLst>
              <a:ext uri="{FF2B5EF4-FFF2-40B4-BE49-F238E27FC236}">
                <a16:creationId xmlns:a16="http://schemas.microsoft.com/office/drawing/2014/main" id="{7651D039-1E34-A144-8FED-AAC44F023F2C}"/>
              </a:ext>
            </a:extLst>
          </p:cNvPr>
          <p:cNvGrpSpPr>
            <a:grpSpLocks/>
          </p:cNvGrpSpPr>
          <p:nvPr/>
        </p:nvGrpSpPr>
        <p:grpSpPr bwMode="auto">
          <a:xfrm>
            <a:off x="7794625" y="3673978"/>
            <a:ext cx="2047875" cy="1620287"/>
            <a:chOff x="4882752" y="4007261"/>
            <a:chExt cx="2046816" cy="1619544"/>
          </a:xfrm>
        </p:grpSpPr>
        <p:sp>
          <p:nvSpPr>
            <p:cNvPr id="176" name="Text Box 54">
              <a:extLst>
                <a:ext uri="{FF2B5EF4-FFF2-40B4-BE49-F238E27FC236}">
                  <a16:creationId xmlns:a16="http://schemas.microsoft.com/office/drawing/2014/main" id="{82FCAF5C-7EF8-BB47-BF30-CF3EA1FE6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752" y="4007261"/>
              <a:ext cx="122608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destination</a:t>
              </a:r>
              <a:endPara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7" name="Group 2">
              <a:extLst>
                <a:ext uri="{FF2B5EF4-FFF2-40B4-BE49-F238E27FC236}">
                  <a16:creationId xmlns:a16="http://schemas.microsoft.com/office/drawing/2014/main" id="{43D7F412-7232-F444-9D55-13FAD759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7179" y="4319856"/>
              <a:ext cx="2002389" cy="1306949"/>
              <a:chOff x="1305623" y="4714561"/>
              <a:chExt cx="2002389" cy="1306949"/>
            </a:xfrm>
          </p:grpSpPr>
          <p:sp>
            <p:nvSpPr>
              <p:cNvPr id="178" name="Freeform 10">
                <a:extLst>
                  <a:ext uri="{FF2B5EF4-FFF2-40B4-BE49-F238E27FC236}">
                    <a16:creationId xmlns:a16="http://schemas.microsoft.com/office/drawing/2014/main" id="{2BBCCDF2-BD61-D243-80E3-FC38B4374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569" y="4714561"/>
                <a:ext cx="288261" cy="1290044"/>
              </a:xfrm>
              <a:custGeom>
                <a:avLst/>
                <a:gdLst>
                  <a:gd name="T0" fmla="*/ 2147483647 w 267"/>
                  <a:gd name="T1" fmla="*/ 2147483647 h 1186"/>
                  <a:gd name="T2" fmla="*/ 0 w 267"/>
                  <a:gd name="T3" fmla="*/ 0 h 1186"/>
                  <a:gd name="T4" fmla="*/ 0 w 267"/>
                  <a:gd name="T5" fmla="*/ 2147483647 h 1186"/>
                  <a:gd name="T6" fmla="*/ 2147483647 w 267"/>
                  <a:gd name="T7" fmla="*/ 2147483647 h 1186"/>
                  <a:gd name="T8" fmla="*/ 2147483647 w 267"/>
                  <a:gd name="T9" fmla="*/ 2147483647 h 11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6"/>
                  <a:gd name="T17" fmla="*/ 267 w 267"/>
                  <a:gd name="T18" fmla="*/ 1186 h 11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6">
                    <a:moveTo>
                      <a:pt x="254" y="466"/>
                    </a:moveTo>
                    <a:lnTo>
                      <a:pt x="0" y="0"/>
                    </a:lnTo>
                    <a:lnTo>
                      <a:pt x="0" y="1186"/>
                    </a:lnTo>
                    <a:lnTo>
                      <a:pt x="267" y="652"/>
                    </a:lnTo>
                    <a:lnTo>
                      <a:pt x="254" y="46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" name="Rectangle 23">
                <a:extLst>
                  <a:ext uri="{FF2B5EF4-FFF2-40B4-BE49-F238E27FC236}">
                    <a16:creationId xmlns:a16="http://schemas.microsoft.com/office/drawing/2014/main" id="{0FF740DF-A766-DA47-941D-9BB75289F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8616" y="4722494"/>
                <a:ext cx="1045433" cy="127129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0" name="Rectangle 24">
                <a:extLst>
                  <a:ext uri="{FF2B5EF4-FFF2-40B4-BE49-F238E27FC236}">
                    <a16:creationId xmlns:a16="http://schemas.microsoft.com/office/drawing/2014/main" id="{30976AB5-5CF3-9649-AE10-0D8834A36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249" y="4752754"/>
                <a:ext cx="1067215" cy="1231976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1" name="Line 25">
                <a:extLst>
                  <a:ext uri="{FF2B5EF4-FFF2-40B4-BE49-F238E27FC236}">
                    <a16:creationId xmlns:a16="http://schemas.microsoft.com/office/drawing/2014/main" id="{C40254F3-8EF1-1946-BD3D-FCE2C1EC4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1249" y="50313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2" name="Text Box 26">
                <a:extLst>
                  <a:ext uri="{FF2B5EF4-FFF2-40B4-BE49-F238E27FC236}">
                    <a16:creationId xmlns:a16="http://schemas.microsoft.com/office/drawing/2014/main" id="{3E76F59F-6FAE-6949-AACB-C12FB93524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5623" y="4747333"/>
                <a:ext cx="1104329" cy="1274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application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A3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network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link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physical</a:t>
                </a:r>
              </a:p>
            </p:txBody>
          </p:sp>
          <p:grpSp>
            <p:nvGrpSpPr>
              <p:cNvPr id="183" name="Group 190">
                <a:extLst>
                  <a:ext uri="{FF2B5EF4-FFF2-40B4-BE49-F238E27FC236}">
                    <a16:creationId xmlns:a16="http://schemas.microsoft.com/office/drawing/2014/main" id="{3142986E-25B2-C545-A505-7FEFEE4617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634682" y="5076164"/>
                <a:ext cx="673330" cy="701684"/>
                <a:chOff x="-44" y="1473"/>
                <a:chExt cx="981" cy="1105"/>
              </a:xfrm>
            </p:grpSpPr>
            <p:pic>
              <p:nvPicPr>
                <p:cNvPr id="187" name="Picture 191" descr="desktop_computer_stylized_medium">
                  <a:extLst>
                    <a:ext uri="{FF2B5EF4-FFF2-40B4-BE49-F238E27FC236}">
                      <a16:creationId xmlns:a16="http://schemas.microsoft.com/office/drawing/2014/main" id="{8E397E43-AA92-9540-8502-E3F47CEB4A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8" name="Freeform 192">
                  <a:extLst>
                    <a:ext uri="{FF2B5EF4-FFF2-40B4-BE49-F238E27FC236}">
                      <a16:creationId xmlns:a16="http://schemas.microsoft.com/office/drawing/2014/main" id="{B94C52D7-1672-CE46-B256-90805C41A6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43382 w 356"/>
                    <a:gd name="T3" fmla="*/ 3172 h 368"/>
                    <a:gd name="T4" fmla="*/ 51464 w 356"/>
                    <a:gd name="T5" fmla="*/ 66095 h 368"/>
                    <a:gd name="T6" fmla="*/ 11342 w 356"/>
                    <a:gd name="T7" fmla="*/ 8266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84" name="Line 25">
                <a:extLst>
                  <a:ext uri="{FF2B5EF4-FFF2-40B4-BE49-F238E27FC236}">
                    <a16:creationId xmlns:a16="http://schemas.microsoft.com/office/drawing/2014/main" id="{3660A651-E6C2-464D-9AE5-A39238D21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5720" y="5260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5" name="Line 25">
                <a:extLst>
                  <a:ext uri="{FF2B5EF4-FFF2-40B4-BE49-F238E27FC236}">
                    <a16:creationId xmlns:a16="http://schemas.microsoft.com/office/drawing/2014/main" id="{CB18A03E-7135-A648-8BDC-9FD0E1B82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0191" y="54891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6" name="Line 25">
                <a:extLst>
                  <a:ext uri="{FF2B5EF4-FFF2-40B4-BE49-F238E27FC236}">
                    <a16:creationId xmlns:a16="http://schemas.microsoft.com/office/drawing/2014/main" id="{8A81FD3E-2BEE-A04B-99BC-5B54B8C0D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662" y="5728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81" name="Freeform 7">
            <a:extLst>
              <a:ext uri="{FF2B5EF4-FFF2-40B4-BE49-F238E27FC236}">
                <a16:creationId xmlns:a16="http://schemas.microsoft.com/office/drawing/2014/main" id="{4FE322CD-EE19-1D4A-A4A3-471CD5B424FF}"/>
              </a:ext>
            </a:extLst>
          </p:cNvPr>
          <p:cNvSpPr>
            <a:spLocks/>
          </p:cNvSpPr>
          <p:nvPr/>
        </p:nvSpPr>
        <p:spPr bwMode="auto">
          <a:xfrm>
            <a:off x="3329610" y="4423976"/>
            <a:ext cx="5073926" cy="1202035"/>
          </a:xfrm>
          <a:custGeom>
            <a:avLst/>
            <a:gdLst>
              <a:gd name="T0" fmla="*/ 0 w 5156094"/>
              <a:gd name="T1" fmla="*/ 0 h 1509215"/>
              <a:gd name="T2" fmla="*/ 6961 w 5156094"/>
              <a:gd name="T3" fmla="*/ 1168047 h 1509215"/>
              <a:gd name="T4" fmla="*/ 1131015 w 5156094"/>
              <a:gd name="T5" fmla="*/ 1170389 h 1509215"/>
              <a:gd name="T6" fmla="*/ 1755021 w 5156094"/>
              <a:gd name="T7" fmla="*/ 1490285 h 1509215"/>
              <a:gd name="T8" fmla="*/ 2207298 w 5156094"/>
              <a:gd name="T9" fmla="*/ 1510706 h 1509215"/>
              <a:gd name="T10" fmla="*/ 2988945 w 5156094"/>
              <a:gd name="T11" fmla="*/ 1198737 h 1509215"/>
              <a:gd name="T12" fmla="*/ 3391674 w 5156094"/>
              <a:gd name="T13" fmla="*/ 1210330 h 1509215"/>
              <a:gd name="T14" fmla="*/ 5156412 w 5156094"/>
              <a:gd name="T15" fmla="*/ 1199641 h 1509215"/>
              <a:gd name="T16" fmla="*/ 5126696 w 5156094"/>
              <a:gd name="T17" fmla="*/ 64147 h 15092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207163 w 5156094"/>
              <a:gd name="connsiteY4" fmla="*/ 1509215 h 1559667"/>
              <a:gd name="connsiteX5" fmla="*/ 2988762 w 5156094"/>
              <a:gd name="connsiteY5" fmla="*/ 1197554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88762 w 5156094"/>
              <a:gd name="connsiteY5" fmla="*/ 1197554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5156094 w 5156094"/>
              <a:gd name="connsiteY6" fmla="*/ 1198456 h 1559667"/>
              <a:gd name="connsiteX7" fmla="*/ 5126381 w 5156094"/>
              <a:gd name="connsiteY7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387547 w 5156094"/>
              <a:gd name="connsiteY2" fmla="*/ 115085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5156094 w 5156094"/>
              <a:gd name="connsiteY6" fmla="*/ 1198456 h 1559667"/>
              <a:gd name="connsiteX7" fmla="*/ 5126381 w 5156094"/>
              <a:gd name="connsiteY7" fmla="*/ 64084 h 1559667"/>
              <a:gd name="connsiteX0" fmla="*/ 0 w 5156094"/>
              <a:gd name="connsiteY0" fmla="*/ 0 h 1553959"/>
              <a:gd name="connsiteX1" fmla="*/ 6961 w 5156094"/>
              <a:gd name="connsiteY1" fmla="*/ 1166894 h 1553959"/>
              <a:gd name="connsiteX2" fmla="*/ 1387547 w 5156094"/>
              <a:gd name="connsiteY2" fmla="*/ 1150854 h 1553959"/>
              <a:gd name="connsiteX3" fmla="*/ 1824854 w 5156094"/>
              <a:gd name="connsiteY3" fmla="*/ 1458577 h 1553959"/>
              <a:gd name="connsiteX4" fmla="*/ 2145216 w 5156094"/>
              <a:gd name="connsiteY4" fmla="*/ 1553959 h 1553959"/>
              <a:gd name="connsiteX5" fmla="*/ 2930257 w 5156094"/>
              <a:gd name="connsiteY5" fmla="*/ 1152811 h 1553959"/>
              <a:gd name="connsiteX6" fmla="*/ 5156094 w 5156094"/>
              <a:gd name="connsiteY6" fmla="*/ 1198456 h 1553959"/>
              <a:gd name="connsiteX7" fmla="*/ 5126381 w 5156094"/>
              <a:gd name="connsiteY7" fmla="*/ 64084 h 1553959"/>
              <a:gd name="connsiteX0" fmla="*/ 0 w 5156094"/>
              <a:gd name="connsiteY0" fmla="*/ 0 h 1458577"/>
              <a:gd name="connsiteX1" fmla="*/ 6961 w 5156094"/>
              <a:gd name="connsiteY1" fmla="*/ 1166894 h 1458577"/>
              <a:gd name="connsiteX2" fmla="*/ 1387547 w 5156094"/>
              <a:gd name="connsiteY2" fmla="*/ 1150854 h 1458577"/>
              <a:gd name="connsiteX3" fmla="*/ 1824854 w 5156094"/>
              <a:gd name="connsiteY3" fmla="*/ 1458577 h 1458577"/>
              <a:gd name="connsiteX4" fmla="*/ 2145216 w 5156094"/>
              <a:gd name="connsiteY4" fmla="*/ 1434487 h 1458577"/>
              <a:gd name="connsiteX5" fmla="*/ 2930257 w 5156094"/>
              <a:gd name="connsiteY5" fmla="*/ 1152811 h 1458577"/>
              <a:gd name="connsiteX6" fmla="*/ 5156094 w 5156094"/>
              <a:gd name="connsiteY6" fmla="*/ 1198456 h 1458577"/>
              <a:gd name="connsiteX7" fmla="*/ 5126381 w 5156094"/>
              <a:gd name="connsiteY7" fmla="*/ 64084 h 1458577"/>
              <a:gd name="connsiteX0" fmla="*/ 0 w 5156094"/>
              <a:gd name="connsiteY0" fmla="*/ 0 h 1458577"/>
              <a:gd name="connsiteX1" fmla="*/ 6961 w 5156094"/>
              <a:gd name="connsiteY1" fmla="*/ 1166894 h 1458577"/>
              <a:gd name="connsiteX2" fmla="*/ 1387547 w 5156094"/>
              <a:gd name="connsiteY2" fmla="*/ 1150854 h 1458577"/>
              <a:gd name="connsiteX3" fmla="*/ 1824854 w 5156094"/>
              <a:gd name="connsiteY3" fmla="*/ 1458577 h 1458577"/>
              <a:gd name="connsiteX4" fmla="*/ 2145216 w 5156094"/>
              <a:gd name="connsiteY4" fmla="*/ 1434487 h 1458577"/>
              <a:gd name="connsiteX5" fmla="*/ 2809732 w 5156094"/>
              <a:gd name="connsiteY5" fmla="*/ 1093074 h 1458577"/>
              <a:gd name="connsiteX6" fmla="*/ 5156094 w 5156094"/>
              <a:gd name="connsiteY6" fmla="*/ 1198456 h 1458577"/>
              <a:gd name="connsiteX7" fmla="*/ 5126381 w 5156094"/>
              <a:gd name="connsiteY7" fmla="*/ 64084 h 1458577"/>
              <a:gd name="connsiteX0" fmla="*/ 0 w 5156094"/>
              <a:gd name="connsiteY0" fmla="*/ 0 h 1458577"/>
              <a:gd name="connsiteX1" fmla="*/ 6961 w 5156094"/>
              <a:gd name="connsiteY1" fmla="*/ 1166894 h 1458577"/>
              <a:gd name="connsiteX2" fmla="*/ 1387547 w 5156094"/>
              <a:gd name="connsiteY2" fmla="*/ 1150854 h 1458577"/>
              <a:gd name="connsiteX3" fmla="*/ 1824854 w 5156094"/>
              <a:gd name="connsiteY3" fmla="*/ 1458577 h 1458577"/>
              <a:gd name="connsiteX4" fmla="*/ 2063570 w 5156094"/>
              <a:gd name="connsiteY4" fmla="*/ 1443677 h 1458577"/>
              <a:gd name="connsiteX5" fmla="*/ 2809732 w 5156094"/>
              <a:gd name="connsiteY5" fmla="*/ 1093074 h 1458577"/>
              <a:gd name="connsiteX6" fmla="*/ 5156094 w 5156094"/>
              <a:gd name="connsiteY6" fmla="*/ 1198456 h 1458577"/>
              <a:gd name="connsiteX7" fmla="*/ 5126381 w 5156094"/>
              <a:gd name="connsiteY7" fmla="*/ 64084 h 1458577"/>
              <a:gd name="connsiteX0" fmla="*/ 0 w 5156094"/>
              <a:gd name="connsiteY0" fmla="*/ 0 h 1443677"/>
              <a:gd name="connsiteX1" fmla="*/ 6961 w 5156094"/>
              <a:gd name="connsiteY1" fmla="*/ 1166894 h 1443677"/>
              <a:gd name="connsiteX2" fmla="*/ 1387547 w 5156094"/>
              <a:gd name="connsiteY2" fmla="*/ 1150854 h 1443677"/>
              <a:gd name="connsiteX3" fmla="*/ 1832629 w 5156094"/>
              <a:gd name="connsiteY3" fmla="*/ 1440196 h 1443677"/>
              <a:gd name="connsiteX4" fmla="*/ 2063570 w 5156094"/>
              <a:gd name="connsiteY4" fmla="*/ 1443677 h 1443677"/>
              <a:gd name="connsiteX5" fmla="*/ 2809732 w 5156094"/>
              <a:gd name="connsiteY5" fmla="*/ 1093074 h 1443677"/>
              <a:gd name="connsiteX6" fmla="*/ 5156094 w 5156094"/>
              <a:gd name="connsiteY6" fmla="*/ 1198456 h 1443677"/>
              <a:gd name="connsiteX7" fmla="*/ 5126381 w 5156094"/>
              <a:gd name="connsiteY7" fmla="*/ 64084 h 144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56094" h="1443677">
                <a:moveTo>
                  <a:pt x="0" y="0"/>
                </a:moveTo>
                <a:cubicBezTo>
                  <a:pt x="2320" y="388965"/>
                  <a:pt x="4641" y="777929"/>
                  <a:pt x="6961" y="1166894"/>
                </a:cubicBezTo>
                <a:lnTo>
                  <a:pt x="1387547" y="1150854"/>
                </a:lnTo>
                <a:lnTo>
                  <a:pt x="1832629" y="1440196"/>
                </a:lnTo>
                <a:lnTo>
                  <a:pt x="2063570" y="1443677"/>
                </a:lnTo>
                <a:lnTo>
                  <a:pt x="2809732" y="1093074"/>
                </a:lnTo>
                <a:lnTo>
                  <a:pt x="5156094" y="1198456"/>
                </a:lnTo>
                <a:lnTo>
                  <a:pt x="5126381" y="64084"/>
                </a:lnTo>
              </a:path>
            </a:pathLst>
          </a:custGeom>
          <a:noFill/>
          <a:ln w="222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2FCACC2-D909-7B41-AC13-34D894243B2B}"/>
              </a:ext>
            </a:extLst>
          </p:cNvPr>
          <p:cNvSpPr txBox="1"/>
          <p:nvPr/>
        </p:nvSpPr>
        <p:spPr>
          <a:xfrm>
            <a:off x="4692557" y="6277338"/>
            <a:ext cx="3181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C00000"/>
                </a:solidFill>
                <a:latin typeface="Calibri" panose="020F0502020204030204"/>
              </a:rPr>
              <a:t>b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ottleneck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link (almost always busy)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284F9A-6893-1E4D-8B94-17F64D75D82E}"/>
              </a:ext>
            </a:extLst>
          </p:cNvPr>
          <p:cNvCxnSpPr>
            <a:cxnSpLocks/>
          </p:cNvCxnSpPr>
          <p:nvPr/>
        </p:nvCxnSpPr>
        <p:spPr>
          <a:xfrm>
            <a:off x="5609507" y="5767851"/>
            <a:ext cx="0" cy="566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DEBF33-EEFE-AC4E-A6EE-FBEFE3D21B68}"/>
              </a:ext>
            </a:extLst>
          </p:cNvPr>
          <p:cNvGrpSpPr/>
          <p:nvPr/>
        </p:nvGrpSpPr>
        <p:grpSpPr>
          <a:xfrm>
            <a:off x="860107" y="5151058"/>
            <a:ext cx="4764459" cy="830997"/>
            <a:chOff x="703842" y="5262044"/>
            <a:chExt cx="4764459" cy="830997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C56DC91-6524-264F-BD66-68BD34152AAA}"/>
                </a:ext>
              </a:extLst>
            </p:cNvPr>
            <p:cNvSpPr txBox="1"/>
            <p:nvPr/>
          </p:nvSpPr>
          <p:spPr>
            <a:xfrm>
              <a:off x="703842" y="5262044"/>
              <a:ext cx="233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packet queue almost never empty, sometimes overflows packet (loss)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3C26690-6ACA-ED46-8053-4773384B91BB}"/>
                </a:ext>
              </a:extLst>
            </p:cNvPr>
            <p:cNvGrpSpPr/>
            <p:nvPr/>
          </p:nvGrpSpPr>
          <p:grpSpPr>
            <a:xfrm>
              <a:off x="4921820" y="5505951"/>
              <a:ext cx="546481" cy="386071"/>
              <a:chOff x="4621648" y="3046041"/>
              <a:chExt cx="1120964" cy="769030"/>
            </a:xfrm>
          </p:grpSpPr>
          <p:grpSp>
            <p:nvGrpSpPr>
              <p:cNvPr id="199" name="Group 58">
                <a:extLst>
                  <a:ext uri="{FF2B5EF4-FFF2-40B4-BE49-F238E27FC236}">
                    <a16:creationId xmlns:a16="http://schemas.microsoft.com/office/drawing/2014/main" id="{9C8DCF2E-441E-E74C-B545-52E572FFE3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47312" y="3046041"/>
                <a:ext cx="495300" cy="760413"/>
                <a:chOff x="333961" y="4406169"/>
                <a:chExt cx="1255305" cy="2136353"/>
              </a:xfrm>
            </p:grpSpPr>
            <p:sp>
              <p:nvSpPr>
                <p:cNvPr id="200" name="Freeform 199">
                  <a:extLst>
                    <a:ext uri="{FF2B5EF4-FFF2-40B4-BE49-F238E27FC236}">
                      <a16:creationId xmlns:a16="http://schemas.microsoft.com/office/drawing/2014/main" id="{4B041975-A7A0-664F-80BD-680D4E755238}"/>
                    </a:ext>
                  </a:extLst>
                </p:cNvPr>
                <p:cNvSpPr/>
                <p:nvPr/>
              </p:nvSpPr>
              <p:spPr>
                <a:xfrm>
                  <a:off x="333961" y="4406169"/>
                  <a:ext cx="969641" cy="2136353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6787" h="2138362">
                      <a:moveTo>
                        <a:pt x="0" y="0"/>
                      </a:moveTo>
                      <a:lnTo>
                        <a:pt x="0" y="1190625"/>
                      </a:lnTo>
                      <a:lnTo>
                        <a:pt x="966787" y="2138362"/>
                      </a:lnTo>
                      <a:cubicBezTo>
                        <a:pt x="965200" y="1673225"/>
                        <a:pt x="963612" y="1208087"/>
                        <a:pt x="962025" y="742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Freeform 200">
                  <a:extLst>
                    <a:ext uri="{FF2B5EF4-FFF2-40B4-BE49-F238E27FC236}">
                      <a16:creationId xmlns:a16="http://schemas.microsoft.com/office/drawing/2014/main" id="{1FFD2B64-546C-2643-AD7C-08944962BECA}"/>
                    </a:ext>
                  </a:extLst>
                </p:cNvPr>
                <p:cNvSpPr/>
                <p:nvPr/>
              </p:nvSpPr>
              <p:spPr>
                <a:xfrm>
                  <a:off x="350055" y="4410631"/>
                  <a:ext cx="1239211" cy="771583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  <a:gd name="connsiteX0" fmla="*/ 928688 w 1895475"/>
                    <a:gd name="connsiteY0" fmla="*/ 0 h 2138362"/>
                    <a:gd name="connsiteX1" fmla="*/ 0 w 1895475"/>
                    <a:gd name="connsiteY1" fmla="*/ 461963 h 2138362"/>
                    <a:gd name="connsiteX2" fmla="*/ 1895475 w 1895475"/>
                    <a:gd name="connsiteY2" fmla="*/ 2138362 h 2138362"/>
                    <a:gd name="connsiteX3" fmla="*/ 1890713 w 1895475"/>
                    <a:gd name="connsiteY3" fmla="*/ 742950 h 2138362"/>
                    <a:gd name="connsiteX4" fmla="*/ 928688 w 1895475"/>
                    <a:gd name="connsiteY4" fmla="*/ 0 h 213836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890713 w 1895475"/>
                    <a:gd name="connsiteY3" fmla="*/ 342900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238250"/>
                    <a:gd name="connsiteY0" fmla="*/ 0 h 862012"/>
                    <a:gd name="connsiteX1" fmla="*/ 0 w 1238250"/>
                    <a:gd name="connsiteY1" fmla="*/ 61913 h 862012"/>
                    <a:gd name="connsiteX2" fmla="*/ 947738 w 1238250"/>
                    <a:gd name="connsiteY2" fmla="*/ 862012 h 862012"/>
                    <a:gd name="connsiteX3" fmla="*/ 1238250 w 1238250"/>
                    <a:gd name="connsiteY3" fmla="*/ 814388 h 862012"/>
                    <a:gd name="connsiteX4" fmla="*/ 247650 w 1238250"/>
                    <a:gd name="connsiteY4" fmla="*/ 0 h 8620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8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6"/>
                    <a:gd name="connsiteX1" fmla="*/ 0 w 1238250"/>
                    <a:gd name="connsiteY1" fmla="*/ 4763 h 773376"/>
                    <a:gd name="connsiteX2" fmla="*/ 952500 w 1238250"/>
                    <a:gd name="connsiteY2" fmla="*/ 766762 h 773376"/>
                    <a:gd name="connsiteX3" fmla="*/ 1238250 w 1238250"/>
                    <a:gd name="connsiteY3" fmla="*/ 771525 h 773376"/>
                    <a:gd name="connsiteX4" fmla="*/ 233363 w 1238250"/>
                    <a:gd name="connsiteY4" fmla="*/ 0 h 773376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6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5"/>
                    <a:gd name="connsiteX1" fmla="*/ 0 w 1238250"/>
                    <a:gd name="connsiteY1" fmla="*/ 4763 h 773375"/>
                    <a:gd name="connsiteX2" fmla="*/ 952500 w 1238250"/>
                    <a:gd name="connsiteY2" fmla="*/ 766762 h 773375"/>
                    <a:gd name="connsiteX3" fmla="*/ 1238250 w 1238250"/>
                    <a:gd name="connsiteY3" fmla="*/ 771523 h 773375"/>
                    <a:gd name="connsiteX4" fmla="*/ 233363 w 1238250"/>
                    <a:gd name="connsiteY4" fmla="*/ 0 h 773375"/>
                    <a:gd name="connsiteX0" fmla="*/ 233363 w 1238250"/>
                    <a:gd name="connsiteY0" fmla="*/ 0 h 771523"/>
                    <a:gd name="connsiteX1" fmla="*/ 0 w 1238250"/>
                    <a:gd name="connsiteY1" fmla="*/ 4763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71523"/>
                    <a:gd name="connsiteX1" fmla="*/ 0 w 1238250"/>
                    <a:gd name="connsiteY1" fmla="*/ 23466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57496"/>
                    <a:gd name="connsiteX1" fmla="*/ 0 w 1238250"/>
                    <a:gd name="connsiteY1" fmla="*/ 9439 h 757496"/>
                    <a:gd name="connsiteX2" fmla="*/ 952500 w 1238250"/>
                    <a:gd name="connsiteY2" fmla="*/ 752735 h 757496"/>
                    <a:gd name="connsiteX3" fmla="*/ 1238250 w 1238250"/>
                    <a:gd name="connsiteY3" fmla="*/ 757496 h 757496"/>
                    <a:gd name="connsiteX4" fmla="*/ 233363 w 1238250"/>
                    <a:gd name="connsiteY4" fmla="*/ 0 h 757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8250" h="757496">
                      <a:moveTo>
                        <a:pt x="233363" y="0"/>
                      </a:moveTo>
                      <a:lnTo>
                        <a:pt x="0" y="9439"/>
                      </a:lnTo>
                      <a:lnTo>
                        <a:pt x="952500" y="752735"/>
                      </a:lnTo>
                      <a:cubicBezTo>
                        <a:pt x="1060450" y="744798"/>
                        <a:pt x="1035049" y="751145"/>
                        <a:pt x="1238250" y="757496"/>
                      </a:cubicBezTo>
                      <a:lnTo>
                        <a:pt x="233363" y="0"/>
                      </a:lnTo>
                      <a:close/>
                    </a:path>
                  </a:pathLst>
                </a:custGeom>
                <a:solidFill>
                  <a:srgbClr val="ED356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Rectangle 68">
                  <a:extLst>
                    <a:ext uri="{FF2B5EF4-FFF2-40B4-BE49-F238E27FC236}">
                      <a16:creationId xmlns:a16="http://schemas.microsoft.com/office/drawing/2014/main" id="{4B96C577-1D41-C041-9B20-7071CF6D3F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9719" y="5166823"/>
                  <a:ext cx="289686" cy="1351386"/>
                </a:xfrm>
                <a:prstGeom prst="rect">
                  <a:avLst/>
                </a:prstGeom>
                <a:solidFill>
                  <a:srgbClr val="E4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44" name="Group 58">
                <a:extLst>
                  <a:ext uri="{FF2B5EF4-FFF2-40B4-BE49-F238E27FC236}">
                    <a16:creationId xmlns:a16="http://schemas.microsoft.com/office/drawing/2014/main" id="{28D67BA5-B51E-1F4B-9F91-6C8CB9B778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1006" y="3051076"/>
                <a:ext cx="495300" cy="760413"/>
                <a:chOff x="333961" y="4406169"/>
                <a:chExt cx="1255305" cy="2136353"/>
              </a:xfrm>
            </p:grpSpPr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56F3A370-4056-4D4B-9032-355AAB97EFC1}"/>
                    </a:ext>
                  </a:extLst>
                </p:cNvPr>
                <p:cNvSpPr/>
                <p:nvPr/>
              </p:nvSpPr>
              <p:spPr>
                <a:xfrm>
                  <a:off x="333961" y="4406169"/>
                  <a:ext cx="969641" cy="2136353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6787" h="2138362">
                      <a:moveTo>
                        <a:pt x="0" y="0"/>
                      </a:moveTo>
                      <a:lnTo>
                        <a:pt x="0" y="1190625"/>
                      </a:lnTo>
                      <a:lnTo>
                        <a:pt x="966787" y="2138362"/>
                      </a:lnTo>
                      <a:cubicBezTo>
                        <a:pt x="965200" y="1673225"/>
                        <a:pt x="963612" y="1208087"/>
                        <a:pt x="962025" y="742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FC9A9D04-FD70-E345-8B40-8B52B4895FD3}"/>
                    </a:ext>
                  </a:extLst>
                </p:cNvPr>
                <p:cNvSpPr/>
                <p:nvPr/>
              </p:nvSpPr>
              <p:spPr>
                <a:xfrm>
                  <a:off x="350055" y="4410631"/>
                  <a:ext cx="1239211" cy="771583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  <a:gd name="connsiteX0" fmla="*/ 928688 w 1895475"/>
                    <a:gd name="connsiteY0" fmla="*/ 0 h 2138362"/>
                    <a:gd name="connsiteX1" fmla="*/ 0 w 1895475"/>
                    <a:gd name="connsiteY1" fmla="*/ 461963 h 2138362"/>
                    <a:gd name="connsiteX2" fmla="*/ 1895475 w 1895475"/>
                    <a:gd name="connsiteY2" fmla="*/ 2138362 h 2138362"/>
                    <a:gd name="connsiteX3" fmla="*/ 1890713 w 1895475"/>
                    <a:gd name="connsiteY3" fmla="*/ 742950 h 2138362"/>
                    <a:gd name="connsiteX4" fmla="*/ 928688 w 1895475"/>
                    <a:gd name="connsiteY4" fmla="*/ 0 h 213836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890713 w 1895475"/>
                    <a:gd name="connsiteY3" fmla="*/ 342900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238250"/>
                    <a:gd name="connsiteY0" fmla="*/ 0 h 862012"/>
                    <a:gd name="connsiteX1" fmla="*/ 0 w 1238250"/>
                    <a:gd name="connsiteY1" fmla="*/ 61913 h 862012"/>
                    <a:gd name="connsiteX2" fmla="*/ 947738 w 1238250"/>
                    <a:gd name="connsiteY2" fmla="*/ 862012 h 862012"/>
                    <a:gd name="connsiteX3" fmla="*/ 1238250 w 1238250"/>
                    <a:gd name="connsiteY3" fmla="*/ 814388 h 862012"/>
                    <a:gd name="connsiteX4" fmla="*/ 247650 w 1238250"/>
                    <a:gd name="connsiteY4" fmla="*/ 0 h 8620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8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6"/>
                    <a:gd name="connsiteX1" fmla="*/ 0 w 1238250"/>
                    <a:gd name="connsiteY1" fmla="*/ 4763 h 773376"/>
                    <a:gd name="connsiteX2" fmla="*/ 952500 w 1238250"/>
                    <a:gd name="connsiteY2" fmla="*/ 766762 h 773376"/>
                    <a:gd name="connsiteX3" fmla="*/ 1238250 w 1238250"/>
                    <a:gd name="connsiteY3" fmla="*/ 771525 h 773376"/>
                    <a:gd name="connsiteX4" fmla="*/ 233363 w 1238250"/>
                    <a:gd name="connsiteY4" fmla="*/ 0 h 773376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6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5"/>
                    <a:gd name="connsiteX1" fmla="*/ 0 w 1238250"/>
                    <a:gd name="connsiteY1" fmla="*/ 4763 h 773375"/>
                    <a:gd name="connsiteX2" fmla="*/ 952500 w 1238250"/>
                    <a:gd name="connsiteY2" fmla="*/ 766762 h 773375"/>
                    <a:gd name="connsiteX3" fmla="*/ 1238250 w 1238250"/>
                    <a:gd name="connsiteY3" fmla="*/ 771523 h 773375"/>
                    <a:gd name="connsiteX4" fmla="*/ 233363 w 1238250"/>
                    <a:gd name="connsiteY4" fmla="*/ 0 h 773375"/>
                    <a:gd name="connsiteX0" fmla="*/ 233363 w 1238250"/>
                    <a:gd name="connsiteY0" fmla="*/ 0 h 771523"/>
                    <a:gd name="connsiteX1" fmla="*/ 0 w 1238250"/>
                    <a:gd name="connsiteY1" fmla="*/ 4763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71523"/>
                    <a:gd name="connsiteX1" fmla="*/ 0 w 1238250"/>
                    <a:gd name="connsiteY1" fmla="*/ 23466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57496"/>
                    <a:gd name="connsiteX1" fmla="*/ 0 w 1238250"/>
                    <a:gd name="connsiteY1" fmla="*/ 9439 h 757496"/>
                    <a:gd name="connsiteX2" fmla="*/ 952500 w 1238250"/>
                    <a:gd name="connsiteY2" fmla="*/ 752735 h 757496"/>
                    <a:gd name="connsiteX3" fmla="*/ 1238250 w 1238250"/>
                    <a:gd name="connsiteY3" fmla="*/ 757496 h 757496"/>
                    <a:gd name="connsiteX4" fmla="*/ 233363 w 1238250"/>
                    <a:gd name="connsiteY4" fmla="*/ 0 h 757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8250" h="757496">
                      <a:moveTo>
                        <a:pt x="233363" y="0"/>
                      </a:moveTo>
                      <a:lnTo>
                        <a:pt x="0" y="9439"/>
                      </a:lnTo>
                      <a:lnTo>
                        <a:pt x="952500" y="752735"/>
                      </a:lnTo>
                      <a:cubicBezTo>
                        <a:pt x="1060450" y="744798"/>
                        <a:pt x="1035049" y="751145"/>
                        <a:pt x="1238250" y="757496"/>
                      </a:cubicBezTo>
                      <a:lnTo>
                        <a:pt x="233363" y="0"/>
                      </a:lnTo>
                      <a:close/>
                    </a:path>
                  </a:pathLst>
                </a:custGeom>
                <a:solidFill>
                  <a:srgbClr val="ED356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68">
                  <a:extLst>
                    <a:ext uri="{FF2B5EF4-FFF2-40B4-BE49-F238E27FC236}">
                      <a16:creationId xmlns:a16="http://schemas.microsoft.com/office/drawing/2014/main" id="{DB9F22EB-34DD-B44E-B8F0-F93A80887B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9719" y="5166823"/>
                  <a:ext cx="289686" cy="1351386"/>
                </a:xfrm>
                <a:prstGeom prst="rect">
                  <a:avLst/>
                </a:prstGeom>
                <a:solidFill>
                  <a:srgbClr val="E4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47" name="Group 61">
                <a:extLst>
                  <a:ext uri="{FF2B5EF4-FFF2-40B4-BE49-F238E27FC236}">
                    <a16:creationId xmlns:a16="http://schemas.microsoft.com/office/drawing/2014/main" id="{8EBA6A47-608B-5949-888D-EE10ACCBFC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16091" y="3049780"/>
                <a:ext cx="494208" cy="761128"/>
                <a:chOff x="335231" y="4405745"/>
                <a:chExt cx="1252537" cy="2138362"/>
              </a:xfrm>
            </p:grpSpPr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8B0E7BF7-08BC-9E4B-BA69-36C0B14D8D1C}"/>
                    </a:ext>
                  </a:extLst>
                </p:cNvPr>
                <p:cNvSpPr/>
                <p:nvPr/>
              </p:nvSpPr>
              <p:spPr>
                <a:xfrm>
                  <a:off x="335231" y="4406992"/>
                  <a:ext cx="965619" cy="2136350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6787" h="2138362">
                      <a:moveTo>
                        <a:pt x="0" y="0"/>
                      </a:moveTo>
                      <a:lnTo>
                        <a:pt x="0" y="1190625"/>
                      </a:lnTo>
                      <a:lnTo>
                        <a:pt x="966787" y="2138362"/>
                      </a:lnTo>
                      <a:cubicBezTo>
                        <a:pt x="965200" y="1673225"/>
                        <a:pt x="963612" y="1208087"/>
                        <a:pt x="962025" y="742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671F6074-CF54-2643-81D7-12EC582C9E91}"/>
                    </a:ext>
                  </a:extLst>
                </p:cNvPr>
                <p:cNvSpPr/>
                <p:nvPr/>
              </p:nvSpPr>
              <p:spPr>
                <a:xfrm>
                  <a:off x="351325" y="4411451"/>
                  <a:ext cx="1235186" cy="771586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  <a:gd name="connsiteX0" fmla="*/ 928688 w 1895475"/>
                    <a:gd name="connsiteY0" fmla="*/ 0 h 2138362"/>
                    <a:gd name="connsiteX1" fmla="*/ 0 w 1895475"/>
                    <a:gd name="connsiteY1" fmla="*/ 461963 h 2138362"/>
                    <a:gd name="connsiteX2" fmla="*/ 1895475 w 1895475"/>
                    <a:gd name="connsiteY2" fmla="*/ 2138362 h 2138362"/>
                    <a:gd name="connsiteX3" fmla="*/ 1890713 w 1895475"/>
                    <a:gd name="connsiteY3" fmla="*/ 742950 h 2138362"/>
                    <a:gd name="connsiteX4" fmla="*/ 928688 w 1895475"/>
                    <a:gd name="connsiteY4" fmla="*/ 0 h 213836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890713 w 1895475"/>
                    <a:gd name="connsiteY3" fmla="*/ 342900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238250"/>
                    <a:gd name="connsiteY0" fmla="*/ 0 h 862012"/>
                    <a:gd name="connsiteX1" fmla="*/ 0 w 1238250"/>
                    <a:gd name="connsiteY1" fmla="*/ 61913 h 862012"/>
                    <a:gd name="connsiteX2" fmla="*/ 947738 w 1238250"/>
                    <a:gd name="connsiteY2" fmla="*/ 862012 h 862012"/>
                    <a:gd name="connsiteX3" fmla="*/ 1238250 w 1238250"/>
                    <a:gd name="connsiteY3" fmla="*/ 814388 h 862012"/>
                    <a:gd name="connsiteX4" fmla="*/ 247650 w 1238250"/>
                    <a:gd name="connsiteY4" fmla="*/ 0 h 8620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8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6"/>
                    <a:gd name="connsiteX1" fmla="*/ 0 w 1238250"/>
                    <a:gd name="connsiteY1" fmla="*/ 4763 h 773376"/>
                    <a:gd name="connsiteX2" fmla="*/ 952500 w 1238250"/>
                    <a:gd name="connsiteY2" fmla="*/ 766762 h 773376"/>
                    <a:gd name="connsiteX3" fmla="*/ 1238250 w 1238250"/>
                    <a:gd name="connsiteY3" fmla="*/ 771525 h 773376"/>
                    <a:gd name="connsiteX4" fmla="*/ 233363 w 1238250"/>
                    <a:gd name="connsiteY4" fmla="*/ 0 h 773376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6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5"/>
                    <a:gd name="connsiteX1" fmla="*/ 0 w 1238250"/>
                    <a:gd name="connsiteY1" fmla="*/ 4763 h 773375"/>
                    <a:gd name="connsiteX2" fmla="*/ 952500 w 1238250"/>
                    <a:gd name="connsiteY2" fmla="*/ 766762 h 773375"/>
                    <a:gd name="connsiteX3" fmla="*/ 1238250 w 1238250"/>
                    <a:gd name="connsiteY3" fmla="*/ 771523 h 773375"/>
                    <a:gd name="connsiteX4" fmla="*/ 233363 w 1238250"/>
                    <a:gd name="connsiteY4" fmla="*/ 0 h 773375"/>
                    <a:gd name="connsiteX0" fmla="*/ 233363 w 1238250"/>
                    <a:gd name="connsiteY0" fmla="*/ 0 h 771523"/>
                    <a:gd name="connsiteX1" fmla="*/ 0 w 1238250"/>
                    <a:gd name="connsiteY1" fmla="*/ 4763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71523"/>
                    <a:gd name="connsiteX1" fmla="*/ 0 w 1238250"/>
                    <a:gd name="connsiteY1" fmla="*/ 23466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57496"/>
                    <a:gd name="connsiteX1" fmla="*/ 0 w 1238250"/>
                    <a:gd name="connsiteY1" fmla="*/ 9439 h 757496"/>
                    <a:gd name="connsiteX2" fmla="*/ 952500 w 1238250"/>
                    <a:gd name="connsiteY2" fmla="*/ 752735 h 757496"/>
                    <a:gd name="connsiteX3" fmla="*/ 1238250 w 1238250"/>
                    <a:gd name="connsiteY3" fmla="*/ 757496 h 757496"/>
                    <a:gd name="connsiteX4" fmla="*/ 233363 w 1238250"/>
                    <a:gd name="connsiteY4" fmla="*/ 0 h 757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8250" h="757496">
                      <a:moveTo>
                        <a:pt x="233363" y="0"/>
                      </a:moveTo>
                      <a:lnTo>
                        <a:pt x="0" y="9439"/>
                      </a:lnTo>
                      <a:lnTo>
                        <a:pt x="952500" y="752735"/>
                      </a:lnTo>
                      <a:cubicBezTo>
                        <a:pt x="1060450" y="744798"/>
                        <a:pt x="1035049" y="751145"/>
                        <a:pt x="1238250" y="757496"/>
                      </a:cubicBezTo>
                      <a:lnTo>
                        <a:pt x="233363" y="0"/>
                      </a:lnTo>
                      <a:close/>
                    </a:path>
                  </a:pathLst>
                </a:custGeom>
                <a:solidFill>
                  <a:srgbClr val="ED356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65">
                  <a:extLst>
                    <a:ext uri="{FF2B5EF4-FFF2-40B4-BE49-F238E27FC236}">
                      <a16:creationId xmlns:a16="http://schemas.microsoft.com/office/drawing/2014/main" id="{24B1948E-031B-0E41-806A-4FBC399FC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825" y="5178575"/>
                  <a:ext cx="289686" cy="1351389"/>
                </a:xfrm>
                <a:prstGeom prst="rect">
                  <a:avLst/>
                </a:prstGeom>
                <a:solidFill>
                  <a:srgbClr val="E4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03" name="Group 61">
                <a:extLst>
                  <a:ext uri="{FF2B5EF4-FFF2-40B4-BE49-F238E27FC236}">
                    <a16:creationId xmlns:a16="http://schemas.microsoft.com/office/drawing/2014/main" id="{A84018EA-3016-6944-815C-BDA0454861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21648" y="3053943"/>
                <a:ext cx="494208" cy="761128"/>
                <a:chOff x="335231" y="4405745"/>
                <a:chExt cx="1252537" cy="2138362"/>
              </a:xfrm>
            </p:grpSpPr>
            <p:sp>
              <p:nvSpPr>
                <p:cNvPr id="204" name="Freeform 203">
                  <a:extLst>
                    <a:ext uri="{FF2B5EF4-FFF2-40B4-BE49-F238E27FC236}">
                      <a16:creationId xmlns:a16="http://schemas.microsoft.com/office/drawing/2014/main" id="{A877B87A-03DB-5F4A-A8C2-6E39BA84A122}"/>
                    </a:ext>
                  </a:extLst>
                </p:cNvPr>
                <p:cNvSpPr/>
                <p:nvPr/>
              </p:nvSpPr>
              <p:spPr>
                <a:xfrm>
                  <a:off x="335231" y="4406992"/>
                  <a:ext cx="965619" cy="2136350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6787" h="2138362">
                      <a:moveTo>
                        <a:pt x="0" y="0"/>
                      </a:moveTo>
                      <a:lnTo>
                        <a:pt x="0" y="1190625"/>
                      </a:lnTo>
                      <a:lnTo>
                        <a:pt x="966787" y="2138362"/>
                      </a:lnTo>
                      <a:cubicBezTo>
                        <a:pt x="965200" y="1673225"/>
                        <a:pt x="963612" y="1208087"/>
                        <a:pt x="962025" y="742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 204">
                  <a:extLst>
                    <a:ext uri="{FF2B5EF4-FFF2-40B4-BE49-F238E27FC236}">
                      <a16:creationId xmlns:a16="http://schemas.microsoft.com/office/drawing/2014/main" id="{D4629751-292C-9C46-8380-46F69573297B}"/>
                    </a:ext>
                  </a:extLst>
                </p:cNvPr>
                <p:cNvSpPr/>
                <p:nvPr/>
              </p:nvSpPr>
              <p:spPr>
                <a:xfrm>
                  <a:off x="351325" y="4411451"/>
                  <a:ext cx="1235186" cy="771586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  <a:gd name="connsiteX0" fmla="*/ 928688 w 1895475"/>
                    <a:gd name="connsiteY0" fmla="*/ 0 h 2138362"/>
                    <a:gd name="connsiteX1" fmla="*/ 0 w 1895475"/>
                    <a:gd name="connsiteY1" fmla="*/ 461963 h 2138362"/>
                    <a:gd name="connsiteX2" fmla="*/ 1895475 w 1895475"/>
                    <a:gd name="connsiteY2" fmla="*/ 2138362 h 2138362"/>
                    <a:gd name="connsiteX3" fmla="*/ 1890713 w 1895475"/>
                    <a:gd name="connsiteY3" fmla="*/ 742950 h 2138362"/>
                    <a:gd name="connsiteX4" fmla="*/ 928688 w 1895475"/>
                    <a:gd name="connsiteY4" fmla="*/ 0 h 213836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890713 w 1895475"/>
                    <a:gd name="connsiteY3" fmla="*/ 342900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238250"/>
                    <a:gd name="connsiteY0" fmla="*/ 0 h 862012"/>
                    <a:gd name="connsiteX1" fmla="*/ 0 w 1238250"/>
                    <a:gd name="connsiteY1" fmla="*/ 61913 h 862012"/>
                    <a:gd name="connsiteX2" fmla="*/ 947738 w 1238250"/>
                    <a:gd name="connsiteY2" fmla="*/ 862012 h 862012"/>
                    <a:gd name="connsiteX3" fmla="*/ 1238250 w 1238250"/>
                    <a:gd name="connsiteY3" fmla="*/ 814388 h 862012"/>
                    <a:gd name="connsiteX4" fmla="*/ 247650 w 1238250"/>
                    <a:gd name="connsiteY4" fmla="*/ 0 h 8620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8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6"/>
                    <a:gd name="connsiteX1" fmla="*/ 0 w 1238250"/>
                    <a:gd name="connsiteY1" fmla="*/ 4763 h 773376"/>
                    <a:gd name="connsiteX2" fmla="*/ 952500 w 1238250"/>
                    <a:gd name="connsiteY2" fmla="*/ 766762 h 773376"/>
                    <a:gd name="connsiteX3" fmla="*/ 1238250 w 1238250"/>
                    <a:gd name="connsiteY3" fmla="*/ 771525 h 773376"/>
                    <a:gd name="connsiteX4" fmla="*/ 233363 w 1238250"/>
                    <a:gd name="connsiteY4" fmla="*/ 0 h 773376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6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5"/>
                    <a:gd name="connsiteX1" fmla="*/ 0 w 1238250"/>
                    <a:gd name="connsiteY1" fmla="*/ 4763 h 773375"/>
                    <a:gd name="connsiteX2" fmla="*/ 952500 w 1238250"/>
                    <a:gd name="connsiteY2" fmla="*/ 766762 h 773375"/>
                    <a:gd name="connsiteX3" fmla="*/ 1238250 w 1238250"/>
                    <a:gd name="connsiteY3" fmla="*/ 771523 h 773375"/>
                    <a:gd name="connsiteX4" fmla="*/ 233363 w 1238250"/>
                    <a:gd name="connsiteY4" fmla="*/ 0 h 773375"/>
                    <a:gd name="connsiteX0" fmla="*/ 233363 w 1238250"/>
                    <a:gd name="connsiteY0" fmla="*/ 0 h 771523"/>
                    <a:gd name="connsiteX1" fmla="*/ 0 w 1238250"/>
                    <a:gd name="connsiteY1" fmla="*/ 4763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71523"/>
                    <a:gd name="connsiteX1" fmla="*/ 0 w 1238250"/>
                    <a:gd name="connsiteY1" fmla="*/ 23466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57496"/>
                    <a:gd name="connsiteX1" fmla="*/ 0 w 1238250"/>
                    <a:gd name="connsiteY1" fmla="*/ 9439 h 757496"/>
                    <a:gd name="connsiteX2" fmla="*/ 952500 w 1238250"/>
                    <a:gd name="connsiteY2" fmla="*/ 752735 h 757496"/>
                    <a:gd name="connsiteX3" fmla="*/ 1238250 w 1238250"/>
                    <a:gd name="connsiteY3" fmla="*/ 757496 h 757496"/>
                    <a:gd name="connsiteX4" fmla="*/ 233363 w 1238250"/>
                    <a:gd name="connsiteY4" fmla="*/ 0 h 757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8250" h="757496">
                      <a:moveTo>
                        <a:pt x="233363" y="0"/>
                      </a:moveTo>
                      <a:lnTo>
                        <a:pt x="0" y="9439"/>
                      </a:lnTo>
                      <a:lnTo>
                        <a:pt x="952500" y="752735"/>
                      </a:lnTo>
                      <a:cubicBezTo>
                        <a:pt x="1060450" y="744798"/>
                        <a:pt x="1035049" y="751145"/>
                        <a:pt x="1238250" y="757496"/>
                      </a:cubicBezTo>
                      <a:lnTo>
                        <a:pt x="233363" y="0"/>
                      </a:lnTo>
                      <a:close/>
                    </a:path>
                  </a:pathLst>
                </a:custGeom>
                <a:solidFill>
                  <a:srgbClr val="ED356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Rectangle 65">
                  <a:extLst>
                    <a:ext uri="{FF2B5EF4-FFF2-40B4-BE49-F238E27FC236}">
                      <a16:creationId xmlns:a16="http://schemas.microsoft.com/office/drawing/2014/main" id="{549A4DDD-F461-2345-B6CC-E7011D8916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825" y="5178575"/>
                  <a:ext cx="289686" cy="1351389"/>
                </a:xfrm>
                <a:prstGeom prst="rect">
                  <a:avLst/>
                </a:prstGeom>
                <a:solidFill>
                  <a:srgbClr val="E4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9EDF9F3-6222-AB41-A132-50D0D344E8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2773" y="5696183"/>
              <a:ext cx="19316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F8F38F-0026-3541-8248-4367CE19639B}"/>
              </a:ext>
            </a:extLst>
          </p:cNvPr>
          <p:cNvGrpSpPr/>
          <p:nvPr/>
        </p:nvGrpSpPr>
        <p:grpSpPr>
          <a:xfrm>
            <a:off x="5397500" y="4063641"/>
            <a:ext cx="609600" cy="628987"/>
            <a:chOff x="5486400" y="4101741"/>
            <a:chExt cx="609600" cy="628987"/>
          </a:xfrm>
        </p:grpSpPr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7793E5EB-2CBF-704E-8E72-9F0A5CB5A0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8360" y="4102100"/>
              <a:ext cx="176916" cy="454025"/>
            </a:xfrm>
            <a:custGeom>
              <a:avLst/>
              <a:gdLst>
                <a:gd name="T0" fmla="*/ 2147483647 w 12213"/>
                <a:gd name="T1" fmla="*/ 2147483647 h 10000"/>
                <a:gd name="T2" fmla="*/ 0 w 12213"/>
                <a:gd name="T3" fmla="*/ 0 h 10000"/>
                <a:gd name="T4" fmla="*/ 0 w 12213"/>
                <a:gd name="T5" fmla="*/ 2147483647 h 10000"/>
                <a:gd name="T6" fmla="*/ 2147483647 w 12213"/>
                <a:gd name="T7" fmla="*/ 2147483647 h 10000"/>
                <a:gd name="T8" fmla="*/ 2147483647 w 12213"/>
                <a:gd name="T9" fmla="*/ 2147483647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2224 w 12711"/>
                <a:gd name="connsiteY0" fmla="*/ 4661 h 7743"/>
                <a:gd name="connsiteX1" fmla="*/ 498 w 12711"/>
                <a:gd name="connsiteY1" fmla="*/ 0 h 7743"/>
                <a:gd name="connsiteX2" fmla="*/ 0 w 12711"/>
                <a:gd name="connsiteY2" fmla="*/ 7743 h 7743"/>
                <a:gd name="connsiteX3" fmla="*/ 12711 w 12711"/>
                <a:gd name="connsiteY3" fmla="*/ 6473 h 7743"/>
                <a:gd name="connsiteX4" fmla="*/ 12224 w 12711"/>
                <a:gd name="connsiteY4" fmla="*/ 4661 h 7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11" h="7743">
                  <a:moveTo>
                    <a:pt x="12224" y="4661"/>
                  </a:moveTo>
                  <a:lnTo>
                    <a:pt x="498" y="0"/>
                  </a:lnTo>
                  <a:lnTo>
                    <a:pt x="0" y="7743"/>
                  </a:lnTo>
                  <a:lnTo>
                    <a:pt x="12711" y="6473"/>
                  </a:lnTo>
                  <a:lnTo>
                    <a:pt x="12224" y="4661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17" name="Group 190">
              <a:extLst>
                <a:ext uri="{FF2B5EF4-FFF2-40B4-BE49-F238E27FC236}">
                  <a16:creationId xmlns:a16="http://schemas.microsoft.com/office/drawing/2014/main" id="{AC979BFC-E642-744F-9DC1-BADB697791A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486400" y="4355542"/>
              <a:ext cx="350533" cy="375186"/>
              <a:chOff x="-44" y="1473"/>
              <a:chExt cx="981" cy="1105"/>
            </a:xfrm>
          </p:grpSpPr>
          <p:pic>
            <p:nvPicPr>
              <p:cNvPr id="118" name="Picture 191" descr="desktop_computer_stylized_medium">
                <a:extLst>
                  <a:ext uri="{FF2B5EF4-FFF2-40B4-BE49-F238E27FC236}">
                    <a16:creationId xmlns:a16="http://schemas.microsoft.com/office/drawing/2014/main" id="{736C455F-8687-0644-9BAB-D641A51B10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Freeform 192">
                <a:extLst>
                  <a:ext uri="{FF2B5EF4-FFF2-40B4-BE49-F238E27FC236}">
                    <a16:creationId xmlns:a16="http://schemas.microsoft.com/office/drawing/2014/main" id="{2F5B8C3C-D867-384D-B512-9A636B471BA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53C0199-62D3-6F48-8939-D9C39B61FAF4}"/>
                </a:ext>
              </a:extLst>
            </p:cNvPr>
            <p:cNvGrpSpPr/>
            <p:nvPr/>
          </p:nvGrpSpPr>
          <p:grpSpPr>
            <a:xfrm>
              <a:off x="5831973" y="4101741"/>
              <a:ext cx="264027" cy="451210"/>
              <a:chOff x="5831973" y="4101740"/>
              <a:chExt cx="295777" cy="502587"/>
            </a:xfrm>
          </p:grpSpPr>
          <p:sp>
            <p:nvSpPr>
              <p:cNvPr id="114" name="Rectangle 24">
                <a:extLst>
                  <a:ext uri="{FF2B5EF4-FFF2-40B4-BE49-F238E27FC236}">
                    <a16:creationId xmlns:a16="http://schemas.microsoft.com/office/drawing/2014/main" id="{429B5AEE-1F47-7F43-9636-D936822F5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1973" y="4101740"/>
                <a:ext cx="295777" cy="5025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5D92F00-ABB5-E44E-A2E6-C8C218DD732B}"/>
                  </a:ext>
                </a:extLst>
              </p:cNvPr>
              <p:cNvGrpSpPr/>
              <p:nvPr/>
            </p:nvGrpSpPr>
            <p:grpSpPr>
              <a:xfrm>
                <a:off x="5832475" y="4197350"/>
                <a:ext cx="295275" cy="307975"/>
                <a:chOff x="5832475" y="4197350"/>
                <a:chExt cx="295275" cy="307975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C633B10-A8EE-F749-A263-B00982789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5650" y="430530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C585E959-0F41-AC45-8ACF-4B548946D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5650" y="419735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7F4A0E50-9EDE-554A-A2C3-B6C198AF3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2475" y="441325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F1EFFB3B-ABD3-F54B-AC79-99F2EC5F3C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2475" y="4505325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F18F8F-3DE9-9D40-A6F4-642CE6C034E9}"/>
              </a:ext>
            </a:extLst>
          </p:cNvPr>
          <p:cNvGrpSpPr/>
          <p:nvPr/>
        </p:nvGrpSpPr>
        <p:grpSpPr>
          <a:xfrm>
            <a:off x="3630569" y="5751891"/>
            <a:ext cx="719335" cy="546078"/>
            <a:chOff x="6454273" y="3133725"/>
            <a:chExt cx="719335" cy="546078"/>
          </a:xfrm>
        </p:grpSpPr>
        <p:sp>
          <p:nvSpPr>
            <p:cNvPr id="157" name="Freeform 10">
              <a:extLst>
                <a:ext uri="{FF2B5EF4-FFF2-40B4-BE49-F238E27FC236}">
                  <a16:creationId xmlns:a16="http://schemas.microsoft.com/office/drawing/2014/main" id="{A3E08F8A-79F3-664D-94EC-D6F2A5601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285" y="3133725"/>
              <a:ext cx="176916" cy="454025"/>
            </a:xfrm>
            <a:custGeom>
              <a:avLst/>
              <a:gdLst>
                <a:gd name="T0" fmla="*/ 2147483647 w 12213"/>
                <a:gd name="T1" fmla="*/ 2147483647 h 10000"/>
                <a:gd name="T2" fmla="*/ 0 w 12213"/>
                <a:gd name="T3" fmla="*/ 0 h 10000"/>
                <a:gd name="T4" fmla="*/ 0 w 12213"/>
                <a:gd name="T5" fmla="*/ 2147483647 h 10000"/>
                <a:gd name="T6" fmla="*/ 2147483647 w 12213"/>
                <a:gd name="T7" fmla="*/ 2147483647 h 10000"/>
                <a:gd name="T8" fmla="*/ 2147483647 w 12213"/>
                <a:gd name="T9" fmla="*/ 2147483647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2224 w 12711"/>
                <a:gd name="connsiteY0" fmla="*/ 4661 h 7743"/>
                <a:gd name="connsiteX1" fmla="*/ 498 w 12711"/>
                <a:gd name="connsiteY1" fmla="*/ 0 h 7743"/>
                <a:gd name="connsiteX2" fmla="*/ 0 w 12711"/>
                <a:gd name="connsiteY2" fmla="*/ 7743 h 7743"/>
                <a:gd name="connsiteX3" fmla="*/ 12711 w 12711"/>
                <a:gd name="connsiteY3" fmla="*/ 6473 h 7743"/>
                <a:gd name="connsiteX4" fmla="*/ 12224 w 12711"/>
                <a:gd name="connsiteY4" fmla="*/ 4661 h 7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11" h="7743">
                  <a:moveTo>
                    <a:pt x="12224" y="4661"/>
                  </a:moveTo>
                  <a:lnTo>
                    <a:pt x="498" y="0"/>
                  </a:lnTo>
                  <a:lnTo>
                    <a:pt x="0" y="7743"/>
                  </a:lnTo>
                  <a:lnTo>
                    <a:pt x="12711" y="6473"/>
                  </a:lnTo>
                  <a:lnTo>
                    <a:pt x="12224" y="4661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8" name="Group 190">
              <a:extLst>
                <a:ext uri="{FF2B5EF4-FFF2-40B4-BE49-F238E27FC236}">
                  <a16:creationId xmlns:a16="http://schemas.microsoft.com/office/drawing/2014/main" id="{F12EFD77-1ED9-6B45-9162-440ED30B8E2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823075" y="3304617"/>
              <a:ext cx="350533" cy="375186"/>
              <a:chOff x="-44" y="1473"/>
              <a:chExt cx="981" cy="1105"/>
            </a:xfrm>
          </p:grpSpPr>
          <p:pic>
            <p:nvPicPr>
              <p:cNvPr id="194" name="Picture 191" descr="desktop_computer_stylized_medium">
                <a:extLst>
                  <a:ext uri="{FF2B5EF4-FFF2-40B4-BE49-F238E27FC236}">
                    <a16:creationId xmlns:a16="http://schemas.microsoft.com/office/drawing/2014/main" id="{86973CCF-C1DF-0841-9018-188BE9D90B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" name="Freeform 192">
                <a:extLst>
                  <a:ext uri="{FF2B5EF4-FFF2-40B4-BE49-F238E27FC236}">
                    <a16:creationId xmlns:a16="http://schemas.microsoft.com/office/drawing/2014/main" id="{1BA2C98A-B2E0-1342-9C53-DFB6BA77407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7C3CAC9-57A9-1945-80E8-09659DEFBF5A}"/>
                </a:ext>
              </a:extLst>
            </p:cNvPr>
            <p:cNvGrpSpPr/>
            <p:nvPr/>
          </p:nvGrpSpPr>
          <p:grpSpPr>
            <a:xfrm>
              <a:off x="6454273" y="3142891"/>
              <a:ext cx="264027" cy="451210"/>
              <a:chOff x="5831973" y="4101740"/>
              <a:chExt cx="295777" cy="502587"/>
            </a:xfrm>
          </p:grpSpPr>
          <p:sp>
            <p:nvSpPr>
              <p:cNvPr id="160" name="Rectangle 24">
                <a:extLst>
                  <a:ext uri="{FF2B5EF4-FFF2-40B4-BE49-F238E27FC236}">
                    <a16:creationId xmlns:a16="http://schemas.microsoft.com/office/drawing/2014/main" id="{9BCBF979-1AB3-4D4C-B901-DF34754E9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1973" y="4101740"/>
                <a:ext cx="295777" cy="5025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20089A24-B476-774D-9E8B-49EF82FD4800}"/>
                  </a:ext>
                </a:extLst>
              </p:cNvPr>
              <p:cNvGrpSpPr/>
              <p:nvPr/>
            </p:nvGrpSpPr>
            <p:grpSpPr>
              <a:xfrm>
                <a:off x="5832475" y="4197350"/>
                <a:ext cx="295275" cy="307975"/>
                <a:chOff x="5832475" y="4197350"/>
                <a:chExt cx="295275" cy="307975"/>
              </a:xfrm>
            </p:grpSpPr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5F09FA03-D6E3-7A4D-8049-92D0A1947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5650" y="430530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EA0EBC5D-D027-824C-A722-68415C4F41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5650" y="419735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705A996D-CE7D-CE46-9EA4-5FC548A33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2475" y="441325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5C053301-7047-704A-A52B-F49445AABC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2475" y="4505325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F36AC441-14B9-214A-9BCB-978EA6F915F7}"/>
              </a:ext>
            </a:extLst>
          </p:cNvPr>
          <p:cNvSpPr/>
          <p:nvPr/>
        </p:nvSpPr>
        <p:spPr>
          <a:xfrm>
            <a:off x="4223838" y="4617911"/>
            <a:ext cx="1958882" cy="1476814"/>
          </a:xfrm>
          <a:custGeom>
            <a:avLst/>
            <a:gdLst>
              <a:gd name="connsiteX0" fmla="*/ 0 w 1809670"/>
              <a:gd name="connsiteY0" fmla="*/ 1560984 h 1560984"/>
              <a:gd name="connsiteX1" fmla="*/ 0 w 1809670"/>
              <a:gd name="connsiteY1" fmla="*/ 1560984 h 1560984"/>
              <a:gd name="connsiteX2" fmla="*/ 765188 w 1809670"/>
              <a:gd name="connsiteY2" fmla="*/ 1059786 h 1560984"/>
              <a:gd name="connsiteX3" fmla="*/ 1086567 w 1809670"/>
              <a:gd name="connsiteY3" fmla="*/ 1055960 h 1560984"/>
              <a:gd name="connsiteX4" fmla="*/ 1798193 w 1809670"/>
              <a:gd name="connsiteY4" fmla="*/ 780492 h 1560984"/>
              <a:gd name="connsiteX5" fmla="*/ 1809670 w 1809670"/>
              <a:gd name="connsiteY5" fmla="*/ 623629 h 1560984"/>
              <a:gd name="connsiteX6" fmla="*/ 1136305 w 1809670"/>
              <a:gd name="connsiteY6" fmla="*/ 218079 h 1560984"/>
              <a:gd name="connsiteX7" fmla="*/ 1178390 w 1809670"/>
              <a:gd name="connsiteY7" fmla="*/ 0 h 1560984"/>
              <a:gd name="connsiteX0" fmla="*/ 3826 w 1813496"/>
              <a:gd name="connsiteY0" fmla="*/ 1560984 h 1560984"/>
              <a:gd name="connsiteX1" fmla="*/ 0 w 1813496"/>
              <a:gd name="connsiteY1" fmla="*/ 1358209 h 1560984"/>
              <a:gd name="connsiteX2" fmla="*/ 769014 w 1813496"/>
              <a:gd name="connsiteY2" fmla="*/ 1059786 h 1560984"/>
              <a:gd name="connsiteX3" fmla="*/ 1090393 w 1813496"/>
              <a:gd name="connsiteY3" fmla="*/ 1055960 h 1560984"/>
              <a:gd name="connsiteX4" fmla="*/ 1802019 w 1813496"/>
              <a:gd name="connsiteY4" fmla="*/ 780492 h 1560984"/>
              <a:gd name="connsiteX5" fmla="*/ 1813496 w 1813496"/>
              <a:gd name="connsiteY5" fmla="*/ 623629 h 1560984"/>
              <a:gd name="connsiteX6" fmla="*/ 1140131 w 1813496"/>
              <a:gd name="connsiteY6" fmla="*/ 218079 h 1560984"/>
              <a:gd name="connsiteX7" fmla="*/ 1182216 w 1813496"/>
              <a:gd name="connsiteY7" fmla="*/ 0 h 1560984"/>
              <a:gd name="connsiteX0" fmla="*/ 57824 w 1867494"/>
              <a:gd name="connsiteY0" fmla="*/ 1560984 h 1560984"/>
              <a:gd name="connsiteX1" fmla="*/ 53998 w 1867494"/>
              <a:gd name="connsiteY1" fmla="*/ 1358209 h 1560984"/>
              <a:gd name="connsiteX2" fmla="*/ 796231 w 1867494"/>
              <a:gd name="connsiteY2" fmla="*/ 1048308 h 1560984"/>
              <a:gd name="connsiteX3" fmla="*/ 1144391 w 1867494"/>
              <a:gd name="connsiteY3" fmla="*/ 1055960 h 1560984"/>
              <a:gd name="connsiteX4" fmla="*/ 1856017 w 1867494"/>
              <a:gd name="connsiteY4" fmla="*/ 780492 h 1560984"/>
              <a:gd name="connsiteX5" fmla="*/ 1867494 w 1867494"/>
              <a:gd name="connsiteY5" fmla="*/ 623629 h 1560984"/>
              <a:gd name="connsiteX6" fmla="*/ 1194129 w 1867494"/>
              <a:gd name="connsiteY6" fmla="*/ 218079 h 1560984"/>
              <a:gd name="connsiteX7" fmla="*/ 1236214 w 1867494"/>
              <a:gd name="connsiteY7" fmla="*/ 0 h 1560984"/>
              <a:gd name="connsiteX0" fmla="*/ 0 w 1809670"/>
              <a:gd name="connsiteY0" fmla="*/ 1560984 h 1560984"/>
              <a:gd name="connsiteX1" fmla="*/ 738407 w 1809670"/>
              <a:gd name="connsiteY1" fmla="*/ 1048308 h 1560984"/>
              <a:gd name="connsiteX2" fmla="*/ 1086567 w 1809670"/>
              <a:gd name="connsiteY2" fmla="*/ 1055960 h 1560984"/>
              <a:gd name="connsiteX3" fmla="*/ 1798193 w 1809670"/>
              <a:gd name="connsiteY3" fmla="*/ 780492 h 1560984"/>
              <a:gd name="connsiteX4" fmla="*/ 1809670 w 1809670"/>
              <a:gd name="connsiteY4" fmla="*/ 623629 h 1560984"/>
              <a:gd name="connsiteX5" fmla="*/ 1136305 w 1809670"/>
              <a:gd name="connsiteY5" fmla="*/ 218079 h 1560984"/>
              <a:gd name="connsiteX6" fmla="*/ 1178390 w 1809670"/>
              <a:gd name="connsiteY6" fmla="*/ 0 h 1560984"/>
              <a:gd name="connsiteX0" fmla="*/ 0 w 1882363"/>
              <a:gd name="connsiteY0" fmla="*/ 1476814 h 1476814"/>
              <a:gd name="connsiteX1" fmla="*/ 811100 w 1882363"/>
              <a:gd name="connsiteY1" fmla="*/ 1048308 h 1476814"/>
              <a:gd name="connsiteX2" fmla="*/ 1159260 w 1882363"/>
              <a:gd name="connsiteY2" fmla="*/ 1055960 h 1476814"/>
              <a:gd name="connsiteX3" fmla="*/ 1870886 w 1882363"/>
              <a:gd name="connsiteY3" fmla="*/ 780492 h 1476814"/>
              <a:gd name="connsiteX4" fmla="*/ 1882363 w 1882363"/>
              <a:gd name="connsiteY4" fmla="*/ 623629 h 1476814"/>
              <a:gd name="connsiteX5" fmla="*/ 1208998 w 1882363"/>
              <a:gd name="connsiteY5" fmla="*/ 218079 h 1476814"/>
              <a:gd name="connsiteX6" fmla="*/ 1251083 w 1882363"/>
              <a:gd name="connsiteY6" fmla="*/ 0 h 1476814"/>
              <a:gd name="connsiteX0" fmla="*/ 0 w 1958882"/>
              <a:gd name="connsiteY0" fmla="*/ 1476814 h 1476814"/>
              <a:gd name="connsiteX1" fmla="*/ 887619 w 1958882"/>
              <a:gd name="connsiteY1" fmla="*/ 1048308 h 1476814"/>
              <a:gd name="connsiteX2" fmla="*/ 1235779 w 1958882"/>
              <a:gd name="connsiteY2" fmla="*/ 1055960 h 1476814"/>
              <a:gd name="connsiteX3" fmla="*/ 1947405 w 1958882"/>
              <a:gd name="connsiteY3" fmla="*/ 780492 h 1476814"/>
              <a:gd name="connsiteX4" fmla="*/ 1958882 w 1958882"/>
              <a:gd name="connsiteY4" fmla="*/ 623629 h 1476814"/>
              <a:gd name="connsiteX5" fmla="*/ 1285517 w 1958882"/>
              <a:gd name="connsiteY5" fmla="*/ 218079 h 1476814"/>
              <a:gd name="connsiteX6" fmla="*/ 1327602 w 1958882"/>
              <a:gd name="connsiteY6" fmla="*/ 0 h 1476814"/>
              <a:gd name="connsiteX0" fmla="*/ 0 w 1958882"/>
              <a:gd name="connsiteY0" fmla="*/ 1476814 h 1476814"/>
              <a:gd name="connsiteX1" fmla="*/ 887619 w 1958882"/>
              <a:gd name="connsiteY1" fmla="*/ 1048308 h 1476814"/>
              <a:gd name="connsiteX2" fmla="*/ 1235779 w 1958882"/>
              <a:gd name="connsiteY2" fmla="*/ 1055960 h 1476814"/>
              <a:gd name="connsiteX3" fmla="*/ 1947405 w 1958882"/>
              <a:gd name="connsiteY3" fmla="*/ 780492 h 1476814"/>
              <a:gd name="connsiteX4" fmla="*/ 1958882 w 1958882"/>
              <a:gd name="connsiteY4" fmla="*/ 623629 h 1476814"/>
              <a:gd name="connsiteX5" fmla="*/ 1285517 w 1958882"/>
              <a:gd name="connsiteY5" fmla="*/ 218079 h 1476814"/>
              <a:gd name="connsiteX6" fmla="*/ 1327602 w 1958882"/>
              <a:gd name="connsiteY6" fmla="*/ 0 h 1476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882" h="1476814">
                <a:moveTo>
                  <a:pt x="0" y="1476814"/>
                </a:moveTo>
                <a:cubicBezTo>
                  <a:pt x="192094" y="1377658"/>
                  <a:pt x="706525" y="1132479"/>
                  <a:pt x="887619" y="1048308"/>
                </a:cubicBezTo>
                <a:lnTo>
                  <a:pt x="1235779" y="1055960"/>
                </a:lnTo>
                <a:lnTo>
                  <a:pt x="1947405" y="780492"/>
                </a:lnTo>
                <a:lnTo>
                  <a:pt x="1958882" y="623629"/>
                </a:lnTo>
                <a:lnTo>
                  <a:pt x="1285517" y="218079"/>
                </a:lnTo>
                <a:lnTo>
                  <a:pt x="1327602" y="0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7B171D8-935D-0F43-9FDB-7A32B04E971D}"/>
              </a:ext>
            </a:extLst>
          </p:cNvPr>
          <p:cNvSpPr/>
          <p:nvPr/>
        </p:nvSpPr>
        <p:spPr>
          <a:xfrm>
            <a:off x="5543550" y="5391150"/>
            <a:ext cx="133350" cy="371475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EBE03E1-A40C-1E40-BB55-6DDFE64A0442}"/>
              </a:ext>
            </a:extLst>
          </p:cNvPr>
          <p:cNvGrpSpPr/>
          <p:nvPr/>
        </p:nvGrpSpPr>
        <p:grpSpPr>
          <a:xfrm>
            <a:off x="4094463" y="4691367"/>
            <a:ext cx="2885057" cy="1481137"/>
            <a:chOff x="4094463" y="4691367"/>
            <a:chExt cx="2885057" cy="1481137"/>
          </a:xfrm>
        </p:grpSpPr>
        <p:sp>
          <p:nvSpPr>
            <p:cNvPr id="189" name="Freeform 2">
              <a:extLst>
                <a:ext uri="{FF2B5EF4-FFF2-40B4-BE49-F238E27FC236}">
                  <a16:creationId xmlns:a16="http://schemas.microsoft.com/office/drawing/2014/main" id="{9A546185-6077-2340-8A96-0F02D5D7C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957" y="4691367"/>
              <a:ext cx="2849563" cy="1481137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979929-3895-E541-88C5-08B90173C1D4}"/>
                </a:ext>
              </a:extLst>
            </p:cNvPr>
            <p:cNvGrpSpPr/>
            <p:nvPr/>
          </p:nvGrpSpPr>
          <p:grpSpPr>
            <a:xfrm>
              <a:off x="5035264" y="5554092"/>
              <a:ext cx="496248" cy="260542"/>
              <a:chOff x="7141236" y="6068702"/>
              <a:chExt cx="496248" cy="260542"/>
            </a:xfrm>
          </p:grpSpPr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0CA65D85-D056-864E-B0EC-70D8C181B47E}"/>
                  </a:ext>
                </a:extLst>
              </p:cNvPr>
              <p:cNvSpPr/>
              <p:nvPr/>
            </p:nvSpPr>
            <p:spPr>
              <a:xfrm>
                <a:off x="7141236" y="6158887"/>
                <a:ext cx="496248" cy="170357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E40000"/>
                  </a:gs>
                  <a:gs pos="21000">
                    <a:schemeClr val="bg1"/>
                  </a:gs>
                  <a:gs pos="51000">
                    <a:srgbClr val="ED356A"/>
                  </a:gs>
                  <a:gs pos="100000">
                    <a:srgbClr val="E40000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09E25CE5-3538-A147-95F2-FE0F002533C9}"/>
                  </a:ext>
                </a:extLst>
              </p:cNvPr>
              <p:cNvSpPr/>
              <p:nvPr/>
            </p:nvSpPr>
            <p:spPr>
              <a:xfrm>
                <a:off x="7141522" y="6068702"/>
                <a:ext cx="495647" cy="168664"/>
              </a:xfrm>
              <a:prstGeom prst="ellipse">
                <a:avLst/>
              </a:prstGeom>
              <a:solidFill>
                <a:srgbClr val="FA376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B88C1E52-4F13-B54A-A8B3-B882AA5360C7}"/>
                  </a:ext>
                </a:extLst>
              </p:cNvPr>
              <p:cNvGrpSpPr/>
              <p:nvPr/>
            </p:nvGrpSpPr>
            <p:grpSpPr>
              <a:xfrm>
                <a:off x="7214834" y="6090139"/>
                <a:ext cx="348960" cy="123931"/>
                <a:chOff x="7786941" y="2884917"/>
                <a:chExt cx="897649" cy="353919"/>
              </a:xfrm>
            </p:grpSpPr>
            <p:sp>
              <p:nvSpPr>
                <p:cNvPr id="360" name="Freeform 359">
                  <a:extLst>
                    <a:ext uri="{FF2B5EF4-FFF2-40B4-BE49-F238E27FC236}">
                      <a16:creationId xmlns:a16="http://schemas.microsoft.com/office/drawing/2014/main" id="{3EA6F082-8061-C547-AAD1-5C5B1680910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1" name="Freeform 360">
                  <a:extLst>
                    <a:ext uri="{FF2B5EF4-FFF2-40B4-BE49-F238E27FC236}">
                      <a16:creationId xmlns:a16="http://schemas.microsoft.com/office/drawing/2014/main" id="{F527C5CB-65A2-E34A-A65A-93F1139F95B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2" name="Freeform 361">
                  <a:extLst>
                    <a:ext uri="{FF2B5EF4-FFF2-40B4-BE49-F238E27FC236}">
                      <a16:creationId xmlns:a16="http://schemas.microsoft.com/office/drawing/2014/main" id="{6DE3C8BD-23FE-754A-9456-20EB1F93DA1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3" name="Freeform 362">
                  <a:extLst>
                    <a:ext uri="{FF2B5EF4-FFF2-40B4-BE49-F238E27FC236}">
                      <a16:creationId xmlns:a16="http://schemas.microsoft.com/office/drawing/2014/main" id="{71C34D50-69A1-0E47-8F12-8F6635D2135B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FFB3D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E9AE0DE-57F1-DA47-841B-AF1526D27381}"/>
                </a:ext>
              </a:extLst>
            </p:cNvPr>
            <p:cNvGrpSpPr/>
            <p:nvPr/>
          </p:nvGrpSpPr>
          <p:grpSpPr>
            <a:xfrm>
              <a:off x="6131364" y="5156690"/>
              <a:ext cx="496248" cy="260542"/>
              <a:chOff x="7493876" y="2774731"/>
              <a:chExt cx="1481958" cy="894622"/>
            </a:xfrm>
          </p:grpSpPr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36B5E314-D824-564B-8B99-7428AA61BC7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B5687DE2-7AEB-C94F-BD77-B787BED6A85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3F1D081E-C670-EB42-8157-542B2571523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27" name="Freeform 326">
                  <a:extLst>
                    <a:ext uri="{FF2B5EF4-FFF2-40B4-BE49-F238E27FC236}">
                      <a16:creationId xmlns:a16="http://schemas.microsoft.com/office/drawing/2014/main" id="{76FD901E-7447-6044-941D-D8D53016227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C65D72F4-D1BF-A743-A4CF-A3061301D2F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24042695-10E5-4D4B-8766-D9D97DE34F3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C8D82D6B-3965-DC48-A8D4-5025EC499BC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0CFE465D-7641-7541-9496-4029B9355B5A}"/>
                </a:ext>
              </a:extLst>
            </p:cNvPr>
            <p:cNvGrpSpPr/>
            <p:nvPr/>
          </p:nvGrpSpPr>
          <p:grpSpPr>
            <a:xfrm>
              <a:off x="5122533" y="4861037"/>
              <a:ext cx="496248" cy="260542"/>
              <a:chOff x="7493876" y="2774731"/>
              <a:chExt cx="1481958" cy="894622"/>
            </a:xfrm>
          </p:grpSpPr>
          <p:sp>
            <p:nvSpPr>
              <p:cNvPr id="333" name="Freeform 332">
                <a:extLst>
                  <a:ext uri="{FF2B5EF4-FFF2-40B4-BE49-F238E27FC236}">
                    <a16:creationId xmlns:a16="http://schemas.microsoft.com/office/drawing/2014/main" id="{3B041F3E-CB88-8F4B-84D4-1214776D36E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08136920-F30D-BC4E-A92D-0ABD2EC7437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2BE80152-BCA5-CA46-9EE7-63649D7FE819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36" name="Freeform 335">
                  <a:extLst>
                    <a:ext uri="{FF2B5EF4-FFF2-40B4-BE49-F238E27FC236}">
                      <a16:creationId xmlns:a16="http://schemas.microsoft.com/office/drawing/2014/main" id="{2518C53F-685F-074F-8F4E-E3A4CB26913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7" name="Freeform 336">
                  <a:extLst>
                    <a:ext uri="{FF2B5EF4-FFF2-40B4-BE49-F238E27FC236}">
                      <a16:creationId xmlns:a16="http://schemas.microsoft.com/office/drawing/2014/main" id="{F1578F2C-5505-EB45-9014-BAD0AFEA429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8" name="Freeform 337">
                  <a:extLst>
                    <a:ext uri="{FF2B5EF4-FFF2-40B4-BE49-F238E27FC236}">
                      <a16:creationId xmlns:a16="http://schemas.microsoft.com/office/drawing/2014/main" id="{DD91E8C8-92AC-E446-ABF1-F7D54921C42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" name="Freeform 338">
                  <a:extLst>
                    <a:ext uri="{FF2B5EF4-FFF2-40B4-BE49-F238E27FC236}">
                      <a16:creationId xmlns:a16="http://schemas.microsoft.com/office/drawing/2014/main" id="{69F33027-F122-C445-923E-09F2AEB27B0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7D1E5FBB-CD41-884B-831B-682E5F6CE29F}"/>
                </a:ext>
              </a:extLst>
            </p:cNvPr>
            <p:cNvGrpSpPr/>
            <p:nvPr/>
          </p:nvGrpSpPr>
          <p:grpSpPr>
            <a:xfrm>
              <a:off x="4450588" y="5823254"/>
              <a:ext cx="496248" cy="260542"/>
              <a:chOff x="7493876" y="2774731"/>
              <a:chExt cx="1481958" cy="894622"/>
            </a:xfrm>
          </p:grpSpPr>
          <p:sp>
            <p:nvSpPr>
              <p:cNvPr id="341" name="Freeform 340">
                <a:extLst>
                  <a:ext uri="{FF2B5EF4-FFF2-40B4-BE49-F238E27FC236}">
                    <a16:creationId xmlns:a16="http://schemas.microsoft.com/office/drawing/2014/main" id="{F7ED3C1B-77D0-5A4C-B7A4-7B4162888DF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C6C36B06-A393-AA49-97E2-CA983E530D42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55B6028F-C8FE-5347-9982-246E1F0DEC3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44" name="Freeform 343">
                  <a:extLst>
                    <a:ext uri="{FF2B5EF4-FFF2-40B4-BE49-F238E27FC236}">
                      <a16:creationId xmlns:a16="http://schemas.microsoft.com/office/drawing/2014/main" id="{D9135A62-DBD4-4E48-B166-943E0258FD8C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5" name="Freeform 344">
                  <a:extLst>
                    <a:ext uri="{FF2B5EF4-FFF2-40B4-BE49-F238E27FC236}">
                      <a16:creationId xmlns:a16="http://schemas.microsoft.com/office/drawing/2014/main" id="{A6CD8C01-7ACD-9047-AF09-4509FAD01ED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Freeform 345">
                  <a:extLst>
                    <a:ext uri="{FF2B5EF4-FFF2-40B4-BE49-F238E27FC236}">
                      <a16:creationId xmlns:a16="http://schemas.microsoft.com/office/drawing/2014/main" id="{9834EEC0-E73C-C84D-B165-574B3980957C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Freeform 346">
                  <a:extLst>
                    <a:ext uri="{FF2B5EF4-FFF2-40B4-BE49-F238E27FC236}">
                      <a16:creationId xmlns:a16="http://schemas.microsoft.com/office/drawing/2014/main" id="{2D12A304-34D8-9442-9CED-FBB7F0B8D265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B39672A6-77C4-5F43-BD22-8EBBBB1DACC3}"/>
                </a:ext>
              </a:extLst>
            </p:cNvPr>
            <p:cNvGrpSpPr/>
            <p:nvPr/>
          </p:nvGrpSpPr>
          <p:grpSpPr>
            <a:xfrm>
              <a:off x="4094463" y="5164346"/>
              <a:ext cx="496248" cy="260542"/>
              <a:chOff x="7493876" y="2774731"/>
              <a:chExt cx="1481958" cy="894622"/>
            </a:xfrm>
          </p:grpSpPr>
          <p:sp>
            <p:nvSpPr>
              <p:cNvPr id="349" name="Freeform 348">
                <a:extLst>
                  <a:ext uri="{FF2B5EF4-FFF2-40B4-BE49-F238E27FC236}">
                    <a16:creationId xmlns:a16="http://schemas.microsoft.com/office/drawing/2014/main" id="{6A952387-953F-784E-B4C8-2ED10819E94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1758E986-D712-5440-AC7F-0F55B12BDD6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840B06B0-30F5-7E47-9591-50E2832B6A91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52" name="Freeform 351">
                  <a:extLst>
                    <a:ext uri="{FF2B5EF4-FFF2-40B4-BE49-F238E27FC236}">
                      <a16:creationId xmlns:a16="http://schemas.microsoft.com/office/drawing/2014/main" id="{7CF1DA14-5159-F043-933A-4C22AECDE48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3" name="Freeform 352">
                  <a:extLst>
                    <a:ext uri="{FF2B5EF4-FFF2-40B4-BE49-F238E27FC236}">
                      <a16:creationId xmlns:a16="http://schemas.microsoft.com/office/drawing/2014/main" id="{54AAC614-B4B1-9047-8BBA-FE8D4A25981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4" name="Freeform 353">
                  <a:extLst>
                    <a:ext uri="{FF2B5EF4-FFF2-40B4-BE49-F238E27FC236}">
                      <a16:creationId xmlns:a16="http://schemas.microsoft.com/office/drawing/2014/main" id="{E59BE7CB-C32E-A346-95B4-3992B34807F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Freeform 354">
                  <a:extLst>
                    <a:ext uri="{FF2B5EF4-FFF2-40B4-BE49-F238E27FC236}">
                      <a16:creationId xmlns:a16="http://schemas.microsoft.com/office/drawing/2014/main" id="{CAEA8866-D7A6-6A49-8FE1-136D7DBEB02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812505EE-DEAC-B44A-A839-759F29108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324" y="4994579"/>
              <a:ext cx="542925" cy="295275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Freeform 91">
              <a:extLst>
                <a:ext uri="{FF2B5EF4-FFF2-40B4-BE49-F238E27FC236}">
                  <a16:creationId xmlns:a16="http://schemas.microsoft.com/office/drawing/2014/main" id="{76C479BA-ED38-4947-AD35-F635DF9E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724" y="4988229"/>
              <a:ext cx="506413" cy="307975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Freeform 92">
              <a:extLst>
                <a:ext uri="{FF2B5EF4-FFF2-40B4-BE49-F238E27FC236}">
                  <a16:creationId xmlns:a16="http://schemas.microsoft.com/office/drawing/2014/main" id="{124CDDC7-679C-D04E-9FD3-518104782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512" y="5380342"/>
              <a:ext cx="481012" cy="238125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Freeform 93">
              <a:extLst>
                <a:ext uri="{FF2B5EF4-FFF2-40B4-BE49-F238E27FC236}">
                  <a16:creationId xmlns:a16="http://schemas.microsoft.com/office/drawing/2014/main" id="{E2A83ACF-7B20-AC4B-83B1-FE92C6043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249" y="5356529"/>
              <a:ext cx="630238" cy="247650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Freeform 94">
              <a:extLst>
                <a:ext uri="{FF2B5EF4-FFF2-40B4-BE49-F238E27FC236}">
                  <a16:creationId xmlns:a16="http://schemas.microsoft.com/office/drawing/2014/main" id="{0B9C88EB-CE4C-1E43-BD78-4EA6BB3E6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587" y="5410504"/>
              <a:ext cx="206375" cy="508000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Freeform 95">
              <a:extLst>
                <a:ext uri="{FF2B5EF4-FFF2-40B4-BE49-F238E27FC236}">
                  <a16:creationId xmlns:a16="http://schemas.microsoft.com/office/drawing/2014/main" id="{CFFC9FF4-E928-074A-8F72-9E180DF7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6923" y="5943904"/>
              <a:ext cx="970395" cy="81756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0" name="Freeform 96">
              <a:extLst>
                <a:ext uri="{FF2B5EF4-FFF2-40B4-BE49-F238E27FC236}">
                  <a16:creationId xmlns:a16="http://schemas.microsoft.com/office/drawing/2014/main" id="{FC6453FD-735C-9F4A-B961-B872F0071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349" y="5424888"/>
              <a:ext cx="193675" cy="404716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4211C5D7-E98B-7448-9452-57EB36146678}"/>
                </a:ext>
              </a:extLst>
            </p:cNvPr>
            <p:cNvGrpSpPr/>
            <p:nvPr/>
          </p:nvGrpSpPr>
          <p:grpSpPr>
            <a:xfrm>
              <a:off x="5868328" y="5862061"/>
              <a:ext cx="496248" cy="260542"/>
              <a:chOff x="7493876" y="2774731"/>
              <a:chExt cx="1481958" cy="894622"/>
            </a:xfrm>
          </p:grpSpPr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8AB7F791-7AD9-F648-B2E0-B6E3683A8D55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51E93EA3-17BD-B641-99CE-E84D1493A92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A5B4FD9C-501E-7F4E-A2DA-4DCEFCE3689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19" name="Freeform 318">
                  <a:extLst>
                    <a:ext uri="{FF2B5EF4-FFF2-40B4-BE49-F238E27FC236}">
                      <a16:creationId xmlns:a16="http://schemas.microsoft.com/office/drawing/2014/main" id="{1906F39B-C9B6-604F-8758-83430DECEA8B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" name="Freeform 319">
                  <a:extLst>
                    <a:ext uri="{FF2B5EF4-FFF2-40B4-BE49-F238E27FC236}">
                      <a16:creationId xmlns:a16="http://schemas.microsoft.com/office/drawing/2014/main" id="{91751636-4135-394E-B377-29D0624E77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1" name="Freeform 320">
                  <a:extLst>
                    <a:ext uri="{FF2B5EF4-FFF2-40B4-BE49-F238E27FC236}">
                      <a16:creationId xmlns:a16="http://schemas.microsoft.com/office/drawing/2014/main" id="{BB3193D0-B14F-724A-80B1-6F8EDE58A8F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2" name="Freeform 321">
                  <a:extLst>
                    <a:ext uri="{FF2B5EF4-FFF2-40B4-BE49-F238E27FC236}">
                      <a16:creationId xmlns:a16="http://schemas.microsoft.com/office/drawing/2014/main" id="{CF32363E-10AF-1643-8F6B-814910A9D63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and the congested “bottleneck link”</a:t>
            </a:r>
            <a:endParaRPr lang="en-US" sz="4400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2F5639-C13F-8347-B6CF-B5A700C7EA84}"/>
              </a:ext>
            </a:extLst>
          </p:cNvPr>
          <p:cNvSpPr txBox="1">
            <a:spLocks noChangeArrowheads="1"/>
          </p:cNvSpPr>
          <p:nvPr/>
        </p:nvSpPr>
        <p:spPr>
          <a:xfrm>
            <a:off x="667043" y="1366203"/>
            <a:ext cx="11177587" cy="91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(classic, CUBIC) increase TCP’s sending rate until packet loss occurs at some router’s output: the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bottleneck link</a:t>
            </a:r>
          </a:p>
        </p:txBody>
      </p:sp>
      <p:sp>
        <p:nvSpPr>
          <p:cNvPr id="163" name="Text Box 8">
            <a:extLst>
              <a:ext uri="{FF2B5EF4-FFF2-40B4-BE49-F238E27FC236}">
                <a16:creationId xmlns:a16="http://schemas.microsoft.com/office/drawing/2014/main" id="{E65C3147-B6A2-674F-B175-C4411782B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3594045"/>
            <a:ext cx="71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source</a:t>
            </a: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" name="Freeform 10">
            <a:extLst>
              <a:ext uri="{FF2B5EF4-FFF2-40B4-BE49-F238E27FC236}">
                <a16:creationId xmlns:a16="http://schemas.microsoft.com/office/drawing/2014/main" id="{51065C6F-5BFC-8741-9747-71CCD0CC01B5}"/>
              </a:ext>
            </a:extLst>
          </p:cNvPr>
          <p:cNvSpPr>
            <a:spLocks/>
          </p:cNvSpPr>
          <p:nvPr/>
        </p:nvSpPr>
        <p:spPr bwMode="auto">
          <a:xfrm flipH="1">
            <a:off x="2481263" y="3925832"/>
            <a:ext cx="326408" cy="1262816"/>
          </a:xfrm>
          <a:custGeom>
            <a:avLst/>
            <a:gdLst>
              <a:gd name="T0" fmla="*/ 2147483647 w 12213"/>
              <a:gd name="T1" fmla="*/ 2147483647 h 10000"/>
              <a:gd name="T2" fmla="*/ 0 w 12213"/>
              <a:gd name="T3" fmla="*/ 0 h 10000"/>
              <a:gd name="T4" fmla="*/ 0 w 12213"/>
              <a:gd name="T5" fmla="*/ 2147483647 h 10000"/>
              <a:gd name="T6" fmla="*/ 2147483647 w 12213"/>
              <a:gd name="T7" fmla="*/ 2147483647 h 10000"/>
              <a:gd name="T8" fmla="*/ 2147483647 w 12213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3" h="10000">
                <a:moveTo>
                  <a:pt x="11726" y="4661"/>
                </a:moveTo>
                <a:lnTo>
                  <a:pt x="0" y="0"/>
                </a:lnTo>
                <a:lnTo>
                  <a:pt x="0" y="10000"/>
                </a:lnTo>
                <a:lnTo>
                  <a:pt x="12213" y="6473"/>
                </a:lnTo>
                <a:lnTo>
                  <a:pt x="11726" y="4661"/>
                </a:lnTo>
                <a:close/>
              </a:path>
            </a:pathLst>
          </a:custGeom>
          <a:gradFill rotWithShape="1">
            <a:gsLst>
              <a:gs pos="0">
                <a:srgbClr val="33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5" name="Rectangle 23">
            <a:extLst>
              <a:ext uri="{FF2B5EF4-FFF2-40B4-BE49-F238E27FC236}">
                <a16:creationId xmlns:a16="http://schemas.microsoft.com/office/drawing/2014/main" id="{245AE889-4FF1-5D41-B0C9-6E1D7DFE6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6" y="3909956"/>
            <a:ext cx="1062368" cy="1290639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" name="Rectangle 24">
            <a:extLst>
              <a:ext uri="{FF2B5EF4-FFF2-40B4-BE49-F238E27FC236}">
                <a16:creationId xmlns:a16="http://schemas.microsoft.com/office/drawing/2014/main" id="{726B5B54-D786-344E-93B0-A2521F3FB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3949645"/>
            <a:ext cx="1066800" cy="12319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25">
            <a:extLst>
              <a:ext uri="{FF2B5EF4-FFF2-40B4-BE49-F238E27FC236}">
                <a16:creationId xmlns:a16="http://schemas.microsoft.com/office/drawing/2014/main" id="{ED6C96DE-045A-4845-BE61-A830E126E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4638" y="4227457"/>
            <a:ext cx="1058862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Text Box 26">
            <a:extLst>
              <a:ext uri="{FF2B5EF4-FFF2-40B4-BE49-F238E27FC236}">
                <a16:creationId xmlns:a16="http://schemas.microsoft.com/office/drawing/2014/main" id="{84D02891-4DB6-A74C-B473-DDD899D44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604" y="3957054"/>
            <a:ext cx="11049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TCP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network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link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physical</a:t>
            </a:r>
          </a:p>
        </p:txBody>
      </p:sp>
      <p:grpSp>
        <p:nvGrpSpPr>
          <p:cNvPr id="169" name="Group 190">
            <a:extLst>
              <a:ext uri="{FF2B5EF4-FFF2-40B4-BE49-F238E27FC236}">
                <a16:creationId xmlns:a16="http://schemas.microsoft.com/office/drawing/2014/main" id="{04290ECE-716C-A647-B2EC-8AA922EFC2A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51063" y="4424307"/>
            <a:ext cx="673100" cy="701675"/>
            <a:chOff x="-44" y="1473"/>
            <a:chExt cx="981" cy="1105"/>
          </a:xfrm>
        </p:grpSpPr>
        <p:pic>
          <p:nvPicPr>
            <p:cNvPr id="170" name="Picture 191" descr="desktop_computer_stylized_medium">
              <a:extLst>
                <a:ext uri="{FF2B5EF4-FFF2-40B4-BE49-F238E27FC236}">
                  <a16:creationId xmlns:a16="http://schemas.microsoft.com/office/drawing/2014/main" id="{19B47375-0826-C44B-8E48-9D677E4039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1" name="Freeform 192">
              <a:extLst>
                <a:ext uri="{FF2B5EF4-FFF2-40B4-BE49-F238E27FC236}">
                  <a16:creationId xmlns:a16="http://schemas.microsoft.com/office/drawing/2014/main" id="{FEA1C998-C605-D84B-8547-D97F2BC8D4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2" name="Line 25">
            <a:extLst>
              <a:ext uri="{FF2B5EF4-FFF2-40B4-BE49-F238E27FC236}">
                <a16:creationId xmlns:a16="http://schemas.microsoft.com/office/drawing/2014/main" id="{DA5446CC-C771-F441-9E97-037B17ED4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56057"/>
            <a:ext cx="1058863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Line 25">
            <a:extLst>
              <a:ext uri="{FF2B5EF4-FFF2-40B4-BE49-F238E27FC236}">
                <a16:creationId xmlns:a16="http://schemas.microsoft.com/office/drawing/2014/main" id="{264D9FFE-774A-7F4D-BEE4-B3B44B1FA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4163" y="4684657"/>
            <a:ext cx="1058862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25">
            <a:extLst>
              <a:ext uri="{FF2B5EF4-FFF2-40B4-BE49-F238E27FC236}">
                <a16:creationId xmlns:a16="http://schemas.microsoft.com/office/drawing/2014/main" id="{84D59C24-ECF9-B64A-9F2F-66C689C1F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4924370"/>
            <a:ext cx="106045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5" name="Group 3">
            <a:extLst>
              <a:ext uri="{FF2B5EF4-FFF2-40B4-BE49-F238E27FC236}">
                <a16:creationId xmlns:a16="http://schemas.microsoft.com/office/drawing/2014/main" id="{7651D039-1E34-A144-8FED-AAC44F023F2C}"/>
              </a:ext>
            </a:extLst>
          </p:cNvPr>
          <p:cNvGrpSpPr>
            <a:grpSpLocks/>
          </p:cNvGrpSpPr>
          <p:nvPr/>
        </p:nvGrpSpPr>
        <p:grpSpPr bwMode="auto">
          <a:xfrm>
            <a:off x="7794625" y="3673978"/>
            <a:ext cx="2047875" cy="1620287"/>
            <a:chOff x="4882752" y="4007261"/>
            <a:chExt cx="2046816" cy="1619544"/>
          </a:xfrm>
        </p:grpSpPr>
        <p:sp>
          <p:nvSpPr>
            <p:cNvPr id="176" name="Text Box 54">
              <a:extLst>
                <a:ext uri="{FF2B5EF4-FFF2-40B4-BE49-F238E27FC236}">
                  <a16:creationId xmlns:a16="http://schemas.microsoft.com/office/drawing/2014/main" id="{82FCAF5C-7EF8-BB47-BF30-CF3EA1FE6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752" y="4007261"/>
              <a:ext cx="122608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destination</a:t>
              </a:r>
              <a:endPara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7" name="Group 2">
              <a:extLst>
                <a:ext uri="{FF2B5EF4-FFF2-40B4-BE49-F238E27FC236}">
                  <a16:creationId xmlns:a16="http://schemas.microsoft.com/office/drawing/2014/main" id="{43D7F412-7232-F444-9D55-13FAD759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7179" y="4319856"/>
              <a:ext cx="2002389" cy="1306949"/>
              <a:chOff x="1305623" y="4714561"/>
              <a:chExt cx="2002389" cy="1306949"/>
            </a:xfrm>
          </p:grpSpPr>
          <p:sp>
            <p:nvSpPr>
              <p:cNvPr id="178" name="Freeform 10">
                <a:extLst>
                  <a:ext uri="{FF2B5EF4-FFF2-40B4-BE49-F238E27FC236}">
                    <a16:creationId xmlns:a16="http://schemas.microsoft.com/office/drawing/2014/main" id="{2BBCCDF2-BD61-D243-80E3-FC38B4374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569" y="4714561"/>
                <a:ext cx="288261" cy="1290044"/>
              </a:xfrm>
              <a:custGeom>
                <a:avLst/>
                <a:gdLst>
                  <a:gd name="T0" fmla="*/ 2147483647 w 267"/>
                  <a:gd name="T1" fmla="*/ 2147483647 h 1186"/>
                  <a:gd name="T2" fmla="*/ 0 w 267"/>
                  <a:gd name="T3" fmla="*/ 0 h 1186"/>
                  <a:gd name="T4" fmla="*/ 0 w 267"/>
                  <a:gd name="T5" fmla="*/ 2147483647 h 1186"/>
                  <a:gd name="T6" fmla="*/ 2147483647 w 267"/>
                  <a:gd name="T7" fmla="*/ 2147483647 h 1186"/>
                  <a:gd name="T8" fmla="*/ 2147483647 w 267"/>
                  <a:gd name="T9" fmla="*/ 2147483647 h 11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6"/>
                  <a:gd name="T17" fmla="*/ 267 w 267"/>
                  <a:gd name="T18" fmla="*/ 1186 h 11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6">
                    <a:moveTo>
                      <a:pt x="254" y="466"/>
                    </a:moveTo>
                    <a:lnTo>
                      <a:pt x="0" y="0"/>
                    </a:lnTo>
                    <a:lnTo>
                      <a:pt x="0" y="1186"/>
                    </a:lnTo>
                    <a:lnTo>
                      <a:pt x="267" y="652"/>
                    </a:lnTo>
                    <a:lnTo>
                      <a:pt x="254" y="46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" name="Rectangle 23">
                <a:extLst>
                  <a:ext uri="{FF2B5EF4-FFF2-40B4-BE49-F238E27FC236}">
                    <a16:creationId xmlns:a16="http://schemas.microsoft.com/office/drawing/2014/main" id="{0FF740DF-A766-DA47-941D-9BB75289F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8616" y="4722494"/>
                <a:ext cx="1045433" cy="127129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0" name="Rectangle 24">
                <a:extLst>
                  <a:ext uri="{FF2B5EF4-FFF2-40B4-BE49-F238E27FC236}">
                    <a16:creationId xmlns:a16="http://schemas.microsoft.com/office/drawing/2014/main" id="{30976AB5-5CF3-9649-AE10-0D8834A36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249" y="4752754"/>
                <a:ext cx="1067215" cy="1231976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1" name="Line 25">
                <a:extLst>
                  <a:ext uri="{FF2B5EF4-FFF2-40B4-BE49-F238E27FC236}">
                    <a16:creationId xmlns:a16="http://schemas.microsoft.com/office/drawing/2014/main" id="{C40254F3-8EF1-1946-BD3D-FCE2C1EC4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1249" y="50313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2" name="Text Box 26">
                <a:extLst>
                  <a:ext uri="{FF2B5EF4-FFF2-40B4-BE49-F238E27FC236}">
                    <a16:creationId xmlns:a16="http://schemas.microsoft.com/office/drawing/2014/main" id="{3E76F59F-6FAE-6949-AACB-C12FB93524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5623" y="4747333"/>
                <a:ext cx="1104329" cy="1274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application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A3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network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link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physical</a:t>
                </a:r>
              </a:p>
            </p:txBody>
          </p:sp>
          <p:grpSp>
            <p:nvGrpSpPr>
              <p:cNvPr id="183" name="Group 190">
                <a:extLst>
                  <a:ext uri="{FF2B5EF4-FFF2-40B4-BE49-F238E27FC236}">
                    <a16:creationId xmlns:a16="http://schemas.microsoft.com/office/drawing/2014/main" id="{3142986E-25B2-C545-A505-7FEFEE4617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634682" y="5076164"/>
                <a:ext cx="673330" cy="701684"/>
                <a:chOff x="-44" y="1473"/>
                <a:chExt cx="981" cy="1105"/>
              </a:xfrm>
            </p:grpSpPr>
            <p:pic>
              <p:nvPicPr>
                <p:cNvPr id="187" name="Picture 191" descr="desktop_computer_stylized_medium">
                  <a:extLst>
                    <a:ext uri="{FF2B5EF4-FFF2-40B4-BE49-F238E27FC236}">
                      <a16:creationId xmlns:a16="http://schemas.microsoft.com/office/drawing/2014/main" id="{8E397E43-AA92-9540-8502-E3F47CEB4A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8" name="Freeform 192">
                  <a:extLst>
                    <a:ext uri="{FF2B5EF4-FFF2-40B4-BE49-F238E27FC236}">
                      <a16:creationId xmlns:a16="http://schemas.microsoft.com/office/drawing/2014/main" id="{B94C52D7-1672-CE46-B256-90805C41A6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43382 w 356"/>
                    <a:gd name="T3" fmla="*/ 3172 h 368"/>
                    <a:gd name="T4" fmla="*/ 51464 w 356"/>
                    <a:gd name="T5" fmla="*/ 66095 h 368"/>
                    <a:gd name="T6" fmla="*/ 11342 w 356"/>
                    <a:gd name="T7" fmla="*/ 8266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84" name="Line 25">
                <a:extLst>
                  <a:ext uri="{FF2B5EF4-FFF2-40B4-BE49-F238E27FC236}">
                    <a16:creationId xmlns:a16="http://schemas.microsoft.com/office/drawing/2014/main" id="{3660A651-E6C2-464D-9AE5-A39238D21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5720" y="5260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5" name="Line 25">
                <a:extLst>
                  <a:ext uri="{FF2B5EF4-FFF2-40B4-BE49-F238E27FC236}">
                    <a16:creationId xmlns:a16="http://schemas.microsoft.com/office/drawing/2014/main" id="{CB18A03E-7135-A648-8BDC-9FD0E1B82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0191" y="54891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6" name="Line 25">
                <a:extLst>
                  <a:ext uri="{FF2B5EF4-FFF2-40B4-BE49-F238E27FC236}">
                    <a16:creationId xmlns:a16="http://schemas.microsoft.com/office/drawing/2014/main" id="{8A81FD3E-2BEE-A04B-99BC-5B54B8C0D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662" y="5728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81" name="Freeform 7">
            <a:extLst>
              <a:ext uri="{FF2B5EF4-FFF2-40B4-BE49-F238E27FC236}">
                <a16:creationId xmlns:a16="http://schemas.microsoft.com/office/drawing/2014/main" id="{4FE322CD-EE19-1D4A-A4A3-471CD5B424FF}"/>
              </a:ext>
            </a:extLst>
          </p:cNvPr>
          <p:cNvSpPr>
            <a:spLocks/>
          </p:cNvSpPr>
          <p:nvPr/>
        </p:nvSpPr>
        <p:spPr bwMode="auto">
          <a:xfrm>
            <a:off x="3329610" y="4423977"/>
            <a:ext cx="5073926" cy="1298611"/>
          </a:xfrm>
          <a:custGeom>
            <a:avLst/>
            <a:gdLst>
              <a:gd name="T0" fmla="*/ 0 w 5156094"/>
              <a:gd name="T1" fmla="*/ 0 h 1509215"/>
              <a:gd name="T2" fmla="*/ 6961 w 5156094"/>
              <a:gd name="T3" fmla="*/ 1168047 h 1509215"/>
              <a:gd name="T4" fmla="*/ 1131015 w 5156094"/>
              <a:gd name="T5" fmla="*/ 1170389 h 1509215"/>
              <a:gd name="T6" fmla="*/ 1755021 w 5156094"/>
              <a:gd name="T7" fmla="*/ 1490285 h 1509215"/>
              <a:gd name="T8" fmla="*/ 2207298 w 5156094"/>
              <a:gd name="T9" fmla="*/ 1510706 h 1509215"/>
              <a:gd name="T10" fmla="*/ 2988945 w 5156094"/>
              <a:gd name="T11" fmla="*/ 1198737 h 1509215"/>
              <a:gd name="T12" fmla="*/ 3391674 w 5156094"/>
              <a:gd name="T13" fmla="*/ 1210330 h 1509215"/>
              <a:gd name="T14" fmla="*/ 5156412 w 5156094"/>
              <a:gd name="T15" fmla="*/ 1199641 h 1509215"/>
              <a:gd name="T16" fmla="*/ 5126696 w 5156094"/>
              <a:gd name="T17" fmla="*/ 64147 h 15092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207163 w 5156094"/>
              <a:gd name="connsiteY4" fmla="*/ 1509215 h 1559667"/>
              <a:gd name="connsiteX5" fmla="*/ 2988762 w 5156094"/>
              <a:gd name="connsiteY5" fmla="*/ 1197554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88762 w 5156094"/>
              <a:gd name="connsiteY5" fmla="*/ 1197554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5156094 w 5156094"/>
              <a:gd name="connsiteY6" fmla="*/ 1198456 h 1559667"/>
              <a:gd name="connsiteX7" fmla="*/ 5126381 w 5156094"/>
              <a:gd name="connsiteY7" fmla="*/ 64084 h 155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56094" h="1559667">
                <a:moveTo>
                  <a:pt x="0" y="0"/>
                </a:moveTo>
                <a:cubicBezTo>
                  <a:pt x="2320" y="388965"/>
                  <a:pt x="4641" y="777929"/>
                  <a:pt x="6961" y="1166894"/>
                </a:cubicBezTo>
                <a:lnTo>
                  <a:pt x="1130946" y="1169234"/>
                </a:lnTo>
                <a:lnTo>
                  <a:pt x="1824854" y="1559667"/>
                </a:lnTo>
                <a:lnTo>
                  <a:pt x="2145216" y="1553959"/>
                </a:lnTo>
                <a:lnTo>
                  <a:pt x="2930257" y="1152811"/>
                </a:lnTo>
                <a:lnTo>
                  <a:pt x="5156094" y="1198456"/>
                </a:lnTo>
                <a:lnTo>
                  <a:pt x="5126381" y="64084"/>
                </a:lnTo>
              </a:path>
            </a:pathLst>
          </a:custGeom>
          <a:noFill/>
          <a:ln w="222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9" name="Rectangle 4">
            <a:extLst>
              <a:ext uri="{FF2B5EF4-FFF2-40B4-BE49-F238E27FC236}">
                <a16:creationId xmlns:a16="http://schemas.microsoft.com/office/drawing/2014/main" id="{0B86E12D-57F9-004F-9A98-0E80FDFD03ED}"/>
              </a:ext>
            </a:extLst>
          </p:cNvPr>
          <p:cNvSpPr txBox="1">
            <a:spLocks noChangeArrowheads="1"/>
          </p:cNvSpPr>
          <p:nvPr/>
        </p:nvSpPr>
        <p:spPr>
          <a:xfrm>
            <a:off x="640467" y="2288196"/>
            <a:ext cx="11177587" cy="91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understanding congestion: useful to focus on congested bottleneck link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054DCB-F0FC-6040-B6B9-B0434AA6A860}"/>
              </a:ext>
            </a:extLst>
          </p:cNvPr>
          <p:cNvGrpSpPr/>
          <p:nvPr/>
        </p:nvGrpSpPr>
        <p:grpSpPr>
          <a:xfrm>
            <a:off x="4839045" y="5517878"/>
            <a:ext cx="876995" cy="403711"/>
            <a:chOff x="5033182" y="4091488"/>
            <a:chExt cx="876995" cy="40371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004F00-B27A-6543-B345-6627D1137679}"/>
                </a:ext>
              </a:extLst>
            </p:cNvPr>
            <p:cNvCxnSpPr/>
            <p:nvPr/>
          </p:nvCxnSpPr>
          <p:spPr>
            <a:xfrm>
              <a:off x="5518407" y="4289261"/>
              <a:ext cx="869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89B243-A85D-9243-A088-8DCC1C93FE82}"/>
                </a:ext>
              </a:extLst>
            </p:cNvPr>
            <p:cNvSpPr/>
            <p:nvPr/>
          </p:nvSpPr>
          <p:spPr>
            <a:xfrm>
              <a:off x="5150875" y="4091488"/>
              <a:ext cx="382771" cy="403711"/>
            </a:xfrm>
            <a:prstGeom prst="rect">
              <a:avLst/>
            </a:prstGeom>
            <a:solidFill>
              <a:srgbClr val="E4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8C9EE21-A866-EF40-B74B-25BD15BDB166}"/>
                </a:ext>
              </a:extLst>
            </p:cNvPr>
            <p:cNvSpPr/>
            <p:nvPr/>
          </p:nvSpPr>
          <p:spPr>
            <a:xfrm>
              <a:off x="5565439" y="4115310"/>
              <a:ext cx="344738" cy="344738"/>
            </a:xfrm>
            <a:prstGeom prst="ellipse">
              <a:avLst/>
            </a:prstGeom>
            <a:solidFill>
              <a:srgbClr val="E4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E71FDDD-28C2-D944-937D-A37D3B73085B}"/>
                </a:ext>
              </a:extLst>
            </p:cNvPr>
            <p:cNvCxnSpPr/>
            <p:nvPr/>
          </p:nvCxnSpPr>
          <p:spPr>
            <a:xfrm>
              <a:off x="5427947" y="4125482"/>
              <a:ext cx="0" cy="328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709E3FA-52FC-C645-9DA2-F11001152074}"/>
                </a:ext>
              </a:extLst>
            </p:cNvPr>
            <p:cNvCxnSpPr/>
            <p:nvPr/>
          </p:nvCxnSpPr>
          <p:spPr>
            <a:xfrm>
              <a:off x="5330094" y="4125482"/>
              <a:ext cx="0" cy="328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377D666-34E2-244E-B3D8-6FE1A4596746}"/>
                </a:ext>
              </a:extLst>
            </p:cNvPr>
            <p:cNvCxnSpPr/>
            <p:nvPr/>
          </p:nvCxnSpPr>
          <p:spPr>
            <a:xfrm>
              <a:off x="5238591" y="4125482"/>
              <a:ext cx="0" cy="328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6E7784A-7CF2-DB4E-B801-AE25BE617B3D}"/>
                </a:ext>
              </a:extLst>
            </p:cNvPr>
            <p:cNvSpPr/>
            <p:nvPr/>
          </p:nvSpPr>
          <p:spPr>
            <a:xfrm>
              <a:off x="5033182" y="4091488"/>
              <a:ext cx="112907" cy="403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5A847F-7DB0-4448-866C-A04E3D418E75}"/>
              </a:ext>
            </a:extLst>
          </p:cNvPr>
          <p:cNvGrpSpPr/>
          <p:nvPr/>
        </p:nvGrpSpPr>
        <p:grpSpPr>
          <a:xfrm>
            <a:off x="3613959" y="3330565"/>
            <a:ext cx="4288552" cy="1038257"/>
            <a:chOff x="3613959" y="3330565"/>
            <a:chExt cx="4288552" cy="103825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BF638B-27BF-9A44-BC9B-E5A7126F9971}"/>
                </a:ext>
              </a:extLst>
            </p:cNvPr>
            <p:cNvSpPr txBox="1"/>
            <p:nvPr/>
          </p:nvSpPr>
          <p:spPr>
            <a:xfrm>
              <a:off x="3932559" y="3330565"/>
              <a:ext cx="3969952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60375" marR="0" lvl="0" indent="-460375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insight: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increasing TCP sending rate will 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increase end-end throughout with congested bottleneck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1879EEE-DD1C-214C-8FBA-E99A267533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3959" y="3751185"/>
              <a:ext cx="738967" cy="6176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456841-AE6B-A44B-9596-8457DAC42D7B}"/>
              </a:ext>
            </a:extLst>
          </p:cNvPr>
          <p:cNvGrpSpPr/>
          <p:nvPr/>
        </p:nvGrpSpPr>
        <p:grpSpPr>
          <a:xfrm>
            <a:off x="477143" y="5329279"/>
            <a:ext cx="4243986" cy="840230"/>
            <a:chOff x="477143" y="5329279"/>
            <a:chExt cx="4243986" cy="840230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7AC24E6-353D-7641-8425-F6A26F20ABC7}"/>
                </a:ext>
              </a:extLst>
            </p:cNvPr>
            <p:cNvSpPr txBox="1"/>
            <p:nvPr/>
          </p:nvSpPr>
          <p:spPr>
            <a:xfrm>
              <a:off x="477143" y="5329279"/>
              <a:ext cx="2818708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60375" marR="0" lvl="0" indent="-460375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insight: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increasing TCP sending rate 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will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increase measured RTT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FA3AC7C-9D37-4246-A57A-7A9F9DD69A66}"/>
                </a:ext>
              </a:extLst>
            </p:cNvPr>
            <p:cNvCxnSpPr/>
            <p:nvPr/>
          </p:nvCxnSpPr>
          <p:spPr>
            <a:xfrm>
              <a:off x="3375025" y="5714069"/>
              <a:ext cx="13461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25C25C-416C-5C4E-AFF1-F6889ED15803}"/>
              </a:ext>
            </a:extLst>
          </p:cNvPr>
          <p:cNvCxnSpPr/>
          <p:nvPr/>
        </p:nvCxnSpPr>
        <p:spPr>
          <a:xfrm>
            <a:off x="3375025" y="6443089"/>
            <a:ext cx="5028511" cy="0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05F52A-5790-B345-9AB7-858A5F8D4937}"/>
              </a:ext>
            </a:extLst>
          </p:cNvPr>
          <p:cNvSpPr txBox="1"/>
          <p:nvPr/>
        </p:nvSpPr>
        <p:spPr>
          <a:xfrm>
            <a:off x="4970635" y="6269341"/>
            <a:ext cx="5350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18F1EA-ED80-CE47-9C3C-647F034AB95E}"/>
              </a:ext>
            </a:extLst>
          </p:cNvPr>
          <p:cNvSpPr txBox="1"/>
          <p:nvPr/>
        </p:nvSpPr>
        <p:spPr>
          <a:xfrm>
            <a:off x="5618466" y="5874964"/>
            <a:ext cx="758440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75" marR="0" lvl="0" indent="-5873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Goal: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“keep the end-end pipe just full, but not fuller”</a:t>
            </a:r>
          </a:p>
        </p:txBody>
      </p:sp>
    </p:spTree>
    <p:extLst>
      <p:ext uri="{BB962C8B-B14F-4D97-AF65-F5344CB8AC3E}">
        <p14:creationId xmlns:p14="http://schemas.microsoft.com/office/powerpoint/2010/main" val="370687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Delay-based TCP </a:t>
            </a:r>
            <a:r>
              <a:rPr lang="en-US" dirty="0"/>
              <a:t>c</a:t>
            </a:r>
            <a:r>
              <a:rPr lang="en-US" sz="4400" dirty="0"/>
              <a:t>ongestion </a:t>
            </a:r>
            <a:r>
              <a:rPr lang="en-US" dirty="0"/>
              <a:t>c</a:t>
            </a:r>
            <a:r>
              <a:rPr lang="en-US" sz="4400" dirty="0"/>
              <a:t>ontrol</a:t>
            </a:r>
            <a:endParaRPr lang="en-US" sz="4400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2F5639-C13F-8347-B6CF-B5A700C7EA84}"/>
              </a:ext>
            </a:extLst>
          </p:cNvPr>
          <p:cNvSpPr txBox="1">
            <a:spLocks noChangeArrowheads="1"/>
          </p:cNvSpPr>
          <p:nvPr/>
        </p:nvSpPr>
        <p:spPr>
          <a:xfrm>
            <a:off x="630271" y="1334752"/>
            <a:ext cx="11639957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Keeping sender-to-receiver pipe “just full enough, but no fuller”: keep bottleneck link busy transmitting, but avoid high delays/buffering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6B4431-4002-B74D-B3BA-B0C220251CB6}"/>
              </a:ext>
            </a:extLst>
          </p:cNvPr>
          <p:cNvGrpSpPr/>
          <p:nvPr/>
        </p:nvGrpSpPr>
        <p:grpSpPr>
          <a:xfrm>
            <a:off x="1216626" y="2508955"/>
            <a:ext cx="5802008" cy="918937"/>
            <a:chOff x="2365663" y="2430127"/>
            <a:chExt cx="5802008" cy="918937"/>
          </a:xfrm>
        </p:grpSpPr>
        <p:grpSp>
          <p:nvGrpSpPr>
            <p:cNvPr id="212" name="Group 190">
              <a:extLst>
                <a:ext uri="{FF2B5EF4-FFF2-40B4-BE49-F238E27FC236}">
                  <a16:creationId xmlns:a16="http://schemas.microsoft.com/office/drawing/2014/main" id="{1BEB02B0-C16F-034C-BBAD-5DB73C96AD7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365663" y="2430127"/>
              <a:ext cx="673100" cy="701675"/>
              <a:chOff x="-44" y="1473"/>
              <a:chExt cx="981" cy="1105"/>
            </a:xfrm>
          </p:grpSpPr>
          <p:pic>
            <p:nvPicPr>
              <p:cNvPr id="213" name="Picture 191" descr="desktop_computer_stylized_medium">
                <a:extLst>
                  <a:ext uri="{FF2B5EF4-FFF2-40B4-BE49-F238E27FC236}">
                    <a16:creationId xmlns:a16="http://schemas.microsoft.com/office/drawing/2014/main" id="{5230AF6F-A0E4-0F40-90F2-B49DEE901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4" name="Freeform 192">
                <a:extLst>
                  <a:ext uri="{FF2B5EF4-FFF2-40B4-BE49-F238E27FC236}">
                    <a16:creationId xmlns:a16="http://schemas.microsoft.com/office/drawing/2014/main" id="{EB8220CB-48C1-504B-9215-0FA50BED28A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6" name="Group 190">
              <a:extLst>
                <a:ext uri="{FF2B5EF4-FFF2-40B4-BE49-F238E27FC236}">
                  <a16:creationId xmlns:a16="http://schemas.microsoft.com/office/drawing/2014/main" id="{0F072356-83E5-7644-BFC6-AA47F8D1DC0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493993" y="2467744"/>
              <a:ext cx="673678" cy="702006"/>
              <a:chOff x="-44" y="1473"/>
              <a:chExt cx="981" cy="1105"/>
            </a:xfrm>
          </p:grpSpPr>
          <p:pic>
            <p:nvPicPr>
              <p:cNvPr id="230" name="Picture 191" descr="desktop_computer_stylized_medium">
                <a:extLst>
                  <a:ext uri="{FF2B5EF4-FFF2-40B4-BE49-F238E27FC236}">
                    <a16:creationId xmlns:a16="http://schemas.microsoft.com/office/drawing/2014/main" id="{4507DD2C-8D56-7644-B5AF-0C0A90DF92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1" name="Freeform 192">
                <a:extLst>
                  <a:ext uri="{FF2B5EF4-FFF2-40B4-BE49-F238E27FC236}">
                    <a16:creationId xmlns:a16="http://schemas.microsoft.com/office/drawing/2014/main" id="{2838DBD0-6CF7-2B4C-AF1C-FC929CAD15E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44545816-4C7B-7846-8988-A05301734F47}"/>
                </a:ext>
              </a:extLst>
            </p:cNvPr>
            <p:cNvGrpSpPr/>
            <p:nvPr/>
          </p:nvGrpSpPr>
          <p:grpSpPr>
            <a:xfrm>
              <a:off x="5227521" y="2574515"/>
              <a:ext cx="876995" cy="403711"/>
              <a:chOff x="5033182" y="4091488"/>
              <a:chExt cx="876995" cy="403711"/>
            </a:xfrm>
          </p:grpSpPr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3D51E61F-DA54-2643-BAD4-268E7575F599}"/>
                  </a:ext>
                </a:extLst>
              </p:cNvPr>
              <p:cNvCxnSpPr/>
              <p:nvPr/>
            </p:nvCxnSpPr>
            <p:spPr>
              <a:xfrm>
                <a:off x="5518407" y="4289261"/>
                <a:ext cx="8695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8123A8E9-67AB-C74F-925C-E7D244041419}"/>
                  </a:ext>
                </a:extLst>
              </p:cNvPr>
              <p:cNvSpPr/>
              <p:nvPr/>
            </p:nvSpPr>
            <p:spPr>
              <a:xfrm>
                <a:off x="5150875" y="4091488"/>
                <a:ext cx="382771" cy="403711"/>
              </a:xfrm>
              <a:prstGeom prst="rect">
                <a:avLst/>
              </a:prstGeom>
              <a:solidFill>
                <a:srgbClr val="E4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640BDC0F-EFFD-484D-83D9-2FB005386232}"/>
                  </a:ext>
                </a:extLst>
              </p:cNvPr>
              <p:cNvSpPr/>
              <p:nvPr/>
            </p:nvSpPr>
            <p:spPr>
              <a:xfrm>
                <a:off x="5565439" y="4115310"/>
                <a:ext cx="344738" cy="344738"/>
              </a:xfrm>
              <a:prstGeom prst="ellipse">
                <a:avLst/>
              </a:prstGeom>
              <a:solidFill>
                <a:srgbClr val="E4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1BCB38CC-A870-9B4A-A5DB-98356F6B39AA}"/>
                  </a:ext>
                </a:extLst>
              </p:cNvPr>
              <p:cNvCxnSpPr/>
              <p:nvPr/>
            </p:nvCxnSpPr>
            <p:spPr>
              <a:xfrm>
                <a:off x="5427947" y="4125482"/>
                <a:ext cx="0" cy="3285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CF902B15-3C54-A647-A9A9-535E0C743014}"/>
                  </a:ext>
                </a:extLst>
              </p:cNvPr>
              <p:cNvCxnSpPr/>
              <p:nvPr/>
            </p:nvCxnSpPr>
            <p:spPr>
              <a:xfrm>
                <a:off x="5330094" y="4125482"/>
                <a:ext cx="0" cy="3285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3171852F-D884-A742-885D-93002D5B0D9D}"/>
                  </a:ext>
                </a:extLst>
              </p:cNvPr>
              <p:cNvCxnSpPr/>
              <p:nvPr/>
            </p:nvCxnSpPr>
            <p:spPr>
              <a:xfrm>
                <a:off x="5238591" y="4125482"/>
                <a:ext cx="0" cy="3285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D2D019EE-47E4-224B-BBF8-5443E4900165}"/>
                  </a:ext>
                </a:extLst>
              </p:cNvPr>
              <p:cNvSpPr/>
              <p:nvPr/>
            </p:nvSpPr>
            <p:spPr>
              <a:xfrm>
                <a:off x="5033182" y="4091488"/>
                <a:ext cx="112907" cy="4037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B009AAC-9DFA-ED4A-91AE-DA00BB581A0B}"/>
                </a:ext>
              </a:extLst>
            </p:cNvPr>
            <p:cNvGrpSpPr/>
            <p:nvPr/>
          </p:nvGrpSpPr>
          <p:grpSpPr>
            <a:xfrm>
              <a:off x="3067072" y="2776371"/>
              <a:ext cx="4456450" cy="344905"/>
              <a:chOff x="3391522" y="3946678"/>
              <a:chExt cx="4456450" cy="344905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434B4871-78D8-4E49-92B1-439A3541C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1522" y="3946678"/>
                <a:ext cx="445645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05D2D98D-623A-FC44-9A40-156B6A2B4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1522" y="4291583"/>
                <a:ext cx="445645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triangle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5A69AD9-CFF6-7544-A126-02A8879C32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7972" y="3946678"/>
                <a:ext cx="0" cy="34490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35E34B-03D9-694A-B4F9-262BA47FDC5E}"/>
                </a:ext>
              </a:extLst>
            </p:cNvPr>
            <p:cNvSpPr txBox="1"/>
            <p:nvPr/>
          </p:nvSpPr>
          <p:spPr>
            <a:xfrm>
              <a:off x="3454066" y="2887399"/>
              <a:ext cx="146572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RTT</a:t>
              </a:r>
              <a:r>
                <a:rPr kumimoji="0" 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measured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9" name="Rectangle 4">
            <a:extLst>
              <a:ext uri="{FF2B5EF4-FFF2-40B4-BE49-F238E27FC236}">
                <a16:creationId xmlns:a16="http://schemas.microsoft.com/office/drawing/2014/main" id="{985D8E1D-0F80-2441-BBBC-06CCE2583918}"/>
              </a:ext>
            </a:extLst>
          </p:cNvPr>
          <p:cNvSpPr txBox="1">
            <a:spLocks noChangeArrowheads="1"/>
          </p:cNvSpPr>
          <p:nvPr/>
        </p:nvSpPr>
        <p:spPr>
          <a:xfrm>
            <a:off x="750855" y="3728780"/>
            <a:ext cx="11639957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Delay-based approach:</a:t>
            </a:r>
          </a:p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RTT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minimum observed RTT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 (uncongested path)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uncongested throughput with congestion window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cwnd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cwnd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RTT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B6FF2A-EB61-BB4D-9956-9ED80C80ECD5}"/>
              </a:ext>
            </a:extLst>
          </p:cNvPr>
          <p:cNvSpPr txBox="1"/>
          <p:nvPr/>
        </p:nvSpPr>
        <p:spPr>
          <a:xfrm>
            <a:off x="2305029" y="5206661"/>
            <a:ext cx="75558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measured throughput “very close” to  uncongested throughput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increase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cwnd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linearly    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/* since path not congested */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 if measured throughput “far below” uncongested throughout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decrease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cwnd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linearly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/* since path is congested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C7C675-E90D-E541-926D-0B3366A93379}"/>
              </a:ext>
            </a:extLst>
          </p:cNvPr>
          <p:cNvGrpSpPr/>
          <p:nvPr/>
        </p:nvGrpSpPr>
        <p:grpSpPr>
          <a:xfrm>
            <a:off x="7368304" y="2588834"/>
            <a:ext cx="3548062" cy="1114151"/>
            <a:chOff x="7481866" y="2350865"/>
            <a:chExt cx="3548062" cy="1114151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762B06AF-6E17-B749-AF47-CA83D0FA5E18}"/>
                </a:ext>
              </a:extLst>
            </p:cNvPr>
            <p:cNvSpPr txBox="1"/>
            <p:nvPr/>
          </p:nvSpPr>
          <p:spPr>
            <a:xfrm>
              <a:off x="9172199" y="2941796"/>
              <a:ext cx="1675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RTT</a:t>
              </a:r>
              <a:r>
                <a:rPr kumimoji="0" lang="en-US" sz="2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measured</a:t>
              </a:r>
              <a:endPara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435EA1-68BC-6A43-9BBF-6B0256C5B6AB}"/>
                </a:ext>
              </a:extLst>
            </p:cNvPr>
            <p:cNvGrpSpPr/>
            <p:nvPr/>
          </p:nvGrpSpPr>
          <p:grpSpPr>
            <a:xfrm>
              <a:off x="7481866" y="2350865"/>
              <a:ext cx="3548062" cy="923986"/>
              <a:chOff x="7519640" y="2453981"/>
              <a:chExt cx="3548062" cy="92398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DCC063-E112-F040-9122-97D83F370C02}"/>
                  </a:ext>
                </a:extLst>
              </p:cNvPr>
              <p:cNvSpPr txBox="1"/>
              <p:nvPr/>
            </p:nvSpPr>
            <p:spPr>
              <a:xfrm>
                <a:off x="7519640" y="2731636"/>
                <a:ext cx="13715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measured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throughput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01FADCE-D52D-A546-A51C-7C5C0F44A9F9}"/>
                  </a:ext>
                </a:extLst>
              </p:cNvPr>
              <p:cNvCxnSpPr/>
              <p:nvPr/>
            </p:nvCxnSpPr>
            <p:spPr>
              <a:xfrm>
                <a:off x="9284574" y="3075516"/>
                <a:ext cx="9144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7B4D3BB6-3CFB-6C45-940A-E4E94F854B53}"/>
                  </a:ext>
                </a:extLst>
              </p:cNvPr>
              <p:cNvSpPr txBox="1"/>
              <p:nvPr/>
            </p:nvSpPr>
            <p:spPr>
              <a:xfrm>
                <a:off x="8852626" y="2855966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5FFFB67C-3E95-CC4C-A770-35AB56ED6EDF}"/>
                  </a:ext>
                </a:extLst>
              </p:cNvPr>
              <p:cNvSpPr txBox="1"/>
              <p:nvPr/>
            </p:nvSpPr>
            <p:spPr>
              <a:xfrm>
                <a:off x="9209973" y="2453981"/>
                <a:ext cx="1857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# bytes sent in last RTT interval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306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Delay-based TCP </a:t>
            </a:r>
            <a:r>
              <a:rPr lang="en-US" dirty="0"/>
              <a:t>c</a:t>
            </a:r>
            <a:r>
              <a:rPr lang="en-US" sz="4400" dirty="0"/>
              <a:t>ongestion </a:t>
            </a:r>
            <a:r>
              <a:rPr lang="en-US" dirty="0"/>
              <a:t>c</a:t>
            </a:r>
            <a:r>
              <a:rPr lang="en-US" sz="4400" dirty="0"/>
              <a:t>ontrol</a:t>
            </a:r>
            <a:endParaRPr lang="en-US" sz="4400" b="0" dirty="0"/>
          </a:p>
        </p:txBody>
      </p:sp>
      <p:sp>
        <p:nvSpPr>
          <p:cNvPr id="249" name="Rectangle 4">
            <a:extLst>
              <a:ext uri="{FF2B5EF4-FFF2-40B4-BE49-F238E27FC236}">
                <a16:creationId xmlns:a16="http://schemas.microsoft.com/office/drawing/2014/main" id="{985D8E1D-0F80-2441-BBBC-06CCE2583918}"/>
              </a:ext>
            </a:extLst>
          </p:cNvPr>
          <p:cNvSpPr txBox="1">
            <a:spLocks noChangeArrowheads="1"/>
          </p:cNvSpPr>
          <p:nvPr/>
        </p:nvSpPr>
        <p:spPr>
          <a:xfrm>
            <a:off x="574392" y="1614177"/>
            <a:ext cx="11388423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congestion control without inducing/forcing loss</a:t>
            </a:r>
          </a:p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maximizing throughout (“keeping the just pipe full… ”) while keeping delay low (“…but not fuller”)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58D649-2F31-494F-B74A-CEF30A4B3B0E}"/>
              </a:ext>
            </a:extLst>
          </p:cNvPr>
          <p:cNvSpPr txBox="1">
            <a:spLocks noChangeArrowheads="1"/>
          </p:cNvSpPr>
          <p:nvPr/>
        </p:nvSpPr>
        <p:spPr>
          <a:xfrm>
            <a:off x="561692" y="2960377"/>
            <a:ext cx="11388423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number of deployed TCPs take a delay-based approach</a:t>
            </a:r>
          </a:p>
          <a:p>
            <a:pPr marL="866775" marR="0" lvl="1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BBR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deployed on Google’s (internal) backbone network</a:t>
            </a:r>
          </a:p>
        </p:txBody>
      </p:sp>
    </p:spTree>
    <p:extLst>
      <p:ext uri="{BB962C8B-B14F-4D97-AF65-F5344CB8AC3E}">
        <p14:creationId xmlns:p14="http://schemas.microsoft.com/office/powerpoint/2010/main" val="371468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6307814C-A578-6844-80F3-3EBEBD46801B}"/>
              </a:ext>
            </a:extLst>
          </p:cNvPr>
          <p:cNvGrpSpPr/>
          <p:nvPr/>
        </p:nvGrpSpPr>
        <p:grpSpPr>
          <a:xfrm>
            <a:off x="2250281" y="3864630"/>
            <a:ext cx="7691437" cy="2578459"/>
            <a:chOff x="2151063" y="3594045"/>
            <a:chExt cx="7691437" cy="2578459"/>
          </a:xfrm>
        </p:grpSpPr>
        <p:sp>
          <p:nvSpPr>
            <p:cNvPr id="234" name="Freeform 2">
              <a:extLst>
                <a:ext uri="{FF2B5EF4-FFF2-40B4-BE49-F238E27FC236}">
                  <a16:creationId xmlns:a16="http://schemas.microsoft.com/office/drawing/2014/main" id="{90AEE0A7-8DFE-E54C-9D65-202740436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957" y="4691367"/>
              <a:ext cx="2849563" cy="1481137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DE5C1FE8-8C99-9941-8BE3-939EFFCAAAB0}"/>
                </a:ext>
              </a:extLst>
            </p:cNvPr>
            <p:cNvGrpSpPr/>
            <p:nvPr/>
          </p:nvGrpSpPr>
          <p:grpSpPr>
            <a:xfrm>
              <a:off x="5035264" y="5554092"/>
              <a:ext cx="496248" cy="260542"/>
              <a:chOff x="7141236" y="6068702"/>
              <a:chExt cx="496248" cy="260542"/>
            </a:xfrm>
          </p:grpSpPr>
          <p:sp>
            <p:nvSpPr>
              <p:cNvPr id="397" name="Freeform 396">
                <a:extLst>
                  <a:ext uri="{FF2B5EF4-FFF2-40B4-BE49-F238E27FC236}">
                    <a16:creationId xmlns:a16="http://schemas.microsoft.com/office/drawing/2014/main" id="{39D330E3-C044-054C-869F-09C6BD03FF36}"/>
                  </a:ext>
                </a:extLst>
              </p:cNvPr>
              <p:cNvSpPr/>
              <p:nvPr/>
            </p:nvSpPr>
            <p:spPr>
              <a:xfrm>
                <a:off x="7141236" y="6158887"/>
                <a:ext cx="496248" cy="170357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E40000"/>
                  </a:gs>
                  <a:gs pos="21000">
                    <a:schemeClr val="bg1"/>
                  </a:gs>
                  <a:gs pos="51000">
                    <a:srgbClr val="ED356A"/>
                  </a:gs>
                  <a:gs pos="100000">
                    <a:srgbClr val="E40000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34A677DD-14B8-B54F-8E7D-FB60B9C560A6}"/>
                  </a:ext>
                </a:extLst>
              </p:cNvPr>
              <p:cNvSpPr/>
              <p:nvPr/>
            </p:nvSpPr>
            <p:spPr>
              <a:xfrm>
                <a:off x="7141522" y="6068702"/>
                <a:ext cx="495647" cy="168664"/>
              </a:xfrm>
              <a:prstGeom prst="ellipse">
                <a:avLst/>
              </a:prstGeom>
              <a:solidFill>
                <a:srgbClr val="FA376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99" name="Group 398">
                <a:extLst>
                  <a:ext uri="{FF2B5EF4-FFF2-40B4-BE49-F238E27FC236}">
                    <a16:creationId xmlns:a16="http://schemas.microsoft.com/office/drawing/2014/main" id="{4E85C207-060D-3D49-8660-980FC224A927}"/>
                  </a:ext>
                </a:extLst>
              </p:cNvPr>
              <p:cNvGrpSpPr/>
              <p:nvPr/>
            </p:nvGrpSpPr>
            <p:grpSpPr>
              <a:xfrm>
                <a:off x="7214834" y="6090139"/>
                <a:ext cx="348960" cy="123931"/>
                <a:chOff x="7786941" y="2884917"/>
                <a:chExt cx="897649" cy="353919"/>
              </a:xfrm>
            </p:grpSpPr>
            <p:sp>
              <p:nvSpPr>
                <p:cNvPr id="400" name="Freeform 399">
                  <a:extLst>
                    <a:ext uri="{FF2B5EF4-FFF2-40B4-BE49-F238E27FC236}">
                      <a16:creationId xmlns:a16="http://schemas.microsoft.com/office/drawing/2014/main" id="{5219831F-5533-2C48-AC8A-F1612725666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Freeform 400">
                  <a:extLst>
                    <a:ext uri="{FF2B5EF4-FFF2-40B4-BE49-F238E27FC236}">
                      <a16:creationId xmlns:a16="http://schemas.microsoft.com/office/drawing/2014/main" id="{3FA22E6E-25E2-8444-A94B-B9F8F9AED72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2" name="Freeform 401">
                  <a:extLst>
                    <a:ext uri="{FF2B5EF4-FFF2-40B4-BE49-F238E27FC236}">
                      <a16:creationId xmlns:a16="http://schemas.microsoft.com/office/drawing/2014/main" id="{F7747A7C-8EA9-6C48-8F13-A0694FF961E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3" name="Freeform 402">
                  <a:extLst>
                    <a:ext uri="{FF2B5EF4-FFF2-40B4-BE49-F238E27FC236}">
                      <a16:creationId xmlns:a16="http://schemas.microsoft.com/office/drawing/2014/main" id="{AE551E9F-7776-7F4E-AA8D-EB09AE1181A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FFB3D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E5418A9-37BD-EC47-B574-97E826D7250C}"/>
                </a:ext>
              </a:extLst>
            </p:cNvPr>
            <p:cNvGrpSpPr/>
            <p:nvPr/>
          </p:nvGrpSpPr>
          <p:grpSpPr>
            <a:xfrm>
              <a:off x="6131364" y="5156690"/>
              <a:ext cx="496248" cy="260542"/>
              <a:chOff x="7493876" y="2774731"/>
              <a:chExt cx="1481958" cy="894622"/>
            </a:xfrm>
          </p:grpSpPr>
          <p:sp>
            <p:nvSpPr>
              <p:cNvPr id="390" name="Freeform 389">
                <a:extLst>
                  <a:ext uri="{FF2B5EF4-FFF2-40B4-BE49-F238E27FC236}">
                    <a16:creationId xmlns:a16="http://schemas.microsoft.com/office/drawing/2014/main" id="{F5B5A25A-2C95-5B4C-8FB7-F605783EFA4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2CA4169C-067D-4A49-A081-369DAD0C224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50519048-C46F-D546-9050-61CEAF77017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93" name="Freeform 392">
                  <a:extLst>
                    <a:ext uri="{FF2B5EF4-FFF2-40B4-BE49-F238E27FC236}">
                      <a16:creationId xmlns:a16="http://schemas.microsoft.com/office/drawing/2014/main" id="{49DCBD6C-E987-154F-AD91-DB2A356012F2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Freeform 393">
                  <a:extLst>
                    <a:ext uri="{FF2B5EF4-FFF2-40B4-BE49-F238E27FC236}">
                      <a16:creationId xmlns:a16="http://schemas.microsoft.com/office/drawing/2014/main" id="{14404909-E9A6-8C4B-9B51-D2EE4A4B84F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Freeform 394">
                  <a:extLst>
                    <a:ext uri="{FF2B5EF4-FFF2-40B4-BE49-F238E27FC236}">
                      <a16:creationId xmlns:a16="http://schemas.microsoft.com/office/drawing/2014/main" id="{292519AF-5EB3-DF4F-982E-EC0AA7D01C2A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Freeform 395">
                  <a:extLst>
                    <a:ext uri="{FF2B5EF4-FFF2-40B4-BE49-F238E27FC236}">
                      <a16:creationId xmlns:a16="http://schemas.microsoft.com/office/drawing/2014/main" id="{EB30AB85-DF1C-CD4E-AD52-9098D09C7CE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98728E54-1D17-4D45-A363-F346E81E05F7}"/>
                </a:ext>
              </a:extLst>
            </p:cNvPr>
            <p:cNvGrpSpPr/>
            <p:nvPr/>
          </p:nvGrpSpPr>
          <p:grpSpPr>
            <a:xfrm>
              <a:off x="5122533" y="4861037"/>
              <a:ext cx="496248" cy="260542"/>
              <a:chOff x="7493876" y="2774731"/>
              <a:chExt cx="1481958" cy="894622"/>
            </a:xfrm>
          </p:grpSpPr>
          <p:sp>
            <p:nvSpPr>
              <p:cNvPr id="383" name="Freeform 382">
                <a:extLst>
                  <a:ext uri="{FF2B5EF4-FFF2-40B4-BE49-F238E27FC236}">
                    <a16:creationId xmlns:a16="http://schemas.microsoft.com/office/drawing/2014/main" id="{CE4775B1-C508-CF42-AEA5-07A2A815F684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92C69B4D-7678-184E-A724-7AD76CCE85E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0E43C550-6DB2-3343-9C12-122696B8D87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86" name="Freeform 385">
                  <a:extLst>
                    <a:ext uri="{FF2B5EF4-FFF2-40B4-BE49-F238E27FC236}">
                      <a16:creationId xmlns:a16="http://schemas.microsoft.com/office/drawing/2014/main" id="{1D2E27C1-1C8A-FE4C-9AED-47BBDC59C58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Freeform 386">
                  <a:extLst>
                    <a:ext uri="{FF2B5EF4-FFF2-40B4-BE49-F238E27FC236}">
                      <a16:creationId xmlns:a16="http://schemas.microsoft.com/office/drawing/2014/main" id="{4EEDA6B4-A3DC-D842-8F1F-A5E715D2B79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Freeform 387">
                  <a:extLst>
                    <a:ext uri="{FF2B5EF4-FFF2-40B4-BE49-F238E27FC236}">
                      <a16:creationId xmlns:a16="http://schemas.microsoft.com/office/drawing/2014/main" id="{ED38D75D-6112-D540-88E9-E2A095CC44F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:a16="http://schemas.microsoft.com/office/drawing/2014/main" id="{33E74EAF-39D5-314C-B4A9-A9073DB5D357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F485FA0C-AC91-3E4D-AA1D-2D248BAC624D}"/>
                </a:ext>
              </a:extLst>
            </p:cNvPr>
            <p:cNvGrpSpPr/>
            <p:nvPr/>
          </p:nvGrpSpPr>
          <p:grpSpPr>
            <a:xfrm>
              <a:off x="4450588" y="5823254"/>
              <a:ext cx="496248" cy="260542"/>
              <a:chOff x="7493876" y="2774731"/>
              <a:chExt cx="1481958" cy="894622"/>
            </a:xfrm>
          </p:grpSpPr>
          <p:sp>
            <p:nvSpPr>
              <p:cNvPr id="376" name="Freeform 375">
                <a:extLst>
                  <a:ext uri="{FF2B5EF4-FFF2-40B4-BE49-F238E27FC236}">
                    <a16:creationId xmlns:a16="http://schemas.microsoft.com/office/drawing/2014/main" id="{237EDD32-5C1C-FD4C-8E41-6323EE48F96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3AA2CC76-F113-C14C-984F-346FA0D1B8A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7E39A53A-6A4C-9447-8041-9F0D2A00ED0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79" name="Freeform 378">
                  <a:extLst>
                    <a:ext uri="{FF2B5EF4-FFF2-40B4-BE49-F238E27FC236}">
                      <a16:creationId xmlns:a16="http://schemas.microsoft.com/office/drawing/2014/main" id="{FD65F441-AFFF-784A-9E7E-A12401A5055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Freeform 379">
                  <a:extLst>
                    <a:ext uri="{FF2B5EF4-FFF2-40B4-BE49-F238E27FC236}">
                      <a16:creationId xmlns:a16="http://schemas.microsoft.com/office/drawing/2014/main" id="{BDC2E7FE-33B7-6444-B08B-904F22DE214D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1" name="Freeform 380">
                  <a:extLst>
                    <a:ext uri="{FF2B5EF4-FFF2-40B4-BE49-F238E27FC236}">
                      <a16:creationId xmlns:a16="http://schemas.microsoft.com/office/drawing/2014/main" id="{41F78A03-BAD1-9143-B9CC-1AB179094EBD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64595B59-938C-5946-9606-2F6D25849D57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9DABF91B-74EC-F349-B2CC-4C1F22F9D513}"/>
                </a:ext>
              </a:extLst>
            </p:cNvPr>
            <p:cNvGrpSpPr/>
            <p:nvPr/>
          </p:nvGrpSpPr>
          <p:grpSpPr>
            <a:xfrm>
              <a:off x="4094463" y="5164346"/>
              <a:ext cx="496248" cy="260542"/>
              <a:chOff x="7493876" y="2774731"/>
              <a:chExt cx="1481958" cy="894622"/>
            </a:xfrm>
          </p:grpSpPr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BDEA1EA3-F38A-6B4E-B686-E5B780B4664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40277417-D775-4543-81D3-CBD8429CBC93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12C08043-1778-D344-B495-58F751C8DA7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AF8DCC46-AFF6-0D40-AA78-E93A5D6A572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42D06E2B-58AF-804D-B3AC-A51B29950062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C85306DF-5055-4A49-A2D5-B311428D9DA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6886B3FF-5963-1C43-9ED1-FAFD9E75F4FB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40" name="Text Box 8">
              <a:extLst>
                <a:ext uri="{FF2B5EF4-FFF2-40B4-BE49-F238E27FC236}">
                  <a16:creationId xmlns:a16="http://schemas.microsoft.com/office/drawing/2014/main" id="{CA617F7E-E61C-4A43-A504-B5C466B5B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9425" y="3594045"/>
              <a:ext cx="7112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source</a:t>
              </a:r>
              <a:endPara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Freeform 10">
              <a:extLst>
                <a:ext uri="{FF2B5EF4-FFF2-40B4-BE49-F238E27FC236}">
                  <a16:creationId xmlns:a16="http://schemas.microsoft.com/office/drawing/2014/main" id="{0F2A6D6D-FD54-8441-8EE4-93E3032F73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1263" y="3925832"/>
              <a:ext cx="326408" cy="1262816"/>
            </a:xfrm>
            <a:custGeom>
              <a:avLst/>
              <a:gdLst>
                <a:gd name="T0" fmla="*/ 2147483647 w 12213"/>
                <a:gd name="T1" fmla="*/ 2147483647 h 10000"/>
                <a:gd name="T2" fmla="*/ 0 w 12213"/>
                <a:gd name="T3" fmla="*/ 0 h 10000"/>
                <a:gd name="T4" fmla="*/ 0 w 12213"/>
                <a:gd name="T5" fmla="*/ 2147483647 h 10000"/>
                <a:gd name="T6" fmla="*/ 2147483647 w 12213"/>
                <a:gd name="T7" fmla="*/ 2147483647 h 10000"/>
                <a:gd name="T8" fmla="*/ 2147483647 w 12213"/>
                <a:gd name="T9" fmla="*/ 2147483647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13" h="10000">
                  <a:moveTo>
                    <a:pt x="11726" y="4661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12213" y="6473"/>
                  </a:lnTo>
                  <a:lnTo>
                    <a:pt x="11726" y="4661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2" name="Rectangle 23">
              <a:extLst>
                <a:ext uri="{FF2B5EF4-FFF2-40B4-BE49-F238E27FC236}">
                  <a16:creationId xmlns:a16="http://schemas.microsoft.com/office/drawing/2014/main" id="{DC6E8990-AF84-814A-9D80-6AD45A374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326" y="3909956"/>
              <a:ext cx="1062368" cy="129063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3" name="Rectangle 24">
              <a:extLst>
                <a:ext uri="{FF2B5EF4-FFF2-40B4-BE49-F238E27FC236}">
                  <a16:creationId xmlns:a16="http://schemas.microsoft.com/office/drawing/2014/main" id="{95E55C84-C49E-3943-9F63-9BEC1F225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638" y="3949645"/>
              <a:ext cx="1066800" cy="12319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Line 25">
              <a:extLst>
                <a:ext uri="{FF2B5EF4-FFF2-40B4-BE49-F238E27FC236}">
                  <a16:creationId xmlns:a16="http://schemas.microsoft.com/office/drawing/2014/main" id="{CCF93ADE-A301-C143-8C67-E051B1982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4638" y="4227457"/>
              <a:ext cx="1058862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5" name="Text Box 26">
              <a:extLst>
                <a:ext uri="{FF2B5EF4-FFF2-40B4-BE49-F238E27FC236}">
                  <a16:creationId xmlns:a16="http://schemas.microsoft.com/office/drawing/2014/main" id="{42EB455E-53D5-394F-8D6D-3CD680F09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3604" y="3957054"/>
              <a:ext cx="1104900" cy="1274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application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TCP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network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link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physical</a:t>
              </a:r>
            </a:p>
          </p:txBody>
        </p:sp>
        <p:grpSp>
          <p:nvGrpSpPr>
            <p:cNvPr id="246" name="Group 190">
              <a:extLst>
                <a:ext uri="{FF2B5EF4-FFF2-40B4-BE49-F238E27FC236}">
                  <a16:creationId xmlns:a16="http://schemas.microsoft.com/office/drawing/2014/main" id="{8BA07847-1FE2-924D-A5E8-177866F607C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151063" y="4424307"/>
              <a:ext cx="673100" cy="701675"/>
              <a:chOff x="-44" y="1473"/>
              <a:chExt cx="981" cy="1105"/>
            </a:xfrm>
          </p:grpSpPr>
          <p:pic>
            <p:nvPicPr>
              <p:cNvPr id="367" name="Picture 191" descr="desktop_computer_stylized_medium">
                <a:extLst>
                  <a:ext uri="{FF2B5EF4-FFF2-40B4-BE49-F238E27FC236}">
                    <a16:creationId xmlns:a16="http://schemas.microsoft.com/office/drawing/2014/main" id="{D956BEE7-202E-E34B-AB91-3BD63A623C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8" name="Freeform 192">
                <a:extLst>
                  <a:ext uri="{FF2B5EF4-FFF2-40B4-BE49-F238E27FC236}">
                    <a16:creationId xmlns:a16="http://schemas.microsoft.com/office/drawing/2014/main" id="{F17D9F48-C0E3-0D40-9073-0128DAB7053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7" name="Line 25">
              <a:extLst>
                <a:ext uri="{FF2B5EF4-FFF2-40B4-BE49-F238E27FC236}">
                  <a16:creationId xmlns:a16="http://schemas.microsoft.com/office/drawing/2014/main" id="{74193E7E-ABF4-AB48-B6B3-AD7103E05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4456057"/>
              <a:ext cx="1058863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Line 25">
              <a:extLst>
                <a:ext uri="{FF2B5EF4-FFF2-40B4-BE49-F238E27FC236}">
                  <a16:creationId xmlns:a16="http://schemas.microsoft.com/office/drawing/2014/main" id="{CB00E451-A7AE-EE4F-8835-AF9F76306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4163" y="4684657"/>
              <a:ext cx="1058862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Line 25">
              <a:extLst>
                <a:ext uri="{FF2B5EF4-FFF2-40B4-BE49-F238E27FC236}">
                  <a16:creationId xmlns:a16="http://schemas.microsoft.com/office/drawing/2014/main" id="{9325FC7F-231E-2049-993E-53047EAC0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7338" y="4924370"/>
              <a:ext cx="1060450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50" name="Group 3">
              <a:extLst>
                <a:ext uri="{FF2B5EF4-FFF2-40B4-BE49-F238E27FC236}">
                  <a16:creationId xmlns:a16="http://schemas.microsoft.com/office/drawing/2014/main" id="{91CBB0DC-066D-D545-9A42-554B9369F9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94625" y="3673978"/>
              <a:ext cx="2047875" cy="1620287"/>
              <a:chOff x="4882752" y="4007261"/>
              <a:chExt cx="2046816" cy="1619544"/>
            </a:xfrm>
          </p:grpSpPr>
          <p:sp>
            <p:nvSpPr>
              <p:cNvPr id="267" name="Text Box 54">
                <a:extLst>
                  <a:ext uri="{FF2B5EF4-FFF2-40B4-BE49-F238E27FC236}">
                    <a16:creationId xmlns:a16="http://schemas.microsoft.com/office/drawing/2014/main" id="{4B1FADB6-C548-2742-A709-144F432B18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2752" y="4007261"/>
                <a:ext cx="122608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destination</a:t>
                </a:r>
                <a:endParaRPr kumimoji="0" lang="en-US" altLang="en-US" sz="2000" b="0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68" name="Group 2">
                <a:extLst>
                  <a:ext uri="{FF2B5EF4-FFF2-40B4-BE49-F238E27FC236}">
                    <a16:creationId xmlns:a16="http://schemas.microsoft.com/office/drawing/2014/main" id="{8402BF20-88C0-8D4F-80FD-F2C70469D9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7179" y="4319856"/>
                <a:ext cx="2002389" cy="1306949"/>
                <a:chOff x="1305623" y="4714561"/>
                <a:chExt cx="2002389" cy="1306949"/>
              </a:xfrm>
            </p:grpSpPr>
            <p:sp>
              <p:nvSpPr>
                <p:cNvPr id="269" name="Freeform 10">
                  <a:extLst>
                    <a:ext uri="{FF2B5EF4-FFF2-40B4-BE49-F238E27FC236}">
                      <a16:creationId xmlns:a16="http://schemas.microsoft.com/office/drawing/2014/main" id="{7DDAA735-CA37-A94C-8CA1-EF813CE45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6569" y="4714561"/>
                  <a:ext cx="288261" cy="1290044"/>
                </a:xfrm>
                <a:custGeom>
                  <a:avLst/>
                  <a:gdLst>
                    <a:gd name="T0" fmla="*/ 2147483647 w 267"/>
                    <a:gd name="T1" fmla="*/ 2147483647 h 1186"/>
                    <a:gd name="T2" fmla="*/ 0 w 267"/>
                    <a:gd name="T3" fmla="*/ 0 h 1186"/>
                    <a:gd name="T4" fmla="*/ 0 w 267"/>
                    <a:gd name="T5" fmla="*/ 2147483647 h 1186"/>
                    <a:gd name="T6" fmla="*/ 2147483647 w 267"/>
                    <a:gd name="T7" fmla="*/ 2147483647 h 1186"/>
                    <a:gd name="T8" fmla="*/ 2147483647 w 267"/>
                    <a:gd name="T9" fmla="*/ 2147483647 h 11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7"/>
                    <a:gd name="T16" fmla="*/ 0 h 1186"/>
                    <a:gd name="T17" fmla="*/ 267 w 267"/>
                    <a:gd name="T18" fmla="*/ 1186 h 11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7" h="1186">
                      <a:moveTo>
                        <a:pt x="254" y="466"/>
                      </a:moveTo>
                      <a:lnTo>
                        <a:pt x="0" y="0"/>
                      </a:lnTo>
                      <a:lnTo>
                        <a:pt x="0" y="1186"/>
                      </a:lnTo>
                      <a:lnTo>
                        <a:pt x="267" y="652"/>
                      </a:lnTo>
                      <a:lnTo>
                        <a:pt x="254" y="46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3333CC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0" name="Rectangle 23">
                  <a:extLst>
                    <a:ext uri="{FF2B5EF4-FFF2-40B4-BE49-F238E27FC236}">
                      <a16:creationId xmlns:a16="http://schemas.microsoft.com/office/drawing/2014/main" id="{BF86F11D-FABB-9D40-B265-1177D7DBB7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8616" y="4722494"/>
                  <a:ext cx="1045433" cy="1271290"/>
                </a:xfrm>
                <a:prstGeom prst="rect">
                  <a:avLst/>
                </a:pr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1" name="Rectangle 24">
                  <a:extLst>
                    <a:ext uri="{FF2B5EF4-FFF2-40B4-BE49-F238E27FC236}">
                      <a16:creationId xmlns:a16="http://schemas.microsoft.com/office/drawing/2014/main" id="{2212FAEC-F044-1C4B-8B14-241E43D2C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1249" y="4752754"/>
                  <a:ext cx="1067215" cy="1231976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2" name="Line 25">
                  <a:extLst>
                    <a:ext uri="{FF2B5EF4-FFF2-40B4-BE49-F238E27FC236}">
                      <a16:creationId xmlns:a16="http://schemas.microsoft.com/office/drawing/2014/main" id="{DC3501DC-43AA-8B44-B7F6-96A070284A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1249" y="5031313"/>
                  <a:ext cx="1059231" cy="28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3" name="Text Box 26">
                  <a:extLst>
                    <a:ext uri="{FF2B5EF4-FFF2-40B4-BE49-F238E27FC236}">
                      <a16:creationId xmlns:a16="http://schemas.microsoft.com/office/drawing/2014/main" id="{69C842DB-6938-8446-A480-C9D5EA9045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5623" y="4747333"/>
                  <a:ext cx="1104329" cy="1274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application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A3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TCP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network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link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physical</a:t>
                  </a:r>
                </a:p>
              </p:txBody>
            </p:sp>
            <p:grpSp>
              <p:nvGrpSpPr>
                <p:cNvPr id="274" name="Group 190">
                  <a:extLst>
                    <a:ext uri="{FF2B5EF4-FFF2-40B4-BE49-F238E27FC236}">
                      <a16:creationId xmlns:a16="http://schemas.microsoft.com/office/drawing/2014/main" id="{C39AA8F4-A384-D14F-835C-118627DBC0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34682" y="5076164"/>
                  <a:ext cx="673330" cy="701684"/>
                  <a:chOff x="-44" y="1473"/>
                  <a:chExt cx="981" cy="1105"/>
                </a:xfrm>
              </p:grpSpPr>
              <p:pic>
                <p:nvPicPr>
                  <p:cNvPr id="365" name="Picture 191" descr="desktop_computer_stylized_medium">
                    <a:extLst>
                      <a:ext uri="{FF2B5EF4-FFF2-40B4-BE49-F238E27FC236}">
                        <a16:creationId xmlns:a16="http://schemas.microsoft.com/office/drawing/2014/main" id="{75D69348-5F97-F745-AD7B-8737FF9EC2A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66" name="Freeform 192">
                    <a:extLst>
                      <a:ext uri="{FF2B5EF4-FFF2-40B4-BE49-F238E27FC236}">
                        <a16:creationId xmlns:a16="http://schemas.microsoft.com/office/drawing/2014/main" id="{DE7B5F06-F0E7-0B4D-B440-DE1381D866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43382 w 356"/>
                      <a:gd name="T3" fmla="*/ 3172 h 368"/>
                      <a:gd name="T4" fmla="*/ 51464 w 356"/>
                      <a:gd name="T5" fmla="*/ 66095 h 368"/>
                      <a:gd name="T6" fmla="*/ 11342 w 356"/>
                      <a:gd name="T7" fmla="*/ 8266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331" name="Line 25">
                  <a:extLst>
                    <a:ext uri="{FF2B5EF4-FFF2-40B4-BE49-F238E27FC236}">
                      <a16:creationId xmlns:a16="http://schemas.microsoft.com/office/drawing/2014/main" id="{B63E05C1-D79C-3140-8770-0DC5B61A7B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5720" y="5260213"/>
                  <a:ext cx="1059231" cy="28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6" name="Line 25">
                  <a:extLst>
                    <a:ext uri="{FF2B5EF4-FFF2-40B4-BE49-F238E27FC236}">
                      <a16:creationId xmlns:a16="http://schemas.microsoft.com/office/drawing/2014/main" id="{0DB8D764-C7DD-D749-8DAA-C861760CFB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0191" y="5489113"/>
                  <a:ext cx="1059231" cy="28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4" name="Line 25">
                  <a:extLst>
                    <a:ext uri="{FF2B5EF4-FFF2-40B4-BE49-F238E27FC236}">
                      <a16:creationId xmlns:a16="http://schemas.microsoft.com/office/drawing/2014/main" id="{89F6EF96-2E93-7247-8F32-49111F2DD2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4662" y="5728213"/>
                  <a:ext cx="1059231" cy="28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251" name="Freeform 6">
              <a:extLst>
                <a:ext uri="{FF2B5EF4-FFF2-40B4-BE49-F238E27FC236}">
                  <a16:creationId xmlns:a16="http://schemas.microsoft.com/office/drawing/2014/main" id="{166198F4-4235-5446-BB65-8864D4EEC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324" y="4994579"/>
              <a:ext cx="542925" cy="295275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Freeform 91">
              <a:extLst>
                <a:ext uri="{FF2B5EF4-FFF2-40B4-BE49-F238E27FC236}">
                  <a16:creationId xmlns:a16="http://schemas.microsoft.com/office/drawing/2014/main" id="{53DCE39E-C8A8-5641-9833-00C813F7C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724" y="4988229"/>
              <a:ext cx="506413" cy="307975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Freeform 92">
              <a:extLst>
                <a:ext uri="{FF2B5EF4-FFF2-40B4-BE49-F238E27FC236}">
                  <a16:creationId xmlns:a16="http://schemas.microsoft.com/office/drawing/2014/main" id="{9E088270-3C1F-CF47-B4CB-AED303A1A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512" y="5380342"/>
              <a:ext cx="481012" cy="238125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93">
              <a:extLst>
                <a:ext uri="{FF2B5EF4-FFF2-40B4-BE49-F238E27FC236}">
                  <a16:creationId xmlns:a16="http://schemas.microsoft.com/office/drawing/2014/main" id="{D4F6429E-0B93-254B-B841-2127CDD89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249" y="5356529"/>
              <a:ext cx="630238" cy="247650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Freeform 94">
              <a:extLst>
                <a:ext uri="{FF2B5EF4-FFF2-40B4-BE49-F238E27FC236}">
                  <a16:creationId xmlns:a16="http://schemas.microsoft.com/office/drawing/2014/main" id="{2BEA6A4B-6ACC-E548-AF57-1F438259A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587" y="5410504"/>
              <a:ext cx="206375" cy="508000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6" name="Freeform 95">
              <a:extLst>
                <a:ext uri="{FF2B5EF4-FFF2-40B4-BE49-F238E27FC236}">
                  <a16:creationId xmlns:a16="http://schemas.microsoft.com/office/drawing/2014/main" id="{E3BE3C0E-7D89-C047-99C2-2E6475D4F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6923" y="5943904"/>
              <a:ext cx="970395" cy="81756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7" name="Freeform 96">
              <a:extLst>
                <a:ext uri="{FF2B5EF4-FFF2-40B4-BE49-F238E27FC236}">
                  <a16:creationId xmlns:a16="http://schemas.microsoft.com/office/drawing/2014/main" id="{4762AE60-0604-904D-A97A-70A37FFB5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349" y="5424888"/>
              <a:ext cx="193675" cy="404716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Freeform 7">
              <a:extLst>
                <a:ext uri="{FF2B5EF4-FFF2-40B4-BE49-F238E27FC236}">
                  <a16:creationId xmlns:a16="http://schemas.microsoft.com/office/drawing/2014/main" id="{65218BE6-60A3-C64E-AE98-FE5F4FDCB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9610" y="4423977"/>
              <a:ext cx="5073926" cy="1298611"/>
            </a:xfrm>
            <a:custGeom>
              <a:avLst/>
              <a:gdLst>
                <a:gd name="T0" fmla="*/ 0 w 5156094"/>
                <a:gd name="T1" fmla="*/ 0 h 1509215"/>
                <a:gd name="T2" fmla="*/ 6961 w 5156094"/>
                <a:gd name="T3" fmla="*/ 1168047 h 1509215"/>
                <a:gd name="T4" fmla="*/ 1131015 w 5156094"/>
                <a:gd name="T5" fmla="*/ 1170389 h 1509215"/>
                <a:gd name="T6" fmla="*/ 1755021 w 5156094"/>
                <a:gd name="T7" fmla="*/ 1490285 h 1509215"/>
                <a:gd name="T8" fmla="*/ 2207298 w 5156094"/>
                <a:gd name="T9" fmla="*/ 1510706 h 1509215"/>
                <a:gd name="T10" fmla="*/ 2988945 w 5156094"/>
                <a:gd name="T11" fmla="*/ 1198737 h 1509215"/>
                <a:gd name="T12" fmla="*/ 3391674 w 5156094"/>
                <a:gd name="T13" fmla="*/ 1210330 h 1509215"/>
                <a:gd name="T14" fmla="*/ 5156412 w 5156094"/>
                <a:gd name="T15" fmla="*/ 1199641 h 1509215"/>
                <a:gd name="T16" fmla="*/ 5126696 w 5156094"/>
                <a:gd name="T17" fmla="*/ 64147 h 15092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connsiteX0" fmla="*/ 0 w 5156094"/>
                <a:gd name="connsiteY0" fmla="*/ 0 h 1559667"/>
                <a:gd name="connsiteX1" fmla="*/ 6961 w 5156094"/>
                <a:gd name="connsiteY1" fmla="*/ 1166894 h 1559667"/>
                <a:gd name="connsiteX2" fmla="*/ 1130946 w 5156094"/>
                <a:gd name="connsiteY2" fmla="*/ 1169234 h 1559667"/>
                <a:gd name="connsiteX3" fmla="*/ 1824854 w 5156094"/>
                <a:gd name="connsiteY3" fmla="*/ 1559667 h 1559667"/>
                <a:gd name="connsiteX4" fmla="*/ 2207163 w 5156094"/>
                <a:gd name="connsiteY4" fmla="*/ 1509215 h 1559667"/>
                <a:gd name="connsiteX5" fmla="*/ 2988762 w 5156094"/>
                <a:gd name="connsiteY5" fmla="*/ 1197554 h 1559667"/>
                <a:gd name="connsiteX6" fmla="*/ 3391464 w 5156094"/>
                <a:gd name="connsiteY6" fmla="*/ 1209136 h 1559667"/>
                <a:gd name="connsiteX7" fmla="*/ 5156094 w 5156094"/>
                <a:gd name="connsiteY7" fmla="*/ 1198456 h 1559667"/>
                <a:gd name="connsiteX8" fmla="*/ 5126381 w 5156094"/>
                <a:gd name="connsiteY8" fmla="*/ 64084 h 1559667"/>
                <a:gd name="connsiteX0" fmla="*/ 0 w 5156094"/>
                <a:gd name="connsiteY0" fmla="*/ 0 h 1559667"/>
                <a:gd name="connsiteX1" fmla="*/ 6961 w 5156094"/>
                <a:gd name="connsiteY1" fmla="*/ 1166894 h 1559667"/>
                <a:gd name="connsiteX2" fmla="*/ 1130946 w 5156094"/>
                <a:gd name="connsiteY2" fmla="*/ 1169234 h 1559667"/>
                <a:gd name="connsiteX3" fmla="*/ 1824854 w 5156094"/>
                <a:gd name="connsiteY3" fmla="*/ 1559667 h 1559667"/>
                <a:gd name="connsiteX4" fmla="*/ 2145216 w 5156094"/>
                <a:gd name="connsiteY4" fmla="*/ 1553959 h 1559667"/>
                <a:gd name="connsiteX5" fmla="*/ 2988762 w 5156094"/>
                <a:gd name="connsiteY5" fmla="*/ 1197554 h 1559667"/>
                <a:gd name="connsiteX6" fmla="*/ 3391464 w 5156094"/>
                <a:gd name="connsiteY6" fmla="*/ 1209136 h 1559667"/>
                <a:gd name="connsiteX7" fmla="*/ 5156094 w 5156094"/>
                <a:gd name="connsiteY7" fmla="*/ 1198456 h 1559667"/>
                <a:gd name="connsiteX8" fmla="*/ 5126381 w 5156094"/>
                <a:gd name="connsiteY8" fmla="*/ 64084 h 1559667"/>
                <a:gd name="connsiteX0" fmla="*/ 0 w 5156094"/>
                <a:gd name="connsiteY0" fmla="*/ 0 h 1559667"/>
                <a:gd name="connsiteX1" fmla="*/ 6961 w 5156094"/>
                <a:gd name="connsiteY1" fmla="*/ 1166894 h 1559667"/>
                <a:gd name="connsiteX2" fmla="*/ 1130946 w 5156094"/>
                <a:gd name="connsiteY2" fmla="*/ 1169234 h 1559667"/>
                <a:gd name="connsiteX3" fmla="*/ 1824854 w 5156094"/>
                <a:gd name="connsiteY3" fmla="*/ 1559667 h 1559667"/>
                <a:gd name="connsiteX4" fmla="*/ 2145216 w 5156094"/>
                <a:gd name="connsiteY4" fmla="*/ 1553959 h 1559667"/>
                <a:gd name="connsiteX5" fmla="*/ 2930257 w 5156094"/>
                <a:gd name="connsiteY5" fmla="*/ 1152811 h 1559667"/>
                <a:gd name="connsiteX6" fmla="*/ 3391464 w 5156094"/>
                <a:gd name="connsiteY6" fmla="*/ 1209136 h 1559667"/>
                <a:gd name="connsiteX7" fmla="*/ 5156094 w 5156094"/>
                <a:gd name="connsiteY7" fmla="*/ 1198456 h 1559667"/>
                <a:gd name="connsiteX8" fmla="*/ 5126381 w 5156094"/>
                <a:gd name="connsiteY8" fmla="*/ 64084 h 1559667"/>
                <a:gd name="connsiteX0" fmla="*/ 0 w 5156094"/>
                <a:gd name="connsiteY0" fmla="*/ 0 h 1559667"/>
                <a:gd name="connsiteX1" fmla="*/ 6961 w 5156094"/>
                <a:gd name="connsiteY1" fmla="*/ 1166894 h 1559667"/>
                <a:gd name="connsiteX2" fmla="*/ 1130946 w 5156094"/>
                <a:gd name="connsiteY2" fmla="*/ 1169234 h 1559667"/>
                <a:gd name="connsiteX3" fmla="*/ 1824854 w 5156094"/>
                <a:gd name="connsiteY3" fmla="*/ 1559667 h 1559667"/>
                <a:gd name="connsiteX4" fmla="*/ 2145216 w 5156094"/>
                <a:gd name="connsiteY4" fmla="*/ 1553959 h 1559667"/>
                <a:gd name="connsiteX5" fmla="*/ 2930257 w 5156094"/>
                <a:gd name="connsiteY5" fmla="*/ 1152811 h 1559667"/>
                <a:gd name="connsiteX6" fmla="*/ 5156094 w 5156094"/>
                <a:gd name="connsiteY6" fmla="*/ 1198456 h 1559667"/>
                <a:gd name="connsiteX7" fmla="*/ 5126381 w 5156094"/>
                <a:gd name="connsiteY7" fmla="*/ 64084 h 155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56094" h="1559667">
                  <a:moveTo>
                    <a:pt x="0" y="0"/>
                  </a:moveTo>
                  <a:cubicBezTo>
                    <a:pt x="2320" y="388965"/>
                    <a:pt x="4641" y="777929"/>
                    <a:pt x="6961" y="1166894"/>
                  </a:cubicBezTo>
                  <a:lnTo>
                    <a:pt x="1130946" y="1169234"/>
                  </a:lnTo>
                  <a:lnTo>
                    <a:pt x="1824854" y="1559667"/>
                  </a:lnTo>
                  <a:lnTo>
                    <a:pt x="2145216" y="1553959"/>
                  </a:lnTo>
                  <a:lnTo>
                    <a:pt x="2930257" y="1152811"/>
                  </a:lnTo>
                  <a:lnTo>
                    <a:pt x="5156094" y="1198456"/>
                  </a:lnTo>
                  <a:lnTo>
                    <a:pt x="5126381" y="64084"/>
                  </a:lnTo>
                </a:path>
              </a:pathLst>
            </a:custGeom>
            <a:noFill/>
            <a:ln w="2222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BA9F4108-2318-8145-849E-8BAD67BD3C2B}"/>
                </a:ext>
              </a:extLst>
            </p:cNvPr>
            <p:cNvGrpSpPr/>
            <p:nvPr/>
          </p:nvGrpSpPr>
          <p:grpSpPr>
            <a:xfrm>
              <a:off x="5868328" y="5862061"/>
              <a:ext cx="496248" cy="260542"/>
              <a:chOff x="7493876" y="2774731"/>
              <a:chExt cx="1481958" cy="894622"/>
            </a:xfrm>
          </p:grpSpPr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A9497A97-449F-CB45-B630-229DEE85F9A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BCDE6187-B288-FC4A-9C8F-942276637727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C73034EC-E40A-6648-92A0-7262DE08A4C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63" name="Freeform 262">
                  <a:extLst>
                    <a:ext uri="{FF2B5EF4-FFF2-40B4-BE49-F238E27FC236}">
                      <a16:creationId xmlns:a16="http://schemas.microsoft.com/office/drawing/2014/main" id="{182D8880-3D63-F346-B7BB-1267F093CAA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4" name="Freeform 263">
                  <a:extLst>
                    <a:ext uri="{FF2B5EF4-FFF2-40B4-BE49-F238E27FC236}">
                      <a16:creationId xmlns:a16="http://schemas.microsoft.com/office/drawing/2014/main" id="{E38BC1DC-FFC3-CA42-98B9-07E8C5E84B2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Freeform 264">
                  <a:extLst>
                    <a:ext uri="{FF2B5EF4-FFF2-40B4-BE49-F238E27FC236}">
                      <a16:creationId xmlns:a16="http://schemas.microsoft.com/office/drawing/2014/main" id="{30D56D8E-C34F-4F47-9E6C-D516E06290C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C2B06637-7BFA-2849-A10B-4A03CB76E581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Explicit congestion notification </a:t>
            </a:r>
            <a:r>
              <a:rPr lang="en-US" sz="3600" dirty="0"/>
              <a:t>(ECN)</a:t>
            </a:r>
            <a:endParaRPr lang="en-US" sz="4400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2F5639-C13F-8347-B6CF-B5A700C7EA84}"/>
              </a:ext>
            </a:extLst>
          </p:cNvPr>
          <p:cNvSpPr txBox="1">
            <a:spLocks noChangeArrowheads="1"/>
          </p:cNvSpPr>
          <p:nvPr/>
        </p:nvSpPr>
        <p:spPr>
          <a:xfrm>
            <a:off x="719638" y="1274465"/>
            <a:ext cx="11177587" cy="2620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TCP </a:t>
            </a:r>
            <a:r>
              <a:rPr lang="en-US" noProof="0" dirty="0">
                <a:latin typeface="Calibri" panose="020F0502020204030204"/>
              </a:rPr>
              <a:t>deployments often implement</a:t>
            </a: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network-assisted </a:t>
            </a: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congestion control: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bits in IP header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field) marked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 network router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indicate congestion</a:t>
            </a:r>
          </a:p>
          <a:p>
            <a:pPr marL="800100" lvl="1" indent="-215900">
              <a:spcBef>
                <a:spcPts val="400"/>
              </a:spcBef>
              <a:buClr>
                <a:srgbClr val="0000A3"/>
              </a:buClr>
              <a:defRPr/>
            </a:pP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policy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determine marking chosen by network operator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congestion indication carried to destination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destination sets ECE bit on ACK segment to notify sender of congestion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lang="en-US" sz="2400" noProof="0" dirty="0" err="1">
                <a:solidFill>
                  <a:prstClr val="black"/>
                </a:solidFill>
                <a:latin typeface="Calibri" panose="020F0502020204030204"/>
              </a:rPr>
              <a:t>nvolves</a:t>
            </a:r>
            <a:r>
              <a:rPr lang="en-US" sz="2400" noProof="0" dirty="0">
                <a:solidFill>
                  <a:prstClr val="black"/>
                </a:solidFill>
                <a:latin typeface="Calibri" panose="020F0502020204030204"/>
              </a:rPr>
              <a:t> both IP </a:t>
            </a:r>
            <a:r>
              <a:rPr lang="en-US" sz="2000" noProof="0" dirty="0">
                <a:solidFill>
                  <a:prstClr val="black"/>
                </a:solidFill>
                <a:latin typeface="Calibri" panose="020F0502020204030204"/>
              </a:rPr>
              <a:t>(IP header ECN bit marking) </a:t>
            </a:r>
            <a:r>
              <a:rPr lang="en-US" sz="2400" noProof="0" dirty="0">
                <a:solidFill>
                  <a:prstClr val="black"/>
                </a:solidFill>
                <a:latin typeface="Calibri" panose="020F0502020204030204"/>
              </a:rPr>
              <a:t>and TCP </a:t>
            </a:r>
            <a:r>
              <a:rPr lang="en-US" sz="2000" noProof="0" dirty="0">
                <a:solidFill>
                  <a:prstClr val="black"/>
                </a:solidFill>
                <a:latin typeface="Calibri" panose="020F0502020204030204"/>
              </a:rPr>
              <a:t>(TCP header C,E bit marking)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C8849046-14FD-4644-B620-44B96406B954}"/>
              </a:ext>
            </a:extLst>
          </p:cNvPr>
          <p:cNvGrpSpPr>
            <a:grpSpLocks/>
          </p:cNvGrpSpPr>
          <p:nvPr/>
        </p:nvGrpSpPr>
        <p:grpSpPr bwMode="auto">
          <a:xfrm>
            <a:off x="3226593" y="5686054"/>
            <a:ext cx="1493838" cy="307975"/>
            <a:chOff x="1502428" y="5844331"/>
            <a:chExt cx="1493249" cy="307777"/>
          </a:xfrm>
        </p:grpSpPr>
        <p:grpSp>
          <p:nvGrpSpPr>
            <p:cNvPr id="283" name="Group 274">
              <a:extLst>
                <a:ext uri="{FF2B5EF4-FFF2-40B4-BE49-F238E27FC236}">
                  <a16:creationId xmlns:a16="http://schemas.microsoft.com/office/drawing/2014/main" id="{D4A58484-7F9A-8E42-8B98-2EEE2F1F31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2428" y="5844331"/>
              <a:ext cx="1493249" cy="307777"/>
              <a:chOff x="3621632" y="5775938"/>
              <a:chExt cx="1493249" cy="307777"/>
            </a:xfrm>
          </p:grpSpPr>
          <p:grpSp>
            <p:nvGrpSpPr>
              <p:cNvPr id="285" name="Group 275">
                <a:extLst>
                  <a:ext uri="{FF2B5EF4-FFF2-40B4-BE49-F238E27FC236}">
                    <a16:creationId xmlns:a16="http://schemas.microsoft.com/office/drawing/2014/main" id="{B7F414D2-F213-4442-B30E-7406937FD2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C5C66AE2-F8B6-3C47-B4BE-66EE478EB9B7}"/>
                    </a:ext>
                  </a:extLst>
                </p:cNvPr>
                <p:cNvSpPr/>
                <p:nvPr/>
              </p:nvSpPr>
              <p:spPr>
                <a:xfrm>
                  <a:off x="-2903722" y="4135317"/>
                  <a:ext cx="1151258" cy="341655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CC99">
                      <a:lumMod val="50000"/>
                    </a:srgb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2052E598-5C0D-CA41-8C58-28B633036FB2}"/>
                    </a:ext>
                  </a:extLst>
                </p:cNvPr>
                <p:cNvSpPr/>
                <p:nvPr/>
              </p:nvSpPr>
              <p:spPr>
                <a:xfrm>
                  <a:off x="-2968093" y="4221426"/>
                  <a:ext cx="1148783" cy="344432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CC99">
                      <a:lumMod val="50000"/>
                    </a:srgb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89" name="Freeform 288">
                  <a:extLst>
                    <a:ext uri="{FF2B5EF4-FFF2-40B4-BE49-F238E27FC236}">
                      <a16:creationId xmlns:a16="http://schemas.microsoft.com/office/drawing/2014/main" id="{113FD0E1-39AF-5E4A-80DC-7B59A17D468C}"/>
                    </a:ext>
                  </a:extLst>
                </p:cNvPr>
                <p:cNvSpPr/>
                <p:nvPr/>
              </p:nvSpPr>
              <p:spPr>
                <a:xfrm>
                  <a:off x="-2975522" y="4129762"/>
                  <a:ext cx="1223057" cy="94441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rgbClr val="AAE2CA">
                    <a:lumMod val="50000"/>
                  </a:srgb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0" name="Freeform 289">
                  <a:extLst>
                    <a:ext uri="{FF2B5EF4-FFF2-40B4-BE49-F238E27FC236}">
                      <a16:creationId xmlns:a16="http://schemas.microsoft.com/office/drawing/2014/main" id="{FE01C2D5-10A9-FE4C-858A-18EDBA471911}"/>
                    </a:ext>
                  </a:extLst>
                </p:cNvPr>
                <p:cNvSpPr/>
                <p:nvPr/>
              </p:nvSpPr>
              <p:spPr>
                <a:xfrm rot="21211447" flipV="1">
                  <a:off x="-1853972" y="4146428"/>
                  <a:ext cx="136170" cy="433318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  <a:gd name="connsiteX0" fmla="*/ 0 w 1143439"/>
                    <a:gd name="connsiteY0" fmla="*/ 604462 h 609150"/>
                    <a:gd name="connsiteX1" fmla="*/ 70293 w 1143439"/>
                    <a:gd name="connsiteY1" fmla="*/ 515420 h 609150"/>
                    <a:gd name="connsiteX2" fmla="*/ 1048102 w 1143439"/>
                    <a:gd name="connsiteY2" fmla="*/ 0 h 609150"/>
                    <a:gd name="connsiteX3" fmla="*/ 1143439 w 1143439"/>
                    <a:gd name="connsiteY3" fmla="*/ 609150 h 609150"/>
                    <a:gd name="connsiteX4" fmla="*/ 0 w 1143439"/>
                    <a:gd name="connsiteY4" fmla="*/ 604462 h 609150"/>
                    <a:gd name="connsiteX0" fmla="*/ 0 w 1143439"/>
                    <a:gd name="connsiteY0" fmla="*/ 750108 h 754796"/>
                    <a:gd name="connsiteX1" fmla="*/ 958091 w 1143439"/>
                    <a:gd name="connsiteY1" fmla="*/ 0 h 754796"/>
                    <a:gd name="connsiteX2" fmla="*/ 1048102 w 1143439"/>
                    <a:gd name="connsiteY2" fmla="*/ 145646 h 754796"/>
                    <a:gd name="connsiteX3" fmla="*/ 1143439 w 1143439"/>
                    <a:gd name="connsiteY3" fmla="*/ 754796 h 754796"/>
                    <a:gd name="connsiteX4" fmla="*/ 0 w 1143439"/>
                    <a:gd name="connsiteY4" fmla="*/ 750108 h 754796"/>
                    <a:gd name="connsiteX0" fmla="*/ 28193 w 185348"/>
                    <a:gd name="connsiteY0" fmla="*/ 675301 h 754796"/>
                    <a:gd name="connsiteX1" fmla="*/ 0 w 185348"/>
                    <a:gd name="connsiteY1" fmla="*/ 0 h 754796"/>
                    <a:gd name="connsiteX2" fmla="*/ 90011 w 185348"/>
                    <a:gd name="connsiteY2" fmla="*/ 145646 h 754796"/>
                    <a:gd name="connsiteX3" fmla="*/ 185348 w 185348"/>
                    <a:gd name="connsiteY3" fmla="*/ 754796 h 754796"/>
                    <a:gd name="connsiteX4" fmla="*/ 28193 w 185348"/>
                    <a:gd name="connsiteY4" fmla="*/ 675301 h 754796"/>
                    <a:gd name="connsiteX0" fmla="*/ 28193 w 133700"/>
                    <a:gd name="connsiteY0" fmla="*/ 675301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28193 w 133700"/>
                    <a:gd name="connsiteY4" fmla="*/ 675301 h 844174"/>
                    <a:gd name="connsiteX0" fmla="*/ 33377 w 133700"/>
                    <a:gd name="connsiteY0" fmla="*/ 683762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33377 w 133700"/>
                    <a:gd name="connsiteY4" fmla="*/ 683762 h 844174"/>
                    <a:gd name="connsiteX0" fmla="*/ 87868 w 188191"/>
                    <a:gd name="connsiteY0" fmla="*/ 816127 h 976539"/>
                    <a:gd name="connsiteX1" fmla="*/ 0 w 188191"/>
                    <a:gd name="connsiteY1" fmla="*/ 0 h 976539"/>
                    <a:gd name="connsiteX2" fmla="*/ 144502 w 188191"/>
                    <a:gd name="connsiteY2" fmla="*/ 278011 h 976539"/>
                    <a:gd name="connsiteX3" fmla="*/ 188191 w 188191"/>
                    <a:gd name="connsiteY3" fmla="*/ 976538 h 976539"/>
                    <a:gd name="connsiteX4" fmla="*/ 87868 w 188191"/>
                    <a:gd name="connsiteY4" fmla="*/ 816127 h 976539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89482 w 133171"/>
                    <a:gd name="connsiteY2" fmla="*/ 13610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97738 w 133171"/>
                    <a:gd name="connsiteY2" fmla="*/ 11484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6019 w 136342"/>
                    <a:gd name="connsiteY0" fmla="*/ 731496 h 891908"/>
                    <a:gd name="connsiteX1" fmla="*/ 0 w 136342"/>
                    <a:gd name="connsiteY1" fmla="*/ 1 h 891908"/>
                    <a:gd name="connsiteX2" fmla="*/ 100909 w 136342"/>
                    <a:gd name="connsiteY2" fmla="*/ 172120 h 891908"/>
                    <a:gd name="connsiteX3" fmla="*/ 136342 w 136342"/>
                    <a:gd name="connsiteY3" fmla="*/ 891907 h 891908"/>
                    <a:gd name="connsiteX4" fmla="*/ 36019 w 136342"/>
                    <a:gd name="connsiteY4" fmla="*/ 731496 h 891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rgbClr val="AAE2CA">
                    <a:lumMod val="50000"/>
                  </a:srgb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86" name="TextBox 276">
                <a:extLst>
                  <a:ext uri="{FF2B5EF4-FFF2-40B4-BE49-F238E27FC236}">
                    <a16:creationId xmlns:a16="http://schemas.microsoft.com/office/drawing/2014/main" id="{E86D3ADF-23FB-2D4B-91EB-8A44EE48F6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1632" y="577593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ECN=10</a:t>
                </a:r>
              </a:p>
            </p:txBody>
          </p:sp>
        </p:grpSp>
        <p:cxnSp>
          <p:nvCxnSpPr>
            <p:cNvPr id="284" name="Straight Arrow Connector 15">
              <a:extLst>
                <a:ext uri="{FF2B5EF4-FFF2-40B4-BE49-F238E27FC236}">
                  <a16:creationId xmlns:a16="http://schemas.microsoft.com/office/drawing/2014/main" id="{BF4048C9-7D73-BD4C-9330-448B6EC67A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150568" y="6133267"/>
              <a:ext cx="612066" cy="1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78F68ED1-4B6F-A848-83AB-DCDA89D6132A}"/>
              </a:ext>
            </a:extLst>
          </p:cNvPr>
          <p:cNvGrpSpPr>
            <a:grpSpLocks/>
          </p:cNvGrpSpPr>
          <p:nvPr/>
        </p:nvGrpSpPr>
        <p:grpSpPr bwMode="auto">
          <a:xfrm>
            <a:off x="5345906" y="5617791"/>
            <a:ext cx="1493837" cy="358775"/>
            <a:chOff x="3621632" y="5775938"/>
            <a:chExt cx="1493249" cy="357723"/>
          </a:xfrm>
        </p:grpSpPr>
        <p:grpSp>
          <p:nvGrpSpPr>
            <p:cNvPr id="292" name="Group 13">
              <a:extLst>
                <a:ext uri="{FF2B5EF4-FFF2-40B4-BE49-F238E27FC236}">
                  <a16:creationId xmlns:a16="http://schemas.microsoft.com/office/drawing/2014/main" id="{5FC0ED75-C4B7-964C-AB09-988F3BAED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1632" y="5775938"/>
              <a:ext cx="1493249" cy="307777"/>
              <a:chOff x="3621632" y="5775938"/>
              <a:chExt cx="1493249" cy="307777"/>
            </a:xfrm>
          </p:grpSpPr>
          <p:grpSp>
            <p:nvGrpSpPr>
              <p:cNvPr id="294" name="Group 11">
                <a:extLst>
                  <a:ext uri="{FF2B5EF4-FFF2-40B4-BE49-F238E27FC236}">
                    <a16:creationId xmlns:a16="http://schemas.microsoft.com/office/drawing/2014/main" id="{504596ED-94E0-9144-AEA2-9B1AC3A6ED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A7E6A3C2-8DB0-E843-9532-97A06B65BF6B}"/>
                    </a:ext>
                  </a:extLst>
                </p:cNvPr>
                <p:cNvSpPr/>
                <p:nvPr/>
              </p:nvSpPr>
              <p:spPr>
                <a:xfrm>
                  <a:off x="-2903723" y="4135274"/>
                  <a:ext cx="1151259" cy="340871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CC99">
                      <a:lumMod val="50000"/>
                    </a:srgb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AC7167DD-1A09-B944-A520-D13751F3F4A2}"/>
                    </a:ext>
                  </a:extLst>
                </p:cNvPr>
                <p:cNvSpPr/>
                <p:nvPr/>
              </p:nvSpPr>
              <p:spPr>
                <a:xfrm>
                  <a:off x="-2968095" y="4221184"/>
                  <a:ext cx="1148783" cy="343644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CC99">
                      <a:lumMod val="50000"/>
                    </a:srgb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8" name="Freeform 297">
                  <a:extLst>
                    <a:ext uri="{FF2B5EF4-FFF2-40B4-BE49-F238E27FC236}">
                      <a16:creationId xmlns:a16="http://schemas.microsoft.com/office/drawing/2014/main" id="{23136A14-E923-0449-9DA2-7D7B68ADEFB7}"/>
                    </a:ext>
                  </a:extLst>
                </p:cNvPr>
                <p:cNvSpPr/>
                <p:nvPr/>
              </p:nvSpPr>
              <p:spPr>
                <a:xfrm>
                  <a:off x="-2975522" y="4129732"/>
                  <a:ext cx="1223057" cy="94225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rgbClr val="AAE2CA">
                    <a:lumMod val="50000"/>
                  </a:srgb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9" name="Freeform 298">
                  <a:extLst>
                    <a:ext uri="{FF2B5EF4-FFF2-40B4-BE49-F238E27FC236}">
                      <a16:creationId xmlns:a16="http://schemas.microsoft.com/office/drawing/2014/main" id="{857700B5-A094-3E46-9DFE-B9968548724C}"/>
                    </a:ext>
                  </a:extLst>
                </p:cNvPr>
                <p:cNvSpPr/>
                <p:nvPr/>
              </p:nvSpPr>
              <p:spPr>
                <a:xfrm rot="21211447" flipV="1">
                  <a:off x="-1853974" y="4146360"/>
                  <a:ext cx="136171" cy="432326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  <a:gd name="connsiteX0" fmla="*/ 0 w 1143439"/>
                    <a:gd name="connsiteY0" fmla="*/ 604462 h 609150"/>
                    <a:gd name="connsiteX1" fmla="*/ 70293 w 1143439"/>
                    <a:gd name="connsiteY1" fmla="*/ 515420 h 609150"/>
                    <a:gd name="connsiteX2" fmla="*/ 1048102 w 1143439"/>
                    <a:gd name="connsiteY2" fmla="*/ 0 h 609150"/>
                    <a:gd name="connsiteX3" fmla="*/ 1143439 w 1143439"/>
                    <a:gd name="connsiteY3" fmla="*/ 609150 h 609150"/>
                    <a:gd name="connsiteX4" fmla="*/ 0 w 1143439"/>
                    <a:gd name="connsiteY4" fmla="*/ 604462 h 609150"/>
                    <a:gd name="connsiteX0" fmla="*/ 0 w 1143439"/>
                    <a:gd name="connsiteY0" fmla="*/ 750108 h 754796"/>
                    <a:gd name="connsiteX1" fmla="*/ 958091 w 1143439"/>
                    <a:gd name="connsiteY1" fmla="*/ 0 h 754796"/>
                    <a:gd name="connsiteX2" fmla="*/ 1048102 w 1143439"/>
                    <a:gd name="connsiteY2" fmla="*/ 145646 h 754796"/>
                    <a:gd name="connsiteX3" fmla="*/ 1143439 w 1143439"/>
                    <a:gd name="connsiteY3" fmla="*/ 754796 h 754796"/>
                    <a:gd name="connsiteX4" fmla="*/ 0 w 1143439"/>
                    <a:gd name="connsiteY4" fmla="*/ 750108 h 754796"/>
                    <a:gd name="connsiteX0" fmla="*/ 28193 w 185348"/>
                    <a:gd name="connsiteY0" fmla="*/ 675301 h 754796"/>
                    <a:gd name="connsiteX1" fmla="*/ 0 w 185348"/>
                    <a:gd name="connsiteY1" fmla="*/ 0 h 754796"/>
                    <a:gd name="connsiteX2" fmla="*/ 90011 w 185348"/>
                    <a:gd name="connsiteY2" fmla="*/ 145646 h 754796"/>
                    <a:gd name="connsiteX3" fmla="*/ 185348 w 185348"/>
                    <a:gd name="connsiteY3" fmla="*/ 754796 h 754796"/>
                    <a:gd name="connsiteX4" fmla="*/ 28193 w 185348"/>
                    <a:gd name="connsiteY4" fmla="*/ 675301 h 754796"/>
                    <a:gd name="connsiteX0" fmla="*/ 28193 w 133700"/>
                    <a:gd name="connsiteY0" fmla="*/ 675301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28193 w 133700"/>
                    <a:gd name="connsiteY4" fmla="*/ 675301 h 844174"/>
                    <a:gd name="connsiteX0" fmla="*/ 33377 w 133700"/>
                    <a:gd name="connsiteY0" fmla="*/ 683762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33377 w 133700"/>
                    <a:gd name="connsiteY4" fmla="*/ 683762 h 844174"/>
                    <a:gd name="connsiteX0" fmla="*/ 87868 w 188191"/>
                    <a:gd name="connsiteY0" fmla="*/ 816127 h 976539"/>
                    <a:gd name="connsiteX1" fmla="*/ 0 w 188191"/>
                    <a:gd name="connsiteY1" fmla="*/ 0 h 976539"/>
                    <a:gd name="connsiteX2" fmla="*/ 144502 w 188191"/>
                    <a:gd name="connsiteY2" fmla="*/ 278011 h 976539"/>
                    <a:gd name="connsiteX3" fmla="*/ 188191 w 188191"/>
                    <a:gd name="connsiteY3" fmla="*/ 976538 h 976539"/>
                    <a:gd name="connsiteX4" fmla="*/ 87868 w 188191"/>
                    <a:gd name="connsiteY4" fmla="*/ 816127 h 976539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89482 w 133171"/>
                    <a:gd name="connsiteY2" fmla="*/ 13610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97738 w 133171"/>
                    <a:gd name="connsiteY2" fmla="*/ 11484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6019 w 136342"/>
                    <a:gd name="connsiteY0" fmla="*/ 731496 h 891908"/>
                    <a:gd name="connsiteX1" fmla="*/ 0 w 136342"/>
                    <a:gd name="connsiteY1" fmla="*/ 1 h 891908"/>
                    <a:gd name="connsiteX2" fmla="*/ 100909 w 136342"/>
                    <a:gd name="connsiteY2" fmla="*/ 172120 h 891908"/>
                    <a:gd name="connsiteX3" fmla="*/ 136342 w 136342"/>
                    <a:gd name="connsiteY3" fmla="*/ 891907 h 891908"/>
                    <a:gd name="connsiteX4" fmla="*/ 36019 w 136342"/>
                    <a:gd name="connsiteY4" fmla="*/ 731496 h 891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rgbClr val="AAE2CA">
                    <a:lumMod val="50000"/>
                  </a:srgb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95" name="TextBox 12">
                <a:extLst>
                  <a:ext uri="{FF2B5EF4-FFF2-40B4-BE49-F238E27FC236}">
                    <a16:creationId xmlns:a16="http://schemas.microsoft.com/office/drawing/2014/main" id="{83DF2AC2-F4A3-8341-BA27-93B23E0B8C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1632" y="577593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ECN=</a:t>
                </a:r>
                <a:r>
                  <a:rPr lang="en-US" altLang="en-US" sz="1400" kern="0" dirty="0">
                    <a:solidFill>
                      <a:srgbClr val="FF0000"/>
                    </a:solidFill>
                  </a:rPr>
                  <a:t>1</a:t>
                </a: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293" name="Straight Arrow Connector 286">
              <a:extLst>
                <a:ext uri="{FF2B5EF4-FFF2-40B4-BE49-F238E27FC236}">
                  <a16:creationId xmlns:a16="http://schemas.microsoft.com/office/drawing/2014/main" id="{0ECC51B7-58FF-1745-ABC7-DC7D16E1E7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83694" y="5949896"/>
              <a:ext cx="457353" cy="18376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60BC64D6-7715-054E-AF11-7FFDBEF3B85F}"/>
              </a:ext>
            </a:extLst>
          </p:cNvPr>
          <p:cNvGrpSpPr>
            <a:grpSpLocks/>
          </p:cNvGrpSpPr>
          <p:nvPr/>
        </p:nvGrpSpPr>
        <p:grpSpPr bwMode="auto">
          <a:xfrm>
            <a:off x="4058443" y="4376366"/>
            <a:ext cx="3983038" cy="379413"/>
            <a:chOff x="2334273" y="4534486"/>
            <a:chExt cx="3981995" cy="378689"/>
          </a:xfrm>
        </p:grpSpPr>
        <p:grpSp>
          <p:nvGrpSpPr>
            <p:cNvPr id="301" name="Group 27">
              <a:extLst>
                <a:ext uri="{FF2B5EF4-FFF2-40B4-BE49-F238E27FC236}">
                  <a16:creationId xmlns:a16="http://schemas.microsoft.com/office/drawing/2014/main" id="{14426F0E-58BD-1040-801B-29B3D72CAF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876" y="4534486"/>
              <a:ext cx="1493249" cy="307777"/>
              <a:chOff x="3508876" y="4414358"/>
              <a:chExt cx="1493249" cy="307777"/>
            </a:xfrm>
          </p:grpSpPr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562BEC04-208B-AF43-8603-4D650744166E}"/>
                  </a:ext>
                </a:extLst>
              </p:cNvPr>
              <p:cNvSpPr/>
              <p:nvPr/>
            </p:nvSpPr>
            <p:spPr>
              <a:xfrm>
                <a:off x="3907074" y="4428619"/>
                <a:ext cx="736407" cy="194890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rgbClr val="00CC99">
                    <a:lumMod val="50000"/>
                  </a:srgbClr>
                </a:solidFill>
              </a:ln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5" name="Rectangle 298">
                <a:extLst>
                  <a:ext uri="{FF2B5EF4-FFF2-40B4-BE49-F238E27FC236}">
                    <a16:creationId xmlns:a16="http://schemas.microsoft.com/office/drawing/2014/main" id="{4B8356E7-805C-B94C-8997-8E1623302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3891" y="4478563"/>
                <a:ext cx="737073" cy="196032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0090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Freeform 299">
                <a:extLst>
                  <a:ext uri="{FF2B5EF4-FFF2-40B4-BE49-F238E27FC236}">
                    <a16:creationId xmlns:a16="http://schemas.microsoft.com/office/drawing/2014/main" id="{1BE10154-BCB6-F24B-8AEE-60D80B193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775" y="4425511"/>
                <a:ext cx="783947" cy="53534"/>
              </a:xfrm>
              <a:custGeom>
                <a:avLst/>
                <a:gdLst>
                  <a:gd name="T0" fmla="*/ 0 w 1223105"/>
                  <a:gd name="T1" fmla="*/ 9475 h 93730"/>
                  <a:gd name="T2" fmla="*/ 11863 w 1223105"/>
                  <a:gd name="T3" fmla="*/ 0 h 93730"/>
                  <a:gd name="T4" fmla="*/ 206422 w 1223105"/>
                  <a:gd name="T5" fmla="*/ 499 h 93730"/>
                  <a:gd name="T6" fmla="*/ 192977 w 1223105"/>
                  <a:gd name="T7" fmla="*/ 9975 h 93730"/>
                  <a:gd name="T8" fmla="*/ 0 w 1223105"/>
                  <a:gd name="T9" fmla="*/ 9475 h 937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3105" h="93730">
                    <a:moveTo>
                      <a:pt x="0" y="89042"/>
                    </a:moveTo>
                    <a:lnTo>
                      <a:pt x="70293" y="0"/>
                    </a:lnTo>
                    <a:lnTo>
                      <a:pt x="1223105" y="4687"/>
                    </a:lnTo>
                    <a:lnTo>
                      <a:pt x="1143439" y="93730"/>
                    </a:lnTo>
                    <a:lnTo>
                      <a:pt x="0" y="89042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7" name="Freeform 300">
                <a:extLst>
                  <a:ext uri="{FF2B5EF4-FFF2-40B4-BE49-F238E27FC236}">
                    <a16:creationId xmlns:a16="http://schemas.microsoft.com/office/drawing/2014/main" id="{440256A1-2AE5-1548-8E6E-089AE8C63C4D}"/>
                  </a:ext>
                </a:extLst>
              </p:cNvPr>
              <p:cNvSpPr>
                <a:spLocks/>
              </p:cNvSpPr>
              <p:nvPr/>
            </p:nvSpPr>
            <p:spPr bwMode="auto">
              <a:xfrm rot="21211447" flipV="1">
                <a:off x="4579084" y="4434448"/>
                <a:ext cx="87388" cy="248479"/>
              </a:xfrm>
              <a:custGeom>
                <a:avLst/>
                <a:gdLst>
                  <a:gd name="T0" fmla="*/ 6079 w 136342"/>
                  <a:gd name="T1" fmla="*/ 4406 h 891908"/>
                  <a:gd name="T2" fmla="*/ 0 w 136342"/>
                  <a:gd name="T3" fmla="*/ 0 h 891908"/>
                  <a:gd name="T4" fmla="*/ 17030 w 136342"/>
                  <a:gd name="T5" fmla="*/ 1037 h 891908"/>
                  <a:gd name="T6" fmla="*/ 23010 w 136342"/>
                  <a:gd name="T7" fmla="*/ 5373 h 891908"/>
                  <a:gd name="T8" fmla="*/ 6079 w 136342"/>
                  <a:gd name="T9" fmla="*/ 4406 h 8919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342" h="891908">
                    <a:moveTo>
                      <a:pt x="36019" y="731496"/>
                    </a:moveTo>
                    <a:lnTo>
                      <a:pt x="0" y="1"/>
                    </a:lnTo>
                    <a:lnTo>
                      <a:pt x="100909" y="172120"/>
                    </a:lnTo>
                    <a:lnTo>
                      <a:pt x="136342" y="891907"/>
                    </a:lnTo>
                    <a:lnTo>
                      <a:pt x="36019" y="731496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TextBox 296">
                <a:extLst>
                  <a:ext uri="{FF2B5EF4-FFF2-40B4-BE49-F238E27FC236}">
                    <a16:creationId xmlns:a16="http://schemas.microsoft.com/office/drawing/2014/main" id="{6ED803C2-8474-FE4B-A4EC-6A4A5A09C2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8876" y="441435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ECE=</a:t>
                </a: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302" name="Straight Arrow Connector 294">
              <a:extLst>
                <a:ext uri="{FF2B5EF4-FFF2-40B4-BE49-F238E27FC236}">
                  <a16:creationId xmlns:a16="http://schemas.microsoft.com/office/drawing/2014/main" id="{0333EB21-19EB-154E-B507-83BF3413D1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801047" y="4905427"/>
              <a:ext cx="697737" cy="774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3" name="Straight Arrow Connector 25">
              <a:extLst>
                <a:ext uri="{FF2B5EF4-FFF2-40B4-BE49-F238E27FC236}">
                  <a16:creationId xmlns:a16="http://schemas.microsoft.com/office/drawing/2014/main" id="{84C1CFE8-8FA7-D24B-BB80-A5D410D91E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334273" y="4839428"/>
              <a:ext cx="3981995" cy="0"/>
            </a:xfrm>
            <a:prstGeom prst="straightConnector1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E9859027-FE60-9841-9FE7-A58E608A269A}"/>
              </a:ext>
            </a:extLst>
          </p:cNvPr>
          <p:cNvGrpSpPr>
            <a:grpSpLocks/>
          </p:cNvGrpSpPr>
          <p:nvPr/>
        </p:nvGrpSpPr>
        <p:grpSpPr bwMode="auto">
          <a:xfrm>
            <a:off x="2626518" y="6003554"/>
            <a:ext cx="1160463" cy="461962"/>
            <a:chOff x="902416" y="6160831"/>
            <a:chExt cx="1160369" cy="462226"/>
          </a:xfrm>
        </p:grpSpPr>
        <p:sp>
          <p:nvSpPr>
            <p:cNvPr id="310" name="TextBox 29">
              <a:extLst>
                <a:ext uri="{FF2B5EF4-FFF2-40B4-BE49-F238E27FC236}">
                  <a16:creationId xmlns:a16="http://schemas.microsoft.com/office/drawing/2014/main" id="{82440900-2334-F946-90EB-5FA8637AD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416" y="6315280"/>
              <a:ext cx="11603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IP datagram</a:t>
              </a:r>
            </a:p>
          </p:txBody>
        </p:sp>
        <p:cxnSp>
          <p:nvCxnSpPr>
            <p:cNvPr id="311" name="Straight Connector 31">
              <a:extLst>
                <a:ext uri="{FF2B5EF4-FFF2-40B4-BE49-F238E27FC236}">
                  <a16:creationId xmlns:a16="http://schemas.microsoft.com/office/drawing/2014/main" id="{80F4CA72-3CF5-FA41-9EB4-A49E55C168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5033" y="6160831"/>
              <a:ext cx="274620" cy="240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D82A29D1-4C9E-CE44-A5D6-40B408BEA390}"/>
              </a:ext>
            </a:extLst>
          </p:cNvPr>
          <p:cNvGrpSpPr>
            <a:grpSpLocks/>
          </p:cNvGrpSpPr>
          <p:nvPr/>
        </p:nvGrpSpPr>
        <p:grpSpPr bwMode="auto">
          <a:xfrm>
            <a:off x="6257131" y="3838204"/>
            <a:ext cx="1620837" cy="515937"/>
            <a:chOff x="4531899" y="3996483"/>
            <a:chExt cx="1620957" cy="514832"/>
          </a:xfrm>
        </p:grpSpPr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17530F4E-F3B8-5644-978B-F46D05030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1899" y="3996483"/>
              <a:ext cx="162095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TCP ACK segment</a:t>
              </a:r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6343044A-858C-F34D-BCBF-FD46442A2B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632144" y="4271060"/>
              <a:ext cx="274620" cy="240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5883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DBB9026-12F2-A349-BFEF-8C31C7F86092}"/>
              </a:ext>
            </a:extLst>
          </p:cNvPr>
          <p:cNvGrpSpPr/>
          <p:nvPr/>
        </p:nvGrpSpPr>
        <p:grpSpPr>
          <a:xfrm>
            <a:off x="7593761" y="3434252"/>
            <a:ext cx="1100814" cy="719137"/>
            <a:chOff x="7493876" y="2774731"/>
            <a:chExt cx="1481958" cy="894622"/>
          </a:xfrm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2EAD1D45-E7DC-F546-BF28-57362134135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917A520-A78E-6F4B-A627-C017D0408DA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15FCDD6-C861-564F-B521-7551F1A8280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EB9B6B9B-3107-CD48-AEC1-E65E25BE6AC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B5DD3803-6AF8-3847-B395-25898737955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DA65177F-9EDB-4144-8C88-7E37D8240A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97906B30-472F-354C-82AF-33220C002B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0DB66D8-759D-3E45-8AD9-CC358022D572}"/>
              </a:ext>
            </a:extLst>
          </p:cNvPr>
          <p:cNvGrpSpPr/>
          <p:nvPr/>
        </p:nvGrpSpPr>
        <p:grpSpPr>
          <a:xfrm>
            <a:off x="5720127" y="3438633"/>
            <a:ext cx="1100814" cy="719137"/>
            <a:chOff x="7493876" y="2774731"/>
            <a:chExt cx="1481958" cy="894622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E483E17D-400D-C84C-8056-02B78CDD0DE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18D9153-5EE4-3340-BCD3-478931CFC7F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AAFD939-A5C2-6A45-BE89-14CD8870A5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762F9A94-D8D0-934F-94BA-2BF1A64428C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205790B6-6F8F-394F-AEFC-DC10F8B5D5D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355156BC-1504-E74B-8008-40A919B5BE4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216A1E01-4397-904B-AF75-454F94DE105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719" y="27175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fairness</a:t>
            </a:r>
            <a:endParaRPr lang="en-US" sz="4400" b="0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C515608-44C0-AE4F-9716-2C57F89C9FF4}"/>
              </a:ext>
            </a:extLst>
          </p:cNvPr>
          <p:cNvSpPr txBox="1">
            <a:spLocks noChangeArrowheads="1"/>
          </p:cNvSpPr>
          <p:nvPr/>
        </p:nvSpPr>
        <p:spPr>
          <a:xfrm>
            <a:off x="876300" y="1271325"/>
            <a:ext cx="10174288" cy="108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Fairness goal: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if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sessions share same bottleneck link of bandwidth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each should have average rate of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R/K</a:t>
            </a:r>
          </a:p>
        </p:txBody>
      </p:sp>
      <p:sp>
        <p:nvSpPr>
          <p:cNvPr id="61" name="Line 68">
            <a:extLst>
              <a:ext uri="{FF2B5EF4-FFF2-40B4-BE49-F238E27FC236}">
                <a16:creationId xmlns:a16="http://schemas.microsoft.com/office/drawing/2014/main" id="{CDC7342A-49E4-EA42-944C-558FC96B49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6123" y="3752849"/>
            <a:ext cx="819151" cy="891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0" name="Rectangle 25">
            <a:extLst>
              <a:ext uri="{FF2B5EF4-FFF2-40B4-BE49-F238E27FC236}">
                <a16:creationId xmlns:a16="http://schemas.microsoft.com/office/drawing/2014/main" id="{75F28C3D-FB3C-2547-B5A0-31713944D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588" y="3552825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1" name="Rectangle 26">
            <a:extLst>
              <a:ext uri="{FF2B5EF4-FFF2-40B4-BE49-F238E27FC236}">
                <a16:creationId xmlns:a16="http://schemas.microsoft.com/office/drawing/2014/main" id="{2FFB7F49-0A17-8244-A6C8-A042CD8FF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5" y="3614738"/>
            <a:ext cx="147638" cy="200025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2" name="Rectangle 27">
            <a:extLst>
              <a:ext uri="{FF2B5EF4-FFF2-40B4-BE49-F238E27FC236}">
                <a16:creationId xmlns:a16="http://schemas.microsoft.com/office/drawing/2014/main" id="{506AE97C-512B-D047-B5C2-A8583E61E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8" y="3552825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D7035546-992D-A546-9880-E3DFD92C3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566" y="2468215"/>
            <a:ext cx="2338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connection 1</a:t>
            </a:r>
          </a:p>
        </p:txBody>
      </p:sp>
      <p:sp>
        <p:nvSpPr>
          <p:cNvPr id="84" name="Text Box 29">
            <a:extLst>
              <a:ext uri="{FF2B5EF4-FFF2-40B4-BE49-F238E27FC236}">
                <a16:creationId xmlns:a16="http://schemas.microsoft.com/office/drawing/2014/main" id="{7297E699-0BA6-F14E-9015-0764C0BCD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79" y="4275418"/>
            <a:ext cx="1518813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bottleneck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router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capacity R</a:t>
            </a:r>
          </a:p>
        </p:txBody>
      </p:sp>
      <p:sp>
        <p:nvSpPr>
          <p:cNvPr id="85" name="Freeform 40">
            <a:extLst>
              <a:ext uri="{FF2B5EF4-FFF2-40B4-BE49-F238E27FC236}">
                <a16:creationId xmlns:a16="http://schemas.microsoft.com/office/drawing/2014/main" id="{7B18511C-E0F5-ED42-B886-442969765A2C}"/>
              </a:ext>
            </a:extLst>
          </p:cNvPr>
          <p:cNvSpPr>
            <a:spLocks/>
          </p:cNvSpPr>
          <p:nvPr/>
        </p:nvSpPr>
        <p:spPr bwMode="auto">
          <a:xfrm>
            <a:off x="4765675" y="2967952"/>
            <a:ext cx="4227323" cy="719138"/>
          </a:xfrm>
          <a:custGeom>
            <a:avLst/>
            <a:gdLst>
              <a:gd name="T0" fmla="*/ 0 w 2412"/>
              <a:gd name="T1" fmla="*/ 0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0"/>
                </a:moveTo>
                <a:cubicBezTo>
                  <a:pt x="93" y="65"/>
                  <a:pt x="156" y="318"/>
                  <a:pt x="558" y="390"/>
                </a:cubicBezTo>
                <a:cubicBezTo>
                  <a:pt x="959" y="453"/>
                  <a:pt x="2026" y="423"/>
                  <a:pt x="2412" y="432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Rectangle 41">
            <a:extLst>
              <a:ext uri="{FF2B5EF4-FFF2-40B4-BE49-F238E27FC236}">
                <a16:creationId xmlns:a16="http://schemas.microsoft.com/office/drawing/2014/main" id="{B87FB624-4166-674A-B3AB-E61FF504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14738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7" name="Freeform 42">
            <a:extLst>
              <a:ext uri="{FF2B5EF4-FFF2-40B4-BE49-F238E27FC236}">
                <a16:creationId xmlns:a16="http://schemas.microsoft.com/office/drawing/2014/main" id="{219FFC1B-3A12-DC4B-B53E-9BB5E48658B7}"/>
              </a:ext>
            </a:extLst>
          </p:cNvPr>
          <p:cNvSpPr>
            <a:spLocks/>
          </p:cNvSpPr>
          <p:nvPr/>
        </p:nvSpPr>
        <p:spPr bwMode="auto">
          <a:xfrm>
            <a:off x="4724400" y="3763963"/>
            <a:ext cx="4268598" cy="719137"/>
          </a:xfrm>
          <a:custGeom>
            <a:avLst/>
            <a:gdLst>
              <a:gd name="T0" fmla="*/ 0 w 2412"/>
              <a:gd name="T1" fmla="*/ 2147483647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453"/>
                </a:moveTo>
                <a:cubicBezTo>
                  <a:pt x="93" y="388"/>
                  <a:pt x="156" y="134"/>
                  <a:pt x="558" y="63"/>
                </a:cubicBezTo>
                <a:cubicBezTo>
                  <a:pt x="959" y="0"/>
                  <a:pt x="2026" y="36"/>
                  <a:pt x="2412" y="29"/>
                </a:cubicBez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Text Box 48">
            <a:extLst>
              <a:ext uri="{FF2B5EF4-FFF2-40B4-BE49-F238E27FC236}">
                <a16:creationId xmlns:a16="http://schemas.microsoft.com/office/drawing/2014/main" id="{1859B4C2-A97D-4B48-B306-9FC98BD5A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381" y="4692948"/>
            <a:ext cx="2338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connection 2</a:t>
            </a:r>
          </a:p>
        </p:txBody>
      </p:sp>
      <p:grpSp>
        <p:nvGrpSpPr>
          <p:cNvPr id="89" name="Group 69">
            <a:extLst>
              <a:ext uri="{FF2B5EF4-FFF2-40B4-BE49-F238E27FC236}">
                <a16:creationId xmlns:a16="http://schemas.microsoft.com/office/drawing/2014/main" id="{E41C4D8C-20B4-204B-B9D2-EF53C43D06A8}"/>
              </a:ext>
            </a:extLst>
          </p:cNvPr>
          <p:cNvGrpSpPr>
            <a:grpSpLocks/>
          </p:cNvGrpSpPr>
          <p:nvPr/>
        </p:nvGrpSpPr>
        <p:grpSpPr bwMode="auto">
          <a:xfrm>
            <a:off x="3975100" y="2860675"/>
            <a:ext cx="766763" cy="704850"/>
            <a:chOff x="-44" y="1473"/>
            <a:chExt cx="981" cy="1105"/>
          </a:xfrm>
        </p:grpSpPr>
        <p:pic>
          <p:nvPicPr>
            <p:cNvPr id="90" name="Picture 70" descr="desktop_computer_stylized_medium">
              <a:extLst>
                <a:ext uri="{FF2B5EF4-FFF2-40B4-BE49-F238E27FC236}">
                  <a16:creationId xmlns:a16="http://schemas.microsoft.com/office/drawing/2014/main" id="{0A14B506-3AAE-F546-9A74-AC6072F15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Freeform 71">
              <a:extLst>
                <a:ext uri="{FF2B5EF4-FFF2-40B4-BE49-F238E27FC236}">
                  <a16:creationId xmlns:a16="http://schemas.microsoft.com/office/drawing/2014/main" id="{F6DE560E-4DD1-2842-AD9C-065090AD36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2" name="Group 72">
            <a:extLst>
              <a:ext uri="{FF2B5EF4-FFF2-40B4-BE49-F238E27FC236}">
                <a16:creationId xmlns:a16="http://schemas.microsoft.com/office/drawing/2014/main" id="{D4B132ED-F65A-8349-9956-0282CD84A913}"/>
              </a:ext>
            </a:extLst>
          </p:cNvPr>
          <p:cNvGrpSpPr>
            <a:grpSpLocks/>
          </p:cNvGrpSpPr>
          <p:nvPr/>
        </p:nvGrpSpPr>
        <p:grpSpPr bwMode="auto">
          <a:xfrm>
            <a:off x="3978275" y="4106863"/>
            <a:ext cx="766763" cy="704850"/>
            <a:chOff x="-44" y="1473"/>
            <a:chExt cx="981" cy="1105"/>
          </a:xfrm>
        </p:grpSpPr>
        <p:pic>
          <p:nvPicPr>
            <p:cNvPr id="93" name="Picture 73" descr="desktop_computer_stylized_medium">
              <a:extLst>
                <a:ext uri="{FF2B5EF4-FFF2-40B4-BE49-F238E27FC236}">
                  <a16:creationId xmlns:a16="http://schemas.microsoft.com/office/drawing/2014/main" id="{4A386E2E-C0EC-8A47-9B1E-88CB80A47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Freeform 74">
              <a:extLst>
                <a:ext uri="{FF2B5EF4-FFF2-40B4-BE49-F238E27FC236}">
                  <a16:creationId xmlns:a16="http://schemas.microsoft.com/office/drawing/2014/main" id="{021EC07F-1EE7-F54E-88B9-7C2A3644AA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837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34526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Q: is TCP Fair?</a:t>
            </a:r>
            <a:endParaRPr lang="en-US" sz="4400" b="0" dirty="0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F376200C-B032-3845-A02F-653A6DB1CA80}"/>
              </a:ext>
            </a:extLst>
          </p:cNvPr>
          <p:cNvSpPr txBox="1">
            <a:spLocks noChangeArrowheads="1"/>
          </p:cNvSpPr>
          <p:nvPr/>
        </p:nvSpPr>
        <p:spPr>
          <a:xfrm>
            <a:off x="1028116" y="1209675"/>
            <a:ext cx="10643184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two competing TCP sessions: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additive increase gives slope of 1, as throughout increases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multiplicative decrease decreases throughput proportionally </a:t>
            </a:r>
          </a:p>
        </p:txBody>
      </p:sp>
      <p:sp>
        <p:nvSpPr>
          <p:cNvPr id="58" name="Line 4">
            <a:extLst>
              <a:ext uri="{FF2B5EF4-FFF2-40B4-BE49-F238E27FC236}">
                <a16:creationId xmlns:a16="http://schemas.microsoft.com/office/drawing/2014/main" id="{DBA281FC-CC2B-3B4C-8CA6-4EDCC95E7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1800" y="6091237"/>
            <a:ext cx="36385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" name="Line 5">
            <a:extLst>
              <a:ext uri="{FF2B5EF4-FFF2-40B4-BE49-F238E27FC236}">
                <a16:creationId xmlns:a16="http://schemas.microsoft.com/office/drawing/2014/main" id="{B4E196DB-854B-3549-98E9-F41F0D1F00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1800" y="2995612"/>
            <a:ext cx="0" cy="3086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0" name="Line 6">
            <a:extLst>
              <a:ext uri="{FF2B5EF4-FFF2-40B4-BE49-F238E27FC236}">
                <a16:creationId xmlns:a16="http://schemas.microsoft.com/office/drawing/2014/main" id="{5542C2C0-67F6-994A-AEFC-E5B2460F1F4B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1095375" y="4730750"/>
            <a:ext cx="3560763" cy="142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2" name="Line 7">
            <a:extLst>
              <a:ext uri="{FF2B5EF4-FFF2-40B4-BE49-F238E27FC236}">
                <a16:creationId xmlns:a16="http://schemas.microsoft.com/office/drawing/2014/main" id="{7A0A4AB6-5EF9-8440-BAF1-06A321FDC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2750" y="3243262"/>
            <a:ext cx="2819400" cy="280987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3" name="Text Box 8">
            <a:extLst>
              <a:ext uri="{FF2B5EF4-FFF2-40B4-BE49-F238E27FC236}">
                <a16:creationId xmlns:a16="http://schemas.microsoft.com/office/drawing/2014/main" id="{17AEECBA-CCAD-AA47-9887-C9E20B682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071812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R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4" name="Text Box 9">
            <a:extLst>
              <a:ext uri="{FF2B5EF4-FFF2-40B4-BE49-F238E27FC236}">
                <a16:creationId xmlns:a16="http://schemas.microsoft.com/office/drawing/2014/main" id="{5D2A8ED6-62FA-AA4E-B95C-0B1A80981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6119812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R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5" name="Text Box 10">
            <a:extLst>
              <a:ext uri="{FF2B5EF4-FFF2-40B4-BE49-F238E27FC236}">
                <a16:creationId xmlns:a16="http://schemas.microsoft.com/office/drawing/2014/main" id="{B2E2FDC0-B672-3448-804D-624A98C18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638" y="3062287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equal bandwidth share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6" name="Text Box 11">
            <a:extLst>
              <a:ext uri="{FF2B5EF4-FFF2-40B4-BE49-F238E27FC236}">
                <a16:creationId xmlns:a16="http://schemas.microsoft.com/office/drawing/2014/main" id="{14F93699-B5A1-D14D-8FB0-AA9B53890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6100762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Connection 1 throughput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7" name="Text Box 12">
            <a:extLst>
              <a:ext uri="{FF2B5EF4-FFF2-40B4-BE49-F238E27FC236}">
                <a16:creationId xmlns:a16="http://schemas.microsoft.com/office/drawing/2014/main" id="{21CCCAB1-09D9-8E4C-AB43-05B1CC4E61F5}"/>
              </a:ext>
            </a:extLst>
          </p:cNvPr>
          <p:cNvSpPr txBox="1">
            <a:spLocks noChangeArrowheads="1"/>
          </p:cNvSpPr>
          <p:nvPr/>
        </p:nvSpPr>
        <p:spPr bwMode="auto">
          <a:xfrm rot="-5396642">
            <a:off x="-273844" y="4639469"/>
            <a:ext cx="3546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Connection 2 throughput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8" name="Line 13">
            <a:extLst>
              <a:ext uri="{FF2B5EF4-FFF2-40B4-BE49-F238E27FC236}">
                <a16:creationId xmlns:a16="http://schemas.microsoft.com/office/drawing/2014/main" id="{5F5EBC46-A27F-8D4B-BB71-A9A69889B2CA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805112" y="5348288"/>
            <a:ext cx="1293813" cy="476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9" name="Text Box 14">
            <a:extLst>
              <a:ext uri="{FF2B5EF4-FFF2-40B4-BE49-F238E27FC236}">
                <a16:creationId xmlns:a16="http://schemas.microsoft.com/office/drawing/2014/main" id="{40C340D3-D186-C146-A88F-B4C6DA375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038" y="4919662"/>
            <a:ext cx="453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congestion avoidance: additive increase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" name="Line 15">
            <a:extLst>
              <a:ext uri="{FF2B5EF4-FFF2-40B4-BE49-F238E27FC236}">
                <a16:creationId xmlns:a16="http://schemas.microsoft.com/office/drawing/2014/main" id="{F674B59D-1466-9848-98C7-F85A4B7C26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2400" y="4881562"/>
            <a:ext cx="1171575" cy="6318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1" name="Text Box 16">
            <a:extLst>
              <a:ext uri="{FF2B5EF4-FFF2-40B4-BE49-F238E27FC236}">
                <a16:creationId xmlns:a16="http://schemas.microsoft.com/office/drawing/2014/main" id="{0A077D32-CBC6-0E40-85C7-A1E8D5167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4675187"/>
            <a:ext cx="346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loss: decrease window by factor of 2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2" name="Line 17">
            <a:extLst>
              <a:ext uri="{FF2B5EF4-FFF2-40B4-BE49-F238E27FC236}">
                <a16:creationId xmlns:a16="http://schemas.microsoft.com/office/drawing/2014/main" id="{B9476A6C-10EE-1541-8903-FE6263CE8822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484438" y="5021262"/>
            <a:ext cx="1303337" cy="2381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3" name="Text Box 18">
            <a:extLst>
              <a:ext uri="{FF2B5EF4-FFF2-40B4-BE49-F238E27FC236}">
                <a16:creationId xmlns:a16="http://schemas.microsoft.com/office/drawing/2014/main" id="{FCED3372-6EB5-0244-B6B3-A1566B982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8" y="4433887"/>
            <a:ext cx="453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congestion avoidance: additive increase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4" name="Line 19">
            <a:extLst>
              <a:ext uri="{FF2B5EF4-FFF2-40B4-BE49-F238E27FC236}">
                <a16:creationId xmlns:a16="http://schemas.microsoft.com/office/drawing/2014/main" id="{4E5DDD32-0D26-E049-B9F7-C4FBF7E651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9525" y="4595812"/>
            <a:ext cx="981075" cy="76517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5" name="Text Box 20">
            <a:extLst>
              <a:ext uri="{FF2B5EF4-FFF2-40B4-BE49-F238E27FC236}">
                <a16:creationId xmlns:a16="http://schemas.microsoft.com/office/drawing/2014/main" id="{A03E8186-B72C-F340-B288-4F7DBF876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800" y="4227512"/>
            <a:ext cx="346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loss: decrease window by factor of 2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6" name="Line 21">
            <a:extLst>
              <a:ext uri="{FF2B5EF4-FFF2-40B4-BE49-F238E27FC236}">
                <a16:creationId xmlns:a16="http://schemas.microsoft.com/office/drawing/2014/main" id="{23ACBCF3-355B-D845-A208-0AA50EB86E08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340769" y="4874419"/>
            <a:ext cx="1279525" cy="1428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7" name="Line 22">
            <a:extLst>
              <a:ext uri="{FF2B5EF4-FFF2-40B4-BE49-F238E27FC236}">
                <a16:creationId xmlns:a16="http://schemas.microsoft.com/office/drawing/2014/main" id="{E273C730-C7D8-1A43-9E3B-00ABA35C53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4414837"/>
            <a:ext cx="911225" cy="8890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8" name="Line 23">
            <a:extLst>
              <a:ext uri="{FF2B5EF4-FFF2-40B4-BE49-F238E27FC236}">
                <a16:creationId xmlns:a16="http://schemas.microsoft.com/office/drawing/2014/main" id="{D3308B5F-47D8-A74E-B415-FFCEF8B0042F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261394" y="4810919"/>
            <a:ext cx="1279525" cy="1428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61D4D-6036-7840-9C2A-DD136DFE6AC3}"/>
              </a:ext>
            </a:extLst>
          </p:cNvPr>
          <p:cNvGrpSpPr/>
          <p:nvPr/>
        </p:nvGrpSpPr>
        <p:grpSpPr>
          <a:xfrm>
            <a:off x="7983110" y="3205277"/>
            <a:ext cx="3864041" cy="2713458"/>
            <a:chOff x="7983110" y="3205277"/>
            <a:chExt cx="3864041" cy="27134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689499-145C-2146-9B69-DB52B42A4EDB}"/>
                </a:ext>
              </a:extLst>
            </p:cNvPr>
            <p:cNvSpPr txBox="1"/>
            <p:nvPr/>
          </p:nvSpPr>
          <p:spPr>
            <a:xfrm>
              <a:off x="8130707" y="3671674"/>
              <a:ext cx="3703160" cy="2197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A: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Yes, under idealized assumptions:</a:t>
              </a:r>
            </a:p>
            <a:p>
              <a:pPr marL="3429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same RTT</a:t>
              </a:r>
            </a:p>
            <a:p>
              <a:pPr marL="3429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fixed number of sessions only in congestion avoidance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B3A82D-3CAE-9B48-AD89-484CB7470DDC}"/>
                </a:ext>
              </a:extLst>
            </p:cNvPr>
            <p:cNvSpPr/>
            <p:nvPr/>
          </p:nvSpPr>
          <p:spPr>
            <a:xfrm>
              <a:off x="7983110" y="3468687"/>
              <a:ext cx="3864041" cy="2450048"/>
            </a:xfrm>
            <a:prstGeom prst="rect">
              <a:avLst/>
            </a:pr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10BBF2-F84D-F54A-8EA9-8C4CDEC1F8FC}"/>
                </a:ext>
              </a:extLst>
            </p:cNvPr>
            <p:cNvSpPr/>
            <p:nvPr/>
          </p:nvSpPr>
          <p:spPr>
            <a:xfrm>
              <a:off x="8338252" y="3328994"/>
              <a:ext cx="1762727" cy="255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F32648-965E-544D-9501-D321D85B1D2E}"/>
                </a:ext>
              </a:extLst>
            </p:cNvPr>
            <p:cNvSpPr txBox="1"/>
            <p:nvPr/>
          </p:nvSpPr>
          <p:spPr>
            <a:xfrm>
              <a:off x="8332482" y="3205277"/>
              <a:ext cx="1768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TCP fair?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7F874365-E6FC-E74F-ABF0-F2402AFDE7DD}"/>
              </a:ext>
            </a:extLst>
          </p:cNvPr>
          <p:cNvSpPr/>
          <p:nvPr/>
        </p:nvSpPr>
        <p:spPr>
          <a:xfrm>
            <a:off x="2998274" y="5695379"/>
            <a:ext cx="166255" cy="16625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98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utoUpdateAnimBg="0"/>
      <p:bldP spid="71" grpId="0" autoUpdateAnimBg="0"/>
      <p:bldP spid="73" grpId="0" autoUpdateAnimBg="0"/>
      <p:bldP spid="75" grpId="0" autoUpdateAnimBg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345" y="261078"/>
            <a:ext cx="108345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Fairness: must all network apps be “fair”?</a:t>
            </a:r>
            <a:endParaRPr lang="en-US" sz="4400" b="0" dirty="0"/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BC3F9D5B-2A52-F04E-8551-FB9FA3EB2D43}"/>
              </a:ext>
            </a:extLst>
          </p:cNvPr>
          <p:cNvSpPr txBox="1">
            <a:spLocks noChangeArrowheads="1"/>
          </p:cNvSpPr>
          <p:nvPr/>
        </p:nvSpPr>
        <p:spPr>
          <a:xfrm>
            <a:off x="749300" y="1219200"/>
            <a:ext cx="5207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Fairness and UDP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multimedia apps often do not use TCP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not want rate throttled by congestion control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instead use UDP: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audio/video at constant rate, tolerate packet loss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is no “Internet police” policing use of congestion control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87BD890A-15A2-C240-921B-F2A9B54123D0}"/>
              </a:ext>
            </a:extLst>
          </p:cNvPr>
          <p:cNvSpPr txBox="1">
            <a:spLocks noChangeArrowheads="1"/>
          </p:cNvSpPr>
          <p:nvPr/>
        </p:nvSpPr>
        <p:spPr>
          <a:xfrm>
            <a:off x="6210301" y="1193800"/>
            <a:ext cx="5575300" cy="506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Fairness, parallel TCP connections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can open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parallel connections between two hosts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browsers do this ,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e.g., link of rate R with 9 existing connections: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app asks for 1 TCP, gets rate R/10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app asks for 11 TCPs, gets R/2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77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650420"/>
            <a:ext cx="6551791" cy="1116709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Transport Layer</a:t>
            </a:r>
            <a:endParaRPr lang="en-US" sz="6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90430" y="1783836"/>
            <a:ext cx="7372469" cy="4173132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rgbClr val="0013A3"/>
              </a:buClr>
            </a:pPr>
            <a:r>
              <a:rPr lang="en-US" sz="3600" dirty="0"/>
              <a:t>TCP congestion control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</a:p>
          <a:p>
            <a:pPr eaLnBrk="1" hangingPunct="1">
              <a:buClr>
                <a:srgbClr val="0013A3"/>
              </a:buClr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79248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COMPSCI 453 </a:t>
              </a:r>
              <a:r>
                <a:rPr lang="en-US" sz="2800" dirty="0">
                  <a:solidFill>
                    <a:srgbClr val="0013A3"/>
                  </a:solidFill>
                </a:rPr>
                <a:t>Computer Networks</a:t>
              </a:r>
            </a:p>
            <a:p>
              <a:pPr algn="r"/>
              <a:r>
                <a:rPr lang="en-US" sz="2400" dirty="0"/>
                <a:t>Professor Jim Kurose</a:t>
              </a:r>
            </a:p>
            <a:p>
              <a:pPr algn="r"/>
              <a:r>
                <a:rPr lang="en-US" sz="1600" dirty="0"/>
                <a:t>College of Information and Computer Sciences</a:t>
              </a:r>
            </a:p>
            <a:p>
              <a:pPr algn="r"/>
              <a:r>
                <a:rPr lang="en-US" sz="1600" dirty="0"/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Class textbook: </a:t>
                </a:r>
              </a:p>
              <a:p>
                <a:pPr algn="r"/>
                <a:r>
                  <a:rPr lang="en-US" sz="1600" i="1" dirty="0"/>
                  <a:t>Computer Networking: A Top-Down Approach </a:t>
                </a:r>
                <a:r>
                  <a:rPr lang="en-US" sz="1400" i="1" dirty="0"/>
                  <a:t>(8</a:t>
                </a:r>
                <a:r>
                  <a:rPr lang="en-US" sz="1400" i="1" baseline="30000" dirty="0"/>
                  <a:t>th</a:t>
                </a:r>
                <a:r>
                  <a:rPr lang="en-US" sz="1400" i="1" dirty="0"/>
                  <a:t> ed.)</a:t>
                </a:r>
                <a:endParaRPr lang="en-US" sz="1600" i="1" dirty="0"/>
              </a:p>
              <a:p>
                <a:pPr algn="r"/>
                <a:r>
                  <a:rPr lang="en-US" sz="1400" dirty="0"/>
                  <a:t>J.F. Kurose, K.W. Ross</a:t>
                </a:r>
              </a:p>
              <a:p>
                <a:pPr algn="r"/>
                <a:r>
                  <a:rPr lang="en-US" sz="1100" dirty="0"/>
                  <a:t>Pearson, 2020</a:t>
                </a:r>
              </a:p>
              <a:p>
                <a:pPr algn="r"/>
                <a:r>
                  <a:rPr lang="en-US" sz="1050" dirty="0"/>
                  <a:t>http://</a:t>
                </a:r>
                <a:r>
                  <a:rPr lang="en-US" sz="1050" dirty="0" err="1"/>
                  <a:t>gaia.cs.umass.edu</a:t>
                </a:r>
                <a:r>
                  <a:rPr lang="en-US" sz="1050" dirty="0"/>
                  <a:t>/</a:t>
                </a:r>
                <a:r>
                  <a:rPr lang="en-US" sz="1050" dirty="0" err="1"/>
                  <a:t>kurose_ross</a:t>
                </a:r>
                <a:endParaRPr lang="en-US" sz="1100" dirty="0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28055-A0AD-8140-B8AD-FD089E6A94B1}"/>
              </a:ext>
            </a:extLst>
          </p:cNvPr>
          <p:cNvGrpSpPr/>
          <p:nvPr/>
        </p:nvGrpSpPr>
        <p:grpSpPr>
          <a:xfrm>
            <a:off x="706121" y="6088211"/>
            <a:ext cx="6892924" cy="461665"/>
            <a:chOff x="731521" y="6141551"/>
            <a:chExt cx="6892924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D2F4B7-77D0-9849-A447-ADDE007DD6C7}"/>
                </a:ext>
              </a:extLst>
            </p:cNvPr>
            <p:cNvSpPr txBox="1"/>
            <p:nvPr/>
          </p:nvSpPr>
          <p:spPr>
            <a:xfrm>
              <a:off x="731521" y="6141551"/>
              <a:ext cx="6892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Video:     2020, J.F. Kurose, All Rights Reserved</a:t>
              </a:r>
            </a:p>
            <a:p>
              <a:r>
                <a:rPr lang="en-US" sz="1200" dirty="0" err="1"/>
                <a:t>Powerpoint</a:t>
              </a:r>
              <a:r>
                <a:rPr lang="en-US" sz="1200" dirty="0"/>
                <a:t>:    1996-2020, J.F. Kurose, K.W. Ross, All Rights Reserved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CD7AE83-C982-DB44-9CD7-6C8F0EC20FC1}"/>
                </a:ext>
              </a:extLst>
            </p:cNvPr>
            <p:cNvGrpSpPr/>
            <p:nvPr/>
          </p:nvGrpSpPr>
          <p:grpSpPr>
            <a:xfrm>
              <a:off x="1252378" y="6209727"/>
              <a:ext cx="473108" cy="346349"/>
              <a:chOff x="1252378" y="6209727"/>
              <a:chExt cx="473108" cy="346349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FD09E0B-A500-D34B-82F5-DF08DFD43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2378" y="6209727"/>
                <a:ext cx="125836" cy="160221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C923314-2746-1A4C-8911-FFFB2DF6C2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9650" y="6395855"/>
                <a:ext cx="125836" cy="16022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2604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93D6-9AC2-F14F-B68D-7C070F3D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291030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81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congestion control: AIMD</a:t>
            </a:r>
            <a:endParaRPr lang="en-US" sz="4400" b="0" dirty="0"/>
          </a:p>
        </p:txBody>
      </p:sp>
      <p:sp>
        <p:nvSpPr>
          <p:cNvPr id="135" name="Rectangle 8">
            <a:extLst>
              <a:ext uri="{FF2B5EF4-FFF2-40B4-BE49-F238E27FC236}">
                <a16:creationId xmlns:a16="http://schemas.microsoft.com/office/drawing/2014/main" id="{C755821F-F513-514B-9B5B-FF9A16FD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168400"/>
            <a:ext cx="102743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senders can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increase sending rate until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ＭＳ Ｐゴシック" charset="0"/>
              </a:rPr>
              <a:t>packet 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loss (congestion) occurs, then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ＭＳ Ｐゴシック" charset="0"/>
              </a:rPr>
              <a:t>decrease sending rate on loss event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141" name="Text Box 13">
            <a:extLst>
              <a:ext uri="{FF2B5EF4-FFF2-40B4-BE49-F238E27FC236}">
                <a16:creationId xmlns:a16="http://schemas.microsoft.com/office/drawing/2014/main" id="{2FD36304-869C-CE42-8550-F12B5FFE2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708" y="4380805"/>
            <a:ext cx="2769156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AIMD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sawtooth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behavior: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probing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for bandwidth</a:t>
            </a:r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F39215FA-39B5-484D-8395-F0F1A1C5D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7339" y="3774454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6" name="Line 19">
            <a:extLst>
              <a:ext uri="{FF2B5EF4-FFF2-40B4-BE49-F238E27FC236}">
                <a16:creationId xmlns:a16="http://schemas.microsoft.com/office/drawing/2014/main" id="{D3F6ABF2-92A9-2C40-8D08-91E5460626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8189" y="5196854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Line 20">
            <a:extLst>
              <a:ext uri="{FF2B5EF4-FFF2-40B4-BE49-F238E27FC236}">
                <a16:creationId xmlns:a16="http://schemas.microsoft.com/office/drawing/2014/main" id="{38434DE2-13CB-044F-991F-ED186F200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164" y="5185741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8" name="Line 21">
            <a:extLst>
              <a:ext uri="{FF2B5EF4-FFF2-40B4-BE49-F238E27FC236}">
                <a16:creationId xmlns:a16="http://schemas.microsoft.com/office/drawing/2014/main" id="{1937BB13-75B0-4947-8F7E-C695263524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8052" y="4869829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9" name="Line 22">
            <a:extLst>
              <a:ext uri="{FF2B5EF4-FFF2-40B4-BE49-F238E27FC236}">
                <a16:creationId xmlns:a16="http://schemas.microsoft.com/office/drawing/2014/main" id="{D3110501-FE57-9545-B9AC-7B103AF98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9602" y="4871416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AAAA55BA-D404-204C-AECA-45F566AECF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1664" y="5168279"/>
            <a:ext cx="525463" cy="523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3" name="Line 24">
            <a:extLst>
              <a:ext uri="{FF2B5EF4-FFF2-40B4-BE49-F238E27FC236}">
                <a16:creationId xmlns:a16="http://schemas.microsoft.com/office/drawing/2014/main" id="{43AEBE7F-F2BB-5943-A7EA-ACC4591C9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127" y="5163516"/>
            <a:ext cx="0" cy="688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4" name="Line 25">
            <a:extLst>
              <a:ext uri="{FF2B5EF4-FFF2-40B4-BE49-F238E27FC236}">
                <a16:creationId xmlns:a16="http://schemas.microsoft.com/office/drawing/2014/main" id="{6F7F0A4B-818C-8448-8543-A37DAD19EA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8240" y="4849191"/>
            <a:ext cx="969963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5" name="Line 26">
            <a:extLst>
              <a:ext uri="{FF2B5EF4-FFF2-40B4-BE49-F238E27FC236}">
                <a16:creationId xmlns:a16="http://schemas.microsoft.com/office/drawing/2014/main" id="{19538173-60A5-BC46-A9E4-749776021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3440" y="4849191"/>
            <a:ext cx="11113" cy="835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6" name="Line 29">
            <a:extLst>
              <a:ext uri="{FF2B5EF4-FFF2-40B4-BE49-F238E27FC236}">
                <a16:creationId xmlns:a16="http://schemas.microsoft.com/office/drawing/2014/main" id="{30FAE305-421D-C042-8E51-7C7D81EEF5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8202" y="5012704"/>
            <a:ext cx="666750" cy="666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7" name="Line 30">
            <a:extLst>
              <a:ext uri="{FF2B5EF4-FFF2-40B4-BE49-F238E27FC236}">
                <a16:creationId xmlns:a16="http://schemas.microsoft.com/office/drawing/2014/main" id="{031213C2-BAEE-5346-905B-3F89E1716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4952" y="4998416"/>
            <a:ext cx="0" cy="747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8" name="Line 31">
            <a:extLst>
              <a:ext uri="{FF2B5EF4-FFF2-40B4-BE49-F238E27FC236}">
                <a16:creationId xmlns:a16="http://schemas.microsoft.com/office/drawing/2014/main" id="{AEA390E0-709D-FA45-91DE-52C0460D60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5427" y="4746004"/>
            <a:ext cx="876300" cy="1014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2C492E2-E058-BD40-8FFC-FCED8F0093C0}"/>
              </a:ext>
            </a:extLst>
          </p:cNvPr>
          <p:cNvGrpSpPr/>
          <p:nvPr/>
        </p:nvGrpSpPr>
        <p:grpSpPr>
          <a:xfrm>
            <a:off x="3439503" y="4254500"/>
            <a:ext cx="4602061" cy="2566366"/>
            <a:chOff x="4099903" y="3937000"/>
            <a:chExt cx="4602061" cy="2566366"/>
          </a:xfrm>
        </p:grpSpPr>
        <p:sp>
          <p:nvSpPr>
            <p:cNvPr id="54" name="Text Box 12">
              <a:extLst>
                <a:ext uri="{FF2B5EF4-FFF2-40B4-BE49-F238E27FC236}">
                  <a16:creationId xmlns:a16="http://schemas.microsoft.com/office/drawing/2014/main" id="{18CC901F-184A-1147-B991-15E650618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117142" y="4919761"/>
              <a:ext cx="2273300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TCP sender  Sending rate</a:t>
              </a:r>
            </a:p>
          </p:txBody>
        </p:sp>
        <p:sp>
          <p:nvSpPr>
            <p:cNvPr id="55" name="Line 17">
              <a:extLst>
                <a:ext uri="{FF2B5EF4-FFF2-40B4-BE49-F238E27FC236}">
                  <a16:creationId xmlns:a16="http://schemas.microsoft.com/office/drawing/2014/main" id="{EF2F6AD0-B3EF-0B4C-88EA-BCCC113FD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589" y="6176341"/>
              <a:ext cx="4143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6" name="Line 18">
              <a:extLst>
                <a:ext uri="{FF2B5EF4-FFF2-40B4-BE49-F238E27FC236}">
                  <a16:creationId xmlns:a16="http://schemas.microsoft.com/office/drawing/2014/main" id="{11B2DFEF-102F-D74F-9B47-304A5DF4E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600" y="4203700"/>
              <a:ext cx="877" cy="19742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" name="Text Box 40">
              <a:extLst>
                <a:ext uri="{FF2B5EF4-FFF2-40B4-BE49-F238E27FC236}">
                  <a16:creationId xmlns:a16="http://schemas.microsoft.com/office/drawing/2014/main" id="{27E5BB5F-DA02-D949-9477-C50B724C7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5452" y="6166816"/>
              <a:ext cx="5762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38AC8E-A4ED-7042-8221-EEFB417FF7BA}"/>
              </a:ext>
            </a:extLst>
          </p:cNvPr>
          <p:cNvGrpSpPr/>
          <p:nvPr/>
        </p:nvGrpSpPr>
        <p:grpSpPr>
          <a:xfrm>
            <a:off x="965200" y="2146300"/>
            <a:ext cx="5054600" cy="1905000"/>
            <a:chOff x="0" y="4533900"/>
            <a:chExt cx="4762500" cy="1905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9A0FF2-0607-BD44-8404-E086F64972BE}"/>
                </a:ext>
              </a:extLst>
            </p:cNvPr>
            <p:cNvSpPr/>
            <p:nvPr/>
          </p:nvSpPr>
          <p:spPr>
            <a:xfrm>
              <a:off x="406846" y="4737100"/>
              <a:ext cx="4334880" cy="14351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83C5ED77-5FA7-AC4C-AB2A-245D62DB4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991100"/>
              <a:ext cx="4762500" cy="144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R="0" lvl="1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charset="0"/>
                  <a:cs typeface="+mn-cs"/>
                </a:rPr>
                <a:t>increase sending rate 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charset="0"/>
                  <a:ea typeface="ＭＳ Ｐゴシック" charset="0"/>
                  <a:cs typeface="+mn-cs"/>
                </a:rPr>
                <a:t>by 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 maximum segment size every RTT until loss detected</a:t>
              </a:r>
              <a:endPara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8">
              <a:extLst>
                <a:ext uri="{FF2B5EF4-FFF2-40B4-BE49-F238E27FC236}">
                  <a16:creationId xmlns:a16="http://schemas.microsoft.com/office/drawing/2014/main" id="{91ECB6E6-4418-7243-B13D-E7E4DAE72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4533900"/>
              <a:ext cx="26670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defRPr/>
              </a:pP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dditive </a:t>
              </a: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ncrease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9F4C833-80E3-E14A-98F5-D02EBF4C0AC6}"/>
              </a:ext>
            </a:extLst>
          </p:cNvPr>
          <p:cNvGrpSpPr/>
          <p:nvPr/>
        </p:nvGrpSpPr>
        <p:grpSpPr>
          <a:xfrm>
            <a:off x="6007100" y="2197100"/>
            <a:ext cx="4749800" cy="1422400"/>
            <a:chOff x="38100" y="4533900"/>
            <a:chExt cx="4749800" cy="14224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D9889A-D576-6948-99EB-B6AAAAF94FF1}"/>
                </a:ext>
              </a:extLst>
            </p:cNvPr>
            <p:cNvSpPr/>
            <p:nvPr/>
          </p:nvSpPr>
          <p:spPr>
            <a:xfrm>
              <a:off x="342900" y="4686300"/>
              <a:ext cx="4267200" cy="127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8">
              <a:extLst>
                <a:ext uri="{FF2B5EF4-FFF2-40B4-BE49-F238E27FC236}">
                  <a16:creationId xmlns:a16="http://schemas.microsoft.com/office/drawing/2014/main" id="{12492D08-6387-3C44-BE8F-DFB7A535E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" y="4991100"/>
              <a:ext cx="4749800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R="0" lvl="1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cut 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charset="0"/>
                  <a:cs typeface="+mn-cs"/>
                </a:rPr>
                <a:t>sending rate in half at each loss event</a:t>
              </a:r>
              <a:endPara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0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Char char="v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Rectangle 8">
              <a:extLst>
                <a:ext uri="{FF2B5EF4-FFF2-40B4-BE49-F238E27FC236}">
                  <a16:creationId xmlns:a16="http://schemas.microsoft.com/office/drawing/2014/main" id="{4FA342B4-82DA-FE44-A283-F18BBA2F6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4533900"/>
              <a:ext cx="37465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defRPr/>
              </a:pPr>
              <a:r>
                <a:rPr lang="en-US" sz="2800" i="1" u="sng" dirty="0">
                  <a:solidFill>
                    <a:srgbClr val="C00000"/>
                  </a:solidFill>
                  <a:latin typeface="Calibri" panose="020F0502020204030204"/>
                  <a:ea typeface="ＭＳ Ｐゴシック" charset="0"/>
                </a:rPr>
                <a:t>M</a:t>
              </a:r>
              <a:r>
                <a:rPr lang="en-US" sz="2800" i="1" dirty="0">
                  <a:solidFill>
                    <a:srgbClr val="C00000"/>
                  </a:solidFill>
                  <a:latin typeface="Calibri" panose="020F0502020204030204"/>
                  <a:ea typeface="ＭＳ Ｐゴシック" charset="0"/>
                </a:rPr>
                <a:t>ultiplicative </a:t>
              </a:r>
              <a:r>
                <a:rPr lang="en-US" sz="2800" i="1" u="sng" dirty="0">
                  <a:solidFill>
                    <a:srgbClr val="C00000"/>
                  </a:solidFill>
                  <a:latin typeface="Calibri" panose="020F0502020204030204"/>
                  <a:ea typeface="ＭＳ Ｐゴシック" charset="0"/>
                </a:rPr>
                <a:t>D</a:t>
              </a:r>
              <a:r>
                <a:rPr lang="en-US" sz="2800" i="1" dirty="0">
                  <a:solidFill>
                    <a:srgbClr val="C00000"/>
                  </a:solidFill>
                  <a:latin typeface="Calibri" panose="020F0502020204030204"/>
                  <a:ea typeface="ＭＳ Ｐゴシック" charset="0"/>
                </a:rPr>
                <a:t>ecrease</a:t>
              </a:r>
              <a:endParaRPr kumimoji="0" lang="en-US" sz="2800" b="0" i="0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ＭＳ Ｐゴシック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B9E571-5EFE-DF45-ABEE-F217088B731C}"/>
              </a:ext>
            </a:extLst>
          </p:cNvPr>
          <p:cNvGrpSpPr/>
          <p:nvPr/>
        </p:nvGrpSpPr>
        <p:grpSpPr>
          <a:xfrm>
            <a:off x="3952943" y="3784600"/>
            <a:ext cx="3599234" cy="1591283"/>
            <a:chOff x="3965643" y="3797300"/>
            <a:chExt cx="3599234" cy="159128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98081F5-35B5-A849-A6DC-D92ECEF0752A}"/>
                </a:ext>
              </a:extLst>
            </p:cNvPr>
            <p:cNvGrpSpPr/>
            <p:nvPr/>
          </p:nvGrpSpPr>
          <p:grpSpPr>
            <a:xfrm>
              <a:off x="3965643" y="4159386"/>
              <a:ext cx="3599234" cy="1229197"/>
              <a:chOff x="3965643" y="4159386"/>
              <a:chExt cx="3599234" cy="1229197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01079667-0DAA-D94E-A312-DB3C9977F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2128" y="4163438"/>
                <a:ext cx="0" cy="105626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E4E7717F-1A0D-FF4E-812D-3FD618E53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0128" y="4163438"/>
                <a:ext cx="0" cy="122136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D125F63-AD27-6B45-AE19-4ABD9BFAAB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5630" y="4163438"/>
                <a:ext cx="0" cy="1225145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2EFC86-C803-E843-B374-808FCECBC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4941" y="4171542"/>
                <a:ext cx="0" cy="1204339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519D5D13-5D07-4C47-B49B-8AC41BCDC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4500" y="4165056"/>
                <a:ext cx="0" cy="119380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49C30FB-E09A-8645-AF59-0F93ED23D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9743" y="4159386"/>
                <a:ext cx="0" cy="110652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CE80244-8AE8-9244-8BD7-F7A494EF70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5643" y="4162357"/>
                <a:ext cx="3599234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A3311EB-6DA1-BE40-8300-E0A7E76CCC9C}"/>
                </a:ext>
              </a:extLst>
            </p:cNvPr>
            <p:cNvCxnSpPr/>
            <p:nvPr/>
          </p:nvCxnSpPr>
          <p:spPr>
            <a:xfrm>
              <a:off x="5651500" y="3797300"/>
              <a:ext cx="0" cy="381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6745885-D0C9-5C4A-8189-6C1C08532D61}"/>
              </a:ext>
            </a:extLst>
          </p:cNvPr>
          <p:cNvGrpSpPr/>
          <p:nvPr/>
        </p:nvGrpSpPr>
        <p:grpSpPr>
          <a:xfrm>
            <a:off x="4108450" y="3622675"/>
            <a:ext cx="3819526" cy="1695450"/>
            <a:chOff x="4108450" y="3622675"/>
            <a:chExt cx="3819526" cy="169545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E8174FE-3375-6647-833E-1BBA1779B8E0}"/>
                </a:ext>
              </a:extLst>
            </p:cNvPr>
            <p:cNvGrpSpPr/>
            <p:nvPr/>
          </p:nvGrpSpPr>
          <p:grpSpPr>
            <a:xfrm>
              <a:off x="4108450" y="3975100"/>
              <a:ext cx="3819526" cy="1343025"/>
              <a:chOff x="4108450" y="3975100"/>
              <a:chExt cx="3819526" cy="1343025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9182BCB-9C63-4F4E-9BFE-C6ED53E720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5350" y="3981450"/>
                <a:ext cx="679450" cy="125412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3A530988-F896-F240-A4FD-4D4D80C11F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8450" y="3975100"/>
                <a:ext cx="3816350" cy="133985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6D2A9933-F916-0E46-A509-25FD8F001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0475" y="3978275"/>
                <a:ext cx="2854325" cy="129857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BDE4AE1E-DD47-A648-8E75-B628D3E56B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7050" y="3984625"/>
                <a:ext cx="2320926" cy="13335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2C801921-8F99-4345-AADF-C79B5379AB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65900" y="3984625"/>
                <a:ext cx="1358900" cy="11938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7A7E738-8F7C-B641-98A4-26125EAB1AA9}"/>
                </a:ext>
              </a:extLst>
            </p:cNvPr>
            <p:cNvCxnSpPr/>
            <p:nvPr/>
          </p:nvCxnSpPr>
          <p:spPr>
            <a:xfrm flipV="1">
              <a:off x="7921625" y="3622675"/>
              <a:ext cx="0" cy="3587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1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36" grpId="0" animBg="1"/>
      <p:bldP spid="37" grpId="0" animBg="1"/>
      <p:bldP spid="38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769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throughput</a:t>
            </a:r>
            <a:endParaRPr lang="en-US" sz="4400" b="0" dirty="0"/>
          </a:p>
        </p:txBody>
      </p:sp>
      <p:sp>
        <p:nvSpPr>
          <p:cNvPr id="110" name="Rectangle 3">
            <a:extLst>
              <a:ext uri="{FF2B5EF4-FFF2-40B4-BE49-F238E27FC236}">
                <a16:creationId xmlns:a16="http://schemas.microsoft.com/office/drawing/2014/main" id="{2AE4693F-64D3-B14E-9E64-AAA80AA8953E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1235075"/>
            <a:ext cx="106807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avg. TCP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thruput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as function of window size, RTT?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ignore slow start, assume there is always data to send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W: window size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(measured in bytes)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where loss occurs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avg. window size (# in-flight bytes) is ¾ W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avg.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thruput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3/4W per RTT</a:t>
            </a:r>
          </a:p>
        </p:txBody>
      </p:sp>
      <p:grpSp>
        <p:nvGrpSpPr>
          <p:cNvPr id="111" name="Group 35">
            <a:extLst>
              <a:ext uri="{FF2B5EF4-FFF2-40B4-BE49-F238E27FC236}">
                <a16:creationId xmlns:a16="http://schemas.microsoft.com/office/drawing/2014/main" id="{2479703A-FA6A-E84F-A637-14C1FE031DFD}"/>
              </a:ext>
            </a:extLst>
          </p:cNvPr>
          <p:cNvGrpSpPr>
            <a:grpSpLocks/>
          </p:cNvGrpSpPr>
          <p:nvPr/>
        </p:nvGrpSpPr>
        <p:grpSpPr bwMode="auto">
          <a:xfrm>
            <a:off x="2360613" y="4173538"/>
            <a:ext cx="4873625" cy="1998662"/>
            <a:chOff x="279" y="2432"/>
            <a:chExt cx="3070" cy="1259"/>
          </a:xfrm>
        </p:grpSpPr>
        <p:sp>
          <p:nvSpPr>
            <p:cNvPr id="112" name="Freeform 26">
              <a:extLst>
                <a:ext uri="{FF2B5EF4-FFF2-40B4-BE49-F238E27FC236}">
                  <a16:creationId xmlns:a16="http://schemas.microsoft.com/office/drawing/2014/main" id="{87BE4853-1141-6346-AB76-7F109427D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" y="2556"/>
              <a:ext cx="2481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Line 28">
              <a:extLst>
                <a:ext uri="{FF2B5EF4-FFF2-40B4-BE49-F238E27FC236}">
                  <a16:creationId xmlns:a16="http://schemas.microsoft.com/office/drawing/2014/main" id="{EC26311E-99BB-1542-99FB-E558D040D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4" name="Line 29">
              <a:extLst>
                <a:ext uri="{FF2B5EF4-FFF2-40B4-BE49-F238E27FC236}">
                  <a16:creationId xmlns:a16="http://schemas.microsoft.com/office/drawing/2014/main" id="{FE2B50C7-7D72-3942-9A3E-8BA7DFA0D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5" name="Line 31">
              <a:extLst>
                <a:ext uri="{FF2B5EF4-FFF2-40B4-BE49-F238E27FC236}">
                  <a16:creationId xmlns:a16="http://schemas.microsoft.com/office/drawing/2014/main" id="{D7188C24-3E4F-7041-920C-19DDFB19B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6" name="Line 32">
              <a:extLst>
                <a:ext uri="{FF2B5EF4-FFF2-40B4-BE49-F238E27FC236}">
                  <a16:creationId xmlns:a16="http://schemas.microsoft.com/office/drawing/2014/main" id="{DAE1910D-F0E1-B146-A3C4-50DBFA7AD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Text Box 33">
              <a:extLst>
                <a:ext uri="{FF2B5EF4-FFF2-40B4-BE49-F238E27FC236}">
                  <a16:creationId xmlns:a16="http://schemas.microsoft.com/office/drawing/2014/main" id="{DF448B5C-FD99-294E-BBAD-2F62F67BC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" y="2453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</a:t>
              </a:r>
            </a:p>
          </p:txBody>
        </p:sp>
        <p:sp>
          <p:nvSpPr>
            <p:cNvPr id="118" name="Text Box 34">
              <a:extLst>
                <a:ext uri="{FF2B5EF4-FFF2-40B4-BE49-F238E27FC236}">
                  <a16:creationId xmlns:a16="http://schemas.microsoft.com/office/drawing/2014/main" id="{534147C9-A806-C44A-BFF0-BF16B2C1B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" y="3008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W/2</a:t>
              </a:r>
            </a:p>
          </p:txBody>
        </p:sp>
      </p:grpSp>
      <p:grpSp>
        <p:nvGrpSpPr>
          <p:cNvPr id="119" name="Group 45">
            <a:extLst>
              <a:ext uri="{FF2B5EF4-FFF2-40B4-BE49-F238E27FC236}">
                <a16:creationId xmlns:a16="http://schemas.microsoft.com/office/drawing/2014/main" id="{5ABBAFA2-06B8-9741-9298-800D1B732926}"/>
              </a:ext>
            </a:extLst>
          </p:cNvPr>
          <p:cNvGrpSpPr>
            <a:grpSpLocks/>
          </p:cNvGrpSpPr>
          <p:nvPr/>
        </p:nvGrpSpPr>
        <p:grpSpPr bwMode="auto">
          <a:xfrm>
            <a:off x="3136901" y="3552826"/>
            <a:ext cx="3795713" cy="620712"/>
            <a:chOff x="1722" y="2139"/>
            <a:chExt cx="2391" cy="391"/>
          </a:xfrm>
        </p:grpSpPr>
        <p:sp>
          <p:nvSpPr>
            <p:cNvPr id="226" name="Text Box 36">
              <a:extLst>
                <a:ext uri="{FF2B5EF4-FFF2-40B4-BE49-F238E27FC236}">
                  <a16:creationId xmlns:a16="http://schemas.microsoft.com/office/drawing/2014/main" id="{DDD56DFE-EB09-104F-A413-BED7F3530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2" y="2219"/>
              <a:ext cx="13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avg TCP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thruput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 = </a:t>
              </a:r>
            </a:p>
          </p:txBody>
        </p:sp>
        <p:grpSp>
          <p:nvGrpSpPr>
            <p:cNvPr id="227" name="Group 44">
              <a:extLst>
                <a:ext uri="{FF2B5EF4-FFF2-40B4-BE49-F238E27FC236}">
                  <a16:creationId xmlns:a16="http://schemas.microsoft.com/office/drawing/2014/main" id="{7F3C094F-37E8-BF4F-A2D1-A321E6F77E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" y="2139"/>
              <a:ext cx="1127" cy="391"/>
              <a:chOff x="3498" y="2153"/>
              <a:chExt cx="1127" cy="391"/>
            </a:xfrm>
          </p:grpSpPr>
          <p:sp>
            <p:nvSpPr>
              <p:cNvPr id="228" name="Text Box 37">
                <a:extLst>
                  <a:ext uri="{FF2B5EF4-FFF2-40B4-BE49-F238E27FC236}">
                    <a16:creationId xmlns:a16="http://schemas.microsoft.com/office/drawing/2014/main" id="{2E24271A-6DDD-1648-B2F8-10D2A963F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1" y="215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3</a:t>
                </a:r>
              </a:p>
            </p:txBody>
          </p:sp>
          <p:sp>
            <p:nvSpPr>
              <p:cNvPr id="229" name="Text Box 38">
                <a:extLst>
                  <a:ext uri="{FF2B5EF4-FFF2-40B4-BE49-F238E27FC236}">
                    <a16:creationId xmlns:a16="http://schemas.microsoft.com/office/drawing/2014/main" id="{FB2746A8-19CD-4E42-BB7E-2744F8CAFB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8" y="231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4</a:t>
                </a:r>
              </a:p>
            </p:txBody>
          </p:sp>
          <p:sp>
            <p:nvSpPr>
              <p:cNvPr id="230" name="Line 39">
                <a:extLst>
                  <a:ext uri="{FF2B5EF4-FFF2-40B4-BE49-F238E27FC236}">
                    <a16:creationId xmlns:a16="http://schemas.microsoft.com/office/drawing/2014/main" id="{8AD172DC-C99E-2844-BA6A-609B98EAD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0" y="235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1" name="Text Box 40">
                <a:extLst>
                  <a:ext uri="{FF2B5EF4-FFF2-40B4-BE49-F238E27FC236}">
                    <a16:creationId xmlns:a16="http://schemas.microsoft.com/office/drawing/2014/main" id="{DD4B149A-D947-844C-BA9A-30A9A4EC2F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2" y="2157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W</a:t>
                </a:r>
              </a:p>
            </p:txBody>
          </p:sp>
          <p:sp>
            <p:nvSpPr>
              <p:cNvPr id="232" name="Text Box 41">
                <a:extLst>
                  <a:ext uri="{FF2B5EF4-FFF2-40B4-BE49-F238E27FC236}">
                    <a16:creationId xmlns:a16="http://schemas.microsoft.com/office/drawing/2014/main" id="{949B8463-ABEF-E142-BF66-78767BC6FD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8" y="2309"/>
                <a:ext cx="3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RTT</a:t>
                </a:r>
              </a:p>
            </p:txBody>
          </p:sp>
          <p:sp>
            <p:nvSpPr>
              <p:cNvPr id="233" name="Line 42">
                <a:extLst>
                  <a:ext uri="{FF2B5EF4-FFF2-40B4-BE49-F238E27FC236}">
                    <a16:creationId xmlns:a16="http://schemas.microsoft.com/office/drawing/2014/main" id="{107225BD-E940-704B-9784-A6356D11E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6" y="2352"/>
                <a:ext cx="2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4" name="Text Box 43">
                <a:extLst>
                  <a:ext uri="{FF2B5EF4-FFF2-40B4-BE49-F238E27FC236}">
                    <a16:creationId xmlns:a16="http://schemas.microsoft.com/office/drawing/2014/main" id="{C0D4944B-72B7-EC40-8E2B-25FE3FCEDF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2243"/>
                <a:ext cx="65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bytes/sec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5134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5B284-F15D-9F4A-9748-2E872505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699" y="157002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130175" indent="0">
              <a:buNone/>
            </a:pPr>
            <a:r>
              <a:rPr lang="en-US" sz="4000" dirty="0"/>
              <a:t>“Classic” TCP: loss-based, end-end </a:t>
            </a:r>
          </a:p>
          <a:p>
            <a:pPr marL="808038" indent="-395288"/>
            <a:r>
              <a:rPr lang="en-US" sz="3600" dirty="0"/>
              <a:t>additive increase, multiplicative decrease</a:t>
            </a:r>
          </a:p>
          <a:p>
            <a:pPr marL="808038" indent="-395288"/>
            <a:r>
              <a:rPr lang="en-US" sz="3600" dirty="0"/>
              <a:t>“slow” start</a:t>
            </a:r>
          </a:p>
          <a:p>
            <a:pPr marL="808038" indent="-395288"/>
            <a:r>
              <a:rPr lang="en-US" sz="3600" dirty="0"/>
              <a:t>CUBIC</a:t>
            </a:r>
          </a:p>
          <a:p>
            <a:pPr marL="465138" indent="-334963"/>
            <a:r>
              <a:rPr lang="en-US" sz="4000" dirty="0"/>
              <a:t>Enhanced TCPs:</a:t>
            </a:r>
          </a:p>
          <a:p>
            <a:pPr marL="984250" lvl="1" indent="-285750"/>
            <a:r>
              <a:rPr lang="en-US" sz="3600" dirty="0"/>
              <a:t>delay-based congestion control TCP</a:t>
            </a:r>
          </a:p>
          <a:p>
            <a:pPr marL="984250" lvl="1" indent="-285750"/>
            <a:r>
              <a:rPr lang="en-US" sz="3600" dirty="0"/>
              <a:t>explicit congestion notification</a:t>
            </a:r>
          </a:p>
          <a:p>
            <a:pPr marL="460375" indent="-346075"/>
            <a:r>
              <a:rPr lang="en-US" sz="4000" dirty="0"/>
              <a:t>TCP fairness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929A0-0160-F149-A81E-FCD08967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TCP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35335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81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b="0" dirty="0"/>
              <a:t>TCP AIMD: more</a:t>
            </a:r>
            <a:endParaRPr lang="en-US" sz="4400" b="0" dirty="0"/>
          </a:p>
        </p:txBody>
      </p:sp>
      <p:sp>
        <p:nvSpPr>
          <p:cNvPr id="135" name="Rectangle 8">
            <a:extLst>
              <a:ext uri="{FF2B5EF4-FFF2-40B4-BE49-F238E27FC236}">
                <a16:creationId xmlns:a16="http://schemas.microsoft.com/office/drawing/2014/main" id="{C755821F-F513-514B-9B5B-FF9A16FD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361440"/>
            <a:ext cx="9847580" cy="176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Multiplicative decrease </a:t>
            </a: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detail:  sending rate is 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latin typeface="Calibri" panose="020F0502020204030204"/>
                <a:ea typeface="ＭＳ Ｐゴシック" charset="0"/>
              </a:rPr>
              <a:t>Cut in half on loss detected by triple duplicate ACK (TCP Reno)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Cut to 1 MSS (maximum segment size) when loss detected by timeout (TCP Tahoe)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endParaRPr kumimoji="0" lang="en-US" sz="28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FEB15F8D-408A-A649-8405-2EA6EA738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" y="3362960"/>
            <a:ext cx="9847580" cy="176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tabLst/>
              <a:defRPr/>
            </a:pP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Why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</a:t>
            </a: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</a:t>
            </a:r>
            <a:r>
              <a:rPr kumimoji="0" lang="en-US" sz="2800" b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</a:t>
            </a: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</a:t>
            </a: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?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latin typeface="Calibri" panose="020F0502020204030204"/>
                <a:ea typeface="ＭＳ Ｐゴシック" charset="0"/>
              </a:rPr>
              <a:t>AIMD – a distributed, asynchronous algorithm – has been shown to:</a:t>
            </a:r>
          </a:p>
          <a:p>
            <a:pPr marL="690563" lvl="1" indent="-28416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Calibri" panose="020F0502020204030204"/>
                <a:ea typeface="ＭＳ Ｐゴシック" charset="0"/>
              </a:rPr>
              <a:t>optimize congested flow rates network wide!</a:t>
            </a:r>
          </a:p>
          <a:p>
            <a:pPr marL="690563" lvl="1" indent="-28416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Calibri" panose="020F0502020204030204"/>
                <a:ea typeface="ＭＳ Ｐゴシック" charset="0"/>
              </a:rPr>
              <a:t>have desirable stability properties</a:t>
            </a:r>
          </a:p>
          <a:p>
            <a:pPr marL="101600" marR="0" lvl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defRPr/>
            </a:pPr>
            <a:endParaRPr kumimoji="0" lang="en-US" sz="28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40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594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congestion control: details</a:t>
            </a:r>
            <a:endParaRPr lang="en-US" sz="4400" b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2FB642-7743-D04C-959D-0819117703FA}"/>
              </a:ext>
            </a:extLst>
          </p:cNvPr>
          <p:cNvGrpSpPr/>
          <p:nvPr/>
        </p:nvGrpSpPr>
        <p:grpSpPr>
          <a:xfrm>
            <a:off x="1116489" y="4838128"/>
            <a:ext cx="10034111" cy="1695450"/>
            <a:chOff x="1116489" y="4838128"/>
            <a:chExt cx="10034111" cy="169545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3AD1E1-01ED-504A-8B9E-72DE11AF70D1}"/>
                </a:ext>
              </a:extLst>
            </p:cNvPr>
            <p:cNvSpPr/>
            <p:nvPr/>
          </p:nvSpPr>
          <p:spPr>
            <a:xfrm>
              <a:off x="5989208" y="4895568"/>
              <a:ext cx="5161392" cy="3651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Rectangle 3">
              <a:extLst>
                <a:ext uri="{FF2B5EF4-FFF2-40B4-BE49-F238E27FC236}">
                  <a16:creationId xmlns:a16="http://schemas.microsoft.com/office/drawing/2014/main" id="{A0DE5D89-38AB-C14E-891D-428C6A0AD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489" y="4838128"/>
              <a:ext cx="9628822" cy="169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TCP sender limits transmission: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cwnd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is dynamically adjusted in response to observed network congestion (implementing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TCP congestion control)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3A34342-F85F-A641-8C18-F113159FACD0}"/>
                </a:ext>
              </a:extLst>
            </p:cNvPr>
            <p:cNvGrpSpPr/>
            <p:nvPr/>
          </p:nvGrpSpPr>
          <p:grpSpPr>
            <a:xfrm>
              <a:off x="6040008" y="4887177"/>
              <a:ext cx="4888123" cy="397144"/>
              <a:chOff x="5614194" y="4809655"/>
              <a:chExt cx="4888123" cy="397144"/>
            </a:xfrm>
          </p:grpSpPr>
          <p:sp>
            <p:nvSpPr>
              <p:cNvPr id="181" name="Text Box 71">
                <a:extLst>
                  <a:ext uri="{FF2B5EF4-FFF2-40B4-BE49-F238E27FC236}">
                    <a16:creationId xmlns:a16="http://schemas.microsoft.com/office/drawing/2014/main" id="{77C08B5B-9AE1-D240-830E-26ECD6D166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4194" y="4868630"/>
                <a:ext cx="4395788" cy="338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25425" indent="-225425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225425" marR="0" lvl="0" indent="-225425" algn="l" defTabSz="914400" rtl="0" eaLnBrk="0" fontAlgn="base" latinLnBrk="0" hangingPunct="0">
                  <a:lnSpc>
                    <a:spcPct val="8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65000"/>
                  <a:buFont typeface="Wingdings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0"/>
                    <a:cs typeface="+mn-cs"/>
                  </a:rPr>
                  <a:t>LastByteSent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0"/>
                    <a:cs typeface="+mn-cs"/>
                  </a:rPr>
                  <a:t>- </a:t>
                </a: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0"/>
                    <a:cs typeface="+mn-cs"/>
                  </a:rPr>
                  <a:t>LastByteAcked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ED586FE-6CBA-AA48-85C7-A1A11BDABF7D}"/>
                  </a:ext>
                </a:extLst>
              </p:cNvPr>
              <p:cNvGrpSpPr/>
              <p:nvPr/>
            </p:nvGrpSpPr>
            <p:grpSpPr>
              <a:xfrm>
                <a:off x="9416467" y="4809655"/>
                <a:ext cx="1085850" cy="366713"/>
                <a:chOff x="7709188" y="4768381"/>
                <a:chExt cx="1085850" cy="366713"/>
              </a:xfrm>
            </p:grpSpPr>
            <p:grpSp>
              <p:nvGrpSpPr>
                <p:cNvPr id="182" name="Group 74">
                  <a:extLst>
                    <a:ext uri="{FF2B5EF4-FFF2-40B4-BE49-F238E27FC236}">
                      <a16:creationId xmlns:a16="http://schemas.microsoft.com/office/drawing/2014/main" id="{059D1AF2-00E8-024F-B782-BBF97100FE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09188" y="4789019"/>
                  <a:ext cx="350837" cy="336550"/>
                  <a:chOff x="2059" y="2097"/>
                  <a:chExt cx="221" cy="212"/>
                </a:xfrm>
              </p:grpSpPr>
              <p:sp>
                <p:nvSpPr>
                  <p:cNvPr id="183" name="Text Box 72">
                    <a:extLst>
                      <a:ext uri="{FF2B5EF4-FFF2-40B4-BE49-F238E27FC236}">
                        <a16:creationId xmlns:a16="http://schemas.microsoft.com/office/drawing/2014/main" id="{50EA1644-3183-7A41-97FA-03AEA0F526B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9" y="2097"/>
                    <a:ext cx="22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&lt;</a:t>
                    </a:r>
                  </a:p>
                </p:txBody>
              </p:sp>
              <p:sp>
                <p:nvSpPr>
                  <p:cNvPr id="184" name="Line 73">
                    <a:extLst>
                      <a:ext uri="{FF2B5EF4-FFF2-40B4-BE49-F238E27FC236}">
                        <a16:creationId xmlns:a16="http://schemas.microsoft.com/office/drawing/2014/main" id="{B966005D-C4C4-C547-86E3-65FDA3A33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33" y="2269"/>
                    <a:ext cx="8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85" name="Text Box 75">
                  <a:extLst>
                    <a:ext uri="{FF2B5EF4-FFF2-40B4-BE49-F238E27FC236}">
                      <a16:creationId xmlns:a16="http://schemas.microsoft.com/office/drawing/2014/main" id="{4F80A37A-B578-A447-95BD-D5D7AC31E6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64788" y="4768381"/>
                  <a:ext cx="7302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0"/>
                      <a:cs typeface="+mn-cs"/>
                    </a:rPr>
                    <a:t>cwnd</a:t>
                  </a: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0"/>
                    <a:cs typeface="+mn-cs"/>
                  </a:endParaRPr>
                </a:p>
              </p:txBody>
            </p:sp>
          </p:grpSp>
        </p:grpSp>
      </p:grpSp>
      <p:sp>
        <p:nvSpPr>
          <p:cNvPr id="165" name="Rectangle 47">
            <a:extLst>
              <a:ext uri="{FF2B5EF4-FFF2-40B4-BE49-F238E27FC236}">
                <a16:creationId xmlns:a16="http://schemas.microsoft.com/office/drawing/2014/main" id="{DE6B816E-28FD-F042-BAC6-6005321F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221" y="2927773"/>
            <a:ext cx="4503412" cy="1075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EB66EB-894C-A043-A360-C60A865F68A4}"/>
              </a:ext>
            </a:extLst>
          </p:cNvPr>
          <p:cNvGrpSpPr/>
          <p:nvPr/>
        </p:nvGrpSpPr>
        <p:grpSpPr>
          <a:xfrm>
            <a:off x="1289051" y="2849038"/>
            <a:ext cx="1267801" cy="861704"/>
            <a:chOff x="1289051" y="2849038"/>
            <a:chExt cx="1267801" cy="861704"/>
          </a:xfrm>
        </p:grpSpPr>
        <p:sp>
          <p:nvSpPr>
            <p:cNvPr id="168" name="Freeform 53">
              <a:extLst>
                <a:ext uri="{FF2B5EF4-FFF2-40B4-BE49-F238E27FC236}">
                  <a16:creationId xmlns:a16="http://schemas.microsoft.com/office/drawing/2014/main" id="{E3EEFD92-7050-9249-80C1-240C22D52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283" y="2849038"/>
              <a:ext cx="187569" cy="464732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" h="242">
                  <a:moveTo>
                    <a:pt x="91" y="0"/>
                  </a:moveTo>
                  <a:lnTo>
                    <a:pt x="88" y="242"/>
                  </a:lnTo>
                  <a:lnTo>
                    <a:pt x="0" y="242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Text Box 57">
              <a:extLst>
                <a:ext uri="{FF2B5EF4-FFF2-40B4-BE49-F238E27FC236}">
                  <a16:creationId xmlns:a16="http://schemas.microsoft.com/office/drawing/2014/main" id="{4DCFBA68-55DB-2E45-83BC-59D80627D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051" y="3119811"/>
              <a:ext cx="986168" cy="590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last byte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ACKed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C3752B-025F-E94F-8654-13F54E9C670F}"/>
              </a:ext>
            </a:extLst>
          </p:cNvPr>
          <p:cNvGrpSpPr/>
          <p:nvPr/>
        </p:nvGrpSpPr>
        <p:grpSpPr>
          <a:xfrm>
            <a:off x="3824084" y="2948877"/>
            <a:ext cx="1759290" cy="1283237"/>
            <a:chOff x="3824084" y="2948877"/>
            <a:chExt cx="1759290" cy="1283237"/>
          </a:xfrm>
        </p:grpSpPr>
        <p:sp>
          <p:nvSpPr>
            <p:cNvPr id="172" name="Text Box 59">
              <a:extLst>
                <a:ext uri="{FF2B5EF4-FFF2-40B4-BE49-F238E27FC236}">
                  <a16:creationId xmlns:a16="http://schemas.microsoft.com/office/drawing/2014/main" id="{44BFDC0C-7E1F-194B-B1D5-936A10568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525" y="3890482"/>
              <a:ext cx="1603849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last byte sent</a:t>
              </a:r>
            </a:p>
          </p:txBody>
        </p:sp>
        <p:sp>
          <p:nvSpPr>
            <p:cNvPr id="180" name="Freeform 69">
              <a:extLst>
                <a:ext uri="{FF2B5EF4-FFF2-40B4-BE49-F238E27FC236}">
                  <a16:creationId xmlns:a16="http://schemas.microsoft.com/office/drawing/2014/main" id="{33A90F9A-C7CE-C44A-B81F-BFED135606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24084" y="2948877"/>
              <a:ext cx="190240" cy="1102896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  <a:gd name="connsiteX0" fmla="*/ 9412 w 9670"/>
                <a:gd name="connsiteY0" fmla="*/ 0 h 9938"/>
                <a:gd name="connsiteX1" fmla="*/ 9670 w 9670"/>
                <a:gd name="connsiteY1" fmla="*/ 9938 h 9938"/>
                <a:gd name="connsiteX2" fmla="*/ 0 w 9670"/>
                <a:gd name="connsiteY2" fmla="*/ 9938 h 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" h="9938">
                  <a:moveTo>
                    <a:pt x="9412" y="0"/>
                  </a:moveTo>
                  <a:lnTo>
                    <a:pt x="9670" y="9938"/>
                  </a:lnTo>
                  <a:lnTo>
                    <a:pt x="0" y="9938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CF5997-36CB-D147-BC28-3AEB4C853BEA}"/>
              </a:ext>
            </a:extLst>
          </p:cNvPr>
          <p:cNvGrpSpPr/>
          <p:nvPr/>
        </p:nvGrpSpPr>
        <p:grpSpPr>
          <a:xfrm>
            <a:off x="1289051" y="1292332"/>
            <a:ext cx="4641849" cy="1497173"/>
            <a:chOff x="1289051" y="1292332"/>
            <a:chExt cx="4641849" cy="1497173"/>
          </a:xfrm>
        </p:grpSpPr>
        <p:sp>
          <p:nvSpPr>
            <p:cNvPr id="104" name="Rectangle 12">
              <a:extLst>
                <a:ext uri="{FF2B5EF4-FFF2-40B4-BE49-F238E27FC236}">
                  <a16:creationId xmlns:a16="http://schemas.microsoft.com/office/drawing/2014/main" id="{04993FEE-920A-A241-8D22-76E5FD7EE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854" y="2034797"/>
              <a:ext cx="86000" cy="75278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5" name="Rectangle 13">
              <a:extLst>
                <a:ext uri="{FF2B5EF4-FFF2-40B4-BE49-F238E27FC236}">
                  <a16:creationId xmlns:a16="http://schemas.microsoft.com/office/drawing/2014/main" id="{18E83275-ACB2-EC4C-B6DC-CBDA17C3A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805" y="2036716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6" name="Rectangle 14">
              <a:extLst>
                <a:ext uri="{FF2B5EF4-FFF2-40B4-BE49-F238E27FC236}">
                  <a16:creationId xmlns:a16="http://schemas.microsoft.com/office/drawing/2014/main" id="{DAC860B7-5379-0C49-8B6D-4F42EEEC8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852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7" name="Rectangle 15">
              <a:extLst>
                <a:ext uri="{FF2B5EF4-FFF2-40B4-BE49-F238E27FC236}">
                  <a16:creationId xmlns:a16="http://schemas.microsoft.com/office/drawing/2014/main" id="{850E3686-28F1-ED45-BCA0-8626CD94C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801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8" name="Rectangle 16">
              <a:extLst>
                <a:ext uri="{FF2B5EF4-FFF2-40B4-BE49-F238E27FC236}">
                  <a16:creationId xmlns:a16="http://schemas.microsoft.com/office/drawing/2014/main" id="{2B67993F-458E-AA4F-8BDA-DD554E74E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653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9" name="Rectangle 17">
              <a:extLst>
                <a:ext uri="{FF2B5EF4-FFF2-40B4-BE49-F238E27FC236}">
                  <a16:creationId xmlns:a16="http://schemas.microsoft.com/office/drawing/2014/main" id="{0FAD288D-252F-5745-BF73-6A260AA67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604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0" name="Rectangle 18">
              <a:extLst>
                <a:ext uri="{FF2B5EF4-FFF2-40B4-BE49-F238E27FC236}">
                  <a16:creationId xmlns:a16="http://schemas.microsoft.com/office/drawing/2014/main" id="{F50804B5-A9B0-B741-A2CB-DC3CFBF38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261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1" name="Rectangle 19">
              <a:extLst>
                <a:ext uri="{FF2B5EF4-FFF2-40B4-BE49-F238E27FC236}">
                  <a16:creationId xmlns:a16="http://schemas.microsoft.com/office/drawing/2014/main" id="{E9319E92-5123-8943-BEB7-081DA31AB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113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2" name="Rectangle 20">
              <a:extLst>
                <a:ext uri="{FF2B5EF4-FFF2-40B4-BE49-F238E27FC236}">
                  <a16:creationId xmlns:a16="http://schemas.microsoft.com/office/drawing/2014/main" id="{C56329EF-B8DA-E848-8471-F7AB6A81A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965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3" name="Rectangle 21">
              <a:extLst>
                <a:ext uri="{FF2B5EF4-FFF2-40B4-BE49-F238E27FC236}">
                  <a16:creationId xmlns:a16="http://schemas.microsoft.com/office/drawing/2014/main" id="{B6EA82BD-4235-744C-8CC2-3D0E84463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500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4" name="Rectangle 22">
              <a:extLst>
                <a:ext uri="{FF2B5EF4-FFF2-40B4-BE49-F238E27FC236}">
                  <a16:creationId xmlns:a16="http://schemas.microsoft.com/office/drawing/2014/main" id="{3AB484C5-F544-AD4F-AC56-F33B38DBB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547" y="2036716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5" name="Rectangle 23">
              <a:extLst>
                <a:ext uri="{FF2B5EF4-FFF2-40B4-BE49-F238E27FC236}">
                  <a16:creationId xmlns:a16="http://schemas.microsoft.com/office/drawing/2014/main" id="{1DD6947E-4A84-9D4E-B2FC-3A5E7F6D1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498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6" name="Rectangle 24">
              <a:extLst>
                <a:ext uri="{FF2B5EF4-FFF2-40B4-BE49-F238E27FC236}">
                  <a16:creationId xmlns:a16="http://schemas.microsoft.com/office/drawing/2014/main" id="{2A55A81B-B032-0840-A48D-1D5352A23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447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25">
              <a:extLst>
                <a:ext uri="{FF2B5EF4-FFF2-40B4-BE49-F238E27FC236}">
                  <a16:creationId xmlns:a16="http://schemas.microsoft.com/office/drawing/2014/main" id="{EBC4122E-0CCF-1548-9A66-7DCD08E74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397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26">
              <a:extLst>
                <a:ext uri="{FF2B5EF4-FFF2-40B4-BE49-F238E27FC236}">
                  <a16:creationId xmlns:a16="http://schemas.microsoft.com/office/drawing/2014/main" id="{DB7235A0-624C-DB45-8BCC-3CE6B9164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249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27">
              <a:extLst>
                <a:ext uri="{FF2B5EF4-FFF2-40B4-BE49-F238E27FC236}">
                  <a16:creationId xmlns:a16="http://schemas.microsoft.com/office/drawing/2014/main" id="{345917A5-9719-BB4F-9C0B-ACD89A8BB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907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0" name="Rectangle 28">
              <a:extLst>
                <a:ext uri="{FF2B5EF4-FFF2-40B4-BE49-F238E27FC236}">
                  <a16:creationId xmlns:a16="http://schemas.microsoft.com/office/drawing/2014/main" id="{4C1474B9-991E-6847-8B01-DE0C95138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759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1" name="Rectangle 29">
              <a:extLst>
                <a:ext uri="{FF2B5EF4-FFF2-40B4-BE49-F238E27FC236}">
                  <a16:creationId xmlns:a16="http://schemas.microsoft.com/office/drawing/2014/main" id="{1FEE069D-BAD8-8A43-9829-68BF4DBC5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708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30">
              <a:extLst>
                <a:ext uri="{FF2B5EF4-FFF2-40B4-BE49-F238E27FC236}">
                  <a16:creationId xmlns:a16="http://schemas.microsoft.com/office/drawing/2014/main" id="{F6A54E32-B859-A84C-B9EB-275C556C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170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31">
              <a:extLst>
                <a:ext uri="{FF2B5EF4-FFF2-40B4-BE49-F238E27FC236}">
                  <a16:creationId xmlns:a16="http://schemas.microsoft.com/office/drawing/2014/main" id="{F693AF70-5D12-874C-A1FE-39895AB51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022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32">
              <a:extLst>
                <a:ext uri="{FF2B5EF4-FFF2-40B4-BE49-F238E27FC236}">
                  <a16:creationId xmlns:a16="http://schemas.microsoft.com/office/drawing/2014/main" id="{8AF2AC6B-DBDA-9B44-8499-2FA57D219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778" y="2032876"/>
              <a:ext cx="85998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Rectangle 33">
              <a:extLst>
                <a:ext uri="{FF2B5EF4-FFF2-40B4-BE49-F238E27FC236}">
                  <a16:creationId xmlns:a16="http://schemas.microsoft.com/office/drawing/2014/main" id="{3C5EC589-0EEE-AA43-956D-7E1A6B8E7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435" y="2032876"/>
              <a:ext cx="85998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34">
              <a:extLst>
                <a:ext uri="{FF2B5EF4-FFF2-40B4-BE49-F238E27FC236}">
                  <a16:creationId xmlns:a16="http://schemas.microsoft.com/office/drawing/2014/main" id="{00489FD8-0BA0-844E-AA41-BDE801D2E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384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Rectangle 35">
              <a:extLst>
                <a:ext uri="{FF2B5EF4-FFF2-40B4-BE49-F238E27FC236}">
                  <a16:creationId xmlns:a16="http://schemas.microsoft.com/office/drawing/2014/main" id="{7CDE0EFB-7CC4-304D-AD89-8FC08C1FB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236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Rectangle 36">
              <a:extLst>
                <a:ext uri="{FF2B5EF4-FFF2-40B4-BE49-F238E27FC236}">
                  <a16:creationId xmlns:a16="http://schemas.microsoft.com/office/drawing/2014/main" id="{6EECC216-B56D-D043-93ED-F50164EF4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698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Rectangle 37">
              <a:extLst>
                <a:ext uri="{FF2B5EF4-FFF2-40B4-BE49-F238E27FC236}">
                  <a16:creationId xmlns:a16="http://schemas.microsoft.com/office/drawing/2014/main" id="{2DDF4004-027D-3448-8C19-8E608E214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550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Rectangle 38">
              <a:extLst>
                <a:ext uri="{FF2B5EF4-FFF2-40B4-BE49-F238E27FC236}">
                  <a16:creationId xmlns:a16="http://schemas.microsoft.com/office/drawing/2014/main" id="{66B062CA-DE3B-DE43-ABC0-B0129B267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3501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39">
              <a:extLst>
                <a:ext uri="{FF2B5EF4-FFF2-40B4-BE49-F238E27FC236}">
                  <a16:creationId xmlns:a16="http://schemas.microsoft.com/office/drawing/2014/main" id="{B8FF22AA-6251-9B4A-8B71-33B1C663B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450" y="2036716"/>
              <a:ext cx="86000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Rectangle 40">
              <a:extLst>
                <a:ext uri="{FF2B5EF4-FFF2-40B4-BE49-F238E27FC236}">
                  <a16:creationId xmlns:a16="http://schemas.microsoft.com/office/drawing/2014/main" id="{FAB9104E-A760-C644-B315-33CD7DEB1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400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Rectangle 41">
              <a:extLst>
                <a:ext uri="{FF2B5EF4-FFF2-40B4-BE49-F238E27FC236}">
                  <a16:creationId xmlns:a16="http://schemas.microsoft.com/office/drawing/2014/main" id="{84289F99-D270-C140-AA7A-F6C4AFA07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448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Rectangle 42">
              <a:extLst>
                <a:ext uri="{FF2B5EF4-FFF2-40B4-BE49-F238E27FC236}">
                  <a16:creationId xmlns:a16="http://schemas.microsoft.com/office/drawing/2014/main" id="{CDFBFB7B-6E55-9045-8777-DB8B3B13C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300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Rectangle 43">
              <a:extLst>
                <a:ext uri="{FF2B5EF4-FFF2-40B4-BE49-F238E27FC236}">
                  <a16:creationId xmlns:a16="http://schemas.microsoft.com/office/drawing/2014/main" id="{AD3CDD9F-C7EC-964D-A02B-C8B9C75CC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1152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Rectangle 44">
              <a:extLst>
                <a:ext uri="{FF2B5EF4-FFF2-40B4-BE49-F238E27FC236}">
                  <a16:creationId xmlns:a16="http://schemas.microsoft.com/office/drawing/2014/main" id="{A68B931F-B222-6643-B4DE-15E3E835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2809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3" name="Rectangle 45">
              <a:extLst>
                <a:ext uri="{FF2B5EF4-FFF2-40B4-BE49-F238E27FC236}">
                  <a16:creationId xmlns:a16="http://schemas.microsoft.com/office/drawing/2014/main" id="{7D3A9CBD-AC18-2744-9564-5C628A27F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0759" y="2034797"/>
              <a:ext cx="86000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4" name="Rectangle 46">
              <a:extLst>
                <a:ext uri="{FF2B5EF4-FFF2-40B4-BE49-F238E27FC236}">
                  <a16:creationId xmlns:a16="http://schemas.microsoft.com/office/drawing/2014/main" id="{7BD5CB89-7651-AC4B-B6A7-CB76771F9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6611" y="2034797"/>
              <a:ext cx="86000" cy="752789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6" name="Rectangle 48">
              <a:extLst>
                <a:ext uri="{FF2B5EF4-FFF2-40B4-BE49-F238E27FC236}">
                  <a16:creationId xmlns:a16="http://schemas.microsoft.com/office/drawing/2014/main" id="{22B83E8B-5347-B046-AB4A-F500B639B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488" y="1902290"/>
              <a:ext cx="4503412" cy="1075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3" name="Text Box 61">
              <a:extLst>
                <a:ext uri="{FF2B5EF4-FFF2-40B4-BE49-F238E27FC236}">
                  <a16:creationId xmlns:a16="http://schemas.microsoft.com/office/drawing/2014/main" id="{EC2166A2-B157-124D-AD95-CDDC7B2DD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0882" y="1648799"/>
              <a:ext cx="805454" cy="343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  <a:cs typeface="+mn-cs"/>
                </a:rPr>
                <a:t>cwnd</a:t>
              </a:r>
              <a:endPara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4" name="Group 62">
              <a:extLst>
                <a:ext uri="{FF2B5EF4-FFF2-40B4-BE49-F238E27FC236}">
                  <a16:creationId xmlns:a16="http://schemas.microsoft.com/office/drawing/2014/main" id="{A2ECB346-2348-1D42-A5A0-3073BBFAF7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2141" y="1750580"/>
              <a:ext cx="591506" cy="142108"/>
              <a:chOff x="4250" y="1692"/>
              <a:chExt cx="374" cy="86"/>
            </a:xfrm>
          </p:grpSpPr>
          <p:sp>
            <p:nvSpPr>
              <p:cNvPr id="175" name="Line 63">
                <a:extLst>
                  <a:ext uri="{FF2B5EF4-FFF2-40B4-BE49-F238E27FC236}">
                    <a16:creationId xmlns:a16="http://schemas.microsoft.com/office/drawing/2014/main" id="{D8AB4372-6622-194F-8B2C-95E11AB4B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0" y="1738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6" name="Line 64">
                <a:extLst>
                  <a:ext uri="{FF2B5EF4-FFF2-40B4-BE49-F238E27FC236}">
                    <a16:creationId xmlns:a16="http://schemas.microsoft.com/office/drawing/2014/main" id="{90113FC4-9E6C-1344-9A19-D18BED38D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1" y="1692"/>
                <a:ext cx="0" cy="8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77" name="Group 65">
              <a:extLst>
                <a:ext uri="{FF2B5EF4-FFF2-40B4-BE49-F238E27FC236}">
                  <a16:creationId xmlns:a16="http://schemas.microsoft.com/office/drawing/2014/main" id="{DA340DC1-A02D-8B4C-B20C-F58E960E37E4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650352" y="1773625"/>
              <a:ext cx="616676" cy="149790"/>
              <a:chOff x="4250" y="1692"/>
              <a:chExt cx="374" cy="86"/>
            </a:xfrm>
          </p:grpSpPr>
          <p:sp>
            <p:nvSpPr>
              <p:cNvPr id="178" name="Line 66">
                <a:extLst>
                  <a:ext uri="{FF2B5EF4-FFF2-40B4-BE49-F238E27FC236}">
                    <a16:creationId xmlns:a16="http://schemas.microsoft.com/office/drawing/2014/main" id="{996A9ACA-B6A9-274C-AF8C-6FDF8BEA3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0" y="1746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9" name="Line 67">
                <a:extLst>
                  <a:ext uri="{FF2B5EF4-FFF2-40B4-BE49-F238E27FC236}">
                    <a16:creationId xmlns:a16="http://schemas.microsoft.com/office/drawing/2014/main" id="{1CAF8AD6-4F2D-AF41-B54A-FA702FB44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2" y="1700"/>
                <a:ext cx="0" cy="8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87" name="Text Box 78">
              <a:extLst>
                <a:ext uri="{FF2B5EF4-FFF2-40B4-BE49-F238E27FC236}">
                  <a16:creationId xmlns:a16="http://schemas.microsoft.com/office/drawing/2014/main" id="{084366A9-52AF-9848-912D-70AD364BF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051" y="1292332"/>
              <a:ext cx="3220754" cy="369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sender sequence number space </a:t>
              </a:r>
            </a:p>
          </p:txBody>
        </p:sp>
      </p:grpSp>
      <p:sp>
        <p:nvSpPr>
          <p:cNvPr id="198" name="Line 51">
            <a:extLst>
              <a:ext uri="{FF2B5EF4-FFF2-40B4-BE49-F238E27FC236}">
                <a16:creationId xmlns:a16="http://schemas.microsoft.com/office/drawing/2014/main" id="{E6E4B0C6-1414-3D4F-93A5-CCA3CEEBB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8860" y="2875555"/>
            <a:ext cx="700041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77D345-5DCD-C84A-8957-E4F03648FFCF}"/>
              </a:ext>
            </a:extLst>
          </p:cNvPr>
          <p:cNvGrpSpPr/>
          <p:nvPr/>
        </p:nvGrpSpPr>
        <p:grpSpPr>
          <a:xfrm>
            <a:off x="4204169" y="2959619"/>
            <a:ext cx="1759165" cy="950582"/>
            <a:chOff x="4204169" y="2959619"/>
            <a:chExt cx="1759165" cy="950582"/>
          </a:xfrm>
        </p:grpSpPr>
        <p:sp>
          <p:nvSpPr>
            <p:cNvPr id="199" name="Freeform 69">
              <a:extLst>
                <a:ext uri="{FF2B5EF4-FFF2-40B4-BE49-F238E27FC236}">
                  <a16:creationId xmlns:a16="http://schemas.microsoft.com/office/drawing/2014/main" id="{59B379E2-D8BE-6243-B6FF-8D00B68FA2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04169" y="2959619"/>
              <a:ext cx="190240" cy="549834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  <a:gd name="connsiteX0" fmla="*/ 9412 w 9670"/>
                <a:gd name="connsiteY0" fmla="*/ 0 h 9938"/>
                <a:gd name="connsiteX1" fmla="*/ 9670 w 9670"/>
                <a:gd name="connsiteY1" fmla="*/ 9938 h 9938"/>
                <a:gd name="connsiteX2" fmla="*/ 0 w 9670"/>
                <a:gd name="connsiteY2" fmla="*/ 9938 h 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" h="9938">
                  <a:moveTo>
                    <a:pt x="9412" y="0"/>
                  </a:moveTo>
                  <a:lnTo>
                    <a:pt x="9670" y="9938"/>
                  </a:lnTo>
                  <a:lnTo>
                    <a:pt x="0" y="9938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0" name="Text Box 59">
              <a:extLst>
                <a:ext uri="{FF2B5EF4-FFF2-40B4-BE49-F238E27FC236}">
                  <a16:creationId xmlns:a16="http://schemas.microsoft.com/office/drawing/2014/main" id="{D18ACC8C-E30F-2B43-A012-02A119CFD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485" y="3319270"/>
              <a:ext cx="1603849" cy="590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available but not used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AB0D8A-F035-A446-BFCD-CB14C1FE358B}"/>
              </a:ext>
            </a:extLst>
          </p:cNvPr>
          <p:cNvGrpSpPr/>
          <p:nvPr/>
        </p:nvGrpSpPr>
        <p:grpSpPr>
          <a:xfrm>
            <a:off x="7180262" y="1455737"/>
            <a:ext cx="4592627" cy="2538364"/>
            <a:chOff x="7180262" y="1455737"/>
            <a:chExt cx="4592627" cy="2538364"/>
          </a:xfrm>
        </p:grpSpPr>
        <p:sp>
          <p:nvSpPr>
            <p:cNvPr id="103" name="Rectangle 4">
              <a:extLst>
                <a:ext uri="{FF2B5EF4-FFF2-40B4-BE49-F238E27FC236}">
                  <a16:creationId xmlns:a16="http://schemas.microsoft.com/office/drawing/2014/main" id="{3906FFA2-1D5C-7540-9050-9ADF12840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0262" y="1455737"/>
              <a:ext cx="4592627" cy="2447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TCP sending behavior: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roughly: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send </a:t>
              </a: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cwnd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bytes, wait RTT for ACKS, then send more bytes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7FB518A-5432-5D44-890D-C8AC56EDFDD2}"/>
                </a:ext>
              </a:extLst>
            </p:cNvPr>
            <p:cNvGrpSpPr/>
            <p:nvPr/>
          </p:nvGrpSpPr>
          <p:grpSpPr>
            <a:xfrm>
              <a:off x="7513131" y="3110983"/>
              <a:ext cx="3751561" cy="883118"/>
              <a:chOff x="6839655" y="3035314"/>
              <a:chExt cx="3751561" cy="88311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03E68F-787C-134C-96B7-EA9979048F4F}"/>
                  </a:ext>
                </a:extLst>
              </p:cNvPr>
              <p:cNvSpPr/>
              <p:nvPr/>
            </p:nvSpPr>
            <p:spPr>
              <a:xfrm>
                <a:off x="6839655" y="3035314"/>
                <a:ext cx="3751561" cy="8831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32ED096-06AB-7A4D-A7B5-17961E51AD24}"/>
                  </a:ext>
                </a:extLst>
              </p:cNvPr>
              <p:cNvGrpSpPr/>
              <p:nvPr/>
            </p:nvGrpSpPr>
            <p:grpSpPr>
              <a:xfrm>
                <a:off x="6869571" y="3107218"/>
                <a:ext cx="3634909" cy="811214"/>
                <a:chOff x="6694950" y="3614743"/>
                <a:chExt cx="3634909" cy="811214"/>
              </a:xfrm>
            </p:grpSpPr>
            <p:sp>
              <p:nvSpPr>
                <p:cNvPr id="188" name="Text Box 79">
                  <a:extLst>
                    <a:ext uri="{FF2B5EF4-FFF2-40B4-BE49-F238E27FC236}">
                      <a16:creationId xmlns:a16="http://schemas.microsoft.com/office/drawing/2014/main" id="{15B5BFBD-DF38-5B40-87E5-F81F37DAA7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94950" y="3723809"/>
                  <a:ext cx="1390637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TCP rate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189" name="Group 82">
                  <a:extLst>
                    <a:ext uri="{FF2B5EF4-FFF2-40B4-BE49-F238E27FC236}">
                      <a16:creationId xmlns:a16="http://schemas.microsoft.com/office/drawing/2014/main" id="{0CAF5E9A-5B2C-B84F-AC89-1EFE7DC4B6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48588" y="3776663"/>
                  <a:ext cx="931863" cy="441325"/>
                  <a:chOff x="4214" y="2517"/>
                  <a:chExt cx="587" cy="278"/>
                </a:xfrm>
              </p:grpSpPr>
              <p:sp>
                <p:nvSpPr>
                  <p:cNvPr id="190" name="Text Box 80">
                    <a:extLst>
                      <a:ext uri="{FF2B5EF4-FFF2-40B4-BE49-F238E27FC236}">
                        <a16:creationId xmlns:a16="http://schemas.microsoft.com/office/drawing/2014/main" id="{36C86FAE-252E-5441-8D9C-64BC30C08F2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6" y="2517"/>
                    <a:ext cx="5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~</a:t>
                    </a:r>
                  </a:p>
                </p:txBody>
              </p:sp>
              <p:sp>
                <p:nvSpPr>
                  <p:cNvPr id="191" name="Text Box 81">
                    <a:extLst>
                      <a:ext uri="{FF2B5EF4-FFF2-40B4-BE49-F238E27FC236}">
                        <a16:creationId xmlns:a16="http://schemas.microsoft.com/office/drawing/2014/main" id="{CFDD21D8-7DD6-9E4E-82CD-89F60D95E89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4" y="2564"/>
                    <a:ext cx="5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~</a:t>
                    </a:r>
                  </a:p>
                </p:txBody>
              </p:sp>
            </p:grpSp>
            <p:grpSp>
              <p:nvGrpSpPr>
                <p:cNvPr id="192" name="Group 86">
                  <a:extLst>
                    <a:ext uri="{FF2B5EF4-FFF2-40B4-BE49-F238E27FC236}">
                      <a16:creationId xmlns:a16="http://schemas.microsoft.com/office/drawing/2014/main" id="{A6A8A6BC-4690-FD46-A7A2-F81368063A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20082" y="3614743"/>
                  <a:ext cx="922336" cy="811214"/>
                  <a:chOff x="4335" y="2509"/>
                  <a:chExt cx="581" cy="511"/>
                </a:xfrm>
              </p:grpSpPr>
              <p:sp>
                <p:nvSpPr>
                  <p:cNvPr id="193" name="Text Box 83">
                    <a:extLst>
                      <a:ext uri="{FF2B5EF4-FFF2-40B4-BE49-F238E27FC236}">
                        <a16:creationId xmlns:a16="http://schemas.microsoft.com/office/drawing/2014/main" id="{2EABE0BC-E93A-7840-BC78-8917BD66E87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35" y="2509"/>
                    <a:ext cx="581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" pitchFamily="2" charset="0"/>
                        <a:ea typeface="ＭＳ Ｐゴシック" charset="0"/>
                        <a:cs typeface="+mn-cs"/>
                      </a:rPr>
                      <a:t>cwnd</a:t>
                    </a: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" pitchFamily="2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94" name="Text Box 84">
                    <a:extLst>
                      <a:ext uri="{FF2B5EF4-FFF2-40B4-BE49-F238E27FC236}">
                        <a16:creationId xmlns:a16="http://schemas.microsoft.com/office/drawing/2014/main" id="{FC380433-330D-4342-82B3-E71BEB72AF0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98" y="2729"/>
                    <a:ext cx="463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RTT</a:t>
                    </a:r>
                  </a:p>
                </p:txBody>
              </p:sp>
              <p:sp>
                <p:nvSpPr>
                  <p:cNvPr id="195" name="Line 85">
                    <a:extLst>
                      <a:ext uri="{FF2B5EF4-FFF2-40B4-BE49-F238E27FC236}">
                        <a16:creationId xmlns:a16="http://schemas.microsoft.com/office/drawing/2014/main" id="{1B9F9DB8-E2FB-AE45-88BA-CC221F1D65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30" y="2763"/>
                    <a:ext cx="38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96" name="Text Box 87">
                  <a:extLst>
                    <a:ext uri="{FF2B5EF4-FFF2-40B4-BE49-F238E27FC236}">
                      <a16:creationId xmlns:a16="http://schemas.microsoft.com/office/drawing/2014/main" id="{2A51BBA4-2F14-2F4F-A04D-EFFFF36AF4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141713" y="3823464"/>
                  <a:ext cx="118814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bytes/sec</a:t>
                  </a:r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0449D2-8107-EC4E-BA6E-0B53574C5B7E}"/>
              </a:ext>
            </a:extLst>
          </p:cNvPr>
          <p:cNvGrpSpPr/>
          <p:nvPr/>
        </p:nvGrpSpPr>
        <p:grpSpPr>
          <a:xfrm>
            <a:off x="2327097" y="2874002"/>
            <a:ext cx="1660913" cy="1379180"/>
            <a:chOff x="2327097" y="2874002"/>
            <a:chExt cx="1660913" cy="1379180"/>
          </a:xfrm>
        </p:grpSpPr>
        <p:sp>
          <p:nvSpPr>
            <p:cNvPr id="171" name="Text Box 58">
              <a:extLst>
                <a:ext uri="{FF2B5EF4-FFF2-40B4-BE49-F238E27FC236}">
                  <a16:creationId xmlns:a16="http://schemas.microsoft.com/office/drawing/2014/main" id="{245049EB-D632-CE4C-A587-BA819860D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7097" y="3412952"/>
              <a:ext cx="1660913" cy="840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sent, </a:t>
              </a: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bu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 not-yet </a:t>
              </a: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ACKed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(“</a:t>
              </a: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in-flight”)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36A4AF-C412-6643-BB9E-A6741086FD03}"/>
                </a:ext>
              </a:extLst>
            </p:cNvPr>
            <p:cNvGrpSpPr/>
            <p:nvPr/>
          </p:nvGrpSpPr>
          <p:grpSpPr>
            <a:xfrm>
              <a:off x="2644060" y="2874002"/>
              <a:ext cx="1201888" cy="658131"/>
              <a:chOff x="2644060" y="2874003"/>
              <a:chExt cx="1201888" cy="635450"/>
            </a:xfrm>
          </p:grpSpPr>
          <p:sp>
            <p:nvSpPr>
              <p:cNvPr id="167" name="Line 51">
                <a:extLst>
                  <a:ext uri="{FF2B5EF4-FFF2-40B4-BE49-F238E27FC236}">
                    <a16:creationId xmlns:a16="http://schemas.microsoft.com/office/drawing/2014/main" id="{82259C8B-8E68-3B45-95EF-6297D889F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4060" y="2874003"/>
                <a:ext cx="12018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E977076-799D-1F4B-B884-156CBD02F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0877" y="2898008"/>
                <a:ext cx="0" cy="611445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5281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9719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slow start </a:t>
            </a:r>
            <a:endParaRPr lang="en-US" sz="4400" b="0" dirty="0"/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8A57114D-913B-0446-AF23-3E8C1F4B81CA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1384299"/>
            <a:ext cx="5118100" cy="521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marR="0" lvl="0" indent="-263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connection begins, increase rate exponentially until first loss event: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initially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 MSS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every RTT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done by incrementing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every ACK received</a:t>
            </a:r>
          </a:p>
        </p:txBody>
      </p:sp>
      <p:sp>
        <p:nvSpPr>
          <p:cNvPr id="224" name="Line 6">
            <a:extLst>
              <a:ext uri="{FF2B5EF4-FFF2-40B4-BE49-F238E27FC236}">
                <a16:creationId xmlns:a16="http://schemas.microsoft.com/office/drawing/2014/main" id="{6A528287-EE91-2148-8BF9-9042AB1CF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075" y="2306590"/>
            <a:ext cx="2505075" cy="3524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25" name="Text Box 8">
            <a:extLst>
              <a:ext uri="{FF2B5EF4-FFF2-40B4-BE49-F238E27FC236}">
                <a16:creationId xmlns:a16="http://schemas.microsoft.com/office/drawing/2014/main" id="{BF8683E2-9BD1-4641-8269-1F97FE166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1168352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Host A</a:t>
            </a:r>
          </a:p>
        </p:txBody>
      </p:sp>
      <p:sp>
        <p:nvSpPr>
          <p:cNvPr id="226" name="Text Box 9">
            <a:extLst>
              <a:ext uri="{FF2B5EF4-FFF2-40B4-BE49-F238E27FC236}">
                <a16:creationId xmlns:a16="http://schemas.microsoft.com/office/drawing/2014/main" id="{C49CE5EE-9C21-9E4F-B95D-B87D2E6CA9D2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591550" y="2273252"/>
            <a:ext cx="1208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one segment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28" name="Text Box 12">
            <a:extLst>
              <a:ext uri="{FF2B5EF4-FFF2-40B4-BE49-F238E27FC236}">
                <a16:creationId xmlns:a16="http://schemas.microsoft.com/office/drawing/2014/main" id="{51858FD0-9B85-8441-9B12-8875189F6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8663" y="1154065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Host B</a:t>
            </a:r>
          </a:p>
        </p:txBody>
      </p:sp>
      <p:sp>
        <p:nvSpPr>
          <p:cNvPr id="229" name="Line 13">
            <a:extLst>
              <a:ext uri="{FF2B5EF4-FFF2-40B4-BE49-F238E27FC236}">
                <a16:creationId xmlns:a16="http://schemas.microsoft.com/office/drawing/2014/main" id="{A18AC8EC-DBD1-E34E-B3EA-D3876A530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0313" y="2120852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0" name="Line 14">
            <a:extLst>
              <a:ext uri="{FF2B5EF4-FFF2-40B4-BE49-F238E27FC236}">
                <a16:creationId xmlns:a16="http://schemas.microsoft.com/office/drawing/2014/main" id="{77B3310E-1B60-414E-9423-328982307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94913" y="2158952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9B56F2-B7D2-5247-8C5B-11CDFE50D6C7}"/>
              </a:ext>
            </a:extLst>
          </p:cNvPr>
          <p:cNvGrpSpPr/>
          <p:nvPr/>
        </p:nvGrpSpPr>
        <p:grpSpPr>
          <a:xfrm>
            <a:off x="7254875" y="2270077"/>
            <a:ext cx="304800" cy="830263"/>
            <a:chOff x="7254875" y="2270077"/>
            <a:chExt cx="304800" cy="830263"/>
          </a:xfrm>
        </p:grpSpPr>
        <p:sp>
          <p:nvSpPr>
            <p:cNvPr id="227" name="Text Box 10">
              <a:extLst>
                <a:ext uri="{FF2B5EF4-FFF2-40B4-BE49-F238E27FC236}">
                  <a16:creationId xmlns:a16="http://schemas.microsoft.com/office/drawing/2014/main" id="{A25707E3-FE96-074A-AE26-F8222C4C3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7142956" y="2510584"/>
              <a:ext cx="52863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RTT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Line 15">
              <a:extLst>
                <a:ext uri="{FF2B5EF4-FFF2-40B4-BE49-F238E27FC236}">
                  <a16:creationId xmlns:a16="http://schemas.microsoft.com/office/drawing/2014/main" id="{1BE79FAE-9CDC-7B45-A6C0-E89FC9FC23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99338" y="2270077"/>
              <a:ext cx="4762" cy="219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Line 16">
              <a:extLst>
                <a:ext uri="{FF2B5EF4-FFF2-40B4-BE49-F238E27FC236}">
                  <a16:creationId xmlns:a16="http://schemas.microsoft.com/office/drawing/2014/main" id="{59A77926-4B5A-AC4A-B560-0B735D6BC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8863" y="2876502"/>
              <a:ext cx="4762" cy="2238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33" name="Line 17">
            <a:extLst>
              <a:ext uri="{FF2B5EF4-FFF2-40B4-BE49-F238E27FC236}">
                <a16:creationId xmlns:a16="http://schemas.microsoft.com/office/drawing/2014/main" id="{6F1B852B-55C3-8747-96CA-AA2F2AB5E5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61263" y="2711402"/>
            <a:ext cx="2505075" cy="3524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34" name="Group 18">
            <a:extLst>
              <a:ext uri="{FF2B5EF4-FFF2-40B4-BE49-F238E27FC236}">
                <a16:creationId xmlns:a16="http://schemas.microsoft.com/office/drawing/2014/main" id="{065B59AF-8C8D-9041-B965-0C2B0A5F8CEF}"/>
              </a:ext>
            </a:extLst>
          </p:cNvPr>
          <p:cNvGrpSpPr>
            <a:grpSpLocks/>
          </p:cNvGrpSpPr>
          <p:nvPr/>
        </p:nvGrpSpPr>
        <p:grpSpPr bwMode="auto">
          <a:xfrm>
            <a:off x="9809163" y="5453015"/>
            <a:ext cx="615950" cy="366712"/>
            <a:chOff x="3317" y="3527"/>
            <a:chExt cx="388" cy="231"/>
          </a:xfrm>
        </p:grpSpPr>
        <p:sp>
          <p:nvSpPr>
            <p:cNvPr id="235" name="Rectangle 19">
              <a:extLst>
                <a:ext uri="{FF2B5EF4-FFF2-40B4-BE49-F238E27FC236}">
                  <a16:creationId xmlns:a16="http://schemas.microsoft.com/office/drawing/2014/main" id="{87C76A64-BE9B-B84D-B23B-73554D8DC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6" name="Text Box 20">
              <a:extLst>
                <a:ext uri="{FF2B5EF4-FFF2-40B4-BE49-F238E27FC236}">
                  <a16:creationId xmlns:a16="http://schemas.microsoft.com/office/drawing/2014/main" id="{0453126D-C0BC-5F4F-8DBD-30CD1FA8A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time</a:t>
              </a: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00408E-3418-754E-97D5-873085045522}"/>
              </a:ext>
            </a:extLst>
          </p:cNvPr>
          <p:cNvGrpSpPr/>
          <p:nvPr/>
        </p:nvGrpSpPr>
        <p:grpSpPr>
          <a:xfrm>
            <a:off x="7585075" y="3087640"/>
            <a:ext cx="2509838" cy="438150"/>
            <a:chOff x="7585075" y="3087640"/>
            <a:chExt cx="2509838" cy="438150"/>
          </a:xfrm>
        </p:grpSpPr>
        <p:sp>
          <p:nvSpPr>
            <p:cNvPr id="237" name="Line 21">
              <a:extLst>
                <a:ext uri="{FF2B5EF4-FFF2-40B4-BE49-F238E27FC236}">
                  <a16:creationId xmlns:a16="http://schemas.microsoft.com/office/drawing/2014/main" id="{9884C69B-71B1-0942-8DD7-4BADAC4C5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9838" y="3087640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8" name="Line 22">
              <a:extLst>
                <a:ext uri="{FF2B5EF4-FFF2-40B4-BE49-F238E27FC236}">
                  <a16:creationId xmlns:a16="http://schemas.microsoft.com/office/drawing/2014/main" id="{51BC13AD-02C4-1049-8BE5-DF4431F84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5075" y="3173365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604703D-5DBE-F940-8D53-F844A095856D}"/>
              </a:ext>
            </a:extLst>
          </p:cNvPr>
          <p:cNvGrpSpPr/>
          <p:nvPr/>
        </p:nvGrpSpPr>
        <p:grpSpPr>
          <a:xfrm>
            <a:off x="7558088" y="3697240"/>
            <a:ext cx="2555875" cy="612775"/>
            <a:chOff x="7558088" y="3697240"/>
            <a:chExt cx="2555875" cy="612775"/>
          </a:xfrm>
        </p:grpSpPr>
        <p:sp>
          <p:nvSpPr>
            <p:cNvPr id="239" name="Line 23">
              <a:extLst>
                <a:ext uri="{FF2B5EF4-FFF2-40B4-BE49-F238E27FC236}">
                  <a16:creationId xmlns:a16="http://schemas.microsoft.com/office/drawing/2014/main" id="{4B52376E-4BCD-9A4A-845B-15A59AA4F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85075" y="3697240"/>
              <a:ext cx="2528888" cy="36195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Line 24">
              <a:extLst>
                <a:ext uri="{FF2B5EF4-FFF2-40B4-BE49-F238E27FC236}">
                  <a16:creationId xmlns:a16="http://schemas.microsoft.com/office/drawing/2014/main" id="{645C0ACA-0EDA-5E4A-9046-377D9678C0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8088" y="3957590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41" name="Text Box 25">
            <a:extLst>
              <a:ext uri="{FF2B5EF4-FFF2-40B4-BE49-F238E27FC236}">
                <a16:creationId xmlns:a16="http://schemas.microsoft.com/office/drawing/2014/main" id="{01076F6F-B790-D24D-9445-FAC03A5C45E4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589963" y="3059065"/>
            <a:ext cx="1277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two segments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42" name="Text Box 26">
            <a:extLst>
              <a:ext uri="{FF2B5EF4-FFF2-40B4-BE49-F238E27FC236}">
                <a16:creationId xmlns:a16="http://schemas.microsoft.com/office/drawing/2014/main" id="{1B8C0342-7E57-2343-86AD-47B5AB1AA675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682038" y="4073477"/>
            <a:ext cx="1306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four segments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grpSp>
        <p:nvGrpSpPr>
          <p:cNvPr id="243" name="Group 27">
            <a:extLst>
              <a:ext uri="{FF2B5EF4-FFF2-40B4-BE49-F238E27FC236}">
                <a16:creationId xmlns:a16="http://schemas.microsoft.com/office/drawing/2014/main" id="{B634F089-4244-B04A-8749-7ACF0E0264A8}"/>
              </a:ext>
            </a:extLst>
          </p:cNvPr>
          <p:cNvGrpSpPr>
            <a:grpSpLocks/>
          </p:cNvGrpSpPr>
          <p:nvPr/>
        </p:nvGrpSpPr>
        <p:grpSpPr bwMode="auto">
          <a:xfrm>
            <a:off x="7580316" y="4092527"/>
            <a:ext cx="2519363" cy="652463"/>
            <a:chOff x="3954" y="2214"/>
            <a:chExt cx="1587" cy="411"/>
          </a:xfrm>
        </p:grpSpPr>
        <p:sp>
          <p:nvSpPr>
            <p:cNvPr id="244" name="Line 28">
              <a:extLst>
                <a:ext uri="{FF2B5EF4-FFF2-40B4-BE49-F238E27FC236}">
                  <a16:creationId xmlns:a16="http://schemas.microsoft.com/office/drawing/2014/main" id="{6F92F39D-0B5B-8944-8B48-2B288C8AA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5" name="Line 29">
              <a:extLst>
                <a:ext uri="{FF2B5EF4-FFF2-40B4-BE49-F238E27FC236}">
                  <a16:creationId xmlns:a16="http://schemas.microsoft.com/office/drawing/2014/main" id="{C48577E5-7DD4-034F-9CF0-3D303E956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Line 30">
              <a:extLst>
                <a:ext uri="{FF2B5EF4-FFF2-40B4-BE49-F238E27FC236}">
                  <a16:creationId xmlns:a16="http://schemas.microsoft.com/office/drawing/2014/main" id="{B96B9B7F-8E30-7743-AEDD-727B51D6B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Line 31">
              <a:extLst>
                <a:ext uri="{FF2B5EF4-FFF2-40B4-BE49-F238E27FC236}">
                  <a16:creationId xmlns:a16="http://schemas.microsoft.com/office/drawing/2014/main" id="{B83505EC-39A5-D64D-8E5C-39A07A090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48" name="Group 32">
            <a:extLst>
              <a:ext uri="{FF2B5EF4-FFF2-40B4-BE49-F238E27FC236}">
                <a16:creationId xmlns:a16="http://schemas.microsoft.com/office/drawing/2014/main" id="{00C5C000-11E9-BE42-9849-B1B7B9E99FE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866063" y="4473527"/>
            <a:ext cx="2228850" cy="604838"/>
            <a:chOff x="3954" y="2214"/>
            <a:chExt cx="1587" cy="411"/>
          </a:xfrm>
        </p:grpSpPr>
        <p:sp>
          <p:nvSpPr>
            <p:cNvPr id="249" name="Line 33">
              <a:extLst>
                <a:ext uri="{FF2B5EF4-FFF2-40B4-BE49-F238E27FC236}">
                  <a16:creationId xmlns:a16="http://schemas.microsoft.com/office/drawing/2014/main" id="{4332886D-58A3-5C48-9DD4-0435A9D31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Line 34">
              <a:extLst>
                <a:ext uri="{FF2B5EF4-FFF2-40B4-BE49-F238E27FC236}">
                  <a16:creationId xmlns:a16="http://schemas.microsoft.com/office/drawing/2014/main" id="{C0026D13-F3ED-354E-AB62-DED685C67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Line 35">
              <a:extLst>
                <a:ext uri="{FF2B5EF4-FFF2-40B4-BE49-F238E27FC236}">
                  <a16:creationId xmlns:a16="http://schemas.microsoft.com/office/drawing/2014/main" id="{36EDBC83-2FCD-4D49-9A45-B0773BAEE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2" name="Line 36">
              <a:extLst>
                <a:ext uri="{FF2B5EF4-FFF2-40B4-BE49-F238E27FC236}">
                  <a16:creationId xmlns:a16="http://schemas.microsoft.com/office/drawing/2014/main" id="{8BA1B8D7-7D1E-2947-8988-7C4595578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53" name="Group 43">
            <a:extLst>
              <a:ext uri="{FF2B5EF4-FFF2-40B4-BE49-F238E27FC236}">
                <a16:creationId xmlns:a16="http://schemas.microsoft.com/office/drawing/2014/main" id="{D0982D30-E871-F344-B80E-157861960777}"/>
              </a:ext>
            </a:extLst>
          </p:cNvPr>
          <p:cNvGrpSpPr>
            <a:grpSpLocks/>
          </p:cNvGrpSpPr>
          <p:nvPr/>
        </p:nvGrpSpPr>
        <p:grpSpPr bwMode="auto">
          <a:xfrm>
            <a:off x="7142163" y="1492202"/>
            <a:ext cx="654050" cy="601663"/>
            <a:chOff x="-44" y="1473"/>
            <a:chExt cx="981" cy="1105"/>
          </a:xfrm>
        </p:grpSpPr>
        <p:pic>
          <p:nvPicPr>
            <p:cNvPr id="254" name="Picture 44" descr="desktop_computer_stylized_medium">
              <a:extLst>
                <a:ext uri="{FF2B5EF4-FFF2-40B4-BE49-F238E27FC236}">
                  <a16:creationId xmlns:a16="http://schemas.microsoft.com/office/drawing/2014/main" id="{0C5F9445-24EE-C948-8E49-3FEF71FC59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5" name="Freeform 45">
              <a:extLst>
                <a:ext uri="{FF2B5EF4-FFF2-40B4-BE49-F238E27FC236}">
                  <a16:creationId xmlns:a16="http://schemas.microsoft.com/office/drawing/2014/main" id="{568D3F7F-13C8-1742-BB47-FC4C8107BA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56" name="Group 46">
            <a:extLst>
              <a:ext uri="{FF2B5EF4-FFF2-40B4-BE49-F238E27FC236}">
                <a16:creationId xmlns:a16="http://schemas.microsoft.com/office/drawing/2014/main" id="{514EF769-BED4-DE47-BE55-0913ABFB155D}"/>
              </a:ext>
            </a:extLst>
          </p:cNvPr>
          <p:cNvGrpSpPr>
            <a:grpSpLocks/>
          </p:cNvGrpSpPr>
          <p:nvPr/>
        </p:nvGrpSpPr>
        <p:grpSpPr bwMode="auto">
          <a:xfrm>
            <a:off x="9877425" y="1506490"/>
            <a:ext cx="382588" cy="547687"/>
            <a:chOff x="4140" y="429"/>
            <a:chExt cx="1425" cy="2396"/>
          </a:xfrm>
        </p:grpSpPr>
        <p:sp>
          <p:nvSpPr>
            <p:cNvPr id="257" name="Freeform 47">
              <a:extLst>
                <a:ext uri="{FF2B5EF4-FFF2-40B4-BE49-F238E27FC236}">
                  <a16:creationId xmlns:a16="http://schemas.microsoft.com/office/drawing/2014/main" id="{9A7FEAB4-C4F3-E042-96AB-2FC0D99EA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48">
              <a:extLst>
                <a:ext uri="{FF2B5EF4-FFF2-40B4-BE49-F238E27FC236}">
                  <a16:creationId xmlns:a16="http://schemas.microsoft.com/office/drawing/2014/main" id="{0E59C13E-BE84-BA48-8D46-C29C02703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9" name="Freeform 49">
              <a:extLst>
                <a:ext uri="{FF2B5EF4-FFF2-40B4-BE49-F238E27FC236}">
                  <a16:creationId xmlns:a16="http://schemas.microsoft.com/office/drawing/2014/main" id="{CF502E49-4DFE-2340-8749-43933F838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0" name="Freeform 50">
              <a:extLst>
                <a:ext uri="{FF2B5EF4-FFF2-40B4-BE49-F238E27FC236}">
                  <a16:creationId xmlns:a16="http://schemas.microsoft.com/office/drawing/2014/main" id="{C8ED811D-DAEF-B141-A80E-204FE9D1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Rectangle 51">
              <a:extLst>
                <a:ext uri="{FF2B5EF4-FFF2-40B4-BE49-F238E27FC236}">
                  <a16:creationId xmlns:a16="http://schemas.microsoft.com/office/drawing/2014/main" id="{E540E7B8-30E6-B846-823A-6925D9600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2" name="Group 52">
              <a:extLst>
                <a:ext uri="{FF2B5EF4-FFF2-40B4-BE49-F238E27FC236}">
                  <a16:creationId xmlns:a16="http://schemas.microsoft.com/office/drawing/2014/main" id="{DE3F2659-D2D6-6C4C-9DF4-EEDFBE720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87" name="AutoShape 53">
                <a:extLst>
                  <a:ext uri="{FF2B5EF4-FFF2-40B4-BE49-F238E27FC236}">
                    <a16:creationId xmlns:a16="http://schemas.microsoft.com/office/drawing/2014/main" id="{0ABA0FE6-EF08-7D42-838B-AEB8F1873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8" name="AutoShape 54">
                <a:extLst>
                  <a:ext uri="{FF2B5EF4-FFF2-40B4-BE49-F238E27FC236}">
                    <a16:creationId xmlns:a16="http://schemas.microsoft.com/office/drawing/2014/main" id="{AD5B052B-FFFB-424E-B4B9-AC7809F4B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3" name="Rectangle 55">
              <a:extLst>
                <a:ext uri="{FF2B5EF4-FFF2-40B4-BE49-F238E27FC236}">
                  <a16:creationId xmlns:a16="http://schemas.microsoft.com/office/drawing/2014/main" id="{E9301038-767E-E14B-8FDB-B55EE9CA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4" name="Group 56">
              <a:extLst>
                <a:ext uri="{FF2B5EF4-FFF2-40B4-BE49-F238E27FC236}">
                  <a16:creationId xmlns:a16="http://schemas.microsoft.com/office/drawing/2014/main" id="{2654E7B8-586D-8C4D-A5CD-CC6977E955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85" name="AutoShape 57">
                <a:extLst>
                  <a:ext uri="{FF2B5EF4-FFF2-40B4-BE49-F238E27FC236}">
                    <a16:creationId xmlns:a16="http://schemas.microsoft.com/office/drawing/2014/main" id="{4E195FC5-FC94-1542-9BBD-0BDFF1D5C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6" name="AutoShape 58">
                <a:extLst>
                  <a:ext uri="{FF2B5EF4-FFF2-40B4-BE49-F238E27FC236}">
                    <a16:creationId xmlns:a16="http://schemas.microsoft.com/office/drawing/2014/main" id="{7E2D9C3B-E255-964C-9508-E66C9FF59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5" name="Rectangle 59">
              <a:extLst>
                <a:ext uri="{FF2B5EF4-FFF2-40B4-BE49-F238E27FC236}">
                  <a16:creationId xmlns:a16="http://schemas.microsoft.com/office/drawing/2014/main" id="{0D35C755-AFBC-C143-94D5-E34C8F255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6" name="Rectangle 60">
              <a:extLst>
                <a:ext uri="{FF2B5EF4-FFF2-40B4-BE49-F238E27FC236}">
                  <a16:creationId xmlns:a16="http://schemas.microsoft.com/office/drawing/2014/main" id="{8990E763-A8F8-E645-8A01-F6B16D853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7" name="Group 61">
              <a:extLst>
                <a:ext uri="{FF2B5EF4-FFF2-40B4-BE49-F238E27FC236}">
                  <a16:creationId xmlns:a16="http://schemas.microsoft.com/office/drawing/2014/main" id="{6F65B17F-5946-9A47-9972-2B907C059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3" name="AutoShape 62">
                <a:extLst>
                  <a:ext uri="{FF2B5EF4-FFF2-40B4-BE49-F238E27FC236}">
                    <a16:creationId xmlns:a16="http://schemas.microsoft.com/office/drawing/2014/main" id="{F08D8399-0C1A-1847-A17B-5B4FDBE7F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4" name="AutoShape 63">
                <a:extLst>
                  <a:ext uri="{FF2B5EF4-FFF2-40B4-BE49-F238E27FC236}">
                    <a16:creationId xmlns:a16="http://schemas.microsoft.com/office/drawing/2014/main" id="{99FEA9D9-F58C-C34F-AA76-A96DFE0CE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8" name="Freeform 64">
              <a:extLst>
                <a:ext uri="{FF2B5EF4-FFF2-40B4-BE49-F238E27FC236}">
                  <a16:creationId xmlns:a16="http://schemas.microsoft.com/office/drawing/2014/main" id="{76F83DEB-6CB2-5740-875B-1B89844BE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9" name="Group 65">
              <a:extLst>
                <a:ext uri="{FF2B5EF4-FFF2-40B4-BE49-F238E27FC236}">
                  <a16:creationId xmlns:a16="http://schemas.microsoft.com/office/drawing/2014/main" id="{7398C74D-4650-204D-91E2-CBB3BD641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1" name="AutoShape 66">
                <a:extLst>
                  <a:ext uri="{FF2B5EF4-FFF2-40B4-BE49-F238E27FC236}">
                    <a16:creationId xmlns:a16="http://schemas.microsoft.com/office/drawing/2014/main" id="{039023CA-977C-5946-9E46-D41AFAF2B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2" name="AutoShape 67">
                <a:extLst>
                  <a:ext uri="{FF2B5EF4-FFF2-40B4-BE49-F238E27FC236}">
                    <a16:creationId xmlns:a16="http://schemas.microsoft.com/office/drawing/2014/main" id="{A95F4972-A071-D241-8DB3-965104C3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70" name="Rectangle 68">
              <a:extLst>
                <a:ext uri="{FF2B5EF4-FFF2-40B4-BE49-F238E27FC236}">
                  <a16:creationId xmlns:a16="http://schemas.microsoft.com/office/drawing/2014/main" id="{87EA3775-452B-1C4A-BCB4-1F82D746E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1" name="Freeform 69">
              <a:extLst>
                <a:ext uri="{FF2B5EF4-FFF2-40B4-BE49-F238E27FC236}">
                  <a16:creationId xmlns:a16="http://schemas.microsoft.com/office/drawing/2014/main" id="{45913A8B-722F-4340-A919-72B4EE032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Freeform 70">
              <a:extLst>
                <a:ext uri="{FF2B5EF4-FFF2-40B4-BE49-F238E27FC236}">
                  <a16:creationId xmlns:a16="http://schemas.microsoft.com/office/drawing/2014/main" id="{2676EFF8-49E0-8440-A1AD-B54B20D4F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Oval 71">
              <a:extLst>
                <a:ext uri="{FF2B5EF4-FFF2-40B4-BE49-F238E27FC236}">
                  <a16:creationId xmlns:a16="http://schemas.microsoft.com/office/drawing/2014/main" id="{1F85A707-5AE3-F64D-94EF-B9C82DB6D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4" name="Freeform 72">
              <a:extLst>
                <a:ext uri="{FF2B5EF4-FFF2-40B4-BE49-F238E27FC236}">
                  <a16:creationId xmlns:a16="http://schemas.microsoft.com/office/drawing/2014/main" id="{CAAAAF2D-30B7-D84B-BF96-1507DDCB2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AutoShape 73">
              <a:extLst>
                <a:ext uri="{FF2B5EF4-FFF2-40B4-BE49-F238E27FC236}">
                  <a16:creationId xmlns:a16="http://schemas.microsoft.com/office/drawing/2014/main" id="{BA3EE2C3-2176-8A45-B380-5804587A3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AutoShape 74">
              <a:extLst>
                <a:ext uri="{FF2B5EF4-FFF2-40B4-BE49-F238E27FC236}">
                  <a16:creationId xmlns:a16="http://schemas.microsoft.com/office/drawing/2014/main" id="{08D47FAF-BF1B-1F44-985D-760303B47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7" name="Oval 75">
              <a:extLst>
                <a:ext uri="{FF2B5EF4-FFF2-40B4-BE49-F238E27FC236}">
                  <a16:creationId xmlns:a16="http://schemas.microsoft.com/office/drawing/2014/main" id="{AF962D89-4DC3-CB40-AD48-4E975B0F2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Oval 76">
              <a:extLst>
                <a:ext uri="{FF2B5EF4-FFF2-40B4-BE49-F238E27FC236}">
                  <a16:creationId xmlns:a16="http://schemas.microsoft.com/office/drawing/2014/main" id="{BA8014D1-6702-5849-87C3-1AE05DDF6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9" name="Oval 77">
              <a:extLst>
                <a:ext uri="{FF2B5EF4-FFF2-40B4-BE49-F238E27FC236}">
                  <a16:creationId xmlns:a16="http://schemas.microsoft.com/office/drawing/2014/main" id="{3083C069-59B7-F047-91ED-17672B32B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0" name="Rectangle 78">
              <a:extLst>
                <a:ext uri="{FF2B5EF4-FFF2-40B4-BE49-F238E27FC236}">
                  <a16:creationId xmlns:a16="http://schemas.microsoft.com/office/drawing/2014/main" id="{A0E616B9-1439-8B49-B42F-245B61F69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3" name="Rectangle 3">
            <a:extLst>
              <a:ext uri="{FF2B5EF4-FFF2-40B4-BE49-F238E27FC236}">
                <a16:creationId xmlns:a16="http://schemas.microsoft.com/office/drawing/2014/main" id="{E8DFB3C6-E718-DE4A-87C1-CF7178F7C295}"/>
              </a:ext>
            </a:extLst>
          </p:cNvPr>
          <p:cNvSpPr txBox="1">
            <a:spLocks noChangeArrowheads="1"/>
          </p:cNvSpPr>
          <p:nvPr/>
        </p:nvSpPr>
        <p:spPr>
          <a:xfrm>
            <a:off x="1168400" y="4597399"/>
            <a:ext cx="5118100" cy="1905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marR="0" lvl="0" indent="-263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1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rate is slow, but ramps up exponentially fast</a:t>
            </a:r>
          </a:p>
        </p:txBody>
      </p:sp>
    </p:spTree>
    <p:extLst>
      <p:ext uri="{BB962C8B-B14F-4D97-AF65-F5344CB8AC3E}">
        <p14:creationId xmlns:p14="http://schemas.microsoft.com/office/powerpoint/2010/main" val="332497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6" grpId="0"/>
      <p:bldP spid="233" grpId="0" animBg="1"/>
      <p:bldP spid="241" grpId="0"/>
      <p:bldP spid="242" grpId="0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467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TCP: from slow start to congestion avoidance</a:t>
            </a:r>
            <a:endParaRPr lang="en-US" sz="4400" b="0" dirty="0"/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2C9AD9FD-A93B-FF4D-B019-6827A14601C2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1382665"/>
            <a:ext cx="5054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should the exponential increase switch to linear?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gets to 1/2 of its value before timeout.</a:t>
            </a:r>
          </a:p>
        </p:txBody>
      </p:sp>
      <p:sp>
        <p:nvSpPr>
          <p:cNvPr id="77" name="Rectangle 4">
            <a:extLst>
              <a:ext uri="{FF2B5EF4-FFF2-40B4-BE49-F238E27FC236}">
                <a16:creationId xmlns:a16="http://schemas.microsoft.com/office/drawing/2014/main" id="{38B71F69-39D9-954A-BA33-6A5861B7704D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3528965"/>
            <a:ext cx="4927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ssthresh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loss event,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ssthresh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set to 1/2 of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just before loss event</a:t>
            </a:r>
          </a:p>
        </p:txBody>
      </p:sp>
      <p:pic>
        <p:nvPicPr>
          <p:cNvPr id="79" name="Picture 7">
            <a:extLst>
              <a:ext uri="{FF2B5EF4-FFF2-40B4-BE49-F238E27FC236}">
                <a16:creationId xmlns:a16="http://schemas.microsoft.com/office/drawing/2014/main" id="{E19775EA-E95E-BD43-909F-67A89A00E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7" y="1889345"/>
            <a:ext cx="5536882" cy="315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0" name="TextBox 1">
            <a:extLst>
              <a:ext uri="{FF2B5EF4-FFF2-40B4-BE49-F238E27FC236}">
                <a16:creationId xmlns:a16="http://schemas.microsoft.com/office/drawing/2014/main" id="{E6044695-E347-A24B-9CB7-78BC77131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35312"/>
            <a:ext cx="97567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* Check out the online interactive exercises for more examples: h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ttp://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/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kurose_ross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/interactive/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5A3F5F-F42B-F04E-BB6A-D57835C29067}"/>
              </a:ext>
            </a:extLst>
          </p:cNvPr>
          <p:cNvSpPr/>
          <p:nvPr/>
        </p:nvSpPr>
        <p:spPr>
          <a:xfrm>
            <a:off x="7851775" y="3825875"/>
            <a:ext cx="850900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BEA2FA-AD20-B940-ADBA-D9DD40684573}"/>
              </a:ext>
            </a:extLst>
          </p:cNvPr>
          <p:cNvSpPr/>
          <p:nvPr/>
        </p:nvSpPr>
        <p:spPr>
          <a:xfrm>
            <a:off x="7677150" y="3924300"/>
            <a:ext cx="8509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2B7EED-D8C9-284D-9A93-58D1D9D47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0" y="3804496"/>
            <a:ext cx="1003300" cy="2341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E33F83-60EE-F54A-B838-917BE2E70995}"/>
              </a:ext>
            </a:extLst>
          </p:cNvPr>
          <p:cNvSpPr/>
          <p:nvPr/>
        </p:nvSpPr>
        <p:spPr>
          <a:xfrm>
            <a:off x="9194800" y="1892300"/>
            <a:ext cx="2133600" cy="248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84EDA-6A29-2941-A0A9-C122E26F942B}"/>
              </a:ext>
            </a:extLst>
          </p:cNvPr>
          <p:cNvSpPr txBox="1"/>
          <p:nvPr/>
        </p:nvSpPr>
        <p:spPr>
          <a:xfrm>
            <a:off x="9067800" y="21971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2016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0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32962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Summary: TCP congestion control</a:t>
            </a:r>
            <a:endParaRPr lang="en-US" sz="4400" b="0" dirty="0"/>
          </a:p>
        </p:txBody>
      </p:sp>
      <p:grpSp>
        <p:nvGrpSpPr>
          <p:cNvPr id="120" name="Group 240">
            <a:extLst>
              <a:ext uri="{FF2B5EF4-FFF2-40B4-BE49-F238E27FC236}">
                <a16:creationId xmlns:a16="http://schemas.microsoft.com/office/drawing/2014/main" id="{B8318BC0-AA34-2B4C-984C-EDCF98015A80}"/>
              </a:ext>
            </a:extLst>
          </p:cNvPr>
          <p:cNvGrpSpPr>
            <a:grpSpLocks/>
          </p:cNvGrpSpPr>
          <p:nvPr/>
        </p:nvGrpSpPr>
        <p:grpSpPr bwMode="auto">
          <a:xfrm>
            <a:off x="5041900" y="2967944"/>
            <a:ext cx="2133600" cy="814388"/>
            <a:chOff x="2168" y="1727"/>
            <a:chExt cx="1344" cy="513"/>
          </a:xfrm>
        </p:grpSpPr>
        <p:grpSp>
          <p:nvGrpSpPr>
            <p:cNvPr id="121" name="Group 171">
              <a:extLst>
                <a:ext uri="{FF2B5EF4-FFF2-40B4-BE49-F238E27FC236}">
                  <a16:creationId xmlns:a16="http://schemas.microsoft.com/office/drawing/2014/main" id="{D4CA30E0-0C2B-AE49-9354-140DEA72FE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0" y="1727"/>
              <a:ext cx="1118" cy="513"/>
              <a:chOff x="2280" y="1727"/>
              <a:chExt cx="1118" cy="513"/>
            </a:xfrm>
          </p:grpSpPr>
          <p:sp>
            <p:nvSpPr>
              <p:cNvPr id="123" name="Text Box 172">
                <a:extLst>
                  <a:ext uri="{FF2B5EF4-FFF2-40B4-BE49-F238E27FC236}">
                    <a16:creationId xmlns:a16="http://schemas.microsoft.com/office/drawing/2014/main" id="{FF8E7E11-C655-8C41-BFE2-A6DA1E486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727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124" name="Text Box 173">
                <a:extLst>
                  <a:ext uri="{FF2B5EF4-FFF2-40B4-BE49-F238E27FC236}">
                    <a16:creationId xmlns:a16="http://schemas.microsoft.com/office/drawing/2014/main" id="{781154BA-9409-094D-BBC4-EE21CE6996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0" y="1838"/>
                <a:ext cx="1118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cwnd/2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MSS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125" name="Line 174">
                <a:extLst>
                  <a:ext uri="{FF2B5EF4-FFF2-40B4-BE49-F238E27FC236}">
                    <a16:creationId xmlns:a16="http://schemas.microsoft.com/office/drawing/2014/main" id="{23E8607A-0151-5141-A774-0AAB4333E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1" y="1857"/>
                <a:ext cx="69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22" name="Line 175">
              <a:extLst>
                <a:ext uri="{FF2B5EF4-FFF2-40B4-BE49-F238E27FC236}">
                  <a16:creationId xmlns:a16="http://schemas.microsoft.com/office/drawing/2014/main" id="{480EB5CD-B8F2-AD46-B2D4-50FE6302F9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8" y="1734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6" name="Group 239">
            <a:extLst>
              <a:ext uri="{FF2B5EF4-FFF2-40B4-BE49-F238E27FC236}">
                <a16:creationId xmlns:a16="http://schemas.microsoft.com/office/drawing/2014/main" id="{BEAEB11D-18E7-8047-A552-B728B0628FCC}"/>
              </a:ext>
            </a:extLst>
          </p:cNvPr>
          <p:cNvGrpSpPr>
            <a:grpSpLocks/>
          </p:cNvGrpSpPr>
          <p:nvPr/>
        </p:nvGrpSpPr>
        <p:grpSpPr bwMode="auto">
          <a:xfrm>
            <a:off x="5072063" y="2491694"/>
            <a:ext cx="2133600" cy="398463"/>
            <a:chOff x="2187" y="1427"/>
            <a:chExt cx="1344" cy="251"/>
          </a:xfrm>
        </p:grpSpPr>
        <p:sp>
          <p:nvSpPr>
            <p:cNvPr id="127" name="Line 176">
              <a:extLst>
                <a:ext uri="{FF2B5EF4-FFF2-40B4-BE49-F238E27FC236}">
                  <a16:creationId xmlns:a16="http://schemas.microsoft.com/office/drawing/2014/main" id="{D84A4978-7B73-A04D-B0FB-C9ECAA3BF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7" y="1673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Text Box 181">
              <a:extLst>
                <a:ext uri="{FF2B5EF4-FFF2-40B4-BE49-F238E27FC236}">
                  <a16:creationId xmlns:a16="http://schemas.microsoft.com/office/drawing/2014/main" id="{67AF987A-C53D-534B-8C98-26557C3B4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0" y="1543"/>
              <a:ext cx="171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182">
              <a:extLst>
                <a:ext uri="{FF2B5EF4-FFF2-40B4-BE49-F238E27FC236}">
                  <a16:creationId xmlns:a16="http://schemas.microsoft.com/office/drawing/2014/main" id="{0957FCBB-06D0-8E4D-B983-2F2597BDE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1554"/>
              <a:ext cx="5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30" name="Group 183">
              <a:extLst>
                <a:ext uri="{FF2B5EF4-FFF2-40B4-BE49-F238E27FC236}">
                  <a16:creationId xmlns:a16="http://schemas.microsoft.com/office/drawing/2014/main" id="{2A6AF175-C9C0-F044-9ECF-011972294E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6" y="1427"/>
              <a:ext cx="694" cy="154"/>
              <a:chOff x="2458" y="1450"/>
              <a:chExt cx="694" cy="154"/>
            </a:xfrm>
          </p:grpSpPr>
          <p:sp>
            <p:nvSpPr>
              <p:cNvPr id="131" name="Text Box 184">
                <a:extLst>
                  <a:ext uri="{FF2B5EF4-FFF2-40B4-BE49-F238E27FC236}">
                    <a16:creationId xmlns:a16="http://schemas.microsoft.com/office/drawing/2014/main" id="{69E43EDF-5B05-364C-B439-379F8E8E54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8" y="1450"/>
                <a:ext cx="69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&gt; ssthresh</a:t>
                </a:r>
              </a:p>
            </p:txBody>
          </p:sp>
          <p:sp>
            <p:nvSpPr>
              <p:cNvPr id="132" name="Line 185">
                <a:extLst>
                  <a:ext uri="{FF2B5EF4-FFF2-40B4-BE49-F238E27FC236}">
                    <a16:creationId xmlns:a16="http://schemas.microsoft.com/office/drawing/2014/main" id="{A2D5E496-DCFA-5A4E-A6E2-D2DB456893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4" y="1557"/>
                <a:ext cx="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33" name="Group 242">
            <a:extLst>
              <a:ext uri="{FF2B5EF4-FFF2-40B4-BE49-F238E27FC236}">
                <a16:creationId xmlns:a16="http://schemas.microsoft.com/office/drawing/2014/main" id="{47D1413D-A42B-8C4D-87CC-5C4E42849EFF}"/>
              </a:ext>
            </a:extLst>
          </p:cNvPr>
          <p:cNvGrpSpPr>
            <a:grpSpLocks/>
          </p:cNvGrpSpPr>
          <p:nvPr/>
        </p:nvGrpSpPr>
        <p:grpSpPr bwMode="auto">
          <a:xfrm>
            <a:off x="7118352" y="1429657"/>
            <a:ext cx="2782888" cy="2398713"/>
            <a:chOff x="3476" y="786"/>
            <a:chExt cx="1753" cy="1511"/>
          </a:xfrm>
        </p:grpSpPr>
        <p:grpSp>
          <p:nvGrpSpPr>
            <p:cNvPr id="134" name="Group 164">
              <a:extLst>
                <a:ext uri="{FF2B5EF4-FFF2-40B4-BE49-F238E27FC236}">
                  <a16:creationId xmlns:a16="http://schemas.microsoft.com/office/drawing/2014/main" id="{13A111CF-BAAF-8E4B-AD25-85FAC5339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2" y="1330"/>
              <a:ext cx="820" cy="754"/>
              <a:chOff x="2293" y="2021"/>
              <a:chExt cx="820" cy="754"/>
            </a:xfrm>
          </p:grpSpPr>
          <p:sp>
            <p:nvSpPr>
              <p:cNvPr id="146" name="Oval 165">
                <a:extLst>
                  <a:ext uri="{FF2B5EF4-FFF2-40B4-BE49-F238E27FC236}">
                    <a16:creationId xmlns:a16="http://schemas.microsoft.com/office/drawing/2014/main" id="{7F0D89BB-B178-8C49-9E72-934506A1B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2021"/>
                <a:ext cx="800" cy="75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7" name="Text Box 166">
                <a:extLst>
                  <a:ext uri="{FF2B5EF4-FFF2-40B4-BE49-F238E27FC236}">
                    <a16:creationId xmlns:a16="http://schemas.microsoft.com/office/drawing/2014/main" id="{F3628968-0539-164C-B861-FF5A02A982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4" y="2191"/>
                <a:ext cx="819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congestion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avoidance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35" name="Group 190">
              <a:extLst>
                <a:ext uri="{FF2B5EF4-FFF2-40B4-BE49-F238E27FC236}">
                  <a16:creationId xmlns:a16="http://schemas.microsoft.com/office/drawing/2014/main" id="{412FAE5F-D426-1A41-B7BF-9EE3E24BCC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6" y="786"/>
              <a:ext cx="1496" cy="575"/>
              <a:chOff x="3499" y="904"/>
              <a:chExt cx="1496" cy="575"/>
            </a:xfrm>
          </p:grpSpPr>
          <p:sp>
            <p:nvSpPr>
              <p:cNvPr id="142" name="Text Box 191">
                <a:extLst>
                  <a:ext uri="{FF2B5EF4-FFF2-40B4-BE49-F238E27FC236}">
                    <a16:creationId xmlns:a16="http://schemas.microsoft.com/office/drawing/2014/main" id="{44318C88-BEF5-7146-AE72-3458C7D49F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9" y="1037"/>
                <a:ext cx="14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+ MSS    (MSS/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)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transmit new segment(s), as allowed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3" name="Line 192">
                <a:extLst>
                  <a:ext uri="{FF2B5EF4-FFF2-40B4-BE49-F238E27FC236}">
                    <a16:creationId xmlns:a16="http://schemas.microsoft.com/office/drawing/2014/main" id="{EC5DE775-BD59-2247-B940-402844468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6" y="1054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4" name="Text Box 193">
                <a:extLst>
                  <a:ext uri="{FF2B5EF4-FFF2-40B4-BE49-F238E27FC236}">
                    <a16:creationId xmlns:a16="http://schemas.microsoft.com/office/drawing/2014/main" id="{1953AC16-16E8-A640-AE22-73DEDE1D31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4" y="915"/>
                <a:ext cx="471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new ACK</a:t>
                </a:r>
              </a:p>
            </p:txBody>
          </p:sp>
          <p:sp>
            <p:nvSpPr>
              <p:cNvPr id="145" name="Text Box 194">
                <a:extLst>
                  <a:ext uri="{FF2B5EF4-FFF2-40B4-BE49-F238E27FC236}">
                    <a16:creationId xmlns:a16="http://schemas.microsoft.com/office/drawing/2014/main" id="{6D1C4C5E-4778-AF4F-812A-CF7A44F21F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1" y="904"/>
                <a:ext cx="17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+mn-cs"/>
                  </a:rPr>
                  <a:t>.</a:t>
                </a:r>
              </a:p>
            </p:txBody>
          </p:sp>
        </p:grpSp>
        <p:sp>
          <p:nvSpPr>
            <p:cNvPr id="136" name="Freeform 195">
              <a:extLst>
                <a:ext uri="{FF2B5EF4-FFF2-40B4-BE49-F238E27FC236}">
                  <a16:creationId xmlns:a16="http://schemas.microsoft.com/office/drawing/2014/main" id="{4555525A-5282-E944-A402-41F5363AC763}"/>
                </a:ext>
              </a:extLst>
            </p:cNvPr>
            <p:cNvSpPr>
              <a:spLocks/>
            </p:cNvSpPr>
            <p:nvPr/>
          </p:nvSpPr>
          <p:spPr bwMode="auto">
            <a:xfrm rot="9705213">
              <a:off x="4212" y="1145"/>
              <a:ext cx="333" cy="452"/>
            </a:xfrm>
            <a:custGeom>
              <a:avLst/>
              <a:gdLst>
                <a:gd name="T0" fmla="*/ 112 w 376"/>
                <a:gd name="T1" fmla="*/ 306 h 452"/>
                <a:gd name="T2" fmla="*/ 24 w 376"/>
                <a:gd name="T3" fmla="*/ 269 h 452"/>
                <a:gd name="T4" fmla="*/ 62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37" name="Group 196">
              <a:extLst>
                <a:ext uri="{FF2B5EF4-FFF2-40B4-BE49-F238E27FC236}">
                  <a16:creationId xmlns:a16="http://schemas.microsoft.com/office/drawing/2014/main" id="{9CDBEBEA-0E7D-9247-8F24-8B50DDA321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9" y="1909"/>
              <a:ext cx="740" cy="388"/>
              <a:chOff x="4254" y="2922"/>
              <a:chExt cx="740" cy="388"/>
            </a:xfrm>
          </p:grpSpPr>
          <p:sp>
            <p:nvSpPr>
              <p:cNvPr id="139" name="Text Box 197">
                <a:extLst>
                  <a:ext uri="{FF2B5EF4-FFF2-40B4-BE49-F238E27FC236}">
                    <a16:creationId xmlns:a16="http://schemas.microsoft.com/office/drawing/2014/main" id="{F06A41AE-1F53-A747-A3E3-199BBEDFE5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4" y="3062"/>
                <a:ext cx="74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dupACKcount++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0" name="Line 198">
                <a:extLst>
                  <a:ext uri="{FF2B5EF4-FFF2-40B4-BE49-F238E27FC236}">
                    <a16:creationId xmlns:a16="http://schemas.microsoft.com/office/drawing/2014/main" id="{115AC45A-332B-D742-9EEC-EB81F6D52D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1" name="Text Box 199">
                <a:extLst>
                  <a:ext uri="{FF2B5EF4-FFF2-40B4-BE49-F238E27FC236}">
                    <a16:creationId xmlns:a16="http://schemas.microsoft.com/office/drawing/2014/main" id="{6DB70069-D3EA-8747-8535-1CB6F40D1A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56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duplicate ACK</a:t>
                </a:r>
              </a:p>
            </p:txBody>
          </p:sp>
        </p:grpSp>
        <p:sp>
          <p:nvSpPr>
            <p:cNvPr id="138" name="Freeform 200">
              <a:extLst>
                <a:ext uri="{FF2B5EF4-FFF2-40B4-BE49-F238E27FC236}">
                  <a16:creationId xmlns:a16="http://schemas.microsoft.com/office/drawing/2014/main" id="{0667830A-5A65-8243-809F-9599C40170E1}"/>
                </a:ext>
              </a:extLst>
            </p:cNvPr>
            <p:cNvSpPr>
              <a:spLocks/>
            </p:cNvSpPr>
            <p:nvPr/>
          </p:nvSpPr>
          <p:spPr bwMode="auto">
            <a:xfrm rot="-7516021">
              <a:off x="4290" y="1673"/>
              <a:ext cx="333" cy="452"/>
            </a:xfrm>
            <a:custGeom>
              <a:avLst/>
              <a:gdLst>
                <a:gd name="T0" fmla="*/ 112 w 376"/>
                <a:gd name="T1" fmla="*/ 306 h 452"/>
                <a:gd name="T2" fmla="*/ 24 w 376"/>
                <a:gd name="T3" fmla="*/ 269 h 452"/>
                <a:gd name="T4" fmla="*/ 62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8" name="Group 245">
            <a:extLst>
              <a:ext uri="{FF2B5EF4-FFF2-40B4-BE49-F238E27FC236}">
                <a16:creationId xmlns:a16="http://schemas.microsoft.com/office/drawing/2014/main" id="{A4501140-CDDA-3942-AE4A-E53AAAF4E371}"/>
              </a:ext>
            </a:extLst>
          </p:cNvPr>
          <p:cNvGrpSpPr>
            <a:grpSpLocks/>
          </p:cNvGrpSpPr>
          <p:nvPr/>
        </p:nvGrpSpPr>
        <p:grpSpPr bwMode="auto">
          <a:xfrm>
            <a:off x="5629276" y="4880882"/>
            <a:ext cx="3417888" cy="1758950"/>
            <a:chOff x="2538" y="2960"/>
            <a:chExt cx="2153" cy="1108"/>
          </a:xfrm>
        </p:grpSpPr>
        <p:grpSp>
          <p:nvGrpSpPr>
            <p:cNvPr id="149" name="Group 167">
              <a:extLst>
                <a:ext uri="{FF2B5EF4-FFF2-40B4-BE49-F238E27FC236}">
                  <a16:creationId xmlns:a16="http://schemas.microsoft.com/office/drawing/2014/main" id="{46D8A9BF-D4B3-C644-AE85-4535FBE08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8" y="2960"/>
              <a:ext cx="800" cy="767"/>
              <a:chOff x="2454" y="3045"/>
              <a:chExt cx="800" cy="767"/>
            </a:xfrm>
          </p:grpSpPr>
          <p:sp>
            <p:nvSpPr>
              <p:cNvPr id="155" name="Oval 168">
                <a:extLst>
                  <a:ext uri="{FF2B5EF4-FFF2-40B4-BE49-F238E27FC236}">
                    <a16:creationId xmlns:a16="http://schemas.microsoft.com/office/drawing/2014/main" id="{273F9850-79CE-154A-9851-2B7886F3C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045"/>
                <a:ext cx="800" cy="75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6" name="Text Box 169">
                <a:extLst>
                  <a:ext uri="{FF2B5EF4-FFF2-40B4-BE49-F238E27FC236}">
                    <a16:creationId xmlns:a16="http://schemas.microsoft.com/office/drawing/2014/main" id="{65FE5AF3-8597-FF4E-9C17-4817547D4F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4" y="3212"/>
                <a:ext cx="161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7" name="Text Box 170">
                <a:extLst>
                  <a:ext uri="{FF2B5EF4-FFF2-40B4-BE49-F238E27FC236}">
                    <a16:creationId xmlns:a16="http://schemas.microsoft.com/office/drawing/2014/main" id="{8568651A-5DCC-2242-83C4-76AC890933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6" y="3172"/>
                <a:ext cx="780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fast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recovery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50" name="Freeform 220">
              <a:extLst>
                <a:ext uri="{FF2B5EF4-FFF2-40B4-BE49-F238E27FC236}">
                  <a16:creationId xmlns:a16="http://schemas.microsoft.com/office/drawing/2014/main" id="{F8DEF746-89F6-DD47-9435-3FA8C98BF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3708"/>
              <a:ext cx="384" cy="161"/>
            </a:xfrm>
            <a:custGeom>
              <a:avLst/>
              <a:gdLst>
                <a:gd name="T0" fmla="*/ 317 w 384"/>
                <a:gd name="T1" fmla="*/ 0 h 161"/>
                <a:gd name="T2" fmla="*/ 189 w 384"/>
                <a:gd name="T3" fmla="*/ 155 h 161"/>
                <a:gd name="T4" fmla="*/ 59 w 384"/>
                <a:gd name="T5" fmla="*/ 13 h 1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61">
                  <a:moveTo>
                    <a:pt x="317" y="0"/>
                  </a:moveTo>
                  <a:cubicBezTo>
                    <a:pt x="384" y="42"/>
                    <a:pt x="378" y="149"/>
                    <a:pt x="189" y="155"/>
                  </a:cubicBezTo>
                  <a:cubicBezTo>
                    <a:pt x="0" y="161"/>
                    <a:pt x="3" y="87"/>
                    <a:pt x="59" y="13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1" name="Group 221">
              <a:extLst>
                <a:ext uri="{FF2B5EF4-FFF2-40B4-BE49-F238E27FC236}">
                  <a16:creationId xmlns:a16="http://schemas.microsoft.com/office/drawing/2014/main" id="{08A0BDC4-47ED-4A4B-B585-919226219B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1" y="3592"/>
              <a:ext cx="1500" cy="476"/>
              <a:chOff x="3542" y="3496"/>
              <a:chExt cx="1500" cy="476"/>
            </a:xfrm>
          </p:grpSpPr>
          <p:sp>
            <p:nvSpPr>
              <p:cNvPr id="152" name="Text Box 222">
                <a:extLst>
                  <a:ext uri="{FF2B5EF4-FFF2-40B4-BE49-F238E27FC236}">
                    <a16:creationId xmlns:a16="http://schemas.microsoft.com/office/drawing/2014/main" id="{762B1387-82BE-254E-BE6D-368525568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6" y="3632"/>
                <a:ext cx="1496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+ MSS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transmit new segment(s), as allowed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3" name="Line 223">
                <a:extLst>
                  <a:ext uri="{FF2B5EF4-FFF2-40B4-BE49-F238E27FC236}">
                    <a16:creationId xmlns:a16="http://schemas.microsoft.com/office/drawing/2014/main" id="{7058B91F-5545-B546-B726-F5E1D8BF2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645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4" name="Text Box 224">
                <a:extLst>
                  <a:ext uri="{FF2B5EF4-FFF2-40B4-BE49-F238E27FC236}">
                    <a16:creationId xmlns:a16="http://schemas.microsoft.com/office/drawing/2014/main" id="{873E83D9-4BDC-D54A-8707-136424BDB7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2" y="3496"/>
                <a:ext cx="656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duplicate ACK</a:t>
                </a:r>
              </a:p>
            </p:txBody>
          </p:sp>
        </p:grpSp>
      </p:grpSp>
      <p:grpSp>
        <p:nvGrpSpPr>
          <p:cNvPr id="158" name="Group 246">
            <a:extLst>
              <a:ext uri="{FF2B5EF4-FFF2-40B4-BE49-F238E27FC236}">
                <a16:creationId xmlns:a16="http://schemas.microsoft.com/office/drawing/2014/main" id="{B8412DA9-2D8B-1C4F-98FE-2059BE8959A7}"/>
              </a:ext>
            </a:extLst>
          </p:cNvPr>
          <p:cNvGrpSpPr>
            <a:grpSpLocks/>
          </p:cNvGrpSpPr>
          <p:nvPr/>
        </p:nvGrpSpPr>
        <p:grpSpPr bwMode="auto">
          <a:xfrm>
            <a:off x="2427288" y="3561671"/>
            <a:ext cx="3935413" cy="1974851"/>
            <a:chOff x="521" y="2129"/>
            <a:chExt cx="2479" cy="1244"/>
          </a:xfrm>
        </p:grpSpPr>
        <p:grpSp>
          <p:nvGrpSpPr>
            <p:cNvPr id="159" name="Group 212">
              <a:extLst>
                <a:ext uri="{FF2B5EF4-FFF2-40B4-BE49-F238E27FC236}">
                  <a16:creationId xmlns:a16="http://schemas.microsoft.com/office/drawing/2014/main" id="{27BF6FD0-68C2-FB4E-A15D-7CB02F36F0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2818"/>
              <a:ext cx="1205" cy="555"/>
              <a:chOff x="380" y="2768"/>
              <a:chExt cx="1205" cy="555"/>
            </a:xfrm>
          </p:grpSpPr>
          <p:sp>
            <p:nvSpPr>
              <p:cNvPr id="166" name="Text Box 213">
                <a:extLst>
                  <a:ext uri="{FF2B5EF4-FFF2-40B4-BE49-F238E27FC236}">
                    <a16:creationId xmlns:a16="http://schemas.microsoft.com/office/drawing/2014/main" id="{835AEF52-2056-D649-96F2-661A3FFF1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" y="2912"/>
                <a:ext cx="1155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/2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+ 3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7" name="Line 214">
                <a:extLst>
                  <a:ext uri="{FF2B5EF4-FFF2-40B4-BE49-F238E27FC236}">
                    <a16:creationId xmlns:a16="http://schemas.microsoft.com/office/drawing/2014/main" id="{B74A6245-A319-3040-A4FD-51070B302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5" y="2913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8" name="Text Box 215">
                <a:extLst>
                  <a:ext uri="{FF2B5EF4-FFF2-40B4-BE49-F238E27FC236}">
                    <a16:creationId xmlns:a16="http://schemas.microsoft.com/office/drawing/2014/main" id="{92605A3F-01AC-204D-8ED2-AD8024A64F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1" y="2768"/>
                <a:ext cx="834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== 3</a:t>
                </a:r>
              </a:p>
            </p:txBody>
          </p:sp>
        </p:grpSp>
        <p:grpSp>
          <p:nvGrpSpPr>
            <p:cNvPr id="160" name="Group 216">
              <a:extLst>
                <a:ext uri="{FF2B5EF4-FFF2-40B4-BE49-F238E27FC236}">
                  <a16:creationId xmlns:a16="http://schemas.microsoft.com/office/drawing/2014/main" id="{88759198-6D7D-C744-9B7A-D82AAED1D6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3" y="2454"/>
              <a:ext cx="1187" cy="550"/>
              <a:chOff x="419" y="2872"/>
              <a:chExt cx="1187" cy="550"/>
            </a:xfrm>
          </p:grpSpPr>
          <p:sp>
            <p:nvSpPr>
              <p:cNvPr id="163" name="Text Box 217">
                <a:extLst>
                  <a:ext uri="{FF2B5EF4-FFF2-40B4-BE49-F238E27FC236}">
                    <a16:creationId xmlns:a16="http://schemas.microsoft.com/office/drawing/2014/main" id="{D4ECB2B0-F2B3-8C4C-BF69-C3CF649CE9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" y="2872"/>
                <a:ext cx="39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164" name="Text Box 218">
                <a:extLst>
                  <a:ext uri="{FF2B5EF4-FFF2-40B4-BE49-F238E27FC236}">
                    <a16:creationId xmlns:a16="http://schemas.microsoft.com/office/drawing/2014/main" id="{2E4D69CF-352A-DC44-ABC3-90682BEB83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" y="2989"/>
                <a:ext cx="1187" cy="4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cwnd/2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165" name="Line 219">
                <a:extLst>
                  <a:ext uri="{FF2B5EF4-FFF2-40B4-BE49-F238E27FC236}">
                    <a16:creationId xmlns:a16="http://schemas.microsoft.com/office/drawing/2014/main" id="{87674141-7331-B643-AD17-90663185B0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" y="3014"/>
                <a:ext cx="69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61" name="Freeform 225">
              <a:extLst>
                <a:ext uri="{FF2B5EF4-FFF2-40B4-BE49-F238E27FC236}">
                  <a16:creationId xmlns:a16="http://schemas.microsoft.com/office/drawing/2014/main" id="{D0DF1910-CE16-3F4D-82F2-6661A32D1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" y="2129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2" name="Freeform 226">
              <a:extLst>
                <a:ext uri="{FF2B5EF4-FFF2-40B4-BE49-F238E27FC236}">
                  <a16:creationId xmlns:a16="http://schemas.microsoft.com/office/drawing/2014/main" id="{C17ADBE8-E774-7744-9627-8EAB27CA4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2146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9" name="Group 244">
            <a:extLst>
              <a:ext uri="{FF2B5EF4-FFF2-40B4-BE49-F238E27FC236}">
                <a16:creationId xmlns:a16="http://schemas.microsoft.com/office/drawing/2014/main" id="{E119EB29-C756-884C-BC38-0987621B3623}"/>
              </a:ext>
            </a:extLst>
          </p:cNvPr>
          <p:cNvGrpSpPr>
            <a:grpSpLocks/>
          </p:cNvGrpSpPr>
          <p:nvPr/>
        </p:nvGrpSpPr>
        <p:grpSpPr bwMode="auto">
          <a:xfrm>
            <a:off x="6951663" y="3553730"/>
            <a:ext cx="3022600" cy="1963736"/>
            <a:chOff x="3371" y="2124"/>
            <a:chExt cx="1904" cy="1237"/>
          </a:xfrm>
        </p:grpSpPr>
        <p:grpSp>
          <p:nvGrpSpPr>
            <p:cNvPr id="170" name="Group 201">
              <a:extLst>
                <a:ext uri="{FF2B5EF4-FFF2-40B4-BE49-F238E27FC236}">
                  <a16:creationId xmlns:a16="http://schemas.microsoft.com/office/drawing/2014/main" id="{4F04D146-2950-3743-B95A-4A10EFF81D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0" y="2796"/>
              <a:ext cx="1155" cy="565"/>
              <a:chOff x="4142" y="2802"/>
              <a:chExt cx="1155" cy="565"/>
            </a:xfrm>
          </p:grpSpPr>
          <p:sp>
            <p:nvSpPr>
              <p:cNvPr id="172" name="Text Box 202">
                <a:extLst>
                  <a:ext uri="{FF2B5EF4-FFF2-40B4-BE49-F238E27FC236}">
                    <a16:creationId xmlns:a16="http://schemas.microsoft.com/office/drawing/2014/main" id="{9BFA3E4C-9614-6849-975F-C63A42B818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2" y="2956"/>
                <a:ext cx="1155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/2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+ 3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3" name="Line 203">
                <a:extLst>
                  <a:ext uri="{FF2B5EF4-FFF2-40B4-BE49-F238E27FC236}">
                    <a16:creationId xmlns:a16="http://schemas.microsoft.com/office/drawing/2014/main" id="{0526C70E-8831-7543-9A32-E54939C11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1" y="2950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4" name="Text Box 204">
                <a:extLst>
                  <a:ext uri="{FF2B5EF4-FFF2-40B4-BE49-F238E27FC236}">
                    <a16:creationId xmlns:a16="http://schemas.microsoft.com/office/drawing/2014/main" id="{E38A96D7-56D5-4A41-8FD3-090F5E1651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4" y="2802"/>
                <a:ext cx="834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== 3</a:t>
                </a:r>
              </a:p>
            </p:txBody>
          </p:sp>
        </p:grpSp>
        <p:sp>
          <p:nvSpPr>
            <p:cNvPr id="171" name="Freeform 227">
              <a:extLst>
                <a:ext uri="{FF2B5EF4-FFF2-40B4-BE49-F238E27FC236}">
                  <a16:creationId xmlns:a16="http://schemas.microsoft.com/office/drawing/2014/main" id="{88695EF7-3EC6-874B-9CFA-5F89AE2AD6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71" y="2124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5" name="Group 243">
            <a:extLst>
              <a:ext uri="{FF2B5EF4-FFF2-40B4-BE49-F238E27FC236}">
                <a16:creationId xmlns:a16="http://schemas.microsoft.com/office/drawing/2014/main" id="{0C2B747B-2F42-7146-A691-54156D653646}"/>
              </a:ext>
            </a:extLst>
          </p:cNvPr>
          <p:cNvGrpSpPr>
            <a:grpSpLocks/>
          </p:cNvGrpSpPr>
          <p:nvPr/>
        </p:nvGrpSpPr>
        <p:grpSpPr bwMode="auto">
          <a:xfrm>
            <a:off x="6716713" y="3579131"/>
            <a:ext cx="1276350" cy="1689099"/>
            <a:chOff x="3223" y="2140"/>
            <a:chExt cx="804" cy="1064"/>
          </a:xfrm>
        </p:grpSpPr>
        <p:sp>
          <p:nvSpPr>
            <p:cNvPr id="176" name="Freeform 228">
              <a:extLst>
                <a:ext uri="{FF2B5EF4-FFF2-40B4-BE49-F238E27FC236}">
                  <a16:creationId xmlns:a16="http://schemas.microsoft.com/office/drawing/2014/main" id="{BFB3D697-0B16-7148-BB51-FD8EA08C4A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27" y="2140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7" name="Group 229">
              <a:extLst>
                <a:ext uri="{FF2B5EF4-FFF2-40B4-BE49-F238E27FC236}">
                  <a16:creationId xmlns:a16="http://schemas.microsoft.com/office/drawing/2014/main" id="{93E7F93E-B410-1B4A-BF61-0D2CB5DE5C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3" y="2649"/>
              <a:ext cx="785" cy="555"/>
              <a:chOff x="1015" y="3496"/>
              <a:chExt cx="785" cy="555"/>
            </a:xfrm>
          </p:grpSpPr>
          <p:sp>
            <p:nvSpPr>
              <p:cNvPr id="178" name="Text Box 230">
                <a:extLst>
                  <a:ext uri="{FF2B5EF4-FFF2-40B4-BE49-F238E27FC236}">
                    <a16:creationId xmlns:a16="http://schemas.microsoft.com/office/drawing/2014/main" id="{FAD437E2-871A-9848-91F5-5E5990E013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5" y="3640"/>
                <a:ext cx="785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0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79" name="Group 231">
                <a:extLst>
                  <a:ext uri="{FF2B5EF4-FFF2-40B4-BE49-F238E27FC236}">
                    <a16:creationId xmlns:a16="http://schemas.microsoft.com/office/drawing/2014/main" id="{E00D3831-3686-434C-A9FB-CC62A89C2D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90" y="3496"/>
                <a:ext cx="582" cy="160"/>
                <a:chOff x="1190" y="3496"/>
                <a:chExt cx="582" cy="160"/>
              </a:xfrm>
            </p:grpSpPr>
            <p:sp>
              <p:nvSpPr>
                <p:cNvPr id="180" name="Line 232">
                  <a:extLst>
                    <a:ext uri="{FF2B5EF4-FFF2-40B4-BE49-F238E27FC236}">
                      <a16:creationId xmlns:a16="http://schemas.microsoft.com/office/drawing/2014/main" id="{97E85298-2987-D742-8F32-C0FF7A3D4B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90" y="3641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1" name="Text Box 233">
                  <a:extLst>
                    <a:ext uri="{FF2B5EF4-FFF2-40B4-BE49-F238E27FC236}">
                      <a16:creationId xmlns:a16="http://schemas.microsoft.com/office/drawing/2014/main" id="{3BF52C9D-20DA-2242-A28A-394E7476B8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87" y="3496"/>
                  <a:ext cx="485" cy="1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New ACK</a:t>
                  </a:r>
                </a:p>
              </p:txBody>
            </p:sp>
          </p:grpSp>
        </p:grpSp>
      </p:grpSp>
      <p:grpSp>
        <p:nvGrpSpPr>
          <p:cNvPr id="182" name="Group 241">
            <a:extLst>
              <a:ext uri="{FF2B5EF4-FFF2-40B4-BE49-F238E27FC236}">
                <a16:creationId xmlns:a16="http://schemas.microsoft.com/office/drawing/2014/main" id="{CDA92C42-F115-FC40-A5F8-C407673481F7}"/>
              </a:ext>
            </a:extLst>
          </p:cNvPr>
          <p:cNvGrpSpPr>
            <a:grpSpLocks/>
          </p:cNvGrpSpPr>
          <p:nvPr/>
        </p:nvGrpSpPr>
        <p:grpSpPr bwMode="auto">
          <a:xfrm>
            <a:off x="2386012" y="1545544"/>
            <a:ext cx="5038723" cy="2706689"/>
            <a:chOff x="495" y="859"/>
            <a:chExt cx="3174" cy="1705"/>
          </a:xfrm>
        </p:grpSpPr>
        <p:grpSp>
          <p:nvGrpSpPr>
            <p:cNvPr id="183" name="Group 161">
              <a:extLst>
                <a:ext uri="{FF2B5EF4-FFF2-40B4-BE49-F238E27FC236}">
                  <a16:creationId xmlns:a16="http://schemas.microsoft.com/office/drawing/2014/main" id="{7F0341B7-207C-3E40-8EC6-5911313C06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9" y="1320"/>
              <a:ext cx="800" cy="754"/>
              <a:chOff x="996" y="1773"/>
              <a:chExt cx="800" cy="754"/>
            </a:xfrm>
          </p:grpSpPr>
          <p:sp>
            <p:nvSpPr>
              <p:cNvPr id="204" name="Oval 162">
                <a:extLst>
                  <a:ext uri="{FF2B5EF4-FFF2-40B4-BE49-F238E27FC236}">
                    <a16:creationId xmlns:a16="http://schemas.microsoft.com/office/drawing/2014/main" id="{85E503DF-C6D4-9C4A-947F-F93B4C816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" y="1773"/>
                <a:ext cx="800" cy="75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5" name="Text Box 163">
                <a:extLst>
                  <a:ext uri="{FF2B5EF4-FFF2-40B4-BE49-F238E27FC236}">
                    <a16:creationId xmlns:a16="http://schemas.microsoft.com/office/drawing/2014/main" id="{30575E3B-F1CE-CF43-A7C5-219046488B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9" y="1946"/>
                <a:ext cx="485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slow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start</a:t>
                </a:r>
              </a:p>
            </p:txBody>
          </p:sp>
        </p:grpSp>
        <p:grpSp>
          <p:nvGrpSpPr>
            <p:cNvPr id="184" name="Group 177">
              <a:extLst>
                <a:ext uri="{FF2B5EF4-FFF2-40B4-BE49-F238E27FC236}">
                  <a16:creationId xmlns:a16="http://schemas.microsoft.com/office/drawing/2014/main" id="{5836A4F2-D62D-B147-A532-A57E3C2474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" y="2026"/>
              <a:ext cx="1187" cy="538"/>
              <a:chOff x="384" y="2713"/>
              <a:chExt cx="1187" cy="538"/>
            </a:xfrm>
          </p:grpSpPr>
          <p:sp>
            <p:nvSpPr>
              <p:cNvPr id="201" name="Text Box 178">
                <a:extLst>
                  <a:ext uri="{FF2B5EF4-FFF2-40B4-BE49-F238E27FC236}">
                    <a16:creationId xmlns:a16="http://schemas.microsoft.com/office/drawing/2014/main" id="{1852AE28-C2EC-5542-A261-91B127FC6E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2713"/>
                <a:ext cx="39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202" name="Text Box 179">
                <a:extLst>
                  <a:ext uri="{FF2B5EF4-FFF2-40B4-BE49-F238E27FC236}">
                    <a16:creationId xmlns:a16="http://schemas.microsoft.com/office/drawing/2014/main" id="{238E26A7-D428-7446-B0EA-57A95D6A24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2840"/>
                <a:ext cx="1187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cwnd/2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MSS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203" name="Line 180">
                <a:extLst>
                  <a:ext uri="{FF2B5EF4-FFF2-40B4-BE49-F238E27FC236}">
                    <a16:creationId xmlns:a16="http://schemas.microsoft.com/office/drawing/2014/main" id="{4D339203-1563-3844-9642-20DAA4DBE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" y="2855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85" name="Group 186">
              <a:extLst>
                <a:ext uri="{FF2B5EF4-FFF2-40B4-BE49-F238E27FC236}">
                  <a16:creationId xmlns:a16="http://schemas.microsoft.com/office/drawing/2014/main" id="{F5B6412F-86EA-644E-B751-4756A58400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3" y="960"/>
              <a:ext cx="1496" cy="561"/>
              <a:chOff x="2683" y="798"/>
              <a:chExt cx="1496" cy="561"/>
            </a:xfrm>
          </p:grpSpPr>
          <p:sp>
            <p:nvSpPr>
              <p:cNvPr id="198" name="Text Box 187">
                <a:extLst>
                  <a:ext uri="{FF2B5EF4-FFF2-40B4-BE49-F238E27FC236}">
                    <a16:creationId xmlns:a16="http://schemas.microsoft.com/office/drawing/2014/main" id="{33745650-56D6-E74A-A07A-E27A58809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3" y="917"/>
                <a:ext cx="14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cwnd+MSS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transmit new segment(s), as allowed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Line 188">
                <a:extLst>
                  <a:ext uri="{FF2B5EF4-FFF2-40B4-BE49-F238E27FC236}">
                    <a16:creationId xmlns:a16="http://schemas.microsoft.com/office/drawing/2014/main" id="{77E99221-132E-174B-8CBE-C1A955C06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934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0" name="Text Box 189">
                <a:extLst>
                  <a:ext uri="{FF2B5EF4-FFF2-40B4-BE49-F238E27FC236}">
                    <a16:creationId xmlns:a16="http://schemas.microsoft.com/office/drawing/2014/main" id="{321F9ADE-2971-8D42-964D-F2D594BDE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7" y="798"/>
                <a:ext cx="471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new ACK</a:t>
                </a:r>
              </a:p>
            </p:txBody>
          </p:sp>
        </p:grpSp>
        <p:sp>
          <p:nvSpPr>
            <p:cNvPr id="186" name="Freeform 205">
              <a:extLst>
                <a:ext uri="{FF2B5EF4-FFF2-40B4-BE49-F238E27FC236}">
                  <a16:creationId xmlns:a16="http://schemas.microsoft.com/office/drawing/2014/main" id="{B9844AE8-814B-7A49-BCA7-110579E99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" y="1129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Freeform 206">
              <a:extLst>
                <a:ext uri="{FF2B5EF4-FFF2-40B4-BE49-F238E27FC236}">
                  <a16:creationId xmlns:a16="http://schemas.microsoft.com/office/drawing/2014/main" id="{750DB278-39B5-E245-8F7C-23929FAC1479}"/>
                </a:ext>
              </a:extLst>
            </p:cNvPr>
            <p:cNvSpPr>
              <a:spLocks/>
            </p:cNvSpPr>
            <p:nvPr/>
          </p:nvSpPr>
          <p:spPr bwMode="auto">
            <a:xfrm rot="2575893">
              <a:off x="1950" y="1316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88" name="Group 207">
              <a:extLst>
                <a:ext uri="{FF2B5EF4-FFF2-40B4-BE49-F238E27FC236}">
                  <a16:creationId xmlns:a16="http://schemas.microsoft.com/office/drawing/2014/main" id="{4E427184-7EF7-C840-827D-A9660DD49F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5" y="859"/>
              <a:ext cx="740" cy="388"/>
              <a:chOff x="4254" y="2922"/>
              <a:chExt cx="740" cy="388"/>
            </a:xfrm>
          </p:grpSpPr>
          <p:sp>
            <p:nvSpPr>
              <p:cNvPr id="195" name="Text Box 208">
                <a:extLst>
                  <a:ext uri="{FF2B5EF4-FFF2-40B4-BE49-F238E27FC236}">
                    <a16:creationId xmlns:a16="http://schemas.microsoft.com/office/drawing/2014/main" id="{7E5221C3-2422-AB42-AB8F-F98DF12DC4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4" y="3062"/>
                <a:ext cx="74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dupACKcount++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6" name="Line 209">
                <a:extLst>
                  <a:ext uri="{FF2B5EF4-FFF2-40B4-BE49-F238E27FC236}">
                    <a16:creationId xmlns:a16="http://schemas.microsoft.com/office/drawing/2014/main" id="{0ED363ED-03C6-214E-BEF4-679C86095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210">
                <a:extLst>
                  <a:ext uri="{FF2B5EF4-FFF2-40B4-BE49-F238E27FC236}">
                    <a16:creationId xmlns:a16="http://schemas.microsoft.com/office/drawing/2014/main" id="{2593DC72-BD77-FC4D-AA2D-CA14FF49E8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56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duplicate ACK</a:t>
                </a:r>
              </a:p>
            </p:txBody>
          </p:sp>
        </p:grpSp>
        <p:sp>
          <p:nvSpPr>
            <p:cNvPr id="189" name="Freeform 211">
              <a:extLst>
                <a:ext uri="{FF2B5EF4-FFF2-40B4-BE49-F238E27FC236}">
                  <a16:creationId xmlns:a16="http://schemas.microsoft.com/office/drawing/2014/main" id="{3E6B1AA0-4286-9245-837B-6CBC21CE7E5B}"/>
                </a:ext>
              </a:extLst>
            </p:cNvPr>
            <p:cNvSpPr>
              <a:spLocks/>
            </p:cNvSpPr>
            <p:nvPr/>
          </p:nvSpPr>
          <p:spPr bwMode="auto">
            <a:xfrm rot="-8222029">
              <a:off x="1204" y="1903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34">
              <a:extLst>
                <a:ext uri="{FF2B5EF4-FFF2-40B4-BE49-F238E27FC236}">
                  <a16:creationId xmlns:a16="http://schemas.microsoft.com/office/drawing/2014/main" id="{F4D43A0C-EE6E-EC4A-8B33-48E0CE84A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" y="1649"/>
              <a:ext cx="7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91" name="Group 235">
              <a:extLst>
                <a:ext uri="{FF2B5EF4-FFF2-40B4-BE49-F238E27FC236}">
                  <a16:creationId xmlns:a16="http://schemas.microsoft.com/office/drawing/2014/main" id="{A04F248C-CB56-5341-9121-CD7548EA20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" y="1255"/>
              <a:ext cx="785" cy="429"/>
              <a:chOff x="517" y="936"/>
              <a:chExt cx="785" cy="429"/>
            </a:xfrm>
          </p:grpSpPr>
          <p:sp>
            <p:nvSpPr>
              <p:cNvPr id="192" name="Text Box 236">
                <a:extLst>
                  <a:ext uri="{FF2B5EF4-FFF2-40B4-BE49-F238E27FC236}">
                    <a16:creationId xmlns:a16="http://schemas.microsoft.com/office/drawing/2014/main" id="{DFCAD05B-CECB-F74A-83C0-04809C564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936"/>
                <a:ext cx="17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</a:p>
            </p:txBody>
          </p:sp>
          <p:sp>
            <p:nvSpPr>
              <p:cNvPr id="193" name="Text Box 237">
                <a:extLst>
                  <a:ext uri="{FF2B5EF4-FFF2-40B4-BE49-F238E27FC236}">
                    <a16:creationId xmlns:a16="http://schemas.microsoft.com/office/drawing/2014/main" id="{74E71529-C1EB-3448-B321-63BB937B34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" y="1063"/>
                <a:ext cx="785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MSS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64 KB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4" name="Line 238">
                <a:extLst>
                  <a:ext uri="{FF2B5EF4-FFF2-40B4-BE49-F238E27FC236}">
                    <a16:creationId xmlns:a16="http://schemas.microsoft.com/office/drawing/2014/main" id="{6EA26674-D5C9-9744-9287-ED272FC85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1" y="1078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06" name="Group 255">
            <a:extLst>
              <a:ext uri="{FF2B5EF4-FFF2-40B4-BE49-F238E27FC236}">
                <a16:creationId xmlns:a16="http://schemas.microsoft.com/office/drawing/2014/main" id="{A2B043F7-099D-4D44-B22F-E06E9FF1DB1B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982232"/>
            <a:ext cx="3167062" cy="1312862"/>
            <a:chOff x="509" y="1766"/>
            <a:chExt cx="1995" cy="827"/>
          </a:xfrm>
        </p:grpSpPr>
        <p:pic>
          <p:nvPicPr>
            <p:cNvPr id="207" name="Picture 252">
              <a:extLst>
                <a:ext uri="{FF2B5EF4-FFF2-40B4-BE49-F238E27FC236}">
                  <a16:creationId xmlns:a16="http://schemas.microsoft.com/office/drawing/2014/main" id="{13117D26-6951-3D4A-A5F0-C71B4A0E49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9" y="1992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08" name="Picture 253">
              <a:extLst>
                <a:ext uri="{FF2B5EF4-FFF2-40B4-BE49-F238E27FC236}">
                  <a16:creationId xmlns:a16="http://schemas.microsoft.com/office/drawing/2014/main" id="{DB7493BD-9E6A-CC43-BB12-1EF71B377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2" y="1766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09" name="Picture 254">
              <a:extLst>
                <a:ext uri="{FF2B5EF4-FFF2-40B4-BE49-F238E27FC236}">
                  <a16:creationId xmlns:a16="http://schemas.microsoft.com/office/drawing/2014/main" id="{919A68A3-008C-A945-88F7-16E52DA21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64" y="2348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210" name="Group 297">
            <a:extLst>
              <a:ext uri="{FF2B5EF4-FFF2-40B4-BE49-F238E27FC236}">
                <a16:creationId xmlns:a16="http://schemas.microsoft.com/office/drawing/2014/main" id="{439C2129-4880-6149-9CCA-EB3347A6F350}"/>
              </a:ext>
            </a:extLst>
          </p:cNvPr>
          <p:cNvGrpSpPr>
            <a:grpSpLocks/>
          </p:cNvGrpSpPr>
          <p:nvPr/>
        </p:nvGrpSpPr>
        <p:grpSpPr bwMode="auto">
          <a:xfrm>
            <a:off x="5102225" y="1208994"/>
            <a:ext cx="4333875" cy="3243263"/>
            <a:chOff x="2205" y="641"/>
            <a:chExt cx="2730" cy="2043"/>
          </a:xfrm>
        </p:grpSpPr>
        <p:grpSp>
          <p:nvGrpSpPr>
            <p:cNvPr id="211" name="Group 282">
              <a:extLst>
                <a:ext uri="{FF2B5EF4-FFF2-40B4-BE49-F238E27FC236}">
                  <a16:creationId xmlns:a16="http://schemas.microsoft.com/office/drawing/2014/main" id="{6BDFE812-AF51-D241-B4AE-BA4F204E8D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1" y="2381"/>
              <a:ext cx="583" cy="303"/>
              <a:chOff x="1166" y="3601"/>
              <a:chExt cx="583" cy="303"/>
            </a:xfrm>
          </p:grpSpPr>
          <p:grpSp>
            <p:nvGrpSpPr>
              <p:cNvPr id="222" name="Group 283">
                <a:extLst>
                  <a:ext uri="{FF2B5EF4-FFF2-40B4-BE49-F238E27FC236}">
                    <a16:creationId xmlns:a16="http://schemas.microsoft.com/office/drawing/2014/main" id="{82205633-61E5-A34B-80F4-B06EBB50B0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24" name="Picture 284">
                  <a:extLst>
                    <a:ext uri="{FF2B5EF4-FFF2-40B4-BE49-F238E27FC236}">
                      <a16:creationId xmlns:a16="http://schemas.microsoft.com/office/drawing/2014/main" id="{123D55D6-C521-5C4A-A99B-9A81EB8858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5" name="Rectangle 285">
                  <a:extLst>
                    <a:ext uri="{FF2B5EF4-FFF2-40B4-BE49-F238E27FC236}">
                      <a16:creationId xmlns:a16="http://schemas.microsoft.com/office/drawing/2014/main" id="{5A2AADA4-95A5-1140-A8E2-F7E1D634D7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3" name="Text Box 286">
                <a:extLst>
                  <a:ext uri="{FF2B5EF4-FFF2-40B4-BE49-F238E27FC236}">
                    <a16:creationId xmlns:a16="http://schemas.microsoft.com/office/drawing/2014/main" id="{A04DE5D7-1E27-9345-953B-F2F681740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  <p:grpSp>
          <p:nvGrpSpPr>
            <p:cNvPr id="212" name="Group 287">
              <a:extLst>
                <a:ext uri="{FF2B5EF4-FFF2-40B4-BE49-F238E27FC236}">
                  <a16:creationId xmlns:a16="http://schemas.microsoft.com/office/drawing/2014/main" id="{0901017F-3507-C540-B99D-306E862349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5" y="700"/>
              <a:ext cx="583" cy="303"/>
              <a:chOff x="1166" y="3601"/>
              <a:chExt cx="583" cy="303"/>
            </a:xfrm>
          </p:grpSpPr>
          <p:grpSp>
            <p:nvGrpSpPr>
              <p:cNvPr id="218" name="Group 288">
                <a:extLst>
                  <a:ext uri="{FF2B5EF4-FFF2-40B4-BE49-F238E27FC236}">
                    <a16:creationId xmlns:a16="http://schemas.microsoft.com/office/drawing/2014/main" id="{6BA56D00-0006-F044-83B1-AAE6B00446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20" name="Picture 289">
                  <a:extLst>
                    <a:ext uri="{FF2B5EF4-FFF2-40B4-BE49-F238E27FC236}">
                      <a16:creationId xmlns:a16="http://schemas.microsoft.com/office/drawing/2014/main" id="{C017D357-3300-D245-BAF6-F1F404699D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1" name="Rectangle 290">
                  <a:extLst>
                    <a:ext uri="{FF2B5EF4-FFF2-40B4-BE49-F238E27FC236}">
                      <a16:creationId xmlns:a16="http://schemas.microsoft.com/office/drawing/2014/main" id="{71EEC757-0CB1-5245-8660-0181A2DC6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19" name="Text Box 291">
                <a:extLst>
                  <a:ext uri="{FF2B5EF4-FFF2-40B4-BE49-F238E27FC236}">
                    <a16:creationId xmlns:a16="http://schemas.microsoft.com/office/drawing/2014/main" id="{FEBEF8FC-A920-4A49-A1BF-3B6F2FA29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  <p:grpSp>
          <p:nvGrpSpPr>
            <p:cNvPr id="213" name="Group 292">
              <a:extLst>
                <a:ext uri="{FF2B5EF4-FFF2-40B4-BE49-F238E27FC236}">
                  <a16:creationId xmlns:a16="http://schemas.microsoft.com/office/drawing/2014/main" id="{2201CF4D-D367-D544-9B09-D38B651E9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2" y="641"/>
              <a:ext cx="583" cy="303"/>
              <a:chOff x="1166" y="3601"/>
              <a:chExt cx="583" cy="303"/>
            </a:xfrm>
          </p:grpSpPr>
          <p:grpSp>
            <p:nvGrpSpPr>
              <p:cNvPr id="214" name="Group 293">
                <a:extLst>
                  <a:ext uri="{FF2B5EF4-FFF2-40B4-BE49-F238E27FC236}">
                    <a16:creationId xmlns:a16="http://schemas.microsoft.com/office/drawing/2014/main" id="{255AC563-CE69-7346-8853-7B52DB2C39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16" name="Picture 294">
                  <a:extLst>
                    <a:ext uri="{FF2B5EF4-FFF2-40B4-BE49-F238E27FC236}">
                      <a16:creationId xmlns:a16="http://schemas.microsoft.com/office/drawing/2014/main" id="{3CFEE67E-B886-8D4D-9258-34C8D95DCD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17" name="Rectangle 295">
                  <a:extLst>
                    <a:ext uri="{FF2B5EF4-FFF2-40B4-BE49-F238E27FC236}">
                      <a16:creationId xmlns:a16="http://schemas.microsoft.com/office/drawing/2014/main" id="{E84E7D88-9214-BA40-BC66-CD8AA2858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15" name="Text Box 296">
                <a:extLst>
                  <a:ext uri="{FF2B5EF4-FFF2-40B4-BE49-F238E27FC236}">
                    <a16:creationId xmlns:a16="http://schemas.microsoft.com/office/drawing/2014/main" id="{C078F33E-5513-B743-BE29-CF96B31ECD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41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769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CUBIC</a:t>
            </a:r>
            <a:endParaRPr lang="en-US" sz="4400" b="0" dirty="0"/>
          </a:p>
        </p:txBody>
      </p:sp>
      <p:sp>
        <p:nvSpPr>
          <p:cNvPr id="110" name="Rectangle 3">
            <a:extLst>
              <a:ext uri="{FF2B5EF4-FFF2-40B4-BE49-F238E27FC236}">
                <a16:creationId xmlns:a16="http://schemas.microsoft.com/office/drawing/2014/main" id="{2AE4693F-64D3-B14E-9E64-AAA80AA8953E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308100"/>
            <a:ext cx="1116412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there a better way than AIMD to “probe” for usable bandwidth?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3" name="Group 35">
            <a:extLst>
              <a:ext uri="{FF2B5EF4-FFF2-40B4-BE49-F238E27FC236}">
                <a16:creationId xmlns:a16="http://schemas.microsoft.com/office/drawing/2014/main" id="{2EE3D2DA-7F9E-9E46-80D1-0D5CDE4F3F61}"/>
              </a:ext>
            </a:extLst>
          </p:cNvPr>
          <p:cNvGrpSpPr>
            <a:grpSpLocks/>
          </p:cNvGrpSpPr>
          <p:nvPr/>
        </p:nvGrpSpPr>
        <p:grpSpPr bwMode="auto">
          <a:xfrm>
            <a:off x="1454066" y="4302985"/>
            <a:ext cx="6081713" cy="1998662"/>
            <a:chOff x="73" y="2432"/>
            <a:chExt cx="3831" cy="1259"/>
          </a:xfrm>
        </p:grpSpPr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008B621F-0741-614A-8345-244B5DFC9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" y="2556"/>
              <a:ext cx="3226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28">
              <a:extLst>
                <a:ext uri="{FF2B5EF4-FFF2-40B4-BE49-F238E27FC236}">
                  <a16:creationId xmlns:a16="http://schemas.microsoft.com/office/drawing/2014/main" id="{ED570B43-3E78-854A-8D18-447961831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" name="Line 29">
              <a:extLst>
                <a:ext uri="{FF2B5EF4-FFF2-40B4-BE49-F238E27FC236}">
                  <a16:creationId xmlns:a16="http://schemas.microsoft.com/office/drawing/2014/main" id="{71D85BF0-E5F9-D942-8A3A-EA9F3DC86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EBA91A7D-5FB0-5C49-9AF7-EE6BBAE60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" name="Line 32">
              <a:extLst>
                <a:ext uri="{FF2B5EF4-FFF2-40B4-BE49-F238E27FC236}">
                  <a16:creationId xmlns:a16="http://schemas.microsoft.com/office/drawing/2014/main" id="{813289F2-8CBC-7A4B-8370-DD758C216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82E5BF58-0D1F-F545-B808-E4AEA3158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" y="2437"/>
              <a:ext cx="39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</a:t>
              </a:r>
              <a:r>
                <a:rPr kumimoji="0" lang="en-US" sz="16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max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75DD065B-3352-E04F-8C6B-CE0E8FB52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" y="2971"/>
              <a:ext cx="51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</a:t>
              </a:r>
              <a:r>
                <a:rPr kumimoji="0" lang="en-US" sz="16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max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/2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C810967-8AFF-0B44-9DE4-94FCCECFF888}"/>
              </a:ext>
            </a:extLst>
          </p:cNvPr>
          <p:cNvGrpSpPr/>
          <p:nvPr/>
        </p:nvGrpSpPr>
        <p:grpSpPr>
          <a:xfrm>
            <a:off x="2427206" y="4523647"/>
            <a:ext cx="842174" cy="851974"/>
            <a:chOff x="4111628" y="4803047"/>
            <a:chExt cx="842174" cy="851974"/>
          </a:xfrm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B00668C-21E8-A34C-BCF7-F1A69DC1ECC3}"/>
                </a:ext>
              </a:extLst>
            </p:cNvPr>
            <p:cNvSpPr/>
            <p:nvPr/>
          </p:nvSpPr>
          <p:spPr>
            <a:xfrm>
              <a:off x="4111628" y="4803047"/>
              <a:ext cx="842174" cy="851974"/>
            </a:xfrm>
            <a:custGeom>
              <a:avLst/>
              <a:gdLst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562" h="2103931">
                  <a:moveTo>
                    <a:pt x="1147562" y="0"/>
                  </a:moveTo>
                  <a:cubicBezTo>
                    <a:pt x="315981" y="116560"/>
                    <a:pt x="138906" y="965397"/>
                    <a:pt x="0" y="2103931"/>
                  </a:cubicBezTo>
                </a:path>
              </a:pathLst>
            </a:custGeom>
            <a:noFill/>
            <a:ln w="25400" cap="flat" cmpd="sng" algn="ctr">
              <a:solidFill>
                <a:srgbClr val="0000A3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4D3782B-C45F-4C4D-A0C1-5C619374C1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3802" y="4803047"/>
              <a:ext cx="0" cy="798802"/>
            </a:xfrm>
            <a:prstGeom prst="line">
              <a:avLst/>
            </a:prstGeom>
            <a:ln w="28575">
              <a:solidFill>
                <a:srgbClr val="0000A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9A4487-C820-ED4F-B12B-B1BCD661A2B6}"/>
              </a:ext>
            </a:extLst>
          </p:cNvPr>
          <p:cNvGrpSpPr/>
          <p:nvPr/>
        </p:nvGrpSpPr>
        <p:grpSpPr>
          <a:xfrm>
            <a:off x="7913115" y="4293106"/>
            <a:ext cx="3050589" cy="1377579"/>
            <a:chOff x="7913115" y="4572506"/>
            <a:chExt cx="3050589" cy="137757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E3D1EF1-17F7-B044-80E7-5A8DA0D55C49}"/>
                </a:ext>
              </a:extLst>
            </p:cNvPr>
            <p:cNvCxnSpPr/>
            <p:nvPr/>
          </p:nvCxnSpPr>
          <p:spPr>
            <a:xfrm>
              <a:off x="7913115" y="4779235"/>
              <a:ext cx="86627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F42C75B-407D-DB40-8FEF-4D1FACF6CEC7}"/>
                </a:ext>
              </a:extLst>
            </p:cNvPr>
            <p:cNvCxnSpPr/>
            <p:nvPr/>
          </p:nvCxnSpPr>
          <p:spPr>
            <a:xfrm>
              <a:off x="7913115" y="5243961"/>
              <a:ext cx="866274" cy="0"/>
            </a:xfrm>
            <a:prstGeom prst="line">
              <a:avLst/>
            </a:prstGeom>
            <a:ln w="38100">
              <a:solidFill>
                <a:srgbClr val="0000A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84D5C4-4382-0A4A-BF0E-103C112E7062}"/>
                </a:ext>
              </a:extLst>
            </p:cNvPr>
            <p:cNvSpPr txBox="1"/>
            <p:nvPr/>
          </p:nvSpPr>
          <p:spPr>
            <a:xfrm>
              <a:off x="8779389" y="4572506"/>
              <a:ext cx="1178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classic TCP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78FB066-FD15-2E4D-B3E8-33A0CDF65C20}"/>
                </a:ext>
              </a:extLst>
            </p:cNvPr>
            <p:cNvSpPr txBox="1"/>
            <p:nvPr/>
          </p:nvSpPr>
          <p:spPr>
            <a:xfrm>
              <a:off x="8779390" y="5109855"/>
              <a:ext cx="2184314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CUBIC - higher throughput in this example</a:t>
              </a:r>
            </a:p>
          </p:txBody>
        </p:sp>
      </p:grpSp>
      <p:sp>
        <p:nvSpPr>
          <p:cNvPr id="62" name="Rectangle 3">
            <a:extLst>
              <a:ext uri="{FF2B5EF4-FFF2-40B4-BE49-F238E27FC236}">
                <a16:creationId xmlns:a16="http://schemas.microsoft.com/office/drawing/2014/main" id="{F1B09B2C-5BFF-124C-8873-2D5A5004479A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787378"/>
            <a:ext cx="1116412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Insight/intuition: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sending rate at which congestion loss was detected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 state of bottleneck link probably (?) hasn’t changed much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A8CEDAB-74CD-5045-B220-F3B6A30DE234}"/>
              </a:ext>
            </a:extLst>
          </p:cNvPr>
          <p:cNvGrpSpPr/>
          <p:nvPr/>
        </p:nvGrpSpPr>
        <p:grpSpPr>
          <a:xfrm>
            <a:off x="3268173" y="4514248"/>
            <a:ext cx="4263455" cy="882027"/>
            <a:chOff x="4952595" y="4780948"/>
            <a:chExt cx="4263455" cy="88202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998D466-ABA6-9748-B0B7-3CDDC71A2EE6}"/>
                </a:ext>
              </a:extLst>
            </p:cNvPr>
            <p:cNvGrpSpPr/>
            <p:nvPr/>
          </p:nvGrpSpPr>
          <p:grpSpPr>
            <a:xfrm>
              <a:off x="4952595" y="4811001"/>
              <a:ext cx="842174" cy="851974"/>
              <a:chOff x="4111628" y="4803047"/>
              <a:chExt cx="842174" cy="851974"/>
            </a:xfrm>
          </p:grpSpPr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B1533BBF-34AE-D045-87C4-BF94B61A8021}"/>
                  </a:ext>
                </a:extLst>
              </p:cNvPr>
              <p:cNvSpPr/>
              <p:nvPr/>
            </p:nvSpPr>
            <p:spPr>
              <a:xfrm>
                <a:off x="4111628" y="4803047"/>
                <a:ext cx="842174" cy="851974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315981" y="116560"/>
                      <a:pt x="138906" y="965397"/>
                      <a:pt x="0" y="2103931"/>
                    </a:cubicBezTo>
                  </a:path>
                </a:pathLst>
              </a:custGeom>
              <a:noFill/>
              <a:ln w="25400" cap="flat" cmpd="sng" algn="ctr">
                <a:solidFill>
                  <a:srgbClr val="0000A3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F8A69D2-1AFF-CA43-A164-55CE61810D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802" y="4803047"/>
                <a:ext cx="0" cy="798802"/>
              </a:xfrm>
              <a:prstGeom prst="line">
                <a:avLst/>
              </a:prstGeom>
              <a:ln w="28575">
                <a:solidFill>
                  <a:srgbClr val="0000A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341D802-81CF-4E46-9220-44B0752C28D7}"/>
                </a:ext>
              </a:extLst>
            </p:cNvPr>
            <p:cNvGrpSpPr/>
            <p:nvPr/>
          </p:nvGrpSpPr>
          <p:grpSpPr>
            <a:xfrm>
              <a:off x="5815757" y="4805638"/>
              <a:ext cx="842174" cy="851974"/>
              <a:chOff x="4111628" y="4803047"/>
              <a:chExt cx="842174" cy="851974"/>
            </a:xfrm>
          </p:grpSpPr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0675808-82EA-D149-9841-1BBE3F7DCA2F}"/>
                  </a:ext>
                </a:extLst>
              </p:cNvPr>
              <p:cNvSpPr/>
              <p:nvPr/>
            </p:nvSpPr>
            <p:spPr>
              <a:xfrm>
                <a:off x="4111628" y="4803047"/>
                <a:ext cx="842174" cy="851974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315981" y="116560"/>
                      <a:pt x="138906" y="965397"/>
                      <a:pt x="0" y="2103931"/>
                    </a:cubicBezTo>
                  </a:path>
                </a:pathLst>
              </a:custGeom>
              <a:noFill/>
              <a:ln w="25400" cap="flat" cmpd="sng" algn="ctr">
                <a:solidFill>
                  <a:srgbClr val="0000A3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AE68F9E-06F7-1545-8D8D-00902C6D90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802" y="4803047"/>
                <a:ext cx="0" cy="798802"/>
              </a:xfrm>
              <a:prstGeom prst="line">
                <a:avLst/>
              </a:prstGeom>
              <a:ln w="28575">
                <a:solidFill>
                  <a:srgbClr val="0000A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2EF4543-041D-8B43-8CC4-877142E679F4}"/>
                </a:ext>
              </a:extLst>
            </p:cNvPr>
            <p:cNvGrpSpPr/>
            <p:nvPr/>
          </p:nvGrpSpPr>
          <p:grpSpPr>
            <a:xfrm>
              <a:off x="6678918" y="4793293"/>
              <a:ext cx="828566" cy="851974"/>
              <a:chOff x="4111628" y="4803047"/>
              <a:chExt cx="842174" cy="851974"/>
            </a:xfrm>
          </p:grpSpPr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1FC6BAEE-2EA6-9A40-9F2E-9323AD251412}"/>
                  </a:ext>
                </a:extLst>
              </p:cNvPr>
              <p:cNvSpPr/>
              <p:nvPr/>
            </p:nvSpPr>
            <p:spPr>
              <a:xfrm>
                <a:off x="4111628" y="4803047"/>
                <a:ext cx="842174" cy="851974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315981" y="116560"/>
                      <a:pt x="138906" y="965397"/>
                      <a:pt x="0" y="2103931"/>
                    </a:cubicBezTo>
                  </a:path>
                </a:pathLst>
              </a:custGeom>
              <a:noFill/>
              <a:ln w="25400" cap="flat" cmpd="sng" algn="ctr">
                <a:solidFill>
                  <a:srgbClr val="0000A3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0E9A1B0-7A1F-A64E-A21C-56B8010855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802" y="4803047"/>
                <a:ext cx="0" cy="798802"/>
              </a:xfrm>
              <a:prstGeom prst="line">
                <a:avLst/>
              </a:prstGeom>
              <a:ln w="28575">
                <a:solidFill>
                  <a:srgbClr val="0000A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7C69A79-9B85-7049-BEA1-1E83A975FED9}"/>
                </a:ext>
              </a:extLst>
            </p:cNvPr>
            <p:cNvGrpSpPr/>
            <p:nvPr/>
          </p:nvGrpSpPr>
          <p:grpSpPr>
            <a:xfrm>
              <a:off x="7533201" y="4780948"/>
              <a:ext cx="828566" cy="851974"/>
              <a:chOff x="4111628" y="4803047"/>
              <a:chExt cx="842174" cy="851974"/>
            </a:xfrm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10C024C3-43D8-584D-BB47-25DD0DC40555}"/>
                  </a:ext>
                </a:extLst>
              </p:cNvPr>
              <p:cNvSpPr/>
              <p:nvPr/>
            </p:nvSpPr>
            <p:spPr>
              <a:xfrm>
                <a:off x="4111628" y="4803047"/>
                <a:ext cx="842174" cy="851974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315981" y="116560"/>
                      <a:pt x="138906" y="965397"/>
                      <a:pt x="0" y="2103931"/>
                    </a:cubicBezTo>
                  </a:path>
                </a:pathLst>
              </a:custGeom>
              <a:noFill/>
              <a:ln w="25400" cap="flat" cmpd="sng" algn="ctr">
                <a:solidFill>
                  <a:srgbClr val="0000A3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1DF2745-FBCE-E843-9F7F-31D872B044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802" y="4803047"/>
                <a:ext cx="0" cy="798802"/>
              </a:xfrm>
              <a:prstGeom prst="line">
                <a:avLst/>
              </a:prstGeom>
              <a:ln w="28575">
                <a:solidFill>
                  <a:srgbClr val="0000A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D5B879B8-621B-914A-80D6-C9E50E57B598}"/>
                </a:ext>
              </a:extLst>
            </p:cNvPr>
            <p:cNvSpPr/>
            <p:nvPr/>
          </p:nvSpPr>
          <p:spPr>
            <a:xfrm>
              <a:off x="8387484" y="4790798"/>
              <a:ext cx="828566" cy="851974"/>
            </a:xfrm>
            <a:custGeom>
              <a:avLst/>
              <a:gdLst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562" h="2103931">
                  <a:moveTo>
                    <a:pt x="1147562" y="0"/>
                  </a:moveTo>
                  <a:cubicBezTo>
                    <a:pt x="315981" y="116560"/>
                    <a:pt x="138906" y="965397"/>
                    <a:pt x="0" y="2103931"/>
                  </a:cubicBezTo>
                </a:path>
              </a:pathLst>
            </a:custGeom>
            <a:noFill/>
            <a:ln w="25400" cap="flat" cmpd="sng" algn="ctr">
              <a:solidFill>
                <a:srgbClr val="0000A3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0" name="Rectangle 3">
            <a:extLst>
              <a:ext uri="{FF2B5EF4-FFF2-40B4-BE49-F238E27FC236}">
                <a16:creationId xmlns:a16="http://schemas.microsoft.com/office/drawing/2014/main" id="{A7440B74-5491-9045-A31F-52B88A90E26D}"/>
              </a:ext>
            </a:extLst>
          </p:cNvPr>
          <p:cNvSpPr txBox="1">
            <a:spLocks noChangeArrowheads="1"/>
          </p:cNvSpPr>
          <p:nvPr/>
        </p:nvSpPr>
        <p:spPr>
          <a:xfrm>
            <a:off x="785990" y="3009900"/>
            <a:ext cx="11164126" cy="89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after cutting rate/window in half on loss, </a:t>
            </a:r>
            <a:r>
              <a:rPr lang="en-US" altLang="en-US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initially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ramp to to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faster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but then approach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max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more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slowly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88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769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CUBIC</a:t>
            </a:r>
            <a:endParaRPr lang="en-US" sz="4400" b="0" dirty="0"/>
          </a:p>
        </p:txBody>
      </p:sp>
      <p:sp>
        <p:nvSpPr>
          <p:cNvPr id="110" name="Rectangle 3">
            <a:extLst>
              <a:ext uri="{FF2B5EF4-FFF2-40B4-BE49-F238E27FC236}">
                <a16:creationId xmlns:a16="http://schemas.microsoft.com/office/drawing/2014/main" id="{2AE4693F-64D3-B14E-9E64-AAA80AA8953E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308101"/>
            <a:ext cx="11164126" cy="95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2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K: point in time when TCP window size will reach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</a:t>
            </a:r>
            <a:r>
              <a:rPr kumimoji="0" lang="en-US" alt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max</a:t>
            </a:r>
            <a:endParaRPr kumimoji="0" lang="en-US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803275" marR="0" lvl="1" indent="-2952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 itself is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tuneable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F1B09B2C-5BFF-124C-8873-2D5A5004479A}"/>
              </a:ext>
            </a:extLst>
          </p:cNvPr>
          <p:cNvSpPr txBox="1">
            <a:spLocks noChangeArrowheads="1"/>
          </p:cNvSpPr>
          <p:nvPr/>
        </p:nvSpPr>
        <p:spPr>
          <a:xfrm>
            <a:off x="952087" y="3043946"/>
            <a:ext cx="10287826" cy="995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larger increases when further away from K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smaller increases (cautious) when nearer K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795CBC-1C6F-B74C-8827-0CEC2A5332FA}"/>
              </a:ext>
            </a:extLst>
          </p:cNvPr>
          <p:cNvGrpSpPr/>
          <p:nvPr/>
        </p:nvGrpSpPr>
        <p:grpSpPr>
          <a:xfrm>
            <a:off x="5030365" y="2893914"/>
            <a:ext cx="5714572" cy="3644759"/>
            <a:chOff x="5030365" y="2893914"/>
            <a:chExt cx="5714572" cy="364475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C00F692-909C-D141-895A-8256B6EEFBF4}"/>
                </a:ext>
              </a:extLst>
            </p:cNvPr>
            <p:cNvSpPr txBox="1"/>
            <p:nvPr/>
          </p:nvSpPr>
          <p:spPr>
            <a:xfrm>
              <a:off x="5030365" y="5185258"/>
              <a:ext cx="808134" cy="887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</a:t>
              </a:r>
            </a:p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sending </a:t>
              </a:r>
            </a:p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048FCC-58D4-4840-8FE9-95840FBDF3F7}"/>
                </a:ext>
              </a:extLst>
            </p:cNvPr>
            <p:cNvCxnSpPr/>
            <p:nvPr/>
          </p:nvCxnSpPr>
          <p:spPr>
            <a:xfrm>
              <a:off x="5801903" y="6262085"/>
              <a:ext cx="459797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9F5CB0B-355B-4E41-BC79-5977C015BC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1904" y="4039871"/>
              <a:ext cx="0" cy="2222517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364F1AB4-D6D0-A349-B4AA-DF5642C1F53E}"/>
                </a:ext>
              </a:extLst>
            </p:cNvPr>
            <p:cNvSpPr/>
            <p:nvPr/>
          </p:nvSpPr>
          <p:spPr>
            <a:xfrm>
              <a:off x="5815989" y="4445300"/>
              <a:ext cx="480875" cy="1811260"/>
            </a:xfrm>
            <a:custGeom>
              <a:avLst/>
              <a:gdLst>
                <a:gd name="connsiteX0" fmla="*/ 860489 w 860489"/>
                <a:gd name="connsiteY0" fmla="*/ 0 h 3186525"/>
                <a:gd name="connsiteX1" fmla="*/ 777551 w 860489"/>
                <a:gd name="connsiteY1" fmla="*/ 2384490 h 3186525"/>
                <a:gd name="connsiteX2" fmla="*/ 632408 w 860489"/>
                <a:gd name="connsiteY2" fmla="*/ 3084286 h 3186525"/>
                <a:gd name="connsiteX3" fmla="*/ 440612 w 860489"/>
                <a:gd name="connsiteY3" fmla="*/ 3177592 h 3186525"/>
                <a:gd name="connsiteX4" fmla="*/ 0 w 860489"/>
                <a:gd name="connsiteY4" fmla="*/ 3182776 h 3186525"/>
                <a:gd name="connsiteX0" fmla="*/ 860489 w 860489"/>
                <a:gd name="connsiteY0" fmla="*/ 0 h 3186525"/>
                <a:gd name="connsiteX1" fmla="*/ 777551 w 860489"/>
                <a:gd name="connsiteY1" fmla="*/ 2384490 h 3186525"/>
                <a:gd name="connsiteX2" fmla="*/ 632408 w 860489"/>
                <a:gd name="connsiteY2" fmla="*/ 3084286 h 3186525"/>
                <a:gd name="connsiteX3" fmla="*/ 440612 w 860489"/>
                <a:gd name="connsiteY3" fmla="*/ 3177592 h 3186525"/>
                <a:gd name="connsiteX4" fmla="*/ 0 w 860489"/>
                <a:gd name="connsiteY4" fmla="*/ 3182776 h 3186525"/>
                <a:gd name="connsiteX0" fmla="*/ 860489 w 860489"/>
                <a:gd name="connsiteY0" fmla="*/ 0 h 3182776"/>
                <a:gd name="connsiteX1" fmla="*/ 777551 w 860489"/>
                <a:gd name="connsiteY1" fmla="*/ 2384490 h 3182776"/>
                <a:gd name="connsiteX2" fmla="*/ 632408 w 860489"/>
                <a:gd name="connsiteY2" fmla="*/ 3084286 h 3182776"/>
                <a:gd name="connsiteX3" fmla="*/ 0 w 860489"/>
                <a:gd name="connsiteY3" fmla="*/ 3182776 h 3182776"/>
                <a:gd name="connsiteX0" fmla="*/ 860489 w 860489"/>
                <a:gd name="connsiteY0" fmla="*/ 0 h 3183334"/>
                <a:gd name="connsiteX1" fmla="*/ 777551 w 860489"/>
                <a:gd name="connsiteY1" fmla="*/ 2384490 h 3183334"/>
                <a:gd name="connsiteX2" fmla="*/ 632408 w 860489"/>
                <a:gd name="connsiteY2" fmla="*/ 3084286 h 3183334"/>
                <a:gd name="connsiteX3" fmla="*/ 0 w 860489"/>
                <a:gd name="connsiteY3" fmla="*/ 3182776 h 3183334"/>
                <a:gd name="connsiteX0" fmla="*/ 860489 w 860489"/>
                <a:gd name="connsiteY0" fmla="*/ 0 h 3185488"/>
                <a:gd name="connsiteX1" fmla="*/ 777551 w 860489"/>
                <a:gd name="connsiteY1" fmla="*/ 2384490 h 3185488"/>
                <a:gd name="connsiteX2" fmla="*/ 632408 w 860489"/>
                <a:gd name="connsiteY2" fmla="*/ 3084286 h 3185488"/>
                <a:gd name="connsiteX3" fmla="*/ 0 w 860489"/>
                <a:gd name="connsiteY3" fmla="*/ 3182776 h 3185488"/>
                <a:gd name="connsiteX0" fmla="*/ 860489 w 860489"/>
                <a:gd name="connsiteY0" fmla="*/ 0 h 3182776"/>
                <a:gd name="connsiteX1" fmla="*/ 777551 w 860489"/>
                <a:gd name="connsiteY1" fmla="*/ 238449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4087"/>
                <a:gd name="connsiteX1" fmla="*/ 777551 w 860489"/>
                <a:gd name="connsiteY1" fmla="*/ 2384490 h 3184087"/>
                <a:gd name="connsiteX2" fmla="*/ 664158 w 860489"/>
                <a:gd name="connsiteY2" fmla="*/ 3043011 h 3184087"/>
                <a:gd name="connsiteX3" fmla="*/ 0 w 860489"/>
                <a:gd name="connsiteY3" fmla="*/ 3182776 h 3184087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6401"/>
                <a:gd name="connsiteX1" fmla="*/ 793426 w 860489"/>
                <a:gd name="connsiteY1" fmla="*/ 2378140 h 3186401"/>
                <a:gd name="connsiteX2" fmla="*/ 664158 w 860489"/>
                <a:gd name="connsiteY2" fmla="*/ 3043011 h 3186401"/>
                <a:gd name="connsiteX3" fmla="*/ 0 w 860489"/>
                <a:gd name="connsiteY3" fmla="*/ 3182776 h 3186401"/>
                <a:gd name="connsiteX0" fmla="*/ 860489 w 860489"/>
                <a:gd name="connsiteY0" fmla="*/ 0 h 3188070"/>
                <a:gd name="connsiteX1" fmla="*/ 793426 w 860489"/>
                <a:gd name="connsiteY1" fmla="*/ 2378140 h 3188070"/>
                <a:gd name="connsiteX2" fmla="*/ 664158 w 860489"/>
                <a:gd name="connsiteY2" fmla="*/ 3043011 h 3188070"/>
                <a:gd name="connsiteX3" fmla="*/ 0 w 860489"/>
                <a:gd name="connsiteY3" fmla="*/ 3182776 h 3188070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76858 w 860489"/>
                <a:gd name="connsiteY2" fmla="*/ 2998561 h 3182776"/>
                <a:gd name="connsiteX3" fmla="*/ 0 w 860489"/>
                <a:gd name="connsiteY3" fmla="*/ 3182776 h 3182776"/>
                <a:gd name="connsiteX0" fmla="*/ 860489 w 860489"/>
                <a:gd name="connsiteY0" fmla="*/ 0 h 3192503"/>
                <a:gd name="connsiteX1" fmla="*/ 793426 w 860489"/>
                <a:gd name="connsiteY1" fmla="*/ 2378140 h 3192503"/>
                <a:gd name="connsiteX2" fmla="*/ 676858 w 860489"/>
                <a:gd name="connsiteY2" fmla="*/ 2998561 h 3192503"/>
                <a:gd name="connsiteX3" fmla="*/ 0 w 860489"/>
                <a:gd name="connsiteY3" fmla="*/ 3182776 h 3192503"/>
                <a:gd name="connsiteX0" fmla="*/ 860489 w 860489"/>
                <a:gd name="connsiteY0" fmla="*/ 0 h 3182981"/>
                <a:gd name="connsiteX1" fmla="*/ 793426 w 860489"/>
                <a:gd name="connsiteY1" fmla="*/ 2378140 h 3182981"/>
                <a:gd name="connsiteX2" fmla="*/ 676858 w 860489"/>
                <a:gd name="connsiteY2" fmla="*/ 2998561 h 3182981"/>
                <a:gd name="connsiteX3" fmla="*/ 0 w 860489"/>
                <a:gd name="connsiteY3" fmla="*/ 3182776 h 3182981"/>
                <a:gd name="connsiteX0" fmla="*/ 860489 w 860489"/>
                <a:gd name="connsiteY0" fmla="*/ 0 h 3182981"/>
                <a:gd name="connsiteX1" fmla="*/ 793426 w 860489"/>
                <a:gd name="connsiteY1" fmla="*/ 2378140 h 3182981"/>
                <a:gd name="connsiteX2" fmla="*/ 676858 w 860489"/>
                <a:gd name="connsiteY2" fmla="*/ 2998561 h 3182981"/>
                <a:gd name="connsiteX3" fmla="*/ 0 w 860489"/>
                <a:gd name="connsiteY3" fmla="*/ 3182776 h 3182981"/>
                <a:gd name="connsiteX0" fmla="*/ 892239 w 892239"/>
                <a:gd name="connsiteY0" fmla="*/ 0 h 3160756"/>
                <a:gd name="connsiteX1" fmla="*/ 793426 w 892239"/>
                <a:gd name="connsiteY1" fmla="*/ 2355915 h 3160756"/>
                <a:gd name="connsiteX2" fmla="*/ 676858 w 892239"/>
                <a:gd name="connsiteY2" fmla="*/ 2976336 h 3160756"/>
                <a:gd name="connsiteX3" fmla="*/ 0 w 892239"/>
                <a:gd name="connsiteY3" fmla="*/ 3160551 h 3160756"/>
                <a:gd name="connsiteX0" fmla="*/ 892239 w 892239"/>
                <a:gd name="connsiteY0" fmla="*/ 0 h 3160756"/>
                <a:gd name="connsiteX1" fmla="*/ 793426 w 892239"/>
                <a:gd name="connsiteY1" fmla="*/ 2355915 h 3160756"/>
                <a:gd name="connsiteX2" fmla="*/ 676858 w 892239"/>
                <a:gd name="connsiteY2" fmla="*/ 2976336 h 3160756"/>
                <a:gd name="connsiteX3" fmla="*/ 0 w 892239"/>
                <a:gd name="connsiteY3" fmla="*/ 3160551 h 3160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239" h="3160756">
                  <a:moveTo>
                    <a:pt x="892239" y="0"/>
                  </a:moveTo>
                  <a:cubicBezTo>
                    <a:pt x="857076" y="951096"/>
                    <a:pt x="829323" y="1859859"/>
                    <a:pt x="793426" y="2355915"/>
                  </a:cubicBezTo>
                  <a:cubicBezTo>
                    <a:pt x="757529" y="2851971"/>
                    <a:pt x="751946" y="2746980"/>
                    <a:pt x="676858" y="2976336"/>
                  </a:cubicBezTo>
                  <a:cubicBezTo>
                    <a:pt x="601770" y="3205692"/>
                    <a:pt x="160327" y="3152732"/>
                    <a:pt x="0" y="3160551"/>
                  </a:cubicBezTo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D05EC6-A68B-5849-8856-938B7C45AE89}"/>
                </a:ext>
              </a:extLst>
            </p:cNvPr>
            <p:cNvCxnSpPr/>
            <p:nvPr/>
          </p:nvCxnSpPr>
          <p:spPr>
            <a:xfrm>
              <a:off x="6296864" y="4404648"/>
              <a:ext cx="2774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52EAE58-A2EB-554B-B3B8-3454BFE59DEC}"/>
                </a:ext>
              </a:extLst>
            </p:cNvPr>
            <p:cNvGrpSpPr/>
            <p:nvPr/>
          </p:nvGrpSpPr>
          <p:grpSpPr>
            <a:xfrm>
              <a:off x="6350326" y="4445306"/>
              <a:ext cx="795772" cy="900465"/>
              <a:chOff x="1257299" y="2448186"/>
              <a:chExt cx="919846" cy="1571364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DF299DC-3781-6341-8E4F-B2C15D6BF7C2}"/>
                  </a:ext>
                </a:extLst>
              </p:cNvPr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A529C10A-08D6-9A4C-9568-A25D96C81B35}"/>
                  </a:ext>
                </a:extLst>
              </p:cNvPr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4080B1-FADE-D842-AD17-92CA8673682C}"/>
                </a:ext>
              </a:extLst>
            </p:cNvPr>
            <p:cNvGrpSpPr/>
            <p:nvPr/>
          </p:nvGrpSpPr>
          <p:grpSpPr>
            <a:xfrm>
              <a:off x="7112500" y="4441667"/>
              <a:ext cx="795772" cy="900465"/>
              <a:chOff x="1257299" y="2448186"/>
              <a:chExt cx="919846" cy="157136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69763F8-75EA-0E4A-853F-08C23DD4122F}"/>
                  </a:ext>
                </a:extLst>
              </p:cNvPr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5886E94-53B2-7946-B709-218428F049FE}"/>
                  </a:ext>
                </a:extLst>
              </p:cNvPr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F7884A7-F440-334D-B642-94893B5E3BD9}"/>
                </a:ext>
              </a:extLst>
            </p:cNvPr>
            <p:cNvGrpSpPr/>
            <p:nvPr/>
          </p:nvGrpSpPr>
          <p:grpSpPr>
            <a:xfrm>
              <a:off x="7915954" y="4439699"/>
              <a:ext cx="795772" cy="900465"/>
              <a:chOff x="1257299" y="2448186"/>
              <a:chExt cx="919846" cy="157136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BAB8346-F851-4A4A-94B7-DB13B78B3A1D}"/>
                  </a:ext>
                </a:extLst>
              </p:cNvPr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5DE2B57B-8EF4-444E-B851-4E3DDA763568}"/>
                  </a:ext>
                </a:extLst>
              </p:cNvPr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60233D6-13BE-BE49-A1A4-3A07A4A60704}"/>
                </a:ext>
              </a:extLst>
            </p:cNvPr>
            <p:cNvGrpSpPr/>
            <p:nvPr/>
          </p:nvGrpSpPr>
          <p:grpSpPr>
            <a:xfrm>
              <a:off x="8750371" y="4432898"/>
              <a:ext cx="795772" cy="900465"/>
              <a:chOff x="1257299" y="2448186"/>
              <a:chExt cx="919846" cy="1571364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592834D-6AF8-EC4B-A694-A322F44A9728}"/>
                  </a:ext>
                </a:extLst>
              </p:cNvPr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DC312EC2-306B-AB46-9E55-8D70D2C647CA}"/>
                  </a:ext>
                </a:extLst>
              </p:cNvPr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51034EA-88C3-9948-BD04-CB0734C3B06B}"/>
                </a:ext>
              </a:extLst>
            </p:cNvPr>
            <p:cNvGrpSpPr/>
            <p:nvPr/>
          </p:nvGrpSpPr>
          <p:grpSpPr>
            <a:xfrm rot="10800000">
              <a:off x="9544542" y="3096950"/>
              <a:ext cx="1128132" cy="1337145"/>
              <a:chOff x="873118" y="2448184"/>
              <a:chExt cx="1304027" cy="2333396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5185064-8B1C-694D-B7B9-BC34AB781C04}"/>
                  </a:ext>
                </a:extLst>
              </p:cNvPr>
              <p:cNvCxnSpPr/>
              <p:nvPr/>
            </p:nvCxnSpPr>
            <p:spPr>
              <a:xfrm rot="10800000" flipV="1">
                <a:off x="873118" y="2448184"/>
                <a:ext cx="1304027" cy="2333396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E1B54475-17A0-F34F-96E0-44994E90BFC9}"/>
                  </a:ext>
                </a:extLst>
              </p:cNvPr>
              <p:cNvSpPr/>
              <p:nvPr/>
            </p:nvSpPr>
            <p:spPr>
              <a:xfrm>
                <a:off x="1252647" y="2450273"/>
                <a:ext cx="858729" cy="1600620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53813 w 1153813"/>
                  <a:gd name="connsiteY0" fmla="*/ 0 h 2154669"/>
                  <a:gd name="connsiteX1" fmla="*/ 0 w 1153813"/>
                  <a:gd name="connsiteY1" fmla="*/ 2154669 h 215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3813" h="2154669">
                    <a:moveTo>
                      <a:pt x="1153813" y="0"/>
                    </a:moveTo>
                    <a:cubicBezTo>
                      <a:pt x="-31946" y="56892"/>
                      <a:pt x="50361" y="598465"/>
                      <a:pt x="0" y="2154669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FE095F-2D1A-1D4C-9A9A-C62873E0BA38}"/>
                </a:ext>
              </a:extLst>
            </p:cNvPr>
            <p:cNvCxnSpPr/>
            <p:nvPr/>
          </p:nvCxnSpPr>
          <p:spPr>
            <a:xfrm flipH="1">
              <a:off x="10340170" y="2893914"/>
              <a:ext cx="30503" cy="717091"/>
            </a:xfrm>
            <a:prstGeom prst="line">
              <a:avLst/>
            </a:prstGeom>
            <a:ln w="25400">
              <a:solidFill>
                <a:srgbClr val="0000A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4614631-1328-024A-AD9F-B0CFCCFC596B}"/>
                </a:ext>
              </a:extLst>
            </p:cNvPr>
            <p:cNvSpPr txBox="1"/>
            <p:nvPr/>
          </p:nvSpPr>
          <p:spPr>
            <a:xfrm>
              <a:off x="9881790" y="5941210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time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BB1097-C057-5147-9BCD-E5C490AEDE69}"/>
                </a:ext>
              </a:extLst>
            </p:cNvPr>
            <p:cNvSpPr txBox="1"/>
            <p:nvPr/>
          </p:nvSpPr>
          <p:spPr>
            <a:xfrm>
              <a:off x="9472281" y="4611687"/>
              <a:ext cx="1272656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Reno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CUBIC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65F2412-0F58-C149-8867-B61A2C75E6EC}"/>
                </a:ext>
              </a:extLst>
            </p:cNvPr>
            <p:cNvSpPr txBox="1"/>
            <p:nvPr/>
          </p:nvSpPr>
          <p:spPr>
            <a:xfrm>
              <a:off x="5297976" y="4213131"/>
              <a:ext cx="549173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  <a:r>
                <a:rPr kumimoji="0" lang="en-US" sz="14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7DBE2E0-494D-FA44-BFFB-683AF749D1D8}"/>
                </a:ext>
              </a:extLst>
            </p:cNvPr>
            <p:cNvSpPr txBox="1"/>
            <p:nvPr/>
          </p:nvSpPr>
          <p:spPr>
            <a:xfrm>
              <a:off x="6180953" y="6255332"/>
              <a:ext cx="312906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EF3C689-6B08-054B-A295-70385BDFB1E3}"/>
                </a:ext>
              </a:extLst>
            </p:cNvPr>
            <p:cNvSpPr txBox="1"/>
            <p:nvPr/>
          </p:nvSpPr>
          <p:spPr>
            <a:xfrm>
              <a:off x="6997088" y="6257827"/>
              <a:ext cx="305467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0A4823D-67A2-DF4C-BA75-8B64BC8EB2AA}"/>
                </a:ext>
              </a:extLst>
            </p:cNvPr>
            <p:cNvSpPr txBox="1"/>
            <p:nvPr/>
          </p:nvSpPr>
          <p:spPr>
            <a:xfrm>
              <a:off x="7796251" y="6257147"/>
              <a:ext cx="312906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 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8730D84-4B2F-F440-A574-FDFAF6E53A48}"/>
                </a:ext>
              </a:extLst>
            </p:cNvPr>
            <p:cNvSpPr txBox="1"/>
            <p:nvPr/>
          </p:nvSpPr>
          <p:spPr>
            <a:xfrm>
              <a:off x="8625086" y="6256467"/>
              <a:ext cx="305467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 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758EBF6-5D1E-8E42-BF23-8B6F286B1443}"/>
                </a:ext>
              </a:extLst>
            </p:cNvPr>
            <p:cNvSpPr txBox="1"/>
            <p:nvPr/>
          </p:nvSpPr>
          <p:spPr>
            <a:xfrm>
              <a:off x="9424249" y="6256467"/>
              <a:ext cx="312906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 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4" name="Rectangle 3">
            <a:extLst>
              <a:ext uri="{FF2B5EF4-FFF2-40B4-BE49-F238E27FC236}">
                <a16:creationId xmlns:a16="http://schemas.microsoft.com/office/drawing/2014/main" id="{38863743-CAFF-054A-AD43-DD61D083D1B0}"/>
              </a:ext>
            </a:extLst>
          </p:cNvPr>
          <p:cNvSpPr txBox="1">
            <a:spLocks noChangeArrowheads="1"/>
          </p:cNvSpPr>
          <p:nvPr/>
        </p:nvSpPr>
        <p:spPr>
          <a:xfrm>
            <a:off x="797674" y="3941197"/>
            <a:ext cx="3455844" cy="202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CUBIC default in Linux, most popular TCP for popular Web servers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C54D7C1F-CA72-B74A-9DE5-9484E6A6EE53}"/>
              </a:ext>
            </a:extLst>
          </p:cNvPr>
          <p:cNvSpPr txBox="1">
            <a:spLocks noChangeArrowheads="1"/>
          </p:cNvSpPr>
          <p:nvPr/>
        </p:nvSpPr>
        <p:spPr>
          <a:xfrm>
            <a:off x="785990" y="2146300"/>
            <a:ext cx="11164126" cy="202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increase W as a function of the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cube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the distance between current time  and K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13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84" grpId="0"/>
      <p:bldP spid="41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16539</TotalTime>
  <Words>1702</Words>
  <Application>Microsoft Macintosh PowerPoint</Application>
  <PresentationFormat>Widescreen</PresentationFormat>
  <Paragraphs>390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Calibri Light</vt:lpstr>
      <vt:lpstr>Comic Sans MS</vt:lpstr>
      <vt:lpstr>Courier</vt:lpstr>
      <vt:lpstr>Courier New</vt:lpstr>
      <vt:lpstr>Gill Sans MT</vt:lpstr>
      <vt:lpstr>Symbol</vt:lpstr>
      <vt:lpstr>Tahoma</vt:lpstr>
      <vt:lpstr>Times New Roman</vt:lpstr>
      <vt:lpstr>Wingdings</vt:lpstr>
      <vt:lpstr>1_Office Theme</vt:lpstr>
      <vt:lpstr>Transport Layer</vt:lpstr>
      <vt:lpstr>TCP congestion control: AIMD</vt:lpstr>
      <vt:lpstr>TCP AIMD: more</vt:lpstr>
      <vt:lpstr>TCP congestion control: details</vt:lpstr>
      <vt:lpstr>TCP slow start </vt:lpstr>
      <vt:lpstr>TCP: from slow start to congestion avoidance</vt:lpstr>
      <vt:lpstr>Summary: TCP congestion control</vt:lpstr>
      <vt:lpstr>TCP CUBIC</vt:lpstr>
      <vt:lpstr>TCP CUBIC</vt:lpstr>
      <vt:lpstr>TCP and the congested “bottleneck link”</vt:lpstr>
      <vt:lpstr>TCP and the congested “bottleneck link”</vt:lpstr>
      <vt:lpstr>Delay-based TCP congestion control</vt:lpstr>
      <vt:lpstr>Delay-based TCP congestion control</vt:lpstr>
      <vt:lpstr>Explicit congestion notification (ECN)</vt:lpstr>
      <vt:lpstr>TCP fairness</vt:lpstr>
      <vt:lpstr>Q: is TCP Fair?</vt:lpstr>
      <vt:lpstr>Fairness: must all network apps be “fair”?</vt:lpstr>
      <vt:lpstr>Transport Layer</vt:lpstr>
      <vt:lpstr>Backup slides</vt:lpstr>
      <vt:lpstr>TCP throughput</vt:lpstr>
      <vt:lpstr>TCP Congestion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roadmap</dc:title>
  <dc:creator>James Kurose</dc:creator>
  <cp:lastModifiedBy>James Kurose</cp:lastModifiedBy>
  <cp:revision>230</cp:revision>
  <cp:lastPrinted>2020-03-04T14:08:28Z</cp:lastPrinted>
  <dcterms:created xsi:type="dcterms:W3CDTF">2020-03-02T13:10:11Z</dcterms:created>
  <dcterms:modified xsi:type="dcterms:W3CDTF">2020-04-13T14:07:24Z</dcterms:modified>
</cp:coreProperties>
</file>