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1191" r:id="rId2"/>
    <p:sldId id="1055" r:id="rId3"/>
    <p:sldId id="1057" r:id="rId4"/>
    <p:sldId id="1058" r:id="rId5"/>
    <p:sldId id="1195" r:id="rId6"/>
    <p:sldId id="1199" r:id="rId7"/>
    <p:sldId id="1200" r:id="rId8"/>
    <p:sldId id="1211" r:id="rId9"/>
    <p:sldId id="1202" r:id="rId10"/>
    <p:sldId id="1061" r:id="rId11"/>
    <p:sldId id="1066" r:id="rId12"/>
    <p:sldId id="1062" r:id="rId13"/>
    <p:sldId id="1063" r:id="rId14"/>
    <p:sldId id="1064" r:id="rId15"/>
    <p:sldId id="1203" r:id="rId16"/>
    <p:sldId id="1067" r:id="rId17"/>
    <p:sldId id="1068" r:id="rId18"/>
    <p:sldId id="1069" r:id="rId19"/>
    <p:sldId id="1070" r:id="rId20"/>
    <p:sldId id="1071" r:id="rId21"/>
    <p:sldId id="1072" r:id="rId22"/>
    <p:sldId id="1212" r:id="rId23"/>
    <p:sldId id="1073" r:id="rId24"/>
    <p:sldId id="1074" r:id="rId25"/>
    <p:sldId id="1205" r:id="rId26"/>
    <p:sldId id="277" r:id="rId27"/>
    <p:sldId id="1128" r:id="rId28"/>
    <p:sldId id="258" r:id="rId29"/>
    <p:sldId id="121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44" userDrawn="1">
          <p15:clr>
            <a:srgbClr val="A4A3A4"/>
          </p15:clr>
        </p15:guide>
        <p15:guide id="3" orient="horz"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E40000"/>
    <a:srgbClr val="0000A3"/>
    <a:srgbClr val="186600"/>
    <a:srgbClr val="FFB3D3"/>
    <a:srgbClr val="010F90"/>
    <a:srgbClr val="0000A8"/>
    <a:srgbClr val="B5E7FF"/>
    <a:srgbClr val="A2C1FF"/>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86746"/>
  </p:normalViewPr>
  <p:slideViewPr>
    <p:cSldViewPr snapToGrid="0" snapToObjects="1">
      <p:cViewPr varScale="1">
        <p:scale>
          <a:sx n="123" d="100"/>
          <a:sy n="123" d="100"/>
        </p:scale>
        <p:origin x="776" y="192"/>
      </p:cViewPr>
      <p:guideLst>
        <p:guide pos="744"/>
        <p:guide orient="horz" pos="288"/>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5/19/20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2290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780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420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3113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51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721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797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5146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65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230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72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019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9308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713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351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9838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493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0721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851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21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096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7703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775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123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91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1252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4496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76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80529" y="650420"/>
            <a:ext cx="6551791" cy="1650991"/>
          </a:xfrm>
        </p:spPr>
        <p:txBody>
          <a:bodyPr>
            <a:normAutofit fontScale="90000"/>
          </a:bodyPr>
          <a:lstStyle/>
          <a:p>
            <a:r>
              <a:rPr lang="en-US" altLang="en-US" sz="6000" dirty="0">
                <a:cs typeface="Calibri" panose="020F0502020204030204" pitchFamily="34" charset="0"/>
              </a:rPr>
              <a:t>Network Layer:</a:t>
            </a:r>
            <a:br>
              <a:rPr lang="en-US" altLang="en-US" sz="6000" dirty="0">
                <a:cs typeface="Calibri" panose="020F0502020204030204" pitchFamily="34" charset="0"/>
              </a:rPr>
            </a:br>
            <a:r>
              <a:rPr lang="en-US" altLang="en-US" sz="6000" dirty="0">
                <a:cs typeface="Calibri" panose="020F0502020204030204" pitchFamily="34" charset="0"/>
              </a:rPr>
              <a:t>Data Plane</a:t>
            </a:r>
            <a:endParaRPr lang="en-US" sz="60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18511" y="2492753"/>
            <a:ext cx="7372469" cy="4173132"/>
          </a:xfrm>
        </p:spPr>
        <p:txBody>
          <a:bodyPr>
            <a:normAutofit/>
          </a:bodyPr>
          <a:lstStyle/>
          <a:p>
            <a:pPr marL="403225" indent="-285750">
              <a:spcBef>
                <a:spcPts val="800"/>
              </a:spcBef>
              <a:buClr>
                <a:schemeClr val="bg1">
                  <a:lumMod val="75000"/>
                </a:schemeClr>
              </a:buClr>
            </a:pPr>
            <a:r>
              <a:rPr lang="en-US" dirty="0">
                <a:solidFill>
                  <a:schemeClr val="bg1">
                    <a:lumMod val="75000"/>
                  </a:schemeClr>
                </a:solidFill>
              </a:rPr>
              <a:t>Overview of Network Layer	 </a:t>
            </a:r>
          </a:p>
          <a:p>
            <a:pPr marL="403225" indent="-285750">
              <a:spcBef>
                <a:spcPts val="800"/>
              </a:spcBef>
            </a:pPr>
            <a:r>
              <a:rPr lang="en-US" sz="3600" dirty="0"/>
              <a:t>What’s Inside a Router? </a:t>
            </a:r>
          </a:p>
          <a:p>
            <a:pPr marL="403225" indent="-285750">
              <a:spcBef>
                <a:spcPts val="800"/>
              </a:spcBef>
              <a:buClr>
                <a:schemeClr val="bg1">
                  <a:lumMod val="75000"/>
                </a:schemeClr>
              </a:buClr>
            </a:pPr>
            <a:r>
              <a:rPr lang="en-US" dirty="0">
                <a:solidFill>
                  <a:schemeClr val="bg1">
                    <a:lumMod val="75000"/>
                  </a:schemeClr>
                </a:solidFill>
              </a:rPr>
              <a:t>The Internet Protocol</a:t>
            </a:r>
          </a:p>
          <a:p>
            <a:pPr marL="403225" indent="-285750">
              <a:spcBef>
                <a:spcPts val="800"/>
              </a:spcBef>
              <a:buClr>
                <a:schemeClr val="bg1">
                  <a:lumMod val="75000"/>
                </a:schemeClr>
              </a:buClr>
            </a:pPr>
            <a:r>
              <a:rPr lang="en-US" dirty="0">
                <a:solidFill>
                  <a:schemeClr val="bg1">
                    <a:lumMod val="75000"/>
                  </a:schemeClr>
                </a:solidFill>
              </a:rPr>
              <a:t>Generalized Forwarding and SDN </a:t>
            </a:r>
          </a:p>
          <a:p>
            <a:pPr marL="403225" indent="-285750">
              <a:spcBef>
                <a:spcPts val="800"/>
              </a:spcBef>
              <a:buClr>
                <a:schemeClr val="bg1">
                  <a:lumMod val="75000"/>
                </a:schemeClr>
              </a:buClr>
            </a:pPr>
            <a:r>
              <a:rPr lang="en-US" dirty="0">
                <a:solidFill>
                  <a:schemeClr val="bg1">
                    <a:lumMod val="75000"/>
                  </a:schemeClr>
                </a:solidFill>
              </a:rPr>
              <a:t>Middleboxes</a:t>
            </a:r>
          </a:p>
          <a:p>
            <a:pPr marL="403225" indent="-285750">
              <a:spcBef>
                <a:spcPts val="800"/>
              </a:spcBef>
              <a:buClr>
                <a:schemeClr val="bg1">
                  <a:lumMod val="75000"/>
                </a:schemeClr>
              </a:buClr>
            </a:pPr>
            <a:r>
              <a:rPr lang="en-US" dirty="0">
                <a:solidFill>
                  <a:schemeClr val="bg1">
                    <a:lumMod val="75000"/>
                  </a:schemeClr>
                </a:solidFill>
              </a:rPr>
              <a:t>Summary</a:t>
            </a:r>
          </a:p>
        </p:txBody>
      </p:sp>
      <p:grpSp>
        <p:nvGrpSpPr>
          <p:cNvPr id="3" name="Group 2">
            <a:extLst>
              <a:ext uri="{FF2B5EF4-FFF2-40B4-BE49-F238E27FC236}">
                <a16:creationId xmlns:a16="http://schemas.microsoft.com/office/drawing/2014/main" id="{E5966BCE-E1AB-7A42-B864-7745FF725900}"/>
              </a:ext>
            </a:extLst>
          </p:cNvPr>
          <p:cNvGrpSpPr/>
          <p:nvPr/>
        </p:nvGrpSpPr>
        <p:grpSpPr>
          <a:xfrm>
            <a:off x="7421880" y="792480"/>
            <a:ext cx="4399280" cy="3866277"/>
            <a:chOff x="7421880" y="792480"/>
            <a:chExt cx="4399280" cy="3866277"/>
          </a:xfrm>
        </p:grpSpPr>
        <p:pic>
          <p:nvPicPr>
            <p:cNvPr id="1026" name="Picture 2" descr="University of Massachusetts Amherst - Wikipedia">
              <a:extLst>
                <a:ext uri="{FF2B5EF4-FFF2-40B4-BE49-F238E27FC236}">
                  <a16:creationId xmlns:a16="http://schemas.microsoft.com/office/drawing/2014/main" id="{EA65677E-34B6-934A-BD3F-AAD350437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440" y="2125980"/>
              <a:ext cx="848360" cy="8483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B8EB14B-C9ED-0847-B970-A5202AF4CE20}"/>
                </a:ext>
              </a:extLst>
            </p:cNvPr>
            <p:cNvSpPr txBox="1"/>
            <p:nvPr/>
          </p:nvSpPr>
          <p:spPr>
            <a:xfrm>
              <a:off x="7421880" y="792480"/>
              <a:ext cx="4399280" cy="138499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COMPSCI 453 </a:t>
              </a:r>
              <a:r>
                <a:rPr kumimoji="0" lang="en-US" sz="2800" b="0" i="0" u="none" strike="noStrike" kern="1200" cap="none" spc="0" normalizeH="0" baseline="0" noProof="0" dirty="0">
                  <a:ln>
                    <a:noFill/>
                  </a:ln>
                  <a:solidFill>
                    <a:srgbClr val="0013A3"/>
                  </a:solidFill>
                  <a:effectLst/>
                  <a:uLnTx/>
                  <a:uFillTx/>
                  <a:latin typeface="Calibri"/>
                  <a:ea typeface="+mn-ea"/>
                  <a:cs typeface="+mn-cs"/>
                </a:rPr>
                <a:t>Computer Networks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Professor Jim Kurose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College of Information and Computer Sciences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University of Massachusetts </a:t>
              </a:r>
            </a:p>
          </p:txBody>
        </p:sp>
        <p:grpSp>
          <p:nvGrpSpPr>
            <p:cNvPr id="14" name="Group 13">
              <a:extLst>
                <a:ext uri="{FF2B5EF4-FFF2-40B4-BE49-F238E27FC236}">
                  <a16:creationId xmlns:a16="http://schemas.microsoft.com/office/drawing/2014/main" id="{FC6E2ED4-232F-CF49-92D4-D59F2E8D1361}"/>
                </a:ext>
              </a:extLst>
            </p:cNvPr>
            <p:cNvGrpSpPr/>
            <p:nvPr/>
          </p:nvGrpSpPr>
          <p:grpSpPr>
            <a:xfrm>
              <a:off x="7884160" y="3304540"/>
              <a:ext cx="3857707" cy="1354217"/>
              <a:chOff x="7904480" y="4206240"/>
              <a:chExt cx="3857707" cy="1354217"/>
            </a:xfrm>
          </p:grpSpPr>
          <p:pic>
            <p:nvPicPr>
              <p:cNvPr id="6" name="Picture 5" descr="Kurose_CVR_REV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8020" y="4246880"/>
                <a:ext cx="934167" cy="1224438"/>
              </a:xfrm>
              <a:prstGeom prst="rect">
                <a:avLst/>
              </a:prstGeom>
            </p:spPr>
          </p:pic>
          <p:sp>
            <p:nvSpPr>
              <p:cNvPr id="13" name="TextBox 12">
                <a:extLst>
                  <a:ext uri="{FF2B5EF4-FFF2-40B4-BE49-F238E27FC236}">
                    <a16:creationId xmlns:a16="http://schemas.microsoft.com/office/drawing/2014/main" id="{7BB5C915-B56D-DF41-B49F-F01D9828071E}"/>
                  </a:ext>
                </a:extLst>
              </p:cNvPr>
              <p:cNvSpPr txBox="1"/>
              <p:nvPr/>
            </p:nvSpPr>
            <p:spPr>
              <a:xfrm>
                <a:off x="7904480" y="4206240"/>
                <a:ext cx="2885440" cy="135421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Class textbook: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Calibri"/>
                    <a:ea typeface="+mn-ea"/>
                    <a:cs typeface="+mn-cs"/>
                  </a:rPr>
                  <a:t>Computer Networking: A Top-Down Approach </a:t>
                </a:r>
                <a:r>
                  <a:rPr kumimoji="0" lang="en-US" sz="1400" b="0" i="1" u="none" strike="noStrike" kern="1200" cap="none" spc="0" normalizeH="0" baseline="0" noProof="0" dirty="0">
                    <a:ln>
                      <a:noFill/>
                    </a:ln>
                    <a:solidFill>
                      <a:prstClr val="black"/>
                    </a:solidFill>
                    <a:effectLst/>
                    <a:uLnTx/>
                    <a:uFillTx/>
                    <a:latin typeface="Calibri"/>
                    <a:ea typeface="+mn-ea"/>
                    <a:cs typeface="+mn-cs"/>
                  </a:rPr>
                  <a:t>(8</a:t>
                </a:r>
                <a:r>
                  <a:rPr kumimoji="0" lang="en-US" sz="1400" b="0" i="1" u="none" strike="noStrike" kern="1200" cap="none" spc="0" normalizeH="0" baseline="30000" noProof="0" dirty="0">
                    <a:ln>
                      <a:noFill/>
                    </a:ln>
                    <a:solidFill>
                      <a:prstClr val="black"/>
                    </a:solidFill>
                    <a:effectLst/>
                    <a:uLnTx/>
                    <a:uFillTx/>
                    <a:latin typeface="Calibri"/>
                    <a:ea typeface="+mn-ea"/>
                    <a:cs typeface="+mn-cs"/>
                  </a:rPr>
                  <a:t>th</a:t>
                </a:r>
                <a:r>
                  <a:rPr kumimoji="0" lang="en-US" sz="1400" b="0" i="1" u="none" strike="noStrike" kern="1200" cap="none" spc="0" normalizeH="0" baseline="0" noProof="0" dirty="0">
                    <a:ln>
                      <a:noFill/>
                    </a:ln>
                    <a:solidFill>
                      <a:prstClr val="black"/>
                    </a:solidFill>
                    <a:effectLst/>
                    <a:uLnTx/>
                    <a:uFillTx/>
                    <a:latin typeface="Calibri"/>
                    <a:ea typeface="+mn-ea"/>
                    <a:cs typeface="+mn-cs"/>
                  </a:rPr>
                  <a:t> ed.)</a:t>
                </a:r>
                <a:endParaRPr kumimoji="0" lang="en-US" sz="1600" b="0" i="1" u="none" strike="noStrike" kern="1200" cap="none" spc="0" normalizeH="0" baseline="0" noProof="0" dirty="0">
                  <a:ln>
                    <a:noFill/>
                  </a:ln>
                  <a:solidFill>
                    <a:prstClr val="black"/>
                  </a:solidFill>
                  <a:effectLst/>
                  <a:uLnTx/>
                  <a:uFillTx/>
                  <a:latin typeface="Calibri"/>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J.F. Kurose, K.W. Ross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Pearson, 2020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a:ea typeface="+mn-ea"/>
                    <a:cs typeface="+mn-cs"/>
                  </a:rPr>
                  <a:t>http://</a:t>
                </a:r>
                <a:r>
                  <a:rPr kumimoji="0" lang="en-US" sz="1050" b="0" i="0" u="none" strike="noStrike" kern="1200" cap="none" spc="0" normalizeH="0" baseline="0" noProof="0" dirty="0" err="1">
                    <a:ln>
                      <a:noFill/>
                    </a:ln>
                    <a:solidFill>
                      <a:prstClr val="black"/>
                    </a:solidFill>
                    <a:effectLst/>
                    <a:uLnTx/>
                    <a:uFillTx/>
                    <a:latin typeface="Calibri"/>
                    <a:ea typeface="+mn-ea"/>
                    <a:cs typeface="+mn-cs"/>
                  </a:rPr>
                  <a:t>gaia.cs.umass.edu</a:t>
                </a:r>
                <a:r>
                  <a:rPr kumimoji="0" lang="en-US" sz="1050" b="0" i="0" u="none" strike="noStrike" kern="1200" cap="none" spc="0" normalizeH="0" baseline="0" noProof="0" dirty="0">
                    <a:ln>
                      <a:noFill/>
                    </a:ln>
                    <a:solidFill>
                      <a:prstClr val="black"/>
                    </a:solidFill>
                    <a:effectLst/>
                    <a:uLnTx/>
                    <a:uFillTx/>
                    <a:latin typeface="Calibri"/>
                    <a:ea typeface="+mn-ea"/>
                    <a:cs typeface="+mn-cs"/>
                  </a:rPr>
                  <a:t>/</a:t>
                </a:r>
                <a:r>
                  <a:rPr kumimoji="0" lang="en-US" sz="1050" b="0" i="0" u="none" strike="noStrike" kern="1200" cap="none" spc="0" normalizeH="0" baseline="0" noProof="0" dirty="0" err="1">
                    <a:ln>
                      <a:noFill/>
                    </a:ln>
                    <a:solidFill>
                      <a:prstClr val="black"/>
                    </a:solidFill>
                    <a:effectLst/>
                    <a:uLnTx/>
                    <a:uFillTx/>
                    <a:latin typeface="Calibri"/>
                    <a:ea typeface="+mn-ea"/>
                    <a:cs typeface="+mn-cs"/>
                  </a:rPr>
                  <a:t>kurose_ross</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349085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1000"/>
                                        <p:tgtEl>
                                          <p:spTgt spid="9"/>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we’ll see</a:t>
            </a:r>
            <a:r>
              <a:rPr lang="en-US" altLang="en-US" sz="3200" i="1" dirty="0">
                <a:solidFill>
                  <a:srgbClr val="000090"/>
                </a:solidFill>
                <a:ea typeface="ＭＳ Ｐゴシック" panose="020B0600070205080204" pitchFamily="34" charset="-128"/>
                <a:cs typeface="ＭＳ Ｐゴシック" panose="020B0600070205080204" pitchFamily="34" charset="-128"/>
              </a:rPr>
              <a:t> why </a:t>
            </a:r>
            <a:r>
              <a:rPr lang="en-US" altLang="en-US" sz="3200" dirty="0">
                <a:ea typeface="ＭＳ Ｐゴシック" panose="020B0600070205080204" pitchFamily="34" charset="-128"/>
                <a:cs typeface="ＭＳ Ｐゴシック" panose="020B0600070205080204" pitchFamily="34" charset="-128"/>
              </a:rPr>
              <a:t>longest prefix matching is used shortly, when we study addressing</a:t>
            </a:r>
          </a:p>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
        <p:nvSpPr>
          <p:cNvPr id="4" name="Slide Number Placeholder 4">
            <a:extLst>
              <a:ext uri="{FF2B5EF4-FFF2-40B4-BE49-F238E27FC236}">
                <a16:creationId xmlns:a16="http://schemas.microsoft.com/office/drawing/2014/main" id="{3FF29919-E30C-C848-A2A0-2376EB62D48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106634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510432" y="3943350"/>
            <a:ext cx="1609725" cy="2343150"/>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2216772" y="4857819"/>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149007" y="5709203"/>
            <a:ext cx="1472095" cy="386798"/>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89378" y="4864446"/>
            <a:ext cx="1633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155633" y="4072559"/>
            <a:ext cx="1472095" cy="386798"/>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48400" y="4708389"/>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3472070" y="4715016"/>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3242010" y="4065933"/>
            <a:ext cx="1078742" cy="386798"/>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021494" y="4260957"/>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3248636" y="5729080"/>
            <a:ext cx="1078742" cy="386798"/>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028120" y="5924104"/>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2756452" y="4081670"/>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2749826" y="5718314"/>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593495" y="408167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586868" y="5718315"/>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4611758" y="4094922"/>
            <a:ext cx="13311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(rate: NR, ideally)</a:t>
            </a:r>
          </a:p>
        </p:txBody>
      </p:sp>
      <p:sp>
        <p:nvSpPr>
          <p:cNvPr id="43" name="Slide Number Placeholder 4">
            <a:extLst>
              <a:ext uri="{FF2B5EF4-FFF2-40B4-BE49-F238E27FC236}">
                <a16:creationId xmlns:a16="http://schemas.microsoft.com/office/drawing/2014/main" id="{1006AEB9-8E30-BF47-8218-D88E2916AC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156462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dissolve">
                                      <p:cBhvr>
                                        <p:cTn id="7" dur="500"/>
                                        <p:tgtEl>
                                          <p:spTgt spid="2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4769281" y="4484392"/>
            <a:ext cx="1093120" cy="215900"/>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4767694" y="4879680"/>
            <a:ext cx="1094506" cy="215900"/>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4762932" y="5306717"/>
            <a:ext cx="1079248" cy="215900"/>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5956300" y="4501349"/>
            <a:ext cx="1030288" cy="215900"/>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5946775" y="4893462"/>
            <a:ext cx="1044574" cy="215900"/>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5945368" y="5315556"/>
            <a:ext cx="1046163" cy="215900"/>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664477" y="5835029"/>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1186899" y="4439064"/>
            <a:ext cx="2798763" cy="1752600"/>
            <a:chOff x="1968777" y="4452316"/>
            <a:chExt cx="2798763" cy="1752600"/>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7" y="5838204"/>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019952" y="4547566"/>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258217" y="4512159"/>
            <a:ext cx="2854919" cy="2066925"/>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interconnection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818322" y="3691974"/>
            <a:ext cx="11035748" cy="6547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major types of switching fabrics:</a:t>
            </a:r>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141" name="Slide Number Placeholder 4">
            <a:extLst>
              <a:ext uri="{FF2B5EF4-FFF2-40B4-BE49-F238E27FC236}">
                <a16:creationId xmlns:a16="http://schemas.microsoft.com/office/drawing/2014/main" id="{82EC96B9-9A8B-1444-8EB6-680BED473AB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388479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5" y="1472236"/>
            <a:ext cx="11287539" cy="2768460"/>
          </a:xfrm>
        </p:spPr>
        <p:txBody>
          <a:bodyPr>
            <a:normAutofit/>
          </a:bodyPr>
          <a:lstStyle/>
          <a:p>
            <a:pPr marL="234950" indent="-23495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first generation routers:</a:t>
            </a:r>
          </a:p>
          <a:p>
            <a:pPr marL="404813" indent="-287338"/>
            <a:r>
              <a:rPr lang="en-US" altLang="en-US" dirty="0">
                <a:ea typeface="ＭＳ Ｐゴシック" panose="020B0600070205080204" pitchFamily="34" charset="-128"/>
                <a:cs typeface="ＭＳ Ｐゴシック" panose="020B0600070205080204" pitchFamily="34" charset="-128"/>
              </a:rPr>
              <a:t>traditional computers with switching under direct control of CPU</a:t>
            </a:r>
          </a:p>
          <a:p>
            <a:pPr marL="404813" indent="-287338"/>
            <a:r>
              <a:rPr lang="en-US" altLang="en-US" dirty="0">
                <a:ea typeface="ＭＳ Ｐゴシック" panose="020B0600070205080204" pitchFamily="34" charset="-128"/>
                <a:cs typeface="ＭＳ Ｐゴシック" panose="020B0600070205080204" pitchFamily="34" charset="-128"/>
              </a:rPr>
              <a:t>packet copied to system’</a:t>
            </a:r>
            <a:r>
              <a:rPr lang="en-US" altLang="ja-JP" dirty="0">
                <a:ea typeface="ＭＳ Ｐゴシック" panose="020B0600070205080204" pitchFamily="34" charset="-128"/>
                <a:cs typeface="ＭＳ Ｐゴシック" panose="020B0600070205080204" pitchFamily="34" charset="-128"/>
              </a:rPr>
              <a:t>s memory</a:t>
            </a:r>
          </a:p>
          <a:p>
            <a:pPr marL="404813" indent="-287338"/>
            <a:r>
              <a:rPr lang="en-US" altLang="en-US" dirty="0">
                <a:ea typeface="ＭＳ Ｐゴシック" panose="020B0600070205080204" pitchFamily="34" charset="-128"/>
                <a:cs typeface="ＭＳ Ｐゴシック" panose="020B0600070205080204" pitchFamily="34" charset="-128"/>
              </a:rPr>
              <a:t>speed limited by memory bandwidth (2 bus crossings per datagram)</a:t>
            </a:r>
            <a:endParaRPr lang="en-US" altLang="en-US" sz="2000" dirty="0">
              <a:ea typeface="ＭＳ Ｐゴシック" panose="020B0600070205080204" pitchFamily="34" charset="-128"/>
              <a:cs typeface="ＭＳ Ｐゴシック" panose="020B0600070205080204" pitchFamily="34" charset="-128"/>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memory</a:t>
            </a:r>
            <a:endParaRPr lang="en-US" sz="4800" dirty="0"/>
          </a:p>
        </p:txBody>
      </p:sp>
      <p:grpSp>
        <p:nvGrpSpPr>
          <p:cNvPr id="172" name="Group 42">
            <a:extLst>
              <a:ext uri="{FF2B5EF4-FFF2-40B4-BE49-F238E27FC236}">
                <a16:creationId xmlns:a16="http://schemas.microsoft.com/office/drawing/2014/main" id="{F2B5464E-F88B-A642-84D4-5094AFD5B16B}"/>
              </a:ext>
            </a:extLst>
          </p:cNvPr>
          <p:cNvGrpSpPr>
            <a:grpSpLocks/>
          </p:cNvGrpSpPr>
          <p:nvPr/>
        </p:nvGrpSpPr>
        <p:grpSpPr bwMode="auto">
          <a:xfrm>
            <a:off x="2991749" y="4058753"/>
            <a:ext cx="6611937" cy="1787525"/>
            <a:chOff x="983" y="2540"/>
            <a:chExt cx="4165" cy="1126"/>
          </a:xfrm>
        </p:grpSpPr>
        <p:sp>
          <p:nvSpPr>
            <p:cNvPr id="173"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5"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176"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9"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system bus</a:t>
              </a:r>
            </a:p>
          </p:txBody>
        </p:sp>
      </p:grpSp>
      <p:pic>
        <p:nvPicPr>
          <p:cNvPr id="184"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74" y="4252428"/>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74" y="4215916"/>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Rectangle 45">
            <a:extLst>
              <a:ext uri="{FF2B5EF4-FFF2-40B4-BE49-F238E27FC236}">
                <a16:creationId xmlns:a16="http://schemas.microsoft.com/office/drawing/2014/main" id="{8A994D05-53E3-B047-9E60-A9448B35FAA0}"/>
              </a:ext>
            </a:extLst>
          </p:cNvPr>
          <p:cNvSpPr>
            <a:spLocks noChangeArrowheads="1"/>
          </p:cNvSpPr>
          <p:nvPr/>
        </p:nvSpPr>
        <p:spPr bwMode="auto">
          <a:xfrm>
            <a:off x="1809061" y="4487378"/>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6">
            <a:extLst>
              <a:ext uri="{FF2B5EF4-FFF2-40B4-BE49-F238E27FC236}">
                <a16:creationId xmlns:a16="http://schemas.microsoft.com/office/drawing/2014/main" id="{14B41E01-8B4F-2643-84CF-7D3D707C7DA0}"/>
              </a:ext>
            </a:extLst>
          </p:cNvPr>
          <p:cNvSpPr>
            <a:spLocks noChangeArrowheads="1"/>
          </p:cNvSpPr>
          <p:nvPr/>
        </p:nvSpPr>
        <p:spPr bwMode="auto">
          <a:xfrm>
            <a:off x="1821761" y="4496903"/>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 name="Slide Number Placeholder 4">
            <a:extLst>
              <a:ext uri="{FF2B5EF4-FFF2-40B4-BE49-F238E27FC236}">
                <a16:creationId xmlns:a16="http://schemas.microsoft.com/office/drawing/2014/main" id="{E873C787-12AC-6546-8188-86FCEB09ABB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389162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1 -0.00162 L 0.11159 -0.00162 L 0.11497 0.13334 L 0.26849 0.13334 L 0.26849 0.03912 " pathEditMode="relative" rAng="0" ptsTypes="AAAAA">
                                      <p:cBhvr>
                                        <p:cTn id="6" dur="2000" fill="hold"/>
                                        <p:tgtEl>
                                          <p:spTgt spid="186"/>
                                        </p:tgtEl>
                                        <p:attrNameLst>
                                          <p:attrName>ppt_x</p:attrName>
                                          <p:attrName>ppt_y</p:attrName>
                                        </p:attrNameLst>
                                      </p:cBhvr>
                                      <p:rCtr x="1352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dissolve">
                                      <p:cBhvr>
                                        <p:cTn id="10" dur="500"/>
                                        <p:tgtEl>
                                          <p:spTgt spid="187"/>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66667E-6 3.7037E-6 L 0.1487 3.7037E-6 L 0.15195 0.13819 L 0.31055 0.13588 L 0.30924 0.03842 " pathEditMode="relative" rAng="0" ptsTypes="AAAAA">
                                      <p:cBhvr>
                                        <p:cTn id="13" dur="2000" fill="hold"/>
                                        <p:tgtEl>
                                          <p:spTgt spid="187"/>
                                        </p:tgtEl>
                                        <p:attrNameLst>
                                          <p:attrName>ppt_x</p:attrName>
                                          <p:attrName>ppt_y</p:attrName>
                                        </p:attrNameLst>
                                      </p:cBhvr>
                                      <p:rCtr x="15521"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6849 0.03912 L 0.28151 0.03912 L 0.28151 0.12685 L 0.44622 0.12199 L 0.44713 -0.00324 L 0.58046 -0.00324 " pathEditMode="relative" rAng="0" ptsTypes="AAAAAA">
                                      <p:cBhvr>
                                        <p:cTn id="17" dur="2000" fill="hold"/>
                                        <p:tgtEl>
                                          <p:spTgt spid="186"/>
                                        </p:tgtEl>
                                        <p:attrNameLst>
                                          <p:attrName>ppt_x</p:attrName>
                                          <p:attrName>ppt_y</p:attrName>
                                        </p:attrNameLst>
                                      </p:cBhvr>
                                      <p:rCtr x="1559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6" grpId="1" animBg="1"/>
      <p:bldP spid="186" grpId="2" animBg="1"/>
      <p:bldP spid="187" grpId="0" animBg="1"/>
      <p:bldP spid="18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10574934" cy="2768460"/>
          </a:xfrm>
        </p:spPr>
        <p:txBody>
          <a:bodyPr>
            <a:normAutofit/>
          </a:bodyPr>
          <a:lstStyle/>
          <a:p>
            <a:pPr>
              <a:buFont typeface="Wingdings" charset="2"/>
              <a:buChar char="§"/>
              <a:defRPr/>
            </a:pPr>
            <a:r>
              <a:rPr lang="en-US" sz="3200" dirty="0"/>
              <a:t>datagram from input port memory to output port memory via a shared bus</a:t>
            </a:r>
          </a:p>
          <a:p>
            <a:pPr>
              <a:buFont typeface="Wingdings" charset="2"/>
              <a:buChar char="§"/>
              <a:defRPr/>
            </a:pPr>
            <a:r>
              <a:rPr lang="en-US" sz="3200" i="1" dirty="0">
                <a:solidFill>
                  <a:srgbClr val="CC0000"/>
                </a:solidFill>
              </a:rPr>
              <a:t>bus contention:</a:t>
            </a:r>
            <a:r>
              <a:rPr lang="en-US" sz="3200" dirty="0"/>
              <a:t>  switching speed limited by bus bandwidth</a:t>
            </a:r>
          </a:p>
          <a:p>
            <a:pPr>
              <a:buFont typeface="Wingdings" charset="2"/>
              <a:buChar char="§"/>
              <a:defRPr/>
            </a:pPr>
            <a:r>
              <a:rPr lang="en-US" sz="3200" dirty="0"/>
              <a:t>32 Gbps bus, Cisco 5600: sufficient speed for access routers</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a bus</a:t>
            </a:r>
            <a:endParaRPr lang="en-US" sz="4800" dirty="0"/>
          </a:p>
        </p:txBody>
      </p:sp>
      <p:grpSp>
        <p:nvGrpSpPr>
          <p:cNvPr id="4" name="Group 3">
            <a:extLst>
              <a:ext uri="{FF2B5EF4-FFF2-40B4-BE49-F238E27FC236}">
                <a16:creationId xmlns:a16="http://schemas.microsoft.com/office/drawing/2014/main" id="{9B8CD304-8CB5-AA4B-A0E8-C0ADE3BF0764}"/>
              </a:ext>
            </a:extLst>
          </p:cNvPr>
          <p:cNvGrpSpPr/>
          <p:nvPr/>
        </p:nvGrpSpPr>
        <p:grpSpPr>
          <a:xfrm>
            <a:off x="4078698" y="4298863"/>
            <a:ext cx="5296665" cy="1766337"/>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4">
            <a:extLst>
              <a:ext uri="{FF2B5EF4-FFF2-40B4-BE49-F238E27FC236}">
                <a16:creationId xmlns:a16="http://schemas.microsoft.com/office/drawing/2014/main" id="{804CF0B2-B0FB-2D4A-9DE1-13100592031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28729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6477000" cy="5100842"/>
          </a:xfrm>
        </p:spPr>
        <p:txBody>
          <a:bodyPr>
            <a:normAutofit/>
          </a:bodyPr>
          <a:lstStyle/>
          <a:p>
            <a:pPr indent="-287338">
              <a:buFont typeface="Wingdings" charset="2"/>
              <a:buChar char="§"/>
              <a:defRPr/>
            </a:pPr>
            <a:r>
              <a:rPr lang="en-US" sz="3200" dirty="0"/>
              <a:t>Crossbar, Clos networks, other interconnection nets initially developed to connect processors in multiprocessor</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8083826" y="1590262"/>
            <a:ext cx="2319130" cy="1855304"/>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8097079" y="4019964"/>
            <a:ext cx="3244414" cy="2535302"/>
            <a:chOff x="8097079" y="4019964"/>
            <a:chExt cx="3244414" cy="2535302"/>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8097079" y="5989983"/>
              <a:ext cx="3244414" cy="565283"/>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8x8 multistage switch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788873" y="3242734"/>
            <a:ext cx="6477000" cy="1093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multistage switch: </a:t>
            </a:r>
            <a:r>
              <a:rPr kumimoji="0" lang="en-US" sz="3200" b="0" i="1" u="none" strike="noStrike" kern="1200" cap="none" spc="0" normalizeH="0" baseline="0" noProof="0" dirty="0" err="1">
                <a:ln>
                  <a:noFill/>
                </a:ln>
                <a:solidFill>
                  <a:prstClr val="black"/>
                </a:solidFill>
                <a:effectLst/>
                <a:uLnTx/>
                <a:uFillTx/>
                <a:latin typeface="Calibri" panose="020F0502020204030204"/>
                <a:ea typeface="+mn-ea"/>
                <a:cs typeface="+mn-cs"/>
              </a:rPr>
              <a:t>nxn</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775016" y="4281825"/>
            <a:ext cx="6477000" cy="21189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exploiting parallelism: </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fragment datagram into fixed length cells on entry</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7278457" y="4508938"/>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571262"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862810"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Slide Number Placeholder 4">
            <a:extLst>
              <a:ext uri="{FF2B5EF4-FFF2-40B4-BE49-F238E27FC236}">
                <a16:creationId xmlns:a16="http://schemas.microsoft.com/office/drawing/2014/main" id="{4F8C5248-5115-F748-B1EF-FF98DE1ECEF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326578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8.33333E-7 3.7037E-6 L 0.06537 0.00023 L 0.0974 -0.06899 L 0.14805 -0.06899 C 0.15925 -0.0463 0.17018 -0.02385 0.18164 -0.00093 C 0.19596 -0.00186 0.28151 -0.00047 0.29662 -0.00116 " pathEditMode="relative" rAng="0" ptsTypes="AAAAAA">
                                      <p:cBhvr>
                                        <p:cTn id="30" dur="3000" fill="hold"/>
                                        <p:tgtEl>
                                          <p:spTgt spid="137"/>
                                        </p:tgtEl>
                                        <p:attrNameLst>
                                          <p:attrName>ppt_x</p:attrName>
                                          <p:attrName>ppt_y</p:attrName>
                                        </p:attrNameLst>
                                      </p:cBhvr>
                                      <p:rCtr x="14831" y="-3449"/>
                                    </p:animMotion>
                                  </p:childTnLst>
                                </p:cTn>
                              </p:par>
                              <p:par>
                                <p:cTn id="31" presetID="0" presetClass="path" presetSubtype="0" accel="50000" decel="50000" fill="hold" grpId="1" nodeType="withEffect">
                                  <p:stCondLst>
                                    <p:cond delay="0"/>
                                  </p:stCondLst>
                                  <p:childTnLst>
                                    <p:animMotion origin="layout" path="M -2.5E-6 -0.00024 L 0.06407 0.00069 C 0.06914 0.00949 0.07409 0.01851 0.07904 0.02731 L 0.08867 0.02592 L 0.12214 0.08842 L 0.17136 0.08842 L 0.20482 0.02453 L 0.22982 0.02453 L 0.23477 -0.00116 C 0.25508 -0.00116 0.28073 -0.0007 0.30104 -0.0007 " pathEditMode="relative" rAng="0" ptsTypes="AAAAAAAAAA">
                                      <p:cBhvr>
                                        <p:cTn id="32" dur="3000" fill="hold"/>
                                        <p:tgtEl>
                                          <p:spTgt spid="136"/>
                                        </p:tgtEl>
                                        <p:attrNameLst>
                                          <p:attrName>ppt_x</p:attrName>
                                          <p:attrName>ppt_y</p:attrName>
                                        </p:attrNameLst>
                                      </p:cBhvr>
                                      <p:rCtr x="15052" y="4375"/>
                                    </p:animMotion>
                                  </p:childTnLst>
                                </p:cTn>
                              </p:par>
                              <p:par>
                                <p:cTn id="33" presetID="0" presetClass="path" presetSubtype="0" accel="50000" decel="50000" fill="hold" grpId="1" nodeType="withEffect">
                                  <p:stCondLst>
                                    <p:cond delay="0"/>
                                  </p:stCondLst>
                                  <p:childTnLst>
                                    <p:animMotion origin="layout" path="M 0 0 L 0.08685 0.00139 L 0.10339 0.03912 L 0.11342 0.03842 L 0.14688 0.16365 L 0.19649 0.16296 L 0.23073 0.03634 L 0.25339 0.03564 L 0.26029 -0.00116 L 0.30495 -0.00116 " pathEditMode="relative" ptsTypes="AAAAAAAAAA">
                                      <p:cBhvr>
                                        <p:cTn id="34" dur="3000" fill="hold"/>
                                        <p:tgtEl>
                                          <p:spTgt spid="1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924646" y="1287519"/>
            <a:ext cx="10585173" cy="1026189"/>
          </a:xfrm>
        </p:spPr>
        <p:txBody>
          <a:bodyPr>
            <a:normAutofit/>
          </a:bodyPr>
          <a:lstStyle/>
          <a:p>
            <a:pPr indent="-287338">
              <a:buFont typeface="Wingdings" charset="2"/>
              <a:buChar char="§"/>
              <a:defRPr/>
            </a:pPr>
            <a:r>
              <a:rPr lang="en-US" sz="3200" dirty="0"/>
              <a:t>scaling, using multiple switching “planes” in parallel: </a:t>
            </a:r>
          </a:p>
          <a:p>
            <a:pPr lvl="1" indent="-287338">
              <a:buFont typeface="Wingdings" charset="2"/>
              <a:buChar char="§"/>
              <a:defRPr/>
            </a:pPr>
            <a:r>
              <a:rPr lang="en-US" sz="2800" dirty="0"/>
              <a:t>speedup, scaleup via parallelism</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465885" y="2987580"/>
            <a:ext cx="6504470" cy="2842592"/>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23758" y="2166731"/>
              <a:ext cx="2290665" cy="2842592"/>
              <a:chOff x="4199689" y="2922105"/>
              <a:chExt cx="2290665"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802662" y="2922105"/>
                <a:ext cx="1687692" cy="1311965"/>
                <a:chOff x="1416732" y="5221357"/>
                <a:chExt cx="1687692"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200970" cy="1311965"/>
                  <a:chOff x="4426226" y="4479235"/>
                  <a:chExt cx="1200970"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16523" y="3140766"/>
                <a:ext cx="1687692" cy="1311965"/>
                <a:chOff x="1416732" y="5221357"/>
                <a:chExt cx="1687692"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175002" cy="1311965"/>
                  <a:chOff x="4426226" y="4479235"/>
                  <a:chExt cx="1175002"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30384" y="3359427"/>
                <a:ext cx="1687692" cy="1311965"/>
                <a:chOff x="1416732" y="5221357"/>
                <a:chExt cx="1687692"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175002" cy="1311965"/>
                  <a:chOff x="4426226" y="4479235"/>
                  <a:chExt cx="1175002"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44245" y="3578088"/>
                <a:ext cx="1687692" cy="1311965"/>
                <a:chOff x="1416732" y="5221357"/>
                <a:chExt cx="1687692"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175002" cy="1311965"/>
                  <a:chOff x="4426226" y="4479235"/>
                  <a:chExt cx="1175002"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58106" y="3796749"/>
                <a:ext cx="1687692" cy="1311965"/>
                <a:chOff x="1416732" y="5221357"/>
                <a:chExt cx="1687692"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175002" cy="1311965"/>
                  <a:chOff x="4426226" y="4479235"/>
                  <a:chExt cx="1175002"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71967" y="4015410"/>
                <a:ext cx="1687692" cy="1311965"/>
                <a:chOff x="1416732" y="5221357"/>
                <a:chExt cx="1687692"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175002" cy="1311965"/>
                  <a:chOff x="4426226" y="4479235"/>
                  <a:chExt cx="1175002"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85828" y="4234071"/>
                <a:ext cx="1687692" cy="1311965"/>
                <a:chOff x="1416732" y="5221357"/>
                <a:chExt cx="1687692"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175002" cy="1311965"/>
                  <a:chOff x="4426226" y="4479235"/>
                  <a:chExt cx="1175002"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99689" y="4452732"/>
                <a:ext cx="1687692" cy="1311965"/>
                <a:chOff x="1416732" y="5221357"/>
                <a:chExt cx="1687692"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200970" cy="1311965"/>
                  <a:chOff x="4426226" y="4479235"/>
                  <a:chExt cx="1200970"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942537" y="2612461"/>
            <a:ext cx="4009292" cy="35681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Cisco CRS router:</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basic unit: 8 switching planes</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plane: 3-stage interconnection network</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 to 100’s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Tbps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8036909" y="4890993"/>
            <a:ext cx="937683" cy="733606"/>
          </a:xfrm>
          <a:prstGeom prst="rect">
            <a:avLst/>
          </a:prstGeom>
        </p:spPr>
      </p:pic>
      <p:sp>
        <p:nvSpPr>
          <p:cNvPr id="223" name="Slide Number Placeholder 4">
            <a:extLst>
              <a:ext uri="{FF2B5EF4-FFF2-40B4-BE49-F238E27FC236}">
                <a16:creationId xmlns:a16="http://schemas.microsoft.com/office/drawing/2014/main" id="{E7A4998C-0527-1B40-A7CD-C664065D210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321362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1356798"/>
          </a:xfrm>
        </p:spPr>
        <p:txBody>
          <a:bodyPr/>
          <a:lstStyle/>
          <a:p>
            <a:r>
              <a:rPr lang="en-US" altLang="en-US" dirty="0">
                <a:ea typeface="ＭＳ Ｐゴシック" panose="020B0600070205080204" pitchFamily="34" charset="-128"/>
                <a:cs typeface="ＭＳ Ｐゴシック" panose="020B0600070205080204" pitchFamily="34" charset="-128"/>
              </a:rPr>
              <a:t>If switch fabric slower than input ports combined -&gt; queueing may occur at input queues </a:t>
            </a:r>
          </a:p>
          <a:p>
            <a:pPr lvl="1"/>
            <a:r>
              <a:rPr lang="en-US" altLang="en-US" sz="2800" dirty="0">
                <a:ea typeface="ＭＳ Ｐゴシック" panose="020B0600070205080204" pitchFamily="34" charset="-128"/>
              </a:rPr>
              <a:t>queueing delay and loss due to input buffer overflow!</a:t>
            </a:r>
          </a:p>
          <a:p>
            <a:endParaRPr lang="en-US" dirty="0"/>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Input port queuing</a:t>
            </a: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1800666" y="5728188"/>
            <a:ext cx="44594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output port contention: only one red datagram can be transferred. lower red packet is </a:t>
            </a:r>
            <a:r>
              <a:rPr kumimoji="0" lang="en-US" altLang="en-US" sz="2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2528548" y="3841801"/>
            <a:ext cx="3027362" cy="1817687"/>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Freeform 61">
              <a:extLst>
                <a:ext uri="{FF2B5EF4-FFF2-40B4-BE49-F238E27FC236}">
                  <a16:creationId xmlns:a16="http://schemas.microsoft.com/office/drawing/2014/main" id="{63B03E4B-DC34-6549-9693-9E2101F3E2F9}"/>
                </a:ext>
              </a:extLst>
            </p:cNvPr>
            <p:cNvSpPr>
              <a:spLocks/>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7"/>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7144970" y="3842241"/>
            <a:ext cx="3587750" cy="2570163"/>
            <a:chOff x="2950" y="2025"/>
            <a:chExt cx="2260" cy="1619"/>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packet time later: green packet experiences HOL blocking</a:t>
              </a:r>
              <a:endPar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835334" y="2690269"/>
            <a:ext cx="10515600" cy="9842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Head-of-the-Line (HOL) blocking: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queued datagram at front of queue prevents others in queue from moving forward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Slide Number Placeholder 4">
            <a:extLst>
              <a:ext uri="{FF2B5EF4-FFF2-40B4-BE49-F238E27FC236}">
                <a16:creationId xmlns:a16="http://schemas.microsoft.com/office/drawing/2014/main" id="{27DA9828-E8AA-634F-A5D6-E2BC44AAFB5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319309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888773" y="3417068"/>
            <a:ext cx="5977544" cy="1413266"/>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pitchFamily="2"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Buffering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required when datagrams arrive from fabric faster than link transmission rate.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Drop policy: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938650" y="5182135"/>
            <a:ext cx="5131875" cy="1289003"/>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Scheduling discipline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6900841" y="3768360"/>
            <a:ext cx="5036234" cy="1255728"/>
            <a:chOff x="6302327" y="3768360"/>
            <a:chExt cx="5036234" cy="1255728"/>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6875475" y="5201260"/>
            <a:ext cx="5319932" cy="1255728"/>
            <a:chOff x="6243711" y="5201260"/>
            <a:chExt cx="5319932" cy="1255728"/>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Priority scheduling – who gets best performance, network neutrality</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A53CB450-3600-DF45-8C8B-A1E7209621EE}"/>
              </a:ext>
            </a:extLst>
          </p:cNvPr>
          <p:cNvGrpSpPr/>
          <p:nvPr/>
        </p:nvGrpSpPr>
        <p:grpSpPr>
          <a:xfrm>
            <a:off x="8496886" y="307717"/>
            <a:ext cx="2967544" cy="1552790"/>
            <a:chOff x="8496886" y="307717"/>
            <a:chExt cx="2967544" cy="1552790"/>
          </a:xfrm>
        </p:grpSpPr>
        <p:pic>
          <p:nvPicPr>
            <p:cNvPr id="69634" name="Picture 2">
              <a:extLst>
                <a:ext uri="{FF2B5EF4-FFF2-40B4-BE49-F238E27FC236}">
                  <a16:creationId xmlns:a16="http://schemas.microsoft.com/office/drawing/2014/main" id="{D370C23A-8A5C-F640-8169-0F65AF0A8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340" y="307717"/>
              <a:ext cx="1359144" cy="11904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89BDD-BACE-1743-A635-00D64D17E14C}"/>
                </a:ext>
              </a:extLst>
            </p:cNvPr>
            <p:cNvSpPr txBox="1"/>
            <p:nvPr/>
          </p:nvSpPr>
          <p:spPr>
            <a:xfrm>
              <a:off x="8496886" y="1491175"/>
              <a:ext cx="29675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a really important slide</a:t>
              </a: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1178949" y="1396538"/>
            <a:ext cx="7113685" cy="1695796"/>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t>
              </a:r>
              <a:r>
                <a:rPr kumimoji="0" lang="en-US" altLang="en-US" sz="20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abric</a:t>
              </a:r>
              <a:endPar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en-US" sz="18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rate: </a:t>
              </a: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39" name="Slide Number Placeholder 4">
            <a:extLst>
              <a:ext uri="{FF2B5EF4-FFF2-40B4-BE49-F238E27FC236}">
                <a16:creationId xmlns:a16="http://schemas.microsoft.com/office/drawing/2014/main" id="{00A3717F-1F0F-FC43-A1DA-5E87871F059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173501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dissolv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grpSp>
        <p:nvGrpSpPr>
          <p:cNvPr id="109" name="Group 78">
            <a:extLst>
              <a:ext uri="{FF2B5EF4-FFF2-40B4-BE49-F238E27FC236}">
                <a16:creationId xmlns:a16="http://schemas.microsoft.com/office/drawing/2014/main" id="{082D51D0-D1D3-A942-9BB2-2D4682B56DD8}"/>
              </a:ext>
            </a:extLst>
          </p:cNvPr>
          <p:cNvGrpSpPr>
            <a:grpSpLocks/>
          </p:cNvGrpSpPr>
          <p:nvPr/>
        </p:nvGrpSpPr>
        <p:grpSpPr bwMode="auto">
          <a:xfrm>
            <a:off x="2375414" y="1576437"/>
            <a:ext cx="7412037" cy="2870200"/>
            <a:chOff x="550" y="931"/>
            <a:chExt cx="4669" cy="1808"/>
          </a:xfrm>
        </p:grpSpPr>
        <p:grpSp>
          <p:nvGrpSpPr>
            <p:cNvPr id="110" name="Group 29">
              <a:extLst>
                <a:ext uri="{FF2B5EF4-FFF2-40B4-BE49-F238E27FC236}">
                  <a16:creationId xmlns:a16="http://schemas.microsoft.com/office/drawing/2014/main" id="{A3EB5D9E-72A3-7745-8A3E-36D91FF392DE}"/>
                </a:ext>
              </a:extLst>
            </p:cNvPr>
            <p:cNvGrpSpPr>
              <a:grpSpLocks/>
            </p:cNvGrpSpPr>
            <p:nvPr/>
          </p:nvGrpSpPr>
          <p:grpSpPr bwMode="auto">
            <a:xfrm>
              <a:off x="699" y="948"/>
              <a:ext cx="2099" cy="1356"/>
              <a:chOff x="523" y="976"/>
              <a:chExt cx="2099" cy="1356"/>
            </a:xfrm>
          </p:grpSpPr>
          <p:sp>
            <p:nvSpPr>
              <p:cNvPr id="159" name="Rectangle 6">
                <a:extLst>
                  <a:ext uri="{FF2B5EF4-FFF2-40B4-BE49-F238E27FC236}">
                    <a16:creationId xmlns:a16="http://schemas.microsoft.com/office/drawing/2014/main" id="{D8B6A1DB-471C-CC4C-A15D-8F1744B84968}"/>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0" name="Group 10">
                <a:extLst>
                  <a:ext uri="{FF2B5EF4-FFF2-40B4-BE49-F238E27FC236}">
                    <a16:creationId xmlns:a16="http://schemas.microsoft.com/office/drawing/2014/main" id="{CF011BEC-3BD8-724A-930F-DF1BD144E0F3}"/>
                  </a:ext>
                </a:extLst>
              </p:cNvPr>
              <p:cNvGrpSpPr>
                <a:grpSpLocks/>
              </p:cNvGrpSpPr>
              <p:nvPr/>
            </p:nvGrpSpPr>
            <p:grpSpPr bwMode="auto">
              <a:xfrm>
                <a:off x="804" y="997"/>
                <a:ext cx="249" cy="1295"/>
                <a:chOff x="748" y="997"/>
                <a:chExt cx="249" cy="1295"/>
              </a:xfrm>
            </p:grpSpPr>
            <p:sp>
              <p:nvSpPr>
                <p:cNvPr id="204" name="Rectangle 7">
                  <a:extLst>
                    <a:ext uri="{FF2B5EF4-FFF2-40B4-BE49-F238E27FC236}">
                      <a16:creationId xmlns:a16="http://schemas.microsoft.com/office/drawing/2014/main" id="{0ECFBAAE-DF3A-A940-A3AE-05CA1F501F0F}"/>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Rectangle 8">
                  <a:extLst>
                    <a:ext uri="{FF2B5EF4-FFF2-40B4-BE49-F238E27FC236}">
                      <a16:creationId xmlns:a16="http://schemas.microsoft.com/office/drawing/2014/main" id="{E7A662AD-6DCF-F34A-A047-07F4B580C18A}"/>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Rectangle 9">
                  <a:extLst>
                    <a:ext uri="{FF2B5EF4-FFF2-40B4-BE49-F238E27FC236}">
                      <a16:creationId xmlns:a16="http://schemas.microsoft.com/office/drawing/2014/main" id="{9926E030-FA12-C74C-949A-473AE1056F2D}"/>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1" name="Group 11">
                <a:extLst>
                  <a:ext uri="{FF2B5EF4-FFF2-40B4-BE49-F238E27FC236}">
                    <a16:creationId xmlns:a16="http://schemas.microsoft.com/office/drawing/2014/main" id="{2DAF4907-42BF-A548-B33A-D2FBEF2C97AB}"/>
                  </a:ext>
                </a:extLst>
              </p:cNvPr>
              <p:cNvGrpSpPr>
                <a:grpSpLocks/>
              </p:cNvGrpSpPr>
              <p:nvPr/>
            </p:nvGrpSpPr>
            <p:grpSpPr bwMode="auto">
              <a:xfrm>
                <a:off x="2109" y="1002"/>
                <a:ext cx="249" cy="1295"/>
                <a:chOff x="748" y="997"/>
                <a:chExt cx="249" cy="1295"/>
              </a:xfrm>
            </p:grpSpPr>
            <p:sp>
              <p:nvSpPr>
                <p:cNvPr id="201" name="Rectangle 12">
                  <a:extLst>
                    <a:ext uri="{FF2B5EF4-FFF2-40B4-BE49-F238E27FC236}">
                      <a16:creationId xmlns:a16="http://schemas.microsoft.com/office/drawing/2014/main" id="{CD600951-D32E-2F4A-8B8D-2BC1898E47E2}"/>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13">
                  <a:extLst>
                    <a:ext uri="{FF2B5EF4-FFF2-40B4-BE49-F238E27FC236}">
                      <a16:creationId xmlns:a16="http://schemas.microsoft.com/office/drawing/2014/main" id="{349846DD-5315-9F46-A3D4-630D59325ADA}"/>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14">
                  <a:extLst>
                    <a:ext uri="{FF2B5EF4-FFF2-40B4-BE49-F238E27FC236}">
                      <a16:creationId xmlns:a16="http://schemas.microsoft.com/office/drawing/2014/main" id="{AE0A909B-B320-604A-89A1-1760A69BDA86}"/>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2" name="Line 15">
                <a:extLst>
                  <a:ext uri="{FF2B5EF4-FFF2-40B4-BE49-F238E27FC236}">
                    <a16:creationId xmlns:a16="http://schemas.microsoft.com/office/drawing/2014/main" id="{B4E57E31-441A-7241-9895-1E601460DF16}"/>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16">
                <a:extLst>
                  <a:ext uri="{FF2B5EF4-FFF2-40B4-BE49-F238E27FC236}">
                    <a16:creationId xmlns:a16="http://schemas.microsoft.com/office/drawing/2014/main" id="{51B07D47-E6CB-8D41-85B6-448EE5F8FF59}"/>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 name="Line 17">
                <a:extLst>
                  <a:ext uri="{FF2B5EF4-FFF2-40B4-BE49-F238E27FC236}">
                    <a16:creationId xmlns:a16="http://schemas.microsoft.com/office/drawing/2014/main" id="{1BA71812-14CA-334D-B6DE-FC0BBC8501AF}"/>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5" name="Line 18">
                <a:extLst>
                  <a:ext uri="{FF2B5EF4-FFF2-40B4-BE49-F238E27FC236}">
                    <a16:creationId xmlns:a16="http://schemas.microsoft.com/office/drawing/2014/main" id="{87EC818D-2CED-6445-96A3-B864E22C9CAA}"/>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 name="Line 19">
                <a:extLst>
                  <a:ext uri="{FF2B5EF4-FFF2-40B4-BE49-F238E27FC236}">
                    <a16:creationId xmlns:a16="http://schemas.microsoft.com/office/drawing/2014/main" id="{3FC82DB6-CD3B-1043-B270-4880E4F38C1C}"/>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20">
                <a:extLst>
                  <a:ext uri="{FF2B5EF4-FFF2-40B4-BE49-F238E27FC236}">
                    <a16:creationId xmlns:a16="http://schemas.microsoft.com/office/drawing/2014/main" id="{291916CC-CF8D-0C43-904A-57618DC524AB}"/>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3" name="Group 24">
                <a:extLst>
                  <a:ext uri="{FF2B5EF4-FFF2-40B4-BE49-F238E27FC236}">
                    <a16:creationId xmlns:a16="http://schemas.microsoft.com/office/drawing/2014/main" id="{8685B4BD-95B3-D548-8A50-02AB19D73F70}"/>
                  </a:ext>
                </a:extLst>
              </p:cNvPr>
              <p:cNvGrpSpPr>
                <a:grpSpLocks/>
              </p:cNvGrpSpPr>
              <p:nvPr/>
            </p:nvGrpSpPr>
            <p:grpSpPr bwMode="auto">
              <a:xfrm>
                <a:off x="523" y="1169"/>
                <a:ext cx="288" cy="939"/>
                <a:chOff x="-60" y="1148"/>
                <a:chExt cx="168" cy="939"/>
              </a:xfrm>
            </p:grpSpPr>
            <p:sp>
              <p:nvSpPr>
                <p:cNvPr id="198" name="Line 21">
                  <a:extLst>
                    <a:ext uri="{FF2B5EF4-FFF2-40B4-BE49-F238E27FC236}">
                      <a16:creationId xmlns:a16="http://schemas.microsoft.com/office/drawing/2014/main" id="{695AD499-8E12-5F4D-B492-77637F16E768}"/>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9" name="Line 22">
                  <a:extLst>
                    <a:ext uri="{FF2B5EF4-FFF2-40B4-BE49-F238E27FC236}">
                      <a16:creationId xmlns:a16="http://schemas.microsoft.com/office/drawing/2014/main" id="{6D509BF4-A289-5848-B0EC-FF37900D6850}"/>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0" name="Line 23">
                  <a:extLst>
                    <a:ext uri="{FF2B5EF4-FFF2-40B4-BE49-F238E27FC236}">
                      <a16:creationId xmlns:a16="http://schemas.microsoft.com/office/drawing/2014/main" id="{77D1F46B-8487-0443-B204-6D39A32CACEB}"/>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4" name="Group 25">
                <a:extLst>
                  <a:ext uri="{FF2B5EF4-FFF2-40B4-BE49-F238E27FC236}">
                    <a16:creationId xmlns:a16="http://schemas.microsoft.com/office/drawing/2014/main" id="{8CC26DE9-2259-C249-BCBA-49FB43CFADBA}"/>
                  </a:ext>
                </a:extLst>
              </p:cNvPr>
              <p:cNvGrpSpPr>
                <a:grpSpLocks/>
              </p:cNvGrpSpPr>
              <p:nvPr/>
            </p:nvGrpSpPr>
            <p:grpSpPr bwMode="auto">
              <a:xfrm>
                <a:off x="2334" y="1173"/>
                <a:ext cx="288" cy="939"/>
                <a:chOff x="-60" y="1148"/>
                <a:chExt cx="168" cy="939"/>
              </a:xfrm>
            </p:grpSpPr>
            <p:sp>
              <p:nvSpPr>
                <p:cNvPr id="195" name="Line 26">
                  <a:extLst>
                    <a:ext uri="{FF2B5EF4-FFF2-40B4-BE49-F238E27FC236}">
                      <a16:creationId xmlns:a16="http://schemas.microsoft.com/office/drawing/2014/main" id="{CAC9505F-8DFC-D849-A39D-F3F19EF2D5FA}"/>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6" name="Line 27">
                  <a:extLst>
                    <a:ext uri="{FF2B5EF4-FFF2-40B4-BE49-F238E27FC236}">
                      <a16:creationId xmlns:a16="http://schemas.microsoft.com/office/drawing/2014/main" id="{55359C2D-B6B3-3344-987F-A1ADCD12D9F3}"/>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7" name="Line 28">
                  <a:extLst>
                    <a:ext uri="{FF2B5EF4-FFF2-40B4-BE49-F238E27FC236}">
                      <a16:creationId xmlns:a16="http://schemas.microsoft.com/office/drawing/2014/main" id="{5F30395D-D362-F345-A3BD-DBCBEAE6AE6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1" name="Group 30">
              <a:extLst>
                <a:ext uri="{FF2B5EF4-FFF2-40B4-BE49-F238E27FC236}">
                  <a16:creationId xmlns:a16="http://schemas.microsoft.com/office/drawing/2014/main" id="{87B52D43-752A-3147-8555-38567E7FADD6}"/>
                </a:ext>
              </a:extLst>
            </p:cNvPr>
            <p:cNvGrpSpPr>
              <a:grpSpLocks/>
            </p:cNvGrpSpPr>
            <p:nvPr/>
          </p:nvGrpSpPr>
          <p:grpSpPr bwMode="auto">
            <a:xfrm>
              <a:off x="3120" y="931"/>
              <a:ext cx="2099" cy="1356"/>
              <a:chOff x="523" y="976"/>
              <a:chExt cx="2099" cy="1356"/>
            </a:xfrm>
          </p:grpSpPr>
          <p:sp>
            <p:nvSpPr>
              <p:cNvPr id="133" name="Rectangle 31">
                <a:extLst>
                  <a:ext uri="{FF2B5EF4-FFF2-40B4-BE49-F238E27FC236}">
                    <a16:creationId xmlns:a16="http://schemas.microsoft.com/office/drawing/2014/main" id="{01131CB9-416C-BC46-84D2-855A2BA959F5}"/>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 name="Group 32">
                <a:extLst>
                  <a:ext uri="{FF2B5EF4-FFF2-40B4-BE49-F238E27FC236}">
                    <a16:creationId xmlns:a16="http://schemas.microsoft.com/office/drawing/2014/main" id="{A51BEB8E-CB78-6343-AB5B-0FAAD83DDB11}"/>
                  </a:ext>
                </a:extLst>
              </p:cNvPr>
              <p:cNvGrpSpPr>
                <a:grpSpLocks/>
              </p:cNvGrpSpPr>
              <p:nvPr/>
            </p:nvGrpSpPr>
            <p:grpSpPr bwMode="auto">
              <a:xfrm>
                <a:off x="804" y="997"/>
                <a:ext cx="249" cy="1295"/>
                <a:chOff x="748" y="997"/>
                <a:chExt cx="249" cy="1295"/>
              </a:xfrm>
            </p:grpSpPr>
            <p:sp>
              <p:nvSpPr>
                <p:cNvPr id="156" name="Rectangle 33">
                  <a:extLst>
                    <a:ext uri="{FF2B5EF4-FFF2-40B4-BE49-F238E27FC236}">
                      <a16:creationId xmlns:a16="http://schemas.microsoft.com/office/drawing/2014/main" id="{1D2E2A7A-D30D-664E-A612-0857B3D0E4B6}"/>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34">
                  <a:extLst>
                    <a:ext uri="{FF2B5EF4-FFF2-40B4-BE49-F238E27FC236}">
                      <a16:creationId xmlns:a16="http://schemas.microsoft.com/office/drawing/2014/main" id="{8E72E2CC-79B7-6543-BC67-FF039A8E2FDB}"/>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Rectangle 35">
                  <a:extLst>
                    <a:ext uri="{FF2B5EF4-FFF2-40B4-BE49-F238E27FC236}">
                      <a16:creationId xmlns:a16="http://schemas.microsoft.com/office/drawing/2014/main" id="{30FE5ACD-D95D-574F-9366-5EFC8A7E18FA}"/>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5" name="Group 36">
                <a:extLst>
                  <a:ext uri="{FF2B5EF4-FFF2-40B4-BE49-F238E27FC236}">
                    <a16:creationId xmlns:a16="http://schemas.microsoft.com/office/drawing/2014/main" id="{5C3DD79B-12CD-B541-8D50-5DBDCC7A6053}"/>
                  </a:ext>
                </a:extLst>
              </p:cNvPr>
              <p:cNvGrpSpPr>
                <a:grpSpLocks/>
              </p:cNvGrpSpPr>
              <p:nvPr/>
            </p:nvGrpSpPr>
            <p:grpSpPr bwMode="auto">
              <a:xfrm>
                <a:off x="2109" y="1002"/>
                <a:ext cx="249" cy="1295"/>
                <a:chOff x="748" y="997"/>
                <a:chExt cx="249" cy="1295"/>
              </a:xfrm>
            </p:grpSpPr>
            <p:sp>
              <p:nvSpPr>
                <p:cNvPr id="153" name="Rectangle 37">
                  <a:extLst>
                    <a:ext uri="{FF2B5EF4-FFF2-40B4-BE49-F238E27FC236}">
                      <a16:creationId xmlns:a16="http://schemas.microsoft.com/office/drawing/2014/main" id="{0D165B5C-42F0-7146-AA7F-E468E41E9976}"/>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Rectangle 38">
                  <a:extLst>
                    <a:ext uri="{FF2B5EF4-FFF2-40B4-BE49-F238E27FC236}">
                      <a16:creationId xmlns:a16="http://schemas.microsoft.com/office/drawing/2014/main" id="{75AA2AC8-0434-1D42-B745-912205EEB8FB}"/>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39">
                  <a:extLst>
                    <a:ext uri="{FF2B5EF4-FFF2-40B4-BE49-F238E27FC236}">
                      <a16:creationId xmlns:a16="http://schemas.microsoft.com/office/drawing/2014/main" id="{53CBA0BE-8E05-424B-B90D-1C4E2ED7296C}"/>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6" name="Line 40">
                <a:extLst>
                  <a:ext uri="{FF2B5EF4-FFF2-40B4-BE49-F238E27FC236}">
                    <a16:creationId xmlns:a16="http://schemas.microsoft.com/office/drawing/2014/main" id="{414D90B8-DEBE-B84E-92C6-CBB94C405FBA}"/>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Line 41">
                <a:extLst>
                  <a:ext uri="{FF2B5EF4-FFF2-40B4-BE49-F238E27FC236}">
                    <a16:creationId xmlns:a16="http://schemas.microsoft.com/office/drawing/2014/main" id="{193F439E-A0CB-BE4E-A767-399A338483CC}"/>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Line 42">
                <a:extLst>
                  <a:ext uri="{FF2B5EF4-FFF2-40B4-BE49-F238E27FC236}">
                    <a16:creationId xmlns:a16="http://schemas.microsoft.com/office/drawing/2014/main" id="{07DC5438-65CD-8040-9C95-EB788FCACA85}"/>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43">
                <a:extLst>
                  <a:ext uri="{FF2B5EF4-FFF2-40B4-BE49-F238E27FC236}">
                    <a16:creationId xmlns:a16="http://schemas.microsoft.com/office/drawing/2014/main" id="{EC6AC95C-A7B2-8D45-BDD7-51C70380F2E9}"/>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44">
                <a:extLst>
                  <a:ext uri="{FF2B5EF4-FFF2-40B4-BE49-F238E27FC236}">
                    <a16:creationId xmlns:a16="http://schemas.microsoft.com/office/drawing/2014/main" id="{391784A2-88F1-CF43-B836-438D26F35D99}"/>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45">
                <a:extLst>
                  <a:ext uri="{FF2B5EF4-FFF2-40B4-BE49-F238E27FC236}">
                    <a16:creationId xmlns:a16="http://schemas.microsoft.com/office/drawing/2014/main" id="{E4BF36D2-171F-B148-8431-04035400B2D1}"/>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 name="Group 46">
                <a:extLst>
                  <a:ext uri="{FF2B5EF4-FFF2-40B4-BE49-F238E27FC236}">
                    <a16:creationId xmlns:a16="http://schemas.microsoft.com/office/drawing/2014/main" id="{6A23E468-2FC0-D842-99E6-C85245510E21}"/>
                  </a:ext>
                </a:extLst>
              </p:cNvPr>
              <p:cNvGrpSpPr>
                <a:grpSpLocks/>
              </p:cNvGrpSpPr>
              <p:nvPr/>
            </p:nvGrpSpPr>
            <p:grpSpPr bwMode="auto">
              <a:xfrm>
                <a:off x="523" y="1169"/>
                <a:ext cx="288" cy="939"/>
                <a:chOff x="-60" y="1148"/>
                <a:chExt cx="168" cy="939"/>
              </a:xfrm>
            </p:grpSpPr>
            <p:sp>
              <p:nvSpPr>
                <p:cNvPr id="150" name="Line 47">
                  <a:extLst>
                    <a:ext uri="{FF2B5EF4-FFF2-40B4-BE49-F238E27FC236}">
                      <a16:creationId xmlns:a16="http://schemas.microsoft.com/office/drawing/2014/main" id="{46B8DCC8-C78E-5946-97FA-DF37A5D12279}"/>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48">
                  <a:extLst>
                    <a:ext uri="{FF2B5EF4-FFF2-40B4-BE49-F238E27FC236}">
                      <a16:creationId xmlns:a16="http://schemas.microsoft.com/office/drawing/2014/main" id="{CDDE8C10-BFA8-D045-BFE9-3D6F6089A748}"/>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Line 49">
                  <a:extLst>
                    <a:ext uri="{FF2B5EF4-FFF2-40B4-BE49-F238E27FC236}">
                      <a16:creationId xmlns:a16="http://schemas.microsoft.com/office/drawing/2014/main" id="{39539C18-A10C-DB44-A87D-DDBFE4B9A78C}"/>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6" name="Group 50">
                <a:extLst>
                  <a:ext uri="{FF2B5EF4-FFF2-40B4-BE49-F238E27FC236}">
                    <a16:creationId xmlns:a16="http://schemas.microsoft.com/office/drawing/2014/main" id="{C5C5F675-53F5-C345-BF7D-D175E0816F5D}"/>
                  </a:ext>
                </a:extLst>
              </p:cNvPr>
              <p:cNvGrpSpPr>
                <a:grpSpLocks/>
              </p:cNvGrpSpPr>
              <p:nvPr/>
            </p:nvGrpSpPr>
            <p:grpSpPr bwMode="auto">
              <a:xfrm>
                <a:off x="2334" y="1173"/>
                <a:ext cx="288" cy="939"/>
                <a:chOff x="-60" y="1148"/>
                <a:chExt cx="168" cy="939"/>
              </a:xfrm>
            </p:grpSpPr>
            <p:sp>
              <p:nvSpPr>
                <p:cNvPr id="147" name="Line 51">
                  <a:extLst>
                    <a:ext uri="{FF2B5EF4-FFF2-40B4-BE49-F238E27FC236}">
                      <a16:creationId xmlns:a16="http://schemas.microsoft.com/office/drawing/2014/main" id="{98C13E3B-D516-B947-BE59-93C8B104F33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Line 52">
                  <a:extLst>
                    <a:ext uri="{FF2B5EF4-FFF2-40B4-BE49-F238E27FC236}">
                      <a16:creationId xmlns:a16="http://schemas.microsoft.com/office/drawing/2014/main" id="{CE252363-458C-C941-BAB9-6BC53DD18A58}"/>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9" name="Line 53">
                  <a:extLst>
                    <a:ext uri="{FF2B5EF4-FFF2-40B4-BE49-F238E27FC236}">
                      <a16:creationId xmlns:a16="http://schemas.microsoft.com/office/drawing/2014/main" id="{D9F4BF94-F778-5040-8CC6-996F2BF703AE}"/>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12" name="Rectangle 54">
              <a:extLst>
                <a:ext uri="{FF2B5EF4-FFF2-40B4-BE49-F238E27FC236}">
                  <a16:creationId xmlns:a16="http://schemas.microsoft.com/office/drawing/2014/main" id="{6533D250-EDC5-4146-A678-D8717156F903}"/>
                </a:ext>
              </a:extLst>
            </p:cNvPr>
            <p:cNvSpPr>
              <a:spLocks noChangeArrowheads="1"/>
            </p:cNvSpPr>
            <p:nvPr/>
          </p:nvSpPr>
          <p:spPr bwMode="auto">
            <a:xfrm>
              <a:off x="1012" y="101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55">
              <a:extLst>
                <a:ext uri="{FF2B5EF4-FFF2-40B4-BE49-F238E27FC236}">
                  <a16:creationId xmlns:a16="http://schemas.microsoft.com/office/drawing/2014/main" id="{733150BE-256C-9945-B7EB-CAF89F9D7BA8}"/>
                </a:ext>
              </a:extLst>
            </p:cNvPr>
            <p:cNvSpPr>
              <a:spLocks noChangeArrowheads="1"/>
            </p:cNvSpPr>
            <p:nvPr/>
          </p:nvSpPr>
          <p:spPr bwMode="auto">
            <a:xfrm>
              <a:off x="1003" y="1494"/>
              <a:ext cx="175" cy="98"/>
            </a:xfrm>
            <a:prstGeom prst="rect">
              <a:avLst/>
            </a:prstGeom>
            <a:solidFill>
              <a:srgbClr val="0000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Rectangle 56">
              <a:extLst>
                <a:ext uri="{FF2B5EF4-FFF2-40B4-BE49-F238E27FC236}">
                  <a16:creationId xmlns:a16="http://schemas.microsoft.com/office/drawing/2014/main" id="{DCF223E2-6636-B042-B0AB-7F418AF1C068}"/>
                </a:ext>
              </a:extLst>
            </p:cNvPr>
            <p:cNvSpPr>
              <a:spLocks noChangeArrowheads="1"/>
            </p:cNvSpPr>
            <p:nvPr/>
          </p:nvSpPr>
          <p:spPr bwMode="auto">
            <a:xfrm>
              <a:off x="994" y="196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Rectangle 57">
              <a:extLst>
                <a:ext uri="{FF2B5EF4-FFF2-40B4-BE49-F238E27FC236}">
                  <a16:creationId xmlns:a16="http://schemas.microsoft.com/office/drawing/2014/main" id="{42A5E003-C01F-464E-BA40-0D2180E7A947}"/>
                </a:ext>
              </a:extLst>
            </p:cNvPr>
            <p:cNvSpPr>
              <a:spLocks noChangeArrowheads="1"/>
            </p:cNvSpPr>
            <p:nvPr/>
          </p:nvSpPr>
          <p:spPr bwMode="auto">
            <a:xfrm>
              <a:off x="764" y="1017"/>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58">
              <a:extLst>
                <a:ext uri="{FF2B5EF4-FFF2-40B4-BE49-F238E27FC236}">
                  <a16:creationId xmlns:a16="http://schemas.microsoft.com/office/drawing/2014/main" id="{AF8A4BDE-7DE0-5D4B-BAF3-25D6FE49F4C1}"/>
                </a:ext>
              </a:extLst>
            </p:cNvPr>
            <p:cNvSpPr>
              <a:spLocks noChangeArrowheads="1"/>
            </p:cNvSpPr>
            <p:nvPr/>
          </p:nvSpPr>
          <p:spPr bwMode="auto">
            <a:xfrm>
              <a:off x="760" y="1953"/>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Line 60">
              <a:extLst>
                <a:ext uri="{FF2B5EF4-FFF2-40B4-BE49-F238E27FC236}">
                  <a16:creationId xmlns:a16="http://schemas.microsoft.com/office/drawing/2014/main" id="{96A833D6-A794-2B49-A8B8-2E8C1DECA3C6}"/>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62">
              <a:extLst>
                <a:ext uri="{FF2B5EF4-FFF2-40B4-BE49-F238E27FC236}">
                  <a16:creationId xmlns:a16="http://schemas.microsoft.com/office/drawing/2014/main" id="{7BD68626-6CAA-5243-9905-C91EECAD0D86}"/>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63">
              <a:extLst>
                <a:ext uri="{FF2B5EF4-FFF2-40B4-BE49-F238E27FC236}">
                  <a16:creationId xmlns:a16="http://schemas.microsoft.com/office/drawing/2014/main" id="{604F0A70-4585-C940-BDA5-31DD439A5158}"/>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packets more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from input to output</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0" name="Text Box 64">
              <a:extLst>
                <a:ext uri="{FF2B5EF4-FFF2-40B4-BE49-F238E27FC236}">
                  <a16:creationId xmlns:a16="http://schemas.microsoft.com/office/drawing/2014/main" id="{96BB623D-5AC2-324A-9F19-41604686D0B5}"/>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one packet time later</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66">
              <a:extLst>
                <a:ext uri="{FF2B5EF4-FFF2-40B4-BE49-F238E27FC236}">
                  <a16:creationId xmlns:a16="http://schemas.microsoft.com/office/drawing/2014/main" id="{7BEE8A84-29FF-8A46-80DB-4C86D5CEDC5A}"/>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2" name="Text Box 67">
              <a:extLst>
                <a:ext uri="{FF2B5EF4-FFF2-40B4-BE49-F238E27FC236}">
                  <a16:creationId xmlns:a16="http://schemas.microsoft.com/office/drawing/2014/main" id="{E29AC416-78AA-EF47-B951-CE10628CE883}"/>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3" name="Rectangle 68">
              <a:extLst>
                <a:ext uri="{FF2B5EF4-FFF2-40B4-BE49-F238E27FC236}">
                  <a16:creationId xmlns:a16="http://schemas.microsoft.com/office/drawing/2014/main" id="{EBBED845-CC7D-A448-A26A-9D83004FB163}"/>
                </a:ext>
              </a:extLst>
            </p:cNvPr>
            <p:cNvSpPr>
              <a:spLocks noChangeArrowheads="1"/>
            </p:cNvSpPr>
            <p:nvPr/>
          </p:nvSpPr>
          <p:spPr bwMode="auto">
            <a:xfrm>
              <a:off x="4746" y="97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69">
              <a:extLst>
                <a:ext uri="{FF2B5EF4-FFF2-40B4-BE49-F238E27FC236}">
                  <a16:creationId xmlns:a16="http://schemas.microsoft.com/office/drawing/2014/main" id="{B9035B93-B30D-CE44-9DA1-9C70506C0C26}"/>
                </a:ext>
              </a:extLst>
            </p:cNvPr>
            <p:cNvSpPr>
              <a:spLocks noChangeArrowheads="1"/>
            </p:cNvSpPr>
            <p:nvPr/>
          </p:nvSpPr>
          <p:spPr bwMode="auto">
            <a:xfrm>
              <a:off x="4746" y="14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Rectangle 70">
              <a:extLst>
                <a:ext uri="{FF2B5EF4-FFF2-40B4-BE49-F238E27FC236}">
                  <a16:creationId xmlns:a16="http://schemas.microsoft.com/office/drawing/2014/main" id="{5810B19B-3BE7-A24D-B82A-414C00ADCFDD}"/>
                </a:ext>
              </a:extLst>
            </p:cNvPr>
            <p:cNvSpPr>
              <a:spLocks noChangeArrowheads="1"/>
            </p:cNvSpPr>
            <p:nvPr/>
          </p:nvSpPr>
          <p:spPr bwMode="auto">
            <a:xfrm>
              <a:off x="4743" y="109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Rectangle 71">
              <a:extLst>
                <a:ext uri="{FF2B5EF4-FFF2-40B4-BE49-F238E27FC236}">
                  <a16:creationId xmlns:a16="http://schemas.microsoft.com/office/drawing/2014/main" id="{6B5B1987-5B94-E443-9D49-E20CCF048D23}"/>
                </a:ext>
              </a:extLst>
            </p:cNvPr>
            <p:cNvSpPr>
              <a:spLocks noChangeArrowheads="1"/>
            </p:cNvSpPr>
            <p:nvPr/>
          </p:nvSpPr>
          <p:spPr bwMode="auto">
            <a:xfrm>
              <a:off x="3445" y="1001"/>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Rectangle 72">
              <a:extLst>
                <a:ext uri="{FF2B5EF4-FFF2-40B4-BE49-F238E27FC236}">
                  <a16:creationId xmlns:a16="http://schemas.microsoft.com/office/drawing/2014/main" id="{6534AE61-2C02-FF40-9B6B-17890769827B}"/>
                </a:ext>
              </a:extLst>
            </p:cNvPr>
            <p:cNvSpPr>
              <a:spLocks noChangeArrowheads="1"/>
            </p:cNvSpPr>
            <p:nvPr/>
          </p:nvSpPr>
          <p:spPr bwMode="auto">
            <a:xfrm>
              <a:off x="3434" y="1965"/>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Freeform 73">
              <a:extLst>
                <a:ext uri="{FF2B5EF4-FFF2-40B4-BE49-F238E27FC236}">
                  <a16:creationId xmlns:a16="http://schemas.microsoft.com/office/drawing/2014/main" id="{1E7AE224-FE87-FB4E-B36B-C15E6C5CA58C}"/>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Freeform 74">
              <a:extLst>
                <a:ext uri="{FF2B5EF4-FFF2-40B4-BE49-F238E27FC236}">
                  <a16:creationId xmlns:a16="http://schemas.microsoft.com/office/drawing/2014/main" id="{2CC15758-62B6-7548-9E59-821BE4E8E2DF}"/>
                </a:ext>
              </a:extLst>
            </p:cNvPr>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75">
              <a:extLst>
                <a:ext uri="{FF2B5EF4-FFF2-40B4-BE49-F238E27FC236}">
                  <a16:creationId xmlns:a16="http://schemas.microsoft.com/office/drawing/2014/main" id="{44597880-5DB3-2847-9281-A57CE0DEB824}"/>
                </a:ext>
              </a:extLst>
            </p:cNvPr>
            <p:cNvSpPr>
              <a:spLocks noChangeShapeType="1"/>
            </p:cNvSpPr>
            <p:nvPr/>
          </p:nvSpPr>
          <p:spPr bwMode="auto">
            <a:xfrm>
              <a:off x="1208" y="1545"/>
              <a:ext cx="1012" cy="14"/>
            </a:xfrm>
            <a:prstGeom prst="line">
              <a:avLst/>
            </a:prstGeom>
            <a:noFill/>
            <a:ln w="28575">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Rectangle 76">
              <a:extLst>
                <a:ext uri="{FF2B5EF4-FFF2-40B4-BE49-F238E27FC236}">
                  <a16:creationId xmlns:a16="http://schemas.microsoft.com/office/drawing/2014/main" id="{55AA31C1-E06E-3A4D-9D65-59BD27F99ABB}"/>
                </a:ext>
              </a:extLst>
            </p:cNvPr>
            <p:cNvSpPr>
              <a:spLocks noChangeArrowheads="1"/>
            </p:cNvSpPr>
            <p:nvPr/>
          </p:nvSpPr>
          <p:spPr bwMode="auto">
            <a:xfrm>
              <a:off x="550" y="1010"/>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ectangle 77">
              <a:extLst>
                <a:ext uri="{FF2B5EF4-FFF2-40B4-BE49-F238E27FC236}">
                  <a16:creationId xmlns:a16="http://schemas.microsoft.com/office/drawing/2014/main" id="{57ED66FB-7C4E-D94C-9C1E-E868CE831114}"/>
                </a:ext>
              </a:extLst>
            </p:cNvPr>
            <p:cNvSpPr>
              <a:spLocks noChangeArrowheads="1"/>
            </p:cNvSpPr>
            <p:nvPr/>
          </p:nvSpPr>
          <p:spPr bwMode="auto">
            <a:xfrm>
              <a:off x="3194" y="9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7" name="Rectangle 3">
            <a:extLst>
              <a:ext uri="{FF2B5EF4-FFF2-40B4-BE49-F238E27FC236}">
                <a16:creationId xmlns:a16="http://schemas.microsoft.com/office/drawing/2014/main" id="{58037103-EAF8-5B49-9CFE-A0E92B794745}"/>
              </a:ext>
            </a:extLst>
          </p:cNvPr>
          <p:cNvSpPr txBox="1">
            <a:spLocks noChangeArrowheads="1"/>
          </p:cNvSpPr>
          <p:nvPr/>
        </p:nvSpPr>
        <p:spPr>
          <a:xfrm>
            <a:off x="900868" y="4672501"/>
            <a:ext cx="10057863" cy="17564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buffering when arrival rate via switch exceeds output line speed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queueing (delay) and loss due to output port buffer overflow!</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74" name="Slide Number Placeholder 4">
            <a:extLst>
              <a:ext uri="{FF2B5EF4-FFF2-40B4-BE49-F238E27FC236}">
                <a16:creationId xmlns:a16="http://schemas.microsoft.com/office/drawing/2014/main" id="{099ED71D-C4B2-544C-BD35-62F10A59E72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114248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6848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2271198"/>
          </a:xfrm>
        </p:spPr>
        <p:txBody>
          <a:bodyPr/>
          <a:lstStyle/>
          <a:p>
            <a:r>
              <a:rPr lang="en-US" altLang="en-US" dirty="0">
                <a:ea typeface="ＭＳ Ｐゴシック" panose="020B0600070205080204" pitchFamily="34" charset="-128"/>
                <a:cs typeface="ＭＳ Ｐゴシック" panose="020B0600070205080204" pitchFamily="34" charset="-128"/>
              </a:rPr>
              <a:t>RFC 3439 rule of thumb: average buffering equal to “t</a:t>
            </a:r>
            <a:r>
              <a:rPr lang="en-US" altLang="ja-JP" dirty="0">
                <a:ea typeface="ＭＳ Ｐゴシック" panose="020B0600070205080204" pitchFamily="34" charset="-128"/>
                <a:cs typeface="ＭＳ Ｐゴシック" panose="020B0600070205080204" pitchFamily="34" charset="-128"/>
              </a:rPr>
              <a:t>ypical” RTT (say 250 </a:t>
            </a:r>
            <a:r>
              <a:rPr lang="en-US" altLang="ja-JP" dirty="0" err="1">
                <a:ea typeface="ＭＳ Ｐゴシック" panose="020B0600070205080204" pitchFamily="34" charset="-128"/>
                <a:cs typeface="ＭＳ Ｐゴシック" panose="020B0600070205080204" pitchFamily="34" charset="-128"/>
              </a:rPr>
              <a:t>msec</a:t>
            </a:r>
            <a:r>
              <a:rPr lang="en-US" altLang="ja-JP" dirty="0">
                <a:ea typeface="ＭＳ Ｐゴシック" panose="020B0600070205080204" pitchFamily="34" charset="-128"/>
                <a:cs typeface="ＭＳ Ｐゴシック" panose="020B0600070205080204" pitchFamily="34" charset="-128"/>
              </a:rPr>
              <a:t>) times link capacity C</a:t>
            </a:r>
          </a:p>
          <a:p>
            <a:pPr lvl="1"/>
            <a:r>
              <a:rPr lang="en-US" altLang="en-US" dirty="0">
                <a:ea typeface="ＭＳ Ｐゴシック" panose="020B0600070205080204" pitchFamily="34" charset="-128"/>
              </a:rPr>
              <a:t>e.g., C = 10 Gbps link: 2.5 Gbit buffer</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How much buffering?</a:t>
            </a: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878059" y="4169460"/>
            <a:ext cx="10515600" cy="227119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but</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too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much buffering can increase delays (particularly in home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long RTTs: poor performance for </a:t>
            </a:r>
            <a:r>
              <a:rPr kumimoji="0" lang="en-US" altLang="en-US" sz="26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realtime</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apps, sluggish TCP response </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recall delay-based congestion control: “keep bottleneck link just full enough (busy) but no fuller”</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878057" y="2664217"/>
            <a:ext cx="10515600" cy="1389648"/>
            <a:chOff x="878057" y="2664217"/>
            <a:chExt cx="10515600" cy="1389648"/>
          </a:xfrm>
        </p:grpSpPr>
        <p:grpSp>
          <p:nvGrpSpPr>
            <p:cNvPr id="142" name="Group 9">
              <a:extLst>
                <a:ext uri="{FF2B5EF4-FFF2-40B4-BE49-F238E27FC236}">
                  <a16:creationId xmlns:a16="http://schemas.microsoft.com/office/drawing/2014/main" id="{2DAF3F0B-494F-9244-AC25-13EA4696851F}"/>
                </a:ext>
              </a:extLst>
            </p:cNvPr>
            <p:cNvGrpSpPr>
              <a:grpSpLocks/>
            </p:cNvGrpSpPr>
            <p:nvPr/>
          </p:nvGrpSpPr>
          <p:grpSpPr bwMode="auto">
            <a:xfrm>
              <a:off x="4293797" y="2944202"/>
              <a:ext cx="1165225" cy="1109663"/>
              <a:chOff x="1923" y="2801"/>
              <a:chExt cx="734" cy="699"/>
            </a:xfrm>
          </p:grpSpPr>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RTT  C</a:t>
                </a:r>
              </a:p>
            </p:txBody>
          </p:sp>
          <p:sp>
            <p:nvSpPr>
              <p:cNvPr id="144" name="Text Box 5">
                <a:extLst>
                  <a:ext uri="{FF2B5EF4-FFF2-40B4-BE49-F238E27FC236}">
                    <a16:creationId xmlns:a16="http://schemas.microsoft.com/office/drawing/2014/main" id="{3DD845BD-5B68-2C4C-8E91-9B4EA7D971D6}"/>
                  </a:ext>
                </a:extLst>
              </p:cNvPr>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145" name="Line 6">
                <a:extLst>
                  <a:ext uri="{FF2B5EF4-FFF2-40B4-BE49-F238E27FC236}">
                    <a16:creationId xmlns:a16="http://schemas.microsoft.com/office/drawing/2014/main" id="{28A40C80-3092-494A-950C-50BA83F18E8D}"/>
                  </a:ext>
                </a:extLst>
              </p:cNvPr>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Text Box 7">
                <a:extLst>
                  <a:ext uri="{FF2B5EF4-FFF2-40B4-BE49-F238E27FC236}">
                    <a16:creationId xmlns:a16="http://schemas.microsoft.com/office/drawing/2014/main" id="{ED21B194-B55C-DD42-A639-87FACAF4BD7E}"/>
                  </a:ext>
                </a:extLst>
              </p:cNvPr>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N</a:t>
                </a:r>
              </a:p>
            </p:txBody>
          </p:sp>
          <p:sp>
            <p:nvSpPr>
              <p:cNvPr id="147" name="Freeform 8">
                <a:extLst>
                  <a:ext uri="{FF2B5EF4-FFF2-40B4-BE49-F238E27FC236}">
                    <a16:creationId xmlns:a16="http://schemas.microsoft.com/office/drawing/2014/main" id="{B791CD56-53AF-5C4F-AE98-C6C005B2209B}"/>
                  </a:ext>
                </a:extLst>
              </p:cNvPr>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78057" y="2664217"/>
              <a:ext cx="10515600" cy="768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more recent recommendation: with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flows, buffering equal to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4">
            <a:extLst>
              <a:ext uri="{FF2B5EF4-FFF2-40B4-BE49-F238E27FC236}">
                <a16:creationId xmlns:a16="http://schemas.microsoft.com/office/drawing/2014/main" id="{36346C65-A8AA-B548-AA18-D79860782BC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326663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54018" y="1463040"/>
            <a:ext cx="4966481" cy="50091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buffer management: </a:t>
            </a:r>
          </a:p>
          <a:p>
            <a:pPr marL="295275" marR="0" lvl="0" indent="-2825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which packet to add, drop when buffers are full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tail 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 arriving packet</a:t>
            </a: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priority: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1367869" y="1895285"/>
            <a:ext cx="3509501" cy="1819532"/>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3816974" y="2504234"/>
            <a:ext cx="974671" cy="621068"/>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2719466" y="2266379"/>
            <a:ext cx="965806" cy="1100138"/>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2570471" y="2839629"/>
            <a:ext cx="159637" cy="14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3687933" y="2834779"/>
            <a:ext cx="159637" cy="14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2747403" y="2416579"/>
            <a:ext cx="884657"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332969" y="2208898"/>
            <a:ext cx="884658"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1431729" y="2004504"/>
            <a:ext cx="1187971" cy="1614085"/>
            <a:chOff x="3132" y="858"/>
            <a:chExt cx="893" cy="1085"/>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32" y="883"/>
              <a:ext cx="89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1105881" y="1811700"/>
            <a:ext cx="9312" cy="2057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1099229" y="2826268"/>
            <a:ext cx="41524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4802005" y="2800351"/>
            <a:ext cx="4429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549241" y="4457354"/>
            <a:ext cx="4966481" cy="12134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Gill Sans MT" panose="020B0502020104020203" pitchFamily="34" charset="77"/>
                <a:cs typeface="Gill Sans MT" panose="020B0502020104020203" pitchFamily="34" charset="77"/>
              </a:rPr>
              <a:t>marking: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which packets to mark to signal congestion (ECN, RED)</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4854633" y="237744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913621" y="4556937"/>
            <a:ext cx="4335126" cy="1693461"/>
            <a:chOff x="614363" y="4257679"/>
            <a:chExt cx="4335126" cy="1693461"/>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14363" y="4257679"/>
              <a:ext cx="4335126" cy="1693461"/>
              <a:chOff x="614363" y="4257679"/>
              <a:chExt cx="4335126" cy="1693461"/>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59" name="Slide Number Placeholder 4">
            <a:extLst>
              <a:ext uri="{FF2B5EF4-FFF2-40B4-BE49-F238E27FC236}">
                <a16:creationId xmlns:a16="http://schemas.microsoft.com/office/drawing/2014/main" id="{778C1AFB-D815-9341-BB0F-77D13777523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92953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117513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8909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69602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err="1">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128759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200"/>
              </a:spcBef>
            </a:pPr>
            <a:r>
              <a:rPr lang="en-US" sz="4800" dirty="0"/>
              <a:t>Sidebar: Network Neutrality</a:t>
            </a:r>
          </a:p>
        </p:txBody>
      </p:sp>
      <p:sp>
        <p:nvSpPr>
          <p:cNvPr id="5" name="Content Placeholder 2"/>
          <p:cNvSpPr>
            <a:spLocks noGrp="1"/>
          </p:cNvSpPr>
          <p:nvPr>
            <p:ph idx="1"/>
          </p:nvPr>
        </p:nvSpPr>
        <p:spPr>
          <a:xfrm>
            <a:off x="793894" y="1421607"/>
            <a:ext cx="10607531" cy="4530306"/>
          </a:xfrm>
        </p:spPr>
        <p:txBody>
          <a:bodyPr>
            <a:noAutofit/>
          </a:bodyPr>
          <a:lstStyle/>
          <a:p>
            <a:pPr marL="0" indent="0">
              <a:lnSpc>
                <a:spcPct val="100000"/>
              </a:lnSpc>
              <a:buNone/>
            </a:pPr>
            <a:r>
              <a:rPr lang="en-US" sz="3600" dirty="0"/>
              <a:t>What is network neutrality?</a:t>
            </a:r>
          </a:p>
          <a:p>
            <a:pPr marL="520700" lvl="1" indent="-338138">
              <a:lnSpc>
                <a:spcPct val="100000"/>
              </a:lnSpc>
              <a:buFont typeface="Wingdings" pitchFamily="2" charset="2"/>
              <a:buChar char="§"/>
              <a:tabLst>
                <a:tab pos="280988" algn="l"/>
              </a:tabLst>
            </a:pPr>
            <a:r>
              <a:rPr lang="en-US" sz="3200" i="1" dirty="0">
                <a:solidFill>
                  <a:srgbClr val="010F90"/>
                </a:solidFill>
              </a:rPr>
              <a:t>technical: </a:t>
            </a:r>
            <a:r>
              <a:rPr lang="en-US" sz="3200" dirty="0"/>
              <a:t>how an ISP should share/allocation its resources</a:t>
            </a:r>
          </a:p>
          <a:p>
            <a:pPr marL="922338" lvl="1" indent="-279400">
              <a:lnSpc>
                <a:spcPct val="100000"/>
              </a:lnSpc>
            </a:pPr>
            <a:r>
              <a:rPr lang="en-US" sz="2800" dirty="0"/>
              <a:t>packet scheduling, buffer management are the </a:t>
            </a:r>
            <a:r>
              <a:rPr lang="en-US" sz="2800" i="1" dirty="0"/>
              <a:t>mechanisms</a:t>
            </a:r>
          </a:p>
          <a:p>
            <a:pPr marL="465138" lvl="1" indent="-282575">
              <a:lnSpc>
                <a:spcPct val="100000"/>
              </a:lnSpc>
              <a:buFont typeface="Wingdings" pitchFamily="2" charset="2"/>
              <a:buChar char="§"/>
            </a:pPr>
            <a:r>
              <a:rPr lang="en-US" sz="3200" i="1" dirty="0">
                <a:solidFill>
                  <a:srgbClr val="0000A3"/>
                </a:solidFill>
              </a:rPr>
              <a:t>social, economic  </a:t>
            </a:r>
            <a:r>
              <a:rPr lang="en-US" sz="3200" dirty="0"/>
              <a:t>principles </a:t>
            </a:r>
          </a:p>
          <a:p>
            <a:pPr marL="922338" lvl="2" indent="-292100">
              <a:lnSpc>
                <a:spcPct val="100000"/>
              </a:lnSpc>
              <a:buClr>
                <a:srgbClr val="0000A3"/>
              </a:buClr>
            </a:pPr>
            <a:r>
              <a:rPr lang="en-US" sz="2800" dirty="0"/>
              <a:t>protecting free speech</a:t>
            </a:r>
          </a:p>
          <a:p>
            <a:pPr marL="922338" lvl="2" indent="-292100">
              <a:lnSpc>
                <a:spcPct val="100000"/>
              </a:lnSpc>
              <a:buClr>
                <a:srgbClr val="0000A3"/>
              </a:buClr>
            </a:pPr>
            <a:r>
              <a:rPr lang="en-US" sz="2800" dirty="0"/>
              <a:t>encouraging innovation, competition</a:t>
            </a:r>
          </a:p>
          <a:p>
            <a:pPr marL="465138" lvl="1" indent="-282575">
              <a:lnSpc>
                <a:spcPct val="100000"/>
              </a:lnSpc>
              <a:buFont typeface="Wingdings" pitchFamily="2" charset="2"/>
              <a:buChar char="§"/>
            </a:pPr>
            <a:r>
              <a:rPr lang="en-US" sz="3200" dirty="0"/>
              <a:t>enforced</a:t>
            </a:r>
            <a:r>
              <a:rPr lang="en-US" sz="3200" i="1" dirty="0"/>
              <a:t> </a:t>
            </a:r>
            <a:r>
              <a:rPr lang="en-US" sz="3200" i="1" dirty="0">
                <a:solidFill>
                  <a:srgbClr val="0000A3"/>
                </a:solidFill>
              </a:rPr>
              <a:t>legal</a:t>
            </a:r>
            <a:r>
              <a:rPr lang="en-US" sz="3200" i="1" dirty="0"/>
              <a:t> </a:t>
            </a:r>
            <a:r>
              <a:rPr lang="en-US" sz="3200" dirty="0"/>
              <a:t>rules and policies</a:t>
            </a:r>
          </a:p>
        </p:txBody>
      </p:sp>
      <p:sp>
        <p:nvSpPr>
          <p:cNvPr id="3" name="TextBox 2">
            <a:extLst>
              <a:ext uri="{FF2B5EF4-FFF2-40B4-BE49-F238E27FC236}">
                <a16:creationId xmlns:a16="http://schemas.microsoft.com/office/drawing/2014/main" id="{CC6088C0-5072-5D4F-AF99-BACB3C9DEDB2}"/>
              </a:ext>
            </a:extLst>
          </p:cNvPr>
          <p:cNvSpPr txBox="1"/>
          <p:nvPr/>
        </p:nvSpPr>
        <p:spPr>
          <a:xfrm>
            <a:off x="1197032" y="5702531"/>
            <a:ext cx="93601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Different countries have different “takes” on network neutrality</a:t>
            </a:r>
          </a:p>
        </p:txBody>
      </p:sp>
      <p:sp>
        <p:nvSpPr>
          <p:cNvPr id="6" name="Slide Number Placeholder 4">
            <a:extLst>
              <a:ext uri="{FF2B5EF4-FFF2-40B4-BE49-F238E27FC236}">
                <a16:creationId xmlns:a16="http://schemas.microsoft.com/office/drawing/2014/main" id="{79556C6D-5BE8-AC42-B9B0-C0D3341D3BF5}"/>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230892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dissolve">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200"/>
              </a:spcBef>
            </a:pPr>
            <a:r>
              <a:rPr lang="en-US" sz="4800" dirty="0"/>
              <a:t>Sidebar: Network Neutrality</a:t>
            </a:r>
          </a:p>
        </p:txBody>
      </p:sp>
      <p:sp>
        <p:nvSpPr>
          <p:cNvPr id="5" name="Content Placeholder 2"/>
          <p:cNvSpPr>
            <a:spLocks noGrp="1"/>
          </p:cNvSpPr>
          <p:nvPr>
            <p:ph idx="1"/>
          </p:nvPr>
        </p:nvSpPr>
        <p:spPr>
          <a:xfrm>
            <a:off x="877455" y="1787020"/>
            <a:ext cx="10758487" cy="4648200"/>
          </a:xfrm>
        </p:spPr>
        <p:txBody>
          <a:bodyPr>
            <a:normAutofit/>
          </a:bodyPr>
          <a:lstStyle/>
          <a:p>
            <a:pPr marL="0" indent="0">
              <a:lnSpc>
                <a:spcPct val="100000"/>
              </a:lnSpc>
              <a:buNone/>
            </a:pPr>
            <a:r>
              <a:rPr lang="en-US" dirty="0"/>
              <a:t>2015 US FCC </a:t>
            </a:r>
            <a:r>
              <a:rPr lang="en-US" i="1" dirty="0"/>
              <a:t>Order on Protecting and Promoting an Open Internet: </a:t>
            </a:r>
            <a:r>
              <a:rPr lang="en-US" dirty="0"/>
              <a:t>three “clear, bright line” rules:</a:t>
            </a:r>
          </a:p>
          <a:p>
            <a:pPr lvl="0">
              <a:lnSpc>
                <a:spcPct val="100000"/>
              </a:lnSpc>
            </a:pPr>
            <a:r>
              <a:rPr lang="en-US" sz="3200" dirty="0">
                <a:solidFill>
                  <a:srgbClr val="010F90"/>
                </a:solidFill>
              </a:rPr>
              <a:t>no blocking </a:t>
            </a:r>
            <a:r>
              <a:rPr lang="en-US" dirty="0"/>
              <a:t>… “shall not block lawful content, applications, services, or non-harmful devices, subject to reasonable network management.”</a:t>
            </a:r>
          </a:p>
          <a:p>
            <a:pPr lvl="0">
              <a:lnSpc>
                <a:spcPct val="100000"/>
              </a:lnSpc>
            </a:pPr>
            <a:r>
              <a:rPr lang="en-US" sz="3200" dirty="0">
                <a:solidFill>
                  <a:srgbClr val="010F90"/>
                </a:solidFill>
              </a:rPr>
              <a:t>no throttling  </a:t>
            </a:r>
            <a:r>
              <a:rPr lang="en-US" dirty="0"/>
              <a:t>… “shall not impair or degrade lawful Internet traffic on the basis of Internet content, application, or service, or use of a non-harmful device, subject to reasonable network management.”</a:t>
            </a:r>
          </a:p>
          <a:p>
            <a:pPr lvl="0">
              <a:lnSpc>
                <a:spcPct val="100000"/>
              </a:lnSpc>
            </a:pPr>
            <a:r>
              <a:rPr lang="en-US" sz="3200" dirty="0">
                <a:solidFill>
                  <a:srgbClr val="010F90"/>
                </a:solidFill>
              </a:rPr>
              <a:t>no paid prioritization. </a:t>
            </a:r>
            <a:r>
              <a:rPr lang="en-US" dirty="0"/>
              <a:t>… “shall not engage in paid prioritization”</a:t>
            </a:r>
          </a:p>
          <a:p>
            <a:pPr marL="0" indent="0">
              <a:buNone/>
            </a:pPr>
            <a:endParaRPr lang="en-US" dirty="0"/>
          </a:p>
        </p:txBody>
      </p:sp>
      <p:sp>
        <p:nvSpPr>
          <p:cNvPr id="4" name="Slide Number Placeholder 4">
            <a:extLst>
              <a:ext uri="{FF2B5EF4-FFF2-40B4-BE49-F238E27FC236}">
                <a16:creationId xmlns:a16="http://schemas.microsoft.com/office/drawing/2014/main" id="{43FC1194-244D-8645-BC37-13120C1632D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330590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230147"/>
            <a:ext cx="11749087" cy="1143000"/>
          </a:xfrm>
        </p:spPr>
        <p:txBody>
          <a:bodyPr>
            <a:normAutofit/>
          </a:bodyPr>
          <a:lstStyle/>
          <a:p>
            <a:r>
              <a:rPr lang="en-US" dirty="0">
                <a:solidFill>
                  <a:srgbClr val="000090"/>
                </a:solidFill>
              </a:rPr>
              <a:t>ISP: telecommunications or information service?</a:t>
            </a:r>
          </a:p>
        </p:txBody>
      </p:sp>
      <p:sp>
        <p:nvSpPr>
          <p:cNvPr id="3" name="Content Placeholder 2"/>
          <p:cNvSpPr>
            <a:spLocks noGrp="1"/>
          </p:cNvSpPr>
          <p:nvPr>
            <p:ph idx="1"/>
          </p:nvPr>
        </p:nvSpPr>
        <p:spPr>
          <a:xfrm>
            <a:off x="390805" y="3052761"/>
            <a:ext cx="11015663" cy="3469063"/>
          </a:xfrm>
        </p:spPr>
        <p:txBody>
          <a:bodyPr>
            <a:normAutofit/>
          </a:bodyPr>
          <a:lstStyle/>
          <a:p>
            <a:pPr marL="0" indent="0">
              <a:buNone/>
            </a:pPr>
            <a:r>
              <a:rPr lang="en-US" sz="3200" dirty="0"/>
              <a:t>US Telecommunication Act of 1934 and 1996: </a:t>
            </a:r>
          </a:p>
          <a:p>
            <a:pPr lvl="1"/>
            <a:r>
              <a:rPr lang="en-US" sz="2800" i="1" dirty="0">
                <a:solidFill>
                  <a:srgbClr val="C00000"/>
                </a:solidFill>
              </a:rPr>
              <a:t>Title II: </a:t>
            </a:r>
            <a:r>
              <a:rPr lang="en-US" sz="2800" dirty="0"/>
              <a:t>imposes “common carrier duties” on </a:t>
            </a:r>
            <a:r>
              <a:rPr lang="en-US" sz="2800" i="1" dirty="0">
                <a:solidFill>
                  <a:srgbClr val="C00000"/>
                </a:solidFill>
              </a:rPr>
              <a:t>telecommunications services</a:t>
            </a:r>
            <a:r>
              <a:rPr lang="en-US" sz="2800" dirty="0">
                <a:solidFill>
                  <a:srgbClr val="C00000"/>
                </a:solidFill>
              </a:rPr>
              <a:t>:</a:t>
            </a:r>
            <a:r>
              <a:rPr lang="en-US" sz="2800" dirty="0"/>
              <a:t> reasonable rates, non-discrimination and </a:t>
            </a:r>
            <a:r>
              <a:rPr lang="en-US" sz="2800" i="1" dirty="0"/>
              <a:t>requires</a:t>
            </a:r>
            <a:r>
              <a:rPr lang="en-US" sz="2800" dirty="0"/>
              <a:t> </a:t>
            </a:r>
            <a:r>
              <a:rPr lang="en-US" sz="2800" i="1" dirty="0"/>
              <a:t>regulation</a:t>
            </a:r>
            <a:endParaRPr lang="en-US" sz="2800" dirty="0"/>
          </a:p>
          <a:p>
            <a:pPr lvl="1"/>
            <a:r>
              <a:rPr lang="en-US" sz="2800" i="1" dirty="0">
                <a:solidFill>
                  <a:srgbClr val="C00000"/>
                </a:solidFill>
              </a:rPr>
              <a:t>Title I: </a:t>
            </a:r>
            <a:r>
              <a:rPr lang="en-US" sz="2800" dirty="0"/>
              <a:t>applies to </a:t>
            </a:r>
            <a:r>
              <a:rPr lang="en-US" sz="2800" i="1" dirty="0">
                <a:solidFill>
                  <a:srgbClr val="C00000"/>
                </a:solidFill>
              </a:rPr>
              <a:t>information services: </a:t>
            </a:r>
          </a:p>
          <a:p>
            <a:pPr lvl="2"/>
            <a:r>
              <a:rPr lang="en-US" sz="2800" dirty="0"/>
              <a:t>no common carrier duties (</a:t>
            </a:r>
            <a:r>
              <a:rPr lang="en-US" sz="2800" i="1" dirty="0"/>
              <a:t>not regulated</a:t>
            </a:r>
            <a:r>
              <a:rPr lang="en-US" sz="2800" dirty="0"/>
              <a:t>)</a:t>
            </a:r>
          </a:p>
          <a:p>
            <a:pPr lvl="2"/>
            <a:r>
              <a:rPr lang="en-US" sz="2800" dirty="0"/>
              <a:t>but grants FCC authority  “… as may be necessary in the execution of its functions”</a:t>
            </a:r>
            <a:r>
              <a:rPr lang="en-US" sz="500" dirty="0"/>
              <a:t>4</a:t>
            </a:r>
          </a:p>
        </p:txBody>
      </p:sp>
      <p:sp>
        <p:nvSpPr>
          <p:cNvPr id="6" name="TextBox 5">
            <a:extLst>
              <a:ext uri="{FF2B5EF4-FFF2-40B4-BE49-F238E27FC236}">
                <a16:creationId xmlns:a16="http://schemas.microsoft.com/office/drawing/2014/main" id="{CE155C79-2C98-224B-ABAB-4A0A77BD5DA8}"/>
              </a:ext>
            </a:extLst>
          </p:cNvPr>
          <p:cNvSpPr txBox="1"/>
          <p:nvPr/>
        </p:nvSpPr>
        <p:spPr>
          <a:xfrm>
            <a:off x="524437" y="1358153"/>
            <a:ext cx="10542493" cy="1409617"/>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Is an ISP a “telecommunications service” or an “information service” provider?</a:t>
            </a:r>
          </a:p>
          <a:p>
            <a:pPr marL="520700" marR="0" lvl="0" indent="-280988"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answer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really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matters from a regulatory standpoint!</a:t>
            </a:r>
          </a:p>
        </p:txBody>
      </p:sp>
      <p:sp>
        <p:nvSpPr>
          <p:cNvPr id="5" name="Slide Number Placeholder 4">
            <a:extLst>
              <a:ext uri="{FF2B5EF4-FFF2-40B4-BE49-F238E27FC236}">
                <a16:creationId xmlns:a16="http://schemas.microsoft.com/office/drawing/2014/main" id="{7BE39E3B-631A-AE43-A35B-E97AD11430E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28</a:t>
            </a:fld>
            <a:endParaRPr lang="en-US" dirty="0"/>
          </a:p>
        </p:txBody>
      </p:sp>
    </p:spTree>
    <p:extLst>
      <p:ext uri="{BB962C8B-B14F-4D97-AF65-F5344CB8AC3E}">
        <p14:creationId xmlns:p14="http://schemas.microsoft.com/office/powerpoint/2010/main" val="157353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580529" y="650420"/>
            <a:ext cx="6551791" cy="1650991"/>
          </a:xfrm>
        </p:spPr>
        <p:txBody>
          <a:bodyPr>
            <a:normAutofit fontScale="90000"/>
          </a:bodyPr>
          <a:lstStyle/>
          <a:p>
            <a:r>
              <a:rPr lang="en-US" altLang="en-US" sz="6000" dirty="0">
                <a:cs typeface="Calibri" panose="020F0502020204030204" pitchFamily="34" charset="0"/>
              </a:rPr>
              <a:t>Network Layer:</a:t>
            </a:r>
            <a:br>
              <a:rPr lang="en-US" altLang="en-US" sz="6000" dirty="0">
                <a:cs typeface="Calibri" panose="020F0502020204030204" pitchFamily="34" charset="0"/>
              </a:rPr>
            </a:br>
            <a:r>
              <a:rPr lang="en-US" altLang="en-US" sz="6000" dirty="0">
                <a:cs typeface="Calibri" panose="020F0502020204030204" pitchFamily="34" charset="0"/>
              </a:rPr>
              <a:t>Data Plane</a:t>
            </a:r>
            <a:endParaRPr lang="en-US" sz="60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18511" y="2492753"/>
            <a:ext cx="7372469" cy="4173132"/>
          </a:xfrm>
        </p:spPr>
        <p:txBody>
          <a:bodyPr>
            <a:normAutofit/>
          </a:bodyPr>
          <a:lstStyle/>
          <a:p>
            <a:pPr marL="403225" indent="-285750">
              <a:spcBef>
                <a:spcPts val="800"/>
              </a:spcBef>
              <a:buClr>
                <a:schemeClr val="bg1">
                  <a:lumMod val="75000"/>
                </a:schemeClr>
              </a:buClr>
            </a:pPr>
            <a:r>
              <a:rPr lang="en-US" dirty="0">
                <a:solidFill>
                  <a:schemeClr val="bg1">
                    <a:lumMod val="75000"/>
                  </a:schemeClr>
                </a:solidFill>
              </a:rPr>
              <a:t>Overview of Network Layer	 </a:t>
            </a:r>
          </a:p>
          <a:p>
            <a:pPr marL="403225" indent="-285750">
              <a:spcBef>
                <a:spcPts val="800"/>
              </a:spcBef>
            </a:pPr>
            <a:r>
              <a:rPr lang="en-US" sz="3600" dirty="0"/>
              <a:t>What’s Inside a Router? </a:t>
            </a:r>
          </a:p>
          <a:p>
            <a:pPr marL="403225" indent="-285750">
              <a:spcBef>
                <a:spcPts val="800"/>
              </a:spcBef>
              <a:buClr>
                <a:schemeClr val="bg1">
                  <a:lumMod val="75000"/>
                </a:schemeClr>
              </a:buClr>
            </a:pPr>
            <a:r>
              <a:rPr lang="en-US" dirty="0">
                <a:solidFill>
                  <a:schemeClr val="bg1">
                    <a:lumMod val="75000"/>
                  </a:schemeClr>
                </a:solidFill>
              </a:rPr>
              <a:t>The Internet Protocol</a:t>
            </a:r>
          </a:p>
          <a:p>
            <a:pPr marL="403225" indent="-285750">
              <a:spcBef>
                <a:spcPts val="800"/>
              </a:spcBef>
              <a:buClr>
                <a:schemeClr val="bg1">
                  <a:lumMod val="75000"/>
                </a:schemeClr>
              </a:buClr>
            </a:pPr>
            <a:r>
              <a:rPr lang="en-US" dirty="0">
                <a:solidFill>
                  <a:schemeClr val="bg1">
                    <a:lumMod val="75000"/>
                  </a:schemeClr>
                </a:solidFill>
              </a:rPr>
              <a:t>Generalized Forwarding and SDN </a:t>
            </a:r>
          </a:p>
          <a:p>
            <a:pPr marL="403225" indent="-285750">
              <a:spcBef>
                <a:spcPts val="800"/>
              </a:spcBef>
              <a:buClr>
                <a:schemeClr val="bg1">
                  <a:lumMod val="75000"/>
                </a:schemeClr>
              </a:buClr>
            </a:pPr>
            <a:r>
              <a:rPr lang="en-US" dirty="0">
                <a:solidFill>
                  <a:schemeClr val="bg1">
                    <a:lumMod val="75000"/>
                  </a:schemeClr>
                </a:solidFill>
              </a:rPr>
              <a:t>Middleboxes</a:t>
            </a:r>
          </a:p>
          <a:p>
            <a:pPr marL="403225" indent="-285750">
              <a:spcBef>
                <a:spcPts val="800"/>
              </a:spcBef>
              <a:buClr>
                <a:schemeClr val="bg1">
                  <a:lumMod val="75000"/>
                </a:schemeClr>
              </a:buClr>
            </a:pPr>
            <a:r>
              <a:rPr lang="en-US" dirty="0">
                <a:solidFill>
                  <a:schemeClr val="bg1">
                    <a:lumMod val="75000"/>
                  </a:schemeClr>
                </a:solidFill>
              </a:rPr>
              <a:t>Summary</a:t>
            </a:r>
          </a:p>
        </p:txBody>
      </p:sp>
      <p:grpSp>
        <p:nvGrpSpPr>
          <p:cNvPr id="3" name="Group 2">
            <a:extLst>
              <a:ext uri="{FF2B5EF4-FFF2-40B4-BE49-F238E27FC236}">
                <a16:creationId xmlns:a16="http://schemas.microsoft.com/office/drawing/2014/main" id="{E5966BCE-E1AB-7A42-B864-7745FF725900}"/>
              </a:ext>
            </a:extLst>
          </p:cNvPr>
          <p:cNvGrpSpPr/>
          <p:nvPr/>
        </p:nvGrpSpPr>
        <p:grpSpPr>
          <a:xfrm>
            <a:off x="7421880" y="792480"/>
            <a:ext cx="4399280" cy="3866277"/>
            <a:chOff x="7421880" y="792480"/>
            <a:chExt cx="4399280" cy="3866277"/>
          </a:xfrm>
        </p:grpSpPr>
        <p:pic>
          <p:nvPicPr>
            <p:cNvPr id="1026" name="Picture 2" descr="University of Massachusetts Amherst - Wikipedia">
              <a:extLst>
                <a:ext uri="{FF2B5EF4-FFF2-40B4-BE49-F238E27FC236}">
                  <a16:creationId xmlns:a16="http://schemas.microsoft.com/office/drawing/2014/main" id="{EA65677E-34B6-934A-BD3F-AAD350437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440" y="2125980"/>
              <a:ext cx="848360" cy="8483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B8EB14B-C9ED-0847-B970-A5202AF4CE20}"/>
                </a:ext>
              </a:extLst>
            </p:cNvPr>
            <p:cNvSpPr txBox="1"/>
            <p:nvPr/>
          </p:nvSpPr>
          <p:spPr>
            <a:xfrm>
              <a:off x="7421880" y="792480"/>
              <a:ext cx="4399280" cy="138499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COMPSCI 453 </a:t>
              </a:r>
              <a:r>
                <a:rPr kumimoji="0" lang="en-US" sz="2800" b="0" i="0" u="none" strike="noStrike" kern="1200" cap="none" spc="0" normalizeH="0" baseline="0" noProof="0" dirty="0">
                  <a:ln>
                    <a:noFill/>
                  </a:ln>
                  <a:solidFill>
                    <a:srgbClr val="0013A3"/>
                  </a:solidFill>
                  <a:effectLst/>
                  <a:uLnTx/>
                  <a:uFillTx/>
                  <a:latin typeface="Calibri"/>
                  <a:ea typeface="+mn-ea"/>
                  <a:cs typeface="+mn-cs"/>
                </a:rPr>
                <a:t>Computer Networks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Professor Jim Kurose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College of Information and Computer Sciences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University of Massachusetts </a:t>
              </a:r>
            </a:p>
          </p:txBody>
        </p:sp>
        <p:grpSp>
          <p:nvGrpSpPr>
            <p:cNvPr id="14" name="Group 13">
              <a:extLst>
                <a:ext uri="{FF2B5EF4-FFF2-40B4-BE49-F238E27FC236}">
                  <a16:creationId xmlns:a16="http://schemas.microsoft.com/office/drawing/2014/main" id="{FC6E2ED4-232F-CF49-92D4-D59F2E8D1361}"/>
                </a:ext>
              </a:extLst>
            </p:cNvPr>
            <p:cNvGrpSpPr/>
            <p:nvPr/>
          </p:nvGrpSpPr>
          <p:grpSpPr>
            <a:xfrm>
              <a:off x="7884160" y="3304540"/>
              <a:ext cx="3857707" cy="1354217"/>
              <a:chOff x="7904480" y="4206240"/>
              <a:chExt cx="3857707" cy="1354217"/>
            </a:xfrm>
          </p:grpSpPr>
          <p:pic>
            <p:nvPicPr>
              <p:cNvPr id="6" name="Picture 5" descr="Kurose_CVR_REV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8020" y="4246880"/>
                <a:ext cx="934167" cy="1224438"/>
              </a:xfrm>
              <a:prstGeom prst="rect">
                <a:avLst/>
              </a:prstGeom>
            </p:spPr>
          </p:pic>
          <p:sp>
            <p:nvSpPr>
              <p:cNvPr id="13" name="TextBox 12">
                <a:extLst>
                  <a:ext uri="{FF2B5EF4-FFF2-40B4-BE49-F238E27FC236}">
                    <a16:creationId xmlns:a16="http://schemas.microsoft.com/office/drawing/2014/main" id="{7BB5C915-B56D-DF41-B49F-F01D9828071E}"/>
                  </a:ext>
                </a:extLst>
              </p:cNvPr>
              <p:cNvSpPr txBox="1"/>
              <p:nvPr/>
            </p:nvSpPr>
            <p:spPr>
              <a:xfrm>
                <a:off x="7904480" y="4206240"/>
                <a:ext cx="2885440" cy="135421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Class textbook: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Calibri"/>
                    <a:ea typeface="+mn-ea"/>
                    <a:cs typeface="+mn-cs"/>
                  </a:rPr>
                  <a:t>Computer Networking: A Top-Down Approach </a:t>
                </a:r>
                <a:r>
                  <a:rPr kumimoji="0" lang="en-US" sz="1400" b="0" i="1" u="none" strike="noStrike" kern="1200" cap="none" spc="0" normalizeH="0" baseline="0" noProof="0" dirty="0">
                    <a:ln>
                      <a:noFill/>
                    </a:ln>
                    <a:solidFill>
                      <a:prstClr val="black"/>
                    </a:solidFill>
                    <a:effectLst/>
                    <a:uLnTx/>
                    <a:uFillTx/>
                    <a:latin typeface="Calibri"/>
                    <a:ea typeface="+mn-ea"/>
                    <a:cs typeface="+mn-cs"/>
                  </a:rPr>
                  <a:t>(8</a:t>
                </a:r>
                <a:r>
                  <a:rPr kumimoji="0" lang="en-US" sz="1400" b="0" i="1" u="none" strike="noStrike" kern="1200" cap="none" spc="0" normalizeH="0" baseline="30000" noProof="0" dirty="0">
                    <a:ln>
                      <a:noFill/>
                    </a:ln>
                    <a:solidFill>
                      <a:prstClr val="black"/>
                    </a:solidFill>
                    <a:effectLst/>
                    <a:uLnTx/>
                    <a:uFillTx/>
                    <a:latin typeface="Calibri"/>
                    <a:ea typeface="+mn-ea"/>
                    <a:cs typeface="+mn-cs"/>
                  </a:rPr>
                  <a:t>th</a:t>
                </a:r>
                <a:r>
                  <a:rPr kumimoji="0" lang="en-US" sz="1400" b="0" i="1" u="none" strike="noStrike" kern="1200" cap="none" spc="0" normalizeH="0" baseline="0" noProof="0" dirty="0">
                    <a:ln>
                      <a:noFill/>
                    </a:ln>
                    <a:solidFill>
                      <a:prstClr val="black"/>
                    </a:solidFill>
                    <a:effectLst/>
                    <a:uLnTx/>
                    <a:uFillTx/>
                    <a:latin typeface="Calibri"/>
                    <a:ea typeface="+mn-ea"/>
                    <a:cs typeface="+mn-cs"/>
                  </a:rPr>
                  <a:t> ed.)</a:t>
                </a:r>
                <a:endParaRPr kumimoji="0" lang="en-US" sz="1600" b="0" i="1" u="none" strike="noStrike" kern="1200" cap="none" spc="0" normalizeH="0" baseline="0" noProof="0" dirty="0">
                  <a:ln>
                    <a:noFill/>
                  </a:ln>
                  <a:solidFill>
                    <a:prstClr val="black"/>
                  </a:solidFill>
                  <a:effectLst/>
                  <a:uLnTx/>
                  <a:uFillTx/>
                  <a:latin typeface="Calibri"/>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J.F. Kurose, K.W. Ross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Pearson, 2020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a:ea typeface="+mn-ea"/>
                    <a:cs typeface="+mn-cs"/>
                  </a:rPr>
                  <a:t>http://</a:t>
                </a:r>
                <a:r>
                  <a:rPr kumimoji="0" lang="en-US" sz="1050" b="0" i="0" u="none" strike="noStrike" kern="1200" cap="none" spc="0" normalizeH="0" baseline="0" noProof="0" dirty="0" err="1">
                    <a:ln>
                      <a:noFill/>
                    </a:ln>
                    <a:solidFill>
                      <a:prstClr val="black"/>
                    </a:solidFill>
                    <a:effectLst/>
                    <a:uLnTx/>
                    <a:uFillTx/>
                    <a:latin typeface="Calibri"/>
                    <a:ea typeface="+mn-ea"/>
                    <a:cs typeface="+mn-cs"/>
                  </a:rPr>
                  <a:t>gaia.cs.umass.edu</a:t>
                </a:r>
                <a:r>
                  <a:rPr kumimoji="0" lang="en-US" sz="1050" b="0" i="0" u="none" strike="noStrike" kern="1200" cap="none" spc="0" normalizeH="0" baseline="0" noProof="0" dirty="0">
                    <a:ln>
                      <a:noFill/>
                    </a:ln>
                    <a:solidFill>
                      <a:prstClr val="black"/>
                    </a:solidFill>
                    <a:effectLst/>
                    <a:uLnTx/>
                    <a:uFillTx/>
                    <a:latin typeface="Calibri"/>
                    <a:ea typeface="+mn-ea"/>
                    <a:cs typeface="+mn-cs"/>
                  </a:rPr>
                  <a:t>/</a:t>
                </a:r>
                <a:r>
                  <a:rPr kumimoji="0" lang="en-US" sz="1050" b="0" i="0" u="none" strike="noStrike" kern="1200" cap="none" spc="0" normalizeH="0" baseline="0" noProof="0" dirty="0" err="1">
                    <a:ln>
                      <a:noFill/>
                    </a:ln>
                    <a:solidFill>
                      <a:prstClr val="black"/>
                    </a:solidFill>
                    <a:effectLst/>
                    <a:uLnTx/>
                    <a:uFillTx/>
                    <a:latin typeface="Calibri"/>
                    <a:ea typeface="+mn-ea"/>
                    <a:cs typeface="+mn-cs"/>
                  </a:rPr>
                  <a:t>kurose_ross</a:t>
                </a: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328973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206929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335661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97428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239010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5876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53679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21955</TotalTime>
  <Words>2261</Words>
  <Application>Microsoft Macintosh PowerPoint</Application>
  <PresentationFormat>Widescreen</PresentationFormat>
  <Paragraphs>527</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Comic Sans MS</vt:lpstr>
      <vt:lpstr>Courier New</vt:lpstr>
      <vt:lpstr>Symbol</vt:lpstr>
      <vt:lpstr>Tahoma</vt:lpstr>
      <vt:lpstr>Times</vt:lpstr>
      <vt:lpstr>Wingdings</vt:lpstr>
      <vt:lpstr>Office Theme</vt:lpstr>
      <vt:lpstr>Network Layer: Data Plane</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Longest prefix matching</vt:lpstr>
      <vt:lpstr>Switching fabrics</vt:lpstr>
      <vt:lpstr>Switching fabrics</vt:lpstr>
      <vt:lpstr>Switching via memory</vt:lpstr>
      <vt:lpstr>Switching via a bus</vt:lpstr>
      <vt:lpstr>Switching via interconnection network</vt:lpstr>
      <vt:lpstr>Switching via interconnection network</vt:lpstr>
      <vt:lpstr>Input port queuing</vt:lpstr>
      <vt:lpstr>Output port queuing</vt:lpstr>
      <vt:lpstr>Output port queuing</vt:lpstr>
      <vt:lpstr>How much buffering?</vt:lpstr>
      <vt:lpstr>Buffer Management</vt:lpstr>
      <vt:lpstr>Packet Scheduling: FCFS</vt:lpstr>
      <vt:lpstr>Scheduling policies: priority</vt:lpstr>
      <vt:lpstr>Scheduling policies: round robin</vt:lpstr>
      <vt:lpstr>Scheduling policies: weighted fair queueing</vt:lpstr>
      <vt:lpstr>Sidebar: Network Neutrality</vt:lpstr>
      <vt:lpstr>Sidebar: Network Neutrality</vt:lpstr>
      <vt:lpstr>ISP: telecommunications or information service?</vt:lpstr>
      <vt:lpstr>Network Layer: Data Plane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James Kurose</cp:lastModifiedBy>
  <cp:revision>586</cp:revision>
  <dcterms:created xsi:type="dcterms:W3CDTF">2020-01-18T07:24:59Z</dcterms:created>
  <dcterms:modified xsi:type="dcterms:W3CDTF">2020-05-19T12:26:55Z</dcterms:modified>
</cp:coreProperties>
</file>