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1"/>
  </p:notesMasterIdLst>
  <p:sldIdLst>
    <p:sldId id="1191" r:id="rId3"/>
    <p:sldId id="1280" r:id="rId4"/>
    <p:sldId id="1281" r:id="rId5"/>
    <p:sldId id="1282" r:id="rId6"/>
    <p:sldId id="1285" r:id="rId7"/>
    <p:sldId id="1286" r:id="rId8"/>
    <p:sldId id="1287" r:id="rId9"/>
    <p:sldId id="11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25"/>
    <p:restoredTop sz="96327"/>
  </p:normalViewPr>
  <p:slideViewPr>
    <p:cSldViewPr snapToGrid="0" snapToObjects="1" showGuides="1">
      <p:cViewPr varScale="1">
        <p:scale>
          <a:sx n="65" d="100"/>
          <a:sy n="65" d="100"/>
        </p:scale>
        <p:origin x="208" y="1216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9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56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Control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61015" y="2338373"/>
            <a:ext cx="8716929" cy="4173132"/>
          </a:xfrm>
        </p:spPr>
        <p:txBody>
          <a:bodyPr>
            <a:normAutofit fontScale="92500" lnSpcReduction="10000"/>
          </a:bodyPr>
          <a:lstStyle/>
          <a:p>
            <a:pPr marL="285750" lvl="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lvl="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lvl="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spcBef>
                <a:spcPts val="0"/>
              </a:spcBef>
              <a:buNone/>
            </a:pPr>
            <a:r>
              <a:rPr lang="en-US" sz="3200" dirty="0"/>
              <a:t>our routing study thus far:</a:t>
            </a:r>
          </a:p>
          <a:p>
            <a:pPr marL="130175" indent="0">
              <a:spcBef>
                <a:spcPts val="0"/>
              </a:spcBef>
              <a:buNone/>
            </a:pPr>
            <a:r>
              <a:rPr lang="en-US" sz="3200" i="1" dirty="0">
                <a:solidFill>
                  <a:srgbClr val="0013A3"/>
                </a:solidFill>
              </a:rPr>
              <a:t>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79122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scale: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billions of destinations: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can’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t store all destinations in routing tables!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exchanging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link-state or DV information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would swamp links!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4067119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administrative autonomy:</a:t>
            </a: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Internet: a network of networks</a:t>
            </a: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40399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intra-AS (aka “intra-domain”):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routing among routers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within same AS (“network”)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all routers in AS must run same intra-domain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routers in different AS can run different intra-domain routing protocols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gateway router: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at “edge” of its own AS, has link(s) to router(s) in other AS’es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inter-AS (aka “inter-domain”):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routing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among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AS’es</a:t>
            </a:r>
          </a:p>
          <a:p>
            <a:pPr marL="409575" marR="0" lvl="0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39070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forwarding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 routing determine entries for destinations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394117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9" y="1475509"/>
            <a:ext cx="10510166" cy="461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common intra-AS routing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RIP: Routing Information Protocol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1723]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 DV: DVs exchanged every 30 secs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longer widely used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</a:rPr>
              <a:t>classic link-state routing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</a:rPr>
              <a:t>IS-IS protocol (ISO standard, not RFC standard) essentially same as OSPF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EIGRP: Enhanced Interior Gateway Routing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based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Cisco-proprietary for decades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became open in 2013 [RFC 7868])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“open”: publicly available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classic link-state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floods OSPF link-state advertisements (directly over IP rather than using TCP/UDP) to all other routers in entire AS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multiple link costs metrics possible: bandwidth, delay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has full topology, uses Dijkstra’s algorithm to compute forwarding table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security: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all OSPF messages authenticated (to prevent malicious intrusion)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9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link-state advertisements flooded only in area, or backbone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area border routers: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“summarize” distances  to destinations in own area, advertise in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backbone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runs OSPF limited to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03074"/>
            <a:ext cx="4306864" cy="646331"/>
            <a:chOff x="7166977" y="3303074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03074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boundary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connects to other ASes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local routers: 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flood LS in area only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 routing within area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Data Plane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43EEA3-8BC6-7B46-9854-572A173AE42B}"/>
              </a:ext>
            </a:extLst>
          </p:cNvPr>
          <p:cNvGrpSpPr/>
          <p:nvPr/>
        </p:nvGrpSpPr>
        <p:grpSpPr>
          <a:xfrm>
            <a:off x="7605684" y="6233684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0DA58-493D-384B-8439-8C16107CBDAD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D374EA-BACA-C547-873D-1E4DDAA23ABE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43D4D8A-E720-5649-908C-4A3AE9C0D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70730F-8967-2747-9696-C2E01F1D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2E1472AF-CB59-B443-9974-2B1DCF1216E6}"/>
              </a:ext>
            </a:extLst>
          </p:cNvPr>
          <p:cNvSpPr txBox="1">
            <a:spLocks noChangeArrowheads="1"/>
          </p:cNvSpPr>
          <p:nvPr/>
        </p:nvSpPr>
        <p:spPr>
          <a:xfrm>
            <a:off x="681797" y="2296810"/>
            <a:ext cx="8716929" cy="4173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725</Words>
  <Application>Microsoft Macintosh PowerPoint</Application>
  <PresentationFormat>Widescreen</PresentationFormat>
  <Paragraphs>164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</vt:lpstr>
      <vt:lpstr>1_Office Theme</vt:lpstr>
      <vt:lpstr>Office Theme</vt:lpstr>
      <vt:lpstr>Network Layer: Control Plane</vt:lpstr>
      <vt:lpstr>Making routing scalable</vt:lpstr>
      <vt:lpstr>Internet approach to scalable routing</vt:lpstr>
      <vt:lpstr>Interconnected ASes</vt:lpstr>
      <vt:lpstr>Inter-AS routing:  routing within an AS</vt:lpstr>
      <vt:lpstr>OSPF (Open Shortest Path First) routing</vt:lpstr>
      <vt:lpstr>Hierarchical OSPF</vt:lpstr>
      <vt:lpstr>Network Layer: Data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72</cp:revision>
  <dcterms:created xsi:type="dcterms:W3CDTF">2020-04-18T15:23:50Z</dcterms:created>
  <dcterms:modified xsi:type="dcterms:W3CDTF">2020-10-27T00:48:37Z</dcterms:modified>
</cp:coreProperties>
</file>