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10"/>
  </p:notesMasterIdLst>
  <p:sldIdLst>
    <p:sldId id="1191" r:id="rId3"/>
    <p:sldId id="1136" r:id="rId4"/>
    <p:sldId id="1137" r:id="rId5"/>
    <p:sldId id="1168" r:id="rId6"/>
    <p:sldId id="1169" r:id="rId7"/>
    <p:sldId id="1170" r:id="rId8"/>
    <p:sldId id="11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21"/>
    <p:restoredTop sz="96327"/>
  </p:normalViewPr>
  <p:slideViewPr>
    <p:cSldViewPr snapToGrid="0" snapToObjects="1" showGuides="1">
      <p:cViewPr varScale="1">
        <p:scale>
          <a:sx n="67" d="100"/>
          <a:sy n="67" d="100"/>
        </p:scale>
        <p:origin x="176" y="1152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90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1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8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88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48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02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7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The Link Layer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4495" y="2100867"/>
            <a:ext cx="8716929" cy="4173132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Link Layer </a:t>
            </a:r>
            <a:r>
              <a:rPr lang="en-US" sz="32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Retrospective: A Day in the Life of a Web Page Request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000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EDC: error detection and correction bits (e.g., redundancy)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Error detection not 100% reliable!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protocol may miss some errors, but rarely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in D’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34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30" y="13116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parity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342900" marR="0" lvl="0" indent="-2254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946392" y="23209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985682" y="23280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925903" y="29399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13295" y="28463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931949" y="28439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02279" y="2326886"/>
            <a:ext cx="1803071" cy="1201960"/>
            <a:chOff x="2978479" y="2669786"/>
            <a:chExt cx="1803071" cy="120196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16010" y="23226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358401" y="27799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258" y="3016055"/>
            <a:ext cx="55180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87338" marR="0" lvl="0" indent="-222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defRPr/>
            </a:pPr>
            <a:r>
              <a:rPr lang="en-US" sz="2400" i="0" dirty="0">
                <a:latin typeface="Calibri" panose="020F0502020204030204"/>
              </a:rPr>
              <a:t>detect two-bit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287338" marR="0" lvl="0" indent="-2222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errors without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retransmission!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7533034" y="62533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4EC65261-0C24-C74C-8E9A-2A56766B1C75}"/>
              </a:ext>
            </a:extLst>
          </p:cNvPr>
          <p:cNvSpPr txBox="1"/>
          <p:nvPr/>
        </p:nvSpPr>
        <p:spPr>
          <a:xfrm>
            <a:off x="6996399" y="565611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1 0 1 0 1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72CE8-BCAC-9C4C-9705-97A73B0CF4DC}"/>
              </a:ext>
            </a:extLst>
          </p:cNvPr>
          <p:cNvGrpSpPr/>
          <p:nvPr/>
        </p:nvGrpSpPr>
        <p:grpSpPr>
          <a:xfrm>
            <a:off x="6988036" y="4811287"/>
            <a:ext cx="1112530" cy="1123229"/>
            <a:chOff x="6988036" y="4811287"/>
            <a:chExt cx="1112530" cy="1123229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00D9F1-D52C-844A-BE08-19ADE51A3710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4D5B75B-274E-994B-B768-CAAFF3CC0506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53A1B6-BE52-3A4D-8CDE-7C98D4727C7E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F6AD3BF-7B3D-5B44-8D09-3017B18E80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1B2F7C9-BA8F-734E-AE49-FE038EB1EE2D}"/>
              </a:ext>
            </a:extLst>
          </p:cNvPr>
          <p:cNvSpPr txBox="1"/>
          <p:nvPr/>
        </p:nvSpPr>
        <p:spPr>
          <a:xfrm>
            <a:off x="7917960" y="4810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21A369-07B3-9847-8A6A-A16A48324B3B}"/>
              </a:ext>
            </a:extLst>
          </p:cNvPr>
          <p:cNvSpPr txBox="1"/>
          <p:nvPr/>
        </p:nvSpPr>
        <p:spPr>
          <a:xfrm>
            <a:off x="7913410" y="5095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163229F-F15C-4A48-A59E-D1181FDA985E}"/>
              </a:ext>
            </a:extLst>
          </p:cNvPr>
          <p:cNvSpPr txBox="1"/>
          <p:nvPr/>
        </p:nvSpPr>
        <p:spPr>
          <a:xfrm>
            <a:off x="7913410" y="5378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02871F-98D3-C94B-9B9D-9EDFBD1DA591}"/>
              </a:ext>
            </a:extLst>
          </p:cNvPr>
          <p:cNvSpPr txBox="1"/>
          <p:nvPr/>
        </p:nvSpPr>
        <p:spPr>
          <a:xfrm>
            <a:off x="7919097" y="5664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EFFD78-C794-F24E-BE55-B812FA8E6373}"/>
              </a:ext>
            </a:extLst>
          </p:cNvPr>
          <p:cNvSpPr txBox="1"/>
          <p:nvPr/>
        </p:nvSpPr>
        <p:spPr>
          <a:xfrm>
            <a:off x="5884529" y="4804713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errors: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F81C9D-B95D-2C44-BE40-11AABF659EE6}"/>
              </a:ext>
            </a:extLst>
          </p:cNvPr>
          <p:cNvGrpSpPr/>
          <p:nvPr/>
        </p:nvGrpSpPr>
        <p:grpSpPr>
          <a:xfrm>
            <a:off x="9880003" y="5062723"/>
            <a:ext cx="1778682" cy="359137"/>
            <a:chOff x="9880003" y="5062723"/>
            <a:chExt cx="1778682" cy="35913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73E8487-5115-ED45-91CD-12473E6CE35C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D1057B9-5603-6B48-B071-08FE0B7172F9}"/>
                </a:ext>
              </a:extLst>
            </p:cNvPr>
            <p:cNvCxnSpPr>
              <a:stCxn id="145" idx="1"/>
            </p:cNvCxnSpPr>
            <p:nvPr/>
          </p:nvCxnSpPr>
          <p:spPr>
            <a:xfrm flipV="1">
              <a:off x="9880003" y="5232612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7093EA-088C-E94A-9077-958AC4C824B7}"/>
              </a:ext>
            </a:extLst>
          </p:cNvPr>
          <p:cNvGrpSpPr/>
          <p:nvPr/>
        </p:nvGrpSpPr>
        <p:grpSpPr>
          <a:xfrm>
            <a:off x="9930014" y="4772156"/>
            <a:ext cx="546945" cy="1621566"/>
            <a:chOff x="9930014" y="4772156"/>
            <a:chExt cx="546945" cy="162156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4B127E-41D4-8C49-8FF0-07C5874E8EF9}"/>
                </a:ext>
              </a:extLst>
            </p:cNvPr>
            <p:cNvSpPr txBox="1"/>
            <p:nvPr/>
          </p:nvSpPr>
          <p:spPr>
            <a:xfrm>
              <a:off x="9930014" y="6034585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CC6F7F0-B384-914D-A818-618271BAAA4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551132" y="5419989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3C287F-C7E3-0347-8FC0-F420618EE025}"/>
              </a:ext>
            </a:extLst>
          </p:cNvPr>
          <p:cNvGrpSpPr/>
          <p:nvPr/>
        </p:nvGrpSpPr>
        <p:grpSpPr>
          <a:xfrm>
            <a:off x="8346385" y="4773947"/>
            <a:ext cx="2744420" cy="1243263"/>
            <a:chOff x="8346385" y="4773947"/>
            <a:chExt cx="2744420" cy="12432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05FCD-484D-0344-B9C0-4C24ED7C7920}"/>
                </a:ext>
              </a:extLst>
            </p:cNvPr>
            <p:cNvGrpSpPr/>
            <p:nvPr/>
          </p:nvGrpSpPr>
          <p:grpSpPr>
            <a:xfrm>
              <a:off x="9873379" y="4773947"/>
              <a:ext cx="1217426" cy="1214161"/>
              <a:chOff x="9873379" y="4773947"/>
              <a:chExt cx="1217426" cy="1214161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89F2045-70A1-F94B-8859-95531C4604F9}"/>
                  </a:ext>
                </a:extLst>
              </p:cNvPr>
              <p:cNvSpPr txBox="1"/>
              <p:nvPr/>
            </p:nvSpPr>
            <p:spPr>
              <a:xfrm>
                <a:off x="9873379" y="532711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0 1 1 1 0  1</a:t>
                </a:r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AC319AFE-17A7-2B4C-8668-7FE48598E0BE}"/>
                  </a:ext>
                </a:extLst>
              </p:cNvPr>
              <p:cNvGrpSpPr/>
              <p:nvPr/>
            </p:nvGrpSpPr>
            <p:grpSpPr>
              <a:xfrm>
                <a:off x="9880003" y="4773947"/>
                <a:ext cx="1210802" cy="1214161"/>
                <a:chOff x="6394173" y="4840358"/>
                <a:chExt cx="1210802" cy="1214161"/>
              </a:xfrm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0E8F038-35AD-0946-9AF8-3B82D62EFAD1}"/>
                    </a:ext>
                  </a:extLst>
                </p:cNvPr>
                <p:cNvSpPr txBox="1"/>
                <p:nvPr/>
              </p:nvSpPr>
              <p:spPr>
                <a:xfrm>
                  <a:off x="6400799" y="484035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1 0 1 0 1  1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1B46CC5B-41FC-3046-A483-F2909BFB7D31}"/>
                    </a:ext>
                  </a:extLst>
                </p:cNvPr>
                <p:cNvSpPr txBox="1"/>
                <p:nvPr/>
              </p:nvSpPr>
              <p:spPr>
                <a:xfrm>
                  <a:off x="6394173" y="512196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1 1 0  0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6418A9F-75BF-B047-85AA-68BAE639890F}"/>
                    </a:ext>
                  </a:extLst>
                </p:cNvPr>
                <p:cNvSpPr txBox="1"/>
                <p:nvPr/>
              </p:nvSpPr>
              <p:spPr>
                <a:xfrm>
                  <a:off x="6395912" y="568518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1 0 1 0 1  0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A7665A79-628F-EF47-A9DA-75CCD8B6F9D1}"/>
                    </a:ext>
                  </a:extLst>
                </p:cNvPr>
                <p:cNvCxnSpPr/>
                <p:nvPr/>
              </p:nvCxnSpPr>
              <p:spPr>
                <a:xfrm>
                  <a:off x="6480748" y="5751227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506629B4-5BDA-B443-9A30-123782498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828021" y="5453922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8346385" y="481136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1176958" y="3591520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 number of 1’s</a:t>
            </a:r>
          </a:p>
        </p:txBody>
      </p:sp>
      <p:sp>
        <p:nvSpPr>
          <p:cNvPr id="151" name="TextBox 1">
            <a:extLst>
              <a:ext uri="{FF2B5EF4-FFF2-40B4-BE49-F238E27FC236}">
                <a16:creationId xmlns:a16="http://schemas.microsoft.com/office/drawing/2014/main" id="{676B03FA-F97E-8D4F-A163-CA316F4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76" y="6389262"/>
            <a:ext cx="94518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* Check out the online interactive exercises for more examples: 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ttp://gaia.cs.umass.edu/kurose_ross/interactive/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39CE01A-F391-604A-89C2-2F82DDE7E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22" y="2794187"/>
            <a:ext cx="2157242" cy="1898373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BC89C6F-5DA4-294F-83CF-68C618AD67A3}"/>
              </a:ext>
            </a:extLst>
          </p:cNvPr>
          <p:cNvSpPr txBox="1"/>
          <p:nvPr/>
        </p:nvSpPr>
        <p:spPr>
          <a:xfrm>
            <a:off x="872158" y="4277320"/>
            <a:ext cx="47856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d+1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bits, if not even,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then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error detected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can detect odd number of bit flips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6" name="Text Box 6">
            <a:extLst>
              <a:ext uri="{FF2B5EF4-FFF2-40B4-BE49-F238E27FC236}">
                <a16:creationId xmlns:a16="http://schemas.microsoft.com/office/drawing/2014/main" id="{B5B879F5-F385-F648-86A7-B9F3EC8A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633" y="914400"/>
            <a:ext cx="2291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Two-D parity:</a:t>
            </a:r>
          </a:p>
        </p:txBody>
      </p:sp>
    </p:spTree>
    <p:extLst>
      <p:ext uri="{BB962C8B-B14F-4D97-AF65-F5344CB8AC3E}">
        <p14:creationId xmlns:p14="http://schemas.microsoft.com/office/powerpoint/2010/main" val="32348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138" grpId="0"/>
      <p:bldP spid="82" grpId="0"/>
      <p:bldP spid="90" grpId="0"/>
      <p:bldP spid="93" grpId="0"/>
      <p:bldP spid="98" grpId="0"/>
      <p:bldP spid="76" grpId="0"/>
      <p:bldP spid="151" grpId="0"/>
      <p:bldP spid="78" grpId="0"/>
      <p:bldP spid="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</a:t>
            </a:r>
            <a:r>
              <a:rPr lang="en-US" sz="2800" dirty="0"/>
              <a:t>(review, see section 3.3)</a:t>
            </a:r>
            <a:endParaRPr lang="en-US" sz="4400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1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powerful error-detection coding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think of these as a binary number)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pattern (generator),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specified in CRC standard)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850698" y="4665031"/>
            <a:ext cx="11036502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CRC bits,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such that &lt;D,R&gt;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divisible by 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knows G, divides &lt;D,R&gt; by G.  If non-zero remainder: error detected!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detect all burst errors less than r+1 bits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in practice (Ethernet, 802.11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WiFi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5A70A-21CD-7941-AAFD-93513551C59A}"/>
              </a:ext>
            </a:extLst>
          </p:cNvPr>
          <p:cNvGrpSpPr/>
          <p:nvPr/>
        </p:nvGrpSpPr>
        <p:grpSpPr>
          <a:xfrm>
            <a:off x="3954671" y="3889513"/>
            <a:ext cx="6922203" cy="492873"/>
            <a:chOff x="3954671" y="3889513"/>
            <a:chExt cx="6922203" cy="4928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&lt;D,R&gt; = D  2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</a:p>
            </p:txBody>
          </p: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D334B737-73F4-0C4A-860A-265D4A3D7E47}"/>
                </a:ext>
              </a:extLst>
            </p:cNvPr>
            <p:cNvSpPr txBox="1"/>
            <p:nvPr/>
          </p:nvSpPr>
          <p:spPr>
            <a:xfrm>
              <a:off x="7997688" y="3889513"/>
              <a:ext cx="2879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formula for these bits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13443DA-FCD3-914F-8EC2-A5BA2DA70B77}"/>
                </a:ext>
              </a:extLst>
            </p:cNvPr>
            <p:cNvCxnSpPr/>
            <p:nvPr/>
          </p:nvCxnSpPr>
          <p:spPr>
            <a:xfrm>
              <a:off x="6811619" y="4134678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0FD657-AC1B-3B4B-9C86-1AB0D8168AC3}"/>
              </a:ext>
            </a:extLst>
          </p:cNvPr>
          <p:cNvGrpSpPr/>
          <p:nvPr/>
        </p:nvGrpSpPr>
        <p:grpSpPr>
          <a:xfrm>
            <a:off x="4243982" y="2770984"/>
            <a:ext cx="5397512" cy="1096490"/>
            <a:chOff x="4243982" y="2770984"/>
            <a:chExt cx="5397512" cy="10964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32362-DCB4-EB40-9B1C-58CF349F31F1}"/>
                </a:ext>
              </a:extLst>
            </p:cNvPr>
            <p:cNvSpPr txBox="1"/>
            <p:nvPr/>
          </p:nvSpPr>
          <p:spPr>
            <a:xfrm>
              <a:off x="8004315" y="3405809"/>
              <a:ext cx="1637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bits to send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1D8A448-DD38-3A4F-8E01-5FD4EA57EB3C}"/>
                </a:ext>
              </a:extLst>
            </p:cNvPr>
            <p:cNvCxnSpPr/>
            <p:nvPr/>
          </p:nvCxnSpPr>
          <p:spPr>
            <a:xfrm>
              <a:off x="6791741" y="3637722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46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2" y="1408042"/>
            <a:ext cx="5114097" cy="133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wants to comp</a:t>
            </a:r>
            <a:r>
              <a:rPr lang="en-US" sz="3200" dirty="0" err="1">
                <a:solidFill>
                  <a:srgbClr val="000099"/>
                </a:solidFill>
                <a:latin typeface="Calibri" panose="020F0502020204030204"/>
              </a:rPr>
              <a:t>ute</a:t>
            </a:r>
            <a:r>
              <a:rPr lang="en-US" sz="3200" dirty="0">
                <a:solidFill>
                  <a:srgbClr val="000099"/>
                </a:solidFill>
                <a:latin typeface="Calibri" panose="020F0502020204030204"/>
              </a:rPr>
              <a:t> R such that: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30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XOR  R = </a:t>
            </a:r>
            <a:r>
              <a:rPr kumimoji="0" lang="en-US" sz="3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endParaRPr kumimoji="0" lang="en-US" sz="3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* Check out the online interactive exercises for more examples: 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529272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26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.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= remainder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[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   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]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996120"/>
            <a:ext cx="5252642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 or equivalently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(XOR R both sides):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28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40023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... </a:t>
            </a:r>
            <a:r>
              <a:rPr lang="en-US" dirty="0">
                <a:solidFill>
                  <a:srgbClr val="000099"/>
                </a:solidFill>
                <a:latin typeface="Calibri" panose="020F0502020204030204"/>
              </a:rPr>
              <a:t>w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says: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457200" marR="0" lvl="0" indent="-2349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if we divide D </a:t>
            </a:r>
            <a:r>
              <a:rPr kumimoji="0" lang="en-US" sz="2800" b="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G, we want remainder R to satisfy: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6" y="1881809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148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(here, r=3)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2A026-1E79-6E4F-BB2B-9F601BFFF743}"/>
              </a:ext>
            </a:extLst>
          </p:cNvPr>
          <p:cNvSpPr txBox="1"/>
          <p:nvPr/>
        </p:nvSpPr>
        <p:spPr>
          <a:xfrm>
            <a:off x="4648200" y="5372100"/>
            <a:ext cx="190571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algorithm for </a:t>
            </a:r>
          </a:p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computing 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119A0-F2D0-BF4D-A6DF-32CE329EF4A3}"/>
              </a:ext>
            </a:extLst>
          </p:cNvPr>
          <p:cNvSpPr/>
          <p:nvPr/>
        </p:nvSpPr>
        <p:spPr>
          <a:xfrm>
            <a:off x="1543050" y="5124450"/>
            <a:ext cx="3162300" cy="11239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463807"/>
            <a:ext cx="6551791" cy="1650991"/>
          </a:xfrm>
        </p:spPr>
        <p:txBody>
          <a:bodyPr>
            <a:normAutofit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Link Layer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43EEA3-8BC6-7B46-9854-572A173AE42B}"/>
              </a:ext>
            </a:extLst>
          </p:cNvPr>
          <p:cNvGrpSpPr/>
          <p:nvPr/>
        </p:nvGrpSpPr>
        <p:grpSpPr>
          <a:xfrm>
            <a:off x="706121" y="6088211"/>
            <a:ext cx="6892924" cy="461665"/>
            <a:chOff x="731521" y="6141551"/>
            <a:chExt cx="689292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30DA58-493D-384B-8439-8C16107CBDAD}"/>
                </a:ext>
              </a:extLst>
            </p:cNvPr>
            <p:cNvSpPr txBox="1"/>
            <p:nvPr/>
          </p:nvSpPr>
          <p:spPr>
            <a:xfrm>
              <a:off x="731521" y="6141551"/>
              <a:ext cx="6892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Video:     2020, J.F. Kurose, All Rights Reserved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Powerpoint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:    1996-2020, J.F. Kurose, K.W. Ross, All Rights Reserved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D374EA-BACA-C547-873D-1E4DDAA23ABE}"/>
                </a:ext>
              </a:extLst>
            </p:cNvPr>
            <p:cNvGrpSpPr/>
            <p:nvPr/>
          </p:nvGrpSpPr>
          <p:grpSpPr>
            <a:xfrm>
              <a:off x="1252378" y="6209727"/>
              <a:ext cx="473108" cy="346349"/>
              <a:chOff x="1252378" y="6209727"/>
              <a:chExt cx="473108" cy="34634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43D4D8A-E720-5649-908C-4A3AE9C0D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378" y="6209727"/>
                <a:ext cx="125836" cy="160221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670730F-8967-2747-9696-C2E01F1D1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9650" y="6395855"/>
                <a:ext cx="125836" cy="160221"/>
              </a:xfrm>
              <a:prstGeom prst="rect">
                <a:avLst/>
              </a:prstGeom>
            </p:spPr>
          </p:pic>
        </p:grp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6269A52-79D6-2042-B814-3C179A6A0191}"/>
              </a:ext>
            </a:extLst>
          </p:cNvPr>
          <p:cNvSpPr txBox="1">
            <a:spLocks noChangeArrowheads="1"/>
          </p:cNvSpPr>
          <p:nvPr/>
        </p:nvSpPr>
        <p:spPr>
          <a:xfrm>
            <a:off x="574495" y="2100867"/>
            <a:ext cx="8716929" cy="41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 to the Link Layer </a:t>
            </a:r>
            <a:r>
              <a:rPr lang="en-US" sz="32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200" dirty="0"/>
              <a:t>Error-detection and -correction Techniques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Multiple Access Links and Protocols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Switched Local Area Networks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Link Virtualization: a Network as a Link Layer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Center Networking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Retrospective: A Day in the Life of a Web Page Request</a:t>
            </a:r>
          </a:p>
        </p:txBody>
      </p:sp>
    </p:spTree>
    <p:extLst>
      <p:ext uri="{BB962C8B-B14F-4D97-AF65-F5344CB8AC3E}">
        <p14:creationId xmlns:p14="http://schemas.microsoft.com/office/powerpoint/2010/main" val="958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6817</TotalTime>
  <Words>964</Words>
  <Application>Microsoft Macintosh PowerPoint</Application>
  <PresentationFormat>Widescreen</PresentationFormat>
  <Paragraphs>189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Wingdings</vt:lpstr>
      <vt:lpstr>1_Office Theme</vt:lpstr>
      <vt:lpstr>2_Office Theme</vt:lpstr>
      <vt:lpstr>The Link Layer</vt:lpstr>
      <vt:lpstr>Error detection</vt:lpstr>
      <vt:lpstr>Parity checking</vt:lpstr>
      <vt:lpstr>Internet checksum (review, see section 3.3)</vt:lpstr>
      <vt:lpstr>Cyclic Redundancy Check (CRC)</vt:lpstr>
      <vt:lpstr>Cyclic Redundancy Check (CRC): example</vt:lpstr>
      <vt:lpstr>Link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59</cp:revision>
  <dcterms:created xsi:type="dcterms:W3CDTF">2020-04-18T15:23:50Z</dcterms:created>
  <dcterms:modified xsi:type="dcterms:W3CDTF">2020-11-08T02:32:32Z</dcterms:modified>
</cp:coreProperties>
</file>