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 id="2147483725" r:id="rId2"/>
  </p:sldMasterIdLst>
  <p:notesMasterIdLst>
    <p:notesMasterId r:id="rId72"/>
  </p:notesMasterIdLst>
  <p:sldIdLst>
    <p:sldId id="548" r:id="rId3"/>
    <p:sldId id="589" r:id="rId4"/>
    <p:sldId id="488" r:id="rId5"/>
    <p:sldId id="590" r:id="rId6"/>
    <p:sldId id="638" r:id="rId7"/>
    <p:sldId id="651" r:id="rId8"/>
    <p:sldId id="652" r:id="rId9"/>
    <p:sldId id="608" r:id="rId10"/>
    <p:sldId id="583" r:id="rId11"/>
    <p:sldId id="584" r:id="rId12"/>
    <p:sldId id="585" r:id="rId13"/>
    <p:sldId id="591" r:id="rId14"/>
    <p:sldId id="593" r:id="rId15"/>
    <p:sldId id="595" r:id="rId16"/>
    <p:sldId id="598" r:id="rId17"/>
    <p:sldId id="596" r:id="rId18"/>
    <p:sldId id="600" r:id="rId19"/>
    <p:sldId id="603" r:id="rId20"/>
    <p:sldId id="602" r:id="rId21"/>
    <p:sldId id="604" r:id="rId22"/>
    <p:sldId id="321" r:id="rId23"/>
    <p:sldId id="586" r:id="rId24"/>
    <p:sldId id="599" r:id="rId25"/>
    <p:sldId id="601" r:id="rId26"/>
    <p:sldId id="649" r:id="rId27"/>
    <p:sldId id="650" r:id="rId28"/>
    <p:sldId id="606" r:id="rId29"/>
    <p:sldId id="607" r:id="rId30"/>
    <p:sldId id="655" r:id="rId31"/>
    <p:sldId id="656" r:id="rId32"/>
    <p:sldId id="609" r:id="rId33"/>
    <p:sldId id="610" r:id="rId34"/>
    <p:sldId id="611" r:id="rId35"/>
    <p:sldId id="612" r:id="rId36"/>
    <p:sldId id="614" r:id="rId37"/>
    <p:sldId id="613" r:id="rId38"/>
    <p:sldId id="615" r:id="rId39"/>
    <p:sldId id="616" r:id="rId40"/>
    <p:sldId id="618" r:id="rId41"/>
    <p:sldId id="619" r:id="rId42"/>
    <p:sldId id="620" r:id="rId43"/>
    <p:sldId id="621" r:id="rId44"/>
    <p:sldId id="622" r:id="rId45"/>
    <p:sldId id="624" r:id="rId46"/>
    <p:sldId id="625" r:id="rId47"/>
    <p:sldId id="627" r:id="rId48"/>
    <p:sldId id="628" r:id="rId49"/>
    <p:sldId id="657" r:id="rId50"/>
    <p:sldId id="658" r:id="rId51"/>
    <p:sldId id="629" r:id="rId52"/>
    <p:sldId id="630" r:id="rId53"/>
    <p:sldId id="631" r:id="rId54"/>
    <p:sldId id="632" r:id="rId55"/>
    <p:sldId id="633" r:id="rId56"/>
    <p:sldId id="634" r:id="rId57"/>
    <p:sldId id="644" r:id="rId58"/>
    <p:sldId id="645" r:id="rId59"/>
    <p:sldId id="646" r:id="rId60"/>
    <p:sldId id="647" r:id="rId61"/>
    <p:sldId id="648" r:id="rId62"/>
    <p:sldId id="641" r:id="rId63"/>
    <p:sldId id="642" r:id="rId64"/>
    <p:sldId id="639" r:id="rId65"/>
    <p:sldId id="640" r:id="rId66"/>
    <p:sldId id="653" r:id="rId67"/>
    <p:sldId id="654" r:id="rId68"/>
    <p:sldId id="659" r:id="rId69"/>
    <p:sldId id="660" r:id="rId70"/>
    <p:sldId id="543" r:id="rId71"/>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008000"/>
    <a:srgbClr val="FF0000"/>
    <a:srgbClr val="0066CC"/>
    <a:srgbClr val="FFFFFF"/>
    <a:srgbClr val="00CC00"/>
    <a:srgbClr val="00FF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3" autoAdjust="0"/>
    <p:restoredTop sz="87595" autoAdjust="0"/>
  </p:normalViewPr>
  <p:slideViewPr>
    <p:cSldViewPr>
      <p:cViewPr varScale="1">
        <p:scale>
          <a:sx n="99" d="100"/>
          <a:sy n="99" d="100"/>
        </p:scale>
        <p:origin x="192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notesMaster" Target="notesMasters/notesMaster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0D356C-09E4-436D-B177-0B0618DA66DD}"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B5A1AD71-DC6F-4876-879E-E3B42945967A}">
      <dgm:prSet custT="1"/>
      <dgm:spPr>
        <a:ln>
          <a:solidFill>
            <a:schemeClr val="accent6"/>
          </a:solidFill>
        </a:ln>
      </dgm:spPr>
      <dgm:t>
        <a:bodyPr/>
        <a:lstStyle/>
        <a:p>
          <a:pPr rtl="0"/>
          <a:r>
            <a:rPr lang="zh-CN" altLang="en-US" sz="2000" dirty="0">
              <a:latin typeface="微软雅黑" panose="020B0503020204020204" pitchFamily="34" charset="-122"/>
              <a:ea typeface="微软雅黑" panose="020B0503020204020204" pitchFamily="34" charset="-122"/>
            </a:rPr>
            <a:t>模板方法</a:t>
          </a:r>
        </a:p>
      </dgm:t>
    </dgm:pt>
    <dgm:pt modelId="{F373761A-6C3C-4406-8BF2-CA3FD09CD22B}" type="parTrans" cxnId="{073423FC-0E8C-4228-8912-CEDD4BCC835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B87B528-EF7F-49A8-9E18-78E5E9803D31}" type="sibTrans" cxnId="{073423FC-0E8C-4228-8912-CEDD4BCC835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30C157E-8EF8-4999-85A0-5B829C9A7D34}">
      <dgm:prSet custT="1"/>
      <dgm:spPr/>
      <dgm:t>
        <a:bodyPr/>
        <a:lstStyle/>
        <a:p>
          <a:pPr rtl="0"/>
          <a:r>
            <a:rPr lang="zh-CN" altLang="en-US" sz="2300" b="1" kern="1200" dirty="0">
              <a:solidFill>
                <a:srgbClr val="003366"/>
              </a:solidFill>
              <a:latin typeface="Consolas" panose="020B0609020204030204" pitchFamily="49" charset="0"/>
              <a:ea typeface="华文楷体" panose="02010600040101010101" pitchFamily="2" charset="-122"/>
              <a:cs typeface="+mn-cs"/>
            </a:rPr>
            <a:t>针对</a:t>
          </a:r>
          <a:r>
            <a:rPr lang="zh-CN" sz="2300" b="1" kern="1200" dirty="0">
              <a:solidFill>
                <a:srgbClr val="003366"/>
              </a:solidFill>
              <a:latin typeface="Consolas" panose="020B0609020204030204" pitchFamily="49" charset="0"/>
              <a:ea typeface="华文楷体" panose="02010600040101010101" pitchFamily="2" charset="-122"/>
              <a:cs typeface="+mn-cs"/>
            </a:rPr>
            <a:t>所有</a:t>
          </a:r>
          <a:r>
            <a:rPr lang="en-US" sz="2300" b="0" kern="1200" dirty="0" err="1">
              <a:solidFill>
                <a:schemeClr val="tx1"/>
              </a:solidFill>
              <a:latin typeface="Consolas" panose="020B0609020204030204" pitchFamily="49" charset="0"/>
              <a:ea typeface="华文楷体" panose="02010600040101010101" pitchFamily="2" charset="-122"/>
              <a:cs typeface="+mn-cs"/>
            </a:rPr>
            <a:t>getLoad</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altLang="en-US" sz="2300" b="0" kern="1200" dirty="0">
              <a:solidFill>
                <a:schemeClr val="tx1"/>
              </a:solidFill>
              <a:latin typeface="Consolas" panose="020B0609020204030204" pitchFamily="49" charset="0"/>
              <a:ea typeface="华文楷体" panose="02010600040101010101" pitchFamily="2" charset="-122"/>
              <a:cs typeface="+mn-cs"/>
            </a:rPr>
            <a:t>、</a:t>
          </a:r>
          <a:r>
            <a:rPr lang="en-US" sz="2300" b="0" kern="1200" dirty="0" err="1">
              <a:solidFill>
                <a:schemeClr val="tx1"/>
              </a:solidFill>
              <a:latin typeface="Consolas" panose="020B0609020204030204" pitchFamily="49" charset="0"/>
              <a:ea typeface="华文楷体" panose="02010600040101010101" pitchFamily="2" charset="-122"/>
              <a:cs typeface="+mn-cs"/>
            </a:rPr>
            <a:t>getNetworkLatency</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sz="2300" b="1" kern="1200" dirty="0">
              <a:solidFill>
                <a:srgbClr val="003366"/>
              </a:solidFill>
              <a:latin typeface="Consolas" panose="020B0609020204030204" pitchFamily="49" charset="0"/>
              <a:ea typeface="华文楷体" panose="02010600040101010101" pitchFamily="2" charset="-122"/>
              <a:cs typeface="+mn-cs"/>
            </a:rPr>
            <a:t>的组合，都要实现一组新的子类</a:t>
          </a:r>
          <a:endParaRPr lang="zh-CN" sz="2300" b="0" kern="1200" dirty="0">
            <a:solidFill>
              <a:schemeClr val="tx1"/>
            </a:solidFill>
            <a:latin typeface="Consolas" panose="020B0609020204030204" pitchFamily="49" charset="0"/>
            <a:ea typeface="华文楷体" panose="02010600040101010101" pitchFamily="2" charset="-122"/>
            <a:cs typeface="+mn-cs"/>
          </a:endParaRPr>
        </a:p>
      </dgm:t>
    </dgm:pt>
    <dgm:pt modelId="{CF48A260-806A-437F-BB22-675FFE53FC67}" type="parTrans" cxnId="{D2B283F8-F2C8-45DC-9E4E-618333CB8B17}">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FDD81AED-C079-4524-884A-18F0EDD1CD9D}" type="sibTrans" cxnId="{D2B283F8-F2C8-45DC-9E4E-618333CB8B17}">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928F803-DE69-4A34-945A-259C1B479426}">
      <dgm:prSet custT="1"/>
      <dgm:spPr/>
      <dgm:t>
        <a:bodyPr/>
        <a:lstStyle/>
        <a:p>
          <a:pPr rtl="0"/>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n*m</a:t>
          </a:r>
          <a:r>
            <a:rPr lang="en-US" sz="2300" b="1" kern="1200" dirty="0">
              <a:solidFill>
                <a:srgbClr val="003366"/>
              </a:solidFill>
              <a:latin typeface="Consolas" panose="020B0609020204030204" pitchFamily="49" charset="0"/>
              <a:ea typeface="华文楷体" panose="02010600040101010101" pitchFamily="2" charset="-122"/>
              <a:cs typeface="+mn-cs"/>
            </a:rPr>
            <a:t> </a:t>
          </a:r>
          <a:r>
            <a:rPr lang="zh-CN" sz="2300" b="1" kern="1200" dirty="0">
              <a:solidFill>
                <a:srgbClr val="003366"/>
              </a:solidFill>
              <a:latin typeface="Consolas" panose="020B0609020204030204" pitchFamily="49" charset="0"/>
              <a:ea typeface="华文楷体" panose="02010600040101010101" pitchFamily="2" charset="-122"/>
              <a:cs typeface="+mn-cs"/>
            </a:rPr>
            <a:t>个</a:t>
          </a:r>
        </a:p>
      </dgm:t>
    </dgm:pt>
    <dgm:pt modelId="{EA982098-50AB-453A-9620-5F17A35FC2F2}" type="parTrans" cxnId="{40FC46C0-C370-4093-9761-468A4CFE01B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2D29B5-537F-496C-8D47-D865DDF03039}" type="sibTrans" cxnId="{40FC46C0-C370-4093-9761-468A4CFE01B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C732367-4348-4D1D-B432-E7D477C1AB13}">
      <dgm:prSet custT="1"/>
      <dgm:spPr>
        <a:ln>
          <a:solidFill>
            <a:schemeClr val="accent6"/>
          </a:solidFill>
        </a:ln>
      </dgm:spPr>
      <dgm:t>
        <a:bodyPr/>
        <a:lstStyle/>
        <a:p>
          <a:pPr rtl="0"/>
          <a:r>
            <a:rPr lang="zh-CN" altLang="en-US" sz="2000" dirty="0" smtClean="0">
              <a:latin typeface="微软雅黑" panose="020B0503020204020204" pitchFamily="34" charset="-122"/>
              <a:ea typeface="微软雅黑" panose="020B0503020204020204" pitchFamily="34" charset="-122"/>
            </a:rPr>
            <a:t>策略方法</a:t>
          </a:r>
          <a:endParaRPr lang="zh-CN" altLang="en-US" sz="2000" dirty="0">
            <a:latin typeface="微软雅黑" panose="020B0503020204020204" pitchFamily="34" charset="-122"/>
            <a:ea typeface="微软雅黑" panose="020B0503020204020204" pitchFamily="34" charset="-122"/>
          </a:endParaRPr>
        </a:p>
      </dgm:t>
    </dgm:pt>
    <dgm:pt modelId="{8EE0B006-7095-42AB-AE47-2B59EADE1082}" type="parTrans" cxnId="{9DA463F1-6B83-4DF8-A75F-DF38A34B241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3695FA4-DEB9-430F-9FFE-FCD534C86C74}" type="sibTrans" cxnId="{9DA463F1-6B83-4DF8-A75F-DF38A34B241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472544F-F5AB-4733-9081-15096BB54620}">
      <dgm:prSet custT="1"/>
      <dgm:spPr/>
      <dgm:t>
        <a:bodyPr/>
        <a:lstStyle/>
        <a:p>
          <a:pPr rtl="0"/>
          <a:r>
            <a:rPr lang="zh-CN" altLang="en-US" sz="2300" b="1" kern="1200" dirty="0">
              <a:solidFill>
                <a:srgbClr val="003366"/>
              </a:solidFill>
              <a:latin typeface="Consolas" panose="020B0609020204030204" pitchFamily="49" charset="0"/>
              <a:ea typeface="华文楷体" panose="02010600040101010101" pitchFamily="2" charset="-122"/>
              <a:cs typeface="+mn-cs"/>
            </a:rPr>
            <a:t>无</a:t>
          </a:r>
          <a:r>
            <a:rPr lang="zh-CN" sz="2300" b="1" kern="1200" dirty="0">
              <a:solidFill>
                <a:srgbClr val="003366"/>
              </a:solidFill>
              <a:latin typeface="Consolas" panose="020B0609020204030204" pitchFamily="49" charset="0"/>
              <a:ea typeface="华文楷体" panose="02010600040101010101" pitchFamily="2" charset="-122"/>
              <a:cs typeface="+mn-cs"/>
            </a:rPr>
            <a:t>需修改</a:t>
          </a:r>
          <a:r>
            <a:rPr lang="en-US" sz="2300" b="0" kern="1200" dirty="0" err="1">
              <a:solidFill>
                <a:schemeClr val="tx1"/>
              </a:solidFill>
              <a:latin typeface="Consolas" panose="020B0609020204030204" pitchFamily="49" charset="0"/>
              <a:ea typeface="华文楷体" panose="02010600040101010101" pitchFamily="2" charset="-122"/>
              <a:cs typeface="+mn-cs"/>
            </a:rPr>
            <a:t>LoadStrategy</a:t>
          </a:r>
          <a:r>
            <a:rPr lang="zh-CN" sz="2300" b="1" kern="1200" dirty="0">
              <a:solidFill>
                <a:srgbClr val="003366"/>
              </a:solidFill>
              <a:latin typeface="Consolas" panose="020B0609020204030204" pitchFamily="49" charset="0"/>
              <a:ea typeface="华文楷体" panose="02010600040101010101" pitchFamily="2" charset="-122"/>
              <a:cs typeface="+mn-cs"/>
            </a:rPr>
            <a:t>和</a:t>
          </a:r>
          <a:r>
            <a:rPr lang="en-US" sz="2300" b="0" kern="1200" dirty="0" err="1">
              <a:solidFill>
                <a:schemeClr val="tx1"/>
              </a:solidFill>
              <a:latin typeface="Consolas" panose="020B0609020204030204" pitchFamily="49" charset="0"/>
              <a:ea typeface="华文楷体" panose="02010600040101010101" pitchFamily="2" charset="-122"/>
              <a:cs typeface="+mn-cs"/>
            </a:rPr>
            <a:t>LatencyStrategy</a:t>
          </a:r>
          <a:r>
            <a:rPr lang="zh-CN" sz="2300" b="1" kern="1200" dirty="0">
              <a:solidFill>
                <a:srgbClr val="003366"/>
              </a:solidFill>
              <a:latin typeface="Consolas" panose="020B0609020204030204" pitchFamily="49" charset="0"/>
              <a:ea typeface="华文楷体" panose="02010600040101010101" pitchFamily="2" charset="-122"/>
              <a:cs typeface="+mn-cs"/>
            </a:rPr>
            <a:t>，只要实现一个新的</a:t>
          </a:r>
          <a:r>
            <a:rPr lang="en-US" sz="2300" b="0" kern="1200" dirty="0" err="1">
              <a:solidFill>
                <a:schemeClr val="tx1"/>
              </a:solidFill>
              <a:latin typeface="Consolas" panose="020B0609020204030204" pitchFamily="49" charset="0"/>
              <a:ea typeface="华文楷体" panose="02010600040101010101" pitchFamily="2" charset="-122"/>
              <a:cs typeface="+mn-cs"/>
            </a:rPr>
            <a:t>MemoryStrategy</a:t>
          </a:r>
          <a:r>
            <a:rPr lang="zh-CN" altLang="en-US" sz="2300" b="1" kern="1200" dirty="0">
              <a:solidFill>
                <a:srgbClr val="003366"/>
              </a:solidFill>
              <a:latin typeface="Consolas" panose="020B0609020204030204" pitchFamily="49" charset="0"/>
              <a:ea typeface="华文楷体" panose="02010600040101010101" pitchFamily="2" charset="-122"/>
              <a:cs typeface="+mn-cs"/>
            </a:rPr>
            <a:t>实现</a:t>
          </a:r>
          <a:r>
            <a:rPr lang="zh-CN" altLang="en-US" sz="2300" b="1" kern="1200" dirty="0" smtClean="0">
              <a:solidFill>
                <a:srgbClr val="003366"/>
              </a:solidFill>
              <a:latin typeface="Consolas" panose="020B0609020204030204" pitchFamily="49" charset="0"/>
              <a:ea typeface="华文楷体" panose="02010600040101010101" pitchFamily="2" charset="-122"/>
              <a:cs typeface="+mn-cs"/>
            </a:rPr>
            <a:t>类</a:t>
          </a:r>
          <a:endParaRPr lang="zh-CN" sz="2300" b="1" kern="1200" dirty="0">
            <a:solidFill>
              <a:srgbClr val="003366"/>
            </a:solidFill>
            <a:latin typeface="Consolas" panose="020B0609020204030204" pitchFamily="49" charset="0"/>
            <a:ea typeface="华文楷体" panose="02010600040101010101" pitchFamily="2" charset="-122"/>
            <a:cs typeface="+mn-cs"/>
          </a:endParaRPr>
        </a:p>
      </dgm:t>
    </dgm:pt>
    <dgm:pt modelId="{280F5E78-BFC1-4774-BC33-AEACB0CBDAE0}" type="parTrans" cxnId="{7EC53823-0E30-467E-8FD3-4078F48D8694}">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BBFF769-0559-4F34-BBB3-46903D66C9A4}" type="sibTrans" cxnId="{7EC53823-0E30-467E-8FD3-4078F48D8694}">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87CB231-EA26-4C08-B4C0-643242EEF75E}">
      <dgm:prSet custT="1"/>
      <dgm:spPr/>
      <dgm:t>
        <a:bodyPr/>
        <a:lstStyle/>
        <a:p>
          <a:pPr rtl="0"/>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1 </a:t>
          </a:r>
          <a:r>
            <a:rPr lang="zh-CN" sz="2300" b="1" kern="1200" dirty="0">
              <a:solidFill>
                <a:srgbClr val="003366"/>
              </a:solidFill>
              <a:latin typeface="Consolas" panose="020B0609020204030204" pitchFamily="49" charset="0"/>
              <a:ea typeface="华文楷体" panose="02010600040101010101" pitchFamily="2" charset="-122"/>
              <a:cs typeface="+mn-cs"/>
            </a:rPr>
            <a:t>个</a:t>
          </a:r>
        </a:p>
      </dgm:t>
    </dgm:pt>
    <dgm:pt modelId="{2F126759-4EF0-461A-9F3D-3ABC581B83B4}" type="parTrans" cxnId="{CCD20006-7EEF-4E67-941C-803A1FA7F7E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D559021-368E-4F55-B424-E705C2C0906A}" type="sibTrans" cxnId="{CCD20006-7EEF-4E67-941C-803A1FA7F7E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433A86D-498E-5740-87FD-1828E5FB6DFB}">
      <dgm:prSet custT="1"/>
      <dgm:spPr/>
      <dgm:t>
        <a:bodyPr/>
        <a:lstStyle/>
        <a:p>
          <a:pPr rtl="0"/>
          <a:r>
            <a:rPr lang="zh-CN" altLang="en-US" sz="2300" b="1" kern="1200" dirty="0" smtClean="0">
              <a:solidFill>
                <a:srgbClr val="003366"/>
              </a:solidFill>
              <a:latin typeface="华文楷体" panose="02010600040101010101" pitchFamily="2" charset="-122"/>
              <a:ea typeface="华文楷体" panose="02010600040101010101" pitchFamily="2" charset="-122"/>
            </a:rPr>
            <a:t>优先</a:t>
          </a:r>
          <a:r>
            <a:rPr lang="zh-CN" altLang="en-US" sz="2300" b="1" kern="1200" dirty="0" smtClean="0">
              <a:solidFill>
                <a:srgbClr val="FF0000"/>
              </a:solidFill>
              <a:latin typeface="华文楷体" panose="02010600040101010101" pitchFamily="2" charset="-122"/>
              <a:ea typeface="华文楷体" panose="02010600040101010101" pitchFamily="2" charset="-122"/>
            </a:rPr>
            <a:t>继承行为</a:t>
          </a:r>
          <a:r>
            <a:rPr lang="zh-CN" altLang="en-US" sz="2300" b="1" kern="1200" dirty="0" smtClean="0">
              <a:solidFill>
                <a:schemeClr val="accent4">
                  <a:lumMod val="50000"/>
                </a:schemeClr>
              </a:solidFill>
              <a:latin typeface="华文楷体" panose="02010600040101010101" pitchFamily="2" charset="-122"/>
              <a:ea typeface="华文楷体" panose="02010600040101010101" pitchFamily="2" charset="-122"/>
            </a:rPr>
            <a:t>，</a:t>
          </a:r>
          <a:r>
            <a:rPr lang="zh-CN" altLang="en-US" sz="2300" b="1" kern="1200" dirty="0" smtClean="0">
              <a:solidFill>
                <a:srgbClr val="003366"/>
              </a:solidFill>
              <a:latin typeface="华文楷体" panose="02010600040101010101" pitchFamily="2" charset="-122"/>
              <a:ea typeface="华文楷体" panose="02010600040101010101" pitchFamily="2" charset="-122"/>
            </a:rPr>
            <a:t>重视</a:t>
          </a:r>
          <a:r>
            <a:rPr lang="zh-CN" altLang="en-US" sz="2300" b="1" kern="1200" dirty="0" smtClean="0">
              <a:solidFill>
                <a:srgbClr val="FF0000"/>
              </a:solidFill>
              <a:latin typeface="华文楷体" panose="02010600040101010101" pitchFamily="2" charset="-122"/>
              <a:ea typeface="华文楷体" panose="02010600040101010101" pitchFamily="2" charset="-122"/>
            </a:rPr>
            <a:t>功能的抽象与归纳</a:t>
          </a:r>
          <a:endParaRPr lang="zh-CN" sz="2300" b="1" kern="1200" dirty="0">
            <a:solidFill>
              <a:srgbClr val="003366"/>
            </a:solidFill>
            <a:latin typeface="Consolas" panose="020B0609020204030204" pitchFamily="49" charset="0"/>
            <a:ea typeface="华文楷体" panose="02010600040101010101" pitchFamily="2" charset="-122"/>
            <a:cs typeface="+mn-cs"/>
          </a:endParaRPr>
        </a:p>
      </dgm:t>
    </dgm:pt>
    <dgm:pt modelId="{518D8EF9-EE66-B549-B71F-2DD4D6C724A0}" type="parTrans" cxnId="{D40CC230-2F55-4343-889B-1428DA1D4581}">
      <dgm:prSet/>
      <dgm:spPr/>
      <dgm:t>
        <a:bodyPr/>
        <a:lstStyle/>
        <a:p>
          <a:endParaRPr lang="zh-CN" altLang="en-US"/>
        </a:p>
      </dgm:t>
    </dgm:pt>
    <dgm:pt modelId="{B1C48561-93D0-3348-AD7E-F1045A4F060C}" type="sibTrans" cxnId="{D40CC230-2F55-4343-889B-1428DA1D4581}">
      <dgm:prSet/>
      <dgm:spPr/>
      <dgm:t>
        <a:bodyPr/>
        <a:lstStyle/>
        <a:p>
          <a:endParaRPr lang="zh-CN" altLang="en-US"/>
        </a:p>
      </dgm:t>
    </dgm:pt>
    <dgm:pt modelId="{C6FDAFE0-40DC-1541-A636-576B438CE1A7}">
      <dgm:prSet custT="1"/>
      <dgm:spPr/>
      <dgm:t>
        <a:bodyPr/>
        <a:lstStyle/>
        <a:p>
          <a:pPr rtl="0"/>
          <a:r>
            <a:rPr lang="zh-CN" altLang="en-US" sz="2300" b="1" kern="1200" dirty="0" smtClean="0">
              <a:solidFill>
                <a:srgbClr val="003366"/>
              </a:solidFill>
              <a:latin typeface="华文楷体" panose="02010600040101010101" pitchFamily="2" charset="-122"/>
              <a:ea typeface="华文楷体" panose="02010600040101010101" pitchFamily="2" charset="-122"/>
            </a:rPr>
            <a:t>优先</a:t>
          </a:r>
          <a:r>
            <a:rPr lang="zh-CN" altLang="en-US" sz="2300" b="1" kern="1200" dirty="0" smtClean="0">
              <a:solidFill>
                <a:srgbClr val="FF0000"/>
              </a:solidFill>
              <a:latin typeface="华文楷体" panose="02010600040101010101" pitchFamily="2" charset="-122"/>
              <a:ea typeface="华文楷体" panose="02010600040101010101" pitchFamily="2" charset="-122"/>
            </a:rPr>
            <a:t>组合行为</a:t>
          </a:r>
          <a:r>
            <a:rPr lang="zh-CN" altLang="en-US" sz="2300" b="1" kern="1200" dirty="0" smtClean="0">
              <a:solidFill>
                <a:schemeClr val="accent4">
                  <a:lumMod val="50000"/>
                </a:schemeClr>
              </a:solidFill>
              <a:latin typeface="华文楷体" panose="02010600040101010101" pitchFamily="2" charset="-122"/>
              <a:ea typeface="华文楷体" panose="02010600040101010101" pitchFamily="2" charset="-122"/>
            </a:rPr>
            <a:t>，</a:t>
          </a:r>
          <a:r>
            <a:rPr lang="zh-CN" altLang="en-US" sz="2300" b="1" kern="1200" dirty="0" smtClean="0">
              <a:solidFill>
                <a:srgbClr val="003366"/>
              </a:solidFill>
              <a:latin typeface="华文楷体" panose="02010600040101010101" pitchFamily="2" charset="-122"/>
              <a:ea typeface="华文楷体" panose="02010600040101010101" pitchFamily="2" charset="-122"/>
            </a:rPr>
            <a:t>重视</a:t>
          </a:r>
          <a:r>
            <a:rPr lang="zh-CN" altLang="en-US" sz="2300" b="1" kern="1200" dirty="0" smtClean="0">
              <a:solidFill>
                <a:srgbClr val="FF0000"/>
              </a:solidFill>
              <a:latin typeface="华文楷体" panose="02010600040101010101" pitchFamily="2" charset="-122"/>
              <a:ea typeface="华文楷体" panose="02010600040101010101" pitchFamily="2" charset="-122"/>
            </a:rPr>
            <a:t>功能的划分与组合</a:t>
          </a:r>
          <a:endParaRPr lang="zh-CN" sz="2300" b="1" kern="1200" dirty="0">
            <a:solidFill>
              <a:srgbClr val="003366"/>
            </a:solidFill>
            <a:latin typeface="Consolas" panose="020B0609020204030204" pitchFamily="49" charset="0"/>
            <a:ea typeface="华文楷体" panose="02010600040101010101" pitchFamily="2" charset="-122"/>
            <a:cs typeface="+mn-cs"/>
          </a:endParaRPr>
        </a:p>
      </dgm:t>
    </dgm:pt>
    <dgm:pt modelId="{82F6ABFB-38BA-474B-9DC9-409A3872D5F5}" type="parTrans" cxnId="{2998A0B4-82AE-F642-857D-AAD1C77667EF}">
      <dgm:prSet/>
      <dgm:spPr/>
      <dgm:t>
        <a:bodyPr/>
        <a:lstStyle/>
        <a:p>
          <a:endParaRPr lang="zh-CN" altLang="en-US"/>
        </a:p>
      </dgm:t>
    </dgm:pt>
    <dgm:pt modelId="{694AE909-CE4C-CD49-9EB1-7E7BE4FF1DA3}" type="sibTrans" cxnId="{2998A0B4-82AE-F642-857D-AAD1C77667EF}">
      <dgm:prSet/>
      <dgm:spPr/>
      <dgm:t>
        <a:bodyPr/>
        <a:lstStyle/>
        <a:p>
          <a:endParaRPr lang="zh-CN" altLang="en-US"/>
        </a:p>
      </dgm:t>
    </dgm:pt>
    <dgm:pt modelId="{963A43F1-ED74-427B-A2F1-DBCEB4A10661}" type="pres">
      <dgm:prSet presAssocID="{F60D356C-09E4-436D-B177-0B0618DA66DD}" presName="Name0" presStyleCnt="0">
        <dgm:presLayoutVars>
          <dgm:dir/>
          <dgm:animLvl val="lvl"/>
          <dgm:resizeHandles val="exact"/>
        </dgm:presLayoutVars>
      </dgm:prSet>
      <dgm:spPr/>
      <dgm:t>
        <a:bodyPr/>
        <a:lstStyle/>
        <a:p>
          <a:endParaRPr lang="zh-CN" altLang="en-US"/>
        </a:p>
      </dgm:t>
    </dgm:pt>
    <dgm:pt modelId="{82122249-55A8-4910-A30D-181744439E7F}" type="pres">
      <dgm:prSet presAssocID="{B5A1AD71-DC6F-4876-879E-E3B42945967A}" presName="composite" presStyleCnt="0"/>
      <dgm:spPr/>
    </dgm:pt>
    <dgm:pt modelId="{30DA6878-E11E-49E1-955B-140805B529EF}" type="pres">
      <dgm:prSet presAssocID="{B5A1AD71-DC6F-4876-879E-E3B42945967A}" presName="parTx" presStyleLbl="alignNode1" presStyleIdx="0" presStyleCnt="2">
        <dgm:presLayoutVars>
          <dgm:chMax val="0"/>
          <dgm:chPref val="0"/>
          <dgm:bulletEnabled val="1"/>
        </dgm:presLayoutVars>
      </dgm:prSet>
      <dgm:spPr/>
      <dgm:t>
        <a:bodyPr/>
        <a:lstStyle/>
        <a:p>
          <a:endParaRPr lang="zh-CN" altLang="en-US"/>
        </a:p>
      </dgm:t>
    </dgm:pt>
    <dgm:pt modelId="{EEDB4AA6-32AF-44D6-9F64-CB942A8079E2}" type="pres">
      <dgm:prSet presAssocID="{B5A1AD71-DC6F-4876-879E-E3B42945967A}" presName="desTx" presStyleLbl="alignAccFollowNode1" presStyleIdx="0" presStyleCnt="2">
        <dgm:presLayoutVars>
          <dgm:bulletEnabled val="1"/>
        </dgm:presLayoutVars>
      </dgm:prSet>
      <dgm:spPr/>
      <dgm:t>
        <a:bodyPr/>
        <a:lstStyle/>
        <a:p>
          <a:endParaRPr lang="zh-CN" altLang="en-US"/>
        </a:p>
      </dgm:t>
    </dgm:pt>
    <dgm:pt modelId="{7DF81FCC-DE7C-4F9F-9E18-62B822BE5934}" type="pres">
      <dgm:prSet presAssocID="{DB87B528-EF7F-49A8-9E18-78E5E9803D31}" presName="space" presStyleCnt="0"/>
      <dgm:spPr/>
    </dgm:pt>
    <dgm:pt modelId="{EC1EB600-FFA9-41BF-8F02-B98EA13F6D6C}" type="pres">
      <dgm:prSet presAssocID="{0C732367-4348-4D1D-B432-E7D477C1AB13}" presName="composite" presStyleCnt="0"/>
      <dgm:spPr/>
    </dgm:pt>
    <dgm:pt modelId="{1DC7EF5F-B031-4AAB-9BFA-FBFC076D71E0}" type="pres">
      <dgm:prSet presAssocID="{0C732367-4348-4D1D-B432-E7D477C1AB13}" presName="parTx" presStyleLbl="alignNode1" presStyleIdx="1" presStyleCnt="2">
        <dgm:presLayoutVars>
          <dgm:chMax val="0"/>
          <dgm:chPref val="0"/>
          <dgm:bulletEnabled val="1"/>
        </dgm:presLayoutVars>
      </dgm:prSet>
      <dgm:spPr/>
      <dgm:t>
        <a:bodyPr/>
        <a:lstStyle/>
        <a:p>
          <a:endParaRPr lang="zh-CN" altLang="en-US"/>
        </a:p>
      </dgm:t>
    </dgm:pt>
    <dgm:pt modelId="{BC5FFCBD-8963-4386-998B-EC7F07B38F9B}" type="pres">
      <dgm:prSet presAssocID="{0C732367-4348-4D1D-B432-E7D477C1AB13}" presName="desTx" presStyleLbl="alignAccFollowNode1" presStyleIdx="1" presStyleCnt="2">
        <dgm:presLayoutVars>
          <dgm:bulletEnabled val="1"/>
        </dgm:presLayoutVars>
      </dgm:prSet>
      <dgm:spPr/>
      <dgm:t>
        <a:bodyPr/>
        <a:lstStyle/>
        <a:p>
          <a:endParaRPr lang="zh-CN" altLang="en-US"/>
        </a:p>
      </dgm:t>
    </dgm:pt>
  </dgm:ptLst>
  <dgm:cxnLst>
    <dgm:cxn modelId="{DC2F05F9-C604-AA4B-BC48-D23FFA12547E}" type="presOf" srcId="{0C732367-4348-4D1D-B432-E7D477C1AB13}" destId="{1DC7EF5F-B031-4AAB-9BFA-FBFC076D71E0}" srcOrd="0" destOrd="0" presId="urn:microsoft.com/office/officeart/2005/8/layout/hList1"/>
    <dgm:cxn modelId="{9DA463F1-6B83-4DF8-A75F-DF38A34B2415}" srcId="{F60D356C-09E4-436D-B177-0B0618DA66DD}" destId="{0C732367-4348-4D1D-B432-E7D477C1AB13}" srcOrd="1" destOrd="0" parTransId="{8EE0B006-7095-42AB-AE47-2B59EADE1082}" sibTransId="{A3695FA4-DEB9-430F-9FFE-FCD534C86C74}"/>
    <dgm:cxn modelId="{7EC53823-0E30-467E-8FD3-4078F48D8694}" srcId="{0C732367-4348-4D1D-B432-E7D477C1AB13}" destId="{C472544F-F5AB-4733-9081-15096BB54620}" srcOrd="0" destOrd="0" parTransId="{280F5E78-BFC1-4774-BC33-AEACB0CBDAE0}" sibTransId="{ABBFF769-0559-4F34-BBB3-46903D66C9A4}"/>
    <dgm:cxn modelId="{5E26850B-354F-3045-B3AF-471C0600D860}" type="presOf" srcId="{C472544F-F5AB-4733-9081-15096BB54620}" destId="{BC5FFCBD-8963-4386-998B-EC7F07B38F9B}" srcOrd="0" destOrd="0" presId="urn:microsoft.com/office/officeart/2005/8/layout/hList1"/>
    <dgm:cxn modelId="{D2B283F8-F2C8-45DC-9E4E-618333CB8B17}" srcId="{B5A1AD71-DC6F-4876-879E-E3B42945967A}" destId="{E30C157E-8EF8-4999-85A0-5B829C9A7D34}" srcOrd="0" destOrd="0" parTransId="{CF48A260-806A-437F-BB22-675FFE53FC67}" sibTransId="{FDD81AED-C079-4524-884A-18F0EDD1CD9D}"/>
    <dgm:cxn modelId="{2BD0C703-86E2-1C4A-A6B7-821AA63E129C}" type="presOf" srcId="{3433A86D-498E-5740-87FD-1828E5FB6DFB}" destId="{EEDB4AA6-32AF-44D6-9F64-CB942A8079E2}" srcOrd="0" destOrd="2" presId="urn:microsoft.com/office/officeart/2005/8/layout/hList1"/>
    <dgm:cxn modelId="{A869CB89-E314-7F40-8898-ED9BB498A2CD}" type="presOf" srcId="{E30C157E-8EF8-4999-85A0-5B829C9A7D34}" destId="{EEDB4AA6-32AF-44D6-9F64-CB942A8079E2}" srcOrd="0" destOrd="0" presId="urn:microsoft.com/office/officeart/2005/8/layout/hList1"/>
    <dgm:cxn modelId="{2998A0B4-82AE-F642-857D-AAD1C77667EF}" srcId="{0C732367-4348-4D1D-B432-E7D477C1AB13}" destId="{C6FDAFE0-40DC-1541-A636-576B438CE1A7}" srcOrd="2" destOrd="0" parTransId="{82F6ABFB-38BA-474B-9DC9-409A3872D5F5}" sibTransId="{694AE909-CE4C-CD49-9EB1-7E7BE4FF1DA3}"/>
    <dgm:cxn modelId="{0EA4A898-BC32-704E-AD80-EE6D14F376D8}" type="presOf" srcId="{C6FDAFE0-40DC-1541-A636-576B438CE1A7}" destId="{BC5FFCBD-8963-4386-998B-EC7F07B38F9B}" srcOrd="0" destOrd="2" presId="urn:microsoft.com/office/officeart/2005/8/layout/hList1"/>
    <dgm:cxn modelId="{9E87F777-1813-6C45-8171-C2786EBA393D}" type="presOf" srcId="{F60D356C-09E4-436D-B177-0B0618DA66DD}" destId="{963A43F1-ED74-427B-A2F1-DBCEB4A10661}" srcOrd="0" destOrd="0" presId="urn:microsoft.com/office/officeart/2005/8/layout/hList1"/>
    <dgm:cxn modelId="{D51750F6-E190-FD41-B44C-03A4335EB6AB}" type="presOf" srcId="{B5A1AD71-DC6F-4876-879E-E3B42945967A}" destId="{30DA6878-E11E-49E1-955B-140805B529EF}" srcOrd="0" destOrd="0" presId="urn:microsoft.com/office/officeart/2005/8/layout/hList1"/>
    <dgm:cxn modelId="{718BE843-911F-F546-930A-7047C2BF3839}" type="presOf" srcId="{6928F803-DE69-4A34-945A-259C1B479426}" destId="{EEDB4AA6-32AF-44D6-9F64-CB942A8079E2}" srcOrd="0" destOrd="1" presId="urn:microsoft.com/office/officeart/2005/8/layout/hList1"/>
    <dgm:cxn modelId="{1874EB62-7071-894C-9353-339965AFAE69}" type="presOf" srcId="{487CB231-EA26-4C08-B4C0-643242EEF75E}" destId="{BC5FFCBD-8963-4386-998B-EC7F07B38F9B}" srcOrd="0" destOrd="1" presId="urn:microsoft.com/office/officeart/2005/8/layout/hList1"/>
    <dgm:cxn modelId="{CCD20006-7EEF-4E67-941C-803A1FA7F7E9}" srcId="{0C732367-4348-4D1D-B432-E7D477C1AB13}" destId="{487CB231-EA26-4C08-B4C0-643242EEF75E}" srcOrd="1" destOrd="0" parTransId="{2F126759-4EF0-461A-9F3D-3ABC581B83B4}" sibTransId="{1D559021-368E-4F55-B424-E705C2C0906A}"/>
    <dgm:cxn modelId="{40FC46C0-C370-4093-9761-468A4CFE01BE}" srcId="{B5A1AD71-DC6F-4876-879E-E3B42945967A}" destId="{6928F803-DE69-4A34-945A-259C1B479426}" srcOrd="1" destOrd="0" parTransId="{EA982098-50AB-453A-9620-5F17A35FC2F2}" sibTransId="{792D29B5-537F-496C-8D47-D865DDF03039}"/>
    <dgm:cxn modelId="{073423FC-0E8C-4228-8912-CEDD4BCC8355}" srcId="{F60D356C-09E4-436D-B177-0B0618DA66DD}" destId="{B5A1AD71-DC6F-4876-879E-E3B42945967A}" srcOrd="0" destOrd="0" parTransId="{F373761A-6C3C-4406-8BF2-CA3FD09CD22B}" sibTransId="{DB87B528-EF7F-49A8-9E18-78E5E9803D31}"/>
    <dgm:cxn modelId="{D40CC230-2F55-4343-889B-1428DA1D4581}" srcId="{B5A1AD71-DC6F-4876-879E-E3B42945967A}" destId="{3433A86D-498E-5740-87FD-1828E5FB6DFB}" srcOrd="2" destOrd="0" parTransId="{518D8EF9-EE66-B549-B71F-2DD4D6C724A0}" sibTransId="{B1C48561-93D0-3348-AD7E-F1045A4F060C}"/>
    <dgm:cxn modelId="{5178F165-B7F5-B24D-B452-C6A497DD38D5}" type="presParOf" srcId="{963A43F1-ED74-427B-A2F1-DBCEB4A10661}" destId="{82122249-55A8-4910-A30D-181744439E7F}" srcOrd="0" destOrd="0" presId="urn:microsoft.com/office/officeart/2005/8/layout/hList1"/>
    <dgm:cxn modelId="{D0781397-9AC9-DA43-86D7-8C84BA516424}" type="presParOf" srcId="{82122249-55A8-4910-A30D-181744439E7F}" destId="{30DA6878-E11E-49E1-955B-140805B529EF}" srcOrd="0" destOrd="0" presId="urn:microsoft.com/office/officeart/2005/8/layout/hList1"/>
    <dgm:cxn modelId="{BFCAC577-1838-6E42-8EBD-A29F07077469}" type="presParOf" srcId="{82122249-55A8-4910-A30D-181744439E7F}" destId="{EEDB4AA6-32AF-44D6-9F64-CB942A8079E2}" srcOrd="1" destOrd="0" presId="urn:microsoft.com/office/officeart/2005/8/layout/hList1"/>
    <dgm:cxn modelId="{024B255F-DFD0-1F46-AF60-A77D375D15DF}" type="presParOf" srcId="{963A43F1-ED74-427B-A2F1-DBCEB4A10661}" destId="{7DF81FCC-DE7C-4F9F-9E18-62B822BE5934}" srcOrd="1" destOrd="0" presId="urn:microsoft.com/office/officeart/2005/8/layout/hList1"/>
    <dgm:cxn modelId="{62905FA5-DD04-604D-AA65-3B96D9021C1B}" type="presParOf" srcId="{963A43F1-ED74-427B-A2F1-DBCEB4A10661}" destId="{EC1EB600-FFA9-41BF-8F02-B98EA13F6D6C}" srcOrd="2" destOrd="0" presId="urn:microsoft.com/office/officeart/2005/8/layout/hList1"/>
    <dgm:cxn modelId="{A2873C81-A7A2-3A4D-9B51-B496123E7B93}" type="presParOf" srcId="{EC1EB600-FFA9-41BF-8F02-B98EA13F6D6C}" destId="{1DC7EF5F-B031-4AAB-9BFA-FBFC076D71E0}" srcOrd="0" destOrd="0" presId="urn:microsoft.com/office/officeart/2005/8/layout/hList1"/>
    <dgm:cxn modelId="{F87418DD-EFA1-814D-8D98-6B79F71A80C1}" type="presParOf" srcId="{EC1EB600-FFA9-41BF-8F02-B98EA13F6D6C}" destId="{BC5FFCBD-8963-4386-998B-EC7F07B38F9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CADF62-9072-4DB2-8B29-CF1F9A00E625}"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248F049D-27C4-48EB-A6A8-3136262F0E00}">
      <dgm:prSet/>
      <dgm:spPr/>
      <dgm:t>
        <a:bodyPr/>
        <a:lstStyle/>
        <a:p>
          <a:pPr rtl="0"/>
          <a:r>
            <a:rPr lang="zh-CN" smtClean="0">
              <a:latin typeface="微软雅黑" panose="020B0503020204020204" pitchFamily="34" charset="-122"/>
              <a:ea typeface="微软雅黑" panose="020B0503020204020204" pitchFamily="34" charset="-122"/>
            </a:rPr>
            <a:t>策略</a:t>
          </a:r>
          <a:endParaRPr lang="zh-CN">
            <a:latin typeface="微软雅黑" panose="020B0503020204020204" pitchFamily="34" charset="-122"/>
            <a:ea typeface="微软雅黑" panose="020B0503020204020204" pitchFamily="34" charset="-122"/>
          </a:endParaRPr>
        </a:p>
      </dgm:t>
    </dgm:pt>
    <dgm:pt modelId="{9606A8DD-399D-476D-B124-43B5B8B95057}" type="parTrans" cxnId="{4F757A4C-2E8E-4BF6-AD24-909E9F19B2BC}">
      <dgm:prSet/>
      <dgm:spPr/>
      <dgm:t>
        <a:bodyPr/>
        <a:lstStyle/>
        <a:p>
          <a:endParaRPr lang="zh-CN" altLang="en-US">
            <a:latin typeface="微软雅黑" panose="020B0503020204020204" pitchFamily="34" charset="-122"/>
            <a:ea typeface="微软雅黑" panose="020B0503020204020204" pitchFamily="34" charset="-122"/>
          </a:endParaRPr>
        </a:p>
      </dgm:t>
    </dgm:pt>
    <dgm:pt modelId="{EAB652A7-9B92-4BFF-A4CF-85A05AC23213}" type="sibTrans" cxnId="{4F757A4C-2E8E-4BF6-AD24-909E9F19B2BC}">
      <dgm:prSet/>
      <dgm:spPr/>
      <dgm:t>
        <a:bodyPr/>
        <a:lstStyle/>
        <a:p>
          <a:endParaRPr lang="zh-CN" altLang="en-US">
            <a:latin typeface="微软雅黑" panose="020B0503020204020204" pitchFamily="34" charset="-122"/>
            <a:ea typeface="微软雅黑" panose="020B0503020204020204" pitchFamily="34" charset="-122"/>
          </a:endParaRPr>
        </a:p>
      </dgm:t>
    </dgm:pt>
    <dgm:pt modelId="{77116CCC-9810-4790-9C8E-F3B449597135}">
      <dgm:prSet/>
      <dgm:spPr/>
      <dgm:t>
        <a:bodyPr/>
        <a:lstStyle/>
        <a:p>
          <a:pPr rtl="0"/>
          <a:r>
            <a:rPr lang="zh-CN" dirty="0" smtClean="0">
              <a:latin typeface="微软雅黑" panose="020B0503020204020204" pitchFamily="34" charset="-122"/>
              <a:ea typeface="微软雅黑" panose="020B0503020204020204" pitchFamily="34" charset="-122"/>
            </a:rPr>
            <a:t>修改对象功能的内核</a:t>
          </a:r>
          <a:r>
            <a:rPr lang="zh-CN" altLang="en-US" dirty="0" smtClean="0">
              <a:latin typeface="微软雅黑" panose="020B0503020204020204" pitchFamily="34" charset="-122"/>
              <a:ea typeface="微软雅黑" panose="020B0503020204020204" pitchFamily="34" charset="-122"/>
            </a:rPr>
            <a:t>（行为）</a:t>
          </a:r>
          <a:endParaRPr lang="zh-CN" dirty="0">
            <a:latin typeface="微软雅黑" panose="020B0503020204020204" pitchFamily="34" charset="-122"/>
            <a:ea typeface="微软雅黑" panose="020B0503020204020204" pitchFamily="34" charset="-122"/>
          </a:endParaRPr>
        </a:p>
      </dgm:t>
    </dgm:pt>
    <dgm:pt modelId="{87E2F0C8-3D12-4E15-A966-79830CD5C918}" type="parTrans" cxnId="{A3A55490-FE5C-475A-B273-B70D8A1CAB54}">
      <dgm:prSet/>
      <dgm:spPr/>
      <dgm:t>
        <a:bodyPr/>
        <a:lstStyle/>
        <a:p>
          <a:endParaRPr lang="zh-CN" altLang="en-US">
            <a:latin typeface="微软雅黑" panose="020B0503020204020204" pitchFamily="34" charset="-122"/>
            <a:ea typeface="微软雅黑" panose="020B0503020204020204" pitchFamily="34" charset="-122"/>
          </a:endParaRPr>
        </a:p>
      </dgm:t>
    </dgm:pt>
    <dgm:pt modelId="{6B927750-0F7C-45F1-8436-99887F96ADD4}" type="sibTrans" cxnId="{A3A55490-FE5C-475A-B273-B70D8A1CAB54}">
      <dgm:prSet/>
      <dgm:spPr/>
      <dgm:t>
        <a:bodyPr/>
        <a:lstStyle/>
        <a:p>
          <a:endParaRPr lang="zh-CN" altLang="en-US">
            <a:latin typeface="微软雅黑" panose="020B0503020204020204" pitchFamily="34" charset="-122"/>
            <a:ea typeface="微软雅黑" panose="020B0503020204020204" pitchFamily="34" charset="-122"/>
          </a:endParaRPr>
        </a:p>
      </dgm:t>
    </dgm:pt>
    <dgm:pt modelId="{92FB1C65-D3F0-4E14-BAC6-31EB67D04750}">
      <dgm:prSet/>
      <dgm:spPr/>
      <dgm:t>
        <a:bodyPr/>
        <a:lstStyle/>
        <a:p>
          <a:pPr rtl="0"/>
          <a:r>
            <a:rPr lang="zh-CN" dirty="0" smtClean="0">
              <a:latin typeface="微软雅黑" panose="020B0503020204020204" pitchFamily="34" charset="-122"/>
              <a:ea typeface="微软雅黑" panose="020B0503020204020204" pitchFamily="34" charset="-122"/>
            </a:rPr>
            <a:t>组件必须了解有哪些需要选择的策略</a:t>
          </a:r>
          <a:r>
            <a:rPr lang="zh-CN" altLang="en-US" dirty="0" smtClean="0">
              <a:latin typeface="微软雅黑" panose="020B0503020204020204" pitchFamily="34" charset="-122"/>
              <a:ea typeface="微软雅黑" panose="020B0503020204020204" pitchFamily="34" charset="-122"/>
            </a:rPr>
            <a:t>，侧重于功能选择</a:t>
          </a:r>
          <a:endParaRPr lang="zh-CN" dirty="0">
            <a:latin typeface="微软雅黑" panose="020B0503020204020204" pitchFamily="34" charset="-122"/>
            <a:ea typeface="微软雅黑" panose="020B0503020204020204" pitchFamily="34" charset="-122"/>
          </a:endParaRPr>
        </a:p>
      </dgm:t>
    </dgm:pt>
    <dgm:pt modelId="{09569B89-660B-4B99-906E-F3D39918C178}" type="parTrans" cxnId="{9DD600F9-D715-4F8A-AADD-4AF02B4A5FFA}">
      <dgm:prSet/>
      <dgm:spPr/>
      <dgm:t>
        <a:bodyPr/>
        <a:lstStyle/>
        <a:p>
          <a:endParaRPr lang="zh-CN" altLang="en-US">
            <a:latin typeface="微软雅黑" panose="020B0503020204020204" pitchFamily="34" charset="-122"/>
            <a:ea typeface="微软雅黑" panose="020B0503020204020204" pitchFamily="34" charset="-122"/>
          </a:endParaRPr>
        </a:p>
      </dgm:t>
    </dgm:pt>
    <dgm:pt modelId="{B712DE0D-E0A3-4273-B4C3-C353092D79E2}" type="sibTrans" cxnId="{9DD600F9-D715-4F8A-AADD-4AF02B4A5FFA}">
      <dgm:prSet/>
      <dgm:spPr/>
      <dgm:t>
        <a:bodyPr/>
        <a:lstStyle/>
        <a:p>
          <a:endParaRPr lang="zh-CN" altLang="en-US">
            <a:latin typeface="微软雅黑" panose="020B0503020204020204" pitchFamily="34" charset="-122"/>
            <a:ea typeface="微软雅黑" panose="020B0503020204020204" pitchFamily="34" charset="-122"/>
          </a:endParaRPr>
        </a:p>
      </dgm:t>
    </dgm:pt>
    <dgm:pt modelId="{C810D5F2-69C7-4D09-BD32-32EB15AEB563}">
      <dgm:prSet/>
      <dgm:spPr/>
      <dgm:t>
        <a:bodyPr/>
        <a:lstStyle/>
        <a:p>
          <a:pPr rtl="0"/>
          <a:r>
            <a:rPr lang="zh-CN" smtClean="0">
              <a:latin typeface="微软雅黑" panose="020B0503020204020204" pitchFamily="34" charset="-122"/>
              <a:ea typeface="微软雅黑" panose="020B0503020204020204" pitchFamily="34" charset="-122"/>
            </a:rPr>
            <a:t>装饰</a:t>
          </a:r>
          <a:endParaRPr lang="zh-CN">
            <a:latin typeface="微软雅黑" panose="020B0503020204020204" pitchFamily="34" charset="-122"/>
            <a:ea typeface="微软雅黑" panose="020B0503020204020204" pitchFamily="34" charset="-122"/>
          </a:endParaRPr>
        </a:p>
      </dgm:t>
    </dgm:pt>
    <dgm:pt modelId="{E2E56D0B-2EC8-4963-97E7-5854987D8C3D}" type="parTrans" cxnId="{2E3040FF-94F0-4623-B702-E539A2C7F926}">
      <dgm:prSet/>
      <dgm:spPr/>
      <dgm:t>
        <a:bodyPr/>
        <a:lstStyle/>
        <a:p>
          <a:endParaRPr lang="zh-CN" altLang="en-US">
            <a:latin typeface="微软雅黑" panose="020B0503020204020204" pitchFamily="34" charset="-122"/>
            <a:ea typeface="微软雅黑" panose="020B0503020204020204" pitchFamily="34" charset="-122"/>
          </a:endParaRPr>
        </a:p>
      </dgm:t>
    </dgm:pt>
    <dgm:pt modelId="{A19F3E55-98CD-4859-85CA-24820095871A}" type="sibTrans" cxnId="{2E3040FF-94F0-4623-B702-E539A2C7F926}">
      <dgm:prSet/>
      <dgm:spPr/>
      <dgm:t>
        <a:bodyPr/>
        <a:lstStyle/>
        <a:p>
          <a:endParaRPr lang="zh-CN" altLang="en-US">
            <a:latin typeface="微软雅黑" panose="020B0503020204020204" pitchFamily="34" charset="-122"/>
            <a:ea typeface="微软雅黑" panose="020B0503020204020204" pitchFamily="34" charset="-122"/>
          </a:endParaRPr>
        </a:p>
      </dgm:t>
    </dgm:pt>
    <dgm:pt modelId="{FACB6BCA-B3FE-4C75-828B-30A82DBB3550}">
      <dgm:prSet/>
      <dgm:spPr/>
      <dgm:t>
        <a:bodyPr/>
        <a:lstStyle/>
        <a:p>
          <a:pPr rtl="0"/>
          <a:r>
            <a:rPr lang="zh-CN" dirty="0" smtClean="0">
              <a:latin typeface="微软雅黑" panose="020B0503020204020204" pitchFamily="34" charset="-122"/>
              <a:ea typeface="微软雅黑" panose="020B0503020204020204" pitchFamily="34" charset="-122"/>
            </a:rPr>
            <a:t>修改对象功能的外壳</a:t>
          </a:r>
          <a:r>
            <a:rPr lang="zh-CN" altLang="en-US" dirty="0" smtClean="0">
              <a:latin typeface="微软雅黑" panose="020B0503020204020204" pitchFamily="34" charset="-122"/>
              <a:ea typeface="微软雅黑" panose="020B0503020204020204" pitchFamily="34" charset="-122"/>
            </a:rPr>
            <a:t>（结构）</a:t>
          </a:r>
          <a:endParaRPr lang="zh-CN" dirty="0">
            <a:latin typeface="微软雅黑" panose="020B0503020204020204" pitchFamily="34" charset="-122"/>
            <a:ea typeface="微软雅黑" panose="020B0503020204020204" pitchFamily="34" charset="-122"/>
          </a:endParaRPr>
        </a:p>
      </dgm:t>
    </dgm:pt>
    <dgm:pt modelId="{DAAE9504-7504-4C2F-AFC2-0DFB71EB329F}" type="parTrans" cxnId="{7978DA30-B293-405D-BA67-D04A33F3C2D8}">
      <dgm:prSet/>
      <dgm:spPr/>
      <dgm:t>
        <a:bodyPr/>
        <a:lstStyle/>
        <a:p>
          <a:endParaRPr lang="zh-CN" altLang="en-US">
            <a:latin typeface="微软雅黑" panose="020B0503020204020204" pitchFamily="34" charset="-122"/>
            <a:ea typeface="微软雅黑" panose="020B0503020204020204" pitchFamily="34" charset="-122"/>
          </a:endParaRPr>
        </a:p>
      </dgm:t>
    </dgm:pt>
    <dgm:pt modelId="{ACBA0027-2721-491B-9014-B486B3AC16F0}" type="sibTrans" cxnId="{7978DA30-B293-405D-BA67-D04A33F3C2D8}">
      <dgm:prSet/>
      <dgm:spPr/>
      <dgm:t>
        <a:bodyPr/>
        <a:lstStyle/>
        <a:p>
          <a:endParaRPr lang="zh-CN" altLang="en-US">
            <a:latin typeface="微软雅黑" panose="020B0503020204020204" pitchFamily="34" charset="-122"/>
            <a:ea typeface="微软雅黑" panose="020B0503020204020204" pitchFamily="34" charset="-122"/>
          </a:endParaRPr>
        </a:p>
      </dgm:t>
    </dgm:pt>
    <dgm:pt modelId="{6C91614A-6688-4A2E-82C3-44C4ADA8B259}">
      <dgm:prSet/>
      <dgm:spPr/>
      <dgm:t>
        <a:bodyPr/>
        <a:lstStyle/>
        <a:p>
          <a:pPr rtl="0"/>
          <a:r>
            <a:rPr lang="zh-CN" dirty="0" smtClean="0">
              <a:latin typeface="微软雅黑" panose="020B0503020204020204" pitchFamily="34" charset="-122"/>
              <a:ea typeface="微软雅黑" panose="020B0503020204020204" pitchFamily="34" charset="-122"/>
            </a:rPr>
            <a:t>组件无需了解有哪些可以装饰的内容</a:t>
          </a:r>
          <a:r>
            <a:rPr lang="zh-CN" altLang="en-US" dirty="0" smtClean="0">
              <a:latin typeface="微软雅黑" panose="020B0503020204020204" pitchFamily="34" charset="-122"/>
              <a:ea typeface="微软雅黑" panose="020B0503020204020204" pitchFamily="34" charset="-122"/>
            </a:rPr>
            <a:t>，侧重于功能组装</a:t>
          </a:r>
          <a:endParaRPr lang="zh-CN" dirty="0">
            <a:latin typeface="微软雅黑" panose="020B0503020204020204" pitchFamily="34" charset="-122"/>
            <a:ea typeface="微软雅黑" panose="020B0503020204020204" pitchFamily="34" charset="-122"/>
          </a:endParaRPr>
        </a:p>
      </dgm:t>
    </dgm:pt>
    <dgm:pt modelId="{9B38E74D-CA21-4C54-BE46-AAF34BCB0267}" type="parTrans" cxnId="{7A68B090-4BFB-4E48-9E56-F1EDB73BCC1B}">
      <dgm:prSet/>
      <dgm:spPr/>
      <dgm:t>
        <a:bodyPr/>
        <a:lstStyle/>
        <a:p>
          <a:endParaRPr lang="zh-CN" altLang="en-US">
            <a:latin typeface="微软雅黑" panose="020B0503020204020204" pitchFamily="34" charset="-122"/>
            <a:ea typeface="微软雅黑" panose="020B0503020204020204" pitchFamily="34" charset="-122"/>
          </a:endParaRPr>
        </a:p>
      </dgm:t>
    </dgm:pt>
    <dgm:pt modelId="{8864CD7D-AC0B-4D7F-AD17-9947F94793B2}" type="sibTrans" cxnId="{7A68B090-4BFB-4E48-9E56-F1EDB73BCC1B}">
      <dgm:prSet/>
      <dgm:spPr/>
      <dgm:t>
        <a:bodyPr/>
        <a:lstStyle/>
        <a:p>
          <a:endParaRPr lang="zh-CN" altLang="en-US">
            <a:latin typeface="微软雅黑" panose="020B0503020204020204" pitchFamily="34" charset="-122"/>
            <a:ea typeface="微软雅黑" panose="020B0503020204020204" pitchFamily="34" charset="-122"/>
          </a:endParaRPr>
        </a:p>
      </dgm:t>
    </dgm:pt>
    <dgm:pt modelId="{FA2E385D-5F7F-4691-BD22-1699ED36AEB1}" type="pres">
      <dgm:prSet presAssocID="{B3CADF62-9072-4DB2-8B29-CF1F9A00E625}" presName="Name0" presStyleCnt="0">
        <dgm:presLayoutVars>
          <dgm:dir/>
          <dgm:animLvl val="lvl"/>
          <dgm:resizeHandles val="exact"/>
        </dgm:presLayoutVars>
      </dgm:prSet>
      <dgm:spPr/>
      <dgm:t>
        <a:bodyPr/>
        <a:lstStyle/>
        <a:p>
          <a:endParaRPr lang="zh-CN" altLang="en-US"/>
        </a:p>
      </dgm:t>
    </dgm:pt>
    <dgm:pt modelId="{BB6D6C9D-C67A-49FD-B5AC-A56B1F01E177}" type="pres">
      <dgm:prSet presAssocID="{248F049D-27C4-48EB-A6A8-3136262F0E00}" presName="composite" presStyleCnt="0"/>
      <dgm:spPr/>
    </dgm:pt>
    <dgm:pt modelId="{90B66E35-6A0F-4951-9691-6D102A264ED8}" type="pres">
      <dgm:prSet presAssocID="{248F049D-27C4-48EB-A6A8-3136262F0E00}" presName="parTx" presStyleLbl="alignNode1" presStyleIdx="0" presStyleCnt="2">
        <dgm:presLayoutVars>
          <dgm:chMax val="0"/>
          <dgm:chPref val="0"/>
          <dgm:bulletEnabled val="1"/>
        </dgm:presLayoutVars>
      </dgm:prSet>
      <dgm:spPr/>
      <dgm:t>
        <a:bodyPr/>
        <a:lstStyle/>
        <a:p>
          <a:endParaRPr lang="zh-CN" altLang="en-US"/>
        </a:p>
      </dgm:t>
    </dgm:pt>
    <dgm:pt modelId="{32F03F65-2E1B-4ED5-A5B3-6BAB1FABC996}" type="pres">
      <dgm:prSet presAssocID="{248F049D-27C4-48EB-A6A8-3136262F0E00}" presName="desTx" presStyleLbl="alignAccFollowNode1" presStyleIdx="0" presStyleCnt="2">
        <dgm:presLayoutVars>
          <dgm:bulletEnabled val="1"/>
        </dgm:presLayoutVars>
      </dgm:prSet>
      <dgm:spPr/>
      <dgm:t>
        <a:bodyPr/>
        <a:lstStyle/>
        <a:p>
          <a:endParaRPr lang="zh-CN" altLang="en-US"/>
        </a:p>
      </dgm:t>
    </dgm:pt>
    <dgm:pt modelId="{B59362C3-E89A-4C14-B5CF-8A84CABB3D97}" type="pres">
      <dgm:prSet presAssocID="{EAB652A7-9B92-4BFF-A4CF-85A05AC23213}" presName="space" presStyleCnt="0"/>
      <dgm:spPr/>
    </dgm:pt>
    <dgm:pt modelId="{1372B495-9CAB-4210-B3E2-DAAFBBC6E26B}" type="pres">
      <dgm:prSet presAssocID="{C810D5F2-69C7-4D09-BD32-32EB15AEB563}" presName="composite" presStyleCnt="0"/>
      <dgm:spPr/>
    </dgm:pt>
    <dgm:pt modelId="{B509EC02-D002-4E91-A4EA-148951A4C31E}" type="pres">
      <dgm:prSet presAssocID="{C810D5F2-69C7-4D09-BD32-32EB15AEB563}" presName="parTx" presStyleLbl="alignNode1" presStyleIdx="1" presStyleCnt="2">
        <dgm:presLayoutVars>
          <dgm:chMax val="0"/>
          <dgm:chPref val="0"/>
          <dgm:bulletEnabled val="1"/>
        </dgm:presLayoutVars>
      </dgm:prSet>
      <dgm:spPr/>
      <dgm:t>
        <a:bodyPr/>
        <a:lstStyle/>
        <a:p>
          <a:endParaRPr lang="zh-CN" altLang="en-US"/>
        </a:p>
      </dgm:t>
    </dgm:pt>
    <dgm:pt modelId="{9AA309F3-879C-4753-AC1A-39F4830B95FD}" type="pres">
      <dgm:prSet presAssocID="{C810D5F2-69C7-4D09-BD32-32EB15AEB563}" presName="desTx" presStyleLbl="alignAccFollowNode1" presStyleIdx="1" presStyleCnt="2">
        <dgm:presLayoutVars>
          <dgm:bulletEnabled val="1"/>
        </dgm:presLayoutVars>
      </dgm:prSet>
      <dgm:spPr/>
      <dgm:t>
        <a:bodyPr/>
        <a:lstStyle/>
        <a:p>
          <a:endParaRPr lang="zh-CN" altLang="en-US"/>
        </a:p>
      </dgm:t>
    </dgm:pt>
  </dgm:ptLst>
  <dgm:cxnLst>
    <dgm:cxn modelId="{7A68B090-4BFB-4E48-9E56-F1EDB73BCC1B}" srcId="{C810D5F2-69C7-4D09-BD32-32EB15AEB563}" destId="{6C91614A-6688-4A2E-82C3-44C4ADA8B259}" srcOrd="1" destOrd="0" parTransId="{9B38E74D-CA21-4C54-BE46-AAF34BCB0267}" sibTransId="{8864CD7D-AC0B-4D7F-AD17-9947F94793B2}"/>
    <dgm:cxn modelId="{BE71198C-5334-2144-99B8-3151C5F00272}" type="presOf" srcId="{92FB1C65-D3F0-4E14-BAC6-31EB67D04750}" destId="{32F03F65-2E1B-4ED5-A5B3-6BAB1FABC996}" srcOrd="0" destOrd="1" presId="urn:microsoft.com/office/officeart/2005/8/layout/hList1"/>
    <dgm:cxn modelId="{4F757A4C-2E8E-4BF6-AD24-909E9F19B2BC}" srcId="{B3CADF62-9072-4DB2-8B29-CF1F9A00E625}" destId="{248F049D-27C4-48EB-A6A8-3136262F0E00}" srcOrd="0" destOrd="0" parTransId="{9606A8DD-399D-476D-B124-43B5B8B95057}" sibTransId="{EAB652A7-9B92-4BFF-A4CF-85A05AC23213}"/>
    <dgm:cxn modelId="{75C51C85-950C-E547-9DB5-ADC61B8C8135}" type="presOf" srcId="{C810D5F2-69C7-4D09-BD32-32EB15AEB563}" destId="{B509EC02-D002-4E91-A4EA-148951A4C31E}" srcOrd="0" destOrd="0" presId="urn:microsoft.com/office/officeart/2005/8/layout/hList1"/>
    <dgm:cxn modelId="{A3A55490-FE5C-475A-B273-B70D8A1CAB54}" srcId="{248F049D-27C4-48EB-A6A8-3136262F0E00}" destId="{77116CCC-9810-4790-9C8E-F3B449597135}" srcOrd="0" destOrd="0" parTransId="{87E2F0C8-3D12-4E15-A966-79830CD5C918}" sibTransId="{6B927750-0F7C-45F1-8436-99887F96ADD4}"/>
    <dgm:cxn modelId="{9DD600F9-D715-4F8A-AADD-4AF02B4A5FFA}" srcId="{248F049D-27C4-48EB-A6A8-3136262F0E00}" destId="{92FB1C65-D3F0-4E14-BAC6-31EB67D04750}" srcOrd="1" destOrd="0" parTransId="{09569B89-660B-4B99-906E-F3D39918C178}" sibTransId="{B712DE0D-E0A3-4273-B4C3-C353092D79E2}"/>
    <dgm:cxn modelId="{7978DA30-B293-405D-BA67-D04A33F3C2D8}" srcId="{C810D5F2-69C7-4D09-BD32-32EB15AEB563}" destId="{FACB6BCA-B3FE-4C75-828B-30A82DBB3550}" srcOrd="0" destOrd="0" parTransId="{DAAE9504-7504-4C2F-AFC2-0DFB71EB329F}" sibTransId="{ACBA0027-2721-491B-9014-B486B3AC16F0}"/>
    <dgm:cxn modelId="{963BC388-C9FE-774C-B132-82F92FF7E2E5}" type="presOf" srcId="{B3CADF62-9072-4DB2-8B29-CF1F9A00E625}" destId="{FA2E385D-5F7F-4691-BD22-1699ED36AEB1}" srcOrd="0" destOrd="0" presId="urn:microsoft.com/office/officeart/2005/8/layout/hList1"/>
    <dgm:cxn modelId="{9348CDA6-1AA1-9F41-9297-DAB10EA0AC46}" type="presOf" srcId="{77116CCC-9810-4790-9C8E-F3B449597135}" destId="{32F03F65-2E1B-4ED5-A5B3-6BAB1FABC996}" srcOrd="0" destOrd="0" presId="urn:microsoft.com/office/officeart/2005/8/layout/hList1"/>
    <dgm:cxn modelId="{9903124A-F1B0-A74E-9B14-B82663EB46CE}" type="presOf" srcId="{FACB6BCA-B3FE-4C75-828B-30A82DBB3550}" destId="{9AA309F3-879C-4753-AC1A-39F4830B95FD}" srcOrd="0" destOrd="0" presId="urn:microsoft.com/office/officeart/2005/8/layout/hList1"/>
    <dgm:cxn modelId="{BD7A33D2-4641-2142-A457-1E3003C8EDE5}" type="presOf" srcId="{6C91614A-6688-4A2E-82C3-44C4ADA8B259}" destId="{9AA309F3-879C-4753-AC1A-39F4830B95FD}" srcOrd="0" destOrd="1" presId="urn:microsoft.com/office/officeart/2005/8/layout/hList1"/>
    <dgm:cxn modelId="{2E3040FF-94F0-4623-B702-E539A2C7F926}" srcId="{B3CADF62-9072-4DB2-8B29-CF1F9A00E625}" destId="{C810D5F2-69C7-4D09-BD32-32EB15AEB563}" srcOrd="1" destOrd="0" parTransId="{E2E56D0B-2EC8-4963-97E7-5854987D8C3D}" sibTransId="{A19F3E55-98CD-4859-85CA-24820095871A}"/>
    <dgm:cxn modelId="{4DC2D0A8-C6AB-F047-AB9C-8F983D665D56}" type="presOf" srcId="{248F049D-27C4-48EB-A6A8-3136262F0E00}" destId="{90B66E35-6A0F-4951-9691-6D102A264ED8}" srcOrd="0" destOrd="0" presId="urn:microsoft.com/office/officeart/2005/8/layout/hList1"/>
    <dgm:cxn modelId="{0B38758D-93E1-EB4A-8F4C-17507220F9F2}" type="presParOf" srcId="{FA2E385D-5F7F-4691-BD22-1699ED36AEB1}" destId="{BB6D6C9D-C67A-49FD-B5AC-A56B1F01E177}" srcOrd="0" destOrd="0" presId="urn:microsoft.com/office/officeart/2005/8/layout/hList1"/>
    <dgm:cxn modelId="{B8AC5C6C-E74C-0447-AB8C-1D2D0843526B}" type="presParOf" srcId="{BB6D6C9D-C67A-49FD-B5AC-A56B1F01E177}" destId="{90B66E35-6A0F-4951-9691-6D102A264ED8}" srcOrd="0" destOrd="0" presId="urn:microsoft.com/office/officeart/2005/8/layout/hList1"/>
    <dgm:cxn modelId="{D397B495-B299-6743-85A6-A4EDEEDFE7D3}" type="presParOf" srcId="{BB6D6C9D-C67A-49FD-B5AC-A56B1F01E177}" destId="{32F03F65-2E1B-4ED5-A5B3-6BAB1FABC996}" srcOrd="1" destOrd="0" presId="urn:microsoft.com/office/officeart/2005/8/layout/hList1"/>
    <dgm:cxn modelId="{0EAB7F1D-8FC0-0E47-93F1-2D864D5EA76A}" type="presParOf" srcId="{FA2E385D-5F7F-4691-BD22-1699ED36AEB1}" destId="{B59362C3-E89A-4C14-B5CF-8A84CABB3D97}" srcOrd="1" destOrd="0" presId="urn:microsoft.com/office/officeart/2005/8/layout/hList1"/>
    <dgm:cxn modelId="{3FF83621-5455-3A43-9B0D-80FE0E0CCDAE}" type="presParOf" srcId="{FA2E385D-5F7F-4691-BD22-1699ED36AEB1}" destId="{1372B495-9CAB-4210-B3E2-DAAFBBC6E26B}" srcOrd="2" destOrd="0" presId="urn:microsoft.com/office/officeart/2005/8/layout/hList1"/>
    <dgm:cxn modelId="{0BDE49B9-B844-7E45-AD15-5186439C824C}" type="presParOf" srcId="{1372B495-9CAB-4210-B3E2-DAAFBBC6E26B}" destId="{B509EC02-D002-4E91-A4EA-148951A4C31E}" srcOrd="0" destOrd="0" presId="urn:microsoft.com/office/officeart/2005/8/layout/hList1"/>
    <dgm:cxn modelId="{B2AFDFDE-AAD7-B44C-93D6-9A0A93C63E6D}" type="presParOf" srcId="{1372B495-9CAB-4210-B3E2-DAAFBBC6E26B}" destId="{9AA309F3-879C-4753-AC1A-39F4830B95F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632C76-31BB-4111-AA2C-FDF331CBB0C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44F6A4A4-DF94-4A08-9401-A43D816ABCE8}">
      <dgm:prSet/>
      <dgm:spPr/>
      <dgm:t>
        <a:bodyPr/>
        <a:lstStyle/>
        <a:p>
          <a:pPr rtl="0"/>
          <a:r>
            <a:rPr lang="zh-CN" dirty="0" smtClean="0">
              <a:latin typeface="微软雅黑" panose="020B0503020204020204" pitchFamily="34" charset="-122"/>
              <a:ea typeface="微软雅黑" panose="020B0503020204020204" pitchFamily="34" charset="-122"/>
            </a:rPr>
            <a:t>装饰</a:t>
          </a:r>
          <a:endParaRPr lang="zh-CN" dirty="0">
            <a:latin typeface="微软雅黑" panose="020B0503020204020204" pitchFamily="34" charset="-122"/>
            <a:ea typeface="微软雅黑" panose="020B0503020204020204" pitchFamily="34" charset="-122"/>
          </a:endParaRPr>
        </a:p>
      </dgm:t>
    </dgm:pt>
    <dgm:pt modelId="{97A1760B-66C9-4531-88FD-83478B8FC771}" type="parTrans" cxnId="{29CF803B-8EF6-4D38-97D2-C9D9FDC43304}">
      <dgm:prSet/>
      <dgm:spPr/>
      <dgm:t>
        <a:bodyPr/>
        <a:lstStyle/>
        <a:p>
          <a:endParaRPr lang="zh-CN" altLang="en-US">
            <a:latin typeface="微软雅黑" panose="020B0503020204020204" pitchFamily="34" charset="-122"/>
            <a:ea typeface="微软雅黑" panose="020B0503020204020204" pitchFamily="34" charset="-122"/>
          </a:endParaRPr>
        </a:p>
      </dgm:t>
    </dgm:pt>
    <dgm:pt modelId="{A1A0BF01-4315-4D83-907A-3322B5F0133B}" type="sibTrans" cxnId="{29CF803B-8EF6-4D38-97D2-C9D9FDC43304}">
      <dgm:prSet/>
      <dgm:spPr/>
      <dgm:t>
        <a:bodyPr/>
        <a:lstStyle/>
        <a:p>
          <a:endParaRPr lang="zh-CN" altLang="en-US">
            <a:latin typeface="微软雅黑" panose="020B0503020204020204" pitchFamily="34" charset="-122"/>
            <a:ea typeface="微软雅黑" panose="020B0503020204020204" pitchFamily="34" charset="-122"/>
          </a:endParaRPr>
        </a:p>
      </dgm:t>
    </dgm:pt>
    <dgm:pt modelId="{BA718DAF-FF41-43CF-9CE7-B827256E283D}">
      <dgm:prSet/>
      <dgm:spPr/>
      <dgm:t>
        <a:bodyPr/>
        <a:lstStyle/>
        <a:p>
          <a:pPr rtl="0"/>
          <a:r>
            <a:rPr lang="zh-CN" dirty="0" smtClean="0">
              <a:latin typeface="微软雅黑" panose="020B0503020204020204" pitchFamily="34" charset="-122"/>
              <a:ea typeface="微软雅黑" panose="020B0503020204020204" pitchFamily="34" charset="-122"/>
            </a:rPr>
            <a:t>代理</a:t>
          </a:r>
          <a:endParaRPr lang="zh-CN" dirty="0">
            <a:latin typeface="微软雅黑" panose="020B0503020204020204" pitchFamily="34" charset="-122"/>
            <a:ea typeface="微软雅黑" panose="020B0503020204020204" pitchFamily="34" charset="-122"/>
          </a:endParaRPr>
        </a:p>
      </dgm:t>
    </dgm:pt>
    <dgm:pt modelId="{1D394C6F-215D-438B-B9A7-EDDBCCE405B3}" type="parTrans" cxnId="{E05C3D9A-AC79-4FE6-9C1A-EBAC70003B9C}">
      <dgm:prSet/>
      <dgm:spPr/>
      <dgm:t>
        <a:bodyPr/>
        <a:lstStyle/>
        <a:p>
          <a:endParaRPr lang="zh-CN" altLang="en-US">
            <a:latin typeface="微软雅黑" panose="020B0503020204020204" pitchFamily="34" charset="-122"/>
            <a:ea typeface="微软雅黑" panose="020B0503020204020204" pitchFamily="34" charset="-122"/>
          </a:endParaRPr>
        </a:p>
      </dgm:t>
    </dgm:pt>
    <dgm:pt modelId="{DAF789D3-64ED-4D74-86DE-4FE5E0547F82}" type="sibTrans" cxnId="{E05C3D9A-AC79-4FE6-9C1A-EBAC70003B9C}">
      <dgm:prSet/>
      <dgm:spPr/>
      <dgm:t>
        <a:bodyPr/>
        <a:lstStyle/>
        <a:p>
          <a:endParaRPr lang="zh-CN" altLang="en-US">
            <a:latin typeface="微软雅黑" panose="020B0503020204020204" pitchFamily="34" charset="-122"/>
            <a:ea typeface="微软雅黑" panose="020B0503020204020204" pitchFamily="34" charset="-122"/>
          </a:endParaRPr>
        </a:p>
      </dgm:t>
    </dgm:pt>
    <dgm:pt modelId="{6D1240F6-DFE9-4AD4-8B55-44610C5542E9}">
      <dgm:prSet/>
      <dgm:spPr/>
      <dgm:t>
        <a:bodyPr/>
        <a:lstStyle/>
        <a:p>
          <a:pPr rtl="0"/>
          <a:r>
            <a:rPr lang="zh-CN" altLang="en-US" dirty="0" smtClean="0">
              <a:latin typeface="微软雅黑" panose="020B0503020204020204" pitchFamily="34" charset="-122"/>
              <a:ea typeface="微软雅黑" panose="020B0503020204020204" pitchFamily="34" charset="-122"/>
            </a:rPr>
            <a:t>为被装饰对象增加额外的行为</a:t>
          </a:r>
          <a:endParaRPr lang="zh-CN" dirty="0">
            <a:latin typeface="微软雅黑" panose="020B0503020204020204" pitchFamily="34" charset="-122"/>
            <a:ea typeface="微软雅黑" panose="020B0503020204020204" pitchFamily="34" charset="-122"/>
          </a:endParaRPr>
        </a:p>
      </dgm:t>
    </dgm:pt>
    <dgm:pt modelId="{C4E69BCE-3865-450F-9634-C80C5BC3DE85}" type="parTrans" cxnId="{8A133B26-1491-4094-8C99-3FAEDE7EFDD3}">
      <dgm:prSet/>
      <dgm:spPr/>
      <dgm:t>
        <a:bodyPr/>
        <a:lstStyle/>
        <a:p>
          <a:endParaRPr lang="zh-CN" altLang="en-US">
            <a:latin typeface="微软雅黑" panose="020B0503020204020204" pitchFamily="34" charset="-122"/>
            <a:ea typeface="微软雅黑" panose="020B0503020204020204" pitchFamily="34" charset="-122"/>
          </a:endParaRPr>
        </a:p>
      </dgm:t>
    </dgm:pt>
    <dgm:pt modelId="{44A4DE00-C529-478C-9E5E-0F54DC29C830}" type="sibTrans" cxnId="{8A133B26-1491-4094-8C99-3FAEDE7EFDD3}">
      <dgm:prSet/>
      <dgm:spPr/>
      <dgm:t>
        <a:bodyPr/>
        <a:lstStyle/>
        <a:p>
          <a:endParaRPr lang="zh-CN" altLang="en-US">
            <a:latin typeface="微软雅黑" panose="020B0503020204020204" pitchFamily="34" charset="-122"/>
            <a:ea typeface="微软雅黑" panose="020B0503020204020204" pitchFamily="34" charset="-122"/>
          </a:endParaRPr>
        </a:p>
      </dgm:t>
    </dgm:pt>
    <dgm:pt modelId="{2988BA00-D296-4C6B-AC2B-87FABA619034}">
      <dgm:prSet/>
      <dgm:spPr/>
      <dgm:t>
        <a:bodyPr/>
        <a:lstStyle/>
        <a:p>
          <a:pPr rtl="0"/>
          <a:r>
            <a:rPr lang="zh-CN" altLang="en-US" dirty="0" smtClean="0">
              <a:latin typeface="微软雅黑" panose="020B0503020204020204" pitchFamily="34" charset="-122"/>
              <a:ea typeface="微软雅黑" panose="020B0503020204020204" pitchFamily="34" charset="-122"/>
            </a:rPr>
            <a:t>不影响被装饰对象的原有功能</a:t>
          </a:r>
          <a:endParaRPr lang="zh-CN" dirty="0">
            <a:latin typeface="微软雅黑" panose="020B0503020204020204" pitchFamily="34" charset="-122"/>
            <a:ea typeface="微软雅黑" panose="020B0503020204020204" pitchFamily="34" charset="-122"/>
          </a:endParaRPr>
        </a:p>
      </dgm:t>
    </dgm:pt>
    <dgm:pt modelId="{6C836AB7-AF79-43E0-8770-6DB6C6DDE459}" type="parTrans" cxnId="{2353C0BE-7EFD-489E-AC1A-1EFD55DD723E}">
      <dgm:prSet/>
      <dgm:spPr/>
      <dgm:t>
        <a:bodyPr/>
        <a:lstStyle/>
        <a:p>
          <a:endParaRPr lang="zh-CN" altLang="en-US"/>
        </a:p>
      </dgm:t>
    </dgm:pt>
    <dgm:pt modelId="{53543C7E-941B-41EF-AC83-680E013FFE2E}" type="sibTrans" cxnId="{2353C0BE-7EFD-489E-AC1A-1EFD55DD723E}">
      <dgm:prSet/>
      <dgm:spPr/>
      <dgm:t>
        <a:bodyPr/>
        <a:lstStyle/>
        <a:p>
          <a:endParaRPr lang="zh-CN" altLang="en-US"/>
        </a:p>
      </dgm:t>
    </dgm:pt>
    <dgm:pt modelId="{545E550C-BD42-44E7-B16E-FFB4CF36EAE8}">
      <dgm:prSet/>
      <dgm:spPr/>
      <dgm:t>
        <a:bodyPr/>
        <a:lstStyle/>
        <a:p>
          <a:pPr rtl="0"/>
          <a:r>
            <a:rPr lang="zh-CN" altLang="en-US" dirty="0" smtClean="0">
              <a:latin typeface="微软雅黑" panose="020B0503020204020204" pitchFamily="34" charset="-122"/>
              <a:ea typeface="微软雅黑" panose="020B0503020204020204" pitchFamily="34" charset="-122"/>
            </a:rPr>
            <a:t>不创建被装饰对象，只是将新功能添加到已有对象上</a:t>
          </a:r>
          <a:endParaRPr lang="zh-CN" dirty="0">
            <a:latin typeface="微软雅黑" panose="020B0503020204020204" pitchFamily="34" charset="-122"/>
            <a:ea typeface="微软雅黑" panose="020B0503020204020204" pitchFamily="34" charset="-122"/>
          </a:endParaRPr>
        </a:p>
      </dgm:t>
    </dgm:pt>
    <dgm:pt modelId="{1B518B81-6904-447C-8E00-80C535C10E98}" type="parTrans" cxnId="{ADDCEE6D-6CD8-494C-8E97-DCBC22B269CE}">
      <dgm:prSet/>
      <dgm:spPr/>
      <dgm:t>
        <a:bodyPr/>
        <a:lstStyle/>
        <a:p>
          <a:endParaRPr lang="zh-CN" altLang="en-US"/>
        </a:p>
      </dgm:t>
    </dgm:pt>
    <dgm:pt modelId="{FC48DFAE-EEE1-4ACF-816C-EB5733447B20}" type="sibTrans" cxnId="{ADDCEE6D-6CD8-494C-8E97-DCBC22B269CE}">
      <dgm:prSet/>
      <dgm:spPr/>
      <dgm:t>
        <a:bodyPr/>
        <a:lstStyle/>
        <a:p>
          <a:endParaRPr lang="zh-CN" altLang="en-US"/>
        </a:p>
      </dgm:t>
    </dgm:pt>
    <dgm:pt modelId="{5FCD7F42-FBFE-4535-8993-982DD0A37B3F}">
      <dgm:prSet/>
      <dgm:spPr/>
      <dgm:t>
        <a:bodyPr/>
        <a:lstStyle/>
        <a:p>
          <a:pPr rtl="0"/>
          <a:r>
            <a:rPr lang="zh-CN" altLang="en-US" dirty="0" smtClean="0">
              <a:latin typeface="微软雅黑" panose="020B0503020204020204" pitchFamily="34" charset="-122"/>
              <a:ea typeface="微软雅黑" panose="020B0503020204020204" pitchFamily="34" charset="-122"/>
            </a:rPr>
            <a:t>常用来对被代理对象进行更精细的控制</a:t>
          </a:r>
          <a:endParaRPr lang="zh-CN" dirty="0">
            <a:latin typeface="微软雅黑" panose="020B0503020204020204" pitchFamily="34" charset="-122"/>
            <a:ea typeface="微软雅黑" panose="020B0503020204020204" pitchFamily="34" charset="-122"/>
          </a:endParaRPr>
        </a:p>
      </dgm:t>
    </dgm:pt>
    <dgm:pt modelId="{25D25A2A-34D0-494F-9946-841AB6929F89}" type="parTrans" cxnId="{4CACCA02-7065-4B40-9452-D2DDA09830D1}">
      <dgm:prSet/>
      <dgm:spPr/>
      <dgm:t>
        <a:bodyPr/>
        <a:lstStyle/>
        <a:p>
          <a:endParaRPr lang="zh-CN" altLang="en-US"/>
        </a:p>
      </dgm:t>
    </dgm:pt>
    <dgm:pt modelId="{DC0D72A9-F0D9-463E-B651-EC02039330EA}" type="sibTrans" cxnId="{4CACCA02-7065-4B40-9452-D2DDA09830D1}">
      <dgm:prSet/>
      <dgm:spPr/>
      <dgm:t>
        <a:bodyPr/>
        <a:lstStyle/>
        <a:p>
          <a:endParaRPr lang="zh-CN" altLang="en-US"/>
        </a:p>
      </dgm:t>
    </dgm:pt>
    <dgm:pt modelId="{C755A924-9DFE-4B9A-AC5C-AC0A7912D047}">
      <dgm:prSet/>
      <dgm:spPr/>
      <dgm:t>
        <a:bodyPr/>
        <a:lstStyle/>
        <a:p>
          <a:pPr rtl="0"/>
          <a:r>
            <a:rPr lang="zh-CN" altLang="en-US" dirty="0" smtClean="0">
              <a:latin typeface="微软雅黑" panose="020B0503020204020204" pitchFamily="34" charset="-122"/>
              <a:ea typeface="微软雅黑" panose="020B0503020204020204" pitchFamily="34" charset="-122"/>
            </a:rPr>
            <a:t>经常多重嵌套装饰</a:t>
          </a:r>
          <a:endParaRPr lang="zh-CN" dirty="0">
            <a:latin typeface="微软雅黑" panose="020B0503020204020204" pitchFamily="34" charset="-122"/>
            <a:ea typeface="微软雅黑" panose="020B0503020204020204" pitchFamily="34" charset="-122"/>
          </a:endParaRPr>
        </a:p>
      </dgm:t>
    </dgm:pt>
    <dgm:pt modelId="{2823A222-D316-40DA-83BD-4BA0A89B7FC6}" type="parTrans" cxnId="{CE434DB1-768C-41B8-BBC7-8D2F426DB915}">
      <dgm:prSet/>
      <dgm:spPr/>
      <dgm:t>
        <a:bodyPr/>
        <a:lstStyle/>
        <a:p>
          <a:endParaRPr lang="zh-CN" altLang="en-US"/>
        </a:p>
      </dgm:t>
    </dgm:pt>
    <dgm:pt modelId="{D214BA07-380A-44C9-9BC8-E161807B8B2B}" type="sibTrans" cxnId="{CE434DB1-768C-41B8-BBC7-8D2F426DB915}">
      <dgm:prSet/>
      <dgm:spPr/>
      <dgm:t>
        <a:bodyPr/>
        <a:lstStyle/>
        <a:p>
          <a:endParaRPr lang="zh-CN" altLang="en-US"/>
        </a:p>
      </dgm:t>
    </dgm:pt>
    <dgm:pt modelId="{C15F783F-35A4-4051-BB3B-674C21C06F75}">
      <dgm:prSet/>
      <dgm:spPr/>
      <dgm:t>
        <a:bodyPr/>
        <a:lstStyle/>
        <a:p>
          <a:pPr rtl="0"/>
          <a:r>
            <a:rPr lang="zh-CN" altLang="en-US" dirty="0" smtClean="0">
              <a:latin typeface="微软雅黑" panose="020B0503020204020204" pitchFamily="34" charset="-122"/>
              <a:ea typeface="微软雅黑" panose="020B0503020204020204" pitchFamily="34" charset="-122"/>
            </a:rPr>
            <a:t>被代理对象不存在时常创建被代理对象</a:t>
          </a:r>
          <a:endParaRPr lang="zh-CN" dirty="0">
            <a:latin typeface="微软雅黑" panose="020B0503020204020204" pitchFamily="34" charset="-122"/>
            <a:ea typeface="微软雅黑" panose="020B0503020204020204" pitchFamily="34" charset="-122"/>
          </a:endParaRPr>
        </a:p>
      </dgm:t>
    </dgm:pt>
    <dgm:pt modelId="{5B616D48-0E28-4C3B-B756-4E3AA7ADD2E8}" type="parTrans" cxnId="{AC30DE59-88F7-4D39-BAF9-8D2CB587ABD3}">
      <dgm:prSet/>
      <dgm:spPr/>
      <dgm:t>
        <a:bodyPr/>
        <a:lstStyle/>
        <a:p>
          <a:endParaRPr lang="zh-CN" altLang="en-US"/>
        </a:p>
      </dgm:t>
    </dgm:pt>
    <dgm:pt modelId="{8194614A-DABE-4EB4-8C61-CED36E175EE8}" type="sibTrans" cxnId="{AC30DE59-88F7-4D39-BAF9-8D2CB587ABD3}">
      <dgm:prSet/>
      <dgm:spPr/>
      <dgm:t>
        <a:bodyPr/>
        <a:lstStyle/>
        <a:p>
          <a:endParaRPr lang="zh-CN" altLang="en-US"/>
        </a:p>
      </dgm:t>
    </dgm:pt>
    <dgm:pt modelId="{85C540D6-0570-4E45-9329-9DAA162B5F59}">
      <dgm:prSet/>
      <dgm:spPr/>
      <dgm:t>
        <a:bodyPr/>
        <a:lstStyle/>
        <a:p>
          <a:pPr rtl="0"/>
          <a:r>
            <a:rPr lang="zh-CN" altLang="en-US" dirty="0" smtClean="0">
              <a:latin typeface="微软雅黑" panose="020B0503020204020204" pitchFamily="34" charset="-122"/>
              <a:ea typeface="微软雅黑" panose="020B0503020204020204" pitchFamily="34" charset="-122"/>
            </a:rPr>
            <a:t>少见多重嵌套</a:t>
          </a:r>
          <a:endParaRPr lang="zh-CN" dirty="0">
            <a:latin typeface="微软雅黑" panose="020B0503020204020204" pitchFamily="34" charset="-122"/>
            <a:ea typeface="微软雅黑" panose="020B0503020204020204" pitchFamily="34" charset="-122"/>
          </a:endParaRPr>
        </a:p>
      </dgm:t>
    </dgm:pt>
    <dgm:pt modelId="{DD27FD3F-86EB-4E85-AB4C-D8981BE7C604}" type="parTrans" cxnId="{E796227D-738F-46EB-AEFC-11AE191559FA}">
      <dgm:prSet/>
      <dgm:spPr/>
      <dgm:t>
        <a:bodyPr/>
        <a:lstStyle/>
        <a:p>
          <a:endParaRPr lang="zh-CN" altLang="en-US"/>
        </a:p>
      </dgm:t>
    </dgm:pt>
    <dgm:pt modelId="{470C1776-CA91-4942-A115-8FCF503B229C}" type="sibTrans" cxnId="{E796227D-738F-46EB-AEFC-11AE191559FA}">
      <dgm:prSet/>
      <dgm:spPr/>
      <dgm:t>
        <a:bodyPr/>
        <a:lstStyle/>
        <a:p>
          <a:endParaRPr lang="zh-CN" altLang="en-US"/>
        </a:p>
      </dgm:t>
    </dgm:pt>
    <dgm:pt modelId="{95401872-D6E2-431C-823C-F6D8ED31BF18}" type="pres">
      <dgm:prSet presAssocID="{D1632C76-31BB-4111-AA2C-FDF331CBB0C2}" presName="Name0" presStyleCnt="0">
        <dgm:presLayoutVars>
          <dgm:dir/>
          <dgm:animLvl val="lvl"/>
          <dgm:resizeHandles val="exact"/>
        </dgm:presLayoutVars>
      </dgm:prSet>
      <dgm:spPr/>
      <dgm:t>
        <a:bodyPr/>
        <a:lstStyle/>
        <a:p>
          <a:endParaRPr lang="zh-CN" altLang="en-US"/>
        </a:p>
      </dgm:t>
    </dgm:pt>
    <dgm:pt modelId="{7C7CE5D6-514E-4036-94A9-B76047E8FD14}" type="pres">
      <dgm:prSet presAssocID="{44F6A4A4-DF94-4A08-9401-A43D816ABCE8}" presName="composite" presStyleCnt="0"/>
      <dgm:spPr/>
    </dgm:pt>
    <dgm:pt modelId="{48CF98F6-33F8-4C48-8D17-468761362C4C}" type="pres">
      <dgm:prSet presAssocID="{44F6A4A4-DF94-4A08-9401-A43D816ABCE8}" presName="parTx" presStyleLbl="alignNode1" presStyleIdx="0" presStyleCnt="2">
        <dgm:presLayoutVars>
          <dgm:chMax val="0"/>
          <dgm:chPref val="0"/>
          <dgm:bulletEnabled val="1"/>
        </dgm:presLayoutVars>
      </dgm:prSet>
      <dgm:spPr/>
      <dgm:t>
        <a:bodyPr/>
        <a:lstStyle/>
        <a:p>
          <a:endParaRPr lang="zh-CN" altLang="en-US"/>
        </a:p>
      </dgm:t>
    </dgm:pt>
    <dgm:pt modelId="{96B4EF03-330D-4979-B087-841B3B181740}" type="pres">
      <dgm:prSet presAssocID="{44F6A4A4-DF94-4A08-9401-A43D816ABCE8}" presName="desTx" presStyleLbl="alignAccFollowNode1" presStyleIdx="0" presStyleCnt="2">
        <dgm:presLayoutVars>
          <dgm:bulletEnabled val="1"/>
        </dgm:presLayoutVars>
      </dgm:prSet>
      <dgm:spPr/>
      <dgm:t>
        <a:bodyPr/>
        <a:lstStyle/>
        <a:p>
          <a:endParaRPr lang="zh-CN" altLang="en-US"/>
        </a:p>
      </dgm:t>
    </dgm:pt>
    <dgm:pt modelId="{182C79B0-9FA8-464F-9E08-8E24B446A550}" type="pres">
      <dgm:prSet presAssocID="{A1A0BF01-4315-4D83-907A-3322B5F0133B}" presName="space" presStyleCnt="0"/>
      <dgm:spPr/>
    </dgm:pt>
    <dgm:pt modelId="{4E4B434C-C597-4306-BCC4-42B9D60C0A8B}" type="pres">
      <dgm:prSet presAssocID="{BA718DAF-FF41-43CF-9CE7-B827256E283D}" presName="composite" presStyleCnt="0"/>
      <dgm:spPr/>
    </dgm:pt>
    <dgm:pt modelId="{27888013-C8EE-419C-8258-572FF879EC7C}" type="pres">
      <dgm:prSet presAssocID="{BA718DAF-FF41-43CF-9CE7-B827256E283D}" presName="parTx" presStyleLbl="alignNode1" presStyleIdx="1" presStyleCnt="2">
        <dgm:presLayoutVars>
          <dgm:chMax val="0"/>
          <dgm:chPref val="0"/>
          <dgm:bulletEnabled val="1"/>
        </dgm:presLayoutVars>
      </dgm:prSet>
      <dgm:spPr/>
      <dgm:t>
        <a:bodyPr/>
        <a:lstStyle/>
        <a:p>
          <a:endParaRPr lang="zh-CN" altLang="en-US"/>
        </a:p>
      </dgm:t>
    </dgm:pt>
    <dgm:pt modelId="{34D7FF30-888E-4857-B896-F31B151CC666}" type="pres">
      <dgm:prSet presAssocID="{BA718DAF-FF41-43CF-9CE7-B827256E283D}" presName="desTx" presStyleLbl="alignAccFollowNode1" presStyleIdx="1" presStyleCnt="2">
        <dgm:presLayoutVars>
          <dgm:bulletEnabled val="1"/>
        </dgm:presLayoutVars>
      </dgm:prSet>
      <dgm:spPr/>
      <dgm:t>
        <a:bodyPr/>
        <a:lstStyle/>
        <a:p>
          <a:endParaRPr lang="zh-CN" altLang="en-US"/>
        </a:p>
      </dgm:t>
    </dgm:pt>
  </dgm:ptLst>
  <dgm:cxnLst>
    <dgm:cxn modelId="{29CF803B-8EF6-4D38-97D2-C9D9FDC43304}" srcId="{D1632C76-31BB-4111-AA2C-FDF331CBB0C2}" destId="{44F6A4A4-DF94-4A08-9401-A43D816ABCE8}" srcOrd="0" destOrd="0" parTransId="{97A1760B-66C9-4531-88FD-83478B8FC771}" sibTransId="{A1A0BF01-4315-4D83-907A-3322B5F0133B}"/>
    <dgm:cxn modelId="{AC30DE59-88F7-4D39-BAF9-8D2CB587ABD3}" srcId="{BA718DAF-FF41-43CF-9CE7-B827256E283D}" destId="{C15F783F-35A4-4051-BB3B-674C21C06F75}" srcOrd="1" destOrd="0" parTransId="{5B616D48-0E28-4C3B-B756-4E3AA7ADD2E8}" sibTransId="{8194614A-DABE-4EB4-8C61-CED36E175EE8}"/>
    <dgm:cxn modelId="{1B1E5F50-7F37-DC43-881A-88101C54F8DD}" type="presOf" srcId="{C755A924-9DFE-4B9A-AC5C-AC0A7912D047}" destId="{96B4EF03-330D-4979-B087-841B3B181740}" srcOrd="0" destOrd="3" presId="urn:microsoft.com/office/officeart/2005/8/layout/hList1"/>
    <dgm:cxn modelId="{8A133B26-1491-4094-8C99-3FAEDE7EFDD3}" srcId="{44F6A4A4-DF94-4A08-9401-A43D816ABCE8}" destId="{6D1240F6-DFE9-4AD4-8B55-44610C5542E9}" srcOrd="0" destOrd="0" parTransId="{C4E69BCE-3865-450F-9634-C80C5BC3DE85}" sibTransId="{44A4DE00-C529-478C-9E5E-0F54DC29C830}"/>
    <dgm:cxn modelId="{E796227D-738F-46EB-AEFC-11AE191559FA}" srcId="{BA718DAF-FF41-43CF-9CE7-B827256E283D}" destId="{85C540D6-0570-4E45-9329-9DAA162B5F59}" srcOrd="2" destOrd="0" parTransId="{DD27FD3F-86EB-4E85-AB4C-D8981BE7C604}" sibTransId="{470C1776-CA91-4942-A115-8FCF503B229C}"/>
    <dgm:cxn modelId="{9D0E5B6A-C368-7B4B-A5E9-68BE6AB37D53}" type="presOf" srcId="{2988BA00-D296-4C6B-AC2B-87FABA619034}" destId="{96B4EF03-330D-4979-B087-841B3B181740}" srcOrd="0" destOrd="1" presId="urn:microsoft.com/office/officeart/2005/8/layout/hList1"/>
    <dgm:cxn modelId="{919712B1-2F68-DD43-99F4-F590B2E05CE3}" type="presOf" srcId="{D1632C76-31BB-4111-AA2C-FDF331CBB0C2}" destId="{95401872-D6E2-431C-823C-F6D8ED31BF18}" srcOrd="0" destOrd="0" presId="urn:microsoft.com/office/officeart/2005/8/layout/hList1"/>
    <dgm:cxn modelId="{2ED126E5-FB02-6A4B-9D84-01F8517414AD}" type="presOf" srcId="{BA718DAF-FF41-43CF-9CE7-B827256E283D}" destId="{27888013-C8EE-419C-8258-572FF879EC7C}" srcOrd="0" destOrd="0" presId="urn:microsoft.com/office/officeart/2005/8/layout/hList1"/>
    <dgm:cxn modelId="{CE434DB1-768C-41B8-BBC7-8D2F426DB915}" srcId="{44F6A4A4-DF94-4A08-9401-A43D816ABCE8}" destId="{C755A924-9DFE-4B9A-AC5C-AC0A7912D047}" srcOrd="3" destOrd="0" parTransId="{2823A222-D316-40DA-83BD-4BA0A89B7FC6}" sibTransId="{D214BA07-380A-44C9-9BC8-E161807B8B2B}"/>
    <dgm:cxn modelId="{6871881B-D29A-9343-8533-5F53B0F31EB1}" type="presOf" srcId="{85C540D6-0570-4E45-9329-9DAA162B5F59}" destId="{34D7FF30-888E-4857-B896-F31B151CC666}" srcOrd="0" destOrd="2" presId="urn:microsoft.com/office/officeart/2005/8/layout/hList1"/>
    <dgm:cxn modelId="{CFFDB9DB-5FD8-2347-BDCB-5F0A74C76E9D}" type="presOf" srcId="{44F6A4A4-DF94-4A08-9401-A43D816ABCE8}" destId="{48CF98F6-33F8-4C48-8D17-468761362C4C}" srcOrd="0" destOrd="0" presId="urn:microsoft.com/office/officeart/2005/8/layout/hList1"/>
    <dgm:cxn modelId="{4CACCA02-7065-4B40-9452-D2DDA09830D1}" srcId="{BA718DAF-FF41-43CF-9CE7-B827256E283D}" destId="{5FCD7F42-FBFE-4535-8993-982DD0A37B3F}" srcOrd="0" destOrd="0" parTransId="{25D25A2A-34D0-494F-9946-841AB6929F89}" sibTransId="{DC0D72A9-F0D9-463E-B651-EC02039330EA}"/>
    <dgm:cxn modelId="{73774482-E3B9-1043-9B89-2B631336EAFD}" type="presOf" srcId="{545E550C-BD42-44E7-B16E-FFB4CF36EAE8}" destId="{96B4EF03-330D-4979-B087-841B3B181740}" srcOrd="0" destOrd="2" presId="urn:microsoft.com/office/officeart/2005/8/layout/hList1"/>
    <dgm:cxn modelId="{E05C3D9A-AC79-4FE6-9C1A-EBAC70003B9C}" srcId="{D1632C76-31BB-4111-AA2C-FDF331CBB0C2}" destId="{BA718DAF-FF41-43CF-9CE7-B827256E283D}" srcOrd="1" destOrd="0" parTransId="{1D394C6F-215D-438B-B9A7-EDDBCCE405B3}" sibTransId="{DAF789D3-64ED-4D74-86DE-4FE5E0547F82}"/>
    <dgm:cxn modelId="{C57CC885-F613-324A-86D6-ADCD37F677D5}" type="presOf" srcId="{5FCD7F42-FBFE-4535-8993-982DD0A37B3F}" destId="{34D7FF30-888E-4857-B896-F31B151CC666}" srcOrd="0" destOrd="0" presId="urn:microsoft.com/office/officeart/2005/8/layout/hList1"/>
    <dgm:cxn modelId="{39C110AF-9C9F-CC49-BB9B-EF7B241D9A0B}" type="presOf" srcId="{6D1240F6-DFE9-4AD4-8B55-44610C5542E9}" destId="{96B4EF03-330D-4979-B087-841B3B181740}" srcOrd="0" destOrd="0" presId="urn:microsoft.com/office/officeart/2005/8/layout/hList1"/>
    <dgm:cxn modelId="{2353C0BE-7EFD-489E-AC1A-1EFD55DD723E}" srcId="{44F6A4A4-DF94-4A08-9401-A43D816ABCE8}" destId="{2988BA00-D296-4C6B-AC2B-87FABA619034}" srcOrd="1" destOrd="0" parTransId="{6C836AB7-AF79-43E0-8770-6DB6C6DDE459}" sibTransId="{53543C7E-941B-41EF-AC83-680E013FFE2E}"/>
    <dgm:cxn modelId="{ADDCEE6D-6CD8-494C-8E97-DCBC22B269CE}" srcId="{44F6A4A4-DF94-4A08-9401-A43D816ABCE8}" destId="{545E550C-BD42-44E7-B16E-FFB4CF36EAE8}" srcOrd="2" destOrd="0" parTransId="{1B518B81-6904-447C-8E00-80C535C10E98}" sibTransId="{FC48DFAE-EEE1-4ACF-816C-EB5733447B20}"/>
    <dgm:cxn modelId="{0F20A561-FA63-454E-862D-D4BB69C5D126}" type="presOf" srcId="{C15F783F-35A4-4051-BB3B-674C21C06F75}" destId="{34D7FF30-888E-4857-B896-F31B151CC666}" srcOrd="0" destOrd="1" presId="urn:microsoft.com/office/officeart/2005/8/layout/hList1"/>
    <dgm:cxn modelId="{DCE60027-C679-544B-9D28-F29C455F0F4C}" type="presParOf" srcId="{95401872-D6E2-431C-823C-F6D8ED31BF18}" destId="{7C7CE5D6-514E-4036-94A9-B76047E8FD14}" srcOrd="0" destOrd="0" presId="urn:microsoft.com/office/officeart/2005/8/layout/hList1"/>
    <dgm:cxn modelId="{581C90C3-3E01-1841-A943-2A42641D7274}" type="presParOf" srcId="{7C7CE5D6-514E-4036-94A9-B76047E8FD14}" destId="{48CF98F6-33F8-4C48-8D17-468761362C4C}" srcOrd="0" destOrd="0" presId="urn:microsoft.com/office/officeart/2005/8/layout/hList1"/>
    <dgm:cxn modelId="{75510E53-B0D7-A54D-B749-45030CFE9790}" type="presParOf" srcId="{7C7CE5D6-514E-4036-94A9-B76047E8FD14}" destId="{96B4EF03-330D-4979-B087-841B3B181740}" srcOrd="1" destOrd="0" presId="urn:microsoft.com/office/officeart/2005/8/layout/hList1"/>
    <dgm:cxn modelId="{F7F7C2CF-F100-0240-BCFF-DB9B22CEE747}" type="presParOf" srcId="{95401872-D6E2-431C-823C-F6D8ED31BF18}" destId="{182C79B0-9FA8-464F-9E08-8E24B446A550}" srcOrd="1" destOrd="0" presId="urn:microsoft.com/office/officeart/2005/8/layout/hList1"/>
    <dgm:cxn modelId="{B596697A-01F6-D043-B40C-7DBBC5A7A440}" type="presParOf" srcId="{95401872-D6E2-431C-823C-F6D8ED31BF18}" destId="{4E4B434C-C597-4306-BCC4-42B9D60C0A8B}" srcOrd="2" destOrd="0" presId="urn:microsoft.com/office/officeart/2005/8/layout/hList1"/>
    <dgm:cxn modelId="{06E7144E-A463-F34D-9B75-5DE35A9AA80F}" type="presParOf" srcId="{4E4B434C-C597-4306-BCC4-42B9D60C0A8B}" destId="{27888013-C8EE-419C-8258-572FF879EC7C}" srcOrd="0" destOrd="0" presId="urn:microsoft.com/office/officeart/2005/8/layout/hList1"/>
    <dgm:cxn modelId="{01A9B201-CC59-CB45-98FD-76BC188EC25C}" type="presParOf" srcId="{4E4B434C-C597-4306-BCC4-42B9D60C0A8B}" destId="{34D7FF30-888E-4857-B896-F31B151CC66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A6878-E11E-49E1-955B-140805B529EF}">
      <dsp:nvSpPr>
        <dsp:cNvPr id="0" name=""/>
        <dsp:cNvSpPr/>
      </dsp:nvSpPr>
      <dsp:spPr>
        <a:xfrm>
          <a:off x="38" y="7953"/>
          <a:ext cx="3685337" cy="10368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6"/>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rtl="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模板方法</a:t>
          </a:r>
        </a:p>
      </dsp:txBody>
      <dsp:txXfrm>
        <a:off x="38" y="7953"/>
        <a:ext cx="3685337" cy="1036800"/>
      </dsp:txXfrm>
    </dsp:sp>
    <dsp:sp modelId="{EEDB4AA6-32AF-44D6-9F64-CB942A8079E2}">
      <dsp:nvSpPr>
        <dsp:cNvPr id="0" name=""/>
        <dsp:cNvSpPr/>
      </dsp:nvSpPr>
      <dsp:spPr>
        <a:xfrm>
          <a:off x="38" y="1044754"/>
          <a:ext cx="3685337" cy="316224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altLang="en-US" sz="2300" b="1" kern="1200" dirty="0">
              <a:solidFill>
                <a:srgbClr val="003366"/>
              </a:solidFill>
              <a:latin typeface="Consolas" panose="020B0609020204030204" pitchFamily="49" charset="0"/>
              <a:ea typeface="华文楷体" panose="02010600040101010101" pitchFamily="2" charset="-122"/>
              <a:cs typeface="+mn-cs"/>
            </a:rPr>
            <a:t>针对</a:t>
          </a:r>
          <a:r>
            <a:rPr lang="zh-CN" sz="2300" b="1" kern="1200" dirty="0">
              <a:solidFill>
                <a:srgbClr val="003366"/>
              </a:solidFill>
              <a:latin typeface="Consolas" panose="020B0609020204030204" pitchFamily="49" charset="0"/>
              <a:ea typeface="华文楷体" panose="02010600040101010101" pitchFamily="2" charset="-122"/>
              <a:cs typeface="+mn-cs"/>
            </a:rPr>
            <a:t>所有</a:t>
          </a:r>
          <a:r>
            <a:rPr lang="en-US" sz="2300" b="0" kern="1200" dirty="0" err="1">
              <a:solidFill>
                <a:schemeClr val="tx1"/>
              </a:solidFill>
              <a:latin typeface="Consolas" panose="020B0609020204030204" pitchFamily="49" charset="0"/>
              <a:ea typeface="华文楷体" panose="02010600040101010101" pitchFamily="2" charset="-122"/>
              <a:cs typeface="+mn-cs"/>
            </a:rPr>
            <a:t>getLoad</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altLang="en-US" sz="2300" b="0" kern="1200" dirty="0">
              <a:solidFill>
                <a:schemeClr val="tx1"/>
              </a:solidFill>
              <a:latin typeface="Consolas" panose="020B0609020204030204" pitchFamily="49" charset="0"/>
              <a:ea typeface="华文楷体" panose="02010600040101010101" pitchFamily="2" charset="-122"/>
              <a:cs typeface="+mn-cs"/>
            </a:rPr>
            <a:t>、</a:t>
          </a:r>
          <a:r>
            <a:rPr lang="en-US" sz="2300" b="0" kern="1200" dirty="0" err="1">
              <a:solidFill>
                <a:schemeClr val="tx1"/>
              </a:solidFill>
              <a:latin typeface="Consolas" panose="020B0609020204030204" pitchFamily="49" charset="0"/>
              <a:ea typeface="华文楷体" panose="02010600040101010101" pitchFamily="2" charset="-122"/>
              <a:cs typeface="+mn-cs"/>
            </a:rPr>
            <a:t>getNetworkLatency</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sz="2300" b="1" kern="1200" dirty="0">
              <a:solidFill>
                <a:srgbClr val="003366"/>
              </a:solidFill>
              <a:latin typeface="Consolas" panose="020B0609020204030204" pitchFamily="49" charset="0"/>
              <a:ea typeface="华文楷体" panose="02010600040101010101" pitchFamily="2" charset="-122"/>
              <a:cs typeface="+mn-cs"/>
            </a:rPr>
            <a:t>的组合，都要实现一组新的子类</a:t>
          </a:r>
          <a:endParaRPr lang="zh-CN" sz="2300" b="0" kern="1200" dirty="0">
            <a:solidFill>
              <a:schemeClr val="tx1"/>
            </a:solidFill>
            <a:latin typeface="Consolas" panose="020B0609020204030204" pitchFamily="49" charset="0"/>
            <a:ea typeface="华文楷体" panose="02010600040101010101" pitchFamily="2" charset="-122"/>
            <a:cs typeface="+mn-cs"/>
          </a:endParaRPr>
        </a:p>
        <a:p>
          <a:pPr marL="228600" lvl="1" indent="-228600" algn="l" defTabSz="1022350" rtl="0">
            <a:lnSpc>
              <a:spcPct val="90000"/>
            </a:lnSpc>
            <a:spcBef>
              <a:spcPct val="0"/>
            </a:spcBef>
            <a:spcAft>
              <a:spcPct val="15000"/>
            </a:spcAft>
            <a:buChar char="•"/>
          </a:pPr>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n*m</a:t>
          </a:r>
          <a:r>
            <a:rPr lang="en-US" sz="2300" b="1" kern="1200" dirty="0">
              <a:solidFill>
                <a:srgbClr val="003366"/>
              </a:solidFill>
              <a:latin typeface="Consolas" panose="020B0609020204030204" pitchFamily="49" charset="0"/>
              <a:ea typeface="华文楷体" panose="02010600040101010101" pitchFamily="2" charset="-122"/>
              <a:cs typeface="+mn-cs"/>
            </a:rPr>
            <a:t> </a:t>
          </a:r>
          <a:r>
            <a:rPr lang="zh-CN" sz="2300" b="1" kern="1200" dirty="0">
              <a:solidFill>
                <a:srgbClr val="003366"/>
              </a:solidFill>
              <a:latin typeface="Consolas" panose="020B0609020204030204" pitchFamily="49" charset="0"/>
              <a:ea typeface="华文楷体" panose="02010600040101010101" pitchFamily="2" charset="-122"/>
              <a:cs typeface="+mn-cs"/>
            </a:rPr>
            <a:t>个</a:t>
          </a:r>
        </a:p>
        <a:p>
          <a:pPr marL="228600" lvl="1" indent="-228600" algn="l" defTabSz="1022350" rtl="0">
            <a:lnSpc>
              <a:spcPct val="90000"/>
            </a:lnSpc>
            <a:spcBef>
              <a:spcPct val="0"/>
            </a:spcBef>
            <a:spcAft>
              <a:spcPct val="15000"/>
            </a:spcAft>
            <a:buChar char="•"/>
          </a:pPr>
          <a:r>
            <a:rPr lang="zh-CN" altLang="en-US" sz="2300" b="1" kern="1200" dirty="0" smtClean="0">
              <a:solidFill>
                <a:srgbClr val="003366"/>
              </a:solidFill>
              <a:latin typeface="华文楷体" panose="02010600040101010101" pitchFamily="2" charset="-122"/>
              <a:ea typeface="华文楷体" panose="02010600040101010101" pitchFamily="2" charset="-122"/>
            </a:rPr>
            <a:t>优先</a:t>
          </a:r>
          <a:r>
            <a:rPr lang="zh-CN" altLang="en-US" sz="2300" b="1" kern="1200" dirty="0" smtClean="0">
              <a:solidFill>
                <a:srgbClr val="FF0000"/>
              </a:solidFill>
              <a:latin typeface="华文楷体" panose="02010600040101010101" pitchFamily="2" charset="-122"/>
              <a:ea typeface="华文楷体" panose="02010600040101010101" pitchFamily="2" charset="-122"/>
            </a:rPr>
            <a:t>继承行为</a:t>
          </a:r>
          <a:r>
            <a:rPr lang="zh-CN" altLang="en-US" sz="2300" b="1" kern="1200" dirty="0" smtClean="0">
              <a:solidFill>
                <a:schemeClr val="accent4">
                  <a:lumMod val="50000"/>
                </a:schemeClr>
              </a:solidFill>
              <a:latin typeface="华文楷体" panose="02010600040101010101" pitchFamily="2" charset="-122"/>
              <a:ea typeface="华文楷体" panose="02010600040101010101" pitchFamily="2" charset="-122"/>
            </a:rPr>
            <a:t>，</a:t>
          </a:r>
          <a:r>
            <a:rPr lang="zh-CN" altLang="en-US" sz="2300" b="1" kern="1200" dirty="0" smtClean="0">
              <a:solidFill>
                <a:srgbClr val="003366"/>
              </a:solidFill>
              <a:latin typeface="华文楷体" panose="02010600040101010101" pitchFamily="2" charset="-122"/>
              <a:ea typeface="华文楷体" panose="02010600040101010101" pitchFamily="2" charset="-122"/>
            </a:rPr>
            <a:t>重视</a:t>
          </a:r>
          <a:r>
            <a:rPr lang="zh-CN" altLang="en-US" sz="2300" b="1" kern="1200" dirty="0" smtClean="0">
              <a:solidFill>
                <a:srgbClr val="FF0000"/>
              </a:solidFill>
              <a:latin typeface="华文楷体" panose="02010600040101010101" pitchFamily="2" charset="-122"/>
              <a:ea typeface="华文楷体" panose="02010600040101010101" pitchFamily="2" charset="-122"/>
            </a:rPr>
            <a:t>功能的抽象与归纳</a:t>
          </a:r>
          <a:endParaRPr lang="zh-CN" sz="2300" b="1" kern="1200" dirty="0">
            <a:solidFill>
              <a:srgbClr val="003366"/>
            </a:solidFill>
            <a:latin typeface="Consolas" panose="020B0609020204030204" pitchFamily="49" charset="0"/>
            <a:ea typeface="华文楷体" panose="02010600040101010101" pitchFamily="2" charset="-122"/>
            <a:cs typeface="+mn-cs"/>
          </a:endParaRPr>
        </a:p>
      </dsp:txBody>
      <dsp:txXfrm>
        <a:off x="38" y="1044754"/>
        <a:ext cx="3685337" cy="3162240"/>
      </dsp:txXfrm>
    </dsp:sp>
    <dsp:sp modelId="{1DC7EF5F-B031-4AAB-9BFA-FBFC076D71E0}">
      <dsp:nvSpPr>
        <dsp:cNvPr id="0" name=""/>
        <dsp:cNvSpPr/>
      </dsp:nvSpPr>
      <dsp:spPr>
        <a:xfrm>
          <a:off x="4201323" y="7953"/>
          <a:ext cx="3685337" cy="10368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6"/>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rtl="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策略方法</a:t>
          </a:r>
          <a:endParaRPr lang="zh-CN" altLang="en-US" sz="2000" kern="1200" dirty="0">
            <a:latin typeface="微软雅黑" panose="020B0503020204020204" pitchFamily="34" charset="-122"/>
            <a:ea typeface="微软雅黑" panose="020B0503020204020204" pitchFamily="34" charset="-122"/>
          </a:endParaRPr>
        </a:p>
      </dsp:txBody>
      <dsp:txXfrm>
        <a:off x="4201323" y="7953"/>
        <a:ext cx="3685337" cy="1036800"/>
      </dsp:txXfrm>
    </dsp:sp>
    <dsp:sp modelId="{BC5FFCBD-8963-4386-998B-EC7F07B38F9B}">
      <dsp:nvSpPr>
        <dsp:cNvPr id="0" name=""/>
        <dsp:cNvSpPr/>
      </dsp:nvSpPr>
      <dsp:spPr>
        <a:xfrm>
          <a:off x="4201323" y="1044754"/>
          <a:ext cx="3685337" cy="316224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altLang="en-US" sz="2300" b="1" kern="1200" dirty="0">
              <a:solidFill>
                <a:srgbClr val="003366"/>
              </a:solidFill>
              <a:latin typeface="Consolas" panose="020B0609020204030204" pitchFamily="49" charset="0"/>
              <a:ea typeface="华文楷体" panose="02010600040101010101" pitchFamily="2" charset="-122"/>
              <a:cs typeface="+mn-cs"/>
            </a:rPr>
            <a:t>无</a:t>
          </a:r>
          <a:r>
            <a:rPr lang="zh-CN" sz="2300" b="1" kern="1200" dirty="0">
              <a:solidFill>
                <a:srgbClr val="003366"/>
              </a:solidFill>
              <a:latin typeface="Consolas" panose="020B0609020204030204" pitchFamily="49" charset="0"/>
              <a:ea typeface="华文楷体" panose="02010600040101010101" pitchFamily="2" charset="-122"/>
              <a:cs typeface="+mn-cs"/>
            </a:rPr>
            <a:t>需修改</a:t>
          </a:r>
          <a:r>
            <a:rPr lang="en-US" sz="2300" b="0" kern="1200" dirty="0" err="1">
              <a:solidFill>
                <a:schemeClr val="tx1"/>
              </a:solidFill>
              <a:latin typeface="Consolas" panose="020B0609020204030204" pitchFamily="49" charset="0"/>
              <a:ea typeface="华文楷体" panose="02010600040101010101" pitchFamily="2" charset="-122"/>
              <a:cs typeface="+mn-cs"/>
            </a:rPr>
            <a:t>LoadStrategy</a:t>
          </a:r>
          <a:r>
            <a:rPr lang="zh-CN" sz="2300" b="1" kern="1200" dirty="0">
              <a:solidFill>
                <a:srgbClr val="003366"/>
              </a:solidFill>
              <a:latin typeface="Consolas" panose="020B0609020204030204" pitchFamily="49" charset="0"/>
              <a:ea typeface="华文楷体" panose="02010600040101010101" pitchFamily="2" charset="-122"/>
              <a:cs typeface="+mn-cs"/>
            </a:rPr>
            <a:t>和</a:t>
          </a:r>
          <a:r>
            <a:rPr lang="en-US" sz="2300" b="0" kern="1200" dirty="0" err="1">
              <a:solidFill>
                <a:schemeClr val="tx1"/>
              </a:solidFill>
              <a:latin typeface="Consolas" panose="020B0609020204030204" pitchFamily="49" charset="0"/>
              <a:ea typeface="华文楷体" panose="02010600040101010101" pitchFamily="2" charset="-122"/>
              <a:cs typeface="+mn-cs"/>
            </a:rPr>
            <a:t>LatencyStrategy</a:t>
          </a:r>
          <a:r>
            <a:rPr lang="zh-CN" sz="2300" b="1" kern="1200" dirty="0">
              <a:solidFill>
                <a:srgbClr val="003366"/>
              </a:solidFill>
              <a:latin typeface="Consolas" panose="020B0609020204030204" pitchFamily="49" charset="0"/>
              <a:ea typeface="华文楷体" panose="02010600040101010101" pitchFamily="2" charset="-122"/>
              <a:cs typeface="+mn-cs"/>
            </a:rPr>
            <a:t>，只要实现一个新的</a:t>
          </a:r>
          <a:r>
            <a:rPr lang="en-US" sz="2300" b="0" kern="1200" dirty="0" err="1">
              <a:solidFill>
                <a:schemeClr val="tx1"/>
              </a:solidFill>
              <a:latin typeface="Consolas" panose="020B0609020204030204" pitchFamily="49" charset="0"/>
              <a:ea typeface="华文楷体" panose="02010600040101010101" pitchFamily="2" charset="-122"/>
              <a:cs typeface="+mn-cs"/>
            </a:rPr>
            <a:t>MemoryStrategy</a:t>
          </a:r>
          <a:r>
            <a:rPr lang="zh-CN" altLang="en-US" sz="2300" b="1" kern="1200" dirty="0">
              <a:solidFill>
                <a:srgbClr val="003366"/>
              </a:solidFill>
              <a:latin typeface="Consolas" panose="020B0609020204030204" pitchFamily="49" charset="0"/>
              <a:ea typeface="华文楷体" panose="02010600040101010101" pitchFamily="2" charset="-122"/>
              <a:cs typeface="+mn-cs"/>
            </a:rPr>
            <a:t>实现</a:t>
          </a:r>
          <a:r>
            <a:rPr lang="zh-CN" altLang="en-US" sz="2300" b="1" kern="1200" dirty="0" smtClean="0">
              <a:solidFill>
                <a:srgbClr val="003366"/>
              </a:solidFill>
              <a:latin typeface="Consolas" panose="020B0609020204030204" pitchFamily="49" charset="0"/>
              <a:ea typeface="华文楷体" panose="02010600040101010101" pitchFamily="2" charset="-122"/>
              <a:cs typeface="+mn-cs"/>
            </a:rPr>
            <a:t>类</a:t>
          </a:r>
          <a:endParaRPr lang="zh-CN" sz="2300" b="1" kern="1200" dirty="0">
            <a:solidFill>
              <a:srgbClr val="003366"/>
            </a:solidFill>
            <a:latin typeface="Consolas" panose="020B0609020204030204" pitchFamily="49" charset="0"/>
            <a:ea typeface="华文楷体" panose="02010600040101010101" pitchFamily="2" charset="-122"/>
            <a:cs typeface="+mn-cs"/>
          </a:endParaRPr>
        </a:p>
        <a:p>
          <a:pPr marL="228600" lvl="1" indent="-228600" algn="l" defTabSz="1022350" rtl="0">
            <a:lnSpc>
              <a:spcPct val="90000"/>
            </a:lnSpc>
            <a:spcBef>
              <a:spcPct val="0"/>
            </a:spcBef>
            <a:spcAft>
              <a:spcPct val="15000"/>
            </a:spcAft>
            <a:buChar char="•"/>
          </a:pPr>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1 </a:t>
          </a:r>
          <a:r>
            <a:rPr lang="zh-CN" sz="2300" b="1" kern="1200" dirty="0">
              <a:solidFill>
                <a:srgbClr val="003366"/>
              </a:solidFill>
              <a:latin typeface="Consolas" panose="020B0609020204030204" pitchFamily="49" charset="0"/>
              <a:ea typeface="华文楷体" panose="02010600040101010101" pitchFamily="2" charset="-122"/>
              <a:cs typeface="+mn-cs"/>
            </a:rPr>
            <a:t>个</a:t>
          </a:r>
        </a:p>
        <a:p>
          <a:pPr marL="228600" lvl="1" indent="-228600" algn="l" defTabSz="1022350" rtl="0">
            <a:lnSpc>
              <a:spcPct val="90000"/>
            </a:lnSpc>
            <a:spcBef>
              <a:spcPct val="0"/>
            </a:spcBef>
            <a:spcAft>
              <a:spcPct val="15000"/>
            </a:spcAft>
            <a:buChar char="•"/>
          </a:pPr>
          <a:r>
            <a:rPr lang="zh-CN" altLang="en-US" sz="2300" b="1" kern="1200" dirty="0" smtClean="0">
              <a:solidFill>
                <a:srgbClr val="003366"/>
              </a:solidFill>
              <a:latin typeface="华文楷体" panose="02010600040101010101" pitchFamily="2" charset="-122"/>
              <a:ea typeface="华文楷体" panose="02010600040101010101" pitchFamily="2" charset="-122"/>
            </a:rPr>
            <a:t>优先</a:t>
          </a:r>
          <a:r>
            <a:rPr lang="zh-CN" altLang="en-US" sz="2300" b="1" kern="1200" dirty="0" smtClean="0">
              <a:solidFill>
                <a:srgbClr val="FF0000"/>
              </a:solidFill>
              <a:latin typeface="华文楷体" panose="02010600040101010101" pitchFamily="2" charset="-122"/>
              <a:ea typeface="华文楷体" panose="02010600040101010101" pitchFamily="2" charset="-122"/>
            </a:rPr>
            <a:t>组合行为</a:t>
          </a:r>
          <a:r>
            <a:rPr lang="zh-CN" altLang="en-US" sz="2300" b="1" kern="1200" dirty="0" smtClean="0">
              <a:solidFill>
                <a:schemeClr val="accent4">
                  <a:lumMod val="50000"/>
                </a:schemeClr>
              </a:solidFill>
              <a:latin typeface="华文楷体" panose="02010600040101010101" pitchFamily="2" charset="-122"/>
              <a:ea typeface="华文楷体" panose="02010600040101010101" pitchFamily="2" charset="-122"/>
            </a:rPr>
            <a:t>，</a:t>
          </a:r>
          <a:r>
            <a:rPr lang="zh-CN" altLang="en-US" sz="2300" b="1" kern="1200" dirty="0" smtClean="0">
              <a:solidFill>
                <a:srgbClr val="003366"/>
              </a:solidFill>
              <a:latin typeface="华文楷体" panose="02010600040101010101" pitchFamily="2" charset="-122"/>
              <a:ea typeface="华文楷体" panose="02010600040101010101" pitchFamily="2" charset="-122"/>
            </a:rPr>
            <a:t>重视</a:t>
          </a:r>
          <a:r>
            <a:rPr lang="zh-CN" altLang="en-US" sz="2300" b="1" kern="1200" dirty="0" smtClean="0">
              <a:solidFill>
                <a:srgbClr val="FF0000"/>
              </a:solidFill>
              <a:latin typeface="华文楷体" panose="02010600040101010101" pitchFamily="2" charset="-122"/>
              <a:ea typeface="华文楷体" panose="02010600040101010101" pitchFamily="2" charset="-122"/>
            </a:rPr>
            <a:t>功能的划分与组合</a:t>
          </a:r>
          <a:endParaRPr lang="zh-CN" sz="2300" b="1" kern="1200" dirty="0">
            <a:solidFill>
              <a:srgbClr val="003366"/>
            </a:solidFill>
            <a:latin typeface="Consolas" panose="020B0609020204030204" pitchFamily="49" charset="0"/>
            <a:ea typeface="华文楷体" panose="02010600040101010101" pitchFamily="2" charset="-122"/>
            <a:cs typeface="+mn-cs"/>
          </a:endParaRPr>
        </a:p>
      </dsp:txBody>
      <dsp:txXfrm>
        <a:off x="4201323" y="1044754"/>
        <a:ext cx="3685337" cy="3162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66E35-6A0F-4951-9691-6D102A264ED8}">
      <dsp:nvSpPr>
        <dsp:cNvPr id="0" name=""/>
        <dsp:cNvSpPr/>
      </dsp:nvSpPr>
      <dsp:spPr>
        <a:xfrm>
          <a:off x="38" y="140965"/>
          <a:ext cx="3685337" cy="576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rtl="0">
            <a:lnSpc>
              <a:spcPct val="90000"/>
            </a:lnSpc>
            <a:spcBef>
              <a:spcPct val="0"/>
            </a:spcBef>
            <a:spcAft>
              <a:spcPct val="35000"/>
            </a:spcAft>
          </a:pPr>
          <a:r>
            <a:rPr lang="zh-CN" sz="2000" kern="1200" smtClean="0">
              <a:latin typeface="微软雅黑" panose="020B0503020204020204" pitchFamily="34" charset="-122"/>
              <a:ea typeface="微软雅黑" panose="020B0503020204020204" pitchFamily="34" charset="-122"/>
            </a:rPr>
            <a:t>策略</a:t>
          </a:r>
          <a:endParaRPr lang="zh-CN" sz="2000" kern="1200">
            <a:latin typeface="微软雅黑" panose="020B0503020204020204" pitchFamily="34" charset="-122"/>
            <a:ea typeface="微软雅黑" panose="020B0503020204020204" pitchFamily="34" charset="-122"/>
          </a:endParaRPr>
        </a:p>
      </dsp:txBody>
      <dsp:txXfrm>
        <a:off x="38" y="140965"/>
        <a:ext cx="3685337" cy="576000"/>
      </dsp:txXfrm>
    </dsp:sp>
    <dsp:sp modelId="{32F03F65-2E1B-4ED5-A5B3-6BAB1FABC996}">
      <dsp:nvSpPr>
        <dsp:cNvPr id="0" name=""/>
        <dsp:cNvSpPr/>
      </dsp:nvSpPr>
      <dsp:spPr>
        <a:xfrm>
          <a:off x="38" y="716965"/>
          <a:ext cx="3685337" cy="155692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zh-CN" sz="2000" kern="1200" dirty="0" smtClean="0">
              <a:latin typeface="微软雅黑" panose="020B0503020204020204" pitchFamily="34" charset="-122"/>
              <a:ea typeface="微软雅黑" panose="020B0503020204020204" pitchFamily="34" charset="-122"/>
            </a:rPr>
            <a:t>修改对象功能的内核</a:t>
          </a:r>
          <a:r>
            <a:rPr lang="zh-CN" altLang="en-US" sz="2000" kern="1200" dirty="0" smtClean="0">
              <a:latin typeface="微软雅黑" panose="020B0503020204020204" pitchFamily="34" charset="-122"/>
              <a:ea typeface="微软雅黑" panose="020B0503020204020204" pitchFamily="34" charset="-122"/>
            </a:rPr>
            <a:t>（行为）</a:t>
          </a:r>
          <a:endParaRPr lang="zh-CN" sz="2000" kern="1200" dirty="0">
            <a:latin typeface="微软雅黑" panose="020B0503020204020204" pitchFamily="34" charset="-122"/>
            <a:ea typeface="微软雅黑" panose="020B0503020204020204" pitchFamily="34" charset="-122"/>
          </a:endParaRPr>
        </a:p>
        <a:p>
          <a:pPr marL="228600" lvl="1" indent="-228600" algn="l" defTabSz="889000" rtl="0">
            <a:lnSpc>
              <a:spcPct val="90000"/>
            </a:lnSpc>
            <a:spcBef>
              <a:spcPct val="0"/>
            </a:spcBef>
            <a:spcAft>
              <a:spcPct val="15000"/>
            </a:spcAft>
            <a:buChar char="•"/>
          </a:pPr>
          <a:r>
            <a:rPr lang="zh-CN" sz="2000" kern="1200" dirty="0" smtClean="0">
              <a:latin typeface="微软雅黑" panose="020B0503020204020204" pitchFamily="34" charset="-122"/>
              <a:ea typeface="微软雅黑" panose="020B0503020204020204" pitchFamily="34" charset="-122"/>
            </a:rPr>
            <a:t>组件必须了解有哪些需要选择的策略</a:t>
          </a:r>
          <a:r>
            <a:rPr lang="zh-CN" altLang="en-US" sz="2000" kern="1200" dirty="0" smtClean="0">
              <a:latin typeface="微软雅黑" panose="020B0503020204020204" pitchFamily="34" charset="-122"/>
              <a:ea typeface="微软雅黑" panose="020B0503020204020204" pitchFamily="34" charset="-122"/>
            </a:rPr>
            <a:t>，侧重于功能选择</a:t>
          </a:r>
          <a:endParaRPr lang="zh-CN" sz="2000" kern="1200" dirty="0">
            <a:latin typeface="微软雅黑" panose="020B0503020204020204" pitchFamily="34" charset="-122"/>
            <a:ea typeface="微软雅黑" panose="020B0503020204020204" pitchFamily="34" charset="-122"/>
          </a:endParaRPr>
        </a:p>
      </dsp:txBody>
      <dsp:txXfrm>
        <a:off x="38" y="716965"/>
        <a:ext cx="3685337" cy="1556929"/>
      </dsp:txXfrm>
    </dsp:sp>
    <dsp:sp modelId="{B509EC02-D002-4E91-A4EA-148951A4C31E}">
      <dsp:nvSpPr>
        <dsp:cNvPr id="0" name=""/>
        <dsp:cNvSpPr/>
      </dsp:nvSpPr>
      <dsp:spPr>
        <a:xfrm>
          <a:off x="4201323" y="140965"/>
          <a:ext cx="3685337" cy="576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rtl="0">
            <a:lnSpc>
              <a:spcPct val="90000"/>
            </a:lnSpc>
            <a:spcBef>
              <a:spcPct val="0"/>
            </a:spcBef>
            <a:spcAft>
              <a:spcPct val="35000"/>
            </a:spcAft>
          </a:pPr>
          <a:r>
            <a:rPr lang="zh-CN" sz="2000" kern="1200" smtClean="0">
              <a:latin typeface="微软雅黑" panose="020B0503020204020204" pitchFamily="34" charset="-122"/>
              <a:ea typeface="微软雅黑" panose="020B0503020204020204" pitchFamily="34" charset="-122"/>
            </a:rPr>
            <a:t>装饰</a:t>
          </a:r>
          <a:endParaRPr lang="zh-CN" sz="2000" kern="1200">
            <a:latin typeface="微软雅黑" panose="020B0503020204020204" pitchFamily="34" charset="-122"/>
            <a:ea typeface="微软雅黑" panose="020B0503020204020204" pitchFamily="34" charset="-122"/>
          </a:endParaRPr>
        </a:p>
      </dsp:txBody>
      <dsp:txXfrm>
        <a:off x="4201323" y="140965"/>
        <a:ext cx="3685337" cy="576000"/>
      </dsp:txXfrm>
    </dsp:sp>
    <dsp:sp modelId="{9AA309F3-879C-4753-AC1A-39F4830B95FD}">
      <dsp:nvSpPr>
        <dsp:cNvPr id="0" name=""/>
        <dsp:cNvSpPr/>
      </dsp:nvSpPr>
      <dsp:spPr>
        <a:xfrm>
          <a:off x="4201323" y="716965"/>
          <a:ext cx="3685337" cy="155692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zh-CN" sz="2000" kern="1200" dirty="0" smtClean="0">
              <a:latin typeface="微软雅黑" panose="020B0503020204020204" pitchFamily="34" charset="-122"/>
              <a:ea typeface="微软雅黑" panose="020B0503020204020204" pitchFamily="34" charset="-122"/>
            </a:rPr>
            <a:t>修改对象功能的外壳</a:t>
          </a:r>
          <a:r>
            <a:rPr lang="zh-CN" altLang="en-US" sz="2000" kern="1200" dirty="0" smtClean="0">
              <a:latin typeface="微软雅黑" panose="020B0503020204020204" pitchFamily="34" charset="-122"/>
              <a:ea typeface="微软雅黑" panose="020B0503020204020204" pitchFamily="34" charset="-122"/>
            </a:rPr>
            <a:t>（结构）</a:t>
          </a:r>
          <a:endParaRPr lang="zh-CN" sz="2000" kern="1200" dirty="0">
            <a:latin typeface="微软雅黑" panose="020B0503020204020204" pitchFamily="34" charset="-122"/>
            <a:ea typeface="微软雅黑" panose="020B0503020204020204" pitchFamily="34" charset="-122"/>
          </a:endParaRPr>
        </a:p>
        <a:p>
          <a:pPr marL="228600" lvl="1" indent="-228600" algn="l" defTabSz="889000" rtl="0">
            <a:lnSpc>
              <a:spcPct val="90000"/>
            </a:lnSpc>
            <a:spcBef>
              <a:spcPct val="0"/>
            </a:spcBef>
            <a:spcAft>
              <a:spcPct val="15000"/>
            </a:spcAft>
            <a:buChar char="•"/>
          </a:pPr>
          <a:r>
            <a:rPr lang="zh-CN" sz="2000" kern="1200" dirty="0" smtClean="0">
              <a:latin typeface="微软雅黑" panose="020B0503020204020204" pitchFamily="34" charset="-122"/>
              <a:ea typeface="微软雅黑" panose="020B0503020204020204" pitchFamily="34" charset="-122"/>
            </a:rPr>
            <a:t>组件无需了解有哪些可以装饰的内容</a:t>
          </a:r>
          <a:r>
            <a:rPr lang="zh-CN" altLang="en-US" sz="2000" kern="1200" dirty="0" smtClean="0">
              <a:latin typeface="微软雅黑" panose="020B0503020204020204" pitchFamily="34" charset="-122"/>
              <a:ea typeface="微软雅黑" panose="020B0503020204020204" pitchFamily="34" charset="-122"/>
            </a:rPr>
            <a:t>，侧重于功能组装</a:t>
          </a:r>
          <a:endParaRPr lang="zh-CN" sz="2000" kern="1200" dirty="0">
            <a:latin typeface="微软雅黑" panose="020B0503020204020204" pitchFamily="34" charset="-122"/>
            <a:ea typeface="微软雅黑" panose="020B0503020204020204" pitchFamily="34" charset="-122"/>
          </a:endParaRPr>
        </a:p>
      </dsp:txBody>
      <dsp:txXfrm>
        <a:off x="4201323" y="716965"/>
        <a:ext cx="3685337" cy="15569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F98F6-33F8-4C48-8D17-468761362C4C}">
      <dsp:nvSpPr>
        <dsp:cNvPr id="0" name=""/>
        <dsp:cNvSpPr/>
      </dsp:nvSpPr>
      <dsp:spPr>
        <a:xfrm>
          <a:off x="38" y="213188"/>
          <a:ext cx="3685337" cy="54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zh-CN" sz="1900" kern="1200" dirty="0" smtClean="0">
              <a:latin typeface="微软雅黑" panose="020B0503020204020204" pitchFamily="34" charset="-122"/>
              <a:ea typeface="微软雅黑" panose="020B0503020204020204" pitchFamily="34" charset="-122"/>
            </a:rPr>
            <a:t>装饰</a:t>
          </a:r>
          <a:endParaRPr lang="zh-CN" sz="1900" kern="1200" dirty="0">
            <a:latin typeface="微软雅黑" panose="020B0503020204020204" pitchFamily="34" charset="-122"/>
            <a:ea typeface="微软雅黑" panose="020B0503020204020204" pitchFamily="34" charset="-122"/>
          </a:endParaRPr>
        </a:p>
      </dsp:txBody>
      <dsp:txXfrm>
        <a:off x="38" y="213188"/>
        <a:ext cx="3685337" cy="547200"/>
      </dsp:txXfrm>
    </dsp:sp>
    <dsp:sp modelId="{96B4EF03-330D-4979-B087-841B3B181740}">
      <dsp:nvSpPr>
        <dsp:cNvPr id="0" name=""/>
        <dsp:cNvSpPr/>
      </dsp:nvSpPr>
      <dsp:spPr>
        <a:xfrm>
          <a:off x="38" y="760388"/>
          <a:ext cx="3685337" cy="23469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zh-CN" altLang="en-US" sz="1900" kern="1200" dirty="0" smtClean="0">
              <a:latin typeface="微软雅黑" panose="020B0503020204020204" pitchFamily="34" charset="-122"/>
              <a:ea typeface="微软雅黑" panose="020B0503020204020204" pitchFamily="34" charset="-122"/>
            </a:rPr>
            <a:t>为被装饰对象增加额外的行为</a:t>
          </a:r>
          <a:endParaRPr lang="zh-CN" sz="1900" kern="1200" dirty="0">
            <a:latin typeface="微软雅黑" panose="020B0503020204020204" pitchFamily="34" charset="-122"/>
            <a:ea typeface="微软雅黑" panose="020B0503020204020204" pitchFamily="34" charset="-122"/>
          </a:endParaRPr>
        </a:p>
        <a:p>
          <a:pPr marL="171450" lvl="1" indent="-171450" algn="l" defTabSz="844550" rtl="0">
            <a:lnSpc>
              <a:spcPct val="90000"/>
            </a:lnSpc>
            <a:spcBef>
              <a:spcPct val="0"/>
            </a:spcBef>
            <a:spcAft>
              <a:spcPct val="15000"/>
            </a:spcAft>
            <a:buChar char="•"/>
          </a:pPr>
          <a:r>
            <a:rPr lang="zh-CN" altLang="en-US" sz="1900" kern="1200" dirty="0" smtClean="0">
              <a:latin typeface="微软雅黑" panose="020B0503020204020204" pitchFamily="34" charset="-122"/>
              <a:ea typeface="微软雅黑" panose="020B0503020204020204" pitchFamily="34" charset="-122"/>
            </a:rPr>
            <a:t>不影响被装饰对象的原有功能</a:t>
          </a:r>
          <a:endParaRPr lang="zh-CN" sz="1900" kern="1200" dirty="0">
            <a:latin typeface="微软雅黑" panose="020B0503020204020204" pitchFamily="34" charset="-122"/>
            <a:ea typeface="微软雅黑" panose="020B0503020204020204" pitchFamily="34" charset="-122"/>
          </a:endParaRPr>
        </a:p>
        <a:p>
          <a:pPr marL="171450" lvl="1" indent="-171450" algn="l" defTabSz="844550" rtl="0">
            <a:lnSpc>
              <a:spcPct val="90000"/>
            </a:lnSpc>
            <a:spcBef>
              <a:spcPct val="0"/>
            </a:spcBef>
            <a:spcAft>
              <a:spcPct val="15000"/>
            </a:spcAft>
            <a:buChar char="•"/>
          </a:pPr>
          <a:r>
            <a:rPr lang="zh-CN" altLang="en-US" sz="1900" kern="1200" dirty="0" smtClean="0">
              <a:latin typeface="微软雅黑" panose="020B0503020204020204" pitchFamily="34" charset="-122"/>
              <a:ea typeface="微软雅黑" panose="020B0503020204020204" pitchFamily="34" charset="-122"/>
            </a:rPr>
            <a:t>不创建被装饰对象，只是将新功能添加到已有对象上</a:t>
          </a:r>
          <a:endParaRPr lang="zh-CN" sz="1900" kern="1200" dirty="0">
            <a:latin typeface="微软雅黑" panose="020B0503020204020204" pitchFamily="34" charset="-122"/>
            <a:ea typeface="微软雅黑" panose="020B0503020204020204" pitchFamily="34" charset="-122"/>
          </a:endParaRPr>
        </a:p>
        <a:p>
          <a:pPr marL="171450" lvl="1" indent="-171450" algn="l" defTabSz="844550" rtl="0">
            <a:lnSpc>
              <a:spcPct val="90000"/>
            </a:lnSpc>
            <a:spcBef>
              <a:spcPct val="0"/>
            </a:spcBef>
            <a:spcAft>
              <a:spcPct val="15000"/>
            </a:spcAft>
            <a:buChar char="•"/>
          </a:pPr>
          <a:r>
            <a:rPr lang="zh-CN" altLang="en-US" sz="1900" kern="1200" dirty="0" smtClean="0">
              <a:latin typeface="微软雅黑" panose="020B0503020204020204" pitchFamily="34" charset="-122"/>
              <a:ea typeface="微软雅黑" panose="020B0503020204020204" pitchFamily="34" charset="-122"/>
            </a:rPr>
            <a:t>经常多重嵌套装饰</a:t>
          </a:r>
          <a:endParaRPr lang="zh-CN" sz="1900" kern="1200" dirty="0">
            <a:latin typeface="微软雅黑" panose="020B0503020204020204" pitchFamily="34" charset="-122"/>
            <a:ea typeface="微软雅黑" panose="020B0503020204020204" pitchFamily="34" charset="-122"/>
          </a:endParaRPr>
        </a:p>
      </dsp:txBody>
      <dsp:txXfrm>
        <a:off x="38" y="760388"/>
        <a:ext cx="3685337" cy="2346974"/>
      </dsp:txXfrm>
    </dsp:sp>
    <dsp:sp modelId="{27888013-C8EE-419C-8258-572FF879EC7C}">
      <dsp:nvSpPr>
        <dsp:cNvPr id="0" name=""/>
        <dsp:cNvSpPr/>
      </dsp:nvSpPr>
      <dsp:spPr>
        <a:xfrm>
          <a:off x="4201323" y="213188"/>
          <a:ext cx="3685337" cy="54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zh-CN" sz="1900" kern="1200" dirty="0" smtClean="0">
              <a:latin typeface="微软雅黑" panose="020B0503020204020204" pitchFamily="34" charset="-122"/>
              <a:ea typeface="微软雅黑" panose="020B0503020204020204" pitchFamily="34" charset="-122"/>
            </a:rPr>
            <a:t>代理</a:t>
          </a:r>
          <a:endParaRPr lang="zh-CN" sz="1900" kern="1200" dirty="0">
            <a:latin typeface="微软雅黑" panose="020B0503020204020204" pitchFamily="34" charset="-122"/>
            <a:ea typeface="微软雅黑" panose="020B0503020204020204" pitchFamily="34" charset="-122"/>
          </a:endParaRPr>
        </a:p>
      </dsp:txBody>
      <dsp:txXfrm>
        <a:off x="4201323" y="213188"/>
        <a:ext cx="3685337" cy="547200"/>
      </dsp:txXfrm>
    </dsp:sp>
    <dsp:sp modelId="{34D7FF30-888E-4857-B896-F31B151CC666}">
      <dsp:nvSpPr>
        <dsp:cNvPr id="0" name=""/>
        <dsp:cNvSpPr/>
      </dsp:nvSpPr>
      <dsp:spPr>
        <a:xfrm>
          <a:off x="4201323" y="760388"/>
          <a:ext cx="3685337" cy="23469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zh-CN" altLang="en-US" sz="1900" kern="1200" dirty="0" smtClean="0">
              <a:latin typeface="微软雅黑" panose="020B0503020204020204" pitchFamily="34" charset="-122"/>
              <a:ea typeface="微软雅黑" panose="020B0503020204020204" pitchFamily="34" charset="-122"/>
            </a:rPr>
            <a:t>常用来对被代理对象进行更精细的控制</a:t>
          </a:r>
          <a:endParaRPr lang="zh-CN" sz="1900" kern="1200" dirty="0">
            <a:latin typeface="微软雅黑" panose="020B0503020204020204" pitchFamily="34" charset="-122"/>
            <a:ea typeface="微软雅黑" panose="020B0503020204020204" pitchFamily="34" charset="-122"/>
          </a:endParaRPr>
        </a:p>
        <a:p>
          <a:pPr marL="171450" lvl="1" indent="-171450" algn="l" defTabSz="844550" rtl="0">
            <a:lnSpc>
              <a:spcPct val="90000"/>
            </a:lnSpc>
            <a:spcBef>
              <a:spcPct val="0"/>
            </a:spcBef>
            <a:spcAft>
              <a:spcPct val="15000"/>
            </a:spcAft>
            <a:buChar char="•"/>
          </a:pPr>
          <a:r>
            <a:rPr lang="zh-CN" altLang="en-US" sz="1900" kern="1200" dirty="0" smtClean="0">
              <a:latin typeface="微软雅黑" panose="020B0503020204020204" pitchFamily="34" charset="-122"/>
              <a:ea typeface="微软雅黑" panose="020B0503020204020204" pitchFamily="34" charset="-122"/>
            </a:rPr>
            <a:t>被代理对象不存在时常创建被代理对象</a:t>
          </a:r>
          <a:endParaRPr lang="zh-CN" sz="1900" kern="1200" dirty="0">
            <a:latin typeface="微软雅黑" panose="020B0503020204020204" pitchFamily="34" charset="-122"/>
            <a:ea typeface="微软雅黑" panose="020B0503020204020204" pitchFamily="34" charset="-122"/>
          </a:endParaRPr>
        </a:p>
        <a:p>
          <a:pPr marL="171450" lvl="1" indent="-171450" algn="l" defTabSz="844550" rtl="0">
            <a:lnSpc>
              <a:spcPct val="90000"/>
            </a:lnSpc>
            <a:spcBef>
              <a:spcPct val="0"/>
            </a:spcBef>
            <a:spcAft>
              <a:spcPct val="15000"/>
            </a:spcAft>
            <a:buChar char="•"/>
          </a:pPr>
          <a:r>
            <a:rPr lang="zh-CN" altLang="en-US" sz="1900" kern="1200" dirty="0" smtClean="0">
              <a:latin typeface="微软雅黑" panose="020B0503020204020204" pitchFamily="34" charset="-122"/>
              <a:ea typeface="微软雅黑" panose="020B0503020204020204" pitchFamily="34" charset="-122"/>
            </a:rPr>
            <a:t>少见多重嵌套</a:t>
          </a:r>
          <a:endParaRPr lang="zh-CN" sz="1900" kern="1200" dirty="0">
            <a:latin typeface="微软雅黑" panose="020B0503020204020204" pitchFamily="34" charset="-122"/>
            <a:ea typeface="微软雅黑" panose="020B0503020204020204" pitchFamily="34" charset="-122"/>
          </a:endParaRPr>
        </a:p>
      </dsp:txBody>
      <dsp:txXfrm>
        <a:off x="4201323" y="760388"/>
        <a:ext cx="3685337" cy="234697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1</a:t>
            </a:fld>
            <a:endParaRPr lang="en-US" altLang="zh-CN"/>
          </a:p>
        </p:txBody>
      </p:sp>
    </p:spTree>
    <p:extLst>
      <p:ext uri="{BB962C8B-B14F-4D97-AF65-F5344CB8AC3E}">
        <p14:creationId xmlns:p14="http://schemas.microsoft.com/office/powerpoint/2010/main" val="1754165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47</a:t>
            </a:fld>
            <a:endParaRPr lang="en-US" altLang="zh-CN"/>
          </a:p>
        </p:txBody>
      </p:sp>
    </p:spTree>
    <p:extLst>
      <p:ext uri="{BB962C8B-B14F-4D97-AF65-F5344CB8AC3E}">
        <p14:creationId xmlns:p14="http://schemas.microsoft.com/office/powerpoint/2010/main" val="281299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zh-CN" altLang="en-US" sz="2800" b="1" dirty="0" smtClean="0">
                <a:solidFill>
                  <a:srgbClr val="003366"/>
                </a:solidFill>
              </a:rPr>
              <a:t>设计模式也被划分为三大类</a:t>
            </a:r>
            <a:endParaRPr lang="en-US" altLang="zh-CN" sz="2400" dirty="0" smtClean="0"/>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50</a:t>
            </a:fld>
            <a:endParaRPr lang="en-US" altLang="zh-CN"/>
          </a:p>
        </p:txBody>
      </p:sp>
    </p:spTree>
    <p:extLst>
      <p:ext uri="{BB962C8B-B14F-4D97-AF65-F5344CB8AC3E}">
        <p14:creationId xmlns:p14="http://schemas.microsoft.com/office/powerpoint/2010/main" val="861137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51</a:t>
            </a:fld>
            <a:endParaRPr lang="en-US" altLang="zh-CN"/>
          </a:p>
        </p:txBody>
      </p:sp>
    </p:spTree>
    <p:extLst>
      <p:ext uri="{BB962C8B-B14F-4D97-AF65-F5344CB8AC3E}">
        <p14:creationId xmlns:p14="http://schemas.microsoft.com/office/powerpoint/2010/main" val="1460812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zh-CN" altLang="en-US" sz="2800" b="1" dirty="0" smtClean="0">
                <a:solidFill>
                  <a:srgbClr val="003366"/>
                </a:solidFill>
              </a:rPr>
              <a:t>唯一的不便：单例相关的逻辑较多，需要在派生类中分别实现单例代码，尤其是每个单例派生类的</a:t>
            </a:r>
            <a:r>
              <a:rPr lang="en-US" altLang="zh-CN" sz="2800" dirty="0" smtClean="0">
                <a:solidFill>
                  <a:srgbClr val="FF0000"/>
                </a:solidFill>
              </a:rPr>
              <a:t>instance()</a:t>
            </a:r>
            <a:r>
              <a:rPr lang="zh-CN" altLang="en-US" sz="2800" dirty="0" smtClean="0">
                <a:solidFill>
                  <a:srgbClr val="FF0000"/>
                </a:solidFill>
              </a:rPr>
              <a:t>，可采用奇怪的递归模板模式</a:t>
            </a:r>
            <a:endParaRPr lang="en-US" altLang="zh-CN" dirty="0" smtClean="0"/>
          </a:p>
          <a:p>
            <a:endParaRPr lang="en-US" altLang="zh-CN" dirty="0" smtClean="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52</a:t>
            </a:fld>
            <a:endParaRPr lang="en-US" altLang="zh-CN" dirty="0"/>
          </a:p>
        </p:txBody>
      </p:sp>
    </p:spTree>
    <p:extLst>
      <p:ext uri="{BB962C8B-B14F-4D97-AF65-F5344CB8AC3E}">
        <p14:creationId xmlns:p14="http://schemas.microsoft.com/office/powerpoint/2010/main" val="989034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代码合法的原因：</a:t>
            </a:r>
            <a:endParaRPr lang="en-US" altLang="ja-JP" dirty="0"/>
          </a:p>
          <a:p>
            <a:r>
              <a:rPr lang="en-US" altLang="zh-CN" dirty="0"/>
              <a:t>1.</a:t>
            </a:r>
            <a:r>
              <a:rPr lang="zh-CN" altLang="en-US" dirty="0"/>
              <a:t> </a:t>
            </a:r>
            <a:r>
              <a:rPr lang="ja-JP" altLang="en-US" dirty="0"/>
              <a:t>虽然</a:t>
            </a:r>
            <a:r>
              <a:rPr lang="en-US" altLang="zh-CN" dirty="0"/>
              <a:t>Singleton</a:t>
            </a:r>
            <a:r>
              <a:rPr lang="ja-JP" altLang="en-US" dirty="0"/>
              <a:t>需要了解</a:t>
            </a:r>
            <a:r>
              <a:rPr lang="en-US" altLang="zh-CN" dirty="0" err="1"/>
              <a:t>SimpleCounter</a:t>
            </a:r>
            <a:r>
              <a:rPr lang="ja-JP" altLang="en-US" dirty="0"/>
              <a:t>的定义，但其不直接或间接包含</a:t>
            </a:r>
            <a:r>
              <a:rPr lang="en-US" altLang="zh-CN" dirty="0" err="1"/>
              <a:t>SimpleCounter</a:t>
            </a:r>
            <a:r>
              <a:rPr lang="ja-JP" altLang="en-US" dirty="0"/>
              <a:t>类的实例，也即其大小不依赖于</a:t>
            </a:r>
            <a:r>
              <a:rPr lang="en-US" altLang="zh-CN" dirty="0" err="1"/>
              <a:t>SimpleCounter</a:t>
            </a:r>
            <a:r>
              <a:rPr lang="en-US" dirty="0"/>
              <a:t>；</a:t>
            </a:r>
          </a:p>
          <a:p>
            <a:r>
              <a:rPr lang="en-US" altLang="zh-CN" dirty="0"/>
              <a:t>2.</a:t>
            </a:r>
            <a:r>
              <a:rPr lang="zh-CN" altLang="en-US" dirty="0"/>
              <a:t> </a:t>
            </a:r>
            <a:r>
              <a:rPr lang="ja-JP" altLang="en-US" dirty="0"/>
              <a:t>模板类会在被使用时实例化，而此时</a:t>
            </a:r>
            <a:r>
              <a:rPr lang="en-US" altLang="zh-CN" dirty="0" err="1"/>
              <a:t>SimpleCounter</a:t>
            </a:r>
            <a:r>
              <a:rPr lang="ja-JP" altLang="en-US" dirty="0"/>
              <a:t>类与</a:t>
            </a:r>
            <a:r>
              <a:rPr lang="en-US" altLang="zh-CN" dirty="0"/>
              <a:t>Singleton</a:t>
            </a:r>
            <a:r>
              <a:rPr lang="ja-JP" altLang="en-US" dirty="0"/>
              <a:t>类的定义均已知晓</a:t>
            </a:r>
            <a:r>
              <a:rPr lang="zh-CN" altLang="en-US" dirty="0"/>
              <a:t>。</a:t>
            </a:r>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53</a:t>
            </a:fld>
            <a:endParaRPr lang="en-US" altLang="zh-CN" dirty="0"/>
          </a:p>
        </p:txBody>
      </p:sp>
    </p:spTree>
    <p:extLst>
      <p:ext uri="{BB962C8B-B14F-4D97-AF65-F5344CB8AC3E}">
        <p14:creationId xmlns:p14="http://schemas.microsoft.com/office/powerpoint/2010/main" val="1377858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54</a:t>
            </a:fld>
            <a:endParaRPr lang="en-US" altLang="zh-CN" dirty="0"/>
          </a:p>
        </p:txBody>
      </p:sp>
    </p:spTree>
    <p:extLst>
      <p:ext uri="{BB962C8B-B14F-4D97-AF65-F5344CB8AC3E}">
        <p14:creationId xmlns:p14="http://schemas.microsoft.com/office/powerpoint/2010/main" val="163741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关于“使得实际依赖关系变得隐蔽”：因为单例可以被全局访问，开发者无需在意类之间的依赖关系，只需引用单例就好。在更大的项目中，这是一个很严重的隐患。</a:t>
            </a:r>
            <a:endParaRPr lang="en-US" altLang="zh-CN" dirty="0"/>
          </a:p>
          <a:p>
            <a:endParaRPr lang="en-US" altLang="zh-CN" dirty="0"/>
          </a:p>
          <a:p>
            <a:r>
              <a:rPr lang="zh-CN" altLang="en-US" dirty="0"/>
              <a:t>关于单例模式的一些辩论：</a:t>
            </a:r>
            <a:r>
              <a:rPr lang="en-US" altLang="zh-CN" dirty="0"/>
              <a:t>https://stackoverflow.com/questions/137975/what-is-so-bad-about-singletons</a:t>
            </a:r>
          </a:p>
          <a:p>
            <a:endParaRPr lang="en-US" altLang="zh-CN" dirty="0"/>
          </a:p>
          <a:p>
            <a:r>
              <a:rPr lang="zh-CN" altLang="en-US" dirty="0"/>
              <a:t>单例模式的正确实现依赖于严格的访问控制：该设为</a:t>
            </a:r>
            <a:r>
              <a:rPr lang="en-US" altLang="zh-CN" dirty="0"/>
              <a:t>deleted</a:t>
            </a:r>
            <a:r>
              <a:rPr lang="zh-CN" altLang="en-US" dirty="0"/>
              <a:t>和</a:t>
            </a:r>
            <a:r>
              <a:rPr lang="en-US" altLang="zh-CN" dirty="0"/>
              <a:t>private</a:t>
            </a:r>
            <a:r>
              <a:rPr lang="zh-CN" altLang="en-US" dirty="0"/>
              <a:t>的构造、析构函数等都需要正确设置。朴素的实现方法也未必能保证线程安全。</a:t>
            </a:r>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55</a:t>
            </a:fld>
            <a:endParaRPr lang="en-US" altLang="zh-CN" dirty="0"/>
          </a:p>
        </p:txBody>
      </p:sp>
    </p:spTree>
    <p:extLst>
      <p:ext uri="{BB962C8B-B14F-4D97-AF65-F5344CB8AC3E}">
        <p14:creationId xmlns:p14="http://schemas.microsoft.com/office/powerpoint/2010/main" val="245476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31A4FB-AB0B-4200-BC82-17C94E69ADE4}" type="slidenum">
              <a:rPr lang="en-US" altLang="zh-CN" smtClean="0"/>
              <a:pPr>
                <a:defRPr/>
              </a:pPr>
              <a:t>57</a:t>
            </a:fld>
            <a:endParaRPr lang="en-US" altLang="zh-CN"/>
          </a:p>
        </p:txBody>
      </p:sp>
    </p:spTree>
    <p:extLst>
      <p:ext uri="{BB962C8B-B14F-4D97-AF65-F5344CB8AC3E}">
        <p14:creationId xmlns:p14="http://schemas.microsoft.com/office/powerpoint/2010/main" val="2002817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60</a:t>
            </a:fld>
            <a:endParaRPr lang="en-US" altLang="zh-CN"/>
          </a:p>
        </p:txBody>
      </p:sp>
    </p:spTree>
    <p:extLst>
      <p:ext uri="{BB962C8B-B14F-4D97-AF65-F5344CB8AC3E}">
        <p14:creationId xmlns:p14="http://schemas.microsoft.com/office/powerpoint/2010/main" val="1367223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61</a:t>
            </a:fld>
            <a:endParaRPr lang="en-US" altLang="zh-CN"/>
          </a:p>
        </p:txBody>
      </p:sp>
    </p:spTree>
    <p:extLst>
      <p:ext uri="{BB962C8B-B14F-4D97-AF65-F5344CB8AC3E}">
        <p14:creationId xmlns:p14="http://schemas.microsoft.com/office/powerpoint/2010/main" val="1149220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zh-CN" altLang="en-US" sz="2800" b="1" dirty="0" smtClean="0">
                <a:solidFill>
                  <a:srgbClr val="003366"/>
                </a:solidFill>
              </a:rPr>
              <a:t>设计模式也被划分为三大类</a:t>
            </a:r>
            <a:endParaRPr lang="en-US" altLang="zh-CN" sz="2400" dirty="0" smtClean="0"/>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a:t>
            </a:fld>
            <a:endParaRPr lang="en-US" altLang="zh-CN"/>
          </a:p>
        </p:txBody>
      </p:sp>
    </p:spTree>
    <p:extLst>
      <p:ext uri="{BB962C8B-B14F-4D97-AF65-F5344CB8AC3E}">
        <p14:creationId xmlns:p14="http://schemas.microsoft.com/office/powerpoint/2010/main" val="445911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静态方法</a:t>
            </a:r>
            <a:r>
              <a:rPr lang="zh-CN" altLang="en-US" dirty="0" smtClean="0">
                <a:solidFill>
                  <a:srgbClr val="FF0000"/>
                </a:solidFill>
              </a:rPr>
              <a:t>不可以是虚的</a:t>
            </a: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62</a:t>
            </a:fld>
            <a:endParaRPr lang="en-US" altLang="zh-CN"/>
          </a:p>
        </p:txBody>
      </p:sp>
    </p:spTree>
    <p:extLst>
      <p:ext uri="{BB962C8B-B14F-4D97-AF65-F5344CB8AC3E}">
        <p14:creationId xmlns:p14="http://schemas.microsoft.com/office/powerpoint/2010/main" val="971715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63</a:t>
            </a:fld>
            <a:endParaRPr lang="en-US" altLang="zh-CN"/>
          </a:p>
        </p:txBody>
      </p:sp>
    </p:spTree>
    <p:extLst>
      <p:ext uri="{BB962C8B-B14F-4D97-AF65-F5344CB8AC3E}">
        <p14:creationId xmlns:p14="http://schemas.microsoft.com/office/powerpoint/2010/main" val="2020042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64</a:t>
            </a:fld>
            <a:endParaRPr lang="en-US" altLang="zh-CN"/>
          </a:p>
        </p:txBody>
      </p:sp>
    </p:spTree>
    <p:extLst>
      <p:ext uri="{BB962C8B-B14F-4D97-AF65-F5344CB8AC3E}">
        <p14:creationId xmlns:p14="http://schemas.microsoft.com/office/powerpoint/2010/main" val="18402366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65</a:t>
            </a:fld>
            <a:endParaRPr lang="en-US" altLang="zh-CN"/>
          </a:p>
        </p:txBody>
      </p:sp>
    </p:spTree>
    <p:extLst>
      <p:ext uri="{BB962C8B-B14F-4D97-AF65-F5344CB8AC3E}">
        <p14:creationId xmlns:p14="http://schemas.microsoft.com/office/powerpoint/2010/main" val="10232652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66</a:t>
            </a:fld>
            <a:endParaRPr lang="en-US" altLang="zh-CN"/>
          </a:p>
        </p:txBody>
      </p:sp>
    </p:spTree>
    <p:extLst>
      <p:ext uri="{BB962C8B-B14F-4D97-AF65-F5344CB8AC3E}">
        <p14:creationId xmlns:p14="http://schemas.microsoft.com/office/powerpoint/2010/main" val="1874586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67</a:t>
            </a:fld>
            <a:endParaRPr lang="en-US" altLang="zh-CN"/>
          </a:p>
        </p:txBody>
      </p:sp>
    </p:spTree>
    <p:extLst>
      <p:ext uri="{BB962C8B-B14F-4D97-AF65-F5344CB8AC3E}">
        <p14:creationId xmlns:p14="http://schemas.microsoft.com/office/powerpoint/2010/main" val="1491367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68</a:t>
            </a:fld>
            <a:endParaRPr lang="en-US" altLang="zh-CN"/>
          </a:p>
        </p:txBody>
      </p:sp>
    </p:spTree>
    <p:extLst>
      <p:ext uri="{BB962C8B-B14F-4D97-AF65-F5344CB8AC3E}">
        <p14:creationId xmlns:p14="http://schemas.microsoft.com/office/powerpoint/2010/main" val="2039770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zh-CN" altLang="en-US" sz="2800" b="1" dirty="0" smtClean="0">
                <a:solidFill>
                  <a:srgbClr val="003366"/>
                </a:solidFill>
              </a:rPr>
              <a:t>设计模式也被划分为三大类</a:t>
            </a:r>
            <a:endParaRPr lang="en-US" altLang="zh-CN" sz="2400" dirty="0" smtClean="0"/>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8</a:t>
            </a:fld>
            <a:endParaRPr lang="en-US" altLang="zh-CN"/>
          </a:p>
        </p:txBody>
      </p:sp>
    </p:spTree>
    <p:extLst>
      <p:ext uri="{BB962C8B-B14F-4D97-AF65-F5344CB8AC3E}">
        <p14:creationId xmlns:p14="http://schemas.microsoft.com/office/powerpoint/2010/main" val="2079256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在迭代器模式中，存在迭代器</a:t>
            </a:r>
            <a:r>
              <a:rPr kumimoji="1" lang="en-US" altLang="zh-CN" dirty="0" smtClean="0"/>
              <a:t>Iterator</a:t>
            </a:r>
            <a:r>
              <a:rPr kumimoji="1" lang="zh-CN" altLang="en-US" dirty="0" smtClean="0"/>
              <a:t>和数据存储器</a:t>
            </a:r>
            <a:r>
              <a:rPr kumimoji="1" lang="en-US" altLang="zh-CN" dirty="0" smtClean="0"/>
              <a:t>Collection</a:t>
            </a:r>
            <a:r>
              <a:rPr kumimoji="1" lang="zh-CN" altLang="en-US" dirty="0" smtClean="0"/>
              <a:t>两部分。</a:t>
            </a:r>
          </a:p>
          <a:p>
            <a:r>
              <a:rPr kumimoji="1" lang="zh-CN" altLang="en-US" dirty="0" smtClean="0"/>
              <a:t>针对每一种数据存储结构，通过继承实现相应的存储类</a:t>
            </a:r>
            <a:r>
              <a:rPr kumimoji="1" lang="en-US" altLang="zh-CN" dirty="0" err="1" smtClean="0"/>
              <a:t>CollectionImplementation</a:t>
            </a:r>
            <a:r>
              <a:rPr kumimoji="1" lang="zh-CN" altLang="en-US" dirty="0" smtClean="0"/>
              <a:t>及迭代器类</a:t>
            </a:r>
            <a:r>
              <a:rPr kumimoji="1" lang="en-US" altLang="zh-CN" dirty="0" err="1" smtClean="0"/>
              <a:t>IteratorImplementation</a:t>
            </a:r>
            <a:r>
              <a:rPr kumimoji="1" lang="zh-CN" altLang="en-US" dirty="0" smtClean="0"/>
              <a:t>，</a:t>
            </a:r>
          </a:p>
          <a:p>
            <a:r>
              <a:rPr kumimoji="1" lang="zh-CN" altLang="en-US" dirty="0" smtClean="0"/>
              <a:t>迭代器类是存储类的友元，从而迭代器类可以访问存储类内部的数据</a:t>
            </a:r>
          </a:p>
          <a:p>
            <a:r>
              <a:rPr kumimoji="1" lang="zh-CN" altLang="en-US" dirty="0" smtClean="0"/>
              <a:t>而对于上层算法，我们可以通过迭代器基类来进行数据访问</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18</a:t>
            </a:fld>
            <a:endParaRPr lang="en-US" altLang="zh-CN"/>
          </a:p>
        </p:txBody>
      </p:sp>
    </p:spTree>
    <p:extLst>
      <p:ext uri="{BB962C8B-B14F-4D97-AF65-F5344CB8AC3E}">
        <p14:creationId xmlns:p14="http://schemas.microsoft.com/office/powerpoint/2010/main" val="776633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20</a:t>
            </a:fld>
            <a:endParaRPr lang="en-US" altLang="zh-CN"/>
          </a:p>
        </p:txBody>
      </p:sp>
    </p:spTree>
    <p:extLst>
      <p:ext uri="{BB962C8B-B14F-4D97-AF65-F5344CB8AC3E}">
        <p14:creationId xmlns:p14="http://schemas.microsoft.com/office/powerpoint/2010/main" val="1869129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zh-CN" altLang="en-US" sz="2800" b="1" dirty="0" smtClean="0">
                <a:solidFill>
                  <a:srgbClr val="003366"/>
                </a:solidFill>
              </a:rPr>
              <a:t>设计模式也被划分为三大类</a:t>
            </a:r>
            <a:endParaRPr lang="en-US" altLang="zh-CN" sz="2400" dirty="0" smtClean="0"/>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31</a:t>
            </a:fld>
            <a:endParaRPr lang="en-US" altLang="zh-CN"/>
          </a:p>
        </p:txBody>
      </p:sp>
    </p:spTree>
    <p:extLst>
      <p:ext uri="{BB962C8B-B14F-4D97-AF65-F5344CB8AC3E}">
        <p14:creationId xmlns:p14="http://schemas.microsoft.com/office/powerpoint/2010/main" val="883269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charset="0"/>
              </a:rPr>
              <a:t>？？？</a:t>
            </a:r>
            <a:r>
              <a:rPr lang="en-US" altLang="zh-CN" dirty="0" smtClean="0">
                <a:latin typeface="Arial" charset="0"/>
              </a:rPr>
              <a:t>-&gt;</a:t>
            </a:r>
            <a:r>
              <a:rPr lang="zh-CN" altLang="en-US" baseline="0" dirty="0" smtClean="0">
                <a:latin typeface="Arial" charset="0"/>
              </a:rPr>
              <a:t> 这个箭头的意义说明？？？（</a:t>
            </a:r>
            <a:r>
              <a:rPr lang="zh-CN" altLang="en-US" sz="1200" b="1" i="0" kern="1200" dirty="0" smtClean="0">
                <a:solidFill>
                  <a:schemeClr val="tx1"/>
                </a:solidFill>
                <a:effectLst/>
                <a:latin typeface="Arial" panose="020B0604020202020204" pitchFamily="34" charset="0"/>
                <a:ea typeface="宋体" panose="02010600030101010101" pitchFamily="2" charset="-122"/>
                <a:cs typeface="+mn-cs"/>
              </a:rPr>
              <a:t>关联：</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表示类与类之间的联接</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它使一个类知道另一个类的属性和方法，这种关系比依赖更强、不存在依赖关系的偶然性、关系也不是临时性的，一般是长期性的，在程序中被关联类</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B</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以类属性的形式出现在关联类</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中，也可能是关联类</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引用了一个类型为被关联类</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B</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的全局变量，关联可以被认为是</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use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的意思，</a:t>
            </a:r>
            <a:r>
              <a:rPr lang="zh-CN" altLang="en-US" sz="1200" b="0" i="0" kern="1200" baseline="0" dirty="0" smtClean="0">
                <a:solidFill>
                  <a:schemeClr val="tx1"/>
                </a:solidFill>
                <a:effectLst/>
                <a:latin typeface="Arial" panose="020B0604020202020204" pitchFamily="34" charset="0"/>
                <a:ea typeface="宋体" panose="02010600030101010101" pitchFamily="2" charset="-122"/>
                <a:cs typeface="+mn-cs"/>
              </a:rPr>
              <a:t>组合是一种比较强关联</a:t>
            </a:r>
            <a:r>
              <a:rPr lang="zh-CN" altLang="en-US" baseline="0" dirty="0" smtClean="0">
                <a:latin typeface="Arial" charset="0"/>
              </a:rPr>
              <a:t>）</a:t>
            </a:r>
            <a:endParaRPr lang="en-US" altLang="zh-CN" baseline="0" dirty="0" smtClean="0">
              <a:latin typeface="Arial" charset="0"/>
            </a:endParaRPr>
          </a:p>
          <a:p>
            <a:endParaRPr lang="en-US" altLang="zh-CN" baseline="0" dirty="0" smtClean="0">
              <a:latin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latin typeface="Arial" charset="0"/>
              </a:rPr>
              <a:t>https://blog.csdn.net/wuqilianga/article/details/51045736</a:t>
            </a:r>
            <a:r>
              <a:rPr lang="zh-CN" altLang="en-US" baseline="0" dirty="0" smtClean="0">
                <a:latin typeface="Arial" charset="0"/>
              </a:rPr>
              <a:t>解释的比较清楚</a:t>
            </a:r>
            <a:endParaRPr lang="en-US" altLang="zh-CN" dirty="0" smtClean="0">
              <a:latin typeface="Arial" charset="0"/>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2"/>
                </a:solidFill>
                <a:latin typeface="Lucida Console" pitchFamily="49" charset="0"/>
                <a:ea typeface="黑体" pitchFamily="49" charset="-122"/>
              </a:defRPr>
            </a:lvl1pPr>
            <a:lvl2pPr marL="742950" indent="-285750" eaLnBrk="0" hangingPunct="0">
              <a:defRPr sz="1600" b="1">
                <a:solidFill>
                  <a:schemeClr val="tx2"/>
                </a:solidFill>
                <a:latin typeface="Lucida Console" pitchFamily="49" charset="0"/>
                <a:ea typeface="黑体" pitchFamily="49" charset="-122"/>
              </a:defRPr>
            </a:lvl2pPr>
            <a:lvl3pPr marL="1143000" indent="-228600" eaLnBrk="0" hangingPunct="0">
              <a:defRPr sz="1600" b="1">
                <a:solidFill>
                  <a:schemeClr val="tx2"/>
                </a:solidFill>
                <a:latin typeface="Lucida Console" pitchFamily="49" charset="0"/>
                <a:ea typeface="黑体" pitchFamily="49" charset="-122"/>
              </a:defRPr>
            </a:lvl3pPr>
            <a:lvl4pPr marL="1600200" indent="-228600" eaLnBrk="0" hangingPunct="0">
              <a:defRPr sz="1600" b="1">
                <a:solidFill>
                  <a:schemeClr val="tx2"/>
                </a:solidFill>
                <a:latin typeface="Lucida Console" pitchFamily="49" charset="0"/>
                <a:ea typeface="黑体" pitchFamily="49" charset="-122"/>
              </a:defRPr>
            </a:lvl4pPr>
            <a:lvl5pPr marL="2057400" indent="-228600" eaLnBrk="0" hangingPunct="0">
              <a:defRPr sz="1600" b="1">
                <a:solidFill>
                  <a:schemeClr val="tx2"/>
                </a:solidFill>
                <a:latin typeface="Lucida Console" pitchFamily="49" charset="0"/>
                <a:ea typeface="黑体" pitchFamily="49" charset="-122"/>
              </a:defRPr>
            </a:lvl5pPr>
            <a:lvl6pPr marL="2514600" indent="-228600" eaLnBrk="0" fontAlgn="base" hangingPunct="0">
              <a:spcBef>
                <a:spcPct val="0"/>
              </a:spcBef>
              <a:spcAft>
                <a:spcPct val="0"/>
              </a:spcAft>
              <a:defRPr sz="1600" b="1">
                <a:solidFill>
                  <a:schemeClr val="tx2"/>
                </a:solidFill>
                <a:latin typeface="Lucida Console" pitchFamily="49" charset="0"/>
                <a:ea typeface="黑体" pitchFamily="49" charset="-122"/>
              </a:defRPr>
            </a:lvl6pPr>
            <a:lvl7pPr marL="2971800" indent="-228600" eaLnBrk="0" fontAlgn="base" hangingPunct="0">
              <a:spcBef>
                <a:spcPct val="0"/>
              </a:spcBef>
              <a:spcAft>
                <a:spcPct val="0"/>
              </a:spcAft>
              <a:defRPr sz="1600" b="1">
                <a:solidFill>
                  <a:schemeClr val="tx2"/>
                </a:solidFill>
                <a:latin typeface="Lucida Console" pitchFamily="49" charset="0"/>
                <a:ea typeface="黑体" pitchFamily="49" charset="-122"/>
              </a:defRPr>
            </a:lvl7pPr>
            <a:lvl8pPr marL="3429000" indent="-228600" eaLnBrk="0" fontAlgn="base" hangingPunct="0">
              <a:spcBef>
                <a:spcPct val="0"/>
              </a:spcBef>
              <a:spcAft>
                <a:spcPct val="0"/>
              </a:spcAft>
              <a:defRPr sz="1600" b="1">
                <a:solidFill>
                  <a:schemeClr val="tx2"/>
                </a:solidFill>
                <a:latin typeface="Lucida Console" pitchFamily="49" charset="0"/>
                <a:ea typeface="黑体" pitchFamily="49" charset="-122"/>
              </a:defRPr>
            </a:lvl8pPr>
            <a:lvl9pPr marL="3886200" indent="-228600" eaLnBrk="0" fontAlgn="base" hangingPunct="0">
              <a:spcBef>
                <a:spcPct val="0"/>
              </a:spcBef>
              <a:spcAft>
                <a:spcPct val="0"/>
              </a:spcAft>
              <a:defRPr sz="1600" b="1">
                <a:solidFill>
                  <a:schemeClr val="tx2"/>
                </a:solidFill>
                <a:latin typeface="Lucida Console" pitchFamily="49" charset="0"/>
                <a:ea typeface="黑体" pitchFamily="49" charset="-122"/>
              </a:defRPr>
            </a:lvl9pPr>
          </a:lstStyle>
          <a:p>
            <a:pPr eaLnBrk="1" hangingPunct="1"/>
            <a:fld id="{0F8EAD9C-0D07-452E-8EBD-A72ACBFA4513}" type="slidenum">
              <a:rPr lang="en-US" altLang="zh-CN" sz="1200" b="0" smtClean="0">
                <a:solidFill>
                  <a:schemeClr val="tx1"/>
                </a:solidFill>
                <a:latin typeface="Arial" charset="0"/>
                <a:ea typeface="宋体" charset="-122"/>
              </a:rPr>
              <a:pPr eaLnBrk="1" hangingPunct="1"/>
              <a:t>33</a:t>
            </a:fld>
            <a:endParaRPr lang="en-US" altLang="zh-CN" sz="1200" b="0" smtClean="0">
              <a:solidFill>
                <a:schemeClr val="tx1"/>
              </a:solidFill>
              <a:latin typeface="Arial" charset="0"/>
              <a:ea typeface="宋体" charset="-122"/>
            </a:endParaRPr>
          </a:p>
        </p:txBody>
      </p:sp>
    </p:spTree>
    <p:extLst>
      <p:ext uri="{BB962C8B-B14F-4D97-AF65-F5344CB8AC3E}">
        <p14:creationId xmlns:p14="http://schemas.microsoft.com/office/powerpoint/2010/main" val="1355599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charset="0"/>
              </a:rPr>
              <a:t>Adapter</a:t>
            </a:r>
            <a:r>
              <a:rPr lang="zh-CN" altLang="en-US" dirty="0" smtClean="0">
                <a:latin typeface="Arial" charset="0"/>
              </a:rPr>
              <a:t>继承两个类</a:t>
            </a:r>
            <a:r>
              <a:rPr lang="en-US" altLang="zh-CN" dirty="0" smtClean="0">
                <a:latin typeface="Arial" charset="0"/>
              </a:rPr>
              <a:t>,</a:t>
            </a:r>
            <a:r>
              <a:rPr lang="zh-CN" altLang="en-US" dirty="0" smtClean="0">
                <a:latin typeface="Arial" charset="0"/>
              </a:rPr>
              <a:t> </a:t>
            </a:r>
            <a:r>
              <a:rPr lang="en-US" altLang="zh-CN" dirty="0" smtClean="0">
                <a:latin typeface="Arial" charset="0"/>
              </a:rPr>
              <a:t>Target</a:t>
            </a:r>
            <a:r>
              <a:rPr lang="zh-CN" altLang="en-US" dirty="0" smtClean="0">
                <a:latin typeface="Arial" charset="0"/>
              </a:rPr>
              <a:t>是接口类</a:t>
            </a: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2"/>
                </a:solidFill>
                <a:latin typeface="Lucida Console" pitchFamily="49" charset="0"/>
                <a:ea typeface="黑体" pitchFamily="49" charset="-122"/>
              </a:defRPr>
            </a:lvl1pPr>
            <a:lvl2pPr marL="742950" indent="-285750" eaLnBrk="0" hangingPunct="0">
              <a:defRPr sz="1600" b="1">
                <a:solidFill>
                  <a:schemeClr val="tx2"/>
                </a:solidFill>
                <a:latin typeface="Lucida Console" pitchFamily="49" charset="0"/>
                <a:ea typeface="黑体" pitchFamily="49" charset="-122"/>
              </a:defRPr>
            </a:lvl2pPr>
            <a:lvl3pPr marL="1143000" indent="-228600" eaLnBrk="0" hangingPunct="0">
              <a:defRPr sz="1600" b="1">
                <a:solidFill>
                  <a:schemeClr val="tx2"/>
                </a:solidFill>
                <a:latin typeface="Lucida Console" pitchFamily="49" charset="0"/>
                <a:ea typeface="黑体" pitchFamily="49" charset="-122"/>
              </a:defRPr>
            </a:lvl3pPr>
            <a:lvl4pPr marL="1600200" indent="-228600" eaLnBrk="0" hangingPunct="0">
              <a:defRPr sz="1600" b="1">
                <a:solidFill>
                  <a:schemeClr val="tx2"/>
                </a:solidFill>
                <a:latin typeface="Lucida Console" pitchFamily="49" charset="0"/>
                <a:ea typeface="黑体" pitchFamily="49" charset="-122"/>
              </a:defRPr>
            </a:lvl4pPr>
            <a:lvl5pPr marL="2057400" indent="-228600" eaLnBrk="0" hangingPunct="0">
              <a:defRPr sz="1600" b="1">
                <a:solidFill>
                  <a:schemeClr val="tx2"/>
                </a:solidFill>
                <a:latin typeface="Lucida Console" pitchFamily="49" charset="0"/>
                <a:ea typeface="黑体" pitchFamily="49" charset="-122"/>
              </a:defRPr>
            </a:lvl5pPr>
            <a:lvl6pPr marL="2514600" indent="-228600" eaLnBrk="0" fontAlgn="base" hangingPunct="0">
              <a:spcBef>
                <a:spcPct val="0"/>
              </a:spcBef>
              <a:spcAft>
                <a:spcPct val="0"/>
              </a:spcAft>
              <a:defRPr sz="1600" b="1">
                <a:solidFill>
                  <a:schemeClr val="tx2"/>
                </a:solidFill>
                <a:latin typeface="Lucida Console" pitchFamily="49" charset="0"/>
                <a:ea typeface="黑体" pitchFamily="49" charset="-122"/>
              </a:defRPr>
            </a:lvl6pPr>
            <a:lvl7pPr marL="2971800" indent="-228600" eaLnBrk="0" fontAlgn="base" hangingPunct="0">
              <a:spcBef>
                <a:spcPct val="0"/>
              </a:spcBef>
              <a:spcAft>
                <a:spcPct val="0"/>
              </a:spcAft>
              <a:defRPr sz="1600" b="1">
                <a:solidFill>
                  <a:schemeClr val="tx2"/>
                </a:solidFill>
                <a:latin typeface="Lucida Console" pitchFamily="49" charset="0"/>
                <a:ea typeface="黑体" pitchFamily="49" charset="-122"/>
              </a:defRPr>
            </a:lvl7pPr>
            <a:lvl8pPr marL="3429000" indent="-228600" eaLnBrk="0" fontAlgn="base" hangingPunct="0">
              <a:spcBef>
                <a:spcPct val="0"/>
              </a:spcBef>
              <a:spcAft>
                <a:spcPct val="0"/>
              </a:spcAft>
              <a:defRPr sz="1600" b="1">
                <a:solidFill>
                  <a:schemeClr val="tx2"/>
                </a:solidFill>
                <a:latin typeface="Lucida Console" pitchFamily="49" charset="0"/>
                <a:ea typeface="黑体" pitchFamily="49" charset="-122"/>
              </a:defRPr>
            </a:lvl8pPr>
            <a:lvl9pPr marL="3886200" indent="-228600" eaLnBrk="0" fontAlgn="base" hangingPunct="0">
              <a:spcBef>
                <a:spcPct val="0"/>
              </a:spcBef>
              <a:spcAft>
                <a:spcPct val="0"/>
              </a:spcAft>
              <a:defRPr sz="1600" b="1">
                <a:solidFill>
                  <a:schemeClr val="tx2"/>
                </a:solidFill>
                <a:latin typeface="Lucida Console" pitchFamily="49" charset="0"/>
                <a:ea typeface="黑体" pitchFamily="49" charset="-122"/>
              </a:defRPr>
            </a:lvl9pPr>
          </a:lstStyle>
          <a:p>
            <a:pPr eaLnBrk="1" hangingPunct="1"/>
            <a:fld id="{0F8EAD9C-0D07-452E-8EBD-A72ACBFA4513}" type="slidenum">
              <a:rPr lang="en-US" altLang="zh-CN" sz="1200" b="0" smtClean="0">
                <a:solidFill>
                  <a:schemeClr val="tx1"/>
                </a:solidFill>
                <a:latin typeface="Arial" charset="0"/>
                <a:ea typeface="宋体" charset="-122"/>
              </a:rPr>
              <a:pPr eaLnBrk="1" hangingPunct="1"/>
              <a:t>34</a:t>
            </a:fld>
            <a:endParaRPr lang="en-US" altLang="zh-CN" sz="1200" b="0" smtClean="0">
              <a:solidFill>
                <a:schemeClr val="tx1"/>
              </a:solidFill>
              <a:latin typeface="Arial" charset="0"/>
              <a:ea typeface="宋体" charset="-122"/>
            </a:endParaRPr>
          </a:p>
        </p:txBody>
      </p:sp>
    </p:spTree>
    <p:extLst>
      <p:ext uri="{BB962C8B-B14F-4D97-AF65-F5344CB8AC3E}">
        <p14:creationId xmlns:p14="http://schemas.microsoft.com/office/powerpoint/2010/main" val="43735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如基类中定义了边框和滑动条，那么策略模式只能实现不同的边框与滑动条功能的组合。如果我要再增加一个滚动条和边框之外的新功能，那么就要修改基类，在基类中增加策略个数和新的方法。这样对整体框架的改动是我们不乐意见到的。</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37</a:t>
            </a:fld>
            <a:endParaRPr lang="en-US" altLang="zh-CN"/>
          </a:p>
        </p:txBody>
      </p:sp>
    </p:spTree>
    <p:extLst>
      <p:ext uri="{BB962C8B-B14F-4D97-AF65-F5344CB8AC3E}">
        <p14:creationId xmlns:p14="http://schemas.microsoft.com/office/powerpoint/2010/main" val="617641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117A80-CA28-4749-A771-5002A7CEAA35}" type="datetimeFigureOut">
              <a:rPr lang="zh-CN" altLang="en-US" smtClean="0"/>
              <a:t>2019/6/4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3825643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117A80-CA28-4749-A771-5002A7CEAA35}" type="datetimeFigureOut">
              <a:rPr lang="zh-CN" altLang="en-US" smtClean="0"/>
              <a:t>2019/6/4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3636635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6117A80-CA28-4749-A771-5002A7CEAA35}" type="datetimeFigureOut">
              <a:rPr lang="zh-CN" altLang="en-US" smtClean="0"/>
              <a:t>2019/6/4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3398567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117A80-CA28-4749-A771-5002A7CEAA35}" type="datetimeFigureOut">
              <a:rPr lang="zh-CN" altLang="en-US" smtClean="0"/>
              <a:t>2019/6/4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8424690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117A80-CA28-4749-A771-5002A7CEAA35}" type="datetimeFigureOut">
              <a:rPr lang="zh-CN" altLang="en-US" smtClean="0"/>
              <a:t>2019/6/4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454827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117A80-CA28-4749-A771-5002A7CEAA35}" type="datetimeFigureOut">
              <a:rPr lang="zh-CN" altLang="en-US" smtClean="0"/>
              <a:t>2019/6/4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1350463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17A80-CA28-4749-A771-5002A7CEAA35}" type="datetimeFigureOut">
              <a:rPr lang="zh-CN" altLang="en-US" smtClean="0"/>
              <a:t>2019/6/4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740100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117A80-CA28-4749-A771-5002A7CEAA35}" type="datetimeFigureOut">
              <a:rPr lang="zh-CN" altLang="en-US" smtClean="0"/>
              <a:t>2019/6/4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1262098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117A80-CA28-4749-A771-5002A7CEAA35}" type="datetimeFigureOut">
              <a:rPr lang="zh-CN" altLang="en-US" smtClean="0"/>
              <a:t>2019/6/4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12276926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117A80-CA28-4749-A771-5002A7CEAA35}" type="datetimeFigureOut">
              <a:rPr lang="zh-CN" altLang="en-US" smtClean="0"/>
              <a:t>2019/6/4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7404776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117A80-CA28-4749-A771-5002A7CEAA35}" type="datetimeFigureOut">
              <a:rPr lang="zh-CN" altLang="en-US" smtClean="0"/>
              <a:t>2019/6/4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340552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17A80-CA28-4749-A771-5002A7CEAA35}" type="datetimeFigureOut">
              <a:rPr lang="zh-CN" altLang="en-US" smtClean="0"/>
              <a:t>2019/6/4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EB101B-414A-4EC8-9F02-70D09E008A81}" type="slidenum">
              <a:rPr lang="zh-CN" altLang="en-US" smtClean="0"/>
              <a:t>‹#›</a:t>
            </a:fld>
            <a:endParaRPr lang="zh-CN" altLang="en-US"/>
          </a:p>
        </p:txBody>
      </p:sp>
    </p:spTree>
    <p:extLst>
      <p:ext uri="{BB962C8B-B14F-4D97-AF65-F5344CB8AC3E}">
        <p14:creationId xmlns:p14="http://schemas.microsoft.com/office/powerpoint/2010/main" val="35015610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nlp.csai.tsinghua.edu.cn/~lzy/"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3.xml"/><Relationship Id="rId2" Type="http://schemas.openxmlformats.org/officeDocument/2006/relationships/diagramData" Target="../diagrams/data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8.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13.xml"/><Relationship Id="rId2"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13.xml"/><Relationship Id="rId2" Type="http://schemas.openxmlformats.org/officeDocument/2006/relationships/diagramData" Target="../diagrams/data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dirty="0" smtClean="0">
                <a:solidFill>
                  <a:srgbClr val="0066CC"/>
                </a:solidFill>
              </a:rPr>
              <a:t>期末复习</a:t>
            </a:r>
            <a:r>
              <a:rPr lang="zh-CN" altLang="en-US" dirty="0">
                <a:solidFill>
                  <a:srgbClr val="0066CC"/>
                </a:solidFill>
              </a:rPr>
              <a:t/>
            </a:r>
            <a:br>
              <a:rPr lang="zh-CN" altLang="en-US" dirty="0">
                <a:solidFill>
                  <a:srgbClr val="0066CC"/>
                </a:solidFill>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3075" name="副标题 2"/>
          <p:cNvSpPr>
            <a:spLocks noGrp="1"/>
          </p:cNvSpPr>
          <p:nvPr>
            <p:ph type="subTitle" idx="1"/>
          </p:nvPr>
        </p:nvSpPr>
        <p:spPr>
          <a:xfrm>
            <a:off x="0" y="4509120"/>
            <a:ext cx="9144000" cy="2348880"/>
          </a:xfrm>
        </p:spPr>
        <p:txBody>
          <a:bodyPr/>
          <a:lstStyle/>
          <a:p>
            <a:r>
              <a:rPr lang="zh-CN" altLang="en-US" sz="3600" b="1" dirty="0" smtClean="0"/>
              <a:t>刘知远</a:t>
            </a:r>
            <a:r>
              <a:rPr lang="zh-CN" altLang="en-US" sz="2800" b="1" dirty="0" smtClean="0"/>
              <a:t> </a:t>
            </a:r>
            <a:endParaRPr lang="en-US" altLang="zh-CN" sz="2800" b="1" dirty="0" smtClean="0"/>
          </a:p>
          <a:p>
            <a:r>
              <a:rPr lang="en-US" altLang="zh-CN" sz="2800" b="1" dirty="0" smtClean="0"/>
              <a:t>liuzy@tsinghua.edu.cn</a:t>
            </a:r>
          </a:p>
          <a:p>
            <a:r>
              <a:rPr lang="en-US" altLang="zh-CN" b="1" dirty="0" smtClean="0">
                <a:hlinkClick r:id="rId3"/>
              </a:rPr>
              <a:t>http</a:t>
            </a:r>
            <a:r>
              <a:rPr lang="en-US" altLang="zh-CN" b="1" dirty="0">
                <a:hlinkClick r:id="rId3"/>
              </a:rPr>
              <a:t>://nlp.csai.tsinghua.edu.cn/~lzy/</a:t>
            </a:r>
            <a:r>
              <a:rPr lang="zh-CN" altLang="en-US" b="1" dirty="0">
                <a:hlinkClick r:id="rId3"/>
              </a:rPr>
              <a:t> </a:t>
            </a:r>
            <a:endParaRPr lang="en-US" altLang="zh-CN" b="1" dirty="0"/>
          </a:p>
          <a:p>
            <a:r>
              <a:rPr lang="zh-CN" altLang="en-US" b="1" dirty="0"/>
              <a:t>课程团队：刘知远 姚海龙 黄民烈</a:t>
            </a:r>
          </a:p>
        </p:txBody>
      </p:sp>
    </p:spTree>
    <p:extLst>
      <p:ext uri="{BB962C8B-B14F-4D97-AF65-F5344CB8AC3E}">
        <p14:creationId xmlns:p14="http://schemas.microsoft.com/office/powerpoint/2010/main" val="197641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实现计算节点负载监视器</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10</a:t>
            </a:fld>
            <a:endParaRPr lang="zh-CN" altLang="en-US" dirty="0"/>
          </a:p>
        </p:txBody>
      </p:sp>
      <p:pic>
        <p:nvPicPr>
          <p:cNvPr id="6" name="图片 5"/>
          <p:cNvPicPr>
            <a:picLocks noChangeAspect="1"/>
          </p:cNvPicPr>
          <p:nvPr/>
        </p:nvPicPr>
        <p:blipFill>
          <a:blip r:embed="rId2"/>
          <a:stretch>
            <a:fillRect/>
          </a:stretch>
        </p:blipFill>
        <p:spPr>
          <a:xfrm>
            <a:off x="617818" y="1124744"/>
            <a:ext cx="8103290" cy="5253086"/>
          </a:xfrm>
          <a:prstGeom prst="rect">
            <a:avLst/>
          </a:prstGeom>
        </p:spPr>
      </p:pic>
    </p:spTree>
    <p:extLst>
      <p:ext uri="{BB962C8B-B14F-4D97-AF65-F5344CB8AC3E}">
        <p14:creationId xmlns:p14="http://schemas.microsoft.com/office/powerpoint/2010/main" val="1725723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开放封闭原则</a:t>
            </a:r>
          </a:p>
        </p:txBody>
      </p:sp>
      <p:sp>
        <p:nvSpPr>
          <p:cNvPr id="3" name="内容占位符 2"/>
          <p:cNvSpPr>
            <a:spLocks noGrp="1"/>
          </p:cNvSpPr>
          <p:nvPr>
            <p:ph idx="1"/>
          </p:nvPr>
        </p:nvSpPr>
        <p:spPr>
          <a:xfrm>
            <a:off x="628650" y="1575277"/>
            <a:ext cx="7886700" cy="4229987"/>
          </a:xfrm>
        </p:spPr>
        <p:txBody>
          <a:bodyPr>
            <a:normAutofit lnSpcReduction="10000"/>
          </a:bodyPr>
          <a:lstStyle/>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模板方法</a:t>
            </a:r>
            <a:r>
              <a:rPr lang="zh-CN" altLang="en-US" sz="3000" b="1" dirty="0" smtClean="0">
                <a:solidFill>
                  <a:srgbClr val="003366"/>
                </a:solidFill>
                <a:latin typeface="Lucida Console" panose="020B0609040504020204" pitchFamily="49" charset="0"/>
              </a:rPr>
              <a:t>很好地体现</a:t>
            </a:r>
            <a:r>
              <a:rPr lang="zh-CN" altLang="en-US" sz="3000" b="1" dirty="0">
                <a:solidFill>
                  <a:srgbClr val="003366"/>
                </a:solidFill>
                <a:latin typeface="Lucida Console" panose="020B0609040504020204" pitchFamily="49" charset="0"/>
              </a:rPr>
              <a:t>了开放封闭原则</a:t>
            </a:r>
            <a:endParaRPr lang="en-US" altLang="zh-CN" sz="3000" b="1" dirty="0">
              <a:solidFill>
                <a:srgbClr val="003366"/>
              </a:solidFill>
              <a:latin typeface="Lucida Console" panose="020B0609040504020204" pitchFamily="49" charset="0"/>
            </a:endParaRPr>
          </a:p>
          <a:p>
            <a:pPr lvl="1" defTabSz="457200" eaLnBrk="0" hangingPunct="0">
              <a:lnSpc>
                <a:spcPct val="100000"/>
              </a:lnSpc>
              <a:buSzPct val="75000"/>
            </a:pPr>
            <a:r>
              <a:rPr lang="zh-CN" altLang="en-US" sz="2600" dirty="0"/>
              <a:t>对扩展开放，有新需求或变化时，可以方便地现有代码进行扩展，而无需整体变动</a:t>
            </a:r>
          </a:p>
          <a:p>
            <a:pPr lvl="1" defTabSz="457200" eaLnBrk="0" hangingPunct="0">
              <a:lnSpc>
                <a:spcPct val="100000"/>
              </a:lnSpc>
              <a:buSzPct val="75000"/>
            </a:pPr>
            <a:r>
              <a:rPr lang="zh-CN" altLang="en-US" sz="2600" dirty="0"/>
              <a:t>对修改封闭，新的扩展类一旦设计完成，可以独立完成其工作，同样不需要整体变动</a:t>
            </a:r>
            <a:endParaRPr lang="en-US" altLang="zh-CN" sz="2600" dirty="0"/>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开放封闭原则的核心就是在</a:t>
            </a:r>
            <a:r>
              <a:rPr lang="zh-CN" altLang="en-US" sz="3000" b="1" dirty="0">
                <a:solidFill>
                  <a:srgbClr val="FF0000"/>
                </a:solidFill>
                <a:latin typeface="Lucida Console" panose="020B0609040504020204" pitchFamily="49" charset="0"/>
              </a:rPr>
              <a:t>结构层面上解耦，对抽象进行编程，</a:t>
            </a:r>
            <a:r>
              <a:rPr lang="zh-CN" altLang="en-US" sz="3000" b="1" dirty="0">
                <a:solidFill>
                  <a:srgbClr val="003366"/>
                </a:solidFill>
                <a:latin typeface="Lucida Console" panose="020B0609040504020204" pitchFamily="49" charset="0"/>
              </a:rPr>
              <a:t>而不对具体编程</a:t>
            </a:r>
            <a:endParaRPr lang="en-US" altLang="zh-CN" sz="3000" b="1" dirty="0">
              <a:solidFill>
                <a:srgbClr val="003366"/>
              </a:solidFill>
              <a:latin typeface="Lucida Console" panose="020B0609040504020204" pitchFamily="49" charset="0"/>
            </a:endParaRPr>
          </a:p>
          <a:p>
            <a:pPr lvl="1" defTabSz="457200" eaLnBrk="0" hangingPunct="0">
              <a:lnSpc>
                <a:spcPct val="100000"/>
              </a:lnSpc>
              <a:buSzPct val="75000"/>
            </a:pPr>
            <a:r>
              <a:rPr lang="zh-CN" altLang="en-US" dirty="0"/>
              <a:t>抽象结构是简单与稳定的</a:t>
            </a:r>
            <a:endParaRPr lang="en-US" altLang="zh-CN" dirty="0"/>
          </a:p>
          <a:p>
            <a:pPr lvl="1" defTabSz="457200" eaLnBrk="0" hangingPunct="0">
              <a:lnSpc>
                <a:spcPct val="100000"/>
              </a:lnSpc>
              <a:buSzPct val="75000"/>
            </a:pPr>
            <a:r>
              <a:rPr lang="zh-CN" altLang="en-US" dirty="0"/>
              <a:t>具体实现是复杂与多变的</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11</a:t>
            </a:fld>
            <a:endParaRPr lang="zh-CN" altLang="en-US" dirty="0"/>
          </a:p>
        </p:txBody>
      </p:sp>
      <p:sp>
        <p:nvSpPr>
          <p:cNvPr id="7" name="内容占位符 2"/>
          <p:cNvSpPr txBox="1">
            <a:spLocks/>
          </p:cNvSpPr>
          <p:nvPr/>
        </p:nvSpPr>
        <p:spPr>
          <a:xfrm>
            <a:off x="628650" y="5451886"/>
            <a:ext cx="7886700" cy="102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887083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icrosoft YaHei" charset="-122"/>
                <a:ea typeface="Microsoft YaHei" charset="-122"/>
                <a:cs typeface="Microsoft YaHei" charset="-122"/>
              </a:rPr>
              <a:t>策略（</a:t>
            </a:r>
            <a:r>
              <a:rPr lang="en-US" altLang="zh-CN" b="1" dirty="0">
                <a:latin typeface="Microsoft YaHei" charset="-122"/>
                <a:ea typeface="Microsoft YaHei" charset="-122"/>
                <a:cs typeface="Microsoft YaHei" charset="-122"/>
              </a:rPr>
              <a:t>Strategy</a:t>
            </a:r>
            <a:r>
              <a:rPr lang="zh-CN" altLang="en-US" b="1" dirty="0">
                <a:latin typeface="Microsoft YaHei" charset="-122"/>
                <a:ea typeface="Microsoft YaHei" charset="-122"/>
                <a:cs typeface="Microsoft YaHei" charset="-122"/>
              </a:rPr>
              <a:t>）模式</a:t>
            </a:r>
          </a:p>
        </p:txBody>
      </p:sp>
      <p:sp>
        <p:nvSpPr>
          <p:cNvPr id="3" name="内容占位符 2"/>
          <p:cNvSpPr>
            <a:spLocks noGrp="1"/>
          </p:cNvSpPr>
          <p:nvPr>
            <p:ph idx="1"/>
          </p:nvPr>
        </p:nvSpPr>
        <p:spPr/>
        <p:txBody>
          <a:bodyPr/>
          <a:lstStyle/>
          <a:p>
            <a:r>
              <a:rPr lang="zh-CN" altLang="en-US" dirty="0"/>
              <a:t>定义一系列算法并加以封装，使得这些算法可以互相替换</a:t>
            </a:r>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12</a:t>
            </a:fld>
            <a:endParaRPr lang="zh-CN" altLang="en-US" dirty="0"/>
          </a:p>
        </p:txBody>
      </p:sp>
      <p:pic>
        <p:nvPicPr>
          <p:cNvPr id="5" name="图片 4"/>
          <p:cNvPicPr>
            <a:picLocks noChangeAspect="1"/>
          </p:cNvPicPr>
          <p:nvPr/>
        </p:nvPicPr>
        <p:blipFill>
          <a:blip r:embed="rId2"/>
          <a:stretch>
            <a:fillRect/>
          </a:stretch>
        </p:blipFill>
        <p:spPr>
          <a:xfrm>
            <a:off x="323528" y="2780928"/>
            <a:ext cx="8461546" cy="3312368"/>
          </a:xfrm>
          <a:prstGeom prst="rect">
            <a:avLst/>
          </a:prstGeom>
        </p:spPr>
      </p:pic>
    </p:spTree>
    <p:extLst>
      <p:ext uri="{BB962C8B-B14F-4D97-AF65-F5344CB8AC3E}">
        <p14:creationId xmlns:p14="http://schemas.microsoft.com/office/powerpoint/2010/main" val="8107236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301" y="0"/>
            <a:ext cx="7886700" cy="1325563"/>
          </a:xfrm>
        </p:spPr>
        <p:txBody>
          <a:bodyPr/>
          <a:lstStyle/>
          <a:p>
            <a:r>
              <a:rPr lang="zh-CN" altLang="en-US" b="1" dirty="0">
                <a:latin typeface="Microsoft YaHei" charset="-122"/>
                <a:ea typeface="Microsoft YaHei" charset="-122"/>
                <a:cs typeface="Microsoft YaHei" charset="-122"/>
              </a:rPr>
              <a:t>具体化</a:t>
            </a:r>
            <a:r>
              <a:rPr lang="zh-CN" altLang="en-US" b="1" dirty="0" smtClean="0">
                <a:latin typeface="Microsoft YaHei" charset="-122"/>
                <a:ea typeface="Microsoft YaHei" charset="-122"/>
                <a:cs typeface="Microsoft YaHei" charset="-122"/>
              </a:rPr>
              <a:t>到计算节点负载监视器</a:t>
            </a:r>
            <a:endParaRPr lang="zh-CN" altLang="en-US" b="1" dirty="0">
              <a:latin typeface="Microsoft YaHei" charset="-122"/>
              <a:ea typeface="Microsoft YaHei" charset="-122"/>
              <a:cs typeface="Microsoft YaHei" charset="-122"/>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13</a:t>
            </a:fld>
            <a:endParaRPr lang="zh-CN" altLang="en-US" dirty="0"/>
          </a:p>
        </p:txBody>
      </p:sp>
      <p:pic>
        <p:nvPicPr>
          <p:cNvPr id="6" name="图片 5"/>
          <p:cNvPicPr>
            <a:picLocks noChangeAspect="1"/>
          </p:cNvPicPr>
          <p:nvPr/>
        </p:nvPicPr>
        <p:blipFill>
          <a:blip r:embed="rId2"/>
          <a:stretch>
            <a:fillRect/>
          </a:stretch>
        </p:blipFill>
        <p:spPr>
          <a:xfrm>
            <a:off x="684000" y="1141200"/>
            <a:ext cx="7631174" cy="5580000"/>
          </a:xfrm>
          <a:prstGeom prst="rect">
            <a:avLst/>
          </a:prstGeom>
        </p:spPr>
      </p:pic>
    </p:spTree>
    <p:extLst>
      <p:ext uri="{BB962C8B-B14F-4D97-AF65-F5344CB8AC3E}">
        <p14:creationId xmlns:p14="http://schemas.microsoft.com/office/powerpoint/2010/main" val="1181436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icrosoft YaHei" charset="-122"/>
                <a:ea typeface="Microsoft YaHei" charset="-122"/>
                <a:cs typeface="Microsoft YaHei" charset="-122"/>
              </a:rPr>
              <a:t>调用过程</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14</a:t>
            </a:fld>
            <a:endParaRPr lang="zh-CN" altLang="en-US" dirty="0"/>
          </a:p>
        </p:txBody>
      </p:sp>
      <p:sp>
        <p:nvSpPr>
          <p:cNvPr id="5" name="Shape 464"/>
          <p:cNvSpPr/>
          <p:nvPr/>
        </p:nvSpPr>
        <p:spPr>
          <a:xfrm>
            <a:off x="1782707" y="2556574"/>
            <a:ext cx="5397682" cy="784830"/>
          </a:xfrm>
          <a:prstGeom prst="rect">
            <a:avLst/>
          </a:prstGeom>
          <a:ln>
            <a:solidFill>
              <a:srgbClr val="FF0066"/>
            </a:solidFill>
            <a:round/>
          </a:ln>
          <a:extLst>
            <a:ext uri="{C572A759-6A51-4108-AA02-DFA0A04FC94B}">
              <ma14:wrappingTextBoxFlag xmlns:ma14="http://schemas.microsoft.com/office/mac/drawingml/2011/main" val="1"/>
            </a:ext>
          </a:extLst>
        </p:spPr>
        <p:txBody>
          <a:bodyPr wrap="square" lIns="0" tIns="0" rIns="0" bIns="0">
            <a:spAutoFit/>
          </a:bodyPr>
          <a:lstStyle/>
          <a:p>
            <a:r>
              <a:rPr lang="en-US" altLang="zh-CN" sz="1700" dirty="0">
                <a:latin typeface="Consolas" panose="020B0609020204030204" pitchFamily="49" charset="0"/>
                <a:ea typeface="华文楷体" panose="02010600040101010101" pitchFamily="2" charset="-122"/>
              </a:rPr>
              <a:t>void Monitor::</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 {</a:t>
            </a:r>
          </a:p>
          <a:p>
            <a:r>
              <a:rPr lang="en-US" altLang="zh-CN" sz="1700" dirty="0">
                <a:latin typeface="Consolas" panose="020B0609020204030204" pitchFamily="49" charset="0"/>
                <a:ea typeface="华文楷体" panose="02010600040101010101" pitchFamily="2" charset="-122"/>
              </a:rPr>
              <a:t>	load = </a:t>
            </a:r>
            <a:r>
              <a:rPr lang="en-US" altLang="zh-CN" sz="1700" dirty="0" err="1">
                <a:latin typeface="Consolas" panose="020B0609020204030204" pitchFamily="49" charset="0"/>
                <a:ea typeface="华文楷体" panose="02010600040101010101" pitchFamily="2" charset="-122"/>
              </a:rPr>
              <a:t>m_loadStrategy</a:t>
            </a:r>
            <a:r>
              <a:rPr lang="en-US" altLang="zh-CN" sz="1700" dirty="0">
                <a:latin typeface="Consolas" panose="020B0609020204030204" pitchFamily="49" charset="0"/>
                <a:ea typeface="华文楷体" panose="02010600040101010101" pitchFamily="2" charset="-122"/>
              </a:rPr>
              <a:t> -&gt; </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p>
          <a:p>
            <a:r>
              <a:rPr lang="en-US" altLang="zh-CN" sz="1700" dirty="0">
                <a:latin typeface="Consolas" panose="020B0609020204030204" pitchFamily="49" charset="0"/>
                <a:ea typeface="华文楷体" panose="02010600040101010101" pitchFamily="2" charset="-122"/>
              </a:rPr>
              <a:t>}</a:t>
            </a:r>
          </a:p>
        </p:txBody>
      </p:sp>
      <p:sp>
        <p:nvSpPr>
          <p:cNvPr id="6" name="矩形 5"/>
          <p:cNvSpPr/>
          <p:nvPr/>
        </p:nvSpPr>
        <p:spPr>
          <a:xfrm>
            <a:off x="2766774" y="3475813"/>
            <a:ext cx="5667648" cy="1138773"/>
          </a:xfrm>
          <a:prstGeom prst="rect">
            <a:avLst/>
          </a:prstGeom>
          <a:ln>
            <a:solidFill>
              <a:schemeClr val="accent6">
                <a:lumMod val="75000"/>
              </a:schemeClr>
            </a:solidFill>
          </a:ln>
        </p:spPr>
        <p:txBody>
          <a:bodyPr wrap="square">
            <a:spAutoFit/>
          </a:bodyPr>
          <a:lstStyle/>
          <a:p>
            <a:pPr>
              <a:spcBef>
                <a:spcPct val="0"/>
              </a:spcBef>
            </a:pPr>
            <a:r>
              <a:rPr lang="en-US" altLang="zh-CN" sz="1700" dirty="0">
                <a:latin typeface="Consolas" panose="020B0609020204030204" pitchFamily="49" charset="0"/>
                <a:ea typeface="华文楷体" panose="02010600040101010101" pitchFamily="2" charset="-122"/>
              </a:rPr>
              <a:t>float LoadStrategyImpl1::</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	…</a:t>
            </a:r>
          </a:p>
          <a:p>
            <a:pPr>
              <a:spcBef>
                <a:spcPct val="0"/>
              </a:spcBef>
            </a:pPr>
            <a:r>
              <a:rPr lang="en-US" altLang="zh-CN" sz="1700" dirty="0">
                <a:latin typeface="Consolas" panose="020B0609020204030204" pitchFamily="49" charset="0"/>
                <a:ea typeface="华文楷体" panose="02010600040101010101" pitchFamily="2" charset="-122"/>
              </a:rPr>
              <a:t>} </a:t>
            </a:r>
          </a:p>
        </p:txBody>
      </p:sp>
      <p:sp>
        <p:nvSpPr>
          <p:cNvPr id="8" name="矩形 7"/>
          <p:cNvSpPr/>
          <p:nvPr/>
        </p:nvSpPr>
        <p:spPr>
          <a:xfrm>
            <a:off x="2766773" y="4769867"/>
            <a:ext cx="5667650" cy="1138773"/>
          </a:xfrm>
          <a:prstGeom prst="rect">
            <a:avLst/>
          </a:prstGeom>
          <a:ln>
            <a:solidFill>
              <a:schemeClr val="accent6">
                <a:lumMod val="75000"/>
              </a:schemeClr>
            </a:solidFill>
          </a:ln>
        </p:spPr>
        <p:txBody>
          <a:bodyPr wrap="square">
            <a:spAutoFit/>
          </a:bodyPr>
          <a:lstStyle/>
          <a:p>
            <a:pPr>
              <a:spcBef>
                <a:spcPct val="0"/>
              </a:spcBef>
            </a:pPr>
            <a:r>
              <a:rPr lang="en-US" altLang="zh-CN" sz="1700" dirty="0">
                <a:latin typeface="Consolas" panose="020B0609020204030204" pitchFamily="49" charset="0"/>
                <a:ea typeface="华文楷体" panose="02010600040101010101" pitchFamily="2" charset="-122"/>
              </a:rPr>
              <a:t>float LoadStrategyImpl2::</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	…</a:t>
            </a:r>
          </a:p>
          <a:p>
            <a:pPr>
              <a:spcBef>
                <a:spcPct val="0"/>
              </a:spcBef>
            </a:pPr>
            <a:r>
              <a:rPr lang="en-US" altLang="zh-CN" sz="1700" dirty="0">
                <a:latin typeface="Consolas" panose="020B0609020204030204" pitchFamily="49" charset="0"/>
                <a:ea typeface="华文楷体" panose="02010600040101010101" pitchFamily="2" charset="-122"/>
              </a:rPr>
              <a:t>} </a:t>
            </a:r>
          </a:p>
        </p:txBody>
      </p:sp>
      <p:sp>
        <p:nvSpPr>
          <p:cNvPr id="9" name="圆角右箭头 8"/>
          <p:cNvSpPr/>
          <p:nvPr/>
        </p:nvSpPr>
        <p:spPr>
          <a:xfrm flipV="1">
            <a:off x="2211057" y="3166508"/>
            <a:ext cx="555716" cy="21408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10" name="圆角右箭头 9"/>
          <p:cNvSpPr/>
          <p:nvPr/>
        </p:nvSpPr>
        <p:spPr>
          <a:xfrm flipV="1">
            <a:off x="2211057" y="3166506"/>
            <a:ext cx="555716" cy="94049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11" name="Shape 473"/>
          <p:cNvSpPr/>
          <p:nvPr/>
        </p:nvSpPr>
        <p:spPr>
          <a:xfrm>
            <a:off x="683568" y="1360336"/>
            <a:ext cx="4087657" cy="1046440"/>
          </a:xfrm>
          <a:prstGeom prst="rect">
            <a:avLst/>
          </a:prstGeom>
          <a:ln>
            <a:solidFill>
              <a:schemeClr val="accent4">
                <a:lumMod val="75000"/>
              </a:schemeClr>
            </a:solidFill>
            <a:round/>
          </a:ln>
          <a:extLst>
            <a:ext uri="{C572A759-6A51-4108-AA02-DFA0A04FC94B}">
              <ma14:wrappingTextBoxFlag xmlns:ma14="http://schemas.microsoft.com/office/mac/drawingml/2011/main" val="1"/>
            </a:ext>
          </a:extLst>
        </p:spPr>
        <p:txBody>
          <a:bodyPr wrap="none" lIns="0" tIns="0" rIns="0" bIns="0">
            <a:spAutoFit/>
          </a:bodyPr>
          <a:lstStyle/>
          <a:p>
            <a:pPr lvl="0" defTabSz="457200">
              <a:defRPr sz="1800">
                <a:uFillTx/>
              </a:defRPr>
            </a:pPr>
            <a:r>
              <a:rPr lang="en-US" sz="1700" dirty="0" err="1">
                <a:latin typeface="Consolas" panose="020B0609020204030204" pitchFamily="49" charset="0"/>
                <a:ea typeface="华文楷体" panose="02010600040101010101" pitchFamily="2" charset="-122"/>
                <a:sym typeface="Bitstream Vera Sans Mono"/>
              </a:rPr>
              <a:t>int</a:t>
            </a:r>
            <a:r>
              <a:rPr lang="en-US" sz="1700" dirty="0">
                <a:latin typeface="Consolas" panose="020B0609020204030204" pitchFamily="49" charset="0"/>
                <a:ea typeface="华文楷体" panose="02010600040101010101" pitchFamily="2" charset="-122"/>
                <a:sym typeface="Bitstream Vera Sans Mono"/>
              </a:rPr>
              <a:t> main(</a:t>
            </a:r>
            <a:r>
              <a:rPr lang="en-US" sz="1700" dirty="0" err="1">
                <a:latin typeface="Consolas" panose="020B0609020204030204" pitchFamily="49" charset="0"/>
                <a:ea typeface="华文楷体" panose="02010600040101010101" pitchFamily="2" charset="-122"/>
                <a:sym typeface="Bitstream Vera Sans Mono"/>
              </a:rPr>
              <a:t>int</a:t>
            </a:r>
            <a:r>
              <a:rPr lang="en-US" sz="1700" dirty="0">
                <a:latin typeface="Consolas" panose="020B0609020204030204" pitchFamily="49" charset="0"/>
                <a:ea typeface="华文楷体" panose="02010600040101010101" pitchFamily="2" charset="-122"/>
                <a:sym typeface="Bitstream Vera Sans Mono"/>
              </a:rPr>
              <a:t> </a:t>
            </a:r>
            <a:r>
              <a:rPr lang="en-US" sz="1700" dirty="0" err="1">
                <a:latin typeface="Consolas" panose="020B0609020204030204" pitchFamily="49" charset="0"/>
                <a:ea typeface="华文楷体" panose="02010600040101010101" pitchFamily="2" charset="-122"/>
                <a:sym typeface="Bitstream Vera Sans Mono"/>
              </a:rPr>
              <a:t>argc</a:t>
            </a:r>
            <a:r>
              <a:rPr lang="en-US" sz="1700" dirty="0">
                <a:latin typeface="Consolas" panose="020B0609020204030204" pitchFamily="49" charset="0"/>
                <a:ea typeface="华文楷体" panose="02010600040101010101" pitchFamily="2" charset="-122"/>
                <a:sym typeface="Bitstream Vera Sans Mono"/>
              </a:rPr>
              <a:t>, char *</a:t>
            </a:r>
            <a:r>
              <a:rPr lang="en-US" sz="1700" dirty="0" err="1">
                <a:latin typeface="Consolas" panose="020B0609020204030204" pitchFamily="49" charset="0"/>
                <a:ea typeface="华文楷体" panose="02010600040101010101" pitchFamily="2" charset="-122"/>
                <a:sym typeface="Bitstream Vera Sans Mono"/>
              </a:rPr>
              <a:t>argv</a:t>
            </a:r>
            <a:r>
              <a:rPr lang="en-US" sz="1700" dirty="0">
                <a:latin typeface="Consolas" panose="020B0609020204030204" pitchFamily="49" charset="0"/>
                <a:ea typeface="华文楷体" panose="02010600040101010101" pitchFamily="2" charset="-122"/>
                <a:sym typeface="Bitstream Vera Sans Mono"/>
              </a:rPr>
              <a:t>[]) {</a:t>
            </a:r>
          </a:p>
          <a:p>
            <a:pPr lvl="0" defTabSz="457200">
              <a:defRPr sz="1800">
                <a:uFillTx/>
              </a:defRPr>
            </a:pPr>
            <a:r>
              <a:rPr lang="en-US" sz="1700" dirty="0">
                <a:latin typeface="Consolas" panose="020B0609020204030204" pitchFamily="49" charset="0"/>
                <a:ea typeface="华文楷体" panose="02010600040101010101" pitchFamily="2" charset="-122"/>
                <a:sym typeface="Bitstream Vera Sans Mono"/>
              </a:rPr>
              <a:t>	…</a:t>
            </a:r>
          </a:p>
          <a:p>
            <a:pPr lvl="0" defTabSz="457200">
              <a:defRPr sz="1800">
                <a:uFillTx/>
              </a:defRPr>
            </a:pPr>
            <a:r>
              <a:rPr lang="en-US" altLang="zh-CN" sz="1700" dirty="0">
                <a:latin typeface="Consolas" panose="020B0609020204030204" pitchFamily="49" charset="0"/>
                <a:ea typeface="华文楷体" panose="02010600040101010101" pitchFamily="2" charset="-122"/>
              </a:rPr>
              <a:t>	monitor -&gt; </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endParaRPr lang="en-US" sz="1700" dirty="0">
              <a:latin typeface="Consolas" panose="020B0609020204030204" pitchFamily="49" charset="0"/>
              <a:ea typeface="华文楷体" panose="02010600040101010101" pitchFamily="2" charset="-122"/>
              <a:sym typeface="Bitstream Vera Sans Mono"/>
            </a:endParaRPr>
          </a:p>
          <a:p>
            <a:pPr lvl="0" defTabSz="457200">
              <a:defRPr sz="1800">
                <a:uFillTx/>
              </a:defRPr>
            </a:pPr>
            <a:r>
              <a:rPr lang="en-US" sz="1700" dirty="0">
                <a:latin typeface="Consolas" panose="020B0609020204030204" pitchFamily="49" charset="0"/>
                <a:ea typeface="华文楷体" panose="02010600040101010101" pitchFamily="2" charset="-122"/>
                <a:sym typeface="Bitstream Vera Sans Mono"/>
              </a:rPr>
              <a:t>}</a:t>
            </a:r>
            <a:endParaRPr sz="1700" dirty="0">
              <a:latin typeface="Consolas" panose="020B0609020204030204" pitchFamily="49" charset="0"/>
              <a:ea typeface="华文楷体" panose="02010600040101010101" pitchFamily="2" charset="-122"/>
              <a:sym typeface="Bitstream Vera Sans Mono"/>
            </a:endParaRPr>
          </a:p>
        </p:txBody>
      </p:sp>
      <p:sp>
        <p:nvSpPr>
          <p:cNvPr id="12" name="圆角右箭头 11"/>
          <p:cNvSpPr/>
          <p:nvPr/>
        </p:nvSpPr>
        <p:spPr>
          <a:xfrm flipV="1">
            <a:off x="1152694" y="2175179"/>
            <a:ext cx="555716" cy="68781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3" name="椭圆 2"/>
          <p:cNvSpPr/>
          <p:nvPr/>
        </p:nvSpPr>
        <p:spPr>
          <a:xfrm>
            <a:off x="2555776" y="2420889"/>
            <a:ext cx="2664296" cy="100811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893452" y="1973220"/>
            <a:ext cx="4431076" cy="584775"/>
          </a:xfrm>
          <a:prstGeom prst="rect">
            <a:avLst/>
          </a:prstGeom>
          <a:noFill/>
        </p:spPr>
        <p:txBody>
          <a:bodyPr wrap="square" rtlCol="0">
            <a:spAutoFit/>
          </a:bodyPr>
          <a:lstStyle/>
          <a:p>
            <a:r>
              <a:rPr lang="zh-CN" altLang="en-US" sz="3200" b="1" dirty="0">
                <a:solidFill>
                  <a:srgbClr val="FF0000"/>
                </a:solidFill>
                <a:latin typeface="Consolas" panose="020B0609020204030204" pitchFamily="49" charset="0"/>
                <a:ea typeface="华文楷体" panose="02010600040101010101" pitchFamily="2" charset="-122"/>
                <a:cs typeface="Courier New" pitchFamily="49" charset="0"/>
              </a:rPr>
              <a:t>统一的策略调用接口</a:t>
            </a:r>
          </a:p>
        </p:txBody>
      </p:sp>
    </p:spTree>
    <p:extLst>
      <p:ext uri="{BB962C8B-B14F-4D97-AF65-F5344CB8AC3E}">
        <p14:creationId xmlns:p14="http://schemas.microsoft.com/office/powerpoint/2010/main" val="108768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icrosoft YaHei" charset="-122"/>
                <a:ea typeface="Microsoft YaHei" charset="-122"/>
                <a:cs typeface="Microsoft YaHei" charset="-122"/>
              </a:rPr>
              <a:t>单一责任原则</a:t>
            </a:r>
          </a:p>
        </p:txBody>
      </p:sp>
      <p:sp>
        <p:nvSpPr>
          <p:cNvPr id="3" name="内容占位符 2"/>
          <p:cNvSpPr>
            <a:spLocks noGrp="1"/>
          </p:cNvSpPr>
          <p:nvPr>
            <p:ph idx="1"/>
          </p:nvPr>
        </p:nvSpPr>
        <p:spPr>
          <a:xfrm>
            <a:off x="628650" y="1575277"/>
            <a:ext cx="7886700" cy="4229987"/>
          </a:xfrm>
        </p:spPr>
        <p:txBody>
          <a:bodyPr>
            <a:normAutofit/>
          </a:bodyPr>
          <a:lstStyle/>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STKaiti" charset="-122"/>
                <a:ea typeface="STKaiti" charset="-122"/>
                <a:cs typeface="STKaiti" charset="-122"/>
              </a:rPr>
              <a:t>策略模式</a:t>
            </a:r>
            <a:r>
              <a:rPr lang="zh-CN" altLang="en-US" sz="3000" b="1" dirty="0" smtClean="0">
                <a:solidFill>
                  <a:srgbClr val="003366"/>
                </a:solidFill>
                <a:latin typeface="STKaiti" charset="-122"/>
                <a:ea typeface="STKaiti" charset="-122"/>
                <a:cs typeface="STKaiti" charset="-122"/>
              </a:rPr>
              <a:t>很好地体现</a:t>
            </a:r>
            <a:r>
              <a:rPr lang="zh-CN" altLang="en-US" sz="3000" b="1" dirty="0">
                <a:solidFill>
                  <a:srgbClr val="003366"/>
                </a:solidFill>
                <a:latin typeface="STKaiti" charset="-122"/>
                <a:ea typeface="STKaiti" charset="-122"/>
                <a:cs typeface="STKaiti" charset="-122"/>
              </a:rPr>
              <a:t>了单一责任</a:t>
            </a:r>
            <a:r>
              <a:rPr lang="zh-CN" altLang="en-US" sz="3000" b="1" dirty="0" smtClean="0">
                <a:solidFill>
                  <a:srgbClr val="003366"/>
                </a:solidFill>
                <a:latin typeface="STKaiti" charset="-122"/>
                <a:ea typeface="STKaiti" charset="-122"/>
                <a:cs typeface="STKaiti" charset="-122"/>
              </a:rPr>
              <a:t>原则</a:t>
            </a:r>
            <a:endParaRPr lang="en-US" altLang="zh-CN" sz="3000" b="1" dirty="0">
              <a:solidFill>
                <a:srgbClr val="003366"/>
              </a:solidFill>
              <a:latin typeface="STKaiti" charset="-122"/>
              <a:ea typeface="STKaiti" charset="-122"/>
              <a:cs typeface="STKaiti" charset="-122"/>
            </a:endParaRPr>
          </a:p>
          <a:p>
            <a:pPr lvl="1" defTabSz="457200" eaLnBrk="0" fontAlgn="base" hangingPunct="0">
              <a:spcAft>
                <a:spcPct val="0"/>
              </a:spcAft>
              <a:buSzPct val="75000"/>
            </a:pPr>
            <a:r>
              <a:rPr lang="zh-CN" altLang="en-US" dirty="0">
                <a:latin typeface="Consolas" panose="020B0609020204030204" pitchFamily="49" charset="0"/>
                <a:ea typeface="华文楷体" panose="02010600040101010101" pitchFamily="2" charset="-122"/>
              </a:rPr>
              <a:t>一个类（接口）只负责一项职责</a:t>
            </a:r>
            <a:endParaRPr lang="en-US" altLang="zh-CN" dirty="0">
              <a:latin typeface="Consolas" panose="020B0609020204030204" pitchFamily="49" charset="0"/>
              <a:ea typeface="华文楷体" panose="02010600040101010101" pitchFamily="2" charset="-122"/>
            </a:endParaRPr>
          </a:p>
          <a:p>
            <a:pPr marL="685800" lvl="3">
              <a:lnSpc>
                <a:spcPct val="110000"/>
              </a:lnSpc>
              <a:spcBef>
                <a:spcPts val="1000"/>
              </a:spcBef>
              <a:buSzPct val="75000"/>
              <a:buFont typeface="Wingdings" panose="05000000000000000000" pitchFamily="2" charset="2"/>
              <a:buChar char="n"/>
            </a:pPr>
            <a:endParaRPr lang="en-US" altLang="zh-CN" sz="2600" dirty="0" smtClean="0">
              <a:latin typeface="STKaiti" charset="-122"/>
              <a:ea typeface="STKaiti" charset="-122"/>
              <a:cs typeface="STKaiti" charset="-122"/>
            </a:endParaRPr>
          </a:p>
          <a:p>
            <a:pPr marL="228600" lvl="2">
              <a:lnSpc>
                <a:spcPct val="110000"/>
              </a:lnSpc>
              <a:spcBef>
                <a:spcPts val="1000"/>
              </a:spcBef>
              <a:buSzPct val="75000"/>
              <a:buFont typeface="Wingdings" panose="05000000000000000000" pitchFamily="2" charset="2"/>
              <a:buChar char="n"/>
            </a:pPr>
            <a:r>
              <a:rPr lang="zh-CN" altLang="en-US" sz="3000" b="1" dirty="0" smtClean="0">
                <a:solidFill>
                  <a:srgbClr val="003366"/>
                </a:solidFill>
                <a:latin typeface="STKaiti" charset="-122"/>
                <a:ea typeface="STKaiti" charset="-122"/>
                <a:cs typeface="STKaiti" charset="-122"/>
              </a:rPr>
              <a:t>如果</a:t>
            </a:r>
            <a:r>
              <a:rPr lang="zh-CN" altLang="en-US" sz="3000" b="1" dirty="0">
                <a:solidFill>
                  <a:srgbClr val="003366"/>
                </a:solidFill>
                <a:latin typeface="STKaiti" charset="-122"/>
                <a:ea typeface="STKaiti" charset="-122"/>
                <a:cs typeface="STKaiti" charset="-122"/>
              </a:rPr>
              <a:t>一个类承担的职责过多，职责之间的</a:t>
            </a:r>
            <a:r>
              <a:rPr lang="zh-CN" altLang="en-US" sz="3000" b="1" dirty="0">
                <a:solidFill>
                  <a:srgbClr val="FF0000"/>
                </a:solidFill>
                <a:latin typeface="STKaiti" charset="-122"/>
                <a:ea typeface="STKaiti" charset="-122"/>
                <a:cs typeface="STKaiti" charset="-122"/>
              </a:rPr>
              <a:t>耦合度</a:t>
            </a:r>
            <a:r>
              <a:rPr lang="zh-CN" altLang="en-US" sz="3000" b="1" dirty="0">
                <a:solidFill>
                  <a:srgbClr val="003366"/>
                </a:solidFill>
                <a:latin typeface="STKaiti" charset="-122"/>
                <a:ea typeface="STKaiti" charset="-122"/>
                <a:cs typeface="STKaiti" charset="-122"/>
              </a:rPr>
              <a:t>会很</a:t>
            </a:r>
            <a:r>
              <a:rPr lang="zh-CN" altLang="en-US" sz="3000" b="1" dirty="0" smtClean="0">
                <a:solidFill>
                  <a:srgbClr val="003366"/>
                </a:solidFill>
                <a:latin typeface="STKaiti" charset="-122"/>
                <a:ea typeface="STKaiti" charset="-122"/>
                <a:cs typeface="STKaiti" charset="-122"/>
              </a:rPr>
              <a:t>大</a:t>
            </a:r>
            <a:endParaRPr lang="en-US" altLang="zh-CN" sz="3000" b="1" dirty="0">
              <a:solidFill>
                <a:srgbClr val="003366"/>
              </a:solidFill>
              <a:latin typeface="STKaiti" charset="-122"/>
              <a:ea typeface="STKaiti" charset="-122"/>
              <a:cs typeface="STKaiti" charset="-122"/>
            </a:endParaRPr>
          </a:p>
          <a:p>
            <a:pPr marL="228600" lvl="2">
              <a:lnSpc>
                <a:spcPct val="110000"/>
              </a:lnSpc>
              <a:spcBef>
                <a:spcPts val="1000"/>
              </a:spcBef>
              <a:buSzPct val="75000"/>
              <a:buFont typeface="Wingdings" panose="05000000000000000000" pitchFamily="2" charset="2"/>
              <a:buChar char="n"/>
            </a:pPr>
            <a:endParaRPr lang="en-US" altLang="zh-CN" sz="3000" b="1" dirty="0" smtClean="0">
              <a:solidFill>
                <a:srgbClr val="003366"/>
              </a:solidFill>
              <a:latin typeface="STKaiti" charset="-122"/>
              <a:ea typeface="STKaiti" charset="-122"/>
              <a:cs typeface="STKaiti" charset="-122"/>
            </a:endParaRPr>
          </a:p>
          <a:p>
            <a:pPr marL="228600" lvl="2">
              <a:lnSpc>
                <a:spcPct val="110000"/>
              </a:lnSpc>
              <a:spcBef>
                <a:spcPts val="1000"/>
              </a:spcBef>
              <a:buSzPct val="75000"/>
              <a:buFont typeface="Wingdings" panose="05000000000000000000" pitchFamily="2" charset="2"/>
              <a:buChar char="n"/>
            </a:pPr>
            <a:r>
              <a:rPr lang="zh-CN" altLang="en-US" sz="3000" b="1" dirty="0" smtClean="0">
                <a:solidFill>
                  <a:srgbClr val="003366"/>
                </a:solidFill>
                <a:latin typeface="STKaiti" charset="-122"/>
                <a:ea typeface="STKaiti" charset="-122"/>
                <a:cs typeface="STKaiti" charset="-122"/>
              </a:rPr>
              <a:t>单一</a:t>
            </a:r>
            <a:r>
              <a:rPr lang="zh-CN" altLang="en-US" sz="3000" b="1" dirty="0">
                <a:solidFill>
                  <a:srgbClr val="003366"/>
                </a:solidFill>
                <a:latin typeface="STKaiti" charset="-122"/>
                <a:ea typeface="STKaiti" charset="-122"/>
                <a:cs typeface="STKaiti" charset="-122"/>
              </a:rPr>
              <a:t>责任</a:t>
            </a:r>
            <a:r>
              <a:rPr lang="zh-CN" altLang="en-US" sz="3000" b="1" dirty="0" smtClean="0">
                <a:solidFill>
                  <a:srgbClr val="003366"/>
                </a:solidFill>
                <a:latin typeface="STKaiti" charset="-122"/>
                <a:ea typeface="STKaiti" charset="-122"/>
                <a:cs typeface="STKaiti" charset="-122"/>
              </a:rPr>
              <a:t>原则</a:t>
            </a:r>
            <a:r>
              <a:rPr lang="zh-CN" altLang="en-US" sz="3000" b="1" dirty="0">
                <a:solidFill>
                  <a:srgbClr val="003366"/>
                </a:solidFill>
                <a:latin typeface="STKaiti" charset="-122"/>
                <a:ea typeface="STKaiti" charset="-122"/>
                <a:cs typeface="STKaiti" charset="-122"/>
              </a:rPr>
              <a:t>的核心就是在</a:t>
            </a:r>
            <a:r>
              <a:rPr lang="zh-CN" altLang="en-US" sz="3000" b="1" dirty="0">
                <a:solidFill>
                  <a:srgbClr val="FF0000"/>
                </a:solidFill>
                <a:latin typeface="STKaiti" charset="-122"/>
                <a:ea typeface="STKaiti" charset="-122"/>
                <a:cs typeface="STKaiti" charset="-122"/>
              </a:rPr>
              <a:t>功能层面上解耦</a:t>
            </a:r>
          </a:p>
          <a:p>
            <a:pPr marL="0" indent="0">
              <a:buNone/>
            </a:pPr>
            <a:endParaRPr lang="zh-CN" altLang="en-US" dirty="0">
              <a:latin typeface="STKaiti" charset="-122"/>
              <a:ea typeface="STKaiti" charset="-122"/>
              <a:cs typeface="STKaiti" charset="-122"/>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15</a:t>
            </a:fld>
            <a:endParaRPr lang="zh-CN" altLang="en-US" dirty="0"/>
          </a:p>
        </p:txBody>
      </p:sp>
      <p:sp>
        <p:nvSpPr>
          <p:cNvPr id="7" name="内容占位符 2"/>
          <p:cNvSpPr txBox="1">
            <a:spLocks/>
          </p:cNvSpPr>
          <p:nvPr/>
        </p:nvSpPr>
        <p:spPr>
          <a:xfrm>
            <a:off x="628650" y="5451886"/>
            <a:ext cx="7886700" cy="102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32901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Microsoft YaHei" charset="-122"/>
                <a:ea typeface="Microsoft YaHei" charset="-122"/>
                <a:cs typeface="Microsoft YaHei" charset="-122"/>
              </a:rPr>
              <a:t>模板方法 </a:t>
            </a:r>
            <a:r>
              <a:rPr lang="en-US" altLang="zh-CN" b="1" dirty="0" smtClean="0">
                <a:latin typeface="Microsoft YaHei" charset="-122"/>
                <a:ea typeface="Microsoft YaHei" charset="-122"/>
                <a:cs typeface="Microsoft YaHei" charset="-122"/>
              </a:rPr>
              <a:t>vs</a:t>
            </a:r>
            <a:r>
              <a:rPr lang="en-US" altLang="zh-CN" b="1" dirty="0">
                <a:latin typeface="Microsoft YaHei" charset="-122"/>
                <a:ea typeface="Microsoft YaHei" charset="-122"/>
                <a:cs typeface="Microsoft YaHei" charset="-122"/>
              </a:rPr>
              <a:t>.</a:t>
            </a:r>
            <a:r>
              <a:rPr lang="en-US" altLang="zh-CN" b="1" dirty="0" smtClean="0">
                <a:latin typeface="Microsoft YaHei" charset="-122"/>
                <a:ea typeface="Microsoft YaHei" charset="-122"/>
                <a:cs typeface="Microsoft YaHei" charset="-122"/>
              </a:rPr>
              <a:t> </a:t>
            </a:r>
            <a:r>
              <a:rPr lang="zh-CN" altLang="en-US" b="1" dirty="0" smtClean="0">
                <a:latin typeface="Microsoft YaHei" charset="-122"/>
                <a:ea typeface="Microsoft YaHei" charset="-122"/>
                <a:cs typeface="Microsoft YaHei" charset="-122"/>
              </a:rPr>
              <a:t>策略方法</a:t>
            </a:r>
            <a:endParaRPr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628650" y="1484784"/>
            <a:ext cx="8335838" cy="5236692"/>
          </a:xfrm>
        </p:spPr>
        <p:txBody>
          <a:bodyPr>
            <a:normAutofit/>
          </a:bodyPr>
          <a:lstStyle/>
          <a:p>
            <a:pPr marL="228600" lvl="2">
              <a:spcBef>
                <a:spcPts val="1000"/>
              </a:spcBef>
              <a:buSzPct val="75000"/>
              <a:buFont typeface="Wingdings" panose="05000000000000000000" pitchFamily="2" charset="2"/>
              <a:buChar char="n"/>
            </a:pPr>
            <a:r>
              <a:rPr lang="zh-CN" altLang="en-US" sz="2800" b="1" dirty="0" smtClean="0">
                <a:solidFill>
                  <a:srgbClr val="003366"/>
                </a:solidFill>
                <a:latin typeface="STKaiti" charset="-122"/>
                <a:ea typeface="STKaiti" charset="-122"/>
                <a:cs typeface="STKaiti" charset="-122"/>
              </a:rPr>
              <a:t>假设</a:t>
            </a:r>
            <a:endParaRPr lang="en-US" altLang="zh-CN" sz="2800" b="1" dirty="0">
              <a:solidFill>
                <a:srgbClr val="003366"/>
              </a:solidFill>
              <a:latin typeface="STKaiti" charset="-122"/>
              <a:ea typeface="STKaiti" charset="-122"/>
              <a:cs typeface="STKaiti" charset="-122"/>
            </a:endParaRPr>
          </a:p>
          <a:p>
            <a:pPr lvl="1" defTabSz="457200" eaLnBrk="0" fontAlgn="base" hangingPunct="0">
              <a:spcAft>
                <a:spcPct val="0"/>
              </a:spcAft>
              <a:buSzPct val="75000"/>
            </a:pPr>
            <a:r>
              <a:rPr lang="en-US" altLang="zh-CN" dirty="0" err="1">
                <a:latin typeface="Consolas" panose="020B0609020204030204" pitchFamily="49" charset="0"/>
                <a:ea typeface="华文楷体" panose="02010600040101010101" pitchFamily="2" charset="-122"/>
              </a:rPr>
              <a:t>getLoad</a:t>
            </a:r>
            <a:r>
              <a:rPr lang="en-US" altLang="zh-CN" dirty="0">
                <a:latin typeface="Consolas" panose="020B0609020204030204" pitchFamily="49" charset="0"/>
                <a:ea typeface="华文楷体" panose="02010600040101010101" pitchFamily="2" charset="-122"/>
              </a:rPr>
              <a:t>()</a:t>
            </a:r>
            <a:r>
              <a:rPr lang="zh-CN" altLang="en-US" dirty="0">
                <a:latin typeface="Consolas" panose="020B0609020204030204" pitchFamily="49" charset="0"/>
                <a:ea typeface="华文楷体" panose="02010600040101010101" pitchFamily="2" charset="-122"/>
              </a:rPr>
              <a:t>有 </a:t>
            </a:r>
            <a:r>
              <a:rPr lang="en-US" altLang="zh-CN" dirty="0">
                <a:latin typeface="Consolas" panose="020B0609020204030204" pitchFamily="49" charset="0"/>
                <a:ea typeface="华文楷体" panose="02010600040101010101" pitchFamily="2" charset="-122"/>
              </a:rPr>
              <a:t>n </a:t>
            </a:r>
            <a:r>
              <a:rPr lang="zh-CN" altLang="en-US" dirty="0">
                <a:latin typeface="Consolas" panose="020B0609020204030204" pitchFamily="49" charset="0"/>
                <a:ea typeface="华文楷体" panose="02010600040101010101" pitchFamily="2" charset="-122"/>
              </a:rPr>
              <a:t>种实现</a:t>
            </a:r>
            <a:endParaRPr lang="en-US" altLang="zh-CN" dirty="0">
              <a:latin typeface="Consolas" panose="020B0609020204030204" pitchFamily="49" charset="0"/>
              <a:ea typeface="华文楷体" panose="02010600040101010101" pitchFamily="2" charset="-122"/>
            </a:endParaRPr>
          </a:p>
          <a:p>
            <a:pPr lvl="1" defTabSz="457200" eaLnBrk="0" fontAlgn="base" hangingPunct="0">
              <a:spcAft>
                <a:spcPct val="0"/>
              </a:spcAft>
              <a:buSzPct val="75000"/>
            </a:pPr>
            <a:r>
              <a:rPr lang="en-US" altLang="zh-CN" dirty="0" err="1">
                <a:latin typeface="Consolas" panose="020B0609020204030204" pitchFamily="49" charset="0"/>
                <a:ea typeface="华文楷体" panose="02010600040101010101" pitchFamily="2" charset="-122"/>
              </a:rPr>
              <a:t>getNetworkLatency</a:t>
            </a:r>
            <a:r>
              <a:rPr lang="en-US" altLang="zh-CN" dirty="0">
                <a:latin typeface="Consolas" panose="020B0609020204030204" pitchFamily="49" charset="0"/>
                <a:ea typeface="华文楷体" panose="02010600040101010101" pitchFamily="2" charset="-122"/>
              </a:rPr>
              <a:t>()</a:t>
            </a:r>
            <a:r>
              <a:rPr lang="zh-CN" altLang="en-US" dirty="0">
                <a:latin typeface="Consolas" panose="020B0609020204030204" pitchFamily="49" charset="0"/>
                <a:ea typeface="华文楷体" panose="02010600040101010101" pitchFamily="2" charset="-122"/>
              </a:rPr>
              <a:t>有 </a:t>
            </a:r>
            <a:r>
              <a:rPr lang="en-US" altLang="zh-CN" dirty="0">
                <a:latin typeface="Consolas" panose="020B0609020204030204" pitchFamily="49" charset="0"/>
                <a:ea typeface="华文楷体" panose="02010600040101010101" pitchFamily="2" charset="-122"/>
              </a:rPr>
              <a:t>m </a:t>
            </a:r>
            <a:r>
              <a:rPr lang="zh-CN" altLang="en-US" dirty="0">
                <a:latin typeface="Consolas" panose="020B0609020204030204" pitchFamily="49" charset="0"/>
                <a:ea typeface="华文楷体" panose="02010600040101010101" pitchFamily="2" charset="-122"/>
              </a:rPr>
              <a:t>种实现</a:t>
            </a:r>
            <a:endParaRPr lang="en-US" altLang="zh-CN" dirty="0">
              <a:latin typeface="Consolas" panose="020B0609020204030204" pitchFamily="49" charset="0"/>
              <a:ea typeface="华文楷体" panose="02010600040101010101" pitchFamily="2" charset="-122"/>
            </a:endParaRPr>
          </a:p>
          <a:p>
            <a:pPr lvl="1" defTabSz="457200" eaLnBrk="0" fontAlgn="base" hangingPunct="0">
              <a:spcAft>
                <a:spcPct val="0"/>
              </a:spcAft>
              <a:buSzPct val="75000"/>
            </a:pPr>
            <a:r>
              <a:rPr lang="en-US" altLang="zh-CN" dirty="0" err="1">
                <a:latin typeface="Consolas" panose="020B0609020204030204" pitchFamily="49" charset="0"/>
                <a:ea typeface="华文楷体" panose="02010600040101010101" pitchFamily="2" charset="-122"/>
              </a:rPr>
              <a:t>getTotalMemory</a:t>
            </a:r>
            <a:r>
              <a:rPr lang="en-US" altLang="zh-CN" dirty="0">
                <a:latin typeface="Consolas" panose="020B0609020204030204" pitchFamily="49" charset="0"/>
                <a:ea typeface="华文楷体" panose="02010600040101010101" pitchFamily="2" charset="-122"/>
              </a:rPr>
              <a:t>()</a:t>
            </a:r>
            <a:r>
              <a:rPr lang="zh-CN" altLang="en-US" dirty="0">
                <a:latin typeface="Consolas" panose="020B0609020204030204" pitchFamily="49" charset="0"/>
                <a:ea typeface="华文楷体" panose="02010600040101010101" pitchFamily="2" charset="-122"/>
              </a:rPr>
              <a:t>与</a:t>
            </a:r>
            <a:r>
              <a:rPr lang="en-US" altLang="zh-CN" dirty="0" err="1">
                <a:latin typeface="Consolas" panose="020B0609020204030204" pitchFamily="49" charset="0"/>
                <a:ea typeface="华文楷体" panose="02010600040101010101" pitchFamily="2" charset="-122"/>
              </a:rPr>
              <a:t>getUsedMemory</a:t>
            </a:r>
            <a:r>
              <a:rPr lang="en-US" altLang="zh-CN" dirty="0">
                <a:latin typeface="Consolas" panose="020B0609020204030204" pitchFamily="49" charset="0"/>
                <a:ea typeface="华文楷体" panose="02010600040101010101" pitchFamily="2" charset="-122"/>
              </a:rPr>
              <a:t>()</a:t>
            </a:r>
            <a:r>
              <a:rPr lang="zh-CN" altLang="en-US" dirty="0" smtClean="0">
                <a:latin typeface="Consolas" panose="020B0609020204030204" pitchFamily="49" charset="0"/>
                <a:ea typeface="华文楷体" panose="02010600040101010101" pitchFamily="2" charset="-122"/>
              </a:rPr>
              <a:t>有 </a:t>
            </a:r>
            <a:r>
              <a:rPr lang="en-US" altLang="zh-CN" dirty="0" smtClean="0">
                <a:latin typeface="Consolas" panose="020B0609020204030204" pitchFamily="49" charset="0"/>
                <a:ea typeface="华文楷体" panose="02010600040101010101" pitchFamily="2" charset="-122"/>
              </a:rPr>
              <a:t>k </a:t>
            </a:r>
            <a:r>
              <a:rPr lang="zh-CN" altLang="en-US" dirty="0" smtClean="0">
                <a:latin typeface="Consolas" panose="020B0609020204030204" pitchFamily="49" charset="0"/>
                <a:ea typeface="华文楷体" panose="02010600040101010101" pitchFamily="2" charset="-122"/>
              </a:rPr>
              <a:t>种</a:t>
            </a:r>
            <a:r>
              <a:rPr lang="zh-CN" altLang="en-US" dirty="0">
                <a:latin typeface="Consolas" panose="020B0609020204030204" pitchFamily="49" charset="0"/>
                <a:ea typeface="华文楷体" panose="02010600040101010101" pitchFamily="2" charset="-122"/>
              </a:rPr>
              <a:t>实现</a:t>
            </a:r>
            <a:endParaRPr lang="en-US" altLang="zh-CN" dirty="0">
              <a:latin typeface="Consolas" panose="020B0609020204030204" pitchFamily="49" charset="0"/>
              <a:ea typeface="华文楷体" panose="02010600040101010101" pitchFamily="2" charset="-122"/>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我们需要实现</a:t>
            </a:r>
            <a:endParaRPr lang="en-US" altLang="zh-CN" sz="2800" b="1" dirty="0">
              <a:solidFill>
                <a:srgbClr val="003366"/>
              </a:solidFill>
              <a:latin typeface="STKaiti" charset="-122"/>
              <a:ea typeface="STKaiti" charset="-122"/>
              <a:cs typeface="STKaiti" charset="-122"/>
            </a:endParaRPr>
          </a:p>
          <a:p>
            <a:pPr lvl="1" defTabSz="457200" eaLnBrk="0" fontAlgn="base" hangingPunct="0">
              <a:spcAft>
                <a:spcPct val="0"/>
              </a:spcAft>
              <a:buSzPct val="75000"/>
            </a:pPr>
            <a:r>
              <a:rPr lang="en-US" altLang="zh-CN" dirty="0">
                <a:latin typeface="Consolas" panose="020B0609020204030204" pitchFamily="49" charset="0"/>
                <a:ea typeface="华文楷体" panose="02010600040101010101" pitchFamily="2" charset="-122"/>
              </a:rPr>
              <a:t>1</a:t>
            </a:r>
            <a:r>
              <a:rPr lang="zh-CN" altLang="en-US" dirty="0">
                <a:latin typeface="Consolas" panose="020B0609020204030204" pitchFamily="49" charset="0"/>
                <a:ea typeface="华文楷体" panose="02010600040101010101" pitchFamily="2" charset="-122"/>
              </a:rPr>
              <a:t>个</a:t>
            </a:r>
            <a:r>
              <a:rPr lang="en-US" altLang="zh-CN" dirty="0">
                <a:latin typeface="Consolas" panose="020B0609020204030204" pitchFamily="49" charset="0"/>
                <a:ea typeface="华文楷体" panose="02010600040101010101" pitchFamily="2" charset="-122"/>
              </a:rPr>
              <a:t>Monitor</a:t>
            </a:r>
            <a:r>
              <a:rPr lang="zh-CN" altLang="en-US" dirty="0">
                <a:latin typeface="Consolas" panose="020B0609020204030204" pitchFamily="49" charset="0"/>
                <a:ea typeface="华文楷体" panose="02010600040101010101" pitchFamily="2" charset="-122"/>
              </a:rPr>
              <a:t>类</a:t>
            </a:r>
            <a:endParaRPr lang="en-US" altLang="zh-CN" dirty="0">
              <a:latin typeface="Consolas" panose="020B0609020204030204" pitchFamily="49" charset="0"/>
              <a:ea typeface="华文楷体" panose="02010600040101010101" pitchFamily="2" charset="-122"/>
            </a:endParaRPr>
          </a:p>
          <a:p>
            <a:pPr lvl="1" defTabSz="457200" eaLnBrk="0" fontAlgn="base" hangingPunct="0">
              <a:spcAft>
                <a:spcPct val="0"/>
              </a:spcAft>
              <a:buSzPct val="75000"/>
            </a:pPr>
            <a:r>
              <a:rPr lang="en-US" altLang="zh-CN" dirty="0">
                <a:latin typeface="Consolas" panose="020B0609020204030204" pitchFamily="49" charset="0"/>
                <a:ea typeface="华文楷体" panose="02010600040101010101" pitchFamily="2" charset="-122"/>
              </a:rPr>
              <a:t>3</a:t>
            </a:r>
            <a:r>
              <a:rPr lang="zh-CN" altLang="en-US" dirty="0">
                <a:latin typeface="Consolas" panose="020B0609020204030204" pitchFamily="49" charset="0"/>
                <a:ea typeface="华文楷体" panose="02010600040101010101" pitchFamily="2" charset="-122"/>
              </a:rPr>
              <a:t>个抽象策略类（接口）</a:t>
            </a:r>
            <a:endParaRPr lang="en-US" altLang="zh-CN" dirty="0">
              <a:latin typeface="Consolas" panose="020B0609020204030204" pitchFamily="49" charset="0"/>
              <a:ea typeface="华文楷体" panose="02010600040101010101" pitchFamily="2" charset="-122"/>
            </a:endParaRPr>
          </a:p>
          <a:p>
            <a:pPr lvl="1" defTabSz="457200" eaLnBrk="0" fontAlgn="base" hangingPunct="0">
              <a:spcAft>
                <a:spcPct val="0"/>
              </a:spcAft>
              <a:buSzPct val="75000"/>
            </a:pPr>
            <a:r>
              <a:rPr lang="en-US" altLang="zh-CN" dirty="0" err="1">
                <a:latin typeface="Consolas" panose="020B0609020204030204" pitchFamily="49" charset="0"/>
                <a:ea typeface="华文楷体" panose="02010600040101010101" pitchFamily="2" charset="-122"/>
              </a:rPr>
              <a:t>n+m+k</a:t>
            </a:r>
            <a:r>
              <a:rPr lang="zh-CN" altLang="en-US" dirty="0">
                <a:latin typeface="Consolas" panose="020B0609020204030204" pitchFamily="49" charset="0"/>
                <a:ea typeface="华文楷体" panose="02010600040101010101" pitchFamily="2" charset="-122"/>
              </a:rPr>
              <a:t>个策略实现类（实现）</a:t>
            </a:r>
            <a:endParaRPr lang="en-US" altLang="zh-CN" dirty="0">
              <a:latin typeface="Consolas" panose="020B0609020204030204" pitchFamily="49" charset="0"/>
              <a:ea typeface="华文楷体" panose="02010600040101010101" pitchFamily="2" charset="-122"/>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策略模式需要</a:t>
            </a:r>
            <a:r>
              <a:rPr lang="en-US" altLang="zh-CN" sz="2800" b="1" dirty="0">
                <a:solidFill>
                  <a:srgbClr val="FF0000"/>
                </a:solidFill>
                <a:latin typeface="STKaiti" charset="-122"/>
                <a:ea typeface="STKaiti" charset="-122"/>
                <a:cs typeface="STKaiti" charset="-122"/>
              </a:rPr>
              <a:t>(n+m+k+3+1) </a:t>
            </a:r>
            <a:r>
              <a:rPr lang="zh-CN" altLang="en-US" sz="2800" b="1" dirty="0">
                <a:solidFill>
                  <a:srgbClr val="003366"/>
                </a:solidFill>
                <a:latin typeface="STKaiti" charset="-122"/>
                <a:ea typeface="STKaiti" charset="-122"/>
                <a:cs typeface="STKaiti" charset="-122"/>
              </a:rPr>
              <a:t>个类，极大的降低了代码冗余</a:t>
            </a:r>
            <a:endParaRPr lang="en-US" altLang="zh-CN" sz="2800" b="1" dirty="0">
              <a:solidFill>
                <a:srgbClr val="003366"/>
              </a:solidFill>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模板方法</a:t>
            </a:r>
            <a:r>
              <a:rPr lang="zh-CN" altLang="en-US" sz="2800" b="1" dirty="0" smtClean="0">
                <a:solidFill>
                  <a:srgbClr val="003366"/>
                </a:solidFill>
                <a:latin typeface="STKaiti" charset="-122"/>
                <a:ea typeface="STKaiti" charset="-122"/>
                <a:cs typeface="STKaiti" charset="-122"/>
              </a:rPr>
              <a:t>需要</a:t>
            </a:r>
            <a:r>
              <a:rPr lang="en-US" altLang="zh-CN" sz="2800" b="1" dirty="0" smtClean="0">
                <a:solidFill>
                  <a:srgbClr val="FF0000"/>
                </a:solidFill>
                <a:latin typeface="STKaiti" charset="-122"/>
                <a:ea typeface="STKaiti" charset="-122"/>
                <a:cs typeface="STKaiti" charset="-122"/>
              </a:rPr>
              <a:t>1</a:t>
            </a:r>
            <a:r>
              <a:rPr lang="zh-CN" altLang="en-US" sz="2800" b="1" dirty="0" smtClean="0">
                <a:solidFill>
                  <a:srgbClr val="003366"/>
                </a:solidFill>
                <a:latin typeface="STKaiti" charset="-122"/>
                <a:ea typeface="STKaiti" charset="-122"/>
                <a:cs typeface="STKaiti" charset="-122"/>
              </a:rPr>
              <a:t>个</a:t>
            </a:r>
            <a:r>
              <a:rPr lang="zh-CN" altLang="en-US" sz="2800" b="1" dirty="0">
                <a:solidFill>
                  <a:srgbClr val="003366"/>
                </a:solidFill>
                <a:latin typeface="STKaiti" charset="-122"/>
                <a:ea typeface="STKaiti" charset="-122"/>
                <a:cs typeface="STKaiti" charset="-122"/>
              </a:rPr>
              <a:t>抽象类和</a:t>
            </a:r>
            <a:r>
              <a:rPr lang="en-US" altLang="zh-CN" sz="2800" b="1" dirty="0">
                <a:solidFill>
                  <a:srgbClr val="FF0000"/>
                </a:solidFill>
                <a:latin typeface="STKaiti" charset="-122"/>
                <a:ea typeface="STKaiti" charset="-122"/>
                <a:cs typeface="STKaiti" charset="-122"/>
              </a:rPr>
              <a:t>n*m*k</a:t>
            </a:r>
            <a:r>
              <a:rPr lang="zh-CN" altLang="en-US" sz="2800" b="1" dirty="0">
                <a:solidFill>
                  <a:srgbClr val="003366"/>
                </a:solidFill>
                <a:latin typeface="STKaiti" charset="-122"/>
                <a:ea typeface="STKaiti" charset="-122"/>
                <a:cs typeface="STKaiti" charset="-122"/>
              </a:rPr>
              <a:t>个实现类</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16</a:t>
            </a:fld>
            <a:endParaRPr lang="zh-CN" altLang="en-US" dirty="0"/>
          </a:p>
        </p:txBody>
      </p:sp>
    </p:spTree>
    <p:extLst>
      <p:ext uri="{BB962C8B-B14F-4D97-AF65-F5344CB8AC3E}">
        <p14:creationId xmlns:p14="http://schemas.microsoft.com/office/powerpoint/2010/main" val="17796389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icrosoft YaHei" charset="-122"/>
                <a:ea typeface="Microsoft YaHei" charset="-122"/>
                <a:cs typeface="Microsoft YaHei" charset="-122"/>
              </a:rPr>
              <a:t>模板方法</a:t>
            </a:r>
            <a:r>
              <a:rPr lang="en-US" altLang="zh-CN" b="1" dirty="0">
                <a:latin typeface="Microsoft YaHei" charset="-122"/>
                <a:ea typeface="Microsoft YaHei" charset="-122"/>
                <a:cs typeface="Microsoft YaHei" charset="-122"/>
              </a:rPr>
              <a:t>VS</a:t>
            </a:r>
            <a:r>
              <a:rPr lang="zh-CN" altLang="en-US" b="1" dirty="0" smtClean="0">
                <a:latin typeface="Microsoft YaHei" charset="-122"/>
                <a:ea typeface="Microsoft YaHei" charset="-122"/>
                <a:cs typeface="Microsoft YaHei" charset="-122"/>
              </a:rPr>
              <a:t>策略方法</a:t>
            </a:r>
            <a:endParaRPr lang="zh-CN" altLang="en-US" b="1" dirty="0">
              <a:latin typeface="Microsoft YaHei" charset="-122"/>
              <a:ea typeface="Microsoft YaHei" charset="-122"/>
              <a:cs typeface="Microsoft YaHei" charset="-122"/>
            </a:endParaRPr>
          </a:p>
        </p:txBody>
      </p:sp>
      <p:graphicFrame>
        <p:nvGraphicFramePr>
          <p:cNvPr id="5" name="内容占位符 4"/>
          <p:cNvGraphicFramePr>
            <a:graphicFrameLocks noGrp="1"/>
          </p:cNvGraphicFramePr>
          <p:nvPr>
            <p:ph idx="1"/>
            <p:extLst>
              <p:ext uri="{D42A27DB-BD31-4B8C-83A1-F6EECF244321}">
                <p14:modId xmlns:p14="http://schemas.microsoft.com/office/powerpoint/2010/main" val="1871772307"/>
              </p:ext>
            </p:extLst>
          </p:nvPr>
        </p:nvGraphicFramePr>
        <p:xfrm>
          <a:off x="628650" y="2325189"/>
          <a:ext cx="7886700" cy="4214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fld id="{35BAD4BB-78AE-4348-B817-7175D1FF9E4B}" type="slidenum">
              <a:rPr lang="zh-CN" altLang="en-US" smtClean="0"/>
              <a:pPr/>
              <a:t>17</a:t>
            </a:fld>
            <a:endParaRPr lang="zh-CN" altLang="en-US" dirty="0"/>
          </a:p>
        </p:txBody>
      </p:sp>
      <p:sp>
        <p:nvSpPr>
          <p:cNvPr id="6" name="内容占位符 2"/>
          <p:cNvSpPr txBox="1">
            <a:spLocks/>
          </p:cNvSpPr>
          <p:nvPr/>
        </p:nvSpPr>
        <p:spPr>
          <a:xfrm>
            <a:off x="628650" y="1412776"/>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当我们需要实现一个新的</a:t>
            </a:r>
            <a:r>
              <a:rPr lang="en-US" altLang="zh-CN" dirty="0" err="1">
                <a:latin typeface="Consolas" panose="020B0609020204030204" pitchFamily="49" charset="0"/>
                <a:ea typeface="华文楷体" panose="02010600040101010101" pitchFamily="2" charset="-122"/>
              </a:rPr>
              <a:t>getTotalMemory</a:t>
            </a:r>
            <a:r>
              <a:rPr lang="en-US" altLang="zh-CN" dirty="0">
                <a:latin typeface="Consolas" panose="020B0609020204030204" pitchFamily="49" charset="0"/>
                <a:ea typeface="华文楷体" panose="02010600040101010101" pitchFamily="2" charset="-122"/>
              </a:rPr>
              <a:t>()+</a:t>
            </a:r>
            <a:r>
              <a:rPr lang="en-US" altLang="zh-CN" dirty="0" err="1">
                <a:latin typeface="Consolas" panose="020B0609020204030204" pitchFamily="49" charset="0"/>
                <a:ea typeface="华文楷体" panose="02010600040101010101" pitchFamily="2" charset="-122"/>
              </a:rPr>
              <a:t>getUsedMemory</a:t>
            </a:r>
            <a:r>
              <a:rPr lang="en-US" altLang="zh-CN" dirty="0">
                <a:latin typeface="Consolas" panose="020B0609020204030204" pitchFamily="49" charset="0"/>
                <a:ea typeface="华文楷体" panose="02010600040101010101" pitchFamily="2" charset="-122"/>
              </a:rPr>
              <a:t>()</a:t>
            </a:r>
            <a:endParaRPr lang="zh-CN" altLang="zh-CN" b="1" dirty="0">
              <a:solidFill>
                <a:srgbClr val="003366"/>
              </a:solidFill>
              <a:latin typeface="Consolas" panose="020B0609020204030204" pitchFamily="49" charset="0"/>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129396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30DA6878-E11E-49E1-955B-140805B529EF}"/>
                                            </p:graphicEl>
                                          </p:spTgt>
                                        </p:tgtEl>
                                        <p:attrNameLst>
                                          <p:attrName>style.visibility</p:attrName>
                                        </p:attrNameLst>
                                      </p:cBhvr>
                                      <p:to>
                                        <p:strVal val="visible"/>
                                      </p:to>
                                    </p:set>
                                    <p:animEffect transition="in" filter="fade">
                                      <p:cBhvr>
                                        <p:cTn id="7" dur="500"/>
                                        <p:tgtEl>
                                          <p:spTgt spid="5">
                                            <p:graphicEl>
                                              <a:dgm id="{30DA6878-E11E-49E1-955B-140805B529E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EEDB4AA6-32AF-44D6-9F64-CB942A8079E2}"/>
                                            </p:graphicEl>
                                          </p:spTgt>
                                        </p:tgtEl>
                                        <p:attrNameLst>
                                          <p:attrName>style.visibility</p:attrName>
                                        </p:attrNameLst>
                                      </p:cBhvr>
                                      <p:to>
                                        <p:strVal val="visible"/>
                                      </p:to>
                                    </p:set>
                                    <p:animEffect transition="in" filter="fade">
                                      <p:cBhvr>
                                        <p:cTn id="12" dur="500"/>
                                        <p:tgtEl>
                                          <p:spTgt spid="5">
                                            <p:graphicEl>
                                              <a:dgm id="{EEDB4AA6-32AF-44D6-9F64-CB942A8079E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1DC7EF5F-B031-4AAB-9BFA-FBFC076D71E0}"/>
                                            </p:graphicEl>
                                          </p:spTgt>
                                        </p:tgtEl>
                                        <p:attrNameLst>
                                          <p:attrName>style.visibility</p:attrName>
                                        </p:attrNameLst>
                                      </p:cBhvr>
                                      <p:to>
                                        <p:strVal val="visible"/>
                                      </p:to>
                                    </p:set>
                                    <p:animEffect transition="in" filter="fade">
                                      <p:cBhvr>
                                        <p:cTn id="17" dur="500"/>
                                        <p:tgtEl>
                                          <p:spTgt spid="5">
                                            <p:graphicEl>
                                              <a:dgm id="{1DC7EF5F-B031-4AAB-9BFA-FBFC076D71E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BC5FFCBD-8963-4386-998B-EC7F07B38F9B}"/>
                                            </p:graphicEl>
                                          </p:spTgt>
                                        </p:tgtEl>
                                        <p:attrNameLst>
                                          <p:attrName>style.visibility</p:attrName>
                                        </p:attrNameLst>
                                      </p:cBhvr>
                                      <p:to>
                                        <p:strVal val="visible"/>
                                      </p:to>
                                    </p:set>
                                    <p:animEffect transition="in" filter="fade">
                                      <p:cBhvr>
                                        <p:cTn id="22" dur="500"/>
                                        <p:tgtEl>
                                          <p:spTgt spid="5">
                                            <p:graphicEl>
                                              <a:dgm id="{BC5FFCBD-8963-4386-998B-EC7F07B38F9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icrosoft YaHei" charset="-122"/>
                <a:ea typeface="Microsoft YaHei" charset="-122"/>
                <a:cs typeface="Microsoft YaHei" charset="-122"/>
              </a:rPr>
              <a:t>迭代器模式</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18</a:t>
            </a:fld>
            <a:endParaRPr lang="zh-CN" altLang="en-US" dirty="0"/>
          </a:p>
        </p:txBody>
      </p:sp>
      <p:pic>
        <p:nvPicPr>
          <p:cNvPr id="7" name="图片 6"/>
          <p:cNvPicPr>
            <a:picLocks noChangeAspect="1"/>
          </p:cNvPicPr>
          <p:nvPr/>
        </p:nvPicPr>
        <p:blipFill rotWithShape="1">
          <a:blip r:embed="rId3"/>
          <a:srcRect l="1464"/>
          <a:stretch/>
        </p:blipFill>
        <p:spPr>
          <a:xfrm>
            <a:off x="378446" y="1690689"/>
            <a:ext cx="4844584" cy="4156572"/>
          </a:xfrm>
          <a:prstGeom prst="rect">
            <a:avLst/>
          </a:prstGeom>
        </p:spPr>
      </p:pic>
      <p:pic>
        <p:nvPicPr>
          <p:cNvPr id="9" name="图片 8"/>
          <p:cNvPicPr>
            <a:picLocks noChangeAspect="1"/>
          </p:cNvPicPr>
          <p:nvPr/>
        </p:nvPicPr>
        <p:blipFill>
          <a:blip r:embed="rId4"/>
          <a:stretch>
            <a:fillRect/>
          </a:stretch>
        </p:blipFill>
        <p:spPr>
          <a:xfrm>
            <a:off x="74858" y="1343529"/>
            <a:ext cx="910122" cy="694320"/>
          </a:xfrm>
          <a:prstGeom prst="rect">
            <a:avLst/>
          </a:prstGeom>
        </p:spPr>
      </p:pic>
      <p:sp>
        <p:nvSpPr>
          <p:cNvPr id="10" name="文本框 9"/>
          <p:cNvSpPr txBox="1"/>
          <p:nvPr/>
        </p:nvSpPr>
        <p:spPr>
          <a:xfrm>
            <a:off x="5525194" y="1590676"/>
            <a:ext cx="3240360" cy="4893647"/>
          </a:xfrm>
          <a:prstGeom prst="rect">
            <a:avLst/>
          </a:prstGeom>
          <a:noFill/>
        </p:spPr>
        <p:txBody>
          <a:bodyPr wrap="square" rtlCol="0">
            <a:spAutoFit/>
          </a:bodyPr>
          <a:lstStyle/>
          <a:p>
            <a:r>
              <a:rPr kumimoji="1" lang="zh-CN" altLang="en-US" sz="2400" dirty="0">
                <a:latin typeface="STKaiti" charset="-122"/>
                <a:ea typeface="STKaiti" charset="-122"/>
                <a:cs typeface="STKaiti" charset="-122"/>
              </a:rPr>
              <a:t>在迭代器模式中，存在迭代器</a:t>
            </a:r>
            <a:r>
              <a:rPr kumimoji="1" lang="en-US" altLang="zh-CN" sz="2400" dirty="0">
                <a:latin typeface="STKaiti" charset="-122"/>
                <a:ea typeface="STKaiti" charset="-122"/>
                <a:cs typeface="STKaiti" charset="-122"/>
              </a:rPr>
              <a:t>Iterator</a:t>
            </a:r>
            <a:r>
              <a:rPr kumimoji="1" lang="zh-CN" altLang="en-US" sz="2400" dirty="0">
                <a:latin typeface="STKaiti" charset="-122"/>
                <a:ea typeface="STKaiti" charset="-122"/>
                <a:cs typeface="STKaiti" charset="-122"/>
              </a:rPr>
              <a:t>和数据存储器</a:t>
            </a:r>
            <a:r>
              <a:rPr kumimoji="1" lang="en-US" altLang="zh-CN" sz="2400" dirty="0">
                <a:latin typeface="STKaiti" charset="-122"/>
                <a:ea typeface="STKaiti" charset="-122"/>
                <a:cs typeface="STKaiti" charset="-122"/>
              </a:rPr>
              <a:t>Collection</a:t>
            </a:r>
            <a:r>
              <a:rPr kumimoji="1" lang="zh-CN" altLang="en-US" sz="2400" dirty="0">
                <a:latin typeface="STKaiti" charset="-122"/>
                <a:ea typeface="STKaiti" charset="-122"/>
                <a:cs typeface="STKaiti" charset="-122"/>
              </a:rPr>
              <a:t>两部分</a:t>
            </a:r>
            <a:r>
              <a:rPr kumimoji="1" lang="zh-CN" altLang="en-US" sz="2400" dirty="0" smtClean="0">
                <a:latin typeface="STKaiti" charset="-122"/>
                <a:ea typeface="STKaiti" charset="-122"/>
                <a:cs typeface="STKaiti" charset="-122"/>
              </a:rPr>
              <a:t>。</a:t>
            </a:r>
            <a:endParaRPr kumimoji="1" lang="en-US" altLang="zh-CN" sz="2400" dirty="0" smtClean="0">
              <a:latin typeface="STKaiti" charset="-122"/>
              <a:ea typeface="STKaiti" charset="-122"/>
              <a:cs typeface="STKaiti" charset="-122"/>
            </a:endParaRPr>
          </a:p>
          <a:p>
            <a:endParaRPr kumimoji="1" lang="en-US" altLang="zh-CN" sz="2400" dirty="0" smtClean="0">
              <a:latin typeface="STKaiti" charset="-122"/>
              <a:ea typeface="STKaiti" charset="-122"/>
              <a:cs typeface="STKaiti" charset="-122"/>
            </a:endParaRPr>
          </a:p>
          <a:p>
            <a:r>
              <a:rPr kumimoji="1" lang="zh-CN" altLang="en-US" sz="2400" dirty="0" smtClean="0">
                <a:latin typeface="STKaiti" charset="-122"/>
                <a:ea typeface="STKaiti" charset="-122"/>
                <a:cs typeface="STKaiti" charset="-122"/>
              </a:rPr>
              <a:t>迭</a:t>
            </a:r>
            <a:r>
              <a:rPr kumimoji="1" lang="zh-CN" altLang="en-US" sz="2400" dirty="0">
                <a:latin typeface="STKaiti" charset="-122"/>
                <a:ea typeface="STKaiti" charset="-122"/>
                <a:cs typeface="STKaiti" charset="-122"/>
              </a:rPr>
              <a:t>代器类是存储类的友元，从而迭代器类可以访问存储类内部的</a:t>
            </a:r>
            <a:r>
              <a:rPr kumimoji="1" lang="zh-CN" altLang="en-US" sz="2400" dirty="0" smtClean="0">
                <a:latin typeface="STKaiti" charset="-122"/>
                <a:ea typeface="STKaiti" charset="-122"/>
                <a:cs typeface="STKaiti" charset="-122"/>
              </a:rPr>
              <a:t>数据</a:t>
            </a:r>
            <a:endParaRPr kumimoji="1" lang="en-US" altLang="zh-CN" sz="2400" dirty="0" smtClean="0">
              <a:latin typeface="STKaiti" charset="-122"/>
              <a:ea typeface="STKaiti" charset="-122"/>
              <a:cs typeface="STKaiti" charset="-122"/>
            </a:endParaRPr>
          </a:p>
          <a:p>
            <a:endParaRPr kumimoji="1" lang="zh-CN" altLang="en-US" sz="2400" dirty="0">
              <a:latin typeface="STKaiti" charset="-122"/>
              <a:ea typeface="STKaiti" charset="-122"/>
              <a:cs typeface="STKaiti" charset="-122"/>
            </a:endParaRPr>
          </a:p>
          <a:p>
            <a:r>
              <a:rPr kumimoji="1" lang="zh-CN" altLang="en-US" sz="2400" dirty="0">
                <a:latin typeface="STKaiti" charset="-122"/>
                <a:ea typeface="STKaiti" charset="-122"/>
                <a:cs typeface="STKaiti" charset="-122"/>
              </a:rPr>
              <a:t>而对于上层算法，我们可以通过迭代器基类来进行数据访问</a:t>
            </a:r>
          </a:p>
          <a:p>
            <a:endParaRPr kumimoji="1" lang="zh-CN" altLang="en-US" sz="2400" dirty="0">
              <a:latin typeface="STKaiti" charset="-122"/>
              <a:ea typeface="STKaiti" charset="-122"/>
              <a:cs typeface="STKaiti" charset="-122"/>
            </a:endParaRPr>
          </a:p>
        </p:txBody>
      </p:sp>
    </p:spTree>
    <p:extLst>
      <p:ext uri="{BB962C8B-B14F-4D97-AF65-F5344CB8AC3E}">
        <p14:creationId xmlns:p14="http://schemas.microsoft.com/office/powerpoint/2010/main" val="1394467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icrosoft YaHei" charset="-122"/>
                <a:ea typeface="Microsoft YaHei" charset="-122"/>
                <a:cs typeface="Microsoft YaHei" charset="-122"/>
              </a:rPr>
              <a:t>迭代</a:t>
            </a:r>
            <a:r>
              <a:rPr lang="zh-CN" altLang="en-US" b="1" dirty="0" smtClean="0">
                <a:latin typeface="Microsoft YaHei" charset="-122"/>
                <a:ea typeface="Microsoft YaHei" charset="-122"/>
                <a:cs typeface="Microsoft YaHei" charset="-122"/>
              </a:rPr>
              <a:t>器</a:t>
            </a:r>
            <a:endParaRPr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539552" y="1416275"/>
            <a:ext cx="8047806" cy="4749029"/>
          </a:xfrm>
        </p:spPr>
        <p:txBody>
          <a:bodyPr>
            <a:normAutofit/>
          </a:bodyPr>
          <a:lstStyle/>
          <a:p>
            <a:pPr marL="228600" lvl="1">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把数据“访问”设计为一个统一接口，形成迭代器</a:t>
            </a:r>
            <a:endParaRPr lang="en-US" altLang="zh-CN" b="1" dirty="0">
              <a:solidFill>
                <a:srgbClr val="003366"/>
              </a:solidFill>
              <a:latin typeface="STKaiti" charset="-122"/>
              <a:ea typeface="STKaiti" charset="-122"/>
              <a:cs typeface="STKaiti" charset="-122"/>
            </a:endParaRPr>
          </a:p>
          <a:p>
            <a:pPr marL="228600" lvl="1">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这个迭代器可以套接在任意的数据结构</a:t>
            </a:r>
            <a:r>
              <a:rPr lang="zh-CN" altLang="en-US" b="1" dirty="0" smtClean="0">
                <a:solidFill>
                  <a:srgbClr val="003366"/>
                </a:solidFill>
                <a:latin typeface="STKaiti" charset="-122"/>
                <a:ea typeface="STKaiti" charset="-122"/>
                <a:cs typeface="STKaiti" charset="-122"/>
              </a:rPr>
              <a:t>上</a:t>
            </a:r>
            <a:endParaRPr lang="en-US" altLang="zh-CN" b="1" dirty="0" smtClean="0">
              <a:solidFill>
                <a:srgbClr val="003366"/>
              </a:solidFill>
              <a:latin typeface="STKaiti" charset="-122"/>
              <a:ea typeface="STKaiti" charset="-122"/>
              <a:cs typeface="STKaiti" charset="-122"/>
            </a:endParaRPr>
          </a:p>
          <a:p>
            <a:pPr marL="228600" lvl="1">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用“迭代器”作为参数传递，参与上层算法</a:t>
            </a:r>
            <a:r>
              <a:rPr lang="zh-CN" altLang="en-US" b="1" dirty="0" smtClean="0">
                <a:solidFill>
                  <a:srgbClr val="003366"/>
                </a:solidFill>
                <a:latin typeface="STKaiti" charset="-122"/>
                <a:ea typeface="STKaiti" charset="-122"/>
                <a:cs typeface="STKaiti" charset="-122"/>
              </a:rPr>
              <a:t>构建</a:t>
            </a:r>
            <a:endParaRPr lang="en-US" altLang="zh-CN" b="1" dirty="0">
              <a:solidFill>
                <a:srgbClr val="003366"/>
              </a:solidFill>
              <a:latin typeface="STKaiti" charset="-122"/>
              <a:ea typeface="STKaiti" charset="-122"/>
              <a:cs typeface="STKaiti" charset="-122"/>
            </a:endParaRPr>
          </a:p>
          <a:p>
            <a:pPr marL="228600" lvl="1">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这样算法构建就可以不依赖于底层的数据结构</a:t>
            </a:r>
          </a:p>
          <a:p>
            <a:pPr marL="228600" lvl="1">
              <a:spcBef>
                <a:spcPts val="1000"/>
              </a:spcBef>
              <a:buSzPct val="75000"/>
              <a:buFont typeface="Wingdings" panose="05000000000000000000" pitchFamily="2" charset="2"/>
              <a:buChar char="n"/>
            </a:pPr>
            <a:endParaRPr lang="en-US" altLang="zh-CN" b="1" dirty="0">
              <a:solidFill>
                <a:srgbClr val="003366"/>
              </a:solidFill>
              <a:latin typeface="STKaiti" charset="-122"/>
              <a:ea typeface="STKaiti" charset="-122"/>
              <a:cs typeface="STKaiti" charset="-122"/>
            </a:endParaRPr>
          </a:p>
          <a:p>
            <a:pPr marL="228600" lvl="1">
              <a:spcBef>
                <a:spcPts val="1000"/>
              </a:spcBef>
              <a:buSzPct val="75000"/>
              <a:buFont typeface="Wingdings" panose="05000000000000000000" pitchFamily="2" charset="2"/>
              <a:buChar char="n"/>
            </a:pPr>
            <a:endParaRPr lang="en-US" altLang="zh-CN" b="1" dirty="0">
              <a:solidFill>
                <a:srgbClr val="003366"/>
              </a:solidFill>
              <a:latin typeface="STKaiti" charset="-122"/>
              <a:ea typeface="STKaiti" charset="-122"/>
              <a:cs typeface="STKaiti" charset="-122"/>
            </a:endParaRPr>
          </a:p>
          <a:p>
            <a:endParaRPr lang="zh-CN" altLang="en-US" sz="2400" dirty="0">
              <a:latin typeface="STKaiti" charset="-122"/>
              <a:ea typeface="STKaiti" charset="-122"/>
              <a:cs typeface="STKaiti" charset="-122"/>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19</a:t>
            </a:fld>
            <a:endParaRPr lang="zh-CN" altLang="en-US" dirty="0"/>
          </a:p>
        </p:txBody>
      </p:sp>
      <p:sp>
        <p:nvSpPr>
          <p:cNvPr id="6" name="TextBox 3"/>
          <p:cNvSpPr txBox="1"/>
          <p:nvPr/>
        </p:nvSpPr>
        <p:spPr>
          <a:xfrm>
            <a:off x="549580" y="3413911"/>
            <a:ext cx="8201841" cy="329320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迭代器基类</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Iterator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virtual ~Iterator() { }</a:t>
            </a:r>
          </a:p>
          <a:p>
            <a:r>
              <a:rPr lang="en-US" altLang="zh-CN" sz="1600" dirty="0">
                <a:solidFill>
                  <a:schemeClr val="tx1"/>
                </a:solidFill>
                <a:latin typeface="Consolas" panose="020B0609020204030204" pitchFamily="49" charset="0"/>
                <a:ea typeface="华文楷体" panose="02010600040101010101" pitchFamily="2" charset="-122"/>
                <a:cs typeface="+mn-cs"/>
              </a:rPr>
              <a:t>	virtual Iterator&amp; </a:t>
            </a:r>
            <a:r>
              <a:rPr lang="en-US" altLang="zh-CN" sz="1600" dirty="0">
                <a:solidFill>
                  <a:srgbClr val="FF0000"/>
                </a:solidFill>
                <a:latin typeface="Consolas" panose="020B0609020204030204" pitchFamily="49" charset="0"/>
                <a:ea typeface="华文楷体" panose="02010600040101010101" pitchFamily="2" charset="-122"/>
                <a:cs typeface="+mn-cs"/>
              </a:rPr>
              <a:t>operator++()</a:t>
            </a:r>
            <a:r>
              <a:rPr lang="en-US" altLang="zh-CN" sz="1600" dirty="0">
                <a:solidFill>
                  <a:schemeClr val="tx1"/>
                </a:solidFill>
                <a:latin typeface="Consolas" panose="020B0609020204030204" pitchFamily="49" charset="0"/>
                <a:ea typeface="华文楷体" panose="02010600040101010101" pitchFamily="2" charset="-122"/>
                <a:cs typeface="+mn-cs"/>
              </a:rPr>
              <a:t> = 0;</a:t>
            </a:r>
          </a:p>
          <a:p>
            <a:r>
              <a:rPr lang="en-US" altLang="zh-CN" sz="1600" dirty="0">
                <a:solidFill>
                  <a:schemeClr val="tx1"/>
                </a:solidFill>
                <a:latin typeface="Consolas" panose="020B0609020204030204" pitchFamily="49" charset="0"/>
                <a:ea typeface="华文楷体" panose="02010600040101010101" pitchFamily="2" charset="-122"/>
                <a:cs typeface="+mn-cs"/>
              </a:rPr>
              <a:t>	virtual float&amp; </a:t>
            </a:r>
            <a:r>
              <a:rPr lang="en-US" altLang="zh-CN" sz="1600" dirty="0">
                <a:solidFill>
                  <a:srgbClr val="FF0000"/>
                </a:solidFill>
                <a:latin typeface="Consolas" panose="020B0609020204030204" pitchFamily="49" charset="0"/>
                <a:ea typeface="华文楷体" panose="02010600040101010101" pitchFamily="2" charset="-122"/>
                <a:cs typeface="+mn-cs"/>
              </a:rPr>
              <a:t>operator++(</a:t>
            </a:r>
            <a:r>
              <a:rPr lang="en-US" altLang="zh-CN" sz="1600" dirty="0" err="1">
                <a:solidFill>
                  <a:srgbClr val="FF0000"/>
                </a:solidFill>
                <a:latin typeface="Consolas" panose="020B0609020204030204" pitchFamily="49" charset="0"/>
                <a:ea typeface="华文楷体" panose="02010600040101010101" pitchFamily="2" charset="-122"/>
                <a:cs typeface="+mn-cs"/>
              </a:rPr>
              <a:t>int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0;</a:t>
            </a:r>
          </a:p>
          <a:p>
            <a:r>
              <a:rPr lang="en-US" altLang="zh-CN" sz="1600" dirty="0">
                <a:solidFill>
                  <a:schemeClr val="tx1"/>
                </a:solidFill>
                <a:latin typeface="Consolas" panose="020B0609020204030204" pitchFamily="49" charset="0"/>
                <a:ea typeface="华文楷体" panose="02010600040101010101" pitchFamily="2" charset="-122"/>
                <a:cs typeface="+mn-cs"/>
              </a:rPr>
              <a:t>	virtual float&amp; </a:t>
            </a:r>
            <a:r>
              <a:rPr lang="en-US" altLang="zh-CN" sz="1600" dirty="0">
                <a:solidFill>
                  <a:srgbClr val="FF0000"/>
                </a:solidFill>
                <a:latin typeface="Consolas" panose="020B0609020204030204" pitchFamily="49" charset="0"/>
                <a:ea typeface="华文楷体" panose="02010600040101010101" pitchFamily="2" charset="-122"/>
                <a:cs typeface="+mn-cs"/>
              </a:rPr>
              <a:t>operator*() </a:t>
            </a:r>
            <a:r>
              <a:rPr lang="en-US" altLang="zh-CN" sz="1600" dirty="0">
                <a:solidFill>
                  <a:schemeClr val="tx1"/>
                </a:solidFill>
                <a:latin typeface="Consolas" panose="020B0609020204030204" pitchFamily="49" charset="0"/>
                <a:ea typeface="华文楷体" panose="02010600040101010101" pitchFamily="2" charset="-122"/>
                <a:cs typeface="+mn-cs"/>
              </a:rPr>
              <a:t>= 0;</a:t>
            </a:r>
          </a:p>
          <a:p>
            <a:r>
              <a:rPr lang="en-US" altLang="zh-CN" sz="1600" dirty="0">
                <a:solidFill>
                  <a:schemeClr val="tx1"/>
                </a:solidFill>
                <a:latin typeface="Consolas" panose="020B0609020204030204" pitchFamily="49" charset="0"/>
                <a:ea typeface="华文楷体" panose="02010600040101010101" pitchFamily="2" charset="-122"/>
                <a:cs typeface="+mn-cs"/>
              </a:rPr>
              <a:t>	virtual float* </a:t>
            </a:r>
            <a:r>
              <a:rPr lang="en-US" altLang="zh-CN" sz="1600" dirty="0">
                <a:solidFill>
                  <a:srgbClr val="FF0000"/>
                </a:solidFill>
                <a:latin typeface="Consolas" panose="020B0609020204030204" pitchFamily="49" charset="0"/>
                <a:ea typeface="华文楷体" panose="02010600040101010101" pitchFamily="2" charset="-122"/>
                <a:cs typeface="+mn-cs"/>
              </a:rPr>
              <a:t>operator-&gt;() </a:t>
            </a:r>
            <a:r>
              <a:rPr lang="en-US" altLang="zh-CN" sz="1600" dirty="0">
                <a:solidFill>
                  <a:schemeClr val="tx1"/>
                </a:solidFill>
                <a:latin typeface="Consolas" panose="020B0609020204030204" pitchFamily="49" charset="0"/>
                <a:ea typeface="华文楷体" panose="02010600040101010101" pitchFamily="2" charset="-122"/>
                <a:cs typeface="+mn-cs"/>
              </a:rPr>
              <a:t>= 0;</a:t>
            </a:r>
          </a:p>
          <a:p>
            <a:pPr marL="0" lvl="1"/>
            <a:r>
              <a:rPr lang="en-US" altLang="zh-CN" sz="1600" dirty="0">
                <a:latin typeface="Consolas" panose="020B0609020204030204" pitchFamily="49" charset="0"/>
                <a:ea typeface="华文楷体" panose="02010600040101010101" pitchFamily="2" charset="-122"/>
              </a:rPr>
              <a:t>	virtual </a:t>
            </a:r>
            <a:r>
              <a:rPr lang="en-US" altLang="zh-CN" sz="1600" dirty="0" err="1">
                <a:latin typeface="Consolas" panose="020B0609020204030204" pitchFamily="49" charset="0"/>
                <a:ea typeface="华文楷体" panose="02010600040101010101" pitchFamily="2" charset="-122"/>
              </a:rPr>
              <a:t>bool</a:t>
            </a:r>
            <a:r>
              <a:rPr lang="en-US" altLang="zh-CN" sz="1600" dirty="0">
                <a:latin typeface="Consolas" panose="020B0609020204030204" pitchFamily="49" charset="0"/>
                <a:ea typeface="华文楷体" panose="02010600040101010101" pitchFamily="2" charset="-122"/>
              </a:rPr>
              <a:t> </a:t>
            </a:r>
            <a:r>
              <a:rPr lang="en-US" altLang="zh-CN" sz="1600" dirty="0">
                <a:solidFill>
                  <a:srgbClr val="FF0000"/>
                </a:solidFill>
                <a:latin typeface="Consolas" panose="020B0609020204030204" pitchFamily="49" charset="0"/>
                <a:ea typeface="华文楷体" panose="02010600040101010101" pitchFamily="2" charset="-122"/>
              </a:rPr>
              <a:t>operator!=(</a:t>
            </a:r>
            <a:r>
              <a:rPr lang="en-US" altLang="zh-CN" sz="1600" dirty="0" err="1">
                <a:solidFill>
                  <a:srgbClr val="FF0000"/>
                </a:solidFill>
                <a:latin typeface="Consolas" panose="020B0609020204030204" pitchFamily="49" charset="0"/>
                <a:ea typeface="华文楷体" panose="02010600040101010101" pitchFamily="2" charset="-122"/>
              </a:rPr>
              <a:t>const</a:t>
            </a:r>
            <a:r>
              <a:rPr lang="en-US" altLang="zh-CN" sz="1600" dirty="0">
                <a:solidFill>
                  <a:srgbClr val="FF0000"/>
                </a:solidFill>
                <a:latin typeface="Consolas" panose="020B0609020204030204" pitchFamily="49" charset="0"/>
                <a:ea typeface="华文楷体" panose="02010600040101010101" pitchFamily="2" charset="-122"/>
              </a:rPr>
              <a:t> Iterator &amp;other) </a:t>
            </a:r>
            <a:r>
              <a:rPr lang="en-US" altLang="zh-CN" sz="1600" dirty="0" err="1">
                <a:latin typeface="Consolas" panose="020B0609020204030204" pitchFamily="49" charset="0"/>
                <a:ea typeface="华文楷体" panose="02010600040101010101" pitchFamily="2" charset="-122"/>
              </a:rPr>
              <a:t>const</a:t>
            </a:r>
            <a:r>
              <a:rPr lang="en-US" altLang="zh-CN" sz="1600" dirty="0">
                <a:latin typeface="Consolas" panose="020B0609020204030204" pitchFamily="49" charset="0"/>
                <a:ea typeface="华文楷体" panose="02010600040101010101" pitchFamily="2" charset="-122"/>
              </a:rPr>
              <a: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bool </a:t>
            </a:r>
            <a:r>
              <a:rPr lang="en-US" altLang="zh-CN" sz="1600" dirty="0">
                <a:solidFill>
                  <a:srgbClr val="FF0000"/>
                </a:solidFill>
                <a:latin typeface="Consolas" panose="020B0609020204030204" pitchFamily="49" charset="0"/>
                <a:ea typeface="华文楷体" panose="02010600040101010101" pitchFamily="2" charset="-122"/>
                <a:cs typeface="+mn-cs"/>
              </a:rPr>
              <a:t>operator==(</a:t>
            </a:r>
            <a:r>
              <a:rPr lang="en-US" altLang="zh-CN" sz="1600" dirty="0" err="1">
                <a:solidFill>
                  <a:srgbClr val="FF0000"/>
                </a:solidFill>
                <a:latin typeface="Consolas" panose="020B0609020204030204" pitchFamily="49" charset="0"/>
                <a:ea typeface="华文楷体" panose="02010600040101010101" pitchFamily="2" charset="-122"/>
                <a:cs typeface="+mn-cs"/>
              </a:rPr>
              <a:t>const</a:t>
            </a:r>
            <a:r>
              <a:rPr lang="en-US" altLang="zh-CN" sz="1600" dirty="0">
                <a:solidFill>
                  <a:srgbClr val="FF0000"/>
                </a:solidFill>
                <a:latin typeface="Consolas" panose="020B0609020204030204" pitchFamily="49" charset="0"/>
                <a:ea typeface="华文楷体" panose="02010600040101010101" pitchFamily="2" charset="-122"/>
                <a:cs typeface="+mn-cs"/>
              </a:rPr>
              <a:t> Iterator &amp;other)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return !(*this != other);</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903534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设计模式</a:t>
            </a:r>
            <a:endParaRPr lang="en-US" dirty="0"/>
          </a:p>
        </p:txBody>
      </p:sp>
      <p:sp>
        <p:nvSpPr>
          <p:cNvPr id="4" name="内容占位符 3"/>
          <p:cNvSpPr>
            <a:spLocks noGrp="1"/>
          </p:cNvSpPr>
          <p:nvPr>
            <p:ph idx="1"/>
          </p:nvPr>
        </p:nvSpPr>
        <p:spPr>
          <a:xfrm>
            <a:off x="521146" y="1488283"/>
            <a:ext cx="8155310" cy="5254672"/>
          </a:xfrm>
        </p:spPr>
        <p:txBody>
          <a:bodyPr/>
          <a:lstStyle/>
          <a:p>
            <a:r>
              <a:rPr lang="zh-CN" altLang="en-US" dirty="0" smtClean="0"/>
              <a:t>设计</a:t>
            </a:r>
            <a:r>
              <a:rPr lang="zh-CN" altLang="en-US" dirty="0"/>
              <a:t>模式（</a:t>
            </a:r>
            <a:r>
              <a:rPr lang="en-US" altLang="zh-CN" dirty="0"/>
              <a:t>Design Pattern</a:t>
            </a:r>
            <a:r>
              <a:rPr lang="zh-CN" altLang="en-US" dirty="0"/>
              <a:t>）则是在长时间的实践之中，开发人员总结出的</a:t>
            </a:r>
            <a:r>
              <a:rPr lang="zh-CN" altLang="en-US" dirty="0">
                <a:solidFill>
                  <a:srgbClr val="FF0000"/>
                </a:solidFill>
              </a:rPr>
              <a:t>优秀架构与解决方案</a:t>
            </a:r>
            <a:r>
              <a:rPr lang="zh-CN" altLang="en-US" dirty="0" smtClean="0"/>
              <a:t>。</a:t>
            </a:r>
            <a:endParaRPr lang="en-US" altLang="zh-CN" dirty="0" smtClean="0"/>
          </a:p>
          <a:p>
            <a:r>
              <a:rPr lang="zh-CN" altLang="en-US" dirty="0" smtClean="0"/>
              <a:t>学习</a:t>
            </a:r>
            <a:r>
              <a:rPr lang="zh-CN" altLang="en-US" dirty="0"/>
              <a:t>设计模式将</a:t>
            </a:r>
            <a:r>
              <a:rPr lang="zh-CN" altLang="en-US" dirty="0" smtClean="0"/>
              <a:t>有助于能够</a:t>
            </a:r>
            <a:r>
              <a:rPr lang="zh-CN" altLang="en-US" dirty="0">
                <a:solidFill>
                  <a:srgbClr val="FF0000"/>
                </a:solidFill>
              </a:rPr>
              <a:t>快速</a:t>
            </a:r>
            <a:r>
              <a:rPr lang="zh-CN" altLang="en-US" dirty="0"/>
              <a:t>构建不同场景下的程序</a:t>
            </a:r>
            <a:r>
              <a:rPr lang="zh-CN" altLang="en-US" dirty="0" smtClean="0"/>
              <a:t>框架。</a:t>
            </a:r>
            <a:endParaRPr lang="en-US" altLang="zh-CN" dirty="0" smtClean="0"/>
          </a:p>
          <a:p>
            <a:r>
              <a:rPr lang="zh-CN" altLang="en-US" dirty="0" smtClean="0"/>
              <a:t>设计模式的概念</a:t>
            </a:r>
            <a:endParaRPr lang="en-US" altLang="zh-CN" dirty="0" smtClean="0"/>
          </a:p>
          <a:p>
            <a:pPr lvl="1"/>
            <a:r>
              <a:rPr lang="zh-CN" altLang="en-US" dirty="0" smtClean="0"/>
              <a:t>遵循</a:t>
            </a:r>
            <a:r>
              <a:rPr lang="zh-CN" altLang="en-US" dirty="0">
                <a:solidFill>
                  <a:srgbClr val="FF0000"/>
                </a:solidFill>
              </a:rPr>
              <a:t>面向对象</a:t>
            </a:r>
            <a:r>
              <a:rPr lang="zh-CN" altLang="en-US" dirty="0"/>
              <a:t>设计</a:t>
            </a:r>
            <a:r>
              <a:rPr lang="zh-CN" altLang="en-US" dirty="0" smtClean="0"/>
              <a:t>原则</a:t>
            </a:r>
            <a:endParaRPr lang="en-US" altLang="zh-CN" dirty="0" smtClean="0"/>
          </a:p>
          <a:p>
            <a:pPr lvl="1"/>
            <a:r>
              <a:rPr lang="zh-CN" altLang="en-US" sz="2400" dirty="0" smtClean="0"/>
              <a:t>对接口</a:t>
            </a:r>
            <a:r>
              <a:rPr lang="zh-CN" altLang="en-US" sz="2400" dirty="0"/>
              <a:t>编程而不是对实现编程（即</a:t>
            </a:r>
            <a:r>
              <a:rPr lang="zh-CN" altLang="en-US" sz="2400" dirty="0">
                <a:solidFill>
                  <a:srgbClr val="FF0000"/>
                </a:solidFill>
              </a:rPr>
              <a:t>提高代码复用</a:t>
            </a:r>
            <a:r>
              <a:rPr lang="zh-CN" altLang="en-US" sz="2400" dirty="0"/>
              <a:t>，抽象通用接口</a:t>
            </a:r>
            <a:r>
              <a:rPr lang="zh-CN" altLang="en-US" sz="2400" dirty="0" smtClean="0"/>
              <a:t>）</a:t>
            </a:r>
            <a:endParaRPr lang="en-US" altLang="zh-CN" dirty="0" smtClean="0"/>
          </a:p>
          <a:p>
            <a:pPr lvl="1"/>
            <a:r>
              <a:rPr lang="zh-CN" altLang="en-US" sz="2400" dirty="0" smtClean="0"/>
              <a:t>优先</a:t>
            </a:r>
            <a:r>
              <a:rPr lang="zh-CN" altLang="en-US" sz="2400" dirty="0"/>
              <a:t>使用对象组合而不是继承（即</a:t>
            </a:r>
            <a:r>
              <a:rPr lang="zh-CN" altLang="en-US" sz="2400" dirty="0">
                <a:solidFill>
                  <a:srgbClr val="FF0000"/>
                </a:solidFill>
              </a:rPr>
              <a:t>降低模型复杂程度</a:t>
            </a:r>
            <a:r>
              <a:rPr lang="zh-CN" altLang="en-US" sz="2400" dirty="0"/>
              <a:t>，对功能尽可能划分）</a:t>
            </a:r>
            <a:endParaRPr lang="en-US" altLang="zh-CN" sz="2400" dirty="0"/>
          </a:p>
          <a:p>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a:t>
            </a:fld>
            <a:endParaRPr lang="en-US" altLang="zh-CN"/>
          </a:p>
        </p:txBody>
      </p:sp>
    </p:spTree>
    <p:extLst>
      <p:ext uri="{BB962C8B-B14F-4D97-AF65-F5344CB8AC3E}">
        <p14:creationId xmlns:p14="http://schemas.microsoft.com/office/powerpoint/2010/main" val="10556807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Microsoft YaHei" charset="-122"/>
                <a:ea typeface="Microsoft YaHei" charset="-122"/>
                <a:cs typeface="Microsoft YaHei" charset="-122"/>
              </a:rPr>
              <a:t>总结</a:t>
            </a:r>
            <a:endParaRPr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575556" y="1580581"/>
            <a:ext cx="7992888" cy="4749029"/>
          </a:xfrm>
        </p:spPr>
        <p:txBody>
          <a:bodyPr>
            <a:normAutofit/>
          </a:bodyPr>
          <a:lstStyle/>
          <a:p>
            <a:pPr marL="228600" lvl="1">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行为型设计模式关心对象之间的行为功能抽象，核心在于</a:t>
            </a:r>
            <a:r>
              <a:rPr lang="zh-CN" altLang="en-US" b="1" dirty="0">
                <a:solidFill>
                  <a:srgbClr val="FF0000"/>
                </a:solidFill>
                <a:latin typeface="STKaiti" charset="-122"/>
                <a:ea typeface="STKaiti" charset="-122"/>
                <a:cs typeface="STKaiti" charset="-122"/>
              </a:rPr>
              <a:t>抽象</a:t>
            </a:r>
            <a:r>
              <a:rPr lang="zh-CN" altLang="en-US" b="1" dirty="0">
                <a:solidFill>
                  <a:srgbClr val="003366"/>
                </a:solidFill>
                <a:latin typeface="STKaiti" charset="-122"/>
                <a:ea typeface="STKaiti" charset="-122"/>
                <a:cs typeface="STKaiti" charset="-122"/>
              </a:rPr>
              <a:t>行为功能中</a:t>
            </a:r>
            <a:r>
              <a:rPr lang="zh-CN" altLang="en-US" b="1" dirty="0">
                <a:solidFill>
                  <a:srgbClr val="FF0000"/>
                </a:solidFill>
                <a:latin typeface="STKaiti" charset="-122"/>
                <a:ea typeface="STKaiti" charset="-122"/>
                <a:cs typeface="STKaiti" charset="-122"/>
              </a:rPr>
              <a:t>不变</a:t>
            </a:r>
            <a:r>
              <a:rPr lang="zh-CN" altLang="en-US" b="1" dirty="0">
                <a:solidFill>
                  <a:srgbClr val="003366"/>
                </a:solidFill>
                <a:latin typeface="STKaiti" charset="-122"/>
                <a:ea typeface="STKaiti" charset="-122"/>
                <a:cs typeface="STKaiti" charset="-122"/>
              </a:rPr>
              <a:t>的成分，具体实现行为功能中</a:t>
            </a:r>
            <a:r>
              <a:rPr lang="zh-CN" altLang="en-US" b="1" dirty="0">
                <a:solidFill>
                  <a:srgbClr val="FF0000"/>
                </a:solidFill>
                <a:latin typeface="STKaiti" charset="-122"/>
                <a:ea typeface="STKaiti" charset="-122"/>
                <a:cs typeface="STKaiti" charset="-122"/>
              </a:rPr>
              <a:t>变</a:t>
            </a:r>
            <a:r>
              <a:rPr lang="zh-CN" altLang="en-US" b="1" dirty="0">
                <a:solidFill>
                  <a:srgbClr val="003366"/>
                </a:solidFill>
                <a:latin typeface="STKaiti" charset="-122"/>
                <a:ea typeface="STKaiti" charset="-122"/>
                <a:cs typeface="STKaiti" charset="-122"/>
              </a:rPr>
              <a:t>的成分，保证以尽可能少的代码改动完成功能的增减</a:t>
            </a:r>
            <a:endParaRPr lang="en-US" altLang="zh-CN" b="1" dirty="0">
              <a:solidFill>
                <a:srgbClr val="003366"/>
              </a:solidFill>
              <a:latin typeface="STKaiti" charset="-122"/>
              <a:ea typeface="STKaiti" charset="-122"/>
              <a:cs typeface="STKaiti" charset="-122"/>
            </a:endParaRPr>
          </a:p>
          <a:p>
            <a:pPr lvl="1"/>
            <a:r>
              <a:rPr lang="zh-CN" altLang="en-US" dirty="0" smtClean="0">
                <a:latin typeface="STKaiti" charset="-122"/>
                <a:ea typeface="STKaiti" charset="-122"/>
                <a:cs typeface="STKaiti" charset="-122"/>
              </a:rPr>
              <a:t>模板</a:t>
            </a:r>
            <a:r>
              <a:rPr lang="zh-CN" altLang="en-US" dirty="0">
                <a:latin typeface="STKaiti" charset="-122"/>
                <a:ea typeface="STKaiti" charset="-122"/>
                <a:cs typeface="STKaiti" charset="-122"/>
              </a:rPr>
              <a:t>方法归纳了一系列类的通用功能，在基类中将功能的接口固定，在子类中具体实现流程细节，使得新类的增加不对已有类产生</a:t>
            </a:r>
            <a:r>
              <a:rPr lang="zh-CN" altLang="en-US" dirty="0" smtClean="0">
                <a:latin typeface="STKaiti" charset="-122"/>
                <a:ea typeface="STKaiti" charset="-122"/>
                <a:cs typeface="STKaiti" charset="-122"/>
              </a:rPr>
              <a:t>影响</a:t>
            </a:r>
            <a:endParaRPr lang="en-US" altLang="zh-CN" dirty="0">
              <a:latin typeface="STKaiti" charset="-122"/>
              <a:ea typeface="STKaiti" charset="-122"/>
              <a:cs typeface="STKaiti" charset="-122"/>
            </a:endParaRPr>
          </a:p>
          <a:p>
            <a:pPr lvl="1"/>
            <a:r>
              <a:rPr lang="zh-CN" altLang="en-US" sz="2400" dirty="0" smtClean="0">
                <a:latin typeface="STKaiti" charset="-122"/>
                <a:ea typeface="STKaiti" charset="-122"/>
                <a:cs typeface="STKaiti" charset="-122"/>
              </a:rPr>
              <a:t>策略</a:t>
            </a:r>
            <a:r>
              <a:rPr lang="zh-CN" altLang="en-US" sz="2400" dirty="0">
                <a:latin typeface="STKaiti" charset="-122"/>
                <a:ea typeface="STKaiti" charset="-122"/>
                <a:cs typeface="STKaiti" charset="-122"/>
              </a:rPr>
              <a:t>模式抽象了功能的选择与组合，隔离不同的功能使得相互之间不受影响，可以灵活支持算法或策略的</a:t>
            </a:r>
            <a:r>
              <a:rPr lang="zh-CN" altLang="en-US" sz="2400" dirty="0" smtClean="0">
                <a:latin typeface="STKaiti" charset="-122"/>
                <a:ea typeface="STKaiti" charset="-122"/>
                <a:cs typeface="STKaiti" charset="-122"/>
              </a:rPr>
              <a:t>变动</a:t>
            </a:r>
            <a:endParaRPr lang="en-US" altLang="zh-CN" dirty="0">
              <a:latin typeface="STKaiti" charset="-122"/>
              <a:ea typeface="STKaiti" charset="-122"/>
              <a:cs typeface="STKaiti" charset="-122"/>
            </a:endParaRPr>
          </a:p>
          <a:p>
            <a:pPr lvl="1"/>
            <a:r>
              <a:rPr lang="zh-CN" altLang="en-US" sz="2400" dirty="0" smtClean="0">
                <a:latin typeface="STKaiti" charset="-122"/>
                <a:ea typeface="STKaiti" charset="-122"/>
                <a:cs typeface="STKaiti" charset="-122"/>
              </a:rPr>
              <a:t>迭代</a:t>
            </a:r>
            <a:r>
              <a:rPr lang="zh-CN" altLang="en-US" sz="2400" dirty="0">
                <a:latin typeface="STKaiti" charset="-122"/>
                <a:ea typeface="STKaiti" charset="-122"/>
                <a:cs typeface="STKaiti" charset="-122"/>
              </a:rPr>
              <a:t>器模式抽象了数据访问方法，可以访问对象的元素但却不暴露底层实现，隔离具体算法与数据结构</a:t>
            </a:r>
            <a:endParaRPr lang="en-US" altLang="zh-CN" b="0" dirty="0">
              <a:latin typeface="STKaiti" charset="-122"/>
              <a:ea typeface="STKaiti" charset="-122"/>
              <a:cs typeface="STKaiti" charset="-122"/>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20</a:t>
            </a:fld>
            <a:endParaRPr lang="zh-CN" altLang="en-US" dirty="0"/>
          </a:p>
        </p:txBody>
      </p:sp>
    </p:spTree>
    <p:extLst>
      <p:ext uri="{BB962C8B-B14F-4D97-AF65-F5344CB8AC3E}">
        <p14:creationId xmlns:p14="http://schemas.microsoft.com/office/powerpoint/2010/main" val="892606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954107"/>
          </a:xfrm>
          <a:prstGeom prst="rect">
            <a:avLst/>
          </a:prstGeom>
        </p:spPr>
        <p:txBody>
          <a:bodyPr wrap="square">
            <a:spAutoFit/>
          </a:bodyPr>
          <a:lstStyle/>
          <a:p>
            <a:pPr eaLnBrk="1" fontAlgn="auto" hangingPunct="1">
              <a:spcBef>
                <a:spcPts val="0"/>
              </a:spcBef>
              <a:spcAft>
                <a:spcPts val="0"/>
              </a:spcAft>
              <a:defRPr/>
            </a:pPr>
            <a:r>
              <a:rPr kumimoji="1" lang="en-US" altLang="zh-CN" sz="2800" dirty="0">
                <a:solidFill>
                  <a:prstClr val="black"/>
                </a:solidFill>
                <a:latin typeface="STKaiti" charset="-122"/>
                <a:ea typeface="STKaiti" charset="-122"/>
                <a:cs typeface="STKaiti" charset="-122"/>
              </a:rPr>
              <a:t>01</a:t>
            </a:r>
            <a:r>
              <a:rPr kumimoji="1" lang="zh-CN" altLang="en-US" sz="2800" dirty="0">
                <a:solidFill>
                  <a:prstClr val="black"/>
                </a:solidFill>
                <a:latin typeface="STKaiti" charset="-122"/>
                <a:ea typeface="STKaiti" charset="-122"/>
                <a:cs typeface="STKaiti" charset="-122"/>
              </a:rPr>
              <a:t>、</a:t>
            </a:r>
            <a:r>
              <a:rPr kumimoji="1" lang="zh-CN" altLang="zh-CN" sz="2800" dirty="0">
                <a:solidFill>
                  <a:prstClr val="black"/>
                </a:solidFill>
                <a:latin typeface="STKaiti" charset="-122"/>
                <a:ea typeface="STKaiti" charset="-122"/>
                <a:cs typeface="STKaiti" charset="-122"/>
              </a:rPr>
              <a:t>下面哪一种设计原则可以提高代码的可复用性和可维护性 </a:t>
            </a:r>
            <a:r>
              <a:rPr kumimoji="1" lang="en-US" altLang="zh-CN" sz="2800" dirty="0" smtClean="0">
                <a:solidFill>
                  <a:prstClr val="black"/>
                </a:solidFill>
                <a:latin typeface="STKaiti" charset="-122"/>
                <a:ea typeface="STKaiti" charset="-122"/>
                <a:cs typeface="STKaiti" charset="-122"/>
              </a:rPr>
              <a:t>[</a:t>
            </a:r>
            <a:r>
              <a:rPr kumimoji="1" lang="zh-CN" altLang="en-US" sz="2800" dirty="0" smtClean="0">
                <a:solidFill>
                  <a:prstClr val="black"/>
                </a:solidFill>
                <a:latin typeface="STKaiti" charset="-122"/>
                <a:ea typeface="STKaiti" charset="-122"/>
                <a:cs typeface="STKaiti" charset="-122"/>
              </a:rPr>
              <a:t> </a:t>
            </a:r>
            <a:r>
              <a:rPr kumimoji="1" lang="en-US" altLang="zh-CN" sz="2800" dirty="0" smtClean="0">
                <a:solidFill>
                  <a:prstClr val="black"/>
                </a:solidFill>
                <a:latin typeface="STKaiti" charset="-122"/>
                <a:ea typeface="STKaiti" charset="-122"/>
                <a:cs typeface="STKaiti" charset="-122"/>
              </a:rPr>
              <a:t> </a:t>
            </a:r>
            <a:r>
              <a:rPr kumimoji="1" lang="en-US" altLang="zh-CN" sz="2800" dirty="0">
                <a:solidFill>
                  <a:prstClr val="black"/>
                </a:solidFill>
                <a:latin typeface="STKaiti" charset="-122"/>
                <a:ea typeface="STKaiti" charset="-122"/>
                <a:cs typeface="STKaiti" charset="-122"/>
              </a:rPr>
              <a:t>]</a:t>
            </a:r>
          </a:p>
        </p:txBody>
      </p:sp>
      <p:sp>
        <p:nvSpPr>
          <p:cNvPr id="8" name="矩形 7">
            <a:extLst>
              <a:ext uri="{FF2B5EF4-FFF2-40B4-BE49-F238E27FC236}">
                <a16:creationId xmlns="" xmlns:a16="http://schemas.microsoft.com/office/drawing/2014/main" id="{1B21B00A-27CA-4790-B09C-0689D1389397}"/>
              </a:ext>
            </a:extLst>
          </p:cNvPr>
          <p:cNvSpPr/>
          <p:nvPr/>
        </p:nvSpPr>
        <p:spPr>
          <a:xfrm>
            <a:off x="232266" y="2197313"/>
            <a:ext cx="8443682" cy="1938992"/>
          </a:xfrm>
          <a:prstGeom prst="rect">
            <a:avLst/>
          </a:prstGeom>
        </p:spPr>
        <p:txBody>
          <a:bodyPr wrap="square">
            <a:spAutoFit/>
          </a:bodyPr>
          <a:lstStyle/>
          <a:p>
            <a:pPr marL="457200" lvl="0" indent="-457200" eaLnBrk="1" fontAlgn="auto" hangingPunct="1">
              <a:lnSpc>
                <a:spcPct val="150000"/>
              </a:lnSpc>
              <a:spcBef>
                <a:spcPts val="0"/>
              </a:spcBef>
              <a:spcAft>
                <a:spcPts val="0"/>
              </a:spcAft>
              <a:buAutoNum type="alphaUcParenR"/>
              <a:defRPr/>
            </a:pPr>
            <a:r>
              <a:rPr lang="zh-CN" altLang="zh-CN" sz="2000" dirty="0" smtClean="0">
                <a:solidFill>
                  <a:prstClr val="black"/>
                </a:solidFill>
                <a:latin typeface="Times New Roman" pitchFamily="18" charset="0"/>
                <a:ea typeface="STKaiti" charset="-122"/>
                <a:cs typeface="Times New Roman" pitchFamily="18" charset="0"/>
              </a:rPr>
              <a:t>对</a:t>
            </a:r>
            <a:r>
              <a:rPr lang="zh-CN" altLang="zh-CN" sz="2000" dirty="0">
                <a:solidFill>
                  <a:prstClr val="black"/>
                </a:solidFill>
                <a:latin typeface="Times New Roman" pitchFamily="18" charset="0"/>
                <a:ea typeface="STKaiti" charset="-122"/>
                <a:cs typeface="Times New Roman" pitchFamily="18" charset="0"/>
              </a:rPr>
              <a:t>继承开放，对重载关闭</a:t>
            </a:r>
            <a:r>
              <a:rPr lang="en-US" altLang="zh-CN" sz="2000" dirty="0">
                <a:solidFill>
                  <a:prstClr val="black"/>
                </a:solidFill>
                <a:latin typeface="Times New Roman" pitchFamily="18" charset="0"/>
                <a:ea typeface="STKaiti" charset="-122"/>
                <a:cs typeface="Times New Roman" pitchFamily="18" charset="0"/>
              </a:rPr>
              <a:t>;	</a:t>
            </a:r>
            <a:endParaRPr lang="en-US" altLang="zh-CN" sz="2000" dirty="0" smtClean="0">
              <a:solidFill>
                <a:prstClr val="black"/>
              </a:solidFill>
              <a:latin typeface="Times New Roman" pitchFamily="18" charset="0"/>
              <a:ea typeface="STKaiti" charset="-122"/>
              <a:cs typeface="Times New Roman" pitchFamily="18" charset="0"/>
            </a:endParaRPr>
          </a:p>
          <a:p>
            <a:pPr lvl="0" eaLnBrk="1" fontAlgn="auto" hangingPunct="1">
              <a:lnSpc>
                <a:spcPct val="150000"/>
              </a:lnSpc>
              <a:spcBef>
                <a:spcPts val="0"/>
              </a:spcBef>
              <a:spcAft>
                <a:spcPts val="0"/>
              </a:spcAft>
              <a:defRPr/>
            </a:pPr>
            <a:r>
              <a:rPr lang="en-US" altLang="zh-CN" sz="2000" dirty="0" smtClean="0">
                <a:solidFill>
                  <a:prstClr val="black"/>
                </a:solidFill>
                <a:latin typeface="Times New Roman" pitchFamily="18" charset="0"/>
                <a:ea typeface="STKaiti" charset="-122"/>
                <a:cs typeface="Times New Roman" pitchFamily="18" charset="0"/>
              </a:rPr>
              <a:t>B</a:t>
            </a:r>
            <a:r>
              <a:rPr lang="en-US" altLang="zh-CN" sz="2000" dirty="0">
                <a:solidFill>
                  <a:prstClr val="black"/>
                </a:solidFill>
                <a:latin typeface="Times New Roman" pitchFamily="18" charset="0"/>
                <a:ea typeface="STKaiti" charset="-122"/>
                <a:cs typeface="Times New Roman" pitchFamily="18" charset="0"/>
              </a:rPr>
              <a:t>)	</a:t>
            </a:r>
            <a:r>
              <a:rPr lang="zh-CN" altLang="zh-CN" sz="2000" dirty="0">
                <a:solidFill>
                  <a:prstClr val="black"/>
                </a:solidFill>
                <a:latin typeface="Times New Roman" pitchFamily="18" charset="0"/>
                <a:ea typeface="STKaiti" charset="-122"/>
                <a:cs typeface="Times New Roman" pitchFamily="18" charset="0"/>
              </a:rPr>
              <a:t>对重载开放，对继承关闭 </a:t>
            </a:r>
            <a:r>
              <a:rPr lang="en-US" altLang="zh-CN" sz="2000" dirty="0">
                <a:solidFill>
                  <a:prstClr val="black"/>
                </a:solidFill>
                <a:latin typeface="Times New Roman" pitchFamily="18" charset="0"/>
                <a:ea typeface="STKaiti" charset="-122"/>
                <a:cs typeface="Times New Roman" pitchFamily="18" charset="0"/>
              </a:rPr>
              <a:t>;</a:t>
            </a:r>
          </a:p>
          <a:p>
            <a:pPr marL="457200" lvl="0" indent="-457200" eaLnBrk="1" fontAlgn="auto" hangingPunct="1">
              <a:lnSpc>
                <a:spcPct val="150000"/>
              </a:lnSpc>
              <a:spcBef>
                <a:spcPts val="0"/>
              </a:spcBef>
              <a:spcAft>
                <a:spcPts val="0"/>
              </a:spcAft>
              <a:buAutoNum type="alphaUcParenR" startAt="3"/>
              <a:defRPr/>
            </a:pPr>
            <a:r>
              <a:rPr lang="zh-CN" altLang="zh-CN" sz="2000" dirty="0" smtClean="0">
                <a:solidFill>
                  <a:prstClr val="black"/>
                </a:solidFill>
                <a:latin typeface="Times New Roman" pitchFamily="18" charset="0"/>
                <a:ea typeface="STKaiti" charset="-122"/>
                <a:cs typeface="Times New Roman" pitchFamily="18" charset="0"/>
              </a:rPr>
              <a:t>对</a:t>
            </a:r>
            <a:r>
              <a:rPr lang="zh-CN" altLang="zh-CN" sz="2000" dirty="0">
                <a:solidFill>
                  <a:prstClr val="black"/>
                </a:solidFill>
                <a:latin typeface="Times New Roman" pitchFamily="18" charset="0"/>
                <a:ea typeface="STKaiti" charset="-122"/>
                <a:cs typeface="Times New Roman" pitchFamily="18" charset="0"/>
              </a:rPr>
              <a:t>修改开放，对扩展关闭 </a:t>
            </a:r>
            <a:r>
              <a:rPr lang="en-US" altLang="zh-CN" sz="2000" dirty="0">
                <a:solidFill>
                  <a:prstClr val="black"/>
                </a:solidFill>
                <a:latin typeface="Times New Roman" pitchFamily="18" charset="0"/>
                <a:ea typeface="STKaiti" charset="-122"/>
                <a:cs typeface="Times New Roman" pitchFamily="18" charset="0"/>
              </a:rPr>
              <a:t>;	</a:t>
            </a:r>
            <a:endParaRPr lang="en-US" altLang="zh-CN" sz="2000" dirty="0" smtClean="0">
              <a:solidFill>
                <a:prstClr val="black"/>
              </a:solidFill>
              <a:latin typeface="Times New Roman" pitchFamily="18" charset="0"/>
              <a:ea typeface="STKaiti" charset="-122"/>
              <a:cs typeface="Times New Roman" pitchFamily="18" charset="0"/>
            </a:endParaRPr>
          </a:p>
          <a:p>
            <a:pPr lvl="0" eaLnBrk="1" fontAlgn="auto" hangingPunct="1">
              <a:lnSpc>
                <a:spcPct val="150000"/>
              </a:lnSpc>
              <a:spcBef>
                <a:spcPts val="0"/>
              </a:spcBef>
              <a:spcAft>
                <a:spcPts val="0"/>
              </a:spcAft>
              <a:defRPr/>
            </a:pPr>
            <a:r>
              <a:rPr lang="en-US" altLang="zh-CN" sz="2000" dirty="0" smtClean="0">
                <a:solidFill>
                  <a:prstClr val="black"/>
                </a:solidFill>
                <a:latin typeface="Times New Roman" pitchFamily="18" charset="0"/>
                <a:ea typeface="STKaiti" charset="-122"/>
                <a:cs typeface="Times New Roman" pitchFamily="18" charset="0"/>
              </a:rPr>
              <a:t>D</a:t>
            </a:r>
            <a:r>
              <a:rPr lang="en-US" altLang="zh-CN" sz="2000" dirty="0">
                <a:solidFill>
                  <a:prstClr val="black"/>
                </a:solidFill>
                <a:latin typeface="Times New Roman" pitchFamily="18" charset="0"/>
                <a:ea typeface="STKaiti" charset="-122"/>
                <a:cs typeface="Times New Roman" pitchFamily="18" charset="0"/>
              </a:rPr>
              <a:t>)	</a:t>
            </a:r>
            <a:r>
              <a:rPr lang="zh-CN" altLang="zh-CN" sz="2000" dirty="0">
                <a:solidFill>
                  <a:prstClr val="black"/>
                </a:solidFill>
                <a:latin typeface="Times New Roman" pitchFamily="18" charset="0"/>
                <a:ea typeface="STKaiti" charset="-122"/>
                <a:cs typeface="Times New Roman" pitchFamily="18" charset="0"/>
              </a:rPr>
              <a:t>对扩展开放，对修改关闭 </a:t>
            </a:r>
            <a:r>
              <a:rPr lang="en-US" altLang="zh-CN" sz="2000" dirty="0">
                <a:solidFill>
                  <a:prstClr val="black"/>
                </a:solidFill>
                <a:latin typeface="Times New Roman" pitchFamily="18" charset="0"/>
                <a:ea typeface="STKaiti" charset="-122"/>
                <a:cs typeface="Times New Roman" pitchFamily="18" charset="0"/>
              </a:rPr>
              <a:t>;</a:t>
            </a:r>
          </a:p>
        </p:txBody>
      </p:sp>
      <p:sp>
        <p:nvSpPr>
          <p:cNvPr id="7" name="矩形 6">
            <a:extLst>
              <a:ext uri="{FF2B5EF4-FFF2-40B4-BE49-F238E27FC236}">
                <a16:creationId xmlns="" xmlns:a16="http://schemas.microsoft.com/office/drawing/2014/main" id="{52DC6B6E-2F71-4EAC-B2A3-F37896D5660C}"/>
              </a:ext>
            </a:extLst>
          </p:cNvPr>
          <p:cNvSpPr/>
          <p:nvPr/>
        </p:nvSpPr>
        <p:spPr>
          <a:xfrm>
            <a:off x="232266" y="4491117"/>
            <a:ext cx="8660214" cy="954107"/>
          </a:xfrm>
          <a:prstGeom prst="rect">
            <a:avLst/>
          </a:prstGeom>
        </p:spPr>
        <p:txBody>
          <a:bodyPr wrap="square">
            <a:spAutoFit/>
          </a:bodyPr>
          <a:lstStyle/>
          <a:p>
            <a:pPr eaLnBrk="1" fontAlgn="auto" hangingPunct="1">
              <a:spcBef>
                <a:spcPts val="0"/>
              </a:spcBef>
              <a:spcAft>
                <a:spcPts val="0"/>
              </a:spcAft>
              <a:defRPr/>
            </a:pPr>
            <a:r>
              <a:rPr kumimoji="1" lang="en-US" altLang="zh-CN" sz="2800" dirty="0">
                <a:solidFill>
                  <a:prstClr val="black"/>
                </a:solidFill>
                <a:latin typeface="STKaiti" charset="-122"/>
                <a:ea typeface="STKaiti" charset="-122"/>
                <a:cs typeface="STKaiti" charset="-122"/>
              </a:rPr>
              <a:t>02</a:t>
            </a:r>
            <a:r>
              <a:rPr kumimoji="1" lang="zh-CN" altLang="en-US" sz="2800" dirty="0">
                <a:solidFill>
                  <a:prstClr val="black"/>
                </a:solidFill>
                <a:latin typeface="STKaiti" charset="-122"/>
                <a:ea typeface="STKaiti" charset="-122"/>
                <a:cs typeface="STKaiti" charset="-122"/>
              </a:rPr>
              <a:t>、</a:t>
            </a:r>
            <a:r>
              <a:rPr kumimoji="1" lang="zh-CN" altLang="zh-CN" sz="2800" dirty="0">
                <a:solidFill>
                  <a:prstClr val="black"/>
                </a:solidFill>
                <a:latin typeface="STKaiti" charset="-122"/>
                <a:ea typeface="STKaiti" charset="-122"/>
                <a:cs typeface="STKaiti" charset="-122"/>
              </a:rPr>
              <a:t>模板方法使用</a:t>
            </a:r>
            <a:r>
              <a:rPr kumimoji="1" lang="zh-CN" altLang="en-US" sz="2800" u="sng" dirty="0">
                <a:solidFill>
                  <a:prstClr val="black"/>
                </a:solidFill>
                <a:latin typeface="STKaiti" charset="-122"/>
                <a:ea typeface="STKaiti" charset="-122"/>
                <a:cs typeface="STKaiti" charset="-122"/>
              </a:rPr>
              <a:t>          </a:t>
            </a:r>
            <a:r>
              <a:rPr kumimoji="1" lang="zh-CN" altLang="zh-CN" sz="2800" dirty="0">
                <a:solidFill>
                  <a:prstClr val="black"/>
                </a:solidFill>
                <a:latin typeface="STKaiti" charset="-122"/>
                <a:ea typeface="STKaiti" charset="-122"/>
                <a:cs typeface="STKaiti" charset="-122"/>
              </a:rPr>
              <a:t>类定义算法骨架，算法的细节由</a:t>
            </a:r>
            <a:r>
              <a:rPr kumimoji="1" lang="zh-CN" altLang="en-US" sz="2800" u="sng" dirty="0">
                <a:solidFill>
                  <a:prstClr val="black"/>
                </a:solidFill>
                <a:latin typeface="STKaiti" charset="-122"/>
                <a:ea typeface="STKaiti" charset="-122"/>
                <a:cs typeface="STKaiti" charset="-122"/>
              </a:rPr>
              <a:t>          </a:t>
            </a:r>
            <a:r>
              <a:rPr kumimoji="1" lang="zh-CN" altLang="zh-CN" sz="2800" dirty="0">
                <a:solidFill>
                  <a:prstClr val="black"/>
                </a:solidFill>
                <a:latin typeface="STKaiti" charset="-122"/>
                <a:ea typeface="STKaiti" charset="-122"/>
                <a:cs typeface="STKaiti" charset="-122"/>
              </a:rPr>
              <a:t>类负责实现 </a:t>
            </a:r>
            <a:endParaRPr kumimoji="1" lang="en-US" altLang="zh-CN" sz="2800" dirty="0">
              <a:solidFill>
                <a:prstClr val="black"/>
              </a:solidFill>
              <a:latin typeface="STKaiti" charset="-122"/>
              <a:ea typeface="STKaiti" charset="-122"/>
              <a:cs typeface="STKaiti" charset="-122"/>
            </a:endParaRPr>
          </a:p>
        </p:txBody>
      </p:sp>
    </p:spTree>
    <p:extLst>
      <p:ext uri="{BB962C8B-B14F-4D97-AF65-F5344CB8AC3E}">
        <p14:creationId xmlns:p14="http://schemas.microsoft.com/office/powerpoint/2010/main" val="410207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954107"/>
          </a:xfrm>
          <a:prstGeom prst="rect">
            <a:avLst/>
          </a:prstGeom>
        </p:spPr>
        <p:txBody>
          <a:bodyPr wrap="square">
            <a:spAutoFit/>
          </a:bodyPr>
          <a:lstStyle/>
          <a:p>
            <a:pPr lvl="0" eaLnBrk="1" fontAlgn="auto" hangingPunct="1">
              <a:spcBef>
                <a:spcPts val="0"/>
              </a:spcBef>
              <a:spcAft>
                <a:spcPts val="0"/>
              </a:spcAft>
              <a:defRPr/>
            </a:pPr>
            <a:r>
              <a:rPr kumimoji="1" lang="en-US" altLang="zh-CN" sz="2800" b="0" i="0" u="none" strike="noStrike" kern="1200" cap="none" spc="0" normalizeH="0" baseline="0" noProof="0" dirty="0">
                <a:ln>
                  <a:noFill/>
                </a:ln>
                <a:solidFill>
                  <a:prstClr val="black"/>
                </a:solidFill>
                <a:effectLst/>
                <a:uLnTx/>
                <a:uFillTx/>
                <a:latin typeface="STKaiti" charset="-122"/>
                <a:ea typeface="STKaiti" charset="-122"/>
                <a:cs typeface="STKaiti" charset="-122"/>
              </a:rPr>
              <a:t>01</a:t>
            </a:r>
            <a:r>
              <a:rPr kumimoji="1" lang="zh-CN" altLang="en-US" sz="2800" b="0" i="0" u="none" strike="noStrike" kern="1200" cap="none" spc="0" normalizeH="0" baseline="0" noProof="0" dirty="0" smtClean="0">
                <a:ln>
                  <a:noFill/>
                </a:ln>
                <a:solidFill>
                  <a:prstClr val="black"/>
                </a:solidFill>
                <a:effectLst/>
                <a:uLnTx/>
                <a:uFillTx/>
                <a:latin typeface="STKaiti" charset="-122"/>
                <a:ea typeface="STKaiti" charset="-122"/>
                <a:cs typeface="STKaiti" charset="-122"/>
              </a:rPr>
              <a:t>、</a:t>
            </a:r>
            <a:r>
              <a:rPr lang="zh-CN" altLang="zh-CN" sz="2800" dirty="0">
                <a:latin typeface="STKaiti" charset="-122"/>
                <a:ea typeface="STKaiti" charset="-122"/>
                <a:cs typeface="STKaiti" charset="-122"/>
              </a:rPr>
              <a:t>下面哪一种设计原则可以提高代码的可复用性和可维护性 </a:t>
            </a:r>
            <a:r>
              <a:rPr kumimoji="1" lang="en-US" altLang="zh-CN" sz="2800" b="0" i="0" u="none" strike="noStrike" kern="1200" cap="none" spc="0" normalizeH="0" baseline="0" noProof="0" dirty="0" smtClean="0">
                <a:ln>
                  <a:noFill/>
                </a:ln>
                <a:solidFill>
                  <a:prstClr val="black"/>
                </a:solidFill>
                <a:effectLst/>
                <a:uLnTx/>
                <a:uFillTx/>
                <a:latin typeface="STKaiti" charset="-122"/>
                <a:ea typeface="STKaiti" charset="-122"/>
                <a:cs typeface="STKaiti" charset="-122"/>
              </a:rPr>
              <a:t>[</a:t>
            </a:r>
            <a:r>
              <a:rPr kumimoji="1" lang="en-US" altLang="zh-CN" sz="2800" b="0" i="0" u="none" strike="noStrike" kern="1200" cap="none" spc="0" normalizeH="0" baseline="0" noProof="0" dirty="0" smtClean="0">
                <a:ln>
                  <a:noFill/>
                </a:ln>
                <a:solidFill>
                  <a:srgbClr val="FF0000"/>
                </a:solidFill>
                <a:effectLst/>
                <a:uLnTx/>
                <a:uFillTx/>
                <a:latin typeface="STKaiti" charset="-122"/>
                <a:ea typeface="STKaiti" charset="-122"/>
                <a:cs typeface="STKaiti" charset="-122"/>
              </a:rPr>
              <a:t>D</a:t>
            </a:r>
            <a:r>
              <a:rPr kumimoji="1" lang="en-US" altLang="zh-CN" sz="2800" b="0" i="0" u="none" strike="noStrike" kern="1200" cap="none" spc="0" normalizeH="0" baseline="0" noProof="0" dirty="0" smtClean="0">
                <a:ln>
                  <a:noFill/>
                </a:ln>
                <a:solidFill>
                  <a:prstClr val="black"/>
                </a:solidFill>
                <a:effectLst/>
                <a:uLnTx/>
                <a:uFillTx/>
                <a:latin typeface="STKaiti" charset="-122"/>
                <a:ea typeface="STKaiti" charset="-122"/>
                <a:cs typeface="STKaiti" charset="-122"/>
              </a:rPr>
              <a:t>]</a:t>
            </a:r>
            <a:endParaRPr kumimoji="1" lang="en-US" altLang="zh-CN" sz="2800" b="0" i="0" u="none" strike="noStrike" kern="1200" cap="none" spc="0" normalizeH="0" baseline="0" noProof="0" dirty="0">
              <a:ln>
                <a:noFill/>
              </a:ln>
              <a:solidFill>
                <a:prstClr val="black"/>
              </a:solidFill>
              <a:effectLst/>
              <a:uLnTx/>
              <a:uFillTx/>
              <a:latin typeface="STKaiti" charset="-122"/>
              <a:ea typeface="STKaiti" charset="-122"/>
              <a:cs typeface="STKaiti" charset="-122"/>
            </a:endParaRPr>
          </a:p>
        </p:txBody>
      </p:sp>
      <p:sp>
        <p:nvSpPr>
          <p:cNvPr id="8" name="矩形 7">
            <a:extLst>
              <a:ext uri="{FF2B5EF4-FFF2-40B4-BE49-F238E27FC236}">
                <a16:creationId xmlns="" xmlns:a16="http://schemas.microsoft.com/office/drawing/2014/main" id="{1B21B00A-27CA-4790-B09C-0689D1389397}"/>
              </a:ext>
            </a:extLst>
          </p:cNvPr>
          <p:cNvSpPr/>
          <p:nvPr/>
        </p:nvSpPr>
        <p:spPr>
          <a:xfrm>
            <a:off x="232266" y="2197313"/>
            <a:ext cx="8443682" cy="1938992"/>
          </a:xfrm>
          <a:prstGeom prst="rect">
            <a:avLst/>
          </a:prstGeom>
        </p:spPr>
        <p:txBody>
          <a:bodyPr wrap="square">
            <a:spAutoFit/>
          </a:bodyPr>
          <a:lstStyle/>
          <a:p>
            <a:pPr lvl="0" eaLnBrk="1" fontAlgn="auto" hangingPunct="1">
              <a:lnSpc>
                <a:spcPct val="150000"/>
              </a:lnSpc>
              <a:spcBef>
                <a:spcPts val="0"/>
              </a:spcBef>
              <a:spcAft>
                <a:spcPts val="0"/>
              </a:spcAft>
              <a:defRPr/>
            </a:pPr>
            <a:r>
              <a:rPr lang="en-US" altLang="zh-CN" sz="2000" dirty="0" smtClean="0">
                <a:solidFill>
                  <a:prstClr val="black"/>
                </a:solidFill>
                <a:latin typeface="Times New Roman" pitchFamily="18" charset="0"/>
                <a:ea typeface="STKaiti" charset="-122"/>
                <a:cs typeface="Times New Roman" pitchFamily="18" charset="0"/>
              </a:rPr>
              <a:t>A)	</a:t>
            </a:r>
            <a:r>
              <a:rPr lang="zh-CN" altLang="zh-CN" sz="2000" dirty="0" smtClean="0">
                <a:solidFill>
                  <a:prstClr val="black"/>
                </a:solidFill>
                <a:latin typeface="Times New Roman" pitchFamily="18" charset="0"/>
                <a:ea typeface="STKaiti" charset="-122"/>
                <a:cs typeface="Times New Roman" pitchFamily="18" charset="0"/>
              </a:rPr>
              <a:t>对</a:t>
            </a:r>
            <a:r>
              <a:rPr lang="zh-CN" altLang="zh-CN" sz="2000" dirty="0">
                <a:solidFill>
                  <a:prstClr val="black"/>
                </a:solidFill>
                <a:latin typeface="Times New Roman" pitchFamily="18" charset="0"/>
                <a:ea typeface="STKaiti" charset="-122"/>
                <a:cs typeface="Times New Roman" pitchFamily="18" charset="0"/>
              </a:rPr>
              <a:t>继承开放，对重载关闭</a:t>
            </a:r>
            <a:r>
              <a:rPr lang="en-US" altLang="zh-CN" sz="2000" dirty="0">
                <a:solidFill>
                  <a:prstClr val="black"/>
                </a:solidFill>
                <a:latin typeface="Times New Roman" pitchFamily="18" charset="0"/>
                <a:ea typeface="STKaiti" charset="-122"/>
                <a:cs typeface="Times New Roman" pitchFamily="18" charset="0"/>
              </a:rPr>
              <a:t>;	</a:t>
            </a:r>
            <a:endParaRPr lang="en-US" altLang="zh-CN" sz="2000" dirty="0" smtClean="0">
              <a:solidFill>
                <a:prstClr val="black"/>
              </a:solidFill>
              <a:latin typeface="Times New Roman" pitchFamily="18" charset="0"/>
              <a:ea typeface="STKaiti" charset="-122"/>
              <a:cs typeface="Times New Roman" pitchFamily="18" charset="0"/>
            </a:endParaRPr>
          </a:p>
          <a:p>
            <a:pPr lvl="0" eaLnBrk="1" fontAlgn="auto" hangingPunct="1">
              <a:lnSpc>
                <a:spcPct val="150000"/>
              </a:lnSpc>
              <a:spcBef>
                <a:spcPts val="0"/>
              </a:spcBef>
              <a:spcAft>
                <a:spcPts val="0"/>
              </a:spcAft>
              <a:defRPr/>
            </a:pPr>
            <a:r>
              <a:rPr lang="en-US" altLang="zh-CN" sz="2000" dirty="0" smtClean="0">
                <a:solidFill>
                  <a:prstClr val="black"/>
                </a:solidFill>
                <a:latin typeface="Times New Roman" pitchFamily="18" charset="0"/>
                <a:ea typeface="STKaiti" charset="-122"/>
                <a:cs typeface="Times New Roman" pitchFamily="18" charset="0"/>
              </a:rPr>
              <a:t>B</a:t>
            </a:r>
            <a:r>
              <a:rPr lang="en-US" altLang="zh-CN" sz="2000" dirty="0">
                <a:solidFill>
                  <a:prstClr val="black"/>
                </a:solidFill>
                <a:latin typeface="Times New Roman" pitchFamily="18" charset="0"/>
                <a:ea typeface="STKaiti" charset="-122"/>
                <a:cs typeface="Times New Roman" pitchFamily="18" charset="0"/>
              </a:rPr>
              <a:t>)	</a:t>
            </a:r>
            <a:r>
              <a:rPr lang="zh-CN" altLang="zh-CN" sz="2000" dirty="0">
                <a:solidFill>
                  <a:prstClr val="black"/>
                </a:solidFill>
                <a:latin typeface="Times New Roman" pitchFamily="18" charset="0"/>
                <a:ea typeface="STKaiti" charset="-122"/>
                <a:cs typeface="Times New Roman" pitchFamily="18" charset="0"/>
              </a:rPr>
              <a:t>对重载开放，对继承关闭 </a:t>
            </a:r>
            <a:r>
              <a:rPr lang="en-US" altLang="zh-CN" sz="2000" dirty="0">
                <a:solidFill>
                  <a:prstClr val="black"/>
                </a:solidFill>
                <a:latin typeface="Times New Roman" pitchFamily="18" charset="0"/>
                <a:ea typeface="STKaiti" charset="-122"/>
                <a:cs typeface="Times New Roman" pitchFamily="18" charset="0"/>
              </a:rPr>
              <a:t>;</a:t>
            </a:r>
          </a:p>
          <a:p>
            <a:pPr marL="457200" lvl="0" indent="-457200" eaLnBrk="1" fontAlgn="auto" hangingPunct="1">
              <a:lnSpc>
                <a:spcPct val="150000"/>
              </a:lnSpc>
              <a:spcBef>
                <a:spcPts val="0"/>
              </a:spcBef>
              <a:spcAft>
                <a:spcPts val="0"/>
              </a:spcAft>
              <a:buAutoNum type="alphaUcParenR" startAt="3"/>
              <a:defRPr/>
            </a:pPr>
            <a:r>
              <a:rPr lang="zh-CN" altLang="zh-CN" sz="2000" dirty="0" smtClean="0">
                <a:solidFill>
                  <a:prstClr val="black"/>
                </a:solidFill>
                <a:latin typeface="Times New Roman" pitchFamily="18" charset="0"/>
                <a:ea typeface="STKaiti" charset="-122"/>
                <a:cs typeface="Times New Roman" pitchFamily="18" charset="0"/>
              </a:rPr>
              <a:t>对</a:t>
            </a:r>
            <a:r>
              <a:rPr lang="zh-CN" altLang="zh-CN" sz="2000" dirty="0">
                <a:solidFill>
                  <a:prstClr val="black"/>
                </a:solidFill>
                <a:latin typeface="Times New Roman" pitchFamily="18" charset="0"/>
                <a:ea typeface="STKaiti" charset="-122"/>
                <a:cs typeface="Times New Roman" pitchFamily="18" charset="0"/>
              </a:rPr>
              <a:t>修改开放，对扩展关闭 </a:t>
            </a:r>
            <a:r>
              <a:rPr lang="en-US" altLang="zh-CN" sz="2000" dirty="0">
                <a:solidFill>
                  <a:prstClr val="black"/>
                </a:solidFill>
                <a:latin typeface="Times New Roman" pitchFamily="18" charset="0"/>
                <a:ea typeface="STKaiti" charset="-122"/>
                <a:cs typeface="Times New Roman" pitchFamily="18" charset="0"/>
              </a:rPr>
              <a:t>;	</a:t>
            </a:r>
            <a:endParaRPr lang="en-US" altLang="zh-CN" sz="2000" dirty="0" smtClean="0">
              <a:solidFill>
                <a:prstClr val="black"/>
              </a:solidFill>
              <a:latin typeface="Times New Roman" pitchFamily="18" charset="0"/>
              <a:ea typeface="STKaiti" charset="-122"/>
              <a:cs typeface="Times New Roman" pitchFamily="18" charset="0"/>
            </a:endParaRPr>
          </a:p>
          <a:p>
            <a:pPr lvl="0" eaLnBrk="1" fontAlgn="auto" hangingPunct="1">
              <a:lnSpc>
                <a:spcPct val="150000"/>
              </a:lnSpc>
              <a:spcBef>
                <a:spcPts val="0"/>
              </a:spcBef>
              <a:spcAft>
                <a:spcPts val="0"/>
              </a:spcAft>
              <a:defRPr/>
            </a:pPr>
            <a:r>
              <a:rPr lang="en-US" altLang="zh-CN" sz="2000" dirty="0" smtClean="0">
                <a:solidFill>
                  <a:prstClr val="black"/>
                </a:solidFill>
                <a:latin typeface="Times New Roman" pitchFamily="18" charset="0"/>
                <a:ea typeface="STKaiti" charset="-122"/>
                <a:cs typeface="Times New Roman" pitchFamily="18" charset="0"/>
              </a:rPr>
              <a:t>D</a:t>
            </a:r>
            <a:r>
              <a:rPr lang="en-US" altLang="zh-CN" sz="2000" dirty="0">
                <a:solidFill>
                  <a:prstClr val="black"/>
                </a:solidFill>
                <a:latin typeface="Times New Roman" pitchFamily="18" charset="0"/>
                <a:ea typeface="STKaiti" charset="-122"/>
                <a:cs typeface="Times New Roman" pitchFamily="18" charset="0"/>
              </a:rPr>
              <a:t>)	</a:t>
            </a:r>
            <a:r>
              <a:rPr lang="zh-CN" altLang="zh-CN" sz="2000" dirty="0">
                <a:solidFill>
                  <a:prstClr val="black"/>
                </a:solidFill>
                <a:latin typeface="Times New Roman" pitchFamily="18" charset="0"/>
                <a:ea typeface="STKaiti" charset="-122"/>
                <a:cs typeface="Times New Roman" pitchFamily="18" charset="0"/>
              </a:rPr>
              <a:t>对扩展开放，对修改关闭 </a:t>
            </a:r>
            <a:r>
              <a:rPr lang="en-US" altLang="zh-CN" sz="2000" dirty="0">
                <a:solidFill>
                  <a:prstClr val="black"/>
                </a:solidFill>
                <a:latin typeface="Times New Roman" pitchFamily="18" charset="0"/>
                <a:ea typeface="STKaiti" charset="-122"/>
                <a:cs typeface="Times New Roman" pitchFamily="18" charset="0"/>
              </a:rPr>
              <a:t>;</a:t>
            </a:r>
          </a:p>
        </p:txBody>
      </p:sp>
      <p:sp>
        <p:nvSpPr>
          <p:cNvPr id="7" name="矩形 6">
            <a:extLst>
              <a:ext uri="{FF2B5EF4-FFF2-40B4-BE49-F238E27FC236}">
                <a16:creationId xmlns="" xmlns:a16="http://schemas.microsoft.com/office/drawing/2014/main" id="{52DC6B6E-2F71-4EAC-B2A3-F37896D5660C}"/>
              </a:ext>
            </a:extLst>
          </p:cNvPr>
          <p:cNvSpPr/>
          <p:nvPr/>
        </p:nvSpPr>
        <p:spPr>
          <a:xfrm>
            <a:off x="232266" y="4419109"/>
            <a:ext cx="8732222" cy="954107"/>
          </a:xfrm>
          <a:prstGeom prst="rect">
            <a:avLst/>
          </a:prstGeom>
        </p:spPr>
        <p:txBody>
          <a:bodyPr wrap="square">
            <a:spAutoFit/>
          </a:bodyPr>
          <a:lstStyle/>
          <a:p>
            <a:pPr lvl="0" eaLnBrk="1" fontAlgn="auto" hangingPunct="1">
              <a:spcBef>
                <a:spcPts val="0"/>
              </a:spcBef>
              <a:spcAft>
                <a:spcPts val="0"/>
              </a:spcAft>
              <a:defRPr/>
            </a:pPr>
            <a:r>
              <a:rPr kumimoji="1" lang="en-US" altLang="zh-CN" sz="2800" b="0" i="0" u="none" strike="noStrike" kern="1200" cap="none" spc="0" normalizeH="0" baseline="0" noProof="0" dirty="0" smtClean="0">
                <a:ln>
                  <a:noFill/>
                </a:ln>
                <a:solidFill>
                  <a:prstClr val="black"/>
                </a:solidFill>
                <a:effectLst/>
                <a:uLnTx/>
                <a:uFillTx/>
                <a:latin typeface="STKaiti" charset="-122"/>
                <a:ea typeface="STKaiti" charset="-122"/>
                <a:cs typeface="STKaiti" charset="-122"/>
              </a:rPr>
              <a:t>02</a:t>
            </a:r>
            <a:r>
              <a:rPr kumimoji="1" lang="zh-CN" altLang="en-US" sz="2800" b="0" i="0" u="none" strike="noStrike" kern="1200" cap="none" spc="0" normalizeH="0" baseline="0" noProof="0" dirty="0" smtClean="0">
                <a:ln>
                  <a:noFill/>
                </a:ln>
                <a:solidFill>
                  <a:prstClr val="black"/>
                </a:solidFill>
                <a:effectLst/>
                <a:uLnTx/>
                <a:uFillTx/>
                <a:latin typeface="STKaiti" charset="-122"/>
                <a:ea typeface="STKaiti" charset="-122"/>
                <a:cs typeface="STKaiti" charset="-122"/>
              </a:rPr>
              <a:t>、</a:t>
            </a:r>
            <a:r>
              <a:rPr lang="zh-CN" altLang="zh-CN" sz="2800" dirty="0">
                <a:latin typeface="STKaiti" charset="-122"/>
                <a:ea typeface="STKaiti" charset="-122"/>
                <a:cs typeface="STKaiti" charset="-122"/>
              </a:rPr>
              <a:t>模板方法</a:t>
            </a:r>
            <a:r>
              <a:rPr lang="zh-CN" altLang="zh-CN" sz="2800" dirty="0" smtClean="0">
                <a:latin typeface="STKaiti" charset="-122"/>
                <a:ea typeface="STKaiti" charset="-122"/>
                <a:cs typeface="STKaiti" charset="-122"/>
              </a:rPr>
              <a:t>使用</a:t>
            </a:r>
            <a:r>
              <a:rPr lang="zh-CN" altLang="en-US" sz="2800" u="sng" dirty="0" smtClean="0">
                <a:solidFill>
                  <a:srgbClr val="FF0000"/>
                </a:solidFill>
                <a:latin typeface="STKaiti" charset="-122"/>
                <a:ea typeface="STKaiti" charset="-122"/>
                <a:cs typeface="STKaiti" charset="-122"/>
              </a:rPr>
              <a:t> </a:t>
            </a:r>
            <a:r>
              <a:rPr lang="zh-CN" altLang="zh-CN" sz="2800" u="sng" dirty="0" smtClean="0">
                <a:solidFill>
                  <a:srgbClr val="FF0000"/>
                </a:solidFill>
                <a:latin typeface="STKaiti" charset="-122"/>
                <a:ea typeface="STKaiti" charset="-122"/>
                <a:cs typeface="STKaiti" charset="-122"/>
              </a:rPr>
              <a:t>抽象</a:t>
            </a:r>
            <a:r>
              <a:rPr lang="zh-CN" altLang="zh-CN" sz="2800" u="sng" dirty="0">
                <a:solidFill>
                  <a:srgbClr val="FF0000"/>
                </a:solidFill>
                <a:latin typeface="STKaiti" charset="-122"/>
                <a:ea typeface="STKaiti" charset="-122"/>
                <a:cs typeface="STKaiti" charset="-122"/>
              </a:rPr>
              <a:t>（基、</a:t>
            </a:r>
            <a:r>
              <a:rPr lang="zh-CN" altLang="zh-CN" sz="2800" u="sng" dirty="0" smtClean="0">
                <a:solidFill>
                  <a:srgbClr val="FF0000"/>
                </a:solidFill>
                <a:latin typeface="STKaiti" charset="-122"/>
                <a:ea typeface="STKaiti" charset="-122"/>
                <a:cs typeface="STKaiti" charset="-122"/>
              </a:rPr>
              <a:t>父）</a:t>
            </a:r>
            <a:r>
              <a:rPr lang="zh-CN" altLang="zh-CN" sz="2800" dirty="0" smtClean="0">
                <a:latin typeface="STKaiti" charset="-122"/>
                <a:ea typeface="STKaiti" charset="-122"/>
                <a:cs typeface="STKaiti" charset="-122"/>
              </a:rPr>
              <a:t>类</a:t>
            </a:r>
            <a:r>
              <a:rPr lang="zh-CN" altLang="zh-CN" sz="2800" dirty="0">
                <a:latin typeface="STKaiti" charset="-122"/>
                <a:ea typeface="STKaiti" charset="-122"/>
                <a:cs typeface="STKaiti" charset="-122"/>
              </a:rPr>
              <a:t>定义算法骨架，算法的细节</a:t>
            </a:r>
            <a:r>
              <a:rPr lang="zh-CN" altLang="zh-CN" sz="2800" dirty="0" smtClean="0">
                <a:latin typeface="STKaiti" charset="-122"/>
                <a:ea typeface="STKaiti" charset="-122"/>
                <a:cs typeface="STKaiti" charset="-122"/>
              </a:rPr>
              <a:t>由</a:t>
            </a:r>
            <a:r>
              <a:rPr lang="zh-CN" altLang="en-US" sz="2800" u="sng" dirty="0" smtClean="0">
                <a:solidFill>
                  <a:srgbClr val="FF0000"/>
                </a:solidFill>
                <a:latin typeface="STKaiti" charset="-122"/>
                <a:ea typeface="STKaiti" charset="-122"/>
                <a:cs typeface="STKaiti" charset="-122"/>
              </a:rPr>
              <a:t>具体（</a:t>
            </a:r>
            <a:r>
              <a:rPr lang="zh-CN" altLang="zh-CN" sz="2800" u="sng" dirty="0" smtClean="0">
                <a:solidFill>
                  <a:srgbClr val="FF0000"/>
                </a:solidFill>
                <a:latin typeface="STKaiti" charset="-122"/>
                <a:ea typeface="STKaiti" charset="-122"/>
                <a:cs typeface="STKaiti" charset="-122"/>
              </a:rPr>
              <a:t>派</a:t>
            </a:r>
            <a:r>
              <a:rPr lang="zh-CN" altLang="en-US" sz="2800" u="sng" dirty="0" smtClean="0">
                <a:solidFill>
                  <a:srgbClr val="FF0000"/>
                </a:solidFill>
                <a:latin typeface="STKaiti" charset="-122"/>
                <a:ea typeface="STKaiti" charset="-122"/>
                <a:cs typeface="STKaiti" charset="-122"/>
              </a:rPr>
              <a:t>生</a:t>
            </a:r>
            <a:r>
              <a:rPr lang="zh-CN" altLang="zh-CN" sz="2800" u="sng" dirty="0" smtClean="0">
                <a:solidFill>
                  <a:srgbClr val="FF0000"/>
                </a:solidFill>
                <a:latin typeface="STKaiti" charset="-122"/>
                <a:ea typeface="STKaiti" charset="-122"/>
                <a:cs typeface="STKaiti" charset="-122"/>
              </a:rPr>
              <a:t>、子</a:t>
            </a:r>
            <a:r>
              <a:rPr lang="en-US" altLang="zh-CN" sz="2800" u="sng" dirty="0" smtClean="0">
                <a:solidFill>
                  <a:srgbClr val="FF0000"/>
                </a:solidFill>
                <a:latin typeface="STKaiti" charset="-122"/>
                <a:ea typeface="STKaiti" charset="-122"/>
                <a:cs typeface="STKaiti" charset="-122"/>
              </a:rPr>
              <a:t>)</a:t>
            </a:r>
            <a:r>
              <a:rPr lang="zh-CN" altLang="en-US" sz="2800" u="sng" dirty="0" smtClean="0">
                <a:solidFill>
                  <a:srgbClr val="FF0000"/>
                </a:solidFill>
                <a:latin typeface="STKaiti" charset="-122"/>
                <a:ea typeface="STKaiti" charset="-122"/>
                <a:cs typeface="STKaiti" charset="-122"/>
              </a:rPr>
              <a:t> </a:t>
            </a:r>
            <a:r>
              <a:rPr lang="zh-CN" altLang="zh-CN" sz="2800" dirty="0" smtClean="0">
                <a:latin typeface="STKaiti" charset="-122"/>
                <a:ea typeface="STKaiti" charset="-122"/>
                <a:cs typeface="STKaiti" charset="-122"/>
              </a:rPr>
              <a:t>类</a:t>
            </a:r>
            <a:r>
              <a:rPr lang="zh-CN" altLang="zh-CN" sz="2800" dirty="0">
                <a:latin typeface="STKaiti" charset="-122"/>
                <a:ea typeface="STKaiti" charset="-122"/>
                <a:cs typeface="STKaiti" charset="-122"/>
              </a:rPr>
              <a:t>负责实现 </a:t>
            </a:r>
            <a:endParaRPr kumimoji="1" lang="en-US" altLang="zh-CN" sz="2800" b="0" i="0" u="none" strike="noStrike" kern="1200" cap="none" spc="0" normalizeH="0" baseline="0" noProof="0" dirty="0">
              <a:ln>
                <a:noFill/>
              </a:ln>
              <a:solidFill>
                <a:prstClr val="black"/>
              </a:solidFill>
              <a:effectLst/>
              <a:uLnTx/>
              <a:uFillTx/>
              <a:latin typeface="STKaiti" charset="-122"/>
              <a:ea typeface="STKaiti" charset="-122"/>
              <a:cs typeface="STKaiti" charset="-122"/>
            </a:endParaRPr>
          </a:p>
        </p:txBody>
      </p:sp>
    </p:spTree>
    <p:extLst>
      <p:ext uri="{BB962C8B-B14F-4D97-AF65-F5344CB8AC3E}">
        <p14:creationId xmlns:p14="http://schemas.microsoft.com/office/powerpoint/2010/main" val="2054429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6" name="矩形 5">
            <a:extLst>
              <a:ext uri="{FF2B5EF4-FFF2-40B4-BE49-F238E27FC236}">
                <a16:creationId xmlns="" xmlns:a16="http://schemas.microsoft.com/office/drawing/2014/main" id="{634C4ABF-CE00-4EBE-B380-D7AB61A333CC}"/>
              </a:ext>
            </a:extLst>
          </p:cNvPr>
          <p:cNvSpPr/>
          <p:nvPr/>
        </p:nvSpPr>
        <p:spPr>
          <a:xfrm>
            <a:off x="215008" y="1266801"/>
            <a:ext cx="8928992" cy="523220"/>
          </a:xfrm>
          <a:prstGeom prst="rect">
            <a:avLst/>
          </a:prstGeom>
        </p:spPr>
        <p:txBody>
          <a:bodyPr wrap="square">
            <a:spAutoFit/>
          </a:bodyPr>
          <a:lstStyle/>
          <a:p>
            <a:pPr lvl="0" eaLnBrk="1" fontAlgn="auto" hangingPunct="1">
              <a:spcBef>
                <a:spcPts val="0"/>
              </a:spcBef>
              <a:spcAft>
                <a:spcPts val="0"/>
              </a:spcAft>
              <a:defRPr/>
            </a:pPr>
            <a:r>
              <a:rPr kumimoji="1" lang="en-US" altLang="zh-CN" sz="2800" dirty="0" smtClean="0">
                <a:solidFill>
                  <a:prstClr val="black"/>
                </a:solidFill>
                <a:latin typeface="STKaiti" charset="-122"/>
                <a:ea typeface="STKaiti" charset="-122"/>
                <a:cs typeface="STKaiti" charset="-122"/>
              </a:rPr>
              <a:t>03</a:t>
            </a:r>
            <a:r>
              <a:rPr kumimoji="1" lang="zh-CN" altLang="en-US" sz="2800" dirty="0" smtClean="0">
                <a:solidFill>
                  <a:prstClr val="black"/>
                </a:solidFill>
                <a:latin typeface="STKaiti" charset="-122"/>
                <a:ea typeface="STKaiti" charset="-122"/>
                <a:cs typeface="STKaiti" charset="-122"/>
              </a:rPr>
              <a:t>、</a:t>
            </a:r>
            <a:r>
              <a:rPr lang="zh-CN" altLang="zh-CN" sz="2800" dirty="0">
                <a:latin typeface="STKaiti" charset="-122"/>
                <a:ea typeface="STKaiti" charset="-122"/>
                <a:cs typeface="STKaiti" charset="-122"/>
              </a:rPr>
              <a:t>以下对模板方法和策略模式说法不正确的是 </a:t>
            </a:r>
            <a:r>
              <a:rPr kumimoji="1" lang="en-US" altLang="zh-CN" sz="2800" dirty="0" smtClean="0">
                <a:latin typeface="STKaiti" charset="-122"/>
                <a:ea typeface="STKaiti" charset="-122"/>
                <a:cs typeface="STKaiti" charset="-122"/>
              </a:rPr>
              <a:t>[</a:t>
            </a:r>
            <a:r>
              <a:rPr kumimoji="1" lang="zh-CN" altLang="en-US" sz="2800" dirty="0" smtClean="0">
                <a:latin typeface="STKaiti" charset="-122"/>
                <a:ea typeface="STKaiti" charset="-122"/>
                <a:cs typeface="STKaiti" charset="-122"/>
              </a:rPr>
              <a:t>  </a:t>
            </a:r>
            <a:r>
              <a:rPr kumimoji="1" lang="en-US" altLang="zh-CN" sz="2800" dirty="0" smtClean="0">
                <a:latin typeface="STKaiti" charset="-122"/>
                <a:ea typeface="STKaiti" charset="-122"/>
                <a:cs typeface="STKaiti" charset="-122"/>
              </a:rPr>
              <a:t>]</a:t>
            </a:r>
            <a:endParaRPr kumimoji="1" lang="en-US" altLang="zh-CN" sz="2800" dirty="0">
              <a:latin typeface="STKaiti" charset="-122"/>
              <a:ea typeface="STKaiti" charset="-122"/>
              <a:cs typeface="STKaiti" charset="-122"/>
            </a:endParaRPr>
          </a:p>
        </p:txBody>
      </p:sp>
      <p:sp>
        <p:nvSpPr>
          <p:cNvPr id="9" name="矩形 8">
            <a:extLst>
              <a:ext uri="{FF2B5EF4-FFF2-40B4-BE49-F238E27FC236}">
                <a16:creationId xmlns="" xmlns:a16="http://schemas.microsoft.com/office/drawing/2014/main" id="{1B21B00A-27CA-4790-B09C-0689D1389397}"/>
              </a:ext>
            </a:extLst>
          </p:cNvPr>
          <p:cNvSpPr/>
          <p:nvPr/>
        </p:nvSpPr>
        <p:spPr>
          <a:xfrm>
            <a:off x="400084" y="1790021"/>
            <a:ext cx="8443682" cy="2400657"/>
          </a:xfrm>
          <a:prstGeom prst="rect">
            <a:avLst/>
          </a:prstGeom>
        </p:spPr>
        <p:txBody>
          <a:bodyPr wrap="square">
            <a:spAutoFit/>
          </a:bodyPr>
          <a:lstStyle/>
          <a:p>
            <a:pPr lvl="0" eaLnBrk="1" fontAlgn="auto" hangingPunct="1">
              <a:lnSpc>
                <a:spcPct val="150000"/>
              </a:lnSpc>
              <a:spcBef>
                <a:spcPts val="0"/>
              </a:spcBef>
              <a:spcAft>
                <a:spcPts val="0"/>
              </a:spcAft>
              <a:defRPr/>
            </a:pPr>
            <a:r>
              <a:rPr lang="en-US" altLang="zh-CN" sz="2000" dirty="0" smtClean="0">
                <a:solidFill>
                  <a:prstClr val="black"/>
                </a:solidFill>
                <a:latin typeface="Times New Roman" pitchFamily="18" charset="0"/>
                <a:ea typeface="STKaiti" charset="-122"/>
                <a:cs typeface="Times New Roman" pitchFamily="18" charset="0"/>
              </a:rPr>
              <a:t>A)</a:t>
            </a:r>
            <a:r>
              <a:rPr lang="zh-CN" altLang="en-US" sz="2000" dirty="0" smtClean="0">
                <a:solidFill>
                  <a:prstClr val="black"/>
                </a:solidFill>
                <a:latin typeface="Times New Roman" pitchFamily="18" charset="0"/>
                <a:ea typeface="STKaiti" charset="-122"/>
                <a:cs typeface="Times New Roman" pitchFamily="18" charset="0"/>
              </a:rPr>
              <a:t> </a:t>
            </a:r>
            <a:r>
              <a:rPr lang="zh-CN" altLang="zh-CN" sz="2000" dirty="0" smtClean="0">
                <a:solidFill>
                  <a:prstClr val="black"/>
                </a:solidFill>
                <a:latin typeface="Times New Roman" pitchFamily="18" charset="0"/>
                <a:ea typeface="STKaiti" charset="-122"/>
                <a:cs typeface="Times New Roman" pitchFamily="18" charset="0"/>
              </a:rPr>
              <a:t>在</a:t>
            </a:r>
            <a:r>
              <a:rPr lang="zh-CN" altLang="zh-CN" sz="2000" dirty="0">
                <a:solidFill>
                  <a:prstClr val="black"/>
                </a:solidFill>
                <a:latin typeface="Times New Roman" pitchFamily="18" charset="0"/>
                <a:ea typeface="STKaiti" charset="-122"/>
                <a:cs typeface="Times New Roman" pitchFamily="18" charset="0"/>
              </a:rPr>
              <a:t>设计思路上，模板方法模式优先考虑组合，策略模式优先考虑</a:t>
            </a:r>
            <a:r>
              <a:rPr lang="zh-CN" altLang="zh-CN" sz="2000" dirty="0" smtClean="0">
                <a:solidFill>
                  <a:prstClr val="black"/>
                </a:solidFill>
                <a:latin typeface="Times New Roman" pitchFamily="18" charset="0"/>
                <a:ea typeface="STKaiti" charset="-122"/>
                <a:cs typeface="Times New Roman" pitchFamily="18" charset="0"/>
              </a:rPr>
              <a:t>继承</a:t>
            </a:r>
            <a:r>
              <a:rPr lang="zh-CN" altLang="en-US" sz="2000" dirty="0" smtClean="0">
                <a:solidFill>
                  <a:prstClr val="black"/>
                </a:solidFill>
                <a:latin typeface="Times New Roman" pitchFamily="18" charset="0"/>
                <a:ea typeface="STKaiti" charset="-122"/>
                <a:cs typeface="Times New Roman" pitchFamily="18" charset="0"/>
              </a:rPr>
              <a:t> </a:t>
            </a:r>
            <a:endParaRPr lang="en-US" altLang="zh-CN" sz="2000" dirty="0" smtClean="0">
              <a:solidFill>
                <a:prstClr val="black"/>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smtClean="0">
                <a:solidFill>
                  <a:prstClr val="black"/>
                </a:solidFill>
                <a:latin typeface="Times New Roman" pitchFamily="18" charset="0"/>
                <a:ea typeface="STKaiti" charset="-122"/>
                <a:cs typeface="Times New Roman" pitchFamily="18" charset="0"/>
              </a:rPr>
              <a:t>B</a:t>
            </a:r>
            <a:r>
              <a:rPr lang="en-US" altLang="zh-CN" sz="2000" dirty="0">
                <a:solidFill>
                  <a:prstClr val="black"/>
                </a:solidFill>
                <a:latin typeface="Times New Roman" pitchFamily="18" charset="0"/>
                <a:ea typeface="STKaiti" charset="-122"/>
                <a:cs typeface="Times New Roman" pitchFamily="18" charset="0"/>
              </a:rPr>
              <a:t>) </a:t>
            </a:r>
            <a:r>
              <a:rPr lang="zh-CN" altLang="zh-CN" sz="2000" dirty="0">
                <a:solidFill>
                  <a:prstClr val="black"/>
                </a:solidFill>
                <a:latin typeface="Times New Roman" pitchFamily="18" charset="0"/>
                <a:ea typeface="STKaiti" charset="-122"/>
                <a:cs typeface="Times New Roman" pitchFamily="18" charset="0"/>
              </a:rPr>
              <a:t>使用模板方法可以定义抽象概念，拥有不同的实现</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zh-CN" sz="2000" dirty="0">
                <a:solidFill>
                  <a:prstClr val="black"/>
                </a:solidFill>
                <a:latin typeface="Times New Roman" pitchFamily="18" charset="0"/>
                <a:ea typeface="STKaiti" charset="-122"/>
                <a:cs typeface="Times New Roman" pitchFamily="18" charset="0"/>
              </a:rPr>
              <a:t>使用策略模式可以减小单一类承担的指责</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D) </a:t>
            </a:r>
            <a:r>
              <a:rPr lang="zh-CN" altLang="zh-CN" sz="2000" dirty="0">
                <a:solidFill>
                  <a:prstClr val="black"/>
                </a:solidFill>
                <a:latin typeface="Times New Roman" pitchFamily="18" charset="0"/>
                <a:ea typeface="STKaiti" charset="-122"/>
                <a:cs typeface="Times New Roman" pitchFamily="18" charset="0"/>
              </a:rPr>
              <a:t>使用模板方法和策略模式定义的抽象概念时，都直接使用接口类来引用这一概念</a:t>
            </a:r>
          </a:p>
        </p:txBody>
      </p:sp>
      <p:sp>
        <p:nvSpPr>
          <p:cNvPr id="5" name="矩形 4">
            <a:extLst>
              <a:ext uri="{FF2B5EF4-FFF2-40B4-BE49-F238E27FC236}">
                <a16:creationId xmlns="" xmlns:a16="http://schemas.microsoft.com/office/drawing/2014/main" id="{634C4ABF-CE00-4EBE-B380-D7AB61A333CC}"/>
              </a:ext>
            </a:extLst>
          </p:cNvPr>
          <p:cNvSpPr/>
          <p:nvPr/>
        </p:nvSpPr>
        <p:spPr>
          <a:xfrm>
            <a:off x="232266" y="4766482"/>
            <a:ext cx="8928992" cy="523220"/>
          </a:xfrm>
          <a:prstGeom prst="rect">
            <a:avLst/>
          </a:prstGeom>
        </p:spPr>
        <p:txBody>
          <a:bodyPr wrap="square">
            <a:spAutoFit/>
          </a:bodyPr>
          <a:lstStyle/>
          <a:p>
            <a:pPr lvl="0" eaLnBrk="1" fontAlgn="auto" hangingPunct="1">
              <a:spcBef>
                <a:spcPts val="0"/>
              </a:spcBef>
              <a:spcAft>
                <a:spcPts val="0"/>
              </a:spcAft>
              <a:defRPr/>
            </a:pPr>
            <a:r>
              <a:rPr kumimoji="1" lang="en-US" altLang="zh-CN" sz="2800" dirty="0" smtClean="0">
                <a:solidFill>
                  <a:prstClr val="black"/>
                </a:solidFill>
                <a:latin typeface="STKaiti" charset="-122"/>
                <a:ea typeface="STKaiti" charset="-122"/>
                <a:cs typeface="STKaiti" charset="-122"/>
              </a:rPr>
              <a:t>04</a:t>
            </a:r>
            <a:r>
              <a:rPr kumimoji="1" lang="zh-CN" altLang="en-US" sz="2800" dirty="0" smtClean="0">
                <a:solidFill>
                  <a:prstClr val="black"/>
                </a:solidFill>
                <a:latin typeface="STKaiti" charset="-122"/>
                <a:ea typeface="STKaiti" charset="-122"/>
                <a:cs typeface="STKaiti" charset="-122"/>
              </a:rPr>
              <a:t>、</a:t>
            </a:r>
            <a:r>
              <a:rPr lang="zh-CN" altLang="en-US" sz="2800" dirty="0">
                <a:latin typeface="STKaiti" charset="-122"/>
                <a:ea typeface="STKaiti" charset="-122"/>
                <a:cs typeface="STKaiti" charset="-122"/>
              </a:rPr>
              <a:t>下列模式中</a:t>
            </a:r>
            <a:r>
              <a:rPr lang="en-US" altLang="zh-CN" sz="2800" dirty="0">
                <a:latin typeface="STKaiti" charset="-122"/>
                <a:ea typeface="STKaiti" charset="-122"/>
                <a:cs typeface="STKaiti" charset="-122"/>
              </a:rPr>
              <a:t>,</a:t>
            </a:r>
            <a:r>
              <a:rPr lang="zh-CN" altLang="en-US" sz="2800" dirty="0">
                <a:latin typeface="STKaiti" charset="-122"/>
                <a:ea typeface="STKaiti" charset="-122"/>
                <a:cs typeface="STKaiti" charset="-122"/>
              </a:rPr>
              <a:t>属于行为模式的是</a:t>
            </a:r>
            <a:r>
              <a:rPr kumimoji="1" lang="en-US" altLang="zh-CN" sz="2800" dirty="0" smtClean="0">
                <a:latin typeface="STKaiti" charset="-122"/>
                <a:ea typeface="STKaiti" charset="-122"/>
                <a:cs typeface="STKaiti" charset="-122"/>
              </a:rPr>
              <a:t>[</a:t>
            </a:r>
            <a:r>
              <a:rPr kumimoji="1" lang="zh-CN" altLang="en-US" sz="2800" dirty="0" smtClean="0">
                <a:latin typeface="STKaiti" charset="-122"/>
                <a:ea typeface="STKaiti" charset="-122"/>
                <a:cs typeface="STKaiti" charset="-122"/>
              </a:rPr>
              <a:t>  </a:t>
            </a:r>
            <a:r>
              <a:rPr kumimoji="1" lang="en-US" altLang="zh-CN" sz="2800" dirty="0" smtClean="0">
                <a:latin typeface="STKaiti" charset="-122"/>
                <a:ea typeface="STKaiti" charset="-122"/>
                <a:cs typeface="STKaiti" charset="-122"/>
              </a:rPr>
              <a:t>]</a:t>
            </a:r>
            <a:endParaRPr kumimoji="1" lang="en-US" altLang="zh-CN" sz="2800" dirty="0">
              <a:latin typeface="STKaiti" charset="-122"/>
              <a:ea typeface="STKaiti" charset="-122"/>
              <a:cs typeface="STKaiti" charset="-122"/>
            </a:endParaRPr>
          </a:p>
        </p:txBody>
      </p:sp>
      <p:sp>
        <p:nvSpPr>
          <p:cNvPr id="7" name="矩形 6">
            <a:extLst>
              <a:ext uri="{FF2B5EF4-FFF2-40B4-BE49-F238E27FC236}">
                <a16:creationId xmlns="" xmlns:a16="http://schemas.microsoft.com/office/drawing/2014/main" id="{1B21B00A-27CA-4790-B09C-0689D1389397}"/>
              </a:ext>
            </a:extLst>
          </p:cNvPr>
          <p:cNvSpPr/>
          <p:nvPr/>
        </p:nvSpPr>
        <p:spPr>
          <a:xfrm>
            <a:off x="400084" y="5289702"/>
            <a:ext cx="8443682" cy="830997"/>
          </a:xfrm>
          <a:prstGeom prst="rect">
            <a:avLst/>
          </a:prstGeom>
        </p:spPr>
        <p:txBody>
          <a:bodyPr wrap="square">
            <a:spAutoFit/>
          </a:bodyPr>
          <a:lstStyle/>
          <a:p>
            <a:r>
              <a:rPr lang="en-US" altLang="zh-CN" sz="2400" dirty="0" smtClean="0">
                <a:latin typeface="STKaiti" charset="-122"/>
                <a:ea typeface="STKaiti" charset="-122"/>
                <a:cs typeface="STKaiti" charset="-122"/>
              </a:rPr>
              <a:t>A)</a:t>
            </a:r>
            <a:r>
              <a:rPr lang="zh-CN" altLang="en-US" sz="2400" dirty="0" smtClean="0">
                <a:latin typeface="STKaiti" charset="-122"/>
                <a:ea typeface="STKaiti" charset="-122"/>
                <a:cs typeface="STKaiti" charset="-122"/>
              </a:rPr>
              <a:t> 工厂</a:t>
            </a:r>
            <a:r>
              <a:rPr lang="zh-CN" altLang="en-US" sz="2400" dirty="0">
                <a:latin typeface="STKaiti" charset="-122"/>
                <a:ea typeface="STKaiti" charset="-122"/>
                <a:cs typeface="STKaiti" charset="-122"/>
              </a:rPr>
              <a:t>模式 </a:t>
            </a:r>
            <a:r>
              <a:rPr lang="zh-CN" altLang="en-US" sz="2400" dirty="0" smtClean="0">
                <a:latin typeface="STKaiti" charset="-122"/>
                <a:ea typeface="STKaiti" charset="-122"/>
                <a:cs typeface="STKaiti" charset="-122"/>
              </a:rPr>
              <a:t>              </a:t>
            </a:r>
            <a:r>
              <a:rPr lang="en-US" altLang="zh-CN" sz="2400" dirty="0" smtClean="0">
                <a:latin typeface="STKaiti" charset="-122"/>
                <a:ea typeface="STKaiti" charset="-122"/>
                <a:cs typeface="STKaiti" charset="-122"/>
              </a:rPr>
              <a:t>B)</a:t>
            </a:r>
            <a:r>
              <a:rPr lang="zh-CN" altLang="en-US" sz="2400" dirty="0" smtClean="0">
                <a:latin typeface="STKaiti" charset="-122"/>
                <a:ea typeface="STKaiti" charset="-122"/>
                <a:cs typeface="STKaiti" charset="-122"/>
              </a:rPr>
              <a:t>迭代器模式 </a:t>
            </a:r>
            <a:endParaRPr lang="en-US" altLang="zh-CN" sz="2400" dirty="0" smtClean="0">
              <a:latin typeface="STKaiti" charset="-122"/>
              <a:ea typeface="STKaiti" charset="-122"/>
              <a:cs typeface="STKaiti" charset="-122"/>
            </a:endParaRPr>
          </a:p>
          <a:p>
            <a:r>
              <a:rPr lang="en-US" altLang="zh-CN" sz="2400" dirty="0" smtClean="0">
                <a:latin typeface="STKaiti" charset="-122"/>
                <a:ea typeface="STKaiti" charset="-122"/>
                <a:cs typeface="STKaiti" charset="-122"/>
              </a:rPr>
              <a:t>C)</a:t>
            </a:r>
            <a:r>
              <a:rPr lang="zh-CN" altLang="en-US" sz="2400" dirty="0" smtClean="0">
                <a:latin typeface="STKaiti" charset="-122"/>
                <a:ea typeface="STKaiti" charset="-122"/>
                <a:cs typeface="STKaiti" charset="-122"/>
              </a:rPr>
              <a:t> 适配器模式           </a:t>
            </a:r>
            <a:r>
              <a:rPr lang="en-US" altLang="zh-CN" sz="2400" dirty="0" smtClean="0">
                <a:latin typeface="STKaiti" charset="-122"/>
                <a:ea typeface="STKaiti" charset="-122"/>
                <a:cs typeface="STKaiti" charset="-122"/>
              </a:rPr>
              <a:t>D)</a:t>
            </a:r>
            <a:r>
              <a:rPr lang="zh-CN" altLang="en-US" sz="2400" dirty="0" smtClean="0">
                <a:latin typeface="STKaiti" charset="-122"/>
                <a:ea typeface="STKaiti" charset="-122"/>
                <a:cs typeface="STKaiti" charset="-122"/>
              </a:rPr>
              <a:t>以上</a:t>
            </a:r>
            <a:r>
              <a:rPr lang="zh-CN" altLang="en-US" sz="2400" dirty="0">
                <a:latin typeface="STKaiti" charset="-122"/>
                <a:ea typeface="STKaiti" charset="-122"/>
                <a:cs typeface="STKaiti" charset="-122"/>
              </a:rPr>
              <a:t>都</a:t>
            </a:r>
            <a:r>
              <a:rPr lang="zh-CN" altLang="en-US" sz="2400" dirty="0" smtClean="0">
                <a:latin typeface="STKaiti" charset="-122"/>
                <a:ea typeface="STKaiti" charset="-122"/>
                <a:cs typeface="STKaiti" charset="-122"/>
              </a:rPr>
              <a:t>是</a:t>
            </a:r>
            <a:endParaRPr lang="zh-CN" altLang="en-US" sz="2400" dirty="0">
              <a:latin typeface="STKaiti" charset="-122"/>
              <a:ea typeface="STKaiti" charset="-122"/>
              <a:cs typeface="STKaiti" charset="-122"/>
            </a:endParaRPr>
          </a:p>
        </p:txBody>
      </p:sp>
    </p:spTree>
    <p:extLst>
      <p:ext uri="{BB962C8B-B14F-4D97-AF65-F5344CB8AC3E}">
        <p14:creationId xmlns:p14="http://schemas.microsoft.com/office/powerpoint/2010/main" val="5270154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523220"/>
          </a:xfrm>
          <a:prstGeom prst="rect">
            <a:avLst/>
          </a:prstGeom>
        </p:spPr>
        <p:txBody>
          <a:bodyPr wrap="square">
            <a:spAutoFit/>
          </a:bodyPr>
          <a:lstStyle/>
          <a:p>
            <a:pPr lvl="0" eaLnBrk="1" fontAlgn="auto" hangingPunct="1">
              <a:spcBef>
                <a:spcPts val="0"/>
              </a:spcBef>
              <a:spcAft>
                <a:spcPts val="0"/>
              </a:spcAft>
              <a:defRPr/>
            </a:pPr>
            <a:r>
              <a:rPr kumimoji="1" lang="en-US" altLang="zh-CN" sz="2800" dirty="0" smtClean="0">
                <a:solidFill>
                  <a:prstClr val="black"/>
                </a:solidFill>
                <a:latin typeface="STKaiti" charset="-122"/>
                <a:ea typeface="STKaiti" charset="-122"/>
                <a:cs typeface="STKaiti" charset="-122"/>
              </a:rPr>
              <a:t>03</a:t>
            </a:r>
            <a:r>
              <a:rPr kumimoji="1" lang="zh-CN" altLang="en-US" sz="2800" dirty="0" smtClean="0">
                <a:solidFill>
                  <a:prstClr val="black"/>
                </a:solidFill>
                <a:latin typeface="STKaiti" charset="-122"/>
                <a:ea typeface="STKaiti" charset="-122"/>
                <a:cs typeface="STKaiti" charset="-122"/>
              </a:rPr>
              <a:t>、</a:t>
            </a:r>
            <a:r>
              <a:rPr lang="zh-CN" altLang="zh-CN" sz="2800" dirty="0">
                <a:latin typeface="STKaiti" charset="-122"/>
                <a:ea typeface="STKaiti" charset="-122"/>
                <a:cs typeface="STKaiti" charset="-122"/>
              </a:rPr>
              <a:t>以下对模板方法和策略模式说法不正确的是 </a:t>
            </a:r>
            <a:r>
              <a:rPr kumimoji="1" lang="en-US" altLang="zh-CN" sz="2800" dirty="0" smtClean="0">
                <a:latin typeface="STKaiti" charset="-122"/>
                <a:ea typeface="STKaiti" charset="-122"/>
                <a:cs typeface="STKaiti" charset="-122"/>
              </a:rPr>
              <a:t>[</a:t>
            </a:r>
            <a:r>
              <a:rPr kumimoji="1" lang="en-US" altLang="zh-CN" sz="2800" dirty="0" smtClean="0">
                <a:solidFill>
                  <a:srgbClr val="FF0000"/>
                </a:solidFill>
                <a:latin typeface="STKaiti" charset="-122"/>
                <a:ea typeface="STKaiti" charset="-122"/>
                <a:cs typeface="STKaiti" charset="-122"/>
              </a:rPr>
              <a:t>A</a:t>
            </a:r>
            <a:r>
              <a:rPr kumimoji="1" lang="en-US" altLang="zh-CN" sz="2800" dirty="0" smtClean="0">
                <a:latin typeface="STKaiti" charset="-122"/>
                <a:ea typeface="STKaiti" charset="-122"/>
                <a:cs typeface="STKaiti" charset="-122"/>
              </a:rPr>
              <a:t>]</a:t>
            </a:r>
            <a:endParaRPr kumimoji="1" lang="en-US" altLang="zh-CN" sz="2800" dirty="0">
              <a:latin typeface="STKaiti" charset="-122"/>
              <a:ea typeface="STKaiti" charset="-122"/>
              <a:cs typeface="STKaiti" charset="-122"/>
            </a:endParaRPr>
          </a:p>
        </p:txBody>
      </p:sp>
      <p:sp>
        <p:nvSpPr>
          <p:cNvPr id="6" name="矩形 5">
            <a:extLst>
              <a:ext uri="{FF2B5EF4-FFF2-40B4-BE49-F238E27FC236}">
                <a16:creationId xmlns="" xmlns:a16="http://schemas.microsoft.com/office/drawing/2014/main" id="{1B21B00A-27CA-4790-B09C-0689D1389397}"/>
              </a:ext>
            </a:extLst>
          </p:cNvPr>
          <p:cNvSpPr/>
          <p:nvPr/>
        </p:nvSpPr>
        <p:spPr>
          <a:xfrm>
            <a:off x="400084" y="1790021"/>
            <a:ext cx="8443682" cy="3323987"/>
          </a:xfrm>
          <a:prstGeom prst="rect">
            <a:avLst/>
          </a:prstGeom>
        </p:spPr>
        <p:txBody>
          <a:bodyPr wrap="square">
            <a:spAutoFit/>
          </a:bodyPr>
          <a:lstStyle/>
          <a:p>
            <a:pPr eaLnBrk="1" fontAlgn="auto" hangingPunct="1">
              <a:lnSpc>
                <a:spcPct val="150000"/>
              </a:lnSpc>
              <a:spcBef>
                <a:spcPts val="0"/>
              </a:spcBef>
              <a:spcAft>
                <a:spcPts val="0"/>
              </a:spcAft>
              <a:defRPr/>
            </a:pPr>
            <a:r>
              <a:rPr lang="en-US" altLang="zh-CN" sz="2000" dirty="0" smtClean="0">
                <a:solidFill>
                  <a:prstClr val="black"/>
                </a:solidFill>
                <a:latin typeface="Times New Roman" pitchFamily="18" charset="0"/>
                <a:ea typeface="STKaiti" charset="-122"/>
                <a:cs typeface="Times New Roman" pitchFamily="18" charset="0"/>
              </a:rPr>
              <a:t>A)</a:t>
            </a:r>
            <a:r>
              <a:rPr lang="zh-CN" altLang="en-US" sz="2000" dirty="0" smtClean="0">
                <a:solidFill>
                  <a:prstClr val="black"/>
                </a:solidFill>
                <a:latin typeface="Times New Roman" pitchFamily="18" charset="0"/>
                <a:ea typeface="STKaiti" charset="-122"/>
                <a:cs typeface="Times New Roman" pitchFamily="18" charset="0"/>
              </a:rPr>
              <a:t> </a:t>
            </a:r>
            <a:r>
              <a:rPr lang="zh-CN" altLang="zh-CN" sz="2000" dirty="0" smtClean="0">
                <a:solidFill>
                  <a:prstClr val="black"/>
                </a:solidFill>
                <a:latin typeface="Times New Roman" pitchFamily="18" charset="0"/>
                <a:ea typeface="STKaiti" charset="-122"/>
                <a:cs typeface="Times New Roman" pitchFamily="18" charset="0"/>
              </a:rPr>
              <a:t>在</a:t>
            </a:r>
            <a:r>
              <a:rPr lang="zh-CN" altLang="zh-CN" sz="2000" dirty="0">
                <a:solidFill>
                  <a:prstClr val="black"/>
                </a:solidFill>
                <a:latin typeface="Times New Roman" pitchFamily="18" charset="0"/>
                <a:ea typeface="STKaiti" charset="-122"/>
                <a:cs typeface="Times New Roman" pitchFamily="18" charset="0"/>
              </a:rPr>
              <a:t>设计思路上，模板方法模式优先考虑组合，策略模式优先考虑</a:t>
            </a:r>
            <a:r>
              <a:rPr lang="zh-CN" altLang="zh-CN" sz="2000" dirty="0" smtClean="0">
                <a:solidFill>
                  <a:prstClr val="black"/>
                </a:solidFill>
                <a:latin typeface="Times New Roman" pitchFamily="18" charset="0"/>
                <a:ea typeface="STKaiti" charset="-122"/>
                <a:cs typeface="Times New Roman" pitchFamily="18" charset="0"/>
              </a:rPr>
              <a:t>继承</a:t>
            </a:r>
            <a:endParaRPr lang="en-US" altLang="zh-CN" sz="2000" dirty="0" smtClean="0">
              <a:solidFill>
                <a:prstClr val="black"/>
              </a:solidFill>
              <a:latin typeface="Times New Roman" pitchFamily="18" charset="0"/>
              <a:ea typeface="STKaiti" charset="-122"/>
              <a:cs typeface="Times New Roman" pitchFamily="18" charset="0"/>
            </a:endParaRPr>
          </a:p>
          <a:p>
            <a:pPr lvl="0"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	//</a:t>
            </a:r>
            <a:r>
              <a:rPr lang="zh-CN" altLang="en-US" sz="2000" dirty="0">
                <a:solidFill>
                  <a:prstClr val="black"/>
                </a:solidFill>
                <a:latin typeface="Times New Roman" pitchFamily="18" charset="0"/>
                <a:ea typeface="STKaiti" charset="-122"/>
                <a:cs typeface="Times New Roman" pitchFamily="18" charset="0"/>
              </a:rPr>
              <a:t> </a:t>
            </a:r>
            <a:r>
              <a:rPr lang="zh-CN" altLang="en-US" sz="2000" dirty="0">
                <a:solidFill>
                  <a:srgbClr val="FF0000"/>
                </a:solidFill>
                <a:latin typeface="Times New Roman" pitchFamily="18" charset="0"/>
                <a:ea typeface="STKaiti" charset="-122"/>
                <a:cs typeface="Times New Roman" pitchFamily="18" charset="0"/>
              </a:rPr>
              <a:t>模板方法</a:t>
            </a:r>
            <a:r>
              <a:rPr lang="zh-CN" altLang="en-US" sz="2000" dirty="0">
                <a:solidFill>
                  <a:srgbClr val="003366"/>
                </a:solidFill>
                <a:latin typeface="华文楷体" panose="02010600040101010101" pitchFamily="2" charset="-122"/>
                <a:ea typeface="华文楷体" panose="02010600040101010101" pitchFamily="2" charset="-122"/>
              </a:rPr>
              <a:t>优先</a:t>
            </a:r>
            <a:r>
              <a:rPr lang="zh-CN" altLang="en-US" sz="2000" dirty="0">
                <a:solidFill>
                  <a:srgbClr val="FF0000"/>
                </a:solidFill>
                <a:latin typeface="华文楷体" panose="02010600040101010101" pitchFamily="2" charset="-122"/>
                <a:ea typeface="华文楷体" panose="02010600040101010101" pitchFamily="2" charset="-122"/>
              </a:rPr>
              <a:t>继承行为</a:t>
            </a:r>
            <a:r>
              <a:rPr lang="zh-CN" altLang="en-US" sz="2000" dirty="0">
                <a:solidFill>
                  <a:schemeClr val="accent4">
                    <a:lumMod val="50000"/>
                  </a:schemeClr>
                </a:solidFill>
                <a:latin typeface="华文楷体" panose="02010600040101010101" pitchFamily="2" charset="-122"/>
                <a:ea typeface="华文楷体" panose="02010600040101010101" pitchFamily="2" charset="-122"/>
              </a:rPr>
              <a:t>，</a:t>
            </a:r>
            <a:r>
              <a:rPr lang="zh-CN" altLang="en-US" sz="2000" dirty="0">
                <a:solidFill>
                  <a:srgbClr val="003366"/>
                </a:solidFill>
                <a:latin typeface="华文楷体" panose="02010600040101010101" pitchFamily="2" charset="-122"/>
                <a:ea typeface="华文楷体" panose="02010600040101010101" pitchFamily="2" charset="-122"/>
              </a:rPr>
              <a:t>重视</a:t>
            </a:r>
            <a:r>
              <a:rPr lang="zh-CN" altLang="en-US" sz="2000" dirty="0">
                <a:solidFill>
                  <a:srgbClr val="FF0000"/>
                </a:solidFill>
                <a:latin typeface="华文楷体" panose="02010600040101010101" pitchFamily="2" charset="-122"/>
                <a:ea typeface="华文楷体" panose="02010600040101010101" pitchFamily="2" charset="-122"/>
              </a:rPr>
              <a:t>功能的抽象与归纳</a:t>
            </a:r>
            <a:r>
              <a:rPr lang="zh-CN" altLang="en-US" sz="2000" b="1" dirty="0">
                <a:solidFill>
                  <a:srgbClr val="003366"/>
                </a:solidFill>
                <a:latin typeface="Consolas" panose="020B0609020204030204" pitchFamily="49" charset="0"/>
                <a:ea typeface="华文楷体" panose="02010600040101010101" pitchFamily="2" charset="-122"/>
              </a:rPr>
              <a:t>            </a:t>
            </a:r>
            <a:endParaRPr lang="en-US" altLang="zh-CN" sz="2000" b="1" dirty="0">
              <a:solidFill>
                <a:srgbClr val="003366"/>
              </a:solidFill>
              <a:latin typeface="Consolas" panose="020B0609020204030204" pitchFamily="49" charset="0"/>
              <a:ea typeface="华文楷体" panose="02010600040101010101" pitchFamily="2" charset="-122"/>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	//</a:t>
            </a:r>
            <a:r>
              <a:rPr lang="zh-CN" altLang="en-US" sz="2000" dirty="0">
                <a:solidFill>
                  <a:prstClr val="black"/>
                </a:solidFill>
                <a:latin typeface="Times New Roman" pitchFamily="18" charset="0"/>
                <a:ea typeface="STKaiti" charset="-122"/>
                <a:cs typeface="Times New Roman" pitchFamily="18" charset="0"/>
              </a:rPr>
              <a:t> </a:t>
            </a:r>
            <a:r>
              <a:rPr lang="zh-CN" altLang="en-US" sz="2000" dirty="0">
                <a:solidFill>
                  <a:srgbClr val="FF0000"/>
                </a:solidFill>
                <a:latin typeface="Times New Roman" pitchFamily="18" charset="0"/>
                <a:ea typeface="STKaiti" charset="-122"/>
                <a:cs typeface="Times New Roman" pitchFamily="18" charset="0"/>
              </a:rPr>
              <a:t>策略方法</a:t>
            </a:r>
            <a:r>
              <a:rPr lang="zh-CN" altLang="en-US" sz="2000" dirty="0">
                <a:solidFill>
                  <a:srgbClr val="003366"/>
                </a:solidFill>
                <a:latin typeface="华文楷体" panose="02010600040101010101" pitchFamily="2" charset="-122"/>
                <a:ea typeface="华文楷体" panose="02010600040101010101" pitchFamily="2" charset="-122"/>
              </a:rPr>
              <a:t>优先</a:t>
            </a:r>
            <a:r>
              <a:rPr lang="zh-CN" altLang="en-US" sz="2000" dirty="0">
                <a:solidFill>
                  <a:srgbClr val="FF0000"/>
                </a:solidFill>
                <a:latin typeface="华文楷体" panose="02010600040101010101" pitchFamily="2" charset="-122"/>
                <a:ea typeface="华文楷体" panose="02010600040101010101" pitchFamily="2" charset="-122"/>
              </a:rPr>
              <a:t>组合行为</a:t>
            </a:r>
            <a:r>
              <a:rPr lang="zh-CN" altLang="en-US" sz="2000" dirty="0">
                <a:solidFill>
                  <a:schemeClr val="accent4">
                    <a:lumMod val="50000"/>
                  </a:schemeClr>
                </a:solidFill>
                <a:latin typeface="华文楷体" panose="02010600040101010101" pitchFamily="2" charset="-122"/>
                <a:ea typeface="华文楷体" panose="02010600040101010101" pitchFamily="2" charset="-122"/>
              </a:rPr>
              <a:t>，</a:t>
            </a:r>
            <a:r>
              <a:rPr lang="zh-CN" altLang="en-US" sz="2000" dirty="0">
                <a:solidFill>
                  <a:srgbClr val="003366"/>
                </a:solidFill>
                <a:latin typeface="华文楷体" panose="02010600040101010101" pitchFamily="2" charset="-122"/>
                <a:ea typeface="华文楷体" panose="02010600040101010101" pitchFamily="2" charset="-122"/>
              </a:rPr>
              <a:t>重视</a:t>
            </a:r>
            <a:r>
              <a:rPr lang="zh-CN" altLang="en-US" sz="2000" dirty="0">
                <a:solidFill>
                  <a:srgbClr val="FF0000"/>
                </a:solidFill>
                <a:latin typeface="华文楷体" panose="02010600040101010101" pitchFamily="2" charset="-122"/>
                <a:ea typeface="华文楷体" panose="02010600040101010101" pitchFamily="2" charset="-122"/>
              </a:rPr>
              <a:t>功能的划分与</a:t>
            </a:r>
            <a:r>
              <a:rPr lang="zh-CN" altLang="en-US" sz="2000" dirty="0" smtClean="0">
                <a:solidFill>
                  <a:srgbClr val="FF0000"/>
                </a:solidFill>
                <a:latin typeface="华文楷体" panose="02010600040101010101" pitchFamily="2" charset="-122"/>
                <a:ea typeface="华文楷体" panose="02010600040101010101" pitchFamily="2" charset="-122"/>
              </a:rPr>
              <a:t>组合</a:t>
            </a:r>
            <a:endParaRPr lang="zh-CN" altLang="zh-CN" sz="2000" dirty="0">
              <a:solidFill>
                <a:prstClr val="black"/>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B) </a:t>
            </a:r>
            <a:r>
              <a:rPr lang="zh-CN" altLang="zh-CN" sz="2000" dirty="0">
                <a:solidFill>
                  <a:prstClr val="black"/>
                </a:solidFill>
                <a:latin typeface="Times New Roman" pitchFamily="18" charset="0"/>
                <a:ea typeface="STKaiti" charset="-122"/>
                <a:cs typeface="Times New Roman" pitchFamily="18" charset="0"/>
              </a:rPr>
              <a:t>使用模板方法可以定义抽象概念，拥有不同的实现</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zh-CN" sz="2000" dirty="0">
                <a:solidFill>
                  <a:prstClr val="black"/>
                </a:solidFill>
                <a:latin typeface="Times New Roman" pitchFamily="18" charset="0"/>
                <a:ea typeface="STKaiti" charset="-122"/>
                <a:cs typeface="Times New Roman" pitchFamily="18" charset="0"/>
              </a:rPr>
              <a:t>使用策略模式可以减小单一类承担的</a:t>
            </a:r>
            <a:r>
              <a:rPr lang="zh-CN" altLang="zh-CN" sz="2000" dirty="0" smtClean="0">
                <a:solidFill>
                  <a:prstClr val="black"/>
                </a:solidFill>
                <a:latin typeface="Times New Roman" pitchFamily="18" charset="0"/>
                <a:ea typeface="STKaiti" charset="-122"/>
                <a:cs typeface="Times New Roman" pitchFamily="18" charset="0"/>
              </a:rPr>
              <a:t>指责</a:t>
            </a:r>
            <a:r>
              <a:rPr lang="zh-CN" altLang="en-US" sz="2000" dirty="0">
                <a:solidFill>
                  <a:prstClr val="black"/>
                </a:solidFill>
                <a:latin typeface="Times New Roman" pitchFamily="18" charset="0"/>
                <a:ea typeface="STKaiti" charset="-122"/>
                <a:cs typeface="Times New Roman" pitchFamily="18" charset="0"/>
              </a:rPr>
              <a:t> </a:t>
            </a:r>
            <a:r>
              <a:rPr lang="en-US" altLang="zh-CN" sz="2000" dirty="0" smtClean="0">
                <a:solidFill>
                  <a:prstClr val="black"/>
                </a:solidFill>
                <a:latin typeface="Times New Roman" pitchFamily="18" charset="0"/>
                <a:ea typeface="STKaiti" charset="-122"/>
                <a:cs typeface="Times New Roman" pitchFamily="18" charset="0"/>
              </a:rPr>
              <a:t>//</a:t>
            </a:r>
            <a:r>
              <a:rPr lang="zh-CN" altLang="en-US" sz="2000" dirty="0" smtClean="0">
                <a:solidFill>
                  <a:prstClr val="black"/>
                </a:solidFill>
                <a:latin typeface="Times New Roman" pitchFamily="18" charset="0"/>
                <a:ea typeface="STKaiti" charset="-122"/>
                <a:cs typeface="Times New Roman" pitchFamily="18" charset="0"/>
              </a:rPr>
              <a:t> </a:t>
            </a:r>
            <a:r>
              <a:rPr lang="zh-CN" altLang="en-US" sz="2000" dirty="0" smtClean="0">
                <a:solidFill>
                  <a:srgbClr val="FF0000"/>
                </a:solidFill>
                <a:latin typeface="Times New Roman" pitchFamily="18" charset="0"/>
                <a:ea typeface="STKaiti" charset="-122"/>
                <a:cs typeface="Times New Roman" pitchFamily="18" charset="0"/>
              </a:rPr>
              <a:t>单一责任原则</a:t>
            </a:r>
            <a:endParaRPr lang="zh-CN" altLang="zh-CN" sz="2000" dirty="0">
              <a:solidFill>
                <a:srgbClr val="FF0000"/>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D) </a:t>
            </a:r>
            <a:r>
              <a:rPr lang="zh-CN" altLang="zh-CN" sz="2000" dirty="0">
                <a:solidFill>
                  <a:prstClr val="black"/>
                </a:solidFill>
                <a:latin typeface="Times New Roman" pitchFamily="18" charset="0"/>
                <a:ea typeface="STKaiti" charset="-122"/>
                <a:cs typeface="Times New Roman" pitchFamily="18" charset="0"/>
              </a:rPr>
              <a:t>使用模板方法和策略模式定义的抽象概念时，都直接使用接口类来引用这一概念</a:t>
            </a:r>
          </a:p>
        </p:txBody>
      </p:sp>
      <p:sp>
        <p:nvSpPr>
          <p:cNvPr id="7" name="矩形 6">
            <a:extLst>
              <a:ext uri="{FF2B5EF4-FFF2-40B4-BE49-F238E27FC236}">
                <a16:creationId xmlns="" xmlns:a16="http://schemas.microsoft.com/office/drawing/2014/main" id="{634C4ABF-CE00-4EBE-B380-D7AB61A333CC}"/>
              </a:ext>
            </a:extLst>
          </p:cNvPr>
          <p:cNvSpPr/>
          <p:nvPr/>
        </p:nvSpPr>
        <p:spPr>
          <a:xfrm>
            <a:off x="400084" y="5013176"/>
            <a:ext cx="8928992" cy="523220"/>
          </a:xfrm>
          <a:prstGeom prst="rect">
            <a:avLst/>
          </a:prstGeom>
        </p:spPr>
        <p:txBody>
          <a:bodyPr wrap="square">
            <a:spAutoFit/>
          </a:bodyPr>
          <a:lstStyle/>
          <a:p>
            <a:pPr lvl="0" eaLnBrk="1" fontAlgn="auto" hangingPunct="1">
              <a:spcBef>
                <a:spcPts val="0"/>
              </a:spcBef>
              <a:spcAft>
                <a:spcPts val="0"/>
              </a:spcAft>
              <a:defRPr/>
            </a:pPr>
            <a:r>
              <a:rPr kumimoji="1" lang="en-US" altLang="zh-CN" sz="2800" dirty="0" smtClean="0">
                <a:solidFill>
                  <a:prstClr val="black"/>
                </a:solidFill>
                <a:latin typeface="STKaiti" charset="-122"/>
                <a:ea typeface="STKaiti" charset="-122"/>
                <a:cs typeface="STKaiti" charset="-122"/>
              </a:rPr>
              <a:t>04</a:t>
            </a:r>
            <a:r>
              <a:rPr kumimoji="1" lang="zh-CN" altLang="en-US" sz="2800" dirty="0" smtClean="0">
                <a:solidFill>
                  <a:prstClr val="black"/>
                </a:solidFill>
                <a:latin typeface="STKaiti" charset="-122"/>
                <a:ea typeface="STKaiti" charset="-122"/>
                <a:cs typeface="STKaiti" charset="-122"/>
              </a:rPr>
              <a:t>、</a:t>
            </a:r>
            <a:r>
              <a:rPr lang="zh-CN" altLang="en-US" sz="2800" dirty="0">
                <a:latin typeface="STKaiti" charset="-122"/>
                <a:ea typeface="STKaiti" charset="-122"/>
                <a:cs typeface="STKaiti" charset="-122"/>
              </a:rPr>
              <a:t>下列模式中</a:t>
            </a:r>
            <a:r>
              <a:rPr lang="en-US" altLang="zh-CN" sz="2800" dirty="0">
                <a:latin typeface="STKaiti" charset="-122"/>
                <a:ea typeface="STKaiti" charset="-122"/>
                <a:cs typeface="STKaiti" charset="-122"/>
              </a:rPr>
              <a:t>,</a:t>
            </a:r>
            <a:r>
              <a:rPr lang="zh-CN" altLang="en-US" sz="2800" dirty="0">
                <a:latin typeface="STKaiti" charset="-122"/>
                <a:ea typeface="STKaiti" charset="-122"/>
                <a:cs typeface="STKaiti" charset="-122"/>
              </a:rPr>
              <a:t>属于行为模式的是</a:t>
            </a:r>
            <a:r>
              <a:rPr kumimoji="1" lang="en-US" altLang="zh-CN" sz="2800" dirty="0" smtClean="0">
                <a:latin typeface="STKaiti" charset="-122"/>
                <a:ea typeface="STKaiti" charset="-122"/>
                <a:cs typeface="STKaiti" charset="-122"/>
              </a:rPr>
              <a:t>[</a:t>
            </a:r>
            <a:r>
              <a:rPr kumimoji="1" lang="en-US" altLang="zh-CN" sz="2800" dirty="0" smtClean="0">
                <a:solidFill>
                  <a:srgbClr val="FF0000"/>
                </a:solidFill>
                <a:latin typeface="STKaiti" charset="-122"/>
                <a:ea typeface="STKaiti" charset="-122"/>
                <a:cs typeface="STKaiti" charset="-122"/>
              </a:rPr>
              <a:t>B</a:t>
            </a:r>
            <a:r>
              <a:rPr kumimoji="1" lang="en-US" altLang="zh-CN" sz="2800" dirty="0" smtClean="0">
                <a:latin typeface="STKaiti" charset="-122"/>
                <a:ea typeface="STKaiti" charset="-122"/>
                <a:cs typeface="STKaiti" charset="-122"/>
              </a:rPr>
              <a:t>]</a:t>
            </a:r>
            <a:endParaRPr kumimoji="1" lang="en-US" altLang="zh-CN" sz="2800" dirty="0">
              <a:latin typeface="STKaiti" charset="-122"/>
              <a:ea typeface="STKaiti" charset="-122"/>
              <a:cs typeface="STKaiti" charset="-122"/>
            </a:endParaRPr>
          </a:p>
        </p:txBody>
      </p:sp>
      <p:sp>
        <p:nvSpPr>
          <p:cNvPr id="8" name="矩形 7">
            <a:extLst>
              <a:ext uri="{FF2B5EF4-FFF2-40B4-BE49-F238E27FC236}">
                <a16:creationId xmlns="" xmlns:a16="http://schemas.microsoft.com/office/drawing/2014/main" id="{1B21B00A-27CA-4790-B09C-0689D1389397}"/>
              </a:ext>
            </a:extLst>
          </p:cNvPr>
          <p:cNvSpPr/>
          <p:nvPr/>
        </p:nvSpPr>
        <p:spPr>
          <a:xfrm>
            <a:off x="567902" y="5691658"/>
            <a:ext cx="8443682" cy="1200329"/>
          </a:xfrm>
          <a:prstGeom prst="rect">
            <a:avLst/>
          </a:prstGeom>
        </p:spPr>
        <p:txBody>
          <a:bodyPr wrap="square">
            <a:spAutoFit/>
          </a:bodyPr>
          <a:lstStyle/>
          <a:p>
            <a:r>
              <a:rPr lang="en-US" altLang="zh-CN" sz="2400" dirty="0" smtClean="0">
                <a:latin typeface="STKaiti" charset="-122"/>
                <a:ea typeface="STKaiti" charset="-122"/>
                <a:cs typeface="STKaiti" charset="-122"/>
              </a:rPr>
              <a:t>A)</a:t>
            </a:r>
            <a:r>
              <a:rPr lang="zh-CN" altLang="en-US" sz="2400" dirty="0" smtClean="0">
                <a:latin typeface="STKaiti" charset="-122"/>
                <a:ea typeface="STKaiti" charset="-122"/>
                <a:cs typeface="STKaiti" charset="-122"/>
              </a:rPr>
              <a:t> 工厂</a:t>
            </a:r>
            <a:r>
              <a:rPr lang="zh-CN" altLang="en-US" sz="2400" dirty="0">
                <a:latin typeface="STKaiti" charset="-122"/>
                <a:ea typeface="STKaiti" charset="-122"/>
                <a:cs typeface="STKaiti" charset="-122"/>
              </a:rPr>
              <a:t>模式 </a:t>
            </a:r>
            <a:r>
              <a:rPr lang="zh-CN" altLang="en-US" sz="2400" dirty="0" smtClean="0">
                <a:latin typeface="STKaiti" charset="-122"/>
                <a:ea typeface="STKaiti" charset="-122"/>
                <a:cs typeface="STKaiti" charset="-122"/>
              </a:rPr>
              <a:t>         </a:t>
            </a:r>
            <a:r>
              <a:rPr lang="en-US" altLang="zh-CN" sz="2400" dirty="0" smtClean="0">
                <a:solidFill>
                  <a:srgbClr val="FF0000"/>
                </a:solidFill>
                <a:latin typeface="STKaiti" charset="-122"/>
                <a:ea typeface="STKaiti" charset="-122"/>
                <a:cs typeface="STKaiti" charset="-122"/>
              </a:rPr>
              <a:t>//</a:t>
            </a:r>
            <a:r>
              <a:rPr lang="zh-CN" altLang="en-US" sz="2400" dirty="0" smtClean="0">
                <a:solidFill>
                  <a:srgbClr val="FF0000"/>
                </a:solidFill>
                <a:latin typeface="STKaiti" charset="-122"/>
                <a:ea typeface="STKaiti" charset="-122"/>
                <a:cs typeface="STKaiti" charset="-122"/>
              </a:rPr>
              <a:t>创建型模式     </a:t>
            </a:r>
            <a:r>
              <a:rPr lang="en-US" altLang="zh-CN" sz="2400" dirty="0" smtClean="0">
                <a:latin typeface="STKaiti" charset="-122"/>
                <a:ea typeface="STKaiti" charset="-122"/>
                <a:cs typeface="STKaiti" charset="-122"/>
              </a:rPr>
              <a:t>B)</a:t>
            </a:r>
            <a:r>
              <a:rPr lang="zh-CN" altLang="en-US" sz="2400" dirty="0" smtClean="0">
                <a:latin typeface="STKaiti" charset="-122"/>
                <a:ea typeface="STKaiti" charset="-122"/>
                <a:cs typeface="STKaiti" charset="-122"/>
              </a:rPr>
              <a:t>迭代器模式 </a:t>
            </a:r>
            <a:endParaRPr lang="en-US" altLang="zh-CN" sz="2400" dirty="0" smtClean="0">
              <a:latin typeface="STKaiti" charset="-122"/>
              <a:ea typeface="STKaiti" charset="-122"/>
              <a:cs typeface="STKaiti" charset="-122"/>
            </a:endParaRPr>
          </a:p>
          <a:p>
            <a:r>
              <a:rPr lang="en-US" altLang="zh-CN" sz="2400" dirty="0" smtClean="0">
                <a:latin typeface="STKaiti" charset="-122"/>
                <a:ea typeface="STKaiti" charset="-122"/>
                <a:cs typeface="STKaiti" charset="-122"/>
              </a:rPr>
              <a:t>C)</a:t>
            </a:r>
            <a:r>
              <a:rPr lang="zh-CN" altLang="en-US" sz="2400" dirty="0" smtClean="0">
                <a:latin typeface="STKaiti" charset="-122"/>
                <a:ea typeface="STKaiti" charset="-122"/>
                <a:cs typeface="STKaiti" charset="-122"/>
              </a:rPr>
              <a:t> 适配器模式      </a:t>
            </a:r>
            <a:r>
              <a:rPr lang="en-US" altLang="zh-CN" sz="2400" dirty="0" smtClean="0">
                <a:solidFill>
                  <a:srgbClr val="FF0000"/>
                </a:solidFill>
                <a:latin typeface="STKaiti" charset="-122"/>
                <a:ea typeface="STKaiti" charset="-122"/>
                <a:cs typeface="STKaiti" charset="-122"/>
              </a:rPr>
              <a:t>//</a:t>
            </a:r>
            <a:r>
              <a:rPr lang="zh-CN" altLang="en-US" sz="2400" dirty="0" smtClean="0">
                <a:solidFill>
                  <a:srgbClr val="FF0000"/>
                </a:solidFill>
                <a:latin typeface="STKaiti" charset="-122"/>
                <a:ea typeface="STKaiti" charset="-122"/>
                <a:cs typeface="STKaiti" charset="-122"/>
              </a:rPr>
              <a:t>结构型模式     </a:t>
            </a:r>
            <a:r>
              <a:rPr lang="en-US" altLang="zh-CN" sz="2400" dirty="0" smtClean="0">
                <a:latin typeface="STKaiti" charset="-122"/>
                <a:ea typeface="STKaiti" charset="-122"/>
                <a:cs typeface="STKaiti" charset="-122"/>
              </a:rPr>
              <a:t>D)</a:t>
            </a:r>
            <a:r>
              <a:rPr lang="zh-CN" altLang="en-US" sz="2400" dirty="0" smtClean="0">
                <a:latin typeface="STKaiti" charset="-122"/>
                <a:ea typeface="STKaiti" charset="-122"/>
                <a:cs typeface="STKaiti" charset="-122"/>
              </a:rPr>
              <a:t>以上</a:t>
            </a:r>
            <a:r>
              <a:rPr lang="zh-CN" altLang="en-US" sz="2400" dirty="0">
                <a:latin typeface="STKaiti" charset="-122"/>
                <a:ea typeface="STKaiti" charset="-122"/>
                <a:cs typeface="STKaiti" charset="-122"/>
              </a:rPr>
              <a:t>都</a:t>
            </a:r>
            <a:r>
              <a:rPr lang="zh-CN" altLang="en-US" sz="2400" dirty="0" smtClean="0">
                <a:latin typeface="STKaiti" charset="-122"/>
                <a:ea typeface="STKaiti" charset="-122"/>
                <a:cs typeface="STKaiti" charset="-122"/>
              </a:rPr>
              <a:t>是</a:t>
            </a:r>
            <a:endParaRPr lang="en-US" altLang="zh-CN" sz="2400" dirty="0" smtClean="0">
              <a:latin typeface="STKaiti" charset="-122"/>
              <a:ea typeface="STKaiti" charset="-122"/>
              <a:cs typeface="STKaiti" charset="-122"/>
            </a:endParaRPr>
          </a:p>
          <a:p>
            <a:endParaRPr lang="zh-CN" altLang="en-US" sz="2400" dirty="0">
              <a:latin typeface="STKaiti" charset="-122"/>
              <a:ea typeface="STKaiti" charset="-122"/>
              <a:cs typeface="STKaiti" charset="-122"/>
            </a:endParaRPr>
          </a:p>
        </p:txBody>
      </p:sp>
    </p:spTree>
    <p:extLst>
      <p:ext uri="{BB962C8B-B14F-4D97-AF65-F5344CB8AC3E}">
        <p14:creationId xmlns:p14="http://schemas.microsoft.com/office/powerpoint/2010/main" val="7576505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10" name="矩形 9">
            <a:extLst>
              <a:ext uri="{FF2B5EF4-FFF2-40B4-BE49-F238E27FC236}">
                <a16:creationId xmlns="" xmlns:a16="http://schemas.microsoft.com/office/drawing/2014/main" id="{52DC6B6E-2F71-4EAC-B2A3-F37896D5660C}"/>
              </a:ext>
            </a:extLst>
          </p:cNvPr>
          <p:cNvSpPr/>
          <p:nvPr/>
        </p:nvSpPr>
        <p:spPr>
          <a:xfrm>
            <a:off x="232266" y="1080000"/>
            <a:ext cx="8660214" cy="3108543"/>
          </a:xfrm>
          <a:prstGeom prst="rect">
            <a:avLst/>
          </a:prstGeom>
        </p:spPr>
        <p:txBody>
          <a:bodyPr wrap="square">
            <a:spAutoFit/>
          </a:bodyPr>
          <a:lstStyle/>
          <a:p>
            <a:pPr lvl="0" eaLnBrk="1" fontAlgn="auto" hangingPunct="1">
              <a:spcBef>
                <a:spcPts val="0"/>
              </a:spcBef>
              <a:spcAft>
                <a:spcPts val="0"/>
              </a:spcAft>
              <a:defRPr/>
            </a:pPr>
            <a:r>
              <a:rPr kumimoji="1" lang="en-US" altLang="zh-CN" sz="2800" b="0" i="0" u="none" strike="noStrike" kern="1200" cap="none" spc="0" normalizeH="0" baseline="0" noProof="0" dirty="0" smtClean="0">
                <a:ln>
                  <a:noFill/>
                </a:ln>
                <a:effectLst/>
                <a:uLnTx/>
                <a:uFillTx/>
                <a:latin typeface="STKaiti" charset="-122"/>
                <a:ea typeface="STKaiti" charset="-122"/>
                <a:cs typeface="STKaiti" charset="-122"/>
              </a:rPr>
              <a:t>04</a:t>
            </a:r>
            <a:r>
              <a:rPr kumimoji="1" lang="zh-CN" altLang="en-US" sz="2800" b="0" i="0" u="none" strike="noStrike" kern="1200" cap="none" spc="0" normalizeH="0" baseline="0" noProof="0" dirty="0" smtClean="0">
                <a:ln>
                  <a:noFill/>
                </a:ln>
                <a:effectLst/>
                <a:uLnTx/>
                <a:uFillTx/>
                <a:latin typeface="STKaiti" charset="-122"/>
                <a:ea typeface="STKaiti" charset="-122"/>
                <a:cs typeface="STKaiti" charset="-122"/>
              </a:rPr>
              <a:t>、</a:t>
            </a:r>
            <a:r>
              <a:rPr lang="zh-CN" altLang="zh-CN" sz="2800" dirty="0">
                <a:latin typeface="STKaiti" charset="-122"/>
                <a:ea typeface="STKaiti" charset="-122"/>
                <a:cs typeface="STKaiti" charset="-122"/>
              </a:rPr>
              <a:t>快餐店</a:t>
            </a:r>
            <a:r>
              <a:rPr lang="en-US" altLang="zh-CN" sz="2800" dirty="0">
                <a:latin typeface="STKaiti" charset="-122"/>
                <a:ea typeface="STKaiti" charset="-122"/>
                <a:cs typeface="STKaiti" charset="-122"/>
              </a:rPr>
              <a:t>(Class Store)</a:t>
            </a:r>
            <a:r>
              <a:rPr lang="zh-CN" altLang="zh-CN" sz="2800" dirty="0">
                <a:latin typeface="STKaiti" charset="-122"/>
                <a:ea typeface="STKaiti" charset="-122"/>
                <a:cs typeface="STKaiti" charset="-122"/>
              </a:rPr>
              <a:t>提供披萨</a:t>
            </a:r>
            <a:r>
              <a:rPr lang="en-US" altLang="zh-CN" sz="2800" dirty="0">
                <a:latin typeface="STKaiti" charset="-122"/>
                <a:ea typeface="STKaiti" charset="-122"/>
                <a:cs typeface="STKaiti" charset="-122"/>
              </a:rPr>
              <a:t>(void </a:t>
            </a:r>
            <a:r>
              <a:rPr lang="en-US" altLang="zh-CN" sz="2800" dirty="0" err="1">
                <a:latin typeface="STKaiti" charset="-122"/>
                <a:ea typeface="STKaiti" charset="-122"/>
                <a:cs typeface="STKaiti" charset="-122"/>
              </a:rPr>
              <a:t>salepizza</a:t>
            </a:r>
            <a:r>
              <a:rPr lang="en-US" altLang="zh-CN" sz="2800" dirty="0">
                <a:latin typeface="STKaiti" charset="-122"/>
                <a:ea typeface="STKaiti" charset="-122"/>
                <a:cs typeface="STKaiti" charset="-122"/>
              </a:rPr>
              <a:t>), </a:t>
            </a:r>
            <a:r>
              <a:rPr lang="zh-CN" altLang="zh-CN" sz="2800" dirty="0">
                <a:latin typeface="STKaiti" charset="-122"/>
                <a:ea typeface="STKaiti" charset="-122"/>
                <a:cs typeface="STKaiti" charset="-122"/>
              </a:rPr>
              <a:t>提供汉堡</a:t>
            </a:r>
            <a:r>
              <a:rPr lang="en-US" altLang="zh-CN" sz="2800" dirty="0">
                <a:latin typeface="STKaiti" charset="-122"/>
                <a:ea typeface="STKaiti" charset="-122"/>
                <a:cs typeface="STKaiti" charset="-122"/>
              </a:rPr>
              <a:t>(void </a:t>
            </a:r>
            <a:r>
              <a:rPr lang="en-US" altLang="zh-CN" sz="2800" dirty="0" err="1">
                <a:latin typeface="STKaiti" charset="-122"/>
                <a:ea typeface="STKaiti" charset="-122"/>
                <a:cs typeface="STKaiti" charset="-122"/>
              </a:rPr>
              <a:t>saleburger</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、提供可乐</a:t>
            </a:r>
            <a:r>
              <a:rPr lang="en-US" altLang="zh-CN" sz="2800" dirty="0">
                <a:latin typeface="STKaiti" charset="-122"/>
                <a:ea typeface="STKaiti" charset="-122"/>
                <a:cs typeface="STKaiti" charset="-122"/>
              </a:rPr>
              <a:t>(void </a:t>
            </a:r>
            <a:r>
              <a:rPr lang="en-US" altLang="zh-CN" sz="2800" dirty="0" err="1">
                <a:latin typeface="STKaiti" charset="-122"/>
                <a:ea typeface="STKaiti" charset="-122"/>
                <a:cs typeface="STKaiti" charset="-122"/>
              </a:rPr>
              <a:t>salecola</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，假设披萨</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汉堡</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可乐分别有</a:t>
            </a:r>
            <a:r>
              <a:rPr lang="en-US" altLang="zh-CN" sz="2800" dirty="0">
                <a:latin typeface="STKaiti" charset="-122"/>
                <a:ea typeface="STKaiti" charset="-122"/>
                <a:cs typeface="STKaiti" charset="-122"/>
              </a:rPr>
              <a:t>n</a:t>
            </a:r>
            <a:r>
              <a:rPr lang="zh-CN" altLang="zh-CN" sz="2800" dirty="0">
                <a:latin typeface="STKaiti" charset="-122"/>
                <a:ea typeface="STKaiti" charset="-122"/>
                <a:cs typeface="STKaiti" charset="-122"/>
              </a:rPr>
              <a:t>、</a:t>
            </a:r>
            <a:r>
              <a:rPr lang="en-US" altLang="zh-CN" sz="2800" dirty="0">
                <a:latin typeface="STKaiti" charset="-122"/>
                <a:ea typeface="STKaiti" charset="-122"/>
                <a:cs typeface="STKaiti" charset="-122"/>
              </a:rPr>
              <a:t>m</a:t>
            </a:r>
            <a:r>
              <a:rPr lang="zh-CN" altLang="zh-CN" sz="2800" dirty="0">
                <a:latin typeface="STKaiti" charset="-122"/>
                <a:ea typeface="STKaiti" charset="-122"/>
                <a:cs typeface="STKaiti" charset="-122"/>
              </a:rPr>
              <a:t>、</a:t>
            </a:r>
            <a:r>
              <a:rPr lang="en-US" altLang="zh-CN" sz="2800" dirty="0">
                <a:latin typeface="STKaiti" charset="-122"/>
                <a:ea typeface="STKaiti" charset="-122"/>
                <a:cs typeface="STKaiti" charset="-122"/>
              </a:rPr>
              <a:t>k</a:t>
            </a:r>
            <a:r>
              <a:rPr lang="zh-CN" altLang="zh-CN" sz="2800" dirty="0">
                <a:latin typeface="STKaiti" charset="-122"/>
                <a:ea typeface="STKaiti" charset="-122"/>
                <a:cs typeface="STKaiti" charset="-122"/>
              </a:rPr>
              <a:t>三种，不同披萨</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汉堡</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可乐品种之间实现方法不同，为适配不同的销售组合：若采用模板方法，建立快餐店基类后还需</a:t>
            </a:r>
            <a:r>
              <a:rPr lang="zh-CN" altLang="zh-CN" sz="2800" dirty="0" smtClean="0">
                <a:latin typeface="STKaiti" charset="-122"/>
                <a:ea typeface="STKaiti" charset="-122"/>
                <a:cs typeface="STKaiti" charset="-122"/>
              </a:rPr>
              <a:t>建立</a:t>
            </a:r>
            <a:r>
              <a:rPr lang="zh-CN" altLang="en-US" sz="2800" u="sng" dirty="0" smtClean="0">
                <a:latin typeface="STKaiti" charset="-122"/>
                <a:ea typeface="STKaiti" charset="-122"/>
                <a:cs typeface="STKaiti" charset="-122"/>
              </a:rPr>
              <a:t>    </a:t>
            </a:r>
            <a:r>
              <a:rPr lang="en-US" altLang="zh-CN" sz="2800" u="sng" dirty="0" smtClean="0">
                <a:latin typeface="STKaiti" charset="-122"/>
                <a:ea typeface="STKaiti" charset="-122"/>
                <a:cs typeface="STKaiti" charset="-122"/>
              </a:rPr>
              <a:t>  </a:t>
            </a:r>
            <a:r>
              <a:rPr lang="zh-CN" altLang="en-US" sz="2800" u="sng" dirty="0" smtClean="0">
                <a:latin typeface="STKaiti" charset="-122"/>
                <a:ea typeface="STKaiti" charset="-122"/>
                <a:cs typeface="STKaiti" charset="-122"/>
              </a:rPr>
              <a:t>    </a:t>
            </a:r>
            <a:r>
              <a:rPr lang="en-US" altLang="zh-CN" sz="2800" u="sng" dirty="0" smtClean="0">
                <a:latin typeface="STKaiti" charset="-122"/>
                <a:ea typeface="STKaiti" charset="-122"/>
                <a:cs typeface="STKaiti" charset="-122"/>
              </a:rPr>
              <a:t> </a:t>
            </a:r>
            <a:r>
              <a:rPr lang="zh-CN" altLang="en-US" sz="2800" u="sng" dirty="0" smtClean="0">
                <a:latin typeface="STKaiti" charset="-122"/>
                <a:ea typeface="STKaiti" charset="-122"/>
                <a:cs typeface="STKaiti" charset="-122"/>
              </a:rPr>
              <a:t>   </a:t>
            </a:r>
            <a:r>
              <a:rPr lang="zh-CN" altLang="zh-CN" sz="2800" dirty="0" smtClean="0">
                <a:latin typeface="STKaiti" charset="-122"/>
                <a:ea typeface="STKaiti" charset="-122"/>
                <a:cs typeface="STKaiti" charset="-122"/>
              </a:rPr>
              <a:t>个子</a:t>
            </a:r>
            <a:r>
              <a:rPr lang="zh-CN" altLang="zh-CN" sz="2800" dirty="0">
                <a:latin typeface="STKaiti" charset="-122"/>
                <a:ea typeface="STKaiti" charset="-122"/>
                <a:cs typeface="STKaiti" charset="-122"/>
              </a:rPr>
              <a:t>类；若采用策略模式，建立快餐店基类和</a:t>
            </a:r>
            <a:r>
              <a:rPr lang="en-US" altLang="zh-CN" sz="2800" dirty="0">
                <a:latin typeface="STKaiti" charset="-122"/>
                <a:ea typeface="STKaiti" charset="-122"/>
                <a:cs typeface="STKaiti" charset="-122"/>
              </a:rPr>
              <a:t>3</a:t>
            </a:r>
            <a:r>
              <a:rPr lang="zh-CN" altLang="zh-CN" sz="2800" dirty="0">
                <a:latin typeface="STKaiti" charset="-122"/>
                <a:ea typeface="STKaiti" charset="-122"/>
                <a:cs typeface="STKaiti" charset="-122"/>
              </a:rPr>
              <a:t>个抽象策略类后还需要实现</a:t>
            </a:r>
            <a:r>
              <a:rPr lang="zh-CN" altLang="zh-CN" sz="2800" u="sng" dirty="0">
                <a:latin typeface="STKaiti" charset="-122"/>
                <a:ea typeface="STKaiti" charset="-122"/>
                <a:cs typeface="STKaiti" charset="-122"/>
              </a:rPr>
              <a:t> </a:t>
            </a:r>
            <a:r>
              <a:rPr lang="zh-CN" altLang="en-US" sz="2800" u="sng" dirty="0" smtClean="0">
                <a:latin typeface="STKaiti" charset="-122"/>
                <a:ea typeface="STKaiti" charset="-122"/>
                <a:cs typeface="STKaiti" charset="-122"/>
              </a:rPr>
              <a:t>          </a:t>
            </a:r>
            <a:r>
              <a:rPr lang="zh-CN" altLang="zh-CN" sz="2800" dirty="0" smtClean="0">
                <a:latin typeface="STKaiti" charset="-122"/>
                <a:ea typeface="STKaiti" charset="-122"/>
                <a:cs typeface="STKaiti" charset="-122"/>
              </a:rPr>
              <a:t>个</a:t>
            </a:r>
            <a:r>
              <a:rPr lang="zh-CN" altLang="zh-CN" sz="2800" dirty="0">
                <a:latin typeface="STKaiti" charset="-122"/>
                <a:ea typeface="STKaiti" charset="-122"/>
                <a:cs typeface="STKaiti" charset="-122"/>
              </a:rPr>
              <a:t>策略实现类。 </a:t>
            </a:r>
            <a:endParaRPr kumimoji="1" lang="en-US" altLang="zh-CN" sz="2800" b="0" i="0" u="none" strike="noStrike" kern="1200" cap="none" spc="0" normalizeH="0" baseline="0" noProof="0" dirty="0">
              <a:ln>
                <a:noFill/>
              </a:ln>
              <a:effectLst/>
              <a:uLnTx/>
              <a:uFillTx/>
              <a:latin typeface="STKaiti" charset="-122"/>
              <a:ea typeface="STKaiti" charset="-122"/>
              <a:cs typeface="STKaiti" charset="-122"/>
            </a:endParaRPr>
          </a:p>
        </p:txBody>
      </p:sp>
    </p:spTree>
    <p:extLst>
      <p:ext uri="{BB962C8B-B14F-4D97-AF65-F5344CB8AC3E}">
        <p14:creationId xmlns:p14="http://schemas.microsoft.com/office/powerpoint/2010/main" val="41783298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7" name="矩形 6">
            <a:extLst>
              <a:ext uri="{FF2B5EF4-FFF2-40B4-BE49-F238E27FC236}">
                <a16:creationId xmlns="" xmlns:a16="http://schemas.microsoft.com/office/drawing/2014/main" id="{52DC6B6E-2F71-4EAC-B2A3-F37896D5660C}"/>
              </a:ext>
            </a:extLst>
          </p:cNvPr>
          <p:cNvSpPr/>
          <p:nvPr/>
        </p:nvSpPr>
        <p:spPr>
          <a:xfrm>
            <a:off x="232266" y="1080000"/>
            <a:ext cx="8660214" cy="3108543"/>
          </a:xfrm>
          <a:prstGeom prst="rect">
            <a:avLst/>
          </a:prstGeom>
        </p:spPr>
        <p:txBody>
          <a:bodyPr wrap="square">
            <a:spAutoFit/>
          </a:bodyPr>
          <a:lstStyle/>
          <a:p>
            <a:pPr lvl="0" eaLnBrk="1" fontAlgn="auto" hangingPunct="1">
              <a:spcBef>
                <a:spcPts val="0"/>
              </a:spcBef>
              <a:spcAft>
                <a:spcPts val="0"/>
              </a:spcAft>
              <a:defRPr/>
            </a:pPr>
            <a:r>
              <a:rPr kumimoji="1" lang="en-US" altLang="zh-CN" sz="2800" b="0" i="0" u="none" strike="noStrike" kern="1200" cap="none" spc="0" normalizeH="0" baseline="0" noProof="0" dirty="0" smtClean="0">
                <a:ln>
                  <a:noFill/>
                </a:ln>
                <a:solidFill>
                  <a:prstClr val="black"/>
                </a:solidFill>
                <a:effectLst/>
                <a:uLnTx/>
                <a:uFillTx/>
                <a:latin typeface="STKaiti" charset="-122"/>
                <a:ea typeface="STKaiti" charset="-122"/>
                <a:cs typeface="STKaiti" charset="-122"/>
              </a:rPr>
              <a:t>04</a:t>
            </a:r>
            <a:r>
              <a:rPr kumimoji="1" lang="zh-CN" altLang="en-US" sz="2800" b="0" i="0" u="none" strike="noStrike" kern="1200" cap="none" spc="0" normalizeH="0" baseline="0" noProof="0" dirty="0" smtClean="0">
                <a:ln>
                  <a:noFill/>
                </a:ln>
                <a:solidFill>
                  <a:prstClr val="black"/>
                </a:solidFill>
                <a:effectLst/>
                <a:uLnTx/>
                <a:uFillTx/>
                <a:latin typeface="STKaiti" charset="-122"/>
                <a:ea typeface="STKaiti" charset="-122"/>
                <a:cs typeface="STKaiti" charset="-122"/>
              </a:rPr>
              <a:t>、</a:t>
            </a:r>
            <a:r>
              <a:rPr lang="zh-CN" altLang="zh-CN" sz="2800" dirty="0">
                <a:latin typeface="STKaiti" charset="-122"/>
                <a:ea typeface="STKaiti" charset="-122"/>
                <a:cs typeface="STKaiti" charset="-122"/>
              </a:rPr>
              <a:t>快餐店</a:t>
            </a:r>
            <a:r>
              <a:rPr lang="en-US" altLang="zh-CN" sz="2800" dirty="0">
                <a:latin typeface="STKaiti" charset="-122"/>
                <a:ea typeface="STKaiti" charset="-122"/>
                <a:cs typeface="STKaiti" charset="-122"/>
              </a:rPr>
              <a:t>(Class Store)</a:t>
            </a:r>
            <a:r>
              <a:rPr lang="zh-CN" altLang="zh-CN" sz="2800" dirty="0">
                <a:latin typeface="STKaiti" charset="-122"/>
                <a:ea typeface="STKaiti" charset="-122"/>
                <a:cs typeface="STKaiti" charset="-122"/>
              </a:rPr>
              <a:t>提供披萨</a:t>
            </a:r>
            <a:r>
              <a:rPr lang="en-US" altLang="zh-CN" sz="2800" dirty="0">
                <a:latin typeface="STKaiti" charset="-122"/>
                <a:ea typeface="STKaiti" charset="-122"/>
                <a:cs typeface="STKaiti" charset="-122"/>
              </a:rPr>
              <a:t>(void </a:t>
            </a:r>
            <a:r>
              <a:rPr lang="en-US" altLang="zh-CN" sz="2800" dirty="0" err="1">
                <a:latin typeface="STKaiti" charset="-122"/>
                <a:ea typeface="STKaiti" charset="-122"/>
                <a:cs typeface="STKaiti" charset="-122"/>
              </a:rPr>
              <a:t>salepizza</a:t>
            </a:r>
            <a:r>
              <a:rPr lang="en-US" altLang="zh-CN" sz="2800" dirty="0">
                <a:latin typeface="STKaiti" charset="-122"/>
                <a:ea typeface="STKaiti" charset="-122"/>
                <a:cs typeface="STKaiti" charset="-122"/>
              </a:rPr>
              <a:t>), </a:t>
            </a:r>
            <a:r>
              <a:rPr lang="zh-CN" altLang="zh-CN" sz="2800" dirty="0">
                <a:latin typeface="STKaiti" charset="-122"/>
                <a:ea typeface="STKaiti" charset="-122"/>
                <a:cs typeface="STKaiti" charset="-122"/>
              </a:rPr>
              <a:t>提供汉堡</a:t>
            </a:r>
            <a:r>
              <a:rPr lang="en-US" altLang="zh-CN" sz="2800" dirty="0">
                <a:latin typeface="STKaiti" charset="-122"/>
                <a:ea typeface="STKaiti" charset="-122"/>
                <a:cs typeface="STKaiti" charset="-122"/>
              </a:rPr>
              <a:t>(void </a:t>
            </a:r>
            <a:r>
              <a:rPr lang="en-US" altLang="zh-CN" sz="2800" dirty="0" err="1">
                <a:latin typeface="STKaiti" charset="-122"/>
                <a:ea typeface="STKaiti" charset="-122"/>
                <a:cs typeface="STKaiti" charset="-122"/>
              </a:rPr>
              <a:t>saleburger</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、提供可乐</a:t>
            </a:r>
            <a:r>
              <a:rPr lang="en-US" altLang="zh-CN" sz="2800" dirty="0">
                <a:latin typeface="STKaiti" charset="-122"/>
                <a:ea typeface="STKaiti" charset="-122"/>
                <a:cs typeface="STKaiti" charset="-122"/>
              </a:rPr>
              <a:t>(void </a:t>
            </a:r>
            <a:r>
              <a:rPr lang="en-US" altLang="zh-CN" sz="2800" dirty="0" err="1">
                <a:latin typeface="STKaiti" charset="-122"/>
                <a:ea typeface="STKaiti" charset="-122"/>
                <a:cs typeface="STKaiti" charset="-122"/>
              </a:rPr>
              <a:t>salecola</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，假设披萨</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汉堡</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可乐分别有</a:t>
            </a:r>
            <a:r>
              <a:rPr lang="en-US" altLang="zh-CN" sz="2800" dirty="0">
                <a:latin typeface="STKaiti" charset="-122"/>
                <a:ea typeface="STKaiti" charset="-122"/>
                <a:cs typeface="STKaiti" charset="-122"/>
              </a:rPr>
              <a:t>n</a:t>
            </a:r>
            <a:r>
              <a:rPr lang="zh-CN" altLang="zh-CN" sz="2800" dirty="0">
                <a:latin typeface="STKaiti" charset="-122"/>
                <a:ea typeface="STKaiti" charset="-122"/>
                <a:cs typeface="STKaiti" charset="-122"/>
              </a:rPr>
              <a:t>、</a:t>
            </a:r>
            <a:r>
              <a:rPr lang="en-US" altLang="zh-CN" sz="2800" dirty="0">
                <a:latin typeface="STKaiti" charset="-122"/>
                <a:ea typeface="STKaiti" charset="-122"/>
                <a:cs typeface="STKaiti" charset="-122"/>
              </a:rPr>
              <a:t>m</a:t>
            </a:r>
            <a:r>
              <a:rPr lang="zh-CN" altLang="zh-CN" sz="2800" dirty="0">
                <a:latin typeface="STKaiti" charset="-122"/>
                <a:ea typeface="STKaiti" charset="-122"/>
                <a:cs typeface="STKaiti" charset="-122"/>
              </a:rPr>
              <a:t>、</a:t>
            </a:r>
            <a:r>
              <a:rPr lang="en-US" altLang="zh-CN" sz="2800" dirty="0">
                <a:latin typeface="STKaiti" charset="-122"/>
                <a:ea typeface="STKaiti" charset="-122"/>
                <a:cs typeface="STKaiti" charset="-122"/>
              </a:rPr>
              <a:t>k</a:t>
            </a:r>
            <a:r>
              <a:rPr lang="zh-CN" altLang="zh-CN" sz="2800" dirty="0">
                <a:latin typeface="STKaiti" charset="-122"/>
                <a:ea typeface="STKaiti" charset="-122"/>
                <a:cs typeface="STKaiti" charset="-122"/>
              </a:rPr>
              <a:t>三种，不同披萨</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汉堡</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可乐品种之间实现方法不同，为适配不同的销售组合：若采用模板方法，建立快餐店基类后还需建立</a:t>
            </a:r>
            <a:r>
              <a:rPr lang="en-US" altLang="zh-CN" sz="2800" u="sng" dirty="0">
                <a:solidFill>
                  <a:srgbClr val="FF0000"/>
                </a:solidFill>
                <a:latin typeface="STKaiti" charset="-122"/>
                <a:ea typeface="STKaiti" charset="-122"/>
                <a:cs typeface="STKaiti" charset="-122"/>
              </a:rPr>
              <a:t>(n*m*k)</a:t>
            </a:r>
            <a:r>
              <a:rPr lang="zh-CN" altLang="zh-CN" sz="2800" dirty="0">
                <a:latin typeface="STKaiti" charset="-122"/>
                <a:ea typeface="STKaiti" charset="-122"/>
                <a:cs typeface="STKaiti" charset="-122"/>
              </a:rPr>
              <a:t>个子类；若采用策略模式，建立快餐店基类和</a:t>
            </a:r>
            <a:r>
              <a:rPr lang="en-US" altLang="zh-CN" sz="2800" dirty="0">
                <a:latin typeface="STKaiti" charset="-122"/>
                <a:ea typeface="STKaiti" charset="-122"/>
                <a:cs typeface="STKaiti" charset="-122"/>
              </a:rPr>
              <a:t>3</a:t>
            </a:r>
            <a:r>
              <a:rPr lang="zh-CN" altLang="zh-CN" sz="2800" dirty="0">
                <a:latin typeface="STKaiti" charset="-122"/>
                <a:ea typeface="STKaiti" charset="-122"/>
                <a:cs typeface="STKaiti" charset="-122"/>
              </a:rPr>
              <a:t>个抽象策略类后还需要实现</a:t>
            </a:r>
            <a:r>
              <a:rPr lang="zh-CN" altLang="zh-CN" sz="2800" u="sng" dirty="0">
                <a:latin typeface="STKaiti" charset="-122"/>
                <a:ea typeface="STKaiti" charset="-122"/>
                <a:cs typeface="STKaiti" charset="-122"/>
              </a:rPr>
              <a:t> </a:t>
            </a:r>
            <a:r>
              <a:rPr lang="en-US" altLang="zh-CN" sz="2800" u="sng" dirty="0">
                <a:solidFill>
                  <a:srgbClr val="FF0000"/>
                </a:solidFill>
                <a:latin typeface="STKaiti" charset="-122"/>
                <a:ea typeface="STKaiti" charset="-122"/>
                <a:cs typeface="STKaiti" charset="-122"/>
              </a:rPr>
              <a:t>(</a:t>
            </a:r>
            <a:r>
              <a:rPr lang="en-US" altLang="zh-CN" sz="2800" u="sng" dirty="0" err="1">
                <a:solidFill>
                  <a:srgbClr val="FF0000"/>
                </a:solidFill>
                <a:latin typeface="STKaiti" charset="-122"/>
                <a:ea typeface="STKaiti" charset="-122"/>
                <a:cs typeface="STKaiti" charset="-122"/>
              </a:rPr>
              <a:t>n+m+k</a:t>
            </a:r>
            <a:r>
              <a:rPr lang="en-US" altLang="zh-CN" sz="2800" u="sng" dirty="0">
                <a:solidFill>
                  <a:srgbClr val="FF0000"/>
                </a:solidFill>
                <a:latin typeface="STKaiti" charset="-122"/>
                <a:ea typeface="STKaiti" charset="-122"/>
                <a:cs typeface="STKaiti" charset="-122"/>
              </a:rPr>
              <a:t>)</a:t>
            </a:r>
            <a:r>
              <a:rPr lang="zh-CN" altLang="zh-CN" sz="2800" dirty="0">
                <a:latin typeface="STKaiti" charset="-122"/>
                <a:ea typeface="STKaiti" charset="-122"/>
                <a:cs typeface="STKaiti" charset="-122"/>
              </a:rPr>
              <a:t>个策略实现类。 </a:t>
            </a:r>
            <a:endParaRPr kumimoji="1" lang="en-US" altLang="zh-CN" sz="2800" b="0" i="0" u="none" strike="noStrike" kern="1200" cap="none" spc="0" normalizeH="0" baseline="0" noProof="0" dirty="0">
              <a:ln>
                <a:noFill/>
              </a:ln>
              <a:solidFill>
                <a:prstClr val="black"/>
              </a:solidFill>
              <a:effectLst/>
              <a:uLnTx/>
              <a:uFillTx/>
              <a:latin typeface="STKaiti" charset="-122"/>
              <a:ea typeface="STKaiti" charset="-122"/>
              <a:cs typeface="STKaiti" charset="-122"/>
            </a:endParaRPr>
          </a:p>
        </p:txBody>
      </p:sp>
    </p:spTree>
    <p:extLst>
      <p:ext uri="{BB962C8B-B14F-4D97-AF65-F5344CB8AC3E}">
        <p14:creationId xmlns:p14="http://schemas.microsoft.com/office/powerpoint/2010/main" val="763785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523220"/>
          </a:xfrm>
          <a:prstGeom prst="rect">
            <a:avLst/>
          </a:prstGeom>
        </p:spPr>
        <p:txBody>
          <a:bodyPr wrap="square">
            <a:spAutoFit/>
          </a:bodyPr>
          <a:lstStyle/>
          <a:p>
            <a:r>
              <a:rPr lang="en-US" altLang="zh-CN" sz="2800" dirty="0" smtClean="0">
                <a:latin typeface="STKaiti" charset="-122"/>
                <a:ea typeface="STKaiti" charset="-122"/>
                <a:cs typeface="STKaiti" charset="-122"/>
              </a:rPr>
              <a:t>05.</a:t>
            </a:r>
            <a:r>
              <a:rPr lang="zh-CN" altLang="en-US" sz="2800" dirty="0" smtClean="0">
                <a:latin typeface="STKaiti" charset="-122"/>
                <a:ea typeface="STKaiti" charset="-122"/>
                <a:cs typeface="STKaiti" charset="-122"/>
              </a:rPr>
              <a:t> </a:t>
            </a:r>
            <a:r>
              <a:rPr lang="zh-CN" altLang="zh-CN" sz="2800" dirty="0" smtClean="0">
                <a:latin typeface="STKaiti" charset="-122"/>
                <a:ea typeface="STKaiti" charset="-122"/>
                <a:cs typeface="STKaiti" charset="-122"/>
              </a:rPr>
              <a:t>以下</a:t>
            </a:r>
            <a:r>
              <a:rPr lang="zh-CN" altLang="zh-CN" sz="2800" dirty="0">
                <a:latin typeface="STKaiti" charset="-122"/>
                <a:ea typeface="STKaiti" charset="-122"/>
                <a:cs typeface="STKaiti" charset="-122"/>
              </a:rPr>
              <a:t>关于迭代器模式的说法不正确的</a:t>
            </a:r>
            <a:r>
              <a:rPr lang="zh-CN" altLang="zh-CN" sz="2800" dirty="0" smtClean="0">
                <a:latin typeface="STKaiti" charset="-122"/>
                <a:ea typeface="STKaiti" charset="-122"/>
                <a:cs typeface="STKaiti" charset="-122"/>
              </a:rPr>
              <a:t>是</a:t>
            </a:r>
            <a:r>
              <a:rPr lang="zh-CN" altLang="en-US" sz="2800" dirty="0" smtClean="0">
                <a:latin typeface="STKaiti" charset="-122"/>
                <a:ea typeface="STKaiti" charset="-122"/>
                <a:cs typeface="STKaiti" charset="-122"/>
              </a:rPr>
              <a:t>：</a:t>
            </a:r>
            <a:r>
              <a:rPr lang="en-US" altLang="zh-CN" sz="2800" dirty="0" smtClean="0">
                <a:latin typeface="STKaiti" charset="-122"/>
                <a:ea typeface="STKaiti" charset="-122"/>
                <a:cs typeface="STKaiti" charset="-122"/>
              </a:rPr>
              <a:t>[</a:t>
            </a:r>
            <a:r>
              <a:rPr lang="zh-CN" altLang="en-US" sz="2800" dirty="0" smtClean="0">
                <a:latin typeface="STKaiti" charset="-122"/>
                <a:ea typeface="STKaiti" charset="-122"/>
                <a:cs typeface="STKaiti" charset="-122"/>
              </a:rPr>
              <a:t>  </a:t>
            </a:r>
            <a:r>
              <a:rPr lang="en-US" altLang="zh-CN" sz="2800" dirty="0" smtClean="0">
                <a:latin typeface="STKaiti" charset="-122"/>
                <a:ea typeface="STKaiti" charset="-122"/>
                <a:cs typeface="STKaiti" charset="-122"/>
              </a:rPr>
              <a:t>]</a:t>
            </a:r>
            <a:endParaRPr lang="zh-CN" altLang="zh-CN" sz="2800" dirty="0">
              <a:latin typeface="STKaiti" charset="-122"/>
              <a:ea typeface="STKaiti" charset="-122"/>
              <a:cs typeface="STKaiti" charset="-122"/>
            </a:endParaRPr>
          </a:p>
        </p:txBody>
      </p:sp>
      <p:sp>
        <p:nvSpPr>
          <p:cNvPr id="8" name="矩形 7">
            <a:extLst>
              <a:ext uri="{FF2B5EF4-FFF2-40B4-BE49-F238E27FC236}">
                <a16:creationId xmlns="" xmlns:a16="http://schemas.microsoft.com/office/drawing/2014/main" id="{1B21B00A-27CA-4790-B09C-0689D1389397}"/>
              </a:ext>
            </a:extLst>
          </p:cNvPr>
          <p:cNvSpPr/>
          <p:nvPr/>
        </p:nvSpPr>
        <p:spPr>
          <a:xfrm>
            <a:off x="400084" y="1790021"/>
            <a:ext cx="8443682" cy="3323987"/>
          </a:xfrm>
          <a:prstGeom prst="rect">
            <a:avLst/>
          </a:prstGeom>
        </p:spPr>
        <p:txBody>
          <a:bodyPr wrap="square">
            <a:spAutoFit/>
          </a:bodyPr>
          <a:lstStyle/>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 </a:t>
            </a:r>
            <a:r>
              <a:rPr lang="zh-CN" altLang="zh-CN" sz="2000" dirty="0">
                <a:solidFill>
                  <a:prstClr val="black"/>
                </a:solidFill>
                <a:latin typeface="Times New Roman" pitchFamily="18" charset="0"/>
                <a:ea typeface="STKaiti" charset="-122"/>
                <a:cs typeface="Times New Roman" pitchFamily="18" charset="0"/>
              </a:rPr>
              <a:t>迭代器是对“数据访问”设计的接口</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B) </a:t>
            </a:r>
            <a:r>
              <a:rPr lang="zh-CN" altLang="zh-CN" sz="2000" dirty="0">
                <a:solidFill>
                  <a:prstClr val="black"/>
                </a:solidFill>
                <a:latin typeface="Times New Roman" pitchFamily="18" charset="0"/>
                <a:ea typeface="STKaiti" charset="-122"/>
                <a:cs typeface="Times New Roman" pitchFamily="18" charset="0"/>
              </a:rPr>
              <a:t>迭代器提供一种方法访问一个聚合对象中各个元素，而不用关心具体存储类的算法</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zh-CN" sz="2000" dirty="0">
                <a:solidFill>
                  <a:prstClr val="black"/>
                </a:solidFill>
                <a:latin typeface="Times New Roman" pitchFamily="18" charset="0"/>
                <a:ea typeface="STKaiti" charset="-122"/>
                <a:cs typeface="Times New Roman" pitchFamily="18" charset="0"/>
              </a:rPr>
              <a:t>迭代器模式中，编写上层代码时需要根据使用需求和性能需求同时使用迭代器和存储类的方法对存储的数据进行</a:t>
            </a:r>
            <a:r>
              <a:rPr lang="zh-CN" altLang="zh-CN" sz="2000" dirty="0" smtClean="0">
                <a:solidFill>
                  <a:prstClr val="black"/>
                </a:solidFill>
                <a:latin typeface="Times New Roman" pitchFamily="18" charset="0"/>
                <a:ea typeface="STKaiti" charset="-122"/>
                <a:cs typeface="Times New Roman" pitchFamily="18" charset="0"/>
              </a:rPr>
              <a:t>访问</a:t>
            </a:r>
            <a:endParaRPr lang="en-US" altLang="zh-CN" sz="2000" dirty="0" smtClean="0">
              <a:solidFill>
                <a:prstClr val="black"/>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smtClean="0">
                <a:solidFill>
                  <a:prstClr val="black"/>
                </a:solidFill>
                <a:latin typeface="Times New Roman" pitchFamily="18" charset="0"/>
                <a:ea typeface="STKaiti" charset="-122"/>
                <a:cs typeface="Times New Roman" pitchFamily="18" charset="0"/>
              </a:rPr>
              <a:t>D</a:t>
            </a:r>
            <a:r>
              <a:rPr lang="en-US" altLang="zh-CN" sz="2000" dirty="0">
                <a:solidFill>
                  <a:prstClr val="black"/>
                </a:solidFill>
                <a:latin typeface="Times New Roman" pitchFamily="18" charset="0"/>
                <a:ea typeface="STKaiti" charset="-122"/>
                <a:cs typeface="Times New Roman" pitchFamily="18" charset="0"/>
              </a:rPr>
              <a:t>) </a:t>
            </a:r>
            <a:r>
              <a:rPr lang="zh-CN" altLang="zh-CN" sz="2000" dirty="0">
                <a:solidFill>
                  <a:prstClr val="black"/>
                </a:solidFill>
                <a:latin typeface="Times New Roman" pitchFamily="18" charset="0"/>
                <a:ea typeface="STKaiti" charset="-122"/>
                <a:cs typeface="Times New Roman" pitchFamily="18" charset="0"/>
              </a:rPr>
              <a:t>迭代器类通常设计为存储类的友元，从而迭代器类可以访问存储类内部的数据</a:t>
            </a:r>
          </a:p>
        </p:txBody>
      </p:sp>
    </p:spTree>
    <p:extLst>
      <p:ext uri="{BB962C8B-B14F-4D97-AF65-F5344CB8AC3E}">
        <p14:creationId xmlns:p14="http://schemas.microsoft.com/office/powerpoint/2010/main" val="16008933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523220"/>
          </a:xfrm>
          <a:prstGeom prst="rect">
            <a:avLst/>
          </a:prstGeom>
        </p:spPr>
        <p:txBody>
          <a:bodyPr wrap="square">
            <a:spAutoFit/>
          </a:bodyPr>
          <a:lstStyle/>
          <a:p>
            <a:r>
              <a:rPr lang="en-US" altLang="zh-CN" sz="2800" dirty="0" smtClean="0">
                <a:latin typeface="STKaiti" charset="-122"/>
                <a:ea typeface="STKaiti" charset="-122"/>
                <a:cs typeface="STKaiti" charset="-122"/>
              </a:rPr>
              <a:t>05.</a:t>
            </a:r>
            <a:r>
              <a:rPr lang="zh-CN" altLang="en-US" sz="2800" dirty="0" smtClean="0">
                <a:latin typeface="STKaiti" charset="-122"/>
                <a:ea typeface="STKaiti" charset="-122"/>
                <a:cs typeface="STKaiti" charset="-122"/>
              </a:rPr>
              <a:t> </a:t>
            </a:r>
            <a:r>
              <a:rPr lang="zh-CN" altLang="zh-CN" sz="2800" dirty="0" smtClean="0">
                <a:latin typeface="STKaiti" charset="-122"/>
                <a:ea typeface="STKaiti" charset="-122"/>
                <a:cs typeface="STKaiti" charset="-122"/>
              </a:rPr>
              <a:t>以下</a:t>
            </a:r>
            <a:r>
              <a:rPr lang="zh-CN" altLang="zh-CN" sz="2800" dirty="0">
                <a:latin typeface="STKaiti" charset="-122"/>
                <a:ea typeface="STKaiti" charset="-122"/>
                <a:cs typeface="STKaiti" charset="-122"/>
              </a:rPr>
              <a:t>关于迭代器模式的说法不正确的</a:t>
            </a:r>
            <a:r>
              <a:rPr lang="zh-CN" altLang="zh-CN" sz="2800" dirty="0" smtClean="0">
                <a:latin typeface="STKaiti" charset="-122"/>
                <a:ea typeface="STKaiti" charset="-122"/>
                <a:cs typeface="STKaiti" charset="-122"/>
              </a:rPr>
              <a:t>是</a:t>
            </a:r>
            <a:r>
              <a:rPr lang="zh-CN" altLang="en-US" sz="2800" dirty="0" smtClean="0">
                <a:latin typeface="STKaiti" charset="-122"/>
                <a:ea typeface="STKaiti" charset="-122"/>
                <a:cs typeface="STKaiti" charset="-122"/>
              </a:rPr>
              <a:t>：</a:t>
            </a:r>
            <a:r>
              <a:rPr lang="en-US" altLang="zh-CN" sz="2800" dirty="0" smtClean="0">
                <a:latin typeface="STKaiti" charset="-122"/>
                <a:ea typeface="STKaiti" charset="-122"/>
                <a:cs typeface="STKaiti" charset="-122"/>
              </a:rPr>
              <a:t>[</a:t>
            </a:r>
            <a:r>
              <a:rPr lang="en-US" altLang="zh-CN" sz="2800" dirty="0" smtClean="0">
                <a:solidFill>
                  <a:srgbClr val="FF0000"/>
                </a:solidFill>
                <a:latin typeface="STKaiti" charset="-122"/>
                <a:ea typeface="STKaiti" charset="-122"/>
                <a:cs typeface="STKaiti" charset="-122"/>
              </a:rPr>
              <a:t>C</a:t>
            </a:r>
            <a:r>
              <a:rPr lang="en-US" altLang="zh-CN" sz="2800" dirty="0" smtClean="0">
                <a:latin typeface="STKaiti" charset="-122"/>
                <a:ea typeface="STKaiti" charset="-122"/>
                <a:cs typeface="STKaiti" charset="-122"/>
              </a:rPr>
              <a:t>]</a:t>
            </a:r>
            <a:endParaRPr lang="zh-CN" altLang="zh-CN" sz="2800" dirty="0">
              <a:latin typeface="STKaiti" charset="-122"/>
              <a:ea typeface="STKaiti" charset="-122"/>
              <a:cs typeface="STKaiti" charset="-122"/>
            </a:endParaRPr>
          </a:p>
        </p:txBody>
      </p:sp>
      <p:sp>
        <p:nvSpPr>
          <p:cNvPr id="8" name="矩形 7">
            <a:extLst>
              <a:ext uri="{FF2B5EF4-FFF2-40B4-BE49-F238E27FC236}">
                <a16:creationId xmlns="" xmlns:a16="http://schemas.microsoft.com/office/drawing/2014/main" id="{1B21B00A-27CA-4790-B09C-0689D1389397}"/>
              </a:ext>
            </a:extLst>
          </p:cNvPr>
          <p:cNvSpPr/>
          <p:nvPr/>
        </p:nvSpPr>
        <p:spPr>
          <a:xfrm>
            <a:off x="400084" y="1790021"/>
            <a:ext cx="8443682" cy="3785652"/>
          </a:xfrm>
          <a:prstGeom prst="rect">
            <a:avLst/>
          </a:prstGeom>
        </p:spPr>
        <p:txBody>
          <a:bodyPr wrap="square">
            <a:spAutoFit/>
          </a:bodyPr>
          <a:lstStyle/>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 </a:t>
            </a:r>
            <a:r>
              <a:rPr lang="zh-CN" altLang="zh-CN" sz="2000" dirty="0">
                <a:solidFill>
                  <a:prstClr val="black"/>
                </a:solidFill>
                <a:latin typeface="Times New Roman" pitchFamily="18" charset="0"/>
                <a:ea typeface="STKaiti" charset="-122"/>
                <a:cs typeface="Times New Roman" pitchFamily="18" charset="0"/>
              </a:rPr>
              <a:t>迭代器是对“数据访问”设计的接口</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B) </a:t>
            </a:r>
            <a:r>
              <a:rPr lang="zh-CN" altLang="zh-CN" sz="2000" dirty="0">
                <a:solidFill>
                  <a:prstClr val="black"/>
                </a:solidFill>
                <a:latin typeface="Times New Roman" pitchFamily="18" charset="0"/>
                <a:ea typeface="STKaiti" charset="-122"/>
                <a:cs typeface="Times New Roman" pitchFamily="18" charset="0"/>
              </a:rPr>
              <a:t>迭代器提供一种方法访问一个聚合对象中各个元素，而不用关心具体存储类的算法</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zh-CN" sz="2000" dirty="0">
                <a:solidFill>
                  <a:prstClr val="black"/>
                </a:solidFill>
                <a:latin typeface="Times New Roman" pitchFamily="18" charset="0"/>
                <a:ea typeface="STKaiti" charset="-122"/>
                <a:cs typeface="Times New Roman" pitchFamily="18" charset="0"/>
              </a:rPr>
              <a:t>迭代器模式中，编写上层代码时需要根据使用需求和性能需求同时使用迭代器和存储类的方法对存储的数据进行</a:t>
            </a:r>
            <a:r>
              <a:rPr lang="zh-CN" altLang="zh-CN" sz="2000" dirty="0" smtClean="0">
                <a:solidFill>
                  <a:prstClr val="black"/>
                </a:solidFill>
                <a:latin typeface="Times New Roman" pitchFamily="18" charset="0"/>
                <a:ea typeface="STKaiti" charset="-122"/>
                <a:cs typeface="Times New Roman" pitchFamily="18" charset="0"/>
              </a:rPr>
              <a:t>访问</a:t>
            </a:r>
            <a:r>
              <a:rPr lang="zh-CN" altLang="en-US" sz="2000" dirty="0">
                <a:solidFill>
                  <a:prstClr val="black"/>
                </a:solidFill>
                <a:latin typeface="Times New Roman" pitchFamily="18" charset="0"/>
                <a:ea typeface="STKaiti" charset="-122"/>
                <a:cs typeface="Times New Roman" pitchFamily="18" charset="0"/>
              </a:rPr>
              <a:t> </a:t>
            </a:r>
            <a:r>
              <a:rPr lang="zh-CN" altLang="en-US" sz="2000" dirty="0" smtClean="0">
                <a:solidFill>
                  <a:prstClr val="black"/>
                </a:solidFill>
                <a:latin typeface="Times New Roman" pitchFamily="18" charset="0"/>
                <a:ea typeface="STKaiti" charset="-122"/>
                <a:cs typeface="Times New Roman" pitchFamily="18" charset="0"/>
              </a:rPr>
              <a:t> </a:t>
            </a:r>
            <a:r>
              <a:rPr lang="en-US" altLang="zh-CN" sz="2000" dirty="0" smtClean="0">
                <a:solidFill>
                  <a:srgbClr val="FF0000"/>
                </a:solidFill>
                <a:latin typeface="STKaiti" charset="-122"/>
                <a:ea typeface="STKaiti" charset="-122"/>
                <a:cs typeface="STKaiti" charset="-122"/>
              </a:rPr>
              <a:t>//</a:t>
            </a:r>
            <a:r>
              <a:rPr lang="zh-CN" altLang="en-US" sz="2000" dirty="0">
                <a:solidFill>
                  <a:srgbClr val="FF0000"/>
                </a:solidFill>
                <a:latin typeface="STKaiti" charset="-122"/>
                <a:ea typeface="STKaiti" charset="-122"/>
                <a:cs typeface="STKaiti" charset="-122"/>
              </a:rPr>
              <a:t>用“迭代器”作为参数传递，参与上层算法构建</a:t>
            </a:r>
            <a:r>
              <a:rPr lang="en-US" altLang="zh-CN" sz="2000" dirty="0">
                <a:solidFill>
                  <a:srgbClr val="FF0000"/>
                </a:solidFill>
                <a:latin typeface="STKaiti" charset="-122"/>
                <a:ea typeface="STKaiti" charset="-122"/>
                <a:cs typeface="STKaiti" charset="-122"/>
              </a:rPr>
              <a:t>,</a:t>
            </a:r>
            <a:r>
              <a:rPr lang="zh-CN" altLang="en-US" sz="2000" dirty="0">
                <a:solidFill>
                  <a:srgbClr val="FF0000"/>
                </a:solidFill>
                <a:latin typeface="STKaiti" charset="-122"/>
                <a:ea typeface="STKaiti" charset="-122"/>
                <a:cs typeface="STKaiti" charset="-122"/>
              </a:rPr>
              <a:t>这样算法构建就可以不依赖于底层的数据</a:t>
            </a:r>
            <a:r>
              <a:rPr lang="zh-CN" altLang="en-US" sz="2000" dirty="0" smtClean="0">
                <a:solidFill>
                  <a:srgbClr val="FF0000"/>
                </a:solidFill>
                <a:latin typeface="STKaiti" charset="-122"/>
                <a:ea typeface="STKaiti" charset="-122"/>
                <a:cs typeface="STKaiti" charset="-122"/>
              </a:rPr>
              <a:t>结构</a:t>
            </a:r>
            <a:endParaRPr lang="zh-CN" altLang="zh-CN" sz="2000" dirty="0">
              <a:solidFill>
                <a:prstClr val="black"/>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D) </a:t>
            </a:r>
            <a:r>
              <a:rPr lang="zh-CN" altLang="zh-CN" sz="2000" dirty="0">
                <a:solidFill>
                  <a:prstClr val="black"/>
                </a:solidFill>
                <a:latin typeface="Times New Roman" pitchFamily="18" charset="0"/>
                <a:ea typeface="STKaiti" charset="-122"/>
                <a:cs typeface="Times New Roman" pitchFamily="18" charset="0"/>
              </a:rPr>
              <a:t>迭代器类通常设计为存储类的友元，从而迭代器类可以访问存储类内部的数据</a:t>
            </a:r>
          </a:p>
        </p:txBody>
      </p:sp>
    </p:spTree>
    <p:extLst>
      <p:ext uri="{BB962C8B-B14F-4D97-AF65-F5344CB8AC3E}">
        <p14:creationId xmlns:p14="http://schemas.microsoft.com/office/powerpoint/2010/main" val="18275833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3847207"/>
          </a:xfrm>
          <a:prstGeom prst="rect">
            <a:avLst/>
          </a:prstGeom>
        </p:spPr>
        <p:txBody>
          <a:bodyPr wrap="square">
            <a:spAutoFit/>
          </a:bodyPr>
          <a:lstStyle/>
          <a:p>
            <a:r>
              <a:rPr lang="en-US" altLang="zh-CN" sz="2800" dirty="0" smtClean="0">
                <a:latin typeface="STKaiti" charset="-122"/>
                <a:ea typeface="STKaiti" charset="-122"/>
                <a:cs typeface="STKaiti" charset="-122"/>
              </a:rPr>
              <a:t>06.</a:t>
            </a:r>
            <a:r>
              <a:rPr lang="zh-CN" altLang="zh-CN" sz="2800" dirty="0">
                <a:latin typeface="STKaiti" charset="-122"/>
                <a:ea typeface="STKaiti" charset="-122"/>
                <a:cs typeface="STKaiti" charset="-122"/>
              </a:rPr>
              <a:t>有如下程序段，则以下选项中哪一项不可能导致</a:t>
            </a:r>
            <a:r>
              <a:rPr lang="en-US" altLang="zh-CN" sz="2800" dirty="0">
                <a:latin typeface="STKaiti" charset="-122"/>
                <a:ea typeface="STKaiti" charset="-122"/>
                <a:cs typeface="STKaiti" charset="-122"/>
              </a:rPr>
              <a:t>it</a:t>
            </a:r>
            <a:r>
              <a:rPr lang="zh-CN" altLang="zh-CN" sz="2800" dirty="0">
                <a:latin typeface="STKaiti" charset="-122"/>
                <a:ea typeface="STKaiti" charset="-122"/>
                <a:cs typeface="STKaiti" charset="-122"/>
              </a:rPr>
              <a:t>失效 </a:t>
            </a:r>
            <a:r>
              <a:rPr lang="zh-CN" altLang="en-US" sz="2800" dirty="0" smtClean="0">
                <a:latin typeface="STKaiti" charset="-122"/>
                <a:ea typeface="STKaiti" charset="-122"/>
                <a:cs typeface="STKaiti" charset="-122"/>
              </a:rPr>
              <a:t>：</a:t>
            </a:r>
            <a:r>
              <a:rPr lang="en-US" altLang="zh-CN" sz="2800" dirty="0" smtClean="0">
                <a:latin typeface="STKaiti" charset="-122"/>
                <a:ea typeface="STKaiti" charset="-122"/>
                <a:cs typeface="STKaiti" charset="-122"/>
              </a:rPr>
              <a:t>[</a:t>
            </a:r>
            <a:r>
              <a:rPr lang="zh-CN" altLang="en-US" sz="2800" dirty="0" smtClean="0">
                <a:latin typeface="STKaiti" charset="-122"/>
                <a:ea typeface="STKaiti" charset="-122"/>
                <a:cs typeface="STKaiti" charset="-122"/>
              </a:rPr>
              <a:t>  </a:t>
            </a:r>
            <a:r>
              <a:rPr lang="en-US" altLang="zh-CN" sz="2800" dirty="0" smtClean="0">
                <a:latin typeface="STKaiti" charset="-122"/>
                <a:ea typeface="STKaiti" charset="-122"/>
                <a:cs typeface="STKaiti" charset="-122"/>
              </a:rPr>
              <a:t>]</a:t>
            </a:r>
          </a:p>
          <a:p>
            <a:r>
              <a:rPr lang="zh-CN" altLang="en-US" sz="2000" dirty="0" smtClean="0">
                <a:latin typeface="Consolas" charset="0"/>
                <a:ea typeface="Consolas" charset="0"/>
                <a:cs typeface="Consolas" charset="0"/>
              </a:rPr>
              <a:t>   </a:t>
            </a:r>
            <a:r>
              <a:rPr lang="en-US" altLang="zh-CN" sz="2000" dirty="0" smtClean="0">
                <a:latin typeface="Consolas" charset="0"/>
                <a:ea typeface="Consolas" charset="0"/>
                <a:cs typeface="Consolas" charset="0"/>
              </a:rPr>
              <a:t>#</a:t>
            </a:r>
            <a:r>
              <a:rPr lang="en-US" altLang="zh-CN" sz="2000" dirty="0">
                <a:latin typeface="Consolas" charset="0"/>
                <a:ea typeface="Consolas" charset="0"/>
                <a:cs typeface="Consolas" charset="0"/>
              </a:rPr>
              <a:t>include&lt;vector&gt;</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using namespace </a:t>
            </a:r>
            <a:r>
              <a:rPr lang="en-US" altLang="zh-CN" sz="2000" dirty="0" err="1">
                <a:latin typeface="Consolas" charset="0"/>
                <a:ea typeface="Consolas" charset="0"/>
                <a:cs typeface="Consolas" charset="0"/>
              </a:rPr>
              <a:t>std</a:t>
            </a:r>
            <a:r>
              <a:rPr lang="en-US" altLang="zh-CN" sz="2000" dirty="0">
                <a:latin typeface="Consolas" charset="0"/>
                <a:ea typeface="Consolas" charset="0"/>
                <a:cs typeface="Consolas" charset="0"/>
              </a:rPr>
              <a:t>;</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a:t>
            </a:r>
            <a:r>
              <a:rPr lang="en-US" altLang="zh-CN" sz="2000" dirty="0" err="1">
                <a:latin typeface="Consolas" charset="0"/>
                <a:ea typeface="Consolas" charset="0"/>
                <a:cs typeface="Consolas" charset="0"/>
              </a:rPr>
              <a:t>int</a:t>
            </a:r>
            <a:r>
              <a:rPr lang="en-US" altLang="zh-CN" sz="2000" dirty="0">
                <a:latin typeface="Consolas" charset="0"/>
                <a:ea typeface="Consolas" charset="0"/>
                <a:cs typeface="Consolas" charset="0"/>
              </a:rPr>
              <a:t> main() {</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vector&lt;</a:t>
            </a:r>
            <a:r>
              <a:rPr lang="en-US" altLang="zh-CN" sz="2000" dirty="0" err="1">
                <a:latin typeface="Consolas" charset="0"/>
                <a:ea typeface="Consolas" charset="0"/>
                <a:cs typeface="Consolas" charset="0"/>
              </a:rPr>
              <a:t>int</a:t>
            </a:r>
            <a:r>
              <a:rPr lang="en-US" altLang="zh-CN" sz="2000" dirty="0">
                <a:latin typeface="Consolas" charset="0"/>
                <a:ea typeface="Consolas" charset="0"/>
                <a:cs typeface="Consolas" charset="0"/>
              </a:rPr>
              <a:t>&gt; </a:t>
            </a:r>
            <a:r>
              <a:rPr lang="en-US" altLang="zh-CN" sz="2000" dirty="0" err="1">
                <a:latin typeface="Consolas" charset="0"/>
                <a:ea typeface="Consolas" charset="0"/>
                <a:cs typeface="Consolas" charset="0"/>
              </a:rPr>
              <a:t>vec</a:t>
            </a:r>
            <a:r>
              <a:rPr lang="en-US" altLang="zh-CN" sz="2000" dirty="0">
                <a:latin typeface="Consolas" charset="0"/>
                <a:ea typeface="Consolas" charset="0"/>
                <a:cs typeface="Consolas" charset="0"/>
              </a:rPr>
              <a:t>;</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 </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auto it = </a:t>
            </a:r>
            <a:r>
              <a:rPr lang="en-US" altLang="zh-CN" sz="2000" dirty="0" err="1">
                <a:latin typeface="Consolas" charset="0"/>
                <a:ea typeface="Consolas" charset="0"/>
                <a:cs typeface="Consolas" charset="0"/>
              </a:rPr>
              <a:t>vec.begin</a:t>
            </a:r>
            <a:r>
              <a:rPr lang="en-US" altLang="zh-CN" sz="2000" dirty="0">
                <a:latin typeface="Consolas" charset="0"/>
                <a:ea typeface="Consolas" charset="0"/>
                <a:cs typeface="Consolas" charset="0"/>
              </a:rPr>
              <a:t>() + 5;  //</a:t>
            </a:r>
            <a:r>
              <a:rPr lang="zh-CN" altLang="zh-CN" sz="2000" dirty="0">
                <a:latin typeface="Consolas" charset="0"/>
                <a:ea typeface="Consolas" charset="0"/>
                <a:cs typeface="Consolas" charset="0"/>
              </a:rPr>
              <a:t>假设此时</a:t>
            </a:r>
            <a:r>
              <a:rPr lang="en-US" altLang="zh-CN" sz="2000" dirty="0" err="1">
                <a:latin typeface="Consolas" charset="0"/>
                <a:ea typeface="Consolas" charset="0"/>
                <a:cs typeface="Consolas" charset="0"/>
              </a:rPr>
              <a:t>vec</a:t>
            </a:r>
            <a:r>
              <a:rPr lang="zh-CN" altLang="zh-CN" sz="2000" dirty="0">
                <a:latin typeface="Consolas" charset="0"/>
                <a:ea typeface="Consolas" charset="0"/>
                <a:cs typeface="Consolas" charset="0"/>
              </a:rPr>
              <a:t>的长度大于</a:t>
            </a:r>
            <a:r>
              <a:rPr lang="en-US" altLang="zh-CN" sz="2000" dirty="0">
                <a:latin typeface="Consolas" charset="0"/>
                <a:ea typeface="Consolas" charset="0"/>
                <a:cs typeface="Consolas" charset="0"/>
              </a:rPr>
              <a:t>5</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a:t>
            </a:r>
            <a:endParaRPr lang="zh-CN" altLang="zh-CN" sz="2000" dirty="0">
              <a:latin typeface="Consolas" charset="0"/>
              <a:ea typeface="Consolas" charset="0"/>
              <a:cs typeface="Consolas" charset="0"/>
            </a:endParaRPr>
          </a:p>
          <a:p>
            <a:endParaRPr lang="zh-CN" altLang="zh-CN" sz="2800" dirty="0">
              <a:latin typeface="STKaiti" charset="-122"/>
              <a:ea typeface="STKaiti" charset="-122"/>
              <a:cs typeface="STKaiti" charset="-122"/>
            </a:endParaRPr>
          </a:p>
        </p:txBody>
      </p:sp>
      <p:sp>
        <p:nvSpPr>
          <p:cNvPr id="8" name="矩形 7">
            <a:extLst>
              <a:ext uri="{FF2B5EF4-FFF2-40B4-BE49-F238E27FC236}">
                <a16:creationId xmlns="" xmlns:a16="http://schemas.microsoft.com/office/drawing/2014/main" id="{1B21B00A-27CA-4790-B09C-0689D1389397}"/>
              </a:ext>
            </a:extLst>
          </p:cNvPr>
          <p:cNvSpPr/>
          <p:nvPr/>
        </p:nvSpPr>
        <p:spPr>
          <a:xfrm>
            <a:off x="457663" y="4653136"/>
            <a:ext cx="8443682" cy="1815882"/>
          </a:xfrm>
          <a:prstGeom prst="rect">
            <a:avLst/>
          </a:prstGeom>
        </p:spPr>
        <p:txBody>
          <a:bodyPr wrap="square">
            <a:spAutoFit/>
          </a:bodyPr>
          <a:lstStyle/>
          <a:p>
            <a:r>
              <a:rPr lang="en-US" altLang="zh-CN" sz="2800" dirty="0" smtClean="0">
                <a:latin typeface="STKaiti" charset="-122"/>
                <a:ea typeface="STKaiti" charset="-122"/>
                <a:cs typeface="STKaiti" charset="-122"/>
              </a:rPr>
              <a:t>A)</a:t>
            </a:r>
            <a:r>
              <a:rPr lang="zh-CN" altLang="en-US" sz="2800" dirty="0" smtClean="0">
                <a:latin typeface="STKaiti" charset="-122"/>
                <a:ea typeface="STKaiti" charset="-122"/>
                <a:cs typeface="STKaiti" charset="-122"/>
              </a:rPr>
              <a:t> </a:t>
            </a:r>
            <a:r>
              <a:rPr lang="en-US" altLang="zh-CN" sz="2800" dirty="0" err="1" smtClean="0">
                <a:latin typeface="STKaiti" charset="-122"/>
                <a:ea typeface="STKaiti" charset="-122"/>
                <a:cs typeface="STKaiti" charset="-122"/>
              </a:rPr>
              <a:t>vec.push_back</a:t>
            </a:r>
            <a:r>
              <a:rPr lang="en-US" altLang="zh-CN" sz="2800" dirty="0" smtClean="0">
                <a:latin typeface="STKaiti" charset="-122"/>
                <a:ea typeface="STKaiti" charset="-122"/>
                <a:cs typeface="STKaiti" charset="-122"/>
              </a:rPr>
              <a:t>(2);</a:t>
            </a:r>
            <a:r>
              <a:rPr lang="zh-CN" altLang="en-US" sz="2800" dirty="0">
                <a:latin typeface="STKaiti" charset="-122"/>
                <a:ea typeface="STKaiti" charset="-122"/>
                <a:cs typeface="STKaiti" charset="-122"/>
              </a:rPr>
              <a:t> </a:t>
            </a:r>
            <a:r>
              <a:rPr lang="zh-CN" altLang="en-US" sz="2800" dirty="0" smtClean="0">
                <a:latin typeface="STKaiti" charset="-122"/>
                <a:ea typeface="STKaiti" charset="-122"/>
                <a:cs typeface="STKaiti" charset="-122"/>
              </a:rPr>
              <a:t>     </a:t>
            </a:r>
            <a:endParaRPr lang="en-US" altLang="zh-CN" sz="2800" dirty="0" smtClean="0">
              <a:latin typeface="STKaiti" charset="-122"/>
              <a:ea typeface="STKaiti" charset="-122"/>
              <a:cs typeface="STKaiti" charset="-122"/>
            </a:endParaRPr>
          </a:p>
          <a:p>
            <a:r>
              <a:rPr lang="en-US" altLang="zh-CN" sz="2800" dirty="0" smtClean="0">
                <a:latin typeface="STKaiti" charset="-122"/>
                <a:ea typeface="STKaiti" charset="-122"/>
                <a:cs typeface="STKaiti" charset="-122"/>
              </a:rPr>
              <a:t>B</a:t>
            </a:r>
            <a:r>
              <a:rPr lang="en-US" altLang="zh-CN" sz="2800" dirty="0">
                <a:latin typeface="STKaiti" charset="-122"/>
                <a:ea typeface="STKaiti" charset="-122"/>
                <a:cs typeface="STKaiti" charset="-122"/>
              </a:rPr>
              <a:t>) </a:t>
            </a:r>
            <a:r>
              <a:rPr lang="en-US" altLang="zh-CN" sz="2800" dirty="0" err="1">
                <a:latin typeface="STKaiti" charset="-122"/>
                <a:ea typeface="STKaiti" charset="-122"/>
                <a:cs typeface="STKaiti" charset="-122"/>
              </a:rPr>
              <a:t>vec.erase</a:t>
            </a:r>
            <a:r>
              <a:rPr lang="en-US" altLang="zh-CN" sz="2800" dirty="0">
                <a:latin typeface="STKaiti" charset="-122"/>
                <a:ea typeface="STKaiti" charset="-122"/>
                <a:cs typeface="STKaiti" charset="-122"/>
              </a:rPr>
              <a:t>(</a:t>
            </a:r>
            <a:r>
              <a:rPr lang="en-US" altLang="zh-CN" sz="2800" dirty="0" err="1">
                <a:latin typeface="STKaiti" charset="-122"/>
                <a:ea typeface="STKaiti" charset="-122"/>
                <a:cs typeface="STKaiti" charset="-122"/>
              </a:rPr>
              <a:t>vec.begin</a:t>
            </a:r>
            <a:r>
              <a:rPr lang="en-US" altLang="zh-CN" sz="2800" dirty="0">
                <a:latin typeface="STKaiti" charset="-122"/>
                <a:ea typeface="STKaiti" charset="-122"/>
                <a:cs typeface="STKaiti" charset="-122"/>
              </a:rPr>
              <a:t>());</a:t>
            </a:r>
            <a:endParaRPr lang="zh-CN" altLang="zh-CN" sz="2800" dirty="0">
              <a:latin typeface="STKaiti" charset="-122"/>
              <a:ea typeface="STKaiti" charset="-122"/>
              <a:cs typeface="STKaiti" charset="-122"/>
            </a:endParaRPr>
          </a:p>
          <a:p>
            <a:r>
              <a:rPr lang="en-US" altLang="zh-CN" sz="2800" dirty="0">
                <a:latin typeface="STKaiti" charset="-122"/>
                <a:ea typeface="STKaiti" charset="-122"/>
                <a:cs typeface="STKaiti" charset="-122"/>
              </a:rPr>
              <a:t>C) </a:t>
            </a:r>
            <a:r>
              <a:rPr lang="en-US" altLang="zh-CN" sz="2800" dirty="0" err="1">
                <a:latin typeface="STKaiti" charset="-122"/>
                <a:ea typeface="STKaiti" charset="-122"/>
                <a:cs typeface="STKaiti" charset="-122"/>
              </a:rPr>
              <a:t>vec.insert</a:t>
            </a:r>
            <a:r>
              <a:rPr lang="en-US" altLang="zh-CN" sz="2800" dirty="0">
                <a:latin typeface="STKaiti" charset="-122"/>
                <a:ea typeface="STKaiti" charset="-122"/>
                <a:cs typeface="STKaiti" charset="-122"/>
              </a:rPr>
              <a:t>(it, 2</a:t>
            </a:r>
            <a:r>
              <a:rPr lang="en-US" altLang="zh-CN" sz="2800" dirty="0" smtClean="0">
                <a:latin typeface="STKaiti" charset="-122"/>
                <a:ea typeface="STKaiti" charset="-122"/>
                <a:cs typeface="STKaiti" charset="-122"/>
              </a:rPr>
              <a:t>);</a:t>
            </a:r>
            <a:r>
              <a:rPr lang="zh-CN" altLang="en-US" sz="2800" dirty="0">
                <a:latin typeface="STKaiti" charset="-122"/>
                <a:ea typeface="STKaiti" charset="-122"/>
                <a:cs typeface="STKaiti" charset="-122"/>
              </a:rPr>
              <a:t> </a:t>
            </a:r>
            <a:r>
              <a:rPr lang="zh-CN" altLang="en-US" sz="2800" dirty="0" smtClean="0">
                <a:latin typeface="STKaiti" charset="-122"/>
                <a:ea typeface="STKaiti" charset="-122"/>
                <a:cs typeface="STKaiti" charset="-122"/>
              </a:rPr>
              <a:t>         </a:t>
            </a:r>
            <a:endParaRPr lang="en-US" altLang="zh-CN" sz="2800" dirty="0" smtClean="0">
              <a:latin typeface="STKaiti" charset="-122"/>
              <a:ea typeface="STKaiti" charset="-122"/>
              <a:cs typeface="STKaiti" charset="-122"/>
            </a:endParaRPr>
          </a:p>
          <a:p>
            <a:r>
              <a:rPr lang="en-US" altLang="zh-CN" sz="2800" dirty="0" smtClean="0">
                <a:latin typeface="STKaiti" charset="-122"/>
                <a:ea typeface="STKaiti" charset="-122"/>
                <a:cs typeface="STKaiti" charset="-122"/>
              </a:rPr>
              <a:t>D</a:t>
            </a:r>
            <a:r>
              <a:rPr lang="en-US" altLang="zh-CN" sz="2800" dirty="0">
                <a:latin typeface="STKaiti" charset="-122"/>
                <a:ea typeface="STKaiti" charset="-122"/>
                <a:cs typeface="STKaiti" charset="-122"/>
              </a:rPr>
              <a:t>) </a:t>
            </a:r>
            <a:r>
              <a:rPr lang="en-US" altLang="zh-CN" sz="2800" dirty="0" err="1">
                <a:latin typeface="STKaiti" charset="-122"/>
                <a:ea typeface="STKaiti" charset="-122"/>
                <a:cs typeface="STKaiti" charset="-122"/>
              </a:rPr>
              <a:t>vec</a:t>
            </a:r>
            <a:r>
              <a:rPr lang="en-US" altLang="zh-CN" sz="2800" dirty="0">
                <a:latin typeface="STKaiti" charset="-122"/>
                <a:ea typeface="STKaiti" charset="-122"/>
                <a:cs typeface="STKaiti" charset="-122"/>
              </a:rPr>
              <a:t>[5] = 2;</a:t>
            </a:r>
            <a:endParaRPr lang="zh-CN"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2071860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smtClean="0">
                <a:latin typeface="微软雅黑" panose="020B0503020204020204" pitchFamily="34" charset="-122"/>
                <a:ea typeface="微软雅黑" panose="020B0503020204020204" pitchFamily="34" charset="-122"/>
              </a:rPr>
              <a:t>期末内容</a:t>
            </a:r>
            <a:r>
              <a:rPr kumimoji="1" lang="zh-CN" altLang="en-US" b="1" dirty="0">
                <a:latin typeface="微软雅黑" panose="020B0503020204020204" pitchFamily="34" charset="-122"/>
                <a:ea typeface="微软雅黑" panose="020B0503020204020204" pitchFamily="34" charset="-122"/>
              </a:rPr>
              <a:t>回顾</a:t>
            </a:r>
          </a:p>
        </p:txBody>
      </p:sp>
      <p:sp>
        <p:nvSpPr>
          <p:cNvPr id="7" name="矩形 6"/>
          <p:cNvSpPr/>
          <p:nvPr/>
        </p:nvSpPr>
        <p:spPr>
          <a:xfrm>
            <a:off x="683568" y="1268760"/>
            <a:ext cx="8730764" cy="2701765"/>
          </a:xfrm>
          <a:prstGeom prst="rect">
            <a:avLst/>
          </a:prstGeom>
        </p:spPr>
        <p:txBody>
          <a:bodyPr wrap="square">
            <a:spAutoFit/>
          </a:bodyPr>
          <a:lstStyle/>
          <a:p>
            <a:pPr marL="228600" indent="-228600">
              <a:lnSpc>
                <a:spcPct val="90000"/>
              </a:lnSpc>
              <a:spcBef>
                <a:spcPts val="1000"/>
              </a:spcBef>
              <a:buSzPct val="75000"/>
              <a:buFont typeface="Wingdings" panose="05000000000000000000" pitchFamily="2" charset="2"/>
              <a:buChar char="n"/>
            </a:pPr>
            <a:r>
              <a:rPr lang="zh-CN" altLang="en-US" sz="2800" b="1" dirty="0">
                <a:solidFill>
                  <a:srgbClr val="003366"/>
                </a:solidFill>
                <a:latin typeface="Consolas" panose="020B0609020204030204" pitchFamily="49" charset="0"/>
                <a:ea typeface="华文楷体" panose="02010600040101010101" pitchFamily="2" charset="-122"/>
              </a:rPr>
              <a:t>行为型模式</a:t>
            </a:r>
            <a:endParaRPr lang="en-US" altLang="zh-CN" sz="2800" b="1" dirty="0">
              <a:solidFill>
                <a:srgbClr val="003366"/>
              </a:solidFill>
              <a:latin typeface="Consolas" panose="020B0609020204030204" pitchFamily="49" charset="0"/>
              <a:ea typeface="华文楷体" panose="02010600040101010101" pitchFamily="2" charset="-122"/>
            </a:endParaRPr>
          </a:p>
          <a:p>
            <a:pPr marL="685800" lvl="1" indent="-228600">
              <a:lnSpc>
                <a:spcPct val="90000"/>
              </a:lnSpc>
              <a:spcBef>
                <a:spcPts val="500"/>
              </a:spcBef>
              <a:buSzPct val="75000"/>
              <a:buFont typeface="Arial" panose="020B0604020202020204" pitchFamily="34" charset="0"/>
              <a:buChar char="•"/>
            </a:pPr>
            <a:r>
              <a:rPr lang="zh-CN" altLang="en-US" sz="2400" dirty="0">
                <a:latin typeface="Consolas" panose="020B0609020204030204" pitchFamily="49" charset="0"/>
                <a:ea typeface="华文楷体" panose="02010600040101010101" pitchFamily="2" charset="-122"/>
              </a:rPr>
              <a:t>能以最少的代码变动完成</a:t>
            </a:r>
            <a:r>
              <a:rPr lang="zh-CN" altLang="en-US" sz="2400" dirty="0" smtClean="0">
                <a:latin typeface="Consolas" panose="020B0609020204030204" pitchFamily="49" charset="0"/>
                <a:ea typeface="华文楷体" panose="02010600040101010101" pitchFamily="2" charset="-122"/>
              </a:rPr>
              <a:t>功能（行为）的</a:t>
            </a:r>
            <a:r>
              <a:rPr lang="zh-CN" altLang="en-US" sz="2400" dirty="0">
                <a:latin typeface="Consolas" panose="020B0609020204030204" pitchFamily="49" charset="0"/>
                <a:ea typeface="华文楷体" panose="02010600040101010101" pitchFamily="2" charset="-122"/>
              </a:rPr>
              <a:t>增减</a:t>
            </a:r>
            <a:endParaRPr lang="en-US" altLang="zh-CN" sz="2400" dirty="0">
              <a:latin typeface="Consolas" panose="020B0609020204030204" pitchFamily="49" charset="0"/>
              <a:ea typeface="华文楷体" panose="02010600040101010101" pitchFamily="2" charset="-122"/>
            </a:endParaRPr>
          </a:p>
          <a:p>
            <a:pPr marL="228600" indent="-228600">
              <a:lnSpc>
                <a:spcPct val="90000"/>
              </a:lnSpc>
              <a:spcBef>
                <a:spcPts val="1000"/>
              </a:spcBef>
              <a:buSzPct val="75000"/>
              <a:buFont typeface="Wingdings" panose="05000000000000000000" pitchFamily="2" charset="2"/>
              <a:buChar char="n"/>
            </a:pPr>
            <a:r>
              <a:rPr lang="zh-CN" altLang="en-US" sz="2800" b="1" dirty="0">
                <a:solidFill>
                  <a:srgbClr val="003366"/>
                </a:solidFill>
                <a:latin typeface="Consolas" panose="020B0609020204030204" pitchFamily="49" charset="0"/>
                <a:ea typeface="华文楷体" panose="02010600040101010101" pitchFamily="2" charset="-122"/>
              </a:rPr>
              <a:t>结构型模式</a:t>
            </a:r>
            <a:endParaRPr lang="en-US" altLang="zh-CN" sz="2800" b="1" dirty="0">
              <a:solidFill>
                <a:srgbClr val="003366"/>
              </a:solidFill>
              <a:latin typeface="Consolas" panose="020B0609020204030204" pitchFamily="49" charset="0"/>
              <a:ea typeface="华文楷体" panose="02010600040101010101" pitchFamily="2" charset="-122"/>
            </a:endParaRPr>
          </a:p>
          <a:p>
            <a:pPr marL="685800" lvl="1" indent="-228600">
              <a:lnSpc>
                <a:spcPct val="90000"/>
              </a:lnSpc>
              <a:spcBef>
                <a:spcPts val="500"/>
              </a:spcBef>
              <a:buSzPct val="75000"/>
              <a:buFont typeface="Arial" panose="020B0604020202020204" pitchFamily="34" charset="0"/>
              <a:buChar char="•"/>
            </a:pPr>
            <a:r>
              <a:rPr lang="zh-CN" altLang="en-US" sz="2400" dirty="0">
                <a:latin typeface="Consolas" panose="020B0609020204030204" pitchFamily="49" charset="0"/>
                <a:ea typeface="华文楷体" panose="02010600040101010101" pitchFamily="2" charset="-122"/>
              </a:rPr>
              <a:t>能在结构层面上</a:t>
            </a:r>
            <a:r>
              <a:rPr lang="zh-CN" altLang="en-US" sz="2400" dirty="0" smtClean="0">
                <a:latin typeface="Consolas" panose="020B0609020204030204" pitchFamily="49" charset="0"/>
                <a:ea typeface="华文楷体" panose="02010600040101010101" pitchFamily="2" charset="-122"/>
              </a:rPr>
              <a:t>尽可能地解耦</a:t>
            </a:r>
            <a:r>
              <a:rPr lang="zh-CN" altLang="en-US" sz="2400" dirty="0">
                <a:latin typeface="Consolas" panose="020B0609020204030204" pitchFamily="49" charset="0"/>
                <a:ea typeface="华文楷体" panose="02010600040101010101" pitchFamily="2" charset="-122"/>
              </a:rPr>
              <a:t>合</a:t>
            </a:r>
            <a:endParaRPr lang="en-US" altLang="zh-CN" sz="2400" dirty="0">
              <a:latin typeface="Consolas" panose="020B0609020204030204" pitchFamily="49" charset="0"/>
              <a:ea typeface="华文楷体" panose="02010600040101010101" pitchFamily="2" charset="-122"/>
            </a:endParaRPr>
          </a:p>
          <a:p>
            <a:pPr marL="228600" indent="-228600">
              <a:lnSpc>
                <a:spcPct val="90000"/>
              </a:lnSpc>
              <a:spcBef>
                <a:spcPts val="1000"/>
              </a:spcBef>
              <a:buSzPct val="75000"/>
              <a:buFont typeface="Wingdings" panose="05000000000000000000" pitchFamily="2" charset="2"/>
              <a:buChar char="n"/>
            </a:pPr>
            <a:r>
              <a:rPr lang="zh-CN" altLang="en-US" sz="2800" b="1" dirty="0">
                <a:solidFill>
                  <a:srgbClr val="003366"/>
                </a:solidFill>
                <a:latin typeface="Consolas" panose="020B0609020204030204" pitchFamily="49" charset="0"/>
                <a:ea typeface="华文楷体" panose="02010600040101010101" pitchFamily="2" charset="-122"/>
              </a:rPr>
              <a:t>创建型模式</a:t>
            </a:r>
            <a:endParaRPr lang="en-US" altLang="zh-CN" sz="2800" b="1" dirty="0">
              <a:solidFill>
                <a:srgbClr val="003366"/>
              </a:solidFill>
              <a:latin typeface="Consolas" panose="020B0609020204030204" pitchFamily="49" charset="0"/>
              <a:ea typeface="华文楷体" panose="02010600040101010101" pitchFamily="2" charset="-122"/>
            </a:endParaRPr>
          </a:p>
          <a:p>
            <a:pPr marL="685800" lvl="1" indent="-228600">
              <a:lnSpc>
                <a:spcPct val="90000"/>
              </a:lnSpc>
              <a:spcBef>
                <a:spcPts val="500"/>
              </a:spcBef>
              <a:buSzPct val="75000"/>
              <a:buFont typeface="Arial" panose="020B0604020202020204" pitchFamily="34" charset="0"/>
              <a:buChar char="•"/>
            </a:pPr>
            <a:r>
              <a:rPr lang="zh-CN" altLang="en-US" sz="2400" dirty="0">
                <a:latin typeface="Consolas" panose="020B0609020204030204" pitchFamily="49" charset="0"/>
                <a:ea typeface="华文楷体" panose="02010600040101010101" pitchFamily="2" charset="-122"/>
              </a:rPr>
              <a:t>能以简短的代码完成对象的高效创建</a:t>
            </a:r>
            <a:endParaRPr lang="en-US" altLang="zh-CN" sz="2400" dirty="0">
              <a:latin typeface="Consolas" panose="020B0609020204030204" pitchFamily="49" charset="0"/>
              <a:ea typeface="华文楷体" panose="02010600040101010101" pitchFamily="2" charset="-122"/>
            </a:endParaRP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3</a:t>
            </a:fld>
            <a:endParaRPr lang="en-US" altLang="zh-CN"/>
          </a:p>
        </p:txBody>
      </p:sp>
    </p:spTree>
    <p:extLst>
      <p:ext uri="{BB962C8B-B14F-4D97-AF65-F5344CB8AC3E}">
        <p14:creationId xmlns:p14="http://schemas.microsoft.com/office/powerpoint/2010/main" val="19168329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3847207"/>
          </a:xfrm>
          <a:prstGeom prst="rect">
            <a:avLst/>
          </a:prstGeom>
        </p:spPr>
        <p:txBody>
          <a:bodyPr wrap="square">
            <a:spAutoFit/>
          </a:bodyPr>
          <a:lstStyle/>
          <a:p>
            <a:r>
              <a:rPr lang="en-US" altLang="zh-CN" sz="2800" dirty="0" smtClean="0">
                <a:latin typeface="STKaiti" charset="-122"/>
                <a:ea typeface="STKaiti" charset="-122"/>
                <a:cs typeface="STKaiti" charset="-122"/>
              </a:rPr>
              <a:t>06.</a:t>
            </a:r>
            <a:r>
              <a:rPr lang="zh-CN" altLang="zh-CN" sz="2800" dirty="0">
                <a:latin typeface="STKaiti" charset="-122"/>
                <a:ea typeface="STKaiti" charset="-122"/>
                <a:cs typeface="STKaiti" charset="-122"/>
              </a:rPr>
              <a:t>有如下程序段，则以下选项中哪一项不可能导致</a:t>
            </a:r>
            <a:r>
              <a:rPr lang="en-US" altLang="zh-CN" sz="2800" dirty="0">
                <a:latin typeface="STKaiti" charset="-122"/>
                <a:ea typeface="STKaiti" charset="-122"/>
                <a:cs typeface="STKaiti" charset="-122"/>
              </a:rPr>
              <a:t>it</a:t>
            </a:r>
            <a:r>
              <a:rPr lang="zh-CN" altLang="zh-CN" sz="2800" dirty="0">
                <a:latin typeface="STKaiti" charset="-122"/>
                <a:ea typeface="STKaiti" charset="-122"/>
                <a:cs typeface="STKaiti" charset="-122"/>
              </a:rPr>
              <a:t>失效 </a:t>
            </a:r>
            <a:r>
              <a:rPr lang="zh-CN" altLang="en-US" sz="2800" dirty="0" smtClean="0">
                <a:latin typeface="STKaiti" charset="-122"/>
                <a:ea typeface="STKaiti" charset="-122"/>
                <a:cs typeface="STKaiti" charset="-122"/>
              </a:rPr>
              <a:t>：</a:t>
            </a:r>
            <a:r>
              <a:rPr lang="en-US" altLang="zh-CN" sz="2800" dirty="0" smtClean="0">
                <a:latin typeface="STKaiti" charset="-122"/>
                <a:ea typeface="STKaiti" charset="-122"/>
                <a:cs typeface="STKaiti" charset="-122"/>
              </a:rPr>
              <a:t>[</a:t>
            </a:r>
            <a:r>
              <a:rPr lang="en-US" altLang="zh-CN" sz="2800" dirty="0" smtClean="0">
                <a:solidFill>
                  <a:srgbClr val="FF0000"/>
                </a:solidFill>
                <a:latin typeface="STKaiti" charset="-122"/>
                <a:ea typeface="STKaiti" charset="-122"/>
                <a:cs typeface="STKaiti" charset="-122"/>
              </a:rPr>
              <a:t>D</a:t>
            </a:r>
            <a:r>
              <a:rPr lang="en-US" altLang="zh-CN" sz="2800" dirty="0" smtClean="0">
                <a:latin typeface="STKaiti" charset="-122"/>
                <a:ea typeface="STKaiti" charset="-122"/>
                <a:cs typeface="STKaiti" charset="-122"/>
              </a:rPr>
              <a:t>]</a:t>
            </a:r>
          </a:p>
          <a:p>
            <a:r>
              <a:rPr lang="zh-CN" altLang="en-US" sz="2000" dirty="0" smtClean="0">
                <a:latin typeface="Consolas" charset="0"/>
                <a:ea typeface="Consolas" charset="0"/>
                <a:cs typeface="Consolas" charset="0"/>
              </a:rPr>
              <a:t>   </a:t>
            </a:r>
            <a:r>
              <a:rPr lang="en-US" altLang="zh-CN" sz="2000" dirty="0" smtClean="0">
                <a:latin typeface="Consolas" charset="0"/>
                <a:ea typeface="Consolas" charset="0"/>
                <a:cs typeface="Consolas" charset="0"/>
              </a:rPr>
              <a:t>#</a:t>
            </a:r>
            <a:r>
              <a:rPr lang="en-US" altLang="zh-CN" sz="2000" dirty="0">
                <a:latin typeface="Consolas" charset="0"/>
                <a:ea typeface="Consolas" charset="0"/>
                <a:cs typeface="Consolas" charset="0"/>
              </a:rPr>
              <a:t>include&lt;vector&gt;</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using namespace </a:t>
            </a:r>
            <a:r>
              <a:rPr lang="en-US" altLang="zh-CN" sz="2000" dirty="0" err="1">
                <a:latin typeface="Consolas" charset="0"/>
                <a:ea typeface="Consolas" charset="0"/>
                <a:cs typeface="Consolas" charset="0"/>
              </a:rPr>
              <a:t>std</a:t>
            </a:r>
            <a:r>
              <a:rPr lang="en-US" altLang="zh-CN" sz="2000" dirty="0">
                <a:latin typeface="Consolas" charset="0"/>
                <a:ea typeface="Consolas" charset="0"/>
                <a:cs typeface="Consolas" charset="0"/>
              </a:rPr>
              <a:t>;</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a:t>
            </a:r>
            <a:r>
              <a:rPr lang="en-US" altLang="zh-CN" sz="2000" dirty="0" err="1">
                <a:latin typeface="Consolas" charset="0"/>
                <a:ea typeface="Consolas" charset="0"/>
                <a:cs typeface="Consolas" charset="0"/>
              </a:rPr>
              <a:t>int</a:t>
            </a:r>
            <a:r>
              <a:rPr lang="en-US" altLang="zh-CN" sz="2000" dirty="0">
                <a:latin typeface="Consolas" charset="0"/>
                <a:ea typeface="Consolas" charset="0"/>
                <a:cs typeface="Consolas" charset="0"/>
              </a:rPr>
              <a:t> main() {</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vector&lt;</a:t>
            </a:r>
            <a:r>
              <a:rPr lang="en-US" altLang="zh-CN" sz="2000" dirty="0" err="1">
                <a:latin typeface="Consolas" charset="0"/>
                <a:ea typeface="Consolas" charset="0"/>
                <a:cs typeface="Consolas" charset="0"/>
              </a:rPr>
              <a:t>int</a:t>
            </a:r>
            <a:r>
              <a:rPr lang="en-US" altLang="zh-CN" sz="2000" dirty="0">
                <a:latin typeface="Consolas" charset="0"/>
                <a:ea typeface="Consolas" charset="0"/>
                <a:cs typeface="Consolas" charset="0"/>
              </a:rPr>
              <a:t>&gt; </a:t>
            </a:r>
            <a:r>
              <a:rPr lang="en-US" altLang="zh-CN" sz="2000" dirty="0" err="1">
                <a:latin typeface="Consolas" charset="0"/>
                <a:ea typeface="Consolas" charset="0"/>
                <a:cs typeface="Consolas" charset="0"/>
              </a:rPr>
              <a:t>vec</a:t>
            </a:r>
            <a:r>
              <a:rPr lang="en-US" altLang="zh-CN" sz="2000" dirty="0">
                <a:latin typeface="Consolas" charset="0"/>
                <a:ea typeface="Consolas" charset="0"/>
                <a:cs typeface="Consolas" charset="0"/>
              </a:rPr>
              <a:t>;</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 </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auto it = </a:t>
            </a:r>
            <a:r>
              <a:rPr lang="en-US" altLang="zh-CN" sz="2000" dirty="0" err="1">
                <a:latin typeface="Consolas" charset="0"/>
                <a:ea typeface="Consolas" charset="0"/>
                <a:cs typeface="Consolas" charset="0"/>
              </a:rPr>
              <a:t>vec.begin</a:t>
            </a:r>
            <a:r>
              <a:rPr lang="en-US" altLang="zh-CN" sz="2000" dirty="0">
                <a:latin typeface="Consolas" charset="0"/>
                <a:ea typeface="Consolas" charset="0"/>
                <a:cs typeface="Consolas" charset="0"/>
              </a:rPr>
              <a:t>() + 5;  //</a:t>
            </a:r>
            <a:r>
              <a:rPr lang="zh-CN" altLang="zh-CN" sz="2000" dirty="0">
                <a:latin typeface="Consolas" charset="0"/>
                <a:ea typeface="Consolas" charset="0"/>
                <a:cs typeface="Consolas" charset="0"/>
              </a:rPr>
              <a:t>假设此时</a:t>
            </a:r>
            <a:r>
              <a:rPr lang="en-US" altLang="zh-CN" sz="2000" dirty="0" err="1">
                <a:latin typeface="Consolas" charset="0"/>
                <a:ea typeface="Consolas" charset="0"/>
                <a:cs typeface="Consolas" charset="0"/>
              </a:rPr>
              <a:t>vec</a:t>
            </a:r>
            <a:r>
              <a:rPr lang="zh-CN" altLang="zh-CN" sz="2000" dirty="0">
                <a:latin typeface="Consolas" charset="0"/>
                <a:ea typeface="Consolas" charset="0"/>
                <a:cs typeface="Consolas" charset="0"/>
              </a:rPr>
              <a:t>的长度大于</a:t>
            </a:r>
            <a:r>
              <a:rPr lang="en-US" altLang="zh-CN" sz="2000" dirty="0">
                <a:latin typeface="Consolas" charset="0"/>
                <a:ea typeface="Consolas" charset="0"/>
                <a:cs typeface="Consolas" charset="0"/>
              </a:rPr>
              <a:t>5</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a:t>
            </a:r>
            <a:endParaRPr lang="zh-CN" altLang="zh-CN" sz="2000" dirty="0">
              <a:latin typeface="Consolas" charset="0"/>
              <a:ea typeface="Consolas" charset="0"/>
              <a:cs typeface="Consolas" charset="0"/>
            </a:endParaRPr>
          </a:p>
          <a:p>
            <a:r>
              <a:rPr lang="en-US" altLang="zh-CN" sz="2000" dirty="0">
                <a:latin typeface="Consolas" charset="0"/>
                <a:ea typeface="Consolas" charset="0"/>
                <a:cs typeface="Consolas" charset="0"/>
              </a:rPr>
              <a:t>	}</a:t>
            </a:r>
            <a:endParaRPr lang="zh-CN" altLang="zh-CN" sz="2000" dirty="0">
              <a:latin typeface="Consolas" charset="0"/>
              <a:ea typeface="Consolas" charset="0"/>
              <a:cs typeface="Consolas" charset="0"/>
            </a:endParaRPr>
          </a:p>
          <a:p>
            <a:endParaRPr lang="zh-CN" altLang="zh-CN" sz="2800" dirty="0">
              <a:latin typeface="STKaiti" charset="-122"/>
              <a:ea typeface="STKaiti" charset="-122"/>
              <a:cs typeface="STKaiti" charset="-122"/>
            </a:endParaRPr>
          </a:p>
        </p:txBody>
      </p:sp>
      <p:sp>
        <p:nvSpPr>
          <p:cNvPr id="8" name="矩形 7">
            <a:extLst>
              <a:ext uri="{FF2B5EF4-FFF2-40B4-BE49-F238E27FC236}">
                <a16:creationId xmlns="" xmlns:a16="http://schemas.microsoft.com/office/drawing/2014/main" id="{1B21B00A-27CA-4790-B09C-0689D1389397}"/>
              </a:ext>
            </a:extLst>
          </p:cNvPr>
          <p:cNvSpPr/>
          <p:nvPr/>
        </p:nvSpPr>
        <p:spPr>
          <a:xfrm>
            <a:off x="457663" y="4653136"/>
            <a:ext cx="8443682" cy="1815882"/>
          </a:xfrm>
          <a:prstGeom prst="rect">
            <a:avLst/>
          </a:prstGeom>
        </p:spPr>
        <p:txBody>
          <a:bodyPr wrap="square">
            <a:spAutoFit/>
          </a:bodyPr>
          <a:lstStyle/>
          <a:p>
            <a:r>
              <a:rPr lang="en-US" altLang="zh-CN" sz="2800" dirty="0" smtClean="0">
                <a:latin typeface="STKaiti" charset="-122"/>
                <a:ea typeface="STKaiti" charset="-122"/>
                <a:cs typeface="STKaiti" charset="-122"/>
              </a:rPr>
              <a:t>A)</a:t>
            </a:r>
            <a:r>
              <a:rPr lang="zh-CN" altLang="en-US" sz="2800" dirty="0" smtClean="0">
                <a:latin typeface="STKaiti" charset="-122"/>
                <a:ea typeface="STKaiti" charset="-122"/>
                <a:cs typeface="STKaiti" charset="-122"/>
              </a:rPr>
              <a:t> </a:t>
            </a:r>
            <a:r>
              <a:rPr lang="en-US" altLang="zh-CN" sz="2800" dirty="0" err="1" smtClean="0">
                <a:latin typeface="STKaiti" charset="-122"/>
                <a:ea typeface="STKaiti" charset="-122"/>
                <a:cs typeface="STKaiti" charset="-122"/>
              </a:rPr>
              <a:t>vec.push_back</a:t>
            </a:r>
            <a:r>
              <a:rPr lang="en-US" altLang="zh-CN" sz="2800" dirty="0" smtClean="0">
                <a:latin typeface="STKaiti" charset="-122"/>
                <a:ea typeface="STKaiti" charset="-122"/>
                <a:cs typeface="STKaiti" charset="-122"/>
              </a:rPr>
              <a:t>(2);</a:t>
            </a:r>
            <a:r>
              <a:rPr lang="zh-CN" altLang="en-US" sz="2800" dirty="0">
                <a:latin typeface="STKaiti" charset="-122"/>
                <a:ea typeface="STKaiti" charset="-122"/>
                <a:cs typeface="STKaiti" charset="-122"/>
              </a:rPr>
              <a:t> </a:t>
            </a:r>
            <a:r>
              <a:rPr lang="zh-CN" altLang="en-US" sz="2800" dirty="0" smtClean="0">
                <a:latin typeface="STKaiti" charset="-122"/>
                <a:ea typeface="STKaiti" charset="-122"/>
                <a:cs typeface="STKaiti" charset="-122"/>
              </a:rPr>
              <a:t>           </a:t>
            </a:r>
            <a:r>
              <a:rPr lang="en-US" altLang="zh-CN" sz="2400" dirty="0" smtClean="0">
                <a:solidFill>
                  <a:srgbClr val="FF0000"/>
                </a:solidFill>
                <a:latin typeface="STKaiti" charset="-122"/>
                <a:ea typeface="STKaiti" charset="-122"/>
                <a:cs typeface="STKaiti" charset="-122"/>
              </a:rPr>
              <a:t>//</a:t>
            </a:r>
            <a:r>
              <a:rPr lang="zh-CN" altLang="en-US" sz="2400" dirty="0" smtClean="0">
                <a:solidFill>
                  <a:srgbClr val="FF0000"/>
                </a:solidFill>
                <a:latin typeface="STKaiti" charset="-122"/>
                <a:ea typeface="STKaiti" charset="-122"/>
                <a:cs typeface="STKaiti" charset="-122"/>
              </a:rPr>
              <a:t> 扩充时失效    </a:t>
            </a:r>
            <a:endParaRPr lang="en-US" altLang="zh-CN" sz="2800" dirty="0" smtClean="0">
              <a:solidFill>
                <a:srgbClr val="FF0000"/>
              </a:solidFill>
              <a:latin typeface="STKaiti" charset="-122"/>
              <a:ea typeface="STKaiti" charset="-122"/>
              <a:cs typeface="STKaiti" charset="-122"/>
            </a:endParaRPr>
          </a:p>
          <a:p>
            <a:r>
              <a:rPr lang="en-US" altLang="zh-CN" sz="2800" dirty="0" smtClean="0">
                <a:latin typeface="STKaiti" charset="-122"/>
                <a:ea typeface="STKaiti" charset="-122"/>
                <a:cs typeface="STKaiti" charset="-122"/>
              </a:rPr>
              <a:t>B</a:t>
            </a:r>
            <a:r>
              <a:rPr lang="en-US" altLang="zh-CN" sz="2800" dirty="0">
                <a:latin typeface="STKaiti" charset="-122"/>
                <a:ea typeface="STKaiti" charset="-122"/>
                <a:cs typeface="STKaiti" charset="-122"/>
              </a:rPr>
              <a:t>) </a:t>
            </a:r>
            <a:r>
              <a:rPr lang="en-US" altLang="zh-CN" sz="2800" dirty="0" err="1">
                <a:latin typeface="STKaiti" charset="-122"/>
                <a:ea typeface="STKaiti" charset="-122"/>
                <a:cs typeface="STKaiti" charset="-122"/>
              </a:rPr>
              <a:t>vec.erase</a:t>
            </a:r>
            <a:r>
              <a:rPr lang="en-US" altLang="zh-CN" sz="2800" dirty="0">
                <a:latin typeface="STKaiti" charset="-122"/>
                <a:ea typeface="STKaiti" charset="-122"/>
                <a:cs typeface="STKaiti" charset="-122"/>
              </a:rPr>
              <a:t>(</a:t>
            </a:r>
            <a:r>
              <a:rPr lang="en-US" altLang="zh-CN" sz="2800" dirty="0" err="1">
                <a:latin typeface="STKaiti" charset="-122"/>
                <a:ea typeface="STKaiti" charset="-122"/>
                <a:cs typeface="STKaiti" charset="-122"/>
              </a:rPr>
              <a:t>vec.begin</a:t>
            </a:r>
            <a:r>
              <a:rPr lang="en-US" altLang="zh-CN" sz="2800" dirty="0" smtClean="0">
                <a:latin typeface="STKaiti" charset="-122"/>
                <a:ea typeface="STKaiti" charset="-122"/>
                <a:cs typeface="STKaiti" charset="-122"/>
              </a:rPr>
              <a:t>());</a:t>
            </a:r>
            <a:r>
              <a:rPr lang="zh-CN" altLang="en-US" sz="2800" dirty="0" smtClean="0">
                <a:latin typeface="STKaiti" charset="-122"/>
                <a:ea typeface="STKaiti" charset="-122"/>
                <a:cs typeface="STKaiti" charset="-122"/>
              </a:rPr>
              <a:t>     </a:t>
            </a:r>
            <a:r>
              <a:rPr lang="en-US" altLang="zh-CN" sz="2400" dirty="0" smtClean="0">
                <a:solidFill>
                  <a:srgbClr val="FF0000"/>
                </a:solidFill>
                <a:latin typeface="STKaiti" charset="-122"/>
                <a:ea typeface="STKaiti" charset="-122"/>
                <a:cs typeface="STKaiti" charset="-122"/>
              </a:rPr>
              <a:t>//</a:t>
            </a:r>
            <a:r>
              <a:rPr lang="zh-CN" altLang="en-US" sz="2400" dirty="0" smtClean="0">
                <a:solidFill>
                  <a:srgbClr val="FF0000"/>
                </a:solidFill>
                <a:latin typeface="STKaiti" charset="-122"/>
                <a:ea typeface="STKaiti" charset="-122"/>
                <a:cs typeface="STKaiti" charset="-122"/>
              </a:rPr>
              <a:t> 因为挪动失效</a:t>
            </a:r>
            <a:endParaRPr lang="zh-CN" altLang="zh-CN" sz="2400" dirty="0">
              <a:solidFill>
                <a:srgbClr val="FF0000"/>
              </a:solidFill>
              <a:latin typeface="STKaiti" charset="-122"/>
              <a:ea typeface="STKaiti" charset="-122"/>
              <a:cs typeface="STKaiti" charset="-122"/>
            </a:endParaRPr>
          </a:p>
          <a:p>
            <a:r>
              <a:rPr lang="en-US" altLang="zh-CN" sz="2800" dirty="0">
                <a:latin typeface="STKaiti" charset="-122"/>
                <a:ea typeface="STKaiti" charset="-122"/>
                <a:cs typeface="STKaiti" charset="-122"/>
              </a:rPr>
              <a:t>C) </a:t>
            </a:r>
            <a:r>
              <a:rPr lang="en-US" altLang="zh-CN" sz="2800" dirty="0" err="1">
                <a:latin typeface="STKaiti" charset="-122"/>
                <a:ea typeface="STKaiti" charset="-122"/>
                <a:cs typeface="STKaiti" charset="-122"/>
              </a:rPr>
              <a:t>vec.insert</a:t>
            </a:r>
            <a:r>
              <a:rPr lang="en-US" altLang="zh-CN" sz="2800" dirty="0">
                <a:latin typeface="STKaiti" charset="-122"/>
                <a:ea typeface="STKaiti" charset="-122"/>
                <a:cs typeface="STKaiti" charset="-122"/>
              </a:rPr>
              <a:t>(it, 2</a:t>
            </a:r>
            <a:r>
              <a:rPr lang="en-US" altLang="zh-CN" sz="2800" dirty="0" smtClean="0">
                <a:latin typeface="STKaiti" charset="-122"/>
                <a:ea typeface="STKaiti" charset="-122"/>
                <a:cs typeface="STKaiti" charset="-122"/>
              </a:rPr>
              <a:t>);</a:t>
            </a:r>
            <a:r>
              <a:rPr lang="zh-CN" altLang="en-US" sz="2800" dirty="0">
                <a:latin typeface="STKaiti" charset="-122"/>
                <a:ea typeface="STKaiti" charset="-122"/>
                <a:cs typeface="STKaiti" charset="-122"/>
              </a:rPr>
              <a:t> </a:t>
            </a:r>
            <a:r>
              <a:rPr lang="zh-CN" altLang="en-US" sz="2800" dirty="0" smtClean="0">
                <a:latin typeface="STKaiti" charset="-122"/>
                <a:ea typeface="STKaiti" charset="-122"/>
                <a:cs typeface="STKaiti" charset="-122"/>
              </a:rPr>
              <a:t>               </a:t>
            </a:r>
            <a:r>
              <a:rPr lang="en-US" altLang="zh-CN" sz="2400" dirty="0" smtClean="0">
                <a:solidFill>
                  <a:srgbClr val="FF0000"/>
                </a:solidFill>
                <a:latin typeface="STKaiti" charset="-122"/>
                <a:ea typeface="STKaiti" charset="-122"/>
                <a:cs typeface="STKaiti" charset="-122"/>
              </a:rPr>
              <a:t>//</a:t>
            </a:r>
            <a:r>
              <a:rPr lang="zh-CN" altLang="en-US" sz="2400" dirty="0">
                <a:solidFill>
                  <a:srgbClr val="FF0000"/>
                </a:solidFill>
                <a:latin typeface="STKaiti" charset="-122"/>
                <a:ea typeface="STKaiti" charset="-122"/>
                <a:cs typeface="STKaiti" charset="-122"/>
              </a:rPr>
              <a:t>扩充时失效 </a:t>
            </a:r>
            <a:endParaRPr lang="en-US" altLang="zh-CN" sz="2800" dirty="0" smtClean="0">
              <a:solidFill>
                <a:srgbClr val="FF0000"/>
              </a:solidFill>
              <a:latin typeface="STKaiti" charset="-122"/>
              <a:ea typeface="STKaiti" charset="-122"/>
              <a:cs typeface="STKaiti" charset="-122"/>
            </a:endParaRPr>
          </a:p>
          <a:p>
            <a:r>
              <a:rPr lang="en-US" altLang="zh-CN" sz="2800" dirty="0" smtClean="0">
                <a:latin typeface="STKaiti" charset="-122"/>
                <a:ea typeface="STKaiti" charset="-122"/>
                <a:cs typeface="STKaiti" charset="-122"/>
              </a:rPr>
              <a:t>D</a:t>
            </a:r>
            <a:r>
              <a:rPr lang="en-US" altLang="zh-CN" sz="2800" dirty="0">
                <a:latin typeface="STKaiti" charset="-122"/>
                <a:ea typeface="STKaiti" charset="-122"/>
                <a:cs typeface="STKaiti" charset="-122"/>
              </a:rPr>
              <a:t>) </a:t>
            </a:r>
            <a:r>
              <a:rPr lang="en-US" altLang="zh-CN" sz="2800" dirty="0" err="1">
                <a:latin typeface="STKaiti" charset="-122"/>
                <a:ea typeface="STKaiti" charset="-122"/>
                <a:cs typeface="STKaiti" charset="-122"/>
              </a:rPr>
              <a:t>vec</a:t>
            </a:r>
            <a:r>
              <a:rPr lang="en-US" altLang="zh-CN" sz="2800" dirty="0">
                <a:latin typeface="STKaiti" charset="-122"/>
                <a:ea typeface="STKaiti" charset="-122"/>
                <a:cs typeface="STKaiti" charset="-122"/>
              </a:rPr>
              <a:t>[5] = 2;</a:t>
            </a:r>
            <a:endParaRPr lang="zh-CN"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15042040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smtClean="0">
                <a:latin typeface="微软雅黑" panose="020B0503020204020204" pitchFamily="34" charset="-122"/>
                <a:ea typeface="微软雅黑" panose="020B0503020204020204" pitchFamily="34" charset="-122"/>
              </a:rPr>
              <a:t>期末内容</a:t>
            </a:r>
            <a:r>
              <a:rPr kumimoji="1" lang="zh-CN" altLang="en-US" b="1" dirty="0">
                <a:latin typeface="微软雅黑" panose="020B0503020204020204" pitchFamily="34" charset="-122"/>
                <a:ea typeface="微软雅黑" panose="020B0503020204020204" pitchFamily="34" charset="-122"/>
              </a:rPr>
              <a:t>回顾</a:t>
            </a:r>
          </a:p>
        </p:txBody>
      </p:sp>
      <p:sp>
        <p:nvSpPr>
          <p:cNvPr id="7" name="矩形 6"/>
          <p:cNvSpPr/>
          <p:nvPr/>
        </p:nvSpPr>
        <p:spPr>
          <a:xfrm>
            <a:off x="683568" y="1268760"/>
            <a:ext cx="8730764" cy="2701765"/>
          </a:xfrm>
          <a:prstGeom prst="rect">
            <a:avLst/>
          </a:prstGeom>
        </p:spPr>
        <p:txBody>
          <a:bodyPr wrap="square">
            <a:spAutoFit/>
          </a:bodyPr>
          <a:lstStyle/>
          <a:p>
            <a:pPr marL="228600" indent="-228600">
              <a:lnSpc>
                <a:spcPct val="90000"/>
              </a:lnSpc>
              <a:spcBef>
                <a:spcPts val="1000"/>
              </a:spcBef>
              <a:buSzPct val="75000"/>
              <a:buFont typeface="Wingdings" panose="05000000000000000000" pitchFamily="2" charset="2"/>
              <a:buChar char="n"/>
            </a:pPr>
            <a:r>
              <a:rPr lang="zh-CN" altLang="en-US" sz="2800" b="1" dirty="0">
                <a:solidFill>
                  <a:srgbClr val="003366"/>
                </a:solidFill>
                <a:latin typeface="Consolas" panose="020B0609020204030204" pitchFamily="49" charset="0"/>
                <a:ea typeface="华文楷体" panose="02010600040101010101" pitchFamily="2" charset="-122"/>
              </a:rPr>
              <a:t>行为型模式</a:t>
            </a:r>
            <a:endParaRPr lang="en-US" altLang="zh-CN" sz="2800" b="1" dirty="0">
              <a:solidFill>
                <a:srgbClr val="003366"/>
              </a:solidFill>
              <a:latin typeface="Consolas" panose="020B0609020204030204" pitchFamily="49" charset="0"/>
              <a:ea typeface="华文楷体" panose="02010600040101010101" pitchFamily="2" charset="-122"/>
            </a:endParaRPr>
          </a:p>
          <a:p>
            <a:pPr marL="685800" lvl="1" indent="-228600" defTabSz="914400" eaLnBrk="1" hangingPunct="1">
              <a:lnSpc>
                <a:spcPct val="90000"/>
              </a:lnSpc>
              <a:spcBef>
                <a:spcPts val="500"/>
              </a:spcBef>
              <a:buFont typeface="Arial" panose="020B0604020202020204" pitchFamily="34" charset="0"/>
              <a:buChar char="•"/>
            </a:pPr>
            <a:r>
              <a:rPr lang="zh-CN" altLang="en-US" sz="2400" dirty="0">
                <a:latin typeface="STKaiti" charset="-122"/>
                <a:ea typeface="STKaiti" charset="-122"/>
                <a:cs typeface="STKaiti" charset="-122"/>
              </a:rPr>
              <a:t>能以最少的代码变动完成功能的增减</a:t>
            </a:r>
            <a:endParaRPr lang="en-US" altLang="zh-CN" sz="2400" dirty="0">
              <a:latin typeface="STKaiti" charset="-122"/>
              <a:ea typeface="STKaiti" charset="-122"/>
              <a:cs typeface="STKaiti" charset="-122"/>
            </a:endParaRPr>
          </a:p>
          <a:p>
            <a:pPr marL="228600" indent="-228600">
              <a:lnSpc>
                <a:spcPct val="90000"/>
              </a:lnSpc>
              <a:spcBef>
                <a:spcPts val="1000"/>
              </a:spcBef>
              <a:buSzPct val="75000"/>
              <a:buFont typeface="Wingdings" panose="05000000000000000000" pitchFamily="2" charset="2"/>
              <a:buChar char="n"/>
            </a:pPr>
            <a:r>
              <a:rPr lang="zh-CN" altLang="en-US" sz="2800" b="1" dirty="0">
                <a:solidFill>
                  <a:srgbClr val="FF0000"/>
                </a:solidFill>
                <a:latin typeface="Consolas" panose="020B0609020204030204" pitchFamily="49" charset="0"/>
                <a:ea typeface="华文楷体" panose="02010600040101010101" pitchFamily="2" charset="-122"/>
              </a:rPr>
              <a:t>结构型模式</a:t>
            </a:r>
            <a:endParaRPr lang="en-US" altLang="zh-CN" sz="2800" b="1" dirty="0">
              <a:solidFill>
                <a:srgbClr val="FF0000"/>
              </a:solidFill>
              <a:latin typeface="Consolas" panose="020B0609020204030204" pitchFamily="49" charset="0"/>
              <a:ea typeface="华文楷体" panose="02010600040101010101" pitchFamily="2" charset="-122"/>
            </a:endParaRPr>
          </a:p>
          <a:p>
            <a:pPr marL="685800" lvl="1" indent="-228600" defTabSz="914400" eaLnBrk="1" hangingPunct="1">
              <a:lnSpc>
                <a:spcPct val="90000"/>
              </a:lnSpc>
              <a:spcBef>
                <a:spcPts val="500"/>
              </a:spcBef>
              <a:buFont typeface="Arial" panose="020B0604020202020204" pitchFamily="34" charset="0"/>
              <a:buChar char="•"/>
            </a:pPr>
            <a:r>
              <a:rPr lang="zh-CN" altLang="en-US" sz="2400" dirty="0">
                <a:latin typeface="STKaiti" charset="-122"/>
                <a:ea typeface="STKaiti" charset="-122"/>
                <a:cs typeface="STKaiti" charset="-122"/>
              </a:rPr>
              <a:t>能在结构层面上尽可能的解耦合</a:t>
            </a:r>
            <a:endParaRPr lang="en-US" altLang="zh-CN" sz="2400" dirty="0">
              <a:latin typeface="STKaiti" charset="-122"/>
              <a:ea typeface="STKaiti" charset="-122"/>
              <a:cs typeface="STKaiti" charset="-122"/>
            </a:endParaRPr>
          </a:p>
          <a:p>
            <a:pPr marL="228600" indent="-228600">
              <a:lnSpc>
                <a:spcPct val="90000"/>
              </a:lnSpc>
              <a:spcBef>
                <a:spcPts val="1000"/>
              </a:spcBef>
              <a:buSzPct val="75000"/>
              <a:buFont typeface="Wingdings" panose="05000000000000000000" pitchFamily="2" charset="2"/>
              <a:buChar char="n"/>
            </a:pPr>
            <a:r>
              <a:rPr lang="zh-CN" altLang="en-US" sz="2800" b="1" dirty="0">
                <a:solidFill>
                  <a:srgbClr val="003366"/>
                </a:solidFill>
                <a:latin typeface="Consolas" panose="020B0609020204030204" pitchFamily="49" charset="0"/>
                <a:ea typeface="华文楷体" panose="02010600040101010101" pitchFamily="2" charset="-122"/>
              </a:rPr>
              <a:t>创建型模式</a:t>
            </a:r>
            <a:endParaRPr lang="en-US" altLang="zh-CN" sz="2800" b="1" dirty="0">
              <a:solidFill>
                <a:srgbClr val="003366"/>
              </a:solidFill>
              <a:latin typeface="Consolas" panose="020B0609020204030204" pitchFamily="49" charset="0"/>
              <a:ea typeface="华文楷体" panose="02010600040101010101" pitchFamily="2" charset="-122"/>
            </a:endParaRPr>
          </a:p>
          <a:p>
            <a:pPr marL="685800" lvl="1" indent="-228600" defTabSz="914400" eaLnBrk="1" hangingPunct="1">
              <a:lnSpc>
                <a:spcPct val="90000"/>
              </a:lnSpc>
              <a:spcBef>
                <a:spcPts val="500"/>
              </a:spcBef>
              <a:buFont typeface="Arial" panose="020B0604020202020204" pitchFamily="34" charset="0"/>
              <a:buChar char="•"/>
            </a:pPr>
            <a:r>
              <a:rPr lang="zh-CN" altLang="en-US" sz="2400" dirty="0">
                <a:latin typeface="STKaiti" charset="-122"/>
                <a:ea typeface="STKaiti" charset="-122"/>
                <a:cs typeface="STKaiti" charset="-122"/>
              </a:rPr>
              <a:t>能以简短的代码完成对象的高效创建</a:t>
            </a:r>
            <a:endParaRPr lang="en-US" altLang="zh-CN" sz="2400" dirty="0">
              <a:latin typeface="STKaiti" charset="-122"/>
              <a:ea typeface="STKaiti" charset="-122"/>
              <a:cs typeface="STKaiti" charset="-122"/>
            </a:endParaRP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31</a:t>
            </a:fld>
            <a:endParaRPr lang="en-US" altLang="zh-CN"/>
          </a:p>
        </p:txBody>
      </p:sp>
    </p:spTree>
    <p:extLst>
      <p:ext uri="{BB962C8B-B14F-4D97-AF65-F5344CB8AC3E}">
        <p14:creationId xmlns:p14="http://schemas.microsoft.com/office/powerpoint/2010/main" val="2047451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Microsoft YaHei" charset="-122"/>
                <a:ea typeface="Microsoft YaHei" charset="-122"/>
                <a:cs typeface="Microsoft YaHei" charset="-122"/>
              </a:rPr>
              <a:t>适配器模式</a:t>
            </a:r>
            <a:endParaRPr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p:txBody>
          <a:bodyPr>
            <a:normAutofit/>
          </a:bodyPr>
          <a:lstStyle/>
          <a:p>
            <a:pPr marL="228600" lvl="1">
              <a:lnSpc>
                <a:spcPct val="100000"/>
              </a:lnSpc>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概述</a:t>
            </a:r>
            <a:endParaRPr lang="en-US" altLang="zh-CN" b="1" dirty="0">
              <a:solidFill>
                <a:srgbClr val="003366"/>
              </a:solidFill>
              <a:latin typeface="STKaiti" charset="-122"/>
              <a:ea typeface="STKaiti" charset="-122"/>
              <a:cs typeface="STKaiti" charset="-122"/>
            </a:endParaRPr>
          </a:p>
          <a:p>
            <a:pPr lvl="1">
              <a:lnSpc>
                <a:spcPct val="100000"/>
              </a:lnSpc>
              <a:buSzPct val="75000"/>
            </a:pPr>
            <a:r>
              <a:rPr lang="zh-CN" altLang="en-US" dirty="0">
                <a:latin typeface="STKaiti" charset="-122"/>
                <a:ea typeface="STKaiti" charset="-122"/>
                <a:cs typeface="STKaiti" charset="-122"/>
              </a:rPr>
              <a:t>适配器模式将一个类的接口转换成客户希望的另一个接口，从而使得原本由于接口不兼容而不能一起工作的类可以在统一的接口环境下工作</a:t>
            </a:r>
            <a:r>
              <a:rPr lang="zh-CN" altLang="en-US" dirty="0" smtClean="0">
                <a:latin typeface="STKaiti" charset="-122"/>
                <a:ea typeface="STKaiti" charset="-122"/>
                <a:cs typeface="STKaiti" charset="-122"/>
              </a:rPr>
              <a:t>。</a:t>
            </a:r>
            <a:endParaRPr lang="en-US" altLang="zh-CN" sz="2400" dirty="0">
              <a:latin typeface="STKaiti" charset="-122"/>
              <a:ea typeface="STKaiti" charset="-122"/>
              <a:cs typeface="STKaiti" charset="-122"/>
            </a:endParaRPr>
          </a:p>
          <a:p>
            <a:pPr marL="228600" lvl="1">
              <a:lnSpc>
                <a:spcPct val="100000"/>
              </a:lnSpc>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结构</a:t>
            </a:r>
            <a:endParaRPr lang="en-US" altLang="zh-CN" b="1" dirty="0">
              <a:solidFill>
                <a:srgbClr val="003366"/>
              </a:solidFill>
              <a:latin typeface="STKaiti" charset="-122"/>
              <a:ea typeface="STKaiti" charset="-122"/>
              <a:cs typeface="STKaiti" charset="-122"/>
            </a:endParaRPr>
          </a:p>
          <a:p>
            <a:pPr lvl="1">
              <a:buSzPct val="75000"/>
            </a:pPr>
            <a:r>
              <a:rPr lang="zh-CN" altLang="en-US" dirty="0">
                <a:latin typeface="STKaiti" charset="-122"/>
                <a:ea typeface="STKaiti" charset="-122"/>
                <a:cs typeface="STKaiti" charset="-122"/>
              </a:rPr>
              <a:t>目标（</a:t>
            </a:r>
            <a:r>
              <a:rPr lang="en-US" altLang="zh-CN" dirty="0">
                <a:latin typeface="STKaiti" charset="-122"/>
                <a:ea typeface="STKaiti" charset="-122"/>
                <a:cs typeface="STKaiti" charset="-122"/>
              </a:rPr>
              <a:t>Target</a:t>
            </a:r>
            <a:r>
              <a:rPr lang="zh-CN" altLang="en-US" dirty="0">
                <a:latin typeface="STKaiti" charset="-122"/>
                <a:ea typeface="STKaiti" charset="-122"/>
                <a:cs typeface="STKaiti" charset="-122"/>
              </a:rPr>
              <a:t>）：客户所期待的接口。</a:t>
            </a:r>
            <a:endParaRPr lang="en-US" altLang="zh-CN" dirty="0">
              <a:latin typeface="STKaiti" charset="-122"/>
              <a:ea typeface="STKaiti" charset="-122"/>
              <a:cs typeface="STKaiti" charset="-122"/>
            </a:endParaRPr>
          </a:p>
          <a:p>
            <a:pPr lvl="1">
              <a:buSzPct val="75000"/>
            </a:pPr>
            <a:r>
              <a:rPr lang="zh-CN" altLang="en-US" dirty="0">
                <a:latin typeface="STKaiti" charset="-122"/>
                <a:ea typeface="STKaiti" charset="-122"/>
                <a:cs typeface="STKaiti" charset="-122"/>
              </a:rPr>
              <a:t>需要适配的类（</a:t>
            </a:r>
            <a:r>
              <a:rPr lang="en-US" altLang="zh-CN" dirty="0" err="1">
                <a:latin typeface="STKaiti" charset="-122"/>
                <a:ea typeface="STKaiti" charset="-122"/>
                <a:cs typeface="STKaiti" charset="-122"/>
              </a:rPr>
              <a:t>Adaptee</a:t>
            </a:r>
            <a:r>
              <a:rPr lang="zh-CN" altLang="en-US" dirty="0">
                <a:latin typeface="STKaiti" charset="-122"/>
                <a:ea typeface="STKaiti" charset="-122"/>
                <a:cs typeface="STKaiti" charset="-122"/>
              </a:rPr>
              <a:t>）：需要适配的类。</a:t>
            </a:r>
            <a:endParaRPr lang="en-US" altLang="zh-CN" dirty="0">
              <a:latin typeface="STKaiti" charset="-122"/>
              <a:ea typeface="STKaiti" charset="-122"/>
              <a:cs typeface="STKaiti" charset="-122"/>
            </a:endParaRPr>
          </a:p>
          <a:p>
            <a:pPr lvl="1">
              <a:buSzPct val="75000"/>
            </a:pPr>
            <a:r>
              <a:rPr lang="zh-CN" altLang="en-US" dirty="0">
                <a:latin typeface="STKaiti" charset="-122"/>
                <a:ea typeface="STKaiti" charset="-122"/>
                <a:cs typeface="STKaiti" charset="-122"/>
              </a:rPr>
              <a:t>适配器（</a:t>
            </a:r>
            <a:r>
              <a:rPr lang="en-US" altLang="zh-CN" dirty="0">
                <a:latin typeface="STKaiti" charset="-122"/>
                <a:ea typeface="STKaiti" charset="-122"/>
                <a:cs typeface="STKaiti" charset="-122"/>
              </a:rPr>
              <a:t>Adapter</a:t>
            </a:r>
            <a:r>
              <a:rPr lang="zh-CN" altLang="en-US" dirty="0">
                <a:latin typeface="STKaiti" charset="-122"/>
                <a:ea typeface="STKaiti" charset="-122"/>
                <a:cs typeface="STKaiti" charset="-122"/>
              </a:rPr>
              <a:t>）：通过包装一个需要适配的类，把原接口转换成目标接口。</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32</a:t>
            </a:fld>
            <a:endParaRPr lang="en-US" altLang="zh-CN"/>
          </a:p>
        </p:txBody>
      </p:sp>
    </p:spTree>
    <p:extLst>
      <p:ext uri="{BB962C8B-B14F-4D97-AF65-F5344CB8AC3E}">
        <p14:creationId xmlns:p14="http://schemas.microsoft.com/office/powerpoint/2010/main" val="6097096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b="1" dirty="0" smtClean="0">
                <a:latin typeface="Microsoft YaHei" charset="-122"/>
                <a:ea typeface="Microsoft YaHei" charset="-122"/>
                <a:cs typeface="Microsoft YaHei" charset="-122"/>
              </a:rPr>
              <a:t>适配器</a:t>
            </a:r>
            <a:r>
              <a:rPr lang="en-US" altLang="zh-CN" b="1" dirty="0" smtClean="0">
                <a:latin typeface="Microsoft YaHei" charset="-122"/>
                <a:ea typeface="Microsoft YaHei" charset="-122"/>
                <a:cs typeface="Microsoft YaHei" charset="-122"/>
              </a:rPr>
              <a:t>——</a:t>
            </a:r>
            <a:r>
              <a:rPr lang="zh-CN" altLang="en-US" b="1" dirty="0" smtClean="0">
                <a:latin typeface="Microsoft YaHei" charset="-122"/>
                <a:ea typeface="Microsoft YaHei" charset="-122"/>
                <a:cs typeface="Microsoft YaHei" charset="-122"/>
              </a:rPr>
              <a:t>实现一</a:t>
            </a:r>
          </a:p>
        </p:txBody>
      </p:sp>
      <p:sp>
        <p:nvSpPr>
          <p:cNvPr id="8" name="TextBox 7"/>
          <p:cNvSpPr txBox="1"/>
          <p:nvPr/>
        </p:nvSpPr>
        <p:spPr>
          <a:xfrm>
            <a:off x="702839" y="5589240"/>
            <a:ext cx="7886700" cy="537070"/>
          </a:xfrm>
          <a:prstGeom prst="rect">
            <a:avLst/>
          </a:prstGeom>
          <a:noFill/>
        </p:spPr>
        <p:txBody>
          <a:bodyPr wrap="square" rtlCol="0">
            <a:spAutoFit/>
          </a:bodyPr>
          <a:lstStyle/>
          <a:p>
            <a:pPr>
              <a:lnSpc>
                <a:spcPct val="90000"/>
              </a:lnSpc>
              <a:spcBef>
                <a:spcPts val="1000"/>
              </a:spcBef>
              <a:buSzPct val="75000"/>
            </a:pPr>
            <a:r>
              <a:rPr lang="zh-CN" altLang="en-US" sz="3200" b="1" dirty="0">
                <a:solidFill>
                  <a:srgbClr val="FF0000"/>
                </a:solidFill>
                <a:latin typeface="Consolas" panose="020B0609020204030204" pitchFamily="49" charset="0"/>
                <a:ea typeface="华文楷体" panose="02010600040101010101" pitchFamily="2" charset="-122"/>
              </a:rPr>
              <a:t>使用组合实现适配，称作</a:t>
            </a:r>
            <a:r>
              <a:rPr lang="zh-CN" altLang="en-US" sz="3200" b="1" dirty="0" smtClean="0">
                <a:solidFill>
                  <a:srgbClr val="FF0000"/>
                </a:solidFill>
                <a:latin typeface="Consolas" panose="020B0609020204030204" pitchFamily="49" charset="0"/>
                <a:ea typeface="华文楷体" panose="02010600040101010101" pitchFamily="2" charset="-122"/>
              </a:rPr>
              <a:t>对象适配器模式</a:t>
            </a:r>
            <a:endParaRPr lang="en-US" altLang="zh-CN" sz="3200" b="1" dirty="0" smtClean="0">
              <a:solidFill>
                <a:srgbClr val="FF0000"/>
              </a:solidFill>
              <a:latin typeface="Consolas" panose="020B0609020204030204" pitchFamily="49" charset="0"/>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pPr>
                <a:defRPr/>
              </a:pPr>
              <a:t>33</a:t>
            </a:fld>
            <a:endParaRPr lang="en-US" altLang="zh-CN"/>
          </a:p>
        </p:txBody>
      </p:sp>
      <p:pic>
        <p:nvPicPr>
          <p:cNvPr id="5" name="图片 4"/>
          <p:cNvPicPr>
            <a:picLocks noChangeAspect="1"/>
          </p:cNvPicPr>
          <p:nvPr/>
        </p:nvPicPr>
        <p:blipFill>
          <a:blip r:embed="rId3"/>
          <a:stretch>
            <a:fillRect/>
          </a:stretch>
        </p:blipFill>
        <p:spPr>
          <a:xfrm>
            <a:off x="136076" y="1442195"/>
            <a:ext cx="8846886" cy="3642989"/>
          </a:xfrm>
          <a:prstGeom prst="rect">
            <a:avLst/>
          </a:prstGeom>
        </p:spPr>
      </p:pic>
      <p:sp>
        <p:nvSpPr>
          <p:cNvPr id="9" name="矩形 8"/>
          <p:cNvSpPr/>
          <p:nvPr/>
        </p:nvSpPr>
        <p:spPr>
          <a:xfrm>
            <a:off x="5080511" y="4005064"/>
            <a:ext cx="427593" cy="43204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178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适配器</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实现二</a:t>
            </a:r>
          </a:p>
        </p:txBody>
      </p:sp>
      <p:sp>
        <p:nvSpPr>
          <p:cNvPr id="2" name="TextBox 1"/>
          <p:cNvSpPr txBox="1"/>
          <p:nvPr/>
        </p:nvSpPr>
        <p:spPr>
          <a:xfrm>
            <a:off x="628650" y="5629773"/>
            <a:ext cx="7886700" cy="535531"/>
          </a:xfrm>
          <a:prstGeom prst="rect">
            <a:avLst/>
          </a:prstGeom>
          <a:noFill/>
        </p:spPr>
        <p:txBody>
          <a:bodyPr wrap="square" rtlCol="0">
            <a:spAutoFit/>
          </a:bodyPr>
          <a:lstStyle/>
          <a:p>
            <a:pPr>
              <a:lnSpc>
                <a:spcPct val="90000"/>
              </a:lnSpc>
              <a:spcBef>
                <a:spcPts val="1000"/>
              </a:spcBef>
              <a:buSzPct val="75000"/>
            </a:pPr>
            <a:r>
              <a:rPr lang="zh-CN" altLang="en-US" sz="3200" b="1" dirty="0">
                <a:solidFill>
                  <a:srgbClr val="FF0000"/>
                </a:solidFill>
                <a:latin typeface="Consolas" panose="020B0609020204030204" pitchFamily="49" charset="0"/>
                <a:ea typeface="华文楷体" panose="02010600040101010101" pitchFamily="2" charset="-122"/>
              </a:rPr>
              <a:t>使用继承实现适配，称作</a:t>
            </a:r>
            <a:r>
              <a:rPr lang="zh-CN" altLang="en-US" sz="3200" b="1" dirty="0" smtClean="0">
                <a:solidFill>
                  <a:srgbClr val="FF0000"/>
                </a:solidFill>
                <a:latin typeface="Consolas" panose="020B0609020204030204" pitchFamily="49" charset="0"/>
                <a:ea typeface="华文楷体" panose="02010600040101010101" pitchFamily="2" charset="-122"/>
              </a:rPr>
              <a:t>类适配器模式</a:t>
            </a:r>
            <a:endParaRPr lang="zh-CN" altLang="en-US" sz="3200" b="1" dirty="0">
              <a:solidFill>
                <a:srgbClr val="FF0000"/>
              </a:solidFill>
              <a:latin typeface="Consolas" panose="020B0609020204030204" pitchFamily="49" charset="0"/>
              <a:ea typeface="华文楷体" panose="02010600040101010101" pitchFamily="2" charset="-122"/>
            </a:endParaRP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34</a:t>
            </a:fld>
            <a:endParaRPr lang="en-US" altLang="zh-CN"/>
          </a:p>
        </p:txBody>
      </p:sp>
      <p:pic>
        <p:nvPicPr>
          <p:cNvPr id="4" name="图片 3"/>
          <p:cNvPicPr>
            <a:picLocks noChangeAspect="1"/>
          </p:cNvPicPr>
          <p:nvPr/>
        </p:nvPicPr>
        <p:blipFill>
          <a:blip r:embed="rId3"/>
          <a:stretch>
            <a:fillRect/>
          </a:stretch>
        </p:blipFill>
        <p:spPr>
          <a:xfrm>
            <a:off x="628650" y="1380546"/>
            <a:ext cx="7864938" cy="3920662"/>
          </a:xfrm>
          <a:prstGeom prst="rect">
            <a:avLst/>
          </a:prstGeom>
        </p:spPr>
      </p:pic>
      <p:sp>
        <p:nvSpPr>
          <p:cNvPr id="6" name="矩形 5"/>
          <p:cNvSpPr/>
          <p:nvPr/>
        </p:nvSpPr>
        <p:spPr>
          <a:xfrm>
            <a:off x="6012160" y="3939334"/>
            <a:ext cx="1872208" cy="115212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4963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Microsoft YaHei" charset="-122"/>
                <a:ea typeface="Microsoft YaHei" charset="-122"/>
                <a:cs typeface="Microsoft YaHei" charset="-122"/>
              </a:rPr>
              <a:t>代理</a:t>
            </a:r>
            <a:r>
              <a:rPr lang="en-US" altLang="zh-CN" b="1" dirty="0">
                <a:latin typeface="Microsoft YaHei" charset="-122"/>
                <a:ea typeface="Microsoft YaHei" charset="-122"/>
                <a:cs typeface="Microsoft YaHei" charset="-122"/>
              </a:rPr>
              <a:t>/</a:t>
            </a:r>
            <a:r>
              <a:rPr lang="zh-CN" altLang="en-US" b="1" dirty="0">
                <a:latin typeface="Microsoft YaHei" charset="-122"/>
                <a:ea typeface="Microsoft YaHei" charset="-122"/>
                <a:cs typeface="Microsoft YaHei" charset="-122"/>
              </a:rPr>
              <a:t>委托</a:t>
            </a:r>
            <a:endParaRPr lang="en-US" b="1" dirty="0"/>
          </a:p>
        </p:txBody>
      </p:sp>
      <p:sp>
        <p:nvSpPr>
          <p:cNvPr id="4" name="内容占位符 3"/>
          <p:cNvSpPr>
            <a:spLocks noGrp="1"/>
          </p:cNvSpPr>
          <p:nvPr>
            <p:ph idx="1"/>
          </p:nvPr>
        </p:nvSpPr>
        <p:spPr>
          <a:xfrm>
            <a:off x="628650" y="1560291"/>
            <a:ext cx="8047806" cy="4749029"/>
          </a:xfrm>
        </p:spPr>
        <p:txBody>
          <a:bodyPr>
            <a:normAutofit lnSpcReduction="10000"/>
          </a:bodyPr>
          <a:lstStyle/>
          <a:p>
            <a:pPr marL="228600" lvl="1">
              <a:lnSpc>
                <a:spcPct val="100000"/>
              </a:lnSpc>
              <a:spcBef>
                <a:spcPts val="1000"/>
              </a:spcBef>
              <a:buSzPct val="75000"/>
              <a:buFont typeface="Wingdings" panose="05000000000000000000" pitchFamily="2" charset="2"/>
              <a:buChar char="n"/>
            </a:pPr>
            <a:r>
              <a:rPr lang="zh-CN" altLang="en-US" sz="2600" b="1" dirty="0">
                <a:solidFill>
                  <a:srgbClr val="003366"/>
                </a:solidFill>
                <a:latin typeface="STKaiti" charset="-122"/>
                <a:ea typeface="STKaiti" charset="-122"/>
                <a:cs typeface="STKaiti" charset="-122"/>
              </a:rPr>
              <a:t>在一些应用中，直接访问对象往往会带来诸多问题</a:t>
            </a:r>
            <a:endParaRPr lang="en-US" altLang="zh-CN" sz="2600" b="1" dirty="0">
              <a:solidFill>
                <a:srgbClr val="003366"/>
              </a:solidFill>
              <a:latin typeface="STKaiti" charset="-122"/>
              <a:ea typeface="STKaiti" charset="-122"/>
              <a:cs typeface="STKaiti" charset="-122"/>
            </a:endParaRPr>
          </a:p>
          <a:p>
            <a:pPr lvl="1">
              <a:lnSpc>
                <a:spcPct val="100000"/>
              </a:lnSpc>
              <a:buSzPct val="75000"/>
            </a:pPr>
            <a:r>
              <a:rPr lang="zh-CN" altLang="en-US" dirty="0">
                <a:latin typeface="STKaiti" charset="-122"/>
                <a:ea typeface="STKaiti" charset="-122"/>
                <a:cs typeface="STKaiti" charset="-122"/>
              </a:rPr>
              <a:t>要访问的对象在远程的机器上。</a:t>
            </a:r>
            <a:endParaRPr lang="en-US" altLang="zh-CN" dirty="0">
              <a:latin typeface="STKaiti" charset="-122"/>
              <a:ea typeface="STKaiti" charset="-122"/>
              <a:cs typeface="STKaiti" charset="-122"/>
            </a:endParaRPr>
          </a:p>
          <a:p>
            <a:pPr lvl="1">
              <a:lnSpc>
                <a:spcPct val="100000"/>
              </a:lnSpc>
              <a:buSzPct val="75000"/>
            </a:pPr>
            <a:r>
              <a:rPr lang="zh-CN" altLang="en-US" dirty="0">
                <a:latin typeface="STKaiti" charset="-122"/>
                <a:ea typeface="STKaiti" charset="-122"/>
                <a:cs typeface="STKaiti" charset="-122"/>
              </a:rPr>
              <a:t>被访问对象创建开销很大，或者某些操作需要安全控制，或者需要进程外的访问</a:t>
            </a:r>
            <a:endParaRPr lang="en-US" altLang="zh-CN" dirty="0">
              <a:latin typeface="STKaiti" charset="-122"/>
              <a:ea typeface="STKaiti" charset="-122"/>
              <a:cs typeface="STKaiti" charset="-122"/>
            </a:endParaRPr>
          </a:p>
          <a:p>
            <a:pPr lvl="1">
              <a:lnSpc>
                <a:spcPct val="100000"/>
              </a:lnSpc>
              <a:buSzPct val="75000"/>
            </a:pPr>
            <a:r>
              <a:rPr lang="zh-CN" altLang="en-US" dirty="0">
                <a:latin typeface="STKaiti" charset="-122"/>
                <a:ea typeface="STKaiti" charset="-122"/>
                <a:cs typeface="STKaiti" charset="-122"/>
              </a:rPr>
              <a:t>直接访问会给使用者或者系统结构带来不必要的麻烦</a:t>
            </a:r>
            <a:endParaRPr lang="en-US" altLang="zh-CN" dirty="0">
              <a:latin typeface="STKaiti" charset="-122"/>
              <a:ea typeface="STKaiti" charset="-122"/>
              <a:cs typeface="STKaiti" charset="-122"/>
            </a:endParaRPr>
          </a:p>
          <a:p>
            <a:pPr lvl="1">
              <a:lnSpc>
                <a:spcPct val="100000"/>
              </a:lnSpc>
              <a:buSzPct val="75000"/>
            </a:pPr>
            <a:r>
              <a:rPr lang="zh-CN" altLang="en-US" dirty="0">
                <a:latin typeface="STKaiti" charset="-122"/>
                <a:ea typeface="STKaiti" charset="-122"/>
                <a:cs typeface="STKaiti" charset="-122"/>
              </a:rPr>
              <a:t>被访问对象需要实时根据访问者的行为做出诸多复杂处理</a:t>
            </a:r>
            <a:endParaRPr lang="en-US" altLang="zh-CN" dirty="0">
              <a:latin typeface="STKaiti" charset="-122"/>
              <a:ea typeface="STKaiti" charset="-122"/>
              <a:cs typeface="STKaiti" charset="-122"/>
            </a:endParaRPr>
          </a:p>
          <a:p>
            <a:pPr marL="228600" lvl="1">
              <a:lnSpc>
                <a:spcPct val="110000"/>
              </a:lnSpc>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我们可以在被访问对象上</a:t>
            </a:r>
            <a:r>
              <a:rPr lang="zh-CN" altLang="en-US" b="1" dirty="0">
                <a:solidFill>
                  <a:srgbClr val="FF0000"/>
                </a:solidFill>
                <a:latin typeface="STKaiti" charset="-122"/>
                <a:ea typeface="STKaiti" charset="-122"/>
                <a:cs typeface="STKaiti" charset="-122"/>
              </a:rPr>
              <a:t>加上一个访问层</a:t>
            </a:r>
            <a:r>
              <a:rPr lang="zh-CN" altLang="en-US" b="1" dirty="0">
                <a:solidFill>
                  <a:srgbClr val="003366"/>
                </a:solidFill>
                <a:latin typeface="STKaiti" charset="-122"/>
                <a:ea typeface="STKaiti" charset="-122"/>
                <a:cs typeface="STKaiti" charset="-122"/>
              </a:rPr>
              <a:t>，将复杂操作</a:t>
            </a:r>
            <a:r>
              <a:rPr lang="zh-CN" altLang="en-US" b="1" dirty="0">
                <a:solidFill>
                  <a:srgbClr val="FF0000"/>
                </a:solidFill>
                <a:latin typeface="STKaiti" charset="-122"/>
                <a:ea typeface="STKaiti" charset="-122"/>
                <a:cs typeface="STKaiti" charset="-122"/>
              </a:rPr>
              <a:t>包裹在内部不对外部类开放</a:t>
            </a:r>
            <a:r>
              <a:rPr lang="zh-CN" altLang="en-US" b="1" dirty="0">
                <a:solidFill>
                  <a:srgbClr val="003366"/>
                </a:solidFill>
                <a:latin typeface="STKaiti" charset="-122"/>
                <a:ea typeface="STKaiti" charset="-122"/>
                <a:cs typeface="STKaiti" charset="-122"/>
              </a:rPr>
              <a:t>，仅对外开放功能接口，即可完成上述要求，这就是代理</a:t>
            </a:r>
            <a:r>
              <a:rPr lang="en-US" altLang="zh-CN" b="1" dirty="0">
                <a:solidFill>
                  <a:srgbClr val="003366"/>
                </a:solidFill>
                <a:latin typeface="STKaiti" charset="-122"/>
                <a:ea typeface="STKaiti" charset="-122"/>
                <a:cs typeface="STKaiti" charset="-122"/>
              </a:rPr>
              <a:t>/</a:t>
            </a:r>
            <a:r>
              <a:rPr lang="zh-CN" altLang="en-US" b="1" dirty="0">
                <a:solidFill>
                  <a:srgbClr val="003366"/>
                </a:solidFill>
                <a:latin typeface="STKaiti" charset="-122"/>
                <a:ea typeface="STKaiti" charset="-122"/>
                <a:cs typeface="STKaiti" charset="-122"/>
              </a:rPr>
              <a:t>委托模式</a:t>
            </a:r>
            <a:endParaRPr lang="en-US" altLang="zh-CN" b="1" dirty="0">
              <a:solidFill>
                <a:srgbClr val="003366"/>
              </a:solidFill>
              <a:latin typeface="STKaiti" charset="-122"/>
              <a:ea typeface="STKaiti" charset="-122"/>
              <a:cs typeface="STKaiti" charset="-122"/>
            </a:endParaRPr>
          </a:p>
          <a:p>
            <a:pPr marL="228600" lvl="1">
              <a:lnSpc>
                <a:spcPct val="110000"/>
              </a:lnSpc>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例子：智能指针引用计数</a:t>
            </a:r>
            <a:endParaRPr lang="en-US" altLang="zh-CN" b="1" dirty="0">
              <a:solidFill>
                <a:srgbClr val="003366"/>
              </a:solidFill>
              <a:latin typeface="STKaiti" charset="-122"/>
              <a:ea typeface="STKaiti" charset="-122"/>
              <a:cs typeface="STKaiti" charset="-122"/>
            </a:endParaRPr>
          </a:p>
          <a:p>
            <a:pPr lvl="1"/>
            <a:endParaRPr lang="zh-CN" altLang="en-US" dirty="0">
              <a:latin typeface="STKaiti" charset="-122"/>
              <a:ea typeface="STKaiti" charset="-122"/>
              <a:cs typeface="STKaiti"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35</a:t>
            </a:fld>
            <a:endParaRPr lang="en-US" altLang="zh-CN"/>
          </a:p>
        </p:txBody>
      </p:sp>
    </p:spTree>
    <p:extLst>
      <p:ext uri="{BB962C8B-B14F-4D97-AF65-F5344CB8AC3E}">
        <p14:creationId xmlns:p14="http://schemas.microsoft.com/office/powerpoint/2010/main" val="8359015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icrosoft YaHei" charset="-122"/>
                <a:ea typeface="Microsoft YaHei" charset="-122"/>
                <a:cs typeface="Microsoft YaHei" charset="-122"/>
              </a:rPr>
              <a:t>代理</a:t>
            </a:r>
            <a:r>
              <a:rPr lang="en-US" altLang="zh-CN" b="1" dirty="0">
                <a:latin typeface="Microsoft YaHei" charset="-122"/>
                <a:ea typeface="Microsoft YaHei" charset="-122"/>
                <a:cs typeface="Microsoft YaHei" charset="-122"/>
              </a:rPr>
              <a:t>/</a:t>
            </a:r>
            <a:r>
              <a:rPr lang="zh-CN" altLang="en-US" b="1" dirty="0">
                <a:latin typeface="Microsoft YaHei" charset="-122"/>
                <a:ea typeface="Microsoft YaHei" charset="-122"/>
                <a:cs typeface="Microsoft YaHei" charset="-122"/>
              </a:rPr>
              <a:t>委托 与 适配器 </a:t>
            </a:r>
          </a:p>
        </p:txBody>
      </p:sp>
      <p:sp>
        <p:nvSpPr>
          <p:cNvPr id="3" name="内容占位符 2"/>
          <p:cNvSpPr>
            <a:spLocks noGrp="1"/>
          </p:cNvSpPr>
          <p:nvPr>
            <p:ph idx="1"/>
          </p:nvPr>
        </p:nvSpPr>
        <p:spPr/>
        <p:txBody>
          <a:bodyPr/>
          <a:lstStyle/>
          <a:p>
            <a:pPr marL="228600" lvl="1">
              <a:lnSpc>
                <a:spcPct val="100000"/>
              </a:lnSpc>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相似：</a:t>
            </a:r>
            <a:endParaRPr lang="en-US" altLang="zh-CN" b="1" dirty="0">
              <a:solidFill>
                <a:srgbClr val="003366"/>
              </a:solidFill>
              <a:latin typeface="STKaiti" charset="-122"/>
              <a:ea typeface="STKaiti" charset="-122"/>
              <a:cs typeface="STKaiti" charset="-122"/>
            </a:endParaRPr>
          </a:p>
          <a:p>
            <a:pPr lvl="1"/>
            <a:r>
              <a:rPr lang="zh-CN" altLang="en-US" dirty="0" smtClean="0">
                <a:latin typeface="STKaiti" charset="-122"/>
                <a:ea typeface="STKaiti" charset="-122"/>
                <a:cs typeface="STKaiti" charset="-122"/>
              </a:rPr>
              <a:t>均是在被访问对象之上进行封装</a:t>
            </a:r>
            <a:endParaRPr lang="en-US" altLang="zh-CN" dirty="0">
              <a:latin typeface="STKaiti" charset="-122"/>
              <a:ea typeface="STKaiti" charset="-122"/>
              <a:cs typeface="STKaiti" charset="-122"/>
            </a:endParaRPr>
          </a:p>
          <a:p>
            <a:pPr lvl="1"/>
            <a:r>
              <a:rPr lang="zh-CN" altLang="en-US" dirty="0" smtClean="0">
                <a:latin typeface="STKaiti" charset="-122"/>
                <a:ea typeface="STKaiti" charset="-122"/>
                <a:cs typeface="STKaiti" charset="-122"/>
              </a:rPr>
              <a:t>均提供被封装对象的功能接口供外部使用</a:t>
            </a:r>
            <a:endParaRPr lang="en-US" altLang="zh-CN" dirty="0" smtClean="0">
              <a:latin typeface="STKaiti" charset="-122"/>
              <a:ea typeface="STKaiti" charset="-122"/>
              <a:cs typeface="STKaiti" charset="-122"/>
            </a:endParaRPr>
          </a:p>
          <a:p>
            <a:pPr lvl="2">
              <a:buSzPct val="75000"/>
              <a:buFont typeface="Wingdings" pitchFamily="2" charset="2"/>
              <a:buChar char="§"/>
            </a:pPr>
            <a:endParaRPr lang="en-US" altLang="zh-CN" dirty="0">
              <a:latin typeface="STKaiti" charset="-122"/>
              <a:ea typeface="STKaiti" charset="-122"/>
              <a:cs typeface="STKaiti" charset="-122"/>
            </a:endParaRPr>
          </a:p>
          <a:p>
            <a:pPr marL="228600" lvl="1">
              <a:lnSpc>
                <a:spcPct val="100000"/>
              </a:lnSpc>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不同：</a:t>
            </a:r>
            <a:endParaRPr lang="en-US" altLang="zh-CN" b="1" dirty="0">
              <a:solidFill>
                <a:srgbClr val="003366"/>
              </a:solidFill>
              <a:latin typeface="STKaiti" charset="-122"/>
              <a:ea typeface="STKaiti" charset="-122"/>
              <a:cs typeface="STKaiti" charset="-122"/>
            </a:endParaRPr>
          </a:p>
          <a:p>
            <a:pPr lvl="1"/>
            <a:r>
              <a:rPr lang="zh-CN" altLang="en-US" dirty="0" smtClean="0">
                <a:latin typeface="STKaiti" charset="-122"/>
                <a:ea typeface="STKaiti" charset="-122"/>
                <a:cs typeface="STKaiti" charset="-122"/>
              </a:rPr>
              <a:t>代理</a:t>
            </a:r>
            <a:r>
              <a:rPr lang="zh-CN" altLang="en-US" dirty="0">
                <a:latin typeface="STKaiti" charset="-122"/>
                <a:ea typeface="STKaiti" charset="-122"/>
                <a:cs typeface="STKaiti" charset="-122"/>
              </a:rPr>
              <a:t>不会改变接口，但适配器可能</a:t>
            </a:r>
            <a:r>
              <a:rPr lang="zh-CN" altLang="en-US" dirty="0" smtClean="0">
                <a:latin typeface="STKaiti" charset="-122"/>
                <a:ea typeface="STKaiti" charset="-122"/>
                <a:cs typeface="STKaiti" charset="-122"/>
              </a:rPr>
              <a:t>会</a:t>
            </a:r>
            <a:endParaRPr lang="en-US" altLang="zh-CN" dirty="0">
              <a:latin typeface="STKaiti" charset="-122"/>
              <a:ea typeface="STKaiti" charset="-122"/>
              <a:cs typeface="STKaiti" charset="-122"/>
            </a:endParaRPr>
          </a:p>
          <a:p>
            <a:pPr lvl="1"/>
            <a:r>
              <a:rPr lang="zh-CN" altLang="en-US" dirty="0" smtClean="0">
                <a:latin typeface="STKaiti" charset="-122"/>
                <a:ea typeface="STKaiti" charset="-122"/>
                <a:cs typeface="STKaiti" charset="-122"/>
              </a:rPr>
              <a:t>代理</a:t>
            </a:r>
            <a:r>
              <a:rPr lang="zh-CN" altLang="en-US" dirty="0">
                <a:latin typeface="STKaiti" charset="-122"/>
                <a:ea typeface="STKaiti" charset="-122"/>
                <a:cs typeface="STKaiti" charset="-122"/>
              </a:rPr>
              <a:t>不会改变功能，但适配器可能</a:t>
            </a:r>
            <a:r>
              <a:rPr lang="zh-CN" altLang="en-US" dirty="0" smtClean="0">
                <a:latin typeface="STKaiti" charset="-122"/>
                <a:ea typeface="STKaiti" charset="-122"/>
                <a:cs typeface="STKaiti" charset="-122"/>
              </a:rPr>
              <a:t>会</a:t>
            </a:r>
            <a:endParaRPr lang="en-US" altLang="zh-CN" dirty="0">
              <a:latin typeface="STKaiti" charset="-122"/>
              <a:ea typeface="STKaiti" charset="-122"/>
              <a:cs typeface="STKaiti" charset="-122"/>
            </a:endParaRPr>
          </a:p>
          <a:p>
            <a:pPr lvl="1"/>
            <a:r>
              <a:rPr lang="zh-CN" altLang="en-US" dirty="0" smtClean="0">
                <a:latin typeface="STKaiti" charset="-122"/>
                <a:ea typeface="STKaiti" charset="-122"/>
                <a:cs typeface="STKaiti" charset="-122"/>
              </a:rPr>
              <a:t>适配器不会增加控制，代理可能会</a:t>
            </a:r>
            <a:endParaRPr lang="en-US" altLang="zh-CN" dirty="0">
              <a:latin typeface="STKaiti" charset="-122"/>
              <a:ea typeface="STKaiti" charset="-122"/>
              <a:cs typeface="STKaiti" charset="-122"/>
            </a:endParaRPr>
          </a:p>
          <a:p>
            <a:pPr lvl="1"/>
            <a:r>
              <a:rPr lang="zh-CN" altLang="en-US" dirty="0" smtClean="0">
                <a:latin typeface="STKaiti" charset="-122"/>
                <a:ea typeface="STKaiti" charset="-122"/>
                <a:cs typeface="STKaiti" charset="-122"/>
              </a:rPr>
              <a:t>适配器的核心要素是</a:t>
            </a:r>
            <a:r>
              <a:rPr lang="zh-CN" altLang="en-US" dirty="0" smtClean="0">
                <a:solidFill>
                  <a:srgbClr val="FF0000"/>
                </a:solidFill>
                <a:latin typeface="STKaiti" charset="-122"/>
                <a:ea typeface="STKaiti" charset="-122"/>
                <a:cs typeface="STKaiti" charset="-122"/>
              </a:rPr>
              <a:t>变换接口</a:t>
            </a:r>
            <a:r>
              <a:rPr lang="zh-CN" altLang="en-US" dirty="0" smtClean="0">
                <a:latin typeface="STKaiti" charset="-122"/>
                <a:ea typeface="STKaiti" charset="-122"/>
                <a:cs typeface="STKaiti" charset="-122"/>
              </a:rPr>
              <a:t>，代理的核心要素是</a:t>
            </a:r>
            <a:r>
              <a:rPr lang="zh-CN" altLang="en-US" dirty="0" smtClean="0">
                <a:solidFill>
                  <a:srgbClr val="FF0000"/>
                </a:solidFill>
                <a:latin typeface="STKaiti" charset="-122"/>
                <a:ea typeface="STKaiti" charset="-122"/>
                <a:cs typeface="STKaiti" charset="-122"/>
              </a:rPr>
              <a:t>分割访问对象与被访问对象</a:t>
            </a:r>
            <a:r>
              <a:rPr lang="zh-CN" altLang="en-US" dirty="0" smtClean="0">
                <a:latin typeface="STKaiti" charset="-122"/>
                <a:ea typeface="STKaiti" charset="-122"/>
                <a:cs typeface="STKaiti" charset="-122"/>
              </a:rPr>
              <a:t>以减少耦合，并能在中间增加各种控制功能。</a:t>
            </a:r>
            <a:endParaRPr lang="zh-CN" altLang="en-US" dirty="0">
              <a:latin typeface="STKaiti" charset="-122"/>
              <a:ea typeface="STKaiti" charset="-122"/>
              <a:cs typeface="STKaiti" charset="-122"/>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36</a:t>
            </a:fld>
            <a:endParaRPr lang="en-US" altLang="zh-CN"/>
          </a:p>
        </p:txBody>
      </p:sp>
    </p:spTree>
    <p:extLst>
      <p:ext uri="{BB962C8B-B14F-4D97-AF65-F5344CB8AC3E}">
        <p14:creationId xmlns:p14="http://schemas.microsoft.com/office/powerpoint/2010/main" val="15548165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icrosoft YaHei" charset="-122"/>
                <a:ea typeface="Microsoft YaHei" charset="-122"/>
                <a:cs typeface="Microsoft YaHei" charset="-122"/>
              </a:rPr>
              <a:t>装饰器</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37</a:t>
            </a:fld>
            <a:endParaRPr lang="en-US" altLang="zh-CN"/>
          </a:p>
        </p:txBody>
      </p:sp>
      <p:sp>
        <p:nvSpPr>
          <p:cNvPr id="7" name="内容占位符 2"/>
          <p:cNvSpPr>
            <a:spLocks noGrp="1"/>
          </p:cNvSpPr>
          <p:nvPr>
            <p:ph idx="1"/>
          </p:nvPr>
        </p:nvSpPr>
        <p:spPr>
          <a:xfrm>
            <a:off x="539552" y="1344267"/>
            <a:ext cx="8047806" cy="4749029"/>
          </a:xfrm>
        </p:spPr>
        <p:txBody>
          <a:bodyPr/>
          <a:lstStyle/>
          <a:p>
            <a:pPr marL="228600" lvl="2">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需求：有一个对象</a:t>
            </a:r>
            <a:r>
              <a:rPr lang="en-US" altLang="zh-CN" b="1" dirty="0" err="1">
                <a:solidFill>
                  <a:srgbClr val="003366"/>
                </a:solidFill>
                <a:latin typeface="STKaiti" charset="-122"/>
                <a:ea typeface="STKaiti" charset="-122"/>
                <a:cs typeface="STKaiti" charset="-122"/>
              </a:rPr>
              <a:t>TextView</a:t>
            </a:r>
            <a:r>
              <a:rPr lang="zh-CN" altLang="en-US" b="1" dirty="0">
                <a:solidFill>
                  <a:srgbClr val="003366"/>
                </a:solidFill>
                <a:latin typeface="STKaiti" charset="-122"/>
                <a:ea typeface="STKaiti" charset="-122"/>
                <a:cs typeface="STKaiti" charset="-122"/>
              </a:rPr>
              <a:t>，在窗口中显示文本，希望接口不变，增加滚动条、边框、</a:t>
            </a:r>
            <a:r>
              <a:rPr lang="en-US" altLang="zh-CN" b="1" dirty="0">
                <a:solidFill>
                  <a:srgbClr val="003366"/>
                </a:solidFill>
                <a:latin typeface="STKaiti" charset="-122"/>
                <a:ea typeface="STKaiti" charset="-122"/>
                <a:cs typeface="STKaiti" charset="-122"/>
              </a:rPr>
              <a:t>……</a:t>
            </a:r>
            <a:r>
              <a:rPr lang="zh-CN" altLang="en-US" b="1" dirty="0">
                <a:solidFill>
                  <a:srgbClr val="003366"/>
                </a:solidFill>
                <a:latin typeface="STKaiti" charset="-122"/>
                <a:ea typeface="STKaiti" charset="-122"/>
                <a:cs typeface="STKaiti" charset="-122"/>
              </a:rPr>
              <a:t>，如果</a:t>
            </a:r>
            <a:r>
              <a:rPr lang="en-US" altLang="zh-CN" b="1" dirty="0" err="1">
                <a:solidFill>
                  <a:srgbClr val="003366"/>
                </a:solidFill>
                <a:latin typeface="STKaiti" charset="-122"/>
                <a:ea typeface="STKaiti" charset="-122"/>
                <a:cs typeface="STKaiti" charset="-122"/>
              </a:rPr>
              <a:t>TextView</a:t>
            </a:r>
            <a:r>
              <a:rPr lang="zh-CN" altLang="en-US" b="1" dirty="0">
                <a:solidFill>
                  <a:srgbClr val="003366"/>
                </a:solidFill>
                <a:latin typeface="STKaiti" charset="-122"/>
                <a:ea typeface="STKaiti" charset="-122"/>
                <a:cs typeface="STKaiti" charset="-122"/>
              </a:rPr>
              <a:t>的基类增加新的接口，那么所有的派生类都需要进行修改</a:t>
            </a:r>
            <a:endParaRPr lang="en-US" altLang="zh-CN" b="1" dirty="0">
              <a:solidFill>
                <a:srgbClr val="003366"/>
              </a:solidFill>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r>
              <a:rPr lang="zh-CN" altLang="en-US" b="1" dirty="0" smtClean="0">
                <a:solidFill>
                  <a:srgbClr val="003366"/>
                </a:solidFill>
                <a:latin typeface="STKaiti" charset="-122"/>
                <a:ea typeface="STKaiti" charset="-122"/>
                <a:cs typeface="STKaiti" charset="-122"/>
              </a:rPr>
              <a:t>创建</a:t>
            </a:r>
            <a:r>
              <a:rPr lang="zh-CN" altLang="en-US" b="1" dirty="0">
                <a:solidFill>
                  <a:srgbClr val="003366"/>
                </a:solidFill>
                <a:latin typeface="STKaiti" charset="-122"/>
                <a:ea typeface="STKaiti" charset="-122"/>
                <a:cs typeface="STKaiti" charset="-122"/>
              </a:rPr>
              <a:t>了一个装饰类，用来包装原有的类，并在保持类方法完整性的前提下，提供了额外的功能。</a:t>
            </a:r>
            <a:endParaRPr lang="en-US" altLang="zh-CN" b="1" dirty="0">
              <a:solidFill>
                <a:srgbClr val="003366"/>
              </a:solidFill>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且装饰类与被包装的类继承于同一基类，这样装饰之后的类可以被再次包装并赋予更多功能。</a:t>
            </a:r>
            <a:endParaRPr lang="en-US" altLang="zh-CN" b="1" dirty="0">
              <a:solidFill>
                <a:srgbClr val="003366"/>
              </a:solidFill>
              <a:latin typeface="STKaiti" charset="-122"/>
              <a:ea typeface="STKaiti" charset="-122"/>
              <a:cs typeface="STKaiti" charset="-122"/>
            </a:endParaRPr>
          </a:p>
        </p:txBody>
      </p:sp>
      <p:pic>
        <p:nvPicPr>
          <p:cNvPr id="8" name="图片 7"/>
          <p:cNvPicPr>
            <a:picLocks noChangeAspect="1"/>
          </p:cNvPicPr>
          <p:nvPr/>
        </p:nvPicPr>
        <p:blipFill>
          <a:blip r:embed="rId3"/>
          <a:stretch>
            <a:fillRect/>
          </a:stretch>
        </p:blipFill>
        <p:spPr>
          <a:xfrm>
            <a:off x="827584" y="3705246"/>
            <a:ext cx="7560840" cy="3129722"/>
          </a:xfrm>
          <a:prstGeom prst="rect">
            <a:avLst/>
          </a:prstGeom>
        </p:spPr>
      </p:pic>
      <p:cxnSp>
        <p:nvCxnSpPr>
          <p:cNvPr id="6" name="直线箭头连接符 5"/>
          <p:cNvCxnSpPr/>
          <p:nvPr/>
        </p:nvCxnSpPr>
        <p:spPr>
          <a:xfrm flipV="1">
            <a:off x="2699792" y="5085184"/>
            <a:ext cx="313666" cy="35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8264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icrosoft YaHei" charset="-122"/>
                <a:ea typeface="Microsoft YaHei" charset="-122"/>
                <a:cs typeface="Microsoft YaHei" charset="-122"/>
              </a:rPr>
              <a:t>装饰器代码</a:t>
            </a:r>
          </a:p>
        </p:txBody>
      </p:sp>
      <p:sp>
        <p:nvSpPr>
          <p:cNvPr id="5" name="TextBox 3"/>
          <p:cNvSpPr txBox="1"/>
          <p:nvPr/>
        </p:nvSpPr>
        <p:spPr>
          <a:xfrm>
            <a:off x="196602" y="1340768"/>
            <a:ext cx="8839894"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smtClean="0">
                <a:solidFill>
                  <a:srgbClr val="FF0000"/>
                </a:solidFill>
                <a:latin typeface="Consolas" panose="020B0609020204030204" pitchFamily="49" charset="0"/>
                <a:ea typeface="华文楷体" panose="02010600040101010101" pitchFamily="2" charset="-122"/>
                <a:cs typeface="+mn-cs"/>
              </a:rPr>
              <a:t>//</a:t>
            </a:r>
            <a:r>
              <a:rPr lang="zh-CN" altLang="en-US" sz="2000" dirty="0" smtClean="0">
                <a:solidFill>
                  <a:srgbClr val="FF0000"/>
                </a:solidFill>
                <a:latin typeface="Consolas" panose="020B0609020204030204" pitchFamily="49" charset="0"/>
                <a:ea typeface="华文楷体" panose="02010600040101010101" pitchFamily="2" charset="-122"/>
                <a:cs typeface="+mn-cs"/>
              </a:rPr>
              <a:t>装饰器的核心内涵在于用装饰器类整体包裹改动之前的类，以保留原来的全部接口</a:t>
            </a:r>
            <a:endParaRPr lang="en-US" altLang="zh-CN" sz="2000" dirty="0" smtClean="0">
              <a:solidFill>
                <a:srgbClr val="FF0000"/>
              </a:solidFill>
              <a:latin typeface="Consolas" panose="020B0609020204030204" pitchFamily="49" charset="0"/>
              <a:ea typeface="华文楷体" panose="02010600040101010101" pitchFamily="2" charset="-122"/>
              <a:cs typeface="+mn-cs"/>
            </a:endParaRPr>
          </a:p>
          <a:p>
            <a:r>
              <a:rPr lang="en-US" altLang="zh-CN" sz="2000" dirty="0" smtClean="0">
                <a:solidFill>
                  <a:srgbClr val="FF0000"/>
                </a:solidFill>
                <a:latin typeface="Consolas" panose="020B0609020204030204" pitchFamily="49" charset="0"/>
                <a:ea typeface="华文楷体" panose="02010600040101010101" pitchFamily="2" charset="-122"/>
                <a:cs typeface="+mn-cs"/>
              </a:rPr>
              <a:t>//</a:t>
            </a:r>
            <a:r>
              <a:rPr lang="zh-CN" altLang="en-US" sz="2000" dirty="0" smtClean="0">
                <a:solidFill>
                  <a:srgbClr val="FF0000"/>
                </a:solidFill>
                <a:latin typeface="Consolas" panose="020B0609020204030204" pitchFamily="49" charset="0"/>
                <a:ea typeface="华文楷体" panose="02010600040101010101" pitchFamily="2" charset="-122"/>
                <a:cs typeface="+mn-cs"/>
              </a:rPr>
              <a:t>在原来接口保留的基础上进行新功能扩充</a:t>
            </a:r>
            <a:endParaRPr lang="en-US" altLang="zh-CN" sz="2000" dirty="0" smtClean="0">
              <a:solidFill>
                <a:srgbClr val="FF0000"/>
              </a:solidFill>
              <a:latin typeface="Consolas" panose="020B0609020204030204" pitchFamily="49" charset="0"/>
              <a:ea typeface="华文楷体" panose="02010600040101010101" pitchFamily="2" charset="-122"/>
              <a:cs typeface="+mn-cs"/>
            </a:endParaRPr>
          </a:p>
          <a:p>
            <a:endParaRPr lang="en-US" altLang="zh-CN" sz="2000" dirty="0" smtClean="0">
              <a:solidFill>
                <a:srgbClr val="FF0000"/>
              </a:solidFill>
              <a:latin typeface="Consolas" panose="020B0609020204030204" pitchFamily="49" charset="0"/>
              <a:ea typeface="华文楷体" panose="02010600040101010101" pitchFamily="2" charset="-122"/>
              <a:cs typeface="+mn-cs"/>
            </a:endParaRPr>
          </a:p>
          <a:p>
            <a:r>
              <a:rPr lang="en-US" altLang="zh-CN" sz="2000" dirty="0" smtClean="0">
                <a:solidFill>
                  <a:srgbClr val="FF0000"/>
                </a:solidFill>
                <a:latin typeface="Consolas" panose="020B0609020204030204" pitchFamily="49" charset="0"/>
                <a:ea typeface="华文楷体" panose="02010600040101010101" pitchFamily="2" charset="-122"/>
                <a:cs typeface="+mn-cs"/>
              </a:rPr>
              <a:t>class </a:t>
            </a:r>
            <a:r>
              <a:rPr lang="en-US" altLang="zh-CN" sz="2000" dirty="0">
                <a:solidFill>
                  <a:srgbClr val="FF0000"/>
                </a:solidFill>
                <a:latin typeface="Consolas" panose="020B0609020204030204" pitchFamily="49" charset="0"/>
                <a:ea typeface="华文楷体" panose="02010600040101010101" pitchFamily="2" charset="-122"/>
                <a:cs typeface="+mn-cs"/>
              </a:rPr>
              <a:t>Decorator : public Component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smtClean="0">
                <a:solidFill>
                  <a:schemeClr val="tx1"/>
                </a:solidFill>
                <a:latin typeface="Consolas" panose="020B0609020204030204" pitchFamily="49" charset="0"/>
                <a:ea typeface="华文楷体" panose="02010600040101010101" pitchFamily="2" charset="-122"/>
                <a:cs typeface="+mn-cs"/>
              </a:rPr>
              <a:t>{</a:t>
            </a:r>
          </a:p>
          <a:p>
            <a:r>
              <a:rPr lang="en-US" altLang="zh-CN" sz="2000" dirty="0" smtClean="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这里一个基类</a:t>
            </a:r>
            <a:r>
              <a:rPr lang="zh-CN" altLang="en-US" sz="2000" dirty="0" smtClean="0">
                <a:solidFill>
                  <a:srgbClr val="FF0000"/>
                </a:solidFill>
                <a:latin typeface="Consolas" panose="020B0609020204030204" pitchFamily="49" charset="0"/>
                <a:ea typeface="华文楷体" panose="02010600040101010101" pitchFamily="2" charset="-122"/>
              </a:rPr>
              <a:t>指针可以让</a:t>
            </a:r>
            <a:r>
              <a:rPr lang="en-US" altLang="zh-CN" sz="2000" dirty="0" smtClean="0">
                <a:solidFill>
                  <a:srgbClr val="FF0000"/>
                </a:solidFill>
                <a:latin typeface="Consolas" panose="020B0609020204030204" pitchFamily="49" charset="0"/>
                <a:ea typeface="华文楷体" panose="02010600040101010101" pitchFamily="2" charset="-122"/>
              </a:rPr>
              <a:t>Decorator</a:t>
            </a:r>
            <a:r>
              <a:rPr lang="zh-CN" altLang="en-US" sz="2000" dirty="0" smtClean="0">
                <a:solidFill>
                  <a:srgbClr val="FF0000"/>
                </a:solidFill>
                <a:latin typeface="Consolas" panose="020B0609020204030204" pitchFamily="49" charset="0"/>
                <a:ea typeface="华文楷体" panose="02010600040101010101" pitchFamily="2" charset="-122"/>
              </a:rPr>
              <a:t>能够以递归的形式不断增加新功能</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smtClean="0">
                <a:solidFill>
                  <a:schemeClr val="tx1"/>
                </a:solidFill>
                <a:latin typeface="Consolas" panose="020B0609020204030204" pitchFamily="49" charset="0"/>
                <a:ea typeface="华文楷体" panose="02010600040101010101" pitchFamily="2" charset="-122"/>
                <a:cs typeface="+mn-cs"/>
              </a:rPr>
              <a:t>	</a:t>
            </a:r>
            <a:r>
              <a:rPr lang="en-US" altLang="zh-CN" sz="2000" dirty="0" smtClean="0">
                <a:solidFill>
                  <a:srgbClr val="FF0000"/>
                </a:solidFill>
                <a:latin typeface="Consolas" panose="020B0609020204030204" pitchFamily="49" charset="0"/>
                <a:ea typeface="华文楷体" panose="02010600040101010101" pitchFamily="2" charset="-122"/>
                <a:cs typeface="+mn-cs"/>
              </a:rPr>
              <a:t>Component</a:t>
            </a:r>
            <a:r>
              <a:rPr lang="en-US" altLang="zh-CN" sz="2000" dirty="0">
                <a:solidFill>
                  <a:srgbClr val="FF0000"/>
                </a:solidFill>
                <a:latin typeface="Consolas" panose="020B0609020204030204" pitchFamily="49" charset="0"/>
                <a:ea typeface="华文楷体" panose="02010600040101010101" pitchFamily="2" charset="-122"/>
                <a:cs typeface="+mn-cs"/>
              </a:rPr>
              <a:t>* _component</a:t>
            </a:r>
            <a:r>
              <a:rPr lang="en-US" altLang="zh-CN" sz="2000" dirty="0" smtClean="0">
                <a:solidFill>
                  <a:srgbClr val="FF0000"/>
                </a:solidFill>
                <a:latin typeface="Consolas" panose="020B0609020204030204" pitchFamily="49" charset="0"/>
                <a:ea typeface="华文楷体" panose="02010600040101010101" pitchFamily="2" charset="-122"/>
                <a:cs typeface="+mn-cs"/>
              </a:rPr>
              <a:t>; </a:t>
            </a:r>
          </a:p>
          <a:p>
            <a:r>
              <a:rPr lang="en-US" altLang="zh-CN" sz="2000" dirty="0" smtClean="0">
                <a:solidFill>
                  <a:schemeClr val="tx1"/>
                </a:solidFill>
                <a:latin typeface="Consolas" panose="020B0609020204030204" pitchFamily="49" charset="0"/>
                <a:ea typeface="华文楷体" panose="02010600040101010101" pitchFamily="2" charset="-122"/>
                <a:cs typeface="+mn-cs"/>
              </a:rPr>
              <a:t>public</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smtClean="0">
                <a:solidFill>
                  <a:schemeClr val="tx1"/>
                </a:solidFill>
                <a:latin typeface="Consolas" panose="020B0609020204030204" pitchFamily="49" charset="0"/>
                <a:ea typeface="华文楷体" panose="02010600040101010101" pitchFamily="2" charset="-122"/>
                <a:cs typeface="+mn-cs"/>
              </a:rPr>
              <a:t>	Decorator(Component</a:t>
            </a:r>
            <a:r>
              <a:rPr lang="en-US" altLang="zh-CN" sz="2000" dirty="0">
                <a:solidFill>
                  <a:schemeClr val="tx1"/>
                </a:solidFill>
                <a:latin typeface="Consolas" panose="020B0609020204030204" pitchFamily="49" charset="0"/>
                <a:ea typeface="华文楷体" panose="02010600040101010101" pitchFamily="2" charset="-122"/>
                <a:cs typeface="+mn-cs"/>
              </a:rPr>
              <a:t>* component) : _component(component) </a:t>
            </a:r>
            <a:r>
              <a:rPr lang="en-US" altLang="zh-CN" sz="2000" dirty="0" smtClean="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smtClean="0">
                <a:solidFill>
                  <a:schemeClr val="tx1"/>
                </a:solidFill>
                <a:latin typeface="Consolas" panose="020B0609020204030204" pitchFamily="49" charset="0"/>
                <a:ea typeface="华文楷体" panose="02010600040101010101" pitchFamily="2" charset="-122"/>
                <a:cs typeface="+mn-cs"/>
              </a:rPr>
              <a:t>}</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smtClean="0">
                <a:solidFill>
                  <a:schemeClr val="tx1"/>
                </a:solidFill>
                <a:latin typeface="Consolas" panose="020B0609020204030204" pitchFamily="49" charset="0"/>
                <a:ea typeface="华文楷体" panose="02010600040101010101" pitchFamily="2" charset="-122"/>
                <a:cs typeface="+mn-cs"/>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void </a:t>
            </a:r>
            <a:r>
              <a:rPr lang="en-US" altLang="zh-CN" sz="2000" dirty="0" err="1">
                <a:solidFill>
                  <a:schemeClr val="tx1"/>
                </a:solidFill>
                <a:latin typeface="Consolas" panose="020B0609020204030204" pitchFamily="49" charset="0"/>
                <a:ea typeface="华文楷体" panose="02010600040101010101" pitchFamily="2" charset="-122"/>
                <a:cs typeface="+mn-cs"/>
              </a:rPr>
              <a:t>addon</a:t>
            </a:r>
            <a:r>
              <a:rPr lang="en-US" altLang="zh-CN" sz="2000" dirty="0">
                <a:solidFill>
                  <a:schemeClr val="tx1"/>
                </a:solidFill>
                <a:latin typeface="Consolas" panose="020B0609020204030204" pitchFamily="49" charset="0"/>
                <a:ea typeface="华文楷体" panose="02010600040101010101" pitchFamily="2" charset="-122"/>
                <a:cs typeface="+mn-cs"/>
              </a:rPr>
              <a:t>() = 0;</a:t>
            </a:r>
          </a:p>
          <a:p>
            <a:r>
              <a:rPr lang="en-US" altLang="zh-CN" sz="2000" dirty="0" smtClean="0">
                <a:solidFill>
                  <a:srgbClr val="FF0000"/>
                </a:solidFill>
                <a:latin typeface="Consolas" panose="020B0609020204030204" pitchFamily="49" charset="0"/>
                <a:ea typeface="华文楷体" panose="02010600040101010101" pitchFamily="2" charset="-122"/>
                <a:cs typeface="+mn-cs"/>
              </a:rPr>
              <a:t>	void </a:t>
            </a:r>
            <a:r>
              <a:rPr lang="en-US" altLang="zh-CN" sz="2000" dirty="0">
                <a:solidFill>
                  <a:srgbClr val="FF0000"/>
                </a:solidFill>
                <a:latin typeface="Consolas" panose="020B0609020204030204" pitchFamily="49" charset="0"/>
                <a:ea typeface="华文楷体" panose="02010600040101010101" pitchFamily="2" charset="-122"/>
                <a:cs typeface="+mn-cs"/>
              </a:rPr>
              <a:t>draw() {</a:t>
            </a:r>
          </a:p>
          <a:p>
            <a:r>
              <a:rPr lang="en-US" altLang="zh-CN" sz="2000" dirty="0" smtClean="0">
                <a:solidFill>
                  <a:srgbClr val="FF0000"/>
                </a:solidFill>
                <a:latin typeface="Consolas" panose="020B0609020204030204" pitchFamily="49" charset="0"/>
                <a:ea typeface="华文楷体" panose="02010600040101010101" pitchFamily="2" charset="-122"/>
                <a:cs typeface="+mn-cs"/>
              </a:rPr>
              <a:t>		</a:t>
            </a:r>
            <a:r>
              <a:rPr lang="en-US" altLang="zh-CN" sz="2000" dirty="0" err="1" smtClean="0">
                <a:solidFill>
                  <a:srgbClr val="FF0000"/>
                </a:solidFill>
                <a:latin typeface="Consolas" panose="020B0609020204030204" pitchFamily="49" charset="0"/>
                <a:ea typeface="华文楷体" panose="02010600040101010101" pitchFamily="2" charset="-122"/>
                <a:cs typeface="+mn-cs"/>
              </a:rPr>
              <a:t>addon</a:t>
            </a:r>
            <a:r>
              <a:rPr lang="en-US" altLang="zh-CN" sz="2000" dirty="0">
                <a:solidFill>
                  <a:srgbClr val="FF0000"/>
                </a:solidFill>
                <a:latin typeface="Consolas" panose="020B0609020204030204" pitchFamily="49" charset="0"/>
                <a:ea typeface="华文楷体" panose="02010600040101010101" pitchFamily="2" charset="-122"/>
                <a:cs typeface="+mn-cs"/>
              </a:rPr>
              <a:t>();</a:t>
            </a:r>
          </a:p>
          <a:p>
            <a:r>
              <a:rPr lang="en-US" altLang="zh-CN" sz="2000" dirty="0" smtClean="0">
                <a:solidFill>
                  <a:srgbClr val="FF0000"/>
                </a:solidFill>
                <a:latin typeface="Consolas" panose="020B0609020204030204" pitchFamily="49" charset="0"/>
                <a:ea typeface="华文楷体" panose="02010600040101010101" pitchFamily="2" charset="-122"/>
                <a:cs typeface="+mn-cs"/>
              </a:rPr>
              <a:t>		_</a:t>
            </a:r>
            <a:r>
              <a:rPr lang="en-US" altLang="zh-CN" sz="2000" dirty="0">
                <a:solidFill>
                  <a:srgbClr val="FF0000"/>
                </a:solidFill>
                <a:latin typeface="Consolas" panose="020B0609020204030204" pitchFamily="49" charset="0"/>
                <a:ea typeface="华文楷体" panose="02010600040101010101" pitchFamily="2" charset="-122"/>
                <a:cs typeface="+mn-cs"/>
              </a:rPr>
              <a:t>component -&gt; draw();</a:t>
            </a:r>
          </a:p>
          <a:p>
            <a:r>
              <a:rPr lang="en-US" altLang="zh-CN" sz="2000" dirty="0" smtClean="0">
                <a:solidFill>
                  <a:srgbClr val="FF0000"/>
                </a:solidFill>
                <a:latin typeface="Consolas" panose="020B0609020204030204" pitchFamily="49" charset="0"/>
                <a:ea typeface="华文楷体" panose="02010600040101010101" pitchFamily="2" charset="-122"/>
                <a:cs typeface="+mn-cs"/>
              </a:rPr>
              <a:t>	}</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smtClean="0">
                <a:solidFill>
                  <a:schemeClr val="tx1"/>
                </a:solidFill>
                <a:latin typeface="Consolas" panose="020B0609020204030204" pitchFamily="49" charset="0"/>
                <a:ea typeface="华文楷体" panose="02010600040101010101" pitchFamily="2" charset="-122"/>
                <a:cs typeface="+mn-cs"/>
              </a:rPr>
              <a:t>};</a:t>
            </a:r>
            <a:endParaRPr lang="en-US" altLang="zh-CN" sz="2000" dirty="0">
              <a:solidFill>
                <a:schemeClr val="tx1"/>
              </a:solidFill>
              <a:latin typeface="Consolas" panose="020B0609020204030204" pitchFamily="49" charset="0"/>
              <a:ea typeface="华文楷体" panose="02010600040101010101" pitchFamily="2" charset="-122"/>
              <a:cs typeface="+mn-cs"/>
            </a:endParaRP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38</a:t>
            </a:fld>
            <a:endParaRPr lang="en-US" altLang="zh-CN"/>
          </a:p>
        </p:txBody>
      </p:sp>
    </p:spTree>
    <p:extLst>
      <p:ext uri="{BB962C8B-B14F-4D97-AF65-F5344CB8AC3E}">
        <p14:creationId xmlns:p14="http://schemas.microsoft.com/office/powerpoint/2010/main" val="185406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Microsoft YaHei" charset="-122"/>
                <a:ea typeface="Microsoft YaHei" charset="-122"/>
                <a:cs typeface="Microsoft YaHei" charset="-122"/>
              </a:rPr>
              <a:t>装饰与策略</a:t>
            </a:r>
            <a:endParaRPr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p:txBody>
          <a:bodyPr/>
          <a:lstStyle/>
          <a:p>
            <a:pPr marL="228600" lvl="1">
              <a:lnSpc>
                <a:spcPct val="100000"/>
              </a:lnSpc>
              <a:spcBef>
                <a:spcPts val="1000"/>
              </a:spcBef>
              <a:buSzPct val="75000"/>
              <a:buFont typeface="Wingdings" panose="05000000000000000000" pitchFamily="2" charset="2"/>
              <a:buChar char="n"/>
            </a:pPr>
            <a:r>
              <a:rPr lang="zh-CN" altLang="en-US" sz="2600" b="1" dirty="0">
                <a:solidFill>
                  <a:srgbClr val="003366"/>
                </a:solidFill>
                <a:latin typeface="STKaiti" charset="-122"/>
                <a:ea typeface="STKaiti" charset="-122"/>
                <a:cs typeface="STKaiti" charset="-122"/>
              </a:rPr>
              <a:t>相同点</a:t>
            </a:r>
            <a:endParaRPr lang="en-US" altLang="zh-CN" sz="2600" b="1" dirty="0">
              <a:solidFill>
                <a:srgbClr val="003366"/>
              </a:solidFill>
              <a:latin typeface="STKaiti" charset="-122"/>
              <a:ea typeface="STKaiti" charset="-122"/>
              <a:cs typeface="STKaiti" charset="-122"/>
            </a:endParaRPr>
          </a:p>
          <a:p>
            <a:pPr lvl="1"/>
            <a:r>
              <a:rPr lang="zh-CN" altLang="en-US" dirty="0" smtClean="0">
                <a:latin typeface="STKaiti" charset="-122"/>
                <a:ea typeface="STKaiti" charset="-122"/>
                <a:cs typeface="STKaiti" charset="-122"/>
              </a:rPr>
              <a:t>通过对象的组合修改对象的功能</a:t>
            </a:r>
            <a:endParaRPr lang="en-US" altLang="zh-CN" dirty="0" smtClean="0">
              <a:latin typeface="STKaiti" charset="-122"/>
              <a:ea typeface="STKaiti" charset="-122"/>
              <a:cs typeface="STKaiti" charset="-122"/>
            </a:endParaRPr>
          </a:p>
          <a:p>
            <a:pPr lvl="1"/>
            <a:r>
              <a:rPr lang="zh-CN" altLang="en-US" dirty="0" smtClean="0">
                <a:latin typeface="STKaiti" charset="-122"/>
                <a:ea typeface="STKaiti" charset="-122"/>
                <a:cs typeface="STKaiti" charset="-122"/>
              </a:rPr>
              <a:t>以组合替代简单继承，更加灵活，减少冗余</a:t>
            </a:r>
            <a:endParaRPr lang="en-US" altLang="zh-CN" dirty="0" smtClean="0">
              <a:latin typeface="STKaiti" charset="-122"/>
              <a:ea typeface="STKaiti" charset="-122"/>
              <a:cs typeface="STKaiti" charset="-122"/>
            </a:endParaRPr>
          </a:p>
          <a:p>
            <a:pPr marL="228600" lvl="1">
              <a:lnSpc>
                <a:spcPct val="100000"/>
              </a:lnSpc>
              <a:spcBef>
                <a:spcPts val="1000"/>
              </a:spcBef>
              <a:buSzPct val="75000"/>
              <a:buFont typeface="Wingdings" panose="05000000000000000000" pitchFamily="2" charset="2"/>
              <a:buChar char="n"/>
            </a:pPr>
            <a:r>
              <a:rPr lang="zh-CN" altLang="en-US" sz="2600" b="1" dirty="0">
                <a:solidFill>
                  <a:srgbClr val="003366"/>
                </a:solidFill>
                <a:latin typeface="STKaiti" charset="-122"/>
                <a:ea typeface="STKaiti" charset="-122"/>
                <a:cs typeface="STKaiti" charset="-122"/>
              </a:rPr>
              <a:t>不同点</a:t>
            </a:r>
            <a:endParaRPr lang="en-US" altLang="zh-CN" sz="2600" b="1" dirty="0">
              <a:solidFill>
                <a:srgbClr val="003366"/>
              </a:solidFill>
              <a:latin typeface="STKaiti" charset="-122"/>
              <a:ea typeface="STKaiti" charset="-122"/>
              <a:cs typeface="STKaiti" charset="-122"/>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39</a:t>
            </a:fld>
            <a:endParaRPr lang="zh-CN" altLang="en-US" dirty="0"/>
          </a:p>
        </p:txBody>
      </p:sp>
      <p:graphicFrame>
        <p:nvGraphicFramePr>
          <p:cNvPr id="6" name="图示 5"/>
          <p:cNvGraphicFramePr/>
          <p:nvPr>
            <p:extLst/>
          </p:nvPr>
        </p:nvGraphicFramePr>
        <p:xfrm>
          <a:off x="628650" y="3587931"/>
          <a:ext cx="7886700" cy="2414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3851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523220"/>
          </a:xfrm>
          <a:prstGeom prst="rect">
            <a:avLst/>
          </a:prstGeom>
        </p:spPr>
        <p:txBody>
          <a:bodyPr wrap="square">
            <a:spAutoFit/>
          </a:bodyPr>
          <a:lstStyle/>
          <a:p>
            <a:pPr eaLnBrk="1" fontAlgn="auto" hangingPunct="1">
              <a:spcBef>
                <a:spcPts val="0"/>
              </a:spcBef>
              <a:spcAft>
                <a:spcPts val="0"/>
              </a:spcAft>
              <a:defRPr/>
            </a:pPr>
            <a:r>
              <a:rPr kumimoji="1" lang="en-US" altLang="zh-CN" sz="2800" dirty="0">
                <a:solidFill>
                  <a:prstClr val="black"/>
                </a:solidFill>
                <a:latin typeface="STKaiti" charset="-122"/>
                <a:ea typeface="STKaiti" charset="-122"/>
                <a:cs typeface="STKaiti" charset="-122"/>
              </a:rPr>
              <a:t>01</a:t>
            </a:r>
            <a:r>
              <a:rPr kumimoji="1" lang="zh-CN" altLang="en-US" sz="2800" dirty="0">
                <a:solidFill>
                  <a:prstClr val="black"/>
                </a:solidFill>
                <a:latin typeface="STKaiti" charset="-122"/>
                <a:ea typeface="STKaiti" charset="-122"/>
                <a:cs typeface="STKaiti" charset="-122"/>
              </a:rPr>
              <a:t>、</a:t>
            </a:r>
            <a:r>
              <a:rPr kumimoji="1" lang="zh-CN" altLang="zh-CN" sz="2800" dirty="0">
                <a:solidFill>
                  <a:prstClr val="black"/>
                </a:solidFill>
                <a:latin typeface="STKaiti" charset="-122"/>
                <a:ea typeface="STKaiti" charset="-122"/>
                <a:cs typeface="STKaiti" charset="-122"/>
              </a:rPr>
              <a:t>以下哪个不是使用设计模式进行编程的特点 </a:t>
            </a:r>
            <a:r>
              <a:rPr kumimoji="1" lang="en-US" altLang="zh-CN" sz="2800" dirty="0">
                <a:solidFill>
                  <a:prstClr val="black"/>
                </a:solidFill>
                <a:latin typeface="STKaiti" charset="-122"/>
                <a:ea typeface="STKaiti" charset="-122"/>
                <a:cs typeface="STKaiti" charset="-122"/>
              </a:rPr>
              <a:t>[</a:t>
            </a:r>
            <a:r>
              <a:rPr kumimoji="1" lang="zh-CN" altLang="en-US" sz="2800" dirty="0">
                <a:solidFill>
                  <a:prstClr val="black"/>
                </a:solidFill>
                <a:latin typeface="STKaiti" charset="-122"/>
                <a:ea typeface="STKaiti" charset="-122"/>
                <a:cs typeface="STKaiti" charset="-122"/>
              </a:rPr>
              <a:t> </a:t>
            </a:r>
            <a:r>
              <a:rPr kumimoji="1" lang="en-US" altLang="zh-CN" sz="2800" dirty="0">
                <a:solidFill>
                  <a:prstClr val="black"/>
                </a:solidFill>
                <a:latin typeface="STKaiti" charset="-122"/>
                <a:ea typeface="STKaiti" charset="-122"/>
                <a:cs typeface="STKaiti" charset="-122"/>
              </a:rPr>
              <a:t>]</a:t>
            </a:r>
          </a:p>
        </p:txBody>
      </p:sp>
      <p:sp>
        <p:nvSpPr>
          <p:cNvPr id="8" name="矩形 7">
            <a:extLst>
              <a:ext uri="{FF2B5EF4-FFF2-40B4-BE49-F238E27FC236}">
                <a16:creationId xmlns="" xmlns:a16="http://schemas.microsoft.com/office/drawing/2014/main" id="{1B21B00A-27CA-4790-B09C-0689D1389397}"/>
              </a:ext>
            </a:extLst>
          </p:cNvPr>
          <p:cNvSpPr/>
          <p:nvPr/>
        </p:nvSpPr>
        <p:spPr>
          <a:xfrm>
            <a:off x="400084" y="1790021"/>
            <a:ext cx="8443682" cy="1938992"/>
          </a:xfrm>
          <a:prstGeom prst="rect">
            <a:avLst/>
          </a:prstGeom>
        </p:spPr>
        <p:txBody>
          <a:bodyPr wrap="square">
            <a:spAutoFit/>
          </a:bodyPr>
          <a:lstStyle/>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 </a:t>
            </a:r>
            <a:r>
              <a:rPr lang="zh-CN" altLang="zh-CN" sz="2000" dirty="0">
                <a:solidFill>
                  <a:prstClr val="black"/>
                </a:solidFill>
                <a:latin typeface="Times New Roman" pitchFamily="18" charset="0"/>
                <a:ea typeface="STKaiti" charset="-122"/>
                <a:cs typeface="Times New Roman" pitchFamily="18" charset="0"/>
              </a:rPr>
              <a:t>牺牲了代码维护的代价，降低模型复杂程度</a:t>
            </a:r>
          </a:p>
          <a:p>
            <a:pPr marL="0" lvl="1"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B) </a:t>
            </a:r>
            <a:r>
              <a:rPr lang="zh-CN" altLang="zh-CN" sz="2000" dirty="0">
                <a:solidFill>
                  <a:prstClr val="black"/>
                </a:solidFill>
                <a:latin typeface="Times New Roman" pitchFamily="18" charset="0"/>
                <a:ea typeface="STKaiti" charset="-122"/>
                <a:cs typeface="Times New Roman" pitchFamily="18" charset="0"/>
              </a:rPr>
              <a:t>不优先使用</a:t>
            </a:r>
            <a:r>
              <a:rPr lang="zh-CN" altLang="zh-CN" sz="2000" dirty="0" smtClean="0">
                <a:solidFill>
                  <a:prstClr val="black"/>
                </a:solidFill>
                <a:latin typeface="Times New Roman" pitchFamily="18" charset="0"/>
                <a:ea typeface="STKaiti" charset="-122"/>
                <a:cs typeface="Times New Roman" pitchFamily="18" charset="0"/>
              </a:rPr>
              <a:t>继承</a:t>
            </a:r>
            <a:endParaRPr lang="zh-CN" altLang="zh-CN" sz="2000" dirty="0">
              <a:solidFill>
                <a:prstClr val="black"/>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zh-CN" sz="2000" dirty="0">
                <a:solidFill>
                  <a:prstClr val="black"/>
                </a:solidFill>
                <a:latin typeface="Times New Roman" pitchFamily="18" charset="0"/>
                <a:ea typeface="STKaiti" charset="-122"/>
                <a:cs typeface="Times New Roman" pitchFamily="18" charset="0"/>
              </a:rPr>
              <a:t>指导经验不足的程序员灵活运用面向对象的特性</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D) </a:t>
            </a:r>
            <a:r>
              <a:rPr lang="zh-CN" altLang="zh-CN" sz="2000" dirty="0">
                <a:solidFill>
                  <a:prstClr val="black"/>
                </a:solidFill>
                <a:latin typeface="Times New Roman" pitchFamily="18" charset="0"/>
                <a:ea typeface="STKaiti" charset="-122"/>
                <a:cs typeface="Times New Roman" pitchFamily="18" charset="0"/>
              </a:rPr>
              <a:t>快速构建适用于不同场景的程序框架</a:t>
            </a:r>
          </a:p>
        </p:txBody>
      </p:sp>
      <p:sp>
        <p:nvSpPr>
          <p:cNvPr id="7" name="矩形 6">
            <a:extLst>
              <a:ext uri="{FF2B5EF4-FFF2-40B4-BE49-F238E27FC236}">
                <a16:creationId xmlns="" xmlns:a16="http://schemas.microsoft.com/office/drawing/2014/main" id="{52DC6B6E-2F71-4EAC-B2A3-F37896D5660C}"/>
              </a:ext>
            </a:extLst>
          </p:cNvPr>
          <p:cNvSpPr/>
          <p:nvPr/>
        </p:nvSpPr>
        <p:spPr>
          <a:xfrm>
            <a:off x="232266" y="4149080"/>
            <a:ext cx="8660214" cy="523220"/>
          </a:xfrm>
          <a:prstGeom prst="rect">
            <a:avLst/>
          </a:prstGeom>
        </p:spPr>
        <p:txBody>
          <a:bodyPr wrap="square">
            <a:spAutoFit/>
          </a:bodyPr>
          <a:lstStyle/>
          <a:p>
            <a:pPr lvl="0" eaLnBrk="1" fontAlgn="auto" hangingPunct="1">
              <a:spcBef>
                <a:spcPts val="0"/>
              </a:spcBef>
              <a:spcAft>
                <a:spcPts val="0"/>
              </a:spcAft>
              <a:defRPr/>
            </a:pPr>
            <a:r>
              <a:rPr kumimoji="1" lang="en-US" altLang="zh-CN" sz="2800" dirty="0">
                <a:solidFill>
                  <a:prstClr val="black"/>
                </a:solidFill>
                <a:latin typeface="STKaiti" charset="-122"/>
                <a:ea typeface="STKaiti" charset="-122"/>
                <a:cs typeface="STKaiti" charset="-122"/>
              </a:rPr>
              <a:t>02</a:t>
            </a:r>
            <a:r>
              <a:rPr kumimoji="1" lang="zh-CN" altLang="en-US" sz="2800" dirty="0">
                <a:solidFill>
                  <a:prstClr val="black"/>
                </a:solidFill>
                <a:latin typeface="STKaiti" charset="-122"/>
                <a:ea typeface="STKaiti" charset="-122"/>
                <a:cs typeface="STKaiti" charset="-122"/>
              </a:rPr>
              <a:t>、</a:t>
            </a:r>
            <a:r>
              <a:rPr kumimoji="1" lang="zh-CN" altLang="zh-CN" sz="2800" dirty="0">
                <a:solidFill>
                  <a:prstClr val="black"/>
                </a:solidFill>
                <a:latin typeface="STKaiti" charset="-122"/>
                <a:ea typeface="STKaiti" charset="-122"/>
                <a:cs typeface="STKaiti" charset="-122"/>
              </a:rPr>
              <a:t>设计模式的三个分类中不包括</a:t>
            </a:r>
            <a:r>
              <a:rPr kumimoji="1" lang="zh-CN" altLang="en-US" sz="2800" dirty="0">
                <a:solidFill>
                  <a:prstClr val="black"/>
                </a:solidFill>
                <a:latin typeface="STKaiti" charset="-122"/>
                <a:ea typeface="STKaiti" charset="-122"/>
                <a:cs typeface="STKaiti" charset="-122"/>
              </a:rPr>
              <a:t> </a:t>
            </a:r>
            <a:r>
              <a:rPr kumimoji="1" lang="en-US" altLang="zh-CN" sz="2800" dirty="0">
                <a:solidFill>
                  <a:prstClr val="black"/>
                </a:solidFill>
                <a:latin typeface="STKaiti" charset="-122"/>
                <a:ea typeface="STKaiti" charset="-122"/>
                <a:cs typeface="STKaiti" charset="-122"/>
              </a:rPr>
              <a:t>[</a:t>
            </a:r>
            <a:r>
              <a:rPr kumimoji="1" lang="zh-CN" altLang="en-US" sz="2800" dirty="0">
                <a:solidFill>
                  <a:prstClr val="black"/>
                </a:solidFill>
                <a:latin typeface="STKaiti" charset="-122"/>
                <a:ea typeface="STKaiti" charset="-122"/>
                <a:cs typeface="STKaiti" charset="-122"/>
              </a:rPr>
              <a:t> </a:t>
            </a:r>
            <a:r>
              <a:rPr kumimoji="1" lang="en-US" altLang="zh-CN" sz="2800" dirty="0">
                <a:solidFill>
                  <a:prstClr val="black"/>
                </a:solidFill>
                <a:latin typeface="STKaiti" charset="-122"/>
                <a:ea typeface="STKaiti" charset="-122"/>
                <a:cs typeface="STKaiti" charset="-122"/>
              </a:rPr>
              <a:t>]</a:t>
            </a:r>
            <a:r>
              <a:rPr kumimoji="1" lang="zh-CN" altLang="zh-CN" sz="2800" dirty="0">
                <a:solidFill>
                  <a:prstClr val="black"/>
                </a:solidFill>
                <a:latin typeface="STKaiti" charset="-122"/>
                <a:ea typeface="STKaiti" charset="-122"/>
                <a:cs typeface="STKaiti" charset="-122"/>
              </a:rPr>
              <a:t> </a:t>
            </a:r>
            <a:endParaRPr kumimoji="1" lang="en-US" altLang="zh-CN" sz="2800" dirty="0">
              <a:solidFill>
                <a:prstClr val="black"/>
              </a:solidFill>
              <a:latin typeface="STKaiti" charset="-122"/>
              <a:ea typeface="STKaiti" charset="-122"/>
              <a:cs typeface="STKaiti" charset="-122"/>
            </a:endParaRPr>
          </a:p>
        </p:txBody>
      </p:sp>
      <p:sp>
        <p:nvSpPr>
          <p:cNvPr id="2" name="文本框 1"/>
          <p:cNvSpPr txBox="1"/>
          <p:nvPr/>
        </p:nvSpPr>
        <p:spPr>
          <a:xfrm>
            <a:off x="395536" y="4672300"/>
            <a:ext cx="5419854" cy="1446550"/>
          </a:xfrm>
          <a:prstGeom prst="rect">
            <a:avLst/>
          </a:prstGeom>
          <a:noFill/>
        </p:spPr>
        <p:txBody>
          <a:bodyPr wrap="square" rtlCol="0">
            <a:spAutoFit/>
          </a:bodyPr>
          <a:lstStyle/>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a:t>
            </a:r>
            <a:r>
              <a:rPr lang="zh-CN" altLang="en-US" sz="2000" dirty="0">
                <a:solidFill>
                  <a:prstClr val="black"/>
                </a:solidFill>
                <a:latin typeface="Times New Roman" pitchFamily="18" charset="0"/>
                <a:ea typeface="STKaiti" charset="-122"/>
                <a:cs typeface="Times New Roman" pitchFamily="18" charset="0"/>
              </a:rPr>
              <a:t>  </a:t>
            </a:r>
            <a:r>
              <a:rPr lang="zh-CN" altLang="zh-CN" sz="2000" dirty="0">
                <a:solidFill>
                  <a:prstClr val="black"/>
                </a:solidFill>
                <a:latin typeface="Times New Roman" pitchFamily="18" charset="0"/>
                <a:ea typeface="STKaiti" charset="-122"/>
                <a:cs typeface="Times New Roman" pitchFamily="18" charset="0"/>
              </a:rPr>
              <a:t>行为型 </a:t>
            </a:r>
            <a:r>
              <a:rPr lang="zh-CN" altLang="en-US" sz="2000" dirty="0">
                <a:solidFill>
                  <a:prstClr val="black"/>
                </a:solidFill>
                <a:latin typeface="Times New Roman" pitchFamily="18" charset="0"/>
                <a:ea typeface="STKaiti" charset="-122"/>
                <a:cs typeface="Times New Roman" pitchFamily="18" charset="0"/>
              </a:rPr>
              <a:t>             </a:t>
            </a:r>
            <a:r>
              <a:rPr lang="en-US" altLang="zh-CN" sz="2000" dirty="0">
                <a:solidFill>
                  <a:prstClr val="black"/>
                </a:solidFill>
                <a:latin typeface="Times New Roman" pitchFamily="18" charset="0"/>
                <a:ea typeface="STKaiti" charset="-122"/>
                <a:cs typeface="Times New Roman" pitchFamily="18" charset="0"/>
              </a:rPr>
              <a:t>	B) </a:t>
            </a:r>
            <a:r>
              <a:rPr lang="zh-CN" altLang="en-US" sz="2000" dirty="0">
                <a:solidFill>
                  <a:prstClr val="black"/>
                </a:solidFill>
                <a:latin typeface="Times New Roman" pitchFamily="18" charset="0"/>
                <a:ea typeface="STKaiti" charset="-122"/>
                <a:cs typeface="Times New Roman" pitchFamily="18" charset="0"/>
              </a:rPr>
              <a:t> </a:t>
            </a:r>
            <a:r>
              <a:rPr lang="zh-CN" altLang="zh-CN" sz="2000" dirty="0">
                <a:solidFill>
                  <a:prstClr val="black"/>
                </a:solidFill>
                <a:latin typeface="Times New Roman" pitchFamily="18" charset="0"/>
                <a:ea typeface="STKaiti" charset="-122"/>
                <a:cs typeface="Times New Roman" pitchFamily="18" charset="0"/>
              </a:rPr>
              <a:t>结构型</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en-US" sz="2000" dirty="0">
                <a:solidFill>
                  <a:prstClr val="black"/>
                </a:solidFill>
                <a:latin typeface="Times New Roman" pitchFamily="18" charset="0"/>
                <a:ea typeface="STKaiti" charset="-122"/>
                <a:cs typeface="Times New Roman" pitchFamily="18" charset="0"/>
              </a:rPr>
              <a:t> </a:t>
            </a:r>
            <a:r>
              <a:rPr lang="zh-CN" altLang="zh-CN" sz="2000" dirty="0">
                <a:solidFill>
                  <a:prstClr val="black"/>
                </a:solidFill>
                <a:latin typeface="Times New Roman" pitchFamily="18" charset="0"/>
                <a:ea typeface="STKaiti" charset="-122"/>
                <a:cs typeface="Times New Roman" pitchFamily="18" charset="0"/>
              </a:rPr>
              <a:t>组合型 </a:t>
            </a:r>
            <a:r>
              <a:rPr lang="zh-CN" altLang="en-US" sz="2000" dirty="0">
                <a:solidFill>
                  <a:prstClr val="black"/>
                </a:solidFill>
                <a:latin typeface="Times New Roman" pitchFamily="18" charset="0"/>
                <a:ea typeface="STKaiti" charset="-122"/>
                <a:cs typeface="Times New Roman" pitchFamily="18" charset="0"/>
              </a:rPr>
              <a:t>              </a:t>
            </a:r>
            <a:r>
              <a:rPr lang="en-US" altLang="zh-CN" sz="2000" dirty="0">
                <a:solidFill>
                  <a:prstClr val="black"/>
                </a:solidFill>
                <a:latin typeface="Times New Roman" pitchFamily="18" charset="0"/>
                <a:ea typeface="STKaiti" charset="-122"/>
                <a:cs typeface="Times New Roman" pitchFamily="18" charset="0"/>
              </a:rPr>
              <a:t>	D) </a:t>
            </a:r>
            <a:r>
              <a:rPr lang="zh-CN" altLang="zh-CN" sz="2000" dirty="0">
                <a:solidFill>
                  <a:prstClr val="black"/>
                </a:solidFill>
                <a:latin typeface="Times New Roman" pitchFamily="18" charset="0"/>
                <a:ea typeface="STKaiti" charset="-122"/>
                <a:cs typeface="Times New Roman" pitchFamily="18" charset="0"/>
              </a:rPr>
              <a:t>创建型</a:t>
            </a:r>
            <a:endParaRPr lang="en-US" altLang="zh-CN" sz="2000" dirty="0">
              <a:solidFill>
                <a:prstClr val="black"/>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endParaRPr lang="zh-CN" altLang="en-US" sz="2000" dirty="0">
              <a:solidFill>
                <a:prstClr val="black"/>
              </a:solidFill>
              <a:latin typeface="Times New Roman" pitchFamily="18" charset="0"/>
              <a:ea typeface="STKaiti" charset="-122"/>
              <a:cs typeface="Times New Roman" pitchFamily="18" charset="0"/>
            </a:endParaRPr>
          </a:p>
        </p:txBody>
      </p:sp>
    </p:spTree>
    <p:extLst>
      <p:ext uri="{BB962C8B-B14F-4D97-AF65-F5344CB8AC3E}">
        <p14:creationId xmlns:p14="http://schemas.microsoft.com/office/powerpoint/2010/main" val="15219911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Microsoft YaHei" charset="-122"/>
                <a:ea typeface="Microsoft YaHei" charset="-122"/>
                <a:cs typeface="Microsoft YaHei" charset="-122"/>
              </a:rPr>
              <a:t>装饰与代理</a:t>
            </a:r>
            <a:endParaRPr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p:txBody>
          <a:bodyPr/>
          <a:lstStyle/>
          <a:p>
            <a:pPr marL="228600" lvl="1">
              <a:lnSpc>
                <a:spcPct val="100000"/>
              </a:lnSpc>
              <a:spcBef>
                <a:spcPts val="1000"/>
              </a:spcBef>
              <a:buSzPct val="75000"/>
              <a:buFont typeface="Wingdings" panose="05000000000000000000" pitchFamily="2" charset="2"/>
              <a:buChar char="n"/>
            </a:pPr>
            <a:r>
              <a:rPr lang="zh-CN" altLang="en-US" sz="2600" b="1" dirty="0">
                <a:solidFill>
                  <a:srgbClr val="003366"/>
                </a:solidFill>
                <a:latin typeface="STKaiti" charset="-122"/>
                <a:ea typeface="STKaiti" charset="-122"/>
                <a:cs typeface="STKaiti" charset="-122"/>
              </a:rPr>
              <a:t>都用来改变对象的行为</a:t>
            </a:r>
            <a:endParaRPr lang="en-US" altLang="zh-CN" sz="2600" b="1" dirty="0">
              <a:solidFill>
                <a:srgbClr val="003366"/>
              </a:solidFill>
              <a:latin typeface="STKaiti" charset="-122"/>
              <a:ea typeface="STKaiti" charset="-122"/>
              <a:cs typeface="STKaiti" charset="-122"/>
            </a:endParaRPr>
          </a:p>
          <a:p>
            <a:pPr marL="228600" lvl="1">
              <a:lnSpc>
                <a:spcPct val="100000"/>
              </a:lnSpc>
              <a:spcBef>
                <a:spcPts val="1000"/>
              </a:spcBef>
              <a:buSzPct val="75000"/>
              <a:buFont typeface="Wingdings" panose="05000000000000000000" pitchFamily="2" charset="2"/>
              <a:buChar char="n"/>
            </a:pPr>
            <a:r>
              <a:rPr lang="zh-CN" altLang="en-US" sz="2600" b="1" dirty="0">
                <a:solidFill>
                  <a:srgbClr val="003366"/>
                </a:solidFill>
                <a:latin typeface="STKaiti" charset="-122"/>
                <a:ea typeface="STKaiti" charset="-122"/>
                <a:cs typeface="STKaiti" charset="-122"/>
              </a:rPr>
              <a:t>可以把“装饰”看成是一连串的“代理”</a:t>
            </a:r>
            <a:endParaRPr lang="en-US" altLang="zh-CN" sz="2600" b="1" dirty="0">
              <a:solidFill>
                <a:srgbClr val="003366"/>
              </a:solidFill>
              <a:latin typeface="STKaiti" charset="-122"/>
              <a:ea typeface="STKaiti" charset="-122"/>
              <a:cs typeface="STKaiti" charset="-122"/>
            </a:endParaRPr>
          </a:p>
          <a:p>
            <a:endParaRPr lang="zh-CN" altLang="en-US" dirty="0">
              <a:latin typeface="STKaiti" charset="-122"/>
              <a:ea typeface="STKaiti" charset="-122"/>
              <a:cs typeface="STKaiti" charset="-122"/>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40</a:t>
            </a:fld>
            <a:endParaRPr lang="zh-CN" altLang="en-US" dirty="0"/>
          </a:p>
        </p:txBody>
      </p:sp>
      <p:graphicFrame>
        <p:nvGraphicFramePr>
          <p:cNvPr id="6" name="图示 5"/>
          <p:cNvGraphicFramePr/>
          <p:nvPr>
            <p:extLst/>
          </p:nvPr>
        </p:nvGraphicFramePr>
        <p:xfrm>
          <a:off x="628650" y="2682239"/>
          <a:ext cx="7886700" cy="3320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74504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Microsoft YaHei" charset="-122"/>
                <a:ea typeface="Microsoft YaHei" charset="-122"/>
                <a:cs typeface="Microsoft YaHei" charset="-122"/>
              </a:rPr>
              <a:t>总结</a:t>
            </a:r>
            <a:endParaRPr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539552" y="1340768"/>
            <a:ext cx="8136904"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结构型设计模式</a:t>
            </a:r>
            <a:r>
              <a:rPr lang="zh-CN" altLang="en-US" sz="2800" b="1" dirty="0">
                <a:solidFill>
                  <a:srgbClr val="FF0000"/>
                </a:solidFill>
                <a:latin typeface="STKaiti" charset="-122"/>
                <a:ea typeface="STKaiti" charset="-122"/>
                <a:cs typeface="STKaiti" charset="-122"/>
              </a:rPr>
              <a:t>关心对象组成结构上的抽象</a:t>
            </a:r>
            <a:r>
              <a:rPr lang="zh-CN" altLang="en-US" sz="2800" b="1" dirty="0">
                <a:solidFill>
                  <a:srgbClr val="003366"/>
                </a:solidFill>
                <a:latin typeface="STKaiti" charset="-122"/>
                <a:ea typeface="STKaiti" charset="-122"/>
                <a:cs typeface="STKaiti" charset="-122"/>
              </a:rPr>
              <a:t>，包括</a:t>
            </a:r>
            <a:r>
              <a:rPr lang="zh-CN" altLang="en-US" sz="2800" b="1" dirty="0">
                <a:solidFill>
                  <a:srgbClr val="FF0000"/>
                </a:solidFill>
                <a:latin typeface="STKaiti" charset="-122"/>
                <a:ea typeface="STKaiti" charset="-122"/>
                <a:cs typeface="STKaiti" charset="-122"/>
              </a:rPr>
              <a:t>接口，层次，对象组合</a:t>
            </a:r>
            <a:r>
              <a:rPr lang="zh-CN" altLang="en-US" sz="2800" b="1" dirty="0">
                <a:solidFill>
                  <a:srgbClr val="003366"/>
                </a:solidFill>
                <a:latin typeface="STKaiti" charset="-122"/>
                <a:ea typeface="STKaiti" charset="-122"/>
                <a:cs typeface="STKaiti" charset="-122"/>
              </a:rPr>
              <a:t>等。</a:t>
            </a:r>
            <a:endParaRPr lang="en-US" altLang="zh-CN" sz="2800" b="1" dirty="0">
              <a:solidFill>
                <a:srgbClr val="003366"/>
              </a:solidFill>
              <a:latin typeface="STKaiti" charset="-122"/>
              <a:ea typeface="STKaiti" charset="-122"/>
              <a:cs typeface="STKaiti" charset="-122"/>
            </a:endParaRPr>
          </a:p>
          <a:p>
            <a:pPr lvl="1">
              <a:buSzPct val="75000"/>
            </a:pPr>
            <a:r>
              <a:rPr lang="zh-CN" altLang="en-US" dirty="0">
                <a:latin typeface="STKaiti" charset="-122"/>
                <a:ea typeface="STKaiti" charset="-122"/>
                <a:cs typeface="STKaiti" charset="-122"/>
              </a:rPr>
              <a:t>适配器模式在类与类之间进行转接，能够了类的复用度与灵活性</a:t>
            </a:r>
            <a:endParaRPr lang="en-US" altLang="zh-CN" dirty="0">
              <a:latin typeface="STKaiti" charset="-122"/>
              <a:ea typeface="STKaiti" charset="-122"/>
              <a:cs typeface="STKaiti" charset="-122"/>
            </a:endParaRPr>
          </a:p>
          <a:p>
            <a:pPr lvl="1">
              <a:buSzPct val="75000"/>
            </a:pPr>
            <a:r>
              <a:rPr lang="zh-CN" altLang="en-US" dirty="0">
                <a:latin typeface="STKaiti" charset="-122"/>
                <a:ea typeface="STKaiti" charset="-122"/>
                <a:cs typeface="STKaiti" charset="-122"/>
              </a:rPr>
              <a:t>代理</a:t>
            </a:r>
            <a:r>
              <a:rPr lang="en-US" altLang="zh-CN" dirty="0">
                <a:latin typeface="STKaiti" charset="-122"/>
                <a:ea typeface="STKaiti" charset="-122"/>
                <a:cs typeface="STKaiti" charset="-122"/>
              </a:rPr>
              <a:t>/</a:t>
            </a:r>
            <a:r>
              <a:rPr lang="zh-CN" altLang="en-US" dirty="0">
                <a:latin typeface="STKaiti" charset="-122"/>
                <a:ea typeface="STKaiti" charset="-122"/>
                <a:cs typeface="STKaiti" charset="-122"/>
              </a:rPr>
              <a:t>委托模式减少了类与类层次间的耦合，使得类各自的职责清晰</a:t>
            </a:r>
            <a:endParaRPr lang="en-US" altLang="zh-CN" dirty="0">
              <a:latin typeface="STKaiti" charset="-122"/>
              <a:ea typeface="STKaiti" charset="-122"/>
              <a:cs typeface="STKaiti" charset="-122"/>
            </a:endParaRPr>
          </a:p>
          <a:p>
            <a:pPr lvl="1">
              <a:buSzPct val="75000"/>
            </a:pPr>
            <a:r>
              <a:rPr lang="zh-CN" altLang="en-US" dirty="0">
                <a:latin typeface="STKaiti" charset="-122"/>
                <a:ea typeface="STKaiti" charset="-122"/>
                <a:cs typeface="STKaiti" charset="-122"/>
              </a:rPr>
              <a:t>装饰器模式可以动态扩展被装饰类的功能，并留有接口进行持续扩展</a:t>
            </a:r>
            <a:endParaRPr lang="en-US" altLang="zh-CN" dirty="0">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r>
              <a:rPr lang="zh-CN" altLang="en-US" sz="2800" b="1" dirty="0" smtClean="0">
                <a:solidFill>
                  <a:srgbClr val="003366"/>
                </a:solidFill>
                <a:latin typeface="STKaiti" charset="-122"/>
                <a:ea typeface="STKaiti" charset="-122"/>
                <a:cs typeface="STKaiti" charset="-122"/>
              </a:rPr>
              <a:t>核心</a:t>
            </a:r>
            <a:r>
              <a:rPr lang="zh-CN" altLang="en-US" sz="2800" b="1" dirty="0">
                <a:solidFill>
                  <a:srgbClr val="003366"/>
                </a:solidFill>
                <a:latin typeface="STKaiti" charset="-122"/>
                <a:ea typeface="STKaiti" charset="-122"/>
                <a:cs typeface="STKaiti" charset="-122"/>
              </a:rPr>
              <a:t>就在于抽象</a:t>
            </a:r>
            <a:r>
              <a:rPr lang="zh-CN" altLang="en-US" sz="2800" b="1" dirty="0">
                <a:solidFill>
                  <a:srgbClr val="FF0000"/>
                </a:solidFill>
                <a:latin typeface="STKaiti" charset="-122"/>
                <a:ea typeface="STKaiti" charset="-122"/>
                <a:cs typeface="STKaiti" charset="-122"/>
              </a:rPr>
              <a:t>结构层次上的不变量，尽可能减少类与类之间的联系与耦合</a:t>
            </a:r>
            <a:r>
              <a:rPr lang="zh-CN" altLang="en-US" sz="2800" b="1" dirty="0">
                <a:solidFill>
                  <a:srgbClr val="003366"/>
                </a:solidFill>
                <a:latin typeface="STKaiti" charset="-122"/>
                <a:ea typeface="STKaiti" charset="-122"/>
                <a:cs typeface="STKaiti" charset="-122"/>
              </a:rPr>
              <a:t>，从而能够以最小的代价支持新功能的增加。</a:t>
            </a:r>
            <a:endParaRPr lang="en-US" altLang="zh-CN" sz="2800" b="1" dirty="0">
              <a:solidFill>
                <a:srgbClr val="003366"/>
              </a:solidFill>
              <a:latin typeface="STKaiti" charset="-122"/>
              <a:ea typeface="STKaiti" charset="-122"/>
              <a:cs typeface="STKaiti" charset="-122"/>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41</a:t>
            </a:fld>
            <a:endParaRPr lang="zh-CN" altLang="en-US" dirty="0"/>
          </a:p>
        </p:txBody>
      </p:sp>
    </p:spTree>
    <p:extLst>
      <p:ext uri="{BB962C8B-B14F-4D97-AF65-F5344CB8AC3E}">
        <p14:creationId xmlns:p14="http://schemas.microsoft.com/office/powerpoint/2010/main" val="477057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523220"/>
          </a:xfrm>
          <a:prstGeom prst="rect">
            <a:avLst/>
          </a:prstGeom>
        </p:spPr>
        <p:txBody>
          <a:bodyPr wrap="square">
            <a:spAutoFit/>
          </a:bodyPr>
          <a:lstStyle/>
          <a:p>
            <a:pPr lvl="0" eaLnBrk="1" fontAlgn="auto" hangingPunct="1">
              <a:spcBef>
                <a:spcPts val="0"/>
              </a:spcBef>
              <a:spcAft>
                <a:spcPts val="0"/>
              </a:spcAft>
              <a:defRPr/>
            </a:pPr>
            <a:r>
              <a:rPr kumimoji="1" lang="en-US" altLang="zh-CN" sz="2800" dirty="0">
                <a:solidFill>
                  <a:prstClr val="black"/>
                </a:solidFill>
                <a:latin typeface="STKaiti" charset="-122"/>
                <a:ea typeface="STKaiti" charset="-122"/>
                <a:cs typeface="STKaiti" charset="-122"/>
              </a:rPr>
              <a:t>01</a:t>
            </a:r>
            <a:r>
              <a:rPr kumimoji="1" lang="zh-CN" altLang="en-US" sz="2800" dirty="0" smtClean="0">
                <a:solidFill>
                  <a:prstClr val="black"/>
                </a:solidFill>
                <a:latin typeface="STKaiti" charset="-122"/>
                <a:ea typeface="STKaiti" charset="-122"/>
                <a:cs typeface="STKaiti" charset="-122"/>
              </a:rPr>
              <a:t>、</a:t>
            </a:r>
            <a:r>
              <a:rPr lang="zh-CN" altLang="zh-CN" sz="2800" dirty="0">
                <a:latin typeface="STKaiti" charset="-122"/>
                <a:ea typeface="STKaiti" charset="-122"/>
                <a:cs typeface="STKaiti" charset="-122"/>
              </a:rPr>
              <a:t>以下</a:t>
            </a:r>
            <a:r>
              <a:rPr lang="en-US" altLang="zh-CN" sz="2800" dirty="0">
                <a:latin typeface="STKaiti" charset="-122"/>
                <a:ea typeface="STKaiti" charset="-122"/>
                <a:cs typeface="STKaiti" charset="-122"/>
              </a:rPr>
              <a:t>UML</a:t>
            </a:r>
            <a:r>
              <a:rPr lang="zh-CN" altLang="zh-CN" sz="2800" dirty="0">
                <a:latin typeface="STKaiti" charset="-122"/>
                <a:ea typeface="STKaiti" charset="-122"/>
                <a:cs typeface="STKaiti" charset="-122"/>
              </a:rPr>
              <a:t>体现的设计模式是 </a:t>
            </a:r>
            <a:r>
              <a:rPr kumimoji="1" lang="en-US" altLang="zh-CN" sz="2800" dirty="0" smtClean="0">
                <a:latin typeface="STKaiti" charset="-122"/>
                <a:ea typeface="STKaiti" charset="-122"/>
                <a:cs typeface="STKaiti" charset="-122"/>
              </a:rPr>
              <a:t>[</a:t>
            </a:r>
            <a:r>
              <a:rPr kumimoji="1" lang="zh-CN" altLang="en-US" sz="2800" dirty="0" smtClean="0">
                <a:latin typeface="STKaiti" charset="-122"/>
                <a:ea typeface="STKaiti" charset="-122"/>
                <a:cs typeface="STKaiti" charset="-122"/>
              </a:rPr>
              <a:t>  </a:t>
            </a:r>
            <a:r>
              <a:rPr kumimoji="1" lang="en-US" altLang="zh-CN" sz="2800" dirty="0" smtClean="0">
                <a:latin typeface="STKaiti" charset="-122"/>
                <a:ea typeface="STKaiti" charset="-122"/>
                <a:cs typeface="STKaiti" charset="-122"/>
              </a:rPr>
              <a:t>]</a:t>
            </a:r>
            <a:endParaRPr kumimoji="1" lang="en-US" altLang="zh-CN" sz="2800" dirty="0">
              <a:latin typeface="STKaiti" charset="-122"/>
              <a:ea typeface="STKaiti" charset="-122"/>
              <a:cs typeface="STKaiti" charset="-122"/>
            </a:endParaRPr>
          </a:p>
        </p:txBody>
      </p:sp>
      <p:pic>
        <p:nvPicPr>
          <p:cNvPr id="9" name="2.b980406c5aa3424a9baa99cce9111385.jpg"/>
          <p:cNvPicPr/>
          <p:nvPr/>
        </p:nvPicPr>
        <p:blipFill>
          <a:blip r:embed="rId2"/>
          <a:stretch>
            <a:fillRect/>
          </a:stretch>
        </p:blipFill>
        <p:spPr>
          <a:xfrm>
            <a:off x="395536" y="1975367"/>
            <a:ext cx="8665930" cy="3541865"/>
          </a:xfrm>
          <a:prstGeom prst="rect">
            <a:avLst/>
          </a:prstGeom>
        </p:spPr>
      </p:pic>
      <p:cxnSp>
        <p:nvCxnSpPr>
          <p:cNvPr id="8" name="直线箭头连接符 7"/>
          <p:cNvCxnSpPr/>
          <p:nvPr/>
        </p:nvCxnSpPr>
        <p:spPr>
          <a:xfrm>
            <a:off x="2530142" y="4368617"/>
            <a:ext cx="7200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95536" y="5517232"/>
            <a:ext cx="7723430" cy="954107"/>
          </a:xfrm>
          <a:prstGeom prst="rect">
            <a:avLst/>
          </a:prstGeom>
          <a:noFill/>
        </p:spPr>
        <p:txBody>
          <a:bodyPr wrap="square" rtlCol="0">
            <a:spAutoFit/>
          </a:bodyPr>
          <a:lstStyle/>
          <a:p>
            <a:r>
              <a:rPr lang="en-US" altLang="zh-CN" sz="2800" dirty="0" smtClean="0">
                <a:latin typeface="STKaiti" charset="-122"/>
                <a:ea typeface="STKaiti" charset="-122"/>
                <a:cs typeface="STKaiti" charset="-122"/>
              </a:rPr>
              <a:t>A)</a:t>
            </a:r>
            <a:r>
              <a:rPr lang="zh-CN" altLang="zh-CN" sz="2800" dirty="0" smtClean="0">
                <a:latin typeface="STKaiti" charset="-122"/>
                <a:ea typeface="STKaiti" charset="-122"/>
                <a:cs typeface="STKaiti" charset="-122"/>
              </a:rPr>
              <a:t>适</a:t>
            </a:r>
            <a:r>
              <a:rPr lang="zh-CN" altLang="zh-CN" sz="2800" dirty="0">
                <a:latin typeface="STKaiti" charset="-122"/>
                <a:ea typeface="STKaiti" charset="-122"/>
                <a:cs typeface="STKaiti" charset="-122"/>
              </a:rPr>
              <a:t>配器模式  </a:t>
            </a:r>
            <a:r>
              <a:rPr lang="zh-CN" altLang="en-US" sz="2800" dirty="0" smtClean="0">
                <a:latin typeface="STKaiti" charset="-122"/>
                <a:ea typeface="STKaiti" charset="-122"/>
                <a:cs typeface="STKaiti" charset="-122"/>
              </a:rPr>
              <a:t>               </a:t>
            </a:r>
            <a:r>
              <a:rPr lang="en-US" altLang="zh-CN" sz="2800" dirty="0" smtClean="0">
                <a:latin typeface="STKaiti" charset="-122"/>
                <a:ea typeface="STKaiti" charset="-122"/>
                <a:cs typeface="STKaiti" charset="-122"/>
              </a:rPr>
              <a:t>B</a:t>
            </a:r>
            <a:r>
              <a:rPr lang="en-US" altLang="zh-CN" sz="2800" dirty="0">
                <a:latin typeface="STKaiti" charset="-122"/>
                <a:ea typeface="STKaiti" charset="-122"/>
                <a:cs typeface="STKaiti" charset="-122"/>
              </a:rPr>
              <a:t>) </a:t>
            </a:r>
            <a:r>
              <a:rPr lang="zh-CN" altLang="zh-CN" sz="2800" dirty="0">
                <a:latin typeface="STKaiti" charset="-122"/>
                <a:ea typeface="STKaiti" charset="-122"/>
                <a:cs typeface="STKaiti" charset="-122"/>
              </a:rPr>
              <a:t>接口模式  </a:t>
            </a:r>
            <a:endParaRPr lang="en-US" altLang="zh-CN" sz="2800" dirty="0" smtClean="0">
              <a:latin typeface="STKaiti" charset="-122"/>
              <a:ea typeface="STKaiti" charset="-122"/>
              <a:cs typeface="STKaiti" charset="-122"/>
            </a:endParaRPr>
          </a:p>
          <a:p>
            <a:r>
              <a:rPr lang="en-US" altLang="zh-CN" sz="2800" dirty="0" smtClean="0">
                <a:latin typeface="STKaiti" charset="-122"/>
                <a:ea typeface="STKaiti" charset="-122"/>
                <a:cs typeface="STKaiti" charset="-122"/>
              </a:rPr>
              <a:t>C</a:t>
            </a:r>
            <a:r>
              <a:rPr lang="en-US" altLang="zh-CN" sz="2800" dirty="0">
                <a:latin typeface="STKaiti" charset="-122"/>
                <a:ea typeface="STKaiti" charset="-122"/>
                <a:cs typeface="STKaiti" charset="-122"/>
              </a:rPr>
              <a:t>) </a:t>
            </a:r>
            <a:r>
              <a:rPr lang="zh-CN" altLang="zh-CN" sz="2800" dirty="0">
                <a:latin typeface="STKaiti" charset="-122"/>
                <a:ea typeface="STKaiti" charset="-122"/>
                <a:cs typeface="STKaiti" charset="-122"/>
              </a:rPr>
              <a:t>代理</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委托模式 </a:t>
            </a:r>
            <a:r>
              <a:rPr lang="zh-CN" altLang="en-US" sz="2800" dirty="0" smtClean="0">
                <a:latin typeface="STKaiti" charset="-122"/>
                <a:ea typeface="STKaiti" charset="-122"/>
                <a:cs typeface="STKaiti" charset="-122"/>
              </a:rPr>
              <a:t>         </a:t>
            </a:r>
            <a:r>
              <a:rPr lang="en-US" altLang="zh-CN" sz="2800" dirty="0" smtClean="0">
                <a:latin typeface="STKaiti" charset="-122"/>
                <a:ea typeface="STKaiti" charset="-122"/>
                <a:cs typeface="STKaiti" charset="-122"/>
              </a:rPr>
              <a:t>D</a:t>
            </a:r>
            <a:r>
              <a:rPr lang="en-US" altLang="zh-CN" sz="2800" dirty="0">
                <a:latin typeface="STKaiti" charset="-122"/>
                <a:ea typeface="STKaiti" charset="-122"/>
                <a:cs typeface="STKaiti" charset="-122"/>
              </a:rPr>
              <a:t>) </a:t>
            </a:r>
            <a:r>
              <a:rPr lang="zh-CN" altLang="zh-CN" sz="2800" dirty="0">
                <a:latin typeface="STKaiti" charset="-122"/>
                <a:ea typeface="STKaiti" charset="-122"/>
                <a:cs typeface="STKaiti" charset="-122"/>
              </a:rPr>
              <a:t>装饰器模式</a:t>
            </a:r>
            <a:endParaRPr kumimoji="1" lang="zh-CN" altLang="en-US" sz="2800" dirty="0">
              <a:latin typeface="STKaiti" charset="-122"/>
              <a:ea typeface="STKaiti" charset="-122"/>
              <a:cs typeface="STKaiti" charset="-122"/>
            </a:endParaRPr>
          </a:p>
        </p:txBody>
      </p:sp>
    </p:spTree>
    <p:extLst>
      <p:ext uri="{BB962C8B-B14F-4D97-AF65-F5344CB8AC3E}">
        <p14:creationId xmlns:p14="http://schemas.microsoft.com/office/powerpoint/2010/main" val="12712441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523220"/>
          </a:xfrm>
          <a:prstGeom prst="rect">
            <a:avLst/>
          </a:prstGeom>
        </p:spPr>
        <p:txBody>
          <a:bodyPr wrap="square">
            <a:spAutoFit/>
          </a:bodyPr>
          <a:lstStyle/>
          <a:p>
            <a:pPr lvl="0" eaLnBrk="1" fontAlgn="auto" hangingPunct="1">
              <a:spcBef>
                <a:spcPts val="0"/>
              </a:spcBef>
              <a:spcAft>
                <a:spcPts val="0"/>
              </a:spcAft>
              <a:defRPr/>
            </a:pPr>
            <a:r>
              <a:rPr kumimoji="1" lang="en-US" altLang="zh-CN" sz="2800" dirty="0">
                <a:solidFill>
                  <a:prstClr val="black"/>
                </a:solidFill>
                <a:latin typeface="STKaiti" charset="-122"/>
                <a:ea typeface="STKaiti" charset="-122"/>
                <a:cs typeface="STKaiti" charset="-122"/>
              </a:rPr>
              <a:t>01</a:t>
            </a:r>
            <a:r>
              <a:rPr kumimoji="1" lang="zh-CN" altLang="en-US" sz="2800" dirty="0" smtClean="0">
                <a:solidFill>
                  <a:prstClr val="black"/>
                </a:solidFill>
                <a:latin typeface="STKaiti" charset="-122"/>
                <a:ea typeface="STKaiti" charset="-122"/>
                <a:cs typeface="STKaiti" charset="-122"/>
              </a:rPr>
              <a:t>、</a:t>
            </a:r>
            <a:r>
              <a:rPr lang="zh-CN" altLang="zh-CN" sz="2800" dirty="0">
                <a:latin typeface="STKaiti" charset="-122"/>
                <a:ea typeface="STKaiti" charset="-122"/>
                <a:cs typeface="STKaiti" charset="-122"/>
              </a:rPr>
              <a:t>以下</a:t>
            </a:r>
            <a:r>
              <a:rPr lang="en-US" altLang="zh-CN" sz="2800" dirty="0">
                <a:latin typeface="STKaiti" charset="-122"/>
                <a:ea typeface="STKaiti" charset="-122"/>
                <a:cs typeface="STKaiti" charset="-122"/>
              </a:rPr>
              <a:t>UML</a:t>
            </a:r>
            <a:r>
              <a:rPr lang="zh-CN" altLang="zh-CN" sz="2800" dirty="0">
                <a:latin typeface="STKaiti" charset="-122"/>
                <a:ea typeface="STKaiti" charset="-122"/>
                <a:cs typeface="STKaiti" charset="-122"/>
              </a:rPr>
              <a:t>体现的设计模式是 </a:t>
            </a:r>
            <a:r>
              <a:rPr kumimoji="1" lang="en-US" altLang="zh-CN" sz="2800" dirty="0" smtClean="0">
                <a:latin typeface="STKaiti" charset="-122"/>
                <a:ea typeface="STKaiti" charset="-122"/>
                <a:cs typeface="STKaiti" charset="-122"/>
              </a:rPr>
              <a:t>[</a:t>
            </a:r>
            <a:r>
              <a:rPr kumimoji="1" lang="en-US" altLang="zh-CN" sz="2800" dirty="0" smtClean="0">
                <a:solidFill>
                  <a:srgbClr val="FF0000"/>
                </a:solidFill>
                <a:latin typeface="STKaiti" charset="-122"/>
                <a:ea typeface="STKaiti" charset="-122"/>
                <a:cs typeface="STKaiti" charset="-122"/>
              </a:rPr>
              <a:t>C</a:t>
            </a:r>
            <a:r>
              <a:rPr kumimoji="1" lang="en-US" altLang="zh-CN" sz="2800" dirty="0" smtClean="0">
                <a:latin typeface="STKaiti" charset="-122"/>
                <a:ea typeface="STKaiti" charset="-122"/>
                <a:cs typeface="STKaiti" charset="-122"/>
              </a:rPr>
              <a:t>]</a:t>
            </a:r>
            <a:endParaRPr kumimoji="1" lang="en-US" altLang="zh-CN" sz="2800" dirty="0">
              <a:latin typeface="STKaiti" charset="-122"/>
              <a:ea typeface="STKaiti" charset="-122"/>
              <a:cs typeface="STKaiti" charset="-122"/>
            </a:endParaRPr>
          </a:p>
        </p:txBody>
      </p:sp>
      <p:pic>
        <p:nvPicPr>
          <p:cNvPr id="9" name="2.b980406c5aa3424a9baa99cce9111385.jpg"/>
          <p:cNvPicPr/>
          <p:nvPr/>
        </p:nvPicPr>
        <p:blipFill>
          <a:blip r:embed="rId2"/>
          <a:stretch>
            <a:fillRect/>
          </a:stretch>
        </p:blipFill>
        <p:spPr>
          <a:xfrm>
            <a:off x="323528" y="1975367"/>
            <a:ext cx="8665930" cy="3541865"/>
          </a:xfrm>
          <a:prstGeom prst="rect">
            <a:avLst/>
          </a:prstGeom>
        </p:spPr>
      </p:pic>
      <p:sp>
        <p:nvSpPr>
          <p:cNvPr id="2" name="文本框 1"/>
          <p:cNvSpPr txBox="1"/>
          <p:nvPr/>
        </p:nvSpPr>
        <p:spPr>
          <a:xfrm>
            <a:off x="2913602" y="374451"/>
            <a:ext cx="6264696" cy="646331"/>
          </a:xfrm>
          <a:prstGeom prst="rect">
            <a:avLst/>
          </a:prstGeom>
          <a:noFill/>
        </p:spPr>
        <p:txBody>
          <a:bodyPr wrap="square" rtlCol="0">
            <a:spAutoFit/>
          </a:bodyPr>
          <a:lstStyle/>
          <a:p>
            <a:r>
              <a:rPr lang="zh-CN" altLang="en-US" b="1" smtClean="0">
                <a:solidFill>
                  <a:srgbClr val="003366"/>
                </a:solidFill>
                <a:latin typeface="STKaiti" charset="-122"/>
                <a:ea typeface="STKaiti" charset="-122"/>
                <a:cs typeface="STKaiti" charset="-122"/>
              </a:rPr>
              <a:t>代理模式：我们</a:t>
            </a:r>
            <a:r>
              <a:rPr lang="zh-CN" altLang="en-US" b="1">
                <a:solidFill>
                  <a:srgbClr val="003366"/>
                </a:solidFill>
                <a:latin typeface="STKaiti" charset="-122"/>
                <a:ea typeface="STKaiti" charset="-122"/>
                <a:cs typeface="STKaiti" charset="-122"/>
              </a:rPr>
              <a:t>可以在被访问对象上</a:t>
            </a:r>
            <a:r>
              <a:rPr lang="zh-CN" altLang="en-US" b="1">
                <a:solidFill>
                  <a:srgbClr val="FF0000"/>
                </a:solidFill>
                <a:latin typeface="STKaiti" charset="-122"/>
                <a:ea typeface="STKaiti" charset="-122"/>
                <a:cs typeface="STKaiti" charset="-122"/>
              </a:rPr>
              <a:t>加上一个访问层</a:t>
            </a:r>
            <a:r>
              <a:rPr lang="zh-CN" altLang="en-US" b="1">
                <a:solidFill>
                  <a:srgbClr val="003366"/>
                </a:solidFill>
                <a:latin typeface="STKaiti" charset="-122"/>
                <a:ea typeface="STKaiti" charset="-122"/>
                <a:cs typeface="STKaiti" charset="-122"/>
              </a:rPr>
              <a:t>，将复杂操作</a:t>
            </a:r>
            <a:r>
              <a:rPr lang="zh-CN" altLang="en-US" b="1">
                <a:solidFill>
                  <a:srgbClr val="FF0000"/>
                </a:solidFill>
                <a:latin typeface="STKaiti" charset="-122"/>
                <a:ea typeface="STKaiti" charset="-122"/>
                <a:cs typeface="STKaiti" charset="-122"/>
              </a:rPr>
              <a:t>包裹在内部不对外部类开放</a:t>
            </a:r>
            <a:r>
              <a:rPr lang="zh-CN" altLang="en-US" b="1">
                <a:solidFill>
                  <a:srgbClr val="003366"/>
                </a:solidFill>
                <a:latin typeface="STKaiti" charset="-122"/>
                <a:ea typeface="STKaiti" charset="-122"/>
                <a:cs typeface="STKaiti" charset="-122"/>
              </a:rPr>
              <a:t>，仅对外开放功能接口</a:t>
            </a:r>
            <a:endParaRPr kumimoji="1" lang="zh-CN" altLang="en-US"/>
          </a:p>
        </p:txBody>
      </p:sp>
      <p:cxnSp>
        <p:nvCxnSpPr>
          <p:cNvPr id="8" name="直线箭头连接符 7"/>
          <p:cNvCxnSpPr/>
          <p:nvPr/>
        </p:nvCxnSpPr>
        <p:spPr>
          <a:xfrm>
            <a:off x="2530142" y="4368617"/>
            <a:ext cx="7200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23528" y="5540685"/>
            <a:ext cx="7723430" cy="954107"/>
          </a:xfrm>
          <a:prstGeom prst="rect">
            <a:avLst/>
          </a:prstGeom>
          <a:noFill/>
        </p:spPr>
        <p:txBody>
          <a:bodyPr wrap="square" rtlCol="0">
            <a:spAutoFit/>
          </a:bodyPr>
          <a:lstStyle/>
          <a:p>
            <a:r>
              <a:rPr lang="en-US" altLang="zh-CN" sz="2800" dirty="0" smtClean="0">
                <a:latin typeface="STKaiti" charset="-122"/>
                <a:ea typeface="STKaiti" charset="-122"/>
                <a:cs typeface="STKaiti" charset="-122"/>
              </a:rPr>
              <a:t>A)</a:t>
            </a:r>
            <a:r>
              <a:rPr lang="zh-CN" altLang="zh-CN" sz="2800" dirty="0" smtClean="0">
                <a:latin typeface="STKaiti" charset="-122"/>
                <a:ea typeface="STKaiti" charset="-122"/>
                <a:cs typeface="STKaiti" charset="-122"/>
              </a:rPr>
              <a:t>适</a:t>
            </a:r>
            <a:r>
              <a:rPr lang="zh-CN" altLang="zh-CN" sz="2800" dirty="0">
                <a:latin typeface="STKaiti" charset="-122"/>
                <a:ea typeface="STKaiti" charset="-122"/>
                <a:cs typeface="STKaiti" charset="-122"/>
              </a:rPr>
              <a:t>配器模式  </a:t>
            </a:r>
            <a:r>
              <a:rPr lang="zh-CN" altLang="en-US" sz="2800" dirty="0" smtClean="0">
                <a:latin typeface="STKaiti" charset="-122"/>
                <a:ea typeface="STKaiti" charset="-122"/>
                <a:cs typeface="STKaiti" charset="-122"/>
              </a:rPr>
              <a:t>               </a:t>
            </a:r>
            <a:r>
              <a:rPr lang="en-US" altLang="zh-CN" sz="2800" dirty="0" smtClean="0">
                <a:latin typeface="STKaiti" charset="-122"/>
                <a:ea typeface="STKaiti" charset="-122"/>
                <a:cs typeface="STKaiti" charset="-122"/>
              </a:rPr>
              <a:t>B</a:t>
            </a:r>
            <a:r>
              <a:rPr lang="en-US" altLang="zh-CN" sz="2800" dirty="0">
                <a:latin typeface="STKaiti" charset="-122"/>
                <a:ea typeface="STKaiti" charset="-122"/>
                <a:cs typeface="STKaiti" charset="-122"/>
              </a:rPr>
              <a:t>) </a:t>
            </a:r>
            <a:r>
              <a:rPr lang="zh-CN" altLang="zh-CN" sz="2800" dirty="0">
                <a:latin typeface="STKaiti" charset="-122"/>
                <a:ea typeface="STKaiti" charset="-122"/>
                <a:cs typeface="STKaiti" charset="-122"/>
              </a:rPr>
              <a:t>接口模式  </a:t>
            </a:r>
            <a:endParaRPr lang="en-US" altLang="zh-CN" sz="2800" dirty="0" smtClean="0">
              <a:latin typeface="STKaiti" charset="-122"/>
              <a:ea typeface="STKaiti" charset="-122"/>
              <a:cs typeface="STKaiti" charset="-122"/>
            </a:endParaRPr>
          </a:p>
          <a:p>
            <a:r>
              <a:rPr lang="en-US" altLang="zh-CN" sz="2800" dirty="0" smtClean="0">
                <a:latin typeface="STKaiti" charset="-122"/>
                <a:ea typeface="STKaiti" charset="-122"/>
                <a:cs typeface="STKaiti" charset="-122"/>
              </a:rPr>
              <a:t>C</a:t>
            </a:r>
            <a:r>
              <a:rPr lang="en-US" altLang="zh-CN" sz="2800" dirty="0">
                <a:latin typeface="STKaiti" charset="-122"/>
                <a:ea typeface="STKaiti" charset="-122"/>
                <a:cs typeface="STKaiti" charset="-122"/>
              </a:rPr>
              <a:t>) </a:t>
            </a:r>
            <a:r>
              <a:rPr lang="zh-CN" altLang="zh-CN" sz="2800" dirty="0">
                <a:latin typeface="STKaiti" charset="-122"/>
                <a:ea typeface="STKaiti" charset="-122"/>
                <a:cs typeface="STKaiti" charset="-122"/>
              </a:rPr>
              <a:t>代理</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委托模式 </a:t>
            </a:r>
            <a:r>
              <a:rPr lang="zh-CN" altLang="en-US" sz="2800" dirty="0" smtClean="0">
                <a:latin typeface="STKaiti" charset="-122"/>
                <a:ea typeface="STKaiti" charset="-122"/>
                <a:cs typeface="STKaiti" charset="-122"/>
              </a:rPr>
              <a:t>         </a:t>
            </a:r>
            <a:r>
              <a:rPr lang="en-US" altLang="zh-CN" sz="2800" dirty="0" smtClean="0">
                <a:latin typeface="STKaiti" charset="-122"/>
                <a:ea typeface="STKaiti" charset="-122"/>
                <a:cs typeface="STKaiti" charset="-122"/>
              </a:rPr>
              <a:t>D</a:t>
            </a:r>
            <a:r>
              <a:rPr lang="en-US" altLang="zh-CN" sz="2800" dirty="0">
                <a:latin typeface="STKaiti" charset="-122"/>
                <a:ea typeface="STKaiti" charset="-122"/>
                <a:cs typeface="STKaiti" charset="-122"/>
              </a:rPr>
              <a:t>) </a:t>
            </a:r>
            <a:r>
              <a:rPr lang="zh-CN" altLang="zh-CN" sz="2800" dirty="0">
                <a:latin typeface="STKaiti" charset="-122"/>
                <a:ea typeface="STKaiti" charset="-122"/>
                <a:cs typeface="STKaiti" charset="-122"/>
              </a:rPr>
              <a:t>装饰器模式</a:t>
            </a:r>
            <a:endParaRPr kumimoji="1" lang="zh-CN" altLang="en-US" sz="2800" dirty="0">
              <a:latin typeface="STKaiti" charset="-122"/>
              <a:ea typeface="STKaiti" charset="-122"/>
              <a:cs typeface="STKaiti" charset="-122"/>
            </a:endParaRPr>
          </a:p>
        </p:txBody>
      </p:sp>
    </p:spTree>
    <p:extLst>
      <p:ext uri="{BB962C8B-B14F-4D97-AF65-F5344CB8AC3E}">
        <p14:creationId xmlns:p14="http://schemas.microsoft.com/office/powerpoint/2010/main" val="14268029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 xmlns:a16="http://schemas.microsoft.com/office/drawing/2014/main" id="{634C4ABF-CE00-4EBE-B380-D7AB61A333CC}"/>
              </a:ext>
            </a:extLst>
          </p:cNvPr>
          <p:cNvSpPr/>
          <p:nvPr/>
        </p:nvSpPr>
        <p:spPr>
          <a:xfrm>
            <a:off x="201600" y="1080000"/>
            <a:ext cx="9037512" cy="954107"/>
          </a:xfrm>
          <a:prstGeom prst="rect">
            <a:avLst/>
          </a:prstGeom>
        </p:spPr>
        <p:txBody>
          <a:bodyPr wrap="square">
            <a:spAutoFit/>
          </a:bodyPr>
          <a:lstStyle/>
          <a:p>
            <a:pPr lvl="0" eaLnBrk="1" fontAlgn="auto" hangingPunct="1">
              <a:spcBef>
                <a:spcPts val="0"/>
              </a:spcBef>
              <a:spcAft>
                <a:spcPts val="0"/>
              </a:spcAft>
              <a:defRPr/>
            </a:pPr>
            <a:r>
              <a:rPr kumimoji="1" lang="en-US" altLang="zh-CN" sz="2800" dirty="0" smtClean="0">
                <a:solidFill>
                  <a:prstClr val="black"/>
                </a:solidFill>
                <a:latin typeface="STKaiti" charset="-122"/>
                <a:ea typeface="STKaiti" charset="-122"/>
                <a:cs typeface="STKaiti" charset="-122"/>
              </a:rPr>
              <a:t>02</a:t>
            </a:r>
            <a:r>
              <a:rPr kumimoji="1" lang="zh-CN" altLang="en-US" sz="2800" dirty="0" smtClean="0">
                <a:solidFill>
                  <a:prstClr val="black"/>
                </a:solidFill>
                <a:latin typeface="STKaiti" charset="-122"/>
                <a:ea typeface="STKaiti" charset="-122"/>
                <a:cs typeface="STKaiti" charset="-122"/>
              </a:rPr>
              <a:t>、</a:t>
            </a:r>
            <a:r>
              <a:rPr lang="zh-CN" altLang="zh-CN" sz="2800" dirty="0">
                <a:latin typeface="STKaiti" charset="-122"/>
                <a:ea typeface="STKaiti" charset="-122"/>
                <a:cs typeface="STKaiti" charset="-122"/>
              </a:rPr>
              <a:t>现有一个实现数据结构“栈”的需求，程序员</a:t>
            </a:r>
            <a:r>
              <a:rPr lang="en-US" altLang="zh-CN" sz="2800" dirty="0">
                <a:latin typeface="STKaiti" charset="-122"/>
                <a:ea typeface="STKaiti" charset="-122"/>
                <a:cs typeface="STKaiti" charset="-122"/>
              </a:rPr>
              <a:t>X</a:t>
            </a:r>
            <a:r>
              <a:rPr lang="zh-CN" altLang="zh-CN" sz="2800" dirty="0">
                <a:latin typeface="STKaiti" charset="-122"/>
                <a:ea typeface="STKaiti" charset="-122"/>
                <a:cs typeface="STKaiti" charset="-122"/>
              </a:rPr>
              <a:t>对栈的设计进行了如下思考，其中你认为有问题的是 </a:t>
            </a:r>
            <a:r>
              <a:rPr kumimoji="1" lang="en-US" altLang="zh-CN" sz="2800" dirty="0" smtClean="0">
                <a:latin typeface="STKaiti" charset="-122"/>
                <a:ea typeface="STKaiti" charset="-122"/>
                <a:cs typeface="STKaiti" charset="-122"/>
              </a:rPr>
              <a:t>[</a:t>
            </a:r>
            <a:r>
              <a:rPr kumimoji="1" lang="zh-CN" altLang="en-US" sz="2800" dirty="0" smtClean="0">
                <a:latin typeface="STKaiti" charset="-122"/>
                <a:ea typeface="STKaiti" charset="-122"/>
                <a:cs typeface="STKaiti" charset="-122"/>
              </a:rPr>
              <a:t>  </a:t>
            </a:r>
            <a:r>
              <a:rPr kumimoji="1" lang="en-US" altLang="zh-CN" sz="2800" dirty="0" smtClean="0">
                <a:latin typeface="STKaiti" charset="-122"/>
                <a:ea typeface="STKaiti" charset="-122"/>
                <a:cs typeface="STKaiti" charset="-122"/>
              </a:rPr>
              <a:t>]</a:t>
            </a:r>
            <a:endParaRPr kumimoji="1" lang="en-US" altLang="zh-CN" sz="2800" dirty="0">
              <a:latin typeface="STKaiti" charset="-122"/>
              <a:ea typeface="STKaiti" charset="-122"/>
              <a:cs typeface="STKaiti" charset="-122"/>
            </a:endParaRPr>
          </a:p>
        </p:txBody>
      </p:sp>
      <p:sp>
        <p:nvSpPr>
          <p:cNvPr id="6" name="矩形 5">
            <a:extLst>
              <a:ext uri="{FF2B5EF4-FFF2-40B4-BE49-F238E27FC236}">
                <a16:creationId xmlns="" xmlns:a16="http://schemas.microsoft.com/office/drawing/2014/main" id="{634C4ABF-CE00-4EBE-B380-D7AB61A333CC}"/>
              </a:ext>
            </a:extLst>
          </p:cNvPr>
          <p:cNvSpPr/>
          <p:nvPr/>
        </p:nvSpPr>
        <p:spPr>
          <a:xfrm>
            <a:off x="234000" y="2023200"/>
            <a:ext cx="8100020" cy="3785652"/>
          </a:xfrm>
          <a:prstGeom prst="rect">
            <a:avLst/>
          </a:prstGeom>
        </p:spPr>
        <p:txBody>
          <a:bodyPr wrap="square">
            <a:spAutoFit/>
          </a:bodyPr>
          <a:lstStyle/>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 </a:t>
            </a:r>
            <a:r>
              <a:rPr lang="zh-CN" altLang="zh-CN" sz="2000" dirty="0">
                <a:solidFill>
                  <a:prstClr val="black"/>
                </a:solidFill>
                <a:latin typeface="Times New Roman" pitchFamily="18" charset="0"/>
                <a:ea typeface="STKaiti" charset="-122"/>
                <a:cs typeface="Times New Roman" pitchFamily="18" charset="0"/>
              </a:rPr>
              <a:t>可以利用</a:t>
            </a:r>
            <a:r>
              <a:rPr lang="en-US" altLang="zh-CN" sz="2000" dirty="0">
                <a:solidFill>
                  <a:prstClr val="black"/>
                </a:solidFill>
                <a:latin typeface="Times New Roman" pitchFamily="18" charset="0"/>
                <a:ea typeface="STKaiti" charset="-122"/>
                <a:cs typeface="Times New Roman" pitchFamily="18" charset="0"/>
              </a:rPr>
              <a:t>C++ STL</a:t>
            </a:r>
            <a:r>
              <a:rPr lang="zh-CN" altLang="zh-CN" sz="2000" dirty="0">
                <a:solidFill>
                  <a:prstClr val="black"/>
                </a:solidFill>
                <a:latin typeface="Times New Roman" pitchFamily="18" charset="0"/>
                <a:ea typeface="STKaiti" charset="-122"/>
                <a:cs typeface="Times New Roman" pitchFamily="18" charset="0"/>
              </a:rPr>
              <a:t>中的</a:t>
            </a:r>
            <a:r>
              <a:rPr lang="en-US" altLang="zh-CN" sz="2000" dirty="0">
                <a:solidFill>
                  <a:prstClr val="black"/>
                </a:solidFill>
                <a:latin typeface="Times New Roman" pitchFamily="18" charset="0"/>
                <a:ea typeface="STKaiti" charset="-122"/>
                <a:cs typeface="Times New Roman" pitchFamily="18" charset="0"/>
              </a:rPr>
              <a:t>vector</a:t>
            </a:r>
            <a:r>
              <a:rPr lang="zh-CN" altLang="zh-CN" sz="2000" dirty="0">
                <a:solidFill>
                  <a:prstClr val="black"/>
                </a:solidFill>
                <a:latin typeface="Times New Roman" pitchFamily="18" charset="0"/>
                <a:ea typeface="STKaiti" charset="-122"/>
                <a:cs typeface="Times New Roman" pitchFamily="18" charset="0"/>
              </a:rPr>
              <a:t>，使用适配器模式将其适配为符合栈的抽象接口的类</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B) </a:t>
            </a:r>
            <a:r>
              <a:rPr lang="zh-CN" altLang="zh-CN" sz="2000" dirty="0">
                <a:solidFill>
                  <a:prstClr val="black"/>
                </a:solidFill>
                <a:latin typeface="Times New Roman" pitchFamily="18" charset="0"/>
                <a:ea typeface="STKaiti" charset="-122"/>
                <a:cs typeface="Times New Roman" pitchFamily="18" charset="0"/>
              </a:rPr>
              <a:t>对于栈中元素的内存分配和释放，可以使用策略模式来实现不同内存分配</a:t>
            </a:r>
            <a:r>
              <a:rPr lang="en-US" altLang="zh-CN" sz="2000" dirty="0">
                <a:solidFill>
                  <a:prstClr val="black"/>
                </a:solidFill>
                <a:latin typeface="Times New Roman" pitchFamily="18" charset="0"/>
                <a:ea typeface="STKaiti" charset="-122"/>
                <a:cs typeface="Times New Roman" pitchFamily="18" charset="0"/>
              </a:rPr>
              <a:t>/</a:t>
            </a:r>
            <a:r>
              <a:rPr lang="zh-CN" altLang="zh-CN" sz="2000" dirty="0">
                <a:solidFill>
                  <a:prstClr val="black"/>
                </a:solidFill>
                <a:latin typeface="Times New Roman" pitchFamily="18" charset="0"/>
                <a:ea typeface="STKaiti" charset="-122"/>
                <a:cs typeface="Times New Roman" pitchFamily="18" charset="0"/>
              </a:rPr>
              <a:t>释放算法</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zh-CN" sz="2000" dirty="0">
                <a:solidFill>
                  <a:prstClr val="black"/>
                </a:solidFill>
                <a:latin typeface="Times New Roman" pitchFamily="18" charset="0"/>
                <a:ea typeface="STKaiti" charset="-122"/>
                <a:cs typeface="Times New Roman" pitchFamily="18" charset="0"/>
              </a:rPr>
              <a:t>如果使用装饰器模式对一个栈数据结构进行多次功能扩展，就不会出现多重嵌</a:t>
            </a:r>
            <a:r>
              <a:rPr lang="zh-CN" altLang="zh-CN" sz="2000" dirty="0" smtClean="0">
                <a:solidFill>
                  <a:prstClr val="black"/>
                </a:solidFill>
                <a:latin typeface="Times New Roman" pitchFamily="18" charset="0"/>
                <a:ea typeface="STKaiti" charset="-122"/>
                <a:cs typeface="Times New Roman" pitchFamily="18" charset="0"/>
              </a:rPr>
              <a:t>套</a:t>
            </a:r>
            <a:endParaRPr lang="zh-CN" altLang="zh-CN" sz="2000" dirty="0">
              <a:solidFill>
                <a:prstClr val="black"/>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D) </a:t>
            </a:r>
            <a:r>
              <a:rPr lang="zh-CN" altLang="zh-CN" sz="2000" dirty="0">
                <a:solidFill>
                  <a:prstClr val="black"/>
                </a:solidFill>
                <a:latin typeface="Times New Roman" pitchFamily="18" charset="0"/>
                <a:ea typeface="STKaiti" charset="-122"/>
                <a:cs typeface="Times New Roman" pitchFamily="18" charset="0"/>
              </a:rPr>
              <a:t>可以使用代理</a:t>
            </a:r>
            <a:r>
              <a:rPr lang="en-US" altLang="zh-CN" sz="2000" dirty="0">
                <a:solidFill>
                  <a:prstClr val="black"/>
                </a:solidFill>
                <a:latin typeface="Times New Roman" pitchFamily="18" charset="0"/>
                <a:ea typeface="STKaiti" charset="-122"/>
                <a:cs typeface="Times New Roman" pitchFamily="18" charset="0"/>
              </a:rPr>
              <a:t>/</a:t>
            </a:r>
            <a:r>
              <a:rPr lang="zh-CN" altLang="zh-CN" sz="2000" dirty="0">
                <a:solidFill>
                  <a:prstClr val="black"/>
                </a:solidFill>
                <a:latin typeface="Times New Roman" pitchFamily="18" charset="0"/>
                <a:ea typeface="STKaiti" charset="-122"/>
                <a:cs typeface="Times New Roman" pitchFamily="18" charset="0"/>
              </a:rPr>
              <a:t>委托模式设计智能指针，对栈中元素进行内存分配和释放</a:t>
            </a:r>
          </a:p>
        </p:txBody>
      </p:sp>
    </p:spTree>
    <p:extLst>
      <p:ext uri="{BB962C8B-B14F-4D97-AF65-F5344CB8AC3E}">
        <p14:creationId xmlns:p14="http://schemas.microsoft.com/office/powerpoint/2010/main" val="9793534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 xmlns:a16="http://schemas.microsoft.com/office/drawing/2014/main" id="{634C4ABF-CE00-4EBE-B380-D7AB61A333CC}"/>
              </a:ext>
            </a:extLst>
          </p:cNvPr>
          <p:cNvSpPr/>
          <p:nvPr/>
        </p:nvSpPr>
        <p:spPr>
          <a:xfrm>
            <a:off x="201737" y="1081455"/>
            <a:ext cx="9037512" cy="954107"/>
          </a:xfrm>
          <a:prstGeom prst="rect">
            <a:avLst/>
          </a:prstGeom>
        </p:spPr>
        <p:txBody>
          <a:bodyPr wrap="square">
            <a:spAutoFit/>
          </a:bodyPr>
          <a:lstStyle/>
          <a:p>
            <a:pPr lvl="0" eaLnBrk="1" fontAlgn="auto" hangingPunct="1">
              <a:spcBef>
                <a:spcPts val="0"/>
              </a:spcBef>
              <a:spcAft>
                <a:spcPts val="0"/>
              </a:spcAft>
              <a:defRPr/>
            </a:pPr>
            <a:r>
              <a:rPr kumimoji="1" lang="en-US" altLang="zh-CN" sz="2800" dirty="0" smtClean="0">
                <a:solidFill>
                  <a:prstClr val="black"/>
                </a:solidFill>
                <a:latin typeface="STKaiti" charset="-122"/>
                <a:ea typeface="STKaiti" charset="-122"/>
                <a:cs typeface="STKaiti" charset="-122"/>
              </a:rPr>
              <a:t>02</a:t>
            </a:r>
            <a:r>
              <a:rPr kumimoji="1" lang="zh-CN" altLang="en-US" sz="2800" dirty="0" smtClean="0">
                <a:solidFill>
                  <a:prstClr val="black"/>
                </a:solidFill>
                <a:latin typeface="STKaiti" charset="-122"/>
                <a:ea typeface="STKaiti" charset="-122"/>
                <a:cs typeface="STKaiti" charset="-122"/>
              </a:rPr>
              <a:t>、</a:t>
            </a:r>
            <a:r>
              <a:rPr lang="zh-CN" altLang="zh-CN" sz="2800" dirty="0">
                <a:latin typeface="STKaiti" charset="-122"/>
                <a:ea typeface="STKaiti" charset="-122"/>
                <a:cs typeface="STKaiti" charset="-122"/>
              </a:rPr>
              <a:t>现有一个实现数据结构“栈”的需求，程序员</a:t>
            </a:r>
            <a:r>
              <a:rPr lang="en-US" altLang="zh-CN" sz="2800" dirty="0">
                <a:latin typeface="STKaiti" charset="-122"/>
                <a:ea typeface="STKaiti" charset="-122"/>
                <a:cs typeface="STKaiti" charset="-122"/>
              </a:rPr>
              <a:t>X</a:t>
            </a:r>
            <a:r>
              <a:rPr lang="zh-CN" altLang="zh-CN" sz="2800" dirty="0">
                <a:latin typeface="STKaiti" charset="-122"/>
                <a:ea typeface="STKaiti" charset="-122"/>
                <a:cs typeface="STKaiti" charset="-122"/>
              </a:rPr>
              <a:t>对栈的设计进行了如下思考，其中你认为有问题的是 </a:t>
            </a:r>
            <a:r>
              <a:rPr kumimoji="1" lang="en-US" altLang="zh-CN" sz="2800" dirty="0" smtClean="0">
                <a:latin typeface="STKaiti" charset="-122"/>
                <a:ea typeface="STKaiti" charset="-122"/>
                <a:cs typeface="STKaiti" charset="-122"/>
              </a:rPr>
              <a:t>[</a:t>
            </a:r>
            <a:r>
              <a:rPr kumimoji="1" lang="en-US" altLang="zh-CN" sz="2800" dirty="0" smtClean="0">
                <a:solidFill>
                  <a:srgbClr val="FF0000"/>
                </a:solidFill>
                <a:latin typeface="STKaiti" charset="-122"/>
                <a:ea typeface="STKaiti" charset="-122"/>
                <a:cs typeface="STKaiti" charset="-122"/>
              </a:rPr>
              <a:t>C</a:t>
            </a:r>
            <a:r>
              <a:rPr kumimoji="1" lang="en-US" altLang="zh-CN" sz="2800" dirty="0" smtClean="0">
                <a:latin typeface="STKaiti" charset="-122"/>
                <a:ea typeface="STKaiti" charset="-122"/>
                <a:cs typeface="STKaiti" charset="-122"/>
              </a:rPr>
              <a:t>]</a:t>
            </a:r>
            <a:endParaRPr kumimoji="1" lang="en-US" altLang="zh-CN" sz="2800" dirty="0">
              <a:latin typeface="STKaiti" charset="-122"/>
              <a:ea typeface="STKaiti" charset="-122"/>
              <a:cs typeface="STKaiti" charset="-122"/>
            </a:endParaRPr>
          </a:p>
        </p:txBody>
      </p:sp>
      <p:sp>
        <p:nvSpPr>
          <p:cNvPr id="6" name="矩形 5">
            <a:extLst>
              <a:ext uri="{FF2B5EF4-FFF2-40B4-BE49-F238E27FC236}">
                <a16:creationId xmlns="" xmlns:a16="http://schemas.microsoft.com/office/drawing/2014/main" id="{634C4ABF-CE00-4EBE-B380-D7AB61A333CC}"/>
              </a:ext>
            </a:extLst>
          </p:cNvPr>
          <p:cNvSpPr/>
          <p:nvPr/>
        </p:nvSpPr>
        <p:spPr>
          <a:xfrm>
            <a:off x="232266" y="2022343"/>
            <a:ext cx="8911734" cy="4708981"/>
          </a:xfrm>
          <a:prstGeom prst="rect">
            <a:avLst/>
          </a:prstGeom>
        </p:spPr>
        <p:txBody>
          <a:bodyPr wrap="square">
            <a:spAutoFit/>
          </a:bodyPr>
          <a:lstStyle/>
          <a:p>
            <a:pPr marL="0" lvl="1"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 </a:t>
            </a:r>
            <a:r>
              <a:rPr lang="zh-CN" altLang="zh-CN" sz="2000" dirty="0">
                <a:solidFill>
                  <a:prstClr val="black"/>
                </a:solidFill>
                <a:latin typeface="Times New Roman" pitchFamily="18" charset="0"/>
                <a:ea typeface="STKaiti" charset="-122"/>
                <a:cs typeface="Times New Roman" pitchFamily="18" charset="0"/>
              </a:rPr>
              <a:t>可以利用</a:t>
            </a:r>
            <a:r>
              <a:rPr lang="en-US" altLang="zh-CN" sz="2000" dirty="0">
                <a:solidFill>
                  <a:prstClr val="black"/>
                </a:solidFill>
                <a:latin typeface="Times New Roman" pitchFamily="18" charset="0"/>
                <a:ea typeface="STKaiti" charset="-122"/>
                <a:cs typeface="Times New Roman" pitchFamily="18" charset="0"/>
              </a:rPr>
              <a:t>C++ STL</a:t>
            </a:r>
            <a:r>
              <a:rPr lang="zh-CN" altLang="zh-CN" sz="2000" dirty="0">
                <a:solidFill>
                  <a:prstClr val="black"/>
                </a:solidFill>
                <a:latin typeface="Times New Roman" pitchFamily="18" charset="0"/>
                <a:ea typeface="STKaiti" charset="-122"/>
                <a:cs typeface="Times New Roman" pitchFamily="18" charset="0"/>
              </a:rPr>
              <a:t>中的</a:t>
            </a:r>
            <a:r>
              <a:rPr lang="en-US" altLang="zh-CN" sz="2000" dirty="0">
                <a:solidFill>
                  <a:prstClr val="black"/>
                </a:solidFill>
                <a:latin typeface="Times New Roman" pitchFamily="18" charset="0"/>
                <a:ea typeface="STKaiti" charset="-122"/>
                <a:cs typeface="Times New Roman" pitchFamily="18" charset="0"/>
              </a:rPr>
              <a:t>vector</a:t>
            </a:r>
            <a:r>
              <a:rPr lang="zh-CN" altLang="zh-CN" sz="2000" dirty="0">
                <a:solidFill>
                  <a:prstClr val="black"/>
                </a:solidFill>
                <a:latin typeface="Times New Roman" pitchFamily="18" charset="0"/>
                <a:ea typeface="STKaiti" charset="-122"/>
                <a:cs typeface="Times New Roman" pitchFamily="18" charset="0"/>
              </a:rPr>
              <a:t>，使用适配器模式将其适配为符合栈的抽象接口的</a:t>
            </a:r>
            <a:r>
              <a:rPr lang="zh-CN" altLang="zh-CN" sz="2000" dirty="0" smtClean="0">
                <a:solidFill>
                  <a:prstClr val="black"/>
                </a:solidFill>
                <a:latin typeface="Times New Roman" pitchFamily="18" charset="0"/>
                <a:ea typeface="STKaiti" charset="-122"/>
                <a:cs typeface="Times New Roman" pitchFamily="18" charset="0"/>
              </a:rPr>
              <a:t>类</a:t>
            </a:r>
            <a:r>
              <a:rPr lang="zh-CN" altLang="en-US" sz="2000" dirty="0" smtClean="0">
                <a:solidFill>
                  <a:prstClr val="black"/>
                </a:solidFill>
                <a:latin typeface="Times New Roman" pitchFamily="18" charset="0"/>
                <a:ea typeface="STKaiti" charset="-122"/>
                <a:cs typeface="Times New Roman" pitchFamily="18" charset="0"/>
              </a:rPr>
              <a:t>      </a:t>
            </a:r>
            <a:r>
              <a:rPr lang="en-US" altLang="zh-CN" sz="2000" dirty="0" smtClean="0">
                <a:solidFill>
                  <a:srgbClr val="FF0000"/>
                </a:solidFill>
                <a:latin typeface="Times New Roman" pitchFamily="18" charset="0"/>
                <a:ea typeface="STKaiti" charset="-122"/>
                <a:cs typeface="Times New Roman" pitchFamily="18" charset="0"/>
              </a:rPr>
              <a:t>//</a:t>
            </a:r>
            <a:r>
              <a:rPr lang="zh-CN" altLang="en-US" sz="2000" dirty="0" smtClean="0">
                <a:solidFill>
                  <a:srgbClr val="FF0000"/>
                </a:solidFill>
                <a:latin typeface="Times New Roman" pitchFamily="18" charset="0"/>
                <a:ea typeface="STKaiti" charset="-122"/>
                <a:cs typeface="Times New Roman" pitchFamily="18" charset="0"/>
              </a:rPr>
              <a:t> </a:t>
            </a:r>
            <a:r>
              <a:rPr lang="zh-CN" altLang="en-US" sz="2000" dirty="0" smtClean="0">
                <a:solidFill>
                  <a:srgbClr val="FF0000"/>
                </a:solidFill>
                <a:latin typeface="STKaiti" charset="-122"/>
                <a:ea typeface="STKaiti" charset="-122"/>
                <a:cs typeface="STKaiti" charset="-122"/>
              </a:rPr>
              <a:t>适配器</a:t>
            </a:r>
            <a:r>
              <a:rPr lang="zh-CN" altLang="en-US" sz="2000" dirty="0">
                <a:solidFill>
                  <a:srgbClr val="FF0000"/>
                </a:solidFill>
                <a:latin typeface="STKaiti" charset="-122"/>
                <a:ea typeface="STKaiti" charset="-122"/>
                <a:cs typeface="STKaiti" charset="-122"/>
              </a:rPr>
              <a:t>模式将一个类的接口转换成客户希望的另一个接口，从而使得原本由于接口不兼容而不能一起工作的类可以在统一的接口环境下工作</a:t>
            </a:r>
            <a:r>
              <a:rPr lang="zh-CN" altLang="en-US" sz="2000" dirty="0" smtClean="0">
                <a:solidFill>
                  <a:srgbClr val="FF0000"/>
                </a:solidFill>
                <a:latin typeface="STKaiti" charset="-122"/>
                <a:ea typeface="STKaiti" charset="-122"/>
                <a:cs typeface="STKaiti" charset="-122"/>
              </a:rPr>
              <a:t>。</a:t>
            </a:r>
            <a:endParaRPr lang="zh-CN" altLang="zh-CN" sz="2000" dirty="0">
              <a:solidFill>
                <a:prstClr val="black"/>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B) </a:t>
            </a:r>
            <a:r>
              <a:rPr lang="zh-CN" altLang="zh-CN" sz="2000" dirty="0">
                <a:solidFill>
                  <a:prstClr val="black"/>
                </a:solidFill>
                <a:latin typeface="Times New Roman" pitchFamily="18" charset="0"/>
                <a:ea typeface="STKaiti" charset="-122"/>
                <a:cs typeface="Times New Roman" pitchFamily="18" charset="0"/>
              </a:rPr>
              <a:t>对于栈中元素的内存分配和释放，可以使用策略模式来实现不同内存分配</a:t>
            </a:r>
            <a:r>
              <a:rPr lang="en-US" altLang="zh-CN" sz="2000" dirty="0">
                <a:solidFill>
                  <a:prstClr val="black"/>
                </a:solidFill>
                <a:latin typeface="Times New Roman" pitchFamily="18" charset="0"/>
                <a:ea typeface="STKaiti" charset="-122"/>
                <a:cs typeface="Times New Roman" pitchFamily="18" charset="0"/>
              </a:rPr>
              <a:t>/</a:t>
            </a:r>
            <a:r>
              <a:rPr lang="zh-CN" altLang="zh-CN" sz="2000" dirty="0">
                <a:solidFill>
                  <a:prstClr val="black"/>
                </a:solidFill>
                <a:latin typeface="Times New Roman" pitchFamily="18" charset="0"/>
                <a:ea typeface="STKaiti" charset="-122"/>
                <a:cs typeface="Times New Roman" pitchFamily="18" charset="0"/>
              </a:rPr>
              <a:t>释放</a:t>
            </a:r>
            <a:r>
              <a:rPr lang="zh-CN" altLang="zh-CN" sz="2000" dirty="0" smtClean="0">
                <a:solidFill>
                  <a:prstClr val="black"/>
                </a:solidFill>
                <a:latin typeface="Times New Roman" pitchFamily="18" charset="0"/>
                <a:ea typeface="STKaiti" charset="-122"/>
                <a:cs typeface="Times New Roman" pitchFamily="18" charset="0"/>
              </a:rPr>
              <a:t>算法</a:t>
            </a:r>
            <a:r>
              <a:rPr lang="zh-CN" altLang="en-US" sz="2000" dirty="0" smtClean="0">
                <a:solidFill>
                  <a:prstClr val="black"/>
                </a:solidFill>
                <a:latin typeface="Times New Roman" pitchFamily="18" charset="0"/>
                <a:ea typeface="STKaiti" charset="-122"/>
                <a:cs typeface="Times New Roman" pitchFamily="18" charset="0"/>
              </a:rPr>
              <a:t> </a:t>
            </a:r>
            <a:r>
              <a:rPr lang="en-US" altLang="zh-CN" sz="2000" dirty="0" smtClean="0">
                <a:solidFill>
                  <a:srgbClr val="FF0000"/>
                </a:solidFill>
                <a:latin typeface="STKaiti" charset="-122"/>
                <a:ea typeface="STKaiti" charset="-122"/>
                <a:cs typeface="STKaiti" charset="-122"/>
              </a:rPr>
              <a:t>//</a:t>
            </a:r>
            <a:r>
              <a:rPr lang="zh-CN" altLang="en-US" sz="2000" dirty="0" smtClean="0">
                <a:solidFill>
                  <a:srgbClr val="FF0000"/>
                </a:solidFill>
                <a:latin typeface="STKaiti" charset="-122"/>
                <a:ea typeface="STKaiti" charset="-122"/>
                <a:cs typeface="STKaiti" charset="-122"/>
              </a:rPr>
              <a:t>策略模式</a:t>
            </a:r>
            <a:r>
              <a:rPr lang="zh-CN" altLang="en-US" sz="2000" dirty="0">
                <a:solidFill>
                  <a:srgbClr val="FF0000"/>
                </a:solidFill>
                <a:latin typeface="STKaiti" charset="-122"/>
                <a:ea typeface="STKaiti" charset="-122"/>
                <a:cs typeface="STKaiti" charset="-122"/>
              </a:rPr>
              <a:t>定义一系列算法并加以封装，使得这些算法可以互相</a:t>
            </a:r>
            <a:r>
              <a:rPr lang="zh-CN" altLang="en-US" sz="2000" dirty="0" smtClean="0">
                <a:solidFill>
                  <a:srgbClr val="FF0000"/>
                </a:solidFill>
                <a:latin typeface="STKaiti" charset="-122"/>
                <a:ea typeface="STKaiti" charset="-122"/>
                <a:cs typeface="STKaiti" charset="-122"/>
              </a:rPr>
              <a:t>替换</a:t>
            </a:r>
            <a:endParaRPr lang="zh-CN" altLang="zh-CN" sz="2000" dirty="0">
              <a:solidFill>
                <a:srgbClr val="FF0000"/>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zh-CN" sz="2000" dirty="0">
                <a:solidFill>
                  <a:prstClr val="black"/>
                </a:solidFill>
                <a:latin typeface="Times New Roman" pitchFamily="18" charset="0"/>
                <a:ea typeface="STKaiti" charset="-122"/>
                <a:cs typeface="Times New Roman" pitchFamily="18" charset="0"/>
              </a:rPr>
              <a:t>如果使用装饰器模式对一个栈数据结构进行多次功能扩展，就不会出现多重嵌</a:t>
            </a:r>
            <a:r>
              <a:rPr lang="zh-CN" altLang="zh-CN" sz="2000" dirty="0" smtClean="0">
                <a:solidFill>
                  <a:prstClr val="black"/>
                </a:solidFill>
                <a:latin typeface="Times New Roman" pitchFamily="18" charset="0"/>
                <a:ea typeface="STKaiti" charset="-122"/>
                <a:cs typeface="Times New Roman" pitchFamily="18" charset="0"/>
              </a:rPr>
              <a:t>套</a:t>
            </a:r>
            <a:r>
              <a:rPr lang="zh-CN" altLang="en-US" sz="2000" dirty="0" smtClean="0">
                <a:solidFill>
                  <a:prstClr val="black"/>
                </a:solidFill>
                <a:latin typeface="Times New Roman" pitchFamily="18" charset="0"/>
                <a:ea typeface="STKaiti" charset="-122"/>
                <a:cs typeface="Times New Roman" pitchFamily="18" charset="0"/>
              </a:rPr>
              <a:t> </a:t>
            </a:r>
            <a:r>
              <a:rPr lang="zh-CN" altLang="en-US" sz="2000" dirty="0">
                <a:solidFill>
                  <a:prstClr val="black"/>
                </a:solidFill>
                <a:latin typeface="Times New Roman" pitchFamily="18" charset="0"/>
                <a:ea typeface="STKaiti" charset="-122"/>
                <a:cs typeface="Times New Roman" pitchFamily="18" charset="0"/>
              </a:rPr>
              <a:t> </a:t>
            </a:r>
            <a:r>
              <a:rPr lang="en-US" altLang="zh-CN" sz="2000" dirty="0" smtClean="0">
                <a:solidFill>
                  <a:srgbClr val="FF0000"/>
                </a:solidFill>
                <a:latin typeface="STKaiti" charset="-122"/>
                <a:ea typeface="STKaiti" charset="-122"/>
                <a:cs typeface="STKaiti" charset="-122"/>
              </a:rPr>
              <a:t>//</a:t>
            </a:r>
            <a:r>
              <a:rPr lang="zh-CN" altLang="en-US" sz="2000" dirty="0" smtClean="0">
                <a:solidFill>
                  <a:srgbClr val="FF0000"/>
                </a:solidFill>
                <a:latin typeface="STKaiti" charset="-122"/>
                <a:ea typeface="STKaiti" charset="-122"/>
                <a:cs typeface="STKaiti" charset="-122"/>
              </a:rPr>
              <a:t> 装饰模式经常嵌套装饰</a:t>
            </a:r>
            <a:endParaRPr lang="zh-CN" altLang="zh-CN" sz="2000" dirty="0">
              <a:solidFill>
                <a:srgbClr val="FF0000"/>
              </a:solidFill>
              <a:latin typeface="STKaiti" charset="-122"/>
              <a:ea typeface="STKaiti" charset="-122"/>
              <a:cs typeface="STKaiti" charset="-122"/>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D) </a:t>
            </a:r>
            <a:r>
              <a:rPr lang="zh-CN" altLang="zh-CN" sz="2000" dirty="0">
                <a:solidFill>
                  <a:prstClr val="black"/>
                </a:solidFill>
                <a:latin typeface="Times New Roman" pitchFamily="18" charset="0"/>
                <a:ea typeface="STKaiti" charset="-122"/>
                <a:cs typeface="Times New Roman" pitchFamily="18" charset="0"/>
              </a:rPr>
              <a:t>可以使用代理</a:t>
            </a:r>
            <a:r>
              <a:rPr lang="en-US" altLang="zh-CN" sz="2000" dirty="0">
                <a:solidFill>
                  <a:prstClr val="black"/>
                </a:solidFill>
                <a:latin typeface="Times New Roman" pitchFamily="18" charset="0"/>
                <a:ea typeface="STKaiti" charset="-122"/>
                <a:cs typeface="Times New Roman" pitchFamily="18" charset="0"/>
              </a:rPr>
              <a:t>/</a:t>
            </a:r>
            <a:r>
              <a:rPr lang="zh-CN" altLang="zh-CN" sz="2000" dirty="0">
                <a:solidFill>
                  <a:prstClr val="black"/>
                </a:solidFill>
                <a:latin typeface="Times New Roman" pitchFamily="18" charset="0"/>
                <a:ea typeface="STKaiti" charset="-122"/>
                <a:cs typeface="Times New Roman" pitchFamily="18" charset="0"/>
              </a:rPr>
              <a:t>委托模式设计智能指针，对栈中元素进行内存分配和</a:t>
            </a:r>
            <a:r>
              <a:rPr lang="zh-CN" altLang="zh-CN" sz="2000" dirty="0" smtClean="0">
                <a:solidFill>
                  <a:prstClr val="black"/>
                </a:solidFill>
                <a:latin typeface="Times New Roman" pitchFamily="18" charset="0"/>
                <a:ea typeface="STKaiti" charset="-122"/>
                <a:cs typeface="Times New Roman" pitchFamily="18" charset="0"/>
              </a:rPr>
              <a:t>释放</a:t>
            </a:r>
            <a:endParaRPr lang="en-US" altLang="zh-CN" sz="2000" dirty="0" smtClean="0">
              <a:solidFill>
                <a:prstClr val="black"/>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smtClean="0">
                <a:solidFill>
                  <a:srgbClr val="FF0000"/>
                </a:solidFill>
                <a:latin typeface="STKaiti" charset="-122"/>
                <a:ea typeface="STKaiti" charset="-122"/>
                <a:cs typeface="STKaiti" charset="-122"/>
              </a:rPr>
              <a:t>//</a:t>
            </a:r>
            <a:r>
              <a:rPr lang="zh-CN" altLang="en-US" sz="2000" dirty="0" smtClean="0">
                <a:solidFill>
                  <a:srgbClr val="FF0000"/>
                </a:solidFill>
                <a:latin typeface="STKaiti" charset="-122"/>
                <a:ea typeface="STKaiti" charset="-122"/>
                <a:cs typeface="STKaiti" charset="-122"/>
              </a:rPr>
              <a:t> 代理模式在</a:t>
            </a:r>
            <a:r>
              <a:rPr lang="zh-CN" altLang="en-US" sz="2000" dirty="0">
                <a:solidFill>
                  <a:srgbClr val="FF0000"/>
                </a:solidFill>
                <a:latin typeface="STKaiti" charset="-122"/>
                <a:ea typeface="STKaiti" charset="-122"/>
                <a:cs typeface="STKaiti" charset="-122"/>
              </a:rPr>
              <a:t>被访问对象上加上一个访问层，将复杂操作包裹在内部不对外部类开放，仅对外开放功能接口</a:t>
            </a:r>
            <a:endParaRPr lang="zh-CN" altLang="zh-CN" sz="2000" dirty="0">
              <a:solidFill>
                <a:srgbClr val="FF0000"/>
              </a:solidFill>
              <a:latin typeface="Times New Roman" pitchFamily="18" charset="0"/>
              <a:ea typeface="STKaiti" charset="-122"/>
              <a:cs typeface="Times New Roman" pitchFamily="18" charset="0"/>
            </a:endParaRPr>
          </a:p>
        </p:txBody>
      </p:sp>
    </p:spTree>
    <p:extLst>
      <p:ext uri="{BB962C8B-B14F-4D97-AF65-F5344CB8AC3E}">
        <p14:creationId xmlns:p14="http://schemas.microsoft.com/office/powerpoint/2010/main" val="323592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9037512" cy="523220"/>
          </a:xfrm>
          <a:prstGeom prst="rect">
            <a:avLst/>
          </a:prstGeom>
        </p:spPr>
        <p:txBody>
          <a:bodyPr wrap="square">
            <a:spAutoFit/>
          </a:bodyPr>
          <a:lstStyle/>
          <a:p>
            <a:pPr lvl="0" eaLnBrk="1" fontAlgn="auto" hangingPunct="1">
              <a:spcBef>
                <a:spcPts val="0"/>
              </a:spcBef>
              <a:spcAft>
                <a:spcPts val="0"/>
              </a:spcAft>
              <a:defRPr/>
            </a:pPr>
            <a:r>
              <a:rPr kumimoji="1" lang="en-US" altLang="zh-CN" sz="2800" dirty="0" smtClean="0">
                <a:solidFill>
                  <a:prstClr val="black"/>
                </a:solidFill>
                <a:latin typeface="STKaiti" charset="-122"/>
                <a:ea typeface="STKaiti" charset="-122"/>
                <a:cs typeface="STKaiti" charset="-122"/>
              </a:rPr>
              <a:t>03</a:t>
            </a:r>
            <a:r>
              <a:rPr kumimoji="1" lang="zh-CN" altLang="en-US" sz="2800" dirty="0" smtClean="0">
                <a:solidFill>
                  <a:prstClr val="black"/>
                </a:solidFill>
                <a:latin typeface="STKaiti" charset="-122"/>
                <a:ea typeface="STKaiti" charset="-122"/>
                <a:cs typeface="STKaiti" charset="-122"/>
              </a:rPr>
              <a:t>、</a:t>
            </a:r>
            <a:r>
              <a:rPr lang="zh-CN" altLang="zh-CN" sz="2800" dirty="0">
                <a:latin typeface="STKaiti" charset="-122"/>
                <a:ea typeface="STKaiti" charset="-122"/>
                <a:cs typeface="STKaiti" charset="-122"/>
              </a:rPr>
              <a:t>以下关于装饰模式和代理模式说法错误的是 </a:t>
            </a:r>
            <a:r>
              <a:rPr kumimoji="1" lang="en-US" altLang="zh-CN" sz="2800" dirty="0" smtClean="0">
                <a:latin typeface="STKaiti" charset="-122"/>
                <a:ea typeface="STKaiti" charset="-122"/>
                <a:cs typeface="STKaiti" charset="-122"/>
              </a:rPr>
              <a:t>[</a:t>
            </a:r>
            <a:r>
              <a:rPr kumimoji="1" lang="zh-CN" altLang="en-US" sz="2800" dirty="0" smtClean="0">
                <a:solidFill>
                  <a:srgbClr val="FF0000"/>
                </a:solidFill>
                <a:latin typeface="STKaiti" charset="-122"/>
                <a:ea typeface="STKaiti" charset="-122"/>
                <a:cs typeface="STKaiti" charset="-122"/>
              </a:rPr>
              <a:t> </a:t>
            </a:r>
            <a:r>
              <a:rPr kumimoji="1" lang="en-US" altLang="zh-CN" sz="2800" dirty="0" smtClean="0">
                <a:latin typeface="STKaiti" charset="-122"/>
                <a:ea typeface="STKaiti" charset="-122"/>
                <a:cs typeface="STKaiti" charset="-122"/>
              </a:rPr>
              <a:t>]</a:t>
            </a:r>
            <a:endParaRPr kumimoji="1" lang="en-US" altLang="zh-CN" sz="2800" dirty="0">
              <a:latin typeface="STKaiti" charset="-122"/>
              <a:ea typeface="STKaiti" charset="-122"/>
              <a:cs typeface="STKaiti" charset="-122"/>
            </a:endParaRPr>
          </a:p>
        </p:txBody>
      </p:sp>
      <p:sp>
        <p:nvSpPr>
          <p:cNvPr id="6" name="矩形 5">
            <a:extLst>
              <a:ext uri="{FF2B5EF4-FFF2-40B4-BE49-F238E27FC236}">
                <a16:creationId xmlns="" xmlns:a16="http://schemas.microsoft.com/office/drawing/2014/main" id="{634C4ABF-CE00-4EBE-B380-D7AB61A333CC}"/>
              </a:ext>
            </a:extLst>
          </p:cNvPr>
          <p:cNvSpPr/>
          <p:nvPr/>
        </p:nvSpPr>
        <p:spPr>
          <a:xfrm>
            <a:off x="232266" y="1975367"/>
            <a:ext cx="9037512" cy="1892441"/>
          </a:xfrm>
          <a:prstGeom prst="rect">
            <a:avLst/>
          </a:prstGeom>
        </p:spPr>
        <p:txBody>
          <a:bodyPr wrap="square">
            <a:spAutoFit/>
          </a:bodyPr>
          <a:lstStyle/>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 </a:t>
            </a:r>
            <a:r>
              <a:rPr lang="zh-CN" altLang="zh-CN" sz="2000" dirty="0">
                <a:solidFill>
                  <a:prstClr val="black"/>
                </a:solidFill>
                <a:latin typeface="Times New Roman" pitchFamily="18" charset="0"/>
                <a:ea typeface="STKaiti" charset="-122"/>
                <a:cs typeface="Times New Roman" pitchFamily="18" charset="0"/>
              </a:rPr>
              <a:t>可以把“装饰”看成是一连串的“代理”。</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B) </a:t>
            </a:r>
            <a:r>
              <a:rPr lang="zh-CN" altLang="zh-CN" sz="2000" dirty="0">
                <a:solidFill>
                  <a:prstClr val="black"/>
                </a:solidFill>
                <a:latin typeface="Times New Roman" pitchFamily="18" charset="0"/>
                <a:ea typeface="STKaiti" charset="-122"/>
                <a:cs typeface="Times New Roman" pitchFamily="18" charset="0"/>
              </a:rPr>
              <a:t>在对类进行装饰时，被装饰对象增加的行为通常重新实现原有功能。</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zh-CN" sz="2000" dirty="0">
                <a:solidFill>
                  <a:prstClr val="black"/>
                </a:solidFill>
                <a:latin typeface="Times New Roman" pitchFamily="18" charset="0"/>
                <a:ea typeface="STKaiti" charset="-122"/>
                <a:cs typeface="Times New Roman" pitchFamily="18" charset="0"/>
              </a:rPr>
              <a:t>代理模式中少见多重嵌套。</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D) </a:t>
            </a:r>
            <a:r>
              <a:rPr lang="zh-CN" altLang="zh-CN" sz="2000" dirty="0">
                <a:solidFill>
                  <a:prstClr val="black"/>
                </a:solidFill>
                <a:latin typeface="Times New Roman" pitchFamily="18" charset="0"/>
                <a:ea typeface="STKaiti" charset="-122"/>
                <a:cs typeface="Times New Roman" pitchFamily="18" charset="0"/>
              </a:rPr>
              <a:t>装饰模式通过对象的组合修改对象的功能。</a:t>
            </a:r>
          </a:p>
        </p:txBody>
      </p:sp>
      <p:sp>
        <p:nvSpPr>
          <p:cNvPr id="2" name="文本框 1"/>
          <p:cNvSpPr txBox="1"/>
          <p:nvPr/>
        </p:nvSpPr>
        <p:spPr>
          <a:xfrm>
            <a:off x="215008" y="4509120"/>
            <a:ext cx="8676456" cy="1815882"/>
          </a:xfrm>
          <a:prstGeom prst="rect">
            <a:avLst/>
          </a:prstGeom>
          <a:noFill/>
        </p:spPr>
        <p:txBody>
          <a:bodyPr wrap="square" rtlCol="0">
            <a:spAutoFit/>
          </a:bodyPr>
          <a:lstStyle/>
          <a:p>
            <a:r>
              <a:rPr lang="en-US" altLang="zh-CN" sz="2800" dirty="0" smtClean="0">
                <a:latin typeface="STKaiti" charset="-122"/>
                <a:ea typeface="STKaiti" charset="-122"/>
                <a:cs typeface="STKaiti" charset="-122"/>
              </a:rPr>
              <a:t>04.</a:t>
            </a:r>
            <a:r>
              <a:rPr lang="zh-CN" altLang="en-US" sz="2800" dirty="0" smtClean="0">
                <a:latin typeface="STKaiti" charset="-122"/>
                <a:ea typeface="STKaiti" charset="-122"/>
                <a:cs typeface="STKaiti" charset="-122"/>
              </a:rPr>
              <a:t> </a:t>
            </a:r>
            <a:r>
              <a:rPr lang="zh-CN" altLang="zh-CN" sz="2800" dirty="0" smtClean="0">
                <a:latin typeface="STKaiti" charset="-122"/>
                <a:ea typeface="STKaiti" charset="-122"/>
                <a:cs typeface="STKaiti" charset="-122"/>
              </a:rPr>
              <a:t>代理</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委托模式与适配器模式均是在被访问对象之上进行封装，提供被封装对象的功能接口供外部使用。</a:t>
            </a:r>
            <a:r>
              <a:rPr lang="zh-CN" altLang="zh-CN" sz="2800" dirty="0" smtClean="0">
                <a:latin typeface="STKaiti" charset="-122"/>
                <a:ea typeface="STKaiti" charset="-122"/>
                <a:cs typeface="STKaiti" charset="-122"/>
              </a:rPr>
              <a:t>其中</a:t>
            </a:r>
            <a:r>
              <a:rPr lang="zh-CN" altLang="en-US" sz="2800" u="sng" dirty="0" smtClean="0">
                <a:latin typeface="STKaiti" charset="-122"/>
                <a:ea typeface="STKaiti" charset="-122"/>
                <a:cs typeface="STKaiti" charset="-122"/>
              </a:rPr>
              <a:t>         </a:t>
            </a:r>
            <a:r>
              <a:rPr lang="zh-CN" altLang="zh-CN" sz="2800" dirty="0" smtClean="0">
                <a:latin typeface="STKaiti" charset="-122"/>
                <a:ea typeface="STKaiti" charset="-122"/>
                <a:cs typeface="STKaiti" charset="-122"/>
              </a:rPr>
              <a:t>模式</a:t>
            </a:r>
            <a:r>
              <a:rPr lang="zh-CN" altLang="zh-CN" sz="2800" dirty="0">
                <a:latin typeface="STKaiti" charset="-122"/>
                <a:ea typeface="STKaiti" charset="-122"/>
                <a:cs typeface="STKaiti" charset="-122"/>
              </a:rPr>
              <a:t>可能会改变接口</a:t>
            </a:r>
            <a:r>
              <a:rPr lang="en-US" altLang="zh-CN" sz="2800" dirty="0" smtClean="0">
                <a:latin typeface="STKaiti" charset="-122"/>
                <a:ea typeface="STKaiti" charset="-122"/>
                <a:cs typeface="STKaiti" charset="-122"/>
              </a:rPr>
              <a:t>,</a:t>
            </a:r>
            <a:r>
              <a:rPr lang="zh-CN" altLang="en-US" sz="2800" dirty="0" smtClean="0">
                <a:latin typeface="STKaiti" charset="-122"/>
                <a:ea typeface="STKaiti" charset="-122"/>
                <a:cs typeface="STKaiti" charset="-122"/>
              </a:rPr>
              <a:t> </a:t>
            </a:r>
            <a:r>
              <a:rPr lang="zh-CN" altLang="en-US" sz="2800" u="sng" dirty="0" smtClean="0">
                <a:latin typeface="STKaiti" charset="-122"/>
                <a:ea typeface="STKaiti" charset="-122"/>
                <a:cs typeface="STKaiti" charset="-122"/>
              </a:rPr>
              <a:t>          </a:t>
            </a:r>
            <a:r>
              <a:rPr lang="zh-CN" altLang="zh-CN" sz="2800" dirty="0" smtClean="0">
                <a:latin typeface="STKaiti" charset="-122"/>
                <a:ea typeface="STKaiti" charset="-122"/>
                <a:cs typeface="STKaiti" charset="-122"/>
              </a:rPr>
              <a:t>模式</a:t>
            </a:r>
            <a:r>
              <a:rPr lang="zh-CN" altLang="zh-CN" sz="2800" dirty="0">
                <a:latin typeface="STKaiti" charset="-122"/>
                <a:ea typeface="STKaiti" charset="-122"/>
                <a:cs typeface="STKaiti" charset="-122"/>
              </a:rPr>
              <a:t>可能会增加控制 </a:t>
            </a:r>
            <a:endParaRPr kumimoji="1" lang="zh-CN" altLang="en-US" sz="2800" dirty="0">
              <a:latin typeface="STKaiti" charset="-122"/>
              <a:ea typeface="STKaiti" charset="-122"/>
              <a:cs typeface="STKaiti" charset="-122"/>
            </a:endParaRPr>
          </a:p>
        </p:txBody>
      </p:sp>
    </p:spTree>
    <p:extLst>
      <p:ext uri="{BB962C8B-B14F-4D97-AF65-F5344CB8AC3E}">
        <p14:creationId xmlns:p14="http://schemas.microsoft.com/office/powerpoint/2010/main" val="4300744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9037512" cy="523220"/>
          </a:xfrm>
          <a:prstGeom prst="rect">
            <a:avLst/>
          </a:prstGeom>
        </p:spPr>
        <p:txBody>
          <a:bodyPr wrap="square">
            <a:spAutoFit/>
          </a:bodyPr>
          <a:lstStyle/>
          <a:p>
            <a:pPr lvl="0" eaLnBrk="1" fontAlgn="auto" hangingPunct="1">
              <a:spcBef>
                <a:spcPts val="0"/>
              </a:spcBef>
              <a:spcAft>
                <a:spcPts val="0"/>
              </a:spcAft>
              <a:defRPr/>
            </a:pPr>
            <a:r>
              <a:rPr kumimoji="1" lang="en-US" altLang="zh-CN" sz="2800" dirty="0" smtClean="0">
                <a:solidFill>
                  <a:prstClr val="black"/>
                </a:solidFill>
                <a:latin typeface="STKaiti" charset="-122"/>
                <a:ea typeface="STKaiti" charset="-122"/>
                <a:cs typeface="STKaiti" charset="-122"/>
              </a:rPr>
              <a:t>03</a:t>
            </a:r>
            <a:r>
              <a:rPr kumimoji="1" lang="zh-CN" altLang="en-US" sz="2800" dirty="0" smtClean="0">
                <a:solidFill>
                  <a:prstClr val="black"/>
                </a:solidFill>
                <a:latin typeface="STKaiti" charset="-122"/>
                <a:ea typeface="STKaiti" charset="-122"/>
                <a:cs typeface="STKaiti" charset="-122"/>
              </a:rPr>
              <a:t>、</a:t>
            </a:r>
            <a:r>
              <a:rPr lang="zh-CN" altLang="zh-CN" sz="2800" dirty="0">
                <a:latin typeface="STKaiti" charset="-122"/>
                <a:ea typeface="STKaiti" charset="-122"/>
                <a:cs typeface="STKaiti" charset="-122"/>
              </a:rPr>
              <a:t>以下关于装饰模式和代理模式说法错误的是 </a:t>
            </a:r>
            <a:r>
              <a:rPr kumimoji="1" lang="en-US" altLang="zh-CN" sz="2800" dirty="0" smtClean="0">
                <a:latin typeface="STKaiti" charset="-122"/>
                <a:ea typeface="STKaiti" charset="-122"/>
                <a:cs typeface="STKaiti" charset="-122"/>
              </a:rPr>
              <a:t>[</a:t>
            </a:r>
            <a:r>
              <a:rPr kumimoji="1" lang="en-US" altLang="zh-CN" sz="2800" dirty="0">
                <a:solidFill>
                  <a:srgbClr val="FF0000"/>
                </a:solidFill>
                <a:latin typeface="STKaiti" charset="-122"/>
                <a:ea typeface="STKaiti" charset="-122"/>
                <a:cs typeface="STKaiti" charset="-122"/>
              </a:rPr>
              <a:t>B</a:t>
            </a:r>
            <a:r>
              <a:rPr kumimoji="1" lang="en-US" altLang="zh-CN" sz="2800" dirty="0" smtClean="0">
                <a:latin typeface="STKaiti" charset="-122"/>
                <a:ea typeface="STKaiti" charset="-122"/>
                <a:cs typeface="STKaiti" charset="-122"/>
              </a:rPr>
              <a:t>]</a:t>
            </a:r>
            <a:endParaRPr kumimoji="1" lang="en-US" altLang="zh-CN" sz="2800" dirty="0">
              <a:latin typeface="STKaiti" charset="-122"/>
              <a:ea typeface="STKaiti" charset="-122"/>
              <a:cs typeface="STKaiti" charset="-122"/>
            </a:endParaRPr>
          </a:p>
        </p:txBody>
      </p:sp>
      <p:sp>
        <p:nvSpPr>
          <p:cNvPr id="6" name="矩形 5">
            <a:extLst>
              <a:ext uri="{FF2B5EF4-FFF2-40B4-BE49-F238E27FC236}">
                <a16:creationId xmlns="" xmlns:a16="http://schemas.microsoft.com/office/drawing/2014/main" id="{634C4ABF-CE00-4EBE-B380-D7AB61A333CC}"/>
              </a:ext>
            </a:extLst>
          </p:cNvPr>
          <p:cNvSpPr/>
          <p:nvPr/>
        </p:nvSpPr>
        <p:spPr>
          <a:xfrm>
            <a:off x="232266" y="1975367"/>
            <a:ext cx="9037512" cy="2092881"/>
          </a:xfrm>
          <a:prstGeom prst="rect">
            <a:avLst/>
          </a:prstGeom>
        </p:spPr>
        <p:txBody>
          <a:bodyPr wrap="square">
            <a:spAutoFit/>
          </a:bodyPr>
          <a:lstStyle/>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 </a:t>
            </a:r>
            <a:r>
              <a:rPr lang="zh-CN" altLang="zh-CN" sz="2000" dirty="0">
                <a:solidFill>
                  <a:prstClr val="black"/>
                </a:solidFill>
                <a:latin typeface="Times New Roman" pitchFamily="18" charset="0"/>
                <a:ea typeface="STKaiti" charset="-122"/>
                <a:cs typeface="Times New Roman" pitchFamily="18" charset="0"/>
              </a:rPr>
              <a:t>可以把“装饰”看成是一连串的“代理”。</a:t>
            </a:r>
          </a:p>
          <a:p>
            <a:pPr lvl="0"/>
            <a:r>
              <a:rPr lang="en-US" altLang="zh-CN" sz="2000" dirty="0">
                <a:solidFill>
                  <a:prstClr val="black"/>
                </a:solidFill>
                <a:latin typeface="Times New Roman" pitchFamily="18" charset="0"/>
                <a:ea typeface="STKaiti" charset="-122"/>
                <a:cs typeface="Times New Roman" pitchFamily="18" charset="0"/>
              </a:rPr>
              <a:t>B) </a:t>
            </a:r>
            <a:r>
              <a:rPr lang="zh-CN" altLang="zh-CN" sz="2000" dirty="0">
                <a:solidFill>
                  <a:prstClr val="black"/>
                </a:solidFill>
                <a:latin typeface="Times New Roman" pitchFamily="18" charset="0"/>
                <a:ea typeface="STKaiti" charset="-122"/>
                <a:cs typeface="Times New Roman" pitchFamily="18" charset="0"/>
              </a:rPr>
              <a:t>在对类进行装饰时，被装饰对象增加的行为通常重新实现原有功能</a:t>
            </a:r>
            <a:r>
              <a:rPr lang="zh-CN" altLang="zh-CN" sz="2000" dirty="0" smtClean="0">
                <a:solidFill>
                  <a:prstClr val="black"/>
                </a:solidFill>
                <a:latin typeface="Times New Roman" pitchFamily="18" charset="0"/>
                <a:ea typeface="STKaiti" charset="-122"/>
                <a:cs typeface="Times New Roman" pitchFamily="18" charset="0"/>
              </a:rPr>
              <a:t>。</a:t>
            </a:r>
            <a:endParaRPr lang="en-US" altLang="zh-CN" sz="2000" dirty="0" smtClean="0">
              <a:solidFill>
                <a:prstClr val="black"/>
              </a:solidFill>
              <a:latin typeface="Times New Roman" pitchFamily="18" charset="0"/>
              <a:ea typeface="STKaiti" charset="-122"/>
              <a:cs typeface="Times New Roman" pitchFamily="18" charset="0"/>
            </a:endParaRPr>
          </a:p>
          <a:p>
            <a:pPr lvl="0"/>
            <a:r>
              <a:rPr lang="zh-CN" altLang="en-US" sz="2000" dirty="0" smtClean="0">
                <a:solidFill>
                  <a:prstClr val="black"/>
                </a:solidFill>
                <a:latin typeface="Times New Roman" pitchFamily="18" charset="0"/>
                <a:ea typeface="STKaiti" charset="-122"/>
                <a:cs typeface="Times New Roman" pitchFamily="18" charset="0"/>
              </a:rPr>
              <a:t>     </a:t>
            </a:r>
            <a:r>
              <a:rPr lang="en-US" altLang="zh-CN" sz="2000" dirty="0" smtClean="0">
                <a:solidFill>
                  <a:srgbClr val="FF0000"/>
                </a:solidFill>
                <a:latin typeface="STKaiti" charset="-122"/>
                <a:ea typeface="STKaiti" charset="-122"/>
                <a:cs typeface="STKaiti" charset="-122"/>
              </a:rPr>
              <a:t>//</a:t>
            </a:r>
            <a:r>
              <a:rPr lang="zh-CN" altLang="en-US" sz="2000" dirty="0">
                <a:solidFill>
                  <a:srgbClr val="FF0000"/>
                </a:solidFill>
                <a:latin typeface="STKaiti" charset="-122"/>
                <a:ea typeface="STKaiti" charset="-122"/>
                <a:cs typeface="STKaiti" charset="-122"/>
              </a:rPr>
              <a:t>为被装饰对象增加额外的</a:t>
            </a:r>
            <a:r>
              <a:rPr lang="zh-CN" altLang="en-US" sz="2000" dirty="0" smtClean="0">
                <a:solidFill>
                  <a:srgbClr val="FF0000"/>
                </a:solidFill>
                <a:latin typeface="STKaiti" charset="-122"/>
                <a:ea typeface="STKaiti" charset="-122"/>
                <a:cs typeface="STKaiti" charset="-122"/>
              </a:rPr>
              <a:t>行为</a:t>
            </a:r>
            <a:r>
              <a:rPr lang="en-US" altLang="zh-CN" sz="2000" dirty="0" smtClean="0">
                <a:solidFill>
                  <a:srgbClr val="FF0000"/>
                </a:solidFill>
                <a:latin typeface="STKaiti" charset="-122"/>
                <a:ea typeface="STKaiti" charset="-122"/>
                <a:cs typeface="STKaiti" charset="-122"/>
              </a:rPr>
              <a:t>,</a:t>
            </a:r>
            <a:r>
              <a:rPr lang="zh-CN" altLang="en-US" sz="2000" dirty="0" smtClean="0">
                <a:solidFill>
                  <a:srgbClr val="FF0000"/>
                </a:solidFill>
                <a:latin typeface="STKaiti" charset="-122"/>
                <a:ea typeface="STKaiti" charset="-122"/>
                <a:cs typeface="STKaiti" charset="-122"/>
              </a:rPr>
              <a:t> 不</a:t>
            </a:r>
            <a:r>
              <a:rPr lang="zh-CN" altLang="en-US" sz="2000" dirty="0">
                <a:solidFill>
                  <a:srgbClr val="FF0000"/>
                </a:solidFill>
                <a:latin typeface="STKaiti" charset="-122"/>
                <a:ea typeface="STKaiti" charset="-122"/>
                <a:cs typeface="STKaiti" charset="-122"/>
              </a:rPr>
              <a:t>影响被装饰对象的原有</a:t>
            </a:r>
            <a:r>
              <a:rPr lang="zh-CN" altLang="en-US" sz="2000" dirty="0" smtClean="0">
                <a:solidFill>
                  <a:srgbClr val="FF0000"/>
                </a:solidFill>
                <a:latin typeface="STKaiti" charset="-122"/>
                <a:ea typeface="STKaiti" charset="-122"/>
                <a:cs typeface="STKaiti" charset="-122"/>
              </a:rPr>
              <a:t>功能</a:t>
            </a:r>
            <a:endParaRPr lang="zh-CN" altLang="zh-CN" sz="2000" dirty="0">
              <a:solidFill>
                <a:prstClr val="black"/>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zh-CN" sz="2000" dirty="0">
                <a:solidFill>
                  <a:prstClr val="black"/>
                </a:solidFill>
                <a:latin typeface="Times New Roman" pitchFamily="18" charset="0"/>
                <a:ea typeface="STKaiti" charset="-122"/>
                <a:cs typeface="Times New Roman" pitchFamily="18" charset="0"/>
              </a:rPr>
              <a:t>代理模式中少见多重嵌套。</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D) </a:t>
            </a:r>
            <a:r>
              <a:rPr lang="zh-CN" altLang="zh-CN" sz="2000" dirty="0">
                <a:solidFill>
                  <a:prstClr val="black"/>
                </a:solidFill>
                <a:latin typeface="Times New Roman" pitchFamily="18" charset="0"/>
                <a:ea typeface="STKaiti" charset="-122"/>
                <a:cs typeface="Times New Roman" pitchFamily="18" charset="0"/>
              </a:rPr>
              <a:t>装饰模式通过对象的组合修改对象的功能。</a:t>
            </a:r>
          </a:p>
        </p:txBody>
      </p:sp>
      <p:sp>
        <p:nvSpPr>
          <p:cNvPr id="2" name="文本框 1"/>
          <p:cNvSpPr txBox="1"/>
          <p:nvPr/>
        </p:nvSpPr>
        <p:spPr>
          <a:xfrm>
            <a:off x="215008" y="4509120"/>
            <a:ext cx="8676456" cy="1815882"/>
          </a:xfrm>
          <a:prstGeom prst="rect">
            <a:avLst/>
          </a:prstGeom>
          <a:noFill/>
        </p:spPr>
        <p:txBody>
          <a:bodyPr wrap="square" rtlCol="0">
            <a:spAutoFit/>
          </a:bodyPr>
          <a:lstStyle/>
          <a:p>
            <a:r>
              <a:rPr lang="en-US" altLang="zh-CN" sz="2800" dirty="0" smtClean="0">
                <a:latin typeface="STKaiti" charset="-122"/>
                <a:ea typeface="STKaiti" charset="-122"/>
                <a:cs typeface="STKaiti" charset="-122"/>
              </a:rPr>
              <a:t>04.</a:t>
            </a:r>
            <a:r>
              <a:rPr lang="zh-CN" altLang="en-US" sz="2800" dirty="0" smtClean="0">
                <a:latin typeface="STKaiti" charset="-122"/>
                <a:ea typeface="STKaiti" charset="-122"/>
                <a:cs typeface="STKaiti" charset="-122"/>
              </a:rPr>
              <a:t> </a:t>
            </a:r>
            <a:r>
              <a:rPr lang="zh-CN" altLang="zh-CN" sz="2800" dirty="0" smtClean="0">
                <a:latin typeface="STKaiti" charset="-122"/>
                <a:ea typeface="STKaiti" charset="-122"/>
                <a:cs typeface="STKaiti" charset="-122"/>
              </a:rPr>
              <a:t>代理</a:t>
            </a:r>
            <a:r>
              <a:rPr lang="en-US" altLang="zh-CN" sz="2800" dirty="0">
                <a:latin typeface="STKaiti" charset="-122"/>
                <a:ea typeface="STKaiti" charset="-122"/>
                <a:cs typeface="STKaiti" charset="-122"/>
              </a:rPr>
              <a:t>/</a:t>
            </a:r>
            <a:r>
              <a:rPr lang="zh-CN" altLang="zh-CN" sz="2800" dirty="0">
                <a:latin typeface="STKaiti" charset="-122"/>
                <a:ea typeface="STKaiti" charset="-122"/>
                <a:cs typeface="STKaiti" charset="-122"/>
              </a:rPr>
              <a:t>委托模式与适配器模式均是在被访问对象之上进行封装，提供被封装对象的功能接口供外部使用。</a:t>
            </a:r>
            <a:r>
              <a:rPr lang="zh-CN" altLang="zh-CN" sz="2800" dirty="0" smtClean="0">
                <a:latin typeface="STKaiti" charset="-122"/>
                <a:ea typeface="STKaiti" charset="-122"/>
                <a:cs typeface="STKaiti" charset="-122"/>
              </a:rPr>
              <a:t>其中</a:t>
            </a:r>
            <a:r>
              <a:rPr lang="zh-CN" altLang="en-US" sz="2800" dirty="0">
                <a:latin typeface="STKaiti" charset="-122"/>
                <a:ea typeface="STKaiti" charset="-122"/>
                <a:cs typeface="STKaiti" charset="-122"/>
              </a:rPr>
              <a:t> </a:t>
            </a:r>
            <a:r>
              <a:rPr lang="zh-CN" altLang="zh-CN" sz="2800" u="sng" dirty="0" smtClean="0">
                <a:solidFill>
                  <a:srgbClr val="FF0000"/>
                </a:solidFill>
                <a:latin typeface="STKaiti" charset="-122"/>
                <a:ea typeface="STKaiti" charset="-122"/>
                <a:cs typeface="STKaiti" charset="-122"/>
              </a:rPr>
              <a:t>适配器</a:t>
            </a:r>
            <a:r>
              <a:rPr lang="zh-CN" altLang="en-US" sz="2800" dirty="0">
                <a:latin typeface="STKaiti" charset="-122"/>
                <a:ea typeface="STKaiti" charset="-122"/>
                <a:cs typeface="STKaiti" charset="-122"/>
              </a:rPr>
              <a:t> </a:t>
            </a:r>
            <a:r>
              <a:rPr lang="zh-CN" altLang="zh-CN" sz="2800" dirty="0" smtClean="0">
                <a:latin typeface="STKaiti" charset="-122"/>
                <a:ea typeface="STKaiti" charset="-122"/>
                <a:cs typeface="STKaiti" charset="-122"/>
              </a:rPr>
              <a:t>模式</a:t>
            </a:r>
            <a:r>
              <a:rPr lang="zh-CN" altLang="zh-CN" sz="2800" dirty="0">
                <a:latin typeface="STKaiti" charset="-122"/>
                <a:ea typeface="STKaiti" charset="-122"/>
                <a:cs typeface="STKaiti" charset="-122"/>
              </a:rPr>
              <a:t>可能会改变接口</a:t>
            </a:r>
            <a:r>
              <a:rPr lang="en-US" altLang="zh-CN" sz="2800" dirty="0" smtClean="0">
                <a:latin typeface="STKaiti" charset="-122"/>
                <a:ea typeface="STKaiti" charset="-122"/>
                <a:cs typeface="STKaiti" charset="-122"/>
              </a:rPr>
              <a:t>,</a:t>
            </a:r>
            <a:r>
              <a:rPr lang="zh-CN" altLang="en-US" sz="2800" dirty="0" smtClean="0">
                <a:latin typeface="STKaiti" charset="-122"/>
                <a:ea typeface="STKaiti" charset="-122"/>
                <a:cs typeface="STKaiti" charset="-122"/>
              </a:rPr>
              <a:t> </a:t>
            </a:r>
            <a:r>
              <a:rPr lang="zh-CN" altLang="zh-CN" sz="2800" u="sng" dirty="0" smtClean="0">
                <a:solidFill>
                  <a:srgbClr val="FF0000"/>
                </a:solidFill>
                <a:latin typeface="STKaiti" charset="-122"/>
                <a:ea typeface="STKaiti" charset="-122"/>
                <a:cs typeface="STKaiti" charset="-122"/>
              </a:rPr>
              <a:t>代理</a:t>
            </a:r>
            <a:r>
              <a:rPr lang="en-US" altLang="zh-CN" sz="2800" u="sng" dirty="0">
                <a:solidFill>
                  <a:srgbClr val="FF0000"/>
                </a:solidFill>
                <a:latin typeface="STKaiti" charset="-122"/>
                <a:ea typeface="STKaiti" charset="-122"/>
                <a:cs typeface="STKaiti" charset="-122"/>
              </a:rPr>
              <a:t>/</a:t>
            </a:r>
            <a:r>
              <a:rPr lang="zh-CN" altLang="zh-CN" sz="2800" u="sng" dirty="0" smtClean="0">
                <a:solidFill>
                  <a:srgbClr val="FF0000"/>
                </a:solidFill>
                <a:latin typeface="STKaiti" charset="-122"/>
                <a:ea typeface="STKaiti" charset="-122"/>
                <a:cs typeface="STKaiti" charset="-122"/>
              </a:rPr>
              <a:t>委托</a:t>
            </a:r>
            <a:r>
              <a:rPr lang="zh-CN" altLang="en-US" sz="2800" dirty="0">
                <a:latin typeface="STKaiti" charset="-122"/>
                <a:ea typeface="STKaiti" charset="-122"/>
                <a:cs typeface="STKaiti" charset="-122"/>
              </a:rPr>
              <a:t> </a:t>
            </a:r>
            <a:r>
              <a:rPr lang="zh-CN" altLang="zh-CN" sz="2800" dirty="0" smtClean="0">
                <a:latin typeface="STKaiti" charset="-122"/>
                <a:ea typeface="STKaiti" charset="-122"/>
                <a:cs typeface="STKaiti" charset="-122"/>
              </a:rPr>
              <a:t>模式</a:t>
            </a:r>
            <a:r>
              <a:rPr lang="zh-CN" altLang="zh-CN" sz="2800" dirty="0">
                <a:latin typeface="STKaiti" charset="-122"/>
                <a:ea typeface="STKaiti" charset="-122"/>
                <a:cs typeface="STKaiti" charset="-122"/>
              </a:rPr>
              <a:t>可能会增加控制 </a:t>
            </a:r>
            <a:endParaRPr kumimoji="1" lang="zh-CN" altLang="en-US" sz="2800" dirty="0">
              <a:latin typeface="STKaiti" charset="-122"/>
              <a:ea typeface="STKaiti" charset="-122"/>
              <a:cs typeface="STKaiti" charset="-122"/>
            </a:endParaRPr>
          </a:p>
        </p:txBody>
      </p:sp>
    </p:spTree>
    <p:extLst>
      <p:ext uri="{BB962C8B-B14F-4D97-AF65-F5344CB8AC3E}">
        <p14:creationId xmlns:p14="http://schemas.microsoft.com/office/powerpoint/2010/main" val="1928428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9037512" cy="2246769"/>
          </a:xfrm>
          <a:prstGeom prst="rect">
            <a:avLst/>
          </a:prstGeom>
        </p:spPr>
        <p:txBody>
          <a:bodyPr wrap="square">
            <a:spAutoFit/>
          </a:bodyPr>
          <a:lstStyle/>
          <a:p>
            <a:r>
              <a:rPr kumimoji="1" lang="en-US" altLang="zh-CN" sz="2800" dirty="0" smtClean="0">
                <a:solidFill>
                  <a:prstClr val="black"/>
                </a:solidFill>
                <a:latin typeface="STKaiti" charset="-122"/>
                <a:ea typeface="STKaiti" charset="-122"/>
                <a:cs typeface="STKaiti" charset="-122"/>
              </a:rPr>
              <a:t>05.</a:t>
            </a:r>
            <a:r>
              <a:rPr kumimoji="1" lang="zh-CN" altLang="en-US" sz="2800" dirty="0" smtClean="0">
                <a:solidFill>
                  <a:prstClr val="black"/>
                </a:solidFill>
                <a:latin typeface="STKaiti" charset="-122"/>
                <a:ea typeface="STKaiti" charset="-122"/>
                <a:cs typeface="STKaiti" charset="-122"/>
              </a:rPr>
              <a:t> </a:t>
            </a:r>
            <a:r>
              <a:rPr lang="zh-CN" altLang="en-US" sz="2800" dirty="0" smtClean="0">
                <a:latin typeface="STKaiti" charset="-122"/>
                <a:ea typeface="STKaiti" charset="-122"/>
                <a:cs typeface="STKaiti" charset="-122"/>
              </a:rPr>
              <a:t>适配器</a:t>
            </a:r>
            <a:r>
              <a:rPr lang="zh-CN" altLang="en-US" sz="2800" dirty="0">
                <a:latin typeface="STKaiti" charset="-122"/>
                <a:ea typeface="STKaiti" charset="-122"/>
                <a:cs typeface="STKaiti" charset="-122"/>
              </a:rPr>
              <a:t>模式，分为类的适配器和对象的适配器两种实现</a:t>
            </a:r>
            <a:r>
              <a:rPr lang="zh-CN" altLang="en-US" sz="2800" dirty="0" smtClean="0">
                <a:latin typeface="STKaiti" charset="-122"/>
                <a:ea typeface="STKaiti" charset="-122"/>
                <a:cs typeface="STKaiti" charset="-122"/>
              </a:rPr>
              <a:t>。其中</a:t>
            </a:r>
            <a:r>
              <a:rPr lang="zh-CN" altLang="en-US" sz="2800" dirty="0">
                <a:latin typeface="STKaiti" charset="-122"/>
                <a:ea typeface="STKaiti" charset="-122"/>
                <a:cs typeface="STKaiti" charset="-122"/>
              </a:rPr>
              <a:t>类的适配器采用</a:t>
            </a:r>
            <a:r>
              <a:rPr lang="zh-CN" altLang="en-US" sz="2800" dirty="0" smtClean="0">
                <a:latin typeface="STKaiti" charset="-122"/>
                <a:ea typeface="STKaiti" charset="-122"/>
                <a:cs typeface="STKaiti" charset="-122"/>
              </a:rPr>
              <a:t>的是 </a:t>
            </a:r>
            <a:r>
              <a:rPr lang="en-US" altLang="zh-CN" sz="2800" dirty="0" smtClean="0">
                <a:latin typeface="STKaiti" charset="-122"/>
                <a:ea typeface="STKaiti" charset="-122"/>
                <a:cs typeface="STKaiti" charset="-122"/>
              </a:rPr>
              <a:t>___</a:t>
            </a:r>
            <a:r>
              <a:rPr lang="zh-CN" altLang="en-US" sz="2800" dirty="0" smtClean="0">
                <a:latin typeface="STKaiti" charset="-122"/>
                <a:ea typeface="STKaiti" charset="-122"/>
                <a:cs typeface="STKaiti" charset="-122"/>
              </a:rPr>
              <a:t> 关系</a:t>
            </a:r>
            <a:r>
              <a:rPr lang="zh-CN" altLang="en-US" sz="2800" dirty="0">
                <a:latin typeface="STKaiti" charset="-122"/>
                <a:ea typeface="STKaiti" charset="-122"/>
                <a:cs typeface="STKaiti" charset="-122"/>
              </a:rPr>
              <a:t>，而对象适配器采用的</a:t>
            </a:r>
            <a:r>
              <a:rPr lang="zh-CN" altLang="en-US" sz="2800" dirty="0" smtClean="0">
                <a:latin typeface="STKaiti" charset="-122"/>
                <a:ea typeface="STKaiti" charset="-122"/>
                <a:cs typeface="STKaiti" charset="-122"/>
              </a:rPr>
              <a:t>是 </a:t>
            </a:r>
            <a:r>
              <a:rPr lang="en-US" altLang="zh-CN" sz="2800" dirty="0" smtClean="0">
                <a:latin typeface="STKaiti" charset="-122"/>
                <a:ea typeface="STKaiti" charset="-122"/>
                <a:cs typeface="STKaiti" charset="-122"/>
              </a:rPr>
              <a:t>___</a:t>
            </a:r>
            <a:r>
              <a:rPr lang="zh-CN" altLang="en-US" sz="2800" dirty="0" smtClean="0">
                <a:latin typeface="STKaiti" charset="-122"/>
                <a:ea typeface="STKaiti" charset="-122"/>
                <a:cs typeface="STKaiti" charset="-122"/>
              </a:rPr>
              <a:t> 关系</a:t>
            </a:r>
            <a:r>
              <a:rPr lang="zh-CN" altLang="en-US" sz="2800" dirty="0">
                <a:latin typeface="STKaiti" charset="-122"/>
                <a:ea typeface="STKaiti" charset="-122"/>
                <a:cs typeface="STKaiti" charset="-122"/>
              </a:rPr>
              <a:t>。</a:t>
            </a:r>
          </a:p>
          <a:p>
            <a:r>
              <a:rPr lang="zh-CN" altLang="en-US" sz="2800" dirty="0">
                <a:latin typeface="STKaiti" charset="-122"/>
                <a:ea typeface="STKaiti" charset="-122"/>
                <a:cs typeface="STKaiti" charset="-122"/>
              </a:rPr>
              <a:t/>
            </a:r>
            <a:br>
              <a:rPr lang="zh-CN" altLang="en-US" sz="2800" dirty="0">
                <a:latin typeface="STKaiti" charset="-122"/>
                <a:ea typeface="STKaiti" charset="-122"/>
                <a:cs typeface="STKaiti" charset="-122"/>
              </a:rPr>
            </a:br>
            <a:endParaRPr kumimoji="1" lang="en-US"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1195097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9037512" cy="2246769"/>
          </a:xfrm>
          <a:prstGeom prst="rect">
            <a:avLst/>
          </a:prstGeom>
        </p:spPr>
        <p:txBody>
          <a:bodyPr wrap="square">
            <a:spAutoFit/>
          </a:bodyPr>
          <a:lstStyle/>
          <a:p>
            <a:r>
              <a:rPr kumimoji="1" lang="en-US" altLang="zh-CN" sz="2800" dirty="0" smtClean="0">
                <a:solidFill>
                  <a:prstClr val="black"/>
                </a:solidFill>
                <a:latin typeface="STKaiti" charset="-122"/>
                <a:ea typeface="STKaiti" charset="-122"/>
                <a:cs typeface="STKaiti" charset="-122"/>
              </a:rPr>
              <a:t>05.</a:t>
            </a:r>
            <a:r>
              <a:rPr kumimoji="1" lang="zh-CN" altLang="en-US" sz="2800" dirty="0" smtClean="0">
                <a:solidFill>
                  <a:prstClr val="black"/>
                </a:solidFill>
                <a:latin typeface="STKaiti" charset="-122"/>
                <a:ea typeface="STKaiti" charset="-122"/>
                <a:cs typeface="STKaiti" charset="-122"/>
              </a:rPr>
              <a:t> </a:t>
            </a:r>
            <a:r>
              <a:rPr lang="zh-CN" altLang="en-US" sz="2800" dirty="0" smtClean="0">
                <a:latin typeface="STKaiti" charset="-122"/>
                <a:ea typeface="STKaiti" charset="-122"/>
                <a:cs typeface="STKaiti" charset="-122"/>
              </a:rPr>
              <a:t>适配器</a:t>
            </a:r>
            <a:r>
              <a:rPr lang="zh-CN" altLang="en-US" sz="2800" dirty="0">
                <a:latin typeface="STKaiti" charset="-122"/>
                <a:ea typeface="STKaiti" charset="-122"/>
                <a:cs typeface="STKaiti" charset="-122"/>
              </a:rPr>
              <a:t>模式，分为类的适配器和对象的适配器两种实现</a:t>
            </a:r>
            <a:r>
              <a:rPr lang="zh-CN" altLang="en-US" sz="2800" dirty="0" smtClean="0">
                <a:latin typeface="STKaiti" charset="-122"/>
                <a:ea typeface="STKaiti" charset="-122"/>
                <a:cs typeface="STKaiti" charset="-122"/>
              </a:rPr>
              <a:t>。其中</a:t>
            </a:r>
            <a:r>
              <a:rPr lang="zh-CN" altLang="en-US" sz="2800" dirty="0">
                <a:latin typeface="STKaiti" charset="-122"/>
                <a:ea typeface="STKaiti" charset="-122"/>
                <a:cs typeface="STKaiti" charset="-122"/>
              </a:rPr>
              <a:t>类的适配器采用</a:t>
            </a:r>
            <a:r>
              <a:rPr lang="zh-CN" altLang="en-US" sz="2800" dirty="0" smtClean="0">
                <a:latin typeface="STKaiti" charset="-122"/>
                <a:ea typeface="STKaiti" charset="-122"/>
                <a:cs typeface="STKaiti" charset="-122"/>
              </a:rPr>
              <a:t>的是</a:t>
            </a:r>
            <a:r>
              <a:rPr lang="zh-CN" altLang="en-US" sz="2800" u="sng" dirty="0" smtClean="0">
                <a:solidFill>
                  <a:srgbClr val="FF0000"/>
                </a:solidFill>
                <a:latin typeface="STKaiti" charset="-122"/>
                <a:ea typeface="STKaiti" charset="-122"/>
                <a:cs typeface="STKaiti" charset="-122"/>
              </a:rPr>
              <a:t>继承</a:t>
            </a:r>
            <a:r>
              <a:rPr lang="zh-CN" altLang="en-US" sz="2800" dirty="0" smtClean="0">
                <a:latin typeface="STKaiti" charset="-122"/>
                <a:ea typeface="STKaiti" charset="-122"/>
                <a:cs typeface="STKaiti" charset="-122"/>
              </a:rPr>
              <a:t>关系</a:t>
            </a:r>
            <a:r>
              <a:rPr lang="zh-CN" altLang="en-US" sz="2800" dirty="0">
                <a:latin typeface="STKaiti" charset="-122"/>
                <a:ea typeface="STKaiti" charset="-122"/>
                <a:cs typeface="STKaiti" charset="-122"/>
              </a:rPr>
              <a:t>，而对象适配器采用的</a:t>
            </a:r>
            <a:r>
              <a:rPr lang="zh-CN" altLang="en-US" sz="2800" dirty="0" smtClean="0">
                <a:latin typeface="STKaiti" charset="-122"/>
                <a:ea typeface="STKaiti" charset="-122"/>
                <a:cs typeface="STKaiti" charset="-122"/>
              </a:rPr>
              <a:t>是</a:t>
            </a:r>
            <a:r>
              <a:rPr lang="zh-CN" altLang="en-US" sz="2800" u="sng" dirty="0" smtClean="0">
                <a:solidFill>
                  <a:srgbClr val="FF0000"/>
                </a:solidFill>
                <a:latin typeface="STKaiti" charset="-122"/>
                <a:ea typeface="STKaiti" charset="-122"/>
                <a:cs typeface="STKaiti" charset="-122"/>
              </a:rPr>
              <a:t>组合</a:t>
            </a:r>
            <a:r>
              <a:rPr lang="zh-CN" altLang="en-US" sz="2800" dirty="0" smtClean="0">
                <a:latin typeface="STKaiti" charset="-122"/>
                <a:ea typeface="STKaiti" charset="-122"/>
                <a:cs typeface="STKaiti" charset="-122"/>
              </a:rPr>
              <a:t>关系</a:t>
            </a:r>
            <a:r>
              <a:rPr lang="zh-CN" altLang="en-US" sz="2800" dirty="0">
                <a:latin typeface="STKaiti" charset="-122"/>
                <a:ea typeface="STKaiti" charset="-122"/>
                <a:cs typeface="STKaiti" charset="-122"/>
              </a:rPr>
              <a:t>。</a:t>
            </a:r>
          </a:p>
          <a:p>
            <a:r>
              <a:rPr lang="zh-CN" altLang="en-US" sz="2800" dirty="0">
                <a:latin typeface="STKaiti" charset="-122"/>
                <a:ea typeface="STKaiti" charset="-122"/>
                <a:cs typeface="STKaiti" charset="-122"/>
              </a:rPr>
              <a:t/>
            </a:r>
            <a:br>
              <a:rPr lang="zh-CN" altLang="en-US" sz="2800" dirty="0">
                <a:latin typeface="STKaiti" charset="-122"/>
                <a:ea typeface="STKaiti" charset="-122"/>
                <a:cs typeface="STKaiti" charset="-122"/>
              </a:rPr>
            </a:br>
            <a:endParaRPr kumimoji="1" lang="en-US"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1547042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523220"/>
          </a:xfrm>
          <a:prstGeom prst="rect">
            <a:avLst/>
          </a:prstGeom>
        </p:spPr>
        <p:txBody>
          <a:bodyPr wrap="square">
            <a:spAutoFit/>
          </a:bodyPr>
          <a:lstStyle/>
          <a:p>
            <a:pPr lvl="0" eaLnBrk="1" fontAlgn="auto" hangingPunct="1">
              <a:spcBef>
                <a:spcPts val="0"/>
              </a:spcBef>
              <a:spcAft>
                <a:spcPts val="0"/>
              </a:spcAft>
              <a:defRPr/>
            </a:pPr>
            <a:r>
              <a:rPr kumimoji="1" lang="en-US" altLang="zh-CN" sz="2800" dirty="0">
                <a:solidFill>
                  <a:prstClr val="black"/>
                </a:solidFill>
                <a:latin typeface="STKaiti" charset="-122"/>
                <a:ea typeface="STKaiti" charset="-122"/>
                <a:cs typeface="STKaiti" charset="-122"/>
              </a:rPr>
              <a:t>01</a:t>
            </a:r>
            <a:r>
              <a:rPr kumimoji="1" lang="zh-CN" altLang="en-US" sz="2800" dirty="0">
                <a:solidFill>
                  <a:prstClr val="black"/>
                </a:solidFill>
                <a:latin typeface="STKaiti" charset="-122"/>
                <a:ea typeface="STKaiti" charset="-122"/>
                <a:cs typeface="STKaiti" charset="-122"/>
              </a:rPr>
              <a:t>、</a:t>
            </a:r>
            <a:r>
              <a:rPr kumimoji="1" lang="zh-CN" altLang="zh-CN" sz="2800" dirty="0">
                <a:solidFill>
                  <a:prstClr val="black"/>
                </a:solidFill>
                <a:latin typeface="STKaiti" charset="-122"/>
                <a:ea typeface="STKaiti" charset="-122"/>
                <a:cs typeface="STKaiti" charset="-122"/>
              </a:rPr>
              <a:t>以下哪个不是使用设计模式进行编程的特点 </a:t>
            </a:r>
            <a:r>
              <a:rPr kumimoji="1" lang="en-US" altLang="zh-CN" sz="2800" dirty="0">
                <a:solidFill>
                  <a:prstClr val="black"/>
                </a:solidFill>
                <a:latin typeface="STKaiti" charset="-122"/>
                <a:ea typeface="STKaiti" charset="-122"/>
                <a:cs typeface="STKaiti" charset="-122"/>
              </a:rPr>
              <a:t>[</a:t>
            </a:r>
            <a:r>
              <a:rPr kumimoji="1" lang="zh-CN" altLang="en-US" sz="2800" dirty="0">
                <a:solidFill>
                  <a:prstClr val="black"/>
                </a:solidFill>
                <a:latin typeface="STKaiti" charset="-122"/>
                <a:ea typeface="STKaiti" charset="-122"/>
                <a:cs typeface="STKaiti" charset="-122"/>
              </a:rPr>
              <a:t> </a:t>
            </a:r>
            <a:r>
              <a:rPr kumimoji="1" lang="en-US" altLang="zh-CN" sz="2800" dirty="0">
                <a:solidFill>
                  <a:srgbClr val="FF0000"/>
                </a:solidFill>
                <a:latin typeface="STKaiti" charset="-122"/>
                <a:ea typeface="STKaiti" charset="-122"/>
                <a:cs typeface="STKaiti" charset="-122"/>
              </a:rPr>
              <a:t>A</a:t>
            </a:r>
            <a:r>
              <a:rPr kumimoji="1" lang="zh-CN" altLang="en-US" sz="2800" dirty="0">
                <a:solidFill>
                  <a:prstClr val="black"/>
                </a:solidFill>
                <a:latin typeface="STKaiti" charset="-122"/>
                <a:ea typeface="STKaiti" charset="-122"/>
                <a:cs typeface="STKaiti" charset="-122"/>
              </a:rPr>
              <a:t> </a:t>
            </a:r>
            <a:r>
              <a:rPr kumimoji="1" lang="en-US" altLang="zh-CN" sz="2800" dirty="0">
                <a:solidFill>
                  <a:prstClr val="black"/>
                </a:solidFill>
                <a:latin typeface="STKaiti" charset="-122"/>
                <a:ea typeface="STKaiti" charset="-122"/>
                <a:cs typeface="STKaiti" charset="-122"/>
              </a:rPr>
              <a:t>]</a:t>
            </a:r>
          </a:p>
        </p:txBody>
      </p:sp>
      <p:sp>
        <p:nvSpPr>
          <p:cNvPr id="8" name="矩形 7">
            <a:extLst>
              <a:ext uri="{FF2B5EF4-FFF2-40B4-BE49-F238E27FC236}">
                <a16:creationId xmlns="" xmlns:a16="http://schemas.microsoft.com/office/drawing/2014/main" id="{1B21B00A-27CA-4790-B09C-0689D1389397}"/>
              </a:ext>
            </a:extLst>
          </p:cNvPr>
          <p:cNvSpPr/>
          <p:nvPr/>
        </p:nvSpPr>
        <p:spPr>
          <a:xfrm>
            <a:off x="400084" y="1790021"/>
            <a:ext cx="8443682" cy="2400657"/>
          </a:xfrm>
          <a:prstGeom prst="rect">
            <a:avLst/>
          </a:prstGeom>
        </p:spPr>
        <p:txBody>
          <a:bodyPr wrap="square">
            <a:spAutoFit/>
          </a:bodyPr>
          <a:lstStyle/>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 </a:t>
            </a:r>
            <a:r>
              <a:rPr lang="zh-CN" altLang="zh-CN" sz="2000" dirty="0">
                <a:solidFill>
                  <a:prstClr val="black"/>
                </a:solidFill>
                <a:latin typeface="Times New Roman" pitchFamily="18" charset="0"/>
                <a:ea typeface="STKaiti" charset="-122"/>
                <a:cs typeface="Times New Roman" pitchFamily="18" charset="0"/>
              </a:rPr>
              <a:t>牺牲了代码维护的代价，降低模型复杂程度</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B) </a:t>
            </a:r>
            <a:r>
              <a:rPr lang="zh-CN" altLang="zh-CN" sz="2000" dirty="0">
                <a:solidFill>
                  <a:prstClr val="black"/>
                </a:solidFill>
                <a:latin typeface="Times New Roman" pitchFamily="18" charset="0"/>
                <a:ea typeface="STKaiti" charset="-122"/>
                <a:cs typeface="Times New Roman" pitchFamily="18" charset="0"/>
              </a:rPr>
              <a:t>不优先使用</a:t>
            </a:r>
            <a:r>
              <a:rPr lang="zh-CN" altLang="zh-CN" sz="2000" dirty="0" smtClean="0">
                <a:solidFill>
                  <a:prstClr val="black"/>
                </a:solidFill>
                <a:latin typeface="Times New Roman" pitchFamily="18" charset="0"/>
                <a:ea typeface="STKaiti" charset="-122"/>
                <a:cs typeface="Times New Roman" pitchFamily="18" charset="0"/>
              </a:rPr>
              <a:t>继承</a:t>
            </a:r>
            <a:r>
              <a:rPr lang="en-US" altLang="zh-CN" sz="2000" dirty="0" smtClean="0">
                <a:solidFill>
                  <a:prstClr val="black"/>
                </a:solidFill>
                <a:latin typeface="Times New Roman" pitchFamily="18" charset="0"/>
                <a:ea typeface="STKaiti" charset="-122"/>
                <a:cs typeface="Times New Roman" pitchFamily="18" charset="0"/>
              </a:rPr>
              <a:t>. </a:t>
            </a:r>
            <a:r>
              <a:rPr lang="en-US" altLang="zh-CN" sz="2000" dirty="0" smtClean="0">
                <a:solidFill>
                  <a:srgbClr val="FF0000"/>
                </a:solidFill>
                <a:latin typeface="STKaiti" charset="-122"/>
                <a:ea typeface="STKaiti" charset="-122"/>
                <a:cs typeface="STKaiti" charset="-122"/>
              </a:rPr>
              <a:t>//</a:t>
            </a:r>
            <a:r>
              <a:rPr lang="zh-CN" altLang="en-US" sz="2000" dirty="0">
                <a:solidFill>
                  <a:srgbClr val="FF0000"/>
                </a:solidFill>
                <a:latin typeface="STKaiti" charset="-122"/>
                <a:ea typeface="STKaiti" charset="-122"/>
                <a:cs typeface="STKaiti" charset="-122"/>
              </a:rPr>
              <a:t>优先使用对象组合而不是继承（即降低模型复杂程度，对功能尽可能划分）</a:t>
            </a:r>
            <a:endParaRPr lang="zh-CN" altLang="zh-CN" sz="2000" dirty="0">
              <a:solidFill>
                <a:prstClr val="black"/>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zh-CN" sz="2000" dirty="0">
                <a:solidFill>
                  <a:prstClr val="black"/>
                </a:solidFill>
                <a:latin typeface="Times New Roman" pitchFamily="18" charset="0"/>
                <a:ea typeface="STKaiti" charset="-122"/>
                <a:cs typeface="Times New Roman" pitchFamily="18" charset="0"/>
              </a:rPr>
              <a:t>指导经验不足的程序员灵活运用面向对象的特性</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D) </a:t>
            </a:r>
            <a:r>
              <a:rPr lang="zh-CN" altLang="zh-CN" sz="2000" dirty="0">
                <a:solidFill>
                  <a:prstClr val="black"/>
                </a:solidFill>
                <a:latin typeface="Times New Roman" pitchFamily="18" charset="0"/>
                <a:ea typeface="STKaiti" charset="-122"/>
                <a:cs typeface="Times New Roman" pitchFamily="18" charset="0"/>
              </a:rPr>
              <a:t>快速构建适用于不同场景的程序框架</a:t>
            </a:r>
          </a:p>
        </p:txBody>
      </p:sp>
      <p:sp>
        <p:nvSpPr>
          <p:cNvPr id="7" name="矩形 6">
            <a:extLst>
              <a:ext uri="{FF2B5EF4-FFF2-40B4-BE49-F238E27FC236}">
                <a16:creationId xmlns="" xmlns:a16="http://schemas.microsoft.com/office/drawing/2014/main" id="{52DC6B6E-2F71-4EAC-B2A3-F37896D5660C}"/>
              </a:ext>
            </a:extLst>
          </p:cNvPr>
          <p:cNvSpPr/>
          <p:nvPr/>
        </p:nvSpPr>
        <p:spPr>
          <a:xfrm>
            <a:off x="232266" y="4149080"/>
            <a:ext cx="8660214" cy="523220"/>
          </a:xfrm>
          <a:prstGeom prst="rect">
            <a:avLst/>
          </a:prstGeom>
        </p:spPr>
        <p:txBody>
          <a:bodyPr wrap="square">
            <a:spAutoFit/>
          </a:bodyPr>
          <a:lstStyle/>
          <a:p>
            <a:pPr lvl="0" eaLnBrk="1" fontAlgn="auto" hangingPunct="1">
              <a:spcBef>
                <a:spcPts val="0"/>
              </a:spcBef>
              <a:spcAft>
                <a:spcPts val="0"/>
              </a:spcAft>
              <a:defRPr/>
            </a:pPr>
            <a:r>
              <a:rPr kumimoji="1" lang="en-US" altLang="zh-CN" sz="2800" dirty="0">
                <a:solidFill>
                  <a:prstClr val="black"/>
                </a:solidFill>
                <a:latin typeface="STKaiti" charset="-122"/>
                <a:ea typeface="STKaiti" charset="-122"/>
                <a:cs typeface="STKaiti" charset="-122"/>
              </a:rPr>
              <a:t>02</a:t>
            </a:r>
            <a:r>
              <a:rPr kumimoji="1" lang="zh-CN" altLang="en-US" sz="2800" dirty="0">
                <a:solidFill>
                  <a:prstClr val="black"/>
                </a:solidFill>
                <a:latin typeface="STKaiti" charset="-122"/>
                <a:ea typeface="STKaiti" charset="-122"/>
                <a:cs typeface="STKaiti" charset="-122"/>
              </a:rPr>
              <a:t>、</a:t>
            </a:r>
            <a:r>
              <a:rPr kumimoji="1" lang="zh-CN" altLang="zh-CN" sz="2800" dirty="0">
                <a:solidFill>
                  <a:prstClr val="black"/>
                </a:solidFill>
                <a:latin typeface="STKaiti" charset="-122"/>
                <a:ea typeface="STKaiti" charset="-122"/>
                <a:cs typeface="STKaiti" charset="-122"/>
              </a:rPr>
              <a:t>设计模式的三个分类中不包括</a:t>
            </a:r>
            <a:r>
              <a:rPr kumimoji="1" lang="zh-CN" altLang="en-US" sz="2800" dirty="0">
                <a:solidFill>
                  <a:prstClr val="black"/>
                </a:solidFill>
                <a:latin typeface="STKaiti" charset="-122"/>
                <a:ea typeface="STKaiti" charset="-122"/>
                <a:cs typeface="STKaiti" charset="-122"/>
              </a:rPr>
              <a:t> </a:t>
            </a:r>
            <a:r>
              <a:rPr kumimoji="1" lang="en-US" altLang="zh-CN" sz="2800" dirty="0">
                <a:solidFill>
                  <a:prstClr val="black"/>
                </a:solidFill>
                <a:latin typeface="STKaiti" charset="-122"/>
                <a:ea typeface="STKaiti" charset="-122"/>
                <a:cs typeface="STKaiti" charset="-122"/>
              </a:rPr>
              <a:t>[</a:t>
            </a:r>
            <a:r>
              <a:rPr kumimoji="1" lang="zh-CN" altLang="en-US" sz="2800" dirty="0">
                <a:solidFill>
                  <a:prstClr val="black"/>
                </a:solidFill>
                <a:latin typeface="STKaiti" charset="-122"/>
                <a:ea typeface="STKaiti" charset="-122"/>
                <a:cs typeface="STKaiti" charset="-122"/>
              </a:rPr>
              <a:t> </a:t>
            </a:r>
            <a:r>
              <a:rPr kumimoji="1" lang="en-US" altLang="zh-CN" sz="2800" dirty="0">
                <a:solidFill>
                  <a:srgbClr val="FF0000"/>
                </a:solidFill>
                <a:latin typeface="STKaiti" charset="-122"/>
                <a:ea typeface="STKaiti" charset="-122"/>
                <a:cs typeface="STKaiti" charset="-122"/>
              </a:rPr>
              <a:t>C</a:t>
            </a:r>
            <a:r>
              <a:rPr kumimoji="1" lang="zh-CN" altLang="en-US" sz="2800" dirty="0">
                <a:solidFill>
                  <a:prstClr val="black"/>
                </a:solidFill>
                <a:latin typeface="STKaiti" charset="-122"/>
                <a:ea typeface="STKaiti" charset="-122"/>
                <a:cs typeface="STKaiti" charset="-122"/>
              </a:rPr>
              <a:t> </a:t>
            </a:r>
            <a:r>
              <a:rPr kumimoji="1" lang="en-US" altLang="zh-CN" sz="2800" dirty="0">
                <a:solidFill>
                  <a:prstClr val="black"/>
                </a:solidFill>
                <a:latin typeface="STKaiti" charset="-122"/>
                <a:ea typeface="STKaiti" charset="-122"/>
                <a:cs typeface="STKaiti" charset="-122"/>
              </a:rPr>
              <a:t>]</a:t>
            </a:r>
            <a:r>
              <a:rPr kumimoji="1" lang="zh-CN" altLang="zh-CN" sz="2800" dirty="0">
                <a:solidFill>
                  <a:prstClr val="black"/>
                </a:solidFill>
                <a:latin typeface="STKaiti" charset="-122"/>
                <a:ea typeface="STKaiti" charset="-122"/>
                <a:cs typeface="STKaiti" charset="-122"/>
              </a:rPr>
              <a:t> </a:t>
            </a:r>
            <a:endParaRPr kumimoji="1" lang="en-US" altLang="zh-CN" sz="2800" dirty="0">
              <a:solidFill>
                <a:prstClr val="black"/>
              </a:solidFill>
              <a:latin typeface="STKaiti" charset="-122"/>
              <a:ea typeface="STKaiti" charset="-122"/>
              <a:cs typeface="STKaiti" charset="-122"/>
            </a:endParaRPr>
          </a:p>
        </p:txBody>
      </p:sp>
      <p:sp>
        <p:nvSpPr>
          <p:cNvPr id="2" name="文本框 1"/>
          <p:cNvSpPr txBox="1"/>
          <p:nvPr/>
        </p:nvSpPr>
        <p:spPr>
          <a:xfrm>
            <a:off x="395536" y="4672300"/>
            <a:ext cx="5419854" cy="1477328"/>
          </a:xfrm>
          <a:prstGeom prst="rect">
            <a:avLst/>
          </a:prstGeom>
          <a:noFill/>
        </p:spPr>
        <p:txBody>
          <a:bodyPr wrap="square" rtlCol="0">
            <a:spAutoFit/>
          </a:bodyPr>
          <a:lstStyle/>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a:t>
            </a:r>
            <a:r>
              <a:rPr lang="zh-CN" altLang="en-US" sz="2000" dirty="0">
                <a:solidFill>
                  <a:prstClr val="black"/>
                </a:solidFill>
                <a:latin typeface="Times New Roman" pitchFamily="18" charset="0"/>
                <a:ea typeface="STKaiti" charset="-122"/>
                <a:cs typeface="Times New Roman" pitchFamily="18" charset="0"/>
              </a:rPr>
              <a:t>  </a:t>
            </a:r>
            <a:r>
              <a:rPr lang="zh-CN" altLang="zh-CN" sz="2000" dirty="0">
                <a:solidFill>
                  <a:prstClr val="black"/>
                </a:solidFill>
                <a:latin typeface="Times New Roman" pitchFamily="18" charset="0"/>
                <a:ea typeface="STKaiti" charset="-122"/>
                <a:cs typeface="Times New Roman" pitchFamily="18" charset="0"/>
              </a:rPr>
              <a:t>行为型 </a:t>
            </a:r>
            <a:r>
              <a:rPr lang="zh-CN" altLang="en-US" sz="2000" dirty="0">
                <a:solidFill>
                  <a:prstClr val="black"/>
                </a:solidFill>
                <a:latin typeface="Times New Roman" pitchFamily="18" charset="0"/>
                <a:ea typeface="STKaiti" charset="-122"/>
                <a:cs typeface="Times New Roman" pitchFamily="18" charset="0"/>
              </a:rPr>
              <a:t>             </a:t>
            </a:r>
            <a:r>
              <a:rPr lang="en-US" altLang="zh-CN" sz="2000" dirty="0" smtClean="0">
                <a:solidFill>
                  <a:prstClr val="black"/>
                </a:solidFill>
                <a:latin typeface="Times New Roman" pitchFamily="18" charset="0"/>
                <a:ea typeface="STKaiti" charset="-122"/>
                <a:cs typeface="Times New Roman" pitchFamily="18" charset="0"/>
              </a:rPr>
              <a:t>	B</a:t>
            </a:r>
            <a:r>
              <a:rPr lang="en-US" altLang="zh-CN" sz="2000" dirty="0">
                <a:solidFill>
                  <a:prstClr val="black"/>
                </a:solidFill>
                <a:latin typeface="Times New Roman" pitchFamily="18" charset="0"/>
                <a:ea typeface="STKaiti" charset="-122"/>
                <a:cs typeface="Times New Roman" pitchFamily="18" charset="0"/>
              </a:rPr>
              <a:t>) </a:t>
            </a:r>
            <a:r>
              <a:rPr lang="zh-CN" altLang="en-US" sz="2000" dirty="0">
                <a:solidFill>
                  <a:prstClr val="black"/>
                </a:solidFill>
                <a:latin typeface="Times New Roman" pitchFamily="18" charset="0"/>
                <a:ea typeface="STKaiti" charset="-122"/>
                <a:cs typeface="Times New Roman" pitchFamily="18" charset="0"/>
              </a:rPr>
              <a:t> </a:t>
            </a:r>
            <a:r>
              <a:rPr lang="zh-CN" altLang="zh-CN" sz="2000" dirty="0">
                <a:solidFill>
                  <a:prstClr val="black"/>
                </a:solidFill>
                <a:latin typeface="Times New Roman" pitchFamily="18" charset="0"/>
                <a:ea typeface="STKaiti" charset="-122"/>
                <a:cs typeface="Times New Roman" pitchFamily="18" charset="0"/>
              </a:rPr>
              <a:t>结构型</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en-US" sz="2000" dirty="0">
                <a:solidFill>
                  <a:prstClr val="black"/>
                </a:solidFill>
                <a:latin typeface="Times New Roman" pitchFamily="18" charset="0"/>
                <a:ea typeface="STKaiti" charset="-122"/>
                <a:cs typeface="Times New Roman" pitchFamily="18" charset="0"/>
              </a:rPr>
              <a:t> </a:t>
            </a:r>
            <a:r>
              <a:rPr lang="zh-CN" altLang="zh-CN" sz="2000" dirty="0">
                <a:solidFill>
                  <a:prstClr val="black"/>
                </a:solidFill>
                <a:latin typeface="Times New Roman" pitchFamily="18" charset="0"/>
                <a:ea typeface="STKaiti" charset="-122"/>
                <a:cs typeface="Times New Roman" pitchFamily="18" charset="0"/>
              </a:rPr>
              <a:t>组合型 </a:t>
            </a:r>
            <a:r>
              <a:rPr lang="zh-CN" altLang="en-US" sz="2000" dirty="0">
                <a:solidFill>
                  <a:prstClr val="black"/>
                </a:solidFill>
                <a:latin typeface="Times New Roman" pitchFamily="18" charset="0"/>
                <a:ea typeface="STKaiti" charset="-122"/>
                <a:cs typeface="Times New Roman" pitchFamily="18" charset="0"/>
              </a:rPr>
              <a:t>              </a:t>
            </a:r>
            <a:r>
              <a:rPr lang="en-US" altLang="zh-CN" sz="2000" dirty="0" smtClean="0">
                <a:solidFill>
                  <a:prstClr val="black"/>
                </a:solidFill>
                <a:latin typeface="Times New Roman" pitchFamily="18" charset="0"/>
                <a:ea typeface="STKaiti" charset="-122"/>
                <a:cs typeface="Times New Roman" pitchFamily="18" charset="0"/>
              </a:rPr>
              <a:t>	D</a:t>
            </a:r>
            <a:r>
              <a:rPr lang="en-US" altLang="zh-CN" sz="2000" dirty="0">
                <a:solidFill>
                  <a:prstClr val="black"/>
                </a:solidFill>
                <a:latin typeface="Times New Roman" pitchFamily="18" charset="0"/>
                <a:ea typeface="STKaiti" charset="-122"/>
                <a:cs typeface="Times New Roman" pitchFamily="18" charset="0"/>
              </a:rPr>
              <a:t>) </a:t>
            </a:r>
            <a:r>
              <a:rPr lang="zh-CN" altLang="zh-CN" sz="2000" dirty="0">
                <a:solidFill>
                  <a:prstClr val="black"/>
                </a:solidFill>
                <a:latin typeface="Times New Roman" pitchFamily="18" charset="0"/>
                <a:ea typeface="STKaiti" charset="-122"/>
                <a:cs typeface="Times New Roman" pitchFamily="18" charset="0"/>
              </a:rPr>
              <a:t>创建型</a:t>
            </a:r>
            <a:endParaRPr lang="en-US" altLang="zh-CN" sz="2000" dirty="0">
              <a:solidFill>
                <a:prstClr val="black"/>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endParaRPr lang="zh-CN" altLang="en-US" sz="2000" dirty="0">
              <a:solidFill>
                <a:prstClr val="black"/>
              </a:solidFill>
              <a:latin typeface="Times New Roman" pitchFamily="18" charset="0"/>
              <a:ea typeface="STKaiti" charset="-122"/>
              <a:cs typeface="Times New Roman" pitchFamily="18" charset="0"/>
            </a:endParaRPr>
          </a:p>
        </p:txBody>
      </p:sp>
    </p:spTree>
    <p:extLst>
      <p:ext uri="{BB962C8B-B14F-4D97-AF65-F5344CB8AC3E}">
        <p14:creationId xmlns:p14="http://schemas.microsoft.com/office/powerpoint/2010/main" val="15273843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smtClean="0">
                <a:latin typeface="微软雅黑" panose="020B0503020204020204" pitchFamily="34" charset="-122"/>
                <a:ea typeface="微软雅黑" panose="020B0503020204020204" pitchFamily="34" charset="-122"/>
              </a:rPr>
              <a:t>期末内容</a:t>
            </a:r>
            <a:r>
              <a:rPr kumimoji="1" lang="zh-CN" altLang="en-US" b="1" dirty="0">
                <a:latin typeface="微软雅黑" panose="020B0503020204020204" pitchFamily="34" charset="-122"/>
                <a:ea typeface="微软雅黑" panose="020B0503020204020204" pitchFamily="34" charset="-122"/>
              </a:rPr>
              <a:t>回顾</a:t>
            </a:r>
          </a:p>
        </p:txBody>
      </p:sp>
      <p:sp>
        <p:nvSpPr>
          <p:cNvPr id="7" name="矩形 6"/>
          <p:cNvSpPr/>
          <p:nvPr/>
        </p:nvSpPr>
        <p:spPr>
          <a:xfrm>
            <a:off x="683568" y="1268760"/>
            <a:ext cx="8730764" cy="2646365"/>
          </a:xfrm>
          <a:prstGeom prst="rect">
            <a:avLst/>
          </a:prstGeom>
        </p:spPr>
        <p:txBody>
          <a:bodyPr wrap="square">
            <a:spAutoFit/>
          </a:bodyPr>
          <a:lstStyle/>
          <a:p>
            <a:pPr marL="228600" lvl="1" indent="-228600" defTabSz="914400" eaLnBrk="1" hangingPunct="1">
              <a:spcBef>
                <a:spcPts val="1000"/>
              </a:spcBef>
              <a:buSzPct val="75000"/>
              <a:buFont typeface="Wingdings" panose="05000000000000000000" pitchFamily="2" charset="2"/>
              <a:buChar char="n"/>
            </a:pPr>
            <a:r>
              <a:rPr lang="zh-CN" altLang="en-US" sz="2400" b="1" dirty="0">
                <a:solidFill>
                  <a:srgbClr val="003366"/>
                </a:solidFill>
                <a:latin typeface="STKaiti" charset="-122"/>
                <a:ea typeface="STKaiti" charset="-122"/>
                <a:cs typeface="STKaiti" charset="-122"/>
              </a:rPr>
              <a:t>行为型模式</a:t>
            </a:r>
            <a:endParaRPr lang="en-US" altLang="zh-CN" sz="2400" b="1" dirty="0">
              <a:solidFill>
                <a:srgbClr val="003366"/>
              </a:solidFill>
              <a:latin typeface="STKaiti" charset="-122"/>
              <a:ea typeface="STKaiti" charset="-122"/>
              <a:cs typeface="STKaiti" charset="-122"/>
            </a:endParaRPr>
          </a:p>
          <a:p>
            <a:pPr marL="685800" lvl="1" indent="-228600" defTabSz="914400" eaLnBrk="1" hangingPunct="1">
              <a:lnSpc>
                <a:spcPct val="90000"/>
              </a:lnSpc>
              <a:spcBef>
                <a:spcPts val="500"/>
              </a:spcBef>
              <a:buFont typeface="Arial" panose="020B0604020202020204" pitchFamily="34" charset="0"/>
              <a:buChar char="•"/>
            </a:pPr>
            <a:r>
              <a:rPr lang="zh-CN" altLang="en-US" sz="2400" dirty="0">
                <a:latin typeface="STKaiti" charset="-122"/>
                <a:ea typeface="STKaiti" charset="-122"/>
                <a:cs typeface="STKaiti" charset="-122"/>
              </a:rPr>
              <a:t>能以最少的代码变动完成功能的增减</a:t>
            </a:r>
            <a:endParaRPr lang="en-US" altLang="zh-CN" sz="2400" dirty="0">
              <a:latin typeface="STKaiti" charset="-122"/>
              <a:ea typeface="STKaiti" charset="-122"/>
              <a:cs typeface="STKaiti" charset="-122"/>
            </a:endParaRPr>
          </a:p>
          <a:p>
            <a:pPr marL="228600" lvl="1" indent="-228600" defTabSz="914400" eaLnBrk="1" hangingPunct="1">
              <a:spcBef>
                <a:spcPts val="1000"/>
              </a:spcBef>
              <a:buSzPct val="75000"/>
              <a:buFont typeface="Wingdings" panose="05000000000000000000" pitchFamily="2" charset="2"/>
              <a:buChar char="n"/>
            </a:pPr>
            <a:r>
              <a:rPr lang="zh-CN" altLang="en-US" sz="2400" b="1" dirty="0">
                <a:solidFill>
                  <a:srgbClr val="003366"/>
                </a:solidFill>
                <a:latin typeface="STKaiti" charset="-122"/>
                <a:ea typeface="STKaiti" charset="-122"/>
                <a:cs typeface="STKaiti" charset="-122"/>
              </a:rPr>
              <a:t>结构型模式</a:t>
            </a:r>
            <a:endParaRPr lang="en-US" altLang="zh-CN" sz="2400" b="1" dirty="0">
              <a:solidFill>
                <a:srgbClr val="003366"/>
              </a:solidFill>
              <a:latin typeface="STKaiti" charset="-122"/>
              <a:ea typeface="STKaiti" charset="-122"/>
              <a:cs typeface="STKaiti" charset="-122"/>
            </a:endParaRPr>
          </a:p>
          <a:p>
            <a:pPr marL="685800" lvl="1" indent="-228600" defTabSz="914400" eaLnBrk="1" hangingPunct="1">
              <a:lnSpc>
                <a:spcPct val="90000"/>
              </a:lnSpc>
              <a:spcBef>
                <a:spcPts val="500"/>
              </a:spcBef>
              <a:buFont typeface="Arial" panose="020B0604020202020204" pitchFamily="34" charset="0"/>
              <a:buChar char="•"/>
            </a:pPr>
            <a:r>
              <a:rPr lang="zh-CN" altLang="en-US" sz="2400" dirty="0">
                <a:latin typeface="STKaiti" charset="-122"/>
                <a:ea typeface="STKaiti" charset="-122"/>
                <a:cs typeface="STKaiti" charset="-122"/>
              </a:rPr>
              <a:t>能在结构层面上尽可能的解耦合</a:t>
            </a:r>
            <a:endParaRPr lang="en-US" altLang="zh-CN" sz="2400" dirty="0">
              <a:latin typeface="STKaiti" charset="-122"/>
              <a:ea typeface="STKaiti" charset="-122"/>
              <a:cs typeface="STKaiti" charset="-122"/>
            </a:endParaRPr>
          </a:p>
          <a:p>
            <a:pPr marL="228600" lvl="1" indent="-228600" defTabSz="914400" eaLnBrk="1" hangingPunct="1">
              <a:spcBef>
                <a:spcPts val="1000"/>
              </a:spcBef>
              <a:buSzPct val="75000"/>
              <a:buFont typeface="Wingdings" panose="05000000000000000000" pitchFamily="2" charset="2"/>
              <a:buChar char="n"/>
            </a:pPr>
            <a:r>
              <a:rPr lang="zh-CN" altLang="en-US" sz="2400" b="1" dirty="0">
                <a:solidFill>
                  <a:srgbClr val="FF0000"/>
                </a:solidFill>
                <a:latin typeface="STKaiti" charset="-122"/>
                <a:ea typeface="STKaiti" charset="-122"/>
                <a:cs typeface="STKaiti" charset="-122"/>
              </a:rPr>
              <a:t>创建型模式</a:t>
            </a:r>
            <a:endParaRPr lang="en-US" altLang="zh-CN" sz="2400" b="1" dirty="0">
              <a:solidFill>
                <a:srgbClr val="FF0000"/>
              </a:solidFill>
              <a:latin typeface="STKaiti" charset="-122"/>
              <a:ea typeface="STKaiti" charset="-122"/>
              <a:cs typeface="STKaiti" charset="-122"/>
            </a:endParaRPr>
          </a:p>
          <a:p>
            <a:pPr marL="685800" lvl="1" indent="-228600" defTabSz="914400" eaLnBrk="1" hangingPunct="1">
              <a:lnSpc>
                <a:spcPct val="90000"/>
              </a:lnSpc>
              <a:spcBef>
                <a:spcPts val="500"/>
              </a:spcBef>
              <a:buFont typeface="Arial" panose="020B0604020202020204" pitchFamily="34" charset="0"/>
              <a:buChar char="•"/>
            </a:pPr>
            <a:r>
              <a:rPr lang="zh-CN" altLang="en-US" sz="2400" dirty="0">
                <a:latin typeface="STKaiti" charset="-122"/>
                <a:ea typeface="STKaiti" charset="-122"/>
                <a:cs typeface="STKaiti" charset="-122"/>
              </a:rPr>
              <a:t>能以简短的代码完成对象的高效创建</a:t>
            </a:r>
            <a:endParaRPr lang="en-US" altLang="zh-CN" sz="2400" dirty="0">
              <a:latin typeface="STKaiti" charset="-122"/>
              <a:ea typeface="STKaiti" charset="-122"/>
              <a:cs typeface="STKaiti" charset="-122"/>
            </a:endParaRP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50</a:t>
            </a:fld>
            <a:endParaRPr lang="en-US" altLang="zh-CN"/>
          </a:p>
        </p:txBody>
      </p:sp>
    </p:spTree>
    <p:extLst>
      <p:ext uri="{BB962C8B-B14F-4D97-AF65-F5344CB8AC3E}">
        <p14:creationId xmlns:p14="http://schemas.microsoft.com/office/powerpoint/2010/main" val="12828938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3620F38-AE9C-46D8-A726-CBEB83F9E0E2}"/>
              </a:ext>
            </a:extLst>
          </p:cNvPr>
          <p:cNvSpPr>
            <a:spLocks noGrp="1"/>
          </p:cNvSpPr>
          <p:nvPr>
            <p:ph type="title"/>
          </p:nvPr>
        </p:nvSpPr>
        <p:spPr/>
        <p:txBody>
          <a:bodyPr/>
          <a:lstStyle/>
          <a:p>
            <a:r>
              <a:rPr lang="zh-CN" altLang="en-US" b="1" dirty="0">
                <a:latin typeface="Microsoft YaHei" charset="-122"/>
                <a:ea typeface="Microsoft YaHei" charset="-122"/>
                <a:cs typeface="Microsoft YaHei" charset="-122"/>
              </a:rPr>
              <a:t>单例模式</a:t>
            </a:r>
          </a:p>
        </p:txBody>
      </p:sp>
      <p:sp>
        <p:nvSpPr>
          <p:cNvPr id="3" name="内容占位符 2">
            <a:extLst>
              <a:ext uri="{FF2B5EF4-FFF2-40B4-BE49-F238E27FC236}">
                <a16:creationId xmlns="" xmlns:a16="http://schemas.microsoft.com/office/drawing/2014/main" id="{107FD70E-EDCC-4FD7-A488-F66DCE4532BE}"/>
              </a:ext>
            </a:extLst>
          </p:cNvPr>
          <p:cNvSpPr>
            <a:spLocks noGrp="1"/>
          </p:cNvSpPr>
          <p:nvPr>
            <p:ph idx="1"/>
          </p:nvPr>
        </p:nvSpPr>
        <p:spPr/>
        <p:txBody>
          <a:bodyPr>
            <a:normAutofit/>
          </a:bodyPr>
          <a:lstStyle/>
          <a:p>
            <a:pPr marL="228600" lvl="1" fontAlgn="base">
              <a:spcBef>
                <a:spcPts val="1000"/>
              </a:spcBef>
              <a:spcAft>
                <a:spcPct val="0"/>
              </a:spcAft>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在单例模式中</a:t>
            </a:r>
            <a:endParaRPr lang="en-US" altLang="zh-CN" b="1" dirty="0">
              <a:solidFill>
                <a:srgbClr val="003366"/>
              </a:solidFill>
              <a:latin typeface="STKaiti" charset="-122"/>
              <a:ea typeface="STKaiti" charset="-122"/>
              <a:cs typeface="STKaiti" charset="-122"/>
            </a:endParaRPr>
          </a:p>
          <a:p>
            <a:pPr lvl="1">
              <a:buSzPct val="75000"/>
              <a:buFont typeface="Wingdings" pitchFamily="2" charset="2"/>
              <a:buChar char="§"/>
            </a:pPr>
            <a:r>
              <a:rPr lang="zh-CN" altLang="en-US" dirty="0">
                <a:latin typeface="STKaiti" charset="-122"/>
                <a:ea typeface="STKaiti" charset="-122"/>
                <a:cs typeface="STKaiti" charset="-122"/>
              </a:rPr>
              <a:t>单例类</a:t>
            </a:r>
            <a:r>
              <a:rPr lang="zh-CN" altLang="en-US" dirty="0">
                <a:solidFill>
                  <a:srgbClr val="FF0000"/>
                </a:solidFill>
                <a:latin typeface="STKaiti" charset="-122"/>
                <a:ea typeface="STKaiti" charset="-122"/>
                <a:cs typeface="STKaiti" charset="-122"/>
              </a:rPr>
              <a:t>只能有一个</a:t>
            </a:r>
            <a:r>
              <a:rPr lang="zh-CN" altLang="en-US" dirty="0" smtClean="0">
                <a:latin typeface="STKaiti" charset="-122"/>
                <a:ea typeface="STKaiti" charset="-122"/>
                <a:cs typeface="STKaiti" charset="-122"/>
              </a:rPr>
              <a:t>实例</a:t>
            </a:r>
            <a:endParaRPr lang="en-US" altLang="zh-CN" dirty="0" smtClean="0">
              <a:latin typeface="STKaiti" charset="-122"/>
              <a:ea typeface="STKaiti" charset="-122"/>
              <a:cs typeface="STKaiti" charset="-122"/>
            </a:endParaRPr>
          </a:p>
          <a:p>
            <a:pPr lvl="1">
              <a:buSzPct val="75000"/>
              <a:buFont typeface="Wingdings" pitchFamily="2" charset="2"/>
              <a:buChar char="§"/>
            </a:pPr>
            <a:r>
              <a:rPr lang="zh-CN" altLang="en-US" dirty="0">
                <a:latin typeface="STKaiti" charset="-122"/>
                <a:ea typeface="STKaiti" charset="-122"/>
                <a:cs typeface="STKaiti" charset="-122"/>
              </a:rPr>
              <a:t>单例类必须</a:t>
            </a:r>
            <a:r>
              <a:rPr lang="zh-CN" altLang="en-US" dirty="0">
                <a:solidFill>
                  <a:srgbClr val="FF0000"/>
                </a:solidFill>
                <a:latin typeface="STKaiti" charset="-122"/>
                <a:ea typeface="STKaiti" charset="-122"/>
                <a:cs typeface="STKaiti" charset="-122"/>
              </a:rPr>
              <a:t>自己创建</a:t>
            </a:r>
            <a:r>
              <a:rPr lang="zh-CN" altLang="en-US" dirty="0">
                <a:latin typeface="STKaiti" charset="-122"/>
                <a:ea typeface="STKaiti" charset="-122"/>
                <a:cs typeface="STKaiti" charset="-122"/>
              </a:rPr>
              <a:t>自己的</a:t>
            </a:r>
            <a:r>
              <a:rPr lang="zh-CN" altLang="en-US" dirty="0">
                <a:solidFill>
                  <a:srgbClr val="FF0000"/>
                </a:solidFill>
                <a:latin typeface="STKaiti" charset="-122"/>
                <a:ea typeface="STKaiti" charset="-122"/>
                <a:cs typeface="STKaiti" charset="-122"/>
              </a:rPr>
              <a:t>唯一实例</a:t>
            </a:r>
            <a:endParaRPr lang="en-US" altLang="zh-CN" dirty="0" smtClean="0">
              <a:solidFill>
                <a:srgbClr val="FF0000"/>
              </a:solidFill>
              <a:latin typeface="STKaiti" charset="-122"/>
              <a:ea typeface="STKaiti" charset="-122"/>
              <a:cs typeface="STKaiti" charset="-122"/>
            </a:endParaRPr>
          </a:p>
          <a:p>
            <a:pPr lvl="1">
              <a:buSzPct val="75000"/>
              <a:buFont typeface="Wingdings" pitchFamily="2" charset="2"/>
              <a:buChar char="§"/>
            </a:pPr>
            <a:r>
              <a:rPr lang="zh-CN" altLang="en-US" dirty="0">
                <a:latin typeface="STKaiti" charset="-122"/>
                <a:ea typeface="STKaiti" charset="-122"/>
                <a:cs typeface="STKaiti" charset="-122"/>
              </a:rPr>
              <a:t>单例类必须给所有其他对象提供这一</a:t>
            </a:r>
            <a:r>
              <a:rPr lang="zh-CN" altLang="en-US" dirty="0" smtClean="0">
                <a:latin typeface="STKaiti" charset="-122"/>
                <a:ea typeface="STKaiti" charset="-122"/>
                <a:cs typeface="STKaiti" charset="-122"/>
              </a:rPr>
              <a:t>实例</a:t>
            </a:r>
            <a:endParaRPr lang="en-US" altLang="zh-CN" dirty="0" smtClean="0">
              <a:latin typeface="STKaiti" charset="-122"/>
              <a:ea typeface="STKaiti" charset="-122"/>
              <a:cs typeface="STKaiti" charset="-122"/>
            </a:endParaRPr>
          </a:p>
          <a:p>
            <a:pPr marL="228600" lvl="1" fontAlgn="base">
              <a:spcBef>
                <a:spcPts val="1000"/>
              </a:spcBef>
              <a:spcAft>
                <a:spcPct val="0"/>
              </a:spcAft>
              <a:buSzPct val="75000"/>
              <a:buFont typeface="Wingdings" panose="05000000000000000000" pitchFamily="2" charset="2"/>
              <a:buChar char="n"/>
            </a:pPr>
            <a:r>
              <a:rPr lang="zh-CN" altLang="en-US" b="1" dirty="0">
                <a:solidFill>
                  <a:srgbClr val="003366"/>
                </a:solidFill>
                <a:latin typeface="STKaiti" charset="-122"/>
                <a:ea typeface="STKaiti" charset="-122"/>
                <a:cs typeface="STKaiti" charset="-122"/>
              </a:rPr>
              <a:t>实现单例模式主要关键点</a:t>
            </a:r>
          </a:p>
          <a:p>
            <a:pPr lvl="1">
              <a:buSzPct val="75000"/>
              <a:buFont typeface="Wingdings" pitchFamily="2" charset="2"/>
              <a:buChar char="§"/>
            </a:pPr>
            <a:r>
              <a:rPr lang="zh-CN" altLang="en-US" dirty="0" smtClean="0">
                <a:solidFill>
                  <a:srgbClr val="FF0000"/>
                </a:solidFill>
                <a:latin typeface="STKaiti" charset="-122"/>
                <a:ea typeface="STKaiti" charset="-122"/>
                <a:cs typeface="STKaiti" charset="-122"/>
              </a:rPr>
              <a:t>构造</a:t>
            </a:r>
            <a:r>
              <a:rPr lang="zh-CN" altLang="en-US" dirty="0">
                <a:solidFill>
                  <a:srgbClr val="FF0000"/>
                </a:solidFill>
                <a:latin typeface="STKaiti" charset="-122"/>
                <a:ea typeface="STKaiti" charset="-122"/>
                <a:cs typeface="STKaiti" charset="-122"/>
              </a:rPr>
              <a:t>函数</a:t>
            </a:r>
            <a:r>
              <a:rPr lang="zh-CN" altLang="en-US" dirty="0">
                <a:latin typeface="STKaiti" charset="-122"/>
                <a:ea typeface="STKaiti" charset="-122"/>
                <a:cs typeface="STKaiti" charset="-122"/>
              </a:rPr>
              <a:t>不对外开放，一般</a:t>
            </a:r>
            <a:r>
              <a:rPr lang="zh-CN" altLang="en-US" dirty="0" smtClean="0">
                <a:latin typeface="STKaiti" charset="-122"/>
                <a:ea typeface="STKaiti" charset="-122"/>
                <a:cs typeface="STKaiti" charset="-122"/>
              </a:rPr>
              <a:t>为</a:t>
            </a:r>
            <a:r>
              <a:rPr lang="en-US" altLang="zh-CN" dirty="0" smtClean="0">
                <a:solidFill>
                  <a:srgbClr val="FF0000"/>
                </a:solidFill>
                <a:latin typeface="STKaiti" charset="-122"/>
                <a:ea typeface="STKaiti" charset="-122"/>
                <a:cs typeface="STKaiti" charset="-122"/>
              </a:rPr>
              <a:t>private</a:t>
            </a:r>
            <a:endParaRPr lang="zh-CN" altLang="en-US" dirty="0">
              <a:solidFill>
                <a:srgbClr val="FF0000"/>
              </a:solidFill>
              <a:latin typeface="STKaiti" charset="-122"/>
              <a:ea typeface="STKaiti" charset="-122"/>
              <a:cs typeface="STKaiti" charset="-122"/>
            </a:endParaRPr>
          </a:p>
          <a:p>
            <a:pPr lvl="1">
              <a:buSzPct val="75000"/>
              <a:buFont typeface="Wingdings" pitchFamily="2" charset="2"/>
              <a:buChar char="§"/>
            </a:pPr>
            <a:r>
              <a:rPr lang="zh-CN" altLang="en-US" dirty="0" smtClean="0">
                <a:latin typeface="STKaiti" charset="-122"/>
                <a:ea typeface="STKaiti" charset="-122"/>
                <a:cs typeface="STKaiti" charset="-122"/>
              </a:rPr>
              <a:t>通过</a:t>
            </a:r>
            <a:r>
              <a:rPr lang="zh-CN" altLang="en-US" dirty="0">
                <a:latin typeface="STKaiti" charset="-122"/>
                <a:ea typeface="STKaiti" charset="-122"/>
                <a:cs typeface="STKaiti" charset="-122"/>
              </a:rPr>
              <a:t>一个</a:t>
            </a:r>
            <a:r>
              <a:rPr lang="zh-CN" altLang="en-US" dirty="0">
                <a:solidFill>
                  <a:srgbClr val="FF0000"/>
                </a:solidFill>
                <a:latin typeface="STKaiti" charset="-122"/>
                <a:ea typeface="STKaiti" charset="-122"/>
                <a:cs typeface="STKaiti" charset="-122"/>
              </a:rPr>
              <a:t>静态方法</a:t>
            </a:r>
            <a:r>
              <a:rPr lang="zh-CN" altLang="en-US" dirty="0">
                <a:latin typeface="STKaiti" charset="-122"/>
                <a:ea typeface="STKaiti" charset="-122"/>
                <a:cs typeface="STKaiti" charset="-122"/>
              </a:rPr>
              <a:t>或者枚举</a:t>
            </a:r>
            <a:r>
              <a:rPr lang="zh-CN" altLang="en-US" dirty="0">
                <a:solidFill>
                  <a:srgbClr val="FF0000"/>
                </a:solidFill>
                <a:latin typeface="STKaiti" charset="-122"/>
                <a:ea typeface="STKaiti" charset="-122"/>
                <a:cs typeface="STKaiti" charset="-122"/>
              </a:rPr>
              <a:t>返回单例类</a:t>
            </a:r>
            <a:r>
              <a:rPr lang="zh-CN" altLang="en-US" dirty="0" smtClean="0">
                <a:solidFill>
                  <a:srgbClr val="FF0000"/>
                </a:solidFill>
                <a:latin typeface="STKaiti" charset="-122"/>
                <a:ea typeface="STKaiti" charset="-122"/>
                <a:cs typeface="STKaiti" charset="-122"/>
              </a:rPr>
              <a:t>对象</a:t>
            </a:r>
            <a:endParaRPr lang="en-US" altLang="zh-CN" dirty="0">
              <a:solidFill>
                <a:srgbClr val="FF0000"/>
              </a:solidFill>
              <a:latin typeface="STKaiti" charset="-122"/>
              <a:ea typeface="STKaiti" charset="-122"/>
              <a:cs typeface="STKaiti" charset="-122"/>
            </a:endParaRPr>
          </a:p>
          <a:p>
            <a:pPr lvl="1">
              <a:buSzPct val="75000"/>
              <a:buFont typeface="Wingdings" pitchFamily="2" charset="2"/>
              <a:buChar char="§"/>
            </a:pPr>
            <a:r>
              <a:rPr lang="ja-JP" altLang="en-US" dirty="0">
                <a:latin typeface="STKaiti" charset="-122"/>
                <a:ea typeface="STKaiti" charset="-122"/>
                <a:cs typeface="STKaiti" charset="-122"/>
              </a:rPr>
              <a:t>显式删除拷贝构造函数与赋值操作符</a:t>
            </a:r>
            <a:r>
              <a:rPr lang="zh-CN" altLang="en-US" dirty="0">
                <a:latin typeface="STKaiti" charset="-122"/>
                <a:ea typeface="STKaiti" charset="-122"/>
                <a:cs typeface="STKaiti" charset="-122"/>
              </a:rPr>
              <a:t>，防止出现多份实例</a:t>
            </a:r>
            <a:endParaRPr lang="en-US" altLang="ja-JP" dirty="0">
              <a:latin typeface="STKaiti" charset="-122"/>
              <a:ea typeface="STKaiti" charset="-122"/>
              <a:cs typeface="STKaiti" charset="-122"/>
            </a:endParaRPr>
          </a:p>
          <a:p>
            <a:pPr lvl="1">
              <a:buSzPct val="75000"/>
              <a:buFont typeface="Wingdings" pitchFamily="2" charset="2"/>
              <a:buChar char="§"/>
            </a:pPr>
            <a:r>
              <a:rPr lang="zh-CN" altLang="en-US" dirty="0">
                <a:latin typeface="STKaiti" charset="-122"/>
                <a:ea typeface="STKaiti" charset="-122"/>
                <a:cs typeface="STKaiti" charset="-122"/>
              </a:rPr>
              <a:t>把</a:t>
            </a:r>
            <a:r>
              <a:rPr lang="zh-CN" altLang="en-US" dirty="0">
                <a:solidFill>
                  <a:srgbClr val="FF0000"/>
                </a:solidFill>
                <a:latin typeface="STKaiti" charset="-122"/>
                <a:ea typeface="STKaiti" charset="-122"/>
                <a:cs typeface="STKaiti" charset="-122"/>
              </a:rPr>
              <a:t>析构函数</a:t>
            </a:r>
            <a:r>
              <a:rPr lang="zh-CN" altLang="en-US" dirty="0">
                <a:latin typeface="STKaiti" charset="-122"/>
                <a:ea typeface="STKaiti" charset="-122"/>
                <a:cs typeface="STKaiti" charset="-122"/>
              </a:rPr>
              <a:t>也设为</a:t>
            </a:r>
            <a:r>
              <a:rPr lang="zh-CN" altLang="en-US" dirty="0" smtClean="0">
                <a:solidFill>
                  <a:srgbClr val="FF0000"/>
                </a:solidFill>
                <a:latin typeface="STKaiti" charset="-122"/>
                <a:ea typeface="STKaiti" charset="-122"/>
                <a:cs typeface="STKaiti" charset="-122"/>
              </a:rPr>
              <a:t>私有</a:t>
            </a:r>
            <a:r>
              <a:rPr lang="zh-CN" altLang="en-US" dirty="0" smtClean="0">
                <a:latin typeface="STKaiti" charset="-122"/>
                <a:ea typeface="STKaiti" charset="-122"/>
                <a:cs typeface="STKaiti" charset="-122"/>
              </a:rPr>
              <a:t>避免被意外删除</a:t>
            </a:r>
            <a:endParaRPr lang="zh-CN" altLang="en-US" dirty="0">
              <a:latin typeface="STKaiti" charset="-122"/>
              <a:ea typeface="STKaiti" charset="-122"/>
              <a:cs typeface="STKaiti" charset="-122"/>
            </a:endParaRPr>
          </a:p>
        </p:txBody>
      </p:sp>
      <p:sp>
        <p:nvSpPr>
          <p:cNvPr id="4" name="灯片编号占位符 3">
            <a:extLst>
              <a:ext uri="{FF2B5EF4-FFF2-40B4-BE49-F238E27FC236}">
                <a16:creationId xmlns="" xmlns:a16="http://schemas.microsoft.com/office/drawing/2014/main"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51</a:t>
            </a:fld>
            <a:endParaRPr lang="en-US" altLang="zh-CN"/>
          </a:p>
        </p:txBody>
      </p:sp>
    </p:spTree>
    <p:extLst>
      <p:ext uri="{BB962C8B-B14F-4D97-AF65-F5344CB8AC3E}">
        <p14:creationId xmlns:p14="http://schemas.microsoft.com/office/powerpoint/2010/main" val="16175674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3620F38-AE9C-46D8-A726-CBEB83F9E0E2}"/>
              </a:ext>
            </a:extLst>
          </p:cNvPr>
          <p:cNvSpPr>
            <a:spLocks noGrp="1"/>
          </p:cNvSpPr>
          <p:nvPr>
            <p:ph type="title"/>
          </p:nvPr>
        </p:nvSpPr>
        <p:spPr>
          <a:xfrm>
            <a:off x="611560" y="123400"/>
            <a:ext cx="7886700" cy="1325563"/>
          </a:xfrm>
        </p:spPr>
        <p:txBody>
          <a:bodyPr/>
          <a:lstStyle/>
          <a:p>
            <a:r>
              <a:rPr lang="zh-CN" altLang="en-US" b="1" dirty="0">
                <a:latin typeface="Microsoft YaHei" charset="-122"/>
                <a:ea typeface="Microsoft YaHei" charset="-122"/>
                <a:cs typeface="Microsoft YaHei" charset="-122"/>
              </a:rPr>
              <a:t>奇特的递归模板模式</a:t>
            </a:r>
          </a:p>
        </p:txBody>
      </p:sp>
      <p:sp>
        <p:nvSpPr>
          <p:cNvPr id="3" name="内容占位符 2">
            <a:extLst>
              <a:ext uri="{FF2B5EF4-FFF2-40B4-BE49-F238E27FC236}">
                <a16:creationId xmlns="" xmlns:a16="http://schemas.microsoft.com/office/drawing/2014/main" id="{107FD70E-EDCC-4FD7-A488-F66DCE4532BE}"/>
              </a:ext>
            </a:extLst>
          </p:cNvPr>
          <p:cNvSpPr>
            <a:spLocks noGrp="1"/>
          </p:cNvSpPr>
          <p:nvPr>
            <p:ph idx="1"/>
          </p:nvPr>
        </p:nvSpPr>
        <p:spPr>
          <a:xfrm>
            <a:off x="520638" y="1196752"/>
            <a:ext cx="8263830"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“奇特的递归模板模式”：</a:t>
            </a:r>
            <a:r>
              <a:rPr lang="en-US" altLang="zh-CN" sz="2800" b="1" dirty="0">
                <a:solidFill>
                  <a:srgbClr val="FF0000"/>
                </a:solidFill>
              </a:rPr>
              <a:t>CRTP</a:t>
            </a:r>
            <a:r>
              <a:rPr lang="en-US" altLang="zh-CN" sz="2800" b="1" dirty="0">
                <a:solidFill>
                  <a:srgbClr val="003366"/>
                </a:solidFill>
              </a:rPr>
              <a:t/>
            </a:r>
            <a:br>
              <a:rPr lang="en-US" altLang="zh-CN" sz="2800" b="1" dirty="0">
                <a:solidFill>
                  <a:srgbClr val="003366"/>
                </a:solidFill>
              </a:rPr>
            </a:br>
            <a:r>
              <a:rPr lang="en-US" altLang="zh-CN" sz="2800" b="1" dirty="0">
                <a:solidFill>
                  <a:srgbClr val="003366"/>
                </a:solidFill>
              </a:rPr>
              <a:t>Curiously Recurring Template Pattern</a:t>
            </a:r>
          </a:p>
        </p:txBody>
      </p:sp>
      <p:sp>
        <p:nvSpPr>
          <p:cNvPr id="4" name="灯片编号占位符 3">
            <a:extLst>
              <a:ext uri="{FF2B5EF4-FFF2-40B4-BE49-F238E27FC236}">
                <a16:creationId xmlns="" xmlns:a16="http://schemas.microsoft.com/office/drawing/2014/main"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52</a:t>
            </a:fld>
            <a:endParaRPr lang="en-US" altLang="zh-CN" dirty="0"/>
          </a:p>
        </p:txBody>
      </p:sp>
      <p:sp>
        <p:nvSpPr>
          <p:cNvPr id="5" name="TextBox 3">
            <a:extLst>
              <a:ext uri="{FF2B5EF4-FFF2-40B4-BE49-F238E27FC236}">
                <a16:creationId xmlns="" xmlns:a16="http://schemas.microsoft.com/office/drawing/2014/main" id="{9325B33C-2CA5-3548-90E5-734ED8F6BCB1}"/>
              </a:ext>
            </a:extLst>
          </p:cNvPr>
          <p:cNvSpPr txBox="1"/>
          <p:nvPr/>
        </p:nvSpPr>
        <p:spPr>
          <a:xfrm>
            <a:off x="611560" y="2076449"/>
            <a:ext cx="7886700" cy="452431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template &lt;class Derived&gt;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模板参数为派生类类型</a:t>
            </a:r>
            <a:br>
              <a:rPr lang="ja-JP" altLang="en-US" sz="1600" dirty="0">
                <a:solidFill>
                  <a:srgbClr val="008000"/>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class Singleton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Singleton(const Singleton &amp;) = delete;</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void operator =(const Singleton &amp;) = delete;</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protected:</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Singleton()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virtual ~Singleton()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smtClean="0">
                <a:solidFill>
                  <a:schemeClr val="tx1"/>
                </a:solidFill>
                <a:latin typeface="Consolas" panose="020B0609020204030204" pitchFamily="49" charset="0"/>
                <a:ea typeface="华文楷体" panose="02010600040101010101" pitchFamily="2" charset="-122"/>
                <a:cs typeface="+mn-cs"/>
              </a:rPr>
              <a:t>public</a:t>
            </a:r>
            <a:r>
              <a:rPr lang="en-US" altLang="zh-CN" sz="1600" dirty="0">
                <a:solidFill>
                  <a:schemeClr val="tx1"/>
                </a:solidFill>
                <a:latin typeface="Consolas" panose="020B0609020204030204" pitchFamily="49" charset="0"/>
                <a:ea typeface="华文楷体" panose="02010600040101010101" pitchFamily="2" charset="-122"/>
                <a:cs typeface="+mn-cs"/>
              </a:rPr>
              <a:t>:</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static </a:t>
            </a:r>
            <a:r>
              <a:rPr lang="en-US" altLang="zh-CN" sz="1600" dirty="0">
                <a:solidFill>
                  <a:srgbClr val="FF0000"/>
                </a:solidFill>
                <a:latin typeface="Consolas" panose="020B0609020204030204" pitchFamily="49" charset="0"/>
                <a:ea typeface="华文楷体" panose="02010600040101010101" pitchFamily="2" charset="-122"/>
                <a:cs typeface="+mn-cs"/>
              </a:rPr>
              <a:t>Derived &amp;</a:t>
            </a:r>
            <a:r>
              <a:rPr lang="en-US" altLang="zh-CN" sz="1600" dirty="0">
                <a:solidFill>
                  <a:schemeClr val="tx1"/>
                </a:solidFill>
                <a:latin typeface="Consolas" panose="020B0609020204030204" pitchFamily="49" charset="0"/>
                <a:ea typeface="华文楷体" panose="02010600040101010101" pitchFamily="2" charset="-122"/>
                <a:cs typeface="+mn-cs"/>
              </a:rPr>
              <a:t>instance() {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魔法在此</a:t>
            </a:r>
            <a:r>
              <a:rPr lang="ja-JP" altLang="en-US" sz="1600" dirty="0" smtClean="0">
                <a:solidFill>
                  <a:srgbClr val="008000"/>
                </a:solidFill>
                <a:latin typeface="Consolas" panose="020B0609020204030204" pitchFamily="49" charset="0"/>
                <a:ea typeface="华文楷体" panose="02010600040101010101" pitchFamily="2" charset="-122"/>
                <a:cs typeface="+mn-cs"/>
              </a:rPr>
              <a:t>发生</a:t>
            </a:r>
            <a:r>
              <a:rPr lang="zh-CN" altLang="en-US" sz="1600" dirty="0" smtClean="0">
                <a:solidFill>
                  <a:srgbClr val="008000"/>
                </a:solidFill>
                <a:latin typeface="Consolas" panose="020B0609020204030204" pitchFamily="49" charset="0"/>
                <a:ea typeface="华文楷体" panose="02010600040101010101" pitchFamily="2" charset="-122"/>
                <a:cs typeface="+mn-cs"/>
              </a:rPr>
              <a:t>，</a:t>
            </a:r>
            <a:r>
              <a:rPr lang="en-US" altLang="zh-CN" sz="1600" dirty="0" smtClean="0">
                <a:solidFill>
                  <a:srgbClr val="008000"/>
                </a:solidFill>
                <a:latin typeface="Consolas" panose="020B0609020204030204" pitchFamily="49" charset="0"/>
                <a:ea typeface="华文楷体" panose="02010600040101010101" pitchFamily="2" charset="-122"/>
                <a:cs typeface="+mn-cs"/>
              </a:rPr>
              <a:t>Derived</a:t>
            </a:r>
            <a:r>
              <a:rPr lang="zh-CN" altLang="en-US" sz="1600" dirty="0" smtClean="0">
                <a:solidFill>
                  <a:srgbClr val="008000"/>
                </a:solidFill>
                <a:latin typeface="Consolas" panose="020B0609020204030204" pitchFamily="49" charset="0"/>
                <a:ea typeface="华文楷体" panose="02010600040101010101" pitchFamily="2" charset="-122"/>
                <a:cs typeface="+mn-cs"/>
              </a:rPr>
              <a:t>为</a:t>
            </a:r>
            <a:r>
              <a:rPr lang="en-US" altLang="zh-CN" sz="1600" dirty="0" smtClean="0">
                <a:solidFill>
                  <a:srgbClr val="008000"/>
                </a:solidFill>
                <a:latin typeface="Consolas" panose="020B0609020204030204" pitchFamily="49" charset="0"/>
                <a:ea typeface="华文楷体" panose="02010600040101010101" pitchFamily="2" charset="-122"/>
                <a:cs typeface="+mn-cs"/>
              </a:rPr>
              <a:t>Singleton</a:t>
            </a:r>
            <a:r>
              <a:rPr lang="zh-CN" altLang="en-US" sz="1600" dirty="0" smtClean="0">
                <a:solidFill>
                  <a:srgbClr val="008000"/>
                </a:solidFill>
                <a:latin typeface="Consolas" panose="020B0609020204030204" pitchFamily="49" charset="0"/>
                <a:ea typeface="华文楷体" panose="02010600040101010101" pitchFamily="2" charset="-122"/>
                <a:cs typeface="+mn-cs"/>
              </a:rPr>
              <a:t>的派生类类型，通过模板传入，并在基类中创建唯一实例</a:t>
            </a:r>
            <a:r>
              <a:rPr lang="ja-JP" altLang="en-US" sz="1600" dirty="0">
                <a:solidFill>
                  <a:srgbClr val="008000"/>
                </a:solidFill>
                <a:latin typeface="Consolas" panose="020B0609020204030204" pitchFamily="49" charset="0"/>
                <a:ea typeface="华文楷体" panose="02010600040101010101" pitchFamily="2" charset="-122"/>
                <a:cs typeface="+mn-cs"/>
              </a:rPr>
              <a:t/>
            </a:r>
            <a:br>
              <a:rPr lang="ja-JP" altLang="en-US" sz="1600" dirty="0">
                <a:solidFill>
                  <a:srgbClr val="008000"/>
                </a:solidFill>
                <a:latin typeface="Consolas" panose="020B0609020204030204" pitchFamily="49" charset="0"/>
                <a:ea typeface="华文楷体" panose="02010600040101010101" pitchFamily="2" charset="-122"/>
                <a:cs typeface="+mn-cs"/>
              </a:rPr>
            </a:br>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static Derived _instance;</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return _instance;</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rPr>
              <a:t>class </a:t>
            </a:r>
            <a:r>
              <a:rPr lang="en-US" altLang="zh-CN" sz="1600" dirty="0" err="1">
                <a:solidFill>
                  <a:schemeClr val="tx1"/>
                </a:solidFill>
                <a:latin typeface="Consolas" panose="020B0609020204030204" pitchFamily="49" charset="0"/>
                <a:ea typeface="华文楷体" panose="02010600040101010101" pitchFamily="2" charset="-122"/>
              </a:rPr>
              <a:t>SimpleCounter</a:t>
            </a:r>
            <a:r>
              <a:rPr lang="en-US" altLang="zh-CN" sz="1600" dirty="0">
                <a:solidFill>
                  <a:schemeClr val="tx1"/>
                </a:solidFill>
                <a:latin typeface="Consolas" panose="020B0609020204030204" pitchFamily="49" charset="0"/>
                <a:ea typeface="华文楷体" panose="02010600040101010101" pitchFamily="2" charset="-122"/>
              </a:rPr>
              <a:t> : public </a:t>
            </a:r>
            <a:r>
              <a:rPr lang="en-US" altLang="zh-CN" sz="1600" dirty="0" err="1">
                <a:solidFill>
                  <a:schemeClr val="tx1"/>
                </a:solidFill>
                <a:latin typeface="Consolas" panose="020B0609020204030204" pitchFamily="49" charset="0"/>
                <a:ea typeface="华文楷体" panose="02010600040101010101" pitchFamily="2" charset="-122"/>
              </a:rPr>
              <a:t>BaseCounter</a:t>
            </a:r>
            <a:r>
              <a:rPr lang="en-US" altLang="zh-CN" sz="1600" dirty="0">
                <a:solidFill>
                  <a:schemeClr val="tx1"/>
                </a:solidFill>
                <a:latin typeface="Consolas" panose="020B0609020204030204" pitchFamily="49" charset="0"/>
                <a:ea typeface="华文楷体" panose="02010600040101010101" pitchFamily="2" charset="-122"/>
              </a:rPr>
              <a:t>,</a:t>
            </a:r>
            <a:br>
              <a:rPr lang="en-US" altLang="zh-CN" sz="1600" dirty="0">
                <a:solidFill>
                  <a:schemeClr val="tx1"/>
                </a:solidFill>
                <a:latin typeface="Consolas" panose="020B0609020204030204" pitchFamily="49" charset="0"/>
                <a:ea typeface="华文楷体" panose="02010600040101010101" pitchFamily="2" charset="-122"/>
              </a:rPr>
            </a:br>
            <a:r>
              <a:rPr lang="zh-CN" altLang="en-US" sz="1600" dirty="0">
                <a:solidFill>
                  <a:schemeClr val="tx1"/>
                </a:solidFill>
                <a:latin typeface="Consolas" panose="020B0609020204030204" pitchFamily="49" charset="0"/>
                <a:ea typeface="华文楷体" panose="02010600040101010101" pitchFamily="2" charset="-122"/>
              </a:rPr>
              <a:t>                      </a:t>
            </a:r>
            <a:r>
              <a:rPr lang="en-US" altLang="zh-CN" sz="1600" dirty="0">
                <a:solidFill>
                  <a:srgbClr val="FF0000"/>
                </a:solidFill>
                <a:latin typeface="Consolas" panose="020B0609020204030204" pitchFamily="49" charset="0"/>
                <a:ea typeface="华文楷体" panose="02010600040101010101" pitchFamily="2" charset="-122"/>
              </a:rPr>
              <a:t>public Singleton&lt;</a:t>
            </a:r>
            <a:r>
              <a:rPr lang="en-US" altLang="zh-CN" sz="1600" b="1" dirty="0" err="1">
                <a:solidFill>
                  <a:srgbClr val="FF0000"/>
                </a:solidFill>
                <a:latin typeface="Consolas" panose="020B0609020204030204" pitchFamily="49" charset="0"/>
                <a:ea typeface="华文楷体" panose="02010600040101010101" pitchFamily="2" charset="-122"/>
              </a:rPr>
              <a:t>SimpleCounter</a:t>
            </a:r>
            <a:r>
              <a:rPr lang="en-US" altLang="zh-CN" sz="1600" dirty="0">
                <a:solidFill>
                  <a:srgbClr val="FF0000"/>
                </a:solidFill>
                <a:latin typeface="Consolas" panose="020B0609020204030204" pitchFamily="49" charset="0"/>
                <a:ea typeface="华文楷体" panose="02010600040101010101" pitchFamily="2" charset="-122"/>
              </a:rPr>
              <a:t>&gt;</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a:t>
            </a:r>
          </a:p>
          <a:p>
            <a:r>
              <a:rPr lang="en-US" altLang="zh-CN" sz="1600" dirty="0">
                <a:solidFill>
                  <a:srgbClr val="FF0000"/>
                </a:solidFill>
                <a:latin typeface="Consolas" panose="020B0609020204030204" pitchFamily="49" charset="0"/>
                <a:ea typeface="华文楷体" panose="02010600040101010101" pitchFamily="2" charset="-122"/>
              </a:rPr>
              <a:t>	</a:t>
            </a:r>
            <a:r>
              <a:rPr lang="en-US" altLang="zh-CN" sz="1600" dirty="0" smtClean="0">
                <a:solidFill>
                  <a:srgbClr val="FF0000"/>
                </a:solidFill>
                <a:latin typeface="Consolas" panose="020B0609020204030204" pitchFamily="49" charset="0"/>
                <a:ea typeface="华文楷体" panose="02010600040101010101" pitchFamily="2" charset="-122"/>
              </a:rPr>
              <a:t>friend </a:t>
            </a:r>
            <a:r>
              <a:rPr lang="en-US" altLang="zh-CN" sz="1600" dirty="0">
                <a:solidFill>
                  <a:srgbClr val="FF0000"/>
                </a:solidFill>
                <a:latin typeface="Consolas" panose="020B0609020204030204" pitchFamily="49" charset="0"/>
                <a:ea typeface="华文楷体" panose="02010600040101010101" pitchFamily="2" charset="-122"/>
              </a:rPr>
              <a:t>class Singleton&lt;</a:t>
            </a:r>
            <a:r>
              <a:rPr lang="en-US" altLang="zh-CN" sz="1600" b="1" dirty="0" err="1">
                <a:solidFill>
                  <a:srgbClr val="FF0000"/>
                </a:solidFill>
                <a:latin typeface="Consolas" panose="020B0609020204030204" pitchFamily="49" charset="0"/>
                <a:ea typeface="华文楷体" panose="02010600040101010101" pitchFamily="2" charset="-122"/>
              </a:rPr>
              <a:t>SimpleCounter</a:t>
            </a:r>
            <a:r>
              <a:rPr lang="en-US" altLang="zh-CN" sz="1600" dirty="0" smtClean="0">
                <a:solidFill>
                  <a:srgbClr val="FF0000"/>
                </a:solidFill>
                <a:latin typeface="Consolas" panose="020B0609020204030204" pitchFamily="49" charset="0"/>
                <a:ea typeface="华文楷体" panose="02010600040101010101" pitchFamily="2" charset="-122"/>
              </a:rPr>
              <a:t>&gt;;</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a:t>
            </a:r>
            <a:r>
              <a:rPr lang="ja-JP" altLang="en-US" sz="1600" dirty="0">
                <a:solidFill>
                  <a:schemeClr val="tx1"/>
                </a:solidFill>
                <a:latin typeface="Consolas" panose="020B0609020204030204" pitchFamily="49" charset="0"/>
                <a:ea typeface="华文楷体" panose="02010600040101010101" pitchFamily="2" charset="-122"/>
              </a:rPr>
              <a:t> </a:t>
            </a:r>
            <a:endParaRPr lang="en-US" altLang="ja-JP" sz="1600" dirty="0" smtClean="0">
              <a:solidFill>
                <a:schemeClr val="tx1"/>
              </a:solidFill>
              <a:latin typeface="Consolas" panose="020B0609020204030204" pitchFamily="49" charset="0"/>
              <a:ea typeface="华文楷体" panose="02010600040101010101" pitchFamily="2" charset="-122"/>
            </a:endParaRPr>
          </a:p>
          <a:p>
            <a:r>
              <a:rPr lang="en-US" altLang="ja-JP" sz="1600" dirty="0" smtClean="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3017312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3620F38-AE9C-46D8-A726-CBEB83F9E0E2}"/>
              </a:ext>
            </a:extLst>
          </p:cNvPr>
          <p:cNvSpPr>
            <a:spLocks noGrp="1"/>
          </p:cNvSpPr>
          <p:nvPr>
            <p:ph type="title"/>
          </p:nvPr>
        </p:nvSpPr>
        <p:spPr>
          <a:xfrm>
            <a:off x="301562" y="0"/>
            <a:ext cx="8515350" cy="1325563"/>
          </a:xfrm>
        </p:spPr>
        <p:txBody>
          <a:bodyPr>
            <a:normAutofit/>
          </a:bodyPr>
          <a:lstStyle/>
          <a:p>
            <a:r>
              <a:rPr lang="zh-CN" altLang="en-US" sz="3600" b="1" dirty="0">
                <a:latin typeface="Microsoft YaHei" charset="-122"/>
                <a:ea typeface="Microsoft YaHei" charset="-122"/>
                <a:cs typeface="Microsoft YaHei" charset="-122"/>
              </a:rPr>
              <a:t>奇特的递归模板</a:t>
            </a:r>
            <a:r>
              <a:rPr lang="zh-CN" altLang="en-US" sz="3600" b="1" dirty="0" smtClean="0">
                <a:latin typeface="Microsoft YaHei" charset="-122"/>
                <a:ea typeface="Microsoft YaHei" charset="-122"/>
                <a:cs typeface="Microsoft YaHei" charset="-122"/>
              </a:rPr>
              <a:t>模式</a:t>
            </a:r>
            <a:r>
              <a:rPr lang="en-US" altLang="zh-CN" sz="3600" b="1" dirty="0" smtClean="0">
                <a:latin typeface="Microsoft YaHei" charset="-122"/>
                <a:ea typeface="Microsoft YaHei" charset="-122"/>
                <a:cs typeface="Microsoft YaHei" charset="-122"/>
              </a:rPr>
              <a:t>(CRTP)</a:t>
            </a:r>
            <a:r>
              <a:rPr lang="zh-CN" altLang="en-US" sz="3600" b="1" dirty="0" smtClean="0">
                <a:latin typeface="Microsoft YaHei" charset="-122"/>
                <a:ea typeface="Microsoft YaHei" charset="-122"/>
                <a:cs typeface="Microsoft YaHei" charset="-122"/>
              </a:rPr>
              <a:t> </a:t>
            </a:r>
            <a:r>
              <a:rPr lang="en-US" altLang="zh-CN" sz="3600" b="1" dirty="0">
                <a:latin typeface="Microsoft YaHei" charset="-122"/>
                <a:ea typeface="Microsoft YaHei" charset="-122"/>
                <a:cs typeface="Microsoft YaHei" charset="-122"/>
              </a:rPr>
              <a:t>+</a:t>
            </a:r>
            <a:r>
              <a:rPr lang="zh-CN" altLang="en-US" sz="3600" b="1" dirty="0">
                <a:latin typeface="Microsoft YaHei" charset="-122"/>
                <a:ea typeface="Microsoft YaHei" charset="-122"/>
                <a:cs typeface="Microsoft YaHei" charset="-122"/>
              </a:rPr>
              <a:t> 多重继承</a:t>
            </a:r>
          </a:p>
        </p:txBody>
      </p:sp>
      <p:sp>
        <p:nvSpPr>
          <p:cNvPr id="3" name="内容占位符 2">
            <a:extLst>
              <a:ext uri="{FF2B5EF4-FFF2-40B4-BE49-F238E27FC236}">
                <a16:creationId xmlns="" xmlns:a16="http://schemas.microsoft.com/office/drawing/2014/main" id="{107FD70E-EDCC-4FD7-A488-F66DCE4532BE}"/>
              </a:ext>
            </a:extLst>
          </p:cNvPr>
          <p:cNvSpPr>
            <a:spLocks noGrp="1"/>
          </p:cNvSpPr>
          <p:nvPr>
            <p:ph idx="1"/>
          </p:nvPr>
        </p:nvSpPr>
        <p:spPr>
          <a:xfrm>
            <a:off x="443458" y="1272259"/>
            <a:ext cx="8377014" cy="5449217"/>
          </a:xfrm>
        </p:spPr>
        <p:txBody>
          <a:bodyPr>
            <a:normAutofit/>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基于</a:t>
            </a:r>
            <a:r>
              <a:rPr lang="en-US" altLang="zh-CN" sz="2800" dirty="0">
                <a:solidFill>
                  <a:srgbClr val="003366"/>
                </a:solidFill>
                <a:latin typeface="STKaiti" charset="-122"/>
                <a:ea typeface="STKaiti" charset="-122"/>
                <a:cs typeface="STKaiti" charset="-122"/>
              </a:rPr>
              <a:t>Singleton</a:t>
            </a:r>
            <a:r>
              <a:rPr lang="zh-CN" altLang="en-US" sz="2800" b="1" dirty="0">
                <a:solidFill>
                  <a:srgbClr val="003366"/>
                </a:solidFill>
                <a:latin typeface="STKaiti" charset="-122"/>
                <a:ea typeface="STKaiti" charset="-122"/>
                <a:cs typeface="STKaiti" charset="-122"/>
              </a:rPr>
              <a:t>类实现计数器派生类：</a:t>
            </a:r>
            <a:endParaRPr lang="en-US" altLang="zh-CN" sz="2800" b="1" dirty="0">
              <a:solidFill>
                <a:srgbClr val="003366"/>
              </a:solidFill>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endParaRPr lang="en-US" altLang="zh-CN" sz="2800" b="1" dirty="0">
              <a:solidFill>
                <a:srgbClr val="003366"/>
              </a:solidFill>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endParaRPr lang="en-US" altLang="zh-CN" sz="2800" b="1" dirty="0">
              <a:solidFill>
                <a:srgbClr val="003366"/>
              </a:solidFill>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endParaRPr lang="en-US" altLang="zh-CN" sz="2800" b="1" dirty="0">
              <a:solidFill>
                <a:srgbClr val="003366"/>
              </a:solidFill>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endParaRPr lang="en-US" altLang="zh-CN" sz="2800" b="1" dirty="0">
              <a:solidFill>
                <a:srgbClr val="003366"/>
              </a:solidFill>
              <a:latin typeface="STKaiti" charset="-122"/>
              <a:ea typeface="STKaiti" charset="-122"/>
              <a:cs typeface="STKaiti" charset="-122"/>
            </a:endParaRPr>
          </a:p>
          <a:p>
            <a:endParaRPr lang="en-US" altLang="zh-CN" dirty="0" smtClean="0">
              <a:solidFill>
                <a:srgbClr val="003366"/>
              </a:solidFill>
              <a:latin typeface="STKaiti" charset="-122"/>
              <a:ea typeface="STKaiti" charset="-122"/>
              <a:cs typeface="STKaiti" charset="-122"/>
            </a:endParaRPr>
          </a:p>
          <a:p>
            <a:r>
              <a:rPr lang="zh-CN" altLang="en-US" b="1" dirty="0" smtClean="0">
                <a:solidFill>
                  <a:srgbClr val="003366"/>
                </a:solidFill>
                <a:latin typeface="STKaiti" charset="-122"/>
                <a:ea typeface="STKaiti" charset="-122"/>
                <a:cs typeface="STKaiti" charset="-122"/>
              </a:rPr>
              <a:t>代码</a:t>
            </a:r>
            <a:r>
              <a:rPr lang="zh-CN" altLang="en-US" b="1" dirty="0">
                <a:solidFill>
                  <a:srgbClr val="003366"/>
                </a:solidFill>
                <a:latin typeface="STKaiti" charset="-122"/>
                <a:ea typeface="STKaiti" charset="-122"/>
                <a:cs typeface="STKaiti" charset="-122"/>
              </a:rPr>
              <a:t>合法的原因</a:t>
            </a:r>
            <a:r>
              <a:rPr lang="zh-CN" altLang="en-US" b="1" dirty="0" smtClean="0">
                <a:solidFill>
                  <a:srgbClr val="003366"/>
                </a:solidFill>
                <a:latin typeface="STKaiti" charset="-122"/>
                <a:ea typeface="STKaiti" charset="-122"/>
                <a:cs typeface="STKaiti" charset="-122"/>
              </a:rPr>
              <a:t>：</a:t>
            </a:r>
            <a:endParaRPr lang="en-US" altLang="zh-CN" b="1" dirty="0">
              <a:solidFill>
                <a:srgbClr val="003366"/>
              </a:solidFill>
              <a:latin typeface="STKaiti" charset="-122"/>
              <a:ea typeface="STKaiti" charset="-122"/>
              <a:cs typeface="STKaiti" charset="-122"/>
            </a:endParaRPr>
          </a:p>
          <a:p>
            <a:pPr lvl="1"/>
            <a:r>
              <a:rPr lang="ja-JP" altLang="en-US" dirty="0" smtClean="0">
                <a:solidFill>
                  <a:srgbClr val="003366"/>
                </a:solidFill>
                <a:latin typeface="STKaiti" charset="-122"/>
                <a:ea typeface="STKaiti" charset="-122"/>
                <a:cs typeface="STKaiti" charset="-122"/>
              </a:rPr>
              <a:t>虽然</a:t>
            </a:r>
            <a:r>
              <a:rPr lang="en-US" altLang="zh-CN" dirty="0">
                <a:solidFill>
                  <a:srgbClr val="003366"/>
                </a:solidFill>
                <a:latin typeface="STKaiti" charset="-122"/>
                <a:ea typeface="STKaiti" charset="-122"/>
                <a:cs typeface="STKaiti" charset="-122"/>
              </a:rPr>
              <a:t>Singleton</a:t>
            </a:r>
            <a:r>
              <a:rPr lang="ja-JP" altLang="en-US" dirty="0">
                <a:solidFill>
                  <a:srgbClr val="003366"/>
                </a:solidFill>
                <a:latin typeface="STKaiti" charset="-122"/>
                <a:ea typeface="STKaiti" charset="-122"/>
                <a:cs typeface="STKaiti" charset="-122"/>
              </a:rPr>
              <a:t>需要了解</a:t>
            </a:r>
            <a:r>
              <a:rPr lang="en-US" altLang="zh-CN" dirty="0" err="1">
                <a:solidFill>
                  <a:srgbClr val="003366"/>
                </a:solidFill>
                <a:latin typeface="STKaiti" charset="-122"/>
                <a:ea typeface="STKaiti" charset="-122"/>
                <a:cs typeface="STKaiti" charset="-122"/>
              </a:rPr>
              <a:t>SimpleCounter</a:t>
            </a:r>
            <a:r>
              <a:rPr lang="ja-JP" altLang="en-US" dirty="0">
                <a:solidFill>
                  <a:srgbClr val="003366"/>
                </a:solidFill>
                <a:latin typeface="STKaiti" charset="-122"/>
                <a:ea typeface="STKaiti" charset="-122"/>
                <a:cs typeface="STKaiti" charset="-122"/>
              </a:rPr>
              <a:t>的定义，但其不直接或间接包含</a:t>
            </a:r>
            <a:r>
              <a:rPr lang="en-US" altLang="zh-CN" dirty="0" err="1">
                <a:solidFill>
                  <a:srgbClr val="003366"/>
                </a:solidFill>
                <a:latin typeface="STKaiti" charset="-122"/>
                <a:ea typeface="STKaiti" charset="-122"/>
                <a:cs typeface="STKaiti" charset="-122"/>
              </a:rPr>
              <a:t>SimpleCounter</a:t>
            </a:r>
            <a:r>
              <a:rPr lang="ja-JP" altLang="en-US" dirty="0">
                <a:solidFill>
                  <a:srgbClr val="003366"/>
                </a:solidFill>
                <a:latin typeface="STKaiti" charset="-122"/>
                <a:ea typeface="STKaiti" charset="-122"/>
                <a:cs typeface="STKaiti" charset="-122"/>
              </a:rPr>
              <a:t>类的实例，也即其大小不依赖于</a:t>
            </a:r>
            <a:r>
              <a:rPr lang="en-US" altLang="zh-CN" dirty="0" err="1">
                <a:solidFill>
                  <a:srgbClr val="003366"/>
                </a:solidFill>
                <a:latin typeface="STKaiti" charset="-122"/>
                <a:ea typeface="STKaiti" charset="-122"/>
                <a:cs typeface="STKaiti" charset="-122"/>
              </a:rPr>
              <a:t>SimpleCounter</a:t>
            </a:r>
            <a:r>
              <a:rPr lang="en-US" altLang="zh-CN" dirty="0" smtClean="0">
                <a:solidFill>
                  <a:srgbClr val="003366"/>
                </a:solidFill>
                <a:latin typeface="STKaiti" charset="-122"/>
                <a:ea typeface="STKaiti" charset="-122"/>
                <a:cs typeface="STKaiti" charset="-122"/>
              </a:rPr>
              <a:t>；</a:t>
            </a:r>
          </a:p>
          <a:p>
            <a:pPr lvl="1"/>
            <a:r>
              <a:rPr lang="ja-JP" altLang="en-US" sz="2400" dirty="0" smtClean="0">
                <a:solidFill>
                  <a:srgbClr val="003366"/>
                </a:solidFill>
                <a:latin typeface="STKaiti" charset="-122"/>
                <a:ea typeface="STKaiti" charset="-122"/>
                <a:cs typeface="STKaiti" charset="-122"/>
              </a:rPr>
              <a:t>模板</a:t>
            </a:r>
            <a:r>
              <a:rPr lang="ja-JP" altLang="en-US" sz="2400" dirty="0">
                <a:solidFill>
                  <a:srgbClr val="003366"/>
                </a:solidFill>
                <a:latin typeface="STKaiti" charset="-122"/>
                <a:ea typeface="STKaiti" charset="-122"/>
                <a:cs typeface="STKaiti" charset="-122"/>
              </a:rPr>
              <a:t>类会在被使用时实例化，而此时</a:t>
            </a:r>
            <a:r>
              <a:rPr lang="en-US" altLang="zh-CN" sz="2400" dirty="0" err="1">
                <a:solidFill>
                  <a:srgbClr val="003366"/>
                </a:solidFill>
                <a:latin typeface="STKaiti" charset="-122"/>
                <a:ea typeface="STKaiti" charset="-122"/>
                <a:cs typeface="STKaiti" charset="-122"/>
              </a:rPr>
              <a:t>SimpleCounter</a:t>
            </a:r>
            <a:r>
              <a:rPr lang="ja-JP" altLang="en-US" sz="2400" dirty="0">
                <a:solidFill>
                  <a:srgbClr val="003366"/>
                </a:solidFill>
                <a:latin typeface="STKaiti" charset="-122"/>
                <a:ea typeface="STKaiti" charset="-122"/>
                <a:cs typeface="STKaiti" charset="-122"/>
              </a:rPr>
              <a:t>类与</a:t>
            </a:r>
            <a:r>
              <a:rPr lang="en-US" altLang="zh-CN" sz="2400" dirty="0">
                <a:solidFill>
                  <a:srgbClr val="003366"/>
                </a:solidFill>
                <a:latin typeface="STKaiti" charset="-122"/>
                <a:ea typeface="STKaiti" charset="-122"/>
                <a:cs typeface="STKaiti" charset="-122"/>
              </a:rPr>
              <a:t>Singleton</a:t>
            </a:r>
            <a:r>
              <a:rPr lang="ja-JP" altLang="en-US" sz="2400" dirty="0">
                <a:solidFill>
                  <a:srgbClr val="003366"/>
                </a:solidFill>
                <a:latin typeface="STKaiti" charset="-122"/>
                <a:ea typeface="STKaiti" charset="-122"/>
                <a:cs typeface="STKaiti" charset="-122"/>
              </a:rPr>
              <a:t>类的定义均已知晓</a:t>
            </a:r>
            <a:r>
              <a:rPr lang="zh-CN" altLang="en-US" sz="2400" dirty="0" smtClean="0">
                <a:solidFill>
                  <a:srgbClr val="003366"/>
                </a:solidFill>
                <a:latin typeface="STKaiti" charset="-122"/>
                <a:ea typeface="STKaiti" charset="-122"/>
                <a:cs typeface="STKaiti" charset="-122"/>
              </a:rPr>
              <a:t>。</a:t>
            </a:r>
            <a:endParaRPr lang="en-US" altLang="zh-CN" sz="2400" dirty="0">
              <a:solidFill>
                <a:srgbClr val="003366"/>
              </a:solidFill>
              <a:latin typeface="STKaiti" charset="-122"/>
              <a:ea typeface="STKaiti" charset="-122"/>
              <a:cs typeface="STKaiti" charset="-122"/>
            </a:endParaRPr>
          </a:p>
        </p:txBody>
      </p:sp>
      <p:sp>
        <p:nvSpPr>
          <p:cNvPr id="4" name="灯片编号占位符 3">
            <a:extLst>
              <a:ext uri="{FF2B5EF4-FFF2-40B4-BE49-F238E27FC236}">
                <a16:creationId xmlns="" xmlns:a16="http://schemas.microsoft.com/office/drawing/2014/main"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53</a:t>
            </a:fld>
            <a:endParaRPr lang="en-US" altLang="zh-CN" dirty="0"/>
          </a:p>
        </p:txBody>
      </p:sp>
      <p:sp>
        <p:nvSpPr>
          <p:cNvPr id="5" name="TextBox 3">
            <a:extLst>
              <a:ext uri="{FF2B5EF4-FFF2-40B4-BE49-F238E27FC236}">
                <a16:creationId xmlns="" xmlns:a16="http://schemas.microsoft.com/office/drawing/2014/main" id="{B17F6BDE-9421-304D-9318-0F5510342833}"/>
              </a:ext>
            </a:extLst>
          </p:cNvPr>
          <p:cNvSpPr txBox="1"/>
          <p:nvPr/>
        </p:nvSpPr>
        <p:spPr>
          <a:xfrm>
            <a:off x="443458" y="1772816"/>
            <a:ext cx="7886700"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008000"/>
                </a:solidFill>
                <a:latin typeface="Consolas" panose="020B0609020204030204" pitchFamily="49" charset="0"/>
                <a:ea typeface="华文楷体" panose="02010600040101010101" pitchFamily="2" charset="-122"/>
                <a:cs typeface="+mn-cs"/>
              </a:rPr>
              <a:t>// </a:t>
            </a:r>
            <a:r>
              <a:rPr lang="zh-CN" altLang="en-US" sz="1600" dirty="0">
                <a:solidFill>
                  <a:srgbClr val="008000"/>
                </a:solidFill>
                <a:latin typeface="Consolas" panose="020B0609020204030204" pitchFamily="49" charset="0"/>
                <a:ea typeface="华文楷体" panose="02010600040101010101" pitchFamily="2" charset="-122"/>
                <a:cs typeface="+mn-cs"/>
              </a:rPr>
              <a:t>下面的继承声明是合法的，因为</a:t>
            </a:r>
            <a:r>
              <a:rPr lang="en-US" altLang="zh-CN" sz="1600" dirty="0">
                <a:solidFill>
                  <a:srgbClr val="008000"/>
                </a:solidFill>
                <a:latin typeface="Consolas" panose="020B0609020204030204" pitchFamily="49" charset="0"/>
                <a:ea typeface="华文楷体" panose="02010600040101010101" pitchFamily="2" charset="-122"/>
                <a:cs typeface="+mn-cs"/>
              </a:rPr>
              <a:t>Singleton</a:t>
            </a:r>
            <a:r>
              <a:rPr lang="zh-CN" altLang="en-US" sz="1600" dirty="0">
                <a:solidFill>
                  <a:srgbClr val="008000"/>
                </a:solidFill>
                <a:latin typeface="Consolas" panose="020B0609020204030204" pitchFamily="49" charset="0"/>
                <a:ea typeface="华文楷体" panose="02010600040101010101" pitchFamily="2" charset="-122"/>
                <a:cs typeface="+mn-cs"/>
              </a:rPr>
              <a:t>基类中不包含派生类的实例</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SimpleCounter : public BaseCounter,</a:t>
            </a:r>
            <a:br>
              <a:rPr lang="en-US" altLang="zh-CN" sz="1600" dirty="0">
                <a:solidFill>
                  <a:schemeClr val="tx1"/>
                </a:solidFill>
                <a:latin typeface="Consolas" panose="020B0609020204030204" pitchFamily="49" charset="0"/>
                <a:ea typeface="华文楷体" panose="02010600040101010101" pitchFamily="2" charset="-122"/>
                <a:cs typeface="+mn-cs"/>
              </a:rPr>
            </a:b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public Singleton&lt;</a:t>
            </a:r>
            <a:r>
              <a:rPr lang="en-US" altLang="zh-CN" sz="1600" b="1" dirty="0">
                <a:solidFill>
                  <a:srgbClr val="FF0000"/>
                </a:solidFill>
                <a:latin typeface="Consolas" panose="020B0609020204030204" pitchFamily="49" charset="0"/>
                <a:ea typeface="华文楷体" panose="02010600040101010101" pitchFamily="2" charset="-122"/>
                <a:cs typeface="+mn-cs"/>
              </a:rPr>
              <a:t>SimpleCounter</a:t>
            </a:r>
            <a:r>
              <a:rPr lang="en-US" altLang="zh-CN" sz="1600" dirty="0">
                <a:solidFill>
                  <a:srgbClr val="FF0000"/>
                </a:solidFill>
                <a:latin typeface="Consolas" panose="020B0609020204030204" pitchFamily="49" charset="0"/>
                <a:ea typeface="华文楷体" panose="02010600040101010101" pitchFamily="2" charset="-122"/>
                <a:cs typeface="+mn-cs"/>
              </a:rPr>
              <a:t>&gt;</a:t>
            </a:r>
            <a:r>
              <a:rPr lang="en-US" altLang="zh-CN" sz="1600" dirty="0">
                <a:solidFill>
                  <a:schemeClr val="tx1"/>
                </a:solidFill>
                <a:latin typeface="Consolas" panose="020B0609020204030204" pitchFamily="49" charset="0"/>
                <a:ea typeface="华文楷体" panose="02010600040101010101" pitchFamily="2" charset="-122"/>
                <a:cs typeface="+mn-cs"/>
              </a:rPr>
              <a:t>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友元声明是必要的，因为</a:t>
            </a:r>
            <a:r>
              <a:rPr lang="en-US" altLang="zh-CN" sz="1600" dirty="0">
                <a:solidFill>
                  <a:srgbClr val="008000"/>
                </a:solidFill>
                <a:latin typeface="Consolas" panose="020B0609020204030204" pitchFamily="49" charset="0"/>
                <a:ea typeface="华文楷体" panose="02010600040101010101" pitchFamily="2" charset="-122"/>
                <a:cs typeface="+mn-cs"/>
              </a:rPr>
              <a:t>Singleton</a:t>
            </a:r>
            <a:r>
              <a:rPr lang="ja-JP" altLang="en-US" sz="1600" dirty="0">
                <a:solidFill>
                  <a:srgbClr val="008000"/>
                </a:solidFill>
                <a:latin typeface="Consolas" panose="020B0609020204030204" pitchFamily="49" charset="0"/>
                <a:ea typeface="华文楷体" panose="02010600040101010101" pitchFamily="2" charset="-122"/>
                <a:cs typeface="+mn-cs"/>
              </a:rPr>
              <a:t>类需要访问派生类的</a:t>
            </a:r>
            <a:r>
              <a:rPr lang="ja-JP" altLang="en-US" sz="1600" dirty="0">
                <a:solidFill>
                  <a:srgbClr val="008000"/>
                </a:solidFill>
                <a:latin typeface="Consolas" panose="020B0609020204030204" pitchFamily="49" charset="0"/>
                <a:ea typeface="华文楷体" panose="02010600040101010101" pitchFamily="2" charset="-122"/>
              </a:rPr>
              <a:t>构造函数</a:t>
            </a:r>
            <a:r>
              <a:rPr lang="zh-CN" altLang="en-US" sz="1600" dirty="0">
                <a:solidFill>
                  <a:srgbClr val="008000"/>
                </a:solidFill>
                <a:latin typeface="Consolas" panose="020B0609020204030204" pitchFamily="49" charset="0"/>
                <a:ea typeface="华文楷体" panose="02010600040101010101" pitchFamily="2" charset="-122"/>
              </a:rPr>
              <a:t>，</a:t>
            </a:r>
            <a:r>
              <a:rPr lang="ja-JP" altLang="en-US" sz="1600" dirty="0">
                <a:solidFill>
                  <a:srgbClr val="008000"/>
                </a:solidFill>
                <a:latin typeface="Consolas" panose="020B0609020204030204" pitchFamily="49" charset="0"/>
                <a:ea typeface="华文楷体" panose="02010600040101010101" pitchFamily="2" charset="-122"/>
                <a:cs typeface="+mn-cs"/>
              </a:rPr>
              <a:t/>
            </a:r>
            <a:br>
              <a:rPr lang="ja-JP" altLang="en-US" sz="1600" dirty="0">
                <a:solidFill>
                  <a:srgbClr val="008000"/>
                </a:solidFill>
                <a:latin typeface="Consolas" panose="020B0609020204030204" pitchFamily="49" charset="0"/>
                <a:ea typeface="华文楷体" panose="02010600040101010101" pitchFamily="2" charset="-122"/>
                <a:cs typeface="+mn-cs"/>
              </a:rPr>
            </a:br>
            <a:r>
              <a:rPr lang="ja-JP" altLang="en-US" sz="1600" dirty="0">
                <a:solidFill>
                  <a:srgbClr val="008000"/>
                </a:solidFill>
                <a:latin typeface="Consolas" panose="020B0609020204030204" pitchFamily="49" charset="0"/>
                <a:ea typeface="华文楷体" panose="02010600040101010101" pitchFamily="2" charset="-122"/>
                <a:cs typeface="+mn-cs"/>
              </a:rPr>
              <a:t>    </a:t>
            </a:r>
            <a:r>
              <a:rPr lang="en-US" altLang="ja-JP" sz="1600" dirty="0">
                <a:solidFill>
                  <a:srgbClr val="008000"/>
                </a:solidFill>
                <a:latin typeface="Consolas" panose="020B0609020204030204" pitchFamily="49" charset="0"/>
                <a:ea typeface="华文楷体" panose="02010600040101010101" pitchFamily="2" charset="-122"/>
                <a:cs typeface="+mn-cs"/>
              </a:rPr>
              <a:t>// </a:t>
            </a:r>
            <a:r>
              <a:rPr lang="ja-JP" altLang="en-US" sz="1600" dirty="0">
                <a:solidFill>
                  <a:srgbClr val="008000"/>
                </a:solidFill>
                <a:latin typeface="Consolas" panose="020B0609020204030204" pitchFamily="49" charset="0"/>
                <a:ea typeface="华文楷体" panose="02010600040101010101" pitchFamily="2" charset="-122"/>
                <a:cs typeface="+mn-cs"/>
              </a:rPr>
              <a:t>而为了实现单例，构造函数是私有的</a:t>
            </a:r>
            <a:r>
              <a:rPr lang="ja-JP" altLang="en-US" sz="1600" dirty="0">
                <a:solidFill>
                  <a:schemeClr val="tx1"/>
                </a:solidFill>
                <a:latin typeface="Consolas" panose="020B0609020204030204" pitchFamily="49" charset="0"/>
                <a:ea typeface="华文楷体" panose="02010600040101010101" pitchFamily="2" charset="-122"/>
                <a:cs typeface="+mn-cs"/>
              </a:rPr>
              <a:t/>
            </a:r>
            <a:br>
              <a:rPr lang="ja-JP" altLang="en-US" sz="1600" dirty="0">
                <a:solidFill>
                  <a:schemeClr val="tx1"/>
                </a:solidFill>
                <a:latin typeface="Consolas" panose="020B0609020204030204" pitchFamily="49" charset="0"/>
                <a:ea typeface="华文楷体" panose="02010600040101010101" pitchFamily="2" charset="-122"/>
                <a:cs typeface="+mn-cs"/>
              </a:rPr>
            </a:br>
            <a:r>
              <a:rPr lang="ja-JP"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friend class Singleton&lt;SimpleCounter&gt;;</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 </a:t>
            </a:r>
            <a:r>
              <a:rPr lang="ja-JP" altLang="en-US" sz="1600" dirty="0">
                <a:solidFill>
                  <a:srgbClr val="008000"/>
                </a:solidFill>
                <a:latin typeface="Consolas" panose="020B0609020204030204" pitchFamily="49" charset="0"/>
                <a:ea typeface="华文楷体" panose="02010600040101010101" pitchFamily="2" charset="-122"/>
                <a:cs typeface="+mn-cs"/>
              </a:rPr>
              <a:t>只需实现计数器逻辑即可</a:t>
            </a:r>
            <a:r>
              <a:rPr lang="ja-JP" altLang="en-US" sz="1600" dirty="0">
                <a:solidFill>
                  <a:schemeClr val="tx1"/>
                </a:solidFill>
                <a:latin typeface="Consolas" panose="020B0609020204030204" pitchFamily="49" charset="0"/>
                <a:ea typeface="华文楷体" panose="02010600040101010101" pitchFamily="2" charset="-122"/>
                <a:cs typeface="+mn-cs"/>
              </a:rPr>
              <a:t/>
            </a:r>
            <a:br>
              <a:rPr lang="ja-JP" altLang="en-US" sz="1600" dirty="0">
                <a:solidFill>
                  <a:schemeClr val="tx1"/>
                </a:solidFill>
                <a:latin typeface="Consolas" panose="020B0609020204030204" pitchFamily="49" charset="0"/>
                <a:ea typeface="华文楷体" panose="02010600040101010101" pitchFamily="2" charset="-122"/>
                <a:cs typeface="+mn-cs"/>
              </a:rPr>
            </a:br>
            <a:r>
              <a:rPr lang="en-US" altLang="ja-JP" sz="1600" dirty="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11864558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3620F38-AE9C-46D8-A726-CBEB83F9E0E2}"/>
              </a:ext>
            </a:extLst>
          </p:cNvPr>
          <p:cNvSpPr>
            <a:spLocks noGrp="1"/>
          </p:cNvSpPr>
          <p:nvPr>
            <p:ph type="title"/>
          </p:nvPr>
        </p:nvSpPr>
        <p:spPr/>
        <p:txBody>
          <a:bodyPr/>
          <a:lstStyle/>
          <a:p>
            <a:r>
              <a:rPr lang="zh-CN" altLang="en-US" b="1" dirty="0">
                <a:latin typeface="Microsoft YaHei" charset="-122"/>
                <a:ea typeface="Microsoft YaHei" charset="-122"/>
                <a:cs typeface="Microsoft YaHei" charset="-122"/>
              </a:rPr>
              <a:t>关于</a:t>
            </a:r>
            <a:r>
              <a:rPr lang="en-US" altLang="zh-CN" b="1" dirty="0">
                <a:latin typeface="Microsoft YaHei" charset="-122"/>
                <a:ea typeface="Microsoft YaHei" charset="-122"/>
                <a:cs typeface="Microsoft YaHei" charset="-122"/>
              </a:rPr>
              <a:t>CRTP</a:t>
            </a:r>
            <a:endParaRPr lang="zh-CN" altLang="en-US" b="1" dirty="0">
              <a:latin typeface="Microsoft YaHei" charset="-122"/>
              <a:ea typeface="Microsoft YaHei" charset="-122"/>
              <a:cs typeface="Microsoft YaHei" charset="-122"/>
            </a:endParaRPr>
          </a:p>
        </p:txBody>
      </p:sp>
      <p:sp>
        <p:nvSpPr>
          <p:cNvPr id="3" name="内容占位符 2">
            <a:extLst>
              <a:ext uri="{FF2B5EF4-FFF2-40B4-BE49-F238E27FC236}">
                <a16:creationId xmlns="" xmlns:a16="http://schemas.microsoft.com/office/drawing/2014/main" id="{107FD70E-EDCC-4FD7-A488-F66DCE4532BE}"/>
              </a:ext>
            </a:extLst>
          </p:cNvPr>
          <p:cNvSpPr>
            <a:spLocks noGrp="1"/>
          </p:cNvSpPr>
          <p:nvPr>
            <p:ph idx="1"/>
          </p:nvPr>
        </p:nvSpPr>
        <p:spPr>
          <a:xfrm>
            <a:off x="467544" y="1488283"/>
            <a:ext cx="8377014" cy="4749029"/>
          </a:xfrm>
        </p:spPr>
        <p:txBody>
          <a:bodyPr>
            <a:normAutofit lnSpcReduction="10000"/>
          </a:bodyPr>
          <a:lstStyle/>
          <a:p>
            <a:pPr marL="228600" lvl="2">
              <a:spcBef>
                <a:spcPts val="1000"/>
              </a:spcBef>
              <a:buSzPct val="75000"/>
              <a:buFont typeface="Wingdings" panose="05000000000000000000" pitchFamily="2" charset="2"/>
              <a:buChar char="n"/>
            </a:pPr>
            <a:r>
              <a:rPr lang="en-US" altLang="zh-CN" sz="2800" b="1" dirty="0">
                <a:solidFill>
                  <a:srgbClr val="003366"/>
                </a:solidFill>
                <a:latin typeface="STKaiti" charset="-122"/>
                <a:ea typeface="STKaiti" charset="-122"/>
                <a:cs typeface="STKaiti" charset="-122"/>
              </a:rPr>
              <a:t>CRTP</a:t>
            </a:r>
            <a:r>
              <a:rPr lang="zh-CN" altLang="en-US" sz="2800" b="1" dirty="0">
                <a:solidFill>
                  <a:srgbClr val="003366"/>
                </a:solidFill>
                <a:latin typeface="STKaiti" charset="-122"/>
                <a:ea typeface="STKaiti" charset="-122"/>
                <a:cs typeface="STKaiti" charset="-122"/>
              </a:rPr>
              <a:t>是实现多态的另一种</a:t>
            </a:r>
            <a:r>
              <a:rPr lang="zh-CN" altLang="en-US" sz="2800" b="1" dirty="0" smtClean="0">
                <a:solidFill>
                  <a:srgbClr val="003366"/>
                </a:solidFill>
                <a:latin typeface="STKaiti" charset="-122"/>
                <a:ea typeface="STKaiti" charset="-122"/>
                <a:cs typeface="STKaiti" charset="-122"/>
              </a:rPr>
              <a:t>方式（不局限在单例模式之中使用）</a:t>
            </a:r>
            <a:endParaRPr lang="en-US" altLang="zh-CN" sz="2800" b="1" dirty="0">
              <a:solidFill>
                <a:srgbClr val="003366"/>
              </a:solidFill>
              <a:latin typeface="STKaiti" charset="-122"/>
              <a:ea typeface="STKaiti" charset="-122"/>
              <a:cs typeface="STKaiti" charset="-122"/>
            </a:endParaRPr>
          </a:p>
          <a:p>
            <a:pPr marL="685800" lvl="3">
              <a:spcBef>
                <a:spcPts val="1000"/>
              </a:spcBef>
              <a:buSzPct val="75000"/>
              <a:buFont typeface="Wingdings" panose="05000000000000000000" pitchFamily="2" charset="2"/>
              <a:buChar char="n"/>
            </a:pPr>
            <a:r>
              <a:rPr lang="zh-CN" altLang="en-US" sz="2600" dirty="0">
                <a:latin typeface="STKaiti" charset="-122"/>
                <a:ea typeface="STKaiti" charset="-122"/>
                <a:cs typeface="STKaiti" charset="-122"/>
              </a:rPr>
              <a:t>利用</a:t>
            </a:r>
            <a:r>
              <a:rPr lang="en-US" altLang="zh-CN" sz="2600" dirty="0">
                <a:latin typeface="STKaiti" charset="-122"/>
                <a:ea typeface="STKaiti" charset="-122"/>
                <a:cs typeface="STKaiti" charset="-122"/>
              </a:rPr>
              <a:t>C++</a:t>
            </a:r>
            <a:r>
              <a:rPr lang="zh-CN" altLang="en-US" sz="2600" dirty="0">
                <a:latin typeface="STKaiti" charset="-122"/>
                <a:ea typeface="STKaiti" charset="-122"/>
                <a:cs typeface="STKaiti" charset="-122"/>
              </a:rPr>
              <a:t>模板，让编译器生成重复代码</a:t>
            </a:r>
            <a:endParaRPr lang="en-US" altLang="zh-CN" sz="2600" dirty="0">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与虚函数不同，实现的是编译期</a:t>
            </a:r>
            <a:r>
              <a:rPr lang="zh-CN" altLang="en-US" sz="2800" b="1" dirty="0" smtClean="0">
                <a:solidFill>
                  <a:srgbClr val="003366"/>
                </a:solidFill>
                <a:latin typeface="STKaiti" charset="-122"/>
                <a:ea typeface="STKaiti" charset="-122"/>
                <a:cs typeface="STKaiti" charset="-122"/>
              </a:rPr>
              <a:t>多态</a:t>
            </a:r>
            <a:endParaRPr lang="en-US" altLang="zh-CN" sz="2800" b="1" dirty="0">
              <a:solidFill>
                <a:srgbClr val="003366"/>
              </a:solidFill>
              <a:latin typeface="STKaiti" charset="-122"/>
              <a:ea typeface="STKaiti" charset="-122"/>
              <a:cs typeface="STKaiti" charset="-122"/>
            </a:endParaRPr>
          </a:p>
          <a:p>
            <a:pPr marL="685800" lvl="3">
              <a:spcBef>
                <a:spcPts val="1000"/>
              </a:spcBef>
              <a:buSzPct val="75000"/>
              <a:buFont typeface="Wingdings" panose="05000000000000000000" pitchFamily="2" charset="2"/>
              <a:buChar char="n"/>
            </a:pPr>
            <a:r>
              <a:rPr lang="zh-CN" altLang="en-US" sz="2600" dirty="0" smtClean="0">
                <a:latin typeface="STKaiti" charset="-122"/>
                <a:ea typeface="STKaiti" charset="-122"/>
                <a:cs typeface="STKaiti" charset="-122"/>
              </a:rPr>
              <a:t>需要</a:t>
            </a:r>
            <a:r>
              <a:rPr lang="zh-CN" altLang="en-US" sz="2600" dirty="0">
                <a:latin typeface="STKaiti" charset="-122"/>
                <a:ea typeface="STKaiti" charset="-122"/>
                <a:cs typeface="STKaiti" charset="-122"/>
              </a:rPr>
              <a:t>在编译期确定实际被调用的函数</a:t>
            </a:r>
            <a:endParaRPr lang="en-US" altLang="zh-CN" sz="2600" dirty="0">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考虑一</a:t>
            </a:r>
            <a:r>
              <a:rPr lang="zh-CN" altLang="en-US" sz="2800" b="1" dirty="0" smtClean="0">
                <a:solidFill>
                  <a:srgbClr val="003366"/>
                </a:solidFill>
                <a:latin typeface="STKaiti" charset="-122"/>
                <a:ea typeface="STKaiti" charset="-122"/>
                <a:cs typeface="STKaiti" charset="-122"/>
              </a:rPr>
              <a:t>个任意</a:t>
            </a:r>
            <a:r>
              <a:rPr lang="zh-CN" altLang="en-US" sz="2800" b="1" dirty="0">
                <a:solidFill>
                  <a:srgbClr val="003366"/>
                </a:solidFill>
                <a:latin typeface="STKaiti" charset="-122"/>
                <a:ea typeface="STKaiti" charset="-122"/>
                <a:cs typeface="STKaiti" charset="-122"/>
              </a:rPr>
              <a:t>派生类</a:t>
            </a:r>
            <a:r>
              <a:rPr lang="zh-CN" altLang="en-US" sz="2800" b="1" dirty="0" smtClean="0">
                <a:solidFill>
                  <a:srgbClr val="003366"/>
                </a:solidFill>
                <a:latin typeface="STKaiti" charset="-122"/>
                <a:ea typeface="STKaiti" charset="-122"/>
                <a:cs typeface="STKaiti" charset="-122"/>
              </a:rPr>
              <a:t>实例为参数的</a:t>
            </a:r>
            <a:r>
              <a:rPr lang="zh-CN" altLang="en-US" sz="2800" b="1" dirty="0">
                <a:solidFill>
                  <a:srgbClr val="003366"/>
                </a:solidFill>
                <a:latin typeface="STKaiti" charset="-122"/>
                <a:ea typeface="STKaiti" charset="-122"/>
                <a:cs typeface="STKaiti" charset="-122"/>
              </a:rPr>
              <a:t>函数，在函数中调用实例的方法：</a:t>
            </a:r>
            <a:endParaRPr lang="en-US" altLang="zh-CN" sz="2800" b="1" dirty="0">
              <a:solidFill>
                <a:srgbClr val="003366"/>
              </a:solidFill>
              <a:latin typeface="STKaiti" charset="-122"/>
              <a:ea typeface="STKaiti" charset="-122"/>
              <a:cs typeface="STKaiti" charset="-122"/>
            </a:endParaRPr>
          </a:p>
          <a:p>
            <a:pPr marL="685800" lvl="3">
              <a:spcBef>
                <a:spcPts val="1000"/>
              </a:spcBef>
              <a:buSzPct val="75000"/>
              <a:buFont typeface="Wingdings" panose="05000000000000000000" pitchFamily="2" charset="2"/>
              <a:buChar char="n"/>
            </a:pPr>
            <a:r>
              <a:rPr lang="zh-CN" altLang="en-US" sz="2600" dirty="0">
                <a:latin typeface="STKaiti" charset="-122"/>
                <a:ea typeface="STKaiti" charset="-122"/>
                <a:cs typeface="STKaiti" charset="-122"/>
              </a:rPr>
              <a:t>使用虚函数实现：运行时通过虚函数表寻找调用的方法</a:t>
            </a:r>
            <a:endParaRPr lang="en-US" altLang="zh-CN" sz="2600" dirty="0">
              <a:latin typeface="STKaiti" charset="-122"/>
              <a:ea typeface="STKaiti" charset="-122"/>
              <a:cs typeface="STKaiti" charset="-122"/>
            </a:endParaRPr>
          </a:p>
          <a:p>
            <a:pPr marL="685800" lvl="3">
              <a:spcBef>
                <a:spcPts val="1000"/>
              </a:spcBef>
              <a:buSzPct val="75000"/>
              <a:buFont typeface="Wingdings" panose="05000000000000000000" pitchFamily="2" charset="2"/>
              <a:buChar char="n"/>
            </a:pPr>
            <a:r>
              <a:rPr lang="zh-CN" altLang="en-US" sz="2600" dirty="0">
                <a:latin typeface="STKaiti" charset="-122"/>
                <a:ea typeface="STKaiti" charset="-122"/>
                <a:cs typeface="STKaiti" charset="-122"/>
              </a:rPr>
              <a:t>使用</a:t>
            </a:r>
            <a:r>
              <a:rPr lang="en-US" altLang="zh-CN" sz="2600" dirty="0">
                <a:latin typeface="STKaiti" charset="-122"/>
                <a:ea typeface="STKaiti" charset="-122"/>
                <a:cs typeface="STKaiti" charset="-122"/>
              </a:rPr>
              <a:t>CRTP</a:t>
            </a:r>
            <a:r>
              <a:rPr lang="zh-CN" altLang="en-US" sz="2600" dirty="0">
                <a:latin typeface="STKaiti" charset="-122"/>
                <a:ea typeface="STKaiti" charset="-122"/>
                <a:cs typeface="STKaiti" charset="-122"/>
              </a:rPr>
              <a:t>实现：函数需要被实现为模板函数，编译时由编译器为每种被调用的派生类进行模板实例化</a:t>
            </a:r>
            <a:endParaRPr lang="en-US" altLang="zh-CN" sz="2600" dirty="0">
              <a:latin typeface="STKaiti" charset="-122"/>
              <a:ea typeface="STKaiti" charset="-122"/>
              <a:cs typeface="STKaiti" charset="-122"/>
            </a:endParaRPr>
          </a:p>
        </p:txBody>
      </p:sp>
      <p:sp>
        <p:nvSpPr>
          <p:cNvPr id="4" name="灯片编号占位符 3">
            <a:extLst>
              <a:ext uri="{FF2B5EF4-FFF2-40B4-BE49-F238E27FC236}">
                <a16:creationId xmlns="" xmlns:a16="http://schemas.microsoft.com/office/drawing/2014/main"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54</a:t>
            </a:fld>
            <a:endParaRPr lang="en-US" altLang="zh-CN" dirty="0"/>
          </a:p>
        </p:txBody>
      </p:sp>
    </p:spTree>
    <p:extLst>
      <p:ext uri="{BB962C8B-B14F-4D97-AF65-F5344CB8AC3E}">
        <p14:creationId xmlns:p14="http://schemas.microsoft.com/office/powerpoint/2010/main" val="13596440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3620F38-AE9C-46D8-A726-CBEB83F9E0E2}"/>
              </a:ext>
            </a:extLst>
          </p:cNvPr>
          <p:cNvSpPr>
            <a:spLocks noGrp="1"/>
          </p:cNvSpPr>
          <p:nvPr>
            <p:ph type="title"/>
          </p:nvPr>
        </p:nvSpPr>
        <p:spPr/>
        <p:txBody>
          <a:bodyPr/>
          <a:lstStyle/>
          <a:p>
            <a:r>
              <a:rPr lang="zh-CN" altLang="en-US" b="1" dirty="0">
                <a:latin typeface="Microsoft YaHei" charset="-122"/>
                <a:ea typeface="Microsoft YaHei" charset="-122"/>
                <a:cs typeface="Microsoft YaHei" charset="-122"/>
              </a:rPr>
              <a:t>关于单例模式</a:t>
            </a:r>
          </a:p>
        </p:txBody>
      </p:sp>
      <p:sp>
        <p:nvSpPr>
          <p:cNvPr id="3" name="内容占位符 2">
            <a:extLst>
              <a:ext uri="{FF2B5EF4-FFF2-40B4-BE49-F238E27FC236}">
                <a16:creationId xmlns="" xmlns:a16="http://schemas.microsoft.com/office/drawing/2014/main" id="{107FD70E-EDCC-4FD7-A488-F66DCE4532BE}"/>
              </a:ext>
            </a:extLst>
          </p:cNvPr>
          <p:cNvSpPr>
            <a:spLocks noGrp="1"/>
          </p:cNvSpPr>
          <p:nvPr>
            <p:ph idx="1"/>
          </p:nvPr>
        </p:nvSpPr>
        <p:spPr>
          <a:xfrm>
            <a:off x="628650" y="1628800"/>
            <a:ext cx="8377014"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单例模式是存在争议的一种设计模式</a:t>
            </a:r>
            <a:endParaRPr lang="en-US" altLang="zh-CN" sz="2800" b="1" dirty="0">
              <a:solidFill>
                <a:srgbClr val="003366"/>
              </a:solidFill>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优点：</a:t>
            </a:r>
            <a:endParaRPr lang="en-US" altLang="zh-CN" sz="2800" b="1" dirty="0">
              <a:solidFill>
                <a:srgbClr val="003366"/>
              </a:solidFill>
              <a:latin typeface="STKaiti" charset="-122"/>
              <a:ea typeface="STKaiti" charset="-122"/>
              <a:cs typeface="STKaiti" charset="-122"/>
            </a:endParaRPr>
          </a:p>
          <a:p>
            <a:pPr marL="685800" lvl="3">
              <a:spcBef>
                <a:spcPts val="1000"/>
              </a:spcBef>
              <a:buSzPct val="75000"/>
              <a:buFont typeface="Wingdings" panose="05000000000000000000" pitchFamily="2" charset="2"/>
              <a:buChar char="n"/>
            </a:pPr>
            <a:r>
              <a:rPr lang="zh-CN" altLang="en-US" sz="2400" dirty="0">
                <a:latin typeface="STKaiti" charset="-122"/>
                <a:ea typeface="STKaiti" charset="-122"/>
                <a:cs typeface="STKaiti" charset="-122"/>
              </a:rPr>
              <a:t>实现似乎比较简单</a:t>
            </a:r>
            <a:endParaRPr lang="en-US" altLang="zh-CN" sz="2400" dirty="0">
              <a:latin typeface="STKaiti" charset="-122"/>
              <a:ea typeface="STKaiti" charset="-122"/>
              <a:cs typeface="STKaiti" charset="-122"/>
            </a:endParaRPr>
          </a:p>
          <a:p>
            <a:pPr marL="685800" lvl="3">
              <a:spcBef>
                <a:spcPts val="1000"/>
              </a:spcBef>
              <a:buSzPct val="75000"/>
              <a:buFont typeface="Wingdings" panose="05000000000000000000" pitchFamily="2" charset="2"/>
              <a:buChar char="n"/>
            </a:pPr>
            <a:r>
              <a:rPr lang="zh-CN" altLang="en-US" sz="2400" dirty="0">
                <a:latin typeface="STKaiti" charset="-122"/>
                <a:ea typeface="STKaiti" charset="-122"/>
                <a:cs typeface="STKaiti" charset="-122"/>
              </a:rPr>
              <a:t>以相对安全的形式提供可供全局访问的数据</a:t>
            </a:r>
            <a:endParaRPr lang="en-US" altLang="zh-CN" sz="2400" dirty="0">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缺点：</a:t>
            </a:r>
            <a:endParaRPr lang="en-US" altLang="zh-CN" sz="2800" b="1" dirty="0">
              <a:solidFill>
                <a:srgbClr val="003366"/>
              </a:solidFill>
              <a:latin typeface="STKaiti" charset="-122"/>
              <a:ea typeface="STKaiti" charset="-122"/>
              <a:cs typeface="STKaiti" charset="-122"/>
            </a:endParaRPr>
          </a:p>
          <a:p>
            <a:pPr marL="685800" lvl="3">
              <a:spcBef>
                <a:spcPts val="1000"/>
              </a:spcBef>
              <a:buSzPct val="75000"/>
              <a:buFont typeface="Wingdings" panose="05000000000000000000" pitchFamily="2" charset="2"/>
              <a:buChar char="n"/>
            </a:pPr>
            <a:r>
              <a:rPr lang="zh-CN" altLang="en-US" sz="2400" dirty="0">
                <a:latin typeface="STKaiti" charset="-122"/>
                <a:ea typeface="STKaiti" charset="-122"/>
                <a:cs typeface="STKaiti" charset="-122"/>
              </a:rPr>
              <a:t>难以完全正确地</a:t>
            </a:r>
            <a:r>
              <a:rPr lang="zh-CN" altLang="en-US" sz="2400" dirty="0" smtClean="0">
                <a:latin typeface="STKaiti" charset="-122"/>
                <a:ea typeface="STKaiti" charset="-122"/>
                <a:cs typeface="STKaiti" charset="-122"/>
              </a:rPr>
              <a:t>实现，安全隐患在各种特殊情况下可能仍然存在，防不胜防</a:t>
            </a:r>
            <a:endParaRPr lang="en-US" altLang="zh-CN" sz="2400" dirty="0">
              <a:latin typeface="STKaiti" charset="-122"/>
              <a:ea typeface="STKaiti" charset="-122"/>
              <a:cs typeface="STKaiti" charset="-122"/>
            </a:endParaRPr>
          </a:p>
          <a:p>
            <a:pPr marL="685800" lvl="3">
              <a:spcBef>
                <a:spcPts val="1000"/>
              </a:spcBef>
              <a:buSzPct val="75000"/>
              <a:buFont typeface="Wingdings" panose="05000000000000000000" pitchFamily="2" charset="2"/>
              <a:buChar char="n"/>
            </a:pPr>
            <a:r>
              <a:rPr lang="zh-CN" altLang="en-US" sz="2400" dirty="0" smtClean="0">
                <a:latin typeface="STKaiti" charset="-122"/>
                <a:ea typeface="STKaiti" charset="-122"/>
                <a:cs typeface="STKaiti" charset="-122"/>
              </a:rPr>
              <a:t>违反了面向对象单一</a:t>
            </a:r>
            <a:r>
              <a:rPr lang="zh-CN" altLang="en-US" sz="2400" dirty="0">
                <a:latin typeface="STKaiti" charset="-122"/>
                <a:ea typeface="STKaiti" charset="-122"/>
                <a:cs typeface="STKaiti" charset="-122"/>
              </a:rPr>
              <a:t>职责原则</a:t>
            </a:r>
            <a:endParaRPr lang="en-US" altLang="zh-CN" sz="2400" dirty="0">
              <a:latin typeface="STKaiti" charset="-122"/>
              <a:ea typeface="STKaiti" charset="-122"/>
              <a:cs typeface="STKaiti" charset="-122"/>
            </a:endParaRPr>
          </a:p>
          <a:p>
            <a:pPr marL="685800" lvl="3">
              <a:spcBef>
                <a:spcPts val="1000"/>
              </a:spcBef>
              <a:buSzPct val="75000"/>
              <a:buFont typeface="Wingdings" panose="05000000000000000000" pitchFamily="2" charset="2"/>
              <a:buChar char="n"/>
            </a:pPr>
            <a:r>
              <a:rPr lang="zh-CN" altLang="en-US" sz="2400" dirty="0">
                <a:latin typeface="STKaiti" charset="-122"/>
                <a:ea typeface="STKaiti" charset="-122"/>
                <a:cs typeface="STKaiti" charset="-122"/>
              </a:rPr>
              <a:t>滥用这一方法会使得实际的依赖关系变得</a:t>
            </a:r>
            <a:r>
              <a:rPr lang="zh-CN" altLang="en-US" sz="2400" dirty="0" smtClean="0">
                <a:latin typeface="STKaiti" charset="-122"/>
                <a:ea typeface="STKaiti" charset="-122"/>
                <a:cs typeface="STKaiti" charset="-122"/>
              </a:rPr>
              <a:t>隐蔽</a:t>
            </a:r>
            <a:endParaRPr lang="en-US" altLang="zh-CN" sz="2400" dirty="0">
              <a:latin typeface="STKaiti" charset="-122"/>
              <a:ea typeface="STKaiti" charset="-122"/>
              <a:cs typeface="STKaiti" charset="-122"/>
            </a:endParaRPr>
          </a:p>
          <a:p>
            <a:pPr marL="685800" lvl="3">
              <a:spcBef>
                <a:spcPts val="1000"/>
              </a:spcBef>
              <a:buSzPct val="75000"/>
              <a:buFont typeface="Wingdings" panose="05000000000000000000" pitchFamily="2" charset="2"/>
              <a:buChar char="n"/>
            </a:pPr>
            <a:endParaRPr lang="en-US" altLang="zh-CN" sz="2400" b="1" dirty="0">
              <a:solidFill>
                <a:srgbClr val="003366"/>
              </a:solidFill>
              <a:latin typeface="STKaiti" charset="-122"/>
              <a:ea typeface="STKaiti" charset="-122"/>
              <a:cs typeface="STKaiti" charset="-122"/>
            </a:endParaRPr>
          </a:p>
        </p:txBody>
      </p:sp>
      <p:sp>
        <p:nvSpPr>
          <p:cNvPr id="4" name="灯片编号占位符 3">
            <a:extLst>
              <a:ext uri="{FF2B5EF4-FFF2-40B4-BE49-F238E27FC236}">
                <a16:creationId xmlns="" xmlns:a16="http://schemas.microsoft.com/office/drawing/2014/main" id="{55C4F769-17BB-4C33-9F43-A09CADA5C954}"/>
              </a:ext>
            </a:extLst>
          </p:cNvPr>
          <p:cNvSpPr>
            <a:spLocks noGrp="1"/>
          </p:cNvSpPr>
          <p:nvPr>
            <p:ph type="sldNum" sz="quarter" idx="12"/>
          </p:nvPr>
        </p:nvSpPr>
        <p:spPr/>
        <p:txBody>
          <a:bodyPr/>
          <a:lstStyle/>
          <a:p>
            <a:pPr>
              <a:defRPr/>
            </a:pPr>
            <a:fld id="{BFD7BE51-03DD-4CCA-8227-D775462981B4}" type="slidenum">
              <a:rPr lang="en-US" altLang="zh-CN" smtClean="0"/>
              <a:pPr>
                <a:defRPr/>
              </a:pPr>
              <a:t>55</a:t>
            </a:fld>
            <a:endParaRPr lang="en-US" altLang="zh-CN" dirty="0"/>
          </a:p>
        </p:txBody>
      </p:sp>
    </p:spTree>
    <p:extLst>
      <p:ext uri="{BB962C8B-B14F-4D97-AF65-F5344CB8AC3E}">
        <p14:creationId xmlns:p14="http://schemas.microsoft.com/office/powerpoint/2010/main" val="10733092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b="1" dirty="0" smtClean="0">
                <a:latin typeface="Microsoft YaHei" charset="-122"/>
                <a:ea typeface="Microsoft YaHei" charset="-122"/>
                <a:cs typeface="Microsoft YaHei" charset="-122"/>
              </a:rPr>
              <a:t>工厂模式</a:t>
            </a:r>
            <a:endParaRPr lang="zh-CN" altLang="en-US" b="1" dirty="0">
              <a:latin typeface="Microsoft YaHei" charset="-122"/>
              <a:ea typeface="Microsoft YaHei" charset="-122"/>
              <a:cs typeface="Microsoft YaHei" charset="-122"/>
            </a:endParaRP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a:xfrm>
            <a:off x="628650" y="1340768"/>
            <a:ext cx="8047806" cy="4749029"/>
          </a:xfrm>
        </p:spPr>
        <p:txBody>
          <a:bodyPr>
            <a:noAutofit/>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在</a:t>
            </a:r>
            <a:r>
              <a:rPr lang="en-US" altLang="zh-CN" sz="2800" b="1" dirty="0">
                <a:solidFill>
                  <a:srgbClr val="FF0000"/>
                </a:solidFill>
                <a:latin typeface="STKaiti" charset="-122"/>
                <a:ea typeface="STKaiti" charset="-122"/>
                <a:cs typeface="STKaiti" charset="-122"/>
              </a:rPr>
              <a:t>Tea</a:t>
            </a:r>
            <a:r>
              <a:rPr lang="zh-CN" altLang="en-US" sz="2800" b="1" dirty="0">
                <a:solidFill>
                  <a:srgbClr val="003366"/>
                </a:solidFill>
                <a:latin typeface="STKaiti" charset="-122"/>
                <a:ea typeface="STKaiti" charset="-122"/>
                <a:cs typeface="STKaiti" charset="-122"/>
              </a:rPr>
              <a:t>类中添加一个</a:t>
            </a:r>
            <a:r>
              <a:rPr lang="en-US" altLang="zh-CN" sz="2800" b="1" dirty="0">
                <a:solidFill>
                  <a:srgbClr val="FF0000"/>
                </a:solidFill>
                <a:latin typeface="STKaiti" charset="-122"/>
                <a:ea typeface="STKaiti" charset="-122"/>
                <a:cs typeface="STKaiti" charset="-122"/>
              </a:rPr>
              <a:t>factory</a:t>
            </a:r>
            <a:r>
              <a:rPr lang="zh-CN" altLang="en-US" sz="2800" b="1" dirty="0">
                <a:solidFill>
                  <a:srgbClr val="003366"/>
                </a:solidFill>
                <a:latin typeface="STKaiti" charset="-122"/>
                <a:ea typeface="STKaiti" charset="-122"/>
                <a:cs typeface="STKaiti" charset="-122"/>
              </a:rPr>
              <a:t>静态方法：</a:t>
            </a:r>
            <a:endParaRPr lang="en-US" altLang="zh-CN" sz="2800" b="1" dirty="0">
              <a:solidFill>
                <a:srgbClr val="003366"/>
              </a:solidFill>
              <a:latin typeface="STKaiti" charset="-122"/>
              <a:ea typeface="STKaiti" charset="-122"/>
              <a:cs typeface="STKaiti" charset="-122"/>
            </a:endParaRPr>
          </a:p>
          <a:p>
            <a:endParaRPr lang="en-US" altLang="zh-CN" dirty="0">
              <a:latin typeface="STKaiti" charset="-122"/>
              <a:ea typeface="STKaiti" charset="-122"/>
              <a:cs typeface="STKaiti" charset="-122"/>
            </a:endParaRPr>
          </a:p>
          <a:p>
            <a:endParaRPr lang="en-US" altLang="zh-CN" dirty="0">
              <a:latin typeface="STKaiti" charset="-122"/>
              <a:ea typeface="STKaiti" charset="-122"/>
              <a:cs typeface="STKaiti" charset="-122"/>
            </a:endParaRPr>
          </a:p>
          <a:p>
            <a:endParaRPr lang="en-US" altLang="zh-CN" dirty="0">
              <a:latin typeface="STKaiti" charset="-122"/>
              <a:ea typeface="STKaiti" charset="-122"/>
              <a:cs typeface="STKaiti" charset="-122"/>
            </a:endParaRPr>
          </a:p>
          <a:p>
            <a:endParaRPr lang="en-US" altLang="zh-CN" dirty="0">
              <a:latin typeface="STKaiti" charset="-122"/>
              <a:ea typeface="STKaiti" charset="-122"/>
              <a:cs typeface="STKaiti" charset="-122"/>
            </a:endParaRPr>
          </a:p>
          <a:p>
            <a:endParaRPr lang="en-US" altLang="zh-CN" dirty="0">
              <a:latin typeface="STKaiti" charset="-122"/>
              <a:ea typeface="STKaiti" charset="-122"/>
              <a:cs typeface="STKaiti" charset="-122"/>
            </a:endParaRPr>
          </a:p>
          <a:p>
            <a:endParaRPr lang="en-US" altLang="zh-CN" dirty="0">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endParaRPr lang="en-US" altLang="zh-CN" sz="2800" b="1" dirty="0">
              <a:solidFill>
                <a:srgbClr val="003366"/>
              </a:solidFill>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endParaRPr lang="en-US" altLang="zh-CN" sz="2800" b="1" dirty="0">
              <a:solidFill>
                <a:srgbClr val="003366"/>
              </a:solidFill>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这一方法被称为“</a:t>
            </a:r>
            <a:r>
              <a:rPr lang="zh-CN" altLang="en-US" sz="2800" b="1" dirty="0" smtClean="0">
                <a:solidFill>
                  <a:srgbClr val="FF0000"/>
                </a:solidFill>
                <a:latin typeface="STKaiti" charset="-122"/>
                <a:ea typeface="STKaiti" charset="-122"/>
                <a:cs typeface="STKaiti" charset="-122"/>
              </a:rPr>
              <a:t>工厂模式</a:t>
            </a:r>
            <a:r>
              <a:rPr lang="zh-CN" altLang="en-US" sz="2800" b="1" dirty="0" smtClean="0">
                <a:solidFill>
                  <a:srgbClr val="003366"/>
                </a:solidFill>
                <a:latin typeface="STKaiti" charset="-122"/>
                <a:ea typeface="STKaiti" charset="-122"/>
                <a:cs typeface="STKaiti" charset="-122"/>
              </a:rPr>
              <a:t>”</a:t>
            </a:r>
            <a:endParaRPr lang="en-US" altLang="zh-CN" sz="2800" b="1" dirty="0">
              <a:solidFill>
                <a:srgbClr val="003366"/>
              </a:solidFill>
              <a:latin typeface="STKaiti" charset="-122"/>
              <a:ea typeface="STKaiti" charset="-122"/>
              <a:cs typeface="STKaiti" charset="-122"/>
            </a:endParaRPr>
          </a:p>
          <a:p>
            <a:pPr marL="446088" lvl="2" indent="-254000"/>
            <a:endParaRPr lang="en-US" altLang="zh-CN" dirty="0">
              <a:solidFill>
                <a:schemeClr val="tx1"/>
              </a:solidFill>
              <a:latin typeface="STKaiti" charset="-122"/>
              <a:ea typeface="STKaiti" charset="-122"/>
              <a:cs typeface="STKaiti" charset="-122"/>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56</a:t>
            </a:fld>
            <a:endParaRPr lang="en-US" altLang="zh-CN" dirty="0"/>
          </a:p>
        </p:txBody>
      </p:sp>
      <p:sp>
        <p:nvSpPr>
          <p:cNvPr id="7" name="TextBox 3">
            <a:extLst>
              <a:ext uri="{FF2B5EF4-FFF2-40B4-BE49-F238E27FC236}">
                <a16:creationId xmlns="" xmlns:a16="http://schemas.microsoft.com/office/drawing/2014/main" id="{0EF01E3A-720E-934B-9663-8CB44A35FE2E}"/>
              </a:ext>
            </a:extLst>
          </p:cNvPr>
          <p:cNvSpPr txBox="1"/>
          <p:nvPr/>
        </p:nvSpPr>
        <p:spPr>
          <a:xfrm>
            <a:off x="709203" y="1947604"/>
            <a:ext cx="7886700" cy="378565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Tea {</a:t>
            </a:r>
          </a:p>
          <a:p>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static Tea *</a:t>
            </a:r>
            <a:r>
              <a:rPr lang="en-US" altLang="zh-CN" sz="1600" dirty="0">
                <a:solidFill>
                  <a:srgbClr val="FF0000"/>
                </a:solidFill>
                <a:latin typeface="Consolas" panose="020B0609020204030204" pitchFamily="49" charset="0"/>
                <a:ea typeface="华文楷体" panose="02010600040101010101" pitchFamily="2" charset="-122"/>
                <a:cs typeface="+mn-cs"/>
              </a:rPr>
              <a:t>factory</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string &amp;type);</a:t>
            </a:r>
            <a:endParaRPr lang="en-US" altLang="ja-JP" sz="1600" dirty="0">
              <a:solidFill>
                <a:schemeClr val="tx1"/>
              </a:solidFill>
              <a:latin typeface="Consolas" panose="020B0609020204030204" pitchFamily="49" charset="0"/>
              <a:ea typeface="华文楷体" panose="02010600040101010101" pitchFamily="2" charset="-122"/>
              <a:cs typeface="+mn-cs"/>
            </a:endParaRPr>
          </a:p>
          <a:p>
            <a:r>
              <a:rPr lang="en-US" altLang="ja-JP" sz="1600" dirty="0">
                <a:solidFill>
                  <a:schemeClr val="tx1"/>
                </a:solidFill>
                <a:latin typeface="Consolas" panose="020B0609020204030204" pitchFamily="49" charset="0"/>
                <a:ea typeface="华文楷体" panose="02010600040101010101" pitchFamily="2" charset="-122"/>
                <a:cs typeface="+mn-cs"/>
              </a:rPr>
              <a:t>};</a:t>
            </a:r>
          </a:p>
          <a:p>
            <a:endParaRPr lang="en-US" altLang="ja-JP" sz="1600" dirty="0">
              <a:solidFill>
                <a:schemeClr val="tx1"/>
              </a:solidFill>
              <a:latin typeface="Consolas" panose="020B0609020204030204" pitchFamily="49" charset="0"/>
              <a:ea typeface="华文楷体" panose="02010600040101010101" pitchFamily="2" charset="-122"/>
              <a:cs typeface="+mn-cs"/>
            </a:endParaRPr>
          </a:p>
          <a:p>
            <a:r>
              <a:rPr lang="en-US" altLang="ja-JP" sz="1600" dirty="0">
                <a:solidFill>
                  <a:srgbClr val="008000"/>
                </a:solidFill>
                <a:latin typeface="Consolas" panose="020B0609020204030204" pitchFamily="49" charset="0"/>
                <a:ea typeface="华文楷体" panose="02010600040101010101" pitchFamily="2" charset="-122"/>
              </a:rPr>
              <a:t>// ... </a:t>
            </a:r>
            <a:r>
              <a:rPr lang="ja-JP" altLang="en-US" sz="1600" dirty="0">
                <a:solidFill>
                  <a:srgbClr val="008000"/>
                </a:solidFill>
                <a:latin typeface="Consolas" panose="020B0609020204030204" pitchFamily="49" charset="0"/>
                <a:ea typeface="华文楷体" panose="02010600040101010101" pitchFamily="2" charset="-122"/>
              </a:rPr>
              <a:t>子类定义</a:t>
            </a:r>
            <a:r>
              <a:rPr lang="en-US" altLang="ja-JP" sz="1600" dirty="0">
                <a:solidFill>
                  <a:srgbClr val="008000"/>
                </a:solidFill>
                <a:latin typeface="Consolas" panose="020B0609020204030204" pitchFamily="49" charset="0"/>
                <a:ea typeface="华文楷体" panose="02010600040101010101" pitchFamily="2" charset="-122"/>
              </a:rPr>
              <a:t> ...</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Tea *Tea::</a:t>
            </a:r>
            <a:r>
              <a:rPr lang="en-US" altLang="zh-CN" sz="1600" dirty="0">
                <a:solidFill>
                  <a:srgbClr val="FF0000"/>
                </a:solidFill>
                <a:latin typeface="Consolas" panose="020B0609020204030204" pitchFamily="49" charset="0"/>
                <a:ea typeface="华文楷体" panose="02010600040101010101" pitchFamily="2" charset="-122"/>
                <a:cs typeface="+mn-cs"/>
              </a:rPr>
              <a:t>factory</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string &amp;type)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rPr>
              <a:t>if (type == "</a:t>
            </a:r>
            <a:r>
              <a:rPr lang="en-US" altLang="zh-CN" sz="1600" dirty="0" err="1">
                <a:solidFill>
                  <a:schemeClr val="tx1"/>
                </a:solidFill>
                <a:latin typeface="Consolas" panose="020B0609020204030204" pitchFamily="49" charset="0"/>
                <a:ea typeface="华文楷体" panose="02010600040101010101" pitchFamily="2" charset="-122"/>
              </a:rPr>
              <a:t>GreenTea</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err="1">
                <a:solidFill>
                  <a:schemeClr val="tx1"/>
                </a:solidFill>
                <a:latin typeface="Consolas" panose="020B0609020204030204" pitchFamily="49" charset="0"/>
                <a:ea typeface="华文楷体" panose="02010600040101010101" pitchFamily="2" charset="-122"/>
              </a:rPr>
              <a:t>GreenTea</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else if (type == "</a:t>
            </a:r>
            <a:r>
              <a:rPr lang="en-US" altLang="zh-CN" sz="1600" dirty="0" err="1">
                <a:solidFill>
                  <a:schemeClr val="tx1"/>
                </a:solidFill>
                <a:latin typeface="Consolas" panose="020B0609020204030204" pitchFamily="49" charset="0"/>
                <a:ea typeface="华文楷体" panose="02010600040101010101" pitchFamily="2" charset="-122"/>
              </a:rPr>
              <a:t>BlackTea</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err="1">
                <a:solidFill>
                  <a:schemeClr val="tx1"/>
                </a:solidFill>
                <a:latin typeface="Consolas" panose="020B0609020204030204" pitchFamily="49" charset="0"/>
                <a:ea typeface="华文楷体" panose="02010600040101010101" pitchFamily="2" charset="-122"/>
              </a:rPr>
              <a:t>Blacktea</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    else ... </a:t>
            </a:r>
            <a:r>
              <a:rPr lang="en-US" altLang="zh-CN" sz="1600" dirty="0">
                <a:solidFill>
                  <a:srgbClr val="008000"/>
                </a:solidFill>
                <a:latin typeface="Consolas" panose="020B0609020204030204" pitchFamily="49" charset="0"/>
                <a:ea typeface="华文楷体" panose="02010600040101010101" pitchFamily="2" charset="-122"/>
              </a:rPr>
              <a:t>// </a:t>
            </a:r>
            <a:r>
              <a:rPr lang="ja-JP" altLang="en-US" sz="1600" dirty="0">
                <a:solidFill>
                  <a:srgbClr val="008000"/>
                </a:solidFill>
                <a:latin typeface="Consolas" panose="020B0609020204030204" pitchFamily="49" charset="0"/>
                <a:ea typeface="华文楷体" panose="02010600040101010101" pitchFamily="2" charset="-122"/>
              </a:rPr>
              <a:t>其他可能的茶叶类型</a:t>
            </a:r>
            <a:endParaRPr lang="en-US" altLang="ja-JP" sz="1600" dirty="0">
              <a:solidFill>
                <a:srgbClr val="008000"/>
              </a:solidFill>
              <a:latin typeface="Consolas" panose="020B0609020204030204" pitchFamily="49" charset="0"/>
              <a:ea typeface="华文楷体" panose="02010600040101010101" pitchFamily="2" charset="-122"/>
            </a:endParaRPr>
          </a:p>
          <a:p>
            <a:r>
              <a:rPr lang="en-US" altLang="ja-JP"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10533946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b="1" dirty="0">
                <a:latin typeface="Microsoft YaHei" charset="-122"/>
                <a:ea typeface="Microsoft YaHei" charset="-122"/>
                <a:cs typeface="Microsoft YaHei" charset="-122"/>
              </a:rPr>
              <a:t>单独的工厂类</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a:xfrm>
            <a:off x="628650" y="1268760"/>
            <a:ext cx="8047806" cy="4749029"/>
          </a:xfrm>
        </p:spPr>
        <p:txBody>
          <a:bodyPr>
            <a:normAutofit/>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当构造逻辑过于复杂，或者有必要进行分离时，可以把工厂放在单独的类中：</a:t>
            </a:r>
            <a:endParaRPr lang="en-US" altLang="zh-CN" sz="2800" b="1" dirty="0">
              <a:solidFill>
                <a:srgbClr val="003366"/>
              </a:solidFill>
              <a:latin typeface="STKaiti" charset="-122"/>
              <a:ea typeface="STKaiti" charset="-122"/>
              <a:cs typeface="STKaiti" charset="-122"/>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57</a:t>
            </a:fld>
            <a:endParaRPr lang="en-US" altLang="zh-CN" dirty="0"/>
          </a:p>
        </p:txBody>
      </p:sp>
      <p:sp>
        <p:nvSpPr>
          <p:cNvPr id="7" name="TextBox 3">
            <a:extLst>
              <a:ext uri="{FF2B5EF4-FFF2-40B4-BE49-F238E27FC236}">
                <a16:creationId xmlns="" xmlns:a16="http://schemas.microsoft.com/office/drawing/2014/main" id="{A123848F-E308-6848-9694-0E2D88996E24}"/>
              </a:ext>
            </a:extLst>
          </p:cNvPr>
          <p:cNvSpPr txBox="1"/>
          <p:nvPr/>
        </p:nvSpPr>
        <p:spPr>
          <a:xfrm>
            <a:off x="709203" y="2205439"/>
            <a:ext cx="7886700"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rgbClr val="FF0000"/>
                </a:solidFill>
                <a:latin typeface="Consolas" panose="020B0609020204030204" pitchFamily="49" charset="0"/>
                <a:ea typeface="华文楷体" panose="02010600040101010101" pitchFamily="2" charset="-122"/>
                <a:cs typeface="+mn-cs"/>
              </a:rPr>
              <a:t>TeaFactory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void </a:t>
            </a:r>
            <a:r>
              <a:rPr lang="en-US" altLang="zh-CN" sz="1600" dirty="0" err="1">
                <a:solidFill>
                  <a:schemeClr val="tx1"/>
                </a:solidFill>
                <a:latin typeface="Consolas" panose="020B0609020204030204" pitchFamily="49" charset="0"/>
                <a:ea typeface="华文楷体" panose="02010600040101010101" pitchFamily="2" charset="-122"/>
                <a:cs typeface="+mn-cs"/>
              </a:rPr>
              <a:t>setMilk</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amount) { ... }</a:t>
            </a:r>
          </a:p>
          <a:p>
            <a:r>
              <a:rPr lang="en-US" altLang="zh-CN" sz="1600" dirty="0">
                <a:solidFill>
                  <a:schemeClr val="tx1"/>
                </a:solidFill>
                <a:latin typeface="Consolas" panose="020B0609020204030204" pitchFamily="49" charset="0"/>
                <a:ea typeface="华文楷体" panose="02010600040101010101" pitchFamily="2" charset="-122"/>
                <a:cs typeface="+mn-cs"/>
              </a:rPr>
              <a:t>    void </a:t>
            </a:r>
            <a:r>
              <a:rPr lang="en-US" altLang="zh-CN" sz="1600" dirty="0" err="1">
                <a:solidFill>
                  <a:schemeClr val="tx1"/>
                </a:solidFill>
                <a:latin typeface="Consolas" panose="020B0609020204030204" pitchFamily="49" charset="0"/>
                <a:ea typeface="华文楷体" panose="02010600040101010101" pitchFamily="2" charset="-122"/>
                <a:cs typeface="+mn-cs"/>
              </a:rPr>
              <a:t>setSugar</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amount) { ... }</a:t>
            </a:r>
          </a:p>
          <a:p>
            <a:r>
              <a:rPr lang="en-US" altLang="zh-CN" sz="1600" dirty="0">
                <a:solidFill>
                  <a:schemeClr val="tx1"/>
                </a:solidFill>
                <a:latin typeface="Consolas" panose="020B0609020204030204" pitchFamily="49" charset="0"/>
                <a:ea typeface="华文楷体" panose="02010600040101010101" pitchFamily="2" charset="-122"/>
                <a:cs typeface="+mn-cs"/>
              </a:rPr>
              <a:t>    Tea *</a:t>
            </a:r>
            <a:r>
              <a:rPr lang="en-US" altLang="zh-CN" sz="1600" dirty="0" err="1">
                <a:solidFill>
                  <a:schemeClr val="tx1"/>
                </a:solidFill>
                <a:latin typeface="Consolas" panose="020B0609020204030204" pitchFamily="49" charset="0"/>
                <a:ea typeface="华文楷体" panose="02010600040101010101" pitchFamily="2" charset="-122"/>
                <a:cs typeface="+mn-cs"/>
              </a:rPr>
              <a:t>createTea</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string &amp;type) {</a:t>
            </a:r>
          </a:p>
          <a:p>
            <a:r>
              <a:rPr lang="en-US" altLang="zh-CN" sz="1600" dirty="0">
                <a:solidFill>
                  <a:schemeClr val="tx1"/>
                </a:solidFill>
                <a:latin typeface="Consolas" panose="020B0609020204030204" pitchFamily="49" charset="0"/>
                <a:ea typeface="华文楷体" panose="02010600040101010101" pitchFamily="2" charset="-122"/>
                <a:cs typeface="+mn-cs"/>
              </a:rPr>
              <a:t>        Tea *tea = </a:t>
            </a:r>
            <a:r>
              <a:rPr lang="en-US" altLang="zh-CN" sz="1600" dirty="0" err="1">
                <a:solidFill>
                  <a:schemeClr val="tx1"/>
                </a:solidFill>
                <a:latin typeface="Consolas" panose="020B0609020204030204" pitchFamily="49" charset="0"/>
                <a:ea typeface="华文楷体" panose="02010600040101010101" pitchFamily="2" charset="-122"/>
                <a:cs typeface="+mn-cs"/>
              </a:rPr>
              <a:t>nullptr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if (type ==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tea = new </a:t>
            </a:r>
            <a:r>
              <a:rPr lang="en-US" altLang="zh-CN" sz="1600" dirty="0" err="1">
                <a:solidFill>
                  <a:schemeClr val="tx1"/>
                </a:solidFill>
                <a:latin typeface="Consolas" panose="020B0609020204030204" pitchFamily="49" charset="0"/>
                <a:ea typeface="华文楷体" panose="02010600040101010101" pitchFamily="2" charset="-122"/>
                <a:cs typeface="+mn-cs"/>
              </a:rPr>
              <a:t>GreenTea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else if (type ==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tea = new </a:t>
            </a:r>
            <a:r>
              <a:rPr lang="en-US" altLang="zh-CN" sz="1600" dirty="0" err="1">
                <a:solidFill>
                  <a:schemeClr val="tx1"/>
                </a:solidFill>
                <a:latin typeface="Consolas" panose="020B0609020204030204" pitchFamily="49" charset="0"/>
                <a:ea typeface="华文楷体" panose="02010600040101010101" pitchFamily="2" charset="-122"/>
                <a:cs typeface="+mn-cs"/>
              </a:rPr>
              <a:t>Blacktea</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rPr>
              <a:t>else ...  </a:t>
            </a:r>
            <a:r>
              <a:rPr lang="en-US" altLang="zh-CN" sz="1600" dirty="0">
                <a:solidFill>
                  <a:srgbClr val="008000"/>
                </a:solidFill>
                <a:latin typeface="Consolas" panose="020B0609020204030204" pitchFamily="49" charset="0"/>
                <a:ea typeface="华文楷体" panose="02010600040101010101" pitchFamily="2" charset="-122"/>
              </a:rPr>
              <a:t>// </a:t>
            </a:r>
            <a:r>
              <a:rPr lang="ja-JP" altLang="en-US" sz="1600" dirty="0">
                <a:solidFill>
                  <a:srgbClr val="008000"/>
                </a:solidFill>
                <a:latin typeface="Consolas" panose="020B0609020204030204" pitchFamily="49" charset="0"/>
                <a:ea typeface="华文楷体" panose="02010600040101010101" pitchFamily="2" charset="-122"/>
              </a:rPr>
              <a:t>其他可能的茶叶类型</a:t>
            </a:r>
            <a:endParaRPr lang="en-US" altLang="ja-JP" sz="1600" dirty="0">
              <a:solidFill>
                <a:srgbClr val="008000"/>
              </a:solidFill>
              <a:latin typeface="Consolas" panose="020B0609020204030204" pitchFamily="49" charset="0"/>
              <a:ea typeface="华文楷体" panose="02010600040101010101" pitchFamily="2" charset="-122"/>
            </a:endParaRPr>
          </a:p>
          <a:p>
            <a:r>
              <a:rPr lang="en-US" altLang="zh-CN" sz="1600" dirty="0">
                <a:solidFill>
                  <a:srgbClr val="008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if (</a:t>
            </a:r>
            <a:r>
              <a:rPr lang="en-US" altLang="zh-CN" sz="1600" dirty="0" err="1">
                <a:solidFill>
                  <a:schemeClr val="tx1"/>
                </a:solidFill>
                <a:latin typeface="Consolas" panose="020B0609020204030204" pitchFamily="49" charset="0"/>
                <a:ea typeface="华文楷体" panose="02010600040101010101" pitchFamily="2" charset="-122"/>
                <a:cs typeface="+mn-cs"/>
              </a:rPr>
              <a:t>milkAmount</a:t>
            </a:r>
            <a:r>
              <a:rPr lang="en-US" altLang="zh-CN" sz="1600" dirty="0">
                <a:solidFill>
                  <a:schemeClr val="tx1"/>
                </a:solidFill>
                <a:latin typeface="Consolas" panose="020B0609020204030204" pitchFamily="49" charset="0"/>
                <a:ea typeface="华文楷体" panose="02010600040101010101" pitchFamily="2" charset="-122"/>
                <a:cs typeface="+mn-cs"/>
              </a:rPr>
              <a:t> &gt; 0) tea-&gt;</a:t>
            </a:r>
            <a:r>
              <a:rPr lang="en-US" altLang="zh-CN" sz="1600" dirty="0" err="1">
                <a:solidFill>
                  <a:schemeClr val="tx1"/>
                </a:solidFill>
                <a:latin typeface="Consolas" panose="020B0609020204030204" pitchFamily="49" charset="0"/>
                <a:ea typeface="华文楷体" panose="02010600040101010101" pitchFamily="2" charset="-122"/>
                <a:cs typeface="+mn-cs"/>
              </a:rPr>
              <a:t>addMilk</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if (</a:t>
            </a:r>
            <a:r>
              <a:rPr lang="en-US" altLang="zh-CN" sz="1600" dirty="0" err="1">
                <a:solidFill>
                  <a:schemeClr val="tx1"/>
                </a:solidFill>
                <a:latin typeface="Consolas" panose="020B0609020204030204" pitchFamily="49" charset="0"/>
                <a:ea typeface="华文楷体" panose="02010600040101010101" pitchFamily="2" charset="-122"/>
                <a:cs typeface="+mn-cs"/>
              </a:rPr>
              <a:t>sugarAmount</a:t>
            </a:r>
            <a:r>
              <a:rPr lang="en-US" altLang="zh-CN" sz="1600" dirty="0">
                <a:solidFill>
                  <a:schemeClr val="tx1"/>
                </a:solidFill>
                <a:latin typeface="Consolas" panose="020B0609020204030204" pitchFamily="49" charset="0"/>
                <a:ea typeface="华文楷体" panose="02010600040101010101" pitchFamily="2" charset="-122"/>
                <a:cs typeface="+mn-cs"/>
              </a:rPr>
              <a:t> &gt; 0) tea-&gt;</a:t>
            </a:r>
            <a:r>
              <a:rPr lang="en-US" altLang="zh-CN" sz="1600" dirty="0" err="1">
                <a:solidFill>
                  <a:schemeClr val="tx1"/>
                </a:solidFill>
                <a:latin typeface="Consolas" panose="020B0609020204030204" pitchFamily="49" charset="0"/>
                <a:ea typeface="华文楷体" panose="02010600040101010101" pitchFamily="2" charset="-122"/>
                <a:cs typeface="+mn-cs"/>
              </a:rPr>
              <a:t>addSugar</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008000"/>
                </a:solidFill>
                <a:latin typeface="Consolas" panose="020B0609020204030204" pitchFamily="49" charset="0"/>
                <a:ea typeface="华文楷体" panose="02010600040101010101" pitchFamily="2" charset="-122"/>
                <a:cs typeface="+mn-cs"/>
              </a:rPr>
              <a:t>// </a:t>
            </a:r>
            <a:r>
              <a:rPr lang="zh-CN" altLang="en-US" sz="1600" dirty="0">
                <a:solidFill>
                  <a:srgbClr val="008000"/>
                </a:solidFill>
                <a:latin typeface="Consolas" panose="020B0609020204030204" pitchFamily="49" charset="0"/>
                <a:ea typeface="华文楷体" panose="02010600040101010101" pitchFamily="2" charset="-122"/>
                <a:cs typeface="+mn-cs"/>
              </a:rPr>
              <a:t>其他的属性配置</a:t>
            </a:r>
            <a:endParaRPr lang="en-US" altLang="zh-CN" sz="1600"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9772005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p:txBody>
          <a:bodyPr/>
          <a:lstStyle/>
          <a:p>
            <a:r>
              <a:rPr lang="zh-CN" altLang="en-US" b="1" dirty="0" smtClean="0">
                <a:latin typeface="Microsoft YaHei" charset="-122"/>
                <a:ea typeface="Microsoft YaHei" charset="-122"/>
                <a:cs typeface="Microsoft YaHei" charset="-122"/>
              </a:rPr>
              <a:t>工厂模式的</a:t>
            </a:r>
            <a:r>
              <a:rPr lang="zh-CN" altLang="en-US" b="1" dirty="0">
                <a:latin typeface="Microsoft YaHei" charset="-122"/>
                <a:ea typeface="Microsoft YaHei" charset="-122"/>
                <a:cs typeface="Microsoft YaHei" charset="-122"/>
              </a:rPr>
              <a:t>局限性</a:t>
            </a:r>
          </a:p>
        </p:txBody>
      </p:sp>
      <p:sp>
        <p:nvSpPr>
          <p:cNvPr id="6" name="内容占位符 5">
            <a:extLst>
              <a:ext uri="{FF2B5EF4-FFF2-40B4-BE49-F238E27FC236}">
                <a16:creationId xmlns="" xmlns:a16="http://schemas.microsoft.com/office/drawing/2014/main" id="{3DFD67C7-38FD-4E2C-BFE3-CB269ADF737E}"/>
              </a:ext>
            </a:extLst>
          </p:cNvPr>
          <p:cNvSpPr>
            <a:spLocks noGrp="1"/>
          </p:cNvSpPr>
          <p:nvPr>
            <p:ph idx="1"/>
          </p:nvPr>
        </p:nvSpPr>
        <p:spPr/>
        <p:txBody>
          <a:bodyPr>
            <a:normAutofit/>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工厂模式的目的是构造单个类的对象</a:t>
            </a:r>
            <a:endParaRPr lang="en-US" altLang="zh-CN" sz="2800" b="1" dirty="0">
              <a:solidFill>
                <a:srgbClr val="003366"/>
              </a:solidFill>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如果我们要构造的是多个类的对象，而且有特定的组合方式呢</a:t>
            </a:r>
            <a:r>
              <a:rPr lang="zh-CN" altLang="en-US" sz="2800" b="1" dirty="0" smtClean="0">
                <a:solidFill>
                  <a:srgbClr val="003366"/>
                </a:solidFill>
                <a:latin typeface="STKaiti" charset="-122"/>
                <a:ea typeface="STKaiti" charset="-122"/>
                <a:cs typeface="STKaiti" charset="-122"/>
              </a:rPr>
              <a:t>？</a:t>
            </a:r>
            <a:endParaRPr lang="en-US" altLang="zh-CN" sz="2800" b="1" dirty="0" smtClean="0">
              <a:solidFill>
                <a:srgbClr val="003366"/>
              </a:solidFill>
              <a:latin typeface="STKaiti" charset="-122"/>
              <a:ea typeface="STKaiti" charset="-122"/>
              <a:cs typeface="STKaiti" charset="-122"/>
            </a:endParaRPr>
          </a:p>
          <a:p>
            <a:pPr marL="0" lvl="2" indent="0">
              <a:spcBef>
                <a:spcPts val="1000"/>
              </a:spcBef>
              <a:buSzPct val="75000"/>
              <a:buNone/>
            </a:pPr>
            <a:endParaRPr lang="en-US" altLang="zh-CN" sz="2800" b="1" dirty="0">
              <a:solidFill>
                <a:srgbClr val="003366"/>
              </a:solidFill>
              <a:latin typeface="STKaiti" charset="-122"/>
              <a:ea typeface="STKaiti" charset="-122"/>
              <a:cs typeface="STKaiti" charset="-122"/>
            </a:endParaRPr>
          </a:p>
          <a:p>
            <a:pPr marL="0" lvl="2" indent="0">
              <a:spcBef>
                <a:spcPts val="1000"/>
              </a:spcBef>
              <a:buSzPct val="75000"/>
              <a:buNone/>
            </a:pPr>
            <a:r>
              <a:rPr lang="zh-CN" altLang="en-US" sz="3600" b="1" dirty="0" smtClean="0">
                <a:solidFill>
                  <a:srgbClr val="003366"/>
                </a:solidFill>
                <a:latin typeface="STKaiti" charset="-122"/>
                <a:ea typeface="STKaiti" charset="-122"/>
                <a:cs typeface="STKaiti" charset="-122"/>
              </a:rPr>
              <a:t>抽象工厂模式：</a:t>
            </a:r>
            <a:endParaRPr lang="en-US" altLang="zh-CN" sz="3600" b="1" dirty="0">
              <a:solidFill>
                <a:srgbClr val="003366"/>
              </a:solidFill>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抽象工厂模式，即将同类的具体产品包装为一个具体工厂，以抽象工厂的形式呈现给上层代码</a:t>
            </a:r>
            <a:endParaRPr lang="en-US" altLang="zh-CN" sz="2800" b="1" dirty="0">
              <a:solidFill>
                <a:srgbClr val="003366"/>
              </a:solidFill>
              <a:latin typeface="STKaiti" charset="-122"/>
              <a:ea typeface="STKaiti" charset="-122"/>
              <a:cs typeface="STKaiti" charset="-122"/>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上层代码只需要关心抽象工厂和抽象产品，而不需要知道具体的工厂和产品是哪些。</a:t>
            </a:r>
            <a:endParaRPr lang="en-US" altLang="zh-CN" sz="2800" b="1" dirty="0">
              <a:solidFill>
                <a:srgbClr val="003366"/>
              </a:solidFill>
              <a:latin typeface="STKaiti" charset="-122"/>
              <a:ea typeface="STKaiti" charset="-122"/>
              <a:cs typeface="STKaiti" charset="-122"/>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58</a:t>
            </a:fld>
            <a:endParaRPr lang="en-US" altLang="zh-CN" dirty="0"/>
          </a:p>
        </p:txBody>
      </p:sp>
    </p:spTree>
    <p:extLst>
      <p:ext uri="{BB962C8B-B14F-4D97-AF65-F5344CB8AC3E}">
        <p14:creationId xmlns:p14="http://schemas.microsoft.com/office/powerpoint/2010/main" val="20637102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BDE94BCA-D034-4CB4-98E9-30D9F88E808D}"/>
              </a:ext>
            </a:extLst>
          </p:cNvPr>
          <p:cNvSpPr>
            <a:spLocks noGrp="1"/>
          </p:cNvSpPr>
          <p:nvPr>
            <p:ph type="title"/>
          </p:nvPr>
        </p:nvSpPr>
        <p:spPr>
          <a:xfrm>
            <a:off x="628650" y="0"/>
            <a:ext cx="7886700" cy="1325563"/>
          </a:xfrm>
        </p:spPr>
        <p:txBody>
          <a:bodyPr/>
          <a:lstStyle/>
          <a:p>
            <a:r>
              <a:rPr lang="zh-CN" altLang="en-US" b="1" dirty="0">
                <a:latin typeface="Microsoft YaHei" charset="-122"/>
                <a:ea typeface="Microsoft YaHei" charset="-122"/>
                <a:cs typeface="Microsoft YaHei" charset="-122"/>
              </a:rPr>
              <a:t>抽象工厂</a:t>
            </a:r>
            <a:r>
              <a:rPr lang="zh-CN" altLang="en-US" b="1" dirty="0" smtClean="0">
                <a:latin typeface="Microsoft YaHei" charset="-122"/>
                <a:ea typeface="Microsoft YaHei" charset="-122"/>
                <a:cs typeface="Microsoft YaHei" charset="-122"/>
              </a:rPr>
              <a:t>模式</a:t>
            </a:r>
            <a:endParaRPr lang="zh-CN" altLang="en-US" b="1" dirty="0">
              <a:latin typeface="Microsoft YaHei" charset="-122"/>
              <a:ea typeface="Microsoft YaHei" charset="-122"/>
              <a:cs typeface="Microsoft YaHei" charset="-122"/>
            </a:endParaRPr>
          </a:p>
        </p:txBody>
      </p:sp>
      <p:sp>
        <p:nvSpPr>
          <p:cNvPr id="2" name="灯片编号占位符 1">
            <a:extLst>
              <a:ext uri="{FF2B5EF4-FFF2-40B4-BE49-F238E27FC236}">
                <a16:creationId xmlns="" xmlns:a16="http://schemas.microsoft.com/office/drawing/2014/main" id="{3DDD1C5B-4E71-4F98-AF23-7A310BD5B952}"/>
              </a:ext>
            </a:extLst>
          </p:cNvPr>
          <p:cNvSpPr>
            <a:spLocks noGrp="1"/>
          </p:cNvSpPr>
          <p:nvPr>
            <p:ph type="sldNum" sz="quarter" idx="12"/>
          </p:nvPr>
        </p:nvSpPr>
        <p:spPr/>
        <p:txBody>
          <a:bodyPr/>
          <a:lstStyle/>
          <a:p>
            <a:pPr>
              <a:defRPr/>
            </a:pPr>
            <a:fld id="{C34C3BD7-260C-4BC9-9C17-940D7F59C4D1}" type="slidenum">
              <a:rPr lang="en-US" altLang="zh-CN" smtClean="0"/>
              <a:pPr>
                <a:defRPr/>
              </a:pPr>
              <a:t>59</a:t>
            </a:fld>
            <a:endParaRPr lang="en-US" altLang="zh-CN" dirty="0"/>
          </a:p>
        </p:txBody>
      </p:sp>
      <p:pic>
        <p:nvPicPr>
          <p:cNvPr id="4" name="图片 3"/>
          <p:cNvPicPr>
            <a:picLocks noChangeAspect="1"/>
          </p:cNvPicPr>
          <p:nvPr/>
        </p:nvPicPr>
        <p:blipFill>
          <a:blip r:embed="rId2"/>
          <a:stretch>
            <a:fillRect/>
          </a:stretch>
        </p:blipFill>
        <p:spPr>
          <a:xfrm>
            <a:off x="1187624" y="1052736"/>
            <a:ext cx="6786234" cy="5692646"/>
          </a:xfrm>
          <a:prstGeom prst="rect">
            <a:avLst/>
          </a:prstGeom>
        </p:spPr>
      </p:pic>
    </p:spTree>
    <p:extLst>
      <p:ext uri="{BB962C8B-B14F-4D97-AF65-F5344CB8AC3E}">
        <p14:creationId xmlns:p14="http://schemas.microsoft.com/office/powerpoint/2010/main" val="187547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954107"/>
          </a:xfrm>
          <a:prstGeom prst="rect">
            <a:avLst/>
          </a:prstGeom>
        </p:spPr>
        <p:txBody>
          <a:bodyPr wrap="square">
            <a:spAutoFit/>
          </a:bodyPr>
          <a:lstStyle/>
          <a:p>
            <a:pPr eaLnBrk="1" fontAlgn="auto" hangingPunct="1">
              <a:spcBef>
                <a:spcPts val="0"/>
              </a:spcBef>
              <a:spcAft>
                <a:spcPts val="0"/>
              </a:spcAft>
              <a:defRPr/>
            </a:pPr>
            <a:r>
              <a:rPr kumimoji="1" lang="en-US" altLang="zh-CN" sz="2800" dirty="0" smtClean="0">
                <a:solidFill>
                  <a:prstClr val="black"/>
                </a:solidFill>
                <a:latin typeface="STKaiti" charset="-122"/>
                <a:ea typeface="STKaiti" charset="-122"/>
                <a:cs typeface="STKaiti" charset="-122"/>
              </a:rPr>
              <a:t>03</a:t>
            </a:r>
            <a:r>
              <a:rPr kumimoji="1" lang="zh-CN" altLang="en-US" sz="2800" dirty="0" smtClean="0">
                <a:solidFill>
                  <a:prstClr val="black"/>
                </a:solidFill>
                <a:latin typeface="STKaiti" charset="-122"/>
                <a:ea typeface="STKaiti" charset="-122"/>
                <a:cs typeface="STKaiti" charset="-122"/>
              </a:rPr>
              <a:t>、</a:t>
            </a:r>
            <a:r>
              <a:rPr lang="zh-CN" altLang="zh-CN" sz="2800" dirty="0">
                <a:latin typeface="STKaiti" charset="-122"/>
                <a:ea typeface="STKaiti" charset="-122"/>
                <a:cs typeface="STKaiti" charset="-122"/>
              </a:rPr>
              <a:t>实现一个银行系统，包括存钱、取钱、转账等多项业务，最恰当的资源组合方式是 </a:t>
            </a:r>
            <a:r>
              <a:rPr kumimoji="1" lang="en-US" altLang="zh-CN" sz="2800" dirty="0" smtClean="0">
                <a:solidFill>
                  <a:prstClr val="black"/>
                </a:solidFill>
                <a:latin typeface="STKaiti" charset="-122"/>
                <a:ea typeface="STKaiti" charset="-122"/>
                <a:cs typeface="STKaiti" charset="-122"/>
              </a:rPr>
              <a:t>[</a:t>
            </a:r>
            <a:r>
              <a:rPr kumimoji="1" lang="zh-CN" altLang="en-US" sz="2800" dirty="0" smtClean="0">
                <a:solidFill>
                  <a:prstClr val="black"/>
                </a:solidFill>
                <a:latin typeface="STKaiti" charset="-122"/>
                <a:ea typeface="STKaiti" charset="-122"/>
                <a:cs typeface="STKaiti" charset="-122"/>
              </a:rPr>
              <a:t>  </a:t>
            </a:r>
            <a:r>
              <a:rPr kumimoji="1" lang="en-US" altLang="zh-CN" sz="2800" dirty="0" smtClean="0">
                <a:solidFill>
                  <a:prstClr val="black"/>
                </a:solidFill>
                <a:latin typeface="STKaiti" charset="-122"/>
                <a:ea typeface="STKaiti" charset="-122"/>
                <a:cs typeface="STKaiti" charset="-122"/>
              </a:rPr>
              <a:t>]</a:t>
            </a:r>
            <a:endParaRPr kumimoji="1" lang="en-US" altLang="zh-CN" sz="2800" dirty="0">
              <a:solidFill>
                <a:prstClr val="black"/>
              </a:solidFill>
              <a:latin typeface="STKaiti" charset="-122"/>
              <a:ea typeface="STKaiti" charset="-122"/>
              <a:cs typeface="STKaiti" charset="-122"/>
            </a:endParaRPr>
          </a:p>
        </p:txBody>
      </p:sp>
      <p:sp>
        <p:nvSpPr>
          <p:cNvPr id="8" name="矩形 7">
            <a:extLst>
              <a:ext uri="{FF2B5EF4-FFF2-40B4-BE49-F238E27FC236}">
                <a16:creationId xmlns="" xmlns:a16="http://schemas.microsoft.com/office/drawing/2014/main" id="{1B21B00A-27CA-4790-B09C-0689D1389397}"/>
              </a:ext>
            </a:extLst>
          </p:cNvPr>
          <p:cNvSpPr/>
          <p:nvPr/>
        </p:nvSpPr>
        <p:spPr>
          <a:xfrm>
            <a:off x="395536" y="2210088"/>
            <a:ext cx="8443682" cy="954107"/>
          </a:xfrm>
          <a:prstGeom prst="rect">
            <a:avLst/>
          </a:prstGeom>
        </p:spPr>
        <p:txBody>
          <a:bodyPr wrap="square">
            <a:spAutoFit/>
          </a:bodyPr>
          <a:lstStyle/>
          <a:p>
            <a:r>
              <a:rPr lang="en-US" altLang="zh-CN" sz="2800" dirty="0">
                <a:latin typeface="STKaiti" charset="-122"/>
                <a:ea typeface="STKaiti" charset="-122"/>
                <a:cs typeface="STKaiti" charset="-122"/>
              </a:rPr>
              <a:t>A) </a:t>
            </a:r>
            <a:r>
              <a:rPr lang="zh-CN" altLang="zh-CN" sz="2800" dirty="0">
                <a:latin typeface="STKaiti" charset="-122"/>
                <a:ea typeface="STKaiti" charset="-122"/>
                <a:cs typeface="STKaiti" charset="-122"/>
              </a:rPr>
              <a:t>继承</a:t>
            </a:r>
            <a:r>
              <a:rPr lang="en-US" altLang="zh-CN" sz="2800" dirty="0">
                <a:latin typeface="STKaiti" charset="-122"/>
                <a:ea typeface="STKaiti" charset="-122"/>
                <a:cs typeface="STKaiti" charset="-122"/>
              </a:rPr>
              <a:t>					B) </a:t>
            </a:r>
            <a:r>
              <a:rPr lang="zh-CN" altLang="zh-CN" sz="2800" dirty="0">
                <a:latin typeface="STKaiti" charset="-122"/>
                <a:ea typeface="STKaiti" charset="-122"/>
                <a:cs typeface="STKaiti" charset="-122"/>
              </a:rPr>
              <a:t>重载</a:t>
            </a:r>
          </a:p>
          <a:p>
            <a:r>
              <a:rPr lang="en-US" altLang="zh-CN" sz="2800" dirty="0">
                <a:latin typeface="STKaiti" charset="-122"/>
                <a:ea typeface="STKaiti" charset="-122"/>
                <a:cs typeface="STKaiti" charset="-122"/>
              </a:rPr>
              <a:t>C) </a:t>
            </a:r>
            <a:r>
              <a:rPr lang="zh-CN" altLang="zh-CN" sz="2800" dirty="0">
                <a:latin typeface="STKaiti" charset="-122"/>
                <a:ea typeface="STKaiti" charset="-122"/>
                <a:cs typeface="STKaiti" charset="-122"/>
              </a:rPr>
              <a:t>组合</a:t>
            </a:r>
            <a:r>
              <a:rPr lang="en-US" altLang="zh-CN" sz="2800" dirty="0">
                <a:latin typeface="STKaiti" charset="-122"/>
                <a:ea typeface="STKaiti" charset="-122"/>
                <a:cs typeface="STKaiti" charset="-122"/>
              </a:rPr>
              <a:t>					D) </a:t>
            </a:r>
            <a:r>
              <a:rPr lang="zh-CN" altLang="zh-CN" sz="2800" dirty="0">
                <a:latin typeface="STKaiti" charset="-122"/>
                <a:ea typeface="STKaiti" charset="-122"/>
                <a:cs typeface="STKaiti" charset="-122"/>
              </a:rPr>
              <a:t>实例化</a:t>
            </a:r>
          </a:p>
        </p:txBody>
      </p:sp>
    </p:spTree>
    <p:extLst>
      <p:ext uri="{BB962C8B-B14F-4D97-AF65-F5344CB8AC3E}">
        <p14:creationId xmlns:p14="http://schemas.microsoft.com/office/powerpoint/2010/main" val="21185170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Microsoft YaHei" charset="-122"/>
                <a:ea typeface="Microsoft YaHei" charset="-122"/>
                <a:cs typeface="Microsoft YaHei" charset="-122"/>
              </a:rPr>
              <a:t>创建</a:t>
            </a:r>
            <a:r>
              <a:rPr lang="zh-CN" altLang="en-US" b="1" dirty="0">
                <a:latin typeface="Microsoft YaHei" charset="-122"/>
                <a:ea typeface="Microsoft YaHei" charset="-122"/>
                <a:cs typeface="Microsoft YaHei" charset="-122"/>
              </a:rPr>
              <a:t>型</a:t>
            </a:r>
            <a:r>
              <a:rPr lang="zh-CN" altLang="en-US" b="1" dirty="0" smtClean="0">
                <a:latin typeface="Microsoft YaHei" charset="-122"/>
                <a:ea typeface="Microsoft YaHei" charset="-122"/>
                <a:cs typeface="Microsoft YaHei" charset="-122"/>
              </a:rPr>
              <a:t>模式总结</a:t>
            </a:r>
            <a:endParaRPr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539552" y="1340768"/>
            <a:ext cx="7992888" cy="5328592"/>
          </a:xfrm>
        </p:spPr>
        <p:txBody>
          <a:bodyPr>
            <a:normAutofit/>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STKaiti" charset="-122"/>
                <a:ea typeface="STKaiti" charset="-122"/>
                <a:cs typeface="STKaiti" charset="-122"/>
              </a:rPr>
              <a:t>与行为型、结构型模式不同，创建型模式是将对象的创建与使用进行划分，从而规避复杂对象创建带来的资源消耗，满足特殊情况的创建要求</a:t>
            </a:r>
            <a:endParaRPr lang="en-US" altLang="zh-CN" sz="2800" b="1" dirty="0">
              <a:solidFill>
                <a:srgbClr val="003366"/>
              </a:solidFill>
              <a:latin typeface="STKaiti" charset="-122"/>
              <a:ea typeface="STKaiti" charset="-122"/>
              <a:cs typeface="STKaiti" charset="-122"/>
            </a:endParaRPr>
          </a:p>
          <a:p>
            <a:pPr lvl="1"/>
            <a:r>
              <a:rPr lang="zh-CN" altLang="en-US" sz="2800" dirty="0" smtClean="0">
                <a:latin typeface="STKaiti" charset="-122"/>
                <a:ea typeface="STKaiti" charset="-122"/>
                <a:cs typeface="STKaiti" charset="-122"/>
              </a:rPr>
              <a:t>单例模式，能够自行创建</a:t>
            </a:r>
            <a:r>
              <a:rPr lang="zh-CN" altLang="en-US" sz="2800" dirty="0">
                <a:latin typeface="STKaiti" charset="-122"/>
                <a:ea typeface="STKaiti" charset="-122"/>
                <a:cs typeface="STKaiti" charset="-122"/>
              </a:rPr>
              <a:t>自己的对象，同时确保只有单个对象被</a:t>
            </a:r>
            <a:r>
              <a:rPr lang="zh-CN" altLang="en-US" sz="2800" dirty="0" smtClean="0">
                <a:latin typeface="STKaiti" charset="-122"/>
                <a:ea typeface="STKaiti" charset="-122"/>
                <a:cs typeface="STKaiti" charset="-122"/>
              </a:rPr>
              <a:t>创建</a:t>
            </a:r>
            <a:endParaRPr lang="en-US" altLang="zh-CN" sz="2800" dirty="0" smtClean="0">
              <a:latin typeface="STKaiti" charset="-122"/>
              <a:ea typeface="STKaiti" charset="-122"/>
              <a:cs typeface="STKaiti" charset="-122"/>
            </a:endParaRPr>
          </a:p>
          <a:p>
            <a:pPr lvl="1"/>
            <a:r>
              <a:rPr lang="zh-CN" altLang="en-US" sz="2800" dirty="0" smtClean="0">
                <a:latin typeface="STKaiti" charset="-122"/>
                <a:ea typeface="STKaiti" charset="-122"/>
                <a:cs typeface="STKaiti" charset="-122"/>
              </a:rPr>
              <a:t>工厂模式，在创建对象时不会对客户端暴露创建逻辑；通过使用一个共同的接口来指向新创建的对象，简化了创建的实现复杂</a:t>
            </a:r>
            <a:endParaRPr lang="en-US" altLang="zh-CN" sz="2800" dirty="0" smtClean="0">
              <a:latin typeface="STKaiti" charset="-122"/>
              <a:ea typeface="STKaiti" charset="-122"/>
              <a:cs typeface="STKaiti" charset="-122"/>
            </a:endParaRPr>
          </a:p>
          <a:p>
            <a:pPr lvl="1"/>
            <a:r>
              <a:rPr lang="zh-CN" altLang="en-US" sz="2800" dirty="0" smtClean="0">
                <a:latin typeface="STKaiti" charset="-122"/>
                <a:ea typeface="STKaiti" charset="-122"/>
                <a:cs typeface="STKaiti" charset="-122"/>
              </a:rPr>
              <a:t>抽象工厂模式，在</a:t>
            </a:r>
            <a:r>
              <a:rPr lang="zh-CN" altLang="en-US" sz="2800" dirty="0">
                <a:latin typeface="STKaiti" charset="-122"/>
                <a:ea typeface="STKaiti" charset="-122"/>
                <a:cs typeface="STKaiti" charset="-122"/>
              </a:rPr>
              <a:t>工厂</a:t>
            </a:r>
            <a:r>
              <a:rPr lang="zh-CN" altLang="en-US" sz="2800" dirty="0" smtClean="0">
                <a:latin typeface="STKaiti" charset="-122"/>
                <a:ea typeface="STKaiti" charset="-122"/>
                <a:cs typeface="STKaiti" charset="-122"/>
              </a:rPr>
              <a:t>模式的基础上进行抽象，通过功能的组合与工场类的继承来实现不同场景下的资源创建需求，较工厂模式更具有可拓展性</a:t>
            </a:r>
            <a:br>
              <a:rPr lang="zh-CN" altLang="en-US" sz="2800" dirty="0" smtClean="0">
                <a:latin typeface="STKaiti" charset="-122"/>
                <a:ea typeface="STKaiti" charset="-122"/>
                <a:cs typeface="STKaiti" charset="-122"/>
              </a:rPr>
            </a:br>
            <a:endParaRPr lang="en-US" altLang="zh-CN" sz="2800" b="0" dirty="0">
              <a:latin typeface="STKaiti" charset="-122"/>
              <a:ea typeface="STKaiti" charset="-122"/>
              <a:cs typeface="STKaiti" charset="-122"/>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60</a:t>
            </a:fld>
            <a:endParaRPr lang="zh-CN" altLang="en-US" dirty="0"/>
          </a:p>
        </p:txBody>
      </p:sp>
    </p:spTree>
    <p:extLst>
      <p:ext uri="{BB962C8B-B14F-4D97-AF65-F5344CB8AC3E}">
        <p14:creationId xmlns:p14="http://schemas.microsoft.com/office/powerpoint/2010/main" val="421187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9037512" cy="523220"/>
          </a:xfrm>
          <a:prstGeom prst="rect">
            <a:avLst/>
          </a:prstGeom>
        </p:spPr>
        <p:txBody>
          <a:bodyPr wrap="square">
            <a:spAutoFit/>
          </a:bodyPr>
          <a:lstStyle/>
          <a:p>
            <a:r>
              <a:rPr kumimoji="1" lang="en-US" altLang="zh-CN" sz="2800" dirty="0" smtClean="0">
                <a:solidFill>
                  <a:prstClr val="black"/>
                </a:solidFill>
                <a:latin typeface="STKaiti" charset="-122"/>
                <a:ea typeface="STKaiti" charset="-122"/>
                <a:cs typeface="STKaiti" charset="-122"/>
              </a:rPr>
              <a:t>01.</a:t>
            </a:r>
            <a:r>
              <a:rPr lang="zh-CN" altLang="zh-CN" sz="2800" dirty="0">
                <a:latin typeface="STKaiti" charset="-122"/>
                <a:ea typeface="STKaiti" charset="-122"/>
                <a:cs typeface="STKaiti" charset="-122"/>
              </a:rPr>
              <a:t>以下关于单例模式说法不正确的是</a:t>
            </a:r>
            <a:r>
              <a:rPr lang="zh-CN" altLang="zh-CN" sz="2800" dirty="0" smtClean="0">
                <a:latin typeface="STKaiti" charset="-122"/>
                <a:ea typeface="STKaiti" charset="-122"/>
                <a:cs typeface="STKaiti" charset="-122"/>
              </a:rPr>
              <a:t>：</a:t>
            </a:r>
            <a:r>
              <a:rPr lang="en-US" altLang="zh-CN" sz="2800" dirty="0" smtClean="0">
                <a:latin typeface="STKaiti" charset="-122"/>
                <a:ea typeface="STKaiti" charset="-122"/>
                <a:cs typeface="STKaiti" charset="-122"/>
              </a:rPr>
              <a:t>[</a:t>
            </a:r>
            <a:r>
              <a:rPr lang="zh-CN" altLang="en-US" sz="2800" dirty="0" smtClean="0">
                <a:latin typeface="STKaiti" charset="-122"/>
                <a:ea typeface="STKaiti" charset="-122"/>
                <a:cs typeface="STKaiti" charset="-122"/>
              </a:rPr>
              <a:t> </a:t>
            </a:r>
            <a:r>
              <a:rPr lang="en-US" altLang="zh-CN" sz="2800" dirty="0" smtClean="0">
                <a:latin typeface="STKaiti" charset="-122"/>
                <a:ea typeface="STKaiti" charset="-122"/>
                <a:cs typeface="STKaiti" charset="-122"/>
              </a:rPr>
              <a:t>]</a:t>
            </a:r>
            <a:r>
              <a:rPr lang="zh-CN" altLang="en-US" sz="2800" dirty="0" smtClean="0">
                <a:latin typeface="STKaiti" charset="-122"/>
                <a:ea typeface="STKaiti" charset="-122"/>
                <a:cs typeface="STKaiti" charset="-122"/>
              </a:rPr>
              <a:t>   </a:t>
            </a:r>
            <a:r>
              <a:rPr lang="en-US" altLang="zh-CN" sz="2800" dirty="0" smtClean="0">
                <a:latin typeface="STKaiti" charset="-122"/>
                <a:ea typeface="STKaiti" charset="-122"/>
                <a:cs typeface="STKaiti" charset="-122"/>
              </a:rPr>
              <a:t>(</a:t>
            </a:r>
            <a:r>
              <a:rPr lang="zh-CN" altLang="en-US" sz="2800" dirty="0" smtClean="0">
                <a:latin typeface="STKaiti" charset="-122"/>
                <a:ea typeface="STKaiti" charset="-122"/>
                <a:cs typeface="STKaiti" charset="-122"/>
              </a:rPr>
              <a:t>不定项</a:t>
            </a:r>
            <a:r>
              <a:rPr lang="en-US" altLang="zh-CN" sz="2800" dirty="0" smtClean="0">
                <a:latin typeface="STKaiti" charset="-122"/>
                <a:ea typeface="STKaiti" charset="-122"/>
                <a:cs typeface="STKaiti" charset="-122"/>
              </a:rPr>
              <a:t>)</a:t>
            </a:r>
            <a:endParaRPr lang="zh-CN" altLang="zh-CN" sz="2800" dirty="0">
              <a:latin typeface="STKaiti" charset="-122"/>
              <a:ea typeface="STKaiti" charset="-122"/>
              <a:cs typeface="STKaiti" charset="-122"/>
            </a:endParaRPr>
          </a:p>
        </p:txBody>
      </p:sp>
      <p:sp>
        <p:nvSpPr>
          <p:cNvPr id="6" name="矩形 5">
            <a:extLst>
              <a:ext uri="{FF2B5EF4-FFF2-40B4-BE49-F238E27FC236}">
                <a16:creationId xmlns="" xmlns:a16="http://schemas.microsoft.com/office/drawing/2014/main" id="{634C4ABF-CE00-4EBE-B380-D7AB61A333CC}"/>
              </a:ext>
            </a:extLst>
          </p:cNvPr>
          <p:cNvSpPr/>
          <p:nvPr/>
        </p:nvSpPr>
        <p:spPr>
          <a:xfrm>
            <a:off x="232266" y="1975367"/>
            <a:ext cx="7652102" cy="1938992"/>
          </a:xfrm>
          <a:prstGeom prst="rect">
            <a:avLst/>
          </a:prstGeom>
        </p:spPr>
        <p:txBody>
          <a:bodyPr wrap="square">
            <a:spAutoFit/>
          </a:bodyPr>
          <a:lstStyle/>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 </a:t>
            </a:r>
            <a:r>
              <a:rPr lang="zh-CN" altLang="zh-CN" sz="2000" dirty="0">
                <a:solidFill>
                  <a:prstClr val="black"/>
                </a:solidFill>
                <a:latin typeface="Times New Roman" pitchFamily="18" charset="0"/>
                <a:ea typeface="STKaiti" charset="-122"/>
                <a:cs typeface="Times New Roman" pitchFamily="18" charset="0"/>
              </a:rPr>
              <a:t>单例模式只需要显式删除构造函数与拷贝构造函数即可保证只能构造一份类的实例</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B) </a:t>
            </a:r>
            <a:r>
              <a:rPr lang="en-US" altLang="zh-CN" sz="2000" dirty="0" smtClean="0">
                <a:solidFill>
                  <a:prstClr val="black"/>
                </a:solidFill>
                <a:latin typeface="Times New Roman" pitchFamily="18" charset="0"/>
                <a:ea typeface="STKaiti" charset="-122"/>
                <a:cs typeface="Times New Roman" pitchFamily="18" charset="0"/>
              </a:rPr>
              <a:t>CRTP</a:t>
            </a:r>
            <a:r>
              <a:rPr lang="zh-CN" altLang="zh-CN" sz="2000" dirty="0" smtClean="0">
                <a:solidFill>
                  <a:prstClr val="black"/>
                </a:solidFill>
                <a:latin typeface="Times New Roman" pitchFamily="18" charset="0"/>
                <a:ea typeface="STKaiti" charset="-122"/>
                <a:cs typeface="Times New Roman" pitchFamily="18" charset="0"/>
              </a:rPr>
              <a:t>模式</a:t>
            </a:r>
            <a:r>
              <a:rPr lang="zh-CN" altLang="zh-CN" sz="2000" dirty="0">
                <a:solidFill>
                  <a:prstClr val="black"/>
                </a:solidFill>
                <a:latin typeface="Times New Roman" pitchFamily="18" charset="0"/>
                <a:ea typeface="STKaiti" charset="-122"/>
                <a:cs typeface="Times New Roman" pitchFamily="18" charset="0"/>
              </a:rPr>
              <a:t>与虚函数不同，实现了编译时多态</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zh-CN" sz="2000" dirty="0">
                <a:solidFill>
                  <a:prstClr val="black"/>
                </a:solidFill>
                <a:latin typeface="Times New Roman" pitchFamily="18" charset="0"/>
                <a:ea typeface="STKaiti" charset="-122"/>
                <a:cs typeface="Times New Roman" pitchFamily="18" charset="0"/>
              </a:rPr>
              <a:t>静态虚函数可以实现和单例模式类似的“全局访问”功能</a:t>
            </a:r>
          </a:p>
        </p:txBody>
      </p:sp>
    </p:spTree>
    <p:extLst>
      <p:ext uri="{BB962C8B-B14F-4D97-AF65-F5344CB8AC3E}">
        <p14:creationId xmlns:p14="http://schemas.microsoft.com/office/powerpoint/2010/main" val="13172819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9037512" cy="523220"/>
          </a:xfrm>
          <a:prstGeom prst="rect">
            <a:avLst/>
          </a:prstGeom>
        </p:spPr>
        <p:txBody>
          <a:bodyPr wrap="square">
            <a:spAutoFit/>
          </a:bodyPr>
          <a:lstStyle/>
          <a:p>
            <a:r>
              <a:rPr kumimoji="1" lang="en-US" altLang="zh-CN" sz="2800" dirty="0" smtClean="0">
                <a:solidFill>
                  <a:prstClr val="black"/>
                </a:solidFill>
                <a:latin typeface="STKaiti" charset="-122"/>
                <a:ea typeface="STKaiti" charset="-122"/>
                <a:cs typeface="STKaiti" charset="-122"/>
              </a:rPr>
              <a:t>01.</a:t>
            </a:r>
            <a:r>
              <a:rPr lang="zh-CN" altLang="zh-CN" sz="2800" dirty="0">
                <a:latin typeface="STKaiti" charset="-122"/>
                <a:ea typeface="STKaiti" charset="-122"/>
                <a:cs typeface="STKaiti" charset="-122"/>
              </a:rPr>
              <a:t>以下关于单例模式说法不正确的是</a:t>
            </a:r>
            <a:r>
              <a:rPr lang="zh-CN" altLang="zh-CN" sz="2800" dirty="0" smtClean="0">
                <a:latin typeface="STKaiti" charset="-122"/>
                <a:ea typeface="STKaiti" charset="-122"/>
                <a:cs typeface="STKaiti" charset="-122"/>
              </a:rPr>
              <a:t>：</a:t>
            </a:r>
            <a:r>
              <a:rPr lang="en-US" altLang="zh-CN" sz="2800" dirty="0" smtClean="0">
                <a:latin typeface="STKaiti" charset="-122"/>
                <a:ea typeface="STKaiti" charset="-122"/>
                <a:cs typeface="STKaiti" charset="-122"/>
              </a:rPr>
              <a:t>[</a:t>
            </a:r>
            <a:r>
              <a:rPr lang="en-US" altLang="zh-CN" sz="2800" dirty="0" smtClean="0">
                <a:solidFill>
                  <a:srgbClr val="FF0000"/>
                </a:solidFill>
                <a:latin typeface="STKaiti" charset="-122"/>
                <a:ea typeface="STKaiti" charset="-122"/>
                <a:cs typeface="STKaiti" charset="-122"/>
              </a:rPr>
              <a:t>AC</a:t>
            </a:r>
            <a:r>
              <a:rPr lang="en-US" altLang="zh-CN" sz="2800" dirty="0" smtClean="0">
                <a:latin typeface="STKaiti" charset="-122"/>
                <a:ea typeface="STKaiti" charset="-122"/>
                <a:cs typeface="STKaiti" charset="-122"/>
              </a:rPr>
              <a:t>]</a:t>
            </a:r>
            <a:r>
              <a:rPr lang="zh-CN" altLang="en-US" sz="2800" dirty="0" smtClean="0">
                <a:latin typeface="STKaiti" charset="-122"/>
                <a:ea typeface="STKaiti" charset="-122"/>
                <a:cs typeface="STKaiti" charset="-122"/>
              </a:rPr>
              <a:t>  </a:t>
            </a:r>
            <a:r>
              <a:rPr lang="en-US" altLang="zh-CN" sz="2800" dirty="0" smtClean="0">
                <a:latin typeface="STKaiti" charset="-122"/>
                <a:ea typeface="STKaiti" charset="-122"/>
                <a:cs typeface="STKaiti" charset="-122"/>
              </a:rPr>
              <a:t> </a:t>
            </a:r>
            <a:r>
              <a:rPr lang="en-US" altLang="zh-CN" sz="2800" dirty="0" smtClean="0">
                <a:latin typeface="STKaiti" charset="-122"/>
                <a:ea typeface="STKaiti" charset="-122"/>
                <a:cs typeface="STKaiti" charset="-122"/>
              </a:rPr>
              <a:t>(</a:t>
            </a:r>
            <a:r>
              <a:rPr lang="zh-CN" altLang="en-US" sz="2800" dirty="0">
                <a:latin typeface="STKaiti" charset="-122"/>
                <a:ea typeface="STKaiti" charset="-122"/>
                <a:cs typeface="STKaiti" charset="-122"/>
              </a:rPr>
              <a:t>不定项</a:t>
            </a:r>
            <a:r>
              <a:rPr lang="en-US" altLang="zh-CN" sz="2800" dirty="0" smtClean="0">
                <a:latin typeface="STKaiti" charset="-122"/>
                <a:ea typeface="STKaiti" charset="-122"/>
                <a:cs typeface="STKaiti" charset="-122"/>
              </a:rPr>
              <a:t>)</a:t>
            </a:r>
            <a:endParaRPr lang="zh-CN" altLang="zh-CN" sz="2800" dirty="0">
              <a:latin typeface="STKaiti" charset="-122"/>
              <a:ea typeface="STKaiti" charset="-122"/>
              <a:cs typeface="STKaiti" charset="-122"/>
            </a:endParaRPr>
          </a:p>
        </p:txBody>
      </p:sp>
      <p:sp>
        <p:nvSpPr>
          <p:cNvPr id="6" name="矩形 5">
            <a:extLst>
              <a:ext uri="{FF2B5EF4-FFF2-40B4-BE49-F238E27FC236}">
                <a16:creationId xmlns="" xmlns:a16="http://schemas.microsoft.com/office/drawing/2014/main" id="{634C4ABF-CE00-4EBE-B380-D7AB61A333CC}"/>
              </a:ext>
            </a:extLst>
          </p:cNvPr>
          <p:cNvSpPr/>
          <p:nvPr/>
        </p:nvSpPr>
        <p:spPr>
          <a:xfrm>
            <a:off x="232266" y="1975367"/>
            <a:ext cx="7652102" cy="2400657"/>
          </a:xfrm>
          <a:prstGeom prst="rect">
            <a:avLst/>
          </a:prstGeom>
        </p:spPr>
        <p:txBody>
          <a:bodyPr wrap="square">
            <a:spAutoFit/>
          </a:bodyPr>
          <a:lstStyle/>
          <a:p>
            <a:pPr eaLnBrk="1" fontAlgn="auto" hangingPunct="1">
              <a:lnSpc>
                <a:spcPct val="150000"/>
              </a:lnSpc>
              <a:spcBef>
                <a:spcPts val="0"/>
              </a:spcBef>
              <a:spcAft>
                <a:spcPts val="0"/>
              </a:spcAft>
              <a:defRPr/>
            </a:pPr>
            <a:r>
              <a:rPr lang="en-US" altLang="zh-CN" sz="2000" dirty="0" smtClean="0">
                <a:solidFill>
                  <a:prstClr val="black"/>
                </a:solidFill>
                <a:latin typeface="STKaiti" charset="-122"/>
                <a:ea typeface="STKaiti" charset="-122"/>
                <a:cs typeface="STKaiti" charset="-122"/>
              </a:rPr>
              <a:t>A)</a:t>
            </a:r>
            <a:r>
              <a:rPr lang="zh-CN" altLang="en-US" sz="2000" dirty="0" smtClean="0">
                <a:solidFill>
                  <a:prstClr val="black"/>
                </a:solidFill>
                <a:latin typeface="STKaiti" charset="-122"/>
                <a:ea typeface="STKaiti" charset="-122"/>
                <a:cs typeface="STKaiti" charset="-122"/>
              </a:rPr>
              <a:t> </a:t>
            </a:r>
            <a:r>
              <a:rPr lang="zh-CN" altLang="zh-CN" sz="2000" dirty="0" smtClean="0">
                <a:solidFill>
                  <a:prstClr val="black"/>
                </a:solidFill>
                <a:latin typeface="STKaiti" charset="-122"/>
                <a:ea typeface="STKaiti" charset="-122"/>
                <a:cs typeface="STKaiti" charset="-122"/>
              </a:rPr>
              <a:t>单</a:t>
            </a:r>
            <a:r>
              <a:rPr lang="zh-CN" altLang="zh-CN" sz="2000" dirty="0">
                <a:solidFill>
                  <a:prstClr val="black"/>
                </a:solidFill>
                <a:latin typeface="STKaiti" charset="-122"/>
                <a:ea typeface="STKaiti" charset="-122"/>
                <a:cs typeface="STKaiti" charset="-122"/>
              </a:rPr>
              <a:t>例模式只需要显式删除构造函数与拷贝构造函数即可保证只能构造一份类的</a:t>
            </a:r>
            <a:r>
              <a:rPr lang="zh-CN" altLang="zh-CN" sz="2000" dirty="0" smtClean="0">
                <a:solidFill>
                  <a:prstClr val="black"/>
                </a:solidFill>
                <a:latin typeface="STKaiti" charset="-122"/>
                <a:ea typeface="STKaiti" charset="-122"/>
                <a:cs typeface="STKaiti" charset="-122"/>
              </a:rPr>
              <a:t>实例</a:t>
            </a:r>
            <a:r>
              <a:rPr lang="zh-CN" altLang="en-US" sz="2000" dirty="0" smtClean="0">
                <a:solidFill>
                  <a:prstClr val="black"/>
                </a:solidFill>
                <a:latin typeface="STKaiti" charset="-122"/>
                <a:ea typeface="STKaiti" charset="-122"/>
                <a:cs typeface="STKaiti" charset="-122"/>
              </a:rPr>
              <a:t>  </a:t>
            </a:r>
            <a:r>
              <a:rPr lang="en-US" altLang="zh-CN" sz="2000" dirty="0" smtClean="0">
                <a:solidFill>
                  <a:srgbClr val="FF0000"/>
                </a:solidFill>
                <a:latin typeface="STKaiti" charset="-122"/>
                <a:ea typeface="STKaiti" charset="-122"/>
                <a:cs typeface="STKaiti" charset="-122"/>
              </a:rPr>
              <a:t>//</a:t>
            </a:r>
            <a:r>
              <a:rPr lang="zh-CN" altLang="en-US" sz="2000" dirty="0" smtClean="0">
                <a:solidFill>
                  <a:srgbClr val="FF0000"/>
                </a:solidFill>
                <a:latin typeface="STKaiti" charset="-122"/>
                <a:ea typeface="STKaiti" charset="-122"/>
                <a:cs typeface="STKaiti" charset="-122"/>
              </a:rPr>
              <a:t>构造函数私有化而不是显式删除</a:t>
            </a:r>
            <a:endParaRPr lang="zh-CN" altLang="zh-CN" sz="2000" dirty="0">
              <a:solidFill>
                <a:srgbClr val="FF0000"/>
              </a:solidFill>
              <a:latin typeface="STKaiti" charset="-122"/>
              <a:ea typeface="STKaiti" charset="-122"/>
              <a:cs typeface="STKaiti" charset="-122"/>
            </a:endParaRPr>
          </a:p>
          <a:p>
            <a:pPr eaLnBrk="1" fontAlgn="auto" hangingPunct="1">
              <a:lnSpc>
                <a:spcPct val="150000"/>
              </a:lnSpc>
              <a:spcBef>
                <a:spcPts val="0"/>
              </a:spcBef>
              <a:spcAft>
                <a:spcPts val="0"/>
              </a:spcAft>
              <a:defRPr/>
            </a:pPr>
            <a:r>
              <a:rPr lang="en-US" altLang="zh-CN" sz="2000" dirty="0">
                <a:solidFill>
                  <a:prstClr val="black"/>
                </a:solidFill>
                <a:latin typeface="STKaiti" charset="-122"/>
                <a:ea typeface="STKaiti" charset="-122"/>
                <a:cs typeface="STKaiti" charset="-122"/>
              </a:rPr>
              <a:t>B) </a:t>
            </a:r>
            <a:r>
              <a:rPr lang="en-US" altLang="zh-CN" sz="2000" dirty="0" smtClean="0">
                <a:solidFill>
                  <a:prstClr val="black"/>
                </a:solidFill>
                <a:latin typeface="STKaiti" charset="-122"/>
                <a:ea typeface="STKaiti" charset="-122"/>
                <a:cs typeface="STKaiti" charset="-122"/>
              </a:rPr>
              <a:t>CRTP</a:t>
            </a:r>
            <a:r>
              <a:rPr lang="zh-CN" altLang="zh-CN" sz="2000" dirty="0" smtClean="0">
                <a:solidFill>
                  <a:prstClr val="black"/>
                </a:solidFill>
                <a:latin typeface="STKaiti" charset="-122"/>
                <a:ea typeface="STKaiti" charset="-122"/>
                <a:cs typeface="STKaiti" charset="-122"/>
              </a:rPr>
              <a:t>模式</a:t>
            </a:r>
            <a:r>
              <a:rPr lang="zh-CN" altLang="zh-CN" sz="2000" dirty="0">
                <a:solidFill>
                  <a:prstClr val="black"/>
                </a:solidFill>
                <a:latin typeface="STKaiti" charset="-122"/>
                <a:ea typeface="STKaiti" charset="-122"/>
                <a:cs typeface="STKaiti" charset="-122"/>
              </a:rPr>
              <a:t>与虚函数不同，实现了编译时多态</a:t>
            </a:r>
          </a:p>
          <a:p>
            <a:pPr eaLnBrk="1" fontAlgn="auto" hangingPunct="1">
              <a:lnSpc>
                <a:spcPct val="150000"/>
              </a:lnSpc>
              <a:spcBef>
                <a:spcPts val="0"/>
              </a:spcBef>
              <a:spcAft>
                <a:spcPts val="0"/>
              </a:spcAft>
              <a:defRPr/>
            </a:pPr>
            <a:r>
              <a:rPr lang="en-US" altLang="zh-CN" sz="2000" dirty="0">
                <a:solidFill>
                  <a:prstClr val="black"/>
                </a:solidFill>
                <a:latin typeface="STKaiti" charset="-122"/>
                <a:ea typeface="STKaiti" charset="-122"/>
                <a:cs typeface="STKaiti" charset="-122"/>
              </a:rPr>
              <a:t>C) </a:t>
            </a:r>
            <a:r>
              <a:rPr lang="zh-CN" altLang="zh-CN" sz="2000" dirty="0">
                <a:solidFill>
                  <a:prstClr val="black"/>
                </a:solidFill>
                <a:latin typeface="STKaiti" charset="-122"/>
                <a:ea typeface="STKaiti" charset="-122"/>
                <a:cs typeface="STKaiti" charset="-122"/>
              </a:rPr>
              <a:t>静态虚函数可以实现和单例模式类似的“全局访问”</a:t>
            </a:r>
            <a:r>
              <a:rPr lang="zh-CN" altLang="zh-CN" sz="2000" dirty="0" smtClean="0">
                <a:solidFill>
                  <a:prstClr val="black"/>
                </a:solidFill>
                <a:latin typeface="STKaiti" charset="-122"/>
                <a:ea typeface="STKaiti" charset="-122"/>
                <a:cs typeface="STKaiti" charset="-122"/>
              </a:rPr>
              <a:t>功能</a:t>
            </a:r>
            <a:endParaRPr lang="en-US" altLang="zh-CN" sz="2000" dirty="0" smtClean="0">
              <a:solidFill>
                <a:prstClr val="black"/>
              </a:solidFill>
              <a:latin typeface="STKaiti" charset="-122"/>
              <a:ea typeface="STKaiti" charset="-122"/>
              <a:cs typeface="STKaiti" charset="-122"/>
            </a:endParaRPr>
          </a:p>
          <a:p>
            <a:pPr eaLnBrk="1" fontAlgn="auto" hangingPunct="1">
              <a:lnSpc>
                <a:spcPct val="150000"/>
              </a:lnSpc>
              <a:spcBef>
                <a:spcPts val="0"/>
              </a:spcBef>
              <a:spcAft>
                <a:spcPts val="0"/>
              </a:spcAft>
              <a:defRPr/>
            </a:pPr>
            <a:r>
              <a:rPr lang="zh-CN" altLang="en-US" sz="2000" dirty="0" smtClean="0">
                <a:solidFill>
                  <a:srgbClr val="FF0000"/>
                </a:solidFill>
                <a:latin typeface="STKaiti" charset="-122"/>
                <a:ea typeface="STKaiti" charset="-122"/>
                <a:cs typeface="STKaiti" charset="-122"/>
              </a:rPr>
              <a:t>    </a:t>
            </a:r>
            <a:r>
              <a:rPr lang="en-US" altLang="zh-CN" sz="2000" dirty="0" smtClean="0">
                <a:solidFill>
                  <a:srgbClr val="FF0000"/>
                </a:solidFill>
                <a:latin typeface="STKaiti" charset="-122"/>
                <a:ea typeface="STKaiti" charset="-122"/>
                <a:cs typeface="STKaiti" charset="-122"/>
              </a:rPr>
              <a:t>//</a:t>
            </a:r>
            <a:r>
              <a:rPr lang="zh-CN" altLang="en-US" sz="2000" dirty="0" smtClean="0">
                <a:solidFill>
                  <a:srgbClr val="FF0000"/>
                </a:solidFill>
                <a:latin typeface="STKaiti" charset="-122"/>
                <a:ea typeface="STKaiti" charset="-122"/>
                <a:cs typeface="STKaiti" charset="-122"/>
              </a:rPr>
              <a:t> 静态</a:t>
            </a:r>
            <a:r>
              <a:rPr lang="zh-CN" altLang="en-US" sz="2000" dirty="0">
                <a:solidFill>
                  <a:srgbClr val="FF0000"/>
                </a:solidFill>
                <a:latin typeface="STKaiti" charset="-122"/>
                <a:ea typeface="STKaiti" charset="-122"/>
                <a:cs typeface="STKaiti" charset="-122"/>
              </a:rPr>
              <a:t>方法不可以是虚</a:t>
            </a:r>
            <a:r>
              <a:rPr lang="zh-CN" altLang="en-US" sz="2000" dirty="0" smtClean="0">
                <a:solidFill>
                  <a:srgbClr val="FF0000"/>
                </a:solidFill>
                <a:latin typeface="STKaiti" charset="-122"/>
                <a:ea typeface="STKaiti" charset="-122"/>
                <a:cs typeface="STKaiti" charset="-122"/>
              </a:rPr>
              <a:t>的</a:t>
            </a:r>
            <a:endParaRPr kumimoji="1" lang="zh-CN" altLang="en-US" sz="2000" dirty="0">
              <a:solidFill>
                <a:srgbClr val="FF0000"/>
              </a:solidFill>
              <a:latin typeface="STKaiti" charset="-122"/>
              <a:ea typeface="STKaiti" charset="-122"/>
              <a:cs typeface="STKaiti" charset="-122"/>
            </a:endParaRPr>
          </a:p>
        </p:txBody>
      </p:sp>
    </p:spTree>
    <p:extLst>
      <p:ext uri="{BB962C8B-B14F-4D97-AF65-F5344CB8AC3E}">
        <p14:creationId xmlns:p14="http://schemas.microsoft.com/office/powerpoint/2010/main" val="19876972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9037512" cy="523220"/>
          </a:xfrm>
          <a:prstGeom prst="rect">
            <a:avLst/>
          </a:prstGeom>
        </p:spPr>
        <p:txBody>
          <a:bodyPr wrap="square">
            <a:spAutoFit/>
          </a:bodyPr>
          <a:lstStyle/>
          <a:p>
            <a:r>
              <a:rPr kumimoji="1" lang="en-US" altLang="zh-CN" sz="2800" dirty="0" smtClean="0">
                <a:solidFill>
                  <a:prstClr val="black"/>
                </a:solidFill>
                <a:latin typeface="STKaiti" charset="-122"/>
                <a:ea typeface="STKaiti" charset="-122"/>
                <a:cs typeface="STKaiti" charset="-122"/>
              </a:rPr>
              <a:t>02.</a:t>
            </a:r>
            <a:r>
              <a:rPr kumimoji="1" lang="zh-CN" altLang="en-US" sz="2800" dirty="0" smtClean="0">
                <a:solidFill>
                  <a:prstClr val="black"/>
                </a:solidFill>
                <a:latin typeface="STKaiti" charset="-122"/>
                <a:ea typeface="STKaiti" charset="-122"/>
                <a:cs typeface="STKaiti" charset="-122"/>
              </a:rPr>
              <a:t> </a:t>
            </a:r>
            <a:r>
              <a:rPr lang="zh-CN" altLang="zh-CN" sz="2800" dirty="0" smtClean="0">
                <a:latin typeface="STKaiti" charset="-122"/>
                <a:ea typeface="STKaiti" charset="-122"/>
                <a:cs typeface="STKaiti" charset="-122"/>
              </a:rPr>
              <a:t>以下</a:t>
            </a:r>
            <a:r>
              <a:rPr lang="zh-CN" altLang="zh-CN" sz="2800" dirty="0">
                <a:latin typeface="STKaiti" charset="-122"/>
                <a:ea typeface="STKaiti" charset="-122"/>
                <a:cs typeface="STKaiti" charset="-122"/>
              </a:rPr>
              <a:t>关于工厂模式和抽象工厂模式说法正确的是</a:t>
            </a:r>
            <a:r>
              <a:rPr lang="zh-CN" altLang="zh-CN" sz="2800" dirty="0" smtClean="0">
                <a:latin typeface="STKaiti" charset="-122"/>
                <a:ea typeface="STKaiti" charset="-122"/>
                <a:cs typeface="STKaiti" charset="-122"/>
              </a:rPr>
              <a:t>：</a:t>
            </a:r>
            <a:r>
              <a:rPr lang="en-US" altLang="zh-CN" sz="2800" dirty="0" smtClean="0">
                <a:latin typeface="STKaiti" charset="-122"/>
                <a:ea typeface="STKaiti" charset="-122"/>
                <a:cs typeface="STKaiti" charset="-122"/>
              </a:rPr>
              <a:t>[</a:t>
            </a:r>
            <a:r>
              <a:rPr lang="zh-CN" altLang="en-US" sz="2800" dirty="0" smtClean="0">
                <a:latin typeface="STKaiti" charset="-122"/>
                <a:ea typeface="STKaiti" charset="-122"/>
                <a:cs typeface="STKaiti" charset="-122"/>
              </a:rPr>
              <a:t> </a:t>
            </a:r>
            <a:r>
              <a:rPr lang="en-US" altLang="zh-CN" sz="2800" dirty="0" smtClean="0">
                <a:latin typeface="STKaiti" charset="-122"/>
                <a:ea typeface="STKaiti" charset="-122"/>
                <a:cs typeface="STKaiti" charset="-122"/>
              </a:rPr>
              <a:t>]</a:t>
            </a:r>
            <a:endParaRPr lang="zh-CN" altLang="zh-CN" sz="2800" dirty="0">
              <a:latin typeface="STKaiti" charset="-122"/>
              <a:ea typeface="STKaiti" charset="-122"/>
              <a:cs typeface="STKaiti" charset="-122"/>
            </a:endParaRPr>
          </a:p>
        </p:txBody>
      </p:sp>
      <p:sp>
        <p:nvSpPr>
          <p:cNvPr id="6" name="矩形 5">
            <a:extLst>
              <a:ext uri="{FF2B5EF4-FFF2-40B4-BE49-F238E27FC236}">
                <a16:creationId xmlns="" xmlns:a16="http://schemas.microsoft.com/office/drawing/2014/main" id="{634C4ABF-CE00-4EBE-B380-D7AB61A333CC}"/>
              </a:ext>
            </a:extLst>
          </p:cNvPr>
          <p:cNvSpPr/>
          <p:nvPr/>
        </p:nvSpPr>
        <p:spPr>
          <a:xfrm>
            <a:off x="232266" y="1975367"/>
            <a:ext cx="9037512" cy="2354106"/>
          </a:xfrm>
          <a:prstGeom prst="rect">
            <a:avLst/>
          </a:prstGeom>
        </p:spPr>
        <p:txBody>
          <a:bodyPr wrap="square">
            <a:spAutoFit/>
          </a:bodyPr>
          <a:lstStyle/>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 </a:t>
            </a:r>
            <a:r>
              <a:rPr lang="zh-CN" altLang="zh-CN" sz="2000" dirty="0">
                <a:solidFill>
                  <a:prstClr val="black"/>
                </a:solidFill>
                <a:latin typeface="Times New Roman" pitchFamily="18" charset="0"/>
                <a:ea typeface="STKaiti" charset="-122"/>
                <a:cs typeface="Times New Roman" pitchFamily="18" charset="0"/>
              </a:rPr>
              <a:t>工厂方法的目的是构造单个类的对象</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B) </a:t>
            </a:r>
            <a:r>
              <a:rPr lang="zh-CN" altLang="zh-CN" sz="2000" dirty="0">
                <a:solidFill>
                  <a:prstClr val="black"/>
                </a:solidFill>
                <a:latin typeface="Times New Roman" pitchFamily="18" charset="0"/>
                <a:ea typeface="STKaiti" charset="-122"/>
                <a:cs typeface="Times New Roman" pitchFamily="18" charset="0"/>
              </a:rPr>
              <a:t>在工厂方法中，构造多个有特定组合方式的对象，应当为每一个组成成分单独设立工厂</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zh-CN" sz="2000" dirty="0">
                <a:solidFill>
                  <a:prstClr val="black"/>
                </a:solidFill>
                <a:latin typeface="Times New Roman" pitchFamily="18" charset="0"/>
                <a:ea typeface="STKaiti" charset="-122"/>
                <a:cs typeface="Times New Roman" pitchFamily="18" charset="0"/>
              </a:rPr>
              <a:t>工厂方法不能处理不同重载的构造函数</a:t>
            </a: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D) </a:t>
            </a:r>
            <a:r>
              <a:rPr lang="zh-CN" altLang="zh-CN" sz="2000" dirty="0">
                <a:solidFill>
                  <a:prstClr val="black"/>
                </a:solidFill>
                <a:latin typeface="Times New Roman" pitchFamily="18" charset="0"/>
                <a:ea typeface="STKaiti" charset="-122"/>
                <a:cs typeface="Times New Roman" pitchFamily="18" charset="0"/>
              </a:rPr>
              <a:t>工厂模式中，对象的删除不可以交由用户负责。</a:t>
            </a:r>
          </a:p>
        </p:txBody>
      </p:sp>
    </p:spTree>
    <p:extLst>
      <p:ext uri="{BB962C8B-B14F-4D97-AF65-F5344CB8AC3E}">
        <p14:creationId xmlns:p14="http://schemas.microsoft.com/office/powerpoint/2010/main" val="1723584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9037512" cy="523220"/>
          </a:xfrm>
          <a:prstGeom prst="rect">
            <a:avLst/>
          </a:prstGeom>
        </p:spPr>
        <p:txBody>
          <a:bodyPr wrap="square">
            <a:spAutoFit/>
          </a:bodyPr>
          <a:lstStyle/>
          <a:p>
            <a:r>
              <a:rPr kumimoji="1" lang="en-US" altLang="zh-CN" sz="2800" dirty="0" smtClean="0">
                <a:solidFill>
                  <a:prstClr val="black"/>
                </a:solidFill>
                <a:latin typeface="STKaiti" charset="-122"/>
                <a:ea typeface="STKaiti" charset="-122"/>
                <a:cs typeface="STKaiti" charset="-122"/>
              </a:rPr>
              <a:t>02.</a:t>
            </a:r>
            <a:r>
              <a:rPr kumimoji="1" lang="zh-CN" altLang="en-US" sz="2800" dirty="0" smtClean="0">
                <a:solidFill>
                  <a:prstClr val="black"/>
                </a:solidFill>
                <a:latin typeface="STKaiti" charset="-122"/>
                <a:ea typeface="STKaiti" charset="-122"/>
                <a:cs typeface="STKaiti" charset="-122"/>
              </a:rPr>
              <a:t> </a:t>
            </a:r>
            <a:r>
              <a:rPr lang="zh-CN" altLang="zh-CN" sz="2800" dirty="0" smtClean="0">
                <a:latin typeface="STKaiti" charset="-122"/>
                <a:ea typeface="STKaiti" charset="-122"/>
                <a:cs typeface="STKaiti" charset="-122"/>
              </a:rPr>
              <a:t>以下</a:t>
            </a:r>
            <a:r>
              <a:rPr lang="zh-CN" altLang="zh-CN" sz="2800" dirty="0">
                <a:latin typeface="STKaiti" charset="-122"/>
                <a:ea typeface="STKaiti" charset="-122"/>
                <a:cs typeface="STKaiti" charset="-122"/>
              </a:rPr>
              <a:t>关于工厂模式和抽象工厂模式说法正确的是</a:t>
            </a:r>
            <a:r>
              <a:rPr lang="zh-CN" altLang="zh-CN" sz="2800" dirty="0" smtClean="0">
                <a:latin typeface="STKaiti" charset="-122"/>
                <a:ea typeface="STKaiti" charset="-122"/>
                <a:cs typeface="STKaiti" charset="-122"/>
              </a:rPr>
              <a:t>：</a:t>
            </a:r>
            <a:r>
              <a:rPr lang="en-US" altLang="zh-CN" sz="2800" dirty="0" smtClean="0">
                <a:latin typeface="STKaiti" charset="-122"/>
                <a:ea typeface="STKaiti" charset="-122"/>
                <a:cs typeface="STKaiti" charset="-122"/>
              </a:rPr>
              <a:t>[</a:t>
            </a:r>
            <a:r>
              <a:rPr lang="en-US" altLang="zh-CN" sz="2800" dirty="0" smtClean="0">
                <a:solidFill>
                  <a:srgbClr val="FF0000"/>
                </a:solidFill>
                <a:latin typeface="STKaiti" charset="-122"/>
                <a:ea typeface="STKaiti" charset="-122"/>
                <a:cs typeface="STKaiti" charset="-122"/>
              </a:rPr>
              <a:t>A</a:t>
            </a:r>
            <a:r>
              <a:rPr lang="en-US" altLang="zh-CN" sz="2800" dirty="0" smtClean="0">
                <a:latin typeface="STKaiti" charset="-122"/>
                <a:ea typeface="STKaiti" charset="-122"/>
                <a:cs typeface="STKaiti" charset="-122"/>
              </a:rPr>
              <a:t>]</a:t>
            </a:r>
            <a:endParaRPr lang="zh-CN" altLang="zh-CN" sz="2800" dirty="0">
              <a:latin typeface="STKaiti" charset="-122"/>
              <a:ea typeface="STKaiti" charset="-122"/>
              <a:cs typeface="STKaiti" charset="-122"/>
            </a:endParaRPr>
          </a:p>
        </p:txBody>
      </p:sp>
      <p:sp>
        <p:nvSpPr>
          <p:cNvPr id="6" name="矩形 5">
            <a:extLst>
              <a:ext uri="{FF2B5EF4-FFF2-40B4-BE49-F238E27FC236}">
                <a16:creationId xmlns="" xmlns:a16="http://schemas.microsoft.com/office/drawing/2014/main" id="{634C4ABF-CE00-4EBE-B380-D7AB61A333CC}"/>
              </a:ext>
            </a:extLst>
          </p:cNvPr>
          <p:cNvSpPr/>
          <p:nvPr/>
        </p:nvSpPr>
        <p:spPr>
          <a:xfrm>
            <a:off x="232266" y="1975367"/>
            <a:ext cx="9037512" cy="2400657"/>
          </a:xfrm>
          <a:prstGeom prst="rect">
            <a:avLst/>
          </a:prstGeom>
        </p:spPr>
        <p:txBody>
          <a:bodyPr wrap="square">
            <a:spAutoFit/>
          </a:bodyPr>
          <a:lstStyle/>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A) </a:t>
            </a:r>
            <a:r>
              <a:rPr lang="zh-CN" altLang="zh-CN" sz="2000" dirty="0">
                <a:solidFill>
                  <a:prstClr val="black"/>
                </a:solidFill>
                <a:latin typeface="Times New Roman" pitchFamily="18" charset="0"/>
                <a:ea typeface="STKaiti" charset="-122"/>
                <a:cs typeface="Times New Roman" pitchFamily="18" charset="0"/>
              </a:rPr>
              <a:t>工厂方法的目的是构造单个类的</a:t>
            </a:r>
            <a:r>
              <a:rPr lang="zh-CN" altLang="zh-CN" sz="2000" smtClean="0">
                <a:solidFill>
                  <a:prstClr val="black"/>
                </a:solidFill>
                <a:latin typeface="Times New Roman" pitchFamily="18" charset="0"/>
                <a:ea typeface="STKaiti" charset="-122"/>
                <a:cs typeface="Times New Roman" pitchFamily="18" charset="0"/>
              </a:rPr>
              <a:t>对象</a:t>
            </a:r>
            <a:r>
              <a:rPr lang="zh-CN" altLang="en-US" sz="2000" smtClean="0">
                <a:solidFill>
                  <a:prstClr val="black"/>
                </a:solidFill>
                <a:latin typeface="Times New Roman" pitchFamily="18" charset="0"/>
                <a:ea typeface="STKaiti" charset="-122"/>
                <a:cs typeface="Times New Roman" pitchFamily="18" charset="0"/>
              </a:rPr>
              <a:t>  </a:t>
            </a:r>
            <a:endParaRPr lang="zh-CN" altLang="zh-CN" sz="2000" dirty="0">
              <a:solidFill>
                <a:srgbClr val="FF0000"/>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B) </a:t>
            </a:r>
            <a:r>
              <a:rPr lang="zh-CN" altLang="zh-CN" sz="2000" dirty="0">
                <a:solidFill>
                  <a:prstClr val="black"/>
                </a:solidFill>
                <a:latin typeface="Times New Roman" pitchFamily="18" charset="0"/>
                <a:ea typeface="STKaiti" charset="-122"/>
                <a:cs typeface="Times New Roman" pitchFamily="18" charset="0"/>
              </a:rPr>
              <a:t>在工厂方法中，构造多个有特定组合方式的对象，应当为每一个组成成分单独设立</a:t>
            </a:r>
            <a:r>
              <a:rPr lang="zh-CN" altLang="zh-CN" sz="2000" dirty="0" smtClean="0">
                <a:solidFill>
                  <a:prstClr val="black"/>
                </a:solidFill>
                <a:latin typeface="Times New Roman" pitchFamily="18" charset="0"/>
                <a:ea typeface="STKaiti" charset="-122"/>
                <a:cs typeface="Times New Roman" pitchFamily="18" charset="0"/>
              </a:rPr>
              <a:t>工厂</a:t>
            </a:r>
            <a:r>
              <a:rPr lang="zh-CN" altLang="en-US" sz="2000" dirty="0" smtClean="0">
                <a:solidFill>
                  <a:prstClr val="black"/>
                </a:solidFill>
                <a:latin typeface="Times New Roman" pitchFamily="18" charset="0"/>
                <a:ea typeface="STKaiti" charset="-122"/>
                <a:cs typeface="Times New Roman" pitchFamily="18" charset="0"/>
              </a:rPr>
              <a:t> </a:t>
            </a:r>
            <a:r>
              <a:rPr lang="zh-CN" altLang="en-US" sz="2000" dirty="0" smtClean="0">
                <a:solidFill>
                  <a:srgbClr val="FF0000"/>
                </a:solidFill>
                <a:latin typeface="Times New Roman" pitchFamily="18" charset="0"/>
                <a:ea typeface="STKaiti" charset="-122"/>
                <a:cs typeface="Times New Roman" pitchFamily="18" charset="0"/>
              </a:rPr>
              <a:t> </a:t>
            </a:r>
            <a:r>
              <a:rPr lang="en-US" altLang="zh-CN" sz="2000" dirty="0" smtClean="0">
                <a:solidFill>
                  <a:srgbClr val="FF0000"/>
                </a:solidFill>
                <a:latin typeface="Times New Roman" pitchFamily="18" charset="0"/>
                <a:ea typeface="STKaiti" charset="-122"/>
                <a:cs typeface="Times New Roman" pitchFamily="18" charset="0"/>
              </a:rPr>
              <a:t>//</a:t>
            </a:r>
            <a:r>
              <a:rPr lang="zh-CN" altLang="en-US" sz="2000" dirty="0" smtClean="0">
                <a:solidFill>
                  <a:srgbClr val="FF0000"/>
                </a:solidFill>
                <a:latin typeface="Times New Roman" pitchFamily="18" charset="0"/>
                <a:ea typeface="STKaiti" charset="-122"/>
                <a:cs typeface="Times New Roman" pitchFamily="18" charset="0"/>
              </a:rPr>
              <a:t> </a:t>
            </a:r>
            <a:r>
              <a:rPr lang="zh-CN" altLang="en-US" sz="2000" dirty="0" smtClean="0">
                <a:solidFill>
                  <a:srgbClr val="FF0000"/>
                </a:solidFill>
                <a:latin typeface="STKaiti" charset="-122"/>
                <a:ea typeface="STKaiti" charset="-122"/>
                <a:cs typeface="STKaiti" charset="-122"/>
              </a:rPr>
              <a:t>用抽象工厂模式</a:t>
            </a:r>
            <a:r>
              <a:rPr lang="zh-CN" altLang="en-US" sz="2000" dirty="0">
                <a:solidFill>
                  <a:srgbClr val="FF0000"/>
                </a:solidFill>
                <a:latin typeface="STKaiti" charset="-122"/>
                <a:ea typeface="STKaiti" charset="-122"/>
                <a:cs typeface="STKaiti" charset="-122"/>
              </a:rPr>
              <a:t>构造的是多个类的对象，而且有特定的组合方式</a:t>
            </a:r>
            <a:endParaRPr lang="zh-CN" altLang="zh-CN" sz="2000" dirty="0">
              <a:solidFill>
                <a:srgbClr val="FF0000"/>
              </a:solidFill>
              <a:latin typeface="STKaiti" charset="-122"/>
              <a:ea typeface="STKaiti" charset="-122"/>
              <a:cs typeface="STKaiti" charset="-122"/>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C) </a:t>
            </a:r>
            <a:r>
              <a:rPr lang="zh-CN" altLang="zh-CN" sz="2000" dirty="0">
                <a:solidFill>
                  <a:prstClr val="black"/>
                </a:solidFill>
                <a:latin typeface="Times New Roman" pitchFamily="18" charset="0"/>
                <a:ea typeface="STKaiti" charset="-122"/>
                <a:cs typeface="Times New Roman" pitchFamily="18" charset="0"/>
              </a:rPr>
              <a:t>工厂方法不能处理不同重载的构造</a:t>
            </a:r>
            <a:r>
              <a:rPr lang="zh-CN" altLang="zh-CN" sz="2000" dirty="0" smtClean="0">
                <a:solidFill>
                  <a:prstClr val="black"/>
                </a:solidFill>
                <a:latin typeface="Times New Roman" pitchFamily="18" charset="0"/>
                <a:ea typeface="STKaiti" charset="-122"/>
                <a:cs typeface="Times New Roman" pitchFamily="18" charset="0"/>
              </a:rPr>
              <a:t>函数</a:t>
            </a:r>
            <a:r>
              <a:rPr lang="zh-CN" altLang="en-US" sz="2000" dirty="0" smtClean="0">
                <a:solidFill>
                  <a:prstClr val="black"/>
                </a:solidFill>
                <a:latin typeface="Times New Roman" pitchFamily="18" charset="0"/>
                <a:ea typeface="STKaiti" charset="-122"/>
                <a:cs typeface="Times New Roman" pitchFamily="18" charset="0"/>
              </a:rPr>
              <a:t>  </a:t>
            </a:r>
            <a:r>
              <a:rPr lang="en-US" altLang="zh-CN" sz="2000" dirty="0" smtClean="0">
                <a:solidFill>
                  <a:srgbClr val="FF0000"/>
                </a:solidFill>
                <a:latin typeface="Times New Roman" pitchFamily="18" charset="0"/>
                <a:ea typeface="STKaiti" charset="-122"/>
                <a:cs typeface="Times New Roman" pitchFamily="18" charset="0"/>
              </a:rPr>
              <a:t>//</a:t>
            </a:r>
            <a:r>
              <a:rPr lang="zh-CN" altLang="en-US" sz="2000" dirty="0" smtClean="0">
                <a:solidFill>
                  <a:srgbClr val="FF0000"/>
                </a:solidFill>
                <a:latin typeface="Times New Roman" pitchFamily="18" charset="0"/>
                <a:ea typeface="STKaiti" charset="-122"/>
                <a:cs typeface="Times New Roman" pitchFamily="18" charset="0"/>
              </a:rPr>
              <a:t> 可以根据需求构建</a:t>
            </a:r>
            <a:endParaRPr lang="zh-CN" altLang="zh-CN" sz="2000" dirty="0">
              <a:solidFill>
                <a:srgbClr val="FF0000"/>
              </a:solidFill>
              <a:latin typeface="Times New Roman" pitchFamily="18" charset="0"/>
              <a:ea typeface="STKaiti" charset="-122"/>
              <a:cs typeface="Times New Roman" pitchFamily="18" charset="0"/>
            </a:endParaRPr>
          </a:p>
          <a:p>
            <a:pPr eaLnBrk="1" fontAlgn="auto" hangingPunct="1">
              <a:lnSpc>
                <a:spcPct val="150000"/>
              </a:lnSpc>
              <a:spcBef>
                <a:spcPts val="0"/>
              </a:spcBef>
              <a:spcAft>
                <a:spcPts val="0"/>
              </a:spcAft>
              <a:defRPr/>
            </a:pPr>
            <a:r>
              <a:rPr lang="en-US" altLang="zh-CN" sz="2000" dirty="0">
                <a:solidFill>
                  <a:prstClr val="black"/>
                </a:solidFill>
                <a:latin typeface="Times New Roman" pitchFamily="18" charset="0"/>
                <a:ea typeface="STKaiti" charset="-122"/>
                <a:cs typeface="Times New Roman" pitchFamily="18" charset="0"/>
              </a:rPr>
              <a:t>D) </a:t>
            </a:r>
            <a:r>
              <a:rPr lang="zh-CN" altLang="zh-CN" sz="2000" dirty="0">
                <a:solidFill>
                  <a:prstClr val="black"/>
                </a:solidFill>
                <a:latin typeface="Times New Roman" pitchFamily="18" charset="0"/>
                <a:ea typeface="STKaiti" charset="-122"/>
                <a:cs typeface="Times New Roman" pitchFamily="18" charset="0"/>
              </a:rPr>
              <a:t>工厂模式中，对象的删除不可以交由用户负责。</a:t>
            </a:r>
          </a:p>
        </p:txBody>
      </p:sp>
    </p:spTree>
    <p:extLst>
      <p:ext uri="{BB962C8B-B14F-4D97-AF65-F5344CB8AC3E}">
        <p14:creationId xmlns:p14="http://schemas.microsoft.com/office/powerpoint/2010/main" val="81543008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9037512" cy="954107"/>
          </a:xfrm>
          <a:prstGeom prst="rect">
            <a:avLst/>
          </a:prstGeom>
        </p:spPr>
        <p:txBody>
          <a:bodyPr wrap="square">
            <a:spAutoFit/>
          </a:bodyPr>
          <a:lstStyle/>
          <a:p>
            <a:r>
              <a:rPr kumimoji="1" lang="en-US" altLang="zh-CN" sz="2800" dirty="0" smtClean="0">
                <a:solidFill>
                  <a:prstClr val="black"/>
                </a:solidFill>
                <a:latin typeface="STKaiti" charset="-122"/>
                <a:ea typeface="STKaiti" charset="-122"/>
                <a:cs typeface="STKaiti" charset="-122"/>
              </a:rPr>
              <a:t>03.</a:t>
            </a:r>
            <a:r>
              <a:rPr kumimoji="1" lang="zh-CN" altLang="en-US" sz="2800" dirty="0" smtClean="0">
                <a:solidFill>
                  <a:prstClr val="black"/>
                </a:solidFill>
                <a:latin typeface="STKaiti" charset="-122"/>
                <a:ea typeface="STKaiti" charset="-122"/>
                <a:cs typeface="STKaiti" charset="-122"/>
              </a:rPr>
              <a:t> </a:t>
            </a:r>
            <a:r>
              <a:rPr lang="zh-CN" altLang="zh-CN" sz="2800" dirty="0" smtClean="0">
                <a:latin typeface="STKaiti" charset="-122"/>
                <a:ea typeface="STKaiti" charset="-122"/>
                <a:cs typeface="STKaiti" charset="-122"/>
              </a:rPr>
              <a:t>以下</a:t>
            </a:r>
            <a:r>
              <a:rPr lang="zh-CN" altLang="zh-CN" sz="2800" dirty="0">
                <a:latin typeface="STKaiti" charset="-122"/>
                <a:ea typeface="STKaiti" charset="-122"/>
                <a:cs typeface="STKaiti" charset="-122"/>
              </a:rPr>
              <a:t>有关抽象工厂模式的一些优点和缺点描述正确的是 </a:t>
            </a:r>
            <a:r>
              <a:rPr lang="zh-CN" altLang="zh-CN" sz="2800" dirty="0" smtClean="0">
                <a:latin typeface="STKaiti" charset="-122"/>
                <a:ea typeface="STKaiti" charset="-122"/>
                <a:cs typeface="STKaiti" charset="-122"/>
              </a:rPr>
              <a:t>：</a:t>
            </a:r>
            <a:r>
              <a:rPr lang="en-US" altLang="zh-CN" sz="2800" dirty="0" smtClean="0">
                <a:latin typeface="STKaiti" charset="-122"/>
                <a:ea typeface="STKaiti" charset="-122"/>
                <a:cs typeface="STKaiti" charset="-122"/>
              </a:rPr>
              <a:t>[</a:t>
            </a:r>
            <a:r>
              <a:rPr lang="zh-CN" altLang="en-US" sz="2800" dirty="0" smtClean="0">
                <a:latin typeface="STKaiti" charset="-122"/>
                <a:ea typeface="STKaiti" charset="-122"/>
                <a:cs typeface="STKaiti" charset="-122"/>
              </a:rPr>
              <a:t>   </a:t>
            </a:r>
            <a:r>
              <a:rPr lang="en-US" altLang="zh-CN" sz="2800" dirty="0" smtClean="0">
                <a:latin typeface="STKaiti" charset="-122"/>
                <a:ea typeface="STKaiti" charset="-122"/>
                <a:cs typeface="STKaiti" charset="-122"/>
              </a:rPr>
              <a:t>]</a:t>
            </a:r>
            <a:r>
              <a:rPr lang="zh-CN" altLang="en-US" sz="2800" dirty="0" smtClean="0">
                <a:latin typeface="STKaiti" charset="-122"/>
                <a:ea typeface="STKaiti" charset="-122"/>
                <a:cs typeface="STKaiti" charset="-122"/>
              </a:rPr>
              <a:t>   </a:t>
            </a:r>
            <a:r>
              <a:rPr lang="en-US" altLang="zh-CN" sz="2800" dirty="0" smtClean="0">
                <a:latin typeface="STKaiti" charset="-122"/>
                <a:ea typeface="STKaiti" charset="-122"/>
                <a:cs typeface="STKaiti" charset="-122"/>
              </a:rPr>
              <a:t>(</a:t>
            </a:r>
            <a:r>
              <a:rPr lang="zh-CN" altLang="en-US" sz="2800" dirty="0" smtClean="0">
                <a:latin typeface="STKaiti" charset="-122"/>
                <a:ea typeface="STKaiti" charset="-122"/>
                <a:cs typeface="STKaiti" charset="-122"/>
              </a:rPr>
              <a:t>多选</a:t>
            </a:r>
            <a:r>
              <a:rPr lang="en-US" altLang="zh-CN" sz="2800" dirty="0" smtClean="0">
                <a:latin typeface="STKaiti" charset="-122"/>
                <a:ea typeface="STKaiti" charset="-122"/>
                <a:cs typeface="STKaiti" charset="-122"/>
              </a:rPr>
              <a:t>)</a:t>
            </a:r>
            <a:endParaRPr lang="zh-CN" altLang="zh-CN" sz="2800" dirty="0">
              <a:latin typeface="STKaiti" charset="-122"/>
              <a:ea typeface="STKaiti" charset="-122"/>
              <a:cs typeface="STKaiti" charset="-122"/>
            </a:endParaRPr>
          </a:p>
        </p:txBody>
      </p:sp>
      <p:sp>
        <p:nvSpPr>
          <p:cNvPr id="6" name="矩形 5">
            <a:extLst>
              <a:ext uri="{FF2B5EF4-FFF2-40B4-BE49-F238E27FC236}">
                <a16:creationId xmlns="" xmlns:a16="http://schemas.microsoft.com/office/drawing/2014/main" id="{634C4ABF-CE00-4EBE-B380-D7AB61A333CC}"/>
              </a:ext>
            </a:extLst>
          </p:cNvPr>
          <p:cNvSpPr/>
          <p:nvPr/>
        </p:nvSpPr>
        <p:spPr>
          <a:xfrm>
            <a:off x="234214" y="2411996"/>
            <a:ext cx="7652102" cy="1569660"/>
          </a:xfrm>
          <a:prstGeom prst="rect">
            <a:avLst/>
          </a:prstGeom>
        </p:spPr>
        <p:txBody>
          <a:bodyPr wrap="square">
            <a:spAutoFit/>
          </a:bodyPr>
          <a:lstStyle/>
          <a:p>
            <a:r>
              <a:rPr lang="en-US" altLang="zh-CN" sz="2400" dirty="0">
                <a:latin typeface="STKaiti" charset="-122"/>
                <a:ea typeface="STKaiti" charset="-122"/>
                <a:cs typeface="STKaiti" charset="-122"/>
              </a:rPr>
              <a:t>A) </a:t>
            </a:r>
            <a:r>
              <a:rPr lang="zh-CN" altLang="zh-CN" sz="2400" dirty="0">
                <a:latin typeface="STKaiti" charset="-122"/>
                <a:ea typeface="STKaiti" charset="-122"/>
                <a:cs typeface="STKaiti" charset="-122"/>
              </a:rPr>
              <a:t>分离了具体的类；</a:t>
            </a:r>
          </a:p>
          <a:p>
            <a:r>
              <a:rPr lang="en-US" altLang="zh-CN" sz="2400" dirty="0">
                <a:latin typeface="STKaiti" charset="-122"/>
                <a:ea typeface="STKaiti" charset="-122"/>
                <a:cs typeface="STKaiti" charset="-122"/>
              </a:rPr>
              <a:t>B) </a:t>
            </a:r>
            <a:r>
              <a:rPr lang="zh-CN" altLang="zh-CN" sz="2400" dirty="0">
                <a:latin typeface="STKaiti" charset="-122"/>
                <a:ea typeface="STKaiti" charset="-122"/>
                <a:cs typeface="STKaiti" charset="-122"/>
              </a:rPr>
              <a:t>便于增加新的具体工厂和产品族；</a:t>
            </a:r>
          </a:p>
          <a:p>
            <a:r>
              <a:rPr lang="en-US" altLang="zh-CN" sz="2400" dirty="0">
                <a:latin typeface="STKaiti" charset="-122"/>
                <a:ea typeface="STKaiti" charset="-122"/>
                <a:cs typeface="STKaiti" charset="-122"/>
              </a:rPr>
              <a:t>C) </a:t>
            </a:r>
            <a:r>
              <a:rPr lang="zh-CN" altLang="zh-CN" sz="2400" dirty="0">
                <a:latin typeface="STKaiti" charset="-122"/>
                <a:ea typeface="STKaiti" charset="-122"/>
                <a:cs typeface="STKaiti" charset="-122"/>
              </a:rPr>
              <a:t>便于增加新的产品等级结构；</a:t>
            </a:r>
          </a:p>
          <a:p>
            <a:r>
              <a:rPr lang="en-US" altLang="zh-CN" sz="2400" dirty="0">
                <a:latin typeface="STKaiti" charset="-122"/>
                <a:ea typeface="STKaiti" charset="-122"/>
                <a:cs typeface="STKaiti" charset="-122"/>
              </a:rPr>
              <a:t>D) </a:t>
            </a:r>
            <a:r>
              <a:rPr lang="zh-CN" altLang="zh-CN" sz="2400" dirty="0">
                <a:latin typeface="STKaiti" charset="-122"/>
                <a:ea typeface="STKaiti" charset="-122"/>
                <a:cs typeface="STKaiti" charset="-122"/>
              </a:rPr>
              <a:t>代码的灵活性很低。</a:t>
            </a:r>
          </a:p>
        </p:txBody>
      </p:sp>
    </p:spTree>
    <p:extLst>
      <p:ext uri="{BB962C8B-B14F-4D97-AF65-F5344CB8AC3E}">
        <p14:creationId xmlns:p14="http://schemas.microsoft.com/office/powerpoint/2010/main" val="12363940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9037512" cy="954107"/>
          </a:xfrm>
          <a:prstGeom prst="rect">
            <a:avLst/>
          </a:prstGeom>
        </p:spPr>
        <p:txBody>
          <a:bodyPr wrap="square">
            <a:spAutoFit/>
          </a:bodyPr>
          <a:lstStyle/>
          <a:p>
            <a:r>
              <a:rPr kumimoji="1" lang="en-US" altLang="zh-CN" sz="2800" dirty="0" smtClean="0">
                <a:solidFill>
                  <a:prstClr val="black"/>
                </a:solidFill>
                <a:latin typeface="STKaiti" charset="-122"/>
                <a:ea typeface="STKaiti" charset="-122"/>
                <a:cs typeface="STKaiti" charset="-122"/>
              </a:rPr>
              <a:t>03.</a:t>
            </a:r>
            <a:r>
              <a:rPr kumimoji="1" lang="zh-CN" altLang="en-US" sz="2800" dirty="0" smtClean="0">
                <a:solidFill>
                  <a:prstClr val="black"/>
                </a:solidFill>
                <a:latin typeface="STKaiti" charset="-122"/>
                <a:ea typeface="STKaiti" charset="-122"/>
                <a:cs typeface="STKaiti" charset="-122"/>
              </a:rPr>
              <a:t> </a:t>
            </a:r>
            <a:r>
              <a:rPr lang="zh-CN" altLang="zh-CN" sz="2800" dirty="0" smtClean="0">
                <a:latin typeface="STKaiti" charset="-122"/>
                <a:ea typeface="STKaiti" charset="-122"/>
                <a:cs typeface="STKaiti" charset="-122"/>
              </a:rPr>
              <a:t>以下</a:t>
            </a:r>
            <a:r>
              <a:rPr lang="zh-CN" altLang="zh-CN" sz="2800" dirty="0">
                <a:latin typeface="STKaiti" charset="-122"/>
                <a:ea typeface="STKaiti" charset="-122"/>
                <a:cs typeface="STKaiti" charset="-122"/>
              </a:rPr>
              <a:t>有关抽象工厂模式的一些优点和缺点描述正确的是 </a:t>
            </a:r>
            <a:r>
              <a:rPr lang="zh-CN" altLang="zh-CN" sz="2800" dirty="0" smtClean="0">
                <a:latin typeface="STKaiti" charset="-122"/>
                <a:ea typeface="STKaiti" charset="-122"/>
                <a:cs typeface="STKaiti" charset="-122"/>
              </a:rPr>
              <a:t>：</a:t>
            </a:r>
            <a:r>
              <a:rPr lang="en-US" altLang="zh-CN" sz="2800" dirty="0" smtClean="0">
                <a:latin typeface="STKaiti" charset="-122"/>
                <a:ea typeface="STKaiti" charset="-122"/>
                <a:cs typeface="STKaiti" charset="-122"/>
              </a:rPr>
              <a:t>[</a:t>
            </a:r>
            <a:r>
              <a:rPr lang="en-US" altLang="zh-CN" sz="2800" dirty="0" smtClean="0">
                <a:solidFill>
                  <a:srgbClr val="FF0000"/>
                </a:solidFill>
                <a:latin typeface="STKaiti" charset="-122"/>
                <a:ea typeface="STKaiti" charset="-122"/>
                <a:cs typeface="STKaiti" charset="-122"/>
              </a:rPr>
              <a:t>AB</a:t>
            </a:r>
            <a:r>
              <a:rPr lang="en-US" altLang="zh-CN" sz="2800" dirty="0" smtClean="0">
                <a:latin typeface="STKaiti" charset="-122"/>
                <a:ea typeface="STKaiti" charset="-122"/>
                <a:cs typeface="STKaiti" charset="-122"/>
              </a:rPr>
              <a:t>]</a:t>
            </a:r>
            <a:r>
              <a:rPr lang="zh-CN" altLang="en-US" sz="2800" dirty="0" smtClean="0">
                <a:latin typeface="STKaiti" charset="-122"/>
                <a:ea typeface="STKaiti" charset="-122"/>
                <a:cs typeface="STKaiti" charset="-122"/>
              </a:rPr>
              <a:t>   </a:t>
            </a:r>
            <a:r>
              <a:rPr lang="en-US" altLang="zh-CN" sz="2800" dirty="0">
                <a:latin typeface="STKaiti" charset="-122"/>
                <a:ea typeface="STKaiti" charset="-122"/>
                <a:cs typeface="STKaiti" charset="-122"/>
              </a:rPr>
              <a:t>(</a:t>
            </a:r>
            <a:r>
              <a:rPr lang="zh-CN" altLang="en-US" sz="2800" dirty="0">
                <a:latin typeface="STKaiti" charset="-122"/>
                <a:ea typeface="STKaiti" charset="-122"/>
                <a:cs typeface="STKaiti" charset="-122"/>
              </a:rPr>
              <a:t>多选</a:t>
            </a:r>
            <a:r>
              <a:rPr lang="en-US" altLang="zh-CN" sz="2800" dirty="0" smtClean="0">
                <a:latin typeface="STKaiti" charset="-122"/>
                <a:ea typeface="STKaiti" charset="-122"/>
                <a:cs typeface="STKaiti" charset="-122"/>
              </a:rPr>
              <a:t>)</a:t>
            </a:r>
            <a:endParaRPr lang="zh-CN" altLang="zh-CN" sz="2800" dirty="0">
              <a:latin typeface="STKaiti" charset="-122"/>
              <a:ea typeface="STKaiti" charset="-122"/>
              <a:cs typeface="STKaiti" charset="-122"/>
            </a:endParaRPr>
          </a:p>
        </p:txBody>
      </p:sp>
      <p:sp>
        <p:nvSpPr>
          <p:cNvPr id="6" name="矩形 5">
            <a:extLst>
              <a:ext uri="{FF2B5EF4-FFF2-40B4-BE49-F238E27FC236}">
                <a16:creationId xmlns="" xmlns:a16="http://schemas.microsoft.com/office/drawing/2014/main" id="{634C4ABF-CE00-4EBE-B380-D7AB61A333CC}"/>
              </a:ext>
            </a:extLst>
          </p:cNvPr>
          <p:cNvSpPr/>
          <p:nvPr/>
        </p:nvSpPr>
        <p:spPr>
          <a:xfrm>
            <a:off x="232266" y="2406254"/>
            <a:ext cx="7652102" cy="1569660"/>
          </a:xfrm>
          <a:prstGeom prst="rect">
            <a:avLst/>
          </a:prstGeom>
        </p:spPr>
        <p:txBody>
          <a:bodyPr wrap="square">
            <a:spAutoFit/>
          </a:bodyPr>
          <a:lstStyle/>
          <a:p>
            <a:r>
              <a:rPr lang="en-US" altLang="zh-CN" sz="2400" dirty="0">
                <a:latin typeface="STKaiti" charset="-122"/>
                <a:ea typeface="STKaiti" charset="-122"/>
                <a:cs typeface="STKaiti" charset="-122"/>
              </a:rPr>
              <a:t>A) </a:t>
            </a:r>
            <a:r>
              <a:rPr lang="zh-CN" altLang="zh-CN" sz="2400" dirty="0">
                <a:latin typeface="STKaiti" charset="-122"/>
                <a:ea typeface="STKaiti" charset="-122"/>
                <a:cs typeface="STKaiti" charset="-122"/>
              </a:rPr>
              <a:t>分离了具体的类；</a:t>
            </a:r>
          </a:p>
          <a:p>
            <a:r>
              <a:rPr lang="en-US" altLang="zh-CN" sz="2400" dirty="0">
                <a:latin typeface="STKaiti" charset="-122"/>
                <a:ea typeface="STKaiti" charset="-122"/>
                <a:cs typeface="STKaiti" charset="-122"/>
              </a:rPr>
              <a:t>B) </a:t>
            </a:r>
            <a:r>
              <a:rPr lang="zh-CN" altLang="zh-CN" sz="2400" dirty="0">
                <a:latin typeface="STKaiti" charset="-122"/>
                <a:ea typeface="STKaiti" charset="-122"/>
                <a:cs typeface="STKaiti" charset="-122"/>
              </a:rPr>
              <a:t>便于增加新的具体工厂和产品族；</a:t>
            </a:r>
          </a:p>
          <a:p>
            <a:r>
              <a:rPr lang="en-US" altLang="zh-CN" sz="2400" dirty="0">
                <a:latin typeface="STKaiti" charset="-122"/>
                <a:ea typeface="STKaiti" charset="-122"/>
                <a:cs typeface="STKaiti" charset="-122"/>
              </a:rPr>
              <a:t>C) </a:t>
            </a:r>
            <a:r>
              <a:rPr lang="zh-CN" altLang="zh-CN" sz="2400" dirty="0">
                <a:latin typeface="STKaiti" charset="-122"/>
                <a:ea typeface="STKaiti" charset="-122"/>
                <a:cs typeface="STKaiti" charset="-122"/>
              </a:rPr>
              <a:t>便于增加新的产品等级结构；</a:t>
            </a:r>
          </a:p>
          <a:p>
            <a:r>
              <a:rPr lang="en-US" altLang="zh-CN" sz="2400" dirty="0">
                <a:latin typeface="STKaiti" charset="-122"/>
                <a:ea typeface="STKaiti" charset="-122"/>
                <a:cs typeface="STKaiti" charset="-122"/>
              </a:rPr>
              <a:t>D) </a:t>
            </a:r>
            <a:r>
              <a:rPr lang="zh-CN" altLang="zh-CN" sz="2400" dirty="0">
                <a:latin typeface="STKaiti" charset="-122"/>
                <a:ea typeface="STKaiti" charset="-122"/>
                <a:cs typeface="STKaiti" charset="-122"/>
              </a:rPr>
              <a:t>代码的灵活性很低。</a:t>
            </a:r>
          </a:p>
        </p:txBody>
      </p:sp>
    </p:spTree>
    <p:extLst>
      <p:ext uri="{BB962C8B-B14F-4D97-AF65-F5344CB8AC3E}">
        <p14:creationId xmlns:p14="http://schemas.microsoft.com/office/powerpoint/2010/main" val="41882421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7" name="矩形 6">
            <a:extLst>
              <a:ext uri="{FF2B5EF4-FFF2-40B4-BE49-F238E27FC236}">
                <a16:creationId xmlns="" xmlns:a16="http://schemas.microsoft.com/office/drawing/2014/main" id="{634C4ABF-CE00-4EBE-B380-D7AB61A333CC}"/>
              </a:ext>
            </a:extLst>
          </p:cNvPr>
          <p:cNvSpPr/>
          <p:nvPr/>
        </p:nvSpPr>
        <p:spPr>
          <a:xfrm>
            <a:off x="232266" y="1340768"/>
            <a:ext cx="9037512" cy="523220"/>
          </a:xfrm>
          <a:prstGeom prst="rect">
            <a:avLst/>
          </a:prstGeom>
        </p:spPr>
        <p:txBody>
          <a:bodyPr wrap="square">
            <a:spAutoFit/>
          </a:bodyPr>
          <a:lstStyle/>
          <a:p>
            <a:r>
              <a:rPr kumimoji="1" lang="en-US" altLang="zh-CN" sz="2800" dirty="0" smtClean="0">
                <a:solidFill>
                  <a:prstClr val="black"/>
                </a:solidFill>
                <a:latin typeface="STKaiti" charset="-122"/>
                <a:ea typeface="STKaiti" charset="-122"/>
                <a:cs typeface="STKaiti" charset="-122"/>
              </a:rPr>
              <a:t>04.</a:t>
            </a:r>
            <a:r>
              <a:rPr kumimoji="1" lang="zh-CN" altLang="en-US" sz="2800" dirty="0" smtClean="0">
                <a:solidFill>
                  <a:prstClr val="black"/>
                </a:solidFill>
                <a:latin typeface="STKaiti" charset="-122"/>
                <a:ea typeface="STKaiti" charset="-122"/>
                <a:cs typeface="STKaiti" charset="-122"/>
              </a:rPr>
              <a:t> </a:t>
            </a:r>
            <a:r>
              <a:rPr lang="zh-CN" altLang="zh-CN" sz="2800" dirty="0" smtClean="0">
                <a:latin typeface="STKaiti" charset="-122"/>
                <a:ea typeface="STKaiti" charset="-122"/>
                <a:cs typeface="STKaiti" charset="-122"/>
              </a:rPr>
              <a:t>以下</a:t>
            </a:r>
            <a:r>
              <a:rPr lang="zh-CN" altLang="en-US" sz="2800" dirty="0" smtClean="0">
                <a:latin typeface="STKaiti" charset="-122"/>
                <a:ea typeface="STKaiti" charset="-122"/>
                <a:cs typeface="STKaiti" charset="-122"/>
              </a:rPr>
              <a:t>说法错误的是</a:t>
            </a:r>
            <a:r>
              <a:rPr lang="zh-CN" altLang="zh-CN" sz="2800" dirty="0" smtClean="0">
                <a:latin typeface="STKaiti" charset="-122"/>
                <a:ea typeface="STKaiti" charset="-122"/>
                <a:cs typeface="STKaiti" charset="-122"/>
              </a:rPr>
              <a:t>：</a:t>
            </a:r>
            <a:r>
              <a:rPr lang="en-US" altLang="zh-CN" sz="2800" dirty="0" smtClean="0">
                <a:latin typeface="STKaiti" charset="-122"/>
                <a:ea typeface="STKaiti" charset="-122"/>
                <a:cs typeface="STKaiti" charset="-122"/>
              </a:rPr>
              <a:t>[</a:t>
            </a:r>
            <a:r>
              <a:rPr lang="zh-CN" altLang="en-US" sz="2800" dirty="0" smtClean="0">
                <a:latin typeface="STKaiti" charset="-122"/>
                <a:ea typeface="STKaiti" charset="-122"/>
                <a:cs typeface="STKaiti" charset="-122"/>
              </a:rPr>
              <a:t>  </a:t>
            </a:r>
            <a:r>
              <a:rPr lang="en-US" altLang="zh-CN" sz="2800" dirty="0" smtClean="0">
                <a:latin typeface="STKaiti" charset="-122"/>
                <a:ea typeface="STKaiti" charset="-122"/>
                <a:cs typeface="STKaiti" charset="-122"/>
              </a:rPr>
              <a:t>]</a:t>
            </a:r>
            <a:r>
              <a:rPr lang="zh-CN" altLang="en-US" sz="2800" dirty="0" smtClean="0">
                <a:latin typeface="STKaiti" charset="-122"/>
                <a:ea typeface="STKaiti" charset="-122"/>
                <a:cs typeface="STKaiti" charset="-122"/>
              </a:rPr>
              <a:t> </a:t>
            </a:r>
            <a:endParaRPr lang="zh-CN" altLang="zh-CN" sz="2800" dirty="0">
              <a:latin typeface="STKaiti" charset="-122"/>
              <a:ea typeface="STKaiti" charset="-122"/>
              <a:cs typeface="STKaiti" charset="-122"/>
            </a:endParaRPr>
          </a:p>
        </p:txBody>
      </p:sp>
      <p:sp>
        <p:nvSpPr>
          <p:cNvPr id="9" name="矩形 8">
            <a:extLst>
              <a:ext uri="{FF2B5EF4-FFF2-40B4-BE49-F238E27FC236}">
                <a16:creationId xmlns="" xmlns:a16="http://schemas.microsoft.com/office/drawing/2014/main" id="{634C4ABF-CE00-4EBE-B380-D7AB61A333CC}"/>
              </a:ext>
            </a:extLst>
          </p:cNvPr>
          <p:cNvSpPr/>
          <p:nvPr/>
        </p:nvSpPr>
        <p:spPr>
          <a:xfrm>
            <a:off x="232266" y="2092581"/>
            <a:ext cx="7652102" cy="3785652"/>
          </a:xfrm>
          <a:prstGeom prst="rect">
            <a:avLst/>
          </a:prstGeom>
        </p:spPr>
        <p:txBody>
          <a:bodyPr wrap="square">
            <a:spAutoFit/>
          </a:bodyPr>
          <a:lstStyle/>
          <a:p>
            <a:r>
              <a:rPr lang="en-US" altLang="zh-CN" sz="2400" dirty="0">
                <a:latin typeface="STKaiti" charset="-122"/>
                <a:ea typeface="STKaiti" charset="-122"/>
                <a:cs typeface="STKaiti" charset="-122"/>
              </a:rPr>
              <a:t>A</a:t>
            </a:r>
            <a:r>
              <a:rPr lang="en-US" altLang="zh-CN" sz="2400" dirty="0" smtClean="0">
                <a:latin typeface="STKaiti" charset="-122"/>
                <a:ea typeface="STKaiti" charset="-122"/>
                <a:cs typeface="STKaiti" charset="-122"/>
              </a:rPr>
              <a:t>)</a:t>
            </a:r>
            <a:r>
              <a:rPr lang="zh-CN" altLang="en-US" sz="2400" dirty="0">
                <a:latin typeface="STKaiti" charset="-122"/>
                <a:ea typeface="STKaiti" charset="-122"/>
                <a:cs typeface="STKaiti" charset="-122"/>
              </a:rPr>
              <a:t>行为型设计</a:t>
            </a:r>
            <a:r>
              <a:rPr lang="zh-CN" altLang="en-US" sz="2400" dirty="0" smtClean="0">
                <a:latin typeface="STKaiti" charset="-122"/>
                <a:ea typeface="STKaiti" charset="-122"/>
                <a:cs typeface="STKaiti" charset="-122"/>
              </a:rPr>
              <a:t>模式核心</a:t>
            </a:r>
            <a:r>
              <a:rPr lang="zh-CN" altLang="en-US" sz="2400" dirty="0">
                <a:latin typeface="STKaiti" charset="-122"/>
                <a:ea typeface="STKaiti" charset="-122"/>
                <a:cs typeface="STKaiti" charset="-122"/>
              </a:rPr>
              <a:t>在于抽象行为功能中不变的成分，具体实现行为功能中变的</a:t>
            </a:r>
            <a:r>
              <a:rPr lang="zh-CN" altLang="en-US" sz="2400" dirty="0" smtClean="0">
                <a:latin typeface="STKaiti" charset="-122"/>
                <a:ea typeface="STKaiti" charset="-122"/>
                <a:cs typeface="STKaiti" charset="-122"/>
              </a:rPr>
              <a:t>成分</a:t>
            </a:r>
            <a:endParaRPr lang="en-US" altLang="zh-CN" sz="2400" dirty="0" smtClean="0">
              <a:latin typeface="STKaiti" charset="-122"/>
              <a:ea typeface="STKaiti" charset="-122"/>
              <a:cs typeface="STKaiti" charset="-122"/>
            </a:endParaRPr>
          </a:p>
          <a:p>
            <a:endParaRPr lang="zh-CN" altLang="zh-CN" sz="2400" dirty="0">
              <a:latin typeface="STKaiti" charset="-122"/>
              <a:ea typeface="STKaiti" charset="-122"/>
              <a:cs typeface="STKaiti" charset="-122"/>
            </a:endParaRPr>
          </a:p>
          <a:p>
            <a:r>
              <a:rPr lang="en-US" altLang="zh-CN" sz="2400" dirty="0">
                <a:latin typeface="STKaiti" charset="-122"/>
                <a:ea typeface="STKaiti" charset="-122"/>
                <a:cs typeface="STKaiti" charset="-122"/>
              </a:rPr>
              <a:t>B</a:t>
            </a:r>
            <a:r>
              <a:rPr lang="en-US" altLang="zh-CN" sz="2400" dirty="0" smtClean="0">
                <a:latin typeface="STKaiti" charset="-122"/>
                <a:ea typeface="STKaiti" charset="-122"/>
                <a:cs typeface="STKaiti" charset="-122"/>
              </a:rPr>
              <a:t>)</a:t>
            </a:r>
            <a:r>
              <a:rPr lang="zh-CN" altLang="en-US" sz="2400" dirty="0">
                <a:latin typeface="STKaiti" charset="-122"/>
                <a:ea typeface="STKaiti" charset="-122"/>
                <a:cs typeface="STKaiti" charset="-122"/>
              </a:rPr>
              <a:t>结构型设计模式关心对象组成结构上的抽象，包括接口，层次，对象组合</a:t>
            </a:r>
            <a:r>
              <a:rPr lang="zh-CN" altLang="en-US" sz="2400" dirty="0" smtClean="0">
                <a:latin typeface="STKaiti" charset="-122"/>
                <a:ea typeface="STKaiti" charset="-122"/>
                <a:cs typeface="STKaiti" charset="-122"/>
              </a:rPr>
              <a:t>等</a:t>
            </a:r>
            <a:endParaRPr lang="en-US" altLang="zh-CN" sz="2400" dirty="0" smtClean="0">
              <a:latin typeface="STKaiti" charset="-122"/>
              <a:ea typeface="STKaiti" charset="-122"/>
              <a:cs typeface="STKaiti" charset="-122"/>
            </a:endParaRPr>
          </a:p>
          <a:p>
            <a:endParaRPr lang="zh-CN" altLang="zh-CN" sz="2400" dirty="0">
              <a:latin typeface="STKaiti" charset="-122"/>
              <a:ea typeface="STKaiti" charset="-122"/>
              <a:cs typeface="STKaiti" charset="-122"/>
            </a:endParaRPr>
          </a:p>
          <a:p>
            <a:r>
              <a:rPr lang="en-US" altLang="zh-CN" sz="2400" dirty="0">
                <a:latin typeface="STKaiti" charset="-122"/>
                <a:ea typeface="STKaiti" charset="-122"/>
                <a:cs typeface="STKaiti" charset="-122"/>
              </a:rPr>
              <a:t>C</a:t>
            </a:r>
            <a:r>
              <a:rPr lang="en-US" altLang="zh-CN" sz="2400" dirty="0" smtClean="0">
                <a:latin typeface="STKaiti" charset="-122"/>
                <a:ea typeface="STKaiti" charset="-122"/>
                <a:cs typeface="STKaiti" charset="-122"/>
              </a:rPr>
              <a:t>)</a:t>
            </a:r>
            <a:r>
              <a:rPr lang="zh-CN" altLang="en-US" sz="2400" dirty="0">
                <a:latin typeface="STKaiti" charset="-122"/>
                <a:ea typeface="STKaiti" charset="-122"/>
                <a:cs typeface="STKaiti" charset="-122"/>
              </a:rPr>
              <a:t>创建型模式是将对象的创建与使用进行划分，从而规避复杂对象创建带来的资源</a:t>
            </a:r>
            <a:r>
              <a:rPr lang="zh-CN" altLang="en-US" sz="2400" dirty="0" smtClean="0">
                <a:latin typeface="STKaiti" charset="-122"/>
                <a:ea typeface="STKaiti" charset="-122"/>
                <a:cs typeface="STKaiti" charset="-122"/>
              </a:rPr>
              <a:t>消耗</a:t>
            </a:r>
            <a:endParaRPr lang="en-US" altLang="zh-CN" sz="2400" dirty="0" smtClean="0">
              <a:latin typeface="STKaiti" charset="-122"/>
              <a:ea typeface="STKaiti" charset="-122"/>
              <a:cs typeface="STKaiti" charset="-122"/>
            </a:endParaRPr>
          </a:p>
          <a:p>
            <a:endParaRPr lang="en-US" altLang="zh-CN" sz="2400" dirty="0" smtClean="0">
              <a:latin typeface="STKaiti" charset="-122"/>
              <a:ea typeface="STKaiti" charset="-122"/>
              <a:cs typeface="STKaiti" charset="-122"/>
            </a:endParaRPr>
          </a:p>
          <a:p>
            <a:r>
              <a:rPr lang="en-US" altLang="zh-CN" sz="2400" dirty="0" smtClean="0">
                <a:latin typeface="STKaiti" charset="-122"/>
                <a:ea typeface="STKaiti" charset="-122"/>
                <a:cs typeface="STKaiti" charset="-122"/>
              </a:rPr>
              <a:t>D</a:t>
            </a:r>
            <a:r>
              <a:rPr lang="en-US" altLang="zh-CN" sz="2400" dirty="0">
                <a:latin typeface="STKaiti" charset="-122"/>
                <a:ea typeface="STKaiti" charset="-122"/>
                <a:cs typeface="STKaiti" charset="-122"/>
              </a:rPr>
              <a:t>) </a:t>
            </a:r>
            <a:r>
              <a:rPr lang="zh-CN" altLang="en-US" sz="2400" dirty="0" smtClean="0">
                <a:latin typeface="STKaiti" charset="-122"/>
                <a:ea typeface="STKaiti" charset="-122"/>
                <a:cs typeface="STKaiti" charset="-122"/>
              </a:rPr>
              <a:t>设计模式增加了维护代价</a:t>
            </a:r>
            <a:endParaRPr lang="zh-CN" altLang="zh-CN" sz="2400" dirty="0">
              <a:latin typeface="STKaiti" charset="-122"/>
              <a:ea typeface="STKaiti" charset="-122"/>
              <a:cs typeface="STKaiti" charset="-122"/>
            </a:endParaRPr>
          </a:p>
        </p:txBody>
      </p:sp>
    </p:spTree>
    <p:extLst>
      <p:ext uri="{BB962C8B-B14F-4D97-AF65-F5344CB8AC3E}">
        <p14:creationId xmlns:p14="http://schemas.microsoft.com/office/powerpoint/2010/main" val="175236997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7" name="矩形 6">
            <a:extLst>
              <a:ext uri="{FF2B5EF4-FFF2-40B4-BE49-F238E27FC236}">
                <a16:creationId xmlns="" xmlns:a16="http://schemas.microsoft.com/office/drawing/2014/main" id="{634C4ABF-CE00-4EBE-B380-D7AB61A333CC}"/>
              </a:ext>
            </a:extLst>
          </p:cNvPr>
          <p:cNvSpPr/>
          <p:nvPr/>
        </p:nvSpPr>
        <p:spPr>
          <a:xfrm>
            <a:off x="232266" y="1340768"/>
            <a:ext cx="9037512" cy="523220"/>
          </a:xfrm>
          <a:prstGeom prst="rect">
            <a:avLst/>
          </a:prstGeom>
        </p:spPr>
        <p:txBody>
          <a:bodyPr wrap="square">
            <a:spAutoFit/>
          </a:bodyPr>
          <a:lstStyle/>
          <a:p>
            <a:r>
              <a:rPr kumimoji="1" lang="en-US" altLang="zh-CN" sz="2800" dirty="0" smtClean="0">
                <a:solidFill>
                  <a:prstClr val="black"/>
                </a:solidFill>
                <a:latin typeface="STKaiti" charset="-122"/>
                <a:ea typeface="STKaiti" charset="-122"/>
                <a:cs typeface="STKaiti" charset="-122"/>
              </a:rPr>
              <a:t>04.</a:t>
            </a:r>
            <a:r>
              <a:rPr kumimoji="1" lang="zh-CN" altLang="en-US" sz="2800" dirty="0" smtClean="0">
                <a:solidFill>
                  <a:prstClr val="black"/>
                </a:solidFill>
                <a:latin typeface="STKaiti" charset="-122"/>
                <a:ea typeface="STKaiti" charset="-122"/>
                <a:cs typeface="STKaiti" charset="-122"/>
              </a:rPr>
              <a:t> </a:t>
            </a:r>
            <a:r>
              <a:rPr lang="zh-CN" altLang="zh-CN" sz="2800" dirty="0" smtClean="0">
                <a:latin typeface="STKaiti" charset="-122"/>
                <a:ea typeface="STKaiti" charset="-122"/>
                <a:cs typeface="STKaiti" charset="-122"/>
              </a:rPr>
              <a:t>以下</a:t>
            </a:r>
            <a:r>
              <a:rPr lang="zh-CN" altLang="en-US" sz="2800" dirty="0" smtClean="0">
                <a:latin typeface="STKaiti" charset="-122"/>
                <a:ea typeface="STKaiti" charset="-122"/>
                <a:cs typeface="STKaiti" charset="-122"/>
              </a:rPr>
              <a:t>说法错误的是</a:t>
            </a:r>
            <a:r>
              <a:rPr lang="zh-CN" altLang="zh-CN" sz="2800" dirty="0" smtClean="0">
                <a:latin typeface="STKaiti" charset="-122"/>
                <a:ea typeface="STKaiti" charset="-122"/>
                <a:cs typeface="STKaiti" charset="-122"/>
              </a:rPr>
              <a:t>：</a:t>
            </a:r>
            <a:r>
              <a:rPr lang="en-US" altLang="zh-CN" sz="2800" dirty="0" smtClean="0">
                <a:latin typeface="STKaiti" charset="-122"/>
                <a:ea typeface="STKaiti" charset="-122"/>
                <a:cs typeface="STKaiti" charset="-122"/>
              </a:rPr>
              <a:t>[</a:t>
            </a:r>
            <a:r>
              <a:rPr lang="en-US" altLang="zh-CN" sz="2800" dirty="0" smtClean="0">
                <a:solidFill>
                  <a:srgbClr val="FF0000"/>
                </a:solidFill>
                <a:latin typeface="STKaiti" charset="-122"/>
                <a:ea typeface="STKaiti" charset="-122"/>
                <a:cs typeface="STKaiti" charset="-122"/>
              </a:rPr>
              <a:t>D</a:t>
            </a:r>
            <a:r>
              <a:rPr lang="en-US" altLang="zh-CN" sz="2800" dirty="0" smtClean="0">
                <a:latin typeface="STKaiti" charset="-122"/>
                <a:ea typeface="STKaiti" charset="-122"/>
                <a:cs typeface="STKaiti" charset="-122"/>
              </a:rPr>
              <a:t>]</a:t>
            </a:r>
            <a:r>
              <a:rPr lang="zh-CN" altLang="en-US" sz="2800" dirty="0" smtClean="0">
                <a:latin typeface="STKaiti" charset="-122"/>
                <a:ea typeface="STKaiti" charset="-122"/>
                <a:cs typeface="STKaiti" charset="-122"/>
              </a:rPr>
              <a:t> </a:t>
            </a:r>
            <a:endParaRPr lang="zh-CN" altLang="zh-CN" sz="2800" dirty="0">
              <a:latin typeface="STKaiti" charset="-122"/>
              <a:ea typeface="STKaiti" charset="-122"/>
              <a:cs typeface="STKaiti" charset="-122"/>
            </a:endParaRPr>
          </a:p>
        </p:txBody>
      </p:sp>
      <p:sp>
        <p:nvSpPr>
          <p:cNvPr id="9" name="矩形 8">
            <a:extLst>
              <a:ext uri="{FF2B5EF4-FFF2-40B4-BE49-F238E27FC236}">
                <a16:creationId xmlns="" xmlns:a16="http://schemas.microsoft.com/office/drawing/2014/main" id="{634C4ABF-CE00-4EBE-B380-D7AB61A333CC}"/>
              </a:ext>
            </a:extLst>
          </p:cNvPr>
          <p:cNvSpPr/>
          <p:nvPr/>
        </p:nvSpPr>
        <p:spPr>
          <a:xfrm>
            <a:off x="232266" y="2092581"/>
            <a:ext cx="7652102" cy="5262979"/>
          </a:xfrm>
          <a:prstGeom prst="rect">
            <a:avLst/>
          </a:prstGeom>
        </p:spPr>
        <p:txBody>
          <a:bodyPr wrap="square">
            <a:spAutoFit/>
          </a:bodyPr>
          <a:lstStyle/>
          <a:p>
            <a:r>
              <a:rPr lang="en-US" altLang="zh-CN" sz="2400" dirty="0">
                <a:latin typeface="STKaiti" charset="-122"/>
                <a:ea typeface="STKaiti" charset="-122"/>
                <a:cs typeface="STKaiti" charset="-122"/>
              </a:rPr>
              <a:t>A</a:t>
            </a:r>
            <a:r>
              <a:rPr lang="en-US" altLang="zh-CN" sz="2400" dirty="0" smtClean="0">
                <a:latin typeface="STKaiti" charset="-122"/>
                <a:ea typeface="STKaiti" charset="-122"/>
                <a:cs typeface="STKaiti" charset="-122"/>
              </a:rPr>
              <a:t>)</a:t>
            </a:r>
            <a:r>
              <a:rPr lang="zh-CN" altLang="en-US" sz="2400" dirty="0">
                <a:latin typeface="STKaiti" charset="-122"/>
                <a:ea typeface="STKaiti" charset="-122"/>
                <a:cs typeface="STKaiti" charset="-122"/>
              </a:rPr>
              <a:t>行为型设计</a:t>
            </a:r>
            <a:r>
              <a:rPr lang="zh-CN" altLang="en-US" sz="2400" dirty="0" smtClean="0">
                <a:latin typeface="STKaiti" charset="-122"/>
                <a:ea typeface="STKaiti" charset="-122"/>
                <a:cs typeface="STKaiti" charset="-122"/>
              </a:rPr>
              <a:t>模式核心</a:t>
            </a:r>
            <a:r>
              <a:rPr lang="zh-CN" altLang="en-US" sz="2400" dirty="0">
                <a:latin typeface="STKaiti" charset="-122"/>
                <a:ea typeface="STKaiti" charset="-122"/>
                <a:cs typeface="STKaiti" charset="-122"/>
              </a:rPr>
              <a:t>在于抽象行为功能中不变的成分，具体实现行为功能中变的</a:t>
            </a:r>
            <a:r>
              <a:rPr lang="zh-CN" altLang="en-US" sz="2400" dirty="0" smtClean="0">
                <a:latin typeface="STKaiti" charset="-122"/>
                <a:ea typeface="STKaiti" charset="-122"/>
                <a:cs typeface="STKaiti" charset="-122"/>
              </a:rPr>
              <a:t>成分</a:t>
            </a:r>
            <a:endParaRPr lang="en-US" altLang="zh-CN" sz="2400" dirty="0" smtClean="0">
              <a:latin typeface="STKaiti" charset="-122"/>
              <a:ea typeface="STKaiti" charset="-122"/>
              <a:cs typeface="STKaiti" charset="-122"/>
            </a:endParaRPr>
          </a:p>
          <a:p>
            <a:endParaRPr lang="zh-CN" altLang="zh-CN" sz="2400" dirty="0">
              <a:latin typeface="STKaiti" charset="-122"/>
              <a:ea typeface="STKaiti" charset="-122"/>
              <a:cs typeface="STKaiti" charset="-122"/>
            </a:endParaRPr>
          </a:p>
          <a:p>
            <a:r>
              <a:rPr lang="en-US" altLang="zh-CN" sz="2400" dirty="0">
                <a:latin typeface="STKaiti" charset="-122"/>
                <a:ea typeface="STKaiti" charset="-122"/>
                <a:cs typeface="STKaiti" charset="-122"/>
              </a:rPr>
              <a:t>B</a:t>
            </a:r>
            <a:r>
              <a:rPr lang="en-US" altLang="zh-CN" sz="2400" dirty="0" smtClean="0">
                <a:latin typeface="STKaiti" charset="-122"/>
                <a:ea typeface="STKaiti" charset="-122"/>
                <a:cs typeface="STKaiti" charset="-122"/>
              </a:rPr>
              <a:t>)</a:t>
            </a:r>
            <a:r>
              <a:rPr lang="zh-CN" altLang="en-US" sz="2400" dirty="0">
                <a:latin typeface="STKaiti" charset="-122"/>
                <a:ea typeface="STKaiti" charset="-122"/>
                <a:cs typeface="STKaiti" charset="-122"/>
              </a:rPr>
              <a:t>结构型设计模式关心对象组成结构上的抽象，包括接口，层次，对象组合</a:t>
            </a:r>
            <a:r>
              <a:rPr lang="zh-CN" altLang="en-US" sz="2400" dirty="0" smtClean="0">
                <a:latin typeface="STKaiti" charset="-122"/>
                <a:ea typeface="STKaiti" charset="-122"/>
                <a:cs typeface="STKaiti" charset="-122"/>
              </a:rPr>
              <a:t>等</a:t>
            </a:r>
            <a:endParaRPr lang="en-US" altLang="zh-CN" sz="2400" dirty="0" smtClean="0">
              <a:latin typeface="STKaiti" charset="-122"/>
              <a:ea typeface="STKaiti" charset="-122"/>
              <a:cs typeface="STKaiti" charset="-122"/>
            </a:endParaRPr>
          </a:p>
          <a:p>
            <a:endParaRPr lang="zh-CN" altLang="zh-CN" sz="2400" dirty="0">
              <a:latin typeface="STKaiti" charset="-122"/>
              <a:ea typeface="STKaiti" charset="-122"/>
              <a:cs typeface="STKaiti" charset="-122"/>
            </a:endParaRPr>
          </a:p>
          <a:p>
            <a:r>
              <a:rPr lang="en-US" altLang="zh-CN" sz="2400" dirty="0">
                <a:latin typeface="STKaiti" charset="-122"/>
                <a:ea typeface="STKaiti" charset="-122"/>
                <a:cs typeface="STKaiti" charset="-122"/>
              </a:rPr>
              <a:t>C</a:t>
            </a:r>
            <a:r>
              <a:rPr lang="en-US" altLang="zh-CN" sz="2400" dirty="0" smtClean="0">
                <a:latin typeface="STKaiti" charset="-122"/>
                <a:ea typeface="STKaiti" charset="-122"/>
                <a:cs typeface="STKaiti" charset="-122"/>
              </a:rPr>
              <a:t>)</a:t>
            </a:r>
            <a:r>
              <a:rPr lang="zh-CN" altLang="en-US" sz="2400" dirty="0">
                <a:latin typeface="STKaiti" charset="-122"/>
                <a:ea typeface="STKaiti" charset="-122"/>
                <a:cs typeface="STKaiti" charset="-122"/>
              </a:rPr>
              <a:t>创建型模式是将对象的创建与使用进行划分，从而规避复杂对象创建带来的资源</a:t>
            </a:r>
            <a:r>
              <a:rPr lang="zh-CN" altLang="en-US" sz="2400" dirty="0" smtClean="0">
                <a:latin typeface="STKaiti" charset="-122"/>
                <a:ea typeface="STKaiti" charset="-122"/>
                <a:cs typeface="STKaiti" charset="-122"/>
              </a:rPr>
              <a:t>消耗</a:t>
            </a:r>
            <a:endParaRPr lang="en-US" altLang="zh-CN" sz="2400" dirty="0" smtClean="0">
              <a:latin typeface="STKaiti" charset="-122"/>
              <a:ea typeface="STKaiti" charset="-122"/>
              <a:cs typeface="STKaiti" charset="-122"/>
            </a:endParaRPr>
          </a:p>
          <a:p>
            <a:endParaRPr lang="en-US" altLang="zh-CN" sz="2400" dirty="0" smtClean="0">
              <a:latin typeface="STKaiti" charset="-122"/>
              <a:ea typeface="STKaiti" charset="-122"/>
              <a:cs typeface="STKaiti" charset="-122"/>
            </a:endParaRPr>
          </a:p>
          <a:p>
            <a:r>
              <a:rPr lang="en-US" altLang="zh-CN" sz="2400" dirty="0" smtClean="0">
                <a:latin typeface="STKaiti" charset="-122"/>
                <a:ea typeface="STKaiti" charset="-122"/>
                <a:cs typeface="STKaiti" charset="-122"/>
              </a:rPr>
              <a:t>D</a:t>
            </a:r>
            <a:r>
              <a:rPr lang="en-US" altLang="zh-CN" sz="2400" dirty="0">
                <a:latin typeface="STKaiti" charset="-122"/>
                <a:ea typeface="STKaiti" charset="-122"/>
                <a:cs typeface="STKaiti" charset="-122"/>
              </a:rPr>
              <a:t>) </a:t>
            </a:r>
            <a:r>
              <a:rPr lang="zh-CN" altLang="en-US" sz="2400" dirty="0" smtClean="0">
                <a:latin typeface="STKaiti" charset="-122"/>
                <a:ea typeface="STKaiti" charset="-122"/>
                <a:cs typeface="STKaiti" charset="-122"/>
              </a:rPr>
              <a:t>设计模式增加了维护代价</a:t>
            </a:r>
            <a:endParaRPr lang="en-US" altLang="zh-CN" sz="2400" dirty="0">
              <a:latin typeface="STKaiti" charset="-122"/>
              <a:ea typeface="STKaiti" charset="-122"/>
              <a:cs typeface="STKaiti" charset="-122"/>
            </a:endParaRPr>
          </a:p>
          <a:p>
            <a:r>
              <a:rPr lang="en-US" altLang="zh-CN" sz="2400" dirty="0" smtClean="0">
                <a:solidFill>
                  <a:srgbClr val="FF0000"/>
                </a:solidFill>
                <a:latin typeface="STKaiti" charset="-122"/>
                <a:ea typeface="STKaiti" charset="-122"/>
                <a:cs typeface="STKaiti" charset="-122"/>
              </a:rPr>
              <a:t>//</a:t>
            </a:r>
            <a:r>
              <a:rPr lang="zh-CN" altLang="en-US" sz="2400" dirty="0" smtClean="0">
                <a:solidFill>
                  <a:srgbClr val="FF0000"/>
                </a:solidFill>
                <a:latin typeface="STKaiti" charset="-122"/>
                <a:ea typeface="STKaiti" charset="-122"/>
                <a:cs typeface="STKaiti" charset="-122"/>
              </a:rPr>
              <a:t> 设计模式</a:t>
            </a:r>
            <a:r>
              <a:rPr lang="zh-CN" altLang="en-US" sz="2400" dirty="0">
                <a:solidFill>
                  <a:srgbClr val="FF0000"/>
                </a:solidFill>
                <a:latin typeface="STKaiti" charset="-122"/>
                <a:ea typeface="STKaiti" charset="-122"/>
                <a:cs typeface="STKaiti" charset="-122"/>
              </a:rPr>
              <a:t>进行代码的</a:t>
            </a:r>
            <a:r>
              <a:rPr lang="zh-CN" altLang="en-US" sz="2400" dirty="0" smtClean="0">
                <a:solidFill>
                  <a:srgbClr val="FF0000"/>
                </a:solidFill>
                <a:latin typeface="STKaiti" charset="-122"/>
                <a:ea typeface="STKaiti" charset="-122"/>
                <a:cs typeface="STKaiti" charset="-122"/>
              </a:rPr>
              <a:t>复用</a:t>
            </a:r>
            <a:r>
              <a:rPr lang="en-US" altLang="zh-CN" sz="2400" dirty="0" smtClean="0">
                <a:solidFill>
                  <a:srgbClr val="FF0000"/>
                </a:solidFill>
                <a:latin typeface="STKaiti" charset="-122"/>
                <a:ea typeface="STKaiti" charset="-122"/>
                <a:cs typeface="STKaiti" charset="-122"/>
              </a:rPr>
              <a:t>,</a:t>
            </a:r>
            <a:r>
              <a:rPr lang="zh-CN" altLang="en-US" sz="2400" dirty="0" smtClean="0">
                <a:solidFill>
                  <a:srgbClr val="FF0000"/>
                </a:solidFill>
                <a:latin typeface="STKaiti" charset="-122"/>
                <a:ea typeface="STKaiti" charset="-122"/>
                <a:cs typeface="STKaiti" charset="-122"/>
              </a:rPr>
              <a:t>支持</a:t>
            </a:r>
            <a:r>
              <a:rPr lang="zh-CN" altLang="en-US" sz="2400" dirty="0">
                <a:solidFill>
                  <a:srgbClr val="FF0000"/>
                </a:solidFill>
                <a:latin typeface="STKaiti" charset="-122"/>
                <a:ea typeface="STKaiti" charset="-122"/>
                <a:cs typeface="STKaiti" charset="-122"/>
              </a:rPr>
              <a:t>功能的</a:t>
            </a:r>
            <a:r>
              <a:rPr lang="zh-CN" altLang="en-US" sz="2400" dirty="0" smtClean="0">
                <a:solidFill>
                  <a:srgbClr val="FF0000"/>
                </a:solidFill>
                <a:latin typeface="STKaiti" charset="-122"/>
                <a:ea typeface="STKaiti" charset="-122"/>
                <a:cs typeface="STKaiti" charset="-122"/>
              </a:rPr>
              <a:t>拓展</a:t>
            </a:r>
            <a:r>
              <a:rPr lang="en-US" altLang="zh-CN" sz="2400" dirty="0" smtClean="0">
                <a:solidFill>
                  <a:srgbClr val="FF0000"/>
                </a:solidFill>
                <a:latin typeface="STKaiti" charset="-122"/>
                <a:ea typeface="STKaiti" charset="-122"/>
                <a:cs typeface="STKaiti" charset="-122"/>
              </a:rPr>
              <a:t>,</a:t>
            </a:r>
            <a:r>
              <a:rPr lang="zh-CN" altLang="en-US" sz="2400" dirty="0" smtClean="0">
                <a:solidFill>
                  <a:srgbClr val="FF0000"/>
                </a:solidFill>
                <a:latin typeface="STKaiti" charset="-122"/>
                <a:ea typeface="STKaiti" charset="-122"/>
                <a:cs typeface="STKaiti" charset="-122"/>
              </a:rPr>
              <a:t>降低</a:t>
            </a:r>
            <a:r>
              <a:rPr lang="zh-CN" altLang="en-US" sz="2400" dirty="0">
                <a:solidFill>
                  <a:srgbClr val="FF0000"/>
                </a:solidFill>
                <a:latin typeface="STKaiti" charset="-122"/>
                <a:ea typeface="STKaiti" charset="-122"/>
                <a:cs typeface="STKaiti" charset="-122"/>
              </a:rPr>
              <a:t>维护的</a:t>
            </a:r>
            <a:r>
              <a:rPr lang="zh-CN" altLang="en-US" sz="2400" dirty="0" smtClean="0">
                <a:solidFill>
                  <a:srgbClr val="FF0000"/>
                </a:solidFill>
                <a:latin typeface="STKaiti" charset="-122"/>
                <a:ea typeface="STKaiti" charset="-122"/>
                <a:cs typeface="STKaiti" charset="-122"/>
              </a:rPr>
              <a:t>代价</a:t>
            </a:r>
            <a:r>
              <a:rPr lang="en-US" altLang="zh-CN" sz="2400" dirty="0" smtClean="0">
                <a:solidFill>
                  <a:srgbClr val="FF0000"/>
                </a:solidFill>
                <a:latin typeface="STKaiti" charset="-122"/>
                <a:ea typeface="STKaiti" charset="-122"/>
                <a:cs typeface="STKaiti" charset="-122"/>
              </a:rPr>
              <a:t>,</a:t>
            </a:r>
            <a:r>
              <a:rPr lang="zh-CN" altLang="en-US" sz="2400" dirty="0" smtClean="0">
                <a:solidFill>
                  <a:srgbClr val="FF0000"/>
                </a:solidFill>
                <a:latin typeface="STKaiti" charset="-122"/>
                <a:ea typeface="STKaiti" charset="-122"/>
                <a:cs typeface="STKaiti" charset="-122"/>
              </a:rPr>
              <a:t>方便</a:t>
            </a:r>
            <a:r>
              <a:rPr lang="zh-CN" altLang="en-US" sz="2400" dirty="0">
                <a:solidFill>
                  <a:srgbClr val="FF0000"/>
                </a:solidFill>
                <a:latin typeface="STKaiti" charset="-122"/>
                <a:ea typeface="STKaiti" charset="-122"/>
                <a:cs typeface="STKaiti" charset="-122"/>
              </a:rPr>
              <a:t>外部的调用</a:t>
            </a:r>
            <a:endParaRPr lang="en-US" altLang="zh-CN" sz="2400" dirty="0">
              <a:solidFill>
                <a:srgbClr val="FF0000"/>
              </a:solidFill>
              <a:latin typeface="STKaiti" charset="-122"/>
              <a:ea typeface="STKaiti" charset="-122"/>
              <a:cs typeface="STKaiti" charset="-122"/>
            </a:endParaRPr>
          </a:p>
          <a:p>
            <a:endParaRPr lang="en-US" altLang="zh-CN" sz="2400" dirty="0" smtClean="0">
              <a:latin typeface="STKaiti" charset="-122"/>
              <a:ea typeface="STKaiti" charset="-122"/>
              <a:cs typeface="STKaiti" charset="-122"/>
            </a:endParaRPr>
          </a:p>
          <a:p>
            <a:endParaRPr lang="zh-CN" altLang="zh-CN" sz="2400" dirty="0">
              <a:latin typeface="STKaiti" charset="-122"/>
              <a:ea typeface="STKaiti" charset="-122"/>
              <a:cs typeface="STKaiti" charset="-122"/>
            </a:endParaRPr>
          </a:p>
        </p:txBody>
      </p:sp>
    </p:spTree>
    <p:extLst>
      <p:ext uri="{BB962C8B-B14F-4D97-AF65-F5344CB8AC3E}">
        <p14:creationId xmlns:p14="http://schemas.microsoft.com/office/powerpoint/2010/main" val="149838954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extLst>
      <p:ext uri="{BB962C8B-B14F-4D97-AF65-F5344CB8AC3E}">
        <p14:creationId xmlns:p14="http://schemas.microsoft.com/office/powerpoint/2010/main" val="2361179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F6F4D71-30EA-4E01-88E0-7085DDCAF2EB}"/>
              </a:ext>
            </a:extLst>
          </p:cNvPr>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zh-CN" altLang="en-US" sz="4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复习题</a:t>
            </a:r>
            <a:endParaRPr kumimoji="1"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 xmlns:a16="http://schemas.microsoft.com/office/drawing/2014/main" id="{634C4ABF-CE00-4EBE-B380-D7AB61A333CC}"/>
              </a:ext>
            </a:extLst>
          </p:cNvPr>
          <p:cNvSpPr/>
          <p:nvPr/>
        </p:nvSpPr>
        <p:spPr>
          <a:xfrm>
            <a:off x="215008" y="1266801"/>
            <a:ext cx="8928992" cy="954107"/>
          </a:xfrm>
          <a:prstGeom prst="rect">
            <a:avLst/>
          </a:prstGeom>
        </p:spPr>
        <p:txBody>
          <a:bodyPr wrap="square">
            <a:spAutoFit/>
          </a:bodyPr>
          <a:lstStyle/>
          <a:p>
            <a:pPr eaLnBrk="1" fontAlgn="auto" hangingPunct="1">
              <a:spcBef>
                <a:spcPts val="0"/>
              </a:spcBef>
              <a:spcAft>
                <a:spcPts val="0"/>
              </a:spcAft>
              <a:defRPr/>
            </a:pPr>
            <a:r>
              <a:rPr kumimoji="1" lang="en-US" altLang="zh-CN" sz="2800" dirty="0" smtClean="0">
                <a:solidFill>
                  <a:prstClr val="black"/>
                </a:solidFill>
                <a:latin typeface="STKaiti" charset="-122"/>
                <a:ea typeface="STKaiti" charset="-122"/>
                <a:cs typeface="STKaiti" charset="-122"/>
              </a:rPr>
              <a:t>03</a:t>
            </a:r>
            <a:r>
              <a:rPr kumimoji="1" lang="zh-CN" altLang="en-US" sz="2800" dirty="0" smtClean="0">
                <a:solidFill>
                  <a:prstClr val="black"/>
                </a:solidFill>
                <a:latin typeface="STKaiti" charset="-122"/>
                <a:ea typeface="STKaiti" charset="-122"/>
                <a:cs typeface="STKaiti" charset="-122"/>
              </a:rPr>
              <a:t>、</a:t>
            </a:r>
            <a:r>
              <a:rPr lang="zh-CN" altLang="zh-CN" sz="2800" dirty="0">
                <a:latin typeface="STKaiti" charset="-122"/>
                <a:ea typeface="STKaiti" charset="-122"/>
                <a:cs typeface="STKaiti" charset="-122"/>
              </a:rPr>
              <a:t>实现一个银行系统，包括存钱、取钱、转账等多项业务，最恰当的资源组合方式是 </a:t>
            </a:r>
            <a:r>
              <a:rPr kumimoji="1" lang="en-US" altLang="zh-CN" sz="2800" dirty="0" smtClean="0">
                <a:solidFill>
                  <a:prstClr val="black"/>
                </a:solidFill>
                <a:latin typeface="STKaiti" charset="-122"/>
                <a:ea typeface="STKaiti" charset="-122"/>
                <a:cs typeface="STKaiti" charset="-122"/>
              </a:rPr>
              <a:t>[</a:t>
            </a:r>
            <a:r>
              <a:rPr kumimoji="1" lang="zh-CN" altLang="en-US" sz="2800" dirty="0" smtClean="0">
                <a:solidFill>
                  <a:prstClr val="black"/>
                </a:solidFill>
                <a:latin typeface="STKaiti" charset="-122"/>
                <a:ea typeface="STKaiti" charset="-122"/>
                <a:cs typeface="STKaiti" charset="-122"/>
              </a:rPr>
              <a:t> </a:t>
            </a:r>
            <a:r>
              <a:rPr kumimoji="1" lang="en-US" altLang="zh-CN" sz="2800" dirty="0" smtClean="0">
                <a:solidFill>
                  <a:srgbClr val="FF0000"/>
                </a:solidFill>
                <a:latin typeface="STKaiti" charset="-122"/>
                <a:ea typeface="STKaiti" charset="-122"/>
                <a:cs typeface="STKaiti" charset="-122"/>
              </a:rPr>
              <a:t>C</a:t>
            </a:r>
            <a:r>
              <a:rPr kumimoji="1" lang="zh-CN" altLang="en-US" sz="2800" dirty="0" smtClean="0">
                <a:solidFill>
                  <a:prstClr val="black"/>
                </a:solidFill>
                <a:latin typeface="STKaiti" charset="-122"/>
                <a:ea typeface="STKaiti" charset="-122"/>
                <a:cs typeface="STKaiti" charset="-122"/>
              </a:rPr>
              <a:t> </a:t>
            </a:r>
            <a:r>
              <a:rPr kumimoji="1" lang="en-US" altLang="zh-CN" sz="2800" dirty="0" smtClean="0">
                <a:solidFill>
                  <a:prstClr val="black"/>
                </a:solidFill>
                <a:latin typeface="STKaiti" charset="-122"/>
                <a:ea typeface="STKaiti" charset="-122"/>
                <a:cs typeface="STKaiti" charset="-122"/>
              </a:rPr>
              <a:t>]</a:t>
            </a:r>
            <a:endParaRPr kumimoji="1" lang="en-US" altLang="zh-CN" sz="2800" dirty="0">
              <a:solidFill>
                <a:prstClr val="black"/>
              </a:solidFill>
              <a:latin typeface="STKaiti" charset="-122"/>
              <a:ea typeface="STKaiti" charset="-122"/>
              <a:cs typeface="STKaiti" charset="-122"/>
            </a:endParaRPr>
          </a:p>
        </p:txBody>
      </p:sp>
      <p:sp>
        <p:nvSpPr>
          <p:cNvPr id="8" name="矩形 7">
            <a:extLst>
              <a:ext uri="{FF2B5EF4-FFF2-40B4-BE49-F238E27FC236}">
                <a16:creationId xmlns="" xmlns:a16="http://schemas.microsoft.com/office/drawing/2014/main" id="{1B21B00A-27CA-4790-B09C-0689D1389397}"/>
              </a:ext>
            </a:extLst>
          </p:cNvPr>
          <p:cNvSpPr/>
          <p:nvPr/>
        </p:nvSpPr>
        <p:spPr>
          <a:xfrm>
            <a:off x="395536" y="2210088"/>
            <a:ext cx="8443682" cy="954107"/>
          </a:xfrm>
          <a:prstGeom prst="rect">
            <a:avLst/>
          </a:prstGeom>
        </p:spPr>
        <p:txBody>
          <a:bodyPr wrap="square">
            <a:spAutoFit/>
          </a:bodyPr>
          <a:lstStyle/>
          <a:p>
            <a:r>
              <a:rPr lang="en-US" altLang="zh-CN" sz="2800" dirty="0">
                <a:latin typeface="STKaiti" charset="-122"/>
                <a:ea typeface="STKaiti" charset="-122"/>
                <a:cs typeface="STKaiti" charset="-122"/>
              </a:rPr>
              <a:t>A) </a:t>
            </a:r>
            <a:r>
              <a:rPr lang="zh-CN" altLang="zh-CN" sz="2800" dirty="0">
                <a:latin typeface="STKaiti" charset="-122"/>
                <a:ea typeface="STKaiti" charset="-122"/>
                <a:cs typeface="STKaiti" charset="-122"/>
              </a:rPr>
              <a:t>继承</a:t>
            </a:r>
            <a:r>
              <a:rPr lang="en-US" altLang="zh-CN" sz="2800" dirty="0">
                <a:latin typeface="STKaiti" charset="-122"/>
                <a:ea typeface="STKaiti" charset="-122"/>
                <a:cs typeface="STKaiti" charset="-122"/>
              </a:rPr>
              <a:t>					B) </a:t>
            </a:r>
            <a:r>
              <a:rPr lang="zh-CN" altLang="zh-CN" sz="2800" dirty="0">
                <a:latin typeface="STKaiti" charset="-122"/>
                <a:ea typeface="STKaiti" charset="-122"/>
                <a:cs typeface="STKaiti" charset="-122"/>
              </a:rPr>
              <a:t>重载</a:t>
            </a:r>
          </a:p>
          <a:p>
            <a:r>
              <a:rPr lang="en-US" altLang="zh-CN" sz="2800" dirty="0">
                <a:latin typeface="STKaiti" charset="-122"/>
                <a:ea typeface="STKaiti" charset="-122"/>
                <a:cs typeface="STKaiti" charset="-122"/>
              </a:rPr>
              <a:t>C) </a:t>
            </a:r>
            <a:r>
              <a:rPr lang="zh-CN" altLang="zh-CN" sz="2800" dirty="0">
                <a:latin typeface="STKaiti" charset="-122"/>
                <a:ea typeface="STKaiti" charset="-122"/>
                <a:cs typeface="STKaiti" charset="-122"/>
              </a:rPr>
              <a:t>组合</a:t>
            </a:r>
            <a:r>
              <a:rPr lang="en-US" altLang="zh-CN" sz="2800" dirty="0">
                <a:latin typeface="STKaiti" charset="-122"/>
                <a:ea typeface="STKaiti" charset="-122"/>
                <a:cs typeface="STKaiti" charset="-122"/>
              </a:rPr>
              <a:t>					D) </a:t>
            </a:r>
            <a:r>
              <a:rPr lang="zh-CN" altLang="zh-CN" sz="2800" dirty="0">
                <a:latin typeface="STKaiti" charset="-122"/>
                <a:ea typeface="STKaiti" charset="-122"/>
                <a:cs typeface="STKaiti" charset="-122"/>
              </a:rPr>
              <a:t>实例化</a:t>
            </a:r>
          </a:p>
        </p:txBody>
      </p:sp>
    </p:spTree>
    <p:extLst>
      <p:ext uri="{BB962C8B-B14F-4D97-AF65-F5344CB8AC3E}">
        <p14:creationId xmlns:p14="http://schemas.microsoft.com/office/powerpoint/2010/main" val="316903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5824" y="2368047"/>
            <a:ext cx="8424464" cy="38126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kumimoji="1" lang="zh-CN" altLang="en-US" sz="3000" dirty="0">
              <a:latin typeface="STKaiti" charset="-122"/>
              <a:ea typeface="STKaiti" charset="-122"/>
              <a:cs typeface="STKaiti" charset="-122"/>
            </a:endParaRPr>
          </a:p>
        </p:txBody>
      </p:sp>
      <p:sp>
        <p:nvSpPr>
          <p:cNvPr id="6" name="标题 1"/>
          <p:cNvSpPr txBox="1">
            <a:spLocks/>
          </p:cNvSpPr>
          <p:nvPr/>
        </p:nvSpPr>
        <p:spPr>
          <a:xfrm>
            <a:off x="232266" y="313779"/>
            <a:ext cx="7886700" cy="7676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smtClean="0">
                <a:latin typeface="微软雅黑" panose="020B0503020204020204" pitchFamily="34" charset="-122"/>
                <a:ea typeface="微软雅黑" panose="020B0503020204020204" pitchFamily="34" charset="-122"/>
              </a:rPr>
              <a:t>期末内容</a:t>
            </a:r>
            <a:r>
              <a:rPr kumimoji="1" lang="zh-CN" altLang="en-US" b="1" dirty="0">
                <a:latin typeface="微软雅黑" panose="020B0503020204020204" pitchFamily="34" charset="-122"/>
                <a:ea typeface="微软雅黑" panose="020B0503020204020204" pitchFamily="34" charset="-122"/>
              </a:rPr>
              <a:t>回顾</a:t>
            </a:r>
          </a:p>
        </p:txBody>
      </p:sp>
      <p:sp>
        <p:nvSpPr>
          <p:cNvPr id="7" name="矩形 6"/>
          <p:cNvSpPr/>
          <p:nvPr/>
        </p:nvSpPr>
        <p:spPr>
          <a:xfrm>
            <a:off x="683568" y="1268760"/>
            <a:ext cx="8730764" cy="2701765"/>
          </a:xfrm>
          <a:prstGeom prst="rect">
            <a:avLst/>
          </a:prstGeom>
        </p:spPr>
        <p:txBody>
          <a:bodyPr wrap="square">
            <a:spAutoFit/>
          </a:bodyPr>
          <a:lstStyle/>
          <a:p>
            <a:pPr marL="228600" indent="-228600">
              <a:lnSpc>
                <a:spcPct val="90000"/>
              </a:lnSpc>
              <a:spcBef>
                <a:spcPts val="1000"/>
              </a:spcBef>
              <a:buSzPct val="75000"/>
              <a:buFont typeface="Wingdings" panose="05000000000000000000" pitchFamily="2" charset="2"/>
              <a:buChar char="n"/>
            </a:pPr>
            <a:r>
              <a:rPr lang="zh-CN" altLang="en-US" sz="2800" b="1" dirty="0">
                <a:solidFill>
                  <a:srgbClr val="FF0000"/>
                </a:solidFill>
                <a:latin typeface="Consolas" panose="020B0609020204030204" pitchFamily="49" charset="0"/>
                <a:ea typeface="华文楷体" panose="02010600040101010101" pitchFamily="2" charset="-122"/>
              </a:rPr>
              <a:t>行为型模式</a:t>
            </a:r>
            <a:endParaRPr lang="en-US" altLang="zh-CN" sz="2800" b="1" dirty="0">
              <a:solidFill>
                <a:srgbClr val="FF0000"/>
              </a:solidFill>
              <a:latin typeface="Consolas" panose="020B0609020204030204" pitchFamily="49" charset="0"/>
              <a:ea typeface="华文楷体" panose="02010600040101010101" pitchFamily="2" charset="-122"/>
            </a:endParaRPr>
          </a:p>
          <a:p>
            <a:pPr marL="685800" lvl="1" indent="-228600">
              <a:lnSpc>
                <a:spcPct val="90000"/>
              </a:lnSpc>
              <a:spcBef>
                <a:spcPts val="500"/>
              </a:spcBef>
              <a:buSzPct val="75000"/>
              <a:buFont typeface="Arial" panose="020B0604020202020204" pitchFamily="34" charset="0"/>
              <a:buChar char="•"/>
            </a:pPr>
            <a:r>
              <a:rPr lang="zh-CN" altLang="en-US" sz="2400" dirty="0">
                <a:latin typeface="Consolas" panose="020B0609020204030204" pitchFamily="49" charset="0"/>
                <a:ea typeface="华文楷体" panose="02010600040101010101" pitchFamily="2" charset="-122"/>
              </a:rPr>
              <a:t>能以最少的代码变动完成功能的增减</a:t>
            </a:r>
            <a:endParaRPr lang="en-US" altLang="zh-CN" sz="2400" dirty="0">
              <a:latin typeface="Consolas" panose="020B0609020204030204" pitchFamily="49" charset="0"/>
              <a:ea typeface="华文楷体" panose="02010600040101010101" pitchFamily="2" charset="-122"/>
            </a:endParaRPr>
          </a:p>
          <a:p>
            <a:pPr marL="228600" indent="-228600">
              <a:lnSpc>
                <a:spcPct val="90000"/>
              </a:lnSpc>
              <a:spcBef>
                <a:spcPts val="1000"/>
              </a:spcBef>
              <a:buSzPct val="75000"/>
              <a:buFont typeface="Wingdings" panose="05000000000000000000" pitchFamily="2" charset="2"/>
              <a:buChar char="n"/>
            </a:pPr>
            <a:r>
              <a:rPr lang="zh-CN" altLang="en-US" sz="2800" b="1" dirty="0">
                <a:solidFill>
                  <a:srgbClr val="003366"/>
                </a:solidFill>
                <a:latin typeface="Consolas" panose="020B0609020204030204" pitchFamily="49" charset="0"/>
                <a:ea typeface="华文楷体" panose="02010600040101010101" pitchFamily="2" charset="-122"/>
              </a:rPr>
              <a:t>结构型模式</a:t>
            </a:r>
            <a:endParaRPr lang="en-US" altLang="zh-CN" sz="2800" b="1" dirty="0">
              <a:solidFill>
                <a:srgbClr val="003366"/>
              </a:solidFill>
              <a:latin typeface="Consolas" panose="020B0609020204030204" pitchFamily="49" charset="0"/>
              <a:ea typeface="华文楷体" panose="02010600040101010101" pitchFamily="2" charset="-122"/>
            </a:endParaRPr>
          </a:p>
          <a:p>
            <a:pPr marL="685800" lvl="1" indent="-228600">
              <a:lnSpc>
                <a:spcPct val="90000"/>
              </a:lnSpc>
              <a:spcBef>
                <a:spcPts val="500"/>
              </a:spcBef>
              <a:buSzPct val="75000"/>
              <a:buFont typeface="Arial" panose="020B0604020202020204" pitchFamily="34" charset="0"/>
              <a:buChar char="•"/>
            </a:pPr>
            <a:r>
              <a:rPr lang="zh-CN" altLang="en-US" sz="2400" dirty="0">
                <a:latin typeface="Consolas" panose="020B0609020204030204" pitchFamily="49" charset="0"/>
                <a:ea typeface="华文楷体" panose="02010600040101010101" pitchFamily="2" charset="-122"/>
              </a:rPr>
              <a:t>能在结构层面上尽可能的解耦合</a:t>
            </a:r>
            <a:endParaRPr lang="en-US" altLang="zh-CN" sz="2400" dirty="0">
              <a:latin typeface="Consolas" panose="020B0609020204030204" pitchFamily="49" charset="0"/>
              <a:ea typeface="华文楷体" panose="02010600040101010101" pitchFamily="2" charset="-122"/>
            </a:endParaRPr>
          </a:p>
          <a:p>
            <a:pPr marL="228600" indent="-228600">
              <a:lnSpc>
                <a:spcPct val="90000"/>
              </a:lnSpc>
              <a:spcBef>
                <a:spcPts val="1000"/>
              </a:spcBef>
              <a:buSzPct val="75000"/>
              <a:buFont typeface="Wingdings" panose="05000000000000000000" pitchFamily="2" charset="2"/>
              <a:buChar char="n"/>
            </a:pPr>
            <a:r>
              <a:rPr lang="zh-CN" altLang="en-US" sz="2800" b="1" dirty="0">
                <a:solidFill>
                  <a:srgbClr val="003366"/>
                </a:solidFill>
                <a:latin typeface="Consolas" panose="020B0609020204030204" pitchFamily="49" charset="0"/>
                <a:ea typeface="华文楷体" panose="02010600040101010101" pitchFamily="2" charset="-122"/>
              </a:rPr>
              <a:t>创建型模式</a:t>
            </a:r>
            <a:endParaRPr lang="en-US" altLang="zh-CN" sz="2800" b="1" dirty="0">
              <a:solidFill>
                <a:srgbClr val="003366"/>
              </a:solidFill>
              <a:latin typeface="Consolas" panose="020B0609020204030204" pitchFamily="49" charset="0"/>
              <a:ea typeface="华文楷体" panose="02010600040101010101" pitchFamily="2" charset="-122"/>
            </a:endParaRPr>
          </a:p>
          <a:p>
            <a:pPr marL="685800" lvl="1" indent="-228600">
              <a:lnSpc>
                <a:spcPct val="90000"/>
              </a:lnSpc>
              <a:spcBef>
                <a:spcPts val="500"/>
              </a:spcBef>
              <a:buSzPct val="75000"/>
              <a:buFont typeface="Arial" panose="020B0604020202020204" pitchFamily="34" charset="0"/>
              <a:buChar char="•"/>
            </a:pPr>
            <a:r>
              <a:rPr lang="zh-CN" altLang="en-US" sz="2400" dirty="0">
                <a:latin typeface="Consolas" panose="020B0609020204030204" pitchFamily="49" charset="0"/>
                <a:ea typeface="华文楷体" panose="02010600040101010101" pitchFamily="2" charset="-122"/>
              </a:rPr>
              <a:t>能以简短的代码完成对象的高效创建</a:t>
            </a:r>
            <a:endParaRPr lang="en-US" altLang="zh-CN" sz="2400" dirty="0">
              <a:latin typeface="Consolas" panose="020B0609020204030204" pitchFamily="49" charset="0"/>
              <a:ea typeface="华文楷体" panose="02010600040101010101" pitchFamily="2" charset="-122"/>
            </a:endParaRPr>
          </a:p>
        </p:txBody>
      </p:sp>
      <p:sp>
        <p:nvSpPr>
          <p:cNvPr id="3" name="灯片编号占位符 2"/>
          <p:cNvSpPr>
            <a:spLocks noGrp="1"/>
          </p:cNvSpPr>
          <p:nvPr>
            <p:ph type="sldNum" sz="quarter" idx="12"/>
          </p:nvPr>
        </p:nvSpPr>
        <p:spPr/>
        <p:txBody>
          <a:bodyPr/>
          <a:lstStyle/>
          <a:p>
            <a:pPr>
              <a:defRPr/>
            </a:pPr>
            <a:fld id="{C34C3BD7-260C-4BC9-9C17-940D7F59C4D1}" type="slidenum">
              <a:rPr lang="en-US" altLang="zh-CN" smtClean="0"/>
              <a:pPr>
                <a:defRPr/>
              </a:pPr>
              <a:t>8</a:t>
            </a:fld>
            <a:endParaRPr lang="en-US" altLang="zh-CN"/>
          </a:p>
        </p:txBody>
      </p:sp>
    </p:spTree>
    <p:extLst>
      <p:ext uri="{BB962C8B-B14F-4D97-AF65-F5344CB8AC3E}">
        <p14:creationId xmlns:p14="http://schemas.microsoft.com/office/powerpoint/2010/main" val="18358408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9</a:t>
            </a:fld>
            <a:endParaRPr lang="zh-CN" altLang="en-US" dirty="0"/>
          </a:p>
        </p:txBody>
      </p:sp>
      <p:grpSp>
        <p:nvGrpSpPr>
          <p:cNvPr id="5" name="组合 14"/>
          <p:cNvGrpSpPr/>
          <p:nvPr/>
        </p:nvGrpSpPr>
        <p:grpSpPr>
          <a:xfrm>
            <a:off x="1187624" y="4071260"/>
            <a:ext cx="6840760" cy="2088232"/>
            <a:chOff x="1187624" y="3645024"/>
            <a:chExt cx="6840760" cy="2520280"/>
          </a:xfrm>
        </p:grpSpPr>
        <p:sp>
          <p:nvSpPr>
            <p:cNvPr id="6" name="TextBox 4"/>
            <p:cNvSpPr txBox="1"/>
            <p:nvPr/>
          </p:nvSpPr>
          <p:spPr>
            <a:xfrm>
              <a:off x="1187624" y="3645024"/>
              <a:ext cx="6840760" cy="2520280"/>
            </a:xfrm>
            <a:prstGeom prst="rect">
              <a:avLst/>
            </a:prstGeom>
            <a:solidFill>
              <a:schemeClr val="accent1"/>
            </a:solidFill>
            <a:ln>
              <a:solidFill>
                <a:srgbClr val="0070C0"/>
              </a:solidFill>
            </a:ln>
          </p:spPr>
          <p:txBody>
            <a:bodyPr wrap="square" rtlCol="0">
              <a:noAutofit/>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实现</a:t>
              </a:r>
              <a:r>
                <a:rPr lang="zh-CN" altLang="en-US" dirty="0">
                  <a:latin typeface="微软雅黑" panose="020B0503020204020204" pitchFamily="34" charset="-122"/>
                  <a:ea typeface="微软雅黑" panose="020B0503020204020204" pitchFamily="34" charset="-122"/>
                </a:rPr>
                <a:t>类</a:t>
              </a:r>
            </a:p>
          </p:txBody>
        </p:sp>
        <p:sp>
          <p:nvSpPr>
            <p:cNvPr id="7" name="TextBox 6"/>
            <p:cNvSpPr txBox="1"/>
            <p:nvPr/>
          </p:nvSpPr>
          <p:spPr>
            <a:xfrm>
              <a:off x="1907704"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8" name="TextBox 7"/>
            <p:cNvSpPr txBox="1"/>
            <p:nvPr/>
          </p:nvSpPr>
          <p:spPr>
            <a:xfrm>
              <a:off x="3923928"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9" name="TextBox 8"/>
            <p:cNvSpPr txBox="1"/>
            <p:nvPr/>
          </p:nvSpPr>
          <p:spPr>
            <a:xfrm>
              <a:off x="5940152"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grpSp>
      <p:grpSp>
        <p:nvGrpSpPr>
          <p:cNvPr id="10" name="组合 27"/>
          <p:cNvGrpSpPr/>
          <p:nvPr/>
        </p:nvGrpSpPr>
        <p:grpSpPr>
          <a:xfrm>
            <a:off x="1187624" y="4071260"/>
            <a:ext cx="6840760" cy="1116124"/>
            <a:chOff x="1187624" y="4071260"/>
            <a:chExt cx="6840760" cy="1116124"/>
          </a:xfrm>
        </p:grpSpPr>
        <p:grpSp>
          <p:nvGrpSpPr>
            <p:cNvPr id="11" name="组合 10"/>
            <p:cNvGrpSpPr/>
            <p:nvPr/>
          </p:nvGrpSpPr>
          <p:grpSpPr>
            <a:xfrm>
              <a:off x="1187624" y="4071260"/>
              <a:ext cx="6840760" cy="1116124"/>
              <a:chOff x="1187624" y="3645024"/>
              <a:chExt cx="6840760" cy="1224136"/>
            </a:xfrm>
          </p:grpSpPr>
          <p:sp>
            <p:nvSpPr>
              <p:cNvPr id="16" name="TextBox 3"/>
              <p:cNvSpPr txBox="1"/>
              <p:nvPr/>
            </p:nvSpPr>
            <p:spPr>
              <a:xfrm>
                <a:off x="1187624" y="3645024"/>
                <a:ext cx="6840760" cy="1224136"/>
              </a:xfrm>
              <a:prstGeom prst="rect">
                <a:avLst/>
              </a:prstGeom>
              <a:solidFill>
                <a:schemeClr val="accent1"/>
              </a:solidFill>
              <a:ln>
                <a:solidFill>
                  <a:srgbClr val="0070C0"/>
                </a:solidFill>
              </a:ln>
            </p:spPr>
            <p:txBody>
              <a:bodyPr wrap="square" rtlCol="0">
                <a:noAutofit/>
              </a:bodyPr>
              <a:lstStyle/>
              <a:p>
                <a:r>
                  <a:rPr lang="zh-CN" altLang="en-US" dirty="0">
                    <a:latin typeface="微软雅黑" panose="020B0503020204020204" pitchFamily="34" charset="-122"/>
                    <a:ea typeface="微软雅黑" panose="020B0503020204020204" pitchFamily="34" charset="-122"/>
                  </a:rPr>
                  <a:t>抽象类</a:t>
                </a:r>
              </a:p>
            </p:txBody>
          </p:sp>
          <p:sp>
            <p:nvSpPr>
              <p:cNvPr id="17" name="TextBox 5"/>
              <p:cNvSpPr txBox="1"/>
              <p:nvPr/>
            </p:nvSpPr>
            <p:spPr>
              <a:xfrm>
                <a:off x="2051720" y="4005064"/>
                <a:ext cx="5184576" cy="432048"/>
              </a:xfrm>
              <a:prstGeom prst="rect">
                <a:avLst/>
              </a:prstGeom>
              <a:solidFill>
                <a:schemeClr val="accent5">
                  <a:lumMod val="60000"/>
                  <a:lumOff val="40000"/>
                </a:schemeClr>
              </a:solidFill>
              <a:ln>
                <a:solidFill>
                  <a:schemeClr val="accent5">
                    <a:lumMod val="75000"/>
                  </a:schemeClr>
                </a:solidFill>
              </a:ln>
            </p:spPr>
            <p:txBody>
              <a:bodyPr wrap="square" rtlCol="0">
                <a:noAutofit/>
              </a:bodyPr>
              <a:lstStyle/>
              <a:p>
                <a:pPr algn="ctr"/>
                <a:r>
                  <a:rPr lang="zh-CN" altLang="en-US" dirty="0">
                    <a:latin typeface="微软雅黑" panose="020B0503020204020204" pitchFamily="34" charset="-122"/>
                    <a:ea typeface="微软雅黑" panose="020B0503020204020204" pitchFamily="34" charset="-122"/>
                  </a:rPr>
                  <a:t>算法骨架方法（成员函数）</a:t>
                </a:r>
              </a:p>
            </p:txBody>
          </p:sp>
        </p:grpSp>
        <p:cxnSp>
          <p:nvCxnSpPr>
            <p:cNvPr id="12" name="直接连接符 11"/>
            <p:cNvCxnSpPr/>
            <p:nvPr/>
          </p:nvCxnSpPr>
          <p:spPr>
            <a:xfrm>
              <a:off x="3059832" y="4399532"/>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300192" y="4403226"/>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23928" y="4416695"/>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436096" y="4416695"/>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8" name="内容占位符 2"/>
          <p:cNvSpPr>
            <a:spLocks noGrp="1"/>
          </p:cNvSpPr>
          <p:nvPr>
            <p:ph idx="1"/>
          </p:nvPr>
        </p:nvSpPr>
        <p:spPr>
          <a:xfrm>
            <a:off x="647191" y="1196752"/>
            <a:ext cx="8173281" cy="2375470"/>
          </a:xfrm>
        </p:spPr>
        <p:txBody>
          <a:bodyPr>
            <a:noAutofit/>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抽象类（父类）定义算法的骨架</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算法的细节由实现类（子类）负责实现</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在使用时，调用抽象类的算法骨架方法，再由这个方法来根据需要调用具体类的实现细节</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当拓展一个新的实现类时，重新继承与实现即可，无需对已有的实现类进行修改</a:t>
            </a:r>
          </a:p>
        </p:txBody>
      </p:sp>
      <p:grpSp>
        <p:nvGrpSpPr>
          <p:cNvPr id="19" name="组合 17"/>
          <p:cNvGrpSpPr/>
          <p:nvPr/>
        </p:nvGrpSpPr>
        <p:grpSpPr>
          <a:xfrm>
            <a:off x="1187624" y="5193196"/>
            <a:ext cx="6840760" cy="966296"/>
            <a:chOff x="1035224" y="4815154"/>
            <a:chExt cx="6840760" cy="1260140"/>
          </a:xfrm>
        </p:grpSpPr>
        <p:sp>
          <p:nvSpPr>
            <p:cNvPr id="20" name="TextBox 18"/>
            <p:cNvSpPr txBox="1"/>
            <p:nvPr/>
          </p:nvSpPr>
          <p:spPr>
            <a:xfrm>
              <a:off x="1035224" y="4815154"/>
              <a:ext cx="6840760" cy="1260140"/>
            </a:xfrm>
            <a:prstGeom prst="rect">
              <a:avLst/>
            </a:prstGeom>
            <a:solidFill>
              <a:schemeClr val="accent1"/>
            </a:solidFill>
            <a:ln>
              <a:solidFill>
                <a:srgbClr val="0070C0"/>
              </a:solidFill>
            </a:ln>
          </p:spPr>
          <p:txBody>
            <a:bodyPr wrap="square" rtlCol="0">
              <a:noAutofit/>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另一个实现</a:t>
              </a:r>
              <a:r>
                <a:rPr lang="zh-CN" altLang="en-US" dirty="0">
                  <a:latin typeface="微软雅黑" panose="020B0503020204020204" pitchFamily="34" charset="-122"/>
                  <a:ea typeface="微软雅黑" panose="020B0503020204020204" pitchFamily="34" charset="-122"/>
                </a:rPr>
                <a:t>类</a:t>
              </a:r>
            </a:p>
          </p:txBody>
        </p:sp>
        <p:sp>
          <p:nvSpPr>
            <p:cNvPr id="21" name="TextBox 19"/>
            <p:cNvSpPr txBox="1"/>
            <p:nvPr/>
          </p:nvSpPr>
          <p:spPr>
            <a:xfrm>
              <a:off x="1755304" y="5004826"/>
              <a:ext cx="1656184" cy="432048"/>
            </a:xfrm>
            <a:prstGeom prst="rect">
              <a:avLst/>
            </a:prstGeom>
            <a:ln/>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2" name="TextBox 20"/>
            <p:cNvSpPr txBox="1"/>
            <p:nvPr/>
          </p:nvSpPr>
          <p:spPr>
            <a:xfrm>
              <a:off x="3771528" y="5004826"/>
              <a:ext cx="1656184" cy="432048"/>
            </a:xfrm>
            <a:prstGeom prst="rect">
              <a:avLst/>
            </a:prstGeom>
            <a:ln/>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3" name="TextBox 21"/>
            <p:cNvSpPr txBox="1"/>
            <p:nvPr/>
          </p:nvSpPr>
          <p:spPr>
            <a:xfrm>
              <a:off x="5787752" y="5004826"/>
              <a:ext cx="1656184" cy="432048"/>
            </a:xfrm>
            <a:prstGeom prst="rect">
              <a:avLst/>
            </a:prstGeom>
            <a:ln/>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grpSp>
      <p:grpSp>
        <p:nvGrpSpPr>
          <p:cNvPr id="24" name="组合 16"/>
          <p:cNvGrpSpPr/>
          <p:nvPr/>
        </p:nvGrpSpPr>
        <p:grpSpPr>
          <a:xfrm>
            <a:off x="2555776" y="4863349"/>
            <a:ext cx="4464496" cy="432048"/>
            <a:chOff x="2555776" y="4437112"/>
            <a:chExt cx="4464496" cy="792088"/>
          </a:xfrm>
        </p:grpSpPr>
        <p:sp>
          <p:nvSpPr>
            <p:cNvPr id="25" name="下箭头 24"/>
            <p:cNvSpPr/>
            <p:nvPr/>
          </p:nvSpPr>
          <p:spPr>
            <a:xfrm>
              <a:off x="2555776"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下箭头 25"/>
            <p:cNvSpPr/>
            <p:nvPr/>
          </p:nvSpPr>
          <p:spPr>
            <a:xfrm>
              <a:off x="4644008"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下箭头 26"/>
            <p:cNvSpPr/>
            <p:nvPr/>
          </p:nvSpPr>
          <p:spPr>
            <a:xfrm>
              <a:off x="6660232"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7037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wipe(left)">
                                      <p:cBhvr>
                                        <p:cTn id="13" dur="500"/>
                                        <p:tgtEl>
                                          <p:spTgt spid="18">
                                            <p:txEl>
                                              <p:pRg st="1" end="1"/>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Effect transition="in" filter="wipe(left)">
                                      <p:cBhvr>
                                        <p:cTn id="19" dur="500"/>
                                        <p:tgtEl>
                                          <p:spTgt spid="18">
                                            <p:txEl>
                                              <p:pRg st="2" end="2"/>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8">
                                            <p:txEl>
                                              <p:pRg st="3" end="3"/>
                                            </p:txEl>
                                          </p:spTgt>
                                        </p:tgtEl>
                                        <p:attrNameLst>
                                          <p:attrName>style.visibility</p:attrName>
                                        </p:attrNameLst>
                                      </p:cBhvr>
                                      <p:to>
                                        <p:strVal val="visible"/>
                                      </p:to>
                                    </p:set>
                                    <p:animEffect transition="in" filter="wipe(left)">
                                      <p:cBhvr>
                                        <p:cTn id="25" dur="500"/>
                                        <p:tgtEl>
                                          <p:spTgt spid="1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20000"/>
            <a:lumOff val="80000"/>
          </a:schemeClr>
        </a:solidFill>
        <a:ln>
          <a:solidFill>
            <a:schemeClr val="tx1"/>
          </a:solidFill>
        </a:ln>
      </a:spPr>
      <a:bodyPr/>
      <a:lstStyle>
        <a:defPPr>
          <a:defRPr/>
        </a:defPPr>
      </a:lstStyle>
      <a:style>
        <a:lnRef idx="1">
          <a:schemeClr val="accent1"/>
        </a:lnRef>
        <a:fillRef idx="3">
          <a:schemeClr val="accent1"/>
        </a:fillRef>
        <a:effectRef idx="2">
          <a:schemeClr val="accent1"/>
        </a:effectRef>
        <a:fontRef idx="minor">
          <a:schemeClr val="lt1"/>
        </a:fontRef>
      </a:style>
    </a:spDef>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14408</TotalTime>
  <Words>5871</Words>
  <Application>Microsoft Macintosh PowerPoint</Application>
  <PresentationFormat>全屏显示(4:3)</PresentationFormat>
  <Paragraphs>617</Paragraphs>
  <Slides>69</Slides>
  <Notes>26</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69</vt:i4>
      </vt:variant>
    </vt:vector>
  </HeadingPairs>
  <TitlesOfParts>
    <vt:vector size="87" baseType="lpstr">
      <vt:lpstr>Bitstream Vera Sans Mono</vt:lpstr>
      <vt:lpstr>Calibri</vt:lpstr>
      <vt:lpstr>Calibri Light</vt:lpstr>
      <vt:lpstr>Consolas</vt:lpstr>
      <vt:lpstr>Courier New</vt:lpstr>
      <vt:lpstr>Lucida Console</vt:lpstr>
      <vt:lpstr>Microsoft YaHei</vt:lpstr>
      <vt:lpstr>STKaiti</vt:lpstr>
      <vt:lpstr>Times New Roman</vt:lpstr>
      <vt:lpstr>Wingdings</vt:lpstr>
      <vt:lpstr>等线</vt:lpstr>
      <vt:lpstr>等线 Light</vt:lpstr>
      <vt:lpstr>华文楷体</vt:lpstr>
      <vt:lpstr>宋体</vt:lpstr>
      <vt:lpstr>微软雅黑</vt:lpstr>
      <vt:lpstr>Arial</vt:lpstr>
      <vt:lpstr>Office Theme</vt:lpstr>
      <vt:lpstr>Office 主题​​</vt:lpstr>
      <vt:lpstr>期末复习 （OOP）</vt:lpstr>
      <vt:lpstr>设计模式</vt:lpstr>
      <vt:lpstr>PowerPoint 演示文稿</vt:lpstr>
      <vt:lpstr>PowerPoint 演示文稿</vt:lpstr>
      <vt:lpstr>PowerPoint 演示文稿</vt:lpstr>
      <vt:lpstr>PowerPoint 演示文稿</vt:lpstr>
      <vt:lpstr>PowerPoint 演示文稿</vt:lpstr>
      <vt:lpstr>PowerPoint 演示文稿</vt:lpstr>
      <vt:lpstr>模板方法</vt:lpstr>
      <vt:lpstr>实现计算节点负载监视器</vt:lpstr>
      <vt:lpstr>开放封闭原则</vt:lpstr>
      <vt:lpstr>策略（Strategy）模式</vt:lpstr>
      <vt:lpstr>具体化到计算节点负载监视器</vt:lpstr>
      <vt:lpstr>调用过程</vt:lpstr>
      <vt:lpstr>单一责任原则</vt:lpstr>
      <vt:lpstr>模板方法 vs. 策略方法</vt:lpstr>
      <vt:lpstr>模板方法VS策略方法</vt:lpstr>
      <vt:lpstr>迭代器模式</vt:lpstr>
      <vt:lpstr>迭代器</vt:lpstr>
      <vt:lpstr>总结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适配器模式</vt:lpstr>
      <vt:lpstr>适配器——实现一</vt:lpstr>
      <vt:lpstr>适配器——实现二</vt:lpstr>
      <vt:lpstr>代理/委托</vt:lpstr>
      <vt:lpstr>代理/委托 与 适配器 </vt:lpstr>
      <vt:lpstr>装饰器</vt:lpstr>
      <vt:lpstr>装饰器代码</vt:lpstr>
      <vt:lpstr>装饰与策略</vt:lpstr>
      <vt:lpstr>装饰与代理</vt:lpstr>
      <vt:lpstr>总结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单例模式</vt:lpstr>
      <vt:lpstr>奇特的递归模板模式</vt:lpstr>
      <vt:lpstr>奇特的递归模板模式(CRTP) + 多重继承</vt:lpstr>
      <vt:lpstr>关于CRTP</vt:lpstr>
      <vt:lpstr>关于单例模式</vt:lpstr>
      <vt:lpstr>工厂模式</vt:lpstr>
      <vt:lpstr>单独的工厂类</vt:lpstr>
      <vt:lpstr>工厂模式的局限性</vt:lpstr>
      <vt:lpstr>抽象工厂模式</vt:lpstr>
      <vt:lpstr>创建型模式总结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结 束</vt:lpstr>
    </vt:vector>
  </TitlesOfParts>
  <Company>清华大学</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Ye Deming</cp:lastModifiedBy>
  <cp:revision>2427</cp:revision>
  <dcterms:created xsi:type="dcterms:W3CDTF">2002-09-18T00:55:13Z</dcterms:created>
  <dcterms:modified xsi:type="dcterms:W3CDTF">2019-06-04T01:20:34Z</dcterms:modified>
</cp:coreProperties>
</file>