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6"/>
  </p:notesMasterIdLst>
  <p:sldIdLst>
    <p:sldId id="833" r:id="rId2"/>
    <p:sldId id="751" r:id="rId3"/>
    <p:sldId id="752" r:id="rId4"/>
    <p:sldId id="684" r:id="rId5"/>
    <p:sldId id="795" r:id="rId6"/>
    <p:sldId id="797" r:id="rId7"/>
    <p:sldId id="753" r:id="rId8"/>
    <p:sldId id="754" r:id="rId9"/>
    <p:sldId id="798" r:id="rId10"/>
    <p:sldId id="800" r:id="rId11"/>
    <p:sldId id="799" r:id="rId12"/>
    <p:sldId id="755" r:id="rId13"/>
    <p:sldId id="756" r:id="rId14"/>
    <p:sldId id="757" r:id="rId15"/>
    <p:sldId id="758" r:id="rId16"/>
    <p:sldId id="760" r:id="rId17"/>
    <p:sldId id="761" r:id="rId18"/>
    <p:sldId id="762" r:id="rId19"/>
    <p:sldId id="763" r:id="rId20"/>
    <p:sldId id="764" r:id="rId21"/>
    <p:sldId id="765" r:id="rId22"/>
    <p:sldId id="766" r:id="rId23"/>
    <p:sldId id="767" r:id="rId24"/>
    <p:sldId id="801" r:id="rId25"/>
    <p:sldId id="768" r:id="rId26"/>
    <p:sldId id="770" r:id="rId27"/>
    <p:sldId id="771" r:id="rId28"/>
    <p:sldId id="772" r:id="rId29"/>
    <p:sldId id="810" r:id="rId30"/>
    <p:sldId id="774" r:id="rId31"/>
    <p:sldId id="778" r:id="rId32"/>
    <p:sldId id="777" r:id="rId33"/>
    <p:sldId id="806" r:id="rId34"/>
    <p:sldId id="818" r:id="rId35"/>
    <p:sldId id="775" r:id="rId36"/>
    <p:sldId id="776" r:id="rId37"/>
    <p:sldId id="803" r:id="rId38"/>
    <p:sldId id="805" r:id="rId39"/>
    <p:sldId id="804" r:id="rId40"/>
    <p:sldId id="783" r:id="rId41"/>
    <p:sldId id="781" r:id="rId42"/>
    <p:sldId id="792" r:id="rId43"/>
    <p:sldId id="807" r:id="rId44"/>
    <p:sldId id="790" r:id="rId45"/>
    <p:sldId id="793" r:id="rId46"/>
    <p:sldId id="832" r:id="rId47"/>
    <p:sldId id="794" r:id="rId48"/>
    <p:sldId id="808" r:id="rId49"/>
    <p:sldId id="809" r:id="rId50"/>
    <p:sldId id="791" r:id="rId51"/>
    <p:sldId id="817" r:id="rId52"/>
    <p:sldId id="816" r:id="rId53"/>
    <p:sldId id="819" r:id="rId54"/>
    <p:sldId id="820" r:id="rId55"/>
    <p:sldId id="821" r:id="rId56"/>
    <p:sldId id="823" r:id="rId57"/>
    <p:sldId id="822" r:id="rId58"/>
    <p:sldId id="824" r:id="rId59"/>
    <p:sldId id="826" r:id="rId60"/>
    <p:sldId id="829" r:id="rId61"/>
    <p:sldId id="830" r:id="rId62"/>
    <p:sldId id="825" r:id="rId63"/>
    <p:sldId id="831" r:id="rId64"/>
    <p:sldId id="475" r:id="rId6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a:srgbClr val="008000"/>
    <a:srgbClr val="0066CC"/>
    <a:srgbClr val="003366"/>
    <a:srgbClr val="3A536D"/>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7897" autoAdjust="0"/>
  </p:normalViewPr>
  <p:slideViewPr>
    <p:cSldViewPr>
      <p:cViewPr varScale="1">
        <p:scale>
          <a:sx n="100" d="100"/>
          <a:sy n="100" d="100"/>
        </p:scale>
        <p:origin x="2000"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dirty="0"/>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srgbClr val="000000"/>
                </a:solidFill>
              </a:rPr>
              <a:pPr>
                <a:defRPr/>
              </a:pPr>
              <a:t>1</a:t>
            </a:fld>
            <a:endParaRPr lang="en-US" altLang="zh-CN">
              <a:solidFill>
                <a:srgbClr val="000000"/>
              </a:solidFill>
            </a:endParaRPr>
          </a:p>
        </p:txBody>
      </p:sp>
    </p:spTree>
    <p:extLst>
      <p:ext uri="{BB962C8B-B14F-4D97-AF65-F5344CB8AC3E}">
        <p14:creationId xmlns:p14="http://schemas.microsoft.com/office/powerpoint/2010/main" val="70135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16</a:t>
            </a:fld>
            <a:endParaRPr lang="en-US" altLang="zh-CN" dirty="0"/>
          </a:p>
        </p:txBody>
      </p:sp>
    </p:spTree>
    <p:extLst>
      <p:ext uri="{BB962C8B-B14F-4D97-AF65-F5344CB8AC3E}">
        <p14:creationId xmlns:p14="http://schemas.microsoft.com/office/powerpoint/2010/main" val="185679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17</a:t>
            </a:fld>
            <a:endParaRPr lang="en-US" altLang="zh-CN" dirty="0"/>
          </a:p>
        </p:txBody>
      </p:sp>
    </p:spTree>
    <p:extLst>
      <p:ext uri="{BB962C8B-B14F-4D97-AF65-F5344CB8AC3E}">
        <p14:creationId xmlns:p14="http://schemas.microsoft.com/office/powerpoint/2010/main" val="589280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18</a:t>
            </a:fld>
            <a:endParaRPr lang="en-US" altLang="zh-CN" dirty="0"/>
          </a:p>
        </p:txBody>
      </p:sp>
    </p:spTree>
    <p:extLst>
      <p:ext uri="{BB962C8B-B14F-4D97-AF65-F5344CB8AC3E}">
        <p14:creationId xmlns:p14="http://schemas.microsoft.com/office/powerpoint/2010/main" val="46159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CRTP</a:t>
            </a:r>
            <a:r>
              <a:rPr lang="zh-CN" altLang="en-US"/>
              <a:t>被大量使用的一个项目：</a:t>
            </a:r>
            <a:r>
              <a:rPr lang="en-US" altLang="zh-CN" dirty="0"/>
              <a:t>CGAL</a:t>
            </a:r>
            <a:r>
              <a:rPr lang="zh-CN" altLang="en-US"/>
              <a:t>图形库</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19</a:t>
            </a:fld>
            <a:endParaRPr lang="en-US" altLang="zh-CN" dirty="0"/>
          </a:p>
        </p:txBody>
      </p:sp>
    </p:spTree>
    <p:extLst>
      <p:ext uri="{BB962C8B-B14F-4D97-AF65-F5344CB8AC3E}">
        <p14:creationId xmlns:p14="http://schemas.microsoft.com/office/powerpoint/2010/main" val="2940381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代码合法的原因：</a:t>
            </a:r>
            <a:endParaRPr lang="en-US" altLang="ja-JP" dirty="0"/>
          </a:p>
          <a:p>
            <a:r>
              <a:rPr lang="en-US" altLang="zh-CN" dirty="0"/>
              <a:t>1.</a:t>
            </a:r>
            <a:r>
              <a:rPr lang="zh-CN" altLang="en-US" dirty="0"/>
              <a:t> </a:t>
            </a:r>
            <a:r>
              <a:rPr lang="ja-JP" altLang="en-US" dirty="0"/>
              <a:t>虽然</a:t>
            </a:r>
            <a:r>
              <a:rPr lang="en-US" altLang="zh-CN" dirty="0"/>
              <a:t>Singleton</a:t>
            </a:r>
            <a:r>
              <a:rPr lang="ja-JP" altLang="en-US" dirty="0"/>
              <a:t>需要了解</a:t>
            </a:r>
            <a:r>
              <a:rPr lang="en-US" altLang="zh-CN" dirty="0" err="1"/>
              <a:t>SimpleCounter</a:t>
            </a:r>
            <a:r>
              <a:rPr lang="ja-JP" altLang="en-US" dirty="0"/>
              <a:t>的定义，但其不直接或间接包含</a:t>
            </a:r>
            <a:r>
              <a:rPr lang="en-US" altLang="zh-CN" dirty="0" err="1"/>
              <a:t>SimpleCounter</a:t>
            </a:r>
            <a:r>
              <a:rPr lang="ja-JP" altLang="en-US" dirty="0"/>
              <a:t>类的实例，也即其大小不依赖于</a:t>
            </a:r>
            <a:r>
              <a:rPr lang="en-US" altLang="zh-CN" dirty="0" err="1"/>
              <a:t>SimpleCounter</a:t>
            </a:r>
            <a:r>
              <a:rPr lang="en-US" dirty="0"/>
              <a:t>；</a:t>
            </a:r>
          </a:p>
          <a:p>
            <a:r>
              <a:rPr lang="en-US" altLang="zh-CN" dirty="0"/>
              <a:t>2.</a:t>
            </a:r>
            <a:r>
              <a:rPr lang="zh-CN" altLang="en-US" dirty="0"/>
              <a:t> </a:t>
            </a:r>
            <a:r>
              <a:rPr lang="ja-JP" altLang="en-US" dirty="0"/>
              <a:t>模板类会在被使用时实例化，而此时</a:t>
            </a:r>
            <a:r>
              <a:rPr lang="en-US" altLang="zh-CN" dirty="0" err="1"/>
              <a:t>SimpleCounter</a:t>
            </a:r>
            <a:r>
              <a:rPr lang="ja-JP" altLang="en-US" dirty="0"/>
              <a:t>类与</a:t>
            </a:r>
            <a:r>
              <a:rPr lang="en-US" altLang="zh-CN" dirty="0"/>
              <a:t>Singleton</a:t>
            </a:r>
            <a:r>
              <a:rPr lang="ja-JP" altLang="en-US" dirty="0"/>
              <a:t>类的定义均已知晓</a:t>
            </a:r>
            <a:r>
              <a:rPr lang="zh-CN" altLang="en-US" dirty="0"/>
              <a:t>。</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dirty="0"/>
          </a:p>
        </p:txBody>
      </p:sp>
    </p:spTree>
    <p:extLst>
      <p:ext uri="{BB962C8B-B14F-4D97-AF65-F5344CB8AC3E}">
        <p14:creationId xmlns:p14="http://schemas.microsoft.com/office/powerpoint/2010/main" val="42831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21</a:t>
            </a:fld>
            <a:endParaRPr lang="en-US" altLang="zh-CN" dirty="0"/>
          </a:p>
        </p:txBody>
      </p:sp>
    </p:spTree>
    <p:extLst>
      <p:ext uri="{BB962C8B-B14F-4D97-AF65-F5344CB8AC3E}">
        <p14:creationId xmlns:p14="http://schemas.microsoft.com/office/powerpoint/2010/main" val="115054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关于“使得实际依赖关系变得隐蔽”：因为单例可以被全局访问，开发者无需在意类之间的依赖关系，只需引用单例就好。在更大的项目中，这是一个很严重的隐患。</a:t>
            </a:r>
            <a:endParaRPr lang="en-US" altLang="zh-CN" dirty="0"/>
          </a:p>
          <a:p>
            <a:endParaRPr lang="en-US" altLang="zh-CN" dirty="0"/>
          </a:p>
          <a:p>
            <a:r>
              <a:rPr lang="zh-CN" altLang="en-US" dirty="0"/>
              <a:t>关于单例模式的一些辩论：</a:t>
            </a:r>
            <a:r>
              <a:rPr lang="en-US" altLang="zh-CN" dirty="0"/>
              <a:t>https://stackoverflow.com/questions/137975/what-is-so-bad-about-singletons</a:t>
            </a:r>
          </a:p>
          <a:p>
            <a:endParaRPr lang="en-US" altLang="zh-CN" dirty="0"/>
          </a:p>
          <a:p>
            <a:r>
              <a:rPr lang="zh-CN" altLang="en-US" dirty="0"/>
              <a:t>单例模式的正确实现依赖于严格的访问控制：该设为</a:t>
            </a:r>
            <a:r>
              <a:rPr lang="en-US" altLang="zh-CN" dirty="0"/>
              <a:t>deleted</a:t>
            </a:r>
            <a:r>
              <a:rPr lang="zh-CN" altLang="en-US" dirty="0"/>
              <a:t>和</a:t>
            </a:r>
            <a:r>
              <a:rPr lang="en-US" altLang="zh-CN" dirty="0"/>
              <a:t>private</a:t>
            </a:r>
            <a:r>
              <a:rPr lang="zh-CN" altLang="en-US" dirty="0"/>
              <a:t>的构造、析构函数等都需要正确设置。朴素的实现方法也未必能保证线程安全。</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dirty="0"/>
          </a:p>
        </p:txBody>
      </p:sp>
    </p:spTree>
    <p:extLst>
      <p:ext uri="{BB962C8B-B14F-4D97-AF65-F5344CB8AC3E}">
        <p14:creationId xmlns:p14="http://schemas.microsoft.com/office/powerpoint/2010/main" val="2142136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28</a:t>
            </a:fld>
            <a:endParaRPr lang="en-US" altLang="zh-CN"/>
          </a:p>
        </p:txBody>
      </p:sp>
    </p:spTree>
    <p:extLst>
      <p:ext uri="{BB962C8B-B14F-4D97-AF65-F5344CB8AC3E}">
        <p14:creationId xmlns:p14="http://schemas.microsoft.com/office/powerpoint/2010/main" val="105355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164464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例子中是表示复数的类，有从平面坐标构造和极坐标构造的两种方式。</a:t>
            </a:r>
            <a:endParaRPr lang="en-US" altLang="zh-CN" dirty="0"/>
          </a:p>
          <a:p>
            <a:r>
              <a:rPr lang="zh-CN" altLang="en-US" dirty="0"/>
              <a:t>一般而言，多种构造方法可以通过重载构造函数实现，但在此处恰好两种方式的参数类型相同。</a:t>
            </a:r>
            <a:endParaRPr lang="en-US" altLang="zh-CN" dirty="0"/>
          </a:p>
          <a:p>
            <a:r>
              <a:rPr lang="zh-CN" altLang="en-US" dirty="0"/>
              <a:t>同时，由于构造函数命名固定，对用户来说也不如</a:t>
            </a:r>
            <a:r>
              <a:rPr lang="zh-CN" altLang="en-US" dirty="0" smtClean="0"/>
              <a:t>工厂模式直观</a:t>
            </a:r>
            <a:r>
              <a:rPr lang="zh-CN" altLang="en-US" dirty="0"/>
              <a:t>。</a:t>
            </a:r>
            <a:endParaRPr lang="en-US" altLang="zh-CN"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dirty="0"/>
          </a:p>
        </p:txBody>
      </p:sp>
    </p:spTree>
    <p:extLst>
      <p:ext uri="{BB962C8B-B14F-4D97-AF65-F5344CB8AC3E}">
        <p14:creationId xmlns:p14="http://schemas.microsoft.com/office/powerpoint/2010/main" val="624385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a:t>
            </a:fld>
            <a:endParaRPr lang="en-US" altLang="zh-CN" dirty="0"/>
          </a:p>
        </p:txBody>
      </p:sp>
    </p:spTree>
    <p:extLst>
      <p:ext uri="{BB962C8B-B14F-4D97-AF65-F5344CB8AC3E}">
        <p14:creationId xmlns:p14="http://schemas.microsoft.com/office/powerpoint/2010/main" val="1031921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此处在</a:t>
            </a:r>
            <a:r>
              <a:rPr lang="zh-CN" altLang="en-US" dirty="0" smtClean="0"/>
              <a:t>工厂模式中</a:t>
            </a:r>
            <a:r>
              <a:rPr lang="zh-CN" altLang="en-US" dirty="0"/>
              <a:t>使用</a:t>
            </a:r>
            <a:r>
              <a:rPr lang="en-US" altLang="zh-CN" dirty="0"/>
              <a:t>b2BodyDef</a:t>
            </a:r>
            <a:r>
              <a:rPr lang="zh-CN" altLang="en-US" dirty="0"/>
              <a:t>来构造对象，似乎也比较类似于</a:t>
            </a:r>
            <a:r>
              <a:rPr lang="en-US" altLang="zh-CN" dirty="0"/>
              <a:t>Builder</a:t>
            </a:r>
            <a:r>
              <a:rPr lang="zh-CN" altLang="en-US" dirty="0" smtClean="0"/>
              <a:t>模式</a:t>
            </a:r>
            <a:endParaRPr lang="en-US" altLang="zh-CN" dirty="0" smtClean="0"/>
          </a:p>
          <a:p>
            <a:r>
              <a:rPr lang="zh-CN" altLang="en-US" dirty="0" smtClean="0"/>
              <a:t>构造模式私有后自定义一些接口调用构造函数</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dirty="0"/>
          </a:p>
        </p:txBody>
      </p:sp>
    </p:spTree>
    <p:extLst>
      <p:ext uri="{BB962C8B-B14F-4D97-AF65-F5344CB8AC3E}">
        <p14:creationId xmlns:p14="http://schemas.microsoft.com/office/powerpoint/2010/main" val="1311515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此处在</a:t>
            </a:r>
            <a:r>
              <a:rPr lang="zh-CN" altLang="en-US" dirty="0" smtClean="0"/>
              <a:t>工厂模式中</a:t>
            </a:r>
            <a:r>
              <a:rPr lang="zh-CN" altLang="en-US" dirty="0"/>
              <a:t>使用</a:t>
            </a:r>
            <a:r>
              <a:rPr lang="en-US" altLang="zh-CN" dirty="0"/>
              <a:t>b2BodyDef</a:t>
            </a:r>
            <a:r>
              <a:rPr lang="zh-CN" altLang="en-US" dirty="0"/>
              <a:t>来构造对象，似乎也比较类似于</a:t>
            </a:r>
            <a:r>
              <a:rPr lang="en-US" altLang="zh-CN" dirty="0"/>
              <a:t>Builder</a:t>
            </a:r>
            <a:r>
              <a:rPr lang="zh-CN" altLang="en-US" dirty="0"/>
              <a:t>模式</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dirty="0"/>
          </a:p>
        </p:txBody>
      </p:sp>
    </p:spTree>
    <p:extLst>
      <p:ext uri="{BB962C8B-B14F-4D97-AF65-F5344CB8AC3E}">
        <p14:creationId xmlns:p14="http://schemas.microsoft.com/office/powerpoint/2010/main" val="1327513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dirty="0"/>
          </a:p>
        </p:txBody>
      </p:sp>
    </p:spTree>
    <p:extLst>
      <p:ext uri="{BB962C8B-B14F-4D97-AF65-F5344CB8AC3E}">
        <p14:creationId xmlns:p14="http://schemas.microsoft.com/office/powerpoint/2010/main" val="1613441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参考链接：</a:t>
            </a:r>
            <a:r>
              <a:rPr lang="en-US" dirty="0"/>
              <a:t>http://butunclebob.com/ArticleS.UncleBob.AbstractFactoryDanielT</a:t>
            </a:r>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40</a:t>
            </a:fld>
            <a:endParaRPr lang="en-US" altLang="zh-CN" dirty="0"/>
          </a:p>
        </p:txBody>
      </p:sp>
    </p:spTree>
    <p:extLst>
      <p:ext uri="{BB962C8B-B14F-4D97-AF65-F5344CB8AC3E}">
        <p14:creationId xmlns:p14="http://schemas.microsoft.com/office/powerpoint/2010/main" val="1198570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3673224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143614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220706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2403818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55</a:t>
            </a:fld>
            <a:endParaRPr lang="en-US" altLang="zh-CN"/>
          </a:p>
        </p:txBody>
      </p:sp>
    </p:spTree>
    <p:extLst>
      <p:ext uri="{BB962C8B-B14F-4D97-AF65-F5344CB8AC3E}">
        <p14:creationId xmlns:p14="http://schemas.microsoft.com/office/powerpoint/2010/main" val="292278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56</a:t>
            </a:fld>
            <a:endParaRPr lang="en-US" altLang="zh-CN"/>
          </a:p>
        </p:txBody>
      </p:sp>
    </p:spTree>
    <p:extLst>
      <p:ext uri="{BB962C8B-B14F-4D97-AF65-F5344CB8AC3E}">
        <p14:creationId xmlns:p14="http://schemas.microsoft.com/office/powerpoint/2010/main" val="279675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3752860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57</a:t>
            </a:fld>
            <a:endParaRPr lang="en-US" altLang="zh-CN"/>
          </a:p>
        </p:txBody>
      </p:sp>
    </p:spTree>
    <p:extLst>
      <p:ext uri="{BB962C8B-B14F-4D97-AF65-F5344CB8AC3E}">
        <p14:creationId xmlns:p14="http://schemas.microsoft.com/office/powerpoint/2010/main" val="3889962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58</a:t>
            </a:fld>
            <a:endParaRPr lang="en-US" altLang="zh-CN"/>
          </a:p>
        </p:txBody>
      </p:sp>
    </p:spTree>
    <p:extLst>
      <p:ext uri="{BB962C8B-B14F-4D97-AF65-F5344CB8AC3E}">
        <p14:creationId xmlns:p14="http://schemas.microsoft.com/office/powerpoint/2010/main" val="2126991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59</a:t>
            </a:fld>
            <a:endParaRPr lang="en-US" altLang="zh-CN"/>
          </a:p>
        </p:txBody>
      </p:sp>
    </p:spTree>
    <p:extLst>
      <p:ext uri="{BB962C8B-B14F-4D97-AF65-F5344CB8AC3E}">
        <p14:creationId xmlns:p14="http://schemas.microsoft.com/office/powerpoint/2010/main" val="2787507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2915966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61</a:t>
            </a:fld>
            <a:endParaRPr lang="en-US" altLang="zh-CN"/>
          </a:p>
        </p:txBody>
      </p:sp>
    </p:spTree>
    <p:extLst>
      <p:ext uri="{BB962C8B-B14F-4D97-AF65-F5344CB8AC3E}">
        <p14:creationId xmlns:p14="http://schemas.microsoft.com/office/powerpoint/2010/main" val="3498064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2384040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301005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3519379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11</a:t>
            </a:fld>
            <a:endParaRPr lang="en-US" altLang="zh-CN"/>
          </a:p>
        </p:txBody>
      </p:sp>
    </p:spTree>
    <p:extLst>
      <p:ext uri="{BB962C8B-B14F-4D97-AF65-F5344CB8AC3E}">
        <p14:creationId xmlns:p14="http://schemas.microsoft.com/office/powerpoint/2010/main" val="276209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12</a:t>
            </a:fld>
            <a:endParaRPr lang="en-US" altLang="zh-CN" dirty="0"/>
          </a:p>
        </p:txBody>
      </p:sp>
    </p:spTree>
    <p:extLst>
      <p:ext uri="{BB962C8B-B14F-4D97-AF65-F5344CB8AC3E}">
        <p14:creationId xmlns:p14="http://schemas.microsoft.com/office/powerpoint/2010/main" val="305859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13</a:t>
            </a:fld>
            <a:endParaRPr lang="en-US" altLang="zh-CN" dirty="0"/>
          </a:p>
        </p:txBody>
      </p:sp>
    </p:spTree>
    <p:extLst>
      <p:ext uri="{BB962C8B-B14F-4D97-AF65-F5344CB8AC3E}">
        <p14:creationId xmlns:p14="http://schemas.microsoft.com/office/powerpoint/2010/main" val="1497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一些较为复杂的类可能需要长时间构造（如读写设置文件的单例，可能需要进行磁盘操作）。</a:t>
            </a:r>
            <a:endParaRPr lang="en-US" altLang="zh-CN" dirty="0"/>
          </a:p>
          <a:p>
            <a:r>
              <a:rPr lang="zh-CN" altLang="en-US" dirty="0"/>
              <a:t>在程序刚开始运行时就进行构造，可能会导致程序卡顿之类的问题，影响用户体验。</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dirty="0"/>
          </a:p>
        </p:txBody>
      </p:sp>
    </p:spTree>
    <p:extLst>
      <p:ext uri="{BB962C8B-B14F-4D97-AF65-F5344CB8AC3E}">
        <p14:creationId xmlns:p14="http://schemas.microsoft.com/office/powerpoint/2010/main" val="236606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此处的第二点其实是错误的：当前的实现无法保证这一点。</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15</a:t>
            </a:fld>
            <a:endParaRPr lang="en-US" altLang="zh-CN" dirty="0"/>
          </a:p>
        </p:txBody>
      </p:sp>
    </p:spTree>
    <p:extLst>
      <p:ext uri="{BB962C8B-B14F-4D97-AF65-F5344CB8AC3E}">
        <p14:creationId xmlns:p14="http://schemas.microsoft.com/office/powerpoint/2010/main" val="242082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dirty="0"/>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dirty="0"/>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dirty="0"/>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dirty="0"/>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dirty="0"/>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dirty="0"/>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en-US" altLang="zh-CN" dirty="0"/>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dirty="0"/>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dirty="0"/>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en-US" altLang="zh-CN" dirty="0"/>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dirty="0"/>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dirty="0"/>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dirty="0"/>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nlp.csai.tsinghua.edu.cn/~lz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0" y="4509120"/>
            <a:ext cx="9144000" cy="2348880"/>
          </a:xfrm>
        </p:spPr>
        <p:txBody>
          <a:bodyPr/>
          <a:lstStyle/>
          <a:p>
            <a:pPr lvl="0"/>
            <a:r>
              <a:rPr lang="zh-CN" altLang="en-US" sz="3600" b="1" dirty="0">
                <a:solidFill>
                  <a:prstClr val="black"/>
                </a:solidFill>
              </a:rPr>
              <a:t>刘知远</a:t>
            </a:r>
            <a:r>
              <a:rPr lang="zh-CN" altLang="en-US" sz="2800" b="1" dirty="0">
                <a:solidFill>
                  <a:prstClr val="black"/>
                </a:solidFill>
              </a:rPr>
              <a:t> </a:t>
            </a:r>
            <a:endParaRPr lang="en-US" altLang="zh-CN" sz="2800" b="1" dirty="0">
              <a:solidFill>
                <a:prstClr val="black"/>
              </a:solidFill>
            </a:endParaRPr>
          </a:p>
          <a:p>
            <a:pPr lvl="0"/>
            <a:r>
              <a:rPr lang="en-US" altLang="zh-CN" sz="2800" b="1" dirty="0" err="1">
                <a:solidFill>
                  <a:prstClr val="black"/>
                </a:solidFill>
              </a:rPr>
              <a:t>liuzy@tsinghua.edu.cn</a:t>
            </a:r>
            <a:endParaRPr lang="en-US" altLang="zh-CN" sz="2800" b="1" dirty="0">
              <a:solidFill>
                <a:prstClr val="black"/>
              </a:solidFill>
            </a:endParaRPr>
          </a:p>
          <a:p>
            <a:pPr lvl="0"/>
            <a:r>
              <a:rPr lang="en-US" altLang="zh-CN" b="1" dirty="0">
                <a:solidFill>
                  <a:prstClr val="black"/>
                </a:solidFill>
                <a:hlinkClick r:id="rId3"/>
              </a:rPr>
              <a:t>http://</a:t>
            </a:r>
            <a:r>
              <a:rPr lang="en-US" altLang="zh-CN" b="1" dirty="0" err="1">
                <a:solidFill>
                  <a:prstClr val="black"/>
                </a:solidFill>
                <a:hlinkClick r:id="rId3"/>
              </a:rPr>
              <a:t>nlp.csai.tsinghua.edu.cn</a:t>
            </a:r>
            <a:r>
              <a:rPr lang="en-US" altLang="zh-CN" b="1" dirty="0">
                <a:solidFill>
                  <a:prstClr val="black"/>
                </a:solidFill>
                <a:hlinkClick r:id="rId3"/>
              </a:rPr>
              <a:t>/~</a:t>
            </a:r>
            <a:r>
              <a:rPr lang="en-US" altLang="zh-CN" b="1" dirty="0" err="1">
                <a:solidFill>
                  <a:prstClr val="black"/>
                </a:solidFill>
                <a:hlinkClick r:id="rId3"/>
              </a:rPr>
              <a:t>lzy</a:t>
            </a:r>
            <a:r>
              <a:rPr lang="en-US" altLang="zh-CN" b="1" dirty="0">
                <a:solidFill>
                  <a:prstClr val="black"/>
                </a:solidFill>
                <a:hlinkClick r:id="rId3"/>
              </a:rPr>
              <a:t>/</a:t>
            </a:r>
            <a:r>
              <a:rPr lang="zh-CN" altLang="en-US" b="1" dirty="0">
                <a:solidFill>
                  <a:prstClr val="black"/>
                </a:solidFill>
                <a:hlinkClick r:id="rId3"/>
              </a:rPr>
              <a:t> </a:t>
            </a:r>
            <a:endParaRPr lang="en-US" altLang="zh-CN" b="1" dirty="0">
              <a:solidFill>
                <a:prstClr val="black"/>
              </a:solidFill>
            </a:endParaRPr>
          </a:p>
          <a:p>
            <a:pPr lvl="0"/>
            <a:r>
              <a:rPr lang="zh-CN" altLang="en-US" b="1" dirty="0">
                <a:solidFill>
                  <a:prstClr val="black"/>
                </a:solidFill>
              </a:rPr>
              <a:t>课程团队：刘知远 姚海龙 黄民烈</a:t>
            </a:r>
          </a:p>
        </p:txBody>
      </p:sp>
    </p:spTree>
    <p:extLst>
      <p:ext uri="{BB962C8B-B14F-4D97-AF65-F5344CB8AC3E}">
        <p14:creationId xmlns:p14="http://schemas.microsoft.com/office/powerpoint/2010/main" val="27512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b="1">
                <a:solidFill>
                  <a:srgbClr val="003366"/>
                </a:solidFill>
                <a:latin typeface="Microsoft YaHei" charset="-122"/>
                <a:ea typeface="Microsoft YaHei" charset="-122"/>
                <a:cs typeface="Microsoft YaHei" charset="-122"/>
              </a:rPr>
              <a:t>单例模式</a:t>
            </a:r>
            <a:r>
              <a:rPr lang="en-US" altLang="zh-CN" sz="5400" b="1" dirty="0">
                <a:solidFill>
                  <a:srgbClr val="003366"/>
                </a:solidFill>
                <a:latin typeface="Microsoft YaHei" charset="-122"/>
                <a:ea typeface="Microsoft YaHei" charset="-122"/>
                <a:cs typeface="Microsoft YaHei" charset="-122"/>
              </a:rPr>
              <a:t/>
            </a:r>
            <a:br>
              <a:rPr lang="en-US" altLang="zh-CN" sz="5400" b="1" dirty="0">
                <a:solidFill>
                  <a:srgbClr val="003366"/>
                </a:solidFill>
                <a:latin typeface="Microsoft YaHei" charset="-122"/>
                <a:ea typeface="Microsoft YaHei" charset="-122"/>
                <a:cs typeface="Microsoft YaHei" charset="-122"/>
              </a:rPr>
            </a:br>
            <a:r>
              <a:rPr lang="en-US" altLang="zh-CN" sz="5400" b="1" dirty="0">
                <a:solidFill>
                  <a:srgbClr val="003366"/>
                </a:solidFill>
                <a:latin typeface="Microsoft YaHei" charset="-122"/>
                <a:ea typeface="Microsoft YaHei" charset="-122"/>
                <a:cs typeface="Microsoft YaHei" charset="-122"/>
              </a:rPr>
              <a:t>Singleton</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10</a:t>
            </a:fld>
            <a:endParaRPr lang="en-US" altLang="zh-CN" sz="1400" dirty="0">
              <a:solidFill>
                <a:schemeClr val="hlink"/>
              </a:solidFill>
              <a:ea typeface="SimSun" charset="-122"/>
            </a:endParaRPr>
          </a:p>
        </p:txBody>
      </p:sp>
    </p:spTree>
    <p:extLst>
      <p:ext uri="{BB962C8B-B14F-4D97-AF65-F5344CB8AC3E}">
        <p14:creationId xmlns:p14="http://schemas.microsoft.com/office/powerpoint/2010/main" val="131943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dirty="0"/>
              <a:t>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p:txBody>
          <a:bodyPr/>
          <a:lstStyle/>
          <a:p>
            <a:r>
              <a:rPr lang="zh-CN" altLang="en-US" dirty="0" smtClean="0"/>
              <a:t>在单</a:t>
            </a:r>
            <a:r>
              <a:rPr lang="zh-CN" altLang="en-US" dirty="0"/>
              <a:t>例</a:t>
            </a:r>
            <a:r>
              <a:rPr lang="zh-CN" altLang="en-US" dirty="0" smtClean="0"/>
              <a:t>模式中</a:t>
            </a:r>
            <a:endParaRPr lang="en-US" altLang="zh-CN" dirty="0"/>
          </a:p>
          <a:p>
            <a:pPr lvl="1">
              <a:buSzPct val="75000"/>
              <a:buFont typeface="Wingdings" pitchFamily="2" charset="2"/>
              <a:buChar char="§"/>
            </a:pPr>
            <a:r>
              <a:rPr lang="zh-CN" altLang="en-US" dirty="0"/>
              <a:t>单例类</a:t>
            </a:r>
            <a:r>
              <a:rPr lang="zh-CN" altLang="en-US" dirty="0">
                <a:solidFill>
                  <a:srgbClr val="FF0000"/>
                </a:solidFill>
              </a:rPr>
              <a:t>只能有一个</a:t>
            </a:r>
            <a:r>
              <a:rPr lang="zh-CN" altLang="en-US" dirty="0" smtClean="0"/>
              <a:t>实例</a:t>
            </a:r>
            <a:endParaRPr lang="en-US" altLang="zh-CN" dirty="0" smtClean="0"/>
          </a:p>
          <a:p>
            <a:pPr lvl="1">
              <a:buSzPct val="75000"/>
              <a:buFont typeface="Wingdings" pitchFamily="2" charset="2"/>
              <a:buChar char="§"/>
            </a:pPr>
            <a:r>
              <a:rPr lang="zh-CN" altLang="en-US" dirty="0"/>
              <a:t>单例类必须</a:t>
            </a:r>
            <a:r>
              <a:rPr lang="zh-CN" altLang="en-US" dirty="0">
                <a:solidFill>
                  <a:srgbClr val="FF0000"/>
                </a:solidFill>
              </a:rPr>
              <a:t>自己创建</a:t>
            </a:r>
            <a:r>
              <a:rPr lang="zh-CN" altLang="en-US" dirty="0"/>
              <a:t>自己的</a:t>
            </a:r>
            <a:r>
              <a:rPr lang="zh-CN" altLang="en-US" dirty="0">
                <a:solidFill>
                  <a:srgbClr val="FF0000"/>
                </a:solidFill>
              </a:rPr>
              <a:t>唯一实例</a:t>
            </a:r>
            <a:endParaRPr lang="en-US" altLang="zh-CN" dirty="0" smtClean="0">
              <a:solidFill>
                <a:srgbClr val="FF0000"/>
              </a:solidFill>
            </a:endParaRPr>
          </a:p>
          <a:p>
            <a:pPr lvl="1">
              <a:buSzPct val="75000"/>
              <a:buFont typeface="Wingdings" pitchFamily="2" charset="2"/>
              <a:buChar char="§"/>
            </a:pPr>
            <a:r>
              <a:rPr lang="zh-CN" altLang="en-US" dirty="0"/>
              <a:t>单例类必须给所有其他对象提供这一</a:t>
            </a:r>
            <a:r>
              <a:rPr lang="zh-CN" altLang="en-US" dirty="0" smtClean="0"/>
              <a:t>实例</a:t>
            </a:r>
            <a:endParaRPr lang="en-US" altLang="zh-CN" dirty="0" smtClean="0"/>
          </a:p>
          <a:p>
            <a:endParaRPr lang="en-US" altLang="zh-CN" dirty="0" smtClean="0"/>
          </a:p>
          <a:p>
            <a:r>
              <a:rPr lang="zh-CN" altLang="en-US" dirty="0"/>
              <a:t>实现单例模式</a:t>
            </a:r>
            <a:r>
              <a:rPr lang="zh-CN" altLang="en-US" dirty="0" smtClean="0"/>
              <a:t>主要关键点</a:t>
            </a:r>
            <a:endParaRPr lang="zh-CN" altLang="en-US" dirty="0"/>
          </a:p>
          <a:p>
            <a:pPr lvl="1">
              <a:buSzPct val="75000"/>
              <a:buFont typeface="Wingdings" pitchFamily="2" charset="2"/>
              <a:buChar char="§"/>
            </a:pPr>
            <a:r>
              <a:rPr lang="zh-CN" altLang="en-US" dirty="0" smtClean="0">
                <a:solidFill>
                  <a:srgbClr val="FF0000"/>
                </a:solidFill>
              </a:rPr>
              <a:t>构造</a:t>
            </a:r>
            <a:r>
              <a:rPr lang="zh-CN" altLang="en-US" dirty="0">
                <a:solidFill>
                  <a:srgbClr val="FF0000"/>
                </a:solidFill>
              </a:rPr>
              <a:t>函数</a:t>
            </a:r>
            <a:r>
              <a:rPr lang="zh-CN" altLang="en-US" dirty="0"/>
              <a:t>不对外开放，一般为</a:t>
            </a:r>
            <a:r>
              <a:rPr lang="en-US" altLang="zh-CN" dirty="0" smtClean="0">
                <a:solidFill>
                  <a:srgbClr val="FF0000"/>
                </a:solidFill>
              </a:rPr>
              <a:t>Private</a:t>
            </a:r>
            <a:endParaRPr lang="zh-CN" altLang="en-US" dirty="0">
              <a:solidFill>
                <a:srgbClr val="FF0000"/>
              </a:solidFill>
            </a:endParaRPr>
          </a:p>
          <a:p>
            <a:pPr lvl="1">
              <a:buSzPct val="75000"/>
              <a:buFont typeface="Wingdings" pitchFamily="2" charset="2"/>
              <a:buChar char="§"/>
            </a:pPr>
            <a:r>
              <a:rPr lang="zh-CN" altLang="en-US" dirty="0" smtClean="0"/>
              <a:t>通过</a:t>
            </a:r>
            <a:r>
              <a:rPr lang="zh-CN" altLang="en-US" dirty="0"/>
              <a:t>一个</a:t>
            </a:r>
            <a:r>
              <a:rPr lang="zh-CN" altLang="en-US" dirty="0">
                <a:solidFill>
                  <a:srgbClr val="FF0000"/>
                </a:solidFill>
              </a:rPr>
              <a:t>静态方法</a:t>
            </a:r>
            <a:r>
              <a:rPr lang="zh-CN" altLang="en-US" dirty="0"/>
              <a:t>或者枚举</a:t>
            </a:r>
            <a:r>
              <a:rPr lang="zh-CN" altLang="en-US" dirty="0">
                <a:solidFill>
                  <a:srgbClr val="FF0000"/>
                </a:solidFill>
              </a:rPr>
              <a:t>返回单例类</a:t>
            </a:r>
            <a:r>
              <a:rPr lang="zh-CN" altLang="en-US" dirty="0" smtClean="0">
                <a:solidFill>
                  <a:srgbClr val="FF0000"/>
                </a:solidFill>
              </a:rPr>
              <a:t>对象</a:t>
            </a:r>
            <a:endParaRPr lang="zh-CN" altLang="en-US" dirty="0">
              <a:solidFill>
                <a:srgbClr val="FF0000"/>
              </a:solidFill>
            </a:endParaRPr>
          </a:p>
          <a:p>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Tree>
    <p:extLst>
      <p:ext uri="{BB962C8B-B14F-4D97-AF65-F5344CB8AC3E}">
        <p14:creationId xmlns:p14="http://schemas.microsoft.com/office/powerpoint/2010/main" val="1104756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628650" y="1340768"/>
            <a:ext cx="8047806" cy="4749029"/>
          </a:xfrm>
        </p:spPr>
        <p:txBody>
          <a:bodyPr/>
          <a:lstStyle/>
          <a:p>
            <a:r>
              <a:rPr lang="zh-CN" altLang="en-US" dirty="0"/>
              <a:t>所谓单例，就是只能构造一份实例的类</a:t>
            </a:r>
            <a:endParaRPr lang="en-US" altLang="zh-CN" dirty="0"/>
          </a:p>
          <a:p>
            <a:endParaRPr lang="en-US" altLang="zh-CN" sz="2000" dirty="0"/>
          </a:p>
          <a:p>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dirty="0"/>
          </a:p>
        </p:txBody>
      </p:sp>
      <p:sp>
        <p:nvSpPr>
          <p:cNvPr id="5" name="TextBox 3">
            <a:extLst>
              <a:ext uri="{FF2B5EF4-FFF2-40B4-BE49-F238E27FC236}">
                <a16:creationId xmlns:a16="http://schemas.microsoft.com/office/drawing/2014/main" xmlns="" id="{70F0DD70-FA23-934C-8C49-985738D5AF84}"/>
              </a:ext>
            </a:extLst>
          </p:cNvPr>
          <p:cNvSpPr txBox="1"/>
          <p:nvPr/>
        </p:nvSpPr>
        <p:spPr>
          <a:xfrm>
            <a:off x="709203" y="1844824"/>
            <a:ext cx="7886700"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Counter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显式删除拷贝构造函数与赋值操作符</a:t>
            </a:r>
            <a:r>
              <a:rPr lang="zh-CN" altLang="en-US" sz="1600" dirty="0">
                <a:solidFill>
                  <a:srgbClr val="008000"/>
                </a:solidFill>
                <a:latin typeface="Consolas" panose="020B0609020204030204" pitchFamily="49" charset="0"/>
                <a:ea typeface="华文楷体" panose="02010600040101010101" pitchFamily="2" charset="-122"/>
                <a:cs typeface="+mn-cs"/>
              </a:rPr>
              <a:t>，防止出现多份实例</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Counter(const Counter &amp;) </a:t>
            </a:r>
            <a:r>
              <a:rPr lang="en-US" altLang="zh-CN" sz="1600" dirty="0">
                <a:solidFill>
                  <a:srgbClr val="FF0000"/>
                </a:solidFill>
                <a:latin typeface="Consolas" panose="020B0609020204030204" pitchFamily="49" charset="0"/>
                <a:ea typeface="华文楷体" panose="02010600040101010101" pitchFamily="2" charset="-122"/>
                <a:cs typeface="+mn-cs"/>
              </a:rPr>
              <a:t>= delete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operator =(const Counter &amp;) </a:t>
            </a:r>
            <a:r>
              <a:rPr lang="en-US" altLang="zh-CN" sz="1600" dirty="0">
                <a:solidFill>
                  <a:srgbClr val="FF0000"/>
                </a:solidFill>
                <a:latin typeface="Consolas" panose="020B0609020204030204" pitchFamily="49" charset="0"/>
                <a:ea typeface="华文楷体" panose="02010600040101010101" pitchFamily="2" charset="-122"/>
                <a:cs typeface="+mn-cs"/>
              </a:rPr>
              <a:t>= delete</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count;</a:t>
            </a:r>
          </a:p>
          <a:p>
            <a:r>
              <a:rPr lang="en-US" altLang="zh-CN" sz="1600" dirty="0">
                <a:solidFill>
                  <a:schemeClr val="tx1"/>
                </a:solidFill>
                <a:latin typeface="Consolas" panose="020B0609020204030204" pitchFamily="49" charset="0"/>
                <a:ea typeface="华文楷体" panose="02010600040101010101" pitchFamily="2" charset="-122"/>
                <a:cs typeface="+mn-cs"/>
              </a:rPr>
              <a:t>    Counter() { count = 0;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r>
              <a:rPr lang="zh-CN" altLang="en-US" sz="1600" dirty="0">
                <a:solidFill>
                  <a:srgbClr val="008000"/>
                </a:solidFill>
                <a:latin typeface="Consolas" panose="020B0609020204030204" pitchFamily="49" charset="0"/>
                <a:ea typeface="华文楷体" panose="02010600040101010101" pitchFamily="2" charset="-122"/>
                <a:cs typeface="+mn-cs"/>
              </a:rPr>
              <a:t> 将构造函数设为私有，防止被调用</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static Counter </a:t>
            </a:r>
            <a:r>
              <a:rPr lang="en-US" altLang="zh-CN" sz="1600" dirty="0">
                <a:solidFill>
                  <a:srgbClr val="FF0000"/>
                </a:solidFill>
                <a:latin typeface="Consolas" panose="020B0609020204030204" pitchFamily="49" charset="0"/>
                <a:ea typeface="华文楷体" panose="02010600040101010101" pitchFamily="2" charset="-122"/>
                <a:cs typeface="+mn-cs"/>
              </a:rPr>
              <a:t>_instance</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全局唯一的实例</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只允许通过调用这一方法获取</a:t>
            </a:r>
            <a:r>
              <a:rPr lang="en-US" altLang="zh-CN" sz="1600" dirty="0">
                <a:solidFill>
                  <a:srgbClr val="008000"/>
                </a:solidFill>
                <a:latin typeface="Consolas" panose="020B0609020204030204" pitchFamily="49" charset="0"/>
                <a:ea typeface="华文楷体" panose="02010600040101010101" pitchFamily="2" charset="-122"/>
              </a:rPr>
              <a:t>Counter</a:t>
            </a:r>
            <a:r>
              <a:rPr lang="zh-CN" altLang="en-US" sz="1600" dirty="0">
                <a:solidFill>
                  <a:srgbClr val="008000"/>
                </a:solidFill>
                <a:latin typeface="Consolas" panose="020B0609020204030204" pitchFamily="49" charset="0"/>
                <a:ea typeface="华文楷体" panose="02010600040101010101" pitchFamily="2" charset="-122"/>
              </a:rPr>
              <a:t>类的实例</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static Counter &amp;instance() {</a:t>
            </a:r>
          </a:p>
          <a:p>
            <a:r>
              <a:rPr lang="en-US" altLang="zh-CN" sz="1600" dirty="0">
                <a:solidFill>
                  <a:schemeClr val="tx1"/>
                </a:solidFill>
                <a:latin typeface="Consolas" panose="020B0609020204030204" pitchFamily="49" charset="0"/>
                <a:ea typeface="华文楷体" panose="02010600040101010101" pitchFamily="2" charset="-122"/>
                <a:cs typeface="+mn-cs"/>
              </a:rPr>
              <a:t>        return </a:t>
            </a:r>
            <a:r>
              <a:rPr lang="en-US" altLang="zh-CN" sz="1600" dirty="0">
                <a:solidFill>
                  <a:srgbClr val="FF0000"/>
                </a:solidFill>
                <a:latin typeface="Consolas" panose="020B0609020204030204" pitchFamily="49" charset="0"/>
                <a:ea typeface="华文楷体" panose="02010600040101010101" pitchFamily="2" charset="-122"/>
                <a:cs typeface="+mn-cs"/>
              </a:rPr>
              <a:t>_instance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err="1">
                <a:solidFill>
                  <a:srgbClr val="008000"/>
                </a:solidFill>
                <a:latin typeface="Consolas" panose="020B0609020204030204" pitchFamily="49" charset="0"/>
                <a:ea typeface="华文楷体" panose="02010600040101010101" pitchFamily="2" charset="-122"/>
                <a:cs typeface="+mn-cs"/>
              </a:rPr>
              <a:t>addCount</a:t>
            </a:r>
            <a:r>
              <a:rPr lang="zh-CN" altLang="en-US" sz="1600" dirty="0">
                <a:solidFill>
                  <a:srgbClr val="008000"/>
                </a:solidFill>
                <a:latin typeface="Consolas" panose="020B0609020204030204" pitchFamily="49" charset="0"/>
                <a:ea typeface="华文楷体" panose="02010600040101010101" pitchFamily="2" charset="-122"/>
                <a:cs typeface="+mn-cs"/>
              </a:rPr>
              <a:t>和</a:t>
            </a:r>
            <a:r>
              <a:rPr lang="en-US" altLang="zh-CN" sz="1600" dirty="0" err="1">
                <a:solidFill>
                  <a:srgbClr val="008000"/>
                </a:solidFill>
                <a:latin typeface="Consolas" panose="020B0609020204030204" pitchFamily="49" charset="0"/>
                <a:ea typeface="华文楷体" panose="02010600040101010101" pitchFamily="2" charset="-122"/>
                <a:cs typeface="+mn-cs"/>
              </a:rPr>
              <a:t>getCount</a:t>
            </a:r>
            <a:r>
              <a:rPr lang="zh-CN" altLang="en-US" sz="1600" dirty="0">
                <a:solidFill>
                  <a:srgbClr val="008000"/>
                </a:solidFill>
                <a:latin typeface="Consolas" panose="020B0609020204030204" pitchFamily="49" charset="0"/>
                <a:ea typeface="华文楷体" panose="02010600040101010101" pitchFamily="2" charset="-122"/>
                <a:cs typeface="+mn-cs"/>
              </a:rPr>
              <a:t>实现为</a:t>
            </a:r>
            <a:r>
              <a:rPr lang="ja-JP" altLang="en-US" sz="1600" dirty="0">
                <a:solidFill>
                  <a:srgbClr val="008000"/>
                </a:solidFill>
                <a:latin typeface="Consolas" panose="020B0609020204030204" pitchFamily="49" charset="0"/>
                <a:ea typeface="华文楷体" panose="02010600040101010101" pitchFamily="2" charset="-122"/>
                <a:cs typeface="+mn-cs"/>
              </a:rPr>
              <a:t>成员函数而非静态方法</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 addCount() { count += 1; }</a:t>
            </a:r>
          </a:p>
          <a:p>
            <a:r>
              <a:rPr lang="en-US" altLang="zh-CN" sz="1600" dirty="0">
                <a:solidFill>
                  <a:schemeClr val="tx1"/>
                </a:solidFill>
                <a:latin typeface="Consolas" panose="020B0609020204030204" pitchFamily="49" charset="0"/>
                <a:ea typeface="华文楷体" panose="02010600040101010101" pitchFamily="2" charset="-122"/>
                <a:cs typeface="+mn-cs"/>
              </a:rPr>
              <a:t>    int getCount() { return count;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447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467544" y="1268760"/>
            <a:ext cx="8335838" cy="4749029"/>
          </a:xfrm>
        </p:spPr>
        <p:txBody>
          <a:bodyPr/>
          <a:lstStyle/>
          <a:p>
            <a:r>
              <a:rPr lang="zh-CN" altLang="en-US" dirty="0"/>
              <a:t>调用单</a:t>
            </a:r>
            <a:r>
              <a:rPr lang="zh-CN" altLang="en-US" dirty="0" smtClean="0"/>
              <a:t>例</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单</a:t>
            </a:r>
            <a:r>
              <a:rPr lang="zh-CN" altLang="en-US" dirty="0" smtClean="0"/>
              <a:t>例模式封装了全局性的变量，无需多次实例化，无需依靠静态访问方法，很好的满足了我们的需要</a:t>
            </a:r>
            <a:endParaRPr lang="en-US" altLang="zh-CN" dirty="0"/>
          </a:p>
          <a:p>
            <a:endParaRPr lang="en-US" altLang="zh-CN" sz="2000" dirty="0"/>
          </a:p>
          <a:p>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dirty="0"/>
          </a:p>
        </p:txBody>
      </p:sp>
      <p:sp>
        <p:nvSpPr>
          <p:cNvPr id="5" name="TextBox 3">
            <a:extLst>
              <a:ext uri="{FF2B5EF4-FFF2-40B4-BE49-F238E27FC236}">
                <a16:creationId xmlns:a16="http://schemas.microsoft.com/office/drawing/2014/main" xmlns="" id="{68CBDB62-AA48-1F45-AF73-661F02B97775}"/>
              </a:ext>
            </a:extLst>
          </p:cNvPr>
          <p:cNvSpPr txBox="1"/>
          <p:nvPr/>
        </p:nvSpPr>
        <p:spPr>
          <a:xfrm>
            <a:off x="645740" y="1844824"/>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rPr>
              <a:t>// </a:t>
            </a:r>
            <a:r>
              <a:rPr lang="en-US" altLang="ja-JP" sz="1600" dirty="0" smtClean="0">
                <a:solidFill>
                  <a:srgbClr val="008000"/>
                </a:solidFill>
                <a:latin typeface="Consolas" panose="020B0609020204030204" pitchFamily="49" charset="0"/>
                <a:ea typeface="华文楷体" panose="02010600040101010101" pitchFamily="2" charset="-122"/>
              </a:rPr>
              <a:t>Counter</a:t>
            </a:r>
            <a:r>
              <a:rPr lang="zh-CN" altLang="en-US" sz="1600" dirty="0" smtClean="0">
                <a:solidFill>
                  <a:srgbClr val="008000"/>
                </a:solidFill>
                <a:latin typeface="Consolas" panose="020B0609020204030204" pitchFamily="49" charset="0"/>
                <a:ea typeface="华文楷体" panose="02010600040101010101" pitchFamily="2" charset="-122"/>
              </a:rPr>
              <a:t>类的定义</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a:solidFill>
                  <a:schemeClr val="tx1"/>
                </a:solidFill>
                <a:latin typeface="Consolas" panose="020B0609020204030204" pitchFamily="49" charset="0"/>
                <a:ea typeface="华文楷体" panose="02010600040101010101" pitchFamily="2" charset="-122"/>
                <a:cs typeface="+mn-cs"/>
              </a:rPr>
              <a:t>Counter { ... };</a:t>
            </a: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定义类中的静态成员，</a:t>
            </a:r>
            <a:r>
              <a:rPr lang="zh-CN" altLang="en-US" sz="1600" dirty="0">
                <a:solidFill>
                  <a:srgbClr val="008000"/>
                </a:solidFill>
                <a:latin typeface="Consolas" panose="020B0609020204030204" pitchFamily="49" charset="0"/>
                <a:ea typeface="华文楷体" panose="02010600040101010101" pitchFamily="2" charset="-122"/>
                <a:cs typeface="+mn-cs"/>
              </a:rPr>
              <a:t>该单例的唯一实例</a:t>
            </a:r>
            <a:r>
              <a:rPr lang="ja-JP" altLang="en-US" sz="1600" dirty="0">
                <a:solidFill>
                  <a:srgbClr val="008000"/>
                </a:solidFill>
                <a:latin typeface="Consolas" panose="020B0609020204030204" pitchFamily="49" charset="0"/>
                <a:ea typeface="华文楷体" panose="02010600040101010101" pitchFamily="2" charset="-122"/>
                <a:cs typeface="+mn-cs"/>
              </a:rPr>
              <a:t>在此</a:t>
            </a:r>
            <a:r>
              <a:rPr lang="zh-CN" altLang="en-US" sz="1600" dirty="0">
                <a:solidFill>
                  <a:srgbClr val="008000"/>
                </a:solidFill>
                <a:latin typeface="Consolas" panose="020B0609020204030204" pitchFamily="49" charset="0"/>
                <a:ea typeface="华文楷体" panose="02010600040101010101" pitchFamily="2" charset="-122"/>
                <a:cs typeface="+mn-cs"/>
              </a:rPr>
              <a:t>被构造</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Counter Counter::_instance;</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由于删去了拷贝构造函数，必须存为引用</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Counter &amp;</a:t>
            </a:r>
            <a:r>
              <a:rPr lang="en-US" altLang="zh-CN" sz="1600" dirty="0">
                <a:solidFill>
                  <a:schemeClr val="tx1"/>
                </a:solidFill>
                <a:latin typeface="Consolas" panose="020B0609020204030204" pitchFamily="49" charset="0"/>
                <a:ea typeface="华文楷体" panose="02010600040101010101" pitchFamily="2" charset="-122"/>
                <a:cs typeface="+mn-cs"/>
              </a:rPr>
              <a:t>c = Counter::instance();</a:t>
            </a:r>
          </a:p>
          <a:p>
            <a:r>
              <a:rPr lang="en-US" altLang="zh-CN" sz="1600" dirty="0">
                <a:solidFill>
                  <a:schemeClr val="tx1"/>
                </a:solidFill>
                <a:latin typeface="Consolas" panose="020B0609020204030204" pitchFamily="49" charset="0"/>
                <a:ea typeface="华文楷体" panose="02010600040101010101" pitchFamily="2" charset="-122"/>
                <a:cs typeface="+mn-cs"/>
              </a:rPr>
              <a:t>    c.addCount();</a:t>
            </a:r>
          </a:p>
          <a:p>
            <a:r>
              <a:rPr lang="en-US" altLang="zh-CN" sz="1600" dirty="0">
                <a:solidFill>
                  <a:schemeClr val="tx1"/>
                </a:solidFill>
                <a:latin typeface="Consolas" panose="020B0609020204030204" pitchFamily="49" charset="0"/>
                <a:ea typeface="华文楷体" panose="02010600040101010101" pitchFamily="2" charset="-122"/>
                <a:cs typeface="+mn-cs"/>
              </a:rPr>
              <a:t>    cout &lt;&lt; c.getCount() &lt;&lt; endl;</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16732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a:xfrm>
            <a:off x="179512" y="116632"/>
            <a:ext cx="8826152" cy="1325563"/>
          </a:xfrm>
        </p:spPr>
        <p:txBody>
          <a:bodyPr/>
          <a:lstStyle/>
          <a:p>
            <a:r>
              <a:rPr lang="zh-CN" altLang="en-US"/>
              <a:t>惰性初始化（</a:t>
            </a:r>
            <a:r>
              <a:rPr lang="en-US" altLang="zh-CN" dirty="0"/>
              <a:t>Lazy Initialization</a:t>
            </a:r>
            <a:r>
              <a:rPr lang="zh-CN" altLang="en-US"/>
              <a:t>）</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628650" y="1344267"/>
            <a:ext cx="8047806" cy="4749029"/>
          </a:xfrm>
        </p:spPr>
        <p:txBody>
          <a:bodyPr/>
          <a:lstStyle/>
          <a:p>
            <a:r>
              <a:rPr lang="zh-CN" altLang="en-US" dirty="0" smtClean="0"/>
              <a:t>能否让单例模式在</a:t>
            </a:r>
            <a:r>
              <a:rPr lang="zh-CN" altLang="en-US" dirty="0"/>
              <a:t>使用</a:t>
            </a:r>
            <a:r>
              <a:rPr lang="zh-CN" altLang="en-US" dirty="0" smtClean="0"/>
              <a:t>时自动构造</a:t>
            </a:r>
            <a:r>
              <a:rPr lang="zh-CN" altLang="en-US" dirty="0"/>
              <a:t>单例实例？</a:t>
            </a: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p>
          <a:p>
            <a:r>
              <a:rPr lang="zh-CN" altLang="en-US" dirty="0"/>
              <a:t>函数内的静态变量在程序第一次执行到其定义时才会被构造</a:t>
            </a:r>
            <a:endParaRPr lang="en-US" altLang="zh-CN" dirty="0"/>
          </a:p>
          <a:p>
            <a:r>
              <a:rPr lang="zh-CN" altLang="en-US" dirty="0"/>
              <a:t>因此</a:t>
            </a:r>
            <a:r>
              <a:rPr lang="zh-CN" altLang="en-US" dirty="0" smtClean="0"/>
              <a:t>，第一次访问</a:t>
            </a:r>
            <a:r>
              <a:rPr lang="en-US" altLang="zh-CN" b="0" dirty="0" smtClean="0">
                <a:solidFill>
                  <a:srgbClr val="FF0000"/>
                </a:solidFill>
              </a:rPr>
              <a:t>instance()</a:t>
            </a:r>
            <a:r>
              <a:rPr lang="zh-CN" altLang="en-US" dirty="0" smtClean="0"/>
              <a:t>会实例化单例，之后的访问会直接返回已有的单例</a:t>
            </a:r>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dirty="0"/>
          </a:p>
        </p:txBody>
      </p:sp>
      <p:sp>
        <p:nvSpPr>
          <p:cNvPr id="5" name="TextBox 3">
            <a:extLst>
              <a:ext uri="{FF2B5EF4-FFF2-40B4-BE49-F238E27FC236}">
                <a16:creationId xmlns:a16="http://schemas.microsoft.com/office/drawing/2014/main" xmlns="" id="{F6E9E4EC-9A5F-8248-80AE-3A5C1569BBBA}"/>
              </a:ext>
            </a:extLst>
          </p:cNvPr>
          <p:cNvSpPr txBox="1"/>
          <p:nvPr/>
        </p:nvSpPr>
        <p:spPr>
          <a:xfrm>
            <a:off x="709203" y="1882567"/>
            <a:ext cx="7886700" cy="25545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Counter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Counter &amp;instance()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		</a:t>
            </a:r>
            <a:r>
              <a:rPr lang="en-US" altLang="zh-CN" sz="1600" dirty="0" smtClean="0">
                <a:solidFill>
                  <a:srgbClr val="008000"/>
                </a:solidFill>
                <a:latin typeface="Consolas" panose="020B0609020204030204" pitchFamily="49" charset="0"/>
                <a:ea typeface="华文楷体" panose="02010600040101010101" pitchFamily="2" charset="-122"/>
              </a:rPr>
              <a:t>//</a:t>
            </a:r>
            <a:r>
              <a:rPr lang="zh-CN" altLang="en-US" sz="1600" dirty="0" smtClean="0">
                <a:solidFill>
                  <a:srgbClr val="008000"/>
                </a:solidFill>
                <a:latin typeface="Consolas" panose="020B0609020204030204" pitchFamily="49" charset="0"/>
                <a:ea typeface="华文楷体" panose="02010600040101010101" pitchFamily="2" charset="-122"/>
              </a:rPr>
              <a:t>这个</a:t>
            </a:r>
            <a:r>
              <a:rPr lang="en-US" altLang="zh-CN" sz="1600" dirty="0" smtClean="0">
                <a:solidFill>
                  <a:srgbClr val="008000"/>
                </a:solidFill>
                <a:latin typeface="Consolas" panose="020B0609020204030204" pitchFamily="49" charset="0"/>
                <a:ea typeface="华文楷体" panose="02010600040101010101" pitchFamily="2" charset="-122"/>
              </a:rPr>
              <a:t>Counter</a:t>
            </a:r>
            <a:r>
              <a:rPr lang="zh-CN" altLang="en-US" sz="1600" dirty="0" smtClean="0">
                <a:solidFill>
                  <a:srgbClr val="008000"/>
                </a:solidFill>
                <a:latin typeface="Consolas" panose="020B0609020204030204" pitchFamily="49" charset="0"/>
                <a:ea typeface="华文楷体" panose="02010600040101010101" pitchFamily="2" charset="-122"/>
              </a:rPr>
              <a:t>只有在第一次访问</a:t>
            </a:r>
            <a:r>
              <a:rPr lang="en-US" altLang="zh-CN" sz="1600" dirty="0" smtClean="0">
                <a:solidFill>
                  <a:srgbClr val="008000"/>
                </a:solidFill>
                <a:latin typeface="Consolas" panose="020B0609020204030204" pitchFamily="49" charset="0"/>
                <a:ea typeface="华文楷体" panose="02010600040101010101" pitchFamily="2" charset="-122"/>
              </a:rPr>
              <a:t>instance()</a:t>
            </a:r>
            <a:r>
              <a:rPr lang="zh-CN" altLang="en-US" sz="1600" dirty="0" smtClean="0">
                <a:solidFill>
                  <a:srgbClr val="008000"/>
                </a:solidFill>
                <a:latin typeface="Consolas" panose="020B0609020204030204" pitchFamily="49" charset="0"/>
                <a:ea typeface="华文楷体" panose="02010600040101010101" pitchFamily="2" charset="-122"/>
              </a:rPr>
              <a:t>时才会被实例化</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cs typeface="+mn-cs"/>
              </a:rPr>
              <a:t>        static Counter _instance;</a:t>
            </a:r>
          </a:p>
          <a:p>
            <a:r>
              <a:rPr lang="en-US" altLang="zh-CN" sz="1600" dirty="0">
                <a:solidFill>
                  <a:schemeClr val="tx1"/>
                </a:solidFill>
                <a:latin typeface="Consolas" panose="020B0609020204030204" pitchFamily="49" charset="0"/>
                <a:ea typeface="华文楷体" panose="02010600040101010101" pitchFamily="2" charset="-122"/>
                <a:cs typeface="+mn-cs"/>
              </a:rPr>
              <a:t>        return _instance;</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906065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单例模式：陷阱！</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p:txBody>
          <a:bodyPr/>
          <a:lstStyle/>
          <a:p>
            <a:r>
              <a:rPr lang="zh-CN" altLang="en-US" dirty="0"/>
              <a:t>刚才的实现真的是没问题的吗？</a:t>
            </a:r>
            <a:endParaRPr lang="en-US" altLang="zh-CN" dirty="0"/>
          </a:p>
          <a:p>
            <a:r>
              <a:rPr lang="zh-CN" altLang="en-US" dirty="0"/>
              <a:t>单例需要避免的情况</a:t>
            </a:r>
            <a:r>
              <a:rPr lang="zh-CN" altLang="en-US" dirty="0" smtClean="0"/>
              <a:t>：</a:t>
            </a:r>
            <a:endParaRPr lang="en-US" altLang="zh-CN" dirty="0" smtClean="0"/>
          </a:p>
          <a:p>
            <a:pPr lvl="1">
              <a:buFont typeface="Wingdings" pitchFamily="2" charset="2"/>
              <a:buChar char="§"/>
            </a:pPr>
            <a:r>
              <a:rPr lang="zh-CN" altLang="en-US" b="1" dirty="0" smtClean="0">
                <a:solidFill>
                  <a:srgbClr val="003366"/>
                </a:solidFill>
              </a:rPr>
              <a:t>实例</a:t>
            </a:r>
            <a:r>
              <a:rPr lang="zh-CN" altLang="en-US" b="1" dirty="0">
                <a:solidFill>
                  <a:srgbClr val="003366"/>
                </a:solidFill>
              </a:rPr>
              <a:t>被重复构造</a:t>
            </a:r>
            <a:endParaRPr lang="en-US" altLang="zh-CN" b="1" dirty="0">
              <a:solidFill>
                <a:srgbClr val="003366"/>
              </a:solidFill>
            </a:endParaRPr>
          </a:p>
          <a:p>
            <a:pPr lvl="2">
              <a:buFont typeface="Wingdings" pitchFamily="2" charset="2"/>
              <a:buChar char="§"/>
            </a:pPr>
            <a:r>
              <a:rPr lang="zh-CN" altLang="en-US" sz="2400" dirty="0" smtClean="0"/>
              <a:t>由于构造函数为</a:t>
            </a:r>
            <a:r>
              <a:rPr lang="en-US" altLang="zh-CN" sz="2400" dirty="0" smtClean="0"/>
              <a:t>private</a:t>
            </a:r>
            <a:r>
              <a:rPr lang="zh-CN" altLang="en-US" sz="2400" dirty="0" smtClean="0"/>
              <a:t>，且拷贝构造函数、赋值操作符被显式删除，故无法重复构造。</a:t>
            </a:r>
            <a:endParaRPr lang="en-US" altLang="zh-CN" b="1" dirty="0">
              <a:solidFill>
                <a:srgbClr val="003366"/>
              </a:solidFill>
            </a:endParaRPr>
          </a:p>
          <a:p>
            <a:pPr lvl="1">
              <a:buFont typeface="Wingdings" pitchFamily="2" charset="2"/>
              <a:buChar char="§"/>
            </a:pPr>
            <a:r>
              <a:rPr lang="zh-CN" altLang="en-US" b="1" dirty="0">
                <a:solidFill>
                  <a:srgbClr val="003366"/>
                </a:solidFill>
              </a:rPr>
              <a:t>实例被意外删除</a:t>
            </a:r>
            <a:endParaRPr lang="en-US" altLang="zh-CN" b="1" dirty="0">
              <a:solidFill>
                <a:srgbClr val="003366"/>
              </a:solidFill>
            </a:endParaRPr>
          </a:p>
          <a:p>
            <a:pPr lvl="2">
              <a:buFont typeface="Wingdings" pitchFamily="2" charset="2"/>
              <a:buChar char="§"/>
            </a:pPr>
            <a:r>
              <a:rPr lang="zh-CN" altLang="en-US" sz="2400" dirty="0"/>
              <a:t>由于返回值必须以引用形式存储（而非指针或实例），故无法被意外删除。</a:t>
            </a:r>
            <a:endParaRPr lang="en-US" altLang="zh-CN" sz="2400" dirty="0"/>
          </a:p>
          <a:p>
            <a:r>
              <a:rPr lang="zh-CN" altLang="en-US" dirty="0" smtClean="0"/>
              <a:t>当前的实现似乎完美规避了重复构造与重复删除两种情况</a:t>
            </a:r>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dirty="0"/>
          </a:p>
        </p:txBody>
      </p:sp>
      <p:sp>
        <p:nvSpPr>
          <p:cNvPr id="5" name="Multiply 4">
            <a:extLst>
              <a:ext uri="{FF2B5EF4-FFF2-40B4-BE49-F238E27FC236}">
                <a16:creationId xmlns:a16="http://schemas.microsoft.com/office/drawing/2014/main" xmlns="" id="{A2497CAB-AFEA-5C4D-8635-CEB4D2A84D39}"/>
              </a:ext>
            </a:extLst>
          </p:cNvPr>
          <p:cNvSpPr/>
          <p:nvPr/>
        </p:nvSpPr>
        <p:spPr>
          <a:xfrm>
            <a:off x="3647516" y="3861048"/>
            <a:ext cx="947609" cy="1144877"/>
          </a:xfrm>
          <a:prstGeom prst="mathMultiply">
            <a:avLst>
              <a:gd name="adj1" fmla="val 1384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4B1A3EBB-6291-B547-B406-3363B95ABA52}"/>
              </a:ext>
            </a:extLst>
          </p:cNvPr>
          <p:cNvSpPr txBox="1"/>
          <p:nvPr/>
        </p:nvSpPr>
        <p:spPr>
          <a:xfrm>
            <a:off x="4427984" y="5573020"/>
            <a:ext cx="3820912" cy="954107"/>
          </a:xfrm>
          <a:prstGeom prst="rect">
            <a:avLst/>
          </a:prstGeom>
          <a:noFill/>
        </p:spPr>
        <p:txBody>
          <a:bodyPr wrap="square" rtlCol="0">
            <a:spAutoFit/>
          </a:bodyPr>
          <a:lstStyle/>
          <a:p>
            <a:r>
              <a:rPr lang="zh-CN" altLang="en-US" sz="2800" b="1" dirty="0" smtClean="0">
                <a:solidFill>
                  <a:srgbClr val="FF0000"/>
                </a:solidFill>
                <a:latin typeface="STKaiti" panose="02010600040101010101" pitchFamily="2" charset="-122"/>
                <a:ea typeface="STKaiti" panose="02010600040101010101" pitchFamily="2" charset="-122"/>
              </a:rPr>
              <a:t>事实上，当前</a:t>
            </a:r>
            <a:r>
              <a:rPr lang="zh-CN" altLang="en-US" sz="2800" b="1" dirty="0">
                <a:solidFill>
                  <a:srgbClr val="FF0000"/>
                </a:solidFill>
                <a:latin typeface="STKaiti" panose="02010600040101010101" pitchFamily="2" charset="-122"/>
                <a:ea typeface="STKaiti" panose="02010600040101010101" pitchFamily="2" charset="-122"/>
              </a:rPr>
              <a:t>实现无法</a:t>
            </a:r>
            <a:r>
              <a:rPr lang="zh-CN" altLang="en-US" sz="2800" b="1" dirty="0" smtClean="0">
                <a:solidFill>
                  <a:srgbClr val="FF0000"/>
                </a:solidFill>
                <a:latin typeface="STKaiti" panose="02010600040101010101" pitchFamily="2" charset="-122"/>
                <a:ea typeface="STKaiti" panose="02010600040101010101" pitchFamily="2" charset="-122"/>
              </a:rPr>
              <a:t>避免意外删除！</a:t>
            </a:r>
            <a:endParaRPr lang="en-US" sz="2800" b="1" dirty="0">
              <a:solidFill>
                <a:srgbClr val="FF0000"/>
              </a:solidFill>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216173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dirty="0"/>
              <a:t>单例模式：陷阱！</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176063" y="1277333"/>
            <a:ext cx="8623870" cy="4749029"/>
          </a:xfrm>
        </p:spPr>
        <p:txBody>
          <a:bodyPr/>
          <a:lstStyle/>
          <a:p>
            <a:r>
              <a:rPr lang="zh-CN" altLang="en-US" dirty="0"/>
              <a:t>考虑下面的</a:t>
            </a:r>
            <a:r>
              <a:rPr lang="zh-CN" altLang="en-US" dirty="0" smtClean="0"/>
              <a:t>代码，可以将单例意外删除</a:t>
            </a: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p>
          <a:p>
            <a:r>
              <a:rPr lang="zh-CN" altLang="en-US" dirty="0" smtClean="0"/>
              <a:t>所以应当</a:t>
            </a:r>
            <a:r>
              <a:rPr lang="zh-CN" altLang="en-US" dirty="0"/>
              <a:t>把</a:t>
            </a:r>
            <a:r>
              <a:rPr lang="zh-CN" altLang="en-US" dirty="0">
                <a:solidFill>
                  <a:srgbClr val="FF0000"/>
                </a:solidFill>
              </a:rPr>
              <a:t>析构函数</a:t>
            </a:r>
            <a:r>
              <a:rPr lang="zh-CN" altLang="en-US" dirty="0"/>
              <a:t>也设为</a:t>
            </a:r>
            <a:r>
              <a:rPr lang="zh-CN" altLang="en-US" dirty="0">
                <a:solidFill>
                  <a:srgbClr val="FF0000"/>
                </a:solidFill>
              </a:rPr>
              <a:t>私有</a:t>
            </a:r>
            <a:r>
              <a:rPr lang="zh-CN" altLang="en-US" dirty="0" smtClean="0"/>
              <a:t>！可以规避上述操作</a:t>
            </a:r>
            <a:endParaRPr lang="en-US" altLang="zh-CN"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dirty="0"/>
          </a:p>
        </p:txBody>
      </p:sp>
      <p:sp>
        <p:nvSpPr>
          <p:cNvPr id="5" name="TextBox 3">
            <a:extLst>
              <a:ext uri="{FF2B5EF4-FFF2-40B4-BE49-F238E27FC236}">
                <a16:creationId xmlns:a16="http://schemas.microsoft.com/office/drawing/2014/main" xmlns="" id="{082E3A1A-9150-BD45-B76A-79B2A37F915E}"/>
              </a:ext>
            </a:extLst>
          </p:cNvPr>
          <p:cNvSpPr txBox="1"/>
          <p:nvPr/>
        </p:nvSpPr>
        <p:spPr>
          <a:xfrm>
            <a:off x="611560" y="1916832"/>
            <a:ext cx="7272808" cy="83099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Counter &amp;c = Counter::instance();</a:t>
            </a:r>
          </a:p>
          <a:p>
            <a:r>
              <a:rPr lang="en-US" altLang="zh-CN" sz="1600" dirty="0">
                <a:solidFill>
                  <a:srgbClr val="FF0000"/>
                </a:solidFill>
                <a:latin typeface="Consolas" panose="020B0609020204030204" pitchFamily="49" charset="0"/>
                <a:ea typeface="华文楷体" panose="02010600040101010101" pitchFamily="2" charset="-122"/>
                <a:cs typeface="+mn-cs"/>
              </a:rPr>
              <a:t>delete &amp;c;</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可以成功执行</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c.addCount();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运行时错误</a:t>
            </a:r>
            <a:r>
              <a:rPr lang="zh-CN" altLang="en-US" sz="1600" dirty="0">
                <a:solidFill>
                  <a:srgbClr val="008000"/>
                </a:solidFill>
                <a:latin typeface="Consolas" panose="020B0609020204030204" pitchFamily="49" charset="0"/>
                <a:ea typeface="华文楷体" panose="02010600040101010101" pitchFamily="2" charset="-122"/>
                <a:cs typeface="+mn-cs"/>
              </a:rPr>
              <a:t>！</a:t>
            </a:r>
            <a:endParaRPr lang="en-US" altLang="zh-CN" sz="1600" dirty="0">
              <a:solidFill>
                <a:srgbClr val="008000"/>
              </a:solidFill>
              <a:latin typeface="Consolas" panose="020B0609020204030204" pitchFamily="49" charset="0"/>
              <a:ea typeface="华文楷体" panose="02010600040101010101" pitchFamily="2" charset="-122"/>
              <a:cs typeface="+mn-cs"/>
            </a:endParaRPr>
          </a:p>
        </p:txBody>
      </p:sp>
      <p:sp>
        <p:nvSpPr>
          <p:cNvPr id="6" name="TextBox 3">
            <a:extLst>
              <a:ext uri="{FF2B5EF4-FFF2-40B4-BE49-F238E27FC236}">
                <a16:creationId xmlns:a16="http://schemas.microsoft.com/office/drawing/2014/main" xmlns="" id="{7EFB3B1D-67C7-FA4E-A7A1-74F6A3C1A49A}"/>
              </a:ext>
            </a:extLst>
          </p:cNvPr>
          <p:cNvSpPr txBox="1"/>
          <p:nvPr/>
        </p:nvSpPr>
        <p:spPr>
          <a:xfrm>
            <a:off x="611560" y="3590720"/>
            <a:ext cx="7272808"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Counter {</a:t>
            </a:r>
          </a:p>
          <a:p>
            <a:r>
              <a:rPr lang="en-US" altLang="zh-CN" sz="1600" dirty="0">
                <a:solidFill>
                  <a:srgbClr val="FF0000"/>
                </a:solidFill>
                <a:latin typeface="Consolas" panose="020B0609020204030204" pitchFamily="49" charset="0"/>
                <a:ea typeface="华文楷体" panose="02010600040101010101" pitchFamily="2" charset="-122"/>
                <a:cs typeface="+mn-cs"/>
              </a:rPr>
              <a:t>private:</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~Counter() { ...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编译信息：</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008000"/>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error</a:t>
            </a:r>
            <a:r>
              <a:rPr lang="en-US" altLang="zh-CN" sz="1600" dirty="0">
                <a:solidFill>
                  <a:srgbClr val="008000"/>
                </a:solidFill>
                <a:latin typeface="Consolas" panose="020B0609020204030204" pitchFamily="49" charset="0"/>
                <a:ea typeface="华文楷体" panose="02010600040101010101" pitchFamily="2" charset="-122"/>
                <a:cs typeface="+mn-cs"/>
              </a:rPr>
              <a:t>: calling a private destructor of class 'Counter’</a:t>
            </a:r>
            <a:br>
              <a:rPr lang="en-US" altLang="zh-CN"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rgbClr val="008000"/>
                </a:solidFill>
                <a:latin typeface="Consolas" panose="020B0609020204030204" pitchFamily="49" charset="0"/>
                <a:ea typeface="华文楷体" panose="02010600040101010101" pitchFamily="2" charset="-122"/>
                <a:cs typeface="+mn-cs"/>
              </a:rPr>
              <a:t> *      delete &amp;c;</a:t>
            </a:r>
            <a:br>
              <a:rPr lang="en-US" altLang="zh-CN"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rgbClr val="008000"/>
                </a:solidFill>
                <a:latin typeface="Consolas" panose="020B0609020204030204" pitchFamily="49" charset="0"/>
                <a:ea typeface="华文楷体" panose="02010600040101010101" pitchFamily="2" charset="-122"/>
                <a:cs typeface="+mn-cs"/>
              </a:rPr>
              <a:t> *             ^</a:t>
            </a:r>
          </a:p>
          <a:p>
            <a:r>
              <a:rPr lang="en-US" altLang="zh-CN" sz="1600" dirty="0">
                <a:solidFill>
                  <a:srgbClr val="00CC00"/>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907541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 </a:t>
            </a:r>
            <a:r>
              <a:rPr lang="en-US" altLang="zh-CN" dirty="0"/>
              <a:t>+</a:t>
            </a:r>
            <a:r>
              <a:rPr lang="zh-CN" altLang="en-US"/>
              <a:t> 虚函数</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539552" y="1311146"/>
            <a:ext cx="8191822" cy="4749029"/>
          </a:xfrm>
        </p:spPr>
        <p:txBody>
          <a:bodyPr/>
          <a:lstStyle/>
          <a:p>
            <a:r>
              <a:rPr lang="zh-CN" altLang="en-US" dirty="0" smtClean="0"/>
              <a:t>使用</a:t>
            </a:r>
            <a:r>
              <a:rPr lang="zh-CN" altLang="en-US" dirty="0"/>
              <a:t>虚函数实现单例的继承：</a:t>
            </a:r>
            <a:endParaRPr lang="en-US" altLang="zh-CN"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dirty="0"/>
          </a:p>
        </p:txBody>
      </p:sp>
      <p:sp>
        <p:nvSpPr>
          <p:cNvPr id="5" name="TextBox 3">
            <a:extLst>
              <a:ext uri="{FF2B5EF4-FFF2-40B4-BE49-F238E27FC236}">
                <a16:creationId xmlns:a16="http://schemas.microsoft.com/office/drawing/2014/main" xmlns="" id="{DE1A1189-11F7-EF4C-85E4-3A81F929BE35}"/>
              </a:ext>
            </a:extLst>
          </p:cNvPr>
          <p:cNvSpPr txBox="1"/>
          <p:nvPr/>
        </p:nvSpPr>
        <p:spPr>
          <a:xfrm>
            <a:off x="620105" y="1815202"/>
            <a:ext cx="7886700"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a:solidFill>
                  <a:srgbClr val="FF0000"/>
                </a:solidFill>
                <a:latin typeface="Consolas" panose="020B0609020204030204" pitchFamily="49" charset="0"/>
                <a:ea typeface="华文楷体" panose="02010600040101010101" pitchFamily="2" charset="-122"/>
                <a:cs typeface="+mn-cs"/>
              </a:rPr>
              <a:t>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 </a:t>
            </a:r>
            <a:r>
              <a:rPr lang="en-US" altLang="zh-CN" sz="1600" dirty="0">
                <a:solidFill>
                  <a:srgbClr val="008000"/>
                </a:solidFill>
                <a:latin typeface="Consolas" panose="020B0609020204030204" pitchFamily="49" charset="0"/>
                <a:ea typeface="华文楷体" panose="02010600040101010101" pitchFamily="2" charset="-122"/>
                <a:cs typeface="+mn-cs"/>
              </a:rPr>
              <a:t> // </a:t>
            </a:r>
            <a:r>
              <a:rPr lang="zh-CN" altLang="en-US" sz="1600" dirty="0">
                <a:solidFill>
                  <a:srgbClr val="008000"/>
                </a:solidFill>
                <a:latin typeface="Consolas" panose="020B0609020204030204" pitchFamily="49" charset="0"/>
                <a:ea typeface="华文楷体" panose="02010600040101010101" pitchFamily="2" charset="-122"/>
                <a:cs typeface="+mn-cs"/>
              </a:rPr>
              <a:t>定义为虚成员方法</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void addCount()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int getCount()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SimpleCounter </a:t>
            </a:r>
            <a:r>
              <a:rPr lang="en-US" altLang="zh-CN" sz="1600" dirty="0">
                <a:solidFill>
                  <a:srgbClr val="FF0000"/>
                </a:solidFill>
                <a:latin typeface="Consolas" panose="020B0609020204030204" pitchFamily="49" charset="0"/>
                <a:ea typeface="华文楷体" panose="02010600040101010101" pitchFamily="2" charset="-122"/>
                <a:cs typeface="+mn-cs"/>
              </a:rPr>
              <a:t>: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单例相关的一大堆逻辑</a:t>
            </a:r>
            <a:r>
              <a:rPr lang="en-US" altLang="ja-JP" sz="1600" dirty="0">
                <a:solidFill>
                  <a:srgbClr val="008000"/>
                </a:solidFill>
                <a:latin typeface="Consolas" panose="020B0609020204030204" pitchFamily="49" charset="0"/>
                <a:ea typeface="华文楷体" panose="02010600040101010101" pitchFamily="2" charset="-122"/>
                <a:cs typeface="+mn-cs"/>
              </a:rPr>
              <a:t>...</a:t>
            </a:r>
          </a:p>
          <a:p>
            <a:r>
              <a:rPr lang="en-US" altLang="ja-JP"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int count;</a:t>
            </a:r>
          </a:p>
          <a:p>
            <a:r>
              <a:rPr lang="en-US" altLang="zh-CN" sz="1600" dirty="0">
                <a:solidFill>
                  <a:schemeClr val="tx1"/>
                </a:solidFill>
                <a:latin typeface="Consolas" panose="020B0609020204030204" pitchFamily="49" charset="0"/>
                <a:ea typeface="华文楷体" panose="02010600040101010101" pitchFamily="2" charset="-122"/>
                <a:cs typeface="+mn-cs"/>
              </a:rPr>
              <a:t>    SimpleCounter() { count = 0;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void addCount() { count += 1;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int getCount() { return count;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NotSimpleCounter </a:t>
            </a:r>
            <a:r>
              <a:rPr lang="en-US" altLang="zh-CN" sz="1600" dirty="0">
                <a:solidFill>
                  <a:srgbClr val="FF0000"/>
                </a:solidFill>
                <a:latin typeface="Consolas" panose="020B0609020204030204" pitchFamily="49" charset="0"/>
                <a:ea typeface="华文楷体" panose="02010600040101010101" pitchFamily="2" charset="-122"/>
                <a:cs typeface="+mn-cs"/>
              </a:rPr>
              <a:t>: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 接下一页 </a:t>
            </a:r>
            <a:r>
              <a:rPr lang="en-US" altLang="zh-CN" sz="1600" dirty="0">
                <a:solidFill>
                  <a:srgbClr val="008000"/>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545457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 </a:t>
            </a:r>
            <a:r>
              <a:rPr lang="en-US" altLang="zh-CN" dirty="0"/>
              <a:t>+</a:t>
            </a:r>
            <a:r>
              <a:rPr lang="zh-CN" altLang="en-US"/>
              <a:t> 虚函数</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628650" y="1628800"/>
            <a:ext cx="8263830" cy="4749029"/>
          </a:xfrm>
        </p:spPr>
        <p:txBody>
          <a:bodyPr/>
          <a:lstStyle/>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唯一</a:t>
            </a:r>
            <a:r>
              <a:rPr lang="zh-CN" altLang="en-US" sz="2800" b="1" dirty="0">
                <a:solidFill>
                  <a:srgbClr val="003366"/>
                </a:solidFill>
              </a:rPr>
              <a:t>的不便：单例相关的逻辑较多</a:t>
            </a:r>
            <a:r>
              <a:rPr lang="zh-CN" altLang="en-US" sz="2800" b="1" dirty="0" smtClean="0">
                <a:solidFill>
                  <a:srgbClr val="003366"/>
                </a:solidFill>
              </a:rPr>
              <a:t>，需要在派生类中分别实现单例代码，尤其是每个单例派生类的</a:t>
            </a:r>
            <a:r>
              <a:rPr lang="en-US" altLang="zh-CN" sz="2800" dirty="0" smtClean="0">
                <a:solidFill>
                  <a:srgbClr val="FF0000"/>
                </a:solidFill>
              </a:rPr>
              <a:t>instance()</a:t>
            </a:r>
            <a:endParaRPr lang="en-US" altLang="zh-CN" sz="2800" b="1" dirty="0">
              <a:solidFill>
                <a:srgbClr val="FF0000"/>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能否有更简单的实现来复用代码呢？</a:t>
            </a:r>
            <a:endParaRPr lang="en-US" altLang="zh-CN" sz="2800" b="1" dirty="0">
              <a:solidFill>
                <a:srgbClr val="003366"/>
              </a:solidFill>
            </a:endParaRPr>
          </a:p>
          <a:p>
            <a:pPr marL="446088" lvl="2" indent="-254000"/>
            <a:endParaRPr lang="en-US" altLang="zh-CN"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
        <p:nvSpPr>
          <p:cNvPr id="5" name="TextBox 3">
            <a:extLst>
              <a:ext uri="{FF2B5EF4-FFF2-40B4-BE49-F238E27FC236}">
                <a16:creationId xmlns:a16="http://schemas.microsoft.com/office/drawing/2014/main" xmlns="" id="{A9E7A0D5-1550-7445-BC01-34E40A929A42}"/>
              </a:ext>
            </a:extLst>
          </p:cNvPr>
          <p:cNvSpPr txBox="1"/>
          <p:nvPr/>
        </p:nvSpPr>
        <p:spPr>
          <a:xfrm>
            <a:off x="709203" y="1348313"/>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 接上一页 </a:t>
            </a:r>
            <a:r>
              <a:rPr lang="en-US" altLang="zh-CN" sz="1600" dirty="0">
                <a:solidFill>
                  <a:srgbClr val="008000"/>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doStuff(</a:t>
            </a:r>
            <a:r>
              <a:rPr lang="en-US" altLang="zh-CN" sz="1600" dirty="0">
                <a:solidFill>
                  <a:srgbClr val="FF0000"/>
                </a:solidFill>
                <a:latin typeface="Consolas" panose="020B0609020204030204" pitchFamily="49" charset="0"/>
                <a:ea typeface="华文楷体" panose="02010600040101010101" pitchFamily="2" charset="-122"/>
                <a:cs typeface="+mn-cs"/>
              </a:rPr>
              <a:t>BaseCounter *</a:t>
            </a:r>
            <a:r>
              <a:rPr lang="en-US" altLang="zh-CN" sz="1600" dirty="0">
                <a:solidFill>
                  <a:schemeClr val="tx1"/>
                </a:solidFill>
                <a:latin typeface="Consolas" panose="020B0609020204030204" pitchFamily="49" charset="0"/>
                <a:ea typeface="华文楷体" panose="02010600040101010101" pitchFamily="2" charset="-122"/>
                <a:cs typeface="+mn-cs"/>
              </a:rPr>
              <a:t>counter)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counter-&gt;</a:t>
            </a:r>
            <a:r>
              <a:rPr lang="en-US" altLang="zh-CN" sz="1600" dirty="0" err="1">
                <a:solidFill>
                  <a:schemeClr val="tx1"/>
                </a:solidFill>
                <a:latin typeface="Consolas" panose="020B0609020204030204" pitchFamily="49" charset="0"/>
                <a:ea typeface="华文楷体" panose="02010600040101010101" pitchFamily="2" charset="-122"/>
                <a:cs typeface="+mn-cs"/>
              </a:rPr>
              <a:t>addCount</a:t>
            </a:r>
            <a:r>
              <a:rPr lang="en-US" altLang="zh-CN" sz="1600" dirty="0">
                <a:solidFill>
                  <a:schemeClr val="tx1"/>
                </a:solidFill>
                <a:latin typeface="Consolas" panose="020B0609020204030204" pitchFamily="49" charset="0"/>
                <a:ea typeface="华文楷体" panose="02010600040101010101" pitchFamily="2" charset="-122"/>
                <a:cs typeface="+mn-cs"/>
              </a:rPr>
              <a: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cout &lt;&lt; counter-&gt;getCount() &lt;&lt; endl;</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doStuff(&amp;SimpleCounter::instance());     </a:t>
            </a:r>
            <a:r>
              <a:rPr lang="en-US" altLang="zh-CN" sz="1600" dirty="0">
                <a:solidFill>
                  <a:srgbClr val="008000"/>
                </a:solidFill>
                <a:latin typeface="Consolas" panose="020B0609020204030204" pitchFamily="49" charset="0"/>
                <a:ea typeface="华文楷体" panose="02010600040101010101" pitchFamily="2" charset="-122"/>
                <a:cs typeface="+mn-cs"/>
              </a:rPr>
              <a:t>// 1</a:t>
            </a:r>
            <a:r>
              <a:rPr lang="en-US" altLang="zh-CN" sz="1600" dirty="0">
                <a:solidFill>
                  <a:schemeClr val="tx1"/>
                </a:solidFill>
                <a:latin typeface="Consolas" panose="020B0609020204030204" pitchFamily="49" charset="0"/>
                <a:ea typeface="华文楷体" panose="02010600040101010101" pitchFamily="2" charset="-122"/>
                <a:cs typeface="+mn-cs"/>
              </a:rPr>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doStuff(&amp;NotSimpleCounter::instance());</a:t>
            </a:r>
            <a:r>
              <a:rPr lang="en-US" altLang="zh-CN" sz="1600" dirty="0">
                <a:solidFill>
                  <a:srgbClr val="008000"/>
                </a:solidFill>
                <a:latin typeface="Consolas" panose="020B0609020204030204" pitchFamily="49" charset="0"/>
                <a:ea typeface="华文楷体" panose="02010600040101010101" pitchFamily="2" charset="-122"/>
                <a:cs typeface="+mn-cs"/>
              </a:rPr>
              <a:t/>
            </a:r>
            <a:br>
              <a:rPr lang="en-US" altLang="zh-CN"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doStuff(&amp;SimpleCounter::instance());     </a:t>
            </a:r>
            <a:r>
              <a:rPr lang="en-US" altLang="zh-CN" sz="1600" dirty="0">
                <a:solidFill>
                  <a:srgbClr val="008000"/>
                </a:solidFill>
                <a:latin typeface="Consolas" panose="020B0609020204030204" pitchFamily="49" charset="0"/>
                <a:ea typeface="华文楷体" panose="02010600040101010101" pitchFamily="2" charset="-122"/>
                <a:cs typeface="+mn-cs"/>
              </a:rPr>
              <a:t>// 2</a:t>
            </a:r>
            <a:r>
              <a:rPr lang="en-US" altLang="zh-CN" sz="1600" dirty="0">
                <a:solidFill>
                  <a:schemeClr val="tx1"/>
                </a:solidFill>
                <a:latin typeface="Consolas" panose="020B0609020204030204" pitchFamily="49" charset="0"/>
                <a:ea typeface="华文楷体" panose="02010600040101010101" pitchFamily="2" charset="-122"/>
                <a:cs typeface="+mn-cs"/>
              </a:rPr>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37511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dirty="0"/>
              <a:t>奇特的递归模板模式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520638" y="1196752"/>
            <a:ext cx="826383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“奇特的递归模板模式”：</a:t>
            </a:r>
            <a:r>
              <a:rPr lang="en-US" altLang="zh-CN" sz="2800" b="1" dirty="0">
                <a:solidFill>
                  <a:srgbClr val="FF0000"/>
                </a:solidFill>
              </a:rPr>
              <a:t>CRTP</a:t>
            </a:r>
            <a:r>
              <a:rPr lang="en-US" altLang="zh-CN" sz="2800" b="1" dirty="0">
                <a:solidFill>
                  <a:srgbClr val="003366"/>
                </a:solidFill>
              </a:rPr>
              <a:t/>
            </a:r>
            <a:br>
              <a:rPr lang="en-US" altLang="zh-CN" sz="2800" b="1" dirty="0">
                <a:solidFill>
                  <a:srgbClr val="003366"/>
                </a:solidFill>
              </a:rPr>
            </a:br>
            <a:r>
              <a:rPr lang="en-US" altLang="zh-CN" sz="2800" b="1" dirty="0">
                <a:solidFill>
                  <a:srgbClr val="003366"/>
                </a:solidFill>
              </a:rPr>
              <a:t>Curiously Recurring Template Pattern</a:t>
            </a: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
        <p:nvSpPr>
          <p:cNvPr id="5" name="TextBox 3">
            <a:extLst>
              <a:ext uri="{FF2B5EF4-FFF2-40B4-BE49-F238E27FC236}">
                <a16:creationId xmlns:a16="http://schemas.microsoft.com/office/drawing/2014/main" xmlns="" id="{9325B33C-2CA5-3548-90E5-734ED8F6BCB1}"/>
              </a:ext>
            </a:extLst>
          </p:cNvPr>
          <p:cNvSpPr txBox="1"/>
          <p:nvPr/>
        </p:nvSpPr>
        <p:spPr>
          <a:xfrm>
            <a:off x="611560" y="2076449"/>
            <a:ext cx="7886700"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 &lt;class Derived&gt;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模板参数为派生类类型</a:t>
            </a:r>
            <a:br>
              <a:rPr lang="ja-JP" altLang="en-US"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class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void operator =(const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protected:</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virtual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static </a:t>
            </a:r>
            <a:r>
              <a:rPr lang="en-US" altLang="zh-CN" sz="1600" dirty="0">
                <a:solidFill>
                  <a:srgbClr val="FF0000"/>
                </a:solidFill>
                <a:latin typeface="Consolas" panose="020B0609020204030204" pitchFamily="49" charset="0"/>
                <a:ea typeface="华文楷体" panose="02010600040101010101" pitchFamily="2" charset="-122"/>
                <a:cs typeface="+mn-cs"/>
              </a:rPr>
              <a:t>Derived &amp;</a:t>
            </a:r>
            <a:r>
              <a:rPr lang="en-US" altLang="zh-CN" sz="1600" dirty="0">
                <a:solidFill>
                  <a:schemeClr val="tx1"/>
                </a:solidFill>
                <a:latin typeface="Consolas" panose="020B0609020204030204" pitchFamily="49" charset="0"/>
                <a:ea typeface="华文楷体" panose="02010600040101010101" pitchFamily="2" charset="-122"/>
                <a:cs typeface="+mn-cs"/>
              </a:rPr>
              <a:t>instance() {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魔法在此</a:t>
            </a:r>
            <a:r>
              <a:rPr lang="ja-JP" altLang="en-US" sz="1600" dirty="0" smtClean="0">
                <a:solidFill>
                  <a:srgbClr val="008000"/>
                </a:solidFill>
                <a:latin typeface="Consolas" panose="020B0609020204030204" pitchFamily="49" charset="0"/>
                <a:ea typeface="华文楷体" panose="02010600040101010101" pitchFamily="2" charset="-122"/>
                <a:cs typeface="+mn-cs"/>
              </a:rPr>
              <a:t>发生</a:t>
            </a:r>
            <a:r>
              <a:rPr lang="zh-CN" altLang="en-US" sz="1600" dirty="0" smtClean="0">
                <a:solidFill>
                  <a:srgbClr val="008000"/>
                </a:solidFill>
                <a:latin typeface="Consolas" panose="020B0609020204030204" pitchFamily="49" charset="0"/>
                <a:ea typeface="华文楷体" panose="02010600040101010101" pitchFamily="2" charset="-122"/>
                <a:cs typeface="+mn-cs"/>
              </a:rPr>
              <a:t>，</a:t>
            </a:r>
            <a:r>
              <a:rPr lang="en-US" altLang="zh-CN" sz="1600" dirty="0" smtClean="0">
                <a:solidFill>
                  <a:srgbClr val="008000"/>
                </a:solidFill>
                <a:latin typeface="Consolas" panose="020B0609020204030204" pitchFamily="49" charset="0"/>
                <a:ea typeface="华文楷体" panose="02010600040101010101" pitchFamily="2" charset="-122"/>
                <a:cs typeface="+mn-cs"/>
              </a:rPr>
              <a:t>Derived</a:t>
            </a:r>
            <a:r>
              <a:rPr lang="zh-CN" altLang="en-US" sz="1600" dirty="0" smtClean="0">
                <a:solidFill>
                  <a:srgbClr val="008000"/>
                </a:solidFill>
                <a:latin typeface="Consolas" panose="020B0609020204030204" pitchFamily="49" charset="0"/>
                <a:ea typeface="华文楷体" panose="02010600040101010101" pitchFamily="2" charset="-122"/>
                <a:cs typeface="+mn-cs"/>
              </a:rPr>
              <a:t>为</a:t>
            </a:r>
            <a:r>
              <a:rPr lang="en-US" altLang="zh-CN" sz="1600" dirty="0" smtClean="0">
                <a:solidFill>
                  <a:srgbClr val="008000"/>
                </a:solidFill>
                <a:latin typeface="Consolas" panose="020B0609020204030204" pitchFamily="49" charset="0"/>
                <a:ea typeface="华文楷体" panose="02010600040101010101" pitchFamily="2" charset="-122"/>
                <a:cs typeface="+mn-cs"/>
              </a:rPr>
              <a:t>Singleton</a:t>
            </a:r>
            <a:r>
              <a:rPr lang="zh-CN" altLang="en-US" sz="1600" dirty="0" smtClean="0">
                <a:solidFill>
                  <a:srgbClr val="008000"/>
                </a:solidFill>
                <a:latin typeface="Consolas" panose="020B0609020204030204" pitchFamily="49" charset="0"/>
                <a:ea typeface="华文楷体" panose="02010600040101010101" pitchFamily="2" charset="-122"/>
                <a:cs typeface="+mn-cs"/>
              </a:rPr>
              <a:t>的派生类类型，通过模板传入，并在基类中创建唯一实例</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Derived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return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err="1">
                <a:solidFill>
                  <a:schemeClr val="tx1"/>
                </a:solidFill>
                <a:latin typeface="Consolas" panose="020B0609020204030204" pitchFamily="49" charset="0"/>
                <a:ea typeface="华文楷体" panose="02010600040101010101" pitchFamily="2" charset="-122"/>
              </a:rPr>
              <a:t>SimpleCounter</a:t>
            </a:r>
            <a:r>
              <a:rPr lang="en-US" altLang="zh-CN" sz="1600" dirty="0">
                <a:solidFill>
                  <a:schemeClr val="tx1"/>
                </a:solidFill>
                <a:latin typeface="Consolas" panose="020B0609020204030204" pitchFamily="49" charset="0"/>
                <a:ea typeface="华文楷体" panose="02010600040101010101" pitchFamily="2" charset="-122"/>
              </a:rPr>
              <a:t> : public </a:t>
            </a:r>
            <a:r>
              <a:rPr lang="en-US" altLang="zh-CN" sz="1600" dirty="0" err="1">
                <a:solidFill>
                  <a:schemeClr val="tx1"/>
                </a:solidFill>
                <a:latin typeface="Consolas" panose="020B0609020204030204" pitchFamily="49" charset="0"/>
                <a:ea typeface="华文楷体" panose="02010600040101010101" pitchFamily="2" charset="-122"/>
              </a:rPr>
              <a:t>BaseCounter</a:t>
            </a:r>
            <a:r>
              <a:rPr lang="en-US" altLang="zh-CN" sz="1600" dirty="0">
                <a:solidFill>
                  <a:schemeClr val="tx1"/>
                </a:solidFill>
                <a:latin typeface="Consolas" panose="020B0609020204030204" pitchFamily="49" charset="0"/>
                <a:ea typeface="华文楷体" panose="02010600040101010101" pitchFamily="2" charset="-122"/>
              </a:rPr>
              <a:t>,</a:t>
            </a:r>
            <a:br>
              <a:rPr lang="en-US" altLang="zh-CN" sz="1600" dirty="0">
                <a:solidFill>
                  <a:schemeClr val="tx1"/>
                </a:solidFill>
                <a:latin typeface="Consolas" panose="020B0609020204030204" pitchFamily="49" charset="0"/>
                <a:ea typeface="华文楷体" panose="02010600040101010101" pitchFamily="2" charset="-122"/>
              </a:rPr>
            </a:b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public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friend </a:t>
            </a:r>
            <a:r>
              <a:rPr lang="en-US" altLang="zh-CN" sz="1600" dirty="0">
                <a:solidFill>
                  <a:srgbClr val="FF0000"/>
                </a:solidFill>
                <a:latin typeface="Consolas" panose="020B0609020204030204" pitchFamily="49" charset="0"/>
                <a:ea typeface="华文楷体" panose="02010600040101010101" pitchFamily="2" charset="-122"/>
              </a:rPr>
              <a:t>class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smtClean="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r>
              <a:rPr lang="ja-JP" altLang="en-US" sz="1600" dirty="0">
                <a:solidFill>
                  <a:schemeClr val="tx1"/>
                </a:solidFill>
                <a:latin typeface="Consolas" panose="020B0609020204030204" pitchFamily="49" charset="0"/>
                <a:ea typeface="华文楷体" panose="02010600040101010101" pitchFamily="2" charset="-122"/>
              </a:rPr>
              <a:t> </a:t>
            </a:r>
            <a:endParaRPr lang="en-US" altLang="ja-JP" sz="1600" dirty="0" smtClean="0">
              <a:solidFill>
                <a:schemeClr val="tx1"/>
              </a:solidFill>
              <a:latin typeface="Consolas" panose="020B0609020204030204" pitchFamily="49" charset="0"/>
              <a:ea typeface="华文楷体" panose="02010600040101010101" pitchFamily="2" charset="-122"/>
            </a:endParaRPr>
          </a:p>
          <a:p>
            <a:r>
              <a:rPr lang="en-US" altLang="ja-JP"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464781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本讲内容提要</a:t>
            </a:r>
            <a:endParaRPr lang="en-US" dirty="0"/>
          </a:p>
        </p:txBody>
      </p:sp>
      <p:sp>
        <p:nvSpPr>
          <p:cNvPr id="4" name="内容占位符 3"/>
          <p:cNvSpPr>
            <a:spLocks noGrp="1"/>
          </p:cNvSpPr>
          <p:nvPr>
            <p:ph idx="1"/>
          </p:nvPr>
        </p:nvSpPr>
        <p:spPr/>
        <p:txBody>
          <a:bodyPr/>
          <a:lstStyle/>
          <a:p>
            <a:r>
              <a:rPr lang="zh-CN" altLang="en-US" dirty="0"/>
              <a:t>设计模式：创建型模式</a:t>
            </a:r>
            <a:endParaRPr lang="en-US" altLang="zh-CN" dirty="0"/>
          </a:p>
          <a:p>
            <a:r>
              <a:rPr lang="en-US" altLang="zh-CN" dirty="0"/>
              <a:t>14.1 </a:t>
            </a:r>
            <a:r>
              <a:rPr lang="zh-CN" altLang="en-US" dirty="0"/>
              <a:t>单例（</a:t>
            </a:r>
            <a:r>
              <a:rPr lang="en-US" altLang="zh-CN" dirty="0"/>
              <a:t>Singleton</a:t>
            </a:r>
            <a:r>
              <a:rPr lang="zh-CN" altLang="en-US" dirty="0"/>
              <a:t>）模式</a:t>
            </a:r>
            <a:endParaRPr lang="en-US" altLang="zh-CN" dirty="0"/>
          </a:p>
          <a:p>
            <a:r>
              <a:rPr lang="en-US" altLang="zh-CN" dirty="0"/>
              <a:t>14.2</a:t>
            </a:r>
            <a:r>
              <a:rPr lang="zh-CN" altLang="en-US" dirty="0"/>
              <a:t> </a:t>
            </a:r>
            <a:r>
              <a:rPr lang="zh-CN" altLang="en-US" dirty="0" smtClean="0"/>
              <a:t>工厂（</a:t>
            </a:r>
            <a:r>
              <a:rPr lang="en-US" altLang="zh-CN" dirty="0" smtClean="0"/>
              <a:t>Factory</a:t>
            </a:r>
            <a:r>
              <a:rPr lang="zh-CN" altLang="en-US" dirty="0" smtClean="0"/>
              <a:t>）</a:t>
            </a:r>
            <a:r>
              <a:rPr lang="zh-CN" altLang="en-US" dirty="0"/>
              <a:t>模式</a:t>
            </a:r>
            <a:endParaRPr lang="en-US" altLang="zh-CN" dirty="0"/>
          </a:p>
          <a:p>
            <a:r>
              <a:rPr lang="en-US" altLang="zh-CN" dirty="0"/>
              <a:t>14.3</a:t>
            </a:r>
            <a:r>
              <a:rPr lang="zh-CN" altLang="en-US" dirty="0"/>
              <a:t> 抽象工厂（</a:t>
            </a:r>
            <a:r>
              <a:rPr lang="en-US" altLang="zh-CN" dirty="0"/>
              <a:t>Abstract</a:t>
            </a:r>
            <a:r>
              <a:rPr lang="zh-CN" altLang="en-US" dirty="0"/>
              <a:t> </a:t>
            </a:r>
            <a:r>
              <a:rPr lang="en-US" altLang="zh-CN" dirty="0"/>
              <a:t>Factory</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dirty="0"/>
          </a:p>
        </p:txBody>
      </p:sp>
    </p:spTree>
    <p:extLst>
      <p:ext uri="{BB962C8B-B14F-4D97-AF65-F5344CB8AC3E}">
        <p14:creationId xmlns:p14="http://schemas.microsoft.com/office/powerpoint/2010/main" val="239335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en-US" altLang="zh-CN" dirty="0"/>
              <a:t>CRTP</a:t>
            </a:r>
            <a:r>
              <a:rPr lang="zh-CN" altLang="en-US"/>
              <a:t> </a:t>
            </a:r>
            <a:r>
              <a:rPr lang="en-US" altLang="zh-CN" dirty="0"/>
              <a:t>+</a:t>
            </a:r>
            <a:r>
              <a:rPr lang="zh-CN" altLang="en-US"/>
              <a:t> 多重继承</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443458" y="1272259"/>
            <a:ext cx="837701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基于</a:t>
            </a:r>
            <a:r>
              <a:rPr lang="en-US" altLang="zh-CN" sz="2800" dirty="0"/>
              <a:t>Singleton</a:t>
            </a:r>
            <a:r>
              <a:rPr lang="zh-CN" altLang="en-US" sz="2800" b="1" dirty="0">
                <a:solidFill>
                  <a:srgbClr val="003366"/>
                </a:solidFill>
              </a:rPr>
              <a:t>类实现计数器派生类：</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注意，不能直接将</a:t>
            </a:r>
            <a:r>
              <a:rPr lang="en-US" altLang="zh-CN" sz="2800" dirty="0">
                <a:solidFill>
                  <a:srgbClr val="FF0000"/>
                </a:solidFill>
              </a:rPr>
              <a:t>Singleton</a:t>
            </a:r>
            <a:r>
              <a:rPr lang="zh-CN" altLang="en-US" sz="2800" b="1" dirty="0">
                <a:solidFill>
                  <a:srgbClr val="003366"/>
                </a:solidFill>
              </a:rPr>
              <a:t>类的逻辑实现在</a:t>
            </a:r>
            <a:r>
              <a:rPr lang="en-US" altLang="zh-CN" sz="2800" dirty="0">
                <a:solidFill>
                  <a:srgbClr val="FF0000"/>
                </a:solidFill>
              </a:rPr>
              <a:t>BaseCounter</a:t>
            </a:r>
            <a:r>
              <a:rPr lang="zh-CN" altLang="en-US" sz="2800" b="1" dirty="0">
                <a:solidFill>
                  <a:srgbClr val="003366"/>
                </a:solidFill>
              </a:rPr>
              <a:t>类</a:t>
            </a:r>
            <a:r>
              <a:rPr lang="zh-CN" altLang="en-US" sz="2800" b="1" dirty="0" smtClean="0">
                <a:solidFill>
                  <a:srgbClr val="003366"/>
                </a:solidFill>
              </a:rPr>
              <a:t>中，单例功能与其他功能剥离</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a:t>否则</a:t>
            </a:r>
            <a:r>
              <a:rPr lang="en-US" altLang="zh-CN" sz="2600" dirty="0"/>
              <a:t>BaseCounter</a:t>
            </a:r>
            <a:r>
              <a:rPr lang="zh-CN" altLang="en-US" sz="2600" dirty="0"/>
              <a:t>将成为模板类，无法脱离模板参数</a:t>
            </a:r>
            <a:r>
              <a:rPr lang="zh-CN" altLang="en-US" sz="2600" dirty="0" smtClean="0"/>
              <a:t>存在</a:t>
            </a:r>
            <a:endParaRPr lang="en-US" altLang="zh-CN" sz="2600" dirty="0"/>
          </a:p>
          <a:p>
            <a:pPr marL="228600" lvl="2">
              <a:spcBef>
                <a:spcPts val="1000"/>
              </a:spcBef>
              <a:buSzPct val="75000"/>
              <a:buFont typeface="Wingdings" panose="05000000000000000000" pitchFamily="2" charset="2"/>
              <a:buChar char="n"/>
            </a:pPr>
            <a:r>
              <a:rPr lang="zh-CN" altLang="en-US" sz="2800" b="1" dirty="0" smtClean="0">
                <a:solidFill>
                  <a:srgbClr val="003366"/>
                </a:solidFill>
              </a:rPr>
              <a:t>当前实现中，</a:t>
            </a:r>
            <a:r>
              <a:rPr lang="en-US" altLang="zh-CN" sz="2800" dirty="0" smtClean="0"/>
              <a:t>Singleton</a:t>
            </a:r>
            <a:r>
              <a:rPr lang="ja-JP" altLang="en-US" sz="2800" b="1" dirty="0">
                <a:solidFill>
                  <a:srgbClr val="003366"/>
                </a:solidFill>
              </a:rPr>
              <a:t>不是模板类</a:t>
            </a:r>
            <a:r>
              <a:rPr lang="zh-CN" altLang="en-US" sz="2800" b="1" dirty="0">
                <a:solidFill>
                  <a:srgbClr val="003366"/>
                </a:solidFill>
              </a:rPr>
              <a:t>，</a:t>
            </a:r>
            <a:r>
              <a:rPr lang="ja-JP" altLang="en-US" sz="2800" b="1" dirty="0">
                <a:solidFill>
                  <a:srgbClr val="003366"/>
                </a:solidFill>
              </a:rPr>
              <a:t>且调用接口与之前相同</a:t>
            </a:r>
            <a:r>
              <a:rPr lang="zh-CN" altLang="en-US" sz="2800" b="1" dirty="0">
                <a:solidFill>
                  <a:srgbClr val="003366"/>
                </a:solidFill>
              </a:rPr>
              <a:t>。</a:t>
            </a:r>
            <a:endParaRPr lang="en-US" altLang="zh-CN" sz="2800" b="1" dirty="0">
              <a:solidFill>
                <a:srgbClr val="003366"/>
              </a:solidFill>
            </a:endParaRP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dirty="0"/>
          </a:p>
        </p:txBody>
      </p:sp>
      <p:sp>
        <p:nvSpPr>
          <p:cNvPr id="5" name="TextBox 3">
            <a:extLst>
              <a:ext uri="{FF2B5EF4-FFF2-40B4-BE49-F238E27FC236}">
                <a16:creationId xmlns:a16="http://schemas.microsoft.com/office/drawing/2014/main" xmlns="" id="{B17F6BDE-9421-304D-9318-0F5510342833}"/>
              </a:ext>
            </a:extLst>
          </p:cNvPr>
          <p:cNvSpPr txBox="1"/>
          <p:nvPr/>
        </p:nvSpPr>
        <p:spPr>
          <a:xfrm>
            <a:off x="524011" y="1776315"/>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下面的继承声明是合法的，因为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zh-CN" altLang="en-US" sz="1600" dirty="0">
                <a:solidFill>
                  <a:srgbClr val="008000"/>
                </a:solidFill>
                <a:latin typeface="Consolas" panose="020B0609020204030204" pitchFamily="49" charset="0"/>
                <a:ea typeface="华文楷体" panose="02010600040101010101" pitchFamily="2" charset="-122"/>
                <a:cs typeface="+mn-cs"/>
              </a:rPr>
              <a:t>基类中不包含派生类的实例</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SimpleCounter : public BaseCounter,</a:t>
            </a:r>
            <a:br>
              <a:rPr lang="en-US" altLang="zh-CN" sz="1600" dirty="0">
                <a:solidFill>
                  <a:schemeClr val="tx1"/>
                </a:solidFill>
                <a:latin typeface="Consolas" panose="020B0609020204030204" pitchFamily="49" charset="0"/>
                <a:ea typeface="华文楷体" panose="02010600040101010101" pitchFamily="2" charset="-122"/>
                <a:cs typeface="+mn-cs"/>
              </a:rPr>
            </a:b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public Singleton&lt;</a:t>
            </a:r>
            <a:r>
              <a:rPr lang="en-US" altLang="zh-CN" sz="1600" b="1" dirty="0">
                <a:solidFill>
                  <a:srgbClr val="FF0000"/>
                </a:solidFill>
                <a:latin typeface="Consolas" panose="020B0609020204030204" pitchFamily="49" charset="0"/>
                <a:ea typeface="华文楷体" panose="02010600040101010101" pitchFamily="2" charset="-122"/>
                <a:cs typeface="+mn-cs"/>
              </a:rPr>
              <a:t>SimpleCounter</a:t>
            </a:r>
            <a:r>
              <a:rPr lang="en-US" altLang="zh-CN" sz="1600" dirty="0">
                <a:solidFill>
                  <a:srgbClr val="FF0000"/>
                </a:solidFill>
                <a:latin typeface="Consolas" panose="020B0609020204030204" pitchFamily="49" charset="0"/>
                <a:ea typeface="华文楷体" panose="02010600040101010101" pitchFamily="2" charset="-122"/>
                <a:cs typeface="+mn-cs"/>
              </a:rPr>
              <a:t>&gt;</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友元声明是必要的，因为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ja-JP" altLang="en-US" sz="1600" dirty="0">
                <a:solidFill>
                  <a:srgbClr val="008000"/>
                </a:solidFill>
                <a:latin typeface="Consolas" panose="020B0609020204030204" pitchFamily="49" charset="0"/>
                <a:ea typeface="华文楷体" panose="02010600040101010101" pitchFamily="2" charset="-122"/>
                <a:cs typeface="+mn-cs"/>
              </a:rPr>
              <a:t>类需要访问派生类的</a:t>
            </a:r>
            <a:r>
              <a:rPr lang="ja-JP" altLang="en-US" sz="1600" dirty="0">
                <a:solidFill>
                  <a:srgbClr val="008000"/>
                </a:solidFill>
                <a:latin typeface="Consolas" panose="020B0609020204030204" pitchFamily="49" charset="0"/>
                <a:ea typeface="华文楷体" panose="02010600040101010101" pitchFamily="2" charset="-122"/>
              </a:rPr>
              <a:t>构造函数</a:t>
            </a:r>
            <a:r>
              <a:rPr lang="zh-CN" altLang="en-US" sz="1600" dirty="0">
                <a:solidFill>
                  <a:srgbClr val="008000"/>
                </a:solidFill>
                <a:latin typeface="Consolas" panose="020B0609020204030204" pitchFamily="49" charset="0"/>
                <a:ea typeface="华文楷体" panose="02010600040101010101" pitchFamily="2" charset="-122"/>
              </a:rPr>
              <a:t>，</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rgbClr val="008000"/>
                </a:solidFill>
                <a:latin typeface="Consolas" panose="020B0609020204030204" pitchFamily="49" charset="0"/>
                <a:ea typeface="华文楷体" panose="02010600040101010101" pitchFamily="2" charset="-122"/>
                <a:cs typeface="+mn-cs"/>
              </a:rPr>
              <a:t>    </a:t>
            </a:r>
            <a:r>
              <a:rPr lang="en-US" altLang="ja-JP"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而为了实现单例，构造函数是私有的</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friend class Singleton&lt;SimpleCounter&gt;;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 </a:t>
            </a:r>
            <a:r>
              <a:rPr lang="ja-JP" altLang="en-US" sz="1600" dirty="0">
                <a:solidFill>
                  <a:srgbClr val="008000"/>
                </a:solidFill>
                <a:latin typeface="Consolas" panose="020B0609020204030204" pitchFamily="49" charset="0"/>
                <a:ea typeface="华文楷体" panose="02010600040101010101" pitchFamily="2" charset="-122"/>
                <a:cs typeface="+mn-cs"/>
              </a:rPr>
              <a:t>只需实现计数器逻辑即可</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en-US" altLang="ja-JP"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932641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关于</a:t>
            </a:r>
            <a:r>
              <a:rPr lang="en-US" altLang="zh-CN" dirty="0"/>
              <a:t>CRTP</a:t>
            </a:r>
            <a:endParaRPr lang="zh-CN" altLang="en-US"/>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467544" y="1340768"/>
            <a:ext cx="8377014" cy="4749029"/>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CRTP</a:t>
            </a:r>
            <a:r>
              <a:rPr lang="zh-CN" altLang="en-US" sz="2800" b="1" dirty="0">
                <a:solidFill>
                  <a:srgbClr val="003366"/>
                </a:solidFill>
              </a:rPr>
              <a:t>是实现多态的另一种</a:t>
            </a:r>
            <a:r>
              <a:rPr lang="zh-CN" altLang="en-US" sz="2800" b="1" dirty="0" smtClean="0">
                <a:solidFill>
                  <a:srgbClr val="003366"/>
                </a:solidFill>
              </a:rPr>
              <a:t>方式（不局限在单例模式之中使用）</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a:t>利用</a:t>
            </a:r>
            <a:r>
              <a:rPr lang="en-US" altLang="zh-CN" sz="2600" dirty="0"/>
              <a:t>C++</a:t>
            </a:r>
            <a:r>
              <a:rPr lang="zh-CN" altLang="en-US" sz="2600" dirty="0"/>
              <a:t>模板，让编译器生成重复代码</a:t>
            </a:r>
            <a:endParaRPr lang="en-US" altLang="zh-CN" sz="2600" dirty="0"/>
          </a:p>
          <a:p>
            <a:pPr marL="228600" lvl="2">
              <a:spcBef>
                <a:spcPts val="1000"/>
              </a:spcBef>
              <a:buSzPct val="75000"/>
              <a:buFont typeface="Wingdings" panose="05000000000000000000" pitchFamily="2" charset="2"/>
              <a:buChar char="n"/>
            </a:pPr>
            <a:r>
              <a:rPr lang="zh-CN" altLang="en-US" sz="2800" b="1" dirty="0">
                <a:solidFill>
                  <a:srgbClr val="003366"/>
                </a:solidFill>
              </a:rPr>
              <a:t>与虚函数不同，实现的是编译期</a:t>
            </a:r>
            <a:r>
              <a:rPr lang="zh-CN" altLang="en-US" sz="2800" b="1" dirty="0" smtClean="0">
                <a:solidFill>
                  <a:srgbClr val="003366"/>
                </a:solidFill>
              </a:rPr>
              <a:t>多态</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smtClean="0"/>
              <a:t>需要</a:t>
            </a:r>
            <a:r>
              <a:rPr lang="zh-CN" altLang="en-US" sz="2600" dirty="0"/>
              <a:t>在编译期确定实际被调用的函数</a:t>
            </a:r>
            <a:endParaRPr lang="en-US" altLang="zh-CN" sz="2600" dirty="0"/>
          </a:p>
          <a:p>
            <a:pPr marL="228600" lvl="2">
              <a:spcBef>
                <a:spcPts val="1000"/>
              </a:spcBef>
              <a:buSzPct val="75000"/>
              <a:buFont typeface="Wingdings" panose="05000000000000000000" pitchFamily="2" charset="2"/>
              <a:buChar char="n"/>
            </a:pPr>
            <a:r>
              <a:rPr lang="zh-CN" altLang="en-US" sz="2800" b="1" dirty="0">
                <a:solidFill>
                  <a:srgbClr val="003366"/>
                </a:solidFill>
              </a:rPr>
              <a:t>考虑一</a:t>
            </a:r>
            <a:r>
              <a:rPr lang="zh-CN" altLang="en-US" sz="2800" b="1" dirty="0" smtClean="0">
                <a:solidFill>
                  <a:srgbClr val="003366"/>
                </a:solidFill>
              </a:rPr>
              <a:t>个任意</a:t>
            </a:r>
            <a:r>
              <a:rPr lang="zh-CN" altLang="en-US" sz="2800" b="1" dirty="0">
                <a:solidFill>
                  <a:srgbClr val="003366"/>
                </a:solidFill>
              </a:rPr>
              <a:t>派生类</a:t>
            </a:r>
            <a:r>
              <a:rPr lang="zh-CN" altLang="en-US" sz="2800" b="1" dirty="0" smtClean="0">
                <a:solidFill>
                  <a:srgbClr val="003366"/>
                </a:solidFill>
              </a:rPr>
              <a:t>实例为参数的</a:t>
            </a:r>
            <a:r>
              <a:rPr lang="zh-CN" altLang="en-US" sz="2800" b="1" dirty="0">
                <a:solidFill>
                  <a:srgbClr val="003366"/>
                </a:solidFill>
              </a:rPr>
              <a:t>函数，在函数中调用实例的方法：</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a:t>使用虚函数实现：运行时通过虚函数表寻找调用的方法</a:t>
            </a:r>
            <a:endParaRPr lang="en-US" altLang="zh-CN" sz="2600" dirty="0"/>
          </a:p>
          <a:p>
            <a:pPr marL="685800" lvl="3">
              <a:spcBef>
                <a:spcPts val="1000"/>
              </a:spcBef>
              <a:buSzPct val="75000"/>
              <a:buFont typeface="Wingdings" panose="05000000000000000000" pitchFamily="2" charset="2"/>
              <a:buChar char="n"/>
            </a:pPr>
            <a:r>
              <a:rPr lang="zh-CN" altLang="en-US" sz="2600" dirty="0"/>
              <a:t>使用</a:t>
            </a:r>
            <a:r>
              <a:rPr lang="en-US" altLang="zh-CN" sz="2600" dirty="0"/>
              <a:t>CRTP</a:t>
            </a:r>
            <a:r>
              <a:rPr lang="zh-CN" altLang="en-US" sz="2600" dirty="0"/>
              <a:t>实现：函数需要被实现为模板函数，编译时由编译器为每种被调用的派生类进行模板实例化</a:t>
            </a:r>
            <a:endParaRPr lang="en-US" altLang="zh-CN" sz="2600"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dirty="0"/>
          </a:p>
        </p:txBody>
      </p:sp>
    </p:spTree>
    <p:extLst>
      <p:ext uri="{BB962C8B-B14F-4D97-AF65-F5344CB8AC3E}">
        <p14:creationId xmlns:p14="http://schemas.microsoft.com/office/powerpoint/2010/main" val="3243812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关于单例模式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628650" y="1628800"/>
            <a:ext cx="837701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单例模式是存在争议的一种设计模式</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优点：</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400" dirty="0"/>
              <a:t>实现似乎比较简单</a:t>
            </a:r>
            <a:endParaRPr lang="en-US" altLang="zh-CN" sz="2400" dirty="0"/>
          </a:p>
          <a:p>
            <a:pPr marL="685800" lvl="3">
              <a:spcBef>
                <a:spcPts val="1000"/>
              </a:spcBef>
              <a:buSzPct val="75000"/>
              <a:buFont typeface="Wingdings" panose="05000000000000000000" pitchFamily="2" charset="2"/>
              <a:buChar char="n"/>
            </a:pPr>
            <a:r>
              <a:rPr lang="zh-CN" altLang="en-US" sz="2400" dirty="0"/>
              <a:t>以相对安全的形式提供可供全局访问的数据</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缺点：</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400" dirty="0"/>
              <a:t>难以完全正确地</a:t>
            </a:r>
            <a:r>
              <a:rPr lang="zh-CN" altLang="en-US" sz="2400" dirty="0" smtClean="0"/>
              <a:t>实现，安全隐患在各种特殊情况下可能仍然存在，防不胜防</a:t>
            </a:r>
            <a:endParaRPr lang="en-US" altLang="zh-CN" sz="2400" dirty="0"/>
          </a:p>
          <a:p>
            <a:pPr marL="685800" lvl="3">
              <a:spcBef>
                <a:spcPts val="1000"/>
              </a:spcBef>
              <a:buSzPct val="75000"/>
              <a:buFont typeface="Wingdings" panose="05000000000000000000" pitchFamily="2" charset="2"/>
              <a:buChar char="n"/>
            </a:pPr>
            <a:r>
              <a:rPr lang="zh-CN" altLang="en-US" sz="2400" dirty="0" smtClean="0"/>
              <a:t>违反了面向对象单一</a:t>
            </a:r>
            <a:r>
              <a:rPr lang="zh-CN" altLang="en-US" sz="2400" dirty="0"/>
              <a:t>职责原则</a:t>
            </a:r>
            <a:endParaRPr lang="en-US" altLang="zh-CN" sz="2400" dirty="0"/>
          </a:p>
          <a:p>
            <a:pPr marL="685800" lvl="3">
              <a:spcBef>
                <a:spcPts val="1000"/>
              </a:spcBef>
              <a:buSzPct val="75000"/>
              <a:buFont typeface="Wingdings" panose="05000000000000000000" pitchFamily="2" charset="2"/>
              <a:buChar char="n"/>
            </a:pPr>
            <a:r>
              <a:rPr lang="zh-CN" altLang="en-US" sz="2400" dirty="0"/>
              <a:t>滥用这一方法会使得实际的依赖关系变得</a:t>
            </a:r>
            <a:r>
              <a:rPr lang="zh-CN" altLang="en-US" sz="2400" dirty="0" smtClean="0"/>
              <a:t>隐蔽</a:t>
            </a:r>
            <a:endParaRPr lang="en-US" altLang="zh-CN" sz="2400" dirty="0"/>
          </a:p>
          <a:p>
            <a:pPr marL="685800" lvl="3">
              <a:spcBef>
                <a:spcPts val="1000"/>
              </a:spcBef>
              <a:buSzPct val="75000"/>
              <a:buFont typeface="Wingdings" panose="05000000000000000000" pitchFamily="2" charset="2"/>
              <a:buChar char="n"/>
            </a:pPr>
            <a:endParaRPr lang="en-US" altLang="zh-CN" sz="2400" b="1" dirty="0">
              <a:solidFill>
                <a:srgbClr val="003366"/>
              </a:solidFill>
            </a:endParaRP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dirty="0"/>
          </a:p>
        </p:txBody>
      </p:sp>
    </p:spTree>
    <p:extLst>
      <p:ext uri="{BB962C8B-B14F-4D97-AF65-F5344CB8AC3E}">
        <p14:creationId xmlns:p14="http://schemas.microsoft.com/office/powerpoint/2010/main" val="2400936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b="1" dirty="0" smtClean="0">
                <a:solidFill>
                  <a:srgbClr val="003366"/>
                </a:solidFill>
                <a:latin typeface="Microsoft YaHei" charset="-122"/>
                <a:ea typeface="Microsoft YaHei" charset="-122"/>
                <a:cs typeface="Microsoft YaHei" charset="-122"/>
              </a:rPr>
              <a:t>工厂模式</a:t>
            </a:r>
            <a:r>
              <a:rPr lang="en-US" altLang="zh-CN" sz="5400" b="1" dirty="0">
                <a:solidFill>
                  <a:srgbClr val="003366"/>
                </a:solidFill>
                <a:latin typeface="Microsoft YaHei" charset="-122"/>
                <a:ea typeface="Microsoft YaHei" charset="-122"/>
                <a:cs typeface="Microsoft YaHei" charset="-122"/>
              </a:rPr>
              <a:t/>
            </a:r>
            <a:br>
              <a:rPr lang="en-US" altLang="zh-CN" sz="5400" b="1" dirty="0">
                <a:solidFill>
                  <a:srgbClr val="003366"/>
                </a:solidFill>
                <a:latin typeface="Microsoft YaHei" charset="-122"/>
                <a:ea typeface="Microsoft YaHei" charset="-122"/>
                <a:cs typeface="Microsoft YaHei" charset="-122"/>
              </a:rPr>
            </a:br>
            <a:r>
              <a:rPr lang="en-US" altLang="zh-CN" sz="5400" b="1" dirty="0" smtClean="0">
                <a:solidFill>
                  <a:srgbClr val="003366"/>
                </a:solidFill>
                <a:latin typeface="Microsoft YaHei" charset="-122"/>
                <a:ea typeface="Microsoft YaHei" charset="-122"/>
                <a:cs typeface="Microsoft YaHei" charset="-122"/>
              </a:rPr>
              <a:t>Factory</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23</a:t>
            </a:fld>
            <a:endParaRPr lang="en-US" altLang="zh-CN" sz="1400" dirty="0">
              <a:solidFill>
                <a:schemeClr val="hlink"/>
              </a:solidFill>
              <a:ea typeface="SimSun" charset="-122"/>
            </a:endParaRPr>
          </a:p>
        </p:txBody>
      </p:sp>
    </p:spTree>
    <p:extLst>
      <p:ext uri="{BB962C8B-B14F-4D97-AF65-F5344CB8AC3E}">
        <p14:creationId xmlns:p14="http://schemas.microsoft.com/office/powerpoint/2010/main" val="2133083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例子：泡茶程序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344267"/>
            <a:ext cx="8047806" cy="4749029"/>
          </a:xfrm>
        </p:spPr>
        <p:txBody>
          <a:bodyPr/>
          <a:lstStyle/>
          <a:p>
            <a:r>
              <a:rPr lang="zh-CN" altLang="en-US" dirty="0"/>
              <a:t>根据客户需求提供绿茶或者红茶</a:t>
            </a:r>
            <a:r>
              <a:rPr lang="zh-CN" altLang="en-US" dirty="0" smtClean="0"/>
              <a:t>：</a:t>
            </a:r>
            <a:endParaRPr lang="en-US" altLang="zh-CN" dirty="0" smtClean="0"/>
          </a:p>
          <a:p>
            <a:endParaRPr lang="en-US" altLang="zh-CN" dirty="0" smtClean="0"/>
          </a:p>
          <a:p>
            <a:endParaRPr lang="en-US" altLang="zh-CN" b="1" dirty="0">
              <a:latin typeface="Lucida Console" panose="020B0609040504020204" pitchFamily="49" charset="0"/>
            </a:endParaRPr>
          </a:p>
          <a:p>
            <a:endParaRPr lang="en-US" altLang="zh-CN" dirty="0" smtClean="0">
              <a:latin typeface="Lucida Console" panose="020B0609040504020204" pitchFamily="49" charset="0"/>
            </a:endParaRPr>
          </a:p>
          <a:p>
            <a:endParaRPr lang="en-US" altLang="zh-CN" b="1" dirty="0">
              <a:latin typeface="Lucida Console" panose="020B0609040504020204" pitchFamily="49" charset="0"/>
            </a:endParaRPr>
          </a:p>
          <a:p>
            <a:endParaRPr lang="en-US" altLang="zh-CN" dirty="0" smtClean="0">
              <a:latin typeface="Lucida Console" panose="020B0609040504020204" pitchFamily="49" charset="0"/>
            </a:endParaRPr>
          </a:p>
          <a:p>
            <a:endParaRPr lang="en-US" altLang="zh-CN" b="1" dirty="0">
              <a:latin typeface="Lucida Console" panose="020B0609040504020204" pitchFamily="49" charset="0"/>
            </a:endParaRPr>
          </a:p>
          <a:p>
            <a:endParaRPr lang="en-US" altLang="zh-CN" dirty="0" smtClean="0">
              <a:latin typeface="Lucida Console" panose="020B0609040504020204" pitchFamily="49" charset="0"/>
            </a:endParaRPr>
          </a:p>
          <a:p>
            <a:endParaRPr lang="en-US" altLang="zh-CN" b="1" dirty="0">
              <a:latin typeface="Lucida Console" panose="020B0609040504020204" pitchFamily="49" charset="0"/>
            </a:endParaRPr>
          </a:p>
          <a:p>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24</a:t>
            </a:fld>
            <a:endParaRPr lang="en-US" altLang="zh-CN" dirty="0"/>
          </a:p>
        </p:txBody>
      </p:sp>
      <p:sp>
        <p:nvSpPr>
          <p:cNvPr id="7" name="TextBox 4"/>
          <p:cNvSpPr txBox="1"/>
          <p:nvPr/>
        </p:nvSpPr>
        <p:spPr>
          <a:xfrm>
            <a:off x="611560" y="1988840"/>
            <a:ext cx="7886701" cy="304698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pPr marL="446088" lvl="2" indent="-254000"/>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茶基类</a:t>
            </a:r>
            <a:endParaRPr lang="en-US" altLang="zh-CN" sz="1600" dirty="0">
              <a:solidFill>
                <a:srgbClr val="008000"/>
              </a:solidFill>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class Tea {</a:t>
            </a:r>
          </a:p>
          <a:p>
            <a:pPr marL="903288" lvl="3" indent="-254000"/>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a:t>
            </a:r>
          </a:p>
          <a:p>
            <a:pPr marL="446088" lvl="2" indent="-254000"/>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绿茶类</a:t>
            </a:r>
            <a:endParaRPr lang="en-US" altLang="zh-CN" sz="1600" dirty="0">
              <a:solidFill>
                <a:srgbClr val="008000"/>
              </a:solidFill>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class </a:t>
            </a:r>
            <a:r>
              <a:rPr lang="en-US" altLang="zh-CN" sz="1600" dirty="0" err="1">
                <a:latin typeface="Consolas" panose="020B0609020204030204" pitchFamily="49" charset="0"/>
                <a:ea typeface="华文楷体" panose="02010600040101010101" pitchFamily="2" charset="-122"/>
              </a:rPr>
              <a:t>GreenTea</a:t>
            </a:r>
            <a:r>
              <a:rPr lang="en-US" altLang="zh-CN" sz="1600" dirty="0">
                <a:latin typeface="Consolas" panose="020B0609020204030204" pitchFamily="49" charset="0"/>
                <a:ea typeface="华文楷体" panose="02010600040101010101" pitchFamily="2" charset="-122"/>
              </a:rPr>
              <a:t>: public Tea {</a:t>
            </a:r>
          </a:p>
          <a:p>
            <a:pPr marL="903288" lvl="3" indent="-254000"/>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a:t>
            </a:r>
          </a:p>
          <a:p>
            <a:pPr marL="446088" lvl="2" indent="-254000"/>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红茶类</a:t>
            </a:r>
            <a:endParaRPr lang="en-US" altLang="zh-CN" sz="1600" dirty="0">
              <a:solidFill>
                <a:srgbClr val="008000"/>
              </a:solidFill>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Class </a:t>
            </a:r>
            <a:r>
              <a:rPr lang="en-US" altLang="zh-CN" sz="1600" dirty="0" err="1">
                <a:latin typeface="Consolas" panose="020B0609020204030204" pitchFamily="49" charset="0"/>
                <a:ea typeface="华文楷体" panose="02010600040101010101" pitchFamily="2" charset="-122"/>
              </a:rPr>
              <a:t>BlackTea</a:t>
            </a:r>
            <a:r>
              <a:rPr lang="en-US" altLang="zh-CN" sz="1600" dirty="0">
                <a:latin typeface="Consolas" panose="020B0609020204030204" pitchFamily="49" charset="0"/>
                <a:ea typeface="华文楷体" panose="02010600040101010101" pitchFamily="2" charset="-122"/>
              </a:rPr>
              <a:t>: public Tea {</a:t>
            </a:r>
          </a:p>
          <a:p>
            <a:pPr marL="903288" lvl="3" indent="-254000"/>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3773858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例子：泡茶程序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488283"/>
            <a:ext cx="8047806" cy="4749029"/>
          </a:xfrm>
        </p:spPr>
        <p:txBody>
          <a:bodyPr/>
          <a:lstStyle/>
          <a:p>
            <a:r>
              <a:rPr lang="zh-CN" altLang="en-US" dirty="0"/>
              <a:t>根据客户需求提供绿茶或者红茶</a:t>
            </a:r>
            <a:r>
              <a:rPr lang="zh-CN" altLang="en-US" dirty="0" smtClean="0"/>
              <a:t>：</a:t>
            </a:r>
            <a:endParaRPr lang="en-US" altLang="zh-CN" dirty="0" smtClean="0"/>
          </a:p>
          <a:p>
            <a:endParaRPr lang="en-US" altLang="zh-CN" dirty="0"/>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r>
              <a:rPr lang="zh-CN" altLang="en-US" dirty="0"/>
              <a:t>代码存在大量冗余！</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25</a:t>
            </a:fld>
            <a:endParaRPr lang="en-US" altLang="zh-CN" dirty="0"/>
          </a:p>
        </p:txBody>
      </p:sp>
      <p:sp>
        <p:nvSpPr>
          <p:cNvPr id="7" name="TextBox 3">
            <a:extLst>
              <a:ext uri="{FF2B5EF4-FFF2-40B4-BE49-F238E27FC236}">
                <a16:creationId xmlns:a16="http://schemas.microsoft.com/office/drawing/2014/main" xmlns="" id="{2CA0D165-2725-3643-B4DD-1FCA9DDDFD03}"/>
              </a:ext>
            </a:extLst>
          </p:cNvPr>
          <p:cNvSpPr txBox="1"/>
          <p:nvPr/>
        </p:nvSpPr>
        <p:spPr>
          <a:xfrm>
            <a:off x="709203" y="2132856"/>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orderGreenTea</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 = new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addIngredients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加料</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-&gt;brew();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泡茶</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-&gt;pour();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装杯</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orderBlackTea</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 = new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addIngredients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加料</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-&gt;brew();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泡茶</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-&gt;pour();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装杯</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04557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例子：泡茶程序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dirty="0">
                <a:latin typeface="Lucida Console" panose="020B0609040504020204" pitchFamily="49" charset="0"/>
              </a:rPr>
              <a:t>抽出公共逻辑</a:t>
            </a:r>
            <a:r>
              <a:rPr lang="zh-CN" altLang="en-US" dirty="0">
                <a:latin typeface="Lucida Console" panose="020B0609040504020204" pitchFamily="49" charset="0"/>
              </a:rPr>
              <a:t>并简化：</a:t>
            </a:r>
            <a:endParaRPr lang="en-US" altLang="zh-CN" dirty="0">
              <a:latin typeface="Lucida Console" panose="020B0609040504020204" pitchFamily="49" charset="0"/>
            </a:endParaRPr>
          </a:p>
          <a:p>
            <a:endParaRPr lang="en-US" altLang="zh-CN" sz="2000" dirty="0">
              <a:solidFill>
                <a:schemeClr val="tx1"/>
              </a:solidFill>
              <a:latin typeface="Lucida Console" panose="020B0609040504020204" pitchFamily="49" charset="0"/>
            </a:endParaRPr>
          </a:p>
          <a:p>
            <a:endParaRPr lang="en-US" altLang="zh-CN" sz="2000" dirty="0">
              <a:solidFill>
                <a:schemeClr val="tx1"/>
              </a:solidFill>
              <a:latin typeface="Lucida Console" panose="020B0609040504020204" pitchFamily="49" charset="0"/>
            </a:endParaRPr>
          </a:p>
          <a:p>
            <a:endParaRPr lang="en-US" altLang="zh-CN" sz="2000" dirty="0">
              <a:solidFill>
                <a:schemeClr val="tx1"/>
              </a:solidFill>
              <a:latin typeface="Lucida Console" panose="020B0609040504020204" pitchFamily="49" charset="0"/>
            </a:endParaRPr>
          </a:p>
          <a:p>
            <a:endParaRPr lang="en-US" altLang="zh-CN" sz="2000" dirty="0">
              <a:solidFill>
                <a:schemeClr val="tx1"/>
              </a:solidFill>
              <a:latin typeface="Lucida Console" panose="020B0609040504020204" pitchFamily="49" charset="0"/>
              <a:ea typeface="幼圆" charset="0"/>
            </a:endParaRPr>
          </a:p>
          <a:p>
            <a:endParaRPr lang="en-US" altLang="zh-CN" sz="2000" dirty="0">
              <a:solidFill>
                <a:schemeClr val="tx1"/>
              </a:solidFill>
              <a:latin typeface="Lucida Console" panose="020B0609040504020204" pitchFamily="49" charset="0"/>
              <a:ea typeface="幼圆" charset="0"/>
            </a:endParaRPr>
          </a:p>
          <a:p>
            <a:endParaRPr lang="en-US" altLang="zh-CN" sz="2000" dirty="0">
              <a:solidFill>
                <a:schemeClr val="tx1"/>
              </a:solidFill>
              <a:latin typeface="Lucida Console" panose="020B0609040504020204" pitchFamily="49" charset="0"/>
              <a:ea typeface="幼圆" charset="0"/>
            </a:endParaRPr>
          </a:p>
          <a:p>
            <a:endParaRPr lang="en-US" altLang="zh-CN" sz="2000" dirty="0">
              <a:solidFill>
                <a:schemeClr val="tx1"/>
              </a:solidFill>
              <a:latin typeface="Lucida Console" charset="0"/>
              <a:ea typeface="幼圆" charset="0"/>
            </a:endParaRPr>
          </a:p>
          <a:p>
            <a:r>
              <a:rPr lang="zh-CN" altLang="en-US" dirty="0"/>
              <a:t>类似的构造过程可能在许多地方用到，进一步抽象为一个方法</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26</a:t>
            </a:fld>
            <a:endParaRPr lang="en-US" altLang="zh-CN" dirty="0"/>
          </a:p>
        </p:txBody>
      </p:sp>
      <p:sp>
        <p:nvSpPr>
          <p:cNvPr id="7" name="TextBox 3">
            <a:extLst>
              <a:ext uri="{FF2B5EF4-FFF2-40B4-BE49-F238E27FC236}">
                <a16:creationId xmlns:a16="http://schemas.microsoft.com/office/drawing/2014/main" xmlns="" id="{F489B132-8AF8-8F4D-8FD8-CAAA134FFFF8}"/>
              </a:ext>
            </a:extLst>
          </p:cNvPr>
          <p:cNvSpPr txBox="1"/>
          <p:nvPr/>
        </p:nvSpPr>
        <p:spPr>
          <a:xfrm>
            <a:off x="709203" y="2132856"/>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Tea *</a:t>
            </a:r>
            <a:r>
              <a:rPr lang="en-US" altLang="zh-CN" sz="1600" dirty="0" err="1">
                <a:solidFill>
                  <a:schemeClr val="tx1"/>
                </a:solidFill>
                <a:latin typeface="Consolas" panose="020B0609020204030204" pitchFamily="49" charset="0"/>
                <a:ea typeface="华文楷体" panose="02010600040101010101" pitchFamily="2" charset="-122"/>
                <a:cs typeface="+mn-cs"/>
              </a:rPr>
              <a:t>orderTea</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Tea *tea = </a:t>
            </a:r>
            <a:r>
              <a:rPr lang="en-US" altLang="zh-CN" sz="1600" dirty="0" err="1">
                <a:solidFill>
                  <a:schemeClr val="tx1"/>
                </a:solidFill>
                <a:latin typeface="Consolas" panose="020B0609020204030204" pitchFamily="49" charset="0"/>
                <a:ea typeface="华文楷体" panose="02010600040101010101" pitchFamily="2" charset="-122"/>
                <a:cs typeface="+mn-cs"/>
              </a:rPr>
              <a:t>nullptr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if (type == "</a:t>
            </a:r>
            <a:r>
              <a:rPr lang="en-US" altLang="zh-CN" sz="1600" dirty="0" err="1">
                <a:solidFill>
                  <a:srgbClr val="FF0000"/>
                </a:solidFill>
                <a:latin typeface="Consolas" panose="020B0609020204030204" pitchFamily="49" charset="0"/>
                <a:ea typeface="华文楷体" panose="02010600040101010101" pitchFamily="2" charset="-122"/>
                <a:cs typeface="+mn-cs"/>
              </a:rPr>
              <a:t>GreenTea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tea = new </a:t>
            </a:r>
            <a:r>
              <a:rPr lang="en-US" altLang="zh-CN" sz="1600" dirty="0" err="1">
                <a:solidFill>
                  <a:srgbClr val="FF0000"/>
                </a:solidFill>
                <a:latin typeface="Consolas" panose="020B0609020204030204" pitchFamily="49" charset="0"/>
                <a:ea typeface="华文楷体" panose="02010600040101010101" pitchFamily="2" charset="-122"/>
                <a:cs typeface="+mn-cs"/>
              </a:rPr>
              <a:t>GreenTea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else if (type == "</a:t>
            </a:r>
            <a:r>
              <a:rPr lang="en-US" altLang="zh-CN" sz="1600" dirty="0" err="1">
                <a:solidFill>
                  <a:srgbClr val="FF0000"/>
                </a:solidFill>
                <a:latin typeface="Consolas" panose="020B0609020204030204" pitchFamily="49" charset="0"/>
                <a:ea typeface="华文楷体" panose="02010600040101010101" pitchFamily="2" charset="-122"/>
                <a:cs typeface="+mn-cs"/>
              </a:rPr>
              <a:t>BlackTea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tea = new </a:t>
            </a:r>
            <a:r>
              <a:rPr lang="en-US" altLang="zh-CN" sz="1600" dirty="0" err="1">
                <a:solidFill>
                  <a:srgbClr val="FF0000"/>
                </a:solidFill>
                <a:latin typeface="Consolas" panose="020B0609020204030204" pitchFamily="49" charset="0"/>
                <a:ea typeface="华文楷体" panose="02010600040101010101" pitchFamily="2" charset="-122"/>
                <a:cs typeface="+mn-cs"/>
              </a:rPr>
              <a:t>Blacktea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tea-&gt;</a:t>
            </a:r>
            <a:r>
              <a:rPr lang="en-US" altLang="zh-CN" sz="1600" dirty="0" err="1">
                <a:solidFill>
                  <a:schemeClr val="tx1"/>
                </a:solidFill>
                <a:latin typeface="Consolas" panose="020B0609020204030204" pitchFamily="49" charset="0"/>
                <a:ea typeface="华文楷体" panose="02010600040101010101" pitchFamily="2" charset="-122"/>
                <a:cs typeface="+mn-cs"/>
              </a:rPr>
              <a:t>addIngredients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加料</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tea-&gt;brew();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泡茶</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tea-&gt;pour();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装杯</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tea;</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281395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工厂模式</a:t>
            </a:r>
            <a:endParaRPr lang="zh-CN" altLang="en-US" dirty="0"/>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340768"/>
            <a:ext cx="8047806" cy="4749029"/>
          </a:xfrm>
        </p:spPr>
        <p:txBody>
          <a:bodyPr/>
          <a:lstStyle/>
          <a:p>
            <a:r>
              <a:rPr lang="zh-CN" altLang="en-US" b="1" dirty="0">
                <a:latin typeface="Lucida Console" panose="020B0609040504020204" pitchFamily="49" charset="0"/>
              </a:rPr>
              <a:t>在</a:t>
            </a:r>
            <a:r>
              <a:rPr lang="en-US" altLang="zh-CN" b="0" dirty="0">
                <a:solidFill>
                  <a:srgbClr val="FF0000"/>
                </a:solidFill>
                <a:latin typeface="Lucida Console" panose="020B0609040504020204" pitchFamily="49" charset="0"/>
              </a:rPr>
              <a:t>Tea</a:t>
            </a:r>
            <a:r>
              <a:rPr lang="zh-CN" altLang="en-US" b="1" dirty="0">
                <a:latin typeface="Lucida Console" panose="020B0609040504020204" pitchFamily="49" charset="0"/>
              </a:rPr>
              <a:t>类中添加一个</a:t>
            </a:r>
            <a:r>
              <a:rPr lang="en-US" altLang="zh-CN" b="0" dirty="0">
                <a:solidFill>
                  <a:srgbClr val="FF0000"/>
                </a:solidFill>
                <a:latin typeface="Lucida Console" panose="020B0609040504020204" pitchFamily="49" charset="0"/>
              </a:rPr>
              <a:t>factory</a:t>
            </a:r>
            <a:r>
              <a:rPr lang="zh-CN" altLang="en-US" b="1" dirty="0">
                <a:latin typeface="Lucida Console" panose="020B0609040504020204" pitchFamily="49" charset="0"/>
              </a:rPr>
              <a:t>静态方法</a:t>
            </a:r>
            <a:r>
              <a:rPr lang="zh-CN" altLang="en-US" dirty="0">
                <a:latin typeface="Lucida Console" panose="020B0609040504020204" pitchFamily="49" charset="0"/>
              </a:rPr>
              <a:t>：</a:t>
            </a:r>
            <a:endParaRPr lang="en-US" altLang="zh-CN" dirty="0">
              <a:latin typeface="Lucida Console" panose="020B0609040504020204" pitchFamily="49" charset="0"/>
            </a:endParaRPr>
          </a:p>
          <a:p>
            <a:endParaRPr lang="en-US" altLang="zh-CN" dirty="0">
              <a:latin typeface="Lucida Console" panose="020B0609040504020204" pitchFamily="49" charset="0"/>
            </a:endParaRPr>
          </a:p>
          <a:p>
            <a:endParaRPr lang="en-US" altLang="zh-CN" dirty="0">
              <a:latin typeface="Lucida Console" panose="020B0609040504020204" pitchFamily="49" charset="0"/>
              <a:ea typeface="幼圆" charset="0"/>
            </a:endParaRPr>
          </a:p>
          <a:p>
            <a:endParaRPr lang="en-US" altLang="zh-CN" dirty="0">
              <a:latin typeface="Lucida Console" panose="020B0609040504020204" pitchFamily="49" charset="0"/>
              <a:ea typeface="幼圆" charset="0"/>
            </a:endParaRPr>
          </a:p>
          <a:p>
            <a:endParaRPr lang="en-US" altLang="zh-CN" dirty="0">
              <a:latin typeface="Lucida Console" panose="020B0609040504020204" pitchFamily="49" charset="0"/>
              <a:ea typeface="幼圆" charset="0"/>
            </a:endParaRPr>
          </a:p>
          <a:p>
            <a:endParaRPr lang="en-US" altLang="zh-CN" dirty="0">
              <a:latin typeface="Lucida Console" panose="020B0609040504020204" pitchFamily="49" charset="0"/>
              <a:ea typeface="幼圆" charset="0"/>
            </a:endParaRPr>
          </a:p>
          <a:p>
            <a:endParaRPr lang="en-US" altLang="zh-CN" dirty="0">
              <a:latin typeface="Lucida Console" charset="0"/>
              <a:ea typeface="幼圆"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这一方法被称为“</a:t>
            </a:r>
            <a:r>
              <a:rPr lang="zh-CN" altLang="en-US" sz="2800" b="1" dirty="0" smtClean="0">
                <a:solidFill>
                  <a:srgbClr val="FF0000"/>
                </a:solidFill>
                <a:latin typeface="Lucida Console" panose="020B0609040504020204" pitchFamily="49" charset="0"/>
              </a:rPr>
              <a:t>工厂模式</a:t>
            </a:r>
            <a:r>
              <a:rPr lang="zh-CN" altLang="en-US" sz="2800" b="1" dirty="0" smtClean="0">
                <a:solidFill>
                  <a:srgbClr val="003366"/>
                </a:solidFill>
                <a:latin typeface="Lucida Console" panose="020B0609040504020204" pitchFamily="49" charset="0"/>
              </a:rPr>
              <a:t>”</a:t>
            </a:r>
            <a:endParaRPr lang="en-US" altLang="zh-CN" sz="2800" b="1" dirty="0">
              <a:solidFill>
                <a:srgbClr val="003366"/>
              </a:solidFill>
              <a:latin typeface="Lucida Console" panose="020B0609040504020204" pitchFamily="49" charset="0"/>
            </a:endParaRPr>
          </a:p>
          <a:p>
            <a:pPr marL="446088" lvl="2" indent="-254000"/>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27</a:t>
            </a:fld>
            <a:endParaRPr lang="en-US" altLang="zh-CN" dirty="0"/>
          </a:p>
        </p:txBody>
      </p:sp>
      <p:sp>
        <p:nvSpPr>
          <p:cNvPr id="7" name="TextBox 3">
            <a:extLst>
              <a:ext uri="{FF2B5EF4-FFF2-40B4-BE49-F238E27FC236}">
                <a16:creationId xmlns:a16="http://schemas.microsoft.com/office/drawing/2014/main" xmlns="" id="{0EF01E3A-720E-934B-9663-8CB44A35FE2E}"/>
              </a:ext>
            </a:extLst>
          </p:cNvPr>
          <p:cNvSpPr txBox="1"/>
          <p:nvPr/>
        </p:nvSpPr>
        <p:spPr>
          <a:xfrm>
            <a:off x="709203" y="1947604"/>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Tea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Tea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a:t>
            </a:r>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chemeClr val="tx1"/>
                </a:solidFill>
                <a:latin typeface="Consolas" panose="020B0609020204030204" pitchFamily="49" charset="0"/>
                <a:ea typeface="华文楷体" panose="02010600040101010101" pitchFamily="2" charset="-122"/>
                <a:cs typeface="+mn-cs"/>
              </a:rPr>
              <a:t>};</a:t>
            </a:r>
          </a:p>
          <a:p>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rgbClr val="008000"/>
                </a:solidFill>
                <a:latin typeface="Consolas" panose="020B0609020204030204" pitchFamily="49" charset="0"/>
                <a:ea typeface="华文楷体" panose="02010600040101010101" pitchFamily="2" charset="-122"/>
              </a:rPr>
              <a:t>// ... </a:t>
            </a:r>
            <a:r>
              <a:rPr lang="ja-JP" altLang="en-US" sz="1600" dirty="0">
                <a:solidFill>
                  <a:srgbClr val="008000"/>
                </a:solidFill>
                <a:latin typeface="Consolas" panose="020B0609020204030204" pitchFamily="49" charset="0"/>
                <a:ea typeface="华文楷体" panose="02010600040101010101" pitchFamily="2" charset="-122"/>
              </a:rPr>
              <a:t>子类定义</a:t>
            </a:r>
            <a:r>
              <a:rPr lang="en-US" altLang="ja-JP" sz="1600" dirty="0">
                <a:solidFill>
                  <a:srgbClr val="008000"/>
                </a:solidFill>
                <a:latin typeface="Consolas" panose="020B0609020204030204" pitchFamily="49" charset="0"/>
                <a:ea typeface="华文楷体" panose="02010600040101010101" pitchFamily="2" charset="-122"/>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Tea *Tea::</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if (type ==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if (type ==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ja-JP"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2349067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单独的工厂类</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196752"/>
            <a:ext cx="8047806" cy="4749029"/>
          </a:xfrm>
        </p:spPr>
        <p:txBody>
          <a:bodyPr/>
          <a:lstStyle/>
          <a:p>
            <a:r>
              <a:rPr lang="zh-CN" altLang="en-US" b="1" dirty="0">
                <a:latin typeface="Lucida Console" panose="020B0609040504020204" pitchFamily="49" charset="0"/>
              </a:rPr>
              <a:t>当构造逻辑过于复杂，或者有必要进行分离时，可以把</a:t>
            </a:r>
            <a:r>
              <a:rPr lang="zh-CN" altLang="en-US" b="1" dirty="0" smtClean="0">
                <a:latin typeface="Lucida Console" panose="020B0609040504020204" pitchFamily="49" charset="0"/>
              </a:rPr>
              <a:t>工厂放</a:t>
            </a:r>
            <a:r>
              <a:rPr lang="zh-CN" altLang="en-US" b="1" dirty="0">
                <a:latin typeface="Lucida Console" panose="020B0609040504020204" pitchFamily="49" charset="0"/>
              </a:rPr>
              <a:t>在单独的类中：</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28</a:t>
            </a:fld>
            <a:endParaRPr lang="en-US" altLang="zh-CN" dirty="0"/>
          </a:p>
        </p:txBody>
      </p:sp>
      <p:sp>
        <p:nvSpPr>
          <p:cNvPr id="7" name="TextBox 3">
            <a:extLst>
              <a:ext uri="{FF2B5EF4-FFF2-40B4-BE49-F238E27FC236}">
                <a16:creationId xmlns:a16="http://schemas.microsoft.com/office/drawing/2014/main" xmlns="" id="{A123848F-E308-6848-9694-0E2D88996E24}"/>
              </a:ext>
            </a:extLst>
          </p:cNvPr>
          <p:cNvSpPr txBox="1"/>
          <p:nvPr/>
        </p:nvSpPr>
        <p:spPr>
          <a:xfrm>
            <a:off x="709203" y="2205439"/>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TeaFactory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setMilk</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setSugar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Tea *</a:t>
            </a:r>
            <a:r>
              <a:rPr lang="en-US" altLang="zh-CN" sz="1600" dirty="0" err="1">
                <a:solidFill>
                  <a:schemeClr val="tx1"/>
                </a:solidFill>
                <a:latin typeface="Consolas" panose="020B0609020204030204" pitchFamily="49" charset="0"/>
                <a:ea typeface="华文楷体" panose="02010600040101010101" pitchFamily="2" charset="-122"/>
                <a:cs typeface="+mn-cs"/>
              </a:rPr>
              <a:t>createTea</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Tea *tea = </a:t>
            </a:r>
            <a:r>
              <a:rPr lang="en-US" altLang="zh-CN" sz="1600" dirty="0" err="1">
                <a:solidFill>
                  <a:schemeClr val="tx1"/>
                </a:solidFill>
                <a:latin typeface="Consolas" panose="020B0609020204030204" pitchFamily="49" charset="0"/>
                <a:ea typeface="华文楷体" panose="02010600040101010101" pitchFamily="2" charset="-122"/>
                <a:cs typeface="+mn-cs"/>
              </a:rPr>
              <a:t>nullptr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(type ==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else if (type ==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if (</a:t>
            </a:r>
            <a:r>
              <a:rPr lang="en-US" altLang="zh-CN" sz="1600" dirty="0" err="1">
                <a:solidFill>
                  <a:schemeClr val="tx1"/>
                </a:solidFill>
                <a:latin typeface="Consolas" panose="020B0609020204030204" pitchFamily="49" charset="0"/>
                <a:ea typeface="华文楷体" panose="02010600040101010101" pitchFamily="2" charset="-122"/>
                <a:cs typeface="+mn-cs"/>
              </a:rPr>
              <a:t>milkAmount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addMilk</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err="1">
                <a:solidFill>
                  <a:schemeClr val="tx1"/>
                </a:solidFill>
                <a:latin typeface="Consolas" panose="020B0609020204030204" pitchFamily="49" charset="0"/>
                <a:ea typeface="华文楷体" panose="02010600040101010101" pitchFamily="2" charset="-122"/>
                <a:cs typeface="+mn-cs"/>
              </a:rPr>
              <a:t>sugarAmount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addSugar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其他的属性配置</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795358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工厂模式</a:t>
            </a:r>
            <a:r>
              <a:rPr lang="en-US" altLang="zh-CN" dirty="0" smtClean="0"/>
              <a:t>UML</a:t>
            </a:r>
            <a:r>
              <a:rPr lang="zh-CN" altLang="en-US" dirty="0" smtClean="0"/>
              <a:t>图</a:t>
            </a:r>
            <a:endParaRPr lang="zh-CN" altLang="en-US"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29</a:t>
            </a:fld>
            <a:endParaRPr lang="en-US" altLang="zh-CN" dirty="0"/>
          </a:p>
        </p:txBody>
      </p:sp>
      <p:pic>
        <p:nvPicPr>
          <p:cNvPr id="4" name="图片 3"/>
          <p:cNvPicPr>
            <a:picLocks noChangeAspect="1"/>
          </p:cNvPicPr>
          <p:nvPr/>
        </p:nvPicPr>
        <p:blipFill>
          <a:blip r:embed="rId3"/>
          <a:stretch>
            <a:fillRect/>
          </a:stretch>
        </p:blipFill>
        <p:spPr>
          <a:xfrm>
            <a:off x="65334" y="1556792"/>
            <a:ext cx="8971162" cy="4320480"/>
          </a:xfrm>
          <a:prstGeom prst="rect">
            <a:avLst/>
          </a:prstGeom>
        </p:spPr>
      </p:pic>
    </p:spTree>
    <p:extLst>
      <p:ext uri="{BB962C8B-B14F-4D97-AF65-F5344CB8AC3E}">
        <p14:creationId xmlns:p14="http://schemas.microsoft.com/office/powerpoint/2010/main" val="618903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例子：全局计数器</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416275"/>
            <a:ext cx="8047806" cy="4749029"/>
          </a:xfrm>
        </p:spPr>
        <p:txBody>
          <a:bodyPr/>
          <a:lstStyle/>
          <a:p>
            <a:r>
              <a:rPr lang="zh-CN" altLang="en-US" dirty="0" smtClean="0"/>
              <a:t>设计</a:t>
            </a:r>
            <a:r>
              <a:rPr lang="zh-CN" altLang="en-US" dirty="0"/>
              <a:t>一个全局计数器</a:t>
            </a:r>
            <a:endParaRPr lang="en-US" altLang="zh-CN" dirty="0"/>
          </a:p>
          <a:p>
            <a:pPr lvl="1">
              <a:buSzPct val="75000"/>
              <a:buFont typeface="Wingdings" pitchFamily="2" charset="2"/>
              <a:buChar char="§"/>
            </a:pPr>
            <a:r>
              <a:rPr lang="zh-CN" altLang="en-US" dirty="0"/>
              <a:t>无论在程序哪里，调用</a:t>
            </a:r>
            <a:r>
              <a:rPr lang="en-US" altLang="zh-CN" dirty="0" err="1"/>
              <a:t>addCount</a:t>
            </a:r>
            <a:r>
              <a:rPr lang="zh-CN" altLang="en-US" dirty="0"/>
              <a:t>则计数器</a:t>
            </a:r>
            <a:r>
              <a:rPr lang="en-US" altLang="zh-CN" dirty="0"/>
              <a:t>+1</a:t>
            </a:r>
          </a:p>
          <a:p>
            <a:pPr lvl="1">
              <a:buSzPct val="75000"/>
              <a:buFont typeface="Wingdings" pitchFamily="2" charset="2"/>
              <a:buChar char="§"/>
            </a:pPr>
            <a:r>
              <a:rPr lang="zh-CN" altLang="en-US" dirty="0"/>
              <a:t>调用</a:t>
            </a:r>
            <a:r>
              <a:rPr lang="en-US" altLang="zh-CN" dirty="0" err="1"/>
              <a:t>getCount</a:t>
            </a:r>
            <a:r>
              <a:rPr lang="zh-CN" altLang="en-US" dirty="0"/>
              <a:t>则输出计数器</a:t>
            </a:r>
            <a:r>
              <a:rPr lang="zh-CN" altLang="en-US" dirty="0" smtClean="0"/>
              <a:t>数值</a:t>
            </a:r>
            <a:endParaRPr lang="en-US" altLang="zh-CN" dirty="0" smtClean="0"/>
          </a:p>
          <a:p>
            <a:pPr marL="0" indent="0">
              <a:buNone/>
            </a:pP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endParaRPr lang="en-US" altLang="zh-CN" dirty="0">
              <a:latin typeface="Lucida Console" charset="0"/>
              <a:ea typeface="幼圆" charset="0"/>
            </a:endParaRPr>
          </a:p>
          <a:p>
            <a:pPr eaLnBrk="1" hangingPunct="1">
              <a:spcBef>
                <a:spcPct val="0"/>
              </a:spcBef>
              <a:buClrTx/>
              <a:buSzTx/>
              <a:buFontTx/>
              <a:buNone/>
            </a:pPr>
            <a:endParaRPr lang="en-US" altLang="zh-CN" sz="2000" dirty="0">
              <a:solidFill>
                <a:schemeClr val="tx1"/>
              </a:solidFill>
              <a:latin typeface="Lucida Console" charset="0"/>
              <a:ea typeface="幼圆" charset="0"/>
            </a:endParaRPr>
          </a:p>
          <a:p>
            <a:r>
              <a:rPr lang="zh-CN" altLang="en-US" dirty="0"/>
              <a:t>如何实现</a:t>
            </a:r>
            <a:r>
              <a:rPr lang="en-US" altLang="zh-CN" b="0" dirty="0">
                <a:solidFill>
                  <a:srgbClr val="FF0000"/>
                </a:solidFill>
              </a:rPr>
              <a:t>addCount()</a:t>
            </a:r>
            <a:r>
              <a:rPr lang="zh-CN" altLang="en-US" dirty="0"/>
              <a:t>和</a:t>
            </a:r>
            <a:r>
              <a:rPr lang="en-US" altLang="zh-CN" b="0" dirty="0">
                <a:solidFill>
                  <a:srgbClr val="FF0000"/>
                </a:solidFill>
              </a:rPr>
              <a:t>getCount()</a:t>
            </a:r>
            <a:r>
              <a:rPr lang="zh-CN" altLang="en-US" dirty="0"/>
              <a:t>？</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dirty="0"/>
          </a:p>
        </p:txBody>
      </p:sp>
      <p:sp>
        <p:nvSpPr>
          <p:cNvPr id="7" name="TextBox 3">
            <a:extLst>
              <a:ext uri="{FF2B5EF4-FFF2-40B4-BE49-F238E27FC236}">
                <a16:creationId xmlns:a16="http://schemas.microsoft.com/office/drawing/2014/main" xmlns="" id="{978DFA21-CF4C-884D-8177-EEEC72688E5A}"/>
              </a:ext>
            </a:extLst>
          </p:cNvPr>
          <p:cNvSpPr txBox="1"/>
          <p:nvPr/>
        </p:nvSpPr>
        <p:spPr>
          <a:xfrm>
            <a:off x="709203" y="2996952"/>
            <a:ext cx="788670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func()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addCount()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addCount()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func();</a:t>
            </a:r>
          </a:p>
          <a:p>
            <a:r>
              <a:rPr lang="en-US" altLang="zh-CN" sz="1600" dirty="0">
                <a:solidFill>
                  <a:schemeClr val="tx1"/>
                </a:solidFill>
                <a:latin typeface="Consolas" panose="020B0609020204030204" pitchFamily="49" charset="0"/>
                <a:ea typeface="华文楷体" panose="02010600040101010101" pitchFamily="2" charset="-122"/>
                <a:cs typeface="+mn-cs"/>
              </a:rPr>
              <a:t>    cout &lt;&lt; </a:t>
            </a:r>
            <a:r>
              <a:rPr lang="en-US" altLang="zh-CN" sz="1600" dirty="0">
                <a:solidFill>
                  <a:srgbClr val="FF0000"/>
                </a:solidFill>
                <a:latin typeface="Consolas" panose="020B0609020204030204" pitchFamily="49" charset="0"/>
                <a:ea typeface="华文楷体" panose="02010600040101010101" pitchFamily="2" charset="-122"/>
                <a:cs typeface="+mn-cs"/>
              </a:rPr>
              <a:t>getCount()</a:t>
            </a:r>
            <a:r>
              <a:rPr lang="en-US" altLang="zh-CN" sz="1600" dirty="0">
                <a:solidFill>
                  <a:schemeClr val="tx1"/>
                </a:solidFill>
                <a:latin typeface="Consolas" panose="020B0609020204030204" pitchFamily="49" charset="0"/>
                <a:ea typeface="华文楷体" panose="02010600040101010101" pitchFamily="2" charset="-122"/>
                <a:cs typeface="+mn-cs"/>
              </a:rPr>
              <a:t> &lt;&lt; endl;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smtClean="0">
                <a:solidFill>
                  <a:srgbClr val="008000"/>
                </a:solidFill>
                <a:latin typeface="Consolas" panose="020B0609020204030204" pitchFamily="49" charset="0"/>
                <a:ea typeface="华文楷体" panose="02010600040101010101" pitchFamily="2" charset="-122"/>
                <a:cs typeface="+mn-cs"/>
              </a:rPr>
              <a:t>结果为</a:t>
            </a:r>
            <a:r>
              <a:rPr lang="en-US" altLang="zh-CN" sz="1600" dirty="0" smtClean="0">
                <a:solidFill>
                  <a:srgbClr val="008000"/>
                </a:solidFill>
                <a:latin typeface="Consolas" panose="020B0609020204030204" pitchFamily="49" charset="0"/>
                <a:ea typeface="华文楷体" panose="02010600040101010101" pitchFamily="2" charset="-122"/>
                <a:cs typeface="+mn-cs"/>
              </a:rPr>
              <a:t>2</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677776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工厂模式的</a:t>
            </a:r>
            <a:r>
              <a:rPr lang="zh-CN" altLang="en-US" dirty="0"/>
              <a:t>用途</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dirty="0">
                <a:solidFill>
                  <a:srgbClr val="FF0000"/>
                </a:solidFill>
                <a:latin typeface="Lucida Console" panose="020B0609040504020204" pitchFamily="49" charset="0"/>
              </a:rPr>
              <a:t>包装复杂的构造逻辑</a:t>
            </a:r>
            <a:endParaRPr lang="en-US" altLang="zh-CN" b="1" dirty="0">
              <a:solidFill>
                <a:srgbClr val="FF0000"/>
              </a:solidFill>
              <a:latin typeface="Lucida Console" panose="020B0609040504020204" pitchFamily="49" charset="0"/>
            </a:endParaRPr>
          </a:p>
          <a:p>
            <a:r>
              <a:rPr lang="zh-CN" altLang="en-US" b="1" dirty="0">
                <a:latin typeface="Lucida Console" panose="020B0609040504020204" pitchFamily="49" charset="0"/>
              </a:rPr>
              <a:t>为重载的构造函数提供描述性名称</a:t>
            </a:r>
            <a:endParaRPr lang="en-US" altLang="zh-CN" b="1" dirty="0">
              <a:latin typeface="Lucida Console" panose="020B0609040504020204" pitchFamily="49" charset="0"/>
            </a:endParaRPr>
          </a:p>
          <a:p>
            <a:r>
              <a:rPr lang="zh-CN" altLang="en-US" b="1" dirty="0">
                <a:latin typeface="Lucida Console" panose="020B0609040504020204" pitchFamily="49" charset="0"/>
              </a:rPr>
              <a:t>对象构造需要用到当前函数体无法访问的信息</a:t>
            </a:r>
            <a:endParaRPr lang="en-US" altLang="zh-CN" b="1" dirty="0">
              <a:latin typeface="Lucida Console" panose="020B0609040504020204" pitchFamily="49" charset="0"/>
            </a:endParaRPr>
          </a:p>
          <a:p>
            <a:r>
              <a:rPr lang="zh-CN" altLang="en-US" b="1" dirty="0">
                <a:latin typeface="Lucida Console" panose="020B0609040504020204" pitchFamily="49" charset="0"/>
              </a:rPr>
              <a:t>需要集中管理被构造对象的生命周期</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30</a:t>
            </a:fld>
            <a:endParaRPr lang="en-US" altLang="zh-CN" dirty="0"/>
          </a:p>
        </p:txBody>
      </p:sp>
    </p:spTree>
    <p:extLst>
      <p:ext uri="{BB962C8B-B14F-4D97-AF65-F5344CB8AC3E}">
        <p14:creationId xmlns:p14="http://schemas.microsoft.com/office/powerpoint/2010/main" val="2890715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工厂模式的用途</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a:latin typeface="Lucida Console" panose="020B0609040504020204" pitchFamily="49" charset="0"/>
              </a:rPr>
              <a:t>包装复杂的构造逻辑</a:t>
            </a:r>
            <a:endParaRPr lang="en-US" altLang="zh-CN" b="1" dirty="0">
              <a:latin typeface="Lucida Console" panose="020B0609040504020204" pitchFamily="49" charset="0"/>
            </a:endParaRPr>
          </a:p>
          <a:p>
            <a:r>
              <a:rPr lang="zh-CN" altLang="en-US" b="1">
                <a:solidFill>
                  <a:srgbClr val="FF0000"/>
                </a:solidFill>
                <a:latin typeface="Lucida Console" panose="020B0609040504020204" pitchFamily="49" charset="0"/>
              </a:rPr>
              <a:t>为重载的构造函数提供描述性名称</a:t>
            </a:r>
            <a:endParaRPr lang="en-US" altLang="zh-CN" b="1" dirty="0">
              <a:solidFill>
                <a:srgbClr val="FF0000"/>
              </a:solidFill>
              <a:latin typeface="Lucida Console" panose="020B0609040504020204" pitchFamily="49" charset="0"/>
            </a:endParaRPr>
          </a:p>
          <a:p>
            <a:r>
              <a:rPr lang="zh-CN" altLang="en-US" b="1">
                <a:latin typeface="Lucida Console" panose="020B0609040504020204" pitchFamily="49" charset="0"/>
              </a:rPr>
              <a:t>对象构造需要用到当前函数体无法访问的信息</a:t>
            </a:r>
            <a:endParaRPr lang="en-US" altLang="zh-CN" b="1" dirty="0">
              <a:latin typeface="Lucida Console" panose="020B0609040504020204" pitchFamily="49" charset="0"/>
            </a:endParaRPr>
          </a:p>
          <a:p>
            <a:r>
              <a:rPr lang="zh-CN" altLang="en-US" b="1">
                <a:latin typeface="Lucida Console" panose="020B0609040504020204" pitchFamily="49" charset="0"/>
              </a:rPr>
              <a:t>需要集中管理被构造对象的生命周期</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31</a:t>
            </a:fld>
            <a:endParaRPr lang="en-US" altLang="zh-CN" dirty="0"/>
          </a:p>
        </p:txBody>
      </p:sp>
    </p:spTree>
    <p:extLst>
      <p:ext uri="{BB962C8B-B14F-4D97-AF65-F5344CB8AC3E}">
        <p14:creationId xmlns:p14="http://schemas.microsoft.com/office/powerpoint/2010/main" val="3582918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构造函数的描述性名称</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467544" y="1488283"/>
            <a:ext cx="8263830" cy="4749029"/>
          </a:xfrm>
        </p:spPr>
        <p:txBody>
          <a:bodyPr/>
          <a:lstStyle/>
          <a:p>
            <a:r>
              <a:rPr lang="zh-CN" altLang="en-US" b="1" dirty="0">
                <a:latin typeface="Lucida Console" panose="020B0609040504020204" pitchFamily="49" charset="0"/>
              </a:rPr>
              <a:t>一些类可能具有多个重载的构造函数，可以改写为</a:t>
            </a:r>
            <a:r>
              <a:rPr lang="zh-CN" altLang="en-US" b="1" dirty="0" smtClean="0">
                <a:latin typeface="Lucida Console" panose="020B0609040504020204" pitchFamily="49" charset="0"/>
              </a:rPr>
              <a:t>工厂模式以</a:t>
            </a:r>
            <a:r>
              <a:rPr lang="zh-CN" altLang="en-US" dirty="0">
                <a:latin typeface="Lucida Console" panose="020B0609040504020204" pitchFamily="49" charset="0"/>
              </a:rPr>
              <a:t>使用描述性的</a:t>
            </a:r>
            <a:r>
              <a:rPr lang="zh-CN" altLang="en-US" dirty="0" smtClean="0">
                <a:latin typeface="Lucida Console" panose="020B0609040504020204" pitchFamily="49" charset="0"/>
              </a:rPr>
              <a:t>名称</a:t>
            </a:r>
            <a:r>
              <a:rPr lang="en-US" altLang="zh-CN" dirty="0" smtClean="0">
                <a:latin typeface="Lucida Console" panose="020B0609040504020204" pitchFamily="49" charset="0"/>
              </a:rPr>
              <a:t>,</a:t>
            </a:r>
            <a:r>
              <a:rPr lang="zh-CN" altLang="en-US" dirty="0" smtClean="0">
                <a:latin typeface="Lucida Console" panose="020B0609040504020204" pitchFamily="49" charset="0"/>
              </a:rPr>
              <a:t>方便实例化操作</a:t>
            </a:r>
            <a:r>
              <a:rPr lang="zh-CN" altLang="en-US" b="1" dirty="0" smtClean="0">
                <a:latin typeface="Lucida Console" panose="020B0609040504020204" pitchFamily="49" charset="0"/>
              </a:rPr>
              <a:t>：</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32</a:t>
            </a:fld>
            <a:endParaRPr lang="en-US" altLang="zh-CN" dirty="0"/>
          </a:p>
        </p:txBody>
      </p:sp>
      <p:sp>
        <p:nvSpPr>
          <p:cNvPr id="7" name="TextBox 3">
            <a:extLst>
              <a:ext uri="{FF2B5EF4-FFF2-40B4-BE49-F238E27FC236}">
                <a16:creationId xmlns:a16="http://schemas.microsoft.com/office/drawing/2014/main" xmlns="" id="{8DA3A69F-86A1-7147-9A2A-9634FE7CD65F}"/>
              </a:ext>
            </a:extLst>
          </p:cNvPr>
          <p:cNvSpPr txBox="1"/>
          <p:nvPr/>
        </p:nvSpPr>
        <p:spPr>
          <a:xfrm>
            <a:off x="709203" y="2420888"/>
            <a:ext cx="7886700" cy="353943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Complex {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复数类</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double real, </a:t>
            </a:r>
            <a:r>
              <a:rPr lang="en-US" altLang="zh-CN" sz="1600" dirty="0" err="1">
                <a:solidFill>
                  <a:schemeClr val="tx1"/>
                </a:solidFill>
                <a:latin typeface="Consolas" panose="020B0609020204030204" pitchFamily="49" charset="0"/>
                <a:ea typeface="华文楷体" panose="02010600040101010101" pitchFamily="2" charset="-122"/>
                <a:cs typeface="+mn-cs"/>
              </a:rPr>
              <a:t>imag</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实部、虚部</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zh-CN" altLang="en-US"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构造函数为私有，必须调用</a:t>
            </a:r>
            <a:r>
              <a:rPr lang="zh-CN" altLang="en-US" sz="1600" dirty="0" smtClean="0">
                <a:solidFill>
                  <a:srgbClr val="008000"/>
                </a:solidFill>
                <a:latin typeface="Consolas" panose="020B0609020204030204" pitchFamily="49" charset="0"/>
                <a:ea typeface="华文楷体" panose="02010600040101010101" pitchFamily="2" charset="-122"/>
              </a:rPr>
              <a:t>工厂模式构造</a:t>
            </a:r>
            <a:r>
              <a:rPr lang="zh-CN" altLang="en-US" sz="1600" dirty="0">
                <a:solidFill>
                  <a:srgbClr val="008000"/>
                </a:solidFill>
                <a:latin typeface="Consolas" panose="020B0609020204030204" pitchFamily="49" charset="0"/>
                <a:ea typeface="华文楷体" panose="02010600040101010101" pitchFamily="2" charset="-122"/>
              </a:rPr>
              <a:t>实例</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Complex(</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real, </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imag</a:t>
            </a:r>
            <a:r>
              <a:rPr lang="en-US" altLang="zh-CN" sz="1600" dirty="0">
                <a:solidFill>
                  <a:schemeClr val="tx1"/>
                </a:solidFill>
                <a:latin typeface="Consolas" panose="020B0609020204030204" pitchFamily="49" charset="0"/>
                <a:ea typeface="华文楷体" panose="02010600040101010101" pitchFamily="2" charset="-122"/>
                <a:cs typeface="+mn-cs"/>
              </a:rPr>
              <a:t>) {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笛卡尔坐标</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Complex </a:t>
            </a:r>
            <a:r>
              <a:rPr lang="en-US" altLang="zh-CN" sz="1600" dirty="0" err="1">
                <a:solidFill>
                  <a:srgbClr val="FF0000"/>
                </a:solidFill>
                <a:latin typeface="Consolas" panose="020B0609020204030204" pitchFamily="49" charset="0"/>
                <a:ea typeface="华文楷体" panose="02010600040101010101" pitchFamily="2" charset="-122"/>
                <a:cs typeface="+mn-cs"/>
              </a:rPr>
              <a:t>fromCartesian</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x, </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y)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return Complex(x, y);</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极坐标</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Complex </a:t>
            </a:r>
            <a:r>
              <a:rPr lang="en-US" altLang="zh-CN" sz="1600" dirty="0" err="1">
                <a:solidFill>
                  <a:srgbClr val="FF0000"/>
                </a:solidFill>
                <a:latin typeface="Consolas" panose="020B0609020204030204" pitchFamily="49" charset="0"/>
                <a:ea typeface="华文楷体" panose="02010600040101010101" pitchFamily="2" charset="-122"/>
                <a:cs typeface="+mn-cs"/>
              </a:rPr>
              <a:t>fromPolar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r, </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a)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return Complex(r * cos(a), r * sin(a));</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052966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工厂模式的用途</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dirty="0">
                <a:latin typeface="Lucida Console" panose="020B0609040504020204" pitchFamily="49" charset="0"/>
              </a:rPr>
              <a:t>包装复杂的构造逻辑</a:t>
            </a:r>
            <a:endParaRPr lang="en-US" altLang="zh-CN" b="1" dirty="0">
              <a:latin typeface="Lucida Console" panose="020B0609040504020204" pitchFamily="49" charset="0"/>
            </a:endParaRPr>
          </a:p>
          <a:p>
            <a:r>
              <a:rPr lang="zh-CN" altLang="en-US" b="1" dirty="0">
                <a:latin typeface="Lucida Console" panose="020B0609040504020204" pitchFamily="49" charset="0"/>
              </a:rPr>
              <a:t>为重载的构造函数提供描述性名称</a:t>
            </a:r>
            <a:endParaRPr lang="en-US" altLang="zh-CN" b="1" dirty="0">
              <a:latin typeface="Lucida Console" panose="020B0609040504020204" pitchFamily="49" charset="0"/>
            </a:endParaRPr>
          </a:p>
          <a:p>
            <a:r>
              <a:rPr lang="zh-CN" altLang="en-US" b="1" dirty="0">
                <a:solidFill>
                  <a:srgbClr val="FF0000"/>
                </a:solidFill>
                <a:latin typeface="Lucida Console" panose="020B0609040504020204" pitchFamily="49" charset="0"/>
              </a:rPr>
              <a:t>对象构造需要用到当前函数体无法访问的信息</a:t>
            </a:r>
            <a:endParaRPr lang="en-US" altLang="zh-CN" b="1" dirty="0">
              <a:solidFill>
                <a:srgbClr val="FF0000"/>
              </a:solidFill>
              <a:latin typeface="Lucida Console" panose="020B0609040504020204" pitchFamily="49" charset="0"/>
            </a:endParaRPr>
          </a:p>
          <a:p>
            <a:r>
              <a:rPr lang="zh-CN" altLang="en-US" b="1" dirty="0">
                <a:solidFill>
                  <a:srgbClr val="FF0000"/>
                </a:solidFill>
                <a:latin typeface="Lucida Console" panose="020B0609040504020204" pitchFamily="49" charset="0"/>
              </a:rPr>
              <a:t>需要集中管理被构造对象的生命周期</a:t>
            </a:r>
            <a:endParaRPr lang="en-US" altLang="zh-CN" b="1" dirty="0">
              <a:solidFill>
                <a:srgbClr val="FF0000"/>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33</a:t>
            </a:fld>
            <a:endParaRPr lang="en-US" altLang="zh-CN" dirty="0"/>
          </a:p>
        </p:txBody>
      </p:sp>
    </p:spTree>
    <p:extLst>
      <p:ext uri="{BB962C8B-B14F-4D97-AF65-F5344CB8AC3E}">
        <p14:creationId xmlns:p14="http://schemas.microsoft.com/office/powerpoint/2010/main" val="1188667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一个现实的例子：</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en-US" altLang="zh-CN" b="1" dirty="0">
                <a:latin typeface="Lucida Console" panose="020B0609040504020204" pitchFamily="49" charset="0"/>
              </a:rPr>
              <a:t>Box2D</a:t>
            </a:r>
            <a:r>
              <a:rPr lang="zh-CN" altLang="en-US" b="1" dirty="0">
                <a:latin typeface="Lucida Console" panose="020B0609040504020204" pitchFamily="49" charset="0"/>
              </a:rPr>
              <a:t>是一个二维物理</a:t>
            </a:r>
            <a:r>
              <a:rPr lang="zh-CN" altLang="en-US" b="1" dirty="0" smtClean="0">
                <a:latin typeface="Lucida Console" panose="020B0609040504020204" pitchFamily="49" charset="0"/>
              </a:rPr>
              <a:t>引擎</a:t>
            </a:r>
            <a:endParaRPr lang="en-US" altLang="zh-CN" dirty="0">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400" dirty="0"/>
              <a:t>集成了大量的物理力学和运动学的计算，并将物理模拟过程封装到类对象</a:t>
            </a:r>
            <a:r>
              <a:rPr lang="zh-CN" altLang="en-US" sz="2400" dirty="0" smtClean="0"/>
              <a:t>中</a:t>
            </a:r>
            <a:endParaRPr lang="en-US" altLang="zh-CN" sz="2400" dirty="0"/>
          </a:p>
          <a:p>
            <a:pPr marL="685800" lvl="3">
              <a:spcBef>
                <a:spcPts val="1000"/>
              </a:spcBef>
              <a:buSzPct val="75000"/>
              <a:buFont typeface="Wingdings" panose="05000000000000000000" pitchFamily="2" charset="2"/>
              <a:buChar char="n"/>
            </a:pPr>
            <a:r>
              <a:rPr lang="zh-CN" altLang="en-US" sz="2400" dirty="0"/>
              <a:t>只需要调用引擎中相应的对象或函数，就可以模拟现实生活中的加速、减速、抛物线运动、万有引力、碰撞反弹等等各种真实的物理</a:t>
            </a:r>
            <a:r>
              <a:rPr lang="zh-CN" altLang="en-US" sz="2400" dirty="0" smtClean="0"/>
              <a:t>运动</a:t>
            </a:r>
            <a:endParaRPr lang="en-US" altLang="zh-CN" sz="2400" dirty="0" smtClean="0"/>
          </a:p>
          <a:p>
            <a:pPr marL="685800" lvl="3">
              <a:spcBef>
                <a:spcPts val="1000"/>
              </a:spcBef>
              <a:buSzPct val="75000"/>
              <a:buFont typeface="Wingdings" panose="05000000000000000000" pitchFamily="2" charset="2"/>
              <a:buChar char="n"/>
            </a:pPr>
            <a:r>
              <a:rPr lang="zh-CN" altLang="en-US" sz="2400" dirty="0" smtClean="0"/>
              <a:t>在使用时，我们</a:t>
            </a:r>
            <a:r>
              <a:rPr lang="zh-CN" altLang="en-US" sz="2400" dirty="0"/>
              <a:t>只需要设定物理场景，在物理场景中设置物体，</a:t>
            </a:r>
            <a:r>
              <a:rPr lang="en-US" altLang="zh-CN" sz="2400" dirty="0"/>
              <a:t>BOX2D</a:t>
            </a:r>
            <a:r>
              <a:rPr lang="zh-CN" altLang="en-US" sz="2400" dirty="0"/>
              <a:t>就可以自行</a:t>
            </a:r>
            <a:r>
              <a:rPr lang="zh-CN" altLang="en-US" sz="2400" dirty="0" smtClean="0"/>
              <a:t>按照物理规则进行模拟，如下面的图片示例</a:t>
            </a:r>
            <a:endParaRPr lang="en-US" altLang="zh-CN" sz="2400"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34</a:t>
            </a:fld>
            <a:endParaRPr lang="en-US" altLang="zh-CN" dirty="0"/>
          </a:p>
        </p:txBody>
      </p:sp>
      <p:pic>
        <p:nvPicPr>
          <p:cNvPr id="3" name="Picture 2">
            <a:extLst>
              <a:ext uri="{FF2B5EF4-FFF2-40B4-BE49-F238E27FC236}">
                <a16:creationId xmlns:a16="http://schemas.microsoft.com/office/drawing/2014/main" xmlns="" id="{25662074-2CB1-9E47-B57C-AB0B705D3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04664"/>
            <a:ext cx="2651124" cy="662781"/>
          </a:xfrm>
          <a:prstGeom prst="rect">
            <a:avLst/>
          </a:prstGeom>
        </p:spPr>
      </p:pic>
    </p:spTree>
    <p:extLst>
      <p:ext uri="{BB962C8B-B14F-4D97-AF65-F5344CB8AC3E}">
        <p14:creationId xmlns:p14="http://schemas.microsoft.com/office/powerpoint/2010/main" val="2521691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一个现实的例子：</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en-US" altLang="zh-CN" b="1" dirty="0">
                <a:latin typeface="Lucida Console" panose="020B0609040504020204" pitchFamily="49" charset="0"/>
              </a:rPr>
              <a:t>Box2D</a:t>
            </a:r>
            <a:r>
              <a:rPr lang="zh-CN" altLang="en-US" b="1">
                <a:latin typeface="Lucida Console" panose="020B0609040504020204" pitchFamily="49" charset="0"/>
              </a:rPr>
              <a:t>是一个二维物理引擎</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35</a:t>
            </a:fld>
            <a:endParaRPr lang="en-US" altLang="zh-CN" dirty="0"/>
          </a:p>
        </p:txBody>
      </p:sp>
      <p:pic>
        <p:nvPicPr>
          <p:cNvPr id="3" name="Picture 2">
            <a:extLst>
              <a:ext uri="{FF2B5EF4-FFF2-40B4-BE49-F238E27FC236}">
                <a16:creationId xmlns:a16="http://schemas.microsoft.com/office/drawing/2014/main" xmlns="" id="{25662074-2CB1-9E47-B57C-AB0B705D3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04664"/>
            <a:ext cx="2651124" cy="662781"/>
          </a:xfrm>
          <a:prstGeom prst="rect">
            <a:avLst/>
          </a:prstGeom>
        </p:spPr>
      </p:pic>
      <p:pic>
        <p:nvPicPr>
          <p:cNvPr id="4" name="Picture 3">
            <a:extLst>
              <a:ext uri="{FF2B5EF4-FFF2-40B4-BE49-F238E27FC236}">
                <a16:creationId xmlns:a16="http://schemas.microsoft.com/office/drawing/2014/main" xmlns="" id="{66FF1DDB-DD81-0E41-B076-4CFB36D33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276871"/>
            <a:ext cx="3833092" cy="2555394"/>
          </a:xfrm>
          <a:prstGeom prst="rect">
            <a:avLst/>
          </a:prstGeom>
        </p:spPr>
      </p:pic>
      <p:pic>
        <p:nvPicPr>
          <p:cNvPr id="8" name="Picture 7">
            <a:extLst>
              <a:ext uri="{FF2B5EF4-FFF2-40B4-BE49-F238E27FC236}">
                <a16:creationId xmlns:a16="http://schemas.microsoft.com/office/drawing/2014/main" xmlns="" id="{7AFE54CB-F6BF-1446-9363-B013C8337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607" y="4432750"/>
            <a:ext cx="4226269" cy="2156260"/>
          </a:xfrm>
          <a:prstGeom prst="rect">
            <a:avLst/>
          </a:prstGeom>
        </p:spPr>
      </p:pic>
      <p:pic>
        <p:nvPicPr>
          <p:cNvPr id="7" name="Picture 6">
            <a:extLst>
              <a:ext uri="{FF2B5EF4-FFF2-40B4-BE49-F238E27FC236}">
                <a16:creationId xmlns:a16="http://schemas.microsoft.com/office/drawing/2014/main" xmlns="" id="{633FCB97-36BD-6D47-B04A-7D7C164061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370" y="2085557"/>
            <a:ext cx="3505200" cy="2890252"/>
          </a:xfrm>
          <a:prstGeom prst="rect">
            <a:avLst/>
          </a:prstGeom>
        </p:spPr>
      </p:pic>
    </p:spTree>
    <p:extLst>
      <p:ext uri="{BB962C8B-B14F-4D97-AF65-F5344CB8AC3E}">
        <p14:creationId xmlns:p14="http://schemas.microsoft.com/office/powerpoint/2010/main" val="3996966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en-US" altLang="zh-CN" dirty="0"/>
              <a:t>Box2D</a:t>
            </a:r>
            <a:r>
              <a:rPr lang="zh-CN" altLang="en-US"/>
              <a:t>中的主要类型</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en-US" altLang="zh-CN" dirty="0">
                <a:latin typeface="Lucida Console" panose="020B0609040504020204" pitchFamily="49" charset="0"/>
              </a:rPr>
              <a:t>b2Body</a:t>
            </a:r>
            <a:r>
              <a:rPr lang="zh-CN" altLang="en-US" dirty="0">
                <a:latin typeface="Lucida Console" panose="020B0609040504020204" pitchFamily="49" charset="0"/>
              </a:rPr>
              <a:t>：</a:t>
            </a:r>
            <a:r>
              <a:rPr lang="en-US" altLang="zh-CN" dirty="0">
                <a:latin typeface="Lucida Console" panose="020B0609040504020204" pitchFamily="49" charset="0"/>
              </a:rPr>
              <a:t/>
            </a:r>
            <a:br>
              <a:rPr lang="en-US" altLang="zh-CN" dirty="0">
                <a:latin typeface="Lucida Console" panose="020B0609040504020204" pitchFamily="49" charset="0"/>
              </a:rPr>
            </a:br>
            <a:r>
              <a:rPr lang="zh-CN" altLang="en-US" b="0" dirty="0">
                <a:solidFill>
                  <a:schemeClr val="tx1"/>
                </a:solidFill>
                <a:latin typeface="Lucida Console" panose="020B0609040504020204" pitchFamily="49" charset="0"/>
              </a:rPr>
              <a:t>刚体对象，其中可以包含多个物体</a:t>
            </a:r>
            <a:r>
              <a:rPr lang="zh-CN" altLang="en-US" b="0" dirty="0" smtClean="0">
                <a:solidFill>
                  <a:schemeClr val="tx1"/>
                </a:solidFill>
                <a:latin typeface="Lucida Console" panose="020B0609040504020204" pitchFamily="49" charset="0"/>
              </a:rPr>
              <a:t>，如球、方块等等</a:t>
            </a:r>
            <a:endParaRPr lang="en-US" altLang="zh-CN" dirty="0" smtClean="0">
              <a:latin typeface="Lucida Console" panose="020B0609040504020204" pitchFamily="49" charset="0"/>
            </a:endParaRPr>
          </a:p>
          <a:p>
            <a:r>
              <a:rPr lang="en-US" altLang="zh-CN" dirty="0" smtClean="0">
                <a:latin typeface="Lucida Console" panose="020B0609040504020204" pitchFamily="49" charset="0"/>
              </a:rPr>
              <a:t>b2World</a:t>
            </a:r>
            <a:r>
              <a:rPr lang="zh-CN" altLang="en-US" dirty="0">
                <a:latin typeface="Lucida Console" panose="020B0609040504020204" pitchFamily="49" charset="0"/>
              </a:rPr>
              <a:t>：</a:t>
            </a:r>
            <a:r>
              <a:rPr lang="en-US" altLang="zh-CN" dirty="0">
                <a:latin typeface="Lucida Console" panose="020B0609040504020204" pitchFamily="49" charset="0"/>
              </a:rPr>
              <a:t/>
            </a:r>
            <a:br>
              <a:rPr lang="en-US" altLang="zh-CN" dirty="0">
                <a:latin typeface="Lucida Console" panose="020B0609040504020204" pitchFamily="49" charset="0"/>
              </a:rPr>
            </a:br>
            <a:r>
              <a:rPr lang="zh-CN" altLang="en-US" b="0" dirty="0">
                <a:solidFill>
                  <a:schemeClr val="tx1"/>
                </a:solidFill>
                <a:latin typeface="Lucida Console" panose="020B0609040504020204" pitchFamily="49" charset="0"/>
              </a:rPr>
              <a:t>物理</a:t>
            </a:r>
            <a:r>
              <a:rPr lang="zh-CN" altLang="en-US" b="0" dirty="0" smtClean="0">
                <a:solidFill>
                  <a:schemeClr val="tx1"/>
                </a:solidFill>
                <a:latin typeface="Lucida Console" panose="020B0609040504020204" pitchFamily="49" charset="0"/>
              </a:rPr>
              <a:t>场景，执行</a:t>
            </a:r>
            <a:r>
              <a:rPr lang="zh-CN" altLang="en-US" b="0" dirty="0">
                <a:solidFill>
                  <a:schemeClr val="tx1"/>
                </a:solidFill>
                <a:latin typeface="Lucida Console" panose="020B0609040504020204" pitchFamily="49" charset="0"/>
              </a:rPr>
              <a:t>物理模拟的世界对象，包含所有需要模拟的</a:t>
            </a:r>
            <a:r>
              <a:rPr lang="en-US" altLang="zh-CN" b="0" dirty="0">
                <a:solidFill>
                  <a:schemeClr val="tx1"/>
                </a:solidFill>
                <a:latin typeface="Lucida Console" panose="020B0609040504020204" pitchFamily="49" charset="0"/>
              </a:rPr>
              <a:t>b2Body</a:t>
            </a:r>
            <a:r>
              <a:rPr lang="zh-CN" altLang="en-US" b="0" dirty="0" smtClean="0">
                <a:solidFill>
                  <a:schemeClr val="tx1"/>
                </a:solidFill>
                <a:latin typeface="Lucida Console" panose="020B0609040504020204" pitchFamily="49" charset="0"/>
              </a:rPr>
              <a:t>对象</a:t>
            </a:r>
            <a:endParaRPr lang="en-US" altLang="zh-CN" dirty="0" smtClean="0">
              <a:latin typeface="Lucida Console" panose="020B0609040504020204" pitchFamily="49" charset="0"/>
            </a:endParaRPr>
          </a:p>
          <a:p>
            <a:r>
              <a:rPr lang="en-US" altLang="zh-CN" dirty="0" smtClean="0">
                <a:latin typeface="Lucida Console" panose="020B0609040504020204" pitchFamily="49" charset="0"/>
              </a:rPr>
              <a:t>b2BodyDef</a:t>
            </a:r>
            <a:r>
              <a:rPr lang="zh-CN" altLang="en-US" dirty="0">
                <a:latin typeface="Lucida Console" panose="020B0609040504020204" pitchFamily="49" charset="0"/>
              </a:rPr>
              <a:t>：</a:t>
            </a:r>
            <a:r>
              <a:rPr lang="en-US" altLang="zh-CN" b="0" dirty="0">
                <a:solidFill>
                  <a:schemeClr val="tx1"/>
                </a:solidFill>
                <a:latin typeface="Lucida Console" panose="020B0609040504020204" pitchFamily="49" charset="0"/>
              </a:rPr>
              <a:t/>
            </a:r>
            <a:br>
              <a:rPr lang="en-US" altLang="zh-CN" b="0" dirty="0">
                <a:solidFill>
                  <a:schemeClr val="tx1"/>
                </a:solidFill>
                <a:latin typeface="Lucida Console" panose="020B0609040504020204" pitchFamily="49" charset="0"/>
              </a:rPr>
            </a:br>
            <a:r>
              <a:rPr lang="zh-CN" altLang="en-US" b="0" dirty="0">
                <a:solidFill>
                  <a:schemeClr val="tx1"/>
                </a:solidFill>
                <a:latin typeface="Lucida Console" panose="020B0609040504020204" pitchFamily="49" charset="0"/>
              </a:rPr>
              <a:t>描述一个</a:t>
            </a:r>
            <a:r>
              <a:rPr lang="en-US" altLang="zh-CN" b="0" dirty="0">
                <a:solidFill>
                  <a:schemeClr val="tx1"/>
                </a:solidFill>
                <a:latin typeface="Lucida Console" panose="020B0609040504020204" pitchFamily="49" charset="0"/>
              </a:rPr>
              <a:t>b2Body</a:t>
            </a:r>
            <a:r>
              <a:rPr lang="zh-CN" altLang="en-US" b="0" dirty="0">
                <a:solidFill>
                  <a:schemeClr val="tx1"/>
                </a:solidFill>
                <a:latin typeface="Lucida Console" panose="020B0609040504020204" pitchFamily="49" charset="0"/>
              </a:rPr>
              <a:t>对象所拥有的属性，如位置、方向、速度与角速度、是否受重力</a:t>
            </a:r>
            <a:r>
              <a:rPr lang="zh-CN" altLang="en-US" b="0" dirty="0" smtClean="0">
                <a:solidFill>
                  <a:schemeClr val="tx1"/>
                </a:solidFill>
                <a:latin typeface="Lucida Console" panose="020B0609040504020204" pitchFamily="49" charset="0"/>
              </a:rPr>
              <a:t>等，可以理解为物体属性</a:t>
            </a:r>
            <a:endParaRPr lang="en-US" altLang="zh-CN" b="0" dirty="0">
              <a:solidFill>
                <a:schemeClr val="tx1"/>
              </a:solidFill>
              <a:latin typeface="Lucida Console" panose="020B0609040504020204" pitchFamily="49" charset="0"/>
            </a:endParaRPr>
          </a:p>
          <a:p>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36</a:t>
            </a:fld>
            <a:endParaRPr lang="en-US" altLang="zh-CN" dirty="0"/>
          </a:p>
        </p:txBody>
      </p:sp>
    </p:spTree>
    <p:extLst>
      <p:ext uri="{BB962C8B-B14F-4D97-AF65-F5344CB8AC3E}">
        <p14:creationId xmlns:p14="http://schemas.microsoft.com/office/powerpoint/2010/main" val="1760380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en-US" altLang="zh-CN" dirty="0"/>
              <a:t>Box2D</a:t>
            </a:r>
            <a:r>
              <a:rPr lang="zh-CN" altLang="en-US" dirty="0"/>
              <a:t>中的工厂</a:t>
            </a:r>
            <a:r>
              <a:rPr lang="zh-CN" altLang="en-US" dirty="0" smtClean="0"/>
              <a:t>模式</a:t>
            </a:r>
            <a:endParaRPr lang="zh-CN" altLang="en-US" dirty="0"/>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488283"/>
            <a:ext cx="8047806" cy="4749029"/>
          </a:xfrm>
        </p:spPr>
        <p:txBody>
          <a:bodyPr/>
          <a:lstStyle/>
          <a:p>
            <a:r>
              <a:rPr lang="en-US" altLang="zh-CN" dirty="0" smtClean="0">
                <a:latin typeface="Lucida Console" panose="020B0609040504020204" pitchFamily="49" charset="0"/>
              </a:rPr>
              <a:t>b2Body</a:t>
            </a:r>
            <a:r>
              <a:rPr lang="zh-CN" altLang="en-US" dirty="0" smtClean="0">
                <a:latin typeface="Lucida Console" panose="020B0609040504020204" pitchFamily="49" charset="0"/>
              </a:rPr>
              <a:t>的</a:t>
            </a:r>
            <a:r>
              <a:rPr lang="zh-CN" altLang="en-US" dirty="0">
                <a:latin typeface="Lucida Console" panose="020B0609040504020204" pitchFamily="49" charset="0"/>
              </a:rPr>
              <a:t>构造函数为私有，必须使用</a:t>
            </a:r>
            <a:r>
              <a:rPr lang="zh-CN" altLang="en-US" dirty="0" smtClean="0">
                <a:latin typeface="Lucida Console" panose="020B0609040504020204" pitchFamily="49" charset="0"/>
              </a:rPr>
              <a:t>工厂模式构造如下</a:t>
            </a:r>
          </a:p>
          <a:p>
            <a:endParaRPr lang="zh-CN" altLang="en-US" dirty="0">
              <a:latin typeface="Lucida Console" panose="020B0609040504020204" pitchFamily="49" charset="0"/>
            </a:endParaRPr>
          </a:p>
          <a:p>
            <a:endParaRPr lang="zh-CN" altLang="en-US" dirty="0" smtClean="0">
              <a:latin typeface="Lucida Console" panose="020B0609040504020204" pitchFamily="49" charset="0"/>
            </a:endParaRPr>
          </a:p>
          <a:p>
            <a:endParaRPr lang="zh-CN" altLang="en-US" dirty="0">
              <a:latin typeface="Lucida Console" panose="020B0609040504020204" pitchFamily="49" charset="0"/>
            </a:endParaRPr>
          </a:p>
          <a:p>
            <a:endParaRPr lang="zh-CN" altLang="en-US" dirty="0" smtClean="0">
              <a:latin typeface="Lucida Console" panose="020B0609040504020204" pitchFamily="49" charset="0"/>
            </a:endParaRPr>
          </a:p>
          <a:p>
            <a:r>
              <a:rPr lang="en-US" altLang="zh-CN" dirty="0" smtClean="0">
                <a:latin typeface="Lucida Console" panose="020B0609040504020204" pitchFamily="49" charset="0"/>
              </a:rPr>
              <a:t>b2World</a:t>
            </a:r>
            <a:r>
              <a:rPr lang="zh-CN" altLang="en-US" dirty="0">
                <a:latin typeface="Lucida Console" panose="020B0609040504020204" pitchFamily="49" charset="0"/>
              </a:rPr>
              <a:t>内部维护</a:t>
            </a:r>
            <a:r>
              <a:rPr lang="zh-CN" altLang="en-US" dirty="0" smtClean="0">
                <a:latin typeface="Lucida Console" panose="020B0609040504020204" pitchFamily="49" charset="0"/>
              </a:rPr>
              <a:t>了所有</a:t>
            </a:r>
            <a:r>
              <a:rPr lang="en-US" altLang="zh-CN" dirty="0">
                <a:latin typeface="Lucida Console" panose="020B0609040504020204" pitchFamily="49" charset="0"/>
              </a:rPr>
              <a:t>b2Body</a:t>
            </a:r>
            <a:r>
              <a:rPr lang="zh-CN" altLang="en-US" dirty="0">
                <a:latin typeface="Lucida Console" panose="020B0609040504020204" pitchFamily="49" charset="0"/>
              </a:rPr>
              <a:t>的列表</a:t>
            </a:r>
            <a:r>
              <a:rPr lang="zh-CN" altLang="en-US" dirty="0" smtClean="0">
                <a:latin typeface="Lucida Console" panose="020B0609040504020204" pitchFamily="49" charset="0"/>
              </a:rPr>
              <a:t>，且这</a:t>
            </a:r>
            <a:r>
              <a:rPr lang="zh-CN" altLang="en-US" dirty="0">
                <a:latin typeface="Lucida Console" panose="020B0609040504020204" pitchFamily="49" charset="0"/>
              </a:rPr>
              <a:t>一列表是</a:t>
            </a:r>
            <a:r>
              <a:rPr lang="en-US" altLang="zh-CN" dirty="0">
                <a:latin typeface="Lucida Console" panose="020B0609040504020204" pitchFamily="49" charset="0"/>
              </a:rPr>
              <a:t>b2World</a:t>
            </a:r>
            <a:r>
              <a:rPr lang="zh-CN" altLang="en-US" dirty="0">
                <a:latin typeface="Lucida Console" panose="020B0609040504020204" pitchFamily="49" charset="0"/>
              </a:rPr>
              <a:t>的私有成员</a:t>
            </a:r>
            <a:r>
              <a:rPr lang="zh-CN" altLang="en-US" dirty="0" smtClean="0">
                <a:latin typeface="Lucida Console" panose="020B0609040504020204" pitchFamily="49" charset="0"/>
              </a:rPr>
              <a:t>，在传入</a:t>
            </a:r>
            <a:r>
              <a:rPr lang="en-US" altLang="zh-CN" dirty="0" err="1" smtClean="0">
                <a:latin typeface="Lucida Console" panose="020B0609040504020204" pitchFamily="49" charset="0"/>
              </a:rPr>
              <a:t>BodyDef</a:t>
            </a:r>
            <a:r>
              <a:rPr lang="zh-CN" altLang="en-US" dirty="0" smtClean="0">
                <a:latin typeface="Lucida Console" panose="020B0609040504020204" pitchFamily="49" charset="0"/>
              </a:rPr>
              <a:t>之后可用以实例化</a:t>
            </a:r>
            <a:r>
              <a:rPr lang="en-US" altLang="zh-CN" dirty="0" smtClean="0">
                <a:latin typeface="Lucida Console" panose="020B0609040504020204" pitchFamily="49" charset="0"/>
              </a:rPr>
              <a:t>b2Body</a:t>
            </a:r>
            <a:endParaRPr lang="zh-CN" altLang="en-US" dirty="0" smtClean="0"/>
          </a:p>
          <a:p>
            <a:r>
              <a:rPr lang="zh-CN" altLang="en-US" dirty="0" smtClean="0"/>
              <a:t>这样设计的原因是什么？</a:t>
            </a: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37</a:t>
            </a:fld>
            <a:endParaRPr lang="en-US" altLang="zh-CN" dirty="0"/>
          </a:p>
        </p:txBody>
      </p:sp>
      <p:sp>
        <p:nvSpPr>
          <p:cNvPr id="7" name="TextBox 3">
            <a:extLst>
              <a:ext uri="{FF2B5EF4-FFF2-40B4-BE49-F238E27FC236}">
                <a16:creationId xmlns:a16="http://schemas.microsoft.com/office/drawing/2014/main" xmlns="" id="{CCA93E50-B387-0244-BAFC-89A0CF9CD667}"/>
              </a:ext>
            </a:extLst>
          </p:cNvPr>
          <p:cNvSpPr txBox="1"/>
          <p:nvPr/>
        </p:nvSpPr>
        <p:spPr>
          <a:xfrm>
            <a:off x="709203" y="2420888"/>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传入重力系数</a:t>
            </a:r>
            <a:r>
              <a:rPr lang="en-US" altLang="zh-CN" sz="1600" dirty="0" smtClean="0">
                <a:solidFill>
                  <a:srgbClr val="00CC00"/>
                </a:solidFill>
                <a:latin typeface="Consolas" panose="020B0609020204030204" pitchFamily="49" charset="0"/>
                <a:ea typeface="华文楷体" panose="02010600040101010101" pitchFamily="2" charset="-122"/>
                <a:cs typeface="+mn-cs"/>
              </a:rPr>
              <a:t>g</a:t>
            </a:r>
            <a:r>
              <a:rPr lang="zh-CN" altLang="en-US" sz="1600" dirty="0" smtClean="0">
                <a:solidFill>
                  <a:srgbClr val="00CC00"/>
                </a:solidFill>
                <a:latin typeface="Consolas" panose="020B0609020204030204" pitchFamily="49" charset="0"/>
                <a:ea typeface="华文楷体" panose="02010600040101010101" pitchFamily="2" charset="-122"/>
                <a:cs typeface="+mn-cs"/>
              </a:rPr>
              <a:t>等信息</a:t>
            </a:r>
            <a:r>
              <a:rPr lang="zh-CN" altLang="en-US" sz="1600" dirty="0">
                <a:solidFill>
                  <a:srgbClr val="00CC00"/>
                </a:solidFill>
                <a:latin typeface="Consolas" panose="020B0609020204030204" pitchFamily="49" charset="0"/>
                <a:ea typeface="华文楷体" panose="02010600040101010101" pitchFamily="2" charset="-122"/>
              </a:rPr>
              <a:t>创建物理</a:t>
            </a:r>
            <a:r>
              <a:rPr lang="zh-CN" altLang="en-US" sz="1600" dirty="0" smtClean="0">
                <a:solidFill>
                  <a:srgbClr val="00CC00"/>
                </a:solidFill>
                <a:latin typeface="Consolas" panose="020B0609020204030204" pitchFamily="49" charset="0"/>
                <a:ea typeface="华文楷体" panose="02010600040101010101" pitchFamily="2" charset="-122"/>
              </a:rPr>
              <a:t>场景</a:t>
            </a:r>
            <a:endParaRPr lang="en-US" altLang="zh-CN" sz="1600" dirty="0" smtClean="0">
              <a:solidFill>
                <a:srgbClr val="00CC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b2World </a:t>
            </a:r>
            <a:r>
              <a:rPr lang="en-US" altLang="zh-CN" sz="1600" dirty="0">
                <a:solidFill>
                  <a:schemeClr val="tx1"/>
                </a:solidFill>
                <a:latin typeface="Consolas" panose="020B0609020204030204" pitchFamily="49" charset="0"/>
                <a:ea typeface="华文楷体" panose="02010600040101010101" pitchFamily="2" charset="-122"/>
                <a:cs typeface="+mn-cs"/>
              </a:rPr>
              <a:t>*world = new </a:t>
            </a:r>
            <a:r>
              <a:rPr lang="en-US" altLang="zh-CN" sz="1600" dirty="0" smtClean="0">
                <a:solidFill>
                  <a:schemeClr val="tx1"/>
                </a:solidFill>
                <a:latin typeface="Consolas" panose="020B0609020204030204" pitchFamily="49" charset="0"/>
                <a:ea typeface="华文楷体" panose="02010600040101010101" pitchFamily="2" charset="-122"/>
                <a:cs typeface="+mn-cs"/>
              </a:rPr>
              <a:t>b2World(</a:t>
            </a:r>
            <a:r>
              <a:rPr lang="en-US" altLang="zh-CN" sz="1600" dirty="0">
                <a:solidFill>
                  <a:schemeClr val="tx1"/>
                </a:solidFill>
                <a:latin typeface="Consolas" panose="020B0609020204030204" pitchFamily="49" charset="0"/>
                <a:ea typeface="华文楷体" panose="02010600040101010101" pitchFamily="2" charset="-122"/>
              </a:rPr>
              <a:t>gravity(0.0f, -10.0f)</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r>
              <a:rPr lang="en-US" altLang="zh-CN" sz="1600" dirty="0" smtClean="0"/>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创建</a:t>
            </a:r>
            <a:r>
              <a:rPr lang="zh-CN" altLang="en-US" sz="1600" dirty="0" smtClean="0">
                <a:solidFill>
                  <a:srgbClr val="00CC00"/>
                </a:solidFill>
                <a:latin typeface="Consolas" panose="020B0609020204030204" pitchFamily="49" charset="0"/>
                <a:ea typeface="华文楷体" panose="02010600040101010101" pitchFamily="2" charset="-122"/>
              </a:rPr>
              <a:t>位置信息在内的</a:t>
            </a:r>
            <a:r>
              <a:rPr lang="zh-CN" altLang="en-US" sz="1600" dirty="0" smtClean="0">
                <a:solidFill>
                  <a:srgbClr val="00CC00"/>
                </a:solidFill>
                <a:latin typeface="Consolas" panose="020B0609020204030204" pitchFamily="49" charset="0"/>
                <a:ea typeface="华文楷体" panose="02010600040101010101" pitchFamily="2" charset="-122"/>
                <a:cs typeface="+mn-cs"/>
              </a:rPr>
              <a:t>刚体信息</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b2BodyDef </a:t>
            </a:r>
            <a:r>
              <a:rPr lang="en-US" altLang="zh-CN" sz="1600" dirty="0" err="1">
                <a:solidFill>
                  <a:schemeClr val="tx1"/>
                </a:solidFill>
                <a:latin typeface="Consolas" panose="020B0609020204030204" pitchFamily="49" charset="0"/>
                <a:ea typeface="华文楷体" panose="02010600040101010101" pitchFamily="2" charset="-122"/>
                <a:cs typeface="+mn-cs"/>
              </a:rPr>
              <a:t>bodyDef</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bodyDef.position.Set</a:t>
            </a:r>
            <a:r>
              <a:rPr lang="en-US" altLang="zh-CN" sz="1600" dirty="0" smtClean="0">
                <a:solidFill>
                  <a:schemeClr val="tx1"/>
                </a:solidFill>
                <a:latin typeface="Consolas" panose="020B0609020204030204" pitchFamily="49" charset="0"/>
                <a:ea typeface="华文楷体" panose="02010600040101010101" pitchFamily="2" charset="-122"/>
                <a:cs typeface="+mn-cs"/>
              </a:rPr>
              <a:t>(0.0f</a:t>
            </a:r>
            <a:r>
              <a:rPr lang="en-US" altLang="zh-CN" sz="1600" dirty="0">
                <a:solidFill>
                  <a:schemeClr val="tx1"/>
                </a:solidFill>
                <a:latin typeface="Consolas" panose="020B0609020204030204" pitchFamily="49" charset="0"/>
                <a:ea typeface="华文楷体" panose="02010600040101010101" pitchFamily="2" charset="-122"/>
                <a:cs typeface="+mn-cs"/>
              </a:rPr>
              <a:t>, 4.0f</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将刚体信息传入物理场景通过工厂模式实例化场景内的</a:t>
            </a:r>
            <a:r>
              <a:rPr lang="en-US" altLang="zh-CN" sz="1600" dirty="0" smtClean="0">
                <a:solidFill>
                  <a:srgbClr val="00CC00"/>
                </a:solidFill>
                <a:latin typeface="Consolas" panose="020B0609020204030204" pitchFamily="49" charset="0"/>
                <a:ea typeface="华文楷体" panose="02010600040101010101" pitchFamily="2" charset="-122"/>
                <a:cs typeface="+mn-cs"/>
              </a:rPr>
              <a:t>b2Body</a:t>
            </a:r>
            <a:r>
              <a:rPr lang="zh-CN" altLang="en-US" sz="1600" dirty="0" smtClean="0">
                <a:solidFill>
                  <a:srgbClr val="00CC00"/>
                </a:solidFill>
                <a:latin typeface="Consolas" panose="020B0609020204030204" pitchFamily="49" charset="0"/>
                <a:ea typeface="华文楷体" panose="02010600040101010101" pitchFamily="2" charset="-122"/>
                <a:cs typeface="+mn-cs"/>
              </a:rPr>
              <a:t>，此时</a:t>
            </a:r>
            <a:r>
              <a:rPr lang="en-US" altLang="zh-CN" sz="1600" dirty="0" smtClean="0">
                <a:solidFill>
                  <a:srgbClr val="00CC00"/>
                </a:solidFill>
                <a:latin typeface="Consolas" panose="020B0609020204030204" pitchFamily="49" charset="0"/>
                <a:ea typeface="华文楷体" panose="02010600040101010101" pitchFamily="2" charset="-122"/>
                <a:cs typeface="+mn-cs"/>
              </a:rPr>
              <a:t>body</a:t>
            </a:r>
            <a:r>
              <a:rPr lang="zh-CN" altLang="en-US" sz="1600" dirty="0" smtClean="0">
                <a:solidFill>
                  <a:srgbClr val="00CC00"/>
                </a:solidFill>
                <a:latin typeface="Consolas" panose="020B0609020204030204" pitchFamily="49" charset="0"/>
                <a:ea typeface="华文楷体" panose="02010600040101010101" pitchFamily="2" charset="-122"/>
                <a:cs typeface="+mn-cs"/>
              </a:rPr>
              <a:t>是一个在坐标</a:t>
            </a:r>
            <a:r>
              <a:rPr lang="en-US" altLang="zh-CN" sz="1600" dirty="0" smtClean="0">
                <a:solidFill>
                  <a:srgbClr val="00CC00"/>
                </a:solidFill>
                <a:latin typeface="Consolas" panose="020B0609020204030204" pitchFamily="49" charset="0"/>
                <a:ea typeface="华文楷体" panose="02010600040101010101" pitchFamily="2" charset="-122"/>
                <a:cs typeface="+mn-cs"/>
              </a:rPr>
              <a:t>(0.0, 4.0)</a:t>
            </a:r>
            <a:r>
              <a:rPr lang="zh-CN" altLang="en-US" sz="1600" dirty="0" smtClean="0">
                <a:solidFill>
                  <a:srgbClr val="00CC00"/>
                </a:solidFill>
                <a:latin typeface="Consolas" panose="020B0609020204030204" pitchFamily="49" charset="0"/>
                <a:ea typeface="华文楷体" panose="02010600040101010101" pitchFamily="2" charset="-122"/>
                <a:cs typeface="+mn-cs"/>
              </a:rPr>
              <a:t>上的受</a:t>
            </a:r>
            <a:r>
              <a:rPr lang="en-US" altLang="zh-CN" sz="1600" dirty="0">
                <a:solidFill>
                  <a:srgbClr val="00CC00"/>
                </a:solidFill>
                <a:latin typeface="Consolas" panose="020B0609020204030204" pitchFamily="49" charset="0"/>
                <a:ea typeface="华文楷体" panose="02010600040101010101" pitchFamily="2" charset="-122"/>
              </a:rPr>
              <a:t>10</a:t>
            </a:r>
            <a:r>
              <a:rPr lang="zh-CN" altLang="en-US" sz="1600" dirty="0" smtClean="0">
                <a:solidFill>
                  <a:srgbClr val="00CC00"/>
                </a:solidFill>
                <a:latin typeface="Consolas" panose="020B0609020204030204" pitchFamily="49" charset="0"/>
                <a:ea typeface="华文楷体" panose="02010600040101010101" pitchFamily="2" charset="-122"/>
                <a:cs typeface="+mn-cs"/>
              </a:rPr>
              <a:t>重力系数影响的刚体</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b2Body *body = world-&gt;</a:t>
            </a:r>
            <a:r>
              <a:rPr lang="en-US" altLang="zh-CN" sz="1600" dirty="0" err="1">
                <a:solidFill>
                  <a:srgbClr val="FF0000"/>
                </a:solidFill>
                <a:latin typeface="Consolas" panose="020B0609020204030204" pitchFamily="49" charset="0"/>
                <a:ea typeface="华文楷体" panose="02010600040101010101" pitchFamily="2" charset="-122"/>
                <a:cs typeface="+mn-cs"/>
              </a:rPr>
              <a:t>createBody</a:t>
            </a:r>
            <a:r>
              <a:rPr lang="en-US" altLang="zh-CN" sz="1600" dirty="0">
                <a:solidFill>
                  <a:srgbClr val="FF0000"/>
                </a:solidFill>
                <a:latin typeface="Consolas" panose="020B0609020204030204" pitchFamily="49" charset="0"/>
                <a:ea typeface="华文楷体" panose="02010600040101010101" pitchFamily="2" charset="-122"/>
                <a:cs typeface="+mn-cs"/>
              </a:rPr>
              <a:t>(&amp;</a:t>
            </a:r>
            <a:r>
              <a:rPr lang="en-US" altLang="zh-CN" sz="1600" dirty="0" err="1">
                <a:solidFill>
                  <a:srgbClr val="FF0000"/>
                </a:solidFill>
                <a:latin typeface="Consolas" panose="020B0609020204030204" pitchFamily="49" charset="0"/>
                <a:ea typeface="华文楷体" panose="02010600040101010101" pitchFamily="2" charset="-122"/>
                <a:cs typeface="+mn-cs"/>
              </a:rPr>
              <a:t>bodyDef</a:t>
            </a:r>
            <a:r>
              <a:rPr lang="en-US" altLang="zh-CN" sz="1600" dirty="0">
                <a:solidFill>
                  <a:srgbClr val="FF0000"/>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849769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en-US" altLang="zh-CN" dirty="0"/>
              <a:t>Box2D</a:t>
            </a:r>
            <a:r>
              <a:rPr lang="zh-CN" altLang="en-US" dirty="0"/>
              <a:t>中的工厂模式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endParaRPr lang="en-US" altLang="zh-CN" dirty="0">
              <a:latin typeface="Lucida Console" panose="020B0609040504020204" pitchFamily="49" charset="0"/>
            </a:endParaRPr>
          </a:p>
          <a:p>
            <a:endParaRPr lang="en-US" altLang="zh-CN" b="1" dirty="0">
              <a:latin typeface="Lucida Console" panose="020B0609040504020204" pitchFamily="49" charset="0"/>
            </a:endParaRPr>
          </a:p>
          <a:p>
            <a:endParaRPr lang="en-US" altLang="zh-CN" b="1" dirty="0">
              <a:latin typeface="Lucida Console" panose="020B0609040504020204" pitchFamily="49" charset="0"/>
            </a:endParaRPr>
          </a:p>
          <a:p>
            <a:r>
              <a:rPr lang="zh-CN" altLang="en-US" dirty="0" smtClean="0"/>
              <a:t>原因之一：</a:t>
            </a:r>
            <a:endParaRPr lang="en-US" altLang="zh-CN" dirty="0"/>
          </a:p>
          <a:p>
            <a:r>
              <a:rPr lang="zh-CN" altLang="en-US" sz="2000" b="0" dirty="0" smtClean="0">
                <a:solidFill>
                  <a:schemeClr val="tx1"/>
                </a:solidFill>
                <a:latin typeface="Lucida Console" panose="020B0609040504020204" pitchFamily="49" charset="0"/>
              </a:rPr>
              <a:t>采用工厂模式与</a:t>
            </a:r>
            <a:r>
              <a:rPr lang="en-US" altLang="zh-CN" sz="2000" b="0" dirty="0" smtClean="0">
                <a:solidFill>
                  <a:schemeClr val="tx1"/>
                </a:solidFill>
                <a:latin typeface="Lucida Console" panose="020B0609040504020204" pitchFamily="49" charset="0"/>
              </a:rPr>
              <a:t>b2BodyDef</a:t>
            </a:r>
            <a:r>
              <a:rPr lang="zh-CN" altLang="en-US" sz="2000" b="0" dirty="0" smtClean="0">
                <a:solidFill>
                  <a:schemeClr val="tx1"/>
                </a:solidFill>
                <a:latin typeface="Lucida Console" panose="020B0609040504020204" pitchFamily="49" charset="0"/>
              </a:rPr>
              <a:t>来实例化</a:t>
            </a:r>
            <a:r>
              <a:rPr lang="en-US" altLang="zh-CN" sz="2000" b="0" dirty="0" smtClean="0">
                <a:solidFill>
                  <a:schemeClr val="tx1"/>
                </a:solidFill>
                <a:latin typeface="Lucida Console" panose="020B0609040504020204" pitchFamily="49" charset="0"/>
              </a:rPr>
              <a:t>b2Body</a:t>
            </a:r>
            <a:r>
              <a:rPr lang="zh-CN" altLang="en-US" sz="2000" b="0" dirty="0" smtClean="0">
                <a:solidFill>
                  <a:schemeClr val="tx1"/>
                </a:solidFill>
                <a:latin typeface="Lucida Console" panose="020B0609040504020204" pitchFamily="49" charset="0"/>
              </a:rPr>
              <a:t>可以</a:t>
            </a:r>
            <a:r>
              <a:rPr lang="zh-CN" altLang="en-US" sz="2000" b="0" dirty="0">
                <a:solidFill>
                  <a:schemeClr val="tx1"/>
                </a:solidFill>
                <a:latin typeface="Lucida Console" panose="020B0609040504020204" pitchFamily="49" charset="0"/>
              </a:rPr>
              <a:t>避免在函数调用中标明所有</a:t>
            </a:r>
            <a:r>
              <a:rPr lang="zh-CN" altLang="en-US" sz="2000" b="0" dirty="0" smtClean="0">
                <a:solidFill>
                  <a:schemeClr val="tx1"/>
                </a:solidFill>
                <a:latin typeface="Lucida Console" panose="020B0609040504020204" pitchFamily="49" charset="0"/>
              </a:rPr>
              <a:t>属性，如下面这种情况：</a:t>
            </a:r>
          </a:p>
          <a:p>
            <a:pPr lvl="1"/>
            <a:r>
              <a:rPr lang="en-US" altLang="zh-CN" sz="1600" dirty="0" smtClean="0">
                <a:latin typeface="Lucida Console" panose="020B0609040504020204" pitchFamily="49" charset="0"/>
              </a:rPr>
              <a:t>b2Body *body = new b2Body(p1, p2, </a:t>
            </a:r>
            <a:r>
              <a:rPr lang="mr-IN" altLang="zh-CN" sz="1600" dirty="0" smtClean="0">
                <a:latin typeface="Lucida Console" panose="020B0609040504020204" pitchFamily="49" charset="0"/>
              </a:rPr>
              <a:t>…</a:t>
            </a:r>
            <a:r>
              <a:rPr lang="en-US" altLang="zh-CN" sz="1600" dirty="0" smtClean="0">
                <a:latin typeface="Lucida Console" panose="020B0609040504020204" pitchFamily="49" charset="0"/>
              </a:rPr>
              <a:t>);</a:t>
            </a:r>
            <a:endParaRPr lang="en-US" altLang="zh-CN" sz="2000" b="0" dirty="0" smtClean="0">
              <a:solidFill>
                <a:schemeClr val="tx1"/>
              </a:solidFill>
              <a:latin typeface="Lucida Console" panose="020B0609040504020204" pitchFamily="49" charset="0"/>
            </a:endParaRPr>
          </a:p>
          <a:p>
            <a:r>
              <a:rPr lang="zh-CN" altLang="en-US" sz="2000" b="0" dirty="0" smtClean="0">
                <a:solidFill>
                  <a:schemeClr val="tx1"/>
                </a:solidFill>
                <a:latin typeface="Lucida Console" panose="020B0609040504020204" pitchFamily="49" charset="0"/>
              </a:rPr>
              <a:t>也</a:t>
            </a:r>
            <a:r>
              <a:rPr lang="zh-CN" altLang="en-US" sz="2000" b="0" dirty="0">
                <a:solidFill>
                  <a:schemeClr val="tx1"/>
                </a:solidFill>
                <a:latin typeface="Lucida Console" panose="020B0609040504020204" pitchFamily="49" charset="0"/>
              </a:rPr>
              <a:t>可以方便地构造多个属性相同或类似的</a:t>
            </a:r>
            <a:r>
              <a:rPr lang="en-US" altLang="zh-CN" sz="2000" b="0" dirty="0">
                <a:solidFill>
                  <a:schemeClr val="tx1"/>
                </a:solidFill>
                <a:latin typeface="Lucida Console" panose="020B0609040504020204" pitchFamily="49" charset="0"/>
              </a:rPr>
              <a:t>b2Body</a:t>
            </a:r>
            <a:r>
              <a:rPr lang="zh-CN" altLang="en-US" sz="2000" b="0" dirty="0" smtClean="0">
                <a:solidFill>
                  <a:schemeClr val="tx1"/>
                </a:solidFill>
                <a:latin typeface="Lucida Console" panose="020B0609040504020204" pitchFamily="49" charset="0"/>
              </a:rPr>
              <a:t>对象</a:t>
            </a:r>
            <a:endParaRPr lang="en-US" altLang="zh-CN" sz="2000" b="0" dirty="0" smtClean="0">
              <a:solidFill>
                <a:schemeClr val="tx1"/>
              </a:solidFill>
              <a:latin typeface="Lucida Console" panose="020B0609040504020204" pitchFamily="49" charset="0"/>
            </a:endParaRPr>
          </a:p>
          <a:p>
            <a:pPr lvl="1"/>
            <a:r>
              <a:rPr lang="en-US" altLang="zh-CN" sz="1600" dirty="0" smtClean="0">
                <a:latin typeface="Lucida Console" panose="020B0609040504020204" pitchFamily="49" charset="0"/>
              </a:rPr>
              <a:t>b2Body *body1 = world-&gt;</a:t>
            </a:r>
            <a:r>
              <a:rPr lang="en-US" altLang="zh-CN" sz="1600" dirty="0" err="1" smtClean="0">
                <a:latin typeface="Lucida Console" panose="020B0609040504020204" pitchFamily="49" charset="0"/>
              </a:rPr>
              <a:t>createBody</a:t>
            </a:r>
            <a:r>
              <a:rPr lang="en-US" altLang="zh-CN" sz="1600" dirty="0" smtClean="0">
                <a:latin typeface="Lucida Console" panose="020B0609040504020204" pitchFamily="49" charset="0"/>
              </a:rPr>
              <a:t>(&amp;</a:t>
            </a:r>
            <a:r>
              <a:rPr lang="en-US" altLang="zh-CN" sz="1600" dirty="0" err="1" smtClean="0">
                <a:latin typeface="Lucida Console" panose="020B0609040504020204" pitchFamily="49" charset="0"/>
              </a:rPr>
              <a:t>bodyDef</a:t>
            </a:r>
            <a:r>
              <a:rPr lang="en-US" altLang="zh-CN" sz="1600" dirty="0" smtClean="0">
                <a:latin typeface="Lucida Console" panose="020B0609040504020204" pitchFamily="49" charset="0"/>
              </a:rPr>
              <a:t>);</a:t>
            </a:r>
            <a:endParaRPr lang="en-US" altLang="zh-CN" sz="1600" b="0" dirty="0" smtClean="0">
              <a:solidFill>
                <a:schemeClr val="tx1"/>
              </a:solidFill>
              <a:latin typeface="Lucida Console" panose="020B0609040504020204" pitchFamily="49" charset="0"/>
            </a:endParaRPr>
          </a:p>
          <a:p>
            <a:pPr lvl="1"/>
            <a:r>
              <a:rPr lang="en-US" altLang="zh-CN" sz="1600" dirty="0">
                <a:latin typeface="Lucida Console" panose="020B0609040504020204" pitchFamily="49" charset="0"/>
              </a:rPr>
              <a:t>b2Body *</a:t>
            </a:r>
            <a:r>
              <a:rPr lang="en-US" altLang="zh-CN" sz="1600" dirty="0" smtClean="0">
                <a:latin typeface="Lucida Console" panose="020B0609040504020204" pitchFamily="49" charset="0"/>
              </a:rPr>
              <a:t>body2 </a:t>
            </a:r>
            <a:r>
              <a:rPr lang="en-US" altLang="zh-CN" sz="1600" dirty="0">
                <a:latin typeface="Lucida Console" panose="020B0609040504020204" pitchFamily="49" charset="0"/>
              </a:rPr>
              <a:t>= world-&gt;</a:t>
            </a:r>
            <a:r>
              <a:rPr lang="en-US" altLang="zh-CN" sz="1600" dirty="0" err="1">
                <a:latin typeface="Lucida Console" panose="020B0609040504020204" pitchFamily="49" charset="0"/>
              </a:rPr>
              <a:t>createBody</a:t>
            </a:r>
            <a:r>
              <a:rPr lang="en-US" altLang="zh-CN" sz="1600" dirty="0">
                <a:latin typeface="Lucida Console" panose="020B0609040504020204" pitchFamily="49" charset="0"/>
              </a:rPr>
              <a:t>(&amp;</a:t>
            </a:r>
            <a:r>
              <a:rPr lang="en-US" altLang="zh-CN" sz="1600" dirty="0" err="1">
                <a:latin typeface="Lucida Console" panose="020B0609040504020204" pitchFamily="49" charset="0"/>
              </a:rPr>
              <a:t>bodyDef</a:t>
            </a:r>
            <a:r>
              <a:rPr lang="en-US" altLang="zh-CN" sz="1600" dirty="0" smtClean="0">
                <a:latin typeface="Lucida Console" panose="020B0609040504020204" pitchFamily="49" charset="0"/>
              </a:rPr>
              <a:t>);</a:t>
            </a:r>
            <a:endParaRPr lang="en-US" altLang="zh-CN" sz="1600" dirty="0">
              <a:latin typeface="Lucida Console" panose="020B0609040504020204" pitchFamily="49" charset="0"/>
            </a:endParaRPr>
          </a:p>
          <a:p>
            <a:pPr lvl="1"/>
            <a:endParaRPr lang="en-US" altLang="zh-CN" sz="1600" b="0" dirty="0">
              <a:solidFill>
                <a:schemeClr val="tx1"/>
              </a:solidFill>
              <a:latin typeface="Lucida Console" panose="020B0609040504020204" pitchFamily="49" charset="0"/>
            </a:endParaRPr>
          </a:p>
          <a:p>
            <a:pPr marL="457200" indent="-457200">
              <a:buFont typeface="+mj-lt"/>
              <a:buAutoNum type="arabicPeriod"/>
            </a:pP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38</a:t>
            </a:fld>
            <a:endParaRPr lang="en-US" altLang="zh-CN" dirty="0"/>
          </a:p>
        </p:txBody>
      </p:sp>
      <p:sp>
        <p:nvSpPr>
          <p:cNvPr id="7" name="TextBox 3">
            <a:extLst>
              <a:ext uri="{FF2B5EF4-FFF2-40B4-BE49-F238E27FC236}">
                <a16:creationId xmlns:a16="http://schemas.microsoft.com/office/drawing/2014/main" xmlns="" id="{CCA93E50-B387-0244-BAFC-89A0CF9CD667}"/>
              </a:ext>
            </a:extLst>
          </p:cNvPr>
          <p:cNvSpPr txBox="1"/>
          <p:nvPr/>
        </p:nvSpPr>
        <p:spPr>
          <a:xfrm>
            <a:off x="709203" y="1268760"/>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传入重力系数</a:t>
            </a:r>
            <a:r>
              <a:rPr lang="en-US" altLang="zh-CN" sz="1600" dirty="0">
                <a:solidFill>
                  <a:srgbClr val="00CC00"/>
                </a:solidFill>
                <a:latin typeface="Consolas" panose="020B0609020204030204" pitchFamily="49" charset="0"/>
                <a:ea typeface="华文楷体" panose="02010600040101010101" pitchFamily="2" charset="-122"/>
              </a:rPr>
              <a:t>g</a:t>
            </a:r>
            <a:r>
              <a:rPr lang="zh-CN" altLang="en-US" sz="1600" dirty="0">
                <a:solidFill>
                  <a:srgbClr val="00CC00"/>
                </a:solidFill>
                <a:latin typeface="Consolas" panose="020B0609020204030204" pitchFamily="49" charset="0"/>
                <a:ea typeface="华文楷体" panose="02010600040101010101" pitchFamily="2" charset="-122"/>
              </a:rPr>
              <a:t>等信息创建物理场景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b2World *world = new b2World(gravity(0.0f, -10.0f),</a:t>
            </a:r>
            <a:r>
              <a:rPr lang="en-US" altLang="zh-CN" sz="1600" dirty="0"/>
              <a:t> </a:t>
            </a:r>
            <a:r>
              <a:rPr lang="en-US" altLang="zh-CN" sz="1600" dirty="0">
                <a:solidFill>
                  <a:schemeClr val="tx1"/>
                </a:solidFill>
                <a:latin typeface="Consolas" panose="020B0609020204030204" pitchFamily="49" charset="0"/>
                <a:ea typeface="华文楷体" panose="02010600040101010101" pitchFamily="2" charset="-122"/>
              </a:rPr>
              <a:t>...);</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创建位置信息在内的刚体信息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b2BodyDef </a:t>
            </a:r>
            <a:r>
              <a:rPr lang="en-US" altLang="zh-CN" sz="1600" dirty="0" err="1">
                <a:solidFill>
                  <a:schemeClr val="tx1"/>
                </a:solidFill>
                <a:latin typeface="Consolas" panose="020B0609020204030204" pitchFamily="49" charset="0"/>
                <a:ea typeface="华文楷体" panose="02010600040101010101" pitchFamily="2" charset="-122"/>
              </a:rPr>
              <a:t>bodyDef</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bodyDef.position.Set</a:t>
            </a:r>
            <a:r>
              <a:rPr lang="en-US" altLang="zh-CN" sz="1600" dirty="0">
                <a:solidFill>
                  <a:schemeClr val="tx1"/>
                </a:solidFill>
                <a:latin typeface="Consolas" panose="020B0609020204030204" pitchFamily="49" charset="0"/>
                <a:ea typeface="华文楷体" panose="02010600040101010101" pitchFamily="2" charset="-122"/>
              </a:rPr>
              <a:t>(0.0f, 4.0f); …</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将刚体信息传入物理场景通过工厂模式实例化场景内的</a:t>
            </a:r>
            <a:r>
              <a:rPr lang="en-US" altLang="zh-CN" sz="1600" dirty="0">
                <a:solidFill>
                  <a:srgbClr val="00CC00"/>
                </a:solidFill>
                <a:latin typeface="Consolas" panose="020B0609020204030204" pitchFamily="49" charset="0"/>
                <a:ea typeface="华文楷体" panose="02010600040101010101" pitchFamily="2" charset="-122"/>
              </a:rPr>
              <a:t>b2Body</a:t>
            </a:r>
            <a:r>
              <a:rPr lang="zh-CN" altLang="en-US" sz="1600" dirty="0">
                <a:solidFill>
                  <a:srgbClr val="00CC00"/>
                </a:solidFill>
                <a:latin typeface="Consolas" panose="020B0609020204030204" pitchFamily="49" charset="0"/>
                <a:ea typeface="华文楷体" panose="02010600040101010101" pitchFamily="2" charset="-122"/>
              </a:rPr>
              <a:t>，此时</a:t>
            </a:r>
            <a:r>
              <a:rPr lang="en-US" altLang="zh-CN" sz="1600" dirty="0">
                <a:solidFill>
                  <a:srgbClr val="00CC00"/>
                </a:solidFill>
                <a:latin typeface="Consolas" panose="020B0609020204030204" pitchFamily="49" charset="0"/>
                <a:ea typeface="华文楷体" panose="02010600040101010101" pitchFamily="2" charset="-122"/>
              </a:rPr>
              <a:t>body</a:t>
            </a:r>
            <a:r>
              <a:rPr lang="zh-CN" altLang="en-US" sz="1600" dirty="0">
                <a:solidFill>
                  <a:srgbClr val="00CC00"/>
                </a:solidFill>
                <a:latin typeface="Consolas" panose="020B0609020204030204" pitchFamily="49" charset="0"/>
                <a:ea typeface="华文楷体" panose="02010600040101010101" pitchFamily="2" charset="-122"/>
              </a:rPr>
              <a:t>是一个在坐标</a:t>
            </a:r>
            <a:r>
              <a:rPr lang="en-US" altLang="zh-CN" sz="1600" dirty="0">
                <a:solidFill>
                  <a:srgbClr val="00CC00"/>
                </a:solidFill>
                <a:latin typeface="Consolas" panose="020B0609020204030204" pitchFamily="49" charset="0"/>
                <a:ea typeface="华文楷体" panose="02010600040101010101" pitchFamily="2" charset="-122"/>
              </a:rPr>
              <a:t>(0.0, 4.0)</a:t>
            </a:r>
            <a:r>
              <a:rPr lang="zh-CN" altLang="en-US" sz="1600" dirty="0">
                <a:solidFill>
                  <a:srgbClr val="00CC00"/>
                </a:solidFill>
                <a:latin typeface="Consolas" panose="020B0609020204030204" pitchFamily="49" charset="0"/>
                <a:ea typeface="华文楷体" panose="02010600040101010101" pitchFamily="2" charset="-122"/>
              </a:rPr>
              <a:t>上的受</a:t>
            </a:r>
            <a:r>
              <a:rPr lang="en-US" altLang="zh-CN" sz="1600" dirty="0">
                <a:solidFill>
                  <a:srgbClr val="00CC00"/>
                </a:solidFill>
                <a:latin typeface="Consolas" panose="020B0609020204030204" pitchFamily="49" charset="0"/>
                <a:ea typeface="华文楷体" panose="02010600040101010101" pitchFamily="2" charset="-122"/>
              </a:rPr>
              <a:t>10</a:t>
            </a:r>
            <a:r>
              <a:rPr lang="zh-CN" altLang="en-US" sz="1600" dirty="0">
                <a:solidFill>
                  <a:srgbClr val="00CC00"/>
                </a:solidFill>
                <a:latin typeface="Consolas" panose="020B0609020204030204" pitchFamily="49" charset="0"/>
                <a:ea typeface="华文楷体" panose="02010600040101010101" pitchFamily="2" charset="-122"/>
              </a:rPr>
              <a:t>重力系数影响的刚体</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b2Body *body = world-&gt;</a:t>
            </a:r>
            <a:r>
              <a:rPr lang="en-US" altLang="zh-CN" sz="1600" dirty="0" err="1">
                <a:solidFill>
                  <a:srgbClr val="FF0000"/>
                </a:solidFill>
                <a:latin typeface="Consolas" panose="020B0609020204030204" pitchFamily="49" charset="0"/>
                <a:ea typeface="华文楷体" panose="02010600040101010101" pitchFamily="2" charset="-122"/>
              </a:rPr>
              <a:t>createBody</a:t>
            </a:r>
            <a:r>
              <a:rPr lang="en-US" altLang="zh-CN" sz="1600" dirty="0">
                <a:solidFill>
                  <a:srgbClr val="FF0000"/>
                </a:solidFill>
                <a:latin typeface="Consolas" panose="020B0609020204030204" pitchFamily="49" charset="0"/>
                <a:ea typeface="华文楷体" panose="02010600040101010101" pitchFamily="2" charset="-122"/>
              </a:rPr>
              <a:t>(&amp;</a:t>
            </a:r>
            <a:r>
              <a:rPr lang="en-US" altLang="zh-CN" sz="1600" dirty="0" err="1">
                <a:solidFill>
                  <a:srgbClr val="FF0000"/>
                </a:solidFill>
                <a:latin typeface="Consolas" panose="020B0609020204030204" pitchFamily="49" charset="0"/>
                <a:ea typeface="华文楷体" panose="02010600040101010101" pitchFamily="2" charset="-122"/>
              </a:rPr>
              <a:t>bodyDef</a:t>
            </a:r>
            <a:r>
              <a:rPr lang="en-US" altLang="zh-CN" sz="1600" dirty="0">
                <a:solidFill>
                  <a:srgbClr val="FF0000"/>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773698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en-US" altLang="zh-CN" dirty="0"/>
              <a:t>Box2D</a:t>
            </a:r>
            <a:r>
              <a:rPr lang="zh-CN" altLang="en-US" dirty="0"/>
              <a:t>中的工厂模式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endParaRPr lang="en-US" altLang="zh-CN" dirty="0">
              <a:latin typeface="Lucida Console" panose="020B0609040504020204" pitchFamily="49" charset="0"/>
            </a:endParaRPr>
          </a:p>
          <a:p>
            <a:endParaRPr lang="en-US" altLang="zh-CN" b="1" dirty="0">
              <a:latin typeface="Lucida Console" panose="020B0609040504020204" pitchFamily="49" charset="0"/>
            </a:endParaRPr>
          </a:p>
          <a:p>
            <a:endParaRPr lang="en-US" altLang="zh-CN" b="1" dirty="0">
              <a:latin typeface="Lucida Console" panose="020B0609040504020204" pitchFamily="49" charset="0"/>
            </a:endParaRPr>
          </a:p>
          <a:p>
            <a:r>
              <a:rPr lang="zh-CN" altLang="en-US" dirty="0" smtClean="0"/>
              <a:t>原因之二：</a:t>
            </a:r>
            <a:endParaRPr lang="en-US" altLang="zh-CN" dirty="0"/>
          </a:p>
          <a:p>
            <a:r>
              <a:rPr lang="en-US" altLang="zh-CN" sz="2000" b="0" dirty="0" smtClean="0">
                <a:solidFill>
                  <a:schemeClr val="tx1"/>
                </a:solidFill>
                <a:latin typeface="Lucida Console" panose="020B0609040504020204" pitchFamily="49" charset="0"/>
              </a:rPr>
              <a:t>Box2D</a:t>
            </a:r>
            <a:r>
              <a:rPr lang="zh-CN" altLang="en-US" sz="2000" b="0" dirty="0">
                <a:solidFill>
                  <a:schemeClr val="tx1"/>
                </a:solidFill>
                <a:latin typeface="Lucida Console" panose="020B0609040504020204" pitchFamily="49" charset="0"/>
              </a:rPr>
              <a:t>需要频繁申请并释放小块内存，为高效处理，</a:t>
            </a:r>
            <a:r>
              <a:rPr lang="en-US" altLang="zh-CN" sz="2000" b="0" dirty="0">
                <a:solidFill>
                  <a:schemeClr val="tx1"/>
                </a:solidFill>
                <a:latin typeface="Lucida Console" panose="020B0609040504020204" pitchFamily="49" charset="0"/>
              </a:rPr>
              <a:t>Box2D</a:t>
            </a:r>
            <a:r>
              <a:rPr lang="zh-CN" altLang="en-US" sz="2000" b="0" dirty="0">
                <a:solidFill>
                  <a:schemeClr val="tx1"/>
                </a:solidFill>
                <a:latin typeface="Lucida Console" panose="020B0609040504020204" pitchFamily="49" charset="0"/>
              </a:rPr>
              <a:t>自己实现了小块内存分配器</a:t>
            </a:r>
            <a:r>
              <a:rPr lang="en-US" altLang="zh-CN" sz="2000" b="0" dirty="0">
                <a:solidFill>
                  <a:schemeClr val="tx1"/>
                </a:solidFill>
                <a:latin typeface="Lucida Console" panose="020B0609040504020204" pitchFamily="49" charset="0"/>
              </a:rPr>
              <a:t>b2BlockAllocator</a:t>
            </a:r>
            <a:r>
              <a:rPr lang="zh-CN" altLang="en-US" sz="2000" b="0" dirty="0">
                <a:solidFill>
                  <a:schemeClr val="tx1"/>
                </a:solidFill>
                <a:latin typeface="Lucida Console" panose="020B0609040504020204" pitchFamily="49" charset="0"/>
              </a:rPr>
              <a:t>并手动管理内存</a:t>
            </a:r>
            <a:r>
              <a:rPr lang="zh-CN" altLang="en-US" sz="2000" b="0" dirty="0" smtClean="0">
                <a:solidFill>
                  <a:schemeClr val="tx1"/>
                </a:solidFill>
                <a:latin typeface="Lucida Console" panose="020B0609040504020204" pitchFamily="49" charset="0"/>
              </a:rPr>
              <a:t>。人工的进行</a:t>
            </a:r>
            <a:r>
              <a:rPr lang="en-US" altLang="zh-CN" sz="2000" b="0" dirty="0" smtClean="0">
                <a:solidFill>
                  <a:schemeClr val="tx1"/>
                </a:solidFill>
                <a:latin typeface="Lucida Console" panose="020B0609040504020204" pitchFamily="49" charset="0"/>
              </a:rPr>
              <a:t>b2Body</a:t>
            </a:r>
            <a:r>
              <a:rPr lang="zh-CN" altLang="en-US" sz="2000" b="0" dirty="0" smtClean="0">
                <a:solidFill>
                  <a:schemeClr val="tx1"/>
                </a:solidFill>
                <a:latin typeface="Lucida Console" panose="020B0609040504020204" pitchFamily="49" charset="0"/>
              </a:rPr>
              <a:t>实例化可能会与自动内存分配冲突</a:t>
            </a:r>
          </a:p>
          <a:p>
            <a:r>
              <a:rPr lang="zh-CN" altLang="en-US" sz="2000" b="0" dirty="0" smtClean="0">
                <a:solidFill>
                  <a:schemeClr val="tx1"/>
                </a:solidFill>
                <a:latin typeface="Lucida Console" panose="020B0609040504020204" pitchFamily="49" charset="0"/>
              </a:rPr>
              <a:t>通过工厂模式，</a:t>
            </a:r>
            <a:r>
              <a:rPr lang="zh-CN" altLang="en-US" sz="2000" b="0" dirty="0">
                <a:solidFill>
                  <a:schemeClr val="tx1"/>
                </a:solidFill>
                <a:latin typeface="Lucida Console" panose="020B0609040504020204" pitchFamily="49" charset="0"/>
              </a:rPr>
              <a:t>可以避免用户误用系统的内存分配</a:t>
            </a:r>
            <a:r>
              <a:rPr lang="zh-CN" altLang="en-US" sz="2000" b="0" dirty="0" smtClean="0">
                <a:solidFill>
                  <a:schemeClr val="tx1"/>
                </a:solidFill>
                <a:latin typeface="Lucida Console" panose="020B0609040504020204" pitchFamily="49" charset="0"/>
              </a:rPr>
              <a:t>机制，让创建过程不暴露给用户。</a:t>
            </a:r>
            <a:endParaRPr lang="en-US" altLang="zh-CN" sz="2000" b="0" dirty="0">
              <a:solidFill>
                <a:schemeClr val="tx1"/>
              </a:solidFill>
              <a:latin typeface="Lucida Console" panose="020B0609040504020204" pitchFamily="49" charset="0"/>
            </a:endParaRPr>
          </a:p>
          <a:p>
            <a:pPr marL="457200" indent="-457200">
              <a:buFont typeface="+mj-lt"/>
              <a:buAutoNum type="arabicPeriod"/>
            </a:pP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39</a:t>
            </a:fld>
            <a:endParaRPr lang="en-US" altLang="zh-CN" dirty="0"/>
          </a:p>
        </p:txBody>
      </p:sp>
      <p:sp>
        <p:nvSpPr>
          <p:cNvPr id="7" name="TextBox 3">
            <a:extLst>
              <a:ext uri="{FF2B5EF4-FFF2-40B4-BE49-F238E27FC236}">
                <a16:creationId xmlns:a16="http://schemas.microsoft.com/office/drawing/2014/main" xmlns="" id="{CCA93E50-B387-0244-BAFC-89A0CF9CD667}"/>
              </a:ext>
            </a:extLst>
          </p:cNvPr>
          <p:cNvSpPr txBox="1"/>
          <p:nvPr/>
        </p:nvSpPr>
        <p:spPr>
          <a:xfrm>
            <a:off x="709203" y="1268760"/>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传入重力系数</a:t>
            </a:r>
            <a:r>
              <a:rPr lang="en-US" altLang="zh-CN" sz="1600" dirty="0">
                <a:solidFill>
                  <a:srgbClr val="00CC00"/>
                </a:solidFill>
                <a:latin typeface="Consolas" panose="020B0609020204030204" pitchFamily="49" charset="0"/>
                <a:ea typeface="华文楷体" panose="02010600040101010101" pitchFamily="2" charset="-122"/>
              </a:rPr>
              <a:t>g</a:t>
            </a:r>
            <a:r>
              <a:rPr lang="zh-CN" altLang="en-US" sz="1600" dirty="0">
                <a:solidFill>
                  <a:srgbClr val="00CC00"/>
                </a:solidFill>
                <a:latin typeface="Consolas" panose="020B0609020204030204" pitchFamily="49" charset="0"/>
                <a:ea typeface="华文楷体" panose="02010600040101010101" pitchFamily="2" charset="-122"/>
              </a:rPr>
              <a:t>等信息创建物理场景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b2World *world = new b2World(gravity(0.0f, -10.0f),</a:t>
            </a:r>
            <a:r>
              <a:rPr lang="en-US" altLang="zh-CN" sz="1600" dirty="0"/>
              <a:t> </a:t>
            </a:r>
            <a:r>
              <a:rPr lang="en-US" altLang="zh-CN" sz="1600" dirty="0">
                <a:solidFill>
                  <a:schemeClr val="tx1"/>
                </a:solidFill>
                <a:latin typeface="Consolas" panose="020B0609020204030204" pitchFamily="49" charset="0"/>
                <a:ea typeface="华文楷体" panose="02010600040101010101" pitchFamily="2" charset="-122"/>
              </a:rPr>
              <a:t>...);</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创建位置信息在内的刚体信息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b2BodyDef </a:t>
            </a:r>
            <a:r>
              <a:rPr lang="en-US" altLang="zh-CN" sz="1600" dirty="0" err="1">
                <a:solidFill>
                  <a:schemeClr val="tx1"/>
                </a:solidFill>
                <a:latin typeface="Consolas" panose="020B0609020204030204" pitchFamily="49" charset="0"/>
                <a:ea typeface="华文楷体" panose="02010600040101010101" pitchFamily="2" charset="-122"/>
              </a:rPr>
              <a:t>bodyDef</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bodyDef.position.Set</a:t>
            </a:r>
            <a:r>
              <a:rPr lang="en-US" altLang="zh-CN" sz="1600" dirty="0">
                <a:solidFill>
                  <a:schemeClr val="tx1"/>
                </a:solidFill>
                <a:latin typeface="Consolas" panose="020B0609020204030204" pitchFamily="49" charset="0"/>
                <a:ea typeface="华文楷体" panose="02010600040101010101" pitchFamily="2" charset="-122"/>
              </a:rPr>
              <a:t>(0.0f, 4.0f); …</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将刚体信息传入物理场景通过工厂模式实例化场景内的</a:t>
            </a:r>
            <a:r>
              <a:rPr lang="en-US" altLang="zh-CN" sz="1600" dirty="0">
                <a:solidFill>
                  <a:srgbClr val="00CC00"/>
                </a:solidFill>
                <a:latin typeface="Consolas" panose="020B0609020204030204" pitchFamily="49" charset="0"/>
                <a:ea typeface="华文楷体" panose="02010600040101010101" pitchFamily="2" charset="-122"/>
              </a:rPr>
              <a:t>b2Body</a:t>
            </a:r>
            <a:r>
              <a:rPr lang="zh-CN" altLang="en-US" sz="1600" dirty="0">
                <a:solidFill>
                  <a:srgbClr val="00CC00"/>
                </a:solidFill>
                <a:latin typeface="Consolas" panose="020B0609020204030204" pitchFamily="49" charset="0"/>
                <a:ea typeface="华文楷体" panose="02010600040101010101" pitchFamily="2" charset="-122"/>
              </a:rPr>
              <a:t>，此时</a:t>
            </a:r>
            <a:r>
              <a:rPr lang="en-US" altLang="zh-CN" sz="1600" dirty="0">
                <a:solidFill>
                  <a:srgbClr val="00CC00"/>
                </a:solidFill>
                <a:latin typeface="Consolas" panose="020B0609020204030204" pitchFamily="49" charset="0"/>
                <a:ea typeface="华文楷体" panose="02010600040101010101" pitchFamily="2" charset="-122"/>
              </a:rPr>
              <a:t>body</a:t>
            </a:r>
            <a:r>
              <a:rPr lang="zh-CN" altLang="en-US" sz="1600" dirty="0">
                <a:solidFill>
                  <a:srgbClr val="00CC00"/>
                </a:solidFill>
                <a:latin typeface="Consolas" panose="020B0609020204030204" pitchFamily="49" charset="0"/>
                <a:ea typeface="华文楷体" panose="02010600040101010101" pitchFamily="2" charset="-122"/>
              </a:rPr>
              <a:t>是一个在坐标</a:t>
            </a:r>
            <a:r>
              <a:rPr lang="en-US" altLang="zh-CN" sz="1600" dirty="0">
                <a:solidFill>
                  <a:srgbClr val="00CC00"/>
                </a:solidFill>
                <a:latin typeface="Consolas" panose="020B0609020204030204" pitchFamily="49" charset="0"/>
                <a:ea typeface="华文楷体" panose="02010600040101010101" pitchFamily="2" charset="-122"/>
              </a:rPr>
              <a:t>(0.0, 4.0)</a:t>
            </a:r>
            <a:r>
              <a:rPr lang="zh-CN" altLang="en-US" sz="1600" dirty="0">
                <a:solidFill>
                  <a:srgbClr val="00CC00"/>
                </a:solidFill>
                <a:latin typeface="Consolas" panose="020B0609020204030204" pitchFamily="49" charset="0"/>
                <a:ea typeface="华文楷体" panose="02010600040101010101" pitchFamily="2" charset="-122"/>
              </a:rPr>
              <a:t>上的受</a:t>
            </a:r>
            <a:r>
              <a:rPr lang="en-US" altLang="zh-CN" sz="1600" dirty="0">
                <a:solidFill>
                  <a:srgbClr val="00CC00"/>
                </a:solidFill>
                <a:latin typeface="Consolas" panose="020B0609020204030204" pitchFamily="49" charset="0"/>
                <a:ea typeface="华文楷体" panose="02010600040101010101" pitchFamily="2" charset="-122"/>
              </a:rPr>
              <a:t>10</a:t>
            </a:r>
            <a:r>
              <a:rPr lang="zh-CN" altLang="en-US" sz="1600" dirty="0">
                <a:solidFill>
                  <a:srgbClr val="00CC00"/>
                </a:solidFill>
                <a:latin typeface="Consolas" panose="020B0609020204030204" pitchFamily="49" charset="0"/>
                <a:ea typeface="华文楷体" panose="02010600040101010101" pitchFamily="2" charset="-122"/>
              </a:rPr>
              <a:t>重力系数影响的刚体</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b2Body *body = world-&gt;</a:t>
            </a:r>
            <a:r>
              <a:rPr lang="en-US" altLang="zh-CN" sz="1600" dirty="0" err="1">
                <a:solidFill>
                  <a:srgbClr val="FF0000"/>
                </a:solidFill>
                <a:latin typeface="Consolas" panose="020B0609020204030204" pitchFamily="49" charset="0"/>
                <a:ea typeface="华文楷体" panose="02010600040101010101" pitchFamily="2" charset="-122"/>
              </a:rPr>
              <a:t>createBody</a:t>
            </a:r>
            <a:r>
              <a:rPr lang="en-US" altLang="zh-CN" sz="1600" dirty="0">
                <a:solidFill>
                  <a:srgbClr val="FF0000"/>
                </a:solidFill>
                <a:latin typeface="Consolas" panose="020B0609020204030204" pitchFamily="49" charset="0"/>
                <a:ea typeface="华文楷体" panose="02010600040101010101" pitchFamily="2" charset="-122"/>
              </a:rPr>
              <a:t>(&amp;</a:t>
            </a:r>
            <a:r>
              <a:rPr lang="en-US" altLang="zh-CN" sz="1600" dirty="0" err="1">
                <a:solidFill>
                  <a:srgbClr val="FF0000"/>
                </a:solidFill>
                <a:latin typeface="Consolas" panose="020B0609020204030204" pitchFamily="49" charset="0"/>
                <a:ea typeface="华文楷体" panose="02010600040101010101" pitchFamily="2" charset="-122"/>
              </a:rPr>
              <a:t>bodyDef</a:t>
            </a:r>
            <a:r>
              <a:rPr lang="en-US" altLang="zh-CN" sz="1600" dirty="0">
                <a:solidFill>
                  <a:srgbClr val="FF0000"/>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06687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全局变量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dirty="0"/>
              <a:t>采用全局变量是一种最直接的方法</a:t>
            </a:r>
            <a:r>
              <a:rPr lang="zh-CN" altLang="en-US" dirty="0" smtClean="0"/>
              <a:t>：</a:t>
            </a:r>
            <a:endParaRPr lang="en-US" altLang="zh-CN" dirty="0" smtClean="0"/>
          </a:p>
          <a:p>
            <a:pPr marL="0" indent="0">
              <a:buNone/>
            </a:pP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latin typeface="Lucida Console" charset="0"/>
              <a:ea typeface="幼圆" charset="0"/>
            </a:endParaRPr>
          </a:p>
          <a:p>
            <a:endParaRPr lang="en-US" altLang="zh-CN" dirty="0"/>
          </a:p>
          <a:p>
            <a:r>
              <a:rPr lang="zh-CN" altLang="en-US" dirty="0"/>
              <a:t>这样的设计存在什么问题</a:t>
            </a:r>
            <a:r>
              <a:rPr lang="zh-CN" altLang="en-US" dirty="0" smtClean="0"/>
              <a:t>？</a:t>
            </a:r>
            <a:endParaRPr lang="en-US" altLang="zh-CN"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a:t>
            </a:fld>
            <a:endParaRPr lang="en-US" altLang="zh-CN" dirty="0"/>
          </a:p>
        </p:txBody>
      </p:sp>
      <p:sp>
        <p:nvSpPr>
          <p:cNvPr id="7" name="TextBox 3">
            <a:extLst>
              <a:ext uri="{FF2B5EF4-FFF2-40B4-BE49-F238E27FC236}">
                <a16:creationId xmlns:a16="http://schemas.microsoft.com/office/drawing/2014/main" xmlns="" id="{4BE63E95-ED52-A749-A6F5-6E60798B609C}"/>
              </a:ext>
            </a:extLst>
          </p:cNvPr>
          <p:cNvSpPr txBox="1"/>
          <p:nvPr/>
        </p:nvSpPr>
        <p:spPr>
          <a:xfrm>
            <a:off x="709203" y="2416820"/>
            <a:ext cx="788670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count = 0;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全局变量</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addCount()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r>
              <a:rPr lang="zh-CN" altLang="en-US" sz="1600" dirty="0">
                <a:solidFill>
                  <a:srgbClr val="008000"/>
                </a:solidFill>
                <a:latin typeface="Consolas" panose="020B0609020204030204" pitchFamily="49" charset="0"/>
                <a:ea typeface="华文楷体" panose="02010600040101010101" pitchFamily="2" charset="-122"/>
                <a:cs typeface="+mn-cs"/>
              </a:rPr>
              <a:t> 全局函数</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877458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b="1">
                <a:solidFill>
                  <a:srgbClr val="003366"/>
                </a:solidFill>
                <a:latin typeface="Microsoft YaHei" charset="-122"/>
                <a:ea typeface="Microsoft YaHei" charset="-122"/>
                <a:cs typeface="Microsoft YaHei" charset="-122"/>
              </a:rPr>
              <a:t>抽象工厂模式</a:t>
            </a:r>
            <a:r>
              <a:rPr lang="en-US" altLang="zh-CN" sz="5400" b="1" dirty="0">
                <a:solidFill>
                  <a:srgbClr val="003366"/>
                </a:solidFill>
                <a:latin typeface="Microsoft YaHei" charset="-122"/>
                <a:ea typeface="Microsoft YaHei" charset="-122"/>
                <a:cs typeface="Microsoft YaHei" charset="-122"/>
              </a:rPr>
              <a:t/>
            </a:r>
            <a:br>
              <a:rPr lang="en-US" altLang="zh-CN" sz="5400" b="1" dirty="0">
                <a:solidFill>
                  <a:srgbClr val="003366"/>
                </a:solidFill>
                <a:latin typeface="Microsoft YaHei" charset="-122"/>
                <a:ea typeface="Microsoft YaHei" charset="-122"/>
                <a:cs typeface="Microsoft YaHei" charset="-122"/>
              </a:rPr>
            </a:br>
            <a:r>
              <a:rPr lang="en-US" altLang="zh-CN" sz="5400" b="1" dirty="0">
                <a:solidFill>
                  <a:srgbClr val="003366"/>
                </a:solidFill>
                <a:latin typeface="Microsoft YaHei" charset="-122"/>
                <a:ea typeface="Microsoft YaHei" charset="-122"/>
                <a:cs typeface="Microsoft YaHei" charset="-122"/>
              </a:rPr>
              <a:t>Abstract</a:t>
            </a:r>
            <a:r>
              <a:rPr lang="zh-CN" altLang="en-US" sz="5400" b="1">
                <a:solidFill>
                  <a:srgbClr val="003366"/>
                </a:solidFill>
                <a:latin typeface="Microsoft YaHei" charset="-122"/>
                <a:ea typeface="Microsoft YaHei" charset="-122"/>
                <a:cs typeface="Microsoft YaHei" charset="-122"/>
              </a:rPr>
              <a:t> </a:t>
            </a:r>
            <a:r>
              <a:rPr lang="en-US" altLang="zh-CN" sz="5400" b="1" dirty="0">
                <a:solidFill>
                  <a:srgbClr val="003366"/>
                </a:solidFill>
                <a:latin typeface="Microsoft YaHei" charset="-122"/>
                <a:ea typeface="Microsoft YaHei" charset="-122"/>
                <a:cs typeface="Microsoft YaHei" charset="-122"/>
              </a:rPr>
              <a:t>Factory</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40</a:t>
            </a:fld>
            <a:endParaRPr lang="en-US" altLang="zh-CN" sz="1400" dirty="0">
              <a:solidFill>
                <a:schemeClr val="hlink"/>
              </a:solidFill>
              <a:ea typeface="SimSun" charset="-122"/>
            </a:endParaRPr>
          </a:p>
        </p:txBody>
      </p:sp>
    </p:spTree>
    <p:extLst>
      <p:ext uri="{BB962C8B-B14F-4D97-AF65-F5344CB8AC3E}">
        <p14:creationId xmlns:p14="http://schemas.microsoft.com/office/powerpoint/2010/main" val="2813273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工厂模式的</a:t>
            </a:r>
            <a:r>
              <a:rPr lang="zh-CN" altLang="en-US" dirty="0"/>
              <a:t>局限性</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dirty="0" smtClean="0">
                <a:latin typeface="Lucida Console" panose="020B0609040504020204" pitchFamily="49" charset="0"/>
              </a:rPr>
              <a:t>工厂模式的</a:t>
            </a:r>
            <a:r>
              <a:rPr lang="zh-CN" altLang="en-US" b="1" dirty="0">
                <a:latin typeface="Lucida Console" panose="020B0609040504020204" pitchFamily="49" charset="0"/>
              </a:rPr>
              <a:t>目的是构造单个类的对象</a:t>
            </a:r>
            <a:endParaRPr lang="en-US" altLang="zh-CN" b="1" dirty="0">
              <a:latin typeface="Lucida Console" panose="020B0609040504020204" pitchFamily="49" charset="0"/>
            </a:endParaRPr>
          </a:p>
          <a:p>
            <a:r>
              <a:rPr lang="zh-CN" altLang="en-US" dirty="0">
                <a:latin typeface="Lucida Console" panose="020B0609040504020204" pitchFamily="49" charset="0"/>
              </a:rPr>
              <a:t>如果我们要构造的是多个类的对象，而且有特定的组合方式呢？</a:t>
            </a:r>
            <a:endParaRPr lang="en-US" altLang="zh-CN" dirty="0">
              <a:latin typeface="Lucida Console" panose="020B0609040504020204" pitchFamily="49" charset="0"/>
            </a:endParaRPr>
          </a:p>
          <a:p>
            <a:r>
              <a:rPr lang="zh-CN" altLang="en-US" b="1" dirty="0">
                <a:latin typeface="Lucida Console" panose="020B0609040504020204" pitchFamily="49" charset="0"/>
              </a:rPr>
              <a:t>一个很现实的例子：编译器前端</a:t>
            </a:r>
            <a:endParaRPr lang="en-US" altLang="zh-CN" b="1" dirty="0">
              <a:latin typeface="Lucida Console" panose="020B0609040504020204" pitchFamily="49" charset="0"/>
            </a:endParaRPr>
          </a:p>
          <a:p>
            <a:pPr lvl="1">
              <a:buFont typeface="Wingdings" pitchFamily="2" charset="2"/>
              <a:buChar char="§"/>
            </a:pPr>
            <a:r>
              <a:rPr lang="zh-CN" altLang="en-US" sz="2000" b="0" dirty="0">
                <a:solidFill>
                  <a:schemeClr val="tx1"/>
                </a:solidFill>
                <a:latin typeface="Lucida Console" panose="020B0609040504020204" pitchFamily="49" charset="0"/>
              </a:rPr>
              <a:t>编译器前端负责由代码构建统一格式的中间表示</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dirty="0">
                <a:latin typeface="Lucida Console" panose="020B0609040504020204" pitchFamily="49" charset="0"/>
              </a:rPr>
              <a:t>通常来说，需要三个步骤：语法分析、语义分析、中间代码生成</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b="0" dirty="0">
                <a:solidFill>
                  <a:schemeClr val="tx1"/>
                </a:solidFill>
                <a:latin typeface="Lucida Console" panose="020B0609040504020204" pitchFamily="49" charset="0"/>
              </a:rPr>
              <a:t>对于每种语言来说，每个步骤的实现不同，同一种语言应该使用同一种实现</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dirty="0">
                <a:latin typeface="Lucida Console" panose="020B0609040504020204" pitchFamily="49" charset="0"/>
              </a:rPr>
              <a:t>编译器前端的框架是相同的，只需要替换三个步骤的不同实现</a:t>
            </a:r>
            <a:endParaRPr lang="en-US" altLang="zh-CN" sz="2000" dirty="0">
              <a:latin typeface="Lucida Console" panose="020B0609040504020204" pitchFamily="49" charset="0"/>
            </a:endParaRPr>
          </a:p>
          <a:p>
            <a:pPr lvl="1">
              <a:buFont typeface="Wingdings" pitchFamily="2" charset="2"/>
              <a:buChar char="§"/>
            </a:pPr>
            <a:r>
              <a:rPr lang="zh-CN" altLang="en-US" sz="2000" dirty="0">
                <a:latin typeface="Lucida Console" panose="020B0609040504020204" pitchFamily="49" charset="0"/>
              </a:rPr>
              <a:t>不妨假设有两种语言：</a:t>
            </a:r>
            <a:r>
              <a:rPr lang="en-US" altLang="zh-CN" sz="2000" dirty="0">
                <a:latin typeface="Lucida Console" panose="020B0609040504020204" pitchFamily="49" charset="0"/>
              </a:rPr>
              <a:t>C++</a:t>
            </a:r>
            <a:r>
              <a:rPr lang="zh-CN" altLang="en-US" sz="2000" dirty="0">
                <a:latin typeface="Lucida Console" panose="020B0609040504020204" pitchFamily="49" charset="0"/>
              </a:rPr>
              <a:t>和</a:t>
            </a:r>
            <a:r>
              <a:rPr lang="en-US" altLang="zh-CN" sz="2000" dirty="0">
                <a:latin typeface="Lucida Console" panose="020B0609040504020204" pitchFamily="49" charset="0"/>
              </a:rPr>
              <a:t>Java</a:t>
            </a: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41</a:t>
            </a:fld>
            <a:endParaRPr lang="en-US" altLang="zh-CN" dirty="0"/>
          </a:p>
        </p:txBody>
      </p:sp>
    </p:spTree>
    <p:extLst>
      <p:ext uri="{BB962C8B-B14F-4D97-AF65-F5344CB8AC3E}">
        <p14:creationId xmlns:p14="http://schemas.microsoft.com/office/powerpoint/2010/main" val="1100013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编译器前端设计</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3344867" cy="4749029"/>
          </a:xfrm>
        </p:spPr>
        <p:txBody>
          <a:bodyPr/>
          <a:lstStyle/>
          <a:p>
            <a:r>
              <a:rPr lang="zh-CN" altLang="en-US" b="1" dirty="0">
                <a:latin typeface="Lucida Console" panose="020B0609040504020204" pitchFamily="49" charset="0"/>
              </a:rPr>
              <a:t>三个步骤的类：</a:t>
            </a:r>
            <a:endParaRPr lang="en-US" altLang="zh-CN" b="1" dirty="0">
              <a:latin typeface="Lucida Console" panose="020B0609040504020204" pitchFamily="49" charset="0"/>
            </a:endParaRPr>
          </a:p>
          <a:p>
            <a:pPr lvl="1">
              <a:buFont typeface="Wingdings" pitchFamily="2" charset="2"/>
              <a:buChar char="§"/>
            </a:pPr>
            <a:r>
              <a:rPr lang="zh-CN" altLang="en-US" sz="2000" b="1" dirty="0">
                <a:solidFill>
                  <a:schemeClr val="tx1"/>
                </a:solidFill>
                <a:latin typeface="Lucida Console" panose="020B0609040504020204" pitchFamily="49" charset="0"/>
              </a:rPr>
              <a:t>语法分析：</a:t>
            </a:r>
            <a:r>
              <a:rPr lang="en-US" altLang="zh-CN" sz="2000" b="1" dirty="0">
                <a:solidFill>
                  <a:schemeClr val="tx1"/>
                </a:solidFill>
                <a:latin typeface="Lucida Console" panose="020B0609040504020204" pitchFamily="49" charset="0"/>
              </a:rPr>
              <a:t/>
            </a:r>
            <a:br>
              <a:rPr lang="en-US" altLang="zh-CN" sz="2000" b="1" dirty="0">
                <a:solidFill>
                  <a:schemeClr val="tx1"/>
                </a:solidFill>
                <a:latin typeface="Lucida Console" panose="020B0609040504020204" pitchFamily="49" charset="0"/>
              </a:rPr>
            </a:br>
            <a:r>
              <a:rPr lang="zh-CN" altLang="en-US" sz="1800" dirty="0">
                <a:solidFill>
                  <a:schemeClr val="tx1"/>
                </a:solidFill>
                <a:latin typeface="Lucida Console" panose="020B0609040504020204" pitchFamily="49" charset="0"/>
              </a:rPr>
              <a:t>基类：</a:t>
            </a:r>
            <a:r>
              <a:rPr lang="en-US" altLang="zh-CN" sz="1800" b="0" dirty="0" err="1">
                <a:solidFill>
                  <a:schemeClr val="tx1"/>
                </a:solidFill>
                <a:latin typeface="Lucida Console" panose="020B0609040504020204" pitchFamily="49" charset="0"/>
              </a:rPr>
              <a:t>Lexer</a:t>
            </a:r>
            <a:r>
              <a:rPr lang="en-US" altLang="zh-CN" sz="1800" b="0" dirty="0">
                <a:solidFill>
                  <a:schemeClr val="tx1"/>
                </a:solidFill>
                <a:latin typeface="Lucida Console" panose="020B0609040504020204" pitchFamily="49" charset="0"/>
              </a:rPr>
              <a:t/>
            </a:r>
            <a:br>
              <a:rPr lang="en-US" altLang="zh-CN" sz="1800" b="0" dirty="0">
                <a:solidFill>
                  <a:schemeClr val="tx1"/>
                </a:solidFill>
                <a:latin typeface="Lucida Console" panose="020B0609040504020204" pitchFamily="49" charset="0"/>
              </a:rPr>
            </a:br>
            <a:r>
              <a:rPr lang="en-US" altLang="zh-CN" sz="1800" b="0" dirty="0">
                <a:solidFill>
                  <a:schemeClr val="tx1"/>
                </a:solidFill>
                <a:latin typeface="Lucida Console" panose="020B0609040504020204" pitchFamily="49" charset="0"/>
              </a:rPr>
              <a:t>CppLexer</a:t>
            </a:r>
            <a:br>
              <a:rPr lang="en-US" altLang="zh-CN" sz="1800" b="0" dirty="0">
                <a:solidFill>
                  <a:schemeClr val="tx1"/>
                </a:solidFill>
                <a:latin typeface="Lucida Console" panose="020B0609040504020204" pitchFamily="49" charset="0"/>
              </a:rPr>
            </a:br>
            <a:r>
              <a:rPr lang="en-US" altLang="zh-CN" sz="1800" b="0" dirty="0">
                <a:solidFill>
                  <a:schemeClr val="tx1"/>
                </a:solidFill>
                <a:latin typeface="Lucida Console" panose="020B0609040504020204" pitchFamily="49" charset="0"/>
              </a:rPr>
              <a:t>JavaLexer</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b="1" dirty="0">
                <a:solidFill>
                  <a:schemeClr val="tx1"/>
                </a:solidFill>
                <a:latin typeface="Lucida Console" panose="020B0609040504020204" pitchFamily="49" charset="0"/>
              </a:rPr>
              <a:t>语义分析：</a:t>
            </a:r>
            <a:r>
              <a:rPr lang="en-US" altLang="zh-CN" sz="2000" dirty="0">
                <a:solidFill>
                  <a:schemeClr val="tx1"/>
                </a:solidFill>
                <a:latin typeface="Lucida Console" panose="020B0609040504020204" pitchFamily="49" charset="0"/>
              </a:rPr>
              <a:t/>
            </a:r>
            <a:br>
              <a:rPr lang="en-US" altLang="zh-CN" sz="2000" dirty="0">
                <a:solidFill>
                  <a:schemeClr val="tx1"/>
                </a:solidFill>
                <a:latin typeface="Lucida Console" panose="020B0609040504020204" pitchFamily="49" charset="0"/>
              </a:rPr>
            </a:br>
            <a:r>
              <a:rPr lang="zh-CN" altLang="en-US" sz="1800" dirty="0">
                <a:solidFill>
                  <a:schemeClr val="tx1"/>
                </a:solidFill>
                <a:latin typeface="Lucida Console" panose="020B0609040504020204" pitchFamily="49" charset="0"/>
              </a:rPr>
              <a:t>基类：</a:t>
            </a:r>
            <a:r>
              <a:rPr lang="en-US" altLang="zh-CN" sz="1800" b="0" dirty="0">
                <a:solidFill>
                  <a:schemeClr val="tx1"/>
                </a:solidFill>
                <a:latin typeface="Lucida Console" panose="020B0609040504020204" pitchFamily="49" charset="0"/>
              </a:rPr>
              <a:t>Parser</a:t>
            </a:r>
            <a:br>
              <a:rPr lang="en-US" altLang="zh-CN" sz="1800" b="0" dirty="0">
                <a:solidFill>
                  <a:schemeClr val="tx1"/>
                </a:solidFill>
                <a:latin typeface="Lucida Console" panose="020B0609040504020204" pitchFamily="49" charset="0"/>
              </a:rPr>
            </a:br>
            <a:r>
              <a:rPr lang="en-US" altLang="zh-CN" sz="1800" b="0" dirty="0" err="1">
                <a:solidFill>
                  <a:schemeClr val="tx1"/>
                </a:solidFill>
                <a:latin typeface="Lucida Console" panose="020B0609040504020204" pitchFamily="49" charset="0"/>
              </a:rPr>
              <a:t>CppParser</a:t>
            </a:r>
            <a:r>
              <a:rPr lang="en-US" altLang="zh-CN" sz="1800" dirty="0">
                <a:latin typeface="Lucida Console" panose="020B0609040504020204" pitchFamily="49" charset="0"/>
              </a:rPr>
              <a:t/>
            </a:r>
            <a:br>
              <a:rPr lang="en-US" altLang="zh-CN" sz="1800" dirty="0">
                <a:latin typeface="Lucida Console" panose="020B0609040504020204" pitchFamily="49" charset="0"/>
              </a:rPr>
            </a:br>
            <a:r>
              <a:rPr lang="en-US" altLang="zh-CN" sz="1800" b="0" dirty="0">
                <a:solidFill>
                  <a:schemeClr val="tx1"/>
                </a:solidFill>
                <a:latin typeface="Lucida Console" panose="020B0609040504020204" pitchFamily="49" charset="0"/>
              </a:rPr>
              <a:t>JavaParser</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b="1" dirty="0">
                <a:solidFill>
                  <a:schemeClr val="tx1"/>
                </a:solidFill>
                <a:latin typeface="Lucida Console" panose="020B0609040504020204" pitchFamily="49" charset="0"/>
              </a:rPr>
              <a:t>中间代码生成：</a:t>
            </a:r>
            <a:r>
              <a:rPr lang="en-US" altLang="zh-CN" sz="2000" dirty="0">
                <a:solidFill>
                  <a:schemeClr val="tx1"/>
                </a:solidFill>
                <a:latin typeface="Lucida Console" panose="020B0609040504020204" pitchFamily="49" charset="0"/>
              </a:rPr>
              <a:t/>
            </a:r>
            <a:br>
              <a:rPr lang="en-US" altLang="zh-CN" sz="2000" dirty="0">
                <a:solidFill>
                  <a:schemeClr val="tx1"/>
                </a:solidFill>
                <a:latin typeface="Lucida Console" panose="020B0609040504020204" pitchFamily="49" charset="0"/>
              </a:rPr>
            </a:br>
            <a:r>
              <a:rPr lang="zh-CN" altLang="en-US" sz="1800" dirty="0">
                <a:solidFill>
                  <a:schemeClr val="tx1"/>
                </a:solidFill>
                <a:latin typeface="Lucida Console" panose="020B0609040504020204" pitchFamily="49" charset="0"/>
              </a:rPr>
              <a:t>基类：</a:t>
            </a:r>
            <a:r>
              <a:rPr lang="en-US" altLang="zh-CN" sz="1800" b="0" dirty="0">
                <a:solidFill>
                  <a:schemeClr val="tx1"/>
                </a:solidFill>
                <a:latin typeface="Lucida Console" panose="020B0609040504020204" pitchFamily="49" charset="0"/>
              </a:rPr>
              <a:t>Generator</a:t>
            </a:r>
            <a:r>
              <a:rPr lang="en-US" altLang="zh-CN" sz="1800" dirty="0">
                <a:latin typeface="Lucida Console" panose="020B0609040504020204" pitchFamily="49" charset="0"/>
              </a:rPr>
              <a:t/>
            </a:r>
            <a:br>
              <a:rPr lang="en-US" altLang="zh-CN" sz="1800" dirty="0">
                <a:latin typeface="Lucida Console" panose="020B0609040504020204" pitchFamily="49" charset="0"/>
              </a:rPr>
            </a:br>
            <a:r>
              <a:rPr lang="en-US" altLang="zh-CN" sz="1800" b="0" dirty="0">
                <a:solidFill>
                  <a:schemeClr val="tx1"/>
                </a:solidFill>
                <a:latin typeface="Lucida Console" panose="020B0609040504020204" pitchFamily="49" charset="0"/>
              </a:rPr>
              <a:t>CppGenerator</a:t>
            </a:r>
            <a:r>
              <a:rPr lang="en-US" altLang="zh-CN" sz="1800" dirty="0">
                <a:latin typeface="Lucida Console" panose="020B0609040504020204" pitchFamily="49" charset="0"/>
              </a:rPr>
              <a:t/>
            </a:r>
            <a:br>
              <a:rPr lang="en-US" altLang="zh-CN" sz="1800" dirty="0">
                <a:latin typeface="Lucida Console" panose="020B0609040504020204" pitchFamily="49" charset="0"/>
              </a:rPr>
            </a:br>
            <a:r>
              <a:rPr lang="en-US" altLang="zh-CN" sz="1800" b="0" dirty="0">
                <a:solidFill>
                  <a:schemeClr val="tx1"/>
                </a:solidFill>
                <a:latin typeface="Lucida Console" panose="020B0609040504020204" pitchFamily="49" charset="0"/>
              </a:rPr>
              <a:t>JavaGenerator</a:t>
            </a:r>
            <a:endParaRPr lang="en-US" altLang="zh-CN" sz="2000" b="0" dirty="0">
              <a:solidFill>
                <a:schemeClr val="tx1"/>
              </a:solidFill>
              <a:latin typeface="Lucida Console" panose="020B0609040504020204" pitchFamily="49" charset="0"/>
            </a:endParaRPr>
          </a:p>
          <a:p>
            <a:r>
              <a:rPr lang="zh-CN" altLang="en-US" dirty="0">
                <a:latin typeface="Lucida Console" panose="020B0609040504020204" pitchFamily="49" charset="0"/>
              </a:rPr>
              <a:t>框架的实现：</a:t>
            </a:r>
            <a:endParaRPr lang="en-US" altLang="zh-CN" dirty="0">
              <a:latin typeface="Lucida Console" panose="020B0609040504020204" pitchFamily="49" charset="0"/>
            </a:endParaRPr>
          </a:p>
          <a:p>
            <a:pPr lvl="1">
              <a:buFont typeface="Wingdings" pitchFamily="2" charset="2"/>
              <a:buChar char="§"/>
            </a:pP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42</a:t>
            </a:fld>
            <a:endParaRPr lang="en-US" altLang="zh-CN" dirty="0"/>
          </a:p>
        </p:txBody>
      </p:sp>
      <p:sp>
        <p:nvSpPr>
          <p:cNvPr id="7" name="TextBox 3">
            <a:extLst>
              <a:ext uri="{FF2B5EF4-FFF2-40B4-BE49-F238E27FC236}">
                <a16:creationId xmlns:a16="http://schemas.microsoft.com/office/drawing/2014/main" xmlns="" id="{5758A18F-8551-614E-85F5-5C7A2A7B2189}"/>
              </a:ext>
            </a:extLst>
          </p:cNvPr>
          <p:cNvSpPr txBox="1"/>
          <p:nvPr/>
        </p:nvSpPr>
        <p:spPr>
          <a:xfrm>
            <a:off x="4253136" y="484521"/>
            <a:ext cx="4752528" cy="586314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a:solidFill>
                  <a:schemeClr val="tx1"/>
                </a:solidFill>
                <a:latin typeface="Consolas" panose="020B0609020204030204" pitchFamily="49" charset="0"/>
                <a:ea typeface="华文楷体" panose="02010600040101010101" pitchFamily="2" charset="-122"/>
                <a:cs typeface="+mn-cs"/>
              </a:rPr>
              <a:t>class Compiler {</a:t>
            </a:r>
          </a:p>
          <a:p>
            <a:r>
              <a:rPr lang="en-US" altLang="zh-CN" sz="1500" dirty="0">
                <a:solidFill>
                  <a:schemeClr val="tx1"/>
                </a:solidFill>
                <a:latin typeface="Consolas" panose="020B0609020204030204" pitchFamily="49" charset="0"/>
                <a:ea typeface="华文楷体" panose="02010600040101010101" pitchFamily="2" charset="-122"/>
                <a:cs typeface="+mn-cs"/>
              </a:rPr>
              <a:t>    string type;</a:t>
            </a:r>
          </a:p>
          <a:p>
            <a:r>
              <a:rPr lang="en-US" altLang="zh-CN" sz="1500" dirty="0">
                <a:solidFill>
                  <a:schemeClr val="tx1"/>
                </a:solidFill>
                <a:latin typeface="Consolas" panose="020B0609020204030204" pitchFamily="49" charset="0"/>
                <a:ea typeface="华文楷体" panose="02010600040101010101" pitchFamily="2" charset="-122"/>
                <a:cs typeface="+mn-cs"/>
              </a:rPr>
              <a:t>public:</a:t>
            </a:r>
          </a:p>
          <a:p>
            <a:r>
              <a:rPr lang="en-US" altLang="zh-CN" sz="1500" dirty="0">
                <a:solidFill>
                  <a:schemeClr val="tx1"/>
                </a:solidFill>
                <a:latin typeface="Consolas" panose="020B0609020204030204" pitchFamily="49" charset="0"/>
                <a:ea typeface="华文楷体" panose="02010600040101010101" pitchFamily="2" charset="-122"/>
                <a:cs typeface="+mn-cs"/>
              </a:rPr>
              <a:t>    Compiler(string type) {</a:t>
            </a:r>
          </a:p>
          <a:p>
            <a:r>
              <a:rPr lang="en-US" altLang="zh-CN" sz="1500" dirty="0">
                <a:solidFill>
                  <a:schemeClr val="tx1"/>
                </a:solidFill>
                <a:latin typeface="Consolas" panose="020B0609020204030204" pitchFamily="49" charset="0"/>
                <a:ea typeface="华文楷体" panose="02010600040101010101" pitchFamily="2" charset="-122"/>
                <a:cs typeface="+mn-cs"/>
              </a:rPr>
              <a:t>        this-&gt;type = type;</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LexResult</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a:t>
            </a:r>
            <a:r>
              <a:rPr lang="en-US" altLang="zh-CN" sz="1500" dirty="0">
                <a:solidFill>
                  <a:schemeClr val="tx1"/>
                </a:solidFill>
                <a:latin typeface="Consolas" panose="020B0609020204030204" pitchFamily="49" charset="0"/>
                <a:ea typeface="华文楷体" panose="02010600040101010101" pitchFamily="2" charset="-122"/>
                <a:cs typeface="+mn-cs"/>
              </a:rPr>
              <a:t>(Code *input)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if (type == "</a:t>
            </a:r>
            <a:r>
              <a:rPr lang="en-US" altLang="zh-CN" sz="1500" dirty="0" err="1">
                <a:solidFill>
                  <a:schemeClr val="tx1"/>
                </a:solidFill>
                <a:latin typeface="Consolas" panose="020B0609020204030204" pitchFamily="49" charset="0"/>
                <a:ea typeface="华文楷体" panose="02010600040101010101" pitchFamily="2" charset="-122"/>
                <a:cs typeface="+mn-cs"/>
              </a:rPr>
              <a:t>cpp</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 = new </a:t>
            </a:r>
            <a:r>
              <a:rPr lang="en-US" altLang="zh-CN" sz="1500" dirty="0" err="1">
                <a:solidFill>
                  <a:schemeClr val="tx1"/>
                </a:solidFill>
                <a:latin typeface="Consolas" panose="020B0609020204030204" pitchFamily="49" charset="0"/>
                <a:ea typeface="华文楷体" panose="02010600040101010101" pitchFamily="2" charset="-122"/>
                <a:cs typeface="+mn-cs"/>
              </a:rPr>
              <a:t>CppLexer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else if (type == "java")</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 = new </a:t>
            </a:r>
            <a:r>
              <a:rPr lang="en-US" altLang="zh-CN" sz="1500" dirty="0" err="1">
                <a:solidFill>
                  <a:schemeClr val="tx1"/>
                </a:solidFill>
                <a:latin typeface="Consolas" panose="020B0609020204030204" pitchFamily="49" charset="0"/>
                <a:ea typeface="华文楷体" panose="02010600040101010101" pitchFamily="2" charset="-122"/>
                <a:cs typeface="+mn-cs"/>
              </a:rPr>
              <a:t>JavaLexer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return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-&gt;</a:t>
            </a:r>
            <a:r>
              <a:rPr lang="en-US" altLang="zh-CN" sz="1500" dirty="0" err="1">
                <a:solidFill>
                  <a:schemeClr val="tx1"/>
                </a:solidFill>
                <a:latin typeface="Consolas" panose="020B0609020204030204" pitchFamily="49" charset="0"/>
                <a:ea typeface="华文楷体" panose="02010600040101010101" pitchFamily="2" charset="-122"/>
                <a:cs typeface="+mn-cs"/>
              </a:rPr>
              <a:t>lex</a:t>
            </a:r>
            <a:r>
              <a:rPr lang="en-US" altLang="zh-CN" sz="1500" dirty="0">
                <a:solidFill>
                  <a:schemeClr val="tx1"/>
                </a:solidFill>
                <a:latin typeface="Consolas" panose="020B0609020204030204" pitchFamily="49" charset="0"/>
                <a:ea typeface="华文楷体" panose="02010600040101010101" pitchFamily="2" charset="-122"/>
                <a:cs typeface="+mn-cs"/>
              </a:rPr>
              <a:t>(input);</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ParseResult</a:t>
            </a:r>
            <a:r>
              <a:rPr lang="en-US" altLang="zh-CN" sz="1500" dirty="0">
                <a:solidFill>
                  <a:schemeClr val="tx1"/>
                </a:solidFill>
                <a:latin typeface="Consolas" panose="020B0609020204030204" pitchFamily="49" charset="0"/>
                <a:ea typeface="华文楷体" panose="02010600040101010101" pitchFamily="2" charset="-122"/>
                <a:cs typeface="+mn-cs"/>
              </a:rPr>
              <a:t> *parse(</a:t>
            </a:r>
            <a:r>
              <a:rPr lang="en-US" altLang="zh-CN" sz="1500" dirty="0" err="1">
                <a:solidFill>
                  <a:schemeClr val="tx1"/>
                </a:solidFill>
                <a:latin typeface="Consolas" panose="020B0609020204030204" pitchFamily="49" charset="0"/>
                <a:ea typeface="华文楷体" panose="02010600040101010101" pitchFamily="2" charset="-122"/>
                <a:cs typeface="+mn-cs"/>
              </a:rPr>
              <a:t>LexResult</a:t>
            </a:r>
            <a:r>
              <a:rPr lang="en-US" altLang="zh-CN" sz="1500" dirty="0">
                <a:solidFill>
                  <a:schemeClr val="tx1"/>
                </a:solidFill>
                <a:latin typeface="Consolas" panose="020B0609020204030204" pitchFamily="49" charset="0"/>
                <a:ea typeface="华文楷体" panose="02010600040101010101" pitchFamily="2" charset="-122"/>
                <a:cs typeface="+mn-cs"/>
              </a:rPr>
              <a:t> *input) {</a:t>
            </a:r>
          </a:p>
          <a:p>
            <a:r>
              <a:rPr lang="en-US" altLang="zh-CN" sz="1500" dirty="0">
                <a:solidFill>
                  <a:schemeClr val="tx1"/>
                </a:solidFill>
                <a:latin typeface="Consolas" panose="020B0609020204030204" pitchFamily="49" charset="0"/>
                <a:ea typeface="华文楷体" panose="02010600040101010101" pitchFamily="2" charset="-122"/>
                <a:cs typeface="+mn-cs"/>
              </a:rPr>
              <a:t>        Parser *parser;</a:t>
            </a:r>
          </a:p>
          <a:p>
            <a:r>
              <a:rPr lang="en-US" altLang="zh-CN" sz="1500" dirty="0">
                <a:solidFill>
                  <a:schemeClr val="tx1"/>
                </a:solidFill>
                <a:latin typeface="Consolas" panose="020B0609020204030204" pitchFamily="49" charset="0"/>
                <a:ea typeface="华文楷体" panose="02010600040101010101" pitchFamily="2" charset="-122"/>
                <a:cs typeface="+mn-cs"/>
              </a:rPr>
              <a:t>        if (type == "</a:t>
            </a:r>
            <a:r>
              <a:rPr lang="en-US" altLang="zh-CN" sz="1500" dirty="0" err="1">
                <a:solidFill>
                  <a:schemeClr val="tx1"/>
                </a:solidFill>
                <a:latin typeface="Consolas" panose="020B0609020204030204" pitchFamily="49" charset="0"/>
                <a:ea typeface="华文楷体" panose="02010600040101010101" pitchFamily="2" charset="-122"/>
                <a:cs typeface="+mn-cs"/>
              </a:rPr>
              <a:t>cpp</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parser = new </a:t>
            </a:r>
            <a:r>
              <a:rPr lang="en-US" altLang="zh-CN" sz="1500" dirty="0" err="1">
                <a:solidFill>
                  <a:schemeClr val="tx1"/>
                </a:solidFill>
                <a:latin typeface="Consolas" panose="020B0609020204030204" pitchFamily="49" charset="0"/>
                <a:ea typeface="华文楷体" panose="02010600040101010101" pitchFamily="2" charset="-122"/>
                <a:cs typeface="+mn-cs"/>
              </a:rPr>
              <a:t>CppParser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else if (type == "java")</a:t>
            </a:r>
          </a:p>
          <a:p>
            <a:r>
              <a:rPr lang="en-US" altLang="zh-CN" sz="1500" dirty="0">
                <a:solidFill>
                  <a:schemeClr val="tx1"/>
                </a:solidFill>
                <a:latin typeface="Consolas" panose="020B0609020204030204" pitchFamily="49" charset="0"/>
                <a:ea typeface="华文楷体" panose="02010600040101010101" pitchFamily="2" charset="-122"/>
                <a:cs typeface="+mn-cs"/>
              </a:rPr>
              <a:t>            parser = new </a:t>
            </a:r>
            <a:r>
              <a:rPr lang="en-US" altLang="zh-CN" sz="1500" dirty="0" err="1">
                <a:solidFill>
                  <a:schemeClr val="tx1"/>
                </a:solidFill>
                <a:latin typeface="Consolas" panose="020B0609020204030204" pitchFamily="49" charset="0"/>
                <a:ea typeface="华文楷体" panose="02010600040101010101" pitchFamily="2" charset="-122"/>
                <a:cs typeface="+mn-cs"/>
              </a:rPr>
              <a:t>JavaParser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return parser-&gt;parse(input);</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GenerateResult</a:t>
            </a:r>
            <a:r>
              <a:rPr lang="en-US" altLang="zh-CN" sz="1500" dirty="0">
                <a:solidFill>
                  <a:schemeClr val="tx1"/>
                </a:solidFill>
                <a:latin typeface="Consolas" panose="020B0609020204030204" pitchFamily="49" charset="0"/>
                <a:ea typeface="华文楷体" panose="02010600040101010101" pitchFamily="2" charset="-122"/>
                <a:cs typeface="+mn-cs"/>
              </a:rPr>
              <a:t> *generate(</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ParseResult</a:t>
            </a:r>
            <a:r>
              <a:rPr lang="en-US" altLang="zh-CN" sz="1500" dirty="0">
                <a:solidFill>
                  <a:schemeClr val="tx1"/>
                </a:solidFill>
                <a:latin typeface="Consolas" panose="020B0609020204030204" pitchFamily="49" charset="0"/>
                <a:ea typeface="华文楷体" panose="02010600040101010101" pitchFamily="2" charset="-122"/>
                <a:cs typeface="+mn-cs"/>
              </a:rPr>
              <a:t> *input) { ... }</a:t>
            </a:r>
          </a:p>
          <a:p>
            <a:r>
              <a:rPr lang="en-US" altLang="zh-CN" sz="15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31280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框架的实现细节</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8191822" cy="4749029"/>
          </a:xfrm>
        </p:spPr>
        <p:txBody>
          <a:bodyPr/>
          <a:lstStyle/>
          <a:p>
            <a:r>
              <a:rPr lang="zh-CN" altLang="en-US" dirty="0" smtClean="0">
                <a:latin typeface="Lucida Console" panose="020B0609040504020204" pitchFamily="49" charset="0"/>
              </a:rPr>
              <a:t>上述工厂模式实现</a:t>
            </a:r>
            <a:r>
              <a:rPr lang="zh-CN" altLang="en-US" dirty="0">
                <a:latin typeface="Lucida Console" panose="020B0609040504020204" pitchFamily="49" charset="0"/>
              </a:rPr>
              <a:t>的合理性：</a:t>
            </a:r>
            <a:endParaRPr lang="en-US" altLang="zh-CN" dirty="0">
              <a:latin typeface="Lucida Console" panose="020B0609040504020204" pitchFamily="49" charset="0"/>
            </a:endParaRPr>
          </a:p>
          <a:p>
            <a:pPr marL="914400" lvl="1" indent="-457200">
              <a:buFont typeface="+mj-lt"/>
              <a:buAutoNum type="arabicPeriod"/>
            </a:pPr>
            <a:r>
              <a:rPr lang="zh-CN" altLang="en-US" sz="2000" dirty="0" smtClean="0">
                <a:latin typeface="Lucida Console" panose="020B0609040504020204" pitchFamily="49" charset="0"/>
              </a:rPr>
              <a:t>分</a:t>
            </a:r>
            <a:r>
              <a:rPr lang="zh-CN" altLang="en-US" sz="2000" dirty="0">
                <a:latin typeface="Lucida Console" panose="020B0609040504020204" pitchFamily="49" charset="0"/>
              </a:rPr>
              <a:t>阶段执行</a:t>
            </a:r>
            <a:r>
              <a:rPr lang="zh-CN" altLang="en-US" sz="2000" dirty="0" smtClean="0">
                <a:latin typeface="Lucida Console" panose="020B0609040504020204" pitchFamily="49" charset="0"/>
              </a:rPr>
              <a:t>可以</a:t>
            </a:r>
            <a:r>
              <a:rPr lang="zh-CN" altLang="en-US" sz="2000" dirty="0">
                <a:latin typeface="Lucida Console" panose="020B0609040504020204" pitchFamily="49" charset="0"/>
              </a:rPr>
              <a:t>解耦合，方便测试</a:t>
            </a:r>
            <a:endParaRPr lang="en-US" altLang="zh-CN" sz="2000" dirty="0">
              <a:latin typeface="Lucida Console" panose="020B0609040504020204" pitchFamily="49" charset="0"/>
            </a:endParaRPr>
          </a:p>
          <a:p>
            <a:pPr marL="914400" lvl="1" indent="-457200">
              <a:buFont typeface="+mj-lt"/>
              <a:buAutoNum type="arabicPeriod"/>
            </a:pPr>
            <a:r>
              <a:rPr lang="zh-CN" altLang="en-US" sz="2000" dirty="0">
                <a:latin typeface="Lucida Console" panose="020B0609040504020204" pitchFamily="49" charset="0"/>
              </a:rPr>
              <a:t>延迟初始化可以缩短</a:t>
            </a:r>
            <a:r>
              <a:rPr lang="en-US" altLang="zh-CN" sz="2000" dirty="0">
                <a:latin typeface="Lucida Console" panose="020B0609040504020204" pitchFamily="49" charset="0"/>
              </a:rPr>
              <a:t>Compiler</a:t>
            </a:r>
            <a:r>
              <a:rPr lang="zh-CN" altLang="en-US" sz="2000" dirty="0">
                <a:latin typeface="Lucida Console" panose="020B0609040504020204" pitchFamily="49" charset="0"/>
              </a:rPr>
              <a:t>类的构造时间</a:t>
            </a:r>
            <a:endParaRPr lang="en-US" altLang="zh-CN" sz="2000" dirty="0">
              <a:latin typeface="Lucida Console" panose="020B0609040504020204" pitchFamily="49" charset="0"/>
            </a:endParaRPr>
          </a:p>
          <a:p>
            <a:pPr marL="914400" lvl="1" indent="-457200">
              <a:buFont typeface="+mj-lt"/>
              <a:buAutoNum type="arabicPeriod"/>
            </a:pPr>
            <a:endParaRPr lang="en-US" altLang="zh-CN" sz="2000" dirty="0">
              <a:latin typeface="Lucida Console" panose="020B0609040504020204" pitchFamily="49" charset="0"/>
            </a:endParaRPr>
          </a:p>
          <a:p>
            <a:r>
              <a:rPr lang="zh-CN" altLang="en-US" dirty="0">
                <a:latin typeface="Lucida Console" panose="020B0609040504020204" pitchFamily="49" charset="0"/>
              </a:rPr>
              <a:t>然而当前实现有过多代码重复，如果要添加新语言支持，需要在每个步骤中加一条</a:t>
            </a:r>
            <a:r>
              <a:rPr lang="en-US" altLang="zh-CN" dirty="0">
                <a:latin typeface="Lucida Console" panose="020B0609040504020204" pitchFamily="49" charset="0"/>
              </a:rPr>
              <a:t>if</a:t>
            </a:r>
            <a:r>
              <a:rPr lang="zh-CN" altLang="en-US" dirty="0">
                <a:latin typeface="Lucida Console" panose="020B0609040504020204" pitchFamily="49" charset="0"/>
              </a:rPr>
              <a:t>分支</a:t>
            </a:r>
            <a:endParaRPr lang="en-US" altLang="zh-CN" dirty="0">
              <a:latin typeface="Lucida Console" panose="020B0609040504020204" pitchFamily="49" charset="0"/>
            </a:endParaRPr>
          </a:p>
          <a:p>
            <a:r>
              <a:rPr lang="zh-CN" altLang="en-US" dirty="0">
                <a:latin typeface="Lucida Console" panose="020B0609040504020204" pitchFamily="49" charset="0"/>
              </a:rPr>
              <a:t>我们如何在当前框架下减少代码重复？</a:t>
            </a:r>
            <a:endParaRPr lang="en-US" altLang="zh-CN"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43</a:t>
            </a:fld>
            <a:endParaRPr lang="en-US" altLang="zh-CN" dirty="0"/>
          </a:p>
        </p:txBody>
      </p:sp>
    </p:spTree>
    <p:extLst>
      <p:ext uri="{BB962C8B-B14F-4D97-AF65-F5344CB8AC3E}">
        <p14:creationId xmlns:p14="http://schemas.microsoft.com/office/powerpoint/2010/main" val="824771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添加一层抽象</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7831782" cy="4749029"/>
          </a:xfrm>
        </p:spPr>
        <p:txBody>
          <a:bodyPr/>
          <a:lstStyle/>
          <a:p>
            <a:r>
              <a:rPr lang="zh-CN" altLang="en-US" dirty="0">
                <a:latin typeface="Lucida Console" panose="020B0609040504020204" pitchFamily="49" charset="0"/>
              </a:rPr>
              <a:t>设计一个基类，抽象同一语言所需的所有步骤：</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44</a:t>
            </a:fld>
            <a:endParaRPr lang="en-US" altLang="zh-CN" dirty="0"/>
          </a:p>
        </p:txBody>
      </p:sp>
      <p:sp>
        <p:nvSpPr>
          <p:cNvPr id="7" name="TextBox 3">
            <a:extLst>
              <a:ext uri="{FF2B5EF4-FFF2-40B4-BE49-F238E27FC236}">
                <a16:creationId xmlns:a16="http://schemas.microsoft.com/office/drawing/2014/main" xmlns="" id="{163A902D-DAD5-1843-B58D-23AFA1185CE5}"/>
              </a:ext>
            </a:extLst>
          </p:cNvPr>
          <p:cNvSpPr txBox="1"/>
          <p:nvPr/>
        </p:nvSpPr>
        <p:spPr>
          <a:xfrm>
            <a:off x="709203" y="2132856"/>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CppLexer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CppParser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CppGenerator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JavaFactory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1288560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修改框架实现</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7831782" cy="4749029"/>
          </a:xfrm>
        </p:spPr>
        <p:txBody>
          <a:bodyPr/>
          <a:lstStyle/>
          <a:p>
            <a:r>
              <a:rPr lang="zh-CN" altLang="en-US" dirty="0">
                <a:latin typeface="Lucida Console" panose="020B0609040504020204" pitchFamily="49" charset="0"/>
              </a:rPr>
              <a:t>将刚才的基类运用</a:t>
            </a:r>
            <a:r>
              <a:rPr lang="zh-CN" altLang="en-US" dirty="0" smtClean="0">
                <a:latin typeface="Lucida Console" panose="020B0609040504020204" pitchFamily="49" charset="0"/>
              </a:rPr>
              <a:t>到具体</a:t>
            </a:r>
            <a:r>
              <a:rPr lang="en-US" altLang="zh-CN" b="0" dirty="0" smtClean="0">
                <a:solidFill>
                  <a:schemeClr val="tx1"/>
                </a:solidFill>
                <a:latin typeface="Lucida Console" panose="020B0609040504020204" pitchFamily="49" charset="0"/>
              </a:rPr>
              <a:t>Compiler</a:t>
            </a:r>
            <a:r>
              <a:rPr lang="zh-CN" altLang="en-US" dirty="0">
                <a:latin typeface="Lucida Console" panose="020B0609040504020204" pitchFamily="49" charset="0"/>
              </a:rPr>
              <a:t>类中：</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45</a:t>
            </a:fld>
            <a:endParaRPr lang="en-US" altLang="zh-CN" dirty="0"/>
          </a:p>
        </p:txBody>
      </p:sp>
      <p:sp>
        <p:nvSpPr>
          <p:cNvPr id="7" name="TextBox 3">
            <a:extLst>
              <a:ext uri="{FF2B5EF4-FFF2-40B4-BE49-F238E27FC236}">
                <a16:creationId xmlns:a16="http://schemas.microsoft.com/office/drawing/2014/main" xmlns="" id="{BD3A14A9-7AD2-8D43-AFE1-6956F82C49C8}"/>
              </a:ext>
            </a:extLst>
          </p:cNvPr>
          <p:cNvSpPr txBox="1"/>
          <p:nvPr/>
        </p:nvSpPr>
        <p:spPr>
          <a:xfrm>
            <a:off x="709203" y="2132856"/>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Compiler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AbstractFactory</a:t>
            </a:r>
            <a:r>
              <a:rPr lang="en-US" altLang="zh-CN" sz="1600" dirty="0">
                <a:solidFill>
                  <a:srgbClr val="FF0000"/>
                </a:solidFill>
                <a:latin typeface="Consolas" panose="020B0609020204030204" pitchFamily="49" charset="0"/>
                <a:ea typeface="华文楷体" panose="02010600040101010101" pitchFamily="2" charset="-122"/>
                <a:cs typeface="+mn-cs"/>
              </a:rPr>
              <a:t> *factory;</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Compiler(</a:t>
            </a:r>
            <a:r>
              <a:rPr lang="en-US" altLang="zh-CN" sz="1600" dirty="0" err="1">
                <a:solidFill>
                  <a:schemeClr val="tx1"/>
                </a:solidFill>
                <a:latin typeface="Consolas" panose="020B0609020204030204" pitchFamily="49" charset="0"/>
                <a:ea typeface="华文楷体" panose="02010600040101010101" pitchFamily="2" charset="-122"/>
                <a:cs typeface="+mn-cs"/>
              </a:rPr>
              <a:t>AbstractFactory</a:t>
            </a:r>
            <a:r>
              <a:rPr lang="en-US" altLang="zh-CN" sz="1600" dirty="0">
                <a:solidFill>
                  <a:schemeClr val="tx1"/>
                </a:solidFill>
                <a:latin typeface="Consolas" panose="020B0609020204030204" pitchFamily="49" charset="0"/>
                <a:ea typeface="华文楷体" panose="02010600040101010101" pitchFamily="2" charset="-122"/>
                <a:cs typeface="+mn-cs"/>
              </a:rPr>
              <a:t> *factory) {</a:t>
            </a:r>
          </a:p>
          <a:p>
            <a:r>
              <a:rPr lang="en-US" altLang="zh-CN" sz="1600" dirty="0">
                <a:solidFill>
                  <a:schemeClr val="tx1"/>
                </a:solidFill>
                <a:latin typeface="Consolas" panose="020B0609020204030204" pitchFamily="49" charset="0"/>
                <a:ea typeface="华文楷体" panose="02010600040101010101" pitchFamily="2" charset="-122"/>
                <a:cs typeface="+mn-cs"/>
              </a:rPr>
              <a:t>        this-&gt;factory = factory;</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(Code *input)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factory-&gt;</a:t>
            </a:r>
            <a:r>
              <a:rPr lang="en-US" altLang="zh-CN" sz="1600" dirty="0" err="1">
                <a:solidFill>
                  <a:srgbClr val="FF0000"/>
                </a:solidFill>
                <a:latin typeface="Consolas" panose="020B0609020204030204" pitchFamily="49" charset="0"/>
                <a:ea typeface="华文楷体" panose="02010600040101010101" pitchFamily="2" charset="-122"/>
                <a:cs typeface="+mn-cs"/>
              </a:rPr>
              <a:t>createLexer</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ParseResult</a:t>
            </a:r>
            <a:r>
              <a:rPr lang="en-US" altLang="zh-CN" sz="1600" dirty="0">
                <a:solidFill>
                  <a:schemeClr val="tx1"/>
                </a:solidFill>
                <a:latin typeface="Consolas" panose="020B0609020204030204" pitchFamily="49" charset="0"/>
                <a:ea typeface="华文楷体" panose="02010600040101010101" pitchFamily="2" charset="-122"/>
                <a:cs typeface="+mn-cs"/>
              </a:rPr>
              <a:t> *parse(</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*input) {</a:t>
            </a:r>
          </a:p>
          <a:p>
            <a:r>
              <a:rPr lang="en-US" altLang="zh-CN" sz="1600" dirty="0">
                <a:solidFill>
                  <a:schemeClr val="tx1"/>
                </a:solidFill>
                <a:latin typeface="Consolas" panose="020B0609020204030204" pitchFamily="49" charset="0"/>
                <a:ea typeface="华文楷体" panose="02010600040101010101" pitchFamily="2" charset="-122"/>
                <a:cs typeface="+mn-cs"/>
              </a:rPr>
              <a:t>        Parser *parser = </a:t>
            </a:r>
            <a:r>
              <a:rPr lang="en-US" altLang="zh-CN" sz="1600" dirty="0">
                <a:solidFill>
                  <a:srgbClr val="FF0000"/>
                </a:solidFill>
                <a:latin typeface="Consolas" panose="020B0609020204030204" pitchFamily="49" charset="0"/>
                <a:ea typeface="华文楷体" panose="02010600040101010101" pitchFamily="2" charset="-122"/>
              </a:rPr>
              <a:t>factory-&gt;</a:t>
            </a:r>
            <a:r>
              <a:rPr lang="en-US" altLang="zh-CN" sz="1600" dirty="0" err="1">
                <a:solidFill>
                  <a:srgbClr val="FF0000"/>
                </a:solidFill>
                <a:latin typeface="Consolas" panose="020B0609020204030204" pitchFamily="49" charset="0"/>
                <a:ea typeface="华文楷体" panose="02010600040101010101" pitchFamily="2" charset="-122"/>
              </a:rPr>
              <a:t>createParser</a:t>
            </a:r>
            <a:r>
              <a:rPr lang="en-US" altLang="zh-CN" sz="1600" dirty="0">
                <a:solidFill>
                  <a:srgbClr val="FF0000"/>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parser-&gt;parse(input);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390975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修改框架实现</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7831782" cy="4749029"/>
          </a:xfrm>
        </p:spPr>
        <p:txBody>
          <a:bodyPr/>
          <a:lstStyle/>
          <a:p>
            <a:r>
              <a:rPr lang="ja-JP" altLang="en-US">
                <a:latin typeface="Lucida Console" panose="020B0609040504020204" pitchFamily="49" charset="0"/>
              </a:rPr>
              <a:t>调用方法如下</a:t>
            </a:r>
            <a:r>
              <a:rPr lang="zh-CN" altLang="en-US" dirty="0">
                <a:latin typeface="Lucida Console" panose="020B0609040504020204" pitchFamily="49" charset="0"/>
              </a:rPr>
              <a:t>：</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46</a:t>
            </a:fld>
            <a:endParaRPr lang="en-US" altLang="zh-CN" dirty="0"/>
          </a:p>
        </p:txBody>
      </p:sp>
      <p:sp>
        <p:nvSpPr>
          <p:cNvPr id="7" name="TextBox 3">
            <a:extLst>
              <a:ext uri="{FF2B5EF4-FFF2-40B4-BE49-F238E27FC236}">
                <a16:creationId xmlns:a16="http://schemas.microsoft.com/office/drawing/2014/main" xmlns="" id="{BD3A14A9-7AD2-8D43-AFE1-6956F82C49C8}"/>
              </a:ext>
            </a:extLst>
          </p:cNvPr>
          <p:cNvSpPr txBox="1"/>
          <p:nvPr/>
        </p:nvSpPr>
        <p:spPr>
          <a:xfrm>
            <a:off x="709203" y="2132856"/>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CppFactory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 = new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Compiler *</a:t>
            </a:r>
            <a:r>
              <a:rPr lang="en-US" altLang="zh-CN" sz="1600" dirty="0" err="1">
                <a:solidFill>
                  <a:schemeClr val="tx1"/>
                </a:solidFill>
                <a:latin typeface="Consolas" panose="020B0609020204030204" pitchFamily="49" charset="0"/>
                <a:ea typeface="华文楷体" panose="02010600040101010101" pitchFamily="2" charset="-122"/>
                <a:cs typeface="+mn-cs"/>
              </a:rPr>
              <a:t>cppCompiler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new Compiler(</a:t>
            </a:r>
            <a:r>
              <a:rPr lang="en-US" altLang="zh-CN" sz="1600" dirty="0" err="1">
                <a:solidFill>
                  <a:srgbClr val="FF0000"/>
                </a:solidFill>
                <a:latin typeface="Consolas" panose="020B0609020204030204" pitchFamily="49" charset="0"/>
                <a:ea typeface="华文楷体" panose="02010600040101010101" pitchFamily="2" charset="-122"/>
                <a:cs typeface="+mn-cs"/>
              </a:rPr>
              <a:t>cppFactory</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Code *code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cppCompiler</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(code);</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77817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抽象工厂模式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7831782" cy="4749029"/>
          </a:xfrm>
        </p:spPr>
        <p:txBody>
          <a:bodyPr/>
          <a:lstStyle/>
          <a:p>
            <a:r>
              <a:rPr lang="zh-CN" altLang="en-US" dirty="0">
                <a:latin typeface="Lucida Console" panose="020B0609040504020204" pitchFamily="49" charset="0"/>
              </a:rPr>
              <a:t>将刚才的类对应到术语：</a:t>
            </a:r>
            <a:endParaRPr lang="en-US" altLang="zh-CN" dirty="0">
              <a:latin typeface="Lucida Console" panose="020B0609040504020204" pitchFamily="49" charset="0"/>
            </a:endParaRPr>
          </a:p>
          <a:p>
            <a:pPr lvl="1"/>
            <a:r>
              <a:rPr lang="zh-CN" altLang="en-US" b="1" dirty="0">
                <a:latin typeface="Lucida Console" panose="020B0609040504020204" pitchFamily="49" charset="0"/>
              </a:rPr>
              <a:t>抽象工厂：</a:t>
            </a:r>
            <a:r>
              <a:rPr lang="en-US" altLang="zh-CN" sz="1800" dirty="0" err="1">
                <a:latin typeface="Lucida Console" panose="020B0609040504020204" pitchFamily="49" charset="0"/>
              </a:rPr>
              <a:t>AbstractLanguageFactory</a:t>
            </a:r>
            <a:endParaRPr lang="en-US" altLang="zh-CN" dirty="0">
              <a:latin typeface="Lucida Console" panose="020B0609040504020204" pitchFamily="49" charset="0"/>
            </a:endParaRPr>
          </a:p>
          <a:p>
            <a:pPr lvl="1"/>
            <a:r>
              <a:rPr lang="zh-CN" altLang="en-US" b="1" dirty="0">
                <a:latin typeface="Lucida Console" panose="020B0609040504020204" pitchFamily="49" charset="0"/>
              </a:rPr>
              <a:t>具体（</a:t>
            </a:r>
            <a:r>
              <a:rPr lang="en-US" altLang="zh-CN" dirty="0">
                <a:latin typeface="Lucida Console" panose="020B0609040504020204" pitchFamily="49" charset="0"/>
              </a:rPr>
              <a:t>Concrete</a:t>
            </a:r>
            <a:r>
              <a:rPr lang="zh-CN" altLang="en-US" b="1" dirty="0">
                <a:latin typeface="Lucida Console" panose="020B0609040504020204" pitchFamily="49" charset="0"/>
              </a:rPr>
              <a:t>）工厂：</a:t>
            </a:r>
            <a:r>
              <a:rPr lang="en-US" altLang="zh-CN" sz="1800" dirty="0">
                <a:latin typeface="Lucida Console" panose="020B0609040504020204" pitchFamily="49" charset="0"/>
              </a:rPr>
              <a:t>CppFactory</a:t>
            </a:r>
            <a:r>
              <a:rPr lang="zh-CN" altLang="en-US" sz="1800" dirty="0">
                <a:latin typeface="Lucida Console" panose="020B0609040504020204" pitchFamily="49" charset="0"/>
              </a:rPr>
              <a:t>、</a:t>
            </a:r>
            <a:r>
              <a:rPr lang="en-US" altLang="zh-CN" sz="1800" dirty="0">
                <a:latin typeface="Lucida Console" panose="020B0609040504020204" pitchFamily="49" charset="0"/>
              </a:rPr>
              <a:t>JavaFactory</a:t>
            </a:r>
          </a:p>
          <a:p>
            <a:pPr lvl="1"/>
            <a:r>
              <a:rPr lang="zh-CN" altLang="en-US" b="1" dirty="0">
                <a:latin typeface="Lucida Console" panose="020B0609040504020204" pitchFamily="49" charset="0"/>
              </a:rPr>
              <a:t>抽象产品：</a:t>
            </a:r>
            <a:r>
              <a:rPr lang="en-US" altLang="zh-CN" sz="1800" dirty="0">
                <a:latin typeface="Lucida Console" panose="020B0609040504020204" pitchFamily="49" charset="0"/>
              </a:rPr>
              <a:t>Lexer</a:t>
            </a:r>
            <a:r>
              <a:rPr lang="zh-CN" altLang="en-US" sz="1800" dirty="0">
                <a:latin typeface="Lucida Console" panose="020B0609040504020204" pitchFamily="49" charset="0"/>
              </a:rPr>
              <a:t>、</a:t>
            </a:r>
            <a:r>
              <a:rPr lang="en-US" altLang="zh-CN" sz="1800" dirty="0">
                <a:latin typeface="Lucida Console" panose="020B0609040504020204" pitchFamily="49" charset="0"/>
              </a:rPr>
              <a:t>Parser</a:t>
            </a:r>
            <a:r>
              <a:rPr lang="zh-CN" altLang="en-US" sz="1800" dirty="0">
                <a:latin typeface="Lucida Console" panose="020B0609040504020204" pitchFamily="49" charset="0"/>
              </a:rPr>
              <a:t>、</a:t>
            </a:r>
            <a:r>
              <a:rPr lang="en-US" altLang="zh-CN" sz="1800" dirty="0">
                <a:latin typeface="Lucida Console" panose="020B0609040504020204" pitchFamily="49" charset="0"/>
              </a:rPr>
              <a:t>Generator</a:t>
            </a:r>
          </a:p>
          <a:p>
            <a:pPr lvl="1"/>
            <a:r>
              <a:rPr lang="zh-CN" altLang="en-US" b="1" dirty="0">
                <a:latin typeface="Lucida Console" panose="020B0609040504020204" pitchFamily="49" charset="0"/>
              </a:rPr>
              <a:t>具体产品：</a:t>
            </a:r>
            <a:r>
              <a:rPr lang="en-US" altLang="zh-CN" sz="1800" dirty="0">
                <a:latin typeface="Lucida Console" panose="020B0609040504020204" pitchFamily="49" charset="0"/>
              </a:rPr>
              <a:t>CppLexer</a:t>
            </a:r>
            <a:r>
              <a:rPr lang="zh-CN" altLang="en-US" sz="1800" dirty="0">
                <a:latin typeface="Lucida Console" panose="020B0609040504020204" pitchFamily="49" charset="0"/>
              </a:rPr>
              <a:t>、</a:t>
            </a:r>
            <a:r>
              <a:rPr lang="en-US" altLang="zh-CN" sz="1800" dirty="0">
                <a:latin typeface="Lucida Console" panose="020B0609040504020204" pitchFamily="49" charset="0"/>
              </a:rPr>
              <a:t>JavaParser</a:t>
            </a:r>
            <a:r>
              <a:rPr lang="zh-CN" altLang="en-US" sz="1800" dirty="0">
                <a:latin typeface="Lucida Console" panose="020B0609040504020204" pitchFamily="49" charset="0"/>
              </a:rPr>
              <a:t>、</a:t>
            </a:r>
            <a:r>
              <a:rPr lang="en-US" altLang="zh-CN" sz="1800" dirty="0">
                <a:latin typeface="Lucida Console" panose="020B0609040504020204" pitchFamily="49" charset="0"/>
              </a:rPr>
              <a:t>……</a:t>
            </a:r>
          </a:p>
          <a:p>
            <a:pPr lvl="1"/>
            <a:endParaRPr lang="en-US" altLang="zh-CN" sz="1800" b="1" dirty="0">
              <a:solidFill>
                <a:srgbClr val="003366"/>
              </a:solidFill>
              <a:latin typeface="Lucida Console" panose="020B0609040504020204" pitchFamily="49" charset="0"/>
            </a:endParaRPr>
          </a:p>
          <a:p>
            <a:r>
              <a:rPr lang="zh-CN" altLang="en-US" dirty="0">
                <a:latin typeface="Lucida Console" panose="020B0609040504020204" pitchFamily="49" charset="0"/>
              </a:rPr>
              <a:t>抽象工厂模式，即将同类的具体产品包装为一个具体工厂，以抽象工厂的形式呈现给上层</a:t>
            </a:r>
            <a:r>
              <a:rPr lang="zh-CN" altLang="en-US" dirty="0" smtClean="0">
                <a:latin typeface="Lucida Console" panose="020B0609040504020204" pitchFamily="49" charset="0"/>
              </a:rPr>
              <a:t>代码</a:t>
            </a:r>
            <a:endParaRPr lang="en-US" altLang="zh-CN" dirty="0">
              <a:latin typeface="Lucida Console" panose="020B0609040504020204" pitchFamily="49" charset="0"/>
            </a:endParaRPr>
          </a:p>
          <a:p>
            <a:r>
              <a:rPr lang="zh-CN" altLang="en-US" dirty="0" smtClean="0">
                <a:latin typeface="Lucida Console" panose="020B0609040504020204" pitchFamily="49" charset="0"/>
              </a:rPr>
              <a:t>上层</a:t>
            </a:r>
            <a:r>
              <a:rPr lang="zh-CN" altLang="en-US" dirty="0">
                <a:latin typeface="Lucida Console" panose="020B0609040504020204" pitchFamily="49" charset="0"/>
              </a:rPr>
              <a:t>代码只需要关心抽象工厂和抽象产品，而不需要知道具体的工厂和产品是哪些。</a:t>
            </a:r>
            <a:endParaRPr lang="en-US" altLang="zh-CN" dirty="0">
              <a:latin typeface="Lucida Console" panose="020B0609040504020204" pitchFamily="49" charset="0"/>
            </a:endParaRPr>
          </a:p>
          <a:p>
            <a:pPr marL="446088" lvl="2" indent="-254000"/>
            <a:endParaRPr lang="en-US" altLang="zh-CN" dirty="0">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47</a:t>
            </a:fld>
            <a:endParaRPr lang="en-US" altLang="zh-CN" dirty="0"/>
          </a:p>
        </p:txBody>
      </p:sp>
    </p:spTree>
    <p:extLst>
      <p:ext uri="{BB962C8B-B14F-4D97-AF65-F5344CB8AC3E}">
        <p14:creationId xmlns:p14="http://schemas.microsoft.com/office/powerpoint/2010/main" val="236748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添加一层抽象</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383154"/>
            <a:ext cx="7831782" cy="4749029"/>
          </a:xfrm>
        </p:spPr>
        <p:txBody>
          <a:bodyPr/>
          <a:lstStyle/>
          <a:p>
            <a:r>
              <a:rPr lang="zh-CN" altLang="en-US" dirty="0">
                <a:latin typeface="Lucida Console" panose="020B0609040504020204" pitchFamily="49" charset="0"/>
              </a:rPr>
              <a:t>设计一个基类，抽象同一语言所需的所有步骤：</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48</a:t>
            </a:fld>
            <a:endParaRPr lang="en-US" altLang="zh-CN" dirty="0"/>
          </a:p>
        </p:txBody>
      </p:sp>
      <p:sp>
        <p:nvSpPr>
          <p:cNvPr id="7" name="TextBox 3">
            <a:extLst>
              <a:ext uri="{FF2B5EF4-FFF2-40B4-BE49-F238E27FC236}">
                <a16:creationId xmlns:a16="http://schemas.microsoft.com/office/drawing/2014/main" xmlns="" id="{163A902D-DAD5-1843-B58D-23AFA1185CE5}"/>
              </a:ext>
            </a:extLst>
          </p:cNvPr>
          <p:cNvSpPr txBox="1"/>
          <p:nvPr/>
        </p:nvSpPr>
        <p:spPr>
          <a:xfrm>
            <a:off x="709203" y="1887210"/>
            <a:ext cx="7886700"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00CC00"/>
                </a:solidFill>
                <a:latin typeface="STKaiti" charset="-122"/>
                <a:ea typeface="STKaiti" charset="-122"/>
                <a:cs typeface="STKaiti" charset="-122"/>
              </a:rPr>
              <a:t>//</a:t>
            </a:r>
            <a:r>
              <a:rPr lang="zh-CN" altLang="en-US" sz="1600" dirty="0" smtClean="0">
                <a:solidFill>
                  <a:srgbClr val="00CC00"/>
                </a:solidFill>
                <a:latin typeface="STKaiti" charset="-122"/>
                <a:ea typeface="STKaiti" charset="-122"/>
                <a:cs typeface="STKaiti" charset="-122"/>
              </a:rPr>
              <a:t>抽象</a:t>
            </a:r>
            <a:r>
              <a:rPr lang="zh-CN" altLang="en-US" sz="1600" dirty="0">
                <a:solidFill>
                  <a:srgbClr val="00CC00"/>
                </a:solidFill>
                <a:latin typeface="STKaiti" charset="-122"/>
                <a:ea typeface="STKaiti" charset="-122"/>
                <a:cs typeface="STKaiti" charset="-122"/>
              </a:rPr>
              <a:t>工厂</a:t>
            </a:r>
            <a:endParaRPr lang="zh-CN" altLang="en-US" sz="1600" dirty="0" smtClean="0">
              <a:solidFill>
                <a:srgbClr val="00CC00"/>
              </a:solidFill>
              <a:latin typeface="STKaiti" charset="-122"/>
              <a:ea typeface="STKaiti" charset="-122"/>
              <a:cs typeface="STKaiti"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00CC00"/>
                </a:solidFill>
                <a:latin typeface="STKaiti" charset="-122"/>
                <a:ea typeface="STKaiti" charset="-122"/>
                <a:cs typeface="STKaiti" charset="-122"/>
              </a:rPr>
              <a:t>//</a:t>
            </a:r>
            <a:r>
              <a:rPr lang="zh-CN" altLang="en-US" sz="1600" dirty="0" smtClean="0">
                <a:solidFill>
                  <a:srgbClr val="00CC00"/>
                </a:solidFill>
                <a:latin typeface="STKaiti" charset="-122"/>
                <a:ea typeface="STKaiti" charset="-122"/>
                <a:cs typeface="STKaiti" charset="-122"/>
              </a:rPr>
              <a:t>具体工厂</a:t>
            </a:r>
            <a:endParaRPr lang="en-US" altLang="zh-CN" sz="1600" dirty="0">
              <a:solidFill>
                <a:srgbClr val="00CC00"/>
              </a:solidFill>
              <a:latin typeface="STKaiti" charset="-122"/>
              <a:ea typeface="STKaiti" charset="-122"/>
              <a:cs typeface="STKaiti"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zh-CN" altLang="en-US" sz="1600" dirty="0">
                <a:solidFill>
                  <a:srgbClr val="00CC00"/>
                </a:solidFill>
                <a:latin typeface="Consolas" panose="020B0609020204030204" pitchFamily="49" charset="0"/>
                <a:ea typeface="华文楷体" panose="02010600040101010101" pitchFamily="2" charset="-122"/>
                <a:cs typeface="+mn-cs"/>
              </a:rPr>
              <a:t>	</a:t>
            </a:r>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具体工厂内为每个抽象产品实例化具体产品</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CppLexer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CppParser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CppGenerator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00CC00"/>
                </a:solidFill>
                <a:latin typeface="STKaiti" charset="-122"/>
                <a:ea typeface="STKaiti" charset="-122"/>
                <a:cs typeface="STKaiti" charset="-122"/>
              </a:rPr>
              <a:t>//</a:t>
            </a:r>
            <a:r>
              <a:rPr lang="zh-CN" altLang="en-US" sz="1600" dirty="0" smtClean="0">
                <a:solidFill>
                  <a:srgbClr val="00CC00"/>
                </a:solidFill>
                <a:latin typeface="STKaiti" charset="-122"/>
                <a:ea typeface="STKaiti" charset="-122"/>
                <a:cs typeface="STKaiti" charset="-122"/>
              </a:rPr>
              <a:t>具体工厂</a:t>
            </a:r>
            <a:endParaRPr lang="en-US" altLang="zh-CN" sz="1600" dirty="0">
              <a:solidFill>
                <a:srgbClr val="00CC00"/>
              </a:solidFill>
              <a:latin typeface="STKaiti" charset="-122"/>
              <a:ea typeface="STKaiti" charset="-122"/>
              <a:cs typeface="STKaiti"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JavaFactory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1509076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修改框架实现</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383154"/>
            <a:ext cx="7831782" cy="4749029"/>
          </a:xfrm>
        </p:spPr>
        <p:txBody>
          <a:bodyPr/>
          <a:lstStyle/>
          <a:p>
            <a:r>
              <a:rPr lang="zh-CN" altLang="en-US" dirty="0">
                <a:latin typeface="Lucida Console" panose="020B0609040504020204" pitchFamily="49" charset="0"/>
              </a:rPr>
              <a:t>将刚才的基</a:t>
            </a:r>
            <a:r>
              <a:rPr lang="zh-CN" altLang="en-US" dirty="0" smtClean="0">
                <a:latin typeface="Lucida Console" panose="020B0609040504020204" pitchFamily="49" charset="0"/>
              </a:rPr>
              <a:t>类运用到</a:t>
            </a:r>
            <a:r>
              <a:rPr lang="en-US" altLang="zh-CN" b="0" dirty="0">
                <a:solidFill>
                  <a:srgbClr val="FF0000"/>
                </a:solidFill>
                <a:latin typeface="Lucida Console" panose="020B0609040504020204" pitchFamily="49" charset="0"/>
              </a:rPr>
              <a:t>Compiler</a:t>
            </a:r>
            <a:r>
              <a:rPr lang="zh-CN" altLang="en-US" dirty="0">
                <a:latin typeface="Lucida Console" panose="020B0609040504020204" pitchFamily="49" charset="0"/>
              </a:rPr>
              <a:t>类中：</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49</a:t>
            </a:fld>
            <a:endParaRPr lang="en-US" altLang="zh-CN" dirty="0"/>
          </a:p>
        </p:txBody>
      </p:sp>
      <p:sp>
        <p:nvSpPr>
          <p:cNvPr id="7" name="TextBox 3">
            <a:extLst>
              <a:ext uri="{FF2B5EF4-FFF2-40B4-BE49-F238E27FC236}">
                <a16:creationId xmlns:a16="http://schemas.microsoft.com/office/drawing/2014/main" xmlns="" id="{BD3A14A9-7AD2-8D43-AFE1-6956F82C49C8}"/>
              </a:ext>
            </a:extLst>
          </p:cNvPr>
          <p:cNvSpPr txBox="1"/>
          <p:nvPr/>
        </p:nvSpPr>
        <p:spPr>
          <a:xfrm>
            <a:off x="709203" y="1887210"/>
            <a:ext cx="7886700"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Compiler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AbstractFactory</a:t>
            </a:r>
            <a:r>
              <a:rPr lang="en-US" altLang="zh-CN" sz="1600" dirty="0">
                <a:solidFill>
                  <a:srgbClr val="FF0000"/>
                </a:solidFill>
                <a:latin typeface="Consolas" panose="020B0609020204030204" pitchFamily="49" charset="0"/>
                <a:ea typeface="华文楷体" panose="02010600040101010101" pitchFamily="2" charset="-122"/>
                <a:cs typeface="+mn-cs"/>
              </a:rPr>
              <a:t> *factory;</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zh-CN" altLang="en-US" sz="1600" dirty="0">
                <a:solidFill>
                  <a:srgbClr val="00CC00"/>
                </a:solidFill>
                <a:latin typeface="Consolas" panose="020B0609020204030204" pitchFamily="49" charset="0"/>
                <a:ea typeface="华文楷体" panose="02010600040101010101" pitchFamily="2" charset="-122"/>
                <a:cs typeface="+mn-cs"/>
              </a:rPr>
              <a:t>	</a:t>
            </a:r>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通过抽象工厂的多态传入具体工厂来进行实例化</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Compiler(</a:t>
            </a:r>
            <a:r>
              <a:rPr lang="en-US" altLang="zh-CN" sz="1600" dirty="0" err="1">
                <a:solidFill>
                  <a:schemeClr val="tx1"/>
                </a:solidFill>
                <a:latin typeface="Consolas" panose="020B0609020204030204" pitchFamily="49" charset="0"/>
                <a:ea typeface="华文楷体" panose="02010600040101010101" pitchFamily="2" charset="-122"/>
                <a:cs typeface="+mn-cs"/>
              </a:rPr>
              <a:t>AbstractFactory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this-&gt;factory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(Code *input)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factory-&gt;</a:t>
            </a:r>
            <a:r>
              <a:rPr lang="en-US" altLang="zh-CN" sz="1600" dirty="0" err="1">
                <a:solidFill>
                  <a:srgbClr val="FF0000"/>
                </a:solidFill>
                <a:latin typeface="Consolas" panose="020B0609020204030204" pitchFamily="49" charset="0"/>
                <a:ea typeface="华文楷体" panose="02010600040101010101" pitchFamily="2" charset="-122"/>
                <a:cs typeface="+mn-cs"/>
              </a:rPr>
              <a:t>createLexer</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ParseResult</a:t>
            </a:r>
            <a:r>
              <a:rPr lang="en-US" altLang="zh-CN" sz="1600" dirty="0">
                <a:solidFill>
                  <a:schemeClr val="tx1"/>
                </a:solidFill>
                <a:latin typeface="Consolas" panose="020B0609020204030204" pitchFamily="49" charset="0"/>
                <a:ea typeface="华文楷体" panose="02010600040101010101" pitchFamily="2" charset="-122"/>
                <a:cs typeface="+mn-cs"/>
              </a:rPr>
              <a:t> *parse(</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*input) {</a:t>
            </a:r>
          </a:p>
          <a:p>
            <a:r>
              <a:rPr lang="en-US" altLang="zh-CN" sz="1600" dirty="0">
                <a:solidFill>
                  <a:schemeClr val="tx1"/>
                </a:solidFill>
                <a:latin typeface="Consolas" panose="020B0609020204030204" pitchFamily="49" charset="0"/>
                <a:ea typeface="华文楷体" panose="02010600040101010101" pitchFamily="2" charset="-122"/>
                <a:cs typeface="+mn-cs"/>
              </a:rPr>
              <a:t>        Parser *parser = </a:t>
            </a:r>
            <a:r>
              <a:rPr lang="en-US" altLang="zh-CN" sz="1600" dirty="0">
                <a:solidFill>
                  <a:srgbClr val="FF0000"/>
                </a:solidFill>
                <a:latin typeface="Consolas" panose="020B0609020204030204" pitchFamily="49" charset="0"/>
                <a:ea typeface="华文楷体" panose="02010600040101010101" pitchFamily="2" charset="-122"/>
              </a:rPr>
              <a:t>factory-&gt;</a:t>
            </a:r>
            <a:r>
              <a:rPr lang="en-US" altLang="zh-CN" sz="1600" dirty="0" err="1">
                <a:solidFill>
                  <a:srgbClr val="FF0000"/>
                </a:solidFill>
                <a:latin typeface="Consolas" panose="020B0609020204030204" pitchFamily="49" charset="0"/>
                <a:ea typeface="华文楷体" panose="02010600040101010101" pitchFamily="2" charset="-122"/>
              </a:rPr>
              <a:t>createParser</a:t>
            </a:r>
            <a:r>
              <a:rPr lang="en-US" altLang="zh-CN" sz="1600" dirty="0">
                <a:solidFill>
                  <a:srgbClr val="FF0000"/>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parser-&gt;parse(input);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99376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全局变量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dirty="0"/>
              <a:t>用户可能访问到</a:t>
            </a:r>
            <a:r>
              <a:rPr lang="en-US" altLang="zh-CN" b="0" dirty="0">
                <a:solidFill>
                  <a:srgbClr val="FF0000"/>
                </a:solidFill>
              </a:rPr>
              <a:t>count</a:t>
            </a:r>
            <a:r>
              <a:rPr lang="zh-CN" altLang="en-US" dirty="0"/>
              <a:t>并修改数据，不</a:t>
            </a:r>
            <a:r>
              <a:rPr lang="zh-CN" altLang="en-US" dirty="0" smtClean="0"/>
              <a:t>安全</a:t>
            </a:r>
            <a:endParaRPr lang="en-US" altLang="zh-CN" dirty="0" smtClean="0"/>
          </a:p>
          <a:p>
            <a:pPr marL="0" indent="0">
              <a:buNone/>
            </a:pP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latin typeface="Lucida Console" charset="0"/>
              <a:ea typeface="幼圆" charset="0"/>
            </a:endParaRPr>
          </a:p>
          <a:p>
            <a:endParaRPr lang="en-US" altLang="zh-CN" dirty="0"/>
          </a:p>
          <a:p>
            <a:endParaRPr lang="en-US" altLang="zh-CN" dirty="0" smtClean="0"/>
          </a:p>
          <a:p>
            <a:r>
              <a:rPr lang="zh-CN" altLang="en-US" dirty="0" smtClean="0"/>
              <a:t>好的</a:t>
            </a:r>
            <a:r>
              <a:rPr lang="zh-CN" altLang="en-US" dirty="0"/>
              <a:t>设计</a:t>
            </a:r>
            <a:r>
              <a:rPr lang="zh-CN" altLang="en-US" dirty="0" smtClean="0"/>
              <a:t>应当</a:t>
            </a:r>
            <a:r>
              <a:rPr lang="zh-CN" altLang="en-US" dirty="0" smtClean="0">
                <a:solidFill>
                  <a:srgbClr val="FF0000"/>
                </a:solidFill>
              </a:rPr>
              <a:t>避免全局变量</a:t>
            </a:r>
            <a:endParaRPr lang="zh-CN" altLang="en-US" dirty="0">
              <a:solidFill>
                <a:srgbClr val="FF0000"/>
              </a:solidFill>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a:t>
            </a:fld>
            <a:endParaRPr lang="en-US" altLang="zh-CN" dirty="0"/>
          </a:p>
        </p:txBody>
      </p:sp>
      <p:sp>
        <p:nvSpPr>
          <p:cNvPr id="7" name="TextBox 3">
            <a:extLst>
              <a:ext uri="{FF2B5EF4-FFF2-40B4-BE49-F238E27FC236}">
                <a16:creationId xmlns:a16="http://schemas.microsoft.com/office/drawing/2014/main" xmlns="" id="{4BE63E95-ED52-A749-A6F5-6E60798B609C}"/>
              </a:ext>
            </a:extLst>
          </p:cNvPr>
          <p:cNvSpPr txBox="1"/>
          <p:nvPr/>
        </p:nvSpPr>
        <p:spPr>
          <a:xfrm>
            <a:off x="709203" y="2488828"/>
            <a:ext cx="788670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a:t>
            </a:r>
            <a:r>
              <a:rPr lang="en-US" altLang="zh-CN" sz="1600" dirty="0">
                <a:solidFill>
                  <a:srgbClr val="FF0000"/>
                </a:solidFill>
                <a:latin typeface="Consolas" panose="020B0609020204030204" pitchFamily="49" charset="0"/>
                <a:ea typeface="华文楷体" panose="02010600040101010101" pitchFamily="2" charset="-122"/>
                <a:cs typeface="+mn-cs"/>
              </a:rPr>
              <a:t>count</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全局变量</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addCount()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r>
              <a:rPr lang="zh-CN" altLang="en-US" sz="1600" dirty="0">
                <a:solidFill>
                  <a:srgbClr val="008000"/>
                </a:solidFill>
                <a:latin typeface="Consolas" panose="020B0609020204030204" pitchFamily="49" charset="0"/>
                <a:ea typeface="华文楷体" panose="02010600040101010101" pitchFamily="2" charset="-122"/>
                <a:cs typeface="+mn-cs"/>
              </a:rPr>
              <a:t> 全局函数</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659975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抽象工厂</a:t>
            </a:r>
            <a:r>
              <a:rPr lang="zh-CN" altLang="en-US" dirty="0" smtClean="0"/>
              <a:t>模式</a:t>
            </a:r>
            <a:r>
              <a:rPr lang="en-US" altLang="zh-CN" dirty="0" smtClean="0"/>
              <a:t>UML</a:t>
            </a:r>
            <a:endParaRPr lang="zh-CN" altLang="en-US"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50</a:t>
            </a:fld>
            <a:endParaRPr lang="en-US" altLang="zh-CN" dirty="0"/>
          </a:p>
        </p:txBody>
      </p:sp>
      <p:pic>
        <p:nvPicPr>
          <p:cNvPr id="4" name="图片 3"/>
          <p:cNvPicPr>
            <a:picLocks noChangeAspect="1"/>
          </p:cNvPicPr>
          <p:nvPr/>
        </p:nvPicPr>
        <p:blipFill>
          <a:blip r:embed="rId2"/>
          <a:stretch>
            <a:fillRect/>
          </a:stretch>
        </p:blipFill>
        <p:spPr>
          <a:xfrm>
            <a:off x="1187624" y="1052736"/>
            <a:ext cx="6786234" cy="5692646"/>
          </a:xfrm>
          <a:prstGeom prst="rect">
            <a:avLst/>
          </a:prstGeom>
        </p:spPr>
      </p:pic>
    </p:spTree>
    <p:extLst>
      <p:ext uri="{BB962C8B-B14F-4D97-AF65-F5344CB8AC3E}">
        <p14:creationId xmlns:p14="http://schemas.microsoft.com/office/powerpoint/2010/main" val="30766190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抽象工厂模式</a:t>
            </a:r>
          </a:p>
        </p:txBody>
      </p:sp>
      <p:sp>
        <p:nvSpPr>
          <p:cNvPr id="3" name="内容占位符 2"/>
          <p:cNvSpPr>
            <a:spLocks noGrp="1"/>
          </p:cNvSpPr>
          <p:nvPr>
            <p:ph idx="1"/>
          </p:nvPr>
        </p:nvSpPr>
        <p:spPr>
          <a:xfrm>
            <a:off x="827584" y="1442195"/>
            <a:ext cx="7598668" cy="4749029"/>
          </a:xfrm>
        </p:spPr>
        <p:txBody>
          <a:bodyPr/>
          <a:lstStyle/>
          <a:p>
            <a:r>
              <a:rPr lang="zh-CN" altLang="en-US" dirty="0" smtClean="0">
                <a:latin typeface="Lucida Console" panose="020B0609040504020204" pitchFamily="49" charset="0"/>
              </a:rPr>
              <a:t>抽象</a:t>
            </a:r>
            <a:r>
              <a:rPr lang="zh-CN" altLang="en-US" dirty="0">
                <a:latin typeface="Lucida Console" panose="020B0609040504020204" pitchFamily="49" charset="0"/>
              </a:rPr>
              <a:t>工厂模式是工厂方法模式的升级版本，他用来创建一组相关或者相互依赖的</a:t>
            </a:r>
            <a:r>
              <a:rPr lang="zh-CN" altLang="en-US" dirty="0" smtClean="0">
                <a:latin typeface="Lucida Console" panose="020B0609040504020204" pitchFamily="49" charset="0"/>
              </a:rPr>
              <a:t>对象</a:t>
            </a:r>
            <a:endParaRPr lang="en-US" altLang="zh-CN" dirty="0" smtClean="0">
              <a:latin typeface="Lucida Console" panose="020B0609040504020204" pitchFamily="49" charset="0"/>
            </a:endParaRPr>
          </a:p>
          <a:p>
            <a:r>
              <a:rPr lang="zh-CN" altLang="en-US" dirty="0">
                <a:latin typeface="Lucida Console" panose="020B0609040504020204" pitchFamily="49" charset="0"/>
              </a:rPr>
              <a:t>例如，</a:t>
            </a:r>
            <a:r>
              <a:rPr lang="en-US" altLang="zh-CN" dirty="0">
                <a:latin typeface="Lucida Console" panose="020B0609040504020204" pitchFamily="49" charset="0"/>
              </a:rPr>
              <a:t>A</a:t>
            </a:r>
            <a:r>
              <a:rPr lang="zh-CN" altLang="en-US" dirty="0">
                <a:latin typeface="Lucida Console" panose="020B0609040504020204" pitchFamily="49" charset="0"/>
              </a:rPr>
              <a:t>型飞机使用引擎</a:t>
            </a:r>
            <a:r>
              <a:rPr lang="en-US" altLang="zh-CN" dirty="0">
                <a:latin typeface="Lucida Console" panose="020B0609040504020204" pitchFamily="49" charset="0"/>
              </a:rPr>
              <a:t>A</a:t>
            </a:r>
            <a:r>
              <a:rPr lang="zh-CN" altLang="en-US" dirty="0">
                <a:latin typeface="Lucida Console" panose="020B0609040504020204" pitchFamily="49" charset="0"/>
              </a:rPr>
              <a:t>和材料</a:t>
            </a:r>
            <a:r>
              <a:rPr lang="en-US" altLang="zh-CN" dirty="0">
                <a:latin typeface="Lucida Console" panose="020B0609040504020204" pitchFamily="49" charset="0"/>
              </a:rPr>
              <a:t>A</a:t>
            </a:r>
            <a:r>
              <a:rPr lang="zh-CN" altLang="en-US" dirty="0">
                <a:latin typeface="Lucida Console" panose="020B0609040504020204" pitchFamily="49" charset="0"/>
              </a:rPr>
              <a:t>，</a:t>
            </a:r>
            <a:r>
              <a:rPr lang="en-US" altLang="zh-CN" dirty="0">
                <a:latin typeface="Lucida Console" panose="020B0609040504020204" pitchFamily="49" charset="0"/>
              </a:rPr>
              <a:t>B</a:t>
            </a:r>
            <a:r>
              <a:rPr lang="zh-CN" altLang="en-US" dirty="0">
                <a:latin typeface="Lucida Console" panose="020B0609040504020204" pitchFamily="49" charset="0"/>
              </a:rPr>
              <a:t>型飞机使用引擎</a:t>
            </a:r>
            <a:r>
              <a:rPr lang="en-US" altLang="zh-CN" dirty="0">
                <a:latin typeface="Lucida Console" panose="020B0609040504020204" pitchFamily="49" charset="0"/>
              </a:rPr>
              <a:t>B</a:t>
            </a:r>
            <a:r>
              <a:rPr lang="zh-CN" altLang="en-US" dirty="0">
                <a:latin typeface="Lucida Console" panose="020B0609040504020204" pitchFamily="49" charset="0"/>
              </a:rPr>
              <a:t>和材料</a:t>
            </a:r>
            <a:r>
              <a:rPr lang="en-US" altLang="zh-CN" dirty="0">
                <a:latin typeface="Lucida Console" panose="020B0609040504020204" pitchFamily="49" charset="0"/>
              </a:rPr>
              <a:t>B</a:t>
            </a:r>
            <a:r>
              <a:rPr lang="zh-CN" altLang="en-US" dirty="0">
                <a:latin typeface="Lucida Console" panose="020B0609040504020204" pitchFamily="49" charset="0"/>
              </a:rPr>
              <a:t>，使用抽象工厂模式，在为对应系列飞机生产相关配件时，无需指定配件的型号，可以自动根据飞机型号生产对应的配件</a:t>
            </a:r>
          </a:p>
          <a:p>
            <a:r>
              <a:rPr lang="zh-CN" altLang="en-US" dirty="0">
                <a:latin typeface="Lucida Console" panose="020B0609040504020204" pitchFamily="49" charset="0"/>
              </a:rPr>
              <a:t>如果现在用引擎</a:t>
            </a:r>
            <a:r>
              <a:rPr lang="en-US" altLang="zh-CN" dirty="0">
                <a:latin typeface="Lucida Console" panose="020B0609040504020204" pitchFamily="49" charset="0"/>
              </a:rPr>
              <a:t>B</a:t>
            </a:r>
            <a:r>
              <a:rPr lang="zh-CN" altLang="en-US" dirty="0">
                <a:latin typeface="Lucida Console" panose="020B0609040504020204" pitchFamily="49" charset="0"/>
              </a:rPr>
              <a:t>和材料</a:t>
            </a:r>
            <a:r>
              <a:rPr lang="en-US" altLang="zh-CN" dirty="0">
                <a:latin typeface="Lucida Console" panose="020B0609040504020204" pitchFamily="49" charset="0"/>
              </a:rPr>
              <a:t>A</a:t>
            </a:r>
            <a:r>
              <a:rPr lang="zh-CN" altLang="en-US" dirty="0">
                <a:latin typeface="Lucida Console" panose="020B0609040504020204" pitchFamily="49" charset="0"/>
              </a:rPr>
              <a:t>构成</a:t>
            </a:r>
            <a:r>
              <a:rPr lang="en-US" altLang="zh-CN" dirty="0">
                <a:latin typeface="Lucida Console" panose="020B0609040504020204" pitchFamily="49" charset="0"/>
              </a:rPr>
              <a:t>C</a:t>
            </a:r>
            <a:r>
              <a:rPr lang="zh-CN" altLang="en-US" dirty="0">
                <a:latin typeface="Lucida Console" panose="020B0609040504020204" pitchFamily="49" charset="0"/>
              </a:rPr>
              <a:t>型飞机，只需要实现新的工厂派生类即可</a:t>
            </a:r>
            <a:r>
              <a:rPr lang="en-US" altLang="zh-CN" dirty="0">
                <a:latin typeface="Lucida Console" panose="020B0609040504020204" pitchFamily="49" charset="0"/>
              </a:rPr>
              <a:t/>
            </a:r>
            <a:br>
              <a:rPr lang="en-US" altLang="zh-CN" dirty="0">
                <a:latin typeface="Lucida Console" panose="020B0609040504020204" pitchFamily="49" charset="0"/>
              </a:rPr>
            </a:br>
            <a:endParaRPr lang="en-US" altLang="zh-CN" dirty="0">
              <a:latin typeface="Lucida Console" panose="020B0609040504020204" pitchFamily="49" charset="0"/>
            </a:endParaRPr>
          </a:p>
          <a:p>
            <a:endParaRPr lang="zh-CN" altLang="en-US" dirty="0">
              <a:latin typeface="Lucida Console" panose="020B0609040504020204" pitchFamily="49" charset="0"/>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51</a:t>
            </a:fld>
            <a:endParaRPr lang="zh-CN" altLang="en-US" dirty="0"/>
          </a:p>
        </p:txBody>
      </p:sp>
    </p:spTree>
    <p:extLst>
      <p:ext uri="{BB962C8B-B14F-4D97-AF65-F5344CB8AC3E}">
        <p14:creationId xmlns:p14="http://schemas.microsoft.com/office/powerpoint/2010/main" val="32957600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zh-CN" altLang="en-US" dirty="0"/>
              <a:t>型</a:t>
            </a:r>
            <a:r>
              <a:rPr lang="zh-CN" altLang="en-US" dirty="0" smtClean="0"/>
              <a:t>模式总结</a:t>
            </a:r>
            <a:endParaRPr lang="zh-CN" altLang="en-US" dirty="0"/>
          </a:p>
        </p:txBody>
      </p:sp>
      <p:sp>
        <p:nvSpPr>
          <p:cNvPr id="3" name="内容占位符 2"/>
          <p:cNvSpPr>
            <a:spLocks noGrp="1"/>
          </p:cNvSpPr>
          <p:nvPr>
            <p:ph idx="1"/>
          </p:nvPr>
        </p:nvSpPr>
        <p:spPr>
          <a:xfrm>
            <a:off x="539552" y="1268760"/>
            <a:ext cx="7992888" cy="4749029"/>
          </a:xfrm>
        </p:spPr>
        <p:txBody>
          <a:bodyPr/>
          <a:lstStyle/>
          <a:p>
            <a:r>
              <a:rPr lang="zh-CN" altLang="en-US" dirty="0" smtClean="0"/>
              <a:t>与行为型、结构型模式不同，</a:t>
            </a:r>
            <a:r>
              <a:rPr lang="zh-CN" altLang="en-US" sz="2800" b="1" dirty="0" smtClean="0">
                <a:solidFill>
                  <a:srgbClr val="003366"/>
                </a:solidFill>
              </a:rPr>
              <a:t>创建</a:t>
            </a:r>
            <a:r>
              <a:rPr lang="zh-CN" altLang="en-US" sz="2800" b="1" dirty="0">
                <a:solidFill>
                  <a:srgbClr val="003366"/>
                </a:solidFill>
              </a:rPr>
              <a:t>型</a:t>
            </a:r>
            <a:r>
              <a:rPr lang="zh-CN" altLang="en-US" sz="2800" b="1" dirty="0" smtClean="0">
                <a:solidFill>
                  <a:srgbClr val="003366"/>
                </a:solidFill>
              </a:rPr>
              <a:t>模式是</a:t>
            </a:r>
            <a:r>
              <a:rPr lang="zh-CN" altLang="en-US" dirty="0"/>
              <a:t>将</a:t>
            </a:r>
            <a:r>
              <a:rPr lang="zh-CN" altLang="en-US" dirty="0" smtClean="0"/>
              <a:t>对象</a:t>
            </a:r>
            <a:r>
              <a:rPr lang="zh-CN" altLang="en-US" dirty="0"/>
              <a:t>的创建与使用进行划分，从而规避复杂对象创建带来的资源消耗</a:t>
            </a:r>
            <a:r>
              <a:rPr lang="zh-CN" altLang="en-US" dirty="0" smtClean="0"/>
              <a:t>，满足特殊情况的创建要求</a:t>
            </a:r>
          </a:p>
          <a:p>
            <a:pPr lvl="2">
              <a:buSzPct val="75000"/>
              <a:buFont typeface="Wingdings" pitchFamily="2" charset="2"/>
              <a:buChar char="§"/>
            </a:pPr>
            <a:r>
              <a:rPr lang="zh-CN" altLang="en-US" sz="2400" dirty="0" smtClean="0"/>
              <a:t>单例模式，能够自行创建</a:t>
            </a:r>
            <a:r>
              <a:rPr lang="zh-CN" altLang="en-US" sz="2400" dirty="0"/>
              <a:t>自己的对象，同时确保只有单个对象被</a:t>
            </a:r>
            <a:r>
              <a:rPr lang="zh-CN" altLang="en-US" sz="2400" dirty="0" smtClean="0"/>
              <a:t>创建</a:t>
            </a:r>
          </a:p>
          <a:p>
            <a:pPr lvl="2">
              <a:buSzPct val="75000"/>
              <a:buFont typeface="Wingdings" pitchFamily="2" charset="2"/>
              <a:buChar char="§"/>
            </a:pPr>
            <a:r>
              <a:rPr lang="zh-CN" altLang="en-US" sz="2400" dirty="0" smtClean="0"/>
              <a:t>工厂模式，在</a:t>
            </a:r>
            <a:r>
              <a:rPr lang="zh-CN" altLang="en-US" sz="2400" dirty="0"/>
              <a:t>创建对象时不会对客户端暴露创建</a:t>
            </a:r>
            <a:r>
              <a:rPr lang="zh-CN" altLang="en-US" sz="2400" dirty="0" smtClean="0"/>
              <a:t>逻辑；通过</a:t>
            </a:r>
            <a:r>
              <a:rPr lang="zh-CN" altLang="en-US" sz="2400" dirty="0"/>
              <a:t>使用一个共同的接口来指向新创建的</a:t>
            </a:r>
            <a:r>
              <a:rPr lang="zh-CN" altLang="en-US" sz="2400" dirty="0" smtClean="0"/>
              <a:t>对象，简化了创建的实现复杂度</a:t>
            </a:r>
            <a:endParaRPr lang="zh-CN" altLang="en-US" sz="2400" dirty="0"/>
          </a:p>
          <a:p>
            <a:pPr lvl="2">
              <a:buSzPct val="75000"/>
              <a:buFont typeface="Wingdings" pitchFamily="2" charset="2"/>
              <a:buChar char="§"/>
            </a:pPr>
            <a:r>
              <a:rPr lang="zh-CN" altLang="en-US" sz="2400" dirty="0" smtClean="0"/>
              <a:t>抽象工厂模式，在工场模式的基础上进行抽象，通过功能的组合与工场类的继承来实现不同场景下的资源创建需求，较工厂模式更具有可拓展性</a:t>
            </a:r>
            <a:r>
              <a:rPr lang="zh-CN" altLang="en-US" dirty="0"/>
              <a:t/>
            </a:r>
            <a:br>
              <a:rPr lang="zh-CN" altLang="en-US" dirty="0"/>
            </a:br>
            <a:endParaRPr lang="en-US" altLang="zh-CN" b="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spTree>
    <p:extLst>
      <p:ext uri="{BB962C8B-B14F-4D97-AF65-F5344CB8AC3E}">
        <p14:creationId xmlns:p14="http://schemas.microsoft.com/office/powerpoint/2010/main" val="13100668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539552" y="1268760"/>
            <a:ext cx="7992888" cy="4749029"/>
          </a:xfrm>
        </p:spPr>
        <p:txBody>
          <a:bodyPr/>
          <a:lstStyle/>
          <a:p>
            <a:r>
              <a:rPr lang="zh-CN" altLang="en-US" dirty="0" smtClean="0"/>
              <a:t>行为</a:t>
            </a:r>
            <a:r>
              <a:rPr lang="zh-CN" altLang="en-US" dirty="0"/>
              <a:t>型模式、</a:t>
            </a:r>
            <a:r>
              <a:rPr lang="zh-CN" altLang="en-US" dirty="0" smtClean="0"/>
              <a:t>结构型模</a:t>
            </a:r>
            <a:r>
              <a:rPr lang="zh-CN" altLang="en-US" dirty="0"/>
              <a:t>式</a:t>
            </a:r>
            <a:r>
              <a:rPr lang="zh-CN" altLang="en-US" dirty="0" smtClean="0"/>
              <a:t>、</a:t>
            </a:r>
            <a:r>
              <a:rPr lang="zh-CN" altLang="en-US" sz="2800" b="1" dirty="0" smtClean="0">
                <a:solidFill>
                  <a:srgbClr val="003366"/>
                </a:solidFill>
              </a:rPr>
              <a:t>创建</a:t>
            </a:r>
            <a:r>
              <a:rPr lang="zh-CN" altLang="en-US" sz="2800" b="1" dirty="0">
                <a:solidFill>
                  <a:srgbClr val="003366"/>
                </a:solidFill>
              </a:rPr>
              <a:t>型</a:t>
            </a:r>
            <a:r>
              <a:rPr lang="zh-CN" altLang="en-US" sz="2800" b="1" dirty="0" smtClean="0">
                <a:solidFill>
                  <a:srgbClr val="003366"/>
                </a:solidFill>
              </a:rPr>
              <a:t>模式，每一类模式都有其优点，同时也存在一定弊端。</a:t>
            </a:r>
            <a:endParaRPr lang="en-US" altLang="zh-CN" sz="2800" b="1" dirty="0" smtClean="0">
              <a:solidFill>
                <a:srgbClr val="003366"/>
              </a:solidFill>
            </a:endParaRPr>
          </a:p>
          <a:p>
            <a:endParaRPr lang="en-US" altLang="zh-CN" sz="2800" b="1" dirty="0" smtClean="0">
              <a:solidFill>
                <a:srgbClr val="003366"/>
              </a:solidFill>
            </a:endParaRPr>
          </a:p>
          <a:p>
            <a:r>
              <a:rPr lang="zh-CN" altLang="en-US" sz="2800" b="1" dirty="0" smtClean="0">
                <a:solidFill>
                  <a:srgbClr val="003366"/>
                </a:solidFill>
              </a:rPr>
              <a:t>在日常任务中，我们往往会同时采用多种设计模式，以此设计出强大易用的整体框架</a:t>
            </a:r>
            <a:endParaRPr lang="en-US" altLang="zh-CN" sz="2800" b="1" dirty="0" smtClean="0">
              <a:solidFill>
                <a:srgbClr val="003366"/>
              </a:solidFill>
            </a:endParaRPr>
          </a:p>
          <a:p>
            <a:endParaRPr lang="en-US" altLang="zh-CN" dirty="0" smtClean="0"/>
          </a:p>
          <a:p>
            <a:r>
              <a:rPr lang="zh-CN" altLang="en-US" dirty="0" smtClean="0"/>
              <a:t>我们</a:t>
            </a:r>
            <a:r>
              <a:rPr lang="zh-CN" altLang="en-US" dirty="0"/>
              <a:t>以一个简单案例来看</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spTree>
    <p:extLst>
      <p:ext uri="{BB962C8B-B14F-4D97-AF65-F5344CB8AC3E}">
        <p14:creationId xmlns:p14="http://schemas.microsoft.com/office/powerpoint/2010/main" val="33675396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sz="2800" b="1" dirty="0" smtClean="0">
                <a:solidFill>
                  <a:srgbClr val="003366"/>
                </a:solidFill>
              </a:rPr>
              <a:t>我们现在需要设计一个简单的机器学习工具包，有如下几个要求：</a:t>
            </a:r>
            <a:endParaRPr lang="en-US" altLang="zh-CN" dirty="0"/>
          </a:p>
          <a:p>
            <a:pPr lvl="2">
              <a:buSzPct val="75000"/>
              <a:buFont typeface="Wingdings" pitchFamily="2" charset="2"/>
              <a:buChar char="§"/>
            </a:pPr>
            <a:r>
              <a:rPr lang="zh-CN" altLang="en-US" sz="2400" dirty="0"/>
              <a:t>底层数据存储支持多种形式，如数组、链表、容器</a:t>
            </a:r>
            <a:endParaRPr lang="en-US" altLang="zh-CN" sz="2400" dirty="0"/>
          </a:p>
          <a:p>
            <a:pPr lvl="2">
              <a:buSzPct val="75000"/>
              <a:buFont typeface="Wingdings" pitchFamily="2" charset="2"/>
              <a:buChar char="§"/>
            </a:pPr>
            <a:r>
              <a:rPr lang="zh-CN" altLang="en-US" sz="2400" dirty="0"/>
              <a:t>支持多种算法，如神经网络、支持向量机、朴素贝叶斯</a:t>
            </a:r>
            <a:endParaRPr lang="en-US" altLang="zh-CN" sz="2400" dirty="0"/>
          </a:p>
          <a:p>
            <a:pPr lvl="2">
              <a:buSzPct val="75000"/>
              <a:buFont typeface="Wingdings" pitchFamily="2" charset="2"/>
              <a:buChar char="§"/>
            </a:pPr>
            <a:r>
              <a:rPr lang="zh-CN" altLang="en-US" sz="2400" dirty="0"/>
              <a:t>支持多种运行时信息输出方式，如输出到</a:t>
            </a:r>
            <a:r>
              <a:rPr lang="en-US" altLang="zh-CN" sz="2400" dirty="0"/>
              <a:t>log</a:t>
            </a:r>
            <a:r>
              <a:rPr lang="zh-CN" altLang="en-US" sz="2400" dirty="0"/>
              <a:t>文件，输出到屏幕，不输出运行时信息</a:t>
            </a:r>
            <a:endParaRPr lang="en-US" altLang="zh-CN" sz="2400" dirty="0"/>
          </a:p>
          <a:p>
            <a:pPr lvl="2">
              <a:buSzPct val="75000"/>
              <a:buFont typeface="Wingdings" pitchFamily="2" charset="2"/>
              <a:buChar char="§"/>
            </a:pPr>
            <a:r>
              <a:rPr lang="zh-CN" altLang="en-US" sz="2400" dirty="0"/>
              <a:t>支持多种结果输出形式，文本文件输出、二进制文件输出、</a:t>
            </a:r>
            <a:r>
              <a:rPr lang="en-US" altLang="zh-CN" sz="2400" dirty="0" err="1"/>
              <a:t>json</a:t>
            </a:r>
            <a:r>
              <a:rPr lang="zh-CN" altLang="en-US" sz="2400" dirty="0"/>
              <a:t>格式</a:t>
            </a:r>
            <a:r>
              <a:rPr lang="zh-CN" altLang="en-US" sz="2400" dirty="0" smtClean="0"/>
              <a:t>输出</a:t>
            </a:r>
            <a:endParaRPr lang="en-US" altLang="zh-CN" sz="2400" dirty="0" smtClean="0"/>
          </a:p>
          <a:p>
            <a:pPr marL="228600" lvl="2">
              <a:spcBef>
                <a:spcPts val="1000"/>
              </a:spcBef>
              <a:buSzPct val="75000"/>
              <a:buFont typeface="Wingdings" panose="05000000000000000000" pitchFamily="2" charset="2"/>
              <a:buChar char="n"/>
            </a:pPr>
            <a:r>
              <a:rPr lang="zh-CN" altLang="en-US" sz="2800" b="1" dirty="0">
                <a:solidFill>
                  <a:srgbClr val="003366"/>
                </a:solidFill>
              </a:rPr>
              <a:t>这样设计的原因是可以在不同的空间、时间、效果要求下均能进行</a:t>
            </a:r>
            <a:r>
              <a:rPr lang="zh-CN" altLang="en-US" sz="2800" b="1" dirty="0" smtClean="0">
                <a:solidFill>
                  <a:srgbClr val="003366"/>
                </a:solidFill>
              </a:rPr>
              <a:t>工作（神经网络</a:t>
            </a:r>
            <a:r>
              <a:rPr lang="zh-CN" altLang="en-US" sz="2800" b="1" dirty="0">
                <a:solidFill>
                  <a:srgbClr val="003366"/>
                </a:solidFill>
              </a:rPr>
              <a:t>时空要求高效果好，支持向量</a:t>
            </a:r>
            <a:r>
              <a:rPr lang="zh-CN" altLang="en-US" sz="2800" b="1" dirty="0" smtClean="0">
                <a:solidFill>
                  <a:srgbClr val="003366"/>
                </a:solidFill>
              </a:rPr>
              <a:t>机形式简单但效果差一些）</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spTree>
    <p:extLst>
      <p:ext uri="{BB962C8B-B14F-4D97-AF65-F5344CB8AC3E}">
        <p14:creationId xmlns:p14="http://schemas.microsoft.com/office/powerpoint/2010/main" val="41428498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a:t>
            </a:r>
            <a:r>
              <a:rPr lang="zh-CN" altLang="en-US" dirty="0" smtClean="0">
                <a:solidFill>
                  <a:srgbClr val="FF0000"/>
                </a:solidFill>
              </a:rPr>
              <a:t>策略模式</a:t>
            </a:r>
            <a:endParaRPr lang="en-US" altLang="zh-CN" sz="2800" b="1" dirty="0" smtClean="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sp>
        <p:nvSpPr>
          <p:cNvPr id="6" name="TextBox 3"/>
          <p:cNvSpPr txBox="1"/>
          <p:nvPr/>
        </p:nvSpPr>
        <p:spPr>
          <a:xfrm>
            <a:off x="539552" y="2276872"/>
            <a:ext cx="7848872"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算法</a:t>
            </a:r>
            <a:r>
              <a:rPr lang="zh-CN" altLang="en-US" sz="1600" dirty="0" smtClean="0">
                <a:solidFill>
                  <a:srgbClr val="FF0000"/>
                </a:solidFill>
                <a:latin typeface="Consolas" panose="020B0609020204030204" pitchFamily="49" charset="0"/>
                <a:ea typeface="华文楷体" panose="02010600040101010101" pitchFamily="2" charset="-122"/>
              </a:rPr>
              <a:t>基</a:t>
            </a:r>
            <a:r>
              <a:rPr lang="zh-CN" altLang="en-US" sz="1600" dirty="0">
                <a:solidFill>
                  <a:srgbClr val="FF0000"/>
                </a:solidFill>
                <a:latin typeface="Consolas" panose="020B0609020204030204" pitchFamily="49" charset="0"/>
                <a:ea typeface="华文楷体" panose="02010600040101010101" pitchFamily="2" charset="-122"/>
              </a:rPr>
              <a:t>类</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Algorithm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cs typeface="+mn-cs"/>
              </a:rPr>
              <a:t>irtual void train() </a:t>
            </a:r>
            <a:r>
              <a:rPr lang="en-US" altLang="zh-CN" sz="1600" dirty="0">
                <a:solidFill>
                  <a:srgbClr val="FF0000"/>
                </a:solidFill>
                <a:latin typeface="Consolas" panose="020B0609020204030204" pitchFamily="49" charset="0"/>
                <a:ea typeface="华文楷体" panose="02010600040101010101" pitchFamily="2" charset="-122"/>
                <a:cs typeface="+mn-cs"/>
              </a:rPr>
              <a:t>= 0</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rPr>
              <a:t>irtual void test() = 0;</a:t>
            </a:r>
          </a:p>
          <a:p>
            <a:pPr lvl="1"/>
            <a:r>
              <a:rPr lang="en-US" altLang="zh-CN" sz="1600" dirty="0" smtClean="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支持向量机实现</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SVM: public Algorithm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神经网络实现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NN: public Algorithm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26165727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a:t>
            </a:r>
            <a:r>
              <a:rPr lang="zh-CN" altLang="en-US" dirty="0" smtClean="0">
                <a:solidFill>
                  <a:srgbClr val="FF0000"/>
                </a:solidFill>
              </a:rPr>
              <a:t>策略模式</a:t>
            </a:r>
            <a:endParaRPr lang="en-US" altLang="zh-CN" sz="2800" b="1" dirty="0" smtClean="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sp>
        <p:nvSpPr>
          <p:cNvPr id="6" name="TextBox 3"/>
          <p:cNvSpPr txBox="1"/>
          <p:nvPr/>
        </p:nvSpPr>
        <p:spPr>
          <a:xfrm>
            <a:off x="539552" y="2276872"/>
            <a:ext cx="7848872" cy="415498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运行</a:t>
            </a:r>
            <a:r>
              <a:rPr lang="zh-CN" altLang="en-US" sz="1600" dirty="0">
                <a:solidFill>
                  <a:srgbClr val="FF0000"/>
                </a:solidFill>
                <a:latin typeface="Consolas" panose="020B0609020204030204" pitchFamily="49" charset="0"/>
                <a:ea typeface="华文楷体" panose="02010600040101010101" pitchFamily="2" charset="-122"/>
              </a:rPr>
              <a:t>时信息</a:t>
            </a:r>
            <a:r>
              <a:rPr lang="zh-CN" altLang="en-US" sz="1600" dirty="0" smtClean="0">
                <a:solidFill>
                  <a:srgbClr val="FF0000"/>
                </a:solidFill>
                <a:latin typeface="Consolas" panose="020B0609020204030204" pitchFamily="49" charset="0"/>
                <a:ea typeface="华文楷体" panose="02010600040101010101" pitchFamily="2" charset="-122"/>
              </a:rPr>
              <a:t>输出</a:t>
            </a:r>
            <a:r>
              <a:rPr lang="zh-CN" altLang="en-US" sz="1600" dirty="0">
                <a:solidFill>
                  <a:srgbClr val="FF0000"/>
                </a:solidFill>
                <a:latin typeface="Consolas" panose="020B0609020204030204" pitchFamily="49" charset="0"/>
                <a:ea typeface="华文楷体" panose="02010600040101010101" pitchFamily="2" charset="-122"/>
              </a:rPr>
              <a:t>基类</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Print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cs typeface="+mn-cs"/>
              </a:rPr>
              <a:t>irtual void output() </a:t>
            </a:r>
            <a:r>
              <a:rPr lang="en-US" altLang="zh-CN" sz="1600" dirty="0">
                <a:solidFill>
                  <a:srgbClr val="FF0000"/>
                </a:solidFill>
                <a:latin typeface="Consolas" panose="020B0609020204030204" pitchFamily="49" charset="0"/>
                <a:ea typeface="华文楷体" panose="02010600040101010101" pitchFamily="2" charset="-122"/>
                <a:cs typeface="+mn-cs"/>
              </a:rPr>
              <a:t>= 0</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p>
          <a:p>
            <a:pPr lvl="1"/>
            <a:r>
              <a:rPr lang="en-US" altLang="zh-CN" sz="1600" dirty="0" smtClean="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a:t>
            </a:r>
            <a:r>
              <a:rPr lang="en-US" altLang="zh-CN" sz="1600" dirty="0" smtClean="0">
                <a:solidFill>
                  <a:srgbClr val="FF0000"/>
                </a:solidFill>
                <a:latin typeface="Consolas" panose="020B0609020204030204" pitchFamily="49" charset="0"/>
                <a:ea typeface="华文楷体" panose="02010600040101010101" pitchFamily="2" charset="-122"/>
                <a:cs typeface="+mn-cs"/>
              </a:rPr>
              <a:t>log</a:t>
            </a:r>
            <a:r>
              <a:rPr lang="zh-CN" altLang="en-US" sz="1600" dirty="0" smtClean="0">
                <a:solidFill>
                  <a:srgbClr val="FF0000"/>
                </a:solidFill>
                <a:latin typeface="Consolas" panose="020B0609020204030204" pitchFamily="49" charset="0"/>
                <a:ea typeface="华文楷体" panose="02010600040101010101" pitchFamily="2" charset="-122"/>
                <a:cs typeface="+mn-cs"/>
              </a:rPr>
              <a:t>文件</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Print2Log: public </a:t>
            </a:r>
            <a:r>
              <a:rPr lang="en-US" altLang="zh-CN" sz="1600" dirty="0" smtClean="0">
                <a:solidFill>
                  <a:schemeClr val="tx1"/>
                </a:solidFill>
                <a:latin typeface="Consolas" panose="020B0609020204030204" pitchFamily="49" charset="0"/>
                <a:ea typeface="华文楷体" panose="02010600040101010101" pitchFamily="2" charset="-122"/>
              </a:rPr>
              <a:t>Print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输出到屏幕</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rPr>
              <a:t>Print2Screen </a:t>
            </a:r>
            <a:r>
              <a:rPr lang="en-US" altLang="zh-CN" sz="1600" dirty="0" smtClean="0">
                <a:solidFill>
                  <a:schemeClr val="tx1"/>
                </a:solidFill>
                <a:latin typeface="Consolas" panose="020B0609020204030204" pitchFamily="49" charset="0"/>
                <a:ea typeface="华文楷体" panose="02010600040101010101" pitchFamily="2" charset="-122"/>
                <a:cs typeface="+mn-cs"/>
              </a:rPr>
              <a:t>: public </a:t>
            </a:r>
            <a:r>
              <a:rPr lang="en-US" altLang="zh-CN" sz="1600" dirty="0" smtClean="0">
                <a:solidFill>
                  <a:schemeClr val="tx1"/>
                </a:solidFill>
                <a:latin typeface="Consolas" panose="020B0609020204030204" pitchFamily="49" charset="0"/>
                <a:ea typeface="华文楷体" panose="02010600040101010101" pitchFamily="2" charset="-122"/>
              </a:rPr>
              <a:t>Print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3637947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a:t>
            </a:r>
            <a:r>
              <a:rPr lang="zh-CN" altLang="en-US" dirty="0" smtClean="0">
                <a:solidFill>
                  <a:srgbClr val="FF0000"/>
                </a:solidFill>
              </a:rPr>
              <a:t>策略模式</a:t>
            </a:r>
            <a:endParaRPr lang="en-US" altLang="zh-CN" sz="2800" b="1" dirty="0" smtClean="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6" name="TextBox 3"/>
          <p:cNvSpPr txBox="1"/>
          <p:nvPr/>
        </p:nvSpPr>
        <p:spPr>
          <a:xfrm>
            <a:off x="539552" y="2276872"/>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输出模式基</a:t>
            </a:r>
            <a:r>
              <a:rPr lang="zh-CN" altLang="en-US" sz="1600" dirty="0">
                <a:solidFill>
                  <a:srgbClr val="FF0000"/>
                </a:solidFill>
                <a:latin typeface="Consolas" panose="020B0609020204030204" pitchFamily="49" charset="0"/>
                <a:ea typeface="华文楷体" panose="02010600040101010101" pitchFamily="2" charset="-122"/>
              </a:rPr>
              <a:t>类</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Output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cs typeface="+mn-cs"/>
              </a:rPr>
              <a:t>irtual void output() </a:t>
            </a:r>
            <a:r>
              <a:rPr lang="en-US" altLang="zh-CN" sz="1600" dirty="0">
                <a:solidFill>
                  <a:srgbClr val="FF0000"/>
                </a:solidFill>
                <a:latin typeface="Consolas" panose="020B0609020204030204" pitchFamily="49" charset="0"/>
                <a:ea typeface="华文楷体" panose="02010600040101010101" pitchFamily="2" charset="-122"/>
                <a:cs typeface="+mn-cs"/>
              </a:rPr>
              <a:t>= 0</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p>
          <a:p>
            <a:pPr lvl="1"/>
            <a:r>
              <a:rPr lang="en-US" altLang="zh-CN" sz="1600" dirty="0" smtClean="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输出到二进制</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rPr>
              <a:t>Output2Bin</a:t>
            </a:r>
            <a:r>
              <a:rPr lang="en-US" altLang="zh-CN" sz="1600" dirty="0" smtClean="0">
                <a:solidFill>
                  <a:schemeClr val="tx1"/>
                </a:solidFill>
                <a:latin typeface="Consolas" panose="020B0609020204030204" pitchFamily="49" charset="0"/>
                <a:ea typeface="华文楷体" panose="02010600040101010101" pitchFamily="2" charset="-122"/>
                <a:cs typeface="+mn-cs"/>
              </a:rPr>
              <a:t>: public </a:t>
            </a:r>
            <a:r>
              <a:rPr lang="en-US" altLang="zh-CN" sz="1600" dirty="0">
                <a:solidFill>
                  <a:schemeClr val="tx1"/>
                </a:solidFill>
                <a:latin typeface="Consolas" panose="020B0609020204030204" pitchFamily="49" charset="0"/>
                <a:ea typeface="华文楷体" panose="02010600040101010101" pitchFamily="2" charset="-122"/>
              </a:rPr>
              <a:t>Output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输出到文本</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rPr>
              <a:t>Output2Text </a:t>
            </a:r>
            <a:r>
              <a:rPr lang="en-US" altLang="zh-CN" sz="1600" dirty="0" smtClean="0">
                <a:solidFill>
                  <a:schemeClr val="tx1"/>
                </a:solidFill>
                <a:latin typeface="Consolas" panose="020B0609020204030204" pitchFamily="49" charset="0"/>
                <a:ea typeface="华文楷体" panose="02010600040101010101" pitchFamily="2" charset="-122"/>
                <a:cs typeface="+mn-cs"/>
              </a:rPr>
              <a:t>: public </a:t>
            </a:r>
            <a:r>
              <a:rPr lang="en-US" altLang="zh-CN" sz="1600" dirty="0">
                <a:solidFill>
                  <a:schemeClr val="tx1"/>
                </a:solidFill>
                <a:latin typeface="Consolas" panose="020B0609020204030204" pitchFamily="49" charset="0"/>
                <a:ea typeface="华文楷体" panose="02010600040101010101" pitchFamily="2" charset="-122"/>
              </a:rPr>
              <a:t>Output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3645799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a:t>
            </a:r>
            <a:r>
              <a:rPr lang="zh-CN" altLang="en-US" dirty="0" smtClean="0">
                <a:solidFill>
                  <a:srgbClr val="FF0000"/>
                </a:solidFill>
              </a:rPr>
              <a:t>策略模式</a:t>
            </a:r>
            <a:endParaRPr lang="en-US" altLang="zh-CN" sz="2800" b="1" dirty="0" smtClean="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
        <p:nvSpPr>
          <p:cNvPr id="6" name="TextBox 3"/>
          <p:cNvSpPr txBox="1"/>
          <p:nvPr/>
        </p:nvSpPr>
        <p:spPr>
          <a:xfrm>
            <a:off x="539552" y="2276872"/>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smtClean="0">
                <a:solidFill>
                  <a:schemeClr val="tx1"/>
                </a:solidFill>
                <a:latin typeface="Consolas" panose="020B0609020204030204" pitchFamily="49" charset="0"/>
                <a:ea typeface="华文楷体" panose="02010600040101010101" pitchFamily="2" charset="-122"/>
              </a:rPr>
              <a:t>Framework </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训练框架类</a:t>
            </a:r>
            <a:endParaRPr lang="en-US" altLang="zh-CN" sz="1600" dirty="0" smtClean="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各个策略的组合</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smtClean="0">
                <a:latin typeface="Consolas" panose="020B0609020204030204" pitchFamily="49" charset="0"/>
                <a:ea typeface="华文楷体" panose="02010600040101010101" pitchFamily="2" charset="-122"/>
              </a:rPr>
              <a:t>Framework(Algorithm *algorithm,</a:t>
            </a:r>
          </a:p>
          <a:p>
            <a:pPr lvl="1"/>
            <a:r>
              <a:rPr lang="en-US" altLang="zh-CN" sz="1600" dirty="0" smtClean="0">
                <a:latin typeface="Consolas" panose="020B0609020204030204" pitchFamily="49" charset="0"/>
                <a:ea typeface="华文楷体" panose="02010600040101010101" pitchFamily="2" charset="-122"/>
              </a:rPr>
              <a:t>	</a:t>
            </a:r>
            <a:r>
              <a:rPr lang="en-US" altLang="zh-CN" sz="1600" dirty="0">
                <a:latin typeface="Consolas" panose="020B0609020204030204" pitchFamily="49" charset="0"/>
                <a:ea typeface="华文楷体" panose="02010600040101010101" pitchFamily="2" charset="-122"/>
              </a:rPr>
              <a:t>	</a:t>
            </a:r>
            <a:r>
              <a:rPr lang="en-US" altLang="zh-CN" sz="1600" dirty="0" smtClean="0">
                <a:latin typeface="Consolas" panose="020B0609020204030204" pitchFamily="49" charset="0"/>
                <a:ea typeface="华文楷体" panose="02010600040101010101" pitchFamily="2" charset="-122"/>
              </a:rPr>
              <a:t>	Print *</a:t>
            </a:r>
            <a:r>
              <a:rPr lang="en-US" altLang="zh-CN" sz="1600" dirty="0">
                <a:latin typeface="Consolas" panose="020B0609020204030204" pitchFamily="49" charset="0"/>
                <a:ea typeface="华文楷体" panose="02010600040101010101" pitchFamily="2" charset="-122"/>
              </a:rPr>
              <a:t>p</a:t>
            </a:r>
            <a:r>
              <a:rPr lang="en-US" altLang="zh-CN" sz="1600" dirty="0" smtClean="0">
                <a:latin typeface="Consolas" panose="020B0609020204030204" pitchFamily="49" charset="0"/>
                <a:ea typeface="华文楷体" panose="02010600040101010101" pitchFamily="2" charset="-122"/>
              </a:rPr>
              <a:t>rint,</a:t>
            </a:r>
          </a:p>
          <a:p>
            <a:pPr lvl="1"/>
            <a:r>
              <a:rPr lang="en-US" altLang="zh-CN" sz="1600" dirty="0">
                <a:latin typeface="Consolas" panose="020B0609020204030204" pitchFamily="49" charset="0"/>
                <a:ea typeface="华文楷体" panose="02010600040101010101" pitchFamily="2" charset="-122"/>
              </a:rPr>
              <a:t>	</a:t>
            </a:r>
            <a:r>
              <a:rPr lang="en-US" altLang="zh-CN" sz="1600" dirty="0" smtClean="0">
                <a:latin typeface="Consolas" panose="020B0609020204030204" pitchFamily="49" charset="0"/>
                <a:ea typeface="华文楷体" panose="02010600040101010101" pitchFamily="2" charset="-122"/>
              </a:rPr>
              <a:t>		Output *output);</a:t>
            </a:r>
          </a:p>
          <a:p>
            <a:pPr lvl="1"/>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rPr>
              <a:t>private:</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各个策略</a:t>
            </a:r>
            <a:r>
              <a:rPr lang="zh-CN" altLang="en-US" sz="1600" dirty="0" smtClean="0">
                <a:solidFill>
                  <a:srgbClr val="FF0000"/>
                </a:solidFill>
                <a:latin typeface="Consolas" panose="020B0609020204030204" pitchFamily="49" charset="0"/>
                <a:ea typeface="华文楷体" panose="02010600040101010101" pitchFamily="2" charset="-122"/>
              </a:rPr>
              <a:t>的</a:t>
            </a:r>
            <a:r>
              <a:rPr lang="zh-CN" altLang="en-US" sz="1600" dirty="0">
                <a:solidFill>
                  <a:srgbClr val="FF0000"/>
                </a:solidFill>
                <a:latin typeface="Consolas" panose="020B0609020204030204" pitchFamily="49" charset="0"/>
                <a:ea typeface="华文楷体" panose="02010600040101010101" pitchFamily="2" charset="-122"/>
              </a:rPr>
              <a:t>基</a:t>
            </a:r>
            <a:r>
              <a:rPr lang="zh-CN" altLang="en-US" sz="1600" dirty="0" smtClean="0">
                <a:solidFill>
                  <a:srgbClr val="FF0000"/>
                </a:solidFill>
                <a:latin typeface="Consolas" panose="020B0609020204030204" pitchFamily="49" charset="0"/>
                <a:ea typeface="华文楷体" panose="02010600040101010101" pitchFamily="2" charset="-122"/>
              </a:rPr>
              <a:t>类定义</a:t>
            </a:r>
            <a:endParaRPr lang="en-US" altLang="zh-CN" sz="1600" dirty="0">
              <a:solidFill>
                <a:schemeClr val="tx1"/>
              </a:solidFill>
              <a:latin typeface="Consolas" panose="020B0609020204030204" pitchFamily="49" charset="0"/>
              <a:ea typeface="华文楷体" panose="02010600040101010101" pitchFamily="2" charset="-122"/>
            </a:endParaRPr>
          </a:p>
          <a:p>
            <a:pPr lvl="1"/>
            <a:r>
              <a:rPr lang="en-US" altLang="zh-CN" sz="1600" dirty="0" smtClean="0">
                <a:latin typeface="Consolas" panose="020B0609020204030204" pitchFamily="49" charset="0"/>
                <a:ea typeface="华文楷体" panose="02010600040101010101" pitchFamily="2" charset="-122"/>
              </a:rPr>
              <a:t>Algorithm </a:t>
            </a:r>
            <a:r>
              <a:rPr lang="en-US" altLang="zh-CN" sz="1600" dirty="0">
                <a:latin typeface="Consolas" panose="020B0609020204030204" pitchFamily="49" charset="0"/>
                <a:ea typeface="华文楷体" panose="02010600040101010101" pitchFamily="2" charset="-122"/>
              </a:rPr>
              <a:t>*</a:t>
            </a:r>
            <a:r>
              <a:rPr lang="en-US" altLang="zh-CN" sz="1600" dirty="0" smtClean="0">
                <a:latin typeface="Consolas" panose="020B0609020204030204" pitchFamily="49" charset="0"/>
                <a:ea typeface="华文楷体" panose="02010600040101010101" pitchFamily="2" charset="-122"/>
              </a:rPr>
              <a:t>algorithm;</a:t>
            </a:r>
          </a:p>
          <a:p>
            <a:pPr lvl="1"/>
            <a:r>
              <a:rPr lang="en-US" altLang="zh-CN" sz="1600" dirty="0" smtClean="0">
                <a:latin typeface="Consolas" panose="020B0609020204030204" pitchFamily="49" charset="0"/>
                <a:ea typeface="华文楷体" panose="02010600040101010101" pitchFamily="2" charset="-122"/>
              </a:rPr>
              <a:t>Print </a:t>
            </a:r>
            <a:r>
              <a:rPr lang="en-US" altLang="zh-CN" sz="1600" dirty="0">
                <a:latin typeface="Consolas" panose="020B0609020204030204" pitchFamily="49" charset="0"/>
                <a:ea typeface="华文楷体" panose="02010600040101010101" pitchFamily="2" charset="-122"/>
              </a:rPr>
              <a:t>*print</a:t>
            </a:r>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Output *output</a:t>
            </a:r>
            <a:r>
              <a:rPr lang="en-US" altLang="zh-CN" sz="1600" dirty="0" smtClean="0">
                <a:latin typeface="Consolas" panose="020B0609020204030204" pitchFamily="49" charset="0"/>
                <a:ea typeface="华文楷体" panose="02010600040101010101" pitchFamily="2" charset="-122"/>
              </a:rPr>
              <a:t>;</a:t>
            </a:r>
          </a:p>
          <a:p>
            <a:pPr lvl="1"/>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6835587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策略模式的问题在于实例化时过于复杂，对此我们可以采用</a:t>
            </a:r>
            <a:r>
              <a:rPr lang="zh-CN" altLang="en-US" sz="2800" b="1" dirty="0" smtClean="0">
                <a:solidFill>
                  <a:srgbClr val="FF0000"/>
                </a:solidFill>
              </a:rPr>
              <a:t>抽象工厂模式</a:t>
            </a:r>
            <a:r>
              <a:rPr lang="zh-CN" altLang="en-US" sz="2800" b="1" dirty="0" smtClean="0">
                <a:solidFill>
                  <a:srgbClr val="003366"/>
                </a:solidFill>
              </a:rPr>
              <a:t>进行策略创建的封装：</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sp>
        <p:nvSpPr>
          <p:cNvPr id="5" name="TextBox 3"/>
          <p:cNvSpPr txBox="1"/>
          <p:nvPr/>
        </p:nvSpPr>
        <p:spPr>
          <a:xfrm>
            <a:off x="683568" y="2489112"/>
            <a:ext cx="7848872"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抽象</a:t>
            </a:r>
            <a:r>
              <a:rPr lang="zh-CN" altLang="en-US" sz="1600" dirty="0" smtClean="0">
                <a:solidFill>
                  <a:srgbClr val="FF0000"/>
                </a:solidFill>
                <a:latin typeface="Consolas" panose="020B0609020204030204" pitchFamily="49" charset="0"/>
                <a:ea typeface="华文楷体" panose="02010600040101010101" pitchFamily="2" charset="-122"/>
              </a:rPr>
              <a:t>工厂基类</a:t>
            </a:r>
            <a:endParaRPr lang="zh-CN" altLang="en-US"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err="1" smtClean="0">
                <a:solidFill>
                  <a:schemeClr val="tx1"/>
                </a:solidFill>
                <a:latin typeface="Consolas" panose="020B0609020204030204" pitchFamily="49" charset="0"/>
                <a:ea typeface="华文楷体" panose="02010600040101010101" pitchFamily="2" charset="-122"/>
              </a:rPr>
              <a:t>AbstractFactory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virtual </a:t>
            </a:r>
            <a:r>
              <a:rPr lang="en-US" altLang="zh-CN" sz="1600" dirty="0" smtClean="0">
                <a:solidFill>
                  <a:schemeClr val="tx1"/>
                </a:solidFill>
                <a:latin typeface="Consolas" panose="020B0609020204030204" pitchFamily="49" charset="0"/>
                <a:ea typeface="华文楷体" panose="02010600040101010101" pitchFamily="2" charset="-122"/>
              </a:rPr>
              <a:t>Algorithm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createAlgorithm</a:t>
            </a:r>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virtual </a:t>
            </a:r>
            <a:r>
              <a:rPr lang="en-US" altLang="zh-CN" sz="1600" dirty="0" smtClean="0">
                <a:solidFill>
                  <a:schemeClr val="tx1"/>
                </a:solidFill>
                <a:latin typeface="Consolas" panose="020B0609020204030204" pitchFamily="49" charset="0"/>
                <a:ea typeface="华文楷体" panose="02010600040101010101" pitchFamily="2" charset="-122"/>
              </a:rPr>
              <a:t>Print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createPrint</a:t>
            </a:r>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virtual </a:t>
            </a:r>
            <a:r>
              <a:rPr lang="en-US" altLang="zh-CN" sz="1600" dirty="0" smtClean="0">
                <a:solidFill>
                  <a:schemeClr val="tx1"/>
                </a:solidFill>
                <a:latin typeface="Consolas" panose="020B0609020204030204" pitchFamily="49" charset="0"/>
                <a:ea typeface="华文楷体" panose="02010600040101010101" pitchFamily="2" charset="-122"/>
              </a:rPr>
              <a:t>Output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207989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静态</a:t>
            </a:r>
            <a:r>
              <a:rPr lang="zh-CN" altLang="en-US" dirty="0"/>
              <a:t>成员</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124744"/>
            <a:ext cx="8377014" cy="4749029"/>
          </a:xfrm>
        </p:spPr>
        <p:txBody>
          <a:bodyPr/>
          <a:lstStyle/>
          <a:p>
            <a:r>
              <a:rPr lang="zh-CN" altLang="en-US" dirty="0"/>
              <a:t>定义一个类，</a:t>
            </a:r>
            <a:r>
              <a:rPr lang="zh-CN" altLang="en-US" dirty="0" smtClean="0"/>
              <a:t>将</a:t>
            </a:r>
            <a:r>
              <a:rPr lang="en-US" altLang="zh-CN" dirty="0" smtClean="0"/>
              <a:t>count</a:t>
            </a:r>
            <a:r>
              <a:rPr lang="zh-CN" altLang="en-US" dirty="0" smtClean="0"/>
              <a:t>封装为静态成员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但在这样的实现中，每次计数需要实例化</a:t>
            </a:r>
            <a:r>
              <a:rPr lang="en-US" altLang="zh-CN" dirty="0" smtClean="0"/>
              <a:t>Counter</a:t>
            </a:r>
            <a:r>
              <a:rPr lang="zh-CN" altLang="en-US" dirty="0" smtClean="0"/>
              <a:t>再进行计数，效率不高</a:t>
            </a:r>
            <a:endParaRPr lang="en-US" altLang="zh-CN" dirty="0" smtClean="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6</a:t>
            </a:fld>
            <a:endParaRPr lang="en-US" altLang="zh-CN" dirty="0"/>
          </a:p>
        </p:txBody>
      </p:sp>
      <p:sp>
        <p:nvSpPr>
          <p:cNvPr id="7" name="TextBox 3">
            <a:extLst>
              <a:ext uri="{FF2B5EF4-FFF2-40B4-BE49-F238E27FC236}">
                <a16:creationId xmlns:a16="http://schemas.microsoft.com/office/drawing/2014/main" xmlns="" id="{1D2FB595-8D65-9E4D-A67D-4137BE0B208F}"/>
              </a:ext>
            </a:extLst>
          </p:cNvPr>
          <p:cNvSpPr txBox="1"/>
          <p:nvPr/>
        </p:nvSpPr>
        <p:spPr>
          <a:xfrm>
            <a:off x="709203" y="1628800"/>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定义为私有的静态成员，使得用户无法直接访问</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int count = 0</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void </a:t>
            </a:r>
            <a:r>
              <a:rPr lang="en-US" altLang="zh-CN" sz="1600" dirty="0">
                <a:solidFill>
                  <a:schemeClr val="tx1"/>
                </a:solidFill>
                <a:latin typeface="Consolas" panose="020B0609020204030204" pitchFamily="49" charset="0"/>
                <a:ea typeface="华文楷体" panose="02010600040101010101" pitchFamily="2" charset="-122"/>
                <a:cs typeface="+mn-cs"/>
              </a:rPr>
              <a:t>addCount() {</a:t>
            </a: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实例化</a:t>
            </a:r>
            <a:r>
              <a:rPr lang="en-US" altLang="zh-CN" sz="1600" dirty="0">
                <a:solidFill>
                  <a:srgbClr val="008000"/>
                </a:solidFill>
                <a:latin typeface="Consolas" panose="020B0609020204030204" pitchFamily="49" charset="0"/>
                <a:ea typeface="华文楷体" panose="02010600040101010101" pitchFamily="2" charset="-122"/>
              </a:rPr>
              <a:t>Counter</a:t>
            </a:r>
            <a:r>
              <a:rPr lang="zh-CN" altLang="en-US" sz="1600" dirty="0">
                <a:solidFill>
                  <a:srgbClr val="008000"/>
                </a:solidFill>
                <a:latin typeface="Consolas" panose="020B0609020204030204" pitchFamily="49" charset="0"/>
                <a:ea typeface="华文楷体" panose="02010600040101010101" pitchFamily="2" charset="-122"/>
              </a:rPr>
              <a:t>来进行计数</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smtClean="0">
                <a:solidFill>
                  <a:srgbClr val="FF0000"/>
                </a:solidFill>
                <a:latin typeface="Consolas" panose="020B0609020204030204" pitchFamily="49" charset="0"/>
                <a:ea typeface="华文楷体" panose="02010600040101010101" pitchFamily="2" charset="-122"/>
                <a:cs typeface="+mn-cs"/>
              </a:rPr>
              <a:t>Counter </a:t>
            </a:r>
            <a:r>
              <a:rPr lang="en-US" altLang="zh-CN" sz="1600" dirty="0" err="1" smtClean="0">
                <a:solidFill>
                  <a:srgbClr val="FF0000"/>
                </a:solidFill>
                <a:latin typeface="Consolas" panose="020B0609020204030204" pitchFamily="49" charset="0"/>
                <a:ea typeface="华文楷体" panose="02010600040101010101" pitchFamily="2" charset="-122"/>
                <a:cs typeface="+mn-cs"/>
              </a:rPr>
              <a:t>counter</a:t>
            </a:r>
            <a:r>
              <a:rPr lang="en-US" altLang="zh-CN" sz="1600" dirty="0" smtClean="0">
                <a:solidFill>
                  <a:srgbClr val="FF0000"/>
                </a:solidFill>
                <a:latin typeface="Consolas" panose="020B0609020204030204" pitchFamily="49" charset="0"/>
                <a:ea typeface="华文楷体" panose="02010600040101010101" pitchFamily="2" charset="-122"/>
                <a:cs typeface="+mn-cs"/>
              </a:rPr>
              <a:t>; </a:t>
            </a:r>
          </a:p>
          <a:p>
            <a:r>
              <a:rPr lang="en-US" altLang="zh-CN" sz="1600" dirty="0" err="1" smtClean="0">
                <a:solidFill>
                  <a:schemeClr val="tx1"/>
                </a:solidFill>
                <a:latin typeface="Consolas" panose="020B0609020204030204" pitchFamily="49" charset="0"/>
                <a:ea typeface="华文楷体" panose="02010600040101010101" pitchFamily="2" charset="-122"/>
                <a:cs typeface="+mn-cs"/>
              </a:rPr>
              <a:t>counter.addCount</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cout &lt;&lt;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counter.getCount</a:t>
            </a:r>
            <a:r>
              <a:rPr lang="en-US" altLang="zh-CN" sz="1600" dirty="0">
                <a:solidFill>
                  <a:schemeClr val="tx1"/>
                </a:solidFill>
                <a:latin typeface="Consolas" panose="020B0609020204030204" pitchFamily="49" charset="0"/>
                <a:ea typeface="华文楷体" panose="02010600040101010101" pitchFamily="2" charset="-122"/>
                <a:cs typeface="+mn-cs"/>
              </a:rPr>
              <a:t>() &lt;&lt; endl;</a:t>
            </a:r>
          </a:p>
        </p:txBody>
      </p:sp>
    </p:spTree>
    <p:extLst>
      <p:ext uri="{BB962C8B-B14F-4D97-AF65-F5344CB8AC3E}">
        <p14:creationId xmlns:p14="http://schemas.microsoft.com/office/powerpoint/2010/main" val="715113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策略模式的问题在于实例化时过于复杂，对此我们可以采用</a:t>
            </a:r>
            <a:r>
              <a:rPr lang="zh-CN" altLang="en-US" sz="2800" b="1" dirty="0" smtClean="0">
                <a:solidFill>
                  <a:srgbClr val="FF0000"/>
                </a:solidFill>
              </a:rPr>
              <a:t>抽象工厂模式</a:t>
            </a:r>
            <a:r>
              <a:rPr lang="zh-CN" altLang="en-US" sz="2800" b="1" dirty="0" smtClean="0">
                <a:solidFill>
                  <a:srgbClr val="003366"/>
                </a:solidFill>
              </a:rPr>
              <a:t>进行策略创建的封装：</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
        <p:nvSpPr>
          <p:cNvPr id="5" name="TextBox 3"/>
          <p:cNvSpPr txBox="1"/>
          <p:nvPr/>
        </p:nvSpPr>
        <p:spPr>
          <a:xfrm>
            <a:off x="683568" y="2368039"/>
            <a:ext cx="7848872"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如通常大家选择采用神经网络模型，中间信息输出到屏幕，模型输出为二进制文件，则可将这样</a:t>
            </a:r>
            <a:r>
              <a:rPr lang="zh-CN" altLang="en-US" sz="1600" dirty="0" smtClean="0">
                <a:solidFill>
                  <a:srgbClr val="FF0000"/>
                </a:solidFill>
                <a:latin typeface="Consolas" panose="020B0609020204030204" pitchFamily="49" charset="0"/>
                <a:ea typeface="华文楷体" panose="02010600040101010101" pitchFamily="2" charset="-122"/>
              </a:rPr>
              <a:t>的需求写入</a:t>
            </a:r>
            <a:r>
              <a:rPr lang="zh-CN" altLang="en-US" sz="1600" dirty="0">
                <a:solidFill>
                  <a:srgbClr val="FF0000"/>
                </a:solidFill>
                <a:latin typeface="Consolas" panose="020B0609020204030204" pitchFamily="49" charset="0"/>
                <a:ea typeface="华文楷体" panose="02010600040101010101" pitchFamily="2" charset="-122"/>
              </a:rPr>
              <a:t>某具体工厂类中</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smtClean="0">
                <a:solidFill>
                  <a:schemeClr val="tx1"/>
                </a:solidFill>
                <a:latin typeface="Consolas" panose="020B0609020204030204" pitchFamily="49" charset="0"/>
                <a:ea typeface="华文楷体" panose="02010600040101010101" pitchFamily="2" charset="-122"/>
              </a:rPr>
              <a:t>Factory1 : </a:t>
            </a:r>
            <a:r>
              <a:rPr lang="en-US" altLang="zh-CN" sz="1600" dirty="0">
                <a:solidFill>
                  <a:schemeClr val="tx1"/>
                </a:solidFill>
                <a:latin typeface="Consolas" panose="020B0609020204030204" pitchFamily="49" charset="0"/>
                <a:ea typeface="华文楷体" panose="02010600040101010101" pitchFamily="2" charset="-122"/>
              </a:rPr>
              <a:t>public </a:t>
            </a:r>
            <a:r>
              <a:rPr lang="en-US" altLang="zh-CN" sz="1600" dirty="0" err="1">
                <a:solidFill>
                  <a:schemeClr val="tx1"/>
                </a:solidFill>
                <a:latin typeface="Consolas" panose="020B0609020204030204" pitchFamily="49" charset="0"/>
                <a:ea typeface="华文楷体" panose="02010600040101010101" pitchFamily="2" charset="-122"/>
              </a:rPr>
              <a:t>AbstractFactory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endParaRPr lang="zh-CN" altLang="en-US" sz="1600" dirty="0">
              <a:solidFill>
                <a:schemeClr val="tx1"/>
              </a:solidFill>
              <a:latin typeface="Consolas" panose="020B0609020204030204" pitchFamily="49" charset="0"/>
              <a:ea typeface="华文楷体" panose="02010600040101010101" pitchFamily="2" charset="-122"/>
            </a:endParaRPr>
          </a:p>
          <a:p>
            <a:r>
              <a:rPr lang="zh-CN" altLang="en-US" sz="1600" dirty="0">
                <a:solidFill>
                  <a:srgbClr val="FF0000"/>
                </a:solidFill>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具体工厂内为每个抽象产品实例化具体产品</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Algorithm *</a:t>
            </a:r>
            <a:r>
              <a:rPr lang="en-US" altLang="zh-CN" sz="1600" dirty="0" err="1" smtClean="0">
                <a:solidFill>
                  <a:schemeClr val="tx1"/>
                </a:solidFill>
                <a:latin typeface="Consolas" panose="020B0609020204030204" pitchFamily="49" charset="0"/>
                <a:ea typeface="华文楷体" panose="02010600040101010101" pitchFamily="2" charset="-122"/>
              </a:rPr>
              <a:t>createAlgorithm</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return new </a:t>
            </a:r>
            <a:r>
              <a:rPr lang="en-US" altLang="zh-CN" sz="1600" dirty="0" smtClean="0">
                <a:solidFill>
                  <a:schemeClr val="tx1"/>
                </a:solidFill>
                <a:latin typeface="Consolas" panose="020B0609020204030204" pitchFamily="49" charset="0"/>
                <a:ea typeface="华文楷体" panose="02010600040101010101" pitchFamily="2" charset="-122"/>
              </a:rPr>
              <a:t>NN;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Print *</a:t>
            </a:r>
            <a:r>
              <a:rPr lang="en-US" altLang="zh-CN" sz="1600" dirty="0" err="1" smtClean="0">
                <a:solidFill>
                  <a:schemeClr val="tx1"/>
                </a:solidFill>
                <a:latin typeface="Consolas" panose="020B0609020204030204" pitchFamily="49" charset="0"/>
                <a:ea typeface="华文楷体" panose="02010600040101010101" pitchFamily="2" charset="-122"/>
              </a:rPr>
              <a:t>createPrint</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smtClean="0">
                <a:solidFill>
                  <a:schemeClr val="tx1"/>
                </a:solidFill>
                <a:latin typeface="Consolas" panose="020B0609020204030204" pitchFamily="49" charset="0"/>
                <a:ea typeface="华文楷体" panose="02010600040101010101" pitchFamily="2" charset="-122"/>
              </a:rPr>
              <a:t>Print2Screen;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Output *</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return new Output2Bin</a:t>
            </a:r>
            <a:r>
              <a:rPr lang="en-US" altLang="zh-CN" sz="1600" dirty="0" smtClean="0">
                <a:solidFill>
                  <a:schemeClr val="tx1"/>
                </a:solidFill>
                <a:latin typeface="Consolas" panose="020B0609020204030204" pitchFamily="49" charset="0"/>
                <a:ea typeface="华文楷体" panose="02010600040101010101" pitchFamily="2" charset="-122"/>
              </a:rPr>
              <a:t>; }</a:t>
            </a:r>
          </a:p>
          <a:p>
            <a:r>
              <a:rPr lang="en-US" altLang="zh-CN" sz="1600" dirty="0" smtClean="0">
                <a:solidFill>
                  <a:schemeClr val="tx1"/>
                </a:solidFill>
                <a:latin typeface="Consolas" panose="020B0609020204030204" pitchFamily="49" charset="0"/>
                <a:ea typeface="华文楷体" panose="02010600040101010101" pitchFamily="2" charset="-122"/>
              </a:rPr>
              <a:t>};</a:t>
            </a:r>
          </a:p>
          <a:p>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其余需求可以派生出更多具体工厂类</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smtClean="0">
                <a:solidFill>
                  <a:schemeClr val="tx1"/>
                </a:solidFill>
                <a:latin typeface="Consolas" panose="020B0609020204030204" pitchFamily="49" charset="0"/>
                <a:ea typeface="华文楷体" panose="02010600040101010101" pitchFamily="2" charset="-122"/>
              </a:rPr>
              <a:t>Factory2 </a:t>
            </a:r>
            <a:r>
              <a:rPr lang="en-US" altLang="zh-CN" sz="1600" dirty="0">
                <a:solidFill>
                  <a:schemeClr val="tx1"/>
                </a:solidFill>
                <a:latin typeface="Consolas" panose="020B0609020204030204" pitchFamily="49" charset="0"/>
                <a:ea typeface="华文楷体" panose="02010600040101010101" pitchFamily="2" charset="-122"/>
              </a:rPr>
              <a:t>: public </a:t>
            </a:r>
            <a:r>
              <a:rPr lang="en-US" altLang="zh-CN" sz="1600" dirty="0" err="1">
                <a:solidFill>
                  <a:schemeClr val="tx1"/>
                </a:solidFill>
                <a:latin typeface="Consolas" panose="020B0609020204030204" pitchFamily="49" charset="0"/>
                <a:ea typeface="华文楷体" panose="02010600040101010101" pitchFamily="2" charset="-122"/>
              </a:rPr>
              <a:t>AbstractFactory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a:t>
            </a:r>
          </a:p>
          <a:p>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7832064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251520" y="1344267"/>
            <a:ext cx="8712968"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抽象工厂模式配合策略模式可以提供一个适应于各种场景配置的框架，并且能够非常容易的加入新算法</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61</a:t>
            </a:fld>
            <a:endParaRPr lang="zh-CN" altLang="en-US" dirty="0"/>
          </a:p>
        </p:txBody>
      </p:sp>
      <p:sp>
        <p:nvSpPr>
          <p:cNvPr id="5" name="TextBox 3"/>
          <p:cNvSpPr txBox="1"/>
          <p:nvPr/>
        </p:nvSpPr>
        <p:spPr>
          <a:xfrm>
            <a:off x="611560" y="2492896"/>
            <a:ext cx="7848872"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chemeClr val="tx1"/>
                </a:solidFill>
                <a:latin typeface="Consolas" panose="020B0609020204030204" pitchFamily="49" charset="0"/>
                <a:ea typeface="华文楷体" panose="02010600040101010101" pitchFamily="2" charset="-122"/>
              </a:rPr>
              <a:t>Framework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createFramework</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err="1" smtClean="0">
                <a:solidFill>
                  <a:srgbClr val="FF0000"/>
                </a:solidFill>
                <a:latin typeface="Consolas" panose="020B0609020204030204" pitchFamily="49" charset="0"/>
                <a:ea typeface="华文楷体" panose="02010600040101010101" pitchFamily="2" charset="-122"/>
              </a:rPr>
              <a:t>AbstractFactory</a:t>
            </a:r>
            <a:r>
              <a:rPr lang="en-US" altLang="zh-CN" sz="1600" dirty="0" smtClean="0">
                <a:solidFill>
                  <a:srgbClr val="FF0000"/>
                </a:solidFill>
                <a:latin typeface="Consolas" panose="020B0609020204030204" pitchFamily="49" charset="0"/>
                <a:ea typeface="华文楷体" panose="02010600040101010101" pitchFamily="2" charset="-122"/>
              </a:rPr>
              <a:t> *factory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smtClean="0">
                <a:solidFill>
                  <a:schemeClr val="tx1"/>
                </a:solidFill>
                <a:latin typeface="Consolas" panose="020B0609020204030204" pitchFamily="49" charset="0"/>
                <a:ea typeface="华文楷体" panose="02010600040101010101" pitchFamily="2" charset="-122"/>
              </a:rPr>
              <a:t>Framework(factory -&gt; </a:t>
            </a:r>
            <a:r>
              <a:rPr lang="en-US" altLang="zh-CN" sz="1600" dirty="0" err="1" smtClean="0">
                <a:solidFill>
                  <a:schemeClr val="tx1"/>
                </a:solidFill>
                <a:latin typeface="Consolas" panose="020B0609020204030204" pitchFamily="49" charset="0"/>
                <a:ea typeface="华文楷体" panose="02010600040101010101" pitchFamily="2" charset="-122"/>
              </a:rPr>
              <a:t>createAlgorithm</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factory -&gt; </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factory -&gt; </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endParaRPr lang="en-US" altLang="zh-CN" sz="1600" dirty="0" smtClean="0">
              <a:solidFill>
                <a:schemeClr val="tx1"/>
              </a:solidFill>
              <a:latin typeface="Consolas" panose="020B0609020204030204" pitchFamily="49" charset="0"/>
              <a:ea typeface="华文楷体" panose="02010600040101010101" pitchFamily="2" charset="-122"/>
            </a:endParaRPr>
          </a:p>
          <a:p>
            <a:r>
              <a:rPr lang="en-US" altLang="zh-CN" sz="1600" dirty="0" err="1" smtClean="0">
                <a:solidFill>
                  <a:schemeClr val="tx1"/>
                </a:solidFill>
                <a:latin typeface="Consolas" panose="020B0609020204030204" pitchFamily="49" charset="0"/>
                <a:ea typeface="华文楷体" panose="02010600040101010101" pitchFamily="2" charset="-122"/>
              </a:rPr>
              <a:t>int</a:t>
            </a:r>
            <a:r>
              <a:rPr lang="en-US" altLang="zh-CN" sz="1600" dirty="0" smtClean="0">
                <a:solidFill>
                  <a:schemeClr val="tx1"/>
                </a:solidFill>
                <a:latin typeface="Consolas" panose="020B0609020204030204" pitchFamily="49" charset="0"/>
                <a:ea typeface="华文楷体" panose="02010600040101010101" pitchFamily="2" charset="-122"/>
              </a:rPr>
              <a:t> main() {</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smtClean="0">
                <a:solidFill>
                  <a:schemeClr val="tx1"/>
                </a:solidFill>
                <a:latin typeface="Consolas" panose="020B0609020204030204" pitchFamily="49" charset="0"/>
                <a:ea typeface="华文楷体" panose="02010600040101010101" pitchFamily="2" charset="-122"/>
              </a:rPr>
              <a:t>AbstractFactory</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smtClean="0">
                <a:solidFill>
                  <a:srgbClr val="FF0000"/>
                </a:solidFill>
                <a:latin typeface="Consolas" panose="020B0609020204030204" pitchFamily="49" charset="0"/>
                <a:ea typeface="华文楷体" panose="02010600040101010101" pitchFamily="2" charset="-122"/>
              </a:rPr>
              <a:t>factory</a:t>
            </a:r>
            <a:r>
              <a:rPr lang="en-US" altLang="zh-CN" sz="1600" dirty="0" smtClean="0">
                <a:solidFill>
                  <a:schemeClr val="tx1"/>
                </a:solidFill>
                <a:latin typeface="Consolas" panose="020B0609020204030204" pitchFamily="49" charset="0"/>
                <a:ea typeface="华文楷体" panose="02010600040101010101" pitchFamily="2" charset="-122"/>
              </a:rPr>
              <a:t> = new </a:t>
            </a:r>
            <a:r>
              <a:rPr lang="en-US" altLang="zh-CN" sz="1600" dirty="0" smtClean="0">
                <a:solidFill>
                  <a:srgbClr val="FF0000"/>
                </a:solidFill>
                <a:latin typeface="Consolas" panose="020B0609020204030204" pitchFamily="49" charset="0"/>
                <a:ea typeface="华文楷体" panose="02010600040101010101" pitchFamily="2" charset="-122"/>
              </a:rPr>
              <a:t>Factory1()</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Framework* </a:t>
            </a:r>
            <a:r>
              <a:rPr lang="en-US" altLang="zh-CN" sz="1600" dirty="0" smtClean="0">
                <a:solidFill>
                  <a:srgbClr val="FF0000"/>
                </a:solidFill>
                <a:latin typeface="Consolas" panose="020B0609020204030204" pitchFamily="49" charset="0"/>
                <a:ea typeface="华文楷体" panose="02010600040101010101" pitchFamily="2" charset="-122"/>
              </a:rPr>
              <a:t>framework</a:t>
            </a:r>
            <a:r>
              <a:rPr lang="en-US" altLang="zh-CN" sz="1600" dirty="0" smtClean="0">
                <a:solidFill>
                  <a:schemeClr val="tx1"/>
                </a:solidFill>
                <a:latin typeface="Consolas" panose="020B0609020204030204" pitchFamily="49" charset="0"/>
                <a:ea typeface="华文楷体" panose="02010600040101010101" pitchFamily="2" charset="-122"/>
              </a:rPr>
              <a:t> = </a:t>
            </a:r>
            <a:r>
              <a:rPr lang="en-US" altLang="zh-CN" sz="1600" dirty="0" err="1" smtClean="0">
                <a:solidFill>
                  <a:schemeClr val="tx1"/>
                </a:solidFill>
                <a:latin typeface="Consolas" panose="020B0609020204030204" pitchFamily="49" charset="0"/>
                <a:ea typeface="华文楷体" panose="02010600040101010101" pitchFamily="2" charset="-122"/>
              </a:rPr>
              <a:t>createFramework</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a:solidFill>
                  <a:srgbClr val="FF0000"/>
                </a:solidFill>
                <a:latin typeface="Consolas" panose="020B0609020204030204" pitchFamily="49" charset="0"/>
                <a:ea typeface="华文楷体" panose="02010600040101010101" pitchFamily="2" charset="-122"/>
              </a:rPr>
              <a:t>factory</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delete factory;</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framework</a:t>
            </a:r>
            <a:r>
              <a:rPr lang="en-US" altLang="zh-CN" sz="1600" dirty="0" smtClean="0">
                <a:solidFill>
                  <a:schemeClr val="tx1"/>
                </a:solidFill>
                <a:latin typeface="Consolas" panose="020B0609020204030204" pitchFamily="49" charset="0"/>
                <a:ea typeface="华文楷体" panose="02010600040101010101" pitchFamily="2" charset="-122"/>
              </a:rPr>
              <a:t> -&gt; train(); </a:t>
            </a:r>
            <a:r>
              <a:rPr lang="en-US" altLang="zh-CN" sz="1600" dirty="0" smtClean="0">
                <a:solidFill>
                  <a:srgbClr val="FF0000"/>
                </a:solidFill>
                <a:latin typeface="Consolas" panose="020B0609020204030204" pitchFamily="49" charset="0"/>
                <a:ea typeface="华文楷体" panose="02010600040101010101" pitchFamily="2" charset="-122"/>
              </a:rPr>
              <a:t>framework</a:t>
            </a:r>
            <a:r>
              <a:rPr lang="en-US" altLang="zh-CN" sz="1600" dirty="0" smtClean="0">
                <a:solidFill>
                  <a:schemeClr val="tx1"/>
                </a:solidFill>
                <a:latin typeface="Consolas" panose="020B0609020204030204" pitchFamily="49" charset="0"/>
                <a:ea typeface="华文楷体" panose="02010600040101010101" pitchFamily="2" charset="-122"/>
              </a:rPr>
              <a:t> -&gt; test();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rPr>
              <a:t>	return 0;</a:t>
            </a:r>
          </a:p>
          <a:p>
            <a:r>
              <a:rPr lang="en-US" altLang="zh-CN" sz="1600" dirty="0">
                <a:solidFill>
                  <a:schemeClr val="tx1"/>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136583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683568" y="1535498"/>
            <a:ext cx="7632848"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底层</a:t>
            </a:r>
            <a:r>
              <a:rPr lang="zh-CN" altLang="en-US" sz="2800" b="1" dirty="0">
                <a:solidFill>
                  <a:srgbClr val="003366"/>
                </a:solidFill>
              </a:rPr>
              <a:t>数据存储支持多种形式，如数组、链表、</a:t>
            </a:r>
            <a:r>
              <a:rPr lang="zh-CN" altLang="en-US" sz="2800" b="1" dirty="0" smtClean="0">
                <a:solidFill>
                  <a:srgbClr val="003366"/>
                </a:solidFill>
              </a:rPr>
              <a:t>容器，这里适用迭代器模式，使得</a:t>
            </a:r>
            <a:r>
              <a:rPr lang="en-US" altLang="zh-CN" sz="2800" b="1" dirty="0" smtClean="0">
                <a:solidFill>
                  <a:srgbClr val="003366"/>
                </a:solidFill>
              </a:rPr>
              <a:t>Algorithm</a:t>
            </a:r>
            <a:r>
              <a:rPr lang="zh-CN" altLang="en-US" sz="2800" b="1" dirty="0" smtClean="0">
                <a:solidFill>
                  <a:srgbClr val="003366"/>
                </a:solidFill>
              </a:rPr>
              <a:t>的派生类实现与具体数据结构无关</a:t>
            </a:r>
            <a:endParaRPr lang="en-US" altLang="zh-CN" sz="2800" b="1" dirty="0" smtClean="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底层的数据结构，通过适配器模式对开源代码进行封装，从而减少自身代码的实现</a:t>
            </a:r>
            <a:endParaRPr lang="en-US" altLang="zh-CN" sz="2800" b="1" dirty="0" smtClean="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在此不对上述模式进行赘述</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62</a:t>
            </a:fld>
            <a:endParaRPr lang="zh-CN" altLang="en-US" dirty="0"/>
          </a:p>
        </p:txBody>
      </p:sp>
    </p:spTree>
    <p:extLst>
      <p:ext uri="{BB962C8B-B14F-4D97-AF65-F5344CB8AC3E}">
        <p14:creationId xmlns:p14="http://schemas.microsoft.com/office/powerpoint/2010/main" val="28776877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设计模式总结</a:t>
            </a:r>
            <a:endParaRPr lang="zh-CN" altLang="en-US" dirty="0"/>
          </a:p>
        </p:txBody>
      </p:sp>
      <p:sp>
        <p:nvSpPr>
          <p:cNvPr id="3" name="内容占位符 2"/>
          <p:cNvSpPr>
            <a:spLocks noGrp="1"/>
          </p:cNvSpPr>
          <p:nvPr>
            <p:ph idx="1"/>
          </p:nvPr>
        </p:nvSpPr>
        <p:spPr>
          <a:xfrm>
            <a:off x="395536" y="1442195"/>
            <a:ext cx="8496944" cy="4749029"/>
          </a:xfrm>
        </p:spPr>
        <p:txBody>
          <a:bodyPr/>
          <a:lstStyle/>
          <a:p>
            <a:r>
              <a:rPr lang="zh-CN" altLang="en-US" dirty="0" smtClean="0"/>
              <a:t>设计模式的</a:t>
            </a:r>
            <a:r>
              <a:rPr lang="zh-CN" altLang="en-US" dirty="0" smtClean="0"/>
              <a:t>目的：  </a:t>
            </a:r>
            <a:r>
              <a:rPr lang="zh-CN" altLang="en-US" dirty="0" smtClean="0">
                <a:solidFill>
                  <a:srgbClr val="FF0000"/>
                </a:solidFill>
              </a:rPr>
              <a:t>面向未来、面向变化</a:t>
            </a:r>
            <a:endParaRPr lang="en-US" altLang="zh-CN" dirty="0" smtClean="0">
              <a:solidFill>
                <a:srgbClr val="FF0000"/>
              </a:solidFill>
            </a:endParaRPr>
          </a:p>
          <a:p>
            <a:pPr lvl="2">
              <a:buSzPct val="75000"/>
              <a:buFont typeface="Wingdings" pitchFamily="2" charset="2"/>
              <a:buChar char="§"/>
            </a:pPr>
            <a:r>
              <a:rPr lang="zh-CN" altLang="en-US" sz="2400" dirty="0" smtClean="0"/>
              <a:t>进行代码</a:t>
            </a:r>
            <a:r>
              <a:rPr lang="zh-CN" altLang="en-US" sz="2400" dirty="0"/>
              <a:t>的复用</a:t>
            </a:r>
            <a:endParaRPr lang="en-US" altLang="zh-CN" sz="2400" dirty="0"/>
          </a:p>
          <a:p>
            <a:pPr lvl="2">
              <a:buSzPct val="75000"/>
              <a:buFont typeface="Wingdings" pitchFamily="2" charset="2"/>
              <a:buChar char="§"/>
            </a:pPr>
            <a:r>
              <a:rPr lang="zh-CN" altLang="en-US" sz="2400" dirty="0"/>
              <a:t>支持功能的拓展</a:t>
            </a:r>
            <a:endParaRPr lang="en-US" altLang="zh-CN" sz="2400" dirty="0"/>
          </a:p>
          <a:p>
            <a:pPr lvl="2">
              <a:buSzPct val="75000"/>
              <a:buFont typeface="Wingdings" pitchFamily="2" charset="2"/>
              <a:buChar char="§"/>
            </a:pPr>
            <a:r>
              <a:rPr lang="zh-CN" altLang="en-US" sz="2400" dirty="0"/>
              <a:t>降低维护的代价</a:t>
            </a:r>
            <a:endParaRPr lang="en-US" altLang="zh-CN" sz="2400" dirty="0"/>
          </a:p>
          <a:p>
            <a:pPr lvl="2">
              <a:buSzPct val="75000"/>
              <a:buFont typeface="Wingdings" pitchFamily="2" charset="2"/>
              <a:buChar char="§"/>
            </a:pPr>
            <a:r>
              <a:rPr lang="zh-CN" altLang="en-US" sz="2400" dirty="0"/>
              <a:t>方便外部的</a:t>
            </a:r>
            <a:r>
              <a:rPr lang="zh-CN" altLang="en-US" sz="2400" dirty="0" smtClean="0"/>
              <a:t>调用</a:t>
            </a:r>
            <a:endParaRPr lang="en-US" altLang="zh-CN" sz="2400" dirty="0" smtClean="0"/>
          </a:p>
          <a:p>
            <a:pPr lvl="2">
              <a:buSzPct val="75000"/>
              <a:buFont typeface="Wingdings" pitchFamily="2" charset="2"/>
              <a:buChar char="§"/>
            </a:pPr>
            <a:endParaRPr lang="en-US" altLang="zh-CN" sz="2400" dirty="0"/>
          </a:p>
          <a:p>
            <a:r>
              <a:rPr lang="zh-CN" altLang="en-US" dirty="0" smtClean="0"/>
              <a:t>设计模式的理解与应用：</a:t>
            </a:r>
            <a:endParaRPr lang="en-US" altLang="zh-CN" dirty="0" smtClean="0"/>
          </a:p>
          <a:p>
            <a:pPr lvl="2">
              <a:buSzPct val="75000"/>
              <a:buFont typeface="Wingdings" pitchFamily="2" charset="2"/>
              <a:buChar char="§"/>
            </a:pPr>
            <a:r>
              <a:rPr lang="zh-CN" altLang="en-US" sz="2400" dirty="0"/>
              <a:t>重在理解设计思路，而不是相应的代码</a:t>
            </a:r>
            <a:endParaRPr lang="en-US" altLang="zh-CN" sz="2400" dirty="0"/>
          </a:p>
          <a:p>
            <a:pPr lvl="2">
              <a:buSzPct val="75000"/>
              <a:buFont typeface="Wingdings" pitchFamily="2" charset="2"/>
              <a:buChar char="§"/>
            </a:pPr>
            <a:r>
              <a:rPr lang="zh-CN" altLang="en-US" sz="2400" dirty="0"/>
              <a:t>结合具体场景具体分析与设计</a:t>
            </a:r>
            <a:endParaRPr lang="en-US" altLang="zh-CN" sz="2400" dirty="0"/>
          </a:p>
          <a:p>
            <a:pPr lvl="2">
              <a:buSzPct val="75000"/>
              <a:buFont typeface="Wingdings" pitchFamily="2" charset="2"/>
              <a:buChar char="§"/>
            </a:pPr>
            <a:r>
              <a:rPr lang="zh-CN" altLang="en-US" sz="2400" dirty="0"/>
              <a:t>不要</a:t>
            </a:r>
            <a:r>
              <a:rPr lang="zh-CN" altLang="en-US" sz="2400" dirty="0">
                <a:solidFill>
                  <a:srgbClr val="FF0000"/>
                </a:solidFill>
              </a:rPr>
              <a:t>过度设计框架</a:t>
            </a:r>
            <a:r>
              <a:rPr lang="zh-CN" altLang="en-US" sz="2400" dirty="0"/>
              <a:t>，也不要滥用设计模式，避免过于精巧的设计给实现带来的巨大不变</a:t>
            </a:r>
            <a:endParaRPr lang="en-US" altLang="zh-CN" sz="2400" dirty="0"/>
          </a:p>
          <a:p>
            <a:pPr marL="228600" lvl="2">
              <a:spcBef>
                <a:spcPts val="1000"/>
              </a:spcBef>
              <a:buSzPct val="75000"/>
              <a:buFont typeface="Wingdings" panose="05000000000000000000" pitchFamily="2" charset="2"/>
              <a:buChar char="n"/>
            </a:pP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63</a:t>
            </a:fld>
            <a:endParaRPr lang="zh-CN" altLang="en-US" dirty="0"/>
          </a:p>
        </p:txBody>
      </p:sp>
    </p:spTree>
    <p:extLst>
      <p:ext uri="{BB962C8B-B14F-4D97-AF65-F5344CB8AC3E}">
        <p14:creationId xmlns:p14="http://schemas.microsoft.com/office/powerpoint/2010/main" val="20378818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dirty="0">
              <a:solidFill>
                <a:srgbClr val="0070C0"/>
              </a:solidFill>
            </a:endParaRPr>
          </a:p>
        </p:txBody>
      </p:sp>
    </p:spTree>
    <p:extLst>
      <p:ext uri="{BB962C8B-B14F-4D97-AF65-F5344CB8AC3E}">
        <p14:creationId xmlns:p14="http://schemas.microsoft.com/office/powerpoint/2010/main" val="2036495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静态方法</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196752"/>
            <a:ext cx="8047806" cy="4749029"/>
          </a:xfrm>
        </p:spPr>
        <p:txBody>
          <a:bodyPr/>
          <a:lstStyle/>
          <a:p>
            <a:r>
              <a:rPr lang="zh-CN" altLang="en-US" dirty="0"/>
              <a:t>定义一个类，将函数实现为静态方法</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这样的实现克服了之前的问题，但是否完美？</a:t>
            </a:r>
            <a:endParaRPr lang="en-US" altLang="zh-CN"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7</a:t>
            </a:fld>
            <a:endParaRPr lang="en-US" altLang="zh-CN" dirty="0"/>
          </a:p>
        </p:txBody>
      </p:sp>
      <p:sp>
        <p:nvSpPr>
          <p:cNvPr id="7" name="TextBox 3">
            <a:extLst>
              <a:ext uri="{FF2B5EF4-FFF2-40B4-BE49-F238E27FC236}">
                <a16:creationId xmlns:a16="http://schemas.microsoft.com/office/drawing/2014/main" xmlns="" id="{1D2FB595-8D65-9E4D-A67D-4137BE0B208F}"/>
              </a:ext>
            </a:extLst>
          </p:cNvPr>
          <p:cNvSpPr txBox="1"/>
          <p:nvPr/>
        </p:nvSpPr>
        <p:spPr>
          <a:xfrm>
            <a:off x="709203" y="1844824"/>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定义为私有的静态成员，使得用户无法直接访问</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int count = 0</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void addCount() {</a:t>
            </a: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int 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定义为静态方法，无需实例化就可以进行计数</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Counter::addCount();</a:t>
            </a:r>
          </a:p>
          <a:p>
            <a:r>
              <a:rPr lang="en-US" altLang="zh-CN" sz="1600" dirty="0">
                <a:solidFill>
                  <a:schemeClr val="tx1"/>
                </a:solidFill>
                <a:latin typeface="Consolas" panose="020B0609020204030204" pitchFamily="49" charset="0"/>
                <a:ea typeface="华文楷体" panose="02010600040101010101" pitchFamily="2" charset="-122"/>
                <a:cs typeface="+mn-cs"/>
              </a:rPr>
              <a:t>cout &lt;&lt; Counter::getCount() &lt;&lt; endl;</a:t>
            </a:r>
          </a:p>
        </p:txBody>
      </p:sp>
    </p:spTree>
    <p:extLst>
      <p:ext uri="{BB962C8B-B14F-4D97-AF65-F5344CB8AC3E}">
        <p14:creationId xmlns:p14="http://schemas.microsoft.com/office/powerpoint/2010/main" val="412754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8047806" cy="4749029"/>
          </a:xfrm>
        </p:spPr>
        <p:txBody>
          <a:bodyPr/>
          <a:lstStyle/>
          <a:p>
            <a:r>
              <a:rPr lang="zh-CN" altLang="en-US" dirty="0"/>
              <a:t>如果我们有多种不同的</a:t>
            </a:r>
            <a:r>
              <a:rPr lang="en-US" altLang="zh-CN" b="0" dirty="0">
                <a:solidFill>
                  <a:srgbClr val="FF0000"/>
                </a:solidFill>
              </a:rPr>
              <a:t>Counter</a:t>
            </a:r>
            <a:r>
              <a:rPr lang="en-US" altLang="zh-CN" dirty="0"/>
              <a:t>……</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p>
          <a:p>
            <a:pPr marL="192088" lvl="2" indent="0">
              <a:buNone/>
            </a:pPr>
            <a:endParaRPr lang="en-US" altLang="zh-CN" dirty="0">
              <a:latin typeface="Lucida Console" charset="0"/>
              <a:ea typeface="幼圆"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rPr>
              <a:t>可以这么写吗？</a:t>
            </a:r>
            <a:endParaRPr lang="en-US" altLang="zh-CN" sz="2800" b="1" dirty="0">
              <a:solidFill>
                <a:srgbClr val="003366"/>
              </a:solidFill>
            </a:endParaRPr>
          </a:p>
          <a:p>
            <a:pPr marL="446088" lvl="2" indent="-254000"/>
            <a:endParaRPr lang="en-US" altLang="zh-CN" dirty="0">
              <a:latin typeface="Lucida Console" charset="0"/>
              <a:ea typeface="幼圆" charset="0"/>
            </a:endParaRPr>
          </a:p>
        </p:txBody>
      </p:sp>
      <p:sp>
        <p:nvSpPr>
          <p:cNvPr id="7" name="TextBox 3">
            <a:extLst>
              <a:ext uri="{FF2B5EF4-FFF2-40B4-BE49-F238E27FC236}">
                <a16:creationId xmlns:a16="http://schemas.microsoft.com/office/drawing/2014/main" xmlns="" id="{053BE359-7EC3-B84F-8A50-AC58252A893E}"/>
              </a:ext>
            </a:extLst>
          </p:cNvPr>
          <p:cNvSpPr txBox="1"/>
          <p:nvPr/>
        </p:nvSpPr>
        <p:spPr>
          <a:xfrm>
            <a:off x="709203" y="2265834"/>
            <a:ext cx="7886700" cy="353943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u="sng" dirty="0">
                <a:solidFill>
                  <a:schemeClr val="tx1"/>
                </a:solidFill>
                <a:latin typeface="Consolas" panose="020B0609020204030204" pitchFamily="49" charset="0"/>
                <a:ea typeface="华文楷体" panose="02010600040101010101" pitchFamily="2" charset="-122"/>
                <a:cs typeface="+mn-cs"/>
              </a:rPr>
              <a:t>static virtual</a:t>
            </a:r>
            <a:r>
              <a:rPr lang="en-US" altLang="zh-CN" sz="1600" dirty="0">
                <a:solidFill>
                  <a:schemeClr val="tx1"/>
                </a:solidFill>
                <a:latin typeface="Consolas" panose="020B0609020204030204" pitchFamily="49" charset="0"/>
                <a:ea typeface="华文楷体" panose="02010600040101010101" pitchFamily="2" charset="-122"/>
                <a:cs typeface="+mn-cs"/>
              </a:rPr>
              <a:t> void addCount() = 0;</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u="sng" dirty="0">
                <a:solidFill>
                  <a:schemeClr val="tx1"/>
                </a:solidFill>
                <a:latin typeface="Consolas" panose="020B0609020204030204" pitchFamily="49" charset="0"/>
                <a:ea typeface="华文楷体" panose="02010600040101010101" pitchFamily="2" charset="-122"/>
                <a:cs typeface="+mn-cs"/>
              </a:rPr>
              <a:t>static virtual</a:t>
            </a:r>
            <a:r>
              <a:rPr lang="en-US" altLang="zh-CN" sz="1600" dirty="0">
                <a:solidFill>
                  <a:schemeClr val="tx1"/>
                </a:solidFill>
                <a:latin typeface="Consolas" panose="020B0609020204030204" pitchFamily="49" charset="0"/>
                <a:ea typeface="华文楷体" panose="02010600040101010101" pitchFamily="2" charset="-122"/>
                <a:cs typeface="+mn-cs"/>
              </a:rPr>
              <a:t> int getCount()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SimpleCounter :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static int count = 0;</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void addCount() { count += 1; }</a:t>
            </a:r>
          </a:p>
          <a:p>
            <a:r>
              <a:rPr lang="en-US" altLang="zh-CN" sz="1600" dirty="0">
                <a:solidFill>
                  <a:schemeClr val="tx1"/>
                </a:solidFill>
                <a:latin typeface="Consolas" panose="020B0609020204030204" pitchFamily="49" charset="0"/>
                <a:ea typeface="华文楷体" panose="02010600040101010101" pitchFamily="2" charset="-122"/>
                <a:cs typeface="+mn-cs"/>
              </a:rPr>
              <a:t>    static int getCount() { return count;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NotSimpleCounter :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 ... };</a:t>
            </a:r>
          </a:p>
        </p:txBody>
      </p:sp>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静态方法 </a:t>
            </a:r>
            <a:r>
              <a:rPr lang="en-US" altLang="zh-CN" dirty="0"/>
              <a:t>&amp;</a:t>
            </a:r>
            <a:r>
              <a:rPr lang="zh-CN" altLang="en-US"/>
              <a:t> 虚函数</a:t>
            </a: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8</a:t>
            </a:fld>
            <a:endParaRPr lang="en-US" altLang="zh-CN" dirty="0"/>
          </a:p>
        </p:txBody>
      </p:sp>
      <p:sp>
        <p:nvSpPr>
          <p:cNvPr id="3" name="Rectangle 2">
            <a:extLst>
              <a:ext uri="{FF2B5EF4-FFF2-40B4-BE49-F238E27FC236}">
                <a16:creationId xmlns:a16="http://schemas.microsoft.com/office/drawing/2014/main" xmlns="" id="{AECA9DE0-3A5B-8448-8ECD-38FE26ED8C97}"/>
              </a:ext>
            </a:extLst>
          </p:cNvPr>
          <p:cNvSpPr/>
          <p:nvPr/>
        </p:nvSpPr>
        <p:spPr>
          <a:xfrm>
            <a:off x="1187624" y="2780928"/>
            <a:ext cx="1656184"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944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dirty="0"/>
              <a:t>静态方法 </a:t>
            </a:r>
            <a:r>
              <a:rPr lang="en-US" altLang="zh-CN" dirty="0"/>
              <a:t>+</a:t>
            </a:r>
            <a:r>
              <a:rPr lang="zh-CN" altLang="en-US" dirty="0"/>
              <a:t> 虚函数 </a:t>
            </a:r>
            <a:r>
              <a:rPr lang="en-US" altLang="zh-CN" dirty="0"/>
              <a:t>=</a:t>
            </a:r>
            <a:r>
              <a:rPr lang="zh-CN" altLang="en-US" dirty="0"/>
              <a:t> 编译错误</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p:txBody>
          <a:bodyPr/>
          <a:lstStyle/>
          <a:p>
            <a:r>
              <a:rPr lang="zh-CN" altLang="en-US" dirty="0" smtClean="0"/>
              <a:t>静态方法</a:t>
            </a:r>
            <a:r>
              <a:rPr lang="en-US" altLang="zh-CN" dirty="0" smtClean="0"/>
              <a:t>+</a:t>
            </a:r>
            <a:r>
              <a:rPr lang="zh-CN" altLang="en-US" dirty="0" smtClean="0"/>
              <a:t>虚函数的问题</a:t>
            </a:r>
            <a:endParaRPr lang="en-US" altLang="zh-CN" dirty="0" smtClean="0"/>
          </a:p>
          <a:p>
            <a:pPr lvl="1">
              <a:buSzPct val="75000"/>
              <a:buFont typeface="Wingdings" pitchFamily="2" charset="2"/>
              <a:buChar char="§"/>
            </a:pPr>
            <a:r>
              <a:rPr lang="zh-CN" altLang="en-US" dirty="0"/>
              <a:t>静态方法</a:t>
            </a:r>
            <a:r>
              <a:rPr lang="zh-CN" altLang="en-US" dirty="0">
                <a:solidFill>
                  <a:srgbClr val="FF0000"/>
                </a:solidFill>
              </a:rPr>
              <a:t>不可以是虚的</a:t>
            </a:r>
            <a:r>
              <a:rPr lang="zh-CN" altLang="en-US" dirty="0"/>
              <a:t>！</a:t>
            </a:r>
            <a:endParaRPr lang="en-US" altLang="zh-CN" dirty="0"/>
          </a:p>
          <a:p>
            <a:endParaRPr lang="en-US" altLang="zh-CN" dirty="0"/>
          </a:p>
          <a:p>
            <a:r>
              <a:rPr lang="zh-CN" altLang="en-US" dirty="0" smtClean="0"/>
              <a:t>我们</a:t>
            </a:r>
            <a:r>
              <a:rPr lang="zh-CN" altLang="en-US" dirty="0"/>
              <a:t>使用</a:t>
            </a:r>
            <a:r>
              <a:rPr lang="zh-CN" altLang="en-US" dirty="0" smtClean="0"/>
              <a:t>静态方法的根本目的：</a:t>
            </a:r>
            <a:endParaRPr lang="en-US" altLang="zh-CN" dirty="0" smtClean="0"/>
          </a:p>
          <a:p>
            <a:pPr lvl="1">
              <a:buSzPct val="75000"/>
              <a:buFont typeface="Wingdings" pitchFamily="2" charset="2"/>
              <a:buChar char="§"/>
            </a:pPr>
            <a:r>
              <a:rPr lang="zh-CN" altLang="en-US" dirty="0" smtClean="0"/>
              <a:t>无论</a:t>
            </a:r>
            <a:r>
              <a:rPr lang="zh-CN" altLang="en-US" dirty="0"/>
              <a:t>在何处调用，都会</a:t>
            </a:r>
            <a:r>
              <a:rPr lang="zh-CN" altLang="en-US" dirty="0">
                <a:solidFill>
                  <a:srgbClr val="FF0000"/>
                </a:solidFill>
              </a:rPr>
              <a:t>访问到相同的函数和</a:t>
            </a:r>
            <a:r>
              <a:rPr lang="zh-CN" altLang="en-US" dirty="0" smtClean="0">
                <a:solidFill>
                  <a:srgbClr val="FF0000"/>
                </a:solidFill>
              </a:rPr>
              <a:t>变量</a:t>
            </a:r>
            <a:endParaRPr lang="en-US" altLang="zh-CN" dirty="0" smtClean="0">
              <a:solidFill>
                <a:srgbClr val="FF0000"/>
              </a:solidFill>
            </a:endParaRPr>
          </a:p>
          <a:p>
            <a:pPr lvl="1">
              <a:buSzPct val="75000"/>
              <a:buFont typeface="Wingdings" pitchFamily="2" charset="2"/>
              <a:buChar char="§"/>
            </a:pPr>
            <a:r>
              <a:rPr lang="zh-CN" altLang="en-US" dirty="0" smtClean="0">
                <a:solidFill>
                  <a:srgbClr val="FF0000"/>
                </a:solidFill>
              </a:rPr>
              <a:t>无需多次实例化</a:t>
            </a:r>
            <a:r>
              <a:rPr lang="zh-CN" altLang="en-US" dirty="0" smtClean="0"/>
              <a:t>以提升工作效率</a:t>
            </a:r>
            <a:endParaRPr lang="en-US" altLang="zh-CN" dirty="0" smtClean="0"/>
          </a:p>
          <a:p>
            <a:pPr lvl="1">
              <a:buSzPct val="75000"/>
              <a:buFont typeface="Wingdings" pitchFamily="2" charset="2"/>
              <a:buChar char="§"/>
            </a:pPr>
            <a:endParaRPr lang="en-US" altLang="zh-CN" dirty="0"/>
          </a:p>
          <a:p>
            <a:r>
              <a:rPr lang="zh-CN" altLang="en-US" dirty="0" smtClean="0"/>
              <a:t>能否不使用静态方法达到我们的目的？</a:t>
            </a:r>
            <a:endParaRPr lang="en-US" altLang="zh-CN" dirty="0"/>
          </a:p>
          <a:p>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Tree>
    <p:extLst>
      <p:ext uri="{BB962C8B-B14F-4D97-AF65-F5344CB8AC3E}">
        <p14:creationId xmlns:p14="http://schemas.microsoft.com/office/powerpoint/2010/main" val="4085768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13387</TotalTime>
  <Words>4833</Words>
  <Application>Microsoft Macintosh PowerPoint</Application>
  <PresentationFormat>全屏显示(4:3)</PresentationFormat>
  <Paragraphs>899</Paragraphs>
  <Slides>64</Slides>
  <Notes>36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64</vt:i4>
      </vt:variant>
    </vt:vector>
  </HeadingPairs>
  <TitlesOfParts>
    <vt:vector size="82" baseType="lpstr">
      <vt:lpstr>Calibri</vt:lpstr>
      <vt:lpstr>Calibri Light</vt:lpstr>
      <vt:lpstr>Consolas</vt:lpstr>
      <vt:lpstr>Courier New</vt:lpstr>
      <vt:lpstr>Letter Gothic</vt:lpstr>
      <vt:lpstr>Lucida Console</vt:lpstr>
      <vt:lpstr>Mangal</vt:lpstr>
      <vt:lpstr>Microsoft YaHei</vt:lpstr>
      <vt:lpstr>SimSun</vt:lpstr>
      <vt:lpstr>STKaiti</vt:lpstr>
      <vt:lpstr>Wingdings</vt:lpstr>
      <vt:lpstr>等线</vt:lpstr>
      <vt:lpstr>华文楷体</vt:lpstr>
      <vt:lpstr>宋体</vt:lpstr>
      <vt:lpstr>微软雅黑</vt:lpstr>
      <vt:lpstr>幼圆</vt:lpstr>
      <vt:lpstr>Arial</vt:lpstr>
      <vt:lpstr>Office Theme</vt:lpstr>
      <vt:lpstr>面向对象程序设计基础 （OOP）</vt:lpstr>
      <vt:lpstr>本讲内容提要</vt:lpstr>
      <vt:lpstr>例子：全局计数器</vt:lpstr>
      <vt:lpstr>全局变量</vt:lpstr>
      <vt:lpstr>全局变量</vt:lpstr>
      <vt:lpstr>静态成员</vt:lpstr>
      <vt:lpstr>静态方法</vt:lpstr>
      <vt:lpstr>静态方法 &amp; 虚函数</vt:lpstr>
      <vt:lpstr>静态方法 + 虚函数 = 编译错误</vt:lpstr>
      <vt:lpstr>单例模式 Singleton</vt:lpstr>
      <vt:lpstr>单例模式</vt:lpstr>
      <vt:lpstr>单例模式</vt:lpstr>
      <vt:lpstr>单例模式</vt:lpstr>
      <vt:lpstr>惰性初始化（Lazy Initialization）</vt:lpstr>
      <vt:lpstr>单例模式：陷阱！</vt:lpstr>
      <vt:lpstr>单例模式：陷阱！</vt:lpstr>
      <vt:lpstr>单例模式 + 虚函数</vt:lpstr>
      <vt:lpstr>单例模式 + 虚函数</vt:lpstr>
      <vt:lpstr>奇特的递归模板模式</vt:lpstr>
      <vt:lpstr>CRTP + 多重继承</vt:lpstr>
      <vt:lpstr>关于CRTP</vt:lpstr>
      <vt:lpstr>关于单例模式</vt:lpstr>
      <vt:lpstr>工厂模式 Factory</vt:lpstr>
      <vt:lpstr>例子：泡茶程序</vt:lpstr>
      <vt:lpstr>例子：泡茶程序</vt:lpstr>
      <vt:lpstr>例子：泡茶程序</vt:lpstr>
      <vt:lpstr>工厂模式</vt:lpstr>
      <vt:lpstr>单独的工厂类</vt:lpstr>
      <vt:lpstr>工厂模式UML图</vt:lpstr>
      <vt:lpstr>工厂模式的用途</vt:lpstr>
      <vt:lpstr>工厂模式的用途</vt:lpstr>
      <vt:lpstr>构造函数的描述性名称</vt:lpstr>
      <vt:lpstr>工厂模式的用途</vt:lpstr>
      <vt:lpstr>一个现实的例子：</vt:lpstr>
      <vt:lpstr>一个现实的例子：</vt:lpstr>
      <vt:lpstr>Box2D中的主要类型</vt:lpstr>
      <vt:lpstr>Box2D中的工厂模式</vt:lpstr>
      <vt:lpstr>Box2D中的工厂模式</vt:lpstr>
      <vt:lpstr>Box2D中的工厂模式</vt:lpstr>
      <vt:lpstr>抽象工厂模式 Abstract Factory</vt:lpstr>
      <vt:lpstr>工厂模式的局限性</vt:lpstr>
      <vt:lpstr>编译器前端设计</vt:lpstr>
      <vt:lpstr>框架的实现细节</vt:lpstr>
      <vt:lpstr>添加一层抽象</vt:lpstr>
      <vt:lpstr>修改框架实现</vt:lpstr>
      <vt:lpstr>修改框架实现</vt:lpstr>
      <vt:lpstr>抽象工厂模式</vt:lpstr>
      <vt:lpstr>添加一层抽象</vt:lpstr>
      <vt:lpstr>修改框架实现</vt:lpstr>
      <vt:lpstr>抽象工厂模式UML</vt:lpstr>
      <vt:lpstr>抽象工厂模式</vt:lpstr>
      <vt:lpstr>创建型模式总结</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设计模式总结</vt:lpstr>
      <vt:lpstr>结 束</vt:lpstr>
    </vt:vector>
  </TitlesOfParts>
  <Company>清华大学</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Ye Deming</cp:lastModifiedBy>
  <cp:revision>3248</cp:revision>
  <dcterms:created xsi:type="dcterms:W3CDTF">2002-09-18T00:55:13Z</dcterms:created>
  <dcterms:modified xsi:type="dcterms:W3CDTF">2019-05-27T02:58:16Z</dcterms:modified>
</cp:coreProperties>
</file>