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57"/>
  </p:notesMasterIdLst>
  <p:sldIdLst>
    <p:sldId id="269" r:id="rId3"/>
    <p:sldId id="270" r:id="rId4"/>
    <p:sldId id="325" r:id="rId5"/>
    <p:sldId id="294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5" r:id="rId30"/>
    <p:sldId id="297" r:id="rId31"/>
    <p:sldId id="298" r:id="rId32"/>
    <p:sldId id="299" r:id="rId33"/>
    <p:sldId id="300" r:id="rId34"/>
    <p:sldId id="301" r:id="rId35"/>
    <p:sldId id="304" r:id="rId36"/>
    <p:sldId id="305" r:id="rId37"/>
    <p:sldId id="307" r:id="rId38"/>
    <p:sldId id="306" r:id="rId39"/>
    <p:sldId id="308" r:id="rId40"/>
    <p:sldId id="309" r:id="rId41"/>
    <p:sldId id="310" r:id="rId42"/>
    <p:sldId id="311" r:id="rId43"/>
    <p:sldId id="312" r:id="rId44"/>
    <p:sldId id="324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05"/>
  </p:normalViewPr>
  <p:slideViewPr>
    <p:cSldViewPr snapToGrid="0">
      <p:cViewPr varScale="1">
        <p:scale>
          <a:sx n="77" d="100"/>
          <a:sy n="77" d="100"/>
        </p:scale>
        <p:origin x="-946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9A89-E2FC-4EE2-837C-CDE7EB373102}" type="datetimeFigureOut">
              <a:rPr lang="zh-CN" altLang="en-US" smtClean="0"/>
              <a:t>2018/4/6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DE2F9-08DC-41A2-B96A-D8E501A69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091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293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0011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0588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41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84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941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541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普通项目</a:t>
            </a:r>
          </a:p>
          <a:p>
            <a:r>
              <a:rPr kumimoji="1" lang="zh-CN" altLang="en-US" dirty="0" smtClean="0"/>
              <a:t>试点项目</a:t>
            </a:r>
            <a:r>
              <a:rPr kumimoji="1" lang="zh-CN" altLang="en-US" smtClean="0"/>
              <a:t>：将数据模块与检索模块分开</a:t>
            </a:r>
            <a:r>
              <a:rPr kumimoji="1" lang="zh-CN" altLang="en-US" dirty="0" smtClean="0"/>
              <a:t>，作为先后实现的部分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06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8006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5643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0278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862D-FC88-4C2A-B1A8-F7F83AFC35E7}" type="datetimeFigureOut">
              <a:rPr lang="zh-CN" altLang="en-US" smtClean="0"/>
              <a:t>2018/4/6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DBBE-BA41-4510-855B-4CEC490DB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49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862D-FC88-4C2A-B1A8-F7F83AFC35E7}" type="datetimeFigureOut">
              <a:rPr lang="zh-CN" altLang="en-US" smtClean="0"/>
              <a:t>2018/4/6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DBBE-BA41-4510-855B-4CEC490DB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46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862D-FC88-4C2A-B1A8-F7F83AFC35E7}" type="datetimeFigureOut">
              <a:rPr lang="zh-CN" altLang="en-US" smtClean="0"/>
              <a:t>2018/4/6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DBBE-BA41-4510-855B-4CEC490DB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5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75CB7-C50A-49C3-BF10-448E10BBECBB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319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>
            <a:lvl1pPr marL="228600" indent="-228600">
              <a:buSzPct val="75000"/>
              <a:buFont typeface="Wingdings" panose="05000000000000000000" pitchFamily="2" charset="2"/>
              <a:buChar char="n"/>
              <a:defRPr b="1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1pPr>
            <a:lvl2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7BE51-03DD-4CCA-8227-D775462981B4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259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36992-6990-409A-985D-C59BD1CB152B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668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A948-DC3E-4FC8-BEDF-6D0D5F7E4CBF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816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87F4C-F228-4387-9ECA-2FC048F220FE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080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AB157-5D5D-45D8-AA5F-3FBCA9A54B3E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15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BD7-260C-4BC9-9C17-940D7F59C4D1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2793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6C39-29C4-400B-8A62-388FF04E56DD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43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862D-FC88-4C2A-B1A8-F7F83AFC35E7}" type="datetimeFigureOut">
              <a:rPr lang="zh-CN" altLang="en-US" smtClean="0"/>
              <a:t>2018/4/6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DBBE-BA41-4510-855B-4CEC490DB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6834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6EBAE-B12E-4D6F-8E93-26479E22C411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976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DFA39-F49E-4E32-9F7F-DC3B6C5436DB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5698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70E48-0FCB-4A72-B125-9E5A77787C51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452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862D-FC88-4C2A-B1A8-F7F83AFC35E7}" type="datetimeFigureOut">
              <a:rPr lang="zh-CN" altLang="en-US" smtClean="0"/>
              <a:t>2018/4/6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DBBE-BA41-4510-855B-4CEC490DB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63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862D-FC88-4C2A-B1A8-F7F83AFC35E7}" type="datetimeFigureOut">
              <a:rPr lang="zh-CN" altLang="en-US" smtClean="0"/>
              <a:t>2018/4/6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DBBE-BA41-4510-855B-4CEC490DB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96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862D-FC88-4C2A-B1A8-F7F83AFC35E7}" type="datetimeFigureOut">
              <a:rPr lang="zh-CN" altLang="en-US" smtClean="0"/>
              <a:t>2018/4/6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DBBE-BA41-4510-855B-4CEC490DB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00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862D-FC88-4C2A-B1A8-F7F83AFC35E7}" type="datetimeFigureOut">
              <a:rPr lang="zh-CN" altLang="en-US" smtClean="0"/>
              <a:t>2018/4/6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DBBE-BA41-4510-855B-4CEC490DB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91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862D-FC88-4C2A-B1A8-F7F83AFC35E7}" type="datetimeFigureOut">
              <a:rPr lang="zh-CN" altLang="en-US" smtClean="0"/>
              <a:t>2018/4/6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DBBE-BA41-4510-855B-4CEC490DB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40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862D-FC88-4C2A-B1A8-F7F83AFC35E7}" type="datetimeFigureOut">
              <a:rPr lang="zh-CN" altLang="en-US" smtClean="0"/>
              <a:t>2018/4/6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DBBE-BA41-4510-855B-4CEC490DB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2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862D-FC88-4C2A-B1A8-F7F83AFC35E7}" type="datetimeFigureOut">
              <a:rPr lang="zh-CN" altLang="en-US" smtClean="0"/>
              <a:t>2018/4/6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DBBE-BA41-4510-855B-4CEC490DB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5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1862D-FC88-4C2A-B1A8-F7F83AFC35E7}" type="datetimeFigureOut">
              <a:rPr lang="zh-CN" altLang="en-US" smtClean="0"/>
              <a:t>2018/4/6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1DBBE-BA41-4510-855B-4CEC490DB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45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defTabSz="4572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defTabSz="4572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defTabSz="457200">
              <a:defRPr/>
            </a:pPr>
            <a:fld id="{E20A63EA-D302-4CF6-848F-ACE1D644E656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49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movie.douban.com/&#65292;http:/www.imdb.com/" TargetMode="Externa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73088" y="1808876"/>
            <a:ext cx="8062912" cy="2952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面向对象程序设计基础</a:t>
            </a:r>
            <a:r>
              <a:rPr lang="en-US" altLang="zh-CN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br>
              <a:rPr lang="en-US" altLang="zh-CN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大作业题目</a:t>
            </a:r>
            <a:r>
              <a:rPr lang="zh-CN" altLang="en-US" b="1" dirty="0" smtClean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汇总</a:t>
            </a:r>
            <a:endParaRPr lang="zh-CN" altLang="en-US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636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黑白棋</a:t>
            </a:r>
            <a:endParaRPr lang="zh-CN" altLang="en-US" dirty="0"/>
          </a:p>
        </p:txBody>
      </p:sp>
      <p:sp>
        <p:nvSpPr>
          <p:cNvPr id="5" name="AutoShape 4" descr="Dev-C+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987485"/>
              </p:ext>
            </p:extLst>
          </p:nvPr>
        </p:nvGraphicFramePr>
        <p:xfrm>
          <a:off x="460374" y="1268760"/>
          <a:ext cx="8360098" cy="5112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003">
                  <a:extLst>
                    <a:ext uri="{9D8B030D-6E8A-4147-A177-3AD203B41FA5}">
                      <a16:colId xmlns="" xmlns:a16="http://schemas.microsoft.com/office/drawing/2014/main" val="645614087"/>
                    </a:ext>
                  </a:extLst>
                </a:gridCol>
                <a:gridCol w="6155095">
                  <a:extLst>
                    <a:ext uri="{9D8B030D-6E8A-4147-A177-3AD203B41FA5}">
                      <a16:colId xmlns="" xmlns:a16="http://schemas.microsoft.com/office/drawing/2014/main" val="964996790"/>
                    </a:ext>
                  </a:extLst>
                </a:gridCol>
              </a:tblGrid>
              <a:tr h="63907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指令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响应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148103447"/>
                  </a:ext>
                </a:extLst>
              </a:tr>
              <a:tr h="639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Start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开始一局游戏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956565974"/>
                  </a:ext>
                </a:extLst>
              </a:tr>
              <a:tr h="639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Restart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重新开始一局游戏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790034420"/>
                  </a:ext>
                </a:extLst>
              </a:tr>
              <a:tr h="639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Set (x,y)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如</a:t>
                      </a:r>
                      <a:r>
                        <a:rPr lang="en-US" altLang="zh-CN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Set (c,4</a:t>
                      </a:r>
                      <a:r>
                        <a:rPr lang="en-US" altLang="zh-CN" sz="2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)</a:t>
                      </a:r>
                      <a:r>
                        <a:rPr lang="zh-CN" altLang="en-US" sz="2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为</a:t>
                      </a:r>
                      <a:r>
                        <a:rPr lang="zh-CN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在</a:t>
                      </a:r>
                      <a:r>
                        <a:rPr lang="en-US" altLang="zh-CN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c4</a:t>
                      </a:r>
                      <a:r>
                        <a:rPr lang="zh-CN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位置下子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092488599"/>
                  </a:ext>
                </a:extLst>
              </a:tr>
              <a:tr h="639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Draw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悔棋一步，无棋子可悔时提示错误</a:t>
                      </a:r>
                      <a:endParaRPr lang="zh-CN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77809586"/>
                  </a:ext>
                </a:extLst>
              </a:tr>
              <a:tr h="639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Load path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加载</a:t>
                      </a:r>
                      <a:r>
                        <a:rPr lang="en-US" altLang="zh-CN" sz="26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Path</a:t>
                      </a:r>
                      <a:r>
                        <a:rPr lang="zh-CN" alt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路径的存档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546673115"/>
                  </a:ext>
                </a:extLst>
              </a:tr>
              <a:tr h="639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Save path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将当前游戏局面存档在</a:t>
                      </a:r>
                      <a:r>
                        <a:rPr lang="en-US" altLang="zh-CN" sz="26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path</a:t>
                      </a:r>
                      <a:r>
                        <a:rPr lang="zh-CN" alt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路径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935081584"/>
                  </a:ext>
                </a:extLst>
              </a:tr>
              <a:tr h="63907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其他指令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提示指令无效错误信息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590152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02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9*9</a:t>
            </a:r>
            <a:r>
              <a:rPr lang="zh-CN" altLang="en-US" dirty="0" smtClean="0"/>
              <a:t>五子棋 </a:t>
            </a:r>
            <a:r>
              <a:rPr lang="en-US" altLang="zh-CN" dirty="0" smtClean="0"/>
              <a:t>&amp; 9*9</a:t>
            </a:r>
            <a:r>
              <a:rPr lang="zh-CN" altLang="en-US" dirty="0" smtClean="0"/>
              <a:t>围棋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9*9</a:t>
            </a:r>
            <a:r>
              <a:rPr lang="zh-CN" altLang="en-US" dirty="0" smtClean="0"/>
              <a:t>五子棋和</a:t>
            </a:r>
            <a:r>
              <a:rPr lang="en-US" altLang="zh-CN" dirty="0" smtClean="0"/>
              <a:t>9*9</a:t>
            </a:r>
            <a:r>
              <a:rPr lang="zh-CN" altLang="en-US" dirty="0" smtClean="0"/>
              <a:t>围棋都采用</a:t>
            </a:r>
            <a:r>
              <a:rPr lang="en-US" altLang="zh-CN" dirty="0" smtClean="0"/>
              <a:t>9</a:t>
            </a:r>
            <a:r>
              <a:rPr lang="zh-CN" altLang="en-US" dirty="0" smtClean="0"/>
              <a:t>*</a:t>
            </a:r>
            <a:r>
              <a:rPr lang="en-US" altLang="zh-CN" dirty="0" smtClean="0"/>
              <a:t>9</a:t>
            </a:r>
            <a:r>
              <a:rPr lang="zh-CN" altLang="en-US" dirty="0" smtClean="0"/>
              <a:t>大小的棋盘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五子棋规则参考百度百科，但不需要考虑禁手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围棋由于判断死活较难，需要增加投子认输指令，</a:t>
            </a:r>
            <a:r>
              <a:rPr lang="zh-CN" altLang="en-US" dirty="0" smtClean="0">
                <a:solidFill>
                  <a:srgbClr val="FF0000"/>
                </a:solidFill>
              </a:rPr>
              <a:t>即不要求程序判断局面输赢只需人工判定胜负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/>
              <a:t>对于加载存档操作，</a:t>
            </a:r>
            <a:r>
              <a:rPr lang="zh-CN" altLang="en-US" dirty="0" smtClean="0">
                <a:solidFill>
                  <a:srgbClr val="FF0000"/>
                </a:solidFill>
              </a:rPr>
              <a:t>若加载存档后能继续能悔棋到过去，有一定奖励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996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06888"/>
            <a:ext cx="7886700" cy="1325563"/>
          </a:xfrm>
        </p:spPr>
        <p:txBody>
          <a:bodyPr/>
          <a:lstStyle/>
          <a:p>
            <a:r>
              <a:rPr lang="zh-CN" altLang="en-US" dirty="0" smtClean="0"/>
              <a:t>拓展功能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2626" y="1120332"/>
            <a:ext cx="8623870" cy="5417840"/>
          </a:xfrm>
        </p:spPr>
        <p:txBody>
          <a:bodyPr/>
          <a:lstStyle/>
          <a:p>
            <a:r>
              <a:rPr lang="en-US" altLang="zh-CN" sz="2400" dirty="0" smtClean="0"/>
              <a:t>UI</a:t>
            </a:r>
            <a:r>
              <a:rPr lang="zh-CN" altLang="en-US" sz="2400" dirty="0" smtClean="0"/>
              <a:t>界面</a:t>
            </a:r>
            <a:endParaRPr lang="en-US" altLang="zh-CN" sz="2400" dirty="0"/>
          </a:p>
          <a:p>
            <a:pPr lvl="1"/>
            <a:r>
              <a:rPr lang="zh-CN" altLang="en-US" dirty="0" smtClean="0"/>
              <a:t>基本要求</a:t>
            </a:r>
            <a:r>
              <a:rPr lang="en-US" altLang="zh-CN" dirty="0" smtClean="0"/>
              <a:t>: </a:t>
            </a:r>
            <a:r>
              <a:rPr lang="zh-CN" altLang="en-US" dirty="0" smtClean="0"/>
              <a:t>支持鼠标点击界面进行操作（如</a:t>
            </a:r>
            <a:r>
              <a:rPr lang="en-US" altLang="zh-CN" dirty="0" smtClean="0"/>
              <a:t>QT</a:t>
            </a:r>
            <a:r>
              <a:rPr lang="zh-CN" altLang="en-US" dirty="0" smtClean="0"/>
              <a:t>实现）</a:t>
            </a:r>
            <a:endParaRPr lang="en-US" altLang="zh-CN" dirty="0" smtClean="0"/>
          </a:p>
          <a:p>
            <a:pPr lvl="1"/>
            <a:r>
              <a:rPr lang="zh-CN" altLang="en-US" dirty="0"/>
              <a:t>进</a:t>
            </a:r>
            <a:r>
              <a:rPr lang="zh-CN" altLang="en-US" dirty="0" smtClean="0"/>
              <a:t>阶</a:t>
            </a:r>
            <a:r>
              <a:rPr lang="en-US" altLang="zh-CN" dirty="0" smtClean="0"/>
              <a:t>: </a:t>
            </a:r>
            <a:r>
              <a:rPr lang="zh-CN" altLang="en-US" dirty="0" smtClean="0"/>
              <a:t>界面良好，动画</a:t>
            </a:r>
            <a:r>
              <a:rPr lang="zh-CN" altLang="en-US" dirty="0"/>
              <a:t>，</a:t>
            </a:r>
            <a:r>
              <a:rPr lang="zh-CN" altLang="en-US" dirty="0" smtClean="0"/>
              <a:t>提示框等</a:t>
            </a:r>
            <a:endParaRPr lang="en-US" altLang="zh-CN" dirty="0" smtClean="0"/>
          </a:p>
          <a:p>
            <a:r>
              <a:rPr lang="zh-CN" altLang="en-US" sz="2400" dirty="0" smtClean="0"/>
              <a:t>网络对战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基本要求</a:t>
            </a:r>
            <a:r>
              <a:rPr lang="en-US" altLang="zh-CN" dirty="0" smtClean="0"/>
              <a:t>: </a:t>
            </a:r>
            <a:r>
              <a:rPr lang="zh-CN" altLang="en-US" dirty="0" smtClean="0"/>
              <a:t>两台电脑之间通过网络进行对战，选择先后手</a:t>
            </a:r>
            <a:endParaRPr lang="en-US" altLang="zh-CN" dirty="0"/>
          </a:p>
          <a:p>
            <a:pPr lvl="1"/>
            <a:r>
              <a:rPr lang="zh-CN" altLang="en-US" dirty="0" smtClean="0"/>
              <a:t>进阶</a:t>
            </a:r>
            <a:r>
              <a:rPr lang="en-US" altLang="zh-CN" dirty="0" smtClean="0"/>
              <a:t>: </a:t>
            </a:r>
            <a:r>
              <a:rPr lang="zh-CN" altLang="en-US" dirty="0"/>
              <a:t>第三</a:t>
            </a:r>
            <a:r>
              <a:rPr lang="zh-CN" altLang="en-US" dirty="0" smtClean="0"/>
              <a:t>方观战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对断网的处理，聊天功能等</a:t>
            </a:r>
            <a:endParaRPr lang="zh-CN" altLang="en-US" dirty="0"/>
          </a:p>
          <a:p>
            <a:r>
              <a:rPr lang="en-US" altLang="zh-CN" sz="2400" dirty="0"/>
              <a:t>AI</a:t>
            </a:r>
            <a:r>
              <a:rPr lang="zh-CN" altLang="en-US" sz="2400" dirty="0"/>
              <a:t>功能</a:t>
            </a:r>
            <a:r>
              <a:rPr lang="en-US" altLang="zh-CN" sz="2400" dirty="0"/>
              <a:t>(</a:t>
            </a:r>
            <a:r>
              <a:rPr lang="zh-CN" altLang="en-US" sz="2400" dirty="0"/>
              <a:t>不需要实现围棋相关</a:t>
            </a:r>
            <a:r>
              <a:rPr lang="en-US" altLang="zh-CN" sz="2400" dirty="0"/>
              <a:t>)</a:t>
            </a:r>
          </a:p>
          <a:p>
            <a:pPr lvl="1"/>
            <a:r>
              <a:rPr lang="zh-CN" altLang="en-US" dirty="0"/>
              <a:t>基本要求</a:t>
            </a:r>
            <a:r>
              <a:rPr lang="en-US" altLang="zh-CN" dirty="0"/>
              <a:t>: </a:t>
            </a:r>
            <a:r>
              <a:rPr lang="zh-CN" altLang="en-US" dirty="0"/>
              <a:t>一半先手一半后手，对战随机下子胜率过半</a:t>
            </a:r>
            <a:r>
              <a:rPr lang="en-US" altLang="zh-CN" dirty="0"/>
              <a:t>(</a:t>
            </a:r>
            <a:r>
              <a:rPr lang="zh-CN" altLang="en-US" dirty="0"/>
              <a:t>提示：主要考察普适性的</a:t>
            </a:r>
            <a:r>
              <a:rPr lang="en-US" altLang="zh-CN" dirty="0"/>
              <a:t>AI</a:t>
            </a:r>
            <a:r>
              <a:rPr lang="zh-CN" altLang="en-US" dirty="0"/>
              <a:t>接口，只需要一些有效的估价函数，助教会将可下的位置编好号随机编号下子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进阶</a:t>
            </a:r>
            <a:r>
              <a:rPr lang="en-US" altLang="zh-CN" dirty="0"/>
              <a:t>: </a:t>
            </a:r>
            <a:r>
              <a:rPr lang="zh-CN" altLang="en-US" dirty="0"/>
              <a:t>使用蒙特卡洛树搜索</a:t>
            </a:r>
            <a:r>
              <a:rPr lang="en-US" altLang="zh-CN" dirty="0"/>
              <a:t>/</a:t>
            </a:r>
            <a:r>
              <a:rPr lang="zh-CN" altLang="en-US" dirty="0"/>
              <a:t>极大极小</a:t>
            </a:r>
            <a:r>
              <a:rPr lang="zh-CN" altLang="en-US" dirty="0" smtClean="0"/>
              <a:t>搜索</a:t>
            </a:r>
          </a:p>
          <a:p>
            <a:r>
              <a:rPr lang="zh-CN" altLang="en-US" sz="2400" dirty="0" smtClean="0"/>
              <a:t>其他自主拓展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3925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  <a:r>
              <a:rPr kumimoji="1"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#2: </a:t>
            </a:r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考试组卷系统</a:t>
            </a:r>
            <a:r>
              <a:rPr kumimoji="1"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易</a:t>
            </a:r>
            <a:r>
              <a:rPr kumimoji="1" lang="en-US" altLang="zh-CN" dirty="0"/>
              <a:t>)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0890" y="1442195"/>
            <a:ext cx="7437562" cy="4273506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 smtClean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为考试出卷总是一个麻烦的过程：虽然题库中已经有了很多试题，但需要考虑题量、知识点覆盖、题型等元素的组卷过程也并不简单。</a:t>
            </a:r>
            <a:endParaRPr lang="en-US" altLang="zh-CN" kern="100" dirty="0" smtClean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 smtClean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希望你开发一款考试自动组卷系统，能够根据考试的要求，从题库中自动挑选满足要求的试题，然后自动组成一套考卷。</a:t>
            </a:r>
          </a:p>
          <a:p>
            <a:r>
              <a:rPr lang="zh-CN" altLang="en-US" dirty="0"/>
              <a:t>程序结构需要体现面向对象的思想</a:t>
            </a:r>
            <a:endParaRPr lang="en-US" altLang="zh-CN" dirty="0"/>
          </a:p>
          <a:p>
            <a:r>
              <a:rPr lang="zh-CN" altLang="en-US" dirty="0"/>
              <a:t>代码可读性和必要的注释</a:t>
            </a:r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实现</a:t>
            </a:r>
            <a:endParaRPr lang="en-US" altLang="zh-CN" dirty="0"/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 smtClean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822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考试组卷系统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579" y="1419522"/>
            <a:ext cx="8086982" cy="5311473"/>
          </a:xfrm>
        </p:spPr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  <a:buSzPct val="75000"/>
              <a:buFont typeface="Wingdings" panose="05000000000000000000" pitchFamily="2" charset="2"/>
              <a:buChar char="n"/>
            </a:pPr>
            <a:r>
              <a:rPr lang="zh-CN" altLang="en-US" sz="2600" b="1" kern="100" dirty="0">
                <a:solidFill>
                  <a:srgbClr val="003366"/>
                </a:solidFill>
                <a:cs typeface="STKaiti" charset="-122"/>
              </a:rPr>
              <a:t>导入</a:t>
            </a:r>
            <a:r>
              <a:rPr lang="en-US" altLang="zh-CN" sz="2600" b="1" kern="100" dirty="0">
                <a:solidFill>
                  <a:srgbClr val="003366"/>
                </a:solidFill>
                <a:cs typeface="STKaiti" charset="-122"/>
              </a:rPr>
              <a:t>/</a:t>
            </a:r>
            <a:r>
              <a:rPr lang="zh-CN" altLang="en-US" sz="2600" b="1" kern="100" dirty="0">
                <a:solidFill>
                  <a:srgbClr val="003366"/>
                </a:solidFill>
                <a:cs typeface="STKaiti" charset="-122"/>
              </a:rPr>
              <a:t>导出试题</a:t>
            </a:r>
            <a:endParaRPr lang="en-US" altLang="zh-CN" sz="2600" b="1" kern="100" dirty="0">
              <a:solidFill>
                <a:srgbClr val="003366"/>
              </a:solidFill>
              <a:cs typeface="STKaiti" charset="-122"/>
            </a:endParaRPr>
          </a:p>
          <a:p>
            <a:pPr marL="228600" lvl="1">
              <a:lnSpc>
                <a:spcPct val="100000"/>
              </a:lnSpc>
              <a:spcBef>
                <a:spcPts val="1000"/>
              </a:spcBef>
              <a:buSzPct val="75000"/>
              <a:buFont typeface="Wingdings" panose="05000000000000000000" pitchFamily="2" charset="2"/>
              <a:buChar char="n"/>
            </a:pPr>
            <a:r>
              <a:rPr lang="zh-CN" altLang="en-US" sz="2600" b="1" kern="100" dirty="0">
                <a:solidFill>
                  <a:srgbClr val="003366"/>
                </a:solidFill>
                <a:cs typeface="STKaiti" charset="-122"/>
              </a:rPr>
              <a:t>根据限制，生成对应的试卷，例如：</a:t>
            </a:r>
            <a:endParaRPr lang="en-US" altLang="zh-CN" sz="2600" b="1" kern="100" dirty="0">
              <a:solidFill>
                <a:srgbClr val="003366"/>
              </a:solidFill>
              <a:cs typeface="STKaiti" charset="-122"/>
            </a:endParaRPr>
          </a:p>
          <a:p>
            <a:pPr lvl="1">
              <a:buSzPct val="75000"/>
            </a:pPr>
            <a:r>
              <a:rPr lang="zh-CN" altLang="en-US" dirty="0"/>
              <a:t>限制题型数量，比如选择题为</a:t>
            </a:r>
            <a:r>
              <a:rPr lang="en-US" altLang="zh-CN" dirty="0"/>
              <a:t>20</a:t>
            </a:r>
            <a:r>
              <a:rPr lang="zh-CN" altLang="en-US" dirty="0" smtClean="0"/>
              <a:t>题</a:t>
            </a:r>
            <a:endParaRPr lang="en-US" altLang="zh-CN" dirty="0"/>
          </a:p>
          <a:p>
            <a:pPr lvl="1">
              <a:buSzPct val="75000"/>
            </a:pPr>
            <a:r>
              <a:rPr lang="zh-CN" altLang="en-US" dirty="0"/>
              <a:t>限制知识点覆盖，比如只涉及前</a:t>
            </a:r>
            <a:r>
              <a:rPr lang="en-US" altLang="zh-CN" dirty="0"/>
              <a:t>3</a:t>
            </a:r>
            <a:r>
              <a:rPr lang="zh-CN" altLang="en-US" dirty="0"/>
              <a:t>章的</a:t>
            </a:r>
            <a:r>
              <a:rPr lang="zh-CN" altLang="en-US" dirty="0" smtClean="0"/>
              <a:t>内容</a:t>
            </a:r>
            <a:endParaRPr lang="en-US" altLang="zh-CN" dirty="0"/>
          </a:p>
          <a:p>
            <a:pPr lvl="1">
              <a:buSzPct val="75000"/>
            </a:pPr>
            <a:r>
              <a:rPr lang="zh-CN" altLang="en-US" dirty="0"/>
              <a:t>限制知识点权重，比如“虚函数”至少占</a:t>
            </a:r>
            <a:r>
              <a:rPr lang="en-US" altLang="zh-CN" dirty="0"/>
              <a:t>20</a:t>
            </a:r>
            <a:r>
              <a:rPr lang="zh-CN" altLang="en-US" dirty="0" smtClean="0"/>
              <a:t>分</a:t>
            </a:r>
            <a:endParaRPr lang="en-US" altLang="zh-CN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  <a:buSzPct val="75000"/>
              <a:buFont typeface="Wingdings" panose="05000000000000000000" pitchFamily="2" charset="2"/>
              <a:buChar char="n"/>
            </a:pPr>
            <a:r>
              <a:rPr lang="zh-CN" altLang="en-US" sz="2600" b="1" kern="100" dirty="0">
                <a:solidFill>
                  <a:srgbClr val="003366"/>
                </a:solidFill>
                <a:cs typeface="STKaiti" charset="-122"/>
              </a:rPr>
              <a:t>根据课程</a:t>
            </a:r>
            <a:r>
              <a:rPr lang="en-US" altLang="zh-CN" sz="2600" b="1" kern="100" dirty="0">
                <a:solidFill>
                  <a:srgbClr val="003366"/>
                </a:solidFill>
                <a:cs typeface="STKaiti" charset="-122"/>
              </a:rPr>
              <a:t>/</a:t>
            </a:r>
            <a:r>
              <a:rPr lang="zh-CN" altLang="en-US" sz="2600" b="1" kern="100" dirty="0">
                <a:solidFill>
                  <a:srgbClr val="003366"/>
                </a:solidFill>
                <a:cs typeface="STKaiti" charset="-122"/>
              </a:rPr>
              <a:t>老师不同可切换试题库</a:t>
            </a:r>
            <a:endParaRPr lang="en-US" altLang="zh-CN" sz="2600" b="1" kern="100" dirty="0">
              <a:solidFill>
                <a:srgbClr val="003366"/>
              </a:solidFill>
              <a:cs typeface="STKaiti" charset="-122"/>
            </a:endParaRPr>
          </a:p>
          <a:p>
            <a:pPr marL="228600" lvl="1">
              <a:lnSpc>
                <a:spcPct val="100000"/>
              </a:lnSpc>
              <a:spcBef>
                <a:spcPts val="1000"/>
              </a:spcBef>
              <a:buSzPct val="75000"/>
              <a:buFont typeface="Wingdings" panose="05000000000000000000" pitchFamily="2" charset="2"/>
              <a:buChar char="n"/>
            </a:pPr>
            <a:r>
              <a:rPr lang="zh-CN" altLang="en-US" sz="2600" b="1" kern="100" dirty="0">
                <a:solidFill>
                  <a:srgbClr val="003366"/>
                </a:solidFill>
                <a:cs typeface="STKaiti" charset="-122"/>
              </a:rPr>
              <a:t>允许自定义试题属性（任意基础类型），并允许对自定义属性进行限制</a:t>
            </a:r>
            <a:endParaRPr lang="en-US" altLang="zh-CN" sz="2600" b="1" kern="100" dirty="0">
              <a:solidFill>
                <a:srgbClr val="003366"/>
              </a:solidFill>
              <a:cs typeface="STKaiti" charset="-122"/>
            </a:endParaRPr>
          </a:p>
          <a:p>
            <a:pPr marL="228600" lvl="1">
              <a:lnSpc>
                <a:spcPct val="100000"/>
              </a:lnSpc>
              <a:spcBef>
                <a:spcPts val="1000"/>
              </a:spcBef>
              <a:buSzPct val="75000"/>
              <a:buFont typeface="Wingdings" panose="05000000000000000000" pitchFamily="2" charset="2"/>
              <a:buChar char="n"/>
            </a:pPr>
            <a:r>
              <a:rPr lang="zh-CN" altLang="en-US" sz="2600" b="1" kern="100" dirty="0">
                <a:solidFill>
                  <a:srgbClr val="003366"/>
                </a:solidFill>
                <a:cs typeface="STKaiti" charset="-122"/>
              </a:rPr>
              <a:t>提供不同选择试题策略，并进行对比</a:t>
            </a:r>
            <a:endParaRPr lang="en-US" altLang="zh-CN" sz="2600" b="1" kern="100" dirty="0">
              <a:solidFill>
                <a:srgbClr val="003366"/>
              </a:solidFill>
              <a:cs typeface="STKaiti" charset="-122"/>
            </a:endParaRPr>
          </a:p>
          <a:p>
            <a:pPr marL="228600" lvl="1">
              <a:lnSpc>
                <a:spcPct val="100000"/>
              </a:lnSpc>
              <a:spcBef>
                <a:spcPts val="1000"/>
              </a:spcBef>
              <a:buSzPct val="75000"/>
              <a:buFont typeface="Wingdings" panose="05000000000000000000" pitchFamily="2" charset="2"/>
              <a:buChar char="n"/>
            </a:pPr>
            <a:r>
              <a:rPr lang="zh-CN" altLang="en-US" sz="2600" b="1" kern="100" dirty="0">
                <a:solidFill>
                  <a:srgbClr val="003366"/>
                </a:solidFill>
                <a:cs typeface="STKaiti" charset="-122"/>
              </a:rPr>
              <a:t>提供试题搜索功能</a:t>
            </a:r>
            <a:endParaRPr lang="en-US" altLang="zh-CN" sz="2600" b="1" kern="100" dirty="0">
              <a:solidFill>
                <a:srgbClr val="003366"/>
              </a:solidFill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756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拓展功能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6358" y="1442195"/>
            <a:ext cx="7005309" cy="487486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3366"/>
                </a:solidFill>
              </a:rPr>
              <a:t>生成带格式试卷（</a:t>
            </a:r>
            <a:r>
              <a:rPr lang="en-US" altLang="zh-CN" sz="2800" b="1" dirty="0">
                <a:solidFill>
                  <a:srgbClr val="003366"/>
                </a:solidFill>
              </a:rPr>
              <a:t>pdf</a:t>
            </a:r>
            <a:r>
              <a:rPr lang="zh-CN" altLang="en-US" sz="2800" b="1" dirty="0">
                <a:solidFill>
                  <a:srgbClr val="003366"/>
                </a:solidFill>
              </a:rPr>
              <a:t>），包括公式</a:t>
            </a:r>
            <a:endParaRPr lang="en-US" altLang="zh-CN" sz="2800" b="1" dirty="0">
              <a:solidFill>
                <a:srgbClr val="003366"/>
              </a:solidFill>
            </a:endParaRPr>
          </a:p>
          <a:p>
            <a:pPr marL="228600" lvl="1">
              <a:spcBef>
                <a:spcPts val="1000"/>
              </a:spcBef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3366"/>
                </a:solidFill>
              </a:rPr>
              <a:t>合理可用的</a:t>
            </a:r>
            <a:r>
              <a:rPr lang="en-US" altLang="zh-CN" sz="2800" b="1" dirty="0">
                <a:solidFill>
                  <a:srgbClr val="003366"/>
                </a:solidFill>
              </a:rPr>
              <a:t>UI</a:t>
            </a:r>
            <a:r>
              <a:rPr lang="zh-CN" altLang="en-US" sz="2800" b="1" dirty="0">
                <a:solidFill>
                  <a:srgbClr val="003366"/>
                </a:solidFill>
              </a:rPr>
              <a:t>界面</a:t>
            </a:r>
            <a:endParaRPr lang="en-US" altLang="zh-CN" sz="2800" b="1" dirty="0">
              <a:solidFill>
                <a:srgbClr val="003366"/>
              </a:solidFill>
            </a:endParaRPr>
          </a:p>
          <a:p>
            <a:pPr marL="228600" lvl="1">
              <a:spcBef>
                <a:spcPts val="1000"/>
              </a:spcBef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3366"/>
                </a:solidFill>
              </a:rPr>
              <a:t>网页版本（网络相关可使用其他语言）</a:t>
            </a:r>
            <a:endParaRPr lang="en-US" altLang="zh-CN" sz="2800" b="1" dirty="0">
              <a:solidFill>
                <a:srgbClr val="003366"/>
              </a:solidFill>
            </a:endParaRPr>
          </a:p>
          <a:p>
            <a:pPr marL="228600" lvl="1">
              <a:spcBef>
                <a:spcPts val="1000"/>
              </a:spcBef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3366"/>
                </a:solidFill>
              </a:rPr>
              <a:t>跨平台支持，并使用动态链接（不对系统运行环境作要求）</a:t>
            </a:r>
            <a:endParaRPr lang="en-US" altLang="zh-CN" sz="2800" b="1" dirty="0">
              <a:solidFill>
                <a:srgbClr val="003366"/>
              </a:solidFill>
            </a:endParaRPr>
          </a:p>
          <a:p>
            <a:pPr marL="228600" lvl="1">
              <a:spcBef>
                <a:spcPts val="1000"/>
              </a:spcBef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3366"/>
                </a:solidFill>
              </a:rPr>
              <a:t>其他自主拓展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231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198438"/>
            <a:ext cx="7886700" cy="1325562"/>
          </a:xfrm>
        </p:spPr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#3: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图书管理系统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dirty="0"/>
              <a:t>)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590973" y="1608667"/>
            <a:ext cx="7892627" cy="383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28600" lvl="1" indent="-22860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实现一个简单的图书管理系统，用于图书馆的信息管理。</a:t>
            </a:r>
          </a:p>
          <a:p>
            <a:pPr marL="228600" lvl="1" indent="-22860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根据使用者的不同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(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读者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管理员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)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，开放不同的</a:t>
            </a:r>
            <a:r>
              <a:rPr lang="zh-CN" altLang="en-US" sz="2800" b="1" dirty="0" smtClean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功能</a:t>
            </a:r>
            <a:endParaRPr lang="zh-CN" altLang="en-US" sz="2800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228600" lvl="1" indent="-22860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可分数个模块：数据管理，检索，控制</a:t>
            </a:r>
          </a:p>
          <a:p>
            <a:pPr marL="228600" lvl="1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程序结构需要体现面向对象的思想</a:t>
            </a:r>
            <a:endParaRPr lang="en-US" altLang="zh-CN" sz="2800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228600" lvl="1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代码可读性和必要的注释</a:t>
            </a:r>
            <a:endParaRPr lang="en-US" altLang="zh-CN" sz="2800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228600" lvl="1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C++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实现</a:t>
            </a:r>
            <a:endParaRPr lang="en-US" altLang="zh-CN" sz="2800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115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15206"/>
            <a:ext cx="7886700" cy="1325562"/>
          </a:xfrm>
        </p:spPr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</a:p>
        </p:txBody>
      </p:sp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562612" y="1340768"/>
            <a:ext cx="8232377" cy="3771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28600" lvl="1" indent="-22860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对读者：</a:t>
            </a:r>
          </a:p>
          <a:p>
            <a:pPr marL="685800" lvl="1" indent="-22860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能通过多种策略检索图书，查看图书</a:t>
            </a:r>
            <a:r>
              <a:rPr lang="zh-CN" altLang="en-US" sz="2400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信息</a:t>
            </a:r>
            <a:endParaRPr lang="zh-CN" altLang="en-US" sz="24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685800" lvl="1" indent="-22860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能提出借阅和归还</a:t>
            </a:r>
            <a:r>
              <a:rPr lang="zh-CN" altLang="en-US" sz="2400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申请</a:t>
            </a:r>
            <a:endParaRPr lang="zh-CN" altLang="en-US" sz="24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685800" lvl="1" indent="-22860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能够在线预览阅读图书</a:t>
            </a:r>
            <a:r>
              <a:rPr lang="zh-CN" altLang="en-US" sz="2400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内容</a:t>
            </a:r>
            <a:endParaRPr lang="zh-CN" altLang="en-US" sz="24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228600" lvl="1" indent="-22860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对管理员：</a:t>
            </a:r>
          </a:p>
          <a:p>
            <a:pPr marL="685800" lvl="1" indent="-22860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能通过多种策略检索图书，查看图书</a:t>
            </a:r>
            <a:r>
              <a:rPr lang="zh-CN" altLang="en-US" sz="2400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信息</a:t>
            </a:r>
            <a:endParaRPr lang="zh-CN" altLang="en-US" sz="24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685800" lvl="1" indent="-22860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能添加，删除图书，能修改图书</a:t>
            </a:r>
            <a:r>
              <a:rPr lang="zh-CN" altLang="en-US" sz="2400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信息</a:t>
            </a:r>
            <a:endParaRPr lang="zh-CN" altLang="en-US" sz="24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685800" lvl="1" indent="-22860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能添加，删除读者，能修改读者</a:t>
            </a:r>
            <a:r>
              <a:rPr lang="zh-CN" altLang="en-US" sz="2400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信息</a:t>
            </a:r>
            <a:endParaRPr lang="zh-CN" altLang="en-US" sz="24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685800" lvl="1" indent="-22860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能审核借阅和归还</a:t>
            </a:r>
            <a:r>
              <a:rPr lang="zh-CN" altLang="en-US" sz="2400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申请</a:t>
            </a:r>
            <a:endParaRPr lang="zh-CN" altLang="en-US" sz="2400" dirty="0"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726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198438"/>
            <a:ext cx="7886700" cy="1325562"/>
          </a:xfrm>
        </p:spPr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数据管理</a:t>
            </a:r>
          </a:p>
        </p:txBody>
      </p:sp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444079" y="1546914"/>
            <a:ext cx="8232377" cy="434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28600" lvl="1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图书信息</a:t>
            </a:r>
            <a:r>
              <a:rPr lang="zh-CN" altLang="en-US" sz="2800" b="1" dirty="0" smtClean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：</a:t>
            </a:r>
            <a:endParaRPr lang="en-US" altLang="zh-CN" sz="2800" b="1" dirty="0" smtClean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685800" lvl="1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至少包括书名，作者，编号，出版社，借阅状态，馆藏数，图书电子</a:t>
            </a:r>
            <a:r>
              <a:rPr lang="zh-CN" altLang="en-US" sz="2400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版本</a:t>
            </a:r>
            <a:endParaRPr lang="en-US" altLang="zh-CN" sz="2400" dirty="0" smtClean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685800" lvl="1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设计</a:t>
            </a:r>
            <a:r>
              <a:rPr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时也可自己添加其他</a:t>
            </a:r>
            <a:r>
              <a:rPr lang="zh-CN" altLang="en-US" sz="2400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信息</a:t>
            </a:r>
            <a:endParaRPr lang="en-US" altLang="zh-CN" sz="2400" dirty="0" smtClean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685800" lvl="1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图书</a:t>
            </a:r>
            <a:r>
              <a:rPr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信息来源不必是真实的</a:t>
            </a:r>
          </a:p>
          <a:p>
            <a:pPr marL="228600" lvl="1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读者信息</a:t>
            </a:r>
            <a:r>
              <a:rPr lang="zh-CN" altLang="en-US" sz="2800" b="1" dirty="0" smtClean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：</a:t>
            </a:r>
            <a:endParaRPr lang="en-US" altLang="zh-CN" sz="2800" b="1" dirty="0" smtClean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685800" lvl="1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至少包括姓名，</a:t>
            </a:r>
            <a:r>
              <a:rPr lang="en-US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id(</a:t>
            </a:r>
            <a:r>
              <a:rPr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以防重名</a:t>
            </a:r>
            <a:r>
              <a:rPr lang="en-US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，借阅记录，现有</a:t>
            </a:r>
            <a:r>
              <a:rPr lang="zh-CN" altLang="en-US" sz="2400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借书</a:t>
            </a:r>
            <a:endParaRPr lang="en-US" altLang="zh-CN" sz="2400" dirty="0" smtClean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685800" lvl="1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读者</a:t>
            </a:r>
            <a:r>
              <a:rPr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信息来源不必是真实的</a:t>
            </a:r>
          </a:p>
          <a:p>
            <a:pPr marL="228600" lvl="1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借阅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归还记录</a:t>
            </a:r>
            <a:r>
              <a:rPr lang="zh-CN" altLang="en-US" sz="2800" b="1" dirty="0" smtClean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：</a:t>
            </a:r>
            <a:endParaRPr lang="en-US" altLang="zh-CN" sz="2800" b="1" dirty="0" smtClean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685800" lvl="1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至少包括借阅人，借阅图书，借阅</a:t>
            </a:r>
            <a:r>
              <a:rPr lang="en-US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/</a:t>
            </a:r>
            <a:r>
              <a:rPr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归还时间</a:t>
            </a:r>
          </a:p>
        </p:txBody>
      </p:sp>
    </p:spTree>
    <p:extLst>
      <p:ext uri="{BB962C8B-B14F-4D97-AF65-F5344CB8AC3E}">
        <p14:creationId xmlns:p14="http://schemas.microsoft.com/office/powerpoint/2010/main" val="210406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198438"/>
            <a:ext cx="7886700" cy="1325562"/>
          </a:xfrm>
        </p:spPr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检索</a:t>
            </a:r>
          </a:p>
        </p:txBody>
      </p:sp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444079" y="1404232"/>
            <a:ext cx="8232377" cy="484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28600" lvl="1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图书检索：</a:t>
            </a:r>
            <a:endParaRPr lang="en-US" altLang="zh-CN" sz="2800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685800" lvl="1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至少能单独对图书信息中每个必要部分</a:t>
            </a:r>
            <a:r>
              <a:rPr lang="en-US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书名，作者等</a:t>
            </a:r>
            <a:r>
              <a:rPr lang="en-US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进行完全匹配</a:t>
            </a:r>
            <a:r>
              <a:rPr lang="zh-CN" altLang="en-US" sz="2400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检索</a:t>
            </a:r>
            <a:endParaRPr lang="en-US" altLang="zh-CN" sz="2400" dirty="0" smtClean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685800" lvl="1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也</a:t>
            </a:r>
            <a:r>
              <a:rPr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可以对文档内容进行模糊匹配</a:t>
            </a:r>
            <a:r>
              <a:rPr lang="zh-CN" altLang="en-US" sz="2400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检索</a:t>
            </a:r>
            <a:endParaRPr lang="zh-CN" altLang="en-US" sz="24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228600" lvl="1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读者检索：</a:t>
            </a:r>
            <a:endParaRPr lang="en-US" altLang="zh-CN" sz="2800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685800" lvl="1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仅对管理员开放，至少能单独对读者信息中每个必要部分进行完全匹配</a:t>
            </a:r>
            <a:r>
              <a:rPr lang="zh-CN" altLang="en-US" sz="2400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检索</a:t>
            </a:r>
            <a:endParaRPr lang="zh-CN" altLang="en-US" sz="24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228600" lvl="1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借阅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归还记录检索：</a:t>
            </a:r>
            <a:endParaRPr lang="en-US" altLang="zh-CN" sz="2800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685800" lvl="1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仅对管理员开放，至少能单独对借阅</a:t>
            </a:r>
            <a:r>
              <a:rPr lang="en-US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/</a:t>
            </a:r>
            <a:r>
              <a:rPr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归还记录中每个必要部分进行完全匹配</a:t>
            </a:r>
            <a:r>
              <a:rPr lang="zh-CN" altLang="en-US" sz="2400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检索</a:t>
            </a:r>
            <a:endParaRPr lang="zh-CN" altLang="en-US" sz="24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800" b="1" dirty="0" smtClean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6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基本要求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86982" cy="427350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 smtClean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项目</a:t>
            </a:r>
            <a:r>
              <a:rPr lang="zh-CN" altLang="en-US" kern="100" dirty="0" smtClean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实现（源码</a:t>
            </a:r>
            <a:r>
              <a:rPr lang="en-US" altLang="zh-CN" kern="100" dirty="0" smtClean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+</a:t>
            </a:r>
            <a:r>
              <a:rPr lang="zh-CN" altLang="en-US" kern="100" dirty="0" smtClean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文档</a:t>
            </a:r>
            <a:r>
              <a:rPr lang="zh-CN" altLang="en-US" kern="100" dirty="0" smtClean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）</a:t>
            </a:r>
            <a:r>
              <a:rPr lang="en-US" altLang="zh-CN" kern="100" dirty="0" smtClean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+ </a:t>
            </a:r>
            <a:r>
              <a:rPr lang="zh-CN" altLang="en-US" kern="100" dirty="0" smtClean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汇报</a:t>
            </a:r>
            <a:r>
              <a:rPr lang="zh-CN" altLang="en-US" kern="100" dirty="0" smtClean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展示（</a:t>
            </a:r>
            <a:r>
              <a:rPr lang="en-US" altLang="zh-CN" kern="100" dirty="0" smtClean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PPT</a:t>
            </a:r>
            <a:r>
              <a:rPr lang="en-US" altLang="zh-CN" kern="100" dirty="0" smtClean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+</a:t>
            </a:r>
            <a:r>
              <a:rPr lang="zh-CN" altLang="en-US" kern="100" dirty="0" smtClean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口头报告</a:t>
            </a:r>
            <a:r>
              <a:rPr lang="zh-CN" altLang="en-US" kern="100" dirty="0" smtClean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）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 smtClean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项目类型：</a:t>
            </a:r>
            <a:r>
              <a:rPr lang="zh-CN" altLang="en-US" b="1" kern="100" dirty="0" smtClean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挑战项目、试点项目、普通项目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 smtClean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普通项目难度分为：</a:t>
            </a:r>
            <a:r>
              <a:rPr lang="zh-CN" altLang="en-US" b="1" kern="100" dirty="0" smtClean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易、中、难</a:t>
            </a:r>
            <a:r>
              <a:rPr lang="zh-CN" altLang="en-US" kern="100" dirty="0" smtClean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，各小组可根据自身情况选择相应题目，项目难度会在最终评分中有一定的体现。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 smtClean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普通项目分数设置：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代码</a:t>
            </a:r>
            <a:r>
              <a:rPr lang="zh-CN" altLang="en-US" b="1" kern="100" dirty="0" smtClean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文档及展示</a:t>
            </a:r>
            <a:r>
              <a:rPr lang="en-US" altLang="zh-CN" kern="100" dirty="0" smtClean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+</a:t>
            </a:r>
            <a:r>
              <a:rPr lang="zh-CN" altLang="en-US" b="1" kern="100" dirty="0" smtClean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基础功能</a:t>
            </a:r>
            <a:r>
              <a:rPr lang="en-US" altLang="zh-CN" b="1" kern="100" dirty="0" smtClean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+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拓展</a:t>
            </a:r>
            <a:r>
              <a:rPr lang="zh-CN" altLang="en-US" b="1" kern="100" dirty="0" smtClean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功能</a:t>
            </a:r>
            <a:endParaRPr lang="en-US" altLang="zh-CN" b="1" kern="100" dirty="0" smtClean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 fontAlgn="base">
              <a:lnSpc>
                <a:spcPct val="110000"/>
              </a:lnSpc>
              <a:spcAft>
                <a:spcPct val="0"/>
              </a:spcAft>
              <a:buSzPct val="75000"/>
            </a:pPr>
            <a:r>
              <a:rPr lang="zh-CN" altLang="en-US" sz="2600" dirty="0">
                <a:latin typeface="Consolas" panose="020B0609020204030204" pitchFamily="49" charset="0"/>
                <a:ea typeface="华文楷体" panose="02010600040101010101" pitchFamily="2" charset="-122"/>
              </a:rPr>
              <a:t>易：代码文档及</a:t>
            </a:r>
            <a:r>
              <a:rPr lang="zh-CN" altLang="en-US" sz="2600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展示</a:t>
            </a:r>
            <a:r>
              <a:rPr lang="en-US" altLang="zh-CN" sz="2600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20%</a:t>
            </a:r>
            <a:r>
              <a:rPr lang="zh-CN" altLang="en-US" sz="2600" dirty="0">
                <a:latin typeface="Consolas" panose="020B0609020204030204" pitchFamily="49" charset="0"/>
                <a:ea typeface="华文楷体" panose="02010600040101010101" pitchFamily="2" charset="-122"/>
              </a:rPr>
              <a:t>，基础</a:t>
            </a:r>
            <a:r>
              <a:rPr lang="zh-CN" altLang="en-US" sz="2600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功能</a:t>
            </a:r>
            <a:r>
              <a:rPr lang="en-US" altLang="zh-CN" sz="2600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60%</a:t>
            </a:r>
            <a:r>
              <a:rPr lang="zh-CN" altLang="en-US" sz="2600" dirty="0">
                <a:latin typeface="Consolas" panose="020B0609020204030204" pitchFamily="49" charset="0"/>
                <a:ea typeface="华文楷体" panose="02010600040101010101" pitchFamily="2" charset="-122"/>
              </a:rPr>
              <a:t>，总分上限</a:t>
            </a:r>
            <a:r>
              <a:rPr lang="en-US" altLang="zh-CN" sz="2600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105%</a:t>
            </a:r>
            <a:endParaRPr lang="en-US" altLang="zh-CN" sz="26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lvl="1" fontAlgn="base">
              <a:lnSpc>
                <a:spcPct val="110000"/>
              </a:lnSpc>
              <a:spcAft>
                <a:spcPct val="0"/>
              </a:spcAft>
              <a:buSzPct val="75000"/>
            </a:pPr>
            <a:r>
              <a:rPr lang="zh-CN" altLang="en-US" sz="2600" dirty="0">
                <a:latin typeface="Consolas" panose="020B0609020204030204" pitchFamily="49" charset="0"/>
                <a:ea typeface="华文楷体" panose="02010600040101010101" pitchFamily="2" charset="-122"/>
              </a:rPr>
              <a:t>中：代码文档及</a:t>
            </a:r>
            <a:r>
              <a:rPr lang="zh-CN" altLang="en-US" sz="2600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展示</a:t>
            </a:r>
            <a:r>
              <a:rPr lang="en-US" altLang="zh-CN" sz="2600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20%</a:t>
            </a:r>
            <a:r>
              <a:rPr lang="zh-CN" altLang="en-US" sz="2600" dirty="0">
                <a:latin typeface="Consolas" panose="020B0609020204030204" pitchFamily="49" charset="0"/>
                <a:ea typeface="华文楷体" panose="02010600040101010101" pitchFamily="2" charset="-122"/>
              </a:rPr>
              <a:t>，基础</a:t>
            </a:r>
            <a:r>
              <a:rPr lang="zh-CN" altLang="en-US" sz="2600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功能</a:t>
            </a:r>
            <a:r>
              <a:rPr lang="en-US" altLang="zh-CN" sz="2600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65%</a:t>
            </a:r>
            <a:r>
              <a:rPr lang="zh-CN" altLang="en-US" sz="2600" dirty="0">
                <a:latin typeface="Consolas" panose="020B0609020204030204" pitchFamily="49" charset="0"/>
                <a:ea typeface="华文楷体" panose="02010600040101010101" pitchFamily="2" charset="-122"/>
              </a:rPr>
              <a:t>，总分上限</a:t>
            </a:r>
            <a:r>
              <a:rPr lang="en-US" altLang="zh-CN" sz="2600" dirty="0">
                <a:latin typeface="Consolas" panose="020B0609020204030204" pitchFamily="49" charset="0"/>
                <a:ea typeface="华文楷体" panose="02010600040101010101" pitchFamily="2" charset="-122"/>
              </a:rPr>
              <a:t>110%</a:t>
            </a:r>
          </a:p>
          <a:p>
            <a:pPr lvl="1" fontAlgn="base">
              <a:lnSpc>
                <a:spcPct val="110000"/>
              </a:lnSpc>
              <a:spcAft>
                <a:spcPct val="0"/>
              </a:spcAft>
              <a:buSzPct val="75000"/>
            </a:pPr>
            <a:r>
              <a:rPr lang="zh-CN" altLang="en-US" sz="2600" dirty="0">
                <a:latin typeface="Consolas" panose="020B0609020204030204" pitchFamily="49" charset="0"/>
                <a:ea typeface="华文楷体" panose="02010600040101010101" pitchFamily="2" charset="-122"/>
              </a:rPr>
              <a:t>难：代码文档及</a:t>
            </a:r>
            <a:r>
              <a:rPr lang="zh-CN" altLang="en-US" sz="2600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展示</a:t>
            </a:r>
            <a:r>
              <a:rPr lang="en-US" altLang="zh-CN" sz="2600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20%</a:t>
            </a:r>
            <a:r>
              <a:rPr lang="zh-CN" altLang="en-US" sz="2600" dirty="0">
                <a:latin typeface="Consolas" panose="020B0609020204030204" pitchFamily="49" charset="0"/>
                <a:ea typeface="华文楷体" panose="02010600040101010101" pitchFamily="2" charset="-122"/>
              </a:rPr>
              <a:t>，基础</a:t>
            </a:r>
            <a:r>
              <a:rPr lang="zh-CN" altLang="en-US" sz="2600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功能</a:t>
            </a:r>
            <a:r>
              <a:rPr lang="en-US" altLang="zh-CN" sz="2600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75%</a:t>
            </a:r>
            <a:r>
              <a:rPr lang="zh-CN" altLang="en-US" sz="2600" dirty="0">
                <a:latin typeface="Consolas" panose="020B0609020204030204" pitchFamily="49" charset="0"/>
                <a:ea typeface="华文楷体" panose="02010600040101010101" pitchFamily="2" charset="-122"/>
              </a:rPr>
              <a:t>，总分上限</a:t>
            </a:r>
            <a:r>
              <a:rPr lang="en-US" altLang="zh-CN" sz="2600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120%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516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198438"/>
            <a:ext cx="7886700" cy="1325562"/>
          </a:xfrm>
        </p:spPr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</a:p>
        </p:txBody>
      </p:sp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444079" y="1546914"/>
            <a:ext cx="8232377" cy="2028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28600" lvl="1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完善的用户浏览与借还记录</a:t>
            </a:r>
            <a:r>
              <a:rPr lang="zh-CN" altLang="en-US" sz="2800" b="1" dirty="0" smtClean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存储</a:t>
            </a:r>
            <a:endParaRPr lang="zh-CN" altLang="en-US" sz="2800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228600" lvl="1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负责整个系统的运行，将各项功能自然地</a:t>
            </a:r>
            <a:r>
              <a:rPr lang="zh-CN" altLang="en-US" sz="2800" b="1" dirty="0" smtClean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结合</a:t>
            </a:r>
            <a:endParaRPr lang="zh-CN" altLang="en-US" sz="2800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228600" lvl="1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尽量考虑各种可能的情况，增加程序的</a:t>
            </a:r>
            <a:r>
              <a:rPr lang="zh-CN" altLang="en-US" sz="2800" b="1" dirty="0" smtClean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鲁棒性。</a:t>
            </a:r>
            <a:endParaRPr lang="zh-CN" altLang="en-US" sz="2800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228600" lvl="1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可参考已有的图书管理系统，如</a:t>
            </a:r>
            <a:r>
              <a:rPr lang="zh-CN" altLang="en-US" sz="2800" b="1" dirty="0" smtClean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清华大学图书馆。</a:t>
            </a:r>
            <a:endParaRPr lang="zh-CN" altLang="en-US" sz="2800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245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198438"/>
            <a:ext cx="7886700" cy="1325562"/>
          </a:xfrm>
        </p:spPr>
        <p:txBody>
          <a:bodyPr/>
          <a:lstStyle/>
          <a:p>
            <a:r>
              <a:rPr lang="zh-CN" altLang="en-US" dirty="0"/>
              <a:t>拓展功能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647279" y="1524000"/>
            <a:ext cx="8232377" cy="2545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28600" lvl="1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图形界面</a:t>
            </a:r>
          </a:p>
          <a:p>
            <a:pPr marL="228600" lvl="1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使用数据库</a:t>
            </a:r>
          </a:p>
          <a:p>
            <a:pPr marL="228600" lvl="1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实现多种检索策略</a:t>
            </a:r>
          </a:p>
          <a:p>
            <a:pPr marL="228600" lvl="1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在线浏览时的扩展功能（词典，书签等）</a:t>
            </a:r>
          </a:p>
          <a:p>
            <a:pPr marL="228600" lvl="1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其他有意义的扩展</a:t>
            </a:r>
          </a:p>
        </p:txBody>
      </p:sp>
    </p:spTree>
    <p:extLst>
      <p:ext uri="{BB962C8B-B14F-4D97-AF65-F5344CB8AC3E}">
        <p14:creationId xmlns:p14="http://schemas.microsoft.com/office/powerpoint/2010/main" val="218695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选题</a:t>
            </a:r>
            <a:r>
              <a:rPr lang="en-US" altLang="zh-CN" dirty="0" smtClean="0"/>
              <a:t>#4: </a:t>
            </a:r>
            <a:r>
              <a:rPr lang="zh-CN" altLang="en-US" dirty="0" smtClean="0"/>
              <a:t>代码版本管理工具</a:t>
            </a:r>
            <a:r>
              <a:rPr lang="en-US" altLang="zh-CN" dirty="0" smtClean="0"/>
              <a:t>(</a:t>
            </a:r>
            <a:r>
              <a:rPr lang="zh-CN" altLang="en-US" dirty="0" smtClean="0"/>
              <a:t>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在编写代码的过程中，代码的版本管理是十分重要的一件事</a:t>
            </a:r>
            <a:endParaRPr lang="en-US" altLang="zh-CN" dirty="0" smtClean="0"/>
          </a:p>
          <a:p>
            <a:r>
              <a:rPr lang="zh-CN" altLang="en-US" dirty="0" smtClean="0"/>
              <a:t>代码的版本管理可以让你：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当程序写出了不可改正的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之后，能够很容易的回到以前的版本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对于多人共同开发的过程，代码版本管理工具能够良好的支持多人的共同开发与代码修改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对于没有参与项目的开发人员，能够通过代码管理工具查看开发人员以前的开发信息以及设计思路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139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现有的最常用的代码管理工具：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zh-CN" altLang="en-US" dirty="0" smtClean="0"/>
              <a:t>各种支持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代码管理的网站：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Github</a:t>
            </a:r>
          </a:p>
          <a:p>
            <a:pPr lvl="1"/>
            <a:r>
              <a:rPr lang="en-US" altLang="zh-CN" dirty="0" err="1" smtClean="0"/>
              <a:t>Oschina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Git9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thusaac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771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项目希望大家编写一个代码版本管理的工具，借此希望大家能够：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锻炼自己的代码能力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提高对</a:t>
            </a:r>
            <a:r>
              <a:rPr lang="en-US" altLang="zh-CN" dirty="0" err="1" smtClean="0"/>
              <a:t>oop</a:t>
            </a:r>
            <a:r>
              <a:rPr lang="zh-CN" altLang="en-US" dirty="0" smtClean="0"/>
              <a:t>设计模式的认识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了解代码管理工具的重要性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了解代码管理工具的基本使用方法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了解代码管理工具的实现方法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33997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编写一个代码版本管理的工具</a:t>
            </a:r>
            <a:endParaRPr lang="en-US" altLang="zh-CN" dirty="0" smtClean="0"/>
          </a:p>
          <a:p>
            <a:r>
              <a:rPr lang="zh-CN" altLang="en-US" dirty="0" smtClean="0"/>
              <a:t>各种命令的设计可以参照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的设计</a:t>
            </a:r>
            <a:endParaRPr lang="en-US" altLang="zh-CN" dirty="0" smtClean="0"/>
          </a:p>
          <a:p>
            <a:r>
              <a:rPr lang="zh-CN" altLang="en-US" dirty="0"/>
              <a:t>本</a:t>
            </a:r>
            <a:r>
              <a:rPr lang="zh-CN" altLang="en-US" dirty="0" smtClean="0"/>
              <a:t>项目为普通项目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3644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项目需求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基础功能：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支持版本提交、版本合并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建立新的分支、合并不同的分支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版本合并需要检查冲突的发生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支持版本回溯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支持查看当前修改过的文件，或者检查某个具体文件的修改情况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能够直接通过命令行支持各种可能的操作</a:t>
            </a:r>
            <a:endParaRPr lang="en-US" altLang="zh-CN" dirty="0" smtClean="0"/>
          </a:p>
          <a:p>
            <a:pPr lvl="1"/>
            <a:r>
              <a:rPr lang="zh-CN" altLang="en-US" dirty="0"/>
              <a:t>各</a:t>
            </a:r>
            <a:r>
              <a:rPr lang="zh-CN" altLang="en-US" dirty="0" smtClean="0"/>
              <a:t>部分实现需要满足</a:t>
            </a:r>
            <a:r>
              <a:rPr lang="en-US" altLang="zh-CN" dirty="0" err="1" smtClean="0"/>
              <a:t>oop</a:t>
            </a:r>
            <a:r>
              <a:rPr lang="zh-CN" altLang="en-US" dirty="0" smtClean="0"/>
              <a:t>的设计方法与思想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6618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1226" y="1352787"/>
            <a:ext cx="8075507" cy="4749029"/>
          </a:xfrm>
        </p:spPr>
        <p:txBody>
          <a:bodyPr/>
          <a:lstStyle/>
          <a:p>
            <a:pPr marL="228600" lvl="1">
              <a:spcBef>
                <a:spcPts val="1000"/>
              </a:spcBef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3366"/>
                </a:solidFill>
              </a:rPr>
              <a:t>优秀的冲突检测和合并算法，以及更优秀的每个代码版本的保存</a:t>
            </a:r>
            <a:r>
              <a:rPr lang="zh-CN" altLang="en-US" sz="2800" b="1" dirty="0" smtClean="0">
                <a:solidFill>
                  <a:srgbClr val="003366"/>
                </a:solidFill>
              </a:rPr>
              <a:t>方式</a:t>
            </a:r>
            <a:endParaRPr lang="en-US" altLang="zh-CN" sz="2800" b="1" dirty="0" smtClean="0">
              <a:solidFill>
                <a:srgbClr val="003366"/>
              </a:solidFill>
            </a:endParaRPr>
          </a:p>
          <a:p>
            <a:pPr marL="228600" lvl="1">
              <a:spcBef>
                <a:spcPts val="1000"/>
              </a:spcBef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solidFill>
                  <a:srgbClr val="003366"/>
                </a:solidFill>
              </a:rPr>
              <a:t>对</a:t>
            </a:r>
            <a:r>
              <a:rPr lang="zh-CN" altLang="en-US" sz="2800" b="1" dirty="0">
                <a:solidFill>
                  <a:srgbClr val="003366"/>
                </a:solidFill>
              </a:rPr>
              <a:t>不同类型的文件采用不同的对应文件检测与存储</a:t>
            </a:r>
            <a:r>
              <a:rPr lang="zh-CN" altLang="en-US" sz="2800" b="1" dirty="0" smtClean="0">
                <a:solidFill>
                  <a:srgbClr val="003366"/>
                </a:solidFill>
              </a:rPr>
              <a:t>方式（突破单一文本文件的检测）</a:t>
            </a:r>
            <a:endParaRPr lang="en-US" altLang="zh-CN" sz="2800" b="1" dirty="0">
              <a:solidFill>
                <a:srgbClr val="003366"/>
              </a:solidFill>
            </a:endParaRPr>
          </a:p>
          <a:p>
            <a:pPr marL="228600" lvl="1">
              <a:spcBef>
                <a:spcPts val="1000"/>
              </a:spcBef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3366"/>
                </a:solidFill>
              </a:rPr>
              <a:t>远程服务器的搭建，可以建立自己的代码远端服务器，或者使得自己的代码能够支持</a:t>
            </a:r>
            <a:r>
              <a:rPr lang="en-US" altLang="zh-CN" sz="2800" b="1" dirty="0">
                <a:solidFill>
                  <a:srgbClr val="003366"/>
                </a:solidFill>
              </a:rPr>
              <a:t>github</a:t>
            </a:r>
            <a:r>
              <a:rPr lang="zh-CN" altLang="en-US" sz="2800" b="1" dirty="0">
                <a:solidFill>
                  <a:srgbClr val="003366"/>
                </a:solidFill>
              </a:rPr>
              <a:t>等传统</a:t>
            </a:r>
            <a:r>
              <a:rPr lang="en-US" altLang="zh-CN" sz="2800" b="1" dirty="0" err="1">
                <a:solidFill>
                  <a:srgbClr val="003366"/>
                </a:solidFill>
              </a:rPr>
              <a:t>git</a:t>
            </a:r>
            <a:r>
              <a:rPr lang="zh-CN" altLang="en-US" sz="2800" b="1" dirty="0">
                <a:solidFill>
                  <a:srgbClr val="003366"/>
                </a:solidFill>
              </a:rPr>
              <a:t>网站</a:t>
            </a:r>
            <a:endParaRPr lang="en-US" altLang="zh-CN" sz="2800" b="1" dirty="0">
              <a:solidFill>
                <a:srgbClr val="003366"/>
              </a:solidFill>
            </a:endParaRPr>
          </a:p>
          <a:p>
            <a:pPr marL="228600" lvl="1">
              <a:spcBef>
                <a:spcPts val="1000"/>
              </a:spcBef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003366"/>
                </a:solidFill>
              </a:rPr>
              <a:t>Large file system</a:t>
            </a:r>
            <a:r>
              <a:rPr lang="zh-CN" altLang="en-US" sz="2800" b="1" dirty="0">
                <a:solidFill>
                  <a:srgbClr val="003366"/>
                </a:solidFill>
              </a:rPr>
              <a:t>（</a:t>
            </a:r>
            <a:r>
              <a:rPr lang="en-US" altLang="zh-CN" sz="2800" b="1" dirty="0">
                <a:solidFill>
                  <a:srgbClr val="003366"/>
                </a:solidFill>
              </a:rPr>
              <a:t>LFS</a:t>
            </a:r>
            <a:r>
              <a:rPr lang="zh-CN" altLang="en-US" sz="2800" b="1" dirty="0">
                <a:solidFill>
                  <a:srgbClr val="003366"/>
                </a:solidFill>
              </a:rPr>
              <a:t>）的</a:t>
            </a:r>
            <a:r>
              <a:rPr lang="zh-CN" altLang="en-US" sz="2800" b="1" dirty="0" smtClean="0">
                <a:solidFill>
                  <a:srgbClr val="003366"/>
                </a:solidFill>
              </a:rPr>
              <a:t>支持</a:t>
            </a:r>
            <a:endParaRPr lang="en-US" altLang="zh-CN" sz="2800" b="1" dirty="0">
              <a:solidFill>
                <a:srgbClr val="003366"/>
              </a:solidFill>
            </a:endParaRPr>
          </a:p>
          <a:p>
            <a:pPr marL="228600" lvl="1">
              <a:spcBef>
                <a:spcPts val="1000"/>
              </a:spcBef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003366"/>
                </a:solidFill>
              </a:rPr>
              <a:t>GUI</a:t>
            </a:r>
            <a:r>
              <a:rPr lang="zh-CN" altLang="en-US" sz="2800" b="1" dirty="0">
                <a:solidFill>
                  <a:srgbClr val="003366"/>
                </a:solidFill>
              </a:rPr>
              <a:t>界面</a:t>
            </a:r>
            <a:r>
              <a:rPr lang="zh-CN" altLang="en-US" sz="2800" b="1" dirty="0">
                <a:solidFill>
                  <a:srgbClr val="FF0000"/>
                </a:solidFill>
              </a:rPr>
              <a:t>不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作为</a:t>
            </a:r>
            <a:r>
              <a:rPr lang="zh-CN" altLang="en-US" sz="2800" b="1" dirty="0" smtClean="0">
                <a:solidFill>
                  <a:srgbClr val="003366"/>
                </a:solidFill>
              </a:rPr>
              <a:t>本项目的拓展功能</a:t>
            </a:r>
            <a:endParaRPr lang="en-US" altLang="zh-CN" sz="2800" b="1" dirty="0">
              <a:solidFill>
                <a:srgbClr val="003366"/>
              </a:solidFill>
            </a:endParaRPr>
          </a:p>
          <a:p>
            <a:pPr marL="228600" lvl="1">
              <a:spcBef>
                <a:spcPts val="1000"/>
              </a:spcBef>
              <a:buSzPct val="75000"/>
              <a:buFont typeface="Wingdings" panose="05000000000000000000" pitchFamily="2" charset="2"/>
              <a:buChar char="n"/>
            </a:pPr>
            <a:endParaRPr lang="en-US" altLang="zh-CN" sz="2800" b="1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756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02488" cy="1325563"/>
          </a:xfrm>
        </p:spPr>
        <p:txBody>
          <a:bodyPr/>
          <a:lstStyle/>
          <a:p>
            <a:r>
              <a:rPr kumimoji="1" lang="zh-CN" altLang="en-US" dirty="0" smtClean="0"/>
              <a:t>选题</a:t>
            </a:r>
            <a:r>
              <a:rPr kumimoji="1" lang="en-US" altLang="zh-CN" dirty="0" smtClean="0"/>
              <a:t>#5: Python</a:t>
            </a:r>
            <a:r>
              <a:rPr kumimoji="1" lang="zh-CN" altLang="en-US" dirty="0" smtClean="0"/>
              <a:t>语言解释器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难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39552" y="1412776"/>
            <a:ext cx="8280920" cy="446449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dirty="0" smtClean="0"/>
              <a:t>Python: </a:t>
            </a:r>
            <a:r>
              <a:rPr kumimoji="1" lang="zh-CN" altLang="en-US" dirty="0" smtClean="0">
                <a:solidFill>
                  <a:srgbClr val="7030A0"/>
                </a:solidFill>
              </a:rPr>
              <a:t>面向对象</a:t>
            </a:r>
            <a:r>
              <a:rPr kumimoji="1" lang="zh-CN" altLang="en-US" dirty="0" smtClean="0"/>
              <a:t>的</a:t>
            </a:r>
            <a:r>
              <a:rPr kumimoji="1" lang="zh-CN" altLang="en-US" dirty="0" smtClean="0">
                <a:solidFill>
                  <a:srgbClr val="FF0000"/>
                </a:solidFill>
              </a:rPr>
              <a:t>解释型</a:t>
            </a:r>
            <a:r>
              <a:rPr kumimoji="1" lang="zh-CN" altLang="en-US" dirty="0" smtClean="0"/>
              <a:t>语言</a:t>
            </a:r>
            <a:endParaRPr kumimoji="1" lang="en-US" altLang="zh-CN" dirty="0" smtClean="0"/>
          </a:p>
          <a:p>
            <a:pPr lvl="1"/>
            <a:r>
              <a:rPr lang="zh-CN" altLang="en-US" dirty="0"/>
              <a:t>完全面向对象：“一切皆为对象”</a:t>
            </a:r>
            <a:endParaRPr lang="en-US" altLang="zh-CN" dirty="0"/>
          </a:p>
          <a:p>
            <a:pPr lvl="1"/>
            <a:r>
              <a:rPr lang="zh-CN" altLang="en-US" dirty="0"/>
              <a:t>解释型语言：每次执行时解释，无需编译。跨平台时只需提供特定平台的解释器，执行效率较低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kumimoji="1" lang="zh-CN" altLang="en-US" dirty="0" smtClean="0"/>
              <a:t>特点：</a:t>
            </a:r>
            <a:endParaRPr kumimoji="1" lang="en-US" altLang="zh-CN" dirty="0" smtClean="0"/>
          </a:p>
          <a:p>
            <a:pPr lvl="1"/>
            <a:r>
              <a:rPr lang="zh-CN" altLang="en-US" dirty="0"/>
              <a:t>简洁、易读、限制性强</a:t>
            </a:r>
            <a:endParaRPr lang="en-US" altLang="zh-CN" dirty="0"/>
          </a:p>
          <a:p>
            <a:pPr lvl="1"/>
            <a:r>
              <a:rPr lang="zh-CN" altLang="en-US" dirty="0"/>
              <a:t>可扩展性强：科学计算扩展库</a:t>
            </a:r>
            <a:r>
              <a:rPr lang="en-US" altLang="zh-CN" dirty="0" err="1"/>
              <a:t>NumPy</a:t>
            </a:r>
            <a:r>
              <a:rPr lang="zh-CN" altLang="en-US" dirty="0"/>
              <a:t>、</a:t>
            </a:r>
            <a:r>
              <a:rPr lang="en-US" altLang="zh-CN" dirty="0" err="1"/>
              <a:t>SciPy</a:t>
            </a:r>
            <a:r>
              <a:rPr lang="zh-CN" altLang="en-US" dirty="0"/>
              <a:t>等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kumimoji="1" lang="zh-CN" altLang="en-US" dirty="0" smtClean="0"/>
              <a:t>更详细的介绍可参考：</a:t>
            </a:r>
            <a:endParaRPr kumimoji="1" lang="en-US" altLang="zh-CN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kumimoji="1" lang="en-US" altLang="zh-CN" sz="1800" dirty="0"/>
              <a:t>https://en.wikipedia.org/wiki/Python_(programming_language</a:t>
            </a:r>
            <a:r>
              <a:rPr kumimoji="1" lang="en-US" altLang="zh-CN" sz="1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813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背景</a:t>
            </a:r>
            <a:r>
              <a:rPr kumimoji="1" lang="zh-CN" altLang="en-US" dirty="0"/>
              <a:t>介绍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39552" y="1412776"/>
            <a:ext cx="8280920" cy="446449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的主要语法</a:t>
            </a:r>
            <a:endParaRPr kumimoji="1" lang="en-US" altLang="zh-CN" dirty="0" smtClean="0"/>
          </a:p>
          <a:p>
            <a:pPr lvl="1"/>
            <a:r>
              <a:rPr lang="zh-CN" altLang="en-US" dirty="0"/>
              <a:t>缩进规则</a:t>
            </a:r>
            <a:endParaRPr lang="en-US" altLang="zh-CN" dirty="0"/>
          </a:p>
          <a:p>
            <a:pPr lvl="1"/>
            <a:r>
              <a:rPr lang="zh-CN" altLang="en-US" dirty="0"/>
              <a:t>控制语句</a:t>
            </a:r>
            <a:r>
              <a:rPr lang="en-US" altLang="zh-CN" dirty="0"/>
              <a:t>(</a:t>
            </a:r>
            <a:r>
              <a:rPr lang="zh-CN" altLang="en-US" dirty="0"/>
              <a:t>分支、循环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表达式：常见运算符、</a:t>
            </a:r>
            <a:r>
              <a:rPr lang="en-US" altLang="zh-CN" dirty="0"/>
              <a:t>is</a:t>
            </a:r>
            <a:r>
              <a:rPr lang="zh-CN" altLang="en-US" dirty="0"/>
              <a:t>、</a:t>
            </a:r>
            <a:r>
              <a:rPr lang="en-US" altLang="zh-CN" dirty="0"/>
              <a:t>in</a:t>
            </a:r>
            <a:r>
              <a:rPr lang="zh-CN" altLang="en-US" dirty="0"/>
              <a:t>、</a:t>
            </a:r>
            <a:r>
              <a:rPr lang="en-US" altLang="zh-CN" dirty="0"/>
              <a:t>lambda</a:t>
            </a:r>
            <a:r>
              <a:rPr lang="zh-CN" altLang="en-US" dirty="0"/>
              <a:t>、表达式列表等</a:t>
            </a:r>
            <a:endParaRPr lang="en-US" altLang="zh-CN" dirty="0"/>
          </a:p>
          <a:p>
            <a:pPr lvl="1"/>
            <a:r>
              <a:rPr lang="zh-CN" altLang="en-US" dirty="0"/>
              <a:t>函数、类：</a:t>
            </a:r>
            <a:r>
              <a:rPr lang="en-US" altLang="zh-CN" dirty="0" err="1"/>
              <a:t>def</a:t>
            </a:r>
            <a:r>
              <a:rPr lang="zh-CN" altLang="en-US" dirty="0"/>
              <a:t>、</a:t>
            </a:r>
            <a:r>
              <a:rPr lang="en-US" altLang="zh-CN" dirty="0"/>
              <a:t>class</a:t>
            </a:r>
          </a:p>
          <a:p>
            <a:pPr marL="0" indent="0">
              <a:lnSpc>
                <a:spcPct val="100000"/>
              </a:lnSpc>
              <a:buNone/>
            </a:pPr>
            <a:endParaRPr kumimoji="1" lang="en-US" altLang="zh-CN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2400" dirty="0" smtClean="0"/>
              <a:t>更多语法可参考</a:t>
            </a:r>
            <a:r>
              <a:rPr kumimoji="1" lang="en-US" altLang="zh-CN" sz="2400" dirty="0" smtClean="0"/>
              <a:t>python</a:t>
            </a:r>
            <a:r>
              <a:rPr kumimoji="1" lang="zh-CN" altLang="en-US" sz="2400" dirty="0" smtClean="0"/>
              <a:t>官方文档：</a:t>
            </a:r>
            <a:endParaRPr kumimoji="1" lang="en-US" altLang="zh-CN" sz="2400" dirty="0"/>
          </a:p>
          <a:p>
            <a:pPr marL="0" indent="0" algn="ctr">
              <a:lnSpc>
                <a:spcPct val="100000"/>
              </a:lnSpc>
              <a:buNone/>
            </a:pPr>
            <a:r>
              <a:rPr kumimoji="1" lang="en-US" altLang="zh-CN" sz="1800" dirty="0"/>
              <a:t>https://docs.python.org/3/reference/index.html</a:t>
            </a:r>
            <a:endParaRPr kumimoji="1" lang="en-US" altLang="zh-CN" sz="1800" dirty="0" smtClean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078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86982" cy="427350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组队人数：</a:t>
            </a:r>
            <a:r>
              <a:rPr lang="en-US" altLang="zh-CN" sz="2400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2~4</a:t>
            </a:r>
            <a:r>
              <a:rPr lang="zh-CN" altLang="en-US" sz="2400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人</a:t>
            </a:r>
            <a:r>
              <a:rPr lang="zh-CN" altLang="en-US" sz="24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，有竞赛经验的同学不超过一半</a:t>
            </a:r>
            <a:r>
              <a:rPr lang="en-US" altLang="zh-CN" sz="24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</a:t>
            </a:r>
            <a:r>
              <a:rPr lang="zh-CN" altLang="en-US" sz="24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挑战项目和试点项目无此限制</a:t>
            </a:r>
            <a:r>
              <a:rPr lang="en-US" altLang="zh-CN" sz="2400" kern="100" dirty="0" smtClean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)</a:t>
            </a:r>
            <a:r>
              <a:rPr lang="zh-CN" altLang="en-US" sz="24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。</a:t>
            </a:r>
            <a:r>
              <a:rPr lang="zh-CN" altLang="en-US" sz="2400" b="1" kern="100" dirty="0" smtClean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第七周周末</a:t>
            </a:r>
            <a:r>
              <a:rPr lang="zh-CN" altLang="en-US" sz="2400" kern="100" dirty="0" smtClean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由每组组长在网络学堂上交组队名单和选题。</a:t>
            </a:r>
            <a:endParaRPr lang="en-US" altLang="zh-CN" sz="2400" kern="100" dirty="0" smtClean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期末</a:t>
            </a:r>
            <a:r>
              <a:rPr lang="zh-CN" altLang="en-US" sz="2400" kern="100" dirty="0" smtClean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提交的大作业文档中应注明小组内的分工情况，助教评分时会参考组内每人的贡献度。</a:t>
            </a:r>
            <a:endParaRPr lang="en-US" altLang="zh-CN" sz="2400" kern="100" dirty="0" smtClean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400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600" dirty="0" smtClean="0"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234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-27384"/>
            <a:ext cx="7886700" cy="1325563"/>
          </a:xfrm>
        </p:spPr>
        <p:txBody>
          <a:bodyPr/>
          <a:lstStyle/>
          <a:p>
            <a:r>
              <a:rPr kumimoji="1" lang="zh-CN" altLang="en-US" dirty="0" smtClean="0"/>
              <a:t>设计思路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1276" y="1268760"/>
            <a:ext cx="8280920" cy="446449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dirty="0" smtClean="0"/>
              <a:t>如何设计</a:t>
            </a:r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的解释器？</a:t>
            </a:r>
            <a:endParaRPr kumimoji="1" lang="en-US" altLang="zh-CN" dirty="0" smtClean="0"/>
          </a:p>
          <a:p>
            <a:pPr lvl="1"/>
            <a:r>
              <a:rPr lang="zh-CN" altLang="en-US" dirty="0"/>
              <a:t>输入：一段完整且语法正确的</a:t>
            </a:r>
            <a:r>
              <a:rPr lang="en-US" altLang="zh-CN" dirty="0"/>
              <a:t>python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输出：程序的输出结果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kumimoji="1" lang="zh-CN" altLang="en-US" dirty="0" smtClean="0"/>
              <a:t>解释器的一个重要子任务：表达式求值</a:t>
            </a:r>
            <a:endParaRPr kumimoji="1" lang="en-US" altLang="zh-CN" dirty="0"/>
          </a:p>
          <a:p>
            <a:pPr>
              <a:lnSpc>
                <a:spcPct val="100000"/>
              </a:lnSpc>
            </a:pPr>
            <a:r>
              <a:rPr kumimoji="1" lang="zh-CN" altLang="en-US" dirty="0" smtClean="0"/>
              <a:t>可参考的解决方案：解释器模式</a:t>
            </a:r>
            <a:endParaRPr kumimoji="1" lang="en-US" altLang="zh-CN" dirty="0" smtClean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48264" y="6492875"/>
            <a:ext cx="2057400" cy="365125"/>
          </a:xfrm>
        </p:spPr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913848"/>
              </p:ext>
            </p:extLst>
          </p:nvPr>
        </p:nvGraphicFramePr>
        <p:xfrm>
          <a:off x="2987824" y="4005064"/>
          <a:ext cx="2592288" cy="51296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92288"/>
              </a:tblGrid>
              <a:tr h="2654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Expression(</a:t>
                      </a:r>
                      <a:r>
                        <a:rPr lang="zh-CN" altLang="en-US" sz="1800" b="1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抽象表达式</a:t>
                      </a:r>
                      <a:r>
                        <a:rPr lang="en-US" sz="1800" b="1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386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+Execution()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092895"/>
              </p:ext>
            </p:extLst>
          </p:nvPr>
        </p:nvGraphicFramePr>
        <p:xfrm>
          <a:off x="179512" y="5085184"/>
          <a:ext cx="1944216" cy="9753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44216"/>
              </a:tblGrid>
              <a:tr h="2654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Binary </a:t>
                      </a:r>
                      <a:r>
                        <a:rPr lang="en-US" sz="1800" b="1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Expression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zh-CN" altLang="en-US" sz="1800" b="1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二元表达式</a:t>
                      </a:r>
                      <a:r>
                        <a:rPr lang="en-US" sz="1800" b="1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386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-Expression</a:t>
                      </a:r>
                      <a:r>
                        <a:rPr lang="en-US" altLang="zh-CN" sz="1400" kern="100" baseline="0" dirty="0" smtClean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* left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baseline="0" dirty="0" smtClean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-Expression* right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558116"/>
              </p:ext>
            </p:extLst>
          </p:nvPr>
        </p:nvGraphicFramePr>
        <p:xfrm>
          <a:off x="2411760" y="5085184"/>
          <a:ext cx="2448272" cy="9753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48272"/>
              </a:tblGrid>
              <a:tr h="2654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Assignment </a:t>
                      </a:r>
                      <a:r>
                        <a:rPr lang="en-US" sz="1800" b="1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Expression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zh-CN" altLang="en-US" sz="1800" b="1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赋值表达式</a:t>
                      </a:r>
                      <a:r>
                        <a:rPr lang="en-US" sz="1800" b="1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386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-Expression</a:t>
                      </a:r>
                      <a:r>
                        <a:rPr lang="en-US" altLang="zh-CN" sz="1400" kern="100" baseline="0" dirty="0" smtClean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* left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baseline="0" dirty="0" smtClean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-Expression* right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051731"/>
              </p:ext>
            </p:extLst>
          </p:nvPr>
        </p:nvGraphicFramePr>
        <p:xfrm>
          <a:off x="5076056" y="5085184"/>
          <a:ext cx="2952328" cy="9753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52328"/>
              </a:tblGrid>
              <a:tr h="2654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Call </a:t>
                      </a:r>
                      <a:r>
                        <a:rPr lang="en-US" sz="1800" b="1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Expression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zh-CN" altLang="en-US" sz="1800" b="1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调用表达式</a:t>
                      </a:r>
                      <a:r>
                        <a:rPr lang="en-US" sz="1800" b="1" kern="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386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-Expression</a:t>
                      </a:r>
                      <a:r>
                        <a:rPr lang="en-US" altLang="zh-CN" sz="1400" kern="100" baseline="0" dirty="0" smtClean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* </a:t>
                      </a:r>
                      <a:r>
                        <a:rPr lang="en-US" altLang="zh-CN" sz="1400" kern="100" baseline="0" dirty="0" err="1" smtClean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callee</a:t>
                      </a:r>
                      <a:endParaRPr lang="en-US" altLang="zh-CN" sz="1400" kern="100" baseline="0" dirty="0" smtClean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baseline="0" dirty="0" smtClean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sz="1400" kern="100" baseline="0" dirty="0" err="1" smtClean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std</a:t>
                      </a:r>
                      <a:r>
                        <a:rPr lang="en-US" altLang="zh-CN" sz="1400" kern="100" baseline="0" dirty="0" smtClean="0">
                          <a:effectLst/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::vector&lt;Expression&gt;* arguments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cxnSp>
        <p:nvCxnSpPr>
          <p:cNvPr id="11" name="直接箭头连接符 10"/>
          <p:cNvCxnSpPr>
            <a:stCxn id="8" idx="0"/>
          </p:cNvCxnSpPr>
          <p:nvPr/>
        </p:nvCxnSpPr>
        <p:spPr>
          <a:xfrm flipV="1">
            <a:off x="1151620" y="4518030"/>
            <a:ext cx="2340260" cy="567154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4" idx="2"/>
          </p:cNvCxnSpPr>
          <p:nvPr/>
        </p:nvCxnSpPr>
        <p:spPr>
          <a:xfrm flipV="1">
            <a:off x="3612163" y="4518030"/>
            <a:ext cx="671805" cy="567154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0"/>
          </p:cNvCxnSpPr>
          <p:nvPr/>
        </p:nvCxnSpPr>
        <p:spPr>
          <a:xfrm flipH="1" flipV="1">
            <a:off x="4860032" y="4518030"/>
            <a:ext cx="1692188" cy="567154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72400" y="5085184"/>
            <a:ext cx="899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……</a:t>
            </a:r>
            <a:endParaRPr lang="zh-CN" altLang="en-US" sz="2800" b="1" dirty="0" smtClean="0"/>
          </a:p>
        </p:txBody>
      </p:sp>
      <p:cxnSp>
        <p:nvCxnSpPr>
          <p:cNvPr id="20" name="直接箭头连接符 19"/>
          <p:cNvCxnSpPr>
            <a:stCxn id="19" idx="0"/>
          </p:cNvCxnSpPr>
          <p:nvPr/>
        </p:nvCxnSpPr>
        <p:spPr>
          <a:xfrm flipH="1" flipV="1">
            <a:off x="5580112" y="4518030"/>
            <a:ext cx="3042084" cy="567154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00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设计思路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280920" cy="446449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dirty="0"/>
              <a:t>进一步思考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lvl="1"/>
            <a:r>
              <a:rPr lang="zh-CN" altLang="en-US" dirty="0"/>
              <a:t>表达式：序列表达式、前缀表达式等</a:t>
            </a:r>
            <a:endParaRPr lang="en-US" altLang="zh-CN" dirty="0"/>
          </a:p>
          <a:p>
            <a:pPr lvl="1"/>
            <a:r>
              <a:rPr lang="zh-CN" altLang="en-US" dirty="0"/>
              <a:t>控制结构：循环、分支、函数调用等</a:t>
            </a:r>
            <a:endParaRPr lang="en-US" altLang="zh-CN" dirty="0"/>
          </a:p>
          <a:p>
            <a:pPr lvl="1"/>
            <a:r>
              <a:rPr lang="zh-CN" altLang="en-US" dirty="0"/>
              <a:t>变量声明：默认类、自定义类等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kumimoji="1" lang="zh-CN" altLang="en-US" dirty="0" smtClean="0"/>
              <a:t>细节处理：标识符、标点等</a:t>
            </a:r>
            <a:endParaRPr kumimoji="1" lang="en-US" altLang="zh-CN" dirty="0" smtClean="0"/>
          </a:p>
          <a:p>
            <a:pPr>
              <a:lnSpc>
                <a:spcPct val="100000"/>
              </a:lnSpc>
            </a:pPr>
            <a:endParaRPr kumimoji="1" lang="en-US" altLang="zh-CN" dirty="0" smtClean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634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</a:t>
            </a:r>
            <a:r>
              <a:rPr kumimoji="1" lang="zh-CN" altLang="en-US" dirty="0" smtClean="0"/>
              <a:t>作业要求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60069" y="1442195"/>
            <a:ext cx="8640960" cy="446449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sz="2400" dirty="0" smtClean="0"/>
              <a:t>实现一个</a:t>
            </a:r>
            <a:r>
              <a:rPr kumimoji="1" lang="en-US" altLang="zh-CN" sz="2400" dirty="0" smtClean="0"/>
              <a:t>Python</a:t>
            </a:r>
            <a:r>
              <a:rPr kumimoji="1" lang="zh-CN" altLang="en-US" sz="2400" dirty="0" smtClean="0"/>
              <a:t>解释器，需要支持以下基本功能</a:t>
            </a:r>
            <a:endParaRPr kumimoji="1" lang="en-US" altLang="zh-CN" sz="2400" dirty="0" smtClean="0"/>
          </a:p>
          <a:p>
            <a:pPr lvl="1"/>
            <a:r>
              <a:rPr lang="zh-CN" altLang="en-US" dirty="0"/>
              <a:t>数据类型：整型、布尔型、</a:t>
            </a:r>
            <a:r>
              <a:rPr lang="zh-CN" altLang="en-US" dirty="0" smtClean="0"/>
              <a:t>字符型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变量：赋值、参与表达式运算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表达式</a:t>
            </a:r>
            <a:r>
              <a:rPr lang="zh-CN" altLang="en-US" dirty="0"/>
              <a:t>求值：四则运算（含括号）、比较运算、移位、布尔运算</a:t>
            </a:r>
            <a:endParaRPr lang="en-US" altLang="zh-CN" dirty="0"/>
          </a:p>
          <a:p>
            <a:pPr lvl="1"/>
            <a:r>
              <a:rPr lang="zh-CN" altLang="en-US" dirty="0"/>
              <a:t>复合语句：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for</a:t>
            </a:r>
            <a:r>
              <a:rPr lang="zh-CN" altLang="en-US" dirty="0"/>
              <a:t>，以及其中可能会涉及的简单语句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break</a:t>
            </a:r>
            <a:r>
              <a:rPr lang="zh-CN" altLang="en-US" dirty="0"/>
              <a:t>、</a:t>
            </a:r>
            <a:r>
              <a:rPr lang="en-US" altLang="zh-CN" dirty="0"/>
              <a:t>continue</a:t>
            </a:r>
            <a:r>
              <a:rPr lang="zh-CN" altLang="en-US" dirty="0"/>
              <a:t>等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函数：声明、定义和</a:t>
            </a:r>
            <a:r>
              <a:rPr lang="zh-CN" altLang="en-US" dirty="0" smtClean="0"/>
              <a:t>调用</a:t>
            </a:r>
            <a:endParaRPr lang="en-US" altLang="zh-CN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655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拓展功能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319562"/>
            <a:ext cx="8640960" cy="446449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sz="2400" dirty="0" smtClean="0"/>
              <a:t>图形化</a:t>
            </a:r>
            <a:r>
              <a:rPr kumimoji="1" lang="en-US" altLang="zh-CN" sz="2400" dirty="0" smtClean="0"/>
              <a:t>UI</a:t>
            </a:r>
            <a:r>
              <a:rPr kumimoji="1" lang="zh-CN" altLang="en-US" sz="2400" dirty="0" smtClean="0"/>
              <a:t>界面</a:t>
            </a:r>
            <a:endParaRPr kumimoji="1" lang="en-US" altLang="zh-CN" sz="2400" dirty="0" smtClean="0"/>
          </a:p>
          <a:p>
            <a:pPr>
              <a:lnSpc>
                <a:spcPct val="100000"/>
              </a:lnSpc>
            </a:pPr>
            <a:r>
              <a:rPr kumimoji="1" lang="zh-CN" altLang="en-US" sz="2400" dirty="0" smtClean="0"/>
              <a:t>其他</a:t>
            </a:r>
            <a:r>
              <a:rPr kumimoji="1" lang="en-US" altLang="zh-CN" sz="2400" dirty="0" smtClean="0"/>
              <a:t>python</a:t>
            </a:r>
            <a:r>
              <a:rPr kumimoji="1" lang="zh-CN" altLang="en-US" sz="2400" dirty="0" smtClean="0"/>
              <a:t>自带功能（如</a:t>
            </a:r>
            <a:r>
              <a:rPr kumimoji="1" lang="en-US" altLang="zh-CN" sz="2400" dirty="0" smtClean="0"/>
              <a:t>class</a:t>
            </a:r>
            <a:r>
              <a:rPr kumimoji="1" lang="zh-CN" altLang="en-US" sz="2400" dirty="0" smtClean="0"/>
              <a:t>，容器）</a:t>
            </a:r>
            <a:endParaRPr kumimoji="1" lang="en-US" altLang="zh-CN" sz="2400" dirty="0" smtClean="0"/>
          </a:p>
          <a:p>
            <a:pPr>
              <a:lnSpc>
                <a:spcPct val="100000"/>
              </a:lnSpc>
            </a:pPr>
            <a:endParaRPr kumimoji="1" lang="en-US" altLang="zh-CN" sz="2400" dirty="0" smtClean="0"/>
          </a:p>
          <a:p>
            <a:pPr>
              <a:lnSpc>
                <a:spcPct val="100000"/>
              </a:lnSpc>
            </a:pPr>
            <a:endParaRPr kumimoji="1" lang="en-US" altLang="zh-CN" sz="2400" dirty="0" smtClean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369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02488" cy="1325563"/>
          </a:xfrm>
        </p:spPr>
        <p:txBody>
          <a:bodyPr/>
          <a:lstStyle/>
          <a:p>
            <a:r>
              <a:rPr kumimoji="1" lang="zh-CN" altLang="en-US" dirty="0" smtClean="0"/>
              <a:t>选题</a:t>
            </a:r>
            <a:r>
              <a:rPr kumimoji="1" lang="en-US" altLang="zh-CN" dirty="0" smtClean="0"/>
              <a:t>#6: </a:t>
            </a:r>
            <a:r>
              <a:rPr kumimoji="1" lang="zh-CN" altLang="en-US" dirty="0" smtClean="0"/>
              <a:t>信息</a:t>
            </a:r>
            <a:r>
              <a:rPr kumimoji="1" lang="zh-CN" altLang="en-US" dirty="0"/>
              <a:t>收集系统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难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39552" y="1412776"/>
            <a:ext cx="8280920" cy="4464496"/>
          </a:xfrm>
        </p:spPr>
        <p:txBody>
          <a:bodyPr>
            <a:noAutofit/>
          </a:bodyPr>
          <a:lstStyle/>
          <a:p>
            <a:r>
              <a:rPr lang="zh-CN" altLang="zh-CN" dirty="0"/>
              <a:t>从影视剧类网站进行解析，抓取其中的跨媒体信息，信息形式可以包括：电视剧</a:t>
            </a:r>
            <a:r>
              <a:rPr lang="en-US" altLang="zh-CN" dirty="0"/>
              <a:t>/</a:t>
            </a:r>
            <a:r>
              <a:rPr lang="zh-CN" altLang="zh-CN" dirty="0"/>
              <a:t>电影评分、影评文字、剧照</a:t>
            </a:r>
            <a:r>
              <a:rPr lang="en-US" altLang="zh-CN" dirty="0"/>
              <a:t>/</a:t>
            </a:r>
            <a:r>
              <a:rPr lang="zh-CN" altLang="zh-CN" dirty="0"/>
              <a:t>海报图片、播放次数</a:t>
            </a:r>
            <a:r>
              <a:rPr lang="en-US" altLang="zh-CN" dirty="0"/>
              <a:t>/</a:t>
            </a:r>
            <a:r>
              <a:rPr lang="zh-CN" altLang="zh-CN" dirty="0"/>
              <a:t>票房信息、制作商发行商信息</a:t>
            </a:r>
            <a:r>
              <a:rPr lang="zh-CN" altLang="zh-CN" dirty="0" smtClean="0"/>
              <a:t>等</a:t>
            </a:r>
            <a:r>
              <a:rPr lang="zh-CN" altLang="en-US" dirty="0" smtClean="0"/>
              <a:t>（</a:t>
            </a:r>
            <a:r>
              <a:rPr lang="en-US" altLang="zh-CN" dirty="0">
                <a:hlinkClick r:id="rId2"/>
              </a:rPr>
              <a:t>https://movie.douban.com</a:t>
            </a:r>
            <a:r>
              <a:rPr lang="en-US" altLang="zh-CN" dirty="0" smtClean="0">
                <a:hlinkClick r:id="rId2"/>
              </a:rPr>
              <a:t>/</a:t>
            </a:r>
            <a:r>
              <a:rPr lang="zh-CN" altLang="en-US" dirty="0" smtClean="0">
                <a:hlinkClick r:id="rId2"/>
              </a:rPr>
              <a:t>，</a:t>
            </a:r>
            <a:r>
              <a:rPr lang="en-US" altLang="zh-CN" dirty="0">
                <a:hlinkClick r:id="rId2"/>
              </a:rPr>
              <a:t>http://www.imdb.com</a:t>
            </a:r>
            <a:r>
              <a:rPr lang="en-US" altLang="zh-CN" dirty="0" smtClean="0">
                <a:hlinkClick r:id="rId2"/>
              </a:rPr>
              <a:t>/</a:t>
            </a:r>
            <a:r>
              <a:rPr lang="zh-CN" altLang="en-US" dirty="0" smtClean="0"/>
              <a:t>）</a:t>
            </a:r>
            <a:endParaRPr lang="zh-CN" altLang="zh-CN" dirty="0"/>
          </a:p>
          <a:p>
            <a:r>
              <a:rPr lang="zh-CN" altLang="zh-CN" dirty="0" smtClean="0"/>
              <a:t>要求</a:t>
            </a:r>
            <a:r>
              <a:rPr lang="zh-CN" altLang="zh-CN" dirty="0"/>
              <a:t>：该工具应能适应多个网站，能通过配置文件指定所要抓取的特定</a:t>
            </a:r>
            <a:r>
              <a:rPr lang="zh-CN" altLang="zh-CN" dirty="0" smtClean="0"/>
              <a:t>信息</a:t>
            </a:r>
            <a:endParaRPr lang="en-US" altLang="zh-CN" dirty="0" smtClean="0"/>
          </a:p>
          <a:p>
            <a:r>
              <a:rPr lang="zh-CN" altLang="en-US" dirty="0"/>
              <a:t>程序结构需要体现面向对象的思想</a:t>
            </a:r>
            <a:endParaRPr lang="en-US" altLang="zh-CN" dirty="0"/>
          </a:p>
          <a:p>
            <a:r>
              <a:rPr lang="zh-CN" altLang="en-US" dirty="0"/>
              <a:t>代码可读性和必要的注释</a:t>
            </a:r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实现</a:t>
            </a:r>
            <a:endParaRPr lang="en-US" altLang="zh-CN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5568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任务分析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39552" y="1412776"/>
            <a:ext cx="8047806" cy="3561772"/>
          </a:xfrm>
        </p:spPr>
        <p:txBody>
          <a:bodyPr>
            <a:noAutofit/>
          </a:bodyPr>
          <a:lstStyle/>
          <a:p>
            <a:pPr marL="228600" lvl="1">
              <a:spcBef>
                <a:spcPts val="1000"/>
              </a:spcBef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3366"/>
                </a:solidFill>
              </a:rPr>
              <a:t>任务核心是一个爬虫，可以解析网页格式，并爬取电影信息网站的信息</a:t>
            </a:r>
            <a:endParaRPr lang="en-US" altLang="zh-CN" sz="2800" b="1" dirty="0">
              <a:solidFill>
                <a:srgbClr val="003366"/>
              </a:solidFill>
            </a:endParaRPr>
          </a:p>
          <a:p>
            <a:pPr marL="228600" lvl="1">
              <a:spcBef>
                <a:spcPts val="1000"/>
              </a:spcBef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3366"/>
                </a:solidFill>
              </a:rPr>
              <a:t>爬虫需要适配多个不同格式的网站</a:t>
            </a:r>
            <a:endParaRPr lang="en-US" altLang="zh-CN" sz="2800" b="1" dirty="0">
              <a:solidFill>
                <a:srgbClr val="003366"/>
              </a:solidFill>
            </a:endParaRPr>
          </a:p>
          <a:p>
            <a:pPr marL="228600" lvl="1">
              <a:spcBef>
                <a:spcPts val="1000"/>
              </a:spcBef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3366"/>
                </a:solidFill>
              </a:rPr>
              <a:t>爬虫爬取内容的限制可以通过一个额外的配置文件来实现</a:t>
            </a:r>
            <a:endParaRPr lang="en-US" altLang="zh-CN" sz="2800" b="1" dirty="0">
              <a:solidFill>
                <a:srgbClr val="003366"/>
              </a:solidFill>
            </a:endParaRPr>
          </a:p>
          <a:p>
            <a:pPr marL="228600" lvl="1">
              <a:spcBef>
                <a:spcPts val="1000"/>
              </a:spcBef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3366"/>
                </a:solidFill>
              </a:rPr>
              <a:t>爬取的信息要能高度统一格式并存储进入后台数据库，并能进行检索与查看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455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背景知识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39552" y="1412776"/>
            <a:ext cx="8047806" cy="3561772"/>
          </a:xfrm>
        </p:spPr>
        <p:txBody>
          <a:bodyPr>
            <a:noAutofit/>
          </a:bodyPr>
          <a:lstStyle/>
          <a:p>
            <a:pPr marL="228600" lvl="1">
              <a:spcBef>
                <a:spcPts val="1000"/>
              </a:spcBef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solidFill>
                  <a:srgbClr val="003366"/>
                </a:solidFill>
              </a:rPr>
              <a:t>了解</a:t>
            </a:r>
            <a:r>
              <a:rPr lang="en-US" altLang="zh-CN" sz="2800" b="1" dirty="0" smtClean="0">
                <a:solidFill>
                  <a:srgbClr val="003366"/>
                </a:solidFill>
              </a:rPr>
              <a:t>html</a:t>
            </a:r>
            <a:r>
              <a:rPr lang="zh-CN" altLang="en-US" sz="2800" b="1" dirty="0" smtClean="0">
                <a:solidFill>
                  <a:srgbClr val="003366"/>
                </a:solidFill>
              </a:rPr>
              <a:t>和</a:t>
            </a:r>
            <a:r>
              <a:rPr lang="en-US" altLang="zh-CN" sz="2800" b="1" dirty="0" err="1" smtClean="0">
                <a:solidFill>
                  <a:srgbClr val="003366"/>
                </a:solidFill>
              </a:rPr>
              <a:t>css</a:t>
            </a:r>
            <a:r>
              <a:rPr lang="zh-CN" altLang="en-US" sz="2800" b="1" dirty="0" smtClean="0">
                <a:solidFill>
                  <a:srgbClr val="003366"/>
                </a:solidFill>
              </a:rPr>
              <a:t>等网页相关的知识</a:t>
            </a:r>
            <a:endParaRPr lang="en-US" altLang="zh-CN" sz="2800" b="1" dirty="0" smtClean="0">
              <a:solidFill>
                <a:srgbClr val="003366"/>
              </a:solidFill>
            </a:endParaRPr>
          </a:p>
          <a:p>
            <a:pPr marL="228600" lvl="1">
              <a:spcBef>
                <a:spcPts val="1000"/>
              </a:spcBef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solidFill>
                  <a:srgbClr val="003366"/>
                </a:solidFill>
              </a:rPr>
              <a:t>了解</a:t>
            </a:r>
            <a:r>
              <a:rPr lang="en-US" altLang="zh-CN" sz="2800" b="1" dirty="0" smtClean="0">
                <a:solidFill>
                  <a:srgbClr val="003366"/>
                </a:solidFill>
              </a:rPr>
              <a:t>C++</a:t>
            </a:r>
            <a:r>
              <a:rPr lang="zh-CN" altLang="en-US" sz="2800" b="1" dirty="0" smtClean="0">
                <a:solidFill>
                  <a:srgbClr val="003366"/>
                </a:solidFill>
              </a:rPr>
              <a:t>下的</a:t>
            </a:r>
            <a:r>
              <a:rPr lang="en-US" altLang="zh-CN" sz="2800" b="1" dirty="0" smtClean="0">
                <a:solidFill>
                  <a:srgbClr val="003366"/>
                </a:solidFill>
              </a:rPr>
              <a:t>http</a:t>
            </a:r>
            <a:r>
              <a:rPr lang="zh-CN" altLang="en-US" sz="2800" b="1" dirty="0" smtClean="0">
                <a:solidFill>
                  <a:srgbClr val="003366"/>
                </a:solidFill>
              </a:rPr>
              <a:t>编程</a:t>
            </a:r>
            <a:endParaRPr lang="en-US" altLang="zh-CN" sz="2800" b="1" dirty="0" smtClean="0">
              <a:solidFill>
                <a:srgbClr val="003366"/>
              </a:solidFill>
            </a:endParaRPr>
          </a:p>
          <a:p>
            <a:pPr marL="228600" lvl="1">
              <a:spcBef>
                <a:spcPts val="1000"/>
              </a:spcBef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solidFill>
                  <a:srgbClr val="003366"/>
                </a:solidFill>
              </a:rPr>
              <a:t>了解</a:t>
            </a:r>
            <a:r>
              <a:rPr lang="en-US" altLang="zh-CN" sz="2800" b="1" dirty="0" smtClean="0">
                <a:solidFill>
                  <a:srgbClr val="003366"/>
                </a:solidFill>
              </a:rPr>
              <a:t>C++</a:t>
            </a:r>
            <a:r>
              <a:rPr lang="zh-CN" altLang="en-US" sz="2800" b="1" dirty="0" smtClean="0">
                <a:solidFill>
                  <a:srgbClr val="003366"/>
                </a:solidFill>
              </a:rPr>
              <a:t>下的正则表达式</a:t>
            </a:r>
            <a:endParaRPr lang="en-US" altLang="zh-CN" sz="2800" b="1" dirty="0" smtClean="0">
              <a:solidFill>
                <a:srgbClr val="003366"/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306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拓展功能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73336" y="1442195"/>
            <a:ext cx="7969531" cy="4464496"/>
          </a:xfrm>
        </p:spPr>
        <p:txBody>
          <a:bodyPr>
            <a:noAutofit/>
          </a:bodyPr>
          <a:lstStyle/>
          <a:p>
            <a:pPr marL="228600" lvl="1">
              <a:spcBef>
                <a:spcPts val="1000"/>
              </a:spcBef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3366"/>
                </a:solidFill>
              </a:rPr>
              <a:t>图形化</a:t>
            </a:r>
            <a:r>
              <a:rPr lang="en-US" altLang="zh-CN" sz="2800" b="1" dirty="0">
                <a:solidFill>
                  <a:srgbClr val="003366"/>
                </a:solidFill>
              </a:rPr>
              <a:t>UI</a:t>
            </a:r>
            <a:r>
              <a:rPr lang="zh-CN" altLang="en-US" sz="2800" b="1" dirty="0">
                <a:solidFill>
                  <a:srgbClr val="003366"/>
                </a:solidFill>
              </a:rPr>
              <a:t>界面</a:t>
            </a:r>
            <a:endParaRPr lang="en-US" altLang="zh-CN" sz="2800" b="1" dirty="0">
              <a:solidFill>
                <a:srgbClr val="003366"/>
              </a:solidFill>
            </a:endParaRPr>
          </a:p>
          <a:p>
            <a:pPr marL="228600" lvl="1">
              <a:spcBef>
                <a:spcPts val="1000"/>
              </a:spcBef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3366"/>
                </a:solidFill>
              </a:rPr>
              <a:t>脚本解析器以支持用户可以写一个脚本程序来完成抓取</a:t>
            </a:r>
            <a:endParaRPr lang="en-US" altLang="zh-CN" sz="2800" b="1" dirty="0">
              <a:solidFill>
                <a:srgbClr val="003366"/>
              </a:solidFill>
            </a:endParaRPr>
          </a:p>
          <a:p>
            <a:pPr marL="228600" lvl="1">
              <a:spcBef>
                <a:spcPts val="1000"/>
              </a:spcBef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3366"/>
                </a:solidFill>
              </a:rPr>
              <a:t>使用数据库存储抓取到的信息</a:t>
            </a:r>
          </a:p>
          <a:p>
            <a:pPr marL="228600" lvl="1">
              <a:spcBef>
                <a:spcPts val="1000"/>
              </a:spcBef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3366"/>
                </a:solidFill>
              </a:rPr>
              <a:t>其他有意义的扩展</a:t>
            </a:r>
          </a:p>
          <a:p>
            <a:pPr marL="228600" lvl="1">
              <a:spcBef>
                <a:spcPts val="1000"/>
              </a:spcBef>
              <a:buSzPct val="75000"/>
              <a:buFont typeface="Wingdings" panose="05000000000000000000" pitchFamily="2" charset="2"/>
              <a:buChar char="n"/>
            </a:pPr>
            <a:endParaRPr lang="en-US" altLang="zh-CN" sz="2800" b="1" dirty="0">
              <a:solidFill>
                <a:srgbClr val="003366"/>
              </a:solidFill>
            </a:endParaRPr>
          </a:p>
          <a:p>
            <a:pPr marL="228600" lvl="1">
              <a:spcBef>
                <a:spcPts val="1000"/>
              </a:spcBef>
              <a:buSzPct val="75000"/>
              <a:buFont typeface="Wingdings" panose="05000000000000000000" pitchFamily="2" charset="2"/>
              <a:buChar char="n"/>
            </a:pPr>
            <a:endParaRPr lang="en-US" altLang="zh-CN" sz="2800" b="1" dirty="0">
              <a:solidFill>
                <a:srgbClr val="003366"/>
              </a:solidFill>
            </a:endParaRPr>
          </a:p>
          <a:p>
            <a:pPr marL="228600" lvl="1">
              <a:spcBef>
                <a:spcPts val="1000"/>
              </a:spcBef>
              <a:buSzPct val="75000"/>
              <a:buFont typeface="Wingdings" panose="05000000000000000000" pitchFamily="2" charset="2"/>
              <a:buChar char="n"/>
            </a:pPr>
            <a:endParaRPr lang="en-US" altLang="zh-CN" sz="2800" b="1" dirty="0">
              <a:solidFill>
                <a:srgbClr val="003366"/>
              </a:solidFill>
            </a:endParaRPr>
          </a:p>
          <a:p>
            <a:pPr marL="228600" lvl="1">
              <a:spcBef>
                <a:spcPts val="1000"/>
              </a:spcBef>
              <a:buSzPct val="75000"/>
              <a:buFont typeface="Wingdings" panose="05000000000000000000" pitchFamily="2" charset="2"/>
              <a:buChar char="n"/>
            </a:pP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70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38</a:t>
            </a:fld>
            <a:endParaRPr lang="en-US" altLang="zh-CN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73088" y="1808876"/>
            <a:ext cx="8062912" cy="2952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4800" b="1" dirty="0" smtClean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挑战项目</a:t>
            </a:r>
            <a:endParaRPr lang="zh-CN" altLang="en-US" sz="4800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281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4FEF2CE-DAC9-471C-A978-4C75A5FD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Universal Online Judge</a:t>
            </a:r>
            <a:r>
              <a:rPr lang="zh-CN" altLang="en-US" dirty="0"/>
              <a:t>开发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AFDBD54-EDBD-4884-9341-6E4C87EE1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94716"/>
            <a:ext cx="7886700" cy="4351338"/>
          </a:xfrm>
        </p:spPr>
        <p:txBody>
          <a:bodyPr/>
          <a:lstStyle/>
          <a:p>
            <a:r>
              <a:rPr lang="en-US" altLang="zh-CN" dirty="0"/>
              <a:t>UOJ</a:t>
            </a:r>
            <a:r>
              <a:rPr lang="zh-CN" altLang="en-US" dirty="0"/>
              <a:t>是一个开源的在线评测项目</a:t>
            </a:r>
            <a:endParaRPr lang="en-US" altLang="zh-CN" dirty="0"/>
          </a:p>
          <a:p>
            <a:r>
              <a:rPr lang="zh-CN" altLang="en-US" dirty="0"/>
              <a:t>我们采用</a:t>
            </a:r>
            <a:r>
              <a:rPr lang="en-US" altLang="zh-CN" dirty="0"/>
              <a:t>UOJ</a:t>
            </a:r>
            <a:r>
              <a:rPr lang="zh-CN" altLang="en-US" dirty="0"/>
              <a:t>作为</a:t>
            </a:r>
            <a:r>
              <a:rPr lang="en-US" altLang="zh-CN" dirty="0"/>
              <a:t>OOP</a:t>
            </a:r>
            <a:r>
              <a:rPr lang="zh-CN" altLang="en-US" dirty="0"/>
              <a:t>作业和考试提交的平台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5A9F3564-134D-49F6-855D-B98D7A8C0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2" y="2668154"/>
            <a:ext cx="8146473" cy="398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8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73088" y="1808876"/>
            <a:ext cx="8062912" cy="2952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4800" b="1" dirty="0" smtClean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普通项目</a:t>
            </a:r>
            <a:endParaRPr lang="zh-CN" altLang="en-US" sz="4800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90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606A7DB-23F4-45A2-B0B3-F67B51752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UOJ</a:t>
            </a:r>
            <a:r>
              <a:rPr lang="zh-CN" altLang="en-US" dirty="0"/>
              <a:t>开发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617AA15-40BB-43BF-904B-FC996B626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挑战性项目</a:t>
            </a:r>
            <a:endParaRPr lang="en-US" altLang="zh-CN" dirty="0"/>
          </a:p>
          <a:p>
            <a:pPr lvl="1"/>
            <a:r>
              <a:rPr lang="zh-CN" altLang="en-US" dirty="0"/>
              <a:t>面向熟悉编程</a:t>
            </a:r>
            <a:r>
              <a:rPr lang="zh-CN" altLang="en-US"/>
              <a:t>、有能力编写实际</a:t>
            </a:r>
            <a:r>
              <a:rPr lang="zh-CN" altLang="en-US" dirty="0"/>
              <a:t>工程的同学</a:t>
            </a:r>
            <a:endParaRPr lang="en-US" altLang="zh-CN" dirty="0"/>
          </a:p>
          <a:p>
            <a:pPr lvl="1"/>
            <a:r>
              <a:rPr lang="zh-CN" altLang="en-US" dirty="0"/>
              <a:t>助教带领，为软件工程课打下基础</a:t>
            </a:r>
            <a:endParaRPr lang="en-US" altLang="zh-CN" dirty="0"/>
          </a:p>
          <a:p>
            <a:pPr lvl="1"/>
            <a:r>
              <a:rPr lang="zh-CN" altLang="en-US" dirty="0"/>
              <a:t>去做真正实用的应用，在课程贡献上留名</a:t>
            </a:r>
            <a:endParaRPr lang="en-US" altLang="zh-CN" dirty="0"/>
          </a:p>
          <a:p>
            <a:pPr lvl="1"/>
            <a:r>
              <a:rPr lang="zh-CN" altLang="en-US" dirty="0"/>
              <a:t>完成一项需求至少可获得大作业前</a:t>
            </a:r>
            <a:r>
              <a:rPr lang="en-US" altLang="zh-CN" u="sng" dirty="0"/>
              <a:t>20%</a:t>
            </a:r>
            <a:r>
              <a:rPr lang="zh-CN" altLang="en-US" u="sng" dirty="0"/>
              <a:t>（待定）</a:t>
            </a:r>
            <a:r>
              <a:rPr lang="zh-CN" altLang="en-US" dirty="0"/>
              <a:t>得分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OJ</a:t>
            </a:r>
            <a:r>
              <a:rPr lang="zh-CN" altLang="en-US" dirty="0"/>
              <a:t>概况</a:t>
            </a:r>
            <a:endParaRPr lang="en-US" altLang="zh-CN" dirty="0"/>
          </a:p>
          <a:p>
            <a:pPr lvl="1"/>
            <a:r>
              <a:rPr lang="zh-CN" altLang="en-US" dirty="0"/>
              <a:t>网页使用</a:t>
            </a:r>
            <a:r>
              <a:rPr lang="en-US" altLang="zh-CN" dirty="0"/>
              <a:t>PHP</a:t>
            </a:r>
            <a:r>
              <a:rPr lang="zh-CN" altLang="en-US" dirty="0"/>
              <a:t>编写，框架较为合理</a:t>
            </a:r>
            <a:endParaRPr lang="en-US" altLang="zh-CN" dirty="0"/>
          </a:p>
          <a:p>
            <a:pPr lvl="1"/>
            <a:r>
              <a:rPr lang="zh-CN" altLang="en-US" dirty="0"/>
              <a:t>评测端使用</a:t>
            </a:r>
            <a:r>
              <a:rPr lang="en-US" altLang="zh-CN" dirty="0"/>
              <a:t>C++</a:t>
            </a:r>
            <a:r>
              <a:rPr lang="zh-CN" altLang="en-US" dirty="0"/>
              <a:t>编写，涉及安全防护问题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64816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9A2FF4F-ADB4-4B15-B0B7-AB273A31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UOJ</a:t>
            </a:r>
            <a:r>
              <a:rPr lang="zh-CN" altLang="en-US" dirty="0"/>
              <a:t>开发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2F81A84-79C9-4FE4-89ED-379B61433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zh-CN" altLang="en-US" dirty="0"/>
              <a:t>需求</a:t>
            </a:r>
            <a:endParaRPr lang="en-US" altLang="zh-CN" dirty="0"/>
          </a:p>
          <a:p>
            <a:pPr lvl="1"/>
            <a:r>
              <a:rPr lang="zh-CN" altLang="en-US" dirty="0"/>
              <a:t>添加对</a:t>
            </a:r>
            <a:r>
              <a:rPr lang="en-US" altLang="zh-CN" dirty="0"/>
              <a:t>Python</a:t>
            </a:r>
            <a:r>
              <a:rPr lang="zh-CN" altLang="en-US" dirty="0"/>
              <a:t>评测机的支持（目前评测机为</a:t>
            </a:r>
            <a:r>
              <a:rPr lang="en-US" altLang="zh-CN" dirty="0"/>
              <a:t>C++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开发作业查重系统</a:t>
            </a:r>
            <a:endParaRPr lang="en-US" altLang="zh-CN" dirty="0"/>
          </a:p>
          <a:p>
            <a:pPr lvl="1"/>
            <a:r>
              <a:rPr lang="zh-CN" altLang="en-US" dirty="0"/>
              <a:t>重构</a:t>
            </a:r>
            <a:r>
              <a:rPr lang="en-US" altLang="zh-CN" dirty="0"/>
              <a:t>OOP</a:t>
            </a:r>
            <a:r>
              <a:rPr lang="zh-CN" altLang="en-US" dirty="0"/>
              <a:t>定制版新增功能代码</a:t>
            </a:r>
            <a:endParaRPr lang="en-US" altLang="zh-CN" dirty="0"/>
          </a:p>
          <a:p>
            <a:pPr lvl="1"/>
            <a:r>
              <a:rPr lang="zh-CN" altLang="en-US" dirty="0"/>
              <a:t>补充维护网站文档</a:t>
            </a:r>
            <a:endParaRPr lang="en-US" altLang="zh-CN" dirty="0"/>
          </a:p>
          <a:p>
            <a:pPr lvl="1"/>
            <a:r>
              <a:rPr lang="zh-CN" altLang="en-US" dirty="0"/>
              <a:t>开发</a:t>
            </a:r>
            <a:r>
              <a:rPr lang="en-US" altLang="zh-CN" dirty="0"/>
              <a:t>OpenID</a:t>
            </a:r>
            <a:r>
              <a:rPr lang="zh-CN" altLang="en-US" dirty="0"/>
              <a:t>用户系统</a:t>
            </a:r>
            <a:r>
              <a:rPr lang="en-US" altLang="zh-CN" dirty="0"/>
              <a:t>API</a:t>
            </a:r>
          </a:p>
          <a:p>
            <a:pPr lvl="1"/>
            <a:r>
              <a:rPr lang="zh-CN" altLang="en-US" dirty="0"/>
              <a:t>开发大作业选题报名、抽选、提交、分发系统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更多功能由你提出</a:t>
            </a:r>
            <a:r>
              <a:rPr lang="en-US" altLang="zh-CN" dirty="0"/>
              <a:t>……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助教会参与开发过程</a:t>
            </a:r>
          </a:p>
        </p:txBody>
      </p:sp>
    </p:spTree>
    <p:extLst>
      <p:ext uri="{BB962C8B-B14F-4D97-AF65-F5344CB8AC3E}">
        <p14:creationId xmlns:p14="http://schemas.microsoft.com/office/powerpoint/2010/main" val="32016796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2C4291D-5AA4-43B4-9DC2-B93AB17C1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UOJ</a:t>
            </a:r>
            <a:r>
              <a:rPr lang="zh-CN" altLang="en-US" dirty="0"/>
              <a:t>开发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1007BBA-1C39-4CCD-98D7-B368C4EC0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你可能学到（根据选题，不完全涉及）：</a:t>
            </a:r>
            <a:endParaRPr lang="en-US" altLang="zh-CN" dirty="0"/>
          </a:p>
          <a:p>
            <a:pPr lvl="1"/>
            <a:r>
              <a:rPr lang="en-US" altLang="zh-CN" dirty="0"/>
              <a:t>Docker</a:t>
            </a:r>
            <a:r>
              <a:rPr lang="zh-CN" altLang="en-US" dirty="0"/>
              <a:t>虚拟环境</a:t>
            </a:r>
            <a:endParaRPr lang="en-US" altLang="zh-CN" dirty="0"/>
          </a:p>
          <a:p>
            <a:pPr lvl="1"/>
            <a:r>
              <a:rPr lang="en-US" altLang="zh-CN" dirty="0"/>
              <a:t>PHP</a:t>
            </a:r>
            <a:r>
              <a:rPr lang="zh-CN" altLang="en-US" dirty="0"/>
              <a:t>、</a:t>
            </a:r>
            <a:r>
              <a:rPr lang="en-US" altLang="zh-CN" dirty="0"/>
              <a:t>HTML</a:t>
            </a:r>
            <a:r>
              <a:rPr lang="zh-CN" altLang="en-US" dirty="0"/>
              <a:t>、</a:t>
            </a:r>
            <a:r>
              <a:rPr lang="en-US" altLang="zh-CN" dirty="0" err="1"/>
              <a:t>Javascript</a:t>
            </a:r>
            <a:r>
              <a:rPr lang="zh-CN" altLang="en-US" dirty="0"/>
              <a:t>，简单网页设计方法</a:t>
            </a:r>
            <a:endParaRPr lang="en-US" altLang="zh-CN" dirty="0"/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，安全沙箱和评测方法</a:t>
            </a:r>
            <a:endParaRPr lang="en-US" altLang="zh-CN" dirty="0"/>
          </a:p>
          <a:p>
            <a:pPr lvl="1"/>
            <a:r>
              <a:rPr lang="en-US" altLang="zh-CN" dirty="0"/>
              <a:t>Git</a:t>
            </a:r>
            <a:r>
              <a:rPr lang="zh-CN" altLang="en-US" dirty="0"/>
              <a:t>版本控制系统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特别要求：</a:t>
            </a:r>
            <a:endParaRPr lang="en-US" altLang="zh-CN" dirty="0"/>
          </a:p>
          <a:p>
            <a:pPr lvl="1"/>
            <a:r>
              <a:rPr lang="zh-CN" altLang="en-US" dirty="0"/>
              <a:t>因助教精力有限，接受最多不超过</a:t>
            </a:r>
            <a:r>
              <a:rPr lang="en-US" altLang="zh-CN" dirty="0"/>
              <a:t>2</a:t>
            </a:r>
            <a:r>
              <a:rPr lang="zh-CN" altLang="en-US" dirty="0"/>
              <a:t>组</a:t>
            </a:r>
            <a:r>
              <a:rPr lang="zh-CN" altLang="en-US" dirty="0" smtClean="0"/>
              <a:t>同学</a:t>
            </a:r>
            <a:endParaRPr lang="en-US" altLang="zh-CN" dirty="0"/>
          </a:p>
          <a:p>
            <a:pPr lvl="1"/>
            <a:r>
              <a:rPr lang="zh-CN" altLang="en-US" dirty="0" smtClean="0"/>
              <a:t>若</a:t>
            </a:r>
            <a:r>
              <a:rPr lang="zh-CN" altLang="en-US" dirty="0"/>
              <a:t>报名人数过多，会通过报告内容和其他成绩来筛选</a:t>
            </a:r>
          </a:p>
        </p:txBody>
      </p:sp>
    </p:spTree>
    <p:extLst>
      <p:ext uri="{BB962C8B-B14F-4D97-AF65-F5344CB8AC3E}">
        <p14:creationId xmlns:p14="http://schemas.microsoft.com/office/powerpoint/2010/main" val="8174557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43</a:t>
            </a:fld>
            <a:endParaRPr lang="en-US" altLang="zh-CN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73088" y="1808876"/>
            <a:ext cx="8062912" cy="2952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4800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试点</a:t>
            </a:r>
            <a:r>
              <a:rPr lang="zh-CN" altLang="en-US" sz="4800" b="1" dirty="0" smtClean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4800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000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230E87-9986-4F7E-A70D-BBE306886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试点项目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A3858E7-2267-44B9-B22A-1D79AFBED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48581"/>
            <a:ext cx="7886700" cy="4822722"/>
          </a:xfrm>
        </p:spPr>
        <p:txBody>
          <a:bodyPr/>
          <a:lstStyle/>
          <a:p>
            <a:r>
              <a:rPr lang="zh-CN" altLang="en-US" dirty="0"/>
              <a:t>你是否已经厌倦无限的大作业比赛？</a:t>
            </a:r>
            <a:endParaRPr lang="en-US" altLang="zh-CN" dirty="0"/>
          </a:p>
          <a:p>
            <a:r>
              <a:rPr lang="zh-CN" altLang="en-US" dirty="0"/>
              <a:t>你是否已经厌倦太多的花式调库？</a:t>
            </a:r>
            <a:endParaRPr lang="en-US" altLang="zh-CN" dirty="0"/>
          </a:p>
          <a:p>
            <a:r>
              <a:rPr lang="zh-CN" altLang="en-US" dirty="0"/>
              <a:t>你是否因为组队抱不到大腿，写不出</a:t>
            </a:r>
            <a:r>
              <a:rPr lang="en-US" altLang="zh-CN" dirty="0"/>
              <a:t>GUI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来参加试点项目吧！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面向中等程度的同学</a:t>
            </a:r>
            <a:endParaRPr lang="en-US" altLang="zh-CN" dirty="0"/>
          </a:p>
          <a:p>
            <a:r>
              <a:rPr lang="zh-CN" altLang="en-US" dirty="0"/>
              <a:t>回归</a:t>
            </a:r>
            <a:r>
              <a:rPr lang="en-US" altLang="zh-CN" dirty="0"/>
              <a:t>C++</a:t>
            </a:r>
            <a:r>
              <a:rPr lang="zh-CN" altLang="en-US" dirty="0"/>
              <a:t>和面向对象设计</a:t>
            </a:r>
            <a:endParaRPr lang="en-US" altLang="zh-CN" dirty="0"/>
          </a:p>
          <a:p>
            <a:r>
              <a:rPr lang="zh-CN" altLang="en-US" dirty="0"/>
              <a:t>应对真实工程中的需求变更和已有代码再开发</a:t>
            </a:r>
            <a:endParaRPr lang="en-US" altLang="zh-CN" dirty="0"/>
          </a:p>
          <a:p>
            <a:r>
              <a:rPr lang="zh-CN" altLang="en-US" dirty="0"/>
              <a:t>平均成绩不低于其他项目</a:t>
            </a:r>
            <a:r>
              <a:rPr lang="en-US" altLang="zh-CN" dirty="0"/>
              <a:t>60%</a:t>
            </a:r>
            <a:r>
              <a:rPr lang="zh-CN" altLang="en-US" dirty="0"/>
              <a:t>的同学</a:t>
            </a:r>
          </a:p>
        </p:txBody>
      </p:sp>
    </p:spTree>
    <p:extLst>
      <p:ext uri="{BB962C8B-B14F-4D97-AF65-F5344CB8AC3E}">
        <p14:creationId xmlns:p14="http://schemas.microsoft.com/office/powerpoint/2010/main" val="50592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230E87-9986-4F7E-A70D-BBE306886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为什么有试点项目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A3858E7-2267-44B9-B22A-1D79AFBED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48581"/>
            <a:ext cx="7886700" cy="4822722"/>
          </a:xfrm>
        </p:spPr>
        <p:txBody>
          <a:bodyPr/>
          <a:lstStyle/>
          <a:p>
            <a:r>
              <a:rPr lang="zh-CN" altLang="zh-CN" dirty="0"/>
              <a:t>试点项目是新提出的一种</a:t>
            </a:r>
            <a:r>
              <a:rPr lang="en-US" altLang="zh-CN" dirty="0"/>
              <a:t>OOP</a:t>
            </a:r>
            <a:r>
              <a:rPr lang="zh-CN" altLang="zh-CN" dirty="0"/>
              <a:t>大作业方式</a:t>
            </a:r>
            <a:endParaRPr lang="en-US" altLang="zh-CN" dirty="0"/>
          </a:p>
          <a:p>
            <a:r>
              <a:rPr lang="zh-CN" altLang="zh-CN" dirty="0"/>
              <a:t>原有</a:t>
            </a:r>
            <a:r>
              <a:rPr lang="en-US" altLang="zh-CN" dirty="0"/>
              <a:t>OOP</a:t>
            </a:r>
            <a:r>
              <a:rPr lang="zh-CN" altLang="zh-CN" dirty="0"/>
              <a:t>大作业存在着一些问题</a:t>
            </a:r>
            <a:endParaRPr lang="en-US" altLang="zh-CN" dirty="0"/>
          </a:p>
          <a:p>
            <a:pPr lvl="1"/>
            <a:r>
              <a:rPr lang="zh-CN" altLang="zh-CN" dirty="0"/>
              <a:t>主观成分较多，强调功能，不强调项目设计</a:t>
            </a:r>
            <a:endParaRPr lang="en-US" altLang="zh-CN" dirty="0"/>
          </a:p>
          <a:p>
            <a:pPr lvl="2"/>
            <a:r>
              <a:rPr lang="zh-CN" altLang="en-US" dirty="0"/>
              <a:t>没有充分体现</a:t>
            </a:r>
            <a:r>
              <a:rPr lang="en-US" altLang="zh-CN" dirty="0"/>
              <a:t>OOP</a:t>
            </a:r>
            <a:r>
              <a:rPr lang="zh-CN" altLang="en-US" dirty="0"/>
              <a:t>思想、可拓展性</a:t>
            </a:r>
            <a:endParaRPr lang="en-US" altLang="zh-CN" dirty="0"/>
          </a:p>
          <a:p>
            <a:pPr lvl="1"/>
            <a:r>
              <a:rPr lang="zh-CN" altLang="zh-CN" dirty="0"/>
              <a:t>扩展项逐年变难</a:t>
            </a:r>
            <a:r>
              <a:rPr lang="zh-CN" altLang="en-US" dirty="0"/>
              <a:t>，且偏离课程主题</a:t>
            </a:r>
            <a:endParaRPr lang="en-US" altLang="zh-CN" dirty="0"/>
          </a:p>
          <a:p>
            <a:pPr lvl="2"/>
            <a:r>
              <a:rPr lang="zh-CN" altLang="en-US" dirty="0"/>
              <a:t>例如很多人沉迷于使用</a:t>
            </a:r>
            <a:r>
              <a:rPr lang="en-US" altLang="zh-CN" dirty="0" err="1"/>
              <a:t>Qt</a:t>
            </a:r>
            <a:r>
              <a:rPr lang="zh-CN" altLang="en-US" dirty="0"/>
              <a:t>设计图形界面</a:t>
            </a:r>
            <a:endParaRPr lang="en-US" altLang="zh-CN" dirty="0"/>
          </a:p>
          <a:p>
            <a:pPr lvl="2"/>
            <a:r>
              <a:rPr lang="zh-CN" altLang="en-US" dirty="0"/>
              <a:t>花式调库</a:t>
            </a:r>
            <a:endParaRPr lang="en-US" altLang="zh-CN" dirty="0"/>
          </a:p>
          <a:p>
            <a:pPr lvl="1"/>
            <a:r>
              <a:rPr lang="zh-CN" altLang="zh-CN" dirty="0"/>
              <a:t>抱大腿情况严重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22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D5109B8-10EF-4286-BFA0-7BAF1E68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试点项目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6D9BDA2-413F-48F8-A5B4-06A1023BF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265460"/>
          </a:xfrm>
        </p:spPr>
        <p:txBody>
          <a:bodyPr/>
          <a:lstStyle/>
          <a:p>
            <a:r>
              <a:rPr lang="zh-CN" altLang="en-US" dirty="0"/>
              <a:t>试点项目分为两个阶段</a:t>
            </a:r>
            <a:endParaRPr lang="en-US" altLang="zh-CN" dirty="0"/>
          </a:p>
          <a:p>
            <a:r>
              <a:rPr lang="zh-CN" altLang="en-US" dirty="0"/>
              <a:t>第一阶段</a:t>
            </a:r>
            <a:endParaRPr lang="en-US" altLang="zh-CN" dirty="0"/>
          </a:p>
          <a:p>
            <a:pPr lvl="1"/>
            <a:r>
              <a:rPr lang="zh-CN" altLang="en-US" dirty="0"/>
              <a:t>基础需求，设计，快速开发</a:t>
            </a:r>
            <a:endParaRPr lang="en-US" altLang="zh-CN" dirty="0"/>
          </a:p>
          <a:p>
            <a:r>
              <a:rPr lang="zh-CN" altLang="en-US" dirty="0"/>
              <a:t>第二阶段</a:t>
            </a:r>
            <a:endParaRPr lang="en-US" altLang="zh-CN" dirty="0"/>
          </a:p>
          <a:p>
            <a:pPr lvl="1"/>
            <a:r>
              <a:rPr lang="zh-CN" altLang="en-US" dirty="0"/>
              <a:t>随机分配若干其他组的代码</a:t>
            </a:r>
            <a:endParaRPr lang="en-US" altLang="zh-CN" dirty="0"/>
          </a:p>
          <a:p>
            <a:pPr lvl="1"/>
            <a:r>
              <a:rPr lang="zh-CN" altLang="en-US" dirty="0"/>
              <a:t>公布新的功能需求</a:t>
            </a:r>
            <a:endParaRPr lang="en-US" altLang="zh-CN" dirty="0"/>
          </a:p>
          <a:p>
            <a:pPr lvl="1"/>
            <a:r>
              <a:rPr lang="zh-CN" altLang="en-US" dirty="0"/>
              <a:t>选一份其他组代码，进行再开发</a:t>
            </a:r>
            <a:endParaRPr lang="en-US" altLang="zh-CN" dirty="0"/>
          </a:p>
          <a:p>
            <a:pPr lvl="1"/>
            <a:r>
              <a:rPr lang="zh-CN" altLang="en-US"/>
              <a:t>被采用更多</a:t>
            </a:r>
            <a:r>
              <a:rPr lang="zh-CN" altLang="en-US" dirty="0"/>
              <a:t>的组，第一阶段得分更高</a:t>
            </a:r>
          </a:p>
        </p:txBody>
      </p:sp>
    </p:spTree>
    <p:extLst>
      <p:ext uri="{BB962C8B-B14F-4D97-AF65-F5344CB8AC3E}">
        <p14:creationId xmlns:p14="http://schemas.microsoft.com/office/powerpoint/2010/main" val="245909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7F50E5AD-21AB-41C2-A272-7C239DA80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试点项目：运算图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CC7FDAB8-6A33-4242-9D17-E608B28BC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zh-CN" altLang="en-US" dirty="0"/>
              <a:t>运算</a:t>
            </a:r>
            <a:r>
              <a:rPr lang="zh-CN" altLang="zh-CN" dirty="0"/>
              <a:t>图是近年来深度学习所必须的计算工具，著名的项目有</a:t>
            </a:r>
            <a:r>
              <a:rPr lang="en-US" altLang="zh-CN" dirty="0" err="1"/>
              <a:t>Tensorflow</a:t>
            </a:r>
            <a:r>
              <a:rPr lang="zh-CN" altLang="zh-CN" dirty="0"/>
              <a:t>、</a:t>
            </a:r>
            <a:r>
              <a:rPr lang="en-US" altLang="zh-CN" dirty="0" err="1"/>
              <a:t>Theano</a:t>
            </a:r>
            <a:r>
              <a:rPr lang="zh-CN" altLang="zh-CN" dirty="0"/>
              <a:t>、</a:t>
            </a:r>
            <a:r>
              <a:rPr lang="en-US" altLang="zh-CN" dirty="0" err="1"/>
              <a:t>pyTorch</a:t>
            </a:r>
            <a:r>
              <a:rPr lang="zh-CN" altLang="zh-CN" dirty="0"/>
              <a:t>等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运算图的特点</a:t>
            </a:r>
            <a:endParaRPr lang="en-US" altLang="zh-CN" dirty="0"/>
          </a:p>
          <a:p>
            <a:pPr lvl="1"/>
            <a:r>
              <a:rPr lang="zh-CN" altLang="en-US" dirty="0"/>
              <a:t>用图表示数据的处理过程</a:t>
            </a:r>
            <a:endParaRPr lang="en-US" altLang="zh-CN" dirty="0"/>
          </a:p>
          <a:p>
            <a:pPr lvl="1"/>
            <a:r>
              <a:rPr lang="zh-CN" altLang="en-US" dirty="0"/>
              <a:t>保存数据的依赖关系和结构</a:t>
            </a:r>
            <a:endParaRPr lang="en-US" altLang="zh-CN" dirty="0"/>
          </a:p>
          <a:p>
            <a:pPr lvl="1"/>
            <a:r>
              <a:rPr lang="zh-CN" altLang="en-US" dirty="0"/>
              <a:t>有机会对重复的计算进行优化和并行</a:t>
            </a:r>
            <a:endParaRPr lang="en-US" altLang="zh-CN" dirty="0"/>
          </a:p>
          <a:p>
            <a:pPr lvl="1"/>
            <a:r>
              <a:rPr lang="zh-CN" altLang="en-US" dirty="0"/>
              <a:t>可以实现参数的自动求导</a:t>
            </a:r>
          </a:p>
        </p:txBody>
      </p:sp>
    </p:spTree>
    <p:extLst>
      <p:ext uri="{BB962C8B-B14F-4D97-AF65-F5344CB8AC3E}">
        <p14:creationId xmlns:p14="http://schemas.microsoft.com/office/powerpoint/2010/main" val="10665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7F50E5AD-21AB-41C2-A272-7C239DA80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试点项目：运算图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CC7FDAB8-6A33-4242-9D17-E608B28BC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zh-CN" altLang="en-US" dirty="0"/>
              <a:t>运算图可以理解为，用图的形式描述数据的流通。</a:t>
            </a:r>
          </a:p>
          <a:p>
            <a:r>
              <a:rPr lang="zh-CN" altLang="en-US" dirty="0"/>
              <a:t>运算图中的每一个节点代表一个运算；每一条边代表两个运算间的数据流通。</a:t>
            </a:r>
            <a:endParaRPr lang="en-US" altLang="zh-CN" dirty="0"/>
          </a:p>
          <a:p>
            <a:r>
              <a:rPr lang="zh-CN" altLang="en-US" dirty="0"/>
              <a:t>右图可以用下式表示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4000" dirty="0"/>
              <a:t>	(</a:t>
            </a:r>
            <a:r>
              <a:rPr lang="en-US" altLang="zh-CN" sz="4000" dirty="0" err="1"/>
              <a:t>x+y</a:t>
            </a:r>
            <a:r>
              <a:rPr lang="en-US" altLang="zh-CN" sz="4000" dirty="0"/>
              <a:t>) </a:t>
            </a:r>
            <a:r>
              <a:rPr lang="zh-CN" altLang="en-US" sz="4000" dirty="0"/>
              <a:t>* </a:t>
            </a:r>
            <a:r>
              <a:rPr lang="en-US" altLang="zh-CN" sz="4000" dirty="0"/>
              <a:t>2</a:t>
            </a:r>
            <a:endParaRPr lang="zh-CN" altLang="en-US" sz="4000" dirty="0"/>
          </a:p>
          <a:p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BBB496EF-812E-438A-BD13-0D670594CD01}"/>
              </a:ext>
            </a:extLst>
          </p:cNvPr>
          <p:cNvGrpSpPr/>
          <p:nvPr/>
        </p:nvGrpSpPr>
        <p:grpSpPr>
          <a:xfrm>
            <a:off x="4572000" y="3658119"/>
            <a:ext cx="4114800" cy="2614947"/>
            <a:chOff x="4492176" y="1962410"/>
            <a:chExt cx="5337628" cy="3581807"/>
          </a:xfrm>
        </p:grpSpPr>
        <p:grpSp>
          <p:nvGrpSpPr>
            <p:cNvPr id="7" name="流程图: 接点 3">
              <a:extLst>
                <a:ext uri="{FF2B5EF4-FFF2-40B4-BE49-F238E27FC236}">
                  <a16:creationId xmlns="" xmlns:a16="http://schemas.microsoft.com/office/drawing/2014/main" id="{F1406D78-C8BA-4430-943C-7909910DCD41}"/>
                </a:ext>
              </a:extLst>
            </p:cNvPr>
            <p:cNvGrpSpPr/>
            <p:nvPr/>
          </p:nvGrpSpPr>
          <p:grpSpPr>
            <a:xfrm>
              <a:off x="4492176" y="1962410"/>
              <a:ext cx="819153" cy="788818"/>
              <a:chOff x="0" y="0"/>
              <a:chExt cx="819152" cy="788816"/>
            </a:xfrm>
          </p:grpSpPr>
          <p:sp>
            <p:nvSpPr>
              <p:cNvPr id="24" name="椭圆形">
                <a:extLst>
                  <a:ext uri="{FF2B5EF4-FFF2-40B4-BE49-F238E27FC236}">
                    <a16:creationId xmlns="" xmlns:a16="http://schemas.microsoft.com/office/drawing/2014/main" id="{258C06BF-89F4-4C38-AD53-780FF5CB2E55}"/>
                  </a:ext>
                </a:extLst>
              </p:cNvPr>
              <p:cNvSpPr/>
              <p:nvPr/>
            </p:nvSpPr>
            <p:spPr>
              <a:xfrm>
                <a:off x="0" y="0"/>
                <a:ext cx="819152" cy="788816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  <a:endParaRPr sz="3200"/>
              </a:p>
            </p:txBody>
          </p:sp>
          <p:sp>
            <p:nvSpPr>
              <p:cNvPr id="25" name="X">
                <a:extLst>
                  <a:ext uri="{FF2B5EF4-FFF2-40B4-BE49-F238E27FC236}">
                    <a16:creationId xmlns="" xmlns:a16="http://schemas.microsoft.com/office/drawing/2014/main" id="{664381FC-B68B-4A5B-A653-B4358D382A6C}"/>
                  </a:ext>
                </a:extLst>
              </p:cNvPr>
              <p:cNvSpPr/>
              <p:nvPr/>
            </p:nvSpPr>
            <p:spPr>
              <a:xfrm>
                <a:off x="119962" y="102023"/>
                <a:ext cx="579227" cy="5847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>
                    <a:solidFill>
                      <a:srgbClr val="FFFFFF"/>
                    </a:solidFill>
                  </a:defRPr>
                </a:lvl1pPr>
              </a:lstStyle>
              <a:p>
                <a:r>
                  <a:t>X</a:t>
                </a:r>
              </a:p>
            </p:txBody>
          </p:sp>
        </p:grpSp>
        <p:grpSp>
          <p:nvGrpSpPr>
            <p:cNvPr id="8" name="流程图: 接点 4">
              <a:extLst>
                <a:ext uri="{FF2B5EF4-FFF2-40B4-BE49-F238E27FC236}">
                  <a16:creationId xmlns="" xmlns:a16="http://schemas.microsoft.com/office/drawing/2014/main" id="{32446EC8-CF7F-47B3-AB95-ACAC8F95C4FD}"/>
                </a:ext>
              </a:extLst>
            </p:cNvPr>
            <p:cNvGrpSpPr/>
            <p:nvPr/>
          </p:nvGrpSpPr>
          <p:grpSpPr>
            <a:xfrm>
              <a:off x="6829045" y="1967590"/>
              <a:ext cx="783639" cy="783639"/>
              <a:chOff x="-1" y="-1"/>
              <a:chExt cx="783638" cy="783638"/>
            </a:xfrm>
          </p:grpSpPr>
          <p:sp>
            <p:nvSpPr>
              <p:cNvPr id="22" name="圆形">
                <a:extLst>
                  <a:ext uri="{FF2B5EF4-FFF2-40B4-BE49-F238E27FC236}">
                    <a16:creationId xmlns="" xmlns:a16="http://schemas.microsoft.com/office/drawing/2014/main" id="{98893E78-1BB0-437B-B939-0B64E871649F}"/>
                  </a:ext>
                </a:extLst>
              </p:cNvPr>
              <p:cNvSpPr/>
              <p:nvPr/>
            </p:nvSpPr>
            <p:spPr>
              <a:xfrm>
                <a:off x="-1" y="-1"/>
                <a:ext cx="783638" cy="783638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  <a:endParaRPr sz="3200"/>
              </a:p>
            </p:txBody>
          </p:sp>
          <p:sp>
            <p:nvSpPr>
              <p:cNvPr id="23" name="y">
                <a:extLst>
                  <a:ext uri="{FF2B5EF4-FFF2-40B4-BE49-F238E27FC236}">
                    <a16:creationId xmlns="" xmlns:a16="http://schemas.microsoft.com/office/drawing/2014/main" id="{DD39DBA9-59AB-43B0-B07B-ED15F8DB0AC1}"/>
                  </a:ext>
                </a:extLst>
              </p:cNvPr>
              <p:cNvSpPr/>
              <p:nvPr/>
            </p:nvSpPr>
            <p:spPr>
              <a:xfrm>
                <a:off x="114760" y="99432"/>
                <a:ext cx="554115" cy="5847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>
                    <a:solidFill>
                      <a:srgbClr val="FFFFFF"/>
                    </a:solidFill>
                  </a:defRPr>
                </a:lvl1pPr>
              </a:lstStyle>
              <a:p>
                <a:r>
                  <a:t>y</a:t>
                </a:r>
              </a:p>
            </p:txBody>
          </p:sp>
        </p:grpSp>
        <p:grpSp>
          <p:nvGrpSpPr>
            <p:cNvPr id="9" name="流程图: 接点 5">
              <a:extLst>
                <a:ext uri="{FF2B5EF4-FFF2-40B4-BE49-F238E27FC236}">
                  <a16:creationId xmlns="" xmlns:a16="http://schemas.microsoft.com/office/drawing/2014/main" id="{9E0611E7-042A-4AB1-8A05-70572AC8041C}"/>
                </a:ext>
              </a:extLst>
            </p:cNvPr>
            <p:cNvGrpSpPr/>
            <p:nvPr/>
          </p:nvGrpSpPr>
          <p:grpSpPr>
            <a:xfrm>
              <a:off x="9069299" y="1970481"/>
              <a:ext cx="760505" cy="800989"/>
              <a:chOff x="-1" y="-20243"/>
              <a:chExt cx="760504" cy="800987"/>
            </a:xfrm>
          </p:grpSpPr>
          <p:sp>
            <p:nvSpPr>
              <p:cNvPr id="20" name="圆形">
                <a:extLst>
                  <a:ext uri="{FF2B5EF4-FFF2-40B4-BE49-F238E27FC236}">
                    <a16:creationId xmlns="" xmlns:a16="http://schemas.microsoft.com/office/drawing/2014/main" id="{B44D29EF-FAA5-4402-B829-A14E1EF11A27}"/>
                  </a:ext>
                </a:extLst>
              </p:cNvPr>
              <p:cNvSpPr/>
              <p:nvPr/>
            </p:nvSpPr>
            <p:spPr>
              <a:xfrm>
                <a:off x="-1" y="-1"/>
                <a:ext cx="760504" cy="760504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  <a:endParaRPr sz="3200"/>
              </a:p>
            </p:txBody>
          </p:sp>
          <p:sp>
            <p:nvSpPr>
              <p:cNvPr id="21" name="z">
                <a:extLst>
                  <a:ext uri="{FF2B5EF4-FFF2-40B4-BE49-F238E27FC236}">
                    <a16:creationId xmlns="" xmlns:a16="http://schemas.microsoft.com/office/drawing/2014/main" id="{4CFA4A5B-7225-4868-BC0E-D27416E51280}"/>
                  </a:ext>
                </a:extLst>
              </p:cNvPr>
              <p:cNvSpPr/>
              <p:nvPr/>
            </p:nvSpPr>
            <p:spPr>
              <a:xfrm>
                <a:off x="111372" y="-20243"/>
                <a:ext cx="537757" cy="8009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>
                    <a:solidFill>
                      <a:srgbClr val="FFFFFF"/>
                    </a:solidFill>
                  </a:defRPr>
                </a:lvl1pPr>
              </a:lstStyle>
              <a:p>
                <a:r>
                  <a:rPr lang="en-US" altLang="zh-CN" dirty="0"/>
                  <a:t>2</a:t>
                </a:r>
                <a:endParaRPr dirty="0"/>
              </a:p>
            </p:txBody>
          </p:sp>
        </p:grpSp>
        <p:grpSp>
          <p:nvGrpSpPr>
            <p:cNvPr id="10" name="流程图: 接点 6">
              <a:extLst>
                <a:ext uri="{FF2B5EF4-FFF2-40B4-BE49-F238E27FC236}">
                  <a16:creationId xmlns="" xmlns:a16="http://schemas.microsoft.com/office/drawing/2014/main" id="{96345F51-27E0-4B95-9B42-4BEB6A4F7F11}"/>
                </a:ext>
              </a:extLst>
            </p:cNvPr>
            <p:cNvGrpSpPr/>
            <p:nvPr/>
          </p:nvGrpSpPr>
          <p:grpSpPr>
            <a:xfrm>
              <a:off x="5710530" y="3193389"/>
              <a:ext cx="913399" cy="913399"/>
              <a:chOff x="0" y="0"/>
              <a:chExt cx="913398" cy="913398"/>
            </a:xfrm>
          </p:grpSpPr>
          <p:sp>
            <p:nvSpPr>
              <p:cNvPr id="18" name="圆形">
                <a:extLst>
                  <a:ext uri="{FF2B5EF4-FFF2-40B4-BE49-F238E27FC236}">
                    <a16:creationId xmlns="" xmlns:a16="http://schemas.microsoft.com/office/drawing/2014/main" id="{951B83BA-F806-4FAC-92AB-E97CB5B0BA09}"/>
                  </a:ext>
                </a:extLst>
              </p:cNvPr>
              <p:cNvSpPr/>
              <p:nvPr/>
            </p:nvSpPr>
            <p:spPr>
              <a:xfrm>
                <a:off x="-1" y="-1"/>
                <a:ext cx="913400" cy="913400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4000">
                    <a:solidFill>
                      <a:srgbClr val="FFFFFF"/>
                    </a:solidFill>
                  </a:defRPr>
                </a:pPr>
                <a:endParaRPr sz="4000"/>
              </a:p>
            </p:txBody>
          </p:sp>
          <p:sp>
            <p:nvSpPr>
              <p:cNvPr id="19" name="+">
                <a:extLst>
                  <a:ext uri="{FF2B5EF4-FFF2-40B4-BE49-F238E27FC236}">
                    <a16:creationId xmlns="" xmlns:a16="http://schemas.microsoft.com/office/drawing/2014/main" id="{B96B88AC-4502-45C0-8F86-3B19AC8A2688}"/>
                  </a:ext>
                </a:extLst>
              </p:cNvPr>
              <p:cNvSpPr/>
              <p:nvPr/>
            </p:nvSpPr>
            <p:spPr>
              <a:xfrm>
                <a:off x="133763" y="106178"/>
                <a:ext cx="645872" cy="701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4000">
                    <a:solidFill>
                      <a:srgbClr val="FFFFFF"/>
                    </a:solidFill>
                  </a:defRPr>
                </a:lvl1pPr>
              </a:lstStyle>
              <a:p>
                <a:r>
                  <a:t>+</a:t>
                </a:r>
              </a:p>
            </p:txBody>
          </p:sp>
        </p:grpSp>
        <p:grpSp>
          <p:nvGrpSpPr>
            <p:cNvPr id="11" name="流程图: 接点 7">
              <a:extLst>
                <a:ext uri="{FF2B5EF4-FFF2-40B4-BE49-F238E27FC236}">
                  <a16:creationId xmlns="" xmlns:a16="http://schemas.microsoft.com/office/drawing/2014/main" id="{6BE92170-5435-450E-BEEC-E7D897FDC0E5}"/>
                </a:ext>
              </a:extLst>
            </p:cNvPr>
            <p:cNvGrpSpPr/>
            <p:nvPr/>
          </p:nvGrpSpPr>
          <p:grpSpPr>
            <a:xfrm>
              <a:off x="7027443" y="4681783"/>
              <a:ext cx="862433" cy="862434"/>
              <a:chOff x="0" y="0"/>
              <a:chExt cx="862432" cy="862432"/>
            </a:xfrm>
          </p:grpSpPr>
          <p:sp>
            <p:nvSpPr>
              <p:cNvPr id="16" name="圆形">
                <a:extLst>
                  <a:ext uri="{FF2B5EF4-FFF2-40B4-BE49-F238E27FC236}">
                    <a16:creationId xmlns="" xmlns:a16="http://schemas.microsoft.com/office/drawing/2014/main" id="{793BDA85-8486-46CB-8C2A-1829F93CF492}"/>
                  </a:ext>
                </a:extLst>
              </p:cNvPr>
              <p:cNvSpPr/>
              <p:nvPr/>
            </p:nvSpPr>
            <p:spPr>
              <a:xfrm>
                <a:off x="-1" y="-1"/>
                <a:ext cx="862434" cy="862434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4000">
                    <a:solidFill>
                      <a:srgbClr val="FFFFFF"/>
                    </a:solidFill>
                  </a:defRPr>
                </a:pPr>
                <a:endParaRPr sz="4000"/>
              </a:p>
            </p:txBody>
          </p:sp>
          <p:sp>
            <p:nvSpPr>
              <p:cNvPr id="17" name="*">
                <a:extLst>
                  <a:ext uri="{FF2B5EF4-FFF2-40B4-BE49-F238E27FC236}">
                    <a16:creationId xmlns="" xmlns:a16="http://schemas.microsoft.com/office/drawing/2014/main" id="{4614E5CA-A963-4F60-84E4-1A82485A76C8}"/>
                  </a:ext>
                </a:extLst>
              </p:cNvPr>
              <p:cNvSpPr/>
              <p:nvPr/>
            </p:nvSpPr>
            <p:spPr>
              <a:xfrm>
                <a:off x="126300" y="80695"/>
                <a:ext cx="609831" cy="701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4000">
                    <a:solidFill>
                      <a:srgbClr val="FFFFFF"/>
                    </a:solidFill>
                  </a:defRPr>
                </a:lvl1pPr>
              </a:lstStyle>
              <a:p>
                <a:r>
                  <a:t>*</a:t>
                </a:r>
              </a:p>
            </p:txBody>
          </p:sp>
        </p:grpSp>
        <p:sp>
          <p:nvSpPr>
            <p:cNvPr id="12" name="直接箭头连接符 9">
              <a:extLst>
                <a:ext uri="{FF2B5EF4-FFF2-40B4-BE49-F238E27FC236}">
                  <a16:creationId xmlns="" xmlns:a16="http://schemas.microsoft.com/office/drawing/2014/main" id="{CAED198F-901F-4E8D-80B0-5615BBF12B2D}"/>
                </a:ext>
              </a:extLst>
            </p:cNvPr>
            <p:cNvSpPr/>
            <p:nvPr/>
          </p:nvSpPr>
          <p:spPr>
            <a:xfrm>
              <a:off x="5186813" y="2648141"/>
              <a:ext cx="657030" cy="671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ln w="6350">
              <a:solidFill>
                <a:schemeClr val="accent1"/>
              </a:solidFill>
              <a:miter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直接箭头连接符 11">
              <a:extLst>
                <a:ext uri="{FF2B5EF4-FFF2-40B4-BE49-F238E27FC236}">
                  <a16:creationId xmlns="" xmlns:a16="http://schemas.microsoft.com/office/drawing/2014/main" id="{5826EF81-1522-4C66-AF4E-AFC7C8FE7BEA}"/>
                </a:ext>
              </a:extLst>
            </p:cNvPr>
            <p:cNvSpPr/>
            <p:nvPr/>
          </p:nvSpPr>
          <p:spPr>
            <a:xfrm>
              <a:off x="6458659" y="2667391"/>
              <a:ext cx="510787" cy="625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ln w="6350">
              <a:solidFill>
                <a:schemeClr val="accent1"/>
              </a:solidFill>
              <a:miter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直接箭头连接符 13">
              <a:extLst>
                <a:ext uri="{FF2B5EF4-FFF2-40B4-BE49-F238E27FC236}">
                  <a16:creationId xmlns="" xmlns:a16="http://schemas.microsoft.com/office/drawing/2014/main" id="{C831F7EA-BBFE-400D-809C-143FF7EFAE68}"/>
                </a:ext>
              </a:extLst>
            </p:cNvPr>
            <p:cNvSpPr/>
            <p:nvPr/>
          </p:nvSpPr>
          <p:spPr>
            <a:xfrm>
              <a:off x="7714770" y="2683049"/>
              <a:ext cx="1508194" cy="2077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ln w="6350">
              <a:solidFill>
                <a:schemeClr val="accent1"/>
              </a:solidFill>
              <a:miter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直接箭头连接符 15">
              <a:extLst>
                <a:ext uri="{FF2B5EF4-FFF2-40B4-BE49-F238E27FC236}">
                  <a16:creationId xmlns="" xmlns:a16="http://schemas.microsoft.com/office/drawing/2014/main" id="{3AC2D28F-17A0-4259-A307-BF79EAD10F48}"/>
                </a:ext>
              </a:extLst>
            </p:cNvPr>
            <p:cNvSpPr/>
            <p:nvPr/>
          </p:nvSpPr>
          <p:spPr>
            <a:xfrm>
              <a:off x="6476683" y="4000632"/>
              <a:ext cx="676967" cy="766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ln w="6350">
              <a:solidFill>
                <a:schemeClr val="accent1"/>
              </a:solidFill>
              <a:miter/>
              <a:tailEnd type="triangle"/>
            </a:ln>
          </p:spPr>
          <p:txBody>
            <a:bodyPr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6548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7FC0723E-AB09-4844-B130-3EF22E8D5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运算图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6953AA3-B729-42AC-8BC0-772612B28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第一阶段要求</a:t>
            </a:r>
            <a:endParaRPr lang="en-US" altLang="zh-CN" dirty="0"/>
          </a:p>
          <a:p>
            <a:pPr lvl="1"/>
            <a:r>
              <a:rPr lang="zh-CN" altLang="en-US" dirty="0"/>
              <a:t>按照项目要求，设计一个运算图基本框架</a:t>
            </a:r>
            <a:endParaRPr lang="en-US" altLang="zh-CN" dirty="0"/>
          </a:p>
          <a:p>
            <a:pPr lvl="1"/>
            <a:r>
              <a:rPr lang="zh-CN" altLang="en-US" dirty="0"/>
              <a:t>符合</a:t>
            </a:r>
            <a:r>
              <a:rPr lang="en-US" altLang="zh-CN" dirty="0"/>
              <a:t>OOP</a:t>
            </a:r>
            <a:r>
              <a:rPr lang="zh-CN" altLang="en-US" dirty="0"/>
              <a:t>思想，具有可拓展性</a:t>
            </a:r>
            <a:endParaRPr lang="en-US" altLang="zh-CN" dirty="0"/>
          </a:p>
          <a:p>
            <a:pPr lvl="1"/>
            <a:r>
              <a:rPr lang="zh-CN" altLang="en-US" dirty="0"/>
              <a:t>实现基础需求</a:t>
            </a:r>
            <a:endParaRPr lang="en-US" altLang="zh-CN" dirty="0"/>
          </a:p>
          <a:p>
            <a:pPr lvl="2"/>
            <a:r>
              <a:rPr lang="zh-CN" altLang="en-US" dirty="0"/>
              <a:t>实现标量的</a:t>
            </a:r>
            <a:r>
              <a:rPr lang="en-US" altLang="zh-CN" dirty="0"/>
              <a:t>Placeholder</a:t>
            </a:r>
            <a:r>
              <a:rPr lang="zh-CN" altLang="en-US" dirty="0"/>
              <a:t>和</a:t>
            </a:r>
            <a:r>
              <a:rPr lang="en-US" altLang="zh-CN" dirty="0"/>
              <a:t>Constant</a:t>
            </a:r>
          </a:p>
          <a:p>
            <a:pPr lvl="2"/>
            <a:r>
              <a:rPr lang="zh-CN" altLang="en-US" dirty="0"/>
              <a:t>实现可在任意计算节点调用的</a:t>
            </a:r>
            <a:r>
              <a:rPr lang="en-US" altLang="zh-CN" dirty="0" err="1"/>
              <a:t>eval</a:t>
            </a:r>
            <a:endParaRPr lang="en-US" altLang="zh-CN" dirty="0"/>
          </a:p>
          <a:p>
            <a:pPr lvl="2"/>
            <a:r>
              <a:rPr lang="zh-CN" altLang="en-US" dirty="0"/>
              <a:t>实现可用于调试的</a:t>
            </a:r>
            <a:r>
              <a:rPr lang="en-US" altLang="zh-CN" dirty="0"/>
              <a:t>Print</a:t>
            </a:r>
          </a:p>
          <a:p>
            <a:pPr lvl="2"/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599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2552" y="208072"/>
            <a:ext cx="7886700" cy="1325563"/>
          </a:xfrm>
        </p:spPr>
        <p:txBody>
          <a:bodyPr/>
          <a:lstStyle/>
          <a:p>
            <a:r>
              <a:rPr lang="zh-CN" altLang="en-US" dirty="0" smtClean="0"/>
              <a:t>选题</a:t>
            </a:r>
            <a:r>
              <a:rPr lang="en-US" altLang="zh-CN" dirty="0" smtClean="0"/>
              <a:t>#1: </a:t>
            </a:r>
            <a:r>
              <a:rPr lang="zh-CN" altLang="en-US" dirty="0" smtClean="0"/>
              <a:t>棋类对战平台</a:t>
            </a:r>
            <a:r>
              <a:rPr lang="en-US" altLang="zh-CN" dirty="0" smtClean="0"/>
              <a:t>(</a:t>
            </a:r>
            <a:r>
              <a:rPr lang="zh-CN" altLang="en-US" dirty="0" smtClean="0"/>
              <a:t>易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443363"/>
            <a:ext cx="8483600" cy="5009973"/>
          </a:xfrm>
        </p:spPr>
        <p:txBody>
          <a:bodyPr/>
          <a:lstStyle/>
          <a:p>
            <a:r>
              <a:rPr lang="zh-CN" altLang="en-US" dirty="0"/>
              <a:t>你需要完成一个棋类游戏对战平台，支持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黑白棋</a:t>
            </a:r>
            <a:endParaRPr lang="en-US" altLang="zh-CN" dirty="0"/>
          </a:p>
          <a:p>
            <a:pPr lvl="1"/>
            <a:r>
              <a:rPr lang="en-US" altLang="zh-CN" dirty="0" smtClean="0"/>
              <a:t>9*9</a:t>
            </a:r>
            <a:r>
              <a:rPr lang="zh-CN" altLang="en-US" dirty="0" smtClean="0"/>
              <a:t>五子棋</a:t>
            </a:r>
            <a:endParaRPr lang="en-US" altLang="zh-CN" dirty="0"/>
          </a:p>
          <a:p>
            <a:pPr lvl="1"/>
            <a:r>
              <a:rPr lang="en-US" altLang="zh-CN" dirty="0"/>
              <a:t>9</a:t>
            </a:r>
            <a:r>
              <a:rPr lang="zh-CN" altLang="en-US" dirty="0"/>
              <a:t>*</a:t>
            </a:r>
            <a:r>
              <a:rPr lang="en-US" altLang="zh-CN" dirty="0"/>
              <a:t>9</a:t>
            </a:r>
            <a:r>
              <a:rPr lang="zh-CN" altLang="en-US" dirty="0"/>
              <a:t>棋盘的围棋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>注：支持更多棋类不加分</a:t>
            </a:r>
            <a:endParaRPr lang="en-US" altLang="zh-CN" dirty="0" smtClean="0"/>
          </a:p>
          <a:p>
            <a:r>
              <a:rPr lang="zh-CN" altLang="en-US" dirty="0" smtClean="0"/>
              <a:t>程序结构需要体现面向对象的思想</a:t>
            </a:r>
            <a:endParaRPr lang="en-US" altLang="zh-CN" dirty="0" smtClean="0"/>
          </a:p>
          <a:p>
            <a:r>
              <a:rPr lang="zh-CN" altLang="en-US" dirty="0" smtClean="0"/>
              <a:t>代码可读性和必要的注释</a:t>
            </a:r>
            <a:endParaRPr lang="en-US" altLang="zh-CN" dirty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实现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546390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7F50E5AD-21AB-41C2-A272-7C239DA80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运算图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BBB496EF-812E-438A-BD13-0D670594CD01}"/>
              </a:ext>
            </a:extLst>
          </p:cNvPr>
          <p:cNvGrpSpPr/>
          <p:nvPr/>
        </p:nvGrpSpPr>
        <p:grpSpPr>
          <a:xfrm>
            <a:off x="4572000" y="2520449"/>
            <a:ext cx="4114800" cy="2614947"/>
            <a:chOff x="4492176" y="1962410"/>
            <a:chExt cx="5337628" cy="3581807"/>
          </a:xfrm>
        </p:grpSpPr>
        <p:grpSp>
          <p:nvGrpSpPr>
            <p:cNvPr id="7" name="流程图: 接点 3">
              <a:extLst>
                <a:ext uri="{FF2B5EF4-FFF2-40B4-BE49-F238E27FC236}">
                  <a16:creationId xmlns="" xmlns:a16="http://schemas.microsoft.com/office/drawing/2014/main" id="{F1406D78-C8BA-4430-943C-7909910DCD41}"/>
                </a:ext>
              </a:extLst>
            </p:cNvPr>
            <p:cNvGrpSpPr/>
            <p:nvPr/>
          </p:nvGrpSpPr>
          <p:grpSpPr>
            <a:xfrm>
              <a:off x="4492176" y="1962410"/>
              <a:ext cx="819153" cy="788818"/>
              <a:chOff x="0" y="0"/>
              <a:chExt cx="819152" cy="788816"/>
            </a:xfrm>
          </p:grpSpPr>
          <p:sp>
            <p:nvSpPr>
              <p:cNvPr id="24" name="椭圆形">
                <a:extLst>
                  <a:ext uri="{FF2B5EF4-FFF2-40B4-BE49-F238E27FC236}">
                    <a16:creationId xmlns="" xmlns:a16="http://schemas.microsoft.com/office/drawing/2014/main" id="{258C06BF-89F4-4C38-AD53-780FF5CB2E55}"/>
                  </a:ext>
                </a:extLst>
              </p:cNvPr>
              <p:cNvSpPr/>
              <p:nvPr/>
            </p:nvSpPr>
            <p:spPr>
              <a:xfrm>
                <a:off x="0" y="0"/>
                <a:ext cx="819152" cy="788816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  <a:endParaRPr sz="3200"/>
              </a:p>
            </p:txBody>
          </p:sp>
          <p:sp>
            <p:nvSpPr>
              <p:cNvPr id="25" name="X">
                <a:extLst>
                  <a:ext uri="{FF2B5EF4-FFF2-40B4-BE49-F238E27FC236}">
                    <a16:creationId xmlns="" xmlns:a16="http://schemas.microsoft.com/office/drawing/2014/main" id="{664381FC-B68B-4A5B-A653-B4358D382A6C}"/>
                  </a:ext>
                </a:extLst>
              </p:cNvPr>
              <p:cNvSpPr/>
              <p:nvPr/>
            </p:nvSpPr>
            <p:spPr>
              <a:xfrm>
                <a:off x="119962" y="102023"/>
                <a:ext cx="579227" cy="5847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>
                    <a:solidFill>
                      <a:srgbClr val="FFFFFF"/>
                    </a:solidFill>
                  </a:defRPr>
                </a:lvl1pPr>
              </a:lstStyle>
              <a:p>
                <a:r>
                  <a:t>X</a:t>
                </a:r>
              </a:p>
            </p:txBody>
          </p:sp>
        </p:grpSp>
        <p:grpSp>
          <p:nvGrpSpPr>
            <p:cNvPr id="8" name="流程图: 接点 4">
              <a:extLst>
                <a:ext uri="{FF2B5EF4-FFF2-40B4-BE49-F238E27FC236}">
                  <a16:creationId xmlns="" xmlns:a16="http://schemas.microsoft.com/office/drawing/2014/main" id="{32446EC8-CF7F-47B3-AB95-ACAC8F95C4FD}"/>
                </a:ext>
              </a:extLst>
            </p:cNvPr>
            <p:cNvGrpSpPr/>
            <p:nvPr/>
          </p:nvGrpSpPr>
          <p:grpSpPr>
            <a:xfrm>
              <a:off x="6829045" y="1967590"/>
              <a:ext cx="783639" cy="783639"/>
              <a:chOff x="-1" y="-1"/>
              <a:chExt cx="783638" cy="783638"/>
            </a:xfrm>
          </p:grpSpPr>
          <p:sp>
            <p:nvSpPr>
              <p:cNvPr id="22" name="圆形">
                <a:extLst>
                  <a:ext uri="{FF2B5EF4-FFF2-40B4-BE49-F238E27FC236}">
                    <a16:creationId xmlns="" xmlns:a16="http://schemas.microsoft.com/office/drawing/2014/main" id="{98893E78-1BB0-437B-B939-0B64E871649F}"/>
                  </a:ext>
                </a:extLst>
              </p:cNvPr>
              <p:cNvSpPr/>
              <p:nvPr/>
            </p:nvSpPr>
            <p:spPr>
              <a:xfrm>
                <a:off x="-1" y="-1"/>
                <a:ext cx="783638" cy="783638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  <a:endParaRPr sz="3200"/>
              </a:p>
            </p:txBody>
          </p:sp>
          <p:sp>
            <p:nvSpPr>
              <p:cNvPr id="23" name="y">
                <a:extLst>
                  <a:ext uri="{FF2B5EF4-FFF2-40B4-BE49-F238E27FC236}">
                    <a16:creationId xmlns="" xmlns:a16="http://schemas.microsoft.com/office/drawing/2014/main" id="{DD39DBA9-59AB-43B0-B07B-ED15F8DB0AC1}"/>
                  </a:ext>
                </a:extLst>
              </p:cNvPr>
              <p:cNvSpPr/>
              <p:nvPr/>
            </p:nvSpPr>
            <p:spPr>
              <a:xfrm>
                <a:off x="114760" y="99432"/>
                <a:ext cx="554115" cy="5847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/>
                  <a:t>y</a:t>
                </a:r>
              </a:p>
            </p:txBody>
          </p:sp>
        </p:grpSp>
        <p:grpSp>
          <p:nvGrpSpPr>
            <p:cNvPr id="9" name="流程图: 接点 5">
              <a:extLst>
                <a:ext uri="{FF2B5EF4-FFF2-40B4-BE49-F238E27FC236}">
                  <a16:creationId xmlns="" xmlns:a16="http://schemas.microsoft.com/office/drawing/2014/main" id="{9E0611E7-042A-4AB1-8A05-70572AC8041C}"/>
                </a:ext>
              </a:extLst>
            </p:cNvPr>
            <p:cNvGrpSpPr/>
            <p:nvPr/>
          </p:nvGrpSpPr>
          <p:grpSpPr>
            <a:xfrm>
              <a:off x="9069299" y="1970481"/>
              <a:ext cx="760505" cy="800989"/>
              <a:chOff x="-1" y="-20243"/>
              <a:chExt cx="760504" cy="800987"/>
            </a:xfrm>
          </p:grpSpPr>
          <p:sp>
            <p:nvSpPr>
              <p:cNvPr id="20" name="圆形">
                <a:extLst>
                  <a:ext uri="{FF2B5EF4-FFF2-40B4-BE49-F238E27FC236}">
                    <a16:creationId xmlns="" xmlns:a16="http://schemas.microsoft.com/office/drawing/2014/main" id="{B44D29EF-FAA5-4402-B829-A14E1EF11A27}"/>
                  </a:ext>
                </a:extLst>
              </p:cNvPr>
              <p:cNvSpPr/>
              <p:nvPr/>
            </p:nvSpPr>
            <p:spPr>
              <a:xfrm>
                <a:off x="-1" y="-1"/>
                <a:ext cx="760504" cy="760504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  <a:endParaRPr sz="3200"/>
              </a:p>
            </p:txBody>
          </p:sp>
          <p:sp>
            <p:nvSpPr>
              <p:cNvPr id="21" name="z">
                <a:extLst>
                  <a:ext uri="{FF2B5EF4-FFF2-40B4-BE49-F238E27FC236}">
                    <a16:creationId xmlns="" xmlns:a16="http://schemas.microsoft.com/office/drawing/2014/main" id="{4CFA4A5B-7225-4868-BC0E-D27416E51280}"/>
                  </a:ext>
                </a:extLst>
              </p:cNvPr>
              <p:cNvSpPr/>
              <p:nvPr/>
            </p:nvSpPr>
            <p:spPr>
              <a:xfrm>
                <a:off x="111372" y="-20243"/>
                <a:ext cx="537757" cy="8009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>
                    <a:solidFill>
                      <a:srgbClr val="FFFFFF"/>
                    </a:solidFill>
                  </a:defRPr>
                </a:lvl1pPr>
              </a:lstStyle>
              <a:p>
                <a:r>
                  <a:rPr lang="en-US" altLang="zh-CN" dirty="0"/>
                  <a:t>Z</a:t>
                </a:r>
                <a:endParaRPr dirty="0"/>
              </a:p>
            </p:txBody>
          </p:sp>
        </p:grpSp>
        <p:grpSp>
          <p:nvGrpSpPr>
            <p:cNvPr id="10" name="流程图: 接点 6">
              <a:extLst>
                <a:ext uri="{FF2B5EF4-FFF2-40B4-BE49-F238E27FC236}">
                  <a16:creationId xmlns="" xmlns:a16="http://schemas.microsoft.com/office/drawing/2014/main" id="{96345F51-27E0-4B95-9B42-4BEB6A4F7F11}"/>
                </a:ext>
              </a:extLst>
            </p:cNvPr>
            <p:cNvGrpSpPr/>
            <p:nvPr/>
          </p:nvGrpSpPr>
          <p:grpSpPr>
            <a:xfrm>
              <a:off x="5710530" y="3193389"/>
              <a:ext cx="913399" cy="913399"/>
              <a:chOff x="0" y="0"/>
              <a:chExt cx="913398" cy="913398"/>
            </a:xfrm>
          </p:grpSpPr>
          <p:sp>
            <p:nvSpPr>
              <p:cNvPr id="18" name="圆形">
                <a:extLst>
                  <a:ext uri="{FF2B5EF4-FFF2-40B4-BE49-F238E27FC236}">
                    <a16:creationId xmlns="" xmlns:a16="http://schemas.microsoft.com/office/drawing/2014/main" id="{951B83BA-F806-4FAC-92AB-E97CB5B0BA09}"/>
                  </a:ext>
                </a:extLst>
              </p:cNvPr>
              <p:cNvSpPr/>
              <p:nvPr/>
            </p:nvSpPr>
            <p:spPr>
              <a:xfrm>
                <a:off x="-1" y="-1"/>
                <a:ext cx="913400" cy="913400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4000">
                    <a:solidFill>
                      <a:srgbClr val="FFFFFF"/>
                    </a:solidFill>
                  </a:defRPr>
                </a:pPr>
                <a:endParaRPr sz="4000"/>
              </a:p>
            </p:txBody>
          </p:sp>
          <p:sp>
            <p:nvSpPr>
              <p:cNvPr id="19" name="+">
                <a:extLst>
                  <a:ext uri="{FF2B5EF4-FFF2-40B4-BE49-F238E27FC236}">
                    <a16:creationId xmlns="" xmlns:a16="http://schemas.microsoft.com/office/drawing/2014/main" id="{B96B88AC-4502-45C0-8F86-3B19AC8A2688}"/>
                  </a:ext>
                </a:extLst>
              </p:cNvPr>
              <p:cNvSpPr/>
              <p:nvPr/>
            </p:nvSpPr>
            <p:spPr>
              <a:xfrm>
                <a:off x="133763" y="106178"/>
                <a:ext cx="645872" cy="701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4000">
                    <a:solidFill>
                      <a:srgbClr val="FFFFFF"/>
                    </a:solidFill>
                  </a:defRPr>
                </a:lvl1pPr>
              </a:lstStyle>
              <a:p>
                <a:r>
                  <a:t>+</a:t>
                </a:r>
              </a:p>
            </p:txBody>
          </p:sp>
        </p:grpSp>
        <p:grpSp>
          <p:nvGrpSpPr>
            <p:cNvPr id="11" name="流程图: 接点 7">
              <a:extLst>
                <a:ext uri="{FF2B5EF4-FFF2-40B4-BE49-F238E27FC236}">
                  <a16:creationId xmlns="" xmlns:a16="http://schemas.microsoft.com/office/drawing/2014/main" id="{6BE92170-5435-450E-BEEC-E7D897FDC0E5}"/>
                </a:ext>
              </a:extLst>
            </p:cNvPr>
            <p:cNvGrpSpPr/>
            <p:nvPr/>
          </p:nvGrpSpPr>
          <p:grpSpPr>
            <a:xfrm>
              <a:off x="7027443" y="4681783"/>
              <a:ext cx="862433" cy="862434"/>
              <a:chOff x="0" y="0"/>
              <a:chExt cx="862432" cy="862432"/>
            </a:xfrm>
          </p:grpSpPr>
          <p:sp>
            <p:nvSpPr>
              <p:cNvPr id="16" name="圆形">
                <a:extLst>
                  <a:ext uri="{FF2B5EF4-FFF2-40B4-BE49-F238E27FC236}">
                    <a16:creationId xmlns="" xmlns:a16="http://schemas.microsoft.com/office/drawing/2014/main" id="{793BDA85-8486-46CB-8C2A-1829F93CF492}"/>
                  </a:ext>
                </a:extLst>
              </p:cNvPr>
              <p:cNvSpPr/>
              <p:nvPr/>
            </p:nvSpPr>
            <p:spPr>
              <a:xfrm>
                <a:off x="-1" y="-1"/>
                <a:ext cx="862434" cy="862434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4000">
                    <a:solidFill>
                      <a:srgbClr val="FFFFFF"/>
                    </a:solidFill>
                  </a:defRPr>
                </a:pPr>
                <a:endParaRPr sz="4000"/>
              </a:p>
            </p:txBody>
          </p:sp>
          <p:sp>
            <p:nvSpPr>
              <p:cNvPr id="17" name="*">
                <a:extLst>
                  <a:ext uri="{FF2B5EF4-FFF2-40B4-BE49-F238E27FC236}">
                    <a16:creationId xmlns="" xmlns:a16="http://schemas.microsoft.com/office/drawing/2014/main" id="{4614E5CA-A963-4F60-84E4-1A82485A76C8}"/>
                  </a:ext>
                </a:extLst>
              </p:cNvPr>
              <p:cNvSpPr/>
              <p:nvPr/>
            </p:nvSpPr>
            <p:spPr>
              <a:xfrm>
                <a:off x="126300" y="80695"/>
                <a:ext cx="609831" cy="701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4000">
                    <a:solidFill>
                      <a:srgbClr val="FFFFFF"/>
                    </a:solidFill>
                  </a:defRPr>
                </a:lvl1pPr>
              </a:lstStyle>
              <a:p>
                <a:r>
                  <a:t>*</a:t>
                </a:r>
              </a:p>
            </p:txBody>
          </p:sp>
        </p:grpSp>
        <p:sp>
          <p:nvSpPr>
            <p:cNvPr id="12" name="直接箭头连接符 9">
              <a:extLst>
                <a:ext uri="{FF2B5EF4-FFF2-40B4-BE49-F238E27FC236}">
                  <a16:creationId xmlns="" xmlns:a16="http://schemas.microsoft.com/office/drawing/2014/main" id="{CAED198F-901F-4E8D-80B0-5615BBF12B2D}"/>
                </a:ext>
              </a:extLst>
            </p:cNvPr>
            <p:cNvSpPr/>
            <p:nvPr/>
          </p:nvSpPr>
          <p:spPr>
            <a:xfrm>
              <a:off x="5186813" y="2648141"/>
              <a:ext cx="657030" cy="671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ln w="6350">
              <a:solidFill>
                <a:schemeClr val="accent1"/>
              </a:solidFill>
              <a:miter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直接箭头连接符 11">
              <a:extLst>
                <a:ext uri="{FF2B5EF4-FFF2-40B4-BE49-F238E27FC236}">
                  <a16:creationId xmlns="" xmlns:a16="http://schemas.microsoft.com/office/drawing/2014/main" id="{5826EF81-1522-4C66-AF4E-AFC7C8FE7BEA}"/>
                </a:ext>
              </a:extLst>
            </p:cNvPr>
            <p:cNvSpPr/>
            <p:nvPr/>
          </p:nvSpPr>
          <p:spPr>
            <a:xfrm>
              <a:off x="6458659" y="2667391"/>
              <a:ext cx="510787" cy="625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ln w="6350">
              <a:solidFill>
                <a:schemeClr val="accent1"/>
              </a:solidFill>
              <a:miter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直接箭头连接符 13">
              <a:extLst>
                <a:ext uri="{FF2B5EF4-FFF2-40B4-BE49-F238E27FC236}">
                  <a16:creationId xmlns="" xmlns:a16="http://schemas.microsoft.com/office/drawing/2014/main" id="{C831F7EA-BBFE-400D-809C-143FF7EFAE68}"/>
                </a:ext>
              </a:extLst>
            </p:cNvPr>
            <p:cNvSpPr/>
            <p:nvPr/>
          </p:nvSpPr>
          <p:spPr>
            <a:xfrm>
              <a:off x="7714770" y="2683049"/>
              <a:ext cx="1508194" cy="2077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ln w="6350">
              <a:solidFill>
                <a:schemeClr val="accent1"/>
              </a:solidFill>
              <a:miter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直接箭头连接符 15">
              <a:extLst>
                <a:ext uri="{FF2B5EF4-FFF2-40B4-BE49-F238E27FC236}">
                  <a16:creationId xmlns="" xmlns:a16="http://schemas.microsoft.com/office/drawing/2014/main" id="{3AC2D28F-17A0-4259-A307-BF79EAD10F48}"/>
                </a:ext>
              </a:extLst>
            </p:cNvPr>
            <p:cNvSpPr/>
            <p:nvPr/>
          </p:nvSpPr>
          <p:spPr>
            <a:xfrm>
              <a:off x="6476683" y="4000632"/>
              <a:ext cx="676967" cy="766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ln w="6350">
              <a:solidFill>
                <a:schemeClr val="accent1"/>
              </a:solidFill>
              <a:miter/>
              <a:tailEnd type="triangle"/>
            </a:ln>
          </p:spPr>
          <p:txBody>
            <a:bodyPr/>
            <a:lstStyle/>
            <a:p>
              <a:endParaRPr/>
            </a:p>
          </p:txBody>
        </p:sp>
      </p:grpSp>
      <p:sp>
        <p:nvSpPr>
          <p:cNvPr id="27" name="矩形 26"/>
          <p:cNvSpPr/>
          <p:nvPr/>
        </p:nvSpPr>
        <p:spPr>
          <a:xfrm>
            <a:off x="693912" y="1381100"/>
            <a:ext cx="79928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  <a:cs typeface="Calibri" panose="020F0502020204030204" pitchFamily="34" charset="0"/>
              </a:rPr>
              <a:t>x = 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Placeholder</a:t>
            </a:r>
            <a:r>
              <a:rPr lang="en-US" altLang="zh-CN" sz="2400" b="1" dirty="0"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endParaRPr lang="zh-CN" altLang="zh-CN" sz="2400" b="1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  <a:cs typeface="Calibri" panose="020F0502020204030204" pitchFamily="34" charset="0"/>
              </a:rPr>
              <a:t>y = Placeholder()</a:t>
            </a:r>
            <a:endParaRPr lang="zh-CN" altLang="zh-CN" sz="2400" b="1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  <a:cs typeface="Calibri" panose="020F0502020204030204" pitchFamily="34" charset="0"/>
              </a:rPr>
              <a:t>z = 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Constant</a:t>
            </a:r>
            <a:r>
              <a:rPr lang="en-US" altLang="zh-CN" sz="2400" b="1" dirty="0">
                <a:latin typeface="Consolas" panose="020B0609020204030204" pitchFamily="49" charset="0"/>
                <a:cs typeface="Calibri" panose="020F0502020204030204" pitchFamily="34" charset="0"/>
              </a:rPr>
              <a:t>(2)</a:t>
            </a:r>
            <a:endParaRPr lang="zh-CN" altLang="zh-CN" sz="2400" b="1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  <a:cs typeface="Calibri" panose="020F0502020204030204" pitchFamily="34" charset="0"/>
              </a:rPr>
              <a:t>t = </a:t>
            </a:r>
            <a:r>
              <a:rPr lang="en-US" altLang="zh-CN" sz="2400" b="1" dirty="0" err="1">
                <a:latin typeface="Consolas" panose="020B0609020204030204" pitchFamily="49" charset="0"/>
                <a:cs typeface="Calibri" panose="020F0502020204030204" pitchFamily="34" charset="0"/>
              </a:rPr>
              <a:t>x+y</a:t>
            </a:r>
            <a:endParaRPr lang="zh-CN" altLang="zh-CN" sz="2400" b="1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  <a:cs typeface="Calibri" panose="020F0502020204030204" pitchFamily="34" charset="0"/>
              </a:rPr>
              <a:t>res = z*t</a:t>
            </a:r>
            <a:endParaRPr lang="zh-CN" altLang="zh-CN" sz="2400" b="1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  <a:cs typeface="Calibri" panose="020F0502020204030204" pitchFamily="34" charset="0"/>
              </a:rPr>
              <a:t>print </a:t>
            </a:r>
            <a:r>
              <a:rPr lang="en-US" altLang="zh-CN" sz="2400" b="1" dirty="0" err="1">
                <a:latin typeface="Consolas" panose="020B0609020204030204" pitchFamily="49" charset="0"/>
                <a:cs typeface="Calibri" panose="020F0502020204030204" pitchFamily="34" charset="0"/>
              </a:rPr>
              <a:t>res.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eval</a:t>
            </a:r>
            <a:r>
              <a:rPr lang="en-US" altLang="zh-CN" sz="2400" b="1" dirty="0">
                <a:latin typeface="Consolas" panose="020B0609020204030204" pitchFamily="49" charset="0"/>
                <a:cs typeface="Calibri" panose="020F0502020204030204" pitchFamily="34" charset="0"/>
              </a:rPr>
              <a:t>(x=1, y=2)</a:t>
            </a:r>
            <a:endParaRPr lang="zh-CN" altLang="zh-CN" sz="2400" b="1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  <a:cs typeface="Calibri" panose="020F0502020204030204" pitchFamily="34" charset="0"/>
              </a:rPr>
              <a:t>&lt;&lt; 6</a:t>
            </a:r>
            <a:endParaRPr lang="zh-CN" altLang="zh-CN" sz="2400" b="1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  <a:cs typeface="Calibri" panose="020F0502020204030204" pitchFamily="34" charset="0"/>
              </a:rPr>
              <a:t>print </a:t>
            </a:r>
            <a:r>
              <a:rPr lang="en-US" altLang="zh-CN" sz="2400" b="1" dirty="0" err="1">
                <a:latin typeface="Consolas" panose="020B0609020204030204" pitchFamily="49" charset="0"/>
                <a:cs typeface="Calibri" panose="020F0502020204030204" pitchFamily="34" charset="0"/>
              </a:rPr>
              <a:t>res.eval</a:t>
            </a:r>
            <a:r>
              <a:rPr lang="en-US" altLang="zh-CN" sz="2400" b="1" dirty="0">
                <a:latin typeface="Consolas" panose="020B0609020204030204" pitchFamily="49" charset="0"/>
                <a:cs typeface="Calibri" panose="020F0502020204030204" pitchFamily="34" charset="0"/>
              </a:rPr>
              <a:t>(x=1, y=0)</a:t>
            </a:r>
            <a:endParaRPr lang="zh-CN" altLang="zh-CN" sz="2400" b="1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  <a:cs typeface="Calibri" panose="020F0502020204030204" pitchFamily="34" charset="0"/>
              </a:rPr>
              <a:t>&lt;&lt; 2</a:t>
            </a:r>
            <a:endParaRPr lang="zh-CN" altLang="zh-CN" sz="2400" b="1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  <a:cs typeface="Calibri" panose="020F0502020204030204" pitchFamily="34" charset="0"/>
              </a:rPr>
              <a:t>print </a:t>
            </a:r>
            <a:r>
              <a:rPr lang="en-US" altLang="zh-CN" sz="2400" b="1" dirty="0" err="1">
                <a:latin typeface="Consolas" panose="020B0609020204030204" pitchFamily="49" charset="0"/>
                <a:cs typeface="Calibri" panose="020F0502020204030204" pitchFamily="34" charset="0"/>
              </a:rPr>
              <a:t>t.eval</a:t>
            </a:r>
            <a:r>
              <a:rPr lang="en-US" altLang="zh-CN" sz="2400" b="1" dirty="0">
                <a:latin typeface="Consolas" panose="020B0609020204030204" pitchFamily="49" charset="0"/>
                <a:cs typeface="Calibri" panose="020F0502020204030204" pitchFamily="34" charset="0"/>
              </a:rPr>
              <a:t>(x=1, y=0)</a:t>
            </a:r>
            <a:endParaRPr lang="zh-CN" altLang="zh-CN" sz="2400" b="1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  <a:cs typeface="Calibri" panose="020F0502020204030204" pitchFamily="34" charset="0"/>
              </a:rPr>
              <a:t>&lt;&lt; 1</a:t>
            </a:r>
            <a:endParaRPr lang="zh-CN" altLang="zh-CN" sz="2400" b="1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  <a:cs typeface="Calibri" panose="020F0502020204030204" pitchFamily="34" charset="0"/>
              </a:rPr>
              <a:t>print </a:t>
            </a:r>
            <a:r>
              <a:rPr lang="en-US" altLang="zh-CN" sz="2400" b="1" dirty="0" err="1">
                <a:latin typeface="Consolas" panose="020B0609020204030204" pitchFamily="49" charset="0"/>
                <a:cs typeface="Calibri" panose="020F0502020204030204" pitchFamily="34" charset="0"/>
              </a:rPr>
              <a:t>res.eval</a:t>
            </a:r>
            <a:r>
              <a:rPr lang="en-US" altLang="zh-CN" sz="2400" b="1" dirty="0">
                <a:latin typeface="Consolas" panose="020B0609020204030204" pitchFamily="49" charset="0"/>
                <a:cs typeface="Calibri" panose="020F0502020204030204" pitchFamily="34" charset="0"/>
              </a:rPr>
              <a:t>(y=0)</a:t>
            </a:r>
            <a:endParaRPr lang="zh-CN" altLang="zh-CN" sz="2400" b="1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  <a:cs typeface="Calibri" panose="020F0502020204030204" pitchFamily="34" charset="0"/>
              </a:rPr>
              <a:t>&lt;&lt; Error: Placeholder x not found</a:t>
            </a:r>
            <a:endParaRPr lang="zh-CN" altLang="zh-CN" sz="2400" b="1" dirty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681650" y="1566614"/>
            <a:ext cx="15983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Menlo-Regular" charset="0"/>
              </a:rPr>
              <a:t>(</a:t>
            </a:r>
            <a:r>
              <a:rPr lang="en-US" altLang="zh-CN" sz="3200" dirty="0" err="1">
                <a:solidFill>
                  <a:srgbClr val="FF0000"/>
                </a:solidFill>
                <a:latin typeface="Menlo-Regular" charset="0"/>
              </a:rPr>
              <a:t>x+y</a:t>
            </a:r>
            <a:r>
              <a:rPr lang="en-US" altLang="zh-CN" sz="3200" dirty="0">
                <a:solidFill>
                  <a:srgbClr val="FF0000"/>
                </a:solidFill>
                <a:latin typeface="Menlo-Regular" charset="0"/>
              </a:rPr>
              <a:t>)*2</a:t>
            </a:r>
            <a:endParaRPr lang="zh-CN" altLang="zh-CN" sz="3200" dirty="0">
              <a:solidFill>
                <a:srgbClr val="FF0000"/>
              </a:solidFill>
              <a:latin typeface="Menlo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3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7FC0723E-AB09-4844-B130-3EF22E8D5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运算图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6953AA3-B729-42AC-8BC0-772612B28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第二阶段要求</a:t>
            </a:r>
            <a:endParaRPr lang="en-US" altLang="zh-CN" dirty="0"/>
          </a:p>
          <a:p>
            <a:pPr lvl="1"/>
            <a:r>
              <a:rPr lang="zh-CN" altLang="en-US" dirty="0"/>
              <a:t>阅读其他组的第一阶段代码，并对他们进行排序。</a:t>
            </a:r>
            <a:endParaRPr lang="en-US" altLang="zh-CN" dirty="0"/>
          </a:p>
          <a:p>
            <a:pPr lvl="1"/>
            <a:r>
              <a:rPr lang="zh-CN" altLang="en-US" dirty="0"/>
              <a:t>你的排序将成为他们第一阶段的得分</a:t>
            </a:r>
            <a:endParaRPr lang="en-US" altLang="zh-CN" dirty="0"/>
          </a:p>
          <a:p>
            <a:pPr lvl="1"/>
            <a:r>
              <a:rPr lang="zh-CN" altLang="en-US" dirty="0"/>
              <a:t>选择你给定的排名第一的代码，作为你本阶段的基础代码。</a:t>
            </a:r>
            <a:endParaRPr lang="en-US" altLang="zh-CN" dirty="0"/>
          </a:p>
          <a:p>
            <a:pPr lvl="1"/>
            <a:r>
              <a:rPr lang="zh-CN" altLang="en-US" dirty="0"/>
              <a:t>在其他组代码的基础上进行功能拓展</a:t>
            </a:r>
            <a:endParaRPr lang="en-US" altLang="zh-CN" dirty="0"/>
          </a:p>
          <a:p>
            <a:pPr lvl="2"/>
            <a:r>
              <a:rPr lang="zh-CN" altLang="en-US"/>
              <a:t>具体功能需求第二</a:t>
            </a:r>
            <a:r>
              <a:rPr lang="zh-CN" altLang="en-US" dirty="0"/>
              <a:t>阶段再公布</a:t>
            </a:r>
            <a:r>
              <a:rPr lang="zh-CN" altLang="en-US" dirty="0">
                <a:sym typeface="Wingdings" panose="05000000000000000000" pitchFamily="2" charset="2"/>
              </a:rPr>
              <a:t>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67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7FC0723E-AB09-4844-B130-3EF22E8D5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运算图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6953AA3-B729-42AC-8BC0-772612B28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可选择拓展</a:t>
            </a:r>
            <a:endParaRPr lang="en-US" altLang="zh-CN" dirty="0"/>
          </a:p>
          <a:p>
            <a:pPr lvl="1"/>
            <a:r>
              <a:rPr lang="zh-CN" altLang="en-US" dirty="0"/>
              <a:t>在第二阶段我们会给出一些选做项目</a:t>
            </a:r>
            <a:endParaRPr lang="en-US" altLang="zh-CN" dirty="0"/>
          </a:p>
          <a:p>
            <a:pPr lvl="1"/>
            <a:r>
              <a:rPr lang="zh-CN" altLang="en-US" dirty="0"/>
              <a:t>对于有余力的同学，也可以自行探索，实现一些其他任务</a:t>
            </a:r>
            <a:endParaRPr lang="en-US" altLang="zh-CN" dirty="0"/>
          </a:p>
          <a:p>
            <a:pPr lvl="1"/>
            <a:r>
              <a:rPr lang="zh-CN" altLang="en-US" dirty="0"/>
              <a:t>根据完成情况，给予一定程度的加分。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000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7FC0723E-AB09-4844-B130-3EF22E8D5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得分占比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6953AA3-B729-42AC-8BC0-772612B28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第一阶段</a:t>
            </a:r>
            <a:endParaRPr lang="en-US" altLang="zh-CN" dirty="0"/>
          </a:p>
          <a:p>
            <a:pPr lvl="1"/>
            <a:r>
              <a:rPr lang="zh-CN" altLang="en-US" dirty="0"/>
              <a:t>基础功能</a:t>
            </a:r>
            <a:r>
              <a:rPr lang="en-US" altLang="zh-CN" dirty="0"/>
              <a:t>--20%</a:t>
            </a:r>
          </a:p>
          <a:p>
            <a:pPr lvl="1"/>
            <a:r>
              <a:rPr lang="zh-CN" altLang="en-US" dirty="0"/>
              <a:t>其他组对你的代码评价得分</a:t>
            </a:r>
            <a:r>
              <a:rPr lang="en-US" altLang="zh-CN" dirty="0"/>
              <a:t>--20%</a:t>
            </a:r>
          </a:p>
          <a:p>
            <a:pPr lvl="1"/>
            <a:r>
              <a:rPr lang="zh-CN" altLang="en-US" dirty="0"/>
              <a:t>对其他组的代码评价是否合理</a:t>
            </a:r>
            <a:r>
              <a:rPr lang="en-US" altLang="zh-CN" dirty="0"/>
              <a:t>--5%</a:t>
            </a:r>
          </a:p>
          <a:p>
            <a:r>
              <a:rPr lang="zh-CN" altLang="en-US" dirty="0"/>
              <a:t>第二阶段</a:t>
            </a:r>
            <a:endParaRPr lang="en-US" altLang="zh-CN" dirty="0"/>
          </a:p>
          <a:p>
            <a:pPr lvl="1"/>
            <a:r>
              <a:rPr lang="zh-CN" altLang="en-US" dirty="0"/>
              <a:t>完成第二阶段的基础功能</a:t>
            </a:r>
            <a:r>
              <a:rPr lang="en-US" altLang="zh-CN" dirty="0"/>
              <a:t>--25%</a:t>
            </a:r>
          </a:p>
          <a:p>
            <a:pPr lvl="1"/>
            <a:r>
              <a:rPr lang="zh-CN" altLang="en-US" dirty="0"/>
              <a:t>助教对于设计文档、代码的人工审核</a:t>
            </a:r>
            <a:r>
              <a:rPr lang="en-US" altLang="zh-CN" dirty="0"/>
              <a:t>--15</a:t>
            </a:r>
            <a:r>
              <a:rPr lang="en-US" altLang="zh-CN" dirty="0" smtClean="0"/>
              <a:t>%</a:t>
            </a:r>
            <a:endParaRPr lang="en-US" altLang="zh-CN" dirty="0"/>
          </a:p>
          <a:p>
            <a:pPr lvl="1"/>
            <a:r>
              <a:rPr lang="zh-CN" altLang="en-US" dirty="0" smtClean="0"/>
              <a:t>拓展需求</a:t>
            </a:r>
            <a:r>
              <a:rPr lang="en-US" altLang="zh-CN" dirty="0" smtClean="0"/>
              <a:t>(</a:t>
            </a:r>
            <a:r>
              <a:rPr lang="zh-CN" altLang="en-US" dirty="0" smtClean="0"/>
              <a:t>待定</a:t>
            </a:r>
            <a:r>
              <a:rPr lang="en-US" altLang="zh-CN" dirty="0" smtClean="0"/>
              <a:t>)--15%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815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7FC0723E-AB09-4844-B130-3EF22E8D5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其他相关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6953AA3-B729-42AC-8BC0-772612B28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第二阶段不愿意使用其他人代码的，可以使用自己的代码，会有一定惩罚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该项目保证平均得分不小于普通大作业</a:t>
            </a:r>
            <a:r>
              <a:rPr lang="en-US" altLang="zh-CN" dirty="0"/>
              <a:t>60%</a:t>
            </a:r>
            <a:r>
              <a:rPr lang="zh-CN" altLang="en-US" dirty="0"/>
              <a:t>的组，方差不会大于普通大作业的方差。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两人一组，本学期不超过</a:t>
            </a:r>
            <a:r>
              <a:rPr lang="en-US" altLang="zh-CN" dirty="0"/>
              <a:t>8</a:t>
            </a:r>
            <a:r>
              <a:rPr lang="zh-CN" altLang="en-US" dirty="0"/>
              <a:t>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526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黑白棋</a:t>
            </a:r>
            <a:endParaRPr lang="zh-CN" altLang="en-US" dirty="0"/>
          </a:p>
        </p:txBody>
      </p:sp>
      <p:sp>
        <p:nvSpPr>
          <p:cNvPr id="5" name="AutoShape 4" descr="Dev-C+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AutoShape 2" descr="趣味黑白棋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628650" y="1628775"/>
            <a:ext cx="7975600" cy="482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游戏在</a:t>
            </a:r>
            <a:r>
              <a:rPr lang="en-US" altLang="zh-CN" dirty="0" smtClean="0"/>
              <a:t>8*8</a:t>
            </a:r>
            <a:r>
              <a:rPr lang="zh-CN" altLang="en-US" dirty="0" smtClean="0"/>
              <a:t>的棋盘中进行，</a:t>
            </a:r>
            <a:r>
              <a:rPr lang="zh-CN" altLang="en-US" dirty="0"/>
              <a:t>黑白棋轮流</a:t>
            </a:r>
            <a:r>
              <a:rPr lang="zh-CN" altLang="en-US" dirty="0" smtClean="0"/>
              <a:t>行动，黑棋先行。棋局</a:t>
            </a:r>
            <a:r>
              <a:rPr lang="zh-CN" altLang="en-US" dirty="0"/>
              <a:t>开始时黑棋位于</a:t>
            </a:r>
            <a:r>
              <a:rPr lang="en-US" altLang="zh-CN" dirty="0"/>
              <a:t>e4</a:t>
            </a:r>
            <a:r>
              <a:rPr lang="zh-CN" altLang="en-US" dirty="0"/>
              <a:t>和</a:t>
            </a:r>
            <a:r>
              <a:rPr lang="en-US" altLang="zh-CN" dirty="0"/>
              <a:t>d5</a:t>
            </a:r>
            <a:r>
              <a:rPr lang="zh-CN" altLang="en-US" dirty="0"/>
              <a:t>，白棋位于</a:t>
            </a:r>
            <a:r>
              <a:rPr lang="en-US" altLang="zh-CN" dirty="0"/>
              <a:t>d4</a:t>
            </a:r>
            <a:r>
              <a:rPr lang="zh-CN" altLang="en-US" dirty="0"/>
              <a:t>和</a:t>
            </a:r>
            <a:r>
              <a:rPr lang="en-US" altLang="zh-CN" dirty="0" smtClean="0"/>
              <a:t>e5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把自己颜色的棋子放在棋盘的空格上，而当自己放下的棋子在横、竖、斜八个方向内有一个自己的棋子，则被夹在中间的全部翻转会成为自己的棋子。并且，只有在可以翻转棋子的地方才可以下子。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5034985"/>
            <a:ext cx="1805142" cy="182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黑白棋</a:t>
            </a:r>
            <a:endParaRPr lang="zh-CN" altLang="en-US" dirty="0"/>
          </a:p>
        </p:txBody>
      </p:sp>
      <p:sp>
        <p:nvSpPr>
          <p:cNvPr id="5" name="AutoShape 4" descr="Dev-C+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AutoShape 2" descr="趣味黑白棋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628650" y="1628775"/>
            <a:ext cx="7975600" cy="482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除非至少翻转了对手的一个棋子，否则就不能落子。如果一方没有合法棋步</a:t>
            </a:r>
            <a:r>
              <a:rPr lang="zh-CN" altLang="en-US" dirty="0" smtClean="0"/>
              <a:t>，那</a:t>
            </a:r>
            <a:r>
              <a:rPr lang="zh-CN" altLang="en-US" dirty="0"/>
              <a:t>他这一轮只能弃权</a:t>
            </a:r>
            <a:r>
              <a:rPr lang="zh-CN" altLang="en-US" dirty="0" smtClean="0"/>
              <a:t>，但棋手不能主动弃权。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棋局持续下去，直到棋盘填满或者双方都无合法棋步可下</a:t>
            </a:r>
            <a:r>
              <a:rPr lang="zh-CN" altLang="en-US" dirty="0" smtClean="0"/>
              <a:t>。棋局结束时棋盘上棋子多的一方获胜。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072" y="4659065"/>
            <a:ext cx="1805142" cy="182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9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黑白棋</a:t>
            </a:r>
            <a:endParaRPr lang="zh-CN" altLang="en-US" dirty="0"/>
          </a:p>
        </p:txBody>
      </p:sp>
      <p:sp>
        <p:nvSpPr>
          <p:cNvPr id="5" name="AutoShape 4" descr="Dev-C+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336" y="1338036"/>
            <a:ext cx="6925384" cy="520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4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黑白棋</a:t>
            </a:r>
            <a:endParaRPr lang="zh-CN" altLang="en-US" dirty="0"/>
          </a:p>
        </p:txBody>
      </p:sp>
      <p:sp>
        <p:nvSpPr>
          <p:cNvPr id="5" name="AutoShape 4" descr="Dev-C+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AutoShape 2" descr="趣味黑白棋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502409" y="1442195"/>
            <a:ext cx="7240905" cy="482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 dirty="0" smtClean="0"/>
              <a:t>在命令行屏幕中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对于每一条指令，实时维护游戏局面，可输出空行或系统命令刷新屏幕。</a:t>
            </a:r>
            <a:endParaRPr lang="en-US" altLang="zh-CN" sz="2400" dirty="0" smtClean="0"/>
          </a:p>
          <a:p>
            <a:r>
              <a:rPr lang="en-US" altLang="zh-CN" sz="2400" dirty="0" smtClean="0"/>
              <a:t>‘x’</a:t>
            </a:r>
            <a:r>
              <a:rPr lang="zh-CN" altLang="en-US" sz="2400" dirty="0" smtClean="0"/>
              <a:t>表示黑棋</a:t>
            </a:r>
            <a:r>
              <a:rPr lang="zh-CN" altLang="en-US" sz="2400" dirty="0"/>
              <a:t>，</a:t>
            </a:r>
            <a:r>
              <a:rPr lang="en-US" altLang="zh-CN" sz="2400" dirty="0" smtClean="0"/>
              <a:t>‘o’</a:t>
            </a:r>
            <a:r>
              <a:rPr lang="zh-CN" altLang="en-US" sz="2400" dirty="0" smtClean="0"/>
              <a:t>表示白棋，</a:t>
            </a:r>
            <a:r>
              <a:rPr lang="en-US" altLang="zh-CN" sz="2400" dirty="0" smtClean="0"/>
              <a:t>‘.’</a:t>
            </a:r>
            <a:r>
              <a:rPr lang="zh-CN" altLang="en-US" sz="2400" dirty="0" smtClean="0"/>
              <a:t>表示空格，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‘\1’</a:t>
            </a:r>
            <a:r>
              <a:rPr lang="zh-CN" altLang="en-US" sz="2400" dirty="0" smtClean="0"/>
              <a:t>提示当前可下子位置</a:t>
            </a:r>
            <a:endParaRPr lang="en-US" altLang="zh-CN" sz="2400" dirty="0"/>
          </a:p>
          <a:p>
            <a:r>
              <a:rPr lang="zh-CN" altLang="en-US" sz="2400" dirty="0" smtClean="0"/>
              <a:t>支持悔棋操作，悔棋定义为回到当前执子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方执子的上一步</a:t>
            </a:r>
            <a:endParaRPr lang="en-US" altLang="zh-CN" sz="2400" dirty="0" smtClean="0"/>
          </a:p>
          <a:p>
            <a:r>
              <a:rPr lang="zh-CN" altLang="en-US" sz="2400" dirty="0" smtClean="0"/>
              <a:t>胜负分出后输出胜负结果</a:t>
            </a:r>
            <a:endParaRPr lang="en-US" altLang="zh-CN" sz="2400" dirty="0" smtClean="0"/>
          </a:p>
          <a:p>
            <a:r>
              <a:rPr lang="zh-CN" altLang="en-US" sz="2400" dirty="0" smtClean="0"/>
              <a:t>支持保存和加载游戏存档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存档格式为</a:t>
            </a:r>
            <a:r>
              <a:rPr lang="en-US" altLang="zh-CN" sz="2400" dirty="0" smtClean="0"/>
              <a:t>txt</a:t>
            </a:r>
            <a:r>
              <a:rPr lang="zh-CN" altLang="en-US" sz="2400" dirty="0" smtClean="0"/>
              <a:t>文件</a:t>
            </a:r>
            <a:endParaRPr lang="en-US" altLang="zh-CN" sz="2400" dirty="0" smtClean="0"/>
          </a:p>
          <a:p>
            <a:r>
              <a:rPr lang="zh-CN" altLang="en-US" sz="2400" dirty="0" smtClean="0"/>
              <a:t>加载到无效存档文件需提示错误信息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测试时文件格式只会为</a:t>
            </a:r>
            <a:r>
              <a:rPr lang="en-US" altLang="zh-CN" sz="2400" dirty="0" smtClean="0"/>
              <a:t>txt</a:t>
            </a:r>
            <a:r>
              <a:rPr lang="zh-CN" altLang="en-US" sz="2400" dirty="0" smtClean="0"/>
              <a:t>文本文件</a:t>
            </a:r>
            <a:endParaRPr lang="en-US" altLang="zh-CN" sz="2400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817" y="2027704"/>
            <a:ext cx="1455892" cy="23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6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396</TotalTime>
  <Words>3239</Words>
  <Application>Microsoft Office PowerPoint</Application>
  <PresentationFormat>全屏显示(4:3)</PresentationFormat>
  <Paragraphs>429</Paragraphs>
  <Slides>54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54</vt:i4>
      </vt:variant>
    </vt:vector>
  </HeadingPairs>
  <TitlesOfParts>
    <vt:vector size="56" baseType="lpstr">
      <vt:lpstr>Office 主题</vt:lpstr>
      <vt:lpstr>Office Theme</vt:lpstr>
      <vt:lpstr>PowerPoint 演示文稿</vt:lpstr>
      <vt:lpstr>基本要求</vt:lpstr>
      <vt:lpstr>分组要求</vt:lpstr>
      <vt:lpstr>PowerPoint 演示文稿</vt:lpstr>
      <vt:lpstr>选题#1: 棋类对战平台(易)</vt:lpstr>
      <vt:lpstr>黑白棋</vt:lpstr>
      <vt:lpstr>黑白棋</vt:lpstr>
      <vt:lpstr>黑白棋</vt:lpstr>
      <vt:lpstr>黑白棋</vt:lpstr>
      <vt:lpstr>黑白棋</vt:lpstr>
      <vt:lpstr>9*9五子棋 &amp; 9*9围棋</vt:lpstr>
      <vt:lpstr>拓展功能</vt:lpstr>
      <vt:lpstr>选题#2: 考试组卷系统(易)</vt:lpstr>
      <vt:lpstr>考试组卷系统</vt:lpstr>
      <vt:lpstr>拓展功能</vt:lpstr>
      <vt:lpstr>选题#3: 图书管理系统(中)</vt:lpstr>
      <vt:lpstr>需求</vt:lpstr>
      <vt:lpstr>数据管理</vt:lpstr>
      <vt:lpstr>检索</vt:lpstr>
      <vt:lpstr>控制</vt:lpstr>
      <vt:lpstr>拓展功能</vt:lpstr>
      <vt:lpstr>选题#4: 代码版本管理工具(中)</vt:lpstr>
      <vt:lpstr>背景介绍</vt:lpstr>
      <vt:lpstr>背景介绍</vt:lpstr>
      <vt:lpstr>项目需求</vt:lpstr>
      <vt:lpstr>项目需求</vt:lpstr>
      <vt:lpstr>拓展功能</vt:lpstr>
      <vt:lpstr>选题#5: Python语言解释器(难)</vt:lpstr>
      <vt:lpstr>背景介绍</vt:lpstr>
      <vt:lpstr>设计思路</vt:lpstr>
      <vt:lpstr>设计思路</vt:lpstr>
      <vt:lpstr>大作业要求</vt:lpstr>
      <vt:lpstr>拓展功能</vt:lpstr>
      <vt:lpstr>选题#6: 信息收集系统(难)</vt:lpstr>
      <vt:lpstr>任务分析</vt:lpstr>
      <vt:lpstr>背景知识</vt:lpstr>
      <vt:lpstr>拓展功能</vt:lpstr>
      <vt:lpstr>PowerPoint 演示文稿</vt:lpstr>
      <vt:lpstr>Universal Online Judge开发</vt:lpstr>
      <vt:lpstr>UOJ开发</vt:lpstr>
      <vt:lpstr>UOJ开发</vt:lpstr>
      <vt:lpstr>UOJ开发</vt:lpstr>
      <vt:lpstr>PowerPoint 演示文稿</vt:lpstr>
      <vt:lpstr>试点项目</vt:lpstr>
      <vt:lpstr>为什么有试点项目</vt:lpstr>
      <vt:lpstr>试点项目</vt:lpstr>
      <vt:lpstr>试点项目：运算图</vt:lpstr>
      <vt:lpstr>试点项目：运算图</vt:lpstr>
      <vt:lpstr>运算图</vt:lpstr>
      <vt:lpstr>运算图</vt:lpstr>
      <vt:lpstr>运算图</vt:lpstr>
      <vt:lpstr>运算图</vt:lpstr>
      <vt:lpstr>得分占比</vt:lpstr>
      <vt:lpstr>其他相关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handy</dc:title>
  <dc:creator>Windows 用户</dc:creator>
  <cp:lastModifiedBy>Pei Ke</cp:lastModifiedBy>
  <cp:revision>119</cp:revision>
  <dcterms:created xsi:type="dcterms:W3CDTF">2018-03-26T08:17:13Z</dcterms:created>
  <dcterms:modified xsi:type="dcterms:W3CDTF">2018-04-06T11:46:54Z</dcterms:modified>
</cp:coreProperties>
</file>