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5"/>
  </p:notesMasterIdLst>
  <p:sldIdLst>
    <p:sldId id="466" r:id="rId2"/>
    <p:sldId id="878" r:id="rId3"/>
    <p:sldId id="880" r:id="rId4"/>
    <p:sldId id="881" r:id="rId5"/>
    <p:sldId id="877" r:id="rId6"/>
    <p:sldId id="826" r:id="rId7"/>
    <p:sldId id="882" r:id="rId8"/>
    <p:sldId id="884" r:id="rId9"/>
    <p:sldId id="888" r:id="rId10"/>
    <p:sldId id="834" r:id="rId11"/>
    <p:sldId id="833" r:id="rId12"/>
    <p:sldId id="832" r:id="rId13"/>
    <p:sldId id="916" r:id="rId14"/>
    <p:sldId id="885" r:id="rId15"/>
    <p:sldId id="917" r:id="rId16"/>
    <p:sldId id="886" r:id="rId17"/>
    <p:sldId id="887" r:id="rId18"/>
    <p:sldId id="836" r:id="rId19"/>
    <p:sldId id="839" r:id="rId20"/>
    <p:sldId id="805" r:id="rId21"/>
    <p:sldId id="824" r:id="rId22"/>
    <p:sldId id="809" r:id="rId23"/>
    <p:sldId id="810" r:id="rId24"/>
    <p:sldId id="911" r:id="rId25"/>
    <p:sldId id="811" r:id="rId26"/>
    <p:sldId id="913" r:id="rId27"/>
    <p:sldId id="812" r:id="rId28"/>
    <p:sldId id="915" r:id="rId29"/>
    <p:sldId id="813" r:id="rId30"/>
    <p:sldId id="814" r:id="rId31"/>
    <p:sldId id="914" r:id="rId32"/>
    <p:sldId id="815" r:id="rId33"/>
    <p:sldId id="816" r:id="rId34"/>
    <p:sldId id="817" r:id="rId35"/>
    <p:sldId id="818" r:id="rId36"/>
    <p:sldId id="838" r:id="rId37"/>
    <p:sldId id="889" r:id="rId38"/>
    <p:sldId id="890" r:id="rId39"/>
    <p:sldId id="891" r:id="rId40"/>
    <p:sldId id="892" r:id="rId41"/>
    <p:sldId id="893" r:id="rId42"/>
    <p:sldId id="894" r:id="rId43"/>
    <p:sldId id="895" r:id="rId44"/>
    <p:sldId id="896" r:id="rId45"/>
    <p:sldId id="897" r:id="rId46"/>
    <p:sldId id="898" r:id="rId47"/>
    <p:sldId id="899" r:id="rId48"/>
    <p:sldId id="918" r:id="rId49"/>
    <p:sldId id="900" r:id="rId50"/>
    <p:sldId id="901" r:id="rId51"/>
    <p:sldId id="919" r:id="rId52"/>
    <p:sldId id="902" r:id="rId53"/>
    <p:sldId id="920" r:id="rId54"/>
    <p:sldId id="903" r:id="rId55"/>
    <p:sldId id="921" r:id="rId56"/>
    <p:sldId id="904" r:id="rId57"/>
    <p:sldId id="905" r:id="rId58"/>
    <p:sldId id="906" r:id="rId59"/>
    <p:sldId id="907" r:id="rId60"/>
    <p:sldId id="909" r:id="rId61"/>
    <p:sldId id="910" r:id="rId62"/>
    <p:sldId id="873" r:id="rId63"/>
    <p:sldId id="475" r:id="rId6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CC00"/>
    <a:srgbClr val="003366"/>
    <a:srgbClr val="0066CC"/>
    <a:srgbClr val="FF0000"/>
    <a:srgbClr val="3A536D"/>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75" autoAdjust="0"/>
    <p:restoredTop sz="69540" autoAdjust="0"/>
  </p:normalViewPr>
  <p:slideViewPr>
    <p:cSldViewPr>
      <p:cViewPr varScale="1">
        <p:scale>
          <a:sx n="113" d="100"/>
          <a:sy n="113" d="100"/>
        </p:scale>
        <p:origin x="309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0D356C-09E4-436D-B177-0B0618DA66DD}"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B5A1AD71-DC6F-4876-879E-E3B42945967A}">
      <dgm:prSet custT="1"/>
      <dgm:spPr/>
      <dgm:t>
        <a:bodyPr/>
        <a:lstStyle/>
        <a:p>
          <a:pPr rtl="0"/>
          <a:r>
            <a:rPr lang="zh-CN" altLang="en-US" sz="2000" dirty="0" smtClean="0">
              <a:latin typeface="微软雅黑" panose="020B0503020204020204" pitchFamily="34" charset="-122"/>
              <a:ea typeface="微软雅黑" panose="020B0503020204020204" pitchFamily="34" charset="-122"/>
            </a:rPr>
            <a:t>模板方法</a:t>
          </a:r>
          <a:endParaRPr lang="zh-CN" altLang="en-US" sz="2000" dirty="0">
            <a:latin typeface="微软雅黑" panose="020B0503020204020204" pitchFamily="34" charset="-122"/>
            <a:ea typeface="微软雅黑" panose="020B0503020204020204" pitchFamily="34" charset="-122"/>
          </a:endParaRPr>
        </a:p>
      </dgm:t>
    </dgm:pt>
    <dgm:pt modelId="{F373761A-6C3C-4406-8BF2-CA3FD09CD22B}" type="parTrans" cxnId="{073423FC-0E8C-4228-8912-CEDD4BCC835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B87B528-EF7F-49A8-9E18-78E5E9803D31}" type="sibTrans" cxnId="{073423FC-0E8C-4228-8912-CEDD4BCC835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30C157E-8EF8-4999-85A0-5B829C9A7D34}">
      <dgm:prSet custT="1"/>
      <dgm:spPr/>
      <dgm:t>
        <a:bodyPr/>
        <a:lstStyle/>
        <a:p>
          <a:pPr rtl="0"/>
          <a:r>
            <a:rPr lang="zh-CN" altLang="en-US" sz="2300" b="1" kern="1200" dirty="0" smtClean="0">
              <a:solidFill>
                <a:srgbClr val="003366"/>
              </a:solidFill>
              <a:latin typeface="Consolas" panose="020B0609020204030204" pitchFamily="49" charset="0"/>
              <a:ea typeface="华文楷体" panose="02010600040101010101" pitchFamily="2" charset="-122"/>
              <a:cs typeface="+mn-cs"/>
            </a:rPr>
            <a:t>针对</a:t>
          </a:r>
          <a:r>
            <a:rPr lang="zh-CN" sz="2300" b="1" kern="1200" dirty="0" smtClean="0">
              <a:solidFill>
                <a:srgbClr val="003366"/>
              </a:solidFill>
              <a:latin typeface="Consolas" panose="020B0609020204030204" pitchFamily="49" charset="0"/>
              <a:ea typeface="华文楷体" panose="02010600040101010101" pitchFamily="2" charset="-122"/>
              <a:cs typeface="+mn-cs"/>
            </a:rPr>
            <a:t>所有</a:t>
          </a:r>
          <a:r>
            <a:rPr lang="en-US" sz="2300" b="0" kern="1200" dirty="0" err="1" smtClean="0">
              <a:solidFill>
                <a:schemeClr val="tx1"/>
              </a:solidFill>
              <a:latin typeface="Consolas" panose="020B0609020204030204" pitchFamily="49" charset="0"/>
              <a:ea typeface="华文楷体" panose="02010600040101010101" pitchFamily="2" charset="-122"/>
              <a:cs typeface="+mn-cs"/>
            </a:rPr>
            <a:t>getLoad</a:t>
          </a:r>
          <a:r>
            <a:rPr lang="en-US" sz="2300" b="0" kern="1200" dirty="0" smtClean="0">
              <a:solidFill>
                <a:schemeClr val="tx1"/>
              </a:solidFill>
              <a:latin typeface="Consolas" panose="020B0609020204030204" pitchFamily="49" charset="0"/>
              <a:ea typeface="华文楷体" panose="02010600040101010101" pitchFamily="2" charset="-122"/>
              <a:cs typeface="+mn-cs"/>
            </a:rPr>
            <a:t>()</a:t>
          </a:r>
          <a:r>
            <a:rPr lang="zh-CN" altLang="en-US" sz="2300" b="0" kern="1200" dirty="0" smtClean="0">
              <a:solidFill>
                <a:schemeClr val="tx1"/>
              </a:solidFill>
              <a:latin typeface="Consolas" panose="020B0609020204030204" pitchFamily="49" charset="0"/>
              <a:ea typeface="华文楷体" panose="02010600040101010101" pitchFamily="2" charset="-122"/>
              <a:cs typeface="+mn-cs"/>
            </a:rPr>
            <a:t>、</a:t>
          </a:r>
          <a:r>
            <a:rPr lang="en-US" sz="2300" b="0" kern="1200" dirty="0" err="1" smtClean="0">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smtClean="0">
              <a:solidFill>
                <a:schemeClr val="tx1"/>
              </a:solidFill>
              <a:latin typeface="Consolas" panose="020B0609020204030204" pitchFamily="49" charset="0"/>
              <a:ea typeface="华文楷体" panose="02010600040101010101" pitchFamily="2" charset="-122"/>
              <a:cs typeface="+mn-cs"/>
            </a:rPr>
            <a:t>()</a:t>
          </a:r>
          <a:r>
            <a:rPr lang="zh-CN" sz="2300" b="1" kern="1200" dirty="0" smtClean="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dgm:t>
    </dgm:pt>
    <dgm:pt modelId="{CF48A260-806A-437F-BB22-675FFE53FC67}" type="parTrans" cxnId="{D2B283F8-F2C8-45DC-9E4E-618333CB8B1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FDD81AED-C079-4524-884A-18F0EDD1CD9D}" type="sibTrans" cxnId="{D2B283F8-F2C8-45DC-9E4E-618333CB8B1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928F803-DE69-4A34-945A-259C1B479426}">
      <dgm:prSet custT="1"/>
      <dgm:spPr/>
      <dgm:t>
        <a:bodyPr/>
        <a:lstStyle/>
        <a:p>
          <a:pPr rtl="0"/>
          <a:r>
            <a:rPr lang="zh-CN" sz="2300" b="1" kern="1200" dirty="0" smtClean="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smtClean="0">
              <a:solidFill>
                <a:srgbClr val="FF0000"/>
              </a:solidFill>
              <a:latin typeface="Consolas" panose="020B0609020204030204" pitchFamily="49" charset="0"/>
              <a:ea typeface="华文楷体" panose="02010600040101010101" pitchFamily="2" charset="-122"/>
              <a:cs typeface="+mn-cs"/>
            </a:rPr>
            <a:t>n*m</a:t>
          </a:r>
          <a:r>
            <a:rPr lang="en-US" sz="2300" b="1" kern="1200" dirty="0" smtClean="0">
              <a:solidFill>
                <a:srgbClr val="003366"/>
              </a:solidFill>
              <a:latin typeface="Consolas" panose="020B0609020204030204" pitchFamily="49" charset="0"/>
              <a:ea typeface="华文楷体" panose="02010600040101010101" pitchFamily="2" charset="-122"/>
              <a:cs typeface="+mn-cs"/>
            </a:rPr>
            <a:t> </a:t>
          </a:r>
          <a:r>
            <a:rPr lang="zh-CN" sz="2300" b="1" kern="1200" dirty="0" smtClean="0">
              <a:solidFill>
                <a:srgbClr val="003366"/>
              </a:solidFill>
              <a:latin typeface="Consolas" panose="020B0609020204030204" pitchFamily="49" charset="0"/>
              <a:ea typeface="华文楷体" panose="02010600040101010101" pitchFamily="2" charset="-122"/>
              <a:cs typeface="+mn-cs"/>
            </a:rPr>
            <a:t>个</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EA982098-50AB-453A-9620-5F17A35FC2F2}" type="parTrans" cxnId="{40FC46C0-C370-4093-9761-468A4CFE01B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2D29B5-537F-496C-8D47-D865DDF03039}" type="sibTrans" cxnId="{40FC46C0-C370-4093-9761-468A4CFE01B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C732367-4348-4D1D-B432-E7D477C1AB13}">
      <dgm:prSet custT="1"/>
      <dgm:spPr/>
      <dgm:t>
        <a:bodyPr/>
        <a:lstStyle/>
        <a:p>
          <a:pPr rtl="0"/>
          <a:r>
            <a:rPr lang="zh-CN" altLang="en-US" sz="2000" dirty="0" smtClean="0">
              <a:latin typeface="微软雅黑" panose="020B0503020204020204" pitchFamily="34" charset="-122"/>
              <a:ea typeface="微软雅黑" panose="020B0503020204020204" pitchFamily="34" charset="-122"/>
            </a:rPr>
            <a:t>策略</a:t>
          </a:r>
          <a:endParaRPr lang="zh-CN" altLang="en-US" sz="2000" dirty="0">
            <a:latin typeface="微软雅黑" panose="020B0503020204020204" pitchFamily="34" charset="-122"/>
            <a:ea typeface="微软雅黑" panose="020B0503020204020204" pitchFamily="34" charset="-122"/>
          </a:endParaRPr>
        </a:p>
      </dgm:t>
    </dgm:pt>
    <dgm:pt modelId="{8EE0B006-7095-42AB-AE47-2B59EADE1082}" type="parTrans" cxnId="{9DA463F1-6B83-4DF8-A75F-DF38A34B241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3695FA4-DEB9-430F-9FFE-FCD534C86C74}" type="sibTrans" cxnId="{9DA463F1-6B83-4DF8-A75F-DF38A34B241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472544F-F5AB-4733-9081-15096BB54620}">
      <dgm:prSet custT="1"/>
      <dgm:spPr/>
      <dgm:t>
        <a:bodyPr/>
        <a:lstStyle/>
        <a:p>
          <a:pPr rtl="0"/>
          <a:r>
            <a:rPr lang="zh-CN" altLang="en-US" sz="2300" b="1" kern="1200" dirty="0" smtClean="0">
              <a:solidFill>
                <a:srgbClr val="003366"/>
              </a:solidFill>
              <a:latin typeface="Consolas" panose="020B0609020204030204" pitchFamily="49" charset="0"/>
              <a:ea typeface="华文楷体" panose="02010600040101010101" pitchFamily="2" charset="-122"/>
              <a:cs typeface="+mn-cs"/>
            </a:rPr>
            <a:t>无</a:t>
          </a:r>
          <a:r>
            <a:rPr lang="zh-CN" sz="2300" b="1" kern="1200" dirty="0" smtClean="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smtClean="0">
              <a:solidFill>
                <a:schemeClr val="tx1"/>
              </a:solidFill>
              <a:latin typeface="Consolas" panose="020B0609020204030204" pitchFamily="49" charset="0"/>
              <a:ea typeface="华文楷体" panose="02010600040101010101" pitchFamily="2" charset="-122"/>
              <a:cs typeface="+mn-cs"/>
            </a:rPr>
            <a:t>LoadStrategy</a:t>
          </a:r>
          <a:r>
            <a:rPr lang="zh-CN" sz="2300" b="1" kern="1200" dirty="0" smtClean="0">
              <a:solidFill>
                <a:srgbClr val="003366"/>
              </a:solidFill>
              <a:latin typeface="Consolas" panose="020B0609020204030204" pitchFamily="49" charset="0"/>
              <a:ea typeface="华文楷体" panose="02010600040101010101" pitchFamily="2" charset="-122"/>
              <a:cs typeface="+mn-cs"/>
            </a:rPr>
            <a:t>和</a:t>
          </a:r>
          <a:r>
            <a:rPr lang="en-US" sz="2300" b="0" kern="1200" dirty="0" err="1" smtClean="0">
              <a:solidFill>
                <a:schemeClr val="tx1"/>
              </a:solidFill>
              <a:latin typeface="Consolas" panose="020B0609020204030204" pitchFamily="49" charset="0"/>
              <a:ea typeface="华文楷体" panose="02010600040101010101" pitchFamily="2" charset="-122"/>
              <a:cs typeface="+mn-cs"/>
            </a:rPr>
            <a:t>LatencyStrategy</a:t>
          </a:r>
          <a:r>
            <a:rPr lang="zh-CN" sz="2300" b="1" kern="1200" dirty="0" smtClean="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smtClean="0">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smtClean="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280F5E78-BFC1-4774-BC33-AEACB0CBDAE0}" type="parTrans" cxnId="{7EC53823-0E30-467E-8FD3-4078F48D8694}">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BBFF769-0559-4F34-BBB3-46903D66C9A4}" type="sibTrans" cxnId="{7EC53823-0E30-467E-8FD3-4078F48D8694}">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87CB231-EA26-4C08-B4C0-643242EEF75E}">
      <dgm:prSet custT="1"/>
      <dgm:spPr/>
      <dgm:t>
        <a:bodyPr/>
        <a:lstStyle/>
        <a:p>
          <a:pPr rtl="0"/>
          <a:r>
            <a:rPr lang="zh-CN" sz="2300" b="1" kern="1200" dirty="0" smtClean="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smtClean="0">
              <a:solidFill>
                <a:srgbClr val="FF0000"/>
              </a:solidFill>
              <a:latin typeface="Consolas" panose="020B0609020204030204" pitchFamily="49" charset="0"/>
              <a:ea typeface="华文楷体" panose="02010600040101010101" pitchFamily="2" charset="-122"/>
              <a:cs typeface="+mn-cs"/>
            </a:rPr>
            <a:t>1 </a:t>
          </a:r>
          <a:r>
            <a:rPr lang="zh-CN" sz="2300" b="1" kern="1200" dirty="0" smtClean="0">
              <a:solidFill>
                <a:srgbClr val="003366"/>
              </a:solidFill>
              <a:latin typeface="Consolas" panose="020B0609020204030204" pitchFamily="49" charset="0"/>
              <a:ea typeface="华文楷体" panose="02010600040101010101" pitchFamily="2" charset="-122"/>
              <a:cs typeface="+mn-cs"/>
            </a:rPr>
            <a:t>个</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2F126759-4EF0-461A-9F3D-3ABC581B83B4}" type="parTrans" cxnId="{CCD20006-7EEF-4E67-941C-803A1FA7F7E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D559021-368E-4F55-B424-E705C2C0906A}" type="sibTrans" cxnId="{CCD20006-7EEF-4E67-941C-803A1FA7F7E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3A43F1-ED74-427B-A2F1-DBCEB4A10661}" type="pres">
      <dgm:prSet presAssocID="{F60D356C-09E4-436D-B177-0B0618DA66DD}" presName="Name0" presStyleCnt="0">
        <dgm:presLayoutVars>
          <dgm:dir/>
          <dgm:animLvl val="lvl"/>
          <dgm:resizeHandles val="exact"/>
        </dgm:presLayoutVars>
      </dgm:prSet>
      <dgm:spPr/>
      <dgm:t>
        <a:bodyPr/>
        <a:lstStyle/>
        <a:p>
          <a:endParaRPr lang="zh-CN" altLang="en-US"/>
        </a:p>
      </dgm:t>
    </dgm:pt>
    <dgm:pt modelId="{82122249-55A8-4910-A30D-181744439E7F}" type="pres">
      <dgm:prSet presAssocID="{B5A1AD71-DC6F-4876-879E-E3B42945967A}" presName="composite" presStyleCnt="0"/>
      <dgm:spPr/>
    </dgm:pt>
    <dgm:pt modelId="{30DA6878-E11E-49E1-955B-140805B529EF}" type="pres">
      <dgm:prSet presAssocID="{B5A1AD71-DC6F-4876-879E-E3B42945967A}" presName="parTx" presStyleLbl="alignNode1" presStyleIdx="0" presStyleCnt="2">
        <dgm:presLayoutVars>
          <dgm:chMax val="0"/>
          <dgm:chPref val="0"/>
          <dgm:bulletEnabled val="1"/>
        </dgm:presLayoutVars>
      </dgm:prSet>
      <dgm:spPr/>
      <dgm:t>
        <a:bodyPr/>
        <a:lstStyle/>
        <a:p>
          <a:endParaRPr lang="zh-CN" altLang="en-US"/>
        </a:p>
      </dgm:t>
    </dgm:pt>
    <dgm:pt modelId="{EEDB4AA6-32AF-44D6-9F64-CB942A8079E2}" type="pres">
      <dgm:prSet presAssocID="{B5A1AD71-DC6F-4876-879E-E3B42945967A}" presName="desTx" presStyleLbl="alignAccFollowNode1" presStyleIdx="0" presStyleCnt="2">
        <dgm:presLayoutVars>
          <dgm:bulletEnabled val="1"/>
        </dgm:presLayoutVars>
      </dgm:prSet>
      <dgm:spPr/>
      <dgm:t>
        <a:bodyPr/>
        <a:lstStyle/>
        <a:p>
          <a:endParaRPr lang="zh-CN" altLang="en-US"/>
        </a:p>
      </dgm:t>
    </dgm:pt>
    <dgm:pt modelId="{7DF81FCC-DE7C-4F9F-9E18-62B822BE5934}" type="pres">
      <dgm:prSet presAssocID="{DB87B528-EF7F-49A8-9E18-78E5E9803D31}" presName="space" presStyleCnt="0"/>
      <dgm:spPr/>
    </dgm:pt>
    <dgm:pt modelId="{EC1EB600-FFA9-41BF-8F02-B98EA13F6D6C}" type="pres">
      <dgm:prSet presAssocID="{0C732367-4348-4D1D-B432-E7D477C1AB13}" presName="composite" presStyleCnt="0"/>
      <dgm:spPr/>
    </dgm:pt>
    <dgm:pt modelId="{1DC7EF5F-B031-4AAB-9BFA-FBFC076D71E0}" type="pres">
      <dgm:prSet presAssocID="{0C732367-4348-4D1D-B432-E7D477C1AB13}" presName="parTx" presStyleLbl="alignNode1" presStyleIdx="1" presStyleCnt="2">
        <dgm:presLayoutVars>
          <dgm:chMax val="0"/>
          <dgm:chPref val="0"/>
          <dgm:bulletEnabled val="1"/>
        </dgm:presLayoutVars>
      </dgm:prSet>
      <dgm:spPr/>
      <dgm:t>
        <a:bodyPr/>
        <a:lstStyle/>
        <a:p>
          <a:endParaRPr lang="zh-CN" altLang="en-US"/>
        </a:p>
      </dgm:t>
    </dgm:pt>
    <dgm:pt modelId="{BC5FFCBD-8963-4386-998B-EC7F07B38F9B}" type="pres">
      <dgm:prSet presAssocID="{0C732367-4348-4D1D-B432-E7D477C1AB13}" presName="desTx" presStyleLbl="alignAccFollowNode1" presStyleIdx="1" presStyleCnt="2">
        <dgm:presLayoutVars>
          <dgm:bulletEnabled val="1"/>
        </dgm:presLayoutVars>
      </dgm:prSet>
      <dgm:spPr/>
      <dgm:t>
        <a:bodyPr/>
        <a:lstStyle/>
        <a:p>
          <a:endParaRPr lang="zh-CN" altLang="en-US"/>
        </a:p>
      </dgm:t>
    </dgm:pt>
  </dgm:ptLst>
  <dgm:cxnLst>
    <dgm:cxn modelId="{268AC63D-3FD8-4B6C-9F59-EAF1ABAA609D}" type="presOf" srcId="{B5A1AD71-DC6F-4876-879E-E3B42945967A}" destId="{30DA6878-E11E-49E1-955B-140805B529EF}" srcOrd="0" destOrd="0" presId="urn:microsoft.com/office/officeart/2005/8/layout/hList1"/>
    <dgm:cxn modelId="{D2B283F8-F2C8-45DC-9E4E-618333CB8B17}" srcId="{B5A1AD71-DC6F-4876-879E-E3B42945967A}" destId="{E30C157E-8EF8-4999-85A0-5B829C9A7D34}" srcOrd="0" destOrd="0" parTransId="{CF48A260-806A-437F-BB22-675FFE53FC67}" sibTransId="{FDD81AED-C079-4524-884A-18F0EDD1CD9D}"/>
    <dgm:cxn modelId="{7EC53823-0E30-467E-8FD3-4078F48D8694}" srcId="{0C732367-4348-4D1D-B432-E7D477C1AB13}" destId="{C472544F-F5AB-4733-9081-15096BB54620}" srcOrd="0" destOrd="0" parTransId="{280F5E78-BFC1-4774-BC33-AEACB0CBDAE0}" sibTransId="{ABBFF769-0559-4F34-BBB3-46903D66C9A4}"/>
    <dgm:cxn modelId="{1185121D-3861-46C1-A2A7-1F873454721E}" type="presOf" srcId="{487CB231-EA26-4C08-B4C0-643242EEF75E}" destId="{BC5FFCBD-8963-4386-998B-EC7F07B38F9B}" srcOrd="0" destOrd="1" presId="urn:microsoft.com/office/officeart/2005/8/layout/hList1"/>
    <dgm:cxn modelId="{073423FC-0E8C-4228-8912-CEDD4BCC8355}" srcId="{F60D356C-09E4-436D-B177-0B0618DA66DD}" destId="{B5A1AD71-DC6F-4876-879E-E3B42945967A}" srcOrd="0" destOrd="0" parTransId="{F373761A-6C3C-4406-8BF2-CA3FD09CD22B}" sibTransId="{DB87B528-EF7F-49A8-9E18-78E5E9803D31}"/>
    <dgm:cxn modelId="{343A81A6-5FB3-41BF-86A2-F2FF328EA9AD}" type="presOf" srcId="{F60D356C-09E4-436D-B177-0B0618DA66DD}" destId="{963A43F1-ED74-427B-A2F1-DBCEB4A10661}" srcOrd="0" destOrd="0" presId="urn:microsoft.com/office/officeart/2005/8/layout/hList1"/>
    <dgm:cxn modelId="{B55491F6-502F-4162-82D9-85B84A8D92C8}" type="presOf" srcId="{0C732367-4348-4D1D-B432-E7D477C1AB13}" destId="{1DC7EF5F-B031-4AAB-9BFA-FBFC076D71E0}" srcOrd="0" destOrd="0" presId="urn:microsoft.com/office/officeart/2005/8/layout/hList1"/>
    <dgm:cxn modelId="{99F40EB8-5E3F-4192-8208-3FF7982CF4DC}" type="presOf" srcId="{6928F803-DE69-4A34-945A-259C1B479426}" destId="{EEDB4AA6-32AF-44D6-9F64-CB942A8079E2}" srcOrd="0" destOrd="1" presId="urn:microsoft.com/office/officeart/2005/8/layout/hList1"/>
    <dgm:cxn modelId="{9DA463F1-6B83-4DF8-A75F-DF38A34B2415}" srcId="{F60D356C-09E4-436D-B177-0B0618DA66DD}" destId="{0C732367-4348-4D1D-B432-E7D477C1AB13}" srcOrd="1" destOrd="0" parTransId="{8EE0B006-7095-42AB-AE47-2B59EADE1082}" sibTransId="{A3695FA4-DEB9-430F-9FFE-FCD534C86C74}"/>
    <dgm:cxn modelId="{CCD20006-7EEF-4E67-941C-803A1FA7F7E9}" srcId="{0C732367-4348-4D1D-B432-E7D477C1AB13}" destId="{487CB231-EA26-4C08-B4C0-643242EEF75E}" srcOrd="1" destOrd="0" parTransId="{2F126759-4EF0-461A-9F3D-3ABC581B83B4}" sibTransId="{1D559021-368E-4F55-B424-E705C2C0906A}"/>
    <dgm:cxn modelId="{40FC46C0-C370-4093-9761-468A4CFE01BE}" srcId="{B5A1AD71-DC6F-4876-879E-E3B42945967A}" destId="{6928F803-DE69-4A34-945A-259C1B479426}" srcOrd="1" destOrd="0" parTransId="{EA982098-50AB-453A-9620-5F17A35FC2F2}" sibTransId="{792D29B5-537F-496C-8D47-D865DDF03039}"/>
    <dgm:cxn modelId="{4DDFC66C-615C-4103-BE34-E712587C9CA8}" type="presOf" srcId="{C472544F-F5AB-4733-9081-15096BB54620}" destId="{BC5FFCBD-8963-4386-998B-EC7F07B38F9B}" srcOrd="0" destOrd="0" presId="urn:microsoft.com/office/officeart/2005/8/layout/hList1"/>
    <dgm:cxn modelId="{DE598641-CA8A-48CE-B66F-3A98771650D8}" type="presOf" srcId="{E30C157E-8EF8-4999-85A0-5B829C9A7D34}" destId="{EEDB4AA6-32AF-44D6-9F64-CB942A8079E2}" srcOrd="0" destOrd="0" presId="urn:microsoft.com/office/officeart/2005/8/layout/hList1"/>
    <dgm:cxn modelId="{744CBB82-1CC4-436C-9450-635CC50D79A4}" type="presParOf" srcId="{963A43F1-ED74-427B-A2F1-DBCEB4A10661}" destId="{82122249-55A8-4910-A30D-181744439E7F}" srcOrd="0" destOrd="0" presId="urn:microsoft.com/office/officeart/2005/8/layout/hList1"/>
    <dgm:cxn modelId="{5E8B541D-7348-4949-892C-6E5AF5AAAAEF}" type="presParOf" srcId="{82122249-55A8-4910-A30D-181744439E7F}" destId="{30DA6878-E11E-49E1-955B-140805B529EF}" srcOrd="0" destOrd="0" presId="urn:microsoft.com/office/officeart/2005/8/layout/hList1"/>
    <dgm:cxn modelId="{46DF0ABD-255F-476A-91E3-FFEFBF5061EC}" type="presParOf" srcId="{82122249-55A8-4910-A30D-181744439E7F}" destId="{EEDB4AA6-32AF-44D6-9F64-CB942A8079E2}" srcOrd="1" destOrd="0" presId="urn:microsoft.com/office/officeart/2005/8/layout/hList1"/>
    <dgm:cxn modelId="{CAE27C71-83DD-4791-930A-6BF222605958}" type="presParOf" srcId="{963A43F1-ED74-427B-A2F1-DBCEB4A10661}" destId="{7DF81FCC-DE7C-4F9F-9E18-62B822BE5934}" srcOrd="1" destOrd="0" presId="urn:microsoft.com/office/officeart/2005/8/layout/hList1"/>
    <dgm:cxn modelId="{1F1E3DCC-0208-4DF3-9EE8-600B21983422}" type="presParOf" srcId="{963A43F1-ED74-427B-A2F1-DBCEB4A10661}" destId="{EC1EB600-FFA9-41BF-8F02-B98EA13F6D6C}" srcOrd="2" destOrd="0" presId="urn:microsoft.com/office/officeart/2005/8/layout/hList1"/>
    <dgm:cxn modelId="{D319B31C-6470-46EF-BA0E-E2C34723CE8B}" type="presParOf" srcId="{EC1EB600-FFA9-41BF-8F02-B98EA13F6D6C}" destId="{1DC7EF5F-B031-4AAB-9BFA-FBFC076D71E0}" srcOrd="0" destOrd="0" presId="urn:microsoft.com/office/officeart/2005/8/layout/hList1"/>
    <dgm:cxn modelId="{866E488E-EED1-4872-891E-19CEA49E1A0F}" type="presParOf" srcId="{EC1EB600-FFA9-41BF-8F02-B98EA13F6D6C}" destId="{BC5FFCBD-8963-4386-998B-EC7F07B38F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669DB7BA-CFA2-48B5-8065-18562E6AA662}">
      <dgm:prSet/>
      <dgm:spPr/>
      <dgm:t>
        <a:bodyPr/>
        <a:lstStyle/>
        <a:p>
          <a:pPr rtl="0"/>
          <a:r>
            <a:rPr lang="zh-CN" altLang="en-US" dirty="0" smtClean="0">
              <a:latin typeface="微软雅黑" panose="020B0503020204020204" pitchFamily="34" charset="-122"/>
              <a:ea typeface="微软雅黑" panose="020B0503020204020204" pitchFamily="34" charset="-122"/>
            </a:rPr>
            <a:t>模板方法</a:t>
          </a:r>
          <a:endParaRPr lang="zh-CN" dirty="0">
            <a:latin typeface="微软雅黑" panose="020B0503020204020204" pitchFamily="34" charset="-122"/>
            <a:ea typeface="微软雅黑" panose="020B0503020204020204" pitchFamily="34" charset="-122"/>
          </a:endParaRPr>
        </a:p>
      </dgm:t>
    </dgm:pt>
    <dgm:pt modelId="{808C8826-9201-4D15-9FC7-697B152C9862}" type="parTrans" cxnId="{D7AA6935-3A27-4C20-8B67-FDA5963F1836}">
      <dgm:prSet/>
      <dgm:spPr/>
      <dgm:t>
        <a:bodyPr/>
        <a:lstStyle/>
        <a:p>
          <a:endParaRPr lang="zh-CN" altLang="en-US">
            <a:latin typeface="微软雅黑" panose="020B0503020204020204" pitchFamily="34" charset="-122"/>
            <a:ea typeface="微软雅黑" panose="020B0503020204020204" pitchFamily="34" charset="-122"/>
          </a:endParaRPr>
        </a:p>
      </dgm:t>
    </dgm:pt>
    <dgm:pt modelId="{6F8FAD61-DD39-4E15-BDBD-D059E40696A6}" type="sibTrans" cxnId="{D7AA6935-3A27-4C20-8B67-FDA5963F1836}">
      <dgm:prSet/>
      <dgm:spPr/>
      <dgm:t>
        <a:bodyPr/>
        <a:lstStyle/>
        <a:p>
          <a:endParaRPr lang="zh-CN" altLang="en-US">
            <a:latin typeface="微软雅黑" panose="020B0503020204020204" pitchFamily="34" charset="-122"/>
            <a:ea typeface="微软雅黑" panose="020B0503020204020204" pitchFamily="34" charset="-122"/>
          </a:endParaRPr>
        </a:p>
      </dgm:t>
    </dgm:pt>
    <dgm:pt modelId="{FE3C24BD-45F0-4C28-A6E7-DDC8E8B6287B}">
      <dgm:prSet/>
      <dgm:spPr/>
      <dgm:t>
        <a:bodyPr/>
        <a:lstStyle/>
        <a:p>
          <a:pPr rtl="0"/>
          <a:r>
            <a:rPr lang="zh-CN" b="1" dirty="0" smtClean="0">
              <a:solidFill>
                <a:schemeClr val="tx1"/>
              </a:solidFill>
              <a:latin typeface="华文楷体" panose="02010600040101010101" pitchFamily="2" charset="-122"/>
              <a:ea typeface="华文楷体" panose="02010600040101010101" pitchFamily="2" charset="-122"/>
            </a:rPr>
            <a:t>接口同时负责所有的功能（算法）</a:t>
          </a:r>
          <a:endParaRPr lang="zh-CN" b="1" dirty="0">
            <a:solidFill>
              <a:schemeClr val="tx1"/>
            </a:solidFill>
            <a:latin typeface="华文楷体" panose="02010600040101010101" pitchFamily="2" charset="-122"/>
            <a:ea typeface="华文楷体" panose="02010600040101010101" pitchFamily="2" charset="-122"/>
          </a:endParaRPr>
        </a:p>
      </dgm:t>
    </dgm:pt>
    <dgm:pt modelId="{773D3313-B5A3-4FE6-9179-66B39F63FE51}" type="parTrans" cxnId="{CABF8DBC-93A3-4A05-9C20-73E9343768B0}">
      <dgm:prSet/>
      <dgm:spPr/>
      <dgm:t>
        <a:bodyPr/>
        <a:lstStyle/>
        <a:p>
          <a:endParaRPr lang="zh-CN" altLang="en-US">
            <a:latin typeface="微软雅黑" panose="020B0503020204020204" pitchFamily="34" charset="-122"/>
            <a:ea typeface="微软雅黑" panose="020B0503020204020204" pitchFamily="34" charset="-122"/>
          </a:endParaRPr>
        </a:p>
      </dgm:t>
    </dgm:pt>
    <dgm:pt modelId="{8D7FC9EE-388E-46D8-9AB1-31FEDB926250}" type="sibTrans" cxnId="{CABF8DBC-93A3-4A05-9C20-73E9343768B0}">
      <dgm:prSet/>
      <dgm:spPr/>
      <dgm:t>
        <a:bodyPr/>
        <a:lstStyle/>
        <a:p>
          <a:endParaRPr lang="zh-CN" altLang="en-US">
            <a:latin typeface="微软雅黑" panose="020B0503020204020204" pitchFamily="34" charset="-122"/>
            <a:ea typeface="微软雅黑" panose="020B0503020204020204" pitchFamily="34" charset="-122"/>
          </a:endParaRPr>
        </a:p>
      </dgm:t>
    </dgm:pt>
    <dgm:pt modelId="{BC7C46DF-C253-4997-B878-F36250D2FADD}">
      <dgm:prSet/>
      <dgm:spPr/>
      <dgm:t>
        <a:bodyPr/>
        <a:lstStyle/>
        <a:p>
          <a:pPr rtl="0"/>
          <a:r>
            <a:rPr lang="zh-CN" b="1" dirty="0" smtClean="0">
              <a:solidFill>
                <a:schemeClr val="tx1"/>
              </a:solidFill>
              <a:latin typeface="华文楷体" panose="02010600040101010101" pitchFamily="2" charset="-122"/>
              <a:ea typeface="华文楷体" panose="02010600040101010101" pitchFamily="2" charset="-122"/>
            </a:rPr>
            <a:t>任何算法的修改都导致整个实现类的变化</a:t>
          </a:r>
          <a:endParaRPr lang="zh-CN" b="1" dirty="0">
            <a:solidFill>
              <a:schemeClr val="tx1"/>
            </a:solidFill>
            <a:latin typeface="华文楷体" panose="02010600040101010101" pitchFamily="2" charset="-122"/>
            <a:ea typeface="华文楷体" panose="02010600040101010101" pitchFamily="2" charset="-122"/>
          </a:endParaRPr>
        </a:p>
      </dgm:t>
    </dgm:pt>
    <dgm:pt modelId="{522BC6A5-7C5B-4106-8908-518A3B831A2D}" type="parTrans" cxnId="{C1C0791F-4D6D-4F53-B0A0-07D4800FC3D9}">
      <dgm:prSet/>
      <dgm:spPr/>
      <dgm:t>
        <a:bodyPr/>
        <a:lstStyle/>
        <a:p>
          <a:endParaRPr lang="zh-CN" altLang="en-US">
            <a:latin typeface="微软雅黑" panose="020B0503020204020204" pitchFamily="34" charset="-122"/>
            <a:ea typeface="微软雅黑" panose="020B0503020204020204" pitchFamily="34" charset="-122"/>
          </a:endParaRPr>
        </a:p>
      </dgm:t>
    </dgm:pt>
    <dgm:pt modelId="{608F3EDE-126B-4F43-919E-AD6A858D3B41}" type="sibTrans" cxnId="{C1C0791F-4D6D-4F53-B0A0-07D4800FC3D9}">
      <dgm:prSet/>
      <dgm:spPr/>
      <dgm:t>
        <a:bodyPr/>
        <a:lstStyle/>
        <a:p>
          <a:endParaRPr lang="zh-CN" altLang="en-US">
            <a:latin typeface="微软雅黑" panose="020B0503020204020204" pitchFamily="34" charset="-122"/>
            <a:ea typeface="微软雅黑" panose="020B0503020204020204" pitchFamily="34" charset="-122"/>
          </a:endParaRPr>
        </a:p>
      </dgm:t>
    </dgm:pt>
    <dgm:pt modelId="{CCBCAC37-B8AB-45F8-AB71-71ABA887AB2E}">
      <dgm:prSet/>
      <dgm:spPr/>
      <dgm:t>
        <a:bodyPr/>
        <a:lstStyle/>
        <a:p>
          <a:pPr rtl="0"/>
          <a:r>
            <a:rPr lang="zh-CN" dirty="0" smtClean="0">
              <a:latin typeface="微软雅黑" panose="020B0503020204020204" pitchFamily="34" charset="-122"/>
              <a:ea typeface="微软雅黑" panose="020B0503020204020204" pitchFamily="34" charset="-122"/>
            </a:rPr>
            <a:t>策略</a:t>
          </a:r>
          <a:endParaRPr lang="zh-CN" dirty="0">
            <a:latin typeface="微软雅黑" panose="020B0503020204020204" pitchFamily="34" charset="-122"/>
            <a:ea typeface="微软雅黑" panose="020B0503020204020204" pitchFamily="34" charset="-122"/>
          </a:endParaRPr>
        </a:p>
      </dgm:t>
    </dgm:pt>
    <dgm:pt modelId="{6A019B37-89DD-4566-9619-5CF12A07CE8F}" type="parTrans" cxnId="{F1E5E777-5A9C-4FD4-A53D-FA2249E13F9F}">
      <dgm:prSet/>
      <dgm:spPr/>
      <dgm:t>
        <a:bodyPr/>
        <a:lstStyle/>
        <a:p>
          <a:endParaRPr lang="zh-CN" altLang="en-US">
            <a:latin typeface="微软雅黑" panose="020B0503020204020204" pitchFamily="34" charset="-122"/>
            <a:ea typeface="微软雅黑" panose="020B0503020204020204" pitchFamily="34" charset="-122"/>
          </a:endParaRPr>
        </a:p>
      </dgm:t>
    </dgm:pt>
    <dgm:pt modelId="{8EC5C649-09CF-46B9-AA2B-D696D73FA971}" type="sibTrans" cxnId="{F1E5E777-5A9C-4FD4-A53D-FA2249E13F9F}">
      <dgm:prSet/>
      <dgm:spPr/>
      <dgm:t>
        <a:bodyPr/>
        <a:lstStyle/>
        <a:p>
          <a:endParaRPr lang="zh-CN" altLang="en-US">
            <a:latin typeface="微软雅黑" panose="020B0503020204020204" pitchFamily="34" charset="-122"/>
            <a:ea typeface="微软雅黑" panose="020B0503020204020204" pitchFamily="34" charset="-122"/>
          </a:endParaRPr>
        </a:p>
      </dgm:t>
    </dgm:pt>
    <dgm:pt modelId="{91523511-9445-4DA7-B3D7-DEBF3C194093}">
      <dgm:prSet/>
      <dgm:spPr/>
      <dgm:t>
        <a:bodyPr/>
        <a:lstStyle/>
        <a:p>
          <a:pPr rtl="0"/>
          <a:r>
            <a:rPr lang="zh-CN" b="1" dirty="0" smtClean="0">
              <a:solidFill>
                <a:schemeClr val="tx1"/>
              </a:solidFill>
              <a:latin typeface="华文楷体" panose="02010600040101010101" pitchFamily="2" charset="-122"/>
              <a:ea typeface="华文楷体" panose="02010600040101010101" pitchFamily="2" charset="-122"/>
            </a:rPr>
            <a:t>每个策略</a:t>
          </a:r>
          <a:r>
            <a:rPr lang="zh-CN" altLang="en-US" b="1" dirty="0" smtClean="0">
              <a:solidFill>
                <a:schemeClr val="tx1"/>
              </a:solidFill>
              <a:latin typeface="华文楷体" panose="02010600040101010101" pitchFamily="2" charset="-122"/>
              <a:ea typeface="华文楷体" panose="02010600040101010101" pitchFamily="2" charset="-122"/>
            </a:rPr>
            <a:t>只</a:t>
          </a:r>
          <a:r>
            <a:rPr lang="zh-CN" b="1" dirty="0" smtClean="0">
              <a:solidFill>
                <a:schemeClr val="tx1"/>
              </a:solidFill>
              <a:latin typeface="华文楷体" panose="02010600040101010101" pitchFamily="2" charset="-122"/>
              <a:ea typeface="华文楷体" panose="02010600040101010101" pitchFamily="2" charset="-122"/>
            </a:rPr>
            <a:t>负责一个功能</a:t>
          </a:r>
          <a:r>
            <a:rPr lang="zh-CN" altLang="en-US" b="1" dirty="0" smtClean="0">
              <a:solidFill>
                <a:schemeClr val="tx1"/>
              </a:solidFill>
              <a:latin typeface="华文楷体" panose="02010600040101010101" pitchFamily="2" charset="-122"/>
              <a:ea typeface="华文楷体" panose="02010600040101010101" pitchFamily="2" charset="-122"/>
            </a:rPr>
            <a:t>，易于拓展。</a:t>
          </a:r>
          <a:endParaRPr lang="zh-CN" b="1" dirty="0">
            <a:solidFill>
              <a:schemeClr val="tx1"/>
            </a:solidFill>
            <a:latin typeface="华文楷体" panose="02010600040101010101" pitchFamily="2" charset="-122"/>
            <a:ea typeface="华文楷体" panose="02010600040101010101" pitchFamily="2" charset="-122"/>
          </a:endParaRPr>
        </a:p>
      </dgm:t>
    </dgm:pt>
    <dgm:pt modelId="{AB309C70-23A9-4DE4-9C4C-5B82536077FE}" type="parTrans" cxnId="{D06A1D8C-4092-43FC-92C6-45CBD5E480A1}">
      <dgm:prSet/>
      <dgm:spPr/>
      <dgm:t>
        <a:bodyPr/>
        <a:lstStyle/>
        <a:p>
          <a:endParaRPr lang="zh-CN" altLang="en-US">
            <a:latin typeface="微软雅黑" panose="020B0503020204020204" pitchFamily="34" charset="-122"/>
            <a:ea typeface="微软雅黑" panose="020B0503020204020204" pitchFamily="34" charset="-122"/>
          </a:endParaRPr>
        </a:p>
      </dgm:t>
    </dgm:pt>
    <dgm:pt modelId="{C92E960A-BC2C-4C97-9E6C-836EC3EEBA3F}" type="sibTrans" cxnId="{D06A1D8C-4092-43FC-92C6-45CBD5E480A1}">
      <dgm:prSet/>
      <dgm:spPr/>
      <dgm:t>
        <a:bodyPr/>
        <a:lstStyle/>
        <a:p>
          <a:endParaRPr lang="zh-CN" altLang="en-US">
            <a:latin typeface="微软雅黑" panose="020B0503020204020204" pitchFamily="34" charset="-122"/>
            <a:ea typeface="微软雅黑" panose="020B0503020204020204" pitchFamily="34" charset="-122"/>
          </a:endParaRPr>
        </a:p>
      </dgm:t>
    </dgm:pt>
    <dgm:pt modelId="{14F78422-B327-471A-AC77-41903637E2D9}">
      <dgm:prSet/>
      <dgm:spPr/>
      <dgm:t>
        <a:bodyPr/>
        <a:lstStyle/>
        <a:p>
          <a:pPr rtl="0"/>
          <a:r>
            <a:rPr lang="zh-CN" b="1" dirty="0" smtClean="0">
              <a:solidFill>
                <a:schemeClr val="tx1"/>
              </a:solidFill>
              <a:latin typeface="华文楷体" panose="02010600040101010101" pitchFamily="2" charset="-122"/>
              <a:ea typeface="华文楷体" panose="02010600040101010101" pitchFamily="2" charset="-122"/>
            </a:rPr>
            <a:t>算法的修改被限制在单个策略类的变化中</a:t>
          </a:r>
          <a:r>
            <a:rPr lang="zh-CN" altLang="en-US" b="1" dirty="0" smtClean="0">
              <a:solidFill>
                <a:schemeClr val="tx1"/>
              </a:solidFill>
              <a:latin typeface="华文楷体" panose="02010600040101010101" pitchFamily="2" charset="-122"/>
              <a:ea typeface="华文楷体" panose="02010600040101010101" pitchFamily="2" charset="-122"/>
            </a:rPr>
            <a:t>，</a:t>
          </a:r>
          <a:r>
            <a:rPr lang="zh-CN" b="1" dirty="0" smtClean="0">
              <a:solidFill>
                <a:schemeClr val="tx1"/>
              </a:solidFill>
              <a:latin typeface="华文楷体" panose="02010600040101010101" pitchFamily="2" charset="-122"/>
              <a:ea typeface="华文楷体" panose="02010600040101010101" pitchFamily="2" charset="-122"/>
            </a:rPr>
            <a:t>任何算法的修改</a:t>
          </a:r>
          <a:r>
            <a:rPr lang="zh-CN" altLang="en-US" b="1" dirty="0" smtClean="0">
              <a:solidFill>
                <a:schemeClr val="tx1"/>
              </a:solidFill>
              <a:latin typeface="华文楷体" panose="02010600040101010101" pitchFamily="2" charset="-122"/>
              <a:ea typeface="华文楷体" panose="02010600040101010101" pitchFamily="2" charset="-122"/>
            </a:rPr>
            <a:t>对整体不造成影响</a:t>
          </a:r>
          <a:endParaRPr lang="zh-CN" b="1" dirty="0">
            <a:solidFill>
              <a:schemeClr val="tx1"/>
            </a:solidFill>
            <a:latin typeface="华文楷体" panose="02010600040101010101" pitchFamily="2" charset="-122"/>
            <a:ea typeface="华文楷体" panose="02010600040101010101" pitchFamily="2" charset="-122"/>
          </a:endParaRPr>
        </a:p>
      </dgm:t>
    </dgm:pt>
    <dgm:pt modelId="{08886A3B-F08C-4CD5-B28D-63556B8C6029}" type="parTrans" cxnId="{4E173AC4-70AE-4504-8371-5F46EE1F27D4}">
      <dgm:prSet/>
      <dgm:spPr/>
      <dgm:t>
        <a:bodyPr/>
        <a:lstStyle/>
        <a:p>
          <a:endParaRPr lang="zh-CN" altLang="en-US">
            <a:latin typeface="微软雅黑" panose="020B0503020204020204" pitchFamily="34" charset="-122"/>
            <a:ea typeface="微软雅黑" panose="020B0503020204020204" pitchFamily="34" charset="-122"/>
          </a:endParaRPr>
        </a:p>
      </dgm:t>
    </dgm:pt>
    <dgm:pt modelId="{0285B49F-93B1-42DC-8ED8-D3E81608E96C}" type="sibTrans" cxnId="{4E173AC4-70AE-4504-8371-5F46EE1F27D4}">
      <dgm:prSet/>
      <dgm:spPr/>
      <dgm:t>
        <a:bodyPr/>
        <a:lstStyle/>
        <a:p>
          <a:endParaRPr lang="zh-CN" altLang="en-US">
            <a:latin typeface="微软雅黑" panose="020B0503020204020204" pitchFamily="34" charset="-122"/>
            <a:ea typeface="微软雅黑" panose="020B0503020204020204" pitchFamily="34" charset="-122"/>
          </a:endParaRPr>
        </a:p>
      </dgm:t>
    </dgm:pt>
    <dgm:pt modelId="{AC705A0A-266C-4A27-9A49-DBC929305FCF}">
      <dgm:prSet/>
      <dgm:spPr/>
      <dgm:t>
        <a:bodyPr/>
        <a:lstStyle/>
        <a:p>
          <a:pPr rtl="0"/>
          <a:r>
            <a:rPr lang="zh-CN" altLang="en-US" b="1" dirty="0" smtClean="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smtClean="0">
              <a:solidFill>
                <a:srgbClr val="FF0000"/>
              </a:solidFill>
              <a:latin typeface="华文楷体" panose="02010600040101010101" pitchFamily="2" charset="-122"/>
              <a:ea typeface="华文楷体" panose="02010600040101010101" pitchFamily="2" charset="-122"/>
            </a:rPr>
            <a:t>组合行为</a:t>
          </a:r>
          <a:r>
            <a:rPr lang="zh-CN" altLang="en-US" b="1" dirty="0" smtClean="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smtClean="0">
              <a:solidFill>
                <a:srgbClr val="FF0000"/>
              </a:solidFill>
              <a:latin typeface="华文楷体" panose="02010600040101010101" pitchFamily="2" charset="-122"/>
              <a:ea typeface="华文楷体" panose="02010600040101010101" pitchFamily="2" charset="-122"/>
            </a:rPr>
            <a:t>功能的划分与组合</a:t>
          </a:r>
          <a:endParaRPr lang="zh-CN" b="1" dirty="0">
            <a:solidFill>
              <a:srgbClr val="FF0000"/>
            </a:solidFill>
            <a:latin typeface="华文楷体" panose="02010600040101010101" pitchFamily="2" charset="-122"/>
            <a:ea typeface="华文楷体" panose="02010600040101010101" pitchFamily="2" charset="-122"/>
          </a:endParaRPr>
        </a:p>
      </dgm:t>
    </dgm:pt>
    <dgm:pt modelId="{C3CB8F10-D388-4134-900E-4B1BE841541C}" type="parTrans" cxnId="{AB9A1BAF-8333-4926-B22E-E149F9E9A49C}">
      <dgm:prSet/>
      <dgm:spPr/>
      <dgm:t>
        <a:bodyPr/>
        <a:lstStyle/>
        <a:p>
          <a:endParaRPr lang="zh-CN" altLang="en-US"/>
        </a:p>
      </dgm:t>
    </dgm:pt>
    <dgm:pt modelId="{98ACC516-66BE-4297-9EC3-254053D7061E}" type="sibTrans" cxnId="{AB9A1BAF-8333-4926-B22E-E149F9E9A49C}">
      <dgm:prSet/>
      <dgm:spPr/>
      <dgm:t>
        <a:bodyPr/>
        <a:lstStyle/>
        <a:p>
          <a:endParaRPr lang="zh-CN" altLang="en-US"/>
        </a:p>
      </dgm:t>
    </dgm:pt>
    <dgm:pt modelId="{1106EB89-0D34-4855-B9E3-619C36F86171}">
      <dgm:prSet/>
      <dgm:spPr/>
      <dgm:t>
        <a:bodyPr/>
        <a:lstStyle/>
        <a:p>
          <a:pPr rtl="0"/>
          <a:r>
            <a:rPr lang="zh-CN" altLang="en-US" b="1" dirty="0" smtClean="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smtClean="0">
              <a:solidFill>
                <a:srgbClr val="FF0000"/>
              </a:solidFill>
              <a:latin typeface="华文楷体" panose="02010600040101010101" pitchFamily="2" charset="-122"/>
              <a:ea typeface="华文楷体" panose="02010600040101010101" pitchFamily="2" charset="-122"/>
            </a:rPr>
            <a:t>继承行为</a:t>
          </a:r>
          <a:r>
            <a:rPr lang="zh-CN" altLang="en-US" b="1" dirty="0" smtClean="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smtClean="0">
              <a:solidFill>
                <a:srgbClr val="FF0000"/>
              </a:solidFill>
              <a:latin typeface="华文楷体" panose="02010600040101010101" pitchFamily="2" charset="-122"/>
              <a:ea typeface="华文楷体" panose="02010600040101010101" pitchFamily="2" charset="-122"/>
            </a:rPr>
            <a:t>功能的抽象与归纳</a:t>
          </a:r>
          <a:endParaRPr lang="zh-CN" b="1" dirty="0">
            <a:solidFill>
              <a:srgbClr val="FF0000"/>
            </a:solidFill>
            <a:latin typeface="华文楷体" panose="02010600040101010101" pitchFamily="2" charset="-122"/>
            <a:ea typeface="华文楷体" panose="02010600040101010101" pitchFamily="2" charset="-122"/>
          </a:endParaRPr>
        </a:p>
      </dgm:t>
    </dgm:pt>
    <dgm:pt modelId="{A2EABF91-7149-47BC-8807-33086E7FB103}" type="parTrans" cxnId="{D203B732-6426-4152-9220-A76A041E2EB7}">
      <dgm:prSet/>
      <dgm:spPr/>
      <dgm:t>
        <a:bodyPr/>
        <a:lstStyle/>
        <a:p>
          <a:endParaRPr lang="zh-CN" altLang="en-US"/>
        </a:p>
      </dgm:t>
    </dgm:pt>
    <dgm:pt modelId="{9875EE78-5280-4BC2-BFBC-0BCC4E0AAE1B}" type="sibTrans" cxnId="{D203B732-6426-4152-9220-A76A041E2EB7}">
      <dgm:prSet/>
      <dgm:spPr/>
      <dgm:t>
        <a:bodyPr/>
        <a:lstStyle/>
        <a:p>
          <a:endParaRPr lang="zh-CN" altLang="en-US"/>
        </a:p>
      </dgm:t>
    </dgm:pt>
    <dgm:pt modelId="{E0605067-1257-48F0-BA80-909CE030D70B}">
      <dgm:prSet/>
      <dgm:spPr/>
      <dgm:t>
        <a:bodyPr/>
        <a:lstStyle/>
        <a:p>
          <a:r>
            <a:rPr lang="zh-CN" altLang="en-US" b="1" i="0" dirty="0" smtClean="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a:t>
          </a:r>
          <a:r>
            <a:rPr lang="en-US" altLang="zh-CN" b="1" i="0" dirty="0" smtClean="0">
              <a:solidFill>
                <a:schemeClr val="accent4">
                  <a:lumMod val="50000"/>
                </a:schemeClr>
              </a:solidFill>
              <a:latin typeface="华文楷体" panose="02010600040101010101" pitchFamily="2" charset="-122"/>
              <a:ea typeface="华文楷体" panose="02010600040101010101" pitchFamily="2" charset="-122"/>
            </a:rPr>
            <a:t>,</a:t>
          </a:r>
          <a:r>
            <a:rPr lang="zh-CN" altLang="en-US" b="1" i="0" dirty="0" smtClean="0">
              <a:solidFill>
                <a:schemeClr val="accent4">
                  <a:lumMod val="50000"/>
                </a:schemeClr>
              </a:solidFill>
              <a:latin typeface="华文楷体" panose="02010600040101010101" pitchFamily="2" charset="-122"/>
              <a:ea typeface="华文楷体" panose="02010600040101010101" pitchFamily="2" charset="-122"/>
            </a:rPr>
            <a:t>使它们可相互替换。本模式使得算法可独</a:t>
          </a:r>
          <a:r>
            <a:rPr lang="zh-CN" altLang="en-US" b="1" dirty="0" smtClean="0">
              <a:solidFill>
                <a:schemeClr val="accent4">
                  <a:lumMod val="50000"/>
                </a:schemeClr>
              </a:solidFill>
              <a:latin typeface="华文楷体" panose="02010600040101010101" pitchFamily="2" charset="-122"/>
              <a:ea typeface="华文楷体" panose="02010600040101010101" pitchFamily="2" charset="-122"/>
            </a:rPr>
            <a:t/>
          </a:r>
          <a:br>
            <a:rPr lang="zh-CN" altLang="en-US" b="1" dirty="0" smtClean="0">
              <a:solidFill>
                <a:schemeClr val="accent4">
                  <a:lumMod val="50000"/>
                </a:schemeClr>
              </a:solidFill>
              <a:latin typeface="华文楷体" panose="02010600040101010101" pitchFamily="2" charset="-122"/>
              <a:ea typeface="华文楷体" panose="02010600040101010101" pitchFamily="2" charset="-122"/>
            </a:rPr>
          </a:br>
          <a:r>
            <a:rPr lang="zh-CN" altLang="en-US" b="1" i="0" dirty="0" smtClean="0">
              <a:solidFill>
                <a:schemeClr val="accent4">
                  <a:lumMod val="50000"/>
                </a:schemeClr>
              </a:solidFill>
              <a:latin typeface="华文楷体" panose="02010600040101010101" pitchFamily="2" charset="-122"/>
              <a:ea typeface="华文楷体" panose="02010600040101010101" pitchFamily="2" charset="-122"/>
            </a:rPr>
            <a:t>立于使用它的客户而变化</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AA5F52BE-0E9E-435B-8E47-8D641B19E15C}" type="parTrans" cxnId="{9FE69356-BF88-4A74-A041-B86D9986FF27}">
      <dgm:prSet/>
      <dgm:spPr/>
      <dgm:t>
        <a:bodyPr/>
        <a:lstStyle/>
        <a:p>
          <a:endParaRPr lang="zh-CN" altLang="en-US"/>
        </a:p>
      </dgm:t>
    </dgm:pt>
    <dgm:pt modelId="{5ADAC6B1-41E5-4434-A341-7D1215ECAB3C}" type="sibTrans" cxnId="{9FE69356-BF88-4A74-A041-B86D9986FF27}">
      <dgm:prSet/>
      <dgm:spPr/>
      <dgm:t>
        <a:bodyPr/>
        <a:lstStyle/>
        <a:p>
          <a:endParaRPr lang="zh-CN" altLang="en-US"/>
        </a:p>
      </dgm:t>
    </dgm:pt>
    <dgm:pt modelId="{EEE1A43D-2BE5-4C9F-9B39-9110EB243949}">
      <dgm:prSet/>
      <dgm:spPr/>
      <dgm:t>
        <a:bodyPr/>
        <a:lstStyle/>
        <a:p>
          <a:r>
            <a:rPr lang="zh-CN" altLang="en-US" b="1" dirty="0" smtClean="0">
              <a:solidFill>
                <a:schemeClr val="accent4">
                  <a:lumMod val="50000"/>
                </a:schemeClr>
              </a:solidFill>
              <a:latin typeface="华文楷体" panose="02010600040101010101" pitchFamily="2" charset="-122"/>
              <a:ea typeface="华文楷体" panose="02010600040101010101" pitchFamily="2" charset="-122"/>
            </a:rPr>
            <a:t>定义一个操作中的算法的骨架，而将具体实现步骤延迟到子类中。子类可以不改变算法的结构即可重定义该算法的某些特定步骤</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E90971B1-1C4E-42A1-A252-0BF6B5E9132B}" type="parTrans" cxnId="{F154294F-2B3F-4410-94F7-18EBBCBA4BDB}">
      <dgm:prSet/>
      <dgm:spPr/>
      <dgm:t>
        <a:bodyPr/>
        <a:lstStyle/>
        <a:p>
          <a:endParaRPr lang="zh-CN" altLang="en-US"/>
        </a:p>
      </dgm:t>
    </dgm:pt>
    <dgm:pt modelId="{EF20C94C-7492-40AA-B07F-2F7C7E93A928}" type="sibTrans" cxnId="{F154294F-2B3F-4410-94F7-18EBBCBA4BDB}">
      <dgm:prSet/>
      <dgm:spPr/>
      <dgm:t>
        <a:bodyPr/>
        <a:lstStyle/>
        <a:p>
          <a:endParaRPr lang="zh-CN" altLang="en-US"/>
        </a:p>
      </dgm:t>
    </dgm:pt>
    <dgm:pt modelId="{8E0F2FCA-A59E-4549-A98A-95AB24C5D8E2}">
      <dgm:prSet/>
      <dgm:spPr/>
      <dgm:t>
        <a:bodyPr/>
        <a:lstStyle/>
        <a:p>
          <a:pPr rtl="0"/>
          <a:r>
            <a:rPr lang="zh-CN" altLang="en-US" b="1" dirty="0" smtClean="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B4BA478E-D745-43E6-A448-1DD2E8ECFA8B}" type="parTrans" cxnId="{BD612754-A80E-467F-A5D2-DBFC611F70C4}">
      <dgm:prSet/>
      <dgm:spPr/>
      <dgm:t>
        <a:bodyPr/>
        <a:lstStyle/>
        <a:p>
          <a:endParaRPr lang="zh-CN" altLang="en-US"/>
        </a:p>
      </dgm:t>
    </dgm:pt>
    <dgm:pt modelId="{59FEBA75-314B-4E8C-BDC2-0EAD2DD16722}" type="sibTrans" cxnId="{BD612754-A80E-467F-A5D2-DBFC611F70C4}">
      <dgm:prSet/>
      <dgm:spPr/>
      <dgm:t>
        <a:bodyPr/>
        <a:lstStyle/>
        <a:p>
          <a:endParaRPr lang="zh-CN" altLang="en-US"/>
        </a:p>
      </dgm:t>
    </dgm:pt>
    <dgm:pt modelId="{35B4B7B7-BD5A-4F7D-96B9-E65CCFE6A0C4}">
      <dgm:prSet/>
      <dgm:spPr/>
      <dgm:t>
        <a:bodyPr/>
        <a:lstStyle/>
        <a:p>
          <a:pPr rtl="0"/>
          <a:r>
            <a:rPr lang="zh-CN" altLang="en-US" b="1" dirty="0" smtClean="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AD81E54A-3464-48F7-9C0B-A0E904558FE3}" type="parTrans" cxnId="{9F6BE50E-A12F-432E-A1D6-89EAC6E1F847}">
      <dgm:prSet/>
      <dgm:spPr/>
      <dgm:t>
        <a:bodyPr/>
        <a:lstStyle/>
        <a:p>
          <a:endParaRPr lang="zh-CN" altLang="en-US"/>
        </a:p>
      </dgm:t>
    </dgm:pt>
    <dgm:pt modelId="{703A6A7F-C388-47C9-ACDA-E15916FD1CD4}" type="sibTrans" cxnId="{9F6BE50E-A12F-432E-A1D6-89EAC6E1F847}">
      <dgm:prSet/>
      <dgm:spPr/>
      <dgm:t>
        <a:bodyPr/>
        <a:lstStyle/>
        <a:p>
          <a:endParaRPr lang="zh-CN" altLang="en-US"/>
        </a:p>
      </dgm:t>
    </dgm:pt>
    <dgm:pt modelId="{6755FEFD-CE0E-46EC-924E-6FD0CC58B4D8}">
      <dgm:prSet/>
      <dgm:spPr/>
      <dgm:t>
        <a:bodyPr/>
        <a:lstStyle/>
        <a:p>
          <a:pPr rtl="0"/>
          <a:r>
            <a:rPr lang="zh-CN" altLang="en-US" b="1" dirty="0" smtClean="0">
              <a:solidFill>
                <a:schemeClr val="tx1"/>
              </a:solidFill>
              <a:latin typeface="华文楷体" panose="02010600040101010101" pitchFamily="2" charset="-122"/>
              <a:ea typeface="华文楷体" panose="02010600040101010101" pitchFamily="2" charset="-122"/>
            </a:rPr>
            <a:t>基类高度抽象统一，逻辑简洁明了</a:t>
          </a:r>
          <a:endParaRPr lang="zh-CN" b="1" dirty="0">
            <a:solidFill>
              <a:schemeClr val="tx1"/>
            </a:solidFill>
            <a:latin typeface="华文楷体" panose="02010600040101010101" pitchFamily="2" charset="-122"/>
            <a:ea typeface="华文楷体" panose="02010600040101010101" pitchFamily="2" charset="-122"/>
          </a:endParaRPr>
        </a:p>
      </dgm:t>
    </dgm:pt>
    <dgm:pt modelId="{52313851-0BA5-4171-BC3D-0F9E7979FE39}" type="parTrans" cxnId="{9B6EF1B1-0461-4E82-B417-75BBB59BF375}">
      <dgm:prSet/>
      <dgm:spPr/>
      <dgm:t>
        <a:bodyPr/>
        <a:lstStyle/>
        <a:p>
          <a:endParaRPr lang="zh-CN" altLang="en-US"/>
        </a:p>
      </dgm:t>
    </dgm:pt>
    <dgm:pt modelId="{206473BA-A1EE-4E08-A82E-ABC42C0D031C}" type="sibTrans" cxnId="{9B6EF1B1-0461-4E82-B417-75BBB59BF375}">
      <dgm:prSet/>
      <dgm:spPr/>
      <dgm:t>
        <a:bodyPr/>
        <a:lstStyle/>
        <a:p>
          <a:endParaRPr lang="zh-CN" altLang="en-US"/>
        </a:p>
      </dgm:t>
    </dgm:pt>
    <dgm:pt modelId="{97BB9685-A683-4922-B4BF-C060758DB3D7}">
      <dgm:prSet/>
      <dgm:spPr/>
      <dgm:t>
        <a:bodyPr/>
        <a:lstStyle/>
        <a:p>
          <a:pPr rtl="0"/>
          <a:r>
            <a:rPr lang="zh-CN" altLang="en-US" b="1" dirty="0" smtClean="0">
              <a:solidFill>
                <a:schemeClr val="tx1"/>
              </a:solidFill>
              <a:latin typeface="华文楷体" panose="02010600040101010101" pitchFamily="2" charset="-122"/>
              <a:ea typeface="华文楷体" panose="02010600040101010101" pitchFamily="2" charset="-122"/>
            </a:rPr>
            <a:t>子类之间关联不紧密时易于简单快速实现</a:t>
          </a:r>
          <a:endParaRPr lang="zh-CN" b="1" dirty="0">
            <a:solidFill>
              <a:schemeClr val="tx1"/>
            </a:solidFill>
            <a:latin typeface="华文楷体" panose="02010600040101010101" pitchFamily="2" charset="-122"/>
            <a:ea typeface="华文楷体" panose="02010600040101010101" pitchFamily="2" charset="-122"/>
          </a:endParaRPr>
        </a:p>
      </dgm:t>
    </dgm:pt>
    <dgm:pt modelId="{A8A58E13-BF6C-4E91-8DBA-D9727A51354C}" type="parTrans" cxnId="{4A7E875A-CB9B-4435-A8E8-4ECA0C33BF44}">
      <dgm:prSet/>
      <dgm:spPr/>
      <dgm:t>
        <a:bodyPr/>
        <a:lstStyle/>
        <a:p>
          <a:endParaRPr lang="zh-CN" altLang="en-US"/>
        </a:p>
      </dgm:t>
    </dgm:pt>
    <dgm:pt modelId="{14F6FEEA-D20F-4383-A841-519E8B346CE3}" type="sibTrans" cxnId="{4A7E875A-CB9B-4435-A8E8-4ECA0C33BF44}">
      <dgm:prSet/>
      <dgm:spPr/>
      <dgm:t>
        <a:bodyPr/>
        <a:lstStyle/>
        <a:p>
          <a:endParaRPr lang="zh-CN" altLang="en-US"/>
        </a:p>
      </dgm:t>
    </dgm:pt>
    <dgm:pt modelId="{E2F52CCC-C98E-427A-92CA-C97119699DCF}">
      <dgm:prSet/>
      <dgm:spPr/>
      <dgm:t>
        <a:bodyPr/>
        <a:lstStyle/>
        <a:p>
          <a:pPr rtl="0"/>
          <a:r>
            <a:rPr lang="zh-CN" altLang="en-US" b="1" dirty="0" smtClean="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6D39B837-4E11-412F-A163-D6D5F0C015D2}" type="parTrans" cxnId="{BD4D0132-5170-49BB-A026-8B7C8053F112}">
      <dgm:prSet/>
      <dgm:spPr/>
      <dgm:t>
        <a:bodyPr/>
        <a:lstStyle/>
        <a:p>
          <a:endParaRPr lang="zh-CN" altLang="en-US"/>
        </a:p>
      </dgm:t>
    </dgm:pt>
    <dgm:pt modelId="{710061CE-2E8F-48B1-9F90-3D271F481DC6}" type="sibTrans" cxnId="{BD4D0132-5170-49BB-A026-8B7C8053F112}">
      <dgm:prSet/>
      <dgm:spPr/>
      <dgm:t>
        <a:bodyPr/>
        <a:lstStyle/>
        <a:p>
          <a:endParaRPr lang="zh-CN" altLang="en-US"/>
        </a:p>
      </dgm:t>
    </dgm:pt>
    <dgm:pt modelId="{A938F1FF-EC2F-457E-882E-DD2903F40493}">
      <dgm:prSet/>
      <dgm:spPr/>
      <dgm:t>
        <a:bodyPr/>
        <a:lstStyle/>
        <a:p>
          <a:pPr rtl="0"/>
          <a:r>
            <a:rPr lang="zh-CN" altLang="en-US" b="1" dirty="0" smtClean="0">
              <a:solidFill>
                <a:schemeClr val="tx1"/>
              </a:solidFill>
              <a:latin typeface="华文楷体" panose="02010600040101010101" pitchFamily="2" charset="-122"/>
              <a:ea typeface="华文楷体" panose="02010600040101010101" pitchFamily="2" charset="-122"/>
            </a:rPr>
            <a:t>封装性好，实现类内部不会对外暴露</a:t>
          </a:r>
          <a:endParaRPr lang="zh-CN" b="1" dirty="0">
            <a:solidFill>
              <a:schemeClr val="tx1"/>
            </a:solidFill>
            <a:latin typeface="华文楷体" panose="02010600040101010101" pitchFamily="2" charset="-122"/>
            <a:ea typeface="华文楷体" panose="02010600040101010101" pitchFamily="2" charset="-122"/>
          </a:endParaRPr>
        </a:p>
      </dgm:t>
    </dgm:pt>
    <dgm:pt modelId="{80FE4BE6-ECAA-46B8-ACC1-99BD0DE2AB5D}" type="parTrans" cxnId="{16D6AB84-ED11-4639-AB03-1729240C83E4}">
      <dgm:prSet/>
      <dgm:spPr/>
      <dgm:t>
        <a:bodyPr/>
        <a:lstStyle/>
        <a:p>
          <a:endParaRPr lang="zh-CN" altLang="en-US"/>
        </a:p>
      </dgm:t>
    </dgm:pt>
    <dgm:pt modelId="{1E12B259-9BCD-4C6A-8AE3-962C5D049843}" type="sibTrans" cxnId="{16D6AB84-ED11-4639-AB03-1729240C83E4}">
      <dgm:prSet/>
      <dgm:spPr/>
      <dgm:t>
        <a:bodyPr/>
        <a:lstStyle/>
        <a:p>
          <a:endParaRPr lang="zh-CN" altLang="en-US"/>
        </a:p>
      </dgm:t>
    </dgm:pt>
    <dgm:pt modelId="{E0992F7A-2260-4B10-8B20-4FA81762436F}">
      <dgm:prSet/>
      <dgm:spPr/>
      <dgm:t>
        <a:bodyPr/>
        <a:lstStyle/>
        <a:p>
          <a:pPr rtl="0"/>
          <a:r>
            <a:rPr lang="zh-CN" altLang="en-US" b="1" dirty="0" smtClean="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98C5F5C-DBDB-4CCE-953E-A48B82F3580B}" type="parTrans" cxnId="{C5D1A8C5-991F-4316-951A-E624F26E94E0}">
      <dgm:prSet/>
      <dgm:spPr/>
      <dgm:t>
        <a:bodyPr/>
        <a:lstStyle/>
        <a:p>
          <a:endParaRPr lang="zh-CN" altLang="en-US"/>
        </a:p>
      </dgm:t>
    </dgm:pt>
    <dgm:pt modelId="{B72D04F1-7ACC-479D-8675-CCCF0C825023}" type="sibTrans" cxnId="{C5D1A8C5-991F-4316-951A-E624F26E94E0}">
      <dgm:prSet/>
      <dgm:spPr/>
      <dgm:t>
        <a:bodyPr/>
        <a:lstStyle/>
        <a:p>
          <a:endParaRPr lang="zh-CN" altLang="en-US"/>
        </a:p>
      </dgm:t>
    </dgm:pt>
    <dgm:pt modelId="{B95EFA91-AA7E-4576-A8CA-E25CA9E186EE}">
      <dgm:prSet/>
      <dgm:spPr/>
      <dgm:t>
        <a:bodyPr/>
        <a:lstStyle/>
        <a:p>
          <a:pPr rtl="0"/>
          <a:r>
            <a:rPr lang="zh-CN" altLang="en-US" b="1" dirty="0" smtClean="0">
              <a:solidFill>
                <a:schemeClr val="tx1"/>
              </a:solidFill>
              <a:latin typeface="华文楷体" panose="02010600040101010101" pitchFamily="2" charset="-122"/>
              <a:ea typeface="华文楷体" panose="02010600040101010101" pitchFamily="2" charset="-122"/>
            </a:rPr>
            <a:t>在功能较多的情况下结构复杂</a:t>
          </a:r>
          <a:endParaRPr lang="zh-CN" b="1" dirty="0">
            <a:solidFill>
              <a:schemeClr val="tx1"/>
            </a:solidFill>
            <a:latin typeface="华文楷体" panose="02010600040101010101" pitchFamily="2" charset="-122"/>
            <a:ea typeface="华文楷体" panose="02010600040101010101" pitchFamily="2" charset="-122"/>
          </a:endParaRPr>
        </a:p>
      </dgm:t>
    </dgm:pt>
    <dgm:pt modelId="{DA77619C-EF28-4288-B65E-7E0AC2291EEB}" type="parTrans" cxnId="{8257B3A6-DB2E-4D3E-9340-53318907096A}">
      <dgm:prSet/>
      <dgm:spPr/>
      <dgm:t>
        <a:bodyPr/>
        <a:lstStyle/>
        <a:p>
          <a:endParaRPr lang="zh-CN" altLang="en-US"/>
        </a:p>
      </dgm:t>
    </dgm:pt>
    <dgm:pt modelId="{39E99FFC-237A-49E3-AA69-0092CFA87081}" type="sibTrans" cxnId="{8257B3A6-DB2E-4D3E-9340-53318907096A}">
      <dgm:prSet/>
      <dgm:spPr/>
      <dgm:t>
        <a:bodyPr/>
        <a:lstStyle/>
        <a:p>
          <a:endParaRPr lang="zh-CN" altLang="en-US"/>
        </a:p>
      </dgm:t>
    </dgm:pt>
    <dgm:pt modelId="{B4FD3614-ECB3-4A80-8984-EE4025B63D79}">
      <dgm:prSet/>
      <dgm:spPr/>
      <dgm:t>
        <a:bodyPr/>
        <a:lstStyle/>
        <a:p>
          <a:pPr rtl="0"/>
          <a:r>
            <a:rPr lang="zh-CN" altLang="en-US" b="1" dirty="0" smtClean="0">
              <a:solidFill>
                <a:schemeClr val="tx1"/>
              </a:solidFill>
              <a:latin typeface="华文楷体" panose="02010600040101010101" pitchFamily="2" charset="-122"/>
              <a:ea typeface="华文楷体" panose="02010600040101010101" pitchFamily="2" charset="-122"/>
            </a:rPr>
            <a:t>策略组合时对外暴露，封装性相对较差</a:t>
          </a:r>
          <a:endParaRPr lang="zh-CN" b="1" dirty="0">
            <a:solidFill>
              <a:schemeClr val="tx1"/>
            </a:solidFill>
            <a:latin typeface="华文楷体" panose="02010600040101010101" pitchFamily="2" charset="-122"/>
            <a:ea typeface="华文楷体" panose="02010600040101010101" pitchFamily="2" charset="-122"/>
          </a:endParaRPr>
        </a:p>
      </dgm:t>
    </dgm:pt>
    <dgm:pt modelId="{8DD13D47-932A-41B7-A55C-C9996C7AAA43}" type="parTrans" cxnId="{48CCEE1E-0AF2-410A-8FEB-22386C470AF0}">
      <dgm:prSet/>
      <dgm:spPr/>
      <dgm:t>
        <a:bodyPr/>
        <a:lstStyle/>
        <a:p>
          <a:endParaRPr lang="zh-CN" altLang="en-US"/>
        </a:p>
      </dgm:t>
    </dgm:pt>
    <dgm:pt modelId="{7D2726FF-8998-42C9-92D5-3178CDC7A884}" type="sibTrans" cxnId="{48CCEE1E-0AF2-410A-8FEB-22386C470AF0}">
      <dgm:prSet/>
      <dgm:spPr/>
      <dgm:t>
        <a:bodyPr/>
        <a:lstStyle/>
        <a:p>
          <a:endParaRPr lang="zh-CN" altLang="en-US"/>
        </a:p>
      </dgm:t>
    </dgm:pt>
    <dgm:pt modelId="{21044B00-274B-4064-8676-6C45C70269A3}" type="pres">
      <dgm:prSet presAssocID="{3DC56CCE-8177-4FC4-8ED5-9CB19D1A0492}" presName="Name0" presStyleCnt="0">
        <dgm:presLayoutVars>
          <dgm:dir/>
          <dgm:animLvl val="lvl"/>
          <dgm:resizeHandles val="exact"/>
        </dgm:presLayoutVars>
      </dgm:prSet>
      <dgm:spPr/>
      <dgm:t>
        <a:bodyPr/>
        <a:lstStyle/>
        <a:p>
          <a:endParaRPr lang="zh-CN" altLang="en-US"/>
        </a:p>
      </dgm:t>
    </dgm:pt>
    <dgm:pt modelId="{23A02AB5-B63A-4799-ABAD-218DC9EC2847}" type="pres">
      <dgm:prSet presAssocID="{669DB7BA-CFA2-48B5-8065-18562E6AA662}" presName="composite" presStyleCnt="0"/>
      <dgm:spPr/>
    </dgm:pt>
    <dgm:pt modelId="{95913D3D-FCCC-47BA-B55F-71796684FF3C}" type="pres">
      <dgm:prSet presAssocID="{669DB7BA-CFA2-48B5-8065-18562E6AA662}" presName="parTx" presStyleLbl="alignNode1" presStyleIdx="0" presStyleCnt="2">
        <dgm:presLayoutVars>
          <dgm:chMax val="0"/>
          <dgm:chPref val="0"/>
          <dgm:bulletEnabled val="1"/>
        </dgm:presLayoutVars>
      </dgm:prSet>
      <dgm:spPr/>
      <dgm:t>
        <a:bodyPr/>
        <a:lstStyle/>
        <a:p>
          <a:endParaRPr lang="zh-CN" altLang="en-US"/>
        </a:p>
      </dgm:t>
    </dgm:pt>
    <dgm:pt modelId="{4F99D08E-A45F-418D-B8DE-A4B2EAA1939D}" type="pres">
      <dgm:prSet presAssocID="{669DB7BA-CFA2-48B5-8065-18562E6AA662}" presName="desTx" presStyleLbl="alignAccFollowNode1" presStyleIdx="0" presStyleCnt="2">
        <dgm:presLayoutVars>
          <dgm:bulletEnabled val="1"/>
        </dgm:presLayoutVars>
      </dgm:prSet>
      <dgm:spPr/>
      <dgm:t>
        <a:bodyPr/>
        <a:lstStyle/>
        <a:p>
          <a:endParaRPr lang="zh-CN" altLang="en-US"/>
        </a:p>
      </dgm:t>
    </dgm:pt>
    <dgm:pt modelId="{CD9ACB0B-2FF2-4871-8D65-77A321D1EC1C}" type="pres">
      <dgm:prSet presAssocID="{6F8FAD61-DD39-4E15-BDBD-D059E40696A6}" presName="space" presStyleCnt="0"/>
      <dgm:spPr/>
    </dgm:pt>
    <dgm:pt modelId="{F812A902-1C25-48FF-8018-D8ABFFBC107C}" type="pres">
      <dgm:prSet presAssocID="{CCBCAC37-B8AB-45F8-AB71-71ABA887AB2E}" presName="composite" presStyleCnt="0"/>
      <dgm:spPr/>
    </dgm:pt>
    <dgm:pt modelId="{D581C9D2-9FFF-469F-A863-444014EEFBC5}" type="pres">
      <dgm:prSet presAssocID="{CCBCAC37-B8AB-45F8-AB71-71ABA887AB2E}" presName="parTx" presStyleLbl="alignNode1" presStyleIdx="1" presStyleCnt="2">
        <dgm:presLayoutVars>
          <dgm:chMax val="0"/>
          <dgm:chPref val="0"/>
          <dgm:bulletEnabled val="1"/>
        </dgm:presLayoutVars>
      </dgm:prSet>
      <dgm:spPr/>
      <dgm:t>
        <a:bodyPr/>
        <a:lstStyle/>
        <a:p>
          <a:endParaRPr lang="zh-CN" altLang="en-US"/>
        </a:p>
      </dgm:t>
    </dgm:pt>
    <dgm:pt modelId="{8FFECA59-98BF-4565-9CEA-F70A4E2AD30D}" type="pres">
      <dgm:prSet presAssocID="{CCBCAC37-B8AB-45F8-AB71-71ABA887AB2E}" presName="desTx" presStyleLbl="alignAccFollowNode1" presStyleIdx="1" presStyleCnt="2">
        <dgm:presLayoutVars>
          <dgm:bulletEnabled val="1"/>
        </dgm:presLayoutVars>
      </dgm:prSet>
      <dgm:spPr/>
      <dgm:t>
        <a:bodyPr/>
        <a:lstStyle/>
        <a:p>
          <a:endParaRPr lang="zh-CN" altLang="en-US"/>
        </a:p>
      </dgm:t>
    </dgm:pt>
  </dgm:ptLst>
  <dgm:cxnLst>
    <dgm:cxn modelId="{48CCEE1E-0AF2-410A-8FEB-22386C470AF0}" srcId="{E0992F7A-2260-4B10-8B20-4FA81762436F}" destId="{B4FD3614-ECB3-4A80-8984-EE4025B63D79}" srcOrd="1" destOrd="0" parTransId="{8DD13D47-932A-41B7-A55C-C9996C7AAA43}" sibTransId="{7D2726FF-8998-42C9-92D5-3178CDC7A884}"/>
    <dgm:cxn modelId="{E67F0D3E-7F07-47D0-8C5C-AC44CE026104}" type="presOf" srcId="{B4FD3614-ECB3-4A80-8984-EE4025B63D79}" destId="{8FFECA59-98BF-4565-9CEA-F70A4E2AD30D}" srcOrd="0" destOrd="7" presId="urn:microsoft.com/office/officeart/2005/8/layout/hList1"/>
    <dgm:cxn modelId="{25CC1BC7-5DE3-4D41-85E1-B731ECCD08D6}" type="presOf" srcId="{E0992F7A-2260-4B10-8B20-4FA81762436F}" destId="{8FFECA59-98BF-4565-9CEA-F70A4E2AD30D}" srcOrd="0" destOrd="5" presId="urn:microsoft.com/office/officeart/2005/8/layout/hList1"/>
    <dgm:cxn modelId="{AB9A1BAF-8333-4926-B22E-E149F9E9A49C}" srcId="{CCBCAC37-B8AB-45F8-AB71-71ABA887AB2E}" destId="{AC705A0A-266C-4A27-9A49-DBC929305FCF}" srcOrd="1" destOrd="0" parTransId="{C3CB8F10-D388-4134-900E-4B1BE841541C}" sibTransId="{98ACC516-66BE-4297-9EC3-254053D7061E}"/>
    <dgm:cxn modelId="{B441E6D2-6B18-495C-B97A-E747E874BBC6}" type="presOf" srcId="{E0605067-1257-48F0-BA80-909CE030D70B}" destId="{8FFECA59-98BF-4565-9CEA-F70A4E2AD30D}" srcOrd="0" destOrd="0" presId="urn:microsoft.com/office/officeart/2005/8/layout/hList1"/>
    <dgm:cxn modelId="{B565FBCE-802A-4DE1-9B9F-C4074B6FD10C}" type="presOf" srcId="{AC705A0A-266C-4A27-9A49-DBC929305FCF}" destId="{8FFECA59-98BF-4565-9CEA-F70A4E2AD30D}" srcOrd="0" destOrd="1" presId="urn:microsoft.com/office/officeart/2005/8/layout/hList1"/>
    <dgm:cxn modelId="{0BADAD8E-A65D-49CE-832F-F0A41124B377}" type="presOf" srcId="{35B4B7B7-BD5A-4F7D-96B9-E65CCFE6A0C4}" destId="{4F99D08E-A45F-418D-B8DE-A4B2EAA1939D}" srcOrd="0" destOrd="2" presId="urn:microsoft.com/office/officeart/2005/8/layout/hList1"/>
    <dgm:cxn modelId="{CABF8DBC-93A3-4A05-9C20-73E9343768B0}" srcId="{8E0F2FCA-A59E-4549-A98A-95AB24C5D8E2}" destId="{FE3C24BD-45F0-4C28-A6E7-DDC8E8B6287B}" srcOrd="0" destOrd="0" parTransId="{773D3313-B5A3-4FE6-9179-66B39F63FE51}" sibTransId="{8D7FC9EE-388E-46D8-9AB1-31FEDB926250}"/>
    <dgm:cxn modelId="{F1E5E777-5A9C-4FD4-A53D-FA2249E13F9F}" srcId="{3DC56CCE-8177-4FC4-8ED5-9CB19D1A0492}" destId="{CCBCAC37-B8AB-45F8-AB71-71ABA887AB2E}" srcOrd="1" destOrd="0" parTransId="{6A019B37-89DD-4566-9619-5CF12A07CE8F}" sibTransId="{8EC5C649-09CF-46B9-AA2B-D696D73FA971}"/>
    <dgm:cxn modelId="{D7AA6935-3A27-4C20-8B67-FDA5963F1836}" srcId="{3DC56CCE-8177-4FC4-8ED5-9CB19D1A0492}" destId="{669DB7BA-CFA2-48B5-8065-18562E6AA662}" srcOrd="0" destOrd="0" parTransId="{808C8826-9201-4D15-9FC7-697B152C9862}" sibTransId="{6F8FAD61-DD39-4E15-BDBD-D059E40696A6}"/>
    <dgm:cxn modelId="{D203B732-6426-4152-9220-A76A041E2EB7}" srcId="{669DB7BA-CFA2-48B5-8065-18562E6AA662}" destId="{1106EB89-0D34-4855-B9E3-619C36F86171}" srcOrd="1" destOrd="0" parTransId="{A2EABF91-7149-47BC-8807-33086E7FB103}" sibTransId="{9875EE78-5280-4BC2-BFBC-0BCC4E0AAE1B}"/>
    <dgm:cxn modelId="{EDE9345F-0E24-4CFF-AE65-467E481AAC5A}" type="presOf" srcId="{E2F52CCC-C98E-427A-92CA-C97119699DCF}" destId="{8FFECA59-98BF-4565-9CEA-F70A4E2AD30D}" srcOrd="0" destOrd="2" presId="urn:microsoft.com/office/officeart/2005/8/layout/hList1"/>
    <dgm:cxn modelId="{C5D1A8C5-991F-4316-951A-E624F26E94E0}" srcId="{CCBCAC37-B8AB-45F8-AB71-71ABA887AB2E}" destId="{E0992F7A-2260-4B10-8B20-4FA81762436F}" srcOrd="3" destOrd="0" parTransId="{798C5F5C-DBDB-4CCE-953E-A48B82F3580B}" sibTransId="{B72D04F1-7ACC-479D-8675-CCCF0C825023}"/>
    <dgm:cxn modelId="{BD612754-A80E-467F-A5D2-DBFC611F70C4}" srcId="{669DB7BA-CFA2-48B5-8065-18562E6AA662}" destId="{8E0F2FCA-A59E-4549-A98A-95AB24C5D8E2}" srcOrd="3" destOrd="0" parTransId="{B4BA478E-D745-43E6-A448-1DD2E8ECFA8B}" sibTransId="{59FEBA75-314B-4E8C-BDC2-0EAD2DD16722}"/>
    <dgm:cxn modelId="{9F6BE50E-A12F-432E-A1D6-89EAC6E1F847}" srcId="{669DB7BA-CFA2-48B5-8065-18562E6AA662}" destId="{35B4B7B7-BD5A-4F7D-96B9-E65CCFE6A0C4}" srcOrd="2" destOrd="0" parTransId="{AD81E54A-3464-48F7-9C0B-A0E904558FE3}" sibTransId="{703A6A7F-C388-47C9-ACDA-E15916FD1CD4}"/>
    <dgm:cxn modelId="{C32B7ECE-83C2-4A57-AFC9-E6C7E8F1B904}" type="presOf" srcId="{CCBCAC37-B8AB-45F8-AB71-71ABA887AB2E}" destId="{D581C9D2-9FFF-469F-A863-444014EEFBC5}" srcOrd="0" destOrd="0" presId="urn:microsoft.com/office/officeart/2005/8/layout/hList1"/>
    <dgm:cxn modelId="{F154294F-2B3F-4410-94F7-18EBBCBA4BDB}" srcId="{669DB7BA-CFA2-48B5-8065-18562E6AA662}" destId="{EEE1A43D-2BE5-4C9F-9B39-9110EB243949}" srcOrd="0" destOrd="0" parTransId="{E90971B1-1C4E-42A1-A252-0BF6B5E9132B}" sibTransId="{EF20C94C-7492-40AA-B07F-2F7C7E93A928}"/>
    <dgm:cxn modelId="{16D6AB84-ED11-4639-AB03-1729240C83E4}" srcId="{35B4B7B7-BD5A-4F7D-96B9-E65CCFE6A0C4}" destId="{A938F1FF-EC2F-457E-882E-DD2903F40493}" srcOrd="2" destOrd="0" parTransId="{80FE4BE6-ECAA-46B8-ACC1-99BD0DE2AB5D}" sibTransId="{1E12B259-9BCD-4C6A-8AE3-962C5D049843}"/>
    <dgm:cxn modelId="{3EC89289-E7F6-431A-B05A-0A3ED050F191}" type="presOf" srcId="{A938F1FF-EC2F-457E-882E-DD2903F40493}" destId="{4F99D08E-A45F-418D-B8DE-A4B2EAA1939D}" srcOrd="0" destOrd="5" presId="urn:microsoft.com/office/officeart/2005/8/layout/hList1"/>
    <dgm:cxn modelId="{5F1275E5-FA3B-4D11-A8F5-3401B54634C5}" type="presOf" srcId="{669DB7BA-CFA2-48B5-8065-18562E6AA662}" destId="{95913D3D-FCCC-47BA-B55F-71796684FF3C}" srcOrd="0" destOrd="0" presId="urn:microsoft.com/office/officeart/2005/8/layout/hList1"/>
    <dgm:cxn modelId="{C1C0791F-4D6D-4F53-B0A0-07D4800FC3D9}" srcId="{8E0F2FCA-A59E-4549-A98A-95AB24C5D8E2}" destId="{BC7C46DF-C253-4997-B878-F36250D2FADD}" srcOrd="1" destOrd="0" parTransId="{522BC6A5-7C5B-4106-8908-518A3B831A2D}" sibTransId="{608F3EDE-126B-4F43-919E-AD6A858D3B41}"/>
    <dgm:cxn modelId="{10E5371F-B2FD-49EF-AF39-01BE45B75F81}" type="presOf" srcId="{97BB9685-A683-4922-B4BF-C060758DB3D7}" destId="{4F99D08E-A45F-418D-B8DE-A4B2EAA1939D}" srcOrd="0" destOrd="4" presId="urn:microsoft.com/office/officeart/2005/8/layout/hList1"/>
    <dgm:cxn modelId="{7ADA5F97-4661-4D60-A663-62D2EF269406}" type="presOf" srcId="{B95EFA91-AA7E-4576-A8CA-E25CA9E186EE}" destId="{8FFECA59-98BF-4565-9CEA-F70A4E2AD30D}" srcOrd="0" destOrd="6" presId="urn:microsoft.com/office/officeart/2005/8/layout/hList1"/>
    <dgm:cxn modelId="{4C885203-52F6-48CB-854A-2ABC6D494D1E}" type="presOf" srcId="{6755FEFD-CE0E-46EC-924E-6FD0CC58B4D8}" destId="{4F99D08E-A45F-418D-B8DE-A4B2EAA1939D}" srcOrd="0" destOrd="3" presId="urn:microsoft.com/office/officeart/2005/8/layout/hList1"/>
    <dgm:cxn modelId="{4E173AC4-70AE-4504-8371-5F46EE1F27D4}" srcId="{E2F52CCC-C98E-427A-92CA-C97119699DCF}" destId="{14F78422-B327-471A-AC77-41903637E2D9}" srcOrd="1" destOrd="0" parTransId="{08886A3B-F08C-4CD5-B28D-63556B8C6029}" sibTransId="{0285B49F-93B1-42DC-8ED8-D3E81608E96C}"/>
    <dgm:cxn modelId="{8257B3A6-DB2E-4D3E-9340-53318907096A}" srcId="{E0992F7A-2260-4B10-8B20-4FA81762436F}" destId="{B95EFA91-AA7E-4576-A8CA-E25CA9E186EE}" srcOrd="0" destOrd="0" parTransId="{DA77619C-EF28-4288-B65E-7E0AC2291EEB}" sibTransId="{39E99FFC-237A-49E3-AA69-0092CFA87081}"/>
    <dgm:cxn modelId="{03896E7E-A3F7-47AA-9AA4-3613C7126F7F}" type="presOf" srcId="{BC7C46DF-C253-4997-B878-F36250D2FADD}" destId="{4F99D08E-A45F-418D-B8DE-A4B2EAA1939D}" srcOrd="0" destOrd="8" presId="urn:microsoft.com/office/officeart/2005/8/layout/hList1"/>
    <dgm:cxn modelId="{DE551546-735A-47B4-86EF-39D5BA13B685}" type="presOf" srcId="{EEE1A43D-2BE5-4C9F-9B39-9110EB243949}" destId="{4F99D08E-A45F-418D-B8DE-A4B2EAA1939D}"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7E65799E-969F-4B6C-AF0C-BD994D0CFFD8}" type="presOf" srcId="{8E0F2FCA-A59E-4549-A98A-95AB24C5D8E2}" destId="{4F99D08E-A45F-418D-B8DE-A4B2EAA1939D}" srcOrd="0" destOrd="6" presId="urn:microsoft.com/office/officeart/2005/8/layout/hList1"/>
    <dgm:cxn modelId="{9B6EF1B1-0461-4E82-B417-75BBB59BF375}" srcId="{35B4B7B7-BD5A-4F7D-96B9-E65CCFE6A0C4}" destId="{6755FEFD-CE0E-46EC-924E-6FD0CC58B4D8}" srcOrd="0" destOrd="0" parTransId="{52313851-0BA5-4171-BC3D-0F9E7979FE39}" sibTransId="{206473BA-A1EE-4E08-A82E-ABC42C0D031C}"/>
    <dgm:cxn modelId="{13E4D02C-D253-4897-AD65-33813A906665}" type="presOf" srcId="{91523511-9445-4DA7-B3D7-DEBF3C194093}" destId="{8FFECA59-98BF-4565-9CEA-F70A4E2AD30D}" srcOrd="0" destOrd="3" presId="urn:microsoft.com/office/officeart/2005/8/layout/hList1"/>
    <dgm:cxn modelId="{4A7E875A-CB9B-4435-A8E8-4ECA0C33BF44}" srcId="{35B4B7B7-BD5A-4F7D-96B9-E65CCFE6A0C4}" destId="{97BB9685-A683-4922-B4BF-C060758DB3D7}" srcOrd="1" destOrd="0" parTransId="{A8A58E13-BF6C-4E91-8DBA-D9727A51354C}" sibTransId="{14F6FEEA-D20F-4383-A841-519E8B346CE3}"/>
    <dgm:cxn modelId="{9FE69356-BF88-4A74-A041-B86D9986FF27}" srcId="{CCBCAC37-B8AB-45F8-AB71-71ABA887AB2E}" destId="{E0605067-1257-48F0-BA80-909CE030D70B}" srcOrd="0" destOrd="0" parTransId="{AA5F52BE-0E9E-435B-8E47-8D641B19E15C}" sibTransId="{5ADAC6B1-41E5-4434-A341-7D1215ECAB3C}"/>
    <dgm:cxn modelId="{D06A1D8C-4092-43FC-92C6-45CBD5E480A1}" srcId="{E2F52CCC-C98E-427A-92CA-C97119699DCF}" destId="{91523511-9445-4DA7-B3D7-DEBF3C194093}" srcOrd="0" destOrd="0" parTransId="{AB309C70-23A9-4DE4-9C4C-5B82536077FE}" sibTransId="{C92E960A-BC2C-4C97-9E6C-836EC3EEBA3F}"/>
    <dgm:cxn modelId="{AF0B9A59-4A61-4DBD-B286-AADB80732EF8}" type="presOf" srcId="{14F78422-B327-471A-AC77-41903637E2D9}" destId="{8FFECA59-98BF-4565-9CEA-F70A4E2AD30D}" srcOrd="0" destOrd="4" presId="urn:microsoft.com/office/officeart/2005/8/layout/hList1"/>
    <dgm:cxn modelId="{BD4D0132-5170-49BB-A026-8B7C8053F112}" srcId="{CCBCAC37-B8AB-45F8-AB71-71ABA887AB2E}" destId="{E2F52CCC-C98E-427A-92CA-C97119699DCF}" srcOrd="2" destOrd="0" parTransId="{6D39B837-4E11-412F-A163-D6D5F0C015D2}" sibTransId="{710061CE-2E8F-48B1-9F90-3D271F481DC6}"/>
    <dgm:cxn modelId="{3046E16D-BE55-49A7-85BB-B463819976F3}" type="presOf" srcId="{FE3C24BD-45F0-4C28-A6E7-DDC8E8B6287B}" destId="{4F99D08E-A45F-418D-B8DE-A4B2EAA1939D}" srcOrd="0" destOrd="7" presId="urn:microsoft.com/office/officeart/2005/8/layout/hList1"/>
    <dgm:cxn modelId="{3261603F-510C-4F5C-9A52-23276F28D75D}" type="presOf" srcId="{1106EB89-0D34-4855-B9E3-619C36F86171}" destId="{4F99D08E-A45F-418D-B8DE-A4B2EAA1939D}" srcOrd="0" destOrd="1" presId="urn:microsoft.com/office/officeart/2005/8/layout/hList1"/>
    <dgm:cxn modelId="{48E0B231-BC8C-4A03-A5AE-9BCB6F7F4F69}" type="presParOf" srcId="{21044B00-274B-4064-8676-6C45C70269A3}" destId="{23A02AB5-B63A-4799-ABAD-218DC9EC2847}" srcOrd="0" destOrd="0" presId="urn:microsoft.com/office/officeart/2005/8/layout/hList1"/>
    <dgm:cxn modelId="{A504FF81-E54F-4997-8E7E-C3CC9BB72008}" type="presParOf" srcId="{23A02AB5-B63A-4799-ABAD-218DC9EC2847}" destId="{95913D3D-FCCC-47BA-B55F-71796684FF3C}" srcOrd="0" destOrd="0" presId="urn:microsoft.com/office/officeart/2005/8/layout/hList1"/>
    <dgm:cxn modelId="{BBCB575F-FF71-43BA-8672-E8C2366250CC}" type="presParOf" srcId="{23A02AB5-B63A-4799-ABAD-218DC9EC2847}" destId="{4F99D08E-A45F-418D-B8DE-A4B2EAA1939D}" srcOrd="1" destOrd="0" presId="urn:microsoft.com/office/officeart/2005/8/layout/hList1"/>
    <dgm:cxn modelId="{66D6ACE9-FC2A-4FFC-B67B-C75AE100D6FF}" type="presParOf" srcId="{21044B00-274B-4064-8676-6C45C70269A3}" destId="{CD9ACB0B-2FF2-4871-8D65-77A321D1EC1C}" srcOrd="1" destOrd="0" presId="urn:microsoft.com/office/officeart/2005/8/layout/hList1"/>
    <dgm:cxn modelId="{6F0B0FF9-C693-43D9-8D58-4A4077D052AD}" type="presParOf" srcId="{21044B00-274B-4064-8676-6C45C70269A3}" destId="{F812A902-1C25-48FF-8018-D8ABFFBC107C}" srcOrd="2" destOrd="0" presId="urn:microsoft.com/office/officeart/2005/8/layout/hList1"/>
    <dgm:cxn modelId="{74B98384-FA37-4220-AFD6-C5B2E038DA62}" type="presParOf" srcId="{F812A902-1C25-48FF-8018-D8ABFFBC107C}" destId="{D581C9D2-9FFF-469F-A863-444014EEFBC5}" srcOrd="0" destOrd="0" presId="urn:microsoft.com/office/officeart/2005/8/layout/hList1"/>
    <dgm:cxn modelId="{B52FF28E-2A49-48FF-95E6-53C4FA6B853C}" type="presParOf" srcId="{F812A902-1C25-48FF-8018-D8ABFFBC107C}" destId="{8FFECA59-98BF-4565-9CEA-F70A4E2AD30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A6878-E11E-49E1-955B-140805B529EF}">
      <dsp:nvSpPr>
        <dsp:cNvPr id="0" name=""/>
        <dsp:cNvSpPr/>
      </dsp:nvSpPr>
      <dsp:spPr>
        <a:xfrm>
          <a:off x="38" y="11922"/>
          <a:ext cx="3685337" cy="10944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模板方法</a:t>
          </a:r>
          <a:endParaRPr lang="zh-CN" altLang="en-US" sz="2000" kern="1200" dirty="0">
            <a:latin typeface="微软雅黑" panose="020B0503020204020204" pitchFamily="34" charset="-122"/>
            <a:ea typeface="微软雅黑" panose="020B0503020204020204" pitchFamily="34" charset="-122"/>
          </a:endParaRPr>
        </a:p>
      </dsp:txBody>
      <dsp:txXfrm>
        <a:off x="38" y="11922"/>
        <a:ext cx="3685337" cy="1094400"/>
      </dsp:txXfrm>
    </dsp:sp>
    <dsp:sp modelId="{EEDB4AA6-32AF-44D6-9F64-CB942A8079E2}">
      <dsp:nvSpPr>
        <dsp:cNvPr id="0" name=""/>
        <dsp:cNvSpPr/>
      </dsp:nvSpPr>
      <dsp:spPr>
        <a:xfrm>
          <a:off x="38" y="1106322"/>
          <a:ext cx="3685337" cy="309670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smtClean="0">
              <a:solidFill>
                <a:srgbClr val="003366"/>
              </a:solidFill>
              <a:latin typeface="Consolas" panose="020B0609020204030204" pitchFamily="49" charset="0"/>
              <a:ea typeface="华文楷体" panose="02010600040101010101" pitchFamily="2" charset="-122"/>
              <a:cs typeface="+mn-cs"/>
            </a:rPr>
            <a:t>针对</a:t>
          </a:r>
          <a:r>
            <a:rPr lang="zh-CN" sz="2300" b="1" kern="1200" dirty="0" smtClean="0">
              <a:solidFill>
                <a:srgbClr val="003366"/>
              </a:solidFill>
              <a:latin typeface="Consolas" panose="020B0609020204030204" pitchFamily="49" charset="0"/>
              <a:ea typeface="华文楷体" panose="02010600040101010101" pitchFamily="2" charset="-122"/>
              <a:cs typeface="+mn-cs"/>
            </a:rPr>
            <a:t>所有</a:t>
          </a:r>
          <a:r>
            <a:rPr lang="en-US" sz="2300" b="0" kern="1200" dirty="0" err="1" smtClean="0">
              <a:solidFill>
                <a:schemeClr val="tx1"/>
              </a:solidFill>
              <a:latin typeface="Consolas" panose="020B0609020204030204" pitchFamily="49" charset="0"/>
              <a:ea typeface="华文楷体" panose="02010600040101010101" pitchFamily="2" charset="-122"/>
              <a:cs typeface="+mn-cs"/>
            </a:rPr>
            <a:t>getLoad</a:t>
          </a:r>
          <a:r>
            <a:rPr lang="en-US" sz="2300" b="0" kern="1200" dirty="0" smtClean="0">
              <a:solidFill>
                <a:schemeClr val="tx1"/>
              </a:solidFill>
              <a:latin typeface="Consolas" panose="020B0609020204030204" pitchFamily="49" charset="0"/>
              <a:ea typeface="华文楷体" panose="02010600040101010101" pitchFamily="2" charset="-122"/>
              <a:cs typeface="+mn-cs"/>
            </a:rPr>
            <a:t>()</a:t>
          </a:r>
          <a:r>
            <a:rPr lang="zh-CN" altLang="en-US" sz="2300" b="0" kern="1200" dirty="0" smtClean="0">
              <a:solidFill>
                <a:schemeClr val="tx1"/>
              </a:solidFill>
              <a:latin typeface="Consolas" panose="020B0609020204030204" pitchFamily="49" charset="0"/>
              <a:ea typeface="华文楷体" panose="02010600040101010101" pitchFamily="2" charset="-122"/>
              <a:cs typeface="+mn-cs"/>
            </a:rPr>
            <a:t>、</a:t>
          </a:r>
          <a:r>
            <a:rPr lang="en-US" sz="2300" b="0" kern="1200" dirty="0" err="1" smtClean="0">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smtClean="0">
              <a:solidFill>
                <a:schemeClr val="tx1"/>
              </a:solidFill>
              <a:latin typeface="Consolas" panose="020B0609020204030204" pitchFamily="49" charset="0"/>
              <a:ea typeface="华文楷体" panose="02010600040101010101" pitchFamily="2" charset="-122"/>
              <a:cs typeface="+mn-cs"/>
            </a:rPr>
            <a:t>()</a:t>
          </a:r>
          <a:r>
            <a:rPr lang="zh-CN" sz="2300" b="1" kern="1200" dirty="0" smtClean="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smtClean="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smtClean="0">
              <a:solidFill>
                <a:srgbClr val="FF0000"/>
              </a:solidFill>
              <a:latin typeface="Consolas" panose="020B0609020204030204" pitchFamily="49" charset="0"/>
              <a:ea typeface="华文楷体" panose="02010600040101010101" pitchFamily="2" charset="-122"/>
              <a:cs typeface="+mn-cs"/>
            </a:rPr>
            <a:t>n*m</a:t>
          </a:r>
          <a:r>
            <a:rPr lang="en-US" sz="2300" b="1" kern="1200" dirty="0" smtClean="0">
              <a:solidFill>
                <a:srgbClr val="003366"/>
              </a:solidFill>
              <a:latin typeface="Consolas" panose="020B0609020204030204" pitchFamily="49" charset="0"/>
              <a:ea typeface="华文楷体" panose="02010600040101010101" pitchFamily="2" charset="-122"/>
              <a:cs typeface="+mn-cs"/>
            </a:rPr>
            <a:t> </a:t>
          </a:r>
          <a:r>
            <a:rPr lang="zh-CN" sz="2300" b="1" kern="1200" dirty="0" smtClean="0">
              <a:solidFill>
                <a:srgbClr val="003366"/>
              </a:solidFill>
              <a:latin typeface="Consolas" panose="020B0609020204030204" pitchFamily="49" charset="0"/>
              <a:ea typeface="华文楷体" panose="02010600040101010101" pitchFamily="2" charset="-122"/>
              <a:cs typeface="+mn-cs"/>
            </a:rPr>
            <a:t>个</a:t>
          </a:r>
          <a:endParaRPr lang="zh-CN" sz="2300" b="1" kern="1200" dirty="0">
            <a:solidFill>
              <a:srgbClr val="003366"/>
            </a:solidFill>
            <a:latin typeface="Consolas" panose="020B0609020204030204" pitchFamily="49" charset="0"/>
            <a:ea typeface="华文楷体" panose="02010600040101010101" pitchFamily="2" charset="-122"/>
            <a:cs typeface="+mn-cs"/>
          </a:endParaRPr>
        </a:p>
      </dsp:txBody>
      <dsp:txXfrm>
        <a:off x="38" y="1106322"/>
        <a:ext cx="3685337" cy="3096703"/>
      </dsp:txXfrm>
    </dsp:sp>
    <dsp:sp modelId="{1DC7EF5F-B031-4AAB-9BFA-FBFC076D71E0}">
      <dsp:nvSpPr>
        <dsp:cNvPr id="0" name=""/>
        <dsp:cNvSpPr/>
      </dsp:nvSpPr>
      <dsp:spPr>
        <a:xfrm>
          <a:off x="4201323" y="11922"/>
          <a:ext cx="3685337" cy="10944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策略</a:t>
          </a:r>
          <a:endParaRPr lang="zh-CN" altLang="en-US" sz="2000" kern="1200" dirty="0">
            <a:latin typeface="微软雅黑" panose="020B0503020204020204" pitchFamily="34" charset="-122"/>
            <a:ea typeface="微软雅黑" panose="020B0503020204020204" pitchFamily="34" charset="-122"/>
          </a:endParaRPr>
        </a:p>
      </dsp:txBody>
      <dsp:txXfrm>
        <a:off x="4201323" y="11922"/>
        <a:ext cx="3685337" cy="1094400"/>
      </dsp:txXfrm>
    </dsp:sp>
    <dsp:sp modelId="{BC5FFCBD-8963-4386-998B-EC7F07B38F9B}">
      <dsp:nvSpPr>
        <dsp:cNvPr id="0" name=""/>
        <dsp:cNvSpPr/>
      </dsp:nvSpPr>
      <dsp:spPr>
        <a:xfrm>
          <a:off x="4201323" y="1106322"/>
          <a:ext cx="3685337" cy="309670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smtClean="0">
              <a:solidFill>
                <a:srgbClr val="003366"/>
              </a:solidFill>
              <a:latin typeface="Consolas" panose="020B0609020204030204" pitchFamily="49" charset="0"/>
              <a:ea typeface="华文楷体" panose="02010600040101010101" pitchFamily="2" charset="-122"/>
              <a:cs typeface="+mn-cs"/>
            </a:rPr>
            <a:t>无</a:t>
          </a:r>
          <a:r>
            <a:rPr lang="zh-CN" sz="2300" b="1" kern="1200" dirty="0" smtClean="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smtClean="0">
              <a:solidFill>
                <a:schemeClr val="tx1"/>
              </a:solidFill>
              <a:latin typeface="Consolas" panose="020B0609020204030204" pitchFamily="49" charset="0"/>
              <a:ea typeface="华文楷体" panose="02010600040101010101" pitchFamily="2" charset="-122"/>
              <a:cs typeface="+mn-cs"/>
            </a:rPr>
            <a:t>LoadStrategy</a:t>
          </a:r>
          <a:r>
            <a:rPr lang="zh-CN" sz="2300" b="1" kern="1200" dirty="0" smtClean="0">
              <a:solidFill>
                <a:srgbClr val="003366"/>
              </a:solidFill>
              <a:latin typeface="Consolas" panose="020B0609020204030204" pitchFamily="49" charset="0"/>
              <a:ea typeface="华文楷体" panose="02010600040101010101" pitchFamily="2" charset="-122"/>
              <a:cs typeface="+mn-cs"/>
            </a:rPr>
            <a:t>和</a:t>
          </a:r>
          <a:r>
            <a:rPr lang="en-US" sz="2300" b="0" kern="1200" dirty="0" err="1" smtClean="0">
              <a:solidFill>
                <a:schemeClr val="tx1"/>
              </a:solidFill>
              <a:latin typeface="Consolas" panose="020B0609020204030204" pitchFamily="49" charset="0"/>
              <a:ea typeface="华文楷体" panose="02010600040101010101" pitchFamily="2" charset="-122"/>
              <a:cs typeface="+mn-cs"/>
            </a:rPr>
            <a:t>LatencyStrategy</a:t>
          </a:r>
          <a:r>
            <a:rPr lang="zh-CN" sz="2300" b="1" kern="1200" dirty="0" smtClean="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smtClean="0">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smtClean="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smtClean="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smtClean="0">
              <a:solidFill>
                <a:srgbClr val="FF0000"/>
              </a:solidFill>
              <a:latin typeface="Consolas" panose="020B0609020204030204" pitchFamily="49" charset="0"/>
              <a:ea typeface="华文楷体" panose="02010600040101010101" pitchFamily="2" charset="-122"/>
              <a:cs typeface="+mn-cs"/>
            </a:rPr>
            <a:t>1 </a:t>
          </a:r>
          <a:r>
            <a:rPr lang="zh-CN" sz="2300" b="1" kern="1200" dirty="0" smtClean="0">
              <a:solidFill>
                <a:srgbClr val="003366"/>
              </a:solidFill>
              <a:latin typeface="Consolas" panose="020B0609020204030204" pitchFamily="49" charset="0"/>
              <a:ea typeface="华文楷体" panose="02010600040101010101" pitchFamily="2" charset="-122"/>
              <a:cs typeface="+mn-cs"/>
            </a:rPr>
            <a:t>个</a:t>
          </a:r>
          <a:endParaRPr lang="zh-CN" sz="2300" b="1" kern="1200" dirty="0">
            <a:solidFill>
              <a:srgbClr val="003366"/>
            </a:solidFill>
            <a:latin typeface="Consolas" panose="020B0609020204030204" pitchFamily="49" charset="0"/>
            <a:ea typeface="华文楷体" panose="02010600040101010101" pitchFamily="2" charset="-122"/>
            <a:cs typeface="+mn-cs"/>
          </a:endParaRPr>
        </a:p>
      </dsp:txBody>
      <dsp:txXfrm>
        <a:off x="4201323" y="1106322"/>
        <a:ext cx="3685337" cy="3096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13D3D-FCCC-47BA-B55F-71796684FF3C}">
      <dsp:nvSpPr>
        <dsp:cNvPr id="0" name=""/>
        <dsp:cNvSpPr/>
      </dsp:nvSpPr>
      <dsp:spPr>
        <a:xfrm>
          <a:off x="38" y="358713"/>
          <a:ext cx="3685337" cy="432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模板方法</a:t>
          </a:r>
          <a:endParaRPr lang="zh-CN" altLang="en-US" sz="1500" kern="1200" dirty="0">
            <a:latin typeface="微软雅黑" panose="020B0503020204020204" pitchFamily="34" charset="-122"/>
            <a:ea typeface="微软雅黑" panose="020B0503020204020204" pitchFamily="34" charset="-122"/>
          </a:endParaRPr>
        </a:p>
      </dsp:txBody>
      <dsp:txXfrm>
        <a:off x="38" y="358713"/>
        <a:ext cx="3685337" cy="432000"/>
      </dsp:txXfrm>
    </dsp:sp>
    <dsp:sp modelId="{4F99D08E-A45F-418D-B8DE-A4B2EAA1939D}">
      <dsp:nvSpPr>
        <dsp:cNvPr id="0" name=""/>
        <dsp:cNvSpPr/>
      </dsp:nvSpPr>
      <dsp:spPr>
        <a:xfrm>
          <a:off x="38" y="790713"/>
          <a:ext cx="3685337" cy="403515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b="1" kern="1200" dirty="0" smtClean="0">
              <a:solidFill>
                <a:schemeClr val="accent4">
                  <a:lumMod val="50000"/>
                </a:schemeClr>
              </a:solidFill>
              <a:latin typeface="华文楷体" panose="02010600040101010101" pitchFamily="2" charset="-122"/>
              <a:ea typeface="华文楷体" panose="02010600040101010101" pitchFamily="2" charset="-122"/>
            </a:rPr>
            <a:t>定义一个操作中的算法的骨架，而将具体实现步骤延迟到子类中。子类可以不改变算法的结构即可重定义该算法的某些特定步骤</a:t>
          </a:r>
          <a:endParaRPr lang="zh-CN" altLang="en-US" sz="1500" b="1" kern="1200" dirty="0">
            <a:solidFill>
              <a:schemeClr val="accent4">
                <a:lumMod val="50000"/>
              </a:schemeClr>
            </a:solidFill>
            <a:latin typeface="华文楷体" panose="02010600040101010101" pitchFamily="2" charset="-122"/>
            <a:ea typeface="华文楷体" panose="02010600040101010101" pitchFamily="2" charset="-122"/>
          </a:endParaRPr>
        </a:p>
        <a:p>
          <a:pPr marL="114300" lvl="1" indent="-114300" algn="l" defTabSz="666750" rtl="0">
            <a:lnSpc>
              <a:spcPct val="90000"/>
            </a:lnSpc>
            <a:spcBef>
              <a:spcPct val="0"/>
            </a:spcBef>
            <a:spcAft>
              <a:spcPct val="15000"/>
            </a:spcAft>
            <a:buChar char="••"/>
          </a:pPr>
          <a:r>
            <a:rPr lang="zh-CN" altLang="en-US" sz="1500" b="1" kern="1200" dirty="0" smtClean="0">
              <a:solidFill>
                <a:schemeClr val="accent4">
                  <a:lumMod val="50000"/>
                </a:schemeClr>
              </a:solidFill>
              <a:latin typeface="华文楷体" panose="02010600040101010101" pitchFamily="2" charset="-122"/>
              <a:ea typeface="华文楷体" panose="02010600040101010101" pitchFamily="2" charset="-122"/>
            </a:rPr>
            <a:t>优先</a:t>
          </a:r>
          <a:r>
            <a:rPr lang="zh-CN" altLang="en-US" sz="1500" b="1" kern="1200" dirty="0" smtClean="0">
              <a:solidFill>
                <a:srgbClr val="FF0000"/>
              </a:solidFill>
              <a:latin typeface="华文楷体" panose="02010600040101010101" pitchFamily="2" charset="-122"/>
              <a:ea typeface="华文楷体" panose="02010600040101010101" pitchFamily="2" charset="-122"/>
            </a:rPr>
            <a:t>继承行为</a:t>
          </a:r>
          <a:r>
            <a:rPr lang="zh-CN" altLang="en-US" sz="1500" b="1" kern="1200" dirty="0" smtClean="0">
              <a:solidFill>
                <a:schemeClr val="accent4">
                  <a:lumMod val="50000"/>
                </a:schemeClr>
              </a:solidFill>
              <a:latin typeface="华文楷体" panose="02010600040101010101" pitchFamily="2" charset="-122"/>
              <a:ea typeface="华文楷体" panose="02010600040101010101" pitchFamily="2" charset="-122"/>
            </a:rPr>
            <a:t>，重视</a:t>
          </a:r>
          <a:r>
            <a:rPr lang="zh-CN" altLang="en-US" sz="1500" b="1" kern="1200" dirty="0" smtClean="0">
              <a:solidFill>
                <a:srgbClr val="FF0000"/>
              </a:solidFill>
              <a:latin typeface="华文楷体" panose="02010600040101010101" pitchFamily="2" charset="-122"/>
              <a:ea typeface="华文楷体" panose="02010600040101010101" pitchFamily="2" charset="-122"/>
            </a:rPr>
            <a:t>功能的抽象与归纳</a:t>
          </a:r>
          <a:endParaRPr lang="zh-CN" altLang="en-US" sz="1500" b="1" kern="1200" dirty="0">
            <a:solidFill>
              <a:srgbClr val="FF0000"/>
            </a:solidFill>
            <a:latin typeface="华文楷体" panose="02010600040101010101" pitchFamily="2" charset="-122"/>
            <a:ea typeface="华文楷体" panose="02010600040101010101" pitchFamily="2" charset="-122"/>
          </a:endParaRPr>
        </a:p>
        <a:p>
          <a:pPr marL="114300" lvl="1" indent="-114300" algn="l" defTabSz="666750" rtl="0">
            <a:lnSpc>
              <a:spcPct val="90000"/>
            </a:lnSpc>
            <a:spcBef>
              <a:spcPct val="0"/>
            </a:spcBef>
            <a:spcAft>
              <a:spcPct val="15000"/>
            </a:spcAft>
            <a:buChar char="••"/>
          </a:pPr>
          <a:r>
            <a:rPr lang="zh-CN" altLang="en-US" sz="1500" b="1" kern="1200" dirty="0" smtClean="0">
              <a:solidFill>
                <a:schemeClr val="accent4">
                  <a:lumMod val="50000"/>
                </a:schemeClr>
              </a:solidFill>
              <a:latin typeface="华文楷体" panose="02010600040101010101" pitchFamily="2" charset="-122"/>
              <a:ea typeface="华文楷体" panose="02010600040101010101" pitchFamily="2" charset="-122"/>
            </a:rPr>
            <a:t>优点：</a:t>
          </a:r>
          <a:endParaRPr lang="zh-CN" altLang="en-US" sz="1500" b="1" kern="1200" dirty="0">
            <a:solidFill>
              <a:schemeClr val="accent4">
                <a:lumMod val="50000"/>
              </a:schemeClr>
            </a:solidFill>
            <a:latin typeface="华文楷体" panose="02010600040101010101" pitchFamily="2" charset="-122"/>
            <a:ea typeface="华文楷体" panose="02010600040101010101" pitchFamily="2" charset="-122"/>
          </a:endParaRPr>
        </a:p>
        <a:p>
          <a:pPr marL="228600" lvl="2" indent="-114300" algn="l" defTabSz="666750" rtl="0">
            <a:lnSpc>
              <a:spcPct val="90000"/>
            </a:lnSpc>
            <a:spcBef>
              <a:spcPct val="0"/>
            </a:spcBef>
            <a:spcAft>
              <a:spcPct val="15000"/>
            </a:spcAft>
            <a:buChar char="••"/>
          </a:pPr>
          <a:r>
            <a:rPr lang="zh-CN" altLang="en-US" sz="1500" b="1" kern="1200" dirty="0" smtClean="0">
              <a:solidFill>
                <a:schemeClr val="tx1"/>
              </a:solidFill>
              <a:latin typeface="华文楷体" panose="02010600040101010101" pitchFamily="2" charset="-122"/>
              <a:ea typeface="华文楷体" panose="02010600040101010101" pitchFamily="2" charset="-122"/>
            </a:rPr>
            <a:t>基类高度抽象统一，逻辑简洁明了</a:t>
          </a:r>
          <a:endParaRPr lang="zh-CN" altLang="en-US" sz="1500" b="1" kern="1200" dirty="0">
            <a:solidFill>
              <a:schemeClr val="tx1"/>
            </a:solidFill>
            <a:latin typeface="华文楷体" panose="02010600040101010101" pitchFamily="2" charset="-122"/>
            <a:ea typeface="华文楷体" panose="02010600040101010101" pitchFamily="2" charset="-122"/>
          </a:endParaRPr>
        </a:p>
        <a:p>
          <a:pPr marL="228600" lvl="2" indent="-114300" algn="l" defTabSz="666750" rtl="0">
            <a:lnSpc>
              <a:spcPct val="90000"/>
            </a:lnSpc>
            <a:spcBef>
              <a:spcPct val="0"/>
            </a:spcBef>
            <a:spcAft>
              <a:spcPct val="15000"/>
            </a:spcAft>
            <a:buChar char="••"/>
          </a:pPr>
          <a:r>
            <a:rPr lang="zh-CN" altLang="en-US" sz="1500" b="1" kern="1200" dirty="0" smtClean="0">
              <a:solidFill>
                <a:schemeClr val="tx1"/>
              </a:solidFill>
              <a:latin typeface="华文楷体" panose="02010600040101010101" pitchFamily="2" charset="-122"/>
              <a:ea typeface="华文楷体" panose="02010600040101010101" pitchFamily="2" charset="-122"/>
            </a:rPr>
            <a:t>子类之间关联不紧密时易于简单快速实现</a:t>
          </a:r>
          <a:endParaRPr lang="zh-CN" altLang="en-US" sz="1500" b="1" kern="1200" dirty="0">
            <a:solidFill>
              <a:schemeClr val="tx1"/>
            </a:solidFill>
            <a:latin typeface="华文楷体" panose="02010600040101010101" pitchFamily="2" charset="-122"/>
            <a:ea typeface="华文楷体" panose="02010600040101010101" pitchFamily="2" charset="-122"/>
          </a:endParaRPr>
        </a:p>
        <a:p>
          <a:pPr marL="228600" lvl="2" indent="-114300" algn="l" defTabSz="666750" rtl="0">
            <a:lnSpc>
              <a:spcPct val="90000"/>
            </a:lnSpc>
            <a:spcBef>
              <a:spcPct val="0"/>
            </a:spcBef>
            <a:spcAft>
              <a:spcPct val="15000"/>
            </a:spcAft>
            <a:buChar char="••"/>
          </a:pPr>
          <a:r>
            <a:rPr lang="zh-CN" altLang="en-US" sz="1500" b="1" kern="1200" dirty="0" smtClean="0">
              <a:solidFill>
                <a:schemeClr val="tx1"/>
              </a:solidFill>
              <a:latin typeface="华文楷体" panose="02010600040101010101" pitchFamily="2" charset="-122"/>
              <a:ea typeface="华文楷体" panose="02010600040101010101" pitchFamily="2" charset="-122"/>
            </a:rPr>
            <a:t>封装性好，实现类内部不会对外暴露</a:t>
          </a:r>
          <a:endParaRPr lang="zh-CN" altLang="en-US" sz="1500" b="1" kern="1200" dirty="0">
            <a:solidFill>
              <a:schemeClr val="tx1"/>
            </a:solidFill>
            <a:latin typeface="华文楷体" panose="02010600040101010101" pitchFamily="2" charset="-122"/>
            <a:ea typeface="华文楷体" panose="02010600040101010101" pitchFamily="2" charset="-122"/>
          </a:endParaRPr>
        </a:p>
        <a:p>
          <a:pPr marL="114300" lvl="1" indent="-114300" algn="l" defTabSz="666750" rtl="0">
            <a:lnSpc>
              <a:spcPct val="90000"/>
            </a:lnSpc>
            <a:spcBef>
              <a:spcPct val="0"/>
            </a:spcBef>
            <a:spcAft>
              <a:spcPct val="15000"/>
            </a:spcAft>
            <a:buChar char="••"/>
          </a:pPr>
          <a:r>
            <a:rPr lang="zh-CN" altLang="en-US" sz="1500" b="1" kern="1200" dirty="0" smtClean="0">
              <a:solidFill>
                <a:schemeClr val="accent4">
                  <a:lumMod val="50000"/>
                </a:schemeClr>
              </a:solidFill>
              <a:latin typeface="华文楷体" panose="02010600040101010101" pitchFamily="2" charset="-122"/>
              <a:ea typeface="华文楷体" panose="02010600040101010101" pitchFamily="2" charset="-122"/>
            </a:rPr>
            <a:t>弊端：</a:t>
          </a:r>
          <a:endParaRPr lang="zh-CN" altLang="en-US" sz="1500" b="1" kern="1200" dirty="0">
            <a:solidFill>
              <a:schemeClr val="accent4">
                <a:lumMod val="50000"/>
              </a:schemeClr>
            </a:solidFill>
            <a:latin typeface="华文楷体" panose="02010600040101010101" pitchFamily="2" charset="-122"/>
            <a:ea typeface="华文楷体" panose="02010600040101010101" pitchFamily="2" charset="-122"/>
          </a:endParaRPr>
        </a:p>
        <a:p>
          <a:pPr marL="228600" lvl="2" indent="-114300" algn="l" defTabSz="666750" rtl="0">
            <a:lnSpc>
              <a:spcPct val="90000"/>
            </a:lnSpc>
            <a:spcBef>
              <a:spcPct val="0"/>
            </a:spcBef>
            <a:spcAft>
              <a:spcPct val="15000"/>
            </a:spcAft>
            <a:buChar char="••"/>
          </a:pPr>
          <a:r>
            <a:rPr lang="zh-CN" altLang="en-US" sz="1500" b="1" kern="1200" dirty="0" smtClean="0">
              <a:solidFill>
                <a:schemeClr val="tx1"/>
              </a:solidFill>
              <a:latin typeface="华文楷体" panose="02010600040101010101" pitchFamily="2" charset="-122"/>
              <a:ea typeface="华文楷体" panose="02010600040101010101" pitchFamily="2" charset="-122"/>
            </a:rPr>
            <a:t>接口同时负责所有的功能（算法）</a:t>
          </a:r>
          <a:endParaRPr lang="zh-CN" altLang="en-US" sz="1500" b="1" kern="1200" dirty="0">
            <a:solidFill>
              <a:schemeClr val="tx1"/>
            </a:solidFill>
            <a:latin typeface="华文楷体" panose="02010600040101010101" pitchFamily="2" charset="-122"/>
            <a:ea typeface="华文楷体" panose="02010600040101010101" pitchFamily="2" charset="-122"/>
          </a:endParaRPr>
        </a:p>
        <a:p>
          <a:pPr marL="228600" lvl="2" indent="-114300" algn="l" defTabSz="666750" rtl="0">
            <a:lnSpc>
              <a:spcPct val="90000"/>
            </a:lnSpc>
            <a:spcBef>
              <a:spcPct val="0"/>
            </a:spcBef>
            <a:spcAft>
              <a:spcPct val="15000"/>
            </a:spcAft>
            <a:buChar char="••"/>
          </a:pPr>
          <a:r>
            <a:rPr lang="zh-CN" altLang="en-US" sz="1500" b="1" kern="1200" dirty="0" smtClean="0">
              <a:solidFill>
                <a:schemeClr val="tx1"/>
              </a:solidFill>
              <a:latin typeface="华文楷体" panose="02010600040101010101" pitchFamily="2" charset="-122"/>
              <a:ea typeface="华文楷体" panose="02010600040101010101" pitchFamily="2" charset="-122"/>
            </a:rPr>
            <a:t>任何算法的修改都导致整个实现类的变化</a:t>
          </a:r>
          <a:endParaRPr lang="zh-CN" altLang="en-US" sz="1500" b="1" kern="1200" dirty="0">
            <a:solidFill>
              <a:schemeClr val="tx1"/>
            </a:solidFill>
            <a:latin typeface="华文楷体" panose="02010600040101010101" pitchFamily="2" charset="-122"/>
            <a:ea typeface="华文楷体" panose="02010600040101010101" pitchFamily="2" charset="-122"/>
          </a:endParaRPr>
        </a:p>
      </dsp:txBody>
      <dsp:txXfrm>
        <a:off x="38" y="790713"/>
        <a:ext cx="3685337" cy="4035150"/>
      </dsp:txXfrm>
    </dsp:sp>
    <dsp:sp modelId="{D581C9D2-9FFF-469F-A863-444014EEFBC5}">
      <dsp:nvSpPr>
        <dsp:cNvPr id="0" name=""/>
        <dsp:cNvSpPr/>
      </dsp:nvSpPr>
      <dsp:spPr>
        <a:xfrm>
          <a:off x="4201323" y="358713"/>
          <a:ext cx="3685337" cy="432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策略</a:t>
          </a:r>
          <a:endParaRPr lang="zh-CN" altLang="en-US" sz="1500" kern="1200" dirty="0">
            <a:latin typeface="微软雅黑" panose="020B0503020204020204" pitchFamily="34" charset="-122"/>
            <a:ea typeface="微软雅黑" panose="020B0503020204020204" pitchFamily="34" charset="-122"/>
          </a:endParaRPr>
        </a:p>
      </dsp:txBody>
      <dsp:txXfrm>
        <a:off x="4201323" y="358713"/>
        <a:ext cx="3685337" cy="432000"/>
      </dsp:txXfrm>
    </dsp:sp>
    <dsp:sp modelId="{8FFECA59-98BF-4565-9CEA-F70A4E2AD30D}">
      <dsp:nvSpPr>
        <dsp:cNvPr id="0" name=""/>
        <dsp:cNvSpPr/>
      </dsp:nvSpPr>
      <dsp:spPr>
        <a:xfrm>
          <a:off x="4201323" y="790713"/>
          <a:ext cx="3685337" cy="403515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b="1" i="0" kern="1200" dirty="0" smtClean="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a:t>
          </a:r>
          <a:r>
            <a:rPr lang="en-US" altLang="zh-CN" sz="1500" b="1" i="0" kern="1200" dirty="0" smtClean="0">
              <a:solidFill>
                <a:schemeClr val="accent4">
                  <a:lumMod val="50000"/>
                </a:schemeClr>
              </a:solidFill>
              <a:latin typeface="华文楷体" panose="02010600040101010101" pitchFamily="2" charset="-122"/>
              <a:ea typeface="华文楷体" panose="02010600040101010101" pitchFamily="2" charset="-122"/>
            </a:rPr>
            <a:t>,</a:t>
          </a:r>
          <a:r>
            <a:rPr lang="zh-CN" altLang="en-US" sz="1500" b="1" i="0" kern="1200" dirty="0" smtClean="0">
              <a:solidFill>
                <a:schemeClr val="accent4">
                  <a:lumMod val="50000"/>
                </a:schemeClr>
              </a:solidFill>
              <a:latin typeface="华文楷体" panose="02010600040101010101" pitchFamily="2" charset="-122"/>
              <a:ea typeface="华文楷体" panose="02010600040101010101" pitchFamily="2" charset="-122"/>
            </a:rPr>
            <a:t>使它们可相互替换。本模式使得算法可独</a:t>
          </a:r>
          <a:r>
            <a:rPr lang="zh-CN" altLang="en-US" sz="1500" b="1" kern="1200" dirty="0" smtClean="0">
              <a:solidFill>
                <a:schemeClr val="accent4">
                  <a:lumMod val="50000"/>
                </a:schemeClr>
              </a:solidFill>
              <a:latin typeface="华文楷体" panose="02010600040101010101" pitchFamily="2" charset="-122"/>
              <a:ea typeface="华文楷体" panose="02010600040101010101" pitchFamily="2" charset="-122"/>
            </a:rPr>
            <a:t/>
          </a:r>
          <a:br>
            <a:rPr lang="zh-CN" altLang="en-US" sz="1500" b="1" kern="1200" dirty="0" smtClean="0">
              <a:solidFill>
                <a:schemeClr val="accent4">
                  <a:lumMod val="50000"/>
                </a:schemeClr>
              </a:solidFill>
              <a:latin typeface="华文楷体" panose="02010600040101010101" pitchFamily="2" charset="-122"/>
              <a:ea typeface="华文楷体" panose="02010600040101010101" pitchFamily="2" charset="-122"/>
            </a:rPr>
          </a:br>
          <a:r>
            <a:rPr lang="zh-CN" altLang="en-US" sz="1500" b="1" i="0" kern="1200" dirty="0" smtClean="0">
              <a:solidFill>
                <a:schemeClr val="accent4">
                  <a:lumMod val="50000"/>
                </a:schemeClr>
              </a:solidFill>
              <a:latin typeface="华文楷体" panose="02010600040101010101" pitchFamily="2" charset="-122"/>
              <a:ea typeface="华文楷体" panose="02010600040101010101" pitchFamily="2" charset="-122"/>
            </a:rPr>
            <a:t>立于使用它的客户而变化</a:t>
          </a:r>
          <a:endParaRPr lang="zh-CN" sz="1500" b="1" kern="1200" dirty="0">
            <a:solidFill>
              <a:schemeClr val="accent4">
                <a:lumMod val="50000"/>
              </a:schemeClr>
            </a:solidFill>
            <a:latin typeface="华文楷体" panose="02010600040101010101" pitchFamily="2" charset="-122"/>
            <a:ea typeface="华文楷体" panose="02010600040101010101" pitchFamily="2" charset="-122"/>
          </a:endParaRPr>
        </a:p>
        <a:p>
          <a:pPr marL="114300" lvl="1" indent="-114300" algn="l" defTabSz="666750" rtl="0">
            <a:lnSpc>
              <a:spcPct val="90000"/>
            </a:lnSpc>
            <a:spcBef>
              <a:spcPct val="0"/>
            </a:spcBef>
            <a:spcAft>
              <a:spcPct val="15000"/>
            </a:spcAft>
            <a:buChar char="••"/>
          </a:pPr>
          <a:r>
            <a:rPr lang="zh-CN" altLang="en-US" sz="1500" b="1" kern="1200" dirty="0" smtClean="0">
              <a:solidFill>
                <a:schemeClr val="accent4">
                  <a:lumMod val="50000"/>
                </a:schemeClr>
              </a:solidFill>
              <a:latin typeface="华文楷体" panose="02010600040101010101" pitchFamily="2" charset="-122"/>
              <a:ea typeface="华文楷体" panose="02010600040101010101" pitchFamily="2" charset="-122"/>
            </a:rPr>
            <a:t>优先</a:t>
          </a:r>
          <a:r>
            <a:rPr lang="zh-CN" altLang="en-US" sz="1500" b="1" kern="1200" dirty="0" smtClean="0">
              <a:solidFill>
                <a:srgbClr val="FF0000"/>
              </a:solidFill>
              <a:latin typeface="华文楷体" panose="02010600040101010101" pitchFamily="2" charset="-122"/>
              <a:ea typeface="华文楷体" panose="02010600040101010101" pitchFamily="2" charset="-122"/>
            </a:rPr>
            <a:t>组合行为</a:t>
          </a:r>
          <a:r>
            <a:rPr lang="zh-CN" altLang="en-US" sz="1500" b="1" kern="1200" dirty="0" smtClean="0">
              <a:solidFill>
                <a:schemeClr val="accent4">
                  <a:lumMod val="50000"/>
                </a:schemeClr>
              </a:solidFill>
              <a:latin typeface="华文楷体" panose="02010600040101010101" pitchFamily="2" charset="-122"/>
              <a:ea typeface="华文楷体" panose="02010600040101010101" pitchFamily="2" charset="-122"/>
            </a:rPr>
            <a:t>，重视</a:t>
          </a:r>
          <a:r>
            <a:rPr lang="zh-CN" altLang="en-US" sz="1500" b="1" kern="1200" dirty="0" smtClean="0">
              <a:solidFill>
                <a:srgbClr val="FF0000"/>
              </a:solidFill>
              <a:latin typeface="华文楷体" panose="02010600040101010101" pitchFamily="2" charset="-122"/>
              <a:ea typeface="华文楷体" panose="02010600040101010101" pitchFamily="2" charset="-122"/>
            </a:rPr>
            <a:t>功能的划分与组合</a:t>
          </a:r>
          <a:endParaRPr lang="zh-CN" altLang="en-US" sz="1500" b="1" kern="1200" dirty="0">
            <a:solidFill>
              <a:srgbClr val="FF0000"/>
            </a:solidFill>
            <a:latin typeface="华文楷体" panose="02010600040101010101" pitchFamily="2" charset="-122"/>
            <a:ea typeface="华文楷体" panose="02010600040101010101" pitchFamily="2" charset="-122"/>
          </a:endParaRPr>
        </a:p>
        <a:p>
          <a:pPr marL="114300" lvl="1" indent="-114300" algn="l" defTabSz="666750" rtl="0">
            <a:lnSpc>
              <a:spcPct val="90000"/>
            </a:lnSpc>
            <a:spcBef>
              <a:spcPct val="0"/>
            </a:spcBef>
            <a:spcAft>
              <a:spcPct val="15000"/>
            </a:spcAft>
            <a:buChar char="••"/>
          </a:pPr>
          <a:r>
            <a:rPr lang="zh-CN" altLang="en-US" sz="1500" b="1" kern="1200" dirty="0" smtClean="0">
              <a:solidFill>
                <a:schemeClr val="accent4">
                  <a:lumMod val="50000"/>
                </a:schemeClr>
              </a:solidFill>
              <a:latin typeface="华文楷体" panose="02010600040101010101" pitchFamily="2" charset="-122"/>
              <a:ea typeface="华文楷体" panose="02010600040101010101" pitchFamily="2" charset="-122"/>
            </a:rPr>
            <a:t>优点：</a:t>
          </a:r>
          <a:endParaRPr lang="zh-CN" altLang="en-US" sz="1500" b="1" kern="1200" dirty="0">
            <a:solidFill>
              <a:schemeClr val="accent4">
                <a:lumMod val="50000"/>
              </a:schemeClr>
            </a:solidFill>
            <a:latin typeface="华文楷体" panose="02010600040101010101" pitchFamily="2" charset="-122"/>
            <a:ea typeface="华文楷体" panose="02010600040101010101" pitchFamily="2" charset="-122"/>
          </a:endParaRPr>
        </a:p>
        <a:p>
          <a:pPr marL="228600" lvl="2" indent="-114300" algn="l" defTabSz="666750" rtl="0">
            <a:lnSpc>
              <a:spcPct val="90000"/>
            </a:lnSpc>
            <a:spcBef>
              <a:spcPct val="0"/>
            </a:spcBef>
            <a:spcAft>
              <a:spcPct val="15000"/>
            </a:spcAft>
            <a:buChar char="••"/>
          </a:pPr>
          <a:r>
            <a:rPr lang="zh-CN" altLang="en-US" sz="1500" b="1" kern="1200" dirty="0" smtClean="0">
              <a:solidFill>
                <a:schemeClr val="tx1"/>
              </a:solidFill>
              <a:latin typeface="华文楷体" panose="02010600040101010101" pitchFamily="2" charset="-122"/>
              <a:ea typeface="华文楷体" panose="02010600040101010101" pitchFamily="2" charset="-122"/>
            </a:rPr>
            <a:t>每个策略只负责一个功能，易于拓展。</a:t>
          </a:r>
          <a:endParaRPr lang="zh-CN" altLang="en-US" sz="1500" b="1" kern="1200" dirty="0">
            <a:solidFill>
              <a:schemeClr val="tx1"/>
            </a:solidFill>
            <a:latin typeface="华文楷体" panose="02010600040101010101" pitchFamily="2" charset="-122"/>
            <a:ea typeface="华文楷体" panose="02010600040101010101" pitchFamily="2" charset="-122"/>
          </a:endParaRPr>
        </a:p>
        <a:p>
          <a:pPr marL="228600" lvl="2" indent="-114300" algn="l" defTabSz="666750" rtl="0">
            <a:lnSpc>
              <a:spcPct val="90000"/>
            </a:lnSpc>
            <a:spcBef>
              <a:spcPct val="0"/>
            </a:spcBef>
            <a:spcAft>
              <a:spcPct val="15000"/>
            </a:spcAft>
            <a:buChar char="••"/>
          </a:pPr>
          <a:r>
            <a:rPr lang="zh-CN" altLang="en-US" sz="1500" b="1" kern="1200" dirty="0" smtClean="0">
              <a:solidFill>
                <a:schemeClr val="tx1"/>
              </a:solidFill>
              <a:latin typeface="华文楷体" panose="02010600040101010101" pitchFamily="2" charset="-122"/>
              <a:ea typeface="华文楷体" panose="02010600040101010101" pitchFamily="2" charset="-122"/>
            </a:rPr>
            <a:t>算法的修改被限制在单个策略类的变化中，任何算法的修改对整体不造成影响</a:t>
          </a:r>
          <a:endParaRPr lang="zh-CN" altLang="en-US" sz="1500" b="1" kern="1200" dirty="0">
            <a:solidFill>
              <a:schemeClr val="tx1"/>
            </a:solidFill>
            <a:latin typeface="华文楷体" panose="02010600040101010101" pitchFamily="2" charset="-122"/>
            <a:ea typeface="华文楷体" panose="02010600040101010101" pitchFamily="2" charset="-122"/>
          </a:endParaRPr>
        </a:p>
        <a:p>
          <a:pPr marL="114300" lvl="1" indent="-114300" algn="l" defTabSz="666750" rtl="0">
            <a:lnSpc>
              <a:spcPct val="90000"/>
            </a:lnSpc>
            <a:spcBef>
              <a:spcPct val="0"/>
            </a:spcBef>
            <a:spcAft>
              <a:spcPct val="15000"/>
            </a:spcAft>
            <a:buChar char="••"/>
          </a:pPr>
          <a:r>
            <a:rPr lang="zh-CN" altLang="en-US" sz="1500" b="1" kern="1200" dirty="0" smtClean="0">
              <a:solidFill>
                <a:schemeClr val="accent4">
                  <a:lumMod val="50000"/>
                </a:schemeClr>
              </a:solidFill>
              <a:latin typeface="华文楷体" panose="02010600040101010101" pitchFamily="2" charset="-122"/>
              <a:ea typeface="华文楷体" panose="02010600040101010101" pitchFamily="2" charset="-122"/>
            </a:rPr>
            <a:t>弊端：</a:t>
          </a:r>
          <a:endParaRPr lang="zh-CN" altLang="en-US" sz="1500" b="1" kern="1200" dirty="0">
            <a:solidFill>
              <a:schemeClr val="accent4">
                <a:lumMod val="50000"/>
              </a:schemeClr>
            </a:solidFill>
            <a:latin typeface="华文楷体" panose="02010600040101010101" pitchFamily="2" charset="-122"/>
            <a:ea typeface="华文楷体" panose="02010600040101010101" pitchFamily="2" charset="-122"/>
          </a:endParaRPr>
        </a:p>
        <a:p>
          <a:pPr marL="228600" lvl="2" indent="-114300" algn="l" defTabSz="666750" rtl="0">
            <a:lnSpc>
              <a:spcPct val="90000"/>
            </a:lnSpc>
            <a:spcBef>
              <a:spcPct val="0"/>
            </a:spcBef>
            <a:spcAft>
              <a:spcPct val="15000"/>
            </a:spcAft>
            <a:buChar char="••"/>
          </a:pPr>
          <a:r>
            <a:rPr lang="zh-CN" altLang="en-US" sz="1500" b="1" kern="1200" dirty="0" smtClean="0">
              <a:solidFill>
                <a:schemeClr val="tx1"/>
              </a:solidFill>
              <a:latin typeface="华文楷体" panose="02010600040101010101" pitchFamily="2" charset="-122"/>
              <a:ea typeface="华文楷体" panose="02010600040101010101" pitchFamily="2" charset="-122"/>
            </a:rPr>
            <a:t>在功能较多的情况下结构复杂</a:t>
          </a:r>
          <a:endParaRPr lang="zh-CN" altLang="en-US" sz="1500" b="1" kern="1200" dirty="0">
            <a:solidFill>
              <a:schemeClr val="tx1"/>
            </a:solidFill>
            <a:latin typeface="华文楷体" panose="02010600040101010101" pitchFamily="2" charset="-122"/>
            <a:ea typeface="华文楷体" panose="02010600040101010101" pitchFamily="2" charset="-122"/>
          </a:endParaRPr>
        </a:p>
        <a:p>
          <a:pPr marL="228600" lvl="2" indent="-114300" algn="l" defTabSz="666750" rtl="0">
            <a:lnSpc>
              <a:spcPct val="90000"/>
            </a:lnSpc>
            <a:spcBef>
              <a:spcPct val="0"/>
            </a:spcBef>
            <a:spcAft>
              <a:spcPct val="15000"/>
            </a:spcAft>
            <a:buChar char="••"/>
          </a:pPr>
          <a:r>
            <a:rPr lang="zh-CN" altLang="en-US" sz="1500" b="1" kern="1200" dirty="0" smtClean="0">
              <a:solidFill>
                <a:schemeClr val="tx1"/>
              </a:solidFill>
              <a:latin typeface="华文楷体" panose="02010600040101010101" pitchFamily="2" charset="-122"/>
              <a:ea typeface="华文楷体" panose="02010600040101010101" pitchFamily="2" charset="-122"/>
            </a:rPr>
            <a:t>策略组合时对外暴露，封装性相对较差</a:t>
          </a:r>
          <a:endParaRPr lang="zh-CN" altLang="en-US" sz="1500" b="1" kern="1200" dirty="0">
            <a:solidFill>
              <a:schemeClr val="tx1"/>
            </a:solidFill>
            <a:latin typeface="华文楷体" panose="02010600040101010101" pitchFamily="2" charset="-122"/>
            <a:ea typeface="华文楷体" panose="02010600040101010101" pitchFamily="2" charset="-122"/>
          </a:endParaRPr>
        </a:p>
      </dsp:txBody>
      <dsp:txXfrm>
        <a:off x="4201323" y="790713"/>
        <a:ext cx="3685337" cy="403515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37958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在标准</a:t>
            </a:r>
            <a:r>
              <a:rPr lang="en-US" altLang="zh-CN" dirty="0" smtClean="0"/>
              <a:t>STL</a:t>
            </a:r>
            <a:r>
              <a:rPr lang="zh-CN" altLang="en-US" dirty="0" smtClean="0"/>
              <a:t>实现中 </a:t>
            </a:r>
            <a:r>
              <a:rPr lang="en-US" altLang="zh-CN" sz="1200" dirty="0" smtClean="0">
                <a:solidFill>
                  <a:schemeClr val="tx1"/>
                </a:solidFill>
                <a:latin typeface="Consolas" panose="020B0609020204030204" pitchFamily="49" charset="0"/>
                <a:ea typeface="华文楷体" panose="02010600040101010101" pitchFamily="2" charset="-122"/>
                <a:cs typeface="+mn-cs"/>
              </a:rPr>
              <a:t>operator++(</a:t>
            </a:r>
            <a:r>
              <a:rPr lang="en-US" altLang="zh-CN" sz="12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200" dirty="0" smtClean="0">
                <a:solidFill>
                  <a:schemeClr val="tx1"/>
                </a:solidFill>
                <a:latin typeface="Consolas" panose="020B0609020204030204" pitchFamily="49" charset="0"/>
                <a:ea typeface="华文楷体" panose="02010600040101010101" pitchFamily="2" charset="-122"/>
                <a:cs typeface="+mn-cs"/>
              </a:rPr>
              <a:t>) </a:t>
            </a:r>
            <a:r>
              <a:rPr lang="zh-CN" altLang="en-US" sz="1200" dirty="0" smtClean="0">
                <a:solidFill>
                  <a:schemeClr val="tx1"/>
                </a:solidFill>
                <a:latin typeface="Consolas" panose="020B0609020204030204" pitchFamily="49" charset="0"/>
                <a:ea typeface="华文楷体" panose="02010600040101010101" pitchFamily="2" charset="-122"/>
                <a:cs typeface="+mn-cs"/>
              </a:rPr>
              <a:t>的返回类型应该是一个</a:t>
            </a:r>
            <a:r>
              <a:rPr lang="en-US" altLang="zh-CN" sz="1200" dirty="0" smtClean="0">
                <a:solidFill>
                  <a:schemeClr val="tx1"/>
                </a:solidFill>
                <a:latin typeface="Consolas" panose="020B0609020204030204" pitchFamily="49" charset="0"/>
                <a:ea typeface="华文楷体" panose="02010600040101010101" pitchFamily="2" charset="-122"/>
                <a:cs typeface="+mn-cs"/>
              </a:rPr>
              <a:t>iterator</a:t>
            </a:r>
            <a:r>
              <a:rPr lang="zh-CN" altLang="en-US" sz="1200" dirty="0" smtClean="0">
                <a:solidFill>
                  <a:schemeClr val="tx1"/>
                </a:solidFill>
                <a:latin typeface="Consolas" panose="020B0609020204030204" pitchFamily="49" charset="0"/>
                <a:ea typeface="华文楷体" panose="02010600040101010101" pitchFamily="2" charset="-122"/>
                <a:cs typeface="+mn-cs"/>
              </a:rPr>
              <a:t>对象，如 </a:t>
            </a:r>
            <a:r>
              <a:rPr lang="en-US" altLang="zh-CN" sz="1200" dirty="0" err="1" smtClean="0">
                <a:solidFill>
                  <a:schemeClr val="tx1"/>
                </a:solidFill>
                <a:latin typeface="Consolas" panose="020B0609020204030204" pitchFamily="49" charset="0"/>
                <a:ea typeface="华文楷体" panose="02010600040101010101" pitchFamily="2" charset="-122"/>
                <a:cs typeface="+mn-cs"/>
              </a:rPr>
              <a:t>ArrayIterator</a:t>
            </a:r>
            <a:r>
              <a:rPr lang="en-US" altLang="zh-CN" sz="1200" dirty="0" smtClean="0">
                <a:solidFill>
                  <a:schemeClr val="tx1"/>
                </a:solidFill>
                <a:latin typeface="Consolas" panose="020B0609020204030204" pitchFamily="49" charset="0"/>
                <a:ea typeface="华文楷体" panose="02010600040101010101" pitchFamily="2" charset="-122"/>
                <a:cs typeface="+mn-cs"/>
              </a:rPr>
              <a:t> </a:t>
            </a:r>
            <a:r>
              <a:rPr lang="en-US" altLang="zh-CN" sz="1200" dirty="0" err="1" smtClean="0">
                <a:solidFill>
                  <a:schemeClr val="tx1"/>
                </a:solidFill>
                <a:latin typeface="Consolas" panose="020B0609020204030204" pitchFamily="49" charset="0"/>
                <a:ea typeface="华文楷体" panose="02010600040101010101" pitchFamily="2" charset="-122"/>
                <a:cs typeface="+mn-cs"/>
              </a:rPr>
              <a:t>ArrayIterator</a:t>
            </a:r>
            <a:r>
              <a:rPr lang="en-US" altLang="zh-CN" sz="1200" dirty="0" smtClean="0">
                <a:solidFill>
                  <a:schemeClr val="tx1"/>
                </a:solidFill>
                <a:latin typeface="Consolas" panose="020B0609020204030204" pitchFamily="49" charset="0"/>
                <a:ea typeface="华文楷体" panose="02010600040101010101" pitchFamily="2" charset="-122"/>
                <a:cs typeface="+mn-cs"/>
              </a:rPr>
              <a:t>::operator++(</a:t>
            </a:r>
            <a:r>
              <a:rPr lang="en-US" altLang="zh-CN" sz="12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200" dirty="0" smtClean="0">
                <a:solidFill>
                  <a:schemeClr val="tx1"/>
                </a:solidFill>
                <a:latin typeface="Consolas" panose="020B0609020204030204" pitchFamily="49" charset="0"/>
                <a:ea typeface="华文楷体" panose="02010600040101010101" pitchFamily="2" charset="-122"/>
                <a:cs typeface="+mn-cs"/>
              </a:rPr>
              <a:t>) </a:t>
            </a:r>
            <a:r>
              <a:rPr lang="zh-CN" altLang="en-US" sz="1200" dirty="0" smtClean="0">
                <a:solidFill>
                  <a:schemeClr val="tx1"/>
                </a:solidFill>
                <a:latin typeface="Consolas" panose="020B0609020204030204" pitchFamily="49" charset="0"/>
                <a:ea typeface="华文楷体" panose="02010600040101010101" pitchFamily="2" charset="-122"/>
                <a:cs typeface="+mn-cs"/>
              </a:rPr>
              <a:t>的形式，但在这里迭代器模式的基类</a:t>
            </a:r>
            <a:r>
              <a:rPr lang="en-US" altLang="zh-CN" sz="1200" dirty="0" smtClean="0">
                <a:solidFill>
                  <a:schemeClr val="tx1"/>
                </a:solidFill>
                <a:latin typeface="Consolas" panose="020B0609020204030204" pitchFamily="49" charset="0"/>
                <a:ea typeface="华文楷体" panose="02010600040101010101" pitchFamily="2" charset="-122"/>
                <a:cs typeface="+mn-cs"/>
              </a:rPr>
              <a:t>Iterator</a:t>
            </a:r>
            <a:r>
              <a:rPr lang="zh-CN" altLang="en-US" sz="1200" dirty="0" smtClean="0">
                <a:solidFill>
                  <a:schemeClr val="tx1"/>
                </a:solidFill>
                <a:latin typeface="Consolas" panose="020B0609020204030204" pitchFamily="49" charset="0"/>
                <a:ea typeface="华文楷体" panose="02010600040101010101" pitchFamily="2" charset="-122"/>
                <a:cs typeface="+mn-cs"/>
              </a:rPr>
              <a:t>是抽象类，无法作为</a:t>
            </a:r>
            <a:r>
              <a:rPr lang="en-US" altLang="zh-CN" sz="1200" dirty="0" smtClean="0">
                <a:solidFill>
                  <a:schemeClr val="tx1"/>
                </a:solidFill>
                <a:latin typeface="Consolas" panose="020B0609020204030204" pitchFamily="49" charset="0"/>
                <a:ea typeface="华文楷体" panose="02010600040101010101" pitchFamily="2" charset="-122"/>
                <a:cs typeface="+mn-cs"/>
              </a:rPr>
              <a:t>operator++(</a:t>
            </a:r>
            <a:r>
              <a:rPr lang="en-US" altLang="zh-CN" sz="12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200" dirty="0" smtClean="0">
                <a:solidFill>
                  <a:schemeClr val="tx1"/>
                </a:solidFill>
                <a:latin typeface="Consolas" panose="020B0609020204030204" pitchFamily="49" charset="0"/>
                <a:ea typeface="华文楷体" panose="02010600040101010101" pitchFamily="2" charset="-122"/>
                <a:cs typeface="+mn-cs"/>
              </a:rPr>
              <a:t>)</a:t>
            </a:r>
            <a:r>
              <a:rPr lang="zh-CN" altLang="en-US" sz="1200" dirty="0" smtClean="0">
                <a:solidFill>
                  <a:schemeClr val="tx1"/>
                </a:solidFill>
                <a:latin typeface="Consolas" panose="020B0609020204030204" pitchFamily="49" charset="0"/>
                <a:ea typeface="华文楷体" panose="02010600040101010101" pitchFamily="2" charset="-122"/>
                <a:cs typeface="+mn-cs"/>
              </a:rPr>
              <a:t>的返回类型</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57</a:t>
            </a:fld>
            <a:endParaRPr lang="en-US" altLang="zh-CN"/>
          </a:p>
        </p:txBody>
      </p:sp>
    </p:spTree>
    <p:extLst>
      <p:ext uri="{BB962C8B-B14F-4D97-AF65-F5344CB8AC3E}">
        <p14:creationId xmlns:p14="http://schemas.microsoft.com/office/powerpoint/2010/main" val="1753589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之前的迭代器属于下标式遍历，这里采用了另一种遍历方式，当原理上是类似的</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59</a:t>
            </a:fld>
            <a:endParaRPr lang="en-US" altLang="zh-CN"/>
          </a:p>
        </p:txBody>
      </p:sp>
    </p:spTree>
    <p:extLst>
      <p:ext uri="{BB962C8B-B14F-4D97-AF65-F5344CB8AC3E}">
        <p14:creationId xmlns:p14="http://schemas.microsoft.com/office/powerpoint/2010/main" val="358803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60</a:t>
            </a:fld>
            <a:endParaRPr lang="en-US" altLang="zh-CN"/>
          </a:p>
        </p:txBody>
      </p:sp>
    </p:spTree>
    <p:extLst>
      <p:ext uri="{BB962C8B-B14F-4D97-AF65-F5344CB8AC3E}">
        <p14:creationId xmlns:p14="http://schemas.microsoft.com/office/powerpoint/2010/main" val="3266508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62</a:t>
            </a:fld>
            <a:endParaRPr lang="en-US" altLang="zh-CN"/>
          </a:p>
        </p:txBody>
      </p:sp>
    </p:spTree>
    <p:extLst>
      <p:ext uri="{BB962C8B-B14F-4D97-AF65-F5344CB8AC3E}">
        <p14:creationId xmlns:p14="http://schemas.microsoft.com/office/powerpoint/2010/main" val="320667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简单枚举存在的问题？当新增一个系统进入后，我们需要对每一个方法进行相应修改，修改的工作量很大。</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94951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204550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定义上来看，模式方法更加侧重于业务流程相对复杂且稳定，而其中的某些步骤（局部变化）变化相对剧烈的场景。而策略模式则是偏重于算法本身（整个算法）就变化相对距离的情形。因此，当使用场景中业务流程相对简单且稳定的情况，使用策略模式和模板方法都是可以得，但是更推荐用模板方法（模板方法更灵活）。</a:t>
            </a:r>
            <a:br>
              <a:rPr lang="zh-CN" altLang="en-US" dirty="0" smtClean="0"/>
            </a:br>
            <a:r>
              <a:rPr lang="zh-CN" altLang="en-US" dirty="0" smtClean="0"/>
              <a:t>综上：模板方法和策略模式都是解决算法多样性对代码结构冲击的问题。模板方法使用与业务场景相对复杂且稳定的情况，策略模式使用与算法相对多样灵活的场景。当业务相对简单时，策略模式和模板方法几乎等效，但是推荐使用策略模式。</a:t>
            </a: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38</a:t>
            </a:fld>
            <a:endParaRPr lang="en-US" altLang="zh-CN"/>
          </a:p>
        </p:txBody>
      </p:sp>
    </p:spTree>
    <p:extLst>
      <p:ext uri="{BB962C8B-B14F-4D97-AF65-F5344CB8AC3E}">
        <p14:creationId xmlns:p14="http://schemas.microsoft.com/office/powerpoint/2010/main" val="242288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在迭代器模式中，存在迭代器</a:t>
            </a:r>
            <a:r>
              <a:rPr kumimoji="1" lang="en-US" altLang="zh-CN" dirty="0" smtClean="0"/>
              <a:t>Iterator</a:t>
            </a:r>
            <a:r>
              <a:rPr kumimoji="1" lang="zh-CN" altLang="en-US" dirty="0" smtClean="0"/>
              <a:t>和数据存储器</a:t>
            </a:r>
            <a:r>
              <a:rPr kumimoji="1" lang="en-US" altLang="zh-CN" dirty="0" smtClean="0"/>
              <a:t>Collection</a:t>
            </a:r>
            <a:r>
              <a:rPr kumimoji="1" lang="zh-CN" altLang="en-US" dirty="0" smtClean="0"/>
              <a:t>两部分。</a:t>
            </a:r>
          </a:p>
          <a:p>
            <a:r>
              <a:rPr kumimoji="1" lang="zh-CN" altLang="en-US" dirty="0" smtClean="0"/>
              <a:t>针对每一种数据存储结构，通过继承实现相应的存储类</a:t>
            </a:r>
            <a:r>
              <a:rPr kumimoji="1" lang="en-US" altLang="zh-CN" dirty="0" err="1" smtClean="0"/>
              <a:t>CollectionImplementation</a:t>
            </a:r>
            <a:r>
              <a:rPr kumimoji="1" lang="zh-CN" altLang="en-US" dirty="0" smtClean="0"/>
              <a:t>及迭代器类</a:t>
            </a:r>
            <a:r>
              <a:rPr kumimoji="1" lang="en-US" altLang="zh-CN" dirty="0" err="1" smtClean="0"/>
              <a:t>IteratorImplementation</a:t>
            </a:r>
            <a:r>
              <a:rPr kumimoji="1" lang="zh-CN" altLang="en-US" dirty="0" smtClean="0"/>
              <a:t>，</a:t>
            </a:r>
          </a:p>
          <a:p>
            <a:r>
              <a:rPr kumimoji="1" lang="zh-CN" altLang="en-US" dirty="0" smtClean="0"/>
              <a:t>迭代器类是存储类的友元，从而迭代器类可以访问存储类内部的数据</a:t>
            </a:r>
          </a:p>
          <a:p>
            <a:r>
              <a:rPr kumimoji="1" lang="zh-CN" altLang="en-US" dirty="0" smtClean="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47</a:t>
            </a:fld>
            <a:endParaRPr lang="en-US" altLang="zh-CN"/>
          </a:p>
        </p:txBody>
      </p:sp>
    </p:spTree>
    <p:extLst>
      <p:ext uri="{BB962C8B-B14F-4D97-AF65-F5344CB8AC3E}">
        <p14:creationId xmlns:p14="http://schemas.microsoft.com/office/powerpoint/2010/main" val="232884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在迭代器模式中，存在迭代器</a:t>
            </a:r>
            <a:r>
              <a:rPr kumimoji="1" lang="en-US" altLang="zh-CN" dirty="0" smtClean="0"/>
              <a:t>Iterator</a:t>
            </a:r>
            <a:r>
              <a:rPr kumimoji="1" lang="zh-CN" altLang="en-US" dirty="0" smtClean="0"/>
              <a:t>和数据存储器</a:t>
            </a:r>
            <a:r>
              <a:rPr kumimoji="1" lang="en-US" altLang="zh-CN" dirty="0" smtClean="0"/>
              <a:t>Collection</a:t>
            </a:r>
            <a:r>
              <a:rPr kumimoji="1" lang="zh-CN" altLang="en-US" dirty="0" smtClean="0"/>
              <a:t>两部分。</a:t>
            </a:r>
          </a:p>
          <a:p>
            <a:r>
              <a:rPr kumimoji="1" lang="zh-CN" altLang="en-US" dirty="0" smtClean="0"/>
              <a:t>针对每一种数据存储结构，通过继承实现相应的存储类</a:t>
            </a:r>
            <a:r>
              <a:rPr kumimoji="1" lang="en-US" altLang="zh-CN" dirty="0" err="1" smtClean="0"/>
              <a:t>CollectionImplementation</a:t>
            </a:r>
            <a:r>
              <a:rPr kumimoji="1" lang="zh-CN" altLang="en-US" dirty="0" smtClean="0"/>
              <a:t>及迭代器类</a:t>
            </a:r>
            <a:r>
              <a:rPr kumimoji="1" lang="en-US" altLang="zh-CN" dirty="0" err="1" smtClean="0"/>
              <a:t>IteratorImplementation</a:t>
            </a:r>
            <a:r>
              <a:rPr kumimoji="1" lang="zh-CN" altLang="en-US" dirty="0" smtClean="0"/>
              <a:t>，</a:t>
            </a:r>
          </a:p>
          <a:p>
            <a:r>
              <a:rPr kumimoji="1" lang="zh-CN" altLang="en-US" dirty="0" smtClean="0"/>
              <a:t>迭代器类是存储类的友元，从而迭代器类可以访问存储类内部的数据</a:t>
            </a:r>
          </a:p>
          <a:p>
            <a:r>
              <a:rPr kumimoji="1" lang="zh-CN" altLang="en-US" dirty="0" smtClean="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48</a:t>
            </a:fld>
            <a:endParaRPr lang="en-US" altLang="zh-CN"/>
          </a:p>
        </p:txBody>
      </p:sp>
    </p:spTree>
    <p:extLst>
      <p:ext uri="{BB962C8B-B14F-4D97-AF65-F5344CB8AC3E}">
        <p14:creationId xmlns:p14="http://schemas.microsoft.com/office/powerpoint/2010/main" val="2773767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在迭代器模式中，存在迭代器</a:t>
            </a:r>
            <a:r>
              <a:rPr kumimoji="1" lang="en-US" altLang="zh-CN" dirty="0" smtClean="0"/>
              <a:t>Iterator</a:t>
            </a:r>
            <a:r>
              <a:rPr kumimoji="1" lang="zh-CN" altLang="en-US" dirty="0" smtClean="0"/>
              <a:t>和数据存储器</a:t>
            </a:r>
            <a:r>
              <a:rPr kumimoji="1" lang="en-US" altLang="zh-CN" dirty="0" smtClean="0"/>
              <a:t>Collection</a:t>
            </a:r>
            <a:r>
              <a:rPr kumimoji="1" lang="zh-CN" altLang="en-US" dirty="0" smtClean="0"/>
              <a:t>两部分。</a:t>
            </a:r>
          </a:p>
          <a:p>
            <a:r>
              <a:rPr kumimoji="1" lang="zh-CN" altLang="en-US" dirty="0" smtClean="0"/>
              <a:t>针对每一种数据存储结构，通过继承实现相应的存储类</a:t>
            </a:r>
            <a:r>
              <a:rPr kumimoji="1" lang="en-US" altLang="zh-CN" dirty="0" err="1" smtClean="0"/>
              <a:t>CollectionImplementation</a:t>
            </a:r>
            <a:r>
              <a:rPr kumimoji="1" lang="zh-CN" altLang="en-US" dirty="0" smtClean="0"/>
              <a:t>及迭代器类</a:t>
            </a:r>
            <a:r>
              <a:rPr kumimoji="1" lang="en-US" altLang="zh-CN" dirty="0" err="1" smtClean="0"/>
              <a:t>IteratorImplementation</a:t>
            </a:r>
            <a:r>
              <a:rPr kumimoji="1" lang="zh-CN" altLang="en-US" dirty="0" smtClean="0"/>
              <a:t>，</a:t>
            </a:r>
          </a:p>
          <a:p>
            <a:r>
              <a:rPr kumimoji="1" lang="zh-CN" altLang="en-US" dirty="0" smtClean="0"/>
              <a:t>迭代器类是存储类的友元，从而迭代器类可以访问存储类内部的数据</a:t>
            </a:r>
          </a:p>
          <a:p>
            <a:r>
              <a:rPr kumimoji="1" lang="zh-CN" altLang="en-US" dirty="0" smtClean="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51</a:t>
            </a:fld>
            <a:endParaRPr lang="en-US" altLang="zh-CN"/>
          </a:p>
        </p:txBody>
      </p:sp>
    </p:spTree>
    <p:extLst>
      <p:ext uri="{BB962C8B-B14F-4D97-AF65-F5344CB8AC3E}">
        <p14:creationId xmlns:p14="http://schemas.microsoft.com/office/powerpoint/2010/main" val="1675551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在迭代器模式中，存在迭代器</a:t>
            </a:r>
            <a:r>
              <a:rPr kumimoji="1" lang="en-US" altLang="zh-CN" dirty="0" smtClean="0"/>
              <a:t>Iterator</a:t>
            </a:r>
            <a:r>
              <a:rPr kumimoji="1" lang="zh-CN" altLang="en-US" dirty="0" smtClean="0"/>
              <a:t>和数据存储器</a:t>
            </a:r>
            <a:r>
              <a:rPr kumimoji="1" lang="en-US" altLang="zh-CN" dirty="0" smtClean="0"/>
              <a:t>Collection</a:t>
            </a:r>
            <a:r>
              <a:rPr kumimoji="1" lang="zh-CN" altLang="en-US" dirty="0" smtClean="0"/>
              <a:t>两部分。</a:t>
            </a:r>
          </a:p>
          <a:p>
            <a:r>
              <a:rPr kumimoji="1" lang="zh-CN" altLang="en-US" dirty="0" smtClean="0"/>
              <a:t>针对每一种数据存储结构，通过继承实现相应的存储类</a:t>
            </a:r>
            <a:r>
              <a:rPr kumimoji="1" lang="en-US" altLang="zh-CN" dirty="0" err="1" smtClean="0"/>
              <a:t>CollectionImplementation</a:t>
            </a:r>
            <a:r>
              <a:rPr kumimoji="1" lang="zh-CN" altLang="en-US" dirty="0" smtClean="0"/>
              <a:t>及迭代器类</a:t>
            </a:r>
            <a:r>
              <a:rPr kumimoji="1" lang="en-US" altLang="zh-CN" dirty="0" err="1" smtClean="0"/>
              <a:t>IteratorImplementation</a:t>
            </a:r>
            <a:r>
              <a:rPr kumimoji="1" lang="zh-CN" altLang="en-US" dirty="0" smtClean="0"/>
              <a:t>，</a:t>
            </a:r>
          </a:p>
          <a:p>
            <a:r>
              <a:rPr kumimoji="1" lang="zh-CN" altLang="en-US" dirty="0" smtClean="0"/>
              <a:t>迭代器类是存储类的友元，从而迭代器类可以访问存储类内部的数据</a:t>
            </a:r>
          </a:p>
          <a:p>
            <a:r>
              <a:rPr kumimoji="1" lang="zh-CN" altLang="en-US" dirty="0" smtClean="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53</a:t>
            </a:fld>
            <a:endParaRPr lang="en-US" altLang="zh-CN"/>
          </a:p>
        </p:txBody>
      </p:sp>
    </p:spTree>
    <p:extLst>
      <p:ext uri="{BB962C8B-B14F-4D97-AF65-F5344CB8AC3E}">
        <p14:creationId xmlns:p14="http://schemas.microsoft.com/office/powerpoint/2010/main" val="1676380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在迭代器模式中，存在迭代器</a:t>
            </a:r>
            <a:r>
              <a:rPr kumimoji="1" lang="en-US" altLang="zh-CN" dirty="0" smtClean="0"/>
              <a:t>Iterator</a:t>
            </a:r>
            <a:r>
              <a:rPr kumimoji="1" lang="zh-CN" altLang="en-US" dirty="0" smtClean="0"/>
              <a:t>和数据存储器</a:t>
            </a:r>
            <a:r>
              <a:rPr kumimoji="1" lang="en-US" altLang="zh-CN" dirty="0" smtClean="0"/>
              <a:t>Collection</a:t>
            </a:r>
            <a:r>
              <a:rPr kumimoji="1" lang="zh-CN" altLang="en-US" dirty="0" smtClean="0"/>
              <a:t>两部分。</a:t>
            </a:r>
          </a:p>
          <a:p>
            <a:r>
              <a:rPr kumimoji="1" lang="zh-CN" altLang="en-US" dirty="0" smtClean="0"/>
              <a:t>针对每一种数据存储结构，通过继承实现相应的存储类</a:t>
            </a:r>
            <a:r>
              <a:rPr kumimoji="1" lang="en-US" altLang="zh-CN" dirty="0" err="1" smtClean="0"/>
              <a:t>CollectionImplementation</a:t>
            </a:r>
            <a:r>
              <a:rPr kumimoji="1" lang="zh-CN" altLang="en-US" dirty="0" smtClean="0"/>
              <a:t>及迭代器类</a:t>
            </a:r>
            <a:r>
              <a:rPr kumimoji="1" lang="en-US" altLang="zh-CN" dirty="0" err="1" smtClean="0"/>
              <a:t>IteratorImplementation</a:t>
            </a:r>
            <a:r>
              <a:rPr kumimoji="1" lang="zh-CN" altLang="en-US" dirty="0" smtClean="0"/>
              <a:t>，</a:t>
            </a:r>
          </a:p>
          <a:p>
            <a:r>
              <a:rPr kumimoji="1" lang="zh-CN" altLang="en-US" dirty="0" smtClean="0"/>
              <a:t>迭代器类是存储类的友元，从而迭代器类可以访问存储类内部的数据</a:t>
            </a:r>
          </a:p>
          <a:p>
            <a:r>
              <a:rPr kumimoji="1" lang="zh-CN" altLang="en-US" dirty="0" smtClean="0"/>
              <a:t>而对于上层算法，我们可以通过迭代器基类来进行数据访问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55</a:t>
            </a:fld>
            <a:endParaRPr lang="en-US" altLang="zh-CN"/>
          </a:p>
        </p:txBody>
      </p:sp>
    </p:spTree>
    <p:extLst>
      <p:ext uri="{BB962C8B-B14F-4D97-AF65-F5344CB8AC3E}">
        <p14:creationId xmlns:p14="http://schemas.microsoft.com/office/powerpoint/2010/main" val="236901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1404144" y="4941169"/>
            <a:ext cx="6400800" cy="504056"/>
          </a:xfrm>
        </p:spPr>
        <p:txBody>
          <a:bodyPr/>
          <a:lstStyle/>
          <a:p>
            <a:r>
              <a:rPr lang="zh-CN" altLang="en-US" sz="2800" b="1" dirty="0"/>
              <a:t>黄民烈，刘知远，姚海龙</a:t>
            </a:r>
          </a:p>
        </p:txBody>
      </p:sp>
    </p:spTree>
    <p:extLst>
      <p:ext uri="{BB962C8B-B14F-4D97-AF65-F5344CB8AC3E}">
        <p14:creationId xmlns:p14="http://schemas.microsoft.com/office/powerpoint/2010/main" val="48686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模板方法</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10</a:t>
            </a:fld>
            <a:endParaRPr lang="zh-CN" altLang="en-US" dirty="0"/>
          </a:p>
        </p:txBody>
      </p:sp>
      <p:sp>
        <p:nvSpPr>
          <p:cNvPr id="5" name="内容占位符 2"/>
          <p:cNvSpPr>
            <a:spLocks noGrp="1"/>
          </p:cNvSpPr>
          <p:nvPr>
            <p:ph idx="1"/>
          </p:nvPr>
        </p:nvSpPr>
        <p:spPr>
          <a:xfrm>
            <a:off x="827088" y="1332412"/>
            <a:ext cx="7921625" cy="5049338"/>
          </a:xfrm>
        </p:spPr>
        <p:txBody>
          <a:bodyPr/>
          <a:lstStyle/>
          <a:p>
            <a:pPr marL="228600" lvl="2">
              <a:spcBef>
                <a:spcPts val="1000"/>
              </a:spcBef>
              <a:buSzPct val="75000"/>
              <a:buFont typeface="Wingdings" panose="05000000000000000000" pitchFamily="2" charset="2"/>
              <a:buChar char="n"/>
            </a:pPr>
            <a:r>
              <a:rPr lang="zh-CN" altLang="en-US" b="1" dirty="0">
                <a:solidFill>
                  <a:srgbClr val="003366"/>
                </a:solidFill>
              </a:rPr>
              <a:t>在接口的一个方法中定义算法的骨架</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将一些步骤的实现延迟到子类中</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使得子类可以在不改变算法结构的情况下，重新定义算法中的某些步骤。</a:t>
            </a:r>
          </a:p>
          <a:p>
            <a:endParaRPr lang="zh-CN" altLang="en-US" sz="2000" dirty="0">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3"/>
          <a:stretch>
            <a:fillRect/>
          </a:stretch>
        </p:blipFill>
        <p:spPr>
          <a:xfrm>
            <a:off x="1403648" y="2852936"/>
            <a:ext cx="6552728" cy="3674458"/>
          </a:xfrm>
          <a:prstGeom prst="rect">
            <a:avLst/>
          </a:prstGeom>
        </p:spPr>
      </p:pic>
    </p:spTree>
    <p:extLst>
      <p:ext uri="{BB962C8B-B14F-4D97-AF65-F5344CB8AC3E}">
        <p14:creationId xmlns:p14="http://schemas.microsoft.com/office/powerpoint/2010/main" val="3484120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11</a:t>
            </a:fld>
            <a:endParaRPr lang="zh-CN" altLang="en-US" dirty="0"/>
          </a:p>
        </p:txBody>
      </p:sp>
      <p:sp>
        <p:nvSpPr>
          <p:cNvPr id="32" name="内容占位符 2"/>
          <p:cNvSpPr>
            <a:spLocks noGrp="1"/>
          </p:cNvSpPr>
          <p:nvPr>
            <p:ph idx="1"/>
          </p:nvPr>
        </p:nvSpPr>
        <p:spPr>
          <a:xfrm>
            <a:off x="539552" y="1463040"/>
            <a:ext cx="3192615" cy="4918709"/>
          </a:xfrm>
        </p:spPr>
        <p:txBody>
          <a:bodyPr>
            <a:normAutofit lnSpcReduction="10000"/>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rPr>
              <a:t>还</a:t>
            </a:r>
            <a:r>
              <a:rPr lang="zh-CN" altLang="en-US" sz="2800" b="1" dirty="0">
                <a:solidFill>
                  <a:srgbClr val="003366"/>
                </a:solidFill>
              </a:rPr>
              <a:t>记得我们小学的时候是怎么写作文的吗</a:t>
            </a:r>
            <a:r>
              <a:rPr lang="zh-CN" altLang="en-US" sz="2800" b="1" dirty="0" smtClean="0">
                <a:solidFill>
                  <a:srgbClr val="003366"/>
                </a:solidFill>
              </a:rPr>
              <a:t>？</a:t>
            </a:r>
            <a:endParaRPr lang="en-US" altLang="zh-CN" sz="2800" b="1" dirty="0" smtClean="0">
              <a:solidFill>
                <a:srgbClr val="003366"/>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我们学习一些经典的行文结构，然后在不同的题目下分别组织语言。</a:t>
            </a:r>
            <a:endParaRPr lang="en-US" altLang="zh-CN" sz="2800" b="1" dirty="0" smtClean="0">
              <a:solidFill>
                <a:srgbClr val="003366"/>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其实</a:t>
            </a:r>
            <a:r>
              <a:rPr lang="zh-CN" altLang="en-US" sz="2800" b="1" dirty="0">
                <a:solidFill>
                  <a:srgbClr val="003366"/>
                </a:solidFill>
              </a:rPr>
              <a:t>不光小学生作文可以这么</a:t>
            </a:r>
            <a:r>
              <a:rPr lang="zh-CN" altLang="en-US" sz="2800" b="1" dirty="0" smtClean="0">
                <a:solidFill>
                  <a:srgbClr val="003366"/>
                </a:solidFill>
              </a:rPr>
              <a:t>写，程序设计也可以如此。</a:t>
            </a:r>
            <a:endParaRPr lang="en-US" altLang="zh-CN" sz="2800" b="1" dirty="0">
              <a:solidFill>
                <a:srgbClr val="003366"/>
              </a:solidFill>
            </a:endParaRPr>
          </a:p>
        </p:txBody>
      </p:sp>
      <p:pic>
        <p:nvPicPr>
          <p:cNvPr id="33" name="图片 32"/>
          <p:cNvPicPr>
            <a:picLocks noChangeAspect="1"/>
          </p:cNvPicPr>
          <p:nvPr/>
        </p:nvPicPr>
        <p:blipFill>
          <a:blip r:embed="rId2"/>
          <a:stretch>
            <a:fillRect/>
          </a:stretch>
        </p:blipFill>
        <p:spPr>
          <a:xfrm>
            <a:off x="3870503" y="0"/>
            <a:ext cx="5273497" cy="6504996"/>
          </a:xfrm>
          <a:prstGeom prst="rect">
            <a:avLst/>
          </a:prstGeom>
        </p:spPr>
      </p:pic>
      <p:pic>
        <p:nvPicPr>
          <p:cNvPr id="3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1014" y="365126"/>
            <a:ext cx="3024336" cy="483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31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1" presetClass="entr" presetSubtype="0" fill="hold" grpId="0" nodeType="withEffect">
                                  <p:stCondLst>
                                    <p:cond delay="0"/>
                                  </p:stCondLst>
                                  <p:childTnLst>
                                    <p:set>
                                      <p:cBhvr>
                                        <p:cTn id="23"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12</a:t>
            </a:fld>
            <a:endParaRPr lang="zh-CN" altLang="en-US" dirty="0"/>
          </a:p>
        </p:txBody>
      </p:sp>
      <p:grpSp>
        <p:nvGrpSpPr>
          <p:cNvPr id="5" name="组合 14"/>
          <p:cNvGrpSpPr/>
          <p:nvPr/>
        </p:nvGrpSpPr>
        <p:grpSpPr>
          <a:xfrm>
            <a:off x="1187624" y="4071260"/>
            <a:ext cx="6840760" cy="2088232"/>
            <a:chOff x="1187624" y="3645024"/>
            <a:chExt cx="6840760" cy="2520280"/>
          </a:xfrm>
        </p:grpSpPr>
        <p:sp>
          <p:nvSpPr>
            <p:cNvPr id="6" name="TextBox 4"/>
            <p:cNvSpPr txBox="1"/>
            <p:nvPr/>
          </p:nvSpPr>
          <p:spPr>
            <a:xfrm>
              <a:off x="1187624" y="3645024"/>
              <a:ext cx="6840760" cy="2520280"/>
            </a:xfrm>
            <a:prstGeom prst="rect">
              <a:avLst/>
            </a:prstGeom>
            <a:solidFill>
              <a:schemeClr val="accent1"/>
            </a:solidFill>
            <a:ln>
              <a:solidFill>
                <a:srgbClr val="0070C0"/>
              </a:solidFill>
            </a:ln>
          </p:spPr>
          <p:txBody>
            <a:bodyPr wrap="square" rtlCol="0">
              <a:noAutofit/>
            </a:bodyPr>
            <a:lstStyle/>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rPr>
                <a:t>实现</a:t>
              </a:r>
              <a:r>
                <a:rPr lang="zh-CN" altLang="en-US" dirty="0" smtClean="0">
                  <a:latin typeface="微软雅黑" panose="020B0503020204020204" pitchFamily="34" charset="-122"/>
                  <a:ea typeface="微软雅黑" panose="020B0503020204020204" pitchFamily="34" charset="-122"/>
                </a:rPr>
                <a:t>类</a:t>
              </a:r>
              <a:endParaRPr lang="zh-CN" altLang="en-US" dirty="0">
                <a:latin typeface="微软雅黑" panose="020B0503020204020204" pitchFamily="34" charset="-122"/>
                <a:ea typeface="微软雅黑" panose="020B0503020204020204" pitchFamily="34" charset="-122"/>
              </a:endParaRPr>
            </a:p>
          </p:txBody>
        </p:sp>
        <p:sp>
          <p:nvSpPr>
            <p:cNvPr id="7" name="TextBox 6"/>
            <p:cNvSpPr txBox="1"/>
            <p:nvPr/>
          </p:nvSpPr>
          <p:spPr>
            <a:xfrm>
              <a:off x="1907704"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smtClean="0">
                  <a:latin typeface="微软雅黑" panose="020B0503020204020204" pitchFamily="34" charset="-122"/>
                  <a:ea typeface="微软雅黑" panose="020B0503020204020204" pitchFamily="34" charset="-122"/>
                </a:rPr>
                <a:t>步骤细节</a:t>
              </a:r>
              <a:r>
                <a:rPr lang="en-US" altLang="zh-CN"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3923928"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smtClean="0">
                  <a:latin typeface="微软雅黑" panose="020B0503020204020204" pitchFamily="34" charset="-122"/>
                  <a:ea typeface="微软雅黑" panose="020B0503020204020204" pitchFamily="34" charset="-122"/>
                </a:rPr>
                <a:t>步骤细节</a:t>
              </a:r>
              <a:r>
                <a:rPr lang="en-US" altLang="zh-CN"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9" name="TextBox 8"/>
            <p:cNvSpPr txBox="1"/>
            <p:nvPr/>
          </p:nvSpPr>
          <p:spPr>
            <a:xfrm>
              <a:off x="5940152"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smtClean="0">
                  <a:latin typeface="微软雅黑" panose="020B0503020204020204" pitchFamily="34" charset="-122"/>
                  <a:ea typeface="微软雅黑" panose="020B0503020204020204" pitchFamily="34" charset="-122"/>
                </a:rPr>
                <a:t>步骤细节</a:t>
              </a:r>
              <a:r>
                <a:rPr lang="en-US" altLang="zh-CN"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10" name="组合 27"/>
          <p:cNvGrpSpPr/>
          <p:nvPr/>
        </p:nvGrpSpPr>
        <p:grpSpPr>
          <a:xfrm>
            <a:off x="1187624" y="4071260"/>
            <a:ext cx="6840760" cy="1116124"/>
            <a:chOff x="1187624" y="4071260"/>
            <a:chExt cx="6840760" cy="1116124"/>
          </a:xfrm>
        </p:grpSpPr>
        <p:grpSp>
          <p:nvGrpSpPr>
            <p:cNvPr id="11" name="组合 10"/>
            <p:cNvGrpSpPr/>
            <p:nvPr/>
          </p:nvGrpSpPr>
          <p:grpSpPr>
            <a:xfrm>
              <a:off x="1187624" y="4071260"/>
              <a:ext cx="6840760" cy="1116124"/>
              <a:chOff x="1187624" y="3645024"/>
              <a:chExt cx="6840760" cy="1224136"/>
            </a:xfrm>
          </p:grpSpPr>
          <p:sp>
            <p:nvSpPr>
              <p:cNvPr id="16" name="TextBox 3"/>
              <p:cNvSpPr txBox="1"/>
              <p:nvPr/>
            </p:nvSpPr>
            <p:spPr>
              <a:xfrm>
                <a:off x="1187624" y="3645024"/>
                <a:ext cx="6840760" cy="1224136"/>
              </a:xfrm>
              <a:prstGeom prst="rect">
                <a:avLst/>
              </a:prstGeom>
              <a:solidFill>
                <a:schemeClr val="accent1"/>
              </a:solidFill>
              <a:ln>
                <a:solidFill>
                  <a:srgbClr val="0070C0"/>
                </a:solidFill>
              </a:ln>
            </p:spPr>
            <p:txBody>
              <a:bodyPr wrap="square" rtlCol="0">
                <a:noAutofit/>
              </a:bodyPr>
              <a:lstStyle/>
              <a:p>
                <a:r>
                  <a:rPr lang="zh-CN" altLang="en-US" dirty="0" smtClean="0">
                    <a:latin typeface="微软雅黑" panose="020B0503020204020204" pitchFamily="34" charset="-122"/>
                    <a:ea typeface="微软雅黑" panose="020B0503020204020204" pitchFamily="34" charset="-122"/>
                  </a:rPr>
                  <a:t>抽象类</a:t>
                </a:r>
                <a:endParaRPr lang="zh-CN" altLang="en-US" dirty="0">
                  <a:latin typeface="微软雅黑" panose="020B0503020204020204" pitchFamily="34" charset="-122"/>
                  <a:ea typeface="微软雅黑" panose="020B0503020204020204" pitchFamily="34" charset="-122"/>
                </a:endParaRPr>
              </a:p>
            </p:txBody>
          </p:sp>
          <p:sp>
            <p:nvSpPr>
              <p:cNvPr id="17" name="TextBox 5"/>
              <p:cNvSpPr txBox="1"/>
              <p:nvPr/>
            </p:nvSpPr>
            <p:spPr>
              <a:xfrm>
                <a:off x="2051720" y="4005064"/>
                <a:ext cx="5184576" cy="432048"/>
              </a:xfrm>
              <a:prstGeom prst="rect">
                <a:avLst/>
              </a:prstGeom>
              <a:solidFill>
                <a:schemeClr val="accent5">
                  <a:lumMod val="60000"/>
                  <a:lumOff val="40000"/>
                </a:schemeClr>
              </a:solidFill>
              <a:ln>
                <a:solidFill>
                  <a:schemeClr val="accent5">
                    <a:lumMod val="75000"/>
                  </a:schemeClr>
                </a:solidFill>
              </a:ln>
            </p:spPr>
            <p:txBody>
              <a:bodyPr wrap="square" rtlCol="0">
                <a:noAutofit/>
              </a:bodyPr>
              <a:lstStyle/>
              <a:p>
                <a:pPr algn="ctr"/>
                <a:r>
                  <a:rPr lang="zh-CN" altLang="en-US" dirty="0" smtClean="0">
                    <a:latin typeface="微软雅黑" panose="020B0503020204020204" pitchFamily="34" charset="-122"/>
                    <a:ea typeface="微软雅黑" panose="020B0503020204020204" pitchFamily="34" charset="-122"/>
                  </a:rPr>
                  <a:t>算法骨架方法（成员函数）</a:t>
                </a:r>
                <a:endParaRPr lang="zh-CN" altLang="en-US" dirty="0">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a:off x="3059832" y="4399532"/>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00192" y="4403226"/>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23928"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36096"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8" name="内容占位符 2"/>
          <p:cNvSpPr>
            <a:spLocks noGrp="1"/>
          </p:cNvSpPr>
          <p:nvPr>
            <p:ph idx="1"/>
          </p:nvPr>
        </p:nvSpPr>
        <p:spPr>
          <a:xfrm>
            <a:off x="647191" y="1196752"/>
            <a:ext cx="8173281" cy="2375470"/>
          </a:xfrm>
        </p:spPr>
        <p:txBody>
          <a:bodyPr>
            <a:no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抽象类（父类）定义算法的骨架</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算法的细节由实现类（子类）负责实现</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在使用时，调用抽象类的算法骨架方法，再由这个方法来根据需要</a:t>
            </a:r>
            <a:r>
              <a:rPr lang="zh-CN" altLang="en-US" sz="2800" b="1" dirty="0" smtClean="0">
                <a:solidFill>
                  <a:srgbClr val="003366"/>
                </a:solidFill>
              </a:rPr>
              <a:t>调用</a:t>
            </a:r>
            <a:r>
              <a:rPr lang="zh-CN" altLang="en-US" sz="2800" b="1" dirty="0">
                <a:solidFill>
                  <a:srgbClr val="003366"/>
                </a:solidFill>
              </a:rPr>
              <a:t>具体类的实现细节</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当</a:t>
            </a:r>
            <a:r>
              <a:rPr lang="zh-CN" altLang="en-US" sz="2800" b="1" dirty="0">
                <a:solidFill>
                  <a:srgbClr val="003366"/>
                </a:solidFill>
              </a:rPr>
              <a:t>拓展</a:t>
            </a:r>
            <a:r>
              <a:rPr lang="zh-CN" altLang="en-US" sz="2800" b="1" dirty="0" smtClean="0">
                <a:solidFill>
                  <a:srgbClr val="003366"/>
                </a:solidFill>
              </a:rPr>
              <a:t>一</a:t>
            </a:r>
            <a:r>
              <a:rPr lang="zh-CN" altLang="en-US" sz="2800" b="1" dirty="0">
                <a:solidFill>
                  <a:srgbClr val="003366"/>
                </a:solidFill>
              </a:rPr>
              <a:t>个新的实现类时</a:t>
            </a:r>
            <a:r>
              <a:rPr lang="zh-CN" altLang="en-US" sz="2800" b="1" dirty="0" smtClean="0">
                <a:solidFill>
                  <a:srgbClr val="003366"/>
                </a:solidFill>
              </a:rPr>
              <a:t>，重新继承与实现即可，无需对已有的实现类进行修改</a:t>
            </a:r>
            <a:endParaRPr lang="zh-CN" altLang="en-US" sz="2800" b="1" dirty="0">
              <a:solidFill>
                <a:srgbClr val="003366"/>
              </a:solidFill>
            </a:endParaRPr>
          </a:p>
        </p:txBody>
      </p:sp>
      <p:grpSp>
        <p:nvGrpSpPr>
          <p:cNvPr id="19" name="组合 17"/>
          <p:cNvGrpSpPr/>
          <p:nvPr/>
        </p:nvGrpSpPr>
        <p:grpSpPr>
          <a:xfrm>
            <a:off x="1187624" y="5193196"/>
            <a:ext cx="6840760" cy="966296"/>
            <a:chOff x="1035224" y="4815154"/>
            <a:chExt cx="6840760" cy="1260140"/>
          </a:xfrm>
        </p:grpSpPr>
        <p:sp>
          <p:nvSpPr>
            <p:cNvPr id="20" name="TextBox 18"/>
            <p:cNvSpPr txBox="1"/>
            <p:nvPr/>
          </p:nvSpPr>
          <p:spPr>
            <a:xfrm>
              <a:off x="1035224" y="4815154"/>
              <a:ext cx="6840760" cy="1260140"/>
            </a:xfrm>
            <a:prstGeom prst="rect">
              <a:avLst/>
            </a:prstGeom>
            <a:solidFill>
              <a:schemeClr val="accent1"/>
            </a:solidFill>
            <a:ln>
              <a:solidFill>
                <a:srgbClr val="0070C0"/>
              </a:solidFill>
            </a:ln>
          </p:spPr>
          <p:txBody>
            <a:bodyPr wrap="square" rtlCol="0">
              <a:noAutofit/>
            </a:bodyPr>
            <a:lstStyle/>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rPr>
                <a:t>另一个实现</a:t>
              </a:r>
              <a:r>
                <a:rPr lang="zh-CN" altLang="en-US" dirty="0" smtClean="0">
                  <a:latin typeface="微软雅黑" panose="020B0503020204020204" pitchFamily="34" charset="-122"/>
                  <a:ea typeface="微软雅黑" panose="020B0503020204020204" pitchFamily="34" charset="-122"/>
                </a:rPr>
                <a:t>类</a:t>
              </a:r>
              <a:endParaRPr lang="zh-CN" altLang="en-US" dirty="0">
                <a:latin typeface="微软雅黑" panose="020B0503020204020204" pitchFamily="34" charset="-122"/>
                <a:ea typeface="微软雅黑" panose="020B0503020204020204" pitchFamily="34" charset="-122"/>
              </a:endParaRPr>
            </a:p>
          </p:txBody>
        </p:sp>
        <p:sp>
          <p:nvSpPr>
            <p:cNvPr id="21" name="TextBox 19"/>
            <p:cNvSpPr txBox="1"/>
            <p:nvPr/>
          </p:nvSpPr>
          <p:spPr>
            <a:xfrm>
              <a:off x="1755304"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smtClean="0">
                  <a:latin typeface="微软雅黑" panose="020B0503020204020204" pitchFamily="34" charset="-122"/>
                  <a:ea typeface="微软雅黑" panose="020B0503020204020204" pitchFamily="34" charset="-122"/>
                </a:rPr>
                <a:t>步骤细节</a:t>
              </a:r>
              <a:r>
                <a:rPr lang="en-US" altLang="zh-CN"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TextBox 20"/>
            <p:cNvSpPr txBox="1"/>
            <p:nvPr/>
          </p:nvSpPr>
          <p:spPr>
            <a:xfrm>
              <a:off x="3771528"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smtClean="0">
                  <a:latin typeface="微软雅黑" panose="020B0503020204020204" pitchFamily="34" charset="-122"/>
                  <a:ea typeface="微软雅黑" panose="020B0503020204020204" pitchFamily="34" charset="-122"/>
                </a:rPr>
                <a:t>步骤细节</a:t>
              </a:r>
              <a:r>
                <a:rPr lang="en-US" altLang="zh-CN"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3" name="TextBox 21"/>
            <p:cNvSpPr txBox="1"/>
            <p:nvPr/>
          </p:nvSpPr>
          <p:spPr>
            <a:xfrm>
              <a:off x="5787752" y="5004826"/>
              <a:ext cx="1656184" cy="432048"/>
            </a:xfrm>
            <a:prstGeom prst="rect">
              <a:avLst/>
            </a:prstGeom>
            <a:ln/>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smtClean="0">
                  <a:latin typeface="微软雅黑" panose="020B0503020204020204" pitchFamily="34" charset="-122"/>
                  <a:ea typeface="微软雅黑" panose="020B0503020204020204" pitchFamily="34" charset="-122"/>
                </a:rPr>
                <a:t>步骤细节</a:t>
              </a:r>
              <a:r>
                <a:rPr lang="en-US" altLang="zh-CN"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grpSp>
        <p:nvGrpSpPr>
          <p:cNvPr id="24" name="组合 16"/>
          <p:cNvGrpSpPr/>
          <p:nvPr/>
        </p:nvGrpSpPr>
        <p:grpSpPr>
          <a:xfrm>
            <a:off x="2555776" y="4863349"/>
            <a:ext cx="4464496" cy="432048"/>
            <a:chOff x="2555776" y="4437112"/>
            <a:chExt cx="4464496" cy="792088"/>
          </a:xfrm>
        </p:grpSpPr>
        <p:sp>
          <p:nvSpPr>
            <p:cNvPr id="25" name="下箭头 24"/>
            <p:cNvSpPr/>
            <p:nvPr/>
          </p:nvSpPr>
          <p:spPr>
            <a:xfrm>
              <a:off x="2555776"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下箭头 25"/>
            <p:cNvSpPr/>
            <p:nvPr/>
          </p:nvSpPr>
          <p:spPr>
            <a:xfrm>
              <a:off x="4644008"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下箭头 26"/>
            <p:cNvSpPr/>
            <p:nvPr/>
          </p:nvSpPr>
          <p:spPr>
            <a:xfrm>
              <a:off x="6660232"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5122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wipe(left)">
                                      <p:cBhvr>
                                        <p:cTn id="13" dur="500"/>
                                        <p:tgtEl>
                                          <p:spTgt spid="18">
                                            <p:txEl>
                                              <p:pRg st="1" end="1"/>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wipe(left)">
                                      <p:cBhvr>
                                        <p:cTn id="19" dur="500"/>
                                        <p:tgtEl>
                                          <p:spTgt spid="18">
                                            <p:txEl>
                                              <p:pRg st="2" end="2"/>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Effect transition="in" filter="wipe(left)">
                                      <p:cBhvr>
                                        <p:cTn id="25" dur="500"/>
                                        <p:tgtEl>
                                          <p:spTgt spid="1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13</a:t>
            </a:fld>
            <a:endParaRPr lang="zh-CN" altLang="en-US" dirty="0"/>
          </a:p>
        </p:txBody>
      </p:sp>
      <p:pic>
        <p:nvPicPr>
          <p:cNvPr id="6" name="图片 5"/>
          <p:cNvPicPr>
            <a:picLocks noChangeAspect="1"/>
          </p:cNvPicPr>
          <p:nvPr/>
        </p:nvPicPr>
        <p:blipFill>
          <a:blip r:embed="rId2"/>
          <a:stretch>
            <a:fillRect/>
          </a:stretch>
        </p:blipFill>
        <p:spPr>
          <a:xfrm>
            <a:off x="617818" y="1124744"/>
            <a:ext cx="8103290" cy="5253086"/>
          </a:xfrm>
          <a:prstGeom prst="rect">
            <a:avLst/>
          </a:prstGeom>
        </p:spPr>
      </p:pic>
    </p:spTree>
    <p:extLst>
      <p:ext uri="{BB962C8B-B14F-4D97-AF65-F5344CB8AC3E}">
        <p14:creationId xmlns:p14="http://schemas.microsoft.com/office/powerpoint/2010/main" val="1367388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14</a:t>
            </a:fld>
            <a:endParaRPr lang="zh-CN" altLang="en-US" dirty="0"/>
          </a:p>
        </p:txBody>
      </p:sp>
      <p:sp>
        <p:nvSpPr>
          <p:cNvPr id="6" name="TextBox 3"/>
          <p:cNvSpPr txBox="1"/>
          <p:nvPr/>
        </p:nvSpPr>
        <p:spPr>
          <a:xfrm>
            <a:off x="827313" y="1083215"/>
            <a:ext cx="7306493" cy="55861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smtClean="0">
                <a:solidFill>
                  <a:srgbClr val="FF0000"/>
                </a:solidFill>
                <a:latin typeface="Consolas" panose="020B0609020204030204" pitchFamily="49" charset="0"/>
                <a:ea typeface="华文楷体" panose="02010600040101010101" pitchFamily="2" charset="-122"/>
                <a:cs typeface="+mn-cs"/>
              </a:rPr>
              <a:t>	virtual </a:t>
            </a:r>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smtClean="0">
                <a:solidFill>
                  <a:srgbClr val="FF0000"/>
                </a:solidFill>
                <a:latin typeface="Consolas" panose="020B0609020204030204" pitchFamily="49" charset="0"/>
                <a:ea typeface="华文楷体" panose="02010600040101010101" pitchFamily="2" charset="-122"/>
                <a:cs typeface="+mn-cs"/>
              </a:rPr>
              <a:t>	virtual </a:t>
            </a:r>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smtClean="0">
                <a:solidFill>
                  <a:srgbClr val="FF0000"/>
                </a:solidFill>
                <a:latin typeface="Consolas" panose="020B0609020204030204" pitchFamily="49" charset="0"/>
                <a:ea typeface="华文楷体" panose="02010600040101010101" pitchFamily="2" charset="-122"/>
                <a:cs typeface="+mn-cs"/>
              </a:rPr>
              <a:t>	virtual </a:t>
            </a:r>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smtClean="0">
                <a:solidFill>
                  <a:srgbClr val="FF0000"/>
                </a:solidFill>
                <a:latin typeface="Consolas" panose="020B0609020204030204" pitchFamily="49" charset="0"/>
                <a:ea typeface="华文楷体" panose="02010600040101010101" pitchFamily="2" charset="-122"/>
                <a:cs typeface="+mn-cs"/>
              </a:rPr>
              <a:t>	virtual </a:t>
            </a:r>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 = 0</a:t>
            </a:r>
            <a:r>
              <a:rPr lang="en-US" altLang="zh-CN" sz="1700" dirty="0" smtClean="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smtClean="0">
                <a:solidFill>
                  <a:schemeClr val="tx1"/>
                </a:solidFill>
                <a:latin typeface="Consolas" panose="020B0609020204030204" pitchFamily="49" charset="0"/>
                <a:ea typeface="华文楷体" panose="02010600040101010101" pitchFamily="2" charset="-122"/>
                <a:cs typeface="+mn-cs"/>
              </a:rPr>
              <a:t>	Monitor(Display </a:t>
            </a:r>
            <a:r>
              <a:rPr lang="en-US" altLang="zh-CN" sz="1700" dirty="0">
                <a:solidFill>
                  <a:schemeClr val="tx1"/>
                </a:solidFill>
                <a:latin typeface="Consolas" panose="020B0609020204030204" pitchFamily="49" charset="0"/>
                <a:ea typeface="华文楷体" panose="02010600040101010101" pitchFamily="2" charset="-122"/>
                <a:cs typeface="+mn-cs"/>
              </a:rPr>
              <a:t>*display);</a:t>
            </a:r>
          </a:p>
          <a:p>
            <a:r>
              <a:rPr lang="en-US" altLang="zh-CN" sz="1700" dirty="0" smtClean="0">
                <a:solidFill>
                  <a:schemeClr val="tx1"/>
                </a:solidFill>
                <a:latin typeface="Consolas" panose="020B0609020204030204" pitchFamily="49" charset="0"/>
                <a:ea typeface="华文楷体" panose="02010600040101010101" pitchFamily="2" charset="-122"/>
                <a:cs typeface="+mn-cs"/>
              </a:rPr>
              <a:t>	virtual </a:t>
            </a:r>
            <a:r>
              <a:rPr lang="en-US" altLang="zh-CN" sz="1700" dirty="0">
                <a:solidFill>
                  <a:schemeClr val="tx1"/>
                </a:solidFill>
                <a:latin typeface="Consolas" panose="020B0609020204030204" pitchFamily="49" charset="0"/>
                <a:ea typeface="华文楷体" panose="02010600040101010101" pitchFamily="2" charset="-122"/>
                <a:cs typeface="+mn-cs"/>
              </a:rPr>
              <a:t>~Monitor();</a:t>
            </a:r>
          </a:p>
          <a:p>
            <a:r>
              <a:rPr lang="en-US" altLang="zh-CN" sz="1700" dirty="0" smtClean="0">
                <a:solidFill>
                  <a:schemeClr val="tx1"/>
                </a:solidFill>
                <a:latin typeface="Consolas" panose="020B0609020204030204" pitchFamily="49" charset="0"/>
                <a:ea typeface="华文楷体" panose="02010600040101010101" pitchFamily="2" charset="-122"/>
                <a:cs typeface="+mn-cs"/>
              </a:rPr>
              <a:t>	void </a:t>
            </a:r>
            <a:r>
              <a:rPr lang="en-US" altLang="zh-CN" sz="1700" dirty="0">
                <a:solidFill>
                  <a:schemeClr val="tx1"/>
                </a:solidFill>
                <a:latin typeface="Consolas" panose="020B0609020204030204" pitchFamily="49" charset="0"/>
                <a:ea typeface="华文楷体" panose="02010600040101010101" pitchFamily="2" charset="-122"/>
                <a:cs typeface="+mn-cs"/>
              </a:rPr>
              <a:t>show();</a:t>
            </a:r>
          </a:p>
          <a:p>
            <a:r>
              <a:rPr lang="en-US" altLang="zh-CN" sz="1700" b="1" dirty="0" smtClean="0">
                <a:solidFill>
                  <a:schemeClr val="tx1"/>
                </a:solidFill>
                <a:latin typeface="Consolas" panose="020B0609020204030204" pitchFamily="49" charset="0"/>
                <a:ea typeface="华文楷体" panose="02010600040101010101" pitchFamily="2" charset="-122"/>
                <a:cs typeface="+mn-cs"/>
              </a:rPr>
              <a:t>protected:</a:t>
            </a:r>
            <a:br>
              <a:rPr lang="en-US" altLang="zh-CN" sz="1700" b="1" dirty="0" smtClean="0">
                <a:solidFill>
                  <a:schemeClr val="tx1"/>
                </a:solidFill>
                <a:latin typeface="Consolas" panose="020B0609020204030204" pitchFamily="49" charset="0"/>
                <a:ea typeface="华文楷体" panose="02010600040101010101" pitchFamily="2" charset="-122"/>
                <a:cs typeface="+mn-cs"/>
              </a:rPr>
            </a:br>
            <a:r>
              <a:rPr lang="en-US" altLang="zh-CN" sz="1700" b="1" dirty="0" smtClean="0">
                <a:solidFill>
                  <a:schemeClr val="tx1"/>
                </a:solidFill>
                <a:latin typeface="Consolas" panose="020B0609020204030204" pitchFamily="49" charset="0"/>
                <a:ea typeface="华文楷体" panose="02010600040101010101" pitchFamily="2" charset="-122"/>
                <a:cs typeface="+mn-cs"/>
              </a:rPr>
              <a:t>	</a:t>
            </a:r>
            <a:r>
              <a:rPr lang="en-US" altLang="zh-CN" sz="1700" dirty="0" smtClean="0">
                <a:solidFill>
                  <a:srgbClr val="FF0000"/>
                </a:solidFill>
                <a:latin typeface="Consolas" panose="020B0609020204030204" pitchFamily="49" charset="0"/>
                <a:ea typeface="华文楷体" panose="02010600040101010101" pitchFamily="2" charset="-122"/>
                <a:cs typeface="+mn-cs"/>
              </a:rPr>
              <a:t>//</a:t>
            </a:r>
            <a:r>
              <a:rPr lang="zh-CN" altLang="en-US" sz="1700" dirty="0" smtClean="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700" dirty="0" smtClean="0">
              <a:solidFill>
                <a:srgbClr val="FF0000"/>
              </a:solidFill>
              <a:latin typeface="Consolas" panose="020B0609020204030204" pitchFamily="49" charset="0"/>
              <a:ea typeface="华文楷体" panose="02010600040101010101" pitchFamily="2" charset="-122"/>
              <a:cs typeface="+mn-cs"/>
            </a:endParaRPr>
          </a:p>
          <a:p>
            <a:r>
              <a:rPr lang="en-US" altLang="zh-CN" sz="1700" dirty="0" smtClean="0">
                <a:solidFill>
                  <a:schemeClr val="tx1"/>
                </a:solidFill>
                <a:latin typeface="Consolas" panose="020B0609020204030204" pitchFamily="49" charset="0"/>
                <a:ea typeface="华文楷体" panose="02010600040101010101" pitchFamily="2" charset="-122"/>
                <a:cs typeface="+mn-cs"/>
              </a:rPr>
              <a:t>	float </a:t>
            </a:r>
            <a:r>
              <a:rPr lang="en-US" altLang="zh-CN" sz="1700" dirty="0">
                <a:solidFill>
                  <a:schemeClr val="tx1"/>
                </a:solidFill>
                <a:latin typeface="Consolas" panose="020B0609020204030204" pitchFamily="49" charset="0"/>
                <a:ea typeface="华文楷体" panose="02010600040101010101" pitchFamily="2" charset="-122"/>
                <a:cs typeface="+mn-cs"/>
              </a:rPr>
              <a:t>load, latency;</a:t>
            </a:r>
          </a:p>
          <a:p>
            <a:r>
              <a:rPr lang="en-US" altLang="zh-CN" sz="1700" dirty="0" smtClean="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smtClean="0">
                <a:solidFill>
                  <a:schemeClr val="tx1"/>
                </a:solidFill>
                <a:latin typeface="Consolas" panose="020B0609020204030204" pitchFamily="49" charset="0"/>
                <a:ea typeface="华文楷体" panose="02010600040101010101" pitchFamily="2" charset="-122"/>
                <a:cs typeface="+mn-cs"/>
              </a:rPr>
              <a:t>	Display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m_display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smtClean="0">
                <a:solidFill>
                  <a:srgbClr val="FF0000"/>
                </a:solidFill>
                <a:latin typeface="Consolas" panose="020B0609020204030204" pitchFamily="49" charset="0"/>
                <a:ea typeface="华文楷体" panose="02010600040101010101" pitchFamily="2" charset="-122"/>
                <a:cs typeface="+mn-cs"/>
              </a:rPr>
              <a:t>//</a:t>
            </a:r>
            <a:r>
              <a:rPr lang="zh-CN" altLang="en-US" sz="1700" dirty="0" smtClean="0">
                <a:solidFill>
                  <a:srgbClr val="FF0000"/>
                </a:solidFill>
                <a:latin typeface="Consolas" panose="020B0609020204030204" pitchFamily="49" charset="0"/>
                <a:ea typeface="华文楷体" panose="02010600040101010101" pitchFamily="2" charset="-122"/>
                <a:cs typeface="+mn-cs"/>
              </a:rPr>
              <a:t>组合一个</a:t>
            </a:r>
            <a:r>
              <a:rPr lang="en-US" altLang="zh-CN" sz="1700" dirty="0" smtClean="0">
                <a:solidFill>
                  <a:srgbClr val="FF0000"/>
                </a:solidFill>
                <a:latin typeface="Consolas" panose="020B0609020204030204" pitchFamily="49" charset="0"/>
                <a:ea typeface="华文楷体" panose="02010600040101010101" pitchFamily="2" charset="-122"/>
                <a:cs typeface="+mn-cs"/>
              </a:rPr>
              <a:t>Display</a:t>
            </a:r>
            <a:r>
              <a:rPr lang="zh-CN" altLang="en-US" sz="1700" dirty="0" smtClean="0">
                <a:solidFill>
                  <a:srgbClr val="FF0000"/>
                </a:solidFill>
                <a:latin typeface="Consolas" panose="020B0609020204030204" pitchFamily="49" charset="0"/>
                <a:ea typeface="华文楷体" panose="02010600040101010101" pitchFamily="2" charset="-122"/>
                <a:cs typeface="+mn-cs"/>
              </a:rPr>
              <a:t>接口来进行结果展示</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Monitor::show() {</a:t>
            </a:r>
          </a:p>
          <a:p>
            <a:r>
              <a:rPr lang="en-US" altLang="zh-CN" sz="1700" dirty="0" smtClean="0">
                <a:solidFill>
                  <a:schemeClr val="tx1"/>
                </a:solidFill>
                <a:latin typeface="Consolas" panose="020B0609020204030204" pitchFamily="49" charset="0"/>
                <a:ea typeface="华文楷体" panose="02010600040101010101" pitchFamily="2" charset="-122"/>
                <a:cs typeface="+mn-cs"/>
              </a:rPr>
              <a:t>	</a:t>
            </a:r>
            <a:r>
              <a:rPr lang="en-US" altLang="zh-CN" sz="1700" dirty="0" err="1" smtClean="0">
                <a:solidFill>
                  <a:schemeClr val="tx1"/>
                </a:solidFill>
                <a:latin typeface="Consolas" panose="020B0609020204030204" pitchFamily="49" charset="0"/>
                <a:ea typeface="华文楷体" panose="02010600040101010101" pitchFamily="2" charset="-122"/>
                <a:cs typeface="+mn-cs"/>
              </a:rPr>
              <a:t>m_display</a:t>
            </a:r>
            <a:r>
              <a:rPr lang="en-US" altLang="zh-CN" sz="1700" dirty="0" smtClean="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-&gt; show(load,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 latency);</a:t>
            </a:r>
          </a:p>
          <a:p>
            <a:r>
              <a:rPr lang="en-US" altLang="zh-CN" sz="17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3624138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smtClean="0"/>
              <a:t>MonitorWin32</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15</a:t>
            </a:fld>
            <a:endParaRPr lang="zh-CN" altLang="en-US" dirty="0"/>
          </a:p>
        </p:txBody>
      </p:sp>
      <p:pic>
        <p:nvPicPr>
          <p:cNvPr id="3" name="图片 2"/>
          <p:cNvPicPr>
            <a:picLocks noChangeAspect="1"/>
          </p:cNvPicPr>
          <p:nvPr/>
        </p:nvPicPr>
        <p:blipFill>
          <a:blip r:embed="rId2"/>
          <a:stretch>
            <a:fillRect/>
          </a:stretch>
        </p:blipFill>
        <p:spPr>
          <a:xfrm>
            <a:off x="539552" y="1156800"/>
            <a:ext cx="8053841" cy="5221030"/>
          </a:xfrm>
          <a:prstGeom prst="rect">
            <a:avLst/>
          </a:prstGeom>
        </p:spPr>
      </p:pic>
    </p:spTree>
    <p:extLst>
      <p:ext uri="{BB962C8B-B14F-4D97-AF65-F5344CB8AC3E}">
        <p14:creationId xmlns:p14="http://schemas.microsoft.com/office/powerpoint/2010/main" val="401012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16</a:t>
            </a:fld>
            <a:endParaRPr lang="zh-CN" altLang="en-US" dirty="0"/>
          </a:p>
        </p:txBody>
      </p:sp>
      <p:sp>
        <p:nvSpPr>
          <p:cNvPr id="5" name="TextBox 3"/>
          <p:cNvSpPr txBox="1"/>
          <p:nvPr/>
        </p:nvSpPr>
        <p:spPr>
          <a:xfrm>
            <a:off x="937915" y="1124744"/>
            <a:ext cx="7306493" cy="55861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smtClean="0">
                <a:solidFill>
                  <a:srgbClr val="FF0000"/>
                </a:solidFill>
                <a:latin typeface="Consolas" panose="020B0609020204030204" pitchFamily="49" charset="0"/>
                <a:ea typeface="华文楷体" panose="02010600040101010101" pitchFamily="2" charset="-122"/>
                <a:cs typeface="+mn-cs"/>
              </a:rPr>
              <a:t>//</a:t>
            </a:r>
            <a:r>
              <a:rPr lang="zh-CN" altLang="en-US" sz="1700" dirty="0" smtClean="0">
                <a:solidFill>
                  <a:srgbClr val="FF0000"/>
                </a:solidFill>
                <a:latin typeface="Consolas" panose="020B0609020204030204" pitchFamily="49" charset="0"/>
                <a:ea typeface="华文楷体" panose="02010600040101010101" pitchFamily="2" charset="-122"/>
                <a:cs typeface="+mn-cs"/>
              </a:rPr>
              <a:t>通过具体实现抽象的模板来完成</a:t>
            </a:r>
            <a:r>
              <a:rPr lang="en-US" altLang="zh-CN" sz="1700" dirty="0" smtClean="0">
                <a:solidFill>
                  <a:srgbClr val="FF0000"/>
                </a:solidFill>
                <a:latin typeface="Consolas" panose="020B0609020204030204" pitchFamily="49" charset="0"/>
                <a:ea typeface="华文楷体" panose="02010600040101010101" pitchFamily="2" charset="-122"/>
                <a:cs typeface="+mn-cs"/>
              </a:rPr>
              <a:t>Win32</a:t>
            </a:r>
            <a:r>
              <a:rPr lang="zh-CN" altLang="en-US" sz="1700" dirty="0">
                <a:solidFill>
                  <a:srgbClr val="FF0000"/>
                </a:solidFill>
                <a:latin typeface="Consolas" panose="020B0609020204030204" pitchFamily="49" charset="0"/>
                <a:ea typeface="华文楷体" panose="02010600040101010101" pitchFamily="2" charset="-122"/>
                <a:cs typeface="+mn-cs"/>
              </a:rPr>
              <a:t>系统</a:t>
            </a:r>
            <a:r>
              <a:rPr lang="zh-CN" altLang="en-US" sz="1700" dirty="0" smtClean="0">
                <a:solidFill>
                  <a:srgbClr val="FF0000"/>
                </a:solidFill>
                <a:latin typeface="Consolas" panose="020B0609020204030204" pitchFamily="49" charset="0"/>
                <a:ea typeface="华文楷体" panose="02010600040101010101" pitchFamily="2" charset="-122"/>
                <a:cs typeface="+mn-cs"/>
              </a:rPr>
              <a:t>下的监控器实现</a:t>
            </a:r>
            <a:endParaRPr lang="en-US" altLang="zh-CN" sz="1700" dirty="0" smtClean="0">
              <a:solidFill>
                <a:srgbClr val="FF0000"/>
              </a:solidFill>
              <a:latin typeface="Consolas" panose="020B0609020204030204" pitchFamily="49" charset="0"/>
              <a:ea typeface="华文楷体" panose="02010600040101010101" pitchFamily="2" charset="-122"/>
              <a:cs typeface="+mn-cs"/>
            </a:endParaRPr>
          </a:p>
          <a:p>
            <a:r>
              <a:rPr lang="en-US" altLang="zh-CN" sz="1700" dirty="0" smtClean="0">
                <a:solidFill>
                  <a:schemeClr val="tx1"/>
                </a:solidFill>
                <a:latin typeface="Consolas" panose="020B0609020204030204" pitchFamily="49" charset="0"/>
                <a:ea typeface="华文楷体" panose="02010600040101010101" pitchFamily="2" charset="-122"/>
                <a:cs typeface="+mn-cs"/>
              </a:rPr>
              <a:t>class MonitorWin32::</a:t>
            </a:r>
            <a:r>
              <a:rPr lang="en-US" altLang="zh-CN" sz="1700" dirty="0" smtClean="0">
                <a:solidFill>
                  <a:srgbClr val="FF0000"/>
                </a:solidFill>
                <a:latin typeface="Consolas" panose="020B0609020204030204" pitchFamily="49" charset="0"/>
                <a:ea typeface="华文楷体" panose="02010600040101010101" pitchFamily="2" charset="-122"/>
                <a:cs typeface="+mn-cs"/>
              </a:rPr>
              <a:t>public </a:t>
            </a:r>
            <a:r>
              <a:rPr lang="en-US" altLang="zh-CN" sz="1700" dirty="0">
                <a:solidFill>
                  <a:srgbClr val="FF0000"/>
                </a:solidFill>
                <a:latin typeface="Consolas" panose="020B0609020204030204" pitchFamily="49" charset="0"/>
                <a:ea typeface="华文楷体" panose="02010600040101010101" pitchFamily="2" charset="-122"/>
                <a:cs typeface="+mn-cs"/>
              </a:rPr>
              <a:t>Monitor</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700" dirty="0" smtClean="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smtClean="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smtClean="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smtClean="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smtClean="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smtClean="0">
                <a:solidFill>
                  <a:srgbClr val="FF0000"/>
                </a:solidFill>
                <a:latin typeface="Consolas" panose="020B0609020204030204" pitchFamily="49" charset="0"/>
                <a:ea typeface="华文楷体" panose="02010600040101010101" pitchFamily="2" charset="-122"/>
              </a:rPr>
              <a:t>getLoad</a:t>
            </a:r>
            <a:r>
              <a:rPr lang="en-US" altLang="zh-CN" sz="1700" dirty="0" smtClean="0">
                <a:solidFill>
                  <a:srgbClr val="FF0000"/>
                </a:solidFill>
                <a:latin typeface="Consolas" panose="020B0609020204030204" pitchFamily="49" charset="0"/>
                <a:ea typeface="华文楷体" panose="02010600040101010101" pitchFamily="2" charset="-122"/>
              </a:rPr>
              <a:t>()</a:t>
            </a:r>
            <a:r>
              <a:rPr lang="zh-CN" altLang="en-US" sz="1700" dirty="0" smtClean="0">
                <a:solidFill>
                  <a:srgbClr val="FF0000"/>
                </a:solidFill>
                <a:latin typeface="Consolas" panose="020B0609020204030204" pitchFamily="49" charset="0"/>
                <a:ea typeface="华文楷体" panose="02010600040101010101" pitchFamily="2" charset="-122"/>
              </a:rPr>
              <a:t>的</a:t>
            </a:r>
            <a:r>
              <a:rPr lang="zh-CN" altLang="en-US" sz="1700" dirty="0">
                <a:solidFill>
                  <a:srgbClr val="FF0000"/>
                </a:solidFill>
                <a:latin typeface="Consolas" panose="020B0609020204030204" pitchFamily="49" charset="0"/>
                <a:ea typeface="华文楷体" panose="02010600040101010101" pitchFamily="2" charset="-122"/>
              </a:rPr>
              <a:t>具体实现</a:t>
            </a:r>
            <a:endParaRPr lang="en-US" altLang="zh-CN" sz="1700" dirty="0">
              <a:solidFill>
                <a:srgbClr val="FF0000"/>
              </a:solidFill>
              <a:latin typeface="Consolas" panose="020B0609020204030204" pitchFamily="49" charset="0"/>
              <a:ea typeface="华文楷体" panose="02010600040101010101" pitchFamily="2" charset="-122"/>
            </a:endParaRPr>
          </a:p>
          <a:p>
            <a:r>
              <a:rPr lang="en-US" altLang="zh-CN" sz="1700" dirty="0" smtClean="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smtClean="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getLoad</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smtClean="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smtClean="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smtClean="0">
                <a:solidFill>
                  <a:schemeClr val="tx1"/>
                </a:solidFill>
                <a:latin typeface="Consolas" panose="020B0609020204030204" pitchFamily="49" charset="0"/>
                <a:ea typeface="华文楷体" panose="02010600040101010101" pitchFamily="2" charset="-122"/>
                <a:cs typeface="+mn-cs"/>
              </a:rPr>
              <a:t>	load </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smtClean="0">
                <a:solidFill>
                  <a:schemeClr val="tx1"/>
                </a:solidFill>
                <a:latin typeface="Consolas" panose="020B0609020204030204" pitchFamily="49" charset="0"/>
                <a:ea typeface="华文楷体" panose="02010600040101010101" pitchFamily="2" charset="-122"/>
                <a:cs typeface="+mn-cs"/>
              </a:rPr>
              <a:t>…;</a:t>
            </a:r>
          </a:p>
          <a:p>
            <a:r>
              <a:rPr lang="en-US" altLang="zh-CN" sz="1700" dirty="0" smtClean="0">
                <a:solidFill>
                  <a:schemeClr val="tx1"/>
                </a:solidFill>
                <a:latin typeface="Consolas" panose="020B0609020204030204" pitchFamily="49" charset="0"/>
                <a:ea typeface="华文楷体" panose="02010600040101010101" pitchFamily="2" charset="-122"/>
                <a:cs typeface="+mn-cs"/>
              </a:rPr>
              <a:t>	…</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smtClean="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smtClean="0">
                <a:solidFill>
                  <a:srgbClr val="FF0000"/>
                </a:solidFill>
                <a:latin typeface="Consolas" panose="020B0609020204030204" pitchFamily="49" charset="0"/>
                <a:ea typeface="华文楷体" panose="02010600040101010101" pitchFamily="2" charset="-122"/>
              </a:rPr>
              <a:t>getTotalMemory</a:t>
            </a:r>
            <a:r>
              <a:rPr lang="en-US" altLang="zh-CN" sz="1700" dirty="0" smtClean="0">
                <a:solidFill>
                  <a:srgbClr val="FF0000"/>
                </a:solidFill>
                <a:latin typeface="Consolas" panose="020B0609020204030204" pitchFamily="49" charset="0"/>
                <a:ea typeface="华文楷体" panose="02010600040101010101" pitchFamily="2" charset="-122"/>
              </a:rPr>
              <a:t>()</a:t>
            </a:r>
            <a:r>
              <a:rPr lang="zh-CN" altLang="en-US" sz="1700" dirty="0" smtClean="0">
                <a:solidFill>
                  <a:srgbClr val="FF0000"/>
                </a:solidFill>
                <a:latin typeface="Consolas" panose="020B0609020204030204" pitchFamily="49" charset="0"/>
                <a:ea typeface="华文楷体" panose="02010600040101010101" pitchFamily="2" charset="-122"/>
              </a:rPr>
              <a:t>的</a:t>
            </a:r>
            <a:r>
              <a:rPr lang="zh-CN" altLang="en-US" sz="1700" dirty="0">
                <a:solidFill>
                  <a:srgbClr val="FF0000"/>
                </a:solidFill>
                <a:latin typeface="Consolas" panose="020B0609020204030204" pitchFamily="49" charset="0"/>
                <a:ea typeface="华文楷体" panose="02010600040101010101" pitchFamily="2" charset="-122"/>
              </a:rPr>
              <a:t>具体实现</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a:t>
            </a:r>
            <a:r>
              <a:rPr lang="en-US" altLang="zh-CN" sz="1700" dirty="0" smtClean="0">
                <a:solidFill>
                  <a:schemeClr val="tx1"/>
                </a:solidFill>
                <a:latin typeface="Consolas" panose="020B0609020204030204" pitchFamily="49" charset="0"/>
                <a:ea typeface="华文楷体" panose="02010600040101010101" pitchFamily="2" charset="-122"/>
                <a:cs typeface="+mn-cs"/>
              </a:rPr>
              <a:t>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smtClean="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smtClean="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smtClean="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smtClean="0">
                <a:solidFill>
                  <a:schemeClr val="tx1"/>
                </a:solidFill>
                <a:latin typeface="Consolas" panose="020B0609020204030204" pitchFamily="49" charset="0"/>
                <a:ea typeface="华文楷体" panose="02010600040101010101" pitchFamily="2" charset="-122"/>
                <a:cs typeface="+mn-cs"/>
              </a:rPr>
              <a:t>	</a:t>
            </a:r>
            <a:r>
              <a:rPr lang="en-US" altLang="zh-CN" sz="1700" dirty="0" err="1" smtClean="0">
                <a:solidFill>
                  <a:schemeClr val="tx1"/>
                </a:solidFill>
                <a:latin typeface="Consolas" panose="020B0609020204030204" pitchFamily="49" charset="0"/>
                <a:ea typeface="华文楷体" panose="02010600040101010101" pitchFamily="2" charset="-122"/>
                <a:cs typeface="+mn-cs"/>
              </a:rPr>
              <a:t>totalMemory</a:t>
            </a:r>
            <a:r>
              <a:rPr lang="en-US" altLang="zh-CN" sz="1700" dirty="0" smtClean="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smtClean="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smtClean="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smtClean="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smtClean="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41508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17</a:t>
            </a:fld>
            <a:endParaRPr lang="zh-CN" altLang="en-US" dirty="0"/>
          </a:p>
        </p:txBody>
      </p:sp>
      <p:sp>
        <p:nvSpPr>
          <p:cNvPr id="5" name="TextBox 3"/>
          <p:cNvSpPr txBox="1"/>
          <p:nvPr/>
        </p:nvSpPr>
        <p:spPr>
          <a:xfrm>
            <a:off x="683568" y="1456323"/>
            <a:ext cx="7848872"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smtClean="0">
                <a:solidFill>
                  <a:schemeClr val="tx1"/>
                </a:solidFill>
                <a:latin typeface="Consolas" panose="020B0609020204030204" pitchFamily="49" charset="0"/>
                <a:ea typeface="华文楷体" panose="02010600040101010101" pitchFamily="2" charset="-122"/>
                <a:cs typeface="+mn-cs"/>
              </a:rPr>
              <a:t>[]) {</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smtClean="0">
                <a:solidFill>
                  <a:schemeClr val="tx1"/>
                </a:solidFill>
                <a:latin typeface="Consolas" panose="020B0609020204030204" pitchFamily="49" charset="0"/>
                <a:ea typeface="华文楷体" panose="02010600040101010101" pitchFamily="2" charset="-122"/>
                <a:cs typeface="+mn-cs"/>
              </a:rPr>
              <a:t>	</a:t>
            </a:r>
            <a:r>
              <a:rPr lang="en-US" altLang="zh-CN" sz="2000" dirty="0" err="1" smtClean="0">
                <a:solidFill>
                  <a:schemeClr val="tx1"/>
                </a:solidFill>
                <a:latin typeface="Consolas" panose="020B0609020204030204" pitchFamily="49" charset="0"/>
                <a:ea typeface="华文楷体" panose="02010600040101010101" pitchFamily="2" charset="-122"/>
                <a:cs typeface="+mn-cs"/>
              </a:rPr>
              <a:t>WindowsDisplay</a:t>
            </a:r>
            <a:r>
              <a:rPr lang="en-US" altLang="zh-CN" sz="2000" dirty="0" smtClean="0">
                <a:solidFill>
                  <a:schemeClr val="tx1"/>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display</a:t>
            </a:r>
            <a:r>
              <a:rPr lang="en-US" altLang="zh-CN" sz="2000" dirty="0" smtClean="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smtClean="0">
                <a:solidFill>
                  <a:srgbClr val="FF0000"/>
                </a:solidFill>
                <a:latin typeface="Consolas" panose="020B0609020204030204" pitchFamily="49" charset="0"/>
                <a:ea typeface="华文楷体" panose="02010600040101010101" pitchFamily="2" charset="-122"/>
                <a:cs typeface="+mn-cs"/>
              </a:rPr>
              <a:t>//</a:t>
            </a:r>
            <a:r>
              <a:rPr lang="zh-CN" altLang="en-US" sz="2000" dirty="0" smtClean="0">
                <a:solidFill>
                  <a:srgbClr val="FF0000"/>
                </a:solidFill>
                <a:latin typeface="Consolas" panose="020B0609020204030204" pitchFamily="49" charset="0"/>
                <a:ea typeface="华文楷体" panose="02010600040101010101" pitchFamily="2" charset="-122"/>
                <a:cs typeface="+mn-cs"/>
              </a:rPr>
              <a:t>创建</a:t>
            </a:r>
            <a:r>
              <a:rPr lang="en-US" altLang="zh-CN" sz="2000" dirty="0" smtClean="0">
                <a:solidFill>
                  <a:srgbClr val="FF0000"/>
                </a:solidFill>
                <a:latin typeface="Consolas" panose="020B0609020204030204" pitchFamily="49" charset="0"/>
                <a:ea typeface="华文楷体" panose="02010600040101010101" pitchFamily="2" charset="-122"/>
              </a:rPr>
              <a:t>MonitorWin32</a:t>
            </a:r>
            <a:r>
              <a:rPr lang="zh-CN" altLang="en-US" sz="2000" dirty="0" smtClean="0">
                <a:solidFill>
                  <a:srgbClr val="FF0000"/>
                </a:solidFill>
                <a:latin typeface="Consolas" panose="020B0609020204030204" pitchFamily="49" charset="0"/>
                <a:ea typeface="华文楷体" panose="02010600040101010101" pitchFamily="2" charset="-122"/>
              </a:rPr>
              <a:t>模式的监控器，并用基类指针来调用方法</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smtClean="0">
                <a:solidFill>
                  <a:srgbClr val="FF0000"/>
                </a:solidFill>
                <a:latin typeface="Consolas" panose="020B0609020204030204" pitchFamily="49" charset="0"/>
                <a:ea typeface="华文楷体" panose="02010600040101010101" pitchFamily="2" charset="-122"/>
                <a:cs typeface="+mn-cs"/>
              </a:rPr>
              <a:t>	Monitor</a:t>
            </a:r>
            <a:r>
              <a:rPr lang="zh-CN" altLang="en-US" sz="2000" dirty="0" smtClean="0">
                <a:solidFill>
                  <a:srgbClr val="FF0000"/>
                </a:solidFill>
                <a:latin typeface="Consolas" panose="020B0609020204030204" pitchFamily="49" charset="0"/>
                <a:ea typeface="华文楷体" panose="02010600040101010101" pitchFamily="2" charset="-122"/>
                <a:cs typeface="+mn-cs"/>
              </a:rPr>
              <a:t>* </a:t>
            </a:r>
            <a:r>
              <a:rPr lang="en-US" altLang="zh-CN" sz="2000" dirty="0" smtClean="0">
                <a:solidFill>
                  <a:schemeClr val="tx1"/>
                </a:solidFill>
                <a:latin typeface="Consolas" panose="020B0609020204030204" pitchFamily="49" charset="0"/>
                <a:ea typeface="华文楷体" panose="02010600040101010101" pitchFamily="2" charset="-122"/>
                <a:cs typeface="+mn-cs"/>
              </a:rPr>
              <a:t>monitor = new </a:t>
            </a:r>
            <a:r>
              <a:rPr lang="en-US" altLang="zh-CN" sz="2000" dirty="0">
                <a:solidFill>
                  <a:srgbClr val="FF0000"/>
                </a:solidFill>
                <a:latin typeface="Consolas" panose="020B0609020204030204" pitchFamily="49" charset="0"/>
                <a:ea typeface="华文楷体" panose="02010600040101010101" pitchFamily="2" charset="-122"/>
              </a:rPr>
              <a:t>MonitorWin32</a:t>
            </a:r>
            <a:r>
              <a:rPr lang="en-US" altLang="zh-CN" sz="2000" dirty="0" smtClean="0">
                <a:solidFill>
                  <a:schemeClr val="tx1"/>
                </a:solidFill>
                <a:latin typeface="Consolas" panose="020B0609020204030204" pitchFamily="49" charset="0"/>
                <a:ea typeface="华文楷体" panose="02010600040101010101" pitchFamily="2" charset="-122"/>
                <a:cs typeface="+mn-cs"/>
              </a:rPr>
              <a:t>(&amp;</a:t>
            </a:r>
            <a:r>
              <a:rPr lang="en-US" altLang="zh-CN" sz="2000" dirty="0">
                <a:solidFill>
                  <a:schemeClr val="tx1"/>
                </a:solidFill>
                <a:latin typeface="Consolas" panose="020B0609020204030204" pitchFamily="49" charset="0"/>
                <a:ea typeface="华文楷体" panose="02010600040101010101" pitchFamily="2" charset="-122"/>
                <a:cs typeface="+mn-cs"/>
              </a:rPr>
              <a:t>display</a:t>
            </a:r>
            <a:r>
              <a:rPr lang="en-US" altLang="zh-CN" sz="2000" dirty="0" smtClean="0">
                <a:solidFill>
                  <a:schemeClr val="tx1"/>
                </a:solidFill>
                <a:latin typeface="Consolas" panose="020B0609020204030204" pitchFamily="49" charset="0"/>
                <a:ea typeface="华文楷体" panose="02010600040101010101" pitchFamily="2" charset="-122"/>
                <a:cs typeface="+mn-cs"/>
              </a:rPr>
              <a:t>);</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smtClean="0">
                <a:solidFill>
                  <a:schemeClr val="tx1"/>
                </a:solidFill>
                <a:latin typeface="Consolas" panose="020B0609020204030204" pitchFamily="49" charset="0"/>
                <a:ea typeface="华文楷体" panose="02010600040101010101" pitchFamily="2" charset="-122"/>
                <a:cs typeface="+mn-cs"/>
              </a:rPr>
              <a:t>	while </a:t>
            </a:r>
            <a:r>
              <a:rPr lang="en-US" altLang="zh-CN" sz="2000" dirty="0">
                <a:solidFill>
                  <a:schemeClr val="tx1"/>
                </a:solidFill>
                <a:latin typeface="Consolas" panose="020B0609020204030204" pitchFamily="49" charset="0"/>
                <a:ea typeface="华文楷体" panose="02010600040101010101" pitchFamily="2" charset="-122"/>
                <a:cs typeface="+mn-cs"/>
              </a:rPr>
              <a:t>(running</a:t>
            </a:r>
            <a:r>
              <a:rPr lang="en-US" altLang="zh-CN" sz="2000" dirty="0" smtClean="0">
                <a:solidFill>
                  <a:schemeClr val="tx1"/>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smtClean="0">
                <a:solidFill>
                  <a:schemeClr val="tx1"/>
                </a:solidFill>
                <a:latin typeface="Consolas" panose="020B0609020204030204" pitchFamily="49" charset="0"/>
                <a:ea typeface="华文楷体" panose="02010600040101010101" pitchFamily="2" charset="-122"/>
                <a:cs typeface="+mn-cs"/>
              </a:rPr>
              <a:t>		monitor-&gt;</a:t>
            </a:r>
            <a:r>
              <a:rPr lang="en-US" altLang="zh-CN" sz="2000" dirty="0" err="1" smtClean="0">
                <a:solidFill>
                  <a:schemeClr val="tx1"/>
                </a:solidFill>
                <a:latin typeface="Consolas" panose="020B0609020204030204" pitchFamily="49" charset="0"/>
                <a:ea typeface="华文楷体" panose="02010600040101010101" pitchFamily="2" charset="-122"/>
                <a:cs typeface="+mn-cs"/>
              </a:rPr>
              <a:t>getLoad</a:t>
            </a:r>
            <a:r>
              <a:rPr lang="en-US" altLang="zh-CN" sz="2000" dirty="0" smtClean="0">
                <a:solidFill>
                  <a:schemeClr val="tx1"/>
                </a:solidFill>
                <a:latin typeface="Consolas" panose="020B0609020204030204" pitchFamily="49" charset="0"/>
                <a:ea typeface="华文楷体" panose="02010600040101010101" pitchFamily="2" charset="-122"/>
                <a:cs typeface="+mn-cs"/>
              </a:rPr>
              <a:t>();				</a:t>
            </a:r>
            <a:r>
              <a:rPr lang="en-US" altLang="zh-CN" sz="2000" dirty="0" smtClean="0">
                <a:solidFill>
                  <a:srgbClr val="FF0000"/>
                </a:solidFill>
                <a:latin typeface="Consolas" panose="020B0609020204030204" pitchFamily="49" charset="0"/>
                <a:ea typeface="华文楷体" panose="02010600040101010101" pitchFamily="2" charset="-122"/>
                <a:cs typeface="+mn-cs"/>
              </a:rPr>
              <a:t>//</a:t>
            </a:r>
            <a:r>
              <a:rPr lang="zh-CN" altLang="en-US" sz="2000" dirty="0" smtClean="0">
                <a:solidFill>
                  <a:srgbClr val="FF0000"/>
                </a:solidFill>
                <a:latin typeface="Consolas" panose="020B0609020204030204" pitchFamily="49" charset="0"/>
                <a:ea typeface="华文楷体" panose="02010600040101010101" pitchFamily="2" charset="-122"/>
                <a:cs typeface="+mn-cs"/>
              </a:rPr>
              <a:t>获取负载信息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smtClean="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smtClean="0">
                <a:solidFill>
                  <a:schemeClr val="tx1"/>
                </a:solidFill>
                <a:latin typeface="Consolas" panose="020B0609020204030204" pitchFamily="49" charset="0"/>
                <a:ea typeface="华文楷体" panose="02010600040101010101" pitchFamily="2" charset="-122"/>
                <a:cs typeface="+mn-cs"/>
              </a:rPr>
              <a:t>getTotalMemory</a:t>
            </a:r>
            <a:r>
              <a:rPr lang="en-US" altLang="zh-CN" sz="2000" dirty="0" smtClean="0">
                <a:solidFill>
                  <a:schemeClr val="tx1"/>
                </a:solidFill>
                <a:latin typeface="Consolas" panose="020B0609020204030204" pitchFamily="49" charset="0"/>
                <a:ea typeface="华文楷体" panose="02010600040101010101" pitchFamily="2" charset="-122"/>
                <a:cs typeface="+mn-cs"/>
              </a:rPr>
              <a:t>();		</a:t>
            </a:r>
            <a:r>
              <a:rPr lang="en-US" altLang="zh-CN" sz="2000" dirty="0" smtClean="0">
                <a:solidFill>
                  <a:srgbClr val="FF0000"/>
                </a:solidFill>
                <a:latin typeface="Consolas" panose="020B0609020204030204" pitchFamily="49" charset="0"/>
                <a:ea typeface="华文楷体" panose="02010600040101010101" pitchFamily="2" charset="-122"/>
                <a:cs typeface="+mn-cs"/>
              </a:rPr>
              <a:t>//</a:t>
            </a:r>
            <a:r>
              <a:rPr lang="zh-CN" altLang="en-US" sz="2000" dirty="0" smtClean="0">
                <a:solidFill>
                  <a:srgbClr val="FF0000"/>
                </a:solidFill>
                <a:latin typeface="Consolas" panose="020B0609020204030204" pitchFamily="49" charset="0"/>
                <a:ea typeface="华文楷体" panose="02010600040101010101" pitchFamily="2" charset="-122"/>
                <a:cs typeface="+mn-cs"/>
              </a:rPr>
              <a:t>获取内存大小信息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smtClean="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smtClean="0">
                <a:solidFill>
                  <a:schemeClr val="tx1"/>
                </a:solidFill>
                <a:latin typeface="Consolas" panose="020B0609020204030204" pitchFamily="49" charset="0"/>
                <a:ea typeface="华文楷体" panose="02010600040101010101" pitchFamily="2" charset="-122"/>
                <a:cs typeface="+mn-cs"/>
              </a:rPr>
              <a:t>getUsedMemory</a:t>
            </a:r>
            <a:r>
              <a:rPr lang="en-US" altLang="zh-CN" sz="2000" dirty="0" smtClean="0">
                <a:solidFill>
                  <a:schemeClr val="tx1"/>
                </a:solidFill>
                <a:latin typeface="Consolas" panose="020B0609020204030204" pitchFamily="49" charset="0"/>
                <a:ea typeface="华文楷体" panose="02010600040101010101" pitchFamily="2" charset="-122"/>
                <a:cs typeface="+mn-cs"/>
              </a:rPr>
              <a:t>();		</a:t>
            </a:r>
            <a:r>
              <a:rPr lang="en-US" altLang="zh-CN" sz="2000" dirty="0" smtClean="0">
                <a:solidFill>
                  <a:srgbClr val="FF0000"/>
                </a:solidFill>
                <a:latin typeface="Consolas" panose="020B0609020204030204" pitchFamily="49" charset="0"/>
                <a:ea typeface="华文楷体" panose="02010600040101010101" pitchFamily="2" charset="-122"/>
                <a:cs typeface="+mn-cs"/>
              </a:rPr>
              <a:t>//</a:t>
            </a:r>
            <a:r>
              <a:rPr lang="zh-CN" altLang="en-US" sz="2000" dirty="0" smtClean="0">
                <a:solidFill>
                  <a:srgbClr val="FF0000"/>
                </a:solidFill>
                <a:latin typeface="Consolas" panose="020B0609020204030204" pitchFamily="49" charset="0"/>
                <a:ea typeface="华文楷体" panose="02010600040101010101" pitchFamily="2" charset="-122"/>
                <a:cs typeface="+mn-cs"/>
              </a:rPr>
              <a:t>获取内存使用信息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smtClean="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err="1" smtClean="0">
                <a:solidFill>
                  <a:schemeClr val="tx1"/>
                </a:solidFill>
                <a:latin typeface="Consolas" panose="020B0609020204030204" pitchFamily="49" charset="0"/>
                <a:ea typeface="华文楷体" panose="02010600040101010101" pitchFamily="2" charset="-122"/>
                <a:cs typeface="+mn-cs"/>
              </a:rPr>
              <a:t>getNetworkLatency</a:t>
            </a:r>
            <a:r>
              <a:rPr lang="en-US" altLang="zh-CN" sz="2000" dirty="0" smtClean="0">
                <a:solidFill>
                  <a:schemeClr val="tx1"/>
                </a:solidFill>
                <a:latin typeface="Consolas" panose="020B0609020204030204" pitchFamily="49" charset="0"/>
                <a:ea typeface="华文楷体" panose="02010600040101010101" pitchFamily="2" charset="-122"/>
                <a:cs typeface="+mn-cs"/>
              </a:rPr>
              <a:t>();	</a:t>
            </a:r>
            <a:r>
              <a:rPr lang="en-US" altLang="zh-CN" sz="2000" dirty="0" smtClean="0">
                <a:solidFill>
                  <a:srgbClr val="FF0000"/>
                </a:solidFill>
                <a:latin typeface="Consolas" panose="020B0609020204030204" pitchFamily="49" charset="0"/>
                <a:ea typeface="华文楷体" panose="02010600040101010101" pitchFamily="2" charset="-122"/>
                <a:cs typeface="+mn-cs"/>
              </a:rPr>
              <a:t>//</a:t>
            </a:r>
            <a:r>
              <a:rPr lang="zh-CN" altLang="en-US" sz="2000" dirty="0" smtClean="0">
                <a:solidFill>
                  <a:srgbClr val="FF0000"/>
                </a:solidFill>
                <a:latin typeface="Consolas" panose="020B0609020204030204" pitchFamily="49" charset="0"/>
                <a:ea typeface="华文楷体" panose="02010600040101010101" pitchFamily="2" charset="-122"/>
                <a:cs typeface="+mn-cs"/>
              </a:rPr>
              <a:t>获取网络延迟信息</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smtClean="0">
                <a:solidFill>
                  <a:schemeClr val="tx1"/>
                </a:solidFill>
                <a:latin typeface="Consolas" panose="020B0609020204030204" pitchFamily="49" charset="0"/>
                <a:ea typeface="华文楷体" panose="02010600040101010101" pitchFamily="2" charset="-122"/>
                <a:cs typeface="+mn-cs"/>
              </a:rPr>
              <a:t>		monitor</a:t>
            </a:r>
            <a:r>
              <a:rPr lang="en-US" altLang="zh-CN" sz="2000" dirty="0">
                <a:solidFill>
                  <a:schemeClr val="tx1"/>
                </a:solidFill>
                <a:latin typeface="Consolas" panose="020B0609020204030204" pitchFamily="49" charset="0"/>
                <a:ea typeface="华文楷体" panose="02010600040101010101" pitchFamily="2" charset="-122"/>
              </a:rPr>
              <a:t>-&gt;</a:t>
            </a:r>
            <a:r>
              <a:rPr lang="en-US" altLang="zh-CN" sz="2000" dirty="0" smtClean="0">
                <a:solidFill>
                  <a:schemeClr val="tx1"/>
                </a:solidFill>
                <a:latin typeface="Consolas" panose="020B0609020204030204" pitchFamily="49" charset="0"/>
                <a:ea typeface="华文楷体" panose="02010600040101010101" pitchFamily="2" charset="-122"/>
                <a:cs typeface="+mn-cs"/>
              </a:rPr>
              <a:t>show();					</a:t>
            </a:r>
            <a:r>
              <a:rPr lang="en-US" altLang="zh-CN" sz="2000" dirty="0" smtClean="0">
                <a:solidFill>
                  <a:srgbClr val="FF0000"/>
                </a:solidFill>
                <a:latin typeface="Consolas" panose="020B0609020204030204" pitchFamily="49" charset="0"/>
                <a:ea typeface="华文楷体" panose="02010600040101010101" pitchFamily="2" charset="-122"/>
                <a:cs typeface="+mn-cs"/>
              </a:rPr>
              <a:t>//</a:t>
            </a:r>
            <a:r>
              <a:rPr lang="zh-CN" altLang="en-US" sz="2000" dirty="0" smtClean="0">
                <a:solidFill>
                  <a:srgbClr val="FF0000"/>
                </a:solidFill>
                <a:latin typeface="Consolas" panose="020B0609020204030204" pitchFamily="49" charset="0"/>
                <a:ea typeface="华文楷体" panose="02010600040101010101" pitchFamily="2" charset="-122"/>
                <a:cs typeface="+mn-cs"/>
              </a:rPr>
              <a:t>信息输出</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smtClean="0">
                <a:solidFill>
                  <a:schemeClr val="tx1"/>
                </a:solidFill>
                <a:latin typeface="Consolas" panose="020B0609020204030204" pitchFamily="49" charset="0"/>
                <a:ea typeface="华文楷体" panose="02010600040101010101" pitchFamily="2" charset="-122"/>
                <a:cs typeface="+mn-cs"/>
              </a:rPr>
              <a:t>		sleep(1000</a:t>
            </a:r>
            <a:r>
              <a:rPr lang="en-US" altLang="zh-CN" sz="2000" dirty="0">
                <a:solidFill>
                  <a:schemeClr val="tx1"/>
                </a:solidFill>
                <a:latin typeface="Consolas" panose="020B0609020204030204" pitchFamily="49" charset="0"/>
                <a:ea typeface="华文楷体" panose="02010600040101010101" pitchFamily="2" charset="-122"/>
                <a:cs typeface="+mn-cs"/>
              </a:rPr>
              <a:t>);</a:t>
            </a:r>
          </a:p>
          <a:p>
            <a:pPr lvl="1"/>
            <a:r>
              <a:rPr lang="en-US" altLang="zh-CN" sz="2000" dirty="0" smtClean="0">
                <a:solidFill>
                  <a:schemeClr val="tx1"/>
                </a:solidFill>
                <a:latin typeface="Consolas" panose="020B0609020204030204" pitchFamily="49" charset="0"/>
                <a:ea typeface="华文楷体" panose="02010600040101010101" pitchFamily="2" charset="-122"/>
                <a:cs typeface="+mn-cs"/>
              </a:rPr>
              <a:t>}</a:t>
            </a:r>
          </a:p>
          <a:p>
            <a:pPr lvl="1"/>
            <a:r>
              <a:rPr lang="en-US" altLang="zh-CN" sz="2000" dirty="0">
                <a:solidFill>
                  <a:srgbClr val="FF0000"/>
                </a:solidFill>
                <a:latin typeface="Consolas" panose="020B0609020204030204" pitchFamily="49" charset="0"/>
                <a:ea typeface="华文楷体" panose="02010600040101010101" pitchFamily="2" charset="-122"/>
              </a:rPr>
              <a:t>//</a:t>
            </a:r>
            <a:r>
              <a:rPr lang="zh-CN" altLang="en-US" sz="2000" dirty="0">
                <a:solidFill>
                  <a:srgbClr val="FF0000"/>
                </a:solidFill>
                <a:latin typeface="Consolas" panose="020B0609020204030204" pitchFamily="49" charset="0"/>
                <a:ea typeface="华文楷体" panose="02010600040101010101" pitchFamily="2" charset="-122"/>
              </a:rPr>
              <a:t>释放</a:t>
            </a:r>
            <a:endParaRPr lang="en-US" altLang="zh-CN" sz="2000" dirty="0" smtClean="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smtClean="0">
                <a:solidFill>
                  <a:schemeClr val="tx1"/>
                </a:solidFill>
                <a:latin typeface="Consolas" panose="020B0609020204030204" pitchFamily="49" charset="0"/>
                <a:ea typeface="华文楷体" panose="02010600040101010101" pitchFamily="2" charset="-122"/>
                <a:cs typeface="+mn-cs"/>
              </a:rPr>
              <a:t>delete monitor;</a:t>
            </a:r>
            <a:endParaRPr lang="en-US" altLang="zh-CN" sz="2000" dirty="0" smtClean="0">
              <a:solidFill>
                <a:srgbClr val="FF0000"/>
              </a:solidFill>
              <a:latin typeface="Consolas" panose="020B0609020204030204" pitchFamily="49" charset="0"/>
              <a:ea typeface="华文楷体" panose="02010600040101010101" pitchFamily="2" charset="-122"/>
              <a:cs typeface="+mn-cs"/>
            </a:endParaRPr>
          </a:p>
          <a:p>
            <a:r>
              <a:rPr lang="en-US" altLang="zh-CN" sz="2000" dirty="0" smtClean="0">
                <a:solidFill>
                  <a:schemeClr val="tx1"/>
                </a:solidFill>
                <a:latin typeface="Consolas" panose="020B0609020204030204" pitchFamily="49" charset="0"/>
                <a:ea typeface="华文楷体" panose="02010600040101010101" pitchFamily="2" charset="-122"/>
                <a:cs typeface="+mn-cs"/>
              </a:rPr>
              <a:t>}</a:t>
            </a:r>
            <a:endParaRPr lang="en-US" altLang="zh-CN" sz="20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3807416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针对接口编程</a:t>
            </a:r>
            <a:endParaRPr lang="zh-CN" altLang="en-US" dirty="0"/>
          </a:p>
        </p:txBody>
      </p:sp>
      <p:sp>
        <p:nvSpPr>
          <p:cNvPr id="3" name="内容占位符 2"/>
          <p:cNvSpPr>
            <a:spLocks noGrp="1"/>
          </p:cNvSpPr>
          <p:nvPr>
            <p:ph idx="1"/>
          </p:nvPr>
        </p:nvSpPr>
        <p:spPr>
          <a:xfrm>
            <a:off x="611560" y="1412776"/>
            <a:ext cx="8047806" cy="4749029"/>
          </a:xfrm>
        </p:spPr>
        <p:txBody>
          <a:bodyPr/>
          <a:lstStyle/>
          <a:p>
            <a:r>
              <a:rPr lang="zh-CN" altLang="en-US" dirty="0" smtClean="0"/>
              <a:t>模板方法其实就是一种</a:t>
            </a:r>
            <a:r>
              <a:rPr lang="zh-CN" altLang="en-US" dirty="0" smtClean="0">
                <a:solidFill>
                  <a:srgbClr val="FF0000"/>
                </a:solidFill>
              </a:rPr>
              <a:t>针对接口编程</a:t>
            </a:r>
            <a:r>
              <a:rPr lang="zh-CN" altLang="en-US" dirty="0" smtClean="0"/>
              <a:t>的设计</a:t>
            </a:r>
            <a:endParaRPr lang="en-US" altLang="zh-CN" dirty="0" smtClean="0"/>
          </a:p>
          <a:p>
            <a:r>
              <a:rPr lang="zh-CN" altLang="en-US" dirty="0" smtClean="0"/>
              <a:t>通过</a:t>
            </a:r>
            <a:r>
              <a:rPr lang="zh-CN" altLang="en-US" dirty="0"/>
              <a:t>抽象出“</a:t>
            </a:r>
            <a:r>
              <a:rPr lang="zh-CN" altLang="en-US" b="1" dirty="0">
                <a:solidFill>
                  <a:srgbClr val="FF0000"/>
                </a:solidFill>
              </a:rPr>
              <a:t>抽象概念</a:t>
            </a:r>
            <a:r>
              <a:rPr lang="zh-CN" altLang="en-US" dirty="0"/>
              <a:t>”，设计出描述这个抽象概念的</a:t>
            </a:r>
            <a:r>
              <a:rPr lang="zh-CN" altLang="en-US" b="1" dirty="0">
                <a:solidFill>
                  <a:srgbClr val="FF0000"/>
                </a:solidFill>
              </a:rPr>
              <a:t>抽象类</a:t>
            </a:r>
            <a:r>
              <a:rPr lang="zh-CN" altLang="en-US" dirty="0"/>
              <a:t>，或称为“</a:t>
            </a:r>
            <a:r>
              <a:rPr lang="zh-CN" altLang="en-US" b="1" dirty="0">
                <a:solidFill>
                  <a:srgbClr val="FF0000"/>
                </a:solidFill>
              </a:rPr>
              <a:t>接口类</a:t>
            </a:r>
            <a:r>
              <a:rPr lang="zh-CN" altLang="en-US" dirty="0"/>
              <a:t>”，这个类有一系列的（纯）虚函数，描述了这个类的</a:t>
            </a:r>
            <a:r>
              <a:rPr lang="zh-CN" altLang="en-US" dirty="0" smtClean="0"/>
              <a:t>“接口”</a:t>
            </a:r>
            <a:endParaRPr lang="en-US" altLang="zh-CN" dirty="0"/>
          </a:p>
          <a:p>
            <a:r>
              <a:rPr lang="zh-CN" altLang="en-US" dirty="0"/>
              <a:t>对这个接口类进行继承并实现这些（纯）虚函数，从而形成这个抽象概念的“</a:t>
            </a:r>
            <a:r>
              <a:rPr lang="zh-CN" altLang="en-US" b="1" dirty="0">
                <a:solidFill>
                  <a:srgbClr val="FF0000"/>
                </a:solidFill>
              </a:rPr>
              <a:t>实现类</a:t>
            </a:r>
            <a:r>
              <a:rPr lang="zh-CN" altLang="en-US" dirty="0"/>
              <a:t>”</a:t>
            </a:r>
            <a:r>
              <a:rPr lang="en-US" altLang="zh-CN" dirty="0"/>
              <a:t>——</a:t>
            </a:r>
            <a:r>
              <a:rPr lang="zh-CN" altLang="en-US" dirty="0"/>
              <a:t>实现可以有很多</a:t>
            </a:r>
            <a:r>
              <a:rPr lang="zh-CN" altLang="en-US" dirty="0" smtClean="0"/>
              <a:t>种</a:t>
            </a:r>
            <a:endParaRPr lang="en-US" altLang="zh-CN" dirty="0"/>
          </a:p>
          <a:p>
            <a:r>
              <a:rPr lang="zh-CN" altLang="en-US" dirty="0"/>
              <a:t>在使用这个概念的时候，我们</a:t>
            </a:r>
            <a:r>
              <a:rPr lang="zh-CN" altLang="en-US" b="1" dirty="0">
                <a:solidFill>
                  <a:srgbClr val="FF0000"/>
                </a:solidFill>
              </a:rPr>
              <a:t>使用接口类</a:t>
            </a:r>
            <a:r>
              <a:rPr lang="zh-CN" altLang="en-US" dirty="0"/>
              <a:t>来引用这个概念，而不直接使用实现类，从而避免实现类的改变造成整个程序的大规模</a:t>
            </a:r>
            <a:r>
              <a:rPr lang="zh-CN" altLang="en-US" dirty="0" smtClean="0"/>
              <a:t>变化</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18</a:t>
            </a:fld>
            <a:endParaRPr lang="zh-CN" altLang="en-US" dirty="0"/>
          </a:p>
        </p:txBody>
      </p:sp>
    </p:spTree>
    <p:extLst>
      <p:ext uri="{BB962C8B-B14F-4D97-AF65-F5344CB8AC3E}">
        <p14:creationId xmlns:p14="http://schemas.microsoft.com/office/powerpoint/2010/main" val="3627414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开放封闭原则</a:t>
            </a:r>
          </a:p>
        </p:txBody>
      </p:sp>
      <p:sp>
        <p:nvSpPr>
          <p:cNvPr id="3" name="内容占位符 2"/>
          <p:cNvSpPr>
            <a:spLocks noGrp="1"/>
          </p:cNvSpPr>
          <p:nvPr>
            <p:ph idx="1"/>
          </p:nvPr>
        </p:nvSpPr>
        <p:spPr>
          <a:xfrm>
            <a:off x="628650" y="1575277"/>
            <a:ext cx="7886700" cy="4229987"/>
          </a:xfrm>
        </p:spPr>
        <p:txBody>
          <a:bodyPr>
            <a:normAutofit fontScale="92500" lnSpcReduction="10000"/>
          </a:bodyPr>
          <a:lstStyle/>
          <a:p>
            <a:pPr marL="228600" lvl="2">
              <a:lnSpc>
                <a:spcPct val="110000"/>
              </a:lnSpc>
              <a:spcBef>
                <a:spcPts val="1000"/>
              </a:spcBef>
              <a:buSzPct val="75000"/>
              <a:buFont typeface="Wingdings" panose="05000000000000000000" pitchFamily="2" charset="2"/>
              <a:buChar char="n"/>
            </a:pPr>
            <a:r>
              <a:rPr lang="zh-CN" altLang="en-US" sz="3000" b="1" dirty="0" smtClean="0">
                <a:solidFill>
                  <a:srgbClr val="003366"/>
                </a:solidFill>
                <a:latin typeface="Lucida Console" panose="020B0609040504020204" pitchFamily="49" charset="0"/>
              </a:rPr>
              <a:t>模板</a:t>
            </a:r>
            <a:r>
              <a:rPr lang="zh-CN" altLang="en-US" sz="3000" b="1" dirty="0">
                <a:solidFill>
                  <a:srgbClr val="003366"/>
                </a:solidFill>
                <a:latin typeface="Lucida Console" panose="020B0609040504020204" pitchFamily="49" charset="0"/>
              </a:rPr>
              <a:t>方法</a:t>
            </a:r>
            <a:r>
              <a:rPr lang="zh-CN" altLang="en-US" sz="3000" b="1" dirty="0" smtClean="0">
                <a:solidFill>
                  <a:srgbClr val="003366"/>
                </a:solidFill>
                <a:latin typeface="Lucida Console" panose="020B0609040504020204" pitchFamily="49" charset="0"/>
              </a:rPr>
              <a:t>很好</a:t>
            </a:r>
            <a:r>
              <a:rPr lang="zh-CN" altLang="en-US" sz="3000" b="1" dirty="0">
                <a:solidFill>
                  <a:srgbClr val="003366"/>
                </a:solidFill>
                <a:latin typeface="Lucida Console" panose="020B0609040504020204" pitchFamily="49" charset="0"/>
              </a:rPr>
              <a:t>的体现</a:t>
            </a:r>
            <a:r>
              <a:rPr lang="zh-CN" altLang="en-US" sz="3000" b="1" dirty="0" smtClean="0">
                <a:solidFill>
                  <a:srgbClr val="003366"/>
                </a:solidFill>
                <a:latin typeface="Lucida Console" panose="020B0609040504020204" pitchFamily="49" charset="0"/>
              </a:rPr>
              <a:t>了</a:t>
            </a:r>
            <a:r>
              <a:rPr lang="zh-CN" altLang="en-US" sz="3000" b="1" dirty="0">
                <a:solidFill>
                  <a:srgbClr val="003366"/>
                </a:solidFill>
                <a:latin typeface="Lucida Console" panose="020B0609040504020204" pitchFamily="49" charset="0"/>
              </a:rPr>
              <a:t>开放封闭</a:t>
            </a:r>
            <a:r>
              <a:rPr lang="zh-CN" altLang="en-US" sz="3000" b="1" dirty="0" smtClean="0">
                <a:solidFill>
                  <a:srgbClr val="003366"/>
                </a:solidFill>
                <a:latin typeface="Lucida Console" panose="020B0609040504020204" pitchFamily="49" charset="0"/>
              </a:rPr>
              <a:t>原则</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itchFamily="2" charset="2"/>
              <a:buChar char="§"/>
            </a:pPr>
            <a:r>
              <a:rPr lang="zh-CN" altLang="en-US" sz="2600" dirty="0" smtClean="0"/>
              <a:t>对</a:t>
            </a:r>
            <a:r>
              <a:rPr lang="zh-CN" altLang="en-US" sz="2600" dirty="0"/>
              <a:t>扩展开放</a:t>
            </a:r>
            <a:r>
              <a:rPr lang="zh-CN" altLang="en-US" sz="2600" dirty="0" smtClean="0"/>
              <a:t>，有新需求</a:t>
            </a:r>
            <a:r>
              <a:rPr lang="zh-CN" altLang="en-US" sz="2600" dirty="0"/>
              <a:t>或变化时，</a:t>
            </a:r>
            <a:r>
              <a:rPr lang="zh-CN" altLang="en-US" sz="2600" dirty="0" smtClean="0"/>
              <a:t>可以方便地现有</a:t>
            </a:r>
            <a:r>
              <a:rPr lang="zh-CN" altLang="en-US" sz="2600" dirty="0"/>
              <a:t>代码进行扩展</a:t>
            </a:r>
            <a:r>
              <a:rPr lang="zh-CN" altLang="en-US" sz="2600" dirty="0" smtClean="0"/>
              <a:t>，而无需整体变动</a:t>
            </a:r>
            <a:endParaRPr lang="zh-CN" altLang="en-US" sz="2600" dirty="0"/>
          </a:p>
          <a:p>
            <a:pPr lvl="2">
              <a:lnSpc>
                <a:spcPct val="110000"/>
              </a:lnSpc>
              <a:buSzPct val="75000"/>
              <a:buFont typeface="Wingdings" pitchFamily="2" charset="2"/>
              <a:buChar char="§"/>
            </a:pPr>
            <a:r>
              <a:rPr lang="zh-CN" altLang="en-US" sz="2600" dirty="0" smtClean="0"/>
              <a:t>对</a:t>
            </a:r>
            <a:r>
              <a:rPr lang="zh-CN" altLang="en-US" sz="2600" dirty="0"/>
              <a:t>修改封闭</a:t>
            </a:r>
            <a:r>
              <a:rPr lang="zh-CN" altLang="en-US" sz="2600" dirty="0" smtClean="0"/>
              <a:t>，新的扩展类</a:t>
            </a:r>
            <a:r>
              <a:rPr lang="zh-CN" altLang="en-US" sz="2600" dirty="0"/>
              <a:t>一旦设计完成</a:t>
            </a:r>
            <a:r>
              <a:rPr lang="zh-CN" altLang="en-US" sz="2600" dirty="0" smtClean="0"/>
              <a:t>，可以</a:t>
            </a:r>
            <a:r>
              <a:rPr lang="zh-CN" altLang="en-US" sz="2600" dirty="0"/>
              <a:t>独立完成其工作</a:t>
            </a:r>
            <a:r>
              <a:rPr lang="zh-CN" altLang="en-US" sz="2600" dirty="0" smtClean="0"/>
              <a:t>，同样不需要</a:t>
            </a:r>
            <a:r>
              <a:rPr lang="zh-CN" altLang="en-US" sz="2600" dirty="0"/>
              <a:t>整体</a:t>
            </a:r>
            <a:r>
              <a:rPr lang="zh-CN" altLang="en-US" sz="2600" dirty="0" smtClean="0"/>
              <a:t>变动</a:t>
            </a:r>
            <a:endParaRPr lang="en-US" altLang="zh-CN" sz="2600" dirty="0" smtClean="0"/>
          </a:p>
          <a:p>
            <a:pPr marL="228600" lvl="2">
              <a:lnSpc>
                <a:spcPct val="110000"/>
              </a:lnSpc>
              <a:spcBef>
                <a:spcPts val="1000"/>
              </a:spcBef>
              <a:buSzPct val="75000"/>
              <a:buFont typeface="Wingdings" panose="05000000000000000000" pitchFamily="2" charset="2"/>
              <a:buChar char="n"/>
            </a:pPr>
            <a:r>
              <a:rPr lang="zh-CN" altLang="en-US" sz="3000" b="1" dirty="0" smtClean="0">
                <a:solidFill>
                  <a:srgbClr val="003366"/>
                </a:solidFill>
                <a:latin typeface="Lucida Console" panose="020B0609040504020204" pitchFamily="49" charset="0"/>
              </a:rPr>
              <a:t>开放</a:t>
            </a:r>
            <a:r>
              <a:rPr lang="zh-CN" altLang="en-US" sz="3000" b="1" dirty="0">
                <a:solidFill>
                  <a:srgbClr val="003366"/>
                </a:solidFill>
                <a:latin typeface="Lucida Console" panose="020B0609040504020204" pitchFamily="49" charset="0"/>
              </a:rPr>
              <a:t>封闭原则</a:t>
            </a:r>
            <a:r>
              <a:rPr lang="zh-CN" altLang="en-US" sz="3000" b="1" dirty="0" smtClean="0">
                <a:solidFill>
                  <a:srgbClr val="003366"/>
                </a:solidFill>
                <a:latin typeface="Lucida Console" panose="020B0609040504020204" pitchFamily="49" charset="0"/>
              </a:rPr>
              <a:t>的</a:t>
            </a:r>
            <a:r>
              <a:rPr lang="zh-CN" altLang="en-US" sz="3000" b="1" dirty="0">
                <a:solidFill>
                  <a:srgbClr val="003366"/>
                </a:solidFill>
                <a:latin typeface="Lucida Console" panose="020B0609040504020204" pitchFamily="49" charset="0"/>
              </a:rPr>
              <a:t>核心</a:t>
            </a:r>
            <a:r>
              <a:rPr lang="zh-CN" altLang="en-US" sz="3000" b="1" dirty="0" smtClean="0">
                <a:solidFill>
                  <a:srgbClr val="003366"/>
                </a:solidFill>
                <a:latin typeface="Lucida Console" panose="020B0609040504020204" pitchFamily="49" charset="0"/>
              </a:rPr>
              <a:t>就是在</a:t>
            </a:r>
            <a:r>
              <a:rPr lang="zh-CN" altLang="en-US" sz="3000" b="1" dirty="0" smtClean="0">
                <a:solidFill>
                  <a:srgbClr val="FF0000"/>
                </a:solidFill>
                <a:latin typeface="Lucida Console" panose="020B0609040504020204" pitchFamily="49" charset="0"/>
              </a:rPr>
              <a:t>结构层面上解耦，</a:t>
            </a:r>
            <a:r>
              <a:rPr lang="zh-CN" altLang="en-US" sz="3000" b="1" dirty="0">
                <a:solidFill>
                  <a:srgbClr val="FF0000"/>
                </a:solidFill>
                <a:latin typeface="Lucida Console" panose="020B0609040504020204" pitchFamily="49" charset="0"/>
              </a:rPr>
              <a:t>对抽象进行</a:t>
            </a:r>
            <a:r>
              <a:rPr lang="zh-CN" altLang="en-US" sz="3000" b="1" dirty="0" smtClean="0">
                <a:solidFill>
                  <a:srgbClr val="FF0000"/>
                </a:solidFill>
                <a:latin typeface="Lucida Console" panose="020B0609040504020204" pitchFamily="49" charset="0"/>
              </a:rPr>
              <a:t>编程，</a:t>
            </a:r>
            <a:r>
              <a:rPr lang="zh-CN" altLang="en-US" sz="3000" b="1" dirty="0">
                <a:solidFill>
                  <a:srgbClr val="003366"/>
                </a:solidFill>
                <a:latin typeface="Lucida Console" panose="020B0609040504020204" pitchFamily="49" charset="0"/>
              </a:rPr>
              <a:t>而不对具体</a:t>
            </a:r>
            <a:r>
              <a:rPr lang="zh-CN" altLang="en-US" sz="3000" b="1" dirty="0" smtClean="0">
                <a:solidFill>
                  <a:srgbClr val="003366"/>
                </a:solidFill>
                <a:latin typeface="Lucida Console" panose="020B0609040504020204" pitchFamily="49" charset="0"/>
              </a:rPr>
              <a:t>编程</a:t>
            </a:r>
            <a:endParaRPr lang="en-US" altLang="zh-CN" sz="3000" b="1" dirty="0" smtClean="0">
              <a:solidFill>
                <a:srgbClr val="003366"/>
              </a:solidFill>
              <a:latin typeface="Lucida Console" panose="020B0609040504020204" pitchFamily="49" charset="0"/>
            </a:endParaRPr>
          </a:p>
          <a:p>
            <a:pPr lvl="2">
              <a:lnSpc>
                <a:spcPct val="110000"/>
              </a:lnSpc>
              <a:buSzPct val="75000"/>
              <a:buFont typeface="Wingdings" pitchFamily="2" charset="2"/>
              <a:buChar char="§"/>
            </a:pPr>
            <a:r>
              <a:rPr lang="zh-CN" altLang="en-US" sz="2600" dirty="0" smtClean="0"/>
              <a:t>抽象结构是</a:t>
            </a:r>
            <a:r>
              <a:rPr lang="zh-CN" altLang="en-US" sz="2600" dirty="0"/>
              <a:t>简单与稳定的</a:t>
            </a:r>
            <a:endParaRPr lang="en-US" altLang="zh-CN" sz="2600" dirty="0"/>
          </a:p>
          <a:p>
            <a:pPr lvl="2">
              <a:lnSpc>
                <a:spcPct val="110000"/>
              </a:lnSpc>
              <a:buSzPct val="75000"/>
              <a:buFont typeface="Wingdings" pitchFamily="2" charset="2"/>
              <a:buChar char="§"/>
            </a:pPr>
            <a:r>
              <a:rPr lang="zh-CN" altLang="en-US" sz="2600" dirty="0" smtClean="0"/>
              <a:t>具体</a:t>
            </a:r>
            <a:r>
              <a:rPr lang="zh-CN" altLang="en-US" sz="2600" dirty="0"/>
              <a:t>实现</a:t>
            </a:r>
            <a:r>
              <a:rPr lang="zh-CN" altLang="en-US" sz="2600" dirty="0" smtClean="0"/>
              <a:t>是复杂与</a:t>
            </a:r>
            <a:r>
              <a:rPr lang="zh-CN" altLang="en-US" sz="2600" dirty="0"/>
              <a:t>多变</a:t>
            </a:r>
            <a:r>
              <a:rPr lang="zh-CN" altLang="en-US" sz="2600" dirty="0" smtClean="0"/>
              <a:t>的</a:t>
            </a:r>
            <a:endParaRPr lang="en-US" altLang="zh-CN" sz="26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19</a:t>
            </a:fld>
            <a:endParaRPr lang="zh-CN" altLang="en-US" dirty="0"/>
          </a:p>
        </p:txBody>
      </p:sp>
      <p:sp>
        <p:nvSpPr>
          <p:cNvPr id="7" name="内容占位符 2"/>
          <p:cNvSpPr txBox="1">
            <a:spLocks/>
          </p:cNvSpPr>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88327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smtClean="0"/>
              <a:t>在</a:t>
            </a:r>
            <a:r>
              <a:rPr lang="zh-CN" altLang="en-US" dirty="0"/>
              <a:t>日常的开发任务中，采用精心设计的程序架构可以极大方便日常的变动与修改，从而降低维护的</a:t>
            </a:r>
            <a:r>
              <a:rPr lang="zh-CN" altLang="en-US" dirty="0" smtClean="0"/>
              <a:t>代价</a:t>
            </a:r>
          </a:p>
          <a:p>
            <a:r>
              <a:rPr lang="zh-CN" altLang="en-US" dirty="0" smtClean="0"/>
              <a:t>设计</a:t>
            </a:r>
            <a:r>
              <a:rPr lang="zh-CN" altLang="en-US" dirty="0"/>
              <a:t>模式（</a:t>
            </a:r>
            <a:r>
              <a:rPr lang="en-US" altLang="zh-CN" dirty="0"/>
              <a:t>Design </a:t>
            </a:r>
            <a:r>
              <a:rPr lang="en-US" altLang="zh-CN" dirty="0" smtClean="0"/>
              <a:t>Pattern</a:t>
            </a:r>
            <a:r>
              <a:rPr lang="zh-CN" altLang="en-US" dirty="0"/>
              <a:t>）则是在长时间的实践之中，开发人员总结出的</a:t>
            </a:r>
            <a:r>
              <a:rPr lang="zh-CN" altLang="en-US" dirty="0">
                <a:solidFill>
                  <a:srgbClr val="FF0000"/>
                </a:solidFill>
              </a:rPr>
              <a:t>优秀架构与解决方案</a:t>
            </a:r>
            <a:r>
              <a:rPr lang="zh-CN" altLang="en-US" dirty="0" smtClean="0"/>
              <a:t>。经典的设计</a:t>
            </a:r>
            <a:r>
              <a:rPr lang="zh-CN" altLang="en-US" dirty="0"/>
              <a:t>模式</a:t>
            </a:r>
            <a:r>
              <a:rPr lang="zh-CN" altLang="en-US" dirty="0" smtClean="0"/>
              <a:t>，都</a:t>
            </a:r>
            <a:r>
              <a:rPr lang="zh-CN" altLang="en-US" dirty="0"/>
              <a:t>是经过相当长的一段时间的试验和错误总结而成</a:t>
            </a:r>
            <a:r>
              <a:rPr lang="zh-CN" altLang="en-US" dirty="0" smtClean="0"/>
              <a:t>的</a:t>
            </a:r>
          </a:p>
          <a:p>
            <a:r>
              <a:rPr lang="zh-CN" altLang="en-US" dirty="0" smtClean="0"/>
              <a:t>学习设计模式将有助于</a:t>
            </a:r>
            <a:r>
              <a:rPr lang="zh-CN" altLang="en-US" dirty="0">
                <a:solidFill>
                  <a:srgbClr val="FF0000"/>
                </a:solidFill>
              </a:rPr>
              <a:t>经验不足的开发人员</a:t>
            </a:r>
            <a:r>
              <a:rPr lang="zh-CN" altLang="en-US" dirty="0" smtClean="0"/>
              <a:t>在实际开发中，灵活地运用面向对象特性，并能够</a:t>
            </a:r>
            <a:r>
              <a:rPr lang="zh-CN" altLang="en-US" dirty="0" smtClean="0">
                <a:solidFill>
                  <a:srgbClr val="FF0000"/>
                </a:solidFill>
              </a:rPr>
              <a:t>快速</a:t>
            </a:r>
            <a:r>
              <a:rPr lang="zh-CN" altLang="en-US" dirty="0" smtClean="0"/>
              <a:t>构建不同场景下的程序框架，写出优质代码</a:t>
            </a:r>
            <a:endParaRPr lang="en-US" altLang="zh-CN" dirty="0"/>
          </a:p>
          <a:p>
            <a:endParaRPr lang="en-US" altLang="zh-CN" dirty="0" smtClean="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2027699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需求变化</a:t>
            </a:r>
            <a:endParaRPr lang="zh-CN" altLang="en-US" dirty="0"/>
          </a:p>
        </p:txBody>
      </p:sp>
      <p:sp>
        <p:nvSpPr>
          <p:cNvPr id="3" name="内容占位符 2"/>
          <p:cNvSpPr>
            <a:spLocks noGrp="1"/>
          </p:cNvSpPr>
          <p:nvPr>
            <p:ph idx="1"/>
          </p:nvPr>
        </p:nvSpPr>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如果</a:t>
            </a:r>
            <a:r>
              <a:rPr lang="en-US" altLang="zh-CN" sz="2800" dirty="0" err="1"/>
              <a:t>getLoad</a:t>
            </a:r>
            <a:r>
              <a:rPr lang="en-US" altLang="zh-CN" sz="2800" dirty="0" smtClean="0"/>
              <a:t>()</a:t>
            </a:r>
            <a:r>
              <a:rPr lang="zh-CN" altLang="en-US" sz="2800" dirty="0"/>
              <a:t>，</a:t>
            </a:r>
            <a:r>
              <a:rPr lang="en-US" altLang="zh-CN" sz="2800" dirty="0" err="1" smtClean="0"/>
              <a:t>getNetworkLatency</a:t>
            </a:r>
            <a:r>
              <a:rPr lang="en-US" altLang="zh-CN" sz="2800" dirty="0" smtClean="0"/>
              <a:t>()</a:t>
            </a:r>
            <a:r>
              <a:rPr lang="zh-CN" altLang="en-US" sz="2800" dirty="0"/>
              <a:t>，</a:t>
            </a:r>
            <a:r>
              <a:rPr lang="en-US" altLang="zh-CN" sz="2800" dirty="0" err="1" smtClean="0"/>
              <a:t>getTotalMemory</a:t>
            </a:r>
            <a:r>
              <a:rPr lang="en-US" altLang="zh-CN" sz="2800" dirty="0" smtClean="0"/>
              <a:t>()</a:t>
            </a:r>
            <a:r>
              <a:rPr lang="zh-CN" altLang="en-US" sz="2800" dirty="0" smtClean="0"/>
              <a:t>，</a:t>
            </a:r>
            <a:r>
              <a:rPr lang="en-US" altLang="zh-CN" sz="2800" dirty="0" err="1" smtClean="0"/>
              <a:t>getUsedMemory</a:t>
            </a:r>
            <a:r>
              <a:rPr lang="en-US" altLang="zh-CN" sz="2800" dirty="0" smtClean="0"/>
              <a:t>()</a:t>
            </a:r>
            <a:r>
              <a:rPr lang="zh-CN" altLang="en-US" sz="2800" b="1" dirty="0" smtClean="0">
                <a:solidFill>
                  <a:srgbClr val="003366"/>
                </a:solidFill>
                <a:latin typeface="Lucida Console" panose="020B0609040504020204" pitchFamily="49" charset="0"/>
              </a:rPr>
              <a:t>这</a:t>
            </a:r>
            <a:r>
              <a:rPr lang="zh-CN" altLang="en-US" sz="2800" b="1" dirty="0">
                <a:solidFill>
                  <a:srgbClr val="003366"/>
                </a:solidFill>
                <a:latin typeface="Lucida Console" panose="020B0609040504020204" pitchFamily="49" charset="0"/>
              </a:rPr>
              <a:t>几个函数接口的实现方法互相独立</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latin typeface="Lucida Console" panose="020B0609040504020204" pitchFamily="49" charset="0"/>
              </a:rPr>
              <a:t>假设</a:t>
            </a:r>
            <a:endParaRPr lang="en-US" altLang="zh-CN" sz="2800" b="1" dirty="0" smtClean="0">
              <a:solidFill>
                <a:srgbClr val="003366"/>
              </a:solidFill>
              <a:latin typeface="Lucida Console" panose="020B0609040504020204" pitchFamily="49" charset="0"/>
            </a:endParaRPr>
          </a:p>
          <a:p>
            <a:pPr lvl="2">
              <a:buSzPct val="75000"/>
              <a:buFont typeface="Wingdings" pitchFamily="2" charset="2"/>
              <a:buChar char="§"/>
            </a:pPr>
            <a:r>
              <a:rPr lang="en-US" altLang="zh-CN" sz="2400" dirty="0" err="1"/>
              <a:t>getLoad</a:t>
            </a:r>
            <a:r>
              <a:rPr lang="en-US" altLang="zh-CN" sz="2400" dirty="0"/>
              <a:t>()</a:t>
            </a:r>
            <a:r>
              <a:rPr lang="zh-CN" altLang="en-US" sz="2400" dirty="0"/>
              <a:t>有 </a:t>
            </a:r>
            <a:r>
              <a:rPr lang="en-US" altLang="zh-CN" sz="2400" b="1" dirty="0">
                <a:solidFill>
                  <a:srgbClr val="FF0000"/>
                </a:solidFill>
              </a:rPr>
              <a:t>n</a:t>
            </a:r>
            <a:r>
              <a:rPr lang="en-US" altLang="zh-CN" sz="2400" dirty="0"/>
              <a:t> </a:t>
            </a:r>
            <a:r>
              <a:rPr lang="zh-CN" altLang="en-US" sz="2400" dirty="0"/>
              <a:t>种</a:t>
            </a:r>
            <a:r>
              <a:rPr lang="zh-CN" altLang="en-US" sz="2400" dirty="0" smtClean="0"/>
              <a:t>实现</a:t>
            </a:r>
            <a:endParaRPr lang="en-US" altLang="zh-CN" sz="2400" dirty="0" smtClean="0"/>
          </a:p>
          <a:p>
            <a:pPr lvl="2">
              <a:buSzPct val="75000"/>
              <a:buFont typeface="Wingdings" pitchFamily="2" charset="2"/>
              <a:buChar char="§"/>
            </a:pPr>
            <a:r>
              <a:rPr lang="en-US" altLang="zh-CN" sz="2400" dirty="0" err="1" smtClean="0"/>
              <a:t>getNetworkLatency</a:t>
            </a:r>
            <a:r>
              <a:rPr lang="en-US" altLang="zh-CN" sz="2400" dirty="0"/>
              <a:t>()</a:t>
            </a:r>
            <a:r>
              <a:rPr lang="zh-CN" altLang="en-US" sz="2400" dirty="0"/>
              <a:t>有 </a:t>
            </a:r>
            <a:r>
              <a:rPr lang="en-US" altLang="zh-CN" sz="2400" b="1" dirty="0">
                <a:solidFill>
                  <a:srgbClr val="FF0000"/>
                </a:solidFill>
              </a:rPr>
              <a:t>m</a:t>
            </a:r>
            <a:r>
              <a:rPr lang="en-US" altLang="zh-CN" sz="2400" dirty="0"/>
              <a:t> </a:t>
            </a:r>
            <a:r>
              <a:rPr lang="zh-CN" altLang="en-US" sz="2400" dirty="0"/>
              <a:t>种</a:t>
            </a:r>
            <a:r>
              <a:rPr lang="zh-CN" altLang="en-US" sz="2400" dirty="0" smtClean="0"/>
              <a:t>实现</a:t>
            </a:r>
            <a:endParaRPr lang="en-US" altLang="zh-CN" sz="2400" dirty="0" smtClean="0"/>
          </a:p>
          <a:p>
            <a:pPr lvl="2">
              <a:buSzPct val="75000"/>
              <a:buFont typeface="Wingdings" pitchFamily="2" charset="2"/>
              <a:buChar char="§"/>
            </a:pPr>
            <a:r>
              <a:rPr lang="en-US" altLang="zh-CN" sz="2400" dirty="0" err="1" smtClean="0"/>
              <a:t>getTotalMemory</a:t>
            </a:r>
            <a:r>
              <a:rPr lang="en-US" altLang="zh-CN" sz="2400" dirty="0"/>
              <a:t>()</a:t>
            </a:r>
            <a:r>
              <a:rPr lang="zh-CN" altLang="en-US" sz="2400" dirty="0"/>
              <a:t>与</a:t>
            </a:r>
            <a:r>
              <a:rPr lang="en-US" altLang="zh-CN" sz="2400" dirty="0" err="1"/>
              <a:t>getUsedMemory</a:t>
            </a:r>
            <a:r>
              <a:rPr lang="en-US" altLang="zh-CN" sz="2400" dirty="0"/>
              <a:t>()</a:t>
            </a:r>
            <a:r>
              <a:rPr lang="zh-CN" altLang="en-US" sz="2400" dirty="0"/>
              <a:t>有 </a:t>
            </a:r>
            <a:r>
              <a:rPr lang="en-US" altLang="zh-CN" sz="2400" b="1" dirty="0">
                <a:solidFill>
                  <a:srgbClr val="FF0000"/>
                </a:solidFill>
              </a:rPr>
              <a:t>k</a:t>
            </a:r>
            <a:r>
              <a:rPr lang="en-US" altLang="zh-CN" sz="2400" dirty="0"/>
              <a:t> </a:t>
            </a:r>
            <a:r>
              <a:rPr lang="zh-CN" altLang="en-US" sz="2400" dirty="0"/>
              <a:t>种实现</a:t>
            </a:r>
            <a:endParaRPr lang="en-US" altLang="zh-CN" sz="2400" dirty="0"/>
          </a:p>
          <a:p>
            <a:pPr marL="228600" lvl="2">
              <a:spcBef>
                <a:spcPts val="1000"/>
              </a:spcBef>
              <a:buSzPct val="75000"/>
              <a:buFont typeface="Wingdings" panose="05000000000000000000" pitchFamily="2" charset="2"/>
              <a:buChar char="n"/>
            </a:pPr>
            <a:r>
              <a:rPr lang="zh-CN" altLang="en-US" sz="2800" b="1" dirty="0" smtClean="0">
                <a:solidFill>
                  <a:srgbClr val="003366"/>
                </a:solidFill>
                <a:latin typeface="Lucida Console" panose="020B0609040504020204" pitchFamily="49" charset="0"/>
              </a:rPr>
              <a:t>使用模板方法，我们将需要实现 </a:t>
            </a:r>
            <a:r>
              <a:rPr lang="en-US" altLang="zh-CN" sz="2800" b="1" dirty="0" smtClean="0">
                <a:solidFill>
                  <a:srgbClr val="FF0000"/>
                </a:solidFill>
                <a:latin typeface="Lucida Console" panose="020B0609040504020204" pitchFamily="49" charset="0"/>
              </a:rPr>
              <a:t>n*m*k </a:t>
            </a:r>
            <a:r>
              <a:rPr lang="zh-CN" altLang="en-US" sz="2800" b="1" dirty="0" smtClean="0">
                <a:solidFill>
                  <a:srgbClr val="003366"/>
                </a:solidFill>
                <a:latin typeface="Lucida Console" panose="020B0609040504020204" pitchFamily="49" charset="0"/>
              </a:rPr>
              <a:t>个子类</a:t>
            </a:r>
            <a:endParaRPr lang="en-US" altLang="zh-CN" sz="2800" b="1" dirty="0" smtClean="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latin typeface="Lucida Console" panose="020B0609040504020204" pitchFamily="49" charset="0"/>
              </a:rPr>
              <a:t>这样充斥大量冗余的实现方式是不可取的</a:t>
            </a:r>
            <a:endParaRPr lang="zh-CN" altLang="en-US" sz="2800" b="1" dirty="0">
              <a:solidFill>
                <a:srgbClr val="003366"/>
              </a:solidFill>
              <a:latin typeface="Lucida Console" panose="020B0609040504020204" pitchFamily="49" charset="0"/>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20</a:t>
            </a:fld>
            <a:endParaRPr lang="zh-CN" altLang="en-US" dirty="0"/>
          </a:p>
        </p:txBody>
      </p:sp>
      <p:sp>
        <p:nvSpPr>
          <p:cNvPr id="5" name="TextBox 5"/>
          <p:cNvSpPr txBox="1"/>
          <p:nvPr/>
        </p:nvSpPr>
        <p:spPr>
          <a:xfrm>
            <a:off x="2771800" y="260648"/>
            <a:ext cx="3312368" cy="6447919"/>
          </a:xfrm>
          <a:prstGeom prst="rect">
            <a:avLst/>
          </a:prstGeom>
          <a:noFill/>
        </p:spPr>
        <p:txBody>
          <a:bodyPr wrap="square" rtlCol="0">
            <a:spAutoFit/>
          </a:bodyPr>
          <a:lstStyle/>
          <a:p>
            <a:r>
              <a:rPr lang="en-US" altLang="zh-CN" sz="41300" dirty="0" smtClean="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81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smtClean="0">
                <a:solidFill>
                  <a:srgbClr val="003366"/>
                </a:solidFill>
                <a:latin typeface="Microsoft YaHei" charset="-122"/>
                <a:ea typeface="Microsoft YaHei" charset="-122"/>
                <a:cs typeface="Microsoft YaHei" charset="-122"/>
              </a:rPr>
              <a:t>策略模式</a:t>
            </a:r>
            <a:br>
              <a:rPr lang="zh-CN" altLang="en-US" sz="5400" dirty="0" smtClean="0">
                <a:solidFill>
                  <a:srgbClr val="003366"/>
                </a:solidFill>
                <a:latin typeface="Microsoft YaHei" charset="-122"/>
                <a:ea typeface="Microsoft YaHei" charset="-122"/>
                <a:cs typeface="Microsoft YaHei" charset="-122"/>
              </a:rPr>
            </a:br>
            <a:r>
              <a:rPr lang="en-US" altLang="zh-CN" sz="5400" dirty="0" smtClean="0">
                <a:solidFill>
                  <a:srgbClr val="003366"/>
                </a:solidFill>
                <a:latin typeface="Microsoft YaHei" charset="-122"/>
                <a:ea typeface="Microsoft YaHei" charset="-122"/>
                <a:cs typeface="Microsoft YaHei" charset="-122"/>
              </a:rPr>
              <a:t>Strategy</a:t>
            </a:r>
            <a:endParaRPr lang="en-US" altLang="zh-CN" sz="5400"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21</a:t>
            </a:fld>
            <a:endParaRPr lang="en-US" altLang="zh-CN" sz="1400">
              <a:solidFill>
                <a:schemeClr val="hlink"/>
              </a:solidFill>
              <a:ea typeface="SimSun" charset="-122"/>
            </a:endParaRPr>
          </a:p>
        </p:txBody>
      </p:sp>
    </p:spTree>
    <p:extLst>
      <p:ext uri="{BB962C8B-B14F-4D97-AF65-F5344CB8AC3E}">
        <p14:creationId xmlns:p14="http://schemas.microsoft.com/office/powerpoint/2010/main" val="2123904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r>
              <a:rPr lang="en-US" altLang="zh-CN" dirty="0"/>
              <a:t>Strategy</a:t>
            </a:r>
            <a:r>
              <a:rPr lang="zh-CN" altLang="en-US" dirty="0"/>
              <a:t>）模式</a:t>
            </a:r>
          </a:p>
        </p:txBody>
      </p:sp>
      <p:sp>
        <p:nvSpPr>
          <p:cNvPr id="3" name="内容占位符 2"/>
          <p:cNvSpPr>
            <a:spLocks noGrp="1"/>
          </p:cNvSpPr>
          <p:nvPr>
            <p:ph idx="1"/>
          </p:nvPr>
        </p:nvSpPr>
        <p:spPr/>
        <p:txBody>
          <a:bodyPr/>
          <a:lstStyle/>
          <a:p>
            <a:r>
              <a:rPr lang="zh-CN" altLang="en-US" dirty="0"/>
              <a:t>定义一系列算法并加以封装，使得这些算法可以互相替换</a:t>
            </a: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22</a:t>
            </a:fld>
            <a:endParaRPr lang="zh-CN" altLang="en-US" dirty="0"/>
          </a:p>
        </p:txBody>
      </p:sp>
      <p:pic>
        <p:nvPicPr>
          <p:cNvPr id="5" name="图片 4"/>
          <p:cNvPicPr>
            <a:picLocks noChangeAspect="1"/>
          </p:cNvPicPr>
          <p:nvPr/>
        </p:nvPicPr>
        <p:blipFill>
          <a:blip r:embed="rId2"/>
          <a:stretch>
            <a:fillRect/>
          </a:stretch>
        </p:blipFill>
        <p:spPr>
          <a:xfrm>
            <a:off x="323528" y="2780928"/>
            <a:ext cx="8461546" cy="3312368"/>
          </a:xfrm>
          <a:prstGeom prst="rect">
            <a:avLst/>
          </a:prstGeom>
        </p:spPr>
      </p:pic>
    </p:spTree>
    <p:extLst>
      <p:ext uri="{BB962C8B-B14F-4D97-AF65-F5344CB8AC3E}">
        <p14:creationId xmlns:p14="http://schemas.microsoft.com/office/powerpoint/2010/main" val="13341183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具体化到我们的问题</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23</a:t>
            </a:fld>
            <a:endParaRPr lang="zh-CN" altLang="en-US" dirty="0"/>
          </a:p>
        </p:txBody>
      </p:sp>
      <p:pic>
        <p:nvPicPr>
          <p:cNvPr id="3" name="图片 2"/>
          <p:cNvPicPr>
            <a:picLocks noChangeAspect="1"/>
          </p:cNvPicPr>
          <p:nvPr/>
        </p:nvPicPr>
        <p:blipFill>
          <a:blip r:embed="rId2"/>
          <a:stretch>
            <a:fillRect/>
          </a:stretch>
        </p:blipFill>
        <p:spPr>
          <a:xfrm>
            <a:off x="683568" y="1140097"/>
            <a:ext cx="7631174" cy="5580000"/>
          </a:xfrm>
          <a:prstGeom prst="rect">
            <a:avLst/>
          </a:prstGeom>
        </p:spPr>
      </p:pic>
    </p:spTree>
    <p:extLst>
      <p:ext uri="{BB962C8B-B14F-4D97-AF65-F5344CB8AC3E}">
        <p14:creationId xmlns:p14="http://schemas.microsoft.com/office/powerpoint/2010/main" val="3793382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LoadStrategy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24</a:t>
            </a:fld>
            <a:endParaRPr lang="zh-CN" altLang="en-US" dirty="0"/>
          </a:p>
        </p:txBody>
      </p:sp>
      <p:pic>
        <p:nvPicPr>
          <p:cNvPr id="6" name="图片 5"/>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987199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25</a:t>
            </a:fld>
            <a:endParaRPr lang="zh-CN" altLang="en-US" dirty="0"/>
          </a:p>
        </p:txBody>
      </p:sp>
      <p:sp>
        <p:nvSpPr>
          <p:cNvPr id="5" name="TextBox 3"/>
          <p:cNvSpPr txBox="1"/>
          <p:nvPr/>
        </p:nvSpPr>
        <p:spPr>
          <a:xfrm>
            <a:off x="683568" y="1268760"/>
            <a:ext cx="7848872" cy="526297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负载策略基类</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600" dirty="0" smtClean="0">
                <a:solidFill>
                  <a:srgbClr val="FF0000"/>
                </a:solidFill>
                <a:latin typeface="Consolas" panose="020B0609020204030204" pitchFamily="49" charset="0"/>
                <a:ea typeface="华文楷体" panose="02010600040101010101" pitchFamily="2" charset="-122"/>
                <a:cs typeface="+mn-cs"/>
              </a:rPr>
              <a:t>virtual </a:t>
            </a:r>
            <a:r>
              <a:rPr lang="en-US" altLang="zh-CN" sz="1600" dirty="0">
                <a:solidFill>
                  <a:srgbClr val="FF0000"/>
                </a:solidFill>
                <a:latin typeface="Consolas" panose="020B0609020204030204" pitchFamily="49" charset="0"/>
                <a:ea typeface="华文楷体" panose="02010600040101010101" pitchFamily="2" charset="-122"/>
                <a:cs typeface="+mn-cs"/>
              </a:rPr>
              <a:t>float </a:t>
            </a:r>
            <a:r>
              <a:rPr lang="en-US" altLang="zh-CN" sz="1600" dirty="0" err="1">
                <a:solidFill>
                  <a:srgbClr val="FF0000"/>
                </a:solidFill>
                <a:latin typeface="Consolas" panose="020B0609020204030204" pitchFamily="49" charset="0"/>
                <a:ea typeface="华文楷体" panose="02010600040101010101" pitchFamily="2" charset="-122"/>
                <a:cs typeface="+mn-cs"/>
              </a:rPr>
              <a:t>getLoad</a:t>
            </a:r>
            <a:r>
              <a:rPr lang="en-US" altLang="zh-CN" sz="1600" dirty="0">
                <a:solidFill>
                  <a:srgbClr val="FF0000"/>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负载算法一具体实现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LoadStrategyImpl1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float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获取负载数值</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2"/>
            <a:r>
              <a:rPr lang="en-US" altLang="zh-CN" sz="1600" dirty="0" smtClean="0">
                <a:solidFill>
                  <a:schemeClr val="tx1"/>
                </a:solidFill>
                <a:latin typeface="Consolas" panose="020B0609020204030204" pitchFamily="49" charset="0"/>
                <a:ea typeface="华文楷体" panose="02010600040101010101" pitchFamily="2" charset="-122"/>
                <a:cs typeface="+mn-cs"/>
              </a:rPr>
              <a:t>return </a:t>
            </a:r>
            <a:r>
              <a:rPr lang="en-US" altLang="zh-CN" sz="1600" dirty="0">
                <a:solidFill>
                  <a:schemeClr val="tx1"/>
                </a:solidFill>
                <a:latin typeface="Consolas" panose="020B0609020204030204" pitchFamily="49" charset="0"/>
                <a:ea typeface="华文楷体" panose="02010600040101010101" pitchFamily="2" charset="-122"/>
                <a:cs typeface="+mn-cs"/>
              </a:rPr>
              <a:t>load;</a:t>
            </a:r>
          </a:p>
          <a:p>
            <a:pPr lvl="1"/>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负载算法二具体实现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LoadStrategyImpl2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float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获取负载数值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pPr lvl="2"/>
            <a:r>
              <a:rPr lang="en-US" altLang="zh-CN" sz="1600" dirty="0">
                <a:latin typeface="Consolas" panose="020B0609020204030204" pitchFamily="49" charset="0"/>
                <a:ea typeface="华文楷体" panose="02010600040101010101" pitchFamily="2" charset="-122"/>
              </a:rPr>
              <a:t>return load;</a:t>
            </a:r>
          </a:p>
          <a:p>
            <a:pPr lvl="1"/>
            <a:r>
              <a:rPr lang="en-US" altLang="zh-CN" sz="1600" dirty="0">
                <a:latin typeface="Consolas" panose="020B0609020204030204" pitchFamily="49" charset="0"/>
                <a:ea typeface="华文楷体" panose="02010600040101010101" pitchFamily="2" charset="-122"/>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2435333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r>
              <a:rPr lang="en-US" altLang="zh-CN" dirty="0" err="1"/>
              <a:t>MemoryStrategy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26</a:t>
            </a:fld>
            <a:endParaRPr lang="zh-CN" altLang="en-US" dirty="0"/>
          </a:p>
        </p:txBody>
      </p:sp>
      <p:pic>
        <p:nvPicPr>
          <p:cNvPr id="3" name="图片 2"/>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36689599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27</a:t>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内存策略基类</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err="1" smtClean="0">
                <a:solidFill>
                  <a:schemeClr val="tx1"/>
                </a:solidFill>
                <a:latin typeface="Consolas" panose="020B0609020204030204" pitchFamily="49" charset="0"/>
                <a:ea typeface="华文楷体" panose="02010600040101010101" pitchFamily="2" charset="-122"/>
                <a:cs typeface="+mn-cs"/>
              </a:rPr>
              <a:t>MemoryStrategy</a:t>
            </a:r>
            <a:r>
              <a:rPr lang="en-US" altLang="zh-CN" sz="1600" dirty="0" smtClean="0">
                <a:solidFill>
                  <a:schemeClr val="tx1"/>
                </a:solidFill>
                <a:latin typeface="Consolas" panose="020B0609020204030204" pitchFamily="49" charset="0"/>
                <a:ea typeface="华文楷体" panose="02010600040101010101" pitchFamily="2" charset="-122"/>
                <a:cs typeface="+mn-cs"/>
              </a:rPr>
              <a:t> {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	virtual </a:t>
            </a:r>
            <a:r>
              <a:rPr lang="en-US" altLang="zh-CN" sz="1600" dirty="0">
                <a:solidFill>
                  <a:srgbClr val="FF0000"/>
                </a:solidFill>
                <a:latin typeface="Consolas" panose="020B0609020204030204" pitchFamily="49" charset="0"/>
                <a:ea typeface="华文楷体" panose="02010600040101010101" pitchFamily="2" charset="-122"/>
                <a:cs typeface="+mn-cs"/>
              </a:rPr>
              <a:t>long </a:t>
            </a:r>
            <a:r>
              <a:rPr lang="en-US" altLang="zh-CN" sz="1600" dirty="0" err="1">
                <a:solidFill>
                  <a:srgbClr val="FF0000"/>
                </a:solidFill>
                <a:latin typeface="Consolas" panose="020B0609020204030204" pitchFamily="49" charset="0"/>
                <a:ea typeface="华文楷体" panose="02010600040101010101" pitchFamily="2" charset="-122"/>
                <a:cs typeface="+mn-cs"/>
              </a:rPr>
              <a:t>getTotal</a:t>
            </a:r>
            <a:r>
              <a:rPr lang="en-US" altLang="zh-CN" sz="1600" dirty="0">
                <a:solidFill>
                  <a:srgbClr val="FF0000"/>
                </a:solidFill>
                <a:latin typeface="Consolas" panose="020B0609020204030204" pitchFamily="49" charset="0"/>
                <a:ea typeface="华文楷体" panose="02010600040101010101" pitchFamily="2" charset="-122"/>
                <a:cs typeface="+mn-cs"/>
              </a:rPr>
              <a:t>() = 0; </a:t>
            </a:r>
          </a:p>
          <a:p>
            <a:pPr lvl="1"/>
            <a:r>
              <a:rPr lang="en-US" altLang="zh-CN" sz="1600" dirty="0" smtClean="0">
                <a:solidFill>
                  <a:srgbClr val="FF0000"/>
                </a:solidFill>
                <a:latin typeface="Consolas" panose="020B0609020204030204" pitchFamily="49" charset="0"/>
                <a:ea typeface="华文楷体" panose="02010600040101010101" pitchFamily="2" charset="-122"/>
                <a:cs typeface="+mn-cs"/>
              </a:rPr>
              <a:t>virtual </a:t>
            </a:r>
            <a:r>
              <a:rPr lang="en-US" altLang="zh-CN" sz="1600" dirty="0">
                <a:solidFill>
                  <a:srgbClr val="FF0000"/>
                </a:solidFill>
                <a:latin typeface="Consolas" panose="020B0609020204030204" pitchFamily="49" charset="0"/>
                <a:ea typeface="华文楷体" panose="02010600040101010101" pitchFamily="2" charset="-122"/>
                <a:cs typeface="+mn-cs"/>
              </a:rPr>
              <a:t>long </a:t>
            </a:r>
            <a:r>
              <a:rPr lang="en-US" altLang="zh-CN" sz="1600" dirty="0" err="1">
                <a:solidFill>
                  <a:srgbClr val="FF0000"/>
                </a:solidFill>
                <a:latin typeface="Consolas" panose="020B0609020204030204" pitchFamily="49" charset="0"/>
                <a:ea typeface="华文楷体" panose="02010600040101010101" pitchFamily="2" charset="-122"/>
                <a:cs typeface="+mn-cs"/>
              </a:rPr>
              <a:t>getUsed</a:t>
            </a:r>
            <a:r>
              <a:rPr lang="en-US" altLang="zh-CN" sz="1600" dirty="0">
                <a:solidFill>
                  <a:srgbClr val="FF0000"/>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内存算法一具体实现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MemoryStrategyImpl1 : public </a:t>
            </a:r>
            <a:r>
              <a:rPr lang="en-US" altLang="zh-CN" sz="1600" dirty="0" err="1" smtClean="0">
                <a:solidFill>
                  <a:schemeClr val="tx1"/>
                </a:solidFill>
                <a:latin typeface="Consolas" panose="020B0609020204030204" pitchFamily="49" charset="0"/>
                <a:ea typeface="华文楷体" panose="02010600040101010101" pitchFamily="2" charset="-122"/>
                <a:cs typeface="+mn-cs"/>
              </a:rPr>
              <a:t>MemoryStrategy</a:t>
            </a:r>
            <a:r>
              <a:rPr lang="en-US" altLang="zh-CN" sz="1600" dirty="0" smtClean="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public</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获取内存信息</a:t>
            </a:r>
            <a:endParaRPr lang="en-US" altLang="zh-CN" sz="1600" dirty="0" smtClean="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return </a:t>
            </a:r>
            <a:r>
              <a:rPr lang="en-US" altLang="zh-CN" sz="1600" dirty="0">
                <a:solidFill>
                  <a:schemeClr val="tx1"/>
                </a:solidFill>
                <a:latin typeface="Consolas" panose="020B0609020204030204" pitchFamily="49" charset="0"/>
                <a:ea typeface="华文楷体" panose="02010600040101010101" pitchFamily="2" charset="-122"/>
                <a:cs typeface="+mn-cs"/>
              </a:rPr>
              <a:t>total;</a:t>
            </a:r>
          </a:p>
          <a:p>
            <a:pPr lvl="1"/>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smtClean="0">
                <a:solidFill>
                  <a:schemeClr val="tx1"/>
                </a:solidFill>
                <a:latin typeface="Consolas" panose="020B0609020204030204" pitchFamily="49" charset="0"/>
                <a:ea typeface="华文楷体" panose="02010600040101010101" pitchFamily="2" charset="-122"/>
                <a:cs typeface="+mn-cs"/>
              </a:rPr>
              <a:t>long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获取已用内存数值</a:t>
            </a:r>
            <a:endParaRPr lang="en-US" altLang="zh-CN" sz="1600" dirty="0" smtClean="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r>
              <a:rPr lang="en-US" altLang="zh-CN" sz="1600" dirty="0" smtClean="0">
                <a:latin typeface="Consolas" panose="020B0609020204030204" pitchFamily="49" charset="0"/>
                <a:ea typeface="华文楷体" panose="02010600040101010101" pitchFamily="2" charset="-122"/>
              </a:rPr>
              <a:t>…</a:t>
            </a:r>
            <a:endParaRPr lang="en-US" altLang="zh-CN" sz="1600" dirty="0">
              <a:latin typeface="Consolas" panose="020B0609020204030204" pitchFamily="49" charset="0"/>
              <a:ea typeface="华文楷体" panose="02010600040101010101" pitchFamily="2" charset="-122"/>
            </a:endParaRPr>
          </a:p>
          <a:p>
            <a:pPr lvl="2"/>
            <a:r>
              <a:rPr lang="en-US" altLang="zh-CN" sz="1600" dirty="0" smtClean="0">
                <a:solidFill>
                  <a:schemeClr val="tx1"/>
                </a:solidFill>
                <a:latin typeface="Consolas" panose="020B0609020204030204" pitchFamily="49" charset="0"/>
                <a:ea typeface="华文楷体" panose="02010600040101010101" pitchFamily="2" charset="-122"/>
                <a:cs typeface="+mn-cs"/>
              </a:rPr>
              <a:t>return </a:t>
            </a:r>
            <a:r>
              <a:rPr lang="en-US" altLang="zh-CN" sz="1600" dirty="0">
                <a:solidFill>
                  <a:schemeClr val="tx1"/>
                </a:solidFill>
                <a:latin typeface="Consolas" panose="020B0609020204030204" pitchFamily="49" charset="0"/>
                <a:ea typeface="华文楷体" panose="02010600040101010101" pitchFamily="2" charset="-122"/>
                <a:cs typeface="+mn-cs"/>
              </a:rPr>
              <a:t>used;</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a:t>
            </a:r>
            <a:r>
              <a:rPr lang="zh-CN" altLang="en-US" sz="1600" dirty="0" smtClean="0">
                <a:solidFill>
                  <a:srgbClr val="FF0000"/>
                </a:solidFill>
                <a:latin typeface="Consolas" panose="020B0609020204030204" pitchFamily="49" charset="0"/>
                <a:ea typeface="华文楷体" panose="02010600040101010101" pitchFamily="2" charset="-122"/>
              </a:rPr>
              <a:t>算法二具体</a:t>
            </a:r>
            <a:r>
              <a:rPr lang="zh-CN" altLang="en-US" sz="1600" dirty="0">
                <a:solidFill>
                  <a:srgbClr val="FF0000"/>
                </a:solidFill>
                <a:latin typeface="Consolas" panose="020B0609020204030204" pitchFamily="49" charset="0"/>
                <a:ea typeface="华文楷体" panose="02010600040101010101" pitchFamily="2" charset="-122"/>
              </a:rPr>
              <a:t>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MemoryStrategyImpl2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2308137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28</a:t>
            </a:fld>
            <a:endParaRPr lang="zh-CN" altLang="en-US" dirty="0"/>
          </a:p>
        </p:txBody>
      </p:sp>
      <p:pic>
        <p:nvPicPr>
          <p:cNvPr id="3" name="图片 2"/>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1774936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29</a:t>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a:solidFill>
                  <a:schemeClr val="tx1"/>
                </a:solidFill>
                <a:latin typeface="Consolas" panose="020B0609020204030204" pitchFamily="49" charset="0"/>
                <a:ea typeface="华文楷体" panose="02010600040101010101" pitchFamily="2" charset="-122"/>
                <a:cs typeface="+mn-cs"/>
              </a:rPr>
              <a:t>Monitor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监控器</a:t>
            </a:r>
            <a:r>
              <a:rPr lang="zh-CN" altLang="en-US" sz="1600" dirty="0" smtClean="0">
                <a:solidFill>
                  <a:srgbClr val="FF0000"/>
                </a:solidFill>
                <a:latin typeface="Consolas" panose="020B0609020204030204" pitchFamily="49" charset="0"/>
                <a:ea typeface="华文楷体" panose="02010600040101010101" pitchFamily="2" charset="-122"/>
              </a:rPr>
              <a:t>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监控器就是各个策略类的</a:t>
            </a:r>
            <a:r>
              <a:rPr lang="zh-CN" altLang="en-US" sz="1600" dirty="0" smtClean="0">
                <a:solidFill>
                  <a:srgbClr val="FF0000"/>
                </a:solidFill>
                <a:latin typeface="Consolas" panose="020B0609020204030204" pitchFamily="49" charset="0"/>
                <a:ea typeface="华文楷体" panose="02010600040101010101" pitchFamily="2" charset="-122"/>
              </a:rPr>
              <a:t>组合</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smtClean="0">
                <a:solidFill>
                  <a:schemeClr val="tx1"/>
                </a:solidFill>
                <a:latin typeface="Consolas" panose="020B0609020204030204" pitchFamily="49" charset="0"/>
                <a:ea typeface="华文楷体" panose="02010600040101010101" pitchFamily="2" charset="-122"/>
              </a:rPr>
              <a:t>Monitor(</a:t>
            </a:r>
            <a:r>
              <a:rPr lang="en-US" altLang="zh-CN" sz="1600" dirty="0" err="1" smtClean="0">
                <a:solidFill>
                  <a:srgbClr val="FF0000"/>
                </a:solidFill>
                <a:latin typeface="Consolas" panose="020B0609020204030204" pitchFamily="49" charset="0"/>
                <a:ea typeface="华文楷体" panose="02010600040101010101" pitchFamily="2" charset="-122"/>
              </a:rPr>
              <a:t>LoadStrategy</a:t>
            </a:r>
            <a:r>
              <a:rPr lang="en-US" altLang="zh-CN" sz="1600" dirty="0" smtClean="0">
                <a:solidFill>
                  <a:srgbClr val="FF0000"/>
                </a:solidFill>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MemoryStrategy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memStrategy</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Display *display</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smtClean="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smtClean="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getTotalMemory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smtClean="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getUsedMemory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smtClean="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getNetworkLatency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void </a:t>
            </a:r>
            <a:r>
              <a:rPr lang="en-US" altLang="zh-CN" sz="1600" dirty="0">
                <a:solidFill>
                  <a:schemeClr val="tx1"/>
                </a:solidFill>
                <a:latin typeface="Consolas" panose="020B0609020204030204" pitchFamily="49" charset="0"/>
                <a:ea typeface="华文楷体" panose="02010600040101010101" pitchFamily="2" charset="-122"/>
                <a:cs typeface="+mn-cs"/>
              </a:rPr>
              <a:t>show();</a:t>
            </a:r>
          </a:p>
          <a:p>
            <a:r>
              <a:rPr lang="en-US" altLang="zh-CN" sz="1600" dirty="0" smtClean="0">
                <a:solidFill>
                  <a:schemeClr val="tx1"/>
                </a:solidFill>
                <a:latin typeface="Consolas" panose="020B0609020204030204" pitchFamily="49" charset="0"/>
                <a:ea typeface="华文楷体" panose="02010600040101010101" pitchFamily="2" charset="-122"/>
                <a:cs typeface="+mn-cs"/>
              </a:rPr>
              <a:t>private:</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获取各类不同信息的策略类</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err="1" smtClean="0">
                <a:latin typeface="Consolas" panose="020B0609020204030204" pitchFamily="49" charset="0"/>
                <a:ea typeface="华文楷体" panose="02010600040101010101" pitchFamily="2" charset="-122"/>
              </a:rPr>
              <a:t>LoadStrategy</a:t>
            </a:r>
            <a:r>
              <a:rPr lang="en-US" altLang="zh-CN" sz="1600" dirty="0" smtClean="0">
                <a:latin typeface="Consolas" panose="020B0609020204030204" pitchFamily="49" charset="0"/>
                <a:ea typeface="华文楷体" panose="02010600040101010101" pitchFamily="2" charset="-122"/>
              </a:rPr>
              <a:t> </a:t>
            </a:r>
            <a:r>
              <a:rPr lang="en-US" altLang="zh-CN" sz="1600" dirty="0">
                <a:latin typeface="Consolas" panose="020B0609020204030204" pitchFamily="49" charset="0"/>
                <a:ea typeface="华文楷体" panose="02010600040101010101" pitchFamily="2" charset="-122"/>
              </a:rPr>
              <a:t>*</a:t>
            </a:r>
            <a:r>
              <a:rPr lang="en-US" altLang="zh-CN" sz="1600" dirty="0" err="1">
                <a:latin typeface="Consolas" panose="020B0609020204030204" pitchFamily="49" charset="0"/>
                <a:ea typeface="华文楷体" panose="02010600040101010101" pitchFamily="2" charset="-122"/>
              </a:rPr>
              <a:t>m_loadStrategy</a:t>
            </a:r>
            <a:r>
              <a:rPr lang="en-US" altLang="zh-CN" sz="1600" dirty="0">
                <a:latin typeface="Consolas" panose="020B0609020204030204" pitchFamily="49" charset="0"/>
                <a:ea typeface="华文楷体" panose="02010600040101010101" pitchFamily="2" charset="-122"/>
              </a:rPr>
              <a:t>;</a:t>
            </a:r>
          </a:p>
          <a:p>
            <a:pPr lvl="1"/>
            <a:r>
              <a:rPr lang="en-US" altLang="zh-CN" sz="1600" dirty="0" err="1" smtClean="0">
                <a:latin typeface="Consolas" panose="020B0609020204030204" pitchFamily="49" charset="0"/>
                <a:ea typeface="华文楷体" panose="02010600040101010101" pitchFamily="2" charset="-122"/>
              </a:rPr>
              <a:t>MemoryStrategy</a:t>
            </a:r>
            <a:r>
              <a:rPr lang="en-US" altLang="zh-CN" sz="1600" dirty="0" smtClean="0">
                <a:latin typeface="Consolas" panose="020B0609020204030204" pitchFamily="49" charset="0"/>
                <a:ea typeface="华文楷体" panose="02010600040101010101" pitchFamily="2" charset="-122"/>
              </a:rPr>
              <a:t> </a:t>
            </a:r>
            <a:r>
              <a:rPr lang="en-US" altLang="zh-CN" sz="1600" dirty="0">
                <a:latin typeface="Consolas" panose="020B0609020204030204" pitchFamily="49" charset="0"/>
                <a:ea typeface="华文楷体" panose="02010600040101010101" pitchFamily="2" charset="-122"/>
              </a:rPr>
              <a:t>*</a:t>
            </a:r>
            <a:r>
              <a:rPr lang="en-US" altLang="zh-CN" sz="1600" dirty="0" err="1">
                <a:latin typeface="Consolas" panose="020B0609020204030204" pitchFamily="49" charset="0"/>
                <a:ea typeface="华文楷体" panose="02010600040101010101" pitchFamily="2" charset="-122"/>
              </a:rPr>
              <a:t>m_memStrategy</a:t>
            </a:r>
            <a:r>
              <a:rPr lang="en-US" altLang="zh-CN" sz="1600" dirty="0">
                <a:latin typeface="Consolas" panose="020B0609020204030204" pitchFamily="49" charset="0"/>
                <a:ea typeface="华文楷体" panose="02010600040101010101" pitchFamily="2" charset="-122"/>
              </a:rPr>
              <a:t>;</a:t>
            </a:r>
          </a:p>
          <a:p>
            <a:pPr lvl="1"/>
            <a:r>
              <a:rPr lang="en-US" altLang="zh-CN" sz="1600" dirty="0" err="1" smtClean="0">
                <a:latin typeface="Consolas" panose="020B0609020204030204" pitchFamily="49" charset="0"/>
                <a:ea typeface="华文楷体" panose="02010600040101010101" pitchFamily="2" charset="-122"/>
              </a:rPr>
              <a:t>LatencyStrategy</a:t>
            </a:r>
            <a:r>
              <a:rPr lang="en-US" altLang="zh-CN" sz="1600" dirty="0" smtClean="0">
                <a:latin typeface="Consolas" panose="020B0609020204030204" pitchFamily="49" charset="0"/>
                <a:ea typeface="华文楷体" panose="02010600040101010101" pitchFamily="2" charset="-122"/>
              </a:rPr>
              <a:t> </a:t>
            </a:r>
            <a:r>
              <a:rPr lang="en-US" altLang="zh-CN" sz="1600" dirty="0">
                <a:latin typeface="Consolas" panose="020B0609020204030204" pitchFamily="49" charset="0"/>
                <a:ea typeface="华文楷体" panose="02010600040101010101" pitchFamily="2" charset="-122"/>
              </a:rPr>
              <a:t>*</a:t>
            </a:r>
            <a:r>
              <a:rPr lang="en-US" altLang="zh-CN" sz="1600" dirty="0" err="1">
                <a:latin typeface="Consolas" panose="020B0609020204030204" pitchFamily="49" charset="0"/>
                <a:ea typeface="华文楷体" panose="02010600040101010101" pitchFamily="2" charset="-122"/>
              </a:rPr>
              <a:t>m_latencyStrategy</a:t>
            </a:r>
            <a:r>
              <a:rPr lang="en-US" altLang="zh-CN" sz="1600" dirty="0" smtClean="0">
                <a:latin typeface="Consolas" panose="020B0609020204030204" pitchFamily="49" charset="0"/>
                <a:ea typeface="华文楷体" panose="02010600040101010101" pitchFamily="2" charset="-122"/>
              </a:rPr>
              <a:t>;</a:t>
            </a:r>
          </a:p>
          <a:p>
            <a:pPr lvl="1"/>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用以存储信息的成员变量</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smtClean="0">
                <a:solidFill>
                  <a:schemeClr val="tx1"/>
                </a:solidFill>
                <a:latin typeface="Consolas" panose="020B0609020204030204" pitchFamily="49" charset="0"/>
                <a:ea typeface="华文楷体" panose="02010600040101010101" pitchFamily="2" charset="-122"/>
              </a:rPr>
              <a:t>float </a:t>
            </a:r>
            <a:r>
              <a:rPr lang="en-US" altLang="zh-CN" sz="1600" dirty="0">
                <a:solidFill>
                  <a:schemeClr val="tx1"/>
                </a:solidFill>
                <a:latin typeface="Consolas" panose="020B0609020204030204" pitchFamily="49" charset="0"/>
                <a:ea typeface="华文楷体" panose="02010600040101010101" pitchFamily="2" charset="-122"/>
              </a:rPr>
              <a:t>load, latency;</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Display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m_display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17173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23528" y="1196752"/>
            <a:ext cx="8424936" cy="4749029"/>
          </a:xfrm>
        </p:spPr>
        <p:txBody>
          <a:bodyPr/>
          <a:lstStyle/>
          <a:p>
            <a:r>
              <a:rPr lang="en-US" altLang="zh-CN" dirty="0" smtClean="0"/>
              <a:t>《Design Patterns - Elements </a:t>
            </a:r>
            <a:r>
              <a:rPr lang="en-US" altLang="zh-CN" dirty="0"/>
              <a:t>of Reusable Object-Oriented </a:t>
            </a:r>
            <a:r>
              <a:rPr lang="en-US" altLang="zh-CN" dirty="0" smtClean="0"/>
              <a:t>Software》</a:t>
            </a:r>
            <a:r>
              <a:rPr lang="zh-CN" altLang="en-US" dirty="0" smtClean="0"/>
              <a:t>首次</a:t>
            </a:r>
            <a:r>
              <a:rPr lang="zh-CN" altLang="en-US" dirty="0"/>
              <a:t>提到</a:t>
            </a:r>
            <a:r>
              <a:rPr lang="zh-CN" altLang="en-US" dirty="0" smtClean="0"/>
              <a:t>了软件开发中设计</a:t>
            </a:r>
            <a:r>
              <a:rPr lang="zh-CN" altLang="en-US" dirty="0"/>
              <a:t>模式的</a:t>
            </a:r>
            <a:r>
              <a:rPr lang="zh-CN" altLang="en-US" dirty="0" smtClean="0"/>
              <a:t>概念</a:t>
            </a:r>
            <a:endParaRPr lang="en-US" altLang="zh-CN" dirty="0" smtClean="0"/>
          </a:p>
          <a:p>
            <a:pPr lvl="2">
              <a:lnSpc>
                <a:spcPct val="100000"/>
              </a:lnSpc>
              <a:buSzPct val="75000"/>
              <a:buFont typeface="Wingdings" pitchFamily="2" charset="2"/>
              <a:buChar char="§"/>
            </a:pPr>
            <a:r>
              <a:rPr lang="zh-CN" altLang="en-US" sz="2400" dirty="0"/>
              <a:t>遵循</a:t>
            </a:r>
            <a:r>
              <a:rPr lang="zh-CN" altLang="en-US" sz="2400" dirty="0">
                <a:solidFill>
                  <a:srgbClr val="FF0000"/>
                </a:solidFill>
              </a:rPr>
              <a:t>面向对象</a:t>
            </a:r>
            <a:r>
              <a:rPr lang="zh-CN" altLang="en-US" sz="2400" dirty="0"/>
              <a:t>设计原则</a:t>
            </a:r>
            <a:endParaRPr lang="en-US" altLang="zh-CN" sz="2400" dirty="0"/>
          </a:p>
          <a:p>
            <a:pPr lvl="2">
              <a:lnSpc>
                <a:spcPct val="100000"/>
              </a:lnSpc>
              <a:buSzPct val="75000"/>
              <a:buFont typeface="Wingdings" pitchFamily="2" charset="2"/>
              <a:buChar char="§"/>
            </a:pPr>
            <a:r>
              <a:rPr lang="zh-CN" altLang="en-US" sz="2400" dirty="0"/>
              <a:t>对接口编程而不是对实现编程（即</a:t>
            </a:r>
            <a:r>
              <a:rPr lang="zh-CN" altLang="en-US" sz="2400" dirty="0">
                <a:solidFill>
                  <a:srgbClr val="FF0000"/>
                </a:solidFill>
              </a:rPr>
              <a:t>提高代码</a:t>
            </a:r>
            <a:r>
              <a:rPr lang="zh-CN" altLang="en-US" sz="2400" dirty="0" smtClean="0">
                <a:solidFill>
                  <a:srgbClr val="FF0000"/>
                </a:solidFill>
              </a:rPr>
              <a:t>复用</a:t>
            </a:r>
            <a:r>
              <a:rPr lang="zh-CN" altLang="en-US" sz="2400" dirty="0" smtClean="0"/>
              <a:t>，抽象通用接口）</a:t>
            </a:r>
            <a:endParaRPr lang="en-US" altLang="zh-CN" sz="2400" dirty="0"/>
          </a:p>
          <a:p>
            <a:pPr lvl="2">
              <a:lnSpc>
                <a:spcPct val="100000"/>
              </a:lnSpc>
              <a:buSzPct val="75000"/>
              <a:buFont typeface="Wingdings" pitchFamily="2" charset="2"/>
              <a:buChar char="§"/>
            </a:pPr>
            <a:r>
              <a:rPr lang="zh-CN" altLang="en-US" sz="2400" dirty="0"/>
              <a:t>优先使用对象组合而不是继承（即</a:t>
            </a:r>
            <a:r>
              <a:rPr lang="zh-CN" altLang="en-US" sz="2400" dirty="0">
                <a:solidFill>
                  <a:srgbClr val="FF0000"/>
                </a:solidFill>
              </a:rPr>
              <a:t>降低模型复杂</a:t>
            </a:r>
            <a:r>
              <a:rPr lang="zh-CN" altLang="en-US" sz="2400" dirty="0" smtClean="0">
                <a:solidFill>
                  <a:srgbClr val="FF0000"/>
                </a:solidFill>
              </a:rPr>
              <a:t>程度</a:t>
            </a:r>
            <a:r>
              <a:rPr lang="zh-CN" altLang="en-US" sz="2400" dirty="0" smtClean="0"/>
              <a:t>，对功能尽可能划分）</a:t>
            </a:r>
            <a:endParaRPr lang="en-US" altLang="zh-CN" sz="2400" dirty="0" smtClean="0"/>
          </a:p>
          <a:p>
            <a:pPr marL="228600" lvl="2">
              <a:spcBef>
                <a:spcPts val="1000"/>
              </a:spcBef>
              <a:buSzPct val="75000"/>
              <a:buFont typeface="Wingdings" panose="05000000000000000000" pitchFamily="2" charset="2"/>
              <a:buChar char="n"/>
            </a:pPr>
            <a:r>
              <a:rPr lang="zh-CN" altLang="en-US" sz="2800" b="1" dirty="0" smtClean="0">
                <a:solidFill>
                  <a:srgbClr val="003366"/>
                </a:solidFill>
              </a:rPr>
              <a:t>设计模式也被划分为三大类</a:t>
            </a:r>
            <a:endParaRPr lang="en-US" altLang="zh-CN" sz="2400" dirty="0"/>
          </a:p>
          <a:p>
            <a:pPr lvl="2">
              <a:lnSpc>
                <a:spcPct val="100000"/>
              </a:lnSpc>
              <a:buSzPct val="75000"/>
              <a:buFont typeface="Wingdings" pitchFamily="2" charset="2"/>
              <a:buChar char="§"/>
            </a:pPr>
            <a:r>
              <a:rPr lang="zh-CN" altLang="en-US" sz="2400" dirty="0"/>
              <a:t>行为型模式（</a:t>
            </a:r>
            <a:r>
              <a:rPr lang="en-US" altLang="zh-CN" sz="2400" dirty="0"/>
              <a:t>Behavioral Patterns</a:t>
            </a:r>
            <a:r>
              <a:rPr lang="zh-CN" altLang="en-US" sz="2400" dirty="0"/>
              <a:t>）</a:t>
            </a:r>
            <a:endParaRPr lang="en-US" altLang="zh-CN" sz="2400" dirty="0"/>
          </a:p>
          <a:p>
            <a:pPr lvl="2">
              <a:lnSpc>
                <a:spcPct val="100000"/>
              </a:lnSpc>
              <a:buSzPct val="75000"/>
              <a:buFont typeface="Wingdings" pitchFamily="2" charset="2"/>
              <a:buChar char="§"/>
            </a:pPr>
            <a:r>
              <a:rPr lang="zh-CN" altLang="en-US" sz="2400" dirty="0"/>
              <a:t>结构型模式（</a:t>
            </a:r>
            <a:r>
              <a:rPr lang="en-US" altLang="zh-CN" sz="2400" dirty="0"/>
              <a:t>Structural Patterns</a:t>
            </a:r>
            <a:r>
              <a:rPr lang="zh-CN" altLang="en-US" sz="2400" dirty="0"/>
              <a:t>）</a:t>
            </a:r>
            <a:endParaRPr lang="en-US" altLang="zh-CN" sz="2400" dirty="0"/>
          </a:p>
          <a:p>
            <a:pPr lvl="2">
              <a:lnSpc>
                <a:spcPct val="100000"/>
              </a:lnSpc>
              <a:buSzPct val="75000"/>
              <a:buFont typeface="Wingdings" pitchFamily="2" charset="2"/>
              <a:buChar char="§"/>
            </a:pPr>
            <a:r>
              <a:rPr lang="zh-CN" altLang="en-US" sz="2400" dirty="0"/>
              <a:t>创建型模式（</a:t>
            </a:r>
            <a:r>
              <a:rPr lang="en-US" altLang="zh-CN" sz="2400" dirty="0"/>
              <a:t>Creational Patterns</a:t>
            </a:r>
            <a:r>
              <a:rPr lang="zh-CN" altLang="en-US" sz="2400" dirty="0"/>
              <a:t>）</a:t>
            </a:r>
            <a:endParaRPr lang="en-US" altLang="zh-CN" sz="2400" dirty="0"/>
          </a:p>
          <a:p>
            <a:endParaRPr lang="en-US" altLang="zh-CN" dirty="0" smtClean="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24131325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30</a:t>
            </a:fld>
            <a:endParaRPr lang="zh-CN" altLang="en-US" dirty="0"/>
          </a:p>
        </p:txBody>
      </p:sp>
      <p:sp>
        <p:nvSpPr>
          <p:cNvPr id="5" name="TextBox 3"/>
          <p:cNvSpPr txBox="1"/>
          <p:nvPr/>
        </p:nvSpPr>
        <p:spPr>
          <a:xfrm>
            <a:off x="683568" y="1340768"/>
            <a:ext cx="7848872" cy="477053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构造函数初始化所有的策略和参数</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Monitor</a:t>
            </a:r>
            <a:r>
              <a:rPr lang="en-US" altLang="zh-CN" sz="1600" dirty="0">
                <a:solidFill>
                  <a:schemeClr val="tx1"/>
                </a:solidFill>
                <a:latin typeface="Consolas" panose="020B0609020204030204" pitchFamily="49" charset="0"/>
                <a:ea typeface="华文楷体" panose="02010600040101010101" pitchFamily="2" charset="-122"/>
                <a:cs typeface="+mn-cs"/>
              </a:rPr>
              <a:t>::Monitor(</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Display *display) :</a:t>
            </a:r>
          </a:p>
          <a:p>
            <a:pPr lvl="1"/>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err="1" smtClean="0">
                <a:solidFill>
                  <a:schemeClr val="tx1"/>
                </a:solidFill>
                <a:latin typeface="Consolas" panose="020B0609020204030204" pitchFamily="49" charset="0"/>
                <a:ea typeface="华文楷体" panose="02010600040101010101" pitchFamily="2" charset="-122"/>
              </a:rPr>
              <a:t>m_loadStrategy</a:t>
            </a:r>
            <a:r>
              <a:rPr lang="en-US" altLang="zh-CN" sz="1600" dirty="0" smtClean="0">
                <a:solidFill>
                  <a:schemeClr val="tx1"/>
                </a:solidFill>
                <a:latin typeface="Consolas" panose="020B0609020204030204" pitchFamily="49" charset="0"/>
                <a:ea typeface="华文楷体" panose="02010600040101010101" pitchFamily="2" charset="-122"/>
              </a:rPr>
              <a:t>(</a:t>
            </a:r>
            <a:r>
              <a:rPr lang="en-US" altLang="zh-CN" sz="1600" dirty="0" err="1" smtClean="0">
                <a:solidFill>
                  <a:schemeClr val="tx1"/>
                </a:solidFill>
                <a:latin typeface="Consolas" panose="020B0609020204030204" pitchFamily="49" charset="0"/>
                <a:ea typeface="华文楷体" panose="02010600040101010101" pitchFamily="2" charset="-122"/>
              </a:rPr>
              <a:t>loadStrategy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m_memStrategy</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r>
              <a:rPr lang="en-US" altLang="zh-CN" sz="1600" dirty="0" err="1" smtClean="0">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r>
              <a:rPr lang="en-US" altLang="zh-CN" sz="1600" dirty="0" err="1" smtClean="0">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m_display</a:t>
            </a:r>
            <a:r>
              <a:rPr lang="en-US" altLang="zh-CN" sz="1600" dirty="0" smtClean="0">
                <a:solidFill>
                  <a:schemeClr val="tx1"/>
                </a:solidFill>
                <a:latin typeface="Consolas" panose="020B0609020204030204" pitchFamily="49" charset="0"/>
                <a:ea typeface="华文楷体" panose="02010600040101010101" pitchFamily="2" charset="-122"/>
                <a:cs typeface="+mn-cs"/>
              </a:rPr>
              <a:t>(display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load(0.0</a:t>
            </a:r>
            <a:r>
              <a:rPr lang="en-US" altLang="zh-CN" sz="1600" dirty="0">
                <a:solidFill>
                  <a:schemeClr val="tx1"/>
                </a:solidFill>
                <a:latin typeface="Consolas" panose="020B0609020204030204" pitchFamily="49" charset="0"/>
                <a:ea typeface="华文楷体" panose="02010600040101010101" pitchFamily="2" charset="-122"/>
                <a:cs typeface="+mn-cs"/>
              </a:rPr>
              <a:t>), latency(0.0), </a:t>
            </a:r>
          </a:p>
          <a:p>
            <a:pPr lvl="1"/>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err="1" smtClean="0">
                <a:solidFill>
                  <a:schemeClr val="tx1"/>
                </a:solidFill>
                <a:latin typeface="Consolas" panose="020B0609020204030204" pitchFamily="49" charset="0"/>
                <a:ea typeface="华文楷体" panose="02010600040101010101" pitchFamily="2" charset="-122"/>
              </a:rPr>
              <a:t>totalMemory</a:t>
            </a:r>
            <a:r>
              <a:rPr lang="en-US" altLang="zh-CN" sz="1600" dirty="0" smtClean="0">
                <a:solidFill>
                  <a:schemeClr val="tx1"/>
                </a:solidFill>
                <a:latin typeface="Consolas" panose="020B0609020204030204" pitchFamily="49" charset="0"/>
                <a:ea typeface="华文楷体" panose="02010600040101010101" pitchFamily="2" charset="-122"/>
              </a:rPr>
              <a:t>(0</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usedMemory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smtClean="0">
                <a:solidFill>
                  <a:schemeClr val="tx1"/>
                </a:solidFill>
                <a:latin typeface="Consolas" panose="020B0609020204030204" pitchFamily="49" charset="0"/>
                <a:ea typeface="华文楷体" panose="02010600040101010101" pitchFamily="2" charset="-122"/>
              </a:rPr>
              <a:t>{</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pPr lvl="1"/>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统一的输出接口输出不同策略类获得的系统信息</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Monitor::show()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m_display</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-&gt; show</a:t>
            </a:r>
            <a:r>
              <a:rPr lang="en-US" altLang="zh-CN" sz="1600" dirty="0" smtClean="0">
                <a:solidFill>
                  <a:schemeClr val="tx1"/>
                </a:solidFill>
                <a:latin typeface="Consolas" panose="020B0609020204030204" pitchFamily="49" charset="0"/>
                <a:ea typeface="华文楷体" panose="02010600040101010101" pitchFamily="2" charset="-122"/>
                <a:cs typeface="+mn-cs"/>
              </a:rPr>
              <a:t>(	load</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					latency);</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009283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31</a:t>
            </a:fld>
            <a:endParaRPr lang="zh-CN" altLang="en-US" dirty="0"/>
          </a:p>
        </p:txBody>
      </p:sp>
      <p:pic>
        <p:nvPicPr>
          <p:cNvPr id="5" name="图片 4"/>
          <p:cNvPicPr>
            <a:picLocks noChangeAspect="1"/>
          </p:cNvPicPr>
          <p:nvPr/>
        </p:nvPicPr>
        <p:blipFill>
          <a:blip r:embed="rId2"/>
          <a:stretch>
            <a:fillRect/>
          </a:stretch>
        </p:blipFill>
        <p:spPr>
          <a:xfrm>
            <a:off x="684000" y="1141200"/>
            <a:ext cx="7631174" cy="5580000"/>
          </a:xfrm>
          <a:prstGeom prst="rect">
            <a:avLst/>
          </a:prstGeom>
        </p:spPr>
      </p:pic>
    </p:spTree>
    <p:extLst>
      <p:ext uri="{BB962C8B-B14F-4D97-AF65-F5344CB8AC3E}">
        <p14:creationId xmlns:p14="http://schemas.microsoft.com/office/powerpoint/2010/main" val="6713217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32</a:t>
            </a:fld>
            <a:endParaRPr lang="zh-CN" altLang="en-US" dirty="0"/>
          </a:p>
        </p:txBody>
      </p:sp>
      <p:sp>
        <p:nvSpPr>
          <p:cNvPr id="5" name="TextBox 3"/>
          <p:cNvSpPr txBox="1"/>
          <p:nvPr/>
        </p:nvSpPr>
        <p:spPr>
          <a:xfrm>
            <a:off x="683568" y="1587564"/>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统一的接口来获取负载</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void </a:t>
            </a:r>
            <a:r>
              <a:rPr lang="en-US" altLang="zh-CN" sz="1600" dirty="0">
                <a:solidFill>
                  <a:schemeClr val="tx1"/>
                </a:solidFill>
                <a:latin typeface="Consolas" panose="020B0609020204030204" pitchFamily="49" charset="0"/>
                <a:ea typeface="华文楷体" panose="02010600040101010101" pitchFamily="2" charset="-122"/>
                <a:cs typeface="+mn-cs"/>
              </a:rPr>
              <a:t>Monitor::</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load = </a:t>
            </a:r>
            <a:r>
              <a:rPr lang="en-US" altLang="zh-CN" sz="1600" dirty="0" err="1">
                <a:solidFill>
                  <a:schemeClr val="tx1"/>
                </a:solidFill>
                <a:latin typeface="Consolas" panose="020B0609020204030204" pitchFamily="49" charset="0"/>
                <a:ea typeface="华文楷体" panose="02010600040101010101" pitchFamily="2" charset="-122"/>
                <a:cs typeface="+mn-cs"/>
              </a:rPr>
              <a:t>m_loadStrategy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a:t>
            </a:r>
            <a:r>
              <a:rPr lang="zh-CN" altLang="en-US" sz="1600" dirty="0" smtClean="0">
                <a:solidFill>
                  <a:srgbClr val="FF0000"/>
                </a:solidFill>
                <a:latin typeface="Consolas" panose="020B0609020204030204" pitchFamily="49" charset="0"/>
                <a:ea typeface="华文楷体" panose="02010600040101010101" pitchFamily="2" charset="-122"/>
              </a:rPr>
              <a:t>获取总内存</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void </a:t>
            </a:r>
            <a:r>
              <a:rPr lang="en-US" altLang="zh-CN" sz="1600" dirty="0">
                <a:solidFill>
                  <a:schemeClr val="tx1"/>
                </a:solidFill>
                <a:latin typeface="Consolas" panose="020B0609020204030204" pitchFamily="49" charset="0"/>
                <a:ea typeface="华文楷体" panose="02010600040101010101" pitchFamily="2" charset="-122"/>
                <a:cs typeface="+mn-cs"/>
              </a:rPr>
              <a:t>Monitor::</a:t>
            </a:r>
            <a:r>
              <a:rPr lang="en-US" altLang="zh-CN" sz="16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a:t>
            </a:r>
            <a:r>
              <a:rPr lang="zh-CN" altLang="en-US" sz="1600" dirty="0" smtClean="0">
                <a:solidFill>
                  <a:srgbClr val="FF0000"/>
                </a:solidFill>
                <a:latin typeface="Consolas" panose="020B0609020204030204" pitchFamily="49" charset="0"/>
                <a:ea typeface="华文楷体" panose="02010600040101010101" pitchFamily="2" charset="-122"/>
              </a:rPr>
              <a:t>获取已用内存</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a:t>
            </a:r>
            <a:r>
              <a:rPr lang="zh-CN" altLang="en-US" sz="1600" dirty="0" smtClean="0">
                <a:solidFill>
                  <a:srgbClr val="FF0000"/>
                </a:solidFill>
                <a:latin typeface="Consolas" panose="020B0609020204030204" pitchFamily="49" charset="0"/>
                <a:ea typeface="华文楷体" panose="02010600040101010101" pitchFamily="2" charset="-122"/>
              </a:rPr>
              <a:t>获取网络</a:t>
            </a:r>
            <a:r>
              <a:rPr lang="zh-CN" altLang="en-US" sz="1600" dirty="0">
                <a:solidFill>
                  <a:srgbClr val="FF0000"/>
                </a:solidFill>
                <a:latin typeface="Consolas" panose="020B0609020204030204" pitchFamily="49" charset="0"/>
                <a:ea typeface="华文楷体" panose="02010600040101010101" pitchFamily="2" charset="-122"/>
              </a:rPr>
              <a:t>延迟信息</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latency =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getLatency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999916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33</a:t>
            </a:fld>
            <a:endParaRPr lang="zh-CN" altLang="en-US" dirty="0"/>
          </a:p>
        </p:txBody>
      </p:sp>
      <p:sp>
        <p:nvSpPr>
          <p:cNvPr id="5" name="TextBox 3"/>
          <p:cNvSpPr txBox="1"/>
          <p:nvPr/>
        </p:nvSpPr>
        <p:spPr>
          <a:xfrm>
            <a:off x="683568" y="1124744"/>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	//</a:t>
            </a:r>
            <a:r>
              <a:rPr lang="zh-CN" altLang="en-US" sz="1600" dirty="0" smtClean="0">
                <a:solidFill>
                  <a:srgbClr val="FF0000"/>
                </a:solidFill>
                <a:latin typeface="Consolas" panose="020B0609020204030204" pitchFamily="49" charset="0"/>
                <a:ea typeface="华文楷体" panose="02010600040101010101" pitchFamily="2" charset="-122"/>
                <a:cs typeface="+mn-cs"/>
              </a:rPr>
              <a:t>为每个策略的选择具体的实现算法，并创建监控器类</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GangliaLoadStrategy</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WinMemoryStrategy</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PingLatencyStrategy</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WindowsDisplay</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display</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具体构建过程是将每个策略的具体算法类传入构造函数</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Monitor monitor(	&amp;</a:t>
            </a:r>
            <a:r>
              <a:rPr lang="en-US" altLang="zh-CN" sz="1600" dirty="0" err="1" smtClean="0">
                <a:solidFill>
                  <a:schemeClr val="tx1"/>
                </a:solidFill>
                <a:latin typeface="Consolas" panose="020B0609020204030204" pitchFamily="49" charset="0"/>
                <a:ea typeface="华文楷体" panose="02010600040101010101" pitchFamily="2" charset="-122"/>
                <a:cs typeface="+mn-cs"/>
              </a:rPr>
              <a:t>loadStrategy</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br>
              <a:rPr lang="en-US" altLang="zh-CN" sz="1600" dirty="0" smtClean="0">
                <a:solidFill>
                  <a:schemeClr val="tx1"/>
                </a:solidFill>
                <a:latin typeface="Consolas" panose="020B0609020204030204" pitchFamily="49" charset="0"/>
                <a:ea typeface="华文楷体" panose="02010600040101010101" pitchFamily="2" charset="-122"/>
                <a:cs typeface="+mn-cs"/>
              </a:rPr>
            </a:br>
            <a:r>
              <a:rPr lang="en-US" altLang="zh-CN" sz="1600" dirty="0" smtClean="0">
                <a:solidFill>
                  <a:schemeClr val="tx1"/>
                </a:solidFill>
                <a:latin typeface="Consolas" panose="020B0609020204030204" pitchFamily="49" charset="0"/>
                <a:ea typeface="华文楷体" panose="02010600040101010101" pitchFamily="2" charset="-122"/>
                <a:cs typeface="+mn-cs"/>
              </a:rPr>
              <a:t>					&amp;</a:t>
            </a:r>
            <a:r>
              <a:rPr lang="en-US" altLang="zh-CN" sz="1600" dirty="0" err="1" smtClean="0">
                <a:solidFill>
                  <a:schemeClr val="tx1"/>
                </a:solidFill>
                <a:latin typeface="Consolas" panose="020B0609020204030204" pitchFamily="49" charset="0"/>
                <a:ea typeface="华文楷体" panose="02010600040101010101" pitchFamily="2" charset="-122"/>
                <a:cs typeface="+mn-cs"/>
              </a:rPr>
              <a:t>memoryStrategy</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pPr lvl="4"/>
            <a:r>
              <a:rPr lang="en-US" altLang="zh-CN" sz="1600" dirty="0" smtClean="0">
                <a:solidFill>
                  <a:schemeClr val="tx1"/>
                </a:solidFill>
                <a:latin typeface="Consolas" panose="020B0609020204030204" pitchFamily="49" charset="0"/>
                <a:ea typeface="华文楷体" panose="02010600040101010101" pitchFamily="2" charset="-122"/>
              </a:rPr>
              <a:t>	&amp;</a:t>
            </a:r>
            <a:r>
              <a:rPr lang="en-US" altLang="zh-CN" sz="1600" dirty="0" err="1">
                <a:solidFill>
                  <a:schemeClr val="tx1"/>
                </a:solidFill>
                <a:latin typeface="Consolas" panose="020B0609020204030204" pitchFamily="49" charset="0"/>
                <a:ea typeface="华文楷体" panose="02010600040101010101" pitchFamily="2" charset="-122"/>
              </a:rPr>
              <a:t>latencyStrategy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&amp;</a:t>
            </a:r>
            <a:r>
              <a:rPr lang="en-US" altLang="zh-CN" sz="1600" dirty="0">
                <a:solidFill>
                  <a:schemeClr val="tx1"/>
                </a:solidFill>
                <a:latin typeface="Consolas" panose="020B0609020204030204" pitchFamily="49" charset="0"/>
                <a:ea typeface="华文楷体" panose="02010600040101010101" pitchFamily="2" charset="-122"/>
                <a:cs typeface="+mn-cs"/>
              </a:rPr>
              <a:t>display);</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while </a:t>
            </a:r>
            <a:r>
              <a:rPr lang="en-US" altLang="zh-CN" sz="1600" dirty="0">
                <a:solidFill>
                  <a:schemeClr val="tx1"/>
                </a:solidFill>
                <a:latin typeface="Consolas" panose="020B0609020204030204" pitchFamily="49" charset="0"/>
                <a:ea typeface="华文楷体" panose="02010600040101010101" pitchFamily="2" charset="-122"/>
                <a:cs typeface="+mn-cs"/>
              </a:rPr>
              <a:t>(running()) {</a:t>
            </a:r>
          </a:p>
          <a:p>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统一的</a:t>
            </a:r>
            <a:r>
              <a:rPr lang="zh-CN" altLang="en-US" sz="1600" dirty="0" smtClean="0">
                <a:solidFill>
                  <a:srgbClr val="FF0000"/>
                </a:solidFill>
                <a:latin typeface="Consolas" panose="020B0609020204030204" pitchFamily="49" charset="0"/>
                <a:ea typeface="华文楷体" panose="02010600040101010101" pitchFamily="2" charset="-122"/>
              </a:rPr>
              <a:t>接口获取系统信息</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monitor.getLoad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monitor.getTotalMemory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monitor.getNetworkLatency</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统一的接口输出系统信息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monitor.show</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sleep(1000</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6" name="椭圆 5"/>
          <p:cNvSpPr/>
          <p:nvPr/>
        </p:nvSpPr>
        <p:spPr>
          <a:xfrm>
            <a:off x="2411760" y="2924944"/>
            <a:ext cx="2808312" cy="1178994"/>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108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调用过程</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34</a:t>
            </a:fld>
            <a:endParaRPr lang="zh-CN" altLang="en-US" dirty="0"/>
          </a:p>
        </p:txBody>
      </p:sp>
      <p:sp>
        <p:nvSpPr>
          <p:cNvPr id="5" name="Shape 464"/>
          <p:cNvSpPr/>
          <p:nvPr/>
        </p:nvSpPr>
        <p:spPr>
          <a:xfrm>
            <a:off x="1782707" y="2556574"/>
            <a:ext cx="5397682" cy="784830"/>
          </a:xfrm>
          <a:prstGeom prst="rect">
            <a:avLst/>
          </a:prstGeom>
          <a:ln>
            <a:solidFill>
              <a:srgbClr val="FF0066"/>
            </a:solidFill>
            <a:round/>
          </a:ln>
          <a:extLst>
            <a:ext uri="{C572A759-6A51-4108-AA02-DFA0A04FC94B}">
              <ma14:wrappingTextBoxFlag xmlns="" xmlns:ma14="http://schemas.microsoft.com/office/mac/drawingml/2011/main" val="1"/>
            </a:ext>
          </a:extLst>
        </p:spPr>
        <p:txBody>
          <a:bodyPr wrap="square" lIns="0" tIns="0" rIns="0" bIns="0">
            <a:spAutoFit/>
          </a:bodyPr>
          <a:lstStyle/>
          <a:p>
            <a:r>
              <a:rPr lang="en-US" altLang="zh-CN" sz="1700" dirty="0">
                <a:latin typeface="Consolas" panose="020B0609020204030204" pitchFamily="49" charset="0"/>
                <a:ea typeface="华文楷体" panose="02010600040101010101" pitchFamily="2" charset="-122"/>
              </a:rPr>
              <a:t>void Monitor::</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 {</a:t>
            </a:r>
          </a:p>
          <a:p>
            <a:r>
              <a:rPr lang="en-US" altLang="zh-CN" sz="1700" dirty="0" smtClean="0">
                <a:latin typeface="Consolas" panose="020B0609020204030204" pitchFamily="49" charset="0"/>
                <a:ea typeface="华文楷体" panose="02010600040101010101" pitchFamily="2" charset="-122"/>
              </a:rPr>
              <a:t>	load </a:t>
            </a:r>
            <a:r>
              <a:rPr lang="en-US" altLang="zh-CN" sz="1700" dirty="0">
                <a:latin typeface="Consolas" panose="020B0609020204030204" pitchFamily="49" charset="0"/>
                <a:ea typeface="华文楷体" panose="02010600040101010101" pitchFamily="2" charset="-122"/>
              </a:rPr>
              <a:t>= </a:t>
            </a:r>
            <a:r>
              <a:rPr lang="en-US" altLang="zh-CN" sz="1700" dirty="0" err="1">
                <a:latin typeface="Consolas" panose="020B0609020204030204" pitchFamily="49" charset="0"/>
                <a:ea typeface="华文楷体" panose="02010600040101010101" pitchFamily="2" charset="-122"/>
              </a:rPr>
              <a:t>m_loadStrategy</a:t>
            </a:r>
            <a:r>
              <a:rPr lang="en-US" altLang="zh-CN" sz="1700" dirty="0">
                <a:latin typeface="Consolas" panose="020B0609020204030204" pitchFamily="49" charset="0"/>
                <a:ea typeface="华文楷体" panose="02010600040101010101" pitchFamily="2" charset="-122"/>
              </a:rPr>
              <a:t>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r>
              <a:rPr lang="en-US" altLang="zh-CN" sz="1700" dirty="0">
                <a:latin typeface="Consolas" panose="020B0609020204030204" pitchFamily="49" charset="0"/>
                <a:ea typeface="华文楷体" panose="02010600040101010101" pitchFamily="2" charset="-122"/>
              </a:rPr>
              <a:t>}</a:t>
            </a:r>
          </a:p>
        </p:txBody>
      </p:sp>
      <p:sp>
        <p:nvSpPr>
          <p:cNvPr id="6" name="矩形 5"/>
          <p:cNvSpPr/>
          <p:nvPr/>
        </p:nvSpPr>
        <p:spPr>
          <a:xfrm>
            <a:off x="2766774" y="3475813"/>
            <a:ext cx="5667648"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LoadStrategyImpl1::</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smtClean="0">
                <a:latin typeface="Consolas" panose="020B0609020204030204" pitchFamily="49" charset="0"/>
                <a:ea typeface="华文楷体" panose="02010600040101010101" pitchFamily="2" charset="-122"/>
              </a:rPr>
              <a:t>	…</a:t>
            </a:r>
            <a:endParaRPr lang="en-US" altLang="zh-CN" sz="1700" dirty="0">
              <a:latin typeface="Consolas" panose="020B0609020204030204" pitchFamily="49" charset="0"/>
              <a:ea typeface="华文楷体" panose="02010600040101010101" pitchFamily="2" charset="-122"/>
            </a:endParaRP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8" name="矩形 7"/>
          <p:cNvSpPr/>
          <p:nvPr/>
        </p:nvSpPr>
        <p:spPr>
          <a:xfrm>
            <a:off x="2766773" y="4769867"/>
            <a:ext cx="5667650"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LoadStrategyImpl2::</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smtClean="0">
                <a:latin typeface="Consolas" panose="020B0609020204030204" pitchFamily="49" charset="0"/>
                <a:ea typeface="华文楷体" panose="02010600040101010101" pitchFamily="2" charset="-122"/>
              </a:rPr>
              <a:t>	…</a:t>
            </a:r>
            <a:endParaRPr lang="en-US" altLang="zh-CN" sz="1700" dirty="0">
              <a:latin typeface="Consolas" panose="020B0609020204030204" pitchFamily="49" charset="0"/>
              <a:ea typeface="华文楷体" panose="02010600040101010101" pitchFamily="2" charset="-122"/>
            </a:endParaRP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9" name="圆角右箭头 8"/>
          <p:cNvSpPr/>
          <p:nvPr/>
        </p:nvSpPr>
        <p:spPr>
          <a:xfrm flipV="1">
            <a:off x="2211057" y="3166508"/>
            <a:ext cx="555716" cy="21408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0" name="圆角右箭头 9"/>
          <p:cNvSpPr/>
          <p:nvPr/>
        </p:nvSpPr>
        <p:spPr>
          <a:xfrm flipV="1">
            <a:off x="2211057" y="3166506"/>
            <a:ext cx="555716" cy="94049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1" name="Shape 473"/>
          <p:cNvSpPr/>
          <p:nvPr/>
        </p:nvSpPr>
        <p:spPr>
          <a:xfrm>
            <a:off x="683568" y="1360336"/>
            <a:ext cx="4087657" cy="1046440"/>
          </a:xfrm>
          <a:prstGeom prst="rect">
            <a:avLst/>
          </a:prstGeom>
          <a:ln>
            <a:solidFill>
              <a:schemeClr val="accent4">
                <a:lumMod val="75000"/>
              </a:schemeClr>
            </a:solidFill>
            <a:round/>
          </a:ln>
          <a:extLst>
            <a:ext uri="{C572A759-6A51-4108-AA02-DFA0A04FC94B}">
              <ma14:wrappingTextBoxFlag xmlns="" xmlns:ma14="http://schemas.microsoft.com/office/mac/drawingml/2011/main" val="1"/>
            </a:ext>
          </a:extLst>
        </p:spPr>
        <p:txBody>
          <a:bodyPr wrap="none" lIns="0" tIns="0" rIns="0" bIns="0">
            <a:spAutoFit/>
          </a:bodyPr>
          <a:lstStyle/>
          <a:p>
            <a:pPr lvl="0" defTabSz="457200">
              <a:defRPr sz="1800">
                <a:uFillTx/>
              </a:defRPr>
            </a:pP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main(</a:t>
            </a: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a:t>
            </a:r>
            <a:r>
              <a:rPr lang="en-US" sz="1700" dirty="0" err="1">
                <a:latin typeface="Consolas" panose="020B0609020204030204" pitchFamily="49" charset="0"/>
                <a:ea typeface="华文楷体" panose="02010600040101010101" pitchFamily="2" charset="-122"/>
                <a:sym typeface="Bitstream Vera Sans Mono"/>
              </a:rPr>
              <a:t>argc</a:t>
            </a:r>
            <a:r>
              <a:rPr lang="en-US" sz="1700" dirty="0">
                <a:latin typeface="Consolas" panose="020B0609020204030204" pitchFamily="49" charset="0"/>
                <a:ea typeface="华文楷体" panose="02010600040101010101" pitchFamily="2" charset="-122"/>
                <a:sym typeface="Bitstream Vera Sans Mono"/>
              </a:rPr>
              <a:t>, char *</a:t>
            </a:r>
            <a:r>
              <a:rPr lang="en-US" sz="1700" dirty="0" err="1">
                <a:latin typeface="Consolas" panose="020B0609020204030204" pitchFamily="49" charset="0"/>
                <a:ea typeface="华文楷体" panose="02010600040101010101" pitchFamily="2" charset="-122"/>
                <a:sym typeface="Bitstream Vera Sans Mono"/>
              </a:rPr>
              <a:t>argv</a:t>
            </a: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sz="1700" dirty="0" smtClean="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altLang="zh-CN" sz="1700" dirty="0" smtClean="0">
                <a:latin typeface="Consolas" panose="020B0609020204030204" pitchFamily="49" charset="0"/>
                <a:ea typeface="华文楷体" panose="02010600040101010101" pitchFamily="2" charset="-122"/>
              </a:rPr>
              <a:t>	monitor </a:t>
            </a:r>
            <a:r>
              <a:rPr lang="en-US" altLang="zh-CN" sz="1700" dirty="0">
                <a:latin typeface="Consolas" panose="020B0609020204030204" pitchFamily="49" charset="0"/>
                <a:ea typeface="华文楷体" panose="02010600040101010101" pitchFamily="2" charset="-122"/>
              </a:rPr>
              <a:t>-&gt; </a:t>
            </a:r>
            <a:r>
              <a:rPr lang="en-US" altLang="zh-CN" sz="1700" dirty="0" err="1">
                <a:latin typeface="Consolas" panose="020B0609020204030204" pitchFamily="49" charset="0"/>
                <a:ea typeface="华文楷体" panose="02010600040101010101" pitchFamily="2" charset="-122"/>
              </a:rPr>
              <a:t>getLoad</a:t>
            </a:r>
            <a:r>
              <a:rPr lang="en-US" altLang="zh-CN" sz="1700" dirty="0" smtClean="0">
                <a:latin typeface="Consolas" panose="020B0609020204030204" pitchFamily="49" charset="0"/>
                <a:ea typeface="华文楷体" panose="02010600040101010101" pitchFamily="2" charset="-122"/>
              </a:rPr>
              <a:t>();</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a:t>
            </a:r>
            <a:endParaRPr sz="1700" dirty="0">
              <a:latin typeface="Consolas" panose="020B0609020204030204" pitchFamily="49" charset="0"/>
              <a:ea typeface="华文楷体" panose="02010600040101010101" pitchFamily="2" charset="-122"/>
              <a:sym typeface="Bitstream Vera Sans Mono"/>
            </a:endParaRPr>
          </a:p>
        </p:txBody>
      </p:sp>
      <p:sp>
        <p:nvSpPr>
          <p:cNvPr id="12" name="圆角右箭头 11"/>
          <p:cNvSpPr/>
          <p:nvPr/>
        </p:nvSpPr>
        <p:spPr>
          <a:xfrm flipV="1">
            <a:off x="1152694" y="2175179"/>
            <a:ext cx="555716" cy="6878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3" name="椭圆 2"/>
          <p:cNvSpPr/>
          <p:nvPr/>
        </p:nvSpPr>
        <p:spPr>
          <a:xfrm>
            <a:off x="2555776" y="2420889"/>
            <a:ext cx="2664296" cy="100811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93452" y="1973220"/>
            <a:ext cx="4431076" cy="584775"/>
          </a:xfrm>
          <a:prstGeom prst="rect">
            <a:avLst/>
          </a:prstGeom>
          <a:noFill/>
        </p:spPr>
        <p:txBody>
          <a:bodyPr wrap="square" rtlCol="0">
            <a:spAutoFit/>
          </a:bodyPr>
          <a:lstStyle/>
          <a:p>
            <a:r>
              <a:rPr lang="zh-CN" altLang="en-US" sz="3200" b="1" dirty="0" smtClean="0">
                <a:solidFill>
                  <a:srgbClr val="FF0000"/>
                </a:solidFill>
                <a:latin typeface="Consolas" panose="020B0609020204030204" pitchFamily="49" charset="0"/>
                <a:ea typeface="华文楷体" panose="02010600040101010101" pitchFamily="2" charset="-122"/>
                <a:cs typeface="Courier New" pitchFamily="49" charset="0"/>
              </a:rPr>
              <a:t>统一的策略调用接口</a:t>
            </a:r>
            <a:endParaRPr lang="zh-CN" altLang="en-US" sz="3200" b="1" dirty="0">
              <a:solidFill>
                <a:srgbClr val="FF0000"/>
              </a:solidFill>
              <a:latin typeface="Consolas" panose="020B0609020204030204" pitchFamily="49" charset="0"/>
              <a:ea typeface="华文楷体" panose="02010600040101010101" pitchFamily="2" charset="-122"/>
              <a:cs typeface="Courier New" pitchFamily="49" charset="0"/>
            </a:endParaRPr>
          </a:p>
        </p:txBody>
      </p:sp>
    </p:spTree>
    <p:extLst>
      <p:ext uri="{BB962C8B-B14F-4D97-AF65-F5344CB8AC3E}">
        <p14:creationId xmlns:p14="http://schemas.microsoft.com/office/powerpoint/2010/main" val="107492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现在的类数量</a:t>
            </a:r>
            <a:endParaRPr lang="zh-CN" altLang="en-US" dirty="0"/>
          </a:p>
        </p:txBody>
      </p:sp>
      <p:sp>
        <p:nvSpPr>
          <p:cNvPr id="3" name="内容占位符 2"/>
          <p:cNvSpPr>
            <a:spLocks noGrp="1"/>
          </p:cNvSpPr>
          <p:nvPr>
            <p:ph idx="1"/>
          </p:nvPr>
        </p:nvSpPr>
        <p:spPr>
          <a:xfrm>
            <a:off x="628650" y="1484784"/>
            <a:ext cx="8047806" cy="4749029"/>
          </a:xfrm>
        </p:spPr>
        <p:txBody>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itchFamily="2" charset="2"/>
              <a:buChar char="§"/>
            </a:pPr>
            <a:r>
              <a:rPr lang="en-US" altLang="zh-CN" sz="2400" dirty="0" err="1"/>
              <a:t>getLoad</a:t>
            </a:r>
            <a:r>
              <a:rPr lang="en-US" altLang="zh-CN" sz="2400" dirty="0"/>
              <a:t>()</a:t>
            </a:r>
            <a:r>
              <a:rPr lang="zh-CN" altLang="en-US" sz="2400" dirty="0"/>
              <a:t>有 </a:t>
            </a:r>
            <a:r>
              <a:rPr lang="en-US" altLang="zh-CN" sz="2400" dirty="0"/>
              <a:t>n </a:t>
            </a:r>
            <a:r>
              <a:rPr lang="zh-CN" altLang="en-US" sz="2400" dirty="0"/>
              <a:t>种实现</a:t>
            </a:r>
            <a:endParaRPr lang="en-US" altLang="zh-CN" sz="2400" dirty="0"/>
          </a:p>
          <a:p>
            <a:pPr lvl="2">
              <a:buSzPct val="75000"/>
              <a:buFont typeface="Wingdings" pitchFamily="2" charset="2"/>
              <a:buChar char="§"/>
            </a:pPr>
            <a:r>
              <a:rPr lang="en-US" altLang="zh-CN" sz="2400" dirty="0" err="1"/>
              <a:t>getNetworkLatency</a:t>
            </a:r>
            <a:r>
              <a:rPr lang="en-US" altLang="zh-CN" sz="2400" dirty="0"/>
              <a:t>()</a:t>
            </a:r>
            <a:r>
              <a:rPr lang="zh-CN" altLang="en-US" sz="2400" dirty="0"/>
              <a:t>有 </a:t>
            </a:r>
            <a:r>
              <a:rPr lang="en-US" altLang="zh-CN" sz="2400" dirty="0"/>
              <a:t>m </a:t>
            </a:r>
            <a:r>
              <a:rPr lang="zh-CN" altLang="en-US" sz="2400" dirty="0"/>
              <a:t>种实现</a:t>
            </a:r>
            <a:endParaRPr lang="en-US" altLang="zh-CN" sz="2400" dirty="0"/>
          </a:p>
          <a:p>
            <a:pPr lvl="2">
              <a:buSzPct val="75000"/>
              <a:buFont typeface="Wingdings" pitchFamily="2" charset="2"/>
              <a:buChar char="§"/>
            </a:pPr>
            <a:r>
              <a:rPr lang="en-US" altLang="zh-CN" sz="2400" dirty="0" err="1"/>
              <a:t>getTotalMemory</a:t>
            </a:r>
            <a:r>
              <a:rPr lang="en-US" altLang="zh-CN" sz="2400" dirty="0"/>
              <a:t>()</a:t>
            </a:r>
            <a:r>
              <a:rPr lang="zh-CN" altLang="en-US" sz="2400" dirty="0"/>
              <a:t>与</a:t>
            </a:r>
            <a:r>
              <a:rPr lang="en-US" altLang="zh-CN" sz="2400" dirty="0" err="1"/>
              <a:t>getUsedMemory</a:t>
            </a:r>
            <a:r>
              <a:rPr lang="en-US" altLang="zh-CN" sz="2400" dirty="0"/>
              <a:t>()</a:t>
            </a:r>
            <a:r>
              <a:rPr lang="zh-CN" altLang="en-US" sz="2400" dirty="0"/>
              <a:t>有 </a:t>
            </a:r>
            <a:r>
              <a:rPr lang="en-US" altLang="zh-CN" sz="2400" dirty="0"/>
              <a:t>k </a:t>
            </a:r>
            <a:r>
              <a:rPr lang="zh-CN" altLang="en-US" sz="2400" dirty="0"/>
              <a:t>种实现</a:t>
            </a:r>
            <a:endParaRPr lang="en-US" altLang="zh-CN" sz="2400" dirty="0"/>
          </a:p>
          <a:p>
            <a:r>
              <a:rPr lang="zh-CN" altLang="en-US" dirty="0" smtClean="0"/>
              <a:t>我们</a:t>
            </a:r>
            <a:r>
              <a:rPr lang="zh-CN" altLang="en-US" dirty="0"/>
              <a:t>需要</a:t>
            </a:r>
            <a:r>
              <a:rPr lang="zh-CN" altLang="en-US" dirty="0" smtClean="0"/>
              <a:t>实现</a:t>
            </a:r>
            <a:endParaRPr lang="en-US" altLang="zh-CN" dirty="0" smtClean="0"/>
          </a:p>
          <a:p>
            <a:pPr lvl="2">
              <a:buSzPct val="75000"/>
              <a:buFont typeface="Wingdings" pitchFamily="2" charset="2"/>
              <a:buChar char="§"/>
            </a:pPr>
            <a:r>
              <a:rPr lang="en-US" altLang="zh-CN" sz="2400" dirty="0"/>
              <a:t>1</a:t>
            </a:r>
            <a:r>
              <a:rPr lang="zh-CN" altLang="en-US" sz="2400" dirty="0"/>
              <a:t>个</a:t>
            </a:r>
            <a:r>
              <a:rPr lang="en-US" altLang="zh-CN" sz="2400" dirty="0"/>
              <a:t>Monitor</a:t>
            </a:r>
            <a:r>
              <a:rPr lang="zh-CN" altLang="en-US" sz="2400" dirty="0"/>
              <a:t>类</a:t>
            </a:r>
            <a:endParaRPr lang="en-US" altLang="zh-CN" sz="2400" dirty="0"/>
          </a:p>
          <a:p>
            <a:pPr lvl="2">
              <a:buSzPct val="75000"/>
              <a:buFont typeface="Wingdings" pitchFamily="2" charset="2"/>
              <a:buChar char="§"/>
            </a:pPr>
            <a:r>
              <a:rPr lang="en-US" altLang="zh-CN" sz="2400" dirty="0"/>
              <a:t>3</a:t>
            </a:r>
            <a:r>
              <a:rPr lang="zh-CN" altLang="en-US" sz="2400" dirty="0"/>
              <a:t>个抽象策略类（接口）</a:t>
            </a:r>
            <a:endParaRPr lang="en-US" altLang="zh-CN" sz="2400" dirty="0"/>
          </a:p>
          <a:p>
            <a:pPr lvl="2">
              <a:buSzPct val="75000"/>
              <a:buFont typeface="Wingdings" pitchFamily="2" charset="2"/>
              <a:buChar char="§"/>
            </a:pPr>
            <a:r>
              <a:rPr lang="en-US" altLang="zh-CN" sz="2400" dirty="0" err="1"/>
              <a:t>n+m+k</a:t>
            </a:r>
            <a:r>
              <a:rPr lang="zh-CN" altLang="en-US" sz="2400" dirty="0"/>
              <a:t>个策略实现类（实现）</a:t>
            </a:r>
            <a:endParaRPr lang="en-US" altLang="zh-CN" sz="2400" dirty="0"/>
          </a:p>
          <a:p>
            <a:r>
              <a:rPr lang="zh-CN" altLang="en-US" dirty="0"/>
              <a:t>策略模式极大的降低了代码</a:t>
            </a:r>
            <a:r>
              <a:rPr lang="zh-CN" altLang="en-US" dirty="0" smtClean="0"/>
              <a:t>冗余，</a:t>
            </a:r>
            <a:r>
              <a:rPr lang="en-US" altLang="zh-CN" dirty="0" smtClean="0">
                <a:solidFill>
                  <a:srgbClr val="FF0000"/>
                </a:solidFill>
              </a:rPr>
              <a:t>(n+m+k+3+1) vs (n*m*k+1)</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35</a:t>
            </a:fld>
            <a:endParaRPr lang="zh-CN" altLang="en-US" dirty="0"/>
          </a:p>
        </p:txBody>
      </p:sp>
    </p:spTree>
    <p:extLst>
      <p:ext uri="{BB962C8B-B14F-4D97-AF65-F5344CB8AC3E}">
        <p14:creationId xmlns:p14="http://schemas.microsoft.com/office/powerpoint/2010/main" val="3543761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单一责任原则</a:t>
            </a:r>
            <a:endParaRPr lang="zh-CN" altLang="en-US" dirty="0"/>
          </a:p>
        </p:txBody>
      </p:sp>
      <p:sp>
        <p:nvSpPr>
          <p:cNvPr id="3" name="内容占位符 2"/>
          <p:cNvSpPr>
            <a:spLocks noGrp="1"/>
          </p:cNvSpPr>
          <p:nvPr>
            <p:ph idx="1"/>
          </p:nvPr>
        </p:nvSpPr>
        <p:spPr>
          <a:xfrm>
            <a:off x="628650" y="1575277"/>
            <a:ext cx="7886700" cy="4229987"/>
          </a:xfrm>
        </p:spPr>
        <p:txBody>
          <a:bodyPr>
            <a:normAutofit fontScale="92500" lnSpcReduction="200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策略模式很好的体现了单一责任原则</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itchFamily="2" charset="2"/>
              <a:buChar char="§"/>
            </a:pPr>
            <a:r>
              <a:rPr lang="zh-CN" altLang="en-US" sz="2600" dirty="0"/>
              <a:t>一个类（接口）只负责一项职责</a:t>
            </a:r>
            <a:endParaRPr lang="en-US" altLang="zh-CN" sz="2600" dirty="0"/>
          </a:p>
          <a:p>
            <a:pPr lvl="2">
              <a:lnSpc>
                <a:spcPct val="110000"/>
              </a:lnSpc>
              <a:buSzPct val="75000"/>
              <a:buFont typeface="Wingdings" pitchFamily="2" charset="2"/>
              <a:buChar char="§"/>
            </a:pPr>
            <a:r>
              <a:rPr lang="zh-CN" altLang="en-US" sz="2600" dirty="0"/>
              <a:t>不要存在多于一个导致类变更的原因</a:t>
            </a:r>
            <a:endParaRPr lang="en-US" altLang="zh-CN" sz="26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如果一个类承担</a:t>
            </a:r>
            <a:r>
              <a:rPr lang="zh-CN" altLang="en-US" sz="3000" b="1" dirty="0" smtClean="0">
                <a:solidFill>
                  <a:srgbClr val="003366"/>
                </a:solidFill>
                <a:latin typeface="Lucida Console" panose="020B0609040504020204" pitchFamily="49" charset="0"/>
              </a:rPr>
              <a:t>的职责过多，职责之间的</a:t>
            </a:r>
            <a:r>
              <a:rPr lang="zh-CN" altLang="en-US" sz="3000" b="1" dirty="0" smtClean="0">
                <a:solidFill>
                  <a:srgbClr val="FF0000"/>
                </a:solidFill>
                <a:latin typeface="Lucida Console" panose="020B0609040504020204" pitchFamily="49" charset="0"/>
              </a:rPr>
              <a:t>耦合</a:t>
            </a:r>
            <a:r>
              <a:rPr lang="zh-CN" altLang="en-US" sz="3000" b="1" dirty="0" smtClean="0">
                <a:solidFill>
                  <a:srgbClr val="003366"/>
                </a:solidFill>
                <a:latin typeface="Lucida Console" panose="020B0609040504020204" pitchFamily="49" charset="0"/>
              </a:rPr>
              <a:t>度会很大</a:t>
            </a:r>
            <a:endParaRPr lang="en-US" altLang="zh-CN" sz="3000" b="1" dirty="0" smtClean="0">
              <a:solidFill>
                <a:srgbClr val="003366"/>
              </a:solidFill>
              <a:latin typeface="Lucida Console" panose="020B0609040504020204" pitchFamily="49" charset="0"/>
            </a:endParaRPr>
          </a:p>
          <a:p>
            <a:pPr lvl="2">
              <a:lnSpc>
                <a:spcPct val="110000"/>
              </a:lnSpc>
              <a:buSzPct val="75000"/>
              <a:buFont typeface="Wingdings" pitchFamily="2" charset="2"/>
              <a:buChar char="§"/>
            </a:pPr>
            <a:r>
              <a:rPr lang="zh-CN" altLang="en-US" sz="2600" dirty="0"/>
              <a:t>职责的变化可能会削弱或者抑制这个类完成其他职责的</a:t>
            </a:r>
            <a:r>
              <a:rPr lang="zh-CN" altLang="en-US" sz="2600" dirty="0" smtClean="0"/>
              <a:t>能力</a:t>
            </a:r>
            <a:endParaRPr lang="en-US" altLang="zh-CN" sz="2600" dirty="0"/>
          </a:p>
          <a:p>
            <a:pPr lvl="2">
              <a:lnSpc>
                <a:spcPct val="110000"/>
              </a:lnSpc>
              <a:buSzPct val="75000"/>
              <a:buFont typeface="Wingdings" pitchFamily="2" charset="2"/>
              <a:buChar char="§"/>
            </a:pPr>
            <a:r>
              <a:rPr lang="zh-CN" altLang="en-US" sz="2600" dirty="0"/>
              <a:t>多变的场景会</a:t>
            </a:r>
            <a:r>
              <a:rPr lang="zh-CN" altLang="en-US" sz="2600" dirty="0" smtClean="0"/>
              <a:t>使得整体程序</a:t>
            </a:r>
            <a:r>
              <a:rPr lang="zh-CN" altLang="en-US" sz="2600" dirty="0"/>
              <a:t>的设计遭受</a:t>
            </a:r>
            <a:r>
              <a:rPr lang="zh-CN" altLang="en-US" sz="2600" dirty="0" smtClean="0"/>
              <a:t>破坏，维护难度增大</a:t>
            </a:r>
            <a:endParaRPr lang="en-US" altLang="zh-CN" sz="3000" b="1" dirty="0" smtClean="0">
              <a:solidFill>
                <a:srgbClr val="003366"/>
              </a:solidFill>
              <a:latin typeface="Lucida Console" panose="020B0609040504020204" pitchFamily="49" charset="0"/>
            </a:endParaRPr>
          </a:p>
          <a:p>
            <a:pPr marL="228600" lvl="2">
              <a:lnSpc>
                <a:spcPct val="110000"/>
              </a:lnSpc>
              <a:spcBef>
                <a:spcPts val="1000"/>
              </a:spcBef>
              <a:buSzPct val="75000"/>
              <a:buFont typeface="Wingdings" panose="05000000000000000000" pitchFamily="2" charset="2"/>
              <a:buChar char="n"/>
            </a:pPr>
            <a:r>
              <a:rPr lang="zh-CN" altLang="en-US" sz="3000" b="1" dirty="0" smtClean="0">
                <a:solidFill>
                  <a:srgbClr val="003366"/>
                </a:solidFill>
                <a:latin typeface="Lucida Console" panose="020B0609040504020204" pitchFamily="49" charset="0"/>
              </a:rPr>
              <a:t>单一</a:t>
            </a:r>
            <a:r>
              <a:rPr lang="zh-CN" altLang="en-US" sz="3000" b="1" dirty="0">
                <a:solidFill>
                  <a:srgbClr val="003366"/>
                </a:solidFill>
                <a:latin typeface="Lucida Console" panose="020B0609040504020204" pitchFamily="49" charset="0"/>
              </a:rPr>
              <a:t>职责</a:t>
            </a:r>
            <a:r>
              <a:rPr lang="zh-CN" altLang="en-US" sz="3000" b="1" dirty="0" smtClean="0">
                <a:solidFill>
                  <a:srgbClr val="003366"/>
                </a:solidFill>
                <a:latin typeface="Lucida Console" panose="020B0609040504020204" pitchFamily="49" charset="0"/>
              </a:rPr>
              <a:t>原则的</a:t>
            </a:r>
            <a:r>
              <a:rPr lang="zh-CN" altLang="en-US" sz="3000" b="1" dirty="0">
                <a:solidFill>
                  <a:srgbClr val="003366"/>
                </a:solidFill>
                <a:latin typeface="Lucida Console" panose="020B0609040504020204" pitchFamily="49" charset="0"/>
              </a:rPr>
              <a:t>核心</a:t>
            </a:r>
            <a:r>
              <a:rPr lang="zh-CN" altLang="en-US" sz="3000" b="1" dirty="0" smtClean="0">
                <a:solidFill>
                  <a:srgbClr val="003366"/>
                </a:solidFill>
                <a:latin typeface="Lucida Console" panose="020B0609040504020204" pitchFamily="49" charset="0"/>
              </a:rPr>
              <a:t>就是在</a:t>
            </a:r>
            <a:r>
              <a:rPr lang="zh-CN" altLang="en-US" sz="3000" b="1" dirty="0" smtClean="0">
                <a:solidFill>
                  <a:srgbClr val="FF0000"/>
                </a:solidFill>
                <a:latin typeface="Lucida Console" panose="020B0609040504020204" pitchFamily="49" charset="0"/>
              </a:rPr>
              <a:t>功能层面上解耦</a:t>
            </a:r>
            <a:endParaRPr lang="zh-CN" altLang="en-US" sz="3000" b="1" dirty="0">
              <a:solidFill>
                <a:srgbClr val="FF0000"/>
              </a:solidFill>
              <a:latin typeface="Lucida Console" panose="020B0609040504020204" pitchFamily="49" charset="0"/>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36</a:t>
            </a:fld>
            <a:endParaRPr lang="zh-CN" altLang="en-US" dirty="0"/>
          </a:p>
        </p:txBody>
      </p:sp>
      <p:sp>
        <p:nvSpPr>
          <p:cNvPr id="7" name="内容占位符 2"/>
          <p:cNvSpPr txBox="1">
            <a:spLocks/>
          </p:cNvSpPr>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234898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模板方法</a:t>
            </a:r>
            <a:r>
              <a:rPr lang="en-US" altLang="zh-CN" dirty="0" smtClean="0"/>
              <a:t>VS</a:t>
            </a:r>
            <a:r>
              <a:rPr lang="zh-CN" altLang="en-US" dirty="0" smtClean="0"/>
              <a:t>策略</a:t>
            </a:r>
            <a:endParaRPr lang="zh-CN" altLang="en-US" dirty="0"/>
          </a:p>
        </p:txBody>
      </p:sp>
      <p:graphicFrame>
        <p:nvGraphicFramePr>
          <p:cNvPr id="5" name="内容占位符 4"/>
          <p:cNvGraphicFramePr>
            <a:graphicFrameLocks noGrp="1"/>
          </p:cNvGraphicFramePr>
          <p:nvPr>
            <p:ph idx="1"/>
            <p:extLst/>
          </p:nvPr>
        </p:nvGraphicFramePr>
        <p:xfrm>
          <a:off x="628650" y="2325189"/>
          <a:ext cx="7886700" cy="4214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35BAD4BB-78AE-4348-B817-7175D1FF9E4B}" type="slidenum">
              <a:rPr lang="zh-CN" altLang="en-US" smtClean="0"/>
              <a:pPr/>
              <a:t>37</a:t>
            </a:fld>
            <a:endParaRPr lang="zh-CN" altLang="en-US" dirty="0"/>
          </a:p>
        </p:txBody>
      </p:sp>
      <p:sp>
        <p:nvSpPr>
          <p:cNvPr id="6" name="内容占位符 2"/>
          <p:cNvSpPr txBox="1">
            <a:spLocks/>
          </p:cNvSpPr>
          <p:nvPr/>
        </p:nvSpPr>
        <p:spPr>
          <a:xfrm>
            <a:off x="628650" y="126876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当我们需要实现一个新的</a:t>
            </a:r>
            <a:r>
              <a:rPr lang="en-US" altLang="zh-CN" dirty="0" err="1">
                <a:latin typeface="Consolas" panose="020B0609020204030204" pitchFamily="49" charset="0"/>
                <a:ea typeface="华文楷体" panose="02010600040101010101" pitchFamily="2" charset="-122"/>
              </a:rPr>
              <a:t>getTotalMemory</a:t>
            </a:r>
            <a:r>
              <a:rPr lang="en-US" altLang="zh-CN" dirty="0">
                <a:latin typeface="Consolas" panose="020B0609020204030204" pitchFamily="49" charset="0"/>
                <a:ea typeface="华文楷体" panose="02010600040101010101" pitchFamily="2" charset="-122"/>
              </a:rPr>
              <a:t>()+</a:t>
            </a:r>
            <a:r>
              <a:rPr lang="en-US" altLang="zh-CN" dirty="0" err="1">
                <a:latin typeface="Consolas" panose="020B0609020204030204" pitchFamily="49" charset="0"/>
                <a:ea typeface="华文楷体" panose="02010600040101010101" pitchFamily="2" charset="-122"/>
              </a:rPr>
              <a:t>getUsedMemory</a:t>
            </a:r>
            <a:r>
              <a:rPr lang="en-US" altLang="zh-CN" dirty="0" smtClean="0">
                <a:latin typeface="Consolas" panose="020B0609020204030204" pitchFamily="49" charset="0"/>
                <a:ea typeface="华文楷体" panose="02010600040101010101" pitchFamily="2" charset="-122"/>
              </a:rPr>
              <a:t>()</a:t>
            </a:r>
            <a:endParaRPr lang="zh-CN" altLang="zh-CN" b="1" dirty="0">
              <a:solidFill>
                <a:srgbClr val="003366"/>
              </a:solidFill>
              <a:latin typeface="Consolas" panose="020B0609020204030204" pitchFamily="49" charset="0"/>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33546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0DA6878-E11E-49E1-955B-140805B529EF}"/>
                                            </p:graphicEl>
                                          </p:spTgt>
                                        </p:tgtEl>
                                        <p:attrNameLst>
                                          <p:attrName>style.visibility</p:attrName>
                                        </p:attrNameLst>
                                      </p:cBhvr>
                                      <p:to>
                                        <p:strVal val="visible"/>
                                      </p:to>
                                    </p:set>
                                    <p:animEffect transition="in" filter="fade">
                                      <p:cBhvr>
                                        <p:cTn id="7" dur="500"/>
                                        <p:tgtEl>
                                          <p:spTgt spid="5">
                                            <p:graphicEl>
                                              <a:dgm id="{30DA6878-E11E-49E1-955B-140805B529E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EDB4AA6-32AF-44D6-9F64-CB942A8079E2}"/>
                                            </p:graphicEl>
                                          </p:spTgt>
                                        </p:tgtEl>
                                        <p:attrNameLst>
                                          <p:attrName>style.visibility</p:attrName>
                                        </p:attrNameLst>
                                      </p:cBhvr>
                                      <p:to>
                                        <p:strVal val="visible"/>
                                      </p:to>
                                    </p:set>
                                    <p:animEffect transition="in" filter="fade">
                                      <p:cBhvr>
                                        <p:cTn id="12" dur="500"/>
                                        <p:tgtEl>
                                          <p:spTgt spid="5">
                                            <p:graphicEl>
                                              <a:dgm id="{EEDB4AA6-32AF-44D6-9F64-CB942A8079E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1DC7EF5F-B031-4AAB-9BFA-FBFC076D71E0}"/>
                                            </p:graphicEl>
                                          </p:spTgt>
                                        </p:tgtEl>
                                        <p:attrNameLst>
                                          <p:attrName>style.visibility</p:attrName>
                                        </p:attrNameLst>
                                      </p:cBhvr>
                                      <p:to>
                                        <p:strVal val="visible"/>
                                      </p:to>
                                    </p:set>
                                    <p:animEffect transition="in" filter="fade">
                                      <p:cBhvr>
                                        <p:cTn id="17" dur="500"/>
                                        <p:tgtEl>
                                          <p:spTgt spid="5">
                                            <p:graphicEl>
                                              <a:dgm id="{1DC7EF5F-B031-4AAB-9BFA-FBFC076D71E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BC5FFCBD-8963-4386-998B-EC7F07B38F9B}"/>
                                            </p:graphicEl>
                                          </p:spTgt>
                                        </p:tgtEl>
                                        <p:attrNameLst>
                                          <p:attrName>style.visibility</p:attrName>
                                        </p:attrNameLst>
                                      </p:cBhvr>
                                      <p:to>
                                        <p:strVal val="visible"/>
                                      </p:to>
                                    </p:set>
                                    <p:animEffect transition="in" filter="fade">
                                      <p:cBhvr>
                                        <p:cTn id="22" dur="500"/>
                                        <p:tgtEl>
                                          <p:spTgt spid="5">
                                            <p:graphicEl>
                                              <a:dgm id="{BC5FFCBD-8963-4386-998B-EC7F07B38F9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38</a:t>
            </a:fld>
            <a:endParaRPr lang="zh-CN" altLang="en-US" dirty="0"/>
          </a:p>
        </p:txBody>
      </p:sp>
      <p:graphicFrame>
        <p:nvGraphicFramePr>
          <p:cNvPr id="6" name="图示 5"/>
          <p:cNvGraphicFramePr/>
          <p:nvPr>
            <p:extLst/>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332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95913D3D-FCCC-47BA-B55F-71796684FF3C}"/>
                                            </p:graphicEl>
                                          </p:spTgt>
                                        </p:tgtEl>
                                        <p:attrNameLst>
                                          <p:attrName>style.visibility</p:attrName>
                                        </p:attrNameLst>
                                      </p:cBhvr>
                                      <p:to>
                                        <p:strVal val="visible"/>
                                      </p:to>
                                    </p:set>
                                    <p:animEffect transition="in" filter="fade">
                                      <p:cBhvr>
                                        <p:cTn id="7" dur="500"/>
                                        <p:tgtEl>
                                          <p:spTgt spid="6">
                                            <p:graphicEl>
                                              <a:dgm id="{95913D3D-FCCC-47BA-B55F-71796684FF3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4F99D08E-A45F-418D-B8DE-A4B2EAA1939D}"/>
                                            </p:graphicEl>
                                          </p:spTgt>
                                        </p:tgtEl>
                                        <p:attrNameLst>
                                          <p:attrName>style.visibility</p:attrName>
                                        </p:attrNameLst>
                                      </p:cBhvr>
                                      <p:to>
                                        <p:strVal val="visible"/>
                                      </p:to>
                                    </p:set>
                                    <p:animEffect transition="in" filter="fade">
                                      <p:cBhvr>
                                        <p:cTn id="12" dur="500"/>
                                        <p:tgtEl>
                                          <p:spTgt spid="6">
                                            <p:graphicEl>
                                              <a:dgm id="{4F99D08E-A45F-418D-B8DE-A4B2EAA1939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D581C9D2-9FFF-469F-A863-444014EEFBC5}"/>
                                            </p:graphicEl>
                                          </p:spTgt>
                                        </p:tgtEl>
                                        <p:attrNameLst>
                                          <p:attrName>style.visibility</p:attrName>
                                        </p:attrNameLst>
                                      </p:cBhvr>
                                      <p:to>
                                        <p:strVal val="visible"/>
                                      </p:to>
                                    </p:set>
                                    <p:animEffect transition="in" filter="fade">
                                      <p:cBhvr>
                                        <p:cTn id="17" dur="500"/>
                                        <p:tgtEl>
                                          <p:spTgt spid="6">
                                            <p:graphicEl>
                                              <a:dgm id="{D581C9D2-9FFF-469F-A863-444014EEFBC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8FFECA59-98BF-4565-9CEA-F70A4E2AD30D}"/>
                                            </p:graphicEl>
                                          </p:spTgt>
                                        </p:tgtEl>
                                        <p:attrNameLst>
                                          <p:attrName>style.visibility</p:attrName>
                                        </p:attrNameLst>
                                      </p:cBhvr>
                                      <p:to>
                                        <p:strVal val="visible"/>
                                      </p:to>
                                    </p:set>
                                    <p:animEffect transition="in" filter="fade">
                                      <p:cBhvr>
                                        <p:cTn id="22" dur="500"/>
                                        <p:tgtEl>
                                          <p:spTgt spid="6">
                                            <p:graphicEl>
                                              <a:dgm id="{8FFECA59-98BF-4565-9CEA-F70A4E2AD30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3" name="内容占位符 2"/>
          <p:cNvSpPr>
            <a:spLocks noGrp="1"/>
          </p:cNvSpPr>
          <p:nvPr>
            <p:ph idx="1"/>
          </p:nvPr>
        </p:nvSpPr>
        <p:spPr>
          <a:xfrm>
            <a:off x="628650" y="1484784"/>
            <a:ext cx="8047806" cy="4749029"/>
          </a:xfrm>
        </p:spPr>
        <p:txBody>
          <a:bodyPr/>
          <a:lstStyle/>
          <a:p>
            <a:r>
              <a:rPr lang="zh-CN" altLang="en-US" dirty="0"/>
              <a:t>模板方法和策略模式都是解决算法多样性对代码结构冲击的问题。</a:t>
            </a:r>
            <a:r>
              <a:rPr lang="zh-CN" altLang="en-US" dirty="0">
                <a:solidFill>
                  <a:srgbClr val="FF0000"/>
                </a:solidFill>
              </a:rPr>
              <a:t>业务相对简单时，策略模式和模板方法几乎等效</a:t>
            </a:r>
            <a:r>
              <a:rPr lang="zh-CN" altLang="en-US" dirty="0" smtClean="0"/>
              <a:t>。</a:t>
            </a:r>
            <a:endParaRPr lang="en-US" altLang="zh-CN" dirty="0" smtClean="0"/>
          </a:p>
          <a:p>
            <a:endParaRPr lang="en-US" altLang="zh-CN" dirty="0" smtClean="0"/>
          </a:p>
          <a:p>
            <a:r>
              <a:rPr lang="zh-CN" altLang="en-US" dirty="0" smtClean="0"/>
              <a:t>模式</a:t>
            </a:r>
            <a:r>
              <a:rPr lang="zh-CN" altLang="en-US" dirty="0"/>
              <a:t>方法更加侧重</a:t>
            </a:r>
            <a:r>
              <a:rPr lang="zh-CN" altLang="en-US" dirty="0" smtClean="0"/>
              <a:t>于逻辑复杂但结构稳定的</a:t>
            </a:r>
            <a:r>
              <a:rPr lang="zh-CN" altLang="en-US" dirty="0"/>
              <a:t>场景</a:t>
            </a:r>
            <a:r>
              <a:rPr lang="zh-CN" altLang="en-US" dirty="0" smtClean="0"/>
              <a:t>，尤其是其中</a:t>
            </a:r>
            <a:r>
              <a:rPr lang="zh-CN" altLang="en-US" dirty="0"/>
              <a:t>的某些步骤</a:t>
            </a:r>
            <a:r>
              <a:rPr lang="zh-CN" altLang="en-US" dirty="0" smtClean="0"/>
              <a:t>（部分功能）变化剧烈且没有相互关联。</a:t>
            </a:r>
            <a:endParaRPr lang="en-US" altLang="zh-CN" dirty="0" smtClean="0"/>
          </a:p>
          <a:p>
            <a:endParaRPr lang="en-US" altLang="zh-CN" dirty="0" smtClean="0"/>
          </a:p>
          <a:p>
            <a:r>
              <a:rPr lang="zh-CN" altLang="en-US" dirty="0" smtClean="0"/>
              <a:t>策略</a:t>
            </a:r>
            <a:r>
              <a:rPr lang="zh-CN" altLang="en-US" dirty="0"/>
              <a:t>模式</a:t>
            </a:r>
            <a:r>
              <a:rPr lang="zh-CN" altLang="en-US" dirty="0" smtClean="0"/>
              <a:t>则适用于算法（功能）本身灵活多变的场景，且多种算法之间需要协同工作。</a:t>
            </a:r>
            <a:endParaRPr lang="zh-CN" altLang="en-US" dirty="0"/>
          </a:p>
          <a:p>
            <a:pPr marL="0" indent="0">
              <a:buNone/>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39</a:t>
            </a:fld>
            <a:endParaRPr lang="zh-CN" altLang="en-US" dirty="0"/>
          </a:p>
        </p:txBody>
      </p:sp>
    </p:spTree>
    <p:extLst>
      <p:ext uri="{BB962C8B-B14F-4D97-AF65-F5344CB8AC3E}">
        <p14:creationId xmlns:p14="http://schemas.microsoft.com/office/powerpoint/2010/main" val="2245061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95536" y="1196752"/>
            <a:ext cx="8280920" cy="4749029"/>
          </a:xfrm>
        </p:spPr>
        <p:txBody>
          <a:bodyPr/>
          <a:lstStyle/>
          <a:p>
            <a:pPr marL="228600" lvl="2">
              <a:spcBef>
                <a:spcPts val="1000"/>
              </a:spcBef>
              <a:buSzPct val="75000"/>
              <a:buFont typeface="Wingdings" panose="05000000000000000000" pitchFamily="2" charset="2"/>
              <a:buChar char="n"/>
            </a:pPr>
            <a:r>
              <a:rPr lang="zh-CN" altLang="en-US" sz="2800" b="1" dirty="0" smtClean="0">
                <a:solidFill>
                  <a:srgbClr val="003366"/>
                </a:solidFill>
              </a:rPr>
              <a:t>行为</a:t>
            </a:r>
            <a:r>
              <a:rPr lang="zh-CN" altLang="en-US" sz="2800" b="1" dirty="0">
                <a:solidFill>
                  <a:srgbClr val="003366"/>
                </a:solidFill>
              </a:rPr>
              <a:t>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itchFamily="2" charset="2"/>
              <a:buChar char="§"/>
            </a:pPr>
            <a:r>
              <a:rPr lang="zh-CN" altLang="en-US" sz="2400" dirty="0" smtClean="0"/>
              <a:t>关注</a:t>
            </a:r>
            <a:r>
              <a:rPr lang="zh-CN" altLang="en-US" sz="2400" dirty="0"/>
              <a:t>对象行为功能上的抽象，从而提升对象在行为功能上的可拓展</a:t>
            </a:r>
            <a:r>
              <a:rPr lang="zh-CN" altLang="en-US" sz="2400" dirty="0" smtClean="0"/>
              <a:t>性，</a:t>
            </a:r>
            <a:r>
              <a:rPr lang="zh-CN" altLang="en-US" sz="2400" dirty="0" smtClean="0">
                <a:solidFill>
                  <a:srgbClr val="FF0000"/>
                </a:solidFill>
              </a:rPr>
              <a:t>能以最少的代码变动完成功能的增减</a:t>
            </a:r>
            <a:endParaRPr lang="en-US" altLang="zh-CN" sz="2400" dirty="0" smtClean="0">
              <a:solidFill>
                <a:srgbClr val="FF0000"/>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结构型模式（</a:t>
            </a:r>
            <a:r>
              <a:rPr lang="en-US" altLang="zh-CN" sz="2800" b="1" dirty="0">
                <a:solidFill>
                  <a:srgbClr val="003366"/>
                </a:solidFill>
              </a:rPr>
              <a:t>Structural Patterns</a:t>
            </a:r>
            <a:r>
              <a:rPr lang="zh-CN" altLang="en-US" sz="2800" b="1" dirty="0" smtClean="0">
                <a:solidFill>
                  <a:srgbClr val="003366"/>
                </a:solidFill>
              </a:rPr>
              <a:t>）</a:t>
            </a:r>
            <a:endParaRPr lang="en-US" altLang="zh-CN" dirty="0"/>
          </a:p>
          <a:p>
            <a:pPr lvl="2">
              <a:lnSpc>
                <a:spcPct val="100000"/>
              </a:lnSpc>
              <a:buSzPct val="75000"/>
              <a:buFont typeface="Wingdings" pitchFamily="2" charset="2"/>
              <a:buChar char="§"/>
            </a:pPr>
            <a:r>
              <a:rPr lang="zh-CN" altLang="en-US" sz="2400" dirty="0"/>
              <a:t>关注</a:t>
            </a:r>
            <a:r>
              <a:rPr lang="zh-CN" altLang="en-US" sz="2400" dirty="0" smtClean="0"/>
              <a:t>对象</a:t>
            </a:r>
            <a:r>
              <a:rPr lang="zh-CN" altLang="en-US" sz="2400" dirty="0"/>
              <a:t>之间</a:t>
            </a:r>
            <a:r>
              <a:rPr lang="zh-CN" altLang="en-US" sz="2400" dirty="0" smtClean="0"/>
              <a:t>结构关系上的</a:t>
            </a:r>
            <a:r>
              <a:rPr lang="zh-CN" altLang="en-US" sz="2400" dirty="0"/>
              <a:t>抽象，从而提升对象结构的可维护性、代码的健壮性</a:t>
            </a:r>
            <a:r>
              <a:rPr lang="zh-CN" altLang="en-US" sz="2400" dirty="0" smtClean="0"/>
              <a:t>，</a:t>
            </a:r>
            <a:r>
              <a:rPr lang="zh-CN" altLang="en-US" sz="2400" dirty="0" smtClean="0">
                <a:solidFill>
                  <a:srgbClr val="FF0000"/>
                </a:solidFill>
              </a:rPr>
              <a:t>能在结构层面上尽可能的</a:t>
            </a:r>
            <a:r>
              <a:rPr lang="zh-CN" altLang="en-US" sz="2400" dirty="0">
                <a:solidFill>
                  <a:srgbClr val="FF0000"/>
                </a:solidFill>
              </a:rPr>
              <a:t>解耦</a:t>
            </a:r>
            <a:r>
              <a:rPr lang="zh-CN" altLang="en-US" sz="2400" dirty="0" smtClean="0">
                <a:solidFill>
                  <a:srgbClr val="FF0000"/>
                </a:solidFill>
              </a:rPr>
              <a:t>合</a:t>
            </a:r>
            <a:endParaRPr lang="en-US" altLang="zh-CN" sz="2400" dirty="0" smtClean="0"/>
          </a:p>
          <a:p>
            <a:pPr marL="228600" lvl="2">
              <a:spcBef>
                <a:spcPts val="1000"/>
              </a:spcBef>
              <a:buSzPct val="75000"/>
              <a:buFont typeface="Wingdings" panose="05000000000000000000" pitchFamily="2" charset="2"/>
              <a:buChar char="n"/>
            </a:pPr>
            <a:r>
              <a:rPr lang="zh-CN" altLang="en-US" sz="2800" b="1" dirty="0">
                <a:solidFill>
                  <a:srgbClr val="003366"/>
                </a:solidFill>
              </a:rPr>
              <a:t>创建型模式（</a:t>
            </a:r>
            <a:r>
              <a:rPr lang="en-US" altLang="zh-CN" sz="2800" b="1" dirty="0">
                <a:solidFill>
                  <a:srgbClr val="003366"/>
                </a:solidFill>
              </a:rPr>
              <a:t>Creational Patterns</a:t>
            </a:r>
            <a:r>
              <a:rPr lang="zh-CN" altLang="en-US" sz="2800" b="1" dirty="0" smtClean="0">
                <a:solidFill>
                  <a:srgbClr val="003366"/>
                </a:solidFill>
              </a:rPr>
              <a:t>）</a:t>
            </a:r>
            <a:endParaRPr lang="en-US" altLang="zh-CN" sz="2800" b="1" dirty="0" smtClean="0">
              <a:solidFill>
                <a:srgbClr val="003366"/>
              </a:solidFill>
            </a:endParaRPr>
          </a:p>
          <a:p>
            <a:pPr lvl="2">
              <a:lnSpc>
                <a:spcPct val="100000"/>
              </a:lnSpc>
              <a:buSzPct val="75000"/>
              <a:buFont typeface="Wingdings" pitchFamily="2" charset="2"/>
              <a:buChar char="§"/>
            </a:pPr>
            <a:r>
              <a:rPr lang="zh-CN" altLang="en-US" sz="2400" dirty="0"/>
              <a:t>将对象的创建与使用进行划分，从而规避复杂对象创建带来的资源消耗</a:t>
            </a:r>
            <a:r>
              <a:rPr lang="zh-CN" altLang="en-US" sz="2400" dirty="0" smtClean="0"/>
              <a:t>，</a:t>
            </a:r>
            <a:r>
              <a:rPr lang="zh-CN" altLang="en-US" sz="2400" dirty="0" smtClean="0">
                <a:solidFill>
                  <a:srgbClr val="FF0000"/>
                </a:solidFill>
              </a:rPr>
              <a:t>能以</a:t>
            </a:r>
            <a:r>
              <a:rPr lang="zh-CN" altLang="en-US" sz="2400" dirty="0">
                <a:solidFill>
                  <a:srgbClr val="FF0000"/>
                </a:solidFill>
              </a:rPr>
              <a:t>简短的代码完成对象的高效</a:t>
            </a:r>
            <a:r>
              <a:rPr lang="zh-CN" altLang="en-US" sz="2400" dirty="0" smtClean="0">
                <a:solidFill>
                  <a:srgbClr val="FF0000"/>
                </a:solidFill>
              </a:rPr>
              <a:t>创建</a:t>
            </a:r>
            <a:endParaRPr lang="en-US" altLang="zh-CN" sz="2400" dirty="0"/>
          </a:p>
          <a:p>
            <a:pPr lvl="2">
              <a:lnSpc>
                <a:spcPct val="100000"/>
              </a:lnSpc>
              <a:buSzPct val="75000"/>
              <a:buFont typeface="Wingdings" pitchFamily="2" charset="2"/>
              <a:buChar char="§"/>
            </a:pPr>
            <a:endParaRPr lang="en-US" altLang="zh-CN" sz="2400" dirty="0" smtClean="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4</a:t>
            </a:fld>
            <a:endParaRPr lang="en-US" altLang="zh-CN"/>
          </a:p>
        </p:txBody>
      </p:sp>
    </p:spTree>
    <p:extLst>
      <p:ext uri="{BB962C8B-B14F-4D97-AF65-F5344CB8AC3E}">
        <p14:creationId xmlns:p14="http://schemas.microsoft.com/office/powerpoint/2010/main" val="21967383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再从一个简单的实例开始</a:t>
            </a:r>
            <a:endParaRPr lang="zh-CN" altLang="en-US" dirty="0"/>
          </a:p>
        </p:txBody>
      </p:sp>
      <p:sp>
        <p:nvSpPr>
          <p:cNvPr id="3" name="内容占位符 2"/>
          <p:cNvSpPr>
            <a:spLocks noGrp="1"/>
          </p:cNvSpPr>
          <p:nvPr>
            <p:ph idx="1"/>
          </p:nvPr>
        </p:nvSpPr>
        <p:spPr/>
        <p:txBody>
          <a:bodyPr/>
          <a:lstStyle/>
          <a:p>
            <a:r>
              <a:rPr lang="zh-CN" altLang="en-US" dirty="0" smtClean="0"/>
              <a:t>实例：对考试结果进行统计分析</a:t>
            </a:r>
            <a:r>
              <a:rPr lang="en-US" altLang="zh-CN" dirty="0" smtClean="0"/>
              <a:t>(</a:t>
            </a:r>
            <a:r>
              <a:rPr lang="zh-CN" altLang="en-US" dirty="0" smtClean="0"/>
              <a:t>及格率</a:t>
            </a:r>
            <a:r>
              <a:rPr lang="en-US" altLang="zh-CN" dirty="0" smtClean="0"/>
              <a:t>)</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40</a:t>
            </a:fld>
            <a:endParaRPr lang="zh-CN" altLang="en-US" dirty="0"/>
          </a:p>
        </p:txBody>
      </p:sp>
      <p:sp>
        <p:nvSpPr>
          <p:cNvPr id="5" name="TextBox 3"/>
          <p:cNvSpPr txBox="1"/>
          <p:nvPr/>
        </p:nvSpPr>
        <p:spPr>
          <a:xfrm>
            <a:off x="628651" y="2357980"/>
            <a:ext cx="7886700" cy="378565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float </a:t>
            </a:r>
            <a:r>
              <a:rPr lang="en-US" altLang="zh-CN" sz="1600" dirty="0">
                <a:solidFill>
                  <a:schemeClr val="tx1"/>
                </a:solidFill>
                <a:latin typeface="Consolas" panose="020B0609020204030204" pitchFamily="49" charset="0"/>
                <a:ea typeface="华文楷体" panose="02010600040101010101" pitchFamily="2" charset="-122"/>
                <a:cs typeface="+mn-cs"/>
              </a:rPr>
              <a:t>scores[STUDENT_COUNT];</a:t>
            </a:r>
          </a:p>
          <a:p>
            <a:pPr lvl="1"/>
            <a:r>
              <a:rPr lang="en-US" altLang="zh-CN" sz="16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passed = 0;</a:t>
            </a:r>
          </a:p>
          <a:p>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rgbClr val="FF0000"/>
                </a:solidFill>
                <a:latin typeface="Consolas" panose="020B0609020204030204" pitchFamily="49" charset="0"/>
                <a:ea typeface="华文楷体" panose="02010600040101010101" pitchFamily="2" charset="-122"/>
                <a:cs typeface="+mn-cs"/>
              </a:rPr>
              <a:t>	for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0;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STUDENT_COUNT;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(scores[</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&gt;= 60) </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			passed </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cout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 "passing rate = "</a:t>
            </a:r>
          </a:p>
          <a:p>
            <a:r>
              <a:rPr lang="en-US" altLang="zh-CN" sz="1600" dirty="0">
                <a:solidFill>
                  <a:schemeClr val="tx1"/>
                </a:solidFill>
                <a:latin typeface="Consolas" panose="020B0609020204030204" pitchFamily="49" charset="0"/>
                <a:ea typeface="华文楷体" panose="02010600040101010101" pitchFamily="2" charset="-122"/>
                <a:cs typeface="+mn-cs"/>
              </a:rPr>
              <a:t>       &lt;&lt; (float)passed / STUDENT_COUNT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return </a:t>
            </a:r>
            <a:r>
              <a:rPr lang="en-US" altLang="zh-CN" sz="1600" dirty="0">
                <a:solidFill>
                  <a:schemeClr val="tx1"/>
                </a:solidFill>
                <a:latin typeface="Consolas" panose="020B0609020204030204" pitchFamily="49" charset="0"/>
                <a:ea typeface="华文楷体" panose="02010600040101010101" pitchFamily="2" charset="-122"/>
                <a:cs typeface="+mn-cs"/>
              </a:rPr>
              <a:t>EXIT_SUCCESS;</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5548792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责任分解</a:t>
            </a:r>
            <a:endParaRPr lang="zh-CN" altLang="en-US" dirty="0"/>
          </a:p>
        </p:txBody>
      </p:sp>
      <p:sp>
        <p:nvSpPr>
          <p:cNvPr id="3" name="内容占位符 2"/>
          <p:cNvSpPr>
            <a:spLocks noGrp="1"/>
          </p:cNvSpPr>
          <p:nvPr>
            <p:ph idx="1"/>
          </p:nvPr>
        </p:nvSpPr>
        <p:spPr/>
        <p:txBody>
          <a:bodyPr/>
          <a:lstStyle/>
          <a:p>
            <a:r>
              <a:rPr lang="zh-CN" altLang="en-US" dirty="0" smtClean="0"/>
              <a:t>把“分析”单独作为一个功能</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41</a:t>
            </a:fld>
            <a:endParaRPr lang="zh-CN" altLang="en-US" dirty="0"/>
          </a:p>
        </p:txBody>
      </p:sp>
      <p:sp>
        <p:nvSpPr>
          <p:cNvPr id="5" name="TextBox 3"/>
          <p:cNvSpPr txBox="1"/>
          <p:nvPr/>
        </p:nvSpPr>
        <p:spPr>
          <a:xfrm>
            <a:off x="628651" y="2357980"/>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analyze(float *scores,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student_count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passed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rgbClr val="FF0000"/>
                </a:solidFill>
                <a:latin typeface="Consolas" panose="020B0609020204030204" pitchFamily="49" charset="0"/>
                <a:ea typeface="华文楷体" panose="02010600040101010101" pitchFamily="2" charset="-122"/>
                <a:cs typeface="+mn-cs"/>
              </a:rPr>
              <a:t>	for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0;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 </a:t>
            </a:r>
            <a:r>
              <a:rPr lang="en-US" altLang="zh-CN" sz="1600" dirty="0" err="1">
                <a:solidFill>
                  <a:srgbClr val="FF0000"/>
                </a:solidFill>
                <a:latin typeface="Consolas" panose="020B0609020204030204" pitchFamily="49" charset="0"/>
                <a:ea typeface="华文楷体" panose="02010600040101010101" pitchFamily="2" charset="-122"/>
                <a:cs typeface="+mn-cs"/>
              </a:rPr>
              <a:t>student_count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(scores[</a:t>
            </a:r>
            <a:r>
              <a:rPr lang="en-US" altLang="zh-CN" sz="1600" dirty="0" err="1">
                <a:solidFill>
                  <a:srgbClr val="FF0000"/>
                </a:solidFill>
                <a:latin typeface="Consolas" panose="020B0609020204030204" pitchFamily="49" charset="0"/>
                <a:ea typeface="华文楷体" panose="02010600040101010101" pitchFamily="2" charset="-122"/>
                <a:cs typeface="+mn-cs"/>
              </a:rPr>
              <a:t>i</a:t>
            </a:r>
            <a:r>
              <a:rPr lang="en-US" altLang="zh-CN" sz="1600" dirty="0">
                <a:solidFill>
                  <a:srgbClr val="FF0000"/>
                </a:solidFill>
                <a:latin typeface="Consolas" panose="020B0609020204030204" pitchFamily="49" charset="0"/>
                <a:ea typeface="华文楷体" panose="02010600040101010101" pitchFamily="2" charset="-122"/>
                <a:cs typeface="+mn-cs"/>
              </a:rPr>
              <a:t>] &gt;= 60) </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			passed </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cout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 "passing rate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		&lt;&lt; </a:t>
            </a:r>
            <a:r>
              <a:rPr lang="en-US" altLang="zh-CN" sz="1600" dirty="0">
                <a:solidFill>
                  <a:schemeClr val="tx1"/>
                </a:solidFill>
                <a:latin typeface="Consolas" panose="020B0609020204030204" pitchFamily="49" charset="0"/>
                <a:ea typeface="华文楷体" panose="02010600040101010101" pitchFamily="2" charset="-122"/>
                <a:cs typeface="+mn-cs"/>
              </a:rPr>
              <a:t>(float)passed / </a:t>
            </a:r>
            <a:r>
              <a:rPr lang="en-US" altLang="zh-CN" sz="1600" dirty="0" err="1">
                <a:solidFill>
                  <a:schemeClr val="tx1"/>
                </a:solidFill>
                <a:latin typeface="Consolas" panose="020B0609020204030204" pitchFamily="49" charset="0"/>
                <a:ea typeface="华文楷体" panose="02010600040101010101" pitchFamily="2" charset="-122"/>
                <a:cs typeface="+mn-cs"/>
              </a:rPr>
              <a:t>student_count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6074851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链表替代数组</a:t>
            </a:r>
            <a:endParaRPr lang="zh-CN" altLang="en-US" dirty="0"/>
          </a:p>
        </p:txBody>
      </p:sp>
      <p:sp>
        <p:nvSpPr>
          <p:cNvPr id="3" name="内容占位符 2"/>
          <p:cNvSpPr>
            <a:spLocks noGrp="1"/>
          </p:cNvSpPr>
          <p:nvPr>
            <p:ph idx="1"/>
          </p:nvPr>
        </p:nvSpPr>
        <p:spPr>
          <a:xfrm>
            <a:off x="539552" y="1484784"/>
            <a:ext cx="8047806" cy="4749029"/>
          </a:xfrm>
        </p:spPr>
        <p:txBody>
          <a:bodyPr/>
          <a:lstStyle/>
          <a:p>
            <a:r>
              <a:rPr lang="zh-CN" altLang="en-US" dirty="0" smtClean="0"/>
              <a:t>如果成绩是用单向非循环链表取代数组进行存储？</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42</a:t>
            </a:fld>
            <a:endParaRPr lang="zh-CN" altLang="en-US" dirty="0"/>
          </a:p>
        </p:txBody>
      </p:sp>
      <p:sp>
        <p:nvSpPr>
          <p:cNvPr id="5" name="TextBox 3"/>
          <p:cNvSpPr txBox="1"/>
          <p:nvPr/>
        </p:nvSpPr>
        <p:spPr>
          <a:xfrm>
            <a:off x="628651" y="4103201"/>
            <a:ext cx="7886700"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struct</a:t>
            </a:r>
            <a:r>
              <a:rPr lang="en-US" altLang="zh-CN" sz="1600" dirty="0">
                <a:solidFill>
                  <a:schemeClr val="tx1"/>
                </a:solidFill>
                <a:latin typeface="Consolas" panose="020B0609020204030204" pitchFamily="49" charset="0"/>
                <a:ea typeface="华文楷体" panose="02010600040101010101" pitchFamily="2" charset="-122"/>
                <a:cs typeface="+mn-cs"/>
              </a:rPr>
              <a:t> Student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float </a:t>
            </a:r>
            <a:r>
              <a:rPr lang="en-US" altLang="zh-CN" sz="1600" dirty="0">
                <a:solidFill>
                  <a:schemeClr val="tx1"/>
                </a:solidFill>
                <a:latin typeface="Consolas" panose="020B0609020204030204" pitchFamily="49" charset="0"/>
                <a:ea typeface="华文楷体" panose="02010600040101010101" pitchFamily="2" charset="-122"/>
                <a:cs typeface="+mn-cs"/>
              </a:rPr>
              <a:t>score;</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Student</a:t>
            </a:r>
            <a:r>
              <a:rPr lang="en-US" altLang="zh-CN" sz="1600" dirty="0">
                <a:solidFill>
                  <a:schemeClr val="tx1"/>
                </a:solidFill>
                <a:latin typeface="Consolas" panose="020B0609020204030204" pitchFamily="49" charset="0"/>
                <a:ea typeface="华文楷体" panose="02010600040101010101" pitchFamily="2" charset="-122"/>
                <a:cs typeface="+mn-cs"/>
              </a:rPr>
              <a:t>* next;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Student *head;</a:t>
            </a:r>
          </a:p>
        </p:txBody>
      </p:sp>
      <p:pic>
        <p:nvPicPr>
          <p:cNvPr id="7" name="图片 6"/>
          <p:cNvPicPr>
            <a:picLocks noChangeAspect="1"/>
          </p:cNvPicPr>
          <p:nvPr/>
        </p:nvPicPr>
        <p:blipFill>
          <a:blip r:embed="rId2"/>
          <a:stretch>
            <a:fillRect/>
          </a:stretch>
        </p:blipFill>
        <p:spPr>
          <a:xfrm>
            <a:off x="467544" y="2204864"/>
            <a:ext cx="8176346" cy="1800200"/>
          </a:xfrm>
          <a:prstGeom prst="rect">
            <a:avLst/>
          </a:prstGeom>
        </p:spPr>
      </p:pic>
    </p:spTree>
    <p:extLst>
      <p:ext uri="{BB962C8B-B14F-4D97-AF65-F5344CB8AC3E}">
        <p14:creationId xmlns:p14="http://schemas.microsoft.com/office/powerpoint/2010/main" val="1681611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链表替代数组</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43</a:t>
            </a:fld>
            <a:endParaRPr lang="zh-CN" altLang="en-US" dirty="0"/>
          </a:p>
        </p:txBody>
      </p:sp>
      <p:pic>
        <p:nvPicPr>
          <p:cNvPr id="7" name="图片 6"/>
          <p:cNvPicPr>
            <a:picLocks noChangeAspect="1"/>
          </p:cNvPicPr>
          <p:nvPr/>
        </p:nvPicPr>
        <p:blipFill>
          <a:blip r:embed="rId2"/>
          <a:stretch>
            <a:fillRect/>
          </a:stretch>
        </p:blipFill>
        <p:spPr>
          <a:xfrm>
            <a:off x="467544" y="1340768"/>
            <a:ext cx="8176346" cy="1800200"/>
          </a:xfrm>
          <a:prstGeom prst="rect">
            <a:avLst/>
          </a:prstGeom>
        </p:spPr>
      </p:pic>
      <p:sp>
        <p:nvSpPr>
          <p:cNvPr id="8" name="TextBox 3"/>
          <p:cNvSpPr txBox="1"/>
          <p:nvPr/>
        </p:nvSpPr>
        <p:spPr>
          <a:xfrm>
            <a:off x="612367" y="3212976"/>
            <a:ext cx="7886700" cy="304698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void analyze(Student *head)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passed = 0, count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rgbClr val="FF0000"/>
                </a:solidFill>
                <a:latin typeface="Consolas" panose="020B0609020204030204" pitchFamily="49" charset="0"/>
                <a:ea typeface="华文楷体" panose="02010600040101010101" pitchFamily="2" charset="-122"/>
                <a:cs typeface="+mn-cs"/>
              </a:rPr>
              <a:t>	for </a:t>
            </a:r>
            <a:r>
              <a:rPr lang="en-US" altLang="zh-CN" sz="1600" dirty="0">
                <a:solidFill>
                  <a:srgbClr val="FF0000"/>
                </a:solidFill>
                <a:latin typeface="Consolas" panose="020B0609020204030204" pitchFamily="49" charset="0"/>
                <a:ea typeface="华文楷体" panose="02010600040101010101" pitchFamily="2" charset="-122"/>
                <a:cs typeface="+mn-cs"/>
              </a:rPr>
              <a:t>(Student *p = </a:t>
            </a:r>
            <a:r>
              <a:rPr lang="en-US" altLang="zh-CN" sz="1600" dirty="0" smtClean="0">
                <a:solidFill>
                  <a:srgbClr val="FF0000"/>
                </a:solidFill>
                <a:latin typeface="Consolas" panose="020B0609020204030204" pitchFamily="49" charset="0"/>
                <a:ea typeface="华文楷体" panose="02010600040101010101" pitchFamily="2" charset="-122"/>
                <a:cs typeface="+mn-cs"/>
              </a:rPr>
              <a:t>head; </a:t>
            </a:r>
            <a:r>
              <a:rPr lang="en-US" altLang="zh-CN" sz="1600" dirty="0">
                <a:solidFill>
                  <a:srgbClr val="FF0000"/>
                </a:solidFill>
                <a:latin typeface="Consolas" panose="020B0609020204030204" pitchFamily="49" charset="0"/>
                <a:ea typeface="华文楷体" panose="02010600040101010101" pitchFamily="2" charset="-122"/>
                <a:cs typeface="+mn-cs"/>
              </a:rPr>
              <a:t>p != NULL; p = p -&gt; next) {</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smtClean="0">
                <a:solidFill>
                  <a:srgbClr val="FF0000"/>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(p -&gt; score &gt;= 60) </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rgbClr val="FF0000"/>
                </a:solidFill>
                <a:latin typeface="Consolas" panose="020B0609020204030204" pitchFamily="49" charset="0"/>
                <a:ea typeface="华文楷体" panose="02010600040101010101" pitchFamily="2" charset="-122"/>
                <a:cs typeface="+mn-cs"/>
              </a:rPr>
              <a:t>			passed </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		count </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cout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 "passing rate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smtClean="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chemeClr val="tx1"/>
                </a:solidFill>
                <a:latin typeface="Consolas" panose="020B0609020204030204" pitchFamily="49" charset="0"/>
                <a:ea typeface="华文楷体" panose="02010600040101010101" pitchFamily="2" charset="-122"/>
                <a:cs typeface="+mn-cs"/>
              </a:rPr>
              <a:t>		&lt;&lt; </a:t>
            </a:r>
            <a:r>
              <a:rPr lang="en-US" altLang="zh-CN" sz="1600" dirty="0">
                <a:solidFill>
                  <a:schemeClr val="tx1"/>
                </a:solidFill>
                <a:latin typeface="Consolas" panose="020B0609020204030204" pitchFamily="49" charset="0"/>
                <a:ea typeface="华文楷体" panose="02010600040101010101" pitchFamily="2" charset="-122"/>
                <a:cs typeface="+mn-cs"/>
              </a:rPr>
              <a:t>(float)passed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4777540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“遍历”</a:t>
            </a:r>
            <a:endParaRPr lang="zh-CN" altLang="en-US" dirty="0"/>
          </a:p>
        </p:txBody>
      </p:sp>
      <p:sp>
        <p:nvSpPr>
          <p:cNvPr id="3" name="内容占位符 2"/>
          <p:cNvSpPr>
            <a:spLocks noGrp="1"/>
          </p:cNvSpPr>
          <p:nvPr>
            <p:ph idx="1"/>
          </p:nvPr>
        </p:nvSpPr>
        <p:spPr>
          <a:xfrm>
            <a:off x="395536" y="1196752"/>
            <a:ext cx="8911902" cy="4749029"/>
          </a:xfrm>
        </p:spPr>
        <p:txBody>
          <a:bodyPr/>
          <a:lstStyle/>
          <a:p>
            <a:r>
              <a:rPr lang="zh-CN" altLang="en-US" dirty="0" smtClean="0"/>
              <a:t>如何实现</a:t>
            </a:r>
            <a:r>
              <a:rPr lang="zh-CN" altLang="en-US" dirty="0">
                <a:solidFill>
                  <a:srgbClr val="FF0000"/>
                </a:solidFill>
              </a:rPr>
              <a:t>与底层数据结构无关</a:t>
            </a:r>
            <a:r>
              <a:rPr lang="zh-CN" altLang="en-US" dirty="0"/>
              <a:t>的统一算法接口</a:t>
            </a:r>
            <a:r>
              <a:rPr lang="zh-CN" altLang="en-US" dirty="0" smtClean="0"/>
              <a:t>？</a:t>
            </a:r>
            <a:endParaRPr lang="en-US" altLang="zh-CN" dirty="0" smtClean="0"/>
          </a:p>
          <a:p>
            <a:r>
              <a:rPr lang="zh-CN" altLang="en-US" dirty="0" smtClean="0"/>
              <a:t>变与不变</a:t>
            </a:r>
            <a:endParaRPr lang="en-US" altLang="zh-CN" dirty="0"/>
          </a:p>
          <a:p>
            <a:pPr lvl="2">
              <a:buSzPct val="75000"/>
              <a:buFont typeface="Wingdings" pitchFamily="2" charset="2"/>
              <a:buChar char="§"/>
            </a:pPr>
            <a:r>
              <a:rPr lang="zh-CN" altLang="en-US" sz="2400" dirty="0"/>
              <a:t>需要遍历所有学生的</a:t>
            </a:r>
            <a:r>
              <a:rPr lang="zh-CN" altLang="en-US" sz="2400" dirty="0" smtClean="0"/>
              <a:t>成绩，即算法是不变</a:t>
            </a:r>
            <a:r>
              <a:rPr lang="zh-CN" altLang="en-US" sz="2400" dirty="0"/>
              <a:t>的</a:t>
            </a:r>
            <a:endParaRPr lang="en-US" altLang="zh-CN" sz="2400" dirty="0"/>
          </a:p>
          <a:p>
            <a:pPr lvl="2">
              <a:buSzPct val="75000"/>
              <a:buFont typeface="Wingdings" pitchFamily="2" charset="2"/>
              <a:buChar char="§"/>
            </a:pPr>
            <a:r>
              <a:rPr lang="zh-CN" altLang="en-US" sz="2400" dirty="0"/>
              <a:t>不希望绑定在某种存储</a:t>
            </a:r>
            <a:r>
              <a:rPr lang="zh-CN" altLang="en-US" sz="2400" dirty="0" smtClean="0"/>
              <a:t>方式，即底层数据结构是变</a:t>
            </a:r>
            <a:r>
              <a:rPr lang="zh-CN" altLang="en-US" sz="2400" dirty="0"/>
              <a:t>的</a:t>
            </a:r>
            <a:endParaRPr lang="en-US" altLang="zh-CN" sz="2400" dirty="0"/>
          </a:p>
          <a:p>
            <a:r>
              <a:rPr lang="zh-CN" altLang="en-US" dirty="0" smtClean="0"/>
              <a:t>分离“变”（存储）与“不变”（访问）</a:t>
            </a:r>
            <a:endParaRPr lang="en-US" altLang="zh-CN" dirty="0" smtClean="0"/>
          </a:p>
          <a:p>
            <a:pPr lvl="2">
              <a:buSzPct val="75000"/>
              <a:buFont typeface="Wingdings" pitchFamily="2" charset="2"/>
              <a:buChar char="§"/>
            </a:pPr>
            <a:r>
              <a:rPr lang="zh-CN" altLang="en-US" sz="2400" dirty="0" smtClean="0"/>
              <a:t>把数据“访问”</a:t>
            </a:r>
            <a:r>
              <a:rPr lang="zh-CN" altLang="en-US" sz="2400" dirty="0"/>
              <a:t>设计为一个接口</a:t>
            </a:r>
            <a:endParaRPr lang="en-US" altLang="zh-CN" sz="2400" dirty="0"/>
          </a:p>
          <a:p>
            <a:pPr lvl="2">
              <a:buSzPct val="75000"/>
              <a:buFont typeface="Wingdings" pitchFamily="2" charset="2"/>
              <a:buChar char="§"/>
            </a:pPr>
            <a:r>
              <a:rPr lang="zh-CN" altLang="en-US" sz="2400" dirty="0"/>
              <a:t>针对不同的“存储”完成这个接口的不同实现</a:t>
            </a:r>
            <a:endParaRPr lang="en-US" altLang="zh-CN" sz="24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44</a:t>
            </a:fld>
            <a:endParaRPr lang="zh-CN" altLang="en-US" dirty="0"/>
          </a:p>
        </p:txBody>
      </p:sp>
      <p:sp>
        <p:nvSpPr>
          <p:cNvPr id="5" name="TextBox 3"/>
          <p:cNvSpPr txBox="1"/>
          <p:nvPr/>
        </p:nvSpPr>
        <p:spPr>
          <a:xfrm>
            <a:off x="628650" y="4368006"/>
            <a:ext cx="7886700" cy="10772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数组下标遍历</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for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STUDENT_COUNT;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//access item by </a:t>
            </a:r>
            <a:r>
              <a:rPr lang="en-US" altLang="zh-CN" sz="1600" dirty="0" err="1">
                <a:solidFill>
                  <a:schemeClr val="tx1"/>
                </a:solidFill>
                <a:latin typeface="Consolas" panose="020B0609020204030204" pitchFamily="49" charset="0"/>
                <a:ea typeface="华文楷体" panose="02010600040101010101" pitchFamily="2" charset="-122"/>
                <a:cs typeface="+mn-cs"/>
              </a:rPr>
              <a:t>i</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6" name="TextBox 3"/>
          <p:cNvSpPr txBox="1"/>
          <p:nvPr/>
        </p:nvSpPr>
        <p:spPr>
          <a:xfrm>
            <a:off x="628650" y="5553743"/>
            <a:ext cx="7886700" cy="107721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指针遍历</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for </a:t>
            </a:r>
            <a:r>
              <a:rPr lang="en-US" altLang="zh-CN" sz="1600" dirty="0">
                <a:solidFill>
                  <a:schemeClr val="tx1"/>
                </a:solidFill>
                <a:latin typeface="Consolas" panose="020B0609020204030204" pitchFamily="49" charset="0"/>
                <a:ea typeface="华文楷体" panose="02010600040101010101" pitchFamily="2" charset="-122"/>
                <a:cs typeface="+mn-cs"/>
              </a:rPr>
              <a:t>(Student *p = scores; p != NULL; p = p -&gt; next) {</a:t>
            </a:r>
          </a:p>
          <a:p>
            <a:r>
              <a:rPr lang="en-US" altLang="zh-CN" sz="1600" dirty="0">
                <a:solidFill>
                  <a:schemeClr val="tx1"/>
                </a:solidFill>
                <a:latin typeface="Consolas" panose="020B0609020204030204" pitchFamily="49" charset="0"/>
                <a:ea typeface="华文楷体" panose="02010600040101010101" pitchFamily="2" charset="-122"/>
                <a:cs typeface="+mn-cs"/>
              </a:rPr>
              <a:t>  //access item by p</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58276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迭代器</a:t>
            </a:r>
            <a:r>
              <a:rPr lang="zh-CN" altLang="en-US" sz="5400" dirty="0" smtClean="0">
                <a:solidFill>
                  <a:srgbClr val="003366"/>
                </a:solidFill>
                <a:latin typeface="Microsoft YaHei" charset="-122"/>
                <a:ea typeface="Microsoft YaHei" charset="-122"/>
                <a:cs typeface="Microsoft YaHei" charset="-122"/>
              </a:rPr>
              <a:t>模式</a:t>
            </a:r>
            <a:br>
              <a:rPr lang="zh-CN" altLang="en-US" sz="5400" dirty="0" smtClean="0">
                <a:solidFill>
                  <a:srgbClr val="003366"/>
                </a:solidFill>
                <a:latin typeface="Microsoft YaHei" charset="-122"/>
                <a:ea typeface="Microsoft YaHei" charset="-122"/>
                <a:cs typeface="Microsoft YaHei" charset="-122"/>
              </a:rPr>
            </a:br>
            <a:r>
              <a:rPr lang="en-US" altLang="zh-CN" sz="5400" dirty="0" smtClean="0">
                <a:solidFill>
                  <a:srgbClr val="003366"/>
                </a:solidFill>
                <a:latin typeface="Microsoft YaHei" charset="-122"/>
                <a:ea typeface="Microsoft YaHei" charset="-122"/>
                <a:cs typeface="Microsoft YaHei" charset="-122"/>
              </a:rPr>
              <a:t>Iterator</a:t>
            </a:r>
            <a:endParaRPr lang="en-US" altLang="zh-CN" sz="5400"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45</a:t>
            </a:fld>
            <a:endParaRPr lang="en-US" altLang="zh-CN" sz="1400">
              <a:solidFill>
                <a:schemeClr val="hlink"/>
              </a:solidFill>
              <a:ea typeface="SimSun" charset="-122"/>
            </a:endParaRPr>
          </a:p>
        </p:txBody>
      </p:sp>
    </p:spTree>
    <p:extLst>
      <p:ext uri="{BB962C8B-B14F-4D97-AF65-F5344CB8AC3E}">
        <p14:creationId xmlns:p14="http://schemas.microsoft.com/office/powerpoint/2010/main" val="30096085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a:t>
            </a:r>
            <a:r>
              <a:rPr lang="zh-CN" altLang="en-US" dirty="0" smtClean="0"/>
              <a:t>器模式</a:t>
            </a:r>
            <a:endParaRPr lang="zh-CN" altLang="en-US" dirty="0"/>
          </a:p>
        </p:txBody>
      </p:sp>
      <p:sp>
        <p:nvSpPr>
          <p:cNvPr id="3" name="内容占位符 2"/>
          <p:cNvSpPr>
            <a:spLocks noGrp="1"/>
          </p:cNvSpPr>
          <p:nvPr>
            <p:ph idx="1"/>
          </p:nvPr>
        </p:nvSpPr>
        <p:spPr>
          <a:xfrm>
            <a:off x="539552" y="1484784"/>
            <a:ext cx="8047806" cy="4749029"/>
          </a:xfrm>
        </p:spPr>
        <p:txBody>
          <a:bodyPr/>
          <a:lstStyle/>
          <a:p>
            <a:r>
              <a:rPr lang="zh-CN" altLang="en-US" dirty="0"/>
              <a:t>提供一种方法顺序访问一个聚合对象中各个</a:t>
            </a:r>
            <a:r>
              <a:rPr lang="zh-CN" altLang="en-US" dirty="0" smtClean="0"/>
              <a:t>元素</a:t>
            </a:r>
            <a:endParaRPr lang="en-US" altLang="zh-CN" dirty="0" smtClean="0"/>
          </a:p>
          <a:p>
            <a:r>
              <a:rPr lang="zh-CN" altLang="en-US" dirty="0" smtClean="0"/>
              <a:t>又</a:t>
            </a:r>
            <a:r>
              <a:rPr lang="zh-CN" altLang="en-US" dirty="0"/>
              <a:t>不需暴露该对象的内部表示</a:t>
            </a:r>
            <a:r>
              <a:rPr lang="en-US" altLang="zh-CN" dirty="0"/>
              <a:t>——</a:t>
            </a:r>
            <a:r>
              <a:rPr lang="zh-CN" altLang="en-US" dirty="0"/>
              <a:t>与对象的</a:t>
            </a:r>
            <a:r>
              <a:rPr lang="zh-CN" altLang="en-US" dirty="0" smtClean="0"/>
              <a:t>内部数据结构形式无关（数组还是链表）</a:t>
            </a:r>
            <a:endParaRPr lang="en-US" altLang="zh-CN" dirty="0" smtClean="0"/>
          </a:p>
          <a:p>
            <a:r>
              <a:rPr lang="zh-CN" altLang="en-US" dirty="0" smtClean="0"/>
              <a:t>具体实现相当于用</a:t>
            </a:r>
            <a:r>
              <a:rPr lang="zh-CN" altLang="en-US" dirty="0" smtClean="0">
                <a:solidFill>
                  <a:srgbClr val="FF0000"/>
                </a:solidFill>
              </a:rPr>
              <a:t>模板方法</a:t>
            </a:r>
            <a:r>
              <a:rPr lang="zh-CN" altLang="en-US" dirty="0" smtClean="0"/>
              <a:t>构建</a:t>
            </a:r>
            <a:r>
              <a:rPr lang="zh-CN" altLang="en-US" dirty="0" smtClean="0">
                <a:solidFill>
                  <a:srgbClr val="FF0000"/>
                </a:solidFill>
              </a:rPr>
              <a:t>迭代器和数据存储基类</a:t>
            </a:r>
            <a:r>
              <a:rPr lang="zh-CN" altLang="en-US" dirty="0" smtClean="0"/>
              <a:t>，为每种单独的数据结构都实现其独有的迭代器和存储类</a:t>
            </a:r>
            <a:endParaRPr lang="en-US" altLang="zh-CN" dirty="0" smtClean="0"/>
          </a:p>
          <a:p>
            <a:r>
              <a:rPr lang="zh-CN" altLang="en-US" dirty="0" smtClean="0"/>
              <a:t>但对于上层算法，算法的执行</a:t>
            </a:r>
            <a:r>
              <a:rPr lang="zh-CN" altLang="en-US" dirty="0" smtClean="0">
                <a:solidFill>
                  <a:srgbClr val="FF0000"/>
                </a:solidFill>
              </a:rPr>
              <a:t>只依赖于抽象的迭代器接口</a:t>
            </a:r>
            <a:r>
              <a:rPr lang="zh-CN" altLang="en-US" dirty="0" smtClean="0"/>
              <a:t>，而无需关注最底层的具体数据结构</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46</a:t>
            </a:fld>
            <a:endParaRPr lang="zh-CN" altLang="en-US" dirty="0"/>
          </a:p>
        </p:txBody>
      </p:sp>
    </p:spTree>
    <p:extLst>
      <p:ext uri="{BB962C8B-B14F-4D97-AF65-F5344CB8AC3E}">
        <p14:creationId xmlns:p14="http://schemas.microsoft.com/office/powerpoint/2010/main" val="3651896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45810" y="1124744"/>
            <a:ext cx="8924261" cy="5112568"/>
          </a:xfrm>
          <a:prstGeom prst="rect">
            <a:avLst/>
          </a:prstGeom>
        </p:spPr>
      </p:pic>
      <p:sp>
        <p:nvSpPr>
          <p:cNvPr id="2" name="标题 1"/>
          <p:cNvSpPr>
            <a:spLocks noGrp="1"/>
          </p:cNvSpPr>
          <p:nvPr>
            <p:ph type="title"/>
          </p:nvPr>
        </p:nvSpPr>
        <p:spPr/>
        <p:txBody>
          <a:bodyPr/>
          <a:lstStyle/>
          <a:p>
            <a:r>
              <a:rPr lang="zh-CN" altLang="en-US" dirty="0"/>
              <a:t>迭代</a:t>
            </a:r>
            <a:r>
              <a:rPr lang="zh-CN" altLang="en-US" dirty="0" smtClean="0"/>
              <a:t>器模式</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47</a:t>
            </a:fld>
            <a:endParaRPr lang="zh-CN" altLang="en-US" dirty="0"/>
          </a:p>
        </p:txBody>
      </p:sp>
      <p:sp>
        <p:nvSpPr>
          <p:cNvPr id="8" name="TextBox 3"/>
          <p:cNvSpPr txBox="1"/>
          <p:nvPr/>
        </p:nvSpPr>
        <p:spPr>
          <a:xfrm>
            <a:off x="1885555" y="2667461"/>
            <a:ext cx="5847401" cy="1323439"/>
          </a:xfrm>
          <a:prstGeom prst="rect">
            <a:avLst/>
          </a:prstGeom>
          <a:solidFill>
            <a:srgbClr val="FFFFFF"/>
          </a:solid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mr-IN" altLang="zh-CN" sz="1600" dirty="0" smtClean="0">
                <a:solidFill>
                  <a:schemeClr val="tx1"/>
                </a:solidFill>
                <a:latin typeface="Consolas" charset="0"/>
                <a:ea typeface="Consolas" charset="0"/>
                <a:cs typeface="Consolas" charset="0"/>
              </a:rPr>
              <a:t>…</a:t>
            </a:r>
            <a:endParaRPr lang="en-US" altLang="zh-CN" sz="1600" dirty="0" smtClean="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for (Iterator </a:t>
            </a:r>
            <a:r>
              <a:rPr lang="zh-CN" altLang="en-US" sz="1600" dirty="0" smtClean="0">
                <a:solidFill>
                  <a:schemeClr val="tx1"/>
                </a:solidFill>
                <a:latin typeface="Consolas" charset="0"/>
                <a:ea typeface="Consolas" charset="0"/>
                <a:cs typeface="Consolas" charset="0"/>
              </a:rPr>
              <a:t>*</a:t>
            </a:r>
            <a:r>
              <a:rPr lang="en-US" altLang="zh-CN" sz="1600" dirty="0" smtClean="0">
                <a:solidFill>
                  <a:schemeClr val="tx1"/>
                </a:solidFill>
                <a:latin typeface="Consolas" charset="0"/>
                <a:ea typeface="Consolas" charset="0"/>
                <a:cs typeface="Consolas" charset="0"/>
              </a:rPr>
              <a:t>p </a:t>
            </a:r>
            <a:r>
              <a:rPr lang="en-US" altLang="zh-CN" sz="1600" dirty="0">
                <a:solidFill>
                  <a:schemeClr val="tx1"/>
                </a:solidFill>
                <a:latin typeface="Consolas" charset="0"/>
                <a:ea typeface="Consolas" charset="0"/>
                <a:cs typeface="Consolas" charset="0"/>
              </a:rPr>
              <a:t>= begin; </a:t>
            </a:r>
            <a:r>
              <a:rPr lang="zh-CN" altLang="en-US" sz="1600" dirty="0" smtClean="0">
                <a:solidFill>
                  <a:schemeClr val="tx1"/>
                </a:solidFill>
                <a:latin typeface="Consolas" charset="0"/>
                <a:ea typeface="Consolas" charset="0"/>
                <a:cs typeface="Consolas" charset="0"/>
              </a:rPr>
              <a:t>*</a:t>
            </a:r>
            <a:r>
              <a:rPr lang="en-US" altLang="zh-CN" sz="1600" dirty="0" smtClean="0">
                <a:solidFill>
                  <a:schemeClr val="tx1"/>
                </a:solidFill>
                <a:latin typeface="Consolas" charset="0"/>
                <a:ea typeface="Consolas" charset="0"/>
                <a:cs typeface="Consolas" charset="0"/>
              </a:rPr>
              <a:t>p </a:t>
            </a:r>
            <a:r>
              <a:rPr lang="en-US" altLang="zh-CN" sz="1600" dirty="0">
                <a:solidFill>
                  <a:schemeClr val="tx1"/>
                </a:solidFill>
                <a:latin typeface="Consolas" charset="0"/>
                <a:ea typeface="Consolas" charset="0"/>
                <a:cs typeface="Consolas" charset="0"/>
              </a:rPr>
              <a:t>!= </a:t>
            </a:r>
            <a:r>
              <a:rPr lang="zh-CN" altLang="en-US" sz="1600" dirty="0" smtClean="0">
                <a:solidFill>
                  <a:schemeClr val="tx1"/>
                </a:solidFill>
                <a:latin typeface="Consolas" charset="0"/>
                <a:ea typeface="Consolas" charset="0"/>
                <a:cs typeface="Consolas" charset="0"/>
              </a:rPr>
              <a:t>*</a:t>
            </a:r>
            <a:r>
              <a:rPr lang="en-US" altLang="zh-CN" sz="1600" dirty="0" smtClean="0">
                <a:solidFill>
                  <a:schemeClr val="tx1"/>
                </a:solidFill>
                <a:latin typeface="Consolas" charset="0"/>
                <a:ea typeface="Consolas" charset="0"/>
                <a:cs typeface="Consolas" charset="0"/>
              </a:rPr>
              <a:t>end</a:t>
            </a:r>
            <a:r>
              <a:rPr lang="en-US" altLang="zh-CN" sz="1600" dirty="0">
                <a:solidFill>
                  <a:schemeClr val="tx1"/>
                </a:solidFill>
                <a:latin typeface="Consolas" charset="0"/>
                <a:ea typeface="Consolas" charset="0"/>
                <a:cs typeface="Consolas" charset="0"/>
              </a:rPr>
              <a:t>; </a:t>
            </a:r>
            <a:r>
              <a:rPr lang="en-US" altLang="zh-CN" sz="1600" dirty="0" smtClean="0">
                <a:solidFill>
                  <a:schemeClr val="tx1"/>
                </a:solidFill>
                <a:latin typeface="Consolas" charset="0"/>
                <a:ea typeface="Consolas" charset="0"/>
                <a:cs typeface="Consolas" charset="0"/>
              </a:rPr>
              <a:t>(</a:t>
            </a:r>
            <a:r>
              <a:rPr lang="zh-CN" altLang="en-US" sz="1600" dirty="0" smtClean="0">
                <a:solidFill>
                  <a:schemeClr val="tx1"/>
                </a:solidFill>
                <a:latin typeface="Consolas" charset="0"/>
                <a:ea typeface="Consolas" charset="0"/>
                <a:cs typeface="Consolas" charset="0"/>
              </a:rPr>
              <a:t>*</a:t>
            </a:r>
            <a:r>
              <a:rPr lang="en-US" altLang="zh-CN" sz="1600" dirty="0" smtClean="0">
                <a:solidFill>
                  <a:schemeClr val="tx1"/>
                </a:solidFill>
                <a:latin typeface="Consolas" charset="0"/>
                <a:ea typeface="Consolas" charset="0"/>
                <a:cs typeface="Consolas" charset="0"/>
              </a:rPr>
              <a:t>p)++) </a:t>
            </a:r>
            <a:r>
              <a:rPr lang="en-US" altLang="zh-CN" sz="1600" dirty="0">
                <a:solidFill>
                  <a:schemeClr val="tx1"/>
                </a:solidFill>
                <a:latin typeface="Consolas" charset="0"/>
                <a:ea typeface="Consolas" charset="0"/>
                <a:cs typeface="Consolas" charset="0"/>
              </a:rPr>
              <a:t>{</a:t>
            </a:r>
          </a:p>
          <a:p>
            <a:r>
              <a:rPr lang="en-US" altLang="zh-CN" sz="1600" dirty="0" smtClean="0">
                <a:solidFill>
                  <a:schemeClr val="tx1"/>
                </a:solidFill>
                <a:latin typeface="Consolas" charset="0"/>
                <a:ea typeface="Consolas" charset="0"/>
                <a:cs typeface="Consolas" charset="0"/>
              </a:rPr>
              <a:t>	//</a:t>
            </a:r>
            <a:r>
              <a:rPr lang="en-US" altLang="zh-CN" sz="1600" dirty="0">
                <a:solidFill>
                  <a:schemeClr val="tx1"/>
                </a:solidFill>
                <a:latin typeface="Consolas" charset="0"/>
                <a:ea typeface="Consolas" charset="0"/>
                <a:cs typeface="Consolas" charset="0"/>
              </a:rPr>
              <a:t>do something with </a:t>
            </a:r>
            <a:r>
              <a:rPr lang="en-US" altLang="zh-CN" sz="1600" dirty="0" smtClean="0">
                <a:solidFill>
                  <a:schemeClr val="tx1"/>
                </a:solidFill>
                <a:latin typeface="Consolas" charset="0"/>
                <a:ea typeface="Consolas" charset="0"/>
                <a:cs typeface="Consolas" charset="0"/>
              </a:rPr>
              <a:t>object *p;</a:t>
            </a:r>
            <a:endParaRPr lang="en-US" altLang="zh-CN" sz="1600" dirty="0">
              <a:solidFill>
                <a:schemeClr val="tx1"/>
              </a:solidFill>
              <a:latin typeface="Consolas" charset="0"/>
              <a:ea typeface="Consolas" charset="0"/>
              <a:cs typeface="Consolas" charset="0"/>
            </a:endParaRPr>
          </a:p>
          <a:p>
            <a:r>
              <a:rPr lang="en-US" altLang="zh-CN" sz="1600" dirty="0" smtClean="0">
                <a:solidFill>
                  <a:schemeClr val="tx1"/>
                </a:solidFill>
                <a:latin typeface="Consolas" charset="0"/>
                <a:ea typeface="Consolas" charset="0"/>
                <a:cs typeface="Consolas" charset="0"/>
              </a:rPr>
              <a:t>}</a:t>
            </a:r>
          </a:p>
          <a:p>
            <a:r>
              <a:rPr lang="mr-IN" altLang="zh-CN" sz="1600" dirty="0" smtClean="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31993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smtClean="0"/>
              <a:t>Iterator</a:t>
            </a:r>
            <a:r>
              <a:rPr lang="zh-CN" altLang="en-US" dirty="0" smtClean="0"/>
              <a:t>基类</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48</a:t>
            </a:fld>
            <a:endParaRPr lang="zh-CN" altLang="en-US" dirty="0"/>
          </a:p>
        </p:txBody>
      </p:sp>
      <p:pic>
        <p:nvPicPr>
          <p:cNvPr id="6" name="图片 5"/>
          <p:cNvPicPr>
            <a:picLocks noChangeAspect="1"/>
          </p:cNvPicPr>
          <p:nvPr/>
        </p:nvPicPr>
        <p:blipFill>
          <a:blip r:embed="rId3"/>
          <a:stretch>
            <a:fillRect/>
          </a:stretch>
        </p:blipFill>
        <p:spPr>
          <a:xfrm>
            <a:off x="111656" y="1196752"/>
            <a:ext cx="8924261" cy="5112568"/>
          </a:xfrm>
          <a:prstGeom prst="rect">
            <a:avLst/>
          </a:prstGeom>
        </p:spPr>
      </p:pic>
    </p:spTree>
    <p:extLst>
      <p:ext uri="{BB962C8B-B14F-4D97-AF65-F5344CB8AC3E}">
        <p14:creationId xmlns:p14="http://schemas.microsoft.com/office/powerpoint/2010/main" val="40197798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迭代器</a:t>
            </a:r>
            <a:endParaRPr lang="zh-CN" altLang="en-US" dirty="0"/>
          </a:p>
        </p:txBody>
      </p:sp>
      <p:sp>
        <p:nvSpPr>
          <p:cNvPr id="3" name="内容占位符 2"/>
          <p:cNvSpPr>
            <a:spLocks noGrp="1"/>
          </p:cNvSpPr>
          <p:nvPr>
            <p:ph idx="1"/>
          </p:nvPr>
        </p:nvSpPr>
        <p:spPr>
          <a:xfrm>
            <a:off x="539552" y="1416275"/>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把数据“访问”设计为一个统一</a:t>
            </a:r>
            <a:r>
              <a:rPr lang="zh-CN" altLang="en-US" sz="2800" b="1" dirty="0" smtClean="0">
                <a:solidFill>
                  <a:srgbClr val="003366"/>
                </a:solidFill>
              </a:rPr>
              <a:t>接口，形成迭代器</a:t>
            </a:r>
            <a:endParaRPr lang="en-US" altLang="zh-CN" sz="2800" b="1" dirty="0" smtClean="0">
              <a:solidFill>
                <a:srgbClr val="003366"/>
              </a:solidFill>
            </a:endParaRPr>
          </a:p>
          <a:p>
            <a:pPr marL="228600" lvl="1">
              <a:spcBef>
                <a:spcPts val="1000"/>
              </a:spcBef>
              <a:buSzPct val="75000"/>
              <a:buFont typeface="Wingdings" panose="05000000000000000000" pitchFamily="2" charset="2"/>
              <a:buChar char="n"/>
            </a:pPr>
            <a:r>
              <a:rPr lang="zh-CN" altLang="en-US" sz="2800" b="1" dirty="0" smtClean="0">
                <a:solidFill>
                  <a:srgbClr val="003366"/>
                </a:solidFill>
              </a:rPr>
              <a:t>这个迭代器可以套接在任意的数据结构上</a:t>
            </a:r>
            <a:endParaRPr lang="en-US" altLang="zh-CN" sz="2800" b="1" dirty="0" smtClean="0">
              <a:solidFill>
                <a:srgbClr val="003366"/>
              </a:solidFill>
            </a:endParaRPr>
          </a:p>
          <a:p>
            <a:pPr marL="228600" lvl="1">
              <a:spcBef>
                <a:spcPts val="1000"/>
              </a:spcBef>
              <a:buSzPct val="75000"/>
              <a:buFont typeface="Wingdings" panose="05000000000000000000" pitchFamily="2" charset="2"/>
              <a:buChar char="n"/>
            </a:pPr>
            <a:endParaRPr lang="en-US" altLang="zh-CN" sz="2800" b="1" dirty="0">
              <a:solidFill>
                <a:srgbClr val="003366"/>
              </a:solidFill>
            </a:endParaRP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49</a:t>
            </a:fld>
            <a:endParaRPr lang="zh-CN" altLang="en-US" dirty="0"/>
          </a:p>
        </p:txBody>
      </p:sp>
      <p:sp>
        <p:nvSpPr>
          <p:cNvPr id="6" name="TextBox 3"/>
          <p:cNvSpPr txBox="1"/>
          <p:nvPr/>
        </p:nvSpPr>
        <p:spPr>
          <a:xfrm>
            <a:off x="546623" y="3118316"/>
            <a:ext cx="8201841" cy="329320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迭代器基类</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class </a:t>
            </a:r>
            <a:r>
              <a:rPr lang="en-US" altLang="zh-CN" sz="1600" dirty="0">
                <a:solidFill>
                  <a:schemeClr val="tx1"/>
                </a:solidFill>
                <a:latin typeface="Consolas" panose="020B0609020204030204" pitchFamily="49" charset="0"/>
                <a:ea typeface="华文楷体" panose="02010600040101010101" pitchFamily="2" charset="-122"/>
                <a:cs typeface="+mn-cs"/>
              </a:rPr>
              <a:t>Iterator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virtual </a:t>
            </a:r>
            <a:r>
              <a:rPr lang="en-US" altLang="zh-CN" sz="1600" dirty="0">
                <a:solidFill>
                  <a:schemeClr val="tx1"/>
                </a:solidFill>
                <a:latin typeface="Consolas" panose="020B0609020204030204" pitchFamily="49" charset="0"/>
                <a:ea typeface="华文楷体" panose="02010600040101010101" pitchFamily="2" charset="-122"/>
                <a:cs typeface="+mn-cs"/>
              </a:rPr>
              <a:t>~Iterator() {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virtual Iterator</a:t>
            </a:r>
            <a:r>
              <a:rPr lang="en-US" altLang="zh-CN" sz="1600" dirty="0">
                <a:solidFill>
                  <a:schemeClr val="tx1"/>
                </a:solidFill>
                <a:latin typeface="Consolas" panose="020B0609020204030204" pitchFamily="49" charset="0"/>
                <a:ea typeface="华文楷体" panose="02010600040101010101" pitchFamily="2" charset="-122"/>
                <a:cs typeface="+mn-cs"/>
              </a:rPr>
              <a:t>&amp;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a:solidFill>
                  <a:schemeClr val="tx1"/>
                </a:solidFill>
                <a:latin typeface="Consolas" panose="020B0609020204030204" pitchFamily="49" charset="0"/>
                <a:ea typeface="华文楷体" panose="02010600040101010101" pitchFamily="2" charset="-122"/>
                <a:cs typeface="+mn-cs"/>
              </a:rPr>
              <a:t> = 0;</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virtual 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int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0;</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virtual </a:t>
            </a:r>
            <a:r>
              <a:rPr lang="en-US" altLang="zh-CN" sz="1600" dirty="0">
                <a:solidFill>
                  <a:schemeClr val="tx1"/>
                </a:solidFill>
                <a:latin typeface="Consolas" panose="020B0609020204030204" pitchFamily="49" charset="0"/>
                <a:ea typeface="华文楷体" panose="02010600040101010101" pitchFamily="2" charset="-122"/>
                <a:cs typeface="+mn-cs"/>
              </a:rPr>
              <a:t>float&amp; </a:t>
            </a:r>
            <a:r>
              <a:rPr lang="en-US" altLang="zh-CN" sz="1600" dirty="0">
                <a:solidFill>
                  <a:srgbClr val="FF0000"/>
                </a:solidFill>
                <a:latin typeface="Consolas" panose="020B0609020204030204" pitchFamily="49" charset="0"/>
                <a:ea typeface="华文楷体" panose="02010600040101010101" pitchFamily="2" charset="-122"/>
                <a:cs typeface="+mn-cs"/>
              </a:rPr>
              <a:t>operator*()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0;</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virtual </a:t>
            </a:r>
            <a:r>
              <a:rPr lang="en-US" altLang="zh-CN" sz="1600" dirty="0">
                <a:solidFill>
                  <a:schemeClr val="tx1"/>
                </a:solidFill>
                <a:latin typeface="Consolas" panose="020B0609020204030204" pitchFamily="49" charset="0"/>
                <a:ea typeface="华文楷体" panose="02010600040101010101" pitchFamily="2" charset="-122"/>
                <a:cs typeface="+mn-cs"/>
              </a:rPr>
              <a:t>float* </a:t>
            </a:r>
            <a:r>
              <a:rPr lang="en-US" altLang="zh-CN" sz="1600" dirty="0">
                <a:solidFill>
                  <a:srgbClr val="FF0000"/>
                </a:solidFill>
                <a:latin typeface="Consolas" panose="020B0609020204030204" pitchFamily="49" charset="0"/>
                <a:ea typeface="华文楷体" panose="02010600040101010101" pitchFamily="2" charset="-122"/>
                <a:cs typeface="+mn-cs"/>
              </a:rPr>
              <a:t>operator-&gt;()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0</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pPr marL="0" lvl="1"/>
            <a:r>
              <a:rPr lang="en-US" altLang="zh-CN" sz="1600" dirty="0" smtClean="0">
                <a:latin typeface="Consolas" panose="020B0609020204030204" pitchFamily="49" charset="0"/>
                <a:ea typeface="华文楷体" panose="02010600040101010101" pitchFamily="2" charset="-122"/>
              </a:rPr>
              <a:t>	virtual </a:t>
            </a:r>
            <a:r>
              <a:rPr lang="en-US" altLang="zh-CN" sz="1600" dirty="0" err="1">
                <a:latin typeface="Consolas" panose="020B0609020204030204" pitchFamily="49" charset="0"/>
                <a:ea typeface="华文楷体" panose="02010600040101010101" pitchFamily="2" charset="-122"/>
              </a:rPr>
              <a:t>bool</a:t>
            </a:r>
            <a:r>
              <a:rPr lang="en-US" altLang="zh-CN" sz="1600" dirty="0">
                <a:latin typeface="Consolas" panose="020B0609020204030204" pitchFamily="49" charset="0"/>
                <a:ea typeface="华文楷体" panose="02010600040101010101" pitchFamily="2" charset="-122"/>
              </a:rPr>
              <a:t> </a:t>
            </a:r>
            <a:r>
              <a:rPr lang="en-US" altLang="zh-CN" sz="1600" dirty="0">
                <a:solidFill>
                  <a:srgbClr val="FF0000"/>
                </a:solidFill>
                <a:latin typeface="Consolas" panose="020B0609020204030204" pitchFamily="49" charset="0"/>
                <a:ea typeface="华文楷体" panose="02010600040101010101" pitchFamily="2" charset="-122"/>
              </a:rPr>
              <a:t>operator!=(</a:t>
            </a:r>
            <a:r>
              <a:rPr lang="en-US" altLang="zh-CN" sz="1600" dirty="0" err="1">
                <a:solidFill>
                  <a:srgbClr val="FF0000"/>
                </a:solidFill>
                <a:latin typeface="Consolas" panose="020B0609020204030204" pitchFamily="49" charset="0"/>
                <a:ea typeface="华文楷体" panose="02010600040101010101" pitchFamily="2" charset="-122"/>
              </a:rPr>
              <a:t>const</a:t>
            </a:r>
            <a:r>
              <a:rPr lang="en-US" altLang="zh-CN" sz="1600" dirty="0">
                <a:solidFill>
                  <a:srgbClr val="FF0000"/>
                </a:solidFill>
                <a:latin typeface="Consolas" panose="020B0609020204030204" pitchFamily="49" charset="0"/>
                <a:ea typeface="华文楷体" panose="02010600040101010101" pitchFamily="2" charset="-122"/>
              </a:rPr>
              <a:t> Iterator &amp;other) </a:t>
            </a:r>
            <a:r>
              <a:rPr lang="en-US" altLang="zh-CN" sz="1600" dirty="0" err="1">
                <a:latin typeface="Consolas" panose="020B0609020204030204" pitchFamily="49" charset="0"/>
                <a:ea typeface="华文楷体" panose="02010600040101010101" pitchFamily="2" charset="-122"/>
              </a:rPr>
              <a:t>const</a:t>
            </a:r>
            <a:r>
              <a:rPr lang="en-US" altLang="zh-CN" sz="1600" dirty="0">
                <a:latin typeface="Consolas" panose="020B0609020204030204" pitchFamily="49" charset="0"/>
                <a:ea typeface="华文楷体" panose="02010600040101010101" pitchFamily="2" charset="-122"/>
              </a:rPr>
              <a:t> = 0</a:t>
            </a:r>
            <a:r>
              <a:rPr lang="en-US" altLang="zh-CN" sz="1600" dirty="0" smtClean="0">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bool </a:t>
            </a:r>
            <a:r>
              <a:rPr lang="en-US" altLang="zh-CN" sz="1600" dirty="0">
                <a:solidFill>
                  <a:srgbClr val="FF0000"/>
                </a:solidFill>
                <a:latin typeface="Consolas" panose="020B0609020204030204" pitchFamily="49" charset="0"/>
                <a:ea typeface="华文楷体" panose="02010600040101010101" pitchFamily="2" charset="-122"/>
                <a:cs typeface="+mn-cs"/>
              </a:rPr>
              <a:t>operator==(</a:t>
            </a:r>
            <a:r>
              <a:rPr lang="en-US" altLang="zh-CN" sz="1600" dirty="0" err="1">
                <a:solidFill>
                  <a:srgbClr val="FF0000"/>
                </a:solidFill>
                <a:latin typeface="Consolas" panose="020B0609020204030204" pitchFamily="49" charset="0"/>
                <a:ea typeface="华文楷体" panose="02010600040101010101" pitchFamily="2" charset="-122"/>
                <a:cs typeface="+mn-cs"/>
              </a:rPr>
              <a:t>const</a:t>
            </a:r>
            <a:r>
              <a:rPr lang="en-US" altLang="zh-CN" sz="1600" dirty="0">
                <a:solidFill>
                  <a:srgbClr val="FF0000"/>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return </a:t>
            </a:r>
            <a:r>
              <a:rPr lang="en-US" altLang="zh-CN" sz="1600" dirty="0">
                <a:solidFill>
                  <a:schemeClr val="tx1"/>
                </a:solidFill>
                <a:latin typeface="Consolas" panose="020B0609020204030204" pitchFamily="49" charset="0"/>
                <a:ea typeface="华文楷体" panose="02010600040101010101" pitchFamily="2" charset="-122"/>
                <a:cs typeface="+mn-cs"/>
              </a:rPr>
              <a:t>!(*this != other);</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096057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设计模式</a:t>
            </a:r>
            <a:r>
              <a:rPr lang="zh-CN" altLang="en-US" dirty="0" smtClean="0"/>
              <a:t>：行为型</a:t>
            </a:r>
            <a:r>
              <a:rPr lang="zh-CN" altLang="en-US" dirty="0"/>
              <a:t>模式</a:t>
            </a:r>
            <a:endParaRPr lang="en-US" altLang="zh-CN" dirty="0"/>
          </a:p>
          <a:p>
            <a:r>
              <a:rPr lang="en-US" altLang="zh-CN" dirty="0" smtClean="0"/>
              <a:t>12.1 </a:t>
            </a:r>
            <a:r>
              <a:rPr lang="zh-CN" altLang="en-US" dirty="0" smtClean="0"/>
              <a:t>模板方法（</a:t>
            </a:r>
            <a:r>
              <a:rPr lang="en-US" altLang="zh-CN" dirty="0" smtClean="0"/>
              <a:t>Template</a:t>
            </a:r>
            <a:r>
              <a:rPr lang="zh-CN" altLang="en-US" dirty="0" smtClean="0"/>
              <a:t> </a:t>
            </a:r>
            <a:r>
              <a:rPr lang="en-US" altLang="zh-CN" dirty="0" smtClean="0"/>
              <a:t>Method</a:t>
            </a:r>
            <a:r>
              <a:rPr lang="zh-CN" altLang="en-US" dirty="0" smtClean="0"/>
              <a:t>）模式</a:t>
            </a:r>
            <a:endParaRPr lang="en-US" altLang="zh-CN" dirty="0"/>
          </a:p>
          <a:p>
            <a:r>
              <a:rPr lang="en-US" altLang="zh-CN" dirty="0" smtClean="0"/>
              <a:t>12.2</a:t>
            </a:r>
            <a:r>
              <a:rPr lang="zh-CN" altLang="en-US" dirty="0" smtClean="0"/>
              <a:t> </a:t>
            </a:r>
            <a:r>
              <a:rPr lang="zh-CN" altLang="en-US" dirty="0"/>
              <a:t>策略（</a:t>
            </a:r>
            <a:r>
              <a:rPr lang="en-US" altLang="zh-CN" dirty="0"/>
              <a:t>Strategy</a:t>
            </a:r>
            <a:r>
              <a:rPr lang="zh-CN" altLang="en-US" dirty="0"/>
              <a:t>）</a:t>
            </a:r>
            <a:r>
              <a:rPr lang="zh-CN" altLang="en-US" dirty="0" smtClean="0"/>
              <a:t>模式</a:t>
            </a:r>
            <a:endParaRPr lang="en-US" altLang="zh-CN" dirty="0" smtClean="0"/>
          </a:p>
          <a:p>
            <a:r>
              <a:rPr lang="en-US" altLang="zh-CN" dirty="0" smtClean="0"/>
              <a:t>12.3</a:t>
            </a:r>
            <a:r>
              <a:rPr lang="zh-CN" altLang="en-US" dirty="0" smtClean="0"/>
              <a:t> 迭代器（</a:t>
            </a:r>
            <a:r>
              <a:rPr lang="en-US" altLang="zh-CN" dirty="0" smtClean="0"/>
              <a:t>Iterator</a:t>
            </a:r>
            <a:r>
              <a:rPr lang="zh-CN" altLang="en-US" dirty="0" smtClean="0"/>
              <a:t>）模式</a:t>
            </a:r>
            <a:endParaRPr lang="en-US" altLang="zh-CN" dirty="0" smtClean="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5</a:t>
            </a:fld>
            <a:endParaRPr lang="en-US" altLang="zh-CN"/>
          </a:p>
        </p:txBody>
      </p:sp>
    </p:spTree>
    <p:extLst>
      <p:ext uri="{BB962C8B-B14F-4D97-AF65-F5344CB8AC3E}">
        <p14:creationId xmlns:p14="http://schemas.microsoft.com/office/powerpoint/2010/main" val="13558533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zh-CN" altLang="en-US" dirty="0" smtClean="0"/>
              <a:t>迭代器</a:t>
            </a:r>
            <a:endParaRPr lang="zh-CN" altLang="en-US" dirty="0"/>
          </a:p>
        </p:txBody>
      </p:sp>
      <p:sp>
        <p:nvSpPr>
          <p:cNvPr id="3" name="内容占位符 2"/>
          <p:cNvSpPr>
            <a:spLocks noGrp="1"/>
          </p:cNvSpPr>
          <p:nvPr>
            <p:ph idx="1"/>
          </p:nvPr>
        </p:nvSpPr>
        <p:spPr>
          <a:xfrm>
            <a:off x="628650" y="1268760"/>
            <a:ext cx="8047806" cy="4749029"/>
          </a:xfrm>
        </p:spPr>
        <p:txBody>
          <a:bodyPr/>
          <a:lstStyle/>
          <a:p>
            <a:pPr marL="228600" lvl="1">
              <a:spcBef>
                <a:spcPts val="1000"/>
              </a:spcBef>
              <a:buSzPct val="75000"/>
              <a:buFont typeface="Wingdings" panose="05000000000000000000" pitchFamily="2" charset="2"/>
              <a:buChar char="n"/>
            </a:pPr>
            <a:r>
              <a:rPr lang="zh-CN" altLang="en-US" sz="2800" b="1" dirty="0">
                <a:solidFill>
                  <a:srgbClr val="003366"/>
                </a:solidFill>
              </a:rPr>
              <a:t>用“迭代器”作为参数</a:t>
            </a:r>
            <a:r>
              <a:rPr lang="zh-CN" altLang="en-US" sz="2800" b="1" dirty="0" smtClean="0">
                <a:solidFill>
                  <a:srgbClr val="003366"/>
                </a:solidFill>
              </a:rPr>
              <a:t>传递，参与上层算法构建</a:t>
            </a:r>
            <a:endParaRPr lang="en-US" altLang="zh-CN" sz="2800" b="1" dirty="0" smtClean="0">
              <a:solidFill>
                <a:srgbClr val="003366"/>
              </a:solidFill>
            </a:endParaRPr>
          </a:p>
          <a:p>
            <a:pPr marL="228600" lvl="1">
              <a:spcBef>
                <a:spcPts val="1000"/>
              </a:spcBef>
              <a:buSzPct val="75000"/>
              <a:buFont typeface="Wingdings" panose="05000000000000000000" pitchFamily="2" charset="2"/>
              <a:buChar char="n"/>
            </a:pPr>
            <a:endParaRPr lang="en-US" altLang="zh-CN" sz="2800" b="1" dirty="0" smtClean="0">
              <a:solidFill>
                <a:srgbClr val="003366"/>
              </a:solidFill>
            </a:endParaRPr>
          </a:p>
          <a:p>
            <a:pPr marL="228600" lvl="1">
              <a:spcBef>
                <a:spcPts val="1000"/>
              </a:spcBef>
              <a:buSzPct val="75000"/>
              <a:buFont typeface="Wingdings" panose="05000000000000000000" pitchFamily="2" charset="2"/>
              <a:buChar char="n"/>
            </a:pPr>
            <a:r>
              <a:rPr lang="zh-CN" altLang="en-US" sz="2800" b="1" dirty="0" smtClean="0">
                <a:solidFill>
                  <a:srgbClr val="003366"/>
                </a:solidFill>
              </a:rPr>
              <a:t>这样算法构建就可以不依赖于底层的数据结构</a:t>
            </a:r>
            <a:endParaRPr lang="zh-CN" altLang="en-US"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50</a:t>
            </a:fld>
            <a:endParaRPr lang="zh-CN" altLang="en-US" dirty="0"/>
          </a:p>
        </p:txBody>
      </p:sp>
      <p:sp>
        <p:nvSpPr>
          <p:cNvPr id="6" name="TextBox 3"/>
          <p:cNvSpPr txBox="1"/>
          <p:nvPr/>
        </p:nvSpPr>
        <p:spPr>
          <a:xfrm>
            <a:off x="546623" y="3220521"/>
            <a:ext cx="8201841"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void analyze(Iterator* begin, Iterator* end)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passed = 0, count = 0;</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rgbClr val="FF0000"/>
                </a:solidFill>
                <a:latin typeface="Consolas" panose="020B0609020204030204" pitchFamily="49" charset="0"/>
                <a:ea typeface="华文楷体" panose="02010600040101010101" pitchFamily="2" charset="-122"/>
                <a:cs typeface="+mn-cs"/>
              </a:rPr>
              <a:t>	for </a:t>
            </a:r>
            <a:r>
              <a:rPr lang="en-US" altLang="zh-CN" sz="1600" dirty="0">
                <a:solidFill>
                  <a:srgbClr val="FF0000"/>
                </a:solidFill>
                <a:latin typeface="Consolas" panose="020B0609020204030204" pitchFamily="49" charset="0"/>
                <a:ea typeface="华文楷体" panose="02010600040101010101" pitchFamily="2" charset="-122"/>
                <a:cs typeface="+mn-cs"/>
              </a:rPr>
              <a:t>(Iterator* p = begin; *p != *end; (*p)++)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chemeClr val="tx1"/>
                </a:solidFill>
                <a:latin typeface="Consolas" panose="020B0609020204030204" pitchFamily="49" charset="0"/>
                <a:ea typeface="华文楷体" panose="02010600040101010101" pitchFamily="2" charset="-122"/>
                <a:cs typeface="+mn-cs"/>
              </a:rPr>
              <a:t>(**p &gt;= 60) </a:t>
            </a:r>
          </a:p>
          <a:p>
            <a:pPr lvl="2"/>
            <a:r>
              <a:rPr lang="en-US" altLang="zh-CN" sz="1600" dirty="0" smtClean="0">
                <a:solidFill>
                  <a:schemeClr val="tx1"/>
                </a:solidFill>
                <a:latin typeface="Consolas" panose="020B0609020204030204" pitchFamily="49" charset="0"/>
                <a:ea typeface="华文楷体" panose="02010600040101010101" pitchFamily="2" charset="-122"/>
                <a:cs typeface="+mn-cs"/>
              </a:rPr>
              <a:t>	passed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count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cout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 "passing rate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r>
              <a:rPr lang="en-US" altLang="zh-CN" sz="1600" dirty="0" smtClean="0">
                <a:solidFill>
                  <a:schemeClr val="tx1"/>
                </a:solidFill>
                <a:latin typeface="Consolas" panose="020B0609020204030204" pitchFamily="49" charset="0"/>
                <a:ea typeface="华文楷体" panose="02010600040101010101" pitchFamily="2" charset="-122"/>
              </a:rPr>
              <a:t>"</a:t>
            </a:r>
            <a:r>
              <a:rPr lang="en-US" altLang="zh-CN" sz="1600" dirty="0" smtClean="0">
                <a:solidFill>
                  <a:schemeClr val="tx1"/>
                </a:solidFill>
                <a:latin typeface="Consolas" panose="020B0609020204030204" pitchFamily="49" charset="0"/>
                <a:ea typeface="华文楷体" panose="02010600040101010101" pitchFamily="2" charset="-122"/>
                <a:cs typeface="+mn-cs"/>
              </a:rPr>
              <a:t> &lt;&lt; </a:t>
            </a:r>
            <a:r>
              <a:rPr lang="en-US" altLang="zh-CN" sz="1600" dirty="0">
                <a:solidFill>
                  <a:schemeClr val="tx1"/>
                </a:solidFill>
                <a:latin typeface="Consolas" panose="020B0609020204030204" pitchFamily="49" charset="0"/>
                <a:ea typeface="华文楷体" panose="02010600040101010101" pitchFamily="2" charset="-122"/>
                <a:cs typeface="+mn-cs"/>
              </a:rPr>
              <a:t>(float)passed / count &lt;&lt;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36391055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r>
              <a:rPr lang="en-US" altLang="zh-CN" dirty="0" smtClean="0"/>
              <a:t>Collection</a:t>
            </a:r>
            <a:r>
              <a:rPr lang="zh-CN" altLang="en-US" dirty="0" smtClean="0"/>
              <a:t>基类</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51</a:t>
            </a:fld>
            <a:endParaRPr lang="zh-CN" altLang="en-US" dirty="0"/>
          </a:p>
        </p:txBody>
      </p:sp>
      <p:pic>
        <p:nvPicPr>
          <p:cNvPr id="5" name="图片 4"/>
          <p:cNvPicPr>
            <a:picLocks noChangeAspect="1"/>
          </p:cNvPicPr>
          <p:nvPr/>
        </p:nvPicPr>
        <p:blipFill>
          <a:blip r:embed="rId3"/>
          <a:stretch>
            <a:fillRect/>
          </a:stretch>
        </p:blipFill>
        <p:spPr>
          <a:xfrm>
            <a:off x="107503" y="1268760"/>
            <a:ext cx="8918155" cy="5109070"/>
          </a:xfrm>
          <a:prstGeom prst="rect">
            <a:avLst/>
          </a:prstGeom>
        </p:spPr>
      </p:pic>
    </p:spTree>
    <p:extLst>
      <p:ext uri="{BB962C8B-B14F-4D97-AF65-F5344CB8AC3E}">
        <p14:creationId xmlns:p14="http://schemas.microsoft.com/office/powerpoint/2010/main" val="26926323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a:t>
            </a:r>
            <a:endParaRPr lang="zh-CN" altLang="en-US" dirty="0"/>
          </a:p>
        </p:txBody>
      </p:sp>
      <p:sp>
        <p:nvSpPr>
          <p:cNvPr id="3" name="内容占位符 2"/>
          <p:cNvSpPr>
            <a:spLocks noGrp="1"/>
          </p:cNvSpPr>
          <p:nvPr>
            <p:ph idx="1"/>
          </p:nvPr>
        </p:nvSpPr>
        <p:spPr>
          <a:xfrm>
            <a:off x="628650" y="1268760"/>
            <a:ext cx="8047806" cy="5109069"/>
          </a:xfrm>
        </p:spPr>
        <p:txBody>
          <a:bodyPr/>
          <a:lstStyle/>
          <a:p>
            <a:r>
              <a:rPr lang="zh-CN" altLang="en-US" dirty="0" smtClean="0"/>
              <a:t>定义数据的存储结构基类</a:t>
            </a:r>
            <a:r>
              <a:rPr lang="en-US" altLang="zh-CN" dirty="0" smtClean="0"/>
              <a:t>Collection</a:t>
            </a:r>
          </a:p>
          <a:p>
            <a:r>
              <a:rPr lang="zh-CN" altLang="en-US" dirty="0" smtClean="0"/>
              <a:t>需要给“存储”对象一个约束</a:t>
            </a:r>
            <a:endParaRPr lang="en-US" altLang="zh-CN" dirty="0" smtClean="0"/>
          </a:p>
          <a:p>
            <a:pPr lvl="2">
              <a:buSzPct val="75000"/>
              <a:buFont typeface="Wingdings" pitchFamily="2" charset="2"/>
              <a:buChar char="§"/>
            </a:pPr>
            <a:r>
              <a:rPr lang="zh-CN" altLang="en-US" sz="2400" dirty="0"/>
              <a:t>能够返回代表“头”和“尾”的迭代器</a:t>
            </a:r>
            <a:endParaRPr lang="en-US" altLang="zh-CN" sz="2400" dirty="0"/>
          </a:p>
          <a:p>
            <a:pPr lvl="2">
              <a:buSzPct val="75000"/>
              <a:buFont typeface="Wingdings" pitchFamily="2" charset="2"/>
              <a:buChar char="§"/>
            </a:pPr>
            <a:r>
              <a:rPr lang="zh-CN" altLang="en-US" sz="2400" dirty="0"/>
              <a:t>使用“左闭右开区间”，即</a:t>
            </a:r>
            <a:r>
              <a:rPr lang="en-US" altLang="zh-CN" sz="2400" dirty="0"/>
              <a:t>[begin, end)</a:t>
            </a:r>
            <a:endParaRPr lang="zh-CN" altLang="en-US" sz="24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52</a:t>
            </a:fld>
            <a:endParaRPr lang="zh-CN" altLang="en-US" dirty="0"/>
          </a:p>
        </p:txBody>
      </p:sp>
      <p:sp>
        <p:nvSpPr>
          <p:cNvPr id="5" name="TextBox 3"/>
          <p:cNvSpPr txBox="1"/>
          <p:nvPr/>
        </p:nvSpPr>
        <p:spPr>
          <a:xfrm>
            <a:off x="500471" y="3311113"/>
            <a:ext cx="8175985" cy="206210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class Collection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virtual </a:t>
            </a:r>
            <a:r>
              <a:rPr lang="en-US" altLang="zh-CN" sz="1600" dirty="0">
                <a:solidFill>
                  <a:schemeClr val="tx1"/>
                </a:solidFill>
                <a:latin typeface="Consolas" panose="020B0609020204030204" pitchFamily="49" charset="0"/>
                <a:ea typeface="华文楷体" panose="02010600040101010101" pitchFamily="2" charset="-122"/>
                <a:cs typeface="+mn-cs"/>
              </a:rPr>
              <a:t>~Collection() {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virtual </a:t>
            </a:r>
            <a:r>
              <a:rPr lang="en-US" altLang="zh-CN" sz="1600" dirty="0">
                <a:solidFill>
                  <a:schemeClr val="tx1"/>
                </a:solidFill>
                <a:latin typeface="Consolas" panose="020B0609020204030204" pitchFamily="49" charset="0"/>
                <a:ea typeface="华文楷体" panose="02010600040101010101" pitchFamily="2" charset="-122"/>
                <a:cs typeface="+mn-cs"/>
              </a:rPr>
              <a:t>Iterator* begin()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 0;</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virtual </a:t>
            </a:r>
            <a:r>
              <a:rPr lang="en-US" altLang="zh-CN" sz="1600" dirty="0">
                <a:solidFill>
                  <a:schemeClr val="tx1"/>
                </a:solidFill>
                <a:latin typeface="Consolas" panose="020B0609020204030204" pitchFamily="49" charset="0"/>
                <a:ea typeface="华文楷体" panose="02010600040101010101" pitchFamily="2" charset="-122"/>
                <a:cs typeface="+mn-cs"/>
              </a:rPr>
              <a:t>Iterator* end()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 0;</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virtual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size()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40385794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Collection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53</a:t>
            </a:fld>
            <a:endParaRPr lang="zh-CN" altLang="en-US" dirty="0"/>
          </a:p>
        </p:txBody>
      </p:sp>
      <p:pic>
        <p:nvPicPr>
          <p:cNvPr id="3" name="图片 2"/>
          <p:cNvPicPr>
            <a:picLocks noChangeAspect="1"/>
          </p:cNvPicPr>
          <p:nvPr/>
        </p:nvPicPr>
        <p:blipFill>
          <a:blip r:embed="rId3"/>
          <a:stretch>
            <a:fillRect/>
          </a:stretch>
        </p:blipFill>
        <p:spPr>
          <a:xfrm>
            <a:off x="179511" y="1196752"/>
            <a:ext cx="8798567" cy="5040560"/>
          </a:xfrm>
          <a:prstGeom prst="rect">
            <a:avLst/>
          </a:prstGeom>
        </p:spPr>
      </p:pic>
    </p:spTree>
    <p:extLst>
      <p:ext uri="{BB962C8B-B14F-4D97-AF65-F5344CB8AC3E}">
        <p14:creationId xmlns:p14="http://schemas.microsoft.com/office/powerpoint/2010/main" val="23454116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实现基于数组的</a:t>
            </a:r>
            <a:r>
              <a:rPr lang="en-US" altLang="zh-CN" dirty="0" smtClean="0"/>
              <a:t>Collection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54</a:t>
            </a:fld>
            <a:endParaRPr lang="zh-CN" altLang="en-US" dirty="0"/>
          </a:p>
        </p:txBody>
      </p:sp>
      <p:sp>
        <p:nvSpPr>
          <p:cNvPr id="5" name="TextBox 3"/>
          <p:cNvSpPr txBox="1"/>
          <p:nvPr/>
        </p:nvSpPr>
        <p:spPr>
          <a:xfrm>
            <a:off x="467544" y="1196752"/>
            <a:ext cx="8175985"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ArrayCollection</a:t>
            </a:r>
            <a:r>
              <a:rPr lang="en-US" altLang="zh-CN" sz="1600" dirty="0">
                <a:solidFill>
                  <a:srgbClr val="FF0000"/>
                </a:solidFill>
                <a:latin typeface="Consolas" panose="020B0609020204030204" pitchFamily="49" charset="0"/>
                <a:ea typeface="华文楷体" panose="02010600040101010101" pitchFamily="2" charset="-122"/>
                <a:cs typeface="+mn-cs"/>
              </a:rPr>
              <a:t> : public Collection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底层为数组的存储结构类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rgbClr val="FF0000"/>
                </a:solidFill>
                <a:latin typeface="Consolas" panose="020B0609020204030204" pitchFamily="49" charset="0"/>
                <a:ea typeface="华文楷体" panose="02010600040101010101" pitchFamily="2" charset="-122"/>
                <a:cs typeface="+mn-cs"/>
              </a:rPr>
              <a:t>friend </a:t>
            </a:r>
            <a:r>
              <a:rPr lang="en-US" altLang="zh-CN" sz="1600" dirty="0">
                <a:solidFill>
                  <a:srgbClr val="FF0000"/>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ArrayIterator</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smtClean="0">
                <a:solidFill>
                  <a:srgbClr val="FF0000"/>
                </a:solidFill>
                <a:latin typeface="Consolas" panose="020B0609020204030204" pitchFamily="49" charset="0"/>
                <a:ea typeface="华文楷体" panose="02010600040101010101" pitchFamily="2" charset="-122"/>
                <a:cs typeface="+mn-cs"/>
              </a:rPr>
              <a:t>//friend</a:t>
            </a:r>
            <a:r>
              <a:rPr lang="zh-CN" altLang="en-US" sz="1600" dirty="0" smtClean="0">
                <a:solidFill>
                  <a:srgbClr val="FF0000"/>
                </a:solidFill>
                <a:latin typeface="Consolas" panose="020B0609020204030204" pitchFamily="49" charset="0"/>
                <a:ea typeface="华文楷体" panose="02010600040101010101" pitchFamily="2" charset="-122"/>
                <a:cs typeface="+mn-cs"/>
              </a:rPr>
              <a:t>可以使得</a:t>
            </a:r>
            <a:r>
              <a:rPr lang="zh-CN" altLang="en-US" sz="1600" dirty="0">
                <a:solidFill>
                  <a:srgbClr val="FF0000"/>
                </a:solidFill>
                <a:latin typeface="Consolas" panose="020B0609020204030204" pitchFamily="49" charset="0"/>
                <a:ea typeface="华文楷体" panose="02010600040101010101" pitchFamily="2" charset="-122"/>
              </a:rPr>
              <a:t>配套的迭代器</a:t>
            </a:r>
            <a:r>
              <a:rPr lang="zh-CN" altLang="en-US" sz="1600" dirty="0" smtClean="0">
                <a:solidFill>
                  <a:srgbClr val="FF0000"/>
                </a:solidFill>
                <a:latin typeface="Consolas" panose="020B0609020204030204" pitchFamily="49" charset="0"/>
                <a:ea typeface="华文楷体" panose="02010600040101010101" pitchFamily="2" charset="-122"/>
              </a:rPr>
              <a:t>类可以访问数据</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float</a:t>
            </a:r>
            <a:r>
              <a:rPr lang="en-US" altLang="zh-CN" sz="1600" dirty="0">
                <a:solidFill>
                  <a:schemeClr val="tx1"/>
                </a:solidFill>
                <a:latin typeface="Consolas" panose="020B0609020204030204" pitchFamily="49" charset="0"/>
                <a:ea typeface="华文楷体" panose="02010600040101010101" pitchFamily="2" charset="-122"/>
                <a:cs typeface="+mn-cs"/>
              </a:rPr>
              <a:t>* _data;</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_size;</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 : _size(10){_data = new float[_size];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ArrayCollection</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r>
              <a:rPr lang="en-US" altLang="zh-CN" sz="16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size, float* data) : _size(size)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_</a:t>
            </a:r>
            <a:r>
              <a:rPr lang="en-US" altLang="zh-CN" sz="1600" dirty="0">
                <a:solidFill>
                  <a:schemeClr val="tx1"/>
                </a:solidFill>
                <a:latin typeface="Consolas" panose="020B0609020204030204" pitchFamily="49" charset="0"/>
                <a:ea typeface="华文楷体" panose="02010600040101010101" pitchFamily="2" charset="-122"/>
                <a:cs typeface="+mn-cs"/>
              </a:rPr>
              <a:t>data = new float[_size]; </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开辟数组空间用以存储数据</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for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 0;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&lt; size; </a:t>
            </a:r>
            <a:r>
              <a:rPr lang="en-US" altLang="zh-CN" sz="1600" dirty="0" err="1">
                <a:solidFill>
                  <a:schemeClr val="tx1"/>
                </a:solidFill>
                <a:latin typeface="Consolas" panose="020B0609020204030204" pitchFamily="49" charset="0"/>
                <a:ea typeface="华文楷体" panose="02010600040101010101" pitchFamily="2" charset="-122"/>
                <a:cs typeface="+mn-cs"/>
              </a:rPr>
              <a:t>i</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*(_</a:t>
            </a:r>
            <a:r>
              <a:rPr lang="en-US" altLang="zh-CN" sz="1600" dirty="0" err="1">
                <a:solidFill>
                  <a:schemeClr val="tx1"/>
                </a:solidFill>
                <a:latin typeface="Consolas" panose="020B0609020204030204" pitchFamily="49" charset="0"/>
                <a:ea typeface="华文楷体" panose="02010600040101010101" pitchFamily="2" charset="-122"/>
                <a:cs typeface="+mn-cs"/>
              </a:rPr>
              <a:t>data+i</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data+i</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ArrayCollection</a:t>
            </a:r>
            <a:r>
              <a:rPr lang="en-US" altLang="zh-CN" sz="1600" dirty="0">
                <a:solidFill>
                  <a:schemeClr val="tx1"/>
                </a:solidFill>
                <a:latin typeface="Consolas" panose="020B0609020204030204" pitchFamily="49" charset="0"/>
                <a:ea typeface="华文楷体" panose="02010600040101010101" pitchFamily="2" charset="-122"/>
                <a:cs typeface="+mn-cs"/>
              </a:rPr>
              <a:t>() { delete[] _data;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size() { return _size;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Iterator</a:t>
            </a:r>
            <a:r>
              <a:rPr lang="en-US" altLang="zh-CN" sz="1600" dirty="0">
                <a:solidFill>
                  <a:schemeClr val="tx1"/>
                </a:solidFill>
                <a:latin typeface="Consolas" panose="020B0609020204030204" pitchFamily="49" charset="0"/>
                <a:ea typeface="华文楷体" panose="02010600040101010101" pitchFamily="2" charset="-122"/>
                <a:cs typeface="+mn-cs"/>
              </a:rPr>
              <a:t>* begin()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Iterator</a:t>
            </a:r>
            <a:r>
              <a:rPr lang="en-US" altLang="zh-CN" sz="1600" dirty="0">
                <a:solidFill>
                  <a:schemeClr val="tx1"/>
                </a:solidFill>
                <a:latin typeface="Consolas" panose="020B0609020204030204" pitchFamily="49" charset="0"/>
                <a:ea typeface="华文楷体" panose="02010600040101010101" pitchFamily="2" charset="-122"/>
                <a:cs typeface="+mn-cs"/>
              </a:rPr>
              <a:t>* end()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rPr>
              <a:t>Iterator* </a:t>
            </a:r>
            <a:r>
              <a:rPr lang="en-US" altLang="zh-CN" sz="1600" dirty="0" err="1" smtClean="0">
                <a:solidFill>
                  <a:schemeClr val="tx1"/>
                </a:solidFill>
                <a:latin typeface="Consolas" panose="020B0609020204030204" pitchFamily="49" charset="0"/>
                <a:ea typeface="华文楷体" panose="02010600040101010101" pitchFamily="2" charset="-122"/>
              </a:rPr>
              <a:t>ArrayCollection</a:t>
            </a:r>
            <a:r>
              <a:rPr lang="en-US" altLang="zh-CN" sz="1600" dirty="0" smtClean="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rPr>
              <a:t>begin() </a:t>
            </a:r>
            <a:r>
              <a:rPr lang="en-US" altLang="zh-CN" sz="1600" dirty="0" err="1">
                <a:solidFill>
                  <a:schemeClr val="tx1"/>
                </a:solidFill>
                <a:latin typeface="Consolas" panose="020B0609020204030204" pitchFamily="49" charset="0"/>
                <a:ea typeface="华文楷体" panose="02010600040101010101" pitchFamily="2" charset="-122"/>
              </a:rPr>
              <a:t>const</a:t>
            </a:r>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头迭代器，并放入相应数据</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rgbClr val="FF0000"/>
                </a:solidFill>
                <a:latin typeface="Consolas" panose="020B0609020204030204" pitchFamily="49" charset="0"/>
                <a:ea typeface="华文楷体" panose="02010600040101010101" pitchFamily="2" charset="-122"/>
              </a:rPr>
              <a:t>ArrayIterator</a:t>
            </a:r>
            <a:r>
              <a:rPr lang="en-US" altLang="zh-CN" sz="1600" dirty="0">
                <a:solidFill>
                  <a:srgbClr val="FF0000"/>
                </a:solidFill>
                <a:latin typeface="Consolas" panose="020B0609020204030204" pitchFamily="49" charset="0"/>
                <a:ea typeface="华文楷体" panose="02010600040101010101" pitchFamily="2" charset="-122"/>
              </a:rPr>
              <a:t>(_data, 0)</a:t>
            </a:r>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Iterator* </a:t>
            </a:r>
            <a:r>
              <a:rPr lang="en-US" altLang="zh-CN" sz="1600" dirty="0" err="1">
                <a:solidFill>
                  <a:schemeClr val="tx1"/>
                </a:solidFill>
                <a:latin typeface="Consolas" panose="020B0609020204030204" pitchFamily="49" charset="0"/>
                <a:ea typeface="华文楷体" panose="02010600040101010101" pitchFamily="2" charset="-122"/>
              </a:rPr>
              <a:t>ArrayCollection</a:t>
            </a:r>
            <a:r>
              <a:rPr lang="en-US" altLang="zh-CN" sz="1600" dirty="0">
                <a:solidFill>
                  <a:schemeClr val="tx1"/>
                </a:solidFill>
                <a:latin typeface="Consolas" panose="020B0609020204030204" pitchFamily="49" charset="0"/>
                <a:ea typeface="华文楷体" panose="02010600040101010101" pitchFamily="2" charset="-122"/>
              </a:rPr>
              <a:t>::end() </a:t>
            </a:r>
            <a:r>
              <a:rPr lang="en-US" altLang="zh-CN" sz="1600" dirty="0" err="1">
                <a:solidFill>
                  <a:schemeClr val="tx1"/>
                </a:solidFill>
                <a:latin typeface="Consolas" panose="020B0609020204030204" pitchFamily="49" charset="0"/>
                <a:ea typeface="华文楷体" panose="02010600040101010101" pitchFamily="2" charset="-122"/>
              </a:rPr>
              <a:t>const</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dirty="0" smtClean="0">
                <a:solidFill>
                  <a:schemeClr val="tx1"/>
                </a:solidFill>
                <a:latin typeface="Consolas" panose="020B0609020204030204" pitchFamily="49" charset="0"/>
                <a:ea typeface="华文楷体" panose="02010600040101010101" pitchFamily="2" charset="-122"/>
              </a:rPr>
              <a:t>	</a:t>
            </a:r>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尾迭代</a:t>
            </a:r>
            <a:r>
              <a:rPr lang="zh-CN" altLang="en-US" sz="1600" dirty="0">
                <a:solidFill>
                  <a:srgbClr val="FF0000"/>
                </a:solidFill>
                <a:latin typeface="Consolas" panose="020B0609020204030204" pitchFamily="49" charset="0"/>
                <a:ea typeface="华文楷体" panose="02010600040101010101" pitchFamily="2" charset="-122"/>
              </a:rPr>
              <a:t>器，并放入相应数据</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return new </a:t>
            </a:r>
            <a:r>
              <a:rPr lang="en-US" altLang="zh-CN" sz="1600" dirty="0" err="1">
                <a:solidFill>
                  <a:srgbClr val="FF0000"/>
                </a:solidFill>
                <a:latin typeface="Consolas" panose="020B0609020204030204" pitchFamily="49" charset="0"/>
                <a:ea typeface="华文楷体" panose="02010600040101010101" pitchFamily="2" charset="-122"/>
              </a:rPr>
              <a:t>ArrayIterator</a:t>
            </a:r>
            <a:r>
              <a:rPr lang="en-US" altLang="zh-CN" sz="1600" dirty="0">
                <a:solidFill>
                  <a:srgbClr val="FF0000"/>
                </a:solidFill>
                <a:latin typeface="Consolas" panose="020B0609020204030204" pitchFamily="49" charset="0"/>
                <a:ea typeface="华文楷体" panose="02010600040101010101" pitchFamily="2" charset="-122"/>
              </a:rPr>
              <a:t>(_data, _size)</a:t>
            </a:r>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smtClean="0">
                <a:solidFill>
                  <a:schemeClr val="tx1"/>
                </a:solidFill>
                <a:latin typeface="Consolas" panose="020B0609020204030204" pitchFamily="49" charset="0"/>
                <a:ea typeface="华文楷体" panose="02010600040101010101" pitchFamily="2" charset="-122"/>
              </a:rPr>
              <a:t>}</a:t>
            </a:r>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35775440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实现基于数组的</a:t>
            </a:r>
            <a:r>
              <a:rPr lang="en-US" altLang="zh-CN" dirty="0"/>
              <a:t>Iterator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55</a:t>
            </a:fld>
            <a:endParaRPr lang="zh-CN" altLang="en-US" dirty="0"/>
          </a:p>
        </p:txBody>
      </p:sp>
      <p:pic>
        <p:nvPicPr>
          <p:cNvPr id="3" name="图片 2"/>
          <p:cNvPicPr>
            <a:picLocks noChangeAspect="1"/>
          </p:cNvPicPr>
          <p:nvPr/>
        </p:nvPicPr>
        <p:blipFill>
          <a:blip r:embed="rId3"/>
          <a:stretch>
            <a:fillRect/>
          </a:stretch>
        </p:blipFill>
        <p:spPr>
          <a:xfrm>
            <a:off x="179511" y="1196752"/>
            <a:ext cx="8798567" cy="5040560"/>
          </a:xfrm>
          <a:prstGeom prst="rect">
            <a:avLst/>
          </a:prstGeom>
        </p:spPr>
      </p:pic>
    </p:spTree>
    <p:extLst>
      <p:ext uri="{BB962C8B-B14F-4D97-AF65-F5344CB8AC3E}">
        <p14:creationId xmlns:p14="http://schemas.microsoft.com/office/powerpoint/2010/main" val="41960563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实现基于数组</a:t>
            </a:r>
            <a:r>
              <a:rPr lang="zh-CN" altLang="en-US" dirty="0" smtClean="0"/>
              <a:t>的</a:t>
            </a:r>
            <a:r>
              <a:rPr lang="en-US" altLang="zh-CN" dirty="0" smtClean="0"/>
              <a:t>Iterator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56</a:t>
            </a:fld>
            <a:endParaRPr lang="zh-CN" altLang="en-US" dirty="0"/>
          </a:p>
        </p:txBody>
      </p:sp>
      <p:sp>
        <p:nvSpPr>
          <p:cNvPr id="5" name="TextBox 3"/>
          <p:cNvSpPr txBox="1"/>
          <p:nvPr/>
        </p:nvSpPr>
        <p:spPr>
          <a:xfrm>
            <a:off x="395536" y="1700808"/>
            <a:ext cx="8175985"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继承自迭代器基类并配套</a:t>
            </a:r>
            <a:r>
              <a:rPr lang="en-US" altLang="zh-CN" sz="1600" dirty="0" err="1" smtClean="0">
                <a:solidFill>
                  <a:srgbClr val="FF0000"/>
                </a:solidFill>
                <a:latin typeface="Consolas" panose="020B0609020204030204" pitchFamily="49" charset="0"/>
                <a:ea typeface="华文楷体" panose="02010600040101010101" pitchFamily="2" charset="-122"/>
              </a:rPr>
              <a:t>ArrayCollection</a:t>
            </a:r>
            <a:r>
              <a:rPr lang="zh-CN" altLang="en-US" sz="1600" dirty="0" smtClean="0">
                <a:solidFill>
                  <a:srgbClr val="FF0000"/>
                </a:solidFill>
                <a:latin typeface="Consolas" panose="020B0609020204030204" pitchFamily="49" charset="0"/>
                <a:ea typeface="华文楷体" panose="02010600040101010101" pitchFamily="2" charset="-122"/>
              </a:rPr>
              <a:t>使用的迭代器</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rgbClr val="FF0000"/>
                </a:solidFill>
                <a:latin typeface="Consolas" panose="020B0609020204030204" pitchFamily="49" charset="0"/>
                <a:ea typeface="华文楷体" panose="02010600040101010101" pitchFamily="2" charset="-122"/>
                <a:cs typeface="+mn-cs"/>
              </a:rPr>
              <a:t>class </a:t>
            </a:r>
            <a:r>
              <a:rPr lang="en-US" altLang="zh-CN" sz="1600" dirty="0" err="1">
                <a:solidFill>
                  <a:srgbClr val="FF0000"/>
                </a:solidFill>
                <a:latin typeface="Consolas" panose="020B0609020204030204" pitchFamily="49" charset="0"/>
                <a:ea typeface="华文楷体" panose="02010600040101010101" pitchFamily="2" charset="-122"/>
                <a:cs typeface="+mn-cs"/>
              </a:rPr>
              <a:t>ArrayIterator</a:t>
            </a:r>
            <a:r>
              <a:rPr lang="en-US" altLang="zh-CN" sz="1600" dirty="0">
                <a:solidFill>
                  <a:srgbClr val="FF0000"/>
                </a:solidFill>
                <a:latin typeface="Consolas" panose="020B0609020204030204" pitchFamily="49" charset="0"/>
                <a:ea typeface="华文楷体" panose="02010600040101010101" pitchFamily="2" charset="-122"/>
                <a:cs typeface="+mn-cs"/>
              </a:rPr>
              <a:t> : public Iterator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float </a:t>
            </a:r>
            <a:r>
              <a:rPr lang="en-US" altLang="zh-CN" sz="1600" dirty="0">
                <a:solidFill>
                  <a:schemeClr val="tx1"/>
                </a:solidFill>
                <a:latin typeface="Consolas" panose="020B0609020204030204" pitchFamily="49" charset="0"/>
                <a:ea typeface="华文楷体" panose="02010600040101010101" pitchFamily="2" charset="-122"/>
                <a:cs typeface="+mn-cs"/>
              </a:rPr>
              <a:t>*_data</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en-US" altLang="zh-CN" sz="1600" dirty="0" err="1" smtClean="0">
                <a:solidFill>
                  <a:srgbClr val="FF0000"/>
                </a:solidFill>
                <a:latin typeface="Consolas" panose="020B0609020204030204" pitchFamily="49" charset="0"/>
                <a:ea typeface="华文楷体" panose="02010600040101010101" pitchFamily="2" charset="-122"/>
              </a:rPr>
              <a:t>ArrayCollection</a:t>
            </a:r>
            <a:r>
              <a:rPr lang="zh-CN" altLang="en-US" sz="1600" dirty="0" smtClean="0">
                <a:solidFill>
                  <a:srgbClr val="FF0000"/>
                </a:solidFill>
                <a:latin typeface="Consolas" panose="020B0609020204030204" pitchFamily="49" charset="0"/>
                <a:ea typeface="华文楷体" panose="02010600040101010101" pitchFamily="2" charset="-122"/>
              </a:rPr>
              <a:t>的数据</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_index</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数据访问到的</a:t>
            </a:r>
            <a:r>
              <a:rPr lang="zh-CN" altLang="en-US" sz="1600" dirty="0">
                <a:solidFill>
                  <a:srgbClr val="FF0000"/>
                </a:solidFill>
                <a:latin typeface="Consolas" panose="020B0609020204030204" pitchFamily="49" charset="0"/>
                <a:ea typeface="华文楷体" panose="02010600040101010101" pitchFamily="2" charset="-122"/>
                <a:cs typeface="+mn-cs"/>
              </a:rPr>
              <a:t>下</a:t>
            </a:r>
            <a:r>
              <a:rPr lang="zh-CN" altLang="en-US" sz="1600" dirty="0" smtClean="0">
                <a:solidFill>
                  <a:srgbClr val="FF0000"/>
                </a:solidFill>
                <a:latin typeface="Consolas" panose="020B0609020204030204" pitchFamily="49" charset="0"/>
                <a:ea typeface="华文楷体" panose="02010600040101010101" pitchFamily="2" charset="-122"/>
                <a:cs typeface="+mn-cs"/>
              </a:rPr>
              <a:t>标</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ArrayIterator</a:t>
            </a:r>
            <a:r>
              <a:rPr lang="en-US" altLang="zh-CN" sz="1600" dirty="0" smtClean="0">
                <a:solidFill>
                  <a:schemeClr val="tx1"/>
                </a:solidFill>
                <a:latin typeface="Consolas" panose="020B0609020204030204" pitchFamily="49" charset="0"/>
                <a:ea typeface="华文楷体" panose="02010600040101010101" pitchFamily="2" charset="-122"/>
                <a:cs typeface="+mn-cs"/>
              </a:rPr>
              <a:t>(float</a:t>
            </a:r>
            <a:r>
              <a:rPr lang="en-US" altLang="zh-CN" sz="1600" dirty="0">
                <a:solidFill>
                  <a:schemeClr val="tx1"/>
                </a:solidFill>
                <a:latin typeface="Consolas" panose="020B0609020204030204" pitchFamily="49" charset="0"/>
                <a:ea typeface="华文楷体" panose="02010600040101010101" pitchFamily="2" charset="-122"/>
                <a:cs typeface="+mn-cs"/>
              </a:rPr>
              <a:t>* data, </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index)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_</a:t>
            </a:r>
            <a:r>
              <a:rPr lang="en-US" altLang="zh-CN" sz="1600" dirty="0">
                <a:solidFill>
                  <a:schemeClr val="tx1"/>
                </a:solidFill>
                <a:latin typeface="Consolas" panose="020B0609020204030204" pitchFamily="49" charset="0"/>
                <a:ea typeface="华文楷体" panose="02010600040101010101" pitchFamily="2" charset="-122"/>
                <a:cs typeface="+mn-cs"/>
              </a:rPr>
              <a:t>data(data), _index(index) {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smtClean="0">
                <a:solidFill>
                  <a:schemeClr val="tx1"/>
                </a:solidFill>
                <a:latin typeface="Consolas" panose="020B0609020204030204" pitchFamily="49" charset="0"/>
                <a:ea typeface="华文楷体" panose="02010600040101010101" pitchFamily="2" charset="-122"/>
                <a:cs typeface="+mn-cs"/>
              </a:rPr>
              <a:t>ArrayIterator</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r>
              <a:rPr lang="en-US" altLang="zh-CN" sz="1600" dirty="0" err="1" smtClean="0">
                <a:solidFill>
                  <a:schemeClr val="tx1"/>
                </a:solidFill>
                <a:latin typeface="Consolas" panose="020B0609020204030204" pitchFamily="49" charset="0"/>
                <a:ea typeface="华文楷体" panose="02010600040101010101" pitchFamily="2" charset="-122"/>
                <a:cs typeface="+mn-cs"/>
              </a:rPr>
              <a:t>const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 other) :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_</a:t>
            </a:r>
            <a:r>
              <a:rPr lang="en-US" altLang="zh-CN" sz="1600" dirty="0">
                <a:solidFill>
                  <a:schemeClr val="tx1"/>
                </a:solidFill>
                <a:latin typeface="Consolas" panose="020B0609020204030204" pitchFamily="49" charset="0"/>
                <a:ea typeface="华文楷体" panose="02010600040101010101" pitchFamily="2" charset="-122"/>
                <a:cs typeface="+mn-cs"/>
              </a:rPr>
              <a:t>data(</a:t>
            </a:r>
            <a:r>
              <a:rPr lang="en-US" altLang="zh-CN" sz="1600" dirty="0" err="1">
                <a:solidFill>
                  <a:schemeClr val="tx1"/>
                </a:solidFill>
                <a:latin typeface="Consolas" panose="020B0609020204030204" pitchFamily="49" charset="0"/>
                <a:ea typeface="华文楷体" panose="02010600040101010101" pitchFamily="2" charset="-122"/>
                <a:cs typeface="+mn-cs"/>
              </a:rPr>
              <a:t>other._data</a:t>
            </a:r>
            <a:r>
              <a:rPr lang="en-US" altLang="zh-CN" sz="1600" dirty="0">
                <a:solidFill>
                  <a:schemeClr val="tx1"/>
                </a:solidFill>
                <a:latin typeface="Consolas" panose="020B0609020204030204" pitchFamily="49" charset="0"/>
                <a:ea typeface="华文楷体" panose="02010600040101010101" pitchFamily="2" charset="-122"/>
                <a:cs typeface="+mn-cs"/>
              </a:rPr>
              <a:t>), _index(</a:t>
            </a:r>
            <a:r>
              <a:rPr lang="en-US" altLang="zh-CN" sz="1600" dirty="0" err="1">
                <a:solidFill>
                  <a:schemeClr val="tx1"/>
                </a:solidFill>
                <a:latin typeface="Consolas" panose="020B0609020204030204" pitchFamily="49" charset="0"/>
                <a:ea typeface="华文楷体" panose="02010600040101010101" pitchFamily="2" charset="-122"/>
                <a:cs typeface="+mn-cs"/>
              </a:rPr>
              <a:t>other._index</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Iterator</a:t>
            </a:r>
            <a:r>
              <a:rPr lang="en-US" altLang="zh-CN" sz="1600" dirty="0">
                <a:solidFill>
                  <a:schemeClr val="tx1"/>
                </a:solidFill>
                <a:latin typeface="Consolas" panose="020B0609020204030204" pitchFamily="49" charset="0"/>
                <a:ea typeface="华文楷体" panose="02010600040101010101" pitchFamily="2" charset="-122"/>
                <a:cs typeface="+mn-cs"/>
              </a:rPr>
              <a:t>&amp; operator++();</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float&amp; operator++(</a:t>
            </a:r>
            <a:r>
              <a:rPr lang="en-US" altLang="zh-CN" sz="16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float</a:t>
            </a:r>
            <a:r>
              <a:rPr lang="en-US" altLang="zh-CN" sz="1600" dirty="0">
                <a:solidFill>
                  <a:schemeClr val="tx1"/>
                </a:solidFill>
                <a:latin typeface="Consolas" panose="020B0609020204030204" pitchFamily="49" charset="0"/>
                <a:ea typeface="华文楷体" panose="02010600040101010101" pitchFamily="2" charset="-122"/>
                <a:cs typeface="+mn-cs"/>
              </a:rPr>
              <a:t>&amp; operator</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float</a:t>
            </a:r>
            <a:r>
              <a:rPr lang="en-US" altLang="zh-CN" sz="1600" dirty="0">
                <a:solidFill>
                  <a:schemeClr val="tx1"/>
                </a:solidFill>
                <a:latin typeface="Consolas" panose="020B0609020204030204" pitchFamily="49" charset="0"/>
                <a:ea typeface="华文楷体" panose="02010600040101010101" pitchFamily="2" charset="-122"/>
                <a:cs typeface="+mn-cs"/>
              </a:rPr>
              <a:t>* operator-</a:t>
            </a:r>
            <a:r>
              <a:rPr lang="en-US" altLang="zh-CN" sz="1600" dirty="0" smtClean="0">
                <a:solidFill>
                  <a:schemeClr val="tx1"/>
                </a:solidFill>
                <a:latin typeface="Consolas" panose="020B0609020204030204" pitchFamily="49" charset="0"/>
                <a:ea typeface="华文楷体" panose="02010600040101010101" pitchFamily="2" charset="-122"/>
                <a:cs typeface="+mn-cs"/>
              </a:rPr>
              <a:t>&gt;();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bool </a:t>
            </a:r>
            <a:r>
              <a:rPr lang="en-US" altLang="zh-CN" sz="1600" dirty="0">
                <a:solidFill>
                  <a:schemeClr val="tx1"/>
                </a:solidFill>
                <a:latin typeface="Consolas" panose="020B0609020204030204" pitchFamily="49" charset="0"/>
                <a:ea typeface="华文楷体" panose="02010600040101010101" pitchFamily="2" charset="-122"/>
                <a:cs typeface="+mn-cs"/>
              </a:rPr>
              <a:t>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Iterator &amp;other) </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31090234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640960" cy="1325563"/>
          </a:xfrm>
        </p:spPr>
        <p:txBody>
          <a:bodyPr/>
          <a:lstStyle/>
          <a:p>
            <a:r>
              <a:rPr lang="en-US" altLang="zh-CN" dirty="0" smtClean="0"/>
              <a:t>Iterator</a:t>
            </a:r>
            <a:r>
              <a:rPr lang="zh-CN" altLang="en-US" dirty="0" smtClean="0"/>
              <a:t>对</a:t>
            </a:r>
            <a:r>
              <a:rPr lang="en-US" altLang="zh-CN" dirty="0" smtClean="0"/>
              <a:t>Collection</a:t>
            </a:r>
            <a:r>
              <a:rPr lang="zh-CN" altLang="en-US" dirty="0" smtClean="0"/>
              <a:t>的数据访问</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57</a:t>
            </a:fld>
            <a:endParaRPr lang="zh-CN" altLang="en-US" dirty="0"/>
          </a:p>
        </p:txBody>
      </p:sp>
      <p:sp>
        <p:nvSpPr>
          <p:cNvPr id="5" name="TextBox 3"/>
          <p:cNvSpPr txBox="1"/>
          <p:nvPr/>
        </p:nvSpPr>
        <p:spPr>
          <a:xfrm>
            <a:off x="428463" y="1262365"/>
            <a:ext cx="8175985"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迭代器各种内容的实现</a:t>
            </a:r>
            <a:endParaRPr lang="en-US" altLang="zh-CN" sz="1600" dirty="0" smtClean="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Iterator</a:t>
            </a:r>
            <a:r>
              <a:rPr lang="en-US" altLang="zh-CN" sz="1600" dirty="0">
                <a:solidFill>
                  <a:schemeClr val="tx1"/>
                </a:solidFill>
                <a:latin typeface="Consolas" panose="020B0609020204030204" pitchFamily="49" charset="0"/>
                <a:ea typeface="华文楷体" panose="02010600040101010101" pitchFamily="2" charset="-122"/>
                <a:cs typeface="+mn-cs"/>
              </a:rPr>
              <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_</a:t>
            </a:r>
            <a:r>
              <a:rPr lang="en-US" altLang="zh-CN" sz="1600" dirty="0">
                <a:solidFill>
                  <a:schemeClr val="tx1"/>
                </a:solidFill>
                <a:latin typeface="Consolas" panose="020B0609020204030204" pitchFamily="49" charset="0"/>
                <a:ea typeface="华文楷体" panose="02010600040101010101" pitchFamily="2" charset="-122"/>
                <a:cs typeface="+mn-cs"/>
              </a:rPr>
              <a:t>index++; return *this;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cs typeface="+mn-cs"/>
              </a:rPr>
              <a:t>//</a:t>
            </a:r>
            <a:r>
              <a:rPr lang="zh-CN" altLang="en-US" sz="1600" dirty="0" smtClean="0">
                <a:solidFill>
                  <a:srgbClr val="FF0000"/>
                </a:solidFill>
                <a:latin typeface="Consolas" panose="020B0609020204030204" pitchFamily="49" charset="0"/>
                <a:ea typeface="华文楷体" panose="02010600040101010101" pitchFamily="2" charset="-122"/>
                <a:cs typeface="+mn-cs"/>
              </a:rPr>
              <a:t>因为是数组，所以直接将空间指针位置</a:t>
            </a:r>
            <a:r>
              <a:rPr lang="en-US" altLang="zh-CN" sz="1600" dirty="0" smtClean="0">
                <a:solidFill>
                  <a:srgbClr val="FF0000"/>
                </a:solidFill>
                <a:latin typeface="Consolas" panose="020B0609020204030204" pitchFamily="49" charset="0"/>
                <a:ea typeface="华文楷体" panose="02010600040101010101" pitchFamily="2" charset="-122"/>
                <a:cs typeface="+mn-cs"/>
              </a:rPr>
              <a:t>+1</a:t>
            </a:r>
            <a:r>
              <a:rPr lang="zh-CN" altLang="en-US" sz="1600" dirty="0" smtClean="0">
                <a:solidFill>
                  <a:srgbClr val="FF0000"/>
                </a:solidFill>
                <a:latin typeface="Consolas" panose="020B0609020204030204" pitchFamily="49" charset="0"/>
                <a:ea typeface="华文楷体" panose="02010600040101010101" pitchFamily="2" charset="-122"/>
                <a:cs typeface="+mn-cs"/>
              </a:rPr>
              <a:t>即可，可以思考下这里为什么返回</a:t>
            </a:r>
            <a:r>
              <a:rPr lang="en-US" altLang="zh-CN" sz="1600" dirty="0" smtClean="0">
                <a:solidFill>
                  <a:srgbClr val="FF0000"/>
                </a:solidFill>
                <a:latin typeface="Consolas" panose="020B0609020204030204" pitchFamily="49" charset="0"/>
                <a:ea typeface="华文楷体" panose="02010600040101010101" pitchFamily="2" charset="-122"/>
                <a:cs typeface="+mn-cs"/>
              </a:rPr>
              <a:t>float&amp;</a:t>
            </a:r>
            <a:r>
              <a:rPr lang="zh-CN" altLang="en-US" sz="1600" dirty="0" smtClean="0">
                <a:solidFill>
                  <a:srgbClr val="FF0000"/>
                </a:solidFill>
                <a:latin typeface="Consolas" panose="020B0609020204030204" pitchFamily="49" charset="0"/>
                <a:ea typeface="华文楷体" panose="02010600040101010101" pitchFamily="2" charset="-122"/>
                <a:cs typeface="+mn-cs"/>
              </a:rPr>
              <a:t>，而不是</a:t>
            </a:r>
            <a:r>
              <a:rPr lang="en-US" altLang="zh-CN" sz="1600" dirty="0" smtClean="0">
                <a:solidFill>
                  <a:srgbClr val="FF0000"/>
                </a:solidFill>
                <a:latin typeface="Consolas" panose="020B0609020204030204" pitchFamily="49" charset="0"/>
                <a:ea typeface="华文楷体" panose="02010600040101010101" pitchFamily="2" charset="-122"/>
                <a:cs typeface="+mn-cs"/>
              </a:rPr>
              <a:t>Iterator</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float&amp;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_</a:t>
            </a:r>
            <a:r>
              <a:rPr lang="en-US" altLang="zh-CN" sz="1600" dirty="0">
                <a:solidFill>
                  <a:schemeClr val="tx1"/>
                </a:solidFill>
                <a:latin typeface="Consolas" panose="020B0609020204030204" pitchFamily="49" charset="0"/>
                <a:ea typeface="华文楷体" panose="02010600040101010101" pitchFamily="2" charset="-122"/>
                <a:cs typeface="+mn-cs"/>
              </a:rPr>
              <a:t>index++;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return _data[_index - 1]; </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对</a:t>
            </a:r>
            <a:r>
              <a:rPr lang="en-US" altLang="zh-CN" sz="1600" dirty="0" smtClean="0">
                <a:solidFill>
                  <a:srgbClr val="FF0000"/>
                </a:solidFill>
                <a:latin typeface="Consolas" panose="020B0609020204030204" pitchFamily="49" charset="0"/>
                <a:ea typeface="华文楷体" panose="02010600040101010101" pitchFamily="2" charset="-122"/>
              </a:rPr>
              <a:t>data</a:t>
            </a:r>
            <a:r>
              <a:rPr lang="zh-CN" altLang="en-US" sz="1600" dirty="0" smtClean="0">
                <a:solidFill>
                  <a:srgbClr val="FF0000"/>
                </a:solidFill>
                <a:latin typeface="Consolas" panose="020B0609020204030204" pitchFamily="49" charset="0"/>
                <a:ea typeface="华文楷体" panose="02010600040101010101" pitchFamily="2" charset="-122"/>
              </a:rPr>
              <a:t>的内存位置取值</a:t>
            </a:r>
            <a:endParaRPr lang="en-US" altLang="zh-CN" sz="1600" dirty="0" smtClean="0">
              <a:solidFill>
                <a:srgbClr val="FF0000"/>
              </a:solidFill>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float</a:t>
            </a:r>
            <a:r>
              <a:rPr lang="en-US" altLang="zh-CN" sz="1600" dirty="0">
                <a:solidFill>
                  <a:schemeClr val="tx1"/>
                </a:solidFill>
                <a:latin typeface="Consolas" panose="020B0609020204030204" pitchFamily="49" charset="0"/>
                <a:ea typeface="华文楷体" panose="02010600040101010101" pitchFamily="2" charset="-122"/>
                <a:cs typeface="+mn-cs"/>
              </a:rPr>
              <a:t>&amp;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return </a:t>
            </a:r>
            <a:r>
              <a:rPr lang="en-US" altLang="zh-CN" sz="1600" dirty="0">
                <a:solidFill>
                  <a:schemeClr val="tx1"/>
                </a:solidFill>
                <a:latin typeface="Consolas" panose="020B0609020204030204" pitchFamily="49" charset="0"/>
                <a:ea typeface="华文楷体" panose="02010600040101010101" pitchFamily="2" charset="-122"/>
                <a:cs typeface="+mn-cs"/>
              </a:rPr>
              <a:t>*(_data + _index);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chemeClr val="tx1"/>
                </a:solidFill>
                <a:latin typeface="Consolas" panose="020B0609020204030204" pitchFamily="49" charset="0"/>
                <a:ea typeface="华文楷体" panose="02010600040101010101" pitchFamily="2" charset="-122"/>
                <a:cs typeface="+mn-cs"/>
              </a:rPr>
              <a:t>float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::operator-&gt;() </a:t>
            </a:r>
            <a:r>
              <a:rPr lang="en-US" altLang="zh-CN" sz="1600" dirty="0" smtClean="0">
                <a:solidFill>
                  <a:schemeClr val="tx1"/>
                </a:solidFill>
                <a:latin typeface="Consolas" panose="020B0609020204030204" pitchFamily="49" charset="0"/>
                <a:ea typeface="华文楷体" panose="02010600040101010101" pitchFamily="2" charset="-122"/>
                <a:cs typeface="+mn-cs"/>
              </a:rPr>
              <a:t>{</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	return </a:t>
            </a:r>
            <a:r>
              <a:rPr lang="en-US" altLang="zh-CN" sz="1600" dirty="0">
                <a:solidFill>
                  <a:schemeClr val="tx1"/>
                </a:solidFill>
                <a:latin typeface="Consolas" panose="020B0609020204030204" pitchFamily="49" charset="0"/>
                <a:ea typeface="华文楷体" panose="02010600040101010101" pitchFamily="2" charset="-122"/>
                <a:cs typeface="+mn-cs"/>
              </a:rPr>
              <a:t>(_data + _index);</a:t>
            </a:r>
          </a:p>
          <a:p>
            <a:r>
              <a:rPr lang="en-US" altLang="zh-CN" sz="1600" dirty="0" smtClean="0">
                <a:solidFill>
                  <a:schemeClr val="tx1"/>
                </a:solidFill>
                <a:latin typeface="Consolas" panose="020B0609020204030204" pitchFamily="49" charset="0"/>
                <a:ea typeface="华文楷体" panose="02010600040101010101" pitchFamily="2" charset="-122"/>
                <a:cs typeface="+mn-cs"/>
              </a:rPr>
              <a:t>}</a:t>
            </a:r>
          </a:p>
          <a:p>
            <a:r>
              <a:rPr lang="en-US" altLang="zh-CN" sz="1600" dirty="0" smtClean="0">
                <a:solidFill>
                  <a:srgbClr val="FF0000"/>
                </a:solidFill>
                <a:latin typeface="Consolas" panose="020B0609020204030204" pitchFamily="49" charset="0"/>
                <a:ea typeface="华文楷体" panose="02010600040101010101" pitchFamily="2" charset="-122"/>
              </a:rPr>
              <a:t>//</a:t>
            </a:r>
            <a:r>
              <a:rPr lang="zh-CN" altLang="en-US" sz="1600" dirty="0" smtClean="0">
                <a:solidFill>
                  <a:srgbClr val="FF0000"/>
                </a:solidFill>
                <a:latin typeface="Consolas" panose="020B0609020204030204" pitchFamily="49" charset="0"/>
                <a:ea typeface="华文楷体" panose="02010600040101010101" pitchFamily="2" charset="-122"/>
              </a:rPr>
              <a:t>判断是不是指向内存的同一位置</a:t>
            </a:r>
            <a:endParaRPr lang="en-US" altLang="zh-CN" sz="1600" dirty="0" smtClean="0">
              <a:solidFill>
                <a:srgbClr val="FF0000"/>
              </a:solidFill>
              <a:latin typeface="Consolas" panose="020B0609020204030204" pitchFamily="49" charset="0"/>
              <a:ea typeface="华文楷体" panose="02010600040101010101" pitchFamily="2" charset="-122"/>
            </a:endParaRPr>
          </a:p>
          <a:p>
            <a:r>
              <a:rPr lang="en-US" altLang="zh-CN" sz="1600" dirty="0" smtClean="0">
                <a:solidFill>
                  <a:schemeClr val="tx1"/>
                </a:solidFill>
                <a:latin typeface="Consolas" panose="020B0609020204030204" pitchFamily="49" charset="0"/>
                <a:ea typeface="华文楷体" panose="02010600040101010101" pitchFamily="2" charset="-122"/>
                <a:cs typeface="+mn-cs"/>
              </a:rPr>
              <a:t>bool </a:t>
            </a:r>
            <a:r>
              <a:rPr lang="en-US" altLang="zh-CN" sz="1600" dirty="0" err="1" smtClean="0">
                <a:solidFill>
                  <a:schemeClr val="tx1"/>
                </a:solidFill>
                <a:latin typeface="Consolas" panose="020B0609020204030204" pitchFamily="49" charset="0"/>
                <a:ea typeface="华文楷体" panose="02010600040101010101" pitchFamily="2" charset="-122"/>
                <a:cs typeface="+mn-cs"/>
              </a:rPr>
              <a:t>ArrayIterator</a:t>
            </a:r>
            <a:r>
              <a:rPr lang="en-US" altLang="zh-CN" sz="1600" dirty="0" smtClean="0">
                <a:solidFill>
                  <a:schemeClr val="tx1"/>
                </a:solidFill>
                <a:latin typeface="Consolas" panose="020B0609020204030204" pitchFamily="49" charset="0"/>
                <a:ea typeface="华文楷体" panose="02010600040101010101" pitchFamily="2" charset="-122"/>
                <a:cs typeface="+mn-cs"/>
              </a:rPr>
              <a:t>::operator!=(</a:t>
            </a:r>
            <a:r>
              <a:rPr lang="en-US" altLang="zh-CN" sz="1600" dirty="0" err="1" smtClean="0">
                <a:solidFill>
                  <a:schemeClr val="tx1"/>
                </a:solidFill>
                <a:latin typeface="Consolas" panose="020B0609020204030204" pitchFamily="49" charset="0"/>
                <a:ea typeface="华文楷体" panose="02010600040101010101" pitchFamily="2" charset="-122"/>
                <a:cs typeface="+mn-cs"/>
              </a:rPr>
              <a:t>const</a:t>
            </a:r>
            <a:r>
              <a:rPr lang="en-US" altLang="zh-CN" sz="1600" dirty="0" smtClean="0">
                <a:solidFill>
                  <a:schemeClr val="tx1"/>
                </a:solidFill>
                <a:latin typeface="Consolas" panose="020B0609020204030204" pitchFamily="49" charset="0"/>
                <a:ea typeface="华文楷体" panose="02010600040101010101" pitchFamily="2" charset="-122"/>
                <a:cs typeface="+mn-cs"/>
              </a:rPr>
              <a:t> Iterator &amp;other) </a:t>
            </a:r>
            <a:r>
              <a:rPr lang="en-US" altLang="zh-CN" sz="1600" dirty="0" err="1" smtClean="0">
                <a:solidFill>
                  <a:schemeClr val="tx1"/>
                </a:solidFill>
                <a:latin typeface="Consolas" panose="020B0609020204030204" pitchFamily="49" charset="0"/>
                <a:ea typeface="华文楷体" panose="02010600040101010101" pitchFamily="2" charset="-122"/>
                <a:cs typeface="+mn-cs"/>
              </a:rPr>
              <a:t>const</a:t>
            </a:r>
            <a:r>
              <a:rPr lang="en-US" altLang="zh-CN" sz="1600" dirty="0" smtClean="0">
                <a:solidFill>
                  <a:schemeClr val="tx1"/>
                </a:solidFill>
                <a:latin typeface="Consolas" panose="020B0609020204030204" pitchFamily="49" charset="0"/>
                <a:ea typeface="华文楷体" panose="02010600040101010101" pitchFamily="2" charset="-122"/>
                <a:cs typeface="+mn-cs"/>
              </a:rPr>
              <a:t>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return </a:t>
            </a:r>
            <a:r>
              <a:rPr lang="en-US" altLang="zh-CN" sz="1600" dirty="0">
                <a:solidFill>
                  <a:schemeClr val="tx1"/>
                </a:solidFill>
                <a:latin typeface="Consolas" panose="020B0609020204030204" pitchFamily="49" charset="0"/>
                <a:ea typeface="华文楷体" panose="02010600040101010101" pitchFamily="2" charset="-122"/>
                <a:cs typeface="+mn-cs"/>
              </a:rPr>
              <a:t>(_data !=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*)(&amp;other))-&gt;_data ||</a:t>
            </a:r>
          </a:p>
          <a:p>
            <a:r>
              <a:rPr lang="en-US" altLang="zh-CN" sz="1600" dirty="0" smtClean="0">
                <a:solidFill>
                  <a:schemeClr val="tx1"/>
                </a:solidFill>
                <a:latin typeface="Consolas" panose="020B0609020204030204" pitchFamily="49" charset="0"/>
                <a:ea typeface="华文楷体" panose="02010600040101010101" pitchFamily="2" charset="-122"/>
                <a:cs typeface="+mn-cs"/>
              </a:rPr>
              <a:t>			_</a:t>
            </a:r>
            <a:r>
              <a:rPr lang="en-US" altLang="zh-CN" sz="1600" dirty="0">
                <a:solidFill>
                  <a:schemeClr val="tx1"/>
                </a:solidFill>
                <a:latin typeface="Consolas" panose="020B0609020204030204" pitchFamily="49" charset="0"/>
                <a:ea typeface="华文楷体" panose="02010600040101010101" pitchFamily="2" charset="-122"/>
                <a:cs typeface="+mn-cs"/>
              </a:rPr>
              <a:t>index != ((</a:t>
            </a:r>
            <a:r>
              <a:rPr lang="en-US" altLang="zh-CN" sz="1600" dirty="0" err="1">
                <a:solidFill>
                  <a:schemeClr val="tx1"/>
                </a:solidFill>
                <a:latin typeface="Consolas" panose="020B0609020204030204" pitchFamily="49" charset="0"/>
                <a:ea typeface="华文楷体" panose="02010600040101010101" pitchFamily="2" charset="-122"/>
                <a:cs typeface="+mn-cs"/>
              </a:rPr>
              <a:t>ArrayIterator</a:t>
            </a:r>
            <a:r>
              <a:rPr lang="en-US" altLang="zh-CN" sz="1600" dirty="0">
                <a:solidFill>
                  <a:schemeClr val="tx1"/>
                </a:solidFill>
                <a:latin typeface="Consolas" panose="020B0609020204030204" pitchFamily="49" charset="0"/>
                <a:ea typeface="华文楷体" panose="02010600040101010101" pitchFamily="2" charset="-122"/>
                <a:cs typeface="+mn-cs"/>
              </a:rPr>
              <a:t>*)(&amp;other))-&gt;_index);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8111330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58</a:t>
            </a:fld>
            <a:endParaRPr lang="zh-CN" altLang="en-US" dirty="0"/>
          </a:p>
        </p:txBody>
      </p:sp>
      <p:sp>
        <p:nvSpPr>
          <p:cNvPr id="5" name="TextBox 3"/>
          <p:cNvSpPr txBox="1"/>
          <p:nvPr/>
        </p:nvSpPr>
        <p:spPr>
          <a:xfrm>
            <a:off x="539552" y="1899143"/>
            <a:ext cx="8175985" cy="25545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err="1" smtClean="0">
                <a:solidFill>
                  <a:schemeClr val="tx1"/>
                </a:solidFill>
                <a:latin typeface="Consolas" charset="0"/>
                <a:ea typeface="Consolas" charset="0"/>
                <a:cs typeface="Consolas" charset="0"/>
              </a:rPr>
              <a:t>int</a:t>
            </a:r>
            <a:r>
              <a:rPr lang="en-US" altLang="zh-CN" sz="1600" dirty="0" smtClean="0">
                <a:solidFill>
                  <a:schemeClr val="tx1"/>
                </a:solidFill>
                <a:latin typeface="Consolas" charset="0"/>
                <a:ea typeface="Consolas" charset="0"/>
                <a:cs typeface="Consolas" charset="0"/>
              </a:rPr>
              <a:t> </a:t>
            </a:r>
            <a:r>
              <a:rPr lang="en-US" altLang="zh-CN" sz="1600" dirty="0">
                <a:solidFill>
                  <a:schemeClr val="tx1"/>
                </a:solidFill>
                <a:latin typeface="Consolas" charset="0"/>
                <a:ea typeface="Consolas" charset="0"/>
                <a:cs typeface="Consolas" charset="0"/>
              </a:rPr>
              <a:t>main(</a:t>
            </a:r>
            <a:r>
              <a:rPr lang="en-US" altLang="zh-CN" sz="1600" dirty="0" err="1">
                <a:solidFill>
                  <a:schemeClr val="tx1"/>
                </a:solidFill>
                <a:latin typeface="Consolas" charset="0"/>
                <a:ea typeface="Consolas" charset="0"/>
                <a:cs typeface="Consolas" charset="0"/>
              </a:rPr>
              <a:t>int</a:t>
            </a:r>
            <a:r>
              <a:rPr lang="en-US" altLang="zh-CN" sz="1600" dirty="0">
                <a:solidFill>
                  <a:schemeClr val="tx1"/>
                </a:solidFill>
                <a:latin typeface="Consolas" charset="0"/>
                <a:ea typeface="Consolas" charset="0"/>
                <a:cs typeface="Consolas" charset="0"/>
              </a:rPr>
              <a:t> </a:t>
            </a:r>
            <a:r>
              <a:rPr lang="en-US" altLang="zh-CN" sz="1600" dirty="0" err="1">
                <a:solidFill>
                  <a:schemeClr val="tx1"/>
                </a:solidFill>
                <a:latin typeface="Consolas" charset="0"/>
                <a:ea typeface="Consolas" charset="0"/>
                <a:cs typeface="Consolas" charset="0"/>
              </a:rPr>
              <a:t>argc</a:t>
            </a:r>
            <a:r>
              <a:rPr lang="en-US" altLang="zh-CN" sz="1600" dirty="0">
                <a:solidFill>
                  <a:schemeClr val="tx1"/>
                </a:solidFill>
                <a:latin typeface="Consolas" charset="0"/>
                <a:ea typeface="Consolas" charset="0"/>
                <a:cs typeface="Consolas" charset="0"/>
              </a:rPr>
              <a:t>, char *</a:t>
            </a:r>
            <a:r>
              <a:rPr lang="en-US" altLang="zh-CN" sz="1600" dirty="0" err="1">
                <a:solidFill>
                  <a:schemeClr val="tx1"/>
                </a:solidFill>
                <a:latin typeface="Consolas" charset="0"/>
                <a:ea typeface="Consolas" charset="0"/>
                <a:cs typeface="Consolas" charset="0"/>
              </a:rPr>
              <a:t>argv</a:t>
            </a:r>
            <a:r>
              <a:rPr lang="en-US" altLang="zh-CN" sz="1600" dirty="0" smtClean="0">
                <a:solidFill>
                  <a:schemeClr val="tx1"/>
                </a:solidFill>
                <a:latin typeface="Consolas" charset="0"/>
                <a:ea typeface="Consolas" charset="0"/>
                <a:cs typeface="Consolas" charset="0"/>
              </a:rPr>
              <a:t>[]) {</a:t>
            </a:r>
            <a:endParaRPr lang="en-US" altLang="zh-CN" sz="1600" dirty="0">
              <a:solidFill>
                <a:schemeClr val="tx1"/>
              </a:solidFill>
              <a:latin typeface="Consolas" charset="0"/>
              <a:ea typeface="Consolas" charset="0"/>
              <a:cs typeface="Consolas" charset="0"/>
            </a:endParaRPr>
          </a:p>
          <a:p>
            <a:endParaRPr lang="en-US" altLang="zh-CN" sz="1600" dirty="0" smtClean="0">
              <a:solidFill>
                <a:schemeClr val="tx1"/>
              </a:solidFill>
              <a:latin typeface="Consolas" charset="0"/>
              <a:ea typeface="Consolas" charset="0"/>
              <a:cs typeface="Consolas" charset="0"/>
            </a:endParaRPr>
          </a:p>
          <a:p>
            <a:r>
              <a:rPr lang="en-US" altLang="zh-CN" sz="1600" dirty="0" smtClean="0">
                <a:solidFill>
                  <a:schemeClr val="tx1"/>
                </a:solidFill>
                <a:latin typeface="Consolas" charset="0"/>
                <a:ea typeface="Consolas" charset="0"/>
                <a:cs typeface="Consolas" charset="0"/>
              </a:rPr>
              <a:t>	float </a:t>
            </a:r>
            <a:r>
              <a:rPr lang="en-US" altLang="zh-CN" sz="1600" dirty="0">
                <a:solidFill>
                  <a:schemeClr val="tx1"/>
                </a:solidFill>
                <a:latin typeface="Consolas" charset="0"/>
                <a:ea typeface="Consolas" charset="0"/>
                <a:cs typeface="Consolas" charset="0"/>
              </a:rPr>
              <a:t>scores[]={90, 20, 40, 40, 30, 60, 70, 30, 90, 100};   </a:t>
            </a:r>
          </a:p>
          <a:p>
            <a:r>
              <a:rPr lang="en-US" altLang="zh-CN" sz="1600" dirty="0" smtClean="0">
                <a:solidFill>
                  <a:schemeClr val="tx1"/>
                </a:solidFill>
                <a:latin typeface="Consolas" charset="0"/>
                <a:ea typeface="Consolas" charset="0"/>
                <a:cs typeface="Consolas" charset="0"/>
              </a:rPr>
              <a:t>	Collection </a:t>
            </a:r>
            <a:r>
              <a:rPr lang="en-US" altLang="zh-CN" sz="1600" dirty="0">
                <a:solidFill>
                  <a:schemeClr val="tx1"/>
                </a:solidFill>
                <a:latin typeface="Consolas" charset="0"/>
                <a:ea typeface="Consolas" charset="0"/>
                <a:cs typeface="Consolas" charset="0"/>
              </a:rPr>
              <a:t>*collection = new </a:t>
            </a:r>
            <a:r>
              <a:rPr lang="en-US" altLang="zh-CN" sz="1600" dirty="0" err="1">
                <a:solidFill>
                  <a:schemeClr val="tx1"/>
                </a:solidFill>
                <a:latin typeface="Consolas" charset="0"/>
                <a:ea typeface="Consolas" charset="0"/>
                <a:cs typeface="Consolas" charset="0"/>
              </a:rPr>
              <a:t>ArrayCollection</a:t>
            </a:r>
            <a:r>
              <a:rPr lang="en-US" altLang="zh-CN" sz="1600" dirty="0">
                <a:solidFill>
                  <a:schemeClr val="tx1"/>
                </a:solidFill>
                <a:latin typeface="Consolas" charset="0"/>
                <a:ea typeface="Consolas" charset="0"/>
                <a:cs typeface="Consolas" charset="0"/>
              </a:rPr>
              <a:t>(10, scores);</a:t>
            </a:r>
          </a:p>
          <a:p>
            <a:r>
              <a:rPr lang="en-US" altLang="zh-CN" sz="1600" dirty="0">
                <a:solidFill>
                  <a:schemeClr val="tx1"/>
                </a:solidFill>
                <a:latin typeface="Consolas" charset="0"/>
                <a:ea typeface="Consolas" charset="0"/>
                <a:cs typeface="Consolas" charset="0"/>
              </a:rPr>
              <a:t> </a:t>
            </a:r>
          </a:p>
          <a:p>
            <a:r>
              <a:rPr lang="en-US" altLang="zh-CN" sz="1600" dirty="0" smtClean="0">
                <a:solidFill>
                  <a:schemeClr val="tx1"/>
                </a:solidFill>
                <a:latin typeface="Consolas" charset="0"/>
                <a:ea typeface="Consolas" charset="0"/>
                <a:cs typeface="Consolas" charset="0"/>
              </a:rPr>
              <a:t>	analyze(collection </a:t>
            </a:r>
            <a:r>
              <a:rPr lang="en-US" altLang="zh-CN" sz="1600" dirty="0">
                <a:solidFill>
                  <a:schemeClr val="tx1"/>
                </a:solidFill>
                <a:latin typeface="Consolas" charset="0"/>
                <a:ea typeface="Consolas" charset="0"/>
                <a:cs typeface="Consolas" charset="0"/>
              </a:rPr>
              <a:t>-&gt; begin(), collection -&gt; end());</a:t>
            </a:r>
          </a:p>
          <a:p>
            <a:endParaRPr lang="en-US" altLang="zh-CN" sz="1600" dirty="0" smtClean="0">
              <a:solidFill>
                <a:schemeClr val="tx1"/>
              </a:solidFill>
              <a:latin typeface="Consolas" charset="0"/>
              <a:ea typeface="Consolas" charset="0"/>
              <a:cs typeface="Consolas" charset="0"/>
            </a:endParaRPr>
          </a:p>
          <a:p>
            <a:r>
              <a:rPr lang="en-US" altLang="zh-CN" sz="1600" dirty="0" smtClean="0">
                <a:solidFill>
                  <a:schemeClr val="tx1"/>
                </a:solidFill>
                <a:latin typeface="Consolas" charset="0"/>
                <a:ea typeface="Consolas" charset="0"/>
                <a:cs typeface="Consolas" charset="0"/>
              </a:rPr>
              <a:t>	return 0;</a:t>
            </a:r>
            <a:endParaRPr lang="en-US" altLang="zh-CN" sz="1600" dirty="0">
              <a:solidFill>
                <a:schemeClr val="tx1"/>
              </a:solidFill>
              <a:latin typeface="Consolas" charset="0"/>
              <a:ea typeface="Consolas" charset="0"/>
              <a:cs typeface="Consolas" charset="0"/>
            </a:endParaRPr>
          </a:p>
          <a:p>
            <a:endParaRPr lang="en-US" altLang="zh-CN" sz="1600" dirty="0" smtClean="0">
              <a:solidFill>
                <a:schemeClr val="tx1"/>
              </a:solidFill>
              <a:latin typeface="Consolas" charset="0"/>
              <a:ea typeface="Consolas" charset="0"/>
              <a:cs typeface="Consolas" charset="0"/>
            </a:endParaRPr>
          </a:p>
          <a:p>
            <a:r>
              <a:rPr lang="en-US" altLang="zh-CN" sz="1600" dirty="0" smtClean="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p:txBody>
      </p:sp>
      <p:pic>
        <p:nvPicPr>
          <p:cNvPr id="3" name="图片 2"/>
          <p:cNvPicPr>
            <a:picLocks noChangeAspect="1"/>
          </p:cNvPicPr>
          <p:nvPr/>
        </p:nvPicPr>
        <p:blipFill>
          <a:blip r:embed="rId2"/>
          <a:stretch>
            <a:fillRect/>
          </a:stretch>
        </p:blipFill>
        <p:spPr>
          <a:xfrm>
            <a:off x="3851920" y="3949828"/>
            <a:ext cx="4611277" cy="2287484"/>
          </a:xfrm>
          <a:prstGeom prst="rect">
            <a:avLst/>
          </a:prstGeom>
        </p:spPr>
      </p:pic>
    </p:spTree>
    <p:extLst>
      <p:ext uri="{BB962C8B-B14F-4D97-AF65-F5344CB8AC3E}">
        <p14:creationId xmlns:p14="http://schemas.microsoft.com/office/powerpoint/2010/main" val="356819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320395" y="1437424"/>
            <a:ext cx="8595234" cy="3935792"/>
          </a:xfrm>
          <a:prstGeom prst="rect">
            <a:avLst/>
          </a:prstGeom>
        </p:spPr>
      </p:pic>
      <p:sp>
        <p:nvSpPr>
          <p:cNvPr id="2" name="标题 1"/>
          <p:cNvSpPr>
            <a:spLocks noGrp="1"/>
          </p:cNvSpPr>
          <p:nvPr>
            <p:ph type="title"/>
          </p:nvPr>
        </p:nvSpPr>
        <p:spPr/>
        <p:txBody>
          <a:bodyPr/>
          <a:lstStyle/>
          <a:p>
            <a:r>
              <a:rPr lang="zh-CN" altLang="en-US" dirty="0"/>
              <a:t>另一</a:t>
            </a:r>
            <a:r>
              <a:rPr lang="zh-CN" altLang="en-US" dirty="0" smtClean="0"/>
              <a:t>种常见的迭代器模式</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59</a:t>
            </a:fld>
            <a:endParaRPr lang="zh-CN" altLang="en-US" dirty="0"/>
          </a:p>
        </p:txBody>
      </p:sp>
      <p:sp>
        <p:nvSpPr>
          <p:cNvPr id="5" name="TextBox 3"/>
          <p:cNvSpPr txBox="1"/>
          <p:nvPr/>
        </p:nvSpPr>
        <p:spPr>
          <a:xfrm>
            <a:off x="2696260" y="3228322"/>
            <a:ext cx="5112274" cy="2308324"/>
          </a:xfrm>
          <a:prstGeom prst="rect">
            <a:avLst/>
          </a:prstGeom>
          <a:solidFill>
            <a:srgbClr val="FFFFFF"/>
          </a:solid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mr-IN" altLang="zh-CN" sz="1600" dirty="0" smtClean="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a:p>
            <a:r>
              <a:rPr lang="en-US" altLang="zh-CN" sz="1600" dirty="0" smtClean="0">
                <a:solidFill>
                  <a:schemeClr val="tx1"/>
                </a:solidFill>
                <a:latin typeface="Consolas" charset="0"/>
                <a:ea typeface="Consolas" charset="0"/>
                <a:cs typeface="Consolas" charset="0"/>
              </a:rPr>
              <a:t>Iterator* </a:t>
            </a:r>
            <a:r>
              <a:rPr lang="en-US" altLang="zh-CN" sz="1600" dirty="0" smtClean="0">
                <a:solidFill>
                  <a:schemeClr val="tx1"/>
                </a:solidFill>
                <a:latin typeface="Consolas" charset="0"/>
                <a:ea typeface="Consolas" charset="0"/>
                <a:cs typeface="Consolas" charset="0"/>
              </a:rPr>
              <a:t>it = </a:t>
            </a:r>
            <a:r>
              <a:rPr lang="en-US" altLang="zh-CN" sz="1600" dirty="0" err="1" smtClean="0">
                <a:solidFill>
                  <a:schemeClr val="tx1"/>
                </a:solidFill>
                <a:latin typeface="Consolas" charset="0"/>
                <a:ea typeface="Consolas" charset="0"/>
                <a:cs typeface="Consolas" charset="0"/>
              </a:rPr>
              <a:t>collection.iterator</a:t>
            </a:r>
            <a:r>
              <a:rPr lang="en-US" altLang="zh-CN" sz="1600" dirty="0" smtClean="0">
                <a:solidFill>
                  <a:schemeClr val="tx1"/>
                </a:solidFill>
                <a:latin typeface="Consolas" charset="0"/>
                <a:ea typeface="Consolas" charset="0"/>
                <a:cs typeface="Consolas" charset="0"/>
              </a:rPr>
              <a:t>();</a:t>
            </a:r>
          </a:p>
          <a:p>
            <a:r>
              <a:rPr lang="en-US" altLang="zh-CN" sz="1600" dirty="0" smtClean="0">
                <a:solidFill>
                  <a:schemeClr val="tx1"/>
                </a:solidFill>
                <a:latin typeface="Consolas" charset="0"/>
                <a:ea typeface="Consolas" charset="0"/>
                <a:cs typeface="Consolas" charset="0"/>
              </a:rPr>
              <a:t>…</a:t>
            </a:r>
            <a:endParaRPr lang="en-US" altLang="zh-CN" sz="1600" dirty="0" smtClean="0">
              <a:solidFill>
                <a:schemeClr val="tx1"/>
              </a:solidFill>
              <a:latin typeface="Consolas" charset="0"/>
              <a:ea typeface="Consolas" charset="0"/>
              <a:cs typeface="Consolas" charset="0"/>
            </a:endParaRPr>
          </a:p>
          <a:p>
            <a:r>
              <a:rPr lang="en-US" altLang="zh-CN" sz="1600" dirty="0" smtClean="0">
                <a:solidFill>
                  <a:schemeClr val="tx1"/>
                </a:solidFill>
                <a:latin typeface="Consolas" charset="0"/>
                <a:ea typeface="Consolas" charset="0"/>
                <a:cs typeface="Consolas" charset="0"/>
              </a:rPr>
              <a:t>while </a:t>
            </a:r>
            <a:r>
              <a:rPr lang="en-US" altLang="zh-CN" sz="1600" dirty="0" smtClean="0">
                <a:solidFill>
                  <a:schemeClr val="tx1"/>
                </a:solidFill>
                <a:latin typeface="Consolas" charset="0"/>
                <a:ea typeface="Consolas" charset="0"/>
                <a:cs typeface="Consolas" charset="0"/>
              </a:rPr>
              <a:t>(</a:t>
            </a:r>
            <a:r>
              <a:rPr lang="en-US" altLang="zh-CN" sz="1600" dirty="0" smtClean="0">
                <a:solidFill>
                  <a:schemeClr val="tx1"/>
                </a:solidFill>
                <a:latin typeface="Consolas" charset="0"/>
                <a:ea typeface="Consolas" charset="0"/>
                <a:cs typeface="Consolas" charset="0"/>
              </a:rPr>
              <a:t>it-&gt;</a:t>
            </a:r>
            <a:r>
              <a:rPr lang="en-US" altLang="zh-CN" sz="1600" dirty="0" err="1" smtClean="0">
                <a:solidFill>
                  <a:schemeClr val="tx1"/>
                </a:solidFill>
                <a:latin typeface="Consolas" charset="0"/>
                <a:ea typeface="Consolas" charset="0"/>
                <a:cs typeface="Consolas" charset="0"/>
              </a:rPr>
              <a:t>hasNext</a:t>
            </a:r>
            <a:r>
              <a:rPr lang="en-US" altLang="zh-CN" sz="1600" dirty="0" smtClean="0">
                <a:solidFill>
                  <a:schemeClr val="tx1"/>
                </a:solidFill>
                <a:latin typeface="Consolas" charset="0"/>
                <a:ea typeface="Consolas" charset="0"/>
                <a:cs typeface="Consolas" charset="0"/>
              </a:rPr>
              <a:t>()) </a:t>
            </a:r>
            <a:r>
              <a:rPr lang="en-US" altLang="zh-CN" sz="1600" dirty="0" smtClean="0">
                <a:solidFill>
                  <a:schemeClr val="tx1"/>
                </a:solidFill>
                <a:latin typeface="Consolas" charset="0"/>
                <a:ea typeface="Consolas" charset="0"/>
                <a:cs typeface="Consolas" charset="0"/>
              </a:rPr>
              <a:t>{</a:t>
            </a:r>
          </a:p>
          <a:p>
            <a:r>
              <a:rPr lang="en-US" altLang="zh-CN" sz="1600" dirty="0">
                <a:solidFill>
                  <a:schemeClr val="tx1"/>
                </a:solidFill>
                <a:latin typeface="Consolas" charset="0"/>
                <a:ea typeface="Consolas" charset="0"/>
                <a:cs typeface="Consolas" charset="0"/>
              </a:rPr>
              <a:t>	</a:t>
            </a:r>
            <a:r>
              <a:rPr lang="en-US" altLang="zh-CN" sz="1600" dirty="0" smtClean="0">
                <a:solidFill>
                  <a:schemeClr val="tx1"/>
                </a:solidFill>
                <a:latin typeface="Consolas" charset="0"/>
                <a:ea typeface="Consolas" charset="0"/>
                <a:cs typeface="Consolas" charset="0"/>
              </a:rPr>
              <a:t>it-&gt;next();</a:t>
            </a:r>
            <a:endParaRPr lang="en-US" altLang="zh-CN" sz="1600" dirty="0" smtClean="0">
              <a:solidFill>
                <a:schemeClr val="tx1"/>
              </a:solidFill>
              <a:latin typeface="Consolas" charset="0"/>
              <a:ea typeface="Consolas" charset="0"/>
              <a:cs typeface="Consolas" charset="0"/>
            </a:endParaRPr>
          </a:p>
          <a:p>
            <a:r>
              <a:rPr lang="en-US" altLang="zh-CN" sz="1600" dirty="0" smtClean="0">
                <a:solidFill>
                  <a:schemeClr val="tx1"/>
                </a:solidFill>
                <a:latin typeface="Consolas" charset="0"/>
                <a:ea typeface="Consolas" charset="0"/>
                <a:cs typeface="Consolas" charset="0"/>
              </a:rPr>
              <a:t>	Object object = </a:t>
            </a:r>
            <a:r>
              <a:rPr lang="en-US" altLang="zh-CN" sz="1600" dirty="0" smtClean="0">
                <a:solidFill>
                  <a:schemeClr val="tx1"/>
                </a:solidFill>
                <a:latin typeface="Consolas" charset="0"/>
                <a:ea typeface="Consolas" charset="0"/>
                <a:cs typeface="Consolas" charset="0"/>
              </a:rPr>
              <a:t>it-&gt;</a:t>
            </a:r>
            <a:r>
              <a:rPr lang="en-US" altLang="zh-CN" sz="1600" dirty="0" err="1" smtClean="0">
                <a:solidFill>
                  <a:schemeClr val="tx1"/>
                </a:solidFill>
                <a:latin typeface="Consolas" charset="0"/>
                <a:ea typeface="Consolas" charset="0"/>
                <a:cs typeface="Consolas" charset="0"/>
              </a:rPr>
              <a:t>getValue</a:t>
            </a:r>
            <a:r>
              <a:rPr lang="en-US" altLang="zh-CN" sz="1600" dirty="0" smtClean="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a:p>
            <a:r>
              <a:rPr lang="en-US" altLang="zh-CN" sz="1600" dirty="0">
                <a:solidFill>
                  <a:schemeClr val="tx1"/>
                </a:solidFill>
                <a:latin typeface="Consolas" charset="0"/>
                <a:ea typeface="Consolas" charset="0"/>
                <a:cs typeface="Consolas" charset="0"/>
              </a:rPr>
              <a:t>	</a:t>
            </a:r>
            <a:r>
              <a:rPr lang="en-US" altLang="zh-CN" sz="1600" dirty="0" smtClean="0">
                <a:solidFill>
                  <a:schemeClr val="tx1"/>
                </a:solidFill>
                <a:latin typeface="Consolas" charset="0"/>
                <a:ea typeface="Consolas" charset="0"/>
                <a:cs typeface="Consolas" charset="0"/>
              </a:rPr>
              <a:t>//do something with object</a:t>
            </a:r>
            <a:r>
              <a:rPr lang="en-US" altLang="zh-CN" sz="1600" dirty="0" smtClean="0">
                <a:solidFill>
                  <a:schemeClr val="tx1"/>
                </a:solidFill>
                <a:latin typeface="Consolas" charset="0"/>
                <a:ea typeface="Consolas" charset="0"/>
                <a:cs typeface="Consolas" charset="0"/>
              </a:rPr>
              <a:t>;</a:t>
            </a:r>
          </a:p>
          <a:p>
            <a:r>
              <a:rPr lang="en-US" altLang="zh-CN" sz="1600" dirty="0" smtClean="0">
                <a:solidFill>
                  <a:schemeClr val="tx1"/>
                </a:solidFill>
                <a:latin typeface="Consolas" charset="0"/>
                <a:ea typeface="Consolas" charset="0"/>
                <a:cs typeface="Consolas" charset="0"/>
              </a:rPr>
              <a:t>}</a:t>
            </a:r>
            <a:endParaRPr lang="en-US" altLang="zh-CN" sz="1600" dirty="0" smtClean="0">
              <a:solidFill>
                <a:schemeClr val="tx1"/>
              </a:solidFill>
              <a:latin typeface="Consolas" charset="0"/>
              <a:ea typeface="Consolas" charset="0"/>
              <a:cs typeface="Consolas" charset="0"/>
            </a:endParaRPr>
          </a:p>
          <a:p>
            <a:r>
              <a:rPr lang="mr-IN" altLang="zh-CN" sz="1600" dirty="0" smtClean="0">
                <a:solidFill>
                  <a:schemeClr val="tx1"/>
                </a:solidFill>
                <a:latin typeface="Consolas" charset="0"/>
                <a:ea typeface="Consolas" charset="0"/>
                <a:cs typeface="Consolas" charset="0"/>
              </a:rPr>
              <a:t>…</a:t>
            </a:r>
            <a:endParaRPr lang="en-US" altLang="zh-CN"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127798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一个例子：负载监视器</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a:t>
            </a:fld>
            <a:endParaRPr lang="zh-CN" altLang="en-US" dirty="0"/>
          </a:p>
        </p:txBody>
      </p:sp>
      <p:sp>
        <p:nvSpPr>
          <p:cNvPr id="5" name="内容占位符 2"/>
          <p:cNvSpPr>
            <a:spLocks noGrp="1"/>
          </p:cNvSpPr>
          <p:nvPr>
            <p:ph idx="1"/>
          </p:nvPr>
        </p:nvSpPr>
        <p:spPr>
          <a:xfrm>
            <a:off x="539553" y="1465264"/>
            <a:ext cx="3672408" cy="5256212"/>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监视计算节点的</a:t>
            </a:r>
            <a:r>
              <a:rPr lang="zh-CN" altLang="en-US" sz="2800" b="1" dirty="0" smtClean="0">
                <a:solidFill>
                  <a:srgbClr val="003366"/>
                </a:solidFill>
                <a:latin typeface="Lucida Console" panose="020B0609040504020204" pitchFamily="49" charset="0"/>
              </a:rPr>
              <a:t>负载</a:t>
            </a:r>
            <a:r>
              <a:rPr lang="zh-CN" altLang="en-US" sz="2800" b="1" dirty="0">
                <a:solidFill>
                  <a:srgbClr val="003366"/>
                </a:solidFill>
                <a:latin typeface="Lucida Console" panose="020B0609040504020204" pitchFamily="49" charset="0"/>
              </a:rPr>
              <a:t>状态（如</a:t>
            </a:r>
            <a:r>
              <a:rPr lang="en-US" altLang="zh-CN" sz="2800" b="1" dirty="0">
                <a:solidFill>
                  <a:srgbClr val="003366"/>
                </a:solidFill>
                <a:latin typeface="Lucida Console" panose="020B0609040504020204" pitchFamily="49" charset="0"/>
              </a:rPr>
              <a:t>CPU</a:t>
            </a:r>
            <a:r>
              <a:rPr lang="zh-CN" altLang="en-US" sz="2800" b="1" dirty="0" smtClean="0">
                <a:solidFill>
                  <a:srgbClr val="003366"/>
                </a:solidFill>
                <a:latin typeface="Lucida Console" panose="020B0609040504020204" pitchFamily="49" charset="0"/>
              </a:rPr>
              <a:t>占用</a:t>
            </a:r>
            <a:r>
              <a:rPr lang="zh-CN" altLang="en-US" sz="2800" b="1" dirty="0">
                <a:solidFill>
                  <a:srgbClr val="003366"/>
                </a:solidFill>
                <a:latin typeface="Lucida Console" panose="020B0609040504020204" pitchFamily="49" charset="0"/>
              </a:rPr>
              <a:t>率）</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以</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占用率的</a:t>
            </a:r>
            <a:r>
              <a:rPr lang="zh-CN" altLang="en-US" sz="2800" b="1" dirty="0" smtClean="0">
                <a:solidFill>
                  <a:srgbClr val="003366"/>
                </a:solidFill>
                <a:latin typeface="Lucida Console" panose="020B0609040504020204" pitchFamily="49" charset="0"/>
              </a:rPr>
              <a:t>监视</a:t>
            </a:r>
            <a:r>
              <a:rPr lang="zh-CN" altLang="en-US" sz="2800" b="1" dirty="0">
                <a:solidFill>
                  <a:srgbClr val="003366"/>
                </a:solidFill>
                <a:latin typeface="Lucida Console" panose="020B0609040504020204" pitchFamily="49" charset="0"/>
              </a:rPr>
              <a:t>为例，不同</a:t>
            </a:r>
            <a:r>
              <a:rPr lang="zh-CN" altLang="en-US" sz="2800" b="1" dirty="0" smtClean="0">
                <a:solidFill>
                  <a:srgbClr val="003366"/>
                </a:solidFill>
                <a:latin typeface="Lucida Console" panose="020B0609040504020204" pitchFamily="49" charset="0"/>
              </a:rPr>
              <a:t>条件下</a:t>
            </a:r>
            <a:r>
              <a:rPr lang="zh-CN" altLang="en-US" sz="2800" b="1" dirty="0">
                <a:solidFill>
                  <a:srgbClr val="003366"/>
                </a:solidFill>
                <a:latin typeface="Lucida Console" panose="020B0609040504020204" pitchFamily="49" charset="0"/>
              </a:rPr>
              <a:t>（例如不同</a:t>
            </a:r>
            <a:r>
              <a:rPr lang="zh-CN" altLang="en-US" sz="2800" b="1" dirty="0" smtClean="0">
                <a:solidFill>
                  <a:srgbClr val="003366"/>
                </a:solidFill>
                <a:latin typeface="Lucida Console" panose="020B0609040504020204" pitchFamily="49" charset="0"/>
              </a:rPr>
              <a:t>种类不同</a:t>
            </a:r>
            <a:r>
              <a:rPr lang="zh-CN" altLang="en-US" sz="2800" b="1" dirty="0">
                <a:solidFill>
                  <a:srgbClr val="003366"/>
                </a:solidFill>
                <a:latin typeface="Lucida Console" panose="020B0609040504020204" pitchFamily="49" charset="0"/>
              </a:rPr>
              <a:t>版本的</a:t>
            </a:r>
            <a:r>
              <a:rPr lang="en-US" altLang="zh-CN" sz="2800" b="1" dirty="0" smtClean="0">
                <a:solidFill>
                  <a:srgbClr val="003366"/>
                </a:solidFill>
                <a:latin typeface="Lucida Console" panose="020B0609040504020204" pitchFamily="49" charset="0"/>
              </a:rPr>
              <a:t>OS</a:t>
            </a:r>
            <a:r>
              <a:rPr lang="zh-CN" altLang="en-US" sz="2800" b="1" dirty="0" smtClean="0">
                <a:solidFill>
                  <a:srgbClr val="003366"/>
                </a:solidFill>
                <a:latin typeface="Lucida Console" panose="020B0609040504020204" pitchFamily="49" charset="0"/>
              </a:rPr>
              <a:t>）获得</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占用率的</a:t>
            </a:r>
            <a:r>
              <a:rPr lang="zh-CN" altLang="en-US" sz="2800" b="1" dirty="0" smtClean="0">
                <a:solidFill>
                  <a:srgbClr val="003366"/>
                </a:solidFill>
                <a:latin typeface="Lucida Console" panose="020B0609040504020204" pitchFamily="49" charset="0"/>
              </a:rPr>
              <a:t>方法</a:t>
            </a:r>
            <a:r>
              <a:rPr lang="zh-CN" altLang="en-US" sz="2800" b="1" dirty="0">
                <a:solidFill>
                  <a:srgbClr val="003366"/>
                </a:solidFill>
                <a:latin typeface="Lucida Console" panose="020B0609040504020204" pitchFamily="49" charset="0"/>
              </a:rPr>
              <a:t>不同</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怎样在一个程序中</a:t>
            </a:r>
            <a:r>
              <a:rPr lang="zh-CN" altLang="en-US" sz="2800" b="1" dirty="0" smtClean="0">
                <a:solidFill>
                  <a:srgbClr val="003366"/>
                </a:solidFill>
                <a:latin typeface="Lucida Console" panose="020B0609040504020204" pitchFamily="49" charset="0"/>
              </a:rPr>
              <a:t>实现对</a:t>
            </a:r>
            <a:r>
              <a:rPr lang="zh-CN" altLang="en-US" sz="2800" b="1" dirty="0">
                <a:solidFill>
                  <a:srgbClr val="003366"/>
                </a:solidFill>
                <a:latin typeface="Lucida Console" panose="020B0609040504020204" pitchFamily="49" charset="0"/>
              </a:rPr>
              <a:t>这些不同条件的适应呢？</a:t>
            </a:r>
          </a:p>
        </p:txBody>
      </p:sp>
      <p:pic>
        <p:nvPicPr>
          <p:cNvPr id="6" name="Picture 2"/>
          <p:cNvPicPr>
            <a:picLocks noChangeAspect="1" noChangeArrowheads="1"/>
          </p:cNvPicPr>
          <p:nvPr/>
        </p:nvPicPr>
        <p:blipFill rotWithShape="1">
          <a:blip r:embed="rId2" cstate="print"/>
          <a:srcRect t="69275" r="44257"/>
          <a:stretch/>
        </p:blipFill>
        <p:spPr bwMode="auto">
          <a:xfrm>
            <a:off x="4860032" y="1340768"/>
            <a:ext cx="3301190" cy="1262090"/>
          </a:xfrm>
          <a:prstGeom prst="rect">
            <a:avLst/>
          </a:prstGeom>
          <a:noFill/>
          <a:ln w="9525">
            <a:noFill/>
            <a:miter lim="800000"/>
            <a:headEnd/>
            <a:tailEnd/>
          </a:ln>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34152" t="57346" r="13483" b="10518"/>
          <a:stretch/>
        </p:blipFill>
        <p:spPr>
          <a:xfrm>
            <a:off x="4880975" y="2984898"/>
            <a:ext cx="3312368" cy="1718246"/>
          </a:xfrm>
          <a:prstGeom prst="rect">
            <a:avLst/>
          </a:prstGeom>
        </p:spPr>
      </p:pic>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l="32539" t="6604" r="4356"/>
          <a:stretch/>
        </p:blipFill>
        <p:spPr>
          <a:xfrm>
            <a:off x="4381140" y="4941463"/>
            <a:ext cx="4608512" cy="1198048"/>
          </a:xfrm>
          <a:prstGeom prst="rect">
            <a:avLst/>
          </a:prstGeom>
        </p:spPr>
      </p:pic>
    </p:spTree>
    <p:extLst>
      <p:ext uri="{BB962C8B-B14F-4D97-AF65-F5344CB8AC3E}">
        <p14:creationId xmlns:p14="http://schemas.microsoft.com/office/powerpoint/2010/main" val="172365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a:xfrm>
            <a:off x="539552" y="1272259"/>
            <a:ext cx="8136904" cy="4749029"/>
          </a:xfrm>
        </p:spPr>
        <p:txBody>
          <a:bodyPr/>
          <a:lstStyle/>
          <a:p>
            <a:r>
              <a:rPr lang="zh-CN" altLang="en-US" dirty="0" smtClean="0"/>
              <a:t>迭代器模式实现了</a:t>
            </a:r>
            <a:r>
              <a:rPr lang="zh-CN" altLang="en-US" dirty="0" smtClean="0">
                <a:solidFill>
                  <a:srgbClr val="FF0000"/>
                </a:solidFill>
              </a:rPr>
              <a:t>算法</a:t>
            </a:r>
            <a:r>
              <a:rPr lang="zh-CN" altLang="en-US" dirty="0" smtClean="0"/>
              <a:t>和</a:t>
            </a:r>
            <a:r>
              <a:rPr lang="zh-CN" altLang="en-US" dirty="0" smtClean="0">
                <a:solidFill>
                  <a:srgbClr val="FF0000"/>
                </a:solidFill>
              </a:rPr>
              <a:t>数据存储</a:t>
            </a:r>
            <a:r>
              <a:rPr lang="zh-CN" altLang="en-US" dirty="0" smtClean="0"/>
              <a:t>的隔离</a:t>
            </a:r>
            <a:endParaRPr lang="zh-CN" altLang="en-US" dirty="0"/>
          </a:p>
          <a:p>
            <a:r>
              <a:rPr lang="zh-CN" altLang="en-US" dirty="0" smtClean="0"/>
              <a:t>规避了为每一个算法和数据存储的组合均进行代码实现的巨大工作量</a:t>
            </a:r>
            <a:endParaRPr lang="en-US" altLang="zh-CN" dirty="0" smtClean="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60</a:t>
            </a:fld>
            <a:endParaRPr lang="zh-CN" altLang="en-US" dirty="0"/>
          </a:p>
        </p:txBody>
      </p:sp>
      <p:sp>
        <p:nvSpPr>
          <p:cNvPr id="6" name="文本框 5"/>
          <p:cNvSpPr txBox="1"/>
          <p:nvPr/>
        </p:nvSpPr>
        <p:spPr>
          <a:xfrm>
            <a:off x="628650" y="2852936"/>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算法</a:t>
            </a: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14390" y="2852936"/>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数据表示</a:t>
            </a: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14390" y="3356992"/>
            <a:ext cx="1385741" cy="369332"/>
          </a:xfrm>
          <a:prstGeom prst="rect">
            <a:avLst/>
          </a:prstGeom>
          <a:solidFill>
            <a:schemeClr val="accent5">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014390" y="3869151"/>
            <a:ext cx="1385741" cy="369332"/>
          </a:xfrm>
          <a:prstGeom prst="rect">
            <a:avLst/>
          </a:prstGeom>
          <a:solidFill>
            <a:schemeClr val="accent5">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014390" y="4365104"/>
            <a:ext cx="1385741" cy="369332"/>
          </a:xfrm>
          <a:prstGeom prst="rect">
            <a:avLst/>
          </a:prstGeom>
          <a:solidFill>
            <a:schemeClr val="accent5">
              <a:lumMod val="75000"/>
            </a:schemeClr>
          </a:solidFill>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002683" y="3140968"/>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数据表示</a:t>
            </a: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002683" y="3753710"/>
            <a:ext cx="1385741" cy="369332"/>
          </a:xfrm>
          <a:prstGeom prst="rect">
            <a:avLst/>
          </a:prstGeom>
          <a:solidFill>
            <a:schemeClr val="accent5">
              <a:lumMod val="40000"/>
              <a:lumOff val="60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数据表示</a:t>
            </a:r>
            <a:r>
              <a:rPr lang="en-US" altLang="zh-CN" dirty="0" smtClean="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002683" y="4366452"/>
            <a:ext cx="1385741" cy="369332"/>
          </a:xfrm>
          <a:prstGeom prst="rect">
            <a:avLst/>
          </a:prstGeom>
          <a:solidFill>
            <a:schemeClr val="accent5">
              <a:lumMod val="60000"/>
              <a:lumOff val="40000"/>
            </a:schemeClr>
          </a:solidFill>
          <a:ln>
            <a:solidFill>
              <a:schemeClr val="tx1"/>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数据表示</a:t>
            </a:r>
            <a:r>
              <a:rPr lang="en-US" altLang="zh-CN" dirty="0" smtClean="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002683" y="4993484"/>
            <a:ext cx="1385741" cy="369332"/>
          </a:xfrm>
          <a:prstGeom prst="rect">
            <a:avLst/>
          </a:prstGeom>
          <a:solidFill>
            <a:schemeClr val="accent5">
              <a:lumMod val="75000"/>
            </a:schemeClr>
          </a:solidFill>
          <a:ln>
            <a:solidFill>
              <a:schemeClr val="tx1"/>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数据表示</a:t>
            </a:r>
            <a:r>
              <a:rPr lang="en-US" altLang="zh-CN" dirty="0" smtClean="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431773" y="3140968"/>
            <a:ext cx="570910" cy="2221848"/>
          </a:xfrm>
          <a:prstGeom prst="rect">
            <a:avLst/>
          </a:prstGeom>
          <a:solidFill>
            <a:srgbClr val="FF0000"/>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nchor="ctr" anchorCtr="1">
            <a:no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迭</a:t>
            </a:r>
            <a:endParaRPr lang="en-US" altLang="zh-CN" dirty="0" smtClean="0">
              <a:solidFill>
                <a:schemeClr val="tx1"/>
              </a:solidFill>
              <a:latin typeface="微软雅黑" panose="020B0503020204020204" pitchFamily="34" charset="-122"/>
              <a:ea typeface="微软雅黑" panose="020B0503020204020204" pitchFamily="34" charset="-122"/>
            </a:endParaRPr>
          </a:p>
          <a:p>
            <a:pPr algn="ctr"/>
            <a:r>
              <a:rPr lang="zh-CN" altLang="en-US" dirty="0" smtClean="0">
                <a:solidFill>
                  <a:schemeClr val="tx1"/>
                </a:solidFill>
                <a:latin typeface="微软雅黑" panose="020B0503020204020204" pitchFamily="34" charset="-122"/>
                <a:ea typeface="微软雅黑" panose="020B0503020204020204" pitchFamily="34" charset="-122"/>
              </a:rPr>
              <a:t>代</a:t>
            </a:r>
            <a:endParaRPr lang="en-US" altLang="zh-CN" dirty="0" smtClean="0">
              <a:solidFill>
                <a:schemeClr val="tx1"/>
              </a:solidFill>
              <a:latin typeface="微软雅黑" panose="020B0503020204020204" pitchFamily="34" charset="-122"/>
              <a:ea typeface="微软雅黑" panose="020B0503020204020204" pitchFamily="34" charset="-122"/>
            </a:endParaRPr>
          </a:p>
          <a:p>
            <a:pPr algn="ctr"/>
            <a:r>
              <a:rPr lang="zh-CN" altLang="en-US" dirty="0" smtClean="0">
                <a:solidFill>
                  <a:schemeClr val="tx1"/>
                </a:solidFill>
                <a:latin typeface="微软雅黑" panose="020B0503020204020204" pitchFamily="34" charset="-122"/>
                <a:ea typeface="微软雅黑" panose="020B0503020204020204" pitchFamily="34" charset="-122"/>
              </a:rPr>
              <a:t>器</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6" name="右箭头 25"/>
          <p:cNvSpPr/>
          <p:nvPr/>
        </p:nvSpPr>
        <p:spPr>
          <a:xfrm>
            <a:off x="4067944" y="3535284"/>
            <a:ext cx="546754" cy="1549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28650" y="3356992"/>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算法</a:t>
            </a: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27084" y="3869151"/>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算法</a:t>
            </a: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7084" y="4365104"/>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算法</a:t>
            </a: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5046033" y="3143973"/>
            <a:ext cx="1385740" cy="369332"/>
          </a:xfrm>
          <a:prstGeom prst="rect">
            <a:avLst/>
          </a:prstGeom>
          <a:solidFill>
            <a:schemeClr val="accent1">
              <a:lumMod val="40000"/>
              <a:lumOff val="6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算法</a:t>
            </a: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557886" y="4165631"/>
            <a:ext cx="1399881" cy="523220"/>
          </a:xfrm>
          <a:prstGeom prst="rect">
            <a:avLst/>
          </a:prstGeom>
          <a:noFill/>
        </p:spPr>
        <p:txBody>
          <a:bodyPr wrap="square" rtlCol="0">
            <a:spAutoFit/>
          </a:bodyPr>
          <a:lstStyle/>
          <a:p>
            <a:r>
              <a:rPr kumimoji="1" lang="mr-IN" altLang="zh-CN" sz="2800" b="1" dirty="0" smtClean="0"/>
              <a:t>…</a:t>
            </a:r>
            <a:endParaRPr kumimoji="1" lang="zh-CN" altLang="en-US" sz="2800" b="1" dirty="0" smtClean="0"/>
          </a:p>
        </p:txBody>
      </p:sp>
      <p:sp>
        <p:nvSpPr>
          <p:cNvPr id="32" name="文本框 31"/>
          <p:cNvSpPr txBox="1"/>
          <p:nvPr/>
        </p:nvSpPr>
        <p:spPr>
          <a:xfrm>
            <a:off x="5557885" y="4798590"/>
            <a:ext cx="1399881" cy="523220"/>
          </a:xfrm>
          <a:prstGeom prst="rect">
            <a:avLst/>
          </a:prstGeom>
          <a:noFill/>
        </p:spPr>
        <p:txBody>
          <a:bodyPr wrap="square" rtlCol="0">
            <a:spAutoFit/>
          </a:bodyPr>
          <a:lstStyle/>
          <a:p>
            <a:r>
              <a:rPr kumimoji="1" lang="mr-IN" altLang="zh-CN" sz="2800" b="1" dirty="0" smtClean="0"/>
              <a:t>…</a:t>
            </a:r>
            <a:endParaRPr kumimoji="1" lang="zh-CN" altLang="en-US" sz="2800" b="1" dirty="0" smtClean="0"/>
          </a:p>
        </p:txBody>
      </p:sp>
      <p:sp>
        <p:nvSpPr>
          <p:cNvPr id="23" name="文本框 22"/>
          <p:cNvSpPr txBox="1"/>
          <p:nvPr/>
        </p:nvSpPr>
        <p:spPr>
          <a:xfrm>
            <a:off x="5049775" y="3753710"/>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27084" y="4877995"/>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014390" y="4877995"/>
            <a:ext cx="1385741" cy="369332"/>
          </a:xfrm>
          <a:prstGeom prst="rect">
            <a:avLst/>
          </a:prstGeom>
          <a:solidFill>
            <a:schemeClr val="accent5">
              <a:lumMod val="20000"/>
              <a:lumOff val="80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数据表示</a:t>
            </a:r>
            <a:r>
              <a:rPr lang="en-US" altLang="zh-CN" dirty="0" smtClean="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27084" y="5376222"/>
            <a:ext cx="1385740" cy="369332"/>
          </a:xfrm>
          <a:prstGeom prst="rect">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算法</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012824" y="5376222"/>
            <a:ext cx="1385741" cy="369332"/>
          </a:xfrm>
          <a:prstGeom prst="rect">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dirty="0" smtClean="0">
                <a:solidFill>
                  <a:schemeClr val="tx1"/>
                </a:solidFill>
                <a:latin typeface="微软雅黑" panose="020B0503020204020204" pitchFamily="34" charset="-122"/>
                <a:ea typeface="微软雅黑" panose="020B0503020204020204" pitchFamily="34" charset="-122"/>
              </a:rPr>
              <a:t>数据表示</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043608" y="5756180"/>
            <a:ext cx="1399881" cy="523220"/>
          </a:xfrm>
          <a:prstGeom prst="rect">
            <a:avLst/>
          </a:prstGeom>
          <a:noFill/>
        </p:spPr>
        <p:txBody>
          <a:bodyPr wrap="square" rtlCol="0">
            <a:spAutoFit/>
          </a:bodyPr>
          <a:lstStyle/>
          <a:p>
            <a:r>
              <a:rPr kumimoji="1" lang="mr-IN" altLang="zh-CN" sz="2800" b="1" dirty="0" smtClean="0"/>
              <a:t>…</a:t>
            </a:r>
            <a:endParaRPr kumimoji="1" lang="zh-CN" altLang="en-US" sz="2800" b="1" dirty="0" smtClean="0"/>
          </a:p>
        </p:txBody>
      </p:sp>
      <p:sp>
        <p:nvSpPr>
          <p:cNvPr id="36" name="文本框 35"/>
          <p:cNvSpPr txBox="1"/>
          <p:nvPr/>
        </p:nvSpPr>
        <p:spPr>
          <a:xfrm>
            <a:off x="2411760" y="5756180"/>
            <a:ext cx="1399881" cy="523220"/>
          </a:xfrm>
          <a:prstGeom prst="rect">
            <a:avLst/>
          </a:prstGeom>
          <a:noFill/>
        </p:spPr>
        <p:txBody>
          <a:bodyPr wrap="square" rtlCol="0">
            <a:spAutoFit/>
          </a:bodyPr>
          <a:lstStyle/>
          <a:p>
            <a:r>
              <a:rPr kumimoji="1" lang="mr-IN" altLang="zh-CN" sz="2800" b="1" dirty="0" smtClean="0"/>
              <a:t>…</a:t>
            </a:r>
            <a:endParaRPr kumimoji="1" lang="zh-CN" altLang="en-US" sz="2800" b="1" dirty="0" smtClean="0"/>
          </a:p>
        </p:txBody>
      </p:sp>
    </p:spTree>
    <p:extLst>
      <p:ext uri="{BB962C8B-B14F-4D97-AF65-F5344CB8AC3E}">
        <p14:creationId xmlns:p14="http://schemas.microsoft.com/office/powerpoint/2010/main" val="35457637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STL</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61</a:t>
            </a:fld>
            <a:endParaRPr lang="zh-CN" altLang="en-US" dirty="0"/>
          </a:p>
        </p:txBody>
      </p:sp>
      <p:sp>
        <p:nvSpPr>
          <p:cNvPr id="5" name="内容占位符 2"/>
          <p:cNvSpPr>
            <a:spLocks noGrp="1"/>
          </p:cNvSpPr>
          <p:nvPr>
            <p:ph idx="1"/>
          </p:nvPr>
        </p:nvSpPr>
        <p:spPr>
          <a:xfrm>
            <a:off x="539552" y="1442195"/>
            <a:ext cx="7704856" cy="5256212"/>
          </a:xfrm>
        </p:spPr>
        <p:txBody>
          <a:bodyPr/>
          <a:lstStyle/>
          <a:p>
            <a:pPr marL="228600" lvl="2">
              <a:spcBef>
                <a:spcPts val="1000"/>
              </a:spcBef>
              <a:buSzPct val="75000"/>
              <a:buFont typeface="Wingdings" panose="05000000000000000000" pitchFamily="2" charset="2"/>
              <a:buChar char="n"/>
            </a:pPr>
            <a:r>
              <a:rPr lang="en-US" altLang="zh-CN" sz="2800" b="1" dirty="0">
                <a:solidFill>
                  <a:srgbClr val="003366"/>
                </a:solidFill>
              </a:rPr>
              <a:t>C++</a:t>
            </a:r>
            <a:r>
              <a:rPr lang="zh-CN" altLang="en-US" sz="2800" b="1" dirty="0">
                <a:solidFill>
                  <a:srgbClr val="003366"/>
                </a:solidFill>
              </a:rPr>
              <a:t>的</a:t>
            </a:r>
            <a:r>
              <a:rPr lang="en-US" altLang="zh-CN" sz="2800" b="1" dirty="0">
                <a:solidFill>
                  <a:srgbClr val="003366"/>
                </a:solidFill>
              </a:rPr>
              <a:t>STL</a:t>
            </a:r>
            <a:r>
              <a:rPr lang="zh-CN" altLang="en-US" sz="2800" b="1" dirty="0">
                <a:solidFill>
                  <a:srgbClr val="003366"/>
                </a:solidFill>
              </a:rPr>
              <a:t>中提供了大量的数据</a:t>
            </a:r>
            <a:r>
              <a:rPr lang="zh-CN" altLang="en-US" sz="2800" b="1" dirty="0" smtClean="0">
                <a:solidFill>
                  <a:srgbClr val="003366"/>
                </a:solidFill>
              </a:rPr>
              <a:t>容器</a:t>
            </a:r>
            <a:endParaRPr lang="en-US" altLang="zh-CN" sz="2800" b="1" dirty="0" smtClean="0">
              <a:solidFill>
                <a:srgbClr val="003366"/>
              </a:solidFill>
            </a:endParaRPr>
          </a:p>
          <a:p>
            <a:pPr marL="228600" lvl="2">
              <a:spcBef>
                <a:spcPts val="1000"/>
              </a:spcBef>
              <a:buSzPct val="75000"/>
              <a:buFont typeface="Wingdings" panose="05000000000000000000" pitchFamily="2" charset="2"/>
              <a:buChar char="n"/>
            </a:pPr>
            <a:r>
              <a:rPr lang="zh-CN" altLang="en-US" sz="2800" b="1" dirty="0" smtClean="0">
                <a:solidFill>
                  <a:srgbClr val="003366"/>
                </a:solidFill>
              </a:rPr>
              <a:t>这些</a:t>
            </a:r>
            <a:r>
              <a:rPr lang="zh-CN" altLang="en-US" sz="2800" b="1" dirty="0">
                <a:solidFill>
                  <a:srgbClr val="003366"/>
                </a:solidFill>
              </a:rPr>
              <a:t>容器背后支持的数据结构是不同的，</a:t>
            </a:r>
            <a:r>
              <a:rPr lang="zh-CN" altLang="en-US" sz="2800" b="1" dirty="0" smtClean="0">
                <a:solidFill>
                  <a:srgbClr val="003366"/>
                </a:solidFill>
              </a:rPr>
              <a:t>但是类似的数据访问操作，如遍历、最大值、最小值</a:t>
            </a:r>
            <a:r>
              <a:rPr lang="en-US" altLang="zh-CN" sz="2800" b="1" dirty="0" smtClean="0">
                <a:solidFill>
                  <a:srgbClr val="003366"/>
                </a:solidFill>
              </a:rPr>
              <a:t>……</a:t>
            </a:r>
          </a:p>
          <a:p>
            <a:pPr marL="228600" lvl="2">
              <a:spcBef>
                <a:spcPts val="1000"/>
              </a:spcBef>
              <a:buSzPct val="75000"/>
              <a:buFont typeface="Wingdings" panose="05000000000000000000" pitchFamily="2" charset="2"/>
              <a:buChar char="n"/>
            </a:pPr>
            <a:r>
              <a:rPr lang="en-US" altLang="zh-CN" sz="2800" b="1" dirty="0">
                <a:solidFill>
                  <a:schemeClr val="accent4">
                    <a:lumMod val="50000"/>
                  </a:schemeClr>
                </a:solidFill>
              </a:rPr>
              <a:t>STL</a:t>
            </a:r>
            <a:r>
              <a:rPr lang="zh-CN" altLang="en-US" sz="2800" b="1" dirty="0">
                <a:solidFill>
                  <a:schemeClr val="accent4">
                    <a:lumMod val="50000"/>
                  </a:schemeClr>
                </a:solidFill>
              </a:rPr>
              <a:t>繁多的数据结构均采用了类似的设计</a:t>
            </a:r>
            <a:r>
              <a:rPr lang="zh-CN" altLang="en-US" sz="2800" b="1" dirty="0" smtClean="0">
                <a:solidFill>
                  <a:schemeClr val="accent4">
                    <a:lumMod val="50000"/>
                  </a:schemeClr>
                </a:solidFill>
              </a:rPr>
              <a:t>架构来抽象访问接口</a:t>
            </a:r>
            <a:endParaRPr lang="en-US" altLang="zh-CN" sz="2800" b="1" dirty="0" smtClean="0">
              <a:solidFill>
                <a:schemeClr val="accent4">
                  <a:lumMod val="50000"/>
                </a:schemeClr>
              </a:solidFill>
            </a:endParaRPr>
          </a:p>
          <a:p>
            <a:pPr marL="228600" lvl="2">
              <a:spcBef>
                <a:spcPts val="1000"/>
              </a:spcBef>
              <a:buSzPct val="75000"/>
              <a:buFont typeface="Wingdings" panose="05000000000000000000" pitchFamily="2" charset="2"/>
              <a:buChar char="n"/>
            </a:pPr>
            <a:r>
              <a:rPr lang="zh-CN" altLang="en-US" sz="2800" b="1" dirty="0" smtClean="0">
                <a:solidFill>
                  <a:schemeClr val="accent4">
                    <a:lumMod val="50000"/>
                  </a:schemeClr>
                </a:solidFill>
              </a:rPr>
              <a:t>可以阅读</a:t>
            </a:r>
            <a:r>
              <a:rPr lang="en-US" altLang="zh-CN" sz="2800" b="1" dirty="0" smtClean="0">
                <a:solidFill>
                  <a:schemeClr val="accent4">
                    <a:lumMod val="50000"/>
                  </a:schemeClr>
                </a:solidFill>
              </a:rPr>
              <a:t>STL</a:t>
            </a:r>
            <a:r>
              <a:rPr lang="zh-CN" altLang="en-US" sz="2800" b="1" dirty="0" smtClean="0">
                <a:solidFill>
                  <a:schemeClr val="accent4">
                    <a:lumMod val="50000"/>
                  </a:schemeClr>
                </a:solidFill>
              </a:rPr>
              <a:t>的具体实现代码来体会迭代器模式的特点</a:t>
            </a:r>
            <a:endParaRPr lang="zh-CN" altLang="en-US" sz="2800" b="1" dirty="0">
              <a:solidFill>
                <a:schemeClr val="accent4">
                  <a:lumMod val="50000"/>
                </a:schemeClr>
              </a:solidFill>
            </a:endParaRPr>
          </a:p>
          <a:p>
            <a:pPr marL="228600" lvl="2">
              <a:spcBef>
                <a:spcPts val="1000"/>
              </a:spcBef>
              <a:buSzPct val="75000"/>
              <a:buFont typeface="Wingdings" panose="05000000000000000000" pitchFamily="2" charset="2"/>
              <a:buChar char="n"/>
            </a:pPr>
            <a:endParaRPr lang="en-US" altLang="zh-CN" sz="2800" b="1" dirty="0">
              <a:solidFill>
                <a:srgbClr val="003366"/>
              </a:solidFill>
            </a:endParaRPr>
          </a:p>
        </p:txBody>
      </p:sp>
    </p:spTree>
    <p:extLst>
      <p:ext uri="{BB962C8B-B14F-4D97-AF65-F5344CB8AC3E}">
        <p14:creationId xmlns:p14="http://schemas.microsoft.com/office/powerpoint/2010/main" val="190353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本节课</a:t>
            </a:r>
            <a:endParaRPr lang="zh-CN" altLang="en-US" dirty="0"/>
          </a:p>
        </p:txBody>
      </p:sp>
      <p:sp>
        <p:nvSpPr>
          <p:cNvPr id="3" name="内容占位符 2"/>
          <p:cNvSpPr>
            <a:spLocks noGrp="1"/>
          </p:cNvSpPr>
          <p:nvPr>
            <p:ph idx="1"/>
          </p:nvPr>
        </p:nvSpPr>
        <p:spPr>
          <a:xfrm>
            <a:off x="539552" y="1268760"/>
            <a:ext cx="7992888" cy="4749029"/>
          </a:xfrm>
        </p:spPr>
        <p:txBody>
          <a:bodyPr/>
          <a:lstStyle/>
          <a:p>
            <a:r>
              <a:rPr lang="zh-CN" altLang="en-US" dirty="0"/>
              <a:t>行为型设计模式关心对象之间的</a:t>
            </a:r>
            <a:r>
              <a:rPr lang="zh-CN" altLang="en-US" dirty="0" smtClean="0"/>
              <a:t>行为功能抽象</a:t>
            </a:r>
            <a:r>
              <a:rPr lang="zh-CN" altLang="en-US" dirty="0"/>
              <a:t>，核心在于</a:t>
            </a:r>
            <a:r>
              <a:rPr lang="zh-CN" altLang="en-US" dirty="0">
                <a:solidFill>
                  <a:srgbClr val="FF0000"/>
                </a:solidFill>
              </a:rPr>
              <a:t>抽象</a:t>
            </a:r>
            <a:r>
              <a:rPr lang="zh-CN" altLang="en-US" dirty="0"/>
              <a:t>行为功能中</a:t>
            </a:r>
            <a:r>
              <a:rPr lang="zh-CN" altLang="en-US" dirty="0">
                <a:solidFill>
                  <a:srgbClr val="FF0000"/>
                </a:solidFill>
              </a:rPr>
              <a:t>不变</a:t>
            </a:r>
            <a:r>
              <a:rPr lang="zh-CN" altLang="en-US" dirty="0"/>
              <a:t>的成分，具体</a:t>
            </a:r>
            <a:r>
              <a:rPr lang="zh-CN" altLang="en-US" dirty="0">
                <a:solidFill>
                  <a:srgbClr val="FF0000"/>
                </a:solidFill>
              </a:rPr>
              <a:t>实现</a:t>
            </a:r>
            <a:r>
              <a:rPr lang="zh-CN" altLang="en-US" dirty="0"/>
              <a:t>行为功能中</a:t>
            </a:r>
            <a:r>
              <a:rPr lang="zh-CN" altLang="en-US" dirty="0">
                <a:solidFill>
                  <a:srgbClr val="FF0000"/>
                </a:solidFill>
              </a:rPr>
              <a:t>变</a:t>
            </a:r>
            <a:r>
              <a:rPr lang="zh-CN" altLang="en-US" dirty="0"/>
              <a:t>的</a:t>
            </a:r>
            <a:r>
              <a:rPr lang="zh-CN" altLang="en-US" dirty="0" smtClean="0"/>
              <a:t>成分，保证以尽可能少的代码</a:t>
            </a:r>
            <a:r>
              <a:rPr lang="zh-CN" altLang="en-US" dirty="0"/>
              <a:t>改动</a:t>
            </a:r>
            <a:r>
              <a:rPr lang="zh-CN" altLang="en-US" dirty="0" smtClean="0"/>
              <a:t>完成</a:t>
            </a:r>
            <a:r>
              <a:rPr lang="zh-CN" altLang="en-US" dirty="0"/>
              <a:t>功能的</a:t>
            </a:r>
            <a:r>
              <a:rPr lang="zh-CN" altLang="en-US" dirty="0" smtClean="0"/>
              <a:t>增减</a:t>
            </a:r>
            <a:endParaRPr lang="en-US" altLang="zh-CN" sz="2400" dirty="0" smtClean="0"/>
          </a:p>
          <a:p>
            <a:pPr lvl="2">
              <a:buSzPct val="75000"/>
              <a:buFont typeface="Wingdings" pitchFamily="2" charset="2"/>
              <a:buChar char="§"/>
            </a:pPr>
            <a:r>
              <a:rPr lang="zh-CN" altLang="en-US" sz="2400" dirty="0" smtClean="0"/>
              <a:t>模板方法</a:t>
            </a:r>
            <a:r>
              <a:rPr lang="zh-CN" altLang="en-US" sz="2400" dirty="0"/>
              <a:t>归纳</a:t>
            </a:r>
            <a:r>
              <a:rPr lang="zh-CN" altLang="en-US" sz="2400" dirty="0" smtClean="0"/>
              <a:t>了一系列类的通用功能，</a:t>
            </a:r>
            <a:r>
              <a:rPr lang="zh-CN" altLang="en-US" sz="2400" dirty="0"/>
              <a:t>在基类</a:t>
            </a:r>
            <a:r>
              <a:rPr lang="zh-CN" altLang="en-US" sz="2400" dirty="0" smtClean="0"/>
              <a:t>中将功能的</a:t>
            </a:r>
            <a:r>
              <a:rPr lang="zh-CN" altLang="en-US" sz="2400" dirty="0"/>
              <a:t>接口固定，在子类中具体实现流程</a:t>
            </a:r>
            <a:r>
              <a:rPr lang="zh-CN" altLang="en-US" sz="2400" dirty="0" smtClean="0"/>
              <a:t>细节，使得新类的增加不对已有类产生影响</a:t>
            </a:r>
            <a:endParaRPr lang="en-US" altLang="zh-CN" b="0" dirty="0"/>
          </a:p>
          <a:p>
            <a:pPr lvl="2">
              <a:buSzPct val="75000"/>
              <a:buFont typeface="Wingdings" pitchFamily="2" charset="2"/>
              <a:buChar char="§"/>
            </a:pPr>
            <a:r>
              <a:rPr lang="zh-CN" altLang="en-US" sz="2400" dirty="0" smtClean="0"/>
              <a:t>策略</a:t>
            </a:r>
            <a:r>
              <a:rPr lang="zh-CN" altLang="en-US" sz="2400" dirty="0"/>
              <a:t>模式抽象</a:t>
            </a:r>
            <a:r>
              <a:rPr lang="zh-CN" altLang="en-US" sz="2400" dirty="0" smtClean="0"/>
              <a:t>了</a:t>
            </a:r>
            <a:r>
              <a:rPr lang="zh-CN" altLang="en-US" sz="2400" dirty="0"/>
              <a:t>功能</a:t>
            </a:r>
            <a:r>
              <a:rPr lang="zh-CN" altLang="en-US" sz="2400" dirty="0" smtClean="0"/>
              <a:t>的</a:t>
            </a:r>
            <a:r>
              <a:rPr lang="zh-CN" altLang="en-US" sz="2400" dirty="0"/>
              <a:t>选择与组合</a:t>
            </a:r>
            <a:r>
              <a:rPr lang="zh-CN" altLang="en-US" sz="2400" dirty="0" smtClean="0"/>
              <a:t>，隔离不同</a:t>
            </a:r>
            <a:r>
              <a:rPr lang="zh-CN" altLang="en-US" sz="2400" dirty="0"/>
              <a:t>的</a:t>
            </a:r>
            <a:r>
              <a:rPr lang="zh-CN" altLang="en-US" sz="2400" dirty="0" smtClean="0"/>
              <a:t>功能使得相互之间不受影响，可以灵活支持算法</a:t>
            </a:r>
            <a:r>
              <a:rPr lang="zh-CN" altLang="en-US" sz="2400" dirty="0"/>
              <a:t>或</a:t>
            </a:r>
            <a:r>
              <a:rPr lang="zh-CN" altLang="en-US" sz="2400" dirty="0" smtClean="0"/>
              <a:t>策略的变动</a:t>
            </a:r>
            <a:endParaRPr lang="en-US" altLang="zh-CN" b="0" dirty="0"/>
          </a:p>
          <a:p>
            <a:pPr lvl="2">
              <a:buSzPct val="75000"/>
              <a:buFont typeface="Wingdings" pitchFamily="2" charset="2"/>
              <a:buChar char="§"/>
            </a:pPr>
            <a:r>
              <a:rPr lang="zh-CN" altLang="en-US" sz="2400" dirty="0" smtClean="0"/>
              <a:t>迭代</a:t>
            </a:r>
            <a:r>
              <a:rPr lang="zh-CN" altLang="en-US" sz="2400" dirty="0"/>
              <a:t>器模式抽象了数据访问方法，可以访问对象的元素但却不暴露底层</a:t>
            </a:r>
            <a:r>
              <a:rPr lang="zh-CN" altLang="en-US" sz="2400" dirty="0" smtClean="0"/>
              <a:t>实现，隔离具体算法与数据结构</a:t>
            </a:r>
            <a:endParaRPr lang="en-US" altLang="zh-CN" b="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62</a:t>
            </a:fld>
            <a:endParaRPr lang="zh-CN" altLang="en-US" dirty="0"/>
          </a:p>
        </p:txBody>
      </p:sp>
    </p:spTree>
    <p:extLst>
      <p:ext uri="{BB962C8B-B14F-4D97-AF65-F5344CB8AC3E}">
        <p14:creationId xmlns:p14="http://schemas.microsoft.com/office/powerpoint/2010/main" val="1938972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简单枚举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7</a:t>
            </a:fld>
            <a:endParaRPr lang="zh-CN" altLang="en-US" dirty="0"/>
          </a:p>
        </p:txBody>
      </p:sp>
      <p:sp>
        <p:nvSpPr>
          <p:cNvPr id="9" name="TextBox 3"/>
          <p:cNvSpPr txBox="1"/>
          <p:nvPr/>
        </p:nvSpPr>
        <p:spPr>
          <a:xfrm>
            <a:off x="827313" y="1272817"/>
            <a:ext cx="7306493" cy="532453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smtClean="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smtClean="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smtClean="0">
                <a:solidFill>
                  <a:srgbClr val="FF0000"/>
                </a:solidFill>
                <a:latin typeface="Consolas" panose="020B0609020204030204" pitchFamily="49" charset="0"/>
                <a:ea typeface="华文楷体" panose="02010600040101010101" pitchFamily="2" charset="-122"/>
                <a:cs typeface="+mn-cs"/>
              </a:rPr>
              <a:t>	void </a:t>
            </a:r>
            <a:r>
              <a:rPr lang="en-US" altLang="zh-CN" sz="1700" dirty="0" err="1" smtClean="0">
                <a:solidFill>
                  <a:srgbClr val="FF0000"/>
                </a:solidFill>
                <a:latin typeface="Consolas" panose="020B0609020204030204" pitchFamily="49" charset="0"/>
                <a:ea typeface="华文楷体" panose="02010600040101010101" pitchFamily="2" charset="-122"/>
                <a:cs typeface="+mn-cs"/>
              </a:rPr>
              <a:t>getTotalMemory</a:t>
            </a:r>
            <a:r>
              <a:rPr lang="en-US" altLang="zh-CN" sz="1700" dirty="0" smtClean="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smtClean="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smtClean="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smtClean="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smtClean="0">
                <a:solidFill>
                  <a:srgbClr val="FF0000"/>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smtClean="0">
                <a:solidFill>
                  <a:schemeClr val="tx1"/>
                </a:solidFill>
                <a:latin typeface="Consolas" panose="020B0609020204030204" pitchFamily="49" charset="0"/>
                <a:ea typeface="华文楷体" panose="02010600040101010101" pitchFamily="2" charset="-122"/>
                <a:cs typeface="+mn-cs"/>
              </a:rPr>
              <a:t>	Monitor(Display *display);</a:t>
            </a:r>
          </a:p>
          <a:p>
            <a:r>
              <a:rPr lang="en-US" altLang="zh-CN" sz="1700" dirty="0" smtClean="0">
                <a:solidFill>
                  <a:schemeClr val="tx1"/>
                </a:solidFill>
                <a:latin typeface="Consolas" panose="020B0609020204030204" pitchFamily="49" charset="0"/>
                <a:ea typeface="华文楷体" panose="02010600040101010101" pitchFamily="2" charset="-122"/>
                <a:cs typeface="+mn-cs"/>
              </a:rPr>
              <a:t>	virtual </a:t>
            </a:r>
            <a:r>
              <a:rPr lang="en-US" altLang="zh-CN" sz="1700" dirty="0">
                <a:solidFill>
                  <a:schemeClr val="tx1"/>
                </a:solidFill>
                <a:latin typeface="Consolas" panose="020B0609020204030204" pitchFamily="49" charset="0"/>
                <a:ea typeface="华文楷体" panose="02010600040101010101" pitchFamily="2" charset="-122"/>
                <a:cs typeface="+mn-cs"/>
              </a:rPr>
              <a:t>~Monitor();</a:t>
            </a:r>
          </a:p>
          <a:p>
            <a:r>
              <a:rPr lang="en-US" altLang="zh-CN" sz="1700" dirty="0" smtClean="0">
                <a:solidFill>
                  <a:schemeClr val="tx1"/>
                </a:solidFill>
                <a:latin typeface="Consolas" panose="020B0609020204030204" pitchFamily="49" charset="0"/>
                <a:ea typeface="华文楷体" panose="02010600040101010101" pitchFamily="2" charset="-122"/>
                <a:cs typeface="+mn-cs"/>
              </a:rPr>
              <a:t>	void </a:t>
            </a:r>
            <a:r>
              <a:rPr lang="en-US" altLang="zh-CN" sz="1700" dirty="0">
                <a:solidFill>
                  <a:schemeClr val="tx1"/>
                </a:solidFill>
                <a:latin typeface="Consolas" panose="020B0609020204030204" pitchFamily="49" charset="0"/>
                <a:ea typeface="华文楷体" panose="02010600040101010101" pitchFamily="2" charset="-122"/>
                <a:cs typeface="+mn-cs"/>
              </a:rPr>
              <a:t>show();</a:t>
            </a:r>
          </a:p>
          <a:p>
            <a:r>
              <a:rPr lang="en-US" altLang="zh-CN" sz="1700" dirty="0" smtClean="0">
                <a:solidFill>
                  <a:schemeClr val="tx1"/>
                </a:solidFill>
                <a:latin typeface="Consolas" panose="020B0609020204030204" pitchFamily="49" charset="0"/>
                <a:ea typeface="华文楷体" panose="02010600040101010101" pitchFamily="2" charset="-122"/>
                <a:cs typeface="+mn-cs"/>
              </a:rPr>
              <a:t>private:</a:t>
            </a:r>
            <a:r>
              <a:rPr lang="en-US" altLang="zh-CN" sz="1700" b="1" dirty="0" smtClean="0">
                <a:solidFill>
                  <a:schemeClr val="tx1"/>
                </a:solidFill>
                <a:latin typeface="Consolas" panose="020B0609020204030204" pitchFamily="49" charset="0"/>
                <a:ea typeface="华文楷体" panose="02010600040101010101" pitchFamily="2" charset="-122"/>
                <a:cs typeface="+mn-cs"/>
              </a:rPr>
              <a:t/>
            </a:r>
            <a:br>
              <a:rPr lang="en-US" altLang="zh-CN" sz="1700" b="1" dirty="0" smtClean="0">
                <a:solidFill>
                  <a:schemeClr val="tx1"/>
                </a:solidFill>
                <a:latin typeface="Consolas" panose="020B0609020204030204" pitchFamily="49" charset="0"/>
                <a:ea typeface="华文楷体" panose="02010600040101010101" pitchFamily="2" charset="-122"/>
                <a:cs typeface="+mn-cs"/>
              </a:rPr>
            </a:br>
            <a:r>
              <a:rPr lang="en-US" altLang="zh-CN" sz="1700" dirty="0" smtClean="0">
                <a:solidFill>
                  <a:srgbClr val="FF0000"/>
                </a:solidFill>
                <a:latin typeface="Consolas" panose="020B0609020204030204" pitchFamily="49" charset="0"/>
                <a:ea typeface="华文楷体" panose="02010600040101010101" pitchFamily="2" charset="-122"/>
                <a:cs typeface="+mn-cs"/>
              </a:rPr>
              <a:t>//</a:t>
            </a:r>
            <a:r>
              <a:rPr lang="zh-CN" altLang="en-US" sz="1700" dirty="0" smtClean="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700" dirty="0" smtClean="0">
              <a:solidFill>
                <a:srgbClr val="FF0000"/>
              </a:solidFill>
              <a:latin typeface="Consolas" panose="020B0609020204030204" pitchFamily="49" charset="0"/>
              <a:ea typeface="华文楷体" panose="02010600040101010101" pitchFamily="2" charset="-122"/>
              <a:cs typeface="+mn-cs"/>
            </a:endParaRPr>
          </a:p>
          <a:p>
            <a:r>
              <a:rPr lang="en-US" altLang="zh-CN" sz="1700" dirty="0" smtClean="0">
                <a:solidFill>
                  <a:schemeClr val="tx1"/>
                </a:solidFill>
                <a:latin typeface="Consolas" panose="020B0609020204030204" pitchFamily="49" charset="0"/>
                <a:ea typeface="华文楷体" panose="02010600040101010101" pitchFamily="2" charset="-122"/>
                <a:cs typeface="+mn-cs"/>
              </a:rPr>
              <a:t>	float </a:t>
            </a:r>
            <a:r>
              <a:rPr lang="en-US" altLang="zh-CN" sz="1700" dirty="0">
                <a:solidFill>
                  <a:schemeClr val="tx1"/>
                </a:solidFill>
                <a:latin typeface="Consolas" panose="020B0609020204030204" pitchFamily="49" charset="0"/>
                <a:ea typeface="华文楷体" panose="02010600040101010101" pitchFamily="2" charset="-122"/>
                <a:cs typeface="+mn-cs"/>
              </a:rPr>
              <a:t>load, latency;</a:t>
            </a:r>
          </a:p>
          <a:p>
            <a:r>
              <a:rPr lang="en-US" altLang="zh-CN" sz="1700" dirty="0" smtClean="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smtClean="0">
                <a:solidFill>
                  <a:schemeClr val="tx1"/>
                </a:solidFill>
                <a:latin typeface="Consolas" panose="020B0609020204030204" pitchFamily="49" charset="0"/>
                <a:ea typeface="华文楷体" panose="02010600040101010101" pitchFamily="2" charset="-122"/>
                <a:cs typeface="+mn-cs"/>
              </a:rPr>
              <a:t>	Display* </a:t>
            </a:r>
            <a:r>
              <a:rPr lang="en-US" altLang="zh-CN" sz="1700" dirty="0" err="1" smtClean="0">
                <a:solidFill>
                  <a:schemeClr val="tx1"/>
                </a:solidFill>
                <a:latin typeface="Consolas" panose="020B0609020204030204" pitchFamily="49" charset="0"/>
                <a:ea typeface="华文楷体" panose="02010600040101010101" pitchFamily="2" charset="-122"/>
                <a:cs typeface="+mn-cs"/>
              </a:rPr>
              <a:t>m_display</a:t>
            </a:r>
            <a:r>
              <a:rPr lang="en-US" altLang="zh-CN" sz="1700" dirty="0" smtClean="0">
                <a:solidFill>
                  <a:schemeClr val="tx1"/>
                </a:solidFill>
                <a:latin typeface="Consolas" panose="020B0609020204030204" pitchFamily="49" charset="0"/>
                <a:ea typeface="华文楷体" panose="02010600040101010101" pitchFamily="2" charset="-122"/>
                <a:cs typeface="+mn-cs"/>
              </a:rPr>
              <a:t>;</a:t>
            </a:r>
          </a:p>
          <a:p>
            <a:r>
              <a:rPr lang="en-US" altLang="zh-CN" sz="1700" dirty="0" smtClean="0">
                <a:solidFill>
                  <a:schemeClr val="tx1"/>
                </a:solidFill>
                <a:latin typeface="Consolas" panose="020B0609020204030204" pitchFamily="49" charset="0"/>
                <a:ea typeface="华文楷体" panose="02010600040101010101" pitchFamily="2" charset="-122"/>
                <a:cs typeface="+mn-cs"/>
              </a:rPr>
              <a:t>};</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smtClean="0">
                <a:solidFill>
                  <a:srgbClr val="FF0000"/>
                </a:solidFill>
                <a:latin typeface="Consolas" panose="020B0609020204030204" pitchFamily="49" charset="0"/>
                <a:ea typeface="华文楷体" panose="02010600040101010101" pitchFamily="2" charset="-122"/>
                <a:cs typeface="+mn-cs"/>
              </a:rPr>
              <a:t>//</a:t>
            </a:r>
            <a:r>
              <a:rPr lang="zh-CN" altLang="en-US" sz="1700" dirty="0" smtClean="0">
                <a:solidFill>
                  <a:srgbClr val="FF0000"/>
                </a:solidFill>
                <a:latin typeface="Consolas" panose="020B0609020204030204" pitchFamily="49" charset="0"/>
                <a:ea typeface="华文楷体" panose="02010600040101010101" pitchFamily="2" charset="-122"/>
                <a:cs typeface="+mn-cs"/>
              </a:rPr>
              <a:t>组合一个</a:t>
            </a:r>
            <a:r>
              <a:rPr lang="en-US" altLang="zh-CN" sz="1700" dirty="0" smtClean="0">
                <a:solidFill>
                  <a:srgbClr val="FF0000"/>
                </a:solidFill>
                <a:latin typeface="Consolas" panose="020B0609020204030204" pitchFamily="49" charset="0"/>
                <a:ea typeface="华文楷体" panose="02010600040101010101" pitchFamily="2" charset="-122"/>
                <a:cs typeface="+mn-cs"/>
              </a:rPr>
              <a:t>Display</a:t>
            </a:r>
            <a:r>
              <a:rPr lang="zh-CN" altLang="en-US" sz="1700" dirty="0" smtClean="0">
                <a:solidFill>
                  <a:srgbClr val="FF0000"/>
                </a:solidFill>
                <a:latin typeface="Consolas" panose="020B0609020204030204" pitchFamily="49" charset="0"/>
                <a:ea typeface="华文楷体" panose="02010600040101010101" pitchFamily="2" charset="-122"/>
                <a:cs typeface="+mn-cs"/>
              </a:rPr>
              <a:t>接口来进行结果展示</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Monitor::show() {</a:t>
            </a:r>
          </a:p>
          <a:p>
            <a:r>
              <a:rPr lang="en-US" altLang="zh-CN" sz="1700" dirty="0" smtClean="0">
                <a:solidFill>
                  <a:schemeClr val="tx1"/>
                </a:solidFill>
                <a:latin typeface="Consolas" panose="020B0609020204030204" pitchFamily="49" charset="0"/>
                <a:ea typeface="华文楷体" panose="02010600040101010101" pitchFamily="2" charset="-122"/>
                <a:cs typeface="+mn-cs"/>
              </a:rPr>
              <a:t>	</a:t>
            </a:r>
            <a:r>
              <a:rPr lang="en-US" altLang="zh-CN" sz="1700" dirty="0" err="1" smtClean="0">
                <a:solidFill>
                  <a:schemeClr val="tx1"/>
                </a:solidFill>
                <a:latin typeface="Consolas" panose="020B0609020204030204" pitchFamily="49" charset="0"/>
                <a:ea typeface="华文楷体" panose="02010600040101010101" pitchFamily="2" charset="-122"/>
                <a:cs typeface="+mn-cs"/>
              </a:rPr>
              <a:t>m_display</a:t>
            </a:r>
            <a:r>
              <a:rPr lang="en-US" altLang="zh-CN" sz="1700" dirty="0" smtClean="0">
                <a:solidFill>
                  <a:schemeClr val="tx1"/>
                </a:solidFill>
                <a:latin typeface="Consolas" panose="020B0609020204030204" pitchFamily="49" charset="0"/>
                <a:ea typeface="华文楷体" panose="02010600040101010101" pitchFamily="2" charset="-122"/>
                <a:cs typeface="+mn-cs"/>
              </a:rPr>
              <a:t> </a:t>
            </a:r>
            <a:r>
              <a:rPr lang="en-US" altLang="zh-CN" sz="1700" dirty="0">
                <a:solidFill>
                  <a:schemeClr val="tx1"/>
                </a:solidFill>
                <a:latin typeface="Consolas" panose="020B0609020204030204" pitchFamily="49" charset="0"/>
                <a:ea typeface="华文楷体" panose="02010600040101010101" pitchFamily="2" charset="-122"/>
                <a:cs typeface="+mn-cs"/>
              </a:rPr>
              <a:t>-&gt; show(load,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 latency);</a:t>
            </a:r>
          </a:p>
          <a:p>
            <a:r>
              <a:rPr lang="en-US" altLang="zh-CN" sz="1700"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4285441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简单枚举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8</a:t>
            </a:fld>
            <a:endParaRPr lang="zh-CN" altLang="en-US" dirty="0"/>
          </a:p>
        </p:txBody>
      </p:sp>
      <p:sp>
        <p:nvSpPr>
          <p:cNvPr id="5" name="TextBox 3"/>
          <p:cNvSpPr txBox="1"/>
          <p:nvPr/>
        </p:nvSpPr>
        <p:spPr>
          <a:xfrm>
            <a:off x="251520" y="1268760"/>
            <a:ext cx="8640960"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500" dirty="0" smtClean="0">
                <a:solidFill>
                  <a:srgbClr val="FF0000"/>
                </a:solidFill>
                <a:latin typeface="Consolas" panose="020B0609020204030204" pitchFamily="49" charset="0"/>
                <a:ea typeface="华文楷体" panose="02010600040101010101" pitchFamily="2" charset="-122"/>
                <a:cs typeface="+mn-cs"/>
              </a:rPr>
              <a:t>//</a:t>
            </a:r>
            <a:r>
              <a:rPr lang="zh-CN" altLang="en-US" sz="1500" dirty="0" smtClean="0">
                <a:solidFill>
                  <a:srgbClr val="FF0000"/>
                </a:solidFill>
                <a:latin typeface="Consolas" panose="020B0609020204030204" pitchFamily="49" charset="0"/>
                <a:ea typeface="华文楷体" panose="02010600040101010101" pitchFamily="2" charset="-122"/>
                <a:cs typeface="+mn-cs"/>
              </a:rPr>
              <a:t>规定所有的系统类型</a:t>
            </a:r>
            <a:endParaRPr lang="en-US" altLang="zh-CN" sz="1500" dirty="0" smtClean="0">
              <a:solidFill>
                <a:srgbClr val="FF0000"/>
              </a:solidFill>
              <a:latin typeface="Consolas" panose="020B0609020204030204" pitchFamily="49" charset="0"/>
              <a:ea typeface="华文楷体" panose="02010600040101010101" pitchFamily="2" charset="-122"/>
              <a:cs typeface="+mn-cs"/>
            </a:endParaRPr>
          </a:p>
          <a:p>
            <a:r>
              <a:rPr lang="en-US" altLang="zh-CN" sz="1500" dirty="0" err="1" smtClean="0">
                <a:solidFill>
                  <a:schemeClr val="tx1"/>
                </a:solidFill>
                <a:latin typeface="Consolas" panose="020B0609020204030204" pitchFamily="49" charset="0"/>
                <a:ea typeface="华文楷体" panose="02010600040101010101" pitchFamily="2" charset="-122"/>
                <a:cs typeface="+mn-cs"/>
              </a:rPr>
              <a:t>enum</a:t>
            </a:r>
            <a:r>
              <a:rPr lang="en-US" altLang="zh-CN" sz="1500" dirty="0" smtClean="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smtClean="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smtClean="0">
                <a:solidFill>
                  <a:schemeClr val="tx1"/>
                </a:solidFill>
                <a:latin typeface="Consolas" panose="020B0609020204030204" pitchFamily="49" charset="0"/>
                <a:ea typeface="华文楷体" panose="02010600040101010101" pitchFamily="2" charset="-122"/>
                <a:cs typeface="+mn-cs"/>
              </a:rPr>
              <a:t>	{</a:t>
            </a:r>
            <a:r>
              <a:rPr lang="en-US" altLang="zh-CN" sz="1500" dirty="0">
                <a:solidFill>
                  <a:schemeClr val="tx1"/>
                </a:solidFill>
                <a:latin typeface="Consolas" panose="020B0609020204030204" pitchFamily="49" charset="0"/>
                <a:ea typeface="华文楷体" panose="02010600040101010101" pitchFamily="2" charset="-122"/>
                <a:cs typeface="+mn-cs"/>
              </a:rPr>
              <a:t>Win32, Win64, Ganglia};</a:t>
            </a:r>
          </a:p>
          <a:p>
            <a:r>
              <a:rPr lang="en-US" altLang="zh-CN" sz="1500" dirty="0" err="1" smtClean="0">
                <a:solidFill>
                  <a:schemeClr val="tx1"/>
                </a:solidFill>
                <a:latin typeface="Consolas" panose="020B0609020204030204" pitchFamily="49" charset="0"/>
                <a:ea typeface="华文楷体" panose="02010600040101010101" pitchFamily="2" charset="-122"/>
                <a:cs typeface="+mn-cs"/>
              </a:rPr>
              <a:t>MonitorType</a:t>
            </a:r>
            <a:r>
              <a:rPr lang="en-US" altLang="zh-CN" sz="1500" dirty="0" smtClean="0">
                <a:solidFill>
                  <a:schemeClr val="tx1"/>
                </a:solidFill>
                <a:latin typeface="Consolas" panose="020B0609020204030204" pitchFamily="49" charset="0"/>
                <a:ea typeface="华文楷体" panose="02010600040101010101" pitchFamily="2" charset="-122"/>
                <a:cs typeface="+mn-cs"/>
              </a:rPr>
              <a:t> </a:t>
            </a:r>
            <a:r>
              <a:rPr lang="en-US" altLang="zh-CN" sz="1500" dirty="0">
                <a:solidFill>
                  <a:schemeClr val="tx1"/>
                </a:solidFill>
                <a:latin typeface="Consolas" panose="020B0609020204030204" pitchFamily="49" charset="0"/>
                <a:ea typeface="华文楷体" panose="02010600040101010101" pitchFamily="2" charset="-122"/>
                <a:cs typeface="+mn-cs"/>
              </a:rPr>
              <a:t>type =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smtClean="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获取负载信息的实现</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smtClean="0">
                <a:solidFill>
                  <a:schemeClr val="tx1"/>
                </a:solidFill>
                <a:latin typeface="Consolas" panose="020B0609020204030204" pitchFamily="49" charset="0"/>
                <a:ea typeface="华文楷体" panose="02010600040101010101" pitchFamily="2" charset="-122"/>
                <a:cs typeface="+mn-cs"/>
              </a:rPr>
              <a:t>void </a:t>
            </a:r>
            <a:r>
              <a:rPr lang="en-US" altLang="zh-CN" sz="1500" dirty="0">
                <a:solidFill>
                  <a:schemeClr val="tx1"/>
                </a:solidFill>
                <a:latin typeface="Consolas" panose="020B0609020204030204" pitchFamily="49" charset="0"/>
                <a:ea typeface="华文楷体" panose="02010600040101010101" pitchFamily="2" charset="-122"/>
                <a:cs typeface="+mn-cs"/>
              </a:rPr>
              <a:t>Monitor::</a:t>
            </a:r>
            <a:r>
              <a:rPr lang="en-US" altLang="zh-CN" sz="1500" dirty="0" err="1">
                <a:solidFill>
                  <a:schemeClr val="tx1"/>
                </a:solidFill>
                <a:latin typeface="Consolas" panose="020B0609020204030204" pitchFamily="49" charset="0"/>
                <a:ea typeface="华文楷体" panose="02010600040101010101" pitchFamily="2" charset="-122"/>
                <a:cs typeface="+mn-cs"/>
              </a:rPr>
              <a:t>getLoad</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smtClean="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smtClean="0">
                <a:solidFill>
                  <a:schemeClr val="tx1"/>
                </a:solidFill>
                <a:latin typeface="Consolas" panose="020B0609020204030204" pitchFamily="49" charset="0"/>
                <a:ea typeface="华文楷体" panose="02010600040101010101" pitchFamily="2" charset="-122"/>
                <a:cs typeface="+mn-cs"/>
              </a:rPr>
              <a:t>	switch </a:t>
            </a:r>
            <a:r>
              <a:rPr lang="en-US" altLang="zh-CN" sz="1500" dirty="0">
                <a:solidFill>
                  <a:schemeClr val="tx1"/>
                </a:solidFill>
                <a:latin typeface="Consolas" panose="020B0609020204030204" pitchFamily="49" charset="0"/>
                <a:ea typeface="华文楷体" panose="02010600040101010101" pitchFamily="2" charset="-122"/>
                <a:cs typeface="+mn-cs"/>
              </a:rPr>
              <a:t>(type) </a:t>
            </a:r>
            <a:r>
              <a:rPr lang="en-US" altLang="zh-CN" sz="1500" dirty="0" smtClean="0">
                <a:solidFill>
                  <a:schemeClr val="tx1"/>
                </a:solidFill>
                <a:latin typeface="Consolas" panose="020B0609020204030204" pitchFamily="49" charset="0"/>
                <a:ea typeface="华文楷体" panose="02010600040101010101" pitchFamily="2" charset="-122"/>
                <a:cs typeface="+mn-cs"/>
              </a:rPr>
              <a:t>{</a:t>
            </a:r>
          </a:p>
          <a:p>
            <a:r>
              <a:rPr lang="en-US" altLang="zh-CN" sz="1500" dirty="0" smtClean="0">
                <a:solidFill>
                  <a:srgbClr val="FF0000"/>
                </a:solidFill>
                <a:latin typeface="Consolas" panose="020B0609020204030204" pitchFamily="49" charset="0"/>
                <a:ea typeface="华文楷体" panose="02010600040101010101" pitchFamily="2" charset="-122"/>
              </a:rPr>
              <a:t>		//</a:t>
            </a:r>
            <a:r>
              <a:rPr lang="en-US" altLang="zh-CN" sz="1500" dirty="0">
                <a:solidFill>
                  <a:srgbClr val="FF0000"/>
                </a:solidFill>
                <a:latin typeface="Consolas" panose="020B0609020204030204" pitchFamily="49" charset="0"/>
                <a:ea typeface="华文楷体" panose="02010600040101010101" pitchFamily="2" charset="-122"/>
              </a:rPr>
              <a:t>Win32</a:t>
            </a:r>
            <a:r>
              <a:rPr lang="zh-CN" altLang="en-US" sz="1500" dirty="0">
                <a:solidFill>
                  <a:srgbClr val="FF0000"/>
                </a:solidFill>
                <a:latin typeface="Consolas" panose="020B0609020204030204" pitchFamily="49" charset="0"/>
                <a:ea typeface="华文楷体" panose="02010600040101010101" pitchFamily="2" charset="-122"/>
              </a:rPr>
              <a:t>版本的信息</a:t>
            </a:r>
            <a:r>
              <a:rPr lang="zh-CN" altLang="en-US" sz="1500" dirty="0" smtClean="0">
                <a:solidFill>
                  <a:srgbClr val="FF0000"/>
                </a:solidFill>
                <a:latin typeface="Consolas" panose="020B0609020204030204" pitchFamily="49" charset="0"/>
                <a:ea typeface="华文楷体" panose="02010600040101010101" pitchFamily="2" charset="-122"/>
              </a:rPr>
              <a:t>获取</a:t>
            </a:r>
            <a:endParaRPr lang="en-US" altLang="zh-CN" sz="1500" dirty="0">
              <a:solidFill>
                <a:schemeClr val="tx1"/>
              </a:solidFill>
              <a:latin typeface="Consolas" panose="020B0609020204030204" pitchFamily="49" charset="0"/>
              <a:ea typeface="华文楷体" panose="02010600040101010101" pitchFamily="2" charset="-122"/>
              <a:cs typeface="+mn-cs"/>
            </a:endParaRPr>
          </a:p>
          <a:p>
            <a:pPr lvl="2"/>
            <a:r>
              <a:rPr lang="en-US" altLang="zh-CN" sz="1500" dirty="0" smtClean="0">
                <a:solidFill>
                  <a:schemeClr val="tx1"/>
                </a:solidFill>
                <a:latin typeface="Consolas" panose="020B0609020204030204" pitchFamily="49" charset="0"/>
                <a:ea typeface="华文楷体" panose="02010600040101010101" pitchFamily="2" charset="-122"/>
              </a:rPr>
              <a:t>case </a:t>
            </a:r>
            <a:r>
              <a:rPr lang="en-US" altLang="zh-CN" sz="1500" dirty="0" smtClean="0">
                <a:solidFill>
                  <a:srgbClr val="FF0000"/>
                </a:solidFill>
                <a:latin typeface="Consolas" panose="020B0609020204030204" pitchFamily="49" charset="0"/>
                <a:ea typeface="华文楷体" panose="02010600040101010101" pitchFamily="2" charset="-122"/>
              </a:rPr>
              <a:t>Win32</a:t>
            </a:r>
            <a:r>
              <a:rPr lang="en-US" altLang="zh-CN" sz="1500" dirty="0" smtClean="0">
                <a:solidFill>
                  <a:schemeClr val="tx1"/>
                </a:solidFill>
                <a:latin typeface="Consolas" panose="020B0609020204030204" pitchFamily="49" charset="0"/>
                <a:ea typeface="华文楷体" panose="02010600040101010101" pitchFamily="2" charset="-122"/>
              </a:rPr>
              <a:t>: </a:t>
            </a:r>
          </a:p>
          <a:p>
            <a:r>
              <a:rPr lang="en-US" altLang="zh-CN" sz="1500" dirty="0" smtClean="0">
                <a:solidFill>
                  <a:schemeClr val="tx1"/>
                </a:solidFill>
                <a:latin typeface="Consolas" panose="020B0609020204030204" pitchFamily="49" charset="0"/>
                <a:ea typeface="华文楷体" panose="02010600040101010101" pitchFamily="2" charset="-122"/>
                <a:cs typeface="+mn-cs"/>
              </a:rPr>
              <a:t>			load = …;</a:t>
            </a:r>
          </a:p>
          <a:p>
            <a:pPr marL="0" lvl="2"/>
            <a:r>
              <a:rPr lang="en-US" altLang="zh-CN" sz="1500" dirty="0" smtClean="0">
                <a:solidFill>
                  <a:srgbClr val="FF0000"/>
                </a:solidFill>
                <a:latin typeface="Consolas" panose="020B0609020204030204" pitchFamily="49" charset="0"/>
                <a:ea typeface="华文楷体" panose="02010600040101010101" pitchFamily="2" charset="-122"/>
              </a:rPr>
              <a:t>		//</a:t>
            </a:r>
            <a:r>
              <a:rPr lang="en-US" altLang="zh-CN" sz="1500" dirty="0">
                <a:solidFill>
                  <a:srgbClr val="FF0000"/>
                </a:solidFill>
                <a:latin typeface="Consolas" panose="020B0609020204030204" pitchFamily="49" charset="0"/>
                <a:ea typeface="华文楷体" panose="02010600040101010101" pitchFamily="2" charset="-122"/>
              </a:rPr>
              <a:t>Win64</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smtClean="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Win64</a:t>
            </a:r>
            <a:r>
              <a:rPr lang="en-US" altLang="zh-CN" sz="1500" dirty="0">
                <a:solidFill>
                  <a:schemeClr val="tx1"/>
                </a:solidFill>
                <a:latin typeface="Consolas" panose="020B0609020204030204" pitchFamily="49" charset="0"/>
                <a:ea typeface="华文楷体" panose="02010600040101010101" pitchFamily="2" charset="-122"/>
                <a:cs typeface="+mn-cs"/>
              </a:rPr>
              <a:t>:</a:t>
            </a:r>
          </a:p>
          <a:p>
            <a:pPr lvl="2"/>
            <a:r>
              <a:rPr lang="en-US" altLang="zh-CN" sz="1500" dirty="0" smtClean="0">
                <a:solidFill>
                  <a:schemeClr val="tx1"/>
                </a:solidFill>
                <a:latin typeface="Consolas" panose="020B0609020204030204" pitchFamily="49" charset="0"/>
                <a:ea typeface="华文楷体" panose="02010600040101010101" pitchFamily="2" charset="-122"/>
              </a:rPr>
              <a:t>	load </a:t>
            </a:r>
            <a:r>
              <a:rPr lang="en-US" altLang="zh-CN" sz="1500" dirty="0">
                <a:solidFill>
                  <a:schemeClr val="tx1"/>
                </a:solidFill>
                <a:latin typeface="Consolas" panose="020B0609020204030204" pitchFamily="49" charset="0"/>
                <a:ea typeface="华文楷体" panose="02010600040101010101" pitchFamily="2" charset="-122"/>
              </a:rPr>
              <a:t>= …;</a:t>
            </a:r>
          </a:p>
          <a:p>
            <a:r>
              <a:rPr lang="en-US" altLang="zh-CN" sz="1500" dirty="0">
                <a:solidFill>
                  <a:srgbClr val="FF0000"/>
                </a:solidFill>
                <a:latin typeface="Consolas" panose="020B0609020204030204" pitchFamily="49" charset="0"/>
                <a:ea typeface="华文楷体" panose="02010600040101010101" pitchFamily="2" charset="-122"/>
              </a:rPr>
              <a:t>		//Ganglia</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smtClean="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smtClean="0">
                <a:solidFill>
                  <a:schemeClr val="tx1"/>
                </a:solidFill>
                <a:latin typeface="Consolas" panose="020B0609020204030204" pitchFamily="49" charset="0"/>
                <a:ea typeface="华文楷体" panose="02010600040101010101" pitchFamily="2" charset="-122"/>
              </a:rPr>
              <a:t>			load </a:t>
            </a:r>
            <a:r>
              <a:rPr lang="en-US" altLang="zh-CN" sz="1500" dirty="0">
                <a:solidFill>
                  <a:schemeClr val="tx1"/>
                </a:solidFill>
                <a:latin typeface="Consolas" panose="020B0609020204030204" pitchFamily="49" charset="0"/>
                <a:ea typeface="华文楷体" panose="02010600040101010101" pitchFamily="2" charset="-122"/>
              </a:rPr>
              <a:t>= …;</a:t>
            </a:r>
          </a:p>
          <a:p>
            <a:r>
              <a:rPr lang="en-US" altLang="zh-CN" sz="1500" dirty="0" smtClean="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smtClean="0">
                <a:solidFill>
                  <a:schemeClr val="tx1"/>
                </a:solidFill>
                <a:latin typeface="Consolas" panose="020B0609020204030204" pitchFamily="49" charset="0"/>
                <a:ea typeface="华文楷体" panose="02010600040101010101" pitchFamily="2" charset="-122"/>
                <a:cs typeface="+mn-cs"/>
              </a:rPr>
              <a:t>}</a:t>
            </a:r>
          </a:p>
          <a:p>
            <a:r>
              <a:rPr lang="en-US" altLang="zh-CN" sz="1500" dirty="0" smtClean="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chemeClr val="tx1"/>
              </a:solidFill>
              <a:latin typeface="Consolas" panose="020B0609020204030204" pitchFamily="49" charset="0"/>
              <a:ea typeface="华文楷体" panose="02010600040101010101" pitchFamily="2" charset="-122"/>
              <a:cs typeface="+mn-cs"/>
            </a:endParaRPr>
          </a:p>
        </p:txBody>
      </p:sp>
      <p:sp>
        <p:nvSpPr>
          <p:cNvPr id="6" name="TextBox 3"/>
          <p:cNvSpPr txBox="1"/>
          <p:nvPr/>
        </p:nvSpPr>
        <p:spPr>
          <a:xfrm>
            <a:off x="4499992" y="1268760"/>
            <a:ext cx="4392488"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500" dirty="0" smtClean="0">
                <a:solidFill>
                  <a:srgbClr val="FF0000"/>
                </a:solidFill>
                <a:latin typeface="Consolas" panose="020B0609020204030204" pitchFamily="49" charset="0"/>
                <a:ea typeface="华文楷体" panose="02010600040101010101" pitchFamily="2" charset="-122"/>
              </a:rPr>
              <a:t>//</a:t>
            </a:r>
            <a:r>
              <a:rPr lang="zh-CN" altLang="en-US" sz="1500" dirty="0" smtClean="0">
                <a:solidFill>
                  <a:srgbClr val="FF0000"/>
                </a:solidFill>
                <a:latin typeface="Consolas" panose="020B0609020204030204" pitchFamily="49" charset="0"/>
                <a:ea typeface="华文楷体" panose="02010600040101010101" pitchFamily="2" charset="-122"/>
              </a:rPr>
              <a:t>主程序</a:t>
            </a:r>
            <a:endParaRPr lang="en-US" altLang="zh-CN" sz="1500" dirty="0" smtClean="0">
              <a:solidFill>
                <a:schemeClr val="tx1"/>
              </a:solidFill>
              <a:latin typeface="Consolas" panose="020B0609020204030204" pitchFamily="49" charset="0"/>
              <a:ea typeface="华文楷体" panose="02010600040101010101" pitchFamily="2" charset="-122"/>
              <a:cs typeface="+mn-cs"/>
            </a:endParaRPr>
          </a:p>
          <a:p>
            <a:r>
              <a:rPr lang="en-US" altLang="zh-CN" sz="1500" dirty="0" err="1" smtClean="0">
                <a:solidFill>
                  <a:schemeClr val="tx1"/>
                </a:solidFill>
                <a:latin typeface="Consolas" panose="020B0609020204030204" pitchFamily="49" charset="0"/>
                <a:ea typeface="华文楷体" panose="02010600040101010101" pitchFamily="2" charset="-122"/>
                <a:cs typeface="+mn-cs"/>
              </a:rPr>
              <a:t>int</a:t>
            </a:r>
            <a:r>
              <a:rPr lang="en-US" altLang="zh-CN" sz="1500" dirty="0" smtClean="0">
                <a:solidFill>
                  <a:schemeClr val="tx1"/>
                </a:solidFill>
                <a:latin typeface="Consolas" panose="020B0609020204030204" pitchFamily="49" charset="0"/>
                <a:ea typeface="华文楷体" panose="02010600040101010101" pitchFamily="2" charset="-122"/>
                <a:cs typeface="+mn-cs"/>
              </a:rPr>
              <a:t> </a:t>
            </a:r>
            <a:r>
              <a:rPr lang="en-US" altLang="zh-CN" sz="1500" dirty="0">
                <a:solidFill>
                  <a:schemeClr val="tx1"/>
                </a:solidFill>
                <a:latin typeface="Consolas" panose="020B0609020204030204" pitchFamily="49" charset="0"/>
                <a:ea typeface="华文楷体" panose="02010600040101010101" pitchFamily="2" charset="-122"/>
                <a:cs typeface="+mn-cs"/>
              </a:rPr>
              <a:t>main(</a:t>
            </a:r>
            <a:r>
              <a:rPr lang="en-US" altLang="zh-CN" sz="1500" dirty="0" err="1">
                <a:solidFill>
                  <a:schemeClr val="tx1"/>
                </a:solidFill>
                <a:latin typeface="Consolas" panose="020B0609020204030204" pitchFamily="49" charset="0"/>
                <a:ea typeface="华文楷体" panose="02010600040101010101" pitchFamily="2" charset="-122"/>
                <a:cs typeface="+mn-cs"/>
              </a:rPr>
              <a:t>int</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argc</a:t>
            </a:r>
            <a:r>
              <a:rPr lang="en-US" altLang="zh-CN" sz="1500" dirty="0">
                <a:solidFill>
                  <a:schemeClr val="tx1"/>
                </a:solidFill>
                <a:latin typeface="Consolas" panose="020B0609020204030204" pitchFamily="49" charset="0"/>
                <a:ea typeface="华文楷体" panose="02010600040101010101" pitchFamily="2" charset="-122"/>
                <a:cs typeface="+mn-cs"/>
              </a:rPr>
              <a:t>, char *</a:t>
            </a:r>
            <a:r>
              <a:rPr lang="en-US" altLang="zh-CN" sz="1500" dirty="0" err="1">
                <a:solidFill>
                  <a:schemeClr val="tx1"/>
                </a:solidFill>
                <a:latin typeface="Consolas" panose="020B0609020204030204" pitchFamily="49" charset="0"/>
                <a:ea typeface="华文楷体" panose="02010600040101010101" pitchFamily="2" charset="-122"/>
                <a:cs typeface="+mn-cs"/>
              </a:rPr>
              <a:t>argv</a:t>
            </a:r>
            <a:r>
              <a:rPr lang="en-US" altLang="zh-CN" sz="1500" dirty="0" smtClean="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smtClean="0">
                <a:solidFill>
                  <a:schemeClr val="tx1"/>
                </a:solidFill>
                <a:latin typeface="Consolas" panose="020B0609020204030204" pitchFamily="49" charset="0"/>
                <a:ea typeface="华文楷体" panose="02010600040101010101" pitchFamily="2" charset="-122"/>
                <a:cs typeface="+mn-cs"/>
              </a:rPr>
              <a:t>	</a:t>
            </a:r>
            <a:r>
              <a:rPr lang="en-US" altLang="zh-CN" sz="1500" dirty="0" err="1" smtClean="0">
                <a:solidFill>
                  <a:schemeClr val="tx1"/>
                </a:solidFill>
                <a:latin typeface="Consolas" panose="020B0609020204030204" pitchFamily="49" charset="0"/>
                <a:ea typeface="华文楷体" panose="02010600040101010101" pitchFamily="2" charset="-122"/>
                <a:cs typeface="+mn-cs"/>
              </a:rPr>
              <a:t>WindowsDisplay</a:t>
            </a:r>
            <a:r>
              <a:rPr lang="en-US" altLang="zh-CN" sz="1500" dirty="0" smtClean="0">
                <a:solidFill>
                  <a:schemeClr val="tx1"/>
                </a:solidFill>
                <a:latin typeface="Consolas" panose="020B0609020204030204" pitchFamily="49" charset="0"/>
                <a:ea typeface="华文楷体" panose="02010600040101010101" pitchFamily="2" charset="-122"/>
                <a:cs typeface="+mn-cs"/>
              </a:rPr>
              <a:t> </a:t>
            </a:r>
            <a:r>
              <a:rPr lang="en-US" altLang="zh-CN" sz="1500" dirty="0">
                <a:solidFill>
                  <a:schemeClr val="tx1"/>
                </a:solidFill>
                <a:latin typeface="Consolas" panose="020B0609020204030204" pitchFamily="49" charset="0"/>
                <a:ea typeface="华文楷体" panose="02010600040101010101" pitchFamily="2" charset="-122"/>
                <a:cs typeface="+mn-cs"/>
              </a:rPr>
              <a:t>display;</a:t>
            </a:r>
          </a:p>
          <a:p>
            <a:r>
              <a:rPr lang="en-US" altLang="zh-CN" sz="1500" dirty="0" smtClean="0">
                <a:solidFill>
                  <a:schemeClr val="tx1"/>
                </a:solidFill>
                <a:latin typeface="Consolas" panose="020B0609020204030204" pitchFamily="49" charset="0"/>
                <a:ea typeface="华文楷体" panose="02010600040101010101" pitchFamily="2" charset="-122"/>
                <a:cs typeface="+mn-cs"/>
              </a:rPr>
              <a:t>	Monitor </a:t>
            </a:r>
            <a:r>
              <a:rPr lang="en-US" altLang="zh-CN" sz="1500" dirty="0">
                <a:solidFill>
                  <a:schemeClr val="tx1"/>
                </a:solidFill>
                <a:latin typeface="Consolas" panose="020B0609020204030204" pitchFamily="49" charset="0"/>
                <a:ea typeface="华文楷体" panose="02010600040101010101" pitchFamily="2" charset="-122"/>
                <a:cs typeface="+mn-cs"/>
              </a:rPr>
              <a:t>monitor(&amp;display</a:t>
            </a:r>
            <a:r>
              <a:rPr lang="en-US" altLang="zh-CN" sz="1500" dirty="0" smtClean="0">
                <a:solidFill>
                  <a:schemeClr val="tx1"/>
                </a:solidFill>
                <a:latin typeface="Consolas" panose="020B0609020204030204" pitchFamily="49" charset="0"/>
                <a:ea typeface="华文楷体" panose="02010600040101010101" pitchFamily="2" charset="-122"/>
                <a:cs typeface="+mn-cs"/>
              </a:rPr>
              <a:t>);</a:t>
            </a:r>
          </a:p>
          <a:p>
            <a:r>
              <a:rPr lang="en-US" altLang="zh-CN" sz="1500" dirty="0" smtClean="0">
                <a:solidFill>
                  <a:schemeClr val="tx1"/>
                </a:solidFill>
                <a:latin typeface="Consolas" panose="020B0609020204030204" pitchFamily="49" charset="0"/>
                <a:ea typeface="华文楷体" panose="02010600040101010101" pitchFamily="2" charset="-122"/>
                <a:cs typeface="+mn-cs"/>
              </a:rPr>
              <a:t>	while </a:t>
            </a:r>
            <a:r>
              <a:rPr lang="en-US" altLang="zh-CN" sz="1500" dirty="0">
                <a:solidFill>
                  <a:schemeClr val="tx1"/>
                </a:solidFill>
                <a:latin typeface="Consolas" panose="020B0609020204030204" pitchFamily="49" charset="0"/>
                <a:ea typeface="华文楷体" panose="02010600040101010101" pitchFamily="2" charset="-122"/>
                <a:cs typeface="+mn-cs"/>
              </a:rPr>
              <a:t>(running</a:t>
            </a:r>
            <a:r>
              <a:rPr lang="en-US" altLang="zh-CN" sz="1500" dirty="0" smtClean="0">
                <a:solidFill>
                  <a:schemeClr val="tx1"/>
                </a:solidFill>
                <a:latin typeface="Consolas" panose="020B0609020204030204" pitchFamily="49" charset="0"/>
                <a:ea typeface="华文楷体" panose="02010600040101010101" pitchFamily="2" charset="-122"/>
                <a:cs typeface="+mn-cs"/>
              </a:rPr>
              <a:t>()) {</a:t>
            </a:r>
          </a:p>
          <a:p>
            <a:r>
              <a:rPr lang="en-US" altLang="zh-CN" sz="1500" dirty="0" smtClean="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获取负载信息</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smtClean="0">
                <a:solidFill>
                  <a:schemeClr val="tx1"/>
                </a:solidFill>
                <a:latin typeface="Consolas" panose="020B0609020204030204" pitchFamily="49" charset="0"/>
                <a:ea typeface="华文楷体" panose="02010600040101010101" pitchFamily="2" charset="-122"/>
                <a:cs typeface="+mn-cs"/>
              </a:rPr>
              <a:t>		</a:t>
            </a:r>
            <a:r>
              <a:rPr lang="en-US" altLang="zh-CN" sz="1500" dirty="0" err="1" smtClean="0">
                <a:solidFill>
                  <a:schemeClr val="tx1"/>
                </a:solidFill>
                <a:latin typeface="Consolas" panose="020B0609020204030204" pitchFamily="49" charset="0"/>
                <a:ea typeface="华文楷体" panose="02010600040101010101" pitchFamily="2" charset="-122"/>
                <a:cs typeface="+mn-cs"/>
              </a:rPr>
              <a:t>monitor.getLoad</a:t>
            </a:r>
            <a:r>
              <a:rPr lang="en-US" altLang="zh-CN" sz="1500" dirty="0" smtClean="0">
                <a:solidFill>
                  <a:schemeClr val="tx1"/>
                </a:solidFill>
                <a:latin typeface="Consolas" panose="020B0609020204030204" pitchFamily="49" charset="0"/>
                <a:ea typeface="华文楷体" panose="02010600040101010101" pitchFamily="2" charset="-122"/>
                <a:cs typeface="+mn-cs"/>
              </a:rPr>
              <a:t>();</a:t>
            </a:r>
          </a:p>
          <a:p>
            <a:r>
              <a:rPr lang="en-US" altLang="zh-CN" sz="1500" dirty="0" smtClean="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获取内存大小信息</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smtClean="0">
                <a:solidFill>
                  <a:schemeClr val="tx1"/>
                </a:solidFill>
                <a:latin typeface="Consolas" panose="020B0609020204030204" pitchFamily="49" charset="0"/>
                <a:ea typeface="华文楷体" panose="02010600040101010101" pitchFamily="2" charset="-122"/>
                <a:cs typeface="+mn-cs"/>
              </a:rPr>
              <a:t>		</a:t>
            </a:r>
            <a:r>
              <a:rPr lang="en-US" altLang="zh-CN" sz="1500" dirty="0" err="1" smtClean="0">
                <a:solidFill>
                  <a:schemeClr val="tx1"/>
                </a:solidFill>
                <a:latin typeface="Consolas" panose="020B0609020204030204" pitchFamily="49" charset="0"/>
                <a:ea typeface="华文楷体" panose="02010600040101010101" pitchFamily="2" charset="-122"/>
                <a:cs typeface="+mn-cs"/>
              </a:rPr>
              <a:t>monitor.getTotalMemory</a:t>
            </a:r>
            <a:r>
              <a:rPr lang="en-US" altLang="zh-CN" sz="1500" dirty="0" smtClean="0">
                <a:solidFill>
                  <a:schemeClr val="tx1"/>
                </a:solidFill>
                <a:latin typeface="Consolas" panose="020B0609020204030204" pitchFamily="49" charset="0"/>
                <a:ea typeface="华文楷体" panose="02010600040101010101" pitchFamily="2" charset="-122"/>
                <a:cs typeface="+mn-cs"/>
              </a:rPr>
              <a:t>();</a:t>
            </a:r>
          </a:p>
          <a:p>
            <a:r>
              <a:rPr lang="en-US" altLang="zh-CN" sz="1500" dirty="0" smtClean="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获取内存使用信息</a:t>
            </a:r>
            <a:endParaRPr lang="en-US" altLang="zh-CN" sz="1500" dirty="0" smtClean="0">
              <a:solidFill>
                <a:srgbClr val="FF0000"/>
              </a:solidFill>
              <a:latin typeface="Consolas" panose="020B0609020204030204" pitchFamily="49" charset="0"/>
              <a:ea typeface="华文楷体" panose="02010600040101010101" pitchFamily="2" charset="-122"/>
              <a:cs typeface="+mn-cs"/>
            </a:endParaRPr>
          </a:p>
          <a:p>
            <a:r>
              <a:rPr lang="en-US" altLang="zh-CN" sz="1500" dirty="0" smtClean="0">
                <a:solidFill>
                  <a:schemeClr val="tx1"/>
                </a:solidFill>
                <a:latin typeface="Consolas" panose="020B0609020204030204" pitchFamily="49" charset="0"/>
                <a:ea typeface="华文楷体" panose="02010600040101010101" pitchFamily="2" charset="-122"/>
                <a:cs typeface="+mn-cs"/>
              </a:rPr>
              <a:t>		</a:t>
            </a:r>
            <a:r>
              <a:rPr lang="en-US" altLang="zh-CN" sz="1500" dirty="0" err="1" smtClean="0">
                <a:solidFill>
                  <a:schemeClr val="tx1"/>
                </a:solidFill>
                <a:latin typeface="Consolas" panose="020B0609020204030204" pitchFamily="49" charset="0"/>
                <a:ea typeface="华文楷体" panose="02010600040101010101" pitchFamily="2" charset="-122"/>
                <a:cs typeface="+mn-cs"/>
              </a:rPr>
              <a:t>monitor.getUsedMemory</a:t>
            </a:r>
            <a:r>
              <a:rPr lang="en-US" altLang="zh-CN" sz="1500" dirty="0" smtClean="0">
                <a:solidFill>
                  <a:schemeClr val="tx1"/>
                </a:solidFill>
                <a:latin typeface="Consolas" panose="020B0609020204030204" pitchFamily="49" charset="0"/>
                <a:ea typeface="华文楷体" panose="02010600040101010101" pitchFamily="2" charset="-122"/>
                <a:cs typeface="+mn-cs"/>
              </a:rPr>
              <a:t>();</a:t>
            </a:r>
          </a:p>
          <a:p>
            <a:r>
              <a:rPr lang="en-US" altLang="zh-CN" sz="1500" dirty="0" smtClean="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获取网络延迟信息</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smtClean="0">
                <a:solidFill>
                  <a:schemeClr val="tx1"/>
                </a:solidFill>
                <a:latin typeface="Consolas" panose="020B0609020204030204" pitchFamily="49" charset="0"/>
                <a:ea typeface="华文楷体" panose="02010600040101010101" pitchFamily="2" charset="-122"/>
                <a:cs typeface="+mn-cs"/>
              </a:rPr>
              <a:t>		</a:t>
            </a:r>
            <a:r>
              <a:rPr lang="en-US" altLang="zh-CN" sz="1500" dirty="0" err="1" smtClean="0">
                <a:solidFill>
                  <a:schemeClr val="tx1"/>
                </a:solidFill>
                <a:latin typeface="Consolas" panose="020B0609020204030204" pitchFamily="49" charset="0"/>
                <a:ea typeface="华文楷体" panose="02010600040101010101" pitchFamily="2" charset="-122"/>
                <a:cs typeface="+mn-cs"/>
              </a:rPr>
              <a:t>monitor.getNetworkLatency</a:t>
            </a:r>
            <a:r>
              <a:rPr lang="en-US" altLang="zh-CN" sz="1500" dirty="0" smtClean="0">
                <a:solidFill>
                  <a:schemeClr val="tx1"/>
                </a:solidFill>
                <a:latin typeface="Consolas" panose="020B0609020204030204" pitchFamily="49" charset="0"/>
                <a:ea typeface="华文楷体" panose="02010600040101010101" pitchFamily="2" charset="-122"/>
                <a:cs typeface="+mn-cs"/>
              </a:rPr>
              <a:t>();</a:t>
            </a:r>
          </a:p>
          <a:p>
            <a:r>
              <a:rPr lang="en-US" altLang="zh-CN" sz="1500" dirty="0" smtClean="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信息输出</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smtClean="0">
                <a:solidFill>
                  <a:schemeClr val="tx1"/>
                </a:solidFill>
                <a:latin typeface="Consolas" panose="020B0609020204030204" pitchFamily="49" charset="0"/>
                <a:ea typeface="华文楷体" panose="02010600040101010101" pitchFamily="2" charset="-122"/>
                <a:cs typeface="+mn-cs"/>
              </a:rPr>
              <a:t>		</a:t>
            </a:r>
            <a:r>
              <a:rPr lang="en-US" altLang="zh-CN" sz="1500" dirty="0" err="1" smtClean="0">
                <a:solidFill>
                  <a:schemeClr val="tx1"/>
                </a:solidFill>
                <a:latin typeface="Consolas" panose="020B0609020204030204" pitchFamily="49" charset="0"/>
                <a:ea typeface="华文楷体" panose="02010600040101010101" pitchFamily="2" charset="-122"/>
                <a:cs typeface="+mn-cs"/>
              </a:rPr>
              <a:t>monitor.show</a:t>
            </a:r>
            <a:r>
              <a:rPr lang="en-US" altLang="zh-CN" sz="1500" dirty="0" smtClean="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smtClean="0">
                <a:solidFill>
                  <a:schemeClr val="tx1"/>
                </a:solidFill>
                <a:latin typeface="Consolas" panose="020B0609020204030204" pitchFamily="49" charset="0"/>
                <a:ea typeface="华文楷体" panose="02010600040101010101" pitchFamily="2" charset="-122"/>
                <a:cs typeface="+mn-cs"/>
              </a:rPr>
              <a:t>		sleep(1000</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smtClean="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smtClean="0">
                <a:solidFill>
                  <a:schemeClr val="tx1"/>
                </a:solidFill>
                <a:latin typeface="Consolas" panose="020B0609020204030204" pitchFamily="49" charset="0"/>
                <a:ea typeface="华文楷体" panose="02010600040101010101" pitchFamily="2" charset="-122"/>
                <a:cs typeface="+mn-cs"/>
              </a:rPr>
              <a:t>}</a:t>
            </a:r>
          </a:p>
          <a:p>
            <a:endParaRPr lang="en-US" altLang="zh-CN" sz="1500" dirty="0" smtClean="0">
              <a:solidFill>
                <a:schemeClr val="tx1"/>
              </a:solidFill>
              <a:latin typeface="Consolas" panose="020B0609020204030204" pitchFamily="49" charset="0"/>
              <a:ea typeface="华文楷体" panose="02010600040101010101" pitchFamily="2" charset="-122"/>
              <a:cs typeface="+mn-cs"/>
            </a:endParaRPr>
          </a:p>
          <a:p>
            <a:endParaRPr lang="en-US" altLang="zh-CN" sz="1500" dirty="0">
              <a:solidFill>
                <a:schemeClr val="tx1"/>
              </a:solidFill>
              <a:latin typeface="Consolas" panose="020B0609020204030204" pitchFamily="49" charset="0"/>
              <a:ea typeface="华文楷体" panose="02010600040101010101" pitchFamily="2" charset="-122"/>
              <a:cs typeface="+mn-cs"/>
            </a:endParaRPr>
          </a:p>
        </p:txBody>
      </p:sp>
      <p:sp>
        <p:nvSpPr>
          <p:cNvPr id="7" name="TextBox 5"/>
          <p:cNvSpPr txBox="1"/>
          <p:nvPr/>
        </p:nvSpPr>
        <p:spPr>
          <a:xfrm>
            <a:off x="2771800" y="260648"/>
            <a:ext cx="3312368" cy="6447919"/>
          </a:xfrm>
          <a:prstGeom prst="rect">
            <a:avLst/>
          </a:prstGeom>
          <a:noFill/>
        </p:spPr>
        <p:txBody>
          <a:bodyPr wrap="square" rtlCol="0">
            <a:spAutoFit/>
          </a:bodyPr>
          <a:lstStyle/>
          <a:p>
            <a:r>
              <a:rPr lang="en-US" altLang="zh-CN" sz="41300" dirty="0" smtClean="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328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smtClean="0">
                <a:solidFill>
                  <a:srgbClr val="003366"/>
                </a:solidFill>
                <a:latin typeface="Microsoft YaHei" charset="-122"/>
                <a:ea typeface="Microsoft YaHei" charset="-122"/>
                <a:cs typeface="Microsoft YaHei" charset="-122"/>
              </a:rPr>
              <a:t>模板方法</a:t>
            </a:r>
            <a:br>
              <a:rPr lang="zh-CN" altLang="en-US" sz="5400" dirty="0" smtClean="0">
                <a:solidFill>
                  <a:srgbClr val="003366"/>
                </a:solidFill>
                <a:latin typeface="Microsoft YaHei" charset="-122"/>
                <a:ea typeface="Microsoft YaHei" charset="-122"/>
                <a:cs typeface="Microsoft YaHei" charset="-122"/>
              </a:rPr>
            </a:br>
            <a:r>
              <a:rPr lang="en-US" altLang="zh-CN" sz="5400" dirty="0" smtClean="0">
                <a:solidFill>
                  <a:srgbClr val="003366"/>
                </a:solidFill>
                <a:latin typeface="Microsoft YaHei" charset="-122"/>
                <a:ea typeface="Microsoft YaHei" charset="-122"/>
                <a:cs typeface="Microsoft YaHei" charset="-122"/>
              </a:rPr>
              <a:t>Template Method</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9</a:t>
            </a:fld>
            <a:endParaRPr lang="en-US" altLang="zh-CN" sz="1400">
              <a:solidFill>
                <a:schemeClr val="hlink"/>
              </a:solidFill>
              <a:ea typeface="SimSun" charset="-122"/>
            </a:endParaRPr>
          </a:p>
        </p:txBody>
      </p:sp>
    </p:spTree>
    <p:extLst>
      <p:ext uri="{BB962C8B-B14F-4D97-AF65-F5344CB8AC3E}">
        <p14:creationId xmlns:p14="http://schemas.microsoft.com/office/powerpoint/2010/main" val="3949016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12843</TotalTime>
  <Words>3224</Words>
  <Application>Microsoft Office PowerPoint</Application>
  <PresentationFormat>全屏显示(4:3)</PresentationFormat>
  <Paragraphs>758</Paragraphs>
  <Slides>63</Slides>
  <Notes>13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63</vt:i4>
      </vt:variant>
    </vt:vector>
  </HeadingPairs>
  <TitlesOfParts>
    <vt:vector size="79" baseType="lpstr">
      <vt:lpstr>Bitstream Vera Sans Mono</vt:lpstr>
      <vt:lpstr>Mangal</vt:lpstr>
      <vt:lpstr>等线</vt:lpstr>
      <vt:lpstr>华文楷体</vt:lpstr>
      <vt:lpstr>SimSun</vt:lpstr>
      <vt:lpstr>SimSun</vt:lpstr>
      <vt:lpstr>Microsoft YaHei</vt:lpstr>
      <vt:lpstr>Microsoft YaHei</vt:lpstr>
      <vt:lpstr>Arial</vt:lpstr>
      <vt:lpstr>Calibri</vt:lpstr>
      <vt:lpstr>Calibri Light</vt:lpstr>
      <vt:lpstr>Consolas</vt:lpstr>
      <vt:lpstr>Courier New</vt:lpstr>
      <vt:lpstr>Lucida Console</vt:lpstr>
      <vt:lpstr>Wingdings</vt:lpstr>
      <vt:lpstr>Office Theme</vt:lpstr>
      <vt:lpstr>面向对象程序设计基础 （OOP）</vt:lpstr>
      <vt:lpstr>设计模式</vt:lpstr>
      <vt:lpstr>设计模式</vt:lpstr>
      <vt:lpstr>设计模式</vt:lpstr>
      <vt:lpstr>本讲内容提要</vt:lpstr>
      <vt:lpstr>一个例子：负载监视器</vt:lpstr>
      <vt:lpstr>简单枚举</vt:lpstr>
      <vt:lpstr>简单枚举</vt:lpstr>
      <vt:lpstr>模板方法 Template Method</vt:lpstr>
      <vt:lpstr>模板方法</vt:lpstr>
      <vt:lpstr>模板方法</vt:lpstr>
      <vt:lpstr>模板方法</vt:lpstr>
      <vt:lpstr>实现Monitor</vt:lpstr>
      <vt:lpstr>代码实现</vt:lpstr>
      <vt:lpstr>实现MonitorWin32</vt:lpstr>
      <vt:lpstr>代码实现</vt:lpstr>
      <vt:lpstr>代码实现</vt:lpstr>
      <vt:lpstr>针对接口编程</vt:lpstr>
      <vt:lpstr>开放封闭原则</vt:lpstr>
      <vt:lpstr>需求变化</vt:lpstr>
      <vt:lpstr>策略模式 Strategy</vt:lpstr>
      <vt:lpstr>策略（Strategy）模式</vt:lpstr>
      <vt:lpstr>具体化到我们的问题</vt:lpstr>
      <vt:lpstr>实现LoadStrategy</vt:lpstr>
      <vt:lpstr>代码实现</vt:lpstr>
      <vt:lpstr>实现MemoryStrategy</vt:lpstr>
      <vt:lpstr>代码实现</vt:lpstr>
      <vt:lpstr>实现Monitor</vt:lpstr>
      <vt:lpstr>代码实现</vt:lpstr>
      <vt:lpstr>代码实现</vt:lpstr>
      <vt:lpstr>实现Monitor</vt:lpstr>
      <vt:lpstr>代码实现</vt:lpstr>
      <vt:lpstr>代码实现</vt:lpstr>
      <vt:lpstr>调用过程</vt:lpstr>
      <vt:lpstr>现在的类数量</vt:lpstr>
      <vt:lpstr>单一责任原则</vt:lpstr>
      <vt:lpstr>模板方法VS策略</vt:lpstr>
      <vt:lpstr>模板方法VS策略</vt:lpstr>
      <vt:lpstr>模板方法VS策略</vt:lpstr>
      <vt:lpstr>再从一个简单的实例开始</vt:lpstr>
      <vt:lpstr>责任分解</vt:lpstr>
      <vt:lpstr>链表替代数组</vt:lpstr>
      <vt:lpstr>链表替代数组</vt:lpstr>
      <vt:lpstr>“遍历”</vt:lpstr>
      <vt:lpstr>迭代器模式 Iterator</vt:lpstr>
      <vt:lpstr>迭代器模式</vt:lpstr>
      <vt:lpstr>迭代器模式</vt:lpstr>
      <vt:lpstr>实现Iterator基类</vt:lpstr>
      <vt:lpstr>迭代器</vt:lpstr>
      <vt:lpstr>使用迭代器</vt:lpstr>
      <vt:lpstr>实现Collection基类</vt:lpstr>
      <vt:lpstr>存储器</vt:lpstr>
      <vt:lpstr>实现基于数组的Collection</vt:lpstr>
      <vt:lpstr>实现基于数组的Collection</vt:lpstr>
      <vt:lpstr>实现基于数组的Iterator</vt:lpstr>
      <vt:lpstr>实现基于数组的Iterator</vt:lpstr>
      <vt:lpstr>Iterator对Collection的数据访问</vt:lpstr>
      <vt:lpstr>main()</vt:lpstr>
      <vt:lpstr>另一种常见的迭代器模式</vt:lpstr>
      <vt:lpstr>总结</vt:lpstr>
      <vt:lpstr>STL</vt:lpstr>
      <vt:lpstr>本节课</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Windows 用户</cp:lastModifiedBy>
  <cp:revision>3287</cp:revision>
  <dcterms:created xsi:type="dcterms:W3CDTF">2002-09-18T00:55:13Z</dcterms:created>
  <dcterms:modified xsi:type="dcterms:W3CDTF">2018-05-23T03:58:57Z</dcterms:modified>
</cp:coreProperties>
</file>