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5"/>
  </p:notesMasterIdLst>
  <p:sldIdLst>
    <p:sldId id="466" r:id="rId2"/>
    <p:sldId id="800" r:id="rId3"/>
    <p:sldId id="801" r:id="rId4"/>
    <p:sldId id="886" r:id="rId5"/>
    <p:sldId id="803" r:id="rId6"/>
    <p:sldId id="804" r:id="rId7"/>
    <p:sldId id="805" r:id="rId8"/>
    <p:sldId id="806" r:id="rId9"/>
    <p:sldId id="808" r:id="rId10"/>
    <p:sldId id="756" r:id="rId11"/>
    <p:sldId id="889" r:id="rId12"/>
    <p:sldId id="757" r:id="rId13"/>
    <p:sldId id="759" r:id="rId14"/>
    <p:sldId id="893" r:id="rId15"/>
    <p:sldId id="888" r:id="rId16"/>
    <p:sldId id="894" r:id="rId17"/>
    <p:sldId id="809" r:id="rId18"/>
    <p:sldId id="812" r:id="rId19"/>
    <p:sldId id="760" r:id="rId20"/>
    <p:sldId id="891" r:id="rId21"/>
    <p:sldId id="887" r:id="rId22"/>
    <p:sldId id="892" r:id="rId23"/>
    <p:sldId id="813" r:id="rId24"/>
    <p:sldId id="815" r:id="rId25"/>
    <p:sldId id="765" r:id="rId26"/>
    <p:sldId id="883" r:id="rId27"/>
    <p:sldId id="884" r:id="rId28"/>
    <p:sldId id="890" r:id="rId29"/>
    <p:sldId id="817" r:id="rId30"/>
    <p:sldId id="821" r:id="rId31"/>
    <p:sldId id="819" r:id="rId32"/>
    <p:sldId id="823" r:id="rId33"/>
    <p:sldId id="824" r:id="rId34"/>
    <p:sldId id="825" r:id="rId35"/>
    <p:sldId id="826" r:id="rId36"/>
    <p:sldId id="822" r:id="rId37"/>
    <p:sldId id="827" r:id="rId38"/>
    <p:sldId id="841" r:id="rId39"/>
    <p:sldId id="842" r:id="rId40"/>
    <p:sldId id="843" r:id="rId41"/>
    <p:sldId id="844" r:id="rId42"/>
    <p:sldId id="845" r:id="rId43"/>
    <p:sldId id="829" r:id="rId44"/>
    <p:sldId id="846" r:id="rId45"/>
    <p:sldId id="847" r:id="rId46"/>
    <p:sldId id="848" r:id="rId47"/>
    <p:sldId id="849" r:id="rId48"/>
    <p:sldId id="850" r:id="rId49"/>
    <p:sldId id="854" r:id="rId50"/>
    <p:sldId id="852" r:id="rId51"/>
    <p:sldId id="853" r:id="rId52"/>
    <p:sldId id="882" r:id="rId53"/>
    <p:sldId id="475" r:id="rId5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66CC"/>
    <a:srgbClr val="3A536D"/>
    <a:srgbClr val="003366"/>
    <a:srgbClr val="00CC00"/>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2" autoAdjust="0"/>
    <p:restoredTop sz="95701" autoAdjust="0"/>
  </p:normalViewPr>
  <p:slideViewPr>
    <p:cSldViewPr>
      <p:cViewPr varScale="1">
        <p:scale>
          <a:sx n="142" d="100"/>
          <a:sy n="142" d="100"/>
        </p:scale>
        <p:origin x="192" y="15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ADF62-9072-4DB2-8B29-CF1F9A00E6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248F049D-27C4-48EB-A6A8-3136262F0E00}">
      <dgm:prSet/>
      <dgm:spPr/>
      <dgm:t>
        <a:bodyPr/>
        <a:lstStyle/>
        <a:p>
          <a:pPr rtl="0"/>
          <a:r>
            <a:rPr lang="zh-CN">
              <a:latin typeface="微软雅黑" panose="020B0503020204020204" pitchFamily="34" charset="-122"/>
              <a:ea typeface="微软雅黑" panose="020B0503020204020204" pitchFamily="34" charset="-122"/>
            </a:rPr>
            <a:t>策略</a:t>
          </a:r>
        </a:p>
      </dgm:t>
    </dgm:pt>
    <dgm:pt modelId="{9606A8DD-399D-476D-B124-43B5B8B95057}" type="par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EAB652A7-9B92-4BFF-A4CF-85A05AC23213}" type="sib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77116CCC-9810-4790-9C8E-F3B449597135}">
      <dgm:prSet/>
      <dgm:spPr/>
      <dgm:t>
        <a:bodyPr/>
        <a:lstStyle/>
        <a:p>
          <a:pPr rtl="0"/>
          <a:r>
            <a:rPr lang="zh-CN" dirty="0">
              <a:latin typeface="微软雅黑" panose="020B0503020204020204" pitchFamily="34" charset="-122"/>
              <a:ea typeface="微软雅黑" panose="020B0503020204020204" pitchFamily="34" charset="-122"/>
            </a:rPr>
            <a:t>修改对象功能的内核</a:t>
          </a:r>
          <a:r>
            <a:rPr lang="zh-CN" altLang="en-US" dirty="0">
              <a:latin typeface="微软雅黑" panose="020B0503020204020204" pitchFamily="34" charset="-122"/>
              <a:ea typeface="微软雅黑" panose="020B0503020204020204" pitchFamily="34" charset="-122"/>
            </a:rPr>
            <a:t>（行为）</a:t>
          </a:r>
          <a:endParaRPr lang="zh-CN" dirty="0">
            <a:latin typeface="微软雅黑" panose="020B0503020204020204" pitchFamily="34" charset="-122"/>
            <a:ea typeface="微软雅黑" panose="020B0503020204020204" pitchFamily="34" charset="-122"/>
          </a:endParaRPr>
        </a:p>
      </dgm:t>
    </dgm:pt>
    <dgm:pt modelId="{87E2F0C8-3D12-4E15-A966-79830CD5C918}" type="par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6B927750-0F7C-45F1-8436-99887F96ADD4}" type="sib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92FB1C65-D3F0-4E14-BAC6-31EB67D04750}">
      <dgm:prSet/>
      <dgm:spPr/>
      <dgm:t>
        <a:bodyPr/>
        <a:lstStyle/>
        <a:p>
          <a:pPr rtl="0"/>
          <a:r>
            <a:rPr lang="zh-CN" dirty="0">
              <a:latin typeface="微软雅黑" panose="020B0503020204020204" pitchFamily="34" charset="-122"/>
              <a:ea typeface="微软雅黑" panose="020B0503020204020204" pitchFamily="34" charset="-122"/>
            </a:rPr>
            <a:t>组件必须了解有哪些需要选择的策略</a:t>
          </a:r>
          <a:r>
            <a:rPr lang="zh-CN" altLang="en-US" dirty="0">
              <a:latin typeface="微软雅黑" panose="020B0503020204020204" pitchFamily="34" charset="-122"/>
              <a:ea typeface="微软雅黑" panose="020B0503020204020204" pitchFamily="34" charset="-122"/>
            </a:rPr>
            <a:t>，侧重于功能选择</a:t>
          </a:r>
          <a:endParaRPr lang="zh-CN" dirty="0">
            <a:latin typeface="微软雅黑" panose="020B0503020204020204" pitchFamily="34" charset="-122"/>
            <a:ea typeface="微软雅黑" panose="020B0503020204020204" pitchFamily="34" charset="-122"/>
          </a:endParaRPr>
        </a:p>
      </dgm:t>
    </dgm:pt>
    <dgm:pt modelId="{09569B89-660B-4B99-906E-F3D39918C178}" type="par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B712DE0D-E0A3-4273-B4C3-C353092D79E2}" type="sib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C810D5F2-69C7-4D09-BD32-32EB15AEB563}">
      <dgm:prSet/>
      <dgm:spPr/>
      <dgm:t>
        <a:bodyPr/>
        <a:lstStyle/>
        <a:p>
          <a:pPr rtl="0"/>
          <a:r>
            <a:rPr lang="zh-CN">
              <a:latin typeface="微软雅黑" panose="020B0503020204020204" pitchFamily="34" charset="-122"/>
              <a:ea typeface="微软雅黑" panose="020B0503020204020204" pitchFamily="34" charset="-122"/>
            </a:rPr>
            <a:t>装饰</a:t>
          </a:r>
        </a:p>
      </dgm:t>
    </dgm:pt>
    <dgm:pt modelId="{E2E56D0B-2EC8-4963-97E7-5854987D8C3D}" type="par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A19F3E55-98CD-4859-85CA-24820095871A}" type="sib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FACB6BCA-B3FE-4C75-828B-30A82DBB3550}">
      <dgm:prSet/>
      <dgm:spPr/>
      <dgm:t>
        <a:bodyPr/>
        <a:lstStyle/>
        <a:p>
          <a:pPr rtl="0"/>
          <a:r>
            <a:rPr lang="zh-CN" dirty="0">
              <a:latin typeface="微软雅黑" panose="020B0503020204020204" pitchFamily="34" charset="-122"/>
              <a:ea typeface="微软雅黑" panose="020B0503020204020204" pitchFamily="34" charset="-122"/>
            </a:rPr>
            <a:t>修改对象功能的外壳</a:t>
          </a:r>
          <a:r>
            <a:rPr lang="zh-CN" altLang="en-US" dirty="0">
              <a:latin typeface="微软雅黑" panose="020B0503020204020204" pitchFamily="34" charset="-122"/>
              <a:ea typeface="微软雅黑" panose="020B0503020204020204" pitchFamily="34" charset="-122"/>
            </a:rPr>
            <a:t>（结构）</a:t>
          </a:r>
          <a:endParaRPr lang="zh-CN" dirty="0">
            <a:latin typeface="微软雅黑" panose="020B0503020204020204" pitchFamily="34" charset="-122"/>
            <a:ea typeface="微软雅黑" panose="020B0503020204020204" pitchFamily="34" charset="-122"/>
          </a:endParaRPr>
        </a:p>
      </dgm:t>
    </dgm:pt>
    <dgm:pt modelId="{DAAE9504-7504-4C2F-AFC2-0DFB71EB329F}" type="par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ACBA0027-2721-491B-9014-B486B3AC16F0}" type="sib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6C91614A-6688-4A2E-82C3-44C4ADA8B259}">
      <dgm:prSet/>
      <dgm:spPr/>
      <dgm:t>
        <a:bodyPr/>
        <a:lstStyle/>
        <a:p>
          <a:pPr rtl="0"/>
          <a:r>
            <a:rPr lang="zh-CN" dirty="0">
              <a:latin typeface="微软雅黑" panose="020B0503020204020204" pitchFamily="34" charset="-122"/>
              <a:ea typeface="微软雅黑" panose="020B0503020204020204" pitchFamily="34" charset="-122"/>
            </a:rPr>
            <a:t>组件无需了解有哪些可以装饰的内容</a:t>
          </a:r>
          <a:r>
            <a:rPr lang="zh-CN" altLang="en-US" dirty="0">
              <a:latin typeface="微软雅黑" panose="020B0503020204020204" pitchFamily="34" charset="-122"/>
              <a:ea typeface="微软雅黑" panose="020B0503020204020204" pitchFamily="34" charset="-122"/>
            </a:rPr>
            <a:t>，侧重于功能组装</a:t>
          </a:r>
          <a:endParaRPr lang="zh-CN" dirty="0">
            <a:latin typeface="微软雅黑" panose="020B0503020204020204" pitchFamily="34" charset="-122"/>
            <a:ea typeface="微软雅黑" panose="020B0503020204020204" pitchFamily="34" charset="-122"/>
          </a:endParaRPr>
        </a:p>
      </dgm:t>
    </dgm:pt>
    <dgm:pt modelId="{9B38E74D-CA21-4C54-BE46-AAF34BCB0267}" type="par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8864CD7D-AC0B-4D7F-AD17-9947F94793B2}" type="sib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FA2E385D-5F7F-4691-BD22-1699ED36AEB1}" type="pres">
      <dgm:prSet presAssocID="{B3CADF62-9072-4DB2-8B29-CF1F9A00E625}" presName="Name0" presStyleCnt="0">
        <dgm:presLayoutVars>
          <dgm:dir/>
          <dgm:animLvl val="lvl"/>
          <dgm:resizeHandles val="exact"/>
        </dgm:presLayoutVars>
      </dgm:prSet>
      <dgm:spPr/>
      <dgm:t>
        <a:bodyPr/>
        <a:lstStyle/>
        <a:p>
          <a:endParaRPr lang="zh-CN" altLang="en-US"/>
        </a:p>
      </dgm:t>
    </dgm:pt>
    <dgm:pt modelId="{BB6D6C9D-C67A-49FD-B5AC-A56B1F01E177}" type="pres">
      <dgm:prSet presAssocID="{248F049D-27C4-48EB-A6A8-3136262F0E00}" presName="composite" presStyleCnt="0"/>
      <dgm:spPr/>
    </dgm:pt>
    <dgm:pt modelId="{90B66E35-6A0F-4951-9691-6D102A264ED8}" type="pres">
      <dgm:prSet presAssocID="{248F049D-27C4-48EB-A6A8-3136262F0E00}" presName="parTx" presStyleLbl="alignNode1" presStyleIdx="0" presStyleCnt="2">
        <dgm:presLayoutVars>
          <dgm:chMax val="0"/>
          <dgm:chPref val="0"/>
          <dgm:bulletEnabled val="1"/>
        </dgm:presLayoutVars>
      </dgm:prSet>
      <dgm:spPr/>
      <dgm:t>
        <a:bodyPr/>
        <a:lstStyle/>
        <a:p>
          <a:endParaRPr lang="zh-CN" altLang="en-US"/>
        </a:p>
      </dgm:t>
    </dgm:pt>
    <dgm:pt modelId="{32F03F65-2E1B-4ED5-A5B3-6BAB1FABC996}" type="pres">
      <dgm:prSet presAssocID="{248F049D-27C4-48EB-A6A8-3136262F0E00}" presName="desTx" presStyleLbl="alignAccFollowNode1" presStyleIdx="0" presStyleCnt="2">
        <dgm:presLayoutVars>
          <dgm:bulletEnabled val="1"/>
        </dgm:presLayoutVars>
      </dgm:prSet>
      <dgm:spPr/>
      <dgm:t>
        <a:bodyPr/>
        <a:lstStyle/>
        <a:p>
          <a:endParaRPr lang="zh-CN" altLang="en-US"/>
        </a:p>
      </dgm:t>
    </dgm:pt>
    <dgm:pt modelId="{B59362C3-E89A-4C14-B5CF-8A84CABB3D97}" type="pres">
      <dgm:prSet presAssocID="{EAB652A7-9B92-4BFF-A4CF-85A05AC23213}" presName="space" presStyleCnt="0"/>
      <dgm:spPr/>
    </dgm:pt>
    <dgm:pt modelId="{1372B495-9CAB-4210-B3E2-DAAFBBC6E26B}" type="pres">
      <dgm:prSet presAssocID="{C810D5F2-69C7-4D09-BD32-32EB15AEB563}" presName="composite" presStyleCnt="0"/>
      <dgm:spPr/>
    </dgm:pt>
    <dgm:pt modelId="{B509EC02-D002-4E91-A4EA-148951A4C31E}" type="pres">
      <dgm:prSet presAssocID="{C810D5F2-69C7-4D09-BD32-32EB15AEB563}" presName="parTx" presStyleLbl="alignNode1" presStyleIdx="1" presStyleCnt="2">
        <dgm:presLayoutVars>
          <dgm:chMax val="0"/>
          <dgm:chPref val="0"/>
          <dgm:bulletEnabled val="1"/>
        </dgm:presLayoutVars>
      </dgm:prSet>
      <dgm:spPr/>
      <dgm:t>
        <a:bodyPr/>
        <a:lstStyle/>
        <a:p>
          <a:endParaRPr lang="zh-CN" altLang="en-US"/>
        </a:p>
      </dgm:t>
    </dgm:pt>
    <dgm:pt modelId="{9AA309F3-879C-4753-AC1A-39F4830B95FD}" type="pres">
      <dgm:prSet presAssocID="{C810D5F2-69C7-4D09-BD32-32EB15AEB563}" presName="desTx" presStyleLbl="alignAccFollowNode1" presStyleIdx="1" presStyleCnt="2">
        <dgm:presLayoutVars>
          <dgm:bulletEnabled val="1"/>
        </dgm:presLayoutVars>
      </dgm:prSet>
      <dgm:spPr/>
      <dgm:t>
        <a:bodyPr/>
        <a:lstStyle/>
        <a:p>
          <a:endParaRPr lang="zh-CN" altLang="en-US"/>
        </a:p>
      </dgm:t>
    </dgm:pt>
  </dgm:ptLst>
  <dgm:cxnLst>
    <dgm:cxn modelId="{2FB9A739-51FF-4614-9C16-14A0B163373F}" type="presOf" srcId="{C810D5F2-69C7-4D09-BD32-32EB15AEB563}" destId="{B509EC02-D002-4E91-A4EA-148951A4C31E}" srcOrd="0" destOrd="0" presId="urn:microsoft.com/office/officeart/2005/8/layout/hList1"/>
    <dgm:cxn modelId="{86600A42-973D-474F-8579-63AF622EA613}" type="presOf" srcId="{92FB1C65-D3F0-4E14-BAC6-31EB67D04750}" destId="{32F03F65-2E1B-4ED5-A5B3-6BAB1FABC996}" srcOrd="0" destOrd="1" presId="urn:microsoft.com/office/officeart/2005/8/layout/hList1"/>
    <dgm:cxn modelId="{7A68B090-4BFB-4E48-9E56-F1EDB73BCC1B}" srcId="{C810D5F2-69C7-4D09-BD32-32EB15AEB563}" destId="{6C91614A-6688-4A2E-82C3-44C4ADA8B259}" srcOrd="1" destOrd="0" parTransId="{9B38E74D-CA21-4C54-BE46-AAF34BCB0267}" sibTransId="{8864CD7D-AC0B-4D7F-AD17-9947F94793B2}"/>
    <dgm:cxn modelId="{3E410858-A0F8-4C2E-BE09-3D106DDC9515}" type="presOf" srcId="{248F049D-27C4-48EB-A6A8-3136262F0E00}" destId="{90B66E35-6A0F-4951-9691-6D102A264ED8}" srcOrd="0" destOrd="0" presId="urn:microsoft.com/office/officeart/2005/8/layout/hList1"/>
    <dgm:cxn modelId="{4F757A4C-2E8E-4BF6-AD24-909E9F19B2BC}" srcId="{B3CADF62-9072-4DB2-8B29-CF1F9A00E625}" destId="{248F049D-27C4-48EB-A6A8-3136262F0E00}" srcOrd="0" destOrd="0" parTransId="{9606A8DD-399D-476D-B124-43B5B8B95057}" sibTransId="{EAB652A7-9B92-4BFF-A4CF-85A05AC23213}"/>
    <dgm:cxn modelId="{A3A55490-FE5C-475A-B273-B70D8A1CAB54}" srcId="{248F049D-27C4-48EB-A6A8-3136262F0E00}" destId="{77116CCC-9810-4790-9C8E-F3B449597135}" srcOrd="0" destOrd="0" parTransId="{87E2F0C8-3D12-4E15-A966-79830CD5C918}" sibTransId="{6B927750-0F7C-45F1-8436-99887F96ADD4}"/>
    <dgm:cxn modelId="{9DD600F9-D715-4F8A-AADD-4AF02B4A5FFA}" srcId="{248F049D-27C4-48EB-A6A8-3136262F0E00}" destId="{92FB1C65-D3F0-4E14-BAC6-31EB67D04750}" srcOrd="1" destOrd="0" parTransId="{09569B89-660B-4B99-906E-F3D39918C178}" sibTransId="{B712DE0D-E0A3-4273-B4C3-C353092D79E2}"/>
    <dgm:cxn modelId="{EA609051-26B3-4004-946A-AC0A44947CB0}" type="presOf" srcId="{6C91614A-6688-4A2E-82C3-44C4ADA8B259}" destId="{9AA309F3-879C-4753-AC1A-39F4830B95FD}" srcOrd="0" destOrd="1" presId="urn:microsoft.com/office/officeart/2005/8/layout/hList1"/>
    <dgm:cxn modelId="{908E42B6-9EF5-4C0E-BBBC-CE431B0A8618}" type="presOf" srcId="{FACB6BCA-B3FE-4C75-828B-30A82DBB3550}" destId="{9AA309F3-879C-4753-AC1A-39F4830B95FD}" srcOrd="0" destOrd="0" presId="urn:microsoft.com/office/officeart/2005/8/layout/hList1"/>
    <dgm:cxn modelId="{89B91424-37DC-4441-A862-EE5A468BB5F8}" type="presOf" srcId="{77116CCC-9810-4790-9C8E-F3B449597135}" destId="{32F03F65-2E1B-4ED5-A5B3-6BAB1FABC996}" srcOrd="0" destOrd="0" presId="urn:microsoft.com/office/officeart/2005/8/layout/hList1"/>
    <dgm:cxn modelId="{7978DA30-B293-405D-BA67-D04A33F3C2D8}" srcId="{C810D5F2-69C7-4D09-BD32-32EB15AEB563}" destId="{FACB6BCA-B3FE-4C75-828B-30A82DBB3550}" srcOrd="0" destOrd="0" parTransId="{DAAE9504-7504-4C2F-AFC2-0DFB71EB329F}" sibTransId="{ACBA0027-2721-491B-9014-B486B3AC16F0}"/>
    <dgm:cxn modelId="{DD59A15A-89D1-4F6C-B7C5-B9CBCFF5A519}" type="presOf" srcId="{B3CADF62-9072-4DB2-8B29-CF1F9A00E625}" destId="{FA2E385D-5F7F-4691-BD22-1699ED36AEB1}" srcOrd="0" destOrd="0" presId="urn:microsoft.com/office/officeart/2005/8/layout/hList1"/>
    <dgm:cxn modelId="{2E3040FF-94F0-4623-B702-E539A2C7F926}" srcId="{B3CADF62-9072-4DB2-8B29-CF1F9A00E625}" destId="{C810D5F2-69C7-4D09-BD32-32EB15AEB563}" srcOrd="1" destOrd="0" parTransId="{E2E56D0B-2EC8-4963-97E7-5854987D8C3D}" sibTransId="{A19F3E55-98CD-4859-85CA-24820095871A}"/>
    <dgm:cxn modelId="{287B6927-49FB-4D29-8951-0F0A16C55660}" type="presParOf" srcId="{FA2E385D-5F7F-4691-BD22-1699ED36AEB1}" destId="{BB6D6C9D-C67A-49FD-B5AC-A56B1F01E177}" srcOrd="0" destOrd="0" presId="urn:microsoft.com/office/officeart/2005/8/layout/hList1"/>
    <dgm:cxn modelId="{0BEA6025-9D33-4BFC-A22A-02A854797249}" type="presParOf" srcId="{BB6D6C9D-C67A-49FD-B5AC-A56B1F01E177}" destId="{90B66E35-6A0F-4951-9691-6D102A264ED8}" srcOrd="0" destOrd="0" presId="urn:microsoft.com/office/officeart/2005/8/layout/hList1"/>
    <dgm:cxn modelId="{8FC7889B-952D-4C97-8B11-52E14E5FB47A}" type="presParOf" srcId="{BB6D6C9D-C67A-49FD-B5AC-A56B1F01E177}" destId="{32F03F65-2E1B-4ED5-A5B3-6BAB1FABC996}" srcOrd="1" destOrd="0" presId="urn:microsoft.com/office/officeart/2005/8/layout/hList1"/>
    <dgm:cxn modelId="{791650ED-AFE4-411D-9FA6-0E0B14B6D337}" type="presParOf" srcId="{FA2E385D-5F7F-4691-BD22-1699ED36AEB1}" destId="{B59362C3-E89A-4C14-B5CF-8A84CABB3D97}" srcOrd="1" destOrd="0" presId="urn:microsoft.com/office/officeart/2005/8/layout/hList1"/>
    <dgm:cxn modelId="{AE9A5B4E-E3AE-4E87-880E-269BF64A8FC9}" type="presParOf" srcId="{FA2E385D-5F7F-4691-BD22-1699ED36AEB1}" destId="{1372B495-9CAB-4210-B3E2-DAAFBBC6E26B}" srcOrd="2" destOrd="0" presId="urn:microsoft.com/office/officeart/2005/8/layout/hList1"/>
    <dgm:cxn modelId="{40E79F57-2DFF-40BF-9847-D7FAA6E53B16}" type="presParOf" srcId="{1372B495-9CAB-4210-B3E2-DAAFBBC6E26B}" destId="{B509EC02-D002-4E91-A4EA-148951A4C31E}" srcOrd="0" destOrd="0" presId="urn:microsoft.com/office/officeart/2005/8/layout/hList1"/>
    <dgm:cxn modelId="{AE550455-A48B-4A75-9ED4-37B46DE51865}" type="presParOf" srcId="{1372B495-9CAB-4210-B3E2-DAAFBBC6E26B}" destId="{9AA309F3-879C-4753-AC1A-39F4830B95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32C76-31BB-4111-AA2C-FDF331CBB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F6A4A4-DF94-4A08-9401-A43D816ABCE8}">
      <dgm:prSet/>
      <dgm:spPr/>
      <dgm:t>
        <a:bodyPr/>
        <a:lstStyle/>
        <a:p>
          <a:pPr rtl="0"/>
          <a:r>
            <a:rPr lang="zh-CN" dirty="0">
              <a:latin typeface="微软雅黑" panose="020B0503020204020204" pitchFamily="34" charset="-122"/>
              <a:ea typeface="微软雅黑" panose="020B0503020204020204" pitchFamily="34" charset="-122"/>
            </a:rPr>
            <a:t>装饰</a:t>
          </a:r>
        </a:p>
      </dgm:t>
    </dgm:pt>
    <dgm:pt modelId="{97A1760B-66C9-4531-88FD-83478B8FC771}" type="par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A1A0BF01-4315-4D83-907A-3322B5F0133B}" type="sib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BA718DAF-FF41-43CF-9CE7-B827256E283D}">
      <dgm:prSet/>
      <dgm:spPr/>
      <dgm:t>
        <a:bodyPr/>
        <a:lstStyle/>
        <a:p>
          <a:pPr rtl="0"/>
          <a:r>
            <a:rPr lang="zh-CN" dirty="0">
              <a:latin typeface="微软雅黑" panose="020B0503020204020204" pitchFamily="34" charset="-122"/>
              <a:ea typeface="微软雅黑" panose="020B0503020204020204" pitchFamily="34" charset="-122"/>
            </a:rPr>
            <a:t>代理</a:t>
          </a:r>
        </a:p>
      </dgm:t>
    </dgm:pt>
    <dgm:pt modelId="{1D394C6F-215D-438B-B9A7-EDDBCCE405B3}" type="par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DAF789D3-64ED-4D74-86DE-4FE5E0547F82}" type="sib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6D1240F6-DFE9-4AD4-8B55-44610C5542E9}">
      <dgm:prSet/>
      <dgm:spPr/>
      <dgm:t>
        <a:bodyPr/>
        <a:lstStyle/>
        <a:p>
          <a:pPr rtl="0"/>
          <a:r>
            <a:rPr lang="zh-CN" altLang="en-US" dirty="0">
              <a:latin typeface="微软雅黑" panose="020B0503020204020204" pitchFamily="34" charset="-122"/>
              <a:ea typeface="微软雅黑" panose="020B0503020204020204" pitchFamily="34" charset="-122"/>
            </a:rPr>
            <a:t>为被装饰对象增加额外的行为</a:t>
          </a:r>
          <a:endParaRPr lang="zh-CN" dirty="0">
            <a:latin typeface="微软雅黑" panose="020B0503020204020204" pitchFamily="34" charset="-122"/>
            <a:ea typeface="微软雅黑" panose="020B0503020204020204" pitchFamily="34" charset="-122"/>
          </a:endParaRPr>
        </a:p>
      </dgm:t>
    </dgm:pt>
    <dgm:pt modelId="{C4E69BCE-3865-450F-9634-C80C5BC3DE85}" type="par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44A4DE00-C529-478C-9E5E-0F54DC29C830}" type="sib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2988BA00-D296-4C6B-AC2B-87FABA619034}">
      <dgm:prSet/>
      <dgm:spPr/>
      <dgm:t>
        <a:bodyPr/>
        <a:lstStyle/>
        <a:p>
          <a:pPr rtl="0"/>
          <a:r>
            <a:rPr lang="zh-CN" altLang="en-US" dirty="0">
              <a:latin typeface="微软雅黑" panose="020B0503020204020204" pitchFamily="34" charset="-122"/>
              <a:ea typeface="微软雅黑" panose="020B0503020204020204" pitchFamily="34" charset="-122"/>
            </a:rPr>
            <a:t>不影响被装饰对象的原有功能</a:t>
          </a:r>
          <a:endParaRPr lang="zh-CN" dirty="0">
            <a:latin typeface="微软雅黑" panose="020B0503020204020204" pitchFamily="34" charset="-122"/>
            <a:ea typeface="微软雅黑" panose="020B0503020204020204" pitchFamily="34" charset="-122"/>
          </a:endParaRPr>
        </a:p>
      </dgm:t>
    </dgm:pt>
    <dgm:pt modelId="{6C836AB7-AF79-43E0-8770-6DB6C6DDE459}" type="parTrans" cxnId="{2353C0BE-7EFD-489E-AC1A-1EFD55DD723E}">
      <dgm:prSet/>
      <dgm:spPr/>
      <dgm:t>
        <a:bodyPr/>
        <a:lstStyle/>
        <a:p>
          <a:endParaRPr lang="zh-CN" altLang="en-US"/>
        </a:p>
      </dgm:t>
    </dgm:pt>
    <dgm:pt modelId="{53543C7E-941B-41EF-AC83-680E013FFE2E}" type="sibTrans" cxnId="{2353C0BE-7EFD-489E-AC1A-1EFD55DD723E}">
      <dgm:prSet/>
      <dgm:spPr/>
      <dgm:t>
        <a:bodyPr/>
        <a:lstStyle/>
        <a:p>
          <a:endParaRPr lang="zh-CN" altLang="en-US"/>
        </a:p>
      </dgm:t>
    </dgm:pt>
    <dgm:pt modelId="{545E550C-BD42-44E7-B16E-FFB4CF36EAE8}">
      <dgm:prSet/>
      <dgm:spPr/>
      <dgm:t>
        <a:bodyPr/>
        <a:lstStyle/>
        <a:p>
          <a:pPr rtl="0"/>
          <a:r>
            <a:rPr lang="zh-CN" altLang="en-US" dirty="0">
              <a:latin typeface="微软雅黑" panose="020B0503020204020204" pitchFamily="34" charset="-122"/>
              <a:ea typeface="微软雅黑" panose="020B0503020204020204" pitchFamily="34" charset="-122"/>
            </a:rPr>
            <a:t>不创建被装饰对象，只是将新功能添加到已有对象上</a:t>
          </a:r>
          <a:endParaRPr lang="zh-CN" dirty="0">
            <a:latin typeface="微软雅黑" panose="020B0503020204020204" pitchFamily="34" charset="-122"/>
            <a:ea typeface="微软雅黑" panose="020B0503020204020204" pitchFamily="34" charset="-122"/>
          </a:endParaRPr>
        </a:p>
      </dgm:t>
    </dgm:pt>
    <dgm:pt modelId="{1B518B81-6904-447C-8E00-80C535C10E98}" type="parTrans" cxnId="{ADDCEE6D-6CD8-494C-8E97-DCBC22B269CE}">
      <dgm:prSet/>
      <dgm:spPr/>
      <dgm:t>
        <a:bodyPr/>
        <a:lstStyle/>
        <a:p>
          <a:endParaRPr lang="zh-CN" altLang="en-US"/>
        </a:p>
      </dgm:t>
    </dgm:pt>
    <dgm:pt modelId="{FC48DFAE-EEE1-4ACF-816C-EB5733447B20}" type="sibTrans" cxnId="{ADDCEE6D-6CD8-494C-8E97-DCBC22B269CE}">
      <dgm:prSet/>
      <dgm:spPr/>
      <dgm:t>
        <a:bodyPr/>
        <a:lstStyle/>
        <a:p>
          <a:endParaRPr lang="zh-CN" altLang="en-US"/>
        </a:p>
      </dgm:t>
    </dgm:pt>
    <dgm:pt modelId="{5FCD7F42-FBFE-4535-8993-982DD0A37B3F}">
      <dgm:prSet/>
      <dgm:spPr/>
      <dgm:t>
        <a:bodyPr/>
        <a:lstStyle/>
        <a:p>
          <a:pPr rtl="0"/>
          <a:r>
            <a:rPr lang="zh-CN" altLang="en-US" dirty="0">
              <a:latin typeface="微软雅黑" panose="020B0503020204020204" pitchFamily="34" charset="-122"/>
              <a:ea typeface="微软雅黑" panose="020B0503020204020204" pitchFamily="34" charset="-122"/>
            </a:rPr>
            <a:t>常用来对被代理对象进行更精细的控制</a:t>
          </a:r>
          <a:endParaRPr lang="zh-CN" dirty="0">
            <a:latin typeface="微软雅黑" panose="020B0503020204020204" pitchFamily="34" charset="-122"/>
            <a:ea typeface="微软雅黑" panose="020B0503020204020204" pitchFamily="34" charset="-122"/>
          </a:endParaRPr>
        </a:p>
      </dgm:t>
    </dgm:pt>
    <dgm:pt modelId="{25D25A2A-34D0-494F-9946-841AB6929F89}" type="parTrans" cxnId="{4CACCA02-7065-4B40-9452-D2DDA09830D1}">
      <dgm:prSet/>
      <dgm:spPr/>
      <dgm:t>
        <a:bodyPr/>
        <a:lstStyle/>
        <a:p>
          <a:endParaRPr lang="zh-CN" altLang="en-US"/>
        </a:p>
      </dgm:t>
    </dgm:pt>
    <dgm:pt modelId="{DC0D72A9-F0D9-463E-B651-EC02039330EA}" type="sibTrans" cxnId="{4CACCA02-7065-4B40-9452-D2DDA09830D1}">
      <dgm:prSet/>
      <dgm:spPr/>
      <dgm:t>
        <a:bodyPr/>
        <a:lstStyle/>
        <a:p>
          <a:endParaRPr lang="zh-CN" altLang="en-US"/>
        </a:p>
      </dgm:t>
    </dgm:pt>
    <dgm:pt modelId="{C755A924-9DFE-4B9A-AC5C-AC0A7912D047}">
      <dgm:prSet/>
      <dgm:spPr/>
      <dgm:t>
        <a:bodyPr/>
        <a:lstStyle/>
        <a:p>
          <a:pPr rtl="0"/>
          <a:r>
            <a:rPr lang="zh-CN" altLang="en-US" dirty="0">
              <a:latin typeface="微软雅黑" panose="020B0503020204020204" pitchFamily="34" charset="-122"/>
              <a:ea typeface="微软雅黑" panose="020B0503020204020204" pitchFamily="34" charset="-122"/>
            </a:rPr>
            <a:t>经常多重嵌套装饰</a:t>
          </a:r>
          <a:endParaRPr lang="zh-CN" dirty="0">
            <a:latin typeface="微软雅黑" panose="020B0503020204020204" pitchFamily="34" charset="-122"/>
            <a:ea typeface="微软雅黑" panose="020B0503020204020204" pitchFamily="34" charset="-122"/>
          </a:endParaRPr>
        </a:p>
      </dgm:t>
    </dgm:pt>
    <dgm:pt modelId="{2823A222-D316-40DA-83BD-4BA0A89B7FC6}" type="parTrans" cxnId="{CE434DB1-768C-41B8-BBC7-8D2F426DB915}">
      <dgm:prSet/>
      <dgm:spPr/>
      <dgm:t>
        <a:bodyPr/>
        <a:lstStyle/>
        <a:p>
          <a:endParaRPr lang="zh-CN" altLang="en-US"/>
        </a:p>
      </dgm:t>
    </dgm:pt>
    <dgm:pt modelId="{D214BA07-380A-44C9-9BC8-E161807B8B2B}" type="sibTrans" cxnId="{CE434DB1-768C-41B8-BBC7-8D2F426DB915}">
      <dgm:prSet/>
      <dgm:spPr/>
      <dgm:t>
        <a:bodyPr/>
        <a:lstStyle/>
        <a:p>
          <a:endParaRPr lang="zh-CN" altLang="en-US"/>
        </a:p>
      </dgm:t>
    </dgm:pt>
    <dgm:pt modelId="{C15F783F-35A4-4051-BB3B-674C21C06F75}">
      <dgm:prSet/>
      <dgm:spPr/>
      <dgm:t>
        <a:bodyPr/>
        <a:lstStyle/>
        <a:p>
          <a:pPr rtl="0"/>
          <a:r>
            <a:rPr lang="zh-CN" altLang="en-US" dirty="0">
              <a:latin typeface="微软雅黑" panose="020B0503020204020204" pitchFamily="34" charset="-122"/>
              <a:ea typeface="微软雅黑" panose="020B0503020204020204" pitchFamily="34" charset="-122"/>
            </a:rPr>
            <a:t>被代理对象不存在时常创建被代理对象</a:t>
          </a:r>
          <a:endParaRPr lang="zh-CN" dirty="0">
            <a:latin typeface="微软雅黑" panose="020B0503020204020204" pitchFamily="34" charset="-122"/>
            <a:ea typeface="微软雅黑" panose="020B0503020204020204" pitchFamily="34" charset="-122"/>
          </a:endParaRPr>
        </a:p>
      </dgm:t>
    </dgm:pt>
    <dgm:pt modelId="{5B616D48-0E28-4C3B-B756-4E3AA7ADD2E8}" type="parTrans" cxnId="{AC30DE59-88F7-4D39-BAF9-8D2CB587ABD3}">
      <dgm:prSet/>
      <dgm:spPr/>
      <dgm:t>
        <a:bodyPr/>
        <a:lstStyle/>
        <a:p>
          <a:endParaRPr lang="zh-CN" altLang="en-US"/>
        </a:p>
      </dgm:t>
    </dgm:pt>
    <dgm:pt modelId="{8194614A-DABE-4EB4-8C61-CED36E175EE8}" type="sibTrans" cxnId="{AC30DE59-88F7-4D39-BAF9-8D2CB587ABD3}">
      <dgm:prSet/>
      <dgm:spPr/>
      <dgm:t>
        <a:bodyPr/>
        <a:lstStyle/>
        <a:p>
          <a:endParaRPr lang="zh-CN" altLang="en-US"/>
        </a:p>
      </dgm:t>
    </dgm:pt>
    <dgm:pt modelId="{85C540D6-0570-4E45-9329-9DAA162B5F59}">
      <dgm:prSet/>
      <dgm:spPr/>
      <dgm:t>
        <a:bodyPr/>
        <a:lstStyle/>
        <a:p>
          <a:pPr rtl="0"/>
          <a:r>
            <a:rPr lang="zh-CN" altLang="en-US" dirty="0">
              <a:latin typeface="微软雅黑" panose="020B0503020204020204" pitchFamily="34" charset="-122"/>
              <a:ea typeface="微软雅黑" panose="020B0503020204020204" pitchFamily="34" charset="-122"/>
            </a:rPr>
            <a:t>少见多重嵌套</a:t>
          </a:r>
          <a:endParaRPr lang="zh-CN" dirty="0">
            <a:latin typeface="微软雅黑" panose="020B0503020204020204" pitchFamily="34" charset="-122"/>
            <a:ea typeface="微软雅黑" panose="020B0503020204020204" pitchFamily="34" charset="-122"/>
          </a:endParaRPr>
        </a:p>
      </dgm:t>
    </dgm:pt>
    <dgm:pt modelId="{DD27FD3F-86EB-4E85-AB4C-D8981BE7C604}" type="parTrans" cxnId="{E796227D-738F-46EB-AEFC-11AE191559FA}">
      <dgm:prSet/>
      <dgm:spPr/>
      <dgm:t>
        <a:bodyPr/>
        <a:lstStyle/>
        <a:p>
          <a:endParaRPr lang="zh-CN" altLang="en-US"/>
        </a:p>
      </dgm:t>
    </dgm:pt>
    <dgm:pt modelId="{470C1776-CA91-4942-A115-8FCF503B229C}" type="sibTrans" cxnId="{E796227D-738F-46EB-AEFC-11AE191559FA}">
      <dgm:prSet/>
      <dgm:spPr/>
      <dgm:t>
        <a:bodyPr/>
        <a:lstStyle/>
        <a:p>
          <a:endParaRPr lang="zh-CN" altLang="en-US"/>
        </a:p>
      </dgm:t>
    </dgm:pt>
    <dgm:pt modelId="{95401872-D6E2-431C-823C-F6D8ED31BF18}" type="pres">
      <dgm:prSet presAssocID="{D1632C76-31BB-4111-AA2C-FDF331CBB0C2}" presName="Name0" presStyleCnt="0">
        <dgm:presLayoutVars>
          <dgm:dir/>
          <dgm:animLvl val="lvl"/>
          <dgm:resizeHandles val="exact"/>
        </dgm:presLayoutVars>
      </dgm:prSet>
      <dgm:spPr/>
      <dgm:t>
        <a:bodyPr/>
        <a:lstStyle/>
        <a:p>
          <a:endParaRPr lang="zh-CN" altLang="en-US"/>
        </a:p>
      </dgm:t>
    </dgm:pt>
    <dgm:pt modelId="{7C7CE5D6-514E-4036-94A9-B76047E8FD14}" type="pres">
      <dgm:prSet presAssocID="{44F6A4A4-DF94-4A08-9401-A43D816ABCE8}" presName="composite" presStyleCnt="0"/>
      <dgm:spPr/>
    </dgm:pt>
    <dgm:pt modelId="{48CF98F6-33F8-4C48-8D17-468761362C4C}" type="pres">
      <dgm:prSet presAssocID="{44F6A4A4-DF94-4A08-9401-A43D816ABCE8}" presName="parTx" presStyleLbl="alignNode1" presStyleIdx="0" presStyleCnt="2">
        <dgm:presLayoutVars>
          <dgm:chMax val="0"/>
          <dgm:chPref val="0"/>
          <dgm:bulletEnabled val="1"/>
        </dgm:presLayoutVars>
      </dgm:prSet>
      <dgm:spPr/>
      <dgm:t>
        <a:bodyPr/>
        <a:lstStyle/>
        <a:p>
          <a:endParaRPr lang="zh-CN" altLang="en-US"/>
        </a:p>
      </dgm:t>
    </dgm:pt>
    <dgm:pt modelId="{96B4EF03-330D-4979-B087-841B3B181740}" type="pres">
      <dgm:prSet presAssocID="{44F6A4A4-DF94-4A08-9401-A43D816ABCE8}" presName="desTx" presStyleLbl="alignAccFollowNode1" presStyleIdx="0" presStyleCnt="2">
        <dgm:presLayoutVars>
          <dgm:bulletEnabled val="1"/>
        </dgm:presLayoutVars>
      </dgm:prSet>
      <dgm:spPr/>
      <dgm:t>
        <a:bodyPr/>
        <a:lstStyle/>
        <a:p>
          <a:endParaRPr lang="zh-CN" altLang="en-US"/>
        </a:p>
      </dgm:t>
    </dgm:pt>
    <dgm:pt modelId="{182C79B0-9FA8-464F-9E08-8E24B446A550}" type="pres">
      <dgm:prSet presAssocID="{A1A0BF01-4315-4D83-907A-3322B5F0133B}" presName="space" presStyleCnt="0"/>
      <dgm:spPr/>
    </dgm:pt>
    <dgm:pt modelId="{4E4B434C-C597-4306-BCC4-42B9D60C0A8B}" type="pres">
      <dgm:prSet presAssocID="{BA718DAF-FF41-43CF-9CE7-B827256E283D}" presName="composite" presStyleCnt="0"/>
      <dgm:spPr/>
    </dgm:pt>
    <dgm:pt modelId="{27888013-C8EE-419C-8258-572FF879EC7C}" type="pres">
      <dgm:prSet presAssocID="{BA718DAF-FF41-43CF-9CE7-B827256E283D}" presName="parTx" presStyleLbl="alignNode1" presStyleIdx="1" presStyleCnt="2">
        <dgm:presLayoutVars>
          <dgm:chMax val="0"/>
          <dgm:chPref val="0"/>
          <dgm:bulletEnabled val="1"/>
        </dgm:presLayoutVars>
      </dgm:prSet>
      <dgm:spPr/>
      <dgm:t>
        <a:bodyPr/>
        <a:lstStyle/>
        <a:p>
          <a:endParaRPr lang="zh-CN" altLang="en-US"/>
        </a:p>
      </dgm:t>
    </dgm:pt>
    <dgm:pt modelId="{34D7FF30-888E-4857-B896-F31B151CC666}" type="pres">
      <dgm:prSet presAssocID="{BA718DAF-FF41-43CF-9CE7-B827256E283D}" presName="desTx" presStyleLbl="alignAccFollowNode1" presStyleIdx="1" presStyleCnt="2">
        <dgm:presLayoutVars>
          <dgm:bulletEnabled val="1"/>
        </dgm:presLayoutVars>
      </dgm:prSet>
      <dgm:spPr/>
      <dgm:t>
        <a:bodyPr/>
        <a:lstStyle/>
        <a:p>
          <a:endParaRPr lang="zh-CN" altLang="en-US"/>
        </a:p>
      </dgm:t>
    </dgm:pt>
  </dgm:ptLst>
  <dgm:cxnLst>
    <dgm:cxn modelId="{5092BFC3-DD8C-4F4E-9F5D-BB872176021D}" type="presOf" srcId="{545E550C-BD42-44E7-B16E-FFB4CF36EAE8}" destId="{96B4EF03-330D-4979-B087-841B3B181740}" srcOrd="0" destOrd="2" presId="urn:microsoft.com/office/officeart/2005/8/layout/hList1"/>
    <dgm:cxn modelId="{DABE6B14-B147-4760-A81A-799B42608345}" type="presOf" srcId="{C755A924-9DFE-4B9A-AC5C-AC0A7912D047}" destId="{96B4EF03-330D-4979-B087-841B3B181740}" srcOrd="0" destOrd="3" presId="urn:microsoft.com/office/officeart/2005/8/layout/hList1"/>
    <dgm:cxn modelId="{E05C3D9A-AC79-4FE6-9C1A-EBAC70003B9C}" srcId="{D1632C76-31BB-4111-AA2C-FDF331CBB0C2}" destId="{BA718DAF-FF41-43CF-9CE7-B827256E283D}" srcOrd="1" destOrd="0" parTransId="{1D394C6F-215D-438B-B9A7-EDDBCCE405B3}" sibTransId="{DAF789D3-64ED-4D74-86DE-4FE5E0547F82}"/>
    <dgm:cxn modelId="{CE434DB1-768C-41B8-BBC7-8D2F426DB915}" srcId="{44F6A4A4-DF94-4A08-9401-A43D816ABCE8}" destId="{C755A924-9DFE-4B9A-AC5C-AC0A7912D047}" srcOrd="3" destOrd="0" parTransId="{2823A222-D316-40DA-83BD-4BA0A89B7FC6}" sibTransId="{D214BA07-380A-44C9-9BC8-E161807B8B2B}"/>
    <dgm:cxn modelId="{CE753BCF-862F-422E-B78D-6ECCD39D82E7}" type="presOf" srcId="{2988BA00-D296-4C6B-AC2B-87FABA619034}" destId="{96B4EF03-330D-4979-B087-841B3B181740}" srcOrd="0" destOrd="1" presId="urn:microsoft.com/office/officeart/2005/8/layout/hList1"/>
    <dgm:cxn modelId="{4CACCA02-7065-4B40-9452-D2DDA09830D1}" srcId="{BA718DAF-FF41-43CF-9CE7-B827256E283D}" destId="{5FCD7F42-FBFE-4535-8993-982DD0A37B3F}" srcOrd="0" destOrd="0" parTransId="{25D25A2A-34D0-494F-9946-841AB6929F89}" sibTransId="{DC0D72A9-F0D9-463E-B651-EC02039330EA}"/>
    <dgm:cxn modelId="{ADDCEE6D-6CD8-494C-8E97-DCBC22B269CE}" srcId="{44F6A4A4-DF94-4A08-9401-A43D816ABCE8}" destId="{545E550C-BD42-44E7-B16E-FFB4CF36EAE8}" srcOrd="2" destOrd="0" parTransId="{1B518B81-6904-447C-8E00-80C535C10E98}" sibTransId="{FC48DFAE-EEE1-4ACF-816C-EB5733447B20}"/>
    <dgm:cxn modelId="{C72726B6-BB54-4DE4-A2FC-D0DB4CE9A465}" type="presOf" srcId="{D1632C76-31BB-4111-AA2C-FDF331CBB0C2}" destId="{95401872-D6E2-431C-823C-F6D8ED31BF18}" srcOrd="0" destOrd="0" presId="urn:microsoft.com/office/officeart/2005/8/layout/hList1"/>
    <dgm:cxn modelId="{2353C0BE-7EFD-489E-AC1A-1EFD55DD723E}" srcId="{44F6A4A4-DF94-4A08-9401-A43D816ABCE8}" destId="{2988BA00-D296-4C6B-AC2B-87FABA619034}" srcOrd="1" destOrd="0" parTransId="{6C836AB7-AF79-43E0-8770-6DB6C6DDE459}" sibTransId="{53543C7E-941B-41EF-AC83-680E013FFE2E}"/>
    <dgm:cxn modelId="{D2779F37-B132-4939-B8E8-6206E713F653}" type="presOf" srcId="{5FCD7F42-FBFE-4535-8993-982DD0A37B3F}" destId="{34D7FF30-888E-4857-B896-F31B151CC666}" srcOrd="0" destOrd="0" presId="urn:microsoft.com/office/officeart/2005/8/layout/hList1"/>
    <dgm:cxn modelId="{7D01DBEB-152D-4522-8FAA-076CB04A664A}" type="presOf" srcId="{BA718DAF-FF41-43CF-9CE7-B827256E283D}" destId="{27888013-C8EE-419C-8258-572FF879EC7C}" srcOrd="0" destOrd="0" presId="urn:microsoft.com/office/officeart/2005/8/layout/hList1"/>
    <dgm:cxn modelId="{E796227D-738F-46EB-AEFC-11AE191559FA}" srcId="{BA718DAF-FF41-43CF-9CE7-B827256E283D}" destId="{85C540D6-0570-4E45-9329-9DAA162B5F59}" srcOrd="2" destOrd="0" parTransId="{DD27FD3F-86EB-4E85-AB4C-D8981BE7C604}" sibTransId="{470C1776-CA91-4942-A115-8FCF503B229C}"/>
    <dgm:cxn modelId="{1F0CB120-9AE2-4856-ADBA-4D48DD18BE83}" type="presOf" srcId="{44F6A4A4-DF94-4A08-9401-A43D816ABCE8}" destId="{48CF98F6-33F8-4C48-8D17-468761362C4C}" srcOrd="0" destOrd="0" presId="urn:microsoft.com/office/officeart/2005/8/layout/hList1"/>
    <dgm:cxn modelId="{AC30DE59-88F7-4D39-BAF9-8D2CB587ABD3}" srcId="{BA718DAF-FF41-43CF-9CE7-B827256E283D}" destId="{C15F783F-35A4-4051-BB3B-674C21C06F75}" srcOrd="1" destOrd="0" parTransId="{5B616D48-0E28-4C3B-B756-4E3AA7ADD2E8}" sibTransId="{8194614A-DABE-4EB4-8C61-CED36E175EE8}"/>
    <dgm:cxn modelId="{8A133B26-1491-4094-8C99-3FAEDE7EFDD3}" srcId="{44F6A4A4-DF94-4A08-9401-A43D816ABCE8}" destId="{6D1240F6-DFE9-4AD4-8B55-44610C5542E9}" srcOrd="0" destOrd="0" parTransId="{C4E69BCE-3865-450F-9634-C80C5BC3DE85}" sibTransId="{44A4DE00-C529-478C-9E5E-0F54DC29C830}"/>
    <dgm:cxn modelId="{2AAA8D82-00CE-41D3-9308-2B0035990E80}" type="presOf" srcId="{6D1240F6-DFE9-4AD4-8B55-44610C5542E9}" destId="{96B4EF03-330D-4979-B087-841B3B181740}" srcOrd="0" destOrd="0" presId="urn:microsoft.com/office/officeart/2005/8/layout/hList1"/>
    <dgm:cxn modelId="{29CF803B-8EF6-4D38-97D2-C9D9FDC43304}" srcId="{D1632C76-31BB-4111-AA2C-FDF331CBB0C2}" destId="{44F6A4A4-DF94-4A08-9401-A43D816ABCE8}" srcOrd="0" destOrd="0" parTransId="{97A1760B-66C9-4531-88FD-83478B8FC771}" sibTransId="{A1A0BF01-4315-4D83-907A-3322B5F0133B}"/>
    <dgm:cxn modelId="{848B4D6E-4B45-4D70-B74B-F4949486A3F8}" type="presOf" srcId="{C15F783F-35A4-4051-BB3B-674C21C06F75}" destId="{34D7FF30-888E-4857-B896-F31B151CC666}" srcOrd="0" destOrd="1" presId="urn:microsoft.com/office/officeart/2005/8/layout/hList1"/>
    <dgm:cxn modelId="{D18F667F-15B2-4589-9D91-0EF21AF57940}" type="presOf" srcId="{85C540D6-0570-4E45-9329-9DAA162B5F59}" destId="{34D7FF30-888E-4857-B896-F31B151CC666}" srcOrd="0" destOrd="2" presId="urn:microsoft.com/office/officeart/2005/8/layout/hList1"/>
    <dgm:cxn modelId="{6E07B349-D600-45CD-BDEF-FF09DE4FA363}" type="presParOf" srcId="{95401872-D6E2-431C-823C-F6D8ED31BF18}" destId="{7C7CE5D6-514E-4036-94A9-B76047E8FD14}" srcOrd="0" destOrd="0" presId="urn:microsoft.com/office/officeart/2005/8/layout/hList1"/>
    <dgm:cxn modelId="{AF987FEB-4567-4012-9029-1010679B4573}" type="presParOf" srcId="{7C7CE5D6-514E-4036-94A9-B76047E8FD14}" destId="{48CF98F6-33F8-4C48-8D17-468761362C4C}" srcOrd="0" destOrd="0" presId="urn:microsoft.com/office/officeart/2005/8/layout/hList1"/>
    <dgm:cxn modelId="{13A6F77F-2601-4CDA-BD5E-8D6E31B0F434}" type="presParOf" srcId="{7C7CE5D6-514E-4036-94A9-B76047E8FD14}" destId="{96B4EF03-330D-4979-B087-841B3B181740}" srcOrd="1" destOrd="0" presId="urn:microsoft.com/office/officeart/2005/8/layout/hList1"/>
    <dgm:cxn modelId="{1E00FF79-528A-4AF1-8369-54CFCC79A74C}" type="presParOf" srcId="{95401872-D6E2-431C-823C-F6D8ED31BF18}" destId="{182C79B0-9FA8-464F-9E08-8E24B446A550}" srcOrd="1" destOrd="0" presId="urn:microsoft.com/office/officeart/2005/8/layout/hList1"/>
    <dgm:cxn modelId="{467D7BDC-FA9C-4AEA-A49D-D4BCA1AF5F13}" type="presParOf" srcId="{95401872-D6E2-431C-823C-F6D8ED31BF18}" destId="{4E4B434C-C597-4306-BCC4-42B9D60C0A8B}" srcOrd="2" destOrd="0" presId="urn:microsoft.com/office/officeart/2005/8/layout/hList1"/>
    <dgm:cxn modelId="{0D439E20-286C-4DC3-904D-0E9CF23E7958}" type="presParOf" srcId="{4E4B434C-C597-4306-BCC4-42B9D60C0A8B}" destId="{27888013-C8EE-419C-8258-572FF879EC7C}" srcOrd="0" destOrd="0" presId="urn:microsoft.com/office/officeart/2005/8/layout/hList1"/>
    <dgm:cxn modelId="{57E7F3E7-A464-496A-9F5D-60DFDBCD7259}" type="presParOf" srcId="{4E4B434C-C597-4306-BCC4-42B9D60C0A8B}" destId="{34D7FF30-888E-4857-B896-F31B151CC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6E35-6A0F-4951-9691-6D102A264ED8}">
      <dsp:nvSpPr>
        <dsp:cNvPr id="0" name=""/>
        <dsp:cNvSpPr/>
      </dsp:nvSpPr>
      <dsp:spPr>
        <a:xfrm>
          <a:off x="38"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a:latin typeface="微软雅黑" panose="020B0503020204020204" pitchFamily="34" charset="-122"/>
              <a:ea typeface="微软雅黑" panose="020B0503020204020204" pitchFamily="34" charset="-122"/>
            </a:rPr>
            <a:t>策略</a:t>
          </a:r>
        </a:p>
      </dsp:txBody>
      <dsp:txXfrm>
        <a:off x="38" y="140965"/>
        <a:ext cx="3685337" cy="576000"/>
      </dsp:txXfrm>
    </dsp:sp>
    <dsp:sp modelId="{32F03F65-2E1B-4ED5-A5B3-6BAB1FABC996}">
      <dsp:nvSpPr>
        <dsp:cNvPr id="0" name=""/>
        <dsp:cNvSpPr/>
      </dsp:nvSpPr>
      <dsp:spPr>
        <a:xfrm>
          <a:off x="38"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修改对象功能的内核</a:t>
          </a:r>
          <a:r>
            <a:rPr lang="zh-CN" altLang="en-US" sz="2000" kern="1200" dirty="0">
              <a:latin typeface="微软雅黑" panose="020B0503020204020204" pitchFamily="34" charset="-122"/>
              <a:ea typeface="微软雅黑" panose="020B0503020204020204" pitchFamily="34" charset="-122"/>
            </a:rPr>
            <a:t>（行为）</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组件必须了解有哪些需要选择的策略</a:t>
          </a:r>
          <a:r>
            <a:rPr lang="zh-CN" altLang="en-US" sz="2000" kern="1200" dirty="0">
              <a:latin typeface="微软雅黑" panose="020B0503020204020204" pitchFamily="34" charset="-122"/>
              <a:ea typeface="微软雅黑" panose="020B0503020204020204" pitchFamily="34" charset="-122"/>
            </a:rPr>
            <a:t>，侧重于功能选择</a:t>
          </a:r>
          <a:endParaRPr lang="zh-CN" sz="2000" kern="1200" dirty="0">
            <a:latin typeface="微软雅黑" panose="020B0503020204020204" pitchFamily="34" charset="-122"/>
            <a:ea typeface="微软雅黑" panose="020B0503020204020204" pitchFamily="34" charset="-122"/>
          </a:endParaRPr>
        </a:p>
      </dsp:txBody>
      <dsp:txXfrm>
        <a:off x="38" y="716965"/>
        <a:ext cx="3685337" cy="1556929"/>
      </dsp:txXfrm>
    </dsp:sp>
    <dsp:sp modelId="{B509EC02-D002-4E91-A4EA-148951A4C31E}">
      <dsp:nvSpPr>
        <dsp:cNvPr id="0" name=""/>
        <dsp:cNvSpPr/>
      </dsp:nvSpPr>
      <dsp:spPr>
        <a:xfrm>
          <a:off x="4201323"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a:latin typeface="微软雅黑" panose="020B0503020204020204" pitchFamily="34" charset="-122"/>
              <a:ea typeface="微软雅黑" panose="020B0503020204020204" pitchFamily="34" charset="-122"/>
            </a:rPr>
            <a:t>装饰</a:t>
          </a:r>
        </a:p>
      </dsp:txBody>
      <dsp:txXfrm>
        <a:off x="4201323" y="140965"/>
        <a:ext cx="3685337" cy="576000"/>
      </dsp:txXfrm>
    </dsp:sp>
    <dsp:sp modelId="{9AA309F3-879C-4753-AC1A-39F4830B95FD}">
      <dsp:nvSpPr>
        <dsp:cNvPr id="0" name=""/>
        <dsp:cNvSpPr/>
      </dsp:nvSpPr>
      <dsp:spPr>
        <a:xfrm>
          <a:off x="4201323"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修改对象功能的外壳</a:t>
          </a:r>
          <a:r>
            <a:rPr lang="zh-CN" altLang="en-US" sz="2000" kern="1200" dirty="0">
              <a:latin typeface="微软雅黑" panose="020B0503020204020204" pitchFamily="34" charset="-122"/>
              <a:ea typeface="微软雅黑" panose="020B0503020204020204" pitchFamily="34" charset="-122"/>
            </a:rPr>
            <a:t>（结构）</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组件无需了解有哪些可以装饰的内容</a:t>
          </a:r>
          <a:r>
            <a:rPr lang="zh-CN" altLang="en-US" sz="2000" kern="1200" dirty="0">
              <a:latin typeface="微软雅黑" panose="020B0503020204020204" pitchFamily="34" charset="-122"/>
              <a:ea typeface="微软雅黑" panose="020B0503020204020204" pitchFamily="34" charset="-122"/>
            </a:rPr>
            <a:t>，侧重于功能组装</a:t>
          </a:r>
          <a:endParaRPr lang="zh-CN" sz="2000" kern="1200" dirty="0">
            <a:latin typeface="微软雅黑" panose="020B0503020204020204" pitchFamily="34" charset="-122"/>
            <a:ea typeface="微软雅黑" panose="020B0503020204020204" pitchFamily="34" charset="-122"/>
          </a:endParaRPr>
        </a:p>
      </dsp:txBody>
      <dsp:txXfrm>
        <a:off x="4201323" y="716965"/>
        <a:ext cx="3685337" cy="1556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98F6-33F8-4C48-8D17-468761362C4C}">
      <dsp:nvSpPr>
        <dsp:cNvPr id="0" name=""/>
        <dsp:cNvSpPr/>
      </dsp:nvSpPr>
      <dsp:spPr>
        <a:xfrm>
          <a:off x="38"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a:latin typeface="微软雅黑" panose="020B0503020204020204" pitchFamily="34" charset="-122"/>
              <a:ea typeface="微软雅黑" panose="020B0503020204020204" pitchFamily="34" charset="-122"/>
            </a:rPr>
            <a:t>装饰</a:t>
          </a:r>
        </a:p>
      </dsp:txBody>
      <dsp:txXfrm>
        <a:off x="38" y="213188"/>
        <a:ext cx="3685337" cy="547200"/>
      </dsp:txXfrm>
    </dsp:sp>
    <dsp:sp modelId="{96B4EF03-330D-4979-B087-841B3B181740}">
      <dsp:nvSpPr>
        <dsp:cNvPr id="0" name=""/>
        <dsp:cNvSpPr/>
      </dsp:nvSpPr>
      <dsp:spPr>
        <a:xfrm>
          <a:off x="38"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为被装饰对象增加额外的行为</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不影响被装饰对象的原有功能</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不创建被装饰对象，只是将新功能添加到已有对象上</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经常多重嵌套装饰</a:t>
          </a:r>
          <a:endParaRPr lang="zh-CN" sz="1900" kern="1200" dirty="0">
            <a:latin typeface="微软雅黑" panose="020B0503020204020204" pitchFamily="34" charset="-122"/>
            <a:ea typeface="微软雅黑" panose="020B0503020204020204" pitchFamily="34" charset="-122"/>
          </a:endParaRPr>
        </a:p>
      </dsp:txBody>
      <dsp:txXfrm>
        <a:off x="38" y="760388"/>
        <a:ext cx="3685337" cy="2346974"/>
      </dsp:txXfrm>
    </dsp:sp>
    <dsp:sp modelId="{27888013-C8EE-419C-8258-572FF879EC7C}">
      <dsp:nvSpPr>
        <dsp:cNvPr id="0" name=""/>
        <dsp:cNvSpPr/>
      </dsp:nvSpPr>
      <dsp:spPr>
        <a:xfrm>
          <a:off x="4201323"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a:latin typeface="微软雅黑" panose="020B0503020204020204" pitchFamily="34" charset="-122"/>
              <a:ea typeface="微软雅黑" panose="020B0503020204020204" pitchFamily="34" charset="-122"/>
            </a:rPr>
            <a:t>代理</a:t>
          </a:r>
        </a:p>
      </dsp:txBody>
      <dsp:txXfrm>
        <a:off x="4201323" y="213188"/>
        <a:ext cx="3685337" cy="547200"/>
      </dsp:txXfrm>
    </dsp:sp>
    <dsp:sp modelId="{34D7FF30-888E-4857-B896-F31B151CC666}">
      <dsp:nvSpPr>
        <dsp:cNvPr id="0" name=""/>
        <dsp:cNvSpPr/>
      </dsp:nvSpPr>
      <dsp:spPr>
        <a:xfrm>
          <a:off x="4201323"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常用来对被代理对象进行更精细的控制</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被代理对象不存在时常创建被代理对象</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少见多重嵌套</a:t>
          </a:r>
          <a:endParaRPr lang="zh-CN" sz="1900" kern="1200" dirty="0">
            <a:latin typeface="微软雅黑" panose="020B0503020204020204" pitchFamily="34" charset="-122"/>
            <a:ea typeface="微软雅黑" panose="020B0503020204020204" pitchFamily="34" charset="-122"/>
          </a:endParaRPr>
        </a:p>
      </dsp:txBody>
      <dsp:txXfrm>
        <a:off x="4201323" y="760388"/>
        <a:ext cx="3685337" cy="2346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extLst>
      <p:ext uri="{BB962C8B-B14F-4D97-AF65-F5344CB8AC3E}">
        <p14:creationId xmlns:p14="http://schemas.microsoft.com/office/powerpoint/2010/main" val="109836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19</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93828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20</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998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extLst>
      <p:ext uri="{BB962C8B-B14F-4D97-AF65-F5344CB8AC3E}">
        <p14:creationId xmlns:p14="http://schemas.microsoft.com/office/powerpoint/2010/main" val="25378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22</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83942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extLst>
      <p:ext uri="{BB962C8B-B14F-4D97-AF65-F5344CB8AC3E}">
        <p14:creationId xmlns:p14="http://schemas.microsoft.com/office/powerpoint/2010/main" val="402474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baseline="0" dirty="0"/>
              <a:t> </a:t>
            </a:r>
            <a:r>
              <a:rPr kumimoji="1" lang="en-US" altLang="zh-CN" baseline="0" dirty="0" err="1"/>
              <a:t>RealSubject</a:t>
            </a:r>
            <a:r>
              <a:rPr kumimoji="1" lang="zh-CN" altLang="en-US" baseline="0" dirty="0"/>
              <a:t> 和</a:t>
            </a:r>
            <a:r>
              <a:rPr kumimoji="1" lang="en-US" altLang="zh-CN" baseline="0" dirty="0"/>
              <a:t>Proxy</a:t>
            </a:r>
            <a:r>
              <a:rPr kumimoji="1" lang="zh-CN" altLang="en-US" baseline="0" dirty="0"/>
              <a:t>之间的横线关系是什么？？？</a:t>
            </a:r>
            <a:endParaRPr kumimoji="1" lang="en-US" altLang="zh-CN" baseline="0" dirty="0"/>
          </a:p>
          <a:p>
            <a:r>
              <a:rPr kumimoji="1" lang="zh-CN" altLang="en-US" baseline="0" dirty="0"/>
              <a:t>请增加一些解释和说明</a:t>
            </a:r>
            <a:endParaRPr kumimoji="1" lang="en-US" altLang="zh-CN" baseline="0" dirty="0"/>
          </a:p>
          <a:p>
            <a:endParaRPr kumimoji="1" lang="en-US" altLang="zh-CN" baseline="0" dirty="0"/>
          </a:p>
          <a:p>
            <a:r>
              <a:rPr kumimoji="1" lang="zh-CN" altLang="en-US" baseline="0" dirty="0"/>
              <a:t>横线是相互关联，相互之间有使用或者定义</a:t>
            </a:r>
            <a:endParaRPr kumimoji="1" lang="en-US" altLang="zh-CN" baseline="0" dirty="0"/>
          </a:p>
          <a:p>
            <a:endParaRPr kumimoji="1" lang="en-US" altLang="zh-CN" baseline="0" dirty="0"/>
          </a:p>
          <a:p>
            <a:r>
              <a:rPr kumimoji="1" lang="en-US" altLang="zh-CN" baseline="0" dirty="0" err="1"/>
              <a:t>RealSubject</a:t>
            </a:r>
            <a:r>
              <a:rPr kumimoji="1" lang="zh-CN" altLang="en-US" baseline="0" dirty="0"/>
              <a:t>是实质功能完成者</a:t>
            </a:r>
            <a:endParaRPr kumimoji="1" lang="en-US" altLang="zh-CN" baseline="0" dirty="0"/>
          </a:p>
          <a:p>
            <a:r>
              <a:rPr kumimoji="1" lang="en-US" altLang="zh-CN" baseline="0" dirty="0"/>
              <a:t>Proxy</a:t>
            </a:r>
            <a:r>
              <a:rPr kumimoji="1" lang="zh-CN" altLang="en-US" baseline="0" dirty="0"/>
              <a:t>则是代理人，包装</a:t>
            </a:r>
            <a:r>
              <a:rPr kumimoji="1" lang="en-US" altLang="zh-CN" baseline="0" dirty="0" err="1"/>
              <a:t>RealSubject</a:t>
            </a:r>
            <a:r>
              <a:rPr kumimoji="1" lang="zh-CN" altLang="en-US" baseline="0" dirty="0"/>
              <a:t>，对外提供接口，也负责除了</a:t>
            </a:r>
            <a:r>
              <a:rPr kumimoji="1" lang="en-US" altLang="zh-CN" baseline="0" dirty="0" err="1"/>
              <a:t>RealSubject</a:t>
            </a:r>
            <a:r>
              <a:rPr kumimoji="1" lang="zh-CN" altLang="en-US" baseline="0" dirty="0"/>
              <a:t>自身功能以外的各种功能，比如后面的引用计数</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174637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962612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977436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61948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extLst>
      <p:ext uri="{BB962C8B-B14F-4D97-AF65-F5344CB8AC3E}">
        <p14:creationId xmlns:p14="http://schemas.microsoft.com/office/powerpoint/2010/main" val="1679624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63972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161699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extLst>
      <p:ext uri="{BB962C8B-B14F-4D97-AF65-F5344CB8AC3E}">
        <p14:creationId xmlns:p14="http://schemas.microsoft.com/office/powerpoint/2010/main" val="162629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extLst>
      <p:ext uri="{BB962C8B-B14F-4D97-AF65-F5344CB8AC3E}">
        <p14:creationId xmlns:p14="http://schemas.microsoft.com/office/powerpoint/2010/main" val="366920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这里要先大概介绍一下</a:t>
            </a:r>
            <a:r>
              <a:rPr lang="en-US" altLang="zh-CN" dirty="0"/>
              <a:t>vector</a:t>
            </a:r>
            <a:r>
              <a:rPr lang="zh-CN" altLang="en-US" dirty="0"/>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我们能不能在</a:t>
            </a:r>
            <a:r>
              <a:rPr lang="en-US" altLang="zh-CN" dirty="0"/>
              <a:t>vector</a:t>
            </a:r>
            <a:r>
              <a:rPr lang="zh-CN" altLang="en-US" dirty="0"/>
              <a:t>的基础上来实现</a:t>
            </a:r>
            <a:r>
              <a:rPr lang="en-US" altLang="zh-CN" dirty="0"/>
              <a:t>stack</a:t>
            </a:r>
            <a:r>
              <a:rPr lang="zh-CN" altLang="en-US" dirty="0"/>
              <a:t>呢，并以此减少工作量呢？</a:t>
            </a:r>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extLst>
      <p:ext uri="{BB962C8B-B14F-4D97-AF65-F5344CB8AC3E}">
        <p14:creationId xmlns:p14="http://schemas.microsoft.com/office/powerpoint/2010/main" val="75832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a:t>
            </a:r>
            <a:r>
              <a:rPr lang="en-US" altLang="zh-CN" dirty="0">
                <a:latin typeface="Arial" charset="0"/>
              </a:rPr>
              <a:t>-&gt;</a:t>
            </a:r>
            <a:r>
              <a:rPr lang="zh-CN" altLang="en-US" baseline="0" dirty="0">
                <a:latin typeface="Arial" charset="0"/>
              </a:rPr>
              <a:t> 这个箭头的意义说明？？？（</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关联：</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表示类与类之间的联接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它使一个类知道另一个类的属性和方法，这种关系比依赖更强、不存在依赖关系的偶然性、关系也不是临时性的，一般是长期性的，在程序中被关联类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以类属性的形式出现在关联类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中，也可能是关联类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引用了一个类型为被关联类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的全局变量，关联可以被认为是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的意思，</a:t>
            </a:r>
            <a:r>
              <a:rPr lang="zh-CN" altLang="en-US" sz="1200" b="0" i="0" kern="1200" baseline="0" dirty="0">
                <a:solidFill>
                  <a:schemeClr val="tx1"/>
                </a:solidFill>
                <a:effectLst/>
                <a:latin typeface="Arial" panose="020B0604020202020204" pitchFamily="34" charset="0"/>
                <a:ea typeface="宋体" panose="02010600030101010101" pitchFamily="2" charset="-122"/>
                <a:cs typeface="+mn-cs"/>
              </a:rPr>
              <a:t>组合是一种比较强关联</a:t>
            </a:r>
            <a:r>
              <a:rPr lang="zh-CN" altLang="en-US" baseline="0" dirty="0">
                <a:latin typeface="Arial" charset="0"/>
              </a:rPr>
              <a:t>）</a:t>
            </a:r>
            <a:endParaRPr lang="en-US" altLang="zh-CN" baseline="0" dirty="0">
              <a:latin typeface="Arial" charset="0"/>
            </a:endParaRPr>
          </a:p>
          <a:p>
            <a:endParaRPr lang="en-US" altLang="zh-CN" baseline="0" dirty="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Arial" charset="0"/>
              </a:rPr>
              <a:t>https://blog.csdn.net/wuqilianga/article/details/51045736</a:t>
            </a:r>
            <a:r>
              <a:rPr lang="zh-CN" altLang="en-US" baseline="0" dirty="0">
                <a:latin typeface="Arial" charset="0"/>
              </a:rPr>
              <a:t>解释的比较清楚</a:t>
            </a:r>
            <a:endParaRPr lang="en-US" altLang="zh-CN"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13</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77116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14</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61779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extLst>
      <p:ext uri="{BB962C8B-B14F-4D97-AF65-F5344CB8AC3E}">
        <p14:creationId xmlns:p14="http://schemas.microsoft.com/office/powerpoint/2010/main" val="102163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16</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0094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1404144" y="4941169"/>
            <a:ext cx="6400800" cy="504056"/>
          </a:xfrm>
        </p:spPr>
        <p:txBody>
          <a:bodyPr/>
          <a:lstStyle/>
          <a:p>
            <a:r>
              <a:rPr lang="zh-CN" altLang="en-US" sz="2800" b="1" dirty="0"/>
              <a:t>黄民烈，刘知远，姚海龙</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适配器</a:t>
            </a:r>
            <a:endParaRPr lang="en-US" dirty="0"/>
          </a:p>
        </p:txBody>
      </p:sp>
      <p:sp>
        <p:nvSpPr>
          <p:cNvPr id="4" name="内容占位符 3"/>
          <p:cNvSpPr>
            <a:spLocks noGrp="1"/>
          </p:cNvSpPr>
          <p:nvPr>
            <p:ph idx="1"/>
          </p:nvPr>
        </p:nvSpPr>
        <p:spPr/>
        <p:txBody>
          <a:bodyPr/>
          <a:lstStyle/>
          <a:p>
            <a:r>
              <a:rPr lang="zh-CN" altLang="en-US" dirty="0"/>
              <a:t>考虑生活中一种常见的情况：</a:t>
            </a:r>
            <a:endParaRPr lang="en-US" altLang="zh-CN" dirty="0"/>
          </a:p>
          <a:p>
            <a:pPr lvl="1">
              <a:buSzPct val="75000"/>
              <a:buFont typeface="Wingdings" pitchFamily="2" charset="2"/>
              <a:buChar char="§"/>
            </a:pPr>
            <a:r>
              <a:rPr lang="zh-CN" altLang="en-US" sz="2800" dirty="0"/>
              <a:t>有手机、手机充电线，要给手机充电。</a:t>
            </a:r>
            <a:endParaRPr lang="en-US" altLang="zh-CN" sz="2800" dirty="0"/>
          </a:p>
          <a:p>
            <a:pPr lvl="1">
              <a:buSzPct val="75000"/>
              <a:buFont typeface="Wingdings" pitchFamily="2" charset="2"/>
              <a:buChar char="§"/>
            </a:pPr>
            <a:r>
              <a:rPr lang="zh-CN" altLang="en-US" sz="2800" dirty="0"/>
              <a:t>充电线只能插在</a:t>
            </a:r>
            <a:r>
              <a:rPr lang="en-US" altLang="zh-CN" sz="2800" dirty="0"/>
              <a:t>USB</a:t>
            </a:r>
            <a:r>
              <a:rPr lang="zh-CN" altLang="en-US" sz="2800" dirty="0"/>
              <a:t>接口上进行充电。</a:t>
            </a:r>
            <a:endParaRPr lang="en-US" altLang="zh-CN" sz="2800" dirty="0"/>
          </a:p>
          <a:p>
            <a:pPr lvl="1">
              <a:buSzPct val="75000"/>
              <a:buFont typeface="Wingdings" pitchFamily="2" charset="2"/>
              <a:buChar char="§"/>
            </a:pPr>
            <a:r>
              <a:rPr lang="zh-CN" altLang="en-US" sz="2800" dirty="0"/>
              <a:t>但是现在只有</a:t>
            </a:r>
            <a:r>
              <a:rPr lang="en-US" altLang="zh-CN" sz="2800" dirty="0"/>
              <a:t>220V</a:t>
            </a:r>
            <a:r>
              <a:rPr lang="zh-CN" altLang="en-US" sz="2800" dirty="0"/>
              <a:t>的插座可以供电。</a:t>
            </a:r>
            <a:endParaRPr lang="en-US" altLang="zh-CN" sz="2800" dirty="0"/>
          </a:p>
          <a:p>
            <a:pPr lvl="1">
              <a:buSzPct val="75000"/>
              <a:buFont typeface="Wingdings" pitchFamily="2" charset="2"/>
              <a:buChar char="§"/>
            </a:pPr>
            <a:r>
              <a:rPr lang="zh-CN" altLang="en-US" sz="2800" dirty="0"/>
              <a:t>所以需要用一个转接头将</a:t>
            </a:r>
            <a:r>
              <a:rPr lang="en-US" altLang="zh-CN" sz="2800" dirty="0"/>
              <a:t>220V</a:t>
            </a:r>
            <a:r>
              <a:rPr lang="zh-CN" altLang="en-US" sz="2800" dirty="0"/>
              <a:t>插座和</a:t>
            </a:r>
            <a:r>
              <a:rPr lang="en-US" altLang="zh-CN" sz="2800" dirty="0"/>
              <a:t>USB</a:t>
            </a:r>
            <a:r>
              <a:rPr lang="zh-CN" altLang="en-US" sz="2800" dirty="0"/>
              <a:t>口衔接。</a:t>
            </a:r>
            <a:endParaRPr lang="en-US" altLang="zh-CN" sz="2800" dirty="0"/>
          </a:p>
          <a:p>
            <a:pPr lvl="1"/>
            <a:endParaRPr lang="en-US" altLang="zh-CN" dirty="0"/>
          </a:p>
          <a:p>
            <a:pPr lvl="0"/>
            <a:r>
              <a:rPr lang="zh-CN" altLang="en-US" dirty="0"/>
              <a:t>这里的转接头实际上就是一种现实中的适配器</a:t>
            </a:r>
            <a:endParaRPr lang="en-US" altLang="zh-CN" dirty="0"/>
          </a:p>
          <a:p>
            <a:pPr lvl="0"/>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10</a:t>
            </a:fld>
            <a:endParaRPr lang="en-US" altLang="zh-CN"/>
          </a:p>
        </p:txBody>
      </p:sp>
    </p:spTree>
    <p:extLst>
      <p:ext uri="{BB962C8B-B14F-4D97-AF65-F5344CB8AC3E}">
        <p14:creationId xmlns:p14="http://schemas.microsoft.com/office/powerpoint/2010/main" val="394410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适配器</a:t>
            </a:r>
            <a:r>
              <a:rPr lang="en-US" altLang="zh-CN" sz="5400" dirty="0">
                <a:solidFill>
                  <a:srgbClr val="003366"/>
                </a:solidFill>
                <a:latin typeface="Microsoft YaHei" charset="-122"/>
                <a:ea typeface="Microsoft YaHei" charset="-122"/>
                <a:cs typeface="Microsoft YaHei" charset="-122"/>
              </a:rPr>
              <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Adapter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11</a:t>
            </a:fld>
            <a:endParaRPr lang="en-US" altLang="zh-CN" sz="1400">
              <a:solidFill>
                <a:schemeClr val="hlink"/>
              </a:solidFill>
              <a:ea typeface="SimSun" charset="-122"/>
            </a:endParaRPr>
          </a:p>
        </p:txBody>
      </p:sp>
    </p:spTree>
    <p:extLst>
      <p:ext uri="{BB962C8B-B14F-4D97-AF65-F5344CB8AC3E}">
        <p14:creationId xmlns:p14="http://schemas.microsoft.com/office/powerpoint/2010/main" val="43628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p>
        </p:txBody>
      </p:sp>
      <p:sp>
        <p:nvSpPr>
          <p:cNvPr id="3" name="内容占位符 2"/>
          <p:cNvSpPr>
            <a:spLocks noGrp="1"/>
          </p:cNvSpPr>
          <p:nvPr>
            <p:ph idx="1"/>
          </p:nvPr>
        </p:nvSpPr>
        <p:spPr/>
        <p:txBody>
          <a:bodyPr/>
          <a:lstStyle/>
          <a:p>
            <a:r>
              <a:rPr kumimoji="1" lang="zh-CN" altLang="en-US" dirty="0"/>
              <a:t>概述</a:t>
            </a:r>
            <a:endParaRPr kumimoji="1" lang="en-US" altLang="zh-CN" dirty="0"/>
          </a:p>
          <a:p>
            <a:pPr lvl="1">
              <a:buSzPct val="75000"/>
              <a:buFont typeface="Wingdings" pitchFamily="2" charset="2"/>
              <a:buChar char="§"/>
            </a:pPr>
            <a:r>
              <a:rPr lang="zh-CN" altLang="en-US" sz="2800" dirty="0"/>
              <a:t>适配器模式将一个类的接口转换成客户希望的另一个接口，从而使得原本由于接口不兼容而不能一起工作的类可以在统一的接口环境下工作。</a:t>
            </a:r>
            <a:endParaRPr lang="en-US" altLang="zh-CN" sz="2800" dirty="0"/>
          </a:p>
          <a:p>
            <a:pPr lvl="2">
              <a:buSzPct val="75000"/>
              <a:buFont typeface="Wingdings" pitchFamily="2" charset="2"/>
              <a:buChar char="§"/>
            </a:pPr>
            <a:endParaRPr lang="en-US" altLang="zh-CN" sz="2400" dirty="0"/>
          </a:p>
          <a:p>
            <a:r>
              <a:rPr kumimoji="1" lang="zh-CN" altLang="en-US" dirty="0"/>
              <a:t>结构</a:t>
            </a:r>
            <a:endParaRPr kumimoji="1" lang="en-US" altLang="zh-CN" dirty="0"/>
          </a:p>
          <a:p>
            <a:pPr lvl="1">
              <a:buSzPct val="75000"/>
              <a:buFont typeface="Wingdings" pitchFamily="2" charset="2"/>
              <a:buChar char="§"/>
            </a:pPr>
            <a:r>
              <a:rPr lang="zh-CN" altLang="en-US" sz="2800" dirty="0"/>
              <a:t>目标（</a:t>
            </a:r>
            <a:r>
              <a:rPr lang="en-US" altLang="zh-CN" sz="2800" dirty="0"/>
              <a:t>Target</a:t>
            </a:r>
            <a:r>
              <a:rPr lang="zh-CN" altLang="en-US" sz="2800" dirty="0"/>
              <a:t>）：客户所期待的接口。</a:t>
            </a:r>
            <a:endParaRPr lang="en-US" altLang="zh-CN" sz="2800" dirty="0"/>
          </a:p>
          <a:p>
            <a:pPr lvl="1">
              <a:buSzPct val="75000"/>
              <a:buFont typeface="Wingdings" pitchFamily="2" charset="2"/>
              <a:buChar char="§"/>
            </a:pPr>
            <a:r>
              <a:rPr lang="zh-CN" altLang="en-US" sz="2800" dirty="0"/>
              <a:t>需要适配的类（</a:t>
            </a:r>
            <a:r>
              <a:rPr lang="en-US" altLang="zh-CN" sz="2800" dirty="0" err="1"/>
              <a:t>Adaptee</a:t>
            </a:r>
            <a:r>
              <a:rPr lang="zh-CN" altLang="en-US" sz="2800" dirty="0"/>
              <a:t>）：需要适配的类。</a:t>
            </a:r>
            <a:endParaRPr lang="en-US" altLang="zh-CN" sz="2800" dirty="0"/>
          </a:p>
          <a:p>
            <a:pPr lvl="1">
              <a:buSzPct val="75000"/>
              <a:buFont typeface="Wingdings" pitchFamily="2" charset="2"/>
              <a:buChar char="§"/>
            </a:pPr>
            <a:r>
              <a:rPr lang="zh-CN" altLang="en-US" sz="2800" dirty="0"/>
              <a:t>适配器（</a:t>
            </a:r>
            <a:r>
              <a:rPr lang="en-US" altLang="zh-CN" sz="2800" dirty="0"/>
              <a:t>Adapter</a:t>
            </a:r>
            <a:r>
              <a:rPr lang="zh-CN" altLang="en-US" sz="2800" dirty="0"/>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Tree>
    <p:extLst>
      <p:ext uri="{BB962C8B-B14F-4D97-AF65-F5344CB8AC3E}">
        <p14:creationId xmlns:p14="http://schemas.microsoft.com/office/powerpoint/2010/main" val="410084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使用组合实现适配，称作对象适配器模式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pic>
        <p:nvPicPr>
          <p:cNvPr id="5" name="图片 4"/>
          <p:cNvPicPr>
            <a:picLocks noChangeAspect="1"/>
          </p:cNvPicPr>
          <p:nvPr/>
        </p:nvPicPr>
        <p:blipFill>
          <a:blip r:embed="rId3"/>
          <a:stretch>
            <a:fillRect/>
          </a:stretch>
        </p:blipFill>
        <p:spPr>
          <a:xfrm>
            <a:off x="136076" y="1442195"/>
            <a:ext cx="8846886" cy="3642989"/>
          </a:xfrm>
          <a:prstGeom prst="rect">
            <a:avLst/>
          </a:prstGeom>
        </p:spPr>
      </p:pic>
      <p:sp>
        <p:nvSpPr>
          <p:cNvPr id="9" name="矩形 8"/>
          <p:cNvSpPr/>
          <p:nvPr/>
        </p:nvSpPr>
        <p:spPr>
          <a:xfrm>
            <a:off x="5080511" y="4005064"/>
            <a:ext cx="427593" cy="4320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0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适配器基类定义</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pic>
        <p:nvPicPr>
          <p:cNvPr id="5" name="图片 4"/>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09011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939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组合方式实现适配器模式</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pic>
        <p:nvPicPr>
          <p:cNvPr id="4" name="图片 3"/>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85011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179512" y="1607745"/>
            <a:ext cx="885698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Vector2Stack : public Stack{</a:t>
            </a: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std</a:t>
            </a:r>
            <a:r>
              <a:rPr lang="en-US" altLang="zh-CN" dirty="0">
                <a:solidFill>
                  <a:schemeClr val="tx1"/>
                </a:solidFill>
                <a:latin typeface="Consolas" panose="020B0609020204030204" pitchFamily="49" charset="0"/>
                <a:ea typeface="华文楷体" panose="02010600040101010101" pitchFamily="2" charset="-122"/>
              </a:rPr>
              <a:t>::vector&lt;</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&gt;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将</a:t>
            </a:r>
            <a:r>
              <a:rPr lang="en-US" altLang="zh-CN" dirty="0">
                <a:solidFill>
                  <a:srgbClr val="FF0000"/>
                </a:solidFill>
                <a:latin typeface="Consolas" panose="020B0609020204030204" pitchFamily="49" charset="0"/>
                <a:ea typeface="华文楷体" panose="02010600040101010101" pitchFamily="2" charset="-122"/>
              </a:rPr>
              <a:t>vector</a:t>
            </a:r>
            <a:r>
              <a:rPr lang="zh-CN" altLang="en-US" dirty="0">
                <a:solidFill>
                  <a:srgbClr val="FF0000"/>
                </a:solidFill>
                <a:latin typeface="Consolas" panose="020B0609020204030204" pitchFamily="49" charset="0"/>
                <a:ea typeface="华文楷体" panose="02010600040101010101" pitchFamily="2" charset="-122"/>
              </a:rPr>
              <a:t>的接口组合进来实现具体功能</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Vector2Stack(</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 }</a:t>
            </a:r>
          </a:p>
          <a:p>
            <a:r>
              <a:rPr lang="en-US" altLang="zh-CN" dirty="0">
                <a:solidFill>
                  <a:schemeClr val="tx1"/>
                </a:solidFill>
                <a:latin typeface="Consolas" panose="020B0609020204030204" pitchFamily="49" charset="0"/>
                <a:ea typeface="华文楷体" panose="02010600040101010101" pitchFamily="2" charset="-122"/>
                <a:cs typeface="+mn-cs"/>
              </a:rPr>
              <a:t>	bool full()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&gt;=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满栈检测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empty()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0;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空栈检测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push(</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err="1">
                <a:solidFill>
                  <a:schemeClr val="tx1"/>
                </a:solidFill>
                <a:latin typeface="Consolas" panose="020B0609020204030204" pitchFamily="49" charset="0"/>
                <a:ea typeface="华文楷体" panose="02010600040101010101" pitchFamily="2" charset="-122"/>
                <a:cs typeface="+mn-cs"/>
              </a:rPr>
              <a:t>m_data.push_back</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入栈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pop() { if (!empty()) </a:t>
            </a:r>
            <a:r>
              <a:rPr lang="en-US" altLang="zh-CN" dirty="0" err="1">
                <a:solidFill>
                  <a:schemeClr val="tx1"/>
                </a:solidFill>
                <a:latin typeface="Consolas" panose="020B0609020204030204" pitchFamily="49" charset="0"/>
                <a:ea typeface="华文楷体" panose="02010600040101010101" pitchFamily="2" charset="-122"/>
                <a:cs typeface="+mn-cs"/>
              </a:rPr>
              <a:t>m_data.pop_back</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出栈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return </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获取堆栈已用空间</a:t>
            </a:r>
            <a:endParaRPr lang="en-US" altLang="zh-CN" dirty="0">
              <a:solidFill>
                <a:srgbClr val="FF0000"/>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top()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获取栈头内容</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if (!empty()) </a:t>
            </a:r>
          </a:p>
          <a:p>
            <a:r>
              <a:rPr lang="en-US" altLang="zh-CN" dirty="0">
                <a:solidFill>
                  <a:schemeClr val="tx1"/>
                </a:solidFill>
                <a:latin typeface="Consolas" panose="020B0609020204030204" pitchFamily="49" charset="0"/>
                <a:ea typeface="华文楷体" panose="02010600040101010101" pitchFamily="2" charset="-122"/>
              </a:rPr>
              <a:t>			return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a:t>
            </a:r>
            <a:r>
              <a:rPr lang="en-US" altLang="zh-CN" dirty="0" err="1">
                <a:solidFill>
                  <a:schemeClr val="tx1"/>
                </a:solidFill>
                <a:latin typeface="Consolas" panose="020B0609020204030204" pitchFamily="49" charset="0"/>
                <a:ea typeface="华文楷体" panose="02010600040101010101" pitchFamily="2" charset="-122"/>
              </a:rPr>
              <a:t>m_data.size</a:t>
            </a:r>
            <a:r>
              <a:rPr lang="en-US" altLang="zh-CN" dirty="0">
                <a:solidFill>
                  <a:schemeClr val="tx1"/>
                </a:solidFill>
                <a:latin typeface="Consolas" panose="020B0609020204030204" pitchFamily="49" charset="0"/>
                <a:ea typeface="华文楷体" panose="02010600040101010101" pitchFamily="2" charset="-122"/>
              </a:rPr>
              <a:t>()-1];</a:t>
            </a:r>
          </a:p>
          <a:p>
            <a:r>
              <a:rPr lang="en-US" altLang="zh-CN" dirty="0">
                <a:solidFill>
                  <a:schemeClr val="tx1"/>
                </a:solidFill>
                <a:latin typeface="Consolas" panose="020B0609020204030204" pitchFamily="49" charset="0"/>
                <a:ea typeface="华文楷体" panose="02010600040101010101" pitchFamily="2" charset="-122"/>
              </a:rPr>
              <a:t>		else </a:t>
            </a:r>
          </a:p>
          <a:p>
            <a:r>
              <a:rPr lang="en-US" altLang="zh-CN" dirty="0">
                <a:solidFill>
                  <a:schemeClr val="tx1"/>
                </a:solidFill>
                <a:latin typeface="Consolas" panose="020B0609020204030204" pitchFamily="49" charset="0"/>
                <a:ea typeface="华文楷体" panose="02010600040101010101" pitchFamily="2" charset="-122"/>
              </a:rPr>
              <a:t>			return INT_MIN;</a:t>
            </a:r>
          </a:p>
          <a:p>
            <a:r>
              <a:rPr lang="en-US" altLang="zh-CN" dirty="0">
                <a:solidFill>
                  <a:schemeClr val="tx1"/>
                </a:solidFill>
                <a:latin typeface="Consolas" panose="020B0609020204030204" pitchFamily="49" charset="0"/>
                <a:ea typeface="华文楷体" panose="02010600040101010101" pitchFamily="2" charset="-122"/>
              </a:rPr>
              <a:t>	}</a:t>
            </a:r>
          </a:p>
          <a:p>
            <a:r>
              <a:rPr lang="en-US" altLang="zh-CN" dirty="0">
                <a:solidFill>
                  <a:schemeClr val="tx1"/>
                </a:solidFill>
                <a:latin typeface="Consolas" panose="020B0609020204030204" pitchFamily="49" charset="0"/>
                <a:ea typeface="华文楷体" panose="02010600040101010101" pitchFamily="2" charset="-122"/>
              </a:rPr>
              <a:t>};</a:t>
            </a:r>
            <a:endParaRPr lang="en-US" altLang="zh-CN"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49023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rPr>
              <a:t>std</a:t>
            </a:r>
            <a:r>
              <a:rPr lang="en-US" altLang="zh-CN" sz="2000" dirty="0">
                <a:solidFill>
                  <a:schemeClr val="tx1"/>
                </a:solidFill>
                <a:latin typeface="Consolas" panose="020B0609020204030204" pitchFamily="49" charset="0"/>
                <a:ea typeface="华文楷体" panose="02010600040101010101" pitchFamily="2" charset="-122"/>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287678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实现二</a:t>
            </a:r>
          </a:p>
        </p:txBody>
      </p:sp>
      <p:sp>
        <p:nvSpPr>
          <p:cNvPr id="2" name="TextBox 1"/>
          <p:cNvSpPr txBox="1"/>
          <p:nvPr/>
        </p:nvSpPr>
        <p:spPr>
          <a:xfrm>
            <a:off x="628650" y="5629773"/>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使用继承实现适配，称作类适配器模式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a:p>
        </p:txBody>
      </p:sp>
      <p:pic>
        <p:nvPicPr>
          <p:cNvPr id="4" name="图片 3"/>
          <p:cNvPicPr>
            <a:picLocks noChangeAspect="1"/>
          </p:cNvPicPr>
          <p:nvPr/>
        </p:nvPicPr>
        <p:blipFill>
          <a:blip r:embed="rId3"/>
          <a:stretch>
            <a:fillRect/>
          </a:stretch>
        </p:blipFill>
        <p:spPr>
          <a:xfrm>
            <a:off x="628650" y="1380546"/>
            <a:ext cx="7864938" cy="3920662"/>
          </a:xfrm>
          <a:prstGeom prst="rect">
            <a:avLst/>
          </a:prstGeom>
        </p:spPr>
      </p:pic>
      <p:sp>
        <p:nvSpPr>
          <p:cNvPr id="6" name="矩形 5"/>
          <p:cNvSpPr/>
          <p:nvPr/>
        </p:nvSpPr>
        <p:spPr>
          <a:xfrm>
            <a:off x="6012160" y="3939334"/>
            <a:ext cx="1872208" cy="115212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51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设计模式：结构型模式</a:t>
            </a:r>
            <a:endParaRPr lang="en-US" altLang="zh-CN" dirty="0"/>
          </a:p>
          <a:p>
            <a:r>
              <a:rPr lang="en-US" altLang="zh-CN" dirty="0"/>
              <a:t>13.1 </a:t>
            </a:r>
            <a:r>
              <a:rPr lang="zh-CN" altLang="en-US" dirty="0"/>
              <a:t>适配器（</a:t>
            </a:r>
            <a:r>
              <a:rPr lang="en-US" altLang="zh-CN" dirty="0"/>
              <a:t>Adapter</a:t>
            </a:r>
            <a:r>
              <a:rPr lang="zh-CN" altLang="en-US" dirty="0"/>
              <a:t>）模式</a:t>
            </a:r>
            <a:endParaRPr lang="en-US" altLang="zh-CN" dirty="0"/>
          </a:p>
          <a:p>
            <a:r>
              <a:rPr lang="en-US" altLang="zh-CN" dirty="0"/>
              <a:t>13.2 </a:t>
            </a:r>
            <a:r>
              <a:rPr lang="zh-CN" altLang="en-US" dirty="0"/>
              <a:t>代理</a:t>
            </a:r>
            <a:r>
              <a:rPr lang="en-US" altLang="zh-CN" dirty="0"/>
              <a:t>/</a:t>
            </a:r>
            <a:r>
              <a:rPr lang="zh-CN" altLang="en-US" dirty="0"/>
              <a:t>委托（</a:t>
            </a:r>
            <a:r>
              <a:rPr lang="en-US" altLang="zh-CN" dirty="0"/>
              <a:t>Proxy</a:t>
            </a:r>
            <a:r>
              <a:rPr lang="zh-CN" altLang="en-US" dirty="0"/>
              <a:t>）模式</a:t>
            </a:r>
            <a:endParaRPr lang="en-US" altLang="zh-CN" dirty="0"/>
          </a:p>
          <a:p>
            <a:r>
              <a:rPr lang="en-US" altLang="zh-CN" dirty="0"/>
              <a:t>13.3 </a:t>
            </a:r>
            <a:r>
              <a:rPr lang="zh-CN" altLang="en-US" dirty="0"/>
              <a:t>装饰器（</a:t>
            </a:r>
            <a:r>
              <a:rPr lang="en-US" altLang="zh-CN" dirty="0"/>
              <a:t>Decorator</a:t>
            </a:r>
            <a:r>
              <a:rPr lang="zh-CN" altLang="en-US" dirty="0"/>
              <a:t>）模式</a:t>
            </a:r>
            <a:endParaRPr lang="en-US" altLang="zh-CN" dirty="0"/>
          </a:p>
          <a:p>
            <a:pPr marL="0" indent="0">
              <a:buNone/>
            </a:pP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04177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适配器接口定义</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pic>
        <p:nvPicPr>
          <p:cNvPr id="5" name="图片 4"/>
          <p:cNvPicPr>
            <a:picLocks noChangeAspect="1"/>
          </p:cNvPicPr>
          <p:nvPr/>
        </p:nvPicPr>
        <p:blipFill>
          <a:blip r:embed="rId3"/>
          <a:stretch>
            <a:fillRect/>
          </a:stretch>
        </p:blipFill>
        <p:spPr>
          <a:xfrm>
            <a:off x="983186" y="1233376"/>
            <a:ext cx="7189214" cy="5580000"/>
          </a:xfrm>
          <a:prstGeom prst="rect">
            <a:avLst/>
          </a:prstGeom>
        </p:spPr>
      </p:pic>
    </p:spTree>
    <p:extLst>
      <p:ext uri="{BB962C8B-B14F-4D97-AF65-F5344CB8AC3E}">
        <p14:creationId xmlns:p14="http://schemas.microsoft.com/office/powerpoint/2010/main" val="2404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4881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继承</a:t>
            </a:r>
            <a:r>
              <a:rPr lang="zh-CN" altLang="en-US" dirty="0"/>
              <a:t>方式</a:t>
            </a:r>
            <a:r>
              <a:rPr lang="zh-CN" altLang="en-US" dirty="0">
                <a:latin typeface="微软雅黑" panose="020B0503020204020204" pitchFamily="34" charset="-122"/>
                <a:ea typeface="微软雅黑" panose="020B0503020204020204" pitchFamily="34" charset="-122"/>
              </a:rPr>
              <a:t>实现适配器模式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a:p>
        </p:txBody>
      </p:sp>
      <p:pic>
        <p:nvPicPr>
          <p:cNvPr id="2" name="图片 1"/>
          <p:cNvPicPr>
            <a:picLocks noChangeAspect="1"/>
          </p:cNvPicPr>
          <p:nvPr/>
        </p:nvPicPr>
        <p:blipFill>
          <a:blip r:embed="rId3"/>
          <a:stretch>
            <a:fillRect/>
          </a:stretch>
        </p:blipFill>
        <p:spPr>
          <a:xfrm>
            <a:off x="876998" y="1272211"/>
            <a:ext cx="7189214" cy="5580000"/>
          </a:xfrm>
          <a:prstGeom prst="rect">
            <a:avLst/>
          </a:prstGeom>
        </p:spPr>
      </p:pic>
    </p:spTree>
    <p:extLst>
      <p:ext uri="{BB962C8B-B14F-4D97-AF65-F5344CB8AC3E}">
        <p14:creationId xmlns:p14="http://schemas.microsoft.com/office/powerpoint/2010/main" val="69800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628650" y="1607745"/>
            <a:ext cx="7886700" cy="437042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直接继承</a:t>
            </a:r>
            <a:r>
              <a:rPr lang="en-US" altLang="zh-CN" sz="2000" dirty="0">
                <a:solidFill>
                  <a:srgbClr val="FF0000"/>
                </a:solidFill>
                <a:latin typeface="Consolas" panose="020B0609020204030204" pitchFamily="49" charset="0"/>
                <a:ea typeface="华文楷体" panose="02010600040101010101" pitchFamily="2" charset="-122"/>
                <a:cs typeface="+mn-cs"/>
              </a:rPr>
              <a:t>vector</a:t>
            </a:r>
            <a:r>
              <a:rPr lang="zh-CN" altLang="en-US" sz="2000" dirty="0">
                <a:solidFill>
                  <a:srgbClr val="FF0000"/>
                </a:solidFill>
                <a:latin typeface="Consolas" panose="020B0609020204030204" pitchFamily="49" charset="0"/>
                <a:ea typeface="华文楷体" panose="02010600040101010101" pitchFamily="2" charset="-122"/>
                <a:cs typeface="+mn-cs"/>
              </a:rPr>
              <a:t>并改造接口，采用私有继承可以使得外界只能接触到</a:t>
            </a:r>
            <a:r>
              <a:rPr lang="en-US" altLang="zh-CN" sz="2000" dirty="0">
                <a:solidFill>
                  <a:srgbClr val="FF0000"/>
                </a:solidFill>
                <a:latin typeface="Consolas" panose="020B0609020204030204" pitchFamily="49" charset="0"/>
                <a:ea typeface="华文楷体" panose="02010600040101010101" pitchFamily="2" charset="-122"/>
              </a:rPr>
              <a:t>Vector2Stack</a:t>
            </a:r>
            <a:r>
              <a:rPr lang="zh-CN" altLang="en-US" sz="2000" dirty="0">
                <a:solidFill>
                  <a:srgbClr val="FF0000"/>
                </a:solidFill>
                <a:latin typeface="Consolas" panose="020B0609020204030204" pitchFamily="49" charset="0"/>
                <a:ea typeface="华文楷体" panose="02010600040101010101" pitchFamily="2" charset="-122"/>
              </a:rPr>
              <a:t>中的接口</a:t>
            </a:r>
            <a:endParaRPr lang="en-US" altLang="zh-CN" sz="2000" dirty="0">
              <a:solidFill>
                <a:srgbClr val="FF0000"/>
              </a:solidFill>
              <a:latin typeface="Consolas" panose="020B0609020204030204" pitchFamily="49" charset="0"/>
              <a:ea typeface="华文楷体" panose="02010600040101010101" pitchFamily="2" charset="-122"/>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Vector2Stack : </a:t>
            </a:r>
            <a:r>
              <a:rPr lang="en-US" altLang="zh-CN" sz="2000" dirty="0">
                <a:solidFill>
                  <a:srgbClr val="FF0000"/>
                </a:solidFill>
                <a:latin typeface="Consolas" panose="020B0609020204030204" pitchFamily="49" charset="0"/>
                <a:ea typeface="华文楷体" panose="02010600040101010101" pitchFamily="2" charset="-122"/>
                <a:cs typeface="+mn-cs"/>
              </a:rPr>
              <a:t>private </a:t>
            </a:r>
            <a:r>
              <a:rPr lang="en-US" altLang="zh-CN" sz="2000" dirty="0" err="1">
                <a:solidFill>
                  <a:srgbClr val="FF0000"/>
                </a:solidFill>
                <a:latin typeface="Consolas" panose="020B0609020204030204" pitchFamily="49" charset="0"/>
                <a:ea typeface="华文楷体" panose="02010600040101010101" pitchFamily="2" charset="-122"/>
                <a:cs typeface="+mn-cs"/>
              </a:rPr>
              <a:t>std</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 public Stack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Vector2Stack(</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a:t>
            </a:r>
            <a:r>
              <a:rPr lang="en-US" altLang="zh-CN" sz="2000" b="1" dirty="0">
                <a:solidFill>
                  <a:srgbClr val="008000"/>
                </a:solidFill>
                <a:latin typeface="Consolas" panose="020B0609020204030204" pitchFamily="49" charset="0"/>
                <a:ea typeface="华文楷体" panose="02010600040101010101" pitchFamily="2" charset="-122"/>
                <a:cs typeface="+mn-cs"/>
              </a:rPr>
              <a:t>vector&lt;</a:t>
            </a:r>
            <a:r>
              <a:rPr lang="en-US" altLang="zh-CN" sz="2000" b="1" dirty="0" err="1">
                <a:solidFill>
                  <a:srgbClr val="008000"/>
                </a:solidFill>
                <a:latin typeface="Consolas" panose="020B0609020204030204" pitchFamily="49" charset="0"/>
                <a:ea typeface="华文楷体" panose="02010600040101010101" pitchFamily="2" charset="-122"/>
                <a:cs typeface="+mn-cs"/>
              </a:rPr>
              <a:t>int</a:t>
            </a:r>
            <a:r>
              <a:rPr lang="en-US" altLang="zh-CN" sz="2000" b="1" dirty="0">
                <a:solidFill>
                  <a:srgbClr val="008000"/>
                </a:solidFill>
                <a:latin typeface="Consolas" panose="020B0609020204030204" pitchFamily="49" charset="0"/>
                <a:ea typeface="华文楷体" panose="02010600040101010101" pitchFamily="2" charset="-122"/>
                <a:cs typeface="+mn-cs"/>
              </a:rPr>
              <a:t>&gt;(size)</a:t>
            </a:r>
            <a:r>
              <a:rPr lang="en-US" altLang="zh-CN" sz="2000" dirty="0">
                <a:solidFill>
                  <a:schemeClr val="tx1"/>
                </a:solidFill>
                <a:latin typeface="Consolas" panose="020B0609020204030204" pitchFamily="49" charset="0"/>
                <a:ea typeface="华文楷体" panose="02010600040101010101" pitchFamily="2" charset="-122"/>
                <a:cs typeface="+mn-cs"/>
              </a:rPr>
              <a:t> { }</a:t>
            </a:r>
          </a:p>
          <a:p>
            <a:r>
              <a:rPr lang="en-US" altLang="zh-CN" sz="2000" dirty="0">
                <a:solidFill>
                  <a:schemeClr val="tx1"/>
                </a:solidFill>
                <a:latin typeface="Consolas" panose="020B0609020204030204" pitchFamily="49" charset="0"/>
                <a:ea typeface="华文楷体" panose="02010600040101010101" pitchFamily="2" charset="-122"/>
                <a:cs typeface="+mn-cs"/>
              </a:rPr>
              <a:t>	bool full() { return false; }</a:t>
            </a:r>
          </a:p>
          <a:p>
            <a:r>
              <a:rPr lang="en-US" altLang="zh-CN" sz="2000" dirty="0">
                <a:solidFill>
                  <a:schemeClr val="tx1"/>
                </a:solidFill>
                <a:latin typeface="Consolas" panose="020B0609020204030204" pitchFamily="49" charset="0"/>
                <a:ea typeface="华文楷体" panose="02010600040101010101" pitchFamily="2" charset="-122"/>
                <a:cs typeface="+mn-cs"/>
              </a:rPr>
              <a:t>	bool empty() { </a:t>
            </a:r>
            <a:r>
              <a:rPr lang="en-US" altLang="zh-CN" sz="2000" dirty="0">
                <a:solidFill>
                  <a:srgbClr val="FF0000"/>
                </a:solidFill>
                <a:latin typeface="Consolas" panose="020B0609020204030204" pitchFamily="49" charset="0"/>
                <a:ea typeface="华文楷体" panose="02010600040101010101" pitchFamily="2" charset="-122"/>
                <a:cs typeface="+mn-cs"/>
              </a:rPr>
              <a:t>return 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&gt;::empty();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a:t>
            </a:r>
            <a:r>
              <a:rPr lang="en-US" altLang="zh-CN" sz="2000" dirty="0" err="1">
                <a:solidFill>
                  <a:srgbClr val="FF0000"/>
                </a:solidFill>
                <a:latin typeface="Consolas" panose="020B0609020204030204" pitchFamily="49" charset="0"/>
                <a:ea typeface="华文楷体" panose="02010600040101010101" pitchFamily="2" charset="-122"/>
                <a:cs typeface="+mn-cs"/>
              </a:rPr>
              <a:t>push_back</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err="1">
                <a:solidFill>
                  <a:srgbClr val="FF0000"/>
                </a:solidFill>
                <a:latin typeface="Consolas" panose="020B0609020204030204" pitchFamily="49" charset="0"/>
                <a:ea typeface="华文楷体" panose="02010600040101010101" pitchFamily="2" charset="-122"/>
                <a:cs typeface="+mn-cs"/>
              </a:rPr>
              <a:t>i</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pop() { </a:t>
            </a:r>
            <a:r>
              <a:rPr lang="en-US" altLang="zh-CN" sz="2000" dirty="0" err="1">
                <a:solidFill>
                  <a:srgbClr val="FF0000"/>
                </a:solidFill>
                <a:latin typeface="Consolas" panose="020B0609020204030204" pitchFamily="49" charset="0"/>
                <a:ea typeface="华文楷体" panose="02010600040101010101" pitchFamily="2" charset="-122"/>
                <a:cs typeface="+mn-cs"/>
              </a:rPr>
              <a:t>pop_back</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return </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&gt;::size();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return back();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34011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3295526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适配器</a:t>
            </a:r>
          </a:p>
        </p:txBody>
      </p:sp>
      <p:sp>
        <p:nvSpPr>
          <p:cNvPr id="3" name="内容占位符 2"/>
          <p:cNvSpPr>
            <a:spLocks noGrp="1"/>
          </p:cNvSpPr>
          <p:nvPr>
            <p:ph idx="1"/>
          </p:nvPr>
        </p:nvSpPr>
        <p:spPr>
          <a:xfrm>
            <a:off x="556642" y="1196752"/>
            <a:ext cx="8263830" cy="4749029"/>
          </a:xfrm>
        </p:spPr>
        <p:txBody>
          <a:bodyPr/>
          <a:lstStyle/>
          <a:p>
            <a:r>
              <a:rPr kumimoji="1" lang="zh-CN" altLang="en-US" dirty="0"/>
              <a:t>优点</a:t>
            </a:r>
            <a:endParaRPr kumimoji="1" lang="en-US" altLang="zh-CN" dirty="0"/>
          </a:p>
          <a:p>
            <a:pPr lvl="1">
              <a:buSzPct val="75000"/>
              <a:buFont typeface="Wingdings" pitchFamily="2" charset="2"/>
              <a:buChar char="§"/>
            </a:pPr>
            <a:r>
              <a:rPr lang="zh-CN" altLang="en-US" dirty="0"/>
              <a:t>通过适配器，客户端可以用统一接口调用各种复杂的底层工作类</a:t>
            </a:r>
            <a:endParaRPr lang="en-US" altLang="zh-CN" dirty="0"/>
          </a:p>
          <a:p>
            <a:pPr lvl="1">
              <a:buSzPct val="75000"/>
              <a:buFont typeface="Wingdings" pitchFamily="2" charset="2"/>
              <a:buChar char="§"/>
            </a:pPr>
            <a:r>
              <a:rPr lang="zh-CN" altLang="en-US" dirty="0"/>
              <a:t>复用了现有的类，提高代码复用率</a:t>
            </a:r>
            <a:endParaRPr lang="en-US" altLang="zh-CN" dirty="0"/>
          </a:p>
          <a:p>
            <a:pPr lvl="1">
              <a:buSzPct val="75000"/>
              <a:buFont typeface="Wingdings" pitchFamily="2" charset="2"/>
              <a:buChar char="§"/>
            </a:pPr>
            <a:r>
              <a:rPr lang="zh-CN" altLang="en-US" dirty="0"/>
              <a:t>将目标类和适配者类解耦，通过引入一个适配器类包装现有的适配者类以满足新接口需求，无需修改原有代码</a:t>
            </a:r>
            <a:endParaRPr lang="en-US" altLang="zh-CN" dirty="0"/>
          </a:p>
          <a:p>
            <a:r>
              <a:rPr kumimoji="1" lang="zh-CN" altLang="en-US" dirty="0"/>
              <a:t>适用场景举例</a:t>
            </a:r>
            <a:endParaRPr kumimoji="1" lang="en-US" altLang="zh-CN" dirty="0"/>
          </a:p>
          <a:p>
            <a:pPr lvl="1">
              <a:buSzPct val="75000"/>
              <a:buFont typeface="Wingdings" pitchFamily="2" charset="2"/>
              <a:buChar char="§"/>
            </a:pPr>
            <a:r>
              <a:rPr lang="zh-CN" altLang="en-US" dirty="0"/>
              <a:t>系统需要复用已有的类，但这些类的接口不符合系统的接口</a:t>
            </a:r>
            <a:endParaRPr lang="en-US" altLang="zh-CN" dirty="0"/>
          </a:p>
          <a:p>
            <a:pPr lvl="1">
              <a:buSzPct val="75000"/>
              <a:buFont typeface="Wingdings" pitchFamily="2" charset="2"/>
              <a:buChar char="§"/>
            </a:pPr>
            <a:r>
              <a:rPr lang="zh-CN" altLang="en-US" dirty="0"/>
              <a:t>接入第三方组件，但组件接口定义与自身定义不同</a:t>
            </a:r>
            <a:endParaRPr lang="en-US" altLang="zh-CN" dirty="0"/>
          </a:p>
          <a:p>
            <a:pPr lvl="1">
              <a:buSzPct val="75000"/>
              <a:buFont typeface="Wingdings" pitchFamily="2" charset="2"/>
              <a:buChar char="§"/>
            </a:pPr>
            <a:r>
              <a:rPr lang="zh-CN" altLang="en-US" dirty="0"/>
              <a:t>旧系统开发的类已经实现了一些功能，但是客户端只能以新接口的形式访问，且我们不希望手动更改原有类</a:t>
            </a:r>
            <a:endParaRPr lang="en-US" altLang="zh-CN" dirty="0"/>
          </a:p>
          <a:p>
            <a:pPr lvl="1"/>
            <a:endParaRPr lang="zh-CN" altLang="en-US" sz="2000"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Tree>
    <p:extLst>
      <p:ext uri="{BB962C8B-B14F-4D97-AF65-F5344CB8AC3E}">
        <p14:creationId xmlns:p14="http://schemas.microsoft.com/office/powerpoint/2010/main" val="30281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智能指针</a:t>
            </a:r>
          </a:p>
        </p:txBody>
      </p:sp>
      <p:sp>
        <p:nvSpPr>
          <p:cNvPr id="3" name="内容占位符 2"/>
          <p:cNvSpPr>
            <a:spLocks noGrp="1"/>
          </p:cNvSpPr>
          <p:nvPr>
            <p:ph idx="1"/>
          </p:nvPr>
        </p:nvSpPr>
        <p:spPr>
          <a:xfrm>
            <a:off x="556642" y="1772816"/>
            <a:ext cx="7903790" cy="4351338"/>
          </a:xfrm>
        </p:spPr>
        <p:txBody>
          <a:bodyPr/>
          <a:lstStyle/>
          <a:p>
            <a:pPr algn="just"/>
            <a:r>
              <a:rPr lang="en-US" altLang="zh-CN" dirty="0"/>
              <a:t>C++</a:t>
            </a:r>
            <a:r>
              <a:rPr lang="zh-CN" altLang="en-US" dirty="0"/>
              <a:t>中，指针使用起来需要格外注意，尤其是</a:t>
            </a:r>
            <a:r>
              <a:rPr lang="en-US" altLang="zh-CN" dirty="0"/>
              <a:t>class</a:t>
            </a:r>
            <a:r>
              <a:rPr lang="zh-CN" altLang="en-US" dirty="0"/>
              <a:t>中有指针，那么析构与释放就会是一个及其棘手的事情，稍有不慎就会程序错误或者内存泄漏。</a:t>
            </a:r>
            <a:endParaRPr lang="en-US" altLang="zh-CN" dirty="0"/>
          </a:p>
          <a:p>
            <a:pPr algn="just"/>
            <a:r>
              <a:rPr lang="zh-CN" altLang="en-US" dirty="0"/>
              <a:t>我们要实现</a:t>
            </a:r>
            <a:r>
              <a:rPr lang="zh-CN" altLang="en-US" dirty="0">
                <a:solidFill>
                  <a:srgbClr val="FF0000"/>
                </a:solidFill>
              </a:rPr>
              <a:t>智能指针类</a:t>
            </a:r>
            <a:r>
              <a:rPr lang="zh-CN" altLang="en-US" dirty="0"/>
              <a:t>，能够包裹指针，</a:t>
            </a:r>
            <a:r>
              <a:rPr lang="zh-CN" altLang="en-US" dirty="0">
                <a:solidFill>
                  <a:srgbClr val="FF0000"/>
                </a:solidFill>
              </a:rPr>
              <a:t>具有指针的各项功能</a:t>
            </a:r>
            <a:r>
              <a:rPr lang="zh-CN" altLang="en-US" dirty="0"/>
              <a:t>，并能够进行引用计数，在</a:t>
            </a:r>
            <a:r>
              <a:rPr lang="zh-CN" altLang="en-US" dirty="0">
                <a:solidFill>
                  <a:srgbClr val="FF0000"/>
                </a:solidFill>
              </a:rPr>
              <a:t>计数为</a:t>
            </a:r>
            <a:r>
              <a:rPr lang="en-US" altLang="zh-CN" dirty="0">
                <a:solidFill>
                  <a:srgbClr val="FF0000"/>
                </a:solidFill>
              </a:rPr>
              <a:t>0</a:t>
            </a:r>
            <a:r>
              <a:rPr lang="zh-CN" altLang="en-US" dirty="0"/>
              <a:t>时自动释放指针空间。</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spTree>
    <p:extLst>
      <p:ext uri="{BB962C8B-B14F-4D97-AF65-F5344CB8AC3E}">
        <p14:creationId xmlns:p14="http://schemas.microsoft.com/office/powerpoint/2010/main" val="1499411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智能指针</a:t>
            </a:r>
          </a:p>
        </p:txBody>
      </p:sp>
      <p:sp>
        <p:nvSpPr>
          <p:cNvPr id="3" name="内容占位符 2"/>
          <p:cNvSpPr>
            <a:spLocks noGrp="1"/>
          </p:cNvSpPr>
          <p:nvPr>
            <p:ph idx="1"/>
          </p:nvPr>
        </p:nvSpPr>
        <p:spPr>
          <a:xfrm>
            <a:off x="556642" y="1772816"/>
            <a:ext cx="7903790" cy="4351338"/>
          </a:xfrm>
        </p:spPr>
        <p:txBody>
          <a:bodyPr/>
          <a:lstStyle/>
          <a:p>
            <a:pPr algn="just"/>
            <a:r>
              <a:rPr lang="zh-CN" altLang="en-US" dirty="0"/>
              <a:t>使用适配器模式可以进行指针的封装，并对外提供指针各项功能的接口。</a:t>
            </a:r>
            <a:endParaRPr lang="en-US" altLang="zh-CN" dirty="0"/>
          </a:p>
          <a:p>
            <a:pPr algn="just"/>
            <a:endParaRPr lang="en-US" altLang="zh-CN" dirty="0"/>
          </a:p>
          <a:p>
            <a:pPr algn="just"/>
            <a:r>
              <a:rPr lang="zh-CN" altLang="en-US" dirty="0"/>
              <a:t>但是，适配器模式仅仅只是接口的转换，其本身无法在提供接口的同时进行计数这样的功能控制。</a:t>
            </a:r>
            <a:endParaRPr lang="en-US" altLang="zh-CN" dirty="0"/>
          </a:p>
          <a:p>
            <a:pPr algn="just"/>
            <a:endParaRPr lang="en-US" altLang="zh-CN" dirty="0"/>
          </a:p>
          <a:p>
            <a:pPr algn="just"/>
            <a:r>
              <a:rPr lang="zh-CN" altLang="en-US" dirty="0"/>
              <a:t>我们如何在提供功能的同时进行计数控制呢？</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spTree>
    <p:extLst>
      <p:ext uri="{BB962C8B-B14F-4D97-AF65-F5344CB8AC3E}">
        <p14:creationId xmlns:p14="http://schemas.microsoft.com/office/powerpoint/2010/main" val="302518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代理</a:t>
            </a:r>
            <a:r>
              <a:rPr lang="en-US" altLang="zh-CN" sz="5400" dirty="0">
                <a:solidFill>
                  <a:srgbClr val="003366"/>
                </a:solidFill>
                <a:latin typeface="Microsoft YaHei" charset="-122"/>
                <a:ea typeface="Microsoft YaHei" charset="-122"/>
                <a:cs typeface="Microsoft YaHei" charset="-122"/>
              </a:rPr>
              <a:t>/</a:t>
            </a:r>
            <a:r>
              <a:rPr lang="zh-CN" altLang="en-US" sz="5400" dirty="0">
                <a:solidFill>
                  <a:srgbClr val="003366"/>
                </a:solidFill>
                <a:latin typeface="Microsoft YaHei" charset="-122"/>
                <a:ea typeface="Microsoft YaHei" charset="-122"/>
                <a:cs typeface="Microsoft YaHei" charset="-122"/>
              </a:rPr>
              <a:t>委托</a:t>
            </a:r>
            <a:r>
              <a:rPr lang="en-US" altLang="zh-CN" sz="5400" dirty="0">
                <a:solidFill>
                  <a:srgbClr val="003366"/>
                </a:solidFill>
                <a:latin typeface="Microsoft YaHei" charset="-122"/>
                <a:ea typeface="Microsoft YaHei" charset="-122"/>
                <a:cs typeface="Microsoft YaHei" charset="-122"/>
              </a:rPr>
              <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Proxy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28</a:t>
            </a:fld>
            <a:endParaRPr lang="en-US" altLang="zh-CN" sz="1400">
              <a:solidFill>
                <a:schemeClr val="hlink"/>
              </a:solidFill>
              <a:ea typeface="SimSun" charset="-122"/>
            </a:endParaRPr>
          </a:p>
        </p:txBody>
      </p:sp>
    </p:spTree>
    <p:extLst>
      <p:ext uri="{BB962C8B-B14F-4D97-AF65-F5344CB8AC3E}">
        <p14:creationId xmlns:p14="http://schemas.microsoft.com/office/powerpoint/2010/main" val="4009527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3366"/>
                </a:solidFill>
                <a:latin typeface="Microsoft YaHei" charset="-122"/>
                <a:ea typeface="Microsoft YaHei" charset="-122"/>
                <a:cs typeface="Microsoft YaHei" charset="-122"/>
              </a:rPr>
              <a:t>代理</a:t>
            </a:r>
            <a:r>
              <a:rPr lang="en-US" altLang="zh-CN" dirty="0">
                <a:solidFill>
                  <a:srgbClr val="003366"/>
                </a:solidFill>
                <a:latin typeface="Microsoft YaHei" charset="-122"/>
                <a:ea typeface="Microsoft YaHei" charset="-122"/>
                <a:cs typeface="Microsoft YaHei" charset="-122"/>
              </a:rPr>
              <a:t>/</a:t>
            </a:r>
            <a:r>
              <a:rPr lang="zh-CN" altLang="en-US" dirty="0">
                <a:solidFill>
                  <a:srgbClr val="003366"/>
                </a:solidFill>
                <a:latin typeface="Microsoft YaHei" charset="-122"/>
                <a:ea typeface="Microsoft YaHei" charset="-122"/>
                <a:cs typeface="Microsoft YaHei" charset="-122"/>
              </a:rPr>
              <a:t>委托</a:t>
            </a:r>
            <a:endParaRPr lang="en-US" dirty="0"/>
          </a:p>
        </p:txBody>
      </p:sp>
      <p:sp>
        <p:nvSpPr>
          <p:cNvPr id="4" name="内容占位符 3"/>
          <p:cNvSpPr>
            <a:spLocks noGrp="1"/>
          </p:cNvSpPr>
          <p:nvPr>
            <p:ph idx="1"/>
          </p:nvPr>
        </p:nvSpPr>
        <p:spPr>
          <a:xfrm>
            <a:off x="628650" y="1560291"/>
            <a:ext cx="8047806" cy="4749029"/>
          </a:xfrm>
        </p:spPr>
        <p:txBody>
          <a:bodyPr/>
          <a:lstStyle/>
          <a:p>
            <a:r>
              <a:rPr lang="zh-CN" altLang="en-US" dirty="0"/>
              <a:t>在一些应用中，直接访问对象往往会带来诸多问题</a:t>
            </a:r>
            <a:endParaRPr lang="en-US" altLang="zh-CN" dirty="0"/>
          </a:p>
          <a:p>
            <a:pPr lvl="1">
              <a:buSzPct val="75000"/>
              <a:buFont typeface="Wingdings" pitchFamily="2" charset="2"/>
              <a:buChar char="§"/>
            </a:pPr>
            <a:r>
              <a:rPr lang="zh-CN" altLang="en-US" dirty="0"/>
              <a:t>要访问的对象在远程的机器上。</a:t>
            </a:r>
            <a:endParaRPr lang="en-US" altLang="zh-CN" dirty="0"/>
          </a:p>
          <a:p>
            <a:pPr lvl="1">
              <a:buSzPct val="75000"/>
              <a:buFont typeface="Wingdings" pitchFamily="2" charset="2"/>
              <a:buChar char="§"/>
            </a:pPr>
            <a:r>
              <a:rPr lang="zh-CN" altLang="en-US" dirty="0"/>
              <a:t>被访问对象创建开销很大，或者某些操作需要安全控制，或者需要进程外的访问</a:t>
            </a:r>
            <a:endParaRPr lang="en-US" altLang="zh-CN" dirty="0"/>
          </a:p>
          <a:p>
            <a:pPr lvl="1">
              <a:buSzPct val="75000"/>
              <a:buFont typeface="Wingdings" pitchFamily="2" charset="2"/>
              <a:buChar char="§"/>
            </a:pPr>
            <a:r>
              <a:rPr lang="zh-CN" altLang="en-US" dirty="0"/>
              <a:t>直接访问会给使用者或者系统结构带来不必要的麻烦</a:t>
            </a:r>
            <a:endParaRPr lang="en-US" altLang="zh-CN" dirty="0"/>
          </a:p>
          <a:p>
            <a:pPr lvl="1">
              <a:buSzPct val="75000"/>
              <a:buFont typeface="Wingdings" pitchFamily="2" charset="2"/>
              <a:buChar char="§"/>
            </a:pPr>
            <a:r>
              <a:rPr lang="zh-CN" altLang="en-US" dirty="0"/>
              <a:t>被访问对象需要实时根据访问者的行为做出诸多复杂处理</a:t>
            </a:r>
            <a:endParaRPr lang="en-US" altLang="zh-CN" dirty="0"/>
          </a:p>
          <a:p>
            <a:r>
              <a:rPr lang="zh-CN" altLang="en-US" dirty="0"/>
              <a:t>我们可以在被访问对象上</a:t>
            </a:r>
            <a:r>
              <a:rPr lang="zh-CN" altLang="en-US" dirty="0">
                <a:solidFill>
                  <a:srgbClr val="FF0000"/>
                </a:solidFill>
              </a:rPr>
              <a:t>加上一个访问层</a:t>
            </a:r>
            <a:r>
              <a:rPr lang="zh-CN" altLang="en-US" dirty="0"/>
              <a:t>，将复杂操作</a:t>
            </a:r>
            <a:r>
              <a:rPr lang="zh-CN" altLang="en-US" dirty="0">
                <a:solidFill>
                  <a:srgbClr val="FF0000"/>
                </a:solidFill>
              </a:rPr>
              <a:t>包裹在内部</a:t>
            </a:r>
            <a:r>
              <a:rPr lang="zh-CN" altLang="en-US" dirty="0"/>
              <a:t>不对外部类开放，</a:t>
            </a:r>
            <a:r>
              <a:rPr lang="zh-CN" altLang="en-US" dirty="0">
                <a:solidFill>
                  <a:srgbClr val="FF0000"/>
                </a:solidFill>
              </a:rPr>
              <a:t>仅对外开放功能接口</a:t>
            </a:r>
            <a:r>
              <a:rPr lang="zh-CN" altLang="en-US" dirty="0"/>
              <a:t>，即可完成上述要求，这就是代理</a:t>
            </a:r>
            <a:r>
              <a:rPr lang="en-US" altLang="zh-CN" dirty="0"/>
              <a:t>/</a:t>
            </a:r>
            <a:r>
              <a:rPr lang="zh-CN" altLang="en-US" dirty="0"/>
              <a:t>委托模式</a:t>
            </a:r>
            <a:endParaRPr lang="en-US" altLang="zh-CN" dirty="0"/>
          </a:p>
          <a:p>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a:p>
        </p:txBody>
      </p:sp>
    </p:spTree>
    <p:extLst>
      <p:ext uri="{BB962C8B-B14F-4D97-AF65-F5344CB8AC3E}">
        <p14:creationId xmlns:p14="http://schemas.microsoft.com/office/powerpoint/2010/main" val="222240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一个简单例子</a:t>
            </a:r>
            <a:r>
              <a:rPr lang="en-US" altLang="zh-CN" dirty="0"/>
              <a:t>—</a:t>
            </a:r>
            <a:r>
              <a:rPr lang="zh-CN" altLang="en-US" dirty="0"/>
              <a:t>栈</a:t>
            </a:r>
          </a:p>
        </p:txBody>
      </p:sp>
      <p:sp>
        <p:nvSpPr>
          <p:cNvPr id="3" name="内容占位符 2"/>
          <p:cNvSpPr>
            <a:spLocks noGrp="1"/>
          </p:cNvSpPr>
          <p:nvPr>
            <p:ph idx="1"/>
          </p:nvPr>
        </p:nvSpPr>
        <p:spPr>
          <a:xfrm>
            <a:off x="628650" y="1825625"/>
            <a:ext cx="4518116" cy="4351338"/>
          </a:xfrm>
        </p:spPr>
        <p:txBody>
          <a:bodyPr/>
          <a:lstStyle/>
          <a:p>
            <a:r>
              <a:rPr lang="zh-CN" altLang="en-US" dirty="0"/>
              <a:t>功能类似数组</a:t>
            </a:r>
            <a:endParaRPr lang="en-US" altLang="zh-CN" dirty="0"/>
          </a:p>
          <a:p>
            <a:r>
              <a:rPr lang="zh-CN" altLang="zh-CN" dirty="0"/>
              <a:t>元素访问规则有所不同，是“</a:t>
            </a:r>
            <a:r>
              <a:rPr lang="zh-CN" altLang="en-US" dirty="0"/>
              <a:t>后进先出</a:t>
            </a:r>
            <a:r>
              <a:rPr lang="zh-CN" altLang="zh-CN" dirty="0"/>
              <a:t>”</a:t>
            </a:r>
            <a:r>
              <a:rPr lang="zh-CN" altLang="en-US" dirty="0"/>
              <a:t>（</a:t>
            </a:r>
            <a:r>
              <a:rPr lang="en-US" altLang="zh-CN" dirty="0"/>
              <a:t>Last-In-First-Out</a:t>
            </a:r>
            <a:r>
              <a:rPr lang="zh-CN" altLang="en-US" dirty="0"/>
              <a:t>）</a:t>
            </a:r>
            <a:endParaRPr lang="en-US" altLang="zh-CN" dirty="0"/>
          </a:p>
          <a:p>
            <a:r>
              <a:rPr lang="zh-CN" altLang="en-US" dirty="0"/>
              <a:t>简单起见，只支持</a:t>
            </a:r>
            <a:r>
              <a:rPr lang="en-US" altLang="zh-CN" dirty="0" err="1"/>
              <a:t>int</a:t>
            </a:r>
            <a:r>
              <a:rPr lang="zh-CN" altLang="en-US" dirty="0"/>
              <a:t>类型的元素</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a:t>
            </a:fld>
            <a:endParaRPr lang="zh-CN" altLang="en-US" dirty="0"/>
          </a:p>
        </p:txBody>
      </p:sp>
      <p:pic>
        <p:nvPicPr>
          <p:cNvPr id="5" name="图片 4"/>
          <p:cNvPicPr>
            <a:picLocks noChangeAspect="1"/>
          </p:cNvPicPr>
          <p:nvPr/>
        </p:nvPicPr>
        <p:blipFill>
          <a:blip r:embed="rId2"/>
          <a:stretch>
            <a:fillRect/>
          </a:stretch>
        </p:blipFill>
        <p:spPr>
          <a:xfrm>
            <a:off x="5372100" y="1825625"/>
            <a:ext cx="2838450" cy="3305175"/>
          </a:xfrm>
          <a:prstGeom prst="rect">
            <a:avLst/>
          </a:prstGeom>
        </p:spPr>
      </p:pic>
    </p:spTree>
    <p:extLst>
      <p:ext uri="{BB962C8B-B14F-4D97-AF65-F5344CB8AC3E}">
        <p14:creationId xmlns:p14="http://schemas.microsoft.com/office/powerpoint/2010/main" val="3485858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p>
        </p:txBody>
      </p:sp>
      <p:sp>
        <p:nvSpPr>
          <p:cNvPr id="3" name="内容占位符 2"/>
          <p:cNvSpPr>
            <a:spLocks noGrp="1"/>
          </p:cNvSpPr>
          <p:nvPr>
            <p:ph idx="1"/>
          </p:nvPr>
        </p:nvSpPr>
        <p:spPr>
          <a:xfrm>
            <a:off x="628650" y="1268760"/>
            <a:ext cx="8047806" cy="4749029"/>
          </a:xfrm>
        </p:spPr>
        <p:txBody>
          <a:bodyPr/>
          <a:lstStyle/>
          <a:p>
            <a:r>
              <a:rPr lang="zh-CN" altLang="en-US" dirty="0"/>
              <a:t>远程代理：</a:t>
            </a:r>
            <a:endParaRPr lang="en-US" altLang="zh-CN" dirty="0"/>
          </a:p>
          <a:p>
            <a:pPr lvl="1">
              <a:buSzPct val="75000"/>
              <a:buFont typeface="Wingdings" pitchFamily="2" charset="2"/>
              <a:buChar char="§"/>
            </a:pPr>
            <a:r>
              <a:rPr lang="zh-CN" altLang="en-US" dirty="0"/>
              <a:t>在实际应用中，经常需要从其他进程或远程地址获取资源，获取这些资源往往需要较长的时间或者无法直接获取，此时我们可以使用代理</a:t>
            </a:r>
            <a:r>
              <a:rPr lang="en-US" altLang="zh-CN" dirty="0"/>
              <a:t>/</a:t>
            </a:r>
            <a:r>
              <a:rPr lang="zh-CN" altLang="en-US" dirty="0"/>
              <a:t>委托模式</a:t>
            </a:r>
            <a:endParaRPr lang="en-US" altLang="zh-CN" dirty="0"/>
          </a:p>
          <a:p>
            <a:pPr lvl="1">
              <a:buSzPct val="75000"/>
              <a:buFont typeface="Wingdings" pitchFamily="2" charset="2"/>
              <a:buChar char="§"/>
            </a:pPr>
            <a:r>
              <a:rPr lang="zh-CN" altLang="en-US" dirty="0"/>
              <a:t>我们利用代理</a:t>
            </a:r>
            <a:r>
              <a:rPr lang="en-US" altLang="zh-CN" dirty="0"/>
              <a:t>/</a:t>
            </a:r>
            <a:r>
              <a:rPr lang="zh-CN" altLang="en-US" dirty="0"/>
              <a:t>委托来替换掉原有的获取资源的方式，这样能够更加高效、安全地获取远程资源</a:t>
            </a:r>
            <a:endParaRPr lang="en-US" altLang="zh-CN" dirty="0"/>
          </a:p>
          <a:p>
            <a:r>
              <a:rPr lang="zh-CN" altLang="en-US" dirty="0"/>
              <a:t>资源安全：</a:t>
            </a:r>
            <a:endParaRPr lang="en-US" altLang="zh-CN" dirty="0"/>
          </a:p>
          <a:p>
            <a:pPr lvl="1">
              <a:buSzPct val="75000"/>
              <a:buFont typeface="Wingdings" pitchFamily="2" charset="2"/>
              <a:buChar char="§"/>
            </a:pPr>
            <a:r>
              <a:rPr lang="zh-CN" altLang="en-US" dirty="0"/>
              <a:t>在多进程编程中，并不是所有进程都对所有资源拥有访问使用修改的权限，所以我们可以使用代理</a:t>
            </a:r>
            <a:r>
              <a:rPr lang="en-US" altLang="zh-CN" dirty="0"/>
              <a:t>/</a:t>
            </a:r>
            <a:r>
              <a:rPr lang="zh-CN" altLang="en-US" dirty="0"/>
              <a:t>委托模式检查当前进程对当前资源是否拥有使用权限。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5" name="TextBox 3"/>
          <p:cNvSpPr txBox="1"/>
          <p:nvPr/>
        </p:nvSpPr>
        <p:spPr>
          <a:xfrm>
            <a:off x="709203" y="5207139"/>
            <a:ext cx="7886700" cy="132343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Proxy::request() {</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rgbClr val="FF0000"/>
                </a:solidFill>
                <a:latin typeface="Consolas" panose="020B0609020204030204" pitchFamily="49" charset="0"/>
                <a:ea typeface="华文楷体" panose="02010600040101010101" pitchFamily="2" charset="-122"/>
                <a:cs typeface="+mn-cs"/>
              </a:rPr>
              <a:t>checkAuthority</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cs typeface="+mn-cs"/>
              </a:rPr>
              <a:t>nowProcess,nowResource</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//do something;</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334085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代理</a:t>
            </a:r>
            <a:r>
              <a:rPr lang="en-US" altLang="zh-CN" dirty="0"/>
              <a:t>/</a:t>
            </a:r>
            <a:r>
              <a:rPr lang="zh-CN" altLang="en-US" dirty="0"/>
              <a:t>委托</a:t>
            </a:r>
            <a:endParaRPr 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a:p>
        </p:txBody>
      </p:sp>
      <p:pic>
        <p:nvPicPr>
          <p:cNvPr id="5" name="图片 4"/>
          <p:cNvPicPr>
            <a:picLocks noChangeAspect="1"/>
          </p:cNvPicPr>
          <p:nvPr/>
        </p:nvPicPr>
        <p:blipFill>
          <a:blip r:embed="rId3"/>
          <a:stretch>
            <a:fillRect/>
          </a:stretch>
        </p:blipFill>
        <p:spPr>
          <a:xfrm>
            <a:off x="1187624" y="1426616"/>
            <a:ext cx="6912768" cy="4882325"/>
          </a:xfrm>
          <a:prstGeom prst="rect">
            <a:avLst/>
          </a:prstGeom>
        </p:spPr>
      </p:pic>
    </p:spTree>
    <p:extLst>
      <p:ext uri="{BB962C8B-B14F-4D97-AF65-F5344CB8AC3E}">
        <p14:creationId xmlns:p14="http://schemas.microsoft.com/office/powerpoint/2010/main" val="351308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例子：智能指针引用计数</a:t>
            </a:r>
          </a:p>
        </p:txBody>
      </p:sp>
      <p:sp>
        <p:nvSpPr>
          <p:cNvPr id="5" name="TextBox 3"/>
          <p:cNvSpPr txBox="1"/>
          <p:nvPr/>
        </p:nvSpPr>
        <p:spPr>
          <a:xfrm>
            <a:off x="628650" y="1412776"/>
            <a:ext cx="7886700"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#include &lt;</a:t>
            </a:r>
            <a:r>
              <a:rPr lang="en-US" altLang="zh-CN" dirty="0" err="1">
                <a:solidFill>
                  <a:schemeClr val="tx1"/>
                </a:solidFill>
                <a:latin typeface="Consolas" panose="020B0609020204030204" pitchFamily="49" charset="0"/>
                <a:ea typeface="华文楷体" panose="02010600040101010101" pitchFamily="2" charset="-122"/>
                <a:cs typeface="+mn-cs"/>
              </a:rPr>
              <a:t>iostream</a:t>
            </a:r>
            <a:r>
              <a:rPr lang="en-US" altLang="zh-CN" dirty="0">
                <a:solidFill>
                  <a:schemeClr val="tx1"/>
                </a:solidFill>
                <a:latin typeface="Consolas" panose="020B0609020204030204" pitchFamily="49" charset="0"/>
                <a:ea typeface="华文楷体" panose="02010600040101010101" pitchFamily="2" charset="-122"/>
                <a:cs typeface="+mn-cs"/>
              </a:rPr>
              <a:t>&gt;</a:t>
            </a:r>
          </a:p>
          <a:p>
            <a:r>
              <a:rPr lang="en-US" altLang="zh-CN" dirty="0">
                <a:solidFill>
                  <a:schemeClr val="tx1"/>
                </a:solidFill>
                <a:latin typeface="Consolas" panose="020B0609020204030204" pitchFamily="49" charset="0"/>
                <a:ea typeface="华文楷体" panose="02010600040101010101" pitchFamily="2" charset="-122"/>
                <a:cs typeface="+mn-cs"/>
              </a:rPr>
              <a:t>using namespace </a:t>
            </a:r>
            <a:r>
              <a:rPr lang="en-US" altLang="zh-CN" dirty="0" err="1">
                <a:solidFill>
                  <a:schemeClr val="tx1"/>
                </a:solidFill>
                <a:latin typeface="Consolas" panose="020B0609020204030204" pitchFamily="49" charset="0"/>
                <a:ea typeface="华文楷体" panose="02010600040101010101" pitchFamily="2" charset="-122"/>
                <a:cs typeface="+mn-cs"/>
              </a:rPr>
              <a:t>std</a:t>
            </a:r>
            <a:r>
              <a:rPr lang="en-US" altLang="zh-CN" dirty="0">
                <a:solidFill>
                  <a:schemeClr val="tx1"/>
                </a:solidFill>
                <a:latin typeface="Consolas" panose="020B0609020204030204" pitchFamily="49" charset="0"/>
                <a:ea typeface="华文楷体" panose="02010600040101010101" pitchFamily="2" charset="-122"/>
                <a:cs typeface="+mn-cs"/>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提前声明智能指针模板类</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template &lt;</a:t>
            </a:r>
            <a:r>
              <a:rPr lang="en-US" altLang="zh-CN" dirty="0" err="1">
                <a:solidFill>
                  <a:schemeClr val="tx1"/>
                </a:solidFill>
                <a:latin typeface="Consolas" panose="020B0609020204030204" pitchFamily="49" charset="0"/>
                <a:ea typeface="华文楷体" panose="02010600040101010101" pitchFamily="2" charset="-122"/>
                <a:cs typeface="+mn-cs"/>
              </a:rPr>
              <a:t>typename</a:t>
            </a:r>
            <a:r>
              <a:rPr lang="en-US" altLang="zh-CN" dirty="0">
                <a:solidFill>
                  <a:schemeClr val="tx1"/>
                </a:solidFill>
                <a:latin typeface="Consolas" panose="020B0609020204030204" pitchFamily="49" charset="0"/>
                <a:ea typeface="华文楷体" panose="02010600040101010101" pitchFamily="2" charset="-122"/>
                <a:cs typeface="+mn-cs"/>
              </a:rPr>
              <a:t> T&gt; class </a:t>
            </a:r>
            <a:r>
              <a:rPr lang="en-US" altLang="zh-CN" dirty="0" err="1">
                <a:solidFill>
                  <a:schemeClr val="tx1"/>
                </a:solidFill>
                <a:latin typeface="Consolas" panose="020B0609020204030204" pitchFamily="49" charset="0"/>
                <a:ea typeface="华文楷体" panose="02010600040101010101" pitchFamily="2" charset="-122"/>
                <a:cs typeface="+mn-cs"/>
              </a:rPr>
              <a:t>SmartPtr</a:t>
            </a:r>
            <a:r>
              <a:rPr lang="en-US" altLang="zh-CN" dirty="0">
                <a:solidFill>
                  <a:schemeClr val="tx1"/>
                </a:solidFill>
                <a:latin typeface="Consolas" panose="020B0609020204030204" pitchFamily="49" charset="0"/>
                <a:ea typeface="华文楷体" panose="02010600040101010101" pitchFamily="2" charset="-122"/>
                <a:cs typeface="+mn-cs"/>
              </a:rPr>
              <a:t>; </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辅助指针，用于存储指针计数以及封装实际指针地址</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template &lt;</a:t>
            </a:r>
            <a:r>
              <a:rPr lang="en-US" altLang="zh-CN" dirty="0" err="1">
                <a:solidFill>
                  <a:schemeClr val="tx1"/>
                </a:solidFill>
                <a:latin typeface="Consolas" panose="020B0609020204030204" pitchFamily="49" charset="0"/>
                <a:ea typeface="华文楷体" panose="02010600040101010101" pitchFamily="2" charset="-122"/>
                <a:cs typeface="+mn-cs"/>
              </a:rPr>
              <a:t>typename</a:t>
            </a:r>
            <a:r>
              <a:rPr lang="en-US" altLang="zh-CN" dirty="0">
                <a:solidFill>
                  <a:schemeClr val="tx1"/>
                </a:solidFill>
                <a:latin typeface="Consolas" panose="020B0609020204030204" pitchFamily="49" charset="0"/>
                <a:ea typeface="华文楷体" panose="02010600040101010101" pitchFamily="2" charset="-122"/>
                <a:cs typeface="+mn-cs"/>
              </a:rPr>
              <a:t> T&gt;</a:t>
            </a:r>
          </a:p>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U_Ptr</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friend class </a:t>
            </a:r>
            <a:r>
              <a:rPr lang="en-US" altLang="zh-CN" dirty="0" err="1">
                <a:solidFill>
                  <a:schemeClr val="tx1"/>
                </a:solidFill>
                <a:latin typeface="Consolas" panose="020B0609020204030204" pitchFamily="49" charset="0"/>
                <a:ea typeface="华文楷体" panose="02010600040101010101" pitchFamily="2" charset="-122"/>
                <a:cs typeface="+mn-cs"/>
              </a:rPr>
              <a:t>SmartPtr</a:t>
            </a:r>
            <a:r>
              <a:rPr lang="en-US" altLang="zh-CN" dirty="0">
                <a:solidFill>
                  <a:schemeClr val="tx1"/>
                </a:solidFill>
                <a:latin typeface="Consolas" panose="020B0609020204030204" pitchFamily="49" charset="0"/>
                <a:ea typeface="华文楷体" panose="02010600040101010101" pitchFamily="2" charset="-122"/>
                <a:cs typeface="+mn-cs"/>
              </a:rPr>
              <a:t>&lt;T&gt;;</a:t>
            </a:r>
            <a:endParaRPr lang="zh-CN" altLang="en-US"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U_Ptr</a:t>
            </a:r>
            <a:r>
              <a:rPr lang="en-US" altLang="zh-CN" dirty="0">
                <a:solidFill>
                  <a:schemeClr val="tx1"/>
                </a:solidFill>
                <a:latin typeface="Consolas" panose="020B0609020204030204" pitchFamily="49" charset="0"/>
                <a:ea typeface="华文楷体" panose="02010600040101010101" pitchFamily="2" charset="-122"/>
                <a:cs typeface="+mn-cs"/>
              </a:rPr>
              <a:t>(T *</a:t>
            </a:r>
            <a:r>
              <a:rPr lang="en-US" altLang="zh-CN" dirty="0" err="1">
                <a:solidFill>
                  <a:schemeClr val="tx1"/>
                </a:solidFill>
                <a:latin typeface="Consolas" panose="020B0609020204030204" pitchFamily="49" charset="0"/>
                <a:ea typeface="华文楷体" panose="02010600040101010101" pitchFamily="2" charset="-122"/>
                <a:cs typeface="+mn-cs"/>
              </a:rPr>
              <a:t>ptr</a:t>
            </a:r>
            <a:r>
              <a:rPr lang="en-US" altLang="zh-CN" dirty="0">
                <a:solidFill>
                  <a:schemeClr val="tx1"/>
                </a:solidFill>
                <a:latin typeface="Consolas" panose="020B0609020204030204" pitchFamily="49" charset="0"/>
                <a:ea typeface="华文楷体" panose="02010600040101010101" pitchFamily="2" charset="-122"/>
                <a:cs typeface="+mn-cs"/>
              </a:rPr>
              <a:t>) :p(</a:t>
            </a:r>
            <a:r>
              <a:rPr lang="en-US" altLang="zh-CN" dirty="0" err="1">
                <a:solidFill>
                  <a:schemeClr val="tx1"/>
                </a:solidFill>
                <a:latin typeface="Consolas" panose="020B0609020204030204" pitchFamily="49" charset="0"/>
                <a:ea typeface="华文楷体" panose="02010600040101010101" pitchFamily="2" charset="-122"/>
                <a:cs typeface="+mn-cs"/>
              </a:rPr>
              <a:t>ptr</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count(1) </a:t>
            </a:r>
            <a:r>
              <a:rPr lang="en-US" altLang="zh-CN" dirty="0">
                <a:solidFill>
                  <a:schemeClr val="tx1"/>
                </a:solidFill>
                <a:latin typeface="Consolas" panose="020B0609020204030204" pitchFamily="49" charset="0"/>
                <a:ea typeface="华文楷体" panose="02010600040101010101" pitchFamily="2" charset="-122"/>
                <a:cs typeface="+mn-cs"/>
              </a:rPr>
              <a:t>{ }</a:t>
            </a:r>
          </a:p>
          <a:p>
            <a:pPr lvl="1"/>
            <a:r>
              <a:rPr lang="en-US" altLang="zh-CN" dirty="0">
                <a:solidFill>
                  <a:schemeClr val="tx1"/>
                </a:solidFill>
                <a:latin typeface="Consolas" panose="020B0609020204030204" pitchFamily="49" charset="0"/>
                <a:ea typeface="华文楷体" panose="02010600040101010101" pitchFamily="2" charset="-122"/>
              </a:rPr>
              <a:t>~</a:t>
            </a:r>
            <a:r>
              <a:rPr lang="en-US" altLang="zh-CN" dirty="0" err="1">
                <a:solidFill>
                  <a:schemeClr val="tx1"/>
                </a:solidFill>
                <a:latin typeface="Consolas" panose="020B0609020204030204" pitchFamily="49" charset="0"/>
                <a:ea typeface="华文楷体" panose="02010600040101010101" pitchFamily="2" charset="-122"/>
              </a:rPr>
              <a:t>U_Ptr</a:t>
            </a:r>
            <a:r>
              <a:rPr lang="en-US" altLang="zh-CN" dirty="0">
                <a:solidFill>
                  <a:schemeClr val="tx1"/>
                </a:solidFill>
                <a:latin typeface="Consolas" panose="020B0609020204030204" pitchFamily="49" charset="0"/>
                <a:ea typeface="华文楷体" panose="02010600040101010101" pitchFamily="2" charset="-122"/>
              </a:rPr>
              <a:t>() { delete p; }</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en-US" altLang="zh-CN" dirty="0" err="1">
                <a:solidFill>
                  <a:srgbClr val="FF0000"/>
                </a:solidFill>
                <a:latin typeface="Consolas" panose="020B0609020204030204" pitchFamily="49" charset="0"/>
                <a:ea typeface="华文楷体" panose="02010600040101010101" pitchFamily="2" charset="-122"/>
                <a:cs typeface="+mn-cs"/>
              </a:rPr>
              <a:t>int</a:t>
            </a:r>
            <a:r>
              <a:rPr lang="en-US" altLang="zh-CN" dirty="0">
                <a:solidFill>
                  <a:srgbClr val="FF0000"/>
                </a:solidFill>
                <a:latin typeface="Consolas" panose="020B0609020204030204" pitchFamily="49" charset="0"/>
                <a:ea typeface="华文楷体" panose="02010600040101010101" pitchFamily="2" charset="-122"/>
                <a:cs typeface="+mn-cs"/>
              </a:rPr>
              <a:t> count;   </a:t>
            </a:r>
          </a:p>
          <a:p>
            <a:r>
              <a:rPr lang="en-US" altLang="zh-CN" dirty="0">
                <a:solidFill>
                  <a:schemeClr val="tx1"/>
                </a:solidFill>
                <a:latin typeface="Consolas" panose="020B0609020204030204" pitchFamily="49" charset="0"/>
                <a:ea typeface="华文楷体" panose="02010600040101010101" pitchFamily="2" charset="-122"/>
                <a:cs typeface="+mn-cs"/>
              </a:rPr>
              <a:t>	T *p;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数据存放地址</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Tree>
    <p:extLst>
      <p:ext uri="{BB962C8B-B14F-4D97-AF65-F5344CB8AC3E}">
        <p14:creationId xmlns:p14="http://schemas.microsoft.com/office/powerpoint/2010/main" val="428174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例子：智能指针引用计数</a:t>
            </a:r>
          </a:p>
        </p:txBody>
      </p:sp>
      <p:sp>
        <p:nvSpPr>
          <p:cNvPr id="5" name="TextBox 3"/>
          <p:cNvSpPr txBox="1"/>
          <p:nvPr/>
        </p:nvSpPr>
        <p:spPr>
          <a:xfrm>
            <a:off x="611560" y="1268760"/>
            <a:ext cx="7886700"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a:t>
            </a:r>
            <a:r>
              <a:rPr lang="en-US" altLang="zh-CN" sz="1600" dirty="0" err="1">
                <a:solidFill>
                  <a:schemeClr val="tx1"/>
                </a:solidFill>
                <a:latin typeface="Consolas" panose="020B0609020204030204" pitchFamily="49" charset="0"/>
                <a:ea typeface="华文楷体" panose="02010600040101010101" pitchFamily="2" charset="-122"/>
                <a:cs typeface="+mn-cs"/>
              </a:rPr>
              <a:t>typename</a:t>
            </a:r>
            <a:r>
              <a:rPr lang="en-US" altLang="zh-CN" sz="1600" dirty="0">
                <a:solidFill>
                  <a:schemeClr val="tx1"/>
                </a:solidFill>
                <a:latin typeface="Consolas" panose="020B0609020204030204" pitchFamily="49" charset="0"/>
                <a:ea typeface="华文楷体" panose="02010600040101010101" pitchFamily="2" charset="-122"/>
                <a:cs typeface="+mn-cs"/>
              </a:rPr>
              <a:t> T&gt;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智能指针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U_Ptr</a:t>
            </a:r>
            <a:r>
              <a:rPr lang="en-US" altLang="zh-CN" sz="1600" dirty="0">
                <a:solidFill>
                  <a:srgbClr val="FF0000"/>
                </a:solidFill>
                <a:latin typeface="Consolas" panose="020B0609020204030204" pitchFamily="49" charset="0"/>
                <a:ea typeface="华文楷体" panose="02010600040101010101" pitchFamily="2" charset="-122"/>
                <a:cs typeface="+mn-cs"/>
              </a:rPr>
              <a:t>&lt;T&gt;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进行实际</a:t>
            </a:r>
            <a:r>
              <a:rPr lang="zh-CN" altLang="en-US" sz="1600" dirty="0">
                <a:solidFill>
                  <a:srgbClr val="FF0000"/>
                </a:solidFill>
                <a:latin typeface="Consolas" panose="020B0609020204030204" pitchFamily="49" charset="0"/>
                <a:ea typeface="华文楷体" panose="02010600040101010101" pitchFamily="2" charset="-122"/>
              </a:rPr>
              <a:t>指针</a:t>
            </a:r>
            <a:r>
              <a:rPr lang="zh-CN" altLang="en-US" sz="1600" dirty="0">
                <a:solidFill>
                  <a:srgbClr val="FF0000"/>
                </a:solidFill>
                <a:latin typeface="Consolas" panose="020B0609020204030204" pitchFamily="49" charset="0"/>
                <a:ea typeface="华文楷体" panose="02010600040101010101" pitchFamily="2" charset="-122"/>
                <a:cs typeface="+mn-cs"/>
              </a:rPr>
              <a:t>操作的辅助指针</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(T *</a:t>
            </a:r>
            <a:r>
              <a:rPr lang="en-US" altLang="zh-CN" sz="1600" dirty="0" err="1">
                <a:solidFill>
                  <a:schemeClr val="tx1"/>
                </a:solidFill>
                <a:latin typeface="Consolas" panose="020B0609020204030204" pitchFamily="49" charset="0"/>
                <a:ea typeface="华文楷体" panose="02010600040101010101" pitchFamily="2" charset="-122"/>
                <a:cs typeface="+mn-cs"/>
              </a:rPr>
              <a:t>ptr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(new </a:t>
            </a:r>
            <a:r>
              <a:rPr lang="en-US" altLang="zh-CN" sz="1600" dirty="0" err="1">
                <a:solidFill>
                  <a:schemeClr val="tx1"/>
                </a:solidFill>
                <a:latin typeface="Consolas" panose="020B0609020204030204" pitchFamily="49" charset="0"/>
                <a:ea typeface="华文楷体" panose="02010600040101010101" pitchFamily="2" charset="-122"/>
                <a:cs typeface="+mn-cs"/>
              </a:rPr>
              <a:t>U_Ptr</a:t>
            </a:r>
            <a:r>
              <a:rPr lang="en-US" altLang="zh-CN" sz="1600" dirty="0">
                <a:solidFill>
                  <a:schemeClr val="tx1"/>
                </a:solidFill>
                <a:latin typeface="Consolas" panose="020B0609020204030204" pitchFamily="49" charset="0"/>
                <a:ea typeface="华文楷体" panose="02010600040101010101" pitchFamily="2" charset="-122"/>
                <a:cs typeface="+mn-cs"/>
              </a:rPr>
              <a:t>&lt;T&gt;(</a:t>
            </a:r>
            <a:r>
              <a:rPr lang="en-US" altLang="zh-CN" sz="1600" dirty="0" err="1">
                <a:solidFill>
                  <a:schemeClr val="tx1"/>
                </a:solidFill>
                <a:latin typeface="Consolas" panose="020B0609020204030204" pitchFamily="49" charset="0"/>
                <a:ea typeface="华文楷体" panose="02010600040101010101" pitchFamily="2" charset="-122"/>
                <a:cs typeface="+mn-cs"/>
              </a:rPr>
              <a:t>ptr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调动拷贝构造即增加引用计数</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&lt;T&gt; &amp;</a:t>
            </a:r>
            <a:r>
              <a:rPr lang="en-US" altLang="zh-CN" sz="1600" dirty="0" err="1">
                <a:solidFill>
                  <a:schemeClr val="tx1"/>
                </a:solidFill>
                <a:latin typeface="Consolas" panose="020B0609020204030204" pitchFamily="49" charset="0"/>
                <a:ea typeface="华文楷体" panose="02010600040101010101" pitchFamily="2" charset="-122"/>
                <a:cs typeface="+mn-cs"/>
              </a:rPr>
              <a:t>sp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sp.rp</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-&gt;count;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&lt;T&gt;&amp; </a:t>
            </a:r>
            <a:r>
              <a:rPr lang="en-US" altLang="zh-CN" sz="1600" dirty="0" err="1">
                <a:solidFill>
                  <a:schemeClr val="tx1"/>
                </a:solidFill>
                <a:latin typeface="Consolas" panose="020B0609020204030204" pitchFamily="49" charset="0"/>
                <a:ea typeface="华文楷体" panose="02010600040101010101" pitchFamily="2" charset="-122"/>
                <a:cs typeface="+mn-cs"/>
              </a:rPr>
              <a:t>rhs</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rhs.rp</a:t>
            </a:r>
            <a:r>
              <a:rPr lang="en-US" altLang="zh-CN" sz="1600" dirty="0">
                <a:solidFill>
                  <a:schemeClr val="tx1"/>
                </a:solidFill>
                <a:latin typeface="Consolas" panose="020B0609020204030204" pitchFamily="49" charset="0"/>
                <a:ea typeface="华文楷体" panose="02010600040101010101" pitchFamily="2" charset="-122"/>
                <a:cs typeface="+mn-cs"/>
              </a:rPr>
              <a:t>-&gt;count;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赋值号后的指针引用加</a:t>
            </a:r>
            <a:r>
              <a:rPr lang="en-US" altLang="zh-CN" sz="1600" dirty="0">
                <a:solidFill>
                  <a:srgbClr val="FF0000"/>
                </a:solidFill>
                <a:latin typeface="Consolas" panose="020B0609020204030204" pitchFamily="49" charset="0"/>
                <a:ea typeface="华文楷体" panose="02010600040101010101" pitchFamily="2" charset="-122"/>
                <a:cs typeface="+mn-cs"/>
              </a:rPr>
              <a:t>1</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-&gt;count == 0)</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delete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原内部指针引用减</a:t>
            </a:r>
            <a:r>
              <a:rPr lang="en-US" altLang="zh-CN" sz="1600" dirty="0">
                <a:solidFill>
                  <a:srgbClr val="FF0000"/>
                </a:solidFill>
                <a:latin typeface="Consolas" panose="020B0609020204030204" pitchFamily="49" charset="0"/>
                <a:ea typeface="华文楷体" panose="02010600040101010101" pitchFamily="2" charset="-122"/>
                <a:cs typeface="+mn-cs"/>
              </a:rPr>
              <a:t>1</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rhs.rp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代理新的指针</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*this;</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只有引用次数为</a:t>
            </a:r>
            <a:r>
              <a:rPr lang="en-US" altLang="zh-CN" sz="1600" dirty="0">
                <a:solidFill>
                  <a:srgbClr val="FF0000"/>
                </a:solidFill>
                <a:latin typeface="Consolas" panose="020B0609020204030204" pitchFamily="49" charset="0"/>
                <a:ea typeface="华文楷体" panose="02010600040101010101" pitchFamily="2" charset="-122"/>
                <a:cs typeface="+mn-cs"/>
              </a:rPr>
              <a:t>0</a:t>
            </a:r>
            <a:r>
              <a:rPr lang="zh-CN" altLang="en-US" sz="1600" dirty="0">
                <a:solidFill>
                  <a:srgbClr val="FF0000"/>
                </a:solidFill>
                <a:latin typeface="Consolas" panose="020B0609020204030204" pitchFamily="49" charset="0"/>
                <a:ea typeface="华文楷体" panose="02010600040101010101" pitchFamily="2" charset="-122"/>
                <a:cs typeface="+mn-cs"/>
              </a:rPr>
              <a:t>才会释放</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-&gt;count == 0</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delete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对智能指针操作等同于对内部辅助指针操作</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T &amp; operator *() { return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-&gt;p); }</a:t>
            </a:r>
          </a:p>
          <a:p>
            <a:r>
              <a:rPr lang="en-US" altLang="zh-CN" sz="1600" dirty="0">
                <a:solidFill>
                  <a:srgbClr val="FF0000"/>
                </a:solidFill>
                <a:latin typeface="Consolas" panose="020B0609020204030204" pitchFamily="49" charset="0"/>
                <a:ea typeface="华文楷体" panose="02010600040101010101" pitchFamily="2" charset="-122"/>
                <a:cs typeface="+mn-cs"/>
              </a:rPr>
              <a:t>	T* operator -&gt;() { return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-&gt;p;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Tree>
    <p:extLst>
      <p:ext uri="{BB962C8B-B14F-4D97-AF65-F5344CB8AC3E}">
        <p14:creationId xmlns:p14="http://schemas.microsoft.com/office/powerpoint/2010/main" val="324965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例子：智能指针引用计数</a:t>
            </a:r>
          </a:p>
        </p:txBody>
      </p:sp>
      <p:sp>
        <p:nvSpPr>
          <p:cNvPr id="5" name="TextBox 3"/>
          <p:cNvSpPr txBox="1"/>
          <p:nvPr/>
        </p:nvSpPr>
        <p:spPr>
          <a:xfrm>
            <a:off x="628650" y="1555037"/>
            <a:ext cx="7886700" cy="440120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声明指针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new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(2);</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使用代理来包裹指针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ptr1(</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ptr2(ptr1);</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ptr3 = ptr2;</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之后的操作均通过代理进行</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*ptr1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*ptr1 = 20;</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*ptr2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pic>
        <p:nvPicPr>
          <p:cNvPr id="4" name="图片 3"/>
          <p:cNvPicPr>
            <a:picLocks noChangeAspect="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r="88234" b="-6440"/>
          <a:stretch/>
        </p:blipFill>
        <p:spPr>
          <a:xfrm>
            <a:off x="6482036" y="1793906"/>
            <a:ext cx="1584176" cy="1863304"/>
          </a:xfrm>
          <a:prstGeom prst="rect">
            <a:avLst/>
          </a:prstGeom>
        </p:spPr>
      </p:pic>
    </p:spTree>
    <p:extLst>
      <p:ext uri="{BB962C8B-B14F-4D97-AF65-F5344CB8AC3E}">
        <p14:creationId xmlns:p14="http://schemas.microsoft.com/office/powerpoint/2010/main" val="4037651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变</a:t>
            </a:r>
            <a:r>
              <a:rPr lang="en-US" altLang="zh-CN" dirty="0"/>
              <a:t>”</a:t>
            </a:r>
            <a:r>
              <a:rPr lang="zh-CN" altLang="zh-CN" dirty="0"/>
              <a:t>与</a:t>
            </a:r>
            <a:r>
              <a:rPr lang="en-US" altLang="zh-CN" dirty="0"/>
              <a:t>“</a:t>
            </a:r>
            <a:r>
              <a:rPr lang="zh-CN" altLang="zh-CN" dirty="0"/>
              <a:t>不变</a:t>
            </a:r>
            <a:r>
              <a:rPr lang="en-US" altLang="zh-CN" dirty="0"/>
              <a:t>”</a:t>
            </a:r>
            <a:endParaRPr lang="zh-CN" altLang="en-US" dirty="0"/>
          </a:p>
        </p:txBody>
      </p:sp>
      <p:sp>
        <p:nvSpPr>
          <p:cNvPr id="3" name="内容占位符 2"/>
          <p:cNvSpPr>
            <a:spLocks noGrp="1"/>
          </p:cNvSpPr>
          <p:nvPr>
            <p:ph idx="1"/>
          </p:nvPr>
        </p:nvSpPr>
        <p:spPr>
          <a:xfrm>
            <a:off x="539552" y="1196752"/>
            <a:ext cx="8047806" cy="5112568"/>
          </a:xfrm>
        </p:spPr>
        <p:txBody>
          <a:bodyPr/>
          <a:lstStyle/>
          <a:p>
            <a:pPr lvl="0"/>
            <a:r>
              <a:rPr lang="en-US" altLang="zh-CN" dirty="0" err="1"/>
              <a:t>SmartPtr</a:t>
            </a:r>
            <a:r>
              <a:rPr lang="en-US" altLang="zh-CN" dirty="0"/>
              <a:t>&lt;</a:t>
            </a:r>
            <a:r>
              <a:rPr lang="en-US" altLang="zh-CN" dirty="0" err="1"/>
              <a:t>int</a:t>
            </a:r>
            <a:r>
              <a:rPr lang="en-US" altLang="zh-CN" dirty="0"/>
              <a:t>&gt;</a:t>
            </a:r>
            <a:r>
              <a:rPr lang="zh-CN" altLang="zh-CN" dirty="0"/>
              <a:t>与</a:t>
            </a:r>
            <a:r>
              <a:rPr lang="en-US" altLang="zh-CN" dirty="0"/>
              <a:t> </a:t>
            </a:r>
            <a:r>
              <a:rPr lang="en-US" altLang="zh-CN" dirty="0" err="1"/>
              <a:t>int</a:t>
            </a:r>
            <a:r>
              <a:rPr lang="en-US" altLang="zh-CN" dirty="0"/>
              <a:t>* </a:t>
            </a:r>
            <a:r>
              <a:rPr lang="zh-CN" altLang="zh-CN" dirty="0"/>
              <a:t>有相同的接口</a:t>
            </a:r>
          </a:p>
          <a:p>
            <a:pPr lvl="2">
              <a:buSzPct val="75000"/>
              <a:buFont typeface="Wingdings" pitchFamily="2" charset="2"/>
              <a:buChar char="§"/>
            </a:pPr>
            <a:r>
              <a:rPr lang="zh-CN" altLang="zh-CN" dirty="0"/>
              <a:t>操作符：</a:t>
            </a:r>
            <a:r>
              <a:rPr lang="en-US" altLang="zh-CN" dirty="0"/>
              <a:t>*</a:t>
            </a:r>
            <a:r>
              <a:rPr lang="zh-CN" altLang="zh-CN" dirty="0"/>
              <a:t>和</a:t>
            </a:r>
            <a:r>
              <a:rPr lang="en-US" altLang="zh-CN" dirty="0"/>
              <a:t>-&gt;</a:t>
            </a:r>
            <a:endParaRPr lang="zh-CN" altLang="zh-CN" dirty="0"/>
          </a:p>
          <a:p>
            <a:pPr lvl="2">
              <a:buSzPct val="75000"/>
              <a:buFont typeface="Wingdings" pitchFamily="2" charset="2"/>
              <a:buChar char="§"/>
            </a:pPr>
            <a:r>
              <a:rPr lang="zh-CN" altLang="zh-CN" dirty="0"/>
              <a:t>赋值操作符与初始化（拷贝构造）</a:t>
            </a:r>
          </a:p>
          <a:p>
            <a:pPr lvl="2">
              <a:buSzPct val="75000"/>
              <a:buFont typeface="Wingdings" pitchFamily="2" charset="2"/>
              <a:buChar char="§"/>
            </a:pPr>
            <a:r>
              <a:rPr lang="zh-CN" altLang="zh-CN" dirty="0"/>
              <a:t>释放（析构）</a:t>
            </a:r>
          </a:p>
          <a:p>
            <a:pPr lvl="0"/>
            <a:r>
              <a:rPr lang="en-US" altLang="zh-CN" dirty="0" err="1"/>
              <a:t>SmartPtr</a:t>
            </a:r>
            <a:r>
              <a:rPr lang="en-US" altLang="zh-CN" dirty="0"/>
              <a:t>&lt;</a:t>
            </a:r>
            <a:r>
              <a:rPr lang="en-US" altLang="zh-CN" dirty="0" err="1"/>
              <a:t>int</a:t>
            </a:r>
            <a:r>
              <a:rPr lang="en-US" altLang="zh-CN" dirty="0"/>
              <a:t>&gt;</a:t>
            </a:r>
            <a:r>
              <a:rPr lang="zh-CN" altLang="zh-CN" dirty="0"/>
              <a:t>比</a:t>
            </a:r>
            <a:r>
              <a:rPr lang="en-US" altLang="zh-CN" dirty="0"/>
              <a:t> </a:t>
            </a:r>
            <a:r>
              <a:rPr lang="en-US" altLang="zh-CN" dirty="0" err="1"/>
              <a:t>int</a:t>
            </a:r>
            <a:r>
              <a:rPr lang="en-US" altLang="zh-CN" dirty="0"/>
              <a:t>* </a:t>
            </a:r>
            <a:r>
              <a:rPr lang="zh-CN" altLang="zh-CN" dirty="0"/>
              <a:t>增加了一些控制操作</a:t>
            </a:r>
          </a:p>
          <a:p>
            <a:pPr lvl="2">
              <a:buSzPct val="75000"/>
              <a:buFont typeface="Wingdings" pitchFamily="2" charset="2"/>
              <a:buChar char="§"/>
            </a:pPr>
            <a:r>
              <a:rPr lang="zh-CN" altLang="zh-CN" dirty="0">
                <a:solidFill>
                  <a:srgbClr val="FF0000"/>
                </a:solidFill>
              </a:rPr>
              <a:t>拷贝构造</a:t>
            </a:r>
            <a:r>
              <a:rPr lang="zh-CN" altLang="zh-CN" dirty="0"/>
              <a:t>时引用计数加一</a:t>
            </a:r>
          </a:p>
          <a:p>
            <a:pPr lvl="2">
              <a:buSzPct val="75000"/>
              <a:buFont typeface="Wingdings" pitchFamily="2" charset="2"/>
              <a:buChar char="§"/>
            </a:pPr>
            <a:r>
              <a:rPr lang="zh-CN" altLang="zh-CN" dirty="0">
                <a:solidFill>
                  <a:srgbClr val="FF0000"/>
                </a:solidFill>
              </a:rPr>
              <a:t>析构</a:t>
            </a:r>
            <a:r>
              <a:rPr lang="zh-CN" altLang="zh-CN" dirty="0"/>
              <a:t>时引用计数减一，直到引用计数为</a:t>
            </a:r>
            <a:r>
              <a:rPr lang="en-US" altLang="zh-CN" dirty="0"/>
              <a:t>0</a:t>
            </a:r>
            <a:r>
              <a:rPr lang="zh-CN" altLang="zh-CN" dirty="0"/>
              <a:t>时释放</a:t>
            </a:r>
          </a:p>
          <a:p>
            <a:pPr lvl="2">
              <a:buSzPct val="75000"/>
              <a:buFont typeface="Wingdings" pitchFamily="2" charset="2"/>
              <a:buChar char="§"/>
            </a:pPr>
            <a:r>
              <a:rPr lang="zh-CN" altLang="zh-CN" dirty="0">
                <a:solidFill>
                  <a:srgbClr val="FF0000"/>
                </a:solidFill>
              </a:rPr>
              <a:t>赋值</a:t>
            </a:r>
            <a:r>
              <a:rPr lang="zh-CN" altLang="zh-CN" dirty="0"/>
              <a:t>时对当前引用计数和参数引用计数分别处理</a:t>
            </a:r>
          </a:p>
          <a:p>
            <a:pPr lvl="0"/>
            <a:r>
              <a:rPr lang="zh-CN" altLang="zh-CN" dirty="0"/>
              <a:t>常被称为</a:t>
            </a:r>
            <a:r>
              <a:rPr lang="en-US" altLang="zh-CN" dirty="0"/>
              <a:t>“</a:t>
            </a:r>
            <a:r>
              <a:rPr lang="zh-CN" altLang="zh-CN" dirty="0"/>
              <a:t>代理</a:t>
            </a:r>
            <a:r>
              <a:rPr lang="en-US" altLang="zh-CN" dirty="0"/>
              <a:t>”</a:t>
            </a:r>
            <a:r>
              <a:rPr lang="zh-CN" altLang="zh-CN" dirty="0"/>
              <a:t>模式</a:t>
            </a:r>
            <a:endParaRPr lang="en-US" altLang="zh-CN" dirty="0"/>
          </a:p>
          <a:p>
            <a:pPr lvl="2">
              <a:buSzPct val="75000"/>
              <a:buFont typeface="Wingdings" pitchFamily="2" charset="2"/>
              <a:buChar char="§"/>
            </a:pPr>
            <a:r>
              <a:rPr lang="zh-CN" altLang="zh-CN" dirty="0"/>
              <a:t>接口不变，功能变化</a:t>
            </a:r>
            <a:endParaRPr lang="en-US" altLang="zh-CN" dirty="0"/>
          </a:p>
          <a:p>
            <a:pPr lvl="2">
              <a:buSzPct val="75000"/>
              <a:buFont typeface="Wingdings" pitchFamily="2" charset="2"/>
              <a:buChar char="§"/>
            </a:pPr>
            <a:r>
              <a:rPr lang="zh-CN" altLang="zh-CN" dirty="0"/>
              <a:t>用于对被代理对象进行控制，如引用计数控制、权限控制、远程代理、延迟初始化等等</a:t>
            </a:r>
            <a:endParaRPr lang="en-US" altLang="zh-CN" dirty="0"/>
          </a:p>
          <a:p>
            <a:pPr lvl="2">
              <a:buSzPct val="75000"/>
              <a:buFont typeface="Wingdings" pitchFamily="2" charset="2"/>
              <a:buChar char="§"/>
            </a:pPr>
            <a:r>
              <a:rPr lang="zh-CN" altLang="en-US" dirty="0"/>
              <a:t>代理类就好比被代理类的“经纪人”，一方面提供被代理类所有接口的功能，另一方面可以同时进行额外的控制</a:t>
            </a:r>
            <a:r>
              <a:rPr lang="zh-CN" altLang="en-US"/>
              <a:t>操作。</a:t>
            </a:r>
            <a:endParaRPr lang="zh-CN" altLang="zh-CN"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Tree>
    <p:extLst>
      <p:ext uri="{BB962C8B-B14F-4D97-AF65-F5344CB8AC3E}">
        <p14:creationId xmlns:p14="http://schemas.microsoft.com/office/powerpoint/2010/main" val="3487140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a:t>
            </a:r>
            <a:r>
              <a:rPr lang="en-US" altLang="zh-CN" dirty="0"/>
              <a:t>/</a:t>
            </a:r>
            <a:r>
              <a:rPr lang="zh-CN" altLang="en-US" dirty="0"/>
              <a:t>委托 与 适配器 </a:t>
            </a:r>
          </a:p>
        </p:txBody>
      </p:sp>
      <p:sp>
        <p:nvSpPr>
          <p:cNvPr id="3" name="内容占位符 2"/>
          <p:cNvSpPr>
            <a:spLocks noGrp="1"/>
          </p:cNvSpPr>
          <p:nvPr>
            <p:ph idx="1"/>
          </p:nvPr>
        </p:nvSpPr>
        <p:spPr/>
        <p:txBody>
          <a:bodyPr/>
          <a:lstStyle/>
          <a:p>
            <a:r>
              <a:rPr lang="zh-CN" altLang="en-US" dirty="0"/>
              <a:t>相似：</a:t>
            </a:r>
            <a:endParaRPr lang="en-US" altLang="zh-CN" dirty="0"/>
          </a:p>
          <a:p>
            <a:pPr lvl="2">
              <a:buSzPct val="75000"/>
              <a:buFont typeface="Wingdings" pitchFamily="2" charset="2"/>
              <a:buChar char="§"/>
            </a:pPr>
            <a:r>
              <a:rPr lang="zh-CN" altLang="en-US" dirty="0"/>
              <a:t>均是在被访问对象之上进行封装</a:t>
            </a:r>
            <a:endParaRPr lang="en-US" altLang="zh-CN" dirty="0"/>
          </a:p>
          <a:p>
            <a:pPr lvl="2">
              <a:buSzPct val="75000"/>
              <a:buFont typeface="Wingdings" pitchFamily="2" charset="2"/>
              <a:buChar char="§"/>
            </a:pPr>
            <a:r>
              <a:rPr lang="zh-CN" altLang="en-US" dirty="0"/>
              <a:t>均提供被封装对象的功能接口供外部使用</a:t>
            </a:r>
            <a:endParaRPr lang="en-US" altLang="zh-CN" dirty="0"/>
          </a:p>
          <a:p>
            <a:pPr lvl="2">
              <a:buSzPct val="75000"/>
              <a:buFont typeface="Wingdings" pitchFamily="2" charset="2"/>
              <a:buChar char="§"/>
            </a:pPr>
            <a:endParaRPr lang="en-US" altLang="zh-CN" dirty="0"/>
          </a:p>
          <a:p>
            <a:r>
              <a:rPr lang="zh-CN" altLang="en-US" dirty="0"/>
              <a:t>不同：</a:t>
            </a:r>
            <a:endParaRPr lang="en-US" altLang="zh-CN" dirty="0"/>
          </a:p>
          <a:p>
            <a:pPr lvl="2">
              <a:buSzPct val="75000"/>
              <a:buFont typeface="Wingdings" pitchFamily="2" charset="2"/>
              <a:buChar char="§"/>
            </a:pPr>
            <a:r>
              <a:rPr lang="zh-CN" altLang="en-US" dirty="0"/>
              <a:t>代理不会改变接口，但适配器可能会</a:t>
            </a:r>
            <a:endParaRPr lang="en-US" altLang="zh-CN" dirty="0"/>
          </a:p>
          <a:p>
            <a:pPr lvl="2">
              <a:buSzPct val="75000"/>
              <a:buFont typeface="Wingdings" pitchFamily="2" charset="2"/>
              <a:buChar char="§"/>
            </a:pPr>
            <a:r>
              <a:rPr lang="zh-CN" altLang="en-US" dirty="0"/>
              <a:t>代理不会改变功能，但适配器可能会</a:t>
            </a:r>
            <a:endParaRPr lang="en-US" altLang="zh-CN" dirty="0"/>
          </a:p>
          <a:p>
            <a:pPr lvl="2">
              <a:buSzPct val="75000"/>
              <a:buFont typeface="Wingdings" pitchFamily="2" charset="2"/>
              <a:buChar char="§"/>
            </a:pPr>
            <a:r>
              <a:rPr lang="zh-CN" altLang="en-US" dirty="0"/>
              <a:t>适配器不会增加控制，代理可能会</a:t>
            </a:r>
            <a:endParaRPr lang="en-US" altLang="zh-CN" dirty="0"/>
          </a:p>
          <a:p>
            <a:pPr lvl="2">
              <a:buSzPct val="75000"/>
              <a:buFont typeface="Wingdings" pitchFamily="2" charset="2"/>
              <a:buChar char="§"/>
            </a:pPr>
            <a:r>
              <a:rPr lang="zh-CN" altLang="en-US" dirty="0">
                <a:solidFill>
                  <a:srgbClr val="FF0000"/>
                </a:solidFill>
              </a:rPr>
              <a:t>适配器的核心要素是变换接口，代理的核心要素是分割访问对象与被访问对象以减少耦合，并能在中间增加各种控制功能。</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Tree>
    <p:extLst>
      <p:ext uri="{BB962C8B-B14F-4D97-AF65-F5344CB8AC3E}">
        <p14:creationId xmlns:p14="http://schemas.microsoft.com/office/powerpoint/2010/main" val="2463572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装饰器</a:t>
            </a:r>
            <a:r>
              <a:rPr lang="en-US" altLang="zh-CN" sz="5400" dirty="0">
                <a:solidFill>
                  <a:srgbClr val="003366"/>
                </a:solidFill>
                <a:latin typeface="Microsoft YaHei" charset="-122"/>
                <a:ea typeface="Microsoft YaHei" charset="-122"/>
                <a:cs typeface="Microsoft YaHei" charset="-122"/>
              </a:rPr>
              <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Decorator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37</a:t>
            </a:fld>
            <a:endParaRPr lang="en-US" altLang="zh-CN" sz="1400">
              <a:solidFill>
                <a:schemeClr val="hlink"/>
              </a:solidFill>
              <a:ea typeface="SimSun" charset="-122"/>
            </a:endParaRPr>
          </a:p>
        </p:txBody>
      </p:sp>
    </p:spTree>
    <p:extLst>
      <p:ext uri="{BB962C8B-B14F-4D97-AF65-F5344CB8AC3E}">
        <p14:creationId xmlns:p14="http://schemas.microsoft.com/office/powerpoint/2010/main" val="3809834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r>
              <a:rPr lang="zh-CN" altLang="en-US" dirty="0"/>
              <a:t>有一个对象</a:t>
            </a:r>
            <a:r>
              <a:rPr lang="en-US" altLang="zh-CN" dirty="0" err="1"/>
              <a:t>TextView</a:t>
            </a:r>
            <a:r>
              <a:rPr lang="zh-CN" altLang="en-US" dirty="0"/>
              <a:t>，在窗口中显示文本</a:t>
            </a:r>
            <a:endParaRPr lang="en-US" altLang="zh-CN" dirty="0"/>
          </a:p>
          <a:p>
            <a:r>
              <a:rPr lang="zh-CN" altLang="en-US" dirty="0"/>
              <a:t>希望接口不变，增加滚动条、边框、</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pic>
        <p:nvPicPr>
          <p:cNvPr id="7" name="图片 6"/>
          <p:cNvPicPr>
            <a:picLocks noChangeAspect="1"/>
          </p:cNvPicPr>
          <p:nvPr/>
        </p:nvPicPr>
        <p:blipFill>
          <a:blip r:embed="rId3"/>
          <a:stretch>
            <a:fillRect/>
          </a:stretch>
        </p:blipFill>
        <p:spPr>
          <a:xfrm>
            <a:off x="628650" y="3013076"/>
            <a:ext cx="7924800" cy="3343275"/>
          </a:xfrm>
          <a:prstGeom prst="rect">
            <a:avLst/>
          </a:prstGeom>
        </p:spPr>
      </p:pic>
      <p:sp>
        <p:nvSpPr>
          <p:cNvPr id="8" name="矩形 7"/>
          <p:cNvSpPr/>
          <p:nvPr/>
        </p:nvSpPr>
        <p:spPr>
          <a:xfrm>
            <a:off x="5259977" y="5965371"/>
            <a:ext cx="3396343" cy="39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7264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pic>
        <p:nvPicPr>
          <p:cNvPr id="10" name="图片 9"/>
          <p:cNvPicPr>
            <a:picLocks noChangeAspect="1"/>
          </p:cNvPicPr>
          <p:nvPr/>
        </p:nvPicPr>
        <p:blipFill>
          <a:blip r:embed="rId2"/>
          <a:stretch>
            <a:fillRect/>
          </a:stretch>
        </p:blipFill>
        <p:spPr>
          <a:xfrm>
            <a:off x="179512" y="1442195"/>
            <a:ext cx="8783402" cy="4464496"/>
          </a:xfrm>
          <a:prstGeom prst="rect">
            <a:avLst/>
          </a:prstGeom>
        </p:spPr>
      </p:pic>
    </p:spTree>
    <p:extLst>
      <p:ext uri="{BB962C8B-B14F-4D97-AF65-F5344CB8AC3E}">
        <p14:creationId xmlns:p14="http://schemas.microsoft.com/office/powerpoint/2010/main" val="364682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613848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6" name="内容占位符 2"/>
          <p:cNvSpPr txBox="1">
            <a:spLocks/>
          </p:cNvSpPr>
          <p:nvPr/>
        </p:nvSpPr>
        <p:spPr>
          <a:xfrm>
            <a:off x="539552" y="1556792"/>
            <a:ext cx="81198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使用继承</a:t>
            </a: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依靠多态实现功能的变化</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2">
              <a:buSzPct val="75000"/>
              <a:buFont typeface="Wingdings" pitchFamily="2" charset="2"/>
              <a:buChar char="§"/>
            </a:pPr>
            <a:r>
              <a:rPr lang="zh-CN" altLang="en-US" sz="2400" dirty="0">
                <a:latin typeface="Consolas" panose="020B0609020204030204" pitchFamily="49" charset="0"/>
                <a:ea typeface="华文楷体" panose="02010600040101010101" pitchFamily="2" charset="-122"/>
              </a:rPr>
              <a:t>随着功能的变多，继承类的数量急剧膨胀，其最大派生类的数目可以是所有功能的组合数</a:t>
            </a:r>
            <a:endParaRPr lang="en-US" altLang="zh-CN" sz="2400" dirty="0">
              <a:latin typeface="Consolas" panose="020B0609020204030204" pitchFamily="49" charset="0"/>
              <a:ea typeface="华文楷体" panose="02010600040101010101" pitchFamily="2" charset="-122"/>
            </a:endParaRPr>
          </a:p>
          <a:p>
            <a:pPr lvl="2">
              <a:buSzPct val="75000"/>
              <a:buFont typeface="Wingdings" pitchFamily="2" charset="2"/>
              <a:buChar char="§"/>
            </a:pPr>
            <a:r>
              <a:rPr lang="zh-CN" altLang="en-US" sz="2400" dirty="0">
                <a:latin typeface="Consolas" panose="020B0609020204030204" pitchFamily="49" charset="0"/>
                <a:ea typeface="华文楷体" panose="02010600040101010101" pitchFamily="2" charset="-122"/>
              </a:rPr>
              <a:t>如果</a:t>
            </a:r>
            <a:r>
              <a:rPr lang="en-US" altLang="zh-CN" sz="2400" dirty="0" err="1">
                <a:latin typeface="Consolas" panose="020B0609020204030204" pitchFamily="49" charset="0"/>
                <a:ea typeface="华文楷体" panose="02010600040101010101" pitchFamily="2" charset="-122"/>
              </a:rPr>
              <a:t>TextView</a:t>
            </a:r>
            <a:r>
              <a:rPr lang="zh-CN" altLang="en-US" sz="2400" dirty="0">
                <a:latin typeface="Consolas" panose="020B0609020204030204" pitchFamily="49" charset="0"/>
                <a:ea typeface="华文楷体" panose="02010600040101010101" pitchFamily="2" charset="-122"/>
              </a:rPr>
              <a:t>的基类增加新的接口，那么所有的派生类都需要进行修改</a:t>
            </a:r>
            <a:endParaRPr lang="en-US" altLang="zh-CN" b="1" dirty="0">
              <a:solidFill>
                <a:srgbClr val="003366"/>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80984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pic>
        <p:nvPicPr>
          <p:cNvPr id="15" name="图片 14"/>
          <p:cNvPicPr>
            <a:picLocks noChangeAspect="1"/>
          </p:cNvPicPr>
          <p:nvPr/>
        </p:nvPicPr>
        <p:blipFill>
          <a:blip r:embed="rId3"/>
          <a:stretch>
            <a:fillRect/>
          </a:stretch>
        </p:blipFill>
        <p:spPr>
          <a:xfrm>
            <a:off x="176291" y="1442195"/>
            <a:ext cx="8859007" cy="5184576"/>
          </a:xfrm>
          <a:prstGeom prst="rect">
            <a:avLst/>
          </a:prstGeom>
        </p:spPr>
      </p:pic>
    </p:spTree>
    <p:extLst>
      <p:ext uri="{BB962C8B-B14F-4D97-AF65-F5344CB8AC3E}">
        <p14:creationId xmlns:p14="http://schemas.microsoft.com/office/powerpoint/2010/main" val="4051681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
        <p:nvSpPr>
          <p:cNvPr id="6" name="内容占位符 2"/>
          <p:cNvSpPr txBox="1">
            <a:spLocks/>
          </p:cNvSpPr>
          <p:nvPr/>
        </p:nvSpPr>
        <p:spPr>
          <a:xfrm>
            <a:off x="628650" y="1165894"/>
            <a:ext cx="79757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5000"/>
              <a:buFont typeface="Wingdings" panose="05000000000000000000"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用组合替代继承</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solidFill>
                <a:srgbClr val="FF0000"/>
              </a:solidFill>
              <a:latin typeface="Consolas" panose="020B0609020204030204" pitchFamily="49" charset="0"/>
              <a:ea typeface="华文楷体" panose="02010600040101010101" pitchFamily="2" charset="-122"/>
            </a:endParaRPr>
          </a:p>
          <a:p>
            <a:pPr lvl="2">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策略的个数是基类中预先定义好的，如基类中定义了边框和滑动条，那么策略模式只能实现不同的边框与滑动条功能的组合。</a:t>
            </a:r>
            <a:endParaRPr lang="en-US" altLang="zh-CN" sz="22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solidFill>
                <a:srgbClr val="FF0000"/>
              </a:solidFill>
              <a:latin typeface="Consolas" panose="020B0609020204030204" pitchFamily="49" charset="0"/>
              <a:ea typeface="华文楷体" panose="02010600040101010101" pitchFamily="2" charset="-122"/>
            </a:endParaRPr>
          </a:p>
          <a:p>
            <a:pPr lvl="2">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如果我要再增加一个滚动条和边框之外的新功能，那么就要修改基类，在基类中增加策略个数和新的方法。这样对整体框架的改动是我们不乐意见到的。</a:t>
            </a:r>
            <a:endParaRPr lang="en-US" altLang="zh-CN" sz="22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03205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7" name="内容占位符 2"/>
          <p:cNvSpPr>
            <a:spLocks noGrp="1"/>
          </p:cNvSpPr>
          <p:nvPr>
            <p:ph idx="1"/>
          </p:nvPr>
        </p:nvSpPr>
        <p:spPr>
          <a:xfrm>
            <a:off x="539552" y="1200251"/>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创建了一个装饰类，用来包装原有的类，并在保持类方法完整性的前提下，提供了额外的功能。</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且装饰类与被包装的类继承于同一基类，这样装饰之后的类可以被再次包装并赋予更多功能。</a:t>
            </a:r>
            <a:endParaRPr lang="en-US" altLang="zh-CN" b="1" dirty="0">
              <a:solidFill>
                <a:srgbClr val="003366"/>
              </a:solidFill>
            </a:endParaRPr>
          </a:p>
        </p:txBody>
      </p:sp>
      <p:pic>
        <p:nvPicPr>
          <p:cNvPr id="8" name="图片 7"/>
          <p:cNvPicPr>
            <a:picLocks noChangeAspect="1"/>
          </p:cNvPicPr>
          <p:nvPr/>
        </p:nvPicPr>
        <p:blipFill>
          <a:blip r:embed="rId2"/>
          <a:stretch>
            <a:fillRect/>
          </a:stretch>
        </p:blipFill>
        <p:spPr>
          <a:xfrm>
            <a:off x="59955" y="2717712"/>
            <a:ext cx="9058543" cy="3519600"/>
          </a:xfrm>
          <a:prstGeom prst="rect">
            <a:avLst/>
          </a:prstGeom>
        </p:spPr>
      </p:pic>
    </p:spTree>
    <p:extLst>
      <p:ext uri="{BB962C8B-B14F-4D97-AF65-F5344CB8AC3E}">
        <p14:creationId xmlns:p14="http://schemas.microsoft.com/office/powerpoint/2010/main" val="1724972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196752"/>
            <a:ext cx="7886700" cy="563231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cs typeface="+mn-cs"/>
              </a:rPr>
              <a:t>#include &lt;</a:t>
            </a:r>
            <a:r>
              <a:rPr lang="en-US" altLang="zh-CN" sz="2000" dirty="0" err="1">
                <a:solidFill>
                  <a:schemeClr val="tx1"/>
                </a:solidFill>
                <a:latin typeface="Consolas" panose="020B0609020204030204" pitchFamily="49" charset="0"/>
                <a:ea typeface="华文楷体" panose="02010600040101010101" pitchFamily="2" charset="-122"/>
                <a:cs typeface="+mn-cs"/>
              </a:rPr>
              <a:t>iostream</a:t>
            </a:r>
            <a:r>
              <a:rPr lang="en-US" altLang="zh-CN" sz="2000" dirty="0">
                <a:solidFill>
                  <a:schemeClr val="tx1"/>
                </a:solidFill>
                <a:latin typeface="Consolas" panose="020B0609020204030204" pitchFamily="49" charset="0"/>
                <a:ea typeface="华文楷体" panose="02010600040101010101" pitchFamily="2" charset="-122"/>
                <a:cs typeface="+mn-cs"/>
              </a:rPr>
              <a:t>&gt;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using namespace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所有</a:t>
            </a:r>
            <a:r>
              <a:rPr lang="en-US" altLang="zh-CN" sz="2000" dirty="0">
                <a:solidFill>
                  <a:srgbClr val="FF0000"/>
                </a:solidFill>
                <a:latin typeface="Consolas" panose="020B0609020204030204" pitchFamily="49" charset="0"/>
                <a:ea typeface="华文楷体" panose="02010600040101010101" pitchFamily="2" charset="-122"/>
              </a:rPr>
              <a:t>View</a:t>
            </a:r>
            <a:r>
              <a:rPr lang="zh-CN" altLang="en-US" sz="2000" dirty="0">
                <a:solidFill>
                  <a:srgbClr val="FF0000"/>
                </a:solidFill>
                <a:latin typeface="Consolas" panose="020B0609020204030204" pitchFamily="49" charset="0"/>
                <a:ea typeface="华文楷体" panose="02010600040101010101" pitchFamily="2" charset="-122"/>
              </a:rPr>
              <a:t>的基类</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virtual ~Component()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draw()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一个基本的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zh-CN" altLang="en-US" sz="2000" dirty="0">
                <a:solidFill>
                  <a:srgbClr val="FF0000"/>
                </a:solidFill>
                <a:latin typeface="Consolas" panose="020B0609020204030204" pitchFamily="49" charset="0"/>
                <a:ea typeface="华文楷体" panose="02010600040101010101" pitchFamily="2" charset="-122"/>
                <a:cs typeface="+mn-cs"/>
              </a:rPr>
              <a:t>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 public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void draw()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Tree>
    <p:extLst>
      <p:ext uri="{BB962C8B-B14F-4D97-AF65-F5344CB8AC3E}">
        <p14:creationId xmlns:p14="http://schemas.microsoft.com/office/powerpoint/2010/main" val="4166799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196602" y="1340768"/>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这里一个基类指针可以让</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Decorator(Component* component) : _component(component)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a:solidFill>
                  <a:srgbClr val="FF0000"/>
                </a:solidFill>
                <a:latin typeface="Consolas" panose="020B0609020204030204" pitchFamily="49" charset="0"/>
                <a:ea typeface="华文楷体" panose="02010600040101010101" pitchFamily="2" charset="-122"/>
                <a:cs typeface="+mn-cs"/>
              </a:rPr>
              <a:t>	void draw()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draw();</a:t>
            </a:r>
          </a:p>
          <a:p>
            <a:r>
              <a:rPr lang="en-US" altLang="zh-CN" sz="2000" dirty="0">
                <a:solidFill>
                  <a:srgbClr val="FF0000"/>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Tree>
    <p:extLst>
      <p:ext uri="{BB962C8B-B14F-4D97-AF65-F5344CB8AC3E}">
        <p14:creationId xmlns:p14="http://schemas.microsoft.com/office/powerpoint/2010/main" val="595997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412776"/>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并扩充边框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Border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Border(Component* component) :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"Bordered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并扩充水平滚动条</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HScrolled</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a:t>
            </a:r>
            <a:r>
              <a:rPr lang="zh-CN" altLang="en-US" sz="1600" dirty="0">
                <a:solidFill>
                  <a:srgbClr val="FF0000"/>
                </a:solidFill>
                <a:latin typeface="Consolas" panose="020B0609020204030204" pitchFamily="49" charset="0"/>
                <a:ea typeface="华文楷体" panose="02010600040101010101" pitchFamily="2" charset="-122"/>
                <a:cs typeface="+mn-cs"/>
              </a:rPr>
              <a:t>扩充垂直滚动条</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VScrolled</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Tree>
    <p:extLst>
      <p:ext uri="{BB962C8B-B14F-4D97-AF65-F5344CB8AC3E}">
        <p14:creationId xmlns:p14="http://schemas.microsoft.com/office/powerpoint/2010/main" val="1746031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555037"/>
            <a:ext cx="7886700" cy="40934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基础的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在基础</a:t>
            </a:r>
            <a:r>
              <a:rPr lang="en-US" altLang="zh-CN" sz="2000" dirty="0" err="1">
                <a:solidFill>
                  <a:srgbClr val="FF0000"/>
                </a:solidFill>
                <a:latin typeface="Consolas" panose="020B0609020204030204" pitchFamily="49" charset="0"/>
                <a:ea typeface="华文楷体" panose="02010600040101010101" pitchFamily="2" charset="-122"/>
              </a:rPr>
              <a:t>textView</a:t>
            </a:r>
            <a:r>
              <a:rPr lang="zh-CN" altLang="en-US" sz="2000" dirty="0">
                <a:solidFill>
                  <a:srgbClr val="FF0000"/>
                </a:solidFill>
                <a:latin typeface="Consolas" panose="020B0609020204030204" pitchFamily="49" charset="0"/>
                <a:ea typeface="华文楷体" panose="02010600040101010101" pitchFamily="2" charset="-122"/>
              </a:rPr>
              <a:t>上增加滚动条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在增加垂直滚动条的基础上增加滚动横条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在增加水平与垂直滚动条之后增加边框</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Border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b_hs_vs_TextView.draw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Tree>
    <p:extLst>
      <p:ext uri="{BB962C8B-B14F-4D97-AF65-F5344CB8AC3E}">
        <p14:creationId xmlns:p14="http://schemas.microsoft.com/office/powerpoint/2010/main" val="3151565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运行过程与结果</a:t>
            </a:r>
          </a:p>
        </p:txBody>
      </p:sp>
      <p:sp>
        <p:nvSpPr>
          <p:cNvPr id="8" name="文本框 7"/>
          <p:cNvSpPr txBox="1"/>
          <p:nvPr/>
        </p:nvSpPr>
        <p:spPr>
          <a:xfrm>
            <a:off x="113211" y="2943497"/>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1500867" y="3471597"/>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0" name="文本框 9"/>
          <p:cNvSpPr txBox="1"/>
          <p:nvPr/>
        </p:nvSpPr>
        <p:spPr>
          <a:xfrm>
            <a:off x="2963907" y="427669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1" name="文本框 10"/>
          <p:cNvSpPr txBox="1"/>
          <p:nvPr/>
        </p:nvSpPr>
        <p:spPr>
          <a:xfrm>
            <a:off x="4069895" y="5081795"/>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4" name="肘形连接符 13"/>
          <p:cNvCxnSpPr>
            <a:endCxn id="9" idx="1"/>
          </p:cNvCxnSpPr>
          <p:nvPr/>
        </p:nvCxnSpPr>
        <p:spPr>
          <a:xfrm rot="16200000" flipH="1">
            <a:off x="1082803" y="3376699"/>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2554619" y="41817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16200000" flipH="1">
            <a:off x="3651831" y="49868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979817" y="3648891"/>
            <a:ext cx="1529850"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09667" y="3463805"/>
            <a:ext cx="1532708" cy="369332"/>
          </a:xfrm>
          <a:prstGeom prst="rect">
            <a:avLst/>
          </a:prstGeom>
          <a:noFill/>
          <a:ln>
            <a:solidFill>
              <a:schemeClr val="accent1">
                <a:lumMod val="50000"/>
              </a:schemeClr>
            </a:solidFill>
          </a:ln>
        </p:spPr>
        <p:txBody>
          <a:bodyPr wrap="square" rtlCol="0">
            <a:spAutoFit/>
          </a:bodyPr>
          <a:lstStyle/>
          <a:p>
            <a:r>
              <a:rPr lang="en-US" altLang="zh-CN" dirty="0"/>
              <a:t>Bordered</a:t>
            </a:r>
            <a:endParaRPr lang="zh-CN" altLang="en-US" dirty="0"/>
          </a:p>
        </p:txBody>
      </p:sp>
      <p:cxnSp>
        <p:nvCxnSpPr>
          <p:cNvPr id="21" name="直接箭头连接符 20"/>
          <p:cNvCxnSpPr/>
          <p:nvPr/>
        </p:nvCxnSpPr>
        <p:spPr>
          <a:xfrm>
            <a:off x="5423945" y="4448757"/>
            <a:ext cx="1177152"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601097" y="4272800"/>
            <a:ext cx="1532708" cy="369332"/>
          </a:xfrm>
          <a:prstGeom prst="rect">
            <a:avLst/>
          </a:prstGeom>
          <a:noFill/>
          <a:ln>
            <a:solidFill>
              <a:schemeClr val="accent1">
                <a:lumMod val="50000"/>
              </a:schemeClr>
            </a:solidFill>
          </a:ln>
        </p:spPr>
        <p:txBody>
          <a:bodyPr wrap="square" rtlCol="0">
            <a:spAutoFit/>
          </a:bodyPr>
          <a:lstStyle/>
          <a:p>
            <a:r>
              <a:rPr lang="en-US" altLang="zh-CN" dirty="0" err="1"/>
              <a:t>HScrolled</a:t>
            </a:r>
            <a:endParaRPr lang="zh-CN" altLang="en-US" dirty="0"/>
          </a:p>
        </p:txBody>
      </p:sp>
      <p:cxnSp>
        <p:nvCxnSpPr>
          <p:cNvPr id="23" name="直接箭头连接符 22"/>
          <p:cNvCxnSpPr/>
          <p:nvPr/>
        </p:nvCxnSpPr>
        <p:spPr>
          <a:xfrm>
            <a:off x="6757851" y="526688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611292" y="4977183"/>
            <a:ext cx="1532708" cy="369332"/>
          </a:xfrm>
          <a:prstGeom prst="rect">
            <a:avLst/>
          </a:prstGeom>
          <a:noFill/>
          <a:ln>
            <a:solidFill>
              <a:schemeClr val="accent1">
                <a:lumMod val="50000"/>
              </a:schemeClr>
            </a:solidFill>
          </a:ln>
        </p:spPr>
        <p:txBody>
          <a:bodyPr wrap="square" rtlCol="0">
            <a:spAutoFit/>
          </a:bodyPr>
          <a:lstStyle/>
          <a:p>
            <a:r>
              <a:rPr lang="en-US" altLang="zh-CN" dirty="0" err="1"/>
              <a:t>VScrolled</a:t>
            </a:r>
            <a:endParaRPr lang="zh-CN" altLang="en-US" dirty="0"/>
          </a:p>
        </p:txBody>
      </p:sp>
      <p:cxnSp>
        <p:nvCxnSpPr>
          <p:cNvPr id="27" name="直接箭头连接符 26"/>
          <p:cNvCxnSpPr/>
          <p:nvPr/>
        </p:nvCxnSpPr>
        <p:spPr>
          <a:xfrm>
            <a:off x="6757851" y="557430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611292" y="5482101"/>
            <a:ext cx="1532708" cy="369332"/>
          </a:xfrm>
          <a:prstGeom prst="rect">
            <a:avLst/>
          </a:prstGeom>
          <a:noFill/>
          <a:ln>
            <a:solidFill>
              <a:schemeClr val="accent1">
                <a:lumMod val="50000"/>
              </a:schemeClr>
            </a:solidFill>
          </a:ln>
        </p:spPr>
        <p:txBody>
          <a:bodyPr wrap="square" rtlCol="0">
            <a:spAutoFit/>
          </a:bodyPr>
          <a:lstStyle/>
          <a:p>
            <a:r>
              <a:rPr lang="en-US" altLang="zh-CN" dirty="0" err="1"/>
              <a:t>TextView</a:t>
            </a:r>
            <a:r>
              <a:rPr lang="en-US" altLang="zh-CN" dirty="0"/>
              <a:t>.</a:t>
            </a:r>
            <a:endParaRPr lang="zh-CN" altLang="en-US" dirty="0"/>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pic>
        <p:nvPicPr>
          <p:cNvPr id="4" name="图片 3"/>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1846" y="1806264"/>
            <a:ext cx="8020594" cy="500061"/>
          </a:xfrm>
          <a:prstGeom prst="rect">
            <a:avLst/>
          </a:prstGeom>
        </p:spPr>
      </p:pic>
    </p:spTree>
    <p:extLst>
      <p:ext uri="{BB962C8B-B14F-4D97-AF65-F5344CB8AC3E}">
        <p14:creationId xmlns:p14="http://schemas.microsoft.com/office/powerpoint/2010/main" val="3083506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调用的链式关系</a:t>
            </a:r>
          </a:p>
        </p:txBody>
      </p:sp>
      <p:sp>
        <p:nvSpPr>
          <p:cNvPr id="3" name="内容占位符 2"/>
          <p:cNvSpPr>
            <a:spLocks noGrp="1"/>
          </p:cNvSpPr>
          <p:nvPr>
            <p:ph idx="1"/>
          </p:nvPr>
        </p:nvSpPr>
        <p:spPr>
          <a:xfrm>
            <a:off x="323528" y="4477603"/>
            <a:ext cx="7886700" cy="1699360"/>
          </a:xfrm>
        </p:spPr>
        <p:txBody>
          <a:bodyPr/>
          <a:lstStyle/>
          <a:p>
            <a:r>
              <a:rPr lang="zh-CN" altLang="en-US" dirty="0"/>
              <a:t>每个对象无需了解整个</a:t>
            </a:r>
            <a:r>
              <a:rPr lang="en-US" altLang="zh-CN" dirty="0"/>
              <a:t/>
            </a:r>
            <a:br>
              <a:rPr lang="en-US" altLang="zh-CN" dirty="0"/>
            </a:br>
            <a:r>
              <a:rPr lang="zh-CN" altLang="en-US" dirty="0"/>
              <a:t>链的全貌</a:t>
            </a:r>
            <a:endParaRPr lang="en-US" altLang="zh-CN" dirty="0"/>
          </a:p>
          <a:p>
            <a:r>
              <a:rPr lang="zh-CN" altLang="en-US" dirty="0"/>
              <a:t>每一次都是将之前的版本完全包裹住，再增加新的功能。换句话说，有多少个新功能就包裹几次</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sp>
        <p:nvSpPr>
          <p:cNvPr id="5" name="TextBox 3"/>
          <p:cNvSpPr txBox="1"/>
          <p:nvPr/>
        </p:nvSpPr>
        <p:spPr>
          <a:xfrm>
            <a:off x="4807131" y="1269912"/>
            <a:ext cx="3708219"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solidFill>
                  <a:srgbClr val="C00000"/>
                </a:solidFill>
                <a:latin typeface="Courier New" panose="02070309020205020404" pitchFamily="49" charset="0"/>
                <a:ea typeface="MS Gothic" panose="020B0609070205080204" pitchFamily="49" charset="-128"/>
              </a:rPr>
              <a:t>void Decorator::draw() {</a:t>
            </a:r>
          </a:p>
          <a:p>
            <a:r>
              <a:rPr lang="en-US" altLang="zh-CN" b="1" dirty="0">
                <a:solidFill>
                  <a:srgbClr val="C00000"/>
                </a:solidFill>
                <a:latin typeface="Courier New" panose="02070309020205020404" pitchFamily="49" charset="0"/>
                <a:ea typeface="MS Gothic" panose="020B0609070205080204" pitchFamily="49" charset="-128"/>
              </a:rPr>
              <a:t>  </a:t>
            </a:r>
            <a:r>
              <a:rPr lang="en-US" altLang="zh-CN" b="1" dirty="0" err="1">
                <a:solidFill>
                  <a:srgbClr val="C00000"/>
                </a:solidFill>
                <a:latin typeface="Courier New" panose="02070309020205020404" pitchFamily="49" charset="0"/>
                <a:ea typeface="MS Gothic" panose="020B0609070205080204" pitchFamily="49" charset="-128"/>
              </a:rPr>
              <a:t>addon</a:t>
            </a:r>
            <a:r>
              <a:rPr lang="en-US" altLang="zh-CN" b="1" dirty="0">
                <a:solidFill>
                  <a:srgbClr val="C00000"/>
                </a:solidFill>
                <a:latin typeface="Courier New" panose="02070309020205020404" pitchFamily="49" charset="0"/>
                <a:ea typeface="MS Gothic" panose="020B0609070205080204" pitchFamily="49" charset="-128"/>
              </a:rPr>
              <a:t>();</a:t>
            </a:r>
          </a:p>
          <a:p>
            <a:r>
              <a:rPr lang="en-US" altLang="zh-CN" b="1" dirty="0">
                <a:solidFill>
                  <a:srgbClr val="C00000"/>
                </a:solidFill>
                <a:latin typeface="Courier New" panose="02070309020205020404" pitchFamily="49" charset="0"/>
                <a:ea typeface="MS Gothic" panose="020B0609070205080204" pitchFamily="49" charset="-128"/>
              </a:rPr>
              <a:t>  _component -&gt; draw();</a:t>
            </a:r>
          </a:p>
          <a:p>
            <a:r>
              <a:rPr lang="en-US" altLang="zh-CN" b="1" dirty="0">
                <a:solidFill>
                  <a:srgbClr val="C00000"/>
                </a:solidFill>
                <a:latin typeface="Courier New" panose="02070309020205020404" pitchFamily="49" charset="0"/>
                <a:ea typeface="MS Gothic" panose="020B0609070205080204" pitchFamily="49" charset="-128"/>
              </a:rPr>
              <a:t>}</a:t>
            </a:r>
          </a:p>
        </p:txBody>
      </p:sp>
      <p:grpSp>
        <p:nvGrpSpPr>
          <p:cNvPr id="13" name="组合 12"/>
          <p:cNvGrpSpPr/>
          <p:nvPr/>
        </p:nvGrpSpPr>
        <p:grpSpPr>
          <a:xfrm>
            <a:off x="998764" y="2089714"/>
            <a:ext cx="6836229" cy="2784629"/>
            <a:chOff x="531222" y="3117668"/>
            <a:chExt cx="6836229" cy="2784629"/>
          </a:xfrm>
        </p:grpSpPr>
        <p:sp>
          <p:nvSpPr>
            <p:cNvPr id="6" name="文本框 5"/>
            <p:cNvSpPr txBox="1"/>
            <p:nvPr/>
          </p:nvSpPr>
          <p:spPr>
            <a:xfrm>
              <a:off x="531222" y="3117668"/>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7" name="文本框 6"/>
            <p:cNvSpPr txBox="1"/>
            <p:nvPr/>
          </p:nvSpPr>
          <p:spPr>
            <a:xfrm>
              <a:off x="1918878" y="3645768"/>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8" name="文本框 7"/>
            <p:cNvSpPr txBox="1"/>
            <p:nvPr/>
          </p:nvSpPr>
          <p:spPr>
            <a:xfrm>
              <a:off x="3381918" y="4450867"/>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4487906" y="525596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0" name="肘形连接符 9"/>
            <p:cNvCxnSpPr>
              <a:endCxn id="7" idx="1"/>
            </p:cNvCxnSpPr>
            <p:nvPr/>
          </p:nvCxnSpPr>
          <p:spPr>
            <a:xfrm rot="16200000" flipH="1">
              <a:off x="1500814" y="3550870"/>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16200000" flipH="1">
              <a:off x="2972630" y="43559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069842" y="51610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563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 public Stack{</a:t>
            </a:r>
          </a:p>
          <a:p>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m_top</a:t>
            </a:r>
            <a:r>
              <a:rPr lang="en-US" altLang="zh-CN" dirty="0">
                <a:solidFill>
                  <a:schemeClr val="tx1"/>
                </a:solidFill>
                <a:latin typeface="Consolas" panose="020B0609020204030204" pitchFamily="49" charset="0"/>
                <a:ea typeface="华文楷体" panose="02010600040101010101" pitchFamily="2" charset="-122"/>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构造函数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a:t>
            </a:r>
            <a:r>
              <a:rPr lang="en-US" altLang="zh-CN" dirty="0" err="1">
                <a:solidFill>
                  <a:schemeClr val="tx1"/>
                </a:solidFill>
                <a:latin typeface="Consolas" panose="020B0609020204030204" pitchFamily="49" charset="0"/>
                <a:ea typeface="华文楷体" panose="02010600040101010101" pitchFamily="2" charset="-122"/>
                <a:cs typeface="+mn-cs"/>
              </a:rPr>
              <a:t>m_top</a:t>
            </a:r>
            <a:r>
              <a:rPr lang="en-US" altLang="zh-CN" dirty="0">
                <a:solidFill>
                  <a:schemeClr val="tx1"/>
                </a:solidFill>
                <a:latin typeface="Consolas" panose="020B0609020204030204" pitchFamily="49" charset="0"/>
                <a:ea typeface="华文楷体" panose="02010600040101010101" pitchFamily="2" charset="-122"/>
                <a:cs typeface="+mn-cs"/>
              </a:rPr>
              <a:t>(-1),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(NULL)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&gt; 0)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 new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析构函数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virtual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delete []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满栈检测</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full() { </a:t>
            </a:r>
          </a:p>
          <a:p>
            <a:r>
              <a:rPr lang="en-US" altLang="zh-CN" dirty="0">
                <a:solidFill>
                  <a:schemeClr val="tx1"/>
                </a:solidFill>
                <a:latin typeface="Consolas" panose="020B0609020204030204" pitchFamily="49" charset="0"/>
                <a:ea typeface="华文楷体" panose="02010600040101010101" pitchFamily="2" charset="-122"/>
                <a:cs typeface="+mn-cs"/>
              </a:rPr>
              <a:t>		return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&lt;= 0 || (m_top+1)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86102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装饰与策略</a:t>
            </a:r>
          </a:p>
        </p:txBody>
      </p:sp>
      <p:sp>
        <p:nvSpPr>
          <p:cNvPr id="3" name="内容占位符 2"/>
          <p:cNvSpPr>
            <a:spLocks noGrp="1"/>
          </p:cNvSpPr>
          <p:nvPr>
            <p:ph idx="1"/>
          </p:nvPr>
        </p:nvSpPr>
        <p:spPr/>
        <p:txBody>
          <a:bodyPr/>
          <a:lstStyle/>
          <a:p>
            <a:r>
              <a:rPr lang="zh-CN" altLang="en-US" dirty="0"/>
              <a:t>相同点</a:t>
            </a:r>
            <a:endParaRPr lang="en-US" altLang="zh-CN" dirty="0"/>
          </a:p>
          <a:p>
            <a:pPr lvl="1"/>
            <a:r>
              <a:rPr lang="zh-CN" altLang="en-US" dirty="0"/>
              <a:t>通过对象的组合修改对象的功能</a:t>
            </a:r>
            <a:endParaRPr lang="en-US" altLang="zh-CN" dirty="0"/>
          </a:p>
          <a:p>
            <a:pPr lvl="1"/>
            <a:r>
              <a:rPr lang="zh-CN" altLang="en-US" dirty="0"/>
              <a:t>以组合替代简单继承，更加灵活，减少冗余</a:t>
            </a:r>
            <a:endParaRPr lang="en-US" altLang="zh-CN" dirty="0"/>
          </a:p>
          <a:p>
            <a:r>
              <a:rPr lang="zh-CN" altLang="en-US" dirty="0"/>
              <a:t>不同点</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graphicFrame>
        <p:nvGraphicFramePr>
          <p:cNvPr id="6" name="图示 5"/>
          <p:cNvGraphicFramePr/>
          <p:nvPr>
            <p:extLst>
              <p:ext uri="{D42A27DB-BD31-4B8C-83A1-F6EECF244321}">
                <p14:modId xmlns:p14="http://schemas.microsoft.com/office/powerpoint/2010/main" val="1320324248"/>
              </p:ext>
            </p:extLst>
          </p:nvPr>
        </p:nvGraphicFramePr>
        <p:xfrm>
          <a:off x="628650" y="3587931"/>
          <a:ext cx="7886700" cy="241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168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装饰与代理</a:t>
            </a:r>
          </a:p>
        </p:txBody>
      </p:sp>
      <p:sp>
        <p:nvSpPr>
          <p:cNvPr id="3" name="内容占位符 2"/>
          <p:cNvSpPr>
            <a:spLocks noGrp="1"/>
          </p:cNvSpPr>
          <p:nvPr>
            <p:ph idx="1"/>
          </p:nvPr>
        </p:nvSpPr>
        <p:spPr/>
        <p:txBody>
          <a:bodyPr/>
          <a:lstStyle/>
          <a:p>
            <a:r>
              <a:rPr lang="zh-CN" altLang="en-US" dirty="0"/>
              <a:t>都用来改变对象的行为</a:t>
            </a:r>
            <a:endParaRPr lang="en-US" altLang="zh-CN" dirty="0"/>
          </a:p>
          <a:p>
            <a:r>
              <a:rPr lang="zh-CN" altLang="en-US" dirty="0"/>
              <a:t>可以把“装饰”看成是一连串的“代理”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graphicFrame>
        <p:nvGraphicFramePr>
          <p:cNvPr id="6" name="图示 5"/>
          <p:cNvGraphicFramePr/>
          <p:nvPr>
            <p:extLst/>
          </p:nvPr>
        </p:nvGraphicFramePr>
        <p:xfrm>
          <a:off x="628650" y="2682239"/>
          <a:ext cx="7886700" cy="332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24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340768"/>
            <a:ext cx="8136904" cy="4749029"/>
          </a:xfrm>
        </p:spPr>
        <p:txBody>
          <a:bodyPr/>
          <a:lstStyle/>
          <a:p>
            <a:r>
              <a:rPr lang="zh-CN" altLang="en-US" dirty="0"/>
              <a:t>结构型设计模式关心</a:t>
            </a:r>
            <a:r>
              <a:rPr lang="zh-CN" altLang="en-US" dirty="0">
                <a:solidFill>
                  <a:srgbClr val="FF0000"/>
                </a:solidFill>
              </a:rPr>
              <a:t>对象组成结构上的抽象</a:t>
            </a:r>
            <a:r>
              <a:rPr lang="zh-CN" altLang="en-US" dirty="0"/>
              <a:t>，包括</a:t>
            </a:r>
            <a:r>
              <a:rPr lang="zh-CN" altLang="en-US" dirty="0">
                <a:solidFill>
                  <a:srgbClr val="FF0000"/>
                </a:solidFill>
              </a:rPr>
              <a:t>接口，层次，对象组合</a:t>
            </a:r>
            <a:r>
              <a:rPr lang="zh-CN" altLang="en-US" dirty="0"/>
              <a:t>等。</a:t>
            </a:r>
            <a:endParaRPr lang="en-US" altLang="zh-CN" dirty="0"/>
          </a:p>
          <a:p>
            <a:pPr lvl="1">
              <a:buSzPct val="75000"/>
              <a:buFont typeface="Wingdings" pitchFamily="2" charset="2"/>
              <a:buChar char="§"/>
            </a:pPr>
            <a:r>
              <a:rPr lang="zh-CN" altLang="en-US" sz="2800" dirty="0"/>
              <a:t>适配器模式在类与类之间进行转接</a:t>
            </a:r>
            <a:r>
              <a:rPr lang="zh-CN" altLang="en-US" sz="2800"/>
              <a:t>，</a:t>
            </a:r>
            <a:r>
              <a:rPr lang="zh-CN" altLang="en-US" sz="2800" smtClean="0"/>
              <a:t>能够提高类</a:t>
            </a:r>
            <a:r>
              <a:rPr lang="zh-CN" altLang="en-US" sz="2800" dirty="0"/>
              <a:t>的复用度与灵活性</a:t>
            </a:r>
            <a:endParaRPr lang="en-US" altLang="zh-CN" b="0" dirty="0"/>
          </a:p>
          <a:p>
            <a:pPr lvl="1">
              <a:buSzPct val="75000"/>
              <a:buFont typeface="Wingdings" pitchFamily="2" charset="2"/>
              <a:buChar char="§"/>
            </a:pPr>
            <a:r>
              <a:rPr lang="zh-CN" altLang="en-US" sz="2800" dirty="0"/>
              <a:t>代理</a:t>
            </a:r>
            <a:r>
              <a:rPr lang="en-US" altLang="zh-CN" sz="2800" dirty="0"/>
              <a:t>/</a:t>
            </a:r>
            <a:r>
              <a:rPr lang="zh-CN" altLang="en-US" sz="2800" dirty="0"/>
              <a:t>委托模式减少了类与类层次间的耦合，使得类各自的职责清晰</a:t>
            </a:r>
            <a:endParaRPr lang="en-US" altLang="zh-CN" sz="2800" dirty="0"/>
          </a:p>
          <a:p>
            <a:pPr lvl="1">
              <a:buSzPct val="75000"/>
              <a:buFont typeface="Wingdings" pitchFamily="2" charset="2"/>
              <a:buChar char="§"/>
            </a:pPr>
            <a:r>
              <a:rPr lang="zh-CN" altLang="en-US" sz="2800" dirty="0"/>
              <a:t>装饰器模式可以动态扩展被装饰类的功能，并留有接口进行持续扩展</a:t>
            </a:r>
            <a:endParaRPr lang="en-US" altLang="zh-CN" b="1" dirty="0"/>
          </a:p>
          <a:p>
            <a:pPr marL="228600" lvl="2">
              <a:spcBef>
                <a:spcPts val="1000"/>
              </a:spcBef>
              <a:buSzPct val="75000"/>
              <a:buFont typeface="Wingdings" panose="05000000000000000000" pitchFamily="2" charset="2"/>
              <a:buChar char="n"/>
            </a:pPr>
            <a:r>
              <a:rPr lang="zh-CN" altLang="en-US" sz="2800" b="1" dirty="0">
                <a:solidFill>
                  <a:srgbClr val="003366"/>
                </a:solidFill>
              </a:rPr>
              <a:t>核心就在于抽象</a:t>
            </a:r>
            <a:r>
              <a:rPr lang="zh-CN" altLang="en-US" sz="2800" b="1" dirty="0">
                <a:solidFill>
                  <a:srgbClr val="FF0000"/>
                </a:solidFill>
              </a:rPr>
              <a:t>结构层次上的不变量，尽可能减少类与类之间的联系与耦合</a:t>
            </a:r>
            <a:r>
              <a:rPr lang="zh-CN" altLang="en-US" sz="2800" b="1" dirty="0">
                <a:solidFill>
                  <a:srgbClr val="003366"/>
                </a:solidFill>
              </a:rPr>
              <a:t>，从而能够以最小的代价支持新功能的增加。</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Tree>
    <p:extLst>
      <p:ext uri="{BB962C8B-B14F-4D97-AF65-F5344CB8AC3E}">
        <p14:creationId xmlns:p14="http://schemas.microsoft.com/office/powerpoint/2010/main" val="2732350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268760"/>
            <a:ext cx="8288927" cy="5632311"/>
          </a:xfrm>
          <a:prstGeom prst="rect">
            <a:avLst/>
          </a:prstGeom>
          <a:noFill/>
          <a:ln w="31750">
            <a:solidFill>
              <a:srgbClr val="0070C0"/>
            </a:solidFill>
          </a:ln>
        </p:spPr>
        <p:txBody>
          <a:bodyPr wrap="square" rtlCol="0">
            <a:spAutoFit/>
          </a:bodyPr>
          <a:lstStyle>
            <a:defPPr>
              <a:defRPr lang="zh-CN"/>
            </a:defPPr>
            <a:lvl1pPr>
              <a:defRPr b="1">
                <a:solidFill>
                  <a:srgbClr val="006666"/>
                </a:solidFill>
                <a:latin typeface="Courier New" panose="02070309020205020404" pitchFamily="49" charset="0"/>
                <a:ea typeface="MS Gothic" panose="020B0609070205080204" pitchFamily="49" charset="-128"/>
                <a:cs typeface="Courier New" pitchFamily="49" charset="0"/>
              </a:defRPr>
            </a:lvl1pPr>
          </a:lstStyle>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空栈检测</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a:solidFill>
                  <a:schemeClr val="tx1"/>
                </a:solidFill>
                <a:latin typeface="Consolas" panose="020B0609020204030204" pitchFamily="49" charset="0"/>
                <a:ea typeface="华文楷体" panose="02010600040101010101" pitchFamily="2" charset="-122"/>
              </a:rPr>
              <a:t>	bool empty() {</a:t>
            </a:r>
          </a:p>
          <a:p>
            <a:r>
              <a:rPr lang="en-US" altLang="zh-CN" b="0" dirty="0">
                <a:solidFill>
                  <a:schemeClr val="tx1"/>
                </a:solidFill>
                <a:latin typeface="Consolas" panose="020B0609020204030204" pitchFamily="49" charset="0"/>
                <a:ea typeface="华文楷体" panose="02010600040101010101" pitchFamily="2" charset="-122"/>
              </a:rPr>
              <a:t>		return </a:t>
            </a:r>
            <a:r>
              <a:rPr lang="en-US" altLang="zh-CN" b="0" dirty="0" err="1">
                <a:solidFill>
                  <a:schemeClr val="tx1"/>
                </a:solidFill>
                <a:latin typeface="Consolas" panose="020B0609020204030204" pitchFamily="49" charset="0"/>
                <a:ea typeface="华文楷体" panose="02010600040101010101" pitchFamily="2" charset="-122"/>
              </a:rPr>
              <a:t>m_top</a:t>
            </a:r>
            <a:r>
              <a:rPr lang="en-US" altLang="zh-CN" b="0" dirty="0">
                <a:solidFill>
                  <a:schemeClr val="tx1"/>
                </a:solidFill>
                <a:latin typeface="Consolas" panose="020B0609020204030204" pitchFamily="49" charset="0"/>
                <a:ea typeface="华文楷体" panose="02010600040101010101" pitchFamily="2" charset="-122"/>
              </a:rPr>
              <a:t> &lt; 0; </a:t>
            </a:r>
          </a:p>
          <a:p>
            <a:r>
              <a:rPr lang="en-US" altLang="zh-CN" b="0" dirty="0">
                <a:solidFill>
                  <a:schemeClr val="tx1"/>
                </a:solidFill>
                <a:latin typeface="Consolas" panose="020B0609020204030204" pitchFamily="49" charset="0"/>
                <a:ea typeface="华文楷体" panose="02010600040101010101" pitchFamily="2" charset="-122"/>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入栈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push(</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if (m_top+1 &lt; </a:t>
            </a:r>
            <a:r>
              <a:rPr lang="en-US" altLang="zh-CN" b="0" dirty="0" err="1">
                <a:solidFill>
                  <a:schemeClr val="tx1"/>
                </a:solidFill>
                <a:latin typeface="Consolas" panose="020B0609020204030204" pitchFamily="49" charset="0"/>
                <a:ea typeface="华文楷体" panose="02010600040101010101" pitchFamily="2" charset="-122"/>
                <a:cs typeface="+mn-cs"/>
              </a:rPr>
              <a:t>m_size</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出栈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pop() { if (!empty())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获取堆栈已用空间</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size() { return m_top+1;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获取栈头内容</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top() {</a:t>
            </a:r>
          </a:p>
          <a:p>
            <a:r>
              <a:rPr lang="en-US" altLang="zh-CN" b="0" dirty="0">
                <a:solidFill>
                  <a:schemeClr val="tx1"/>
                </a:solidFill>
                <a:latin typeface="Consolas" panose="020B0609020204030204" pitchFamily="49" charset="0"/>
                <a:ea typeface="华文楷体" panose="02010600040101010101" pitchFamily="2" charset="-122"/>
                <a:cs typeface="+mn-cs"/>
              </a:rPr>
              <a:t>		if (!empty()) </a:t>
            </a:r>
          </a:p>
          <a:p>
            <a:r>
              <a:rPr lang="en-US" altLang="zh-CN" b="0" dirty="0">
                <a:solidFill>
                  <a:schemeClr val="tx1"/>
                </a:solidFill>
                <a:latin typeface="Consolas" panose="020B0609020204030204" pitchFamily="49" charset="0"/>
                <a:ea typeface="华文楷体" panose="02010600040101010101" pitchFamily="2" charset="-122"/>
                <a:cs typeface="+mn-cs"/>
              </a:rPr>
              <a:t>			return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else </a:t>
            </a:r>
          </a:p>
          <a:p>
            <a:r>
              <a:rPr lang="en-US" altLang="zh-CN" b="0" dirty="0">
                <a:solidFill>
                  <a:schemeClr val="tx1"/>
                </a:solidFill>
                <a:latin typeface="Consolas" panose="020B0609020204030204" pitchFamily="49" charset="0"/>
                <a:ea typeface="华文楷体" panose="02010600040101010101" pitchFamily="2" charset="-122"/>
                <a:cs typeface="+mn-cs"/>
              </a:rPr>
              <a:t>			return INT_MIN;</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9557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5" name="TextBox 3"/>
          <p:cNvSpPr txBox="1"/>
          <p:nvPr/>
        </p:nvSpPr>
        <p:spPr>
          <a:xfrm>
            <a:off x="628650" y="1268760"/>
            <a:ext cx="7886700" cy="529375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创建一个最多放置</a:t>
            </a:r>
            <a:r>
              <a:rPr lang="en-US" altLang="zh-CN" sz="2000" dirty="0">
                <a:solidFill>
                  <a:srgbClr val="FF0000"/>
                </a:solidFill>
                <a:latin typeface="Consolas" panose="020B0609020204030204" pitchFamily="49" charset="0"/>
                <a:ea typeface="华文楷体" panose="02010600040101010101" pitchFamily="2" charset="-122"/>
                <a:cs typeface="+mn-cs"/>
              </a:rPr>
              <a:t>10</a:t>
            </a:r>
            <a:r>
              <a:rPr lang="zh-CN" altLang="en-US" sz="2000" dirty="0">
                <a:solidFill>
                  <a:srgbClr val="FF0000"/>
                </a:solidFill>
                <a:latin typeface="Consolas" panose="020B0609020204030204" pitchFamily="49" charset="0"/>
                <a:ea typeface="华文楷体" panose="02010600040101010101" pitchFamily="2" charset="-122"/>
                <a:cs typeface="+mn-cs"/>
              </a:rPr>
              <a:t>个元素的栈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MyStack</a:t>
            </a:r>
            <a:r>
              <a:rPr lang="en-US" altLang="zh-CN" sz="2000" dirty="0">
                <a:solidFill>
                  <a:schemeClr val="tx1"/>
                </a:solidFill>
                <a:latin typeface="Consolas" panose="020B0609020204030204" pitchFamily="49" charset="0"/>
                <a:ea typeface="华文楷体" panose="02010600040101010101" pitchFamily="2" charset="-122"/>
                <a:cs typeface="+mn-cs"/>
              </a:rPr>
              <a:t> stack(10);</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压入</a:t>
            </a:r>
            <a:r>
              <a:rPr lang="en-US" altLang="zh-CN" sz="2000" dirty="0">
                <a:solidFill>
                  <a:srgbClr val="FF0000"/>
                </a:solidFill>
                <a:latin typeface="Consolas" panose="020B0609020204030204" pitchFamily="49" charset="0"/>
                <a:ea typeface="华文楷体" panose="02010600040101010101" pitchFamily="2" charset="-122"/>
                <a:cs typeface="+mn-cs"/>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逐个弹出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3" name="图片 2"/>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
        <p:nvSpPr>
          <p:cNvPr id="6" name="圆角矩形 5"/>
          <p:cNvSpPr/>
          <p:nvPr/>
        </p:nvSpPr>
        <p:spPr>
          <a:xfrm>
            <a:off x="4283968" y="5517232"/>
            <a:ext cx="3946610" cy="86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这样的代码</a:t>
            </a:r>
            <a:r>
              <a:rPr kumimoji="1" lang="zh-CN" altLang="en-US" sz="2400" b="1"/>
              <a:t>有什么问题？</a:t>
            </a:r>
          </a:p>
        </p:txBody>
      </p:sp>
    </p:spTree>
    <p:extLst>
      <p:ext uri="{BB962C8B-B14F-4D97-AF65-F5344CB8AC3E}">
        <p14:creationId xmlns:p14="http://schemas.microsoft.com/office/powerpoint/2010/main" val="424268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STL vector</a:t>
            </a:r>
            <a:endParaRPr lang="zh-CN" altLang="en-US"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zh-CN" altLang="en-US" dirty="0"/>
              <a:t>工作量太大</a:t>
            </a:r>
            <a:r>
              <a:rPr lang="en-US" altLang="zh-CN" dirty="0"/>
              <a:t>(</a:t>
            </a:r>
            <a:r>
              <a:rPr lang="en-US" altLang="zh-CN" dirty="0">
                <a:solidFill>
                  <a:srgbClr val="C00000"/>
                </a:solidFill>
              </a:rPr>
              <a:t>OOP</a:t>
            </a:r>
            <a:r>
              <a:rPr lang="zh-CN" altLang="en-US" dirty="0">
                <a:solidFill>
                  <a:srgbClr val="C00000"/>
                </a:solidFill>
              </a:rPr>
              <a:t>思想之一：复用</a:t>
            </a:r>
            <a:r>
              <a:rPr lang="en-US" altLang="zh-CN" dirty="0"/>
              <a:t>)</a:t>
            </a:r>
          </a:p>
          <a:p>
            <a:r>
              <a:rPr lang="zh-CN" altLang="en-US" dirty="0"/>
              <a:t>需要我们自行管理内存</a:t>
            </a:r>
            <a:r>
              <a:rPr lang="en-US" altLang="zh-CN" dirty="0"/>
              <a:t>(</a:t>
            </a:r>
            <a:r>
              <a:rPr lang="zh-CN" altLang="en-US" dirty="0">
                <a:solidFill>
                  <a:srgbClr val="C00000"/>
                </a:solidFill>
              </a:rPr>
              <a:t>容易出错</a:t>
            </a:r>
            <a:r>
              <a:rPr lang="en-US" altLang="zh-CN" dirty="0"/>
              <a:t>)</a:t>
            </a:r>
          </a:p>
          <a:p>
            <a:endParaRPr lang="en-US" altLang="zh-CN" dirty="0"/>
          </a:p>
          <a:p>
            <a:r>
              <a:rPr lang="zh-CN" altLang="en-US" dirty="0"/>
              <a:t>事实上</a:t>
            </a:r>
            <a:r>
              <a:rPr lang="en-US" altLang="zh-CN" dirty="0"/>
              <a:t>STL</a:t>
            </a:r>
            <a:r>
              <a:rPr lang="zh-CN" altLang="en-US" dirty="0"/>
              <a:t>中有</a:t>
            </a:r>
            <a:r>
              <a:rPr lang="en-US" altLang="zh-CN" dirty="0"/>
              <a:t>vector</a:t>
            </a:r>
            <a:r>
              <a:rPr lang="zh-CN" altLang="en-US" dirty="0"/>
              <a:t>这个容器</a:t>
            </a:r>
            <a:endParaRPr lang="en-US" altLang="zh-CN" dirty="0"/>
          </a:p>
          <a:p>
            <a:r>
              <a:rPr lang="en-US" altLang="zh-CN" dirty="0"/>
              <a:t>vector</a:t>
            </a:r>
            <a:r>
              <a:rPr lang="zh-CN" altLang="en-US" dirty="0"/>
              <a:t>提供了如下方法：</a:t>
            </a:r>
            <a:endParaRPr lang="en-US" altLang="zh-CN" dirty="0"/>
          </a:p>
          <a:p>
            <a:pPr lvl="1">
              <a:buSzPct val="75000"/>
              <a:buFont typeface="Wingdings" pitchFamily="2" charset="2"/>
              <a:buChar char="§"/>
            </a:pPr>
            <a:r>
              <a:rPr lang="en-US" altLang="zh-CN" sz="2800" dirty="0" err="1"/>
              <a:t>push_back</a:t>
            </a:r>
            <a:r>
              <a:rPr lang="en-US" altLang="zh-CN" sz="2800" dirty="0"/>
              <a:t>()</a:t>
            </a:r>
          </a:p>
          <a:p>
            <a:pPr lvl="1">
              <a:buSzPct val="75000"/>
              <a:buFont typeface="Wingdings" pitchFamily="2" charset="2"/>
              <a:buChar char="§"/>
            </a:pPr>
            <a:r>
              <a:rPr lang="en-US" altLang="zh-CN" sz="2800" dirty="0"/>
              <a:t>size()</a:t>
            </a:r>
          </a:p>
          <a:p>
            <a:pPr lvl="1">
              <a:buSzPct val="75000"/>
              <a:buFont typeface="Wingdings" pitchFamily="2" charset="2"/>
              <a:buChar char="§"/>
            </a:pPr>
            <a:r>
              <a:rPr lang="en-US" altLang="zh-CN" sz="2800" dirty="0"/>
              <a:t>back()</a:t>
            </a:r>
          </a:p>
          <a:p>
            <a:pPr lvl="1">
              <a:buSzPct val="75000"/>
              <a:buFont typeface="Wingdings" pitchFamily="2" charset="2"/>
              <a:buChar char="§"/>
            </a:pPr>
            <a:r>
              <a:rPr lang="en-US" altLang="zh-CN" sz="2800" dirty="0" err="1"/>
              <a:t>pop_back</a:t>
            </a:r>
            <a:r>
              <a:rPr lang="en-US" altLang="zh-CN" sz="2800" dirty="0"/>
              <a:t>()</a:t>
            </a:r>
          </a:p>
          <a:p>
            <a:endParaRPr lang="zh-CN" altLang="en-US" dirty="0"/>
          </a:p>
        </p:txBody>
      </p:sp>
    </p:spTree>
    <p:extLst>
      <p:ext uri="{BB962C8B-B14F-4D97-AF65-F5344CB8AC3E}">
        <p14:creationId xmlns:p14="http://schemas.microsoft.com/office/powerpoint/2010/main" val="276758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628650" y="3727269"/>
            <a:ext cx="7886700" cy="2449694"/>
          </a:xfrm>
        </p:spPr>
        <p:txBody>
          <a:bodyPr/>
          <a:lstStyle/>
          <a:p>
            <a:endParaRPr lang="en-US" altLang="zh-CN" dirty="0"/>
          </a:p>
          <a:p>
            <a:r>
              <a:rPr lang="en-US" altLang="zh-CN" dirty="0"/>
              <a:t>Vector</a:t>
            </a:r>
          </a:p>
          <a:p>
            <a:pPr lvl="1">
              <a:buSzPct val="75000"/>
              <a:buFont typeface="Wingdings" pitchFamily="2" charset="2"/>
              <a:buChar char="§"/>
            </a:pPr>
            <a:r>
              <a:rPr lang="zh-CN" altLang="en-US" sz="2800" dirty="0"/>
              <a:t>功能上满足要求（内存管理，元素插入弹出）</a:t>
            </a:r>
            <a:endParaRPr lang="en-US" altLang="zh-CN" sz="2800" dirty="0"/>
          </a:p>
          <a:p>
            <a:pPr lvl="1">
              <a:buSzPct val="75000"/>
              <a:buFont typeface="Wingdings" pitchFamily="2" charset="2"/>
              <a:buChar char="§"/>
            </a:pPr>
            <a:r>
              <a:rPr lang="zh-CN" altLang="en-US" sz="2800" dirty="0"/>
              <a:t>但是接口不一致</a:t>
            </a:r>
            <a:endParaRPr lang="en-US" altLang="zh-CN" sz="2800" dirty="0"/>
          </a:p>
          <a:p>
            <a:r>
              <a:rPr lang="zh-CN" altLang="en-US" dirty="0"/>
              <a:t>需要进行接口的“转换”</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9</a:t>
            </a:fld>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36622"/>
            <a:ext cx="5832648" cy="33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29364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12071</TotalTime>
  <Words>2349</Words>
  <Application>Microsoft Macintosh PowerPoint</Application>
  <PresentationFormat>全屏显示(4:3)</PresentationFormat>
  <Paragraphs>571</Paragraphs>
  <Slides>53</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Calibri</vt:lpstr>
      <vt:lpstr>Calibri Light</vt:lpstr>
      <vt:lpstr>Consolas</vt:lpstr>
      <vt:lpstr>Courier New</vt:lpstr>
      <vt:lpstr>Microsoft YaHei</vt:lpstr>
      <vt:lpstr>MS Gothic</vt:lpstr>
      <vt:lpstr>SimSun</vt:lpstr>
      <vt:lpstr>Wingdings</vt:lpstr>
      <vt:lpstr>等线</vt:lpstr>
      <vt:lpstr>华文楷体</vt:lpstr>
      <vt:lpstr>宋体</vt:lpstr>
      <vt:lpstr>微软雅黑</vt:lpstr>
      <vt:lpstr>Office Theme</vt:lpstr>
      <vt:lpstr>面向对象程序设计基础 （OOP）</vt:lpstr>
      <vt:lpstr>本讲内容提要</vt:lpstr>
      <vt:lpstr>一个简单例子—栈</vt:lpstr>
      <vt:lpstr>代码实现</vt:lpstr>
      <vt:lpstr>简单实现</vt:lpstr>
      <vt:lpstr>简单实现</vt:lpstr>
      <vt:lpstr>简单实现</vt:lpstr>
      <vt:lpstr>STL vector</vt:lpstr>
      <vt:lpstr>分析</vt:lpstr>
      <vt:lpstr>适配器</vt:lpstr>
      <vt:lpstr>适配器 Adapter</vt:lpstr>
      <vt:lpstr>适配器</vt:lpstr>
      <vt:lpstr>适配器——实现一</vt:lpstr>
      <vt:lpstr>适配器基类定义</vt:lpstr>
      <vt:lpstr>适配器——实现一</vt:lpstr>
      <vt:lpstr>组合方式实现适配器模式</vt:lpstr>
      <vt:lpstr>适配器——实现一</vt:lpstr>
      <vt:lpstr>适配器——实现一</vt:lpstr>
      <vt:lpstr>适配器——实现二</vt:lpstr>
      <vt:lpstr>适配器接口定义</vt:lpstr>
      <vt:lpstr>适配器——实现二</vt:lpstr>
      <vt:lpstr>继承方式实现适配器模式</vt:lpstr>
      <vt:lpstr>适配器——实现二</vt:lpstr>
      <vt:lpstr>适配器——实现二</vt:lpstr>
      <vt:lpstr>适配器</vt:lpstr>
      <vt:lpstr>智能指针</vt:lpstr>
      <vt:lpstr>智能指针</vt:lpstr>
      <vt:lpstr>代理/委托 Proxy</vt:lpstr>
      <vt:lpstr>代理/委托</vt:lpstr>
      <vt:lpstr>场景</vt:lpstr>
      <vt:lpstr>代理/委托</vt:lpstr>
      <vt:lpstr>例子：智能指针引用计数</vt:lpstr>
      <vt:lpstr>例子：智能指针引用计数</vt:lpstr>
      <vt:lpstr>例子：智能指针引用计数</vt:lpstr>
      <vt:lpstr>“变”与“不变”</vt:lpstr>
      <vt:lpstr>代理/委托 与 适配器 </vt:lpstr>
      <vt:lpstr>装饰器 Decorator</vt:lpstr>
      <vt:lpstr>例子</vt:lpstr>
      <vt:lpstr>继承</vt:lpstr>
      <vt:lpstr>继承</vt:lpstr>
      <vt:lpstr>策略</vt:lpstr>
      <vt:lpstr>策略</vt:lpstr>
      <vt:lpstr>装饰器</vt:lpstr>
      <vt:lpstr>代码</vt:lpstr>
      <vt:lpstr>代码</vt:lpstr>
      <vt:lpstr>代码</vt:lpstr>
      <vt:lpstr>代码</vt:lpstr>
      <vt:lpstr>运行过程与结果</vt:lpstr>
      <vt:lpstr>调用的链式关系</vt:lpstr>
      <vt:lpstr>装饰与策略</vt:lpstr>
      <vt:lpstr>装饰与代理</vt:lpstr>
      <vt:lpstr>本节课</vt:lpstr>
      <vt:lpstr>结 束</vt:lpstr>
    </vt:vector>
  </TitlesOfParts>
  <Company>清华大学</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2869</cp:revision>
  <dcterms:created xsi:type="dcterms:W3CDTF">2002-09-18T00:55:13Z</dcterms:created>
  <dcterms:modified xsi:type="dcterms:W3CDTF">2018-05-25T08:01:23Z</dcterms:modified>
</cp:coreProperties>
</file>