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3"/>
  </p:notesMasterIdLst>
  <p:sldIdLst>
    <p:sldId id="466" r:id="rId2"/>
    <p:sldId id="591" r:id="rId3"/>
    <p:sldId id="526" r:id="rId4"/>
    <p:sldId id="583" r:id="rId5"/>
    <p:sldId id="543" r:id="rId6"/>
    <p:sldId id="544" r:id="rId7"/>
    <p:sldId id="545" r:id="rId8"/>
    <p:sldId id="546" r:id="rId9"/>
    <p:sldId id="572" r:id="rId10"/>
    <p:sldId id="476" r:id="rId11"/>
    <p:sldId id="547" r:id="rId12"/>
    <p:sldId id="588" r:id="rId13"/>
    <p:sldId id="527" r:id="rId14"/>
    <p:sldId id="571" r:id="rId15"/>
    <p:sldId id="533" r:id="rId16"/>
    <p:sldId id="530" r:id="rId17"/>
    <p:sldId id="531" r:id="rId18"/>
    <p:sldId id="532" r:id="rId19"/>
    <p:sldId id="529" r:id="rId20"/>
    <p:sldId id="578" r:id="rId21"/>
    <p:sldId id="579" r:id="rId22"/>
    <p:sldId id="581" r:id="rId23"/>
    <p:sldId id="534" r:id="rId24"/>
    <p:sldId id="538" r:id="rId25"/>
    <p:sldId id="539" r:id="rId26"/>
    <p:sldId id="537" r:id="rId27"/>
    <p:sldId id="541" r:id="rId28"/>
    <p:sldId id="535" r:id="rId29"/>
    <p:sldId id="536" r:id="rId30"/>
    <p:sldId id="540" r:id="rId31"/>
    <p:sldId id="542" r:id="rId32"/>
    <p:sldId id="584" r:id="rId33"/>
    <p:sldId id="551" r:id="rId34"/>
    <p:sldId id="552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85" r:id="rId43"/>
    <p:sldId id="586" r:id="rId44"/>
    <p:sldId id="553" r:id="rId45"/>
    <p:sldId id="561" r:id="rId46"/>
    <p:sldId id="563" r:id="rId47"/>
    <p:sldId id="564" r:id="rId48"/>
    <p:sldId id="565" r:id="rId49"/>
    <p:sldId id="566" r:id="rId50"/>
    <p:sldId id="592" r:id="rId51"/>
    <p:sldId id="567" r:id="rId52"/>
    <p:sldId id="568" r:id="rId53"/>
    <p:sldId id="569" r:id="rId54"/>
    <p:sldId id="573" r:id="rId55"/>
    <p:sldId id="574" r:id="rId56"/>
    <p:sldId id="575" r:id="rId57"/>
    <p:sldId id="576" r:id="rId58"/>
    <p:sldId id="570" r:id="rId59"/>
    <p:sldId id="577" r:id="rId60"/>
    <p:sldId id="587" r:id="rId61"/>
    <p:sldId id="475" r:id="rId6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3366"/>
    <a:srgbClr val="FF0000"/>
    <a:srgbClr val="00CC00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3" autoAdjust="0"/>
    <p:restoredTop sz="84793" autoAdjust="0"/>
  </p:normalViewPr>
  <p:slideViewPr>
    <p:cSldViewPr>
      <p:cViewPr varScale="1">
        <p:scale>
          <a:sx n="86" d="100"/>
          <a:sy n="86" d="100"/>
        </p:scale>
        <p:origin x="19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这个结构体没有名字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52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TODO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56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TODO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30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TODO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17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</a:rPr>
              <a:t>lzy</a:t>
            </a:r>
            <a:r>
              <a:rPr lang="en-US" altLang="zh-CN" b="1" dirty="0">
                <a:solidFill>
                  <a:prstClr val="black"/>
                </a:solidFill>
              </a:rPr>
              <a:t>/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auto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由编译器根据上下文自动确定变量的类型，如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	//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f = 4.0f; 	//f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 a('c'); 	//a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b = a; 	//b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*x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(3);	//x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73254-FB85-4106-B78D-FA0D8CD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1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追踪返回类型的函数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可以将函数返回类型的声明信息放到函数参数列表的后面进行声明，如：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003366"/>
                </a:solidFill>
              </a:rPr>
              <a:t>普通函数声明形式</a:t>
            </a:r>
            <a:endParaRPr lang="en-US" altLang="zh-CN" sz="2400" dirty="0">
              <a:solidFill>
                <a:srgbClr val="003366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3366"/>
                </a:solidFill>
              </a:rPr>
              <a:t>	</a:t>
            </a:r>
            <a:r>
              <a:rPr lang="en-US" altLang="zh-CN" dirty="0">
                <a:solidFill>
                  <a:srgbClr val="003366"/>
                </a:solidFill>
              </a:rPr>
              <a:t>int </a:t>
            </a:r>
            <a:r>
              <a:rPr lang="en-US" altLang="zh-CN" dirty="0" err="1">
                <a:solidFill>
                  <a:srgbClr val="003366"/>
                </a:solidFill>
              </a:rPr>
              <a:t>func</a:t>
            </a:r>
            <a:r>
              <a:rPr lang="en-US" altLang="zh-CN" dirty="0">
                <a:solidFill>
                  <a:srgbClr val="003366"/>
                </a:solidFill>
              </a:rPr>
              <a:t>(char* </a:t>
            </a:r>
            <a:r>
              <a:rPr lang="en-US" altLang="zh-CN" dirty="0" err="1">
                <a:solidFill>
                  <a:srgbClr val="003366"/>
                </a:solidFill>
              </a:rPr>
              <a:t>ptr</a:t>
            </a:r>
            <a:r>
              <a:rPr lang="en-US" altLang="zh-CN" dirty="0">
                <a:solidFill>
                  <a:srgbClr val="003366"/>
                </a:solidFill>
              </a:rPr>
              <a:t>, int </a:t>
            </a:r>
            <a:r>
              <a:rPr lang="en-US" altLang="zh-CN" dirty="0" err="1">
                <a:solidFill>
                  <a:srgbClr val="003366"/>
                </a:solidFill>
              </a:rPr>
              <a:t>val</a:t>
            </a:r>
            <a:r>
              <a:rPr lang="en-US" altLang="zh-CN" dirty="0">
                <a:solidFill>
                  <a:srgbClr val="003366"/>
                </a:solidFill>
              </a:rPr>
              <a:t>);</a:t>
            </a:r>
            <a:endParaRPr lang="en-US" altLang="zh-CN" sz="2800" dirty="0">
              <a:solidFill>
                <a:srgbClr val="003366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追踪返回类型的函数声明形式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auto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(char* </a:t>
            </a:r>
            <a:r>
              <a:rPr lang="en-US" altLang="zh-CN" dirty="0" err="1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追踪返回类型在原本函数返回值的位置使用</a:t>
            </a:r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5A9A3-8F38-4649-9DF5-2C85B76A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3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lvl="1"/>
            <a:r>
              <a:rPr lang="zh-CN" altLang="en-US" dirty="0"/>
              <a:t>重用匿名类型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泛型编程中结合</a:t>
            </a:r>
            <a:r>
              <a:rPr lang="en-US" altLang="zh-CN" sz="2400" dirty="0">
                <a:solidFill>
                  <a:schemeClr val="tx1"/>
                </a:solidFill>
              </a:rPr>
              <a:t>auto</a:t>
            </a:r>
            <a:r>
              <a:rPr lang="zh-CN" altLang="en-US" sz="2400" dirty="0">
                <a:solidFill>
                  <a:schemeClr val="tx1"/>
                </a:solidFill>
              </a:rPr>
              <a:t>，用于追踪函数的返回值类型</a:t>
            </a:r>
            <a:br>
              <a:rPr lang="zh-CN" altLang="en-US" dirty="0"/>
            </a:b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d ; </a:t>
            </a:r>
          </a:p>
          <a:p>
            <a:pPr marL="914400" lvl="2" indent="0">
              <a:buNone/>
            </a:pPr>
            <a:r>
              <a:rPr lang="en-US" altLang="zh-CN" dirty="0"/>
              <a:t>	double b; 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 </a:t>
            </a:r>
            <a:r>
              <a:rPr lang="en-US" altLang="zh-CN" dirty="0" err="1"/>
              <a:t>anon_s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没有名字的结构体，定义了一个变量</a:t>
            </a: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main() {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 ;</a:t>
            </a:r>
          </a:p>
          <a:p>
            <a:pPr marL="914400" lvl="2" indent="0">
              <a:buNone/>
            </a:pPr>
            <a:r>
              <a:rPr lang="zh-CN" altLang="en-US" dirty="0">
                <a:solidFill>
                  <a:srgbClr val="008000"/>
                </a:solidFill>
              </a:rPr>
              <a:t>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定义了一个上面匿名的结构体</a:t>
            </a:r>
            <a:r>
              <a:rPr lang="en-US" altLang="zh-CN" dirty="0">
                <a:solidFill>
                  <a:srgbClr val="008000"/>
                </a:solidFill>
              </a:rPr>
              <a:t>...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00ABA-A17D-458F-B2F5-82489A3A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99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{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name; } </a:t>
            </a:r>
            <a:r>
              <a:rPr lang="en-US" altLang="zh-CN" dirty="0" err="1"/>
              <a:t>anon_u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匿名的</a:t>
            </a:r>
            <a:r>
              <a:rPr lang="en-US" altLang="zh-CN" dirty="0" err="1">
                <a:solidFill>
                  <a:srgbClr val="008000"/>
                </a:solidFill>
              </a:rPr>
              <a:t>struct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{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d;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anon_u</a:t>
            </a:r>
            <a:r>
              <a:rPr lang="en-US" altLang="zh-CN" dirty="0"/>
              <a:t>) id;</a:t>
            </a:r>
            <a:r>
              <a:rPr lang="en-US" altLang="zh-CN" dirty="0">
                <a:solidFill>
                  <a:srgbClr val="008000"/>
                </a:solidFill>
              </a:rPr>
              <a:t> // </a:t>
            </a:r>
            <a:r>
              <a:rPr lang="zh-CN" altLang="en-US" dirty="0">
                <a:solidFill>
                  <a:srgbClr val="008000"/>
                </a:solidFill>
              </a:rPr>
              <a:t>变量</a:t>
            </a:r>
            <a:r>
              <a:rPr lang="en-US" altLang="zh-CN" dirty="0" err="1"/>
              <a:t>anon_u</a:t>
            </a:r>
            <a:r>
              <a:rPr lang="zh-CN" altLang="en-US" dirty="0">
                <a:solidFill>
                  <a:srgbClr val="008000"/>
                </a:solidFill>
              </a:rPr>
              <a:t>的类型是一个匿名结构体，重用这个结构体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anon_s</a:t>
            </a:r>
            <a:r>
              <a:rPr lang="en-US" altLang="zh-CN" dirty="0"/>
              <a:t>[100];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匿名的</a:t>
            </a:r>
            <a:r>
              <a:rPr lang="en-US" altLang="zh-CN" dirty="0" err="1">
                <a:solidFill>
                  <a:srgbClr val="008000"/>
                </a:solidFill>
              </a:rPr>
              <a:t>struct</a:t>
            </a:r>
            <a:r>
              <a:rPr lang="zh-CN" altLang="en-US" dirty="0">
                <a:solidFill>
                  <a:srgbClr val="008000"/>
                </a:solidFill>
              </a:rPr>
              <a:t>数组</a:t>
            </a:r>
            <a:endParaRPr lang="en-US" altLang="zh-CN" dirty="0">
              <a:solidFill>
                <a:srgbClr val="008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main() {</a:t>
            </a:r>
          </a:p>
          <a:p>
            <a:pPr marL="914400" lvl="2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注意变量</a:t>
            </a:r>
            <a:r>
              <a:rPr lang="en-US" altLang="zh-CN" dirty="0">
                <a:solidFill>
                  <a:srgbClr val="008000"/>
                </a:solidFill>
              </a:rPr>
              <a:t>as</a:t>
            </a:r>
            <a:r>
              <a:rPr lang="zh-CN" altLang="en-US" dirty="0">
                <a:solidFill>
                  <a:srgbClr val="008000"/>
                </a:solidFill>
              </a:rPr>
              <a:t>的类型</a:t>
            </a:r>
            <a:endParaRPr lang="en-US" altLang="zh-CN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as[0].id.name;</a:t>
            </a:r>
          </a:p>
          <a:p>
            <a:pPr marL="914400" lvl="2" indent="0">
              <a:buNone/>
            </a:pPr>
            <a:r>
              <a:rPr lang="en-US" altLang="zh-CN" dirty="0"/>
              <a:t>    ...</a:t>
            </a:r>
          </a:p>
          <a:p>
            <a:pPr marL="914400" lvl="2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00ABA-A17D-458F-B2F5-82489A3A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5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CE533-7A74-4330-99BA-FAC3D6AF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F2EC6-ED5C-425A-9FA2-B167A377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可以推导返回类型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C++14</a:t>
            </a:r>
            <a:r>
              <a:rPr kumimoji="1" lang="zh-CN" altLang="en-US" dirty="0"/>
              <a:t>中不再需要显示指定返回类型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2E9C38-FD94-4F81-B49E-08E3D46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06AEF-4220-4DBE-969D-F6F5067C560E}"/>
              </a:ext>
            </a:extLst>
          </p:cNvPr>
          <p:cNvSpPr txBox="1"/>
          <p:nvPr/>
        </p:nvSpPr>
        <p:spPr>
          <a:xfrm>
            <a:off x="1738935" y="249289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-&gt;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7698C8-0823-4961-B442-6941FB4E0EFE}"/>
              </a:ext>
            </a:extLst>
          </p:cNvPr>
          <p:cNvSpPr txBox="1"/>
          <p:nvPr/>
        </p:nvSpPr>
        <p:spPr>
          <a:xfrm>
            <a:off x="1738935" y="4567480"/>
            <a:ext cx="3429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15816" y="6093296"/>
            <a:ext cx="5400600" cy="649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进一步阅读：</a:t>
            </a:r>
            <a:br>
              <a:rPr kumimoji="1" lang="en-US" altLang="zh-CN" dirty="0"/>
            </a:br>
            <a:r>
              <a:rPr kumimoji="1" lang="en-US" altLang="zh-CN" dirty="0"/>
              <a:t>https://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/QG-</a:t>
            </a:r>
            <a:r>
              <a:rPr kumimoji="1" lang="en-US" altLang="zh-CN" dirty="0" err="1"/>
              <a:t>whz</a:t>
            </a:r>
            <a:r>
              <a:rPr kumimoji="1" lang="en-US" altLang="zh-CN" dirty="0"/>
              <a:t>/p/4952980.html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4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47490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内存的动态申请与释放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指针变量所指内存可以通过</a:t>
            </a:r>
            <a:r>
              <a:rPr lang="en-US" altLang="zh-CN" dirty="0"/>
              <a:t>new/delete</a:t>
            </a:r>
            <a:r>
              <a:rPr lang="zh-CN" altLang="en-US" dirty="0"/>
              <a:t>运算符在程序运行时动态生成和删除，如：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int;		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单个变量</a:t>
            </a:r>
            <a:endParaRPr lang="en-US" altLang="zh-CN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array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int[10]; </a:t>
            </a:r>
            <a:r>
              <a:rPr lang="en-US" altLang="zh-CN" dirty="0">
                <a:solidFill>
                  <a:srgbClr val="008000"/>
                </a:solidFill>
              </a:rPr>
              <a:t>// 10</a:t>
            </a:r>
            <a:r>
              <a:rPr lang="zh-CN" altLang="en-US" dirty="0">
                <a:solidFill>
                  <a:srgbClr val="008000"/>
                </a:solidFill>
              </a:rPr>
              <a:t>元素数组</a:t>
            </a:r>
            <a:endParaRPr lang="en-US" altLang="zh-CN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删除指针变量所指单个内存单元</a:t>
            </a:r>
            <a:endParaRPr lang="en-US" altLang="zh-CN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  	</a:t>
            </a: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[] array; 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删除多个单元组成的内存块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91F159-2D35-4E90-8ACE-FEFCF1A9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9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被定义为</a:t>
            </a:r>
            <a:r>
              <a:rPr kumimoji="1" lang="en-US" altLang="zh-CN" dirty="0"/>
              <a:t>0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ifdef</a:t>
            </a:r>
            <a:r>
              <a:rPr lang="nb-NO" altLang="zh-CN" dirty="0"/>
              <a:t> __cplusplus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0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else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((void *)0)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endif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之前，可以使用</a:t>
            </a:r>
            <a:r>
              <a:rPr lang="en-US" altLang="zh-CN" dirty="0"/>
              <a:t>NULL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这么做有什么问题？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A590F-3C2D-49ED-A788-78F0DCF3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44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减少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的使用（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之前）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定义一个函数，并对它进行调用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{…}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 0);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如果我们想对这个函数进行重载，并传入一个空指针作为参数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{…}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f(2, </a:t>
            </a: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 *&gt;(0)</a:t>
            </a:r>
            <a:r>
              <a:rPr lang="en-US" altLang="zh-CN" dirty="0">
                <a:sym typeface="Wingdings" panose="05000000000000000000" pitchFamily="2" charset="2"/>
              </a:rPr>
              <a:t>);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当我们使用</a:t>
            </a:r>
            <a:r>
              <a:rPr lang="en-US" altLang="zh-CN" dirty="0"/>
              <a:t>NULL</a:t>
            </a:r>
            <a:r>
              <a:rPr lang="zh-CN" altLang="en-US" dirty="0"/>
              <a:t>表示空指针时，容易忽略它同时</a:t>
            </a:r>
            <a:r>
              <a:rPr lang="zh-CN" altLang="en-US" dirty="0">
                <a:solidFill>
                  <a:srgbClr val="FF0000"/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型常量。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B1306-CA16-4C33-A102-15A8A7A0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02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8243"/>
            <a:ext cx="8047806" cy="4749029"/>
          </a:xfrm>
        </p:spPr>
        <p:txBody>
          <a:bodyPr/>
          <a:lstStyle/>
          <a:p>
            <a:r>
              <a:rPr kumimoji="1" lang="en-US" altLang="zh-CN" dirty="0" err="1"/>
              <a:t>nullptr</a:t>
            </a:r>
            <a:r>
              <a:rPr kumimoji="1" lang="zh-CN" altLang="en-US" dirty="0"/>
              <a:t>的引入（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nullptr</a:t>
            </a:r>
            <a:r>
              <a:rPr lang="zh-CN" altLang="en-US" dirty="0"/>
              <a:t>表示严格意义上的空指针。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此时再执行之前的代码，不会产生错误。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&lt;&lt;"int"&lt;&lt;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f(2,nullptr);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Output: pointer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51E11-1EB3-4B23-BA48-ED05F9F5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47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35838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在循环头的圆括号中，由冒号</a:t>
            </a:r>
            <a:r>
              <a:rPr lang="en-US" altLang="zh-CN" dirty="0"/>
              <a:t>":"</a:t>
            </a:r>
            <a:r>
              <a:rPr lang="zh-CN" altLang="en-US" dirty="0"/>
              <a:t>分为两部分，第一部分是用于迭代的变量，第二部分则表示将被迭代的范围。如：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</a:rPr>
              <a:t>iostream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using namespace </a:t>
            </a:r>
            <a:r>
              <a:rPr lang="en-US" altLang="zh-CN" sz="2400" dirty="0" err="1">
                <a:solidFill>
                  <a:srgbClr val="FF0000"/>
                </a:solidFill>
              </a:rPr>
              <a:t>std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int main()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int </a:t>
            </a:r>
            <a:r>
              <a:rPr lang="en-US" altLang="zh-CN" sz="2400" dirty="0" err="1">
                <a:solidFill>
                  <a:srgbClr val="FF0000"/>
                </a:solidFill>
              </a:rPr>
              <a:t>arr</a:t>
            </a:r>
            <a:r>
              <a:rPr lang="en-US" altLang="zh-CN" sz="2400" dirty="0">
                <a:solidFill>
                  <a:srgbClr val="FF0000"/>
                </a:solidFill>
              </a:rPr>
              <a:t>[3] = {1, 3, 9};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for (int e : </a:t>
            </a:r>
            <a:r>
              <a:rPr lang="en-US" altLang="zh-CN" sz="2400" dirty="0" err="1">
                <a:solidFill>
                  <a:srgbClr val="FF0000"/>
                </a:solidFill>
              </a:rPr>
              <a:t>arr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</a:rPr>
              <a:t>// auto e:arr 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	</a:t>
            </a: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 &lt;&lt; e &lt;&lt; </a:t>
            </a:r>
            <a:r>
              <a:rPr lang="en-US" altLang="zh-CN" sz="2400" dirty="0" err="1">
                <a:solidFill>
                  <a:srgbClr val="FF0000"/>
                </a:solidFill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551C9-716B-4132-86A3-B3441354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5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课程助教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03296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韩   旭</a:t>
            </a:r>
            <a:r>
              <a:rPr lang="en-US" altLang="zh-CN" sz="2800" dirty="0">
                <a:latin typeface="Hiragino Sans GB W3" charset="-122"/>
                <a:ea typeface="Hiragino Sans GB W3" charset="-122"/>
                <a:cs typeface="Hiragino Sans GB W3" charset="-122"/>
              </a:rPr>
              <a:t>		 thu.hanxu13@gmail.com</a:t>
            </a:r>
            <a:endParaRPr lang="zh-CN" altLang="en-US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钟皓曦</a:t>
            </a:r>
            <a:r>
              <a:rPr lang="en-US" altLang="zh-CN" sz="2800" dirty="0">
                <a:latin typeface="Hiragino Sans GB W3" charset="-122"/>
                <a:ea typeface="Hiragino Sans GB W3" charset="-122"/>
                <a:cs typeface="Hiragino Sans GB W3" charset="-122"/>
              </a:rPr>
              <a:t>		 </a:t>
            </a:r>
            <a:r>
              <a:rPr lang="en-US" altLang="zh-CN" sz="2800" dirty="0" err="1">
                <a:latin typeface="Hiragino Sans GB W3" charset="-122"/>
                <a:ea typeface="Hiragino Sans GB W3" charset="-122"/>
                <a:cs typeface="Hiragino Sans GB W3" charset="-122"/>
              </a:rPr>
              <a:t>zhonghaoxi@yeah.net</a:t>
            </a:r>
            <a:endParaRPr lang="en-US" altLang="zh-CN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叶德铭</a:t>
            </a:r>
            <a:r>
              <a:rPr lang="en-US" altLang="zh-CN" sz="2800" dirty="0">
                <a:latin typeface="Hiragino Sans GB W3" charset="-122"/>
                <a:ea typeface="Hiragino Sans GB W3" charset="-122"/>
                <a:cs typeface="Hiragino Sans GB W3" charset="-122"/>
              </a:rPr>
              <a:t>		 ydm14@mails.tsinghua.edu.cn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胡泽聪</a:t>
            </a:r>
            <a:r>
              <a:rPr lang="en-US" altLang="zh-CN" sz="2800" dirty="0">
                <a:latin typeface="Hiragino Sans GB W3" charset="-122"/>
                <a:ea typeface="Hiragino Sans GB W3" charset="-122"/>
                <a:cs typeface="Hiragino Sans GB W3" charset="-122"/>
              </a:rPr>
              <a:t>		 hzc14@mails.tsinghua.edu.cn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Hans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毛佳源</a:t>
            </a:r>
            <a:r>
              <a:rPr lang="en-US" altLang="zh-Hans" sz="2800" dirty="0">
                <a:latin typeface="Hiragino Sans GB W3" charset="-122"/>
                <a:ea typeface="Hiragino Sans GB W3" charset="-122"/>
                <a:cs typeface="Hiragino Sans GB W3" charset="-122"/>
              </a:rPr>
              <a:t>	</a:t>
            </a:r>
            <a:r>
              <a:rPr lang="zh-Hans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     </a:t>
            </a:r>
            <a:r>
              <a:rPr lang="en-US" altLang="zh-Hans" sz="2800" dirty="0" err="1">
                <a:latin typeface="Hiragino Sans GB W3" charset="-122"/>
                <a:ea typeface="Hiragino Sans GB W3" charset="-122"/>
                <a:cs typeface="Hiragino Sans GB W3" charset="-122"/>
              </a:rPr>
              <a:t>maojiayuan@gmail.com</a:t>
            </a:r>
            <a:endParaRPr lang="zh-CN" altLang="en-US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 eaLnBrk="1" hangingPunct="1">
              <a:lnSpc>
                <a:spcPct val="150000"/>
              </a:lnSpc>
            </a:pPr>
            <a:endParaRPr lang="en-US" altLang="zh-CN" sz="28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维护作业提交评阅系统（</a:t>
            </a:r>
            <a:r>
              <a:rPr lang="en-US" altLang="zh-CN" sz="2800" dirty="0">
                <a:latin typeface="Hiragino Sans GB W3" charset="-122"/>
                <a:ea typeface="Hiragino Sans GB W3" charset="-122"/>
                <a:cs typeface="Hiragino Sans GB W3" charset="-122"/>
              </a:rPr>
              <a:t>TYCHE</a:t>
            </a:r>
            <a:r>
              <a:rPr lang="zh-CN" altLang="en-US" sz="2800" dirty="0">
                <a:latin typeface="Hiragino Sans GB W3" charset="-122"/>
                <a:ea typeface="Hiragino Sans GB W3" charset="-122"/>
                <a:cs typeface="Hiragino Sans GB W3" charset="-122"/>
              </a:rPr>
              <a:t>）助教：韩旭</a:t>
            </a:r>
            <a:r>
              <a:rPr lang="en-US" altLang="zh-CN" sz="2800" dirty="0">
                <a:solidFill>
                  <a:srgbClr val="003366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		</a:t>
            </a:r>
            <a:endParaRPr lang="en-US" altLang="zh-CN" sz="2800" dirty="0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AEBD2B9-EB7D-C34F-A321-80B8F21A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0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45FF87-8E4D-48FB-BDF2-4814302E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OOP</a:t>
            </a:r>
            <a:r>
              <a:rPr kumimoji="0" lang="zh-TW" altLang="en-US" dirty="0"/>
              <a:t>从</a:t>
            </a:r>
            <a:r>
              <a:rPr kumimoji="0" lang="zh-TW" altLang="en-US" dirty="0">
                <a:solidFill>
                  <a:srgbClr val="FF0000"/>
                </a:solidFill>
              </a:rPr>
              <a:t>认识“对象”</a:t>
            </a:r>
            <a:r>
              <a:rPr kumimoji="0" lang="zh-TW" altLang="en-US" dirty="0"/>
              <a:t>开始</a:t>
            </a:r>
            <a:r>
              <a:rPr kumimoji="0" lang="en-US" altLang="zh-TW" dirty="0"/>
              <a:t>......</a:t>
            </a:r>
            <a:endParaRPr kumimoji="0" lang="en-US" altLang="zh-CN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32DCCD3-1059-4E52-9C83-A87D62BB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是对现实世界</a:t>
            </a:r>
            <a:r>
              <a:rPr kumimoji="1" lang="zh-TW" altLang="en-US" sz="2400" dirty="0"/>
              <a:t>中</a:t>
            </a:r>
            <a:r>
              <a:rPr kumimoji="1" lang="zh-CN" altLang="en-US" sz="2400" dirty="0"/>
              <a:t>实际存在事物的抽象描述，它可以是有形的，也可以是无形的</a:t>
            </a:r>
            <a:endParaRPr kumimoji="1" lang="en-US" altLang="ja-JP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对象</a:t>
            </a:r>
            <a:r>
              <a:rPr lang="zh-CN" altLang="en-US" dirty="0"/>
              <a:t>具有自己的静态特征和动态特征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静态特征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可以用某种数据来描述的属性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动态特征</a:t>
            </a:r>
            <a:r>
              <a:rPr lang="zh-TW" altLang="en-US" sz="2400" dirty="0"/>
              <a:t> </a:t>
            </a:r>
            <a:r>
              <a:rPr lang="en-US" altLang="zh-CN" sz="2400" dirty="0"/>
              <a:t>—— </a:t>
            </a:r>
            <a:r>
              <a:rPr lang="zh-CN" altLang="en-US" sz="2400" dirty="0"/>
              <a:t>对象表现的行为或具有的功能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）对象</a:t>
            </a:r>
            <a:r>
              <a:rPr lang="zh-TW" altLang="en-US" dirty="0"/>
              <a:t>是</a:t>
            </a:r>
            <a:r>
              <a:rPr lang="zh-CN" altLang="en-US" dirty="0"/>
              <a:t>由一组属性数据和对这些数据进行特定操作的一组服务所构成</a:t>
            </a:r>
            <a:r>
              <a:rPr lang="zh-TW" altLang="en-US" dirty="0"/>
              <a:t>的</a:t>
            </a:r>
            <a:r>
              <a:rPr lang="zh-CN" altLang="en-US" dirty="0"/>
              <a:t>“结合体”（概念）。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封装 </a:t>
            </a:r>
            <a:r>
              <a:rPr kumimoji="1" lang="en-US" altLang="zh-CN" sz="2400" dirty="0"/>
              <a:t>= </a:t>
            </a:r>
            <a:r>
              <a:rPr kumimoji="1" lang="en-US" altLang="zh-TW" sz="2400" dirty="0"/>
              <a:t>{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</a:t>
            </a:r>
            <a:r>
              <a:rPr kumimoji="1" lang="en-US" altLang="zh-TW" sz="2400" dirty="0"/>
              <a:t>}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EA981D-C740-41A0-A581-4AB7A820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9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5132872-B230-42A7-A562-8FD7859E3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A90B68B8-B9D0-48B8-BE0F-94AD59795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en-US" altLang="zh-TW" sz="2400" dirty="0"/>
              <a:t>——</a:t>
            </a:r>
            <a:r>
              <a:rPr kumimoji="1" lang="zh-TW" altLang="en-US" sz="2400" dirty="0"/>
              <a:t>从程序语言角度看</a:t>
            </a:r>
            <a:endParaRPr kumimoji="1"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一个独立的、有约束的程序语言实体，既有自己的状态记忆（数据成员），又有活动能力（函数成员）。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封装使程序在描述数据的同时，能描述数据参与的运算和提供的功能，实质是引入了一个新的类型，</a:t>
            </a:r>
            <a:r>
              <a:rPr lang="zh-CN" altLang="en-US" dirty="0">
                <a:solidFill>
                  <a:srgbClr val="FF0000"/>
                </a:solidFill>
              </a:rPr>
              <a:t>被称为“用户自定义类型”，也称“抽象数据类型”</a:t>
            </a:r>
            <a:r>
              <a:rPr lang="zh-CN" altLang="en-US" dirty="0"/>
              <a:t>。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EE73CC1-9F6E-4D70-A10C-B506CD9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712" y="6403228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/>
              <a:t>21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06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5132872-B230-42A7-A562-8FD7859E3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A90B68B8-B9D0-48B8-BE0F-94AD59795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数据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函数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从设计思想上看</a:t>
            </a:r>
            <a:endParaRPr kumimoji="1"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封装（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）是</a:t>
            </a:r>
            <a:r>
              <a:rPr lang="en-US" altLang="zh-CN" dirty="0"/>
              <a:t>OOP</a:t>
            </a:r>
            <a:r>
              <a:rPr lang="zh-CN" altLang="en-US" dirty="0"/>
              <a:t>的基本特征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从只关心数值的存储与表示，到既考虑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，又考虑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（数据支持的计算或操作），形成了对“数据”概念的更本质认识，这种思维过程称为 “数据抽象”。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1EE73CC1-9F6E-4D70-A10C-B506CD9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712" y="6412464"/>
            <a:ext cx="19050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30902020502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/>
              <a:t>22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48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6211"/>
            <a:ext cx="8047806" cy="4867125"/>
          </a:xfrm>
        </p:spPr>
        <p:txBody>
          <a:bodyPr/>
          <a:lstStyle/>
          <a:p>
            <a:r>
              <a:rPr kumimoji="1" lang="en-US" altLang="zh-CN" sz="2400" dirty="0"/>
              <a:t>class </a:t>
            </a:r>
            <a:r>
              <a:rPr kumimoji="1" lang="zh-CN" altLang="en-US" sz="2400" dirty="0"/>
              <a:t>用户自定义的类型</a:t>
            </a:r>
            <a:endParaRPr kumimoji="1" lang="en-US" altLang="zh-CN" sz="2400" dirty="0"/>
          </a:p>
          <a:p>
            <a:pPr lvl="1"/>
            <a:r>
              <a:rPr lang="zh-CN" altLang="en-US" dirty="0"/>
              <a:t>包含函数与数据的特殊“结构体”，用于扩充</a:t>
            </a:r>
            <a:r>
              <a:rPr lang="en-US" altLang="zh-CN" dirty="0"/>
              <a:t>C++</a:t>
            </a:r>
            <a:r>
              <a:rPr lang="zh-CN" altLang="en-US" dirty="0"/>
              <a:t>语言的类型体系</a:t>
            </a:r>
          </a:p>
          <a:p>
            <a:pPr lvl="1"/>
            <a:r>
              <a:rPr lang="zh-CN" altLang="en-US" dirty="0"/>
              <a:t>类中包含的函数，称为“成员函数”</a:t>
            </a:r>
            <a:endParaRPr lang="en-US" altLang="zh-CN" dirty="0"/>
          </a:p>
          <a:p>
            <a:pPr lvl="1"/>
            <a:r>
              <a:rPr lang="zh-CN" altLang="en-US" dirty="0"/>
              <a:t>包含的数据，称为“成员变量”</a:t>
            </a:r>
            <a:endParaRPr lang="en-US" altLang="zh-CN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成员函数必须在类内声明，但定义（实现）可以在类内或者类外。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BCD93-C382-4A99-9DA0-4B194CA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75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头文件</a:t>
            </a:r>
            <a:r>
              <a:rPr kumimoji="1" lang="zh-CN" altLang="en-US" dirty="0"/>
              <a:t>中声明类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matrix.h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class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364502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8064" y="45811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成员函数（声明）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576928-6C3F-4887-BFD2-B3A3A317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14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实现文件</a:t>
            </a:r>
            <a:r>
              <a:rPr kumimoji="1" lang="zh-CN" altLang="en-US" dirty="0"/>
              <a:t>中定义成员函数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2400" dirty="0">
                <a:solidFill>
                  <a:schemeClr val="tx1"/>
                </a:solidFill>
              </a:rPr>
              <a:t> "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24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Matrix::</a:t>
            </a:r>
            <a:r>
              <a:rPr kumimoji="1" lang="en-US" altLang="zh-CN" sz="2400" dirty="0">
                <a:solidFill>
                  <a:schemeClr val="tx1"/>
                </a:solidFill>
              </a:rPr>
              <a:t>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类外需要类名限定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...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函数实现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通常，类的</a:t>
            </a:r>
            <a:r>
              <a:rPr kumimoji="1" lang="zh-CN" altLang="en-US" sz="2400" dirty="0">
                <a:solidFill>
                  <a:srgbClr val="FF0000"/>
                </a:solidFill>
              </a:rPr>
              <a:t>声明</a:t>
            </a:r>
            <a:r>
              <a:rPr kumimoji="1" lang="zh-CN" altLang="en-US" sz="2400" dirty="0"/>
              <a:t>放在头文件中，而类的成员函数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实现</a:t>
            </a:r>
            <a:r>
              <a:rPr kumimoji="1" lang="zh-CN" altLang="en-US" sz="2400" dirty="0"/>
              <a:t>则放在实现文件中。</a:t>
            </a:r>
          </a:p>
          <a:p>
            <a:pPr defTabSz="914400" eaLnBrk="1" hangingPunct="1"/>
            <a:r>
              <a:rPr kumimoji="1" lang="zh-CN" altLang="en-US" sz="2400" dirty="0"/>
              <a:t>为了便于管理和代码复用，一般是将不同的类分别保存为不同的头文件和实现文件。</a:t>
            </a:r>
            <a:endParaRPr kumimoji="1"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BEB612-1E7B-4BF3-BFD7-C938A66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97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成员函数的两种定义方式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defTabSz="914400" eaLnBrk="1" hangingPunct="1"/>
            <a:r>
              <a:rPr kumimoji="1" lang="zh-CN" altLang="en-US" sz="2400" dirty="0"/>
              <a:t>为了方便解决依赖关系，复杂的成员函数声明和定义一般是分离的，很少使用类内定义的方式。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0F5DC0-7B86-477C-9950-FBCE4E74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D748E7-43AC-418A-A464-0558A0B9530D}"/>
              </a:ext>
            </a:extLst>
          </p:cNvPr>
          <p:cNvSpPr txBox="1"/>
          <p:nvPr/>
        </p:nvSpPr>
        <p:spPr>
          <a:xfrm>
            <a:off x="866054" y="1299089"/>
            <a:ext cx="783099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zh-CN" sz="2400" dirty="0">
                <a:latin typeface="Consolas" panose="020B0609020204030204" pitchFamily="49" charset="0"/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kumimoji="1" lang="en-US" altLang="zh-CN" sz="2400" dirty="0">
                <a:latin typeface="Consolas" panose="020B0609020204030204" pitchFamily="49" charset="0"/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400" dirty="0">
                <a:latin typeface="Consolas" panose="020B0609020204030204" pitchFamily="49" charset="0"/>
              </a:rPr>
              <a:t> fill(char </a:t>
            </a:r>
            <a:r>
              <a:rPr kumimoji="1" lang="en-US" altLang="zh-CN" sz="24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400" dirty="0">
                <a:latin typeface="Consolas" panose="020B0609020204030204" pitchFamily="49" charset="0"/>
              </a:rPr>
              <a:t>) {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	...;  </a:t>
            </a:r>
            <a:r>
              <a:rPr kumimoji="1"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在类内定义成员函数</a:t>
            </a:r>
            <a:endParaRPr kumimoji="1"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}; // &lt;1&gt;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7030A0"/>
                </a:solidFill>
                <a:latin typeface="Consolas" panose="020B0609020204030204" pitchFamily="49" charset="0"/>
              </a:rPr>
              <a:t>---------------------------------------------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400" dirty="0">
                <a:latin typeface="Consolas" panose="020B0609020204030204" pitchFamily="49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Matrix::</a:t>
            </a:r>
            <a:r>
              <a:rPr kumimoji="1" lang="en-US" altLang="zh-CN" sz="2400" dirty="0">
                <a:latin typeface="Consolas" panose="020B0609020204030204" pitchFamily="49" charset="0"/>
              </a:rPr>
              <a:t>fill(char </a:t>
            </a:r>
            <a:r>
              <a:rPr kumimoji="1" lang="en-US" altLang="zh-CN" sz="24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400" dirty="0">
                <a:latin typeface="Consolas" panose="020B0609020204030204" pitchFamily="49" charset="0"/>
              </a:rPr>
              <a:t>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	... ;</a:t>
            </a:r>
            <a:r>
              <a:rPr kumimoji="1" lang="zh-CN" altLang="en-US" sz="2400" dirty="0">
                <a:latin typeface="Consolas" panose="020B0609020204030204" pitchFamily="49" charset="0"/>
              </a:rPr>
              <a:t>		</a:t>
            </a:r>
            <a:r>
              <a:rPr kumimoji="1"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在类外定义成员函数</a:t>
            </a:r>
            <a:endParaRPr kumimoji="1"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Consolas" panose="020B0609020204030204" pitchFamily="49" charset="0"/>
              </a:rPr>
              <a:t>} // &lt;2&gt;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6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4935634"/>
          </a:xfrm>
        </p:spPr>
        <p:txBody>
          <a:bodyPr/>
          <a:lstStyle/>
          <a:p>
            <a:r>
              <a:rPr kumimoji="1" lang="zh-CN" altLang="en-US" dirty="0"/>
              <a:t>类的成员（数据、函数）可以根据需要分成组，不同组设置不同的访问权限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public</a:t>
            </a: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public</a:t>
            </a:r>
            <a:r>
              <a:rPr lang="zh-CN" altLang="en-US" dirty="0"/>
              <a:t>修饰的成员可以在类外用</a:t>
            </a:r>
            <a:r>
              <a:rPr lang="en-US" altLang="zh-CN" dirty="0"/>
              <a:t>“.”</a:t>
            </a:r>
            <a:r>
              <a:rPr lang="zh-CN" altLang="en-US" dirty="0"/>
              <a:t>操作符访问。</a:t>
            </a:r>
            <a:endParaRPr lang="en-US" altLang="zh-CN" dirty="0"/>
          </a:p>
          <a:p>
            <a:r>
              <a:rPr kumimoji="1" lang="en-US" altLang="zh-CN" dirty="0"/>
              <a:t>private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默认权限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private</a:t>
            </a:r>
            <a:r>
              <a:rPr lang="zh-CN" altLang="en-US" dirty="0"/>
              <a:t>修饰的成员不允许在类外用</a:t>
            </a:r>
            <a:r>
              <a:rPr lang="en-US" altLang="zh-CN" dirty="0"/>
              <a:t>“.”</a:t>
            </a:r>
            <a:r>
              <a:rPr lang="zh-CN" altLang="en-US" dirty="0"/>
              <a:t>操作符访问。</a:t>
            </a:r>
            <a:endParaRPr lang="en-US" altLang="zh-CN" dirty="0"/>
          </a:p>
          <a:p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以后介绍。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06654-4FE3-4CA7-A153-551A6EB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78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4824"/>
            <a:ext cx="8047806" cy="4533005"/>
          </a:xfrm>
        </p:spPr>
        <p:txBody>
          <a:bodyPr/>
          <a:lstStyle/>
          <a:p>
            <a:r>
              <a:rPr kumimoji="1" lang="zh-CN" altLang="en-US" dirty="0"/>
              <a:t>定义类后，可以象语言内建的类型一样，用类来定义变量，该变量通常被称为“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”</a:t>
            </a:r>
          </a:p>
          <a:p>
            <a:r>
              <a:rPr kumimoji="1" lang="zh-CN" altLang="en-US" dirty="0"/>
              <a:t>通过“对象名</a:t>
            </a:r>
            <a:r>
              <a:rPr kumimoji="1" lang="en-US" altLang="zh-CN" dirty="0"/>
              <a:t>.</a:t>
            </a:r>
            <a:r>
              <a:rPr kumimoji="1" lang="zh-CN" altLang="en-US" dirty="0"/>
              <a:t>成员名”的形式，可以使用对象的数据成员，或调用对象的成员函数，但仅限于访问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01344-0EDA-4F0C-A2C5-7C1B0FD2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43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109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  <a:r>
              <a:rPr kumimoji="1" lang="en-US" altLang="zh-CN" sz="2000" dirty="0"/>
              <a:t> data[6][6];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&lt;1&gt;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int data[6][6];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&lt;2&gt;</a:t>
            </a:r>
            <a:endParaRPr kumimoji="1"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9912" y="4077072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</a:t>
            </a:r>
            <a:r>
              <a:rPr kumimoji="1" lang="en-US" altLang="zh-CN" sz="2000" b="1" dirty="0">
                <a:solidFill>
                  <a:srgbClr val="008000"/>
                </a:solidFill>
              </a:rPr>
              <a:t>class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中成员的缺省属性为</a:t>
            </a:r>
            <a:r>
              <a:rPr kumimoji="1" lang="en-US" altLang="zh-CN" sz="2000" b="1" dirty="0">
                <a:solidFill>
                  <a:srgbClr val="008000"/>
                </a:solidFill>
              </a:rPr>
              <a:t>private</a:t>
            </a:r>
            <a:endParaRPr kumimoji="1" lang="zh-CN" altLang="en-US" sz="2000" b="1" dirty="0">
              <a:solidFill>
                <a:srgbClr val="008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AC5C05-CFB1-437D-AC7C-D03285EC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2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2.5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2.6 this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2.7 </a:t>
            </a:r>
            <a:r>
              <a:rPr lang="zh-CN" altLang="en-US" dirty="0"/>
              <a:t>运算符重载</a:t>
            </a:r>
          </a:p>
          <a:p>
            <a:r>
              <a:rPr lang="en-US" altLang="zh-CN" dirty="0"/>
              <a:t>2.8 </a:t>
            </a:r>
            <a:r>
              <a:rPr lang="zh-CN" altLang="en-US" dirty="0"/>
              <a:t>友元</a:t>
            </a:r>
            <a:endParaRPr lang="en-US" altLang="zh-CN" dirty="0"/>
          </a:p>
          <a:p>
            <a:r>
              <a:rPr lang="en-US" altLang="zh-CN" dirty="0"/>
              <a:t>2.9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// main.cpp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#</a:t>
            </a:r>
            <a:r>
              <a:rPr kumimoji="1" lang="en-US" altLang="zh-CN" sz="2400" dirty="0">
                <a:solidFill>
                  <a:srgbClr val="C00000"/>
                </a:solidFill>
              </a:rPr>
              <a:t>include</a:t>
            </a:r>
            <a:r>
              <a:rPr kumimoji="1" lang="en-US" altLang="zh-CN" sz="2400" dirty="0"/>
              <a:t> "</a:t>
            </a:r>
            <a:r>
              <a:rPr kumimoji="1" lang="en-US" altLang="zh-CN" sz="2400" dirty="0" err="1"/>
              <a:t>matrix.h</a:t>
            </a:r>
            <a:r>
              <a:rPr kumimoji="1" lang="en-US" altLang="zh-CN" sz="2400" dirty="0"/>
              <a:t>"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Matrix</a:t>
            </a:r>
            <a:r>
              <a:rPr kumimoji="1" lang="zh-CN" altLang="en-US" sz="2400" dirty="0">
                <a:solidFill>
                  <a:srgbClr val="008000"/>
                </a:solidFill>
              </a:rPr>
              <a:t>类的声明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main()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{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obj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定义变量（对象）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obj.fill</a:t>
            </a:r>
            <a:r>
              <a:rPr kumimoji="1" lang="en-US" altLang="zh-CN" sz="2400" dirty="0"/>
              <a:t>('u');</a:t>
            </a:r>
            <a:r>
              <a:rPr kumimoji="1" lang="zh-CN" altLang="en-US" sz="2400" dirty="0"/>
              <a:t>  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访问公有成员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obj.data</a:t>
            </a:r>
            <a:r>
              <a:rPr kumimoji="1" lang="en-US" altLang="zh-CN" sz="2400" dirty="0"/>
              <a:t>[1][1]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23;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FF0000"/>
                </a:solidFill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ERROR!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0;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不允许用</a:t>
            </a:r>
            <a:r>
              <a:rPr kumimoji="1" lang="en-US" altLang="zh-CN" sz="2400" dirty="0"/>
              <a:t>"."</a:t>
            </a:r>
            <a:r>
              <a:rPr kumimoji="1" lang="zh-CN" altLang="en-US" sz="2400" dirty="0"/>
              <a:t>操作符访问对象的私有成员和保护成员，只能访问它的公有属性的成员（函数、数据）。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77C8D4-5BE8-4DDF-9530-57E59CE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72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this</a:t>
            </a:r>
            <a:r>
              <a:rPr kumimoji="1" lang="zh-CN" altLang="en-US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047806" cy="1008111"/>
          </a:xfrm>
        </p:spPr>
        <p:txBody>
          <a:bodyPr/>
          <a:lstStyle/>
          <a:p>
            <a:r>
              <a:rPr kumimoji="1" lang="zh-CN" altLang="en-US"/>
              <a:t>所有成员函数的参数中，</a:t>
            </a:r>
            <a:r>
              <a:rPr kumimoji="1" lang="zh-CN" altLang="en-US">
                <a:solidFill>
                  <a:srgbClr val="FF0000"/>
                </a:solidFill>
              </a:rPr>
              <a:t>隐含</a:t>
            </a:r>
            <a:r>
              <a:rPr kumimoji="1" lang="zh-CN" altLang="en-US"/>
              <a:t>着一个指向当前对象的指针变量，其名称为</a:t>
            </a:r>
            <a:r>
              <a:rPr kumimoji="1" lang="en-US" altLang="zh-CN"/>
              <a:t>this</a:t>
            </a:r>
            <a:endParaRPr kumimoji="1"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27584" y="2276872"/>
            <a:ext cx="777686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/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/>
              <a:t>: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 &lt;1&gt;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在类内定义成员函数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	...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等价于 </a:t>
            </a:r>
            <a:r>
              <a:rPr kumimoji="1" lang="en-US" altLang="zh-CN" sz="1600" dirty="0"/>
              <a:t>data[0][0]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1;  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7030A0"/>
                </a:solidFill>
              </a:rPr>
              <a:t>---------------------------------------------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Matrix::</a:t>
            </a:r>
            <a:r>
              <a:rPr kumimoji="1" lang="en-US" altLang="zh-CN" sz="1600" dirty="0"/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&lt;2&gt;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在类外定义成员函数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 等价于 </a:t>
            </a:r>
            <a:r>
              <a:rPr kumimoji="1" lang="en-US" altLang="zh-CN" sz="1600" dirty="0"/>
              <a:t>data[0][0]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 ;</a:t>
            </a:r>
            <a:r>
              <a:rPr kumimoji="1" lang="zh-CN" altLang="en-US" sz="1600" dirty="0"/>
              <a:t>		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2314037"/>
            <a:ext cx="4544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这也是成员函数与普通函数的重要区别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173F1-763A-45CC-9A75-6527E798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243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1325563"/>
          </a:xfrm>
        </p:spPr>
        <p:txBody>
          <a:bodyPr/>
          <a:lstStyle/>
          <a:p>
            <a:r>
              <a:rPr kumimoji="1" lang="zh-CN" altLang="en-US" dirty="0"/>
              <a:t>类的运算符重载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852" y="1442195"/>
            <a:ext cx="8367811" cy="4749029"/>
          </a:xfrm>
        </p:spPr>
        <p:txBody>
          <a:bodyPr/>
          <a:lstStyle/>
          <a:p>
            <a:r>
              <a:rPr kumimoji="1" lang="zh-CN" altLang="en-US" dirty="0"/>
              <a:t>为什么需要类运算符重载？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用户自定义类，没有对常用的运算符进行定义，比如想要表示两个类对象相加，无法采用</a:t>
            </a:r>
            <a:r>
              <a:rPr kumimoji="1" lang="en-US" altLang="zh-CN" dirty="0" err="1"/>
              <a:t>a+b</a:t>
            </a:r>
            <a:r>
              <a:rPr kumimoji="1" lang="zh-CN" altLang="en-US" dirty="0"/>
              <a:t>这种方式。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可以采取定义一个</a:t>
            </a:r>
            <a:r>
              <a:rPr kumimoji="1" lang="en-US" altLang="zh-CN" dirty="0"/>
              <a:t>add</a:t>
            </a:r>
            <a:r>
              <a:rPr kumimoji="1" lang="zh-CN" altLang="en-US" dirty="0"/>
              <a:t>函数的方式，解决这种问题。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但这种实现方式，在调用的时候，会和基础类型差别很大，缺少编程的一致性。需要过多地区分自定义类和基础类别，调用起来也不方便。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因此，我们引入</a:t>
            </a:r>
            <a:r>
              <a:rPr kumimoji="1" lang="zh-CN" altLang="en-US" dirty="0">
                <a:solidFill>
                  <a:srgbClr val="FF0000"/>
                </a:solidFill>
              </a:rPr>
              <a:t>运算符重载</a:t>
            </a:r>
            <a:r>
              <a:rPr kumimoji="1" lang="zh-CN" altLang="en-US" dirty="0"/>
              <a:t>，例如对以下运算符的重载：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+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</a:t>
            </a:r>
            <a:r>
              <a:rPr kumimoji="1" lang="zh-CN" altLang="en-US" dirty="0"/>
              <a:t>、*、</a:t>
            </a:r>
            <a:r>
              <a:rPr kumimoji="1" lang="en-US" altLang="zh-CN" dirty="0"/>
              <a:t>/</a:t>
            </a:r>
            <a:r>
              <a:rPr kumimoji="1" lang="zh-CN" altLang="en-US" dirty="0"/>
              <a:t>、</a:t>
            </a:r>
            <a:r>
              <a:rPr kumimoji="1" lang="en-US" altLang="zh-CN" dirty="0"/>
              <a:t>[]</a:t>
            </a:r>
            <a:r>
              <a:rPr kumimoji="1" lang="zh-CN" altLang="en-US" dirty="0"/>
              <a:t>、</a:t>
            </a:r>
            <a:r>
              <a:rPr kumimoji="1" lang="en-US" altLang="zh-CN" dirty="0"/>
              <a:t>()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++</a:t>
            </a:r>
            <a:r>
              <a:rPr kumimoji="1" lang="zh-CN" altLang="en-US" dirty="0"/>
              <a:t>、</a:t>
            </a:r>
            <a:r>
              <a:rPr kumimoji="1" lang="en-US" altLang="zh-CN" dirty="0"/>
              <a:t>--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79ACE-82EF-4C13-990A-28082577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D748E7-43AC-418A-A464-0558A0B9530D}"/>
              </a:ext>
            </a:extLst>
          </p:cNvPr>
          <p:cNvSpPr txBox="1"/>
          <p:nvPr/>
        </p:nvSpPr>
        <p:spPr>
          <a:xfrm>
            <a:off x="2180649" y="3068960"/>
            <a:ext cx="5282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A add(A &amp;a, A &amp;b)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    return A(</a:t>
            </a:r>
            <a:r>
              <a:rPr lang="en-US" altLang="zh-CN" sz="2400" b="1" dirty="0" err="1">
                <a:latin typeface="Consolas" panose="020B0609020204030204" pitchFamily="49" charset="0"/>
              </a:rPr>
              <a:t>a.data</a:t>
            </a:r>
            <a:r>
              <a:rPr lang="en-US" altLang="zh-CN" sz="2400" b="1" dirty="0">
                <a:latin typeface="Consolas" panose="020B0609020204030204" pitchFamily="49" charset="0"/>
              </a:rPr>
              <a:t> + </a:t>
            </a:r>
            <a:r>
              <a:rPr lang="en-US" altLang="zh-CN" sz="2400" b="1" dirty="0" err="1">
                <a:latin typeface="Consolas" panose="020B0609020204030204" pitchFamily="49" charset="0"/>
              </a:rPr>
              <a:t>b.data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16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1325563"/>
          </a:xfrm>
        </p:spPr>
        <p:txBody>
          <a:bodyPr/>
          <a:lstStyle/>
          <a:p>
            <a:r>
              <a:rPr kumimoji="1" lang="zh-CN" altLang="en-US"/>
              <a:t>对象输入输出 </a:t>
            </a:r>
            <a:r>
              <a:rPr kumimoji="1" lang="en-US" altLang="zh-CN"/>
              <a:t>——</a:t>
            </a:r>
            <a:r>
              <a:rPr kumimoji="1" lang="zh-CN" altLang="en-US"/>
              <a:t> 流运算符重载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853" y="1442195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用户自定义的类，虽然可以像内置类型那样定义变量（对象），但想要使用流运算符输入、输出对象，则还需要为类定义流运算符重载。</a:t>
            </a:r>
          </a:p>
          <a:p>
            <a:r>
              <a:rPr kumimoji="1" lang="zh-CN" altLang="en-US" dirty="0"/>
              <a:t>如：</a:t>
            </a:r>
          </a:p>
          <a:p>
            <a:pPr marL="457200" lvl="1" indent="0">
              <a:buNone/>
            </a:pP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/>
              <a:t>cin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...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/>
              <a:t>cout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79ACE-82EF-4C13-990A-28082577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22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1325563"/>
          </a:xfrm>
        </p:spPr>
        <p:txBody>
          <a:bodyPr/>
          <a:lstStyle/>
          <a:p>
            <a:r>
              <a:rPr kumimoji="1" lang="zh-CN" altLang="en-US"/>
              <a:t>流运算符重载函数的声明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700808"/>
            <a:ext cx="80099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istream&amp;</a:t>
            </a:r>
            <a:r>
              <a:rPr lang="en-US" altLang="zh-CN" sz="2400">
                <a:latin typeface="Menlo-Regular" charset="0"/>
              </a:rPr>
              <a:t> </a:t>
            </a:r>
            <a:r>
              <a:rPr lang="en-US" altLang="zh-CN" sz="2400" b="1">
                <a:solidFill>
                  <a:srgbClr val="0066CC"/>
                </a:solidFill>
                <a:latin typeface="Menlo-Regular" charset="0"/>
              </a:rPr>
              <a:t>operator&gt;&gt;</a:t>
            </a:r>
            <a:r>
              <a:rPr lang="en-US" altLang="zh-CN" sz="2400">
                <a:latin typeface="Menlo-Regular" charset="0"/>
              </a:rPr>
              <a:t> (</a:t>
            </a:r>
            <a:r>
              <a:rPr lang="zh-CN" altLang="en-US" sz="2400">
                <a:latin typeface="Menlo-Regular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istream&amp;</a:t>
            </a:r>
            <a:r>
              <a:rPr lang="en-US" altLang="zh-CN" sz="2400">
                <a:latin typeface="Menlo-Regular" charset="0"/>
              </a:rPr>
              <a:t> in, </a:t>
            </a:r>
            <a:endParaRPr lang="zh-CN" altLang="en-US" sz="2400">
              <a:latin typeface="Menlo-Regular" charset="0"/>
            </a:endParaRPr>
          </a:p>
          <a:p>
            <a:r>
              <a:rPr lang="zh-CN" altLang="en-US" sz="2400">
                <a:latin typeface="Menlo-Regular" charset="0"/>
              </a:rPr>
              <a:t>									</a:t>
            </a:r>
            <a:r>
              <a:rPr lang="en-US" altLang="zh-CN" sz="2400">
                <a:latin typeface="Menlo-Regular" charset="0"/>
              </a:rPr>
              <a:t>Test&amp; dst</a:t>
            </a:r>
            <a:r>
              <a:rPr lang="zh-CN" altLang="en-US" sz="2400">
                <a:latin typeface="Menlo-Regular" charset="0"/>
              </a:rPr>
              <a:t> </a:t>
            </a:r>
            <a:r>
              <a:rPr lang="en-US" altLang="zh-CN" sz="2400">
                <a:latin typeface="Menlo-Regular" charset="0"/>
              </a:rPr>
              <a:t>);</a:t>
            </a:r>
            <a:endParaRPr lang="zh-CN" altLang="en-US" sz="2400">
              <a:latin typeface="Menlo-Regular" charset="0"/>
            </a:endParaRPr>
          </a:p>
          <a:p>
            <a:r>
              <a:rPr lang="en-US" altLang="zh-CN" sz="2400">
                <a:latin typeface="Menlo-Regular" charset="0"/>
              </a:rPr>
              <a:t> </a:t>
            </a:r>
          </a:p>
          <a:p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ostream&amp;</a:t>
            </a:r>
            <a:r>
              <a:rPr lang="en-US" altLang="zh-CN" sz="2400">
                <a:latin typeface="Menlo-Regular" charset="0"/>
              </a:rPr>
              <a:t> </a:t>
            </a:r>
            <a:r>
              <a:rPr lang="en-US" altLang="zh-CN" sz="2400" b="1">
                <a:solidFill>
                  <a:srgbClr val="0066CC"/>
                </a:solidFill>
                <a:latin typeface="Menlo-Regular" charset="0"/>
              </a:rPr>
              <a:t>operator&lt;&lt;</a:t>
            </a:r>
            <a:r>
              <a:rPr lang="en-US" altLang="zh-CN" sz="2400">
                <a:latin typeface="Menlo-Regular" charset="0"/>
              </a:rPr>
              <a:t> (</a:t>
            </a:r>
            <a:r>
              <a:rPr lang="zh-CN" altLang="en-US" sz="2400">
                <a:latin typeface="Menlo-Regular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Menlo-Regular" charset="0"/>
              </a:rPr>
              <a:t>ostream&amp;</a:t>
            </a:r>
            <a:r>
              <a:rPr lang="en-US" altLang="zh-CN" sz="2400">
                <a:latin typeface="Menlo-Regular" charset="0"/>
              </a:rPr>
              <a:t> out, </a:t>
            </a:r>
            <a:endParaRPr lang="zh-CN" altLang="en-US" sz="2400">
              <a:latin typeface="Menlo-Regular" charset="0"/>
            </a:endParaRPr>
          </a:p>
          <a:p>
            <a:r>
              <a:rPr lang="zh-CN" altLang="en-US" sz="2400">
                <a:latin typeface="Menlo-Regular" charset="0"/>
              </a:rPr>
              <a:t>									</a:t>
            </a:r>
            <a:r>
              <a:rPr lang="en-US" altLang="zh-CN" sz="2400">
                <a:latin typeface="Menlo-Regular" charset="0"/>
              </a:rPr>
              <a:t>const Test&amp; src</a:t>
            </a:r>
            <a:r>
              <a:rPr lang="zh-CN" altLang="en-US" sz="2400">
                <a:latin typeface="Menlo-Regular" charset="0"/>
              </a:rPr>
              <a:t> </a:t>
            </a:r>
            <a:r>
              <a:rPr lang="en-US" altLang="zh-CN" sz="2400">
                <a:latin typeface="Menlo-Regular" charset="0"/>
              </a:rPr>
              <a:t>);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4077072"/>
            <a:ext cx="8047806" cy="2482914"/>
          </a:xfrm>
        </p:spPr>
        <p:txBody>
          <a:bodyPr/>
          <a:lstStyle/>
          <a:p>
            <a:r>
              <a:rPr kumimoji="1" lang="zh-CN" altLang="en-US"/>
              <a:t>函数名为：</a:t>
            </a:r>
            <a:r>
              <a:rPr kumimoji="1" lang="en-US" altLang="zh-CN"/>
              <a:t>operator&gt;&gt;</a:t>
            </a:r>
            <a:r>
              <a:rPr kumimoji="1" lang="zh-CN" altLang="en-US"/>
              <a:t> 和 </a:t>
            </a:r>
            <a:r>
              <a:rPr kumimoji="1" lang="en-US" altLang="zh-CN"/>
              <a:t>operator&lt;&lt;</a:t>
            </a:r>
            <a:r>
              <a:rPr kumimoji="1" lang="zh-CN" altLang="en-US"/>
              <a:t> </a:t>
            </a:r>
          </a:p>
          <a:p>
            <a:r>
              <a:rPr kumimoji="1" lang="zh-CN" altLang="en-US"/>
              <a:t>返回值为：</a:t>
            </a:r>
            <a:r>
              <a:rPr kumimoji="1" lang="en-US" altLang="zh-CN"/>
              <a:t>istream&amp;</a:t>
            </a:r>
            <a:r>
              <a:rPr kumimoji="1" lang="zh-CN" altLang="en-US"/>
              <a:t> 和 </a:t>
            </a:r>
            <a:r>
              <a:rPr kumimoji="1" lang="en-US" altLang="zh-CN"/>
              <a:t>ostream&amp;</a:t>
            </a:r>
            <a:r>
              <a:rPr kumimoji="1" lang="zh-CN" altLang="en-US"/>
              <a:t>，均为引用</a:t>
            </a:r>
          </a:p>
          <a:p>
            <a:r>
              <a:rPr kumimoji="1" lang="zh-CN" altLang="en-US"/>
              <a:t>参数分别：流对象的引用、目标对象的引用。对于输出流，目标对象还是常量。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F9F88F-A691-4A8A-8B06-AB59D574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6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88640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b="1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1600" b="1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Test(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id(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 err="1">
                <a:solidFill>
                  <a:srgbClr val="BA0011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_"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id &lt;&lt; </a:t>
            </a:r>
            <a:r>
              <a:rPr lang="en-US" altLang="zh-CN" sz="1600" b="1" dirty="0">
                <a:solidFill>
                  <a:srgbClr val="BA0011"/>
                </a:solidFill>
                <a:latin typeface="Consolas" panose="020B0609020204030204" pitchFamily="49" charset="0"/>
              </a:rPr>
              <a:t>" created\n"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in, Test&amp;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out, </a:t>
            </a:r>
            <a:r>
              <a:rPr lang="en-US" altLang="zh-CN" sz="1600" b="1" dirty="0" err="1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&gt;&gt;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in, Test&amp;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in &gt;&gt; dst.id;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ostream&amp; 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 (ostream&amp; out, 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Test&amp; src) {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out &lt;&lt; src.id &lt;&lt; endl;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l-PL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Test obj(</a:t>
            </a:r>
            <a:r>
              <a:rPr lang="pl-PL" altLang="zh-CN" sz="1600" b="1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pl-PL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Han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b="1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流运算符重载示例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6AF18-F57D-47B7-92D6-F54968CF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646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函数运算符 </a:t>
            </a:r>
            <a:r>
              <a:rPr kumimoji="1" lang="en-US" altLang="zh-CN"/>
              <a:t>(</a:t>
            </a:r>
            <a:r>
              <a:rPr kumimoji="1" lang="zh-CN" altLang="en-US"/>
              <a:t> </a:t>
            </a:r>
            <a:r>
              <a:rPr kumimoji="1" lang="en-US" altLang="zh-CN"/>
              <a:t>)</a:t>
            </a:r>
            <a:r>
              <a:rPr kumimoji="1" lang="zh-CN" altLang="en-US"/>
              <a:t> 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0768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在自定义类中还可以重载其他各种运算符，甚至包括函数运算符</a:t>
            </a:r>
            <a:r>
              <a:rPr kumimoji="1" lang="en-US" altLang="zh-CN" dirty="0"/>
              <a:t>()</a:t>
            </a:r>
            <a:r>
              <a:rPr kumimoji="1" lang="zh-CN" altLang="en-US" dirty="0"/>
              <a:t>也能重载，它使对象看上去象是一个函数名</a:t>
            </a:r>
          </a:p>
          <a:p>
            <a:pPr lvl="5"/>
            <a:endParaRPr kumimoji="1" lang="zh-CN" altLang="en-US" sz="1100" dirty="0"/>
          </a:p>
          <a:p>
            <a:pPr marL="457200" lvl="1" indent="0">
              <a:buNone/>
            </a:pPr>
            <a:r>
              <a:rPr kumimoji="1" lang="en-US" altLang="zh-CN" dirty="0" err="1"/>
              <a:t>ReturnType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operator()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(Parameters)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/>
              <a:t>...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/>
              <a:t>ClassName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real_parameters</a:t>
            </a:r>
            <a:r>
              <a:rPr kumimoji="1" lang="en-US" altLang="zh-CN" dirty="0">
                <a:solidFill>
                  <a:srgbClr val="FF0000"/>
                </a:solidFill>
              </a:rPr>
              <a:t>);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b="1" dirty="0">
                <a:solidFill>
                  <a:srgbClr val="008000"/>
                </a:solidFill>
                <a:sym typeface="Wingdings"/>
              </a:rPr>
              <a:t>注意不是调用构造函数！</a:t>
            </a:r>
            <a:endParaRPr kumimoji="1" lang="zh-CN" altLang="en-US" b="1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  <a:sym typeface="Wingdings"/>
              </a:rPr>
              <a:t> </a:t>
            </a:r>
            <a:r>
              <a:rPr kumimoji="1" lang="en-US" altLang="zh-CN" dirty="0" err="1">
                <a:solidFill>
                  <a:srgbClr val="008000"/>
                </a:solidFill>
              </a:rPr>
              <a:t>Obj.operator</a:t>
            </a:r>
            <a:r>
              <a:rPr kumimoji="1" lang="en-US" altLang="zh-CN" dirty="0">
                <a:solidFill>
                  <a:srgbClr val="008000"/>
                </a:solidFill>
              </a:rPr>
              <a:t>()</a:t>
            </a:r>
            <a:r>
              <a:rPr kumimoji="1" lang="zh-CN" altLang="en-US" dirty="0">
                <a:solidFill>
                  <a:srgbClr val="008000"/>
                </a:solidFill>
              </a:rPr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(</a:t>
            </a:r>
            <a:r>
              <a:rPr kumimoji="1" lang="en-US" altLang="zh-CN" dirty="0" err="1">
                <a:solidFill>
                  <a:srgbClr val="008000"/>
                </a:solidFill>
              </a:rPr>
              <a:t>real_parameters</a:t>
            </a:r>
            <a:r>
              <a:rPr kumimoji="1" lang="en-US" altLang="zh-CN" dirty="0">
                <a:solidFill>
                  <a:srgbClr val="008000"/>
                </a:solidFill>
              </a:rPr>
              <a:t>);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DF144-96B9-4CEE-98C0-A21FD3E0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724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24944"/>
            <a:ext cx="8534772" cy="108012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函数运算符 </a:t>
            </a:r>
            <a:r>
              <a:rPr kumimoji="1" lang="en-US" altLang="zh-CN">
                <a:solidFill>
                  <a:srgbClr val="0066CC"/>
                </a:solidFill>
              </a:rPr>
              <a:t>(</a:t>
            </a:r>
            <a:r>
              <a:rPr kumimoji="1" lang="zh-CN" altLang="en-US">
                <a:solidFill>
                  <a:srgbClr val="0066CC"/>
                </a:solidFill>
              </a:rPr>
              <a:t> </a:t>
            </a:r>
            <a:r>
              <a:rPr kumimoji="1" lang="en-US" altLang="zh-CN">
                <a:solidFill>
                  <a:srgbClr val="0066CC"/>
                </a:solidFill>
              </a:rPr>
              <a:t>)</a:t>
            </a:r>
            <a:r>
              <a:rPr kumimoji="1" lang="zh-CN" altLang="en-US">
                <a:solidFill>
                  <a:srgbClr val="0066CC"/>
                </a:solidFill>
              </a:rPr>
              <a:t> 重载示例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6764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"operator() called.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' 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Test sum;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 = sum(</a:t>
            </a:r>
            <a:r>
              <a:rPr lang="fr-FR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对象看上去象是一个函数，故也称“</a:t>
            </a:r>
            <a:r>
              <a:rPr lang="zh-CN" altLang="en-US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函数对象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”</a:t>
            </a:r>
            <a:endParaRPr lang="fr-FR" altLang="zh-CN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"a + b =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.operator()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5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6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7769A1-FD75-4313-990B-FB4810E2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148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数组下标运算符 </a:t>
            </a:r>
            <a:r>
              <a:rPr kumimoji="1" lang="en-US" altLang="zh-CN"/>
              <a:t>[</a:t>
            </a:r>
            <a:r>
              <a:rPr kumimoji="1" lang="zh-CN" altLang="en-US"/>
              <a:t> </a:t>
            </a:r>
            <a:r>
              <a:rPr kumimoji="1" lang="en-US" altLang="zh-CN"/>
              <a:t>]</a:t>
            </a:r>
            <a:r>
              <a:rPr kumimoji="1" lang="zh-CN" altLang="en-US"/>
              <a:t> 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函数声明形式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>
                <a:solidFill>
                  <a:srgbClr val="0066CC"/>
                </a:solidFill>
              </a:rPr>
              <a:t>返回类型 </a:t>
            </a:r>
            <a:r>
              <a:rPr kumimoji="1" lang="en-US" altLang="zh-CN" dirty="0">
                <a:solidFill>
                  <a:srgbClr val="0066CC"/>
                </a:solidFill>
              </a:rPr>
              <a:t>operator[]</a:t>
            </a:r>
            <a:r>
              <a:rPr kumimoji="1" lang="zh-CN" altLang="en-US" dirty="0">
                <a:solidFill>
                  <a:srgbClr val="0066CC"/>
                </a:solidFill>
              </a:rPr>
              <a:t> </a:t>
            </a:r>
            <a:r>
              <a:rPr kumimoji="1" lang="en-US" altLang="zh-CN" dirty="0">
                <a:solidFill>
                  <a:srgbClr val="0066CC"/>
                </a:solidFill>
              </a:rPr>
              <a:t>(</a:t>
            </a:r>
            <a:r>
              <a:rPr kumimoji="1" lang="zh-CN" altLang="en-US" dirty="0">
                <a:solidFill>
                  <a:srgbClr val="0066CC"/>
                </a:solidFill>
              </a:rPr>
              <a:t>参数</a:t>
            </a:r>
            <a:r>
              <a:rPr kumimoji="1" lang="en-US" altLang="zh-CN" dirty="0">
                <a:solidFill>
                  <a:srgbClr val="0066CC"/>
                </a:solidFill>
              </a:rPr>
              <a:t>);</a:t>
            </a:r>
            <a:r>
              <a:rPr kumimoji="1" lang="zh-CN" altLang="en-US" dirty="0"/>
              <a:t> </a:t>
            </a:r>
          </a:p>
          <a:p>
            <a:r>
              <a:rPr kumimoji="1" lang="zh-CN" altLang="en-US" dirty="0"/>
              <a:t>如果返回类型是引用，则数组运算符调用可以出现在等号左边，接受赋值，即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Obj</a:t>
            </a:r>
            <a:r>
              <a:rPr kumimoji="1" lang="en-US" altLang="zh-CN" sz="2400" dirty="0">
                <a:solidFill>
                  <a:srgbClr val="FF0000"/>
                </a:solidFill>
              </a:rPr>
              <a:t>[index]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=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value;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如果返回类型不是引用，则只能出现在等号右边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Var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=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Obj</a:t>
            </a:r>
            <a:r>
              <a:rPr kumimoji="1" lang="en-US" altLang="zh-CN" sz="2400" dirty="0">
                <a:solidFill>
                  <a:srgbClr val="FF0000"/>
                </a:solidFill>
              </a:rPr>
              <a:t>[index];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36A94-D4BC-4F76-8BA5-4C58705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103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412776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&lt;iostream&gt;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// 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cout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&lt;string&gt;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STHeitiSC-Light" charset="-122"/>
              </a:rPr>
              <a:t>   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// 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STHeitiSC-Light" charset="-122"/>
              </a:rPr>
              <a:t>strcmp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nl-NL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char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week_name[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7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][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4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= { 	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tu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"wed"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							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thu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fri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"sat"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,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"sun"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WeekTemp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temp[</a:t>
            </a:r>
            <a:r>
              <a:rPr lang="fr-FR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7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];</a:t>
            </a:r>
          </a:p>
          <a:p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public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: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&amp;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operator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[] (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char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* name)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STHeitiSC-Light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STHeitiSC-Light" charset="-122"/>
              </a:rPr>
              <a:t> 字符串作下标</a:t>
            </a:r>
            <a:endParaRPr lang="fr-FR" altLang="zh-CN" b="1" dirty="0">
              <a:solidFill>
                <a:srgbClr val="008000"/>
              </a:solidFill>
              <a:latin typeface="Consolas" panose="020B0609020204030204" pitchFamily="49" charset="0"/>
              <a:ea typeface="STHeitiSC-Light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{</a:t>
            </a:r>
          </a:p>
          <a:p>
            <a:pPr lvl="1"/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  	</a:t>
            </a:r>
            <a:r>
              <a:rPr lang="da-DK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for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(</a:t>
            </a:r>
            <a:r>
              <a:rPr lang="da-DK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i = </a:t>
            </a:r>
            <a:r>
              <a:rPr lang="da-DK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0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 i &lt; </a:t>
            </a:r>
            <a:r>
              <a:rPr lang="da-DK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7</a:t>
            </a:r>
            <a:r>
              <a:rPr lang="da-DK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 i++) 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    	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week_name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], name) ==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)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		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temp[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  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};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数组下标运算符重载示例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26004D-2114-4747-9C6B-8BF0F5C9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0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要表达</a:t>
            </a:r>
            <a:r>
              <a:rPr lang="zh-CN" altLang="zh-CN" dirty="0">
                <a:sym typeface="Arial" panose="020B0604020202020204" pitchFamily="34" charset="0"/>
              </a:rPr>
              <a:t>“</a:t>
            </a:r>
            <a:r>
              <a:rPr lang="zh-CN" altLang="zh-CN" dirty="0"/>
              <a:t>名一样而义不同</a:t>
            </a:r>
            <a:r>
              <a:rPr lang="zh-CN" altLang="zh-CN" dirty="0">
                <a:sym typeface="Arial" panose="020B0604020202020204" pitchFamily="34" charset="0"/>
              </a:rPr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</a:t>
            </a:r>
            <a:r>
              <a:rPr lang="zh-CN" altLang="en-US" b="1" dirty="0">
                <a:sym typeface="华文仿宋" panose="02010600040101010101" pitchFamily="2" charset="-122"/>
              </a:rPr>
              <a:t>但输入信息的类型不同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同一任务，函数输入信息的存储形式不同 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 err="1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const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char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* s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string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 err="1">
                <a:ea typeface="华文仿宋" panose="02010600040101010101" pitchFamily="2" charset="-122"/>
                <a:sym typeface="Consolas" panose="020B0609020204030204" pitchFamily="49" charset="0"/>
              </a:rPr>
              <a:t>str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相似任务，在抽象概念层面一致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zh-CN" b="1" dirty="0">
                <a:sym typeface="华文仿宋" panose="02010600040101010101" pitchFamily="2" charset="-122"/>
              </a:rPr>
              <a:t>如输出，有：显示到屏幕、打印到纸上、保存到文件等</a:t>
            </a:r>
            <a:endParaRPr kumimoji="1" lang="zh-CN" altLang="zh-CN" b="1" dirty="0"/>
          </a:p>
          <a:p>
            <a:pPr lvl="2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2FDFC-55A3-46D0-A58F-AC1A5546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026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454" y="1408473"/>
            <a:ext cx="5368754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STHeitiSC-Light" charset="-122"/>
                <a:ea typeface="STHeitiSC-Light" charset="-122"/>
              </a:rPr>
              <a:t>关于数组下标运算符重载的测试</a:t>
            </a:r>
            <a:endParaRPr lang="zh-CN" altLang="en-US" dirty="0">
              <a:solidFill>
                <a:srgbClr val="000000"/>
              </a:solidFill>
              <a:latin typeface="Menlo-Regular" charset="0"/>
              <a:ea typeface="STHeitiSC-Light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main()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WeekTemp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beijing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beijing[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= -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3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	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beijing[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"tu"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= -</a:t>
            </a:r>
            <a:r>
              <a:rPr lang="nl-NL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1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cout 	&lt;&lt; 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"Monday Temperature: 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		&lt;&lt; beijing[</a:t>
            </a:r>
            <a:r>
              <a:rPr lang="nl-NL" altLang="zh-CN" dirty="0">
                <a:solidFill>
                  <a:srgbClr val="BA0011"/>
                </a:solidFill>
                <a:latin typeface="Consolas" panose="020B0609020204030204" pitchFamily="49" charset="0"/>
                <a:ea typeface="STHeitiSC-Light" charset="-122"/>
              </a:rPr>
              <a:t>"mon"</a:t>
            </a:r>
            <a:r>
              <a:rPr lang="nl-NL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] &lt;&lt; endl;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 	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	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STHeitiSC-Light" charset="-122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STHeitiSC-Light" charset="-122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STHeitiSC-Light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454" y="5373216"/>
            <a:ext cx="17235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运行输出结果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075454" y="5805264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B050"/>
                </a:solidFill>
                <a:latin typeface="AndaleMono" charset="0"/>
              </a:rPr>
              <a:t>Monday Temperature: -3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数组下标运算符重载示例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7F1F1D-139A-4086-A47B-AE9EA836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637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前缀与后缀的</a:t>
            </a:r>
            <a:r>
              <a:rPr kumimoji="1" lang="en-US" altLang="zh-CN"/>
              <a:t>++</a:t>
            </a:r>
            <a:r>
              <a:rPr kumimoji="1" lang="zh-CN" altLang="en-US"/>
              <a:t>、</a:t>
            </a:r>
            <a:r>
              <a:rPr kumimoji="1" lang="en-US" altLang="zh-CN"/>
              <a:t>--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2299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前缀运算符重载声明</a:t>
            </a:r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operator++();</a:t>
            </a:r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operator--();</a:t>
            </a:r>
            <a:endParaRPr kumimoji="1" lang="zh-CN" altLang="en-US" dirty="0"/>
          </a:p>
          <a:p>
            <a:r>
              <a:rPr kumimoji="1" lang="zh-CN" altLang="en-US" dirty="0"/>
              <a:t>后缀运算符重载声明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operator++(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b="1" dirty="0">
                <a:solidFill>
                  <a:srgbClr val="008000"/>
                </a:solidFill>
              </a:rPr>
              <a:t>++a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zh-CN" altLang="en-US" b="1" dirty="0">
                <a:solidFill>
                  <a:srgbClr val="008000"/>
                </a:solidFill>
                <a:sym typeface="Wingdings"/>
              </a:rPr>
              <a:t>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</a:rPr>
              <a:t>operator++(a)</a:t>
            </a:r>
          </a:p>
          <a:p>
            <a:pPr lvl="2"/>
            <a:r>
              <a:rPr kumimoji="1" lang="en-US" altLang="zh-CN" b="1" dirty="0">
                <a:solidFill>
                  <a:srgbClr val="008000"/>
                </a:solidFill>
              </a:rPr>
              <a:t>a++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zh-CN" altLang="en-US" b="1" dirty="0">
                <a:solidFill>
                  <a:srgbClr val="008000"/>
                </a:solidFill>
                <a:sym typeface="Wingdings"/>
              </a:rPr>
              <a:t></a:t>
            </a:r>
            <a:r>
              <a:rPr kumimoji="1" lang="zh-CN" altLang="en-US" b="1" dirty="0">
                <a:solidFill>
                  <a:srgbClr val="008000"/>
                </a:solidFill>
              </a:rPr>
              <a:t> </a:t>
            </a:r>
            <a:r>
              <a:rPr kumimoji="1" lang="en-US" altLang="zh-CN" b="1" dirty="0">
                <a:solidFill>
                  <a:srgbClr val="008000"/>
                </a:solidFill>
              </a:rPr>
              <a:t>operator++(a,</a:t>
            </a:r>
            <a:r>
              <a:rPr kumimoji="1" lang="zh-Hans" altLang="en-US" b="1" dirty="0">
                <a:solidFill>
                  <a:srgbClr val="008000"/>
                </a:solidFill>
              </a:rPr>
              <a:t> </a:t>
            </a:r>
            <a:r>
              <a:rPr kumimoji="1" lang="en-US" altLang="zh-CN" b="1" dirty="0" err="1">
                <a:solidFill>
                  <a:srgbClr val="008000"/>
                </a:solidFill>
              </a:rPr>
              <a:t>int</a:t>
            </a:r>
            <a:r>
              <a:rPr kumimoji="1" lang="en-US" altLang="zh-CN" b="1" dirty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kumimoji="1" lang="en-US" altLang="zh-CN" dirty="0" err="1"/>
              <a:t>ClassName</a:t>
            </a:r>
            <a:r>
              <a:rPr kumimoji="1" lang="en-US" altLang="zh-CN" dirty="0"/>
              <a:t> operator--(</a:t>
            </a:r>
            <a:r>
              <a:rPr kumimoji="1" lang="en-US" altLang="zh-CN" dirty="0">
                <a:solidFill>
                  <a:srgbClr val="FF0000"/>
                </a:solidFill>
              </a:rPr>
              <a:t>int dummy</a:t>
            </a:r>
            <a:r>
              <a:rPr kumimoji="1" lang="en-US" altLang="zh-CN" dirty="0"/>
              <a:t>);</a:t>
            </a:r>
            <a:endParaRPr kumimoji="1" lang="zh-CN" altLang="en-US" dirty="0"/>
          </a:p>
          <a:p>
            <a:r>
              <a:rPr kumimoji="1" lang="zh-CN" altLang="en-US" dirty="0"/>
              <a:t>通过在函数体中没有使用的哑元参数</a:t>
            </a:r>
            <a:r>
              <a:rPr kumimoji="1" lang="en-US" altLang="zh-CN" dirty="0"/>
              <a:t>dummy</a:t>
            </a:r>
            <a:r>
              <a:rPr kumimoji="1" lang="zh-CN" altLang="en-US" dirty="0"/>
              <a:t>来区分前缀与后缀的同名重载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5EA73-A3ED-4D12-B027-71D6A443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96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42486"/>
            <a:ext cx="8534772" cy="115212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前缀运算符</a:t>
            </a:r>
            <a:r>
              <a:rPr kumimoji="1" lang="en-US" altLang="zh-CN" dirty="0">
                <a:solidFill>
                  <a:srgbClr val="0066CC"/>
                </a:solidFill>
              </a:rPr>
              <a:t>++</a:t>
            </a:r>
            <a:r>
              <a:rPr kumimoji="1" lang="zh-CN" altLang="en-US" dirty="0">
                <a:solidFill>
                  <a:srgbClr val="0066CC"/>
                </a:solidFill>
              </a:rPr>
              <a:t>重载示例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979394"/>
            <a:ext cx="86764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int data =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Test(int d) {data = d;}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++data;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Test(data);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test(1);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++test;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7769A1-FD75-4313-990B-FB4810E2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538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2942486"/>
            <a:ext cx="8534772" cy="142261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后缀运算符</a:t>
            </a:r>
            <a:r>
              <a:rPr kumimoji="1" lang="en-US" altLang="zh-CN" dirty="0">
                <a:solidFill>
                  <a:srgbClr val="0066CC"/>
                </a:solidFill>
              </a:rPr>
              <a:t>++</a:t>
            </a:r>
            <a:r>
              <a:rPr kumimoji="1" lang="zh-CN" altLang="en-US" dirty="0">
                <a:solidFill>
                  <a:srgbClr val="0066CC"/>
                </a:solidFill>
              </a:rPr>
              <a:t>重载示例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979394"/>
            <a:ext cx="86764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int data = 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Test(int d) {data = d;}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B40062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(int)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Test test(data);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++data;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	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Test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test(1);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test++;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7769A1-FD75-4313-990B-FB4810E2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425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15616" y="3640438"/>
            <a:ext cx="4320480" cy="126498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25296" y="5160617"/>
            <a:ext cx="4320480" cy="126498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类内</a:t>
            </a:r>
            <a:r>
              <a:rPr kumimoji="1" lang="zh-CN" altLang="en-US" dirty="0"/>
              <a:t>进行友元的</a:t>
            </a:r>
            <a:r>
              <a:rPr kumimoji="1" lang="zh-CN" altLang="en-US" dirty="0">
                <a:solidFill>
                  <a:srgbClr val="FF0000"/>
                </a:solidFill>
              </a:rPr>
              <a:t>声明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被声明为友元的函数或类，具有对</a:t>
            </a:r>
            <a:r>
              <a:rPr lang="zh-CN" altLang="en-US" dirty="0">
                <a:solidFill>
                  <a:srgbClr val="FF0000"/>
                </a:solidFill>
              </a:rPr>
              <a:t>出现友元声明的类</a:t>
            </a:r>
            <a:r>
              <a:rPr lang="zh-CN" altLang="en-US" dirty="0"/>
              <a:t>的</a:t>
            </a:r>
            <a:r>
              <a:rPr lang="en-US" altLang="zh-CN" dirty="0"/>
              <a:t>private</a:t>
            </a:r>
            <a:r>
              <a:rPr lang="zh-CN" altLang="en-US" dirty="0"/>
              <a:t>及</a:t>
            </a:r>
            <a:r>
              <a:rPr lang="en-US" altLang="zh-CN" dirty="0"/>
              <a:t>protected</a:t>
            </a:r>
            <a:r>
              <a:rPr lang="zh-CN" altLang="en-US" dirty="0"/>
              <a:t>成员的访问权限。即可以访问该类的一切成员。</a:t>
            </a:r>
            <a:endParaRPr lang="en-US" altLang="zh-CN" dirty="0"/>
          </a:p>
          <a:p>
            <a:pPr lvl="1"/>
            <a:r>
              <a:rPr lang="zh-CN" altLang="en-US" dirty="0"/>
              <a:t>友元修饰的函数或类，不受</a:t>
            </a:r>
            <a:r>
              <a:rPr lang="en-US" altLang="zh-CN" dirty="0"/>
              <a:t>private</a:t>
            </a:r>
            <a:r>
              <a:rPr lang="zh-CN" altLang="en-US" dirty="0"/>
              <a:t>的影响。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03648" y="367618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data;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foo(A &amp;a);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foo(A &amp;a)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a.data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2F221-3A1D-4C89-B5B0-FE59F8F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705408" y="4645675"/>
            <a:ext cx="3180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函数</a:t>
            </a:r>
            <a:r>
              <a:rPr kumimoji="1" lang="en-US" altLang="zh-CN" b="1" dirty="0">
                <a:solidFill>
                  <a:srgbClr val="FF0000"/>
                </a:solidFill>
              </a:rPr>
              <a:t>foo</a:t>
            </a:r>
            <a:r>
              <a:rPr kumimoji="1" lang="zh-CN" altLang="en-US" b="1" dirty="0">
                <a:solidFill>
                  <a:srgbClr val="FF0000"/>
                </a:solidFill>
              </a:rPr>
              <a:t> 是 对象</a:t>
            </a:r>
            <a:r>
              <a:rPr kumimoji="1" lang="en-US" altLang="zh-CN" b="1" dirty="0">
                <a:solidFill>
                  <a:srgbClr val="FF0000"/>
                </a:solidFill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</a:rPr>
              <a:t>的朋友因此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在</a:t>
            </a:r>
            <a:r>
              <a:rPr kumimoji="1" lang="en-US" altLang="zh-CN" b="1" dirty="0">
                <a:solidFill>
                  <a:srgbClr val="FF0000"/>
                </a:solidFill>
              </a:rPr>
              <a:t>foo</a:t>
            </a:r>
            <a:r>
              <a:rPr kumimoji="1" lang="zh-CN" altLang="en-US" b="1" dirty="0">
                <a:solidFill>
                  <a:srgbClr val="FF0000"/>
                </a:solidFill>
              </a:rPr>
              <a:t>内可以访问</a:t>
            </a:r>
            <a:r>
              <a:rPr kumimoji="1" lang="en-US" altLang="zh-CN" b="1" dirty="0">
                <a:solidFill>
                  <a:srgbClr val="FF0000"/>
                </a:solidFill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</a:rPr>
              <a:t>的私有成员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FF0000"/>
                </a:solidFill>
              </a:rPr>
              <a:t>和保护成员</a:t>
            </a:r>
          </a:p>
        </p:txBody>
      </p:sp>
    </p:spTree>
    <p:extLst>
      <p:ext uri="{BB962C8B-B14F-4D97-AF65-F5344CB8AC3E}">
        <p14:creationId xmlns:p14="http://schemas.microsoft.com/office/powerpoint/2010/main" val="416431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有时需要允许某些函数访问对象的私有成员，可以通过声明该函数为类的“友元”来实现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724744" y="2594323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iostream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using namespace </a:t>
            </a:r>
            <a:r>
              <a:rPr lang="en-US" altLang="zh-CN" sz="1600" dirty="0" err="1">
                <a:latin typeface="Consolas" panose="020B0609020204030204" pitchFamily="49" charset="0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 Test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id;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Test(int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 : id(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 {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</a:t>
            </a:r>
            <a:r>
              <a:rPr lang="en-US" altLang="zh-CN" sz="1600" dirty="0" err="1">
                <a:latin typeface="Consolas" panose="020B0609020204030204" pitchFamily="49" charset="0"/>
              </a:rPr>
              <a:t>obj</a:t>
            </a:r>
            <a:r>
              <a:rPr lang="en-US" altLang="zh-CN" sz="1600" dirty="0">
                <a:latin typeface="Consolas" panose="020B0609020204030204" pitchFamily="49" charset="0"/>
              </a:rPr>
              <a:t>_" &lt;&lt; id &lt;&lt; " created\n"; }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istream</a:t>
            </a:r>
            <a:r>
              <a:rPr lang="en-US" altLang="zh-CN" sz="1600" dirty="0"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0066CC"/>
                </a:solidFill>
                <a:latin typeface="Consolas" panose="020B0609020204030204" pitchFamily="49" charset="0"/>
              </a:rPr>
              <a:t>operator&gt;&gt;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istream</a:t>
            </a:r>
            <a:r>
              <a:rPr lang="en-US" altLang="zh-CN" sz="1600" dirty="0">
                <a:latin typeface="Consolas" panose="020B0609020204030204" pitchFamily="49" charset="0"/>
              </a:rPr>
              <a:t>&amp; in, Test&amp; </a:t>
            </a:r>
            <a:r>
              <a:rPr lang="en-US" altLang="zh-CN" sz="1600" dirty="0" err="1">
                <a:latin typeface="Consolas" panose="020B0609020204030204" pitchFamily="49" charset="0"/>
              </a:rPr>
              <a:t>dst</a:t>
            </a:r>
            <a:r>
              <a:rPr lang="en-US" altLang="zh-CN" sz="1600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ostream</a:t>
            </a:r>
            <a:r>
              <a:rPr lang="en-US" altLang="zh-CN" sz="1600" dirty="0">
                <a:latin typeface="Consolas" panose="020B0609020204030204" pitchFamily="49" charset="0"/>
              </a:rPr>
              <a:t>&amp; </a:t>
            </a:r>
            <a:r>
              <a:rPr lang="en-US" altLang="zh-CN" sz="1600" b="1" dirty="0">
                <a:solidFill>
                  <a:srgbClr val="0066CC"/>
                </a:solidFill>
                <a:latin typeface="Consolas" panose="020B0609020204030204" pitchFamily="49" charset="0"/>
              </a:rPr>
              <a:t>operator&lt;&lt;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ostream</a:t>
            </a:r>
            <a:r>
              <a:rPr lang="en-US" altLang="zh-CN" sz="1600" dirty="0">
                <a:latin typeface="Consolas" panose="020B0609020204030204" pitchFamily="49" charset="0"/>
              </a:rPr>
              <a:t>&amp; out, </a:t>
            </a:r>
            <a:r>
              <a:rPr lang="en-US" altLang="zh-CN" sz="1600" dirty="0" err="1"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latin typeface="Consolas" panose="020B0609020204030204" pitchFamily="49" charset="0"/>
              </a:rPr>
              <a:t> Test&amp; </a:t>
            </a:r>
            <a:r>
              <a:rPr lang="en-US" altLang="zh-CN" sz="1600" dirty="0" err="1">
                <a:latin typeface="Consolas" panose="020B0609020204030204" pitchFamily="49" charset="0"/>
              </a:rPr>
              <a:t>src</a:t>
            </a:r>
            <a:r>
              <a:rPr lang="en-US" altLang="zh-CN" sz="1600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solidFill>
                <a:srgbClr val="008000"/>
              </a:solidFill>
              <a:latin typeface="Menlo-Regular" charset="0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以上类中声明了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Test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类的两个友元函数 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——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全局流运算符重载函数，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使这两个函数在实现时可以访问对象的私有成员（如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id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）</a:t>
            </a:r>
            <a:r>
              <a:rPr lang="en-US" altLang="zh-CN" sz="1600" dirty="0">
                <a:solidFill>
                  <a:srgbClr val="008000"/>
                </a:solidFill>
                <a:latin typeface="Menlo-Regular" charset="0"/>
              </a:rPr>
              <a:t>.</a:t>
            </a:r>
            <a:r>
              <a:rPr lang="zh-CN" altLang="en-US" sz="1600" dirty="0">
                <a:solidFill>
                  <a:srgbClr val="008000"/>
                </a:solidFill>
                <a:latin typeface="Menlo-Regular" charset="0"/>
              </a:rPr>
              <a:t> </a:t>
            </a:r>
            <a:r>
              <a:rPr lang="en-US" altLang="zh-CN" sz="1600" dirty="0">
                <a:latin typeface="Menlo-Regular" charset="0"/>
              </a:rPr>
              <a:t>	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EAF9C-BA7F-499D-999D-206BE566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426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声明别的类的成员函数，为当前类的友元。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其中，</a:t>
            </a:r>
            <a:r>
              <a:rPr kumimoji="1" lang="zh-CN" altLang="en-US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dirty="0"/>
              <a:t>（后续内容）也可以是友元。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3068960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Y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char* X::foo(int); 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X::X(char), X::~X(); 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DDC39-5800-4592-B78A-5E8796DA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847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可对</a:t>
            </a:r>
            <a:r>
              <a:rPr kumimoji="1" lang="en-US" altLang="zh-CN" dirty="0"/>
              <a:t>class/</a:t>
            </a:r>
            <a:r>
              <a:rPr kumimoji="1" lang="en-US" altLang="zh-CN" dirty="0" err="1"/>
              <a:t>struct</a:t>
            </a:r>
            <a:r>
              <a:rPr kumimoji="1" lang="en-US" altLang="zh-CN" dirty="0"/>
              <a:t>/union</a:t>
            </a:r>
            <a:r>
              <a:rPr kumimoji="1" lang="zh-CN" altLang="en-US" dirty="0"/>
              <a:t>进行友元声明。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对其他类型的友元声明会被忽略，但不会报错。</a:t>
            </a:r>
          </a:p>
        </p:txBody>
      </p:sp>
      <p:sp>
        <p:nvSpPr>
          <p:cNvPr id="6" name="矩形 5"/>
          <p:cNvSpPr/>
          <p:nvPr/>
        </p:nvSpPr>
        <p:spPr>
          <a:xfrm>
            <a:off x="1242542" y="292494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Y {};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A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  // </a:t>
            </a:r>
            <a:r>
              <a:rPr lang="zh-CN" altLang="en-US" dirty="0">
                <a:latin typeface="Consolas" panose="020B0609020204030204" pitchFamily="49" charset="0"/>
              </a:rPr>
              <a:t>私有数据成员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{ a = 100 };  // </a:t>
            </a:r>
            <a:r>
              <a:rPr lang="zh-CN" altLang="en-US" dirty="0">
                <a:latin typeface="Consolas" panose="020B0609020204030204" pitchFamily="49" charset="0"/>
              </a:rPr>
              <a:t>私有枚举项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class X;  // </a:t>
            </a:r>
            <a:r>
              <a:rPr lang="zh-CN" altLang="en-US" dirty="0">
                <a:latin typeface="Consolas" panose="020B0609020204030204" pitchFamily="49" charset="0"/>
              </a:rPr>
              <a:t>友元类前置声明（详细类型指定符）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</a:t>
            </a:r>
            <a:r>
              <a:rPr lang="en-US" altLang="zh-CN" dirty="0">
                <a:latin typeface="Consolas" panose="020B0609020204030204" pitchFamily="49" charset="0"/>
              </a:rPr>
              <a:t> Y;  // </a:t>
            </a:r>
            <a:r>
              <a:rPr lang="zh-CN" altLang="en-US" dirty="0">
                <a:latin typeface="Consolas" panose="020B0609020204030204" pitchFamily="49" charset="0"/>
              </a:rPr>
              <a:t>友元类声明（简单类型指定符） </a:t>
            </a:r>
            <a:r>
              <a:rPr lang="en-US" altLang="zh-CN" dirty="0">
                <a:latin typeface="Consolas" panose="020B0609020204030204" pitchFamily="49" charset="0"/>
              </a:rPr>
              <a:t>(C++11</a:t>
            </a:r>
            <a:r>
              <a:rPr lang="zh-CN" altLang="en-US" dirty="0">
                <a:latin typeface="Consolas" panose="020B0609020204030204" pitchFamily="49" charset="0"/>
              </a:rPr>
              <a:t>起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X {};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C0814-648D-4C85-A427-9AF0A812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48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友元</a:t>
            </a:r>
            <a:endParaRPr kumimoji="1" lang="en-US" altLang="zh-CN" dirty="0"/>
          </a:p>
          <a:p>
            <a:pPr lvl="1"/>
            <a:r>
              <a:rPr lang="zh-CN" altLang="en-US" b="1" dirty="0"/>
              <a:t>一个普通函数可以是多个类的友元函数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053970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Y;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X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void show(X &amp;x, Y &amp;y);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Y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data;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 void show(X &amp;x, Y &amp;y);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show(X &amp;x, Y &amp;y)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x.data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"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y.data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60202-46BD-4E5D-98DE-D288423F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52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友元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友元不传递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朋友的朋友不是你的朋友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友元不继承（继承为后续内容）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朋友的孩子不是你的朋友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友元声明不能定义新的</a:t>
            </a:r>
            <a:r>
              <a:rPr kumimoji="1" lang="en-US" altLang="zh-CN" b="1" dirty="0"/>
              <a:t>class</a:t>
            </a:r>
            <a:r>
              <a:rPr kumimoji="1" lang="zh-CN" altLang="en-US" b="1" dirty="0"/>
              <a:t>，如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1660952" y="3861048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X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friend class Y {};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41D02B-7238-4740-ACF6-156AC0B0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06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同一名称的函数，有两个以上不同的函数实现，被称为“函数重载”。如：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008000"/>
                </a:solidFill>
              </a:rPr>
              <a:t>// &lt;1&gt;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"message: " &lt;&lt; </a:t>
            </a:r>
            <a:r>
              <a:rPr lang="en-US" altLang="zh-CN" dirty="0" err="1"/>
              <a:t>msg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score) {  </a:t>
            </a:r>
            <a:r>
              <a:rPr lang="en-US" altLang="zh-CN" dirty="0">
                <a:solidFill>
                  <a:srgbClr val="008000"/>
                </a:solidFill>
              </a:rPr>
              <a:t>// &lt;2&gt;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"score = " &lt;&lt; score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2FDFC-55A3-46D0-A58F-AC1A5546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671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2.5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2.6 this</a:t>
            </a:r>
            <a:r>
              <a:rPr lang="zh-CN" altLang="en-US" dirty="0"/>
              <a:t>指针</a:t>
            </a:r>
          </a:p>
          <a:p>
            <a:r>
              <a:rPr lang="en-US" altLang="zh-CN" dirty="0"/>
              <a:t>2.7 </a:t>
            </a:r>
            <a:r>
              <a:rPr lang="zh-CN" altLang="en-US" dirty="0"/>
              <a:t>运算符重载</a:t>
            </a:r>
          </a:p>
          <a:p>
            <a:r>
              <a:rPr lang="en-US" altLang="zh-CN" dirty="0"/>
              <a:t>2.8 </a:t>
            </a:r>
            <a:r>
              <a:rPr lang="zh-CN" altLang="en-US" dirty="0"/>
              <a:t>友元</a:t>
            </a:r>
            <a:endParaRPr lang="en-US" altLang="zh-CN" dirty="0"/>
          </a:p>
          <a:p>
            <a:r>
              <a:rPr lang="en-US" altLang="zh-CN" dirty="0"/>
              <a:t>2.9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715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函数调用要进行一系列准备和后处理工作，所以函数调用是一个比较慢的过程。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如果大量调用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函数，会拖慢程序。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7CA03-737D-486B-B1F0-2376BF5E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38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比较下面两种实现方式，函数比等价的表达式要慢得多！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2681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4C8A5-0D4C-4770-B3AC-3B009F6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208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使用内联函数，编译器自动产生等价的表达式。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上述代码等价于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latin typeface="Consolas" panose="020B0609020204030204" pitchFamily="49" charset="0"/>
              </a:rPr>
              <a:t> 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640" y="42930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65923-0D19-410F-9B06-BC18ED1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471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宏定义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编译器会将所有宏定义的代码，直接拷贝到被调用的地方。上面对于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的调用，经过编译预处理器后，和下面代码完全等价。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96C1D2-7E72-4F78-A0A2-382653D5AE19}"/>
              </a:ext>
            </a:extLst>
          </p:cNvPr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BF24C7-2059-4277-8D39-CA04D663CE62}"/>
              </a:ext>
            </a:extLst>
          </p:cNvPr>
          <p:cNvSpPr/>
          <p:nvPr/>
        </p:nvSpPr>
        <p:spPr>
          <a:xfrm>
            <a:off x="1331640" y="458112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en-US" altLang="zh-Han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48C0E-B861-4766-AA51-1AEA54FE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411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宏代码容易出错，编译预处理器在拷贝代码时，可能产生意想不到的边际效应。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上述代码更改如下可正常工作。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这样的宏代码万无一失了吗？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6327D0-4C30-41FB-864D-30586D68F8EF}"/>
              </a:ext>
            </a:extLst>
          </p:cNvPr>
          <p:cNvSpPr/>
          <p:nvPr/>
        </p:nvSpPr>
        <p:spPr>
          <a:xfrm>
            <a:off x="611560" y="2552548"/>
            <a:ext cx="8057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+ 2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en-US" altLang="zh-Han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00B674-E502-4260-8168-63AFE7909E3D}"/>
              </a:ext>
            </a:extLst>
          </p:cNvPr>
          <p:cNvSpPr/>
          <p:nvPr/>
        </p:nvSpPr>
        <p:spPr>
          <a:xfrm>
            <a:off x="611560" y="4437112"/>
            <a:ext cx="8394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((a) &gt; (b) ? (a) : (b)) + 2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en-US" altLang="zh-Hans" dirty="0" err="1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2E3E2-392B-41A0-AADE-813CAB6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569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显然不是万无一失的，例如下面的这种情况。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因为宏代码是直接拷贝到指定位置的，很多缺陷不可避免。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内联函数的好处显而易见！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00B674-E502-4260-8168-63AFE7909E3D}"/>
              </a:ext>
            </a:extLst>
          </p:cNvPr>
          <p:cNvSpPr/>
          <p:nvPr/>
        </p:nvSpPr>
        <p:spPr>
          <a:xfrm>
            <a:off x="827584" y="2350721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MAX(a++,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((a++) &gt; (b) ? (a++) : (b)) + 2 &lt;&lt; end; // 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被两次求值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B44B4-F213-4822-B17F-D4EDD70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165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2195"/>
            <a:ext cx="8208912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内联函数可调试，而宏定义的函数不可调试。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Debug</a:t>
            </a:r>
            <a:r>
              <a:rPr kumimoji="1" lang="zh-CN" altLang="en-US" b="1" dirty="0"/>
              <a:t>版本，内联函数没有真正内联，而是和一般函数一样，因此在该阶段可以被调试。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Release</a:t>
            </a:r>
            <a:r>
              <a:rPr kumimoji="1" lang="zh-CN" altLang="en-US" b="1" dirty="0"/>
              <a:t>版本，内联函数实现了真正的内联，增加执行效率。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宏定义的函数无法操作私有数据成员。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宏使用的最常场景：</a:t>
            </a:r>
            <a:r>
              <a:rPr kumimoji="1" lang="zh-CN" altLang="en-US" b="1" dirty="0">
                <a:solidFill>
                  <a:srgbClr val="C00000"/>
                </a:solidFill>
              </a:rPr>
              <a:t>字符串定义、字符串拼接、标志粘贴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教材第</a:t>
            </a:r>
            <a:r>
              <a:rPr kumimoji="1" lang="en-US" altLang="zh-CN" b="1" dirty="0">
                <a:solidFill>
                  <a:srgbClr val="C00000"/>
                </a:solidFill>
              </a:rPr>
              <a:t>9</a:t>
            </a:r>
            <a:r>
              <a:rPr kumimoji="1" lang="zh-CN" altLang="en-US" b="1" dirty="0">
                <a:solidFill>
                  <a:srgbClr val="C00000"/>
                </a:solidFill>
              </a:rPr>
              <a:t>章</a:t>
            </a:r>
            <a:r>
              <a:rPr kumimoji="1" lang="en-US" altLang="zh-CN" b="1" dirty="0">
                <a:solidFill>
                  <a:srgbClr val="C00000"/>
                </a:solidFill>
              </a:rPr>
              <a:t>p221~222)</a:t>
            </a:r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再次强调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宏定义只是拷贝代码到被调用的地方。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内联函数生成的是，和函数等价的表达式。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1A9FF5-2D47-4F83-990A-EE0236DD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5652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大段代码</a:t>
            </a:r>
            <a:r>
              <a:rPr kumimoji="1" lang="zh-CN" altLang="en-US" b="1" dirty="0"/>
              <a:t>使用内联修饰符。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内联修饰符相当于把该函数在</a:t>
            </a:r>
            <a:r>
              <a:rPr kumimoji="1" lang="zh-CN" altLang="en-US" b="1" dirty="0">
                <a:solidFill>
                  <a:srgbClr val="FF0000"/>
                </a:solidFill>
              </a:rPr>
              <a:t>所有被调用</a:t>
            </a:r>
            <a:r>
              <a:rPr kumimoji="1" lang="zh-CN" altLang="en-US" b="1" dirty="0"/>
              <a:t>的地方拷贝了一份，所以大段代码的内联修饰会增加负担。（代码膨胀过大）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包含循环</a:t>
            </a:r>
            <a:r>
              <a:rPr kumimoji="1" lang="zh-CN" altLang="en-US" b="1" dirty="0"/>
              <a:t>或者</a:t>
            </a:r>
            <a:r>
              <a:rPr kumimoji="1" lang="zh-CN" altLang="en-US" b="1" dirty="0">
                <a:solidFill>
                  <a:srgbClr val="FF0000"/>
                </a:solidFill>
              </a:rPr>
              <a:t>复杂控制结构</a:t>
            </a:r>
            <a:r>
              <a:rPr kumimoji="1" lang="zh-CN" altLang="en-US" b="1" dirty="0"/>
              <a:t>的函数使用内联定义。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因为内联函数优化的，只是在函数调用的时候，会产生的压栈、跳转、退栈和返回等操作。所以如果函数内部执行代码的时间比函数调用的时间长得多，优化几乎可以忽略。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内联修饰用在</a:t>
            </a:r>
            <a:r>
              <a:rPr kumimoji="1" lang="zh-CN" altLang="en-US" b="1" dirty="0">
                <a:solidFill>
                  <a:srgbClr val="FF0000"/>
                </a:solidFill>
              </a:rPr>
              <a:t>函数定义</a:t>
            </a:r>
            <a:r>
              <a:rPr kumimoji="1" lang="zh-CN" altLang="en-US" b="1" dirty="0"/>
              <a:t>的时候，而不是函数声明的时候。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定义</a:t>
            </a:r>
            <a:r>
              <a:rPr kumimoji="1" lang="zh-CN" altLang="en-US" b="1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类声明</a:t>
            </a:r>
            <a:r>
              <a:rPr kumimoji="1" lang="zh-CN" altLang="en-US" b="1" dirty="0"/>
              <a:t>中的函数默认为内联函数。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一般</a:t>
            </a:r>
            <a:r>
              <a:rPr kumimoji="1" lang="zh-CN" altLang="en-US" b="1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b="1" dirty="0"/>
              <a:t>都被定义为内联函数。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在头文件中加入或修改 </a:t>
            </a:r>
            <a:r>
              <a:rPr kumimoji="1" lang="en-US" altLang="zh-CN" b="1" dirty="0"/>
              <a:t>inline </a:t>
            </a:r>
            <a:r>
              <a:rPr kumimoji="1" lang="zh-CN" altLang="en-US" b="1" dirty="0"/>
              <a:t>函数时，使用了该头文件的所有源文件都必须重新编译。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D7DB7-C1F9-47C9-9A47-858D7055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682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内联修饰符更像是</a:t>
            </a:r>
            <a:r>
              <a:rPr kumimoji="1" lang="zh-CN" altLang="en-US" b="1" dirty="0">
                <a:solidFill>
                  <a:srgbClr val="FF0000"/>
                </a:solidFill>
              </a:rPr>
              <a:t>建议</a:t>
            </a:r>
            <a:r>
              <a:rPr kumimoji="1" lang="zh-CN" altLang="en-US" b="1" dirty="0"/>
              <a:t>而不是命令。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编译器“有权”拒绝不合理的请求，例如编译器认为某个函数不值得内联，就会忽略内联修饰符。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编译器会对一些没有</a:t>
            </a:r>
            <a:r>
              <a:rPr kumimoji="1" lang="zh-Hans" altLang="en-US" b="1" dirty="0"/>
              <a:t>内联</a:t>
            </a:r>
            <a:r>
              <a:rPr kumimoji="1" lang="zh-CN" altLang="en-US" b="1" dirty="0"/>
              <a:t>修饰符的函数，自行判断可否转化为内联函数，一般会选择短小的函数。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A0529-9D00-43A4-8BCF-ABD34A8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63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编译器将根据函数调用语句的实际参数来决定哪一个函数被调用，如：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print</a:t>
            </a:r>
            <a:r>
              <a:rPr lang="en-US" altLang="zh-CN" sz="2400" dirty="0">
                <a:solidFill>
                  <a:schemeClr val="tx1"/>
                </a:solidFill>
              </a:rPr>
              <a:t>("Hello");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调用</a:t>
            </a:r>
            <a:r>
              <a:rPr lang="en-US" altLang="zh-CN" sz="2400" dirty="0">
                <a:solidFill>
                  <a:srgbClr val="008000"/>
                </a:solidFill>
              </a:rPr>
              <a:t>&lt;1&gt;</a:t>
            </a:r>
            <a:r>
              <a:rPr lang="zh-CN" altLang="en-US" sz="2400" dirty="0">
                <a:solidFill>
                  <a:srgbClr val="008000"/>
                </a:solidFill>
              </a:rPr>
              <a:t>处函数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</a:rPr>
              <a:t>print</a:t>
            </a:r>
            <a:r>
              <a:rPr lang="en-US" altLang="zh-CN" sz="2400" dirty="0">
                <a:solidFill>
                  <a:schemeClr val="tx1"/>
                </a:solidFill>
              </a:rPr>
              <a:t>(94);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调用</a:t>
            </a:r>
            <a:r>
              <a:rPr lang="en-US" altLang="zh-CN" sz="2400" dirty="0">
                <a:solidFill>
                  <a:srgbClr val="008000"/>
                </a:solidFill>
              </a:rPr>
              <a:t>&lt;2&gt;</a:t>
            </a:r>
            <a:r>
              <a:rPr lang="zh-CN" altLang="en-US" sz="2400" dirty="0">
                <a:solidFill>
                  <a:srgbClr val="008000"/>
                </a:solidFill>
              </a:rPr>
              <a:t>处函数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多个同名的函数实现之间，必须保证至少有一个函数</a:t>
            </a:r>
            <a:r>
              <a:rPr lang="zh-CN" altLang="en-US" dirty="0">
                <a:solidFill>
                  <a:srgbClr val="FF0000"/>
                </a:solidFill>
              </a:rPr>
              <a:t>参数的类型</a:t>
            </a:r>
            <a:r>
              <a:rPr lang="zh-CN" altLang="en-US" dirty="0"/>
              <a:t>有区别。</a:t>
            </a:r>
            <a:r>
              <a:rPr lang="zh-CN" altLang="en-US" u="sng" dirty="0">
                <a:solidFill>
                  <a:srgbClr val="0066CC"/>
                </a:solidFill>
              </a:rPr>
              <a:t>返回值、参数名称</a:t>
            </a:r>
            <a:r>
              <a:rPr lang="zh-CN" altLang="en-US" dirty="0"/>
              <a:t>等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作为区分标识。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0AB2-5FDB-4F79-8451-CD9452E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2070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隐藏实现，</a:t>
            </a:r>
            <a:r>
              <a:rPr kumimoji="1" lang="en-US" altLang="zh-CN" dirty="0"/>
              <a:t>p142-p151</a:t>
            </a:r>
          </a:p>
          <a:p>
            <a:pPr lvl="1"/>
            <a:r>
              <a:rPr kumimoji="1" lang="zh-CN" altLang="en-US" dirty="0"/>
              <a:t>函数重载与默认参数，</a:t>
            </a:r>
            <a:r>
              <a:rPr kumimoji="1" lang="en-US" altLang="zh-CN" dirty="0"/>
              <a:t>p171-p180</a:t>
            </a:r>
          </a:p>
          <a:p>
            <a:pPr lvl="1"/>
            <a:r>
              <a:rPr kumimoji="1" lang="zh-CN" altLang="en-US" dirty="0"/>
              <a:t>内联函数，</a:t>
            </a:r>
            <a:r>
              <a:rPr kumimoji="1" lang="en-US" altLang="zh-CN" dirty="0"/>
              <a:t>p207-p220</a:t>
            </a:r>
          </a:p>
          <a:p>
            <a:pPr lvl="1"/>
            <a:r>
              <a:rPr kumimoji="1" lang="zh-CN" altLang="en-US" dirty="0"/>
              <a:t>运算符重载，</a:t>
            </a:r>
            <a:r>
              <a:rPr kumimoji="1" lang="en-US" altLang="zh-CN" dirty="0"/>
              <a:t>p274-p298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54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函数参数可以在定义时设置默认值（缺省值），这样在调用该函数时，若不提供相应的实参，则编译自动将相应形参设置成缺省值，如：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</a:rPr>
              <a:t> print(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</a:rPr>
              <a:t>*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= "hello")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&lt;&lt; '#';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"Beijing...";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print();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</a:rPr>
              <a:t>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输出 </a:t>
            </a:r>
            <a:r>
              <a:rPr lang="en-US" altLang="zh-CN" sz="2000" dirty="0">
                <a:solidFill>
                  <a:srgbClr val="008000"/>
                </a:solidFill>
              </a:rPr>
              <a:t>Beijing...hello#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DDB06-EBA4-47B9-A3B8-3895D0C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91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有缺省值的函数参数，必须是最后一个参数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如果有多个带缺省值的函数参数，则这些函数参数都只能在没有缺省值的参数后面出现，如：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</a:rPr>
              <a:t> 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name,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score,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= "pass") {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name &lt;&lt; ": " &lt;&lt;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&lt;&lt; ", " &lt;&lt;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17B20-B9B0-4153-BE79-6B9DAD94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59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缺省值的冲突问题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如果因为函数缺省值，导致了函数调用的二义性，编译器将拒绝代码。如下面代码，会导致编译不通过。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8225DC-7779-48D7-9A01-8C8A4D03DADA}"/>
              </a:ext>
            </a:extLst>
          </p:cNvPr>
          <p:cNvSpPr txBox="1"/>
          <p:nvPr/>
        </p:nvSpPr>
        <p:spPr>
          <a:xfrm>
            <a:off x="2123728" y="2996952"/>
            <a:ext cx="4578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fun(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latin typeface="Consolas" panose="020B0609020204030204" pitchFamily="49" charset="0"/>
              </a:rPr>
              <a:t> fun(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fun(2);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F27DD2-608E-4895-86BA-DC9D738C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99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9484</TotalTime>
  <Words>3676</Words>
  <Application>Microsoft Macintosh PowerPoint</Application>
  <PresentationFormat>全屏显示(4:3)</PresentationFormat>
  <Paragraphs>776</Paragraphs>
  <Slides>61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等线</vt:lpstr>
      <vt:lpstr>华文仿宋</vt:lpstr>
      <vt:lpstr>华文楷体</vt:lpstr>
      <vt:lpstr>宋体</vt:lpstr>
      <vt:lpstr>微软雅黑</vt:lpstr>
      <vt:lpstr>Hiragino Sans GB W3</vt:lpstr>
      <vt:lpstr>STHeitiSC-Light</vt:lpstr>
      <vt:lpstr>AndaleMono</vt:lpstr>
      <vt:lpstr>Arial</vt:lpstr>
      <vt:lpstr>Calibri</vt:lpstr>
      <vt:lpstr>Calibri Light</vt:lpstr>
      <vt:lpstr>Consolas</vt:lpstr>
      <vt:lpstr>Menlo-Regular</vt:lpstr>
      <vt:lpstr>Wingdings</vt:lpstr>
      <vt:lpstr>Office Theme</vt:lpstr>
      <vt:lpstr>面向对象程序设计基础 （OOP）</vt:lpstr>
      <vt:lpstr>课程助教</vt:lpstr>
      <vt:lpstr>本讲内容提要</vt:lpstr>
      <vt:lpstr>为什么需要函数重载</vt:lpstr>
      <vt:lpstr>函数重载</vt:lpstr>
      <vt:lpstr>函数重载</vt:lpstr>
      <vt:lpstr>函数参数的缺省值</vt:lpstr>
      <vt:lpstr>函数参数的缺省值</vt:lpstr>
      <vt:lpstr>函数参数的缺省值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基础知识</vt:lpstr>
      <vt:lpstr>OOP从认识“对象”开始......</vt:lpstr>
      <vt:lpstr>封装的“装”——数据抽象</vt:lpstr>
      <vt:lpstr>封装的“装”——数据抽象</vt:lpstr>
      <vt:lpstr>用户定义类型——类class</vt:lpstr>
      <vt:lpstr>在头文件中声明类class</vt:lpstr>
      <vt:lpstr>在实现文件中定义成员函数</vt:lpstr>
      <vt:lpstr>成员函数的两种定义方式</vt:lpstr>
      <vt:lpstr>类成员的访问权限</vt:lpstr>
      <vt:lpstr>用户定义类型——类class</vt:lpstr>
      <vt:lpstr>类成员的访问权限</vt:lpstr>
      <vt:lpstr>类成员的访问权限</vt:lpstr>
      <vt:lpstr>this指针</vt:lpstr>
      <vt:lpstr>类的运算符重载</vt:lpstr>
      <vt:lpstr>对象输入输出 —— 流运算符重载</vt:lpstr>
      <vt:lpstr>流运算符重载函数的声明</vt:lpstr>
      <vt:lpstr>流运算符重载示例</vt:lpstr>
      <vt:lpstr>函数运算符 ( ) 重载</vt:lpstr>
      <vt:lpstr>函数运算符 ( ) 重载示例</vt:lpstr>
      <vt:lpstr>数组下标运算符 [ ] 重载</vt:lpstr>
      <vt:lpstr>数组下标运算符重载示例</vt:lpstr>
      <vt:lpstr>数组下标运算符重载示例</vt:lpstr>
      <vt:lpstr>前缀与后缀的++、--</vt:lpstr>
      <vt:lpstr>前缀运算符++重载示例</vt:lpstr>
      <vt:lpstr>后缀运算符++重载示例</vt:lpstr>
      <vt:lpstr>友元</vt:lpstr>
      <vt:lpstr>友元</vt:lpstr>
      <vt:lpstr>友元</vt:lpstr>
      <vt:lpstr>友元</vt:lpstr>
      <vt:lpstr>友元</vt:lpstr>
      <vt:lpstr>友元</vt:lpstr>
      <vt:lpstr>内容提要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课后阅读</vt:lpstr>
      <vt:lpstr>结 束</vt:lpstr>
    </vt:vector>
  </TitlesOfParts>
  <Company>清华大学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Zhiyuan Liu</cp:lastModifiedBy>
  <cp:revision>1978</cp:revision>
  <dcterms:created xsi:type="dcterms:W3CDTF">2002-09-18T00:55:13Z</dcterms:created>
  <dcterms:modified xsi:type="dcterms:W3CDTF">2018-03-16T04:51:35Z</dcterms:modified>
</cp:coreProperties>
</file>