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57"/>
  </p:notesMasterIdLst>
  <p:sldIdLst>
    <p:sldId id="559" r:id="rId2"/>
    <p:sldId id="561" r:id="rId3"/>
    <p:sldId id="562" r:id="rId4"/>
    <p:sldId id="563" r:id="rId5"/>
    <p:sldId id="522" r:id="rId6"/>
    <p:sldId id="528" r:id="rId7"/>
    <p:sldId id="529" r:id="rId8"/>
    <p:sldId id="530" r:id="rId9"/>
    <p:sldId id="476" r:id="rId10"/>
    <p:sldId id="560" r:id="rId11"/>
    <p:sldId id="510" r:id="rId12"/>
    <p:sldId id="502" r:id="rId13"/>
    <p:sldId id="477" r:id="rId14"/>
    <p:sldId id="503" r:id="rId15"/>
    <p:sldId id="504" r:id="rId16"/>
    <p:sldId id="505" r:id="rId17"/>
    <p:sldId id="506" r:id="rId18"/>
    <p:sldId id="507" r:id="rId19"/>
    <p:sldId id="532" r:id="rId20"/>
    <p:sldId id="531" r:id="rId21"/>
    <p:sldId id="480" r:id="rId22"/>
    <p:sldId id="497" r:id="rId23"/>
    <p:sldId id="498" r:id="rId24"/>
    <p:sldId id="499" r:id="rId25"/>
    <p:sldId id="546" r:id="rId26"/>
    <p:sldId id="547" r:id="rId27"/>
    <p:sldId id="521" r:id="rId28"/>
    <p:sldId id="500" r:id="rId29"/>
    <p:sldId id="501" r:id="rId30"/>
    <p:sldId id="541" r:id="rId31"/>
    <p:sldId id="544" r:id="rId32"/>
    <p:sldId id="520" r:id="rId33"/>
    <p:sldId id="534" r:id="rId34"/>
    <p:sldId id="545" r:id="rId35"/>
    <p:sldId id="533" r:id="rId36"/>
    <p:sldId id="549" r:id="rId37"/>
    <p:sldId id="548" r:id="rId38"/>
    <p:sldId id="550" r:id="rId39"/>
    <p:sldId id="552" r:id="rId40"/>
    <p:sldId id="536" r:id="rId41"/>
    <p:sldId id="554" r:id="rId42"/>
    <p:sldId id="537" r:id="rId43"/>
    <p:sldId id="539" r:id="rId44"/>
    <p:sldId id="540" r:id="rId45"/>
    <p:sldId id="538" r:id="rId46"/>
    <p:sldId id="515" r:id="rId47"/>
    <p:sldId id="516" r:id="rId48"/>
    <p:sldId id="555" r:id="rId49"/>
    <p:sldId id="556" r:id="rId50"/>
    <p:sldId id="517" r:id="rId51"/>
    <p:sldId id="557" r:id="rId52"/>
    <p:sldId id="518" r:id="rId53"/>
    <p:sldId id="519" r:id="rId54"/>
    <p:sldId id="558" r:id="rId55"/>
    <p:sldId id="475" r:id="rId56"/>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3366"/>
    <a:srgbClr val="FF0000"/>
    <a:srgbClr val="00CC00"/>
    <a:srgbClr val="0066CC"/>
    <a:srgbClr val="FFFFFF"/>
    <a:srgbClr val="00FF00"/>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33" autoAdjust="0"/>
    <p:restoredTop sz="88406" autoAdjust="0"/>
  </p:normalViewPr>
  <p:slideViewPr>
    <p:cSldViewPr>
      <p:cViewPr varScale="1">
        <p:scale>
          <a:sx n="137" d="100"/>
          <a:sy n="137" d="100"/>
        </p:scale>
        <p:origin x="200" y="1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smtClean="0"/>
              <a:t>所有成员函数的参数中，</a:t>
            </a:r>
            <a:r>
              <a:rPr kumimoji="1" lang="zh-CN" altLang="en-US" dirty="0" smtClean="0">
                <a:solidFill>
                  <a:srgbClr val="FF0000"/>
                </a:solidFill>
              </a:rPr>
              <a:t>隐含</a:t>
            </a:r>
            <a:r>
              <a:rPr kumimoji="1" lang="zh-CN" altLang="en-US" dirty="0" smtClean="0"/>
              <a:t>着一个指向当前对象的指针变量，其名称为</a:t>
            </a:r>
            <a:r>
              <a:rPr kumimoji="1" lang="en-US" altLang="zh-CN" dirty="0" smtClean="0"/>
              <a:t>this</a:t>
            </a: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a:t>
            </a:fld>
            <a:endParaRPr lang="en-US" altLang="zh-CN"/>
          </a:p>
        </p:txBody>
      </p:sp>
    </p:spTree>
    <p:extLst>
      <p:ext uri="{BB962C8B-B14F-4D97-AF65-F5344CB8AC3E}">
        <p14:creationId xmlns:p14="http://schemas.microsoft.com/office/powerpoint/2010/main" val="1242752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30</a:t>
            </a:fld>
            <a:endParaRPr lang="en-US" altLang="zh-CN"/>
          </a:p>
        </p:txBody>
      </p:sp>
    </p:spTree>
    <p:extLst>
      <p:ext uri="{BB962C8B-B14F-4D97-AF65-F5344CB8AC3E}">
        <p14:creationId xmlns:p14="http://schemas.microsoft.com/office/powerpoint/2010/main" val="2570214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32</a:t>
            </a:fld>
            <a:endParaRPr lang="en-US" altLang="zh-CN"/>
          </a:p>
        </p:txBody>
      </p:sp>
    </p:spTree>
    <p:extLst>
      <p:ext uri="{BB962C8B-B14F-4D97-AF65-F5344CB8AC3E}">
        <p14:creationId xmlns:p14="http://schemas.microsoft.com/office/powerpoint/2010/main" val="2210021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33</a:t>
            </a:fld>
            <a:endParaRPr lang="en-US" altLang="zh-CN"/>
          </a:p>
        </p:txBody>
      </p:sp>
    </p:spTree>
    <p:extLst>
      <p:ext uri="{BB962C8B-B14F-4D97-AF65-F5344CB8AC3E}">
        <p14:creationId xmlns:p14="http://schemas.microsoft.com/office/powerpoint/2010/main" val="1984718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35</a:t>
            </a:fld>
            <a:endParaRPr lang="en-US" altLang="zh-CN"/>
          </a:p>
        </p:txBody>
      </p:sp>
    </p:spTree>
    <p:extLst>
      <p:ext uri="{BB962C8B-B14F-4D97-AF65-F5344CB8AC3E}">
        <p14:creationId xmlns:p14="http://schemas.microsoft.com/office/powerpoint/2010/main" val="732960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36</a:t>
            </a:fld>
            <a:endParaRPr lang="en-US" altLang="zh-CN"/>
          </a:p>
        </p:txBody>
      </p:sp>
    </p:spTree>
    <p:extLst>
      <p:ext uri="{BB962C8B-B14F-4D97-AF65-F5344CB8AC3E}">
        <p14:creationId xmlns:p14="http://schemas.microsoft.com/office/powerpoint/2010/main" val="3021222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37</a:t>
            </a:fld>
            <a:endParaRPr lang="en-US" altLang="zh-CN"/>
          </a:p>
        </p:txBody>
      </p:sp>
    </p:spTree>
    <p:extLst>
      <p:ext uri="{BB962C8B-B14F-4D97-AF65-F5344CB8AC3E}">
        <p14:creationId xmlns:p14="http://schemas.microsoft.com/office/powerpoint/2010/main" val="3087028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40</a:t>
            </a:fld>
            <a:endParaRPr lang="en-US" altLang="zh-CN"/>
          </a:p>
        </p:txBody>
      </p:sp>
    </p:spTree>
    <p:extLst>
      <p:ext uri="{BB962C8B-B14F-4D97-AF65-F5344CB8AC3E}">
        <p14:creationId xmlns:p14="http://schemas.microsoft.com/office/powerpoint/2010/main" val="3210059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42</a:t>
            </a:fld>
            <a:endParaRPr lang="en-US" altLang="zh-CN"/>
          </a:p>
        </p:txBody>
      </p:sp>
    </p:spTree>
    <p:extLst>
      <p:ext uri="{BB962C8B-B14F-4D97-AF65-F5344CB8AC3E}">
        <p14:creationId xmlns:p14="http://schemas.microsoft.com/office/powerpoint/2010/main" val="1190649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43</a:t>
            </a:fld>
            <a:endParaRPr lang="en-US" altLang="zh-CN"/>
          </a:p>
        </p:txBody>
      </p:sp>
    </p:spTree>
    <p:extLst>
      <p:ext uri="{BB962C8B-B14F-4D97-AF65-F5344CB8AC3E}">
        <p14:creationId xmlns:p14="http://schemas.microsoft.com/office/powerpoint/2010/main" val="2249305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44</a:t>
            </a:fld>
            <a:endParaRPr lang="en-US" altLang="zh-CN"/>
          </a:p>
        </p:txBody>
      </p:sp>
    </p:spTree>
    <p:extLst>
      <p:ext uri="{BB962C8B-B14F-4D97-AF65-F5344CB8AC3E}">
        <p14:creationId xmlns:p14="http://schemas.microsoft.com/office/powerpoint/2010/main" val="3453988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6</a:t>
            </a:fld>
            <a:endParaRPr lang="en-US" altLang="zh-CN"/>
          </a:p>
        </p:txBody>
      </p:sp>
    </p:spTree>
    <p:extLst>
      <p:ext uri="{BB962C8B-B14F-4D97-AF65-F5344CB8AC3E}">
        <p14:creationId xmlns:p14="http://schemas.microsoft.com/office/powerpoint/2010/main" val="11234431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45</a:t>
            </a:fld>
            <a:endParaRPr lang="en-US" altLang="zh-CN"/>
          </a:p>
        </p:txBody>
      </p:sp>
    </p:spTree>
    <p:extLst>
      <p:ext uri="{BB962C8B-B14F-4D97-AF65-F5344CB8AC3E}">
        <p14:creationId xmlns:p14="http://schemas.microsoft.com/office/powerpoint/2010/main" val="819109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47</a:t>
            </a:fld>
            <a:endParaRPr lang="en-US" altLang="zh-CN"/>
          </a:p>
        </p:txBody>
      </p:sp>
    </p:spTree>
    <p:extLst>
      <p:ext uri="{BB962C8B-B14F-4D97-AF65-F5344CB8AC3E}">
        <p14:creationId xmlns:p14="http://schemas.microsoft.com/office/powerpoint/2010/main" val="2813223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48</a:t>
            </a:fld>
            <a:endParaRPr lang="en-US" altLang="zh-CN"/>
          </a:p>
        </p:txBody>
      </p:sp>
    </p:spTree>
    <p:extLst>
      <p:ext uri="{BB962C8B-B14F-4D97-AF65-F5344CB8AC3E}">
        <p14:creationId xmlns:p14="http://schemas.microsoft.com/office/powerpoint/2010/main" val="527490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49</a:t>
            </a:fld>
            <a:endParaRPr lang="en-US" altLang="zh-CN"/>
          </a:p>
        </p:txBody>
      </p:sp>
    </p:spTree>
    <p:extLst>
      <p:ext uri="{BB962C8B-B14F-4D97-AF65-F5344CB8AC3E}">
        <p14:creationId xmlns:p14="http://schemas.microsoft.com/office/powerpoint/2010/main" val="420317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10</a:t>
            </a:fld>
            <a:endParaRPr lang="en-US" altLang="zh-CN"/>
          </a:p>
        </p:txBody>
      </p:sp>
    </p:spTree>
    <p:extLst>
      <p:ext uri="{BB962C8B-B14F-4D97-AF65-F5344CB8AC3E}">
        <p14:creationId xmlns:p14="http://schemas.microsoft.com/office/powerpoint/2010/main" val="3775016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14</a:t>
            </a:fld>
            <a:endParaRPr lang="en-US" altLang="zh-CN"/>
          </a:p>
        </p:txBody>
      </p:sp>
    </p:spTree>
    <p:extLst>
      <p:ext uri="{BB962C8B-B14F-4D97-AF65-F5344CB8AC3E}">
        <p14:creationId xmlns:p14="http://schemas.microsoft.com/office/powerpoint/2010/main" val="3560474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22</a:t>
            </a:fld>
            <a:endParaRPr lang="en-US" altLang="zh-CN"/>
          </a:p>
        </p:txBody>
      </p:sp>
    </p:spTree>
    <p:extLst>
      <p:ext uri="{BB962C8B-B14F-4D97-AF65-F5344CB8AC3E}">
        <p14:creationId xmlns:p14="http://schemas.microsoft.com/office/powerpoint/2010/main" val="2334917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25</a:t>
            </a:fld>
            <a:endParaRPr lang="en-US" altLang="zh-CN"/>
          </a:p>
        </p:txBody>
      </p:sp>
    </p:spTree>
    <p:extLst>
      <p:ext uri="{BB962C8B-B14F-4D97-AF65-F5344CB8AC3E}">
        <p14:creationId xmlns:p14="http://schemas.microsoft.com/office/powerpoint/2010/main" val="3934681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26</a:t>
            </a:fld>
            <a:endParaRPr lang="en-US" altLang="zh-CN"/>
          </a:p>
        </p:txBody>
      </p:sp>
    </p:spTree>
    <p:extLst>
      <p:ext uri="{BB962C8B-B14F-4D97-AF65-F5344CB8AC3E}">
        <p14:creationId xmlns:p14="http://schemas.microsoft.com/office/powerpoint/2010/main" val="3595623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27</a:t>
            </a:fld>
            <a:endParaRPr lang="en-US" altLang="zh-CN"/>
          </a:p>
        </p:txBody>
      </p:sp>
    </p:spTree>
    <p:extLst>
      <p:ext uri="{BB962C8B-B14F-4D97-AF65-F5344CB8AC3E}">
        <p14:creationId xmlns:p14="http://schemas.microsoft.com/office/powerpoint/2010/main" val="1285376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28</a:t>
            </a:fld>
            <a:endParaRPr lang="en-US" altLang="zh-CN"/>
          </a:p>
        </p:txBody>
      </p:sp>
    </p:spTree>
    <p:extLst>
      <p:ext uri="{BB962C8B-B14F-4D97-AF65-F5344CB8AC3E}">
        <p14:creationId xmlns:p14="http://schemas.microsoft.com/office/powerpoint/2010/main" val="168970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a:p>
        </p:txBody>
      </p:sp>
    </p:spTree>
    <p:extLst>
      <p:ext uri="{BB962C8B-B14F-4D97-AF65-F5344CB8AC3E}">
        <p14:creationId xmlns:p14="http://schemas.microsoft.com/office/powerpoint/2010/main" val="199796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a:p>
        </p:txBody>
      </p:sp>
    </p:spTree>
    <p:extLst>
      <p:ext uri="{BB962C8B-B14F-4D97-AF65-F5344CB8AC3E}">
        <p14:creationId xmlns:p14="http://schemas.microsoft.com/office/powerpoint/2010/main" val="4089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hyperlink" Target="http://115.182.62.169:800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dirty="0">
                <a:solidFill>
                  <a:srgbClr val="0066CC"/>
                </a:solidFill>
                <a:latin typeface="微软雅黑" panose="020B0503020204020204" pitchFamily="34" charset="-122"/>
                <a:ea typeface="微软雅黑" panose="020B0503020204020204" pitchFamily="34" charset="-122"/>
              </a:rPr>
              <a:t>面向对象程序设计基础</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5" name="副标题 2"/>
          <p:cNvSpPr>
            <a:spLocks noGrp="1"/>
          </p:cNvSpPr>
          <p:nvPr>
            <p:ph type="subTitle" idx="1"/>
          </p:nvPr>
        </p:nvSpPr>
        <p:spPr>
          <a:xfrm>
            <a:off x="0" y="4509120"/>
            <a:ext cx="9144000" cy="2348880"/>
          </a:xfrm>
        </p:spPr>
        <p:txBody>
          <a:bodyPr/>
          <a:lstStyle/>
          <a:p>
            <a:pPr lvl="0"/>
            <a:r>
              <a:rPr lang="zh-CN" altLang="en-US" sz="3600" b="1" dirty="0">
                <a:solidFill>
                  <a:prstClr val="black"/>
                </a:solidFill>
              </a:rPr>
              <a:t>刘知远</a:t>
            </a:r>
            <a:r>
              <a:rPr lang="zh-CN" altLang="en-US" sz="2800" b="1" dirty="0">
                <a:solidFill>
                  <a:prstClr val="black"/>
                </a:solidFill>
              </a:rPr>
              <a:t> </a:t>
            </a:r>
            <a:endParaRPr lang="en-US" altLang="zh-CN" sz="2800" b="1" dirty="0">
              <a:solidFill>
                <a:prstClr val="black"/>
              </a:solidFill>
            </a:endParaRPr>
          </a:p>
          <a:p>
            <a:pPr lvl="0"/>
            <a:r>
              <a:rPr lang="en-US" altLang="zh-CN" sz="2800" b="1" dirty="0" err="1">
                <a:solidFill>
                  <a:prstClr val="black"/>
                </a:solidFill>
              </a:rPr>
              <a:t>liuzy@tsinghua.edu.cn</a:t>
            </a:r>
            <a:endParaRPr lang="en-US" altLang="zh-CN" sz="2800" b="1" dirty="0">
              <a:solidFill>
                <a:prstClr val="black"/>
              </a:solidFill>
            </a:endParaRPr>
          </a:p>
          <a:p>
            <a:pPr lvl="0"/>
            <a:r>
              <a:rPr lang="en-US" altLang="zh-CN" b="1" dirty="0">
                <a:solidFill>
                  <a:prstClr val="black"/>
                </a:solidFill>
              </a:rPr>
              <a:t>http://</a:t>
            </a:r>
            <a:r>
              <a:rPr lang="en-US" altLang="zh-CN" b="1" dirty="0" err="1">
                <a:solidFill>
                  <a:prstClr val="black"/>
                </a:solidFill>
              </a:rPr>
              <a:t>nlp.csai.tsinghua.edu.cn</a:t>
            </a:r>
            <a:r>
              <a:rPr lang="en-US" altLang="zh-CN" b="1" dirty="0">
                <a:solidFill>
                  <a:prstClr val="black"/>
                </a:solidFill>
              </a:rPr>
              <a:t>/~</a:t>
            </a:r>
            <a:r>
              <a:rPr lang="en-US" altLang="zh-CN" b="1" dirty="0" err="1">
                <a:solidFill>
                  <a:prstClr val="black"/>
                </a:solidFill>
              </a:rPr>
              <a:t>lzy</a:t>
            </a:r>
            <a:r>
              <a:rPr lang="en-US" altLang="zh-CN" b="1" dirty="0">
                <a:solidFill>
                  <a:prstClr val="black"/>
                </a:solidFill>
              </a:rPr>
              <a:t>/</a:t>
            </a:r>
            <a:r>
              <a:rPr lang="zh-CN" altLang="en-US" b="1" dirty="0">
                <a:solidFill>
                  <a:prstClr val="black"/>
                </a:solidFill>
              </a:rPr>
              <a:t> </a:t>
            </a:r>
            <a:endParaRPr lang="en-US" altLang="zh-CN" b="1" dirty="0">
              <a:solidFill>
                <a:prstClr val="black"/>
              </a:solidFill>
            </a:endParaRPr>
          </a:p>
          <a:p>
            <a:pPr lvl="0"/>
            <a:r>
              <a:rPr lang="zh-CN" altLang="en-US" b="1" dirty="0">
                <a:solidFill>
                  <a:prstClr val="black"/>
                </a:solidFill>
              </a:rPr>
              <a:t>课程团队：刘知远 姚海龙 黄民烈</a:t>
            </a:r>
          </a:p>
        </p:txBody>
      </p:sp>
    </p:spTree>
    <p:extLst>
      <p:ext uri="{BB962C8B-B14F-4D97-AF65-F5344CB8AC3E}">
        <p14:creationId xmlns:p14="http://schemas.microsoft.com/office/powerpoint/2010/main" val="2370980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构造函数的初始化列表</a:t>
            </a:r>
          </a:p>
        </p:txBody>
      </p:sp>
      <p:sp>
        <p:nvSpPr>
          <p:cNvPr id="3" name="内容占位符 2"/>
          <p:cNvSpPr>
            <a:spLocks noGrp="1"/>
          </p:cNvSpPr>
          <p:nvPr>
            <p:ph idx="1"/>
          </p:nvPr>
        </p:nvSpPr>
        <p:spPr>
          <a:xfrm>
            <a:off x="611560" y="1196752"/>
            <a:ext cx="8047806" cy="4749029"/>
          </a:xfrm>
        </p:spPr>
        <p:txBody>
          <a:bodyPr/>
          <a:lstStyle/>
          <a:p>
            <a:pPr>
              <a:lnSpc>
                <a:spcPct val="110000"/>
              </a:lnSpc>
            </a:pPr>
            <a:r>
              <a:rPr kumimoji="1" lang="zh-CN" altLang="en-US" dirty="0"/>
              <a:t>构造函数可以使用初始化列表</a:t>
            </a:r>
            <a:r>
              <a:rPr kumimoji="1" lang="zh-CN" altLang="en-US" dirty="0">
                <a:solidFill>
                  <a:srgbClr val="FF0000"/>
                </a:solidFill>
              </a:rPr>
              <a:t>初始化成员数据</a:t>
            </a:r>
            <a:endParaRPr kumimoji="1" lang="en-US" altLang="zh-CN" dirty="0">
              <a:solidFill>
                <a:srgbClr val="FF0000"/>
              </a:solidFill>
            </a:endParaRPr>
          </a:p>
          <a:p>
            <a:pPr>
              <a:lnSpc>
                <a:spcPct val="110000"/>
              </a:lnSpc>
            </a:pPr>
            <a:r>
              <a:rPr kumimoji="1" lang="zh-CN" altLang="en-US" dirty="0"/>
              <a:t>该列表在定义构造函数时使用，位置出现在函数体左花括号之前、函数参数列表圆括号之后，以冒号作开头。</a:t>
            </a:r>
          </a:p>
          <a:p>
            <a:pPr>
              <a:lnSpc>
                <a:spcPct val="110000"/>
              </a:lnSpc>
            </a:pPr>
            <a:r>
              <a:rPr kumimoji="1" lang="zh-CN" altLang="en-US" dirty="0"/>
              <a:t>使用“数据成员</a:t>
            </a:r>
            <a:r>
              <a:rPr kumimoji="1" lang="en-US" altLang="zh-CN" dirty="0"/>
              <a:t>(</a:t>
            </a:r>
            <a:r>
              <a:rPr kumimoji="1" lang="zh-CN" altLang="en-US" dirty="0"/>
              <a:t>初始值</a:t>
            </a:r>
            <a:r>
              <a:rPr kumimoji="1" lang="en-US" altLang="zh-CN" dirty="0"/>
              <a:t>)</a:t>
            </a:r>
            <a:r>
              <a:rPr kumimoji="1" lang="zh-CN" altLang="en-US" dirty="0"/>
              <a:t>”的形式</a:t>
            </a:r>
          </a:p>
        </p:txBody>
      </p:sp>
      <p:sp>
        <p:nvSpPr>
          <p:cNvPr id="4" name="矩形 3"/>
          <p:cNvSpPr/>
          <p:nvPr/>
        </p:nvSpPr>
        <p:spPr>
          <a:xfrm>
            <a:off x="827584" y="3789040"/>
            <a:ext cx="7992888" cy="3139321"/>
          </a:xfrm>
          <a:prstGeom prst="rect">
            <a:avLst/>
          </a:prstGeom>
        </p:spPr>
        <p:txBody>
          <a:bodyPr wrap="square">
            <a:spAutoFit/>
          </a:bodyPr>
          <a:lstStyle/>
          <a:p>
            <a:pPr>
              <a:lnSpc>
                <a:spcPct val="110000"/>
              </a:lnSpc>
            </a:pPr>
            <a:r>
              <a:rPr lang="en-US" altLang="zh-CN" sz="2000" b="1" dirty="0">
                <a:latin typeface="Consolas" panose="020B0609020204030204" pitchFamily="49" charset="0"/>
              </a:rPr>
              <a:t>class Student {</a:t>
            </a:r>
          </a:p>
          <a:p>
            <a:pPr>
              <a:lnSpc>
                <a:spcPct val="110000"/>
              </a:lnSpc>
            </a:pPr>
            <a:r>
              <a:rPr lang="en-US" altLang="zh-CN" sz="2000" b="1" dirty="0">
                <a:latin typeface="Consolas" panose="020B0609020204030204" pitchFamily="49" charset="0"/>
              </a:rPr>
              <a:t>    long ID1;</a:t>
            </a:r>
          </a:p>
          <a:p>
            <a:pPr>
              <a:lnSpc>
                <a:spcPct val="110000"/>
              </a:lnSpc>
            </a:pPr>
            <a:r>
              <a:rPr lang="en-US" altLang="zh-CN" sz="2000" b="1" dirty="0">
                <a:latin typeface="Consolas" panose="020B0609020204030204" pitchFamily="49" charset="0"/>
              </a:rPr>
              <a:t>	</a:t>
            </a:r>
            <a:r>
              <a:rPr lang="zh-CN" altLang="en-US" sz="2000" b="1" dirty="0">
                <a:latin typeface="Consolas" panose="020B0609020204030204" pitchFamily="49" charset="0"/>
              </a:rPr>
              <a:t> </a:t>
            </a:r>
            <a:r>
              <a:rPr lang="en-US" altLang="zh-CN" sz="2000" b="1" dirty="0" err="1">
                <a:latin typeface="Consolas" panose="020B0609020204030204" pitchFamily="49" charset="0"/>
              </a:rPr>
              <a:t>const</a:t>
            </a:r>
            <a:r>
              <a:rPr lang="zh-CN" altLang="en-US" sz="2000" b="1" dirty="0">
                <a:latin typeface="Consolas" panose="020B0609020204030204" pitchFamily="49" charset="0"/>
              </a:rPr>
              <a:t> </a:t>
            </a:r>
            <a:r>
              <a:rPr lang="en-US" altLang="zh-CN" sz="2000" b="1" dirty="0">
                <a:latin typeface="Consolas" panose="020B0609020204030204" pitchFamily="49" charset="0"/>
              </a:rPr>
              <a:t>long</a:t>
            </a:r>
            <a:r>
              <a:rPr lang="zh-CN" altLang="en-US" sz="2000" b="1" dirty="0">
                <a:latin typeface="Consolas" panose="020B0609020204030204" pitchFamily="49" charset="0"/>
              </a:rPr>
              <a:t> </a:t>
            </a:r>
            <a:r>
              <a:rPr lang="en-US" altLang="zh-CN" sz="2000" b="1" dirty="0">
                <a:latin typeface="Consolas" panose="020B0609020204030204" pitchFamily="49" charset="0"/>
              </a:rPr>
              <a:t>ID2;</a:t>
            </a:r>
          </a:p>
          <a:p>
            <a:pPr>
              <a:lnSpc>
                <a:spcPct val="110000"/>
              </a:lnSpc>
            </a:pPr>
            <a:r>
              <a:rPr lang="en-US" altLang="zh-CN" sz="2000" b="1" dirty="0">
                <a:latin typeface="Consolas" panose="020B0609020204030204" pitchFamily="49" charset="0"/>
              </a:rPr>
              <a:t>public:</a:t>
            </a:r>
          </a:p>
          <a:p>
            <a:pPr>
              <a:lnSpc>
                <a:spcPct val="110000"/>
              </a:lnSpc>
            </a:pPr>
            <a:r>
              <a:rPr lang="en-US" altLang="zh-CN" sz="2000" b="1" dirty="0">
                <a:latin typeface="Consolas" panose="020B0609020204030204" pitchFamily="49" charset="0"/>
              </a:rPr>
              <a:t>    Student(long id) </a:t>
            </a:r>
            <a:r>
              <a:rPr lang="en-US" altLang="zh-CN" sz="2000" b="1" dirty="0">
                <a:solidFill>
                  <a:srgbClr val="FF0000"/>
                </a:solidFill>
                <a:latin typeface="Consolas" panose="020B0609020204030204" pitchFamily="49" charset="0"/>
              </a:rPr>
              <a:t>: ID2(id)</a:t>
            </a:r>
            <a:r>
              <a:rPr lang="en-US" altLang="zh-CN" sz="2000" b="1" dirty="0">
                <a:latin typeface="Consolas" panose="020B0609020204030204" pitchFamily="49" charset="0"/>
              </a:rPr>
              <a:t> { }</a:t>
            </a:r>
          </a:p>
          <a:p>
            <a:pPr>
              <a:lnSpc>
                <a:spcPct val="110000"/>
              </a:lnSpc>
            </a:pPr>
            <a:r>
              <a:rPr lang="en-US" altLang="zh-CN" sz="2000" b="1" dirty="0">
                <a:latin typeface="Consolas" panose="020B0609020204030204" pitchFamily="49" charset="0"/>
              </a:rPr>
              <a:t>    Student(int year, int order) { </a:t>
            </a:r>
          </a:p>
          <a:p>
            <a:pPr>
              <a:lnSpc>
                <a:spcPct val="110000"/>
              </a:lnSpc>
            </a:pPr>
            <a:r>
              <a:rPr lang="en-US" altLang="zh-CN" sz="2000" b="1" dirty="0">
                <a:latin typeface="Consolas" panose="020B0609020204030204" pitchFamily="49" charset="0"/>
              </a:rPr>
              <a:t>			ID1 = year * 10000 + order; </a:t>
            </a:r>
          </a:p>
          <a:p>
            <a:pPr>
              <a:lnSpc>
                <a:spcPct val="110000"/>
              </a:lnSpc>
            </a:pPr>
            <a:r>
              <a:rPr lang="en-US" altLang="zh-CN" sz="2000" b="1" dirty="0">
                <a:latin typeface="Consolas" panose="020B0609020204030204" pitchFamily="49" charset="0"/>
              </a:rPr>
              <a:t>    }</a:t>
            </a:r>
          </a:p>
          <a:p>
            <a:pPr>
              <a:lnSpc>
                <a:spcPct val="110000"/>
              </a:lnSpc>
            </a:pPr>
            <a:r>
              <a:rPr lang="en-US" altLang="zh-CN" sz="2000" b="1" dirty="0">
                <a:latin typeface="Consolas" panose="020B0609020204030204" pitchFamily="49" charset="0"/>
              </a:rPr>
              <a:t>    ...};</a:t>
            </a:r>
            <a:endParaRPr lang="zh-CN" altLang="en-US" sz="2000" b="1" dirty="0">
              <a:latin typeface="Consolas" panose="020B0609020204030204" pitchFamily="49" charset="0"/>
            </a:endParaRPr>
          </a:p>
        </p:txBody>
      </p:sp>
    </p:spTree>
    <p:extLst>
      <p:ext uri="{BB962C8B-B14F-4D97-AF65-F5344CB8AC3E}">
        <p14:creationId xmlns:p14="http://schemas.microsoft.com/office/powerpoint/2010/main" val="1941925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构造函数的初始化列表</a:t>
            </a:r>
          </a:p>
        </p:txBody>
      </p:sp>
      <p:sp>
        <p:nvSpPr>
          <p:cNvPr id="3" name="内容占位符 2"/>
          <p:cNvSpPr>
            <a:spLocks noGrp="1"/>
          </p:cNvSpPr>
          <p:nvPr>
            <p:ph idx="1"/>
          </p:nvPr>
        </p:nvSpPr>
        <p:spPr>
          <a:xfrm>
            <a:off x="611560" y="1344267"/>
            <a:ext cx="8047806" cy="4749029"/>
          </a:xfrm>
        </p:spPr>
        <p:txBody>
          <a:bodyPr/>
          <a:lstStyle/>
          <a:p>
            <a:pPr>
              <a:lnSpc>
                <a:spcPct val="110000"/>
              </a:lnSpc>
            </a:pPr>
            <a:r>
              <a:rPr kumimoji="1" lang="zh-CN" altLang="en-US" dirty="0"/>
              <a:t>在构造函数的初始化列表中，还可以调用其他构造函数，被称为“</a:t>
            </a:r>
            <a:r>
              <a:rPr kumimoji="1" lang="zh-CN" altLang="en-US" dirty="0">
                <a:solidFill>
                  <a:srgbClr val="FF0000"/>
                </a:solidFill>
              </a:rPr>
              <a:t>委派构造函数</a:t>
            </a:r>
            <a:r>
              <a:rPr kumimoji="1" lang="zh-CN" altLang="en-US" dirty="0"/>
              <a:t>”</a:t>
            </a:r>
          </a:p>
        </p:txBody>
      </p:sp>
      <p:sp>
        <p:nvSpPr>
          <p:cNvPr id="5" name="矩形 4"/>
          <p:cNvSpPr/>
          <p:nvPr/>
        </p:nvSpPr>
        <p:spPr>
          <a:xfrm>
            <a:off x="899592" y="2645501"/>
            <a:ext cx="7344816" cy="3951851"/>
          </a:xfrm>
          <a:prstGeom prst="rect">
            <a:avLst/>
          </a:prstGeom>
        </p:spPr>
        <p:txBody>
          <a:bodyPr wrap="square">
            <a:spAutoFit/>
          </a:bodyPr>
          <a:lstStyle/>
          <a:p>
            <a:pPr>
              <a:lnSpc>
                <a:spcPct val="114000"/>
              </a:lnSpc>
            </a:pPr>
            <a:r>
              <a:rPr lang="en-US" altLang="zh-CN" sz="2000" b="1" dirty="0">
                <a:latin typeface="Consolas" panose="020B0609020204030204" pitchFamily="49" charset="0"/>
              </a:rPr>
              <a:t>class Info {</a:t>
            </a:r>
          </a:p>
          <a:p>
            <a:pPr>
              <a:lnSpc>
                <a:spcPct val="114000"/>
              </a:lnSpc>
            </a:pPr>
            <a:r>
              <a:rPr lang="en-US" altLang="zh-CN" sz="2000" b="1" dirty="0">
                <a:latin typeface="Consolas" panose="020B0609020204030204" pitchFamily="49" charset="0"/>
              </a:rPr>
              <a:t>public:</a:t>
            </a:r>
          </a:p>
          <a:p>
            <a:pPr>
              <a:lnSpc>
                <a:spcPct val="114000"/>
              </a:lnSpc>
            </a:pPr>
            <a:r>
              <a:rPr lang="en-US" altLang="zh-CN" sz="2000" b="1" dirty="0">
                <a:latin typeface="Consolas" panose="020B0609020204030204" pitchFamily="49" charset="0"/>
              </a:rPr>
              <a:t>    Info() { </a:t>
            </a:r>
            <a:r>
              <a:rPr lang="en-US" altLang="zh-CN" sz="2000" b="1" dirty="0" err="1">
                <a:latin typeface="Consolas" panose="020B0609020204030204" pitchFamily="49" charset="0"/>
              </a:rPr>
              <a:t>Init</a:t>
            </a:r>
            <a:r>
              <a:rPr lang="en-US" altLang="zh-CN" sz="2000" b="1" dirty="0">
                <a:latin typeface="Consolas" panose="020B0609020204030204" pitchFamily="49" charset="0"/>
              </a:rPr>
              <a:t>(); }</a:t>
            </a:r>
          </a:p>
          <a:p>
            <a:pPr>
              <a:lnSpc>
                <a:spcPct val="114000"/>
              </a:lnSpc>
            </a:pPr>
            <a:r>
              <a:rPr lang="fr-FR" altLang="zh-CN" sz="2000" b="1" dirty="0">
                <a:latin typeface="Consolas" panose="020B0609020204030204" pitchFamily="49" charset="0"/>
              </a:rPr>
              <a:t>    Info(int i) </a:t>
            </a:r>
            <a:r>
              <a:rPr lang="fr-FR" altLang="zh-CN" sz="2000" b="1" dirty="0">
                <a:solidFill>
                  <a:srgbClr val="FF0000"/>
                </a:solidFill>
                <a:latin typeface="Consolas" panose="020B0609020204030204" pitchFamily="49" charset="0"/>
              </a:rPr>
              <a:t>: </a:t>
            </a:r>
            <a:r>
              <a:rPr lang="en-US" altLang="zh-CN" sz="2000" b="1" dirty="0">
                <a:solidFill>
                  <a:srgbClr val="FF0000"/>
                </a:solidFill>
                <a:latin typeface="Consolas" panose="020B0609020204030204" pitchFamily="49" charset="0"/>
              </a:rPr>
              <a:t>Info()</a:t>
            </a:r>
            <a:r>
              <a:rPr lang="en-US" altLang="zh-CN" sz="2000" b="1" dirty="0">
                <a:latin typeface="Consolas" panose="020B0609020204030204" pitchFamily="49" charset="0"/>
              </a:rPr>
              <a:t> </a:t>
            </a:r>
            <a:r>
              <a:rPr lang="fr-FR" altLang="zh-CN" sz="2000" b="1" dirty="0">
                <a:latin typeface="Consolas" panose="020B0609020204030204" pitchFamily="49" charset="0"/>
              </a:rPr>
              <a:t>{ id = i; }</a:t>
            </a:r>
          </a:p>
          <a:p>
            <a:pPr>
              <a:lnSpc>
                <a:spcPct val="114000"/>
              </a:lnSpc>
            </a:pPr>
            <a:r>
              <a:rPr lang="da-DK" altLang="zh-CN" sz="2000" b="1" dirty="0">
                <a:latin typeface="Consolas" panose="020B0609020204030204" pitchFamily="49" charset="0"/>
              </a:rPr>
              <a:t>    Info(char c) </a:t>
            </a:r>
            <a:r>
              <a:rPr lang="da-DK" altLang="zh-CN" sz="2000" b="1" dirty="0">
                <a:solidFill>
                  <a:srgbClr val="FF0000"/>
                </a:solidFill>
                <a:latin typeface="Consolas" panose="020B0609020204030204" pitchFamily="49" charset="0"/>
              </a:rPr>
              <a:t>: Info()</a:t>
            </a:r>
            <a:r>
              <a:rPr lang="da-DK" altLang="zh-CN" sz="2000" b="1" dirty="0">
                <a:latin typeface="Consolas" panose="020B0609020204030204" pitchFamily="49" charset="0"/>
              </a:rPr>
              <a:t> { gender = c; }</a:t>
            </a:r>
          </a:p>
          <a:p>
            <a:pPr>
              <a:lnSpc>
                <a:spcPct val="114000"/>
              </a:lnSpc>
            </a:pPr>
            <a:r>
              <a:rPr lang="da-DK" altLang="zh-CN" sz="2000" b="1" dirty="0">
                <a:latin typeface="Consolas" panose="020B0609020204030204" pitchFamily="49" charset="0"/>
              </a:rPr>
              <a:t>private:</a:t>
            </a:r>
          </a:p>
          <a:p>
            <a:pPr>
              <a:lnSpc>
                <a:spcPct val="114000"/>
              </a:lnSpc>
            </a:pPr>
            <a:r>
              <a:rPr lang="fi-FI" altLang="zh-CN" sz="2000" b="1" dirty="0">
                <a:latin typeface="Consolas" panose="020B0609020204030204" pitchFamily="49" charset="0"/>
              </a:rPr>
              <a:t>    void Init() { .... }// </a:t>
            </a:r>
            <a:r>
              <a:rPr lang="zh-CN" altLang="fi-FI" sz="2000" b="1" dirty="0">
                <a:latin typeface="Consolas" panose="020B0609020204030204" pitchFamily="49" charset="0"/>
                <a:ea typeface="STHeitiSC-Light" charset="-122"/>
              </a:rPr>
              <a:t>其他初始化</a:t>
            </a:r>
            <a:endParaRPr lang="fi-FI" altLang="zh-CN" sz="2000" b="1" dirty="0">
              <a:latin typeface="Consolas" panose="020B0609020204030204" pitchFamily="49" charset="0"/>
              <a:ea typeface="STHeitiSC-Light" charset="-122"/>
            </a:endParaRPr>
          </a:p>
          <a:p>
            <a:pPr>
              <a:lnSpc>
                <a:spcPct val="114000"/>
              </a:lnSpc>
            </a:pPr>
            <a:r>
              <a:rPr lang="fr-FR" altLang="zh-CN" sz="2000" b="1" dirty="0">
                <a:latin typeface="Consolas" panose="020B0609020204030204" pitchFamily="49" charset="0"/>
                <a:ea typeface="STHeitiSC-Light" charset="-122"/>
              </a:rPr>
              <a:t>    int id {2016};</a:t>
            </a:r>
            <a:r>
              <a:rPr lang="zh-CN" altLang="en-US" sz="2000" b="1" dirty="0">
                <a:latin typeface="Consolas" panose="020B0609020204030204" pitchFamily="49" charset="0"/>
                <a:ea typeface="STHeitiSC-Light" charset="-122"/>
              </a:rPr>
              <a:t>		</a:t>
            </a:r>
            <a:endParaRPr lang="fr-FR" altLang="zh-CN" sz="2000" b="1" dirty="0">
              <a:latin typeface="Consolas" panose="020B0609020204030204" pitchFamily="49" charset="0"/>
              <a:ea typeface="STHeitiSC-Light" charset="-122"/>
            </a:endParaRPr>
          </a:p>
          <a:p>
            <a:pPr>
              <a:lnSpc>
                <a:spcPct val="114000"/>
              </a:lnSpc>
            </a:pPr>
            <a:r>
              <a:rPr lang="da-DK" altLang="zh-CN" sz="2000" b="1" dirty="0">
                <a:latin typeface="Consolas" panose="020B0609020204030204" pitchFamily="49" charset="0"/>
                <a:ea typeface="STHeitiSC-Light" charset="-122"/>
              </a:rPr>
              <a:t>    char gender {'M'};</a:t>
            </a:r>
          </a:p>
          <a:p>
            <a:pPr>
              <a:lnSpc>
                <a:spcPct val="114000"/>
              </a:lnSpc>
            </a:pPr>
            <a:r>
              <a:rPr lang="da-DK" altLang="zh-CN" sz="2000" b="1" dirty="0">
                <a:latin typeface="Consolas" panose="020B0609020204030204" pitchFamily="49" charset="0"/>
                <a:ea typeface="STHeitiSC-Light" charset="-122"/>
              </a:rPr>
              <a:t>    ...</a:t>
            </a:r>
          </a:p>
          <a:p>
            <a:pPr>
              <a:lnSpc>
                <a:spcPct val="114000"/>
              </a:lnSpc>
            </a:pPr>
            <a:r>
              <a:rPr lang="da-DK" altLang="zh-CN" sz="2000" b="1" dirty="0">
                <a:latin typeface="Consolas" panose="020B0609020204030204" pitchFamily="49" charset="0"/>
                <a:ea typeface="STHeitiSC-Light" charset="-122"/>
              </a:rPr>
              <a:t>};</a:t>
            </a:r>
            <a:endParaRPr lang="zh-CN" altLang="en-US" sz="2000" b="1" dirty="0">
              <a:latin typeface="Consolas" panose="020B0609020204030204" pitchFamily="49" charset="0"/>
            </a:endParaRPr>
          </a:p>
        </p:txBody>
      </p:sp>
    </p:spTree>
    <p:extLst>
      <p:ext uri="{BB962C8B-B14F-4D97-AF65-F5344CB8AC3E}">
        <p14:creationId xmlns:p14="http://schemas.microsoft.com/office/powerpoint/2010/main" val="3753867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a:t>
            </a:r>
          </a:p>
        </p:txBody>
      </p:sp>
      <p:sp>
        <p:nvSpPr>
          <p:cNvPr id="3" name="内容占位符 2"/>
          <p:cNvSpPr>
            <a:spLocks noGrp="1"/>
          </p:cNvSpPr>
          <p:nvPr>
            <p:ph idx="1"/>
          </p:nvPr>
        </p:nvSpPr>
        <p:spPr>
          <a:xfrm>
            <a:off x="611560" y="1128243"/>
            <a:ext cx="8047806" cy="4749029"/>
          </a:xfrm>
        </p:spPr>
        <p:txBody>
          <a:bodyPr/>
          <a:lstStyle/>
          <a:p>
            <a:r>
              <a:rPr kumimoji="1" lang="zh-CN" altLang="en-US" dirty="0"/>
              <a:t>就地初始化</a:t>
            </a:r>
            <a:endParaRPr kumimoji="1" lang="en-US" altLang="zh-CN" dirty="0"/>
          </a:p>
          <a:p>
            <a:pPr lvl="1"/>
            <a:r>
              <a:rPr lang="zh-CN" altLang="en-US" dirty="0"/>
              <a:t>在</a:t>
            </a:r>
            <a:r>
              <a:rPr lang="en-US" altLang="zh-CN" dirty="0"/>
              <a:t>C++11</a:t>
            </a:r>
            <a:r>
              <a:rPr lang="zh-CN" altLang="en-US" dirty="0"/>
              <a:t>之前，对于类中的非静态成员变量，不能在类定义的时候进行初始化，它们的初始化操作只能通过构造函数来进行。</a:t>
            </a:r>
            <a:endParaRPr lang="en-US" altLang="zh-CN" dirty="0"/>
          </a:p>
          <a:p>
            <a:pPr lvl="1"/>
            <a:r>
              <a:rPr lang="zh-CN" altLang="en-US" dirty="0"/>
              <a:t>而</a:t>
            </a:r>
            <a:r>
              <a:rPr lang="en-US" altLang="zh-CN" dirty="0" err="1"/>
              <a:t>c++</a:t>
            </a:r>
            <a:r>
              <a:rPr lang="en-US" altLang="zh-CN" dirty="0"/>
              <a:t>11</a:t>
            </a:r>
            <a:r>
              <a:rPr lang="zh-CN" altLang="en-US" dirty="0"/>
              <a:t>中支持如下初始化操作。</a:t>
            </a:r>
            <a:endParaRPr lang="en-US" altLang="zh-CN" dirty="0"/>
          </a:p>
          <a:p>
            <a:pPr lvl="1"/>
            <a:endParaRPr lang="en-US" altLang="zh-CN" dirty="0"/>
          </a:p>
          <a:p>
            <a:pPr lvl="1"/>
            <a:endParaRPr kumimoji="1" lang="zh-CN" altLang="en-US" dirty="0"/>
          </a:p>
        </p:txBody>
      </p:sp>
      <p:sp>
        <p:nvSpPr>
          <p:cNvPr id="6" name="矩形 5">
            <a:extLst>
              <a:ext uri="{FF2B5EF4-FFF2-40B4-BE49-F238E27FC236}">
                <a16:creationId xmlns:a16="http://schemas.microsoft.com/office/drawing/2014/main" xmlns="" id="{888FA89E-FAB6-4A14-99A4-79059D958906}"/>
              </a:ext>
            </a:extLst>
          </p:cNvPr>
          <p:cNvSpPr/>
          <p:nvPr/>
        </p:nvSpPr>
        <p:spPr>
          <a:xfrm>
            <a:off x="1619672" y="3140968"/>
            <a:ext cx="5904656" cy="3170099"/>
          </a:xfrm>
          <a:prstGeom prst="rect">
            <a:avLst/>
          </a:prstGeom>
        </p:spPr>
        <p:txBody>
          <a:bodyPr wrap="square">
            <a:spAutoFit/>
          </a:bodyPr>
          <a:lstStyle/>
          <a:p>
            <a:r>
              <a:rPr lang="zh-CN" altLang="en-US" sz="2000" b="1" dirty="0">
                <a:latin typeface="Consolas" panose="020B0609020204030204" pitchFamily="49" charset="0"/>
              </a:rPr>
              <a:t>class A</a:t>
            </a:r>
          </a:p>
          <a:p>
            <a:r>
              <a:rPr lang="zh-CN" altLang="en-US" sz="2000" b="1" dirty="0">
                <a:latin typeface="Consolas" panose="020B0609020204030204" pitchFamily="49" charset="0"/>
              </a:rPr>
              <a:t>{</a:t>
            </a:r>
          </a:p>
          <a:p>
            <a:r>
              <a:rPr lang="zh-CN" altLang="en-US" sz="2000" b="1" dirty="0">
                <a:latin typeface="Consolas" panose="020B0609020204030204" pitchFamily="49" charset="0"/>
              </a:rPr>
              <a:t>private:</a:t>
            </a:r>
          </a:p>
          <a:p>
            <a:r>
              <a:rPr lang="en-US" altLang="zh-CN" sz="2000" b="1" dirty="0">
                <a:solidFill>
                  <a:srgbClr val="FF0000"/>
                </a:solidFill>
                <a:latin typeface="Consolas" panose="020B0609020204030204" pitchFamily="49" charset="0"/>
              </a:rPr>
              <a:t>	</a:t>
            </a:r>
            <a:r>
              <a:rPr lang="zh-CN" altLang="en-US" sz="2000" b="1" dirty="0">
                <a:solidFill>
                  <a:srgbClr val="FF0000"/>
                </a:solidFill>
                <a:latin typeface="Consolas" panose="020B0609020204030204" pitchFamily="49" charset="0"/>
              </a:rPr>
              <a:t>int a = 1;</a:t>
            </a:r>
          </a:p>
          <a:p>
            <a:pPr lvl="1"/>
            <a:r>
              <a:rPr lang="zh-CN" altLang="en-US" sz="2000" b="1" dirty="0">
                <a:solidFill>
                  <a:srgbClr val="FF0000"/>
                </a:solidFill>
                <a:latin typeface="Consolas" panose="020B0609020204030204" pitchFamily="49" charset="0"/>
              </a:rPr>
              <a:t>double b {2.0}; </a:t>
            </a:r>
          </a:p>
          <a:p>
            <a:r>
              <a:rPr lang="zh-CN" altLang="en-US" sz="2000" b="1" dirty="0">
                <a:latin typeface="Consolas" panose="020B0609020204030204" pitchFamily="49" charset="0"/>
              </a:rPr>
              <a:t>public:</a:t>
            </a:r>
          </a:p>
          <a:p>
            <a:r>
              <a:rPr lang="en-US" altLang="zh-CN" sz="2000" b="1" dirty="0">
                <a:latin typeface="Consolas" panose="020B0609020204030204" pitchFamily="49" charset="0"/>
              </a:rPr>
              <a:t>	</a:t>
            </a:r>
            <a:r>
              <a:rPr lang="zh-CN" altLang="en-US" sz="2000" b="1" dirty="0">
                <a:latin typeface="Consolas" panose="020B0609020204030204" pitchFamily="49" charset="0"/>
              </a:rPr>
              <a:t>A() {}</a:t>
            </a:r>
          </a:p>
          <a:p>
            <a:r>
              <a:rPr lang="en-US" altLang="zh-CN" sz="2000" b="1" dirty="0">
                <a:latin typeface="Consolas" panose="020B0609020204030204" pitchFamily="49" charset="0"/>
              </a:rPr>
              <a:t>	</a:t>
            </a:r>
            <a:r>
              <a:rPr lang="zh-CN" altLang="en-US" sz="2000" b="1" dirty="0">
                <a:latin typeface="Consolas" panose="020B0609020204030204" pitchFamily="49" charset="0"/>
              </a:rPr>
              <a:t>A(int i):a(i) {}   </a:t>
            </a:r>
          </a:p>
          <a:p>
            <a:r>
              <a:rPr lang="en-US" altLang="zh-CN" sz="2000" b="1" dirty="0">
                <a:latin typeface="Consolas" panose="020B0609020204030204" pitchFamily="49" charset="0"/>
              </a:rPr>
              <a:t>	</a:t>
            </a:r>
            <a:r>
              <a:rPr lang="zh-CN" altLang="en-US" sz="2000" b="1" dirty="0">
                <a:latin typeface="Consolas" panose="020B0609020204030204" pitchFamily="49" charset="0"/>
              </a:rPr>
              <a:t>A(int i, double j):a(i),b(j) {}</a:t>
            </a:r>
          </a:p>
          <a:p>
            <a:r>
              <a:rPr lang="zh-CN" altLang="en-US" sz="2000" b="1" dirty="0">
                <a:latin typeface="Consolas" panose="020B0609020204030204" pitchFamily="49" charset="0"/>
              </a:rPr>
              <a:t>};</a:t>
            </a:r>
          </a:p>
        </p:txBody>
      </p:sp>
    </p:spTree>
    <p:extLst>
      <p:ext uri="{BB962C8B-B14F-4D97-AF65-F5344CB8AC3E}">
        <p14:creationId xmlns:p14="http://schemas.microsoft.com/office/powerpoint/2010/main" val="1020827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a:t>不带任何参数的构造函数，被称为“默认构造函数”，也称“缺省构造函数”</a:t>
            </a:r>
          </a:p>
          <a:p>
            <a:endParaRPr kumimoji="1" lang="en-US" altLang="zh-CN" dirty="0"/>
          </a:p>
          <a:p>
            <a:r>
              <a:rPr kumimoji="1" lang="zh-CN" altLang="en-US" dirty="0"/>
              <a:t>使用默认构造函数（没有参数）来生成对象时，对象定义的格式为：</a:t>
            </a:r>
          </a:p>
          <a:p>
            <a:pPr marL="457200" lvl="1" indent="0">
              <a:buNone/>
            </a:pPr>
            <a:r>
              <a:rPr kumimoji="1" lang="en-US" altLang="zh-CN" dirty="0" err="1"/>
              <a:t>ClassName</a:t>
            </a:r>
            <a:r>
              <a:rPr kumimoji="1" lang="zh-CN" altLang="en-US" dirty="0"/>
              <a:t> </a:t>
            </a:r>
            <a:r>
              <a:rPr kumimoji="1" lang="en-US" altLang="zh-CN" dirty="0" err="1"/>
              <a:t>obj</a:t>
            </a:r>
            <a:r>
              <a:rPr kumimoji="1" lang="en-US" altLang="zh-CN" dirty="0"/>
              <a:t>;</a:t>
            </a:r>
            <a:endParaRPr kumimoji="1" lang="zh-CN" altLang="en-US" dirty="0"/>
          </a:p>
          <a:p>
            <a:pPr marL="0" indent="0">
              <a:buNone/>
            </a:pPr>
            <a:r>
              <a:rPr kumimoji="1" lang="zh-CN" altLang="en-US" dirty="0"/>
              <a:t> 不能使用</a:t>
            </a:r>
          </a:p>
          <a:p>
            <a:pPr marL="457200" lvl="1" indent="0">
              <a:buNone/>
            </a:pPr>
            <a:r>
              <a:rPr kumimoji="1" lang="en-US" altLang="zh-CN" dirty="0" err="1"/>
              <a:t>ClassName</a:t>
            </a:r>
            <a:r>
              <a:rPr kumimoji="1" lang="zh-CN" altLang="en-US" dirty="0"/>
              <a:t> </a:t>
            </a:r>
            <a:r>
              <a:rPr kumimoji="1" lang="en-US" altLang="zh-CN" dirty="0" err="1"/>
              <a:t>obj</a:t>
            </a:r>
            <a:r>
              <a:rPr kumimoji="1" lang="en-US" altLang="zh-CN" dirty="0"/>
              <a:t>();</a:t>
            </a:r>
            <a:endParaRPr kumimoji="1" lang="zh-CN" altLang="en-US" dirty="0"/>
          </a:p>
        </p:txBody>
      </p:sp>
    </p:spTree>
    <p:extLst>
      <p:ext uri="{BB962C8B-B14F-4D97-AF65-F5344CB8AC3E}">
        <p14:creationId xmlns:p14="http://schemas.microsoft.com/office/powerpoint/2010/main" val="1508046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a:t>显式声明默认构造函数</a:t>
            </a:r>
            <a:endParaRPr kumimoji="1" lang="en-US" altLang="zh-CN" dirty="0"/>
          </a:p>
          <a:p>
            <a:pPr lvl="1"/>
            <a:r>
              <a:rPr kumimoji="1" lang="zh-CN" altLang="en-US" dirty="0"/>
              <a:t>对于构造函数来说，一旦显式实现了一个构造函数，编译器不会再</a:t>
            </a:r>
            <a:r>
              <a:rPr kumimoji="1" lang="zh-CN" altLang="en-US" dirty="0">
                <a:solidFill>
                  <a:srgbClr val="FF0000"/>
                </a:solidFill>
              </a:rPr>
              <a:t>自动</a:t>
            </a:r>
            <a:r>
              <a:rPr kumimoji="1" lang="zh-CN" altLang="en-US" dirty="0"/>
              <a:t>产生默认版本的构造函数。</a:t>
            </a:r>
            <a:endParaRPr kumimoji="1" lang="en-US" altLang="zh-CN" dirty="0"/>
          </a:p>
          <a:p>
            <a:pPr lvl="1"/>
            <a:r>
              <a:rPr kumimoji="1" lang="zh-CN" altLang="en-US" dirty="0"/>
              <a:t>出于某些需要，我们可以</a:t>
            </a:r>
            <a:r>
              <a:rPr kumimoji="1" lang="zh-CN" altLang="en-US" dirty="0">
                <a:solidFill>
                  <a:srgbClr val="FF0000"/>
                </a:solidFill>
              </a:rPr>
              <a:t>手动</a:t>
            </a:r>
            <a:r>
              <a:rPr kumimoji="1" lang="zh-CN" altLang="en-US" dirty="0"/>
              <a:t>指定生成默认版本的构造函数。</a:t>
            </a:r>
            <a:endParaRPr kumimoji="1" lang="en-US" altLang="zh-CN" dirty="0"/>
          </a:p>
        </p:txBody>
      </p:sp>
      <p:sp>
        <p:nvSpPr>
          <p:cNvPr id="4" name="矩形 3">
            <a:extLst>
              <a:ext uri="{FF2B5EF4-FFF2-40B4-BE49-F238E27FC236}">
                <a16:creationId xmlns:a16="http://schemas.microsoft.com/office/drawing/2014/main" xmlns="" id="{D0412D61-B710-47BE-ACDE-4A191BD8C0F2}"/>
              </a:ext>
            </a:extLst>
          </p:cNvPr>
          <p:cNvSpPr/>
          <p:nvPr/>
        </p:nvSpPr>
        <p:spPr>
          <a:xfrm>
            <a:off x="2699792" y="3429000"/>
            <a:ext cx="4572000" cy="2862322"/>
          </a:xfrm>
          <a:prstGeom prst="rect">
            <a:avLst/>
          </a:prstGeom>
        </p:spPr>
        <p:txBody>
          <a:bodyPr>
            <a:spAutoFit/>
          </a:bodyPr>
          <a:lstStyle/>
          <a:p>
            <a:pPr lvl="1"/>
            <a:r>
              <a:rPr lang="en-US" altLang="zh-CN" sz="2000" b="1" dirty="0">
                <a:latin typeface="Consolas" panose="020B0609020204030204" pitchFamily="49" charset="0"/>
              </a:rPr>
              <a:t>class A</a:t>
            </a:r>
          </a:p>
          <a:p>
            <a:pPr lvl="1"/>
            <a:r>
              <a:rPr lang="en-US" altLang="zh-CN" sz="2000" b="1" dirty="0">
                <a:latin typeface="Consolas" panose="020B0609020204030204" pitchFamily="49" charset="0"/>
              </a:rPr>
              <a:t>{</a:t>
            </a:r>
          </a:p>
          <a:p>
            <a:pPr lvl="1"/>
            <a:r>
              <a:rPr lang="en-US" altLang="zh-CN" sz="2000" b="1" dirty="0">
                <a:latin typeface="Consolas" panose="020B0609020204030204" pitchFamily="49" charset="0"/>
              </a:rPr>
              <a:t>private:</a:t>
            </a:r>
          </a:p>
          <a:p>
            <a:pPr lvl="1"/>
            <a:r>
              <a:rPr lang="en-US" altLang="zh-CN" sz="2000" b="1" dirty="0">
                <a:latin typeface="Consolas" panose="020B0609020204030204" pitchFamily="49" charset="0"/>
              </a:rPr>
              <a:t>	int a = 1;</a:t>
            </a:r>
          </a:p>
          <a:p>
            <a:pPr lvl="1"/>
            <a:r>
              <a:rPr lang="en-US" altLang="zh-CN" sz="2000" b="1" dirty="0">
                <a:latin typeface="Consolas" panose="020B0609020204030204" pitchFamily="49" charset="0"/>
              </a:rPr>
              <a:t>	double b {2.0}; </a:t>
            </a:r>
          </a:p>
          <a:p>
            <a:pPr lvl="1"/>
            <a:r>
              <a:rPr lang="en-US" altLang="zh-CN" sz="2000" b="1" dirty="0">
                <a:latin typeface="Consolas" panose="020B0609020204030204" pitchFamily="49" charset="0"/>
              </a:rPr>
              <a:t>public:</a:t>
            </a:r>
          </a:p>
          <a:p>
            <a:pPr lvl="1"/>
            <a:r>
              <a:rPr lang="en-US" altLang="zh-CN" sz="2000" b="1" dirty="0">
                <a:solidFill>
                  <a:srgbClr val="FF0000"/>
                </a:solidFill>
                <a:latin typeface="Consolas" panose="020B0609020204030204" pitchFamily="49" charset="0"/>
              </a:rPr>
              <a:t>	A() = default;</a:t>
            </a:r>
          </a:p>
          <a:p>
            <a:pPr lvl="1"/>
            <a:r>
              <a:rPr lang="en-US" altLang="zh-CN" sz="2000" b="1" dirty="0">
                <a:latin typeface="Consolas" panose="020B0609020204030204" pitchFamily="49" charset="0"/>
              </a:rPr>
              <a:t>	A(int </a:t>
            </a:r>
            <a:r>
              <a:rPr lang="en-US" altLang="zh-CN" sz="2000" b="1" dirty="0" err="1">
                <a:latin typeface="Consolas" panose="020B0609020204030204" pitchFamily="49" charset="0"/>
              </a:rPr>
              <a:t>i</a:t>
            </a:r>
            <a:r>
              <a:rPr lang="en-US" altLang="zh-CN" sz="2000" b="1" dirty="0">
                <a:latin typeface="Consolas" panose="020B0609020204030204" pitchFamily="49" charset="0"/>
              </a:rPr>
              <a:t>):a(</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p>
          <a:p>
            <a:pPr lvl="1"/>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Tree>
    <p:extLst>
      <p:ext uri="{BB962C8B-B14F-4D97-AF65-F5344CB8AC3E}">
        <p14:creationId xmlns:p14="http://schemas.microsoft.com/office/powerpoint/2010/main" val="1294765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a:t>显式删除构造函数</a:t>
            </a:r>
            <a:endParaRPr kumimoji="1" lang="en-US" altLang="zh-CN" dirty="0"/>
          </a:p>
          <a:p>
            <a:pPr lvl="1"/>
            <a:r>
              <a:rPr kumimoji="1" lang="zh-CN" altLang="en-US" dirty="0"/>
              <a:t>有时候，我们需要显式地声明禁用某种构造函数。</a:t>
            </a:r>
            <a:endParaRPr kumimoji="1" lang="en-US" altLang="zh-CN" dirty="0"/>
          </a:p>
          <a:p>
            <a:pPr lvl="1"/>
            <a:r>
              <a:rPr kumimoji="1" lang="zh-CN" altLang="en-US" dirty="0"/>
              <a:t>如果我们定义类如下，会出现什么问题？</a:t>
            </a:r>
            <a:endParaRPr kumimoji="1" lang="en-US" altLang="zh-CN" dirty="0"/>
          </a:p>
          <a:p>
            <a:pPr lvl="1"/>
            <a:endParaRPr kumimoji="1" lang="en-US" altLang="zh-CN" dirty="0"/>
          </a:p>
        </p:txBody>
      </p:sp>
      <p:sp>
        <p:nvSpPr>
          <p:cNvPr id="5" name="矩形 4">
            <a:extLst>
              <a:ext uri="{FF2B5EF4-FFF2-40B4-BE49-F238E27FC236}">
                <a16:creationId xmlns:a16="http://schemas.microsoft.com/office/drawing/2014/main" xmlns="" id="{8C20DA87-C797-4A06-9AA0-0A4AA5D4F7C4}"/>
              </a:ext>
            </a:extLst>
          </p:cNvPr>
          <p:cNvSpPr/>
          <p:nvPr/>
        </p:nvSpPr>
        <p:spPr>
          <a:xfrm>
            <a:off x="2555776" y="3140968"/>
            <a:ext cx="4572000" cy="3170099"/>
          </a:xfrm>
          <a:prstGeom prst="rect">
            <a:avLst/>
          </a:prstGeom>
        </p:spPr>
        <p:txBody>
          <a:bodyPr>
            <a:spAutoFit/>
          </a:bodyPr>
          <a:lstStyle/>
          <a:p>
            <a:pPr lvl="1"/>
            <a:r>
              <a:rPr lang="en-US" altLang="zh-CN" sz="2000" b="1" dirty="0">
                <a:latin typeface="Consolas" panose="020B0609020204030204" pitchFamily="49" charset="0"/>
              </a:rPr>
              <a:t>class A</a:t>
            </a:r>
          </a:p>
          <a:p>
            <a:pPr lvl="1"/>
            <a:r>
              <a:rPr lang="en-US" altLang="zh-CN" sz="2000" b="1" dirty="0">
                <a:latin typeface="Consolas" panose="020B0609020204030204" pitchFamily="49" charset="0"/>
              </a:rPr>
              <a:t>{</a:t>
            </a:r>
          </a:p>
          <a:p>
            <a:pPr lvl="1"/>
            <a:r>
              <a:rPr lang="en-US" altLang="zh-CN" sz="2000" b="1" dirty="0">
                <a:latin typeface="Consolas" panose="020B0609020204030204" pitchFamily="49" charset="0"/>
              </a:rPr>
              <a:t>private:</a:t>
            </a:r>
          </a:p>
          <a:p>
            <a:pPr lvl="1"/>
            <a:r>
              <a:rPr lang="en-US" altLang="zh-CN" sz="2000" b="1" dirty="0">
                <a:latin typeface="Consolas" panose="020B0609020204030204" pitchFamily="49" charset="0"/>
              </a:rPr>
              <a:t>	int a = 1;</a:t>
            </a:r>
          </a:p>
          <a:p>
            <a:pPr lvl="1"/>
            <a:r>
              <a:rPr lang="en-US" altLang="zh-CN" sz="2000" b="1" dirty="0">
                <a:latin typeface="Consolas" panose="020B0609020204030204" pitchFamily="49" charset="0"/>
              </a:rPr>
              <a:t>	double b {2.0}; </a:t>
            </a:r>
          </a:p>
          <a:p>
            <a:pPr lvl="1"/>
            <a:r>
              <a:rPr lang="en-US" altLang="zh-CN" sz="2000" b="1" dirty="0">
                <a:latin typeface="Consolas" panose="020B0609020204030204" pitchFamily="49" charset="0"/>
              </a:rPr>
              <a:t>	char c = 'c';</a:t>
            </a:r>
          </a:p>
          <a:p>
            <a:pPr lvl="1"/>
            <a:r>
              <a:rPr lang="en-US" altLang="zh-CN" sz="2000" b="1" dirty="0">
                <a:latin typeface="Consolas" panose="020B0609020204030204" pitchFamily="49" charset="0"/>
              </a:rPr>
              <a:t>public:</a:t>
            </a:r>
          </a:p>
          <a:p>
            <a:pPr lvl="1"/>
            <a:r>
              <a:rPr lang="en-US" altLang="zh-CN" sz="2000" b="1" dirty="0">
                <a:latin typeface="Consolas" panose="020B0609020204030204" pitchFamily="49" charset="0"/>
              </a:rPr>
              <a:t>	A() = default;</a:t>
            </a:r>
          </a:p>
          <a:p>
            <a:pPr lvl="1"/>
            <a:r>
              <a:rPr lang="en-US" altLang="zh-CN" sz="2000" b="1" dirty="0">
                <a:latin typeface="Consolas" panose="020B0609020204030204" pitchFamily="49" charset="0"/>
              </a:rPr>
              <a:t>	A(int </a:t>
            </a:r>
            <a:r>
              <a:rPr lang="en-US" altLang="zh-CN" sz="2000" b="1" dirty="0" err="1">
                <a:latin typeface="Consolas" panose="020B0609020204030204" pitchFamily="49" charset="0"/>
              </a:rPr>
              <a:t>i</a:t>
            </a:r>
            <a:r>
              <a:rPr lang="en-US" altLang="zh-CN" sz="2000" b="1" dirty="0">
                <a:latin typeface="Consolas" panose="020B0609020204030204" pitchFamily="49" charset="0"/>
              </a:rPr>
              <a:t>):a(</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p>
          <a:p>
            <a:pPr lvl="1"/>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Tree>
    <p:extLst>
      <p:ext uri="{BB962C8B-B14F-4D97-AF65-F5344CB8AC3E}">
        <p14:creationId xmlns:p14="http://schemas.microsoft.com/office/powerpoint/2010/main" val="341493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a:t>显式删除构造函数</a:t>
            </a:r>
            <a:endParaRPr kumimoji="1" lang="en-US" altLang="zh-CN" dirty="0"/>
          </a:p>
          <a:p>
            <a:pPr lvl="1"/>
            <a:r>
              <a:rPr kumimoji="1" lang="zh-CN" altLang="en-US" dirty="0"/>
              <a:t>此时按照下面方法生成类对象，编译和执行都不会报错。此时</a:t>
            </a:r>
            <a:r>
              <a:rPr kumimoji="1" lang="en-US" altLang="zh-CN" b="1" dirty="0">
                <a:solidFill>
                  <a:srgbClr val="FF0000"/>
                </a:solidFill>
                <a:latin typeface="Menlo-Regular" charset="0"/>
              </a:rPr>
              <a:t>'</a:t>
            </a:r>
            <a:r>
              <a:rPr lang="en-US" altLang="zh-CN" b="1" dirty="0">
                <a:solidFill>
                  <a:srgbClr val="FF0000"/>
                </a:solidFill>
                <a:latin typeface="Menlo-Regular" charset="0"/>
              </a:rPr>
              <a:t>c'</a:t>
            </a:r>
            <a:r>
              <a:rPr kumimoji="1" lang="zh-CN" altLang="en-US" dirty="0"/>
              <a:t>先被转换成</a:t>
            </a:r>
            <a:r>
              <a:rPr kumimoji="1" lang="en-US" altLang="zh-CN" dirty="0" err="1">
                <a:solidFill>
                  <a:srgbClr val="FF0000"/>
                </a:solidFill>
              </a:rPr>
              <a:t>int</a:t>
            </a:r>
            <a:r>
              <a:rPr kumimoji="1" lang="zh-CN" altLang="en-US" dirty="0"/>
              <a:t>型值，然后调用构造函数</a:t>
            </a:r>
            <a:r>
              <a:rPr kumimoji="1" lang="en-US" altLang="zh-CN" dirty="0">
                <a:solidFill>
                  <a:srgbClr val="FF0000"/>
                </a:solidFill>
              </a:rPr>
              <a:t>A(</a:t>
            </a:r>
            <a:r>
              <a:rPr kumimoji="1" lang="en-US" altLang="zh-CN" dirty="0" err="1">
                <a:solidFill>
                  <a:srgbClr val="FF0000"/>
                </a:solidFill>
              </a:rPr>
              <a:t>int</a:t>
            </a:r>
            <a:r>
              <a:rPr kumimoji="1" lang="en-US" altLang="zh-CN" dirty="0">
                <a:solidFill>
                  <a:srgbClr val="FF0000"/>
                </a:solidFill>
              </a:rPr>
              <a:t> </a:t>
            </a:r>
            <a:r>
              <a:rPr kumimoji="1" lang="en-US" altLang="zh-CN" dirty="0" err="1">
                <a:solidFill>
                  <a:srgbClr val="FF0000"/>
                </a:solidFill>
              </a:rPr>
              <a:t>i</a:t>
            </a:r>
            <a:r>
              <a:rPr kumimoji="1" lang="en-US" altLang="zh-CN" dirty="0">
                <a:solidFill>
                  <a:srgbClr val="FF0000"/>
                </a:solidFill>
              </a:rPr>
              <a:t>)</a:t>
            </a:r>
            <a:r>
              <a:rPr kumimoji="1" lang="zh-CN" altLang="en-US" dirty="0"/>
              <a:t>。</a:t>
            </a:r>
            <a:endParaRPr kumimoji="1" lang="en-US" altLang="zh-CN" dirty="0"/>
          </a:p>
          <a:p>
            <a:pPr lvl="1"/>
            <a:endParaRPr kumimoji="1" lang="en-US" altLang="zh-CN" dirty="0"/>
          </a:p>
        </p:txBody>
      </p:sp>
      <p:sp>
        <p:nvSpPr>
          <p:cNvPr id="5" name="矩形 4">
            <a:extLst>
              <a:ext uri="{FF2B5EF4-FFF2-40B4-BE49-F238E27FC236}">
                <a16:creationId xmlns:a16="http://schemas.microsoft.com/office/drawing/2014/main" xmlns="" id="{8C20DA87-C797-4A06-9AA0-0A4AA5D4F7C4}"/>
              </a:ext>
            </a:extLst>
          </p:cNvPr>
          <p:cNvSpPr/>
          <p:nvPr/>
        </p:nvSpPr>
        <p:spPr>
          <a:xfrm>
            <a:off x="2555776" y="2955716"/>
            <a:ext cx="4572000" cy="3785652"/>
          </a:xfrm>
          <a:prstGeom prst="rect">
            <a:avLst/>
          </a:prstGeom>
        </p:spPr>
        <p:txBody>
          <a:bodyPr>
            <a:spAutoFit/>
          </a:bodyPr>
          <a:lstStyle/>
          <a:p>
            <a:pPr lvl="1"/>
            <a:r>
              <a:rPr lang="en-US" altLang="zh-CN" sz="2000" b="1" dirty="0">
                <a:latin typeface="Consolas" panose="020B0609020204030204" pitchFamily="49" charset="0"/>
              </a:rPr>
              <a:t>class A</a:t>
            </a:r>
          </a:p>
          <a:p>
            <a:pPr lvl="1"/>
            <a:r>
              <a:rPr lang="en-US" altLang="zh-CN" sz="2000" b="1" dirty="0">
                <a:latin typeface="Consolas" panose="020B0609020204030204" pitchFamily="49" charset="0"/>
              </a:rPr>
              <a:t>{</a:t>
            </a:r>
          </a:p>
          <a:p>
            <a:pPr lvl="1"/>
            <a:r>
              <a:rPr lang="en-US" altLang="zh-CN" sz="2000" b="1" dirty="0">
                <a:latin typeface="Consolas" panose="020B0609020204030204" pitchFamily="49" charset="0"/>
              </a:rPr>
              <a:t>private:</a:t>
            </a:r>
          </a:p>
          <a:p>
            <a:pPr lvl="1"/>
            <a:r>
              <a:rPr lang="en-US" altLang="zh-CN" sz="2000" b="1" dirty="0">
                <a:latin typeface="Consolas" panose="020B0609020204030204" pitchFamily="49" charset="0"/>
              </a:rPr>
              <a:t>	int a = 1;</a:t>
            </a:r>
          </a:p>
          <a:p>
            <a:pPr lvl="1"/>
            <a:r>
              <a:rPr lang="en-US" altLang="zh-CN" sz="2000" b="1" dirty="0">
                <a:latin typeface="Consolas" panose="020B0609020204030204" pitchFamily="49" charset="0"/>
              </a:rPr>
              <a:t>	double b {2.0}; </a:t>
            </a:r>
          </a:p>
          <a:p>
            <a:pPr lvl="1"/>
            <a:r>
              <a:rPr lang="en-US" altLang="zh-CN" sz="2000" b="1" dirty="0">
                <a:latin typeface="Consolas" panose="020B0609020204030204" pitchFamily="49" charset="0"/>
              </a:rPr>
              <a:t>	char c = 'c';</a:t>
            </a:r>
          </a:p>
          <a:p>
            <a:pPr lvl="1"/>
            <a:r>
              <a:rPr lang="en-US" altLang="zh-CN" sz="2000" b="1" dirty="0">
                <a:latin typeface="Consolas" panose="020B0609020204030204" pitchFamily="49" charset="0"/>
              </a:rPr>
              <a:t>public:</a:t>
            </a:r>
          </a:p>
          <a:p>
            <a:pPr lvl="1"/>
            <a:r>
              <a:rPr lang="en-US" altLang="zh-CN" sz="2000" b="1" dirty="0">
                <a:latin typeface="Consolas" panose="020B0609020204030204" pitchFamily="49" charset="0"/>
              </a:rPr>
              <a:t>	A() = default;</a:t>
            </a:r>
          </a:p>
          <a:p>
            <a:pPr lvl="1"/>
            <a:r>
              <a:rPr lang="en-US" altLang="zh-CN" sz="2000" b="1" dirty="0">
                <a:latin typeface="Consolas" panose="020B0609020204030204" pitchFamily="49" charset="0"/>
              </a:rPr>
              <a:t>	A(int </a:t>
            </a:r>
            <a:r>
              <a:rPr lang="en-US" altLang="zh-CN" sz="2000" b="1" dirty="0" err="1">
                <a:latin typeface="Consolas" panose="020B0609020204030204" pitchFamily="49" charset="0"/>
              </a:rPr>
              <a:t>i</a:t>
            </a:r>
            <a:r>
              <a:rPr lang="en-US" altLang="zh-CN" sz="2000" b="1" dirty="0">
                <a:latin typeface="Consolas" panose="020B0609020204030204" pitchFamily="49" charset="0"/>
              </a:rPr>
              <a:t>):a(</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A a('c');</a:t>
            </a:r>
            <a:endParaRPr lang="zh-CN" altLang="en-US" sz="2000" b="1"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3325501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a:t>显式删除构造函数</a:t>
            </a:r>
            <a:endParaRPr kumimoji="1" lang="en-US" altLang="zh-CN" dirty="0"/>
          </a:p>
          <a:p>
            <a:pPr lvl="1"/>
            <a:r>
              <a:rPr kumimoji="1" lang="zh-CN" altLang="en-US" dirty="0"/>
              <a:t>从正确性上讲，这样的代码没有问题，但是从工程的角度讲，这是很危险的行为。因为在开发者看来，用字符初始化应该是未定义的行为。</a:t>
            </a:r>
            <a:endParaRPr kumimoji="1" lang="en-US" altLang="zh-CN" dirty="0"/>
          </a:p>
        </p:txBody>
      </p:sp>
      <p:sp>
        <p:nvSpPr>
          <p:cNvPr id="5" name="矩形 4">
            <a:extLst>
              <a:ext uri="{FF2B5EF4-FFF2-40B4-BE49-F238E27FC236}">
                <a16:creationId xmlns:a16="http://schemas.microsoft.com/office/drawing/2014/main" xmlns="" id="{8C20DA87-C797-4A06-9AA0-0A4AA5D4F7C4}"/>
              </a:ext>
            </a:extLst>
          </p:cNvPr>
          <p:cNvSpPr/>
          <p:nvPr/>
        </p:nvSpPr>
        <p:spPr>
          <a:xfrm>
            <a:off x="2555776" y="2955716"/>
            <a:ext cx="4572000" cy="3785652"/>
          </a:xfrm>
          <a:prstGeom prst="rect">
            <a:avLst/>
          </a:prstGeom>
        </p:spPr>
        <p:txBody>
          <a:bodyPr>
            <a:spAutoFit/>
          </a:bodyPr>
          <a:lstStyle/>
          <a:p>
            <a:pPr lvl="1"/>
            <a:r>
              <a:rPr lang="en-US" altLang="zh-CN" sz="2000" b="1" dirty="0">
                <a:latin typeface="Consolas" panose="020B0609020204030204" pitchFamily="49" charset="0"/>
              </a:rPr>
              <a:t>class A</a:t>
            </a:r>
          </a:p>
          <a:p>
            <a:pPr lvl="1"/>
            <a:r>
              <a:rPr lang="en-US" altLang="zh-CN" sz="2000" b="1" dirty="0">
                <a:latin typeface="Consolas" panose="020B0609020204030204" pitchFamily="49" charset="0"/>
              </a:rPr>
              <a:t>{</a:t>
            </a:r>
          </a:p>
          <a:p>
            <a:pPr lvl="1"/>
            <a:r>
              <a:rPr lang="en-US" altLang="zh-CN" sz="2000" b="1" dirty="0">
                <a:latin typeface="Consolas" panose="020B0609020204030204" pitchFamily="49" charset="0"/>
              </a:rPr>
              <a:t>private:</a:t>
            </a:r>
          </a:p>
          <a:p>
            <a:pPr lvl="2"/>
            <a:r>
              <a:rPr lang="en-US" altLang="zh-CN" sz="2000" b="1" dirty="0">
                <a:latin typeface="Consolas" panose="020B0609020204030204" pitchFamily="49" charset="0"/>
              </a:rPr>
              <a:t>int a = 1;</a:t>
            </a:r>
          </a:p>
          <a:p>
            <a:pPr lvl="2"/>
            <a:r>
              <a:rPr lang="en-US" altLang="zh-CN" sz="2000" b="1" dirty="0">
                <a:latin typeface="Consolas" panose="020B0609020204030204" pitchFamily="49" charset="0"/>
              </a:rPr>
              <a:t>double b {2.0}; </a:t>
            </a:r>
          </a:p>
          <a:p>
            <a:pPr lvl="2"/>
            <a:r>
              <a:rPr lang="en-US" altLang="zh-CN" sz="2000" b="1" dirty="0">
                <a:latin typeface="Consolas" panose="020B0609020204030204" pitchFamily="49" charset="0"/>
              </a:rPr>
              <a:t>char c = 'c';</a:t>
            </a:r>
          </a:p>
          <a:p>
            <a:pPr lvl="1"/>
            <a:r>
              <a:rPr lang="en-US" altLang="zh-CN" sz="2000" b="1" dirty="0">
                <a:latin typeface="Consolas" panose="020B0609020204030204" pitchFamily="49" charset="0"/>
              </a:rPr>
              <a:t>public:</a:t>
            </a:r>
          </a:p>
          <a:p>
            <a:pPr lvl="2"/>
            <a:r>
              <a:rPr lang="en-US" altLang="zh-CN" sz="2000" b="1" dirty="0">
                <a:latin typeface="Consolas" panose="020B0609020204030204" pitchFamily="49" charset="0"/>
              </a:rPr>
              <a:t>A() = default;</a:t>
            </a:r>
          </a:p>
          <a:p>
            <a:pPr lvl="2"/>
            <a:r>
              <a:rPr lang="en-US" altLang="zh-CN" sz="2000" b="1" dirty="0">
                <a:latin typeface="Consolas" panose="020B0609020204030204" pitchFamily="49" charset="0"/>
              </a:rPr>
              <a:t>A(int </a:t>
            </a:r>
            <a:r>
              <a:rPr lang="en-US" altLang="zh-CN" sz="2000" b="1" dirty="0" err="1">
                <a:latin typeface="Consolas" panose="020B0609020204030204" pitchFamily="49" charset="0"/>
              </a:rPr>
              <a:t>i</a:t>
            </a:r>
            <a:r>
              <a:rPr lang="en-US" altLang="zh-CN" sz="2000" b="1" dirty="0">
                <a:latin typeface="Consolas" panose="020B0609020204030204" pitchFamily="49" charset="0"/>
              </a:rPr>
              <a:t>):a(</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A a('c');</a:t>
            </a:r>
            <a:endParaRPr lang="zh-CN" altLang="en-US" sz="2000" b="1"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2381600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a:t>显式删除构造函数</a:t>
            </a:r>
            <a:endParaRPr kumimoji="1" lang="en-US" altLang="zh-CN" dirty="0"/>
          </a:p>
          <a:p>
            <a:pPr lvl="1"/>
            <a:r>
              <a:rPr kumimoji="1" lang="zh-CN" altLang="en-US" dirty="0"/>
              <a:t>使用</a:t>
            </a:r>
            <a:r>
              <a:rPr kumimoji="1" lang="en-US" altLang="zh-CN" dirty="0"/>
              <a:t>delete</a:t>
            </a:r>
            <a:r>
              <a:rPr kumimoji="1" lang="zh-CN" altLang="en-US" dirty="0"/>
              <a:t>显式地删除构造函数，避免产生未预期行为的可能性。</a:t>
            </a:r>
            <a:endParaRPr kumimoji="1" lang="en-US" altLang="zh-CN" dirty="0"/>
          </a:p>
        </p:txBody>
      </p:sp>
      <p:sp>
        <p:nvSpPr>
          <p:cNvPr id="5" name="矩形 4">
            <a:extLst>
              <a:ext uri="{FF2B5EF4-FFF2-40B4-BE49-F238E27FC236}">
                <a16:creationId xmlns:a16="http://schemas.microsoft.com/office/drawing/2014/main" xmlns="" id="{8C20DA87-C797-4A06-9AA0-0A4AA5D4F7C4}"/>
              </a:ext>
            </a:extLst>
          </p:cNvPr>
          <p:cNvSpPr/>
          <p:nvPr/>
        </p:nvSpPr>
        <p:spPr>
          <a:xfrm>
            <a:off x="2555776" y="2731313"/>
            <a:ext cx="5400600" cy="4093428"/>
          </a:xfrm>
          <a:prstGeom prst="rect">
            <a:avLst/>
          </a:prstGeom>
        </p:spPr>
        <p:txBody>
          <a:bodyPr wrap="square">
            <a:spAutoFit/>
          </a:bodyPr>
          <a:lstStyle/>
          <a:p>
            <a:pPr lvl="1"/>
            <a:r>
              <a:rPr lang="en-US" altLang="zh-CN" sz="2000" b="1" dirty="0">
                <a:latin typeface="Consolas" panose="020B0609020204030204" pitchFamily="49" charset="0"/>
              </a:rPr>
              <a:t>class A</a:t>
            </a:r>
          </a:p>
          <a:p>
            <a:pPr lvl="1"/>
            <a:r>
              <a:rPr lang="en-US" altLang="zh-CN" sz="2000" b="1" dirty="0">
                <a:latin typeface="Consolas" panose="020B0609020204030204" pitchFamily="49" charset="0"/>
              </a:rPr>
              <a:t>{</a:t>
            </a:r>
          </a:p>
          <a:p>
            <a:pPr lvl="1"/>
            <a:r>
              <a:rPr lang="en-US" altLang="zh-CN" sz="2000" b="1" dirty="0">
                <a:latin typeface="Consolas" panose="020B0609020204030204" pitchFamily="49" charset="0"/>
              </a:rPr>
              <a:t>private:</a:t>
            </a:r>
          </a:p>
          <a:p>
            <a:r>
              <a:rPr lang="en-US" altLang="zh-CN" sz="2000" b="1" dirty="0">
                <a:latin typeface="Consolas" panose="020B0609020204030204" pitchFamily="49" charset="0"/>
              </a:rPr>
              <a:t>       int a = 1;</a:t>
            </a:r>
          </a:p>
          <a:p>
            <a:r>
              <a:rPr lang="en-US" altLang="zh-CN" sz="2000" b="1" dirty="0">
                <a:latin typeface="Consolas" panose="020B0609020204030204" pitchFamily="49" charset="0"/>
              </a:rPr>
              <a:t>       double b {2.0}; </a:t>
            </a:r>
          </a:p>
          <a:p>
            <a:r>
              <a:rPr lang="en-US" altLang="zh-CN" sz="2000" b="1" dirty="0">
                <a:latin typeface="Consolas" panose="020B0609020204030204" pitchFamily="49" charset="0"/>
              </a:rPr>
              <a:t>       char c = 'c';</a:t>
            </a:r>
          </a:p>
          <a:p>
            <a:r>
              <a:rPr lang="en-US" altLang="zh-CN" sz="2000" b="1" dirty="0">
                <a:latin typeface="Consolas" panose="020B0609020204030204" pitchFamily="49" charset="0"/>
              </a:rPr>
              <a:t>   public:</a:t>
            </a:r>
          </a:p>
          <a:p>
            <a:r>
              <a:rPr lang="en-US" altLang="zh-CN" sz="2000" b="1" dirty="0">
                <a:latin typeface="Consolas" panose="020B0609020204030204" pitchFamily="49" charset="0"/>
              </a:rPr>
              <a:t>       A() = default;</a:t>
            </a:r>
          </a:p>
          <a:p>
            <a:r>
              <a:rPr lang="en-US" altLang="zh-CN" sz="2000" b="1" dirty="0">
                <a:latin typeface="Consolas" panose="020B0609020204030204" pitchFamily="49" charset="0"/>
              </a:rPr>
              <a:t>       A(int </a:t>
            </a:r>
            <a:r>
              <a:rPr lang="en-US" altLang="zh-CN" sz="2000" b="1" dirty="0" err="1">
                <a:latin typeface="Consolas" panose="020B0609020204030204" pitchFamily="49" charset="0"/>
              </a:rPr>
              <a:t>i</a:t>
            </a:r>
            <a:r>
              <a:rPr lang="en-US" altLang="zh-CN" sz="2000" b="1" dirty="0">
                <a:latin typeface="Consolas" panose="020B0609020204030204" pitchFamily="49" charset="0"/>
              </a:rPr>
              <a:t>):a(</a:t>
            </a:r>
            <a:r>
              <a:rPr lang="en-US" altLang="zh-CN" sz="2000" b="1" dirty="0" err="1">
                <a:latin typeface="Consolas" panose="020B0609020204030204" pitchFamily="49" charset="0"/>
              </a:rPr>
              <a:t>i</a:t>
            </a:r>
            <a:r>
              <a:rPr lang="en-US" altLang="zh-CN" sz="2000" b="1" dirty="0">
                <a:latin typeface="Consolas" panose="020B0609020204030204" pitchFamily="49" charset="0"/>
              </a:rPr>
              <a:t>) {}</a:t>
            </a:r>
          </a:p>
          <a:p>
            <a:pPr lvl="1"/>
            <a:r>
              <a:rPr lang="en-US" altLang="zh-CN" sz="2000" b="1" dirty="0">
                <a:latin typeface="Consolas" panose="020B0609020204030204" pitchFamily="49" charset="0"/>
              </a:rPr>
              <a:t>	</a:t>
            </a:r>
            <a:r>
              <a:rPr lang="en-US" altLang="zh-CN" sz="2000" b="1" dirty="0">
                <a:solidFill>
                  <a:srgbClr val="FF0000"/>
                </a:solidFill>
                <a:latin typeface="Consolas" panose="020B0609020204030204" pitchFamily="49" charset="0"/>
              </a:rPr>
              <a:t>A(char </a:t>
            </a:r>
            <a:r>
              <a:rPr lang="en-US" altLang="zh-CN" sz="2000" b="1" dirty="0" err="1">
                <a:solidFill>
                  <a:srgbClr val="FF0000"/>
                </a:solidFill>
                <a:latin typeface="Consolas" panose="020B0609020204030204" pitchFamily="49" charset="0"/>
              </a:rPr>
              <a:t>ch</a:t>
            </a:r>
            <a:r>
              <a:rPr lang="en-US" altLang="zh-CN" sz="2000" b="1" dirty="0">
                <a:solidFill>
                  <a:srgbClr val="FF0000"/>
                </a:solidFill>
                <a:latin typeface="Consolas" panose="020B0609020204030204" pitchFamily="49" charset="0"/>
              </a:rPr>
              <a:t>) = delete;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A a('c'); // error!</a:t>
            </a:r>
            <a:endParaRPr lang="zh-CN" altLang="en-US" sz="2000" b="1"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3638268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对象数组的初始化</a:t>
            </a:r>
          </a:p>
        </p:txBody>
      </p:sp>
      <p:sp>
        <p:nvSpPr>
          <p:cNvPr id="3" name="内容占位符 2"/>
          <p:cNvSpPr>
            <a:spLocks noGrp="1"/>
          </p:cNvSpPr>
          <p:nvPr>
            <p:ph idx="1"/>
          </p:nvPr>
        </p:nvSpPr>
        <p:spPr>
          <a:xfrm>
            <a:off x="611560" y="1268760"/>
            <a:ext cx="8047806" cy="4749029"/>
          </a:xfrm>
        </p:spPr>
        <p:txBody>
          <a:bodyPr/>
          <a:lstStyle/>
          <a:p>
            <a:r>
              <a:rPr kumimoji="1" lang="zh-CN" altLang="en-US" dirty="0"/>
              <a:t>无参定义对象数组，必须要有默认构造函数</a:t>
            </a:r>
            <a:endParaRPr kumimoji="1" lang="en-US" altLang="zh-CN" dirty="0"/>
          </a:p>
          <a:p>
            <a:pPr lvl="1"/>
            <a:endParaRPr kumimoji="1" lang="en-US" altLang="zh-CN" dirty="0"/>
          </a:p>
          <a:p>
            <a:r>
              <a:rPr kumimoji="1" lang="zh-CN" altLang="en-US" dirty="0"/>
              <a:t>如果构造函数只有一个参数</a:t>
            </a:r>
            <a:endParaRPr kumimoji="1" lang="en-US" altLang="zh-CN" dirty="0"/>
          </a:p>
          <a:p>
            <a:endParaRPr kumimoji="1" lang="en-US" altLang="zh-CN" dirty="0"/>
          </a:p>
          <a:p>
            <a:r>
              <a:rPr kumimoji="1" lang="zh-CN" altLang="en-US" dirty="0"/>
              <a:t>如果构造函数有多个参数</a:t>
            </a:r>
            <a:endParaRPr kumimoji="1" lang="en-US" altLang="zh-CN" dirty="0"/>
          </a:p>
          <a:p>
            <a:endParaRPr kumimoji="1" lang="en-US" altLang="zh-CN" dirty="0"/>
          </a:p>
          <a:p>
            <a:pPr lvl="1" defTabSz="457200" eaLnBrk="0" hangingPunct="0">
              <a:spcBef>
                <a:spcPct val="0"/>
              </a:spcBef>
            </a:pPr>
            <a:endParaRPr lang="en-US" altLang="zh-CN" dirty="0">
              <a:solidFill>
                <a:srgbClr val="000000"/>
              </a:solidFill>
              <a:ea typeface="+mn-ea"/>
            </a:endParaRPr>
          </a:p>
          <a:p>
            <a:pPr lvl="2" defTabSz="457200" eaLnBrk="0" hangingPunct="0">
              <a:spcBef>
                <a:spcPct val="0"/>
              </a:spcBef>
            </a:pPr>
            <a:endParaRPr lang="en-US" altLang="zh-CN" dirty="0">
              <a:solidFill>
                <a:srgbClr val="000000"/>
              </a:solidFill>
              <a:ea typeface="+mn-ea"/>
            </a:endParaRPr>
          </a:p>
        </p:txBody>
      </p:sp>
      <p:sp>
        <p:nvSpPr>
          <p:cNvPr id="6" name="矩形 5">
            <a:extLst>
              <a:ext uri="{FF2B5EF4-FFF2-40B4-BE49-F238E27FC236}">
                <a16:creationId xmlns:a16="http://schemas.microsoft.com/office/drawing/2014/main" xmlns="" id="{ED257486-11E7-4E21-9516-C17AFFD3100C}"/>
              </a:ext>
            </a:extLst>
          </p:cNvPr>
          <p:cNvSpPr/>
          <p:nvPr/>
        </p:nvSpPr>
        <p:spPr>
          <a:xfrm>
            <a:off x="1287091" y="1763524"/>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A a[50];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定义了一个具有</a:t>
            </a:r>
            <a:r>
              <a:rPr lang="en-US" altLang="zh-CN" dirty="0">
                <a:solidFill>
                  <a:srgbClr val="008000"/>
                </a:solidFill>
                <a:latin typeface="Consolas" panose="020B0609020204030204" pitchFamily="49" charset="0"/>
              </a:rPr>
              <a:t>50</a:t>
            </a:r>
            <a:r>
              <a:rPr lang="zh-CN" altLang="en-US" dirty="0">
                <a:solidFill>
                  <a:srgbClr val="008000"/>
                </a:solidFill>
                <a:latin typeface="Consolas" panose="020B0609020204030204" pitchFamily="49" charset="0"/>
              </a:rPr>
              <a:t>个元素的</a:t>
            </a:r>
            <a:r>
              <a:rPr lang="en-US" altLang="zh-CN" dirty="0">
                <a:solidFill>
                  <a:srgbClr val="008000"/>
                </a:solidFill>
                <a:latin typeface="Consolas" panose="020B0609020204030204" pitchFamily="49" charset="0"/>
              </a:rPr>
              <a:t>A</a:t>
            </a:r>
            <a:r>
              <a:rPr lang="zh-CN" altLang="en-US" dirty="0">
                <a:solidFill>
                  <a:srgbClr val="008000"/>
                </a:solidFill>
                <a:latin typeface="Consolas" panose="020B0609020204030204" pitchFamily="49" charset="0"/>
              </a:rPr>
              <a:t>类对象数组</a:t>
            </a:r>
            <a:endParaRPr lang="en-US" altLang="zh-CN" dirty="0">
              <a:solidFill>
                <a:srgbClr val="008000"/>
              </a:solidFill>
              <a:latin typeface="Consolas" panose="020B0609020204030204" pitchFamily="49" charset="0"/>
            </a:endParaRPr>
          </a:p>
        </p:txBody>
      </p:sp>
      <p:sp>
        <p:nvSpPr>
          <p:cNvPr id="8" name="矩形 7">
            <a:extLst>
              <a:ext uri="{FF2B5EF4-FFF2-40B4-BE49-F238E27FC236}">
                <a16:creationId xmlns:a16="http://schemas.microsoft.com/office/drawing/2014/main" xmlns="" id="{ED257486-11E7-4E21-9516-C17AFFD3100C}"/>
              </a:ext>
            </a:extLst>
          </p:cNvPr>
          <p:cNvSpPr/>
          <p:nvPr/>
        </p:nvSpPr>
        <p:spPr>
          <a:xfrm>
            <a:off x="1287090" y="2708920"/>
            <a:ext cx="8253461" cy="369332"/>
          </a:xfrm>
          <a:prstGeom prst="rect">
            <a:avLst/>
          </a:prstGeom>
        </p:spPr>
        <p:txBody>
          <a:bodyPr wrap="square">
            <a:spAutoFit/>
          </a:bodyPr>
          <a:lstStyle/>
          <a:p>
            <a:r>
              <a:rPr lang="en-US" altLang="zh-CN" dirty="0">
                <a:solidFill>
                  <a:srgbClr val="000000"/>
                </a:solidFill>
                <a:latin typeface="Consolas" panose="020B0609020204030204" pitchFamily="49" charset="0"/>
              </a:rPr>
              <a:t>A a[3] = {1, 3, 5};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三个实参分别传递给</a:t>
            </a:r>
            <a:r>
              <a:rPr lang="en-US" altLang="zh-CN" dirty="0">
                <a:solidFill>
                  <a:srgbClr val="008000"/>
                </a:solidFill>
                <a:latin typeface="Consolas" panose="020B0609020204030204" pitchFamily="49" charset="0"/>
              </a:rPr>
              <a:t>3</a:t>
            </a:r>
            <a:r>
              <a:rPr lang="zh-CN" altLang="en-US" dirty="0">
                <a:solidFill>
                  <a:srgbClr val="008000"/>
                </a:solidFill>
                <a:latin typeface="Consolas" panose="020B0609020204030204" pitchFamily="49" charset="0"/>
              </a:rPr>
              <a:t>个数组元素的构造函数</a:t>
            </a:r>
            <a:endParaRPr lang="en-US" altLang="zh-CN" dirty="0">
              <a:solidFill>
                <a:srgbClr val="008000"/>
              </a:solidFill>
              <a:latin typeface="Consolas" panose="020B0609020204030204" pitchFamily="49" charset="0"/>
            </a:endParaRPr>
          </a:p>
        </p:txBody>
      </p:sp>
      <p:sp>
        <p:nvSpPr>
          <p:cNvPr id="9" name="矩形 8">
            <a:extLst>
              <a:ext uri="{FF2B5EF4-FFF2-40B4-BE49-F238E27FC236}">
                <a16:creationId xmlns:a16="http://schemas.microsoft.com/office/drawing/2014/main" xmlns="" id="{ED257486-11E7-4E21-9516-C17AFFD3100C}"/>
              </a:ext>
            </a:extLst>
          </p:cNvPr>
          <p:cNvSpPr/>
          <p:nvPr/>
        </p:nvSpPr>
        <p:spPr>
          <a:xfrm>
            <a:off x="1287090" y="3717023"/>
            <a:ext cx="8109446" cy="369332"/>
          </a:xfrm>
          <a:prstGeom prst="rect">
            <a:avLst/>
          </a:prstGeom>
        </p:spPr>
        <p:txBody>
          <a:bodyPr wrap="square">
            <a:spAutoFit/>
          </a:bodyPr>
          <a:lstStyle/>
          <a:p>
            <a:r>
              <a:rPr lang="en-US" altLang="zh-CN" dirty="0">
                <a:solidFill>
                  <a:srgbClr val="000000"/>
                </a:solidFill>
                <a:latin typeface="Consolas" panose="020B0609020204030204" pitchFamily="49" charset="0"/>
              </a:rPr>
              <a:t>A a[3] = {A(1, 2), A(3, 5), A(0, 7)};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构造函数有两个整型参数</a:t>
            </a:r>
            <a:endParaRPr lang="en-US" altLang="zh-CN"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531443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45620" y="1360070"/>
            <a:ext cx="5300359" cy="553998"/>
          </a:xfrm>
          <a:prstGeom prst="rect">
            <a:avLst/>
          </a:prstGeom>
          <a:noFill/>
        </p:spPr>
        <p:txBody>
          <a:bodyPr wrap="square" rtlCol="0">
            <a:spAutoFit/>
          </a:bodyPr>
          <a:lstStyle/>
          <a:p>
            <a:r>
              <a:rPr lang="en-US" altLang="zh-CN" sz="3000" dirty="0">
                <a:hlinkClick r:id="rId2"/>
              </a:rPr>
              <a:t>http://115.182.62.169:8000/</a:t>
            </a:r>
            <a:endParaRPr lang="zh-CN" altLang="en-US" sz="3000" dirty="0"/>
          </a:p>
        </p:txBody>
      </p:sp>
      <p:sp>
        <p:nvSpPr>
          <p:cNvPr id="7" name="文本框 6"/>
          <p:cNvSpPr txBox="1"/>
          <p:nvPr/>
        </p:nvSpPr>
        <p:spPr>
          <a:xfrm>
            <a:off x="177270" y="1313904"/>
            <a:ext cx="1536701" cy="600164"/>
          </a:xfrm>
          <a:prstGeom prst="rect">
            <a:avLst/>
          </a:prstGeom>
          <a:noFill/>
        </p:spPr>
        <p:txBody>
          <a:bodyPr wrap="square" rtlCol="0">
            <a:spAutoFit/>
          </a:bodyPr>
          <a:lstStyle/>
          <a:p>
            <a:r>
              <a:rPr lang="en-US" altLang="zh-CN" sz="3300" dirty="0"/>
              <a:t>OJ:</a:t>
            </a:r>
            <a:endParaRPr lang="zh-CN" altLang="en-US" sz="3300" dirty="0"/>
          </a:p>
        </p:txBody>
      </p:sp>
      <p:pic>
        <p:nvPicPr>
          <p:cNvPr id="8" name="图片 7"/>
          <p:cNvPicPr>
            <a:picLocks noChangeAspect="1"/>
          </p:cNvPicPr>
          <p:nvPr/>
        </p:nvPicPr>
        <p:blipFill>
          <a:blip r:embed="rId3"/>
          <a:stretch>
            <a:fillRect/>
          </a:stretch>
        </p:blipFill>
        <p:spPr>
          <a:xfrm>
            <a:off x="177270" y="2066662"/>
            <a:ext cx="8776298" cy="2163426"/>
          </a:xfrm>
          <a:prstGeom prst="rect">
            <a:avLst/>
          </a:prstGeom>
        </p:spPr>
      </p:pic>
      <p:sp>
        <p:nvSpPr>
          <p:cNvPr id="9" name="文本框 8"/>
          <p:cNvSpPr txBox="1"/>
          <p:nvPr/>
        </p:nvSpPr>
        <p:spPr>
          <a:xfrm>
            <a:off x="6547160" y="1429320"/>
            <a:ext cx="1536701" cy="415498"/>
          </a:xfrm>
          <a:prstGeom prst="rect">
            <a:avLst/>
          </a:prstGeom>
          <a:noFill/>
        </p:spPr>
        <p:txBody>
          <a:bodyPr wrap="square" rtlCol="0">
            <a:spAutoFit/>
          </a:bodyPr>
          <a:lstStyle/>
          <a:p>
            <a:r>
              <a:rPr lang="zh-CN" altLang="en-US" sz="2100" dirty="0"/>
              <a:t>右上角注册</a:t>
            </a:r>
          </a:p>
        </p:txBody>
      </p:sp>
      <p:sp>
        <p:nvSpPr>
          <p:cNvPr id="10" name="文本框 9"/>
          <p:cNvSpPr txBox="1"/>
          <p:nvPr/>
        </p:nvSpPr>
        <p:spPr>
          <a:xfrm>
            <a:off x="164604" y="6093296"/>
            <a:ext cx="5883672" cy="461665"/>
          </a:xfrm>
          <a:prstGeom prst="rect">
            <a:avLst/>
          </a:prstGeom>
          <a:noFill/>
        </p:spPr>
        <p:txBody>
          <a:bodyPr wrap="square" rtlCol="0">
            <a:spAutoFit/>
          </a:bodyPr>
          <a:lstStyle/>
          <a:p>
            <a:r>
              <a:rPr lang="en-US" altLang="zh-CN" sz="2400" dirty="0">
                <a:solidFill>
                  <a:srgbClr val="FF0000"/>
                </a:solidFill>
              </a:rPr>
              <a:t>DDL: </a:t>
            </a:r>
            <a:r>
              <a:rPr lang="en-US" altLang="zh-CN" sz="2400" dirty="0"/>
              <a:t>2018-03-29 23:59:59</a:t>
            </a:r>
          </a:p>
        </p:txBody>
      </p:sp>
      <p:pic>
        <p:nvPicPr>
          <p:cNvPr id="12" name="图片 11"/>
          <p:cNvPicPr>
            <a:picLocks noChangeAspect="1"/>
          </p:cNvPicPr>
          <p:nvPr/>
        </p:nvPicPr>
        <p:blipFill>
          <a:blip r:embed="rId4"/>
          <a:stretch>
            <a:fillRect/>
          </a:stretch>
        </p:blipFill>
        <p:spPr>
          <a:xfrm>
            <a:off x="357143" y="4451932"/>
            <a:ext cx="8686182" cy="1281324"/>
          </a:xfrm>
          <a:prstGeom prst="rect">
            <a:avLst/>
          </a:prstGeom>
        </p:spPr>
      </p:pic>
      <p:sp>
        <p:nvSpPr>
          <p:cNvPr id="4" name="标题 3">
            <a:extLst>
              <a:ext uri="{FF2B5EF4-FFF2-40B4-BE49-F238E27FC236}">
                <a16:creationId xmlns:a16="http://schemas.microsoft.com/office/drawing/2014/main" xmlns="" id="{B478C6EF-6BC8-2D42-8A35-D6F344FDE7D5}"/>
              </a:ext>
            </a:extLst>
          </p:cNvPr>
          <p:cNvSpPr>
            <a:spLocks noGrp="1"/>
          </p:cNvSpPr>
          <p:nvPr>
            <p:ph type="title"/>
          </p:nvPr>
        </p:nvSpPr>
        <p:spPr/>
        <p:txBody>
          <a:bodyPr/>
          <a:lstStyle/>
          <a:p>
            <a:r>
              <a:rPr lang="en-US" altLang="zh-CN" dirty="0"/>
              <a:t>OOP</a:t>
            </a:r>
            <a:r>
              <a:rPr lang="zh-CN" altLang="en-US" dirty="0"/>
              <a:t>第一次作业</a:t>
            </a:r>
            <a:endParaRPr lang="en-US" dirty="0"/>
          </a:p>
        </p:txBody>
      </p:sp>
    </p:spTree>
    <p:extLst>
      <p:ext uri="{BB962C8B-B14F-4D97-AF65-F5344CB8AC3E}">
        <p14:creationId xmlns:p14="http://schemas.microsoft.com/office/powerpoint/2010/main" val="2666546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a:t>析构函数：对象的“死”</a:t>
            </a:r>
            <a:endParaRPr kumimoji="1" lang="en-US" dirty="0"/>
          </a:p>
        </p:txBody>
      </p:sp>
      <p:sp>
        <p:nvSpPr>
          <p:cNvPr id="4" name="内容占位符 3"/>
          <p:cNvSpPr>
            <a:spLocks noGrp="1"/>
          </p:cNvSpPr>
          <p:nvPr>
            <p:ph idx="1"/>
          </p:nvPr>
        </p:nvSpPr>
        <p:spPr/>
        <p:txBody>
          <a:bodyPr/>
          <a:lstStyle/>
          <a:p>
            <a:pPr marL="341313" indent="-341313">
              <a:lnSpc>
                <a:spcPct val="120000"/>
              </a:lnSpc>
            </a:pPr>
            <a:r>
              <a:rPr lang="zh-CN" altLang="zh-CN" dirty="0">
                <a:latin typeface="华文楷体" panose="02010600040101010101" pitchFamily="2" charset="-122"/>
              </a:rPr>
              <a:t>对象的“死”（清除和释放资源）是由编译器在对象作用域结束处自动生成调用析造函数代码来完成的</a:t>
            </a:r>
            <a:r>
              <a:rPr lang="zh-CN" altLang="en-US" dirty="0">
                <a:latin typeface="华文楷体" panose="02010600040101010101" pitchFamily="2" charset="-122"/>
              </a:rPr>
              <a:t>。</a:t>
            </a:r>
            <a:endParaRPr lang="en-US" altLang="zh-CN" dirty="0">
              <a:latin typeface="华文楷体" panose="02010600040101010101" pitchFamily="2" charset="-122"/>
            </a:endParaRPr>
          </a:p>
          <a:p>
            <a:pPr marL="798513" lvl="1" indent="-341313">
              <a:lnSpc>
                <a:spcPct val="120000"/>
              </a:lnSpc>
            </a:pPr>
            <a:r>
              <a:rPr lang="zh-CN" altLang="zh-CN" dirty="0">
                <a:latin typeface="华文楷体" panose="02010600040101010101" pitchFamily="2" charset="-122"/>
                <a:sym typeface="华文仿宋" panose="02010600040101010101" pitchFamily="2" charset="-122"/>
              </a:rPr>
              <a:t>当执行到“包含对象定义范围结束处”时，编译器自动调用对象的析构函数</a:t>
            </a:r>
            <a:r>
              <a:rPr lang="zh-CN" altLang="en-US" dirty="0">
                <a:latin typeface="华文楷体" panose="02010600040101010101" pitchFamily="2" charset="-122"/>
                <a:sym typeface="华文仿宋" panose="02010600040101010101" pitchFamily="2" charset="-122"/>
              </a:rPr>
              <a:t>。</a:t>
            </a:r>
            <a:endParaRPr lang="en-US" altLang="zh-CN" dirty="0">
              <a:latin typeface="华文楷体" panose="02010600040101010101" pitchFamily="2" charset="-122"/>
              <a:sym typeface="华文仿宋" panose="02010600040101010101" pitchFamily="2" charset="-122"/>
            </a:endParaRPr>
          </a:p>
          <a:p>
            <a:pPr marL="798513" lvl="1" indent="-341313">
              <a:lnSpc>
                <a:spcPct val="120000"/>
              </a:lnSpc>
            </a:pPr>
            <a:r>
              <a:rPr lang="zh-CN" altLang="zh-CN" dirty="0">
                <a:latin typeface="华文楷体" panose="02010600040101010101" pitchFamily="2" charset="-122"/>
                <a:sym typeface="华文仿宋" panose="02010600040101010101" pitchFamily="2" charset="-122"/>
              </a:rPr>
              <a:t>动态分配的内存是一种典型的需要释放的资源</a:t>
            </a:r>
            <a:r>
              <a:rPr lang="zh-CN" altLang="en-US" dirty="0">
                <a:latin typeface="华文楷体" panose="02010600040101010101" pitchFamily="2" charset="-122"/>
                <a:sym typeface="华文仿宋" panose="02010600040101010101" pitchFamily="2" charset="-122"/>
              </a:rPr>
              <a:t>。</a:t>
            </a:r>
            <a:endParaRPr lang="zh-CN" altLang="zh-CN" dirty="0">
              <a:latin typeface="华文楷体" panose="02010600040101010101" pitchFamily="2" charset="-122"/>
            </a:endParaRPr>
          </a:p>
          <a:p>
            <a:pPr marL="341313" indent="-341313">
              <a:lnSpc>
                <a:spcPct val="120000"/>
              </a:lnSpc>
            </a:pPr>
            <a:r>
              <a:rPr lang="zh-CN" altLang="zh-CN" dirty="0">
                <a:latin typeface="华文楷体" panose="02010600040101010101" pitchFamily="2" charset="-122"/>
              </a:rPr>
              <a:t>清除对象占用的资源是无条件的，不需要任何选项</a:t>
            </a:r>
            <a:r>
              <a:rPr lang="zh-CN" altLang="en-US" dirty="0">
                <a:latin typeface="华文楷体" panose="02010600040101010101" pitchFamily="2" charset="-122"/>
              </a:rPr>
              <a:t>。</a:t>
            </a:r>
            <a:r>
              <a:rPr lang="zh-CN" altLang="zh-CN" dirty="0">
                <a:latin typeface="华文楷体" panose="02010600040101010101" pitchFamily="2" charset="-122"/>
              </a:rPr>
              <a:t>因此，析构函数没有参数，且只有一个（即清除方式唯一）</a:t>
            </a:r>
            <a:r>
              <a:rPr lang="zh-CN" altLang="en-US" dirty="0">
                <a:ea typeface="宋体" panose="02010600030101010101" pitchFamily="2" charset="-122"/>
              </a:rPr>
              <a:t>。</a:t>
            </a:r>
            <a:endParaRPr lang="zh-CN" altLang="zh-CN" dirty="0">
              <a:ea typeface="宋体" panose="0201060003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20</a:t>
            </a:fld>
            <a:endParaRPr lang="en-US" altLang="zh-CN"/>
          </a:p>
        </p:txBody>
      </p:sp>
    </p:spTree>
    <p:extLst>
      <p:ext uri="{BB962C8B-B14F-4D97-AF65-F5344CB8AC3E}">
        <p14:creationId xmlns:p14="http://schemas.microsoft.com/office/powerpoint/2010/main" val="4186244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析构函数</a:t>
            </a:r>
          </a:p>
        </p:txBody>
      </p:sp>
      <p:sp>
        <p:nvSpPr>
          <p:cNvPr id="3" name="内容占位符 2"/>
          <p:cNvSpPr>
            <a:spLocks noGrp="1"/>
          </p:cNvSpPr>
          <p:nvPr>
            <p:ph idx="1"/>
          </p:nvPr>
        </p:nvSpPr>
        <p:spPr>
          <a:xfrm>
            <a:off x="611560" y="1268760"/>
            <a:ext cx="8047806" cy="4749029"/>
          </a:xfrm>
        </p:spPr>
        <p:txBody>
          <a:bodyPr/>
          <a:lstStyle/>
          <a:p>
            <a:r>
              <a:rPr kumimoji="1" lang="zh-CN" altLang="en-US"/>
              <a:t>一个类只有一个析构函数，名称是“</a:t>
            </a:r>
            <a:r>
              <a:rPr kumimoji="1" lang="en-US" altLang="zh-CN"/>
              <a:t>~</a:t>
            </a:r>
            <a:r>
              <a:rPr kumimoji="1" lang="zh-CN" altLang="en-US"/>
              <a:t>类名”，没有函数返回值，没有函数参数。</a:t>
            </a:r>
          </a:p>
          <a:p>
            <a:r>
              <a:rPr kumimoji="1" lang="zh-CN" altLang="en-US"/>
              <a:t>编译器在对象生命期结束时自动调用类的析构函数，以便释放对象占用的资源，或其他后处理</a:t>
            </a:r>
          </a:p>
        </p:txBody>
      </p:sp>
      <p:sp>
        <p:nvSpPr>
          <p:cNvPr id="4" name="矩形 3"/>
          <p:cNvSpPr/>
          <p:nvPr/>
        </p:nvSpPr>
        <p:spPr>
          <a:xfrm>
            <a:off x="971600" y="3429000"/>
            <a:ext cx="7956301" cy="2862322"/>
          </a:xfrm>
          <a:prstGeom prst="rect">
            <a:avLst/>
          </a:prstGeom>
        </p:spPr>
        <p:txBody>
          <a:bodyPr wrap="square">
            <a:spAutoFit/>
          </a:bodyPr>
          <a:lstStyle/>
          <a:p>
            <a:r>
              <a:rPr lang="en-US" altLang="zh-CN" dirty="0">
                <a:latin typeface="Consolas" panose="020B0609020204030204" pitchFamily="49" charset="0"/>
              </a:rPr>
              <a:t>class </a:t>
            </a:r>
            <a:r>
              <a:rPr lang="en-US" altLang="zh-CN" dirty="0" err="1">
                <a:latin typeface="Consolas" panose="020B0609020204030204" pitchFamily="49" charset="0"/>
              </a:rPr>
              <a:t>ClassRoom</a:t>
            </a:r>
            <a:r>
              <a:rPr lang="en-US" altLang="zh-CN" dirty="0">
                <a:latin typeface="Consolas" panose="020B0609020204030204" pitchFamily="49" charset="0"/>
              </a:rPr>
              <a:t> {</a:t>
            </a:r>
          </a:p>
          <a:p>
            <a:r>
              <a:rPr lang="ro-RO" altLang="zh-CN" dirty="0">
                <a:latin typeface="Consolas" panose="020B0609020204030204" pitchFamily="49" charset="0"/>
              </a:rPr>
              <a:t>    int num;</a:t>
            </a:r>
          </a:p>
          <a:p>
            <a:r>
              <a:rPr lang="ro-RO" altLang="zh-CN" dirty="0">
                <a:latin typeface="Consolas" panose="020B0609020204030204" pitchFamily="49" charset="0"/>
              </a:rPr>
              <a:t>    long* ID_list;</a:t>
            </a:r>
          </a:p>
          <a:p>
            <a:r>
              <a:rPr lang="ro-RO" altLang="zh-CN" dirty="0">
                <a:latin typeface="Consolas" panose="020B0609020204030204" pitchFamily="49" charset="0"/>
              </a:rPr>
              <a:t>public:</a:t>
            </a:r>
          </a:p>
          <a:p>
            <a:r>
              <a:rPr lang="nl-NL" altLang="zh-CN" dirty="0">
                <a:latin typeface="Consolas" panose="020B0609020204030204" pitchFamily="49" charset="0"/>
              </a:rPr>
              <a:t>    ClassRoom() : num(0), ID_list(0); { }</a:t>
            </a:r>
          </a:p>
          <a:p>
            <a:r>
              <a:rPr lang="nl-NL" altLang="zh-CN" dirty="0">
                <a:latin typeface="Consolas" panose="020B0609020204030204" pitchFamily="49" charset="0"/>
              </a:rPr>
              <a:t>    ...</a:t>
            </a:r>
          </a:p>
          <a:p>
            <a:r>
              <a:rPr lang="fi-FI" altLang="zh-CN" dirty="0">
                <a:latin typeface="Consolas" panose="020B0609020204030204" pitchFamily="49" charset="0"/>
              </a:rPr>
              <a:t>    </a:t>
            </a:r>
            <a:r>
              <a:rPr lang="fi-FI" altLang="zh-CN" dirty="0">
                <a:solidFill>
                  <a:srgbClr val="FF0000"/>
                </a:solidFill>
                <a:latin typeface="Consolas" panose="020B0609020204030204" pitchFamily="49" charset="0"/>
              </a:rPr>
              <a:t>~ClassRoom() </a:t>
            </a:r>
            <a:r>
              <a:rPr lang="fi-FI" altLang="zh-CN" dirty="0">
                <a:latin typeface="Consolas" panose="020B0609020204030204" pitchFamily="49" charset="0"/>
              </a:rPr>
              <a:t>{  </a:t>
            </a:r>
            <a:r>
              <a:rPr lang="fi-FI" altLang="zh-CN" dirty="0">
                <a:solidFill>
                  <a:srgbClr val="FF0000"/>
                </a:solidFill>
                <a:latin typeface="Consolas" panose="020B0609020204030204" pitchFamily="49" charset="0"/>
              </a:rPr>
              <a:t>// </a:t>
            </a:r>
            <a:r>
              <a:rPr lang="zh-CN" altLang="en-US" dirty="0">
                <a:solidFill>
                  <a:srgbClr val="FF0000"/>
                </a:solidFill>
                <a:latin typeface="Consolas" panose="020B0609020204030204" pitchFamily="49" charset="0"/>
              </a:rPr>
              <a:t>析构函数</a:t>
            </a:r>
            <a:endParaRPr lang="fi-FI" altLang="zh-CN" dirty="0">
              <a:solidFill>
                <a:srgbClr val="FF0000"/>
              </a:solidFill>
              <a:latin typeface="Consolas" panose="020B0609020204030204" pitchFamily="49" charset="0"/>
            </a:endParaRPr>
          </a:p>
          <a:p>
            <a:r>
              <a:rPr lang="fi-FI" altLang="zh-CN" dirty="0">
                <a:latin typeface="Consolas" panose="020B0609020204030204" pitchFamily="49" charset="0"/>
              </a:rPr>
              <a:t>        if (ID_list) delete[] ID_list; </a:t>
            </a:r>
            <a:r>
              <a:rPr lang="fi-FI" altLang="zh-CN" dirty="0">
                <a:solidFill>
                  <a:srgbClr val="FF0000"/>
                </a:solidFill>
                <a:latin typeface="Consolas" panose="020B0609020204030204" pitchFamily="49" charset="0"/>
              </a:rPr>
              <a:t>// </a:t>
            </a:r>
            <a:r>
              <a:rPr lang="zh-CN" altLang="en-US" dirty="0">
                <a:solidFill>
                  <a:srgbClr val="FF0000"/>
                </a:solidFill>
                <a:latin typeface="Consolas" panose="020B0609020204030204" pitchFamily="49" charset="0"/>
              </a:rPr>
              <a:t>释放内存</a:t>
            </a:r>
            <a:endParaRPr lang="fi-FI" altLang="zh-CN" dirty="0">
              <a:solidFill>
                <a:srgbClr val="FF0000"/>
              </a:solidFill>
              <a:latin typeface="Consolas" panose="020B0609020204030204" pitchFamily="49" charset="0"/>
            </a:endParaRPr>
          </a:p>
          <a:p>
            <a:r>
              <a:rPr lang="fi-FI" altLang="zh-CN" dirty="0">
                <a:latin typeface="Consolas" panose="020B0609020204030204" pitchFamily="49" charset="0"/>
              </a:rPr>
              <a:t>    }</a:t>
            </a:r>
          </a:p>
          <a:p>
            <a:r>
              <a:rPr lang="fi-FI" altLang="zh-CN" dirty="0">
                <a:latin typeface="Consolas" panose="020B0609020204030204" pitchFamily="49" charset="0"/>
              </a:rPr>
              <a:t>};</a:t>
            </a:r>
            <a:endParaRPr lang="zh-CN" altLang="en-US" dirty="0">
              <a:latin typeface="Consolas" panose="020B0609020204030204" pitchFamily="49" charset="0"/>
            </a:endParaRPr>
          </a:p>
        </p:txBody>
      </p:sp>
    </p:spTree>
    <p:extLst>
      <p:ext uri="{BB962C8B-B14F-4D97-AF65-F5344CB8AC3E}">
        <p14:creationId xmlns:p14="http://schemas.microsoft.com/office/powerpoint/2010/main" val="2526665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类中的静态成员</a:t>
            </a:r>
          </a:p>
        </p:txBody>
      </p:sp>
      <p:sp>
        <p:nvSpPr>
          <p:cNvPr id="3" name="内容占位符 2"/>
          <p:cNvSpPr>
            <a:spLocks noGrp="1"/>
          </p:cNvSpPr>
          <p:nvPr>
            <p:ph idx="1"/>
          </p:nvPr>
        </p:nvSpPr>
        <p:spPr>
          <a:xfrm>
            <a:off x="539552" y="1196752"/>
            <a:ext cx="8047806" cy="4968552"/>
          </a:xfrm>
        </p:spPr>
        <p:txBody>
          <a:bodyPr/>
          <a:lstStyle/>
          <a:p>
            <a:r>
              <a:rPr kumimoji="1" lang="zh-CN" altLang="en-US" dirty="0"/>
              <a:t>使用</a:t>
            </a:r>
            <a:r>
              <a:rPr kumimoji="1" lang="en-US" altLang="zh-CN" dirty="0"/>
              <a:t>static</a:t>
            </a:r>
            <a:r>
              <a:rPr kumimoji="1" lang="zh-CN" altLang="en-US" dirty="0"/>
              <a:t>修饰的数据成员，是隶属于类的，称为类的</a:t>
            </a:r>
            <a:r>
              <a:rPr kumimoji="1" lang="zh-CN" altLang="en-US" dirty="0">
                <a:solidFill>
                  <a:srgbClr val="FF0000"/>
                </a:solidFill>
              </a:rPr>
              <a:t>静态数据成员</a:t>
            </a:r>
            <a:r>
              <a:rPr kumimoji="1" lang="zh-CN" altLang="en-US" dirty="0"/>
              <a:t>，也称“类变量”</a:t>
            </a:r>
          </a:p>
          <a:p>
            <a:r>
              <a:rPr kumimoji="1" lang="zh-CN" altLang="en-US" dirty="0"/>
              <a:t>静态数据成员被该类的所有对象共享（即所有对象中的这个数据域处在同一内存位置）</a:t>
            </a:r>
          </a:p>
          <a:p>
            <a:r>
              <a:rPr kumimoji="1" lang="zh-CN" altLang="en-US" dirty="0"/>
              <a:t>在返回值前面添加</a:t>
            </a:r>
            <a:r>
              <a:rPr kumimoji="1" lang="en-US" altLang="zh-CN" dirty="0"/>
              <a:t>static</a:t>
            </a:r>
            <a:r>
              <a:rPr kumimoji="1" lang="zh-CN" altLang="en-US" dirty="0"/>
              <a:t>修饰的成员函数，称为类的</a:t>
            </a:r>
            <a:r>
              <a:rPr kumimoji="1" lang="zh-CN" altLang="en-US" dirty="0">
                <a:solidFill>
                  <a:srgbClr val="FF0000"/>
                </a:solidFill>
              </a:rPr>
              <a:t>静态成员函数</a:t>
            </a:r>
          </a:p>
          <a:p>
            <a:r>
              <a:rPr kumimoji="1" lang="zh-CN" altLang="en-US" dirty="0"/>
              <a:t>类的</a:t>
            </a:r>
            <a:r>
              <a:rPr kumimoji="1" lang="zh-CN" altLang="en-US" dirty="0">
                <a:solidFill>
                  <a:srgbClr val="FF0000"/>
                </a:solidFill>
              </a:rPr>
              <a:t>静态成员</a:t>
            </a:r>
            <a:r>
              <a:rPr kumimoji="1" lang="zh-CN" altLang="en-US" dirty="0"/>
              <a:t>（数据、函数）既可以通过对象来访问，也可以通过类名来访问</a:t>
            </a:r>
          </a:p>
          <a:p>
            <a:r>
              <a:rPr kumimoji="1" lang="zh-CN" altLang="en-US" dirty="0"/>
              <a:t>类的静态数据要在</a:t>
            </a:r>
            <a:r>
              <a:rPr kumimoji="1" lang="zh-CN" altLang="en-US" dirty="0">
                <a:solidFill>
                  <a:srgbClr val="FF0000"/>
                </a:solidFill>
              </a:rPr>
              <a:t>实现文件</a:t>
            </a:r>
            <a:r>
              <a:rPr kumimoji="1" lang="zh-CN" altLang="en-US" dirty="0"/>
              <a:t>中赋初值，格式为：</a:t>
            </a:r>
          </a:p>
          <a:p>
            <a:pPr marL="457200" lvl="1" indent="0">
              <a:buNone/>
            </a:pPr>
            <a:r>
              <a:rPr kumimoji="1" lang="en-US" altLang="zh-CN" dirty="0">
                <a:solidFill>
                  <a:srgbClr val="FF0000"/>
                </a:solidFill>
              </a:rPr>
              <a:t>Type</a:t>
            </a:r>
            <a:r>
              <a:rPr kumimoji="1" lang="zh-CN" altLang="en-US" dirty="0">
                <a:solidFill>
                  <a:srgbClr val="FF0000"/>
                </a:solidFill>
              </a:rPr>
              <a:t> </a:t>
            </a:r>
            <a:r>
              <a:rPr kumimoji="1" lang="en-US" altLang="zh-CN" dirty="0" err="1">
                <a:solidFill>
                  <a:srgbClr val="FF0000"/>
                </a:solidFill>
              </a:rPr>
              <a:t>ClassName</a:t>
            </a:r>
            <a:r>
              <a:rPr kumimoji="1" lang="en-US" altLang="zh-CN" dirty="0">
                <a:solidFill>
                  <a:srgbClr val="FF0000"/>
                </a:solidFill>
              </a:rPr>
              <a:t>::</a:t>
            </a:r>
            <a:r>
              <a:rPr kumimoji="1" lang="en-US" altLang="zh-CN" dirty="0" err="1">
                <a:solidFill>
                  <a:srgbClr val="FF0000"/>
                </a:solidFill>
              </a:rPr>
              <a:t>static_var</a:t>
            </a:r>
            <a:r>
              <a:rPr kumimoji="1" lang="zh-CN" altLang="en-US" dirty="0">
                <a:solidFill>
                  <a:srgbClr val="FF0000"/>
                </a:solidFill>
              </a:rPr>
              <a:t> </a:t>
            </a:r>
            <a:r>
              <a:rPr kumimoji="1" lang="en-US" altLang="zh-CN" dirty="0">
                <a:solidFill>
                  <a:srgbClr val="FF0000"/>
                </a:solidFill>
              </a:rPr>
              <a:t>=</a:t>
            </a:r>
            <a:r>
              <a:rPr kumimoji="1" lang="zh-CN" altLang="en-US" dirty="0">
                <a:solidFill>
                  <a:srgbClr val="FF0000"/>
                </a:solidFill>
              </a:rPr>
              <a:t> </a:t>
            </a:r>
            <a:r>
              <a:rPr kumimoji="1" lang="en-US" altLang="zh-CN" dirty="0">
                <a:solidFill>
                  <a:srgbClr val="FF0000"/>
                </a:solidFill>
              </a:rPr>
              <a:t>Value;</a:t>
            </a:r>
            <a:endParaRPr kumimoji="1" lang="zh-CN" altLang="en-US" dirty="0">
              <a:solidFill>
                <a:srgbClr val="FF0000"/>
              </a:solidFill>
            </a:endParaRPr>
          </a:p>
          <a:p>
            <a:endParaRPr kumimoji="1" lang="zh-CN" altLang="en-US" dirty="0"/>
          </a:p>
        </p:txBody>
      </p:sp>
    </p:spTree>
    <p:extLst>
      <p:ext uri="{BB962C8B-B14F-4D97-AF65-F5344CB8AC3E}">
        <p14:creationId xmlns:p14="http://schemas.microsoft.com/office/powerpoint/2010/main" val="3046309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74006" y="4486987"/>
            <a:ext cx="2957834" cy="345526"/>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1043608" y="116632"/>
            <a:ext cx="7886700" cy="1325563"/>
          </a:xfrm>
        </p:spPr>
        <p:txBody>
          <a:bodyPr/>
          <a:lstStyle/>
          <a:p>
            <a:pPr algn="r"/>
            <a:r>
              <a:rPr kumimoji="1" lang="en-US" altLang="zh-CN">
                <a:solidFill>
                  <a:srgbClr val="0066CC"/>
                </a:solidFill>
              </a:rPr>
              <a:t>static</a:t>
            </a:r>
            <a:r>
              <a:rPr kumimoji="1" lang="zh-CN" altLang="en-US">
                <a:solidFill>
                  <a:srgbClr val="0066CC"/>
                </a:solidFill>
              </a:rPr>
              <a:t>成员（数据、函数）示例</a:t>
            </a:r>
          </a:p>
        </p:txBody>
      </p:sp>
      <p:sp>
        <p:nvSpPr>
          <p:cNvPr id="4" name="矩形 3"/>
          <p:cNvSpPr/>
          <p:nvPr/>
        </p:nvSpPr>
        <p:spPr>
          <a:xfrm>
            <a:off x="539552" y="1442195"/>
            <a:ext cx="8064896" cy="4801314"/>
          </a:xfrm>
          <a:prstGeom prst="rect">
            <a:avLst/>
          </a:prstGeom>
        </p:spPr>
        <p:txBody>
          <a:bodyPr wrap="square">
            <a:spAutoFit/>
          </a:bodyPr>
          <a:lstStyle/>
          <a:p>
            <a:r>
              <a:rPr lang="en-US" altLang="zh-CN" dirty="0">
                <a:solidFill>
                  <a:srgbClr val="6E200D"/>
                </a:solidFill>
                <a:latin typeface="Consolas" panose="020B0609020204030204" pitchFamily="49" charset="0"/>
              </a:rPr>
              <a:t>#include </a:t>
            </a:r>
            <a:r>
              <a:rPr lang="en-US" altLang="zh-CN" dirty="0">
                <a:solidFill>
                  <a:srgbClr val="BA0011"/>
                </a:solidFill>
                <a:latin typeface="Consolas" panose="020B0609020204030204" pitchFamily="49" charset="0"/>
              </a:rPr>
              <a:t>&lt;</a:t>
            </a:r>
            <a:r>
              <a:rPr lang="en-US" altLang="zh-CN" dirty="0" err="1">
                <a:solidFill>
                  <a:srgbClr val="BA0011"/>
                </a:solidFill>
                <a:latin typeface="Consolas" panose="020B0609020204030204" pitchFamily="49" charset="0"/>
              </a:rPr>
              <a:t>iostream</a:t>
            </a:r>
            <a:r>
              <a:rPr lang="en-US" altLang="zh-CN" dirty="0">
                <a:solidFill>
                  <a:srgbClr val="BA0011"/>
                </a:solidFill>
                <a:latin typeface="Consolas" panose="020B0609020204030204" pitchFamily="49" charset="0"/>
              </a:rPr>
              <a:t>&gt;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std</a:t>
            </a:r>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class</a:t>
            </a:r>
            <a:r>
              <a:rPr lang="en-US" altLang="zh-CN" dirty="0">
                <a:solidFill>
                  <a:srgbClr val="000000"/>
                </a:solidFill>
                <a:latin typeface="Consolas" panose="020B0609020204030204" pitchFamily="49" charset="0"/>
              </a:rPr>
              <a:t> Test {</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static</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count;</a:t>
            </a:r>
          </a:p>
          <a:p>
            <a:r>
              <a:rPr lang="en-US" altLang="zh-CN" dirty="0">
                <a:solidFill>
                  <a:srgbClr val="B40062"/>
                </a:solidFill>
                <a:latin typeface="Consolas" panose="020B0609020204030204" pitchFamily="49" charset="0"/>
              </a:rPr>
              <a:t>public</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Test() { count ++; }</a:t>
            </a:r>
          </a:p>
          <a:p>
            <a:r>
              <a:rPr lang="en-US" altLang="zh-CN" dirty="0">
                <a:solidFill>
                  <a:srgbClr val="000000"/>
                </a:solidFill>
                <a:latin typeface="Consolas" panose="020B0609020204030204" pitchFamily="49" charset="0"/>
              </a:rPr>
              <a:t>  ~Test() { count --; }</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static</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how_many</a:t>
            </a:r>
            <a:r>
              <a:rPr lang="en-US" altLang="zh-CN" dirty="0">
                <a:solidFill>
                  <a:srgbClr val="000000"/>
                </a:solidFill>
                <a:latin typeface="Consolas" panose="020B0609020204030204" pitchFamily="49" charset="0"/>
              </a:rPr>
              <a:t>() { </a:t>
            </a:r>
            <a:r>
              <a:rPr lang="en-US" altLang="zh-CN" dirty="0">
                <a:solidFill>
                  <a:srgbClr val="B40062"/>
                </a:solidFill>
                <a:latin typeface="Consolas" panose="020B0609020204030204" pitchFamily="49" charset="0"/>
              </a:rPr>
              <a:t>return</a:t>
            </a:r>
            <a:r>
              <a:rPr lang="en-US" altLang="zh-CN" dirty="0">
                <a:solidFill>
                  <a:srgbClr val="000000"/>
                </a:solidFill>
                <a:latin typeface="Consolas" panose="020B0609020204030204" pitchFamily="49" charset="0"/>
              </a:rPr>
              <a:t> count; }</a:t>
            </a:r>
          </a:p>
          <a:p>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Test::count = </a:t>
            </a:r>
            <a:r>
              <a:rPr lang="en-US" altLang="zh-CN" dirty="0">
                <a:solidFill>
                  <a:srgbClr val="000BFF"/>
                </a:solidFill>
                <a:latin typeface="Consolas" panose="020B0609020204030204" pitchFamily="49" charset="0"/>
              </a:rPr>
              <a:t>0</a:t>
            </a:r>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void</a:t>
            </a:r>
            <a:r>
              <a:rPr lang="en-US" altLang="zh-CN" dirty="0">
                <a:solidFill>
                  <a:srgbClr val="000000"/>
                </a:solidFill>
                <a:latin typeface="Consolas" panose="020B0609020204030204" pitchFamily="49" charset="0"/>
              </a:rPr>
              <a:t> print(Test t)</a:t>
            </a:r>
          </a:p>
          <a:p>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"in print(), Test#: "</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t.how_many</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104815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43608" y="1442195"/>
            <a:ext cx="7560840" cy="4247317"/>
          </a:xfrm>
          <a:prstGeom prst="rect">
            <a:avLst/>
          </a:prstGeom>
        </p:spPr>
        <p:txBody>
          <a:bodyPr wrap="square">
            <a:spAutoFit/>
          </a:bodyPr>
          <a:lstStyle/>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main()</a:t>
            </a:r>
          </a:p>
          <a:p>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Test t1;</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"Test#: "</a:t>
            </a:r>
            <a:r>
              <a:rPr lang="en-US" altLang="zh-CN" dirty="0">
                <a:solidFill>
                  <a:srgbClr val="000000"/>
                </a:solidFill>
                <a:latin typeface="Consolas" panose="020B0609020204030204" pitchFamily="49" charset="0"/>
              </a:rPr>
              <a:t> &lt;&lt; Test::</a:t>
            </a:r>
            <a:r>
              <a:rPr lang="en-US" altLang="zh-CN" dirty="0" err="1">
                <a:solidFill>
                  <a:srgbClr val="000000"/>
                </a:solidFill>
                <a:latin typeface="Consolas" panose="020B0609020204030204" pitchFamily="49" charset="0"/>
              </a:rPr>
              <a:t>how_many</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Test t2 = t1;</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"Test#: "</a:t>
            </a:r>
            <a:r>
              <a:rPr lang="en-US" altLang="zh-CN" dirty="0">
                <a:solidFill>
                  <a:srgbClr val="000000"/>
                </a:solidFill>
                <a:latin typeface="Consolas" panose="020B0609020204030204" pitchFamily="49" charset="0"/>
              </a:rPr>
              <a:t> &lt;&lt; Test::</a:t>
            </a:r>
            <a:r>
              <a:rPr lang="en-US" altLang="zh-CN" dirty="0" err="1">
                <a:solidFill>
                  <a:srgbClr val="000000"/>
                </a:solidFill>
                <a:latin typeface="Consolas" panose="020B0609020204030204" pitchFamily="49" charset="0"/>
              </a:rPr>
              <a:t>how_many</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ro-RO" altLang="zh-CN" dirty="0">
                <a:solidFill>
                  <a:srgbClr val="000000"/>
                </a:solidFill>
                <a:latin typeface="Consolas" panose="020B0609020204030204" pitchFamily="49" charset="0"/>
              </a:rPr>
              <a:t>  print(t2);</a:t>
            </a:r>
          </a:p>
          <a:p>
            <a:endParaRPr lang="ro-RO"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"Test#: "</a:t>
            </a:r>
            <a:r>
              <a:rPr lang="en-US" altLang="zh-CN" dirty="0">
                <a:solidFill>
                  <a:srgbClr val="000000"/>
                </a:solidFill>
                <a:latin typeface="Consolas" panose="020B0609020204030204" pitchFamily="49" charset="0"/>
              </a:rPr>
              <a:t> &lt;&lt; t1.how_many() &lt;&lt; </a:t>
            </a:r>
            <a:r>
              <a:rPr lang="en-US" altLang="zh-CN" dirty="0">
                <a:solidFill>
                  <a:srgbClr val="BA0011"/>
                </a:solidFill>
                <a:latin typeface="Consolas" panose="020B0609020204030204" pitchFamily="49" charset="0"/>
              </a:rPr>
              <a:t>", "</a:t>
            </a:r>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&lt;&lt; t2.how_many()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is-IS" altLang="zh-CN" dirty="0">
                <a:solidFill>
                  <a:srgbClr val="000000"/>
                </a:solidFill>
                <a:latin typeface="Consolas" panose="020B0609020204030204" pitchFamily="49" charset="0"/>
              </a:rPr>
              <a:t>  </a:t>
            </a:r>
            <a:r>
              <a:rPr lang="is-IS" altLang="zh-CN" dirty="0">
                <a:solidFill>
                  <a:srgbClr val="B40062"/>
                </a:solidFill>
                <a:latin typeface="Consolas" panose="020B0609020204030204" pitchFamily="49" charset="0"/>
              </a:rPr>
              <a:t>return</a:t>
            </a:r>
            <a:r>
              <a:rPr lang="is-IS" altLang="zh-CN" dirty="0">
                <a:solidFill>
                  <a:srgbClr val="000000"/>
                </a:solidFill>
                <a:latin typeface="Consolas" panose="020B0609020204030204" pitchFamily="49" charset="0"/>
              </a:rPr>
              <a:t> </a:t>
            </a:r>
            <a:r>
              <a:rPr lang="is-IS" altLang="zh-CN" dirty="0">
                <a:solidFill>
                  <a:srgbClr val="000BFF"/>
                </a:solidFill>
                <a:latin typeface="Consolas" panose="020B0609020204030204" pitchFamily="49" charset="0"/>
              </a:rPr>
              <a:t>0</a:t>
            </a:r>
            <a:r>
              <a:rPr lang="is-IS" altLang="zh-CN" dirty="0">
                <a:solidFill>
                  <a:srgbClr val="000000"/>
                </a:solidFill>
                <a:latin typeface="Consolas" panose="020B0609020204030204" pitchFamily="49" charset="0"/>
              </a:rPr>
              <a:t>;</a:t>
            </a:r>
          </a:p>
          <a:p>
            <a:r>
              <a:rPr lang="is-IS" altLang="zh-CN" dirty="0">
                <a:solidFill>
                  <a:srgbClr val="000000"/>
                </a:solidFill>
                <a:latin typeface="Consolas" panose="020B0609020204030204" pitchFamily="49" charset="0"/>
              </a:rPr>
              <a:t>}</a:t>
            </a:r>
          </a:p>
        </p:txBody>
      </p:sp>
      <p:sp>
        <p:nvSpPr>
          <p:cNvPr id="5" name="矩形 4"/>
          <p:cNvSpPr/>
          <p:nvPr/>
        </p:nvSpPr>
        <p:spPr>
          <a:xfrm>
            <a:off x="5780212" y="5419968"/>
            <a:ext cx="3112268" cy="1200329"/>
          </a:xfrm>
          <a:prstGeom prst="rect">
            <a:avLst/>
          </a:prstGeom>
        </p:spPr>
        <p:txBody>
          <a:bodyPr wrap="square">
            <a:spAutoFit/>
          </a:bodyPr>
          <a:lstStyle/>
          <a:p>
            <a:r>
              <a:rPr lang="en-US" altLang="zh-CN" b="1">
                <a:solidFill>
                  <a:srgbClr val="00B050"/>
                </a:solidFill>
                <a:latin typeface="AndaleMono" charset="0"/>
              </a:rPr>
              <a:t>Test#: 1</a:t>
            </a:r>
          </a:p>
          <a:p>
            <a:r>
              <a:rPr lang="en-US" altLang="zh-CN" b="1">
                <a:solidFill>
                  <a:srgbClr val="00B050"/>
                </a:solidFill>
                <a:latin typeface="AndaleMono" charset="0"/>
              </a:rPr>
              <a:t>Test#: 1</a:t>
            </a:r>
          </a:p>
          <a:p>
            <a:r>
              <a:rPr lang="en-US" altLang="zh-CN" b="1">
                <a:solidFill>
                  <a:srgbClr val="00B050"/>
                </a:solidFill>
                <a:latin typeface="AndaleMono" charset="0"/>
              </a:rPr>
              <a:t>in print(), Test#: 1</a:t>
            </a:r>
          </a:p>
          <a:p>
            <a:r>
              <a:rPr lang="en-US" altLang="zh-CN" b="1">
                <a:solidFill>
                  <a:srgbClr val="00B050"/>
                </a:solidFill>
                <a:latin typeface="AndaleMono" charset="0"/>
              </a:rPr>
              <a:t>Test#: 0, 0</a:t>
            </a:r>
            <a:endParaRPr lang="zh-CN" altLang="en-US" b="1">
              <a:solidFill>
                <a:srgbClr val="00B050"/>
              </a:solidFill>
            </a:endParaRPr>
          </a:p>
        </p:txBody>
      </p:sp>
      <p:sp>
        <p:nvSpPr>
          <p:cNvPr id="6" name="文本框 5"/>
          <p:cNvSpPr txBox="1"/>
          <p:nvPr/>
        </p:nvSpPr>
        <p:spPr>
          <a:xfrm>
            <a:off x="5811066" y="4941168"/>
            <a:ext cx="1723549" cy="400110"/>
          </a:xfrm>
          <a:prstGeom prst="rect">
            <a:avLst/>
          </a:prstGeom>
          <a:solidFill>
            <a:srgbClr val="FFFF00"/>
          </a:solidFill>
        </p:spPr>
        <p:txBody>
          <a:bodyPr wrap="none" rtlCol="0">
            <a:spAutoFit/>
          </a:bodyPr>
          <a:lstStyle/>
          <a:p>
            <a:r>
              <a:rPr kumimoji="1" lang="zh-CN" altLang="en-US" sz="2000" b="1" dirty="0"/>
              <a:t>运行输出结果</a:t>
            </a:r>
          </a:p>
        </p:txBody>
      </p:sp>
      <p:sp>
        <p:nvSpPr>
          <p:cNvPr id="8" name="标题 1"/>
          <p:cNvSpPr>
            <a:spLocks noGrp="1"/>
          </p:cNvSpPr>
          <p:nvPr>
            <p:ph type="title"/>
          </p:nvPr>
        </p:nvSpPr>
        <p:spPr>
          <a:xfrm>
            <a:off x="1043608" y="116632"/>
            <a:ext cx="7886700" cy="1325563"/>
          </a:xfrm>
        </p:spPr>
        <p:txBody>
          <a:bodyPr/>
          <a:lstStyle/>
          <a:p>
            <a:pPr algn="r"/>
            <a:r>
              <a:rPr kumimoji="1" lang="en-US" altLang="zh-CN" dirty="0">
                <a:solidFill>
                  <a:srgbClr val="0066CC"/>
                </a:solidFill>
              </a:rPr>
              <a:t>static</a:t>
            </a:r>
            <a:r>
              <a:rPr kumimoji="1" lang="zh-CN" altLang="en-US" dirty="0">
                <a:solidFill>
                  <a:srgbClr val="0066CC"/>
                </a:solidFill>
              </a:rPr>
              <a:t>成员（数据、函数）示例</a:t>
            </a:r>
          </a:p>
        </p:txBody>
      </p:sp>
      <p:sp>
        <p:nvSpPr>
          <p:cNvPr id="9" name="文本框 8"/>
          <p:cNvSpPr txBox="1"/>
          <p:nvPr/>
        </p:nvSpPr>
        <p:spPr>
          <a:xfrm>
            <a:off x="1044663" y="6093296"/>
            <a:ext cx="3749744" cy="400110"/>
          </a:xfrm>
          <a:prstGeom prst="rect">
            <a:avLst/>
          </a:prstGeom>
          <a:noFill/>
        </p:spPr>
        <p:txBody>
          <a:bodyPr wrap="none" rtlCol="0">
            <a:spAutoFit/>
          </a:bodyPr>
          <a:lstStyle/>
          <a:p>
            <a:r>
              <a:rPr kumimoji="1" lang="en-US" altLang="zh-CN" sz="2000" b="1" dirty="0">
                <a:solidFill>
                  <a:srgbClr val="FF0000"/>
                </a:solidFill>
              </a:rPr>
              <a:t>@</a:t>
            </a:r>
            <a:r>
              <a:rPr kumimoji="1" lang="zh-CN" altLang="en-US" sz="2000" b="1" dirty="0">
                <a:solidFill>
                  <a:srgbClr val="FF0000"/>
                </a:solidFill>
              </a:rPr>
              <a:t>课后练习：分析解释输出结果</a:t>
            </a:r>
          </a:p>
        </p:txBody>
      </p:sp>
    </p:spTree>
    <p:extLst>
      <p:ext uri="{BB962C8B-B14F-4D97-AF65-F5344CB8AC3E}">
        <p14:creationId xmlns:p14="http://schemas.microsoft.com/office/powerpoint/2010/main" val="3755109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类中的静态成员</a:t>
            </a:r>
          </a:p>
        </p:txBody>
      </p:sp>
      <p:sp>
        <p:nvSpPr>
          <p:cNvPr id="3" name="内容占位符 2"/>
          <p:cNvSpPr>
            <a:spLocks noGrp="1"/>
          </p:cNvSpPr>
          <p:nvPr>
            <p:ph idx="1"/>
          </p:nvPr>
        </p:nvSpPr>
        <p:spPr>
          <a:xfrm>
            <a:off x="539552" y="1442194"/>
            <a:ext cx="8047806" cy="4723109"/>
          </a:xfrm>
        </p:spPr>
        <p:txBody>
          <a:bodyPr/>
          <a:lstStyle/>
          <a:p>
            <a:r>
              <a:rPr kumimoji="1" lang="zh-CN" altLang="en-US" dirty="0"/>
              <a:t>静态成员函数不能访问非静态成员</a:t>
            </a:r>
            <a:endParaRPr kumimoji="1" lang="en-US" altLang="zh-CN" dirty="0"/>
          </a:p>
          <a:p>
            <a:pPr lvl="1"/>
            <a:r>
              <a:rPr lang="zh-CN" altLang="en-US" dirty="0"/>
              <a:t>静态成员函数</a:t>
            </a:r>
            <a:r>
              <a:rPr lang="zh-CN" altLang="en-US" dirty="0">
                <a:solidFill>
                  <a:srgbClr val="FF0000"/>
                </a:solidFill>
              </a:rPr>
              <a:t>属于整个类</a:t>
            </a:r>
            <a:r>
              <a:rPr lang="zh-CN" altLang="en-US" dirty="0"/>
              <a:t>，在类实例化对象之前已经分配了内存空间。</a:t>
            </a:r>
            <a:endParaRPr lang="en-US" altLang="zh-CN" dirty="0"/>
          </a:p>
          <a:p>
            <a:pPr lvl="1"/>
            <a:r>
              <a:rPr lang="zh-CN" altLang="en-US" dirty="0"/>
              <a:t>类的非静态成员必须在类实例化对象后才分配内存空间。</a:t>
            </a:r>
            <a:endParaRPr lang="en-US" altLang="zh-CN" dirty="0"/>
          </a:p>
          <a:p>
            <a:pPr lvl="1"/>
            <a:r>
              <a:rPr lang="zh-CN" altLang="en-US" dirty="0"/>
              <a:t>如果使用静态成员函数访问非静态成员，相当于没有声明一个变量却要使用它。</a:t>
            </a:r>
            <a:endParaRPr kumimoji="1" lang="zh-CN" altLang="en-US" dirty="0"/>
          </a:p>
        </p:txBody>
      </p:sp>
    </p:spTree>
    <p:extLst>
      <p:ext uri="{BB962C8B-B14F-4D97-AF65-F5344CB8AC3E}">
        <p14:creationId xmlns:p14="http://schemas.microsoft.com/office/powerpoint/2010/main" val="1679000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8C20DA87-C797-4A06-9AA0-0A4AA5D4F7C4}"/>
              </a:ext>
            </a:extLst>
          </p:cNvPr>
          <p:cNvSpPr/>
          <p:nvPr/>
        </p:nvSpPr>
        <p:spPr>
          <a:xfrm>
            <a:off x="1259632" y="1556792"/>
            <a:ext cx="6480720" cy="4401205"/>
          </a:xfrm>
          <a:prstGeom prst="rect">
            <a:avLst/>
          </a:prstGeom>
        </p:spPr>
        <p:txBody>
          <a:bodyPr wrap="square">
            <a:spAutoFit/>
          </a:bodyPr>
          <a:lstStyle/>
          <a:p>
            <a:pPr lvl="1"/>
            <a:r>
              <a:rPr lang="en-US" altLang="zh-CN" sz="2000" b="1" dirty="0">
                <a:latin typeface="Consolas" panose="020B0609020204030204" pitchFamily="49" charset="0"/>
              </a:rPr>
              <a:t>class A  </a:t>
            </a:r>
          </a:p>
          <a:p>
            <a:pPr lvl="1"/>
            <a:r>
              <a:rPr lang="en-US" altLang="zh-CN" sz="2000" b="1" dirty="0">
                <a:latin typeface="Consolas" panose="020B0609020204030204" pitchFamily="49" charset="0"/>
              </a:rPr>
              <a:t>{  </a:t>
            </a:r>
          </a:p>
          <a:p>
            <a:pPr lvl="1"/>
            <a:r>
              <a:rPr lang="en-US" altLang="zh-CN" sz="2000" b="1" dirty="0">
                <a:solidFill>
                  <a:srgbClr val="FF0000"/>
                </a:solidFill>
                <a:latin typeface="Consolas" panose="020B0609020204030204" pitchFamily="49" charset="0"/>
              </a:rPr>
              <a:t>int data;</a:t>
            </a:r>
          </a:p>
          <a:p>
            <a:pPr lvl="1"/>
            <a:r>
              <a:rPr lang="en-US" altLang="zh-CN" sz="2000" b="1" dirty="0">
                <a:latin typeface="Consolas" panose="020B0609020204030204" pitchFamily="49" charset="0"/>
              </a:rPr>
              <a:t>public:    </a:t>
            </a:r>
          </a:p>
          <a:p>
            <a:pPr lvl="1"/>
            <a:r>
              <a:rPr lang="en-US" altLang="zh-CN" sz="2000" b="1" dirty="0">
                <a:latin typeface="Consolas" panose="020B0609020204030204" pitchFamily="49" charset="0"/>
              </a:rPr>
              <a:t>    </a:t>
            </a:r>
            <a:r>
              <a:rPr lang="en-US" altLang="zh-CN" sz="2000" b="1" dirty="0">
                <a:solidFill>
                  <a:srgbClr val="FF0000"/>
                </a:solidFill>
                <a:latin typeface="Consolas" panose="020B0609020204030204" pitchFamily="49" charset="0"/>
              </a:rPr>
              <a:t>static</a:t>
            </a:r>
            <a:r>
              <a:rPr lang="en-US" altLang="zh-CN" sz="2000" b="1" dirty="0">
                <a:latin typeface="Consolas" panose="020B0609020204030204" pitchFamily="49" charset="0"/>
              </a:rPr>
              <a:t> void output() {  </a:t>
            </a:r>
          </a:p>
          <a:p>
            <a:pPr lvl="1"/>
            <a:r>
              <a:rPr lang="en-US" altLang="zh-CN" sz="2000" b="1" dirty="0">
                <a:latin typeface="Consolas" panose="020B0609020204030204" pitchFamily="49" charset="0"/>
              </a:rPr>
              <a:t>        </a:t>
            </a:r>
            <a:r>
              <a:rPr lang="en-US" altLang="zh-CN" sz="2000" b="1" dirty="0" err="1">
                <a:solidFill>
                  <a:srgbClr val="FF0000"/>
                </a:solidFill>
                <a:latin typeface="Consolas" panose="020B0609020204030204" pitchFamily="49" charset="0"/>
              </a:rPr>
              <a:t>cout</a:t>
            </a:r>
            <a:r>
              <a:rPr lang="en-US" altLang="zh-CN" sz="2000" b="1" dirty="0">
                <a:solidFill>
                  <a:srgbClr val="FF0000"/>
                </a:solidFill>
                <a:latin typeface="Consolas" panose="020B0609020204030204" pitchFamily="49" charset="0"/>
              </a:rPr>
              <a:t> &lt;&lt; data &lt;&lt; </a:t>
            </a:r>
            <a:r>
              <a:rPr lang="en-US" altLang="zh-CN" sz="2000" b="1" dirty="0" err="1">
                <a:solidFill>
                  <a:srgbClr val="FF0000"/>
                </a:solidFill>
                <a:latin typeface="Consolas" panose="020B0609020204030204" pitchFamily="49" charset="0"/>
              </a:rPr>
              <a:t>endl</a:t>
            </a:r>
            <a:r>
              <a:rPr lang="en-US" altLang="zh-CN" sz="2000" b="1" dirty="0">
                <a:solidFill>
                  <a:srgbClr val="FF0000"/>
                </a:solidFill>
                <a:latin typeface="Consolas" panose="020B0609020204030204" pitchFamily="49" charset="0"/>
              </a:rPr>
              <a:t>; //</a:t>
            </a:r>
            <a:r>
              <a:rPr lang="zh-CN" altLang="en-US" sz="2000" b="1" dirty="0">
                <a:solidFill>
                  <a:srgbClr val="FF0000"/>
                </a:solidFill>
                <a:latin typeface="Consolas" panose="020B0609020204030204" pitchFamily="49" charset="0"/>
              </a:rPr>
              <a:t>编译错误</a:t>
            </a:r>
            <a:endParaRPr lang="en-US" altLang="zh-CN" sz="2000" b="1" dirty="0">
              <a:solidFill>
                <a:srgbClr val="FF0000"/>
              </a:solidFill>
              <a:latin typeface="Consolas" panose="020B0609020204030204" pitchFamily="49" charset="0"/>
            </a:endParaRPr>
          </a:p>
          <a:p>
            <a:pPr lvl="1"/>
            <a:r>
              <a:rPr lang="en-US" altLang="zh-CN" sz="2000" b="1" dirty="0">
                <a:latin typeface="Consolas" panose="020B0609020204030204" pitchFamily="49" charset="0"/>
              </a:rPr>
              <a:t>    }  </a:t>
            </a:r>
          </a:p>
          <a:p>
            <a:pPr lvl="1"/>
            <a:r>
              <a:rPr lang="en-US" altLang="zh-CN" sz="2000" b="1" dirty="0">
                <a:latin typeface="Consolas" panose="020B0609020204030204" pitchFamily="49" charset="0"/>
              </a:rPr>
              <a:t>};  </a:t>
            </a:r>
          </a:p>
          <a:p>
            <a:pPr lvl="1"/>
            <a:r>
              <a:rPr lang="en-US" altLang="zh-CN" sz="2000" b="1" dirty="0">
                <a:latin typeface="Consolas" panose="020B0609020204030204" pitchFamily="49" charset="0"/>
              </a:rPr>
              <a:t>int main()  </a:t>
            </a:r>
          </a:p>
          <a:p>
            <a:pPr lvl="1"/>
            <a:r>
              <a:rPr lang="en-US" altLang="zh-CN" sz="2000" b="1" dirty="0">
                <a:latin typeface="Consolas" panose="020B0609020204030204" pitchFamily="49" charset="0"/>
              </a:rPr>
              <a:t>{  </a:t>
            </a:r>
          </a:p>
          <a:p>
            <a:pPr lvl="1"/>
            <a:r>
              <a:rPr lang="en-US" altLang="zh-CN" sz="2000" b="1" dirty="0">
                <a:latin typeface="Consolas" panose="020B0609020204030204" pitchFamily="49" charset="0"/>
              </a:rPr>
              <a:t>    A </a:t>
            </a:r>
            <a:r>
              <a:rPr lang="en-US" altLang="zh-CN" sz="2000" b="1" dirty="0" err="1">
                <a:latin typeface="Consolas" panose="020B0609020204030204" pitchFamily="49" charset="0"/>
              </a:rPr>
              <a:t>a</a:t>
            </a:r>
            <a:r>
              <a:rPr lang="en-US" altLang="zh-CN" sz="2000" b="1" dirty="0">
                <a:latin typeface="Consolas" panose="020B0609020204030204" pitchFamily="49" charset="0"/>
              </a:rPr>
              <a:t>;  </a:t>
            </a:r>
          </a:p>
          <a:p>
            <a:pPr lvl="1"/>
            <a:r>
              <a:rPr lang="en-US" altLang="zh-CN" sz="2000" b="1" dirty="0">
                <a:latin typeface="Consolas" panose="020B0609020204030204" pitchFamily="49" charset="0"/>
              </a:rPr>
              <a:t>    </a:t>
            </a:r>
            <a:r>
              <a:rPr lang="en-US" altLang="zh-CN" sz="2000" b="1" dirty="0" err="1">
                <a:latin typeface="Consolas" panose="020B0609020204030204" pitchFamily="49" charset="0"/>
              </a:rPr>
              <a:t>a.output</a:t>
            </a:r>
            <a:r>
              <a:rPr lang="en-US" altLang="zh-CN" sz="2000" b="1" dirty="0">
                <a:latin typeface="Consolas" panose="020B0609020204030204" pitchFamily="49" charset="0"/>
              </a:rPr>
              <a:t>();  </a:t>
            </a:r>
          </a:p>
          <a:p>
            <a:pPr lvl="1"/>
            <a:r>
              <a:rPr lang="en-US" altLang="zh-CN" sz="2000" b="1" dirty="0">
                <a:latin typeface="Consolas" panose="020B0609020204030204" pitchFamily="49" charset="0"/>
              </a:rPr>
              <a:t>    return 0;</a:t>
            </a:r>
          </a:p>
          <a:p>
            <a:pPr lvl="1"/>
            <a:r>
              <a:rPr lang="en-US" altLang="zh-CN" sz="2000" b="1" dirty="0">
                <a:latin typeface="Consolas" panose="020B0609020204030204" pitchFamily="49" charset="0"/>
              </a:rPr>
              <a:t>} </a:t>
            </a:r>
            <a:endParaRPr lang="zh-CN" altLang="en-US" sz="2000" b="1" dirty="0">
              <a:solidFill>
                <a:srgbClr val="FF0000"/>
              </a:solidFill>
              <a:latin typeface="Consolas" panose="020B0609020204030204" pitchFamily="49" charset="0"/>
            </a:endParaRPr>
          </a:p>
        </p:txBody>
      </p:sp>
      <p:sp>
        <p:nvSpPr>
          <p:cNvPr id="6"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静态成员函数错误调用示例</a:t>
            </a:r>
          </a:p>
        </p:txBody>
      </p:sp>
    </p:spTree>
    <p:extLst>
      <p:ext uri="{BB962C8B-B14F-4D97-AF65-F5344CB8AC3E}">
        <p14:creationId xmlns:p14="http://schemas.microsoft.com/office/powerpoint/2010/main" val="1777146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静态数据成员的多文件编译</a:t>
            </a:r>
          </a:p>
        </p:txBody>
      </p:sp>
      <p:sp>
        <p:nvSpPr>
          <p:cNvPr id="3" name="内容占位符 2"/>
          <p:cNvSpPr>
            <a:spLocks noGrp="1"/>
          </p:cNvSpPr>
          <p:nvPr>
            <p:ph idx="1"/>
          </p:nvPr>
        </p:nvSpPr>
        <p:spPr>
          <a:xfrm>
            <a:off x="628650" y="1442196"/>
            <a:ext cx="8047806" cy="4935634"/>
          </a:xfrm>
        </p:spPr>
        <p:txBody>
          <a:bodyPr/>
          <a:lstStyle/>
          <a:p>
            <a:r>
              <a:rPr kumimoji="1" lang="zh-CN" altLang="en-US" dirty="0"/>
              <a:t>静态数据成员</a:t>
            </a:r>
            <a:r>
              <a:rPr lang="zh-CN" altLang="en-US" b="0" dirty="0"/>
              <a:t>应该在</a:t>
            </a:r>
            <a:r>
              <a:rPr lang="en-US" altLang="zh-CN" b="0" dirty="0"/>
              <a:t>.h</a:t>
            </a:r>
            <a:r>
              <a:rPr lang="zh-CN" altLang="en-US" b="0" dirty="0"/>
              <a:t>文件中声明，在</a:t>
            </a:r>
            <a:r>
              <a:rPr lang="en-US" altLang="zh-CN" b="0" dirty="0"/>
              <a:t>.</a:t>
            </a:r>
            <a:r>
              <a:rPr lang="en-US" altLang="zh-CN" b="0" dirty="0" err="1"/>
              <a:t>cpp</a:t>
            </a:r>
            <a:r>
              <a:rPr lang="zh-CN" altLang="en-US" b="0" dirty="0"/>
              <a:t>文件中初始化。</a:t>
            </a:r>
            <a:endParaRPr lang="en-US" altLang="zh-CN" b="0" dirty="0"/>
          </a:p>
          <a:p>
            <a:r>
              <a:rPr lang="zh-CN" altLang="en-US" b="0" dirty="0"/>
              <a:t>如果在</a:t>
            </a:r>
            <a:r>
              <a:rPr lang="en-US" altLang="zh-CN" b="0" dirty="0"/>
              <a:t>.h</a:t>
            </a:r>
            <a:r>
              <a:rPr lang="zh-CN" altLang="en-US" b="0" dirty="0"/>
              <a:t>文件中同时完成声明和初始化，会出现问题。</a:t>
            </a:r>
            <a:endParaRPr lang="en-US" altLang="zh-CN" b="0" dirty="0"/>
          </a:p>
          <a:p>
            <a:pPr lvl="1"/>
            <a:r>
              <a:rPr lang="zh-CN" altLang="en-US" dirty="0"/>
              <a:t>包含了该头文件的所有源文件中都定义了这些静态成员变量，即该头文件被包含了多少次，这些变量就定义了多少次。</a:t>
            </a:r>
            <a:endParaRPr lang="en-US" altLang="zh-CN" dirty="0"/>
          </a:p>
          <a:p>
            <a:pPr lvl="1"/>
            <a:r>
              <a:rPr lang="zh-CN" altLang="en-US" dirty="0"/>
              <a:t>同一个变量被定义多次，会导致链接无法进行。程序</a:t>
            </a:r>
            <a:r>
              <a:rPr lang="zh-CN" altLang="en-US" dirty="0">
                <a:solidFill>
                  <a:srgbClr val="FF0000"/>
                </a:solidFill>
              </a:rPr>
              <a:t>编译失败</a:t>
            </a:r>
            <a:r>
              <a:rPr lang="zh-CN" altLang="en-US" dirty="0"/>
              <a:t>。</a:t>
            </a:r>
            <a:endParaRPr lang="zh-CN" altLang="en-US" b="0" dirty="0"/>
          </a:p>
        </p:txBody>
      </p:sp>
    </p:spTree>
    <p:extLst>
      <p:ext uri="{BB962C8B-B14F-4D97-AF65-F5344CB8AC3E}">
        <p14:creationId xmlns:p14="http://schemas.microsoft.com/office/powerpoint/2010/main" val="402061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类中的常量成员</a:t>
            </a:r>
          </a:p>
        </p:txBody>
      </p:sp>
      <p:sp>
        <p:nvSpPr>
          <p:cNvPr id="3" name="内容占位符 2"/>
          <p:cNvSpPr>
            <a:spLocks noGrp="1"/>
          </p:cNvSpPr>
          <p:nvPr>
            <p:ph idx="1"/>
          </p:nvPr>
        </p:nvSpPr>
        <p:spPr>
          <a:xfrm>
            <a:off x="628650" y="1442196"/>
            <a:ext cx="8047806" cy="4935634"/>
          </a:xfrm>
        </p:spPr>
        <p:txBody>
          <a:bodyPr/>
          <a:lstStyle/>
          <a:p>
            <a:r>
              <a:rPr kumimoji="1" lang="zh-CN" altLang="en-US" dirty="0"/>
              <a:t>使用</a:t>
            </a:r>
            <a:r>
              <a:rPr kumimoji="1" lang="en-US" altLang="zh-CN" dirty="0" err="1"/>
              <a:t>const</a:t>
            </a:r>
            <a:r>
              <a:rPr kumimoji="1" lang="zh-CN" altLang="en-US" dirty="0"/>
              <a:t>修饰的数据成员，称为类的</a:t>
            </a:r>
            <a:r>
              <a:rPr kumimoji="1" lang="zh-CN" altLang="en-US" dirty="0">
                <a:solidFill>
                  <a:srgbClr val="FF0000"/>
                </a:solidFill>
              </a:rPr>
              <a:t>常量数据成员</a:t>
            </a:r>
            <a:r>
              <a:rPr kumimoji="1" lang="zh-CN" altLang="en-US" dirty="0"/>
              <a:t>，在对象的整个生命周期里不可更改</a:t>
            </a:r>
          </a:p>
          <a:p>
            <a:r>
              <a:rPr kumimoji="1" lang="zh-CN" altLang="en-US" dirty="0"/>
              <a:t>常量数据成员可以在</a:t>
            </a:r>
            <a:endParaRPr kumimoji="1" lang="en-US" altLang="zh-CN" dirty="0"/>
          </a:p>
          <a:p>
            <a:pPr lvl="1"/>
            <a:r>
              <a:rPr kumimoji="1" lang="zh-CN" altLang="en-US" dirty="0"/>
              <a:t>构造函数的</a:t>
            </a:r>
            <a:r>
              <a:rPr kumimoji="1" lang="zh-CN" altLang="en-US" b="1" u="sng" dirty="0"/>
              <a:t>初始化列表</a:t>
            </a:r>
            <a:r>
              <a:rPr kumimoji="1" lang="zh-CN" altLang="en-US" dirty="0"/>
              <a:t>中被初始化</a:t>
            </a:r>
            <a:endParaRPr kumimoji="1" lang="en-US" altLang="zh-CN" dirty="0"/>
          </a:p>
          <a:p>
            <a:pPr lvl="1"/>
            <a:r>
              <a:rPr kumimoji="1" lang="zh-CN" altLang="en-US" dirty="0"/>
              <a:t>就地初始化</a:t>
            </a:r>
            <a:endParaRPr kumimoji="1" lang="en-US" altLang="zh-CN" dirty="0"/>
          </a:p>
          <a:p>
            <a:pPr lvl="1"/>
            <a:r>
              <a:rPr kumimoji="1" lang="zh-CN" altLang="en-US" b="1" dirty="0">
                <a:solidFill>
                  <a:srgbClr val="FF0000"/>
                </a:solidFill>
              </a:rPr>
              <a:t>不允许</a:t>
            </a:r>
            <a:r>
              <a:rPr kumimoji="1" lang="zh-CN" altLang="en-US" dirty="0"/>
              <a:t>在构造函数的函数体中通过赋值来设置</a:t>
            </a:r>
          </a:p>
          <a:p>
            <a:r>
              <a:rPr kumimoji="1" lang="zh-CN" altLang="en-US" dirty="0"/>
              <a:t>成员函数也能用</a:t>
            </a:r>
            <a:r>
              <a:rPr kumimoji="1" lang="en-US" altLang="zh-CN" dirty="0" err="1"/>
              <a:t>const</a:t>
            </a:r>
            <a:r>
              <a:rPr kumimoji="1" lang="zh-CN" altLang="en-US" dirty="0"/>
              <a:t>来修饰，称为</a:t>
            </a:r>
            <a:r>
              <a:rPr kumimoji="1" lang="zh-CN" altLang="en-US" dirty="0">
                <a:solidFill>
                  <a:srgbClr val="FF0000"/>
                </a:solidFill>
              </a:rPr>
              <a:t>常量成员函数</a:t>
            </a:r>
            <a:r>
              <a:rPr kumimoji="1" lang="zh-CN" altLang="en-US" dirty="0"/>
              <a:t>。该成员函数的实现语句不能修改类的数据成员 </a:t>
            </a:r>
            <a:r>
              <a:rPr kumimoji="1" lang="en-US" altLang="zh-CN" dirty="0"/>
              <a:t>——</a:t>
            </a:r>
            <a:r>
              <a:rPr kumimoji="1" lang="zh-CN" altLang="en-US" dirty="0"/>
              <a:t> 即改变对象状态（内容）</a:t>
            </a:r>
            <a:endParaRPr kumimoji="1" lang="en-US" altLang="zh-CN" dirty="0"/>
          </a:p>
          <a:p>
            <a:pPr lvl="1"/>
            <a:r>
              <a:rPr kumimoji="1" lang="en-US" altLang="zh-CN" dirty="0" err="1">
                <a:solidFill>
                  <a:srgbClr val="008000"/>
                </a:solidFill>
              </a:rPr>
              <a:t>ReturnType</a:t>
            </a:r>
            <a:r>
              <a:rPr kumimoji="1" lang="zh-CN" altLang="en-US" dirty="0">
                <a:solidFill>
                  <a:srgbClr val="008000"/>
                </a:solidFill>
              </a:rPr>
              <a:t> </a:t>
            </a:r>
            <a:r>
              <a:rPr kumimoji="1" lang="en-US" altLang="zh-CN" dirty="0" err="1">
                <a:solidFill>
                  <a:srgbClr val="008000"/>
                </a:solidFill>
              </a:rPr>
              <a:t>Func</a:t>
            </a:r>
            <a:r>
              <a:rPr kumimoji="1" lang="en-US" altLang="zh-CN" dirty="0">
                <a:solidFill>
                  <a:srgbClr val="008000"/>
                </a:solidFill>
              </a:rPr>
              <a:t>(</a:t>
            </a:r>
            <a:r>
              <a:rPr kumimoji="1" lang="mr-IN" altLang="zh-CN" dirty="0">
                <a:solidFill>
                  <a:srgbClr val="008000"/>
                </a:solidFill>
              </a:rPr>
              <a:t>…</a:t>
            </a:r>
            <a:r>
              <a:rPr kumimoji="1" lang="en-US" altLang="zh-CN" dirty="0">
                <a:solidFill>
                  <a:srgbClr val="008000"/>
                </a:solidFill>
              </a:rPr>
              <a:t>)</a:t>
            </a:r>
            <a:r>
              <a:rPr kumimoji="1" lang="zh-CN" altLang="en-US" dirty="0">
                <a:solidFill>
                  <a:srgbClr val="008000"/>
                </a:solidFill>
              </a:rPr>
              <a:t> </a:t>
            </a:r>
            <a:r>
              <a:rPr kumimoji="1" lang="en-US" altLang="zh-CN" b="1" dirty="0" err="1">
                <a:solidFill>
                  <a:srgbClr val="008000"/>
                </a:solidFill>
              </a:rPr>
              <a:t>const</a:t>
            </a:r>
            <a:r>
              <a:rPr kumimoji="1" lang="zh-CN" altLang="en-US" dirty="0">
                <a:solidFill>
                  <a:srgbClr val="008000"/>
                </a:solidFill>
              </a:rPr>
              <a:t> </a:t>
            </a:r>
            <a:r>
              <a:rPr kumimoji="1" lang="en-US" altLang="zh-CN" dirty="0">
                <a:solidFill>
                  <a:srgbClr val="008000"/>
                </a:solidFill>
              </a:rPr>
              <a:t>{</a:t>
            </a:r>
            <a:r>
              <a:rPr kumimoji="1" lang="mr-IN" altLang="zh-CN" dirty="0">
                <a:solidFill>
                  <a:srgbClr val="008000"/>
                </a:solidFill>
              </a:rPr>
              <a:t>…</a:t>
            </a:r>
            <a:r>
              <a:rPr kumimoji="1" lang="en-US" altLang="zh-CN" dirty="0">
                <a:solidFill>
                  <a:srgbClr val="008000"/>
                </a:solidFill>
              </a:rPr>
              <a:t>}</a:t>
            </a:r>
            <a:endParaRPr kumimoji="1" lang="zh-CN" altLang="en-US" dirty="0">
              <a:solidFill>
                <a:srgbClr val="008000"/>
              </a:solidFill>
            </a:endParaRPr>
          </a:p>
          <a:p>
            <a:r>
              <a:rPr kumimoji="1" lang="zh-CN" altLang="en-US" dirty="0"/>
              <a:t>若对象被定义为常量，则它只能调用以</a:t>
            </a:r>
            <a:r>
              <a:rPr kumimoji="1" lang="en-US" altLang="zh-CN" dirty="0" err="1"/>
              <a:t>const</a:t>
            </a:r>
            <a:r>
              <a:rPr kumimoji="1" lang="zh-CN" altLang="en-US" dirty="0"/>
              <a:t>修饰的成员函数</a:t>
            </a:r>
          </a:p>
        </p:txBody>
      </p:sp>
    </p:spTree>
    <p:extLst>
      <p:ext uri="{BB962C8B-B14F-4D97-AF65-F5344CB8AC3E}">
        <p14:creationId xmlns:p14="http://schemas.microsoft.com/office/powerpoint/2010/main" val="4053203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256938" y="2291386"/>
            <a:ext cx="7843453" cy="288032"/>
          </a:xfrm>
          <a:prstGeom prst="round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圆角矩形 4"/>
          <p:cNvSpPr/>
          <p:nvPr/>
        </p:nvSpPr>
        <p:spPr>
          <a:xfrm>
            <a:off x="256939" y="5603754"/>
            <a:ext cx="7843453" cy="288032"/>
          </a:xfrm>
          <a:prstGeom prst="round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1043608" y="116632"/>
            <a:ext cx="7886700" cy="1325563"/>
          </a:xfrm>
        </p:spPr>
        <p:txBody>
          <a:bodyPr/>
          <a:lstStyle/>
          <a:p>
            <a:pPr algn="r"/>
            <a:r>
              <a:rPr kumimoji="1" lang="zh-CN" altLang="en-US">
                <a:solidFill>
                  <a:srgbClr val="0066CC"/>
                </a:solidFill>
              </a:rPr>
              <a:t>常量成员示例</a:t>
            </a:r>
          </a:p>
        </p:txBody>
      </p:sp>
      <p:sp>
        <p:nvSpPr>
          <p:cNvPr id="6" name="矩形 5"/>
          <p:cNvSpPr/>
          <p:nvPr/>
        </p:nvSpPr>
        <p:spPr>
          <a:xfrm>
            <a:off x="899593" y="73069"/>
            <a:ext cx="6696744" cy="6740307"/>
          </a:xfrm>
          <a:prstGeom prst="rect">
            <a:avLst/>
          </a:prstGeom>
        </p:spPr>
        <p:txBody>
          <a:bodyPr wrap="square">
            <a:spAutoFit/>
          </a:bodyPr>
          <a:lstStyle/>
          <a:p>
            <a:r>
              <a:rPr lang="en-US" altLang="zh-CN" dirty="0">
                <a:solidFill>
                  <a:srgbClr val="6E200D"/>
                </a:solidFill>
                <a:latin typeface="Consolas" panose="020B0609020204030204" pitchFamily="49" charset="0"/>
              </a:rPr>
              <a:t>#include </a:t>
            </a:r>
            <a:r>
              <a:rPr lang="en-US" altLang="zh-CN" dirty="0">
                <a:solidFill>
                  <a:srgbClr val="BA0011"/>
                </a:solidFill>
                <a:latin typeface="Consolas" panose="020B0609020204030204" pitchFamily="49" charset="0"/>
              </a:rPr>
              <a:t>&lt;</a:t>
            </a:r>
            <a:r>
              <a:rPr lang="en-US" altLang="zh-CN" dirty="0" err="1">
                <a:solidFill>
                  <a:srgbClr val="BA0011"/>
                </a:solidFill>
                <a:latin typeface="Consolas" panose="020B0609020204030204" pitchFamily="49" charset="0"/>
              </a:rPr>
              <a:t>iostream</a:t>
            </a:r>
            <a:r>
              <a:rPr lang="en-US" altLang="zh-CN" dirty="0">
                <a:solidFill>
                  <a:srgbClr val="BA0011"/>
                </a:solidFill>
                <a:latin typeface="Consolas" panose="020B0609020204030204" pitchFamily="49" charset="0"/>
              </a:rPr>
              <a:t>&gt;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std</a:t>
            </a:r>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class</a:t>
            </a:r>
            <a:r>
              <a:rPr lang="en-US" altLang="zh-CN" dirty="0">
                <a:solidFill>
                  <a:srgbClr val="000000"/>
                </a:solidFill>
                <a:latin typeface="Consolas" panose="020B0609020204030204" pitchFamily="49" charset="0"/>
              </a:rPr>
              <a:t> Test {</a:t>
            </a:r>
          </a:p>
          <a:p>
            <a:r>
              <a:rPr lang="en-US" altLang="zh-CN" dirty="0">
                <a:solidFill>
                  <a:srgbClr val="000000"/>
                </a:solidFill>
                <a:latin typeface="Consolas" panose="020B0609020204030204" pitchFamily="49" charset="0"/>
              </a:rPr>
              <a:t>  </a:t>
            </a:r>
            <a:r>
              <a:rPr lang="en-US" altLang="zh-CN" dirty="0" err="1">
                <a:solidFill>
                  <a:srgbClr val="B40062"/>
                </a:solidFill>
                <a:latin typeface="Consolas" panose="020B0609020204030204" pitchFamily="49" charset="0"/>
              </a:rPr>
              <a:t>const</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ID;</a:t>
            </a:r>
          </a:p>
          <a:p>
            <a:r>
              <a:rPr lang="en-US" altLang="zh-CN" dirty="0">
                <a:solidFill>
                  <a:srgbClr val="B40062"/>
                </a:solidFill>
                <a:latin typeface="Consolas" panose="020B0609020204030204" pitchFamily="49" charset="0"/>
              </a:rPr>
              <a:t>public</a:t>
            </a:r>
            <a:r>
              <a:rPr lang="en-US" altLang="zh-CN" dirty="0">
                <a:solidFill>
                  <a:srgbClr val="000000"/>
                </a:solidFill>
                <a:latin typeface="Consolas" panose="020B0609020204030204" pitchFamily="49" charset="0"/>
              </a:rPr>
              <a:t>:</a:t>
            </a:r>
          </a:p>
          <a:p>
            <a:r>
              <a:rPr lang="fr-FR" altLang="zh-CN" dirty="0">
                <a:solidFill>
                  <a:srgbClr val="000000"/>
                </a:solidFill>
                <a:latin typeface="Consolas" panose="020B0609020204030204" pitchFamily="49" charset="0"/>
              </a:rPr>
              <a:t>  Test(</a:t>
            </a:r>
            <a:r>
              <a:rPr lang="fr-FR" altLang="zh-CN" dirty="0">
                <a:solidFill>
                  <a:srgbClr val="B40062"/>
                </a:solidFill>
                <a:latin typeface="Consolas" panose="020B0609020204030204" pitchFamily="49" charset="0"/>
              </a:rPr>
              <a:t>int</a:t>
            </a:r>
            <a:r>
              <a:rPr lang="fr-FR" altLang="zh-CN" dirty="0">
                <a:solidFill>
                  <a:srgbClr val="000000"/>
                </a:solidFill>
                <a:latin typeface="Consolas" panose="020B0609020204030204" pitchFamily="49" charset="0"/>
              </a:rPr>
              <a:t> id) : ID(id) {}</a:t>
            </a:r>
          </a:p>
          <a:p>
            <a:r>
              <a:rPr lang="fr-FR" altLang="zh-CN" dirty="0">
                <a:solidFill>
                  <a:srgbClr val="000000"/>
                </a:solidFill>
                <a:latin typeface="Consolas" panose="020B0609020204030204" pitchFamily="49" charset="0"/>
              </a:rPr>
              <a:t>  </a:t>
            </a:r>
            <a:r>
              <a:rPr lang="fr-FR" altLang="zh-CN" dirty="0">
                <a:solidFill>
                  <a:srgbClr val="B40062"/>
                </a:solidFill>
                <a:latin typeface="Consolas" panose="020B0609020204030204" pitchFamily="49" charset="0"/>
              </a:rPr>
              <a:t>int</a:t>
            </a:r>
            <a:r>
              <a:rPr lang="fr-FR" altLang="zh-CN" dirty="0">
                <a:solidFill>
                  <a:srgbClr val="000000"/>
                </a:solidFill>
                <a:latin typeface="Consolas" panose="020B0609020204030204" pitchFamily="49" charset="0"/>
              </a:rPr>
              <a:t> MyID() </a:t>
            </a:r>
            <a:r>
              <a:rPr lang="fr-FR" altLang="zh-CN" dirty="0">
                <a:solidFill>
                  <a:srgbClr val="B40062"/>
                </a:solidFill>
                <a:latin typeface="Consolas" panose="020B0609020204030204" pitchFamily="49" charset="0"/>
              </a:rPr>
              <a:t>const</a:t>
            </a:r>
            <a:r>
              <a:rPr lang="fr-FR" altLang="zh-CN" dirty="0">
                <a:solidFill>
                  <a:srgbClr val="000000"/>
                </a:solidFill>
                <a:latin typeface="Consolas" panose="020B0609020204030204" pitchFamily="49" charset="0"/>
              </a:rPr>
              <a:t> { </a:t>
            </a:r>
            <a:r>
              <a:rPr lang="fr-FR" altLang="zh-CN" dirty="0">
                <a:solidFill>
                  <a:srgbClr val="B40062"/>
                </a:solidFill>
                <a:latin typeface="Consolas" panose="020B0609020204030204" pitchFamily="49" charset="0"/>
              </a:rPr>
              <a:t>return</a:t>
            </a:r>
            <a:r>
              <a:rPr lang="fr-FR" altLang="zh-CN" dirty="0">
                <a:solidFill>
                  <a:srgbClr val="000000"/>
                </a:solidFill>
                <a:latin typeface="Consolas" panose="020B0609020204030204" pitchFamily="49" charset="0"/>
              </a:rPr>
              <a:t> ID; }</a:t>
            </a:r>
          </a:p>
          <a:p>
            <a:r>
              <a:rPr lang="en-US" altLang="zh-CN" dirty="0">
                <a:solidFill>
                  <a:srgbClr val="000000"/>
                </a:solidFill>
                <a:latin typeface="Consolas" panose="020B0609020204030204" pitchFamily="49" charset="0"/>
              </a:rPr>
              <a:t>  </a:t>
            </a:r>
            <a:r>
              <a:rPr lang="en-US" altLang="zh-CN" dirty="0">
                <a:solidFill>
                  <a:srgbClr val="1D8519"/>
                </a:solidFill>
                <a:latin typeface="Consolas" panose="020B0609020204030204" pitchFamily="49" charset="0"/>
              </a:rPr>
              <a:t>//  int Next() </a:t>
            </a:r>
            <a:r>
              <a:rPr lang="en-US" altLang="zh-CN" dirty="0" err="1">
                <a:solidFill>
                  <a:srgbClr val="1D8519"/>
                </a:solidFill>
                <a:latin typeface="Consolas" panose="020B0609020204030204" pitchFamily="49" charset="0"/>
              </a:rPr>
              <a:t>const</a:t>
            </a:r>
            <a:r>
              <a:rPr lang="en-US" altLang="zh-CN" dirty="0">
                <a:solidFill>
                  <a:srgbClr val="1D8519"/>
                </a:solidFill>
                <a:latin typeface="Consolas" panose="020B0609020204030204" pitchFamily="49" charset="0"/>
              </a:rPr>
              <a:t> { ID++; return ID;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Who() { </a:t>
            </a:r>
            <a:r>
              <a:rPr lang="en-US" altLang="zh-CN" dirty="0">
                <a:solidFill>
                  <a:srgbClr val="B40062"/>
                </a:solidFill>
                <a:latin typeface="Consolas" panose="020B0609020204030204" pitchFamily="49" charset="0"/>
              </a:rPr>
              <a:t>return</a:t>
            </a:r>
            <a:r>
              <a:rPr lang="en-US" altLang="zh-CN" dirty="0">
                <a:solidFill>
                  <a:srgbClr val="000000"/>
                </a:solidFill>
                <a:latin typeface="Consolas" panose="020B0609020204030204" pitchFamily="49" charset="0"/>
              </a:rPr>
              <a:t> ID; }</a:t>
            </a:r>
          </a:p>
          <a:p>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main()</a:t>
            </a:r>
          </a:p>
          <a:p>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Test obj1(</a:t>
            </a:r>
            <a:r>
              <a:rPr lang="en-US" altLang="zh-CN" dirty="0">
                <a:solidFill>
                  <a:srgbClr val="000BFF"/>
                </a:solidFill>
                <a:latin typeface="Consolas" panose="020B0609020204030204" pitchFamily="49" charset="0"/>
              </a:rPr>
              <a:t>20151145</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"ID_1 = "</a:t>
            </a:r>
            <a:r>
              <a:rPr lang="en-US" altLang="zh-CN" dirty="0">
                <a:solidFill>
                  <a:srgbClr val="000000"/>
                </a:solidFill>
                <a:latin typeface="Consolas" panose="020B0609020204030204" pitchFamily="49" charset="0"/>
              </a:rPr>
              <a:t> &lt;&lt; obj1.MyID()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"ID_2 = "</a:t>
            </a:r>
            <a:r>
              <a:rPr lang="en-US" altLang="zh-CN" dirty="0">
                <a:solidFill>
                  <a:srgbClr val="000000"/>
                </a:solidFill>
                <a:latin typeface="Consolas" panose="020B0609020204030204" pitchFamily="49" charset="0"/>
              </a:rPr>
              <a:t> &lt;&lt; obj1.Who()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B40062"/>
                </a:solidFill>
                <a:latin typeface="Consolas" panose="020B0609020204030204" pitchFamily="49" charset="0"/>
              </a:rPr>
              <a:t>const</a:t>
            </a:r>
            <a:r>
              <a:rPr lang="en-US" altLang="zh-CN" dirty="0">
                <a:solidFill>
                  <a:srgbClr val="000000"/>
                </a:solidFill>
                <a:latin typeface="Consolas" panose="020B0609020204030204" pitchFamily="49" charset="0"/>
              </a:rPr>
              <a:t> Test obj2(</a:t>
            </a:r>
            <a:r>
              <a:rPr lang="en-US" altLang="zh-CN" dirty="0">
                <a:solidFill>
                  <a:srgbClr val="000BFF"/>
                </a:solidFill>
                <a:latin typeface="Consolas" panose="020B0609020204030204" pitchFamily="49" charset="0"/>
              </a:rPr>
              <a:t>20160301</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"id_1 : "</a:t>
            </a:r>
            <a:r>
              <a:rPr lang="en-US" altLang="zh-CN" dirty="0">
                <a:solidFill>
                  <a:srgbClr val="000000"/>
                </a:solidFill>
                <a:latin typeface="Consolas" panose="020B0609020204030204" pitchFamily="49" charset="0"/>
              </a:rPr>
              <a:t> &lt;&lt; obj2.MyID()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1D8519"/>
                </a:solidFill>
                <a:latin typeface="Consolas" panose="020B0609020204030204" pitchFamily="49" charset="0"/>
              </a:rPr>
              <a:t>//  </a:t>
            </a:r>
            <a:r>
              <a:rPr lang="en-US" altLang="zh-CN" dirty="0" err="1">
                <a:solidFill>
                  <a:srgbClr val="1D8519"/>
                </a:solidFill>
                <a:latin typeface="Consolas" panose="020B0609020204030204" pitchFamily="49" charset="0"/>
              </a:rPr>
              <a:t>cout</a:t>
            </a:r>
            <a:r>
              <a:rPr lang="en-US" altLang="zh-CN" dirty="0">
                <a:solidFill>
                  <a:srgbClr val="1D8519"/>
                </a:solidFill>
                <a:latin typeface="Consolas" panose="020B0609020204030204" pitchFamily="49" charset="0"/>
              </a:rPr>
              <a:t> &lt;&lt; "id_2 : " &lt;&lt; obj2.Who() &lt;&lt; </a:t>
            </a:r>
            <a:r>
              <a:rPr lang="en-US" altLang="zh-CN" dirty="0" err="1">
                <a:solidFill>
                  <a:srgbClr val="1D8519"/>
                </a:solidFill>
                <a:latin typeface="Consolas" panose="020B0609020204030204" pitchFamily="49" charset="0"/>
              </a:rPr>
              <a:t>endl</a:t>
            </a:r>
            <a:r>
              <a:rPr lang="en-US" altLang="zh-CN" dirty="0">
                <a:solidFill>
                  <a:srgbClr val="1D8519"/>
                </a:solidFill>
                <a:latin typeface="Consolas" panose="020B0609020204030204" pitchFamily="49" charset="0"/>
              </a:rPr>
              <a:t>;</a:t>
            </a:r>
            <a:endParaRPr lang="en-US" altLang="zh-CN" dirty="0">
              <a:solidFill>
                <a:srgbClr val="000000"/>
              </a:solidFill>
              <a:latin typeface="Consolas" panose="020B0609020204030204" pitchFamily="49" charset="0"/>
            </a:endParaRPr>
          </a:p>
          <a:p>
            <a:endParaRPr lang="en-US" altLang="zh-CN" dirty="0">
              <a:solidFill>
                <a:srgbClr val="000000"/>
              </a:solidFill>
              <a:latin typeface="Consolas" panose="020B0609020204030204" pitchFamily="49" charset="0"/>
            </a:endParaRPr>
          </a:p>
          <a:p>
            <a:r>
              <a:rPr lang="is-IS" altLang="zh-CN" dirty="0">
                <a:solidFill>
                  <a:srgbClr val="000000"/>
                </a:solidFill>
                <a:latin typeface="Consolas" panose="020B0609020204030204" pitchFamily="49" charset="0"/>
              </a:rPr>
              <a:t>  </a:t>
            </a:r>
            <a:r>
              <a:rPr lang="is-IS" altLang="zh-CN" dirty="0">
                <a:solidFill>
                  <a:srgbClr val="B40062"/>
                </a:solidFill>
                <a:latin typeface="Consolas" panose="020B0609020204030204" pitchFamily="49" charset="0"/>
              </a:rPr>
              <a:t>return</a:t>
            </a:r>
            <a:r>
              <a:rPr lang="is-IS" altLang="zh-CN" dirty="0">
                <a:solidFill>
                  <a:srgbClr val="000000"/>
                </a:solidFill>
                <a:latin typeface="Consolas" panose="020B0609020204030204" pitchFamily="49" charset="0"/>
              </a:rPr>
              <a:t> </a:t>
            </a:r>
            <a:r>
              <a:rPr lang="is-IS" altLang="zh-CN" dirty="0">
                <a:solidFill>
                  <a:srgbClr val="000BFF"/>
                </a:solidFill>
                <a:latin typeface="Consolas" panose="020B0609020204030204" pitchFamily="49" charset="0"/>
              </a:rPr>
              <a:t>0</a:t>
            </a:r>
            <a:r>
              <a:rPr lang="is-IS" altLang="zh-CN" dirty="0">
                <a:solidFill>
                  <a:srgbClr val="000000"/>
                </a:solidFill>
                <a:latin typeface="Consolas" panose="020B0609020204030204" pitchFamily="49" charset="0"/>
              </a:rPr>
              <a:t>;</a:t>
            </a:r>
          </a:p>
          <a:p>
            <a:r>
              <a:rPr lang="is-IS" altLang="zh-CN"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42325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招募课程小教员</a:t>
            </a:r>
            <a:endParaRPr lang="en-US" dirty="0"/>
          </a:p>
        </p:txBody>
      </p:sp>
      <p:sp>
        <p:nvSpPr>
          <p:cNvPr id="4" name="内容占位符 3"/>
          <p:cNvSpPr>
            <a:spLocks noGrp="1"/>
          </p:cNvSpPr>
          <p:nvPr>
            <p:ph idx="1"/>
          </p:nvPr>
        </p:nvSpPr>
        <p:spPr>
          <a:xfrm>
            <a:off x="179512" y="1416275"/>
            <a:ext cx="8964488" cy="5181077"/>
          </a:xfrm>
        </p:spPr>
        <p:txBody>
          <a:bodyPr/>
          <a:lstStyle/>
          <a:p>
            <a:r>
              <a:rPr lang="zh-CN" altLang="en-US" dirty="0" smtClean="0"/>
              <a:t>要求</a:t>
            </a:r>
            <a:endParaRPr lang="en-US" altLang="zh-CN" dirty="0" smtClean="0"/>
          </a:p>
          <a:p>
            <a:pPr lvl="1"/>
            <a:r>
              <a:rPr lang="zh-CN" altLang="en-US" dirty="0" smtClean="0">
                <a:sym typeface="华文仿宋" panose="02010600040101010101" pitchFamily="2" charset="-122"/>
              </a:rPr>
              <a:t>熟悉</a:t>
            </a:r>
            <a:r>
              <a:rPr lang="en-US" altLang="zh-CN" dirty="0" err="1" smtClean="0">
                <a:sym typeface="华文仿宋" panose="02010600040101010101" pitchFamily="2" charset="-122"/>
              </a:rPr>
              <a:t>linux</a:t>
            </a:r>
            <a:r>
              <a:rPr lang="zh-CN" altLang="en-US" dirty="0" smtClean="0">
                <a:sym typeface="华文仿宋" panose="02010600040101010101" pitchFamily="2" charset="-122"/>
              </a:rPr>
              <a:t>的命令和各种编程环境。</a:t>
            </a:r>
            <a:endParaRPr lang="en-US" altLang="zh-CN" dirty="0" smtClean="0">
              <a:sym typeface="华文仿宋" panose="02010600040101010101" pitchFamily="2" charset="-122"/>
            </a:endParaRPr>
          </a:p>
          <a:p>
            <a:pPr lvl="1"/>
            <a:r>
              <a:rPr lang="zh-CN" altLang="en-US" dirty="0" smtClean="0">
                <a:sym typeface="华文仿宋" panose="02010600040101010101" pitchFamily="2" charset="-122"/>
              </a:rPr>
              <a:t>有扎实</a:t>
            </a:r>
            <a:r>
              <a:rPr lang="zh-CN" altLang="en-US" dirty="0" smtClean="0">
                <a:sym typeface="华文仿宋" panose="02010600040101010101" pitchFamily="2" charset="-122"/>
              </a:rPr>
              <a:t>的</a:t>
            </a:r>
            <a:r>
              <a:rPr lang="en-US" altLang="zh-CN" dirty="0" smtClean="0">
                <a:sym typeface="华文仿宋" panose="02010600040101010101" pitchFamily="2" charset="-122"/>
              </a:rPr>
              <a:t>C++</a:t>
            </a:r>
            <a:r>
              <a:rPr lang="zh-CN" altLang="en-US" dirty="0" smtClean="0">
                <a:sym typeface="华文仿宋" panose="02010600040101010101" pitchFamily="2" charset="-122"/>
              </a:rPr>
              <a:t>编程基础，能够解决同学们</a:t>
            </a:r>
            <a:r>
              <a:rPr lang="zh-CN" altLang="en-US" dirty="0" smtClean="0">
                <a:sym typeface="华文仿宋" panose="02010600040101010101" pitchFamily="2" charset="-122"/>
              </a:rPr>
              <a:t>关于</a:t>
            </a:r>
            <a:r>
              <a:rPr lang="en-US" altLang="zh-CN" dirty="0">
                <a:sym typeface="华文仿宋" panose="02010600040101010101" pitchFamily="2" charset="-122"/>
              </a:rPr>
              <a:t>C</a:t>
            </a:r>
            <a:r>
              <a:rPr lang="en-US" altLang="zh-CN" dirty="0" smtClean="0">
                <a:sym typeface="华文仿宋" panose="02010600040101010101" pitchFamily="2" charset="-122"/>
              </a:rPr>
              <a:t>++</a:t>
            </a:r>
            <a:r>
              <a:rPr lang="zh-CN" altLang="en-US" dirty="0" smtClean="0">
                <a:sym typeface="华文仿宋" panose="02010600040101010101" pitchFamily="2" charset="-122"/>
              </a:rPr>
              <a:t>的基本问题。</a:t>
            </a:r>
            <a:endParaRPr lang="en-US" altLang="zh-CN" dirty="0" smtClean="0">
              <a:sym typeface="华文仿宋" panose="02010600040101010101" pitchFamily="2" charset="-122"/>
            </a:endParaRPr>
          </a:p>
          <a:p>
            <a:pPr lvl="1"/>
            <a:r>
              <a:rPr lang="zh-CN" altLang="en-US" dirty="0" smtClean="0">
                <a:sym typeface="华文仿宋" panose="02010600040101010101" pitchFamily="2" charset="-122"/>
              </a:rPr>
              <a:t>有竞赛经验更佳。</a:t>
            </a:r>
            <a:endParaRPr lang="en-US" altLang="zh-CN" dirty="0"/>
          </a:p>
          <a:p>
            <a:r>
              <a:rPr lang="zh-CN" altLang="en-US" dirty="0"/>
              <a:t>职责</a:t>
            </a:r>
            <a:endParaRPr lang="en-US" altLang="zh-CN" dirty="0" smtClean="0"/>
          </a:p>
          <a:p>
            <a:pPr lvl="1"/>
            <a:r>
              <a:rPr lang="zh-CN" altLang="en-US" dirty="0" smtClean="0">
                <a:sym typeface="华文仿宋" panose="02010600040101010101" pitchFamily="2" charset="-122"/>
              </a:rPr>
              <a:t>热心、耐心地帮助同学解决课程相关的问题。</a:t>
            </a:r>
            <a:endParaRPr lang="en-US" altLang="zh-CN" dirty="0">
              <a:sym typeface="华文仿宋" panose="02010600040101010101" pitchFamily="2" charset="-122"/>
            </a:endParaRPr>
          </a:p>
          <a:p>
            <a:pPr lvl="1"/>
            <a:r>
              <a:rPr lang="zh-CN" altLang="en-US" dirty="0" smtClean="0">
                <a:sym typeface="华文仿宋" panose="02010600040101010101" pitchFamily="2" charset="-122"/>
              </a:rPr>
              <a:t>记录自己解决的问题，参与</a:t>
            </a:r>
            <a:r>
              <a:rPr lang="en-US" altLang="zh-CN" dirty="0" smtClean="0">
                <a:sym typeface="华文仿宋" panose="02010600040101010101" pitchFamily="2" charset="-122"/>
              </a:rPr>
              <a:t>FAQ</a:t>
            </a:r>
            <a:r>
              <a:rPr lang="zh-CN" altLang="en-US" dirty="0" smtClean="0">
                <a:sym typeface="华文仿宋" panose="02010600040101010101" pitchFamily="2" charset="-122"/>
              </a:rPr>
              <a:t>列表的建设。</a:t>
            </a:r>
            <a:endParaRPr lang="en-US" altLang="zh-CN" dirty="0"/>
          </a:p>
          <a:p>
            <a:r>
              <a:rPr lang="zh-CN" altLang="en-US" dirty="0"/>
              <a:t>评价</a:t>
            </a:r>
            <a:endParaRPr lang="en-US" altLang="zh-CN" dirty="0" smtClean="0"/>
          </a:p>
          <a:p>
            <a:pPr lvl="1"/>
            <a:r>
              <a:rPr lang="zh-CN" altLang="en-US" b="1" dirty="0" smtClean="0">
                <a:sym typeface="华文仿宋" panose="02010600040101010101" pitchFamily="2" charset="-122"/>
              </a:rPr>
              <a:t>完成课程</a:t>
            </a:r>
            <a:r>
              <a:rPr lang="zh-CN" altLang="en-US" b="1" dirty="0" smtClean="0">
                <a:sym typeface="华文仿宋" panose="02010600040101010101" pitchFamily="2" charset="-122"/>
              </a:rPr>
              <a:t>所有考核</a:t>
            </a:r>
            <a:r>
              <a:rPr lang="zh-CN" altLang="en-US" b="1" dirty="0" smtClean="0">
                <a:sym typeface="华文仿宋" panose="02010600040101010101" pitchFamily="2" charset="-122"/>
              </a:rPr>
              <a:t>环节</a:t>
            </a:r>
            <a:r>
              <a:rPr lang="zh-CN" altLang="en-US" dirty="0" smtClean="0">
                <a:sym typeface="华文仿宋" panose="02010600040101010101" pitchFamily="2" charset="-122"/>
              </a:rPr>
              <a:t>。</a:t>
            </a:r>
            <a:endParaRPr lang="en-US" altLang="zh-CN" dirty="0" smtClean="0">
              <a:sym typeface="华文仿宋" panose="02010600040101010101" pitchFamily="2" charset="-122"/>
            </a:endParaRPr>
          </a:p>
          <a:p>
            <a:pPr lvl="1"/>
            <a:r>
              <a:rPr lang="en-US" altLang="zh-CN" dirty="0" smtClean="0">
                <a:sym typeface="华文仿宋" panose="02010600040101010101" pitchFamily="2" charset="-122"/>
              </a:rPr>
              <a:t>Bonus:</a:t>
            </a:r>
            <a:r>
              <a:rPr lang="zh-CN" altLang="en-US" dirty="0" smtClean="0">
                <a:sym typeface="华文仿宋" panose="02010600040101010101" pitchFamily="2" charset="-122"/>
              </a:rPr>
              <a:t>课程最终成绩</a:t>
            </a:r>
            <a:r>
              <a:rPr lang="en-US" altLang="zh-CN" dirty="0" smtClean="0">
                <a:sym typeface="华文仿宋" panose="02010600040101010101" pitchFamily="2" charset="-122"/>
              </a:rPr>
              <a:t>+</a:t>
            </a:r>
            <a:r>
              <a:rPr lang="zh-CN" altLang="en-US" dirty="0" smtClean="0">
                <a:sym typeface="华文仿宋" panose="02010600040101010101" pitchFamily="2" charset="-122"/>
              </a:rPr>
              <a:t>最多</a:t>
            </a:r>
            <a:r>
              <a:rPr lang="en-US" altLang="zh-CN" dirty="0" smtClean="0">
                <a:sym typeface="华文仿宋" panose="02010600040101010101" pitchFamily="2" charset="-122"/>
              </a:rPr>
              <a:t>5</a:t>
            </a:r>
            <a:r>
              <a:rPr lang="zh-CN" altLang="en-US" dirty="0" smtClean="0">
                <a:sym typeface="华文仿宋" panose="02010600040101010101" pitchFamily="2" charset="-122"/>
              </a:rPr>
              <a:t>分，由任课老师和助教共同评定。</a:t>
            </a:r>
            <a:endParaRPr lang="en-US" altLang="zh-CN" dirty="0">
              <a:sym typeface="华文仿宋" panose="02010600040101010101" pitchFamily="2" charset="-122"/>
            </a:endParaRPr>
          </a:p>
          <a:p>
            <a:r>
              <a:rPr lang="zh-CN" altLang="en-US" dirty="0" smtClean="0"/>
              <a:t>报名时间</a:t>
            </a:r>
            <a:endParaRPr lang="en-US" altLang="zh-CN" dirty="0"/>
          </a:p>
          <a:p>
            <a:pPr lvl="1"/>
            <a:r>
              <a:rPr lang="en-US" altLang="zh-CN" dirty="0" smtClean="0">
                <a:sym typeface="华文仿宋" panose="02010600040101010101" pitchFamily="2" charset="-122"/>
              </a:rPr>
              <a:t>3</a:t>
            </a:r>
            <a:r>
              <a:rPr lang="zh-CN" altLang="en-US" dirty="0" smtClean="0">
                <a:sym typeface="华文仿宋" panose="02010600040101010101" pitchFamily="2" charset="-122"/>
              </a:rPr>
              <a:t>月</a:t>
            </a:r>
            <a:r>
              <a:rPr lang="en-US" altLang="zh-CN" dirty="0" smtClean="0">
                <a:sym typeface="华文仿宋" panose="02010600040101010101" pitchFamily="2" charset="-122"/>
              </a:rPr>
              <a:t>18</a:t>
            </a:r>
            <a:r>
              <a:rPr lang="zh-CN" altLang="en-US" dirty="0" smtClean="0">
                <a:sym typeface="华文仿宋" panose="02010600040101010101" pitchFamily="2" charset="-122"/>
              </a:rPr>
              <a:t>日</a:t>
            </a:r>
            <a:r>
              <a:rPr lang="zh-CN" altLang="en-US" dirty="0" smtClean="0">
                <a:sym typeface="华文仿宋" panose="02010600040101010101" pitchFamily="2" charset="-122"/>
              </a:rPr>
              <a:t>（</a:t>
            </a:r>
            <a:r>
              <a:rPr lang="zh-CN" altLang="en-US" dirty="0" smtClean="0">
                <a:sym typeface="华文仿宋" panose="02010600040101010101" pitchFamily="2" charset="-122"/>
              </a:rPr>
              <a:t>周</a:t>
            </a:r>
            <a:r>
              <a:rPr lang="zh-CN" altLang="en-US" dirty="0" smtClean="0">
                <a:sym typeface="华文仿宋" panose="02010600040101010101" pitchFamily="2" charset="-122"/>
              </a:rPr>
              <a:t>日</a:t>
            </a:r>
            <a:r>
              <a:rPr lang="zh-CN" altLang="en-US" dirty="0" smtClean="0">
                <a:sym typeface="华文仿宋" panose="02010600040101010101" pitchFamily="2" charset="-122"/>
              </a:rPr>
              <a:t>）</a:t>
            </a:r>
            <a:r>
              <a:rPr lang="en-US" altLang="zh-CN" dirty="0" smtClean="0">
                <a:sym typeface="华文仿宋" panose="02010600040101010101" pitchFamily="2" charset="-122"/>
              </a:rPr>
              <a:t>23:59</a:t>
            </a:r>
            <a:r>
              <a:rPr lang="zh-CN" altLang="en-US" dirty="0" smtClean="0">
                <a:sym typeface="华文仿宋" panose="02010600040101010101" pitchFamily="2" charset="-122"/>
              </a:rPr>
              <a:t>之前，</a:t>
            </a:r>
            <a:r>
              <a:rPr lang="zh-CN" altLang="en-US" dirty="0" smtClean="0">
                <a:sym typeface="华文仿宋" panose="02010600040101010101" pitchFamily="2" charset="-122"/>
              </a:rPr>
              <a:t>联系韩旭助教</a:t>
            </a:r>
            <a:endParaRPr lang="en-US" altLang="zh-CN" dirty="0"/>
          </a:p>
          <a:p>
            <a:pPr marL="457200" lvl="1" indent="0">
              <a:buNone/>
            </a:pPr>
            <a:endParaRPr lang="en-US" altLang="zh-CN" dirty="0" smtClean="0">
              <a:sym typeface="华文仿宋" panose="0201060004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3</a:t>
            </a:fld>
            <a:endParaRPr lang="en-US" altLang="zh-CN"/>
          </a:p>
        </p:txBody>
      </p:sp>
    </p:spTree>
    <p:extLst>
      <p:ext uri="{BB962C8B-B14F-4D97-AF65-F5344CB8AC3E}">
        <p14:creationId xmlns:p14="http://schemas.microsoft.com/office/powerpoint/2010/main" val="15823343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6A7066F-3353-4AFD-829C-1A77A28E30D4}"/>
              </a:ext>
            </a:extLst>
          </p:cNvPr>
          <p:cNvSpPr>
            <a:spLocks noGrp="1"/>
          </p:cNvSpPr>
          <p:nvPr>
            <p:ph type="title"/>
          </p:nvPr>
        </p:nvSpPr>
        <p:spPr/>
        <p:txBody>
          <a:bodyPr/>
          <a:lstStyle/>
          <a:p>
            <a:r>
              <a:rPr lang="zh-CN" altLang="en-US" dirty="0"/>
              <a:t>常量</a:t>
            </a:r>
            <a:r>
              <a:rPr lang="zh-CN" altLang="en-US" dirty="0" smtClean="0"/>
              <a:t>静态</a:t>
            </a:r>
            <a:r>
              <a:rPr lang="zh-CN" altLang="en-US" dirty="0" smtClean="0"/>
              <a:t>数据成员</a:t>
            </a:r>
            <a:endParaRPr lang="zh-CN" altLang="en-US" dirty="0"/>
          </a:p>
        </p:txBody>
      </p:sp>
      <p:sp>
        <p:nvSpPr>
          <p:cNvPr id="3" name="内容占位符 2">
            <a:extLst>
              <a:ext uri="{FF2B5EF4-FFF2-40B4-BE49-F238E27FC236}">
                <a16:creationId xmlns:a16="http://schemas.microsoft.com/office/drawing/2014/main" xmlns="" id="{03B471AE-92BE-4601-A152-17B268A3656C}"/>
              </a:ext>
            </a:extLst>
          </p:cNvPr>
          <p:cNvSpPr>
            <a:spLocks noGrp="1"/>
          </p:cNvSpPr>
          <p:nvPr>
            <p:ph idx="1"/>
          </p:nvPr>
        </p:nvSpPr>
        <p:spPr/>
        <p:txBody>
          <a:bodyPr/>
          <a:lstStyle/>
          <a:p>
            <a:r>
              <a:rPr lang="zh-CN" altLang="en-US" dirty="0" smtClean="0"/>
              <a:t>我们</a:t>
            </a:r>
            <a:r>
              <a:rPr lang="zh-CN" altLang="en-US" dirty="0"/>
              <a:t>可以定义既是常量也是静态</a:t>
            </a:r>
            <a:r>
              <a:rPr lang="zh-CN" altLang="en-US" dirty="0"/>
              <a:t>的数据成员</a:t>
            </a:r>
            <a:endParaRPr lang="en-US" altLang="zh-CN" dirty="0"/>
          </a:p>
          <a:p>
            <a:pPr lvl="1"/>
            <a:r>
              <a:rPr lang="zh-CN" altLang="en-US" dirty="0"/>
              <a:t>作为类的</a:t>
            </a:r>
            <a:r>
              <a:rPr lang="zh-CN" altLang="en-US" dirty="0"/>
              <a:t>常量数据成员</a:t>
            </a:r>
            <a:endParaRPr lang="en-US" altLang="zh-CN" dirty="0" smtClean="0"/>
          </a:p>
          <a:p>
            <a:r>
              <a:rPr lang="zh-CN" altLang="en-US" dirty="0"/>
              <a:t>常量静态数据成员需要</a:t>
            </a:r>
            <a:r>
              <a:rPr lang="zh-CN" altLang="en-US" dirty="0" smtClean="0"/>
              <a:t>在类外进行初始化</a:t>
            </a:r>
            <a:endParaRPr lang="en-US" altLang="zh-CN" dirty="0" smtClean="0"/>
          </a:p>
          <a:p>
            <a:pPr lvl="1"/>
            <a:r>
              <a:rPr lang="zh-CN" altLang="en-US" dirty="0"/>
              <a:t>和</a:t>
            </a:r>
            <a:r>
              <a:rPr lang="zh-CN" altLang="en-US" dirty="0" smtClean="0"/>
              <a:t>静态</a:t>
            </a:r>
            <a:r>
              <a:rPr lang="zh-CN" altLang="en-US" dirty="0"/>
              <a:t>数据成员</a:t>
            </a:r>
            <a:r>
              <a:rPr lang="zh-CN" altLang="en-US" dirty="0" smtClean="0"/>
              <a:t>一样</a:t>
            </a:r>
            <a:endParaRPr lang="en-US" altLang="zh-CN" dirty="0"/>
          </a:p>
          <a:p>
            <a:pPr lvl="1"/>
            <a:r>
              <a:rPr lang="zh-CN" altLang="en-US" dirty="0"/>
              <a:t>但有两个</a:t>
            </a:r>
            <a:r>
              <a:rPr lang="zh-CN" altLang="en-US" dirty="0">
                <a:solidFill>
                  <a:srgbClr val="FF0000"/>
                </a:solidFill>
              </a:rPr>
              <a:t>例外</a:t>
            </a:r>
            <a:r>
              <a:rPr lang="zh-CN" altLang="en-US" dirty="0"/>
              <a:t>：</a:t>
            </a:r>
            <a:r>
              <a:rPr lang="en-US" altLang="zh-CN" dirty="0" err="1"/>
              <a:t>int</a:t>
            </a:r>
            <a:r>
              <a:rPr lang="zh-CN" altLang="en-US" dirty="0"/>
              <a:t>和</a:t>
            </a:r>
            <a:r>
              <a:rPr lang="en-US" altLang="zh-CN" dirty="0" err="1"/>
              <a:t>enum</a:t>
            </a:r>
            <a:r>
              <a:rPr lang="zh-CN" altLang="en-US" dirty="0"/>
              <a:t>类型可以就地初始化</a:t>
            </a:r>
          </a:p>
          <a:p>
            <a:r>
              <a:rPr lang="zh-CN" altLang="en-US" dirty="0"/>
              <a:t>常量</a:t>
            </a:r>
            <a:r>
              <a:rPr lang="zh-CN" altLang="en-US" dirty="0"/>
              <a:t>静态数据成员和静态数据成员一样</a:t>
            </a:r>
            <a:r>
              <a:rPr lang="zh-CN" altLang="en-US" dirty="0"/>
              <a:t>，满足访问权限的任意函数均可访问，但都不能修改</a:t>
            </a:r>
            <a:endParaRPr lang="en-US" altLang="zh-CN" dirty="0"/>
          </a:p>
          <a:p>
            <a:endParaRPr lang="en-US" altLang="zh-CN" dirty="0"/>
          </a:p>
          <a:p>
            <a:r>
              <a:rPr lang="zh-CN" altLang="en-US" dirty="0"/>
              <a:t>注意：不存在常量静态函数。因为常量函数是说当前对象为常量，不可修改</a:t>
            </a:r>
          </a:p>
        </p:txBody>
      </p:sp>
      <p:sp>
        <p:nvSpPr>
          <p:cNvPr id="4" name="灯片编号占位符 3">
            <a:extLst>
              <a:ext uri="{FF2B5EF4-FFF2-40B4-BE49-F238E27FC236}">
                <a16:creationId xmlns:a16="http://schemas.microsoft.com/office/drawing/2014/main" xmlns="" id="{C86C9AB1-D74C-4C81-BF0B-7111678A6CFC}"/>
              </a:ext>
            </a:extLst>
          </p:cNvPr>
          <p:cNvSpPr>
            <a:spLocks noGrp="1"/>
          </p:cNvSpPr>
          <p:nvPr>
            <p:ph type="sldNum" sz="quarter" idx="12"/>
          </p:nvPr>
        </p:nvSpPr>
        <p:spPr/>
        <p:txBody>
          <a:bodyPr/>
          <a:lstStyle/>
          <a:p>
            <a:pPr>
              <a:defRPr/>
            </a:pPr>
            <a:fld id="{BFD7BE51-03DD-4CCA-8227-D775462981B4}" type="slidenum">
              <a:rPr lang="en-US" altLang="zh-CN" smtClean="0"/>
              <a:pPr>
                <a:defRPr/>
              </a:pPr>
              <a:t>30</a:t>
            </a:fld>
            <a:endParaRPr lang="en-US" altLang="zh-CN"/>
          </a:p>
        </p:txBody>
      </p:sp>
    </p:spTree>
    <p:extLst>
      <p:ext uri="{BB962C8B-B14F-4D97-AF65-F5344CB8AC3E}">
        <p14:creationId xmlns:p14="http://schemas.microsoft.com/office/powerpoint/2010/main" val="2569220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1E6CD47-9E26-46BB-9085-EA853EECA9DB}"/>
              </a:ext>
            </a:extLst>
          </p:cNvPr>
          <p:cNvSpPr>
            <a:spLocks noGrp="1"/>
          </p:cNvSpPr>
          <p:nvPr>
            <p:ph type="title"/>
          </p:nvPr>
        </p:nvSpPr>
        <p:spPr/>
        <p:txBody>
          <a:bodyPr/>
          <a:lstStyle/>
          <a:p>
            <a:r>
              <a:rPr lang="zh-CN" altLang="en-US" dirty="0"/>
              <a:t>常量</a:t>
            </a:r>
            <a:r>
              <a:rPr lang="zh-CN" altLang="en-US" dirty="0"/>
              <a:t>静态数据成员</a:t>
            </a:r>
            <a:endParaRPr lang="zh-CN" altLang="en-US" dirty="0"/>
          </a:p>
        </p:txBody>
      </p:sp>
      <p:sp>
        <p:nvSpPr>
          <p:cNvPr id="4" name="灯片编号占位符 3">
            <a:extLst>
              <a:ext uri="{FF2B5EF4-FFF2-40B4-BE49-F238E27FC236}">
                <a16:creationId xmlns:a16="http://schemas.microsoft.com/office/drawing/2014/main" xmlns="" id="{7A2259F0-DBF1-44B2-9027-126F4D698B7E}"/>
              </a:ext>
            </a:extLst>
          </p:cNvPr>
          <p:cNvSpPr>
            <a:spLocks noGrp="1"/>
          </p:cNvSpPr>
          <p:nvPr>
            <p:ph type="sldNum" sz="quarter" idx="12"/>
          </p:nvPr>
        </p:nvSpPr>
        <p:spPr/>
        <p:txBody>
          <a:bodyPr/>
          <a:lstStyle/>
          <a:p>
            <a:pPr>
              <a:defRPr/>
            </a:pPr>
            <a:fld id="{BFD7BE51-03DD-4CCA-8227-D775462981B4}" type="slidenum">
              <a:rPr lang="en-US" altLang="zh-CN" smtClean="0"/>
              <a:pPr>
                <a:defRPr/>
              </a:pPr>
              <a:t>31</a:t>
            </a:fld>
            <a:endParaRPr lang="en-US" altLang="zh-CN"/>
          </a:p>
        </p:txBody>
      </p:sp>
      <p:sp>
        <p:nvSpPr>
          <p:cNvPr id="7" name="文本框 6">
            <a:extLst>
              <a:ext uri="{FF2B5EF4-FFF2-40B4-BE49-F238E27FC236}">
                <a16:creationId xmlns:a16="http://schemas.microsoft.com/office/drawing/2014/main" xmlns="" id="{A82F3126-96F4-4412-A11B-32BA76AB9E5B}"/>
              </a:ext>
            </a:extLst>
          </p:cNvPr>
          <p:cNvSpPr txBox="1"/>
          <p:nvPr/>
        </p:nvSpPr>
        <p:spPr>
          <a:xfrm>
            <a:off x="899592" y="2204864"/>
            <a:ext cx="7632848" cy="3046988"/>
          </a:xfrm>
          <a:prstGeom prst="rect">
            <a:avLst/>
          </a:prstGeom>
          <a:noFill/>
        </p:spPr>
        <p:txBody>
          <a:bodyPr wrap="square" rtlCol="0">
            <a:spAutoFit/>
          </a:bodyPr>
          <a:lstStyle/>
          <a:p>
            <a:r>
              <a:rPr lang="en-US" altLang="zh-CN" sz="2400" b="1" dirty="0">
                <a:solidFill>
                  <a:srgbClr val="C00000"/>
                </a:solidFill>
                <a:latin typeface="Consolas" panose="020B0609020204030204" pitchFamily="49" charset="0"/>
              </a:rPr>
              <a:t>class</a:t>
            </a:r>
            <a:r>
              <a:rPr lang="en-US" altLang="zh-CN" sz="2400" b="1" dirty="0">
                <a:latin typeface="Consolas" panose="020B0609020204030204" pitchFamily="49" charset="0"/>
              </a:rPr>
              <a:t> foo {</a:t>
            </a:r>
          </a:p>
          <a:p>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static</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char*</a:t>
            </a:r>
            <a:r>
              <a:rPr lang="en-US" altLang="zh-CN" sz="2400" b="1" dirty="0">
                <a:latin typeface="Consolas" panose="020B0609020204030204" pitchFamily="49" charset="0"/>
              </a:rPr>
              <a:t> </a:t>
            </a:r>
            <a:r>
              <a:rPr lang="en-US" altLang="zh-CN" sz="2400" b="1" dirty="0" err="1">
                <a:latin typeface="Consolas" panose="020B0609020204030204" pitchFamily="49" charset="0"/>
              </a:rPr>
              <a:t>cs</a:t>
            </a:r>
            <a:r>
              <a:rPr lang="en-US" altLang="zh-CN" sz="2400" b="1" dirty="0">
                <a:latin typeface="Consolas" panose="020B0609020204030204" pitchFamily="49" charset="0"/>
              </a:rPr>
              <a:t>; </a:t>
            </a:r>
            <a:r>
              <a:rPr lang="en-US" altLang="zh-CN" sz="2400" b="1" dirty="0">
                <a:solidFill>
                  <a:srgbClr val="008000"/>
                </a:solidFill>
                <a:latin typeface="Consolas" panose="020B0609020204030204" pitchFamily="49" charset="0"/>
              </a:rPr>
              <a:t>// </a:t>
            </a:r>
            <a:r>
              <a:rPr lang="zh-CN" altLang="en-US" sz="2400" b="1" dirty="0">
                <a:solidFill>
                  <a:srgbClr val="008000"/>
                </a:solidFill>
                <a:latin typeface="Consolas" panose="020B0609020204030204" pitchFamily="49" charset="0"/>
              </a:rPr>
              <a:t>不可就地初始化</a:t>
            </a:r>
            <a:endParaRPr lang="en-US" altLang="zh-CN" sz="2400" b="1" dirty="0">
              <a:solidFill>
                <a:srgbClr val="008000"/>
              </a:solidFill>
              <a:latin typeface="Consolas" panose="020B0609020204030204" pitchFamily="49" charset="0"/>
            </a:endParaRPr>
          </a:p>
          <a:p>
            <a:pPr lvl="1"/>
            <a:r>
              <a:rPr lang="en-US" altLang="zh-CN" sz="2400" b="1" dirty="0">
                <a:solidFill>
                  <a:srgbClr val="C00000"/>
                </a:solidFill>
                <a:latin typeface="Consolas" panose="020B0609020204030204" pitchFamily="49" charset="0"/>
              </a:rPr>
              <a:t>static</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int</a:t>
            </a:r>
            <a:r>
              <a:rPr lang="en-US" altLang="zh-CN" sz="2400" b="1" dirty="0">
                <a:latin typeface="Consolas" panose="020B0609020204030204" pitchFamily="49" charset="0"/>
              </a:rPr>
              <a:t> </a:t>
            </a:r>
            <a:r>
              <a:rPr lang="en-US" altLang="zh-CN" sz="2400" b="1" dirty="0" err="1">
                <a:latin typeface="Consolas" panose="020B0609020204030204" pitchFamily="49" charset="0"/>
              </a:rPr>
              <a:t>i</a:t>
            </a:r>
            <a:r>
              <a:rPr lang="en-US" altLang="zh-CN" sz="2400" b="1" dirty="0">
                <a:latin typeface="Consolas" panose="020B0609020204030204" pitchFamily="49" charset="0"/>
              </a:rPr>
              <a:t> = 3; </a:t>
            </a:r>
            <a:r>
              <a:rPr lang="en-US" altLang="zh-CN" sz="2400" b="1" dirty="0">
                <a:solidFill>
                  <a:srgbClr val="008000"/>
                </a:solidFill>
                <a:latin typeface="Consolas" panose="020B0609020204030204" pitchFamily="49" charset="0"/>
              </a:rPr>
              <a:t>// </a:t>
            </a:r>
            <a:r>
              <a:rPr lang="zh-CN" altLang="en-US" sz="2400" b="1" dirty="0">
                <a:solidFill>
                  <a:srgbClr val="008000"/>
                </a:solidFill>
                <a:latin typeface="Consolas" panose="020B0609020204030204" pitchFamily="49" charset="0"/>
              </a:rPr>
              <a:t>可以就地初始化</a:t>
            </a:r>
            <a:endParaRPr lang="en-US" altLang="zh-CN" sz="2400" b="1" dirty="0">
              <a:solidFill>
                <a:srgbClr val="008000"/>
              </a:solidFill>
              <a:latin typeface="Consolas" panose="020B0609020204030204" pitchFamily="49" charset="0"/>
            </a:endParaRPr>
          </a:p>
          <a:p>
            <a:pPr lvl="1"/>
            <a:r>
              <a:rPr lang="en-US" altLang="zh-CN" sz="2400" b="1" dirty="0">
                <a:solidFill>
                  <a:srgbClr val="C00000"/>
                </a:solidFill>
                <a:latin typeface="Consolas" panose="020B0609020204030204" pitchFamily="49" charset="0"/>
              </a:rPr>
              <a:t>static</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int</a:t>
            </a:r>
            <a:r>
              <a:rPr lang="en-US" altLang="zh-CN" sz="2400" b="1" dirty="0">
                <a:latin typeface="Consolas" panose="020B0609020204030204" pitchFamily="49" charset="0"/>
              </a:rPr>
              <a:t> j; </a:t>
            </a:r>
            <a:r>
              <a:rPr lang="en-US" altLang="zh-CN" sz="2400" b="1" dirty="0">
                <a:solidFill>
                  <a:srgbClr val="008000"/>
                </a:solidFill>
                <a:latin typeface="Consolas" panose="020B0609020204030204" pitchFamily="49" charset="0"/>
              </a:rPr>
              <a:t>// </a:t>
            </a:r>
            <a:r>
              <a:rPr lang="zh-CN" altLang="en-US" sz="2400" b="1" dirty="0">
                <a:solidFill>
                  <a:srgbClr val="008000"/>
                </a:solidFill>
                <a:latin typeface="Consolas" panose="020B0609020204030204" pitchFamily="49" charset="0"/>
              </a:rPr>
              <a:t>也可以在类外定义</a:t>
            </a:r>
            <a:endParaRPr lang="en-US" altLang="zh-CN" sz="2400" b="1" dirty="0">
              <a:solidFill>
                <a:srgbClr val="008000"/>
              </a:solidFill>
              <a:latin typeface="Consolas" panose="020B0609020204030204" pitchFamily="49" charset="0"/>
            </a:endParaRPr>
          </a:p>
          <a:p>
            <a:r>
              <a:rPr lang="en-US" altLang="zh-CN" sz="2400" b="1" dirty="0">
                <a:latin typeface="Consolas" panose="020B0609020204030204" pitchFamily="49" charset="0"/>
              </a:rPr>
              <a:t>};</a:t>
            </a:r>
          </a:p>
          <a:p>
            <a:endParaRPr lang="en-US" altLang="zh-CN" sz="2400" b="1" dirty="0">
              <a:latin typeface="Consolas" panose="020B0609020204030204" pitchFamily="49" charset="0"/>
            </a:endParaRPr>
          </a:p>
          <a:p>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char*</a:t>
            </a:r>
            <a:r>
              <a:rPr lang="en-US" altLang="zh-CN" sz="2400" b="1" dirty="0">
                <a:latin typeface="Consolas" panose="020B0609020204030204" pitchFamily="49" charset="0"/>
              </a:rPr>
              <a:t> foo::</a:t>
            </a:r>
            <a:r>
              <a:rPr lang="en-US" altLang="zh-CN" sz="2400" b="1" dirty="0" err="1">
                <a:latin typeface="Consolas" panose="020B0609020204030204" pitchFamily="49" charset="0"/>
              </a:rPr>
              <a:t>cs</a:t>
            </a:r>
            <a:r>
              <a:rPr lang="en-US" altLang="zh-CN" sz="2400" b="1" dirty="0">
                <a:latin typeface="Consolas" panose="020B0609020204030204" pitchFamily="49" charset="0"/>
              </a:rPr>
              <a:t> = "foo C string";</a:t>
            </a:r>
          </a:p>
          <a:p>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int</a:t>
            </a:r>
            <a:r>
              <a:rPr lang="en-US" altLang="zh-CN" sz="2400" b="1" dirty="0">
                <a:latin typeface="Consolas" panose="020B0609020204030204" pitchFamily="49" charset="0"/>
              </a:rPr>
              <a:t> foo::j = 4;</a:t>
            </a:r>
            <a:endParaRPr lang="zh-CN" altLang="en-US" sz="2400" b="1" dirty="0">
              <a:latin typeface="Consolas" panose="020B0609020204030204" pitchFamily="49" charset="0"/>
            </a:endParaRPr>
          </a:p>
        </p:txBody>
      </p:sp>
    </p:spTree>
    <p:extLst>
      <p:ext uri="{BB962C8B-B14F-4D97-AF65-F5344CB8AC3E}">
        <p14:creationId xmlns:p14="http://schemas.microsoft.com/office/powerpoint/2010/main" val="93554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常量、</a:t>
            </a:r>
            <a:r>
              <a:rPr kumimoji="1" lang="zh-CN" altLang="en-US" dirty="0" smtClean="0"/>
              <a:t>静态</a:t>
            </a:r>
            <a:r>
              <a:rPr lang="zh-CN" altLang="en-US" dirty="0"/>
              <a:t>数据成员</a:t>
            </a:r>
            <a:r>
              <a:rPr kumimoji="1" lang="zh-CN" altLang="en-US" dirty="0" smtClean="0"/>
              <a:t>总结</a:t>
            </a:r>
            <a:endParaRPr kumimoji="1" lang="zh-CN" altLang="en-US" dirty="0"/>
          </a:p>
        </p:txBody>
      </p:sp>
      <p:sp>
        <p:nvSpPr>
          <p:cNvPr id="3" name="内容占位符 2"/>
          <p:cNvSpPr>
            <a:spLocks noGrp="1"/>
          </p:cNvSpPr>
          <p:nvPr>
            <p:ph idx="1"/>
          </p:nvPr>
        </p:nvSpPr>
        <p:spPr>
          <a:xfrm>
            <a:off x="628650" y="1442196"/>
            <a:ext cx="8047806" cy="4935634"/>
          </a:xfrm>
        </p:spPr>
        <p:txBody>
          <a:bodyPr/>
          <a:lstStyle/>
          <a:p>
            <a:r>
              <a:rPr lang="zh-CN" altLang="en-US" b="0" dirty="0"/>
              <a:t>对于</a:t>
            </a:r>
            <a:r>
              <a:rPr lang="zh-CN" altLang="en-US" b="0" dirty="0">
                <a:solidFill>
                  <a:srgbClr val="FF0000"/>
                </a:solidFill>
              </a:rPr>
              <a:t>常量静态</a:t>
            </a:r>
            <a:r>
              <a:rPr lang="zh-CN" altLang="en-US" b="0" dirty="0"/>
              <a:t>的数据成员，</a:t>
            </a:r>
            <a:r>
              <a:rPr lang="zh-CN" altLang="en-US" b="0" dirty="0"/>
              <a:t>需要在类外初始化。但对于</a:t>
            </a:r>
            <a:r>
              <a:rPr lang="en-US" altLang="zh-CN" b="0" dirty="0" err="1"/>
              <a:t>int</a:t>
            </a:r>
            <a:r>
              <a:rPr lang="zh-CN" altLang="en-US" b="0" dirty="0"/>
              <a:t>和</a:t>
            </a:r>
            <a:r>
              <a:rPr lang="en-US" altLang="zh-CN" b="0" dirty="0" err="1"/>
              <a:t>enum</a:t>
            </a:r>
            <a:r>
              <a:rPr lang="zh-CN" altLang="en-US" b="0" dirty="0"/>
              <a:t>类型，</a:t>
            </a:r>
            <a:r>
              <a:rPr lang="zh-CN" altLang="en-US" b="0" dirty="0">
                <a:solidFill>
                  <a:srgbClr val="FF0000"/>
                </a:solidFill>
              </a:rPr>
              <a:t>支持在定义时初始化</a:t>
            </a:r>
            <a:r>
              <a:rPr lang="zh-CN" altLang="en-US" b="0" dirty="0"/>
              <a:t>。</a:t>
            </a:r>
          </a:p>
          <a:p>
            <a:r>
              <a:rPr lang="zh-CN" altLang="en-US" b="0" dirty="0"/>
              <a:t>对于</a:t>
            </a:r>
            <a:r>
              <a:rPr lang="zh-CN" altLang="en-US" b="0" dirty="0">
                <a:solidFill>
                  <a:srgbClr val="FF0000"/>
                </a:solidFill>
              </a:rPr>
              <a:t>静态、非常量</a:t>
            </a:r>
            <a:r>
              <a:rPr lang="zh-CN" altLang="en-US" b="0" dirty="0"/>
              <a:t>的数据成员，</a:t>
            </a:r>
            <a:r>
              <a:rPr lang="zh-CN" altLang="en-US" b="0" dirty="0">
                <a:solidFill>
                  <a:srgbClr val="FF0000"/>
                </a:solidFill>
              </a:rPr>
              <a:t>要求在类外初始化</a:t>
            </a:r>
            <a:r>
              <a:rPr lang="zh-CN" altLang="en-US" b="0" dirty="0"/>
              <a:t>。</a:t>
            </a:r>
          </a:p>
          <a:p>
            <a:r>
              <a:rPr lang="zh-CN" altLang="en-US" b="0" dirty="0"/>
              <a:t>对于</a:t>
            </a:r>
            <a:r>
              <a:rPr lang="zh-CN" altLang="en-US" b="0" dirty="0">
                <a:solidFill>
                  <a:srgbClr val="FF0000"/>
                </a:solidFill>
              </a:rPr>
              <a:t>常量、非静态</a:t>
            </a:r>
            <a:r>
              <a:rPr lang="zh-CN" altLang="en-US" b="0" dirty="0"/>
              <a:t>的数据成员，</a:t>
            </a:r>
            <a:r>
              <a:rPr lang="zh-CN" altLang="en-US" b="0" dirty="0"/>
              <a:t>可以在构造函数的初始化列表中来初始化或</a:t>
            </a:r>
            <a:r>
              <a:rPr lang="zh-CN" altLang="en-US" b="0" dirty="0">
                <a:solidFill>
                  <a:srgbClr val="FF0000"/>
                </a:solidFill>
              </a:rPr>
              <a:t>就地初始化</a:t>
            </a:r>
            <a:r>
              <a:rPr lang="zh-CN" altLang="en-US" b="0" dirty="0"/>
              <a:t>。</a:t>
            </a:r>
            <a:endParaRPr lang="en-US" altLang="zh-CN" b="0" dirty="0"/>
          </a:p>
          <a:p>
            <a:r>
              <a:rPr lang="zh-CN" altLang="en-US" b="0" dirty="0"/>
              <a:t>对于</a:t>
            </a:r>
            <a:r>
              <a:rPr lang="zh-CN" altLang="en-US" b="0" dirty="0">
                <a:solidFill>
                  <a:srgbClr val="FF0000"/>
                </a:solidFill>
              </a:rPr>
              <a:t>非常量、非静态</a:t>
            </a:r>
            <a:r>
              <a:rPr lang="zh-CN" altLang="en-US" b="0" dirty="0"/>
              <a:t>的数据成员，</a:t>
            </a:r>
            <a:r>
              <a:rPr lang="zh-CN" altLang="en-US" b="0" dirty="0"/>
              <a:t>可以在构造函数的初始化列表、或构造函数内进行初始化，同时也允许就地初始化。</a:t>
            </a:r>
          </a:p>
        </p:txBody>
      </p:sp>
    </p:spTree>
    <p:extLst>
      <p:ext uri="{BB962C8B-B14F-4D97-AF65-F5344CB8AC3E}">
        <p14:creationId xmlns:p14="http://schemas.microsoft.com/office/powerpoint/2010/main" val="421759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局部对象的构造与析构</a:t>
            </a:r>
          </a:p>
        </p:txBody>
      </p:sp>
      <p:sp>
        <p:nvSpPr>
          <p:cNvPr id="3" name="内容占位符 2"/>
          <p:cNvSpPr>
            <a:spLocks noGrp="1"/>
          </p:cNvSpPr>
          <p:nvPr>
            <p:ph idx="1"/>
          </p:nvPr>
        </p:nvSpPr>
        <p:spPr>
          <a:xfrm>
            <a:off x="628650" y="1442196"/>
            <a:ext cx="8047806" cy="4935634"/>
          </a:xfrm>
        </p:spPr>
        <p:txBody>
          <a:bodyPr/>
          <a:lstStyle/>
          <a:p>
            <a:r>
              <a:rPr lang="zh-CN" altLang="en-US" b="0" dirty="0"/>
              <a:t>局部对象</a:t>
            </a:r>
            <a:endParaRPr lang="en-US" altLang="zh-CN" b="0" dirty="0"/>
          </a:p>
          <a:p>
            <a:pPr lvl="1"/>
            <a:r>
              <a:rPr lang="zh-CN" altLang="en-US" dirty="0"/>
              <a:t>在程序执行到该局部对象的代码时被初始化。</a:t>
            </a:r>
            <a:endParaRPr lang="en-US" altLang="zh-CN" dirty="0"/>
          </a:p>
          <a:p>
            <a:pPr lvl="1"/>
            <a:r>
              <a:rPr lang="zh-CN" altLang="en-US" b="0" dirty="0"/>
              <a:t>在局部对象生命周期结束、即所在作用域结束后被析构。</a:t>
            </a:r>
            <a:endParaRPr lang="en-US" altLang="zh-CN" b="0" dirty="0"/>
          </a:p>
        </p:txBody>
      </p:sp>
      <p:sp>
        <p:nvSpPr>
          <p:cNvPr id="5" name="文本框 4">
            <a:extLst>
              <a:ext uri="{FF2B5EF4-FFF2-40B4-BE49-F238E27FC236}">
                <a16:creationId xmlns:a16="http://schemas.microsoft.com/office/drawing/2014/main" xmlns="" id="{E99531B2-A358-4170-9DF3-4B7595DE8F9E}"/>
              </a:ext>
            </a:extLst>
          </p:cNvPr>
          <p:cNvSpPr txBox="1"/>
          <p:nvPr/>
        </p:nvSpPr>
        <p:spPr>
          <a:xfrm>
            <a:off x="1187624" y="3449782"/>
            <a:ext cx="6593472" cy="2308324"/>
          </a:xfrm>
          <a:prstGeom prst="rect">
            <a:avLst/>
          </a:prstGeom>
          <a:noFill/>
        </p:spPr>
        <p:txBody>
          <a:bodyPr wrap="none" rtlCol="0">
            <a:spAutoFit/>
          </a:bodyPr>
          <a:lstStyle/>
          <a:p>
            <a:r>
              <a:rPr lang="en-US" altLang="zh-CN" sz="2400" dirty="0" err="1">
                <a:solidFill>
                  <a:srgbClr val="C00000"/>
                </a:solidFill>
                <a:latin typeface="Consolas" panose="020B0609020204030204" pitchFamily="49" charset="0"/>
              </a:rPr>
              <a:t>int</a:t>
            </a:r>
            <a:r>
              <a:rPr lang="en-US" altLang="zh-CN" sz="2400" dirty="0">
                <a:latin typeface="Consolas" panose="020B0609020204030204" pitchFamily="49" charset="0"/>
              </a:rPr>
              <a:t> main() {</a:t>
            </a:r>
          </a:p>
          <a:p>
            <a:r>
              <a:rPr lang="en-US" altLang="zh-CN" sz="2400" dirty="0">
                <a:latin typeface="Consolas" panose="020B0609020204030204" pitchFamily="49" charset="0"/>
              </a:rPr>
              <a:t>	</a:t>
            </a:r>
            <a:r>
              <a:rPr lang="en-US" altLang="zh-CN" sz="2400" dirty="0" err="1">
                <a:latin typeface="Consolas" panose="020B0609020204030204" pitchFamily="49" charset="0"/>
              </a:rPr>
              <a:t>cout</a:t>
            </a:r>
            <a:r>
              <a:rPr lang="en-US" altLang="zh-CN" sz="2400" dirty="0">
                <a:latin typeface="Consolas" panose="020B0609020204030204" pitchFamily="49" charset="0"/>
              </a:rPr>
              <a:t> &lt;&lt; </a:t>
            </a:r>
            <a:r>
              <a:rPr lang="en-US" altLang="zh-CN" sz="2400" dirty="0">
                <a:solidFill>
                  <a:srgbClr val="C00000"/>
                </a:solidFill>
                <a:latin typeface="Consolas" panose="020B0609020204030204" pitchFamily="49" charset="0"/>
              </a:rPr>
              <a:t>"Entering main..."</a:t>
            </a:r>
            <a:r>
              <a:rPr lang="en-US" altLang="zh-CN" sz="2400" dirty="0">
                <a:latin typeface="Consolas" panose="020B0609020204030204" pitchFamily="49" charset="0"/>
              </a:rPr>
              <a:t> &lt;&lt; </a:t>
            </a:r>
            <a:r>
              <a:rPr lang="en-US" altLang="zh-CN" sz="2400" dirty="0" err="1">
                <a:latin typeface="Consolas" panose="020B0609020204030204" pitchFamily="49" charset="0"/>
              </a:rPr>
              <a:t>endl</a:t>
            </a:r>
            <a:r>
              <a:rPr lang="en-US" altLang="zh-CN" sz="2400" dirty="0">
                <a:latin typeface="Consolas" panose="020B0609020204030204" pitchFamily="49" charset="0"/>
              </a:rPr>
              <a:t>;</a:t>
            </a:r>
          </a:p>
          <a:p>
            <a:r>
              <a:rPr lang="en-US" altLang="zh-CN" sz="2400" dirty="0">
                <a:latin typeface="Consolas" panose="020B0609020204030204" pitchFamily="49" charset="0"/>
              </a:rPr>
              <a:t>	A </a:t>
            </a:r>
            <a:r>
              <a:rPr lang="en-US" altLang="zh-CN" sz="2400" dirty="0" err="1">
                <a:latin typeface="Consolas" panose="020B0609020204030204" pitchFamily="49" charset="0"/>
              </a:rPr>
              <a:t>local_obj</a:t>
            </a:r>
            <a:r>
              <a:rPr lang="en-US" altLang="zh-CN" sz="2400" dirty="0">
                <a:latin typeface="Consolas" panose="020B0609020204030204" pitchFamily="49" charset="0"/>
              </a:rPr>
              <a:t>(</a:t>
            </a:r>
            <a:r>
              <a:rPr lang="en-US" altLang="zh-CN" sz="2400" dirty="0">
                <a:solidFill>
                  <a:srgbClr val="C00000"/>
                </a:solidFill>
                <a:latin typeface="Consolas" panose="020B0609020204030204" pitchFamily="49" charset="0"/>
              </a:rPr>
              <a:t>"local"</a:t>
            </a:r>
            <a:r>
              <a:rPr lang="en-US" altLang="zh-CN" sz="2400" dirty="0">
                <a:latin typeface="Consolas" panose="020B0609020204030204" pitchFamily="49" charset="0"/>
              </a:rPr>
              <a:t>);</a:t>
            </a:r>
          </a:p>
          <a:p>
            <a:r>
              <a:rPr lang="en-US" altLang="zh-CN" sz="2400" dirty="0">
                <a:latin typeface="Consolas" panose="020B0609020204030204" pitchFamily="49" charset="0"/>
              </a:rPr>
              <a:t>	</a:t>
            </a:r>
            <a:r>
              <a:rPr lang="en-US" altLang="zh-CN" sz="2400" dirty="0" err="1">
                <a:latin typeface="Consolas" panose="020B0609020204030204" pitchFamily="49" charset="0"/>
              </a:rPr>
              <a:t>cout</a:t>
            </a:r>
            <a:r>
              <a:rPr lang="en-US" altLang="zh-CN" sz="2400" dirty="0">
                <a:latin typeface="Consolas" panose="020B0609020204030204" pitchFamily="49" charset="0"/>
              </a:rPr>
              <a:t> &lt;&lt; </a:t>
            </a:r>
            <a:r>
              <a:rPr lang="en-US" altLang="zh-CN" sz="2400" dirty="0">
                <a:solidFill>
                  <a:srgbClr val="C00000"/>
                </a:solidFill>
                <a:latin typeface="Consolas" panose="020B0609020204030204" pitchFamily="49" charset="0"/>
              </a:rPr>
              <a:t>"Exiting main..." </a:t>
            </a:r>
            <a:r>
              <a:rPr lang="en-US" altLang="zh-CN" sz="2400" dirty="0">
                <a:latin typeface="Consolas" panose="020B0609020204030204" pitchFamily="49" charset="0"/>
              </a:rPr>
              <a:t>&lt;&lt; </a:t>
            </a:r>
            <a:r>
              <a:rPr lang="en-US" altLang="zh-CN" sz="2400" dirty="0" err="1">
                <a:latin typeface="Consolas" panose="020B0609020204030204" pitchFamily="49" charset="0"/>
              </a:rPr>
              <a:t>endl</a:t>
            </a:r>
            <a:r>
              <a:rPr lang="en-US" altLang="zh-CN" sz="2400" dirty="0">
                <a:latin typeface="Consolas" panose="020B0609020204030204" pitchFamily="49" charset="0"/>
              </a:rPr>
              <a:t>;</a:t>
            </a:r>
          </a:p>
          <a:p>
            <a:r>
              <a:rPr lang="en-US" altLang="zh-CN" sz="2400" dirty="0">
                <a:latin typeface="Consolas" panose="020B0609020204030204" pitchFamily="49" charset="0"/>
              </a:rPr>
              <a:t>	</a:t>
            </a:r>
            <a:r>
              <a:rPr lang="en-US" altLang="zh-CN" sz="2400" dirty="0">
                <a:solidFill>
                  <a:srgbClr val="C00000"/>
                </a:solidFill>
                <a:latin typeface="Consolas" panose="020B0609020204030204" pitchFamily="49" charset="0"/>
              </a:rPr>
              <a:t>return</a:t>
            </a:r>
            <a:r>
              <a:rPr lang="en-US" altLang="zh-CN" sz="2400" dirty="0">
                <a:latin typeface="Consolas" panose="020B0609020204030204" pitchFamily="49" charset="0"/>
              </a:rPr>
              <a:t> 0;</a:t>
            </a:r>
          </a:p>
          <a:p>
            <a:r>
              <a:rPr lang="en-US" altLang="zh-CN" sz="2400" dirty="0">
                <a:latin typeface="Consolas" panose="020B0609020204030204" pitchFamily="49" charset="0"/>
              </a:rPr>
              <a:t>}</a:t>
            </a:r>
            <a:endParaRPr lang="zh-CN" altLang="en-US" sz="3600" b="1" dirty="0">
              <a:latin typeface="Consolas" panose="020B0609020204030204" pitchFamily="49" charset="0"/>
            </a:endParaRPr>
          </a:p>
        </p:txBody>
      </p:sp>
    </p:spTree>
    <p:extLst>
      <p:ext uri="{BB962C8B-B14F-4D97-AF65-F5344CB8AC3E}">
        <p14:creationId xmlns:p14="http://schemas.microsoft.com/office/powerpoint/2010/main" val="3390697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DC3A50-82BC-48E9-A1E7-AF4A05D692AE}"/>
              </a:ext>
            </a:extLst>
          </p:cNvPr>
          <p:cNvSpPr>
            <a:spLocks noGrp="1"/>
          </p:cNvSpPr>
          <p:nvPr>
            <p:ph type="title"/>
          </p:nvPr>
        </p:nvSpPr>
        <p:spPr/>
        <p:txBody>
          <a:bodyPr/>
          <a:lstStyle/>
          <a:p>
            <a:r>
              <a:rPr kumimoji="1" lang="zh-CN" altLang="en-US" dirty="0"/>
              <a:t>局部对象的构造与析构</a:t>
            </a:r>
            <a:endParaRPr lang="zh-CN" altLang="en-US" dirty="0"/>
          </a:p>
        </p:txBody>
      </p:sp>
      <p:sp>
        <p:nvSpPr>
          <p:cNvPr id="4" name="灯片编号占位符 3">
            <a:extLst>
              <a:ext uri="{FF2B5EF4-FFF2-40B4-BE49-F238E27FC236}">
                <a16:creationId xmlns:a16="http://schemas.microsoft.com/office/drawing/2014/main" xmlns="" id="{1EB0CE3D-E0B0-4355-A85D-59D48981CB6D}"/>
              </a:ext>
            </a:extLst>
          </p:cNvPr>
          <p:cNvSpPr>
            <a:spLocks noGrp="1"/>
          </p:cNvSpPr>
          <p:nvPr>
            <p:ph type="sldNum" sz="quarter" idx="12"/>
          </p:nvPr>
        </p:nvSpPr>
        <p:spPr/>
        <p:txBody>
          <a:bodyPr/>
          <a:lstStyle/>
          <a:p>
            <a:pPr>
              <a:defRPr/>
            </a:pPr>
            <a:fld id="{BFD7BE51-03DD-4CCA-8227-D775462981B4}" type="slidenum">
              <a:rPr lang="en-US" altLang="zh-CN" smtClean="0"/>
              <a:pPr>
                <a:defRPr/>
              </a:pPr>
              <a:t>34</a:t>
            </a:fld>
            <a:endParaRPr lang="en-US" altLang="zh-CN"/>
          </a:p>
        </p:txBody>
      </p:sp>
      <p:sp>
        <p:nvSpPr>
          <p:cNvPr id="5" name="文本框 4">
            <a:extLst>
              <a:ext uri="{FF2B5EF4-FFF2-40B4-BE49-F238E27FC236}">
                <a16:creationId xmlns:a16="http://schemas.microsoft.com/office/drawing/2014/main" xmlns="" id="{1346F066-2C21-414E-9EE4-1620B1D49950}"/>
              </a:ext>
            </a:extLst>
          </p:cNvPr>
          <p:cNvSpPr txBox="1"/>
          <p:nvPr/>
        </p:nvSpPr>
        <p:spPr>
          <a:xfrm>
            <a:off x="484686" y="1452618"/>
            <a:ext cx="7276351" cy="5016758"/>
          </a:xfrm>
          <a:prstGeom prst="rect">
            <a:avLst/>
          </a:prstGeom>
          <a:noFill/>
        </p:spPr>
        <p:txBody>
          <a:bodyPr wrap="none" rtlCol="0">
            <a:spAutoFit/>
          </a:bodyPr>
          <a:lstStyle/>
          <a:p>
            <a:r>
              <a:rPr lang="en-US" altLang="zh-CN" sz="2000" dirty="0">
                <a:solidFill>
                  <a:srgbClr val="C00000"/>
                </a:solidFill>
                <a:latin typeface="Consolas" panose="020B0609020204030204" pitchFamily="49" charset="0"/>
              </a:rPr>
              <a:t>class</a:t>
            </a:r>
            <a:r>
              <a:rPr lang="en-US" altLang="zh-CN" sz="2000" dirty="0">
                <a:latin typeface="Consolas" panose="020B0609020204030204" pitchFamily="49" charset="0"/>
              </a:rPr>
              <a:t> A</a:t>
            </a:r>
          </a:p>
          <a:p>
            <a:r>
              <a:rPr lang="en-US" altLang="zh-CN" sz="2000" dirty="0">
                <a:latin typeface="Consolas" panose="020B0609020204030204" pitchFamily="49" charset="0"/>
              </a:rPr>
              <a:t>{</a:t>
            </a:r>
          </a:p>
          <a:p>
            <a:r>
              <a:rPr lang="en-US" altLang="zh-CN" sz="2000" dirty="0">
                <a:solidFill>
                  <a:srgbClr val="C00000"/>
                </a:solidFill>
                <a:latin typeface="Consolas" panose="020B0609020204030204" pitchFamily="49" charset="0"/>
              </a:rPr>
              <a:t>public</a:t>
            </a:r>
            <a:r>
              <a:rPr lang="en-US" altLang="zh-CN" sz="2000" dirty="0">
                <a:latin typeface="Consolas" panose="020B0609020204030204" pitchFamily="49" charset="0"/>
              </a:rPr>
              <a:t>:</a:t>
            </a:r>
          </a:p>
          <a:p>
            <a:r>
              <a:rPr lang="en-US" altLang="zh-CN" sz="2000" dirty="0">
                <a:latin typeface="Consolas" panose="020B0609020204030204" pitchFamily="49" charset="0"/>
              </a:rPr>
              <a:t>	</a:t>
            </a:r>
            <a:r>
              <a:rPr lang="en-US" altLang="zh-CN" sz="2000" dirty="0" err="1">
                <a:solidFill>
                  <a:srgbClr val="C00000"/>
                </a:solidFill>
                <a:latin typeface="Consolas" panose="020B0609020204030204" pitchFamily="49" charset="0"/>
              </a:rPr>
              <a:t>const</a:t>
            </a:r>
            <a:r>
              <a:rPr lang="en-US" altLang="zh-CN" sz="2000" dirty="0">
                <a:latin typeface="Consolas" panose="020B0609020204030204" pitchFamily="49" charset="0"/>
              </a:rPr>
              <a:t> </a:t>
            </a:r>
            <a:r>
              <a:rPr lang="en-US" altLang="zh-CN" sz="2000" dirty="0">
                <a:solidFill>
                  <a:srgbClr val="C00000"/>
                </a:solidFill>
                <a:latin typeface="Consolas" panose="020B0609020204030204" pitchFamily="49" charset="0"/>
              </a:rPr>
              <a:t>char*</a:t>
            </a:r>
            <a:r>
              <a:rPr lang="en-US" altLang="zh-CN" sz="2000" dirty="0">
                <a:latin typeface="Consolas" panose="020B0609020204030204" pitchFamily="49" charset="0"/>
              </a:rPr>
              <a:t> s;</a:t>
            </a:r>
          </a:p>
          <a:p>
            <a:r>
              <a:rPr lang="en-US" altLang="zh-CN" sz="2000" dirty="0">
                <a:latin typeface="Consolas" panose="020B0609020204030204" pitchFamily="49" charset="0"/>
              </a:rPr>
              <a:t>	A(</a:t>
            </a:r>
            <a:r>
              <a:rPr lang="en-US" altLang="zh-CN" sz="2000" dirty="0" err="1">
                <a:solidFill>
                  <a:srgbClr val="C00000"/>
                </a:solidFill>
                <a:latin typeface="Consolas" panose="020B0609020204030204" pitchFamily="49" charset="0"/>
              </a:rPr>
              <a:t>const</a:t>
            </a:r>
            <a:r>
              <a:rPr lang="en-US" altLang="zh-CN" sz="2000" dirty="0">
                <a:latin typeface="Consolas" panose="020B0609020204030204" pitchFamily="49" charset="0"/>
              </a:rPr>
              <a:t> </a:t>
            </a:r>
            <a:r>
              <a:rPr lang="en-US" altLang="zh-CN" sz="2000" dirty="0">
                <a:solidFill>
                  <a:srgbClr val="C00000"/>
                </a:solidFill>
                <a:latin typeface="Consolas" panose="020B0609020204030204" pitchFamily="49" charset="0"/>
              </a:rPr>
              <a:t>char*</a:t>
            </a:r>
            <a:r>
              <a:rPr lang="en-US" altLang="zh-CN" sz="2000" dirty="0">
                <a:latin typeface="Consolas" panose="020B0609020204030204" pitchFamily="49" charset="0"/>
              </a:rPr>
              <a:t> </a:t>
            </a:r>
            <a:r>
              <a:rPr lang="en-US" altLang="zh-CN" sz="2000" dirty="0" err="1">
                <a:latin typeface="Consolas" panose="020B0609020204030204" pitchFamily="49" charset="0"/>
              </a:rPr>
              <a:t>str</a:t>
            </a:r>
            <a:r>
              <a:rPr lang="en-US" altLang="zh-CN" sz="2000" dirty="0">
                <a:latin typeface="Consolas" panose="020B0609020204030204" pitchFamily="49" charset="0"/>
              </a:rPr>
              <a:t>):s(</a:t>
            </a:r>
            <a:r>
              <a:rPr lang="en-US" altLang="zh-CN" sz="2000" dirty="0" err="1">
                <a:latin typeface="Consolas" panose="020B0609020204030204" pitchFamily="49" charset="0"/>
              </a:rPr>
              <a:t>str</a:t>
            </a:r>
            <a:r>
              <a:rPr lang="en-US" altLang="zh-CN" sz="2000" dirty="0">
                <a:latin typeface="Consolas" panose="020B0609020204030204" pitchFamily="49" charset="0"/>
              </a:rPr>
              <a:t>) { </a:t>
            </a:r>
          </a:p>
          <a:p>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s &lt;&lt; " A constructing"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r>
              <a:rPr lang="en-US" altLang="zh-CN" sz="2000" dirty="0">
                <a:latin typeface="Consolas" panose="020B0609020204030204" pitchFamily="49" charset="0"/>
              </a:rPr>
              <a:t>	}</a:t>
            </a:r>
          </a:p>
          <a:p>
            <a:r>
              <a:rPr lang="en-US" altLang="zh-CN" sz="2000" dirty="0">
                <a:latin typeface="Consolas" panose="020B0609020204030204" pitchFamily="49" charset="0"/>
              </a:rPr>
              <a:t>	~A() { </a:t>
            </a:r>
            <a:r>
              <a:rPr lang="en-US" altLang="zh-CN" sz="2000" dirty="0" err="1">
                <a:latin typeface="Consolas" panose="020B0609020204030204" pitchFamily="49" charset="0"/>
              </a:rPr>
              <a:t>cout</a:t>
            </a:r>
            <a:r>
              <a:rPr lang="en-US" altLang="zh-CN" sz="2000" dirty="0">
                <a:latin typeface="Consolas" panose="020B0609020204030204" pitchFamily="49" charset="0"/>
              </a:rPr>
              <a:t> &lt;&lt; s &lt;&lt; " A destructing" &lt;&lt; </a:t>
            </a:r>
            <a:r>
              <a:rPr lang="en-US" altLang="zh-CN" sz="2000" dirty="0" err="1">
                <a:latin typeface="Consolas" panose="020B0609020204030204" pitchFamily="49" charset="0"/>
              </a:rPr>
              <a:t>endl</a:t>
            </a:r>
            <a:r>
              <a:rPr lang="en-US" altLang="zh-CN" sz="2000" dirty="0">
                <a:latin typeface="Consolas" panose="020B0609020204030204" pitchFamily="49" charset="0"/>
              </a:rPr>
              <a:t>; }</a:t>
            </a:r>
          </a:p>
          <a:p>
            <a:r>
              <a:rPr lang="en-US" altLang="zh-CN" sz="2000" dirty="0">
                <a:latin typeface="Consolas" panose="020B0609020204030204" pitchFamily="49" charset="0"/>
              </a:rPr>
              <a:t>};</a:t>
            </a:r>
          </a:p>
          <a:p>
            <a:endParaRPr lang="zh-CN" altLang="en-US" sz="2000" dirty="0">
              <a:latin typeface="Consolas" panose="020B0609020204030204" pitchFamily="49" charset="0"/>
            </a:endParaRPr>
          </a:p>
          <a:p>
            <a:r>
              <a:rPr lang="en-US" altLang="zh-CN" sz="2000" dirty="0" err="1">
                <a:solidFill>
                  <a:srgbClr val="C00000"/>
                </a:solidFill>
                <a:latin typeface="Consolas" panose="020B0609020204030204" pitchFamily="49" charset="0"/>
              </a:rPr>
              <a:t>int</a:t>
            </a:r>
            <a:r>
              <a:rPr lang="en-US" altLang="zh-CN" sz="2000" dirty="0">
                <a:latin typeface="Consolas" panose="020B0609020204030204" pitchFamily="49" charset="0"/>
              </a:rPr>
              <a:t> main() {</a:t>
            </a:r>
          </a:p>
          <a:p>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a:t>
            </a:r>
            <a:r>
              <a:rPr lang="en-US" altLang="zh-CN" sz="2000" dirty="0">
                <a:solidFill>
                  <a:srgbClr val="C00000"/>
                </a:solidFill>
                <a:latin typeface="Consolas" panose="020B0609020204030204" pitchFamily="49" charset="0"/>
              </a:rPr>
              <a:t>"Entering main..."</a:t>
            </a:r>
            <a:r>
              <a:rPr lang="en-US" altLang="zh-CN" sz="2000" dirty="0">
                <a:latin typeface="Consolas" panose="020B0609020204030204" pitchFamily="49" charset="0"/>
              </a:rPr>
              <a:t>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r>
              <a:rPr lang="en-US" altLang="zh-CN" sz="2000" dirty="0">
                <a:latin typeface="Consolas" panose="020B0609020204030204" pitchFamily="49" charset="0"/>
              </a:rPr>
              <a:t>	A </a:t>
            </a:r>
            <a:r>
              <a:rPr lang="en-US" altLang="zh-CN" sz="2000" dirty="0" err="1">
                <a:latin typeface="Consolas" panose="020B0609020204030204" pitchFamily="49" charset="0"/>
              </a:rPr>
              <a:t>local_obj</a:t>
            </a:r>
            <a:r>
              <a:rPr lang="en-US" altLang="zh-CN" sz="2000" dirty="0">
                <a:latin typeface="Consolas" panose="020B0609020204030204" pitchFamily="49" charset="0"/>
              </a:rPr>
              <a:t>(</a:t>
            </a:r>
            <a:r>
              <a:rPr lang="en-US" altLang="zh-CN" sz="2000" dirty="0">
                <a:solidFill>
                  <a:srgbClr val="C00000"/>
                </a:solidFill>
                <a:latin typeface="Consolas" panose="020B0609020204030204" pitchFamily="49" charset="0"/>
              </a:rPr>
              <a:t>"local"</a:t>
            </a:r>
            <a:r>
              <a:rPr lang="en-US" altLang="zh-CN" sz="2000" dirty="0">
                <a:latin typeface="Consolas" panose="020B0609020204030204" pitchFamily="49" charset="0"/>
              </a:rPr>
              <a:t>);</a:t>
            </a:r>
          </a:p>
          <a:p>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a:t>
            </a:r>
            <a:r>
              <a:rPr lang="en-US" altLang="zh-CN" sz="2000" dirty="0">
                <a:solidFill>
                  <a:srgbClr val="C00000"/>
                </a:solidFill>
                <a:latin typeface="Consolas" panose="020B0609020204030204" pitchFamily="49" charset="0"/>
              </a:rPr>
              <a:t>"Exiting main..." </a:t>
            </a:r>
            <a:r>
              <a:rPr lang="en-US" altLang="zh-CN" sz="2000" dirty="0">
                <a:latin typeface="Consolas" panose="020B0609020204030204" pitchFamily="49" charset="0"/>
              </a:rPr>
              <a:t>&lt;&lt;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r>
              <a:rPr lang="en-US" altLang="zh-CN" sz="2000" dirty="0">
                <a:latin typeface="Consolas" panose="020B0609020204030204" pitchFamily="49" charset="0"/>
              </a:rPr>
              <a:t>	</a:t>
            </a:r>
            <a:r>
              <a:rPr lang="en-US" altLang="zh-CN" sz="2000" dirty="0">
                <a:solidFill>
                  <a:srgbClr val="C00000"/>
                </a:solidFill>
                <a:latin typeface="Consolas" panose="020B0609020204030204" pitchFamily="49" charset="0"/>
              </a:rPr>
              <a:t>return</a:t>
            </a:r>
            <a:r>
              <a:rPr lang="en-US" altLang="zh-CN" sz="2000" dirty="0">
                <a:latin typeface="Consolas" panose="020B0609020204030204" pitchFamily="49" charset="0"/>
              </a:rPr>
              <a:t> 0;</a:t>
            </a:r>
          </a:p>
          <a:p>
            <a:r>
              <a:rPr lang="en-US" altLang="zh-CN" sz="2000" dirty="0">
                <a:latin typeface="Consolas" panose="020B0609020204030204" pitchFamily="49" charset="0"/>
              </a:rPr>
              <a:t>}</a:t>
            </a:r>
            <a:endParaRPr lang="zh-CN" altLang="en-US" sz="3200" b="1" dirty="0">
              <a:latin typeface="Consolas" panose="020B0609020204030204" pitchFamily="49" charset="0"/>
            </a:endParaRPr>
          </a:p>
        </p:txBody>
      </p:sp>
      <p:sp>
        <p:nvSpPr>
          <p:cNvPr id="6" name="文本框 5">
            <a:extLst>
              <a:ext uri="{FF2B5EF4-FFF2-40B4-BE49-F238E27FC236}">
                <a16:creationId xmlns:a16="http://schemas.microsoft.com/office/drawing/2014/main" xmlns="" id="{ABE83726-3740-4F4D-9E16-47B06DE1767F}"/>
              </a:ext>
            </a:extLst>
          </p:cNvPr>
          <p:cNvSpPr txBox="1"/>
          <p:nvPr/>
        </p:nvSpPr>
        <p:spPr>
          <a:xfrm>
            <a:off x="6444208" y="4617899"/>
            <a:ext cx="2267737" cy="1631216"/>
          </a:xfrm>
          <a:prstGeom prst="rect">
            <a:avLst/>
          </a:prstGeom>
          <a:noFill/>
        </p:spPr>
        <p:txBody>
          <a:bodyPr wrap="none" rtlCol="0">
            <a:spAutoFit/>
          </a:bodyPr>
          <a:lstStyle/>
          <a:p>
            <a:r>
              <a:rPr lang="zh-CN" altLang="en-US" sz="2000" b="1" dirty="0">
                <a:solidFill>
                  <a:srgbClr val="008000"/>
                </a:solidFill>
              </a:rPr>
              <a:t>运行结果：</a:t>
            </a:r>
            <a:endParaRPr lang="en-US" altLang="zh-CN" sz="2000" b="1" dirty="0">
              <a:solidFill>
                <a:srgbClr val="008000"/>
              </a:solidFill>
            </a:endParaRPr>
          </a:p>
          <a:p>
            <a:r>
              <a:rPr lang="en-US" altLang="zh-CN" sz="2000" b="1" dirty="0">
                <a:solidFill>
                  <a:srgbClr val="008000"/>
                </a:solidFill>
              </a:rPr>
              <a:t>Entering main...</a:t>
            </a:r>
          </a:p>
          <a:p>
            <a:r>
              <a:rPr lang="en-US" altLang="zh-CN" sz="2000" b="1" dirty="0">
                <a:solidFill>
                  <a:srgbClr val="008000"/>
                </a:solidFill>
              </a:rPr>
              <a:t>local A constructing</a:t>
            </a:r>
          </a:p>
          <a:p>
            <a:r>
              <a:rPr lang="en-US" altLang="zh-CN" sz="2000" b="1" dirty="0">
                <a:solidFill>
                  <a:srgbClr val="008000"/>
                </a:solidFill>
              </a:rPr>
              <a:t>Exiting main...</a:t>
            </a:r>
          </a:p>
          <a:p>
            <a:r>
              <a:rPr lang="en-US" altLang="zh-CN" sz="2000" b="1" dirty="0">
                <a:solidFill>
                  <a:srgbClr val="008000"/>
                </a:solidFill>
              </a:rPr>
              <a:t>local A destructing</a:t>
            </a:r>
            <a:endParaRPr lang="zh-CN" altLang="en-US" sz="2000" b="1" dirty="0">
              <a:solidFill>
                <a:srgbClr val="008000"/>
              </a:solidFill>
            </a:endParaRPr>
          </a:p>
        </p:txBody>
      </p:sp>
    </p:spTree>
    <p:extLst>
      <p:ext uri="{BB962C8B-B14F-4D97-AF65-F5344CB8AC3E}">
        <p14:creationId xmlns:p14="http://schemas.microsoft.com/office/powerpoint/2010/main" val="2889533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全局对象的构造和析构</a:t>
            </a:r>
          </a:p>
        </p:txBody>
      </p:sp>
      <p:sp>
        <p:nvSpPr>
          <p:cNvPr id="3" name="内容占位符 2"/>
          <p:cNvSpPr>
            <a:spLocks noGrp="1"/>
          </p:cNvSpPr>
          <p:nvPr>
            <p:ph idx="1"/>
          </p:nvPr>
        </p:nvSpPr>
        <p:spPr>
          <a:xfrm>
            <a:off x="628650" y="1442196"/>
            <a:ext cx="8047806" cy="4935634"/>
          </a:xfrm>
        </p:spPr>
        <p:txBody>
          <a:bodyPr/>
          <a:lstStyle/>
          <a:p>
            <a:r>
              <a:rPr lang="zh-CN" altLang="en-US" b="0" dirty="0"/>
              <a:t>全局对象和作为类变量的对象</a:t>
            </a:r>
            <a:endParaRPr lang="en-US" altLang="zh-CN" b="0" dirty="0"/>
          </a:p>
          <a:p>
            <a:pPr lvl="1"/>
            <a:r>
              <a:rPr lang="zh-CN" altLang="en-US" b="0" dirty="0"/>
              <a:t>如果对象</a:t>
            </a:r>
            <a:r>
              <a:rPr lang="en-US" altLang="zh-CN" b="0" dirty="0"/>
              <a:t>A</a:t>
            </a:r>
            <a:r>
              <a:rPr lang="zh-CN" altLang="en-US" b="0" dirty="0"/>
              <a:t>作为类</a:t>
            </a:r>
            <a:r>
              <a:rPr lang="en-US" altLang="zh-CN" b="0" dirty="0"/>
              <a:t>B</a:t>
            </a:r>
            <a:r>
              <a:rPr lang="zh-CN" altLang="en-US" b="0" dirty="0"/>
              <a:t>的静态变量，其构造与析构表现和全局对象类似（和</a:t>
            </a:r>
            <a:r>
              <a:rPr lang="en-US" altLang="zh-CN" b="0" dirty="0"/>
              <a:t>B</a:t>
            </a:r>
            <a:r>
              <a:rPr lang="zh-CN" altLang="en-US" b="0" dirty="0"/>
              <a:t>是否实例化无关）</a:t>
            </a:r>
            <a:endParaRPr lang="en-US" altLang="zh-CN" b="0" dirty="0"/>
          </a:p>
          <a:p>
            <a:endParaRPr lang="en-US" altLang="zh-CN" b="0" dirty="0"/>
          </a:p>
          <a:p>
            <a:pPr lvl="1"/>
            <a:r>
              <a:rPr lang="zh-CN" altLang="en-US" dirty="0"/>
              <a:t>在</a:t>
            </a:r>
            <a:r>
              <a:rPr lang="en-US" altLang="zh-CN" dirty="0"/>
              <a:t>main()</a:t>
            </a:r>
            <a:r>
              <a:rPr lang="zh-CN" altLang="en-US" dirty="0"/>
              <a:t>函数调用之前进行初始化。</a:t>
            </a:r>
            <a:endParaRPr lang="en-US" altLang="zh-CN" dirty="0"/>
          </a:p>
          <a:p>
            <a:pPr lvl="1"/>
            <a:r>
              <a:rPr lang="zh-CN" altLang="en-US" b="0" dirty="0"/>
              <a:t>在同一编译单元中，按照对象定义顺序进行初始化。</a:t>
            </a:r>
            <a:endParaRPr lang="en-US" altLang="zh-CN" b="0" dirty="0"/>
          </a:p>
          <a:p>
            <a:pPr lvl="2"/>
            <a:r>
              <a:rPr lang="zh-CN" altLang="en-US" dirty="0"/>
              <a:t>编译单元</a:t>
            </a:r>
            <a:r>
              <a:rPr lang="en-US" altLang="zh-CN" dirty="0"/>
              <a:t>————</a:t>
            </a:r>
            <a:r>
              <a:rPr lang="zh-CN" altLang="en-US" dirty="0"/>
              <a:t>通常以源文件为限定。即同一编译单元就是同一源文件。</a:t>
            </a:r>
            <a:endParaRPr lang="en-US" altLang="zh-CN" dirty="0"/>
          </a:p>
          <a:p>
            <a:pPr lvl="1"/>
            <a:r>
              <a:rPr lang="zh-CN" altLang="en-US" b="0" dirty="0"/>
              <a:t>不同编译单元中，对象初始化顺序不确定。</a:t>
            </a:r>
            <a:endParaRPr lang="en-US" altLang="zh-CN" b="0" dirty="0"/>
          </a:p>
          <a:p>
            <a:pPr lvl="1"/>
            <a:r>
              <a:rPr lang="zh-CN" altLang="en-US" dirty="0"/>
              <a:t>在</a:t>
            </a:r>
            <a:r>
              <a:rPr lang="en-US" altLang="zh-CN" dirty="0"/>
              <a:t>main()</a:t>
            </a:r>
            <a:r>
              <a:rPr lang="zh-CN" altLang="en-US" dirty="0"/>
              <a:t>函数执行完</a:t>
            </a:r>
            <a:r>
              <a:rPr lang="en-US" altLang="zh-CN" dirty="0"/>
              <a:t>return</a:t>
            </a:r>
            <a:r>
              <a:rPr lang="zh-CN" altLang="en-US" dirty="0"/>
              <a:t>之后，对象被析构。</a:t>
            </a:r>
            <a:endParaRPr lang="en-US" altLang="zh-CN" b="0" dirty="0"/>
          </a:p>
          <a:p>
            <a:pPr marL="457200" lvl="1" indent="0">
              <a:buNone/>
            </a:pPr>
            <a:endParaRPr lang="zh-CN" altLang="en-US" b="0" dirty="0"/>
          </a:p>
        </p:txBody>
      </p:sp>
    </p:spTree>
    <p:extLst>
      <p:ext uri="{BB962C8B-B14F-4D97-AF65-F5344CB8AC3E}">
        <p14:creationId xmlns:p14="http://schemas.microsoft.com/office/powerpoint/2010/main" val="3106119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xmlns="" id="{A2AA2920-2CCC-429C-9201-4CB49F18CB11}"/>
              </a:ext>
            </a:extLst>
          </p:cNvPr>
          <p:cNvSpPr>
            <a:spLocks noGrp="1"/>
          </p:cNvSpPr>
          <p:nvPr>
            <p:ph type="sldNum" sz="quarter" idx="12"/>
          </p:nvPr>
        </p:nvSpPr>
        <p:spPr/>
        <p:txBody>
          <a:bodyPr/>
          <a:lstStyle/>
          <a:p>
            <a:pPr>
              <a:defRPr/>
            </a:pPr>
            <a:fld id="{BFD7BE51-03DD-4CCA-8227-D775462981B4}" type="slidenum">
              <a:rPr lang="en-US" altLang="zh-CN" smtClean="0"/>
              <a:pPr>
                <a:defRPr/>
              </a:pPr>
              <a:t>36</a:t>
            </a:fld>
            <a:endParaRPr lang="en-US" altLang="zh-CN"/>
          </a:p>
        </p:txBody>
      </p:sp>
      <p:sp>
        <p:nvSpPr>
          <p:cNvPr id="5" name="文本框 4">
            <a:extLst>
              <a:ext uri="{FF2B5EF4-FFF2-40B4-BE49-F238E27FC236}">
                <a16:creationId xmlns:a16="http://schemas.microsoft.com/office/drawing/2014/main" xmlns="" id="{94789B55-0703-452F-9DBE-1AE597C2B6D4}"/>
              </a:ext>
            </a:extLst>
          </p:cNvPr>
          <p:cNvSpPr txBox="1"/>
          <p:nvPr/>
        </p:nvSpPr>
        <p:spPr>
          <a:xfrm>
            <a:off x="395536" y="980728"/>
            <a:ext cx="5838458" cy="5232202"/>
          </a:xfrm>
          <a:prstGeom prst="rect">
            <a:avLst/>
          </a:prstGeom>
          <a:noFill/>
        </p:spPr>
        <p:txBody>
          <a:bodyPr wrap="none" rtlCol="0">
            <a:spAutoFit/>
          </a:bodyPr>
          <a:lstStyle/>
          <a:p>
            <a:r>
              <a:rPr lang="en-US" altLang="zh-CN" dirty="0">
                <a:solidFill>
                  <a:srgbClr val="C00000"/>
                </a:solidFill>
                <a:latin typeface="Consolas" panose="020B0609020204030204" pitchFamily="49" charset="0"/>
              </a:rPr>
              <a:t>class</a:t>
            </a:r>
            <a:r>
              <a:rPr lang="en-US" altLang="zh-CN" dirty="0">
                <a:latin typeface="Consolas" panose="020B0609020204030204" pitchFamily="49" charset="0"/>
              </a:rPr>
              <a:t> A {…</a:t>
            </a:r>
            <a:r>
              <a:rPr lang="en-US" altLang="zh-CN" dirty="0">
                <a:solidFill>
                  <a:srgbClr val="008000"/>
                </a:solidFill>
                <a:latin typeface="Consolas" panose="020B0609020204030204" pitchFamily="49" charset="0"/>
              </a:rPr>
              <a:t>//A</a:t>
            </a:r>
            <a:r>
              <a:rPr lang="zh-CN" altLang="en-US" dirty="0">
                <a:solidFill>
                  <a:srgbClr val="008000"/>
                </a:solidFill>
                <a:latin typeface="Consolas" panose="020B0609020204030204" pitchFamily="49" charset="0"/>
              </a:rPr>
              <a:t>定义见前几页</a:t>
            </a:r>
            <a:r>
              <a:rPr lang="en-US" altLang="zh-CN" dirty="0">
                <a:solidFill>
                  <a:srgbClr val="008000"/>
                </a:solidFill>
                <a:latin typeface="Consolas" panose="020B0609020204030204" pitchFamily="49" charset="0"/>
              </a:rPr>
              <a:t>ppt</a:t>
            </a:r>
            <a:r>
              <a:rPr lang="en-US" altLang="zh-CN" dirty="0">
                <a:latin typeface="Consolas" panose="020B0609020204030204" pitchFamily="49" charset="0"/>
              </a:rPr>
              <a:t>}</a:t>
            </a:r>
          </a:p>
          <a:p>
            <a:r>
              <a:rPr lang="en-US" altLang="zh-CN" dirty="0">
                <a:solidFill>
                  <a:srgbClr val="C00000"/>
                </a:solidFill>
                <a:latin typeface="Consolas" panose="020B0609020204030204" pitchFamily="49" charset="0"/>
              </a:rPr>
              <a:t>class</a:t>
            </a:r>
            <a:r>
              <a:rPr lang="en-US" altLang="zh-CN" dirty="0">
                <a:latin typeface="Consolas" panose="020B0609020204030204" pitchFamily="49" charset="0"/>
              </a:rPr>
              <a:t> B</a:t>
            </a:r>
          </a:p>
          <a:p>
            <a:r>
              <a:rPr lang="en-US" altLang="zh-CN" dirty="0">
                <a:latin typeface="Consolas" panose="020B0609020204030204" pitchFamily="49" charset="0"/>
              </a:rPr>
              <a:t>{</a:t>
            </a:r>
          </a:p>
          <a:p>
            <a:r>
              <a:rPr lang="en-US" altLang="zh-CN" dirty="0">
                <a:solidFill>
                  <a:srgbClr val="C00000"/>
                </a:solidFill>
                <a:latin typeface="Consolas" panose="020B0609020204030204" pitchFamily="49" charset="0"/>
              </a:rPr>
              <a:t>public</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static</a:t>
            </a:r>
            <a:r>
              <a:rPr lang="en-US" altLang="zh-CN" dirty="0">
                <a:latin typeface="Consolas" panose="020B0609020204030204" pitchFamily="49" charset="0"/>
              </a:rPr>
              <a:t> A x;</a:t>
            </a:r>
          </a:p>
          <a:p>
            <a:r>
              <a:rPr lang="en-US" altLang="zh-CN" dirty="0">
                <a:latin typeface="Consolas" panose="020B0609020204030204" pitchFamily="49" charset="0"/>
              </a:rPr>
              <a:t>	B() { </a:t>
            </a:r>
            <a:r>
              <a:rPr lang="en-US" altLang="zh-CN" dirty="0" err="1">
                <a:latin typeface="Consolas" panose="020B0609020204030204" pitchFamily="49" charset="0"/>
              </a:rPr>
              <a:t>cout</a:t>
            </a:r>
            <a:r>
              <a:rPr lang="en-US" altLang="zh-CN" dirty="0">
                <a:latin typeface="Consolas" panose="020B0609020204030204" pitchFamily="49" charset="0"/>
              </a:rPr>
              <a:t> &lt;&lt; </a:t>
            </a:r>
            <a:r>
              <a:rPr lang="en-US" altLang="zh-CN" dirty="0">
                <a:solidFill>
                  <a:srgbClr val="C00000"/>
                </a:solidFill>
                <a:latin typeface="Consolas" panose="020B0609020204030204" pitchFamily="49" charset="0"/>
              </a:rPr>
              <a:t>"B constructing" </a:t>
            </a:r>
            <a:r>
              <a:rPr lang="en-US" altLang="zh-CN" dirty="0">
                <a:latin typeface="Consolas" panose="020B0609020204030204" pitchFamily="49" charset="0"/>
              </a:rPr>
              <a:t>&lt;&lt; </a:t>
            </a:r>
            <a:r>
              <a:rPr lang="en-US" altLang="zh-CN" dirty="0" err="1">
                <a:latin typeface="Consolas" panose="020B0609020204030204" pitchFamily="49" charset="0"/>
              </a:rPr>
              <a:t>endl</a:t>
            </a:r>
            <a:r>
              <a:rPr lang="en-US" altLang="zh-CN" dirty="0">
                <a:latin typeface="Consolas" panose="020B0609020204030204" pitchFamily="49" charset="0"/>
              </a:rPr>
              <a:t>; }</a:t>
            </a:r>
          </a:p>
          <a:p>
            <a:r>
              <a:rPr lang="en-US" altLang="zh-CN" dirty="0">
                <a:latin typeface="Consolas" panose="020B0609020204030204" pitchFamily="49" charset="0"/>
              </a:rPr>
              <a:t>	~B() { </a:t>
            </a:r>
            <a:r>
              <a:rPr lang="en-US" altLang="zh-CN" dirty="0" err="1">
                <a:latin typeface="Consolas" panose="020B0609020204030204" pitchFamily="49" charset="0"/>
              </a:rPr>
              <a:t>cout</a:t>
            </a:r>
            <a:r>
              <a:rPr lang="en-US" altLang="zh-CN" dirty="0">
                <a:latin typeface="Consolas" panose="020B0609020204030204" pitchFamily="49" charset="0"/>
              </a:rPr>
              <a:t> &lt;&lt; </a:t>
            </a:r>
            <a:r>
              <a:rPr lang="en-US" altLang="zh-CN" dirty="0">
                <a:solidFill>
                  <a:srgbClr val="C00000"/>
                </a:solidFill>
                <a:latin typeface="Consolas" panose="020B0609020204030204" pitchFamily="49" charset="0"/>
              </a:rPr>
              <a:t>"B destructing" </a:t>
            </a:r>
            <a:r>
              <a:rPr lang="en-US" altLang="zh-CN" dirty="0">
                <a:latin typeface="Consolas" panose="020B0609020204030204" pitchFamily="49" charset="0"/>
              </a:rPr>
              <a:t>&lt;&lt; </a:t>
            </a:r>
            <a:r>
              <a:rPr lang="en-US" altLang="zh-CN" dirty="0" err="1">
                <a:latin typeface="Consolas" panose="020B0609020204030204" pitchFamily="49" charset="0"/>
              </a:rPr>
              <a:t>endl</a:t>
            </a:r>
            <a:r>
              <a:rPr lang="en-US" altLang="zh-CN" dirty="0">
                <a:latin typeface="Consolas" panose="020B0609020204030204" pitchFamily="49" charset="0"/>
              </a:rPr>
              <a:t>; }</a:t>
            </a:r>
          </a:p>
          <a:p>
            <a:r>
              <a:rPr lang="en-US" altLang="zh-CN" dirty="0">
                <a:latin typeface="Consolas" panose="020B0609020204030204" pitchFamily="49" charset="0"/>
              </a:rPr>
              <a:t>};</a:t>
            </a:r>
          </a:p>
          <a:p>
            <a:endParaRPr lang="zh-CN" altLang="en-US" dirty="0">
              <a:latin typeface="Consolas" panose="020B0609020204030204" pitchFamily="49" charset="0"/>
            </a:endParaRPr>
          </a:p>
          <a:p>
            <a:r>
              <a:rPr lang="en-US" altLang="zh-CN" dirty="0">
                <a:latin typeface="Consolas" panose="020B0609020204030204" pitchFamily="49" charset="0"/>
              </a:rPr>
              <a:t>A B::x(</a:t>
            </a:r>
            <a:r>
              <a:rPr lang="en-US" altLang="zh-CN" dirty="0">
                <a:solidFill>
                  <a:srgbClr val="C00000"/>
                </a:solidFill>
                <a:latin typeface="Consolas" panose="020B0609020204030204" pitchFamily="49" charset="0"/>
              </a:rPr>
              <a:t>"static"</a:t>
            </a:r>
            <a:r>
              <a:rPr lang="en-US" altLang="zh-CN" dirty="0">
                <a:latin typeface="Consolas" panose="020B0609020204030204" pitchFamily="49" charset="0"/>
              </a:rPr>
              <a:t>);</a:t>
            </a:r>
          </a:p>
          <a:p>
            <a:r>
              <a:rPr lang="en-US" altLang="zh-CN" dirty="0">
                <a:latin typeface="Consolas" panose="020B0609020204030204" pitchFamily="49" charset="0"/>
              </a:rPr>
              <a:t>A </a:t>
            </a:r>
            <a:r>
              <a:rPr lang="en-US" altLang="zh-CN" dirty="0" err="1">
                <a:latin typeface="Consolas" panose="020B0609020204030204" pitchFamily="49" charset="0"/>
              </a:rPr>
              <a:t>global_obj</a:t>
            </a:r>
            <a:r>
              <a:rPr lang="en-US" altLang="zh-CN" dirty="0">
                <a:latin typeface="Consolas" panose="020B0609020204030204" pitchFamily="49" charset="0"/>
              </a:rPr>
              <a:t>("global");</a:t>
            </a:r>
          </a:p>
          <a:p>
            <a:endParaRPr lang="en-US" altLang="zh-CN" dirty="0">
              <a:latin typeface="Consolas" panose="020B0609020204030204" pitchFamily="49" charset="0"/>
            </a:endParaRPr>
          </a:p>
          <a:p>
            <a:r>
              <a:rPr lang="en-US" altLang="zh-CN" dirty="0" err="1">
                <a:solidFill>
                  <a:srgbClr val="C00000"/>
                </a:solidFill>
                <a:latin typeface="Consolas" panose="020B0609020204030204" pitchFamily="49" charset="0"/>
              </a:rPr>
              <a:t>int</a:t>
            </a:r>
            <a:r>
              <a:rPr lang="en-US" altLang="zh-CN" dirty="0">
                <a:latin typeface="Consolas" panose="020B0609020204030204" pitchFamily="49" charset="0"/>
              </a:rPr>
              <a:t> main()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a:t>
            </a:r>
            <a:r>
              <a:rPr lang="en-US" altLang="zh-CN" dirty="0">
                <a:solidFill>
                  <a:srgbClr val="C00000"/>
                </a:solidFill>
                <a:latin typeface="Consolas" panose="020B0609020204030204" pitchFamily="49" charset="0"/>
              </a:rPr>
              <a:t>"Entering main..."</a:t>
            </a:r>
            <a:r>
              <a:rPr lang="en-US" altLang="zh-CN" dirty="0">
                <a:latin typeface="Consolas" panose="020B0609020204030204" pitchFamily="49" charset="0"/>
              </a:rPr>
              <a:t>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	B </a:t>
            </a:r>
            <a:r>
              <a:rPr lang="en-US" altLang="zh-CN" dirty="0" err="1">
                <a:latin typeface="Consolas" panose="020B0609020204030204" pitchFamily="49" charset="0"/>
              </a:rPr>
              <a:t>local_obj</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a:t>
            </a:r>
            <a:r>
              <a:rPr lang="en-US" altLang="zh-CN" dirty="0">
                <a:solidFill>
                  <a:srgbClr val="C00000"/>
                </a:solidFill>
                <a:latin typeface="Consolas" panose="020B0609020204030204" pitchFamily="49" charset="0"/>
              </a:rPr>
              <a:t>"Exiting main..." </a:t>
            </a:r>
            <a:r>
              <a:rPr lang="en-US" altLang="zh-CN" dirty="0">
                <a:latin typeface="Consolas" panose="020B0609020204030204" pitchFamily="49" charset="0"/>
              </a:rPr>
              <a:t>&lt;&lt;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return</a:t>
            </a:r>
            <a:r>
              <a:rPr lang="en-US" altLang="zh-CN" dirty="0">
                <a:latin typeface="Consolas" panose="020B0609020204030204" pitchFamily="49" charset="0"/>
              </a:rPr>
              <a:t> 0;</a:t>
            </a:r>
          </a:p>
          <a:p>
            <a:r>
              <a:rPr lang="en-US" altLang="zh-CN" dirty="0">
                <a:latin typeface="Consolas" panose="020B0609020204030204" pitchFamily="49" charset="0"/>
              </a:rPr>
              <a:t>}</a:t>
            </a:r>
            <a:endParaRPr lang="zh-CN" altLang="en-US" sz="2800" b="1" dirty="0">
              <a:latin typeface="Consolas" panose="020B0609020204030204" pitchFamily="49" charset="0"/>
            </a:endParaRPr>
          </a:p>
        </p:txBody>
      </p:sp>
      <p:sp>
        <p:nvSpPr>
          <p:cNvPr id="6" name="标题 1">
            <a:extLst>
              <a:ext uri="{FF2B5EF4-FFF2-40B4-BE49-F238E27FC236}">
                <a16:creationId xmlns:a16="http://schemas.microsoft.com/office/drawing/2014/main" xmlns="" id="{5AA38E02-AD04-42E0-BE93-1C53285DEF50}"/>
              </a:ext>
            </a:extLst>
          </p:cNvPr>
          <p:cNvSpPr>
            <a:spLocks noGrp="1"/>
          </p:cNvSpPr>
          <p:nvPr>
            <p:ph type="title"/>
          </p:nvPr>
        </p:nvSpPr>
        <p:spPr>
          <a:xfrm>
            <a:off x="1043608" y="116632"/>
            <a:ext cx="7886700" cy="1325563"/>
          </a:xfrm>
        </p:spPr>
        <p:txBody>
          <a:bodyPr/>
          <a:lstStyle/>
          <a:p>
            <a:pPr algn="r"/>
            <a:r>
              <a:rPr kumimoji="1" lang="zh-CN" altLang="en-US" dirty="0">
                <a:solidFill>
                  <a:srgbClr val="0066CC"/>
                </a:solidFill>
              </a:rPr>
              <a:t>例子</a:t>
            </a:r>
          </a:p>
        </p:txBody>
      </p:sp>
      <p:sp>
        <p:nvSpPr>
          <p:cNvPr id="7" name="文本框 6">
            <a:extLst>
              <a:ext uri="{FF2B5EF4-FFF2-40B4-BE49-F238E27FC236}">
                <a16:creationId xmlns:a16="http://schemas.microsoft.com/office/drawing/2014/main" xmlns="" id="{F4816C33-0573-488B-B810-4C1CA45A58B4}"/>
              </a:ext>
            </a:extLst>
          </p:cNvPr>
          <p:cNvSpPr txBox="1"/>
          <p:nvPr/>
        </p:nvSpPr>
        <p:spPr>
          <a:xfrm>
            <a:off x="6084168" y="3316150"/>
            <a:ext cx="2421497" cy="2862322"/>
          </a:xfrm>
          <a:prstGeom prst="rect">
            <a:avLst/>
          </a:prstGeom>
          <a:noFill/>
        </p:spPr>
        <p:txBody>
          <a:bodyPr wrap="none" rtlCol="0">
            <a:spAutoFit/>
          </a:bodyPr>
          <a:lstStyle/>
          <a:p>
            <a:r>
              <a:rPr lang="zh-CN" altLang="en-US" sz="2000" b="1" dirty="0">
                <a:solidFill>
                  <a:srgbClr val="008000"/>
                </a:solidFill>
              </a:rPr>
              <a:t>运行结果：</a:t>
            </a:r>
            <a:endParaRPr lang="en-US" altLang="zh-CN" sz="2000" b="1" dirty="0">
              <a:solidFill>
                <a:srgbClr val="008000"/>
              </a:solidFill>
            </a:endParaRPr>
          </a:p>
          <a:p>
            <a:r>
              <a:rPr lang="en-US" altLang="zh-CN" sz="2000" b="1" dirty="0">
                <a:solidFill>
                  <a:srgbClr val="008000"/>
                </a:solidFill>
              </a:rPr>
              <a:t>static A constructing</a:t>
            </a:r>
          </a:p>
          <a:p>
            <a:r>
              <a:rPr lang="en-US" altLang="zh-CN" sz="2000" b="1" dirty="0">
                <a:solidFill>
                  <a:srgbClr val="008000"/>
                </a:solidFill>
              </a:rPr>
              <a:t>global A constructing</a:t>
            </a:r>
          </a:p>
          <a:p>
            <a:r>
              <a:rPr lang="en-US" altLang="zh-CN" sz="2000" b="1" dirty="0">
                <a:solidFill>
                  <a:srgbClr val="008000"/>
                </a:solidFill>
              </a:rPr>
              <a:t>Entering main...</a:t>
            </a:r>
          </a:p>
          <a:p>
            <a:r>
              <a:rPr lang="en-US" altLang="zh-CN" sz="2000" b="1" dirty="0">
                <a:solidFill>
                  <a:srgbClr val="008000"/>
                </a:solidFill>
              </a:rPr>
              <a:t>B constructing</a:t>
            </a:r>
          </a:p>
          <a:p>
            <a:r>
              <a:rPr lang="en-US" altLang="zh-CN" sz="2000" b="1" dirty="0">
                <a:solidFill>
                  <a:srgbClr val="008000"/>
                </a:solidFill>
              </a:rPr>
              <a:t>Exiting main...</a:t>
            </a:r>
          </a:p>
          <a:p>
            <a:r>
              <a:rPr lang="en-US" altLang="zh-CN" sz="2000" b="1" dirty="0">
                <a:solidFill>
                  <a:srgbClr val="008000"/>
                </a:solidFill>
              </a:rPr>
              <a:t>B destructing</a:t>
            </a:r>
          </a:p>
          <a:p>
            <a:r>
              <a:rPr lang="en-US" altLang="zh-CN" sz="2000" b="1" dirty="0">
                <a:solidFill>
                  <a:srgbClr val="008000"/>
                </a:solidFill>
              </a:rPr>
              <a:t>global A destructing</a:t>
            </a:r>
          </a:p>
          <a:p>
            <a:r>
              <a:rPr lang="en-US" altLang="zh-CN" sz="2000" b="1" dirty="0">
                <a:solidFill>
                  <a:srgbClr val="008000"/>
                </a:solidFill>
              </a:rPr>
              <a:t>static A destructing</a:t>
            </a:r>
            <a:endParaRPr lang="zh-CN" altLang="en-US" sz="2000" b="1" dirty="0">
              <a:solidFill>
                <a:srgbClr val="008000"/>
              </a:solidFill>
            </a:endParaRPr>
          </a:p>
        </p:txBody>
      </p:sp>
    </p:spTree>
    <p:extLst>
      <p:ext uri="{BB962C8B-B14F-4D97-AF65-F5344CB8AC3E}">
        <p14:creationId xmlns:p14="http://schemas.microsoft.com/office/powerpoint/2010/main" val="493534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16220C-6DE3-42AB-B49C-2C44DDEBE8A0}"/>
              </a:ext>
            </a:extLst>
          </p:cNvPr>
          <p:cNvSpPr>
            <a:spLocks noGrp="1"/>
          </p:cNvSpPr>
          <p:nvPr>
            <p:ph type="title"/>
          </p:nvPr>
        </p:nvSpPr>
        <p:spPr/>
        <p:txBody>
          <a:bodyPr/>
          <a:lstStyle/>
          <a:p>
            <a:r>
              <a:rPr kumimoji="1" lang="zh-CN" altLang="en-US" dirty="0"/>
              <a:t>全局对象的构造和析构</a:t>
            </a:r>
            <a:endParaRPr lang="zh-CN" altLang="en-US" dirty="0"/>
          </a:p>
        </p:txBody>
      </p:sp>
      <p:sp>
        <p:nvSpPr>
          <p:cNvPr id="3" name="内容占位符 2">
            <a:extLst>
              <a:ext uri="{FF2B5EF4-FFF2-40B4-BE49-F238E27FC236}">
                <a16:creationId xmlns:a16="http://schemas.microsoft.com/office/drawing/2014/main" xmlns="" id="{6E80FA9A-35D4-4A89-B228-376085411606}"/>
              </a:ext>
            </a:extLst>
          </p:cNvPr>
          <p:cNvSpPr>
            <a:spLocks noGrp="1"/>
          </p:cNvSpPr>
          <p:nvPr>
            <p:ph idx="1"/>
          </p:nvPr>
        </p:nvSpPr>
        <p:spPr/>
        <p:txBody>
          <a:bodyPr/>
          <a:lstStyle/>
          <a:p>
            <a:r>
              <a:rPr lang="zh-CN" altLang="en-US" dirty="0"/>
              <a:t>尽量少用全局对象</a:t>
            </a:r>
            <a:endParaRPr lang="en-US" altLang="zh-CN" dirty="0"/>
          </a:p>
          <a:p>
            <a:pPr lvl="1"/>
            <a:r>
              <a:rPr lang="zh-CN" altLang="en-US" dirty="0"/>
              <a:t>全局对象的构造顺序不能完全确定，所以全局对象之间不能有依赖关系，否则会出现问题</a:t>
            </a:r>
            <a:endParaRPr lang="en-US" altLang="zh-CN" dirty="0"/>
          </a:p>
          <a:p>
            <a:pPr lvl="1"/>
            <a:r>
              <a:rPr lang="zh-CN" altLang="en-US" dirty="0"/>
              <a:t>全局对象会增大代码的耦合性，导致程序难以复用或者测试</a:t>
            </a:r>
            <a:endParaRPr lang="en-US" altLang="zh-CN" dirty="0"/>
          </a:p>
          <a:p>
            <a:pPr lvl="1"/>
            <a:r>
              <a:rPr lang="zh-CN" altLang="en-US" dirty="0"/>
              <a:t>使用参数来替代全局对象</a:t>
            </a:r>
            <a:endParaRPr lang="en-US" altLang="zh-CN" dirty="0"/>
          </a:p>
          <a:p>
            <a:pPr lvl="1"/>
            <a:endParaRPr lang="en-US" altLang="zh-CN" dirty="0"/>
          </a:p>
          <a:p>
            <a:pPr lvl="1"/>
            <a:endParaRPr lang="en-US" altLang="zh-CN" dirty="0"/>
          </a:p>
          <a:p>
            <a:endParaRPr lang="zh-CN" altLang="en-US" dirty="0"/>
          </a:p>
        </p:txBody>
      </p:sp>
      <p:sp>
        <p:nvSpPr>
          <p:cNvPr id="4" name="灯片编号占位符 3">
            <a:extLst>
              <a:ext uri="{FF2B5EF4-FFF2-40B4-BE49-F238E27FC236}">
                <a16:creationId xmlns:a16="http://schemas.microsoft.com/office/drawing/2014/main" xmlns="" id="{73B28F8E-A615-4521-AC71-25E4EB8FD083}"/>
              </a:ext>
            </a:extLst>
          </p:cNvPr>
          <p:cNvSpPr>
            <a:spLocks noGrp="1"/>
          </p:cNvSpPr>
          <p:nvPr>
            <p:ph type="sldNum" sz="quarter" idx="12"/>
          </p:nvPr>
        </p:nvSpPr>
        <p:spPr/>
        <p:txBody>
          <a:bodyPr/>
          <a:lstStyle/>
          <a:p>
            <a:pPr>
              <a:defRPr/>
            </a:pPr>
            <a:fld id="{BFD7BE51-03DD-4CCA-8227-D775462981B4}" type="slidenum">
              <a:rPr lang="en-US" altLang="zh-CN" smtClean="0"/>
              <a:pPr>
                <a:defRPr/>
              </a:pPr>
              <a:t>37</a:t>
            </a:fld>
            <a:endParaRPr lang="en-US" altLang="zh-CN"/>
          </a:p>
        </p:txBody>
      </p:sp>
      <p:sp>
        <p:nvSpPr>
          <p:cNvPr id="5" name="文本框 4">
            <a:extLst>
              <a:ext uri="{FF2B5EF4-FFF2-40B4-BE49-F238E27FC236}">
                <a16:creationId xmlns:a16="http://schemas.microsoft.com/office/drawing/2014/main" xmlns="" id="{839D3499-BC2B-4E9C-B83A-DBE6314C8850}"/>
              </a:ext>
            </a:extLst>
          </p:cNvPr>
          <p:cNvSpPr txBox="1"/>
          <p:nvPr/>
        </p:nvSpPr>
        <p:spPr>
          <a:xfrm>
            <a:off x="1187624" y="4010455"/>
            <a:ext cx="3223959" cy="2862322"/>
          </a:xfrm>
          <a:prstGeom prst="rect">
            <a:avLst/>
          </a:prstGeom>
          <a:noFill/>
        </p:spPr>
        <p:txBody>
          <a:bodyPr wrap="square" numCol="1" rtlCol="0">
            <a:spAutoFit/>
          </a:bodyPr>
          <a:lstStyle/>
          <a:p>
            <a:r>
              <a:rPr lang="en-US" altLang="zh-CN" b="1" dirty="0">
                <a:solidFill>
                  <a:srgbClr val="C00000"/>
                </a:solidFill>
                <a:latin typeface="Consolas" panose="020B0609020204030204" pitchFamily="49" charset="0"/>
              </a:rPr>
              <a:t>void</a:t>
            </a:r>
            <a:r>
              <a:rPr lang="en-US" altLang="zh-CN" b="1" dirty="0">
                <a:latin typeface="Consolas" panose="020B0609020204030204" pitchFamily="49" charset="0"/>
              </a:rPr>
              <a:t> foo()</a:t>
            </a:r>
          </a:p>
          <a:p>
            <a:r>
              <a:rPr lang="en-US" altLang="zh-CN" b="1" dirty="0">
                <a:latin typeface="Consolas" panose="020B0609020204030204" pitchFamily="49" charset="0"/>
              </a:rPr>
              <a:t>{</a:t>
            </a:r>
          </a:p>
          <a:p>
            <a:r>
              <a:rPr lang="en-US" altLang="zh-CN" b="1" dirty="0">
                <a:latin typeface="Consolas" panose="020B0609020204030204" pitchFamily="49" charset="0"/>
              </a:rPr>
              <a:t>    </a:t>
            </a:r>
            <a:r>
              <a:rPr lang="en-US" altLang="zh-CN" b="1" dirty="0" err="1">
                <a:latin typeface="Consolas" panose="020B0609020204030204" pitchFamily="49" charset="0"/>
              </a:rPr>
              <a:t>input.doSomething</a:t>
            </a:r>
            <a:r>
              <a:rPr lang="en-US" altLang="zh-CN" b="1" dirty="0">
                <a:latin typeface="Consolas" panose="020B0609020204030204" pitchFamily="49" charset="0"/>
              </a:rPr>
              <a:t>();</a:t>
            </a:r>
          </a:p>
          <a:p>
            <a:r>
              <a:rPr lang="en-US" altLang="zh-CN" b="1" dirty="0">
                <a:latin typeface="Consolas" panose="020B0609020204030204" pitchFamily="49" charset="0"/>
              </a:rPr>
              <a:t>}</a:t>
            </a:r>
          </a:p>
          <a:p>
            <a:r>
              <a:rPr lang="en-US" altLang="zh-CN" b="1" dirty="0">
                <a:solidFill>
                  <a:srgbClr val="FF0000"/>
                </a:solidFill>
                <a:latin typeface="Consolas" panose="020B0609020204030204" pitchFamily="49" charset="0"/>
              </a:rPr>
              <a:t>Input </a:t>
            </a:r>
            <a:r>
              <a:rPr lang="en-US" altLang="zh-CN" b="1" dirty="0" err="1">
                <a:solidFill>
                  <a:srgbClr val="FF0000"/>
                </a:solidFill>
                <a:latin typeface="Consolas" panose="020B0609020204030204" pitchFamily="49" charset="0"/>
              </a:rPr>
              <a:t>input</a:t>
            </a:r>
            <a:r>
              <a:rPr lang="en-US" altLang="zh-CN" b="1" dirty="0">
                <a:solidFill>
                  <a:srgbClr val="FF0000"/>
                </a:solidFill>
                <a:latin typeface="Consolas" panose="020B0609020204030204" pitchFamily="49" charset="0"/>
              </a:rPr>
              <a:t>;</a:t>
            </a:r>
          </a:p>
          <a:p>
            <a:r>
              <a:rPr lang="en-US" altLang="zh-CN" b="1" dirty="0" err="1">
                <a:solidFill>
                  <a:srgbClr val="C00000"/>
                </a:solidFill>
                <a:latin typeface="Consolas" panose="020B0609020204030204" pitchFamily="49" charset="0"/>
              </a:rPr>
              <a:t>int</a:t>
            </a:r>
            <a:r>
              <a:rPr lang="en-US" altLang="zh-CN" b="1" dirty="0">
                <a:latin typeface="Consolas" panose="020B0609020204030204" pitchFamily="49" charset="0"/>
              </a:rPr>
              <a:t> main()</a:t>
            </a:r>
          </a:p>
          <a:p>
            <a:r>
              <a:rPr lang="en-US" altLang="zh-CN" b="1" dirty="0">
                <a:latin typeface="Consolas" panose="020B0609020204030204" pitchFamily="49" charset="0"/>
              </a:rPr>
              <a:t>{</a:t>
            </a:r>
          </a:p>
          <a:p>
            <a:r>
              <a:rPr lang="en-US" altLang="zh-CN" b="1" dirty="0">
                <a:latin typeface="Consolas" panose="020B0609020204030204" pitchFamily="49" charset="0"/>
              </a:rPr>
              <a:t>	foo();</a:t>
            </a:r>
          </a:p>
          <a:p>
            <a:r>
              <a:rPr lang="en-US" altLang="zh-CN" b="1" dirty="0">
                <a:latin typeface="Consolas" panose="020B0609020204030204" pitchFamily="49" charset="0"/>
              </a:rPr>
              <a:t>}</a:t>
            </a:r>
            <a:endParaRPr lang="zh-CN" altLang="en-US" b="1" dirty="0">
              <a:latin typeface="Consolas" panose="020B0609020204030204" pitchFamily="49" charset="0"/>
            </a:endParaRPr>
          </a:p>
          <a:p>
            <a:endParaRPr lang="en-US" altLang="zh-CN" b="1" dirty="0">
              <a:latin typeface="Consolas" panose="020B0609020204030204" pitchFamily="49" charset="0"/>
            </a:endParaRPr>
          </a:p>
        </p:txBody>
      </p:sp>
      <p:sp>
        <p:nvSpPr>
          <p:cNvPr id="7" name="文本框 6">
            <a:extLst>
              <a:ext uri="{FF2B5EF4-FFF2-40B4-BE49-F238E27FC236}">
                <a16:creationId xmlns:a16="http://schemas.microsoft.com/office/drawing/2014/main" xmlns="" id="{E5AA7667-223A-4672-ACAB-D0EBEB2536F4}"/>
              </a:ext>
            </a:extLst>
          </p:cNvPr>
          <p:cNvSpPr txBox="1"/>
          <p:nvPr/>
        </p:nvSpPr>
        <p:spPr>
          <a:xfrm>
            <a:off x="5291391" y="3964288"/>
            <a:ext cx="3223959" cy="2954655"/>
          </a:xfrm>
          <a:prstGeom prst="rect">
            <a:avLst/>
          </a:prstGeom>
          <a:noFill/>
        </p:spPr>
        <p:txBody>
          <a:bodyPr wrap="none" rtlCol="0">
            <a:spAutoFit/>
          </a:bodyPr>
          <a:lstStyle/>
          <a:p>
            <a:r>
              <a:rPr lang="en-US" altLang="zh-CN" b="1" dirty="0">
                <a:solidFill>
                  <a:srgbClr val="C00000"/>
                </a:solidFill>
                <a:latin typeface="Consolas" panose="020B0609020204030204" pitchFamily="49" charset="0"/>
              </a:rPr>
              <a:t>void</a:t>
            </a:r>
            <a:r>
              <a:rPr lang="en-US" altLang="zh-CN" b="1" dirty="0">
                <a:latin typeface="Consolas" panose="020B0609020204030204" pitchFamily="49" charset="0"/>
              </a:rPr>
              <a:t> foo(Input input)</a:t>
            </a:r>
          </a:p>
          <a:p>
            <a:r>
              <a:rPr lang="en-US" altLang="zh-CN" b="1" dirty="0">
                <a:latin typeface="Consolas" panose="020B0609020204030204" pitchFamily="49" charset="0"/>
              </a:rPr>
              <a:t>{</a:t>
            </a:r>
          </a:p>
          <a:p>
            <a:r>
              <a:rPr lang="en-US" altLang="zh-CN" b="1" dirty="0">
                <a:latin typeface="Consolas" panose="020B0609020204030204" pitchFamily="49" charset="0"/>
              </a:rPr>
              <a:t>    </a:t>
            </a:r>
            <a:r>
              <a:rPr lang="en-US" altLang="zh-CN" b="1" dirty="0" err="1">
                <a:latin typeface="Consolas" panose="020B0609020204030204" pitchFamily="49" charset="0"/>
              </a:rPr>
              <a:t>input.doSomething</a:t>
            </a:r>
            <a:r>
              <a:rPr lang="en-US" altLang="zh-CN" b="1" dirty="0">
                <a:latin typeface="Consolas" panose="020B0609020204030204" pitchFamily="49" charset="0"/>
              </a:rPr>
              <a:t>();</a:t>
            </a:r>
          </a:p>
          <a:p>
            <a:r>
              <a:rPr lang="en-US" altLang="zh-CN" b="1" dirty="0">
                <a:latin typeface="Consolas" panose="020B0609020204030204" pitchFamily="49" charset="0"/>
              </a:rPr>
              <a:t>}</a:t>
            </a:r>
          </a:p>
          <a:p>
            <a:r>
              <a:rPr lang="en-US" altLang="zh-CN" b="1" dirty="0" err="1">
                <a:solidFill>
                  <a:srgbClr val="C00000"/>
                </a:solidFill>
                <a:latin typeface="Consolas" panose="020B0609020204030204" pitchFamily="49" charset="0"/>
              </a:rPr>
              <a:t>int</a:t>
            </a:r>
            <a:r>
              <a:rPr lang="en-US" altLang="zh-CN" b="1" dirty="0">
                <a:latin typeface="Consolas" panose="020B0609020204030204" pitchFamily="49" charset="0"/>
              </a:rPr>
              <a:t> main()</a:t>
            </a:r>
          </a:p>
          <a:p>
            <a:r>
              <a:rPr lang="en-US" altLang="zh-CN" b="1" dirty="0">
                <a:latin typeface="Consolas" panose="020B0609020204030204" pitchFamily="49" charset="0"/>
              </a:rPr>
              <a:t>{</a:t>
            </a:r>
          </a:p>
          <a:p>
            <a:r>
              <a:rPr lang="en-US" altLang="zh-CN" b="1" dirty="0">
                <a:latin typeface="Consolas" panose="020B0609020204030204" pitchFamily="49" charset="0"/>
              </a:rPr>
              <a:t>    </a:t>
            </a:r>
            <a:r>
              <a:rPr lang="en-US" altLang="zh-CN" b="1" dirty="0">
                <a:solidFill>
                  <a:srgbClr val="C00000"/>
                </a:solidFill>
                <a:latin typeface="Consolas" panose="020B0609020204030204" pitchFamily="49" charset="0"/>
              </a:rPr>
              <a:t>Input</a:t>
            </a:r>
            <a:r>
              <a:rPr lang="en-US" altLang="zh-CN" b="1" dirty="0">
                <a:latin typeface="Consolas" panose="020B0609020204030204" pitchFamily="49" charset="0"/>
              </a:rPr>
              <a:t> </a:t>
            </a:r>
            <a:r>
              <a:rPr lang="en-US" altLang="zh-CN" b="1" dirty="0" err="1">
                <a:latin typeface="Consolas" panose="020B0609020204030204" pitchFamily="49" charset="0"/>
              </a:rPr>
              <a:t>input</a:t>
            </a:r>
            <a:r>
              <a:rPr lang="en-US" altLang="zh-CN" b="1" dirty="0">
                <a:latin typeface="Consolas" panose="020B0609020204030204" pitchFamily="49" charset="0"/>
              </a:rPr>
              <a:t>;</a:t>
            </a:r>
          </a:p>
          <a:p>
            <a:r>
              <a:rPr lang="en-US" altLang="zh-CN" b="1" dirty="0">
                <a:latin typeface="Consolas" panose="020B0609020204030204" pitchFamily="49" charset="0"/>
              </a:rPr>
              <a:t>    foo(input);</a:t>
            </a:r>
          </a:p>
          <a:p>
            <a:r>
              <a:rPr lang="en-US" altLang="zh-CN" b="1" dirty="0">
                <a:latin typeface="Consolas" panose="020B0609020204030204" pitchFamily="49" charset="0"/>
              </a:rPr>
              <a:t>}</a:t>
            </a:r>
            <a:endParaRPr lang="zh-CN" altLang="en-US" b="1" dirty="0">
              <a:latin typeface="Consolas" panose="020B0609020204030204" pitchFamily="49" charset="0"/>
            </a:endParaRPr>
          </a:p>
          <a:p>
            <a:endParaRPr lang="zh-CN" altLang="en-US" sz="2400" b="1" dirty="0"/>
          </a:p>
        </p:txBody>
      </p:sp>
      <p:sp>
        <p:nvSpPr>
          <p:cNvPr id="8" name="箭头: 右 7">
            <a:extLst>
              <a:ext uri="{FF2B5EF4-FFF2-40B4-BE49-F238E27FC236}">
                <a16:creationId xmlns:a16="http://schemas.microsoft.com/office/drawing/2014/main" xmlns="" id="{ED7959EB-8071-407F-B023-D51D44638306}"/>
              </a:ext>
            </a:extLst>
          </p:cNvPr>
          <p:cNvSpPr/>
          <p:nvPr/>
        </p:nvSpPr>
        <p:spPr>
          <a:xfrm>
            <a:off x="4257652" y="5157192"/>
            <a:ext cx="1007423"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87291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D6D7961-37D1-4BF8-A5FB-9FE106A9D0DB}"/>
              </a:ext>
            </a:extLst>
          </p:cNvPr>
          <p:cNvSpPr>
            <a:spLocks noGrp="1"/>
          </p:cNvSpPr>
          <p:nvPr>
            <p:ph type="title"/>
          </p:nvPr>
        </p:nvSpPr>
        <p:spPr/>
        <p:txBody>
          <a:bodyPr/>
          <a:lstStyle/>
          <a:p>
            <a:r>
              <a:rPr lang="zh-CN" altLang="en-US" dirty="0"/>
              <a:t>函数静态对象的构造与析构</a:t>
            </a:r>
          </a:p>
        </p:txBody>
      </p:sp>
      <p:sp>
        <p:nvSpPr>
          <p:cNvPr id="3" name="内容占位符 2">
            <a:extLst>
              <a:ext uri="{FF2B5EF4-FFF2-40B4-BE49-F238E27FC236}">
                <a16:creationId xmlns:a16="http://schemas.microsoft.com/office/drawing/2014/main" xmlns="" id="{D000BF0F-202E-4F5E-BAD3-2F9CB94BF6B0}"/>
              </a:ext>
            </a:extLst>
          </p:cNvPr>
          <p:cNvSpPr>
            <a:spLocks noGrp="1"/>
          </p:cNvSpPr>
          <p:nvPr>
            <p:ph idx="1"/>
          </p:nvPr>
        </p:nvSpPr>
        <p:spPr/>
        <p:txBody>
          <a:bodyPr/>
          <a:lstStyle/>
          <a:p>
            <a:r>
              <a:rPr lang="zh-CN" altLang="en-US" dirty="0"/>
              <a:t>函数静态对象是指在函数内部定义的</a:t>
            </a:r>
            <a:r>
              <a:rPr lang="en-US" altLang="zh-CN" dirty="0"/>
              <a:t>static</a:t>
            </a:r>
            <a:r>
              <a:rPr lang="zh-CN" altLang="en-US" dirty="0"/>
              <a:t>对象</a:t>
            </a:r>
            <a:endParaRPr lang="en-US" altLang="zh-CN" dirty="0"/>
          </a:p>
          <a:p>
            <a:pPr lvl="1"/>
            <a:r>
              <a:rPr lang="zh-CN" altLang="en-US" dirty="0"/>
              <a:t>在程序执行到该局部静态对象的代码时被初始化。</a:t>
            </a:r>
            <a:endParaRPr lang="en-US" altLang="zh-CN" dirty="0"/>
          </a:p>
          <a:p>
            <a:pPr lvl="1"/>
            <a:r>
              <a:rPr lang="zh-CN" altLang="en-US" dirty="0"/>
              <a:t>离开作用域不析构。</a:t>
            </a:r>
            <a:endParaRPr lang="en-US" altLang="zh-CN" dirty="0"/>
          </a:p>
          <a:p>
            <a:pPr lvl="1"/>
            <a:r>
              <a:rPr lang="zh-CN" altLang="en-US" dirty="0"/>
              <a:t>第二次执行到该对象代码时，不再初始化，直接使用上一次的对象</a:t>
            </a:r>
            <a:endParaRPr lang="en-US" altLang="zh-CN" dirty="0"/>
          </a:p>
          <a:p>
            <a:pPr lvl="1"/>
            <a:r>
              <a:rPr lang="zh-CN" altLang="en-US" dirty="0"/>
              <a:t>在</a:t>
            </a:r>
            <a:r>
              <a:rPr lang="en-US" altLang="zh-CN" dirty="0"/>
              <a:t>main()</a:t>
            </a:r>
            <a:r>
              <a:rPr lang="zh-CN" altLang="en-US" dirty="0"/>
              <a:t>函数结束后被析构。</a:t>
            </a:r>
          </a:p>
        </p:txBody>
      </p:sp>
      <p:sp>
        <p:nvSpPr>
          <p:cNvPr id="4" name="灯片编号占位符 3">
            <a:extLst>
              <a:ext uri="{FF2B5EF4-FFF2-40B4-BE49-F238E27FC236}">
                <a16:creationId xmlns:a16="http://schemas.microsoft.com/office/drawing/2014/main" xmlns="" id="{7E754F00-A3F7-4303-B03A-206806C21B5E}"/>
              </a:ext>
            </a:extLst>
          </p:cNvPr>
          <p:cNvSpPr>
            <a:spLocks noGrp="1"/>
          </p:cNvSpPr>
          <p:nvPr>
            <p:ph type="sldNum" sz="quarter" idx="12"/>
          </p:nvPr>
        </p:nvSpPr>
        <p:spPr/>
        <p:txBody>
          <a:bodyPr/>
          <a:lstStyle/>
          <a:p>
            <a:pPr>
              <a:defRPr/>
            </a:pPr>
            <a:fld id="{BFD7BE51-03DD-4CCA-8227-D775462981B4}" type="slidenum">
              <a:rPr lang="en-US" altLang="zh-CN" smtClean="0"/>
              <a:pPr>
                <a:defRPr/>
              </a:pPr>
              <a:t>38</a:t>
            </a:fld>
            <a:endParaRPr lang="en-US" altLang="zh-CN"/>
          </a:p>
        </p:txBody>
      </p:sp>
      <p:sp>
        <p:nvSpPr>
          <p:cNvPr id="5" name="文本框 4">
            <a:extLst>
              <a:ext uri="{FF2B5EF4-FFF2-40B4-BE49-F238E27FC236}">
                <a16:creationId xmlns:a16="http://schemas.microsoft.com/office/drawing/2014/main" xmlns="" id="{DF38AC70-BC14-4012-A637-9A8DB7F76B24}"/>
              </a:ext>
            </a:extLst>
          </p:cNvPr>
          <p:cNvSpPr txBox="1"/>
          <p:nvPr/>
        </p:nvSpPr>
        <p:spPr>
          <a:xfrm>
            <a:off x="1286485" y="4581128"/>
            <a:ext cx="5339923" cy="1323439"/>
          </a:xfrm>
          <a:prstGeom prst="rect">
            <a:avLst/>
          </a:prstGeom>
          <a:noFill/>
        </p:spPr>
        <p:txBody>
          <a:bodyPr wrap="none" rtlCol="0">
            <a:spAutoFit/>
          </a:bodyPr>
          <a:lstStyle/>
          <a:p>
            <a:r>
              <a:rPr lang="en-US" altLang="zh-CN" sz="2000" dirty="0">
                <a:latin typeface="Consolas" panose="020B0609020204030204" pitchFamily="49" charset="0"/>
              </a:rPr>
              <a:t>void fun(</a:t>
            </a:r>
            <a:r>
              <a:rPr lang="en-US" altLang="zh-CN" sz="2000" dirty="0" err="1">
                <a:latin typeface="Consolas" panose="020B0609020204030204" pitchFamily="49" charset="0"/>
              </a:rPr>
              <a:t>int</a:t>
            </a:r>
            <a:r>
              <a:rPr lang="en-US" altLang="zh-CN" sz="2000" dirty="0">
                <a:latin typeface="Consolas" panose="020B0609020204030204" pitchFamily="49" charset="0"/>
              </a:rPr>
              <a:t> </a:t>
            </a:r>
            <a:r>
              <a:rPr lang="en-US" altLang="zh-CN" sz="2000" dirty="0" err="1">
                <a:latin typeface="Consolas" panose="020B0609020204030204" pitchFamily="49" charset="0"/>
              </a:rPr>
              <a:t>i</a:t>
            </a:r>
            <a:r>
              <a:rPr lang="en-US" altLang="zh-CN" sz="2000" dirty="0">
                <a:latin typeface="Consolas" panose="020B0609020204030204" pitchFamily="49" charset="0"/>
              </a:rPr>
              <a:t>, </a:t>
            </a:r>
            <a:r>
              <a:rPr lang="en-US" altLang="zh-CN" sz="2000" dirty="0" err="1">
                <a:latin typeface="Consolas" panose="020B0609020204030204" pitchFamily="49" charset="0"/>
              </a:rPr>
              <a:t>int</a:t>
            </a:r>
            <a:r>
              <a:rPr lang="en-US" altLang="zh-CN" sz="2000" dirty="0">
                <a:latin typeface="Consolas" panose="020B0609020204030204" pitchFamily="49" charset="0"/>
              </a:rPr>
              <a:t> n) {</a:t>
            </a:r>
          </a:p>
          <a:p>
            <a:r>
              <a:rPr lang="en-US" altLang="zh-CN" sz="2000" dirty="0">
                <a:latin typeface="Consolas" panose="020B0609020204030204" pitchFamily="49" charset="0"/>
              </a:rPr>
              <a:t>	if (</a:t>
            </a:r>
            <a:r>
              <a:rPr lang="en-US" altLang="zh-CN" sz="2000" dirty="0" err="1">
                <a:latin typeface="Consolas" panose="020B0609020204030204" pitchFamily="49" charset="0"/>
              </a:rPr>
              <a:t>i</a:t>
            </a:r>
            <a:r>
              <a:rPr lang="en-US" altLang="zh-CN" sz="2000" dirty="0">
                <a:latin typeface="Consolas" panose="020B0609020204030204" pitchFamily="49" charset="0"/>
              </a:rPr>
              <a:t> &gt;= n) </a:t>
            </a:r>
          </a:p>
          <a:p>
            <a:r>
              <a:rPr lang="en-US" altLang="zh-CN" sz="2000" dirty="0">
                <a:solidFill>
                  <a:srgbClr val="FF0000"/>
                </a:solidFill>
                <a:latin typeface="Consolas" panose="020B0609020204030204" pitchFamily="49" charset="0"/>
              </a:rPr>
              <a:t>		</a:t>
            </a:r>
            <a:r>
              <a:rPr lang="en-US" altLang="zh-CN" sz="2000" b="1" dirty="0">
                <a:solidFill>
                  <a:srgbClr val="FF0000"/>
                </a:solidFill>
                <a:latin typeface="Consolas" panose="020B0609020204030204" pitchFamily="49" charset="0"/>
              </a:rPr>
              <a:t>static</a:t>
            </a:r>
            <a:r>
              <a:rPr lang="en-US" altLang="zh-CN" sz="2000" dirty="0">
                <a:latin typeface="Consolas" panose="020B0609020204030204" pitchFamily="49" charset="0"/>
              </a:rPr>
              <a:t> A </a:t>
            </a:r>
            <a:r>
              <a:rPr lang="en-US" altLang="zh-CN" sz="2000" dirty="0" err="1">
                <a:latin typeface="Consolas" panose="020B0609020204030204" pitchFamily="49" charset="0"/>
              </a:rPr>
              <a:t>static_obj</a:t>
            </a:r>
            <a:r>
              <a:rPr lang="en-US" altLang="zh-CN" sz="2000" dirty="0">
                <a:latin typeface="Consolas" panose="020B0609020204030204" pitchFamily="49" charset="0"/>
              </a:rPr>
              <a:t>("static");</a:t>
            </a:r>
          </a:p>
          <a:p>
            <a:r>
              <a:rPr lang="en-US" altLang="zh-CN" sz="2000" dirty="0">
                <a:latin typeface="Consolas" panose="020B0609020204030204" pitchFamily="49" charset="0"/>
              </a:rPr>
              <a:t>}</a:t>
            </a:r>
          </a:p>
        </p:txBody>
      </p:sp>
    </p:spTree>
    <p:extLst>
      <p:ext uri="{BB962C8B-B14F-4D97-AF65-F5344CB8AC3E}">
        <p14:creationId xmlns:p14="http://schemas.microsoft.com/office/powerpoint/2010/main" val="1093567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xmlns="" id="{A2AA2920-2CCC-429C-9201-4CB49F18CB11}"/>
              </a:ext>
            </a:extLst>
          </p:cNvPr>
          <p:cNvSpPr>
            <a:spLocks noGrp="1"/>
          </p:cNvSpPr>
          <p:nvPr>
            <p:ph type="sldNum" sz="quarter" idx="12"/>
          </p:nvPr>
        </p:nvSpPr>
        <p:spPr/>
        <p:txBody>
          <a:bodyPr/>
          <a:lstStyle/>
          <a:p>
            <a:pPr>
              <a:defRPr/>
            </a:pPr>
            <a:fld id="{BFD7BE51-03DD-4CCA-8227-D775462981B4}" type="slidenum">
              <a:rPr lang="en-US" altLang="zh-CN" smtClean="0"/>
              <a:pPr>
                <a:defRPr/>
              </a:pPr>
              <a:t>39</a:t>
            </a:fld>
            <a:endParaRPr lang="en-US" altLang="zh-CN"/>
          </a:p>
        </p:txBody>
      </p:sp>
      <p:sp>
        <p:nvSpPr>
          <p:cNvPr id="5" name="文本框 4">
            <a:extLst>
              <a:ext uri="{FF2B5EF4-FFF2-40B4-BE49-F238E27FC236}">
                <a16:creationId xmlns:a16="http://schemas.microsoft.com/office/drawing/2014/main" xmlns="" id="{94789B55-0703-452F-9DBE-1AE597C2B6D4}"/>
              </a:ext>
            </a:extLst>
          </p:cNvPr>
          <p:cNvSpPr txBox="1"/>
          <p:nvPr/>
        </p:nvSpPr>
        <p:spPr>
          <a:xfrm>
            <a:off x="568993" y="369627"/>
            <a:ext cx="5965095" cy="3847207"/>
          </a:xfrm>
          <a:prstGeom prst="rect">
            <a:avLst/>
          </a:prstGeom>
          <a:noFill/>
        </p:spPr>
        <p:txBody>
          <a:bodyPr wrap="none" rtlCol="0">
            <a:spAutoFit/>
          </a:bodyPr>
          <a:lstStyle/>
          <a:p>
            <a:r>
              <a:rPr lang="en-US" altLang="zh-CN" dirty="0">
                <a:solidFill>
                  <a:srgbClr val="C00000"/>
                </a:solidFill>
                <a:latin typeface="Consolas" panose="020B0609020204030204" pitchFamily="49" charset="0"/>
              </a:rPr>
              <a:t>class</a:t>
            </a:r>
            <a:r>
              <a:rPr lang="en-US" altLang="zh-CN" dirty="0">
                <a:latin typeface="Consolas" panose="020B0609020204030204" pitchFamily="49" charset="0"/>
              </a:rPr>
              <a:t> A {…</a:t>
            </a:r>
            <a:r>
              <a:rPr lang="en-US" altLang="zh-CN" dirty="0">
                <a:solidFill>
                  <a:srgbClr val="008000"/>
                </a:solidFill>
                <a:latin typeface="Consolas" panose="020B0609020204030204" pitchFamily="49" charset="0"/>
              </a:rPr>
              <a:t>//A</a:t>
            </a:r>
            <a:r>
              <a:rPr lang="zh-CN" altLang="en-US" dirty="0">
                <a:solidFill>
                  <a:srgbClr val="008000"/>
                </a:solidFill>
                <a:latin typeface="Consolas" panose="020B0609020204030204" pitchFamily="49" charset="0"/>
              </a:rPr>
              <a:t>定义见前几页</a:t>
            </a:r>
            <a:r>
              <a:rPr lang="en-US" altLang="zh-CN" dirty="0">
                <a:solidFill>
                  <a:srgbClr val="008000"/>
                </a:solidFill>
                <a:latin typeface="Consolas" panose="020B0609020204030204" pitchFamily="49" charset="0"/>
              </a:rPr>
              <a:t>ppt</a:t>
            </a:r>
            <a:r>
              <a:rPr lang="en-US" altLang="zh-CN" dirty="0">
                <a:latin typeface="Consolas" panose="020B0609020204030204" pitchFamily="49" charset="0"/>
              </a:rPr>
              <a:t>}</a:t>
            </a:r>
          </a:p>
          <a:p>
            <a:r>
              <a:rPr lang="en-US" altLang="zh-CN" dirty="0">
                <a:solidFill>
                  <a:srgbClr val="C00000"/>
                </a:solidFill>
                <a:latin typeface="Consolas" panose="020B0609020204030204" pitchFamily="49" charset="0"/>
              </a:rPr>
              <a:t>void</a:t>
            </a:r>
            <a:r>
              <a:rPr lang="en-US" altLang="zh-CN" dirty="0">
                <a:latin typeface="Consolas" panose="020B0609020204030204" pitchFamily="49" charset="0"/>
              </a:rPr>
              <a:t> fun(</a:t>
            </a:r>
            <a:r>
              <a:rPr lang="en-US" altLang="zh-CN" dirty="0" err="1">
                <a:solidFill>
                  <a:srgbClr val="C00000"/>
                </a:solidFill>
                <a:latin typeface="Consolas" panose="020B0609020204030204" pitchFamily="49" charset="0"/>
              </a:rPr>
              <a:t>int</a:t>
            </a:r>
            <a:r>
              <a:rPr lang="en-US" altLang="zh-CN" dirty="0">
                <a:latin typeface="Consolas" panose="020B0609020204030204" pitchFamily="49" charset="0"/>
              </a:rPr>
              <a:t> </a:t>
            </a:r>
            <a:r>
              <a:rPr lang="en-US" altLang="zh-CN" dirty="0" err="1">
                <a:latin typeface="Consolas" panose="020B0609020204030204" pitchFamily="49" charset="0"/>
              </a:rPr>
              <a:t>i</a:t>
            </a:r>
            <a:r>
              <a:rPr lang="en-US" altLang="zh-CN" dirty="0">
                <a:latin typeface="Consolas" panose="020B0609020204030204" pitchFamily="49" charset="0"/>
              </a:rPr>
              <a:t>, </a:t>
            </a:r>
            <a:r>
              <a:rPr lang="en-US" altLang="zh-CN" dirty="0" err="1">
                <a:solidFill>
                  <a:srgbClr val="C00000"/>
                </a:solidFill>
                <a:latin typeface="Consolas" panose="020B0609020204030204" pitchFamily="49" charset="0"/>
              </a:rPr>
              <a:t>int</a:t>
            </a:r>
            <a:r>
              <a:rPr lang="en-US" altLang="zh-CN" dirty="0">
                <a:latin typeface="Consolas" panose="020B0609020204030204" pitchFamily="49" charset="0"/>
              </a:rPr>
              <a:t> n) {</a:t>
            </a: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if</a:t>
            </a:r>
            <a:r>
              <a:rPr lang="en-US" altLang="zh-CN" dirty="0">
                <a:latin typeface="Consolas" panose="020B0609020204030204" pitchFamily="49" charset="0"/>
              </a:rPr>
              <a:t> (</a:t>
            </a:r>
            <a:r>
              <a:rPr lang="en-US" altLang="zh-CN" dirty="0" err="1">
                <a:latin typeface="Consolas" panose="020B0609020204030204" pitchFamily="49" charset="0"/>
              </a:rPr>
              <a:t>i</a:t>
            </a:r>
            <a:r>
              <a:rPr lang="en-US" altLang="zh-CN" dirty="0">
                <a:latin typeface="Consolas" panose="020B0609020204030204" pitchFamily="49" charset="0"/>
              </a:rPr>
              <a:t> &gt;= n) </a:t>
            </a:r>
            <a:r>
              <a:rPr lang="en-US" altLang="zh-CN" dirty="0">
                <a:solidFill>
                  <a:srgbClr val="C00000"/>
                </a:solidFill>
                <a:latin typeface="Consolas" panose="020B0609020204030204" pitchFamily="49" charset="0"/>
              </a:rPr>
              <a:t>static</a:t>
            </a:r>
            <a:r>
              <a:rPr lang="en-US" altLang="zh-CN" dirty="0">
                <a:latin typeface="Consolas" panose="020B0609020204030204" pitchFamily="49" charset="0"/>
              </a:rPr>
              <a:t> A </a:t>
            </a:r>
            <a:r>
              <a:rPr lang="en-US" altLang="zh-CN" dirty="0" err="1">
                <a:latin typeface="Consolas" panose="020B0609020204030204" pitchFamily="49" charset="0"/>
              </a:rPr>
              <a:t>static_obj</a:t>
            </a:r>
            <a:r>
              <a:rPr lang="en-US" altLang="zh-CN" dirty="0">
                <a:latin typeface="Consolas" panose="020B0609020204030204" pitchFamily="49" charset="0"/>
              </a:rPr>
              <a:t>("static");</a:t>
            </a:r>
          </a:p>
          <a:p>
            <a:r>
              <a:rPr lang="en-US" altLang="zh-CN" dirty="0">
                <a:latin typeface="Consolas" panose="020B0609020204030204" pitchFamily="49" charset="0"/>
              </a:rPr>
              <a:t>}</a:t>
            </a:r>
            <a:endParaRPr lang="en-US" altLang="zh-CN" dirty="0">
              <a:solidFill>
                <a:srgbClr val="C00000"/>
              </a:solidFill>
            </a:endParaRPr>
          </a:p>
          <a:p>
            <a:r>
              <a:rPr lang="en-US" altLang="zh-CN" dirty="0" err="1">
                <a:solidFill>
                  <a:srgbClr val="C00000"/>
                </a:solidFill>
                <a:latin typeface="Consolas" panose="020B0609020204030204" pitchFamily="49" charset="0"/>
              </a:rPr>
              <a:t>int</a:t>
            </a:r>
            <a:r>
              <a:rPr lang="en-US" altLang="zh-CN" dirty="0">
                <a:latin typeface="Consolas" panose="020B0609020204030204" pitchFamily="49" charset="0"/>
              </a:rPr>
              <a:t> main() {</a:t>
            </a:r>
          </a:p>
          <a:p>
            <a:r>
              <a:rPr lang="en-US" altLang="zh-CN" dirty="0">
                <a:latin typeface="Consolas" panose="020B0609020204030204" pitchFamily="49" charset="0"/>
              </a:rPr>
              <a:t>	</a:t>
            </a:r>
            <a:r>
              <a:rPr lang="en-US" altLang="zh-CN" dirty="0" err="1">
                <a:latin typeface="Consolas" panose="020B0609020204030204" pitchFamily="49" charset="0"/>
              </a:rPr>
              <a:t>int</a:t>
            </a:r>
            <a:r>
              <a:rPr lang="en-US" altLang="zh-CN" dirty="0">
                <a:latin typeface="Consolas" panose="020B0609020204030204" pitchFamily="49" charset="0"/>
              </a:rPr>
              <a:t> n;</a:t>
            </a:r>
          </a:p>
          <a:p>
            <a:r>
              <a:rPr lang="en-US" altLang="zh-CN" dirty="0">
                <a:latin typeface="Consolas" panose="020B0609020204030204" pitchFamily="49" charset="0"/>
              </a:rPr>
              <a:t>	</a:t>
            </a:r>
            <a:r>
              <a:rPr lang="en-US" altLang="zh-CN" dirty="0" err="1">
                <a:latin typeface="Consolas" panose="020B0609020204030204" pitchFamily="49" charset="0"/>
              </a:rPr>
              <a:t>cin</a:t>
            </a:r>
            <a:r>
              <a:rPr lang="en-US" altLang="zh-CN" dirty="0">
                <a:latin typeface="Consolas" panose="020B0609020204030204" pitchFamily="49" charset="0"/>
              </a:rPr>
              <a:t> &gt;&gt; n;</a:t>
            </a:r>
          </a:p>
          <a:p>
            <a:r>
              <a:rPr lang="nn-NO" altLang="zh-CN" dirty="0">
                <a:latin typeface="Consolas" panose="020B0609020204030204" pitchFamily="49" charset="0"/>
              </a:rPr>
              <a:t>	</a:t>
            </a:r>
            <a:r>
              <a:rPr lang="nn-NO" altLang="zh-CN" dirty="0">
                <a:solidFill>
                  <a:srgbClr val="C00000"/>
                </a:solidFill>
                <a:latin typeface="Consolas" panose="020B0609020204030204" pitchFamily="49" charset="0"/>
              </a:rPr>
              <a:t>for</a:t>
            </a:r>
            <a:r>
              <a:rPr lang="nn-NO" altLang="zh-CN" dirty="0">
                <a:latin typeface="Consolas" panose="020B0609020204030204" pitchFamily="49" charset="0"/>
              </a:rPr>
              <a:t> (</a:t>
            </a:r>
            <a:r>
              <a:rPr lang="nn-NO" altLang="zh-CN" dirty="0">
                <a:solidFill>
                  <a:srgbClr val="C00000"/>
                </a:solidFill>
                <a:latin typeface="Consolas" panose="020B0609020204030204" pitchFamily="49" charset="0"/>
              </a:rPr>
              <a:t>int</a:t>
            </a:r>
            <a:r>
              <a:rPr lang="nn-NO" altLang="zh-CN" dirty="0">
                <a:latin typeface="Consolas" panose="020B0609020204030204" pitchFamily="49" charset="0"/>
              </a:rPr>
              <a:t> i = 0; i &lt; 4; i++)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a:t>
            </a:r>
            <a:r>
              <a:rPr lang="en-US" altLang="zh-CN" dirty="0" err="1">
                <a:latin typeface="Consolas" panose="020B0609020204030204" pitchFamily="49" charset="0"/>
              </a:rPr>
              <a:t>i</a:t>
            </a:r>
            <a:r>
              <a:rPr lang="en-US" altLang="zh-CN" dirty="0">
                <a:latin typeface="Consolas" panose="020B0609020204030204" pitchFamily="49" charset="0"/>
              </a:rPr>
              <a:t>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		fun(</a:t>
            </a:r>
            <a:r>
              <a:rPr lang="en-US" altLang="zh-CN" dirty="0" err="1">
                <a:latin typeface="Consolas" panose="020B0609020204030204" pitchFamily="49" charset="0"/>
              </a:rPr>
              <a:t>i</a:t>
            </a:r>
            <a:r>
              <a:rPr lang="en-US" altLang="zh-CN" dirty="0">
                <a:latin typeface="Consolas" panose="020B0609020204030204" pitchFamily="49" charset="0"/>
              </a:rPr>
              <a:t>, n);</a:t>
            </a:r>
          </a:p>
          <a:p>
            <a:r>
              <a:rPr lang="en-US" altLang="zh-CN" dirty="0">
                <a:latin typeface="Consolas" panose="020B0609020204030204" pitchFamily="49" charset="0"/>
              </a:rPr>
              <a:t>	}</a:t>
            </a: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return</a:t>
            </a:r>
            <a:r>
              <a:rPr lang="en-US" altLang="zh-CN" dirty="0">
                <a:latin typeface="Consolas" panose="020B0609020204030204" pitchFamily="49" charset="0"/>
              </a:rPr>
              <a:t> 0;</a:t>
            </a:r>
          </a:p>
          <a:p>
            <a:r>
              <a:rPr lang="en-US" altLang="zh-CN" dirty="0">
                <a:latin typeface="Consolas" panose="020B0609020204030204" pitchFamily="49" charset="0"/>
              </a:rPr>
              <a:t>}</a:t>
            </a:r>
            <a:endParaRPr lang="zh-CN" altLang="en-US" sz="2800" b="1" dirty="0">
              <a:latin typeface="Consolas" panose="020B0609020204030204" pitchFamily="49" charset="0"/>
            </a:endParaRPr>
          </a:p>
        </p:txBody>
      </p:sp>
      <p:sp>
        <p:nvSpPr>
          <p:cNvPr id="6" name="标题 1">
            <a:extLst>
              <a:ext uri="{FF2B5EF4-FFF2-40B4-BE49-F238E27FC236}">
                <a16:creationId xmlns:a16="http://schemas.microsoft.com/office/drawing/2014/main" xmlns="" id="{5AA38E02-AD04-42E0-BE93-1C53285DEF50}"/>
              </a:ext>
            </a:extLst>
          </p:cNvPr>
          <p:cNvSpPr>
            <a:spLocks noGrp="1"/>
          </p:cNvSpPr>
          <p:nvPr>
            <p:ph type="title"/>
          </p:nvPr>
        </p:nvSpPr>
        <p:spPr>
          <a:xfrm>
            <a:off x="6660232" y="116632"/>
            <a:ext cx="2270076" cy="1325563"/>
          </a:xfrm>
        </p:spPr>
        <p:txBody>
          <a:bodyPr/>
          <a:lstStyle/>
          <a:p>
            <a:pPr algn="r"/>
            <a:r>
              <a:rPr kumimoji="1" lang="zh-CN" altLang="en-US" dirty="0">
                <a:solidFill>
                  <a:srgbClr val="0066CC"/>
                </a:solidFill>
              </a:rPr>
              <a:t>例子</a:t>
            </a:r>
          </a:p>
        </p:txBody>
      </p:sp>
      <p:sp>
        <p:nvSpPr>
          <p:cNvPr id="7" name="文本框 6">
            <a:extLst>
              <a:ext uri="{FF2B5EF4-FFF2-40B4-BE49-F238E27FC236}">
                <a16:creationId xmlns:a16="http://schemas.microsoft.com/office/drawing/2014/main" xmlns="" id="{F4816C33-0573-488B-B810-4C1CA45A58B4}"/>
              </a:ext>
            </a:extLst>
          </p:cNvPr>
          <p:cNvSpPr txBox="1"/>
          <p:nvPr/>
        </p:nvSpPr>
        <p:spPr>
          <a:xfrm>
            <a:off x="1475656" y="3873878"/>
            <a:ext cx="2340000" cy="2554545"/>
          </a:xfrm>
          <a:prstGeom prst="rect">
            <a:avLst/>
          </a:prstGeom>
          <a:noFill/>
        </p:spPr>
        <p:txBody>
          <a:bodyPr wrap="none" rtlCol="0">
            <a:spAutoFit/>
          </a:bodyPr>
          <a:lstStyle/>
          <a:p>
            <a:r>
              <a:rPr lang="zh-CN" altLang="en-US" sz="2000" b="1" dirty="0">
                <a:solidFill>
                  <a:srgbClr val="008000"/>
                </a:solidFill>
              </a:rPr>
              <a:t>运行结果：</a:t>
            </a:r>
            <a:endParaRPr lang="en-US" altLang="zh-CN" sz="2000" b="1" dirty="0">
              <a:solidFill>
                <a:srgbClr val="008000"/>
              </a:solidFill>
            </a:endParaRPr>
          </a:p>
          <a:p>
            <a:r>
              <a:rPr lang="zh-CN" altLang="en-US" sz="2000" b="1" dirty="0">
                <a:solidFill>
                  <a:srgbClr val="008000"/>
                </a:solidFill>
              </a:rPr>
              <a:t>输入</a:t>
            </a:r>
            <a:r>
              <a:rPr lang="en-US" altLang="zh-CN" sz="2000" b="1" dirty="0">
                <a:solidFill>
                  <a:srgbClr val="008000"/>
                </a:solidFill>
              </a:rPr>
              <a:t>0</a:t>
            </a:r>
          </a:p>
          <a:p>
            <a:r>
              <a:rPr lang="en-US" altLang="zh-CN" sz="2000" b="1" dirty="0">
                <a:solidFill>
                  <a:srgbClr val="008000"/>
                </a:solidFill>
              </a:rPr>
              <a:t>0</a:t>
            </a:r>
          </a:p>
          <a:p>
            <a:r>
              <a:rPr lang="en-US" altLang="zh-CN" sz="2000" b="1" dirty="0">
                <a:solidFill>
                  <a:srgbClr val="008000"/>
                </a:solidFill>
              </a:rPr>
              <a:t>static A constructing</a:t>
            </a:r>
          </a:p>
          <a:p>
            <a:r>
              <a:rPr lang="en-US" altLang="zh-CN" sz="2000" b="1" dirty="0">
                <a:solidFill>
                  <a:srgbClr val="008000"/>
                </a:solidFill>
              </a:rPr>
              <a:t>1</a:t>
            </a:r>
          </a:p>
          <a:p>
            <a:r>
              <a:rPr lang="en-US" altLang="zh-CN" sz="2000" b="1" dirty="0">
                <a:solidFill>
                  <a:srgbClr val="008000"/>
                </a:solidFill>
              </a:rPr>
              <a:t>2</a:t>
            </a:r>
          </a:p>
          <a:p>
            <a:r>
              <a:rPr lang="en-US" altLang="zh-CN" sz="2000" b="1" dirty="0">
                <a:solidFill>
                  <a:srgbClr val="008000"/>
                </a:solidFill>
              </a:rPr>
              <a:t>3</a:t>
            </a:r>
          </a:p>
          <a:p>
            <a:r>
              <a:rPr lang="en-US" altLang="zh-CN" sz="2000" b="1" dirty="0">
                <a:solidFill>
                  <a:srgbClr val="008000"/>
                </a:solidFill>
              </a:rPr>
              <a:t>static A destructing</a:t>
            </a:r>
            <a:endParaRPr lang="zh-CN" altLang="en-US" sz="2000" b="1" dirty="0">
              <a:solidFill>
                <a:srgbClr val="008000"/>
              </a:solidFill>
            </a:endParaRPr>
          </a:p>
        </p:txBody>
      </p:sp>
      <p:sp>
        <p:nvSpPr>
          <p:cNvPr id="8" name="文本框 7">
            <a:extLst>
              <a:ext uri="{FF2B5EF4-FFF2-40B4-BE49-F238E27FC236}">
                <a16:creationId xmlns:a16="http://schemas.microsoft.com/office/drawing/2014/main" xmlns="" id="{CA3D33F2-AD43-4578-A217-4C35D3EDBF18}"/>
              </a:ext>
            </a:extLst>
          </p:cNvPr>
          <p:cNvSpPr txBox="1"/>
          <p:nvPr/>
        </p:nvSpPr>
        <p:spPr>
          <a:xfrm>
            <a:off x="4067944" y="3868354"/>
            <a:ext cx="2340000" cy="2554545"/>
          </a:xfrm>
          <a:prstGeom prst="rect">
            <a:avLst/>
          </a:prstGeom>
          <a:noFill/>
        </p:spPr>
        <p:txBody>
          <a:bodyPr wrap="none" rtlCol="0">
            <a:spAutoFit/>
          </a:bodyPr>
          <a:lstStyle/>
          <a:p>
            <a:endParaRPr lang="en-US" altLang="zh-CN" sz="2000" b="1" dirty="0">
              <a:solidFill>
                <a:srgbClr val="008000"/>
              </a:solidFill>
            </a:endParaRPr>
          </a:p>
          <a:p>
            <a:r>
              <a:rPr lang="zh-CN" altLang="en-US" sz="2000" b="1" dirty="0">
                <a:solidFill>
                  <a:srgbClr val="008000"/>
                </a:solidFill>
              </a:rPr>
              <a:t>输入</a:t>
            </a:r>
            <a:r>
              <a:rPr lang="en-US" altLang="zh-CN" sz="2000" b="1" dirty="0">
                <a:solidFill>
                  <a:srgbClr val="008000"/>
                </a:solidFill>
              </a:rPr>
              <a:t>2</a:t>
            </a:r>
          </a:p>
          <a:p>
            <a:r>
              <a:rPr lang="en-US" altLang="zh-CN" sz="2000" b="1" dirty="0">
                <a:solidFill>
                  <a:srgbClr val="008000"/>
                </a:solidFill>
              </a:rPr>
              <a:t>0</a:t>
            </a:r>
          </a:p>
          <a:p>
            <a:r>
              <a:rPr lang="en-US" altLang="zh-CN" sz="2000" b="1" dirty="0">
                <a:solidFill>
                  <a:srgbClr val="008000"/>
                </a:solidFill>
              </a:rPr>
              <a:t>1</a:t>
            </a:r>
          </a:p>
          <a:p>
            <a:r>
              <a:rPr lang="en-US" altLang="zh-CN" sz="2000" b="1" dirty="0">
                <a:solidFill>
                  <a:srgbClr val="008000"/>
                </a:solidFill>
              </a:rPr>
              <a:t>2</a:t>
            </a:r>
          </a:p>
          <a:p>
            <a:r>
              <a:rPr lang="en-US" altLang="zh-CN" sz="2000" b="1" dirty="0">
                <a:solidFill>
                  <a:srgbClr val="008000"/>
                </a:solidFill>
              </a:rPr>
              <a:t>static A constructing</a:t>
            </a:r>
          </a:p>
          <a:p>
            <a:r>
              <a:rPr lang="en-US" altLang="zh-CN" sz="2000" b="1" dirty="0">
                <a:solidFill>
                  <a:srgbClr val="008000"/>
                </a:solidFill>
              </a:rPr>
              <a:t>3</a:t>
            </a:r>
          </a:p>
          <a:p>
            <a:r>
              <a:rPr lang="en-US" altLang="zh-CN" sz="2000" b="1" dirty="0">
                <a:solidFill>
                  <a:srgbClr val="008000"/>
                </a:solidFill>
              </a:rPr>
              <a:t>static A destructing</a:t>
            </a:r>
            <a:endParaRPr lang="zh-CN" altLang="en-US" sz="2000" b="1" dirty="0">
              <a:solidFill>
                <a:srgbClr val="008000"/>
              </a:solidFill>
            </a:endParaRPr>
          </a:p>
        </p:txBody>
      </p:sp>
      <p:sp>
        <p:nvSpPr>
          <p:cNvPr id="9" name="文本框 8">
            <a:extLst>
              <a:ext uri="{FF2B5EF4-FFF2-40B4-BE49-F238E27FC236}">
                <a16:creationId xmlns:a16="http://schemas.microsoft.com/office/drawing/2014/main" xmlns="" id="{0701709D-B60E-4EAA-99CC-A1643724ED7E}"/>
              </a:ext>
            </a:extLst>
          </p:cNvPr>
          <p:cNvSpPr txBox="1"/>
          <p:nvPr/>
        </p:nvSpPr>
        <p:spPr>
          <a:xfrm>
            <a:off x="6660232" y="3868353"/>
            <a:ext cx="1688283" cy="2862322"/>
          </a:xfrm>
          <a:prstGeom prst="rect">
            <a:avLst/>
          </a:prstGeom>
          <a:noFill/>
        </p:spPr>
        <p:txBody>
          <a:bodyPr wrap="none" rtlCol="0">
            <a:spAutoFit/>
          </a:bodyPr>
          <a:lstStyle/>
          <a:p>
            <a:endParaRPr lang="en-US" altLang="zh-CN" sz="2000" b="1" dirty="0">
              <a:solidFill>
                <a:srgbClr val="008000"/>
              </a:solidFill>
            </a:endParaRPr>
          </a:p>
          <a:p>
            <a:r>
              <a:rPr lang="zh-CN" altLang="en-US" sz="2000" b="1" dirty="0">
                <a:solidFill>
                  <a:srgbClr val="008000"/>
                </a:solidFill>
              </a:rPr>
              <a:t>输入</a:t>
            </a:r>
            <a:r>
              <a:rPr lang="en-US" altLang="zh-CN" sz="2000" b="1" dirty="0">
                <a:solidFill>
                  <a:srgbClr val="008000"/>
                </a:solidFill>
              </a:rPr>
              <a:t>5</a:t>
            </a:r>
          </a:p>
          <a:p>
            <a:r>
              <a:rPr lang="en-US" altLang="zh-CN" sz="2000" b="1" dirty="0">
                <a:solidFill>
                  <a:srgbClr val="008000"/>
                </a:solidFill>
              </a:rPr>
              <a:t>0</a:t>
            </a:r>
          </a:p>
          <a:p>
            <a:r>
              <a:rPr lang="en-US" altLang="zh-CN" sz="2000" b="1" dirty="0">
                <a:solidFill>
                  <a:srgbClr val="008000"/>
                </a:solidFill>
              </a:rPr>
              <a:t>1</a:t>
            </a:r>
          </a:p>
          <a:p>
            <a:r>
              <a:rPr lang="en-US" altLang="zh-CN" sz="2000" b="1" dirty="0">
                <a:solidFill>
                  <a:srgbClr val="008000"/>
                </a:solidFill>
              </a:rPr>
              <a:t>2</a:t>
            </a:r>
          </a:p>
          <a:p>
            <a:r>
              <a:rPr lang="en-US" altLang="zh-CN" sz="2000" b="1" dirty="0">
                <a:solidFill>
                  <a:srgbClr val="008000"/>
                </a:solidFill>
              </a:rPr>
              <a:t>3</a:t>
            </a:r>
          </a:p>
          <a:p>
            <a:endParaRPr lang="en-US" altLang="zh-CN" sz="2000" b="1" dirty="0">
              <a:solidFill>
                <a:srgbClr val="008000"/>
              </a:solidFill>
            </a:endParaRPr>
          </a:p>
          <a:p>
            <a:r>
              <a:rPr lang="en-US" altLang="zh-CN" sz="2000" b="1" dirty="0">
                <a:solidFill>
                  <a:srgbClr val="008000"/>
                </a:solidFill>
              </a:rPr>
              <a:t>//</a:t>
            </a:r>
            <a:r>
              <a:rPr lang="zh-CN" altLang="en-US" sz="2000" b="1" dirty="0">
                <a:solidFill>
                  <a:srgbClr val="008000"/>
                </a:solidFill>
              </a:rPr>
              <a:t>如果不构造</a:t>
            </a:r>
            <a:endParaRPr lang="en-US" altLang="zh-CN" sz="2000" b="1" dirty="0">
              <a:solidFill>
                <a:srgbClr val="008000"/>
              </a:solidFill>
            </a:endParaRPr>
          </a:p>
          <a:p>
            <a:r>
              <a:rPr lang="en-US" altLang="zh-CN" sz="2000" b="1" dirty="0">
                <a:solidFill>
                  <a:srgbClr val="008000"/>
                </a:solidFill>
              </a:rPr>
              <a:t>//</a:t>
            </a:r>
            <a:r>
              <a:rPr lang="zh-CN" altLang="en-US" sz="2000" b="1" dirty="0">
                <a:solidFill>
                  <a:srgbClr val="008000"/>
                </a:solidFill>
              </a:rPr>
              <a:t>也不会析构</a:t>
            </a:r>
            <a:endParaRPr lang="en-US" altLang="zh-CN" sz="2000" b="1" dirty="0">
              <a:solidFill>
                <a:srgbClr val="008000"/>
              </a:solidFill>
            </a:endParaRPr>
          </a:p>
        </p:txBody>
      </p:sp>
    </p:spTree>
    <p:extLst>
      <p:ext uri="{BB962C8B-B14F-4D97-AF65-F5344CB8AC3E}">
        <p14:creationId xmlns:p14="http://schemas.microsoft.com/office/powerpoint/2010/main" val="3265295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上期要点回顾</a:t>
            </a:r>
            <a:endParaRPr kumimoji="1" lang="zh-CN" altLang="en-US" dirty="0"/>
          </a:p>
        </p:txBody>
      </p:sp>
      <p:sp>
        <p:nvSpPr>
          <p:cNvPr id="3" name="内容占位符 2"/>
          <p:cNvSpPr>
            <a:spLocks noGrp="1"/>
          </p:cNvSpPr>
          <p:nvPr>
            <p:ph idx="1"/>
          </p:nvPr>
        </p:nvSpPr>
        <p:spPr/>
        <p:txBody>
          <a:bodyPr/>
          <a:lstStyle/>
          <a:p>
            <a:r>
              <a:rPr kumimoji="1" lang="zh-CN" altLang="en-US" dirty="0" smtClean="0"/>
              <a:t>自定义类与对象：数据成员、成员函数、访问权限，</a:t>
            </a:r>
            <a:r>
              <a:rPr kumimoji="1" lang="en-US" altLang="zh-CN" dirty="0" smtClean="0"/>
              <a:t>this</a:t>
            </a:r>
            <a:r>
              <a:rPr kumimoji="1" lang="zh-CN" altLang="en-US" dirty="0" smtClean="0"/>
              <a:t>指针</a:t>
            </a:r>
            <a:endParaRPr kumimoji="1" lang="en-US" altLang="zh-CN" dirty="0" smtClean="0"/>
          </a:p>
          <a:p>
            <a:r>
              <a:rPr kumimoji="1" lang="zh-CN" altLang="en-US" dirty="0" smtClean="0"/>
              <a:t>函数重载</a:t>
            </a:r>
            <a:endParaRPr kumimoji="1" lang="en-US" altLang="zh-CN" dirty="0" smtClean="0"/>
          </a:p>
          <a:p>
            <a:r>
              <a:rPr kumimoji="1" lang="zh-CN" altLang="en-US" dirty="0" smtClean="0"/>
              <a:t>运算符重载：流运算符</a:t>
            </a:r>
            <a:r>
              <a:rPr kumimoji="1" lang="en-US" altLang="zh-CN" dirty="0" smtClean="0"/>
              <a:t>(&lt;&lt;,&gt;&gt;),</a:t>
            </a:r>
            <a:r>
              <a:rPr kumimoji="1" lang="zh-CN" altLang="en-US" dirty="0" smtClean="0"/>
              <a:t>函数运算符</a:t>
            </a:r>
            <a:r>
              <a:rPr kumimoji="1" lang="en-US" altLang="zh-CN" dirty="0" smtClean="0"/>
              <a:t>(),</a:t>
            </a:r>
            <a:r>
              <a:rPr kumimoji="1" lang="zh-CN" altLang="en-US" dirty="0" smtClean="0"/>
              <a:t>前缀运算符</a:t>
            </a:r>
            <a:r>
              <a:rPr kumimoji="1" lang="en-US" altLang="zh-CN" dirty="0" smtClean="0"/>
              <a:t>(++,--),</a:t>
            </a:r>
            <a:r>
              <a:rPr kumimoji="1" lang="zh-CN" altLang="en-US" dirty="0" smtClean="0"/>
              <a:t>下标运算符</a:t>
            </a:r>
            <a:r>
              <a:rPr kumimoji="1" lang="en-US" altLang="zh-CN" dirty="0" smtClean="0"/>
              <a:t>[]</a:t>
            </a:r>
          </a:p>
          <a:p>
            <a:r>
              <a:rPr kumimoji="1" lang="zh-CN" altLang="en-US" dirty="0" smtClean="0"/>
              <a:t>友元函数、友元类</a:t>
            </a:r>
            <a:endParaRPr kumimoji="1" lang="en-US" altLang="zh-CN" dirty="0" smtClean="0"/>
          </a:p>
          <a:p>
            <a:r>
              <a:rPr kumimoji="1" lang="zh-CN" altLang="en-US" dirty="0" smtClean="0"/>
              <a:t>宏与内联函数</a:t>
            </a:r>
            <a:endParaRPr kumimoji="1" lang="en-US" altLang="zh-CN" dirty="0" smtClean="0"/>
          </a:p>
          <a:p>
            <a:endParaRPr kumimoji="1" lang="zh-CN" altLang="en-US"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4</a:t>
            </a:fld>
            <a:endParaRPr lang="en-US" altLang="zh-CN"/>
          </a:p>
        </p:txBody>
      </p:sp>
    </p:spTree>
    <p:extLst>
      <p:ext uri="{BB962C8B-B14F-4D97-AF65-F5344CB8AC3E}">
        <p14:creationId xmlns:p14="http://schemas.microsoft.com/office/powerpoint/2010/main" val="20093070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a:extLst>
              <a:ext uri="{FF2B5EF4-FFF2-40B4-BE49-F238E27FC236}">
                <a16:creationId xmlns:a16="http://schemas.microsoft.com/office/drawing/2014/main" xmlns="" id="{2783BAD9-6BA7-7E4C-8FF8-E4CD697373A9}"/>
              </a:ext>
            </a:extLst>
          </p:cNvPr>
          <p:cNvSpPr>
            <a:spLocks noGrp="1"/>
          </p:cNvSpPr>
          <p:nvPr>
            <p:ph type="title"/>
          </p:nvPr>
        </p:nvSpPr>
        <p:spPr>
          <a:xfrm>
            <a:off x="179512" y="116632"/>
            <a:ext cx="7886700" cy="1325563"/>
          </a:xfrm>
        </p:spPr>
        <p:txBody>
          <a:bodyPr/>
          <a:lstStyle/>
          <a:p>
            <a:r>
              <a:rPr kumimoji="1" lang="zh-CN" altLang="en-US" dirty="0"/>
              <a:t>参数对象的构造与析构</a:t>
            </a:r>
          </a:p>
        </p:txBody>
      </p:sp>
      <p:sp>
        <p:nvSpPr>
          <p:cNvPr id="13" name="内容占位符 2">
            <a:extLst>
              <a:ext uri="{FF2B5EF4-FFF2-40B4-BE49-F238E27FC236}">
                <a16:creationId xmlns:a16="http://schemas.microsoft.com/office/drawing/2014/main" xmlns="" id="{09433CAC-C51A-B94E-B2F8-44AE6887FA27}"/>
              </a:ext>
            </a:extLst>
          </p:cNvPr>
          <p:cNvSpPr>
            <a:spLocks noGrp="1"/>
          </p:cNvSpPr>
          <p:nvPr>
            <p:ph idx="1"/>
          </p:nvPr>
        </p:nvSpPr>
        <p:spPr>
          <a:xfrm>
            <a:off x="628650" y="1442196"/>
            <a:ext cx="8047806" cy="4935634"/>
          </a:xfrm>
        </p:spPr>
        <p:txBody>
          <a:bodyPr/>
          <a:lstStyle/>
          <a:p>
            <a:r>
              <a:rPr lang="zh-CN" altLang="en-US" b="0" dirty="0"/>
              <a:t>如果传递的是形参。</a:t>
            </a:r>
            <a:endParaRPr lang="en-US" altLang="zh-CN" b="0" dirty="0"/>
          </a:p>
          <a:p>
            <a:pPr lvl="1"/>
            <a:endParaRPr lang="en-US" altLang="zh-CN" dirty="0"/>
          </a:p>
          <a:p>
            <a:pPr lvl="1"/>
            <a:endParaRPr lang="en-US" altLang="zh-CN" b="0" dirty="0"/>
          </a:p>
          <a:p>
            <a:pPr lvl="1"/>
            <a:endParaRPr lang="en-US" altLang="zh-CN" dirty="0"/>
          </a:p>
          <a:p>
            <a:pPr lvl="1"/>
            <a:endParaRPr lang="en-US" altLang="zh-CN" dirty="0"/>
          </a:p>
          <a:p>
            <a:pPr lvl="1"/>
            <a:r>
              <a:rPr lang="zh-CN" altLang="en-US" dirty="0"/>
              <a:t>在函数被调用时，</a:t>
            </a:r>
            <a:r>
              <a:rPr lang="en-US" altLang="zh-CN" dirty="0"/>
              <a:t>b</a:t>
            </a:r>
            <a:r>
              <a:rPr lang="zh-CN" altLang="en-US" dirty="0"/>
              <a:t>被构造，调用</a:t>
            </a:r>
            <a:r>
              <a:rPr lang="zh-CN" altLang="en-US" dirty="0">
                <a:solidFill>
                  <a:srgbClr val="FF0000"/>
                </a:solidFill>
              </a:rPr>
              <a:t>拷贝构造函数（以后内容）</a:t>
            </a:r>
            <a:r>
              <a:rPr lang="zh-CN" altLang="en-US" dirty="0"/>
              <a:t>进行初始化。默认情况下，对象</a:t>
            </a:r>
            <a:r>
              <a:rPr lang="en-US" altLang="zh-CN" dirty="0"/>
              <a:t>b</a:t>
            </a:r>
            <a:r>
              <a:rPr lang="zh-CN" altLang="en-US" dirty="0"/>
              <a:t>的属性值和</a:t>
            </a:r>
            <a:r>
              <a:rPr lang="en-US" altLang="zh-CN" dirty="0"/>
              <a:t>a</a:t>
            </a:r>
            <a:r>
              <a:rPr lang="zh-CN" altLang="en-US" dirty="0"/>
              <a:t>一致。</a:t>
            </a:r>
            <a:endParaRPr lang="en-US" altLang="zh-CN" dirty="0"/>
          </a:p>
          <a:p>
            <a:pPr lvl="1"/>
            <a:r>
              <a:rPr lang="zh-CN" altLang="en-US" b="0" dirty="0"/>
              <a:t>在函数结束时，调用析构函数，</a:t>
            </a:r>
            <a:r>
              <a:rPr lang="en-US" altLang="zh-CN" dirty="0"/>
              <a:t>b</a:t>
            </a:r>
            <a:r>
              <a:rPr lang="zh-CN" altLang="en-US" b="0"/>
              <a:t>被</a:t>
            </a:r>
            <a:r>
              <a:rPr lang="zh-CN" altLang="en-US" b="0" dirty="0"/>
              <a:t>析构。</a:t>
            </a:r>
            <a:endParaRPr lang="en-US" altLang="zh-CN" b="0" dirty="0"/>
          </a:p>
          <a:p>
            <a:pPr lvl="1"/>
            <a:endParaRPr lang="en-US" altLang="zh-CN" dirty="0"/>
          </a:p>
          <a:p>
            <a:pPr lvl="1"/>
            <a:endParaRPr lang="en-US" altLang="zh-CN" b="0" dirty="0"/>
          </a:p>
          <a:p>
            <a:pPr marL="457200" lvl="1" indent="0">
              <a:buNone/>
            </a:pPr>
            <a:endParaRPr lang="en-US" altLang="zh-CN" b="0" dirty="0"/>
          </a:p>
        </p:txBody>
      </p:sp>
      <p:sp>
        <p:nvSpPr>
          <p:cNvPr id="14" name="矩形 13">
            <a:extLst>
              <a:ext uri="{FF2B5EF4-FFF2-40B4-BE49-F238E27FC236}">
                <a16:creationId xmlns:a16="http://schemas.microsoft.com/office/drawing/2014/main" xmlns="" id="{A3930926-46EB-9F47-B66C-1590F835CFE1}"/>
              </a:ext>
            </a:extLst>
          </p:cNvPr>
          <p:cNvSpPr/>
          <p:nvPr/>
        </p:nvSpPr>
        <p:spPr>
          <a:xfrm>
            <a:off x="1547664" y="2060848"/>
            <a:ext cx="6696744" cy="1200329"/>
          </a:xfrm>
          <a:prstGeom prst="rect">
            <a:avLst/>
          </a:prstGeom>
        </p:spPr>
        <p:txBody>
          <a:bodyPr wrap="square">
            <a:spAutoFit/>
          </a:bodyPr>
          <a:lstStyle/>
          <a:p>
            <a:r>
              <a:rPr lang="en-US" altLang="zh-CN" b="1" dirty="0">
                <a:solidFill>
                  <a:srgbClr val="C00000"/>
                </a:solidFill>
                <a:latin typeface="Consolas" panose="020B0609020204030204" pitchFamily="49" charset="0"/>
              </a:rPr>
              <a:t>void</a:t>
            </a:r>
            <a:r>
              <a:rPr lang="en-US" altLang="zh-CN" b="1" dirty="0">
                <a:latin typeface="Consolas" panose="020B0609020204030204" pitchFamily="49" charset="0"/>
              </a:rPr>
              <a:t> fun(A b) {</a:t>
            </a:r>
          </a:p>
          <a:p>
            <a:r>
              <a:rPr lang="en-US" altLang="zh-CN" b="1" dirty="0">
                <a:latin typeface="Consolas" panose="020B0609020204030204" pitchFamily="49" charset="0"/>
              </a:rPr>
              <a:t>	</a:t>
            </a:r>
            <a:r>
              <a:rPr lang="en-US" altLang="zh-CN" b="1" dirty="0" err="1">
                <a:latin typeface="Consolas" panose="020B0609020204030204" pitchFamily="49" charset="0"/>
              </a:rPr>
              <a:t>cout</a:t>
            </a:r>
            <a:r>
              <a:rPr lang="en-US" altLang="zh-CN" b="1" dirty="0">
                <a:latin typeface="Consolas" panose="020B0609020204030204" pitchFamily="49" charset="0"/>
              </a:rPr>
              <a:t> &lt;&lt; "In fun: </a:t>
            </a:r>
            <a:r>
              <a:rPr lang="en-US" altLang="zh-CN" b="1" dirty="0" err="1">
                <a:latin typeface="Consolas" panose="020B0609020204030204" pitchFamily="49" charset="0"/>
              </a:rPr>
              <a:t>b.s</a:t>
            </a:r>
            <a:r>
              <a:rPr lang="en-US" altLang="zh-CN" b="1" dirty="0">
                <a:latin typeface="Consolas" panose="020B0609020204030204" pitchFamily="49" charset="0"/>
              </a:rPr>
              <a:t>=" &lt;&lt; </a:t>
            </a:r>
            <a:r>
              <a:rPr lang="en-US" altLang="zh-CN" b="1" dirty="0" err="1">
                <a:latin typeface="Consolas" panose="020B0609020204030204" pitchFamily="49" charset="0"/>
              </a:rPr>
              <a:t>b.s</a:t>
            </a:r>
            <a:r>
              <a:rPr lang="en-US" altLang="zh-CN" b="1" dirty="0">
                <a:latin typeface="Consolas" panose="020B0609020204030204" pitchFamily="49" charset="0"/>
              </a:rPr>
              <a:t> &lt;&lt; </a:t>
            </a:r>
            <a:r>
              <a:rPr lang="en-US" altLang="zh-CN" b="1" dirty="0" err="1">
                <a:latin typeface="Consolas" panose="020B0609020204030204" pitchFamily="49" charset="0"/>
              </a:rPr>
              <a:t>endl</a:t>
            </a:r>
            <a:r>
              <a:rPr lang="en-US" altLang="zh-CN" b="1" dirty="0">
                <a:latin typeface="Consolas" panose="020B0609020204030204" pitchFamily="49" charset="0"/>
              </a:rPr>
              <a:t>;</a:t>
            </a:r>
          </a:p>
          <a:p>
            <a:r>
              <a:rPr lang="en-US" altLang="zh-CN" b="1" dirty="0">
                <a:latin typeface="Consolas" panose="020B0609020204030204" pitchFamily="49" charset="0"/>
              </a:rPr>
              <a:t>}</a:t>
            </a:r>
          </a:p>
          <a:p>
            <a:r>
              <a:rPr lang="en-US" altLang="zh-CN" b="1" dirty="0">
                <a:latin typeface="Consolas" panose="020B0609020204030204" pitchFamily="49" charset="0"/>
              </a:rPr>
              <a:t>fun(a);</a:t>
            </a:r>
            <a:endParaRPr lang="en-US" altLang="zh-CN" b="1" dirty="0">
              <a:solidFill>
                <a:srgbClr val="6E200D"/>
              </a:solidFill>
              <a:latin typeface="Consolas" panose="020B0609020204030204" pitchFamily="49" charset="0"/>
            </a:endParaRPr>
          </a:p>
        </p:txBody>
      </p:sp>
    </p:spTree>
    <p:extLst>
      <p:ext uri="{BB962C8B-B14F-4D97-AF65-F5344CB8AC3E}">
        <p14:creationId xmlns:p14="http://schemas.microsoft.com/office/powerpoint/2010/main" val="3681865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xmlns="" id="{A2AA2920-2CCC-429C-9201-4CB49F18CB11}"/>
              </a:ext>
            </a:extLst>
          </p:cNvPr>
          <p:cNvSpPr>
            <a:spLocks noGrp="1"/>
          </p:cNvSpPr>
          <p:nvPr>
            <p:ph type="sldNum" sz="quarter" idx="12"/>
          </p:nvPr>
        </p:nvSpPr>
        <p:spPr/>
        <p:txBody>
          <a:bodyPr/>
          <a:lstStyle/>
          <a:p>
            <a:pPr>
              <a:defRPr/>
            </a:pPr>
            <a:fld id="{BFD7BE51-03DD-4CCA-8227-D775462981B4}" type="slidenum">
              <a:rPr lang="en-US" altLang="zh-CN" smtClean="0"/>
              <a:pPr>
                <a:defRPr/>
              </a:pPr>
              <a:t>41</a:t>
            </a:fld>
            <a:endParaRPr lang="en-US" altLang="zh-CN"/>
          </a:p>
        </p:txBody>
      </p:sp>
      <p:sp>
        <p:nvSpPr>
          <p:cNvPr id="5" name="文本框 4">
            <a:extLst>
              <a:ext uri="{FF2B5EF4-FFF2-40B4-BE49-F238E27FC236}">
                <a16:creationId xmlns:a16="http://schemas.microsoft.com/office/drawing/2014/main" xmlns="" id="{94789B55-0703-452F-9DBE-1AE597C2B6D4}"/>
              </a:ext>
            </a:extLst>
          </p:cNvPr>
          <p:cNvSpPr txBox="1"/>
          <p:nvPr/>
        </p:nvSpPr>
        <p:spPr>
          <a:xfrm>
            <a:off x="828517" y="1420103"/>
            <a:ext cx="5458546" cy="3016210"/>
          </a:xfrm>
          <a:prstGeom prst="rect">
            <a:avLst/>
          </a:prstGeom>
          <a:noFill/>
        </p:spPr>
        <p:txBody>
          <a:bodyPr wrap="none" rtlCol="0">
            <a:spAutoFit/>
          </a:bodyPr>
          <a:lstStyle/>
          <a:p>
            <a:r>
              <a:rPr lang="en-US" altLang="zh-CN" dirty="0">
                <a:solidFill>
                  <a:srgbClr val="C00000"/>
                </a:solidFill>
                <a:latin typeface="Consolas" panose="020B0609020204030204" pitchFamily="49" charset="0"/>
              </a:rPr>
              <a:t>class</a:t>
            </a:r>
            <a:r>
              <a:rPr lang="en-US" altLang="zh-CN" dirty="0">
                <a:latin typeface="Consolas" panose="020B0609020204030204" pitchFamily="49" charset="0"/>
              </a:rPr>
              <a:t> A {…</a:t>
            </a:r>
            <a:r>
              <a:rPr lang="en-US" altLang="zh-CN" dirty="0">
                <a:solidFill>
                  <a:srgbClr val="008000"/>
                </a:solidFill>
                <a:latin typeface="Consolas" panose="020B0609020204030204" pitchFamily="49" charset="0"/>
              </a:rPr>
              <a:t>//A</a:t>
            </a:r>
            <a:r>
              <a:rPr lang="zh-CN" altLang="en-US" dirty="0">
                <a:solidFill>
                  <a:srgbClr val="008000"/>
                </a:solidFill>
                <a:latin typeface="Consolas" panose="020B0609020204030204" pitchFamily="49" charset="0"/>
              </a:rPr>
              <a:t>定义见前几页</a:t>
            </a:r>
            <a:r>
              <a:rPr lang="en-US" altLang="zh-CN" dirty="0">
                <a:solidFill>
                  <a:srgbClr val="008000"/>
                </a:solidFill>
                <a:latin typeface="Consolas" panose="020B0609020204030204" pitchFamily="49" charset="0"/>
              </a:rPr>
              <a:t>ppt</a:t>
            </a:r>
            <a:r>
              <a:rPr lang="en-US" altLang="zh-CN" dirty="0">
                <a:latin typeface="Consolas" panose="020B0609020204030204" pitchFamily="49" charset="0"/>
              </a:rPr>
              <a:t>}</a:t>
            </a:r>
          </a:p>
          <a:p>
            <a:r>
              <a:rPr lang="en-US" altLang="zh-CN" dirty="0">
                <a:solidFill>
                  <a:srgbClr val="C00000"/>
                </a:solidFill>
                <a:latin typeface="Consolas" panose="020B0609020204030204" pitchFamily="49" charset="0"/>
              </a:rPr>
              <a:t>void</a:t>
            </a:r>
            <a:r>
              <a:rPr lang="en-US" altLang="zh-CN" dirty="0">
                <a:latin typeface="Consolas" panose="020B0609020204030204" pitchFamily="49" charset="0"/>
              </a:rPr>
              <a:t> fun(A b)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a:t>
            </a:r>
            <a:r>
              <a:rPr lang="en-US" altLang="zh-CN" dirty="0">
                <a:solidFill>
                  <a:srgbClr val="C00000"/>
                </a:solidFill>
                <a:latin typeface="Consolas" panose="020B0609020204030204" pitchFamily="49" charset="0"/>
              </a:rPr>
              <a:t>"In fun: </a:t>
            </a:r>
            <a:r>
              <a:rPr lang="en-US" altLang="zh-CN" dirty="0" err="1">
                <a:solidFill>
                  <a:srgbClr val="C00000"/>
                </a:solidFill>
                <a:latin typeface="Consolas" panose="020B0609020204030204" pitchFamily="49" charset="0"/>
              </a:rPr>
              <a:t>b.s</a:t>
            </a:r>
            <a:r>
              <a:rPr lang="en-US" altLang="zh-CN" dirty="0">
                <a:solidFill>
                  <a:srgbClr val="C00000"/>
                </a:solidFill>
                <a:latin typeface="Consolas" panose="020B0609020204030204" pitchFamily="49" charset="0"/>
              </a:rPr>
              <a:t>="</a:t>
            </a:r>
            <a:r>
              <a:rPr lang="en-US" altLang="zh-CN" dirty="0">
                <a:latin typeface="Consolas" panose="020B0609020204030204" pitchFamily="49" charset="0"/>
              </a:rPr>
              <a:t> &lt;&lt; </a:t>
            </a:r>
            <a:r>
              <a:rPr lang="en-US" altLang="zh-CN" dirty="0" err="1">
                <a:latin typeface="Consolas" panose="020B0609020204030204" pitchFamily="49" charset="0"/>
              </a:rPr>
              <a:t>b.s</a:t>
            </a:r>
            <a:r>
              <a:rPr lang="en-US" altLang="zh-CN" dirty="0">
                <a:latin typeface="Consolas" panose="020B0609020204030204" pitchFamily="49" charset="0"/>
              </a:rPr>
              <a:t>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a:t>
            </a:r>
          </a:p>
          <a:p>
            <a:endParaRPr lang="zh-CN" altLang="en-US" dirty="0">
              <a:latin typeface="Consolas" panose="020B0609020204030204" pitchFamily="49" charset="0"/>
            </a:endParaRPr>
          </a:p>
          <a:p>
            <a:r>
              <a:rPr lang="en-US" altLang="zh-CN" dirty="0" err="1">
                <a:solidFill>
                  <a:srgbClr val="C00000"/>
                </a:solidFill>
                <a:latin typeface="Consolas" panose="020B0609020204030204" pitchFamily="49" charset="0"/>
              </a:rPr>
              <a:t>int</a:t>
            </a:r>
            <a:r>
              <a:rPr lang="en-US" altLang="zh-CN" dirty="0">
                <a:latin typeface="Consolas" panose="020B0609020204030204" pitchFamily="49" charset="0"/>
              </a:rPr>
              <a:t> main() {</a:t>
            </a:r>
          </a:p>
          <a:p>
            <a:r>
              <a:rPr lang="en-US" altLang="zh-CN" dirty="0">
                <a:latin typeface="Consolas" panose="020B0609020204030204" pitchFamily="49" charset="0"/>
              </a:rPr>
              <a:t>	A a(</a:t>
            </a:r>
            <a:r>
              <a:rPr lang="en-US" altLang="zh-CN" dirty="0">
                <a:solidFill>
                  <a:srgbClr val="C00000"/>
                </a:solidFill>
                <a:latin typeface="Consolas" panose="020B0609020204030204" pitchFamily="49" charset="0"/>
              </a:rPr>
              <a:t>"a"</a:t>
            </a:r>
            <a:r>
              <a:rPr lang="en-US" altLang="zh-CN" dirty="0">
                <a:latin typeface="Consolas" panose="020B0609020204030204" pitchFamily="49" charset="0"/>
              </a:rPr>
              <a:t>);</a:t>
            </a:r>
          </a:p>
          <a:p>
            <a:r>
              <a:rPr lang="en-US" altLang="zh-CN" dirty="0">
                <a:latin typeface="Consolas" panose="020B0609020204030204" pitchFamily="49" charset="0"/>
              </a:rPr>
              <a:t>	fun(a);</a:t>
            </a: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return</a:t>
            </a:r>
            <a:r>
              <a:rPr lang="en-US" altLang="zh-CN" dirty="0">
                <a:latin typeface="Consolas" panose="020B0609020204030204" pitchFamily="49" charset="0"/>
              </a:rPr>
              <a:t> 0;</a:t>
            </a:r>
          </a:p>
          <a:p>
            <a:r>
              <a:rPr lang="en-US" altLang="zh-CN" dirty="0">
                <a:latin typeface="Consolas" panose="020B0609020204030204" pitchFamily="49" charset="0"/>
              </a:rPr>
              <a:t>}</a:t>
            </a:r>
            <a:endParaRPr lang="zh-CN" altLang="en-US" sz="2800" b="1" dirty="0">
              <a:latin typeface="Consolas" panose="020B0609020204030204" pitchFamily="49" charset="0"/>
            </a:endParaRPr>
          </a:p>
        </p:txBody>
      </p:sp>
      <p:sp>
        <p:nvSpPr>
          <p:cNvPr id="6" name="标题 1">
            <a:extLst>
              <a:ext uri="{FF2B5EF4-FFF2-40B4-BE49-F238E27FC236}">
                <a16:creationId xmlns:a16="http://schemas.microsoft.com/office/drawing/2014/main" xmlns="" id="{5AA38E02-AD04-42E0-BE93-1C53285DEF50}"/>
              </a:ext>
            </a:extLst>
          </p:cNvPr>
          <p:cNvSpPr>
            <a:spLocks noGrp="1"/>
          </p:cNvSpPr>
          <p:nvPr>
            <p:ph type="title"/>
          </p:nvPr>
        </p:nvSpPr>
        <p:spPr>
          <a:xfrm>
            <a:off x="1043608" y="116632"/>
            <a:ext cx="7886700" cy="1325563"/>
          </a:xfrm>
        </p:spPr>
        <p:txBody>
          <a:bodyPr/>
          <a:lstStyle/>
          <a:p>
            <a:pPr algn="r"/>
            <a:r>
              <a:rPr kumimoji="1" lang="zh-CN" altLang="en-US" dirty="0">
                <a:solidFill>
                  <a:srgbClr val="0066CC"/>
                </a:solidFill>
              </a:rPr>
              <a:t>例子</a:t>
            </a:r>
          </a:p>
        </p:txBody>
      </p:sp>
      <p:sp>
        <p:nvSpPr>
          <p:cNvPr id="9" name="文本框 8">
            <a:extLst>
              <a:ext uri="{FF2B5EF4-FFF2-40B4-BE49-F238E27FC236}">
                <a16:creationId xmlns:a16="http://schemas.microsoft.com/office/drawing/2014/main" xmlns="" id="{0701709D-B60E-4EAA-99CC-A1643724ED7E}"/>
              </a:ext>
            </a:extLst>
          </p:cNvPr>
          <p:cNvSpPr txBox="1"/>
          <p:nvPr/>
        </p:nvSpPr>
        <p:spPr>
          <a:xfrm>
            <a:off x="1979712" y="4622288"/>
            <a:ext cx="1898918" cy="1631216"/>
          </a:xfrm>
          <a:prstGeom prst="rect">
            <a:avLst/>
          </a:prstGeom>
          <a:noFill/>
        </p:spPr>
        <p:txBody>
          <a:bodyPr wrap="none" rtlCol="0">
            <a:spAutoFit/>
          </a:bodyPr>
          <a:lstStyle/>
          <a:p>
            <a:r>
              <a:rPr lang="zh-CN" altLang="en-US" sz="2000" b="1" dirty="0">
                <a:solidFill>
                  <a:srgbClr val="008000"/>
                </a:solidFill>
              </a:rPr>
              <a:t>运行结果：</a:t>
            </a:r>
            <a:endParaRPr lang="en-US" altLang="zh-CN" sz="2000" b="1" dirty="0">
              <a:solidFill>
                <a:srgbClr val="008000"/>
              </a:solidFill>
            </a:endParaRPr>
          </a:p>
          <a:p>
            <a:r>
              <a:rPr lang="en-US" altLang="zh-CN" sz="2000" b="1" dirty="0">
                <a:solidFill>
                  <a:srgbClr val="008000"/>
                </a:solidFill>
              </a:rPr>
              <a:t>a </a:t>
            </a:r>
            <a:r>
              <a:rPr lang="en-US" altLang="zh-CN" sz="2000" b="1" dirty="0" err="1">
                <a:solidFill>
                  <a:srgbClr val="008000"/>
                </a:solidFill>
              </a:rPr>
              <a:t>A</a:t>
            </a:r>
            <a:r>
              <a:rPr lang="en-US" altLang="zh-CN" sz="2000" b="1" dirty="0">
                <a:solidFill>
                  <a:srgbClr val="008000"/>
                </a:solidFill>
              </a:rPr>
              <a:t> constructing</a:t>
            </a:r>
          </a:p>
          <a:p>
            <a:r>
              <a:rPr lang="en-US" altLang="zh-CN" sz="2000" b="1" dirty="0">
                <a:solidFill>
                  <a:srgbClr val="008000"/>
                </a:solidFill>
              </a:rPr>
              <a:t>In fun: </a:t>
            </a:r>
            <a:r>
              <a:rPr lang="en-US" altLang="zh-CN" sz="2000" b="1" dirty="0" err="1">
                <a:solidFill>
                  <a:srgbClr val="008000"/>
                </a:solidFill>
              </a:rPr>
              <a:t>b.s</a:t>
            </a:r>
            <a:r>
              <a:rPr lang="en-US" altLang="zh-CN" sz="2000" b="1" dirty="0">
                <a:solidFill>
                  <a:srgbClr val="008000"/>
                </a:solidFill>
              </a:rPr>
              <a:t>=a</a:t>
            </a:r>
          </a:p>
          <a:p>
            <a:r>
              <a:rPr lang="en-US" altLang="zh-CN" sz="2000" b="1" dirty="0">
                <a:solidFill>
                  <a:srgbClr val="008000"/>
                </a:solidFill>
              </a:rPr>
              <a:t>a </a:t>
            </a:r>
            <a:r>
              <a:rPr lang="en-US" altLang="zh-CN" sz="2000" b="1" dirty="0" err="1">
                <a:solidFill>
                  <a:srgbClr val="008000"/>
                </a:solidFill>
              </a:rPr>
              <a:t>A</a:t>
            </a:r>
            <a:r>
              <a:rPr lang="en-US" altLang="zh-CN" sz="2000" b="1" dirty="0">
                <a:solidFill>
                  <a:srgbClr val="008000"/>
                </a:solidFill>
              </a:rPr>
              <a:t> destructing</a:t>
            </a:r>
          </a:p>
          <a:p>
            <a:r>
              <a:rPr lang="en-US" altLang="zh-CN" sz="2000" b="1" dirty="0">
                <a:solidFill>
                  <a:srgbClr val="008000"/>
                </a:solidFill>
              </a:rPr>
              <a:t>a </a:t>
            </a:r>
            <a:r>
              <a:rPr lang="en-US" altLang="zh-CN" sz="2000" b="1" dirty="0" err="1">
                <a:solidFill>
                  <a:srgbClr val="008000"/>
                </a:solidFill>
              </a:rPr>
              <a:t>A</a:t>
            </a:r>
            <a:r>
              <a:rPr lang="en-US" altLang="zh-CN" sz="2000" b="1" dirty="0">
                <a:solidFill>
                  <a:srgbClr val="008000"/>
                </a:solidFill>
              </a:rPr>
              <a:t> destructing</a:t>
            </a:r>
          </a:p>
        </p:txBody>
      </p:sp>
      <p:sp>
        <p:nvSpPr>
          <p:cNvPr id="2" name="文本框 1">
            <a:extLst>
              <a:ext uri="{FF2B5EF4-FFF2-40B4-BE49-F238E27FC236}">
                <a16:creationId xmlns:a16="http://schemas.microsoft.com/office/drawing/2014/main" xmlns="" id="{14DB75DE-9A7D-4870-9EAE-6B0116A29048}"/>
              </a:ext>
            </a:extLst>
          </p:cNvPr>
          <p:cNvSpPr txBox="1"/>
          <p:nvPr/>
        </p:nvSpPr>
        <p:spPr>
          <a:xfrm>
            <a:off x="5192783" y="4960842"/>
            <a:ext cx="1980029" cy="954107"/>
          </a:xfrm>
          <a:prstGeom prst="rect">
            <a:avLst/>
          </a:prstGeom>
          <a:noFill/>
        </p:spPr>
        <p:txBody>
          <a:bodyPr wrap="none" rtlCol="0">
            <a:spAutoFit/>
          </a:bodyPr>
          <a:lstStyle/>
          <a:p>
            <a:r>
              <a:rPr lang="zh-CN" altLang="en-US" sz="2800" b="1" dirty="0"/>
              <a:t>构造一次，</a:t>
            </a:r>
            <a:endParaRPr lang="en-US" altLang="zh-CN" sz="2800" b="1" dirty="0"/>
          </a:p>
          <a:p>
            <a:r>
              <a:rPr lang="zh-CN" altLang="en-US" sz="2800" b="1" dirty="0"/>
              <a:t>析构两次！</a:t>
            </a:r>
            <a:endParaRPr lang="en-US" altLang="zh-CN" sz="2800" b="1" dirty="0"/>
          </a:p>
        </p:txBody>
      </p:sp>
    </p:spTree>
    <p:extLst>
      <p:ext uri="{BB962C8B-B14F-4D97-AF65-F5344CB8AC3E}">
        <p14:creationId xmlns:p14="http://schemas.microsoft.com/office/powerpoint/2010/main" val="26895301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参数对象的构造与析构</a:t>
            </a:r>
          </a:p>
        </p:txBody>
      </p:sp>
      <p:sp>
        <p:nvSpPr>
          <p:cNvPr id="3" name="内容占位符 2"/>
          <p:cNvSpPr>
            <a:spLocks noGrp="1"/>
          </p:cNvSpPr>
          <p:nvPr>
            <p:ph idx="1"/>
          </p:nvPr>
        </p:nvSpPr>
        <p:spPr>
          <a:xfrm>
            <a:off x="628650" y="1442196"/>
            <a:ext cx="8047806" cy="4935634"/>
          </a:xfrm>
        </p:spPr>
        <p:txBody>
          <a:bodyPr/>
          <a:lstStyle/>
          <a:p>
            <a:r>
              <a:rPr lang="zh-CN" altLang="en-US" b="0" dirty="0"/>
              <a:t>如果参数是类对象的引用。</a:t>
            </a:r>
            <a:endParaRPr lang="en-US" altLang="zh-CN" b="0" dirty="0"/>
          </a:p>
          <a:p>
            <a:pPr lvl="1"/>
            <a:endParaRPr lang="en-US" altLang="zh-CN" dirty="0"/>
          </a:p>
          <a:p>
            <a:pPr lvl="1"/>
            <a:endParaRPr lang="en-US" altLang="zh-CN" b="0" dirty="0"/>
          </a:p>
          <a:p>
            <a:pPr lvl="1"/>
            <a:endParaRPr lang="en-US" altLang="zh-CN" dirty="0"/>
          </a:p>
          <a:p>
            <a:pPr lvl="1"/>
            <a:endParaRPr lang="en-US" altLang="zh-CN" dirty="0"/>
          </a:p>
          <a:p>
            <a:pPr lvl="1"/>
            <a:r>
              <a:rPr lang="zh-CN" altLang="en-US" dirty="0"/>
              <a:t>在函数被调用时，</a:t>
            </a:r>
            <a:r>
              <a:rPr lang="en-US" altLang="zh-CN" dirty="0"/>
              <a:t>b</a:t>
            </a:r>
            <a:r>
              <a:rPr lang="zh-CN" altLang="en-US" dirty="0"/>
              <a:t>不需要初始化，因为</a:t>
            </a:r>
            <a:r>
              <a:rPr lang="en-US" altLang="zh-CN" dirty="0"/>
              <a:t>b</a:t>
            </a:r>
            <a:r>
              <a:rPr lang="zh-CN" altLang="en-US" dirty="0"/>
              <a:t>就是</a:t>
            </a:r>
            <a:r>
              <a:rPr lang="en-US" altLang="zh-CN" dirty="0"/>
              <a:t>a</a:t>
            </a:r>
            <a:r>
              <a:rPr lang="zh-CN" altLang="en-US" dirty="0"/>
              <a:t>的引用。</a:t>
            </a:r>
            <a:endParaRPr lang="en-US" altLang="zh-CN" dirty="0"/>
          </a:p>
          <a:p>
            <a:pPr lvl="1"/>
            <a:r>
              <a:rPr lang="zh-CN" altLang="en-US" b="0" dirty="0"/>
              <a:t>在函数结束时，也不需要调用析构函数，因为</a:t>
            </a:r>
            <a:r>
              <a:rPr lang="en-US" altLang="zh-CN" b="0" dirty="0"/>
              <a:t>b</a:t>
            </a:r>
            <a:r>
              <a:rPr lang="zh-CN" altLang="en-US" dirty="0"/>
              <a:t>只是一个引用，而不是</a:t>
            </a:r>
            <a:r>
              <a:rPr lang="en-US" altLang="zh-CN" dirty="0"/>
              <a:t>A</a:t>
            </a:r>
            <a:r>
              <a:rPr lang="zh-CN" altLang="en-US" dirty="0"/>
              <a:t>的对象</a:t>
            </a:r>
            <a:r>
              <a:rPr lang="zh-CN" altLang="en-US" b="0" dirty="0"/>
              <a:t>。</a:t>
            </a:r>
            <a:endParaRPr lang="en-US" altLang="zh-CN" b="0" dirty="0"/>
          </a:p>
          <a:p>
            <a:pPr marL="457200" lvl="1" indent="0">
              <a:buNone/>
            </a:pPr>
            <a:endParaRPr lang="en-US" altLang="zh-CN" b="0" dirty="0"/>
          </a:p>
        </p:txBody>
      </p:sp>
      <p:sp>
        <p:nvSpPr>
          <p:cNvPr id="5" name="矩形 4">
            <a:extLst>
              <a:ext uri="{FF2B5EF4-FFF2-40B4-BE49-F238E27FC236}">
                <a16:creationId xmlns:a16="http://schemas.microsoft.com/office/drawing/2014/main" xmlns="" id="{DCE23EA7-3823-4124-83FD-CA45B06111B8}"/>
              </a:ext>
            </a:extLst>
          </p:cNvPr>
          <p:cNvSpPr/>
          <p:nvPr/>
        </p:nvSpPr>
        <p:spPr>
          <a:xfrm>
            <a:off x="1547664" y="2060848"/>
            <a:ext cx="6696744" cy="1200329"/>
          </a:xfrm>
          <a:prstGeom prst="rect">
            <a:avLst/>
          </a:prstGeom>
        </p:spPr>
        <p:txBody>
          <a:bodyPr wrap="square">
            <a:spAutoFit/>
          </a:bodyPr>
          <a:lstStyle/>
          <a:p>
            <a:r>
              <a:rPr lang="en-US" altLang="zh-CN" dirty="0">
                <a:solidFill>
                  <a:srgbClr val="C00000"/>
                </a:solidFill>
                <a:latin typeface="Consolas" panose="020B0609020204030204" pitchFamily="49" charset="0"/>
              </a:rPr>
              <a:t>void</a:t>
            </a:r>
            <a:r>
              <a:rPr lang="en-US" altLang="zh-CN" dirty="0">
                <a:latin typeface="Consolas" panose="020B0609020204030204" pitchFamily="49" charset="0"/>
              </a:rPr>
              <a:t> fun(A &amp;b)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"In fun: </a:t>
            </a:r>
            <a:r>
              <a:rPr lang="en-US" altLang="zh-CN" dirty="0" err="1">
                <a:latin typeface="Consolas" panose="020B0609020204030204" pitchFamily="49" charset="0"/>
              </a:rPr>
              <a:t>b.s</a:t>
            </a:r>
            <a:r>
              <a:rPr lang="en-US" altLang="zh-CN" dirty="0">
                <a:latin typeface="Consolas" panose="020B0609020204030204" pitchFamily="49" charset="0"/>
              </a:rPr>
              <a:t>=" &lt;&lt; </a:t>
            </a:r>
            <a:r>
              <a:rPr lang="en-US" altLang="zh-CN" dirty="0" err="1">
                <a:latin typeface="Consolas" panose="020B0609020204030204" pitchFamily="49" charset="0"/>
              </a:rPr>
              <a:t>b.s</a:t>
            </a:r>
            <a:r>
              <a:rPr lang="en-US" altLang="zh-CN" dirty="0">
                <a:latin typeface="Consolas" panose="020B0609020204030204" pitchFamily="49" charset="0"/>
              </a:rPr>
              <a:t>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a:t>
            </a:r>
          </a:p>
          <a:p>
            <a:r>
              <a:rPr lang="en-US" altLang="zh-CN" dirty="0">
                <a:latin typeface="Consolas" panose="020B0609020204030204" pitchFamily="49" charset="0"/>
              </a:rPr>
              <a:t>fun(a);</a:t>
            </a:r>
            <a:endParaRPr lang="en-US" altLang="zh-CN" dirty="0">
              <a:solidFill>
                <a:srgbClr val="6E200D"/>
              </a:solidFill>
              <a:latin typeface="Consolas" panose="020B0609020204030204" pitchFamily="49" charset="0"/>
            </a:endParaRPr>
          </a:p>
        </p:txBody>
      </p:sp>
    </p:spTree>
    <p:extLst>
      <p:ext uri="{BB962C8B-B14F-4D97-AF65-F5344CB8AC3E}">
        <p14:creationId xmlns:p14="http://schemas.microsoft.com/office/powerpoint/2010/main" val="3675447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参数对象的构造与析构</a:t>
            </a:r>
          </a:p>
        </p:txBody>
      </p:sp>
      <p:sp>
        <p:nvSpPr>
          <p:cNvPr id="3" name="内容占位符 2"/>
          <p:cNvSpPr>
            <a:spLocks noGrp="1"/>
          </p:cNvSpPr>
          <p:nvPr>
            <p:ph idx="1"/>
          </p:nvPr>
        </p:nvSpPr>
        <p:spPr>
          <a:xfrm>
            <a:off x="628650" y="1442196"/>
            <a:ext cx="8047806" cy="4935634"/>
          </a:xfrm>
        </p:spPr>
        <p:txBody>
          <a:bodyPr/>
          <a:lstStyle/>
          <a:p>
            <a:r>
              <a:rPr lang="zh-CN" altLang="en-US" b="0" dirty="0"/>
              <a:t>尽量使用对象引用作为参数。</a:t>
            </a:r>
            <a:endParaRPr lang="en-US" altLang="zh-CN" b="0" dirty="0"/>
          </a:p>
        </p:txBody>
      </p:sp>
      <p:sp>
        <p:nvSpPr>
          <p:cNvPr id="4" name="矩形 3"/>
          <p:cNvSpPr/>
          <p:nvPr/>
        </p:nvSpPr>
        <p:spPr>
          <a:xfrm>
            <a:off x="1259632" y="2060848"/>
            <a:ext cx="7596336" cy="4524315"/>
          </a:xfrm>
          <a:prstGeom prst="rect">
            <a:avLst/>
          </a:prstGeom>
        </p:spPr>
        <p:txBody>
          <a:bodyPr wrap="square">
            <a:spAutoFit/>
          </a:bodyPr>
          <a:lstStyle/>
          <a:p>
            <a:r>
              <a:rPr lang="en-US" altLang="zh-CN" dirty="0">
                <a:solidFill>
                  <a:srgbClr val="6E200D"/>
                </a:solidFill>
                <a:latin typeface="Consolas" panose="020B0609020204030204" pitchFamily="49" charset="0"/>
              </a:rPr>
              <a:t>class A {</a:t>
            </a:r>
          </a:p>
          <a:p>
            <a:r>
              <a:rPr lang="en-US" altLang="zh-CN" dirty="0">
                <a:solidFill>
                  <a:srgbClr val="6E200D"/>
                </a:solidFill>
                <a:latin typeface="Consolas" panose="020B0609020204030204" pitchFamily="49" charset="0"/>
              </a:rPr>
              <a:t>public:</a:t>
            </a:r>
          </a:p>
          <a:p>
            <a:r>
              <a:rPr lang="en-US" altLang="zh-CN" dirty="0">
                <a:solidFill>
                  <a:srgbClr val="6E200D"/>
                </a:solidFill>
                <a:latin typeface="Consolas" panose="020B0609020204030204" pitchFamily="49" charset="0"/>
              </a:rPr>
              <a:t>    int *data;</a:t>
            </a:r>
            <a:r>
              <a:rPr lang="zh-CN" altLang="en-US" dirty="0">
                <a:solidFill>
                  <a:srgbClr val="6E200D"/>
                </a:solidFill>
                <a:latin typeface="Consolas" panose="020B0609020204030204" pitchFamily="49" charset="0"/>
              </a:rPr>
              <a:t>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注意这是一个指针</a:t>
            </a:r>
            <a:endParaRPr lang="en-US" altLang="zh-CN" b="1" dirty="0">
              <a:solidFill>
                <a:srgbClr val="008000"/>
              </a:solidFill>
              <a:latin typeface="Consolas" panose="020B0609020204030204" pitchFamily="49" charset="0"/>
            </a:endParaRPr>
          </a:p>
          <a:p>
            <a:r>
              <a:rPr lang="en-US" altLang="zh-CN" dirty="0">
                <a:solidFill>
                  <a:srgbClr val="6E200D"/>
                </a:solidFill>
                <a:latin typeface="Consolas" panose="020B0609020204030204" pitchFamily="49" charset="0"/>
              </a:rPr>
              <a:t>    A(d) {data = new int(d);}</a:t>
            </a:r>
          </a:p>
          <a:p>
            <a:r>
              <a:rPr lang="en-US" altLang="zh-CN" dirty="0">
                <a:solidFill>
                  <a:srgbClr val="6E200D"/>
                </a:solidFill>
                <a:latin typeface="Consolas" panose="020B0609020204030204" pitchFamily="49" charset="0"/>
              </a:rPr>
              <a:t>    </a:t>
            </a:r>
            <a:r>
              <a:rPr lang="en-US" altLang="zh-CN" dirty="0">
                <a:solidFill>
                  <a:srgbClr val="FF0000"/>
                </a:solidFill>
                <a:latin typeface="Consolas" panose="020B0609020204030204" pitchFamily="49" charset="0"/>
              </a:rPr>
              <a:t>~A() {delete data;}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注意这里，释放之前申请的内存</a:t>
            </a:r>
            <a:endParaRPr lang="en-US" altLang="zh-CN" b="1" dirty="0">
              <a:solidFill>
                <a:srgbClr val="008000"/>
              </a:solidFill>
              <a:latin typeface="Consolas" panose="020B0609020204030204" pitchFamily="49" charset="0"/>
            </a:endParaRPr>
          </a:p>
          <a:p>
            <a:r>
              <a:rPr lang="en-US" altLang="zh-CN" dirty="0">
                <a:solidFill>
                  <a:srgbClr val="6E200D"/>
                </a:solidFill>
                <a:latin typeface="Consolas" panose="020B0609020204030204" pitchFamily="49" charset="0"/>
              </a:rPr>
              <a:t>};</a:t>
            </a:r>
          </a:p>
          <a:p>
            <a:endParaRPr lang="en-US" altLang="zh-CN" dirty="0">
              <a:solidFill>
                <a:srgbClr val="6E200D"/>
              </a:solidFill>
              <a:latin typeface="Consolas" panose="020B0609020204030204" pitchFamily="49" charset="0"/>
            </a:endParaRPr>
          </a:p>
          <a:p>
            <a:r>
              <a:rPr lang="en-US" altLang="zh-CN" dirty="0">
                <a:solidFill>
                  <a:srgbClr val="6E200D"/>
                </a:solidFill>
                <a:latin typeface="Consolas" panose="020B0609020204030204" pitchFamily="49" charset="0"/>
              </a:rPr>
              <a:t>void fun(</a:t>
            </a:r>
            <a:r>
              <a:rPr lang="en-US" altLang="zh-CN" dirty="0">
                <a:solidFill>
                  <a:srgbClr val="FF0000"/>
                </a:solidFill>
                <a:latin typeface="Consolas" panose="020B0609020204030204" pitchFamily="49" charset="0"/>
              </a:rPr>
              <a:t>A a</a:t>
            </a:r>
            <a:r>
              <a:rPr lang="en-US" altLang="zh-CN" dirty="0">
                <a:solidFill>
                  <a:srgbClr val="6E200D"/>
                </a:solidFill>
                <a:latin typeface="Consolas" panose="020B0609020204030204" pitchFamily="49" charset="0"/>
              </a:rPr>
              <a:t>) { </a:t>
            </a:r>
          </a:p>
          <a:p>
            <a:r>
              <a:rPr lang="en-US" altLang="zh-CN" dirty="0">
                <a:solidFill>
                  <a:srgbClr val="6E200D"/>
                </a:solidFill>
                <a:latin typeface="Consolas" panose="020B0609020204030204" pitchFamily="49" charset="0"/>
              </a:rPr>
              <a:t>    </a:t>
            </a:r>
            <a:r>
              <a:rPr lang="en-US" altLang="zh-CN" dirty="0" err="1">
                <a:solidFill>
                  <a:srgbClr val="6E200D"/>
                </a:solidFill>
                <a:latin typeface="Consolas" panose="020B0609020204030204" pitchFamily="49" charset="0"/>
              </a:rPr>
              <a:t>cout</a:t>
            </a:r>
            <a:r>
              <a:rPr lang="en-US" altLang="zh-CN" dirty="0">
                <a:solidFill>
                  <a:srgbClr val="6E200D"/>
                </a:solidFill>
                <a:latin typeface="Consolas" panose="020B0609020204030204" pitchFamily="49" charset="0"/>
              </a:rPr>
              <a:t> &lt;&lt; *(</a:t>
            </a:r>
            <a:r>
              <a:rPr lang="en-US" altLang="zh-CN" dirty="0" err="1">
                <a:solidFill>
                  <a:srgbClr val="6E200D"/>
                </a:solidFill>
                <a:latin typeface="Consolas" panose="020B0609020204030204" pitchFamily="49" charset="0"/>
              </a:rPr>
              <a:t>a.data</a:t>
            </a:r>
            <a:r>
              <a:rPr lang="en-US" altLang="zh-CN" dirty="0">
                <a:solidFill>
                  <a:srgbClr val="6E200D"/>
                </a:solidFill>
                <a:latin typeface="Consolas" panose="020B0609020204030204" pitchFamily="49" charset="0"/>
              </a:rPr>
              <a:t>) &lt;&lt; </a:t>
            </a:r>
            <a:r>
              <a:rPr lang="en-US" altLang="zh-CN" dirty="0" err="1">
                <a:solidFill>
                  <a:srgbClr val="6E200D"/>
                </a:solidFill>
                <a:latin typeface="Consolas" panose="020B0609020204030204" pitchFamily="49" charset="0"/>
              </a:rPr>
              <a:t>endl</a:t>
            </a:r>
            <a:r>
              <a:rPr lang="en-US" altLang="zh-CN" dirty="0">
                <a:solidFill>
                  <a:srgbClr val="6E200D"/>
                </a:solidFill>
                <a:latin typeface="Consolas" panose="020B0609020204030204" pitchFamily="49" charset="0"/>
              </a:rPr>
              <a:t>;</a:t>
            </a:r>
          </a:p>
          <a:p>
            <a:r>
              <a:rPr lang="en-US" altLang="zh-CN" dirty="0">
                <a:solidFill>
                  <a:srgbClr val="6E200D"/>
                </a:solidFill>
                <a:latin typeface="Consolas" panose="020B0609020204030204" pitchFamily="49" charset="0"/>
              </a:rPr>
              <a:t>}</a:t>
            </a:r>
          </a:p>
          <a:p>
            <a:endParaRPr lang="en-US" altLang="zh-CN" dirty="0">
              <a:solidFill>
                <a:srgbClr val="6E200D"/>
              </a:solidFill>
              <a:latin typeface="Consolas" panose="020B0609020204030204" pitchFamily="49" charset="0"/>
            </a:endParaRPr>
          </a:p>
          <a:p>
            <a:r>
              <a:rPr lang="en-US" altLang="zh-CN" dirty="0">
                <a:solidFill>
                  <a:srgbClr val="6E200D"/>
                </a:solidFill>
                <a:latin typeface="Consolas" panose="020B0609020204030204" pitchFamily="49" charset="0"/>
              </a:rPr>
              <a:t>int main() {</a:t>
            </a:r>
          </a:p>
          <a:p>
            <a:r>
              <a:rPr lang="en-US" altLang="zh-CN" dirty="0">
                <a:solidFill>
                  <a:srgbClr val="6E200D"/>
                </a:solidFill>
                <a:latin typeface="Consolas" panose="020B0609020204030204" pitchFamily="49" charset="0"/>
              </a:rPr>
              <a:t>    A </a:t>
            </a:r>
            <a:r>
              <a:rPr lang="en-US" altLang="zh-CN" dirty="0" err="1">
                <a:solidFill>
                  <a:srgbClr val="6E200D"/>
                </a:solidFill>
                <a:latin typeface="Consolas" panose="020B0609020204030204" pitchFamily="49" charset="0"/>
              </a:rPr>
              <a:t>object_a</a:t>
            </a:r>
            <a:r>
              <a:rPr lang="en-US" altLang="zh-CN" dirty="0">
                <a:solidFill>
                  <a:srgbClr val="6E200D"/>
                </a:solidFill>
                <a:latin typeface="Consolas" panose="020B0609020204030204" pitchFamily="49" charset="0"/>
              </a:rPr>
              <a:t>(3);</a:t>
            </a:r>
          </a:p>
          <a:p>
            <a:r>
              <a:rPr lang="en-US" altLang="zh-CN" dirty="0">
                <a:solidFill>
                  <a:srgbClr val="6E200D"/>
                </a:solidFill>
                <a:latin typeface="Consolas" panose="020B0609020204030204" pitchFamily="49" charset="0"/>
              </a:rPr>
              <a:t>    fun(</a:t>
            </a:r>
            <a:r>
              <a:rPr lang="en-US" altLang="zh-CN" dirty="0" err="1">
                <a:solidFill>
                  <a:srgbClr val="6E200D"/>
                </a:solidFill>
                <a:latin typeface="Consolas" panose="020B0609020204030204" pitchFamily="49" charset="0"/>
              </a:rPr>
              <a:t>object_a</a:t>
            </a:r>
            <a:r>
              <a:rPr lang="en-US" altLang="zh-CN" dirty="0">
                <a:solidFill>
                  <a:srgbClr val="6E200D"/>
                </a:solidFill>
                <a:latin typeface="Consolas" panose="020B0609020204030204" pitchFamily="49" charset="0"/>
              </a:rPr>
              <a:t>);</a:t>
            </a:r>
          </a:p>
          <a:p>
            <a:r>
              <a:rPr lang="en-US" altLang="zh-CN" dirty="0">
                <a:solidFill>
                  <a:srgbClr val="6E200D"/>
                </a:solidFill>
                <a:latin typeface="Consolas" panose="020B0609020204030204" pitchFamily="49" charset="0"/>
              </a:rPr>
              <a:t>    return 0; // </a:t>
            </a:r>
            <a:r>
              <a:rPr lang="zh-CN" altLang="en-US" dirty="0">
                <a:solidFill>
                  <a:srgbClr val="6E200D"/>
                </a:solidFill>
                <a:latin typeface="Consolas" panose="020B0609020204030204" pitchFamily="49" charset="0"/>
              </a:rPr>
              <a:t>在程序结束时会出错</a:t>
            </a:r>
            <a:endParaRPr lang="en-US" altLang="zh-CN" dirty="0">
              <a:solidFill>
                <a:srgbClr val="6E200D"/>
              </a:solidFill>
              <a:latin typeface="Consolas" panose="020B0609020204030204" pitchFamily="49" charset="0"/>
            </a:endParaRPr>
          </a:p>
          <a:p>
            <a:r>
              <a:rPr lang="en-US" altLang="zh-CN" dirty="0">
                <a:solidFill>
                  <a:srgbClr val="6E200D"/>
                </a:solidFill>
                <a:latin typeface="Consolas" panose="020B0609020204030204" pitchFamily="49" charset="0"/>
              </a:rPr>
              <a:t>}</a:t>
            </a:r>
          </a:p>
        </p:txBody>
      </p:sp>
    </p:spTree>
    <p:extLst>
      <p:ext uri="{BB962C8B-B14F-4D97-AF65-F5344CB8AC3E}">
        <p14:creationId xmlns:p14="http://schemas.microsoft.com/office/powerpoint/2010/main" val="23171197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参数对象的构造与析构</a:t>
            </a:r>
          </a:p>
        </p:txBody>
      </p:sp>
      <p:sp>
        <p:nvSpPr>
          <p:cNvPr id="3" name="内容占位符 2"/>
          <p:cNvSpPr>
            <a:spLocks noGrp="1"/>
          </p:cNvSpPr>
          <p:nvPr>
            <p:ph idx="1"/>
          </p:nvPr>
        </p:nvSpPr>
        <p:spPr>
          <a:xfrm>
            <a:off x="628650" y="1442196"/>
            <a:ext cx="8047806" cy="4935634"/>
          </a:xfrm>
        </p:spPr>
        <p:txBody>
          <a:bodyPr/>
          <a:lstStyle/>
          <a:p>
            <a:r>
              <a:rPr lang="zh-CN" altLang="en-US" b="0" dirty="0"/>
              <a:t>尽量使用对象引用作为参数。</a:t>
            </a:r>
            <a:endParaRPr lang="en-US" altLang="zh-CN" b="0" dirty="0"/>
          </a:p>
          <a:p>
            <a:pPr lvl="1"/>
            <a:r>
              <a:rPr lang="zh-CN" altLang="en-US" dirty="0"/>
              <a:t>对象</a:t>
            </a:r>
            <a:r>
              <a:rPr lang="en-US" altLang="zh-CN" dirty="0"/>
              <a:t>a</a:t>
            </a:r>
            <a:r>
              <a:rPr lang="zh-CN" altLang="en-US" dirty="0"/>
              <a:t>和对象</a:t>
            </a:r>
            <a:r>
              <a:rPr lang="en-US" altLang="zh-CN" dirty="0" err="1"/>
              <a:t>object_a</a:t>
            </a:r>
            <a:r>
              <a:rPr lang="zh-CN" altLang="en-US" dirty="0"/>
              <a:t>的</a:t>
            </a:r>
            <a:r>
              <a:rPr lang="en-US" altLang="zh-CN" dirty="0"/>
              <a:t>data</a:t>
            </a:r>
            <a:r>
              <a:rPr lang="zh-CN" altLang="en-US" dirty="0"/>
              <a:t>成员一样（地址一样），所以</a:t>
            </a:r>
            <a:r>
              <a:rPr lang="en-US" altLang="zh-CN" dirty="0"/>
              <a:t>delete</a:t>
            </a:r>
            <a:r>
              <a:rPr lang="zh-CN" altLang="en-US" dirty="0"/>
              <a:t>的时候释放的是同一块内存地址。</a:t>
            </a:r>
            <a:endParaRPr lang="en-US" altLang="zh-CN" dirty="0"/>
          </a:p>
          <a:p>
            <a:pPr lvl="1"/>
            <a:r>
              <a:rPr lang="zh-CN" altLang="en-US" b="0" dirty="0"/>
              <a:t>对象</a:t>
            </a:r>
            <a:r>
              <a:rPr lang="en-US" altLang="zh-CN" b="0" dirty="0"/>
              <a:t>a</a:t>
            </a:r>
            <a:r>
              <a:rPr lang="zh-CN" altLang="en-US" b="0" dirty="0"/>
              <a:t>析构时不会出错</a:t>
            </a:r>
            <a:r>
              <a:rPr lang="zh-CN" altLang="en-US" dirty="0"/>
              <a:t>。但</a:t>
            </a:r>
            <a:r>
              <a:rPr lang="zh-CN" altLang="en-US" b="0" dirty="0"/>
              <a:t>对象</a:t>
            </a:r>
            <a:r>
              <a:rPr lang="en-US" altLang="zh-CN" b="0" dirty="0" err="1"/>
              <a:t>object_a</a:t>
            </a:r>
            <a:r>
              <a:rPr lang="zh-CN" altLang="en-US" b="0" dirty="0"/>
              <a:t>析构时，因为试图释放一块已经释放过的内存，所以会出错。</a:t>
            </a:r>
            <a:endParaRPr lang="en-US" altLang="zh-CN" b="0" dirty="0"/>
          </a:p>
        </p:txBody>
      </p:sp>
      <p:sp>
        <p:nvSpPr>
          <p:cNvPr id="4" name="圆角矩形 3"/>
          <p:cNvSpPr/>
          <p:nvPr/>
        </p:nvSpPr>
        <p:spPr>
          <a:xfrm>
            <a:off x="2313459" y="4437112"/>
            <a:ext cx="3618806"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t>析构两次，两个对象的指针是同一个内存地址，但是被删除两次</a:t>
            </a:r>
          </a:p>
        </p:txBody>
      </p:sp>
    </p:spTree>
    <p:extLst>
      <p:ext uri="{BB962C8B-B14F-4D97-AF65-F5344CB8AC3E}">
        <p14:creationId xmlns:p14="http://schemas.microsoft.com/office/powerpoint/2010/main" val="211560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xmlns="" id="{D2CB2719-FB73-5C42-B3B9-F81B82268CDA}"/>
              </a:ext>
            </a:extLst>
          </p:cNvPr>
          <p:cNvSpPr>
            <a:spLocks noGrp="1"/>
          </p:cNvSpPr>
          <p:nvPr>
            <p:ph type="title"/>
          </p:nvPr>
        </p:nvSpPr>
        <p:spPr>
          <a:xfrm>
            <a:off x="179512" y="116632"/>
            <a:ext cx="7886700" cy="1325563"/>
          </a:xfrm>
        </p:spPr>
        <p:txBody>
          <a:bodyPr/>
          <a:lstStyle/>
          <a:p>
            <a:r>
              <a:rPr kumimoji="1" lang="zh-CN" altLang="en-US" dirty="0"/>
              <a:t>参数对象的构造与析构</a:t>
            </a:r>
          </a:p>
        </p:txBody>
      </p:sp>
      <p:sp>
        <p:nvSpPr>
          <p:cNvPr id="10" name="内容占位符 2">
            <a:extLst>
              <a:ext uri="{FF2B5EF4-FFF2-40B4-BE49-F238E27FC236}">
                <a16:creationId xmlns:a16="http://schemas.microsoft.com/office/drawing/2014/main" xmlns="" id="{3F722761-3244-F742-94D0-318660509A36}"/>
              </a:ext>
            </a:extLst>
          </p:cNvPr>
          <p:cNvSpPr>
            <a:spLocks noGrp="1"/>
          </p:cNvSpPr>
          <p:nvPr>
            <p:ph idx="1"/>
          </p:nvPr>
        </p:nvSpPr>
        <p:spPr>
          <a:xfrm>
            <a:off x="628650" y="1442196"/>
            <a:ext cx="8047806" cy="4935634"/>
          </a:xfrm>
        </p:spPr>
        <p:txBody>
          <a:bodyPr/>
          <a:lstStyle/>
          <a:p>
            <a:r>
              <a:rPr lang="zh-CN" altLang="en-US" b="0" dirty="0"/>
              <a:t>尽量使用对象引用作为参数。</a:t>
            </a:r>
            <a:endParaRPr lang="en-US" altLang="zh-CN" b="0" dirty="0"/>
          </a:p>
        </p:txBody>
      </p:sp>
      <p:sp>
        <p:nvSpPr>
          <p:cNvPr id="11" name="矩形 10">
            <a:extLst>
              <a:ext uri="{FF2B5EF4-FFF2-40B4-BE49-F238E27FC236}">
                <a16:creationId xmlns:a16="http://schemas.microsoft.com/office/drawing/2014/main" xmlns="" id="{38CBF3DA-258F-5D4A-8265-EA8437D1EF41}"/>
              </a:ext>
            </a:extLst>
          </p:cNvPr>
          <p:cNvSpPr/>
          <p:nvPr/>
        </p:nvSpPr>
        <p:spPr>
          <a:xfrm>
            <a:off x="1259632" y="2060848"/>
            <a:ext cx="7577930" cy="4524315"/>
          </a:xfrm>
          <a:prstGeom prst="rect">
            <a:avLst/>
          </a:prstGeom>
        </p:spPr>
        <p:txBody>
          <a:bodyPr wrap="square">
            <a:spAutoFit/>
          </a:bodyPr>
          <a:lstStyle/>
          <a:p>
            <a:r>
              <a:rPr lang="en-US" altLang="zh-CN" b="1" dirty="0">
                <a:solidFill>
                  <a:srgbClr val="6E200D"/>
                </a:solidFill>
                <a:latin typeface="Consolas" panose="020B0609020204030204" pitchFamily="49" charset="0"/>
              </a:rPr>
              <a:t>class A {</a:t>
            </a:r>
          </a:p>
          <a:p>
            <a:r>
              <a:rPr lang="en-US" altLang="zh-CN" b="1" dirty="0">
                <a:solidFill>
                  <a:srgbClr val="6E200D"/>
                </a:solidFill>
                <a:latin typeface="Consolas" panose="020B0609020204030204" pitchFamily="49" charset="0"/>
              </a:rPr>
              <a:t>public:</a:t>
            </a:r>
          </a:p>
          <a:p>
            <a:r>
              <a:rPr lang="en-US" altLang="zh-CN" b="1" dirty="0">
                <a:solidFill>
                  <a:srgbClr val="6E200D"/>
                </a:solidFill>
                <a:latin typeface="Consolas" panose="020B0609020204030204" pitchFamily="49" charset="0"/>
              </a:rPr>
              <a:t>    int *data;</a:t>
            </a:r>
          </a:p>
          <a:p>
            <a:r>
              <a:rPr lang="en-US" altLang="zh-CN" b="1" dirty="0">
                <a:solidFill>
                  <a:srgbClr val="6E200D"/>
                </a:solidFill>
                <a:latin typeface="Consolas" panose="020B0609020204030204" pitchFamily="49" charset="0"/>
              </a:rPr>
              <a:t>    A(</a:t>
            </a:r>
            <a:r>
              <a:rPr lang="en-US" altLang="zh-CN" b="1" dirty="0" err="1">
                <a:solidFill>
                  <a:srgbClr val="6E200D"/>
                </a:solidFill>
                <a:latin typeface="Consolas" panose="020B0609020204030204" pitchFamily="49" charset="0"/>
              </a:rPr>
              <a:t>int</a:t>
            </a:r>
            <a:r>
              <a:rPr lang="en-US" altLang="zh-CN" b="1" dirty="0">
                <a:solidFill>
                  <a:srgbClr val="6E200D"/>
                </a:solidFill>
                <a:latin typeface="Consolas" panose="020B0609020204030204" pitchFamily="49" charset="0"/>
              </a:rPr>
              <a:t> d) {data = new int(d);}</a:t>
            </a:r>
          </a:p>
          <a:p>
            <a:r>
              <a:rPr lang="en-US" altLang="zh-CN" b="1" dirty="0">
                <a:solidFill>
                  <a:srgbClr val="6E200D"/>
                </a:solidFill>
                <a:latin typeface="Consolas" panose="020B0609020204030204" pitchFamily="49" charset="0"/>
              </a:rPr>
              <a:t>    </a:t>
            </a:r>
            <a:r>
              <a:rPr lang="en-US" altLang="zh-CN" b="1" dirty="0">
                <a:solidFill>
                  <a:srgbClr val="FF0000"/>
                </a:solidFill>
                <a:latin typeface="Consolas" panose="020B0609020204030204" pitchFamily="49" charset="0"/>
              </a:rPr>
              <a:t>~A() {delete data;} </a:t>
            </a:r>
            <a:r>
              <a:rPr lang="en-US" altLang="zh-CN" b="1" dirty="0">
                <a:solidFill>
                  <a:srgbClr val="6E200D"/>
                </a:solidFill>
                <a:latin typeface="Consolas" panose="020B0609020204030204" pitchFamily="49" charset="0"/>
              </a:rPr>
              <a:t>// </a:t>
            </a:r>
            <a:r>
              <a:rPr lang="zh-CN" altLang="en-US" b="1" dirty="0">
                <a:solidFill>
                  <a:srgbClr val="6E200D"/>
                </a:solidFill>
                <a:latin typeface="Consolas" panose="020B0609020204030204" pitchFamily="49" charset="0"/>
              </a:rPr>
              <a:t>注意这里，释放之前申请的内存</a:t>
            </a:r>
            <a:endParaRPr lang="en-US" altLang="zh-CN" b="1" dirty="0">
              <a:solidFill>
                <a:srgbClr val="FF0000"/>
              </a:solidFill>
              <a:latin typeface="Consolas" panose="020B0609020204030204" pitchFamily="49" charset="0"/>
            </a:endParaRPr>
          </a:p>
          <a:p>
            <a:r>
              <a:rPr lang="en-US" altLang="zh-CN" b="1" dirty="0">
                <a:solidFill>
                  <a:srgbClr val="6E200D"/>
                </a:solidFill>
                <a:latin typeface="Consolas" panose="020B0609020204030204" pitchFamily="49" charset="0"/>
              </a:rPr>
              <a:t>};</a:t>
            </a:r>
          </a:p>
          <a:p>
            <a:endParaRPr lang="en-US" altLang="zh-CN" b="1" dirty="0">
              <a:solidFill>
                <a:srgbClr val="6E200D"/>
              </a:solidFill>
              <a:latin typeface="Consolas" panose="020B0609020204030204" pitchFamily="49" charset="0"/>
            </a:endParaRPr>
          </a:p>
          <a:p>
            <a:r>
              <a:rPr lang="en-US" altLang="zh-CN" b="1" dirty="0">
                <a:solidFill>
                  <a:srgbClr val="6E200D"/>
                </a:solidFill>
                <a:latin typeface="Consolas" panose="020B0609020204030204" pitchFamily="49" charset="0"/>
              </a:rPr>
              <a:t>void fun(</a:t>
            </a:r>
            <a:r>
              <a:rPr lang="en-US" altLang="zh-CN" b="1" dirty="0">
                <a:solidFill>
                  <a:srgbClr val="FF0000"/>
                </a:solidFill>
                <a:latin typeface="Consolas" panose="020B0609020204030204" pitchFamily="49" charset="0"/>
              </a:rPr>
              <a:t>A &amp;a</a:t>
            </a:r>
            <a:r>
              <a:rPr lang="en-US" altLang="zh-CN" b="1" dirty="0">
                <a:solidFill>
                  <a:srgbClr val="6E200D"/>
                </a:solidFill>
                <a:latin typeface="Consolas" panose="020B0609020204030204" pitchFamily="49" charset="0"/>
              </a:rPr>
              <a:t>) { // </a:t>
            </a:r>
            <a:r>
              <a:rPr lang="zh-CN" altLang="en-US" b="1" dirty="0">
                <a:solidFill>
                  <a:srgbClr val="6E200D"/>
                </a:solidFill>
                <a:latin typeface="Consolas" panose="020B0609020204030204" pitchFamily="49" charset="0"/>
              </a:rPr>
              <a:t>这种情况下，程序不会出现问题</a:t>
            </a:r>
            <a:endParaRPr lang="en-US" altLang="zh-CN" b="1" dirty="0">
              <a:solidFill>
                <a:srgbClr val="6E200D"/>
              </a:solidFill>
              <a:latin typeface="Consolas" panose="020B0609020204030204" pitchFamily="49" charset="0"/>
            </a:endParaRPr>
          </a:p>
          <a:p>
            <a:r>
              <a:rPr lang="en-US" altLang="zh-CN" b="1" dirty="0">
                <a:solidFill>
                  <a:srgbClr val="6E200D"/>
                </a:solidFill>
                <a:latin typeface="Consolas" panose="020B0609020204030204" pitchFamily="49" charset="0"/>
              </a:rPr>
              <a:t>    </a:t>
            </a:r>
            <a:r>
              <a:rPr lang="en-US" altLang="zh-CN" b="1" dirty="0" err="1">
                <a:solidFill>
                  <a:srgbClr val="6E200D"/>
                </a:solidFill>
                <a:latin typeface="Consolas" panose="020B0609020204030204" pitchFamily="49" charset="0"/>
              </a:rPr>
              <a:t>cout</a:t>
            </a:r>
            <a:r>
              <a:rPr lang="en-US" altLang="zh-CN" b="1" dirty="0">
                <a:solidFill>
                  <a:srgbClr val="6E200D"/>
                </a:solidFill>
                <a:latin typeface="Consolas" panose="020B0609020204030204" pitchFamily="49" charset="0"/>
              </a:rPr>
              <a:t> &lt;&lt; *(</a:t>
            </a:r>
            <a:r>
              <a:rPr lang="en-US" altLang="zh-CN" b="1" dirty="0" err="1">
                <a:solidFill>
                  <a:srgbClr val="6E200D"/>
                </a:solidFill>
                <a:latin typeface="Consolas" panose="020B0609020204030204" pitchFamily="49" charset="0"/>
              </a:rPr>
              <a:t>a.data</a:t>
            </a:r>
            <a:r>
              <a:rPr lang="en-US" altLang="zh-CN" b="1" dirty="0">
                <a:solidFill>
                  <a:srgbClr val="6E200D"/>
                </a:solidFill>
                <a:latin typeface="Consolas" panose="020B0609020204030204" pitchFamily="49" charset="0"/>
              </a:rPr>
              <a:t>) &lt;&lt; </a:t>
            </a:r>
            <a:r>
              <a:rPr lang="en-US" altLang="zh-CN" b="1" dirty="0" err="1">
                <a:solidFill>
                  <a:srgbClr val="6E200D"/>
                </a:solidFill>
                <a:latin typeface="Consolas" panose="020B0609020204030204" pitchFamily="49" charset="0"/>
              </a:rPr>
              <a:t>endl</a:t>
            </a:r>
            <a:r>
              <a:rPr lang="en-US" altLang="zh-CN" b="1" dirty="0">
                <a:solidFill>
                  <a:srgbClr val="6E200D"/>
                </a:solidFill>
                <a:latin typeface="Consolas" panose="020B0609020204030204" pitchFamily="49" charset="0"/>
              </a:rPr>
              <a:t>;</a:t>
            </a:r>
          </a:p>
          <a:p>
            <a:r>
              <a:rPr lang="en-US" altLang="zh-CN" b="1" dirty="0">
                <a:solidFill>
                  <a:srgbClr val="6E200D"/>
                </a:solidFill>
                <a:latin typeface="Consolas" panose="020B0609020204030204" pitchFamily="49" charset="0"/>
              </a:rPr>
              <a:t>}</a:t>
            </a:r>
          </a:p>
          <a:p>
            <a:endParaRPr lang="en-US" altLang="zh-CN" b="1" dirty="0">
              <a:solidFill>
                <a:srgbClr val="6E200D"/>
              </a:solidFill>
              <a:latin typeface="Consolas" panose="020B0609020204030204" pitchFamily="49" charset="0"/>
            </a:endParaRPr>
          </a:p>
          <a:p>
            <a:r>
              <a:rPr lang="en-US" altLang="zh-CN" b="1" dirty="0">
                <a:solidFill>
                  <a:srgbClr val="6E200D"/>
                </a:solidFill>
                <a:latin typeface="Consolas" panose="020B0609020204030204" pitchFamily="49" charset="0"/>
              </a:rPr>
              <a:t>int main() {</a:t>
            </a:r>
          </a:p>
          <a:p>
            <a:r>
              <a:rPr lang="en-US" altLang="zh-CN" b="1" dirty="0">
                <a:solidFill>
                  <a:srgbClr val="6E200D"/>
                </a:solidFill>
                <a:latin typeface="Consolas" panose="020B0609020204030204" pitchFamily="49" charset="0"/>
              </a:rPr>
              <a:t>    A </a:t>
            </a:r>
            <a:r>
              <a:rPr lang="en-US" altLang="zh-CN" b="1" dirty="0" err="1">
                <a:solidFill>
                  <a:srgbClr val="6E200D"/>
                </a:solidFill>
                <a:latin typeface="Consolas" panose="020B0609020204030204" pitchFamily="49" charset="0"/>
              </a:rPr>
              <a:t>object_a</a:t>
            </a:r>
            <a:r>
              <a:rPr lang="en-US" altLang="zh-CN" b="1" dirty="0">
                <a:solidFill>
                  <a:srgbClr val="6E200D"/>
                </a:solidFill>
                <a:latin typeface="Consolas" panose="020B0609020204030204" pitchFamily="49" charset="0"/>
              </a:rPr>
              <a:t>(3);</a:t>
            </a:r>
          </a:p>
          <a:p>
            <a:r>
              <a:rPr lang="en-US" altLang="zh-CN" b="1" dirty="0">
                <a:solidFill>
                  <a:srgbClr val="6E200D"/>
                </a:solidFill>
                <a:latin typeface="Consolas" panose="020B0609020204030204" pitchFamily="49" charset="0"/>
              </a:rPr>
              <a:t>    fun(</a:t>
            </a:r>
            <a:r>
              <a:rPr lang="en-US" altLang="zh-CN" b="1" dirty="0" err="1">
                <a:solidFill>
                  <a:srgbClr val="6E200D"/>
                </a:solidFill>
                <a:latin typeface="Consolas" panose="020B0609020204030204" pitchFamily="49" charset="0"/>
              </a:rPr>
              <a:t>object_a</a:t>
            </a:r>
            <a:r>
              <a:rPr lang="en-US" altLang="zh-CN" b="1" dirty="0">
                <a:solidFill>
                  <a:srgbClr val="6E200D"/>
                </a:solidFill>
                <a:latin typeface="Consolas" panose="020B0609020204030204" pitchFamily="49" charset="0"/>
              </a:rPr>
              <a:t>);</a:t>
            </a:r>
          </a:p>
          <a:p>
            <a:r>
              <a:rPr lang="en-US" altLang="zh-CN" b="1" dirty="0">
                <a:solidFill>
                  <a:srgbClr val="6E200D"/>
                </a:solidFill>
                <a:latin typeface="Consolas" panose="020B0609020204030204" pitchFamily="49" charset="0"/>
              </a:rPr>
              <a:t>    return 0;</a:t>
            </a:r>
          </a:p>
          <a:p>
            <a:r>
              <a:rPr lang="en-US" altLang="zh-CN" b="1" dirty="0">
                <a:solidFill>
                  <a:srgbClr val="6E200D"/>
                </a:solidFill>
                <a:latin typeface="Consolas" panose="020B0609020204030204" pitchFamily="49" charset="0"/>
              </a:rPr>
              <a:t>}</a:t>
            </a:r>
          </a:p>
        </p:txBody>
      </p:sp>
    </p:spTree>
    <p:extLst>
      <p:ext uri="{BB962C8B-B14F-4D97-AF65-F5344CB8AC3E}">
        <p14:creationId xmlns:p14="http://schemas.microsoft.com/office/powerpoint/2010/main" val="36792546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r>
              <a:rPr kumimoji="1" lang="en-US" altLang="zh-CN" dirty="0"/>
              <a:t>new</a:t>
            </a:r>
          </a:p>
          <a:p>
            <a:pPr lvl="1"/>
            <a:r>
              <a:rPr kumimoji="1" lang="zh-CN" altLang="en-US" dirty="0"/>
              <a:t>生成一个类对象，并返回地址（构造函数会被调用）</a:t>
            </a:r>
            <a:endParaRPr kumimoji="1" lang="en-US" altLang="zh-CN" dirty="0"/>
          </a:p>
          <a:p>
            <a:pPr lvl="1"/>
            <a:endParaRPr kumimoji="1" lang="en-US" altLang="zh-CN" dirty="0"/>
          </a:p>
          <a:p>
            <a:pPr lvl="1"/>
            <a:endParaRPr kumimoji="1" lang="en-US" altLang="zh-CN" dirty="0"/>
          </a:p>
          <a:p>
            <a:r>
              <a:rPr kumimoji="1" lang="en-US" altLang="zh-CN" dirty="0"/>
              <a:t>delete</a:t>
            </a:r>
          </a:p>
          <a:p>
            <a:pPr lvl="1"/>
            <a:r>
              <a:rPr kumimoji="1" lang="zh-CN" altLang="en-US" dirty="0"/>
              <a:t>删除该类对象，释放内存资源（析构函数会被调用）</a:t>
            </a:r>
            <a:endParaRPr kumimoji="1" lang="en-US" altLang="zh-CN" dirty="0"/>
          </a:p>
          <a:p>
            <a:pPr lvl="2"/>
            <a:endParaRPr kumimoji="1" lang="en-US" altLang="zh-CN" dirty="0"/>
          </a:p>
        </p:txBody>
      </p:sp>
      <p:sp>
        <p:nvSpPr>
          <p:cNvPr id="4" name="矩形 3">
            <a:extLst>
              <a:ext uri="{FF2B5EF4-FFF2-40B4-BE49-F238E27FC236}">
                <a16:creationId xmlns:a16="http://schemas.microsoft.com/office/drawing/2014/main" xmlns="" id="{9FA27ED6-49EB-4ED8-9323-BDD0731311D8}"/>
              </a:ext>
            </a:extLst>
          </p:cNvPr>
          <p:cNvSpPr/>
          <p:nvPr/>
        </p:nvSpPr>
        <p:spPr>
          <a:xfrm>
            <a:off x="1835696" y="2276872"/>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A(some parameters);</a:t>
            </a:r>
            <a:endParaRPr lang="is-IS" altLang="zh-CN" dirty="0">
              <a:solidFill>
                <a:srgbClr val="000000"/>
              </a:solidFill>
              <a:latin typeface="Consolas" panose="020B0609020204030204" pitchFamily="49" charset="0"/>
            </a:endParaRPr>
          </a:p>
        </p:txBody>
      </p:sp>
      <p:sp>
        <p:nvSpPr>
          <p:cNvPr id="5" name="矩形 4">
            <a:extLst>
              <a:ext uri="{FF2B5EF4-FFF2-40B4-BE49-F238E27FC236}">
                <a16:creationId xmlns:a16="http://schemas.microsoft.com/office/drawing/2014/main" xmlns="" id="{C92D3A07-D621-4C73-8B9E-57DD832627E3}"/>
              </a:ext>
            </a:extLst>
          </p:cNvPr>
          <p:cNvSpPr/>
          <p:nvPr/>
        </p:nvSpPr>
        <p:spPr>
          <a:xfrm>
            <a:off x="1835696" y="3877954"/>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405139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r>
              <a:rPr kumimoji="1" lang="zh-CN" altLang="en-US" dirty="0"/>
              <a:t>生成一个类对象的数组</a:t>
            </a:r>
            <a:endParaRPr kumimoji="1" lang="en-US" altLang="zh-CN" dirty="0"/>
          </a:p>
          <a:p>
            <a:pPr lvl="1"/>
            <a:endParaRPr kumimoji="1" lang="en-US" altLang="zh-CN" dirty="0"/>
          </a:p>
          <a:p>
            <a:pPr lvl="1"/>
            <a:endParaRPr kumimoji="1" lang="en-US" altLang="zh-CN" dirty="0"/>
          </a:p>
          <a:p>
            <a:pPr lvl="2"/>
            <a:endParaRPr kumimoji="1" lang="en-US" altLang="zh-CN" dirty="0"/>
          </a:p>
        </p:txBody>
      </p:sp>
      <p:sp>
        <p:nvSpPr>
          <p:cNvPr id="4" name="矩形 3">
            <a:extLst>
              <a:ext uri="{FF2B5EF4-FFF2-40B4-BE49-F238E27FC236}">
                <a16:creationId xmlns:a16="http://schemas.microsoft.com/office/drawing/2014/main" xmlns="" id="{9FA27ED6-49EB-4ED8-9323-BDD0731311D8}"/>
              </a:ext>
            </a:extLst>
          </p:cNvPr>
          <p:cNvSpPr/>
          <p:nvPr/>
        </p:nvSpPr>
        <p:spPr>
          <a:xfrm>
            <a:off x="1832465" y="1899437"/>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endParaRPr lang="is-IS" altLang="zh-CN" dirty="0">
              <a:solidFill>
                <a:srgbClr val="000000"/>
              </a:solidFill>
              <a:latin typeface="Consolas" panose="020B0609020204030204" pitchFamily="49" charset="0"/>
            </a:endParaRPr>
          </a:p>
        </p:txBody>
      </p:sp>
      <p:grpSp>
        <p:nvGrpSpPr>
          <p:cNvPr id="6" name="组合 5">
            <a:extLst>
              <a:ext uri="{FF2B5EF4-FFF2-40B4-BE49-F238E27FC236}">
                <a16:creationId xmlns:a16="http://schemas.microsoft.com/office/drawing/2014/main" xmlns="" id="{3638A54E-304F-49E7-885E-457D8FD84813}"/>
              </a:ext>
            </a:extLst>
          </p:cNvPr>
          <p:cNvGrpSpPr/>
          <p:nvPr/>
        </p:nvGrpSpPr>
        <p:grpSpPr>
          <a:xfrm>
            <a:off x="5487649" y="3063366"/>
            <a:ext cx="1358874" cy="2525874"/>
            <a:chOff x="753036" y="2353235"/>
            <a:chExt cx="1210236" cy="1936377"/>
          </a:xfrm>
        </p:grpSpPr>
        <p:sp>
          <p:nvSpPr>
            <p:cNvPr id="8" name="矩形 7">
              <a:extLst>
                <a:ext uri="{FF2B5EF4-FFF2-40B4-BE49-F238E27FC236}">
                  <a16:creationId xmlns:a16="http://schemas.microsoft.com/office/drawing/2014/main" xmlns="" id="{292C3236-8098-448D-8B28-2C105A9242AE}"/>
                </a:ext>
              </a:extLst>
            </p:cNvPr>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06C2FB59-87E5-46DB-9D69-5DB159ED7FC9}"/>
                </a:ext>
              </a:extLst>
            </p:cNvPr>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a:extLst>
              <a:ext uri="{FF2B5EF4-FFF2-40B4-BE49-F238E27FC236}">
                <a16:creationId xmlns:a16="http://schemas.microsoft.com/office/drawing/2014/main" xmlns="" id="{010A9DCD-0D90-49F3-9733-A7B360B17DC5}"/>
              </a:ext>
            </a:extLst>
          </p:cNvPr>
          <p:cNvSpPr txBox="1"/>
          <p:nvPr/>
        </p:nvSpPr>
        <p:spPr>
          <a:xfrm>
            <a:off x="926645" y="2924048"/>
            <a:ext cx="2592288" cy="1938992"/>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①调用</a:t>
            </a:r>
            <a:r>
              <a:rPr lang="en-US" altLang="zh-CN" sz="2000" b="1" dirty="0">
                <a:latin typeface="华文楷体" panose="02010600040101010101" pitchFamily="2" charset="-122"/>
                <a:ea typeface="华文楷体" panose="02010600040101010101" pitchFamily="2" charset="-122"/>
              </a:rPr>
              <a:t>operator new[ ] </a:t>
            </a:r>
            <a:r>
              <a:rPr lang="zh-CN" altLang="en-US" sz="2000" b="1" dirty="0">
                <a:latin typeface="华文楷体" panose="02010600040101010101" pitchFamily="2" charset="-122"/>
                <a:ea typeface="华文楷体" panose="02010600040101010101" pitchFamily="2" charset="-122"/>
              </a:rPr>
              <a:t>标准库函数来分配足够大的原始未类型化的内存。</a:t>
            </a:r>
            <a:endParaRPr lang="en-US" altLang="zh-CN" sz="2000" b="1" dirty="0">
              <a:latin typeface="华文楷体" panose="02010600040101010101" pitchFamily="2" charset="-122"/>
              <a:ea typeface="华文楷体" panose="02010600040101010101" pitchFamily="2" charset="-122"/>
            </a:endParaRPr>
          </a:p>
          <a:p>
            <a:r>
              <a:rPr lang="zh-CN" altLang="en-US" sz="2000" b="1" dirty="0">
                <a:latin typeface="华文楷体" panose="02010600040101010101" pitchFamily="2" charset="-122"/>
                <a:ea typeface="华文楷体" panose="02010600040101010101" pitchFamily="2" charset="-122"/>
              </a:rPr>
              <a:t>注意要多出</a:t>
            </a:r>
            <a:r>
              <a:rPr lang="en-US" altLang="zh-CN" sz="2000" b="1" dirty="0">
                <a:latin typeface="华文楷体" panose="02010600040101010101" pitchFamily="2" charset="-122"/>
                <a:ea typeface="华文楷体" panose="02010600040101010101" pitchFamily="2" charset="-122"/>
              </a:rPr>
              <a:t>4</a:t>
            </a:r>
            <a:r>
              <a:rPr lang="zh-CN" altLang="en-US" sz="2000" b="1" dirty="0">
                <a:latin typeface="华文楷体" panose="02010600040101010101" pitchFamily="2" charset="-122"/>
                <a:ea typeface="华文楷体" panose="02010600040101010101" pitchFamily="2" charset="-122"/>
              </a:rPr>
              <a:t>个字节来存放数组的大小。</a:t>
            </a:r>
          </a:p>
        </p:txBody>
      </p:sp>
      <p:sp>
        <p:nvSpPr>
          <p:cNvPr id="11" name="文本框 10">
            <a:extLst>
              <a:ext uri="{FF2B5EF4-FFF2-40B4-BE49-F238E27FC236}">
                <a16:creationId xmlns:a16="http://schemas.microsoft.com/office/drawing/2014/main" xmlns="" id="{A121E94E-889B-46B3-B74B-A5BE3A59DFC4}"/>
              </a:ext>
            </a:extLst>
          </p:cNvPr>
          <p:cNvSpPr txBox="1"/>
          <p:nvPr/>
        </p:nvSpPr>
        <p:spPr>
          <a:xfrm>
            <a:off x="4145101" y="2988847"/>
            <a:ext cx="1345144"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0x007DA28C</a:t>
            </a:r>
            <a:endParaRPr lang="zh-CN" altLang="en-US" b="1"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xmlns="" id="{7473AE6A-6071-499E-B2FF-1D7162C75A39}"/>
              </a:ext>
            </a:extLst>
          </p:cNvPr>
          <p:cNvSpPr txBox="1"/>
          <p:nvPr/>
        </p:nvSpPr>
        <p:spPr>
          <a:xfrm>
            <a:off x="4142505" y="3504709"/>
            <a:ext cx="1345144"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0x007DA290</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68312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r>
              <a:rPr kumimoji="1" lang="zh-CN" altLang="en-US" dirty="0"/>
              <a:t>生成一个类对象的数组</a:t>
            </a:r>
            <a:endParaRPr kumimoji="1" lang="en-US" altLang="zh-CN" dirty="0"/>
          </a:p>
          <a:p>
            <a:pPr lvl="1"/>
            <a:endParaRPr kumimoji="1" lang="en-US" altLang="zh-CN" dirty="0"/>
          </a:p>
          <a:p>
            <a:pPr lvl="1"/>
            <a:endParaRPr kumimoji="1" lang="en-US" altLang="zh-CN" dirty="0"/>
          </a:p>
          <a:p>
            <a:pPr lvl="2"/>
            <a:endParaRPr kumimoji="1" lang="en-US" altLang="zh-CN" dirty="0"/>
          </a:p>
        </p:txBody>
      </p:sp>
      <p:sp>
        <p:nvSpPr>
          <p:cNvPr id="4" name="矩形 3">
            <a:extLst>
              <a:ext uri="{FF2B5EF4-FFF2-40B4-BE49-F238E27FC236}">
                <a16:creationId xmlns:a16="http://schemas.microsoft.com/office/drawing/2014/main" xmlns="" id="{9FA27ED6-49EB-4ED8-9323-BDD0731311D8}"/>
              </a:ext>
            </a:extLst>
          </p:cNvPr>
          <p:cNvSpPr/>
          <p:nvPr/>
        </p:nvSpPr>
        <p:spPr>
          <a:xfrm>
            <a:off x="1832465" y="1899437"/>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endParaRPr lang="is-IS" altLang="zh-CN" dirty="0">
              <a:solidFill>
                <a:srgbClr val="000000"/>
              </a:solidFill>
              <a:latin typeface="Consolas" panose="020B0609020204030204" pitchFamily="49" charset="0"/>
            </a:endParaRPr>
          </a:p>
        </p:txBody>
      </p:sp>
      <p:grpSp>
        <p:nvGrpSpPr>
          <p:cNvPr id="6" name="组合 5">
            <a:extLst>
              <a:ext uri="{FF2B5EF4-FFF2-40B4-BE49-F238E27FC236}">
                <a16:creationId xmlns:a16="http://schemas.microsoft.com/office/drawing/2014/main" xmlns="" id="{3638A54E-304F-49E7-885E-457D8FD84813}"/>
              </a:ext>
            </a:extLst>
          </p:cNvPr>
          <p:cNvGrpSpPr/>
          <p:nvPr/>
        </p:nvGrpSpPr>
        <p:grpSpPr>
          <a:xfrm>
            <a:off x="5487649" y="3063366"/>
            <a:ext cx="1358874" cy="2525874"/>
            <a:chOff x="753036" y="2353235"/>
            <a:chExt cx="1210236" cy="1936377"/>
          </a:xfrm>
        </p:grpSpPr>
        <p:sp>
          <p:nvSpPr>
            <p:cNvPr id="8" name="矩形 7">
              <a:extLst>
                <a:ext uri="{FF2B5EF4-FFF2-40B4-BE49-F238E27FC236}">
                  <a16:creationId xmlns:a16="http://schemas.microsoft.com/office/drawing/2014/main" xmlns="" id="{292C3236-8098-448D-8B28-2C105A9242AE}"/>
                </a:ext>
              </a:extLst>
            </p:cNvPr>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06C2FB59-87E5-46DB-9D69-5DB159ED7FC9}"/>
                </a:ext>
              </a:extLst>
            </p:cNvPr>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a:extLst>
              <a:ext uri="{FF2B5EF4-FFF2-40B4-BE49-F238E27FC236}">
                <a16:creationId xmlns:a16="http://schemas.microsoft.com/office/drawing/2014/main" xmlns="" id="{010A9DCD-0D90-49F3-9733-A7B360B17DC5}"/>
              </a:ext>
            </a:extLst>
          </p:cNvPr>
          <p:cNvSpPr txBox="1"/>
          <p:nvPr/>
        </p:nvSpPr>
        <p:spPr>
          <a:xfrm>
            <a:off x="926645" y="2924048"/>
            <a:ext cx="2592288" cy="1323439"/>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②在刚分配的内存上运行构造函数对新建的对象进行初始化构造。</a:t>
            </a:r>
          </a:p>
        </p:txBody>
      </p:sp>
      <p:sp>
        <p:nvSpPr>
          <p:cNvPr id="11" name="文本框 10">
            <a:extLst>
              <a:ext uri="{FF2B5EF4-FFF2-40B4-BE49-F238E27FC236}">
                <a16:creationId xmlns:a16="http://schemas.microsoft.com/office/drawing/2014/main" xmlns="" id="{A121E94E-889B-46B3-B74B-A5BE3A59DFC4}"/>
              </a:ext>
            </a:extLst>
          </p:cNvPr>
          <p:cNvSpPr txBox="1"/>
          <p:nvPr/>
        </p:nvSpPr>
        <p:spPr>
          <a:xfrm>
            <a:off x="4145101" y="2988847"/>
            <a:ext cx="1345144"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0x007DA28C</a:t>
            </a:r>
            <a:endParaRPr lang="zh-CN" altLang="en-US" b="1"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xmlns="" id="{7473AE6A-6071-499E-B2FF-1D7162C75A39}"/>
              </a:ext>
            </a:extLst>
          </p:cNvPr>
          <p:cNvSpPr txBox="1"/>
          <p:nvPr/>
        </p:nvSpPr>
        <p:spPr>
          <a:xfrm>
            <a:off x="4142505" y="3504709"/>
            <a:ext cx="1345144"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0x007DA290</a:t>
            </a:r>
            <a:endParaRPr lang="zh-CN" altLang="en-US" b="1" dirty="0">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xmlns="" id="{C28A8E85-5992-419B-B74B-B48F4DC887AB}"/>
              </a:ext>
            </a:extLst>
          </p:cNvPr>
          <p:cNvGrpSpPr/>
          <p:nvPr/>
        </p:nvGrpSpPr>
        <p:grpSpPr>
          <a:xfrm>
            <a:off x="5484031" y="3059810"/>
            <a:ext cx="1362492" cy="2529430"/>
            <a:chOff x="3957918" y="441380"/>
            <a:chExt cx="1210236" cy="1936377"/>
          </a:xfrm>
        </p:grpSpPr>
        <p:sp>
          <p:nvSpPr>
            <p:cNvPr id="14" name="矩形 13">
              <a:extLst>
                <a:ext uri="{FF2B5EF4-FFF2-40B4-BE49-F238E27FC236}">
                  <a16:creationId xmlns:a16="http://schemas.microsoft.com/office/drawing/2014/main" xmlns="" id="{439B5B94-7F5C-4EAD-8CF7-82DA53BEFD5D}"/>
                </a:ext>
              </a:extLst>
            </p:cNvPr>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xmlns="" id="{A09D8A35-81A0-4E50-959A-8C06116E7F75}"/>
                </a:ext>
              </a:extLst>
            </p:cNvPr>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sp>
          <p:nvSpPr>
            <p:cNvPr id="16" name="矩形: 圆角 15">
              <a:extLst>
                <a:ext uri="{FF2B5EF4-FFF2-40B4-BE49-F238E27FC236}">
                  <a16:creationId xmlns:a16="http://schemas.microsoft.com/office/drawing/2014/main" xmlns="" id="{40947181-0380-4F07-BE33-6D2EE0D03304}"/>
                </a:ext>
              </a:extLst>
            </p:cNvPr>
            <p:cNvSpPr/>
            <p:nvPr/>
          </p:nvSpPr>
          <p:spPr>
            <a:xfrm>
              <a:off x="3957918" y="952468"/>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xmlns="" id="{F645C017-AACC-412C-A540-479BA0257756}"/>
                </a:ext>
              </a:extLst>
            </p:cNvPr>
            <p:cNvSpPr/>
            <p:nvPr/>
          </p:nvSpPr>
          <p:spPr>
            <a:xfrm>
              <a:off x="3957918" y="1414017"/>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xmlns="" id="{FEF4081B-08C0-4CE3-B2A6-0784C983303D}"/>
                </a:ext>
              </a:extLst>
            </p:cNvPr>
            <p:cNvSpPr/>
            <p:nvPr/>
          </p:nvSpPr>
          <p:spPr>
            <a:xfrm>
              <a:off x="3957918" y="1866669"/>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706010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r>
              <a:rPr kumimoji="1" lang="zh-CN" altLang="en-US" dirty="0"/>
              <a:t>生成一个类对象的数组</a:t>
            </a:r>
            <a:endParaRPr kumimoji="1" lang="en-US" altLang="zh-CN" dirty="0"/>
          </a:p>
          <a:p>
            <a:pPr lvl="1"/>
            <a:endParaRPr kumimoji="1" lang="en-US" altLang="zh-CN" dirty="0"/>
          </a:p>
          <a:p>
            <a:pPr lvl="1"/>
            <a:endParaRPr kumimoji="1" lang="en-US" altLang="zh-CN" dirty="0"/>
          </a:p>
          <a:p>
            <a:pPr lvl="2"/>
            <a:endParaRPr kumimoji="1" lang="en-US" altLang="zh-CN" dirty="0"/>
          </a:p>
        </p:txBody>
      </p:sp>
      <p:sp>
        <p:nvSpPr>
          <p:cNvPr id="4" name="矩形 3">
            <a:extLst>
              <a:ext uri="{FF2B5EF4-FFF2-40B4-BE49-F238E27FC236}">
                <a16:creationId xmlns:a16="http://schemas.microsoft.com/office/drawing/2014/main" xmlns="" id="{9FA27ED6-49EB-4ED8-9323-BDD0731311D8}"/>
              </a:ext>
            </a:extLst>
          </p:cNvPr>
          <p:cNvSpPr/>
          <p:nvPr/>
        </p:nvSpPr>
        <p:spPr>
          <a:xfrm>
            <a:off x="1832465" y="1899437"/>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endParaRPr lang="is-IS" altLang="zh-CN" dirty="0">
              <a:solidFill>
                <a:srgbClr val="000000"/>
              </a:solidFill>
              <a:latin typeface="Consolas" panose="020B0609020204030204" pitchFamily="49" charset="0"/>
            </a:endParaRPr>
          </a:p>
        </p:txBody>
      </p:sp>
      <p:grpSp>
        <p:nvGrpSpPr>
          <p:cNvPr id="6" name="组合 5">
            <a:extLst>
              <a:ext uri="{FF2B5EF4-FFF2-40B4-BE49-F238E27FC236}">
                <a16:creationId xmlns:a16="http://schemas.microsoft.com/office/drawing/2014/main" xmlns="" id="{3638A54E-304F-49E7-885E-457D8FD84813}"/>
              </a:ext>
            </a:extLst>
          </p:cNvPr>
          <p:cNvGrpSpPr/>
          <p:nvPr/>
        </p:nvGrpSpPr>
        <p:grpSpPr>
          <a:xfrm>
            <a:off x="5487649" y="3063366"/>
            <a:ext cx="1358874" cy="2525874"/>
            <a:chOff x="753036" y="2353235"/>
            <a:chExt cx="1210236" cy="1936377"/>
          </a:xfrm>
        </p:grpSpPr>
        <p:sp>
          <p:nvSpPr>
            <p:cNvPr id="8" name="矩形 7">
              <a:extLst>
                <a:ext uri="{FF2B5EF4-FFF2-40B4-BE49-F238E27FC236}">
                  <a16:creationId xmlns:a16="http://schemas.microsoft.com/office/drawing/2014/main" xmlns="" id="{292C3236-8098-448D-8B28-2C105A9242AE}"/>
                </a:ext>
              </a:extLst>
            </p:cNvPr>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06C2FB59-87E5-46DB-9D69-5DB159ED7FC9}"/>
                </a:ext>
              </a:extLst>
            </p:cNvPr>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a:extLst>
              <a:ext uri="{FF2B5EF4-FFF2-40B4-BE49-F238E27FC236}">
                <a16:creationId xmlns:a16="http://schemas.microsoft.com/office/drawing/2014/main" xmlns="" id="{010A9DCD-0D90-49F3-9733-A7B360B17DC5}"/>
              </a:ext>
            </a:extLst>
          </p:cNvPr>
          <p:cNvSpPr txBox="1"/>
          <p:nvPr/>
        </p:nvSpPr>
        <p:spPr>
          <a:xfrm>
            <a:off x="926645" y="2924048"/>
            <a:ext cx="2592288" cy="1015663"/>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③返回指向新分配并构造好的对象数组的指针。</a:t>
            </a:r>
          </a:p>
        </p:txBody>
      </p:sp>
      <p:sp>
        <p:nvSpPr>
          <p:cNvPr id="12" name="文本框 11">
            <a:extLst>
              <a:ext uri="{FF2B5EF4-FFF2-40B4-BE49-F238E27FC236}">
                <a16:creationId xmlns:a16="http://schemas.microsoft.com/office/drawing/2014/main" xmlns="" id="{7473AE6A-6071-499E-B2FF-1D7162C75A39}"/>
              </a:ext>
            </a:extLst>
          </p:cNvPr>
          <p:cNvSpPr txBox="1"/>
          <p:nvPr/>
        </p:nvSpPr>
        <p:spPr>
          <a:xfrm>
            <a:off x="4142505" y="3504709"/>
            <a:ext cx="1345144"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0x007DA290</a:t>
            </a:r>
            <a:endParaRPr lang="zh-CN" altLang="en-US" b="1" dirty="0">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xmlns="" id="{C28A8E85-5992-419B-B74B-B48F4DC887AB}"/>
              </a:ext>
            </a:extLst>
          </p:cNvPr>
          <p:cNvGrpSpPr/>
          <p:nvPr/>
        </p:nvGrpSpPr>
        <p:grpSpPr>
          <a:xfrm>
            <a:off x="5484031" y="3059810"/>
            <a:ext cx="1362492" cy="2529430"/>
            <a:chOff x="3957918" y="441380"/>
            <a:chExt cx="1210236" cy="1936377"/>
          </a:xfrm>
        </p:grpSpPr>
        <p:sp>
          <p:nvSpPr>
            <p:cNvPr id="14" name="矩形 13">
              <a:extLst>
                <a:ext uri="{FF2B5EF4-FFF2-40B4-BE49-F238E27FC236}">
                  <a16:creationId xmlns:a16="http://schemas.microsoft.com/office/drawing/2014/main" xmlns="" id="{439B5B94-7F5C-4EAD-8CF7-82DA53BEFD5D}"/>
                </a:ext>
              </a:extLst>
            </p:cNvPr>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xmlns="" id="{A09D8A35-81A0-4E50-959A-8C06116E7F75}"/>
                </a:ext>
              </a:extLst>
            </p:cNvPr>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sp>
          <p:nvSpPr>
            <p:cNvPr id="16" name="矩形: 圆角 15">
              <a:extLst>
                <a:ext uri="{FF2B5EF4-FFF2-40B4-BE49-F238E27FC236}">
                  <a16:creationId xmlns:a16="http://schemas.microsoft.com/office/drawing/2014/main" xmlns="" id="{40947181-0380-4F07-BE33-6D2EE0D03304}"/>
                </a:ext>
              </a:extLst>
            </p:cNvPr>
            <p:cNvSpPr/>
            <p:nvPr/>
          </p:nvSpPr>
          <p:spPr>
            <a:xfrm>
              <a:off x="3957918" y="952468"/>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xmlns="" id="{F645C017-AACC-412C-A540-479BA0257756}"/>
                </a:ext>
              </a:extLst>
            </p:cNvPr>
            <p:cNvSpPr/>
            <p:nvPr/>
          </p:nvSpPr>
          <p:spPr>
            <a:xfrm>
              <a:off x="3957918" y="1414017"/>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xmlns="" id="{FEF4081B-08C0-4CE3-B2A6-0784C983303D}"/>
                </a:ext>
              </a:extLst>
            </p:cNvPr>
            <p:cNvSpPr/>
            <p:nvPr/>
          </p:nvSpPr>
          <p:spPr>
            <a:xfrm>
              <a:off x="3957918" y="1866669"/>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a:extLst>
              <a:ext uri="{FF2B5EF4-FFF2-40B4-BE49-F238E27FC236}">
                <a16:creationId xmlns:a16="http://schemas.microsoft.com/office/drawing/2014/main" xmlns="" id="{200EC954-A142-4037-B50D-8BE425A2D3B5}"/>
              </a:ext>
            </a:extLst>
          </p:cNvPr>
          <p:cNvSpPr/>
          <p:nvPr/>
        </p:nvSpPr>
        <p:spPr>
          <a:xfrm>
            <a:off x="4142506" y="2971145"/>
            <a:ext cx="818234" cy="389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C00000"/>
                </a:solidFill>
                <a:latin typeface="微软雅黑" panose="020B0503020204020204" pitchFamily="34" charset="-122"/>
                <a:ea typeface="微软雅黑" panose="020B0503020204020204" pitchFamily="34" charset="-122"/>
              </a:rPr>
              <a:t>pA</a:t>
            </a:r>
            <a:endParaRPr lang="zh-CN" altLang="en-US" dirty="0">
              <a:solidFill>
                <a:srgbClr val="C00000"/>
              </a:solidFill>
              <a:latin typeface="微软雅黑" panose="020B0503020204020204" pitchFamily="34" charset="-122"/>
              <a:ea typeface="微软雅黑" panose="020B0503020204020204" pitchFamily="34" charset="-122"/>
            </a:endParaRPr>
          </a:p>
        </p:txBody>
      </p:sp>
      <p:cxnSp>
        <p:nvCxnSpPr>
          <p:cNvPr id="20" name="连接符: 肘形 19">
            <a:extLst>
              <a:ext uri="{FF2B5EF4-FFF2-40B4-BE49-F238E27FC236}">
                <a16:creationId xmlns:a16="http://schemas.microsoft.com/office/drawing/2014/main" xmlns="" id="{8519D990-6263-4725-AA4C-D704E61EA399}"/>
              </a:ext>
            </a:extLst>
          </p:cNvPr>
          <p:cNvCxnSpPr>
            <a:cxnSpLocks/>
            <a:stCxn id="19" idx="3"/>
          </p:cNvCxnSpPr>
          <p:nvPr/>
        </p:nvCxnSpPr>
        <p:spPr>
          <a:xfrm>
            <a:off x="4960740" y="3166128"/>
            <a:ext cx="502638" cy="3899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3681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p:txBody>
          <a:bodyPr/>
          <a:lstStyle/>
          <a:p>
            <a:r>
              <a:rPr lang="en-US" altLang="zh-CN" dirty="0"/>
              <a:t>3.1 </a:t>
            </a:r>
            <a:r>
              <a:rPr lang="zh-CN" altLang="en-US" dirty="0"/>
              <a:t>构造函数</a:t>
            </a:r>
            <a:endParaRPr lang="en-US" altLang="zh-CN" dirty="0"/>
          </a:p>
          <a:p>
            <a:r>
              <a:rPr lang="en-US" altLang="zh-CN" dirty="0"/>
              <a:t>3.2 </a:t>
            </a:r>
            <a:r>
              <a:rPr lang="zh-CN" altLang="en-US" dirty="0"/>
              <a:t>析构函数</a:t>
            </a:r>
            <a:endParaRPr lang="en-US" altLang="zh-CN" dirty="0"/>
          </a:p>
          <a:p>
            <a:r>
              <a:rPr lang="en-US" altLang="zh-CN" dirty="0"/>
              <a:t>3.3 </a:t>
            </a:r>
            <a:r>
              <a:rPr lang="zh-CN" altLang="en-US" dirty="0"/>
              <a:t>静态成员与常量成员</a:t>
            </a:r>
            <a:endParaRPr lang="en-US" altLang="zh-CN" dirty="0"/>
          </a:p>
          <a:p>
            <a:r>
              <a:rPr lang="en-US" altLang="zh-CN" dirty="0"/>
              <a:t>3.4 </a:t>
            </a:r>
            <a:r>
              <a:rPr lang="zh-CN" altLang="en-US" dirty="0"/>
              <a:t>对象的构造与析构时机</a:t>
            </a:r>
          </a:p>
          <a:p>
            <a:r>
              <a:rPr lang="en-US" altLang="zh-CN" dirty="0"/>
              <a:t>3.5 </a:t>
            </a:r>
            <a:r>
              <a:rPr lang="zh-CN" altLang="en-US" dirty="0"/>
              <a:t>对象的</a:t>
            </a:r>
            <a:r>
              <a:rPr lang="en-US" altLang="zh-CN" dirty="0"/>
              <a:t>new</a:t>
            </a:r>
            <a:r>
              <a:rPr lang="zh-CN" altLang="en-US" dirty="0"/>
              <a:t>和</a:t>
            </a:r>
            <a:r>
              <a:rPr lang="en-US" altLang="zh-CN" dirty="0"/>
              <a:t>delete</a:t>
            </a:r>
            <a:endParaRPr lang="zh-CN" altLang="en-US"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5</a:t>
            </a:fld>
            <a:endParaRPr lang="en-US" altLang="zh-CN"/>
          </a:p>
        </p:txBody>
      </p:sp>
    </p:spTree>
    <p:extLst>
      <p:ext uri="{BB962C8B-B14F-4D97-AF65-F5344CB8AC3E}">
        <p14:creationId xmlns:p14="http://schemas.microsoft.com/office/powerpoint/2010/main" val="23933573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pPr>
              <a:lnSpc>
                <a:spcPct val="100000"/>
              </a:lnSpc>
            </a:pPr>
            <a:r>
              <a:rPr kumimoji="1" lang="zh-CN" altLang="en-US" dirty="0"/>
              <a:t>删除该对象数组及数组中的每个元素（释放内存资源）</a:t>
            </a:r>
            <a:endParaRPr kumimoji="1" lang="en-US" altLang="zh-CN" dirty="0"/>
          </a:p>
          <a:p>
            <a:pPr lvl="2"/>
            <a:endParaRPr kumimoji="1" lang="en-US" altLang="zh-CN" dirty="0"/>
          </a:p>
        </p:txBody>
      </p:sp>
      <p:sp>
        <p:nvSpPr>
          <p:cNvPr id="5" name="矩形 4">
            <a:extLst>
              <a:ext uri="{FF2B5EF4-FFF2-40B4-BE49-F238E27FC236}">
                <a16:creationId xmlns:a16="http://schemas.microsoft.com/office/drawing/2014/main" xmlns="" id="{C92D3A07-D621-4C73-8B9E-57DD832627E3}"/>
              </a:ext>
            </a:extLst>
          </p:cNvPr>
          <p:cNvSpPr/>
          <p:nvPr/>
        </p:nvSpPr>
        <p:spPr>
          <a:xfrm>
            <a:off x="1691680" y="2224991"/>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grpSp>
        <p:nvGrpSpPr>
          <p:cNvPr id="6" name="组合 5">
            <a:extLst>
              <a:ext uri="{FF2B5EF4-FFF2-40B4-BE49-F238E27FC236}">
                <a16:creationId xmlns:a16="http://schemas.microsoft.com/office/drawing/2014/main" xmlns="" id="{87B87726-A780-4B4A-A9BE-E060E8027E77}"/>
              </a:ext>
            </a:extLst>
          </p:cNvPr>
          <p:cNvGrpSpPr/>
          <p:nvPr/>
        </p:nvGrpSpPr>
        <p:grpSpPr>
          <a:xfrm>
            <a:off x="5487649" y="3063366"/>
            <a:ext cx="1358874" cy="2525874"/>
            <a:chOff x="753036" y="2353235"/>
            <a:chExt cx="1210236" cy="1936377"/>
          </a:xfrm>
        </p:grpSpPr>
        <p:sp>
          <p:nvSpPr>
            <p:cNvPr id="8" name="矩形 7">
              <a:extLst>
                <a:ext uri="{FF2B5EF4-FFF2-40B4-BE49-F238E27FC236}">
                  <a16:creationId xmlns:a16="http://schemas.microsoft.com/office/drawing/2014/main" xmlns="" id="{346412BA-BEE5-4467-8E38-8E577D798E87}"/>
                </a:ext>
              </a:extLst>
            </p:cNvPr>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17BBD748-8E99-456B-A2D3-67F4CBB0D9D4}"/>
                </a:ext>
              </a:extLst>
            </p:cNvPr>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a:extLst>
              <a:ext uri="{FF2B5EF4-FFF2-40B4-BE49-F238E27FC236}">
                <a16:creationId xmlns:a16="http://schemas.microsoft.com/office/drawing/2014/main" xmlns="" id="{7B1E394D-51BB-4F0E-ADEF-33CF973DB76A}"/>
              </a:ext>
            </a:extLst>
          </p:cNvPr>
          <p:cNvSpPr txBox="1"/>
          <p:nvPr/>
        </p:nvSpPr>
        <p:spPr>
          <a:xfrm>
            <a:off x="926645" y="2924048"/>
            <a:ext cx="2592288" cy="1323439"/>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①对数组中各个对象运行析构函数，数组的维数保存在</a:t>
            </a:r>
            <a:r>
              <a:rPr lang="en-US" altLang="zh-CN" sz="2000" b="1" dirty="0" err="1">
                <a:latin typeface="华文楷体" panose="02010600040101010101" pitchFamily="2" charset="-122"/>
                <a:ea typeface="华文楷体" panose="02010600040101010101" pitchFamily="2" charset="-122"/>
              </a:rPr>
              <a:t>pA</a:t>
            </a:r>
            <a:r>
              <a:rPr lang="zh-CN" altLang="en-US" sz="2000" b="1" dirty="0">
                <a:latin typeface="华文楷体" panose="02010600040101010101" pitchFamily="2" charset="-122"/>
                <a:ea typeface="华文楷体" panose="02010600040101010101" pitchFamily="2" charset="-122"/>
              </a:rPr>
              <a:t>前</a:t>
            </a:r>
            <a:r>
              <a:rPr lang="en-US" altLang="zh-CN" sz="2000" b="1" dirty="0">
                <a:latin typeface="华文楷体" panose="02010600040101010101" pitchFamily="2" charset="-122"/>
                <a:ea typeface="华文楷体" panose="02010600040101010101" pitchFamily="2" charset="-122"/>
              </a:rPr>
              <a:t>4</a:t>
            </a:r>
            <a:r>
              <a:rPr lang="zh-CN" altLang="en-US" sz="2000" b="1" dirty="0">
                <a:latin typeface="华文楷体" panose="02010600040101010101" pitchFamily="2" charset="-122"/>
                <a:ea typeface="华文楷体" panose="02010600040101010101" pitchFamily="2" charset="-122"/>
              </a:rPr>
              <a:t>个字节里。</a:t>
            </a:r>
          </a:p>
        </p:txBody>
      </p:sp>
      <p:sp>
        <p:nvSpPr>
          <p:cNvPr id="11" name="文本框 10">
            <a:extLst>
              <a:ext uri="{FF2B5EF4-FFF2-40B4-BE49-F238E27FC236}">
                <a16:creationId xmlns:a16="http://schemas.microsoft.com/office/drawing/2014/main" xmlns="" id="{424CE9C0-8334-4520-989E-A316EEB89717}"/>
              </a:ext>
            </a:extLst>
          </p:cNvPr>
          <p:cNvSpPr txBox="1"/>
          <p:nvPr/>
        </p:nvSpPr>
        <p:spPr>
          <a:xfrm>
            <a:off x="4142505" y="3504709"/>
            <a:ext cx="1345144"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0x007DA290</a:t>
            </a:r>
            <a:endParaRPr lang="zh-CN" altLang="en-US" b="1" dirty="0">
              <a:latin typeface="微软雅黑" panose="020B0503020204020204" pitchFamily="34" charset="-122"/>
              <a:ea typeface="微软雅黑" panose="020B0503020204020204" pitchFamily="34" charset="-122"/>
            </a:endParaRPr>
          </a:p>
        </p:txBody>
      </p:sp>
      <p:grpSp>
        <p:nvGrpSpPr>
          <p:cNvPr id="12" name="组合 11">
            <a:extLst>
              <a:ext uri="{FF2B5EF4-FFF2-40B4-BE49-F238E27FC236}">
                <a16:creationId xmlns:a16="http://schemas.microsoft.com/office/drawing/2014/main" xmlns="" id="{622EBE98-000A-4CE9-86E5-E36D290159D2}"/>
              </a:ext>
            </a:extLst>
          </p:cNvPr>
          <p:cNvGrpSpPr/>
          <p:nvPr/>
        </p:nvGrpSpPr>
        <p:grpSpPr>
          <a:xfrm>
            <a:off x="5484031" y="3059810"/>
            <a:ext cx="1362492" cy="2529430"/>
            <a:chOff x="3957918" y="441380"/>
            <a:chExt cx="1210236" cy="1936377"/>
          </a:xfrm>
        </p:grpSpPr>
        <p:sp>
          <p:nvSpPr>
            <p:cNvPr id="13" name="矩形 12">
              <a:extLst>
                <a:ext uri="{FF2B5EF4-FFF2-40B4-BE49-F238E27FC236}">
                  <a16:creationId xmlns:a16="http://schemas.microsoft.com/office/drawing/2014/main" xmlns="" id="{D993F808-E156-4AE7-9C40-2288C0635992}"/>
                </a:ext>
              </a:extLst>
            </p:cNvPr>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xmlns="" id="{4342CE42-DBDD-459B-946A-A1BA43E431A5}"/>
                </a:ext>
              </a:extLst>
            </p:cNvPr>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8" name="矩形 17">
            <a:extLst>
              <a:ext uri="{FF2B5EF4-FFF2-40B4-BE49-F238E27FC236}">
                <a16:creationId xmlns:a16="http://schemas.microsoft.com/office/drawing/2014/main" xmlns="" id="{DBA3F848-5341-4A9D-800F-896ED66D30CE}"/>
              </a:ext>
            </a:extLst>
          </p:cNvPr>
          <p:cNvSpPr/>
          <p:nvPr/>
        </p:nvSpPr>
        <p:spPr>
          <a:xfrm>
            <a:off x="4142506" y="2971145"/>
            <a:ext cx="818234" cy="389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C00000"/>
                </a:solidFill>
                <a:latin typeface="微软雅黑" panose="020B0503020204020204" pitchFamily="34" charset="-122"/>
                <a:ea typeface="微软雅黑" panose="020B0503020204020204" pitchFamily="34" charset="-122"/>
              </a:rPr>
              <a:t>pA</a:t>
            </a:r>
            <a:endParaRPr lang="zh-CN" altLang="en-US" dirty="0">
              <a:solidFill>
                <a:srgbClr val="C00000"/>
              </a:solidFill>
              <a:latin typeface="微软雅黑" panose="020B0503020204020204" pitchFamily="34" charset="-122"/>
              <a:ea typeface="微软雅黑" panose="020B0503020204020204" pitchFamily="34" charset="-122"/>
            </a:endParaRPr>
          </a:p>
        </p:txBody>
      </p:sp>
      <p:cxnSp>
        <p:nvCxnSpPr>
          <p:cNvPr id="19" name="连接符: 肘形 18">
            <a:extLst>
              <a:ext uri="{FF2B5EF4-FFF2-40B4-BE49-F238E27FC236}">
                <a16:creationId xmlns:a16="http://schemas.microsoft.com/office/drawing/2014/main" xmlns="" id="{4837E513-8F79-47AA-A067-F30F3193AB38}"/>
              </a:ext>
            </a:extLst>
          </p:cNvPr>
          <p:cNvCxnSpPr>
            <a:cxnSpLocks/>
            <a:stCxn id="18" idx="3"/>
          </p:cNvCxnSpPr>
          <p:nvPr/>
        </p:nvCxnSpPr>
        <p:spPr>
          <a:xfrm>
            <a:off x="4960740" y="3166128"/>
            <a:ext cx="502638" cy="3899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8076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pPr>
              <a:lnSpc>
                <a:spcPct val="100000"/>
              </a:lnSpc>
            </a:pPr>
            <a:r>
              <a:rPr kumimoji="1" lang="zh-CN" altLang="en-US" dirty="0"/>
              <a:t>删除该对象数组及数组中的每个元素（释放内存资源）</a:t>
            </a:r>
            <a:endParaRPr kumimoji="1" lang="en-US" altLang="zh-CN" dirty="0"/>
          </a:p>
          <a:p>
            <a:pPr lvl="2"/>
            <a:endParaRPr kumimoji="1" lang="en-US" altLang="zh-CN" dirty="0"/>
          </a:p>
        </p:txBody>
      </p:sp>
      <p:sp>
        <p:nvSpPr>
          <p:cNvPr id="5" name="矩形 4">
            <a:extLst>
              <a:ext uri="{FF2B5EF4-FFF2-40B4-BE49-F238E27FC236}">
                <a16:creationId xmlns:a16="http://schemas.microsoft.com/office/drawing/2014/main" xmlns="" id="{C92D3A07-D621-4C73-8B9E-57DD832627E3}"/>
              </a:ext>
            </a:extLst>
          </p:cNvPr>
          <p:cNvSpPr/>
          <p:nvPr/>
        </p:nvSpPr>
        <p:spPr>
          <a:xfrm>
            <a:off x="1691680" y="2224991"/>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grpSp>
        <p:nvGrpSpPr>
          <p:cNvPr id="6" name="组合 5">
            <a:extLst>
              <a:ext uri="{FF2B5EF4-FFF2-40B4-BE49-F238E27FC236}">
                <a16:creationId xmlns:a16="http://schemas.microsoft.com/office/drawing/2014/main" xmlns="" id="{87B87726-A780-4B4A-A9BE-E060E8027E77}"/>
              </a:ext>
            </a:extLst>
          </p:cNvPr>
          <p:cNvGrpSpPr/>
          <p:nvPr/>
        </p:nvGrpSpPr>
        <p:grpSpPr>
          <a:xfrm>
            <a:off x="5487649" y="3063366"/>
            <a:ext cx="1358874" cy="2525874"/>
            <a:chOff x="753036" y="2353235"/>
            <a:chExt cx="1210236" cy="1936377"/>
          </a:xfrm>
        </p:grpSpPr>
        <p:sp>
          <p:nvSpPr>
            <p:cNvPr id="8" name="矩形 7">
              <a:extLst>
                <a:ext uri="{FF2B5EF4-FFF2-40B4-BE49-F238E27FC236}">
                  <a16:creationId xmlns:a16="http://schemas.microsoft.com/office/drawing/2014/main" xmlns="" id="{346412BA-BEE5-4467-8E38-8E577D798E87}"/>
                </a:ext>
              </a:extLst>
            </p:cNvPr>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17BBD748-8E99-456B-A2D3-67F4CBB0D9D4}"/>
                </a:ext>
              </a:extLst>
            </p:cNvPr>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a:extLst>
              <a:ext uri="{FF2B5EF4-FFF2-40B4-BE49-F238E27FC236}">
                <a16:creationId xmlns:a16="http://schemas.microsoft.com/office/drawing/2014/main" xmlns="" id="{7B1E394D-51BB-4F0E-ADEF-33CF973DB76A}"/>
              </a:ext>
            </a:extLst>
          </p:cNvPr>
          <p:cNvSpPr txBox="1"/>
          <p:nvPr/>
        </p:nvSpPr>
        <p:spPr>
          <a:xfrm>
            <a:off x="926644" y="2924048"/>
            <a:ext cx="2688951" cy="1938992"/>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②调用</a:t>
            </a:r>
            <a:r>
              <a:rPr lang="en-US" altLang="zh-CN" sz="2000" b="1" dirty="0">
                <a:latin typeface="华文楷体" panose="02010600040101010101" pitchFamily="2" charset="-122"/>
                <a:ea typeface="华文楷体" panose="02010600040101010101" pitchFamily="2" charset="-122"/>
              </a:rPr>
              <a:t>operator delete[ ]</a:t>
            </a:r>
            <a:r>
              <a:rPr lang="zh-CN" altLang="en-US" sz="2000" b="1" dirty="0">
                <a:latin typeface="华文楷体" panose="02010600040101010101" pitchFamily="2" charset="-122"/>
                <a:ea typeface="华文楷体" panose="02010600040101010101" pitchFamily="2" charset="-122"/>
              </a:rPr>
              <a:t>标准库函数释放申请的空间。</a:t>
            </a:r>
            <a:endParaRPr lang="en-US" altLang="zh-CN" sz="2000" b="1" dirty="0">
              <a:latin typeface="华文楷体" panose="02010600040101010101" pitchFamily="2" charset="-122"/>
              <a:ea typeface="华文楷体" panose="02010600040101010101" pitchFamily="2" charset="-122"/>
            </a:endParaRPr>
          </a:p>
          <a:p>
            <a:r>
              <a:rPr lang="zh-CN" altLang="en-US" sz="2000" b="1" dirty="0">
                <a:latin typeface="华文楷体" panose="02010600040101010101" pitchFamily="2" charset="-122"/>
                <a:ea typeface="华文楷体" panose="02010600040101010101" pitchFamily="2" charset="-122"/>
              </a:rPr>
              <a:t>不仅仅释放对象数组所占的空间，还有上面的</a:t>
            </a:r>
            <a:r>
              <a:rPr lang="en-US" altLang="zh-CN" sz="2000" b="1" dirty="0">
                <a:latin typeface="华文楷体" panose="02010600040101010101" pitchFamily="2" charset="-122"/>
                <a:ea typeface="华文楷体" panose="02010600040101010101" pitchFamily="2" charset="-122"/>
              </a:rPr>
              <a:t>4</a:t>
            </a:r>
            <a:r>
              <a:rPr lang="zh-CN" altLang="en-US" sz="2000" b="1" dirty="0">
                <a:latin typeface="华文楷体" panose="02010600040101010101" pitchFamily="2" charset="-122"/>
                <a:ea typeface="华文楷体" panose="02010600040101010101" pitchFamily="2" charset="-122"/>
              </a:rPr>
              <a:t>个字节！</a:t>
            </a:r>
          </a:p>
        </p:txBody>
      </p:sp>
      <p:sp>
        <p:nvSpPr>
          <p:cNvPr id="11" name="文本框 10">
            <a:extLst>
              <a:ext uri="{FF2B5EF4-FFF2-40B4-BE49-F238E27FC236}">
                <a16:creationId xmlns:a16="http://schemas.microsoft.com/office/drawing/2014/main" xmlns="" id="{424CE9C0-8334-4520-989E-A316EEB89717}"/>
              </a:ext>
            </a:extLst>
          </p:cNvPr>
          <p:cNvSpPr txBox="1"/>
          <p:nvPr/>
        </p:nvSpPr>
        <p:spPr>
          <a:xfrm>
            <a:off x="4142505" y="3504709"/>
            <a:ext cx="1345144"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0x007DA290</a:t>
            </a:r>
            <a:endParaRPr lang="zh-CN" altLang="en-US" b="1" dirty="0">
              <a:latin typeface="微软雅黑" panose="020B0503020204020204" pitchFamily="34" charset="-122"/>
              <a:ea typeface="微软雅黑" panose="020B0503020204020204" pitchFamily="34" charset="-122"/>
            </a:endParaRPr>
          </a:p>
        </p:txBody>
      </p:sp>
      <p:grpSp>
        <p:nvGrpSpPr>
          <p:cNvPr id="12" name="组合 11">
            <a:extLst>
              <a:ext uri="{FF2B5EF4-FFF2-40B4-BE49-F238E27FC236}">
                <a16:creationId xmlns:a16="http://schemas.microsoft.com/office/drawing/2014/main" xmlns="" id="{622EBE98-000A-4CE9-86E5-E36D290159D2}"/>
              </a:ext>
            </a:extLst>
          </p:cNvPr>
          <p:cNvGrpSpPr/>
          <p:nvPr/>
        </p:nvGrpSpPr>
        <p:grpSpPr>
          <a:xfrm>
            <a:off x="5484031" y="3059810"/>
            <a:ext cx="1362492" cy="2529430"/>
            <a:chOff x="3957918" y="441380"/>
            <a:chExt cx="1210236" cy="1936377"/>
          </a:xfrm>
        </p:grpSpPr>
        <p:sp>
          <p:nvSpPr>
            <p:cNvPr id="13" name="矩形 12">
              <a:extLst>
                <a:ext uri="{FF2B5EF4-FFF2-40B4-BE49-F238E27FC236}">
                  <a16:creationId xmlns:a16="http://schemas.microsoft.com/office/drawing/2014/main" xmlns="" id="{D993F808-E156-4AE7-9C40-2288C0635992}"/>
                </a:ext>
              </a:extLst>
            </p:cNvPr>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xmlns="" id="{4342CE42-DBDD-459B-946A-A1BA43E431A5}"/>
                </a:ext>
              </a:extLst>
            </p:cNvPr>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8" name="矩形 17">
            <a:extLst>
              <a:ext uri="{FF2B5EF4-FFF2-40B4-BE49-F238E27FC236}">
                <a16:creationId xmlns:a16="http://schemas.microsoft.com/office/drawing/2014/main" xmlns="" id="{DBA3F848-5341-4A9D-800F-896ED66D30CE}"/>
              </a:ext>
            </a:extLst>
          </p:cNvPr>
          <p:cNvSpPr/>
          <p:nvPr/>
        </p:nvSpPr>
        <p:spPr>
          <a:xfrm>
            <a:off x="4142506" y="2971145"/>
            <a:ext cx="818234" cy="389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C00000"/>
                </a:solidFill>
                <a:latin typeface="微软雅黑" panose="020B0503020204020204" pitchFamily="34" charset="-122"/>
                <a:ea typeface="微软雅黑" panose="020B0503020204020204" pitchFamily="34" charset="-122"/>
              </a:rPr>
              <a:t>pA</a:t>
            </a:r>
            <a:endParaRPr lang="zh-CN" altLang="en-US" dirty="0">
              <a:solidFill>
                <a:srgbClr val="C00000"/>
              </a:solidFill>
              <a:latin typeface="微软雅黑" panose="020B0503020204020204" pitchFamily="34" charset="-122"/>
              <a:ea typeface="微软雅黑" panose="020B0503020204020204" pitchFamily="34" charset="-122"/>
            </a:endParaRPr>
          </a:p>
        </p:txBody>
      </p:sp>
      <p:cxnSp>
        <p:nvCxnSpPr>
          <p:cNvPr id="19" name="连接符: 肘形 18">
            <a:extLst>
              <a:ext uri="{FF2B5EF4-FFF2-40B4-BE49-F238E27FC236}">
                <a16:creationId xmlns:a16="http://schemas.microsoft.com/office/drawing/2014/main" xmlns="" id="{4837E513-8F79-47AA-A067-F30F3193AB38}"/>
              </a:ext>
            </a:extLst>
          </p:cNvPr>
          <p:cNvCxnSpPr>
            <a:cxnSpLocks/>
            <a:stCxn id="18" idx="3"/>
          </p:cNvCxnSpPr>
          <p:nvPr/>
        </p:nvCxnSpPr>
        <p:spPr>
          <a:xfrm>
            <a:off x="4960740" y="3166128"/>
            <a:ext cx="502638" cy="3899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865DDCB4-7874-47FF-977F-5E96DE770560}"/>
              </a:ext>
            </a:extLst>
          </p:cNvPr>
          <p:cNvCxnSpPr>
            <a:cxnSpLocks/>
          </p:cNvCxnSpPr>
          <p:nvPr/>
        </p:nvCxnSpPr>
        <p:spPr>
          <a:xfrm>
            <a:off x="5087368" y="3225681"/>
            <a:ext cx="235527" cy="26323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0D5D4B87-327B-4B22-B3CB-2F9093E178CD}"/>
              </a:ext>
            </a:extLst>
          </p:cNvPr>
          <p:cNvCxnSpPr>
            <a:cxnSpLocks/>
          </p:cNvCxnSpPr>
          <p:nvPr/>
        </p:nvCxnSpPr>
        <p:spPr>
          <a:xfrm flipH="1">
            <a:off x="5094295" y="3233302"/>
            <a:ext cx="221673" cy="25561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9313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pPr>
              <a:lnSpc>
                <a:spcPct val="100000"/>
              </a:lnSpc>
            </a:pPr>
            <a:r>
              <a:rPr kumimoji="1" lang="en-US" altLang="zh-CN" dirty="0"/>
              <a:t>new</a:t>
            </a:r>
            <a:r>
              <a:rPr kumimoji="1" lang="zh-CN" altLang="en-US" dirty="0"/>
              <a:t>和</a:t>
            </a:r>
            <a:r>
              <a:rPr kumimoji="1" lang="en-US" altLang="zh-CN" dirty="0"/>
              <a:t>delete</a:t>
            </a:r>
            <a:r>
              <a:rPr kumimoji="1" lang="zh-CN" altLang="en-US" dirty="0"/>
              <a:t>要配套使用</a:t>
            </a:r>
            <a:endParaRPr kumimoji="1" lang="en-US" altLang="zh-CN" dirty="0"/>
          </a:p>
          <a:p>
            <a:pPr lvl="2">
              <a:lnSpc>
                <a:spcPct val="100000"/>
              </a:lnSpc>
            </a:pPr>
            <a:r>
              <a:rPr kumimoji="1" lang="en-US" altLang="zh-CN" dirty="0"/>
              <a:t>new </a:t>
            </a:r>
            <a:r>
              <a:rPr kumimoji="1" lang="zh-CN" altLang="en-US" dirty="0"/>
              <a:t>和 </a:t>
            </a:r>
            <a:r>
              <a:rPr kumimoji="1" lang="en-US" altLang="zh-CN" dirty="0"/>
              <a:t>delete</a:t>
            </a:r>
          </a:p>
          <a:p>
            <a:pPr lvl="2">
              <a:lnSpc>
                <a:spcPct val="100000"/>
              </a:lnSpc>
            </a:pPr>
            <a:r>
              <a:rPr kumimoji="1" lang="en-US" altLang="zh-CN" dirty="0"/>
              <a:t>new[] </a:t>
            </a:r>
            <a:r>
              <a:rPr kumimoji="1" lang="zh-CN" altLang="en-US" dirty="0"/>
              <a:t>和 </a:t>
            </a:r>
            <a:r>
              <a:rPr kumimoji="1" lang="en-US" altLang="zh-CN" dirty="0"/>
              <a:t>delete[]</a:t>
            </a:r>
          </a:p>
          <a:p>
            <a:pPr>
              <a:lnSpc>
                <a:spcPct val="100000"/>
              </a:lnSpc>
            </a:pPr>
            <a:endParaRPr kumimoji="1" lang="en-US" altLang="zh-CN" dirty="0"/>
          </a:p>
          <a:p>
            <a:pPr>
              <a:lnSpc>
                <a:spcPct val="100000"/>
              </a:lnSpc>
            </a:pPr>
            <a:r>
              <a:rPr kumimoji="1" lang="zh-CN" altLang="en-US" dirty="0"/>
              <a:t>如果同时使用</a:t>
            </a:r>
            <a:r>
              <a:rPr kumimoji="1" lang="en-US" altLang="zh-CN" dirty="0"/>
              <a:t>new[]</a:t>
            </a:r>
            <a:r>
              <a:rPr kumimoji="1" lang="zh-CN" altLang="en-US" dirty="0"/>
              <a:t>和</a:t>
            </a:r>
            <a:r>
              <a:rPr kumimoji="1" lang="en-US" altLang="zh-CN" dirty="0"/>
              <a:t>delete</a:t>
            </a:r>
            <a:r>
              <a:rPr kumimoji="1" lang="zh-CN" altLang="en-US" dirty="0"/>
              <a:t>，会有什么后果？</a:t>
            </a:r>
            <a:endParaRPr kumimoji="1" lang="en-US" altLang="zh-CN" dirty="0"/>
          </a:p>
        </p:txBody>
      </p:sp>
      <p:sp>
        <p:nvSpPr>
          <p:cNvPr id="6" name="矩形 5">
            <a:extLst>
              <a:ext uri="{FF2B5EF4-FFF2-40B4-BE49-F238E27FC236}">
                <a16:creationId xmlns:a16="http://schemas.microsoft.com/office/drawing/2014/main" xmlns="" id="{ED257486-11E7-4E21-9516-C17AFFD3100C}"/>
              </a:ext>
            </a:extLst>
          </p:cNvPr>
          <p:cNvSpPr/>
          <p:nvPr/>
        </p:nvSpPr>
        <p:spPr>
          <a:xfrm>
            <a:off x="1619672" y="3717032"/>
            <a:ext cx="6696744" cy="646331"/>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p>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2342498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r>
              <a:rPr kumimoji="1" lang="en-US" altLang="zh-CN" dirty="0"/>
              <a:t>new&amp;&amp;delete</a:t>
            </a:r>
          </a:p>
          <a:p>
            <a:pPr lvl="1"/>
            <a:r>
              <a:rPr kumimoji="1" lang="zh-CN" altLang="en-US" dirty="0"/>
              <a:t>如果同时使用</a:t>
            </a:r>
            <a:r>
              <a:rPr kumimoji="1" lang="en-US" altLang="zh-CN" dirty="0"/>
              <a:t>new[]</a:t>
            </a:r>
            <a:r>
              <a:rPr kumimoji="1" lang="zh-CN" altLang="en-US" dirty="0"/>
              <a:t>和</a:t>
            </a:r>
            <a:r>
              <a:rPr kumimoji="1" lang="en-US" altLang="zh-CN" dirty="0"/>
              <a:t>delete</a:t>
            </a:r>
            <a:r>
              <a:rPr kumimoji="1" lang="zh-CN" altLang="en-US" dirty="0"/>
              <a:t>，会有什么后果？</a:t>
            </a:r>
            <a:endParaRPr kumimoji="1" lang="en-US" altLang="zh-CN" dirty="0"/>
          </a:p>
          <a:p>
            <a:pPr lvl="1"/>
            <a:endParaRPr kumimoji="1" lang="en-US" altLang="zh-CN" dirty="0"/>
          </a:p>
          <a:p>
            <a:pPr lvl="1"/>
            <a:endParaRPr kumimoji="1" lang="en-US" altLang="zh-CN" dirty="0"/>
          </a:p>
          <a:p>
            <a:pPr lvl="1"/>
            <a:r>
              <a:rPr kumimoji="1" lang="zh-CN" altLang="en-US" dirty="0"/>
              <a:t>该</a:t>
            </a:r>
            <a:r>
              <a:rPr kumimoji="1" lang="en-US" altLang="zh-CN" dirty="0"/>
              <a:t>delete</a:t>
            </a:r>
            <a:r>
              <a:rPr kumimoji="1" lang="zh-CN" altLang="en-US" dirty="0"/>
              <a:t>命令做了两件事。</a:t>
            </a:r>
            <a:endParaRPr kumimoji="1" lang="en-US" altLang="zh-CN" dirty="0"/>
          </a:p>
          <a:p>
            <a:pPr lvl="2"/>
            <a:r>
              <a:rPr lang="zh-CN" altLang="en-US" dirty="0"/>
              <a:t>调用一次 </a:t>
            </a:r>
            <a:r>
              <a:rPr lang="en-US" altLang="zh-CN" dirty="0" err="1"/>
              <a:t>pA</a:t>
            </a:r>
            <a:r>
              <a:rPr lang="en-US" altLang="zh-CN" dirty="0"/>
              <a:t> </a:t>
            </a:r>
            <a:r>
              <a:rPr lang="zh-CN" altLang="en-US" dirty="0"/>
              <a:t>指向的对象的析构函数。</a:t>
            </a:r>
            <a:endParaRPr lang="en-US" altLang="zh-CN" dirty="0"/>
          </a:p>
          <a:p>
            <a:pPr lvl="2"/>
            <a:r>
              <a:rPr kumimoji="1" lang="zh-CN" altLang="en-US" dirty="0"/>
              <a:t>释放</a:t>
            </a:r>
            <a:r>
              <a:rPr kumimoji="1" lang="en-US" altLang="zh-CN" dirty="0" err="1"/>
              <a:t>pA</a:t>
            </a:r>
            <a:r>
              <a:rPr kumimoji="1" lang="zh-CN" altLang="en-US" dirty="0"/>
              <a:t>地址的内存。</a:t>
            </a:r>
            <a:endParaRPr kumimoji="1" lang="en-US" altLang="zh-CN" dirty="0"/>
          </a:p>
          <a:p>
            <a:pPr lvl="1"/>
            <a:r>
              <a:rPr kumimoji="1" lang="zh-CN" altLang="en-US" dirty="0"/>
              <a:t>后果如下：</a:t>
            </a:r>
            <a:endParaRPr kumimoji="1" lang="en-US" altLang="zh-CN" dirty="0"/>
          </a:p>
          <a:p>
            <a:pPr lvl="2"/>
            <a:r>
              <a:rPr kumimoji="1" lang="zh-CN" altLang="en-US" dirty="0">
                <a:solidFill>
                  <a:srgbClr val="FF0000"/>
                </a:solidFill>
              </a:rPr>
              <a:t>只调用一次析构函数</a:t>
            </a:r>
            <a:r>
              <a:rPr kumimoji="1" lang="zh-CN" altLang="en-US" dirty="0"/>
              <a:t>。如果类对象中有大量申请内存的操作，那么因为没有调用析构函数，这些内存无法被释放，造成内存泄漏。</a:t>
            </a:r>
            <a:endParaRPr kumimoji="1" lang="en-US" altLang="zh-CN" dirty="0"/>
          </a:p>
          <a:p>
            <a:pPr lvl="2"/>
            <a:r>
              <a:rPr lang="zh-CN" altLang="en-US" dirty="0"/>
              <a:t>直接释放</a:t>
            </a:r>
            <a:r>
              <a:rPr lang="en-US" altLang="zh-CN" dirty="0" err="1"/>
              <a:t>pA</a:t>
            </a:r>
            <a:r>
              <a:rPr lang="zh-CN" altLang="en-US" dirty="0"/>
              <a:t>指向的内存空间，这个会造成严重的段错误，程序必然会崩溃。因为分配空间的起始地址，是</a:t>
            </a:r>
            <a:r>
              <a:rPr lang="en-US" altLang="zh-CN" dirty="0"/>
              <a:t>pA-4byte</a:t>
            </a:r>
            <a:r>
              <a:rPr lang="zh-CN" altLang="en-US" dirty="0"/>
              <a:t>。（</a:t>
            </a:r>
            <a:r>
              <a:rPr lang="en-US" altLang="zh-CN" dirty="0">
                <a:solidFill>
                  <a:srgbClr val="FF0000"/>
                </a:solidFill>
              </a:rPr>
              <a:t>delete[] </a:t>
            </a:r>
            <a:r>
              <a:rPr lang="en-US" altLang="zh-CN" dirty="0" err="1">
                <a:solidFill>
                  <a:srgbClr val="FF0000"/>
                </a:solidFill>
              </a:rPr>
              <a:t>pAa</a:t>
            </a:r>
            <a:r>
              <a:rPr lang="zh-CN" altLang="en-US" dirty="0"/>
              <a:t>的释放地址自动转换为</a:t>
            </a:r>
            <a:r>
              <a:rPr lang="en-US" altLang="zh-CN" dirty="0"/>
              <a:t>pA-4byte</a:t>
            </a:r>
            <a:r>
              <a:rPr lang="zh-CN" altLang="en-US" dirty="0"/>
              <a:t>）</a:t>
            </a:r>
            <a:endParaRPr kumimoji="1" lang="en-US" altLang="zh-CN" dirty="0"/>
          </a:p>
        </p:txBody>
      </p:sp>
      <p:sp>
        <p:nvSpPr>
          <p:cNvPr id="6" name="矩形 5">
            <a:extLst>
              <a:ext uri="{FF2B5EF4-FFF2-40B4-BE49-F238E27FC236}">
                <a16:creationId xmlns:a16="http://schemas.microsoft.com/office/drawing/2014/main" xmlns="" id="{ED257486-11E7-4E21-9516-C17AFFD3100C}"/>
              </a:ext>
            </a:extLst>
          </p:cNvPr>
          <p:cNvSpPr/>
          <p:nvPr/>
        </p:nvSpPr>
        <p:spPr>
          <a:xfrm>
            <a:off x="1475656" y="2132856"/>
            <a:ext cx="6696744" cy="646331"/>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p>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8545729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课后阅读</a:t>
            </a:r>
          </a:p>
        </p:txBody>
      </p:sp>
      <p:sp>
        <p:nvSpPr>
          <p:cNvPr id="3" name="内容占位符 2"/>
          <p:cNvSpPr>
            <a:spLocks noGrp="1"/>
          </p:cNvSpPr>
          <p:nvPr>
            <p:ph idx="1"/>
          </p:nvPr>
        </p:nvSpPr>
        <p:spPr/>
        <p:txBody>
          <a:bodyPr/>
          <a:lstStyle/>
          <a:p>
            <a:r>
              <a:rPr kumimoji="1" lang="en-US" altLang="zh-CN" dirty="0"/>
              <a:t>《</a:t>
            </a:r>
            <a:r>
              <a:rPr kumimoji="1" lang="en-US" altLang="zh-CN" dirty="0" err="1"/>
              <a:t>c++</a:t>
            </a:r>
            <a:r>
              <a:rPr kumimoji="1" lang="zh-CN" altLang="en-US" dirty="0"/>
              <a:t>编程思想</a:t>
            </a:r>
            <a:r>
              <a:rPr kumimoji="1" lang="en-US" altLang="zh-CN" dirty="0"/>
              <a:t>》</a:t>
            </a:r>
          </a:p>
          <a:p>
            <a:pPr lvl="1"/>
            <a:r>
              <a:rPr kumimoji="1" lang="zh-CN" altLang="en-US" dirty="0"/>
              <a:t>初始化与清除，</a:t>
            </a:r>
            <a:r>
              <a:rPr kumimoji="1" lang="en-US" altLang="zh-CN"/>
              <a:t>p156-p169</a:t>
            </a:r>
          </a:p>
          <a:p>
            <a:pPr lvl="1"/>
            <a:r>
              <a:rPr kumimoji="1" lang="zh-CN" altLang="en-US" dirty="0"/>
              <a:t>常量，</a:t>
            </a:r>
            <a:r>
              <a:rPr kumimoji="1" lang="en-US" altLang="zh-CN" dirty="0"/>
              <a:t>p185-p200</a:t>
            </a:r>
          </a:p>
          <a:p>
            <a:pPr lvl="1"/>
            <a:r>
              <a:rPr kumimoji="1" lang="zh-CN" altLang="en-US" dirty="0"/>
              <a:t>名字控制，</a:t>
            </a:r>
            <a:r>
              <a:rPr kumimoji="1" lang="en-US" altLang="zh-CN" dirty="0"/>
              <a:t>p227-p250</a:t>
            </a:r>
            <a:r>
              <a:rPr kumimoji="1" lang="zh-CN" altLang="en-US" dirty="0"/>
              <a:t> </a:t>
            </a:r>
            <a:r>
              <a:rPr kumimoji="1" lang="en-US" altLang="zh-CN" dirty="0"/>
              <a:t>(</a:t>
            </a:r>
            <a:r>
              <a:rPr kumimoji="1" lang="zh-CN" altLang="en-US" dirty="0"/>
              <a:t>高级内容：静态初始化的相依性</a:t>
            </a:r>
            <a:r>
              <a:rPr kumimoji="1" lang="en-US" altLang="zh-CN" dirty="0"/>
              <a:t>)</a:t>
            </a:r>
          </a:p>
          <a:p>
            <a:pPr lvl="1"/>
            <a:r>
              <a:rPr kumimoji="1" lang="zh-CN" altLang="en-US" dirty="0"/>
              <a:t>动态对象创建，</a:t>
            </a:r>
            <a:r>
              <a:rPr kumimoji="1" lang="en-US" altLang="zh-CN" dirty="0"/>
              <a:t>p315-p325</a:t>
            </a:r>
            <a:endParaRPr kumimoji="1" lang="zh-CN" altLang="en-US"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54</a:t>
            </a:fld>
            <a:endParaRPr lang="en-US" altLang="zh-CN"/>
          </a:p>
        </p:txBody>
      </p:sp>
    </p:spTree>
    <p:extLst>
      <p:ext uri="{BB962C8B-B14F-4D97-AF65-F5344CB8AC3E}">
        <p14:creationId xmlns:p14="http://schemas.microsoft.com/office/powerpoint/2010/main" val="18939939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extLst>
      <p:ext uri="{BB962C8B-B14F-4D97-AF65-F5344CB8AC3E}">
        <p14:creationId xmlns:p14="http://schemas.microsoft.com/office/powerpoint/2010/main" val="2036495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a:t>如何使含有对象的程序更可靠？</a:t>
            </a:r>
            <a:endParaRPr kumimoji="1" lang="en-US" dirty="0"/>
          </a:p>
        </p:txBody>
      </p:sp>
      <p:sp>
        <p:nvSpPr>
          <p:cNvPr id="4" name="内容占位符 3"/>
          <p:cNvSpPr>
            <a:spLocks noGrp="1"/>
          </p:cNvSpPr>
          <p:nvPr>
            <p:ph idx="1"/>
          </p:nvPr>
        </p:nvSpPr>
        <p:spPr/>
        <p:txBody>
          <a:bodyPr/>
          <a:lstStyle/>
          <a:p>
            <a:r>
              <a:rPr lang="zh-CN" altLang="zh-CN" dirty="0">
                <a:latin typeface="华文楷体" panose="02010600040101010101" pitchFamily="2" charset="-122"/>
              </a:rPr>
              <a:t>对用户定义类型进行严格的类型检查</a:t>
            </a:r>
            <a:endParaRPr lang="en-US" altLang="zh-CN" dirty="0">
              <a:latin typeface="华文楷体" panose="02010600040101010101" pitchFamily="2" charset="-122"/>
            </a:endParaRPr>
          </a:p>
          <a:p>
            <a:r>
              <a:rPr lang="zh-CN" altLang="zh-CN" dirty="0">
                <a:latin typeface="华文楷体" panose="02010600040101010101" pitchFamily="2" charset="-122"/>
              </a:rPr>
              <a:t>隐藏实现，防止受到不必要的干扰</a:t>
            </a:r>
            <a:endParaRPr lang="en-US" altLang="zh-CN" dirty="0">
              <a:latin typeface="华文楷体" panose="02010600040101010101" pitchFamily="2" charset="-122"/>
            </a:endParaRPr>
          </a:p>
          <a:p>
            <a:r>
              <a:rPr lang="zh-CN" altLang="zh-CN" dirty="0">
                <a:latin typeface="华文楷体" panose="02010600040101010101" pitchFamily="2" charset="-122"/>
              </a:rPr>
              <a:t>对象的初始化和清除，需要自动进行</a:t>
            </a:r>
            <a:endParaRPr lang="en-US" altLang="zh-CN" dirty="0">
              <a:latin typeface="华文楷体" panose="02010600040101010101" pitchFamily="2" charset="-122"/>
            </a:endParaRPr>
          </a:p>
          <a:p>
            <a:pPr lvl="1"/>
            <a:r>
              <a:rPr lang="zh-CN" altLang="zh-CN" dirty="0">
                <a:sym typeface="华文仿宋" panose="02010600040101010101" pitchFamily="2" charset="-122"/>
              </a:rPr>
              <a:t>如果忘记进行初始化或清除一个变量，可能会导致程序崩溃。</a:t>
            </a:r>
            <a:endParaRPr lang="en-US" altLang="zh-CN" dirty="0">
              <a:sym typeface="华文仿宋" panose="02010600040101010101" pitchFamily="2" charset="-122"/>
            </a:endParaRPr>
          </a:p>
          <a:p>
            <a:pPr lvl="1"/>
            <a:r>
              <a:rPr lang="zh-CN" altLang="zh-CN" dirty="0">
                <a:sym typeface="华文仿宋" panose="02010600040101010101" pitchFamily="2" charset="-122"/>
              </a:rPr>
              <a:t>由类生成的对象是一种新型的变量，也要</a:t>
            </a:r>
            <a:r>
              <a:rPr lang="zh-CN" altLang="zh-CN" dirty="0">
                <a:solidFill>
                  <a:srgbClr val="FF0000"/>
                </a:solidFill>
                <a:sym typeface="华文仿宋" panose="02010600040101010101" pitchFamily="2" charset="-122"/>
              </a:rPr>
              <a:t>初始化</a:t>
            </a:r>
            <a:r>
              <a:rPr lang="zh-CN" altLang="zh-CN" dirty="0">
                <a:sym typeface="华文仿宋" panose="02010600040101010101" pitchFamily="2" charset="-122"/>
              </a:rPr>
              <a:t>。</a:t>
            </a:r>
            <a:endParaRPr lang="en-US" altLang="zh-CN" dirty="0">
              <a:sym typeface="华文仿宋" panose="02010600040101010101" pitchFamily="2" charset="-122"/>
            </a:endParaRPr>
          </a:p>
          <a:p>
            <a:pPr lvl="1"/>
            <a:r>
              <a:rPr lang="zh-CN" altLang="zh-CN" dirty="0">
                <a:sym typeface="华文仿宋" panose="02010600040101010101" pitchFamily="2" charset="-122"/>
              </a:rPr>
              <a:t>由于</a:t>
            </a:r>
            <a:r>
              <a:rPr lang="zh-CN" altLang="zh-CN" dirty="0">
                <a:solidFill>
                  <a:srgbClr val="FF0000"/>
                </a:solidFill>
                <a:sym typeface="华文仿宋" panose="02010600040101010101" pitchFamily="2" charset="-122"/>
              </a:rPr>
              <a:t>隐藏实现</a:t>
            </a:r>
            <a:r>
              <a:rPr lang="zh-CN" altLang="zh-CN" dirty="0">
                <a:sym typeface="华文仿宋" panose="02010600040101010101" pitchFamily="2" charset="-122"/>
              </a:rPr>
              <a:t>（访问权限控制），对象的有些私有数据成员只有类的设计者知道，而且只允许类的成员函数访问。</a:t>
            </a:r>
            <a:endParaRPr lang="en-US" altLang="zh-CN" dirty="0">
              <a:sym typeface="华文仿宋" panose="02010600040101010101" pitchFamily="2" charset="-122"/>
            </a:endParaRPr>
          </a:p>
          <a:p>
            <a:pPr lvl="1"/>
            <a:r>
              <a:rPr lang="zh-CN" altLang="zh-CN" dirty="0">
                <a:sym typeface="华文仿宋" panose="02010600040101010101" pitchFamily="2" charset="-122"/>
              </a:rPr>
              <a:t>尽管可以由通过显式调用对象成员函数来初始化对象，但这种做法缺少强制性，因而容易被程序员遗忘。</a:t>
            </a:r>
            <a:endParaRPr lang="en-US" altLang="zh-CN" dirty="0">
              <a:sym typeface="华文仿宋" panose="0201060004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6</a:t>
            </a:fld>
            <a:endParaRPr lang="en-US" altLang="zh-CN"/>
          </a:p>
        </p:txBody>
      </p:sp>
    </p:spTree>
    <p:extLst>
      <p:ext uri="{BB962C8B-B14F-4D97-AF65-F5344CB8AC3E}">
        <p14:creationId xmlns:p14="http://schemas.microsoft.com/office/powerpoint/2010/main" val="3634557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zh-CN"/>
              <a:t>如何使含有对象的程序更可靠？</a:t>
            </a:r>
            <a:endParaRPr lang="en-US" dirty="0"/>
          </a:p>
        </p:txBody>
      </p:sp>
      <p:sp>
        <p:nvSpPr>
          <p:cNvPr id="4" name="内容占位符 3"/>
          <p:cNvSpPr>
            <a:spLocks noGrp="1"/>
          </p:cNvSpPr>
          <p:nvPr>
            <p:ph idx="1"/>
          </p:nvPr>
        </p:nvSpPr>
        <p:spPr/>
        <p:txBody>
          <a:bodyPr/>
          <a:lstStyle/>
          <a:p>
            <a:r>
              <a:rPr lang="zh-CN" altLang="en-US" dirty="0"/>
              <a:t>结论</a:t>
            </a:r>
            <a:endParaRPr lang="en-US" altLang="zh-CN" dirty="0"/>
          </a:p>
          <a:p>
            <a:pPr lvl="1"/>
            <a:r>
              <a:rPr lang="zh-CN" altLang="zh-CN" dirty="0"/>
              <a:t>如何进行初始化和清除</a:t>
            </a:r>
            <a:r>
              <a:rPr lang="en-US" altLang="zh-CN" dirty="0"/>
              <a:t>(HOW)</a:t>
            </a:r>
            <a:r>
              <a:rPr lang="zh-CN" altLang="zh-CN" dirty="0"/>
              <a:t>，应由</a:t>
            </a:r>
            <a:r>
              <a:rPr lang="zh-CN" altLang="zh-CN" dirty="0">
                <a:solidFill>
                  <a:srgbClr val="FF0000"/>
                </a:solidFill>
              </a:rPr>
              <a:t>类设计者</a:t>
            </a:r>
            <a:r>
              <a:rPr lang="zh-CN" altLang="zh-CN" dirty="0"/>
              <a:t>决定</a:t>
            </a:r>
            <a:r>
              <a:rPr lang="zh-CN" altLang="en-US" dirty="0"/>
              <a:t>。</a:t>
            </a:r>
            <a:endParaRPr lang="en-US" altLang="zh-CN" dirty="0"/>
          </a:p>
          <a:p>
            <a:pPr lvl="1"/>
            <a:r>
              <a:rPr lang="zh-CN" altLang="zh-CN" dirty="0"/>
              <a:t>何时进行初始化和清除</a:t>
            </a:r>
            <a:r>
              <a:rPr lang="en-US" altLang="zh-CN" dirty="0"/>
              <a:t>(WHEN)</a:t>
            </a:r>
            <a:r>
              <a:rPr lang="zh-CN" altLang="zh-CN" dirty="0"/>
              <a:t>，应由</a:t>
            </a:r>
            <a:r>
              <a:rPr lang="zh-CN" altLang="zh-CN" dirty="0">
                <a:solidFill>
                  <a:srgbClr val="FF0000"/>
                </a:solidFill>
              </a:rPr>
              <a:t>编译器</a:t>
            </a:r>
            <a:r>
              <a:rPr lang="zh-CN" altLang="zh-CN" dirty="0"/>
              <a:t>来决定</a:t>
            </a:r>
            <a:r>
              <a:rPr lang="zh-CN" altLang="en-US" dirty="0"/>
              <a:t>。</a:t>
            </a:r>
            <a:endParaRPr lang="en-US" altLang="zh-CN" dirty="0">
              <a:sym typeface="华文仿宋" panose="02010600040101010101" pitchFamily="2" charset="-122"/>
            </a:endParaRPr>
          </a:p>
        </p:txBody>
      </p:sp>
      <p:sp>
        <p:nvSpPr>
          <p:cNvPr id="2" name="幻灯片编号占位符 1"/>
          <p:cNvSpPr>
            <a:spLocks noGrp="1"/>
          </p:cNvSpPr>
          <p:nvPr>
            <p:ph type="sldNum" sz="quarter" idx="12"/>
          </p:nvPr>
        </p:nvSpPr>
        <p:spPr/>
        <p:txBody>
          <a:bodyPr/>
          <a:lstStyle/>
          <a:p>
            <a:fld id="{C34C3BD7-260C-4BC9-9C17-940D7F59C4D1}" type="slidenum">
              <a:rPr lang="en-US" altLang="zh-CN" smtClean="0"/>
              <a:pPr/>
              <a:t>7</a:t>
            </a:fld>
            <a:endParaRPr lang="en-US" altLang="zh-CN"/>
          </a:p>
        </p:txBody>
      </p:sp>
    </p:spTree>
    <p:extLst>
      <p:ext uri="{BB962C8B-B14F-4D97-AF65-F5344CB8AC3E}">
        <p14:creationId xmlns:p14="http://schemas.microsoft.com/office/powerpoint/2010/main" val="3835151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zh-CN"/>
              <a:t>构造函数：对象的“生”</a:t>
            </a:r>
            <a:endParaRPr lang="en-US" dirty="0"/>
          </a:p>
        </p:txBody>
      </p:sp>
      <p:sp>
        <p:nvSpPr>
          <p:cNvPr id="4" name="内容占位符 3"/>
          <p:cNvSpPr>
            <a:spLocks noGrp="1"/>
          </p:cNvSpPr>
          <p:nvPr>
            <p:ph idx="1"/>
          </p:nvPr>
        </p:nvSpPr>
        <p:spPr/>
        <p:txBody>
          <a:bodyPr/>
          <a:lstStyle/>
          <a:p>
            <a:r>
              <a:rPr lang="zh-CN" altLang="zh-CN"/>
              <a:t>对象的“生”（初始化工作）是由编译器在创建对象处自动生成调用构造函数的代码来完成的</a:t>
            </a:r>
            <a:r>
              <a:rPr lang="zh-CN" altLang="en-US"/>
              <a:t>。</a:t>
            </a:r>
            <a:endParaRPr lang="en-US" altLang="zh-CN"/>
          </a:p>
          <a:p>
            <a:r>
              <a:rPr lang="zh-CN" altLang="zh-CN"/>
              <a:t>构造函数是类的特殊的成员函数，它用来确保类的每个对象都能正确地初始化</a:t>
            </a:r>
            <a:r>
              <a:rPr lang="zh-CN" altLang="en-US"/>
              <a:t>。</a:t>
            </a:r>
            <a:endParaRPr lang="zh-CN" altLang="zh-CN" dirty="0"/>
          </a:p>
        </p:txBody>
      </p:sp>
      <p:sp>
        <p:nvSpPr>
          <p:cNvPr id="2" name="幻灯片编号占位符 1"/>
          <p:cNvSpPr>
            <a:spLocks noGrp="1"/>
          </p:cNvSpPr>
          <p:nvPr>
            <p:ph type="sldNum" sz="quarter" idx="12"/>
          </p:nvPr>
        </p:nvSpPr>
        <p:spPr/>
        <p:txBody>
          <a:bodyPr/>
          <a:lstStyle/>
          <a:p>
            <a:fld id="{C34C3BD7-260C-4BC9-9C17-940D7F59C4D1}" type="slidenum">
              <a:rPr lang="en-US" altLang="zh-CN" smtClean="0"/>
              <a:pPr/>
              <a:t>8</a:t>
            </a:fld>
            <a:endParaRPr lang="en-US" altLang="zh-CN"/>
          </a:p>
        </p:txBody>
      </p:sp>
    </p:spTree>
    <p:extLst>
      <p:ext uri="{BB962C8B-B14F-4D97-AF65-F5344CB8AC3E}">
        <p14:creationId xmlns:p14="http://schemas.microsoft.com/office/powerpoint/2010/main" val="3287341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a:t>
            </a:r>
          </a:p>
        </p:txBody>
      </p:sp>
      <p:sp>
        <p:nvSpPr>
          <p:cNvPr id="3" name="内容占位符 2"/>
          <p:cNvSpPr>
            <a:spLocks noGrp="1"/>
          </p:cNvSpPr>
          <p:nvPr>
            <p:ph idx="1"/>
          </p:nvPr>
        </p:nvSpPr>
        <p:spPr>
          <a:xfrm>
            <a:off x="548097" y="1442195"/>
            <a:ext cx="8047806" cy="4749029"/>
          </a:xfrm>
        </p:spPr>
        <p:txBody>
          <a:bodyPr/>
          <a:lstStyle/>
          <a:p>
            <a:r>
              <a:rPr kumimoji="1" lang="zh-CN" altLang="en-US" dirty="0"/>
              <a:t>构造函数</a:t>
            </a:r>
            <a:r>
              <a:rPr kumimoji="1" lang="zh-CN" altLang="en-US" dirty="0">
                <a:solidFill>
                  <a:srgbClr val="FF0000"/>
                </a:solidFill>
              </a:rPr>
              <a:t>没有返回值类型</a:t>
            </a:r>
            <a:r>
              <a:rPr kumimoji="1" lang="zh-CN" altLang="en-US" dirty="0"/>
              <a:t>，函数名与类名</a:t>
            </a:r>
            <a:r>
              <a:rPr kumimoji="1" lang="zh-CN" altLang="en-US" dirty="0">
                <a:solidFill>
                  <a:srgbClr val="FF0000"/>
                </a:solidFill>
              </a:rPr>
              <a:t>相同</a:t>
            </a:r>
          </a:p>
          <a:p>
            <a:r>
              <a:rPr kumimoji="1" lang="zh-CN" altLang="en-US" dirty="0"/>
              <a:t>类的构造函数</a:t>
            </a:r>
            <a:r>
              <a:rPr kumimoji="1" lang="zh-CN" altLang="en-US" dirty="0">
                <a:solidFill>
                  <a:srgbClr val="FF0000"/>
                </a:solidFill>
              </a:rPr>
              <a:t>可以重载</a:t>
            </a:r>
            <a:r>
              <a:rPr kumimoji="1" lang="zh-CN" altLang="en-US" dirty="0"/>
              <a:t>，即可以使用不同的函数参数进行对象初始化</a:t>
            </a:r>
          </a:p>
          <a:p>
            <a:pPr marL="0" indent="0">
              <a:buNone/>
            </a:pPr>
            <a:endParaRPr kumimoji="1" lang="zh-CN" altLang="en-US" dirty="0"/>
          </a:p>
        </p:txBody>
      </p:sp>
      <p:sp>
        <p:nvSpPr>
          <p:cNvPr id="5" name="矩形 4"/>
          <p:cNvSpPr/>
          <p:nvPr/>
        </p:nvSpPr>
        <p:spPr>
          <a:xfrm>
            <a:off x="971600" y="3429000"/>
            <a:ext cx="7939211" cy="2862322"/>
          </a:xfrm>
          <a:prstGeom prst="rect">
            <a:avLst/>
          </a:prstGeom>
        </p:spPr>
        <p:txBody>
          <a:bodyPr wrap="square">
            <a:spAutoFit/>
          </a:bodyPr>
          <a:lstStyle/>
          <a:p>
            <a:r>
              <a:rPr lang="en-US" altLang="zh-CN" sz="2000" b="1" dirty="0">
                <a:solidFill>
                  <a:srgbClr val="B40062"/>
                </a:solidFill>
                <a:latin typeface="Consolas" panose="020B0609020204030204" pitchFamily="49" charset="0"/>
              </a:rPr>
              <a:t>class</a:t>
            </a:r>
            <a:r>
              <a:rPr lang="en-US" altLang="zh-CN" sz="2000" b="1" dirty="0">
                <a:solidFill>
                  <a:srgbClr val="000000"/>
                </a:solidFill>
                <a:latin typeface="Consolas" panose="020B0609020204030204" pitchFamily="49" charset="0"/>
              </a:rPr>
              <a:t> Student {</a:t>
            </a:r>
          </a:p>
          <a:p>
            <a:r>
              <a:rPr lang="en-US" altLang="zh-CN" sz="2000" b="1" dirty="0">
                <a:solidFill>
                  <a:srgbClr val="000000"/>
                </a:solidFill>
                <a:latin typeface="Consolas" panose="020B0609020204030204" pitchFamily="49" charset="0"/>
              </a:rPr>
              <a:t>    </a:t>
            </a:r>
            <a:r>
              <a:rPr lang="en-US" altLang="zh-CN" sz="2000" b="1" dirty="0">
                <a:solidFill>
                  <a:srgbClr val="B40062"/>
                </a:solidFill>
                <a:latin typeface="Consolas" panose="020B0609020204030204" pitchFamily="49" charset="0"/>
              </a:rPr>
              <a:t>long</a:t>
            </a:r>
            <a:r>
              <a:rPr lang="en-US" altLang="zh-CN" sz="2000" b="1" dirty="0">
                <a:solidFill>
                  <a:srgbClr val="000000"/>
                </a:solidFill>
                <a:latin typeface="Consolas" panose="020B0609020204030204" pitchFamily="49" charset="0"/>
              </a:rPr>
              <a:t> ID;</a:t>
            </a:r>
          </a:p>
          <a:p>
            <a:r>
              <a:rPr lang="en-US" altLang="zh-CN" sz="2000" b="1" dirty="0">
                <a:solidFill>
                  <a:srgbClr val="B40062"/>
                </a:solidFill>
                <a:latin typeface="Consolas" panose="020B0609020204030204" pitchFamily="49" charset="0"/>
              </a:rPr>
              <a:t>public</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Student(</a:t>
            </a:r>
            <a:r>
              <a:rPr lang="en-US" altLang="zh-CN" sz="2000" b="1" dirty="0">
                <a:solidFill>
                  <a:srgbClr val="B40062"/>
                </a:solidFill>
                <a:latin typeface="Consolas" panose="020B0609020204030204" pitchFamily="49" charset="0"/>
              </a:rPr>
              <a:t>long</a:t>
            </a:r>
            <a:r>
              <a:rPr lang="en-US" altLang="zh-CN" sz="2000" b="1" dirty="0">
                <a:solidFill>
                  <a:srgbClr val="000000"/>
                </a:solidFill>
                <a:latin typeface="Consolas" panose="020B0609020204030204" pitchFamily="49" charset="0"/>
              </a:rPr>
              <a:t> id) { ID = id; }</a:t>
            </a:r>
          </a:p>
          <a:p>
            <a:r>
              <a:rPr lang="en-US" altLang="zh-CN" sz="2000" b="1" dirty="0">
                <a:solidFill>
                  <a:srgbClr val="000000"/>
                </a:solidFill>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year, </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order) { </a:t>
            </a:r>
          </a:p>
          <a:p>
            <a:r>
              <a:rPr lang="en-US" altLang="zh-CN" sz="2000" b="1" dirty="0">
                <a:solidFill>
                  <a:srgbClr val="000000"/>
                </a:solidFill>
                <a:latin typeface="Consolas" panose="020B0609020204030204" pitchFamily="49" charset="0"/>
              </a:rPr>
              <a:t>			</a:t>
            </a:r>
            <a:r>
              <a:rPr lang="en-US" altLang="zh-CN" sz="2000" b="1" dirty="0">
                <a:solidFill>
                  <a:srgbClr val="448993"/>
                </a:solidFill>
                <a:latin typeface="Consolas" panose="020B0609020204030204" pitchFamily="49" charset="0"/>
              </a:rPr>
              <a:t>ID</a:t>
            </a:r>
            <a:r>
              <a:rPr lang="en-US" altLang="zh-CN" sz="2000" b="1" dirty="0">
                <a:solidFill>
                  <a:srgbClr val="000000"/>
                </a:solidFill>
                <a:latin typeface="Consolas" panose="020B0609020204030204" pitchFamily="49" charset="0"/>
              </a:rPr>
              <a:t> = year * </a:t>
            </a:r>
            <a:r>
              <a:rPr lang="en-US" altLang="zh-CN" sz="2000" b="1" dirty="0">
                <a:solidFill>
                  <a:srgbClr val="000BFF"/>
                </a:solidFill>
                <a:latin typeface="Consolas" panose="020B0609020204030204" pitchFamily="49" charset="0"/>
              </a:rPr>
              <a:t>10000</a:t>
            </a:r>
            <a:r>
              <a:rPr lang="en-US" altLang="zh-CN" sz="2000" b="1" dirty="0">
                <a:solidFill>
                  <a:srgbClr val="000000"/>
                </a:solidFill>
                <a:latin typeface="Consolas" panose="020B0609020204030204" pitchFamily="49" charset="0"/>
              </a:rPr>
              <a:t> + order; </a:t>
            </a:r>
          </a:p>
          <a:p>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a:t>
            </a:r>
            <a:endParaRPr lang="zh-CN" altLang="en-US" sz="2000" b="1" dirty="0">
              <a:latin typeface="Consolas" panose="020B0609020204030204" pitchFamily="49" charset="0"/>
            </a:endParaRPr>
          </a:p>
        </p:txBody>
      </p:sp>
    </p:spTree>
    <p:extLst>
      <p:ext uri="{BB962C8B-B14F-4D97-AF65-F5344CB8AC3E}">
        <p14:creationId xmlns:p14="http://schemas.microsoft.com/office/powerpoint/2010/main" val="391110407"/>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11498</TotalTime>
  <Words>3845</Words>
  <Application>Microsoft Macintosh PowerPoint</Application>
  <PresentationFormat>全屏显示(4:3)</PresentationFormat>
  <Paragraphs>686</Paragraphs>
  <Slides>55</Slides>
  <Notes>23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55</vt:i4>
      </vt:variant>
    </vt:vector>
  </HeadingPairs>
  <TitlesOfParts>
    <vt:vector size="70" baseType="lpstr">
      <vt:lpstr>AndaleMono</vt:lpstr>
      <vt:lpstr>Calibri</vt:lpstr>
      <vt:lpstr>Calibri Light</vt:lpstr>
      <vt:lpstr>Consolas</vt:lpstr>
      <vt:lpstr>Mangal</vt:lpstr>
      <vt:lpstr>Menlo-Regular</vt:lpstr>
      <vt:lpstr>STHeitiSC-Light</vt:lpstr>
      <vt:lpstr>Wingdings</vt:lpstr>
      <vt:lpstr>等线</vt:lpstr>
      <vt:lpstr>华文仿宋</vt:lpstr>
      <vt:lpstr>华文楷体</vt:lpstr>
      <vt:lpstr>宋体</vt:lpstr>
      <vt:lpstr>微软雅黑</vt:lpstr>
      <vt:lpstr>Arial</vt:lpstr>
      <vt:lpstr>Office Theme</vt:lpstr>
      <vt:lpstr>面向对象程序设计基础 （OOP）</vt:lpstr>
      <vt:lpstr>OOP第一次作业</vt:lpstr>
      <vt:lpstr>招募课程小教员</vt:lpstr>
      <vt:lpstr>上期要点回顾</vt:lpstr>
      <vt:lpstr>本讲内容提要</vt:lpstr>
      <vt:lpstr>如何使含有对象的程序更可靠？</vt:lpstr>
      <vt:lpstr>如何使含有对象的程序更可靠？</vt:lpstr>
      <vt:lpstr>构造函数：对象的“生”</vt:lpstr>
      <vt:lpstr>构造函数</vt:lpstr>
      <vt:lpstr>构造函数的初始化列表</vt:lpstr>
      <vt:lpstr>构造函数的初始化列表</vt:lpstr>
      <vt:lpstr>构造函数</vt:lpstr>
      <vt:lpstr>默认构造函数</vt:lpstr>
      <vt:lpstr>默认构造函数</vt:lpstr>
      <vt:lpstr>默认构造函数</vt:lpstr>
      <vt:lpstr>默认构造函数</vt:lpstr>
      <vt:lpstr>默认构造函数</vt:lpstr>
      <vt:lpstr>默认构造函数</vt:lpstr>
      <vt:lpstr>对象数组的初始化</vt:lpstr>
      <vt:lpstr>析构函数：对象的“死”</vt:lpstr>
      <vt:lpstr>析构函数</vt:lpstr>
      <vt:lpstr>类中的静态成员</vt:lpstr>
      <vt:lpstr>static成员（数据、函数）示例</vt:lpstr>
      <vt:lpstr>static成员（数据、函数）示例</vt:lpstr>
      <vt:lpstr>类中的静态成员</vt:lpstr>
      <vt:lpstr>静态成员函数错误调用示例</vt:lpstr>
      <vt:lpstr>静态数据成员的多文件编译</vt:lpstr>
      <vt:lpstr>类中的常量成员</vt:lpstr>
      <vt:lpstr>常量成员示例</vt:lpstr>
      <vt:lpstr>常量静态数据成员</vt:lpstr>
      <vt:lpstr>常量静态数据成员</vt:lpstr>
      <vt:lpstr>常量、静态数据成员总结</vt:lpstr>
      <vt:lpstr>局部对象的构造与析构</vt:lpstr>
      <vt:lpstr>局部对象的构造与析构</vt:lpstr>
      <vt:lpstr>全局对象的构造和析构</vt:lpstr>
      <vt:lpstr>例子</vt:lpstr>
      <vt:lpstr>全局对象的构造和析构</vt:lpstr>
      <vt:lpstr>函数静态对象的构造与析构</vt:lpstr>
      <vt:lpstr>例子</vt:lpstr>
      <vt:lpstr>参数对象的构造与析构</vt:lpstr>
      <vt:lpstr>例子</vt:lpstr>
      <vt:lpstr>参数对象的构造与析构</vt:lpstr>
      <vt:lpstr>参数对象的构造与析构</vt:lpstr>
      <vt:lpstr>参数对象的构造与析构</vt:lpstr>
      <vt:lpstr>参数对象的构造与析构</vt:lpstr>
      <vt:lpstr>对象的new和delete</vt:lpstr>
      <vt:lpstr>对象的new和delete</vt:lpstr>
      <vt:lpstr>对象的new和delete</vt:lpstr>
      <vt:lpstr>对象的new和delete</vt:lpstr>
      <vt:lpstr>对象的new和delete</vt:lpstr>
      <vt:lpstr>对象的new和delete</vt:lpstr>
      <vt:lpstr>对象的new和delete</vt:lpstr>
      <vt:lpstr>对象的new和delete</vt:lpstr>
      <vt:lpstr>课后阅读</vt:lpstr>
      <vt:lpstr>结 束</vt:lpstr>
    </vt:vector>
  </TitlesOfParts>
  <Company>清华大学</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Zhiyuan Liu</cp:lastModifiedBy>
  <cp:revision>2033</cp:revision>
  <dcterms:created xsi:type="dcterms:W3CDTF">2002-09-18T00:55:13Z</dcterms:created>
  <dcterms:modified xsi:type="dcterms:W3CDTF">2018-03-16T04:34:24Z</dcterms:modified>
</cp:coreProperties>
</file>