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57"/>
  </p:notesMasterIdLst>
  <p:sldIdLst>
    <p:sldId id="562" r:id="rId2"/>
    <p:sldId id="563" r:id="rId3"/>
    <p:sldId id="551" r:id="rId4"/>
    <p:sldId id="480" r:id="rId5"/>
    <p:sldId id="482" r:id="rId6"/>
    <p:sldId id="483" r:id="rId7"/>
    <p:sldId id="508" r:id="rId8"/>
    <p:sldId id="549" r:id="rId9"/>
    <p:sldId id="489" r:id="rId10"/>
    <p:sldId id="460" r:id="rId11"/>
    <p:sldId id="490" r:id="rId12"/>
    <p:sldId id="433" r:id="rId13"/>
    <p:sldId id="434" r:id="rId14"/>
    <p:sldId id="564" r:id="rId15"/>
    <p:sldId id="520" r:id="rId16"/>
    <p:sldId id="521" r:id="rId17"/>
    <p:sldId id="491" r:id="rId18"/>
    <p:sldId id="554" r:id="rId19"/>
    <p:sldId id="530" r:id="rId20"/>
    <p:sldId id="546" r:id="rId21"/>
    <p:sldId id="544" r:id="rId22"/>
    <p:sldId id="532" r:id="rId23"/>
    <p:sldId id="545" r:id="rId24"/>
    <p:sldId id="534" r:id="rId25"/>
    <p:sldId id="553" r:id="rId26"/>
    <p:sldId id="535" r:id="rId27"/>
    <p:sldId id="529" r:id="rId28"/>
    <p:sldId id="420" r:id="rId29"/>
    <p:sldId id="523" r:id="rId30"/>
    <p:sldId id="524" r:id="rId31"/>
    <p:sldId id="526" r:id="rId32"/>
    <p:sldId id="525" r:id="rId33"/>
    <p:sldId id="527" r:id="rId34"/>
    <p:sldId id="537" r:id="rId35"/>
    <p:sldId id="538" r:id="rId36"/>
    <p:sldId id="516" r:id="rId37"/>
    <p:sldId id="517" r:id="rId38"/>
    <p:sldId id="518" r:id="rId39"/>
    <p:sldId id="555" r:id="rId40"/>
    <p:sldId id="556" r:id="rId41"/>
    <p:sldId id="557" r:id="rId42"/>
    <p:sldId id="550" r:id="rId43"/>
    <p:sldId id="496" r:id="rId44"/>
    <p:sldId id="497" r:id="rId45"/>
    <p:sldId id="498" r:id="rId46"/>
    <p:sldId id="499" r:id="rId47"/>
    <p:sldId id="500" r:id="rId48"/>
    <p:sldId id="501" r:id="rId49"/>
    <p:sldId id="502" r:id="rId50"/>
    <p:sldId id="504" r:id="rId51"/>
    <p:sldId id="547" r:id="rId52"/>
    <p:sldId id="503" r:id="rId53"/>
    <p:sldId id="505" r:id="rId54"/>
    <p:sldId id="548" r:id="rId55"/>
    <p:sldId id="475"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66"/>
    <a:srgbClr val="00CC00"/>
    <a:srgbClr val="FF0000"/>
    <a:srgbClr val="0066CC"/>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84401" autoAdjust="0"/>
  </p:normalViewPr>
  <p:slideViewPr>
    <p:cSldViewPr>
      <p:cViewPr varScale="1">
        <p:scale>
          <a:sx n="142" d="100"/>
          <a:sy n="142" d="100"/>
        </p:scale>
        <p:origin x="184" y="8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9" Type="http://schemas.microsoft.com/office/2015/10/relationships/revisionInfo" Target="revisionInfo.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a:p>
        </p:txBody>
      </p:sp>
    </p:spTree>
    <p:extLst>
      <p:ext uri="{BB962C8B-B14F-4D97-AF65-F5344CB8AC3E}">
        <p14:creationId xmlns:p14="http://schemas.microsoft.com/office/powerpoint/2010/main" val="60847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3309911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为什么不能是友元函数：同类对象之间的赋值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15680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90124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13</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以上代码会导致内存出错，指针删除两次；除了赋值不对之外；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16</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我们常常有这样的函数</a:t>
            </a:r>
            <a:endParaRPr kumimoji="1" lang="en-US" altLang="zh-CN" dirty="0" smtClean="0"/>
          </a:p>
          <a:p>
            <a:r>
              <a:rPr kumimoji="1" lang="en-US" altLang="zh-CN" dirty="0" smtClean="0"/>
              <a:t>Void</a:t>
            </a:r>
            <a:r>
              <a:rPr kumimoji="1" lang="zh-CN" altLang="en-US" baseline="0" dirty="0" smtClean="0"/>
              <a:t> </a:t>
            </a:r>
            <a:r>
              <a:rPr kumimoji="1" lang="en-US" altLang="zh-CN" baseline="0" dirty="0" err="1" smtClean="0"/>
              <a:t>func</a:t>
            </a:r>
            <a:r>
              <a:rPr kumimoji="1" lang="en-US" altLang="zh-CN" baseline="0" dirty="0" smtClean="0"/>
              <a:t>(</a:t>
            </a:r>
            <a:r>
              <a:rPr kumimoji="1" lang="en-US" altLang="zh-CN" baseline="0" dirty="0" err="1" smtClean="0"/>
              <a:t>const</a:t>
            </a:r>
            <a:r>
              <a:rPr kumimoji="1" lang="zh-CN" altLang="en-US" baseline="0" dirty="0" smtClean="0"/>
              <a:t> </a:t>
            </a:r>
            <a:r>
              <a:rPr kumimoji="1" lang="en-US" altLang="zh-CN" baseline="0" dirty="0" err="1" smtClean="0"/>
              <a:t>int</a:t>
            </a:r>
            <a:r>
              <a:rPr kumimoji="1" lang="en-US" altLang="zh-CN" baseline="0" dirty="0" smtClean="0"/>
              <a:t>&amp;</a:t>
            </a:r>
            <a:r>
              <a:rPr kumimoji="1" lang="zh-CN" altLang="en-US" baseline="0" dirty="0" smtClean="0"/>
              <a:t> </a:t>
            </a:r>
            <a:r>
              <a:rPr kumimoji="1" lang="en-US" altLang="zh-CN" baseline="0" dirty="0" smtClean="0"/>
              <a:t>aa)</a:t>
            </a:r>
            <a:r>
              <a:rPr kumimoji="1" lang="zh-CN" altLang="en-US" baseline="0" dirty="0" smtClean="0"/>
              <a:t> </a:t>
            </a:r>
            <a:r>
              <a:rPr kumimoji="1" lang="en-US" altLang="zh-CN" baseline="0" dirty="0" smtClean="0"/>
              <a:t>{</a:t>
            </a:r>
            <a:r>
              <a:rPr kumimoji="1" lang="mr-IN" altLang="zh-CN" baseline="0" dirty="0" smtClean="0"/>
              <a:t>…</a:t>
            </a:r>
            <a:r>
              <a:rPr kumimoji="1" lang="en-US" altLang="zh-CN" baseline="0" dirty="0" smtClean="0"/>
              <a:t>};</a:t>
            </a:r>
          </a:p>
          <a:p>
            <a:r>
              <a:rPr kumimoji="1" lang="zh-CN" altLang="en-US" baseline="0" dirty="0" smtClean="0"/>
              <a:t>而在调用的时候，</a:t>
            </a:r>
            <a:endParaRPr kumimoji="1" lang="en-US" altLang="zh-CN" baseline="0" dirty="0" smtClean="0"/>
          </a:p>
          <a:p>
            <a:r>
              <a:rPr kumimoji="1" lang="en-US" altLang="zh-CN" baseline="0" dirty="0" err="1" smtClean="0"/>
              <a:t>Func</a:t>
            </a:r>
            <a:r>
              <a:rPr kumimoji="1" lang="en-US" altLang="zh-CN" baseline="0" dirty="0" smtClean="0"/>
              <a:t>(3)</a:t>
            </a:r>
          </a:p>
          <a:p>
            <a:r>
              <a:rPr kumimoji="1" lang="zh-CN" altLang="en-US" baseline="0" dirty="0" smtClean="0"/>
              <a:t>也是非常常见的形式。</a:t>
            </a:r>
            <a:endParaRPr kumimoji="1" lang="en-US" altLang="zh-CN" baseline="0" dirty="0" smtClean="0"/>
          </a:p>
          <a:p>
            <a:endParaRPr kumimoji="1" lang="en-US" altLang="zh-CN" baseline="0" dirty="0" smtClean="0"/>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因为以前根本就没有左值引用的说法。所有的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，命名上根本不关心绑的是左值还是右值。</a:t>
            </a:r>
            <a:r>
              <a:rPr lang="zh-CN" altLang="en-US" dirty="0" smtClean="0"/>
              <a:t/>
            </a:r>
            <a:br>
              <a:rPr lang="zh-CN" altLang="en-US" dirty="0" smtClean="0"/>
            </a:b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所以这个规则应该叫“常引用可以绑定到右值”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a:p>
        </p:txBody>
      </p:sp>
    </p:spTree>
    <p:extLst>
      <p:ext uri="{BB962C8B-B14F-4D97-AF65-F5344CB8AC3E}">
        <p14:creationId xmlns:p14="http://schemas.microsoft.com/office/powerpoint/2010/main" val="160409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编译器不能通过编译，在</a:t>
            </a:r>
            <a:r>
              <a:rPr kumimoji="1" lang="en-US" altLang="zh-CN" dirty="0" smtClean="0"/>
              <a:t>f(2)</a:t>
            </a:r>
            <a:r>
              <a:rPr kumimoji="1" lang="zh-CN" altLang="en-US" dirty="0" smtClean="0"/>
              <a:t>的地方提示出错</a:t>
            </a:r>
            <a:endParaRPr kumimoji="1" lang="en-US" altLang="zh-CN" dirty="0" smtClean="0"/>
          </a:p>
          <a:p>
            <a:r>
              <a:rPr kumimoji="1" lang="zh-CN" altLang="en-US" dirty="0" smtClean="0"/>
              <a:t>在</a:t>
            </a:r>
            <a:r>
              <a:rPr kumimoji="1" lang="en-US" altLang="zh-CN" dirty="0" smtClean="0"/>
              <a:t>f</a:t>
            </a:r>
            <a:r>
              <a:rPr kumimoji="1" lang="zh-CN" altLang="en-US" dirty="0" smtClean="0"/>
              <a:t>的地方，如果增加 </a:t>
            </a:r>
            <a:endParaRPr kumimoji="1" lang="en-US" altLang="zh-CN" dirty="0" smtClean="0"/>
          </a:p>
          <a:p>
            <a:r>
              <a:rPr kumimoji="1" lang="en-US" altLang="zh-CN" dirty="0" smtClean="0"/>
              <a:t>Void</a:t>
            </a:r>
            <a:r>
              <a:rPr kumimoji="1" lang="zh-CN" altLang="en-US" dirty="0" smtClean="0"/>
              <a:t> </a:t>
            </a:r>
            <a:r>
              <a:rPr kumimoji="1" lang="en-US" altLang="zh-CN" dirty="0" smtClean="0"/>
              <a:t>f(</a:t>
            </a:r>
            <a:r>
              <a:rPr kumimoji="1" lang="en-US" altLang="zh-CN" dirty="0" err="1" smtClean="0"/>
              <a:t>const</a:t>
            </a:r>
            <a:r>
              <a:rPr kumimoji="1" lang="zh-CN" altLang="en-US" dirty="0" smtClean="0"/>
              <a:t> </a:t>
            </a:r>
            <a:r>
              <a:rPr kumimoji="1" lang="en-US" altLang="zh-CN" dirty="0" err="1" smtClean="0"/>
              <a:t>int</a:t>
            </a:r>
            <a:r>
              <a:rPr kumimoji="1" lang="zh-CN" altLang="en-US" dirty="0" smtClean="0"/>
              <a:t> </a:t>
            </a:r>
            <a:r>
              <a:rPr kumimoji="1" lang="en-US" altLang="zh-CN" dirty="0" smtClean="0"/>
              <a:t>&amp;x)</a:t>
            </a:r>
            <a:r>
              <a:rPr kumimoji="1" lang="zh-CN" altLang="en-US" dirty="0" smtClean="0"/>
              <a:t> 也可以通过编译；常引用可以绑定右边的值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a:p>
        </p:txBody>
      </p:sp>
    </p:spTree>
    <p:extLst>
      <p:ext uri="{BB962C8B-B14F-4D97-AF65-F5344CB8AC3E}">
        <p14:creationId xmlns:p14="http://schemas.microsoft.com/office/powerpoint/2010/main" val="38439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注意析构函数的</a:t>
            </a:r>
            <a:r>
              <a:rPr kumimoji="1" lang="en-US" altLang="zh-CN" dirty="0" smtClean="0"/>
              <a:t>delete</a:t>
            </a:r>
            <a:r>
              <a:rPr kumimoji="1" lang="zh-CN" altLang="en-US" dirty="0" smtClean="0"/>
              <a:t>在</a:t>
            </a:r>
            <a:r>
              <a:rPr kumimoji="1" lang="en-US" altLang="zh-CN" dirty="0" err="1" smtClean="0"/>
              <a:t>cout</a:t>
            </a:r>
            <a:r>
              <a:rPr kumimoji="1" lang="zh-CN" altLang="en-US" dirty="0" smtClean="0"/>
              <a:t>之后</a:t>
            </a:r>
            <a:endParaRPr kumimoji="1" lang="en-US" altLang="zh-CN" dirty="0" smtClean="0"/>
          </a:p>
          <a:p>
            <a:r>
              <a:rPr kumimoji="1" lang="zh-CN" altLang="en-US" dirty="0" smtClean="0"/>
              <a:t>注意，这个类要讲一下结构</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118880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smtClean="0">
              <a:solidFill>
                <a:srgbClr val="00CC00"/>
              </a:solidFill>
              <a:latin typeface="Consolas" charset="0"/>
              <a:ea typeface="Consolas" charset="0"/>
              <a:cs typeface="Consolas" charset="0"/>
            </a:endParaRPr>
          </a:p>
          <a:p>
            <a:r>
              <a:rPr kumimoji="1" lang="zh-CN" altLang="en-US" sz="1200" b="1" dirty="0" smtClean="0">
                <a:solidFill>
                  <a:srgbClr val="00CC00"/>
                </a:solidFill>
                <a:latin typeface="Consolas" charset="0"/>
                <a:ea typeface="Consolas" charset="0"/>
                <a:cs typeface="Consolas" charset="0"/>
              </a:rPr>
              <a:t>第一个移动构造：把</a:t>
            </a:r>
            <a:r>
              <a:rPr kumimoji="1" lang="en-US" altLang="zh-CN" sz="1200" b="1" dirty="0" err="1" smtClean="0">
                <a:solidFill>
                  <a:srgbClr val="00CC00"/>
                </a:solidFill>
                <a:latin typeface="Consolas" charset="0"/>
                <a:ea typeface="Consolas" charset="0"/>
                <a:cs typeface="Consolas" charset="0"/>
              </a:rPr>
              <a:t>tmp</a:t>
            </a:r>
            <a:r>
              <a:rPr kumimoji="1" lang="zh-CN" altLang="en-US" sz="1200" b="1" dirty="0" smtClean="0">
                <a:solidFill>
                  <a:srgbClr val="00CC00"/>
                </a:solidFill>
                <a:latin typeface="Consolas" charset="0"/>
                <a:ea typeface="Consolas" charset="0"/>
                <a:cs typeface="Consolas" charset="0"/>
              </a:rPr>
              <a:t>的内容交给了 </a:t>
            </a:r>
            <a:r>
              <a:rPr kumimoji="1" lang="en-US" altLang="zh-CN" sz="1200" b="1" dirty="0" err="1" smtClean="0">
                <a:solidFill>
                  <a:srgbClr val="00CC00"/>
                </a:solidFill>
                <a:latin typeface="Consolas" charset="0"/>
                <a:ea typeface="Consolas" charset="0"/>
                <a:cs typeface="Consolas" charset="0"/>
              </a:rPr>
              <a:t>GetTemp</a:t>
            </a:r>
            <a:r>
              <a:rPr kumimoji="1" lang="zh-CN" altLang="en-US" sz="1200" b="1" dirty="0" smtClean="0">
                <a:solidFill>
                  <a:srgbClr val="00CC00"/>
                </a:solidFill>
                <a:latin typeface="Consolas" charset="0"/>
                <a:ea typeface="Consolas" charset="0"/>
                <a:cs typeface="Consolas" charset="0"/>
              </a:rPr>
              <a:t>的返回值</a:t>
            </a:r>
            <a:endParaRPr kumimoji="1" lang="en-US" altLang="zh-CN" sz="1200" b="1" dirty="0" smtClean="0">
              <a:solidFill>
                <a:srgbClr val="00CC00"/>
              </a:solidFill>
              <a:latin typeface="Consolas" charset="0"/>
              <a:ea typeface="Consolas" charset="0"/>
              <a:cs typeface="Consolas" charset="0"/>
            </a:endParaRPr>
          </a:p>
          <a:p>
            <a:r>
              <a:rPr kumimoji="1" lang="en-US" altLang="zh-CN" sz="1200" b="1" dirty="0" err="1" smtClean="0">
                <a:solidFill>
                  <a:srgbClr val="00CC00"/>
                </a:solidFill>
                <a:latin typeface="Consolas" charset="0"/>
                <a:ea typeface="Consolas" charset="0"/>
                <a:cs typeface="Consolas" charset="0"/>
              </a:rPr>
              <a:t>GetTemp</a:t>
            </a:r>
            <a:r>
              <a:rPr kumimoji="1" lang="zh-CN" altLang="en-US" sz="1200" b="1" dirty="0" smtClean="0">
                <a:solidFill>
                  <a:srgbClr val="00CC00"/>
                </a:solidFill>
                <a:latin typeface="Consolas" charset="0"/>
                <a:ea typeface="Consolas" charset="0"/>
                <a:cs typeface="Consolas" charset="0"/>
              </a:rPr>
              <a:t>返回值 占用了 </a:t>
            </a:r>
            <a:r>
              <a:rPr kumimoji="1" lang="en-US" altLang="zh-CN" sz="1200" b="1" dirty="0" err="1" smtClean="0">
                <a:solidFill>
                  <a:srgbClr val="00CC00"/>
                </a:solidFill>
                <a:latin typeface="Consolas" charset="0"/>
                <a:ea typeface="Consolas" charset="0"/>
                <a:cs typeface="Consolas" charset="0"/>
              </a:rPr>
              <a:t>tmp</a:t>
            </a:r>
            <a:r>
              <a:rPr kumimoji="1" lang="zh-CN" altLang="en-US" sz="1200" b="1" dirty="0" smtClean="0">
                <a:solidFill>
                  <a:srgbClr val="00CC00"/>
                </a:solidFill>
                <a:latin typeface="Consolas" charset="0"/>
                <a:ea typeface="Consolas" charset="0"/>
                <a:cs typeface="Consolas" charset="0"/>
              </a:rPr>
              <a:t>的内存</a:t>
            </a:r>
            <a:endParaRPr kumimoji="1" lang="en-US" altLang="zh-CN" sz="1200" b="1" dirty="0" smtClean="0">
              <a:solidFill>
                <a:srgbClr val="00CC00"/>
              </a:solidFill>
              <a:latin typeface="Consolas" charset="0"/>
              <a:ea typeface="Consolas" charset="0"/>
              <a:cs typeface="Consolas" charset="0"/>
            </a:endParaRPr>
          </a:p>
          <a:p>
            <a:endParaRPr kumimoji="1" lang="en-US" altLang="zh-CN" sz="1200" b="1" dirty="0" smtClean="0">
              <a:solidFill>
                <a:srgbClr val="00CC00"/>
              </a:solidFill>
              <a:latin typeface="Consolas" charset="0"/>
              <a:ea typeface="Consolas" charset="0"/>
              <a:cs typeface="Consolas" charset="0"/>
            </a:endParaRPr>
          </a:p>
          <a:p>
            <a:r>
              <a:rPr kumimoji="1" lang="en-US" altLang="zh-CN" sz="1200" b="1" dirty="0" smtClean="0">
                <a:solidFill>
                  <a:srgbClr val="00CC00"/>
                </a:solidFill>
                <a:latin typeface="Consolas" charset="0"/>
                <a:ea typeface="Consolas" charset="0"/>
                <a:cs typeface="Consolas" charset="0"/>
              </a:rPr>
              <a:t>~Test(): this-&gt;</a:t>
            </a:r>
            <a:r>
              <a:rPr kumimoji="1" lang="en-US" altLang="zh-CN" sz="1200" b="1" dirty="0" err="1" smtClean="0">
                <a:solidFill>
                  <a:srgbClr val="00CC00"/>
                </a:solidFill>
                <a:latin typeface="Consolas" charset="0"/>
                <a:ea typeface="Consolas" charset="0"/>
                <a:cs typeface="Consolas" charset="0"/>
              </a:rPr>
              <a:t>buf</a:t>
            </a:r>
            <a:r>
              <a:rPr kumimoji="1" lang="en-US" altLang="zh-CN" sz="1200" b="1" dirty="0" smtClean="0">
                <a:solidFill>
                  <a:srgbClr val="00CC00"/>
                </a:solidFill>
                <a:latin typeface="Consolas" charset="0"/>
                <a:ea typeface="Consolas" charset="0"/>
                <a:cs typeface="Consolas" charset="0"/>
              </a:rPr>
              <a:t> @ 0x0</a:t>
            </a:r>
            <a:r>
              <a:rPr kumimoji="1" lang="zh-CN" altLang="en-US" sz="1200" b="1" dirty="0" smtClean="0">
                <a:solidFill>
                  <a:srgbClr val="00CC00"/>
                </a:solidFill>
                <a:latin typeface="Consolas" charset="0"/>
                <a:ea typeface="Consolas" charset="0"/>
                <a:cs typeface="Consolas" charset="0"/>
              </a:rPr>
              <a:t> </a:t>
            </a:r>
            <a:r>
              <a:rPr kumimoji="1" lang="en-US" altLang="zh-CN" sz="1200" b="1" dirty="0" smtClean="0">
                <a:solidFill>
                  <a:srgbClr val="00CC00"/>
                </a:solidFill>
                <a:latin typeface="Consolas" charset="0"/>
                <a:ea typeface="Consolas" charset="0"/>
                <a:cs typeface="Consolas" charset="0"/>
              </a:rPr>
              <a:t>(</a:t>
            </a:r>
            <a:r>
              <a:rPr kumimoji="1" lang="en-US" altLang="zh-CN" sz="1200" b="1" dirty="0" err="1" smtClean="0">
                <a:solidFill>
                  <a:srgbClr val="00CC00"/>
                </a:solidFill>
                <a:latin typeface="Consolas" charset="0"/>
                <a:ea typeface="Consolas" charset="0"/>
                <a:cs typeface="Consolas" charset="0"/>
              </a:rPr>
              <a:t>tmp</a:t>
            </a:r>
            <a:r>
              <a:rPr kumimoji="1" lang="en-US" altLang="zh-CN" sz="1200" b="1" dirty="0" smtClean="0">
                <a:solidFill>
                  <a:srgbClr val="00CC00"/>
                </a:solidFill>
                <a:latin typeface="Consolas" charset="0"/>
                <a:ea typeface="Consolas" charset="0"/>
                <a:cs typeface="Consolas" charset="0"/>
              </a:rPr>
              <a:t>)</a:t>
            </a:r>
            <a:r>
              <a:rPr kumimoji="1" lang="zh-CN" altLang="en-US" sz="1200" b="1" dirty="0" smtClean="0">
                <a:solidFill>
                  <a:srgbClr val="00CC00"/>
                </a:solidFill>
                <a:latin typeface="Consolas" charset="0"/>
                <a:ea typeface="Consolas" charset="0"/>
                <a:cs typeface="Consolas" charset="0"/>
              </a:rPr>
              <a:t> </a:t>
            </a:r>
            <a:r>
              <a:rPr kumimoji="1" lang="en-US" altLang="zh-CN" sz="1200" b="1" dirty="0" smtClean="0">
                <a:solidFill>
                  <a:srgbClr val="00CC00"/>
                </a:solidFill>
                <a:latin typeface="Consolas" charset="0"/>
                <a:ea typeface="Consolas" charset="0"/>
                <a:cs typeface="Consolas" charset="0"/>
              </a:rPr>
              <a:t>===</a:t>
            </a:r>
            <a:r>
              <a:rPr kumimoji="1" lang="zh-CN" altLang="en-US" sz="1200" b="1" dirty="0" smtClean="0">
                <a:solidFill>
                  <a:srgbClr val="00CC00"/>
                </a:solidFill>
                <a:latin typeface="Consolas" charset="0"/>
                <a:ea typeface="Consolas" charset="0"/>
                <a:cs typeface="Consolas" charset="0"/>
              </a:rPr>
              <a:t>第一次的时候，指针为空不是被自己删除的</a:t>
            </a:r>
            <a:endParaRPr kumimoji="1" lang="en-US" altLang="zh-CN" sz="1200" b="1" dirty="0" smtClean="0">
              <a:solidFill>
                <a:srgbClr val="00CC00"/>
              </a:solidFill>
              <a:latin typeface="Consolas" charset="0"/>
              <a:ea typeface="Consolas" charset="0"/>
              <a:cs typeface="Consolas" charset="0"/>
            </a:endParaRPr>
          </a:p>
          <a:p>
            <a:r>
              <a:rPr kumimoji="1" lang="en-US" altLang="zh-CN" sz="1200" b="1" dirty="0" smtClean="0">
                <a:solidFill>
                  <a:srgbClr val="00CC00"/>
                </a:solidFill>
                <a:latin typeface="Consolas" charset="0"/>
                <a:ea typeface="Consolas" charset="0"/>
                <a:cs typeface="Consolas" charset="0"/>
              </a:rPr>
              <a:t>Test</a:t>
            </a:r>
            <a:r>
              <a:rPr kumimoji="1" lang="zh-CN" altLang="en-US" sz="1200" b="1" dirty="0" smtClean="0">
                <a:solidFill>
                  <a:srgbClr val="00CC00"/>
                </a:solidFill>
                <a:latin typeface="Consolas" charset="0"/>
                <a:ea typeface="Consolas" charset="0"/>
                <a:cs typeface="Consolas" charset="0"/>
              </a:rPr>
              <a:t> </a:t>
            </a:r>
            <a:r>
              <a:rPr kumimoji="1" lang="en-US" altLang="zh-CN" sz="1200" b="1" dirty="0" smtClean="0">
                <a:solidFill>
                  <a:srgbClr val="00CC00"/>
                </a:solidFill>
                <a:latin typeface="Consolas" charset="0"/>
                <a:ea typeface="Consolas" charset="0"/>
                <a:cs typeface="Consolas" charset="0"/>
              </a:rPr>
              <a:t>a=</a:t>
            </a:r>
            <a:r>
              <a:rPr kumimoji="1" lang="en-US" altLang="zh-CN" sz="1200" b="1" dirty="0" err="1" smtClean="0">
                <a:solidFill>
                  <a:srgbClr val="00CC00"/>
                </a:solidFill>
                <a:latin typeface="Consolas" charset="0"/>
                <a:ea typeface="Consolas" charset="0"/>
                <a:cs typeface="Consolas" charset="0"/>
              </a:rPr>
              <a:t>GetTemp</a:t>
            </a:r>
            <a:r>
              <a:rPr kumimoji="1" lang="en-US" altLang="zh-CN" sz="1200" b="1" dirty="0" smtClean="0">
                <a:solidFill>
                  <a:srgbClr val="00CC00"/>
                </a:solidFill>
                <a:latin typeface="Consolas" charset="0"/>
                <a:ea typeface="Consolas" charset="0"/>
                <a:cs typeface="Consolas" charset="0"/>
              </a:rPr>
              <a:t>();</a:t>
            </a:r>
            <a:r>
              <a:rPr kumimoji="1" lang="zh-CN" altLang="en-US" sz="1200" b="1" dirty="0" smtClean="0">
                <a:solidFill>
                  <a:srgbClr val="00CC00"/>
                </a:solidFill>
                <a:latin typeface="Consolas" charset="0"/>
                <a:ea typeface="Consolas" charset="0"/>
                <a:cs typeface="Consolas" charset="0"/>
              </a:rPr>
              <a:t> </a:t>
            </a:r>
            <a:endParaRPr kumimoji="1" lang="en-US" altLang="zh-CN" sz="1200" b="1" dirty="0" smtClean="0">
              <a:solidFill>
                <a:srgbClr val="00CC00"/>
              </a:solidFill>
              <a:latin typeface="Consolas" charset="0"/>
              <a:ea typeface="Consolas" charset="0"/>
              <a:cs typeface="Consolas" charset="0"/>
            </a:endParaRPr>
          </a:p>
          <a:p>
            <a:r>
              <a:rPr kumimoji="1" lang="en-US" altLang="zh-CN" sz="1200" b="1" dirty="0" smtClean="0">
                <a:solidFill>
                  <a:srgbClr val="00CC00"/>
                </a:solidFill>
                <a:latin typeface="Consolas" charset="0"/>
                <a:ea typeface="Consolas" charset="0"/>
                <a:cs typeface="Consolas" charset="0"/>
              </a:rPr>
              <a:t>a</a:t>
            </a:r>
            <a:r>
              <a:rPr kumimoji="1" lang="zh-CN" altLang="en-US" sz="1200" b="1" dirty="0" smtClean="0">
                <a:solidFill>
                  <a:srgbClr val="00CC00"/>
                </a:solidFill>
                <a:latin typeface="Consolas" charset="0"/>
                <a:ea typeface="Consolas" charset="0"/>
                <a:cs typeface="Consolas" charset="0"/>
              </a:rPr>
              <a:t>又占用了</a:t>
            </a:r>
            <a:r>
              <a:rPr kumimoji="1" lang="en-US" altLang="zh-CN" sz="1200" b="1" dirty="0" err="1" smtClean="0">
                <a:solidFill>
                  <a:srgbClr val="00CC00"/>
                </a:solidFill>
                <a:latin typeface="Consolas" charset="0"/>
                <a:ea typeface="Consolas" charset="0"/>
                <a:cs typeface="Consolas" charset="0"/>
              </a:rPr>
              <a:t>GetTemp</a:t>
            </a:r>
            <a:r>
              <a:rPr kumimoji="1" lang="en-US" altLang="zh-CN" sz="1200" b="1" dirty="0" smtClean="0">
                <a:solidFill>
                  <a:srgbClr val="00CC00"/>
                </a:solidFill>
                <a:latin typeface="Consolas" charset="0"/>
                <a:ea typeface="Consolas" charset="0"/>
                <a:cs typeface="Consolas" charset="0"/>
              </a:rPr>
              <a:t>()</a:t>
            </a:r>
            <a:r>
              <a:rPr kumimoji="1" lang="zh-CN" altLang="en-US" sz="1200" b="1" dirty="0" smtClean="0">
                <a:solidFill>
                  <a:srgbClr val="00CC00"/>
                </a:solidFill>
                <a:latin typeface="Consolas" charset="0"/>
                <a:ea typeface="Consolas" charset="0"/>
                <a:cs typeface="Consolas" charset="0"/>
              </a:rPr>
              <a:t>的内存；</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47293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少调用了</a:t>
            </a:r>
            <a:r>
              <a:rPr kumimoji="1" lang="en-US" altLang="zh-CN" dirty="0" smtClean="0"/>
              <a:t>2</a:t>
            </a:r>
            <a:r>
              <a:rPr kumimoji="1" lang="zh-CN" altLang="en-US" dirty="0" smtClean="0"/>
              <a:t>次拷贝构造</a:t>
            </a:r>
            <a:endParaRPr kumimoji="1" lang="en-US" altLang="zh-CN" dirty="0" smtClean="0"/>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注意：在</a:t>
            </a:r>
            <a:r>
              <a:rPr kumimoji="1" lang="en-US" altLang="zh-CN" dirty="0" smtClean="0"/>
              <a:t>Test</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a:t>
            </a:r>
            <a:r>
              <a:rPr kumimoji="1" lang="en-US" altLang="zh-CN" dirty="0" err="1" smtClean="0"/>
              <a:t>GetTemp</a:t>
            </a:r>
            <a:r>
              <a:rPr kumimoji="1" lang="en-US" altLang="zh-CN" dirty="0" smtClean="0"/>
              <a:t>()</a:t>
            </a:r>
            <a:r>
              <a:rPr kumimoji="1" lang="zh-CN" altLang="en-US" dirty="0" smtClean="0"/>
              <a:t>完成赋值后，</a:t>
            </a:r>
            <a:r>
              <a:rPr kumimoji="1" lang="en-US" altLang="zh-CN" dirty="0" err="1" smtClean="0"/>
              <a:t>GetTemp</a:t>
            </a:r>
            <a:r>
              <a:rPr kumimoji="1" lang="en-US" altLang="zh-CN" dirty="0" smtClean="0"/>
              <a:t>()</a:t>
            </a:r>
            <a:r>
              <a:rPr kumimoji="1" lang="zh-CN" altLang="en-US" dirty="0" smtClean="0"/>
              <a:t>返回值的析构函数，即第二个。</a:t>
            </a:r>
            <a:endParaRPr kumimoji="1" lang="en-US" altLang="zh-CN" dirty="0" smtClean="0"/>
          </a:p>
          <a:p>
            <a:r>
              <a:rPr kumimoji="1" lang="zh-CN" altLang="en-US" dirty="0" smtClean="0"/>
              <a:t>注意这里，虽然地址只有两个，但是实际上重新分配了内存三次。</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33</a:t>
            </a:fld>
            <a:endParaRPr lang="en-US" altLang="zh-CN"/>
          </a:p>
        </p:txBody>
      </p:sp>
    </p:spTree>
    <p:extLst>
      <p:ext uri="{BB962C8B-B14F-4D97-AF65-F5344CB8AC3E}">
        <p14:creationId xmlns:p14="http://schemas.microsoft.com/office/powerpoint/2010/main" val="476856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zhihu.com/question/22111546" TargetMode="External"/><Relationship Id="rId4" Type="http://schemas.openxmlformats.org/officeDocument/2006/relationships/hyperlink" Target="https://www.zhihu.com/question/40238995"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rPr>
              <a:t>http://</a:t>
            </a:r>
            <a:r>
              <a:rPr lang="en-US" altLang="zh-CN" b="1" dirty="0" err="1">
                <a:solidFill>
                  <a:prstClr val="black"/>
                </a:solidFill>
              </a:rPr>
              <a:t>nlp.csai.tsinghua.edu.cn</a:t>
            </a:r>
            <a:r>
              <a:rPr lang="en-US" altLang="zh-CN" b="1" dirty="0">
                <a:solidFill>
                  <a:prstClr val="black"/>
                </a:solidFill>
              </a:rPr>
              <a:t>/~</a:t>
            </a:r>
            <a:r>
              <a:rPr lang="en-US" altLang="zh-CN" b="1" dirty="0" err="1">
                <a:solidFill>
                  <a:prstClr val="black"/>
                </a:solidFill>
              </a:rPr>
              <a:t>lzy</a:t>
            </a:r>
            <a:r>
              <a:rPr lang="en-US" altLang="zh-CN" b="1" dirty="0">
                <a:solidFill>
                  <a:prstClr val="black"/>
                </a:solidFill>
              </a:rPr>
              <a:t>/</a:t>
            </a:r>
            <a:r>
              <a:rPr lang="zh-CN" altLang="en-US" b="1" dirty="0">
                <a:solidFill>
                  <a:prstClr val="black"/>
                </a:solidFill>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93393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拷贝构造函数被调用</a:t>
            </a:r>
            <a:r>
              <a:rPr kumimoji="1" lang="zh-CN" altLang="en-US" dirty="0" smtClean="0"/>
              <a:t>的三种</a:t>
            </a:r>
            <a:r>
              <a:rPr kumimoji="1" lang="zh-CN" altLang="en-US" dirty="0"/>
              <a:t>常见情况：</a:t>
            </a:r>
            <a:endParaRPr kumimoji="1" lang="en-US" altLang="zh-CN" dirty="0"/>
          </a:p>
          <a:p>
            <a:pPr marL="0" indent="0">
              <a:lnSpc>
                <a:spcPct val="100000"/>
              </a:lnSpc>
              <a:buNone/>
            </a:pPr>
            <a:r>
              <a:rPr kumimoji="1" lang="en-US" altLang="zh-CN" sz="2400" dirty="0"/>
              <a:t>1</a:t>
            </a:r>
            <a:r>
              <a:rPr kumimoji="1" lang="zh-CN" altLang="en-US" sz="2400" dirty="0" smtClean="0"/>
              <a:t>、用一个类</a:t>
            </a:r>
            <a:r>
              <a:rPr kumimoji="1" lang="zh-CN" altLang="en-US" sz="2400" smtClean="0"/>
              <a:t>对象定义另一</a:t>
            </a:r>
            <a:r>
              <a:rPr kumimoji="1" lang="zh-CN" altLang="en-US" sz="2400" dirty="0" smtClean="0"/>
              <a:t>个新的类对象</a:t>
            </a:r>
            <a:endParaRPr kumimoji="1" lang="en-US" altLang="zh-CN" sz="2400" dirty="0"/>
          </a:p>
          <a:p>
            <a:pPr marL="0" indent="0">
              <a:lnSpc>
                <a:spcPct val="100000"/>
              </a:lnSpc>
              <a:buNone/>
            </a:pPr>
            <a:r>
              <a:rPr kumimoji="1" lang="pt-BR" altLang="zh-CN" sz="2400" dirty="0" smtClean="0"/>
              <a:t>	A </a:t>
            </a:r>
            <a:r>
              <a:rPr kumimoji="1" lang="pt-BR" altLang="zh-CN" sz="2400" dirty="0"/>
              <a:t>a; </a:t>
            </a:r>
            <a:r>
              <a:rPr kumimoji="1" lang="pt-BR" altLang="zh-CN" sz="2400" dirty="0">
                <a:solidFill>
                  <a:srgbClr val="FF0000"/>
                </a:solidFill>
              </a:rPr>
              <a:t>A </a:t>
            </a:r>
            <a:r>
              <a:rPr kumimoji="1" lang="pt-BR" altLang="zh-CN" sz="2400" dirty="0" err="1">
                <a:solidFill>
                  <a:srgbClr val="FF0000"/>
                </a:solidFill>
              </a:rPr>
              <a:t>b</a:t>
            </a:r>
            <a:r>
              <a:rPr kumimoji="1" lang="pt-BR" altLang="zh-CN" sz="2400" dirty="0">
                <a:solidFill>
                  <a:srgbClr val="FF0000"/>
                </a:solidFill>
              </a:rPr>
              <a:t>(a); </a:t>
            </a:r>
          </a:p>
          <a:p>
            <a:pPr marL="0" indent="0">
              <a:lnSpc>
                <a:spcPct val="100000"/>
              </a:lnSpc>
              <a:buNone/>
            </a:pPr>
            <a:r>
              <a:rPr kumimoji="1" lang="pt-BR" altLang="zh-CN" sz="2400" dirty="0" smtClean="0">
                <a:solidFill>
                  <a:srgbClr val="FF0000"/>
                </a:solidFill>
              </a:rPr>
              <a:t>	A </a:t>
            </a:r>
            <a:r>
              <a:rPr kumimoji="1" lang="pt-BR" altLang="zh-CN" sz="2400" dirty="0" err="1">
                <a:solidFill>
                  <a:srgbClr val="FF0000"/>
                </a:solidFill>
              </a:rPr>
              <a:t>c</a:t>
            </a:r>
            <a:r>
              <a:rPr kumimoji="1" lang="pt-BR" altLang="zh-CN" sz="2400" dirty="0">
                <a:solidFill>
                  <a:srgbClr val="FF0000"/>
                </a:solidFill>
              </a:rPr>
              <a:t> = a;</a:t>
            </a:r>
            <a:r>
              <a:rPr kumimoji="1" lang="zh-CN" altLang="en-US" sz="2400" dirty="0">
                <a:solidFill>
                  <a:srgbClr val="FF0000"/>
                </a:solidFill>
              </a:rPr>
              <a:t>    </a:t>
            </a:r>
            <a:endParaRPr kumimoji="1" lang="en-US" altLang="zh-CN" sz="2400" dirty="0" smtClean="0"/>
          </a:p>
          <a:p>
            <a:pPr marL="0" indent="0">
              <a:lnSpc>
                <a:spcPct val="100000"/>
              </a:lnSpc>
              <a:buNone/>
            </a:pPr>
            <a:r>
              <a:rPr kumimoji="1" lang="en-US" altLang="zh-CN" sz="2400" dirty="0" smtClean="0"/>
              <a:t>2</a:t>
            </a:r>
            <a:r>
              <a:rPr kumimoji="1" lang="zh-CN" altLang="en-US" sz="2400" dirty="0"/>
              <a:t>、函数调用时</a:t>
            </a:r>
            <a:r>
              <a:rPr kumimoji="1" lang="zh-CN" altLang="en-US" sz="2400" dirty="0">
                <a:solidFill>
                  <a:srgbClr val="FF0000"/>
                </a:solidFill>
              </a:rPr>
              <a:t>以类的对象为形</a:t>
            </a:r>
            <a:r>
              <a:rPr kumimoji="1" lang="zh-CN" altLang="en-US" sz="2400" dirty="0" smtClean="0">
                <a:solidFill>
                  <a:srgbClr val="FF0000"/>
                </a:solidFill>
              </a:rPr>
              <a:t>参</a:t>
            </a:r>
            <a:endParaRPr kumimoji="1" lang="en-US" altLang="zh-CN" sz="2400" dirty="0" smtClean="0">
              <a:solidFill>
                <a:srgbClr val="FF0000"/>
              </a:solidFill>
            </a:endParaRPr>
          </a:p>
          <a:p>
            <a:pPr marL="0" indent="0">
              <a:lnSpc>
                <a:spcPct val="100000"/>
              </a:lnSpc>
              <a:buNone/>
            </a:pPr>
            <a:r>
              <a:rPr kumimoji="1" lang="zh-CN" altLang="en-US" sz="2400" dirty="0" smtClean="0">
                <a:solidFill>
                  <a:srgbClr val="FF0000"/>
                </a:solidFill>
              </a:rPr>
              <a:t>     </a:t>
            </a:r>
            <a:r>
              <a:rPr kumimoji="1" lang="en-US" altLang="zh-CN" sz="2400" dirty="0" err="1" smtClean="0">
                <a:solidFill>
                  <a:schemeClr val="tx1"/>
                </a:solidFill>
              </a:rPr>
              <a:t>Func</a:t>
            </a:r>
            <a:r>
              <a:rPr kumimoji="1" lang="en-US" altLang="zh-CN" sz="2400" dirty="0" smtClean="0">
                <a:solidFill>
                  <a:srgbClr val="FF0000"/>
                </a:solidFill>
              </a:rPr>
              <a:t>(Test</a:t>
            </a:r>
            <a:r>
              <a:rPr kumimoji="1" lang="zh-CN" altLang="en-US" sz="2400" dirty="0" smtClean="0">
                <a:solidFill>
                  <a:srgbClr val="FF0000"/>
                </a:solidFill>
              </a:rPr>
              <a:t> </a:t>
            </a:r>
            <a:r>
              <a:rPr kumimoji="1" lang="en-US" altLang="zh-CN" sz="2400" dirty="0" smtClean="0">
                <a:solidFill>
                  <a:srgbClr val="FF0000"/>
                </a:solidFill>
              </a:rPr>
              <a:t>a)</a:t>
            </a:r>
          </a:p>
          <a:p>
            <a:pPr marL="0" indent="0">
              <a:lnSpc>
                <a:spcPct val="100000"/>
              </a:lnSpc>
              <a:buNone/>
            </a:pPr>
            <a:r>
              <a:rPr kumimoji="1" lang="en-US" altLang="zh-CN" sz="2400" dirty="0"/>
              <a:t>3</a:t>
            </a:r>
            <a:r>
              <a:rPr kumimoji="1" lang="zh-CN" altLang="en-US" sz="2400" dirty="0"/>
              <a:t>、函数返回</a:t>
            </a:r>
            <a:r>
              <a:rPr kumimoji="1" lang="zh-CN" altLang="en-US" sz="2400" dirty="0">
                <a:solidFill>
                  <a:srgbClr val="FF0000"/>
                </a:solidFill>
              </a:rPr>
              <a:t>类</a:t>
            </a:r>
            <a:r>
              <a:rPr kumimoji="1" lang="zh-CN" altLang="en-US" sz="2400" dirty="0" smtClean="0">
                <a:solidFill>
                  <a:srgbClr val="FF0000"/>
                </a:solidFill>
              </a:rPr>
              <a:t>对象</a:t>
            </a:r>
            <a:endParaRPr kumimoji="1" lang="en-US" altLang="zh-CN" sz="2400" dirty="0" smtClean="0">
              <a:solidFill>
                <a:srgbClr val="FF0000"/>
              </a:solidFill>
            </a:endParaRPr>
          </a:p>
          <a:p>
            <a:pPr marL="0" indent="0">
              <a:lnSpc>
                <a:spcPct val="100000"/>
              </a:lnSpc>
              <a:buNone/>
            </a:pPr>
            <a:r>
              <a:rPr kumimoji="1" lang="en-US" altLang="zh-CN" sz="2400" dirty="0">
                <a:solidFill>
                  <a:srgbClr val="FF0000"/>
                </a:solidFill>
              </a:rPr>
              <a:t>	</a:t>
            </a:r>
            <a:r>
              <a:rPr kumimoji="1" lang="en-US" altLang="zh-CN" sz="2400" dirty="0" smtClean="0">
                <a:solidFill>
                  <a:srgbClr val="FF0000"/>
                </a:solidFill>
              </a:rPr>
              <a:t>Test</a:t>
            </a:r>
            <a:r>
              <a:rPr kumimoji="1" lang="zh-CN" altLang="en-US" sz="2400" dirty="0" smtClean="0">
                <a:solidFill>
                  <a:srgbClr val="FF0000"/>
                </a:solidFill>
              </a:rPr>
              <a:t> </a:t>
            </a:r>
            <a:r>
              <a:rPr kumimoji="1" lang="en-US" altLang="zh-CN" sz="2400" dirty="0" err="1" smtClean="0">
                <a:solidFill>
                  <a:schemeClr val="tx1"/>
                </a:solidFill>
              </a:rPr>
              <a:t>Func</a:t>
            </a:r>
            <a:r>
              <a:rPr kumimoji="1" lang="en-US" altLang="zh-CN" sz="2400" dirty="0" smtClean="0">
                <a:solidFill>
                  <a:schemeClr val="tx1"/>
                </a:solidFill>
              </a:rPr>
              <a:t>(void)</a:t>
            </a:r>
          </a:p>
          <a:p>
            <a:pPr marL="0" indent="0">
              <a:lnSpc>
                <a:spcPct val="100000"/>
              </a:lnSpc>
              <a:buNone/>
            </a:pPr>
            <a:r>
              <a:rPr kumimoji="1" lang="zh-CN" altLang="en-US" sz="2400" dirty="0" smtClean="0"/>
              <a:t>编译</a:t>
            </a:r>
            <a:r>
              <a:rPr kumimoji="1" lang="zh-CN" altLang="en-US" sz="2400" dirty="0"/>
              <a:t>器会生成自动调用“</a:t>
            </a:r>
            <a:r>
              <a:rPr kumimoji="1" lang="zh-CN" altLang="en-US" sz="2400" dirty="0">
                <a:solidFill>
                  <a:srgbClr val="FF0000"/>
                </a:solidFill>
              </a:rPr>
              <a:t>拷贝构造函数</a:t>
            </a:r>
            <a:r>
              <a:rPr kumimoji="1" lang="zh-CN" altLang="en-US" sz="2400" dirty="0"/>
              <a:t>”，在已有对象基础上生成新对象</a:t>
            </a:r>
            <a:r>
              <a:rPr kumimoji="1" lang="zh-CN" altLang="en-US" sz="2400" dirty="0" smtClean="0"/>
              <a:t>。</a:t>
            </a:r>
            <a:endParaRPr kumimoji="1" lang="en-US" altLang="zh-CN" sz="2400" dirty="0"/>
          </a:p>
        </p:txBody>
      </p:sp>
    </p:spTree>
    <p:extLst>
      <p:ext uri="{BB962C8B-B14F-4D97-AF65-F5344CB8AC3E}">
        <p14:creationId xmlns:p14="http://schemas.microsoft.com/office/powerpoint/2010/main" val="3546227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smtClean="0"/>
              <a:t>拷贝构造函数：执行顺序</a:t>
            </a:r>
            <a:endParaRPr kumimoji="1" lang="zh-CN" altLang="en-US" dirty="0"/>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t>complex </a:t>
            </a:r>
            <a:r>
              <a:rPr kumimoji="0" lang="en-US" altLang="zh-CN" sz="2000" b="1" dirty="0" err="1"/>
              <a:t>func</a:t>
            </a:r>
            <a:r>
              <a:rPr kumimoji="0" lang="en-US" altLang="zh-CN" sz="2000" b="1" dirty="0"/>
              <a:t>(complex c) {</a:t>
            </a:r>
          </a:p>
          <a:p>
            <a:pPr eaLnBrk="1" hangingPunct="1">
              <a:spcBef>
                <a:spcPct val="50000"/>
              </a:spcBef>
            </a:pPr>
            <a:r>
              <a:rPr kumimoji="0" lang="en-US" altLang="zh-CN" sz="2000" b="1" dirty="0"/>
              <a:t>	</a:t>
            </a:r>
            <a:r>
              <a:rPr kumimoji="0" lang="en-US" altLang="zh-CN" sz="2000" b="1" dirty="0">
                <a:solidFill>
                  <a:srgbClr val="C00000"/>
                </a:solidFill>
              </a:rPr>
              <a:t>complex </a:t>
            </a:r>
            <a:r>
              <a:rPr kumimoji="0" lang="en-US" altLang="zh-CN" sz="2000" b="1" dirty="0" err="1">
                <a:solidFill>
                  <a:srgbClr val="C00000"/>
                </a:solidFill>
              </a:rPr>
              <a:t>tmp</a:t>
            </a:r>
            <a:r>
              <a:rPr kumimoji="0" lang="en-US" altLang="zh-CN" sz="2000" b="1" dirty="0">
                <a:solidFill>
                  <a:srgbClr val="C00000"/>
                </a:solidFill>
              </a:rPr>
              <a:t>;	</a:t>
            </a: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p>
          <a:p>
            <a:pPr eaLnBrk="1" hangingPunct="1">
              <a:spcBef>
                <a:spcPct val="50000"/>
              </a:spcBef>
            </a:pPr>
            <a:r>
              <a:rPr kumimoji="0" lang="en-US" altLang="zh-CN" sz="2000" b="1" dirty="0"/>
              <a:t>}</a:t>
            </a:r>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以类的对象为形参</a:t>
            </a:r>
            <a:r>
              <a:rPr kumimoji="0" lang="en-US" altLang="zh-CN" sz="2000" b="1" dirty="0">
                <a:solidFill>
                  <a:srgbClr val="0000FF"/>
                </a:solidFill>
              </a:rPr>
              <a:t>)</a:t>
            </a: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默认构造函数</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返回类对象</a:t>
            </a:r>
            <a:r>
              <a:rPr kumimoji="0" lang="en-US" altLang="zh-CN" sz="2000" b="1" dirty="0">
                <a:solidFill>
                  <a:srgbClr val="0000FF"/>
                </a:solidFill>
              </a:rPr>
              <a:t>)</a:t>
            </a: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的析构函数</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的析构函数</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a:spLocks/>
          </p:cNvSpPr>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smtClean="0">
                <a:solidFill>
                  <a:srgbClr val="002060"/>
                </a:solidFill>
              </a:rPr>
              <a:t>以下述的</a:t>
            </a:r>
            <a:r>
              <a:rPr kumimoji="1" lang="en-US" altLang="zh-CN" dirty="0" err="1" smtClean="0">
                <a:solidFill>
                  <a:srgbClr val="002060"/>
                </a:solidFill>
              </a:rPr>
              <a:t>func</a:t>
            </a:r>
            <a:r>
              <a:rPr kumimoji="1" lang="zh-CN" altLang="en-US" dirty="0" smtClean="0">
                <a:solidFill>
                  <a:srgbClr val="002060"/>
                </a:solidFill>
              </a:rPr>
              <a:t>函数为例，调用该函数时，函数中各类构造函数和析构函数的执行顺序如下：</a:t>
            </a:r>
            <a:endParaRPr kumimoji="1" lang="zh-CN" altLang="en-US" dirty="0">
              <a:solidFill>
                <a:srgbClr val="002060"/>
              </a:solidFill>
            </a:endParaRPr>
          </a:p>
        </p:txBody>
      </p:sp>
    </p:spTree>
    <p:extLst>
      <p:ext uri="{BB962C8B-B14F-4D97-AF65-F5344CB8AC3E}">
        <p14:creationId xmlns:p14="http://schemas.microsoft.com/office/powerpoint/2010/main" val="15170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a:t>
            </a:r>
            <a:r>
              <a:rPr lang="en-US" altLang="zh-CN" b="1" dirty="0" smtClean="0">
                <a:solidFill>
                  <a:srgbClr val="FF0000"/>
                </a:solidFill>
                <a:latin typeface="Consolas" panose="020B0609020204030204" pitchFamily="49" charset="0"/>
                <a:cs typeface="Consolas" panose="020B0609020204030204" pitchFamily="49" charset="0"/>
              </a:rPr>
              <a:t>//</a:t>
            </a:r>
            <a:r>
              <a:rPr lang="zh-CN" altLang="en-US" b="1" dirty="0" smtClean="0">
                <a:solidFill>
                  <a:srgbClr val="FF0000"/>
                </a:solidFill>
                <a:latin typeface="Consolas" panose="020B0609020204030204" pitchFamily="49" charset="0"/>
                <a:cs typeface="Consolas" panose="020B0609020204030204" pitchFamily="49" charset="0"/>
              </a:rPr>
              <a:t>构造函数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a:t>
            </a:r>
            <a:r>
              <a:rPr lang="en-US" altLang="zh-CN" b="1" dirty="0" err="1">
                <a:solidFill>
                  <a:srgbClr val="0070C0"/>
                </a:solidFill>
                <a:latin typeface="Consolas" panose="020B0609020204030204" pitchFamily="49" charset="0"/>
                <a:cs typeface="Consolas" panose="020B0609020204030204" pitchFamily="49" charset="0"/>
              </a:rPr>
              <a:t>const</a:t>
            </a:r>
            <a:r>
              <a:rPr lang="en-US" altLang="zh-CN" b="1" dirty="0">
                <a:solidFill>
                  <a:srgbClr val="0070C0"/>
                </a:solidFill>
                <a:latin typeface="Consolas" panose="020B0609020204030204" pitchFamily="49" charset="0"/>
                <a:cs typeface="Consolas" panose="020B0609020204030204" pitchFamily="49" charset="0"/>
              </a:rPr>
              <a: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smtClean="0">
                <a:solidFill>
                  <a:srgbClr val="FF0000"/>
                </a:solidFill>
                <a:latin typeface="Consolas" panose="020B0609020204030204" pitchFamily="49" charset="0"/>
                <a:cs typeface="Consolas" panose="020B0609020204030204" pitchFamily="49" charset="0"/>
              </a:rPr>
              <a:t>//</a:t>
            </a:r>
            <a:r>
              <a:rPr lang="zh-CN" altLang="en-US" b="1" dirty="0" smtClean="0">
                <a:solidFill>
                  <a:srgbClr val="FF0000"/>
                </a:solidFill>
                <a:latin typeface="Consolas" panose="020B0609020204030204" pitchFamily="49" charset="0"/>
                <a:cs typeface="Consolas" panose="020B0609020204030204" pitchFamily="49" charset="0"/>
              </a:rPr>
              <a:t>拷贝构造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 </a:t>
            </a:r>
            <a:r>
              <a:rPr lang="en-US" altLang="zh-CN" b="1" dirty="0" smtClean="0">
                <a:latin typeface="Consolas" panose="020B0609020204030204" pitchFamily="49" charset="0"/>
                <a:cs typeface="Consolas" panose="020B0609020204030204" pitchFamily="49" charset="0"/>
              </a:rPr>
              <a:t>{ </a:t>
            </a:r>
            <a:r>
              <a:rPr lang="en-US" altLang="zh-CN" b="1" dirty="0" smtClean="0">
                <a:solidFill>
                  <a:srgbClr val="FF0000"/>
                </a:solidFill>
                <a:latin typeface="Consolas" panose="020B0609020204030204" pitchFamily="49" charset="0"/>
                <a:cs typeface="Consolas" panose="020B0609020204030204" pitchFamily="49" charset="0"/>
              </a:rPr>
              <a:t>//</a:t>
            </a:r>
            <a:r>
              <a:rPr lang="zh-CN" altLang="en-US" b="1" dirty="0" smtClean="0">
                <a:solidFill>
                  <a:srgbClr val="FF0000"/>
                </a:solidFill>
                <a:latin typeface="Consolas" panose="020B0609020204030204" pitchFamily="49" charset="0"/>
                <a:cs typeface="Consolas" panose="020B0609020204030204" pitchFamily="49" charset="0"/>
              </a:rPr>
              <a:t>析构函数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a:t>
            </a:r>
            <a:r>
              <a:rPr kumimoji="1" lang="zh-CN" altLang="en-US" dirty="0" smtClean="0"/>
              <a:t>实例</a:t>
            </a:r>
            <a:r>
              <a:rPr kumimoji="1" lang="en-US" altLang="zh-CN" dirty="0"/>
              <a:t>1</a:t>
            </a:r>
            <a:endParaRPr kumimoji="1" lang="zh-CN" altLang="en-US" dirty="0"/>
          </a:p>
        </p:txBody>
      </p:sp>
    </p:spTree>
    <p:extLst>
      <p:ext uri="{BB962C8B-B14F-4D97-AF65-F5344CB8AC3E}">
        <p14:creationId xmlns:p14="http://schemas.microsoft.com/office/powerpoint/2010/main" val="4278166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
        <p:nvSpPr>
          <p:cNvPr id="7" name="矩形 6"/>
          <p:cNvSpPr/>
          <p:nvPr/>
        </p:nvSpPr>
        <p:spPr>
          <a:xfrm>
            <a:off x="4067944" y="1421123"/>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smtClean="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函数</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内初始化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2000" b="1" dirty="0">
                <a:solidFill>
                  <a:srgbClr val="FF0000"/>
                </a:solidFill>
                <a:latin typeface="Consolas" panose="020B0609020204030204" pitchFamily="49" charset="0"/>
                <a:ea typeface="Courier" charset="0"/>
                <a:cs typeface="Consolas" panose="020B0609020204030204" pitchFamily="49" charset="0"/>
              </a:rPr>
              <a:t> Test</a:t>
            </a:r>
            <a:r>
              <a:rPr lang="en-US" altLang="zh-CN" sz="2000" b="1" dirty="0" smtClean="0">
                <a:solidFill>
                  <a:srgbClr val="FF0000"/>
                </a:solidFill>
                <a:latin typeface="Consolas" panose="020B0609020204030204" pitchFamily="49" charset="0"/>
                <a:ea typeface="Courier" charset="0"/>
                <a:cs typeface="Consolas" panose="020B0609020204030204" pitchFamily="49" charset="0"/>
              </a:rPr>
              <a:t>&amp;)</a:t>
            </a:r>
            <a:r>
              <a:rPr lang="en-US" altLang="zh-CN" sz="20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smtClean="0">
                <a:solidFill>
                  <a:srgbClr val="00B050"/>
                </a:solidFill>
                <a:latin typeface="华文楷体" panose="02010600040101010101" pitchFamily="2" charset="-122"/>
                <a:ea typeface="华文楷体" panose="02010600040101010101" pitchFamily="2" charset="-122"/>
                <a:cs typeface="Consolas" panose="020B0609020204030204" pitchFamily="49" charset="0"/>
              </a:rPr>
              <a:t>参数 </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smtClean="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时 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2000" b="1" dirty="0">
                <a:solidFill>
                  <a:srgbClr val="FF0000"/>
                </a:solidFill>
                <a:latin typeface="Consolas" panose="020B0609020204030204" pitchFamily="49" charset="0"/>
                <a:ea typeface="Courier" charset="0"/>
                <a:cs typeface="Consolas" panose="020B0609020204030204" pitchFamily="49" charset="0"/>
              </a:rPr>
              <a:t> Test</a:t>
            </a:r>
            <a:r>
              <a:rPr lang="en-US" altLang="zh-CN" sz="2000" b="1" dirty="0" smtClean="0">
                <a:solidFill>
                  <a:srgbClr val="FF0000"/>
                </a:solidFill>
                <a:latin typeface="Consolas" panose="020B0609020204030204" pitchFamily="49" charset="0"/>
                <a:ea typeface="Courier" charset="0"/>
                <a:cs typeface="Consolas" panose="020B0609020204030204" pitchFamily="49" charset="0"/>
              </a:rPr>
              <a: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smtClean="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返回拷贝</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a:t>
            </a:r>
            <a:r>
              <a:rPr kumimoji="1" lang="zh-CN" altLang="en-US" dirty="0" smtClean="0"/>
              <a:t>实例</a:t>
            </a:r>
            <a:r>
              <a:rPr kumimoji="1" lang="en-US" altLang="zh-CN" dirty="0" smtClean="0"/>
              <a:t>1</a:t>
            </a:r>
            <a:endParaRPr kumimoji="1" lang="zh-CN" altLang="en-US" dirty="0"/>
          </a:p>
        </p:txBody>
      </p:sp>
      <p:sp>
        <p:nvSpPr>
          <p:cNvPr id="6" name="矩形 5"/>
          <p:cNvSpPr/>
          <p:nvPr/>
        </p:nvSpPr>
        <p:spPr>
          <a:xfrm>
            <a:off x="179512" y="1391865"/>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10" name="直线箭头连接符 9"/>
          <p:cNvCxnSpPr/>
          <p:nvPr/>
        </p:nvCxnSpPr>
        <p:spPr>
          <a:xfrm flipV="1">
            <a:off x="1619672" y="1971618"/>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1637147"/>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2428196"/>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95536" y="2661385"/>
            <a:ext cx="3727326" cy="49698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bwMode="auto">
          <a:xfrm>
            <a:off x="0" y="5174846"/>
            <a:ext cx="9144000" cy="156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smtClean="0"/>
              <a:t>注意采用编译选项，禁止编译器进行返回值优化：</a:t>
            </a:r>
            <a:endParaRPr lang="en-US" altLang="zh-CN" sz="2000" dirty="0" smtClean="0"/>
          </a:p>
          <a:p>
            <a:pPr marL="0" indent="0">
              <a:lnSpc>
                <a:spcPct val="100000"/>
              </a:lnSpc>
              <a:buNone/>
            </a:pPr>
            <a:r>
              <a:rPr lang="en-US" altLang="zh-CN" sz="2000" dirty="0" smtClean="0"/>
              <a:t>g</a:t>
            </a:r>
            <a:r>
              <a:rPr lang="en-US" altLang="zh-CN" sz="2000" dirty="0"/>
              <a:t>++ </a:t>
            </a:r>
            <a:r>
              <a:rPr lang="en-US" altLang="zh-CN" sz="2000" dirty="0" err="1" smtClean="0"/>
              <a:t>test.cpp</a:t>
            </a:r>
            <a:r>
              <a:rPr lang="en-US" altLang="zh-CN" sz="2000" dirty="0" smtClean="0"/>
              <a:t> </a:t>
            </a:r>
            <a:r>
              <a:rPr lang="en-US" altLang="zh-CN" sz="2000" dirty="0"/>
              <a:t>--</a:t>
            </a:r>
            <a:r>
              <a:rPr lang="en-US" altLang="zh-CN" sz="2000" dirty="0" err="1"/>
              <a:t>std</a:t>
            </a:r>
            <a:r>
              <a:rPr lang="en-US" altLang="zh-CN" sz="2000" dirty="0"/>
              <a:t>=</a:t>
            </a:r>
            <a:r>
              <a:rPr lang="en-US" altLang="zh-CN" sz="2000" dirty="0" err="1"/>
              <a:t>c++</a:t>
            </a:r>
            <a:r>
              <a:rPr lang="en-US" altLang="zh-CN" sz="2000" dirty="0"/>
              <a:t>11 -</a:t>
            </a:r>
            <a:r>
              <a:rPr lang="en-US" altLang="zh-CN" sz="2000" dirty="0" err="1" smtClean="0"/>
              <a:t>fno</a:t>
            </a:r>
            <a:r>
              <a:rPr lang="en-US" altLang="zh-CN" sz="2000" dirty="0" smtClean="0"/>
              <a:t>-elide-constructors</a:t>
            </a:r>
            <a:r>
              <a:rPr lang="zh-CN" altLang="en-US" sz="2000" dirty="0"/>
              <a:t> </a:t>
            </a:r>
            <a:r>
              <a:rPr lang="en-US" altLang="zh-CN" sz="2000" dirty="0" smtClean="0"/>
              <a:t>-o</a:t>
            </a:r>
            <a:r>
              <a:rPr lang="zh-CN" altLang="en-US" sz="2000" dirty="0" smtClean="0"/>
              <a:t> </a:t>
            </a:r>
            <a:r>
              <a:rPr lang="en-US" altLang="zh-CN" sz="2000" dirty="0" smtClean="0"/>
              <a:t>test</a:t>
            </a:r>
          </a:p>
          <a:p>
            <a:pPr marL="0" indent="0">
              <a:lnSpc>
                <a:spcPct val="100000"/>
              </a:lnSpc>
              <a:buNone/>
            </a:pPr>
            <a:r>
              <a:rPr kumimoji="1" lang="zh-CN" altLang="en-US" sz="2000" dirty="0" smtClean="0">
                <a:solidFill>
                  <a:schemeClr val="tx1"/>
                </a:solidFill>
              </a:rPr>
              <a:t>如果没有</a:t>
            </a:r>
            <a:r>
              <a:rPr kumimoji="1" lang="zh-CN" altLang="en-US" sz="2000" dirty="0">
                <a:solidFill>
                  <a:schemeClr val="tx1"/>
                </a:solidFill>
              </a:rPr>
              <a:t>采用编译</a:t>
            </a:r>
            <a:r>
              <a:rPr kumimoji="1" lang="zh-CN" altLang="en-US" sz="2000" dirty="0" smtClean="0">
                <a:solidFill>
                  <a:schemeClr val="tx1"/>
                </a:solidFill>
              </a:rPr>
              <a:t>选项，</a:t>
            </a:r>
            <a:r>
              <a:rPr kumimoji="1" lang="zh-CN" altLang="en-US" sz="2000" dirty="0">
                <a:solidFill>
                  <a:schemeClr val="tx1"/>
                </a:solidFill>
              </a:rPr>
              <a:t>第二个</a:t>
            </a:r>
            <a:r>
              <a:rPr kumimoji="1" lang="en-US" altLang="zh-CN" sz="2000" dirty="0">
                <a:solidFill>
                  <a:schemeClr val="tx1"/>
                </a:solidFill>
              </a:rPr>
              <a:t>Test(</a:t>
            </a:r>
            <a:r>
              <a:rPr kumimoji="1" lang="en-US" altLang="zh-CN" sz="2000" dirty="0" err="1">
                <a:solidFill>
                  <a:schemeClr val="tx1"/>
                </a:solidFill>
              </a:rPr>
              <a:t>const</a:t>
            </a:r>
            <a:r>
              <a:rPr kumimoji="1" lang="en-US" altLang="zh-CN" sz="2000" dirty="0">
                <a:solidFill>
                  <a:schemeClr val="tx1"/>
                </a:solidFill>
              </a:rPr>
              <a:t> Test&amp;)</a:t>
            </a:r>
            <a:r>
              <a:rPr kumimoji="1" lang="zh-CN" altLang="en-US" sz="2000" dirty="0">
                <a:solidFill>
                  <a:schemeClr val="tx1"/>
                </a:solidFill>
              </a:rPr>
              <a:t>不会输出出来，编译器进行了返回值</a:t>
            </a:r>
            <a:r>
              <a:rPr kumimoji="1" lang="zh-CN" altLang="en-US" sz="2000" dirty="0" smtClean="0">
                <a:solidFill>
                  <a:schemeClr val="tx1"/>
                </a:solidFill>
              </a:rPr>
              <a:t>优化</a:t>
            </a:r>
            <a:endParaRPr kumimoji="1" lang="zh-CN" altLang="en-US" sz="2000" dirty="0">
              <a:solidFill>
                <a:schemeClr val="tx1"/>
              </a:solidFill>
            </a:endParaRPr>
          </a:p>
        </p:txBody>
      </p:sp>
    </p:spTree>
    <p:extLst>
      <p:ext uri="{BB962C8B-B14F-4D97-AF65-F5344CB8AC3E}">
        <p14:creationId xmlns:p14="http://schemas.microsoft.com/office/powerpoint/2010/main" val="18364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83568" y="1700808"/>
            <a:ext cx="8047806" cy="2088232"/>
          </a:xfrm>
        </p:spPr>
        <p:txBody>
          <a:bodyPr/>
          <a:lstStyle/>
          <a:p>
            <a:pPr>
              <a:lnSpc>
                <a:spcPct val="100000"/>
              </a:lnSpc>
            </a:pPr>
            <a:r>
              <a:rPr kumimoji="1" lang="zh-CN" altLang="en-US" dirty="0"/>
              <a:t>类的新对象被定义后，会调用构造函数或拷贝构造函数之一。</a:t>
            </a:r>
            <a:r>
              <a:rPr kumimoji="1" lang="zh-CN" altLang="en-US" dirty="0" smtClean="0"/>
              <a:t>如果调用拷贝构造</a:t>
            </a:r>
            <a:r>
              <a:rPr kumimoji="1" lang="zh-CN" altLang="en-US" dirty="0" smtClean="0"/>
              <a:t>函数</a:t>
            </a:r>
            <a:r>
              <a:rPr kumimoji="1" lang="zh-CN" altLang="en-US" dirty="0" smtClean="0"/>
              <a:t>，但没有</a:t>
            </a:r>
            <a:r>
              <a:rPr kumimoji="1" lang="zh-CN" altLang="en-US" dirty="0" smtClean="0"/>
              <a:t>给该类</a:t>
            </a:r>
            <a:r>
              <a:rPr kumimoji="1" lang="zh-CN" altLang="en-US" dirty="0" smtClean="0"/>
              <a:t>显式定义</a:t>
            </a:r>
            <a:r>
              <a:rPr kumimoji="1" lang="zh-CN" altLang="en-US" dirty="0"/>
              <a:t>拷贝构造函数，</a:t>
            </a:r>
            <a:r>
              <a:rPr kumimoji="1" lang="zh-CN" altLang="en-US" dirty="0">
                <a:solidFill>
                  <a:srgbClr val="002060"/>
                </a:solidFill>
              </a:rPr>
              <a:t>编译器将</a:t>
            </a:r>
            <a:r>
              <a:rPr kumimoji="1" lang="zh-CN" altLang="en-US" dirty="0">
                <a:solidFill>
                  <a:srgbClr val="FF0000"/>
                </a:solidFill>
              </a:rPr>
              <a:t>自动合成</a:t>
            </a:r>
            <a:r>
              <a:rPr kumimoji="1" lang="zh-CN" altLang="en-US" dirty="0">
                <a:solidFill>
                  <a:srgbClr val="002060"/>
                </a:solidFill>
              </a:rPr>
              <a:t>，且采用</a:t>
            </a:r>
            <a:r>
              <a:rPr kumimoji="1" lang="zh-CN" altLang="en-US" dirty="0">
                <a:solidFill>
                  <a:srgbClr val="FF0000"/>
                </a:solidFill>
              </a:rPr>
              <a:t>位</a:t>
            </a:r>
            <a:r>
              <a:rPr kumimoji="1" lang="zh-CN" altLang="en-US" dirty="0" smtClean="0">
                <a:solidFill>
                  <a:srgbClr val="FF0000"/>
                </a:solidFill>
              </a:rPr>
              <a:t>拷贝</a:t>
            </a:r>
            <a:r>
              <a:rPr kumimoji="1" lang="en-US" altLang="zh-CN" dirty="0" smtClean="0">
                <a:solidFill>
                  <a:srgbClr val="FF0000"/>
                </a:solidFill>
              </a:rPr>
              <a:t>(</a:t>
            </a:r>
            <a:r>
              <a:rPr kumimoji="1" lang="en-US" altLang="zh-CN" dirty="0" err="1" smtClean="0">
                <a:solidFill>
                  <a:srgbClr val="FF0000"/>
                </a:solidFill>
              </a:rPr>
              <a:t>Bitcopy</a:t>
            </a:r>
            <a:r>
              <a:rPr kumimoji="1" lang="en-US" altLang="zh-CN" dirty="0" smtClean="0">
                <a:solidFill>
                  <a:srgbClr val="FF0000"/>
                </a:solidFill>
              </a:rPr>
              <a:t>)</a:t>
            </a:r>
            <a:r>
              <a:rPr kumimoji="1" lang="zh-CN" altLang="en-US" dirty="0" smtClean="0">
                <a:solidFill>
                  <a:srgbClr val="002060"/>
                </a:solidFill>
              </a:rPr>
              <a:t>，即拷贝成员的</a:t>
            </a:r>
            <a:r>
              <a:rPr kumimoji="1" lang="zh-CN" altLang="en-US" dirty="0" smtClean="0">
                <a:solidFill>
                  <a:srgbClr val="FF0000"/>
                </a:solidFill>
              </a:rPr>
              <a:t>地址</a:t>
            </a:r>
            <a:r>
              <a:rPr kumimoji="1" lang="zh-CN" altLang="en-US" dirty="0" smtClean="0">
                <a:solidFill>
                  <a:srgbClr val="002060"/>
                </a:solidFill>
              </a:rPr>
              <a:t>而非内容。</a:t>
            </a:r>
            <a:endParaRPr kumimoji="1" lang="en-US" altLang="zh-CN" dirty="0">
              <a:solidFill>
                <a:srgbClr val="002060"/>
              </a:solidFill>
            </a:endParaRPr>
          </a:p>
          <a:p>
            <a:pPr>
              <a:lnSpc>
                <a:spcPct val="100000"/>
              </a:lnSpc>
            </a:pPr>
            <a:r>
              <a:rPr kumimoji="1" lang="zh-CN" altLang="en-US" dirty="0">
                <a:solidFill>
                  <a:srgbClr val="002060"/>
                </a:solidFill>
              </a:rPr>
              <a:t>注意：位拷贝在遇到</a:t>
            </a:r>
            <a:r>
              <a:rPr kumimoji="1" lang="zh-CN" altLang="en-US" dirty="0">
                <a:solidFill>
                  <a:srgbClr val="FF0000"/>
                </a:solidFill>
              </a:rPr>
              <a:t>指针类型成员</a:t>
            </a:r>
            <a:r>
              <a:rPr kumimoji="1" lang="zh-CN" altLang="en-US" dirty="0" smtClean="0">
                <a:solidFill>
                  <a:srgbClr val="002060"/>
                </a:solidFill>
              </a:rPr>
              <a:t>时可能会出错</a:t>
            </a:r>
            <a:r>
              <a:rPr kumimoji="1" lang="en-US" altLang="zh-CN" dirty="0" smtClean="0">
                <a:solidFill>
                  <a:srgbClr val="002060"/>
                </a:solidFill>
              </a:rPr>
              <a:t>,</a:t>
            </a:r>
            <a:r>
              <a:rPr kumimoji="1" lang="zh-CN" altLang="en-US" dirty="0" smtClean="0">
                <a:solidFill>
                  <a:srgbClr val="002060"/>
                </a:solidFill>
              </a:rPr>
              <a:t>会导致多个对象指向同一个地址</a:t>
            </a:r>
            <a:endParaRPr kumimoji="1" lang="zh-CN" altLang="en-US" dirty="0">
              <a:solidFill>
                <a:srgbClr val="002060"/>
              </a:solidFill>
            </a:endParaRPr>
          </a:p>
        </p:txBody>
      </p:sp>
    </p:spTree>
    <p:extLst>
      <p:ext uri="{BB962C8B-B14F-4D97-AF65-F5344CB8AC3E}">
        <p14:creationId xmlns:p14="http://schemas.microsoft.com/office/powerpoint/2010/main" val="2127075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sp>
        <p:nvSpPr>
          <p:cNvPr id="6" name="矩形 5"/>
          <p:cNvSpPr/>
          <p:nvPr/>
        </p:nvSpPr>
        <p:spPr>
          <a:xfrm>
            <a:off x="107504" y="1844824"/>
            <a:ext cx="4752528" cy="5078313"/>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class A {</a:t>
            </a:r>
          </a:p>
          <a:p>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int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m_size</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m_size</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i</a:t>
            </a:r>
            <a:r>
              <a:rPr lang="en-US" altLang="zh-CN" b="1" dirty="0">
                <a:latin typeface="Consolas" panose="020B0609020204030204" pitchFamily="49" charset="0"/>
                <a:cs typeface="Consolas" panose="020B0609020204030204" pitchFamily="49" charset="0"/>
              </a:rPr>
              <a:t>) </a:t>
            </a:r>
            <a:r>
              <a:rPr lang="en-US" altLang="zh-CN" b="1" dirty="0" smtClean="0">
                <a:latin typeface="Consolas" panose="020B0609020204030204" pitchFamily="49" charset="0"/>
                <a:cs typeface="Consolas" panose="020B0609020204030204" pitchFamily="49" charset="0"/>
              </a:rPr>
              <a:t>{ </a:t>
            </a:r>
            <a:r>
              <a:rPr lang="en-US" altLang="zh-CN" b="1" dirty="0" smtClean="0">
                <a:solidFill>
                  <a:srgbClr val="FF0000"/>
                </a:solidFill>
                <a:latin typeface="Consolas" panose="020B0609020204030204" pitchFamily="49" charset="0"/>
                <a:cs typeface="Consolas" panose="020B0609020204030204" pitchFamily="49" charset="0"/>
              </a:rPr>
              <a:t>//</a:t>
            </a:r>
            <a:r>
              <a:rPr lang="zh-CN" altLang="en-US" b="1" dirty="0" smtClean="0">
                <a:solidFill>
                  <a:srgbClr val="FF0000"/>
                </a:solidFill>
                <a:latin typeface="Consolas" panose="020B0609020204030204" pitchFamily="49" charset="0"/>
                <a:cs typeface="Consolas" panose="020B0609020204030204" pitchFamily="49" charset="0"/>
              </a:rPr>
              <a:t>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 = new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m_size</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memset</a:t>
            </a:r>
            <a:r>
              <a:rPr lang="en-US" altLang="zh-CN" b="1" dirty="0">
                <a:latin typeface="Consolas" panose="020B0609020204030204" pitchFamily="49" charset="0"/>
                <a:cs typeface="Consolas" panose="020B0609020204030204" pitchFamily="49" charset="0"/>
              </a:rPr>
              <a:t>(</a:t>
            </a:r>
            <a:r>
              <a:rPr lang="en-US" altLang="zh-CN" b="1" dirty="0" err="1">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 </a:t>
            </a:r>
            <a:r>
              <a:rPr lang="en-US" altLang="zh-CN" b="1" dirty="0" smtClean="0">
                <a:latin typeface="Consolas" panose="020B0609020204030204" pitchFamily="49" charset="0"/>
                <a:cs typeface="Consolas" panose="020B0609020204030204" pitchFamily="49" charset="0"/>
              </a:rPr>
              <a:t>0, </a:t>
            </a:r>
            <a:r>
              <a:rPr lang="en-US" altLang="zh-CN" b="1" dirty="0" err="1" smtClean="0">
                <a:latin typeface="Consolas" panose="020B0609020204030204" pitchFamily="49" charset="0"/>
                <a:cs typeface="Consolas" panose="020B0609020204030204" pitchFamily="49" charset="0"/>
              </a:rPr>
              <a:t>m_size</a:t>
            </a:r>
            <a:r>
              <a:rPr lang="en-US" altLang="zh-CN" b="1" dirty="0" smtClean="0">
                <a:latin typeface="Consolas" panose="020B0609020204030204" pitchFamily="49" charset="0"/>
                <a:cs typeface="Consolas" panose="020B0609020204030204" pitchFamily="49" charset="0"/>
              </a:rPr>
              <a:t>*</a:t>
            </a:r>
            <a:r>
              <a:rPr lang="en-US" altLang="zh-CN" b="1" dirty="0" err="1" smtClean="0">
                <a:latin typeface="Consolas" panose="020B0609020204030204" pitchFamily="49" charset="0"/>
                <a:cs typeface="Consolas" panose="020B0609020204030204" pitchFamily="49" charset="0"/>
              </a:rPr>
              <a:t>sizeof</a:t>
            </a:r>
            <a:r>
              <a:rPr lang="en-US" altLang="zh-CN" b="1" dirty="0" smtClean="0">
                <a:latin typeface="Consolas" panose="020B0609020204030204" pitchFamily="49" charset="0"/>
                <a:cs typeface="Consolas" panose="020B0609020204030204" pitchFamily="49" charset="0"/>
              </a:rPr>
              <a:t>(</a:t>
            </a:r>
            <a:r>
              <a:rPr lang="en-US" altLang="zh-CN" b="1" dirty="0" err="1" smtClean="0">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 { delete []</a:t>
            </a:r>
            <a:r>
              <a:rPr lang="en-US" altLang="zh-CN" b="1" dirty="0" err="1">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 </a:t>
            </a:r>
            <a:r>
              <a:rPr lang="en-US" altLang="zh-CN" b="1" dirty="0" smtClean="0">
                <a:latin typeface="Consolas" panose="020B0609020204030204" pitchFamily="49" charset="0"/>
                <a:cs typeface="Consolas" panose="020B0609020204030204" pitchFamily="49" charset="0"/>
              </a:rPr>
              <a:t>} </a:t>
            </a:r>
            <a:r>
              <a:rPr lang="en-US" altLang="zh-CN" b="1" dirty="0" smtClean="0">
                <a:solidFill>
                  <a:srgbClr val="FF0000"/>
                </a:solidFill>
                <a:latin typeface="Consolas" panose="020B0609020204030204" pitchFamily="49" charset="0"/>
                <a:cs typeface="Consolas" panose="020B0609020204030204" pitchFamily="49" charset="0"/>
              </a:rPr>
              <a:t>//</a:t>
            </a:r>
            <a:r>
              <a:rPr lang="zh-CN" altLang="en-US" b="1" dirty="0" smtClean="0">
                <a:solidFill>
                  <a:srgbClr val="FF0000"/>
                </a:solidFill>
                <a:latin typeface="Consolas" panose="020B0609020204030204" pitchFamily="49" charset="0"/>
                <a:cs typeface="Consolas" panose="020B0609020204030204" pitchFamily="49" charset="0"/>
              </a:rPr>
              <a:t>析构</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void set(</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index,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value)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m_arr</a:t>
            </a:r>
            <a:r>
              <a:rPr lang="en-US" altLang="zh-CN" b="1" dirty="0">
                <a:latin typeface="Consolas" panose="020B0609020204030204" pitchFamily="49" charset="0"/>
                <a:cs typeface="Consolas" panose="020B0609020204030204" pitchFamily="49" charset="0"/>
              </a:rPr>
              <a:t>[index] = value;</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void print();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p:txBody>
      </p:sp>
      <p:sp>
        <p:nvSpPr>
          <p:cNvPr id="8" name="矩形 7"/>
          <p:cNvSpPr/>
          <p:nvPr/>
        </p:nvSpPr>
        <p:spPr>
          <a:xfrm>
            <a:off x="5004048" y="1828485"/>
            <a:ext cx="4032448"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A::print()</a:t>
            </a:r>
          </a:p>
          <a:p>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a:t>
            </a: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p>
          <a:p>
            <a:r>
              <a:rPr lang="en-US" altLang="zh-CN" sz="1600" b="1" dirty="0">
                <a:latin typeface="Consolas" panose="020B0609020204030204" pitchFamily="49" charset="0"/>
                <a:cs typeface="Consolas" panose="020B0609020204030204" pitchFamily="49" charset="0"/>
              </a:rPr>
              <a:t>    A a(5);</a:t>
            </a:r>
          </a:p>
          <a:p>
            <a:r>
              <a:rPr lang="en-US" altLang="zh-CN" sz="1600" b="1" dirty="0">
                <a:latin typeface="Consolas" panose="020B0609020204030204" pitchFamily="49" charset="0"/>
                <a:cs typeface="Consolas" panose="020B0609020204030204" pitchFamily="49" charset="0"/>
              </a:rPr>
              <a:t>    A b = a</a:t>
            </a:r>
            <a:r>
              <a:rPr lang="en-US" altLang="zh-CN" sz="1600" b="1" dirty="0" smtClean="0">
                <a:latin typeface="Consolas" panose="020B0609020204030204" pitchFamily="49" charset="0"/>
                <a:cs typeface="Consolas" panose="020B0609020204030204" pitchFamily="49" charset="0"/>
              </a:rPr>
              <a: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smtClean="0">
                <a:solidFill>
                  <a:srgbClr val="FF0000"/>
                </a:solidFill>
                <a:latin typeface="Consolas" panose="020B0609020204030204" pitchFamily="49" charset="0"/>
                <a:cs typeface="Consolas" panose="020B0609020204030204" pitchFamily="49" charset="0"/>
              </a:rPr>
              <a:t>//</a:t>
            </a:r>
            <a:r>
              <a:rPr lang="zh-CN" altLang="en-US" sz="1600" b="1" dirty="0" smtClean="0">
                <a:solidFill>
                  <a:srgbClr val="FF0000"/>
                </a:solidFill>
                <a:latin typeface="Consolas" panose="020B0609020204030204" pitchFamily="49" charset="0"/>
                <a:cs typeface="Consolas" panose="020B0609020204030204" pitchFamily="49" charset="0"/>
              </a:rPr>
              <a:t>调用默认的拷贝构造</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10);</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smtClean="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1937922"/>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a:t>
            </a:r>
            <a:r>
              <a:rPr kumimoji="1" lang="zh-CN" altLang="en-US" dirty="0" smtClean="0"/>
              <a:t>实例</a:t>
            </a:r>
            <a:r>
              <a:rPr kumimoji="1" lang="en-US" altLang="zh-CN" dirty="0"/>
              <a:t>2</a:t>
            </a:r>
            <a:endParaRPr kumimoji="1" lang="zh-CN" altLang="en-US" dirty="0"/>
          </a:p>
        </p:txBody>
      </p:sp>
    </p:spTree>
    <p:extLst>
      <p:ext uri="{BB962C8B-B14F-4D97-AF65-F5344CB8AC3E}">
        <p14:creationId xmlns:p14="http://schemas.microsoft.com/office/powerpoint/2010/main" val="451031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a:p>
        </p:txBody>
      </p:sp>
      <p:sp>
        <p:nvSpPr>
          <p:cNvPr id="7" name="矩形 6"/>
          <p:cNvSpPr/>
          <p:nvPr/>
        </p:nvSpPr>
        <p:spPr>
          <a:xfrm>
            <a:off x="4304308" y="1704064"/>
            <a:ext cx="4680520" cy="1569660"/>
          </a:xfrm>
          <a:prstGeom prst="rect">
            <a:avLst/>
          </a:prstGeom>
        </p:spPr>
        <p:txBody>
          <a:bodyPr wrap="square">
            <a:spAutoFit/>
          </a:bodyPr>
          <a:lstStyle/>
          <a:p>
            <a:pPr eaLnBrk="1" hangingPunct="1">
              <a:defRPr/>
            </a:pPr>
            <a:r>
              <a:rPr lang="sv-SE" altLang="zh-CN" sz="2400" dirty="0">
                <a:cs typeface="宋体" charset="0"/>
              </a:rPr>
              <a:t>m_arr:  </a:t>
            </a:r>
            <a:r>
              <a:rPr lang="sv-SE" altLang="zh-CN" sz="2400" dirty="0" smtClean="0">
                <a:cs typeface="宋体" charset="0"/>
              </a:rPr>
              <a:t>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0  </a:t>
            </a:r>
            <a:r>
              <a:rPr lang="en-US" altLang="zh-CN" sz="24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a:t>
            </a:r>
            <a:r>
              <a:rPr lang="sv-SE" altLang="zh-CN" sz="2400" dirty="0" smtClean="0">
                <a:cs typeface="宋体" charset="0"/>
              </a:rPr>
              <a:t>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0  </a:t>
            </a:r>
            <a:r>
              <a:rPr lang="en-US" altLang="zh-CN" sz="24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a:t>
            </a:r>
            <a:r>
              <a:rPr lang="sv-SE" altLang="zh-CN" sz="2400" dirty="0" smtClean="0">
                <a:cs typeface="宋体" charset="0"/>
              </a:rPr>
              <a:t>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a:t>
            </a:r>
            <a:r>
              <a:rPr lang="sv-SE" altLang="zh-CN" sz="2400" dirty="0" smtClean="0">
                <a:solidFill>
                  <a:srgbClr val="FF0000"/>
                </a:solidFill>
                <a:cs typeface="宋体" charset="0"/>
              </a:rPr>
              <a:t>10</a:t>
            </a:r>
            <a:r>
              <a:rPr lang="en-US" altLang="zh-CN" sz="2400" dirty="0" smtClean="0">
                <a:cs typeface="宋体" charset="0"/>
              </a:rPr>
              <a:t>,</a:t>
            </a:r>
            <a:r>
              <a:rPr lang="zh-CN" altLang="en-US" sz="2400" dirty="0" smtClean="0">
                <a:cs typeface="宋体" charset="0"/>
              </a:rPr>
              <a:t> </a:t>
            </a:r>
            <a:r>
              <a:rPr lang="sv-SE" altLang="zh-CN" sz="2400" dirty="0" smtClean="0">
                <a:cs typeface="宋体" charset="0"/>
              </a:rPr>
              <a:t>0</a:t>
            </a:r>
            <a:r>
              <a:rPr lang="en-US" altLang="zh-CN" sz="2400" dirty="0" smtClean="0">
                <a:cs typeface="宋体" charset="0"/>
              </a:rPr>
              <a:t>,</a:t>
            </a:r>
            <a:r>
              <a:rPr lang="sv-SE" altLang="zh-CN" sz="2400" dirty="0" smtClean="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a:t>
            </a:r>
            <a:r>
              <a:rPr lang="sv-SE" altLang="zh-CN" sz="2400" dirty="0" smtClean="0">
                <a:cs typeface="宋体" charset="0"/>
              </a:rPr>
              <a:t>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a:t>
            </a:r>
            <a:r>
              <a:rPr lang="sv-SE" altLang="zh-CN" sz="2400" dirty="0" smtClean="0">
                <a:solidFill>
                  <a:srgbClr val="FF0000"/>
                </a:solidFill>
                <a:cs typeface="宋体" charset="0"/>
              </a:rPr>
              <a:t>10</a:t>
            </a:r>
            <a:r>
              <a:rPr lang="en-US" altLang="zh-CN" sz="2400" dirty="0" smtClean="0">
                <a:cs typeface="宋体" charset="0"/>
              </a:rPr>
              <a:t>,</a:t>
            </a:r>
            <a:r>
              <a:rPr lang="sv-SE" altLang="zh-CN" sz="2400" dirty="0" smtClean="0">
                <a:cs typeface="宋体" charset="0"/>
              </a:rPr>
              <a:t> 0</a:t>
            </a:r>
            <a:r>
              <a:rPr lang="en-US" altLang="zh-CN" sz="2400" dirty="0" smtClean="0">
                <a:cs typeface="宋体" charset="0"/>
              </a:rPr>
              <a:t>,</a:t>
            </a:r>
            <a:r>
              <a:rPr lang="sv-SE" altLang="zh-CN" sz="2400" dirty="0" smtClean="0">
                <a:cs typeface="宋体" charset="0"/>
              </a:rPr>
              <a:t> 0  </a:t>
            </a:r>
            <a:r>
              <a:rPr lang="en-US" altLang="zh-CN" sz="24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a:t>
            </a:r>
            <a:r>
              <a:rPr lang="en-US" altLang="zh-CN" sz="2400" b="1" dirty="0" err="1"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.print</a:t>
            </a:r>
            <a:r>
              <a:rPr lang="en-US" altLang="zh-CN" sz="2400" b="1" dirty="0" smtClean="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a:t>
            </a:r>
            <a:r>
              <a:rPr kumimoji="1" lang="zh-CN" altLang="en-US" dirty="0" smtClean="0"/>
              <a:t>实例</a:t>
            </a:r>
            <a:r>
              <a:rPr kumimoji="1" lang="en-US" altLang="zh-CN" dirty="0" smtClean="0"/>
              <a:t>2</a:t>
            </a:r>
            <a:endParaRPr kumimoji="1" lang="zh-CN" altLang="en-US" dirty="0"/>
          </a:p>
        </p:txBody>
      </p:sp>
      <p:sp>
        <p:nvSpPr>
          <p:cNvPr id="8" name="内容占位符 2"/>
          <p:cNvSpPr txBox="1">
            <a:spLocks/>
          </p:cNvSpPr>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latin typeface="STKaiti" charset="-122"/>
                <a:ea typeface="STKaiti" charset="-122"/>
                <a:cs typeface="STKaiti" charset="-122"/>
              </a:rPr>
              <a:t>位拷贝会使得对象</a:t>
            </a:r>
            <a:r>
              <a:rPr kumimoji="1" lang="en-US" altLang="zh-CN" dirty="0" smtClean="0">
                <a:latin typeface="STKaiti" charset="-122"/>
                <a:ea typeface="STKaiti" charset="-122"/>
                <a:cs typeface="STKaiti" charset="-122"/>
              </a:rPr>
              <a:t>a, b</a:t>
            </a:r>
            <a:r>
              <a:rPr kumimoji="1" lang="zh-CN" altLang="en-US" dirty="0" smtClean="0">
                <a:latin typeface="STKaiti" charset="-122"/>
                <a:ea typeface="STKaiti" charset="-122"/>
                <a:cs typeface="STKaiti" charset="-122"/>
              </a:rPr>
              <a:t>的指针成员</a:t>
            </a:r>
            <a:r>
              <a:rPr kumimoji="1" lang="en-US" altLang="zh-CN" dirty="0" err="1" smtClean="0">
                <a:latin typeface="STKaiti" charset="-122"/>
                <a:ea typeface="STKaiti" charset="-122"/>
                <a:cs typeface="STKaiti" charset="-122"/>
              </a:rPr>
              <a:t>m_arr</a:t>
            </a:r>
            <a:r>
              <a:rPr kumimoji="1" lang="zh-CN" altLang="en-US" dirty="0" smtClean="0">
                <a:solidFill>
                  <a:srgbClr val="FF0000"/>
                </a:solidFill>
                <a:latin typeface="STKaiti" charset="-122"/>
                <a:ea typeface="STKaiti" charset="-122"/>
                <a:cs typeface="STKaiti" charset="-122"/>
              </a:rPr>
              <a:t>指向同一个内存地址</a:t>
            </a:r>
            <a:endParaRPr kumimoji="1" lang="en-US" altLang="zh-CN" sz="2400" dirty="0" smtClean="0">
              <a:solidFill>
                <a:srgbClr val="FF0000"/>
              </a:solidFill>
              <a:latin typeface="STKaiti" charset="-122"/>
              <a:ea typeface="STKaiti" charset="-122"/>
              <a:cs typeface="STKaiti" charset="-122"/>
            </a:endParaRPr>
          </a:p>
          <a:p>
            <a:r>
              <a:rPr kumimoji="1" lang="zh-CN" altLang="en-US" dirty="0" smtClean="0">
                <a:latin typeface="STKaiti" charset="-122"/>
                <a:ea typeface="STKaiti" charset="-122"/>
                <a:cs typeface="STKaiti" charset="-122"/>
              </a:rPr>
              <a:t>当类内含</a:t>
            </a:r>
            <a:r>
              <a:rPr kumimoji="1" lang="zh-CN" altLang="en-US" dirty="0" smtClean="0">
                <a:solidFill>
                  <a:srgbClr val="FF0000"/>
                </a:solidFill>
                <a:latin typeface="STKaiti" charset="-122"/>
                <a:ea typeface="STKaiti" charset="-122"/>
                <a:cs typeface="STKaiti" charset="-122"/>
              </a:rPr>
              <a:t>指针类型的成员</a:t>
            </a:r>
            <a:r>
              <a:rPr kumimoji="1" lang="zh-CN" altLang="en-US" dirty="0" smtClean="0">
                <a:latin typeface="STKaiti" charset="-122"/>
                <a:ea typeface="STKaiti" charset="-122"/>
                <a:cs typeface="STKaiti" charset="-122"/>
              </a:rPr>
              <a:t>时</a:t>
            </a:r>
            <a:r>
              <a:rPr kumimoji="1" lang="en-US" altLang="zh-CN" dirty="0" smtClean="0">
                <a:latin typeface="STKaiti" charset="-122"/>
                <a:ea typeface="STKaiti" charset="-122"/>
                <a:cs typeface="STKaiti" charset="-122"/>
              </a:rPr>
              <a:t>(</a:t>
            </a:r>
            <a:r>
              <a:rPr kumimoji="1" lang="zh-CN" altLang="en-US" dirty="0" smtClean="0">
                <a:latin typeface="STKaiti" charset="-122"/>
                <a:ea typeface="STKaiti" charset="-122"/>
                <a:cs typeface="STKaiti" charset="-122"/>
              </a:rPr>
              <a:t>指针被重复删除</a:t>
            </a:r>
            <a:r>
              <a:rPr kumimoji="1" lang="en-US" altLang="zh-CN" dirty="0" smtClean="0">
                <a:latin typeface="STKaiti" charset="-122"/>
                <a:ea typeface="STKaiti" charset="-122"/>
                <a:cs typeface="STKaiti" charset="-122"/>
              </a:rPr>
              <a:t>)</a:t>
            </a:r>
            <a:r>
              <a:rPr kumimoji="1" lang="zh-CN" altLang="en-US" dirty="0" smtClean="0">
                <a:latin typeface="STKaiti" charset="-122"/>
                <a:ea typeface="STKaiti" charset="-122"/>
                <a:cs typeface="STKaiti" charset="-122"/>
              </a:rPr>
              <a:t>，不应使用默认的拷贝构造函数</a:t>
            </a:r>
            <a:endParaRPr kumimoji="1" lang="en-US" altLang="zh-CN" sz="3600" dirty="0">
              <a:latin typeface="STKaiti" charset="-122"/>
              <a:ea typeface="STKaiti" charset="-122"/>
              <a:cs typeface="STKaiti" charset="-122"/>
            </a:endParaRPr>
          </a:p>
        </p:txBody>
      </p:sp>
      <p:sp>
        <p:nvSpPr>
          <p:cNvPr id="6" name="矩形 5"/>
          <p:cNvSpPr/>
          <p:nvPr/>
        </p:nvSpPr>
        <p:spPr>
          <a:xfrm>
            <a:off x="288380" y="1412727"/>
            <a:ext cx="4032448" cy="2554545"/>
          </a:xfrm>
          <a:prstGeom prst="rect">
            <a:avLst/>
          </a:prstGeom>
        </p:spPr>
        <p:txBody>
          <a:bodyPr wrap="square">
            <a:spAutoFit/>
          </a:bodyPr>
          <a:lstStyle/>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p>
          <a:p>
            <a:r>
              <a:rPr lang="en-US" altLang="zh-CN" sz="1600" b="1" dirty="0">
                <a:latin typeface="Consolas" panose="020B0609020204030204" pitchFamily="49" charset="0"/>
                <a:cs typeface="Consolas" panose="020B0609020204030204" pitchFamily="49" charset="0"/>
              </a:rPr>
              <a:t>    A a(5);</a:t>
            </a:r>
          </a:p>
          <a:p>
            <a:r>
              <a:rPr lang="en-US" altLang="zh-CN" sz="1600" b="1" dirty="0">
                <a:latin typeface="Consolas" panose="020B0609020204030204" pitchFamily="49" charset="0"/>
                <a:cs typeface="Consolas" panose="020B0609020204030204" pitchFamily="49" charset="0"/>
              </a:rPr>
              <a:t>    A b = a</a:t>
            </a:r>
            <a:r>
              <a:rPr lang="en-US" altLang="zh-CN" sz="1600" b="1" dirty="0" smtClean="0">
                <a:latin typeface="Consolas" panose="020B0609020204030204" pitchFamily="49" charset="0"/>
                <a:cs typeface="Consolas" panose="020B0609020204030204" pitchFamily="49" charset="0"/>
              </a:rPr>
              <a: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smtClean="0">
                <a:solidFill>
                  <a:srgbClr val="FF0000"/>
                </a:solidFill>
                <a:latin typeface="Consolas" panose="020B0609020204030204" pitchFamily="49" charset="0"/>
                <a:cs typeface="Consolas" panose="020B0609020204030204" pitchFamily="49" charset="0"/>
              </a:rPr>
              <a:t>//</a:t>
            </a:r>
            <a:r>
              <a:rPr lang="zh-CN" altLang="en-US" sz="1600" b="1" dirty="0" smtClean="0">
                <a:solidFill>
                  <a:srgbClr val="FF0000"/>
                </a:solidFill>
                <a:latin typeface="Consolas" panose="020B0609020204030204" pitchFamily="49" charset="0"/>
                <a:cs typeface="Consolas" panose="020B0609020204030204" pitchFamily="49" charset="0"/>
              </a:rPr>
              <a:t>调用默认的拷贝构造</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10);</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smtClean="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b="1" dirty="0" smtClean="0"/>
              <a:t>以上代码有什么问题？</a:t>
            </a:r>
            <a:endParaRPr kumimoji="1" lang="en-US" altLang="zh-CN" b="1" dirty="0" smtClean="0"/>
          </a:p>
          <a:p>
            <a:r>
              <a:rPr kumimoji="1" lang="zh-CN" altLang="en-US" b="1" dirty="0" smtClean="0"/>
              <a:t>为什么会有这样的结果？</a:t>
            </a:r>
            <a:endParaRPr kumimoji="1" lang="zh-CN" altLang="en-US" b="1" dirty="0"/>
          </a:p>
        </p:txBody>
      </p:sp>
    </p:spTree>
    <p:extLst>
      <p:ext uri="{BB962C8B-B14F-4D97-AF65-F5344CB8AC3E}">
        <p14:creationId xmlns:p14="http://schemas.microsoft.com/office/powerpoint/2010/main" val="32192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a:t>
            </a:r>
            <a:r>
              <a:rPr kumimoji="1" lang="zh-CN" altLang="en-US" dirty="0" smtClean="0"/>
              <a:t>函数</a:t>
            </a:r>
            <a:endParaRPr kumimoji="1" lang="zh-CN" altLang="en-US" dirty="0"/>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正常情况下，应尽可能避免使用拷贝构造函数</a:t>
            </a:r>
            <a:endParaRPr kumimoji="1" lang="en-US" altLang="zh-CN" dirty="0"/>
          </a:p>
          <a:p>
            <a:pPr>
              <a:lnSpc>
                <a:spcPct val="100000"/>
              </a:lnSpc>
            </a:pPr>
            <a:r>
              <a:rPr kumimoji="1" lang="zh-CN" altLang="en-US" dirty="0">
                <a:solidFill>
                  <a:srgbClr val="002060"/>
                </a:solidFill>
              </a:rPr>
              <a:t>解决方法：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传参数或返回对象；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）将拷贝构造函数声明为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关键字显</a:t>
            </a:r>
            <a:r>
              <a:rPr kumimoji="1" lang="zh-CN" altLang="en-US" dirty="0" smtClean="0">
                <a:solidFill>
                  <a:srgbClr val="002060"/>
                </a:solidFill>
              </a:rPr>
              <a:t>式地让</a:t>
            </a:r>
            <a:r>
              <a:rPr kumimoji="1" lang="zh-CN" altLang="en-US" dirty="0">
                <a:solidFill>
                  <a:srgbClr val="002060"/>
                </a:solidFill>
              </a:rPr>
              <a:t>编译器不生成拷贝构造函数的默认版本。</a:t>
            </a:r>
          </a:p>
        </p:txBody>
      </p:sp>
      <p:sp>
        <p:nvSpPr>
          <p:cNvPr id="7" name="矩形 6"/>
          <p:cNvSpPr/>
          <p:nvPr/>
        </p:nvSpPr>
        <p:spPr>
          <a:xfrm>
            <a:off x="2195736" y="4581128"/>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40766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a:p>
        </p:txBody>
      </p:sp>
      <p:sp>
        <p:nvSpPr>
          <p:cNvPr id="5" name="内容占位符 2"/>
          <p:cNvSpPr txBox="1">
            <a:spLocks/>
          </p:cNvSpPr>
          <p:nvPr/>
        </p:nvSpPr>
        <p:spPr bwMode="auto">
          <a:xfrm>
            <a:off x="395536" y="1484784"/>
            <a:ext cx="874846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t>多数情况下，我们更需要对象的“</a:t>
            </a:r>
            <a:r>
              <a:rPr kumimoji="1" lang="zh-CN" altLang="en-US" dirty="0" smtClean="0">
                <a:solidFill>
                  <a:srgbClr val="FF0000"/>
                </a:solidFill>
              </a:rPr>
              <a:t>移动</a:t>
            </a:r>
            <a:r>
              <a:rPr kumimoji="1" lang="zh-CN" altLang="en-US" dirty="0" smtClean="0"/>
              <a:t>”，而非对象的“</a:t>
            </a:r>
            <a:r>
              <a:rPr kumimoji="1" lang="zh-CN" altLang="en-US" dirty="0" smtClean="0">
                <a:solidFill>
                  <a:srgbClr val="FF0000"/>
                </a:solidFill>
              </a:rPr>
              <a:t>拷贝</a:t>
            </a:r>
            <a:r>
              <a:rPr kumimoji="1" lang="zh-CN" altLang="en-US" dirty="0" smtClean="0"/>
              <a:t>”。</a:t>
            </a:r>
            <a:r>
              <a:rPr kumimoji="1" lang="en-US" altLang="zh-CN" dirty="0" err="1" smtClean="0"/>
              <a:t>c++</a:t>
            </a:r>
            <a:r>
              <a:rPr kumimoji="1" lang="en-US" altLang="zh-CN" dirty="0" smtClean="0"/>
              <a:t>11</a:t>
            </a:r>
            <a:r>
              <a:rPr kumimoji="1" lang="zh-CN" altLang="en-US" dirty="0"/>
              <a:t>为此</a:t>
            </a:r>
            <a:r>
              <a:rPr kumimoji="1" lang="zh-CN" altLang="en-US" dirty="0" smtClean="0"/>
              <a:t>提供了一种新的构造函数，即</a:t>
            </a:r>
            <a:r>
              <a:rPr kumimoji="1" lang="zh-CN" altLang="en-US" dirty="0" smtClean="0">
                <a:solidFill>
                  <a:srgbClr val="FF0000"/>
                </a:solidFill>
              </a:rPr>
              <a:t>移动构造函数</a:t>
            </a:r>
            <a:r>
              <a:rPr kumimoji="1" lang="zh-CN" altLang="en-US" dirty="0" smtClean="0"/>
              <a:t>。</a:t>
            </a:r>
            <a:endParaRPr kumimoji="1" lang="en-US" altLang="zh-CN" dirty="0" smtClean="0"/>
          </a:p>
          <a:p>
            <a:endParaRPr kumimoji="1" lang="en-US" altLang="zh-CN" dirty="0" smtClean="0"/>
          </a:p>
          <a:p>
            <a:r>
              <a:rPr kumimoji="1" lang="zh-CN" altLang="en-US" dirty="0" smtClean="0"/>
              <a:t>为理解移动构造函数的工作原理，首先要引入</a:t>
            </a:r>
            <a:r>
              <a:rPr kumimoji="1" lang="en-US" altLang="zh-CN" dirty="0" err="1" smtClean="0"/>
              <a:t>c++</a:t>
            </a:r>
            <a:r>
              <a:rPr kumimoji="1" lang="en-US" altLang="zh-CN" dirty="0" smtClean="0"/>
              <a:t>11</a:t>
            </a:r>
            <a:r>
              <a:rPr kumimoji="1" lang="zh-CN" altLang="en-US" dirty="0" smtClean="0"/>
              <a:t>的另一个新特性</a:t>
            </a:r>
            <a:r>
              <a:rPr kumimoji="1" lang="en-US" altLang="zh-CN" dirty="0" smtClean="0"/>
              <a:t>——</a:t>
            </a:r>
            <a:r>
              <a:rPr kumimoji="1" lang="zh-CN" altLang="en-US" dirty="0" smtClean="0"/>
              <a:t>右值引用。</a:t>
            </a:r>
          </a:p>
        </p:txBody>
      </p:sp>
      <p:sp>
        <p:nvSpPr>
          <p:cNvPr id="6" name="标题 1"/>
          <p:cNvSpPr>
            <a:spLocks noGrp="1"/>
          </p:cNvSpPr>
          <p:nvPr>
            <p:ph type="title"/>
          </p:nvPr>
        </p:nvSpPr>
        <p:spPr>
          <a:xfrm>
            <a:off x="179512" y="116632"/>
            <a:ext cx="7886700" cy="1325563"/>
          </a:xfrm>
        </p:spPr>
        <p:txBody>
          <a:bodyPr/>
          <a:lstStyle/>
          <a:p>
            <a:r>
              <a:rPr kumimoji="1" lang="zh-CN" altLang="en-US" dirty="0" smtClean="0"/>
              <a:t>移动构造与右</a:t>
            </a:r>
            <a:r>
              <a:rPr kumimoji="1" lang="zh-CN" altLang="en-US" dirty="0"/>
              <a:t>值引用</a:t>
            </a:r>
          </a:p>
        </p:txBody>
      </p:sp>
    </p:spTree>
    <p:extLst>
      <p:ext uri="{BB962C8B-B14F-4D97-AF65-F5344CB8AC3E}">
        <p14:creationId xmlns:p14="http://schemas.microsoft.com/office/powerpoint/2010/main" val="1127901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p>
          <a:p>
            <a:pPr lvl="1"/>
            <a:r>
              <a:rPr kumimoji="1" lang="zh-CN" altLang="en-US" dirty="0"/>
              <a:t>左值：可以取地址、有名字的</a:t>
            </a:r>
            <a:r>
              <a:rPr kumimoji="1" lang="zh-CN" altLang="en-US" dirty="0" smtClean="0"/>
              <a:t>值；可出现在等号左</a:t>
            </a:r>
            <a:r>
              <a:rPr kumimoji="1" lang="zh-CN" altLang="en-US" dirty="0" smtClean="0"/>
              <a:t>右；</a:t>
            </a:r>
            <a:endParaRPr kumimoji="1" lang="zh-CN" altLang="en-US" dirty="0"/>
          </a:p>
          <a:p>
            <a:pPr lvl="1"/>
            <a:r>
              <a:rPr kumimoji="1" lang="zh-CN" altLang="en-US" dirty="0"/>
              <a:t>右值：不能取地址、没有名字的</a:t>
            </a:r>
            <a:r>
              <a:rPr kumimoji="1" lang="zh-CN" altLang="en-US" dirty="0" smtClean="0"/>
              <a:t>值</a:t>
            </a:r>
            <a:r>
              <a:rPr kumimoji="1" lang="en-US" altLang="zh-CN" dirty="0" smtClean="0"/>
              <a:t>;</a:t>
            </a:r>
            <a:r>
              <a:rPr kumimoji="1" lang="zh-CN" altLang="en-US" dirty="0" smtClean="0"/>
              <a:t>常见于</a:t>
            </a:r>
            <a:r>
              <a:rPr kumimoji="1" lang="zh-CN" altLang="en-US" b="1" dirty="0" smtClean="0"/>
              <a:t>常值、函数返回值、</a:t>
            </a:r>
            <a:r>
              <a:rPr kumimoji="1" lang="zh-CN" altLang="en-US" b="1" dirty="0" smtClean="0"/>
              <a:t>表达式；只能出现在等号右侧；</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为左值，</a:t>
            </a:r>
            <a:r>
              <a:rPr kumimoji="1" lang="en-US" altLang="zh-CN" dirty="0"/>
              <a:t>1</a:t>
            </a:r>
            <a:r>
              <a:rPr kumimoji="1" lang="zh-CN" altLang="en-US" dirty="0"/>
              <a:t>、</a:t>
            </a:r>
            <a:r>
              <a:rPr kumimoji="1" lang="en-US" altLang="zh-CN" dirty="0" err="1"/>
              <a:t>func</a:t>
            </a:r>
            <a:r>
              <a:rPr kumimoji="1" lang="zh-CN" altLang="en-US" dirty="0"/>
              <a:t>函数返回值、</a:t>
            </a:r>
            <a:r>
              <a:rPr kumimoji="1" lang="en-US" altLang="zh-CN" dirty="0" err="1"/>
              <a:t>a+b</a:t>
            </a:r>
            <a:r>
              <a:rPr kumimoji="1" lang="zh-CN" altLang="en-US" dirty="0"/>
              <a:t>的结果为右值。</a:t>
            </a:r>
            <a:endParaRPr kumimoji="1" lang="en-US" altLang="zh-CN" dirty="0"/>
          </a:p>
          <a:p>
            <a:pPr lvl="1"/>
            <a:r>
              <a:rPr kumimoji="1" lang="zh-CN" altLang="en-US" dirty="0"/>
              <a:t>左值可以取地址，并且可以被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p>
          <a:p>
            <a:pPr lvl="1"/>
            <a:endParaRPr kumimoji="1" lang="en-US" altLang="zh-CN" dirty="0"/>
          </a:p>
          <a:p>
            <a:pPr lvl="1"/>
            <a:endParaRPr kumimoji="1" lang="en-US" altLang="zh-CN" dirty="0"/>
          </a:p>
        </p:txBody>
      </p:sp>
      <p:sp>
        <p:nvSpPr>
          <p:cNvPr id="4" name="矩形 3"/>
          <p:cNvSpPr/>
          <p:nvPr/>
        </p:nvSpPr>
        <p:spPr>
          <a:xfrm>
            <a:off x="2987824" y="2902885"/>
            <a:ext cx="3024336"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smtClean="0">
              <a:solidFill>
                <a:srgbClr val="FF0000"/>
              </a:solidFill>
              <a:latin typeface="Consolas" panose="020B0609020204030204" pitchFamily="49" charset="0"/>
            </a:endParaRPr>
          </a:p>
          <a:p>
            <a:pPr lvl="1"/>
            <a:r>
              <a:rPr kumimoji="1" lang="en-US" altLang="zh-CN" sz="2000" b="1" dirty="0" err="1" smtClean="0">
                <a:solidFill>
                  <a:srgbClr val="FF0000"/>
                </a:solidFill>
                <a:latin typeface="Consolas" panose="020B0609020204030204" pitchFamily="49" charset="0"/>
              </a:rPr>
              <a:t>int</a:t>
            </a:r>
            <a:r>
              <a:rPr kumimoji="1" lang="en-US" altLang="zh-CN" sz="2000" b="1" dirty="0" smtClean="0">
                <a:solidFill>
                  <a:srgbClr val="FF0000"/>
                </a:solidFill>
                <a:latin typeface="Consolas" panose="020B0609020204030204" pitchFamily="49" charset="0"/>
              </a:rPr>
              <a:t> </a:t>
            </a:r>
            <a:r>
              <a:rPr kumimoji="1" lang="en-US" altLang="zh-CN" sz="2000" b="1" dirty="0">
                <a:solidFill>
                  <a:srgbClr val="FF0000"/>
                </a:solidFill>
                <a:latin typeface="Consolas" panose="020B0609020204030204" pitchFamily="49" charset="0"/>
              </a:rPr>
              <a:t>*e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186618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招募课程小教员</a:t>
            </a:r>
            <a:endParaRPr lang="en-US" dirty="0"/>
          </a:p>
        </p:txBody>
      </p:sp>
      <p:sp>
        <p:nvSpPr>
          <p:cNvPr id="4" name="内容占位符 3"/>
          <p:cNvSpPr>
            <a:spLocks noGrp="1"/>
          </p:cNvSpPr>
          <p:nvPr>
            <p:ph idx="1"/>
          </p:nvPr>
        </p:nvSpPr>
        <p:spPr>
          <a:xfrm>
            <a:off x="179512" y="1416275"/>
            <a:ext cx="8964488" cy="5181077"/>
          </a:xfrm>
        </p:spPr>
        <p:txBody>
          <a:bodyPr/>
          <a:lstStyle/>
          <a:p>
            <a:r>
              <a:rPr lang="zh-CN" altLang="en-US" dirty="0" smtClean="0"/>
              <a:t>要求</a:t>
            </a:r>
            <a:endParaRPr lang="en-US" altLang="zh-CN" dirty="0" smtClean="0"/>
          </a:p>
          <a:p>
            <a:pPr lvl="1"/>
            <a:r>
              <a:rPr lang="zh-CN" altLang="en-US" dirty="0" smtClean="0">
                <a:sym typeface="华文仿宋" panose="02010600040101010101" pitchFamily="2" charset="-122"/>
              </a:rPr>
              <a:t>熟悉</a:t>
            </a:r>
            <a:r>
              <a:rPr lang="en-US" altLang="zh-CN" dirty="0" err="1" smtClean="0">
                <a:sym typeface="华文仿宋" panose="02010600040101010101" pitchFamily="2" charset="-122"/>
              </a:rPr>
              <a:t>linux</a:t>
            </a:r>
            <a:r>
              <a:rPr lang="zh-CN" altLang="en-US" dirty="0" smtClean="0">
                <a:sym typeface="华文仿宋" panose="02010600040101010101" pitchFamily="2" charset="-122"/>
              </a:rPr>
              <a:t>的命令和各种编程环境。</a:t>
            </a:r>
            <a:endParaRPr lang="en-US" altLang="zh-CN" dirty="0" smtClean="0">
              <a:sym typeface="华文仿宋" panose="02010600040101010101" pitchFamily="2" charset="-122"/>
            </a:endParaRPr>
          </a:p>
          <a:p>
            <a:pPr lvl="1"/>
            <a:r>
              <a:rPr lang="zh-CN" altLang="en-US" dirty="0" smtClean="0">
                <a:sym typeface="华文仿宋" panose="02010600040101010101" pitchFamily="2" charset="-122"/>
              </a:rPr>
              <a:t>有扎实的</a:t>
            </a:r>
            <a:r>
              <a:rPr lang="en-US" altLang="zh-CN" dirty="0" smtClean="0">
                <a:sym typeface="华文仿宋" panose="02010600040101010101" pitchFamily="2" charset="-122"/>
              </a:rPr>
              <a:t>C++</a:t>
            </a:r>
            <a:r>
              <a:rPr lang="zh-CN" altLang="en-US" dirty="0" smtClean="0">
                <a:sym typeface="华文仿宋" panose="02010600040101010101" pitchFamily="2" charset="-122"/>
              </a:rPr>
              <a:t>编程基础，能够解决同学们关于</a:t>
            </a:r>
            <a:r>
              <a:rPr lang="en-US" altLang="zh-CN" dirty="0">
                <a:sym typeface="华文仿宋" panose="02010600040101010101" pitchFamily="2" charset="-122"/>
              </a:rPr>
              <a:t>C</a:t>
            </a:r>
            <a:r>
              <a:rPr lang="en-US" altLang="zh-CN" dirty="0" smtClean="0">
                <a:sym typeface="华文仿宋" panose="02010600040101010101" pitchFamily="2" charset="-122"/>
              </a:rPr>
              <a:t>++</a:t>
            </a:r>
            <a:r>
              <a:rPr lang="zh-CN" altLang="en-US" dirty="0" smtClean="0">
                <a:sym typeface="华文仿宋" panose="02010600040101010101" pitchFamily="2" charset="-122"/>
              </a:rPr>
              <a:t>的基本问题。</a:t>
            </a:r>
            <a:endParaRPr lang="en-US" altLang="zh-CN" dirty="0" smtClean="0">
              <a:sym typeface="华文仿宋" panose="02010600040101010101" pitchFamily="2" charset="-122"/>
            </a:endParaRPr>
          </a:p>
          <a:p>
            <a:pPr lvl="1"/>
            <a:r>
              <a:rPr lang="zh-CN" altLang="en-US" dirty="0" smtClean="0">
                <a:sym typeface="华文仿宋" panose="02010600040101010101" pitchFamily="2" charset="-122"/>
              </a:rPr>
              <a:t>有竞赛经验更佳。</a:t>
            </a:r>
            <a:endParaRPr lang="en-US" altLang="zh-CN" dirty="0"/>
          </a:p>
          <a:p>
            <a:r>
              <a:rPr lang="zh-CN" altLang="en-US" dirty="0"/>
              <a:t>职责</a:t>
            </a:r>
            <a:endParaRPr lang="en-US" altLang="zh-CN" dirty="0" smtClean="0"/>
          </a:p>
          <a:p>
            <a:pPr lvl="1"/>
            <a:r>
              <a:rPr lang="zh-CN" altLang="en-US" dirty="0" smtClean="0">
                <a:sym typeface="华文仿宋" panose="02010600040101010101" pitchFamily="2" charset="-122"/>
              </a:rPr>
              <a:t>热心、耐心地帮助同学解决课程相关的问题。</a:t>
            </a:r>
            <a:endParaRPr lang="en-US" altLang="zh-CN" dirty="0">
              <a:sym typeface="华文仿宋" panose="02010600040101010101" pitchFamily="2" charset="-122"/>
            </a:endParaRPr>
          </a:p>
          <a:p>
            <a:pPr lvl="1"/>
            <a:r>
              <a:rPr lang="zh-CN" altLang="en-US" dirty="0" smtClean="0">
                <a:sym typeface="华文仿宋" panose="02010600040101010101" pitchFamily="2" charset="-122"/>
              </a:rPr>
              <a:t>记录自己解决的问题，参与</a:t>
            </a:r>
            <a:r>
              <a:rPr lang="en-US" altLang="zh-CN" dirty="0" smtClean="0">
                <a:sym typeface="华文仿宋" panose="02010600040101010101" pitchFamily="2" charset="-122"/>
              </a:rPr>
              <a:t>FAQ</a:t>
            </a:r>
            <a:r>
              <a:rPr lang="zh-CN" altLang="en-US" dirty="0" smtClean="0">
                <a:sym typeface="华文仿宋" panose="02010600040101010101" pitchFamily="2" charset="-122"/>
              </a:rPr>
              <a:t>列表的建设。</a:t>
            </a:r>
            <a:endParaRPr lang="en-US" altLang="zh-CN" dirty="0"/>
          </a:p>
          <a:p>
            <a:r>
              <a:rPr lang="zh-CN" altLang="en-US" dirty="0"/>
              <a:t>评价</a:t>
            </a:r>
            <a:endParaRPr lang="en-US" altLang="zh-CN" dirty="0" smtClean="0"/>
          </a:p>
          <a:p>
            <a:pPr lvl="1"/>
            <a:r>
              <a:rPr lang="zh-CN" altLang="en-US" b="1" dirty="0" smtClean="0">
                <a:sym typeface="华文仿宋" panose="02010600040101010101" pitchFamily="2" charset="-122"/>
              </a:rPr>
              <a:t>完成课程所有考核环节</a:t>
            </a:r>
            <a:r>
              <a:rPr lang="zh-CN" altLang="en-US" dirty="0" smtClean="0">
                <a:sym typeface="华文仿宋" panose="02010600040101010101" pitchFamily="2" charset="-122"/>
              </a:rPr>
              <a:t>。</a:t>
            </a:r>
            <a:endParaRPr lang="en-US" altLang="zh-CN" dirty="0" smtClean="0">
              <a:sym typeface="华文仿宋" panose="02010600040101010101" pitchFamily="2" charset="-122"/>
            </a:endParaRPr>
          </a:p>
          <a:p>
            <a:pPr lvl="1"/>
            <a:r>
              <a:rPr lang="en-US" altLang="zh-CN" dirty="0" smtClean="0">
                <a:sym typeface="华文仿宋" panose="02010600040101010101" pitchFamily="2" charset="-122"/>
              </a:rPr>
              <a:t>Bonus:</a:t>
            </a:r>
            <a:r>
              <a:rPr lang="zh-CN" altLang="en-US" dirty="0" smtClean="0">
                <a:sym typeface="华文仿宋" panose="02010600040101010101" pitchFamily="2" charset="-122"/>
              </a:rPr>
              <a:t>课程最终成绩</a:t>
            </a:r>
            <a:r>
              <a:rPr lang="en-US" altLang="zh-CN" dirty="0" smtClean="0">
                <a:sym typeface="华文仿宋" panose="02010600040101010101" pitchFamily="2" charset="-122"/>
              </a:rPr>
              <a:t>+</a:t>
            </a:r>
            <a:r>
              <a:rPr lang="zh-CN" altLang="en-US" dirty="0" smtClean="0">
                <a:sym typeface="华文仿宋" panose="02010600040101010101" pitchFamily="2" charset="-122"/>
              </a:rPr>
              <a:t>最多</a:t>
            </a:r>
            <a:r>
              <a:rPr lang="en-US" altLang="zh-CN" dirty="0" smtClean="0">
                <a:sym typeface="华文仿宋" panose="02010600040101010101" pitchFamily="2" charset="-122"/>
              </a:rPr>
              <a:t>5</a:t>
            </a:r>
            <a:r>
              <a:rPr lang="zh-CN" altLang="en-US" dirty="0" smtClean="0">
                <a:sym typeface="华文仿宋" panose="02010600040101010101" pitchFamily="2" charset="-122"/>
              </a:rPr>
              <a:t>分，由任课老师和助教共同评定。</a:t>
            </a:r>
            <a:endParaRPr lang="en-US" altLang="zh-CN" dirty="0">
              <a:sym typeface="华文仿宋" panose="02010600040101010101" pitchFamily="2" charset="-122"/>
            </a:endParaRPr>
          </a:p>
          <a:p>
            <a:r>
              <a:rPr lang="zh-CN" altLang="en-US" dirty="0" smtClean="0"/>
              <a:t>报名时间</a:t>
            </a:r>
            <a:endParaRPr lang="en-US" altLang="zh-CN" dirty="0"/>
          </a:p>
          <a:p>
            <a:pPr lvl="1"/>
            <a:r>
              <a:rPr lang="en-US" altLang="zh-CN" dirty="0" smtClean="0">
                <a:sym typeface="华文仿宋" panose="02010600040101010101" pitchFamily="2" charset="-122"/>
              </a:rPr>
              <a:t>3</a:t>
            </a:r>
            <a:r>
              <a:rPr lang="zh-CN" altLang="en-US" dirty="0" smtClean="0">
                <a:sym typeface="华文仿宋" panose="02010600040101010101" pitchFamily="2" charset="-122"/>
              </a:rPr>
              <a:t>月</a:t>
            </a:r>
            <a:r>
              <a:rPr lang="en-US" altLang="zh-CN" dirty="0" smtClean="0">
                <a:sym typeface="华文仿宋" panose="02010600040101010101" pitchFamily="2" charset="-122"/>
              </a:rPr>
              <a:t>18</a:t>
            </a:r>
            <a:r>
              <a:rPr lang="zh-CN" altLang="en-US" dirty="0" smtClean="0">
                <a:sym typeface="华文仿宋" panose="02010600040101010101" pitchFamily="2" charset="-122"/>
              </a:rPr>
              <a:t>日（周日）</a:t>
            </a:r>
            <a:r>
              <a:rPr lang="en-US" altLang="zh-CN" dirty="0" smtClean="0">
                <a:sym typeface="华文仿宋" panose="02010600040101010101" pitchFamily="2" charset="-122"/>
              </a:rPr>
              <a:t>23:59</a:t>
            </a:r>
            <a:r>
              <a:rPr lang="zh-CN" altLang="en-US" dirty="0" smtClean="0">
                <a:sym typeface="华文仿宋" panose="02010600040101010101" pitchFamily="2" charset="-122"/>
              </a:rPr>
              <a:t>之前，联系韩旭助教</a:t>
            </a:r>
            <a:endParaRPr lang="en-US" altLang="zh-CN" dirty="0"/>
          </a:p>
          <a:p>
            <a:pPr marL="457200" lvl="1" indent="0">
              <a:buNone/>
            </a:pPr>
            <a:endParaRPr lang="en-US" altLang="zh-CN" dirty="0" smtClean="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808442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970597-7110-4883-96BE-FB5F6E1F1AAD}"/>
              </a:ext>
            </a:extLst>
          </p:cNvPr>
          <p:cNvSpPr>
            <a:spLocks noGrp="1"/>
          </p:cNvSpPr>
          <p:nvPr>
            <p:ph type="title"/>
          </p:nvPr>
        </p:nvSpPr>
        <p:spPr/>
        <p:txBody>
          <a:bodyPr/>
          <a:lstStyle/>
          <a:p>
            <a:r>
              <a:rPr lang="zh-CN" altLang="en-US" dirty="0"/>
              <a:t>右值引用</a:t>
            </a:r>
          </a:p>
        </p:txBody>
      </p:sp>
      <p:sp>
        <p:nvSpPr>
          <p:cNvPr id="3" name="内容占位符 2">
            <a:extLst>
              <a:ext uri="{FF2B5EF4-FFF2-40B4-BE49-F238E27FC236}">
                <a16:creationId xmlns:a16="http://schemas.microsoft.com/office/drawing/2014/main" xmlns="" id="{57F657C9-C487-404D-B192-C57579AFD0AC}"/>
              </a:ext>
            </a:extLst>
          </p:cNvPr>
          <p:cNvSpPr>
            <a:spLocks noGrp="1"/>
          </p:cNvSpPr>
          <p:nvPr>
            <p:ph idx="1"/>
          </p:nvPr>
        </p:nvSpPr>
        <p:spPr/>
        <p:txBody>
          <a:bodyPr/>
          <a:lstStyle/>
          <a:p>
            <a:r>
              <a:rPr lang="zh-CN" altLang="en-US" dirty="0"/>
              <a:t>右值引用</a:t>
            </a:r>
            <a:endParaRPr lang="en-US" altLang="zh-CN" dirty="0"/>
          </a:p>
          <a:p>
            <a:pPr lvl="1"/>
            <a:r>
              <a:rPr kumimoji="1" lang="zh-CN" altLang="en-US" dirty="0"/>
              <a:t>虽然右值无法取地址，但可以被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p>
          <a:p>
            <a:pPr lvl="1"/>
            <a:endParaRPr kumimoji="1" lang="en-US" altLang="zh-CN" dirty="0"/>
          </a:p>
          <a:p>
            <a:pPr lvl="1"/>
            <a:r>
              <a:rPr kumimoji="1" lang="zh-CN" altLang="en-US" dirty="0"/>
              <a:t>右值引用无法绑定左值</a:t>
            </a:r>
          </a:p>
          <a:p>
            <a:endParaRPr lang="en-US" altLang="zh-CN" dirty="0"/>
          </a:p>
          <a:p>
            <a:r>
              <a:rPr lang="zh-CN" altLang="en-US" dirty="0"/>
              <a:t>总结</a:t>
            </a:r>
            <a:endParaRPr lang="en-US" altLang="zh-CN" dirty="0"/>
          </a:p>
          <a:p>
            <a:pPr lvl="1"/>
            <a:r>
              <a:rPr lang="zh-CN" altLang="en-US" dirty="0"/>
              <a:t>左值引用能绑定左值，右值引用能绑定右值</a:t>
            </a:r>
            <a:endParaRPr lang="en-US" altLang="zh-CN" dirty="0"/>
          </a:p>
          <a:p>
            <a:pPr lvl="1"/>
            <a:r>
              <a:rPr lang="zh-CN" altLang="en-US" dirty="0"/>
              <a:t>例外</a:t>
            </a:r>
            <a:r>
              <a:rPr lang="zh-CN" altLang="en-US" dirty="0" smtClean="0"/>
              <a:t>：</a:t>
            </a:r>
            <a:r>
              <a:rPr lang="zh-CN" altLang="en-US" dirty="0" smtClean="0"/>
              <a:t>左值</a:t>
            </a:r>
            <a:r>
              <a:rPr lang="zh-CN" altLang="en-US" dirty="0" smtClean="0"/>
              <a:t>常量</a:t>
            </a:r>
            <a:r>
              <a:rPr lang="zh-CN" altLang="en-US" dirty="0"/>
              <a:t>引用能也绑定右值</a:t>
            </a:r>
            <a:r>
              <a:rPr lang="zh-CN" altLang="en-US" sz="1800" dirty="0"/>
              <a:t>（</a:t>
            </a:r>
            <a:r>
              <a:rPr lang="zh-CN" altLang="en-US" sz="1800" b="1" dirty="0"/>
              <a:t>为什么这么设计？</a:t>
            </a:r>
            <a:r>
              <a:rPr lang="zh-CN" altLang="en-US" sz="1800" dirty="0"/>
              <a:t>）</a:t>
            </a:r>
            <a:endParaRPr lang="zh-CN" altLang="en-US" dirty="0"/>
          </a:p>
        </p:txBody>
      </p:sp>
      <p:sp>
        <p:nvSpPr>
          <p:cNvPr id="4" name="灯片编号占位符 3">
            <a:extLst>
              <a:ext uri="{FF2B5EF4-FFF2-40B4-BE49-F238E27FC236}">
                <a16:creationId xmlns:a16="http://schemas.microsoft.com/office/drawing/2014/main" xmlns=""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
        <p:nvSpPr>
          <p:cNvPr id="5" name="矩形 4">
            <a:extLst>
              <a:ext uri="{FF2B5EF4-FFF2-40B4-BE49-F238E27FC236}">
                <a16:creationId xmlns:a16="http://schemas.microsoft.com/office/drawing/2014/main" xmlns="" id="{5090E2D4-E829-4035-8E3C-F0CFE5CA7897}"/>
              </a:ext>
            </a:extLst>
          </p:cNvPr>
          <p:cNvSpPr/>
          <p:nvPr/>
        </p:nvSpPr>
        <p:spPr>
          <a:xfrm>
            <a:off x="1331640" y="2420888"/>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a:extLst>
              <a:ext uri="{FF2B5EF4-FFF2-40B4-BE49-F238E27FC236}">
                <a16:creationId xmlns:a16="http://schemas.microsoft.com/office/drawing/2014/main" xmlns="" id="{8EE77F5E-588D-402A-AA47-304AEF694E33}"/>
              </a:ext>
            </a:extLst>
          </p:cNvPr>
          <p:cNvSpPr/>
          <p:nvPr/>
        </p:nvSpPr>
        <p:spPr>
          <a:xfrm>
            <a:off x="1356618" y="3261134"/>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a:t>
            </a:r>
            <a:r>
              <a:rPr kumimoji="1" lang="en-US" altLang="zh-CN" sz="2000" b="1" dirty="0" smtClean="0">
                <a:solidFill>
                  <a:srgbClr val="FF0000"/>
                </a:solidFill>
                <a:latin typeface="Consolas" panose="020B0609020204030204" pitchFamily="49" charset="0"/>
              </a:rPr>
              <a:t>;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p>
        </p:txBody>
      </p:sp>
      <p:sp>
        <p:nvSpPr>
          <p:cNvPr id="7" name="矩形 6">
            <a:extLst>
              <a:ext uri="{FF2B5EF4-FFF2-40B4-BE49-F238E27FC236}">
                <a16:creationId xmlns:a16="http://schemas.microsoft.com/office/drawing/2014/main" xmlns="" id="{ABE1F079-09FA-4B75-810E-DCDECBDE23F0}"/>
              </a:ext>
            </a:extLst>
          </p:cNvPr>
          <p:cNvSpPr/>
          <p:nvPr/>
        </p:nvSpPr>
        <p:spPr>
          <a:xfrm>
            <a:off x="1370333" y="5229200"/>
            <a:ext cx="4295502"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r>
              <a:rPr kumimoji="1" lang="en-US" altLang="zh-CN" sz="2000" b="1" dirty="0">
                <a:solidFill>
                  <a:schemeClr val="accent1"/>
                </a:solidFill>
                <a:latin typeface="Consolas" panose="020B0609020204030204" pitchFamily="49" charset="0"/>
              </a:rPr>
              <a:t> </a:t>
            </a:r>
          </a:p>
        </p:txBody>
      </p:sp>
      <p:sp>
        <p:nvSpPr>
          <p:cNvPr id="8" name="矩形 7"/>
          <p:cNvSpPr/>
          <p:nvPr/>
        </p:nvSpPr>
        <p:spPr>
          <a:xfrm>
            <a:off x="1031713" y="5877272"/>
            <a:ext cx="4459491" cy="923330"/>
          </a:xfrm>
          <a:prstGeom prst="rect">
            <a:avLst/>
          </a:prstGeom>
        </p:spPr>
        <p:txBody>
          <a:bodyPr wrap="none">
            <a:spAutoFit/>
          </a:bodyPr>
          <a:lstStyle/>
          <a:p>
            <a:r>
              <a:rPr lang="zh-CN" altLang="en-US" b="1" dirty="0" smtClean="0">
                <a:solidFill>
                  <a:srgbClr val="FF0000"/>
                </a:solidFill>
              </a:rPr>
              <a:t>进一步阅读</a:t>
            </a:r>
            <a:r>
              <a:rPr lang="zh-CN" altLang="en-US" dirty="0" smtClean="0"/>
              <a:t>：</a:t>
            </a:r>
            <a:endParaRPr lang="en-US" altLang="zh-CN" dirty="0" smtClean="0"/>
          </a:p>
          <a:p>
            <a:r>
              <a:rPr lang="zh-CN" altLang="en-US" dirty="0" smtClean="0">
                <a:hlinkClick r:id="rId3"/>
              </a:rPr>
              <a:t>https</a:t>
            </a:r>
            <a:r>
              <a:rPr lang="zh-CN" altLang="en-US" dirty="0">
                <a:hlinkClick r:id="rId3"/>
              </a:rPr>
              <a:t>://www.zhihu.com/question/</a:t>
            </a:r>
            <a:r>
              <a:rPr lang="zh-CN" altLang="en-US" dirty="0" smtClean="0">
                <a:hlinkClick r:id="rId3"/>
              </a:rPr>
              <a:t>22111546</a:t>
            </a:r>
            <a:endParaRPr lang="en-US" altLang="zh-CN" dirty="0" smtClean="0"/>
          </a:p>
          <a:p>
            <a:r>
              <a:rPr lang="en-US" altLang="zh-CN" dirty="0">
                <a:hlinkClick r:id="rId4"/>
              </a:rPr>
              <a:t>https://</a:t>
            </a:r>
            <a:r>
              <a:rPr lang="en-US" altLang="zh-CN" dirty="0" smtClean="0">
                <a:hlinkClick r:id="rId4"/>
              </a:rPr>
              <a:t>www.zhihu.com/question/40238995</a:t>
            </a:r>
            <a:r>
              <a:rPr lang="zh-CN" altLang="en-US" dirty="0" smtClean="0"/>
              <a:t>  </a:t>
            </a:r>
            <a:endParaRPr lang="zh-CN" altLang="en-US" dirty="0"/>
          </a:p>
        </p:txBody>
      </p:sp>
    </p:spTree>
    <p:extLst>
      <p:ext uri="{BB962C8B-B14F-4D97-AF65-F5344CB8AC3E}">
        <p14:creationId xmlns:p14="http://schemas.microsoft.com/office/powerpoint/2010/main" val="103727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632311"/>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a:t>
            </a:r>
            <a:r>
              <a:rPr lang="en-US" altLang="zh-CN" sz="2000" b="1" dirty="0" err="1">
                <a:solidFill>
                  <a:srgbClr val="6E200D"/>
                </a:solidFill>
                <a:latin typeface="Consolas" panose="020B0609020204030204" pitchFamily="49" charset="0"/>
              </a:rPr>
              <a:t>iostream</a:t>
            </a:r>
            <a:r>
              <a:rPr lang="en-US" altLang="zh-CN" sz="2000" b="1" dirty="0">
                <a:solidFill>
                  <a:srgbClr val="6E200D"/>
                </a:solidFill>
                <a:latin typeface="Consolas" panose="020B0609020204030204" pitchFamily="49" charset="0"/>
              </a:rPr>
              <a:t>&gt;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chemeClr val="accent5">
                    <a:lumMod val="75000"/>
                  </a:schemeClr>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a:t>
            </a:r>
            <a:r>
              <a:rPr lang="en-US" altLang="zh-CN" sz="2000" b="1" dirty="0" smtClean="0">
                <a:solidFill>
                  <a:srgbClr val="6E200D"/>
                </a:solidFill>
                <a:latin typeface="Consolas" panose="020B0609020204030204" pitchFamily="49" charset="0"/>
              </a:rPr>
              <a:t>"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chemeClr val="accent5">
                    <a:lumMod val="75000"/>
                  </a:schemeClr>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a:t>
            </a:r>
            <a:r>
              <a:rPr lang="en-US" altLang="zh-CN" sz="2000" b="1" dirty="0" smtClean="0">
                <a:solidFill>
                  <a:srgbClr val="6E200D"/>
                </a:solidFill>
                <a:latin typeface="Consolas" panose="020B0609020204030204" pitchFamily="49" charset="0"/>
              </a:rPr>
              <a:t>&lt;&lt; x </a:t>
            </a:r>
            <a:r>
              <a:rPr lang="en-US" altLang="zh-CN" sz="2000" b="1" dirty="0">
                <a:solidFill>
                  <a:srgbClr val="6E200D"/>
                </a:solidFill>
                <a:latin typeface="Consolas" panose="020B0609020204030204" pitchFamily="49" charset="0"/>
              </a:rPr>
              <a:t>&lt;&lt;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f(a);</a:t>
            </a:r>
          </a:p>
          <a:p>
            <a:r>
              <a:rPr lang="en-US" altLang="zh-CN" sz="2000" b="1" dirty="0">
                <a:solidFill>
                  <a:srgbClr val="6E200D"/>
                </a:solidFill>
                <a:latin typeface="Consolas" panose="020B0609020204030204" pitchFamily="49" charset="0"/>
              </a:rPr>
              <a:t>	</a:t>
            </a:r>
            <a:r>
              <a:rPr lang="en-US" altLang="zh-CN" sz="2000" b="1" dirty="0" smtClean="0">
                <a:solidFill>
                  <a:srgbClr val="6E200D"/>
                </a:solidFill>
                <a:latin typeface="Consolas" panose="020B0609020204030204" pitchFamily="49" charset="0"/>
              </a:rPr>
              <a:t>f(2);</a:t>
            </a:r>
            <a:r>
              <a:rPr lang="zh-CN" altLang="en-US" sz="2000" b="1" dirty="0">
                <a:solidFill>
                  <a:srgbClr val="6E200D"/>
                </a:solidFill>
                <a:latin typeface="Consolas" panose="020B0609020204030204" pitchFamily="49" charset="0"/>
              </a:rPr>
              <a:t> </a:t>
            </a:r>
            <a:r>
              <a:rPr lang="en-US" altLang="zh-CN" sz="2000" b="1" dirty="0" smtClean="0">
                <a:solidFill>
                  <a:srgbClr val="00B050"/>
                </a:solidFill>
                <a:latin typeface="Consolas" panose="020B0609020204030204" pitchFamily="49" charset="0"/>
              </a:rPr>
              <a:t>//2</a:t>
            </a:r>
            <a:r>
              <a:rPr lang="zh-CN" altLang="en-US" sz="2000" b="1" dirty="0" smtClean="0">
                <a:solidFill>
                  <a:srgbClr val="00B050"/>
                </a:solidFill>
                <a:latin typeface="Consolas" panose="020B0609020204030204" pitchFamily="49" charset="0"/>
              </a:rPr>
              <a:t>是一个常量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165369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632311"/>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a:t>
            </a:r>
            <a:r>
              <a:rPr lang="en-US" altLang="zh-CN" sz="2000" b="1" dirty="0" err="1">
                <a:solidFill>
                  <a:srgbClr val="6E200D"/>
                </a:solidFill>
                <a:latin typeface="Consolas" panose="020B0609020204030204" pitchFamily="49" charset="0"/>
              </a:rPr>
              <a:t>iostream</a:t>
            </a:r>
            <a:r>
              <a:rPr lang="en-US" altLang="zh-CN" sz="2000" b="1" dirty="0">
                <a:solidFill>
                  <a:srgbClr val="6E200D"/>
                </a:solidFill>
                <a:latin typeface="Consolas" panose="020B0609020204030204" pitchFamily="49" charset="0"/>
              </a:rPr>
              <a:t>&gt;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a:t>
            </a:r>
            <a:r>
              <a:rPr lang="en-US" altLang="zh-CN" sz="2000" b="1" dirty="0" smtClean="0">
                <a:solidFill>
                  <a:srgbClr val="6E200D"/>
                </a:solidFill>
                <a:latin typeface="Consolas" panose="020B0609020204030204" pitchFamily="49" charset="0"/>
              </a:rPr>
              <a:t>" &lt;&lt; x </a:t>
            </a:r>
            <a:r>
              <a:rPr lang="en-US" altLang="zh-CN" sz="2000" b="1" dirty="0">
                <a:solidFill>
                  <a:srgbClr val="6E200D"/>
                </a:solidFill>
                <a:latin typeface="Consolas" panose="020B0609020204030204" pitchFamily="49" charset="0"/>
              </a:rPr>
              <a:t>&lt;&lt;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a:t>
            </a:r>
            <a:r>
              <a:rPr lang="en-US" altLang="zh-CN" sz="2000" b="1" dirty="0" smtClean="0">
                <a:solidFill>
                  <a:srgbClr val="6E200D"/>
                </a:solidFill>
                <a:latin typeface="Consolas" panose="020B0609020204030204" pitchFamily="49" charset="0"/>
              </a:rPr>
              <a:t>"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f(a);</a:t>
            </a:r>
          </a:p>
          <a:p>
            <a:r>
              <a:rPr lang="en-US" altLang="zh-CN" sz="2000" b="1" dirty="0">
                <a:solidFill>
                  <a:srgbClr val="6E200D"/>
                </a:solidFill>
                <a:latin typeface="Consolas" panose="020B0609020204030204" pitchFamily="49" charset="0"/>
              </a:rPr>
              <a:t>	</a:t>
            </a:r>
            <a:r>
              <a:rPr lang="en-US" altLang="zh-CN" sz="2000" b="1" dirty="0" smtClean="0">
                <a:solidFill>
                  <a:srgbClr val="6E200D"/>
                </a:solidFill>
                <a:latin typeface="Consolas" panose="020B0609020204030204" pitchFamily="49" charset="0"/>
              </a:rPr>
              <a:t>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392912" y="3052982"/>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a:t>
            </a:r>
            <a:r>
              <a:rPr lang="en-US" altLang="zh-CN" sz="2000" dirty="0" smtClean="0">
                <a:latin typeface="Menlo-Regular" charset="0"/>
              </a:rPr>
              <a:t>1</a:t>
            </a:r>
            <a:endParaRPr lang="en-US" altLang="zh-CN" sz="2000" dirty="0">
              <a:latin typeface="Menlo-Regular" charset="0"/>
            </a:endParaRPr>
          </a:p>
          <a:p>
            <a:r>
              <a:rPr lang="en-US" altLang="zh-CN" sz="2000" dirty="0">
                <a:latin typeface="Menlo-Regular" charset="0"/>
              </a:rPr>
              <a:t>right 2</a:t>
            </a: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代表左值引用参数；</a:t>
            </a:r>
            <a:endParaRPr lang="en-US" altLang="zh-CN" sz="2000" dirty="0">
              <a:latin typeface="Menlo-Regular" charset="0"/>
            </a:endParaRPr>
          </a:p>
          <a:p>
            <a:r>
              <a:rPr lang="en-US" altLang="zh-CN" sz="2000" dirty="0" err="1">
                <a:solidFill>
                  <a:srgbClr val="FF0000"/>
                </a:solidFill>
                <a:latin typeface="Menlo-Regular" charset="0"/>
              </a:rPr>
              <a:t>int</a:t>
            </a:r>
            <a:r>
              <a:rPr lang="en-US" altLang="zh-CN" sz="2000" dirty="0">
                <a:solidFill>
                  <a:srgbClr val="FF0000"/>
                </a:solidFill>
                <a:latin typeface="Menlo-Regular" charset="0"/>
              </a:rPr>
              <a:t> &amp;&amp;x</a:t>
            </a:r>
            <a:r>
              <a:rPr lang="zh-CN" altLang="en-US" sz="2000" dirty="0">
                <a:latin typeface="Menlo-Regular" charset="0"/>
              </a:rPr>
              <a:t>代表右值引用参数，</a:t>
            </a:r>
            <a:endParaRPr lang="en-US" altLang="zh-CN" sz="2000" dirty="0">
              <a:latin typeface="Menlo-Regular" charset="0"/>
            </a:endParaRPr>
          </a:p>
          <a:p>
            <a:r>
              <a:rPr lang="zh-CN" altLang="en-US" sz="2000" dirty="0" smtClean="0">
                <a:latin typeface="Menlo-Regular" charset="0"/>
              </a:rPr>
              <a:t>对</a:t>
            </a:r>
            <a:r>
              <a:rPr lang="en-US" altLang="zh-CN" sz="2000" dirty="0">
                <a:solidFill>
                  <a:srgbClr val="FF0000"/>
                </a:solidFill>
                <a:latin typeface="Menlo-Regular" charset="0"/>
              </a:rPr>
              <a:t>2</a:t>
            </a:r>
            <a:r>
              <a:rPr lang="zh-CN" altLang="en-US" sz="2000" dirty="0" smtClean="0">
                <a:latin typeface="Menlo-Regular" charset="0"/>
              </a:rPr>
              <a:t>的</a:t>
            </a:r>
            <a:r>
              <a:rPr lang="zh-CN" altLang="en-US" sz="2000" dirty="0">
                <a:latin typeface="Menlo-Regular" charset="0"/>
              </a:rPr>
              <a:t>引用是右值引用。</a:t>
            </a:r>
            <a:endParaRPr lang="en-US" altLang="zh-CN" sz="2000" dirty="0">
              <a:latin typeface="Menlo-Regular" charset="0"/>
            </a:endParaRPr>
          </a:p>
        </p:txBody>
      </p:sp>
      <p:sp>
        <p:nvSpPr>
          <p:cNvPr id="2" name="圆角矩形 1"/>
          <p:cNvSpPr/>
          <p:nvPr/>
        </p:nvSpPr>
        <p:spPr>
          <a:xfrm>
            <a:off x="3707904" y="5661248"/>
            <a:ext cx="4752528" cy="810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如果没有定义 </a:t>
            </a:r>
            <a:r>
              <a:rPr kumimoji="1" lang="en-US" altLang="zh-CN" dirty="0" smtClean="0"/>
              <a:t>f(</a:t>
            </a:r>
            <a:r>
              <a:rPr kumimoji="1" lang="en-US" altLang="zh-CN" dirty="0" err="1" smtClean="0"/>
              <a:t>int</a:t>
            </a:r>
            <a:r>
              <a:rPr kumimoji="1" lang="zh-CN" altLang="en-US" dirty="0" smtClean="0"/>
              <a:t> </a:t>
            </a:r>
            <a:r>
              <a:rPr kumimoji="1" lang="en-US" altLang="zh-CN" dirty="0" smtClean="0"/>
              <a:t>&amp;&amp;x)</a:t>
            </a:r>
            <a:r>
              <a:rPr kumimoji="1" lang="zh-CN" altLang="en-US" dirty="0" smtClean="0"/>
              <a:t> 函数会发生什么？</a:t>
            </a:r>
            <a:endParaRPr kumimoji="1" lang="zh-CN" altLang="en-US" dirty="0"/>
          </a:p>
        </p:txBody>
      </p:sp>
    </p:spTree>
    <p:extLst>
      <p:ext uri="{BB962C8B-B14F-4D97-AF65-F5344CB8AC3E}">
        <p14:creationId xmlns:p14="http://schemas.microsoft.com/office/powerpoint/2010/main" val="9878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a:t>
            </a:r>
            <a:r>
              <a:rPr lang="en-US" altLang="zh-CN" sz="2000" b="1" dirty="0" err="1">
                <a:solidFill>
                  <a:srgbClr val="6E200D"/>
                </a:solidFill>
                <a:latin typeface="Consolas" panose="020B0609020204030204" pitchFamily="49" charset="0"/>
              </a:rPr>
              <a:t>iostream</a:t>
            </a:r>
            <a:r>
              <a:rPr lang="en-US" altLang="zh-CN" sz="2000" b="1" dirty="0">
                <a:solidFill>
                  <a:srgbClr val="6E200D"/>
                </a:solidFill>
                <a:latin typeface="Consolas" panose="020B0609020204030204" pitchFamily="49" charset="0"/>
              </a:rPr>
              <a:t>&gt;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smtClean="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a:t>
            </a:r>
            <a:r>
              <a:rPr lang="en-US" altLang="zh-CN" sz="2000" b="1" dirty="0" smtClean="0">
                <a:solidFill>
                  <a:srgbClr val="6E200D"/>
                </a:solidFill>
                <a:latin typeface="Consolas" panose="020B0609020204030204" pitchFamily="49" charset="0"/>
              </a:rPr>
              <a:t>"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a:t>
            </a:r>
            <a:r>
              <a:rPr lang="en-US" altLang="zh-CN" sz="2000" b="1" dirty="0" smtClean="0">
                <a:solidFill>
                  <a:srgbClr val="6E200D"/>
                </a:solidFill>
                <a:latin typeface="Consolas" panose="020B0609020204030204" pitchFamily="49" charset="0"/>
              </a:rPr>
              <a:t>"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f(x</a:t>
            </a:r>
            <a:r>
              <a:rPr lang="en-US" altLang="zh-CN" sz="2000" b="1" dirty="0" smtClean="0">
                <a:solidFill>
                  <a:srgbClr val="FF0000"/>
                </a:solidFill>
                <a:latin typeface="Consolas" panose="020B0609020204030204" pitchFamily="49" charset="0"/>
              </a:rPr>
              <a:t>)</a:t>
            </a:r>
            <a:r>
              <a:rPr lang="en-US" altLang="zh-CN" sz="2000" b="1" dirty="0" smtClean="0">
                <a:solidFill>
                  <a:srgbClr val="6E200D"/>
                </a:solidFill>
                <a:latin typeface="Consolas" panose="020B0609020204030204" pitchFamily="49" charset="0"/>
              </a:rPr>
              <a:t>;</a:t>
            </a:r>
            <a:r>
              <a:rPr lang="zh-CN" altLang="en-US" sz="2000" b="1" dirty="0" smtClean="0">
                <a:solidFill>
                  <a:srgbClr val="6E200D"/>
                </a:solidFill>
                <a:latin typeface="Consolas" panose="020B0609020204030204" pitchFamily="49" charset="0"/>
              </a:rPr>
              <a:t> </a:t>
            </a:r>
            <a:r>
              <a:rPr lang="en-US" altLang="zh-CN" sz="2000" b="1" dirty="0" smtClean="0">
                <a:solidFill>
                  <a:srgbClr val="00B050"/>
                </a:solidFill>
                <a:latin typeface="Consolas" panose="020B0609020204030204" pitchFamily="49" charset="0"/>
              </a:rPr>
              <a:t>//</a:t>
            </a:r>
            <a:r>
              <a:rPr lang="zh-CN" altLang="en-US" sz="2000" b="1" dirty="0" smtClean="0">
                <a:solidFill>
                  <a:srgbClr val="00B050"/>
                </a:solidFill>
                <a:latin typeface="Consolas" panose="020B0609020204030204" pitchFamily="49" charset="0"/>
              </a:rPr>
              <a:t>延续</a:t>
            </a:r>
            <a:r>
              <a:rPr lang="en-US" altLang="zh-CN" sz="2000" b="1" dirty="0" smtClean="0">
                <a:solidFill>
                  <a:srgbClr val="00B050"/>
                </a:solidFill>
                <a:latin typeface="Consolas" panose="020B0609020204030204" pitchFamily="49" charset="0"/>
              </a:rPr>
              <a:t>x</a:t>
            </a:r>
            <a:r>
              <a:rPr lang="zh-CN" altLang="en-US" sz="2000" b="1" dirty="0" smtClean="0">
                <a:solidFill>
                  <a:srgbClr val="00B050"/>
                </a:solidFill>
                <a:latin typeface="Consolas" panose="020B0609020204030204" pitchFamily="49" charset="0"/>
              </a:rPr>
              <a:t>的生命周期</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f(1</a:t>
            </a:r>
            <a:r>
              <a:rPr lang="en-US" altLang="zh-CN" sz="2000" b="1" dirty="0" smtClean="0">
                <a:solidFill>
                  <a:srgbClr val="6E200D"/>
                </a:solidFill>
                <a:latin typeface="Consolas" panose="020B0609020204030204" pitchFamily="49" charset="0"/>
              </a:rPr>
              <a:t>);</a:t>
            </a:r>
            <a:r>
              <a:rPr lang="zh-CN" altLang="en-US" sz="2000" b="1" dirty="0" smtClean="0">
                <a:solidFill>
                  <a:srgbClr val="6E200D"/>
                </a:solidFill>
                <a:latin typeface="Consolas" panose="020B0609020204030204" pitchFamily="49" charset="0"/>
              </a:rPr>
              <a:t> </a:t>
            </a:r>
            <a:r>
              <a:rPr lang="en-US" altLang="zh-CN" sz="2000" b="1" dirty="0" smtClean="0">
                <a:solidFill>
                  <a:srgbClr val="00B050"/>
                </a:solidFill>
                <a:latin typeface="Consolas" panose="020B0609020204030204" pitchFamily="49" charset="0"/>
              </a:rPr>
              <a:t>//1</a:t>
            </a:r>
            <a:r>
              <a:rPr lang="zh-CN" altLang="en-US" sz="2000" b="1" dirty="0" smtClean="0">
                <a:solidFill>
                  <a:srgbClr val="00B050"/>
                </a:solidFill>
                <a:latin typeface="Consolas" panose="020B0609020204030204" pitchFamily="49" charset="0"/>
              </a:rPr>
              <a:t>是</a:t>
            </a:r>
            <a:r>
              <a:rPr lang="zh-CN" altLang="en-US" sz="2000" b="1" dirty="0">
                <a:solidFill>
                  <a:srgbClr val="00B050"/>
                </a:solidFill>
                <a:latin typeface="Consolas" panose="020B0609020204030204" pitchFamily="49" charset="0"/>
              </a:rPr>
              <a:t>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674891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a:t>
            </a:r>
            <a:r>
              <a:rPr lang="en-US" altLang="zh-CN" sz="2000" b="1" dirty="0" err="1">
                <a:solidFill>
                  <a:srgbClr val="6E200D"/>
                </a:solidFill>
                <a:latin typeface="Consolas" panose="020B0609020204030204" pitchFamily="49" charset="0"/>
              </a:rPr>
              <a:t>iostream</a:t>
            </a:r>
            <a:r>
              <a:rPr lang="en-US" altLang="zh-CN" sz="2000" b="1" dirty="0">
                <a:solidFill>
                  <a:srgbClr val="6E200D"/>
                </a:solidFill>
                <a:latin typeface="Consolas" panose="020B0609020204030204" pitchFamily="49" charset="0"/>
              </a:rPr>
              <a:t>&gt;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a:t>
            </a:r>
            <a:r>
              <a:rPr lang="en-US" altLang="zh-CN" sz="2000" b="1" dirty="0" smtClean="0">
                <a:solidFill>
                  <a:srgbClr val="6E200D"/>
                </a:solidFill>
                <a:latin typeface="Consolas" panose="020B0609020204030204" pitchFamily="49" charset="0"/>
              </a:rPr>
              <a:t>"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f(x</a:t>
            </a:r>
            <a:r>
              <a:rPr lang="en-US" altLang="zh-CN" sz="2000" b="1" dirty="0" smtClean="0">
                <a:solidFill>
                  <a:srgbClr val="FF0000"/>
                </a:solidFill>
                <a:latin typeface="Consolas" panose="020B0609020204030204" pitchFamily="49" charset="0"/>
              </a:rPr>
              <a:t>);</a:t>
            </a:r>
            <a:r>
              <a:rPr lang="zh-CN" altLang="en-US" sz="2000" b="1" dirty="0" smtClean="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延续</a:t>
            </a:r>
            <a:r>
              <a:rPr lang="en-US" altLang="zh-CN" sz="2000" b="1" dirty="0">
                <a:solidFill>
                  <a:srgbClr val="00B050"/>
                </a:solidFill>
                <a:latin typeface="Consolas" panose="020B0609020204030204" pitchFamily="49" charset="0"/>
              </a:rPr>
              <a:t>x</a:t>
            </a:r>
            <a:r>
              <a:rPr lang="zh-CN" altLang="en-US" sz="2000" b="1" dirty="0">
                <a:solidFill>
                  <a:srgbClr val="00B050"/>
                </a:solidFill>
                <a:latin typeface="Consolas" panose="020B0609020204030204" pitchFamily="49" charset="0"/>
              </a:rPr>
              <a:t>的生命</a:t>
            </a:r>
            <a:r>
              <a:rPr lang="zh-CN" altLang="en-US" sz="2000" b="1" dirty="0" smtClean="0">
                <a:solidFill>
                  <a:srgbClr val="00B050"/>
                </a:solidFill>
                <a:latin typeface="Consolas" panose="020B0609020204030204" pitchFamily="49" charset="0"/>
              </a:rPr>
              <a:t>周期</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f(1</a:t>
            </a:r>
            <a:r>
              <a:rPr lang="en-US" altLang="zh-CN" sz="2000" b="1" dirty="0" smtClean="0">
                <a:solidFill>
                  <a:srgbClr val="6E200D"/>
                </a:solidFill>
                <a:latin typeface="Consolas" panose="020B0609020204030204" pitchFamily="49" charset="0"/>
              </a:rPr>
              <a:t>);</a:t>
            </a:r>
            <a:r>
              <a:rPr lang="zh-CN" altLang="en-US" sz="2000" b="1" dirty="0" smtClean="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292080" y="3067213"/>
            <a:ext cx="3854252" cy="317009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a:t>
            </a:r>
            <a:r>
              <a:rPr lang="en-US" altLang="zh-CN" sz="2000" dirty="0" smtClean="0">
                <a:latin typeface="Menlo-Regular" charset="0"/>
              </a:rPr>
              <a:t>1</a:t>
            </a:r>
            <a:endParaRPr lang="en-US" altLang="zh-CN" sz="2000" dirty="0">
              <a:latin typeface="Menlo-Regular" charset="0"/>
            </a:endParaRPr>
          </a:p>
          <a:p>
            <a:r>
              <a:rPr lang="en-US" altLang="zh-CN" sz="2000" dirty="0">
                <a:latin typeface="Menlo-Regular" charset="0"/>
              </a:rPr>
              <a:t>left </a:t>
            </a:r>
            <a:r>
              <a:rPr lang="en-US" altLang="zh-CN" sz="2000" dirty="0" smtClean="0">
                <a:latin typeface="Menlo-Regular" charset="0"/>
              </a:rPr>
              <a:t>1</a:t>
            </a:r>
            <a:endParaRPr lang="en-US" altLang="zh-CN" sz="2000" dirty="0">
              <a:latin typeface="Menlo-Regular" charset="0"/>
            </a:endParaRPr>
          </a:p>
          <a:p>
            <a:endParaRPr lang="en-US" altLang="zh-CN" sz="2000" dirty="0">
              <a:latin typeface="Menlo-Regular" charset="0"/>
            </a:endParaRPr>
          </a:p>
          <a:p>
            <a:r>
              <a:rPr lang="en-US" altLang="zh-CN" sz="2000" dirty="0">
                <a:solidFill>
                  <a:srgbClr val="FF0000"/>
                </a:solidFill>
                <a:latin typeface="Menlo-Regular" charset="0"/>
              </a:rPr>
              <a:t>f(1)</a:t>
            </a:r>
            <a:r>
              <a:rPr lang="zh-CN" altLang="en-US" sz="2000" dirty="0">
                <a:latin typeface="Menlo-Regular" charset="0"/>
              </a:rPr>
              <a:t>首先调用</a:t>
            </a:r>
            <a:r>
              <a:rPr lang="en-US" altLang="zh-CN" sz="2000" dirty="0">
                <a:solidFill>
                  <a:srgbClr val="FF0000"/>
                </a:solidFill>
                <a:latin typeface="Menlo-Regular" charset="0"/>
              </a:rPr>
              <a:t>f(int &amp;&amp;x</a:t>
            </a:r>
            <a:r>
              <a:rPr lang="en-US" altLang="zh-CN" sz="2000" dirty="0" smtClean="0">
                <a:solidFill>
                  <a:srgbClr val="FF0000"/>
                </a:solidFill>
                <a:latin typeface="Menlo-Regular" charset="0"/>
              </a:rPr>
              <a:t>)</a:t>
            </a:r>
            <a:r>
              <a:rPr lang="zh-CN" altLang="en-US" sz="2000" dirty="0" smtClean="0">
                <a:latin typeface="Menlo-Regular" charset="0"/>
              </a:rPr>
              <a:t>函数，此时</a:t>
            </a:r>
            <a:r>
              <a:rPr lang="en-US" altLang="zh-CN" sz="2000" dirty="0">
                <a:solidFill>
                  <a:srgbClr val="FF0000"/>
                </a:solidFill>
                <a:latin typeface="Menlo-Regular" charset="0"/>
              </a:rPr>
              <a:t>x</a:t>
            </a:r>
            <a:r>
              <a:rPr lang="zh-CN" altLang="en-US" sz="2000" dirty="0">
                <a:latin typeface="Menlo-Regular" charset="0"/>
              </a:rPr>
              <a:t>为左值，因此</a:t>
            </a:r>
            <a:r>
              <a:rPr lang="en-US" altLang="zh-CN" sz="2000" dirty="0">
                <a:solidFill>
                  <a:srgbClr val="FF0000"/>
                </a:solidFill>
                <a:latin typeface="Menlo-Regular" charset="0"/>
              </a:rPr>
              <a:t>f(x)</a:t>
            </a:r>
            <a:r>
              <a:rPr lang="zh-CN" altLang="en-US" sz="2000" dirty="0">
                <a:latin typeface="Menlo-Regular" charset="0"/>
              </a:rPr>
              <a:t>调用</a:t>
            </a:r>
            <a:endParaRPr lang="en-US" altLang="zh-CN" sz="2000" dirty="0">
              <a:latin typeface="Menlo-Regular" charset="0"/>
            </a:endParaRPr>
          </a:p>
          <a:p>
            <a:r>
              <a:rPr lang="en-US" altLang="zh-CN" sz="2000" dirty="0">
                <a:solidFill>
                  <a:srgbClr val="FF0000"/>
                </a:solidFill>
                <a:latin typeface="Menlo-Regular" charset="0"/>
              </a:rPr>
              <a:t>f(int &amp;x)</a:t>
            </a:r>
            <a:r>
              <a:rPr lang="zh-CN" altLang="en-US" sz="2000" dirty="0">
                <a:latin typeface="Menlo-Regular" charset="0"/>
              </a:rPr>
              <a:t>函数。</a:t>
            </a:r>
            <a:endParaRPr lang="en-US" altLang="zh-CN" sz="2000" dirty="0">
              <a:latin typeface="Menlo-Regular" charset="0"/>
            </a:endParaRPr>
          </a:p>
          <a:p>
            <a:endParaRPr lang="en-US" altLang="zh-CN" sz="2000" dirty="0">
              <a:latin typeface="Menlo-Regular" charset="0"/>
            </a:endParaRPr>
          </a:p>
          <a:p>
            <a:r>
              <a:rPr lang="zh-CN" altLang="en-US" sz="2000" dirty="0">
                <a:latin typeface="Menlo-Regular" charset="0"/>
              </a:rPr>
              <a:t>右值引用延续了</a:t>
            </a:r>
            <a:r>
              <a:rPr lang="zh-CN" altLang="en-US" sz="2000" dirty="0">
                <a:solidFill>
                  <a:srgbClr val="FF0000"/>
                </a:solidFill>
                <a:latin typeface="Menlo-Regular" charset="0"/>
              </a:rPr>
              <a:t>即将销毁变量</a:t>
            </a:r>
            <a:r>
              <a:rPr lang="zh-CN" altLang="en-US" sz="2000" dirty="0" smtClean="0">
                <a:latin typeface="Menlo-Regular" charset="0"/>
              </a:rPr>
              <a:t>的</a:t>
            </a:r>
            <a:r>
              <a:rPr lang="zh-CN" altLang="en-US" sz="2000" dirty="0">
                <a:solidFill>
                  <a:srgbClr val="FF0000"/>
                </a:solidFill>
                <a:latin typeface="Menlo-Regular" charset="0"/>
              </a:rPr>
              <a:t>生命</a:t>
            </a:r>
            <a:r>
              <a:rPr lang="zh-CN" altLang="en-US" sz="2000" dirty="0" smtClean="0">
                <a:solidFill>
                  <a:srgbClr val="FF0000"/>
                </a:solidFill>
                <a:latin typeface="Menlo-Regular" charset="0"/>
              </a:rPr>
              <a:t>周期</a:t>
            </a:r>
            <a:r>
              <a:rPr lang="zh-CN" altLang="en-US" sz="2000" dirty="0">
                <a:latin typeface="Menlo-Regular" charset="0"/>
              </a:rPr>
              <a:t>。</a:t>
            </a:r>
            <a:endParaRPr lang="en-US" altLang="zh-CN" sz="2000" dirty="0">
              <a:latin typeface="Menlo-Regular" charset="0"/>
            </a:endParaRPr>
          </a:p>
        </p:txBody>
      </p:sp>
    </p:spTree>
    <p:extLst>
      <p:ext uri="{BB962C8B-B14F-4D97-AF65-F5344CB8AC3E}">
        <p14:creationId xmlns:p14="http://schemas.microsoft.com/office/powerpoint/2010/main" val="3122079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a:p>
        </p:txBody>
      </p:sp>
      <p:sp>
        <p:nvSpPr>
          <p:cNvPr id="5" name="矩形 4"/>
          <p:cNvSpPr/>
          <p:nvPr/>
        </p:nvSpPr>
        <p:spPr>
          <a:xfrm>
            <a:off x="755576" y="1988840"/>
            <a:ext cx="7344816" cy="3354765"/>
          </a:xfrm>
          <a:prstGeom prst="rect">
            <a:avLst/>
          </a:prstGeom>
        </p:spPr>
        <p:txBody>
          <a:bodyPr wrap="square">
            <a:spAutoFit/>
          </a:bodyPr>
          <a:lstStyle/>
          <a:p>
            <a:r>
              <a:rPr lang="en-US" altLang="zh-CN" sz="2000" b="1" dirty="0" err="1">
                <a:solidFill>
                  <a:srgbClr val="FF0000"/>
                </a:solidFill>
                <a:latin typeface="Consolas" charset="0"/>
                <a:ea typeface="Consolas" charset="0"/>
                <a:cs typeface="Consolas" charset="0"/>
              </a:rPr>
              <a:t>std</a:t>
            </a:r>
            <a:r>
              <a:rPr lang="en-US" altLang="zh-CN" sz="2000" b="1" dirty="0">
                <a:solidFill>
                  <a:srgbClr val="FF0000"/>
                </a:solidFill>
                <a:latin typeface="Consolas" charset="0"/>
                <a:ea typeface="Consolas" charset="0"/>
                <a:cs typeface="Consolas" charset="0"/>
              </a:rPr>
              <a:t>::vector&lt;</a:t>
            </a:r>
            <a:r>
              <a:rPr lang="en-US" altLang="zh-CN" sz="2000" b="1" dirty="0" err="1">
                <a:solidFill>
                  <a:srgbClr val="FF0000"/>
                </a:solidFill>
                <a:latin typeface="Consolas" charset="0"/>
                <a:ea typeface="Consolas" charset="0"/>
                <a:cs typeface="Consolas" charset="0"/>
              </a:rPr>
              <a:t>int</a:t>
            </a:r>
            <a:r>
              <a:rPr lang="en-US" altLang="zh-CN" sz="2000" b="1" dirty="0">
                <a:solidFill>
                  <a:srgbClr val="FF0000"/>
                </a:solidFill>
                <a:latin typeface="Consolas" charset="0"/>
                <a:ea typeface="Consolas" charset="0"/>
                <a:cs typeface="Consolas" charset="0"/>
              </a:rPr>
              <a:t>&gt;</a:t>
            </a:r>
            <a:r>
              <a:rPr lang="en-US" altLang="zh-CN" sz="2000" dirty="0">
                <a:solidFill>
                  <a:srgbClr val="FF0000"/>
                </a:solidFill>
                <a:latin typeface="Consolas" charset="0"/>
                <a:ea typeface="Consolas" charset="0"/>
                <a:cs typeface="Consolas" charset="0"/>
              </a:rPr>
              <a:t> </a:t>
            </a:r>
            <a:r>
              <a:rPr lang="en-US" altLang="zh-CN" sz="2000" b="1" dirty="0" err="1">
                <a:latin typeface="Consolas" charset="0"/>
                <a:ea typeface="Consolas" charset="0"/>
                <a:cs typeface="Consolas" charset="0"/>
              </a:rPr>
              <a:t>return_vector</a:t>
            </a:r>
            <a:r>
              <a:rPr lang="en-US" altLang="zh-CN" sz="2000" dirty="0">
                <a:latin typeface="Consolas" charset="0"/>
                <a:ea typeface="Consolas" charset="0"/>
                <a:cs typeface="Consolas" charset="0"/>
              </a:rPr>
              <a:t>(void) </a:t>
            </a:r>
            <a:endParaRPr lang="en-US" altLang="zh-CN" sz="2000" dirty="0" smtClean="0">
              <a:latin typeface="Consolas" charset="0"/>
              <a:ea typeface="Consolas" charset="0"/>
              <a:cs typeface="Consolas" charset="0"/>
            </a:endParaRPr>
          </a:p>
          <a:p>
            <a:r>
              <a:rPr lang="en-US" altLang="zh-CN" sz="2000" dirty="0" smtClean="0">
                <a:latin typeface="Consolas" charset="0"/>
                <a:ea typeface="Consolas" charset="0"/>
                <a:cs typeface="Consolas" charset="0"/>
              </a:rPr>
              <a:t>{ </a:t>
            </a:r>
          </a:p>
          <a:p>
            <a:r>
              <a:rPr lang="en-US" altLang="zh-CN" sz="2000" dirty="0">
                <a:latin typeface="Consolas" charset="0"/>
                <a:ea typeface="Consolas" charset="0"/>
                <a:cs typeface="Consolas" charset="0"/>
              </a:rPr>
              <a:t>	</a:t>
            </a:r>
            <a:r>
              <a:rPr lang="en-US" altLang="zh-CN" sz="2000" b="1" dirty="0" err="1" smtClean="0">
                <a:solidFill>
                  <a:srgbClr val="FF0000"/>
                </a:solidFill>
                <a:latin typeface="Consolas" charset="0"/>
                <a:ea typeface="Consolas" charset="0"/>
                <a:cs typeface="Consolas" charset="0"/>
              </a:rPr>
              <a:t>std</a:t>
            </a:r>
            <a:r>
              <a:rPr lang="en-US" altLang="zh-CN" sz="2000" b="1" dirty="0">
                <a:solidFill>
                  <a:srgbClr val="FF0000"/>
                </a:solidFill>
                <a:latin typeface="Consolas" charset="0"/>
                <a:ea typeface="Consolas" charset="0"/>
                <a:cs typeface="Consolas" charset="0"/>
              </a:rPr>
              <a:t>::vector&lt;</a:t>
            </a:r>
            <a:r>
              <a:rPr lang="en-US" altLang="zh-CN" sz="2000" b="1" dirty="0" err="1">
                <a:solidFill>
                  <a:srgbClr val="FF0000"/>
                </a:solidFill>
                <a:latin typeface="Consolas" charset="0"/>
                <a:ea typeface="Consolas" charset="0"/>
                <a:cs typeface="Consolas" charset="0"/>
              </a:rPr>
              <a:t>int</a:t>
            </a:r>
            <a:r>
              <a:rPr lang="en-US" altLang="zh-CN" sz="2000" b="1" dirty="0">
                <a:solidFill>
                  <a:srgbClr val="FF0000"/>
                </a:solidFill>
                <a:latin typeface="Consolas" charset="0"/>
                <a:ea typeface="Consolas" charset="0"/>
                <a:cs typeface="Consolas" charset="0"/>
              </a:rPr>
              <a:t>&gt;</a:t>
            </a:r>
            <a:r>
              <a:rPr lang="en-US" altLang="zh-CN" sz="2000" dirty="0">
                <a:latin typeface="Consolas" charset="0"/>
                <a:ea typeface="Consolas" charset="0"/>
                <a:cs typeface="Consolas" charset="0"/>
              </a:rPr>
              <a:t> </a:t>
            </a:r>
            <a:r>
              <a:rPr lang="en-US" altLang="zh-CN" sz="2000" dirty="0" err="1">
                <a:latin typeface="Consolas" charset="0"/>
                <a:ea typeface="Consolas" charset="0"/>
                <a:cs typeface="Consolas" charset="0"/>
              </a:rPr>
              <a:t>tmp</a:t>
            </a:r>
            <a:r>
              <a:rPr lang="en-US" altLang="zh-CN" sz="2000" dirty="0">
                <a:latin typeface="Consolas" charset="0"/>
                <a:ea typeface="Consolas" charset="0"/>
                <a:cs typeface="Consolas" charset="0"/>
              </a:rPr>
              <a:t> {1,2,3,4,5}; </a:t>
            </a:r>
            <a:endParaRPr lang="en-US" altLang="zh-CN" sz="2000" dirty="0" smtClean="0">
              <a:latin typeface="Consolas" charset="0"/>
              <a:ea typeface="Consolas" charset="0"/>
              <a:cs typeface="Consolas" charset="0"/>
            </a:endParaRPr>
          </a:p>
          <a:p>
            <a:r>
              <a:rPr lang="en-US" altLang="zh-CN" sz="2000" dirty="0" smtClean="0">
                <a:latin typeface="Consolas" charset="0"/>
                <a:ea typeface="Consolas" charset="0"/>
                <a:cs typeface="Consolas" charset="0"/>
              </a:rPr>
              <a:t>	return </a:t>
            </a:r>
            <a:r>
              <a:rPr lang="en-US" altLang="zh-CN" sz="2000" dirty="0" err="1">
                <a:latin typeface="Consolas" charset="0"/>
                <a:ea typeface="Consolas" charset="0"/>
                <a:cs typeface="Consolas" charset="0"/>
              </a:rPr>
              <a:t>tmp</a:t>
            </a:r>
            <a:r>
              <a:rPr lang="en-US" altLang="zh-CN" sz="2000" dirty="0">
                <a:latin typeface="Consolas" charset="0"/>
                <a:ea typeface="Consolas" charset="0"/>
                <a:cs typeface="Consolas" charset="0"/>
              </a:rPr>
              <a:t>; </a:t>
            </a:r>
          </a:p>
          <a:p>
            <a:r>
              <a:rPr lang="en-US" altLang="zh-CN" sz="2000" dirty="0" smtClean="0">
                <a:latin typeface="Consolas" charset="0"/>
                <a:ea typeface="Consolas" charset="0"/>
                <a:cs typeface="Consolas" charset="0"/>
              </a:rPr>
              <a:t>} </a:t>
            </a:r>
          </a:p>
          <a:p>
            <a:r>
              <a:rPr lang="en-US" altLang="zh-CN" sz="2000" b="1" dirty="0" err="1" smtClean="0">
                <a:solidFill>
                  <a:srgbClr val="FF0000"/>
                </a:solidFill>
                <a:latin typeface="Consolas" charset="0"/>
                <a:ea typeface="Consolas" charset="0"/>
                <a:cs typeface="Consolas" charset="0"/>
              </a:rPr>
              <a:t>std</a:t>
            </a:r>
            <a:r>
              <a:rPr lang="en-US" altLang="zh-CN" sz="2000" b="1" dirty="0">
                <a:solidFill>
                  <a:srgbClr val="FF0000"/>
                </a:solidFill>
                <a:latin typeface="Consolas" charset="0"/>
                <a:ea typeface="Consolas" charset="0"/>
                <a:cs typeface="Consolas" charset="0"/>
              </a:rPr>
              <a:t>::vector&lt;</a:t>
            </a:r>
            <a:r>
              <a:rPr lang="en-US" altLang="zh-CN" sz="2000" b="1" dirty="0" err="1">
                <a:solidFill>
                  <a:srgbClr val="FF0000"/>
                </a:solidFill>
                <a:latin typeface="Consolas" charset="0"/>
                <a:ea typeface="Consolas" charset="0"/>
                <a:cs typeface="Consolas" charset="0"/>
              </a:rPr>
              <a:t>int</a:t>
            </a:r>
            <a:r>
              <a:rPr lang="en-US" altLang="zh-CN" sz="2000" b="1" dirty="0">
                <a:solidFill>
                  <a:srgbClr val="FF0000"/>
                </a:solidFill>
                <a:latin typeface="Consolas" charset="0"/>
                <a:ea typeface="Consolas" charset="0"/>
                <a:cs typeface="Consolas" charset="0"/>
              </a:rPr>
              <a:t>&gt;</a:t>
            </a:r>
            <a:r>
              <a:rPr lang="en-US" altLang="zh-CN" sz="2000" dirty="0">
                <a:latin typeface="Consolas" charset="0"/>
                <a:ea typeface="Consolas" charset="0"/>
                <a:cs typeface="Consolas" charset="0"/>
              </a:rPr>
              <a:t> </a:t>
            </a:r>
            <a:r>
              <a:rPr lang="en-US" altLang="zh-CN" sz="2000" b="1" dirty="0">
                <a:solidFill>
                  <a:srgbClr val="008000"/>
                </a:solidFill>
                <a:latin typeface="Consolas" charset="0"/>
                <a:ea typeface="Consolas" charset="0"/>
                <a:cs typeface="Consolas" charset="0"/>
              </a:rPr>
              <a:t>&amp;&amp;</a:t>
            </a:r>
            <a:r>
              <a:rPr lang="en-US" altLang="zh-CN" sz="2000" b="1" dirty="0" err="1">
                <a:solidFill>
                  <a:srgbClr val="008000"/>
                </a:solidFill>
                <a:latin typeface="Consolas" charset="0"/>
                <a:ea typeface="Consolas" charset="0"/>
                <a:cs typeface="Consolas" charset="0"/>
              </a:rPr>
              <a:t>rval_ref</a:t>
            </a:r>
            <a:r>
              <a:rPr lang="en-US" altLang="zh-CN" sz="2000" dirty="0">
                <a:latin typeface="Consolas" charset="0"/>
                <a:ea typeface="Consolas" charset="0"/>
                <a:cs typeface="Consolas" charset="0"/>
              </a:rPr>
              <a:t> = </a:t>
            </a:r>
            <a:r>
              <a:rPr lang="en-US" altLang="zh-CN" sz="2000" b="1" dirty="0" err="1">
                <a:latin typeface="Consolas" charset="0"/>
                <a:ea typeface="Consolas" charset="0"/>
                <a:cs typeface="Consolas" charset="0"/>
              </a:rPr>
              <a:t>return_vector</a:t>
            </a:r>
            <a:r>
              <a:rPr lang="en-US" altLang="zh-CN" sz="2000" dirty="0" smtClean="0">
                <a:latin typeface="Consolas" charset="0"/>
                <a:ea typeface="Consolas" charset="0"/>
                <a:cs typeface="Consolas" charset="0"/>
              </a:rPr>
              <a:t>();</a:t>
            </a:r>
          </a:p>
          <a:p>
            <a:r>
              <a:rPr lang="en-US" altLang="zh-CN" sz="2000" dirty="0" err="1" smtClean="0">
                <a:latin typeface="Consolas" charset="0"/>
                <a:ea typeface="Consolas" charset="0"/>
                <a:cs typeface="Consolas" charset="0"/>
              </a:rPr>
              <a:t>Func</a:t>
            </a:r>
            <a:r>
              <a:rPr lang="en-US" altLang="zh-CN" sz="2000" dirty="0" smtClean="0">
                <a:latin typeface="Consolas" charset="0"/>
                <a:ea typeface="Consolas" charset="0"/>
                <a:cs typeface="Consolas" charset="0"/>
              </a:rPr>
              <a:t>(</a:t>
            </a:r>
            <a:r>
              <a:rPr lang="en-US" altLang="zh-CN" sz="2000" b="1" dirty="0" err="1" smtClean="0">
                <a:solidFill>
                  <a:srgbClr val="008000"/>
                </a:solidFill>
                <a:latin typeface="Consolas" charset="0"/>
                <a:ea typeface="Consolas" charset="0"/>
                <a:cs typeface="Consolas" charset="0"/>
              </a:rPr>
              <a:t>rval_ref</a:t>
            </a:r>
            <a:r>
              <a:rPr lang="en-US" altLang="zh-CN" sz="2000" dirty="0" smtClean="0">
                <a:latin typeface="Consolas" charset="0"/>
                <a:ea typeface="Consolas" charset="0"/>
                <a:cs typeface="Consolas" charset="0"/>
              </a:rPr>
              <a:t>);</a:t>
            </a:r>
            <a:endParaRPr lang="en-US" altLang="zh-CN" sz="2000" dirty="0">
              <a:latin typeface="Consolas" charset="0"/>
              <a:ea typeface="Consolas" charset="0"/>
              <a:cs typeface="Consolas" charset="0"/>
            </a:endParaRPr>
          </a:p>
          <a:p>
            <a:r>
              <a:rPr lang="en-US" altLang="zh-CN" dirty="0">
                <a:latin typeface="Consolas" charset="0"/>
                <a:ea typeface="Consolas" charset="0"/>
                <a:cs typeface="Consolas" charset="0"/>
              </a:rPr>
              <a:t/>
            </a:r>
            <a:br>
              <a:rPr lang="en-US" altLang="zh-CN" dirty="0">
                <a:latin typeface="Consolas" charset="0"/>
                <a:ea typeface="Consolas" charset="0"/>
                <a:cs typeface="Consolas" charset="0"/>
              </a:rPr>
            </a:br>
            <a:r>
              <a:rPr lang="en-US" altLang="zh-CN" dirty="0">
                <a:latin typeface="Consolas" charset="0"/>
                <a:ea typeface="Consolas" charset="0"/>
                <a:cs typeface="Consolas" charset="0"/>
              </a:rPr>
              <a:t/>
            </a:r>
            <a:br>
              <a:rPr lang="en-US" altLang="zh-CN" dirty="0">
                <a:latin typeface="Consolas" charset="0"/>
                <a:ea typeface="Consolas" charset="0"/>
                <a:cs typeface="Consolas" charset="0"/>
              </a:rPr>
            </a:br>
            <a:r>
              <a:rPr lang="en-US" altLang="zh-CN" dirty="0" smtClean="0">
                <a:latin typeface="Consolas" charset="0"/>
                <a:ea typeface="Consolas" charset="0"/>
                <a:cs typeface="Consolas" charset="0"/>
              </a:rPr>
              <a:t>https</a:t>
            </a:r>
            <a:r>
              <a:rPr lang="en-US" altLang="zh-CN" dirty="0">
                <a:latin typeface="Consolas" charset="0"/>
                <a:ea typeface="Consolas" charset="0"/>
                <a:cs typeface="Consolas" charset="0"/>
              </a:rPr>
              <a:t>://</a:t>
            </a:r>
            <a:r>
              <a:rPr lang="en-US" altLang="zh-CN" dirty="0" err="1">
                <a:latin typeface="Consolas" charset="0"/>
                <a:ea typeface="Consolas" charset="0"/>
                <a:cs typeface="Consolas" charset="0"/>
              </a:rPr>
              <a:t>www.zhihu.com</a:t>
            </a:r>
            <a:r>
              <a:rPr lang="en-US" altLang="zh-CN" dirty="0">
                <a:latin typeface="Consolas" charset="0"/>
                <a:ea typeface="Consolas" charset="0"/>
                <a:cs typeface="Consolas" charset="0"/>
              </a:rPr>
              <a:t>/question/27000013/answer/34846612</a:t>
            </a:r>
            <a:br>
              <a:rPr lang="en-US" altLang="zh-CN" dirty="0">
                <a:latin typeface="Consolas" charset="0"/>
                <a:ea typeface="Consolas" charset="0"/>
                <a:cs typeface="Consolas" charset="0"/>
              </a:rPr>
            </a:br>
            <a:endParaRPr lang="zh-CN" altLang="en-US" dirty="0">
              <a:latin typeface="Consolas" charset="0"/>
              <a:ea typeface="Consolas" charset="0"/>
              <a:cs typeface="Consolas" charset="0"/>
            </a:endParaRPr>
          </a:p>
        </p:txBody>
      </p:sp>
      <p:sp>
        <p:nvSpPr>
          <p:cNvPr id="6" name="标题 1"/>
          <p:cNvSpPr txBox="1">
            <a:spLocks/>
          </p:cNvSpPr>
          <p:nvPr/>
        </p:nvSpPr>
        <p:spPr bwMode="auto">
          <a:xfrm>
            <a:off x="1115616" y="116632"/>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eaLnBrk="1" hangingPunct="1"/>
            <a:r>
              <a:rPr kumimoji="1" lang="zh-CN" altLang="en-US" smtClean="0">
                <a:solidFill>
                  <a:srgbClr val="0066CC"/>
                </a:solidFill>
              </a:rPr>
              <a:t>右值引用示例</a:t>
            </a:r>
            <a:endParaRPr kumimoji="1" lang="zh-CN" altLang="en-US" dirty="0">
              <a:solidFill>
                <a:srgbClr val="0066CC"/>
              </a:solidFill>
            </a:endParaRPr>
          </a:p>
        </p:txBody>
      </p:sp>
    </p:spTree>
    <p:extLst>
      <p:ext uri="{BB962C8B-B14F-4D97-AF65-F5344CB8AC3E}">
        <p14:creationId xmlns:p14="http://schemas.microsoft.com/office/powerpoint/2010/main" val="1303364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26</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移动构造函数</a:t>
            </a:r>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STKaiti" charset="-122"/>
                <a:ea typeface="STKaiti" charset="-122"/>
                <a:cs typeface="STKaiti" charset="-122"/>
              </a:rPr>
              <a:t>右值引用可以延续即将销毁变量的生命周期，用于构造函数可以</a:t>
            </a:r>
            <a:r>
              <a:rPr kumimoji="1" lang="zh-CN" altLang="en-US" dirty="0">
                <a:solidFill>
                  <a:srgbClr val="FF0000"/>
                </a:solidFill>
                <a:latin typeface="STKaiti" charset="-122"/>
                <a:ea typeface="STKaiti" charset="-122"/>
                <a:cs typeface="STKaiti" charset="-122"/>
              </a:rPr>
              <a:t>提升处理效率</a:t>
            </a:r>
            <a:r>
              <a:rPr kumimoji="1" lang="zh-CN" altLang="en-US" dirty="0">
                <a:latin typeface="STKaiti" charset="-122"/>
                <a:ea typeface="STKaiti" charset="-122"/>
                <a:cs typeface="STKaiti" charset="-122"/>
              </a:rPr>
              <a:t>，在此过程中尽可能</a:t>
            </a:r>
            <a:r>
              <a:rPr kumimoji="1" lang="zh-CN" altLang="en-US" dirty="0" smtClean="0">
                <a:latin typeface="STKaiti" charset="-122"/>
                <a:ea typeface="STKaiti" charset="-122"/>
                <a:cs typeface="STKaiti" charset="-122"/>
              </a:rPr>
              <a:t>少地进行</a:t>
            </a:r>
            <a:r>
              <a:rPr kumimoji="1" lang="zh-CN" altLang="en-US" dirty="0">
                <a:latin typeface="STKaiti" charset="-122"/>
                <a:ea typeface="STKaiti" charset="-122"/>
                <a:cs typeface="STKaiti" charset="-122"/>
              </a:rPr>
              <a:t>拷贝。</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使用右值引用作为参数的构造函数叫做</a:t>
            </a:r>
            <a:r>
              <a:rPr kumimoji="1" lang="zh-CN" altLang="en-US" dirty="0">
                <a:solidFill>
                  <a:srgbClr val="FF0000"/>
                </a:solidFill>
                <a:latin typeface="STKaiti" charset="-122"/>
                <a:ea typeface="STKaiti" charset="-122"/>
                <a:cs typeface="STKaiti" charset="-122"/>
              </a:rPr>
              <a:t>移动构造函数。</a:t>
            </a:r>
          </a:p>
        </p:txBody>
      </p:sp>
    </p:spTree>
    <p:extLst>
      <p:ext uri="{BB962C8B-B14F-4D97-AF65-F5344CB8AC3E}">
        <p14:creationId xmlns:p14="http://schemas.microsoft.com/office/powerpoint/2010/main" val="929099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27</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a:t>
            </a:r>
          </a:p>
        </p:txBody>
      </p:sp>
      <p:sp>
        <p:nvSpPr>
          <p:cNvPr id="4" name="内容占位符 2"/>
          <p:cNvSpPr>
            <a:spLocks noGrp="1"/>
          </p:cNvSpPr>
          <p:nvPr>
            <p:ph idx="1"/>
          </p:nvPr>
        </p:nvSpPr>
        <p:spPr>
          <a:xfrm>
            <a:off x="323528" y="1488938"/>
            <a:ext cx="8424936" cy="5252430"/>
          </a:xfrm>
        </p:spPr>
        <p:txBody>
          <a:bodyPr/>
          <a:lstStyle/>
          <a:p>
            <a:r>
              <a:rPr kumimoji="1" lang="zh-CN" altLang="en-US" dirty="0">
                <a:latin typeface="STKaiti" charset="-122"/>
                <a:ea typeface="STKaiti" charset="-122"/>
                <a:cs typeface="STKaiti" charset="-122"/>
              </a:rPr>
              <a:t>拷贝构造函数</a:t>
            </a: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a:t>
            </a:r>
            <a:endParaRPr kumimoji="1" lang="zh-CN" altLang="en-US" b="1" dirty="0">
              <a:latin typeface="Consolas" charset="0"/>
              <a:ea typeface="Consolas" charset="0"/>
              <a:cs typeface="Consolas" charset="0"/>
            </a:endParaRP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t>
            </a:r>
            <a:r>
              <a:rPr kumimoji="1" lang="en-US" altLang="zh-CN" b="1" dirty="0" err="1">
                <a:latin typeface="Consolas" charset="0"/>
                <a:ea typeface="Consolas" charset="0"/>
                <a:cs typeface="Consolas" charset="0"/>
              </a:rPr>
              <a:t>const</a:t>
            </a:r>
            <a:r>
              <a:rPr kumimoji="1" lang="zh-CN" altLang="en-US" b="1" dirty="0">
                <a:latin typeface="Consolas" charset="0"/>
                <a:ea typeface="Consolas" charset="0"/>
                <a:cs typeface="Consolas" charset="0"/>
              </a:rPr>
              <a:t> </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a:t>
            </a:r>
          </a:p>
          <a:p>
            <a:pPr lvl="1"/>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移动构造函数</a:t>
            </a:r>
          </a:p>
          <a:p>
            <a:pPr lvl="1"/>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t>
            </a:r>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&amp;&amp;);</a:t>
            </a:r>
            <a:endParaRPr kumimoji="1" lang="zh-CN" altLang="en-US" b="1" dirty="0">
              <a:solidFill>
                <a:srgbClr val="FF0000"/>
              </a:solidFill>
              <a:latin typeface="Consolas" charset="0"/>
              <a:ea typeface="Consolas" charset="0"/>
              <a:cs typeface="Consolas" charset="0"/>
            </a:endParaRPr>
          </a:p>
          <a:p>
            <a:pPr lvl="1"/>
            <a:r>
              <a:rPr kumimoji="1" lang="zh-CN" altLang="en-US" dirty="0">
                <a:solidFill>
                  <a:srgbClr val="003366"/>
                </a:solidFill>
                <a:latin typeface="STKaiti" charset="-122"/>
                <a:ea typeface="STKaiti" charset="-122"/>
                <a:cs typeface="STKaiti" charset="-122"/>
              </a:rPr>
              <a:t>用来偷“</a:t>
            </a:r>
            <a:r>
              <a:rPr kumimoji="1" lang="zh-CN" altLang="en-US" b="1" u="sng" dirty="0">
                <a:solidFill>
                  <a:srgbClr val="FF0000"/>
                </a:solidFill>
                <a:latin typeface="STKaiti" charset="-122"/>
                <a:ea typeface="STKaiti" charset="-122"/>
                <a:cs typeface="STKaiti" charset="-122"/>
              </a:rPr>
              <a:t>临时变量</a:t>
            </a:r>
            <a:r>
              <a:rPr kumimoji="1" lang="zh-CN" altLang="en-US" dirty="0">
                <a:solidFill>
                  <a:srgbClr val="003366"/>
                </a:solidFill>
                <a:latin typeface="STKaiti" charset="-122"/>
                <a:ea typeface="STKaiti" charset="-122"/>
                <a:cs typeface="STKaiti" charset="-122"/>
              </a:rPr>
              <a:t>”中的资源（如内存）</a:t>
            </a:r>
          </a:p>
          <a:p>
            <a:pPr lvl="1"/>
            <a:r>
              <a:rPr kumimoji="1" lang="zh-CN" altLang="en-US" dirty="0">
                <a:solidFill>
                  <a:srgbClr val="003366"/>
                </a:solidFill>
                <a:latin typeface="STKaiti" charset="-122"/>
                <a:ea typeface="STKaiti" charset="-122"/>
                <a:cs typeface="STKaiti" charset="-122"/>
              </a:rPr>
              <a:t>临时变量被编译器设置为常量形式，所以使用“拷贝构造”函数是不行的，无法将资源“偷”出来（</a:t>
            </a:r>
            <a:r>
              <a:rPr kumimoji="1" lang="zh-CN" altLang="en-US" b="1" dirty="0">
                <a:solidFill>
                  <a:srgbClr val="008000"/>
                </a:solidFill>
                <a:latin typeface="STKaiti" charset="-122"/>
                <a:ea typeface="STKaiti" charset="-122"/>
                <a:cs typeface="STKaiti" charset="-122"/>
              </a:rPr>
              <a:t>“偷”是对原对象的一种改动，违反常量的限制</a:t>
            </a:r>
            <a:r>
              <a:rPr kumimoji="1" lang="zh-CN" altLang="en-US" dirty="0">
                <a:solidFill>
                  <a:srgbClr val="003366"/>
                </a:solidFill>
                <a:latin typeface="STKaiti" charset="-122"/>
                <a:ea typeface="STKaiti" charset="-122"/>
                <a:cs typeface="STKaiti" charset="-122"/>
              </a:rPr>
              <a:t>）</a:t>
            </a:r>
          </a:p>
          <a:p>
            <a:pPr lvl="1"/>
            <a:r>
              <a:rPr kumimoji="1" lang="zh-CN" altLang="en-US" dirty="0">
                <a:solidFill>
                  <a:srgbClr val="003366"/>
                </a:solidFill>
                <a:latin typeface="STKaiti" charset="-122"/>
                <a:ea typeface="STKaiti" charset="-122"/>
                <a:cs typeface="STKaiti" charset="-122"/>
              </a:rPr>
              <a:t>基于“右值引用”定义的“移动构造”函数却被语言支持接受临时变量，且能“偷”出其中的资源！</a:t>
            </a:r>
          </a:p>
        </p:txBody>
      </p:sp>
    </p:spTree>
    <p:extLst>
      <p:ext uri="{BB962C8B-B14F-4D97-AF65-F5344CB8AC3E}">
        <p14:creationId xmlns:p14="http://schemas.microsoft.com/office/powerpoint/2010/main" val="1734602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a:t>移动构造函数</a:t>
            </a:r>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移动构造函数</a:t>
            </a: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拷贝构造函数</a:t>
            </a:r>
          </a:p>
        </p:txBody>
      </p:sp>
      <p:sp>
        <p:nvSpPr>
          <p:cNvPr id="39" name="内容占位符 2"/>
          <p:cNvSpPr>
            <a:spLocks noGrp="1"/>
          </p:cNvSpPr>
          <p:nvPr>
            <p:ph idx="1"/>
          </p:nvPr>
        </p:nvSpPr>
        <p:spPr>
          <a:xfrm>
            <a:off x="4840775" y="1338511"/>
            <a:ext cx="3364669" cy="3888432"/>
          </a:xfrm>
        </p:spPr>
        <p:txBody>
          <a:bodyPr/>
          <a:lstStyle/>
          <a:p>
            <a:r>
              <a:rPr kumimoji="1" lang="zh-CN" altLang="en-US" sz="2400" b="0" dirty="0">
                <a:latin typeface="STKaiti" charset="-122"/>
                <a:ea typeface="STKaiti" charset="-122"/>
                <a:cs typeface="STKaiti" charset="-122"/>
              </a:rPr>
              <a:t>移动构造函数与拷贝构造函数的一个最主要的特征差别就是类中堆内存是重新开辟并拷贝，还是直接将指针指向那块地址。</a:t>
            </a:r>
          </a:p>
          <a:p>
            <a:endParaRPr kumimoji="1" lang="zh-CN" altLang="en-US" sz="2400" b="0" dirty="0">
              <a:latin typeface="STKaiti" charset="-122"/>
              <a:ea typeface="STKaiti" charset="-122"/>
              <a:cs typeface="STKaiti" charset="-122"/>
            </a:endParaRPr>
          </a:p>
          <a:p>
            <a:r>
              <a:rPr kumimoji="1" lang="zh-CN" altLang="en-US" sz="2400" b="0" dirty="0">
                <a:latin typeface="STKaiti" charset="-122"/>
                <a:ea typeface="STKaiti" charset="-122"/>
                <a:cs typeface="STKaiti" charset="-122"/>
              </a:rPr>
              <a:t>对于一些即将析构的临时类，移动构造函数</a:t>
            </a:r>
            <a:r>
              <a:rPr kumimoji="1" lang="zh-CN" altLang="en-US" sz="2400" b="0" dirty="0">
                <a:solidFill>
                  <a:srgbClr val="FF0000"/>
                </a:solidFill>
                <a:latin typeface="STKaiti" charset="-122"/>
                <a:ea typeface="STKaiti" charset="-122"/>
                <a:cs typeface="STKaiti" charset="-122"/>
              </a:rPr>
              <a:t>直接利用</a:t>
            </a:r>
            <a:r>
              <a:rPr kumimoji="1" lang="zh-CN" altLang="en-US" sz="2400" b="0" dirty="0">
                <a:latin typeface="STKaiti" charset="-122"/>
                <a:ea typeface="STKaiti" charset="-122"/>
                <a:cs typeface="STKaiti" charset="-122"/>
              </a:rPr>
              <a:t>了原来临时对象中的</a:t>
            </a:r>
            <a:r>
              <a:rPr kumimoji="1" lang="zh-CN" altLang="en-US" sz="2400" b="0" dirty="0">
                <a:solidFill>
                  <a:srgbClr val="FF0000"/>
                </a:solidFill>
                <a:latin typeface="STKaiti" charset="-122"/>
                <a:ea typeface="STKaiti" charset="-122"/>
                <a:cs typeface="STKaiti" charset="-122"/>
              </a:rPr>
              <a:t>堆内存</a:t>
            </a:r>
            <a:r>
              <a:rPr kumimoji="1" lang="zh-CN" altLang="en-US" sz="2400" b="0" dirty="0">
                <a:latin typeface="STKaiti" charset="-122"/>
                <a:ea typeface="STKaiti" charset="-122"/>
                <a:cs typeface="STKaiti" charset="-122"/>
              </a:rPr>
              <a:t>，新的对象无需开辟内存，临时对象无需释放内存，从而大大</a:t>
            </a:r>
            <a:r>
              <a:rPr kumimoji="1" lang="zh-CN" altLang="en-US" sz="2400" b="0" dirty="0">
                <a:solidFill>
                  <a:srgbClr val="FF0000"/>
                </a:solidFill>
                <a:latin typeface="STKaiti" charset="-122"/>
                <a:ea typeface="STKaiti" charset="-122"/>
                <a:cs typeface="STKaiti" charset="-122"/>
              </a:rPr>
              <a:t>提高计算效率</a:t>
            </a:r>
            <a:r>
              <a:rPr kumimoji="1" lang="zh-CN" altLang="en-US" sz="2400" b="0" dirty="0">
                <a:latin typeface="STKaiti" charset="-122"/>
                <a:ea typeface="STKaiti" charset="-122"/>
                <a:cs typeface="STKaiti" charset="-122"/>
              </a:rPr>
              <a:t>。</a:t>
            </a:r>
          </a:p>
        </p:txBody>
      </p:sp>
    </p:spTree>
    <p:extLst>
      <p:ext uri="{BB962C8B-B14F-4D97-AF65-F5344CB8AC3E}">
        <p14:creationId xmlns:p14="http://schemas.microsoft.com/office/powerpoint/2010/main" val="54410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395536" y="1124744"/>
            <a:ext cx="8424936" cy="5616624"/>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#include &lt;</a:t>
            </a:r>
            <a:r>
              <a:rPr kumimoji="1" lang="en-US" altLang="zh-CN" sz="1600" b="1" dirty="0" err="1">
                <a:latin typeface="Consolas" charset="0"/>
                <a:ea typeface="Consolas" charset="0"/>
                <a:cs typeface="Consolas" charset="0"/>
              </a:rPr>
              <a:t>iostream</a:t>
            </a:r>
            <a:r>
              <a:rPr kumimoji="1" lang="en-US" altLang="zh-CN" sz="1600" b="1" dirty="0">
                <a:latin typeface="Consolas" charset="0"/>
                <a:ea typeface="Consolas" charset="0"/>
                <a:cs typeface="Consolas" charset="0"/>
              </a:rPr>
              <a:t>&gt;</a:t>
            </a:r>
          </a:p>
          <a:p>
            <a:pPr marL="457200" lvl="1" indent="0">
              <a:lnSpc>
                <a:spcPct val="100000"/>
              </a:lnSpc>
              <a:spcBef>
                <a:spcPts val="0"/>
              </a:spcBef>
              <a:buNone/>
            </a:pPr>
            <a:r>
              <a:rPr kumimoji="1" lang="en-US" altLang="zh-CN" sz="1600" b="1" dirty="0">
                <a:latin typeface="Consolas" charset="0"/>
                <a:ea typeface="Consolas" charset="0"/>
                <a:cs typeface="Consolas" charset="0"/>
              </a:rPr>
              <a:t>using namespace </a:t>
            </a:r>
            <a:r>
              <a:rPr kumimoji="1" lang="en-US" altLang="zh-CN" sz="1600" b="1" dirty="0" err="1">
                <a:latin typeface="Consolas" charset="0"/>
                <a:ea typeface="Consolas" charset="0"/>
                <a:cs typeface="Consolas" charset="0"/>
              </a:rPr>
              <a:t>std</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class Test {</a:t>
            </a:r>
          </a:p>
          <a:p>
            <a:pPr marL="457200" lvl="1" indent="0">
              <a:lnSpc>
                <a:spcPct val="100000"/>
              </a:lnSpc>
              <a:spcBef>
                <a:spcPts val="0"/>
              </a:spcBef>
              <a:buNone/>
            </a:pPr>
            <a:r>
              <a:rPr kumimoji="1" lang="en-US" altLang="zh-CN" sz="1600" b="1" dirty="0">
                <a:latin typeface="Consolas" charset="0"/>
                <a:ea typeface="Consolas" charset="0"/>
                <a:cs typeface="Consolas" charset="0"/>
              </a:rPr>
              <a:t>public:</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only for demo.</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new </a:t>
            </a: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(3</a:t>
            </a:r>
            <a:r>
              <a:rPr kumimoji="1" lang="en-US" altLang="zh-CN" sz="1600" b="1" dirty="0" smtClean="0">
                <a:latin typeface="Consolas" charset="0"/>
                <a:ea typeface="Consolas" charset="0"/>
                <a:cs typeface="Consolas" charset="0"/>
              </a:rPr>
              <a:t>);</a:t>
            </a:r>
            <a:r>
              <a:rPr kumimoji="1" lang="zh-CN" altLang="en-US"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a:t>
            </a:r>
            <a:r>
              <a:rPr kumimoji="1" lang="zh-CN" altLang="en-US" sz="1600" b="1" dirty="0" smtClean="0">
                <a:latin typeface="Consolas" charset="0"/>
                <a:ea typeface="Consolas" charset="0"/>
                <a:cs typeface="Consolas" charset="0"/>
              </a:rPr>
              <a:t>为整数</a:t>
            </a:r>
            <a:r>
              <a:rPr kumimoji="1" lang="en-US" altLang="zh-CN" sz="1600" b="1" dirty="0" smtClean="0">
                <a:latin typeface="Consolas" charset="0"/>
                <a:ea typeface="Consolas" charset="0"/>
                <a:cs typeface="Consolas" charset="0"/>
              </a:rPr>
              <a:t>3</a:t>
            </a:r>
            <a:r>
              <a:rPr kumimoji="1" lang="zh-CN" altLang="en-US" sz="1600" b="1" dirty="0" smtClean="0">
                <a:latin typeface="Consolas" charset="0"/>
                <a:ea typeface="Consolas" charset="0"/>
                <a:cs typeface="Consolas" charset="0"/>
              </a:rPr>
              <a:t>申请内存</a:t>
            </a:r>
            <a:endParaRPr kumimoji="1" lang="en-US" altLang="zh-CN" sz="1600" b="1" dirty="0">
              <a:latin typeface="Consolas" charset="0"/>
              <a:ea typeface="Consolas" charset="0"/>
              <a:cs typeface="Consolas" charset="0"/>
            </a:endParaRP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if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delete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t) :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(new </a:t>
            </a:r>
            <a:r>
              <a:rPr kumimoji="1" lang="en-US" altLang="zh-CN" sz="1600" b="1" dirty="0" err="1">
                <a:solidFill>
                  <a:srgbClr val="0070C0"/>
                </a:solidFill>
                <a:latin typeface="Consolas" charset="0"/>
                <a:ea typeface="Consolas" charset="0"/>
                <a:cs typeface="Consolas" charset="0"/>
              </a:rPr>
              <a:t>int</a:t>
            </a:r>
            <a:r>
              <a:rPr kumimoji="1" lang="en-US" altLang="zh-CN" sz="1600" b="1" dirty="0">
                <a:solidFill>
                  <a:srgbClr val="0070C0"/>
                </a:solidFill>
                <a:latin typeface="Consolas" charset="0"/>
                <a:ea typeface="Consolas" charset="0"/>
                <a:cs typeface="Consolas" charset="0"/>
              </a:rPr>
              <a:t>(*</a:t>
            </a:r>
            <a:r>
              <a:rPr kumimoji="1" lang="en-US" altLang="zh-CN" sz="1600" b="1" dirty="0" err="1">
                <a:solidFill>
                  <a:srgbClr val="0070C0"/>
                </a:solidFill>
                <a:latin typeface="Consolas" charset="0"/>
                <a:ea typeface="Consolas" charset="0"/>
                <a:cs typeface="Consolas" charset="0"/>
              </a:rPr>
              <a:t>t.buf</a:t>
            </a:r>
            <a:r>
              <a:rPr kumimoji="1" lang="en-US" altLang="zh-CN" sz="1600" b="1" dirty="0">
                <a:solidFill>
                  <a:srgbClr val="0070C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Test(Test&amp;&amp;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cout</a:t>
            </a:r>
            <a:r>
              <a:rPr kumimoji="1" lang="en-US" altLang="zh-CN" sz="1600" b="1" dirty="0">
                <a:solidFill>
                  <a:srgbClr val="FF0000"/>
                </a:solidFill>
                <a:latin typeface="Consolas" charset="0"/>
                <a:ea typeface="Consolas" charset="0"/>
                <a:cs typeface="Consolas" charset="0"/>
              </a:rPr>
              <a:t> &lt;&lt; "Test(Test&amp;&amp;)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&lt;&lt; hex &lt;&lt;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&lt;&lt; </a:t>
            </a:r>
            <a:r>
              <a:rPr kumimoji="1" lang="en-US" altLang="zh-CN" sz="1600" b="1" dirty="0" err="1">
                <a:solidFill>
                  <a:srgbClr val="FF0000"/>
                </a:solidFill>
                <a:latin typeface="Consolas" charset="0"/>
                <a:ea typeface="Consolas" charset="0"/>
                <a:cs typeface="Consolas" charset="0"/>
              </a:rPr>
              <a:t>endl</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nullptr</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083193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上讲要点</a:t>
            </a:r>
            <a:r>
              <a:rPr lang="zh-CN" altLang="en-US" dirty="0" smtClean="0"/>
              <a:t>回顾</a:t>
            </a:r>
            <a:endParaRPr lang="en-US" dirty="0"/>
          </a:p>
        </p:txBody>
      </p:sp>
      <p:sp>
        <p:nvSpPr>
          <p:cNvPr id="4" name="内容占位符 3"/>
          <p:cNvSpPr>
            <a:spLocks noGrp="1"/>
          </p:cNvSpPr>
          <p:nvPr>
            <p:ph idx="1"/>
          </p:nvPr>
        </p:nvSpPr>
        <p:spPr/>
        <p:txBody>
          <a:bodyPr/>
          <a:lstStyle/>
          <a:p>
            <a:r>
              <a:rPr lang="zh-CN" altLang="en-US" dirty="0" smtClean="0"/>
              <a:t>构造函数负责对象的“</a:t>
            </a:r>
            <a:r>
              <a:rPr lang="zh-CN" altLang="en-US" dirty="0" smtClean="0">
                <a:solidFill>
                  <a:srgbClr val="FF0000"/>
                </a:solidFill>
              </a:rPr>
              <a:t>生</a:t>
            </a:r>
            <a:r>
              <a:rPr lang="zh-CN" altLang="en-US" dirty="0" smtClean="0"/>
              <a:t>”</a:t>
            </a:r>
            <a:endParaRPr lang="en-US" altLang="zh-CN" dirty="0"/>
          </a:p>
          <a:p>
            <a:r>
              <a:rPr lang="zh-CN" altLang="en-US" dirty="0" smtClean="0"/>
              <a:t>析</a:t>
            </a:r>
            <a:r>
              <a:rPr lang="zh-CN" altLang="en-US" dirty="0"/>
              <a:t>构函数负责对象的</a:t>
            </a:r>
            <a:r>
              <a:rPr lang="zh-CN" altLang="en-US" dirty="0" smtClean="0"/>
              <a:t>“</a:t>
            </a:r>
            <a:r>
              <a:rPr lang="zh-CN" altLang="en-US" dirty="0" smtClean="0">
                <a:solidFill>
                  <a:srgbClr val="FF0000"/>
                </a:solidFill>
              </a:rPr>
              <a:t>死</a:t>
            </a:r>
            <a:r>
              <a:rPr lang="zh-CN" altLang="en-US" dirty="0" smtClean="0"/>
              <a:t>”</a:t>
            </a:r>
            <a:endParaRPr lang="en-US" altLang="zh-CN" dirty="0" smtClean="0"/>
          </a:p>
          <a:p>
            <a:pPr lvl="1"/>
            <a:r>
              <a:rPr lang="en-US" altLang="zh-CN" b="1" dirty="0" smtClean="0"/>
              <a:t>How(</a:t>
            </a:r>
            <a:r>
              <a:rPr lang="zh-CN" altLang="en-US" b="1" dirty="0" smtClean="0"/>
              <a:t>程序员决定</a:t>
            </a:r>
            <a:r>
              <a:rPr lang="en-US" altLang="zh-CN" b="1" dirty="0" smtClean="0"/>
              <a:t>)</a:t>
            </a:r>
            <a:r>
              <a:rPr lang="zh-CN" altLang="en-US" dirty="0" smtClean="0"/>
              <a:t> 和 </a:t>
            </a:r>
            <a:r>
              <a:rPr lang="en-US" altLang="zh-CN" b="1" dirty="0" smtClean="0"/>
              <a:t>When(</a:t>
            </a:r>
            <a:r>
              <a:rPr lang="zh-CN" altLang="en-US" b="1" dirty="0" smtClean="0"/>
              <a:t>编译器决定</a:t>
            </a:r>
            <a:r>
              <a:rPr lang="en-US" altLang="zh-CN" b="1" dirty="0" smtClean="0"/>
              <a:t>)</a:t>
            </a:r>
            <a:endParaRPr lang="en-US" altLang="zh-CN" b="1" dirty="0"/>
          </a:p>
          <a:p>
            <a:r>
              <a:rPr lang="zh-CN" altLang="en-US" dirty="0" smtClean="0"/>
              <a:t>静态</a:t>
            </a:r>
            <a:r>
              <a:rPr lang="zh-CN" altLang="en-US" dirty="0"/>
              <a:t>成员与常量</a:t>
            </a:r>
            <a:r>
              <a:rPr lang="zh-CN" altLang="en-US" dirty="0" smtClean="0"/>
              <a:t>成员</a:t>
            </a:r>
            <a:endParaRPr lang="en-US" altLang="zh-CN" dirty="0" smtClean="0"/>
          </a:p>
          <a:p>
            <a:pPr lvl="1"/>
            <a:r>
              <a:rPr lang="zh-CN" altLang="en-US" dirty="0" smtClean="0"/>
              <a:t>初始化方法和初始化依赖</a:t>
            </a:r>
            <a:endParaRPr lang="en-US" altLang="zh-CN" dirty="0"/>
          </a:p>
          <a:p>
            <a:r>
              <a:rPr lang="zh-CN" altLang="en-US" dirty="0" smtClean="0"/>
              <a:t>对象</a:t>
            </a:r>
            <a:r>
              <a:rPr lang="zh-CN" altLang="en-US" dirty="0"/>
              <a:t>的构造与析构</a:t>
            </a:r>
            <a:r>
              <a:rPr lang="zh-CN" altLang="en-US" dirty="0" smtClean="0"/>
              <a:t>时机</a:t>
            </a:r>
            <a:endParaRPr lang="en-US" altLang="zh-CN" dirty="0" smtClean="0"/>
          </a:p>
          <a:p>
            <a:pPr lvl="1"/>
            <a:r>
              <a:rPr lang="zh-CN" altLang="en-US" dirty="0" smtClean="0"/>
              <a:t>构造和析构的</a:t>
            </a:r>
            <a:r>
              <a:rPr lang="zh-CN" altLang="en-US" b="1" dirty="0" smtClean="0"/>
              <a:t>顺序</a:t>
            </a:r>
            <a:endParaRPr lang="en-US" altLang="zh-CN" b="1" dirty="0" smtClean="0"/>
          </a:p>
          <a:p>
            <a:pPr lvl="1"/>
            <a:r>
              <a:rPr lang="zh-CN" altLang="en-US" dirty="0" smtClean="0"/>
              <a:t>类中包含</a:t>
            </a:r>
            <a:r>
              <a:rPr lang="zh-CN" altLang="en-US" b="1" dirty="0" smtClean="0"/>
              <a:t>指针</a:t>
            </a:r>
            <a:r>
              <a:rPr lang="zh-CN" altLang="en-US" dirty="0" smtClean="0"/>
              <a:t>的时候</a:t>
            </a:r>
            <a:endParaRPr lang="zh-CN" altLang="en-US" dirty="0"/>
          </a:p>
          <a:p>
            <a:r>
              <a:rPr lang="zh-CN" altLang="en-US" dirty="0" smtClean="0"/>
              <a:t>对象</a:t>
            </a:r>
            <a:r>
              <a:rPr lang="zh-CN" altLang="en-US" dirty="0"/>
              <a:t>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2082079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return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Test a =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fun(a);</a:t>
            </a:r>
          </a:p>
          <a:p>
            <a:pPr marL="457200" lvl="1" indent="0">
              <a:lnSpc>
                <a:spcPct val="100000"/>
              </a:lnSpc>
              <a:spcBef>
                <a:spcPts val="0"/>
              </a:spcBef>
              <a:buNone/>
            </a:pPr>
            <a:r>
              <a:rPr kumimoji="1" lang="en-US" altLang="zh-CN" sz="1600" b="1" dirty="0">
                <a:latin typeface="Consolas" charset="0"/>
                <a:ea typeface="Consolas" charset="0"/>
                <a:cs typeface="Consolas" charset="0"/>
              </a:rPr>
              <a:t>	return 0;</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894893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
            </a:r>
            <a:br>
              <a:rPr kumimoji="1" lang="en-US" altLang="zh-CN" sz="1600" b="1" dirty="0" smtClean="0">
                <a:solidFill>
                  <a:srgbClr val="FF0000"/>
                </a:solidFill>
                <a:latin typeface="Consolas" charset="0"/>
                <a:ea typeface="Consolas" charset="0"/>
                <a:cs typeface="Consolas" charset="0"/>
              </a:rPr>
            </a:br>
            <a:r>
              <a:rPr kumimoji="1" lang="zh-CN" altLang="en-US" sz="1600" b="1" dirty="0" smtClean="0">
                <a:solidFill>
                  <a:srgbClr val="FF0000"/>
                </a:solidFill>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0x7f8951c04b90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a:t>
            </a:r>
            <a:r>
              <a:rPr kumimoji="1" lang="en-US" altLang="zh-CN" sz="1600" b="1" dirty="0" smtClean="0">
                <a:solidFill>
                  <a:srgbClr val="00CC00"/>
                </a:solidFill>
                <a:latin typeface="Consolas" charset="0"/>
                <a:ea typeface="Consolas" charset="0"/>
                <a:cs typeface="Consolas" charset="0"/>
              </a:rPr>
              <a:t>0x0</a:t>
            </a:r>
            <a:r>
              <a:rPr kumimoji="1" lang="zh-CN" altLang="en-US" sz="1600" b="1" dirty="0" smtClean="0">
                <a:solidFill>
                  <a:srgbClr val="00CC00"/>
                </a:solidFill>
                <a:latin typeface="Consolas" charset="0"/>
                <a:ea typeface="Consolas" charset="0"/>
                <a:cs typeface="Consolas" charset="0"/>
              </a:rPr>
              <a:t> </a:t>
            </a:r>
            <a:r>
              <a:rPr kumimoji="1" lang="en-US" altLang="zh-CN" sz="1600" b="1" dirty="0" smtClean="0">
                <a:solidFill>
                  <a:srgbClr val="00CC00"/>
                </a:solidFill>
                <a:latin typeface="Consolas" charset="0"/>
                <a:ea typeface="Consolas" charset="0"/>
                <a:cs typeface="Consolas" charset="0"/>
              </a:rPr>
              <a:t>(</a:t>
            </a:r>
            <a:r>
              <a:rPr kumimoji="1" lang="en-US" altLang="zh-CN" sz="1600" b="1" dirty="0" err="1" smtClean="0">
                <a:solidFill>
                  <a:srgbClr val="00CC00"/>
                </a:solidFill>
                <a:latin typeface="Consolas" charset="0"/>
                <a:ea typeface="Consolas" charset="0"/>
                <a:cs typeface="Consolas" charset="0"/>
              </a:rPr>
              <a:t>tmp</a:t>
            </a:r>
            <a:r>
              <a:rPr kumimoji="1" lang="en-US" altLang="zh-CN" sz="1600" b="1" dirty="0" smtClean="0">
                <a:solidFill>
                  <a:srgbClr val="00CC00"/>
                </a:solidFill>
                <a:latin typeface="Consolas" charset="0"/>
                <a:ea typeface="Consolas" charset="0"/>
                <a:cs typeface="Consolas" charset="0"/>
              </a:rPr>
              <a:t>)</a:t>
            </a:r>
            <a:endParaRPr kumimoji="1" lang="en-US" altLang="zh-CN" sz="1600" b="1" dirty="0">
              <a:solidFill>
                <a:srgbClr val="00CC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
            </a:r>
            <a:br>
              <a:rPr kumimoji="1" lang="en-US" altLang="zh-CN" sz="1600" b="1" dirty="0" smtClean="0">
                <a:solidFill>
                  <a:srgbClr val="FF0000"/>
                </a:solidFill>
                <a:latin typeface="Consolas" charset="0"/>
                <a:ea typeface="Consolas" charset="0"/>
                <a:cs typeface="Consolas" charset="0"/>
              </a:rPr>
            </a:br>
            <a:r>
              <a:rPr kumimoji="1" lang="zh-CN" altLang="en-US" sz="1600" b="1" dirty="0" smtClean="0">
                <a:solidFill>
                  <a:srgbClr val="FF0000"/>
                </a:solidFill>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 0x7f8951c04b90</a:t>
            </a:r>
            <a:endParaRPr kumimoji="1" lang="en-US" altLang="zh-CN" sz="1600" b="1" dirty="0">
              <a:solidFill>
                <a:srgbClr val="FF0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a:t>
            </a:r>
            <a:r>
              <a:rPr kumimoji="1" lang="en-US" altLang="zh-CN" sz="1600" b="1" dirty="0" smtClean="0">
                <a:solidFill>
                  <a:srgbClr val="00CC00"/>
                </a:solidFill>
                <a:latin typeface="Consolas" charset="0"/>
                <a:ea typeface="Consolas" charset="0"/>
                <a:cs typeface="Consolas" charset="0"/>
              </a:rPr>
              <a:t>0x0</a:t>
            </a:r>
            <a:endParaRPr kumimoji="1" lang="en-US" altLang="zh-CN" sz="1600" b="1" dirty="0">
              <a:solidFill>
                <a:srgbClr val="00CC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a:t>
            </a:r>
            <a:r>
              <a:rPr kumimoji="1" lang="en-US" altLang="zh-CN" sz="1600" b="1" dirty="0" err="1">
                <a:solidFill>
                  <a:srgbClr val="FF0000"/>
                </a:solidFill>
                <a:latin typeface="Consolas" charset="0"/>
                <a:ea typeface="Consolas" charset="0"/>
                <a:cs typeface="Consolas" charset="0"/>
              </a:rPr>
              <a:t>const</a:t>
            </a:r>
            <a:r>
              <a:rPr kumimoji="1" lang="en-US" altLang="zh-CN" sz="1600" b="1" dirty="0">
                <a:solidFill>
                  <a:srgbClr val="FF0000"/>
                </a:solidFill>
                <a:latin typeface="Consolas" charset="0"/>
                <a:ea typeface="Consolas" charset="0"/>
                <a:cs typeface="Consolas" charset="0"/>
              </a:rPr>
              <a:t> Test&amp;)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
            </a:r>
            <a:br>
              <a:rPr kumimoji="1" lang="en-US" altLang="zh-CN" sz="1600" b="1" dirty="0" smtClean="0">
                <a:solidFill>
                  <a:srgbClr val="FF0000"/>
                </a:solidFill>
                <a:latin typeface="Consolas" charset="0"/>
                <a:ea typeface="Consolas" charset="0"/>
                <a:cs typeface="Consolas" charset="0"/>
              </a:rPr>
            </a:br>
            <a:r>
              <a:rPr kumimoji="1" lang="zh-CN" altLang="en-US" sz="1600" b="1" dirty="0" smtClean="0">
                <a:solidFill>
                  <a:srgbClr val="FF0000"/>
                </a:solidFill>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p:txBody>
      </p:sp>
      <p:sp>
        <p:nvSpPr>
          <p:cNvPr id="6" name="内容占位符 2"/>
          <p:cNvSpPr txBox="1">
            <a:spLocks/>
          </p:cNvSpPr>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增加编译选项，禁止编译器进行返回值优化</a:t>
            </a:r>
          </a:p>
        </p:txBody>
      </p:sp>
      <p:sp>
        <p:nvSpPr>
          <p:cNvPr id="7" name="内容占位符 2"/>
          <p:cNvSpPr txBox="1">
            <a:spLocks/>
          </p:cNvSpPr>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smtClean="0"/>
              <a:t>test.cpp</a:t>
            </a:r>
            <a:r>
              <a:rPr lang="en-US" altLang="zh-CN" sz="1800" dirty="0" smtClean="0"/>
              <a:t> </a:t>
            </a:r>
            <a:r>
              <a:rPr lang="en-US" altLang="zh-CN" sz="1800" dirty="0"/>
              <a:t>--</a:t>
            </a:r>
            <a:r>
              <a:rPr lang="en-US" altLang="zh-CN" sz="1800" dirty="0" err="1"/>
              <a:t>std</a:t>
            </a:r>
            <a:r>
              <a:rPr lang="en-US" altLang="zh-CN" sz="1800" dirty="0"/>
              <a:t>=</a:t>
            </a:r>
            <a:r>
              <a:rPr lang="en-US" altLang="zh-CN" sz="1800" dirty="0" err="1"/>
              <a:t>c++</a:t>
            </a:r>
            <a:r>
              <a:rPr lang="en-US" altLang="zh-CN" sz="1800" dirty="0"/>
              <a:t>11 -</a:t>
            </a:r>
            <a:r>
              <a:rPr lang="en-US" altLang="zh-CN" sz="1800" dirty="0" err="1" smtClean="0"/>
              <a:t>fno</a:t>
            </a:r>
            <a:r>
              <a:rPr lang="en-US" altLang="zh-CN" sz="1800" dirty="0" smtClean="0"/>
              <a:t>-elide-constructors</a:t>
            </a:r>
            <a:r>
              <a:rPr lang="zh-CN" altLang="en-US" sz="1800" dirty="0" smtClean="0"/>
              <a:t> </a:t>
            </a:r>
            <a:r>
              <a:rPr lang="en-US" altLang="zh-CN" sz="1800" dirty="0" smtClean="0"/>
              <a:t>-o</a:t>
            </a:r>
            <a:r>
              <a:rPr lang="zh-CN" altLang="en-US" sz="1800" dirty="0" smtClean="0"/>
              <a:t> </a:t>
            </a:r>
            <a:r>
              <a:rPr lang="en-US" altLang="zh-CN" sz="1800" dirty="0" smtClean="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Test </a:t>
            </a:r>
            <a:r>
              <a:rPr kumimoji="1" lang="en-US" altLang="zh-CN" sz="1600" b="1" dirty="0" err="1" smtClean="0">
                <a:latin typeface="Consolas" charset="0"/>
                <a:ea typeface="Consolas" charset="0"/>
                <a:cs typeface="Consolas" charset="0"/>
              </a:rPr>
              <a:t>GetTemp</a:t>
            </a:r>
            <a:r>
              <a:rPr kumimoji="1" lang="en-US" altLang="zh-CN" sz="1600" b="1" dirty="0" smtClean="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Test </a:t>
            </a:r>
            <a:r>
              <a:rPr kumimoji="1" lang="en-US" altLang="zh-CN" sz="1600" b="1" dirty="0" err="1" smtClean="0">
                <a:solidFill>
                  <a:srgbClr val="FF0000"/>
                </a:solidFill>
                <a:latin typeface="Consolas" charset="0"/>
                <a:ea typeface="Consolas" charset="0"/>
                <a:cs typeface="Consolas" charset="0"/>
              </a:rPr>
              <a:t>tmp</a:t>
            </a:r>
            <a:r>
              <a:rPr kumimoji="1" lang="en-US" altLang="zh-CN" sz="1600" b="1" dirty="0" smtClean="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GetTemp</a:t>
            </a: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tmp.buf</a:t>
            </a:r>
            <a:r>
              <a:rPr kumimoji="1" lang="en-US" altLang="zh-CN" sz="1600" b="1" dirty="0" smtClean="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&lt;&lt; hex &lt;&lt; </a:t>
            </a:r>
            <a:r>
              <a:rPr kumimoji="1" lang="en-US" altLang="zh-CN" sz="1600" b="1" dirty="0" err="1" smtClean="0">
                <a:latin typeface="Consolas" charset="0"/>
                <a:ea typeface="Consolas" charset="0"/>
                <a:cs typeface="Consolas" charset="0"/>
              </a:rPr>
              <a:t>tmp.buf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008000"/>
                </a:solidFill>
                <a:latin typeface="Consolas" charset="0"/>
                <a:ea typeface="Consolas" charset="0"/>
                <a:cs typeface="Consolas" charset="0"/>
              </a:rPr>
              <a:t>return </a:t>
            </a:r>
            <a:r>
              <a:rPr kumimoji="1" lang="en-US" altLang="zh-CN" sz="1600" b="1" dirty="0" err="1" smtClean="0">
                <a:solidFill>
                  <a:srgbClr val="008000"/>
                </a:solidFill>
                <a:latin typeface="Consolas" charset="0"/>
                <a:ea typeface="Consolas" charset="0"/>
                <a:cs typeface="Consolas" charset="0"/>
              </a:rPr>
              <a:t>tmp</a:t>
            </a:r>
            <a:r>
              <a:rPr kumimoji="1" lang="en-US" altLang="zh-CN" sz="1600" b="1" dirty="0" smtClean="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void fun(</a:t>
            </a:r>
            <a:r>
              <a:rPr kumimoji="1" lang="en-US" altLang="zh-CN" sz="1600" b="1" dirty="0" smtClean="0">
                <a:solidFill>
                  <a:srgbClr val="FF0000"/>
                </a:solidFill>
                <a:latin typeface="Consolas" charset="0"/>
                <a:ea typeface="Consolas" charset="0"/>
                <a:cs typeface="Consolas" charset="0"/>
              </a:rPr>
              <a:t>Test t</a:t>
            </a:r>
            <a:r>
              <a:rPr kumimoji="1" lang="en-US" altLang="zh-CN" sz="1600" b="1" dirty="0" smtClean="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"fun(Test t): </a:t>
            </a:r>
            <a:r>
              <a:rPr kumimoji="1" lang="en-US" altLang="zh-CN" sz="1600" b="1" dirty="0" err="1" smtClean="0">
                <a:latin typeface="Consolas" charset="0"/>
                <a:ea typeface="Consolas" charset="0"/>
                <a:cs typeface="Consolas" charset="0"/>
              </a:rPr>
              <a:t>t.buf</a:t>
            </a:r>
            <a:r>
              <a:rPr kumimoji="1" lang="en-US" altLang="zh-CN" sz="1600" b="1" dirty="0" smtClean="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&lt;&lt; hex &lt;&lt; </a:t>
            </a:r>
            <a:r>
              <a:rPr kumimoji="1" lang="en-US" altLang="zh-CN" sz="1600" b="1" dirty="0" err="1" smtClean="0">
                <a:latin typeface="Consolas" charset="0"/>
                <a:ea typeface="Consolas" charset="0"/>
                <a:cs typeface="Consolas" charset="0"/>
              </a:rPr>
              <a:t>t.buf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smtClean="0">
                <a:latin typeface="Consolas" charset="0"/>
                <a:ea typeface="Consolas" charset="0"/>
                <a:cs typeface="Consolas" charset="0"/>
              </a:rPr>
              <a:t>int</a:t>
            </a:r>
            <a:r>
              <a:rPr kumimoji="1" lang="en-US" altLang="zh-CN" sz="1600" b="1" dirty="0" smtClean="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008000"/>
                </a:solidFill>
                <a:latin typeface="Consolas" charset="0"/>
                <a:ea typeface="Consolas" charset="0"/>
                <a:cs typeface="Consolas" charset="0"/>
              </a:rPr>
              <a:t>Test a = </a:t>
            </a:r>
            <a:r>
              <a:rPr kumimoji="1" lang="en-US" altLang="zh-CN" sz="1600" b="1" dirty="0" err="1" smtClean="0">
                <a:solidFill>
                  <a:srgbClr val="008000"/>
                </a:solidFill>
                <a:latin typeface="Consolas" charset="0"/>
                <a:ea typeface="Consolas" charset="0"/>
                <a:cs typeface="Consolas" charset="0"/>
              </a:rPr>
              <a:t>GetTemp</a:t>
            </a:r>
            <a:r>
              <a:rPr kumimoji="1" lang="en-US" altLang="zh-CN" sz="1600" b="1" dirty="0" smtClean="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“main() : </a:t>
            </a:r>
            <a:r>
              <a:rPr kumimoji="1" lang="en-US" altLang="zh-CN" sz="1600" b="1" dirty="0" err="1" smtClean="0">
                <a:latin typeface="Consolas" charset="0"/>
                <a:ea typeface="Consolas" charset="0"/>
                <a:cs typeface="Consolas" charset="0"/>
              </a:rPr>
              <a:t>a.buf</a:t>
            </a:r>
            <a:r>
              <a:rPr kumimoji="1" lang="en-US" altLang="zh-CN" sz="1600" b="1" dirty="0" smtClean="0">
                <a:latin typeface="Consolas" charset="0"/>
                <a:ea typeface="Consolas" charset="0"/>
                <a:cs typeface="Consolas" charset="0"/>
              </a:rPr>
              <a:t> @ ” &lt;&lt; </a:t>
            </a:r>
            <a:r>
              <a:rPr kumimoji="1" lang="zh-CN" altLang="en-US"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
            </a:r>
            <a:br>
              <a:rPr kumimoji="1" lang="en-US" altLang="zh-CN" sz="1600" b="1" dirty="0" smtClean="0">
                <a:latin typeface="Consolas" charset="0"/>
                <a:ea typeface="Consolas" charset="0"/>
                <a:cs typeface="Consolas" charset="0"/>
              </a:rPr>
            </a:br>
            <a:r>
              <a:rPr kumimoji="1" lang="zh-CN" altLang="en-US"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hex &lt;&lt; </a:t>
            </a:r>
            <a:r>
              <a:rPr kumimoji="1" lang="en-US" altLang="zh-CN" sz="1600" b="1" dirty="0" err="1" smtClean="0">
                <a:latin typeface="Consolas" charset="0"/>
                <a:ea typeface="Consolas" charset="0"/>
                <a:cs typeface="Consolas" charset="0"/>
              </a:rPr>
              <a:t>a.buf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endParaRPr kumimoji="1" lang="en-US" altLang="zh-CN" sz="1600" b="1" dirty="0">
              <a:latin typeface="Consolas" charset="0"/>
              <a:ea typeface="Consolas" charset="0"/>
              <a:cs typeface="Consolas" charset="0"/>
            </a:endParaRPr>
          </a:p>
        </p:txBody>
      </p:sp>
      <p:cxnSp>
        <p:nvCxnSpPr>
          <p:cNvPr id="9" name="直线箭头连接符 8"/>
          <p:cNvCxnSpPr/>
          <p:nvPr/>
        </p:nvCxnSpPr>
        <p:spPr>
          <a:xfrm flipV="1">
            <a:off x="2987824" y="3068960"/>
            <a:ext cx="1872208" cy="12961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43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endParaRPr kumimoji="1" lang="en-US" altLang="zh-CN" sz="1800" b="1" dirty="0" smtClean="0">
              <a:solidFill>
                <a:srgbClr val="FF0000"/>
              </a:solidFill>
              <a:latin typeface="Consolas" charset="0"/>
              <a:ea typeface="Consolas" charset="0"/>
              <a:cs typeface="Consolas" charset="0"/>
            </a:endParaRPr>
          </a:p>
          <a:p>
            <a:pPr marL="457200" lvl="1" indent="0">
              <a:lnSpc>
                <a:spcPct val="100000"/>
              </a:lnSpc>
              <a:spcBef>
                <a:spcPts val="0"/>
              </a:spcBef>
              <a:buNone/>
            </a:pPr>
            <a:r>
              <a:rPr kumimoji="1" lang="zh-CN" altLang="en-US" sz="1800" b="1" dirty="0" smtClean="0">
                <a:solidFill>
                  <a:srgbClr val="FF0000"/>
                </a:solidFill>
                <a:latin typeface="Consolas" charset="0"/>
                <a:ea typeface="Consolas" charset="0"/>
                <a:cs typeface="Consolas" charset="0"/>
              </a:rPr>
              <a:t>     </a:t>
            </a:r>
            <a:r>
              <a:rPr kumimoji="1" lang="en-US" altLang="zh-CN" sz="1800" b="1" dirty="0" smtClean="0">
                <a:solidFill>
                  <a:srgbClr val="FF0000"/>
                </a:solidFill>
                <a:latin typeface="Consolas" charset="0"/>
                <a:ea typeface="Consolas" charset="0"/>
                <a:cs typeface="Consolas" charset="0"/>
              </a:rPr>
              <a:t>this-</a:t>
            </a:r>
            <a:r>
              <a:rPr kumimoji="1" lang="en-US" altLang="zh-CN" sz="1800" b="1" dirty="0">
                <a:solidFill>
                  <a:srgbClr val="FF0000"/>
                </a:solidFill>
                <a:latin typeface="Consolas" charset="0"/>
                <a:ea typeface="Consolas" charset="0"/>
                <a:cs typeface="Consolas" charset="0"/>
              </a:rPr>
              <a:t>&gt;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smtClean="0">
                <a:solidFill>
                  <a:schemeClr val="tx1"/>
                </a:solidFill>
              </a:rPr>
              <a:t>Q:</a:t>
            </a:r>
            <a:r>
              <a:rPr kumimoji="1" lang="zh-CN" altLang="en-US" sz="2000" dirty="0" smtClean="0">
                <a:solidFill>
                  <a:schemeClr val="tx1"/>
                </a:solidFill>
              </a:rPr>
              <a:t>为什么</a:t>
            </a:r>
            <a:r>
              <a:rPr kumimoji="1" lang="zh-CN" altLang="en-US" sz="2000" dirty="0">
                <a:solidFill>
                  <a:srgbClr val="FF0000"/>
                </a:solidFill>
              </a:rPr>
              <a:t>没有调用</a:t>
            </a:r>
            <a:r>
              <a:rPr kumimoji="1" lang="zh-CN" altLang="en-US" sz="2000" dirty="0">
                <a:solidFill>
                  <a:schemeClr val="tx1"/>
                </a:solidFill>
              </a:rPr>
              <a:t>移动构造</a:t>
            </a:r>
            <a:r>
              <a:rPr kumimoji="1" lang="zh-CN" altLang="en-US" sz="2000" dirty="0" smtClean="0">
                <a:solidFill>
                  <a:schemeClr val="tx1"/>
                </a:solidFill>
              </a:rPr>
              <a:t>函数？也少调用了几次拷贝构造函数？</a:t>
            </a:r>
            <a:endParaRPr kumimoji="1" lang="en-US" altLang="zh-CN" sz="2000" dirty="0" smtClean="0">
              <a:solidFill>
                <a:schemeClr val="tx1"/>
              </a:solidFill>
            </a:endParaRPr>
          </a:p>
          <a:p>
            <a:pPr marL="0" indent="0">
              <a:lnSpc>
                <a:spcPct val="100000"/>
              </a:lnSpc>
              <a:buNone/>
            </a:pPr>
            <a:r>
              <a:rPr kumimoji="1" lang="en-US" altLang="zh-CN" sz="2000" dirty="0" smtClean="0">
                <a:solidFill>
                  <a:schemeClr val="tx1"/>
                </a:solidFill>
              </a:rPr>
              <a:t>A:</a:t>
            </a:r>
            <a:r>
              <a:rPr kumimoji="1" lang="zh-CN" altLang="en-US" sz="2000" dirty="0" smtClean="0">
                <a:solidFill>
                  <a:schemeClr val="tx1"/>
                </a:solidFill>
              </a:rPr>
              <a:t>编译器进行了</a:t>
            </a:r>
            <a:r>
              <a:rPr kumimoji="1" lang="zh-CN" altLang="en-US" sz="2000" dirty="0" smtClean="0">
                <a:solidFill>
                  <a:srgbClr val="FF0000"/>
                </a:solidFill>
              </a:rPr>
              <a:t>返回值优化</a:t>
            </a:r>
            <a:r>
              <a:rPr kumimoji="1" lang="zh-CN" altLang="en-US" sz="2000" dirty="0" smtClean="0">
                <a:solidFill>
                  <a:schemeClr val="tx1"/>
                </a:solidFill>
              </a:rPr>
              <a:t>。</a:t>
            </a:r>
            <a:endParaRPr kumimoji="1" lang="zh-CN" altLang="en-US" sz="2000" dirty="0">
              <a:solidFill>
                <a:schemeClr val="tx1"/>
              </a:solidFill>
            </a:endParaRPr>
          </a:p>
        </p:txBody>
      </p:sp>
      <p:sp>
        <p:nvSpPr>
          <p:cNvPr id="7" name="内容占位符 2"/>
          <p:cNvSpPr txBox="1">
            <a:spLocks/>
          </p:cNvSpPr>
          <p:nvPr/>
        </p:nvSpPr>
        <p:spPr bwMode="auto">
          <a:xfrm>
            <a:off x="4477112" y="3827319"/>
            <a:ext cx="4666888" cy="92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smtClean="0"/>
              <a:t>编译指令：</a:t>
            </a:r>
            <a:endParaRPr lang="en-US" altLang="zh-CN" sz="2000" dirty="0" smtClean="0"/>
          </a:p>
          <a:p>
            <a:pPr marL="0" indent="0">
              <a:lnSpc>
                <a:spcPct val="100000"/>
              </a:lnSpc>
              <a:buNone/>
            </a:pPr>
            <a:r>
              <a:rPr lang="en-US" altLang="zh-CN" sz="2000" dirty="0" smtClean="0"/>
              <a:t>g</a:t>
            </a:r>
            <a:r>
              <a:rPr lang="en-US" altLang="zh-CN" sz="2000" dirty="0"/>
              <a:t>++ </a:t>
            </a:r>
            <a:r>
              <a:rPr lang="en-US" altLang="zh-CN" sz="2000" dirty="0" err="1" smtClean="0"/>
              <a:t>test.cpp</a:t>
            </a:r>
            <a:r>
              <a:rPr lang="en-US" altLang="zh-CN" sz="2000" dirty="0" smtClean="0"/>
              <a:t> </a:t>
            </a:r>
            <a:r>
              <a:rPr lang="en-US" altLang="zh-CN" sz="2000" dirty="0"/>
              <a:t>--</a:t>
            </a:r>
            <a:r>
              <a:rPr lang="en-US" altLang="zh-CN" sz="2000" dirty="0" err="1"/>
              <a:t>std</a:t>
            </a:r>
            <a:r>
              <a:rPr lang="en-US" altLang="zh-CN" sz="2000" dirty="0"/>
              <a:t>=</a:t>
            </a:r>
            <a:r>
              <a:rPr lang="en-US" altLang="zh-CN" sz="2000" dirty="0" err="1"/>
              <a:t>c++</a:t>
            </a:r>
            <a:r>
              <a:rPr lang="en-US" altLang="zh-CN" sz="2000" dirty="0"/>
              <a:t>11 </a:t>
            </a:r>
            <a:r>
              <a:rPr lang="en-US" altLang="zh-CN" sz="2000" dirty="0" smtClean="0"/>
              <a:t>-o</a:t>
            </a:r>
            <a:r>
              <a:rPr lang="zh-CN" altLang="en-US" sz="2000" dirty="0" smtClean="0"/>
              <a:t> </a:t>
            </a:r>
            <a:r>
              <a:rPr lang="en-US" altLang="zh-CN" sz="2000" dirty="0" smtClean="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Test </a:t>
            </a:r>
            <a:r>
              <a:rPr kumimoji="1" lang="en-US" altLang="zh-CN" sz="1600" b="1" dirty="0" err="1" smtClean="0">
                <a:latin typeface="Consolas" charset="0"/>
                <a:ea typeface="Consolas" charset="0"/>
                <a:cs typeface="Consolas" charset="0"/>
              </a:rPr>
              <a:t>GetTemp</a:t>
            </a:r>
            <a:r>
              <a:rPr kumimoji="1" lang="en-US" altLang="zh-CN" sz="1600" b="1" dirty="0" smtClean="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Test </a:t>
            </a:r>
            <a:r>
              <a:rPr kumimoji="1" lang="en-US" altLang="zh-CN" sz="1600" b="1" dirty="0" err="1" smtClean="0">
                <a:solidFill>
                  <a:srgbClr val="FF0000"/>
                </a:solidFill>
                <a:latin typeface="Consolas" charset="0"/>
                <a:ea typeface="Consolas" charset="0"/>
                <a:cs typeface="Consolas" charset="0"/>
              </a:rPr>
              <a:t>tmp</a:t>
            </a:r>
            <a:r>
              <a:rPr kumimoji="1" lang="en-US" altLang="zh-CN" sz="1600" b="1" dirty="0" smtClean="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GetTemp</a:t>
            </a: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tmp.buf</a:t>
            </a:r>
            <a:r>
              <a:rPr kumimoji="1" lang="en-US" altLang="zh-CN" sz="1600" b="1" dirty="0" smtClean="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&lt;&lt; hex &lt;&lt; </a:t>
            </a:r>
            <a:r>
              <a:rPr kumimoji="1" lang="en-US" altLang="zh-CN" sz="1600" b="1" dirty="0" err="1" smtClean="0">
                <a:latin typeface="Consolas" charset="0"/>
                <a:ea typeface="Consolas" charset="0"/>
                <a:cs typeface="Consolas" charset="0"/>
              </a:rPr>
              <a:t>tmp.buf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008000"/>
                </a:solidFill>
                <a:latin typeface="Consolas" charset="0"/>
                <a:ea typeface="Consolas" charset="0"/>
                <a:cs typeface="Consolas" charset="0"/>
              </a:rPr>
              <a:t>return </a:t>
            </a:r>
            <a:r>
              <a:rPr kumimoji="1" lang="en-US" altLang="zh-CN" sz="1600" b="1" dirty="0" err="1" smtClean="0">
                <a:solidFill>
                  <a:srgbClr val="008000"/>
                </a:solidFill>
                <a:latin typeface="Consolas" charset="0"/>
                <a:ea typeface="Consolas" charset="0"/>
                <a:cs typeface="Consolas" charset="0"/>
              </a:rPr>
              <a:t>tmp</a:t>
            </a:r>
            <a:r>
              <a:rPr kumimoji="1" lang="en-US" altLang="zh-CN" sz="1600" b="1" dirty="0" smtClean="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void fun(</a:t>
            </a:r>
            <a:r>
              <a:rPr kumimoji="1" lang="en-US" altLang="zh-CN" sz="1600" b="1" dirty="0" smtClean="0">
                <a:solidFill>
                  <a:srgbClr val="FF0000"/>
                </a:solidFill>
                <a:latin typeface="Consolas" charset="0"/>
                <a:ea typeface="Consolas" charset="0"/>
                <a:cs typeface="Consolas" charset="0"/>
              </a:rPr>
              <a:t>Test t</a:t>
            </a:r>
            <a:r>
              <a:rPr kumimoji="1" lang="en-US" altLang="zh-CN" sz="1600" b="1" dirty="0" smtClean="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"fun(Test t): </a:t>
            </a:r>
            <a:r>
              <a:rPr kumimoji="1" lang="en-US" altLang="zh-CN" sz="1600" b="1" dirty="0" err="1" smtClean="0">
                <a:latin typeface="Consolas" charset="0"/>
                <a:ea typeface="Consolas" charset="0"/>
                <a:cs typeface="Consolas" charset="0"/>
              </a:rPr>
              <a:t>t.buf</a:t>
            </a:r>
            <a:r>
              <a:rPr kumimoji="1" lang="en-US" altLang="zh-CN" sz="1600" b="1" dirty="0" smtClean="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&lt;&lt; hex &lt;&lt; </a:t>
            </a:r>
            <a:r>
              <a:rPr kumimoji="1" lang="en-US" altLang="zh-CN" sz="1600" b="1" dirty="0" err="1" smtClean="0">
                <a:latin typeface="Consolas" charset="0"/>
                <a:ea typeface="Consolas" charset="0"/>
                <a:cs typeface="Consolas" charset="0"/>
              </a:rPr>
              <a:t>t.buf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smtClean="0">
                <a:latin typeface="Consolas" charset="0"/>
                <a:ea typeface="Consolas" charset="0"/>
                <a:cs typeface="Consolas" charset="0"/>
              </a:rPr>
              <a:t>int</a:t>
            </a:r>
            <a:r>
              <a:rPr kumimoji="1" lang="en-US" altLang="zh-CN" sz="1600" b="1" dirty="0" smtClean="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008000"/>
                </a:solidFill>
                <a:latin typeface="Consolas" charset="0"/>
                <a:ea typeface="Consolas" charset="0"/>
                <a:cs typeface="Consolas" charset="0"/>
              </a:rPr>
              <a:t>Test a = </a:t>
            </a:r>
            <a:r>
              <a:rPr kumimoji="1" lang="en-US" altLang="zh-CN" sz="1600" b="1" dirty="0" err="1" smtClean="0">
                <a:solidFill>
                  <a:srgbClr val="008000"/>
                </a:solidFill>
                <a:latin typeface="Consolas" charset="0"/>
                <a:ea typeface="Consolas" charset="0"/>
                <a:cs typeface="Consolas" charset="0"/>
              </a:rPr>
              <a:t>GetTemp</a:t>
            </a:r>
            <a:r>
              <a:rPr kumimoji="1" lang="en-US" altLang="zh-CN" sz="1600" b="1" dirty="0" smtClean="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“main() : </a:t>
            </a:r>
            <a:r>
              <a:rPr kumimoji="1" lang="en-US" altLang="zh-CN" sz="1600" b="1" dirty="0" err="1" smtClean="0">
                <a:latin typeface="Consolas" charset="0"/>
                <a:ea typeface="Consolas" charset="0"/>
                <a:cs typeface="Consolas" charset="0"/>
              </a:rPr>
              <a:t>a.buf</a:t>
            </a:r>
            <a:r>
              <a:rPr kumimoji="1" lang="en-US" altLang="zh-CN" sz="1600" b="1" dirty="0" smtClean="0">
                <a:latin typeface="Consolas" charset="0"/>
                <a:ea typeface="Consolas" charset="0"/>
                <a:cs typeface="Consolas" charset="0"/>
              </a:rPr>
              <a:t> @ ” &lt;&lt; </a:t>
            </a:r>
            <a:r>
              <a:rPr kumimoji="1" lang="zh-CN" altLang="en-US"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
            </a:r>
            <a:br>
              <a:rPr kumimoji="1" lang="en-US" altLang="zh-CN" sz="1600" b="1" dirty="0" smtClean="0">
                <a:latin typeface="Consolas" charset="0"/>
                <a:ea typeface="Consolas" charset="0"/>
                <a:cs typeface="Consolas" charset="0"/>
              </a:rPr>
            </a:br>
            <a:r>
              <a:rPr kumimoji="1" lang="zh-CN" altLang="en-US"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hex &lt;&lt; </a:t>
            </a:r>
            <a:r>
              <a:rPr kumimoji="1" lang="en-US" altLang="zh-CN" sz="1600" b="1" dirty="0" err="1" smtClean="0">
                <a:latin typeface="Consolas" charset="0"/>
                <a:ea typeface="Consolas" charset="0"/>
                <a:cs typeface="Consolas" charset="0"/>
              </a:rPr>
              <a:t>a.buf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endParaRPr kumimoji="1" lang="en-US" altLang="zh-CN" sz="1600" b="1" dirty="0">
              <a:latin typeface="Consolas" charset="0"/>
              <a:ea typeface="Consolas" charset="0"/>
              <a:cs typeface="Consolas" charset="0"/>
            </a:endParaRP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58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r>
              <a:rPr kumimoji="1" lang="en-US" altLang="zh-CN" sz="1600" b="1" dirty="0" smtClean="0">
                <a:solidFill>
                  <a:srgbClr val="00CC00"/>
                </a:solidFill>
                <a:latin typeface="Consolas" charset="0"/>
                <a:ea typeface="Consolas" charset="0"/>
                <a:cs typeface="Consolas" charset="0"/>
              </a:rPr>
              <a:t/>
            </a:r>
            <a:br>
              <a:rPr kumimoji="1" lang="en-US" altLang="zh-CN" sz="1600" b="1" dirty="0" smtClean="0">
                <a:solidFill>
                  <a:srgbClr val="00CC00"/>
                </a:solidFill>
                <a:latin typeface="Consolas" charset="0"/>
                <a:ea typeface="Consolas" charset="0"/>
                <a:cs typeface="Consolas" charset="0"/>
              </a:rPr>
            </a:br>
            <a:r>
              <a:rPr kumimoji="1" lang="en-US" altLang="zh-CN" sz="1600" b="1" dirty="0" smtClean="0">
                <a:solidFill>
                  <a:srgbClr val="00CC00"/>
                </a:solidFill>
                <a:latin typeface="Consolas" charset="0"/>
                <a:ea typeface="Consolas" charset="0"/>
                <a:cs typeface="Consolas" charset="0"/>
              </a:rPr>
              <a:t>	@ </a:t>
            </a:r>
            <a:r>
              <a:rPr kumimoji="1" lang="en-US" altLang="zh-CN" sz="1600" b="1" dirty="0">
                <a:solidFill>
                  <a:srgbClr val="00CC00"/>
                </a:solidFill>
                <a:latin typeface="Consolas" charset="0"/>
                <a:ea typeface="Consolas" charset="0"/>
                <a:cs typeface="Consolas" charset="0"/>
              </a:rPr>
              <a:t>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r>
              <a:rPr kumimoji="1" lang="en-US" altLang="zh-CN" sz="1600" b="1" dirty="0" smtClean="0">
                <a:solidFill>
                  <a:srgbClr val="00CC00"/>
                </a:solidFill>
                <a:latin typeface="Consolas" charset="0"/>
                <a:ea typeface="Consolas" charset="0"/>
                <a:cs typeface="Consolas" charset="0"/>
              </a:rPr>
              <a:t/>
            </a:r>
            <a:br>
              <a:rPr kumimoji="1" lang="en-US" altLang="zh-CN" sz="1600" b="1" dirty="0" smtClean="0">
                <a:solidFill>
                  <a:srgbClr val="00CC00"/>
                </a:solidFill>
                <a:latin typeface="Consolas" charset="0"/>
                <a:ea typeface="Consolas" charset="0"/>
                <a:cs typeface="Consolas" charset="0"/>
              </a:rPr>
            </a:br>
            <a:r>
              <a:rPr kumimoji="1" lang="zh-CN" altLang="en-US" sz="1600" b="1" dirty="0" smtClean="0">
                <a:solidFill>
                  <a:srgbClr val="00CC00"/>
                </a:solidFill>
                <a:latin typeface="Consolas" charset="0"/>
                <a:ea typeface="Consolas" charset="0"/>
                <a:cs typeface="Consolas" charset="0"/>
              </a:rPr>
              <a:t>    </a:t>
            </a:r>
            <a:r>
              <a:rPr kumimoji="1" lang="en-US" altLang="zh-CN" sz="1600" b="1" dirty="0" smtClean="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0x7fabf8c04b50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r>
              <a:rPr kumimoji="1" lang="en-US" altLang="zh-CN" sz="1600" b="1" dirty="0" smtClean="0">
                <a:solidFill>
                  <a:srgbClr val="00CC00"/>
                </a:solidFill>
                <a:latin typeface="Consolas" charset="0"/>
                <a:ea typeface="Consolas" charset="0"/>
                <a:cs typeface="Consolas" charset="0"/>
              </a:rPr>
              <a:t/>
            </a:r>
            <a:br>
              <a:rPr kumimoji="1" lang="en-US" altLang="zh-CN" sz="1600" b="1" dirty="0" smtClean="0">
                <a:solidFill>
                  <a:srgbClr val="00CC00"/>
                </a:solidFill>
                <a:latin typeface="Consolas" charset="0"/>
                <a:ea typeface="Consolas" charset="0"/>
                <a:cs typeface="Consolas" charset="0"/>
              </a:rPr>
            </a:br>
            <a:r>
              <a:rPr kumimoji="1" lang="zh-CN" altLang="en-US" sz="1600" b="1" dirty="0" smtClean="0">
                <a:solidFill>
                  <a:srgbClr val="00CC00"/>
                </a:solidFill>
                <a:latin typeface="Consolas" charset="0"/>
                <a:ea typeface="Consolas" charset="0"/>
                <a:cs typeface="Consolas" charset="0"/>
              </a:rPr>
              <a:t>    </a:t>
            </a:r>
            <a:r>
              <a:rPr kumimoji="1" lang="en-US" altLang="zh-CN" sz="1600" b="1" dirty="0" smtClean="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p:txBody>
      </p:sp>
      <p:sp>
        <p:nvSpPr>
          <p:cNvPr id="6" name="内容占位符 2"/>
          <p:cNvSpPr txBox="1">
            <a:spLocks/>
          </p:cNvSpPr>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smtClean="0">
                <a:solidFill>
                  <a:schemeClr val="tx1"/>
                </a:solidFill>
              </a:rPr>
              <a:t>如果</a:t>
            </a:r>
            <a:r>
              <a:rPr kumimoji="1" lang="zh-CN" altLang="en-US" sz="2400" dirty="0" smtClean="0">
                <a:solidFill>
                  <a:srgbClr val="FF0000"/>
                </a:solidFill>
              </a:rPr>
              <a:t>删除</a:t>
            </a:r>
            <a:r>
              <a:rPr kumimoji="1" lang="zh-CN" altLang="en-US" sz="2400" dirty="0">
                <a:solidFill>
                  <a:srgbClr val="FF0000"/>
                </a:solidFill>
              </a:rPr>
              <a:t>移动构造</a:t>
            </a:r>
            <a:r>
              <a:rPr kumimoji="1" lang="zh-CN" altLang="en-US" sz="2400" dirty="0" smtClean="0">
                <a:solidFill>
                  <a:srgbClr val="FF0000"/>
                </a:solidFill>
              </a:rPr>
              <a:t>函数</a:t>
            </a:r>
            <a:r>
              <a:rPr kumimoji="1" lang="zh-CN" altLang="en-US" sz="2400" dirty="0" smtClean="0">
                <a:solidFill>
                  <a:schemeClr val="tx1"/>
                </a:solidFill>
              </a:rPr>
              <a:t>、并且禁止编译器优化的</a:t>
            </a:r>
            <a:r>
              <a:rPr kumimoji="1" lang="zh-CN" altLang="en-US" sz="2400" dirty="0">
                <a:solidFill>
                  <a:schemeClr val="tx1"/>
                </a:solidFill>
              </a:rPr>
              <a:t>输出</a:t>
            </a:r>
            <a:r>
              <a:rPr kumimoji="1" lang="zh-CN" altLang="en-US" sz="2400" dirty="0" smtClean="0">
                <a:solidFill>
                  <a:schemeClr val="tx1"/>
                </a:solidFill>
              </a:rPr>
              <a:t>结果</a:t>
            </a:r>
            <a:endParaRPr kumimoji="1" lang="en-US" altLang="zh-CN" sz="2400" dirty="0" smtClean="0">
              <a:solidFill>
                <a:schemeClr val="tx1"/>
              </a:solidFill>
            </a:endParaRPr>
          </a:p>
        </p:txBody>
      </p:sp>
      <p:sp>
        <p:nvSpPr>
          <p:cNvPr id="7" name="内容占位符 2"/>
          <p:cNvSpPr txBox="1">
            <a:spLocks/>
          </p:cNvSpPr>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smtClean="0"/>
              <a:t>test.cpp</a:t>
            </a:r>
            <a:r>
              <a:rPr lang="en-US" altLang="zh-CN" sz="1800" dirty="0" smtClean="0"/>
              <a:t> </a:t>
            </a:r>
            <a:r>
              <a:rPr lang="en-US" altLang="zh-CN" sz="1800" dirty="0"/>
              <a:t>--</a:t>
            </a:r>
            <a:r>
              <a:rPr lang="en-US" altLang="zh-CN" sz="1800" dirty="0" err="1"/>
              <a:t>std</a:t>
            </a:r>
            <a:r>
              <a:rPr lang="en-US" altLang="zh-CN" sz="1800" dirty="0"/>
              <a:t>=</a:t>
            </a:r>
            <a:r>
              <a:rPr lang="en-US" altLang="zh-CN" sz="1800" dirty="0" err="1"/>
              <a:t>c++</a:t>
            </a:r>
            <a:r>
              <a:rPr lang="en-US" altLang="zh-CN" sz="1800" dirty="0"/>
              <a:t>11 -</a:t>
            </a:r>
            <a:r>
              <a:rPr lang="en-US" altLang="zh-CN" sz="1800" dirty="0" err="1" smtClean="0"/>
              <a:t>fno</a:t>
            </a:r>
            <a:r>
              <a:rPr lang="en-US" altLang="zh-CN" sz="1800" dirty="0" smtClean="0"/>
              <a:t>-elide-constructors</a:t>
            </a:r>
            <a:r>
              <a:rPr lang="zh-CN" altLang="en-US" sz="1800" dirty="0"/>
              <a:t> </a:t>
            </a:r>
            <a:r>
              <a:rPr lang="en-US" altLang="zh-CN" sz="1800" dirty="0" smtClean="0"/>
              <a:t>-o</a:t>
            </a:r>
            <a:r>
              <a:rPr lang="zh-CN" altLang="en-US" sz="1800" dirty="0" smtClean="0"/>
              <a:t> </a:t>
            </a:r>
            <a:r>
              <a:rPr lang="en-US" altLang="zh-CN" sz="1800" dirty="0" smtClean="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Test </a:t>
            </a:r>
            <a:r>
              <a:rPr kumimoji="1" lang="en-US" altLang="zh-CN" sz="1600" b="1" dirty="0" err="1" smtClean="0">
                <a:latin typeface="Consolas" charset="0"/>
                <a:ea typeface="Consolas" charset="0"/>
                <a:cs typeface="Consolas" charset="0"/>
              </a:rPr>
              <a:t>GetTemp</a:t>
            </a:r>
            <a:r>
              <a:rPr kumimoji="1" lang="en-US" altLang="zh-CN" sz="1600" b="1" dirty="0" smtClean="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FF0000"/>
                </a:solidFill>
                <a:latin typeface="Consolas" charset="0"/>
                <a:ea typeface="Consolas" charset="0"/>
                <a:cs typeface="Consolas" charset="0"/>
              </a:rPr>
              <a:t>Test </a:t>
            </a:r>
            <a:r>
              <a:rPr kumimoji="1" lang="en-US" altLang="zh-CN" sz="1600" b="1" dirty="0" err="1" smtClean="0">
                <a:solidFill>
                  <a:srgbClr val="FF0000"/>
                </a:solidFill>
                <a:latin typeface="Consolas" charset="0"/>
                <a:ea typeface="Consolas" charset="0"/>
                <a:cs typeface="Consolas" charset="0"/>
              </a:rPr>
              <a:t>tmp</a:t>
            </a:r>
            <a:r>
              <a:rPr kumimoji="1" lang="en-US" altLang="zh-CN" sz="1600" b="1" dirty="0" smtClean="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GetTemp</a:t>
            </a: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tmp.buf</a:t>
            </a:r>
            <a:r>
              <a:rPr kumimoji="1" lang="en-US" altLang="zh-CN" sz="1600" b="1" dirty="0" smtClean="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&lt;&lt; hex &lt;&lt; </a:t>
            </a:r>
            <a:r>
              <a:rPr kumimoji="1" lang="en-US" altLang="zh-CN" sz="1600" b="1" dirty="0" err="1" smtClean="0">
                <a:latin typeface="Consolas" charset="0"/>
                <a:ea typeface="Consolas" charset="0"/>
                <a:cs typeface="Consolas" charset="0"/>
              </a:rPr>
              <a:t>tmp.buf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008000"/>
                </a:solidFill>
                <a:latin typeface="Consolas" charset="0"/>
                <a:ea typeface="Consolas" charset="0"/>
                <a:cs typeface="Consolas" charset="0"/>
              </a:rPr>
              <a:t>return </a:t>
            </a:r>
            <a:r>
              <a:rPr kumimoji="1" lang="en-US" altLang="zh-CN" sz="1600" b="1" dirty="0" err="1" smtClean="0">
                <a:solidFill>
                  <a:srgbClr val="008000"/>
                </a:solidFill>
                <a:latin typeface="Consolas" charset="0"/>
                <a:ea typeface="Consolas" charset="0"/>
                <a:cs typeface="Consolas" charset="0"/>
              </a:rPr>
              <a:t>tmp</a:t>
            </a:r>
            <a:r>
              <a:rPr kumimoji="1" lang="en-US" altLang="zh-CN" sz="1600" b="1" dirty="0" smtClean="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void fun(</a:t>
            </a:r>
            <a:r>
              <a:rPr kumimoji="1" lang="en-US" altLang="zh-CN" sz="1600" b="1" dirty="0" smtClean="0">
                <a:solidFill>
                  <a:srgbClr val="FF0000"/>
                </a:solidFill>
                <a:latin typeface="Consolas" charset="0"/>
                <a:ea typeface="Consolas" charset="0"/>
                <a:cs typeface="Consolas" charset="0"/>
              </a:rPr>
              <a:t>Test t</a:t>
            </a:r>
            <a:r>
              <a:rPr kumimoji="1" lang="en-US" altLang="zh-CN" sz="1600" b="1" dirty="0" smtClean="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"fun(Test t): </a:t>
            </a:r>
            <a:r>
              <a:rPr kumimoji="1" lang="en-US" altLang="zh-CN" sz="1600" b="1" dirty="0" err="1" smtClean="0">
                <a:latin typeface="Consolas" charset="0"/>
                <a:ea typeface="Consolas" charset="0"/>
                <a:cs typeface="Consolas" charset="0"/>
              </a:rPr>
              <a:t>t.buf</a:t>
            </a:r>
            <a:r>
              <a:rPr kumimoji="1" lang="en-US" altLang="zh-CN" sz="1600" b="1" dirty="0" smtClean="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&lt;&lt; hex &lt;&lt; </a:t>
            </a:r>
            <a:r>
              <a:rPr kumimoji="1" lang="en-US" altLang="zh-CN" sz="1600" b="1" dirty="0" err="1" smtClean="0">
                <a:latin typeface="Consolas" charset="0"/>
                <a:ea typeface="Consolas" charset="0"/>
                <a:cs typeface="Consolas" charset="0"/>
              </a:rPr>
              <a:t>t.buf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smtClean="0">
                <a:latin typeface="Consolas" charset="0"/>
                <a:ea typeface="Consolas" charset="0"/>
                <a:cs typeface="Consolas" charset="0"/>
              </a:rPr>
              <a:t>int</a:t>
            </a:r>
            <a:r>
              <a:rPr kumimoji="1" lang="en-US" altLang="zh-CN" sz="1600" b="1" dirty="0" smtClean="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solidFill>
                  <a:srgbClr val="008000"/>
                </a:solidFill>
                <a:latin typeface="Consolas" charset="0"/>
                <a:ea typeface="Consolas" charset="0"/>
                <a:cs typeface="Consolas" charset="0"/>
              </a:rPr>
              <a:t>Test a = </a:t>
            </a:r>
            <a:r>
              <a:rPr kumimoji="1" lang="en-US" altLang="zh-CN" sz="1600" b="1" dirty="0" err="1" smtClean="0">
                <a:solidFill>
                  <a:srgbClr val="008000"/>
                </a:solidFill>
                <a:latin typeface="Consolas" charset="0"/>
                <a:ea typeface="Consolas" charset="0"/>
                <a:cs typeface="Consolas" charset="0"/>
              </a:rPr>
              <a:t>GetTemp</a:t>
            </a:r>
            <a:r>
              <a:rPr kumimoji="1" lang="en-US" altLang="zh-CN" sz="1600" b="1" dirty="0" smtClean="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err="1" smtClean="0">
                <a:latin typeface="Consolas" charset="0"/>
                <a:ea typeface="Consolas" charset="0"/>
                <a:cs typeface="Consolas" charset="0"/>
              </a:rPr>
              <a:t>cout</a:t>
            </a:r>
            <a:r>
              <a:rPr kumimoji="1" lang="en-US" altLang="zh-CN" sz="1600" b="1" dirty="0" smtClean="0">
                <a:latin typeface="Consolas" charset="0"/>
                <a:ea typeface="Consolas" charset="0"/>
                <a:cs typeface="Consolas" charset="0"/>
              </a:rPr>
              <a:t> &lt;&lt; “main() : </a:t>
            </a:r>
            <a:r>
              <a:rPr kumimoji="1" lang="en-US" altLang="zh-CN" sz="1600" b="1" dirty="0" err="1" smtClean="0">
                <a:latin typeface="Consolas" charset="0"/>
                <a:ea typeface="Consolas" charset="0"/>
                <a:cs typeface="Consolas" charset="0"/>
              </a:rPr>
              <a:t>a.buf</a:t>
            </a:r>
            <a:r>
              <a:rPr kumimoji="1" lang="en-US" altLang="zh-CN" sz="1600" b="1" dirty="0" smtClean="0">
                <a:latin typeface="Consolas" charset="0"/>
                <a:ea typeface="Consolas" charset="0"/>
                <a:cs typeface="Consolas" charset="0"/>
              </a:rPr>
              <a:t> @ ” &lt;&lt; </a:t>
            </a:r>
            <a:r>
              <a:rPr kumimoji="1" lang="zh-CN" altLang="en-US"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
            </a:r>
            <a:br>
              <a:rPr kumimoji="1" lang="en-US" altLang="zh-CN" sz="1600" b="1" dirty="0" smtClean="0">
                <a:latin typeface="Consolas" charset="0"/>
                <a:ea typeface="Consolas" charset="0"/>
                <a:cs typeface="Consolas" charset="0"/>
              </a:rPr>
            </a:br>
            <a:r>
              <a:rPr kumimoji="1" lang="zh-CN" altLang="en-US"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hex &lt;&lt; </a:t>
            </a:r>
            <a:r>
              <a:rPr kumimoji="1" lang="en-US" altLang="zh-CN" sz="1600" b="1" dirty="0" err="1" smtClean="0">
                <a:latin typeface="Consolas" charset="0"/>
                <a:ea typeface="Consolas" charset="0"/>
                <a:cs typeface="Consolas" charset="0"/>
              </a:rPr>
              <a:t>a.buf</a:t>
            </a:r>
            <a:r>
              <a:rPr kumimoji="1" lang="en-US" altLang="zh-CN" sz="1600" b="1" dirty="0" smtClean="0">
                <a:latin typeface="Consolas" charset="0"/>
                <a:ea typeface="Consolas" charset="0"/>
                <a:cs typeface="Consolas" charset="0"/>
              </a:rPr>
              <a:t> &lt;&lt; </a:t>
            </a:r>
            <a:r>
              <a:rPr kumimoji="1" lang="en-US" altLang="zh-CN" sz="1600" b="1" dirty="0" err="1" smtClean="0">
                <a:latin typeface="Consolas" charset="0"/>
                <a:ea typeface="Consolas" charset="0"/>
                <a:cs typeface="Consolas" charset="0"/>
              </a:rPr>
              <a:t>endl</a:t>
            </a:r>
            <a:r>
              <a:rPr kumimoji="1" lang="en-US" altLang="zh-CN" sz="1600" b="1" dirty="0" smtClean="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a:t>
            </a:r>
            <a:r>
              <a:rPr kumimoji="1" lang="en-US" altLang="zh-CN" sz="1600" b="1" dirty="0" smtClean="0">
                <a:latin typeface="Consolas" charset="0"/>
                <a:ea typeface="Consolas" charset="0"/>
                <a:cs typeface="Consolas" charset="0"/>
              </a:rPr>
              <a:t>fun(a);</a:t>
            </a:r>
            <a:endParaRPr kumimoji="1" lang="en-US" altLang="zh-CN" sz="1600" b="1" dirty="0" smtClean="0">
              <a:latin typeface="Consolas" charset="0"/>
              <a:ea typeface="Consolas" charset="0"/>
              <a:cs typeface="Consolas"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smtClean="0">
                <a:latin typeface="Consolas" charset="0"/>
                <a:ea typeface="Consolas" charset="0"/>
                <a:cs typeface="Consolas" charset="0"/>
              </a:rPr>
              <a:t>}</a:t>
            </a:r>
            <a:endParaRPr kumimoji="1" lang="en-US" altLang="zh-CN" sz="1600" b="1" dirty="0">
              <a:latin typeface="Consolas" charset="0"/>
              <a:ea typeface="Consolas" charset="0"/>
              <a:cs typeface="Consolas" charset="0"/>
            </a:endParaRP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9" name="直线箭头连接符 8"/>
          <p:cNvCxnSpPr/>
          <p:nvPr/>
        </p:nvCxnSpPr>
        <p:spPr>
          <a:xfrm flipV="1">
            <a:off x="2987824" y="2996952"/>
            <a:ext cx="2016224" cy="136815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2331461" y="2276872"/>
            <a:ext cx="2672587" cy="1339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a:off x="2206359" y="1682068"/>
            <a:ext cx="2797689" cy="907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1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3" name="内容占位符 2"/>
          <p:cNvSpPr>
            <a:spLocks noGrp="1"/>
          </p:cNvSpPr>
          <p:nvPr>
            <p:ph idx="1"/>
          </p:nvPr>
        </p:nvSpPr>
        <p:spPr>
          <a:xfrm>
            <a:off x="395536" y="1268760"/>
            <a:ext cx="8748464" cy="5544616"/>
          </a:xfrm>
        </p:spPr>
        <p:txBody>
          <a:bodyPr/>
          <a:lstStyle/>
          <a:p>
            <a:r>
              <a:rPr kumimoji="1" lang="zh-CN" altLang="en-US" dirty="0"/>
              <a:t>对左值调用移动构造函数</a:t>
            </a:r>
          </a:p>
          <a:p>
            <a:pPr lvl="1"/>
            <a:r>
              <a:rPr kumimoji="1" lang="zh-CN" altLang="en-US" dirty="0"/>
              <a:t>移动构造函数加快了右值初始化的构造速度。</a:t>
            </a:r>
            <a:endParaRPr kumimoji="1" lang="en-US" altLang="zh-CN" dirty="0"/>
          </a:p>
          <a:p>
            <a:pPr lvl="1"/>
            <a:r>
              <a:rPr kumimoji="1" lang="zh-CN" altLang="en-US" dirty="0"/>
              <a:t>如果有一个不需要的左值，如何调用移动构造函数？</a:t>
            </a:r>
            <a:endParaRPr kumimoji="1" lang="en-US" altLang="zh-CN" dirty="0"/>
          </a:p>
          <a:p>
            <a:r>
              <a:rPr kumimoji="1" lang="en-US" altLang="zh-CN" dirty="0" err="1">
                <a:latin typeface="STKaiti" charset="-122"/>
                <a:ea typeface="STKaiti" charset="-122"/>
                <a:cs typeface="STKaiti" charset="-122"/>
              </a:rPr>
              <a:t>std</a:t>
            </a:r>
            <a:r>
              <a:rPr kumimoji="1" lang="en-US" altLang="zh-CN" dirty="0">
                <a:latin typeface="STKaiti" charset="-122"/>
                <a:ea typeface="STKaiti" charset="-122"/>
                <a:cs typeface="STKaiti" charset="-122"/>
              </a:rPr>
              <a:t>::move</a:t>
            </a:r>
            <a:r>
              <a:rPr kumimoji="1" lang="zh-CN" altLang="en-US" dirty="0">
                <a:latin typeface="STKaiti" charset="-122"/>
                <a:ea typeface="STKaiti" charset="-122"/>
                <a:cs typeface="STKaiti" charset="-122"/>
              </a:rPr>
              <a:t>函数</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解引用：将左值转化为右值。亦即，将变量和变量值分离，变量转化为未初始化变量，变量值处于“无主”状态。</a:t>
            </a:r>
            <a:endParaRPr kumimoji="1" lang="en-US" altLang="zh-CN" dirty="0">
              <a:latin typeface="STKaiti" charset="-122"/>
              <a:ea typeface="STKaiti" charset="-122"/>
              <a:cs typeface="STKaiti" charset="-122"/>
            </a:endParaRPr>
          </a:p>
          <a:p>
            <a:pPr marL="0" indent="0">
              <a:buNone/>
            </a:pPr>
            <a:endParaRPr kumimoji="1" lang="en-US" altLang="zh-CN" sz="2400" b="0" dirty="0">
              <a:solidFill>
                <a:srgbClr val="003366"/>
              </a:solidFill>
              <a:latin typeface="STKaiti" charset="-122"/>
              <a:ea typeface="STKaiti" charset="-122"/>
              <a:cs typeface="STKaiti" charset="-122"/>
            </a:endParaRPr>
          </a:p>
          <a:p>
            <a:pPr marL="0" indent="0">
              <a:buNone/>
            </a:pPr>
            <a:endParaRPr kumimoji="1" lang="en-US" altLang="zh-CN" sz="2400" b="0" dirty="0">
              <a:latin typeface="STKaiti" charset="-122"/>
              <a:ea typeface="STKaiti" charset="-122"/>
              <a:cs typeface="STKaiti" charset="-122"/>
            </a:endParaRPr>
          </a:p>
          <a:p>
            <a:pPr lvl="1"/>
            <a:r>
              <a:rPr kumimoji="1" lang="zh-CN" altLang="en-US" b="0" dirty="0">
                <a:solidFill>
                  <a:schemeClr val="tx1"/>
                </a:solidFill>
                <a:latin typeface="STKaiti" charset="-122"/>
                <a:ea typeface="STKaiti" charset="-122"/>
                <a:cs typeface="STKaiti" charset="-122"/>
              </a:rPr>
              <a:t>上面的结果是，</a:t>
            </a:r>
            <a:r>
              <a:rPr kumimoji="1" lang="en-US" altLang="zh-CN" b="0" dirty="0" smtClean="0">
                <a:solidFill>
                  <a:schemeClr val="tx1"/>
                </a:solidFill>
                <a:latin typeface="STKaiti" charset="-122"/>
                <a:ea typeface="STKaiti" charset="-122"/>
                <a:cs typeface="STKaiti" charset="-122"/>
              </a:rPr>
              <a:t>a</a:t>
            </a:r>
            <a:r>
              <a:rPr kumimoji="1" lang="zh-CN" altLang="en-US" dirty="0">
                <a:latin typeface="STKaiti" charset="-122"/>
                <a:ea typeface="STKaiti" charset="-122"/>
                <a:cs typeface="STKaiti" charset="-122"/>
              </a:rPr>
              <a:t>变为</a:t>
            </a:r>
            <a:r>
              <a:rPr kumimoji="1" lang="zh-CN" altLang="en-US" b="0" dirty="0" smtClean="0">
                <a:solidFill>
                  <a:schemeClr val="tx1"/>
                </a:solidFill>
                <a:latin typeface="STKaiti" charset="-122"/>
                <a:ea typeface="STKaiti" charset="-122"/>
                <a:cs typeface="STKaiti" charset="-122"/>
              </a:rPr>
              <a:t>一</a:t>
            </a:r>
            <a:r>
              <a:rPr kumimoji="1" lang="zh-CN" altLang="en-US" b="0" dirty="0">
                <a:solidFill>
                  <a:schemeClr val="tx1"/>
                </a:solidFill>
                <a:latin typeface="STKaiti" charset="-122"/>
                <a:ea typeface="STKaiti" charset="-122"/>
                <a:cs typeface="STKaiti" charset="-122"/>
              </a:rPr>
              <a:t>个没有赋值的</a:t>
            </a:r>
            <a:r>
              <a:rPr kumimoji="1" lang="en-US" altLang="zh-CN" b="0" dirty="0">
                <a:solidFill>
                  <a:schemeClr val="tx1"/>
                </a:solidFill>
                <a:latin typeface="STKaiti" charset="-122"/>
                <a:ea typeface="STKaiti" charset="-122"/>
                <a:cs typeface="STKaiti" charset="-122"/>
              </a:rPr>
              <a:t>Test</a:t>
            </a:r>
            <a:r>
              <a:rPr kumimoji="1" lang="zh-CN" altLang="en-US" b="0" dirty="0">
                <a:solidFill>
                  <a:schemeClr val="tx1"/>
                </a:solidFill>
                <a:latin typeface="STKaiti" charset="-122"/>
                <a:ea typeface="STKaiti" charset="-122"/>
                <a:cs typeface="STKaiti" charset="-122"/>
              </a:rPr>
              <a:t>类型变量，</a:t>
            </a:r>
            <a:r>
              <a:rPr kumimoji="1" lang="en-US" altLang="zh-CN" b="0" dirty="0">
                <a:solidFill>
                  <a:schemeClr val="tx1"/>
                </a:solidFill>
                <a:latin typeface="STKaiti" charset="-122"/>
                <a:ea typeface="STKaiti" charset="-122"/>
                <a:cs typeface="STKaiti" charset="-122"/>
              </a:rPr>
              <a:t>b</a:t>
            </a:r>
            <a:r>
              <a:rPr kumimoji="1" lang="zh-CN" altLang="en-US" b="0" dirty="0">
                <a:solidFill>
                  <a:schemeClr val="tx1"/>
                </a:solidFill>
                <a:latin typeface="STKaiti" charset="-122"/>
                <a:ea typeface="STKaiti" charset="-122"/>
                <a:cs typeface="STKaiti" charset="-122"/>
              </a:rPr>
              <a:t>“鸠占鹊巢”地霸占了</a:t>
            </a:r>
            <a:r>
              <a:rPr kumimoji="1" lang="en-US" altLang="zh-CN" b="0" dirty="0">
                <a:solidFill>
                  <a:schemeClr val="tx1"/>
                </a:solidFill>
                <a:latin typeface="STKaiti" charset="-122"/>
                <a:ea typeface="STKaiti" charset="-122"/>
                <a:cs typeface="STKaiti" charset="-122"/>
              </a:rPr>
              <a:t>a</a:t>
            </a:r>
            <a:r>
              <a:rPr kumimoji="1" lang="zh-CN" altLang="en-US" b="0" dirty="0">
                <a:solidFill>
                  <a:schemeClr val="tx1"/>
                </a:solidFill>
                <a:latin typeface="STKaiti" charset="-122"/>
                <a:ea typeface="STKaiti" charset="-122"/>
                <a:cs typeface="STKaiti" charset="-122"/>
              </a:rPr>
              <a:t>原来的值。</a:t>
            </a:r>
            <a:endParaRPr kumimoji="1" lang="en-US" altLang="zh-CN" b="0" dirty="0">
              <a:solidFill>
                <a:schemeClr val="tx1"/>
              </a:solidFill>
              <a:latin typeface="STKaiti" charset="-122"/>
              <a:ea typeface="STKaiti" charset="-122"/>
              <a:cs typeface="STKaiti"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STKaiti" charset="-122"/>
              <a:ea typeface="STKaiti" charset="-122"/>
              <a:cs typeface="STKaiti" charset="-122"/>
            </a:endParaRPr>
          </a:p>
          <a:p>
            <a:pPr lvl="1"/>
            <a:endParaRPr kumimoji="1" lang="zh-CN" altLang="en-US" dirty="0">
              <a:solidFill>
                <a:srgbClr val="003366"/>
              </a:solidFill>
              <a:latin typeface="STKaiti" charset="-122"/>
              <a:ea typeface="STKaiti" charset="-122"/>
              <a:cs typeface="STKaiti"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4" name="文本框 3">
            <a:extLst>
              <a:ext uri="{FF2B5EF4-FFF2-40B4-BE49-F238E27FC236}">
                <a16:creationId xmlns:a16="http://schemas.microsoft.com/office/drawing/2014/main" xmlns="" id="{C343EF44-83AC-4201-9DA5-2D2B995C5FA4}"/>
              </a:ext>
            </a:extLst>
          </p:cNvPr>
          <p:cNvSpPr txBox="1"/>
          <p:nvPr/>
        </p:nvSpPr>
        <p:spPr>
          <a:xfrm>
            <a:off x="1331640" y="3797928"/>
            <a:ext cx="6109365" cy="707886"/>
          </a:xfrm>
          <a:prstGeom prst="rect">
            <a:avLst/>
          </a:prstGeom>
          <a:noFill/>
        </p:spPr>
        <p:txBody>
          <a:bodyPr wrap="none" rtlCol="0">
            <a:spAutoFit/>
          </a:bodyPr>
          <a:lstStyle/>
          <a:p>
            <a:r>
              <a:rPr lang="en-US" altLang="zh-CN" sz="2000" b="1" dirty="0">
                <a:latin typeface="Consolas" panose="020B0609020204030204" pitchFamily="49" charset="0"/>
              </a:rPr>
              <a:t>Test a;</a:t>
            </a:r>
          </a:p>
          <a:p>
            <a:r>
              <a:rPr lang="en-US" altLang="zh-CN" sz="2000" b="1" dirty="0">
                <a:latin typeface="Consolas" panose="020B0609020204030204" pitchFamily="49" charset="0"/>
              </a:rPr>
              <a:t>Test b = </a:t>
            </a:r>
            <a:r>
              <a:rPr lang="en-US" altLang="zh-CN" sz="2000" b="1" dirty="0" err="1">
                <a:latin typeface="Consolas" panose="020B0609020204030204" pitchFamily="49" charset="0"/>
              </a:rPr>
              <a:t>std</a:t>
            </a:r>
            <a:r>
              <a:rPr lang="en-US" altLang="zh-CN" sz="2000" b="1" dirty="0">
                <a:latin typeface="Consolas" panose="020B0609020204030204" pitchFamily="49" charset="0"/>
              </a:rPr>
              <a:t>::move(a) //a will not be used</a:t>
            </a:r>
            <a:endParaRPr lang="zh-CN" altLang="en-US" sz="2000" b="1" dirty="0">
              <a:latin typeface="Consolas" panose="020B0609020204030204" pitchFamily="49" charset="0"/>
            </a:endParaRPr>
          </a:p>
        </p:txBody>
      </p:sp>
      <p:sp>
        <p:nvSpPr>
          <p:cNvPr id="7" name="文本框 6">
            <a:extLst>
              <a:ext uri="{FF2B5EF4-FFF2-40B4-BE49-F238E27FC236}">
                <a16:creationId xmlns:a16="http://schemas.microsoft.com/office/drawing/2014/main" xmlns="" id="{67B35981-72CC-4E29-97E2-5E2D49331460}"/>
              </a:ext>
            </a:extLst>
          </p:cNvPr>
          <p:cNvSpPr txBox="1"/>
          <p:nvPr/>
        </p:nvSpPr>
        <p:spPr>
          <a:xfrm>
            <a:off x="1475656" y="5471899"/>
            <a:ext cx="2300630" cy="400110"/>
          </a:xfrm>
          <a:prstGeom prst="rect">
            <a:avLst/>
          </a:prstGeom>
          <a:noFill/>
        </p:spPr>
        <p:txBody>
          <a:bodyPr wrap="none" rtlCol="0">
            <a:spAutoFit/>
          </a:bodyPr>
          <a:lstStyle/>
          <a:p>
            <a:r>
              <a:rPr lang="en-US" altLang="zh-CN" sz="2000" b="1" dirty="0" err="1">
                <a:latin typeface="Consolas" panose="020B0609020204030204" pitchFamily="49" charset="0"/>
              </a:rPr>
              <a:t>a.buf</a:t>
            </a:r>
            <a:r>
              <a:rPr lang="en-US" altLang="zh-CN" sz="2000" b="1" dirty="0">
                <a:latin typeface="Consolas" panose="020B0609020204030204" pitchFamily="49" charset="0"/>
              </a:rPr>
              <a:t> = </a:t>
            </a:r>
            <a:r>
              <a:rPr lang="en-US" altLang="zh-CN" sz="2000" b="1" dirty="0" err="1">
                <a:latin typeface="Consolas" panose="020B0609020204030204" pitchFamily="49" charset="0"/>
              </a:rPr>
              <a:t>nullptr</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5383469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4" name="内容占位符 3"/>
          <p:cNvSpPr>
            <a:spLocks noGrp="1"/>
          </p:cNvSpPr>
          <p:nvPr>
            <p:ph idx="1"/>
          </p:nvPr>
        </p:nvSpPr>
        <p:spPr>
          <a:xfrm>
            <a:off x="628650" y="1628800"/>
            <a:ext cx="8047806" cy="1008112"/>
          </a:xfrm>
        </p:spPr>
        <p:txBody>
          <a:bodyPr/>
          <a:lstStyle/>
          <a:p>
            <a:r>
              <a:rPr lang="zh-CN" altLang="en-US" dirty="0"/>
              <a:t>右值引用结合</a:t>
            </a:r>
            <a:r>
              <a:rPr lang="en-US" altLang="zh-CN" dirty="0" err="1"/>
              <a:t>std</a:t>
            </a:r>
            <a:r>
              <a:rPr lang="en-US" altLang="zh-CN" dirty="0"/>
              <a:t>::move</a:t>
            </a:r>
            <a:r>
              <a:rPr lang="zh-CN" altLang="en-US" dirty="0"/>
              <a:t>可以显著提高</a:t>
            </a:r>
            <a:r>
              <a:rPr lang="en-US" altLang="zh-CN" dirty="0"/>
              <a:t>swap</a:t>
            </a:r>
            <a:r>
              <a:rPr lang="zh-CN" altLang="en-US" dirty="0"/>
              <a:t>函数的性能。</a:t>
            </a:r>
          </a:p>
        </p:txBody>
      </p:sp>
      <p:sp>
        <p:nvSpPr>
          <p:cNvPr id="6" name="内容占位符 3"/>
          <p:cNvSpPr txBox="1">
            <a:spLocks/>
          </p:cNvSpPr>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 copy a to </a:t>
            </a:r>
            <a:r>
              <a:rPr lang="en-US" altLang="zh-CN" sz="2000" b="0" dirty="0" err="1"/>
              <a:t>tmp</a:t>
            </a:r>
            <a:r>
              <a:rPr lang="en-US" altLang="zh-CN" sz="2000" b="0" dirty="0"/>
              <a:t> </a:t>
            </a:r>
          </a:p>
          <a:p>
            <a:pPr marL="0" indent="0">
              <a:buNone/>
            </a:pPr>
            <a:r>
              <a:rPr lang="en-US" altLang="zh-CN" sz="2000" b="0" dirty="0"/>
              <a:t>     a = b;// copy b to a </a:t>
            </a:r>
          </a:p>
          <a:p>
            <a:pPr marL="0" indent="0">
              <a:buNone/>
            </a:pPr>
            <a:r>
              <a:rPr lang="en-US" altLang="zh-CN" sz="2000" b="0" dirty="0"/>
              <a:t>     b = </a:t>
            </a:r>
            <a:r>
              <a:rPr lang="en-US" altLang="zh-CN" sz="2000" b="0" dirty="0" err="1"/>
              <a:t>tmp</a:t>
            </a:r>
            <a:r>
              <a:rPr lang="en-US" altLang="zh-CN" sz="2000" b="0" dirty="0"/>
              <a:t>;// copy </a:t>
            </a:r>
            <a:r>
              <a:rPr lang="en-US" altLang="zh-CN" sz="2000" b="0" dirty="0" err="1"/>
              <a:t>tmp</a:t>
            </a:r>
            <a:r>
              <a:rPr lang="en-US" altLang="zh-CN" sz="2000" b="0" dirty="0"/>
              <a:t> to b </a:t>
            </a:r>
          </a:p>
          <a:p>
            <a:pPr marL="0" indent="0">
              <a:buNone/>
            </a:pPr>
            <a:r>
              <a:rPr lang="en-US" altLang="zh-CN" sz="2000" b="0" dirty="0"/>
              <a:t>}</a:t>
            </a:r>
          </a:p>
        </p:txBody>
      </p:sp>
      <p:cxnSp>
        <p:nvCxnSpPr>
          <p:cNvPr id="7" name="直接连接符 6"/>
          <p:cNvCxnSpPr/>
          <p:nvPr/>
        </p:nvCxnSpPr>
        <p:spPr>
          <a:xfrm>
            <a:off x="4850295" y="2852936"/>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a:spLocks/>
          </p:cNvSpPr>
          <p:nvPr/>
        </p:nvSpPr>
        <p:spPr bwMode="auto">
          <a:xfrm>
            <a:off x="5148064" y="3068960"/>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p>
          <a:p>
            <a:pPr marL="0" indent="0">
              <a:buNone/>
            </a:pPr>
            <a:r>
              <a:rPr lang="en-US" altLang="zh-CN" sz="2000" b="0" dirty="0"/>
              <a:t>}</a:t>
            </a:r>
          </a:p>
        </p:txBody>
      </p:sp>
      <p:sp>
        <p:nvSpPr>
          <p:cNvPr id="12" name="内容占位符 3"/>
          <p:cNvSpPr txBox="1">
            <a:spLocks/>
          </p:cNvSpPr>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次不必要的拷贝操作</a:t>
            </a:r>
          </a:p>
        </p:txBody>
      </p:sp>
    </p:spTree>
    <p:extLst>
      <p:ext uri="{BB962C8B-B14F-4D97-AF65-F5344CB8AC3E}">
        <p14:creationId xmlns:p14="http://schemas.microsoft.com/office/powerpoint/2010/main" val="733084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构造函数综合实例</a:t>
            </a:r>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写出以下代码的运行结果：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
        <p:nvSpPr>
          <p:cNvPr id="6" name="矩形 5"/>
          <p:cNvSpPr/>
          <p:nvPr/>
        </p:nvSpPr>
        <p:spPr>
          <a:xfrm>
            <a:off x="467544" y="1989995"/>
            <a:ext cx="4960008" cy="4524315"/>
          </a:xfrm>
          <a:prstGeom prst="rect">
            <a:avLst/>
          </a:prstGeom>
        </p:spPr>
        <p:txBody>
          <a:bodyPr wrap="square">
            <a:spAutoFit/>
          </a:bodyPr>
          <a:lstStyle/>
          <a:p>
            <a:r>
              <a:rPr lang="en-US" altLang="zh-CN" b="1" dirty="0">
                <a:latin typeface="Consolas" panose="020B0609020204030204" pitchFamily="49" charset="0"/>
              </a:rPr>
              <a:t>#include &lt;</a:t>
            </a:r>
            <a:r>
              <a:rPr lang="en-US" altLang="zh-CN" b="1" dirty="0" err="1">
                <a:latin typeface="Consolas" panose="020B0609020204030204" pitchFamily="49" charset="0"/>
              </a:rPr>
              <a:t>iostream</a:t>
            </a:r>
            <a:r>
              <a:rPr lang="en-US" altLang="zh-CN" b="1" dirty="0">
                <a:latin typeface="Consolas" panose="020B0609020204030204" pitchFamily="49" charset="0"/>
              </a:rPr>
              <a:t>&gt;</a:t>
            </a:r>
          </a:p>
          <a:p>
            <a:endParaRPr lang="en-US" altLang="zh-CN" b="1" dirty="0">
              <a:latin typeface="Consolas" panose="020B0609020204030204" pitchFamily="49" charset="0"/>
            </a:endParaRPr>
          </a:p>
          <a:p>
            <a:r>
              <a:rPr lang="en-US" altLang="zh-CN" b="1" dirty="0">
                <a:latin typeface="Consolas" panose="020B0609020204030204" pitchFamily="49" charset="0"/>
              </a:rPr>
              <a:t>class Test {</a:t>
            </a:r>
            <a:endParaRPr lang="zh-CN" altLang="en-US" b="1" dirty="0">
              <a:latin typeface="Consolas" panose="020B0609020204030204" pitchFamily="49" charset="0"/>
            </a:endParaRPr>
          </a:p>
          <a:p>
            <a:r>
              <a:rPr lang="en-US" altLang="zh-CN" b="1" dirty="0">
                <a:latin typeface="Consolas" panose="020B0609020204030204" pitchFamily="49" charset="0"/>
              </a:rPr>
              <a:t>public:</a:t>
            </a:r>
          </a:p>
          <a:p>
            <a:r>
              <a:rPr lang="en-US" altLang="zh-CN" b="1" dirty="0">
                <a:latin typeface="Consolas" panose="020B0609020204030204" pitchFamily="49" charset="0"/>
              </a:rPr>
              <a:t>	Test() </a:t>
            </a:r>
            <a:r>
              <a:rPr lang="en-US" altLang="zh-CN" b="1" dirty="0" smtClean="0">
                <a:latin typeface="Consolas" panose="020B0609020204030204" pitchFamily="49" charset="0"/>
              </a:rPr>
              <a:t>{</a:t>
            </a:r>
          </a:p>
          <a:p>
            <a:r>
              <a:rPr lang="en-US" altLang="zh-CN" b="1" dirty="0" smtClean="0">
                <a:latin typeface="Consolas" panose="020B0609020204030204" pitchFamily="49" charset="0"/>
              </a:rPr>
              <a:t>		</a:t>
            </a:r>
            <a:r>
              <a:rPr lang="en-US" altLang="zh-CN" b="1" dirty="0" err="1" smtClean="0">
                <a:latin typeface="Consolas" panose="020B0609020204030204" pitchFamily="49" charset="0"/>
              </a:rPr>
              <a:t>printf</a:t>
            </a:r>
            <a:r>
              <a:rPr lang="en-US" altLang="zh-CN" b="1" dirty="0" smtClean="0">
                <a:latin typeface="Consolas" panose="020B0609020204030204" pitchFamily="49" charset="0"/>
              </a:rPr>
              <a:t>("Test()\n");</a:t>
            </a:r>
          </a:p>
          <a:p>
            <a:r>
              <a:rPr lang="zh-CN" altLang="en-US" b="1" dirty="0">
                <a:latin typeface="Consolas" panose="020B0609020204030204" pitchFamily="49" charset="0"/>
              </a:rPr>
              <a:t>	</a:t>
            </a:r>
            <a:r>
              <a:rPr lang="en-US" altLang="zh-CN" b="1" dirty="0" smtClean="0">
                <a:latin typeface="Consolas" panose="020B0609020204030204" pitchFamily="49" charset="0"/>
              </a:rPr>
              <a:t>}</a:t>
            </a:r>
            <a:r>
              <a:rPr lang="en-US" altLang="zh-CN" b="1" dirty="0">
                <a:solidFill>
                  <a:srgbClr val="00CC00"/>
                </a:solidFill>
                <a:latin typeface="Consolas" panose="020B0609020204030204" pitchFamily="49" charset="0"/>
              </a:rPr>
              <a:t> //</a:t>
            </a:r>
            <a:r>
              <a:rPr lang="zh-CN" altLang="en-US" b="1" dirty="0">
                <a:solidFill>
                  <a:srgbClr val="00CC00"/>
                </a:solidFill>
                <a:latin typeface="Consolas" panose="020B0609020204030204" pitchFamily="49" charset="0"/>
              </a:rPr>
              <a:t>默认构造</a:t>
            </a:r>
            <a:r>
              <a:rPr lang="zh-CN" altLang="en-US" b="1" dirty="0" smtClean="0">
                <a:solidFill>
                  <a:srgbClr val="00CC00"/>
                </a:solidFill>
                <a:latin typeface="Consolas" panose="020B0609020204030204" pitchFamily="49" charset="0"/>
              </a:rPr>
              <a:t>函数</a:t>
            </a:r>
            <a:endParaRPr lang="zh-CN" altLang="en-US" b="1" dirty="0">
              <a:latin typeface="Consolas" panose="020B0609020204030204" pitchFamily="49" charset="0"/>
            </a:endParaRPr>
          </a:p>
          <a:p>
            <a:r>
              <a:rPr lang="en-US" altLang="zh-CN" b="1" dirty="0">
                <a:latin typeface="Consolas" panose="020B0609020204030204" pitchFamily="49" charset="0"/>
              </a:rPr>
              <a:t>	</a:t>
            </a:r>
          </a:p>
          <a:p>
            <a:r>
              <a:rPr lang="en-US" altLang="zh-CN" b="1" dirty="0">
                <a:latin typeface="Consolas" panose="020B0609020204030204" pitchFamily="49" charset="0"/>
              </a:rPr>
              <a:t>	~Test() </a:t>
            </a:r>
            <a:r>
              <a:rPr lang="en-US" altLang="zh-CN" b="1" dirty="0" smtClean="0">
                <a:latin typeface="Consolas" panose="020B0609020204030204" pitchFamily="49" charset="0"/>
              </a:rPr>
              <a:t>{</a:t>
            </a:r>
          </a:p>
          <a:p>
            <a:r>
              <a:rPr lang="en-US" altLang="zh-CN" b="1" dirty="0">
                <a:latin typeface="Consolas" panose="020B0609020204030204" pitchFamily="49" charset="0"/>
              </a:rPr>
              <a:t>		</a:t>
            </a:r>
            <a:r>
              <a:rPr lang="en-US" altLang="zh-CN" b="1" dirty="0" err="1">
                <a:latin typeface="Consolas" panose="020B0609020204030204" pitchFamily="49" charset="0"/>
              </a:rPr>
              <a:t>printf</a:t>
            </a:r>
            <a:r>
              <a:rPr lang="en-US" altLang="zh-CN" b="1" dirty="0">
                <a:latin typeface="Consolas" panose="020B0609020204030204" pitchFamily="49" charset="0"/>
              </a:rPr>
              <a:t>("~Test()\n");</a:t>
            </a:r>
          </a:p>
          <a:p>
            <a:r>
              <a:rPr lang="zh-CN" altLang="en-US" b="1" dirty="0">
                <a:latin typeface="Consolas" panose="020B0609020204030204" pitchFamily="49" charset="0"/>
              </a:rPr>
              <a:t>	</a:t>
            </a:r>
            <a:r>
              <a:rPr lang="en-US" altLang="zh-CN" b="1" dirty="0" smtClean="0">
                <a:latin typeface="Consolas" panose="020B0609020204030204" pitchFamily="49" charset="0"/>
              </a:rPr>
              <a:t>}</a:t>
            </a:r>
            <a:r>
              <a:rPr lang="en-US" altLang="zh-CN" b="1" dirty="0">
                <a:solidFill>
                  <a:srgbClr val="00CC00"/>
                </a:solidFill>
                <a:latin typeface="Consolas" panose="020B0609020204030204" pitchFamily="49" charset="0"/>
              </a:rPr>
              <a:t> //</a:t>
            </a:r>
            <a:r>
              <a:rPr lang="zh-CN" altLang="en-US" b="1" dirty="0">
                <a:solidFill>
                  <a:srgbClr val="00CC00"/>
                </a:solidFill>
                <a:latin typeface="Consolas" panose="020B0609020204030204" pitchFamily="49" charset="0"/>
              </a:rPr>
              <a:t>析构</a:t>
            </a:r>
            <a:r>
              <a:rPr lang="zh-CN" altLang="en-US" b="1" dirty="0" smtClean="0">
                <a:solidFill>
                  <a:srgbClr val="00CC00"/>
                </a:solidFill>
                <a:latin typeface="Consolas" panose="020B0609020204030204" pitchFamily="49" charset="0"/>
              </a:rPr>
              <a:t>函数</a:t>
            </a:r>
            <a:endParaRPr lang="en-US" altLang="zh-CN" b="1" dirty="0">
              <a:latin typeface="Consolas" panose="020B0609020204030204" pitchFamily="49" charset="0"/>
            </a:endParaRPr>
          </a:p>
          <a:p>
            <a:r>
              <a:rPr lang="en-US" altLang="zh-CN" b="1" dirty="0">
                <a:latin typeface="Consolas" panose="020B0609020204030204" pitchFamily="49" charset="0"/>
              </a:rPr>
              <a:t>	</a:t>
            </a:r>
          </a:p>
          <a:p>
            <a:r>
              <a:rPr lang="en-US" altLang="zh-CN" b="1" dirty="0">
                <a:latin typeface="Consolas" panose="020B0609020204030204" pitchFamily="49" charset="0"/>
              </a:rPr>
              <a:t>	Test(</a:t>
            </a:r>
            <a:r>
              <a:rPr lang="en-US" altLang="zh-CN" b="1" dirty="0" err="1">
                <a:latin typeface="Consolas" panose="020B0609020204030204" pitchFamily="49" charset="0"/>
              </a:rPr>
              <a:t>const</a:t>
            </a:r>
            <a:r>
              <a:rPr lang="en-US" altLang="zh-CN" b="1" dirty="0">
                <a:latin typeface="Consolas" panose="020B0609020204030204" pitchFamily="49" charset="0"/>
              </a:rPr>
              <a:t> Test &amp;con) </a:t>
            </a:r>
            <a:r>
              <a:rPr lang="en-US" altLang="zh-CN" b="1" dirty="0" smtClean="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printf</a:t>
            </a:r>
            <a:r>
              <a:rPr lang="en-US" altLang="zh-CN" b="1" dirty="0">
                <a:latin typeface="Consolas" panose="020B0609020204030204" pitchFamily="49" charset="0"/>
              </a:rPr>
              <a:t>("Test(</a:t>
            </a:r>
            <a:r>
              <a:rPr lang="en-US" altLang="zh-CN" b="1" dirty="0" err="1">
                <a:latin typeface="Consolas" panose="020B0609020204030204" pitchFamily="49" charset="0"/>
              </a:rPr>
              <a:t>const</a:t>
            </a:r>
            <a:r>
              <a:rPr lang="en-US" altLang="zh-CN" b="1" dirty="0">
                <a:latin typeface="Consolas" panose="020B0609020204030204" pitchFamily="49" charset="0"/>
              </a:rPr>
              <a:t> Test &amp;con)\n");</a:t>
            </a:r>
          </a:p>
          <a:p>
            <a:r>
              <a:rPr lang="zh-CN" altLang="en-US" b="1" dirty="0">
                <a:latin typeface="Consolas" panose="020B0609020204030204" pitchFamily="49" charset="0"/>
              </a:rPr>
              <a:t>	</a:t>
            </a:r>
            <a:r>
              <a:rPr lang="en-US" altLang="zh-CN" b="1" dirty="0" smtClean="0">
                <a:latin typeface="Consolas" panose="020B0609020204030204" pitchFamily="49" charset="0"/>
              </a:rPr>
              <a:t>}</a:t>
            </a:r>
            <a:r>
              <a:rPr lang="en-US" altLang="zh-CN" b="1" dirty="0">
                <a:solidFill>
                  <a:srgbClr val="00CC00"/>
                </a:solidFill>
                <a:latin typeface="Consolas" panose="020B0609020204030204" pitchFamily="49" charset="0"/>
              </a:rPr>
              <a:t> </a:t>
            </a:r>
            <a:r>
              <a:rPr lang="en-US" altLang="zh-CN" b="1" dirty="0" smtClean="0">
                <a:solidFill>
                  <a:srgbClr val="00CC00"/>
                </a:solidFill>
                <a:latin typeface="Consolas" panose="020B0609020204030204" pitchFamily="49" charset="0"/>
              </a:rPr>
              <a:t>//</a:t>
            </a:r>
            <a:r>
              <a:rPr lang="zh-CN" altLang="en-US" b="1" dirty="0" smtClean="0">
                <a:solidFill>
                  <a:srgbClr val="00CC00"/>
                </a:solidFill>
                <a:latin typeface="Consolas" panose="020B0609020204030204" pitchFamily="49" charset="0"/>
              </a:rPr>
              <a:t>拷贝构造函数</a:t>
            </a:r>
            <a:r>
              <a:rPr lang="en-US" altLang="zh-CN" b="1" dirty="0">
                <a:latin typeface="Consolas" panose="020B0609020204030204" pitchFamily="49" charset="0"/>
              </a:rPr>
              <a:t>	</a:t>
            </a:r>
          </a:p>
        </p:txBody>
      </p:sp>
      <p:sp>
        <p:nvSpPr>
          <p:cNvPr id="8" name="矩形 7"/>
          <p:cNvSpPr/>
          <p:nvPr/>
        </p:nvSpPr>
        <p:spPr>
          <a:xfrm>
            <a:off x="5100191" y="1750531"/>
            <a:ext cx="3497560" cy="4801314"/>
          </a:xfrm>
          <a:prstGeom prst="rect">
            <a:avLst/>
          </a:prstGeom>
        </p:spPr>
        <p:txBody>
          <a:bodyPr wrap="square">
            <a:spAutoFit/>
          </a:bodyPr>
          <a:lstStyle/>
          <a:p>
            <a:endParaRPr lang="zh-CN" altLang="en-US" b="1" dirty="0">
              <a:latin typeface="Consolas" panose="020B0609020204030204" pitchFamily="49" charset="0"/>
            </a:endParaRPr>
          </a:p>
          <a:p>
            <a:r>
              <a:rPr lang="en-US" altLang="zh-CN" b="1" dirty="0">
                <a:latin typeface="Consolas" panose="020B0609020204030204" pitchFamily="49" charset="0"/>
              </a:rPr>
              <a:t>	Test(Test &amp;&amp;con) {</a:t>
            </a:r>
          </a:p>
          <a:p>
            <a:r>
              <a:rPr lang="en-US" altLang="zh-CN" b="1" dirty="0">
                <a:latin typeface="Consolas" panose="020B0609020204030204" pitchFamily="49" charset="0"/>
              </a:rPr>
              <a:t>		</a:t>
            </a:r>
            <a:r>
              <a:rPr lang="en-US" altLang="zh-CN" b="1" dirty="0" err="1">
                <a:latin typeface="Consolas" panose="020B0609020204030204" pitchFamily="49" charset="0"/>
              </a:rPr>
              <a:t>printf</a:t>
            </a:r>
            <a:r>
              <a:rPr lang="en-US" altLang="zh-CN" b="1" dirty="0">
                <a:latin typeface="Consolas" panose="020B0609020204030204" pitchFamily="49" charset="0"/>
              </a:rPr>
              <a:t>("Test(Test &amp;&amp;con)\n");</a:t>
            </a:r>
          </a:p>
          <a:p>
            <a:r>
              <a:rPr lang="zh-CN" altLang="en-US" b="1" dirty="0">
                <a:latin typeface="Consolas" panose="020B0609020204030204" pitchFamily="49" charset="0"/>
              </a:rPr>
              <a:t>	</a:t>
            </a:r>
            <a:r>
              <a:rPr lang="en-US" altLang="zh-CN" b="1" dirty="0" smtClean="0">
                <a:latin typeface="Consolas" panose="020B0609020204030204" pitchFamily="49" charset="0"/>
              </a:rPr>
              <a:t>}</a:t>
            </a:r>
            <a:r>
              <a:rPr lang="en-US" altLang="zh-CN" b="1" dirty="0">
                <a:solidFill>
                  <a:srgbClr val="00CC00"/>
                </a:solidFill>
                <a:latin typeface="Consolas" panose="020B0609020204030204" pitchFamily="49" charset="0"/>
              </a:rPr>
              <a:t> </a:t>
            </a:r>
            <a:r>
              <a:rPr lang="en-US" altLang="zh-CN" b="1" dirty="0" smtClean="0">
                <a:solidFill>
                  <a:srgbClr val="00CC00"/>
                </a:solidFill>
                <a:latin typeface="Consolas" panose="020B0609020204030204" pitchFamily="49" charset="0"/>
              </a:rPr>
              <a:t>//</a:t>
            </a:r>
            <a:r>
              <a:rPr lang="zh-CN" altLang="en-US" b="1" dirty="0" smtClean="0">
                <a:solidFill>
                  <a:srgbClr val="00CC00"/>
                </a:solidFill>
                <a:latin typeface="Consolas" panose="020B0609020204030204" pitchFamily="49" charset="0"/>
              </a:rPr>
              <a:t>移动构造</a:t>
            </a:r>
            <a:r>
              <a:rPr lang="zh-CN" altLang="en-US" b="1" dirty="0">
                <a:solidFill>
                  <a:srgbClr val="00CC00"/>
                </a:solidFill>
                <a:latin typeface="Consolas" panose="020B0609020204030204" pitchFamily="49" charset="0"/>
              </a:rPr>
              <a:t>函数</a:t>
            </a:r>
            <a:endParaRPr lang="en-US" altLang="zh-CN"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p>
          <a:p>
            <a:r>
              <a:rPr lang="en-US" altLang="zh-CN" b="1" dirty="0">
                <a:latin typeface="Consolas" panose="020B0609020204030204" pitchFamily="49" charset="0"/>
              </a:rPr>
              <a:t>	return 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Test a;</a:t>
            </a:r>
          </a:p>
          <a:p>
            <a:r>
              <a:rPr lang="en-US" altLang="zh-CN" b="1" dirty="0">
                <a:latin typeface="Consolas" panose="020B0609020204030204" pitchFamily="49" charset="0"/>
              </a:rPr>
              <a:t>	Test 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572000"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5530724" cy="1077218"/>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编译指令加 </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std</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c++</a:t>
            </a:r>
            <a:r>
              <a:rPr lang="en-US" altLang="zh-CN" b="1" dirty="0">
                <a:latin typeface="华文楷体" panose="02010600040101010101" pitchFamily="2" charset="-122"/>
                <a:ea typeface="华文楷体" panose="02010600040101010101" pitchFamily="2" charset="-122"/>
              </a:rPr>
              <a:t>11</a:t>
            </a:r>
          </a:p>
          <a:p>
            <a:r>
              <a:rPr lang="en-US" altLang="zh-CN" b="1" dirty="0">
                <a:latin typeface="华文楷体" panose="02010600040101010101" pitchFamily="2" charset="-122"/>
                <a:ea typeface="华文楷体" panose="02010600040101010101" pitchFamily="2" charset="-122"/>
              </a:rPr>
              <a:t> -</a:t>
            </a:r>
            <a:r>
              <a:rPr lang="en-US" altLang="zh-CN" b="1" dirty="0" err="1">
                <a:latin typeface="华文楷体" panose="02010600040101010101" pitchFamily="2" charset="-122"/>
                <a:ea typeface="华文楷体" panose="02010600040101010101" pitchFamily="2" charset="-122"/>
              </a:rPr>
              <a:t>fno</a:t>
            </a:r>
            <a:r>
              <a:rPr lang="en-US" altLang="zh-CN" b="1" dirty="0">
                <a:latin typeface="华文楷体" panose="02010600040101010101" pitchFamily="2" charset="-122"/>
                <a:ea typeface="华文楷体" panose="02010600040101010101" pitchFamily="2" charset="-122"/>
              </a:rPr>
              <a:t>-elide-constructors</a:t>
            </a:r>
          </a:p>
          <a:p>
            <a:endParaRPr lang="zh-CN" altLang="en-US" sz="2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5928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7" name="矩形 6"/>
          <p:cNvSpPr/>
          <p:nvPr/>
        </p:nvSpPr>
        <p:spPr>
          <a:xfrm>
            <a:off x="4139952" y="1394775"/>
            <a:ext cx="4865712" cy="4154984"/>
          </a:xfrm>
          <a:prstGeom prst="rect">
            <a:avLst/>
          </a:prstGeom>
        </p:spPr>
        <p:txBody>
          <a:bodyPr wrap="square">
            <a:spAutoFit/>
          </a:bodyPr>
          <a:lstStyle/>
          <a:p>
            <a:endParaRPr lang="en-US" altLang="zh-CN" sz="2400" b="1" dirty="0">
              <a:latin typeface="Consolas" panose="020B0609020204030204" pitchFamily="49" charset="0"/>
              <a:ea typeface="华文楷体" panose="02010600040101010101" pitchFamily="2" charset="-122"/>
            </a:endParaRPr>
          </a:p>
          <a:p>
            <a:r>
              <a:rPr lang="en-US" altLang="zh-CN" sz="2400" b="1" dirty="0">
                <a:latin typeface="Consolas" panose="020B0609020204030204" pitchFamily="49" charset="0"/>
              </a:rPr>
              <a:t>Test()							</a:t>
            </a:r>
          </a:p>
          <a:p>
            <a:r>
              <a:rPr lang="en-US" altLang="zh-CN" sz="2400" b="1" dirty="0">
                <a:latin typeface="Consolas" panose="020B0609020204030204" pitchFamily="49" charset="0"/>
              </a:rPr>
              <a:t>Test(</a:t>
            </a:r>
            <a:r>
              <a:rPr lang="en-US" altLang="zh-CN" sz="2400" b="1" dirty="0" err="1">
                <a:latin typeface="Consolas" panose="020B0609020204030204" pitchFamily="49" charset="0"/>
              </a:rPr>
              <a:t>const</a:t>
            </a:r>
            <a:r>
              <a:rPr lang="en-US" altLang="zh-CN" sz="2400" b="1" dirty="0">
                <a:latin typeface="Consolas" panose="020B0609020204030204" pitchFamily="49" charset="0"/>
              </a:rPr>
              <a:t> Test &amp;con) 		</a:t>
            </a:r>
          </a:p>
          <a:p>
            <a:r>
              <a:rPr lang="en-US" altLang="zh-CN" sz="2400" b="1" dirty="0">
                <a:latin typeface="Consolas" panose="020B0609020204030204" pitchFamily="49" charset="0"/>
              </a:rPr>
              <a:t>Test()</a:t>
            </a:r>
          </a:p>
          <a:p>
            <a:r>
              <a:rPr lang="en-US" altLang="zh-CN" sz="2400" b="1" dirty="0">
                <a:latin typeface="Consolas" panose="020B0609020204030204" pitchFamily="49" charset="0"/>
              </a:rPr>
              <a:t>Test(Test &amp;&amp;con)</a:t>
            </a:r>
            <a:endParaRPr lang="en-US" altLang="zh-CN" sz="2400" b="1" dirty="0">
              <a:latin typeface="Consolas" panose="020B0609020204030204" pitchFamily="49" charset="0"/>
              <a:ea typeface="华文楷体" panose="02010600040101010101" pitchFamily="2" charset="-122"/>
            </a:endParaRPr>
          </a:p>
          <a:p>
            <a:r>
              <a:rPr lang="en-US" altLang="zh-CN" sz="2400" b="1" dirty="0">
                <a:latin typeface="Consolas" panose="020B0609020204030204" pitchFamily="49" charset="0"/>
              </a:rPr>
              <a:t>~Test()</a:t>
            </a:r>
          </a:p>
          <a:p>
            <a:r>
              <a:rPr lang="en-US" altLang="zh-CN" sz="2400" b="1" dirty="0">
                <a:latin typeface="Consolas" panose="020B0609020204030204" pitchFamily="49" charset="0"/>
              </a:rPr>
              <a:t>Test(Test &amp;&amp;con)</a:t>
            </a:r>
          </a:p>
          <a:p>
            <a:r>
              <a:rPr lang="en-US" altLang="zh-CN" sz="2400" b="1" dirty="0">
                <a:latin typeface="Consolas" panose="020B0609020204030204" pitchFamily="49" charset="0"/>
              </a:rPr>
              <a:t>~Test()	</a:t>
            </a:r>
          </a:p>
          <a:p>
            <a:r>
              <a:rPr lang="en-US" altLang="zh-CN" sz="2400" b="1" dirty="0">
                <a:latin typeface="Consolas" panose="020B0609020204030204" pitchFamily="49" charset="0"/>
              </a:rPr>
              <a:t>~Test()</a:t>
            </a:r>
          </a:p>
          <a:p>
            <a:r>
              <a:rPr lang="en-US" altLang="zh-CN" sz="2400" b="1" dirty="0">
                <a:latin typeface="Consolas" panose="020B0609020204030204" pitchFamily="49" charset="0"/>
              </a:rPr>
              <a:t>~Test()</a:t>
            </a:r>
          </a:p>
          <a:p>
            <a:r>
              <a:rPr lang="en-US" altLang="zh-CN" sz="2400" b="1" dirty="0">
                <a:latin typeface="Consolas" panose="020B0609020204030204" pitchFamily="49" charset="0"/>
              </a:rPr>
              <a:t>~Test()</a:t>
            </a: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Microsoft YaHei" charset="-122"/>
                <a:ea typeface="Microsoft YaHei" charset="-122"/>
                <a:cs typeface="Microsoft YaHei" charset="-122"/>
              </a:rPr>
              <a:t>       </a:t>
            </a:r>
          </a:p>
        </p:txBody>
      </p:sp>
      <p:sp>
        <p:nvSpPr>
          <p:cNvPr id="6" name="矩形 5"/>
          <p:cNvSpPr/>
          <p:nvPr/>
        </p:nvSpPr>
        <p:spPr>
          <a:xfrm>
            <a:off x="368246" y="1902607"/>
            <a:ext cx="3497560" cy="3139321"/>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p>
          <a:p>
            <a:r>
              <a:rPr lang="en-US" altLang="zh-CN" b="1" dirty="0">
                <a:latin typeface="Consolas" panose="020B0609020204030204" pitchFamily="49" charset="0"/>
              </a:rPr>
              <a:t>	return 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Test a;</a:t>
            </a:r>
          </a:p>
          <a:p>
            <a:r>
              <a:rPr lang="en-US" altLang="zh-CN" b="1" dirty="0">
                <a:latin typeface="Consolas" panose="020B0609020204030204" pitchFamily="49" charset="0"/>
              </a:rPr>
              <a:t>	Test 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13" name="直接连接符 6"/>
          <p:cNvCxnSpPr/>
          <p:nvPr/>
        </p:nvCxnSpPr>
        <p:spPr>
          <a:xfrm>
            <a:off x="3491880" y="1442195"/>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6859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smtClean="0">
                <a:latin typeface="华文楷体" panose="02010600040101010101" pitchFamily="2" charset="-122"/>
                <a:ea typeface="华文楷体" panose="02010600040101010101" pitchFamily="2" charset="-122"/>
              </a:rPr>
              <a:t>我们用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这样的形式来对应类的构造和析构。</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1</a:t>
            </a:r>
            <a:r>
              <a:rPr lang="en-US" altLang="zh-CN" b="1" dirty="0" smtClean="0">
                <a:solidFill>
                  <a:srgbClr val="008000"/>
                </a:solidFill>
                <a:latin typeface="Consolas" panose="020B0609020204030204" pitchFamily="49" charset="0"/>
              </a:rPr>
              <a:t>+)</a:t>
            </a:r>
            <a:r>
              <a:rPr lang="zh-CN" altLang="en-US" b="1" dirty="0" smtClean="0">
                <a:solidFill>
                  <a:srgbClr val="008000"/>
                </a:solidFill>
                <a:latin typeface="Consolas" panose="020B0609020204030204" pitchFamily="49" charset="0"/>
              </a:rPr>
              <a:t> 执行</a:t>
            </a:r>
            <a:r>
              <a:rPr lang="en-US" altLang="zh-CN" b="1" dirty="0" smtClean="0">
                <a:solidFill>
                  <a:srgbClr val="008000"/>
                </a:solidFill>
                <a:latin typeface="Consolas" panose="020B0609020204030204" pitchFamily="49" charset="0"/>
              </a:rPr>
              <a:t>Test</a:t>
            </a:r>
            <a:r>
              <a:rPr lang="zh-CN" altLang="en-US" b="1" dirty="0" smtClean="0">
                <a:solidFill>
                  <a:srgbClr val="008000"/>
                </a:solidFill>
                <a:latin typeface="Consolas" panose="020B0609020204030204" pitchFamily="49" charset="0"/>
              </a:rPr>
              <a:t> </a:t>
            </a:r>
            <a:r>
              <a:rPr lang="en-US" altLang="zh-CN" b="1" dirty="0" smtClean="0">
                <a:solidFill>
                  <a:srgbClr val="008000"/>
                </a:solidFill>
                <a:latin typeface="Consolas" panose="020B0609020204030204" pitchFamily="49" charset="0"/>
              </a:rPr>
              <a:t>a</a:t>
            </a:r>
            <a:r>
              <a:rPr lang="zh-CN" altLang="en-US" b="1" dirty="0" smtClean="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smtClean="0">
                <a:solidFill>
                  <a:srgbClr val="008000"/>
                </a:solidFill>
                <a:latin typeface="Consolas" panose="020B0609020204030204" pitchFamily="49" charset="0"/>
                <a:ea typeface="华文楷体" panose="02010600040101010101" pitchFamily="2" charset="-122"/>
              </a:rPr>
              <a:t>//</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传参调用拷贝构造函数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Test()</a:t>
            </a:r>
            <a:r>
              <a:rPr lang="zh-CN" altLang="en-US" b="1" dirty="0">
                <a:solidFill>
                  <a:srgbClr val="008000"/>
                </a:solidFill>
                <a:latin typeface="华文楷体" panose="02010600040101010101" pitchFamily="2" charset="-122"/>
                <a:ea typeface="华文楷体" panose="02010600040101010101" pitchFamily="2" charset="-122"/>
              </a:rPr>
              <a:t>对应的构造函数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en-US" altLang="zh-CN" b="1" dirty="0" smtClean="0">
                <a:solidFill>
                  <a:srgbClr val="008000"/>
                </a:solidFill>
                <a:latin typeface="华文楷体" panose="02010600040101010101" pitchFamily="2" charset="-122"/>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为了传值调用的移动构造函数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Test()</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smtClean="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中给</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传值时</a:t>
            </a:r>
            <a:r>
              <a:rPr lang="zh-CN" altLang="en-US" b="1" dirty="0" smtClean="0">
                <a:solidFill>
                  <a:srgbClr val="008000"/>
                </a:solidFill>
                <a:latin typeface="华文楷体" panose="02010600040101010101" pitchFamily="2" charset="-122"/>
                <a:ea typeface="华文楷体" panose="02010600040101010101" pitchFamily="2" charset="-122"/>
              </a:rPr>
              <a:t>调用的移动构造</a:t>
            </a:r>
            <a:r>
              <a:rPr lang="zh-CN" altLang="en-US" b="1" dirty="0">
                <a:solidFill>
                  <a:srgbClr val="008000"/>
                </a:solidFill>
                <a:latin typeface="华文楷体" panose="02010600040101010101" pitchFamily="2" charset="-122"/>
                <a:ea typeface="华文楷体" panose="02010600040101010101" pitchFamily="2" charset="-122"/>
              </a:rPr>
              <a:t>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smtClean="0">
                <a:solidFill>
                  <a:srgbClr val="008000"/>
                </a:solidFill>
                <a:latin typeface="Consolas" panose="020B0609020204030204" pitchFamily="49" charset="0"/>
                <a:ea typeface="华文楷体" panose="02010600040101010101" pitchFamily="2" charset="-122"/>
              </a:rPr>
              <a:t>   </a:t>
            </a:r>
            <a:r>
              <a:rPr lang="en-US" altLang="zh-CN" b="1" dirty="0" smtClean="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完成赋值后</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a:t>
            </a:r>
            <a:r>
              <a:rPr lang="zh-CN" altLang="en-US" b="1" dirty="0" smtClean="0">
                <a:solidFill>
                  <a:srgbClr val="008000"/>
                </a:solidFill>
                <a:latin typeface="华文楷体" panose="02010600040101010101" pitchFamily="2" charset="-122"/>
                <a:ea typeface="华文楷体" panose="02010600040101010101" pitchFamily="2" charset="-122"/>
              </a:rPr>
              <a:t>值</a:t>
            </a:r>
            <a:r>
              <a:rPr lang="en-US" altLang="zh-CN" b="1" dirty="0" smtClean="0">
                <a:solidFill>
                  <a:srgbClr val="008000"/>
                </a:solidFill>
                <a:latin typeface="华文楷体" panose="02010600040101010101" pitchFamily="2" charset="-122"/>
                <a:ea typeface="华文楷体" panose="02010600040101010101" pitchFamily="2" charset="-122"/>
              </a:rPr>
              <a:t/>
            </a:r>
            <a:br>
              <a:rPr lang="en-US" altLang="zh-CN" b="1" dirty="0" smtClean="0">
                <a:solidFill>
                  <a:srgbClr val="008000"/>
                </a:solidFill>
                <a:latin typeface="华文楷体" panose="02010600040101010101" pitchFamily="2" charset="-122"/>
                <a:ea typeface="华文楷体" panose="02010600040101010101" pitchFamily="2" charset="-122"/>
              </a:rPr>
            </a:br>
            <a:r>
              <a:rPr lang="en-US" altLang="zh-CN" b="1" dirty="0" smtClean="0">
                <a:solidFill>
                  <a:srgbClr val="008000"/>
                </a:solidFill>
                <a:latin typeface="华文楷体" panose="02010600040101010101" pitchFamily="2" charset="-122"/>
                <a:ea typeface="华文楷体" panose="02010600040101010101" pitchFamily="2" charset="-122"/>
              </a:rPr>
              <a:t>							</a:t>
            </a:r>
            <a:r>
              <a:rPr lang="zh-CN" altLang="en-US" b="1" dirty="0" smtClean="0">
                <a:solidFill>
                  <a:srgbClr val="008000"/>
                </a:solidFill>
                <a:latin typeface="华文楷体" panose="02010600040101010101" pitchFamily="2" charset="-122"/>
                <a:ea typeface="华文楷体" panose="02010600040101010101" pitchFamily="2" charset="-122"/>
              </a:rPr>
              <a:t>对应</a:t>
            </a:r>
            <a:r>
              <a:rPr lang="zh-CN" altLang="en-US" b="1" dirty="0">
                <a:solidFill>
                  <a:srgbClr val="008000"/>
                </a:solidFill>
                <a:latin typeface="华文楷体" panose="02010600040101010101" pitchFamily="2" charset="-122"/>
                <a:ea typeface="华文楷体" panose="02010600040101010101" pitchFamily="2" charset="-122"/>
              </a:rPr>
              <a:t>的析构函数</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smtClean="0">
                <a:latin typeface="Consolas" panose="020B0609020204030204" pitchFamily="49" charset="0"/>
              </a:rPr>
              <a: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zh-CN" altLang="en-US" b="1" dirty="0" smtClean="0">
                <a:solidFill>
                  <a:srgbClr val="008000"/>
                </a:solidFill>
                <a:latin typeface="Consolas" panose="020B0609020204030204" pitchFamily="49" charset="0"/>
                <a:ea typeface="华文楷体" panose="02010600040101010101" pitchFamily="2" charset="-122"/>
              </a:rPr>
              <a:t>  </a:t>
            </a:r>
            <a:r>
              <a:rPr lang="en-US" altLang="zh-CN" b="1" dirty="0" smtClean="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参数释放对应的析构函数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smtClean="0">
                <a:latin typeface="Consolas" panose="020B0609020204030204" pitchFamily="49" charset="0"/>
              </a:rPr>
              <a: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5-</a:t>
            </a:r>
            <a:r>
              <a:rPr lang="en-US" altLang="zh-CN" b="1" dirty="0" smtClean="0">
                <a:solidFill>
                  <a:srgbClr val="008000"/>
                </a:solidFill>
                <a:latin typeface="Consolas" panose="020B0609020204030204" pitchFamily="49" charset="0"/>
              </a:rPr>
              <a:t>)</a:t>
            </a:r>
            <a:r>
              <a:rPr lang="zh-CN" altLang="en-US" b="1" dirty="0" smtClean="0">
                <a:solidFill>
                  <a:srgbClr val="008000"/>
                </a:solidFill>
                <a:latin typeface="Consolas" panose="020B0609020204030204" pitchFamily="49" charset="0"/>
              </a:rPr>
              <a:t> 析构</a:t>
            </a:r>
            <a:r>
              <a:rPr lang="en-US" altLang="zh-CN" b="1" dirty="0" smtClean="0">
                <a:solidFill>
                  <a:srgbClr val="008000"/>
                </a:solidFill>
                <a:latin typeface="Consolas" panose="020B0609020204030204" pitchFamily="49" charset="0"/>
              </a:rPr>
              <a:t>b</a:t>
            </a:r>
            <a:endParaRPr lang="en-US" altLang="zh-CN" b="1" dirty="0">
              <a:solidFill>
                <a:srgbClr val="008000"/>
              </a:solidFill>
              <a:latin typeface="Consolas" panose="020B0609020204030204" pitchFamily="49" charset="0"/>
            </a:endParaRPr>
          </a:p>
          <a:p>
            <a:r>
              <a:rPr lang="en-US" altLang="zh-CN" b="1" dirty="0">
                <a:latin typeface="Consolas" panose="020B0609020204030204" pitchFamily="49" charset="0"/>
              </a:rPr>
              <a:t>~Test()				</a:t>
            </a:r>
            <a:r>
              <a:rPr lang="zh-CN" altLang="en-US" b="1" dirty="0" smtClean="0">
                <a:latin typeface="Consolas" panose="020B0609020204030204" pitchFamily="49" charset="0"/>
              </a:rPr>
              <a:t>   </a:t>
            </a:r>
            <a:r>
              <a:rPr lang="en-US" altLang="zh-CN" b="1" dirty="0" smtClean="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1-</a:t>
            </a:r>
            <a:r>
              <a:rPr lang="en-US" altLang="zh-CN" b="1" dirty="0" smtClean="0">
                <a:solidFill>
                  <a:srgbClr val="008000"/>
                </a:solidFill>
                <a:latin typeface="Consolas" panose="020B0609020204030204" pitchFamily="49" charset="0"/>
              </a:rPr>
              <a:t>)</a:t>
            </a:r>
            <a:r>
              <a:rPr lang="zh-CN" altLang="en-US" b="1" dirty="0" smtClean="0">
                <a:solidFill>
                  <a:srgbClr val="008000"/>
                </a:solidFill>
                <a:latin typeface="Consolas" panose="020B0609020204030204" pitchFamily="49" charset="0"/>
              </a:rPr>
              <a:t> 析构</a:t>
            </a:r>
            <a:r>
              <a:rPr lang="en-US" altLang="zh-CN" b="1" dirty="0" smtClean="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Microsoft YaHei" charset="-122"/>
                <a:ea typeface="Microsoft YaHei" charset="-122"/>
                <a:cs typeface="Microsoft YaHei" charset="-122"/>
              </a:rPr>
              <a:t>       </a:t>
            </a: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endParaRPr lang="en-US" altLang="zh-CN" b="1" dirty="0" smtClean="0">
              <a:latin typeface="Consolas" panose="020B0609020204030204" pitchFamily="49" charset="0"/>
            </a:endParaRPr>
          </a:p>
          <a:p>
            <a:r>
              <a:rPr lang="en-US" altLang="zh-CN" b="1" dirty="0" smtClean="0">
                <a:latin typeface="Consolas" panose="020B0609020204030204" pitchFamily="49" charset="0"/>
              </a:rPr>
              <a:t>{</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zh-CN" altLang="en-US" b="1" dirty="0" smtClean="0">
                <a:latin typeface="Consolas" panose="020B0609020204030204" pitchFamily="49" charset="0"/>
              </a:rPr>
              <a:t> </a:t>
            </a:r>
            <a:r>
              <a:rPr lang="en-US" altLang="zh-CN" b="1" dirty="0" smtClean="0">
                <a:latin typeface="Consolas" panose="020B0609020204030204" pitchFamily="49" charset="0"/>
              </a:rPr>
              <a:t>return </a:t>
            </a:r>
            <a:r>
              <a:rPr lang="en-US" altLang="zh-CN" b="1" dirty="0">
                <a:latin typeface="Consolas" panose="020B0609020204030204" pitchFamily="49" charset="0"/>
              </a:rPr>
              <a:t>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zh-CN" altLang="en-US" b="1" dirty="0">
                <a:latin typeface="Consolas" panose="020B0609020204030204" pitchFamily="49" charset="0"/>
              </a:rPr>
              <a:t> </a:t>
            </a:r>
            <a:r>
              <a:rPr lang="zh-CN" altLang="en-US" b="1" dirty="0" smtClean="0">
                <a:latin typeface="Consolas" panose="020B0609020204030204" pitchFamily="49" charset="0"/>
              </a:rPr>
              <a:t> </a:t>
            </a:r>
            <a:r>
              <a:rPr lang="en-US" altLang="zh-CN" b="1" dirty="0" smtClean="0">
                <a:latin typeface="Consolas" panose="020B0609020204030204" pitchFamily="49" charset="0"/>
              </a:rPr>
              <a:t>Test </a:t>
            </a:r>
            <a:r>
              <a:rPr lang="en-US" altLang="zh-CN" b="1" dirty="0">
                <a:latin typeface="Consolas" panose="020B0609020204030204" pitchFamily="49" charset="0"/>
              </a:rPr>
              <a:t>a;</a:t>
            </a:r>
          </a:p>
          <a:p>
            <a:r>
              <a:rPr lang="zh-CN" altLang="en-US" b="1" dirty="0">
                <a:latin typeface="Consolas" panose="020B0609020204030204" pitchFamily="49" charset="0"/>
              </a:rPr>
              <a:t> </a:t>
            </a:r>
            <a:r>
              <a:rPr lang="zh-CN" altLang="en-US" b="1" dirty="0" smtClean="0">
                <a:latin typeface="Consolas" panose="020B0609020204030204" pitchFamily="49" charset="0"/>
              </a:rPr>
              <a:t> </a:t>
            </a:r>
            <a:r>
              <a:rPr lang="en-US" altLang="zh-CN" b="1" dirty="0" smtClean="0">
                <a:latin typeface="Consolas" panose="020B0609020204030204" pitchFamily="49" charset="0"/>
              </a:rPr>
              <a:t>Test </a:t>
            </a:r>
            <a:r>
              <a:rPr lang="en-US" altLang="zh-CN" b="1" dirty="0">
                <a:latin typeface="Consolas" panose="020B0609020204030204" pitchFamily="49" charset="0"/>
              </a:rPr>
              <a:t>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zh-CN" altLang="en-US" b="1" dirty="0">
                <a:latin typeface="Consolas" panose="020B0609020204030204" pitchFamily="49" charset="0"/>
              </a:rPr>
              <a:t> </a:t>
            </a:r>
            <a:r>
              <a:rPr lang="zh-CN" altLang="en-US" b="1" dirty="0" smtClean="0">
                <a:latin typeface="Consolas" panose="020B0609020204030204" pitchFamily="49" charset="0"/>
              </a:rPr>
              <a:t> </a:t>
            </a:r>
            <a:r>
              <a:rPr lang="en-US" altLang="zh-CN" b="1" dirty="0" smtClean="0">
                <a:latin typeface="Consolas" panose="020B0609020204030204" pitchFamily="49" charset="0"/>
              </a:rPr>
              <a:t>return </a:t>
            </a:r>
            <a:r>
              <a:rPr lang="en-US" altLang="zh-CN" b="1" dirty="0">
                <a:latin typeface="Consolas" panose="020B0609020204030204" pitchFamily="49" charset="0"/>
              </a:rPr>
              <a:t>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3645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smtClean="0"/>
              <a:t>赋值运算符</a:t>
            </a:r>
            <a:endParaRPr kumimoji="1" lang="zh-CN" altLang="en-US" dirty="0"/>
          </a:p>
        </p:txBody>
      </p:sp>
      <p:sp>
        <p:nvSpPr>
          <p:cNvPr id="8" name="内容占位符 2"/>
          <p:cNvSpPr>
            <a:spLocks noGrp="1"/>
          </p:cNvSpPr>
          <p:nvPr>
            <p:ph idx="1"/>
          </p:nvPr>
        </p:nvSpPr>
        <p:spPr>
          <a:xfrm>
            <a:off x="251520" y="1844824"/>
            <a:ext cx="8786412" cy="3561772"/>
          </a:xfrm>
        </p:spPr>
        <p:txBody>
          <a:bodyPr/>
          <a:lstStyle/>
          <a:p>
            <a:r>
              <a:rPr kumimoji="1" lang="zh-CN" altLang="en-US" dirty="0">
                <a:latin typeface="STKaiti" charset="-122"/>
                <a:ea typeface="STKaiti" charset="-122"/>
                <a:cs typeface="STKaiti" charset="-122"/>
              </a:rPr>
              <a:t>已定义的对象之间相互赋值，在</a:t>
            </a:r>
            <a:r>
              <a:rPr kumimoji="1" lang="en-US" altLang="zh-CN" dirty="0">
                <a:latin typeface="STKaiti" charset="-122"/>
                <a:ea typeface="STKaiti" charset="-122"/>
                <a:cs typeface="STKaiti" charset="-122"/>
              </a:rPr>
              <a:t>C++</a:t>
            </a:r>
            <a:r>
              <a:rPr kumimoji="1" lang="zh-CN" altLang="en-US" dirty="0">
                <a:latin typeface="STKaiti" charset="-122"/>
                <a:ea typeface="STKaiti" charset="-122"/>
                <a:cs typeface="STKaiti" charset="-122"/>
              </a:rPr>
              <a:t>中是通过调用对象的“赋值运算符函数”来实现的</a:t>
            </a:r>
          </a:p>
          <a:p>
            <a:pPr lvl="3"/>
            <a:endParaRPr kumimoji="1" lang="zh-CN" altLang="en-US" dirty="0">
              <a:latin typeface="STKaiti" charset="-122"/>
              <a:ea typeface="STKaiti" charset="-122"/>
              <a:cs typeface="STKaiti" charset="-122"/>
            </a:endParaRPr>
          </a:p>
          <a:p>
            <a:pPr marL="342900" lvl="1" indent="0">
              <a:buNone/>
            </a:pP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operator= (</a:t>
            </a:r>
            <a:r>
              <a:rPr kumimoji="1" lang="en-US" altLang="zh-CN" b="1" dirty="0" err="1">
                <a:solidFill>
                  <a:srgbClr val="FF0000"/>
                </a:solidFill>
                <a:ea typeface="STKaiti" charset="-122"/>
                <a:cs typeface="STKaiti" charset="-122"/>
              </a:rPr>
              <a:t>const</a:t>
            </a:r>
            <a:r>
              <a:rPr kumimoji="1" lang="en-US" altLang="zh-CN" b="1" dirty="0">
                <a:solidFill>
                  <a:srgbClr val="FF0000"/>
                </a:solidFill>
                <a:ea typeface="STKaiti" charset="-122"/>
                <a:cs typeface="STKaiti" charset="-122"/>
              </a:rPr>
              <a:t> </a:t>
            </a: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right) </a:t>
            </a:r>
            <a:r>
              <a:rPr kumimoji="1" lang="en-US" altLang="zh-CN" b="1" dirty="0">
                <a:ea typeface="STKaiti" charset="-122"/>
                <a:cs typeface="STKaiti" charset="-122"/>
              </a:rPr>
              <a:t>{</a:t>
            </a:r>
            <a:endParaRPr kumimoji="1" lang="zh-CN" altLang="en-US" b="1" dirty="0">
              <a:ea typeface="STKaiti" charset="-122"/>
              <a:cs typeface="STKaiti" charset="-122"/>
            </a:endParaRPr>
          </a:p>
          <a:p>
            <a:pPr marL="342900" lvl="1" indent="0">
              <a:buNone/>
            </a:pPr>
            <a:r>
              <a:rPr kumimoji="1" lang="en-US" altLang="zh-CN" b="1" dirty="0">
                <a:ea typeface="STKaiti" charset="-122"/>
                <a:cs typeface="STKaiti" charset="-122"/>
              </a:rPr>
              <a:t>   </a:t>
            </a:r>
            <a:r>
              <a:rPr kumimoji="1" lang="en-US" altLang="zh-CN" b="1" dirty="0">
                <a:solidFill>
                  <a:srgbClr val="FF0000"/>
                </a:solidFill>
                <a:ea typeface="STKaiti" charset="-122"/>
                <a:cs typeface="STKaiti" charset="-122"/>
              </a:rPr>
              <a:t>if (this != &amp;right)</a:t>
            </a:r>
            <a:r>
              <a:rPr kumimoji="1" lang="en-US" altLang="zh-CN" b="1" dirty="0">
                <a:ea typeface="STKaiti" charset="-122"/>
                <a:cs typeface="STKaiti" charset="-122"/>
              </a:rPr>
              <a:t> </a:t>
            </a:r>
            <a:r>
              <a:rPr kumimoji="1" lang="en-US" altLang="zh-CN" b="1" dirty="0">
                <a:latin typeface="STKaiti" charset="-122"/>
                <a:ea typeface="STKaiti" charset="-122"/>
                <a:cs typeface="STKaiti" charset="-122"/>
              </a:rPr>
              <a:t>{</a:t>
            </a:r>
            <a:r>
              <a:rPr kumimoji="1" lang="en-US" altLang="zh-CN" b="1" dirty="0">
                <a:solidFill>
                  <a:srgbClr val="008000"/>
                </a:solidFill>
                <a:latin typeface="STKaiti" charset="-122"/>
                <a:ea typeface="STKaiti" charset="-122"/>
                <a:cs typeface="STKaiti" charset="-122"/>
              </a:rPr>
              <a:t>//</a:t>
            </a:r>
            <a:r>
              <a:rPr kumimoji="1" lang="zh-CN" altLang="en-US" b="1" dirty="0">
                <a:solidFill>
                  <a:srgbClr val="008000"/>
                </a:solidFill>
                <a:latin typeface="STKaiti" charset="-122"/>
                <a:ea typeface="STKaiti" charset="-122"/>
                <a:cs typeface="STKaiti" charset="-122"/>
              </a:rPr>
              <a:t> 避免自己赋值给自己</a:t>
            </a:r>
            <a:endParaRPr kumimoji="1" lang="en-US" altLang="zh-CN" b="1" dirty="0">
              <a:latin typeface="STKaiti" charset="-122"/>
              <a:ea typeface="STKaiti" charset="-122"/>
              <a:cs typeface="STKaiti" charset="-122"/>
            </a:endParaRPr>
          </a:p>
          <a:p>
            <a:pPr marL="342900" lvl="1" indent="0">
              <a:buNone/>
            </a:pPr>
            <a:r>
              <a:rPr kumimoji="1" lang="en-US" altLang="zh-CN" b="1" dirty="0">
                <a:latin typeface="STKaiti" charset="-122"/>
                <a:ea typeface="STKaiti" charset="-122"/>
                <a:cs typeface="STKaiti" charset="-122"/>
              </a:rPr>
              <a:t>		</a:t>
            </a:r>
            <a:r>
              <a:rPr kumimoji="1" lang="en-US" altLang="zh-CN" b="1" dirty="0">
                <a:solidFill>
                  <a:srgbClr val="008000"/>
                </a:solidFill>
                <a:latin typeface="STKaiti" charset="-122"/>
                <a:ea typeface="STKaiti" charset="-122"/>
                <a:cs typeface="STKaiti" charset="-122"/>
              </a:rPr>
              <a:t>// </a:t>
            </a:r>
            <a:r>
              <a:rPr kumimoji="1" lang="zh-CN" altLang="en-US" b="1" dirty="0">
                <a:solidFill>
                  <a:srgbClr val="008000"/>
                </a:solidFill>
                <a:latin typeface="STKaiti" charset="-122"/>
                <a:ea typeface="STKaiti" charset="-122"/>
                <a:cs typeface="STKaiti" charset="-122"/>
              </a:rPr>
              <a:t>将</a:t>
            </a:r>
            <a:r>
              <a:rPr kumimoji="1" lang="en-US" altLang="zh-CN" b="1" dirty="0">
                <a:solidFill>
                  <a:srgbClr val="008000"/>
                </a:solidFill>
                <a:latin typeface="STKaiti" charset="-122"/>
                <a:ea typeface="STKaiti" charset="-122"/>
                <a:cs typeface="STKaiti" charset="-122"/>
              </a:rPr>
              <a:t>right</a:t>
            </a:r>
            <a:r>
              <a:rPr kumimoji="1" lang="zh-CN" altLang="en-US" b="1" dirty="0">
                <a:solidFill>
                  <a:srgbClr val="008000"/>
                </a:solidFill>
                <a:latin typeface="STKaiti" charset="-122"/>
                <a:ea typeface="STKaiti" charset="-122"/>
                <a:cs typeface="STKaiti" charset="-122"/>
              </a:rPr>
              <a:t>对象中的内容复制到当前对象中</a:t>
            </a:r>
            <a:r>
              <a:rPr kumimoji="1" lang="en-US" altLang="zh-CN" b="1" dirty="0">
                <a:solidFill>
                  <a:srgbClr val="008000"/>
                </a:solidFill>
                <a:latin typeface="STKaiti" charset="-122"/>
                <a:ea typeface="STKaiti" charset="-122"/>
                <a:cs typeface="STKaiti" charset="-122"/>
              </a:rPr>
              <a:t>...</a:t>
            </a:r>
          </a:p>
          <a:p>
            <a:pPr marL="342900" lvl="1" indent="0">
              <a:buNone/>
            </a:pPr>
            <a:r>
              <a:rPr kumimoji="1" lang="en-US" altLang="zh-CN" b="1" dirty="0">
                <a:latin typeface="STKaiti" charset="-122"/>
                <a:ea typeface="STKaiti" charset="-122"/>
                <a:cs typeface="STKaiti" charset="-122"/>
              </a:rPr>
              <a:t>	</a:t>
            </a:r>
            <a:r>
              <a:rPr kumimoji="1" lang="en-US" altLang="zh-CN" b="1" dirty="0">
                <a:ea typeface="STKaiti" charset="-122"/>
                <a:cs typeface="STKaiti" charset="-122"/>
              </a:rPr>
              <a:t>}</a:t>
            </a:r>
          </a:p>
          <a:p>
            <a:pPr marL="342900" lvl="1" indent="0">
              <a:buNone/>
            </a:pPr>
            <a:r>
              <a:rPr kumimoji="1" lang="en-US" altLang="zh-CN" b="1" dirty="0">
                <a:solidFill>
                  <a:srgbClr val="FF0000"/>
                </a:solidFill>
                <a:ea typeface="STKaiti" charset="-122"/>
                <a:cs typeface="STKaiti" charset="-122"/>
              </a:rPr>
              <a:t>   return *this;</a:t>
            </a:r>
          </a:p>
          <a:p>
            <a:pPr marL="342900" lvl="1" indent="0">
              <a:buNone/>
            </a:pPr>
            <a:r>
              <a:rPr kumimoji="1" lang="en-US" altLang="zh-CN" b="1" dirty="0" smtClean="0">
                <a:ea typeface="STKaiti" charset="-122"/>
                <a:cs typeface="STKaiti" charset="-122"/>
              </a:rPr>
              <a:t>}</a:t>
            </a:r>
          </a:p>
          <a:p>
            <a:pPr marL="342900" lvl="1" indent="0">
              <a:buNone/>
            </a:pPr>
            <a:endParaRPr kumimoji="1" lang="zh-CN" altLang="en-US" b="1" dirty="0">
              <a:ea typeface="STKaiti" charset="-122"/>
              <a:cs typeface="STKaiti" charset="-122"/>
            </a:endParaRPr>
          </a:p>
        </p:txBody>
      </p:sp>
      <p:sp>
        <p:nvSpPr>
          <p:cNvPr id="2" name="矩形 1"/>
          <p:cNvSpPr/>
          <p:nvPr/>
        </p:nvSpPr>
        <p:spPr>
          <a:xfrm>
            <a:off x="467544" y="5454500"/>
            <a:ext cx="3096344" cy="923330"/>
          </a:xfrm>
          <a:prstGeom prst="rect">
            <a:avLst/>
          </a:prstGeom>
        </p:spPr>
        <p:txBody>
          <a:bodyPr wrap="square">
            <a:spAutoFit/>
          </a:bodyPr>
          <a:lstStyle/>
          <a:p>
            <a:pPr marL="342900" lvl="1" indent="0">
              <a:buNone/>
            </a:pPr>
            <a:r>
              <a:rPr kumimoji="1" lang="en-US" altLang="zh-CN" b="1" dirty="0" err="1">
                <a:latin typeface="Consolas" charset="0"/>
                <a:ea typeface="Consolas" charset="0"/>
                <a:cs typeface="Consolas" charset="0"/>
              </a:rPr>
              <a:t>ClassName</a:t>
            </a:r>
            <a:r>
              <a:rPr kumimoji="1" lang="zh-CN" altLang="en-US" b="1" dirty="0">
                <a:latin typeface="Consolas" charset="0"/>
                <a:ea typeface="Consolas" charset="0"/>
                <a:cs typeface="Consolas" charset="0"/>
              </a:rPr>
              <a:t> </a:t>
            </a:r>
            <a:r>
              <a:rPr kumimoji="1" lang="en-US" altLang="zh-CN" b="1" dirty="0">
                <a:latin typeface="Consolas" charset="0"/>
                <a:ea typeface="Consolas" charset="0"/>
                <a:cs typeface="Consolas" charset="0"/>
              </a:rPr>
              <a:t>a;</a:t>
            </a:r>
          </a:p>
          <a:p>
            <a:pPr marL="342900" lvl="1" indent="0">
              <a:buNone/>
            </a:pPr>
            <a:r>
              <a:rPr kumimoji="1" lang="en-US" altLang="zh-CN" b="1" dirty="0" err="1">
                <a:latin typeface="Consolas" charset="0"/>
                <a:ea typeface="Consolas" charset="0"/>
                <a:cs typeface="Consolas" charset="0"/>
              </a:rPr>
              <a:t>ClassName</a:t>
            </a:r>
            <a:r>
              <a:rPr kumimoji="1" lang="zh-CN" altLang="en-US" b="1" dirty="0">
                <a:latin typeface="Consolas" charset="0"/>
                <a:ea typeface="Consolas" charset="0"/>
                <a:cs typeface="Consolas" charset="0"/>
              </a:rPr>
              <a:t> </a:t>
            </a:r>
            <a:r>
              <a:rPr kumimoji="1" lang="en-US" altLang="zh-CN" b="1" dirty="0">
                <a:latin typeface="Consolas" charset="0"/>
                <a:ea typeface="Consolas" charset="0"/>
                <a:cs typeface="Consolas" charset="0"/>
              </a:rPr>
              <a:t>b;</a:t>
            </a:r>
          </a:p>
          <a:p>
            <a:pPr marL="342900" lvl="1" indent="0">
              <a:buNone/>
            </a:pPr>
            <a:r>
              <a:rPr kumimoji="1" lang="en-US" altLang="zh-CN" b="1" dirty="0">
                <a:latin typeface="Consolas" charset="0"/>
                <a:ea typeface="Consolas" charset="0"/>
                <a:cs typeface="Consolas" charset="0"/>
              </a:rPr>
              <a:t>a</a:t>
            </a:r>
            <a:r>
              <a:rPr kumimoji="1" lang="zh-CN" altLang="en-US" b="1" dirty="0">
                <a:latin typeface="Consolas" charset="0"/>
                <a:ea typeface="Consolas" charset="0"/>
                <a:cs typeface="Consolas" charset="0"/>
              </a:rPr>
              <a:t> </a:t>
            </a:r>
            <a:r>
              <a:rPr kumimoji="1" lang="en-US" altLang="zh-CN" b="1" dirty="0">
                <a:latin typeface="Consolas" charset="0"/>
                <a:ea typeface="Consolas" charset="0"/>
                <a:cs typeface="Consolas" charset="0"/>
              </a:rPr>
              <a:t>=</a:t>
            </a:r>
            <a:r>
              <a:rPr kumimoji="1" lang="zh-CN" altLang="en-US" b="1" dirty="0">
                <a:latin typeface="Consolas" charset="0"/>
                <a:ea typeface="Consolas" charset="0"/>
                <a:cs typeface="Consolas" charset="0"/>
              </a:rPr>
              <a:t> </a:t>
            </a:r>
            <a:r>
              <a:rPr kumimoji="1" lang="en-US" altLang="zh-CN" b="1" dirty="0">
                <a:latin typeface="Consolas" charset="0"/>
                <a:ea typeface="Consolas" charset="0"/>
                <a:cs typeface="Consolas" charset="0"/>
              </a:rPr>
              <a:t>b;</a:t>
            </a:r>
          </a:p>
        </p:txBody>
      </p:sp>
      <p:sp>
        <p:nvSpPr>
          <p:cNvPr id="6" name="矩形 5"/>
          <p:cNvSpPr/>
          <p:nvPr/>
        </p:nvSpPr>
        <p:spPr>
          <a:xfrm>
            <a:off x="3851920" y="5545135"/>
            <a:ext cx="3096344" cy="646331"/>
          </a:xfrm>
          <a:prstGeom prst="rect">
            <a:avLst/>
          </a:prstGeom>
        </p:spPr>
        <p:txBody>
          <a:bodyPr wrap="square">
            <a:spAutoFit/>
          </a:bodyPr>
          <a:lstStyle/>
          <a:p>
            <a:pPr marL="342900" lvl="1" indent="0">
              <a:buNone/>
            </a:pPr>
            <a:r>
              <a:rPr kumimoji="1" lang="zh-CN" altLang="en-US" b="1" dirty="0" smtClean="0">
                <a:latin typeface="Consolas" charset="0"/>
                <a:ea typeface="Consolas" charset="0"/>
                <a:cs typeface="Consolas" charset="0"/>
              </a:rPr>
              <a:t>注意这个差别</a:t>
            </a:r>
            <a:endParaRPr kumimoji="1" lang="en-US" altLang="zh-CN" b="1" dirty="0" smtClean="0">
              <a:latin typeface="Consolas" charset="0"/>
              <a:ea typeface="Consolas" charset="0"/>
              <a:cs typeface="Consolas" charset="0"/>
            </a:endParaRPr>
          </a:p>
          <a:p>
            <a:pPr marL="342900" lvl="1" indent="0">
              <a:buNone/>
            </a:pPr>
            <a:r>
              <a:rPr kumimoji="1" lang="en-US" altLang="zh-CN" b="1" dirty="0" err="1" smtClean="0">
                <a:latin typeface="Consolas" charset="0"/>
                <a:ea typeface="Consolas" charset="0"/>
                <a:cs typeface="Consolas" charset="0"/>
              </a:rPr>
              <a:t>ClassName</a:t>
            </a:r>
            <a:r>
              <a:rPr kumimoji="1" lang="zh-CN" altLang="en-US" b="1" dirty="0" smtClean="0">
                <a:latin typeface="Consolas" charset="0"/>
                <a:ea typeface="Consolas" charset="0"/>
                <a:cs typeface="Consolas" charset="0"/>
              </a:rPr>
              <a:t> </a:t>
            </a:r>
            <a:r>
              <a:rPr kumimoji="1" lang="en-US" altLang="zh-CN" b="1" dirty="0" smtClean="0">
                <a:latin typeface="Consolas" charset="0"/>
                <a:ea typeface="Consolas" charset="0"/>
                <a:cs typeface="Consolas" charset="0"/>
              </a:rPr>
              <a:t>a</a:t>
            </a:r>
            <a:r>
              <a:rPr kumimoji="1" lang="zh-CN" altLang="en-US" b="1" dirty="0" smtClean="0">
                <a:latin typeface="Consolas" charset="0"/>
                <a:ea typeface="Consolas" charset="0"/>
                <a:cs typeface="Consolas" charset="0"/>
              </a:rPr>
              <a:t> </a:t>
            </a:r>
            <a:r>
              <a:rPr kumimoji="1" lang="en-US" altLang="zh-CN" b="1" dirty="0" smtClean="0">
                <a:latin typeface="Consolas" charset="0"/>
                <a:ea typeface="Consolas" charset="0"/>
                <a:cs typeface="Consolas" charset="0"/>
              </a:rPr>
              <a:t>=</a:t>
            </a:r>
            <a:r>
              <a:rPr kumimoji="1" lang="zh-CN" altLang="en-US" b="1" dirty="0" smtClean="0">
                <a:latin typeface="Consolas" charset="0"/>
                <a:ea typeface="Consolas" charset="0"/>
                <a:cs typeface="Consolas" charset="0"/>
              </a:rPr>
              <a:t> </a:t>
            </a:r>
            <a:r>
              <a:rPr kumimoji="1" lang="en-US" altLang="zh-CN" b="1" dirty="0" smtClean="0">
                <a:latin typeface="Consolas" charset="0"/>
                <a:ea typeface="Consolas" charset="0"/>
                <a:cs typeface="Consolas" charset="0"/>
              </a:rPr>
              <a:t>b;</a:t>
            </a:r>
            <a:endParaRPr kumimoji="1" lang="en-US" altLang="zh-CN" b="1" dirty="0">
              <a:latin typeface="Consolas" charset="0"/>
              <a:ea typeface="Consolas" charset="0"/>
              <a:cs typeface="Consolas" charset="0"/>
            </a:endParaRPr>
          </a:p>
        </p:txBody>
      </p:sp>
    </p:spTree>
    <p:extLst>
      <p:ext uri="{BB962C8B-B14F-4D97-AF65-F5344CB8AC3E}">
        <p14:creationId xmlns:p14="http://schemas.microsoft.com/office/powerpoint/2010/main" val="613728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4.1 </a:t>
            </a:r>
            <a:r>
              <a:rPr lang="zh-CN" altLang="en-US" dirty="0" smtClean="0"/>
              <a:t>引用</a:t>
            </a:r>
            <a:endParaRPr lang="zh-CN" altLang="en-US" dirty="0"/>
          </a:p>
          <a:p>
            <a:r>
              <a:rPr lang="en-US" altLang="zh-CN" dirty="0"/>
              <a:t>4.2 </a:t>
            </a:r>
            <a:r>
              <a:rPr lang="zh-CN" altLang="en-US" dirty="0" smtClean="0"/>
              <a:t>常量</a:t>
            </a:r>
            <a:endParaRPr lang="zh-CN" altLang="en-US" dirty="0"/>
          </a:p>
          <a:p>
            <a:r>
              <a:rPr lang="en-US" altLang="zh-CN" dirty="0"/>
              <a:t>4.3 </a:t>
            </a:r>
            <a:r>
              <a:rPr lang="zh-CN" altLang="en-US" dirty="0"/>
              <a:t>拷贝构造函数</a:t>
            </a:r>
            <a:endParaRPr lang="en-US" altLang="zh-CN" dirty="0"/>
          </a:p>
          <a:p>
            <a:r>
              <a:rPr lang="en-US" altLang="zh-CN" dirty="0"/>
              <a:t>4.4 </a:t>
            </a:r>
            <a:r>
              <a:rPr lang="zh-CN" altLang="en-US" dirty="0"/>
              <a:t>右值引用</a:t>
            </a:r>
            <a:endParaRPr lang="en-US" altLang="zh-CN" dirty="0"/>
          </a:p>
          <a:p>
            <a:r>
              <a:rPr lang="en-US" altLang="zh-CN" dirty="0"/>
              <a:t>4.5 </a:t>
            </a:r>
            <a:r>
              <a:rPr lang="zh-CN" altLang="en-US" dirty="0"/>
              <a:t>移动构造函数</a:t>
            </a:r>
          </a:p>
          <a:p>
            <a:r>
              <a:rPr lang="en-US" altLang="zh-CN" dirty="0"/>
              <a:t>4.6 </a:t>
            </a:r>
            <a:r>
              <a:rPr lang="zh-CN" altLang="en-US" dirty="0"/>
              <a:t>赋值</a:t>
            </a:r>
            <a:r>
              <a:rPr lang="zh-CN" altLang="en-US" dirty="0" smtClean="0"/>
              <a:t>运算符</a:t>
            </a:r>
            <a:endParaRPr lang="en-US" altLang="zh-CN" dirty="0" smtClean="0"/>
          </a:p>
          <a:p>
            <a:r>
              <a:rPr lang="en-US" altLang="zh-CN" dirty="0" smtClean="0"/>
              <a:t>4.7 </a:t>
            </a:r>
            <a:r>
              <a:rPr lang="zh-CN" altLang="en-US" dirty="0"/>
              <a:t>类型转换</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a:p>
        </p:txBody>
      </p:sp>
    </p:spTree>
    <p:extLst>
      <p:ext uri="{BB962C8B-B14F-4D97-AF65-F5344CB8AC3E}">
        <p14:creationId xmlns:p14="http://schemas.microsoft.com/office/powerpoint/2010/main" val="618854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赋值运算符：实例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a:p>
        </p:txBody>
      </p:sp>
      <p:sp>
        <p:nvSpPr>
          <p:cNvPr id="7" name="矩形 6"/>
          <p:cNvSpPr/>
          <p:nvPr/>
        </p:nvSpPr>
        <p:spPr>
          <a:xfrm>
            <a:off x="560974" y="1708748"/>
            <a:ext cx="8387568" cy="3046988"/>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p>
          <a:p>
            <a:r>
              <a:rPr lang="da-DK" altLang="zh-CN" sz="2400" b="1" dirty="0">
                <a:latin typeface="Consolas" panose="020B0609020204030204" pitchFamily="49" charset="0"/>
                <a:cs typeface="Consolas" panose="020B0609020204030204" pitchFamily="49" charset="0"/>
              </a:rPr>
              <a:t>	else {	</a:t>
            </a:r>
          </a:p>
          <a:p>
            <a:r>
              <a:rPr lang="da-DK" altLang="zh-CN" sz="2400" b="1" dirty="0">
                <a:latin typeface="Consolas" panose="020B0609020204030204" pitchFamily="49" charset="0"/>
                <a:cs typeface="Consolas" panose="020B0609020204030204" pitchFamily="49" charset="0"/>
              </a:rPr>
              <a:t>		this-&gt;buf = </a:t>
            </a:r>
            <a:r>
              <a:rPr lang="da-DK" altLang="zh-CN" sz="2400" b="1" dirty="0" smtClean="0">
                <a:latin typeface="Consolas" panose="020B0609020204030204" pitchFamily="49" charset="0"/>
                <a:cs typeface="Consolas" panose="020B0609020204030204" pitchFamily="49" charset="0"/>
              </a:rPr>
              <a:t>right.buf;</a:t>
            </a:r>
            <a:endParaRPr lang="da-DK" altLang="zh-CN" sz="2400" b="1" dirty="0">
              <a:latin typeface="Consolas" panose="020B0609020204030204" pitchFamily="49" charset="0"/>
              <a:cs typeface="Consolas" panose="020B0609020204030204" pitchFamily="49" charset="0"/>
            </a:endParaRP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charset="0"/>
                <a:ea typeface="Consolas" charset="0"/>
                <a:cs typeface="Consolas" charset="0"/>
              </a:rPr>
              <a:t>cout</a:t>
            </a:r>
            <a:r>
              <a:rPr kumimoji="1" lang="en-US" altLang="zh-CN" sz="2400" b="1" dirty="0">
                <a:latin typeface="Consolas" charset="0"/>
                <a:ea typeface="Consolas" charset="0"/>
                <a:cs typeface="Consolas" charset="0"/>
              </a:rPr>
              <a:t> &lt;&lt; "operator=(</a:t>
            </a:r>
            <a:r>
              <a:rPr kumimoji="1" lang="en-US" altLang="zh-CN" sz="2400" b="1" dirty="0" err="1">
                <a:latin typeface="Consolas" charset="0"/>
                <a:ea typeface="Consolas" charset="0"/>
                <a:cs typeface="Consolas" charset="0"/>
              </a:rPr>
              <a:t>const</a:t>
            </a:r>
            <a:r>
              <a:rPr kumimoji="1" lang="en-US" altLang="zh-CN" sz="2400" b="1" dirty="0">
                <a:latin typeface="Consolas" charset="0"/>
                <a:ea typeface="Consolas" charset="0"/>
                <a:cs typeface="Consolas" charset="0"/>
              </a:rPr>
              <a:t> Test&amp;) called.\n"</a:t>
            </a:r>
          </a:p>
          <a:p>
            <a:pPr lvl="1">
              <a:spcBef>
                <a:spcPts val="0"/>
              </a:spcBef>
            </a:pP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a:t>
            </a:r>
          </a:p>
        </p:txBody>
      </p:sp>
      <p:sp>
        <p:nvSpPr>
          <p:cNvPr id="3" name="矩形 2"/>
          <p:cNvSpPr/>
          <p:nvPr/>
        </p:nvSpPr>
        <p:spPr>
          <a:xfrm>
            <a:off x="234684" y="5445224"/>
            <a:ext cx="8064896" cy="854978"/>
          </a:xfrm>
          <a:prstGeom prst="rect">
            <a:avLst/>
          </a:prstGeom>
        </p:spPr>
        <p:txBody>
          <a:bodyPr wrap="square">
            <a:spAutoFit/>
          </a:bodyPr>
          <a:lstStyle/>
          <a:p>
            <a:pPr lvl="1">
              <a:lnSpc>
                <a:spcPct val="110000"/>
              </a:lnSpc>
            </a:pPr>
            <a:r>
              <a:rPr lang="zh-CN" altLang="en-US" sz="2400" b="1" dirty="0">
                <a:solidFill>
                  <a:srgbClr val="003366"/>
                </a:solidFill>
                <a:latin typeface="STKaiti" charset="-122"/>
                <a:ea typeface="STKaiti" charset="-122"/>
                <a:cs typeface="STKaiti" charset="-122"/>
              </a:rPr>
              <a:t>赋值重载函数必须要是</a:t>
            </a:r>
            <a:r>
              <a:rPr lang="zh-CN" altLang="en-US" sz="2400" b="1" dirty="0">
                <a:solidFill>
                  <a:srgbClr val="FF0000"/>
                </a:solidFill>
                <a:latin typeface="STKaiti" charset="-122"/>
                <a:ea typeface="STKaiti" charset="-122"/>
                <a:cs typeface="STKaiti" charset="-122"/>
              </a:rPr>
              <a:t>类的非静态成员函数</a:t>
            </a:r>
            <a:r>
              <a:rPr lang="en-US" altLang="zh-CN" sz="2400" b="1" dirty="0">
                <a:solidFill>
                  <a:srgbClr val="003366"/>
                </a:solidFill>
                <a:latin typeface="STKaiti" charset="-122"/>
                <a:ea typeface="STKaiti" charset="-122"/>
                <a:cs typeface="STKaiti" charset="-122"/>
              </a:rPr>
              <a:t>(non-static member function)</a:t>
            </a:r>
            <a:r>
              <a:rPr lang="zh-CN" altLang="en-US" sz="2400" b="1" dirty="0">
                <a:solidFill>
                  <a:srgbClr val="003366"/>
                </a:solidFill>
                <a:latin typeface="STKaiti" charset="-122"/>
                <a:ea typeface="STKaiti" charset="-122"/>
                <a:cs typeface="STKaiti" charset="-122"/>
              </a:rPr>
              <a:t>，不能是友元</a:t>
            </a:r>
            <a:r>
              <a:rPr lang="zh-CN" altLang="en-US" sz="2400" b="1" dirty="0" smtClean="0">
                <a:solidFill>
                  <a:srgbClr val="003366"/>
                </a:solidFill>
                <a:latin typeface="STKaiti" charset="-122"/>
                <a:ea typeface="STKaiti" charset="-122"/>
                <a:cs typeface="STKaiti" charset="-122"/>
              </a:rPr>
              <a:t>函数</a:t>
            </a:r>
            <a:r>
              <a:rPr lang="zh-CN" altLang="en-US" sz="2400" b="1" dirty="0">
                <a:solidFill>
                  <a:srgbClr val="003366"/>
                </a:solidFill>
                <a:latin typeface="STKaiti" charset="-122"/>
                <a:ea typeface="STKaiti" charset="-122"/>
                <a:cs typeface="STKaiti" charset="-122"/>
              </a:rPr>
              <a:t>。</a:t>
            </a:r>
            <a:endParaRPr lang="en-US" altLang="zh-CN" sz="2400" b="1" dirty="0">
              <a:solidFill>
                <a:srgbClr val="003366"/>
              </a:solidFill>
              <a:latin typeface="STKaiti" charset="-122"/>
              <a:ea typeface="STKaiti" charset="-122"/>
              <a:cs typeface="STKaiti" charset="-122"/>
            </a:endParaRPr>
          </a:p>
        </p:txBody>
      </p:sp>
    </p:spTree>
    <p:extLst>
      <p:ext uri="{BB962C8B-B14F-4D97-AF65-F5344CB8AC3E}">
        <p14:creationId xmlns:p14="http://schemas.microsoft.com/office/powerpoint/2010/main" val="573917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移动赋值运算</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6" name="内容占位符 2"/>
          <p:cNvSpPr>
            <a:spLocks noGrp="1"/>
          </p:cNvSpPr>
          <p:nvPr>
            <p:ph idx="1"/>
          </p:nvPr>
        </p:nvSpPr>
        <p:spPr>
          <a:xfrm>
            <a:off x="323528" y="1340768"/>
            <a:ext cx="8424936" cy="5252430"/>
          </a:xfrm>
        </p:spPr>
        <p:txBody>
          <a:bodyPr/>
          <a:lstStyle/>
          <a:p>
            <a:pPr marL="457200" lvl="1" indent="0">
              <a:buNone/>
            </a:pPr>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和移动构造函数原理类似</a:t>
            </a:r>
            <a:endParaRPr kumimoji="1" lang="en-US" altLang="zh-CN" dirty="0">
              <a:latin typeface="STKaiti" charset="-122"/>
              <a:ea typeface="STKaiti" charset="-122"/>
              <a:cs typeface="STKaiti" charset="-122"/>
            </a:endParaRPr>
          </a:p>
          <a:p>
            <a:pPr marL="0" indent="0">
              <a:buNone/>
            </a:pPr>
            <a:endParaRPr kumimoji="1" lang="zh-CN" altLang="en-US" dirty="0">
              <a:solidFill>
                <a:srgbClr val="003366"/>
              </a:solidFill>
              <a:latin typeface="STKaiti" charset="-122"/>
              <a:ea typeface="STKaiti" charset="-122"/>
              <a:cs typeface="STKaiti" charset="-122"/>
            </a:endParaRPr>
          </a:p>
        </p:txBody>
      </p:sp>
      <p:sp>
        <p:nvSpPr>
          <p:cNvPr id="4" name="矩形 3"/>
          <p:cNvSpPr/>
          <p:nvPr/>
        </p:nvSpPr>
        <p:spPr>
          <a:xfrm>
            <a:off x="899592" y="2375522"/>
            <a:ext cx="6696744" cy="2554545"/>
          </a:xfrm>
          <a:prstGeom prst="rect">
            <a:avLst/>
          </a:prstGeom>
        </p:spPr>
        <p:txBody>
          <a:bodyPr wrap="square">
            <a:spAutoFit/>
          </a:bodyPr>
          <a:lstStyle/>
          <a:p>
            <a:r>
              <a:rPr lang="en-US" altLang="zh-CN" sz="2000" b="1" dirty="0">
                <a:solidFill>
                  <a:srgbClr val="FF0000"/>
                </a:solidFill>
                <a:latin typeface="Consolas" panose="020B0609020204030204" pitchFamily="49" charset="0"/>
                <a:cs typeface="Consolas" panose="020B0609020204030204" pitchFamily="49" charset="0"/>
              </a:rPr>
              <a:t>Test&amp; operator= (Test&amp;&amp; right)</a:t>
            </a:r>
            <a:r>
              <a:rPr lang="en-US" altLang="zh-CN" sz="2000" b="1" dirty="0">
                <a:latin typeface="Consolas" panose="020B0609020204030204" pitchFamily="49" charset="0"/>
                <a:cs typeface="Consolas" panose="020B0609020204030204" pitchFamily="49" charset="0"/>
              </a:rPr>
              <a:t> {</a:t>
            </a:r>
          </a:p>
          <a:p>
            <a:r>
              <a:rPr lang="en-US" altLang="zh-CN" sz="2000" b="1" dirty="0">
                <a:latin typeface="Consolas" panose="020B0609020204030204" pitchFamily="49" charset="0"/>
                <a:cs typeface="Consolas" panose="020B0609020204030204" pitchFamily="49" charset="0"/>
              </a:rPr>
              <a:t>	if (</a:t>
            </a:r>
            <a:r>
              <a:rPr lang="en-US" altLang="zh-CN" sz="2000" b="1" dirty="0">
                <a:solidFill>
                  <a:srgbClr val="FF0000"/>
                </a:solidFill>
                <a:latin typeface="Consolas" panose="020B0609020204030204" pitchFamily="49" charset="0"/>
                <a:cs typeface="Consolas" panose="020B0609020204030204" pitchFamily="49" charset="0"/>
              </a:rPr>
              <a:t>this == &amp;right</a:t>
            </a:r>
            <a:r>
              <a:rPr lang="en-US" altLang="zh-CN" sz="2000" b="1" dirty="0">
                <a:latin typeface="Consolas" panose="020B0609020204030204" pitchFamily="49" charset="0"/>
                <a:cs typeface="Consolas" panose="020B0609020204030204" pitchFamily="49" charset="0"/>
              </a:rPr>
              <a:t>)  </a:t>
            </a:r>
            <a:r>
              <a:rPr lang="en-US" altLang="zh-CN" sz="2000" b="1" dirty="0" err="1">
                <a:latin typeface="Consolas" panose="020B0609020204030204" pitchFamily="49" charset="0"/>
                <a:cs typeface="Consolas" panose="020B0609020204030204" pitchFamily="49" charset="0"/>
              </a:rPr>
              <a:t>cout</a:t>
            </a:r>
            <a:r>
              <a:rPr lang="en-US" altLang="zh-CN" sz="2000" b="1" dirty="0">
                <a:latin typeface="Consolas" panose="020B0609020204030204" pitchFamily="49" charset="0"/>
                <a:cs typeface="Consolas" panose="020B0609020204030204" pitchFamily="49" charset="0"/>
              </a:rPr>
              <a:t> &lt;&lt; "same </a:t>
            </a:r>
            <a:r>
              <a:rPr lang="en-US" altLang="zh-CN" sz="2000" b="1" dirty="0" err="1">
                <a:latin typeface="Consolas" panose="020B0609020204030204" pitchFamily="49" charset="0"/>
                <a:cs typeface="Consolas" panose="020B0609020204030204" pitchFamily="49" charset="0"/>
              </a:rPr>
              <a:t>obj</a:t>
            </a:r>
            <a:r>
              <a:rPr lang="en-US" altLang="zh-CN" sz="2000" b="1" dirty="0">
                <a:latin typeface="Consolas" panose="020B0609020204030204" pitchFamily="49" charset="0"/>
                <a:cs typeface="Consolas" panose="020B0609020204030204" pitchFamily="49" charset="0"/>
              </a:rPr>
              <a:t>!\n";</a:t>
            </a:r>
          </a:p>
          <a:p>
            <a:r>
              <a:rPr lang="da-DK" altLang="zh-CN" sz="2000" b="1" dirty="0">
                <a:latin typeface="Consolas" panose="020B0609020204030204" pitchFamily="49" charset="0"/>
                <a:cs typeface="Consolas" panose="020B0609020204030204" pitchFamily="49" charset="0"/>
              </a:rPr>
              <a:t>	else {	</a:t>
            </a:r>
          </a:p>
          <a:p>
            <a:r>
              <a:rPr lang="da-DK" altLang="zh-CN" sz="2000" b="1" dirty="0">
                <a:latin typeface="Consolas" panose="020B0609020204030204" pitchFamily="49" charset="0"/>
                <a:cs typeface="Consolas" panose="020B0609020204030204" pitchFamily="49" charset="0"/>
              </a:rPr>
              <a:t>		this-&gt;buf = </a:t>
            </a:r>
            <a:r>
              <a:rPr lang="da-DK" altLang="zh-CN" sz="2000" b="1" dirty="0" smtClean="0">
                <a:latin typeface="Consolas" panose="020B0609020204030204" pitchFamily="49" charset="0"/>
                <a:cs typeface="Consolas" panose="020B0609020204030204" pitchFamily="49" charset="0"/>
              </a:rPr>
              <a:t>right.buf;</a:t>
            </a:r>
            <a:endParaRPr lang="da-DK" altLang="zh-CN" sz="2000" b="1" dirty="0">
              <a:latin typeface="Consolas" panose="020B0609020204030204" pitchFamily="49" charset="0"/>
              <a:cs typeface="Consolas" panose="020B0609020204030204" pitchFamily="49" charset="0"/>
            </a:endParaRPr>
          </a:p>
          <a:p>
            <a:pPr lvl="1">
              <a:spcBef>
                <a:spcPts val="0"/>
              </a:spcBef>
            </a:pPr>
            <a:r>
              <a:rPr lang="da-DK" altLang="zh-CN" sz="2000" b="1" dirty="0">
                <a:latin typeface="Consolas" panose="020B0609020204030204" pitchFamily="49" charset="0"/>
                <a:cs typeface="Consolas" panose="020B0609020204030204" pitchFamily="49" charset="0"/>
              </a:rPr>
              <a:t>	</a:t>
            </a:r>
            <a:r>
              <a:rPr kumimoji="1" lang="en-US" altLang="zh-CN" sz="2000" b="1" dirty="0" err="1">
                <a:latin typeface="Consolas" charset="0"/>
                <a:ea typeface="Consolas" charset="0"/>
                <a:cs typeface="Consolas" charset="0"/>
              </a:rPr>
              <a:t>cout</a:t>
            </a:r>
            <a:r>
              <a:rPr kumimoji="1" lang="en-US" altLang="zh-CN" sz="2000" b="1" dirty="0">
                <a:latin typeface="Consolas" charset="0"/>
                <a:ea typeface="Consolas" charset="0"/>
                <a:cs typeface="Consolas" charset="0"/>
              </a:rPr>
              <a:t> &lt;&lt; "operator=(Test&amp;&amp;) called.\n"</a:t>
            </a:r>
          </a:p>
          <a:p>
            <a:pPr lvl="1">
              <a:spcBef>
                <a:spcPts val="0"/>
              </a:spcBef>
            </a:pPr>
            <a:r>
              <a:rPr lang="en-US" altLang="zh-CN" sz="2000" b="1" dirty="0">
                <a:latin typeface="Consolas" panose="020B0609020204030204" pitchFamily="49" charset="0"/>
                <a:cs typeface="Consolas" panose="020B0609020204030204" pitchFamily="49" charset="0"/>
              </a:rPr>
              <a:t>}</a:t>
            </a:r>
          </a:p>
          <a:p>
            <a:r>
              <a:rPr lang="en-US" altLang="zh-CN" sz="2000" b="1" dirty="0">
                <a:latin typeface="Consolas" panose="020B0609020204030204" pitchFamily="49" charset="0"/>
                <a:cs typeface="Consolas" panose="020B0609020204030204" pitchFamily="49" charset="0"/>
              </a:rPr>
              <a:t>	</a:t>
            </a:r>
            <a:r>
              <a:rPr lang="en-US" altLang="zh-CN" sz="2000" b="1" dirty="0">
                <a:solidFill>
                  <a:srgbClr val="FF0000"/>
                </a:solidFill>
                <a:latin typeface="Consolas" panose="020B0609020204030204" pitchFamily="49" charset="0"/>
                <a:cs typeface="Consolas" panose="020B0609020204030204" pitchFamily="49" charset="0"/>
              </a:rPr>
              <a:t>return </a:t>
            </a:r>
            <a:r>
              <a:rPr lang="zh-CN" altLang="en-US" sz="2000" b="1" dirty="0">
                <a:solidFill>
                  <a:srgbClr val="FF0000"/>
                </a:solidFill>
                <a:latin typeface="Consolas" panose="020B0609020204030204" pitchFamily="49" charset="0"/>
                <a:cs typeface="Consolas" panose="020B0609020204030204" pitchFamily="49" charset="0"/>
              </a:rPr>
              <a:t>*</a:t>
            </a:r>
            <a:r>
              <a:rPr lang="en-US" altLang="zh-CN" sz="2000" b="1" dirty="0">
                <a:solidFill>
                  <a:srgbClr val="FF0000"/>
                </a:solidFill>
                <a:latin typeface="Consolas" panose="020B0609020204030204" pitchFamily="49" charset="0"/>
                <a:cs typeface="Consolas" panose="020B0609020204030204" pitchFamily="49" charset="0"/>
              </a:rPr>
              <a:t>this</a:t>
            </a:r>
            <a:r>
              <a:rPr lang="en-US" altLang="zh-CN" sz="2000" b="1" dirty="0">
                <a:latin typeface="Consolas" panose="020B0609020204030204" pitchFamily="49" charset="0"/>
                <a:cs typeface="Consolas" panose="020B0609020204030204" pitchFamily="49" charset="0"/>
              </a:rPr>
              <a:t>;</a:t>
            </a:r>
          </a:p>
          <a:p>
            <a:r>
              <a:rPr lang="en-US" altLang="zh-CN" sz="2000" b="1" dirty="0">
                <a:latin typeface="Consolas" panose="020B0609020204030204" pitchFamily="49" charset="0"/>
                <a:cs typeface="Consolas" panose="020B0609020204030204" pitchFamily="49" charset="0"/>
              </a:rPr>
              <a:t>}</a:t>
            </a:r>
          </a:p>
        </p:txBody>
      </p:sp>
      <p:sp>
        <p:nvSpPr>
          <p:cNvPr id="7" name="内容占位符 3"/>
          <p:cNvSpPr txBox="1">
            <a:spLocks/>
          </p:cNvSpPr>
          <p:nvPr/>
        </p:nvSpPr>
        <p:spPr bwMode="auto">
          <a:xfrm>
            <a:off x="3811813" y="4796800"/>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smtClean="0">
                <a:solidFill>
                  <a:srgbClr val="FF0000"/>
                </a:solidFill>
              </a:rPr>
              <a:t>)</a:t>
            </a:r>
            <a:r>
              <a:rPr lang="en-US" altLang="zh-CN" sz="2000" b="0" dirty="0" smtClean="0">
                <a:solidFill>
                  <a:schemeClr val="tx1"/>
                </a:solidFill>
              </a:rPr>
              <a:t>;</a:t>
            </a:r>
            <a:r>
              <a:rPr lang="zh-CN" altLang="en-US" sz="2000" b="0" dirty="0" smtClean="0">
                <a:solidFill>
                  <a:schemeClr val="tx1"/>
                </a:solidFill>
              </a:rPr>
              <a:t> </a:t>
            </a:r>
            <a:r>
              <a:rPr lang="en-US" altLang="zh-CN" sz="2000" b="0" dirty="0" smtClean="0"/>
              <a:t>}</a:t>
            </a:r>
            <a:endParaRPr lang="en-US" altLang="zh-CN" sz="2000" b="0" dirty="0"/>
          </a:p>
        </p:txBody>
      </p:sp>
      <p:sp>
        <p:nvSpPr>
          <p:cNvPr id="8" name="矩形 7"/>
          <p:cNvSpPr/>
          <p:nvPr/>
        </p:nvSpPr>
        <p:spPr>
          <a:xfrm>
            <a:off x="1547664" y="4999876"/>
            <a:ext cx="2214399" cy="498598"/>
          </a:xfrm>
          <a:prstGeom prst="rect">
            <a:avLst/>
          </a:prstGeom>
        </p:spPr>
        <p:txBody>
          <a:bodyPr wrap="square">
            <a:spAutoFit/>
          </a:bodyPr>
          <a:lstStyle/>
          <a:p>
            <a:pPr lvl="1">
              <a:lnSpc>
                <a:spcPct val="110000"/>
              </a:lnSpc>
            </a:pPr>
            <a:r>
              <a:rPr lang="zh-CN" altLang="en-US" sz="2400" b="1" smtClean="0">
                <a:solidFill>
                  <a:srgbClr val="003366"/>
                </a:solidFill>
                <a:latin typeface="STKaiti" charset="-122"/>
                <a:ea typeface="STKaiti" charset="-122"/>
                <a:cs typeface="STKaiti" charset="-122"/>
              </a:rPr>
              <a:t>示例代码</a:t>
            </a:r>
            <a:endParaRPr lang="en-US" altLang="zh-CN" sz="2400" b="1" dirty="0">
              <a:solidFill>
                <a:srgbClr val="003366"/>
              </a:solidFill>
              <a:latin typeface="STKaiti" charset="-122"/>
              <a:ea typeface="STKaiti" charset="-122"/>
              <a:cs typeface="STKaiti" charset="-122"/>
            </a:endParaRPr>
          </a:p>
        </p:txBody>
      </p:sp>
    </p:spTree>
    <p:extLst>
      <p:ext uri="{BB962C8B-B14F-4D97-AF65-F5344CB8AC3E}">
        <p14:creationId xmlns:p14="http://schemas.microsoft.com/office/powerpoint/2010/main" val="14873723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smtClean="0"/>
              <a:t>类型转换</a:t>
            </a:r>
            <a:endParaRPr kumimoji="1" lang="zh-CN" altLang="en-US" dirty="0"/>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smtClean="0"/>
              <a:t>当编译器发现表达式和函数调用所需的数据类型和实际类型不同时，便会进行</a:t>
            </a:r>
            <a:r>
              <a:rPr kumimoji="1" lang="zh-CN" altLang="en-US" dirty="0" smtClean="0">
                <a:solidFill>
                  <a:srgbClr val="FF0000"/>
                </a:solidFill>
              </a:rPr>
              <a:t>自动类型转换</a:t>
            </a:r>
            <a:r>
              <a:rPr kumimoji="1" lang="zh-CN" altLang="en-US" dirty="0" smtClean="0"/>
              <a:t>。</a:t>
            </a:r>
            <a:endParaRPr kumimoji="1" lang="en-US" altLang="zh-CN" dirty="0" smtClean="0"/>
          </a:p>
          <a:p>
            <a:pPr>
              <a:lnSpc>
                <a:spcPct val="100000"/>
              </a:lnSpc>
            </a:pPr>
            <a:r>
              <a:rPr kumimoji="1" lang="zh-CN" altLang="en-US" dirty="0" smtClean="0"/>
              <a:t>自动类型转换可通过定义特定的</a:t>
            </a:r>
            <a:r>
              <a:rPr kumimoji="1" lang="zh-CN" altLang="en-US" dirty="0" smtClean="0">
                <a:solidFill>
                  <a:srgbClr val="FF0000"/>
                </a:solidFill>
              </a:rPr>
              <a:t>转换运算符</a:t>
            </a:r>
            <a:r>
              <a:rPr kumimoji="1" lang="zh-CN" altLang="en-US" dirty="0" smtClean="0"/>
              <a:t>和</a:t>
            </a:r>
            <a:r>
              <a:rPr kumimoji="1" lang="zh-CN" altLang="en-US" dirty="0" smtClean="0">
                <a:solidFill>
                  <a:srgbClr val="FF0000"/>
                </a:solidFill>
              </a:rPr>
              <a:t>构造函数</a:t>
            </a:r>
            <a:r>
              <a:rPr kumimoji="1" lang="zh-CN" altLang="en-US" dirty="0" smtClean="0"/>
              <a:t>来完成。</a:t>
            </a:r>
            <a:endParaRPr kumimoji="1" lang="en-US" altLang="zh-CN" dirty="0"/>
          </a:p>
          <a:p>
            <a:pPr>
              <a:lnSpc>
                <a:spcPct val="100000"/>
              </a:lnSpc>
            </a:pPr>
            <a:r>
              <a:rPr kumimoji="1" lang="zh-CN" altLang="en-US" dirty="0" smtClean="0"/>
              <a:t>除自动类型转换外，在有必要的时候还可以进行</a:t>
            </a:r>
            <a:r>
              <a:rPr kumimoji="1" lang="zh-CN" altLang="en-US" dirty="0" smtClean="0">
                <a:solidFill>
                  <a:srgbClr val="FF0000"/>
                </a:solidFill>
              </a:rPr>
              <a:t>强制类型转换</a:t>
            </a:r>
            <a:r>
              <a:rPr kumimoji="1" lang="zh-CN" altLang="en-US" dirty="0" smtClean="0"/>
              <a:t>。</a:t>
            </a:r>
            <a:endParaRPr kumimoji="1" lang="zh-CN" altLang="en-US" dirty="0"/>
          </a:p>
        </p:txBody>
      </p:sp>
    </p:spTree>
    <p:extLst>
      <p:ext uri="{BB962C8B-B14F-4D97-AF65-F5344CB8AC3E}">
        <p14:creationId xmlns:p14="http://schemas.microsoft.com/office/powerpoint/2010/main" val="3182717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7544" y="5373216"/>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a:t>
            </a:r>
            <a:r>
              <a:rPr kumimoji="1" lang="zh-CN" altLang="en-US" dirty="0" smtClean="0"/>
              <a:t>类型转换：方法一</a:t>
            </a:r>
            <a:endParaRPr kumimoji="1" lang="zh-CN" altLang="en-US" dirty="0"/>
          </a:p>
        </p:txBody>
      </p:sp>
      <p:sp>
        <p:nvSpPr>
          <p:cNvPr id="3" name="矩形 2"/>
          <p:cNvSpPr/>
          <p:nvPr/>
        </p:nvSpPr>
        <p:spPr>
          <a:xfrm>
            <a:off x="251520" y="1196752"/>
            <a:ext cx="7969153"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endParaRPr lang="en-US" altLang="zh-CN"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operator</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 </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::operator </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 called"</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8" name="文本框 7"/>
          <p:cNvSpPr txBox="1"/>
          <p:nvPr/>
        </p:nvSpPr>
        <p:spPr>
          <a:xfrm>
            <a:off x="4677072" y="4043382"/>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在源类中定义“目标类型转换运算符”</a:t>
            </a: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pPr>
                <a:defRPr/>
              </a:pPr>
              <a:t>43</a:t>
            </a:fld>
            <a:endParaRPr lang="en-US" altLang="zh-CN"/>
          </a:p>
        </p:txBody>
      </p:sp>
    </p:spTree>
    <p:extLst>
      <p:ext uri="{BB962C8B-B14F-4D97-AF65-F5344CB8AC3E}">
        <p14:creationId xmlns:p14="http://schemas.microsoft.com/office/powerpoint/2010/main" val="3062074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a:t>
            </a:r>
            <a:r>
              <a:rPr kumimoji="1" lang="zh-CN" altLang="en-US" dirty="0" smtClean="0"/>
              <a:t>类型转换：方法二</a:t>
            </a:r>
            <a:endParaRPr kumimoji="1" lang="zh-CN" altLang="en-US" dirty="0"/>
          </a:p>
        </p:txBody>
      </p:sp>
      <p:sp>
        <p:nvSpPr>
          <p:cNvPr id="3" name="矩形 2"/>
          <p:cNvSpPr/>
          <p:nvPr/>
        </p:nvSpPr>
        <p:spPr>
          <a:xfrm>
            <a:off x="251520" y="1196752"/>
            <a:ext cx="7969153"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en-US" altLang="zh-CN" b="1" dirty="0" smtClean="0">
                <a:solidFill>
                  <a:srgbClr val="0066CC"/>
                </a:solidFill>
                <a:latin typeface="Consolas" charset="0"/>
                <a:ea typeface="Consolas" charset="0"/>
                <a:cs typeface="Consolas" charset="0"/>
              </a:rPr>
              <a:t>// </a:t>
            </a:r>
            <a:r>
              <a:rPr lang="zh-CN" altLang="en-US" b="1" dirty="0">
                <a:solidFill>
                  <a:srgbClr val="0066CC"/>
                </a:solidFill>
                <a:latin typeface="Consolas" charset="0"/>
                <a:ea typeface="Consolas" charset="0"/>
                <a:cs typeface="Consolas" charset="0"/>
              </a:rPr>
              <a:t>前置类型声明，因为在</a:t>
            </a:r>
            <a:r>
              <a:rPr lang="en-US" altLang="zh-CN" b="1" dirty="0" err="1">
                <a:solidFill>
                  <a:srgbClr val="0066CC"/>
                </a:solidFill>
                <a:latin typeface="Consolas" charset="0"/>
                <a:ea typeface="Consolas" charset="0"/>
                <a:cs typeface="Consolas" charset="0"/>
              </a:rPr>
              <a:t>Dst</a:t>
            </a:r>
            <a:r>
              <a:rPr lang="zh-CN" altLang="en-US" b="1" dirty="0">
                <a:solidFill>
                  <a:srgbClr val="0066CC"/>
                </a:solidFill>
                <a:latin typeface="Consolas" charset="0"/>
                <a:ea typeface="Consolas" charset="0"/>
                <a:cs typeface="Consolas" charset="0"/>
              </a:rPr>
              <a:t>中要用到</a:t>
            </a:r>
            <a:r>
              <a:rPr lang="en-US" altLang="zh-CN" b="1" dirty="0" err="1">
                <a:solidFill>
                  <a:srgbClr val="0066CC"/>
                </a:solidFill>
                <a:latin typeface="Consolas" charset="0"/>
                <a:ea typeface="Consolas" charset="0"/>
                <a:cs typeface="Consolas" charset="0"/>
              </a:rPr>
              <a:t>Src</a:t>
            </a:r>
            <a:r>
              <a:rPr lang="zh-CN" altLang="en-US" b="1" dirty="0">
                <a:solidFill>
                  <a:srgbClr val="0066CC"/>
                </a:solidFill>
                <a:latin typeface="Consolas" charset="0"/>
                <a:ea typeface="Consolas" charset="0"/>
                <a:cs typeface="Consolas" charset="0"/>
              </a:rPr>
              <a:t>类</a:t>
            </a:r>
            <a:endParaRPr lang="en-US" altLang="zh-CN" b="1"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&amp; s) {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const</a:t>
            </a:r>
            <a:r>
              <a:rPr lang="en-US" altLang="zh-CN" dirty="0">
                <a:solidFill>
                  <a:srgbClr val="BA0011"/>
                </a:solidFill>
                <a:latin typeface="Consolas" charset="0"/>
                <a:ea typeface="Consolas" charset="0"/>
                <a:cs typeface="Consolas" charset="0"/>
              </a:rPr>
              <a:t> </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&amp;)"</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在目标类中定义“源类对象作参数的构造函数”</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44</a:t>
            </a:fld>
            <a:endParaRPr lang="en-US" altLang="zh-CN"/>
          </a:p>
        </p:txBody>
      </p:sp>
    </p:spTree>
    <p:extLst>
      <p:ext uri="{BB962C8B-B14F-4D97-AF65-F5344CB8AC3E}">
        <p14:creationId xmlns:p14="http://schemas.microsoft.com/office/powerpoint/2010/main" val="2709011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a:t>
            </a:r>
            <a:r>
              <a:rPr kumimoji="1" lang="zh-CN" altLang="en-US" dirty="0" smtClean="0"/>
              <a:t>类型转换</a:t>
            </a:r>
            <a:endParaRPr kumimoji="1" lang="zh-CN" altLang="en-US" dirty="0"/>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Func</a:t>
            </a:r>
            <a:r>
              <a:rPr lang="en-US" altLang="zh-CN" dirty="0">
                <a:solidFill>
                  <a:srgbClr val="000000"/>
                </a:solidFill>
                <a:latin typeface="Consolas" charset="0"/>
                <a:ea typeface="Consolas" charset="0"/>
                <a:cs typeface="Consolas" charset="0"/>
              </a:rPr>
              <a:t>(</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hr-HR" altLang="zh-CN" dirty="0">
                <a:solidFill>
                  <a:srgbClr val="000000"/>
                </a:solidFill>
                <a:latin typeface="Consolas" charset="0"/>
                <a:ea typeface="Consolas" charset="0"/>
                <a:cs typeface="Consolas" charset="0"/>
              </a:rPr>
              <a:t>  Src s;</a:t>
            </a:r>
          </a:p>
          <a:p>
            <a:r>
              <a:rPr lang="hr-HR" altLang="zh-CN" dirty="0">
                <a:solidFill>
                  <a:srgbClr val="000000"/>
                </a:solidFill>
                <a:latin typeface="Consolas" charset="0"/>
                <a:ea typeface="Consolas" charset="0"/>
                <a:cs typeface="Consolas" charset="0"/>
              </a:rPr>
              <a:t>  Dst d1(s);</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pt-BR" altLang="zh-CN" dirty="0">
                <a:solidFill>
                  <a:srgbClr val="000000"/>
                </a:solidFill>
                <a:latin typeface="Consolas" charset="0"/>
                <a:ea typeface="Consolas" charset="0"/>
                <a:cs typeface="Consolas" charset="0"/>
              </a:rPr>
              <a:t>Dst d</a:t>
            </a:r>
            <a:r>
              <a:rPr lang="en-US" altLang="zh-CN" dirty="0">
                <a:solidFill>
                  <a:srgbClr val="000000"/>
                </a:solidFill>
                <a:latin typeface="Consolas" charset="0"/>
                <a:ea typeface="Consolas" charset="0"/>
                <a:cs typeface="Consolas" charset="0"/>
              </a:rPr>
              <a:t>2</a:t>
            </a:r>
            <a:r>
              <a:rPr lang="pt-BR" altLang="zh-CN" dirty="0">
                <a:solidFill>
                  <a:srgbClr val="000000"/>
                </a:solidFill>
                <a:latin typeface="Consolas" charset="0"/>
                <a:ea typeface="Consolas" charset="0"/>
                <a:cs typeface="Consolas" charset="0"/>
              </a:rPr>
              <a:t> = s; </a:t>
            </a:r>
          </a:p>
          <a:p>
            <a:r>
              <a:rPr lang="pt-BR" altLang="zh-CN" dirty="0">
                <a:solidFill>
                  <a:srgbClr val="000000"/>
                </a:solidFill>
                <a:latin typeface="Consolas" charset="0"/>
                <a:ea typeface="Consolas" charset="0"/>
                <a:cs typeface="Consolas" charset="0"/>
              </a:rPr>
              <a:t>  Func(s);    </a:t>
            </a:r>
            <a:endParaRPr lang="zh-CN" altLang="en-US" dirty="0">
              <a:solidFill>
                <a:srgbClr val="000000"/>
              </a:solidFill>
              <a:latin typeface="Consolas" charset="0"/>
              <a:ea typeface="Consolas" charset="0"/>
              <a:cs typeface="Consolas" charset="0"/>
            </a:endParaRP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两种方法任选一种，以上代码均可运行。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a:t>
            </a:r>
            <a:r>
              <a:rPr kumimoji="1" lang="zh-CN" altLang="en-US" sz="2800" b="1" dirty="0" smtClean="0">
                <a:solidFill>
                  <a:srgbClr val="FF0000"/>
                </a:solidFill>
              </a:rPr>
              <a:t>两种</a:t>
            </a:r>
            <a:r>
              <a:rPr kumimoji="1" lang="zh-CN" altLang="en-US" sz="2800" b="1" dirty="0">
                <a:solidFill>
                  <a:srgbClr val="FF0000"/>
                </a:solidFill>
              </a:rPr>
              <a:t>自动</a:t>
            </a:r>
            <a:r>
              <a:rPr kumimoji="1" lang="zh-CN" altLang="en-US" sz="2800" b="1" dirty="0" smtClean="0">
                <a:solidFill>
                  <a:srgbClr val="FF0000"/>
                </a:solidFill>
              </a:rPr>
              <a:t>类型</a:t>
            </a:r>
            <a:r>
              <a:rPr kumimoji="1" lang="zh-CN" altLang="en-US" sz="2800" b="1" dirty="0">
                <a:solidFill>
                  <a:srgbClr val="FF0000"/>
                </a:solidFill>
              </a:rPr>
              <a:t>转换的方法不能同时使用，使用时请任选其中一种。</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45</a:t>
            </a:fld>
            <a:endParaRPr lang="en-US" altLang="zh-CN"/>
          </a:p>
        </p:txBody>
      </p:sp>
    </p:spTree>
    <p:extLst>
      <p:ext uri="{BB962C8B-B14F-4D97-AF65-F5344CB8AC3E}">
        <p14:creationId xmlns:p14="http://schemas.microsoft.com/office/powerpoint/2010/main" val="21700590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a:t>
            </a:r>
            <a:r>
              <a:rPr kumimoji="1" lang="zh-CN" altLang="en-US" dirty="0" smtClean="0"/>
              <a:t>类型</a:t>
            </a:r>
            <a:r>
              <a:rPr kumimoji="1" lang="zh-CN" altLang="en-US" dirty="0"/>
              <a:t>转换：</a:t>
            </a:r>
            <a:r>
              <a:rPr kumimoji="1" lang="zh-CN" altLang="en-US" dirty="0" smtClean="0"/>
              <a:t>实例</a:t>
            </a:r>
            <a:r>
              <a:rPr kumimoji="1" lang="en-US" altLang="zh-CN" dirty="0" smtClean="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public:</a:t>
            </a: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p>
          <a:p>
            <a:pPr marL="0" indent="0">
              <a:buNone/>
            </a:pPr>
            <a:r>
              <a:rPr lang="en-US" altLang="zh-CN" sz="2400" dirty="0">
                <a:solidFill>
                  <a:srgbClr val="000000"/>
                </a:solidFill>
                <a:cs typeface="Consolas" panose="020B0609020204030204" pitchFamily="49" charset="0"/>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Tree>
    <p:extLst>
      <p:ext uri="{BB962C8B-B14F-4D97-AF65-F5344CB8AC3E}">
        <p14:creationId xmlns:p14="http://schemas.microsoft.com/office/powerpoint/2010/main" val="111844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a:t>
            </a:r>
            <a:r>
              <a:rPr kumimoji="1" lang="zh-CN" altLang="en-US" dirty="0" smtClean="0"/>
              <a:t>类型</a:t>
            </a:r>
            <a:r>
              <a:rPr kumimoji="1" lang="zh-CN" altLang="en-US" dirty="0"/>
              <a:t>转换：</a:t>
            </a:r>
            <a:r>
              <a:rPr kumimoji="1" lang="zh-CN" altLang="en-US" dirty="0" smtClean="0"/>
              <a:t>实例</a:t>
            </a:r>
            <a:r>
              <a:rPr kumimoji="1" lang="en-US" altLang="zh-CN" dirty="0" smtClean="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错误：不是成员函数</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public:</a:t>
            </a:r>
          </a:p>
          <a:p>
            <a:pPr marL="0" indent="0">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错误：不能返回类型</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int</a:t>
            </a:r>
            <a:r>
              <a:rPr lang="en-US" altLang="zh-CN" sz="2000" dirty="0">
                <a:solidFill>
                  <a:srgbClr val="000000"/>
                </a:solidFill>
              </a:rPr>
              <a:t> = 0) </a:t>
            </a:r>
            <a:r>
              <a:rPr lang="en-US" altLang="zh-CN" sz="2000" dirty="0" err="1">
                <a:solidFill>
                  <a:srgbClr val="000000"/>
                </a:solidFill>
              </a:rPr>
              <a:t>const</a:t>
            </a:r>
            <a:r>
              <a:rPr lang="en-US" altLang="zh-CN" sz="2000" dirty="0">
                <a:solidFill>
                  <a:srgbClr val="000000"/>
                </a:solidFill>
              </a:rPr>
              <a: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错误：参数</a:t>
            </a:r>
            <a:r>
              <a:rPr lang="zh-CN" altLang="en-US" sz="2000" dirty="0" smtClean="0">
                <a:solidFill>
                  <a:srgbClr val="FF0000"/>
                </a:solidFill>
              </a:rPr>
              <a:t>列表应为</a:t>
            </a:r>
            <a:r>
              <a:rPr lang="zh-CN" altLang="en-US" sz="2000" dirty="0">
                <a:solidFill>
                  <a:srgbClr val="FF0000"/>
                </a:solidFill>
              </a:rPr>
              <a:t>空</a:t>
            </a:r>
            <a:endParaRPr lang="en-US" altLang="zh-CN" sz="2000" dirty="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a:t>
            </a:r>
            <a:r>
              <a:rPr lang="en-US" altLang="zh-CN" sz="2000" dirty="0">
                <a:solidFill>
                  <a:srgbClr val="FF0000"/>
                </a:solidFill>
              </a:rPr>
              <a:t>42</a:t>
            </a:r>
            <a:r>
              <a:rPr lang="zh-CN" altLang="en-US" sz="2000" dirty="0">
                <a:solidFill>
                  <a:srgbClr val="FF0000"/>
                </a:solidFill>
              </a:rPr>
              <a:t>不是一个指针</a:t>
            </a:r>
            <a:r>
              <a:rPr lang="en-US" altLang="zh-CN" sz="2000" dirty="0">
                <a:solidFill>
                  <a:srgbClr val="FF0000"/>
                </a:solidFill>
              </a:rPr>
              <a:t>,</a:t>
            </a:r>
            <a:r>
              <a:rPr lang="zh-CN" altLang="en-US" sz="2000" dirty="0">
                <a:solidFill>
                  <a:srgbClr val="FF0000"/>
                </a:solidFill>
              </a:rPr>
              <a:t>返回值是与转换的类型应相同</a:t>
            </a:r>
            <a:endParaRPr lang="en-US" altLang="zh-CN" sz="2000" dirty="0">
              <a:solidFill>
                <a:srgbClr val="FF0000"/>
              </a:solidFill>
            </a:endParaRPr>
          </a:p>
          <a:p>
            <a:pPr marL="0" indent="0">
              <a:buNone/>
            </a:pPr>
            <a:r>
              <a:rPr lang="en-US" altLang="zh-CN" sz="2000" dirty="0">
                <a:solidFill>
                  <a:srgbClr val="000000"/>
                </a:solidFill>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Tree>
    <p:extLst>
      <p:ext uri="{BB962C8B-B14F-4D97-AF65-F5344CB8AC3E}">
        <p14:creationId xmlns:p14="http://schemas.microsoft.com/office/powerpoint/2010/main" val="13478237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a:t>
            </a:r>
            <a:r>
              <a:rPr kumimoji="1" lang="zh-CN" altLang="en-US" dirty="0" smtClean="0"/>
              <a:t>类型</a:t>
            </a:r>
            <a:r>
              <a:rPr kumimoji="1" lang="zh-CN" altLang="en-US" dirty="0"/>
              <a:t>转换：实例</a:t>
            </a:r>
            <a:r>
              <a:rPr kumimoji="1" lang="en-US" altLang="zh-CN" dirty="0"/>
              <a:t>2</a:t>
            </a:r>
            <a:endParaRPr kumimoji="1" lang="zh-CN" altLang="en-US" dirty="0"/>
          </a:p>
        </p:txBody>
      </p:sp>
      <p:sp>
        <p:nvSpPr>
          <p:cNvPr id="3" name="内容占位符 2"/>
          <p:cNvSpPr>
            <a:spLocks noGrp="1"/>
          </p:cNvSpPr>
          <p:nvPr>
            <p:ph idx="1"/>
          </p:nvPr>
        </p:nvSpPr>
        <p:spPr>
          <a:xfrm>
            <a:off x="532521" y="2019039"/>
            <a:ext cx="4759559" cy="4723915"/>
          </a:xfrm>
        </p:spPr>
        <p:txBody>
          <a:bodyPr>
            <a:normAutofit fontScale="92500" lnSpcReduction="20000"/>
          </a:bodyPr>
          <a:lstStyle/>
          <a:p>
            <a:pPr marL="0" indent="0">
              <a:buNone/>
            </a:pPr>
            <a:r>
              <a:rPr lang="en-US" altLang="zh-CN" sz="1800" dirty="0">
                <a:solidFill>
                  <a:srgbClr val="000000"/>
                </a:solidFill>
              </a:rPr>
              <a:t>class </a:t>
            </a:r>
            <a:r>
              <a:rPr lang="en-US" altLang="zh-CN" sz="1800" dirty="0" err="1">
                <a:solidFill>
                  <a:srgbClr val="000000"/>
                </a:solidFill>
              </a:rPr>
              <a:t>SmallInt</a:t>
            </a:r>
            <a:r>
              <a:rPr lang="en-US" altLang="zh-CN" sz="1800" dirty="0">
                <a:solidFill>
                  <a:srgbClr val="000000"/>
                </a:solidFill>
              </a:rPr>
              <a:t>{</a:t>
            </a:r>
          </a:p>
          <a:p>
            <a:pPr marL="0" indent="0">
              <a:buNone/>
            </a:pPr>
            <a:r>
              <a:rPr lang="en-US" altLang="zh-CN" sz="1800" dirty="0">
                <a:solidFill>
                  <a:srgbClr val="000000"/>
                </a:solidFill>
              </a:rPr>
              <a:t>public:</a:t>
            </a:r>
          </a:p>
          <a:p>
            <a:pPr marL="0" indent="0">
              <a:buNone/>
            </a:pPr>
            <a:r>
              <a:rPr lang="en-US" altLang="zh-CN" sz="1800" dirty="0">
                <a:solidFill>
                  <a:srgbClr val="000000"/>
                </a:solidFill>
              </a:rPr>
              <a:t>    </a:t>
            </a:r>
            <a:r>
              <a:rPr lang="en-US" altLang="zh-CN" sz="1800" dirty="0" err="1">
                <a:solidFill>
                  <a:srgbClr val="000000"/>
                </a:solidFill>
              </a:rPr>
              <a:t>SmallInt</a:t>
            </a:r>
            <a:r>
              <a:rPr lang="en-US" altLang="zh-CN" sz="1800" dirty="0">
                <a:solidFill>
                  <a:srgbClr val="000000"/>
                </a:solidFill>
              </a:rPr>
              <a:t> (</a:t>
            </a:r>
            <a:r>
              <a:rPr lang="en-US" altLang="zh-CN" sz="1800" dirty="0" err="1">
                <a:solidFill>
                  <a:srgbClr val="000000"/>
                </a:solidFill>
              </a:rPr>
              <a:t>int</a:t>
            </a:r>
            <a:r>
              <a:rPr lang="en-US" altLang="zh-CN" sz="1800" dirty="0">
                <a:solidFill>
                  <a:srgbClr val="000000"/>
                </a:solidFill>
              </a:rPr>
              <a:t> </a:t>
            </a:r>
            <a:r>
              <a:rPr lang="en-US" altLang="zh-CN" sz="1800" dirty="0" err="1">
                <a:solidFill>
                  <a:srgbClr val="000000"/>
                </a:solidFill>
              </a:rPr>
              <a:t>i</a:t>
            </a:r>
            <a:r>
              <a:rPr lang="en-US" altLang="zh-CN" sz="1800" dirty="0">
                <a:solidFill>
                  <a:srgbClr val="000000"/>
                </a:solidFill>
              </a:rPr>
              <a:t>=0): </a:t>
            </a:r>
            <a:r>
              <a:rPr lang="en-US" altLang="zh-CN" sz="1800" dirty="0" err="1">
                <a:solidFill>
                  <a:srgbClr val="000000"/>
                </a:solidFill>
              </a:rPr>
              <a:t>val</a:t>
            </a:r>
            <a:r>
              <a:rPr lang="en-US" altLang="zh-CN" sz="1800" dirty="0">
                <a:solidFill>
                  <a:srgbClr val="000000"/>
                </a:solidFill>
              </a:rPr>
              <a:t>(</a:t>
            </a:r>
            <a:r>
              <a:rPr lang="en-US" altLang="zh-CN" sz="1800" dirty="0" err="1">
                <a:solidFill>
                  <a:srgbClr val="000000"/>
                </a:solidFill>
              </a:rPr>
              <a:t>i</a:t>
            </a:r>
            <a:r>
              <a:rPr lang="en-US" altLang="zh-CN" sz="1800" dirty="0">
                <a:solidFill>
                  <a:srgbClr val="000000"/>
                </a:solidFill>
              </a:rPr>
              <a:t>){</a:t>
            </a:r>
          </a:p>
          <a:p>
            <a:pPr marL="0" indent="0">
              <a:buNone/>
            </a:pPr>
            <a:r>
              <a:rPr lang="en-US" altLang="zh-CN" sz="1800" dirty="0">
                <a:solidFill>
                  <a:srgbClr val="000000"/>
                </a:solidFill>
              </a:rPr>
              <a:t>        </a:t>
            </a:r>
            <a:r>
              <a:rPr lang="en-US" altLang="zh-CN" sz="1800" dirty="0" err="1">
                <a:solidFill>
                  <a:srgbClr val="000000"/>
                </a:solidFill>
              </a:rPr>
              <a:t>cout</a:t>
            </a:r>
            <a:r>
              <a:rPr lang="en-US" altLang="zh-CN" sz="1800" dirty="0">
                <a:solidFill>
                  <a:srgbClr val="000000"/>
                </a:solidFill>
              </a:rPr>
              <a:t>&lt;&lt;"</a:t>
            </a:r>
            <a:r>
              <a:rPr lang="en-US" altLang="zh-CN" sz="1800" dirty="0" err="1">
                <a:solidFill>
                  <a:srgbClr val="000000"/>
                </a:solidFill>
              </a:rPr>
              <a:t>SmallInt_Init</a:t>
            </a:r>
            <a:r>
              <a:rPr lang="en-US" altLang="zh-CN" sz="1800" dirty="0">
                <a:solidFill>
                  <a:srgbClr val="000000"/>
                </a:solidFill>
              </a:rPr>
              <a:t>"&lt;&lt;</a:t>
            </a:r>
            <a:r>
              <a:rPr lang="en-US" altLang="zh-CN" sz="1800" dirty="0" err="1">
                <a:solidFill>
                  <a:srgbClr val="000000"/>
                </a:solidFill>
              </a:rPr>
              <a:t>endl</a:t>
            </a:r>
            <a:r>
              <a:rPr lang="en-US" altLang="zh-CN" sz="1800" dirty="0">
                <a:solidFill>
                  <a:srgbClr val="000000"/>
                </a:solidFill>
              </a:rPr>
              <a:t>;</a:t>
            </a:r>
          </a:p>
          <a:p>
            <a:pPr marL="0" indent="0">
              <a:buNone/>
            </a:pPr>
            <a:r>
              <a:rPr lang="en-US" altLang="zh-CN" sz="1800" dirty="0">
                <a:solidFill>
                  <a:srgbClr val="000000"/>
                </a:solidFill>
              </a:rPr>
              <a:t>    }</a:t>
            </a:r>
          </a:p>
          <a:p>
            <a:pPr marL="0" indent="0">
              <a:buNone/>
            </a:pPr>
            <a:r>
              <a:rPr lang="en-US" altLang="zh-CN" sz="1800" dirty="0">
                <a:solidFill>
                  <a:srgbClr val="000000"/>
                </a:solidFill>
              </a:rPr>
              <a:t>    operator </a:t>
            </a:r>
            <a:r>
              <a:rPr lang="en-US" altLang="zh-CN" sz="1800" dirty="0" err="1">
                <a:solidFill>
                  <a:srgbClr val="000000"/>
                </a:solidFill>
              </a:rPr>
              <a:t>int</a:t>
            </a:r>
            <a:r>
              <a:rPr lang="en-US" altLang="zh-CN" sz="1800" dirty="0">
                <a:solidFill>
                  <a:srgbClr val="000000"/>
                </a:solidFill>
              </a:rPr>
              <a:t>() </a:t>
            </a:r>
            <a:r>
              <a:rPr lang="en-US" altLang="zh-CN" sz="1800" dirty="0" err="1">
                <a:solidFill>
                  <a:srgbClr val="000000"/>
                </a:solidFill>
              </a:rPr>
              <a:t>const</a:t>
            </a:r>
            <a:r>
              <a:rPr lang="en-US" altLang="zh-CN" sz="1800" dirty="0">
                <a:solidFill>
                  <a:srgbClr val="000000"/>
                </a:solidFill>
              </a:rPr>
              <a:t> { </a:t>
            </a:r>
            <a:r>
              <a:rPr lang="en-US" altLang="zh-CN" sz="1800" dirty="0" smtClean="0">
                <a:solidFill>
                  <a:srgbClr val="FF0000"/>
                </a:solidFill>
              </a:rPr>
              <a:t>//</a:t>
            </a:r>
            <a:r>
              <a:rPr lang="zh-CN" altLang="en-US" sz="1800" dirty="0" smtClean="0">
                <a:solidFill>
                  <a:srgbClr val="FF0000"/>
                </a:solidFill>
              </a:rPr>
              <a:t>转换运算符</a:t>
            </a:r>
            <a:endParaRPr lang="en-US" altLang="zh-CN" sz="1800" dirty="0">
              <a:solidFill>
                <a:srgbClr val="FF0000"/>
              </a:solidFill>
            </a:endParaRPr>
          </a:p>
          <a:p>
            <a:pPr marL="0" indent="0">
              <a:buNone/>
            </a:pPr>
            <a:r>
              <a:rPr lang="en-US" altLang="zh-CN" sz="1800" dirty="0">
                <a:solidFill>
                  <a:srgbClr val="000000"/>
                </a:solidFill>
              </a:rPr>
              <a:t>        </a:t>
            </a:r>
            <a:r>
              <a:rPr lang="en-US" altLang="zh-CN" sz="1800" dirty="0" err="1">
                <a:solidFill>
                  <a:srgbClr val="000000"/>
                </a:solidFill>
              </a:rPr>
              <a:t>cout</a:t>
            </a:r>
            <a:r>
              <a:rPr lang="en-US" altLang="zh-CN" sz="1800" dirty="0">
                <a:solidFill>
                  <a:srgbClr val="000000"/>
                </a:solidFill>
              </a:rPr>
              <a:t>&lt;&lt;"</a:t>
            </a:r>
            <a:r>
              <a:rPr lang="en-US" altLang="zh-CN" sz="1800" dirty="0" err="1">
                <a:solidFill>
                  <a:srgbClr val="000000"/>
                </a:solidFill>
              </a:rPr>
              <a:t>Int_Transform</a:t>
            </a:r>
            <a:r>
              <a:rPr lang="en-US" altLang="zh-CN" sz="1800" dirty="0">
                <a:solidFill>
                  <a:srgbClr val="000000"/>
                </a:solidFill>
              </a:rPr>
              <a:t>"&lt;&lt;</a:t>
            </a:r>
            <a:r>
              <a:rPr lang="en-US" altLang="zh-CN" sz="1800" dirty="0" err="1">
                <a:solidFill>
                  <a:srgbClr val="000000"/>
                </a:solidFill>
              </a:rPr>
              <a:t>endl</a:t>
            </a:r>
            <a:r>
              <a:rPr lang="en-US" altLang="zh-CN" sz="1800" dirty="0">
                <a:solidFill>
                  <a:srgbClr val="000000"/>
                </a:solidFill>
              </a:rPr>
              <a:t>;</a:t>
            </a:r>
          </a:p>
          <a:p>
            <a:pPr marL="0" indent="0">
              <a:buNone/>
            </a:pPr>
            <a:r>
              <a:rPr lang="en-US" altLang="zh-CN" sz="1800" dirty="0">
                <a:solidFill>
                  <a:srgbClr val="000000"/>
                </a:solidFill>
              </a:rPr>
              <a:t>        return </a:t>
            </a:r>
            <a:r>
              <a:rPr lang="en-US" altLang="zh-CN" sz="1800" dirty="0" err="1">
                <a:solidFill>
                  <a:srgbClr val="000000"/>
                </a:solidFill>
              </a:rPr>
              <a:t>val</a:t>
            </a:r>
            <a:r>
              <a:rPr lang="en-US" altLang="zh-CN" sz="1800" dirty="0">
                <a:solidFill>
                  <a:srgbClr val="000000"/>
                </a:solidFill>
              </a:rPr>
              <a:t>; </a:t>
            </a:r>
          </a:p>
          <a:p>
            <a:pPr marL="0" indent="0">
              <a:buNone/>
            </a:pPr>
            <a:r>
              <a:rPr lang="en-US" altLang="zh-CN" sz="1800" dirty="0">
                <a:solidFill>
                  <a:srgbClr val="000000"/>
                </a:solidFill>
              </a:rPr>
              <a:t>    }</a:t>
            </a:r>
          </a:p>
          <a:p>
            <a:pPr marL="0" indent="0">
              <a:buNone/>
            </a:pPr>
            <a:r>
              <a:rPr lang="zh-CN" altLang="en-US" sz="1800" dirty="0">
                <a:solidFill>
                  <a:srgbClr val="000000"/>
                </a:solidFill>
              </a:rPr>
              <a:t>    </a:t>
            </a:r>
            <a:r>
              <a:rPr lang="en-US" altLang="zh-CN" sz="1800" dirty="0">
                <a:solidFill>
                  <a:srgbClr val="000000"/>
                </a:solidFill>
              </a:rPr>
              <a:t>void</a:t>
            </a:r>
            <a:r>
              <a:rPr lang="zh-CN" altLang="en-US" sz="1800" dirty="0">
                <a:solidFill>
                  <a:srgbClr val="000000"/>
                </a:solidFill>
              </a:rPr>
              <a:t> </a:t>
            </a:r>
            <a:r>
              <a:rPr lang="en-US" altLang="zh-CN" sz="1800" dirty="0">
                <a:solidFill>
                  <a:srgbClr val="000000"/>
                </a:solidFill>
              </a:rPr>
              <a:t>print()</a:t>
            </a:r>
            <a:r>
              <a:rPr lang="zh-CN" altLang="en-US" sz="1800" dirty="0">
                <a:solidFill>
                  <a:srgbClr val="000000"/>
                </a:solidFill>
              </a:rPr>
              <a:t> </a:t>
            </a:r>
            <a:r>
              <a:rPr lang="en-US" altLang="zh-CN" sz="1800" dirty="0">
                <a:solidFill>
                  <a:srgbClr val="000000"/>
                </a:solidFill>
              </a:rPr>
              <a:t>{</a:t>
            </a:r>
            <a:r>
              <a:rPr lang="zh-CN" altLang="en-US" sz="1800" dirty="0">
                <a:solidFill>
                  <a:srgbClr val="000000"/>
                </a:solidFill>
              </a:rPr>
              <a:t> </a:t>
            </a:r>
            <a:endParaRPr lang="en-US" altLang="zh-CN" sz="1800" dirty="0">
              <a:solidFill>
                <a:srgbClr val="000000"/>
              </a:solidFill>
            </a:endParaRPr>
          </a:p>
          <a:p>
            <a:pPr marL="0" indent="0">
              <a:buNone/>
            </a:pPr>
            <a:r>
              <a:rPr lang="zh-CN" altLang="en-US" sz="1800" dirty="0">
                <a:solidFill>
                  <a:srgbClr val="000000"/>
                </a:solidFill>
              </a:rPr>
              <a:t>        </a:t>
            </a:r>
            <a:r>
              <a:rPr lang="en-US" altLang="zh-CN" sz="1800" dirty="0" err="1">
                <a:solidFill>
                  <a:srgbClr val="000000"/>
                </a:solidFill>
              </a:rPr>
              <a:t>cout</a:t>
            </a:r>
            <a:r>
              <a:rPr lang="zh-CN" altLang="en-US" sz="1800" dirty="0">
                <a:solidFill>
                  <a:srgbClr val="000000"/>
                </a:solidFill>
              </a:rPr>
              <a:t> </a:t>
            </a:r>
            <a:r>
              <a:rPr lang="en-US" altLang="zh-CN" sz="1800" dirty="0">
                <a:solidFill>
                  <a:srgbClr val="000000"/>
                </a:solidFill>
              </a:rPr>
              <a:t>&lt;&lt;</a:t>
            </a:r>
            <a:r>
              <a:rPr lang="zh-CN" altLang="en-US" sz="1800" dirty="0">
                <a:solidFill>
                  <a:srgbClr val="000000"/>
                </a:solidFill>
              </a:rPr>
              <a:t> </a:t>
            </a:r>
            <a:r>
              <a:rPr lang="en-US" altLang="zh-CN" sz="1800" dirty="0" err="1">
                <a:solidFill>
                  <a:srgbClr val="000000"/>
                </a:solidFill>
              </a:rPr>
              <a:t>val</a:t>
            </a:r>
            <a:r>
              <a:rPr lang="zh-CN" altLang="en-US" sz="1800" dirty="0">
                <a:solidFill>
                  <a:srgbClr val="000000"/>
                </a:solidFill>
              </a:rPr>
              <a:t> </a:t>
            </a:r>
            <a:r>
              <a:rPr lang="en-US" altLang="zh-CN" sz="1800" dirty="0">
                <a:solidFill>
                  <a:srgbClr val="000000"/>
                </a:solidFill>
              </a:rPr>
              <a:t>&lt;&lt;</a:t>
            </a:r>
            <a:r>
              <a:rPr lang="zh-CN" altLang="en-US" sz="1800" dirty="0">
                <a:solidFill>
                  <a:srgbClr val="000000"/>
                </a:solidFill>
              </a:rPr>
              <a:t> </a:t>
            </a:r>
            <a:r>
              <a:rPr lang="en-US" altLang="zh-CN" sz="1800" dirty="0" err="1">
                <a:solidFill>
                  <a:srgbClr val="000000"/>
                </a:solidFill>
              </a:rPr>
              <a:t>endl</a:t>
            </a:r>
            <a:r>
              <a:rPr lang="en-US" altLang="zh-CN" sz="1800" dirty="0">
                <a:solidFill>
                  <a:srgbClr val="000000"/>
                </a:solidFill>
              </a:rPr>
              <a:t>;</a:t>
            </a:r>
            <a:r>
              <a:rPr lang="zh-CN" altLang="en-US" sz="1800" dirty="0">
                <a:solidFill>
                  <a:srgbClr val="000000"/>
                </a:solidFill>
              </a:rPr>
              <a:t> </a:t>
            </a:r>
            <a:endParaRPr lang="en-US" altLang="zh-CN" sz="1800" dirty="0">
              <a:solidFill>
                <a:srgbClr val="000000"/>
              </a:solidFill>
            </a:endParaRPr>
          </a:p>
          <a:p>
            <a:pPr marL="0" indent="0">
              <a:buNone/>
            </a:pPr>
            <a:r>
              <a:rPr lang="zh-CN" altLang="en-US" sz="1800" dirty="0">
                <a:solidFill>
                  <a:srgbClr val="000000"/>
                </a:solidFill>
              </a:rPr>
              <a:t>    </a:t>
            </a:r>
            <a:r>
              <a:rPr lang="en-US" altLang="zh-CN" sz="1800" dirty="0">
                <a:solidFill>
                  <a:srgbClr val="000000"/>
                </a:solidFill>
              </a:rPr>
              <a:t>}</a:t>
            </a:r>
          </a:p>
          <a:p>
            <a:pPr marL="0" indent="0">
              <a:buNone/>
            </a:pPr>
            <a:r>
              <a:rPr lang="en-US" altLang="zh-CN" sz="1800" dirty="0">
                <a:solidFill>
                  <a:srgbClr val="000000"/>
                </a:solidFill>
              </a:rPr>
              <a:t>private:</a:t>
            </a:r>
          </a:p>
          <a:p>
            <a:pPr marL="0" indent="0">
              <a:buNone/>
            </a:pPr>
            <a:r>
              <a:rPr lang="en-US" altLang="zh-CN" sz="1800" dirty="0">
                <a:solidFill>
                  <a:srgbClr val="000000"/>
                </a:solidFill>
              </a:rPr>
              <a:t>    </a:t>
            </a:r>
            <a:r>
              <a:rPr lang="en-US" altLang="zh-CN" sz="1800" dirty="0" err="1">
                <a:solidFill>
                  <a:srgbClr val="000000"/>
                </a:solidFill>
              </a:rPr>
              <a:t>size_t</a:t>
            </a:r>
            <a:r>
              <a:rPr lang="en-US" altLang="zh-CN" sz="1800" dirty="0">
                <a:solidFill>
                  <a:srgbClr val="000000"/>
                </a:solidFill>
              </a:rPr>
              <a:t> </a:t>
            </a:r>
            <a:r>
              <a:rPr lang="en-US" altLang="zh-CN" sz="1800" dirty="0" err="1">
                <a:solidFill>
                  <a:srgbClr val="000000"/>
                </a:solidFill>
              </a:rPr>
              <a:t>val</a:t>
            </a:r>
            <a:r>
              <a:rPr lang="en-US" altLang="zh-CN" sz="1800" dirty="0">
                <a:solidFill>
                  <a:srgbClr val="000000"/>
                </a:solidFill>
              </a:rPr>
              <a:t>;</a:t>
            </a:r>
          </a:p>
          <a:p>
            <a:pPr marL="0" indent="0">
              <a:buNone/>
            </a:pPr>
            <a:r>
              <a:rPr lang="en-US" altLang="zh-CN" sz="1800" dirty="0">
                <a:solidFill>
                  <a:srgbClr val="000000"/>
                </a:solidFill>
              </a:rPr>
              <a:t>};</a:t>
            </a: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给定类如下，请写出代码</a:t>
            </a:r>
            <a:r>
              <a:rPr kumimoji="1" lang="zh-CN" altLang="en-US" sz="2800">
                <a:latin typeface="Microsoft YaHei" charset="-122"/>
                <a:ea typeface="Microsoft YaHei" charset="-122"/>
                <a:cs typeface="Microsoft YaHei" charset="-122"/>
              </a:rPr>
              <a:t>的准确输出：</a:t>
            </a:r>
            <a:endParaRPr kumimoji="1" lang="en-US" altLang="zh-CN" sz="2800" dirty="0">
              <a:latin typeface="Microsoft YaHei" charset="-122"/>
              <a:ea typeface="Microsoft YaHei" charset="-122"/>
              <a:cs typeface="Microsoft YaHei" charset="-122"/>
            </a:endParaRPr>
          </a:p>
        </p:txBody>
      </p:sp>
      <p:sp>
        <p:nvSpPr>
          <p:cNvPr id="6" name="内容占位符 2"/>
          <p:cNvSpPr txBox="1">
            <a:spLocks/>
          </p:cNvSpPr>
          <p:nvPr/>
        </p:nvSpPr>
        <p:spPr bwMode="auto">
          <a:xfrm>
            <a:off x="5364088" y="2308424"/>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smtClean="0">
                <a:solidFill>
                  <a:srgbClr val="000000"/>
                </a:solidFill>
              </a:rPr>
              <a:t>	</a:t>
            </a:r>
            <a:r>
              <a:rPr kumimoji="1" lang="en-US" altLang="zh-CN" sz="2000" dirty="0" err="1" smtClean="0">
                <a:solidFill>
                  <a:srgbClr val="000000"/>
                </a:solidFill>
              </a:rPr>
              <a:t>si</a:t>
            </a:r>
            <a:r>
              <a:rPr kumimoji="1" lang="en-US" altLang="zh-CN" sz="2000" dirty="0" smtClean="0">
                <a:solidFill>
                  <a:srgbClr val="000000"/>
                </a:solidFill>
              </a:rPr>
              <a:t> </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smtClean="0">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a:p>
        </p:txBody>
      </p:sp>
    </p:spTree>
    <p:extLst>
      <p:ext uri="{BB962C8B-B14F-4D97-AF65-F5344CB8AC3E}">
        <p14:creationId xmlns:p14="http://schemas.microsoft.com/office/powerpoint/2010/main" val="13557446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a:t>
            </a:r>
            <a:r>
              <a:rPr kumimoji="1" lang="zh-CN" altLang="en-US" dirty="0" smtClean="0"/>
              <a:t>类型</a:t>
            </a:r>
            <a:r>
              <a:rPr kumimoji="1" lang="zh-CN" altLang="en-US" dirty="0"/>
              <a:t>转换：实例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smtClean="0"/>
              <a:t>最终输出：</a:t>
            </a:r>
            <a:endParaRPr kumimoji="1" lang="en-US" altLang="zh-CN" sz="1800" dirty="0" smtClean="0"/>
          </a:p>
          <a:p>
            <a:pPr marL="0" indent="0">
              <a:buNone/>
            </a:pPr>
            <a:r>
              <a:rPr kumimoji="1" lang="en-US" altLang="zh-CN" sz="1800" dirty="0" err="1" smtClean="0"/>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smtClean="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smtClean="0">
                <a:solidFill>
                  <a:srgbClr val="FF0000"/>
                </a:solidFill>
              </a:rPr>
              <a:t>si</a:t>
            </a:r>
            <a:r>
              <a:rPr kumimoji="1" lang="zh-CN" altLang="en-US" sz="1800" dirty="0">
                <a:solidFill>
                  <a:srgbClr val="FF0000"/>
                </a:solidFill>
              </a:rPr>
              <a:t>，</a:t>
            </a:r>
            <a:r>
              <a:rPr kumimoji="1" lang="zh-CN" altLang="en-US" sz="1800" dirty="0" smtClean="0">
                <a:solidFill>
                  <a:srgbClr val="FF0000"/>
                </a:solidFill>
              </a:rPr>
              <a:t>调用</a:t>
            </a:r>
            <a:r>
              <a:rPr kumimoji="1" lang="zh-CN" altLang="en-US" sz="1800" dirty="0">
                <a:solidFill>
                  <a:srgbClr val="FF0000"/>
                </a:solidFill>
              </a:rPr>
              <a:t>构造函数</a:t>
            </a:r>
            <a:endParaRPr kumimoji="1" lang="en-US" altLang="zh-CN" sz="1800" dirty="0">
              <a:solidFill>
                <a:srgbClr val="FF0000"/>
              </a:solidFill>
            </a:endParaRPr>
          </a:p>
          <a:p>
            <a:pPr marL="0" indent="0">
              <a:buNone/>
            </a:pPr>
            <a:r>
              <a:rPr kumimoji="1" lang="en-US" altLang="zh-CN" sz="1800" dirty="0" err="1" smtClean="0"/>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smtClean="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smtClean="0">
                <a:solidFill>
                  <a:srgbClr val="FF0000"/>
                </a:solidFill>
              </a:rPr>
              <a:t>4.10</a:t>
            </a:r>
            <a:r>
              <a:rPr kumimoji="1" lang="zh-CN" altLang="en-US" sz="1800" dirty="0" smtClean="0">
                <a:solidFill>
                  <a:srgbClr val="FF0000"/>
                </a:solidFill>
              </a:rPr>
              <a:t>，首先</a:t>
            </a:r>
            <a:r>
              <a:rPr kumimoji="1" lang="zh-CN" altLang="en-US" sz="1800" dirty="0">
                <a:solidFill>
                  <a:srgbClr val="FF0000"/>
                </a:solidFill>
              </a:rPr>
              <a:t>内置类型转换将</a:t>
            </a:r>
            <a:r>
              <a:rPr kumimoji="1" lang="en-US" altLang="zh-CN" sz="1800" dirty="0" err="1">
                <a:solidFill>
                  <a:srgbClr val="FF0000"/>
                </a:solidFill>
              </a:rPr>
              <a:t>double</a:t>
            </a:r>
            <a:r>
              <a:rPr kumimoji="1" lang="en-US" altLang="en-US" sz="1800" dirty="0" err="1">
                <a:solidFill>
                  <a:srgbClr val="FF0000"/>
                </a:solidFill>
              </a:rPr>
              <a:t>转换为int，然后</a:t>
            </a:r>
            <a:r>
              <a:rPr kumimoji="1" lang="zh-CN" altLang="en-US" sz="1800" dirty="0">
                <a:solidFill>
                  <a:srgbClr val="FF0000"/>
                </a:solidFill>
              </a:rPr>
              <a:t>调用构造函数隐式地将</a:t>
            </a:r>
            <a:r>
              <a:rPr kumimoji="1" lang="en-US" altLang="zh-CN" sz="1800" dirty="0">
                <a:solidFill>
                  <a:srgbClr val="FF0000"/>
                </a:solidFill>
              </a:rPr>
              <a:t>4</a:t>
            </a:r>
            <a:r>
              <a:rPr kumimoji="1" lang="zh-CN" altLang="en-US" sz="1800" dirty="0">
                <a:solidFill>
                  <a:srgbClr val="FF0000"/>
                </a:solidFill>
              </a:rPr>
              <a:t>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smtClean="0"/>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smtClean="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smtClean="0">
                <a:solidFill>
                  <a:srgbClr val="FF0000"/>
                </a:solidFill>
              </a:rPr>
              <a:t>3</a:t>
            </a:r>
            <a:r>
              <a:rPr kumimoji="1" lang="zh-CN" altLang="en-US" sz="1800" dirty="0" smtClean="0">
                <a:solidFill>
                  <a:srgbClr val="FF0000"/>
                </a:solidFill>
              </a:rPr>
              <a:t>，调用</a:t>
            </a:r>
            <a:r>
              <a:rPr kumimoji="1" lang="zh-CN" altLang="en-US" sz="1800" dirty="0">
                <a:solidFill>
                  <a:srgbClr val="FF0000"/>
                </a:solidFill>
              </a:rPr>
              <a:t>类型转换运算符将</a:t>
            </a:r>
            <a:r>
              <a:rPr kumimoji="1" lang="en-US" altLang="zh-CN" sz="1800" dirty="0" err="1">
                <a:solidFill>
                  <a:srgbClr val="FF0000"/>
                </a:solidFill>
              </a:rPr>
              <a:t>si</a:t>
            </a:r>
            <a:r>
              <a:rPr kumimoji="1" lang="zh-CN" altLang="en-US" sz="1800" dirty="0">
                <a:solidFill>
                  <a:srgbClr val="FF0000"/>
                </a:solidFill>
              </a:rPr>
              <a:t>隐式地转换成</a:t>
            </a:r>
            <a:r>
              <a:rPr kumimoji="1" lang="en-US" altLang="zh-CN" sz="1800" dirty="0" err="1">
                <a:solidFill>
                  <a:srgbClr val="FF0000"/>
                </a:solidFill>
              </a:rPr>
              <a:t>int</a:t>
            </a:r>
            <a:endParaRPr kumimoji="1" lang="en-US" altLang="zh-CN" sz="1800" dirty="0">
              <a:solidFill>
                <a:srgbClr val="FF0000"/>
              </a:solidFill>
            </a:endParaRPr>
          </a:p>
          <a:p>
            <a:pPr marL="0" indent="0">
              <a:buNone/>
            </a:pPr>
            <a:r>
              <a:rPr kumimoji="1" lang="en-US" altLang="zh-CN" sz="1800" dirty="0" err="1" smtClean="0"/>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smtClean="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smtClean="0">
                <a:solidFill>
                  <a:srgbClr val="FF0000"/>
                </a:solidFill>
              </a:rPr>
              <a:t>3</a:t>
            </a:r>
            <a:r>
              <a:rPr kumimoji="1" lang="zh-CN" altLang="en-US" sz="1800" dirty="0" smtClean="0">
                <a:solidFill>
                  <a:srgbClr val="FF0000"/>
                </a:solidFill>
              </a:rPr>
              <a:t>，调用</a:t>
            </a:r>
            <a:r>
              <a:rPr kumimoji="1" lang="zh-CN" altLang="en-US" sz="1800" dirty="0">
                <a:solidFill>
                  <a:srgbClr val="FF0000"/>
                </a:solidFill>
              </a:rPr>
              <a:t>构造函数隐式地将</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的结果转换成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smtClean="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a:p>
        </p:txBody>
      </p:sp>
      <p:sp>
        <p:nvSpPr>
          <p:cNvPr id="6" name="内容占位符 2"/>
          <p:cNvSpPr txBox="1">
            <a:spLocks/>
          </p:cNvSpPr>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smtClean="0">
                <a:solidFill>
                  <a:srgbClr val="000000"/>
                </a:solidFill>
              </a:rPr>
              <a:t>	</a:t>
            </a:r>
            <a:r>
              <a:rPr kumimoji="1" lang="en-US" altLang="zh-CN" sz="2000" dirty="0" err="1" smtClean="0">
                <a:solidFill>
                  <a:srgbClr val="000000"/>
                </a:solidFill>
              </a:rPr>
              <a:t>si</a:t>
            </a:r>
            <a:r>
              <a:rPr kumimoji="1" lang="en-US" altLang="zh-CN" sz="2000" dirty="0" smtClean="0">
                <a:solidFill>
                  <a:srgbClr val="000000"/>
                </a:solidFill>
              </a:rPr>
              <a:t> </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smtClean="0">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spTree>
    <p:extLst>
      <p:ext uri="{BB962C8B-B14F-4D97-AF65-F5344CB8AC3E}">
        <p14:creationId xmlns:p14="http://schemas.microsoft.com/office/powerpoint/2010/main" val="469510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10000"/>
              </a:lnSpc>
            </a:pPr>
            <a:r>
              <a:rPr lang="zh-CN" altLang="en-US" dirty="0" smtClean="0"/>
              <a:t>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lnSpcReduction="10000"/>
          </a:bodyPr>
          <a:lstStyle/>
          <a:p>
            <a:pPr>
              <a:lnSpc>
                <a:spcPct val="110000"/>
              </a:lnSpc>
            </a:pPr>
            <a:r>
              <a:rPr lang="zh-CN" altLang="en-US" dirty="0"/>
              <a:t>具名变量的别名：类型名 </a:t>
            </a:r>
            <a:r>
              <a:rPr lang="en-US" altLang="zh-CN" dirty="0"/>
              <a:t>&amp; </a:t>
            </a:r>
            <a:r>
              <a:rPr lang="zh-CN" altLang="en-US" dirty="0"/>
              <a:t>引用</a:t>
            </a:r>
            <a:r>
              <a:rPr lang="zh-CN" altLang="en-US" dirty="0" smtClean="0"/>
              <a:t>名 </a:t>
            </a:r>
            <a:r>
              <a:rPr lang="en-US" altLang="zh-CN" dirty="0" smtClean="0"/>
              <a:t>=</a:t>
            </a:r>
            <a:r>
              <a:rPr lang="zh-CN" altLang="en-US" dirty="0" smtClean="0"/>
              <a:t> </a:t>
            </a:r>
            <a:r>
              <a:rPr lang="zh-CN" altLang="en-US" dirty="0"/>
              <a:t>变量名</a:t>
            </a:r>
            <a:endParaRPr lang="en-US" altLang="zh-CN" dirty="0"/>
          </a:p>
          <a:p>
            <a:pPr marL="0" indent="0">
              <a:lnSpc>
                <a:spcPct val="110000"/>
              </a:lnSpc>
              <a:buNone/>
            </a:pPr>
            <a:r>
              <a:rPr lang="zh-CN" altLang="en-US" sz="2600" dirty="0" smtClean="0"/>
              <a:t>例</a:t>
            </a:r>
            <a:r>
              <a:rPr lang="zh-CN" altLang="en-US" sz="2600" dirty="0"/>
              <a:t>：</a:t>
            </a:r>
            <a:r>
              <a:rPr lang="en-US" altLang="zh-CN" sz="2600" dirty="0" err="1"/>
              <a:t>int</a:t>
            </a:r>
            <a:r>
              <a:rPr lang="en-US" altLang="zh-CN" sz="2600" dirty="0"/>
              <a:t> v0; </a:t>
            </a:r>
            <a:r>
              <a:rPr lang="en-US" altLang="zh-CN" sz="2600" dirty="0" err="1">
                <a:solidFill>
                  <a:srgbClr val="FF0000"/>
                </a:solidFill>
              </a:rPr>
              <a:t>int</a:t>
            </a:r>
            <a:r>
              <a:rPr lang="en-US" altLang="zh-CN" sz="2600" dirty="0">
                <a:solidFill>
                  <a:srgbClr val="FF0000"/>
                </a:solidFill>
              </a:rPr>
              <a:t> &amp; v1 = v0; </a:t>
            </a:r>
            <a:r>
              <a:rPr lang="en-US" altLang="zh-CN" sz="2600" dirty="0"/>
              <a:t>v1</a:t>
            </a:r>
            <a:r>
              <a:rPr lang="zh-CN" altLang="en-US" sz="2600" dirty="0"/>
              <a:t>是变量</a:t>
            </a:r>
            <a:r>
              <a:rPr lang="en-US" altLang="zh-CN" sz="2600" dirty="0"/>
              <a:t>v0</a:t>
            </a:r>
            <a:r>
              <a:rPr lang="zh-CN" altLang="en-US" sz="26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引用必须在定义时进行初始化（赋初值）</a:t>
            </a:r>
            <a:endParaRPr lang="en-US" altLang="zh-CN" dirty="0">
              <a:solidFill>
                <a:srgbClr val="FF0000"/>
              </a:solidFill>
            </a:endParaRPr>
          </a:p>
          <a:p>
            <a:pPr>
              <a:lnSpc>
                <a:spcPct val="110000"/>
              </a:lnSpc>
            </a:pPr>
            <a:r>
              <a:rPr lang="zh-CN" altLang="en-US" dirty="0"/>
              <a:t>被引用变量名可以是结构变量成员，如</a:t>
            </a:r>
            <a:r>
              <a:rPr lang="en-US" altLang="zh-CN" dirty="0" err="1"/>
              <a:t>s.m</a:t>
            </a:r>
            <a:endParaRPr lang="en-US" altLang="zh-CN" dirty="0"/>
          </a:p>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void swap(</a:t>
            </a:r>
            <a:r>
              <a:rPr lang="en-US" altLang="zh-CN" dirty="0" err="1"/>
              <a:t>int</a:t>
            </a:r>
            <a:r>
              <a:rPr lang="en-US" altLang="zh-CN" dirty="0"/>
              <a:t>&amp; a, </a:t>
            </a:r>
            <a:r>
              <a:rPr lang="en-US" altLang="zh-CN" dirty="0" err="1"/>
              <a:t>int</a:t>
            </a:r>
            <a:r>
              <a:rPr lang="en-US" altLang="zh-CN" dirty="0"/>
              <a:t>&amp; b)</a:t>
            </a:r>
          </a:p>
          <a:p>
            <a:pPr marL="0" indent="0">
              <a:lnSpc>
                <a:spcPct val="110000"/>
              </a:lnSpc>
              <a:buNone/>
            </a:pPr>
            <a:r>
              <a:rPr lang="en-US" altLang="zh-CN" dirty="0"/>
              <a:t>  {  </a:t>
            </a:r>
            <a:r>
              <a:rPr lang="en-US" altLang="zh-CN" dirty="0" err="1"/>
              <a:t>int</a:t>
            </a:r>
            <a:r>
              <a:rPr lang="en-US" altLang="zh-CN" dirty="0"/>
              <a:t> </a:t>
            </a:r>
            <a:r>
              <a:rPr lang="en-US" altLang="zh-CN" dirty="0" err="1"/>
              <a:t>tmp</a:t>
            </a:r>
            <a:r>
              <a:rPr lang="en-US" altLang="zh-CN" dirty="0"/>
              <a:t> = b; b = a; a = </a:t>
            </a:r>
            <a:r>
              <a:rPr lang="en-US" altLang="zh-CN" dirty="0" err="1"/>
              <a:t>tmp</a:t>
            </a:r>
            <a:r>
              <a:rPr lang="en-US" altLang="zh-CN" dirty="0"/>
              <a:t>; }</a:t>
            </a:r>
          </a:p>
          <a:p>
            <a:pPr>
              <a:lnSpc>
                <a:spcPct val="110000"/>
              </a:lnSpc>
            </a:pPr>
            <a:r>
              <a:rPr lang="zh-CN" altLang="en-US" dirty="0"/>
              <a:t>函数返回值可以是引用类型，但不得是函数的临时变量</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Tree>
    <p:extLst>
      <p:ext uri="{BB962C8B-B14F-4D97-AF65-F5344CB8AC3E}">
        <p14:creationId xmlns:p14="http://schemas.microsoft.com/office/powerpoint/2010/main" val="36585604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禁止自动类型</a:t>
            </a:r>
            <a:r>
              <a:rPr kumimoji="1" lang="zh-CN" altLang="en-US" dirty="0"/>
              <a:t>转换</a:t>
            </a:r>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修饰类型转换运算符或类型转换构造函数，则相应的类型转换必须显式地进行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p>
        </p:txBody>
      </p:sp>
    </p:spTree>
    <p:extLst>
      <p:ext uri="{BB962C8B-B14F-4D97-AF65-F5344CB8AC3E}">
        <p14:creationId xmlns:p14="http://schemas.microsoft.com/office/powerpoint/2010/main" val="3314143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D6353F-A731-4C23-9572-DBB9260B8594}"/>
              </a:ext>
            </a:extLst>
          </p:cNvPr>
          <p:cNvSpPr>
            <a:spLocks noGrp="1"/>
          </p:cNvSpPr>
          <p:nvPr>
            <p:ph type="title"/>
          </p:nvPr>
        </p:nvSpPr>
        <p:spPr/>
        <p:txBody>
          <a:bodyPr/>
          <a:lstStyle/>
          <a:p>
            <a:r>
              <a:rPr lang="zh-CN" altLang="en-US" dirty="0" smtClean="0"/>
              <a:t>禁止自动类型</a:t>
            </a:r>
            <a:r>
              <a:rPr lang="zh-CN" altLang="en-US" dirty="0"/>
              <a:t>转换</a:t>
            </a:r>
          </a:p>
        </p:txBody>
      </p:sp>
      <p:sp>
        <p:nvSpPr>
          <p:cNvPr id="3" name="内容占位符 2">
            <a:extLst>
              <a:ext uri="{FF2B5EF4-FFF2-40B4-BE49-F238E27FC236}">
                <a16:creationId xmlns:a16="http://schemas.microsoft.com/office/drawing/2014/main" xmlns="" id="{08C7479B-15B2-4495-B2F6-C350DB9EB886}"/>
              </a:ext>
            </a:extLst>
          </p:cNvPr>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a:extLst>
              <a:ext uri="{FF2B5EF4-FFF2-40B4-BE49-F238E27FC236}">
                <a16:creationId xmlns:a16="http://schemas.microsoft.com/office/drawing/2014/main" xmlns="" id="{60B3B2A4-7EBC-4B3B-A04C-44C9C0ABFF36}"/>
              </a:ext>
            </a:extLst>
          </p:cNvPr>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
        <p:nvSpPr>
          <p:cNvPr id="5" name="矩形 4">
            <a:extLst>
              <a:ext uri="{FF2B5EF4-FFF2-40B4-BE49-F238E27FC236}">
                <a16:creationId xmlns:a16="http://schemas.microsoft.com/office/drawing/2014/main" xmlns="" id="{EC4DC032-BF71-4F0E-9585-66233D66CD7E}"/>
              </a:ext>
            </a:extLst>
          </p:cNvPr>
          <p:cNvSpPr/>
          <p:nvPr/>
        </p:nvSpPr>
        <p:spPr>
          <a:xfrm>
            <a:off x="940768" y="2295154"/>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solidFill>
                  <a:srgbClr val="000000"/>
                </a:solidFill>
                <a:latin typeface="Consolas" charset="0"/>
                <a:ea typeface="Consolas" charset="0"/>
                <a:cs typeface="Consolas" charset="0"/>
              </a:rPr>
              <a:t>  </a:t>
            </a:r>
            <a:r>
              <a:rPr lang="hr-HR" altLang="zh-CN" sz="2400" b="1" dirty="0">
                <a:solidFill>
                  <a:srgbClr val="FF0000"/>
                </a:solidFill>
                <a:latin typeface="Consolas" charset="0"/>
                <a:ea typeface="Consolas" charset="0"/>
                <a:cs typeface="Consolas" charset="0"/>
              </a:rPr>
              <a:t>Dst d1(s);</a:t>
            </a:r>
            <a:r>
              <a:rPr lang="en-US" altLang="zh-CN" sz="2400" b="1" dirty="0">
                <a:solidFill>
                  <a:srgbClr val="FF0000"/>
                </a:solidFill>
                <a:latin typeface="Consolas" charset="0"/>
                <a:ea typeface="Consolas" charset="0"/>
                <a:cs typeface="Consolas" charset="0"/>
              </a:rPr>
              <a:t>		//</a:t>
            </a:r>
            <a:r>
              <a:rPr lang="zh-CN" altLang="en-US" sz="2400" b="1" dirty="0">
                <a:solidFill>
                  <a:srgbClr val="FF0000"/>
                </a:solidFill>
                <a:latin typeface="Consolas" charset="0"/>
                <a:ea typeface="Consolas" charset="0"/>
                <a:cs typeface="Consolas" charset="0"/>
              </a:rPr>
              <a:t>可以执行，被认为是显式初始化</a:t>
            </a:r>
            <a:endParaRPr lang="en-US" altLang="zh-CN" sz="2400" b="1" dirty="0">
              <a:solidFill>
                <a:srgbClr val="FF0000"/>
              </a:solidFill>
              <a:latin typeface="Consolas" charset="0"/>
              <a:ea typeface="Consolas" charset="0"/>
              <a:cs typeface="Consolas" charset="0"/>
            </a:endParaRPr>
          </a:p>
          <a:p>
            <a:endParaRPr lang="en-US" altLang="zh-CN" sz="2400" b="1" dirty="0">
              <a:solidFill>
                <a:srgbClr val="FF0000"/>
              </a:solidFill>
              <a:latin typeface="Consolas" charset="0"/>
              <a:ea typeface="Consolas" charset="0"/>
              <a:cs typeface="Consolas" charset="0"/>
            </a:endParaRPr>
          </a:p>
          <a:p>
            <a:r>
              <a:rPr lang="zh-CN" altLang="en-US" sz="2400" b="1" dirty="0">
                <a:solidFill>
                  <a:srgbClr val="FF0000"/>
                </a:solidFill>
                <a:latin typeface="Consolas" charset="0"/>
                <a:ea typeface="Consolas" charset="0"/>
                <a:cs typeface="Consolas" charset="0"/>
              </a:rPr>
              <a:t>  </a:t>
            </a:r>
            <a:r>
              <a:rPr lang="pt-BR" altLang="zh-CN" sz="2400" b="1" dirty="0">
                <a:solidFill>
                  <a:srgbClr val="FF0000"/>
                </a:solidFill>
                <a:latin typeface="Consolas" charset="0"/>
                <a:ea typeface="Consolas" charset="0"/>
                <a:cs typeface="Consolas" charset="0"/>
              </a:rPr>
              <a:t>Dst d</a:t>
            </a:r>
            <a:r>
              <a:rPr lang="en-US" altLang="zh-CN" sz="2400" b="1" dirty="0">
                <a:solidFill>
                  <a:srgbClr val="FF0000"/>
                </a:solidFill>
                <a:latin typeface="Consolas" charset="0"/>
                <a:ea typeface="Consolas" charset="0"/>
                <a:cs typeface="Consolas" charset="0"/>
              </a:rPr>
              <a:t>2</a:t>
            </a:r>
            <a:r>
              <a:rPr lang="pt-BR" altLang="zh-CN" sz="2400" b="1" dirty="0">
                <a:solidFill>
                  <a:srgbClr val="FF0000"/>
                </a:solidFill>
                <a:latin typeface="Consolas" charset="0"/>
                <a:ea typeface="Consolas" charset="0"/>
                <a:cs typeface="Consolas" charset="0"/>
              </a:rPr>
              <a:t> = s; 		</a:t>
            </a:r>
            <a:r>
              <a:rPr lang="en-US" altLang="zh-CN" sz="2400" b="1" dirty="0">
                <a:solidFill>
                  <a:srgbClr val="FF0000"/>
                </a:solidFill>
                <a:latin typeface="Consolas" charset="0"/>
                <a:ea typeface="Consolas" charset="0"/>
                <a:cs typeface="Consolas" charset="0"/>
              </a:rPr>
              <a:t>//</a:t>
            </a:r>
            <a:r>
              <a:rPr lang="zh-CN" altLang="en-US" sz="2400" b="1" dirty="0">
                <a:solidFill>
                  <a:srgbClr val="FF0000"/>
                </a:solidFill>
                <a:latin typeface="Consolas" charset="0"/>
                <a:ea typeface="Consolas" charset="0"/>
                <a:cs typeface="Consolas" charset="0"/>
              </a:rPr>
              <a:t>错误，隐式转换</a:t>
            </a:r>
            <a:endParaRPr lang="pt-BR" altLang="zh-CN" sz="2400" b="1" dirty="0">
              <a:solidFill>
                <a:srgbClr val="FF0000"/>
              </a:solidFill>
              <a:latin typeface="Consolas" charset="0"/>
              <a:ea typeface="Consolas" charset="0"/>
              <a:cs typeface="Consolas" charset="0"/>
            </a:endParaRPr>
          </a:p>
          <a:p>
            <a:r>
              <a:rPr lang="pt-BR" altLang="zh-CN" sz="2400" b="1" dirty="0">
                <a:solidFill>
                  <a:srgbClr val="FF0000"/>
                </a:solidFill>
                <a:latin typeface="Consolas" charset="0"/>
                <a:ea typeface="Consolas" charset="0"/>
                <a:cs typeface="Consolas" charset="0"/>
              </a:rPr>
              <a:t>  Func(s);    		//</a:t>
            </a:r>
            <a:r>
              <a:rPr lang="zh-CN" altLang="en-US" sz="2400" b="1" dirty="0">
                <a:solidFill>
                  <a:srgbClr val="FF0000"/>
                </a:solidFill>
                <a:latin typeface="Consolas" charset="0"/>
                <a:ea typeface="Consolas" charset="0"/>
                <a:cs typeface="Consolas" charset="0"/>
              </a:rPr>
              <a:t>错误，隐式转换</a:t>
            </a: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37850522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3" name="内容占位符 2"/>
          <p:cNvSpPr>
            <a:spLocks noGrp="1"/>
          </p:cNvSpPr>
          <p:nvPr>
            <p:ph idx="1"/>
          </p:nvPr>
        </p:nvSpPr>
        <p:spPr>
          <a:xfrm>
            <a:off x="628650" y="1628801"/>
            <a:ext cx="8047806" cy="3744416"/>
          </a:xfrm>
        </p:spPr>
        <p:txBody>
          <a:bodyPr/>
          <a:lstStyle/>
          <a:p>
            <a:r>
              <a:rPr kumimoji="1" lang="en-US" altLang="zh-CN" dirty="0" err="1"/>
              <a:t>const_cast</a:t>
            </a:r>
            <a:r>
              <a:rPr kumimoji="1" lang="zh-CN" altLang="en-US" dirty="0"/>
              <a:t>，去除</a:t>
            </a:r>
            <a:r>
              <a:rPr kumimoji="1" lang="zh-TW" altLang="en-US" dirty="0"/>
              <a:t>类型的</a:t>
            </a:r>
            <a:r>
              <a:rPr kumimoji="1" lang="en-US" altLang="zh-TW" dirty="0" err="1"/>
              <a:t>const</a:t>
            </a:r>
            <a:r>
              <a:rPr kumimoji="1" lang="zh-TW" altLang="en-US" dirty="0"/>
              <a:t>或</a:t>
            </a:r>
            <a:r>
              <a:rPr kumimoji="1" lang="en-US" altLang="zh-TW" dirty="0"/>
              <a:t>volatile</a:t>
            </a:r>
            <a:r>
              <a:rPr kumimoji="1" lang="zh-TW" altLang="en-US" dirty="0"/>
              <a:t>属性</a:t>
            </a:r>
            <a:r>
              <a:rPr kumimoji="1" lang="zh-CN" altLang="en-US" dirty="0"/>
              <a:t>。</a:t>
            </a:r>
          </a:p>
          <a:p>
            <a:r>
              <a:rPr kumimoji="1" lang="en-US" altLang="zh-CN" dirty="0" err="1">
                <a:solidFill>
                  <a:srgbClr val="FF0000"/>
                </a:solidFill>
              </a:rPr>
              <a:t>static_cast</a:t>
            </a:r>
            <a:r>
              <a:rPr kumimoji="1" lang="zh-CN" altLang="en-US" dirty="0">
                <a:solidFill>
                  <a:srgbClr val="FF0000"/>
                </a:solidFill>
              </a:rPr>
              <a:t>，类似于</a:t>
            </a:r>
            <a:r>
              <a:rPr kumimoji="1" lang="en-US" altLang="zh-CN" dirty="0">
                <a:solidFill>
                  <a:srgbClr val="FF0000"/>
                </a:solidFill>
              </a:rPr>
              <a:t>C</a:t>
            </a:r>
            <a:r>
              <a:rPr kumimoji="1" lang="zh-CN" altLang="en-US" dirty="0">
                <a:solidFill>
                  <a:srgbClr val="FF0000"/>
                </a:solidFill>
              </a:rPr>
              <a:t>风格的强制转换。无条件转换，静态类型转换。</a:t>
            </a:r>
          </a:p>
          <a:p>
            <a:r>
              <a:rPr kumimoji="1" lang="en-US" altLang="zh-CN" dirty="0" err="1">
                <a:solidFill>
                  <a:srgbClr val="002060"/>
                </a:solidFill>
              </a:rPr>
              <a:t>dynamic_cast</a:t>
            </a:r>
            <a:r>
              <a:rPr kumimoji="1" lang="zh-CN" altLang="en-US" dirty="0">
                <a:solidFill>
                  <a:srgbClr val="002060"/>
                </a:solidFill>
              </a:rPr>
              <a:t>，动态类型转换。如子类和父类之间的多态类型转换。</a:t>
            </a:r>
          </a:p>
          <a:p>
            <a:r>
              <a:rPr kumimoji="1" lang="en-US" altLang="zh-CN" dirty="0" err="1"/>
              <a:t>reinterpret_cast</a:t>
            </a:r>
            <a:r>
              <a:rPr kumimoji="1" lang="zh-CN" altLang="en-US" dirty="0"/>
              <a:t>，仅仅重新解释类型，但没有进行二进制的转换。</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spTree>
    <p:extLst>
      <p:ext uri="{BB962C8B-B14F-4D97-AF65-F5344CB8AC3E}">
        <p14:creationId xmlns:p14="http://schemas.microsoft.com/office/powerpoint/2010/main" val="16690885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
        <p:nvSpPr>
          <p:cNvPr id="7" name="内容占位符 6">
            <a:extLst>
              <a:ext uri="{FF2B5EF4-FFF2-40B4-BE49-F238E27FC236}">
                <a16:creationId xmlns:a16="http://schemas.microsoft.com/office/drawing/2014/main" xmlns="" id="{1A966CE3-80CD-479A-A375-842BA687E108}"/>
              </a:ext>
            </a:extLst>
          </p:cNvPr>
          <p:cNvSpPr>
            <a:spLocks noGrp="1"/>
          </p:cNvSpPr>
          <p:nvPr>
            <p:ph idx="1"/>
          </p:nvPr>
        </p:nvSpPr>
        <p:spPr/>
        <p:txBody>
          <a:bodyPr/>
          <a:lstStyle/>
          <a:p>
            <a:r>
              <a:rPr lang="zh-CN" altLang="en-US" dirty="0" smtClean="0"/>
              <a:t>之前的示例修改</a:t>
            </a:r>
            <a:r>
              <a:rPr lang="zh-CN" altLang="en-US" dirty="0"/>
              <a:t>为</a:t>
            </a:r>
          </a:p>
        </p:txBody>
      </p:sp>
      <p:sp>
        <p:nvSpPr>
          <p:cNvPr id="8" name="矩形 7">
            <a:extLst>
              <a:ext uri="{FF2B5EF4-FFF2-40B4-BE49-F238E27FC236}">
                <a16:creationId xmlns:a16="http://schemas.microsoft.com/office/drawing/2014/main" xmlns="" id="{DE017701-D16F-42B4-A912-0DEC7672887B}"/>
              </a:ext>
            </a:extLst>
          </p:cNvPr>
          <p:cNvSpPr/>
          <p:nvPr/>
        </p:nvSpPr>
        <p:spPr>
          <a:xfrm>
            <a:off x="1079104" y="2420888"/>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latin typeface="Consolas" charset="0"/>
                <a:ea typeface="Consolas" charset="0"/>
                <a:cs typeface="Consolas" charset="0"/>
              </a:rPr>
              <a:t>  Dst d1(s);</a:t>
            </a:r>
            <a:endParaRPr lang="en-US" altLang="zh-CN" sz="2400" b="1" dirty="0">
              <a:latin typeface="Consolas" charset="0"/>
              <a:ea typeface="Consolas" charset="0"/>
              <a:cs typeface="Consolas" charset="0"/>
            </a:endParaRPr>
          </a:p>
          <a:p>
            <a:endParaRPr lang="en-US" altLang="zh-CN" sz="2400" b="1" dirty="0">
              <a:latin typeface="Consolas" charset="0"/>
              <a:ea typeface="Consolas" charset="0"/>
              <a:cs typeface="Consolas" charset="0"/>
            </a:endParaRPr>
          </a:p>
          <a:p>
            <a:r>
              <a:rPr lang="zh-CN" altLang="en-US" sz="2400" b="1" dirty="0">
                <a:latin typeface="Consolas" charset="0"/>
                <a:ea typeface="Consolas" charset="0"/>
                <a:cs typeface="Consolas" charset="0"/>
              </a:rPr>
              <a:t>  </a:t>
            </a:r>
            <a:r>
              <a:rPr lang="pt-BR" altLang="zh-CN" sz="2400" b="1" dirty="0">
                <a:latin typeface="Consolas" charset="0"/>
                <a:ea typeface="Consolas" charset="0"/>
                <a:cs typeface="Consolas" charset="0"/>
              </a:rPr>
              <a:t>Dst d</a:t>
            </a:r>
            <a:r>
              <a:rPr lang="en-US" altLang="zh-CN" sz="2400" b="1" dirty="0">
                <a:latin typeface="Consolas" charset="0"/>
                <a:ea typeface="Consolas" charset="0"/>
                <a:cs typeface="Consolas" charset="0"/>
              </a:rPr>
              <a:t>2</a:t>
            </a:r>
            <a:r>
              <a:rPr lang="pt-BR" altLang="zh-CN" sz="2400" b="1" dirty="0">
                <a:latin typeface="Consolas" charset="0"/>
                <a:ea typeface="Consolas" charset="0"/>
                <a:cs typeface="Consolas" charset="0"/>
              </a:rPr>
              <a:t> = </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p>
          <a:p>
            <a:r>
              <a:rPr lang="pt-BR" altLang="zh-CN" sz="2400" b="1" dirty="0">
                <a:latin typeface="Consolas" charset="0"/>
                <a:ea typeface="Consolas" charset="0"/>
                <a:cs typeface="Consolas" charset="0"/>
              </a:rPr>
              <a:t>  Func(</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endParaRPr lang="zh-CN" altLang="en-US" sz="2400" b="1" dirty="0">
              <a:latin typeface="Consolas" charset="0"/>
              <a:ea typeface="Consolas" charset="0"/>
              <a:cs typeface="Consolas" charset="0"/>
            </a:endParaRP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5879357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课后阅读</a:t>
            </a:r>
            <a:endParaRPr kumimoji="1" lang="zh-CN" altLang="en-US" dirty="0"/>
          </a:p>
        </p:txBody>
      </p:sp>
      <p:sp>
        <p:nvSpPr>
          <p:cNvPr id="3" name="内容占位符 2"/>
          <p:cNvSpPr>
            <a:spLocks noGrp="1"/>
          </p:cNvSpPr>
          <p:nvPr>
            <p:ph idx="1"/>
          </p:nvPr>
        </p:nvSpPr>
        <p:spPr/>
        <p:txBody>
          <a:bodyPr/>
          <a:lstStyle/>
          <a:p>
            <a:r>
              <a:rPr kumimoji="1" lang="en-US" altLang="zh-CN" dirty="0" smtClean="0"/>
              <a:t>《C++</a:t>
            </a:r>
            <a:r>
              <a:rPr kumimoji="1" lang="zh-CN" altLang="en-US" dirty="0" smtClean="0"/>
              <a:t>编程思想</a:t>
            </a:r>
            <a:r>
              <a:rPr kumimoji="1" lang="en-US" altLang="zh-CN" dirty="0" smtClean="0"/>
              <a:t>》</a:t>
            </a:r>
          </a:p>
          <a:p>
            <a:pPr lvl="1"/>
            <a:r>
              <a:rPr kumimoji="1" lang="zh-CN" altLang="en-US" dirty="0" smtClean="0"/>
              <a:t>自动类型转换，</a:t>
            </a:r>
            <a:r>
              <a:rPr kumimoji="1" lang="en-US" altLang="zh-CN" dirty="0" smtClean="0"/>
              <a:t>p306-p312</a:t>
            </a:r>
          </a:p>
          <a:p>
            <a:pPr lvl="1"/>
            <a:r>
              <a:rPr kumimoji="1" lang="zh-CN" altLang="en-US" dirty="0" smtClean="0"/>
              <a:t>引用和拷贝构造函数，</a:t>
            </a:r>
            <a:r>
              <a:rPr kumimoji="1" lang="en-US" altLang="zh-CN" dirty="0" smtClean="0"/>
              <a:t>p254-p271</a:t>
            </a: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Tree>
    <p:extLst>
      <p:ext uri="{BB962C8B-B14F-4D97-AF65-F5344CB8AC3E}">
        <p14:creationId xmlns:p14="http://schemas.microsoft.com/office/powerpoint/2010/main" val="12073891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比较：参数中的值、引用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763643" y="1482402"/>
            <a:ext cx="3263885"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9" name="矩形 8"/>
          <p:cNvSpPr/>
          <p:nvPr/>
        </p:nvSpPr>
        <p:spPr>
          <a:xfrm>
            <a:off x="1411887" y="3231910"/>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763644" y="3974301"/>
            <a:ext cx="3520324"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16" name="矩形 15"/>
          <p:cNvSpPr/>
          <p:nvPr/>
        </p:nvSpPr>
        <p:spPr>
          <a:xfrm>
            <a:off x="1261205" y="5805264"/>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220072" y="2493047"/>
            <a:ext cx="3521560" cy="1754326"/>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p>
          <a:p>
            <a:pPr eaLnBrk="1" hangingPunct="1"/>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p>
          <a:p>
            <a:pPr eaLnBrk="1" hangingPunct="1"/>
            <a:r>
              <a:rPr lang="en-US" altLang="zh-CN" b="1" dirty="0">
                <a:solidFill>
                  <a:srgbClr val="FF0000"/>
                </a:solidFill>
                <a:latin typeface="Courier" charset="0"/>
                <a:ea typeface="Courier" charset="0"/>
                <a:cs typeface="Courier" charset="0"/>
              </a:rPr>
              <a:t>	a =  b;</a:t>
            </a: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a:t>
            </a:r>
          </a:p>
        </p:txBody>
      </p:sp>
      <p:sp>
        <p:nvSpPr>
          <p:cNvPr id="18" name="矩形 17"/>
          <p:cNvSpPr/>
          <p:nvPr/>
        </p:nvSpPr>
        <p:spPr>
          <a:xfrm>
            <a:off x="5926634" y="4303532"/>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b);</a:t>
            </a:r>
          </a:p>
        </p:txBody>
      </p:sp>
    </p:spTree>
    <p:extLst>
      <p:ext uri="{BB962C8B-B14F-4D97-AF65-F5344CB8AC3E}">
        <p14:creationId xmlns:p14="http://schemas.microsoft.com/office/powerpoint/2010/main" val="2881548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反思：为什么要“引用”？</a:t>
            </a:r>
          </a:p>
        </p:txBody>
      </p:sp>
      <p:sp>
        <p:nvSpPr>
          <p:cNvPr id="3" name="内容占位符 2"/>
          <p:cNvSpPr>
            <a:spLocks noGrp="1"/>
          </p:cNvSpPr>
          <p:nvPr>
            <p:ph idx="1"/>
          </p:nvPr>
        </p:nvSpPr>
        <p:spPr>
          <a:xfrm>
            <a:off x="179512" y="1628800"/>
            <a:ext cx="8496944" cy="3816424"/>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never have to wonder whether it’s been </a:t>
            </a:r>
            <a:r>
              <a:rPr kumimoji="1" lang="en-US" altLang="zh-CN" sz="2200" dirty="0" smtClean="0"/>
              <a:t>initialized (</a:t>
            </a:r>
            <a:r>
              <a:rPr kumimoji="1" lang="en-US" altLang="zh-CN" sz="2200" dirty="0"/>
              <a:t>the compiler enforces it) and how to dereference </a:t>
            </a:r>
            <a:r>
              <a:rPr kumimoji="1" lang="en-US" altLang="zh-CN" sz="2200" dirty="0" smtClean="0"/>
              <a:t>it (</a:t>
            </a:r>
            <a:r>
              <a:rPr kumimoji="1" lang="en-US" altLang="zh-CN" sz="2200" dirty="0"/>
              <a:t>the compiler does it).</a:t>
            </a:r>
          </a:p>
          <a:p>
            <a:pPr marL="0" indent="0" algn="r">
              <a:buNone/>
            </a:pPr>
            <a:r>
              <a:rPr kumimoji="1" lang="en-US" altLang="zh-CN" sz="2200" dirty="0"/>
              <a:t>——《Thinking in C++》</a:t>
            </a:r>
          </a:p>
          <a:p>
            <a:endParaRPr kumimoji="1" lang="en-US" altLang="zh-CN" dirty="0"/>
          </a:p>
          <a:p>
            <a:r>
              <a:rPr kumimoji="1" lang="zh-CN" altLang="en-US" dirty="0" smtClean="0"/>
              <a:t>引用的</a:t>
            </a:r>
            <a:r>
              <a:rPr kumimoji="1" lang="zh-CN" altLang="en-US" dirty="0"/>
              <a:t>优势：更灵活地支持运算符</a:t>
            </a:r>
            <a:r>
              <a:rPr kumimoji="1" lang="zh-CN" altLang="en-US" dirty="0" smtClean="0"/>
              <a:t>重载</a:t>
            </a:r>
            <a:endParaRPr kumimoji="1" lang="en-US" altLang="zh-CN" dirty="0" smtClean="0"/>
          </a:p>
          <a:p>
            <a:r>
              <a:rPr kumimoji="1" lang="zh-CN" altLang="en-US" dirty="0" smtClean="0"/>
              <a:t>引用</a:t>
            </a:r>
            <a:r>
              <a:rPr kumimoji="1" lang="zh-CN" altLang="en-US" dirty="0"/>
              <a:t>的</a:t>
            </a:r>
            <a:r>
              <a:rPr kumimoji="1" lang="zh-CN" altLang="en-US" dirty="0" smtClean="0"/>
              <a:t>特性：创建</a:t>
            </a:r>
            <a:r>
              <a:rPr kumimoji="1" lang="zh-CN" altLang="en-US" dirty="0"/>
              <a:t>时必须初始化、初始化后便不能指向其他对象，不存在空</a:t>
            </a:r>
            <a:r>
              <a:rPr kumimoji="1" lang="zh-CN" altLang="en-US" dirty="0" smtClean="0"/>
              <a:t>引用</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Tree>
    <p:extLst>
      <p:ext uri="{BB962C8B-B14F-4D97-AF65-F5344CB8AC3E}">
        <p14:creationId xmlns:p14="http://schemas.microsoft.com/office/powerpoint/2010/main" val="801063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
        <p:nvSpPr>
          <p:cNvPr id="8" name="标题 1"/>
          <p:cNvSpPr>
            <a:spLocks noGrp="1"/>
          </p:cNvSpPr>
          <p:nvPr>
            <p:ph type="title"/>
          </p:nvPr>
        </p:nvSpPr>
        <p:spPr>
          <a:xfrm>
            <a:off x="179512" y="116632"/>
            <a:ext cx="8640960" cy="1325563"/>
          </a:xfrm>
        </p:spPr>
        <p:txBody>
          <a:bodyPr/>
          <a:lstStyle/>
          <a:p>
            <a:r>
              <a:rPr kumimoji="1" lang="zh-CN" altLang="en-US" dirty="0" smtClean="0"/>
              <a:t>参数</a:t>
            </a:r>
            <a:r>
              <a:rPr kumimoji="1" lang="zh-CN" altLang="en-US" dirty="0"/>
              <a:t>中的</a:t>
            </a:r>
            <a:r>
              <a:rPr kumimoji="1" lang="zh-CN" altLang="en-US" dirty="0" smtClean="0"/>
              <a:t>常量</a:t>
            </a:r>
            <a:r>
              <a:rPr kumimoji="1" lang="zh-CN" altLang="en-US" dirty="0"/>
              <a:t>和</a:t>
            </a:r>
            <a:r>
              <a:rPr kumimoji="1" lang="zh-CN" altLang="en-US" dirty="0" smtClean="0"/>
              <a:t>常量</a:t>
            </a:r>
            <a:r>
              <a:rPr kumimoji="1" lang="zh-CN" altLang="en-US" dirty="0"/>
              <a:t>引用</a:t>
            </a:r>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STKaiti" charset="-122"/>
                <a:ea typeface="STKaiti" charset="-122"/>
                <a:cs typeface="STKaiti" charset="-122"/>
              </a:rPr>
              <a:t>最小特权原则</a:t>
            </a:r>
            <a:r>
              <a:rPr kumimoji="1" lang="zh-CN" altLang="en-US" dirty="0">
                <a:latin typeface="STKaiti" charset="-122"/>
                <a:ea typeface="STKaiti" charset="-122"/>
                <a:cs typeface="STKaiti" charset="-122"/>
              </a:rPr>
              <a:t>：给函数足够的权限去完成相应的任务，但不要给予他多余的权限。</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在函数运行的过程中，我们有时并不希望他修改传入参数的值，只需要他能读取参数值并运算得到最终结果即可。</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解决方案：在参数中使用</a:t>
            </a:r>
            <a:r>
              <a:rPr kumimoji="1" lang="zh-CN" altLang="en-US" dirty="0">
                <a:solidFill>
                  <a:srgbClr val="FF0000"/>
                </a:solidFill>
                <a:latin typeface="STKaiti" charset="-122"/>
                <a:ea typeface="STKaiti" charset="-122"/>
                <a:cs typeface="STKaiti" charset="-122"/>
              </a:rPr>
              <a:t>常量</a:t>
            </a:r>
            <a:r>
              <a:rPr kumimoji="1" lang="en-US" altLang="zh-CN" dirty="0">
                <a:solidFill>
                  <a:srgbClr val="FF0000"/>
                </a:solidFill>
                <a:latin typeface="STKaiti" charset="-122"/>
                <a:ea typeface="STKaiti" charset="-122"/>
                <a:cs typeface="STKaiti" charset="-122"/>
              </a:rPr>
              <a:t>/</a:t>
            </a:r>
            <a:r>
              <a:rPr kumimoji="1" lang="zh-CN" altLang="en-US" dirty="0">
                <a:solidFill>
                  <a:srgbClr val="FF0000"/>
                </a:solidFill>
                <a:latin typeface="STKaiti" charset="-122"/>
                <a:ea typeface="STKaiti" charset="-122"/>
                <a:cs typeface="STKaiti" charset="-122"/>
              </a:rPr>
              <a:t>常量引用</a:t>
            </a:r>
            <a:endParaRPr kumimoji="1" lang="en-US" altLang="zh-CN" dirty="0">
              <a:solidFill>
                <a:srgbClr val="FF0000"/>
              </a:solidFill>
              <a:latin typeface="STKaiti" charset="-122"/>
              <a:ea typeface="STKaiti" charset="-122"/>
              <a:cs typeface="STKaiti" charset="-122"/>
            </a:endParaRPr>
          </a:p>
          <a:p>
            <a:pPr marL="0" lvl="3" indent="0" algn="ctr">
              <a:spcBef>
                <a:spcPts val="1000"/>
              </a:spcBef>
              <a:buSzPct val="75000"/>
              <a:buNone/>
            </a:pPr>
            <a:r>
              <a:rPr lang="en-US" altLang="zh-CN" dirty="0"/>
              <a:t>void foo(</a:t>
            </a:r>
            <a:r>
              <a:rPr lang="en-US" altLang="zh-CN" dirty="0" err="1">
                <a:solidFill>
                  <a:srgbClr val="0000FF"/>
                </a:solidFill>
              </a:rPr>
              <a:t>const</a:t>
            </a:r>
            <a:r>
              <a:rPr lang="en-US" altLang="zh-CN" dirty="0"/>
              <a:t> </a:t>
            </a:r>
            <a:r>
              <a:rPr lang="en-US" altLang="zh-CN" dirty="0" err="1"/>
              <a:t>int</a:t>
            </a:r>
            <a:r>
              <a:rPr lang="en-US" altLang="zh-CN" dirty="0"/>
              <a:t> &amp;a, </a:t>
            </a:r>
            <a:r>
              <a:rPr lang="en-US" altLang="zh-CN" dirty="0" err="1">
                <a:solidFill>
                  <a:srgbClr val="0000FF"/>
                </a:solidFill>
              </a:rPr>
              <a:t>const</a:t>
            </a:r>
            <a:r>
              <a:rPr lang="en-US" altLang="zh-CN" dirty="0"/>
              <a:t> </a:t>
            </a:r>
            <a:r>
              <a:rPr lang="en-US" altLang="zh-CN" dirty="0" err="1"/>
              <a:t>int</a:t>
            </a:r>
            <a:r>
              <a:rPr lang="en-US" altLang="zh-CN" dirty="0"/>
              <a:t> &amp;b)</a:t>
            </a:r>
            <a:endParaRPr kumimoji="1" lang="en-US" altLang="zh-CN" dirty="0">
              <a:latin typeface="STKaiti" charset="-122"/>
              <a:ea typeface="STKaiti" charset="-122"/>
              <a:cs typeface="STKaiti" charset="-122"/>
            </a:endParaRPr>
          </a:p>
          <a:p>
            <a:pPr marL="0" indent="0">
              <a:buNone/>
            </a:pPr>
            <a:r>
              <a:rPr kumimoji="1" lang="zh-CN" altLang="en-US" dirty="0">
                <a:latin typeface="STKaiti" charset="-122"/>
                <a:ea typeface="STKaiti" charset="-122"/>
                <a:cs typeface="STKaiti" charset="-122"/>
              </a:rPr>
              <a:t>此时函数中仅能读取</a:t>
            </a:r>
            <a:r>
              <a:rPr kumimoji="1" lang="en-US" altLang="zh-CN" dirty="0">
                <a:latin typeface="STKaiti" charset="-122"/>
                <a:ea typeface="STKaiti" charset="-122"/>
                <a:cs typeface="STKaiti" charset="-122"/>
              </a:rPr>
              <a:t>a</a:t>
            </a:r>
            <a:r>
              <a:rPr kumimoji="1" lang="zh-CN" altLang="en-US" dirty="0">
                <a:latin typeface="STKaiti" charset="-122"/>
                <a:ea typeface="STKaiti" charset="-122"/>
                <a:cs typeface="STKaiti" charset="-122"/>
              </a:rPr>
              <a:t>和</a:t>
            </a:r>
            <a:r>
              <a:rPr kumimoji="1" lang="en-US" altLang="zh-CN" dirty="0">
                <a:latin typeface="STKaiti" charset="-122"/>
                <a:ea typeface="STKaiti" charset="-122"/>
                <a:cs typeface="STKaiti" charset="-122"/>
              </a:rPr>
              <a:t>b</a:t>
            </a:r>
            <a:r>
              <a:rPr kumimoji="1" lang="zh-CN" altLang="en-US" dirty="0">
                <a:latin typeface="STKaiti" charset="-122"/>
                <a:ea typeface="STKaiti" charset="-122"/>
                <a:cs typeface="STKaiti" charset="-122"/>
              </a:rPr>
              <a:t>的值，无法对</a:t>
            </a:r>
            <a:r>
              <a:rPr kumimoji="1" lang="en-US" altLang="zh-CN" dirty="0">
                <a:latin typeface="STKaiti" charset="-122"/>
                <a:ea typeface="STKaiti" charset="-122"/>
                <a:cs typeface="STKaiti" charset="-122"/>
              </a:rPr>
              <a:t>a, b</a:t>
            </a:r>
            <a:r>
              <a:rPr kumimoji="1" lang="zh-CN" altLang="en-US" dirty="0">
                <a:latin typeface="STKaiti" charset="-122"/>
                <a:ea typeface="STKaiti" charset="-122"/>
                <a:cs typeface="STKaiti" charset="-122"/>
              </a:rPr>
              <a:t>进行任何修改操作。</a:t>
            </a:r>
          </a:p>
        </p:txBody>
      </p:sp>
    </p:spTree>
    <p:extLst>
      <p:ext uri="{BB962C8B-B14F-4D97-AF65-F5344CB8AC3E}">
        <p14:creationId xmlns:p14="http://schemas.microsoft.com/office/powerpoint/2010/main" val="36743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
        <p:nvSpPr>
          <p:cNvPr id="5" name="矩形 4"/>
          <p:cNvSpPr/>
          <p:nvPr/>
        </p:nvSpPr>
        <p:spPr>
          <a:xfrm>
            <a:off x="872133" y="1973739"/>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28650" y="4077072"/>
            <a:ext cx="8047806" cy="2088232"/>
          </a:xfrm>
        </p:spPr>
        <p:txBody>
          <a:bodyPr/>
          <a:lstStyle/>
          <a:p>
            <a:pPr>
              <a:lnSpc>
                <a:spcPct val="100000"/>
              </a:lnSpc>
            </a:pPr>
            <a:r>
              <a:rPr kumimoji="1" lang="zh-CN" altLang="en-US" dirty="0"/>
              <a:t>拷贝构造函数是一种特殊的构造函数，它的参数是语言规定的，是</a:t>
            </a:r>
            <a:r>
              <a:rPr kumimoji="1" lang="zh-CN" altLang="en-US" dirty="0">
                <a:solidFill>
                  <a:srgbClr val="FF0000"/>
                </a:solidFill>
              </a:rPr>
              <a:t>同类对象的常量引用</a:t>
            </a:r>
          </a:p>
          <a:p>
            <a:pPr>
              <a:lnSpc>
                <a:spcPct val="100000"/>
              </a:lnSpc>
            </a:pPr>
            <a:r>
              <a:rPr kumimoji="1" lang="zh-CN" altLang="en-US" dirty="0"/>
              <a:t>语义上：用参数对象的内容初始化当前对象</a:t>
            </a:r>
          </a:p>
          <a:p>
            <a:pPr>
              <a:lnSpc>
                <a:spcPct val="100000"/>
              </a:lnSpc>
            </a:pPr>
            <a:endParaRPr kumimoji="1" lang="zh-CN" altLang="en-US" dirty="0">
              <a:solidFill>
                <a:srgbClr val="002060"/>
              </a:solidFill>
            </a:endParaRPr>
          </a:p>
        </p:txBody>
      </p:sp>
      <p:sp>
        <p:nvSpPr>
          <p:cNvPr id="7" name="内容占位符 2"/>
          <p:cNvSpPr txBox="1">
            <a:spLocks/>
          </p:cNvSpPr>
          <p:nvPr/>
        </p:nvSpPr>
        <p:spPr bwMode="auto">
          <a:xfrm>
            <a:off x="628650" y="1340768"/>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smtClean="0">
                <a:solidFill>
                  <a:srgbClr val="002060"/>
                </a:solidFill>
              </a:rPr>
              <a:t>拷贝构造函数示例：</a:t>
            </a:r>
            <a:endParaRPr kumimoji="1" lang="zh-CN" altLang="en-US" dirty="0">
              <a:solidFill>
                <a:srgbClr val="002060"/>
              </a:solidFill>
            </a:endParaRPr>
          </a:p>
        </p:txBody>
      </p:sp>
    </p:spTree>
    <p:extLst>
      <p:ext uri="{BB962C8B-B14F-4D97-AF65-F5344CB8AC3E}">
        <p14:creationId xmlns:p14="http://schemas.microsoft.com/office/powerpoint/2010/main" val="1591464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14425</TotalTime>
  <Words>3877</Words>
  <Application>Microsoft Macintosh PowerPoint</Application>
  <PresentationFormat>全屏显示(4:3)</PresentationFormat>
  <Paragraphs>938</Paragraphs>
  <Slides>55</Slides>
  <Notes>14</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55</vt:i4>
      </vt:variant>
    </vt:vector>
  </HeadingPairs>
  <TitlesOfParts>
    <vt:vector size="71" baseType="lpstr">
      <vt:lpstr>Calibri</vt:lpstr>
      <vt:lpstr>Calibri Light</vt:lpstr>
      <vt:lpstr>Consolas</vt:lpstr>
      <vt:lpstr>Courier</vt:lpstr>
      <vt:lpstr>Mangal</vt:lpstr>
      <vt:lpstr>Menlo-Regular</vt:lpstr>
      <vt:lpstr>Microsoft YaHei</vt:lpstr>
      <vt:lpstr>STKaiti</vt:lpstr>
      <vt:lpstr>Wingdings</vt:lpstr>
      <vt:lpstr>等线</vt:lpstr>
      <vt:lpstr>华文仿宋</vt:lpstr>
      <vt:lpstr>华文楷体</vt:lpstr>
      <vt:lpstr>宋体</vt:lpstr>
      <vt:lpstr>微软雅黑</vt:lpstr>
      <vt:lpstr>Arial</vt:lpstr>
      <vt:lpstr>Office Theme</vt:lpstr>
      <vt:lpstr>面向对象程序设计基础 （OOP）</vt:lpstr>
      <vt:lpstr>招募课程小教员</vt:lpstr>
      <vt:lpstr>上讲要点回顾</vt:lpstr>
      <vt:lpstr>本讲内容提要</vt:lpstr>
      <vt:lpstr>引用</vt:lpstr>
      <vt:lpstr>比较：参数中的值、引用</vt:lpstr>
      <vt:lpstr>反思：为什么要“引用”？</vt:lpstr>
      <vt:lpstr>参数中的常量和常量引用</vt:lpstr>
      <vt:lpstr>拷贝构造函数</vt:lpstr>
      <vt:lpstr>拷贝构造函数</vt:lpstr>
      <vt:lpstr>拷贝构造函数：执行顺序</vt:lpstr>
      <vt:lpstr>拷贝构造函数：实例1</vt:lpstr>
      <vt:lpstr>拷贝构造函数：实例1</vt:lpstr>
      <vt:lpstr>拷贝构造函数</vt:lpstr>
      <vt:lpstr>拷贝构造函数：实例2</vt:lpstr>
      <vt:lpstr>拷贝构造函数：实例2</vt:lpstr>
      <vt:lpstr>拷贝构造函数</vt:lpstr>
      <vt:lpstr>移动构造与右值引用</vt:lpstr>
      <vt:lpstr>右值引用</vt:lpstr>
      <vt:lpstr>右值引用</vt:lpstr>
      <vt:lpstr>右值引用示例</vt:lpstr>
      <vt:lpstr>右值引用示例</vt:lpstr>
      <vt:lpstr>右值引用示例</vt:lpstr>
      <vt:lpstr>右值引用示例</vt:lpstr>
      <vt:lpstr>PowerPoint 演示文稿</vt:lpstr>
      <vt:lpstr>移动构造函数</vt:lpstr>
      <vt:lpstr>移动构造函数</vt:lpstr>
      <vt:lpstr>移动构造函数</vt:lpstr>
      <vt:lpstr>移动构造函数：实例</vt:lpstr>
      <vt:lpstr>移动构造函数：实例</vt:lpstr>
      <vt:lpstr>移动构造函数：实例</vt:lpstr>
      <vt:lpstr>移动构造函数：实例</vt:lpstr>
      <vt:lpstr>移动构造函数：实例</vt:lpstr>
      <vt:lpstr>右值引用：移动语义</vt:lpstr>
      <vt:lpstr>右值引用：移动语义</vt:lpstr>
      <vt:lpstr>构造函数综合实例</vt:lpstr>
      <vt:lpstr>答案</vt:lpstr>
      <vt:lpstr>答案</vt:lpstr>
      <vt:lpstr>赋值运算符</vt:lpstr>
      <vt:lpstr>赋值运算符：实例</vt:lpstr>
      <vt:lpstr>移动赋值运算</vt:lpstr>
      <vt:lpstr>类型转换</vt:lpstr>
      <vt:lpstr>自动类型转换：方法一</vt:lpstr>
      <vt:lpstr>自动类型转换：方法二</vt:lpstr>
      <vt:lpstr>自动类型转换</vt:lpstr>
      <vt:lpstr>自动类型转换：实例1</vt:lpstr>
      <vt:lpstr>自动类型转换：实例1</vt:lpstr>
      <vt:lpstr>自动类型转换：实例2</vt:lpstr>
      <vt:lpstr>自动类型转换：实例2</vt:lpstr>
      <vt:lpstr>禁止自动类型转换</vt:lpstr>
      <vt:lpstr>禁止自动类型转换</vt:lpstr>
      <vt:lpstr>强制类型转换</vt:lpstr>
      <vt:lpstr>强制类型转换</vt:lpstr>
      <vt:lpstr>课后阅读</vt:lpstr>
      <vt:lpstr>结 束</vt:lpstr>
    </vt:vector>
  </TitlesOfParts>
  <Company>清华大学</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Zhiyuan Liu</cp:lastModifiedBy>
  <cp:revision>2025</cp:revision>
  <dcterms:created xsi:type="dcterms:W3CDTF">2002-09-18T00:55:13Z</dcterms:created>
  <dcterms:modified xsi:type="dcterms:W3CDTF">2018-03-23T04:13:27Z</dcterms:modified>
</cp:coreProperties>
</file>