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2"/>
  </p:notesMasterIdLst>
  <p:sldIdLst>
    <p:sldId id="582" r:id="rId2"/>
    <p:sldId id="583" r:id="rId3"/>
    <p:sldId id="579" r:id="rId4"/>
    <p:sldId id="480" r:id="rId5"/>
    <p:sldId id="557" r:id="rId6"/>
    <p:sldId id="558" r:id="rId7"/>
    <p:sldId id="534" r:id="rId8"/>
    <p:sldId id="549" r:id="rId9"/>
    <p:sldId id="550" r:id="rId10"/>
    <p:sldId id="548" r:id="rId11"/>
    <p:sldId id="482" r:id="rId12"/>
    <p:sldId id="483" r:id="rId13"/>
    <p:sldId id="484" r:id="rId14"/>
    <p:sldId id="486" r:id="rId15"/>
    <p:sldId id="559" r:id="rId16"/>
    <p:sldId id="487" r:id="rId17"/>
    <p:sldId id="560" r:id="rId18"/>
    <p:sldId id="562" r:id="rId19"/>
    <p:sldId id="488" r:id="rId20"/>
    <p:sldId id="489" r:id="rId21"/>
    <p:sldId id="576" r:id="rId22"/>
    <p:sldId id="577" r:id="rId23"/>
    <p:sldId id="535" r:id="rId24"/>
    <p:sldId id="536" r:id="rId25"/>
    <p:sldId id="491" r:id="rId26"/>
    <p:sldId id="492" r:id="rId27"/>
    <p:sldId id="556" r:id="rId28"/>
    <p:sldId id="580" r:id="rId29"/>
    <p:sldId id="575" r:id="rId30"/>
    <p:sldId id="544" r:id="rId31"/>
    <p:sldId id="552" r:id="rId32"/>
    <p:sldId id="553" r:id="rId33"/>
    <p:sldId id="555" r:id="rId34"/>
    <p:sldId id="538" r:id="rId35"/>
    <p:sldId id="539" r:id="rId36"/>
    <p:sldId id="494" r:id="rId37"/>
    <p:sldId id="495" r:id="rId38"/>
    <p:sldId id="569" r:id="rId39"/>
    <p:sldId id="570" r:id="rId40"/>
    <p:sldId id="571" r:id="rId41"/>
    <p:sldId id="572" r:id="rId42"/>
    <p:sldId id="573" r:id="rId43"/>
    <p:sldId id="574" r:id="rId44"/>
    <p:sldId id="581" r:id="rId45"/>
    <p:sldId id="545" r:id="rId46"/>
    <p:sldId id="566" r:id="rId47"/>
    <p:sldId id="567" r:id="rId48"/>
    <p:sldId id="568" r:id="rId49"/>
    <p:sldId id="578" r:id="rId50"/>
    <p:sldId id="475" r:id="rId5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8000"/>
    <a:srgbClr val="003366"/>
    <a:srgbClr val="FF0000"/>
    <a:srgbClr val="00CC00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 autoAdjust="0"/>
    <p:restoredTop sz="85666" autoAdjust="0"/>
  </p:normalViewPr>
  <p:slideViewPr>
    <p:cSldViewPr>
      <p:cViewPr varScale="1">
        <p:scale>
          <a:sx n="149" d="100"/>
          <a:sy n="149" d="100"/>
        </p:scale>
        <p:origin x="192" y="7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92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57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31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04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不能，基类没有默认构造函数；重用基类所有的构造函数</a:t>
            </a:r>
            <a:endParaRPr kumimoji="1" lang="en-US" altLang="zh-CN" dirty="0"/>
          </a:p>
          <a:p>
            <a:r>
              <a:rPr kumimoji="1" lang="zh-CN" altLang="en-US" dirty="0"/>
              <a:t>多个版本：</a:t>
            </a:r>
            <a:r>
              <a:rPr kumimoji="1" lang="en-US" altLang="zh-CN" dirty="0"/>
              <a:t>Base(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j=0);</a:t>
            </a:r>
            <a:r>
              <a:rPr kumimoji="1" lang="zh-CN" altLang="en-US" baseline="0" dirty="0"/>
              <a:t> 相当于两个构造函数；</a:t>
            </a:r>
            <a:endParaRPr kumimoji="1" lang="en-US" altLang="zh-CN" baseline="0" dirty="0"/>
          </a:p>
          <a:p>
            <a:r>
              <a:rPr kumimoji="1" lang="zh-CN" altLang="en-US" baseline="0" dirty="0"/>
              <a:t>私有构造函数本身也不能被使用；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TODO?</a:t>
            </a:r>
          </a:p>
          <a:p>
            <a:endParaRPr kumimoji="1" lang="en-US" altLang="zh-CN" baseline="0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967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继承是如何 将子对象引入新类 ：将子对象引入新类 </a:t>
            </a:r>
            <a:r>
              <a:rPr kumimoji="1" lang="en-US" altLang="zh-CN" dirty="0"/>
              <a:t>20,21</a:t>
            </a:r>
            <a:r>
              <a:rPr kumimoji="1" lang="zh-CN" altLang="en-US" dirty="0"/>
              <a:t>页 图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</a:rPr>
              <a:t>lzy</a:t>
            </a:r>
            <a:r>
              <a:rPr lang="en-US" altLang="zh-CN" b="1" dirty="0">
                <a:solidFill>
                  <a:prstClr val="black"/>
                </a:solidFill>
              </a:rPr>
              <a:t>/</a:t>
            </a:r>
            <a:r>
              <a:rPr lang="zh-CN" altLang="en-US" b="1" dirty="0">
                <a:solidFill>
                  <a:prstClr val="black"/>
                </a:solidFill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24980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</a:p>
          <a:p>
            <a:pPr lvl="1"/>
            <a:r>
              <a:rPr kumimoji="1" lang="zh-CN" altLang="en-US" dirty="0"/>
              <a:t>先完成子对象构造，再完成当前对象构造</a:t>
            </a:r>
          </a:p>
          <a:p>
            <a:pPr lvl="1"/>
            <a:r>
              <a:rPr kumimoji="1" lang="zh-CN" altLang="en-US" dirty="0"/>
              <a:t>子对象构造的次序仅由在类中</a:t>
            </a:r>
            <a:r>
              <a:rPr kumimoji="1" lang="zh-CN" altLang="en-US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dirty="0"/>
              <a:t>所决定</a:t>
            </a:r>
          </a:p>
          <a:p>
            <a:pPr lvl="1"/>
            <a:r>
              <a:rPr kumimoji="1" lang="zh-CN" altLang="en-US" dirty="0"/>
              <a:t>析构函数的次序与构造函数</a:t>
            </a:r>
            <a:r>
              <a:rPr kumimoji="1" lang="zh-CN" altLang="en-US" dirty="0">
                <a:solidFill>
                  <a:srgbClr val="FF0000"/>
                </a:solidFill>
              </a:rPr>
              <a:t>相反</a:t>
            </a: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C1 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C1(</a:t>
            </a:r>
            <a:r>
              <a:rPr lang="fr-FR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"C1(</a:t>
            </a:r>
            <a:r>
              <a:rPr lang="fr-FR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~C1()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"~C1()"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"C2()"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"~C2()"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page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99592" y="2093784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9592" y="2757203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9592" y="3420622"/>
            <a:ext cx="7776864" cy="3455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82421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C1 sub_obj1;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C2 sub_obj2;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474981"/>
            <a:ext cx="4612140" cy="2358868"/>
            <a:chOff x="4335257" y="3795522"/>
            <a:chExt cx="4612140" cy="2358868"/>
          </a:xfrm>
        </p:grpSpPr>
        <p:sp>
          <p:nvSpPr>
            <p:cNvPr id="5" name="矩形 4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2" name="直线箭头连接符 11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endCxn id="11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68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846" y="1196752"/>
            <a:ext cx="7437562" cy="5184576"/>
          </a:xfrm>
        </p:spPr>
        <p:txBody>
          <a:bodyPr/>
          <a:lstStyle/>
          <a:p>
            <a:r>
              <a:rPr kumimoji="1" lang="zh-CN" altLang="en-US" sz="2400" dirty="0"/>
              <a:t>基类中的数据成员，通过继承成为派生类对象的一部分，需要在构造派生类对象的过程中</a:t>
            </a:r>
            <a:r>
              <a:rPr kumimoji="1" lang="zh-CN" altLang="en-US" sz="2400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sz="2400" dirty="0"/>
              <a:t>来正确初始化。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若没有显式调用，则编译器会自动生成一个对基类的默认构造函数的调用。</a:t>
            </a:r>
          </a:p>
          <a:p>
            <a:pPr lvl="1"/>
            <a:r>
              <a:rPr kumimoji="1" lang="zh-CN" altLang="en-US" sz="2000" dirty="0"/>
              <a:t>若想要显式调用，则只能在派生类构造函数的</a:t>
            </a:r>
            <a:r>
              <a:rPr kumimoji="1" lang="zh-CN" altLang="en-US" sz="2000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sz="2000" dirty="0"/>
              <a:t>中进行，既可以调用基类中不带参数的默认构造函数，也可以调用合适的带参数的其他构造函数。</a:t>
            </a: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sz="2400" dirty="0"/>
              <a:t>的构造函数来初始化继承来的数据，</a:t>
            </a:r>
            <a:r>
              <a:rPr kumimoji="1" lang="zh-CN" altLang="en-US" sz="2400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sz="2400" dirty="0"/>
              <a:t>的构造函数。</a:t>
            </a:r>
          </a:p>
          <a:p>
            <a:r>
              <a:rPr kumimoji="1" lang="zh-CN" altLang="en-US" sz="2400" dirty="0"/>
              <a:t>对象析构时，先执行派生类析构函数，再执行由编译器自动调用的基类的析构函数。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data(0)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{}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4008" y="5403972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44008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586D65E-BBB1-8F47-9893-956523E6B957}"/>
              </a:ext>
            </a:extLst>
          </p:cNvPr>
          <p:cNvSpPr/>
          <p:nvPr/>
        </p:nvSpPr>
        <p:spPr>
          <a:xfrm>
            <a:off x="179512" y="6100176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30000"/>
              </a:spcBef>
              <a:defRPr/>
            </a:pPr>
            <a:r>
              <a:rPr kumimoji="1" lang="zh-CN" altLang="en-US" dirty="0"/>
              <a:t>注意：如果基类没有定义默认构造函数（基类不会自动生成构造函数），则派生类不能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无显式调用基类构造函数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data(0)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				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{}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显示调用基类构造函数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相当于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  <a:endParaRPr lang="nl-NL" altLang="zh-CN" sz="1600" dirty="0">
              <a:solidFill>
                <a:srgbClr val="000000"/>
              </a:solidFill>
              <a:highlight>
                <a:srgbClr val="FFFF00"/>
              </a:highlight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581128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5531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9ADF8-90D4-1D4E-AA2C-B1AEE076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小教员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AD167D-94C9-2B4D-866D-77730304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穆皓远 计</a:t>
            </a:r>
            <a:r>
              <a:rPr lang="en-US" altLang="zh-CN" dirty="0"/>
              <a:t>75</a:t>
            </a:r>
            <a:r>
              <a:rPr lang="zh-CN" altLang="en-US" dirty="0"/>
              <a:t> </a:t>
            </a:r>
            <a:r>
              <a:rPr lang="en-US" altLang="zh-CN" dirty="0"/>
              <a:t>2017011366</a:t>
            </a:r>
            <a:r>
              <a:rPr lang="zh-CN" altLang="en-US" dirty="0"/>
              <a:t> </a:t>
            </a:r>
            <a:r>
              <a:rPr lang="en-US" altLang="zh-CN" dirty="0"/>
              <a:t>muhy17@mails.tsinghua.edu.cn</a:t>
            </a:r>
          </a:p>
          <a:p>
            <a:endParaRPr lang="en-US" altLang="zh-CN" dirty="0"/>
          </a:p>
          <a:p>
            <a:r>
              <a:rPr lang="zh-CN" altLang="en-US" dirty="0"/>
              <a:t>王雨田 计</a:t>
            </a:r>
            <a:r>
              <a:rPr lang="en-US" altLang="zh-CN" dirty="0"/>
              <a:t>73</a:t>
            </a:r>
            <a:r>
              <a:rPr lang="zh-CN" altLang="en-US" dirty="0"/>
              <a:t> </a:t>
            </a:r>
            <a:r>
              <a:rPr lang="en-US" altLang="zh-CN" dirty="0"/>
              <a:t>2017011334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yutian-w17@mails.tsinghua.edu.cn</a:t>
            </a:r>
          </a:p>
          <a:p>
            <a:endParaRPr lang="en-US" altLang="zh-CN" dirty="0"/>
          </a:p>
          <a:p>
            <a:r>
              <a:rPr lang="zh-CN" altLang="en-US" dirty="0"/>
              <a:t>赵亮 计</a:t>
            </a:r>
            <a:r>
              <a:rPr lang="en-US" altLang="zh-CN" dirty="0"/>
              <a:t>73</a:t>
            </a:r>
            <a:r>
              <a:rPr lang="zh-CN" altLang="en-US" dirty="0"/>
              <a:t> </a:t>
            </a:r>
            <a:r>
              <a:rPr lang="en-US" altLang="zh-CN" dirty="0"/>
              <a:t>2017011338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zhao-l17@mails.tsinghua.edu.cn</a:t>
            </a:r>
          </a:p>
          <a:p>
            <a:endParaRPr lang="en-US" altLang="zh-CN" dirty="0"/>
          </a:p>
          <a:p>
            <a:r>
              <a:rPr lang="zh-CN" altLang="en-US" dirty="0"/>
              <a:t>邢健开 计</a:t>
            </a:r>
            <a:r>
              <a:rPr lang="en-US" altLang="zh-CN" dirty="0"/>
              <a:t>73</a:t>
            </a:r>
            <a:r>
              <a:rPr lang="zh-CN" altLang="en-US" dirty="0"/>
              <a:t> </a:t>
            </a:r>
            <a:r>
              <a:rPr lang="en-US" altLang="zh-CN" dirty="0"/>
              <a:t>2017011337</a:t>
            </a:r>
            <a:br>
              <a:rPr lang="en-US" altLang="zh-CN" dirty="0"/>
            </a:br>
            <a:r>
              <a:rPr lang="en-US" altLang="zh-CN" dirty="0"/>
              <a:t>xjk17@mails.tsinghua.edu.cn</a:t>
            </a:r>
          </a:p>
          <a:p>
            <a:endParaRPr lang="en-US" altLang="zh-CN" dirty="0"/>
          </a:p>
          <a:p>
            <a:r>
              <a:rPr lang="zh-CN" altLang="en-US" dirty="0"/>
              <a:t>刘丰源 计</a:t>
            </a:r>
            <a:r>
              <a:rPr lang="en-US" altLang="zh-CN" dirty="0"/>
              <a:t>71</a:t>
            </a:r>
            <a:r>
              <a:rPr lang="zh-CN" altLang="en-US" dirty="0"/>
              <a:t> </a:t>
            </a:r>
            <a:r>
              <a:rPr lang="en-US" altLang="zh-CN" dirty="0"/>
              <a:t>2017011313</a:t>
            </a:r>
            <a:br>
              <a:rPr lang="en-US" altLang="zh-CN" dirty="0"/>
            </a:br>
            <a:r>
              <a:rPr lang="en-US" altLang="zh-CN" dirty="0"/>
              <a:t>511568816@qq.com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xmlns="" id="{30F9AC3B-3CE2-BF48-9325-F2C6ADE6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634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继承基类构造函数（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基类构造函数的参数默认值不会被派生类继承。默认值会导致产生多个构造函数版本，但都会被派生类继承。</a:t>
            </a:r>
          </a:p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</a:p>
          <a:p>
            <a:r>
              <a:rPr kumimoji="1" lang="zh-CN" altLang="en-US" dirty="0"/>
              <a:t>如果派生类使用了继承构造函数，编译器就不会再为派生类生成默认构造函数。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思考题：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类的定义，下列语句能通过编译吗？</a:t>
            </a:r>
          </a:p>
          <a:p>
            <a:pPr marL="457200" lvl="1" indent="0">
              <a:buNone/>
            </a:pPr>
            <a:r>
              <a:rPr kumimoji="1" lang="en-US" altLang="zh-CN" dirty="0"/>
              <a:t>Derive d1; 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 array[10];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//???</a:t>
            </a:r>
          </a:p>
          <a:p>
            <a:pPr marL="457200" lvl="1" indent="0">
              <a:buNone/>
            </a:pPr>
            <a:r>
              <a:rPr kumimoji="1" lang="zh-CN" altLang="en-US" dirty="0" smtClean="0"/>
              <a:t>派生类能否</a:t>
            </a:r>
            <a:r>
              <a:rPr kumimoji="1" lang="zh-CN" altLang="en-US" dirty="0"/>
              <a:t>定义这样的构造函数：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Derive(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j,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k){}</a:t>
            </a:r>
            <a:r>
              <a:rPr kumimoji="1" lang="zh-CN" altLang="en-US" dirty="0"/>
              <a:t> </a:t>
            </a:r>
            <a:r>
              <a:rPr kumimoji="1" lang="en-US" altLang="zh-CN" dirty="0"/>
              <a:t>//???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60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</a:p>
          <a:p>
            <a:r>
              <a:rPr kumimoji="1" lang="zh-CN" altLang="en-US" dirty="0"/>
              <a:t>基类中的公有成员：</a:t>
            </a:r>
          </a:p>
          <a:p>
            <a:pPr lvl="1"/>
            <a:r>
              <a:rPr kumimoji="1" lang="zh-CN" altLang="en-US" dirty="0"/>
              <a:t>允许在派生类成员函数中被访问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</a:p>
          <a:p>
            <a:r>
              <a:rPr kumimoji="1" lang="zh-CN" altLang="en-US" dirty="0"/>
              <a:t>基类中的保护成员</a:t>
            </a:r>
          </a:p>
          <a:p>
            <a:pPr lvl="1"/>
            <a:r>
              <a:rPr kumimoji="1" lang="zh-CN" altLang="en-US" dirty="0"/>
              <a:t>与基类中的私有成员的不同在于：保护成员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0959" y="1124744"/>
            <a:ext cx="78254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0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0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endParaRPr lang="zh-CN" altLang="en-US" sz="20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sz="20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0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B::</a:t>
            </a:r>
            <a:r>
              <a:rPr lang="en-US" altLang="zh-CN" sz="20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sz="20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sz="20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0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D1: </a:t>
            </a:r>
            <a:r>
              <a:rPr lang="fi-FI" altLang="zh-CN" sz="20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sz="20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{};</a:t>
            </a:r>
          </a:p>
          <a:p>
            <a:endParaRPr lang="zh-CN" altLang="en-US" sz="20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1407536"/>
            <a:ext cx="78254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D2: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D2::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calling B::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私有继承时，基类接口在子类成员函数中可以使用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D3: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70472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2736"/>
            <a:ext cx="86067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cout &lt;&lt; </a:t>
            </a:r>
            <a:r>
              <a:rPr lang="fr-FR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main()..."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r-FR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的公有继承</a:t>
            </a:r>
            <a:endParaRPr lang="fr-FR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口成为子类接口的一部分，子类对象可调用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//ERROR  obj2.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 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基类接口不许子类对象调用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基类中的公有成员访问</a:t>
            </a:r>
          </a:p>
        </p:txBody>
      </p:sp>
    </p:spTree>
    <p:extLst>
      <p:ext uri="{BB962C8B-B14F-4D97-AF65-F5344CB8AC3E}">
        <p14:creationId xmlns:p14="http://schemas.microsoft.com/office/powerpoint/2010/main" val="173540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基类中的</a:t>
            </a:r>
            <a:br>
              <a:rPr kumimoji="1" lang="zh-CN" altLang="en-US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私有，保护成员访问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: </a:t>
            </a:r>
            <a:r>
              <a:rPr lang="fi-FI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编译错误，不可访问基类中私有成员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 a;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编译错误，派生类对象不可访问基类中保护成员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980728"/>
            <a:ext cx="83529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拷贝构造函数：对象之间的拷贝复制</a:t>
            </a:r>
            <a:endParaRPr lang="en-US" altLang="zh-CN" sz="3600" dirty="0"/>
          </a:p>
          <a:p>
            <a:r>
              <a:rPr lang="zh-CN" altLang="en-US" sz="3600" dirty="0"/>
              <a:t>右值引用：延长临时对象的生命周期</a:t>
            </a:r>
            <a:endParaRPr lang="en-US" altLang="zh-CN" sz="3600" dirty="0"/>
          </a:p>
          <a:p>
            <a:r>
              <a:rPr lang="zh-CN" altLang="en-US" sz="3600" dirty="0"/>
              <a:t>移动构造函数：偷临时对象的资源，避免频繁的拷贝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76659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3" y="58803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/>
              <a:t>类似集合交运算 </a:t>
            </a:r>
            <a:endParaRPr kumimoji="1" lang="en-US" altLang="zh-CN" dirty="0"/>
          </a:p>
          <a:p>
            <a:r>
              <a:rPr kumimoji="1" lang="en-US" altLang="zh-CN" dirty="0"/>
              <a:t>Order: public &gt; protected &gt; private</a:t>
            </a:r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</a:p>
          <a:p>
            <a:pPr lvl="1"/>
            <a:r>
              <a:rPr kumimoji="1" lang="zh-CN" altLang="en-US" dirty="0"/>
              <a:t>允许引入新代码而不影响已有代码正确性。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实现代码重用。</a:t>
            </a:r>
          </a:p>
          <a:p>
            <a:pPr lvl="1"/>
            <a:r>
              <a:rPr kumimoji="1" lang="zh-CN" altLang="en-US" dirty="0"/>
              <a:t>将子对象引入新类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继承</a:t>
            </a:r>
            <a:r>
              <a:rPr kumimoji="1" lang="en-US" altLang="zh-CN" dirty="0"/>
              <a:t>?)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使用构造函数的初始化成员列表初始化。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组合：</a:t>
            </a:r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</a:p>
          <a:p>
            <a:pPr lvl="1"/>
            <a:r>
              <a:rPr kumimoji="1" lang="zh-CN" altLang="en-US" dirty="0"/>
              <a:t>继承：</a:t>
            </a:r>
          </a:p>
          <a:p>
            <a:pPr lvl="2"/>
            <a:r>
              <a:rPr kumimoji="1" lang="zh-CN" altLang="en-US" dirty="0"/>
              <a:t>沿用已存在的类提供的接口。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286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Engine{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8202" y="3222412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[0].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0063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目的：提供同名函数的不同实现，属于静态多态。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目的：在派生类中重新定义基类函数，实现派生类的特殊功能。</a:t>
            </a:r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0648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"D1::f("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被屏蔽，编译错误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被屏蔽，编译错误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321871" y="5770130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>
                <a:solidFill>
                  <a:srgbClr val="00CC00"/>
                </a:solidFill>
                <a:latin typeface="AndaleMono" charset="0"/>
              </a:rPr>
              <a:t>D1::f(4)</a:t>
            </a:r>
            <a:endParaRPr lang="zh-CN" altLang="en-US" b="1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8" name="直线箭头连接符 7"/>
          <p:cNvCxnSpPr/>
          <p:nvPr/>
        </p:nvCxnSpPr>
        <p:spPr>
          <a:xfrm>
            <a:off x="5015771" y="5502423"/>
            <a:ext cx="1306100" cy="5908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49755" y="542324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D1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"D1::f("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D1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D1::f(10)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B::f(4.9)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AndaleMono" charset="0"/>
              </a:rPr>
              <a:t>B::f(T)</a:t>
            </a:r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0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// 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的向上类型转换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2030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</a:p>
          <a:p>
            <a:r>
              <a:rPr lang="zh-CN" altLang="en-US" dirty="0"/>
              <a:t> 继承</a:t>
            </a:r>
          </a:p>
          <a:p>
            <a:r>
              <a:rPr lang="zh-CN" altLang="en-US" dirty="0"/>
              <a:t> 成员访问权限</a:t>
            </a:r>
          </a:p>
          <a:p>
            <a:r>
              <a:rPr lang="zh-CN" altLang="en-US" dirty="0"/>
              <a:t> 重写隐藏与重载</a:t>
            </a:r>
          </a:p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</a:p>
          <a:p>
            <a:r>
              <a:rPr lang="zh-CN" altLang="en-US" dirty="0"/>
              <a:t> 多重继承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对象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!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6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charset="0"/>
              </a:rPr>
              <a:t>cast</a:t>
            </a:r>
            <a:endParaRPr kumimoji="0" lang="zh-CN" altLang="en-US" sz="1800" b="1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对象切片，数据丢失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518548" y="5397023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8224" y="493535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932040" y="2656987"/>
            <a:ext cx="3871342" cy="990397"/>
          </a:xfrm>
          <a:solidFill>
            <a:srgbClr val="FFFFFF"/>
          </a:solidFill>
        </p:spPr>
        <p:txBody>
          <a:bodyPr/>
          <a:lstStyle/>
          <a:p>
            <a:r>
              <a:rPr kumimoji="0" lang="zh-CN" altLang="en-US" sz="2000" dirty="0"/>
              <a:t>设计原则：只对引用和指针进行向上转换，避免</a:t>
            </a:r>
            <a:r>
              <a:rPr kumimoji="0" lang="zh-CN" altLang="en-US" sz="2000"/>
              <a:t>对象切片</a:t>
            </a:r>
            <a:endParaRPr kumimoji="0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42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Dog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(Pet p){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对象切片，调用基类的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518548" y="5397023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8224" y="493535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951288" y="3680595"/>
            <a:ext cx="3725168" cy="990397"/>
          </a:xfrm>
          <a:solidFill>
            <a:srgbClr val="FFFFFF"/>
          </a:solidFill>
        </p:spPr>
        <p:txBody>
          <a:bodyPr/>
          <a:lstStyle/>
          <a:p>
            <a:r>
              <a:rPr kumimoji="0" lang="zh-CN" altLang="en-US" sz="2000" dirty="0"/>
              <a:t>设计原则：只对引用和指针进行向上转换，避免</a:t>
            </a:r>
            <a:r>
              <a:rPr kumimoji="0" lang="zh-CN" altLang="en-US" sz="2000"/>
              <a:t>对象切片</a:t>
            </a:r>
            <a:endParaRPr kumimoji="0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38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</p:spTree>
    <p:extLst>
      <p:ext uri="{BB962C8B-B14F-4D97-AF65-F5344CB8AC3E}">
        <p14:creationId xmlns:p14="http://schemas.microsoft.com/office/powerpoint/2010/main" val="242390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</a:p>
          <a:p>
            <a:r>
              <a:rPr kumimoji="1" lang="zh-CN" altLang="en-US" dirty="0"/>
              <a:t>应用场景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</a:p>
          <a:p>
            <a:r>
              <a:rPr kumimoji="1" lang="zh-CN" altLang="en-US" dirty="0"/>
              <a:t>二义性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574790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d.fooA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d.fooB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仍然输出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都有成员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都有成员函数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继承与组合，</a:t>
            </a:r>
            <a:r>
              <a:rPr kumimoji="1" lang="en-US" altLang="zh-CN" dirty="0"/>
              <a:t>p336-p361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9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zh-CN" altLang="en-US" dirty="0"/>
              <a:t>汽车，车门，车窗，引擎</a:t>
            </a:r>
          </a:p>
          <a:p>
            <a:r>
              <a:rPr kumimoji="1" lang="zh-CN" altLang="en-US" dirty="0"/>
              <a:t>形状，矩形，圆形，三角形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</a:p>
          <a:p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5923965" y="3392996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068960"/>
            <a:ext cx="509367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=n;}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n){j=n;}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 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b;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c.b.set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(2);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rgbClr val="0099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06143" y="3851151"/>
            <a:ext cx="875561" cy="400110"/>
          </a:xfrm>
          <a:prstGeom prst="rect">
            <a:avLst/>
          </a:prstGeom>
          <a:solidFill>
            <a:schemeClr val="bg2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宋体" charset="-122"/>
              </a:rPr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6556" y="5471988"/>
            <a:ext cx="888385" cy="400110"/>
          </a:xfrm>
          <a:prstGeom prst="rect">
            <a:avLst/>
          </a:prstGeom>
          <a:solidFill>
            <a:srgbClr val="3333FF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FFFF00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dirty="0">
                <a:solidFill>
                  <a:srgbClr val="FFFF00"/>
                </a:solidFill>
                <a:latin typeface="+mj-lt"/>
                <a:ea typeface="宋体" charset="-122"/>
              </a:rPr>
              <a:t>b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938004" y="4611563"/>
            <a:ext cx="3743325" cy="0"/>
          </a:xfrm>
          <a:prstGeom prst="line">
            <a:avLst/>
          </a:prstGeom>
          <a:noFill/>
          <a:ln w="571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3267954" y="5679951"/>
            <a:ext cx="3883025" cy="4292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80904" y="4914745"/>
            <a:ext cx="1657350" cy="400110"/>
          </a:xfrm>
          <a:prstGeom prst="rect">
            <a:avLst/>
          </a:prstGeom>
          <a:solidFill>
            <a:srgbClr val="003366"/>
          </a:solidFill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dirty="0">
                <a:solidFill>
                  <a:srgbClr val="FFFF00"/>
                </a:solidFill>
                <a:latin typeface="Courier New" charset="0"/>
                <a:ea typeface="隶书" charset="0"/>
              </a:rPr>
              <a:t>新接口</a:t>
            </a:r>
            <a:endParaRPr kumimoji="0" lang="en-US" altLang="zh-CN" sz="2000" dirty="0">
              <a:solidFill>
                <a:srgbClr val="FFFF00"/>
              </a:solidFill>
              <a:latin typeface="Courier New" charset="0"/>
              <a:ea typeface="隶书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新对象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500186" y="4698629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</a:t>
            </a:r>
            <a:r>
              <a:rPr lang="zh-CN" altLang="en-US" sz="2000" b="1">
                <a:latin typeface="+mj-lt"/>
                <a:ea typeface="宋体" charset="-122"/>
              </a:rPr>
              <a:t>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5775</TotalTime>
  <Words>4478</Words>
  <Application>Microsoft Macintosh PowerPoint</Application>
  <PresentationFormat>全屏显示(4:3)</PresentationFormat>
  <Paragraphs>793</Paragraphs>
  <Slides>50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8" baseType="lpstr">
      <vt:lpstr>AndaleMono</vt:lpstr>
      <vt:lpstr>Calibri</vt:lpstr>
      <vt:lpstr>Calibri Light</vt:lpstr>
      <vt:lpstr>Consolas</vt:lpstr>
      <vt:lpstr>Courier</vt:lpstr>
      <vt:lpstr>Courier New</vt:lpstr>
      <vt:lpstr>Mangal</vt:lpstr>
      <vt:lpstr>Menlo-Regular</vt:lpstr>
      <vt:lpstr>Wingdings</vt:lpstr>
      <vt:lpstr>等线</vt:lpstr>
      <vt:lpstr>方正姚体</vt:lpstr>
      <vt:lpstr>黑体</vt:lpstr>
      <vt:lpstr>华文楷体</vt:lpstr>
      <vt:lpstr>隶书</vt:lpstr>
      <vt:lpstr>宋体</vt:lpstr>
      <vt:lpstr>微软雅黑</vt:lpstr>
      <vt:lpstr>Arial</vt:lpstr>
      <vt:lpstr>Office 主题</vt:lpstr>
      <vt:lpstr>面向对象程序设计基础 （OOP）</vt:lpstr>
      <vt:lpstr>小教员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</vt:lpstr>
      <vt:lpstr>对象组合示例</vt:lpstr>
      <vt:lpstr>对象组合运行结果</vt:lpstr>
      <vt:lpstr>继承</vt:lpstr>
      <vt:lpstr>继承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如何选择继承方式？</vt:lpstr>
      <vt:lpstr>如何选择继承方式？</vt:lpstr>
      <vt:lpstr>成员访问权限</vt:lpstr>
      <vt:lpstr>基类中的公有成员访问</vt:lpstr>
      <vt:lpstr>基类中的公有成员访问</vt:lpstr>
      <vt:lpstr>基类中的公有成员访问</vt:lpstr>
      <vt:lpstr>基类中的 私有，保护成员访问</vt:lpstr>
      <vt:lpstr>PowerPoint 演示文稿</vt:lpstr>
      <vt:lpstr>基类成员访问权限与三种继承方式</vt:lpstr>
      <vt:lpstr>成员访问权限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向上类型转换</vt:lpstr>
      <vt:lpstr>示例</vt:lpstr>
      <vt:lpstr>示例</vt:lpstr>
      <vt:lpstr>对象切片</vt:lpstr>
      <vt:lpstr>派生类新数据丢失示例</vt:lpstr>
      <vt:lpstr>派生类新方法丢失示例</vt:lpstr>
      <vt:lpstr>私有继承“照此实现”</vt:lpstr>
      <vt:lpstr>多重继承</vt:lpstr>
      <vt:lpstr>多重继承问题</vt:lpstr>
      <vt:lpstr>多重继承示例</vt:lpstr>
      <vt:lpstr>多重继承示例</vt:lpstr>
      <vt:lpstr>课后阅读</vt:lpstr>
      <vt:lpstr>结 束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Zhiyuan Liu</cp:lastModifiedBy>
  <cp:revision>309</cp:revision>
  <dcterms:created xsi:type="dcterms:W3CDTF">2018-01-30T01:46:35Z</dcterms:created>
  <dcterms:modified xsi:type="dcterms:W3CDTF">2018-03-30T04:48:52Z</dcterms:modified>
</cp:coreProperties>
</file>