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7"/>
  </p:notesMasterIdLst>
  <p:sldIdLst>
    <p:sldId id="582" r:id="rId2"/>
    <p:sldId id="610" r:id="rId3"/>
    <p:sldId id="621" r:id="rId4"/>
    <p:sldId id="534" r:id="rId5"/>
    <p:sldId id="537" r:id="rId6"/>
    <p:sldId id="535" r:id="rId7"/>
    <p:sldId id="611" r:id="rId8"/>
    <p:sldId id="538" r:id="rId9"/>
    <p:sldId id="624" r:id="rId10"/>
    <p:sldId id="541" r:id="rId11"/>
    <p:sldId id="542" r:id="rId12"/>
    <p:sldId id="548" r:id="rId13"/>
    <p:sldId id="608" r:id="rId14"/>
    <p:sldId id="609" r:id="rId15"/>
    <p:sldId id="539" r:id="rId16"/>
    <p:sldId id="544" r:id="rId17"/>
    <p:sldId id="545" r:id="rId18"/>
    <p:sldId id="572" r:id="rId19"/>
    <p:sldId id="601" r:id="rId20"/>
    <p:sldId id="603" r:id="rId21"/>
    <p:sldId id="625" r:id="rId22"/>
    <p:sldId id="570" r:id="rId23"/>
    <p:sldId id="605" r:id="rId24"/>
    <p:sldId id="607" r:id="rId25"/>
    <p:sldId id="626" r:id="rId26"/>
    <p:sldId id="571" r:id="rId27"/>
    <p:sldId id="614" r:id="rId28"/>
    <p:sldId id="615" r:id="rId29"/>
    <p:sldId id="627" r:id="rId30"/>
    <p:sldId id="617" r:id="rId31"/>
    <p:sldId id="618" r:id="rId32"/>
    <p:sldId id="622" r:id="rId33"/>
    <p:sldId id="581" r:id="rId34"/>
    <p:sldId id="619" r:id="rId35"/>
    <p:sldId id="620" r:id="rId36"/>
    <p:sldId id="623" r:id="rId37"/>
    <p:sldId id="613" r:id="rId38"/>
    <p:sldId id="591" r:id="rId39"/>
    <p:sldId id="562" r:id="rId40"/>
    <p:sldId id="592" r:id="rId41"/>
    <p:sldId id="566" r:id="rId42"/>
    <p:sldId id="565" r:id="rId43"/>
    <p:sldId id="593" r:id="rId44"/>
    <p:sldId id="595" r:id="rId45"/>
    <p:sldId id="594" r:id="rId46"/>
    <p:sldId id="567" r:id="rId47"/>
    <p:sldId id="568" r:id="rId48"/>
    <p:sldId id="569" r:id="rId49"/>
    <p:sldId id="531" r:id="rId50"/>
    <p:sldId id="596" r:id="rId51"/>
    <p:sldId id="597" r:id="rId52"/>
    <p:sldId id="598" r:id="rId53"/>
    <p:sldId id="599" r:id="rId54"/>
    <p:sldId id="600" r:id="rId55"/>
    <p:sldId id="475" r:id="rId5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003366"/>
    <a:srgbClr val="B40062"/>
    <a:srgbClr val="00CC00"/>
    <a:srgbClr val="0066CC"/>
    <a:srgbClr val="FFFFFF"/>
    <a:srgbClr val="00FF00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3" autoAdjust="0"/>
    <p:restoredTop sz="84475" autoAdjust="0"/>
  </p:normalViewPr>
  <p:slideViewPr>
    <p:cSldViewPr>
      <p:cViewPr>
        <p:scale>
          <a:sx n="100" d="100"/>
          <a:sy n="100" d="100"/>
        </p:scale>
        <p:origin x="227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007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构造函数与虚函数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，即虚机制在构造函数中不工作。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528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6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回顾上一节内容：</a:t>
            </a:r>
            <a:endParaRPr kumimoji="1" lang="en-US" altLang="zh-CN" dirty="0"/>
          </a:p>
          <a:p>
            <a:r>
              <a:rPr kumimoji="1" lang="zh-CN" altLang="en-US" dirty="0"/>
              <a:t>构造的顺序与析构的顺序是相反的。</a:t>
            </a:r>
            <a:endParaRPr kumimoji="1" lang="en-US" altLang="zh-CN" dirty="0"/>
          </a:p>
          <a:p>
            <a:r>
              <a:rPr kumimoji="1" lang="zh-CN" altLang="en-US" dirty="0"/>
              <a:t>注意析构函数：最晚派生的析构会被最先调用；</a:t>
            </a:r>
            <a:endParaRPr kumimoji="1" lang="en-US" altLang="zh-CN" dirty="0"/>
          </a:p>
          <a:p>
            <a:r>
              <a:rPr kumimoji="1" lang="zh-CN" altLang="en-US" dirty="0"/>
              <a:t>如果我们允许这样的机制，说明这种调用很可能发生在一个已经被删除的对象上，从而造成非法调用。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662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552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214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575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565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trike="sngStrike" dirty="0"/>
              <a:t>避免造成重写隐藏的情况？？？  这个是什么意思？有没有</a:t>
            </a:r>
            <a:r>
              <a:rPr kumimoji="1" lang="en-US" altLang="zh-CN" strike="sngStrike" dirty="0"/>
              <a:t>override</a:t>
            </a:r>
            <a:r>
              <a:rPr kumimoji="1" lang="zh-CN" altLang="en-US" strike="sngStrike" dirty="0"/>
              <a:t>这个关键字的核心差别是什么？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340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73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之前的例子加入</a:t>
            </a:r>
            <a:r>
              <a:rPr kumimoji="1" lang="en-US" altLang="zh-CN" dirty="0"/>
              <a:t>override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932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309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trike="sngStrike" dirty="0"/>
              <a:t>避免造成重写隐藏的情况？？？  这个是什么意思？有没有</a:t>
            </a:r>
            <a:r>
              <a:rPr kumimoji="1" lang="en-US" altLang="zh-CN" strike="sngStrike" dirty="0"/>
              <a:t>override</a:t>
            </a:r>
            <a:r>
              <a:rPr kumimoji="1" lang="zh-CN" altLang="en-US" strike="sngStrike" dirty="0"/>
              <a:t>这个关键字的核心差别是什么？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625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某些实现系统服务、基础功能和加密等的类通常是不允许有子类的；实现者不想客户端从这些类派生新类而修改他们。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8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RTTI</a:t>
            </a:r>
            <a:r>
              <a:rPr kumimoji="1" lang="zh-CN" altLang="en-US" dirty="0"/>
              <a:t>允许我们得到在进行向上类型转换时丢失的类型信息。</a:t>
            </a:r>
            <a:r>
              <a:rPr kumimoji="1" lang="en-US" altLang="zh-CN" dirty="0" err="1"/>
              <a:t>dynamic_cast</a:t>
            </a:r>
            <a:r>
              <a:rPr kumimoji="1" lang="zh-CN" altLang="en-US" baseline="0" dirty="0"/>
              <a:t> 实际上是</a:t>
            </a:r>
            <a:r>
              <a:rPr kumimoji="1" lang="en-US" altLang="zh-CN" baseline="0" dirty="0"/>
              <a:t>RTTI</a:t>
            </a:r>
            <a:r>
              <a:rPr kumimoji="1" lang="zh-CN" altLang="en-US" baseline="0" dirty="0"/>
              <a:t>的一种形式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101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被转换对象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的类型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必须是多态类型（声明或继承了至少一个虚函数的类）。若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为非多态类型，使用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dynamic_cast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会报编译错误。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不必是多态类型。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T1,T2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没有继承关系也能通过编译，只不过会转换失败。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也可用于向上类型转换（尽管没有必要：直接隐式转换）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521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非法访问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183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非法访问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264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第</a:t>
            </a:r>
            <a:r>
              <a:rPr kumimoji="1" lang="en-US" altLang="zh-CN"/>
              <a:t>29</a:t>
            </a:r>
            <a:r>
              <a:rPr kumimoji="1" lang="zh-CN" altLang="en-US"/>
              <a:t>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505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644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836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9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思考：如何确定？</a:t>
            </a:r>
          </a:p>
          <a:p>
            <a:r>
              <a:rPr kumimoji="1" lang="zh-CN" altLang="en-US" dirty="0"/>
              <a:t>说明对象自身要包含自己实际类型的信息。</a:t>
            </a:r>
          </a:p>
          <a:p>
            <a:r>
              <a:rPr kumimoji="1" lang="zh-CN" altLang="en-US" dirty="0"/>
              <a:t>用虚函数解决早捆绑，实现多态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392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997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u="sng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994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573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A&amp; test2 = c;</a:t>
            </a:r>
            <a:r>
              <a:rPr kumimoji="1" lang="zh-CN" altLang="en-US" sz="1200" b="0" baseline="0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  </a:t>
            </a:r>
            <a:r>
              <a:rPr kumimoji="1" lang="en-US" altLang="zh-CN" sz="1200" b="0" baseline="0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====</a:t>
            </a:r>
            <a:r>
              <a:rPr kumimoji="1" lang="zh-CN" altLang="en-US" sz="1200" b="0" baseline="0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向上转换，但是</a:t>
            </a:r>
            <a:r>
              <a:rPr kumimoji="1" lang="en-US" altLang="zh-CN" sz="1200" b="0" baseline="0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A</a:t>
            </a:r>
            <a:r>
              <a:rPr kumimoji="1" lang="zh-CN" altLang="en-US" sz="1200" b="0" baseline="0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中没有虚函数</a:t>
            </a:r>
            <a:r>
              <a:rPr kumimoji="1" lang="en-US" altLang="zh-CN" sz="1200" b="0" baseline="0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;</a:t>
            </a:r>
            <a:r>
              <a:rPr kumimoji="1" lang="zh-CN" altLang="en-US" sz="1200" b="0" baseline="0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编译器发生早绑定</a:t>
            </a:r>
            <a:endParaRPr kumimoji="1" lang="en-US" altLang="zh-CN" sz="1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96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对象切片，虚拟继承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51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</a:p>
          <a:p>
            <a:r>
              <a:rPr kumimoji="1" lang="zh-CN" altLang="en-US" sz="1200" dirty="0"/>
              <a:t>第</a:t>
            </a:r>
            <a:r>
              <a:rPr kumimoji="1" lang="en-US" altLang="zh-CN" sz="1200" dirty="0"/>
              <a:t>5</a:t>
            </a:r>
            <a:r>
              <a:rPr kumimoji="1" lang="zh-CN" altLang="en-US" sz="1200" dirty="0"/>
              <a:t>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12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对象自身要包含自己实际类型的信息：虚函数表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36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对象自身要包含自己实际类型的信息：虚函数表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56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thinking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15.5.1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36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 类 的虚函数表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类的虚函数表 其中有一个就是指向</a:t>
            </a:r>
            <a:r>
              <a:rPr kumimoji="1" lang="en-US" altLang="zh-CN" dirty="0"/>
              <a:t>D::fun1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79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45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pPr lvl="0"/>
            <a:r>
              <a:rPr lang="zh-CN" altLang="en-US" sz="3600" b="1" dirty="0">
                <a:solidFill>
                  <a:prstClr val="black"/>
                </a:solidFill>
              </a:rPr>
              <a:t>刘知远</a:t>
            </a:r>
            <a:r>
              <a:rPr lang="zh-CN" altLang="en-US" sz="2800" b="1" dirty="0">
                <a:solidFill>
                  <a:prstClr val="black"/>
                </a:solidFill>
              </a:rPr>
              <a:t> 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2800" b="1" dirty="0" err="1">
                <a:solidFill>
                  <a:prstClr val="black"/>
                </a:solidFill>
              </a:rPr>
              <a:t>liuzy@tsinghua.edu.cn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</a:rPr>
              <a:t>http://</a:t>
            </a:r>
            <a:r>
              <a:rPr lang="en-US" altLang="zh-CN" b="1" dirty="0" err="1">
                <a:solidFill>
                  <a:prstClr val="black"/>
                </a:solidFill>
              </a:rPr>
              <a:t>nlp.csai.tsinghua.edu.cn</a:t>
            </a:r>
            <a:r>
              <a:rPr lang="en-US" altLang="zh-CN" b="1" dirty="0">
                <a:solidFill>
                  <a:prstClr val="black"/>
                </a:solidFill>
              </a:rPr>
              <a:t>/~</a:t>
            </a:r>
            <a:r>
              <a:rPr lang="en-US" altLang="zh-CN" b="1" dirty="0" err="1">
                <a:solidFill>
                  <a:prstClr val="black"/>
                </a:solidFill>
              </a:rPr>
              <a:t>lzy</a:t>
            </a:r>
            <a:r>
              <a:rPr lang="en-US" altLang="zh-CN" b="1" dirty="0">
                <a:solidFill>
                  <a:prstClr val="black"/>
                </a:solidFill>
              </a:rPr>
              <a:t>/</a:t>
            </a:r>
            <a:r>
              <a:rPr lang="zh-CN" altLang="en-US" b="1" dirty="0">
                <a:solidFill>
                  <a:prstClr val="black"/>
                </a:solidFill>
              </a:rPr>
              <a:t> 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0"/>
            <a:r>
              <a:rPr lang="zh-CN" altLang="en-US" b="1" dirty="0">
                <a:solidFill>
                  <a:prstClr val="black"/>
                </a:solidFill>
              </a:rPr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2991879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对象自身要包含自己实际类型的信息：用</a:t>
            </a:r>
            <a:r>
              <a:rPr kumimoji="1" lang="zh-CN" altLang="en-US" sz="2400" u="sng" dirty="0"/>
              <a:t>虚函数表</a:t>
            </a:r>
            <a:r>
              <a:rPr kumimoji="1" lang="zh-CN" altLang="en-US" sz="2400" dirty="0"/>
              <a:t>表示。运行时通过虚函数表确定对象的实际类型。</a:t>
            </a:r>
          </a:p>
          <a:p>
            <a:r>
              <a:rPr kumimoji="1" lang="zh-CN" altLang="en-US" sz="2400" dirty="0"/>
              <a:t>虚函数表</a:t>
            </a:r>
            <a:r>
              <a:rPr kumimoji="1" lang="en-US" altLang="zh-CN" sz="2400" dirty="0"/>
              <a:t>(VTABLE)</a:t>
            </a:r>
            <a:r>
              <a:rPr kumimoji="1" lang="zh-CN" altLang="en-US" sz="2400" dirty="0"/>
              <a:t>：每个</a:t>
            </a:r>
            <a:r>
              <a:rPr kumimoji="1" lang="zh-CN" altLang="en-US" sz="2400" dirty="0">
                <a:solidFill>
                  <a:srgbClr val="FF0000"/>
                </a:solidFill>
              </a:rPr>
              <a:t>包含虚函数的类</a:t>
            </a:r>
            <a:r>
              <a:rPr kumimoji="1" lang="zh-CN" altLang="en-US" sz="2400" dirty="0"/>
              <a:t>用于存储</a:t>
            </a:r>
            <a:r>
              <a:rPr kumimoji="1" lang="zh-CN" altLang="en-US" sz="2400" dirty="0">
                <a:solidFill>
                  <a:srgbClr val="FF0000"/>
                </a:solidFill>
              </a:rPr>
              <a:t>虚函数地址</a:t>
            </a:r>
            <a:r>
              <a:rPr kumimoji="1" lang="zh-CN" altLang="en-US" sz="2400" dirty="0"/>
              <a:t>的表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虚函数表有唯一性，即使没有重写虚函数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。</a:t>
            </a:r>
          </a:p>
          <a:p>
            <a:r>
              <a:rPr kumimoji="1" lang="zh-CN" altLang="en-US" sz="2400" dirty="0"/>
              <a:t>每个包含虚函数的类</a:t>
            </a:r>
            <a:r>
              <a:rPr kumimoji="1" lang="zh-CN" altLang="en-US" sz="2400" dirty="0">
                <a:solidFill>
                  <a:srgbClr val="FF0000"/>
                </a:solidFill>
              </a:rPr>
              <a:t>对象</a:t>
            </a:r>
            <a:r>
              <a:rPr kumimoji="1" lang="zh-CN" altLang="en-US" sz="2400" dirty="0"/>
              <a:t>中，编译器秘密地放一个指针，称为虚函数指针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vpointer</a:t>
            </a:r>
            <a:r>
              <a:rPr kumimoji="1" lang="en-US" altLang="zh-CN" sz="2400" dirty="0"/>
              <a:t>/VPTR)</a:t>
            </a:r>
            <a:r>
              <a:rPr kumimoji="1" lang="zh-CN" altLang="en-US" sz="2400" dirty="0"/>
              <a:t>，指向这个类的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。</a:t>
            </a:r>
          </a:p>
          <a:p>
            <a:r>
              <a:rPr kumimoji="1" lang="zh-CN" altLang="en-US" sz="2400" dirty="0"/>
              <a:t>当通过基类指针做虚函数调用时，编译器静态地插入能取得这个</a:t>
            </a:r>
            <a:r>
              <a:rPr kumimoji="1" lang="en-US" altLang="zh-CN" sz="2400" dirty="0"/>
              <a:t>VPTR</a:t>
            </a:r>
            <a:r>
              <a:rPr kumimoji="1" lang="zh-CN" altLang="en-US" sz="2400" dirty="0"/>
              <a:t>并在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表中查找函数地址的代码，这样就能调用正确的函数并引起晚捆绑的发生。</a:t>
            </a:r>
          </a:p>
          <a:p>
            <a:pPr lvl="1"/>
            <a:r>
              <a:rPr kumimoji="1" lang="zh-CN" altLang="en-US" sz="2000" b="1" dirty="0"/>
              <a:t>编译期间</a:t>
            </a:r>
            <a:r>
              <a:rPr kumimoji="1" lang="zh-CN" altLang="en-US" sz="2000" dirty="0"/>
              <a:t>：建立虚函数表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，记录每个类或该类的基类中所有已声明的虚函数入口地址。</a:t>
            </a:r>
          </a:p>
          <a:p>
            <a:pPr lvl="1"/>
            <a:r>
              <a:rPr kumimoji="1" lang="zh-CN" altLang="en-US" sz="2000" b="1" dirty="0"/>
              <a:t>运行期间</a:t>
            </a:r>
            <a:r>
              <a:rPr kumimoji="1" lang="zh-CN" altLang="en-US" sz="2000" dirty="0"/>
              <a:t>：建立虚函数指针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，在构造函数中发生，指向相应的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。</a:t>
            </a:r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851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6632"/>
            <a:ext cx="576064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"B::fun1()"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fun2() {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"B::fun2()"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j;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"D::fun1()"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对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fun1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重写覆盖，对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没有，则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使用基类的虚函数地址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double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k;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 b; D 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 *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&amp;d;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-&gt;fun1();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063639" y="5683466"/>
            <a:ext cx="2445940" cy="830997"/>
            <a:chOff x="6230516" y="5271591"/>
            <a:chExt cx="2445940" cy="830997"/>
          </a:xfrm>
        </p:grpSpPr>
        <p:sp>
          <p:nvSpPr>
            <p:cNvPr id="7" name="矩形 6"/>
            <p:cNvSpPr/>
            <p:nvPr/>
          </p:nvSpPr>
          <p:spPr>
            <a:xfrm>
              <a:off x="6230516" y="5733256"/>
              <a:ext cx="24459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  <a:latin typeface="AndaleMono" charset="0"/>
                </a:rPr>
                <a:t>D::fun1()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300192" y="5271591"/>
              <a:ext cx="1415772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/>
                <a:t>运行结果</a:t>
              </a:r>
            </a:p>
          </p:txBody>
        </p:sp>
      </p:grp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6685656" y="1172457"/>
            <a:ext cx="493712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/>
              <a:t>pB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19668"/>
              </p:ext>
            </p:extLst>
          </p:nvPr>
        </p:nvGraphicFramePr>
        <p:xfrm>
          <a:off x="7863581" y="1488369"/>
          <a:ext cx="1189037" cy="1857375"/>
        </p:xfrm>
        <a:graphic>
          <a:graphicData uri="http://schemas.openxmlformats.org/drawingml/2006/table">
            <a:tbl>
              <a:tblPr/>
              <a:tblGrid>
                <a:gridCol w="1189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Object 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vptr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40428"/>
              </p:ext>
            </p:extLst>
          </p:nvPr>
        </p:nvGraphicFramePr>
        <p:xfrm>
          <a:off x="6207818" y="1686807"/>
          <a:ext cx="1116013" cy="14859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Object b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vptr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03350"/>
              </p:ext>
            </p:extLst>
          </p:nvPr>
        </p:nvGraphicFramePr>
        <p:xfrm>
          <a:off x="6099868" y="3991857"/>
          <a:ext cx="1223963" cy="11175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3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fun1</a:t>
                      </a: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fun2</a:t>
                      </a: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68495"/>
              </p:ext>
            </p:extLst>
          </p:nvPr>
        </p:nvGraphicFramePr>
        <p:xfrm>
          <a:off x="6134793" y="5431719"/>
          <a:ext cx="1187450" cy="111283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/>
                        <a:t>fun1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fun2</a:t>
                      </a:r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33372"/>
              </p:ext>
            </p:extLst>
          </p:nvPr>
        </p:nvGraphicFramePr>
        <p:xfrm>
          <a:off x="7647681" y="3975982"/>
          <a:ext cx="1476375" cy="2538481"/>
        </p:xfrm>
        <a:graphic>
          <a:graphicData uri="http://schemas.openxmlformats.org/drawingml/2006/table">
            <a:tbl>
              <a:tblPr/>
              <a:tblGrid>
                <a:gridCol w="147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6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functions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B::fun1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B::fun2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D::fun1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54" name="肘形连接符 53"/>
          <p:cNvCxnSpPr/>
          <p:nvPr/>
        </p:nvCxnSpPr>
        <p:spPr>
          <a:xfrm>
            <a:off x="7155556" y="1399469"/>
            <a:ext cx="671512" cy="5349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任意多边形 34"/>
          <p:cNvSpPr/>
          <p:nvPr/>
        </p:nvSpPr>
        <p:spPr>
          <a:xfrm>
            <a:off x="5945881" y="2232907"/>
            <a:ext cx="242887" cy="1900237"/>
          </a:xfrm>
          <a:custGeom>
            <a:avLst/>
            <a:gdLst>
              <a:gd name="connsiteX0" fmla="*/ 242887 w 242887"/>
              <a:gd name="connsiteY0" fmla="*/ 0 h 1900237"/>
              <a:gd name="connsiteX1" fmla="*/ 114300 w 242887"/>
              <a:gd name="connsiteY1" fmla="*/ 628650 h 1900237"/>
              <a:gd name="connsiteX2" fmla="*/ 0 w 242887"/>
              <a:gd name="connsiteY2" fmla="*/ 1571625 h 1900237"/>
              <a:gd name="connsiteX3" fmla="*/ 114300 w 242887"/>
              <a:gd name="connsiteY3" fmla="*/ 1900237 h 190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" h="1900237">
                <a:moveTo>
                  <a:pt x="242887" y="0"/>
                </a:moveTo>
                <a:cubicBezTo>
                  <a:pt x="198834" y="183356"/>
                  <a:pt x="154781" y="366713"/>
                  <a:pt x="114300" y="628650"/>
                </a:cubicBezTo>
                <a:cubicBezTo>
                  <a:pt x="73819" y="890587"/>
                  <a:pt x="0" y="1359694"/>
                  <a:pt x="0" y="1571625"/>
                </a:cubicBezTo>
                <a:cubicBezTo>
                  <a:pt x="0" y="1783556"/>
                  <a:pt x="57150" y="1841896"/>
                  <a:pt x="114300" y="1900237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6" name="任意多边形 35"/>
          <p:cNvSpPr/>
          <p:nvPr/>
        </p:nvSpPr>
        <p:spPr>
          <a:xfrm>
            <a:off x="5779193" y="2118607"/>
            <a:ext cx="2066925" cy="3514725"/>
          </a:xfrm>
          <a:custGeom>
            <a:avLst/>
            <a:gdLst>
              <a:gd name="connsiteX0" fmla="*/ 2066925 w 2066925"/>
              <a:gd name="connsiteY0" fmla="*/ 0 h 3514724"/>
              <a:gd name="connsiteX1" fmla="*/ 1552575 w 2066925"/>
              <a:gd name="connsiteY1" fmla="*/ 1400175 h 3514724"/>
              <a:gd name="connsiteX2" fmla="*/ 352425 w 2066925"/>
              <a:gd name="connsiteY2" fmla="*/ 1571625 h 3514724"/>
              <a:gd name="connsiteX3" fmla="*/ 38100 w 2066925"/>
              <a:gd name="connsiteY3" fmla="*/ 2528887 h 3514724"/>
              <a:gd name="connsiteX4" fmla="*/ 123825 w 2066925"/>
              <a:gd name="connsiteY4" fmla="*/ 3357562 h 3514724"/>
              <a:gd name="connsiteX5" fmla="*/ 338138 w 2066925"/>
              <a:gd name="connsiteY5" fmla="*/ 3471862 h 351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5" h="3514724">
                <a:moveTo>
                  <a:pt x="2066925" y="0"/>
                </a:moveTo>
                <a:cubicBezTo>
                  <a:pt x="1952625" y="569119"/>
                  <a:pt x="1838325" y="1138238"/>
                  <a:pt x="1552575" y="1400175"/>
                </a:cubicBezTo>
                <a:cubicBezTo>
                  <a:pt x="1266825" y="1662112"/>
                  <a:pt x="604837" y="1383506"/>
                  <a:pt x="352425" y="1571625"/>
                </a:cubicBezTo>
                <a:cubicBezTo>
                  <a:pt x="100013" y="1759744"/>
                  <a:pt x="76200" y="2231231"/>
                  <a:pt x="38100" y="2528887"/>
                </a:cubicBezTo>
                <a:cubicBezTo>
                  <a:pt x="0" y="2826543"/>
                  <a:pt x="73819" y="3200400"/>
                  <a:pt x="123825" y="3357562"/>
                </a:cubicBezTo>
                <a:cubicBezTo>
                  <a:pt x="173831" y="3514724"/>
                  <a:pt x="255984" y="3493293"/>
                  <a:pt x="338138" y="3471862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" name="任意多边形 36"/>
          <p:cNvSpPr/>
          <p:nvPr/>
        </p:nvSpPr>
        <p:spPr>
          <a:xfrm>
            <a:off x="7346056" y="4547482"/>
            <a:ext cx="314325" cy="14287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8" name="任意多边形 37"/>
          <p:cNvSpPr/>
          <p:nvPr/>
        </p:nvSpPr>
        <p:spPr>
          <a:xfrm>
            <a:off x="7323831" y="4926894"/>
            <a:ext cx="287337" cy="360363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9" name="任意多边形 38"/>
          <p:cNvSpPr/>
          <p:nvPr/>
        </p:nvSpPr>
        <p:spPr>
          <a:xfrm>
            <a:off x="7323831" y="6007982"/>
            <a:ext cx="287337" cy="3603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0" name="任意多边形 39"/>
          <p:cNvSpPr/>
          <p:nvPr/>
        </p:nvSpPr>
        <p:spPr>
          <a:xfrm flipV="1">
            <a:off x="7323831" y="5360282"/>
            <a:ext cx="287337" cy="10080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5804700" y="6510256"/>
            <a:ext cx="333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虚函数入口地址	 虚函数体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</a:p>
          <a:p>
            <a:pPr lvl="1"/>
            <a:r>
              <a:rPr kumimoji="1" lang="zh-CN" altLang="en-US" dirty="0"/>
              <a:t>当创建一个包含有虚函数的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时，必须初始化它的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以指向相应的</a:t>
            </a:r>
            <a:r>
              <a:rPr kumimoji="1" lang="en-US" altLang="zh-CN" dirty="0"/>
              <a:t>VTABLE</a:t>
            </a:r>
            <a:r>
              <a:rPr kumimoji="1" lang="zh-CN" altLang="en-US" dirty="0"/>
              <a:t>。设置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的工作由</a:t>
            </a:r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完成。编译器在构造函数的开头秘密的插入能初始化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的代码。</a:t>
            </a:r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/>
              <a:t>构造函数</a:t>
            </a:r>
            <a:r>
              <a:rPr kumimoji="1" lang="zh-CN" altLang="en-US" dirty="0">
                <a:solidFill>
                  <a:srgbClr val="FF0000"/>
                </a:solidFill>
              </a:rPr>
              <a:t>不能也不必</a:t>
            </a:r>
            <a:r>
              <a:rPr kumimoji="1" lang="zh-CN" altLang="en-US" dirty="0"/>
              <a:t>是虚函数。</a:t>
            </a: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不能</a:t>
            </a:r>
            <a:r>
              <a:rPr kumimoji="1" lang="zh-CN" altLang="en-US" dirty="0"/>
              <a:t>：如果构造函数是虚函数，则创建对象时需要先知道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，而在构造函数调用前，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未初始化。</a:t>
            </a: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不必</a:t>
            </a:r>
            <a:r>
              <a:rPr kumimoji="1" lang="zh-CN" altLang="en-US" dirty="0"/>
              <a:t>：</a:t>
            </a:r>
            <a:r>
              <a:rPr lang="zh-CN" altLang="en-US" dirty="0"/>
              <a:t>构造函数的作用是提供类中成员初始化，调用时</a:t>
            </a:r>
            <a:r>
              <a:rPr lang="zh-CN" altLang="en-US" dirty="0">
                <a:solidFill>
                  <a:srgbClr val="FF0000"/>
                </a:solidFill>
              </a:rPr>
              <a:t>明确指定</a:t>
            </a:r>
            <a:r>
              <a:rPr lang="zh-CN" altLang="en-US" dirty="0"/>
              <a:t>要创建对象的类型，没有必要是虚函数。</a:t>
            </a:r>
            <a:endParaRPr kumimoji="1" lang="zh-CN" altLang="en-US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683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构造函数调用虚函数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"Base::foo"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在构造函数中调用虚函数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();};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在普通函数中调用虚函数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foo(){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"Derived::foo"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Derived(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j):Base(),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(j){};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(0)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&amp;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b.bar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5137" y="5301208"/>
            <a:ext cx="6014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构造函数中调用的是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的“本地版本”</a:t>
            </a:r>
            <a:br>
              <a:rPr lang="zh-CN" altLang="en-US" b="1" dirty="0">
                <a:solidFill>
                  <a:srgbClr val="00B050"/>
                </a:solidFill>
                <a:latin typeface="AndaleMono" charset="0"/>
              </a:rPr>
            </a:b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			为什么？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提示：基类构造时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的状态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在普通函数中调用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直接调用</a:t>
            </a:r>
            <a:endParaRPr lang="mr-IN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4813" y="483954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11560" y="2060848"/>
            <a:ext cx="2016224" cy="360040"/>
          </a:xfrm>
          <a:prstGeom prst="round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93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</a:p>
          <a:p>
            <a:pPr lvl="1"/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，即虚机制在构造函数中不工作。</a:t>
            </a:r>
          </a:p>
          <a:p>
            <a:pPr lvl="1"/>
            <a:r>
              <a:rPr kumimoji="1" lang="zh-CN" altLang="en-US" dirty="0"/>
              <a:t>初始化顺序：</a:t>
            </a:r>
            <a:r>
              <a:rPr kumimoji="1" lang="en-US" altLang="zh-CN" dirty="0"/>
              <a:t>(</a:t>
            </a:r>
            <a:r>
              <a:rPr kumimoji="1" lang="zh-CN" altLang="en-US" dirty="0"/>
              <a:t>与构造函数初始化列表顺序无关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lvl="2"/>
            <a:r>
              <a:rPr lang="zh-CN" altLang="en-US" dirty="0"/>
              <a:t>基类初始化</a:t>
            </a:r>
          </a:p>
          <a:p>
            <a:pPr lvl="2"/>
            <a:r>
              <a:rPr lang="zh-CN" altLang="en-US" dirty="0"/>
              <a:t>对象成员初始化</a:t>
            </a:r>
          </a:p>
          <a:p>
            <a:pPr lvl="2"/>
            <a:r>
              <a:rPr lang="zh-CN" altLang="en-US" dirty="0"/>
              <a:t>构造函数体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</a:p>
          <a:p>
            <a:pPr lvl="1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47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虚函数与析构函数</a:t>
            </a:r>
          </a:p>
          <a:p>
            <a:pPr lvl="1"/>
            <a:r>
              <a:rPr kumimoji="1" lang="zh-CN" altLang="en-US" dirty="0"/>
              <a:t>析构函数能是虚的，且常常是虚的。虚构造函数</a:t>
            </a:r>
            <a:r>
              <a:rPr kumimoji="1" lang="zh-CN" altLang="en-US" dirty="0">
                <a:solidFill>
                  <a:srgbClr val="FF0000"/>
                </a:solidFill>
              </a:rPr>
              <a:t>仍需定义函数体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虚析构函数</a:t>
            </a:r>
            <a:r>
              <a:rPr kumimoji="1" lang="zh-CN" altLang="en-US" dirty="0"/>
              <a:t>的用途：当删除基类对象指针时，编译器将根据指针所指对象的</a:t>
            </a:r>
            <a:r>
              <a:rPr kumimoji="1" lang="zh-CN" altLang="en-US" dirty="0">
                <a:solidFill>
                  <a:srgbClr val="FF0000"/>
                </a:solidFill>
              </a:rPr>
              <a:t>实际类型</a:t>
            </a:r>
            <a:r>
              <a:rPr kumimoji="1" lang="zh-CN" altLang="en-US" dirty="0"/>
              <a:t>，调用相应的析构函数。</a:t>
            </a:r>
          </a:p>
          <a:p>
            <a:pPr lvl="1"/>
            <a:r>
              <a:rPr kumimoji="1" lang="zh-CN" altLang="en-US" dirty="0"/>
              <a:t>若基类析构不是虚函数，则删除基类指针所指派生类对象时，编译器仅自动调用基类的析构函数，而不会考虑实际对象是不是基类的对象。这可能会导致内存泄漏。</a:t>
            </a:r>
          </a:p>
          <a:p>
            <a:pPr lvl="1"/>
            <a:r>
              <a:rPr kumimoji="1" lang="zh-CN" altLang="en-US" dirty="0"/>
              <a:t>在析构函数中调用一个虚函数，被调用的只是这个函数的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，即虚机制在析构函数中不工作。   </a:t>
            </a:r>
            <a:r>
              <a:rPr kumimoji="1" lang="zh-CN" altLang="en-US" b="1" dirty="0">
                <a:solidFill>
                  <a:srgbClr val="FF0000"/>
                </a:solidFill>
              </a:rPr>
              <a:t>为什么？</a:t>
            </a: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158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Base1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~Base1()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"~Base1()\n"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Base1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~Derived1()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"~Derived1()\n"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~Base2()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"~Base2()\n"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Derived2 :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~Derived2()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"~Derived2()\n"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7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41691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Base1*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只调用了基类的虚析构函数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Base2* b2p =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b2p;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派生类虚析构函数调用完后调用基类的虚析构函数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892" y="4178697"/>
            <a:ext cx="2445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~Base1()</a:t>
            </a:r>
          </a:p>
          <a:p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~Derived2()</a:t>
            </a:r>
          </a:p>
          <a:p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~Base2()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3568" y="3717032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043608" y="5445224"/>
            <a:ext cx="684076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重要原则：</a:t>
            </a:r>
            <a:endParaRPr kumimoji="1" lang="en-US" altLang="zh-CN" sz="2800" dirty="0"/>
          </a:p>
          <a:p>
            <a:r>
              <a:rPr kumimoji="1" lang="zh-CN" altLang="en-US" sz="2800" dirty="0"/>
              <a:t>总是将基类的析构函数设置为虚析构函数</a:t>
            </a:r>
          </a:p>
        </p:txBody>
      </p:sp>
    </p:spTree>
    <p:extLst>
      <p:ext uri="{BB962C8B-B14F-4D97-AF65-F5344CB8AC3E}">
        <p14:creationId xmlns:p14="http://schemas.microsoft.com/office/powerpoint/2010/main" val="1784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，作用域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同一个类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返回值</a:t>
            </a:r>
            <a:r>
              <a:rPr lang="zh-CN" altLang="en-US" dirty="0">
                <a:solidFill>
                  <a:srgbClr val="FF0000"/>
                </a:solidFill>
              </a:rPr>
              <a:t>可以相同或不同</a:t>
            </a:r>
            <a:r>
              <a:rPr lang="zh-CN" altLang="en-US" dirty="0"/>
              <a:t>。</a:t>
            </a:r>
          </a:p>
          <a:p>
            <a:r>
              <a:rPr kumimoji="1" lang="zh-CN" altLang="en-US" dirty="0"/>
              <a:t>重写覆盖</a:t>
            </a:r>
            <a:r>
              <a:rPr kumimoji="1" lang="en-US" altLang="zh-CN" dirty="0"/>
              <a:t>(override)</a:t>
            </a:r>
            <a:r>
              <a:rPr kumimoji="1" lang="zh-CN" altLang="en-US" dirty="0"/>
              <a:t>：</a:t>
            </a:r>
          </a:p>
          <a:p>
            <a:pPr lvl="1"/>
            <a:r>
              <a:rPr lang="zh-CN" altLang="en-US" dirty="0"/>
              <a:t>派生类重新定义基类中的</a:t>
            </a:r>
            <a:r>
              <a:rPr lang="zh-CN" altLang="en-US" dirty="0">
                <a:solidFill>
                  <a:srgbClr val="FF0000"/>
                </a:solidFill>
              </a:rPr>
              <a:t>虚函数</a:t>
            </a:r>
            <a:r>
              <a:rPr lang="zh-CN" altLang="en-US" dirty="0"/>
              <a:t>，函数名必须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，函数参数必须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，返回值一般情况应</a:t>
            </a:r>
            <a:r>
              <a:rPr lang="zh-CN" altLang="en-US" b="1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派生类的</a:t>
            </a:r>
            <a:r>
              <a:rPr kumimoji="1" lang="zh-CN" altLang="en-US" dirty="0">
                <a:solidFill>
                  <a:srgbClr val="FF0000"/>
                </a:solidFill>
              </a:rPr>
              <a:t>虚函数表</a:t>
            </a:r>
            <a:r>
              <a:rPr kumimoji="1" lang="zh-CN" altLang="en-US" dirty="0"/>
              <a:t>中原基类的虚函数指针会被重新定义的虚函数指针覆盖掉。</a:t>
            </a:r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</a:p>
          <a:p>
            <a:pPr lvl="1"/>
            <a:r>
              <a:rPr lang="zh-CN" altLang="en-US" dirty="0"/>
              <a:t>派生类重新定义基类中的函数，函数名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，但是参数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或者基类的函数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参数相同</a:t>
            </a:r>
            <a:r>
              <a:rPr lang="en-US" altLang="zh-CN" dirty="0"/>
              <a:t>+</a:t>
            </a:r>
            <a:r>
              <a:rPr lang="zh-CN" altLang="en-US" dirty="0"/>
              <a:t>虚函数</a:t>
            </a:r>
            <a:r>
              <a:rPr lang="en-US" altLang="zh-CN" dirty="0"/>
              <a:t>-&gt;</a:t>
            </a:r>
            <a:r>
              <a:rPr lang="zh-CN" altLang="en-US" dirty="0"/>
              <a:t>不是重写隐藏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虚函数表</a:t>
            </a:r>
            <a:r>
              <a:rPr lang="zh-CN" altLang="en-US" dirty="0"/>
              <a:t>不会发生覆盖。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88024" y="938139"/>
            <a:ext cx="41764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》p382-p383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90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重写覆盖和重写隐藏：</a:t>
            </a:r>
          </a:p>
          <a:p>
            <a:pPr lvl="1"/>
            <a:r>
              <a:rPr kumimoji="1" lang="zh-CN" altLang="en-US" dirty="0"/>
              <a:t>相同点：</a:t>
            </a:r>
          </a:p>
          <a:p>
            <a:pPr lvl="2"/>
            <a:r>
              <a:rPr kumimoji="1" lang="zh-CN" altLang="en-US" dirty="0"/>
              <a:t>都要求派生类定义的函数与基类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。</a:t>
            </a:r>
          </a:p>
          <a:p>
            <a:pPr lvl="2"/>
            <a:r>
              <a:rPr kumimoji="1" lang="zh-CN" altLang="en-US" dirty="0"/>
              <a:t>都会</a:t>
            </a:r>
            <a:r>
              <a:rPr kumimoji="1" lang="zh-CN" altLang="en-US" dirty="0">
                <a:solidFill>
                  <a:srgbClr val="FF0000"/>
                </a:solidFill>
              </a:rPr>
              <a:t>屏蔽</a:t>
            </a:r>
            <a:r>
              <a:rPr kumimoji="1" lang="zh-CN" altLang="en-US" dirty="0"/>
              <a:t>基类中的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函数，即派生类的</a:t>
            </a:r>
            <a:r>
              <a:rPr kumimoji="1" lang="zh-CN" altLang="en-US" dirty="0">
                <a:solidFill>
                  <a:srgbClr val="FF0000"/>
                </a:solidFill>
              </a:rPr>
              <a:t>实例</a:t>
            </a:r>
            <a:r>
              <a:rPr kumimoji="1" lang="zh-CN" altLang="en-US" dirty="0"/>
              <a:t>无法调用基类的同名函数。</a:t>
            </a:r>
          </a:p>
          <a:p>
            <a:pPr lvl="1"/>
            <a:r>
              <a:rPr kumimoji="1" lang="zh-CN" altLang="en-US" dirty="0"/>
              <a:t>不同点：</a:t>
            </a:r>
          </a:p>
          <a:p>
            <a:pPr lvl="2"/>
            <a:r>
              <a:rPr kumimoji="1" lang="zh-CN" altLang="en-US" dirty="0"/>
              <a:t>重写覆盖要求基类的函数是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，且函数参数</a:t>
            </a:r>
            <a:r>
              <a:rPr kumimoji="1" lang="zh-CN" altLang="en-US" dirty="0">
                <a:solidFill>
                  <a:srgbClr val="FF0000"/>
                </a:solidFill>
              </a:rPr>
              <a:t>相同</a:t>
            </a:r>
            <a:r>
              <a:rPr kumimoji="1" lang="zh-CN" altLang="en-US" dirty="0"/>
              <a:t>，</a:t>
            </a:r>
            <a:r>
              <a:rPr lang="zh-CN" altLang="en-US" dirty="0"/>
              <a:t>返回值一般情况应</a:t>
            </a:r>
            <a:r>
              <a:rPr lang="zh-CN" altLang="en-US" b="1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；重写隐藏要求基类的函数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不是虚函数或者函数参数不同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重写覆盖会使派生类虚函数表中</a:t>
            </a:r>
            <a:r>
              <a:rPr lang="zh-CN" altLang="en-US" dirty="0">
                <a:solidFill>
                  <a:srgbClr val="FF0000"/>
                </a:solidFill>
              </a:rPr>
              <a:t>基类的虚函数</a:t>
            </a:r>
            <a:r>
              <a:rPr lang="zh-CN" altLang="en-US" dirty="0"/>
              <a:t>的指针被</a:t>
            </a:r>
            <a:r>
              <a:rPr lang="zh-CN" altLang="en-US" dirty="0">
                <a:solidFill>
                  <a:srgbClr val="FF0000"/>
                </a:solidFill>
              </a:rPr>
              <a:t>派生类的虚函数</a:t>
            </a:r>
            <a:r>
              <a:rPr lang="zh-CN" altLang="en-US" dirty="0"/>
              <a:t>指针</a:t>
            </a:r>
            <a:r>
              <a:rPr lang="zh-CN" altLang="en-US" dirty="0">
                <a:solidFill>
                  <a:srgbClr val="FF0000"/>
                </a:solidFill>
              </a:rPr>
              <a:t>覆盖</a:t>
            </a:r>
            <a:r>
              <a:rPr lang="zh-CN" altLang="en-US" dirty="0"/>
              <a:t>。重写隐藏不会。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52553" y="779414"/>
            <a:ext cx="41764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》p382-p383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78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  <a:endParaRPr kumimoji="1" lang="en-US" altLang="zh-CN" dirty="0"/>
          </a:p>
          <a:p>
            <a:r>
              <a:rPr kumimoji="1" lang="zh-CN" altLang="en-US" dirty="0"/>
              <a:t>成员访问权限</a:t>
            </a:r>
            <a:endParaRPr kumimoji="1" lang="en-US" altLang="zh-CN" dirty="0"/>
          </a:p>
          <a:p>
            <a:r>
              <a:rPr kumimoji="1" lang="zh-CN" altLang="en-US" dirty="0"/>
              <a:t>对象切片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37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r>
              <a:rPr lang="zh-CN" altLang="mr-IN" dirty="0">
                <a:solidFill>
                  <a:srgbClr val="1D8519"/>
                </a:solidFill>
                <a:latin typeface="Menlo-Regular" charset="0"/>
              </a:rPr>
              <a:t/>
            </a:r>
            <a:br>
              <a:rPr lang="zh-CN" altLang="mr-IN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"Derived1::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是重写覆盖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"Derived2::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误把参数写错了，不是重写覆盖，是重写隐藏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2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Derived1 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Derived2 d2;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Base* p1 = &amp;d1;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Base* p2 = &amp;d2;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//d1.foo();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由于派生类都定义了带参数的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对实例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不可见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//d2.foo();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p1-&gt;foo();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虚函数表中有继承自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p2-&gt;foo();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d1.foo(3);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d2.foo(3.0);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调用的是派生类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foo(float )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p1-&gt;foo(3);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，虚函数表中是派生类的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重写隐藏，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5060205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0098" y="558924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26451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重写覆盖要满足的条件很多，很容易写错，可以使用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关键字辅助检查。</a:t>
            </a:r>
          </a:p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关键字明确地告诉编译器一个函数是对基类中一个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的重写覆盖，编译器将对重写覆盖要满足的条件进行检查，</a:t>
            </a:r>
            <a:r>
              <a:rPr kumimoji="1" lang="zh-CN" altLang="en-US" dirty="0">
                <a:solidFill>
                  <a:srgbClr val="FF0000"/>
                </a:solidFill>
              </a:rPr>
              <a:t>正确的重写覆盖</a:t>
            </a:r>
            <a:r>
              <a:rPr kumimoji="1" lang="zh-CN" altLang="en-US" dirty="0"/>
              <a:t>才能通过编译。</a:t>
            </a:r>
          </a:p>
          <a:p>
            <a:r>
              <a:rPr kumimoji="1" lang="zh-CN" altLang="en-US" dirty="0"/>
              <a:t>如果没有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关键字，但是满足了重写覆盖的各项条件，也能实现重写覆盖。但是如果没有满足重写覆盖的各项条件，如参数写错了，此时会出现想实现的是重写覆盖，实际却是</a:t>
            </a:r>
            <a:r>
              <a:rPr kumimoji="1" lang="zh-CN" altLang="en-US" dirty="0">
                <a:solidFill>
                  <a:srgbClr val="FF0000"/>
                </a:solidFill>
              </a:rPr>
              <a:t>重写隐藏</a:t>
            </a:r>
            <a:r>
              <a:rPr kumimoji="1" lang="zh-CN" altLang="en-US" dirty="0"/>
              <a:t>的情况。</a:t>
            </a:r>
          </a:p>
        </p:txBody>
      </p:sp>
    </p:spTree>
    <p:extLst>
      <p:ext uri="{BB962C8B-B14F-4D97-AF65-F5344CB8AC3E}">
        <p14:creationId xmlns:p14="http://schemas.microsoft.com/office/powerpoint/2010/main" val="16551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r>
              <a:rPr lang="zh-CN" altLang="mr-IN" dirty="0">
                <a:solidFill>
                  <a:srgbClr val="1D8519"/>
                </a:solidFill>
                <a:latin typeface="Menlo-Regular" charset="0"/>
              </a:rPr>
              <a:t/>
            </a:r>
            <a:br>
              <a:rPr lang="zh-CN" altLang="mr-IN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"Derived1::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是重写覆盖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"Derived2::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误把参数写错了，不是重写覆盖，是重写隐藏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68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Derived3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trike="sngStrike" dirty="0"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mr-IN" altLang="zh-CN" strike="sngStrike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strike="sngStrik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trike="sngStrike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strike="sngStrike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trike="sngStrike" dirty="0" err="1"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strike="sngStrike" dirty="0">
                <a:latin typeface="Consolas" charset="0"/>
                <a:ea typeface="Consolas" charset="0"/>
                <a:cs typeface="Consolas" charset="0"/>
              </a:rPr>
              <a:t> ) </a:t>
            </a:r>
            <a:r>
              <a:rPr lang="mr-IN" altLang="zh-CN" strike="sngStrike" dirty="0" err="1"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mr-IN" altLang="zh-CN" strike="sngStrike" dirty="0">
                <a:latin typeface="Consolas" charset="0"/>
                <a:ea typeface="Consolas" charset="0"/>
                <a:cs typeface="Consolas" charset="0"/>
              </a:rPr>
              <a:t> {};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参数不同，不是重写覆盖，编译错误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mr-IN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"Derived3::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重写覆盖正确，与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Derived1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等价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非虚函数，编译错误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052736"/>
            <a:ext cx="87129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Derived1 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Derived2 d2;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 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p1 = &amp;d1;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p2 = &amp;d2;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&amp;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//d1.foo();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由于派生类都定义了带参数的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对实例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不可见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//d2.foo();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虚函数表中有继承自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p1-&gt;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d1.foo(3);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d2.foo(3.0);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调用的是派生类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  <a:endParaRPr lang="zh-CN" altLang="en-US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p1-&gt;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重写隐藏，调用的是基类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(3);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8184" y="4077072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8930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675329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不想让使用者继承？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  <a:r>
              <a:rPr kumimoji="1" lang="en-US" altLang="zh-CN" dirty="0"/>
              <a:t>!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虚函数声明或定义中</a:t>
            </a:r>
            <a:r>
              <a:rPr kumimoji="1" lang="zh-CN" altLang="en-US" dirty="0"/>
              <a:t>使用时， </a:t>
            </a:r>
            <a:r>
              <a:rPr kumimoji="1" lang="en-US" altLang="zh-CN" dirty="0"/>
              <a:t>final </a:t>
            </a:r>
            <a:r>
              <a:rPr kumimoji="1" lang="zh-CN" altLang="en-US" dirty="0"/>
              <a:t>确保函数为虚且不可被派生类重写。</a:t>
            </a:r>
            <a:r>
              <a:rPr lang="zh-CN" altLang="en-US" dirty="0">
                <a:latin typeface="华文楷体" panose="02010600040101010101" pitchFamily="2" charset="-122"/>
              </a:rPr>
              <a:t>可在继承关系链的“中途”进行设定，禁止后续派生类对指定虚函数重写。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类定义</a:t>
            </a:r>
            <a:r>
              <a:rPr kumimoji="1" lang="zh-CN" altLang="en-US" dirty="0"/>
              <a:t>中使用时， </a:t>
            </a:r>
            <a:r>
              <a:rPr kumimoji="1" lang="en-US" altLang="zh-CN" dirty="0"/>
              <a:t>final </a:t>
            </a:r>
            <a:r>
              <a:rPr kumimoji="1" lang="zh-CN" altLang="en-US" dirty="0"/>
              <a:t>指定此类不可被继承。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321297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foo(){};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重写覆盖，且是最终覆盖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非虚函数，编译错误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final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A::foo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已是最终覆盖，编译错误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不能被继承，编译错误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88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纯虚函数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96752"/>
            <a:ext cx="8047806" cy="5112568"/>
          </a:xfrm>
        </p:spPr>
        <p:txBody>
          <a:bodyPr/>
          <a:lstStyle/>
          <a:p>
            <a:r>
              <a:rPr kumimoji="1" lang="zh-CN" altLang="en-US" dirty="0"/>
              <a:t>虚函数还可以进一步声明为纯虚函数（如下所示），包含纯虚函数的类，通常被称为“</a:t>
            </a:r>
            <a:r>
              <a:rPr kumimoji="1" lang="zh-CN" altLang="en-US" dirty="0">
                <a:solidFill>
                  <a:srgbClr val="FF0000"/>
                </a:solidFill>
              </a:rPr>
              <a:t>抽象类</a:t>
            </a:r>
            <a:r>
              <a:rPr kumimoji="1" lang="zh-CN" altLang="en-US" dirty="0"/>
              <a:t>”。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virtual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返回类型 函数名</a:t>
            </a:r>
            <a:r>
              <a:rPr kumimoji="1" lang="en-US" altLang="zh-CN" dirty="0"/>
              <a:t>(</a:t>
            </a:r>
            <a:r>
              <a:rPr kumimoji="1" lang="zh-CN" altLang="en-US" dirty="0"/>
              <a:t>形式参数</a:t>
            </a:r>
            <a:r>
              <a:rPr kumimoji="1" lang="en-US" altLang="zh-CN" dirty="0"/>
              <a:t>)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0</a:t>
            </a:r>
            <a:r>
              <a:rPr kumimoji="1" lang="en-US" altLang="zh-CN" dirty="0">
                <a:solidFill>
                  <a:srgbClr val="FF0000"/>
                </a:solidFill>
              </a:rPr>
              <a:t>;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</a:p>
          <a:p>
            <a:r>
              <a:rPr kumimoji="1" lang="zh-CN" altLang="en-US" dirty="0"/>
              <a:t>抽象类不允许定义对象，定义基类为抽象类的主要用途是为派生类规定</a:t>
            </a:r>
            <a:r>
              <a:rPr kumimoji="1" lang="zh-CN" altLang="en-US" dirty="0">
                <a:solidFill>
                  <a:srgbClr val="FF0000"/>
                </a:solidFill>
              </a:rPr>
              <a:t>共性“接口”</a:t>
            </a:r>
          </a:p>
          <a:p>
            <a:pPr marL="457200" lvl="1" indent="0">
              <a:buNone/>
            </a:pPr>
            <a:r>
              <a:rPr kumimoji="1" lang="en-US" altLang="zh-CN" dirty="0"/>
              <a:t>class A {</a:t>
            </a:r>
          </a:p>
          <a:p>
            <a:pPr marL="457200" lvl="1" indent="0">
              <a:buNone/>
            </a:pPr>
            <a:r>
              <a:rPr kumimoji="1" lang="en-US" altLang="zh-CN" dirty="0"/>
              <a:t>public: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FF0000"/>
                </a:solidFill>
              </a:rPr>
              <a:t>virtual</a:t>
            </a:r>
            <a:r>
              <a:rPr kumimoji="1" lang="en-US" altLang="zh-CN" dirty="0"/>
              <a:t> void f() </a:t>
            </a:r>
            <a:r>
              <a:rPr kumimoji="1" lang="en-US" altLang="zh-CN" dirty="0">
                <a:solidFill>
                  <a:srgbClr val="FF0000"/>
                </a:solidFill>
              </a:rPr>
              <a:t>= 0</a:t>
            </a:r>
            <a:r>
              <a:rPr kumimoji="1" lang="en-US" altLang="zh-CN" dirty="0"/>
              <a:t>; </a:t>
            </a:r>
            <a:r>
              <a:rPr kumimoji="1" lang="en-US" altLang="zh-CN" dirty="0">
                <a:solidFill>
                  <a:srgbClr val="008000"/>
                </a:solidFill>
              </a:rPr>
              <a:t>/// </a:t>
            </a:r>
            <a:r>
              <a:rPr kumimoji="1" lang="zh-CN" altLang="en-US" dirty="0">
                <a:solidFill>
                  <a:srgbClr val="008000"/>
                </a:solidFill>
              </a:rPr>
              <a:t>可在类外定义函数体提供默认实现。派生类通过 </a:t>
            </a:r>
            <a:r>
              <a:rPr kumimoji="1" lang="en-US" altLang="zh-CN" dirty="0">
                <a:solidFill>
                  <a:srgbClr val="008000"/>
                </a:solidFill>
              </a:rPr>
              <a:t>A::f()</a:t>
            </a:r>
            <a:r>
              <a:rPr kumimoji="1" lang="zh-CN" altLang="en-US" dirty="0">
                <a:solidFill>
                  <a:srgbClr val="008000"/>
                </a:solidFill>
              </a:rPr>
              <a:t> 调用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};</a:t>
            </a:r>
          </a:p>
          <a:p>
            <a:pPr marL="457200" lvl="1" indent="0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A </a:t>
            </a:r>
            <a:r>
              <a:rPr kumimoji="1" lang="en-US" altLang="zh-CN" b="1" dirty="0" err="1">
                <a:solidFill>
                  <a:srgbClr val="FF0000"/>
                </a:solidFill>
              </a:rPr>
              <a:t>obj</a:t>
            </a:r>
            <a:r>
              <a:rPr kumimoji="1" lang="en-US" altLang="zh-CN" b="1" dirty="0">
                <a:solidFill>
                  <a:srgbClr val="FF0000"/>
                </a:solidFill>
              </a:rPr>
              <a:t>;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8000"/>
                </a:solidFill>
              </a:rPr>
              <a:t>/// </a:t>
            </a:r>
            <a:r>
              <a:rPr kumimoji="1" lang="zh-CN" altLang="en-US" dirty="0">
                <a:solidFill>
                  <a:srgbClr val="008000"/>
                </a:solidFill>
              </a:rPr>
              <a:t>不准抽象类定义对象！编译不通过！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基类纯虚函数被派生类重写覆盖之前仍是纯虚函数。因此当继承一个抽象类时，必须实现所有纯虚函数，否则继承出的类也是抽象类。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037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96752"/>
            <a:ext cx="8047806" cy="5112568"/>
          </a:xfrm>
        </p:spPr>
        <p:txBody>
          <a:bodyPr/>
          <a:lstStyle/>
          <a:p>
            <a:r>
              <a:rPr kumimoji="1" lang="zh-CN" altLang="en-US" dirty="0"/>
              <a:t>定义：含有至少一个纯虚函数。</a:t>
            </a:r>
          </a:p>
          <a:p>
            <a:r>
              <a:rPr kumimoji="1" lang="zh-CN" altLang="en-US" dirty="0"/>
              <a:t>特点：</a:t>
            </a:r>
          </a:p>
          <a:p>
            <a:pPr lvl="1"/>
            <a:r>
              <a:rPr kumimoji="1" lang="zh-CN" altLang="en-US" dirty="0"/>
              <a:t>不允许定义对象。</a:t>
            </a:r>
          </a:p>
          <a:p>
            <a:pPr lvl="1"/>
            <a:r>
              <a:rPr kumimoji="1" lang="zh-CN" altLang="en-US" dirty="0"/>
              <a:t>只能为派生类提供接口。</a:t>
            </a:r>
          </a:p>
          <a:p>
            <a:pPr lvl="1"/>
            <a:r>
              <a:rPr kumimoji="1" lang="zh-CN" altLang="en-US" dirty="0"/>
              <a:t>能避免对象切片：保证只有指针和引用能被向上类型转换。</a:t>
            </a:r>
          </a:p>
          <a:p>
            <a:r>
              <a:rPr kumimoji="1" lang="zh-CN" altLang="en-US" dirty="0"/>
              <a:t>应用场景：</a:t>
            </a: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11560" y="3789040"/>
            <a:ext cx="7863274" cy="2808312"/>
            <a:chOff x="114" y="1062"/>
            <a:chExt cx="5488" cy="196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264" y="1062"/>
              <a:ext cx="91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Shape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03" y="1751"/>
              <a:ext cx="96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Shape2D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531" y="1750"/>
              <a:ext cx="9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Shape3D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14" y="2686"/>
              <a:ext cx="72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Circle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744" y="1435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384" y="210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384" y="1570"/>
              <a:ext cx="263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384" y="1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014" y="1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73" y="2386"/>
              <a:ext cx="192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907" y="2686"/>
              <a:ext cx="907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Triangle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81" y="2686"/>
              <a:ext cx="96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Rectangle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77" y="23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384" y="2387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400" y="23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910" y="2686"/>
              <a:ext cx="72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Sphere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015" y="210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268" y="2386"/>
              <a:ext cx="176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703" y="2686"/>
              <a:ext cx="607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Cube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377" y="2686"/>
              <a:ext cx="1225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Tetrahedron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272" y="23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4015" y="238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5031" y="23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57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864"/>
            <a:ext cx="82809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motion()=0;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Pet::motion(){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"Pet</a:t>
            </a:r>
            <a:r>
              <a:rPr lang="zh-CN" altLang="en-US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motion:</a:t>
            </a:r>
            <a:r>
              <a:rPr lang="zh-CN" altLang="en-US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motion()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{Pet::motion();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"dog run"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Bird: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motion()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{Pet::motion();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"bird fly"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Pet*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Dog;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p-&gt;motion();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p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Bird;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p-&gt;motion();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//p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不允许定义抽象类对象</a:t>
            </a:r>
            <a:endParaRPr lang="en-US" altLang="zh-CN" dirty="0">
              <a:solidFill>
                <a:srgbClr val="1D8519"/>
              </a:solidFill>
              <a:latin typeface="Menlo-Regular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3454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motion: dog run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motion: bird fly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83736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12065"/>
              </p:ext>
            </p:extLst>
          </p:nvPr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61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3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94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03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64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08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813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基类中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pub/yes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284663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323850" y="3884191"/>
            <a:ext cx="3671888" cy="7078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r>
              <a:rPr kumimoji="0" lang="zh-CN" altLang="en-US" sz="2000" b="1" dirty="0"/>
              <a:t>是否能访问基类成员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031873" cy="707886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charset="-122"/>
              </a:rPr>
              <a:t>基类成员在派生类中的成员类型，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charset="-122"/>
              </a:rPr>
              <a:t>是否能访问基类成员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796136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995738" y="4173116"/>
            <a:ext cx="345658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510136" y="571061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dirty="0"/>
              <a:t>类似集合交运算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</a:p>
        </p:txBody>
      </p:sp>
      <p:sp>
        <p:nvSpPr>
          <p:cNvPr id="21" name="文本框 20"/>
          <p:cNvSpPr txBox="1"/>
          <p:nvPr/>
        </p:nvSpPr>
        <p:spPr>
          <a:xfrm rot="10800000">
            <a:off x="6001708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/>
              <a:t>U</a:t>
            </a:r>
            <a:endParaRPr kumimoji="1"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 rot="10800000">
            <a:off x="4799637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8097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纯虚析构函数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96752"/>
            <a:ext cx="8047806" cy="5112568"/>
          </a:xfrm>
        </p:spPr>
        <p:txBody>
          <a:bodyPr/>
          <a:lstStyle/>
          <a:p>
            <a:r>
              <a:rPr kumimoji="1" lang="zh-CN" altLang="en-US" sz="2400" dirty="0"/>
              <a:t>纯虚析构函数</a:t>
            </a:r>
            <a:r>
              <a:rPr kumimoji="1" lang="zh-CN" altLang="en-US" sz="2400" dirty="0">
                <a:solidFill>
                  <a:srgbClr val="FF0000"/>
                </a:solidFill>
              </a:rPr>
              <a:t>必须</a:t>
            </a:r>
            <a:r>
              <a:rPr kumimoji="1" lang="zh-CN" altLang="en-US" sz="2400" dirty="0"/>
              <a:t>有函数体</a:t>
            </a:r>
          </a:p>
          <a:p>
            <a:r>
              <a:rPr kumimoji="1" lang="zh-CN" altLang="en-US" sz="2400" dirty="0"/>
              <a:t>目的：使基类成为</a:t>
            </a:r>
            <a:r>
              <a:rPr kumimoji="1" lang="zh-CN" altLang="en-US" sz="2400" dirty="0">
                <a:solidFill>
                  <a:srgbClr val="FF0000"/>
                </a:solidFill>
              </a:rPr>
              <a:t>抽象类</a:t>
            </a:r>
            <a:r>
              <a:rPr kumimoji="1" lang="zh-CN" altLang="en-US" sz="2400" dirty="0"/>
              <a:t>，不能创建基类的对象。如果有其他函数是纯虚函数，则析构函数不必是纯虚的。</a:t>
            </a:r>
          </a:p>
          <a:p>
            <a:r>
              <a:rPr kumimoji="1" lang="zh-CN" altLang="en-US" sz="2400" dirty="0"/>
              <a:t>一般的纯虚函数，派生类必须实现，否则</a:t>
            </a:r>
            <a:r>
              <a:rPr kumimoji="1" lang="zh-CN" altLang="en-US" sz="2400" dirty="0">
                <a:solidFill>
                  <a:srgbClr val="FF0000"/>
                </a:solidFill>
              </a:rPr>
              <a:t>派生类仍为抽象类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r>
              <a:rPr kumimoji="1" lang="zh-CN" altLang="en-US" sz="2400" dirty="0"/>
              <a:t>纯虚析构函数，编译器可以自动生成默认析构函数，不必显式实现，</a:t>
            </a:r>
            <a:r>
              <a:rPr kumimoji="1" lang="zh-CN" altLang="en-US" sz="2400" dirty="0">
                <a:solidFill>
                  <a:srgbClr val="FF0000"/>
                </a:solidFill>
              </a:rPr>
              <a:t>派生类不是抽象类，可以定义派生类对象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4293096"/>
            <a:ext cx="6983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virtual ~B()=0; };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B::~B() {}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{};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编译错误，基类是抽象类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 d1;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65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向下类型转换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kumimoji="1" lang="zh-CN" altLang="en-US" dirty="0"/>
              <a:t>基类指针</a:t>
            </a:r>
            <a:r>
              <a:rPr kumimoji="1" lang="en-US" altLang="zh-CN" dirty="0"/>
              <a:t>/</a:t>
            </a:r>
            <a:r>
              <a:rPr kumimoji="1" lang="zh-CN" altLang="en-US" dirty="0"/>
              <a:t>引用转换成派生类指针</a:t>
            </a:r>
            <a:r>
              <a:rPr kumimoji="1" lang="en-US" altLang="zh-CN" dirty="0"/>
              <a:t>/</a:t>
            </a:r>
            <a:r>
              <a:rPr kumimoji="1" lang="zh-CN" altLang="en-US" dirty="0"/>
              <a:t>引用，则称为</a:t>
            </a:r>
            <a:r>
              <a:rPr kumimoji="1" lang="zh-CN" altLang="en-US" dirty="0">
                <a:solidFill>
                  <a:srgbClr val="FF0000"/>
                </a:solidFill>
              </a:rPr>
              <a:t>向下类型转换</a:t>
            </a:r>
            <a:r>
              <a:rPr kumimoji="1" lang="zh-CN" altLang="en-US" dirty="0"/>
              <a:t>。（类层次中向下移动）</a:t>
            </a:r>
          </a:p>
          <a:p>
            <a:r>
              <a:rPr kumimoji="1" lang="zh-CN" altLang="en-US" dirty="0"/>
              <a:t>为什么要向下类型转换？</a:t>
            </a:r>
          </a:p>
          <a:p>
            <a:pPr lvl="1"/>
            <a:r>
              <a:rPr kumimoji="1" lang="zh-CN" altLang="en-US" dirty="0"/>
              <a:t>当我们用基类指针表示各种派生类时</a:t>
            </a:r>
            <a:r>
              <a:rPr kumimoji="1" lang="en-US" altLang="zh-CN" dirty="0"/>
              <a:t>(</a:t>
            </a:r>
            <a:r>
              <a:rPr kumimoji="1" lang="zh-CN" altLang="en-US" dirty="0"/>
              <a:t>向上类型转换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，保留了他们的</a:t>
            </a:r>
            <a:r>
              <a:rPr kumimoji="1" lang="zh-CN" altLang="en-US" dirty="0">
                <a:solidFill>
                  <a:srgbClr val="FF0000"/>
                </a:solidFill>
              </a:rPr>
              <a:t>共性</a:t>
            </a:r>
            <a:r>
              <a:rPr kumimoji="1" lang="zh-CN" altLang="en-US" dirty="0"/>
              <a:t>，但是丢失了他们的</a:t>
            </a:r>
            <a:r>
              <a:rPr kumimoji="1" lang="zh-CN" altLang="en-US" dirty="0">
                <a:solidFill>
                  <a:srgbClr val="FF0000"/>
                </a:solidFill>
              </a:rPr>
              <a:t>特性</a:t>
            </a:r>
            <a:r>
              <a:rPr kumimoji="1" lang="zh-CN" altLang="en-US" dirty="0"/>
              <a:t>。如果此时要表现特性，则可以使用向下类型转换。</a:t>
            </a:r>
          </a:p>
          <a:p>
            <a:pPr lvl="1"/>
            <a:r>
              <a:rPr kumimoji="1" lang="zh-CN" altLang="en-US" dirty="0"/>
              <a:t>比如我们可以使用</a:t>
            </a:r>
            <a:r>
              <a:rPr kumimoji="1" lang="zh-CN" altLang="en-US" dirty="0">
                <a:solidFill>
                  <a:srgbClr val="FF0000"/>
                </a:solidFill>
              </a:rPr>
              <a:t>基类指针数组</a:t>
            </a:r>
            <a:r>
              <a:rPr kumimoji="1" lang="zh-CN" altLang="en-US" dirty="0"/>
              <a:t>对各种派生类对象进行管理，当具体处理时我们可以将基类指针转换为实际的派生类指针，进而调用派生类</a:t>
            </a:r>
            <a:r>
              <a:rPr kumimoji="1" lang="zh-CN" altLang="en-US" dirty="0">
                <a:solidFill>
                  <a:srgbClr val="FF0000"/>
                </a:solidFill>
              </a:rPr>
              <a:t>专有</a:t>
            </a:r>
            <a:r>
              <a:rPr kumimoji="1" lang="zh-CN" altLang="en-US" dirty="0"/>
              <a:t>的接口。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如何确保转换的正确性？</a:t>
            </a:r>
          </a:p>
          <a:p>
            <a:pPr lvl="1"/>
            <a:r>
              <a:rPr kumimoji="1" lang="zh-CN" altLang="en-US" dirty="0"/>
              <a:t>如何保证基类指针指向的对象也可以被要转换的派生类的指针指向？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借助虚函数表进行</a:t>
            </a:r>
            <a:r>
              <a:rPr kumimoji="1" lang="zh-CN" altLang="en-US" dirty="0">
                <a:solidFill>
                  <a:srgbClr val="FF0000"/>
                </a:solidFill>
              </a:rPr>
              <a:t>动态类型检查</a:t>
            </a:r>
            <a:r>
              <a:rPr kumimoji="1"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420874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428178"/>
            <a:ext cx="828092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Pet {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virtual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~Pet() {} 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Dog :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Pet { 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: 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run() {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&lt;&lt; "dog run" &lt;&lt;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Bird :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Pet {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: 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fly() {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&lt;&lt; "bird fly" &lt;&lt;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action(Pet* p)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d = 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&lt;Dog*&gt;(p);	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向下类型转换</a:t>
            </a: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b = 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&lt;Bird*&gt;(p);	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向下类型转换</a:t>
            </a: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(d)</a:t>
            </a: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运行时根据实际类型表现特性</a:t>
            </a:r>
            <a:endParaRPr lang="en-US" altLang="zh-CN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		d-&gt;run();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(b)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		b-&gt;fly();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Pet* p[2];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	p[0] =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Dog;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向上类型转换</a:t>
            </a: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p[1]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Bird;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向上类型转换</a:t>
            </a: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mr-IN" altLang="zh-C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&lt; 2; ++</a:t>
            </a:r>
            <a:r>
              <a:rPr lang="mr-IN" altLang="zh-C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) {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action(p[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]);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4248" y="168882"/>
            <a:ext cx="212606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 run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bird fly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327746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向下类型转换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kumimoji="1" lang="en-US" altLang="zh-CN" dirty="0" err="1"/>
              <a:t>c++</a:t>
            </a:r>
            <a:r>
              <a:rPr kumimoji="1" lang="zh-CN" altLang="en-US" dirty="0"/>
              <a:t>提供了一个特殊的显式类型转换，称为</a:t>
            </a:r>
            <a:r>
              <a:rPr kumimoji="1" lang="en-US" altLang="zh-CN" dirty="0" err="1"/>
              <a:t>dynamic_cast</a:t>
            </a:r>
            <a:r>
              <a:rPr kumimoji="1" lang="zh-CN" altLang="en-US" dirty="0"/>
              <a:t>，是一种</a:t>
            </a:r>
            <a:r>
              <a:rPr kumimoji="1" lang="zh-CN" altLang="en-US" dirty="0">
                <a:solidFill>
                  <a:srgbClr val="FF0000"/>
                </a:solidFill>
              </a:rPr>
              <a:t>安全类型</a:t>
            </a:r>
            <a:r>
              <a:rPr kumimoji="1" lang="zh-CN" altLang="en-US" dirty="0"/>
              <a:t>向下类型转换。</a:t>
            </a:r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 err="1"/>
              <a:t>dynamic_cast</a:t>
            </a:r>
            <a:r>
              <a:rPr kumimoji="1" lang="zh-CN" altLang="en-US" dirty="0">
                <a:solidFill>
                  <a:srgbClr val="FF0000"/>
                </a:solidFill>
              </a:rPr>
              <a:t>必须有虚函数</a:t>
            </a:r>
            <a:r>
              <a:rPr kumimoji="1" lang="zh-CN" altLang="en-US" dirty="0"/>
              <a:t>，因为它使用了存储在虚函数表中的信息判断实际的类型。</a:t>
            </a:r>
          </a:p>
          <a:p>
            <a:r>
              <a:rPr kumimoji="1" lang="zh-CN" altLang="en-US" dirty="0"/>
              <a:t>使用方法：</a:t>
            </a:r>
          </a:p>
          <a:p>
            <a:pPr lvl="1"/>
            <a:r>
              <a:rPr kumimoji="1" lang="mr-IN" altLang="zh-CN" dirty="0" err="1"/>
              <a:t>obj</a:t>
            </a:r>
            <a:r>
              <a:rPr kumimoji="1" lang="en-US" altLang="zh-CN" dirty="0"/>
              <a:t>_p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obj_r</a:t>
            </a:r>
            <a:r>
              <a:rPr kumimoji="1" lang="zh-CN" altLang="en-US" dirty="0"/>
              <a:t>分别是</a:t>
            </a:r>
            <a:r>
              <a:rPr kumimoji="1" lang="en-US" altLang="zh-CN" dirty="0"/>
              <a:t>T1</a:t>
            </a:r>
            <a:r>
              <a:rPr kumimoji="1" lang="zh-CN" altLang="en-US" dirty="0"/>
              <a:t>类型的指针和引用</a:t>
            </a:r>
            <a:endParaRPr kumimoji="1" lang="mr-IN" altLang="zh-CN" dirty="0"/>
          </a:p>
          <a:p>
            <a:pPr lvl="1"/>
            <a:r>
              <a:rPr kumimoji="1" lang="mr-IN" altLang="zh-CN" dirty="0"/>
              <a:t>T2* </a:t>
            </a:r>
            <a:r>
              <a:rPr kumimoji="1" lang="mr-IN" altLang="zh-CN" dirty="0" err="1"/>
              <a:t>pObj</a:t>
            </a:r>
            <a:r>
              <a:rPr kumimoji="1" lang="mr-IN" altLang="zh-CN" dirty="0"/>
              <a:t> = </a:t>
            </a:r>
            <a:r>
              <a:rPr kumimoji="1" lang="mr-IN" altLang="zh-CN" dirty="0" err="1">
                <a:solidFill>
                  <a:srgbClr val="FF0000"/>
                </a:solidFill>
              </a:rPr>
              <a:t>dynamic_cast</a:t>
            </a:r>
            <a:r>
              <a:rPr kumimoji="1" lang="mr-IN" altLang="zh-CN" dirty="0"/>
              <a:t>&lt;T2</a:t>
            </a:r>
            <a:r>
              <a:rPr kumimoji="1" lang="zh-CN" altLang="en-US" dirty="0"/>
              <a:t>*</a:t>
            </a:r>
            <a:r>
              <a:rPr kumimoji="1" lang="en-US" altLang="zh-CN" dirty="0"/>
              <a:t>&gt;(</a:t>
            </a:r>
            <a:r>
              <a:rPr kumimoji="1" lang="mr-IN" altLang="zh-CN" dirty="0" err="1"/>
              <a:t>obj</a:t>
            </a:r>
            <a:r>
              <a:rPr kumimoji="1" lang="en-US" altLang="zh-CN" dirty="0"/>
              <a:t>_p);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	</a:t>
            </a:r>
            <a:r>
              <a:rPr kumimoji="1" lang="mr-IN" altLang="zh-CN" dirty="0">
                <a:solidFill>
                  <a:srgbClr val="008000"/>
                </a:solidFill>
              </a:rPr>
              <a:t>//</a:t>
            </a:r>
            <a:r>
              <a:rPr kumimoji="1" lang="zh-CN" altLang="mr-IN" dirty="0">
                <a:solidFill>
                  <a:srgbClr val="008000"/>
                </a:solidFill>
              </a:rPr>
              <a:t>转换为</a:t>
            </a:r>
            <a:r>
              <a:rPr kumimoji="1" lang="mr-IN" altLang="zh-CN" dirty="0">
                <a:solidFill>
                  <a:srgbClr val="008000"/>
                </a:solidFill>
              </a:rPr>
              <a:t>T2</a:t>
            </a:r>
            <a:r>
              <a:rPr kumimoji="1" lang="zh-CN" altLang="mr-IN" dirty="0">
                <a:solidFill>
                  <a:srgbClr val="008000"/>
                </a:solidFill>
              </a:rPr>
              <a:t>指针，</a:t>
            </a:r>
            <a:r>
              <a:rPr kumimoji="1" lang="zh-CN" altLang="en-US" dirty="0">
                <a:solidFill>
                  <a:srgbClr val="008000"/>
                </a:solidFill>
              </a:rPr>
              <a:t>运行时</a:t>
            </a:r>
            <a:r>
              <a:rPr kumimoji="1" lang="zh-CN" altLang="mr-IN" dirty="0">
                <a:solidFill>
                  <a:srgbClr val="008000"/>
                </a:solidFill>
              </a:rPr>
              <a:t>失败返回</a:t>
            </a:r>
            <a:r>
              <a:rPr lang="en-US" altLang="zh-CN" b="1" dirty="0" err="1">
                <a:solidFill>
                  <a:srgbClr val="FF0000"/>
                </a:solidFill>
              </a:rPr>
              <a:t>nullptr</a:t>
            </a:r>
            <a:endParaRPr kumimoji="1" lang="mr-IN" altLang="zh-CN" dirty="0">
              <a:solidFill>
                <a:srgbClr val="FF0000"/>
              </a:solidFill>
            </a:endParaRPr>
          </a:p>
          <a:p>
            <a:pPr lvl="1"/>
            <a:r>
              <a:rPr kumimoji="1" lang="mr-IN" altLang="zh-CN" dirty="0"/>
              <a:t>T2</a:t>
            </a:r>
            <a:r>
              <a:rPr kumimoji="1" lang="en-US" altLang="zh-CN" dirty="0"/>
              <a:t>&amp;</a:t>
            </a:r>
            <a:r>
              <a:rPr kumimoji="1" lang="mr-IN" altLang="zh-CN" dirty="0"/>
              <a:t> </a:t>
            </a:r>
            <a:r>
              <a:rPr kumimoji="1" lang="mr-IN" altLang="zh-CN" dirty="0" err="1"/>
              <a:t>refObj</a:t>
            </a:r>
            <a:r>
              <a:rPr kumimoji="1" lang="mr-IN" altLang="zh-CN" dirty="0"/>
              <a:t> = </a:t>
            </a:r>
            <a:r>
              <a:rPr kumimoji="1" lang="mr-IN" altLang="zh-CN" dirty="0" err="1">
                <a:solidFill>
                  <a:srgbClr val="FF0000"/>
                </a:solidFill>
              </a:rPr>
              <a:t>dynamic_cast</a:t>
            </a:r>
            <a:r>
              <a:rPr kumimoji="1" lang="mr-IN" altLang="zh-CN" dirty="0"/>
              <a:t>&lt;T2&amp;&gt;(</a:t>
            </a:r>
            <a:r>
              <a:rPr kumimoji="1" lang="mr-IN" altLang="zh-CN" dirty="0" err="1"/>
              <a:t>obj</a:t>
            </a:r>
            <a:r>
              <a:rPr kumimoji="1" lang="en-US" altLang="zh-CN" dirty="0"/>
              <a:t>_r);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	</a:t>
            </a:r>
            <a:r>
              <a:rPr kumimoji="1" lang="mr-IN" altLang="zh-CN" dirty="0">
                <a:solidFill>
                  <a:srgbClr val="008000"/>
                </a:solidFill>
              </a:rPr>
              <a:t>//</a:t>
            </a:r>
            <a:r>
              <a:rPr kumimoji="1" lang="zh-CN" altLang="mr-IN" dirty="0">
                <a:solidFill>
                  <a:srgbClr val="008000"/>
                </a:solidFill>
              </a:rPr>
              <a:t>转换为</a:t>
            </a:r>
            <a:r>
              <a:rPr kumimoji="1" lang="mr-IN" altLang="zh-CN" dirty="0">
                <a:solidFill>
                  <a:srgbClr val="008000"/>
                </a:solidFill>
              </a:rPr>
              <a:t>T2</a:t>
            </a:r>
            <a:r>
              <a:rPr kumimoji="1" lang="zh-CN" altLang="mr-IN" dirty="0">
                <a:solidFill>
                  <a:srgbClr val="008000"/>
                </a:solidFill>
              </a:rPr>
              <a:t>引用，</a:t>
            </a:r>
            <a:r>
              <a:rPr kumimoji="1" lang="zh-CN" altLang="en-US" dirty="0">
                <a:solidFill>
                  <a:srgbClr val="008000"/>
                </a:solidFill>
              </a:rPr>
              <a:t>运行时</a:t>
            </a:r>
            <a:r>
              <a:rPr kumimoji="1" lang="zh-CN" altLang="mr-IN" dirty="0">
                <a:solidFill>
                  <a:srgbClr val="008000"/>
                </a:solidFill>
              </a:rPr>
              <a:t>失败抛出</a:t>
            </a:r>
            <a:r>
              <a:rPr kumimoji="1" lang="mr-IN" altLang="zh-CN" b="1" dirty="0" err="1">
                <a:solidFill>
                  <a:srgbClr val="FF0000"/>
                </a:solidFill>
              </a:rPr>
              <a:t>bad_cast</a:t>
            </a:r>
            <a:r>
              <a:rPr kumimoji="1" lang="zh-CN" altLang="mr-IN" dirty="0">
                <a:solidFill>
                  <a:srgbClr val="008000"/>
                </a:solidFill>
              </a:rPr>
              <a:t>异常</a:t>
            </a:r>
            <a:endParaRPr kumimoji="1" lang="zh-CN" altLang="en-US" dirty="0">
              <a:solidFill>
                <a:srgbClr val="008000"/>
              </a:solidFill>
            </a:endParaRPr>
          </a:p>
          <a:p>
            <a:pPr lvl="1"/>
            <a:r>
              <a:rPr kumimoji="1" lang="en-US" altLang="zh-CN" dirty="0"/>
              <a:t>T1</a:t>
            </a:r>
            <a:r>
              <a:rPr kumimoji="1" lang="zh-CN" altLang="en-US" dirty="0"/>
              <a:t>必须是多态类型（声明或继承了至少一个虚函数的类），否则不过编译；</a:t>
            </a:r>
            <a:r>
              <a:rPr kumimoji="1" lang="en-US" altLang="zh-CN" dirty="0"/>
              <a:t>T2</a:t>
            </a:r>
            <a:r>
              <a:rPr kumimoji="1" lang="zh-CN" altLang="en-US" dirty="0"/>
              <a:t>不必。</a:t>
            </a:r>
            <a:r>
              <a:rPr kumimoji="1" lang="en-US" altLang="zh-CN" dirty="0"/>
              <a:t>T1,T2</a:t>
            </a:r>
            <a:r>
              <a:rPr kumimoji="1" lang="zh-CN" altLang="en-US" dirty="0"/>
              <a:t>没有继承关系也能通过编译，只不过运行时会转换失败。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035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向下类型转换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7975798" cy="5328592"/>
          </a:xfrm>
        </p:spPr>
        <p:txBody>
          <a:bodyPr/>
          <a:lstStyle/>
          <a:p>
            <a:r>
              <a:rPr kumimoji="1" lang="zh-CN" altLang="en-US" sz="2400" dirty="0"/>
              <a:t>如果我们知道正在处理的是哪些类型，可以使用</a:t>
            </a:r>
            <a:r>
              <a:rPr kumimoji="1" lang="en-US" altLang="zh-CN" sz="2400" dirty="0" err="1"/>
              <a:t>static_cast</a:t>
            </a:r>
            <a:r>
              <a:rPr kumimoji="1" lang="zh-CN" altLang="en-US" sz="2400" dirty="0"/>
              <a:t>来避免这种开销。</a:t>
            </a:r>
          </a:p>
          <a:p>
            <a:pPr lvl="1"/>
            <a:r>
              <a:rPr kumimoji="1" lang="en-US" altLang="zh-CN" sz="2000" dirty="0" err="1"/>
              <a:t>static_cast</a:t>
            </a:r>
            <a:r>
              <a:rPr kumimoji="1" lang="zh-CN" altLang="en-US" sz="2000" dirty="0"/>
              <a:t>在</a:t>
            </a:r>
            <a:r>
              <a:rPr kumimoji="1" lang="zh-CN" altLang="en-US" sz="2000" dirty="0">
                <a:solidFill>
                  <a:srgbClr val="FF0000"/>
                </a:solidFill>
              </a:rPr>
              <a:t>编译</a:t>
            </a:r>
            <a:r>
              <a:rPr kumimoji="1" lang="zh-CN" altLang="en-US" sz="2000" dirty="0"/>
              <a:t>时静态浏览类层次，只检查</a:t>
            </a:r>
            <a:r>
              <a:rPr kumimoji="1" lang="zh-CN" altLang="en-US" sz="2000" dirty="0">
                <a:solidFill>
                  <a:srgbClr val="FF0000"/>
                </a:solidFill>
              </a:rPr>
              <a:t>继承关系</a:t>
            </a:r>
            <a:r>
              <a:rPr kumimoji="1" lang="zh-CN" altLang="en-US" sz="2000" dirty="0"/>
              <a:t>。没有继承关系的类之间，必须具有转换途径才能进行转换（要么自定义，要么是语言语法支持），否则不过编译。运行时无法确认是否正确转换。</a:t>
            </a:r>
          </a:p>
          <a:p>
            <a:r>
              <a:rPr kumimoji="1" lang="en-US" altLang="zh-CN" sz="2400" dirty="0" err="1"/>
              <a:t>static_cast</a:t>
            </a:r>
            <a:r>
              <a:rPr kumimoji="1" lang="zh-CN" altLang="en-US" sz="2400" dirty="0"/>
              <a:t>使用方法：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lvl="1"/>
            <a:r>
              <a:rPr kumimoji="1" lang="mr-IN" altLang="zh-CN" sz="2000" dirty="0" err="1"/>
              <a:t>obj</a:t>
            </a:r>
            <a:r>
              <a:rPr kumimoji="1" lang="en-US" altLang="zh-CN" sz="2000" dirty="0"/>
              <a:t>_p</a:t>
            </a:r>
            <a:r>
              <a:rPr kumimoji="1" lang="zh-CN" altLang="en-US" sz="2000" dirty="0"/>
              <a:t>，</a:t>
            </a:r>
            <a:r>
              <a:rPr kumimoji="1" lang="en-US" altLang="zh-CN" sz="2000" dirty="0" err="1"/>
              <a:t>obj_r</a:t>
            </a:r>
            <a:r>
              <a:rPr kumimoji="1" lang="zh-CN" altLang="en-US" sz="2000" dirty="0"/>
              <a:t>分别是</a:t>
            </a:r>
            <a:r>
              <a:rPr kumimoji="1" lang="en-US" altLang="zh-CN" sz="2000" dirty="0"/>
              <a:t>T1</a:t>
            </a:r>
            <a:r>
              <a:rPr kumimoji="1" lang="zh-CN" altLang="en-US" sz="2000" dirty="0"/>
              <a:t>类型的指针和引用</a:t>
            </a:r>
            <a:endParaRPr kumimoji="1" lang="mr-IN" altLang="zh-CN" sz="2000" dirty="0"/>
          </a:p>
          <a:p>
            <a:pPr lvl="1"/>
            <a:r>
              <a:rPr kumimoji="1" lang="mr-IN" altLang="zh-CN" sz="2000" dirty="0"/>
              <a:t>T2* </a:t>
            </a:r>
            <a:r>
              <a:rPr kumimoji="1" lang="mr-IN" altLang="zh-CN" sz="2000" dirty="0" err="1"/>
              <a:t>pObj</a:t>
            </a:r>
            <a:r>
              <a:rPr kumimoji="1" lang="mr-IN" altLang="zh-CN" sz="2000" dirty="0"/>
              <a:t> = </a:t>
            </a:r>
            <a:r>
              <a:rPr kumimoji="1" lang="en-US" altLang="zh-CN" sz="2000" dirty="0">
                <a:solidFill>
                  <a:srgbClr val="FF0000"/>
                </a:solidFill>
              </a:rPr>
              <a:t>static</a:t>
            </a:r>
            <a:r>
              <a:rPr kumimoji="1" lang="mr-IN" altLang="zh-CN" sz="2000" dirty="0">
                <a:solidFill>
                  <a:srgbClr val="FF0000"/>
                </a:solidFill>
              </a:rPr>
              <a:t>_</a:t>
            </a:r>
            <a:r>
              <a:rPr kumimoji="1" lang="mr-IN" altLang="zh-CN" sz="2000" dirty="0" err="1">
                <a:solidFill>
                  <a:srgbClr val="FF0000"/>
                </a:solidFill>
              </a:rPr>
              <a:t>cast</a:t>
            </a:r>
            <a:r>
              <a:rPr kumimoji="1" lang="mr-IN" altLang="zh-CN" sz="2000" dirty="0"/>
              <a:t>&lt;T2*&gt;(</a:t>
            </a:r>
            <a:r>
              <a:rPr kumimoji="1" lang="mr-IN" altLang="zh-CN" sz="2000" dirty="0" err="1"/>
              <a:t>obj</a:t>
            </a:r>
            <a:r>
              <a:rPr kumimoji="1" lang="en-US" altLang="zh-CN" sz="2000" dirty="0"/>
              <a:t>_p);</a:t>
            </a:r>
            <a:endParaRPr kumimoji="1" lang="zh-CN" altLang="en-US" sz="2000" dirty="0"/>
          </a:p>
          <a:p>
            <a:pPr marL="457200" lvl="1" indent="0">
              <a:buNone/>
            </a:pPr>
            <a:r>
              <a:rPr kumimoji="1" lang="zh-CN" altLang="en-US" sz="2000" dirty="0"/>
              <a:t>  </a:t>
            </a:r>
            <a:r>
              <a:rPr kumimoji="1" lang="mr-IN" altLang="zh-CN" sz="2000" dirty="0">
                <a:solidFill>
                  <a:srgbClr val="008000"/>
                </a:solidFill>
              </a:rPr>
              <a:t>//</a:t>
            </a:r>
            <a:r>
              <a:rPr kumimoji="1" lang="zh-CN" altLang="mr-IN" sz="2000" dirty="0">
                <a:solidFill>
                  <a:srgbClr val="008000"/>
                </a:solidFill>
              </a:rPr>
              <a:t>转换为</a:t>
            </a:r>
            <a:r>
              <a:rPr kumimoji="1" lang="mr-IN" altLang="zh-CN" sz="2000" dirty="0">
                <a:solidFill>
                  <a:srgbClr val="008000"/>
                </a:solidFill>
              </a:rPr>
              <a:t>T2</a:t>
            </a:r>
            <a:r>
              <a:rPr kumimoji="1" lang="zh-CN" altLang="mr-IN" sz="2000" dirty="0">
                <a:solidFill>
                  <a:srgbClr val="008000"/>
                </a:solidFill>
              </a:rPr>
              <a:t>指针</a:t>
            </a:r>
            <a:endParaRPr kumimoji="1" lang="mr-IN" altLang="zh-CN" sz="2000" dirty="0">
              <a:solidFill>
                <a:srgbClr val="008000"/>
              </a:solidFill>
            </a:endParaRPr>
          </a:p>
          <a:p>
            <a:pPr lvl="1"/>
            <a:r>
              <a:rPr kumimoji="1" lang="mr-IN" altLang="zh-CN" sz="2000" dirty="0"/>
              <a:t>T2&amp; </a:t>
            </a:r>
            <a:r>
              <a:rPr kumimoji="1" lang="mr-IN" altLang="zh-CN" sz="2000" dirty="0" err="1"/>
              <a:t>refObj</a:t>
            </a:r>
            <a:r>
              <a:rPr kumimoji="1" lang="mr-IN" altLang="zh-CN" sz="2000" dirty="0"/>
              <a:t> = </a:t>
            </a:r>
            <a:r>
              <a:rPr kumimoji="1" lang="en-US" altLang="zh-CN" sz="2000" dirty="0">
                <a:solidFill>
                  <a:srgbClr val="FF0000"/>
                </a:solidFill>
              </a:rPr>
              <a:t>static</a:t>
            </a:r>
            <a:r>
              <a:rPr kumimoji="1" lang="mr-IN" altLang="zh-CN" sz="2000" dirty="0">
                <a:solidFill>
                  <a:srgbClr val="FF0000"/>
                </a:solidFill>
              </a:rPr>
              <a:t>_</a:t>
            </a:r>
            <a:r>
              <a:rPr kumimoji="1" lang="mr-IN" altLang="zh-CN" sz="2000" dirty="0" err="1">
                <a:solidFill>
                  <a:srgbClr val="FF0000"/>
                </a:solidFill>
              </a:rPr>
              <a:t>cast</a:t>
            </a:r>
            <a:r>
              <a:rPr kumimoji="1" lang="mr-IN" altLang="zh-CN" sz="2000" dirty="0"/>
              <a:t>&lt;T2&amp;&gt;(</a:t>
            </a:r>
            <a:r>
              <a:rPr kumimoji="1" lang="mr-IN" altLang="zh-CN" sz="2000" dirty="0" err="1"/>
              <a:t>obj</a:t>
            </a:r>
            <a:r>
              <a:rPr kumimoji="1" lang="en-US" altLang="zh-CN" sz="2000" dirty="0"/>
              <a:t>_r);</a:t>
            </a:r>
            <a:endParaRPr kumimoji="1" lang="zh-CN" altLang="en-US" sz="2000" dirty="0"/>
          </a:p>
          <a:p>
            <a:pPr marL="457200" lvl="1" indent="0">
              <a:buNone/>
            </a:pPr>
            <a:r>
              <a:rPr kumimoji="1" lang="zh-CN" altLang="en-US" sz="2000" dirty="0"/>
              <a:t>  </a:t>
            </a:r>
            <a:r>
              <a:rPr kumimoji="1" lang="mr-IN" altLang="zh-CN" sz="2000" dirty="0">
                <a:solidFill>
                  <a:srgbClr val="008000"/>
                </a:solidFill>
              </a:rPr>
              <a:t>//</a:t>
            </a:r>
            <a:r>
              <a:rPr kumimoji="1" lang="zh-CN" altLang="mr-IN" sz="2000" dirty="0">
                <a:solidFill>
                  <a:srgbClr val="008000"/>
                </a:solidFill>
              </a:rPr>
              <a:t>转换为</a:t>
            </a:r>
            <a:r>
              <a:rPr kumimoji="1" lang="mr-IN" altLang="zh-CN" sz="2000" dirty="0">
                <a:solidFill>
                  <a:srgbClr val="008000"/>
                </a:solidFill>
              </a:rPr>
              <a:t>T2</a:t>
            </a:r>
            <a:r>
              <a:rPr kumimoji="1" lang="zh-CN" altLang="mr-IN" sz="2000" dirty="0">
                <a:solidFill>
                  <a:srgbClr val="008000"/>
                </a:solidFill>
              </a:rPr>
              <a:t>引用</a:t>
            </a:r>
          </a:p>
          <a:p>
            <a:pPr lvl="1"/>
            <a:r>
              <a:rPr kumimoji="1" lang="zh-CN" altLang="en-US" sz="2000" dirty="0"/>
              <a:t>不安全：不保证转换后的目标是</a:t>
            </a:r>
            <a:r>
              <a:rPr kumimoji="1" lang="en-US" altLang="zh-CN" sz="2000" dirty="0"/>
              <a:t>T2</a:t>
            </a:r>
            <a:r>
              <a:rPr kumimoji="1" lang="zh-CN" altLang="en-US" sz="2000" dirty="0"/>
              <a:t>类型的。</a:t>
            </a:r>
          </a:p>
        </p:txBody>
      </p:sp>
    </p:spTree>
    <p:extLst>
      <p:ext uri="{BB962C8B-B14F-4D97-AF65-F5344CB8AC3E}">
        <p14:creationId xmlns:p14="http://schemas.microsoft.com/office/powerpoint/2010/main" val="1699949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70C0"/>
                </a:solidFill>
              </a:rPr>
              <a:t>示例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70256"/>
            <a:ext cx="9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{}; };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 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{2018}; };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  D d1 = 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&lt;D&gt;(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 ///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未定义类型转换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  D d2 = 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&lt;D&gt;(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 ///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只允许指针和引用转换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D* pd1 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&lt;D*&gt;(&amp;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有继承关系，允许转换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(pd1 !=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*(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 --&gt; D*: OK"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"D::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pd1-&gt;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 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但是不安全：对</a:t>
            </a:r>
            <a:r>
              <a:rPr lang="en-US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中成员</a:t>
            </a:r>
            <a:r>
              <a:rPr lang="en-US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可能非法访问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D* pd2 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&lt;D*&gt;(&amp;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(pd2 ==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不允许不安全的转换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*(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 --&gt; D*: FAILED"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5301208"/>
            <a:ext cx="5112568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static_cast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, 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*(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) --&gt; D*:OK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D::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i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=124455624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dynamic_cast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, 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*(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) --&gt; D*: FAILED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70C0"/>
                </a:solidFill>
              </a:rPr>
              <a:t>示例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59573"/>
            <a:ext cx="900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{}; };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 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{2018}; };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  D d1 = 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&lt;D&gt;(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 ///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未定义类型转换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  D d2 = 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&lt;D&gt;(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 ///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只允许指针和引用转换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&amp;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D* pd3 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&lt;D*&gt;(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(pd1 !=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*(D) --&gt; D*: OK"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"D::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pd3-&gt;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D* pd4 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&lt;D*&gt;(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(pd4 != 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转换正确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*(D) --&gt; D*: OK"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"D::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pd4-&gt;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5414930"/>
            <a:ext cx="4824536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mr-IN" altLang="zh-CN">
                <a:solidFill>
                  <a:srgbClr val="2FFF12"/>
                </a:solidFill>
                <a:latin typeface="AndaleMono" charset="0"/>
              </a:rPr>
              <a:t>static_cast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, 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*(D) --&gt; D*: OK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D::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i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=2018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dynamic_cast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, 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*(D) --&gt; D*: OK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D::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i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=2018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75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向下类型转换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dynamic_cast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static_cast</a:t>
            </a:r>
            <a:endParaRPr kumimoji="1" lang="zh-CN" altLang="en-US" dirty="0"/>
          </a:p>
          <a:p>
            <a:r>
              <a:rPr kumimoji="1" lang="zh-CN" altLang="en-US" dirty="0"/>
              <a:t>相同点：</a:t>
            </a:r>
          </a:p>
          <a:p>
            <a:pPr lvl="1"/>
            <a:r>
              <a:rPr kumimoji="1" lang="zh-CN" altLang="en-US" dirty="0"/>
              <a:t>都可完成向下类型转换。</a:t>
            </a:r>
          </a:p>
          <a:p>
            <a:r>
              <a:rPr kumimoji="1" lang="zh-CN" altLang="en-US" dirty="0"/>
              <a:t>不同点：</a:t>
            </a:r>
          </a:p>
          <a:p>
            <a:pPr lvl="1"/>
            <a:r>
              <a:rPr kumimoji="1" lang="en-US" altLang="zh-CN" dirty="0" err="1"/>
              <a:t>static_cast</a:t>
            </a:r>
            <a:r>
              <a:rPr kumimoji="1" lang="zh-CN" altLang="en-US" dirty="0"/>
              <a:t> 在</a:t>
            </a:r>
            <a:r>
              <a:rPr kumimoji="1" lang="zh-CN" altLang="en-US" dirty="0">
                <a:solidFill>
                  <a:srgbClr val="FF0000"/>
                </a:solidFill>
              </a:rPr>
              <a:t>编译时</a:t>
            </a:r>
            <a:r>
              <a:rPr kumimoji="1" lang="zh-CN" altLang="en-US" dirty="0"/>
              <a:t>静态执行向下类型转换。</a:t>
            </a:r>
          </a:p>
          <a:p>
            <a:pPr lvl="1"/>
            <a:r>
              <a:rPr kumimoji="1" lang="en-US" altLang="zh-CN" dirty="0" err="1"/>
              <a:t>dynamic_cast</a:t>
            </a:r>
            <a:r>
              <a:rPr kumimoji="1" lang="zh-CN" altLang="en-US" dirty="0"/>
              <a:t> 会在</a:t>
            </a:r>
            <a:r>
              <a:rPr kumimoji="1" lang="zh-CN" altLang="en-US" dirty="0">
                <a:solidFill>
                  <a:srgbClr val="FF0000"/>
                </a:solidFill>
              </a:rPr>
              <a:t>运行时</a:t>
            </a:r>
            <a:r>
              <a:rPr kumimoji="1" lang="zh-CN" altLang="en-US" dirty="0"/>
              <a:t>检查被转换的对象是否确实是正确的派生类。额外的检查需要 </a:t>
            </a:r>
            <a:r>
              <a:rPr kumimoji="1" lang="en-US" altLang="zh-CN" dirty="0"/>
              <a:t>RTTI</a:t>
            </a:r>
            <a:r>
              <a:rPr kumimoji="1" lang="zh-CN" altLang="en-US" dirty="0"/>
              <a:t> </a:t>
            </a:r>
            <a:r>
              <a:rPr kumimoji="1" lang="en-US" altLang="zh-CN" dirty="0"/>
              <a:t>(Run-Time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Information)</a:t>
            </a:r>
            <a:r>
              <a:rPr kumimoji="1" lang="zh-CN" altLang="en-US" dirty="0"/>
              <a:t>，因此要比</a:t>
            </a:r>
            <a:r>
              <a:rPr kumimoji="1" lang="en-US" altLang="zh-CN" dirty="0" err="1"/>
              <a:t>static_cast</a:t>
            </a:r>
            <a:r>
              <a:rPr kumimoji="1" lang="zh-CN" altLang="en-US" dirty="0"/>
              <a:t>慢一些，但是更</a:t>
            </a:r>
            <a:r>
              <a:rPr kumimoji="1" lang="zh-CN" altLang="en-US" dirty="0">
                <a:solidFill>
                  <a:srgbClr val="FF0000"/>
                </a:solidFill>
              </a:rPr>
              <a:t>安全</a:t>
            </a:r>
            <a:r>
              <a:rPr kumimoji="1" lang="zh-CN" altLang="en-US" dirty="0"/>
              <a:t>。</a:t>
            </a:r>
          </a:p>
          <a:p>
            <a:r>
              <a:rPr kumimoji="1" lang="zh-CN" altLang="en-US" dirty="0"/>
              <a:t>一般使用</a:t>
            </a:r>
            <a:r>
              <a:rPr kumimoji="1" lang="en-US" altLang="zh-CN" dirty="0" err="1"/>
              <a:t>dynamic_cast</a:t>
            </a:r>
            <a:r>
              <a:rPr kumimoji="1" lang="zh-CN" altLang="en-US" dirty="0"/>
              <a:t>进行向下类型转换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994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向上向下类型转换与虚函数表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kumimoji="1" lang="zh-CN" altLang="en-US" dirty="0"/>
              <a:t>对于基类中有虚函数的情况：</a:t>
            </a:r>
          </a:p>
          <a:p>
            <a:r>
              <a:rPr kumimoji="1" lang="zh-CN" altLang="en-US" dirty="0"/>
              <a:t>向上类型转换：</a:t>
            </a:r>
          </a:p>
          <a:p>
            <a:pPr lvl="1"/>
            <a:r>
              <a:rPr kumimoji="1" lang="zh-CN" altLang="en-US" dirty="0"/>
              <a:t>转换为基类</a:t>
            </a:r>
            <a:r>
              <a:rPr kumimoji="1" lang="zh-CN" altLang="en-US" dirty="0">
                <a:solidFill>
                  <a:srgbClr val="FF0000"/>
                </a:solidFill>
              </a:rPr>
              <a:t>指针或引用</a:t>
            </a:r>
            <a:r>
              <a:rPr kumimoji="1" lang="zh-CN" altLang="en-US" dirty="0"/>
              <a:t>，则对应虚函数表仍为派生类的虚函数表（晚绑定）。</a:t>
            </a:r>
          </a:p>
          <a:p>
            <a:pPr lvl="1"/>
            <a:r>
              <a:rPr kumimoji="1" lang="zh-CN" altLang="en-US" dirty="0"/>
              <a:t>转换为基类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，则对应虚函数表是基类的虚函数表（早绑定）。</a:t>
            </a:r>
          </a:p>
          <a:p>
            <a:r>
              <a:rPr kumimoji="1" lang="zh-CN" altLang="en-US" dirty="0"/>
              <a:t>向下类型转换：</a:t>
            </a:r>
          </a:p>
          <a:p>
            <a:pPr lvl="1"/>
            <a:r>
              <a:rPr kumimoji="1" lang="en-US" altLang="zh-CN" dirty="0" err="1"/>
              <a:t>dynamic_cast</a:t>
            </a:r>
            <a:r>
              <a:rPr kumimoji="1" lang="en-US" altLang="zh-CN" dirty="0"/>
              <a:t> </a:t>
            </a:r>
            <a:r>
              <a:rPr kumimoji="1" lang="zh-CN" altLang="en-US" dirty="0"/>
              <a:t>通过虚函数表来判断是否能进行向下类型转换。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230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多态（</a:t>
            </a:r>
            <a:r>
              <a:rPr kumimoji="1" lang="en-US" altLang="zh-CN" dirty="0"/>
              <a:t>Polymorphism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按照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zh-CN" altLang="en-US" dirty="0"/>
              <a:t>的接口定义，调用</a:t>
            </a:r>
            <a:r>
              <a:rPr kumimoji="1" lang="zh-CN" altLang="en-US" dirty="0">
                <a:solidFill>
                  <a:srgbClr val="FF0000"/>
                </a:solidFill>
              </a:rPr>
              <a:t>指针或引用</a:t>
            </a:r>
            <a:r>
              <a:rPr kumimoji="1" lang="zh-CN" altLang="en-US" dirty="0"/>
              <a:t>所指对象的接口函数，函数执行过程因对象</a:t>
            </a:r>
            <a:r>
              <a:rPr kumimoji="1" lang="zh-CN" altLang="en-US" dirty="0">
                <a:solidFill>
                  <a:srgbClr val="FF0000"/>
                </a:solidFill>
              </a:rPr>
              <a:t>实际</a:t>
            </a:r>
            <a:r>
              <a:rPr kumimoji="1" lang="zh-CN" altLang="en-US" dirty="0"/>
              <a:t>所属</a:t>
            </a:r>
            <a:r>
              <a:rPr kumimoji="1" lang="zh-CN" altLang="en-US" dirty="0">
                <a:solidFill>
                  <a:srgbClr val="FF0000"/>
                </a:solidFill>
              </a:rPr>
              <a:t>派生类</a:t>
            </a:r>
            <a:r>
              <a:rPr kumimoji="1" lang="zh-CN" altLang="en-US" dirty="0"/>
              <a:t>的不同而呈现不同的效果（表现），这个现象被称为“多态”。</a:t>
            </a:r>
          </a:p>
          <a:p>
            <a:r>
              <a:rPr kumimoji="1" lang="zh-CN" altLang="en-US" dirty="0"/>
              <a:t>当利用基类指针</a:t>
            </a:r>
            <a:r>
              <a:rPr kumimoji="1" lang="en-US" altLang="zh-CN" dirty="0"/>
              <a:t>/</a:t>
            </a:r>
            <a:r>
              <a:rPr kumimoji="1" lang="zh-CN" altLang="en-US" dirty="0"/>
              <a:t>引用调用函数时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虚函数在</a:t>
            </a:r>
            <a:r>
              <a:rPr kumimoji="1" lang="zh-CN" altLang="en-US" dirty="0">
                <a:solidFill>
                  <a:srgbClr val="FF0000"/>
                </a:solidFill>
              </a:rPr>
              <a:t>运行</a:t>
            </a:r>
            <a:r>
              <a:rPr kumimoji="1" lang="zh-CN" altLang="en-US" dirty="0"/>
              <a:t>时确定执行哪个版本，取决于引用或指针对象的真实类型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非虚函数在</a:t>
            </a:r>
            <a:r>
              <a:rPr kumimoji="1" lang="zh-CN" altLang="en-US" dirty="0">
                <a:solidFill>
                  <a:srgbClr val="FF0000"/>
                </a:solidFill>
              </a:rPr>
              <a:t>编译</a:t>
            </a:r>
            <a:r>
              <a:rPr kumimoji="1" lang="zh-CN" altLang="en-US" dirty="0"/>
              <a:t>时绑定</a:t>
            </a:r>
            <a:endParaRPr kumimoji="1" lang="en-US" altLang="zh-CN" dirty="0"/>
          </a:p>
          <a:p>
            <a:r>
              <a:rPr kumimoji="1" lang="zh-CN" altLang="en-US" dirty="0"/>
              <a:t>当利用类的对象直接调用函数时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无论什么函数，均在</a:t>
            </a:r>
            <a:r>
              <a:rPr kumimoji="1" lang="zh-CN" altLang="en-US" dirty="0">
                <a:solidFill>
                  <a:srgbClr val="FF0000"/>
                </a:solidFill>
              </a:rPr>
              <a:t>编译</a:t>
            </a:r>
            <a:r>
              <a:rPr kumimoji="1" lang="zh-CN" altLang="en-US" dirty="0"/>
              <a:t>时绑定</a:t>
            </a:r>
            <a:endParaRPr kumimoji="1" lang="en-US" altLang="zh-CN" dirty="0"/>
          </a:p>
          <a:p>
            <a:r>
              <a:rPr kumimoji="1" lang="zh-CN" altLang="en-US" dirty="0"/>
              <a:t>产生多态效果的条件：</a:t>
            </a:r>
            <a:r>
              <a:rPr kumimoji="1" lang="zh-CN" altLang="en-US" dirty="0">
                <a:solidFill>
                  <a:srgbClr val="008000"/>
                </a:solidFill>
              </a:rPr>
              <a:t>继承 </a:t>
            </a:r>
            <a:r>
              <a:rPr kumimoji="1" lang="en-US" altLang="zh-CN" dirty="0">
                <a:solidFill>
                  <a:srgbClr val="008000"/>
                </a:solidFill>
              </a:rPr>
              <a:t>&amp;&amp; </a:t>
            </a:r>
            <a:r>
              <a:rPr kumimoji="1" lang="zh-CN" altLang="en-US" dirty="0">
                <a:solidFill>
                  <a:srgbClr val="008000"/>
                </a:solidFill>
              </a:rPr>
              <a:t>虚函数 </a:t>
            </a:r>
            <a:r>
              <a:rPr kumimoji="1" lang="en-US" altLang="zh-CN" dirty="0">
                <a:solidFill>
                  <a:srgbClr val="008000"/>
                </a:solidFill>
              </a:rPr>
              <a:t>&amp;&amp; (</a:t>
            </a:r>
            <a:r>
              <a:rPr kumimoji="1" lang="zh-CN" altLang="en-US" dirty="0">
                <a:solidFill>
                  <a:srgbClr val="008000"/>
                </a:solidFill>
              </a:rPr>
              <a:t>引用 或 指针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28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函数调用捆绑</a:t>
            </a:r>
          </a:p>
          <a:p>
            <a:r>
              <a:rPr lang="zh-CN" altLang="en-US" dirty="0"/>
              <a:t> 虚函数和虚函数表</a:t>
            </a:r>
          </a:p>
          <a:p>
            <a:r>
              <a:rPr lang="zh-CN" altLang="en-US" dirty="0"/>
              <a:t> 虚函数和构造函数、析构函数</a:t>
            </a:r>
          </a:p>
          <a:p>
            <a:r>
              <a:rPr lang="zh-CN" altLang="en-US" dirty="0"/>
              <a:t> 重写覆盖，</a:t>
            </a:r>
            <a:r>
              <a:rPr lang="en-US" altLang="zh-CN" dirty="0"/>
              <a:t>override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endParaRPr lang="zh-CN" altLang="en-US" dirty="0"/>
          </a:p>
          <a:p>
            <a:r>
              <a:rPr lang="zh-CN" altLang="en-US" dirty="0"/>
              <a:t> 纯虚函数与抽象类</a:t>
            </a:r>
          </a:p>
          <a:p>
            <a:r>
              <a:rPr lang="zh-CN" altLang="en-US" dirty="0"/>
              <a:t> 向下类型转换</a:t>
            </a:r>
          </a:p>
          <a:p>
            <a:r>
              <a:rPr lang="zh-CN" altLang="en-US" dirty="0"/>
              <a:t> 多态</a:t>
            </a:r>
          </a:p>
          <a:p>
            <a:r>
              <a:rPr lang="zh-CN" altLang="en-US" dirty="0"/>
              <a:t> 多重继承的虚函数表，多重继承的利弊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895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多态（</a:t>
            </a:r>
            <a:r>
              <a:rPr kumimoji="1" lang="en-US" altLang="zh-CN" dirty="0"/>
              <a:t>Polymorphism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多态，使得</a:t>
            </a:r>
            <a:r>
              <a:rPr kumimoji="1" lang="en-US" altLang="zh-CN" dirty="0"/>
              <a:t>C++</a:t>
            </a:r>
            <a:r>
              <a:rPr kumimoji="1" lang="zh-CN" altLang="en-US" dirty="0"/>
              <a:t>语言可以用一段相同的代码，在运行时完成不同的任务，这些不同运行结果的差异由派生类之间的差异决定。</a:t>
            </a:r>
          </a:p>
          <a:p>
            <a:r>
              <a:rPr kumimoji="1" lang="zh-CN" altLang="en-US" dirty="0"/>
              <a:t>好处：</a:t>
            </a:r>
          </a:p>
          <a:p>
            <a:pPr lvl="1"/>
            <a:r>
              <a:rPr kumimoji="1" lang="zh-CN" altLang="en-US" dirty="0"/>
              <a:t>通过基类定好接口后，不必对每一个派生类特殊处理，只需要调用抽象基类的接口即可。大大提高程序的</a:t>
            </a:r>
            <a:r>
              <a:rPr kumimoji="1" lang="zh-CN" altLang="en-US" b="1" dirty="0">
                <a:solidFill>
                  <a:srgbClr val="FF0000"/>
                </a:solidFill>
              </a:rPr>
              <a:t>可复用性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/>
              <a:t>不同派生类对同一接口的实现不同，能达到不同的效果，提高了程序</a:t>
            </a:r>
            <a:r>
              <a:rPr kumimoji="1" lang="zh-CN" altLang="en-US" b="1" dirty="0">
                <a:solidFill>
                  <a:srgbClr val="FF0000"/>
                </a:solidFill>
              </a:rPr>
              <a:t>可拓展性和可维护性</a:t>
            </a:r>
            <a:r>
              <a:rPr kumimoji="1" lang="zh-CN" altLang="en-US" dirty="0"/>
              <a:t>。 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206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593968"/>
            <a:ext cx="82809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Animal{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action()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speak();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motion();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speak()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"Animal speak"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motion()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"Animal motion"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Bird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Animal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void speak()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"Bird singing"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void motion()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"Bird flying"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多态示例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2771800" y="2060848"/>
            <a:ext cx="432048" cy="100811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9807" y="2334071"/>
            <a:ext cx="208227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/>
              <a:t>复用</a:t>
            </a:r>
            <a:r>
              <a:rPr kumimoji="1" lang="zh-CN" altLang="en-US" sz="2400" b="1"/>
              <a:t>基类接口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7830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544026"/>
            <a:ext cx="82809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Fish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Animal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void speak()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"Fish cannot speak ..."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void motion()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"Fish swimming"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Fish fish;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Bird bird;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fish.action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 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不同调用方法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bird.action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Animal *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pFish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Fish;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Animal *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pBird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Bird;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pFish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-&gt;action();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同一调用方法，根据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pBird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-&gt;action();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实际类型完成相应动作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多态示例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5652120" y="3496940"/>
            <a:ext cx="3168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Fish cannot speak ...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Fish swimming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Bird singing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Bird flying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Fish cannot speak ...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Fish swimming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Bird singing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Bird flying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21796" y="3035275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33692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多态（</a:t>
            </a:r>
            <a:r>
              <a:rPr kumimoji="1" lang="en-US" altLang="zh-CN" dirty="0"/>
              <a:t>Polymorphism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应用：</a:t>
            </a:r>
            <a:r>
              <a:rPr kumimoji="1" lang="de-DE" altLang="zh-CN" dirty="0"/>
              <a:t>TEMPLATE METHOD</a:t>
            </a:r>
            <a:r>
              <a:rPr kumimoji="1" lang="zh-CN" altLang="de-DE" dirty="0"/>
              <a:t>设计模式</a:t>
            </a:r>
            <a:endParaRPr kumimoji="1" lang="zh-CN" altLang="en-US" dirty="0"/>
          </a:p>
          <a:p>
            <a:pPr marL="685800" lvl="3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3366"/>
                </a:solidFill>
              </a:rPr>
              <a:t>在接口的一个方法中定义算法的骨架</a:t>
            </a:r>
            <a:endParaRPr lang="en-US" altLang="zh-CN" sz="2400" b="1" dirty="0">
              <a:solidFill>
                <a:srgbClr val="003366"/>
              </a:solidFill>
            </a:endParaRPr>
          </a:p>
          <a:p>
            <a:pPr marL="685800" lvl="3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3366"/>
                </a:solidFill>
              </a:rPr>
              <a:t>将一些步骤的实现延迟到子类中</a:t>
            </a:r>
            <a:endParaRPr lang="en-US" altLang="zh-CN" sz="2400" b="1" dirty="0">
              <a:solidFill>
                <a:srgbClr val="003366"/>
              </a:solidFill>
            </a:endParaRPr>
          </a:p>
          <a:p>
            <a:pPr marL="685800" lvl="3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3366"/>
                </a:solidFill>
              </a:rPr>
              <a:t>使得子类可以在不改变算法结构的情况下，重新定义算法中的某些步骤。</a:t>
            </a:r>
            <a:endParaRPr kumimoji="1" lang="en-US" altLang="zh-CN" sz="2400" dirty="0"/>
          </a:p>
          <a:p>
            <a:r>
              <a:rPr kumimoji="1" lang="zh-CN" altLang="en-US" dirty="0"/>
              <a:t>模板方法是一种</a:t>
            </a:r>
            <a:r>
              <a:rPr kumimoji="1" lang="zh-CN" altLang="en-US" dirty="0">
                <a:solidFill>
                  <a:srgbClr val="FF0000"/>
                </a:solidFill>
              </a:rPr>
              <a:t>源代码重用</a:t>
            </a:r>
            <a:r>
              <a:rPr kumimoji="1" lang="zh-CN" altLang="en-US" dirty="0"/>
              <a:t>的基本技术，在类库的设计实现中应用十分广泛 </a:t>
            </a:r>
            <a:r>
              <a:rPr kumimoji="1" lang="en-US" altLang="zh-CN" dirty="0"/>
              <a:t>—— </a:t>
            </a:r>
            <a:r>
              <a:rPr kumimoji="1" lang="zh-CN" altLang="en-US" dirty="0"/>
              <a:t>因为这个设计模式能有效地解决 “类库提供</a:t>
            </a:r>
            <a:r>
              <a:rPr kumimoji="1" lang="zh-CN" altLang="en-US" dirty="0">
                <a:solidFill>
                  <a:srgbClr val="FF0000"/>
                </a:solidFill>
              </a:rPr>
              <a:t>公共</a:t>
            </a:r>
            <a:r>
              <a:rPr kumimoji="1" lang="zh-CN" altLang="en-US" dirty="0"/>
              <a:t>行为”与“用户定制特殊</a:t>
            </a:r>
            <a:r>
              <a:rPr kumimoji="1" lang="zh-CN" altLang="en-US" dirty="0">
                <a:solidFill>
                  <a:srgbClr val="FF0000"/>
                </a:solidFill>
              </a:rPr>
              <a:t>细节</a:t>
            </a:r>
            <a:r>
              <a:rPr kumimoji="1" lang="zh-CN" altLang="en-US" dirty="0"/>
              <a:t>”之间的折衷平衡。</a:t>
            </a: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529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620688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action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step1();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step2();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step3();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step1() {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::step1"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step2() {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::step2"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step3() {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::step3"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step1() {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"Derived1::step1"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模板设计模式</a:t>
            </a:r>
          </a:p>
        </p:txBody>
      </p:sp>
      <p:sp>
        <p:nvSpPr>
          <p:cNvPr id="3" name="右大括号 2"/>
          <p:cNvSpPr/>
          <p:nvPr/>
        </p:nvSpPr>
        <p:spPr>
          <a:xfrm>
            <a:off x="3203848" y="2132856"/>
            <a:ext cx="432048" cy="100811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41855" y="2406079"/>
            <a:ext cx="150620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/>
              <a:t>算法骨架</a:t>
            </a:r>
          </a:p>
        </p:txBody>
      </p:sp>
    </p:spTree>
    <p:extLst>
      <p:ext uri="{BB962C8B-B14F-4D97-AF65-F5344CB8AC3E}">
        <p14:creationId xmlns:p14="http://schemas.microsoft.com/office/powerpoint/2010/main" val="2048770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1006276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step2() {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"Derived2::step2"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[] = {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Derived1,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Derived2};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 3; ++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]-&gt;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action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&lt;&lt;"==="&lt;&lt;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模板设计模式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5652120" y="3429000"/>
            <a:ext cx="31683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===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Derived1::step1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===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Derived2::step2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===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19872" y="4906327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810258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多重继承会有多个虚函数表，几重继承，就会有几个虚函数表。这些表按照派生的顺序依次排列。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如果子类改写了父类的虚函数，那么就会用子类自己的虚函数</a:t>
            </a:r>
            <a:r>
              <a:rPr kumimoji="1" lang="zh-CN" altLang="en-US" dirty="0">
                <a:solidFill>
                  <a:srgbClr val="FF0000"/>
                </a:solidFill>
              </a:rPr>
              <a:t>覆盖</a:t>
            </a:r>
            <a:r>
              <a:rPr kumimoji="1" lang="zh-CN" altLang="en-US" dirty="0"/>
              <a:t>虚函数表的相应的位置，如果子类有新的虚函数，那么就添加到</a:t>
            </a:r>
            <a:r>
              <a:rPr kumimoji="1" lang="zh-CN" altLang="en-US" dirty="0">
                <a:solidFill>
                  <a:srgbClr val="FF0000"/>
                </a:solidFill>
              </a:rPr>
              <a:t>第一个虚函数表的末尾</a:t>
            </a:r>
            <a:r>
              <a:rPr kumimoji="1" lang="zh-CN" altLang="en-US" dirty="0"/>
              <a:t>。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232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2562" y="1052736"/>
            <a:ext cx="4383934" cy="4749029"/>
          </a:xfrm>
        </p:spPr>
        <p:txBody>
          <a:bodyPr/>
          <a:lstStyle/>
          <a:p>
            <a:r>
              <a:rPr kumimoji="1" lang="zh-CN" altLang="en-US" dirty="0"/>
              <a:t>左图是派生关系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下</a:t>
            </a:r>
            <a:r>
              <a:rPr kumimoji="1" lang="zh-CN" altLang="en-US" dirty="0" smtClean="0"/>
              <a:t>图</a:t>
            </a:r>
            <a:r>
              <a:rPr kumimoji="1" lang="zh-CN" altLang="en-US" dirty="0"/>
              <a:t>是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对象的虚函数指针，以及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类的虚函数表。</a:t>
            </a:r>
          </a:p>
          <a:p>
            <a:r>
              <a:rPr kumimoji="1" lang="en-US" altLang="zh-CN" dirty="0"/>
              <a:t>Derive</a:t>
            </a:r>
            <a:r>
              <a:rPr kumimoji="1" lang="zh-CN" altLang="en-US" dirty="0"/>
              <a:t>重写了所有基类的 </a:t>
            </a:r>
            <a:r>
              <a:rPr kumimoji="1" lang="en-US" altLang="zh-CN" dirty="0"/>
              <a:t>f()</a:t>
            </a:r>
            <a:r>
              <a:rPr kumimoji="1" lang="zh-CN" altLang="en-US" dirty="0"/>
              <a:t>，新定义了一个虚函数 </a:t>
            </a:r>
            <a:r>
              <a:rPr kumimoji="1" lang="en-US" altLang="zh-CN" dirty="0"/>
              <a:t>g1()</a:t>
            </a:r>
            <a:r>
              <a:rPr kumimoji="1" lang="zh-CN" altLang="en-US" dirty="0"/>
              <a:t>。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4FA63A8-3FFA-420A-8B07-650E32563D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233236"/>
            <a:ext cx="5223482" cy="3109742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89D09CBF-7D98-4480-9FFC-B0E66DB26485}"/>
              </a:ext>
            </a:extLst>
          </p:cNvPr>
          <p:cNvGrpSpPr/>
          <p:nvPr/>
        </p:nvGrpSpPr>
        <p:grpSpPr>
          <a:xfrm>
            <a:off x="4090685" y="4609362"/>
            <a:ext cx="4338915" cy="413613"/>
            <a:chOff x="3083858" y="1589999"/>
            <a:chExt cx="4338915" cy="41361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77DF9202-27AA-4E5B-A861-5667CB6C5EBA}"/>
                </a:ext>
              </a:extLst>
            </p:cNvPr>
            <p:cNvSpPr/>
            <p:nvPr/>
          </p:nvSpPr>
          <p:spPr>
            <a:xfrm>
              <a:off x="3083858" y="1590001"/>
              <a:ext cx="936813" cy="4136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Derive::f()</a:t>
              </a:r>
              <a:endParaRPr lang="zh-CN" altLang="en-US" sz="1200" dirty="0">
                <a:solidFill>
                  <a:schemeClr val="accent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A74C60BC-2FE9-4195-8FCF-29F8859AE14B}"/>
                </a:ext>
              </a:extLst>
            </p:cNvPr>
            <p:cNvSpPr/>
            <p:nvPr/>
          </p:nvSpPr>
          <p:spPr>
            <a:xfrm>
              <a:off x="4020671" y="1590001"/>
              <a:ext cx="936813" cy="4136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Base1::g()</a:t>
              </a:r>
              <a:endParaRPr lang="zh-CN" altLang="en-US" sz="1200" dirty="0">
                <a:solidFill>
                  <a:schemeClr val="tx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xmlns="" id="{367C6091-2BAE-4F7C-BDA9-380F809A2780}"/>
                </a:ext>
              </a:extLst>
            </p:cNvPr>
            <p:cNvSpPr/>
            <p:nvPr/>
          </p:nvSpPr>
          <p:spPr>
            <a:xfrm>
              <a:off x="4957484" y="1590001"/>
              <a:ext cx="936813" cy="4136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Base1::h()</a:t>
              </a:r>
              <a:endParaRPr lang="zh-CN" altLang="en-US" sz="1200" dirty="0">
                <a:solidFill>
                  <a:schemeClr val="tx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6F968F0C-9334-4FA0-A0AC-D1E8E84FB7A2}"/>
                </a:ext>
              </a:extLst>
            </p:cNvPr>
            <p:cNvSpPr/>
            <p:nvPr/>
          </p:nvSpPr>
          <p:spPr>
            <a:xfrm>
              <a:off x="5894297" y="1590000"/>
              <a:ext cx="1125068" cy="4136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tx1"/>
                  </a:solidFill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Derive::g1()</a:t>
              </a:r>
              <a:endParaRPr lang="zh-CN" altLang="en-US" sz="1300" dirty="0">
                <a:solidFill>
                  <a:schemeClr val="tx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1F34A696-EFD8-4C78-BB17-8148E9A8EF08}"/>
                </a:ext>
              </a:extLst>
            </p:cNvPr>
            <p:cNvSpPr/>
            <p:nvPr/>
          </p:nvSpPr>
          <p:spPr>
            <a:xfrm>
              <a:off x="7019365" y="1589999"/>
              <a:ext cx="403408" cy="4136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*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C6287AB2-26A7-4D57-A687-0655B32FB7B0}"/>
              </a:ext>
            </a:extLst>
          </p:cNvPr>
          <p:cNvGrpSpPr/>
          <p:nvPr/>
        </p:nvGrpSpPr>
        <p:grpSpPr>
          <a:xfrm>
            <a:off x="4090685" y="5432656"/>
            <a:ext cx="3213846" cy="413612"/>
            <a:chOff x="3083858" y="2819766"/>
            <a:chExt cx="3213846" cy="41361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E03A0613-022D-4EE6-9A7A-97F5E3C00BE6}"/>
                </a:ext>
              </a:extLst>
            </p:cNvPr>
            <p:cNvSpPr/>
            <p:nvPr/>
          </p:nvSpPr>
          <p:spPr>
            <a:xfrm>
              <a:off x="3083858" y="2819767"/>
              <a:ext cx="936813" cy="4136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Derive::f()</a:t>
              </a:r>
              <a:endParaRPr lang="zh-CN" altLang="en-US" sz="1200" dirty="0">
                <a:solidFill>
                  <a:schemeClr val="accent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5D8548E9-3A9F-4B00-A800-C3AB5AA29125}"/>
                </a:ext>
              </a:extLst>
            </p:cNvPr>
            <p:cNvSpPr/>
            <p:nvPr/>
          </p:nvSpPr>
          <p:spPr>
            <a:xfrm>
              <a:off x="4020671" y="2819767"/>
              <a:ext cx="936813" cy="4136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Base2::g()</a:t>
              </a:r>
              <a:endParaRPr lang="zh-CN" altLang="en-US" sz="1200" dirty="0">
                <a:solidFill>
                  <a:schemeClr val="tx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3EF96EB6-3B74-464A-8212-D12A1149BD60}"/>
                </a:ext>
              </a:extLst>
            </p:cNvPr>
            <p:cNvSpPr/>
            <p:nvPr/>
          </p:nvSpPr>
          <p:spPr>
            <a:xfrm>
              <a:off x="4957484" y="2819767"/>
              <a:ext cx="936813" cy="4136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Base2::h()</a:t>
              </a:r>
              <a:endParaRPr lang="zh-CN" altLang="en-US" sz="1200" dirty="0">
                <a:solidFill>
                  <a:schemeClr val="tx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4715BDCE-4F19-4A6F-841A-6B6016A8381E}"/>
                </a:ext>
              </a:extLst>
            </p:cNvPr>
            <p:cNvSpPr/>
            <p:nvPr/>
          </p:nvSpPr>
          <p:spPr>
            <a:xfrm>
              <a:off x="5894296" y="2819766"/>
              <a:ext cx="403408" cy="4136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*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9156BB42-C795-4B28-A13B-E423F8B77C21}"/>
              </a:ext>
            </a:extLst>
          </p:cNvPr>
          <p:cNvGrpSpPr/>
          <p:nvPr/>
        </p:nvGrpSpPr>
        <p:grpSpPr>
          <a:xfrm>
            <a:off x="4090685" y="6252016"/>
            <a:ext cx="3213846" cy="413612"/>
            <a:chOff x="3083857" y="4235781"/>
            <a:chExt cx="3213846" cy="41361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7ECCDA17-C96E-4C8C-8BFF-0491DDAC6459}"/>
                </a:ext>
              </a:extLst>
            </p:cNvPr>
            <p:cNvSpPr/>
            <p:nvPr/>
          </p:nvSpPr>
          <p:spPr>
            <a:xfrm>
              <a:off x="3083857" y="4235782"/>
              <a:ext cx="936813" cy="4136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Derive::f()</a:t>
              </a:r>
              <a:endParaRPr lang="zh-CN" altLang="en-US" sz="1200" dirty="0">
                <a:solidFill>
                  <a:schemeClr val="accent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02789C2D-DB6A-437C-BFBE-28BBD60B0E5A}"/>
                </a:ext>
              </a:extLst>
            </p:cNvPr>
            <p:cNvSpPr/>
            <p:nvPr/>
          </p:nvSpPr>
          <p:spPr>
            <a:xfrm>
              <a:off x="4020670" y="4235782"/>
              <a:ext cx="936813" cy="4136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Base3::g()</a:t>
              </a:r>
              <a:endParaRPr lang="zh-CN" altLang="en-US" sz="1200" dirty="0">
                <a:solidFill>
                  <a:schemeClr val="tx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7A51CDEF-2205-4D3E-B4E9-B02AEB9828CC}"/>
                </a:ext>
              </a:extLst>
            </p:cNvPr>
            <p:cNvSpPr/>
            <p:nvPr/>
          </p:nvSpPr>
          <p:spPr>
            <a:xfrm>
              <a:off x="4957483" y="4235782"/>
              <a:ext cx="936813" cy="4136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Base3::h()</a:t>
              </a:r>
              <a:endParaRPr lang="zh-CN" altLang="en-US" sz="1200" dirty="0">
                <a:solidFill>
                  <a:schemeClr val="tx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24A337E5-9EC7-420E-BA97-21A058B8FA69}"/>
                </a:ext>
              </a:extLst>
            </p:cNvPr>
            <p:cNvSpPr/>
            <p:nvPr/>
          </p:nvSpPr>
          <p:spPr>
            <a:xfrm>
              <a:off x="5894295" y="4235781"/>
              <a:ext cx="403408" cy="4136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*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56404FA4-1B5A-4E7C-B9CE-4DB14D99534B}"/>
              </a:ext>
            </a:extLst>
          </p:cNvPr>
          <p:cNvSpPr txBox="1"/>
          <p:nvPr/>
        </p:nvSpPr>
        <p:spPr>
          <a:xfrm>
            <a:off x="4077042" y="4270808"/>
            <a:ext cx="199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虚函数表</a:t>
            </a:r>
            <a:r>
              <a:rPr lang="en-US" altLang="zh-CN" sz="1600" b="1" dirty="0"/>
              <a:t>Base1</a:t>
            </a:r>
            <a:endParaRPr lang="zh-CN" altLang="en-US" sz="16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959814FD-5CB5-4245-B402-0878E1BC16CB}"/>
              </a:ext>
            </a:extLst>
          </p:cNvPr>
          <p:cNvSpPr txBox="1"/>
          <p:nvPr/>
        </p:nvSpPr>
        <p:spPr>
          <a:xfrm>
            <a:off x="4066324" y="5084571"/>
            <a:ext cx="199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虚函数表</a:t>
            </a:r>
            <a:r>
              <a:rPr lang="en-US" altLang="zh-CN" sz="1600" b="1" dirty="0"/>
              <a:t>Base2</a:t>
            </a:r>
            <a:endParaRPr lang="zh-CN" altLang="en-US" sz="16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05071744-725F-4636-BAE4-C57111FCD991}"/>
              </a:ext>
            </a:extLst>
          </p:cNvPr>
          <p:cNvSpPr txBox="1"/>
          <p:nvPr/>
        </p:nvSpPr>
        <p:spPr>
          <a:xfrm>
            <a:off x="4066323" y="5889785"/>
            <a:ext cx="199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虚函数表</a:t>
            </a:r>
            <a:r>
              <a:rPr lang="en-US" altLang="zh-CN" sz="1600" b="1" dirty="0"/>
              <a:t>Base3</a:t>
            </a:r>
            <a:endParaRPr lang="zh-CN" altLang="en-US" sz="16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818864" y="4516604"/>
            <a:ext cx="532073" cy="2224764"/>
            <a:chOff x="3388235" y="4012548"/>
            <a:chExt cx="532073" cy="222476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83CFE79F-18B2-4D09-AE2E-4E9460B3F9EF}"/>
                </a:ext>
              </a:extLst>
            </p:cNvPr>
            <p:cNvSpPr/>
            <p:nvPr/>
          </p:nvSpPr>
          <p:spPr>
            <a:xfrm>
              <a:off x="3388235" y="4012548"/>
              <a:ext cx="532073" cy="323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1BB6AB48-2950-45AA-85C1-F5F4533D3647}"/>
                </a:ext>
              </a:extLst>
            </p:cNvPr>
            <p:cNvSpPr/>
            <p:nvPr/>
          </p:nvSpPr>
          <p:spPr>
            <a:xfrm>
              <a:off x="3388235" y="5302716"/>
              <a:ext cx="532073" cy="323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ADACC131-BDCD-40FC-AF47-12C4EF742A9E}"/>
                </a:ext>
              </a:extLst>
            </p:cNvPr>
            <p:cNvSpPr/>
            <p:nvPr/>
          </p:nvSpPr>
          <p:spPr>
            <a:xfrm>
              <a:off x="3388235" y="5607618"/>
              <a:ext cx="532073" cy="3237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5E3386C9-77B8-4572-8C32-4F8A17435D73}"/>
                </a:ext>
              </a:extLst>
            </p:cNvPr>
            <p:cNvSpPr/>
            <p:nvPr/>
          </p:nvSpPr>
          <p:spPr>
            <a:xfrm>
              <a:off x="3388235" y="5913593"/>
              <a:ext cx="532073" cy="3237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ADACC131-BDCD-40FC-AF47-12C4EF742A9E}"/>
                </a:ext>
              </a:extLst>
            </p:cNvPr>
            <p:cNvSpPr/>
            <p:nvPr/>
          </p:nvSpPr>
          <p:spPr>
            <a:xfrm>
              <a:off x="3388235" y="4344491"/>
              <a:ext cx="532073" cy="3237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FC877629-49C1-4E73-B330-72A0B8F08C44}"/>
                </a:ext>
              </a:extLst>
            </p:cNvPr>
            <p:cNvSpPr/>
            <p:nvPr/>
          </p:nvSpPr>
          <p:spPr>
            <a:xfrm>
              <a:off x="3388235" y="4666373"/>
              <a:ext cx="532073" cy="323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ADACC131-BDCD-40FC-AF47-12C4EF742A9E}"/>
                </a:ext>
              </a:extLst>
            </p:cNvPr>
            <p:cNvSpPr/>
            <p:nvPr/>
          </p:nvSpPr>
          <p:spPr>
            <a:xfrm>
              <a:off x="3388235" y="4985644"/>
              <a:ext cx="532073" cy="3237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肘形连接符 48"/>
          <p:cNvCxnSpPr>
            <a:stCxn id="17" idx="3"/>
            <a:endCxn id="41" idx="1"/>
          </p:cNvCxnSpPr>
          <p:nvPr/>
        </p:nvCxnSpPr>
        <p:spPr>
          <a:xfrm>
            <a:off x="3350937" y="4678464"/>
            <a:ext cx="739748" cy="137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7" idx="3"/>
            <a:endCxn id="37" idx="1"/>
          </p:cNvCxnSpPr>
          <p:nvPr/>
        </p:nvCxnSpPr>
        <p:spPr>
          <a:xfrm>
            <a:off x="3350937" y="5332289"/>
            <a:ext cx="739748" cy="307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9" idx="3"/>
            <a:endCxn id="33" idx="1"/>
          </p:cNvCxnSpPr>
          <p:nvPr/>
        </p:nvCxnSpPr>
        <p:spPr>
          <a:xfrm>
            <a:off x="3350937" y="5968632"/>
            <a:ext cx="739748" cy="490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56404FA4-1B5A-4E7C-B9CE-4DB14D99534B}"/>
              </a:ext>
            </a:extLst>
          </p:cNvPr>
          <p:cNvSpPr txBox="1"/>
          <p:nvPr/>
        </p:nvSpPr>
        <p:spPr>
          <a:xfrm>
            <a:off x="611560" y="4829151"/>
            <a:ext cx="199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Base1</a:t>
            </a:r>
            <a:r>
              <a:rPr lang="zh-CN" altLang="en-US" sz="1600" b="1" dirty="0" smtClean="0"/>
              <a:t>其他成员</a:t>
            </a:r>
            <a:endParaRPr lang="zh-CN" altLang="en-US" sz="16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56404FA4-1B5A-4E7C-B9CE-4DB14D99534B}"/>
              </a:ext>
            </a:extLst>
          </p:cNvPr>
          <p:cNvSpPr txBox="1"/>
          <p:nvPr/>
        </p:nvSpPr>
        <p:spPr>
          <a:xfrm>
            <a:off x="611560" y="5469075"/>
            <a:ext cx="199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Base2</a:t>
            </a:r>
            <a:r>
              <a:rPr lang="zh-CN" altLang="en-US" sz="1600" b="1" dirty="0" smtClean="0"/>
              <a:t>其他成员</a:t>
            </a:r>
            <a:endParaRPr lang="zh-CN" altLang="en-US" sz="16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56404FA4-1B5A-4E7C-B9CE-4DB14D99534B}"/>
              </a:ext>
            </a:extLst>
          </p:cNvPr>
          <p:cNvSpPr txBox="1"/>
          <p:nvPr/>
        </p:nvSpPr>
        <p:spPr>
          <a:xfrm>
            <a:off x="611560" y="6086848"/>
            <a:ext cx="199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Base3</a:t>
            </a:r>
            <a:r>
              <a:rPr lang="zh-CN" altLang="en-US" sz="1600" b="1" dirty="0" smtClean="0"/>
              <a:t>其他成员</a:t>
            </a:r>
            <a:endParaRPr lang="zh-CN" altLang="en-US" sz="16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56404FA4-1B5A-4E7C-B9CE-4DB14D99534B}"/>
              </a:ext>
            </a:extLst>
          </p:cNvPr>
          <p:cNvSpPr txBox="1"/>
          <p:nvPr/>
        </p:nvSpPr>
        <p:spPr>
          <a:xfrm>
            <a:off x="611560" y="6399167"/>
            <a:ext cx="199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Derive</a:t>
            </a:r>
            <a:r>
              <a:rPr lang="zh-CN" altLang="en-US" sz="1600" b="1" dirty="0" smtClean="0"/>
              <a:t>其他成员</a:t>
            </a:r>
            <a:endParaRPr lang="zh-CN" altLang="en-US" sz="1600" b="1" dirty="0"/>
          </a:p>
        </p:txBody>
      </p:sp>
      <p:cxnSp>
        <p:nvCxnSpPr>
          <p:cNvPr id="59" name="直接箭头连接符 58"/>
          <p:cNvCxnSpPr>
            <a:stCxn id="46" idx="1"/>
          </p:cNvCxnSpPr>
          <p:nvPr/>
        </p:nvCxnSpPr>
        <p:spPr>
          <a:xfrm flipH="1" flipV="1">
            <a:off x="2123728" y="5010406"/>
            <a:ext cx="695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2123728" y="5652840"/>
            <a:ext cx="695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2115468" y="6278038"/>
            <a:ext cx="695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2123728" y="6575965"/>
            <a:ext cx="695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02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利：</a:t>
            </a:r>
          </a:p>
          <a:p>
            <a:pPr lvl="1"/>
            <a:r>
              <a:rPr kumimoji="1" lang="zh-CN" altLang="en-US" dirty="0"/>
              <a:t>清晰，符合直觉</a:t>
            </a:r>
          </a:p>
          <a:p>
            <a:pPr lvl="1"/>
            <a:r>
              <a:rPr kumimoji="1" lang="zh-CN" altLang="en-US" dirty="0"/>
              <a:t>结合多个接口</a:t>
            </a:r>
          </a:p>
          <a:p>
            <a:pPr lvl="1"/>
            <a:endParaRPr kumimoji="1" lang="zh-CN" altLang="en-US" dirty="0"/>
          </a:p>
          <a:p>
            <a:r>
              <a:rPr kumimoji="1" lang="zh-CN" altLang="en-US" dirty="0"/>
              <a:t>弊：</a:t>
            </a:r>
          </a:p>
          <a:p>
            <a:pPr lvl="1"/>
            <a:r>
              <a:rPr kumimoji="1" lang="zh-CN" altLang="en-US" dirty="0"/>
              <a:t>二义性：如果派生类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，有</a:t>
            </a:r>
            <a:r>
              <a:rPr kumimoji="1" lang="zh-CN" altLang="en-US" dirty="0">
                <a:solidFill>
                  <a:srgbClr val="FF0000"/>
                </a:solidFill>
              </a:rPr>
              <a:t>同名成员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，则访问</a:t>
            </a:r>
            <a:r>
              <a:rPr kumimoji="1" lang="en-US" altLang="zh-CN" dirty="0"/>
              <a:t>D</a:t>
            </a:r>
            <a:r>
              <a:rPr kumimoji="1" lang="zh-CN" altLang="en-US" dirty="0"/>
              <a:t>中</a:t>
            </a:r>
            <a:r>
              <a:rPr kumimoji="1" lang="en-US" altLang="zh-CN" dirty="0"/>
              <a:t>a</a:t>
            </a:r>
            <a:r>
              <a:rPr kumimoji="1" lang="zh-CN" altLang="en-US" dirty="0"/>
              <a:t>时，编译器无法判断要访问的哪一个基类成员。</a:t>
            </a:r>
          </a:p>
          <a:p>
            <a:pPr lvl="1"/>
            <a:r>
              <a:rPr kumimoji="1" lang="zh-CN" altLang="en-US" dirty="0"/>
              <a:t>钻石型继承树（</a:t>
            </a:r>
            <a:r>
              <a:rPr kumimoji="1" lang="en-US" altLang="zh-CN" dirty="0"/>
              <a:t>DOD</a:t>
            </a:r>
            <a:r>
              <a:rPr kumimoji="1" lang="zh-CN" altLang="en-US" dirty="0"/>
              <a:t>：</a:t>
            </a:r>
            <a:r>
              <a:rPr kumimoji="1" lang="en-US" altLang="zh-CN" dirty="0"/>
              <a:t>Diamond Of Death</a:t>
            </a:r>
            <a:r>
              <a:rPr kumimoji="1" lang="zh-CN" altLang="en-US" dirty="0"/>
              <a:t>）带来的数据冗余：右图中如果 </a:t>
            </a:r>
            <a:r>
              <a:rPr kumimoji="1" lang="en-US" altLang="zh-CN" dirty="0" err="1"/>
              <a:t>InputFile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OutputFile</a:t>
            </a:r>
            <a:r>
              <a:rPr kumimoji="1" lang="zh-CN" altLang="en-US" dirty="0"/>
              <a:t> 都含有继承自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filename</a:t>
            </a:r>
            <a:r>
              <a:rPr kumimoji="1" lang="zh-CN" altLang="en-US" dirty="0"/>
              <a:t> 变量，则 </a:t>
            </a:r>
            <a:r>
              <a:rPr kumimoji="1" lang="en-US" altLang="zh-CN" dirty="0" err="1"/>
              <a:t>IOFile</a:t>
            </a:r>
            <a:r>
              <a:rPr kumimoji="1" lang="zh-CN" altLang="en-US" dirty="0"/>
              <a:t> 会有</a:t>
            </a:r>
            <a:r>
              <a:rPr kumimoji="1" lang="zh-CN" altLang="en-US" dirty="0">
                <a:solidFill>
                  <a:srgbClr val="FF0000"/>
                </a:solidFill>
              </a:rPr>
              <a:t>两份</a:t>
            </a:r>
            <a:r>
              <a:rPr kumimoji="1" lang="zh-CN" altLang="en-US" dirty="0"/>
              <a:t>独立的 </a:t>
            </a:r>
            <a:r>
              <a:rPr kumimoji="1" lang="en-US" altLang="zh-CN" dirty="0"/>
              <a:t>filename</a:t>
            </a:r>
            <a:r>
              <a:rPr kumimoji="1" lang="zh-CN" altLang="en-US" dirty="0"/>
              <a:t>，而这实际上并不需要。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283968" y="1268760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InputFile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73824" y="1268760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Courier" charset="0"/>
                <a:ea typeface="Courier" charset="0"/>
                <a:cs typeface="Courier" charset="0"/>
              </a:rPr>
              <a:t>OutputFile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76731" y="229384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68144" y="2411408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IOFile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1" name="直线箭头连接符 10"/>
          <p:cNvCxnSpPr>
            <a:stCxn id="9" idx="0"/>
          </p:cNvCxnSpPr>
          <p:nvPr/>
        </p:nvCxnSpPr>
        <p:spPr>
          <a:xfrm flipH="1" flipV="1">
            <a:off x="5256076" y="1772816"/>
            <a:ext cx="1152128" cy="638592"/>
          </a:xfrm>
          <a:prstGeom prst="straightConnector1">
            <a:avLst/>
          </a:prstGeom>
          <a:ln w="22225">
            <a:solidFill>
              <a:srgbClr val="7030A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9" idx="0"/>
            <a:endCxn id="7" idx="2"/>
          </p:cNvCxnSpPr>
          <p:nvPr/>
        </p:nvCxnSpPr>
        <p:spPr>
          <a:xfrm flipV="1">
            <a:off x="6408204" y="1772816"/>
            <a:ext cx="1294928" cy="638592"/>
          </a:xfrm>
          <a:prstGeom prst="straightConnector1">
            <a:avLst/>
          </a:prstGeom>
          <a:ln w="22225">
            <a:solidFill>
              <a:srgbClr val="7030A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0"/>
            <a:endCxn id="8" idx="2"/>
          </p:cNvCxnSpPr>
          <p:nvPr/>
        </p:nvCxnSpPr>
        <p:spPr>
          <a:xfrm flipV="1">
            <a:off x="5040052" y="733440"/>
            <a:ext cx="1276739" cy="535320"/>
          </a:xfrm>
          <a:prstGeom prst="straightConnector1">
            <a:avLst/>
          </a:prstGeom>
          <a:ln w="22225">
            <a:solidFill>
              <a:srgbClr val="7030A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0"/>
            <a:endCxn id="8" idx="2"/>
          </p:cNvCxnSpPr>
          <p:nvPr/>
        </p:nvCxnSpPr>
        <p:spPr>
          <a:xfrm flipH="1" flipV="1">
            <a:off x="6316791" y="733440"/>
            <a:ext cx="1386341" cy="535320"/>
          </a:xfrm>
          <a:prstGeom prst="straightConnector1">
            <a:avLst/>
          </a:prstGeom>
          <a:ln w="22225">
            <a:solidFill>
              <a:srgbClr val="7030A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72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继承：建立相关类型的层次关系（基类与派生类）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函数重写，虚函数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动态绑定：忽略相似类型区别，统一使用其对象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类型转换，模板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7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411043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</a:t>
            </a:r>
            <a:r>
              <a:rPr lang="zh-CN" altLang="en-US" b="1" dirty="0">
                <a:solidFill>
                  <a:srgbClr val="1D8519"/>
                </a:solidFill>
                <a:latin typeface="Menlo-Regular" charset="0"/>
              </a:rPr>
              <a:t>重写隐藏</a:t>
            </a:r>
            <a:endParaRPr lang="en-US" altLang="zh-CN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tune(Instrument&amp;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i.play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问题在哪？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52529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1-</a:t>
            </a:r>
            <a:r>
              <a:rPr kumimoji="1" lang="zh-CN" altLang="en-US" dirty="0"/>
              <a:t>填空题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1628800"/>
            <a:ext cx="54726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void print() {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&lt;&lt;"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::print()\n"; }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void print() 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 c	out &lt;&lt; "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::print()\n"; }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C:public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void print() {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"C::print()\n"; }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D:public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void print() {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"D::print()\n"; }</a:t>
            </a: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5580112" y="617627"/>
            <a:ext cx="374171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C </a:t>
            </a:r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;    D </a:t>
            </a:r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kumimoji="1"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test1 = c;</a:t>
            </a:r>
          </a:p>
          <a:p>
            <a:pPr marL="0" indent="0"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test2 = c;</a:t>
            </a:r>
          </a:p>
          <a:p>
            <a:pPr marL="0" indent="0"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*test3 = new D();</a:t>
            </a:r>
          </a:p>
          <a:p>
            <a:pPr marL="0" indent="0"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test4 = d;</a:t>
            </a:r>
          </a:p>
          <a:p>
            <a:pPr marL="0" indent="0"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test5 = d;</a:t>
            </a:r>
          </a:p>
          <a:p>
            <a:pPr marL="0" indent="0">
              <a:buNone/>
            </a:pPr>
            <a:endParaRPr kumimoji="1"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&lt;&lt; "test1 : ";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test1.print();	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&lt;&lt; "test2 : ";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test2.print();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&lt;&lt; "test3 : ";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test3-&gt;print();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&lt;&lt; "test4 : ";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test4.print();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&lt;&lt; "test5 : ";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test5.print();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9" name="直接连接符 7"/>
          <p:cNvCxnSpPr/>
          <p:nvPr/>
        </p:nvCxnSpPr>
        <p:spPr>
          <a:xfrm>
            <a:off x="5580112" y="401609"/>
            <a:ext cx="0" cy="634134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9512" y="1034152"/>
            <a:ext cx="417646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请写出运行结果：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8841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答案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BE51-03DD-4CCA-8227-D775462981B4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79512" y="2276872"/>
            <a:ext cx="86441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运行结果：</a:t>
            </a:r>
            <a:endParaRPr kumimoji="1"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kumimoji="1" lang="en-US" altLang="zh-CN" sz="2400" b="1" dirty="0">
                <a:latin typeface="Consolas" panose="020B0609020204030204" pitchFamily="49" charset="0"/>
              </a:rPr>
              <a:t>test1 : </a:t>
            </a:r>
            <a:r>
              <a:rPr kumimoji="1" lang="en-US" altLang="zh-CN" sz="2400" b="1" dirty="0" err="1">
                <a:latin typeface="Consolas" panose="020B0609020204030204" pitchFamily="49" charset="0"/>
              </a:rPr>
              <a:t>noVBase</a:t>
            </a:r>
            <a:r>
              <a:rPr kumimoji="1" lang="en-US" altLang="zh-CN" sz="2400" b="1" dirty="0">
                <a:latin typeface="Consolas" panose="020B0609020204030204" pitchFamily="49" charset="0"/>
              </a:rPr>
              <a:t>::print()	</a:t>
            </a:r>
            <a:r>
              <a:rPr kumimoji="1" lang="zh-CN" altLang="en-US" sz="2400" b="1" dirty="0">
                <a:latin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//</a:t>
            </a:r>
            <a:r>
              <a:rPr kumimoji="1" lang="en-US" altLang="zh-CN" sz="2400" b="1" dirty="0" err="1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test1 = c;</a:t>
            </a:r>
          </a:p>
          <a:p>
            <a:pPr marL="0" indent="0">
              <a:buNone/>
            </a:pPr>
            <a:r>
              <a:rPr kumimoji="1" lang="en-US" altLang="zh-CN" sz="2400" b="1" dirty="0">
                <a:latin typeface="Consolas" panose="020B0609020204030204" pitchFamily="49" charset="0"/>
              </a:rPr>
              <a:t>test2 : </a:t>
            </a:r>
            <a:r>
              <a:rPr kumimoji="1" lang="en-US" altLang="zh-CN" sz="2400" b="1" dirty="0" err="1">
                <a:latin typeface="Consolas" panose="020B0609020204030204" pitchFamily="49" charset="0"/>
              </a:rPr>
              <a:t>noVBase</a:t>
            </a:r>
            <a:r>
              <a:rPr kumimoji="1" lang="en-US" altLang="zh-CN" sz="2400" b="1" dirty="0">
                <a:latin typeface="Consolas" panose="020B0609020204030204" pitchFamily="49" charset="0"/>
              </a:rPr>
              <a:t>::print()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en-US" altLang="zh-CN" sz="2400" b="1" dirty="0" err="1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test2 = c;</a:t>
            </a:r>
          </a:p>
          <a:p>
            <a:pPr marL="0" indent="0">
              <a:buNone/>
            </a:pPr>
            <a:r>
              <a:rPr kumimoji="1" lang="en-US" altLang="zh-CN" sz="2400" b="1" dirty="0">
                <a:latin typeface="Consolas" panose="020B0609020204030204" pitchFamily="49" charset="0"/>
              </a:rPr>
              <a:t>test3 : D::print()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en-US" altLang="zh-CN" sz="2400" b="1" dirty="0" err="1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*test3 = new D();</a:t>
            </a:r>
          </a:p>
          <a:p>
            <a:pPr marL="0" indent="0">
              <a:buNone/>
            </a:pPr>
            <a:r>
              <a:rPr kumimoji="1" lang="en-US" altLang="zh-CN" sz="2400" b="1" dirty="0">
                <a:latin typeface="Consolas" panose="020B0609020204030204" pitchFamily="49" charset="0"/>
              </a:rPr>
              <a:t>test4 : </a:t>
            </a:r>
            <a:r>
              <a:rPr kumimoji="1" lang="en-US" altLang="zh-CN" sz="2400" b="1" dirty="0" err="1">
                <a:latin typeface="Consolas" panose="020B0609020204030204" pitchFamily="49" charset="0"/>
              </a:rPr>
              <a:t>VBase</a:t>
            </a:r>
            <a:r>
              <a:rPr kumimoji="1" lang="en-US" altLang="zh-CN" sz="2400" b="1" dirty="0">
                <a:latin typeface="Consolas" panose="020B0609020204030204" pitchFamily="49" charset="0"/>
              </a:rPr>
              <a:t>::print()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en-US" altLang="zh-CN" sz="2400" b="1" dirty="0" err="1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test4 = d;</a:t>
            </a:r>
          </a:p>
          <a:p>
            <a:pPr marL="0" indent="0">
              <a:buNone/>
            </a:pPr>
            <a:r>
              <a:rPr kumimoji="1" lang="en-US" altLang="zh-CN" sz="2400" b="1" dirty="0">
                <a:latin typeface="Consolas" panose="020B0609020204030204" pitchFamily="49" charset="0"/>
              </a:rPr>
              <a:t>test5 : D::print()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en-US" altLang="zh-CN" sz="2400" b="1" dirty="0" err="1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test5 = d;</a:t>
            </a:r>
          </a:p>
        </p:txBody>
      </p:sp>
    </p:spTree>
    <p:extLst>
      <p:ext uri="{BB962C8B-B14F-4D97-AF65-F5344CB8AC3E}">
        <p14:creationId xmlns:p14="http://schemas.microsoft.com/office/powerpoint/2010/main" val="20322329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2-</a:t>
            </a:r>
            <a:r>
              <a:rPr kumimoji="1" lang="zh-CN" altLang="en-US" dirty="0"/>
              <a:t>选择题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368044"/>
            <a:ext cx="8424464" cy="3812639"/>
          </a:xfrm>
        </p:spPr>
        <p:txBody>
          <a:bodyPr>
            <a:normAutofit fontScale="92500" lnSpcReduction="10000"/>
          </a:bodyPr>
          <a:lstStyle/>
          <a:p>
            <a:pPr marL="385763" indent="-385763">
              <a:lnSpc>
                <a:spcPct val="100000"/>
              </a:lnSpc>
              <a:buFont typeface="+mj-lt"/>
              <a:buAutoNum type="alphaUcPeriod"/>
            </a:pPr>
            <a:r>
              <a:rPr lang="zh-CN" altLang="en-US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包含纯虚函数的类，可以用来定义对象</a:t>
            </a:r>
            <a:endParaRPr lang="en-US" altLang="zh-CN" sz="3000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lphaUcPeriod"/>
            </a:pPr>
            <a:r>
              <a:rPr lang="zh-CN" altLang="en-US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使用</a:t>
            </a:r>
            <a:r>
              <a:rPr lang="en-US" altLang="zh-CN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final</a:t>
            </a:r>
            <a:r>
              <a:rPr lang="zh-CN" altLang="en-US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修饰的虚函数，其派生类所定义的对象不可对它进行调用</a:t>
            </a:r>
            <a:endParaRPr lang="en-US" altLang="zh-CN" sz="3000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lphaUcPeriod"/>
            </a:pPr>
            <a:r>
              <a:rPr lang="zh-CN" altLang="en-US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虚析构函数与其他虚函数类似，会根据指针所指对象，如果指向派生类则自动调用对应派生类的析构函数</a:t>
            </a:r>
            <a:endParaRPr lang="en-US" altLang="zh-CN" sz="3000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lphaUcPeriod"/>
            </a:pPr>
            <a:r>
              <a:rPr lang="zh-CN" altLang="en-US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某基类成员函数为虚函数，当派生类重写该函数后，该函数仍然是虚函数</a:t>
            </a:r>
            <a:endParaRPr kumimoji="1" lang="zh-CN" altLang="en-US" sz="3000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639342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TKaiti" charset="-122"/>
              </a:rPr>
              <a:t>下面对虚函数描述正确的是：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STKaiti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828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</a:p>
        </p:txBody>
      </p:sp>
      <p:sp>
        <p:nvSpPr>
          <p:cNvPr id="8" name="矩形 7"/>
          <p:cNvSpPr/>
          <p:nvPr/>
        </p:nvSpPr>
        <p:spPr>
          <a:xfrm>
            <a:off x="323527" y="1266750"/>
            <a:ext cx="90061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TKaiti" charset="-122"/>
              </a:rPr>
              <a:t>下面对虚函数描述正确的是：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STKaiti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6343" y="1930172"/>
            <a:ext cx="8656137" cy="49278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lphaUcPeriod"/>
            </a:pPr>
            <a:r>
              <a:rPr lang="zh-CN" altLang="en-US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包含纯虚函数的类，可以用来定义对象</a:t>
            </a:r>
            <a:endParaRPr lang="en-US" altLang="zh-CN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457200" lvl="1" indent="0">
              <a:buNone/>
            </a:pPr>
            <a:r>
              <a:rPr lang="en-US" altLang="zh-CN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	</a:t>
            </a:r>
            <a:r>
              <a:rPr lang="zh-CN" altLang="en-US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错误，不准</a:t>
            </a:r>
            <a:r>
              <a:rPr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抽象</a:t>
            </a:r>
            <a:r>
              <a:rPr lang="zh-CN" altLang="en-US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类型定义对象，不可编译</a:t>
            </a:r>
            <a:endParaRPr lang="en-US" altLang="zh-CN" b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buFont typeface="+mj-lt"/>
              <a:buAutoNum type="alphaUcPeriod"/>
            </a:pPr>
            <a:r>
              <a:rPr lang="zh-CN" altLang="en-US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使用</a:t>
            </a:r>
            <a:r>
              <a:rPr lang="en-US" altLang="zh-CN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final</a:t>
            </a:r>
            <a:r>
              <a:rPr lang="zh-CN" altLang="en-US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修饰的虚函数，其派生类所定义的对象不可对它进行调用</a:t>
            </a:r>
            <a:endParaRPr lang="en-US" altLang="zh-CN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	</a:t>
            </a:r>
            <a:r>
              <a:rPr lang="zh-CN" altLang="en-US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错误，可以进行调用，但派生类不可对它重写</a:t>
            </a:r>
            <a:endParaRPr lang="en-US" altLang="zh-CN" b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buFont typeface="+mj-lt"/>
              <a:buAutoNum type="alphaUcPeriod"/>
            </a:pPr>
            <a:r>
              <a:rPr lang="zh-CN" altLang="en-US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虚析构函数与其他虚函数类似，会根据指针所指对象，如果指向派生类则自动调用对应派生类的析构函数</a:t>
            </a:r>
            <a:r>
              <a:rPr lang="en-US" altLang="zh-CN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lang="en-US" altLang="zh-CN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</a:br>
            <a:r>
              <a:rPr lang="zh-CN" altLang="en-US" sz="2400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       正确，当然派生类析构函数也会对应调用基类析构函数</a:t>
            </a:r>
            <a:endParaRPr lang="en-US" altLang="zh-CN" sz="2400" b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buFont typeface="+mj-lt"/>
              <a:buAutoNum type="alphaUcPeriod"/>
            </a:pPr>
            <a:r>
              <a:rPr lang="zh-CN" altLang="en-US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某基类成员函数为虚函数，当派生类重写该函数后，该函数仍然是虚函数    </a:t>
            </a:r>
            <a:r>
              <a:rPr lang="zh-CN" altLang="en-US" sz="2400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正确</a:t>
            </a:r>
            <a:endParaRPr kumimoji="1" lang="zh-CN" altLang="en-US" sz="2400" b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140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</a:p>
          <a:p>
            <a:pPr lvl="1"/>
            <a:r>
              <a:rPr kumimoji="1" lang="zh-CN" altLang="en-US" dirty="0"/>
              <a:t>多态性与虚函数，</a:t>
            </a:r>
            <a:r>
              <a:rPr kumimoji="1" lang="en-US" altLang="zh-CN" dirty="0"/>
              <a:t>P364-p390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350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函数调用捆绑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把函数体与函数调用相联系称为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kumimoji="1" lang="zh-CN" altLang="en-US" sz="2000" dirty="0"/>
              <a:t>即将函数体实现代码的入口地址，与调用的函数名绑定。执行到调用代码时进入函数体内部。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当捆绑在程序运行之前（由编译器和连接器）完成时，称为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早捆绑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(early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kumimoji="1" lang="zh-CN" altLang="en-US" sz="2000" b="1" dirty="0"/>
              <a:t>运行之前</a:t>
            </a:r>
            <a:r>
              <a:rPr kumimoji="1" lang="zh-CN" altLang="en-US" sz="2000" dirty="0"/>
              <a:t>已经决定了函数调用代码到底进入哪个函数。</a:t>
            </a:r>
          </a:p>
          <a:p>
            <a:pPr lvl="1"/>
            <a:r>
              <a:rPr kumimoji="1" lang="zh-CN" altLang="en-US" sz="2000" dirty="0"/>
              <a:t>上面程序中的问题是早捆绑引起的，编译器将</a:t>
            </a:r>
            <a:r>
              <a:rPr kumimoji="1" lang="en-US" altLang="zh-CN" sz="2000" dirty="0"/>
              <a:t>tune</a:t>
            </a:r>
            <a:r>
              <a:rPr kumimoji="1" lang="zh-CN" altLang="en-US" sz="2000" dirty="0"/>
              <a:t>中的函数调用</a:t>
            </a:r>
            <a:r>
              <a:rPr lang="en-US" altLang="zh-C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i.play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zh-CN" altLang="en-US" sz="2000" dirty="0"/>
              <a:t>与</a:t>
            </a:r>
            <a:r>
              <a:rPr kumimoji="1" lang="en-US" altLang="zh-CN" sz="2000" dirty="0"/>
              <a:t>Instrument::play()</a:t>
            </a:r>
            <a:r>
              <a:rPr kumimoji="1" lang="zh-CN" altLang="en-US" sz="2000" dirty="0"/>
              <a:t>绑定。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当捆绑根据对象的实际类型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上例中即子类</a:t>
            </a:r>
            <a:r>
              <a:rPr kumimoji="1" lang="en-US" altLang="zh-CN" sz="2400" dirty="0"/>
              <a:t>Wind</a:t>
            </a:r>
            <a:r>
              <a:rPr kumimoji="1" lang="zh-CN" altLang="en-US" sz="2400" dirty="0"/>
              <a:t>而非</a:t>
            </a:r>
            <a:r>
              <a:rPr kumimoji="1" lang="en-US" altLang="zh-CN" sz="2400" dirty="0"/>
              <a:t>Instrument)</a:t>
            </a:r>
            <a:r>
              <a:rPr kumimoji="1" lang="zh-CN" altLang="en-US" sz="2400" dirty="0"/>
              <a:t>，发生在程序运行时，称为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晚捆绑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(late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/>
              <a:t>，又称动态捆绑或运行时捆绑。</a:t>
            </a:r>
            <a:endParaRPr kumimoji="1" lang="zh-CN" altLang="en-US" sz="16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/>
              <a:t>要求在</a:t>
            </a:r>
            <a:r>
              <a:rPr kumimoji="1" lang="zh-CN" altLang="en-US" sz="2000" b="1" dirty="0"/>
              <a:t>运行时</a:t>
            </a:r>
            <a:r>
              <a:rPr kumimoji="1" lang="zh-CN" altLang="en-US" sz="2000" dirty="0"/>
              <a:t>能确定对象的实际类型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思考：如何确定？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，并绑定正确的函数。</a:t>
            </a:r>
          </a:p>
          <a:p>
            <a:pPr lvl="1"/>
            <a:r>
              <a:rPr kumimoji="1" lang="zh-CN" altLang="en-US" sz="2000" dirty="0"/>
              <a:t>晚捆绑只对类中的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虚函数</a:t>
            </a:r>
            <a:r>
              <a:rPr kumimoji="1" lang="zh-CN" altLang="en-US" sz="2000" dirty="0"/>
              <a:t>起作用，使用 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virtual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zh-CN" altLang="en-US" sz="2000" dirty="0"/>
              <a:t>关键字声明虚函数。</a:t>
            </a:r>
          </a:p>
          <a:p>
            <a:pPr marL="0" indent="0">
              <a:buNone/>
            </a:pP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8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对于被派生类重新定义的成员函数，若它在基类中被声明为虚函数（如下所示），则</a:t>
            </a:r>
            <a:r>
              <a:rPr kumimoji="1" lang="zh-CN" altLang="en-US" sz="2400" dirty="0">
                <a:solidFill>
                  <a:srgbClr val="FF0000"/>
                </a:solidFill>
              </a:rPr>
              <a:t>通过基类指针或引用</a:t>
            </a:r>
            <a:r>
              <a:rPr kumimoji="1" lang="zh-CN" altLang="en-US" sz="2400" dirty="0"/>
              <a:t>调用该成员函数时，编译器将</a:t>
            </a:r>
            <a:r>
              <a:rPr kumimoji="1" lang="zh-CN" altLang="en-US" sz="2400" dirty="0">
                <a:solidFill>
                  <a:srgbClr val="FF0000"/>
                </a:solidFill>
              </a:rPr>
              <a:t>根据所指（或引用）对象的实际类型</a:t>
            </a:r>
            <a:r>
              <a:rPr kumimoji="1" lang="zh-CN" altLang="en-US" sz="2400" dirty="0"/>
              <a:t>决定是调用基类中的函数，还是调用派生类重写的函数。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/>
              <a:t>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1800" b="0" dirty="0">
                <a:solidFill>
                  <a:schemeClr val="tx1"/>
                </a:solidFill>
              </a:rPr>
              <a:t> 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  <a:endParaRPr kumimoji="1" lang="zh-CN" altLang="en-US" sz="18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>
                <a:solidFill>
                  <a:srgbClr val="FF0000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 err="1"/>
              <a:t>ReturnType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FuncName</a:t>
            </a:r>
            <a:r>
              <a:rPr kumimoji="1" lang="en-US" altLang="zh-CN" sz="1800" dirty="0"/>
              <a:t>(argument);</a:t>
            </a:r>
            <a:r>
              <a:rPr kumimoji="1" lang="zh-CN" altLang="en-US" sz="1800" dirty="0"/>
              <a:t> </a:t>
            </a:r>
            <a:r>
              <a:rPr kumimoji="1" lang="en-US" altLang="zh-CN" sz="18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1" dirty="0">
                <a:solidFill>
                  <a:srgbClr val="008000"/>
                </a:solidFill>
              </a:rPr>
              <a:t>虚函数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/>
              <a:t>	</a:t>
            </a:r>
            <a:r>
              <a:rPr kumimoji="1" lang="en-US" altLang="zh-CN" sz="1800" dirty="0"/>
              <a:t>...</a:t>
            </a:r>
            <a:endParaRPr kumimoji="1" lang="zh-CN" altLang="en-US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sz="1800" dirty="0"/>
              <a:t>};</a:t>
            </a:r>
            <a:endParaRPr kumimoji="1" lang="zh-CN" altLang="en-US" sz="1800" dirty="0"/>
          </a:p>
          <a:p>
            <a:r>
              <a:rPr kumimoji="1" lang="zh-CN" altLang="en-US" sz="2400" dirty="0"/>
              <a:t>若某成员函数在基类中声明为虚函数，当派生类</a:t>
            </a:r>
            <a:r>
              <a:rPr kumimoji="1" lang="zh-CN" altLang="en-US" sz="2400" dirty="0">
                <a:solidFill>
                  <a:srgbClr val="FF0000"/>
                </a:solidFill>
              </a:rPr>
              <a:t>重写覆盖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</a:rPr>
              <a:t>定义同名同参数函数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r>
              <a:rPr kumimoji="1" lang="zh-CN" altLang="en-US" sz="2400" dirty="0"/>
              <a:t>它时，无论是否声明为虚函数，该成员函数都仍然是虚函数。		</a:t>
            </a:r>
          </a:p>
        </p:txBody>
      </p:sp>
    </p:spTree>
    <p:extLst>
      <p:ext uri="{BB962C8B-B14F-4D97-AF65-F5344CB8AC3E}">
        <p14:creationId xmlns:p14="http://schemas.microsoft.com/office/powerpoint/2010/main" val="140380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3568" y="1816248"/>
            <a:ext cx="100811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</a:t>
            </a:r>
            <a:r>
              <a:rPr lang="zh-CN" altLang="en-US" b="1" dirty="0">
                <a:solidFill>
                  <a:srgbClr val="1D8519"/>
                </a:solidFill>
                <a:latin typeface="Menlo-Regular" charset="0"/>
              </a:rPr>
              <a:t>重写覆盖</a:t>
            </a:r>
            <a:r>
              <a:rPr lang="en-US" altLang="zh-CN" b="1" dirty="0">
                <a:solidFill>
                  <a:srgbClr val="1D8519"/>
                </a:solidFill>
                <a:latin typeface="Menlo-Regular" charset="0"/>
              </a:rPr>
              <a:t>(</a:t>
            </a:r>
            <a:r>
              <a:rPr lang="zh-CN" altLang="en-US" b="1" dirty="0">
                <a:solidFill>
                  <a:srgbClr val="1D8519"/>
                </a:solidFill>
                <a:latin typeface="Menlo-Regular" charset="0"/>
              </a:rPr>
              <a:t>稍后：重写隐藏和重写覆盖的区别）</a:t>
            </a:r>
            <a:endParaRPr lang="en-US" altLang="zh-CN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tune(Instrument&amp; ins)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由于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Instrument::play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是虚函数，编译时不再直接绑定，运行时根据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ins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的实际类型调用。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问题解决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Wind::play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808576" y="2477020"/>
            <a:ext cx="2088232" cy="230425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400" dirty="0"/>
              <a:t>如何在运行时确定对象的实际类型？这与虚函数有何关联？</a:t>
            </a:r>
          </a:p>
        </p:txBody>
      </p:sp>
    </p:spTree>
    <p:extLst>
      <p:ext uri="{BB962C8B-B14F-4D97-AF65-F5344CB8AC3E}">
        <p14:creationId xmlns:p14="http://schemas.microsoft.com/office/powerpoint/2010/main" val="100673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1680" y="4005064"/>
            <a:ext cx="1800200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7484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tune(Instrument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晚绑定只对指针和引用有效，这里早绑定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Instrument::play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晚绑定只对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指针和引用有效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6808576" y="2477020"/>
            <a:ext cx="208823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kumimoji="1" lang="zh-CN" altLang="en-US" sz="2400" dirty="0"/>
              <a:t>如何在运行时确定对象的实际类型？这与虚函数有何关联？</a:t>
            </a:r>
          </a:p>
        </p:txBody>
      </p:sp>
    </p:spTree>
    <p:extLst>
      <p:ext uri="{BB962C8B-B14F-4D97-AF65-F5344CB8AC3E}">
        <p14:creationId xmlns:p14="http://schemas.microsoft.com/office/powerpoint/2010/main" val="12575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组合与继承" id="{F1B1E50D-EA5B-FC45-8B7A-C66EF2726E6C}" vid="{227C9911-8B80-9A4F-AEB1-49CEC3FCAF2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7714</TotalTime>
  <Words>5185</Words>
  <Application>Microsoft Office PowerPoint</Application>
  <PresentationFormat>全屏显示(4:3)</PresentationFormat>
  <Paragraphs>809</Paragraphs>
  <Slides>55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4" baseType="lpstr">
      <vt:lpstr>Adobe 繁黑體 Std B</vt:lpstr>
      <vt:lpstr>AndaleMono</vt:lpstr>
      <vt:lpstr>Courier</vt:lpstr>
      <vt:lpstr>Mangal</vt:lpstr>
      <vt:lpstr>Menlo-Regular</vt:lpstr>
      <vt:lpstr>等线</vt:lpstr>
      <vt:lpstr>黑体</vt:lpstr>
      <vt:lpstr>华文楷体</vt:lpstr>
      <vt:lpstr>华文楷体</vt:lpstr>
      <vt:lpstr>宋体</vt:lpstr>
      <vt:lpstr>微软雅黑</vt:lpstr>
      <vt:lpstr>微软雅黑</vt:lpstr>
      <vt:lpstr>Arial</vt:lpstr>
      <vt:lpstr>Calibri</vt:lpstr>
      <vt:lpstr>Calibri Light</vt:lpstr>
      <vt:lpstr>Consolas</vt:lpstr>
      <vt:lpstr>Times New Roman</vt:lpstr>
      <vt:lpstr>Wingdings</vt:lpstr>
      <vt:lpstr>Office 主题</vt:lpstr>
      <vt:lpstr>面向对象程序设计基础 （OOP）</vt:lpstr>
      <vt:lpstr>上期要点回顾</vt:lpstr>
      <vt:lpstr>成员访问权限</vt:lpstr>
      <vt:lpstr>本讲内容提要</vt:lpstr>
      <vt:lpstr>问题在哪？</vt:lpstr>
      <vt:lpstr>函数调用捆绑</vt:lpstr>
      <vt:lpstr>虚函数</vt:lpstr>
      <vt:lpstr>问题解决</vt:lpstr>
      <vt:lpstr>晚绑定只对 指针和引用有效</vt:lpstr>
      <vt:lpstr>虚函数表</vt:lpstr>
      <vt:lpstr>示例</vt:lpstr>
      <vt:lpstr>虚函数和构造函数、析构函数</vt:lpstr>
      <vt:lpstr>构造函数调用虚函数</vt:lpstr>
      <vt:lpstr>虚函数和构造函数、析构函数</vt:lpstr>
      <vt:lpstr>虚函数和构造函数、析构函数</vt:lpstr>
      <vt:lpstr>虚析构函数</vt:lpstr>
      <vt:lpstr>虚析构函数</vt:lpstr>
      <vt:lpstr>重写覆盖</vt:lpstr>
      <vt:lpstr>重写覆盖</vt:lpstr>
      <vt:lpstr>重写覆盖</vt:lpstr>
      <vt:lpstr>重写覆盖</vt:lpstr>
      <vt:lpstr>override和final关键字</vt:lpstr>
      <vt:lpstr>override和final关键字</vt:lpstr>
      <vt:lpstr>override和final关键字</vt:lpstr>
      <vt:lpstr>override和final关键字</vt:lpstr>
      <vt:lpstr>override和final关键字</vt:lpstr>
      <vt:lpstr>纯虚函数</vt:lpstr>
      <vt:lpstr>抽象类</vt:lpstr>
      <vt:lpstr>示例</vt:lpstr>
      <vt:lpstr>纯虚析构函数</vt:lpstr>
      <vt:lpstr>向下类型转换</vt:lpstr>
      <vt:lpstr>示例</vt:lpstr>
      <vt:lpstr>向下类型转换</vt:lpstr>
      <vt:lpstr>向下类型转换</vt:lpstr>
      <vt:lpstr>示例</vt:lpstr>
      <vt:lpstr>示例</vt:lpstr>
      <vt:lpstr>向下类型转换</vt:lpstr>
      <vt:lpstr>向上向下类型转换与虚函数表</vt:lpstr>
      <vt:lpstr>多态（Polymorphism）</vt:lpstr>
      <vt:lpstr>多态（Polymorphism）</vt:lpstr>
      <vt:lpstr>多态示例</vt:lpstr>
      <vt:lpstr>多态示例</vt:lpstr>
      <vt:lpstr>多态（Polymorphism）</vt:lpstr>
      <vt:lpstr>模板设计模式</vt:lpstr>
      <vt:lpstr>模板设计模式</vt:lpstr>
      <vt:lpstr>多重继承</vt:lpstr>
      <vt:lpstr>多重继承</vt:lpstr>
      <vt:lpstr>多重继承</vt:lpstr>
      <vt:lpstr>OOP核心思想</vt:lpstr>
      <vt:lpstr>问题1-填空题</vt:lpstr>
      <vt:lpstr>答案</vt:lpstr>
      <vt:lpstr>问题2-选择题</vt:lpstr>
      <vt:lpstr>答案</vt:lpstr>
      <vt:lpstr>课后阅读</vt:lpstr>
      <vt:lpstr>结 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cst_hanxu13@163.com</cp:lastModifiedBy>
  <cp:revision>462</cp:revision>
  <dcterms:created xsi:type="dcterms:W3CDTF">2018-01-30T12:02:41Z</dcterms:created>
  <dcterms:modified xsi:type="dcterms:W3CDTF">2018-04-19T03:49:35Z</dcterms:modified>
</cp:coreProperties>
</file>