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9" r:id="rId2"/>
    <p:sldId id="265" r:id="rId3"/>
    <p:sldId id="260" r:id="rId4"/>
    <p:sldId id="261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8" autoAdjust="0"/>
    <p:restoredTop sz="60024" autoAdjust="0"/>
  </p:normalViewPr>
  <p:slideViewPr>
    <p:cSldViewPr snapToGrid="0">
      <p:cViewPr varScale="1">
        <p:scale>
          <a:sx n="39" d="100"/>
          <a:sy n="39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C50A-4435-49BD-9114-EB11DC4A2B78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44A5A-E9E0-4E87-A72C-DD306C193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7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A5A-E9E0-4E87-A72C-DD306C19387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7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这里的最后一个例子，使用时可以像这样：</a:t>
            </a:r>
            <a:endParaRPr lang="en-US" altLang="zh-CN" dirty="0" smtClean="0"/>
          </a:p>
          <a:p>
            <a:r>
              <a:rPr lang="en-US" altLang="zh-CN" dirty="0" smtClean="0"/>
              <a:t>get&lt;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 (1);</a:t>
            </a:r>
          </a:p>
          <a:p>
            <a:r>
              <a:rPr lang="zh-CN" altLang="en-US" dirty="0" smtClean="0"/>
              <a:t>这样</a:t>
            </a:r>
            <a:r>
              <a:rPr lang="en-US" altLang="zh-CN" dirty="0" smtClean="0"/>
              <a:t>T1</a:t>
            </a:r>
            <a:r>
              <a:rPr lang="zh-CN" altLang="en-US" dirty="0" smtClean="0"/>
              <a:t>是指定的，</a:t>
            </a:r>
            <a:r>
              <a:rPr lang="en-US" altLang="zh-CN" dirty="0" smtClean="0"/>
              <a:t>T2</a:t>
            </a:r>
            <a:r>
              <a:rPr lang="zh-CN" altLang="en-US" dirty="0" smtClean="0"/>
              <a:t>会自动推导。</a:t>
            </a:r>
            <a:endParaRPr lang="en-US" altLang="zh-CN" dirty="0" smtClean="0"/>
          </a:p>
          <a:p>
            <a:r>
              <a:rPr lang="zh-CN" altLang="en-US" dirty="0" smtClean="0"/>
              <a:t>但是如果把</a:t>
            </a:r>
            <a:r>
              <a:rPr lang="en-US" altLang="zh-CN" dirty="0" smtClean="0"/>
              <a:t>T1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T2</a:t>
            </a:r>
            <a:r>
              <a:rPr lang="zh-CN" altLang="en-US" dirty="0" smtClean="0"/>
              <a:t>的顺序反过来，就不能这么写了，因为指定的类型会默认匹配的靠前的参数，不能自动推导的参数</a:t>
            </a:r>
            <a:r>
              <a:rPr lang="en-US" altLang="zh-CN" dirty="0" smtClean="0"/>
              <a:t>T1</a:t>
            </a:r>
            <a:r>
              <a:rPr lang="zh-CN" altLang="en-US" dirty="0" smtClean="0"/>
              <a:t>就没有类型与之匹配了。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44A5A-E9E0-4E87-A72C-DD306C1938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69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00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8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8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9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4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42CC-8B29-49EC-B007-B9E8CEC7F8B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79FB2-05DC-480E-8B23-0C7022CC19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判断对错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46035"/>
          </a:xfrm>
        </p:spPr>
        <p:txBody>
          <a:bodyPr>
            <a:normAutofit lnSpcReduction="10000"/>
          </a:bodyPr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模板类的参数只能是类型或整数。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不对，还可以是</a:t>
            </a:r>
            <a:r>
              <a:rPr kumimoji="1"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指针、枚举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等其他类型，但类型参数和整数参数比较常用。</a:t>
            </a:r>
            <a: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 a,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 b )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return a &gt; b; }</a:t>
            </a:r>
            <a:br>
              <a:rPr lang="en-US" altLang="zh-CN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template &lt;</a:t>
            </a:r>
            <a:r>
              <a:rPr lang="en-US" altLang="zh-CN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 T, </a:t>
            </a:r>
            <a:r>
              <a:rPr lang="en-US" altLang="zh-CN" b="1" dirty="0" err="1">
                <a:solidFill>
                  <a:srgbClr val="7030A0"/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 T1&gt; void </a:t>
            </a:r>
            <a:r>
              <a:rPr lang="en-US" altLang="zh-CN" b="1">
                <a:latin typeface="Consolas" charset="0"/>
                <a:ea typeface="Consolas" charset="0"/>
                <a:cs typeface="Consolas" charset="0"/>
              </a:rPr>
              <a:t>sort(vector&lt;T</a:t>
            </a:r>
            <a:r>
              <a:rPr lang="en-US" altLang="zh-CN" b="1" smtClean="0">
                <a:latin typeface="Consolas" charset="0"/>
                <a:ea typeface="Consolas" charset="0"/>
                <a:cs typeface="Consolas" charset="0"/>
              </a:rPr>
              <a:t>&gt;&amp; </a:t>
            </a:r>
            <a:r>
              <a:rPr lang="en-US" altLang="zh-CN" b="1" dirty="0" err="1">
                <a:latin typeface="Consolas" charset="0"/>
                <a:ea typeface="Consolas" charset="0"/>
                <a:cs typeface="Consolas" charset="0"/>
              </a:rPr>
              <a:t>arr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>, T1 comp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b="1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函数指针作为模板参数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vector&lt;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{4,3,1,2,5};</a:t>
            </a:r>
            <a:b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sort(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 smtClean="0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</a:t>
            </a:r>
            <a:r>
              <a:rPr lang="en-US" altLang="zh-CN" b="1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zh-CN" b="1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b="1" dirty="0">
                <a:latin typeface="Consolas" charset="0"/>
                <a:ea typeface="Consolas" charset="0"/>
                <a:cs typeface="Consolas" charset="0"/>
              </a:rPr>
            </a:br>
            <a:endParaRPr kumimoji="1" lang="zh-CN" altLang="en-US" b="1" dirty="0" smtClean="0">
              <a:solidFill>
                <a:srgbClr val="003366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4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判断对错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46035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模板类的模板成员函数，类外定义时必须将类的模板参数和函数的模板参数分开写作两个</a:t>
            </a:r>
            <a:r>
              <a:rPr kumimoji="1" lang="en-US" altLang="zh-CN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template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，必须写成如下形式：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SzPct val="75000"/>
              <a:buNone/>
            </a:pPr>
            <a:r>
              <a:rPr kumimoji="1" lang="en-US" altLang="zh-CN" b="1" dirty="0">
                <a:solidFill>
                  <a:srgbClr val="7030A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>
                <a:solidFill>
                  <a:srgbClr val="7030A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>
                <a:solidFill>
                  <a:srgbClr val="7030A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T0&gt; 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T1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&gt;</a:t>
            </a:r>
          </a:p>
          <a:p>
            <a:pPr marL="457200" lvl="1" indent="0">
              <a:buSzPct val="75000"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T1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 A&lt;</a:t>
            </a:r>
            <a:r>
              <a:rPr kumimoji="1" lang="en-US" altLang="zh-CN" b="1" dirty="0">
                <a:solidFill>
                  <a:srgbClr val="7030A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T0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&gt;::get(){ return </a:t>
            </a:r>
            <a:r>
              <a:rPr kumimoji="1"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T1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(value);}</a:t>
            </a:r>
            <a:endParaRPr kumimoji="1" lang="en-US" altLang="zh-CN" b="1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模板函数的类型参数都可以自动推导。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不对，只有通过调用时的函数参数可以表明的类型才可以自动推导。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5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456599"/>
            <a:ext cx="8515351" cy="6264877"/>
          </a:xfrm>
        </p:spPr>
        <p:txBody>
          <a:bodyPr>
            <a:normAutofit/>
          </a:bodyPr>
          <a:lstStyle/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1.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T&gt; </a:t>
            </a: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get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()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{...}    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2.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T&gt; </a:t>
            </a:r>
          </a:p>
          <a:p>
            <a:pPr marL="0" indent="0">
              <a:buSzPct val="75000"/>
              <a:buNone/>
            </a:pP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  </a:t>
            </a:r>
            <a:r>
              <a:rPr kumimoji="1" lang="en-US" altLang="zh-CN" b="1" dirty="0" err="1" smtClean="0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get(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x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) 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{...} </a:t>
            </a: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3.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T&gt;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dirty="0" err="1" smtClean="0">
                <a:latin typeface="Consolas" panose="020B0609020204030204" pitchFamily="49" charset="0"/>
                <a:ea typeface="华文楷体" panose="02010600040101010101" pitchFamily="2" charset="-122"/>
              </a:rPr>
              <a:t>int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get() {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x;...} </a:t>
            </a:r>
            <a:endParaRPr kumimoji="1" lang="en-US" altLang="zh-CN" b="1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4.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T1,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T2&gt;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endParaRPr kumimoji="1" lang="en-US" altLang="zh-CN" b="1" dirty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    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T1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 get(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T2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) {...} 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1.</a:t>
            </a:r>
            <a:r>
              <a:rPr kumimoji="1"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不能自动推导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2.</a:t>
            </a:r>
            <a:r>
              <a:rPr kumimoji="1"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可以自动推导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3.</a:t>
            </a:r>
            <a:r>
              <a:rPr kumimoji="1"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不能自动推导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4.T1</a:t>
            </a:r>
            <a:r>
              <a:rPr kumimoji="1" lang="zh-CN" altLang="en-US" b="1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不能推导</a:t>
            </a:r>
            <a:r>
              <a:rPr kumimoji="1" lang="en-US" altLang="zh-CN" b="1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,T2</a:t>
            </a:r>
            <a:r>
              <a:rPr kumimoji="1" lang="zh-CN" altLang="en-US" b="1" dirty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可以推导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marL="0" indent="0">
              <a:buSzPct val="75000"/>
              <a:buNone/>
            </a:pPr>
            <a:endParaRPr kumimoji="1" lang="zh-CN" altLang="en-US" b="1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254093" cy="4846035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类的普通成员函数和普通类的模板成员函数在类外实现时，书写上有何区别？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T&gt; T </a:t>
            </a:r>
            <a:r>
              <a:rPr kumimoji="1" lang="en-US" altLang="zh-CN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A::get();   </a:t>
            </a: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kumimoji="1"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普通类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template&lt;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typename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T&gt; 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 </a:t>
            </a:r>
            <a:r>
              <a:rPr kumimoji="1" lang="en-US" altLang="zh-CN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A</a:t>
            </a:r>
            <a:r>
              <a:rPr kumimoji="1"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&lt;T0&gt;</a:t>
            </a:r>
            <a:r>
              <a:rPr kumimoji="1" lang="en-US" altLang="zh-CN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::</a:t>
            </a:r>
            <a:r>
              <a:rPr kumimoji="1" lang="en-US" altLang="zh-CN" b="1" dirty="0" smtClean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get();</a:t>
            </a:r>
            <a:r>
              <a:rPr kumimoji="1"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//</a:t>
            </a:r>
            <a:r>
              <a:rPr kumimoji="1" lang="zh-CN" altLang="en-US" b="1" dirty="0" smtClean="0">
                <a:solidFill>
                  <a:srgbClr val="00B05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模板类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类模板特化和函数模板特化的区别？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类模板允许部分特化。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函数模板不允许部分特化，但允许使用重载。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3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简答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8107577" cy="5167311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en-US" altLang="zh-CN" dirty="0">
                <a:latin typeface="Consolas" panose="020B0609020204030204" pitchFamily="49" charset="0"/>
              </a:rPr>
              <a:t>vector&lt;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= {1,2,3,4,5};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auto first = </a:t>
            </a:r>
            <a:r>
              <a:rPr lang="en-US" altLang="zh-CN" dirty="0" err="1">
                <a:latin typeface="Consolas" panose="020B0609020204030204" pitchFamily="49" charset="0"/>
              </a:rPr>
              <a:t>vec.begin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auto second = </a:t>
            </a:r>
            <a:r>
              <a:rPr lang="en-US" altLang="zh-CN" dirty="0" err="1">
                <a:latin typeface="Consolas" panose="020B0609020204030204" pitchFamily="49" charset="0"/>
              </a:rPr>
              <a:t>vec.begin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en-US" altLang="zh-CN" dirty="0" smtClean="0">
                <a:latin typeface="Consolas" panose="020B0609020204030204" pitchFamily="49" charset="0"/>
              </a:rPr>
              <a:t>2;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auto third = </a:t>
            </a:r>
            <a:r>
              <a:rPr lang="en-US" altLang="zh-CN" dirty="0" err="1">
                <a:latin typeface="Consolas" panose="020B0609020204030204" pitchFamily="49" charset="0"/>
              </a:rPr>
              <a:t>vec.begin</a:t>
            </a:r>
            <a:r>
              <a:rPr lang="en-US" altLang="zh-CN" dirty="0">
                <a:latin typeface="Consolas" panose="020B0609020204030204" pitchFamily="49" charset="0"/>
              </a:rPr>
              <a:t>() + </a:t>
            </a:r>
            <a:r>
              <a:rPr lang="en-US" altLang="zh-CN" dirty="0" smtClean="0">
                <a:latin typeface="Consolas" panose="020B0609020204030204" pitchFamily="49" charset="0"/>
              </a:rPr>
              <a:t>4;</a:t>
            </a:r>
            <a:r>
              <a:rPr lang="en-US" altLang="zh-CN" dirty="0">
                <a:latin typeface="Consolas" panose="020B0609020204030204" pitchFamily="49" charset="0"/>
              </a:rPr>
              <a:t/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auto ret = </a:t>
            </a:r>
            <a:r>
              <a:rPr lang="en-US" altLang="zh-CN" dirty="0" err="1">
                <a:latin typeface="Consolas" panose="020B0609020204030204" pitchFamily="49" charset="0"/>
              </a:rPr>
              <a:t>vec.erase</a:t>
            </a:r>
            <a:r>
              <a:rPr lang="en-US" altLang="zh-CN" dirty="0">
                <a:latin typeface="Consolas" panose="020B0609020204030204" pitchFamily="49" charset="0"/>
              </a:rPr>
              <a:t>(second); </a:t>
            </a:r>
            <a:endParaRPr kumimoji="1" lang="en-US" altLang="zh-CN" b="1" dirty="0" smtClean="0">
              <a:solidFill>
                <a:srgbClr val="00B050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哪些迭代器失效？没有失效的迭代器分别指向什么位置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kumimoji="1" lang="en-US" altLang="zh-CN" b="1" dirty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second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和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third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失效，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first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仍指向第一个元素，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ret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指向第三个元素（现在是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4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）。</a:t>
            </a:r>
            <a:endParaRPr kumimoji="1" lang="en-US" altLang="zh-CN" b="1" dirty="0" smtClean="0"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如果容器是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set</a:t>
            </a:r>
            <a:r>
              <a:rPr kumimoji="1" lang="zh-CN" altLang="en-US" b="1" dirty="0" smtClean="0">
                <a:solidFill>
                  <a:srgbClr val="0033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呢？</a:t>
            </a:r>
            <a:endParaRPr kumimoji="1" lang="en-US" altLang="zh-CN" b="1" dirty="0" smtClean="0">
              <a:solidFill>
                <a:srgbClr val="0033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SzPct val="75000"/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Second</a:t>
            </a:r>
            <a:r>
              <a:rPr kumimoji="1" lang="zh-CN" altLang="en-US" b="1" dirty="0">
                <a:latin typeface="Consolas" panose="020B0609020204030204" pitchFamily="49" charset="0"/>
                <a:ea typeface="华文楷体" panose="02010600040101010101" pitchFamily="2" charset="-122"/>
              </a:rPr>
              <a:t>失效，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first</a:t>
            </a:r>
            <a:r>
              <a:rPr kumimoji="1" lang="zh-CN" altLang="en-US" b="1" dirty="0">
                <a:latin typeface="Consolas" panose="020B0609020204030204" pitchFamily="49" charset="0"/>
                <a:ea typeface="华文楷体" panose="02010600040101010101" pitchFamily="2" charset="-122"/>
              </a:rPr>
              <a:t>仍指向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1</a:t>
            </a:r>
            <a:r>
              <a:rPr kumimoji="1" lang="zh-CN" altLang="en-US" b="1" dirty="0">
                <a:latin typeface="Consolas" panose="020B0609020204030204" pitchFamily="49" charset="0"/>
                <a:ea typeface="华文楷体" panose="02010600040101010101" pitchFamily="2" charset="-122"/>
              </a:rPr>
              <a:t>，</a:t>
            </a:r>
            <a:r>
              <a:rPr kumimoji="1" lang="en-US" altLang="zh-CN" b="1" dirty="0">
                <a:latin typeface="Consolas" panose="020B0609020204030204" pitchFamily="49" charset="0"/>
                <a:ea typeface="华文楷体" panose="02010600040101010101" pitchFamily="2" charset="-122"/>
              </a:rPr>
              <a:t>third</a:t>
            </a:r>
            <a:r>
              <a:rPr kumimoji="1" lang="zh-CN" altLang="en-US" b="1" dirty="0">
                <a:latin typeface="Consolas" panose="020B0609020204030204" pitchFamily="49" charset="0"/>
                <a:ea typeface="华文楷体" panose="02010600040101010101" pitchFamily="2" charset="-122"/>
              </a:rPr>
              <a:t>仍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指向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5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，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ret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则指向</a:t>
            </a:r>
            <a:r>
              <a:rPr kumimoji="1" lang="en-US" altLang="zh-CN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4</a:t>
            </a:r>
            <a:r>
              <a:rPr kumimoji="1" lang="zh-CN" altLang="en-US" b="1" dirty="0" smtClean="0">
                <a:latin typeface="Consolas" panose="020B0609020204030204" pitchFamily="49" charset="0"/>
                <a:ea typeface="华文楷体" panose="02010600040101010101" pitchFamily="2" charset="-122"/>
              </a:rPr>
              <a:t>（被删除的元素的后一个元素）。</a:t>
            </a:r>
            <a:endParaRPr kumimoji="1" lang="en-US" altLang="zh-CN" b="1" dirty="0"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1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350</Words>
  <Application>Microsoft Macintosh PowerPoint</Application>
  <PresentationFormat>全屏显示(4:3)</PresentationFormat>
  <Paragraphs>46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Consolas</vt:lpstr>
      <vt:lpstr>Wingdings</vt:lpstr>
      <vt:lpstr>华文楷体</vt:lpstr>
      <vt:lpstr>宋体</vt:lpstr>
      <vt:lpstr>微软雅黑</vt:lpstr>
      <vt:lpstr>Arial</vt:lpstr>
      <vt:lpstr>Office 主题</vt:lpstr>
      <vt:lpstr>判断对错</vt:lpstr>
      <vt:lpstr>判断对错</vt:lpstr>
      <vt:lpstr>PowerPoint 演示文稿</vt:lpstr>
      <vt:lpstr>简答</vt:lpstr>
      <vt:lpstr>简答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函数模板</dc:title>
  <dc:creator>Windows 用户</dc:creator>
  <cp:lastModifiedBy>Microsoft Office 用户</cp:lastModifiedBy>
  <cp:revision>12</cp:revision>
  <dcterms:created xsi:type="dcterms:W3CDTF">2018-04-15T02:05:24Z</dcterms:created>
  <dcterms:modified xsi:type="dcterms:W3CDTF">2018-04-16T06:17:41Z</dcterms:modified>
</cp:coreProperties>
</file>