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7" r:id="rId1"/>
  </p:sldMasterIdLst>
  <p:notesMasterIdLst>
    <p:notesMasterId r:id="rId96"/>
  </p:notesMasterIdLst>
  <p:sldIdLst>
    <p:sldId id="794" r:id="rId2"/>
    <p:sldId id="751" r:id="rId3"/>
    <p:sldId id="683" r:id="rId4"/>
    <p:sldId id="684" r:id="rId5"/>
    <p:sldId id="689" r:id="rId6"/>
    <p:sldId id="690" r:id="rId7"/>
    <p:sldId id="691" r:id="rId8"/>
    <p:sldId id="692" r:id="rId9"/>
    <p:sldId id="766" r:id="rId10"/>
    <p:sldId id="685" r:id="rId11"/>
    <p:sldId id="693" r:id="rId12"/>
    <p:sldId id="694" r:id="rId13"/>
    <p:sldId id="695" r:id="rId14"/>
    <p:sldId id="700" r:id="rId15"/>
    <p:sldId id="767" r:id="rId16"/>
    <p:sldId id="698" r:id="rId17"/>
    <p:sldId id="702" r:id="rId18"/>
    <p:sldId id="752" r:id="rId19"/>
    <p:sldId id="753" r:id="rId20"/>
    <p:sldId id="699" r:id="rId21"/>
    <p:sldId id="709" r:id="rId22"/>
    <p:sldId id="696" r:id="rId23"/>
    <p:sldId id="704" r:id="rId24"/>
    <p:sldId id="707" r:id="rId25"/>
    <p:sldId id="714" r:id="rId26"/>
    <p:sldId id="697" r:id="rId27"/>
    <p:sldId id="705" r:id="rId28"/>
    <p:sldId id="706" r:id="rId29"/>
    <p:sldId id="711" r:id="rId30"/>
    <p:sldId id="712" r:id="rId31"/>
    <p:sldId id="713" r:id="rId32"/>
    <p:sldId id="715" r:id="rId33"/>
    <p:sldId id="687" r:id="rId34"/>
    <p:sldId id="717" r:id="rId35"/>
    <p:sldId id="718" r:id="rId36"/>
    <p:sldId id="719" r:id="rId37"/>
    <p:sldId id="726" r:id="rId38"/>
    <p:sldId id="721" r:id="rId39"/>
    <p:sldId id="784" r:id="rId40"/>
    <p:sldId id="720" r:id="rId41"/>
    <p:sldId id="727" r:id="rId42"/>
    <p:sldId id="728" r:id="rId43"/>
    <p:sldId id="771" r:id="rId44"/>
    <p:sldId id="686" r:id="rId45"/>
    <p:sldId id="772" r:id="rId46"/>
    <p:sldId id="737" r:id="rId47"/>
    <p:sldId id="741" r:id="rId48"/>
    <p:sldId id="746" r:id="rId49"/>
    <p:sldId id="738" r:id="rId50"/>
    <p:sldId id="739" r:id="rId51"/>
    <p:sldId id="740" r:id="rId52"/>
    <p:sldId id="775" r:id="rId53"/>
    <p:sldId id="776" r:id="rId54"/>
    <p:sldId id="777" r:id="rId55"/>
    <p:sldId id="778" r:id="rId56"/>
    <p:sldId id="749" r:id="rId57"/>
    <p:sldId id="785" r:id="rId58"/>
    <p:sldId id="786" r:id="rId59"/>
    <p:sldId id="787" r:id="rId60"/>
    <p:sldId id="788" r:id="rId61"/>
    <p:sldId id="793" r:id="rId62"/>
    <p:sldId id="792" r:id="rId63"/>
    <p:sldId id="790" r:id="rId64"/>
    <p:sldId id="789" r:id="rId65"/>
    <p:sldId id="781" r:id="rId66"/>
    <p:sldId id="750" r:id="rId67"/>
    <p:sldId id="782" r:id="rId68"/>
    <p:sldId id="745" r:id="rId69"/>
    <p:sldId id="770" r:id="rId70"/>
    <p:sldId id="769" r:id="rId71"/>
    <p:sldId id="725" r:id="rId72"/>
    <p:sldId id="729" r:id="rId73"/>
    <p:sldId id="730" r:id="rId74"/>
    <p:sldId id="731" r:id="rId75"/>
    <p:sldId id="732" r:id="rId76"/>
    <p:sldId id="724" r:id="rId77"/>
    <p:sldId id="733" r:id="rId78"/>
    <p:sldId id="734" r:id="rId79"/>
    <p:sldId id="735" r:id="rId80"/>
    <p:sldId id="723" r:id="rId81"/>
    <p:sldId id="736" r:id="rId82"/>
    <p:sldId id="688" r:id="rId83"/>
    <p:sldId id="747" r:id="rId84"/>
    <p:sldId id="754" r:id="rId85"/>
    <p:sldId id="755" r:id="rId86"/>
    <p:sldId id="758" r:id="rId87"/>
    <p:sldId id="756" r:id="rId88"/>
    <p:sldId id="759" r:id="rId89"/>
    <p:sldId id="763" r:id="rId90"/>
    <p:sldId id="764" r:id="rId91"/>
    <p:sldId id="748" r:id="rId92"/>
    <p:sldId id="761" r:id="rId93"/>
    <p:sldId id="762" r:id="rId94"/>
    <p:sldId id="475" r:id="rId95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FF0000"/>
    <a:srgbClr val="1D9A78"/>
    <a:srgbClr val="FFFFFF"/>
    <a:srgbClr val="0066CC"/>
    <a:srgbClr val="3A536D"/>
    <a:srgbClr val="003366"/>
    <a:srgbClr val="00CC00"/>
    <a:srgbClr val="00FF00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75" autoAdjust="0"/>
    <p:restoredTop sz="87261" autoAdjust="0"/>
  </p:normalViewPr>
  <p:slideViewPr>
    <p:cSldViewPr>
      <p:cViewPr varScale="1">
        <p:scale>
          <a:sx n="89" d="100"/>
          <a:sy n="89" d="100"/>
        </p:scale>
        <p:origin x="1816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fontAlgn="auto" hangingPunct="1">
              <a:spcBef>
                <a:spcPct val="0"/>
              </a:spcBef>
              <a:spcAft>
                <a:spcPts val="0"/>
              </a:spcAft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ct val="0"/>
              </a:spcBef>
              <a:spcAft>
                <a:spcPts val="0"/>
              </a:spcAft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460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460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fontAlgn="auto" hangingPunct="1">
              <a:spcBef>
                <a:spcPct val="0"/>
              </a:spcBef>
              <a:spcAft>
                <a:spcPts val="0"/>
              </a:spcAft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ct val="0"/>
              </a:spcBef>
              <a:spcAft>
                <a:spcPts val="0"/>
              </a:spcAft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3C31A4FB-AB0B-4200-BC82-17C94E69ADE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1837094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1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03255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810101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【</a:t>
            </a:r>
            <a:r>
              <a:rPr kumimoji="1" lang="zh-CN" altLang="en-US" dirty="0"/>
              <a:t>？？？</a:t>
            </a:r>
            <a:r>
              <a:rPr kumimoji="1" lang="en-US" altLang="zh-CN" dirty="0"/>
              <a:t>】</a:t>
            </a:r>
            <a:r>
              <a:rPr kumimoji="1" lang="zh-CN" altLang="en-US" dirty="0"/>
              <a:t>这一页的动机很好，但是</a:t>
            </a:r>
            <a:r>
              <a:rPr kumimoji="1" lang="en-US" altLang="zh-CN" dirty="0" err="1"/>
              <a:t>cout</a:t>
            </a:r>
            <a:r>
              <a:rPr kumimoji="1" lang="zh-CN" altLang="en-US" dirty="0"/>
              <a:t>之前是否应该有类似</a:t>
            </a:r>
            <a:r>
              <a:rPr kumimoji="1" lang="en-US" altLang="zh-CN" dirty="0" err="1"/>
              <a:t>printf</a:t>
            </a:r>
            <a:r>
              <a:rPr kumimoji="1" lang="zh-CN" altLang="en-US" dirty="0"/>
              <a:t>的？？？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 err="1"/>
              <a:t>cout</a:t>
            </a:r>
            <a:r>
              <a:rPr kumimoji="1" lang="zh-CN" altLang="en-US" dirty="0"/>
              <a:t>取代</a:t>
            </a:r>
            <a:r>
              <a:rPr kumimoji="1" lang="en-US" altLang="zh-CN" dirty="0" err="1"/>
              <a:t>printf</a:t>
            </a:r>
            <a:r>
              <a:rPr kumimoji="1" lang="zh-CN" altLang="en-US" dirty="0"/>
              <a:t>的动机和</a:t>
            </a:r>
            <a:r>
              <a:rPr kumimoji="1" lang="en-US" altLang="zh-CN" dirty="0" err="1"/>
              <a:t>cin</a:t>
            </a:r>
            <a:r>
              <a:rPr kumimoji="1" lang="zh-CN" altLang="en-US" dirty="0"/>
              <a:t>取代</a:t>
            </a:r>
            <a:r>
              <a:rPr kumimoji="1" lang="en-US" altLang="zh-CN" dirty="0" err="1"/>
              <a:t>scanf</a:t>
            </a:r>
            <a:r>
              <a:rPr kumimoji="1" lang="zh-CN" altLang="en-US" dirty="0"/>
              <a:t>的动机基本一致，没有什么不同的点，如果讲两遍太过啰嗦。</a:t>
            </a:r>
            <a:endParaRPr kumimoji="1" lang="en-US" altLang="zh-CN" dirty="0"/>
          </a:p>
          <a:p>
            <a:r>
              <a:rPr kumimoji="1" lang="en-US" altLang="zh-CN" dirty="0" err="1"/>
              <a:t>cout</a:t>
            </a:r>
            <a:r>
              <a:rPr kumimoji="1" lang="zh-CN" altLang="en-US" dirty="0"/>
              <a:t>本身的内容较多，所以之前是带过讲了一下</a:t>
            </a:r>
            <a:r>
              <a:rPr kumimoji="1" lang="en-US" altLang="zh-CN" dirty="0" err="1"/>
              <a:t>printf</a:t>
            </a:r>
            <a:r>
              <a:rPr kumimoji="1" lang="zh-CN" altLang="en-US" dirty="0"/>
              <a:t>比较混乱。输入流的要点比较少，所以这里仔细解释了一下。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089715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【</a:t>
            </a:r>
            <a:r>
              <a:rPr kumimoji="1" lang="zh-CN" altLang="en-US" dirty="0"/>
              <a:t>？？？</a:t>
            </a:r>
            <a:r>
              <a:rPr kumimoji="1" lang="en-US" altLang="zh-CN" dirty="0"/>
              <a:t>】</a:t>
            </a:r>
            <a:r>
              <a:rPr kumimoji="1" lang="zh-CN" altLang="en-US" dirty="0"/>
              <a:t>：这里的</a:t>
            </a:r>
            <a:r>
              <a:rPr kumimoji="1" lang="en-US" altLang="zh-CN" dirty="0"/>
              <a:t>head</a:t>
            </a:r>
            <a:r>
              <a:rPr kumimoji="1" lang="zh-CN" altLang="en-US" dirty="0"/>
              <a:t>和</a:t>
            </a:r>
            <a:r>
              <a:rPr kumimoji="1" lang="en-US" altLang="zh-CN" dirty="0"/>
              <a:t>tail</a:t>
            </a:r>
            <a:r>
              <a:rPr kumimoji="1" lang="zh-CN" altLang="en-US" dirty="0"/>
              <a:t>，完全没讲；跟后面的状态位置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536276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321450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状态位？和缓冲区的差别，要彻底讲清楚？</a:t>
            </a:r>
            <a:endParaRPr kumimoji="1" lang="en-US" altLang="zh-CN" dirty="0"/>
          </a:p>
          <a:p>
            <a:r>
              <a:rPr kumimoji="1" lang="en-US" altLang="zh-CN" dirty="0"/>
              <a:t>clear:</a:t>
            </a:r>
            <a:r>
              <a:rPr kumimoji="1" lang="zh-CN" altLang="en-US" baseline="0" dirty="0"/>
              <a:t> 错误标志位、流末位标志；如果不调用可能导致如法输入。</a:t>
            </a:r>
            <a:endParaRPr kumimoji="1" lang="en-US" altLang="zh-CN" baseline="0" dirty="0"/>
          </a:p>
          <a:p>
            <a:r>
              <a:rPr lang="en-US" altLang="zh-CN" dirty="0" err="1"/>
              <a:t>goodbit</a:t>
            </a:r>
            <a:r>
              <a:rPr lang="en-US" altLang="zh-CN" dirty="0"/>
              <a:t>\</a:t>
            </a:r>
            <a:r>
              <a:rPr lang="en-US" altLang="zh-CN" dirty="0" err="1"/>
              <a:t>eofbit</a:t>
            </a:r>
            <a:r>
              <a:rPr lang="en-US" altLang="zh-CN" dirty="0"/>
              <a:t>\</a:t>
            </a:r>
            <a:r>
              <a:rPr lang="en-US" altLang="zh-CN" dirty="0" err="1"/>
              <a:t>failbit</a:t>
            </a:r>
            <a:r>
              <a:rPr lang="en-US" altLang="zh-CN" dirty="0"/>
              <a:t>\</a:t>
            </a:r>
            <a:r>
              <a:rPr lang="en-US" altLang="zh-CN" dirty="0" err="1"/>
              <a:t>badbit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32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31185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33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441523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34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655698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这个地方好像不太对，内容不一致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35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105904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第一个是 函数指针</a:t>
            </a:r>
            <a:endParaRPr lang="en-US" altLang="zh-CN" dirty="0"/>
          </a:p>
          <a:p>
            <a:r>
              <a:rPr lang="zh-CN" altLang="en-US" dirty="0"/>
              <a:t>第二个是函数对象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38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382064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【</a:t>
            </a:r>
            <a:r>
              <a:rPr lang="zh-CN" altLang="en-US" dirty="0"/>
              <a:t>？？？</a:t>
            </a:r>
            <a:r>
              <a:rPr lang="en-US" altLang="zh-CN" dirty="0"/>
              <a:t>】</a:t>
            </a:r>
            <a:r>
              <a:rPr lang="zh-CN" altLang="en-US" dirty="0"/>
              <a:t>这一页的</a:t>
            </a:r>
            <a:r>
              <a:rPr lang="en-US" altLang="zh-CN" dirty="0"/>
              <a:t>compare</a:t>
            </a:r>
            <a:r>
              <a:rPr lang="zh-CN" altLang="en-US" dirty="0"/>
              <a:t>没有定义；同学们会比较困惑；</a:t>
            </a:r>
            <a:endParaRPr lang="en-US" altLang="zh-CN" dirty="0"/>
          </a:p>
          <a:p>
            <a:r>
              <a:rPr lang="zh-CN" altLang="en-US" dirty="0"/>
              <a:t>最好写一个</a:t>
            </a:r>
            <a:r>
              <a:rPr lang="en-US" altLang="zh-CN" dirty="0"/>
              <a:t>compare</a:t>
            </a:r>
            <a:r>
              <a:rPr lang="zh-CN" altLang="en-US" dirty="0"/>
              <a:t>的示例实现？</a:t>
            </a:r>
            <a:endParaRPr lang="en-US" altLang="zh-CN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【</a:t>
            </a:r>
            <a:r>
              <a:rPr lang="zh-CN" altLang="en-US" dirty="0"/>
              <a:t>？？？</a:t>
            </a:r>
            <a:r>
              <a:rPr lang="en-US" altLang="zh-CN" dirty="0"/>
              <a:t>】sort</a:t>
            </a:r>
            <a:r>
              <a:rPr lang="zh-CN" altLang="en-US" dirty="0"/>
              <a:t>如何既接受函数，又接受对象呢？</a:t>
            </a:r>
            <a:endParaRPr lang="en-US" altLang="zh-CN" dirty="0"/>
          </a:p>
          <a:p>
            <a:r>
              <a:rPr lang="zh-CN" altLang="en-US" dirty="0"/>
              <a:t>这句话不对吧，只是</a:t>
            </a:r>
            <a:r>
              <a:rPr lang="en-US" altLang="zh-CN" dirty="0"/>
              <a:t>sort</a:t>
            </a:r>
            <a:r>
              <a:rPr lang="zh-CN" altLang="en-US" dirty="0"/>
              <a:t>函数的一个重载吧？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39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300537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Vector&lt;char&gt;</a:t>
            </a:r>
            <a:r>
              <a:rPr kumimoji="1" lang="zh-CN" altLang="en-US" dirty="0"/>
              <a:t>使用上很不方便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419427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42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57741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【</a:t>
            </a:r>
            <a:r>
              <a:rPr kumimoji="1" lang="zh-CN" altLang="en-US" dirty="0"/>
              <a:t>？？？</a:t>
            </a:r>
            <a:r>
              <a:rPr kumimoji="1" lang="en-US" altLang="zh-CN" dirty="0"/>
              <a:t>】</a:t>
            </a:r>
            <a:r>
              <a:rPr kumimoji="1" lang="zh-CN" altLang="en-US" dirty="0"/>
              <a:t>这一页 里的</a:t>
            </a:r>
            <a:r>
              <a:rPr kumimoji="1" lang="en-US" altLang="zh-CN" dirty="0"/>
              <a:t>p1</a:t>
            </a:r>
            <a:r>
              <a:rPr kumimoji="1" lang="zh-CN" altLang="en-US" dirty="0"/>
              <a:t>；</a:t>
            </a:r>
            <a:r>
              <a:rPr kumimoji="1" lang="en-US" altLang="zh-CN" dirty="0"/>
              <a:t>p4</a:t>
            </a:r>
            <a:r>
              <a:rPr kumimoji="1" lang="zh-CN" altLang="en-US" dirty="0"/>
              <a:t>是否删除比较好，反而分散同学们的注意力</a:t>
            </a:r>
            <a:endParaRPr kumimoji="1" lang="en-US" altLang="zh-CN" dirty="0"/>
          </a:p>
          <a:p>
            <a:r>
              <a:rPr kumimoji="1" lang="zh-CN" altLang="en-US" dirty="0"/>
              <a:t>第一行和第二行差别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47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8971966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48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4730345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Val</a:t>
            </a:r>
            <a:r>
              <a:rPr lang="zh-CN" altLang="en-US" dirty="0"/>
              <a:t> 修改为</a:t>
            </a:r>
            <a:r>
              <a:rPr lang="en-US" altLang="zh-CN" dirty="0"/>
              <a:t>p</a:t>
            </a:r>
            <a:r>
              <a:rPr lang="zh-CN" altLang="en-US" dirty="0"/>
              <a:t>比较好？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49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2106054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pA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 err="1"/>
              <a:t>pB</a:t>
            </a:r>
            <a:r>
              <a:rPr lang="zh-CN" altLang="en-US" dirty="0"/>
              <a:t>时；</a:t>
            </a:r>
            <a:endParaRPr lang="en-US" altLang="zh-CN" dirty="0"/>
          </a:p>
          <a:p>
            <a:r>
              <a:rPr lang="en-US" altLang="zh-CN" dirty="0" err="1"/>
              <a:t>pB</a:t>
            </a:r>
            <a:r>
              <a:rPr lang="zh-CN" altLang="en-US" dirty="0"/>
              <a:t>的</a:t>
            </a:r>
            <a:r>
              <a:rPr lang="en-US" altLang="zh-CN" dirty="0" err="1"/>
              <a:t>rp</a:t>
            </a:r>
            <a:r>
              <a:rPr lang="zh-CN" altLang="en-US" dirty="0"/>
              <a:t>引用计数应该增加（因为另外的指针 指向了它）；</a:t>
            </a:r>
            <a:endParaRPr lang="en-US" altLang="zh-CN" dirty="0"/>
          </a:p>
          <a:p>
            <a:r>
              <a:rPr lang="zh-CN" altLang="en-US" dirty="0"/>
              <a:t>同时</a:t>
            </a:r>
            <a:r>
              <a:rPr lang="en-US" altLang="zh-CN" dirty="0" err="1"/>
              <a:t>pA</a:t>
            </a:r>
            <a:r>
              <a:rPr lang="zh-CN" altLang="en-US" dirty="0"/>
              <a:t>从别的地方指向了新的地方，导致其原来</a:t>
            </a:r>
            <a:r>
              <a:rPr lang="en-US" altLang="zh-CN" dirty="0" err="1"/>
              <a:t>rp</a:t>
            </a:r>
            <a:r>
              <a:rPr lang="zh-CN" altLang="en-US" dirty="0"/>
              <a:t>的引用计数应该减少；</a:t>
            </a:r>
            <a:endParaRPr lang="en-US" altLang="zh-CN" dirty="0"/>
          </a:p>
          <a:p>
            <a:r>
              <a:rPr lang="zh-CN" altLang="en-US" dirty="0"/>
              <a:t>同时，如果其</a:t>
            </a:r>
            <a:r>
              <a:rPr lang="en-US" altLang="zh-CN" dirty="0"/>
              <a:t>count==0</a:t>
            </a:r>
            <a:r>
              <a:rPr lang="zh-CN" altLang="en-US" dirty="0"/>
              <a:t>，</a:t>
            </a:r>
            <a:r>
              <a:rPr lang="en-US" altLang="zh-CN" dirty="0" err="1"/>
              <a:t>rp</a:t>
            </a:r>
            <a:r>
              <a:rPr lang="zh-CN" altLang="en-US" dirty="0"/>
              <a:t>对象应该被删除。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50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2950235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提示：数组的</a:t>
            </a:r>
            <a:r>
              <a:rPr lang="en-US" altLang="zh-CN" dirty="0"/>
              <a:t>delete</a:t>
            </a:r>
            <a:r>
              <a:rPr lang="zh-CN" altLang="en-US" dirty="0"/>
              <a:t>方式</a:t>
            </a:r>
            <a:r>
              <a:rPr lang="en-US" altLang="zh-CN" dirty="0"/>
              <a:t>;</a:t>
            </a:r>
            <a:r>
              <a:rPr lang="zh-CN" altLang="en-US" dirty="0"/>
              <a:t> 所有的实现都是</a:t>
            </a:r>
            <a:r>
              <a:rPr lang="en-US" altLang="zh-CN" dirty="0"/>
              <a:t>delete</a:t>
            </a:r>
            <a:r>
              <a:rPr lang="zh-CN" altLang="en-US" dirty="0"/>
              <a:t> </a:t>
            </a:r>
            <a:r>
              <a:rPr lang="en-US" altLang="zh-CN" dirty="0"/>
              <a:t>p;</a:t>
            </a:r>
          </a:p>
          <a:p>
            <a:r>
              <a:rPr kumimoji="1" lang="zh-CN" altLang="en-US" dirty="0"/>
              <a:t>删除数组需要</a:t>
            </a:r>
            <a:r>
              <a:rPr kumimoji="1" lang="en-US" altLang="zh-CN" dirty="0"/>
              <a:t>delete[]</a:t>
            </a:r>
            <a:r>
              <a:rPr kumimoji="1" lang="zh-CN" altLang="en-US" dirty="0"/>
              <a:t> </a:t>
            </a:r>
            <a:r>
              <a:rPr kumimoji="1" lang="en-US" altLang="zh-CN" dirty="0"/>
              <a:t>p;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56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4602746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68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7959283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69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0903823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70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2207928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en-US" altLang="zh-CN" dirty="0"/>
              <a:t>class </a:t>
            </a:r>
            <a:r>
              <a:rPr lang="en-US" altLang="zh-CN" dirty="0" err="1"/>
              <a:t>MyArray</a:t>
            </a:r>
            <a:r>
              <a:rPr lang="en-US" altLang="zh-CN" dirty="0"/>
              <a:t> : public vector&lt;</a:t>
            </a:r>
            <a:r>
              <a:rPr lang="en-US" altLang="zh-CN" dirty="0" err="1"/>
              <a:t>int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private:</a:t>
            </a:r>
          </a:p>
          <a:p>
            <a:r>
              <a:rPr lang="en-US" altLang="zh-CN" dirty="0"/>
              <a:t>	function&lt;bool(</a:t>
            </a:r>
            <a:r>
              <a:rPr lang="en-US" altLang="zh-CN" dirty="0" err="1"/>
              <a:t>int</a:t>
            </a:r>
            <a:r>
              <a:rPr lang="en-US" altLang="zh-CN" dirty="0"/>
              <a:t>)&gt; </a:t>
            </a:r>
            <a:r>
              <a:rPr lang="en-US" altLang="zh-CN" dirty="0" err="1"/>
              <a:t>fn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public:</a:t>
            </a:r>
          </a:p>
          <a:p>
            <a:r>
              <a:rPr lang="en-US" altLang="zh-CN" dirty="0"/>
              <a:t>	void </a:t>
            </a:r>
            <a:r>
              <a:rPr lang="en-US" altLang="zh-CN" dirty="0" err="1"/>
              <a:t>setFunc</a:t>
            </a:r>
            <a:r>
              <a:rPr lang="en-US" altLang="zh-CN" dirty="0"/>
              <a:t>(function&lt;bool(</a:t>
            </a:r>
            <a:r>
              <a:rPr lang="en-US" altLang="zh-CN" dirty="0" err="1"/>
              <a:t>int</a:t>
            </a:r>
            <a:r>
              <a:rPr lang="en-US" altLang="zh-CN" dirty="0"/>
              <a:t>)&gt; _</a:t>
            </a:r>
            <a:r>
              <a:rPr lang="en-US" altLang="zh-CN" dirty="0" err="1"/>
              <a:t>fn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	{</a:t>
            </a:r>
          </a:p>
          <a:p>
            <a:r>
              <a:rPr lang="en-US" altLang="zh-CN" dirty="0"/>
              <a:t>		</a:t>
            </a:r>
            <a:r>
              <a:rPr lang="en-US" altLang="zh-CN" dirty="0" err="1"/>
              <a:t>fn</a:t>
            </a:r>
            <a:r>
              <a:rPr lang="en-US" altLang="zh-CN" dirty="0"/>
              <a:t> = _</a:t>
            </a:r>
            <a:r>
              <a:rPr lang="en-US" altLang="zh-CN" dirty="0" err="1"/>
              <a:t>fn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	}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int</a:t>
            </a:r>
            <a:r>
              <a:rPr lang="en-US" altLang="zh-CN" dirty="0"/>
              <a:t> find()</a:t>
            </a:r>
          </a:p>
          <a:p>
            <a:r>
              <a:rPr lang="en-US" altLang="zh-CN" dirty="0"/>
              <a:t>	{</a:t>
            </a:r>
          </a:p>
          <a:p>
            <a:r>
              <a:rPr lang="en-US" altLang="zh-CN" dirty="0"/>
              <a:t>		return *</a:t>
            </a:r>
            <a:r>
              <a:rPr lang="en-US" altLang="zh-CN" dirty="0" err="1"/>
              <a:t>find_if</a:t>
            </a:r>
            <a:r>
              <a:rPr lang="en-US" altLang="zh-CN" dirty="0"/>
              <a:t>(begin(), end(), </a:t>
            </a:r>
            <a:r>
              <a:rPr lang="en-US" altLang="zh-CN" dirty="0" err="1"/>
              <a:t>fn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	}</a:t>
            </a:r>
          </a:p>
          <a:p>
            <a:r>
              <a:rPr lang="en-US" altLang="zh-CN" dirty="0"/>
              <a:t>};</a:t>
            </a:r>
          </a:p>
          <a:p>
            <a:endParaRPr lang="en-US" altLang="zh-CN" dirty="0"/>
          </a:p>
          <a:p>
            <a:r>
              <a:rPr lang="en-US" altLang="zh-CN" dirty="0"/>
              <a:t>bool lessThan3(</a:t>
            </a:r>
            <a:r>
              <a:rPr lang="en-US" altLang="zh-CN" dirty="0" err="1"/>
              <a:t>int</a:t>
            </a:r>
            <a:r>
              <a:rPr lang="en-US" altLang="zh-CN" dirty="0"/>
              <a:t> x)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	return x &lt; 3;</a:t>
            </a:r>
          </a:p>
          <a:p>
            <a:r>
              <a:rPr lang="en-US" altLang="zh-CN" dirty="0"/>
              <a:t>}</a:t>
            </a:r>
          </a:p>
          <a:p>
            <a:endParaRPr lang="en-US" altLang="zh-CN" dirty="0"/>
          </a:p>
          <a:p>
            <a:r>
              <a:rPr lang="en-US" altLang="zh-CN" dirty="0" err="1"/>
              <a:t>int</a:t>
            </a:r>
            <a:r>
              <a:rPr lang="en-US" altLang="zh-CN" dirty="0"/>
              <a:t> main()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MyArray</a:t>
            </a:r>
            <a:r>
              <a:rPr lang="en-US" altLang="zh-CN" dirty="0"/>
              <a:t> </a:t>
            </a:r>
            <a:r>
              <a:rPr lang="en-US" altLang="zh-CN" dirty="0" err="1"/>
              <a:t>arr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	for (auto </a:t>
            </a:r>
            <a:r>
              <a:rPr lang="en-US" altLang="zh-CN" dirty="0" err="1"/>
              <a:t>i</a:t>
            </a:r>
            <a:r>
              <a:rPr lang="en-US" altLang="zh-CN" dirty="0"/>
              <a:t> : { 4,3,1,6,5 })</a:t>
            </a:r>
          </a:p>
          <a:p>
            <a:r>
              <a:rPr lang="en-US" altLang="zh-CN" dirty="0"/>
              <a:t>		</a:t>
            </a:r>
            <a:r>
              <a:rPr lang="en-US" altLang="zh-CN" dirty="0" err="1"/>
              <a:t>arr.push_back</a:t>
            </a:r>
            <a:r>
              <a:rPr lang="en-US" altLang="zh-CN" dirty="0"/>
              <a:t>(</a:t>
            </a:r>
            <a:r>
              <a:rPr lang="en-US" altLang="zh-CN" dirty="0" err="1"/>
              <a:t>i</a:t>
            </a:r>
            <a:r>
              <a:rPr lang="en-US" altLang="zh-CN" dirty="0"/>
              <a:t>);</a:t>
            </a:r>
          </a:p>
          <a:p>
            <a:endParaRPr lang="en-US" altLang="zh-CN" dirty="0"/>
          </a:p>
          <a:p>
            <a:r>
              <a:rPr lang="en-US" altLang="zh-CN" dirty="0"/>
              <a:t>	</a:t>
            </a:r>
            <a:r>
              <a:rPr lang="en-US" altLang="zh-CN" dirty="0" err="1"/>
              <a:t>arr.setFunc</a:t>
            </a:r>
            <a:r>
              <a:rPr lang="en-US" altLang="zh-CN" dirty="0"/>
              <a:t>([](</a:t>
            </a:r>
            <a:r>
              <a:rPr lang="en-US" altLang="zh-CN" dirty="0" err="1"/>
              <a:t>int</a:t>
            </a:r>
            <a:r>
              <a:rPr lang="en-US" altLang="zh-CN" dirty="0"/>
              <a:t> a) { return a &lt; 3; });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cout</a:t>
            </a:r>
            <a:r>
              <a:rPr lang="en-US" altLang="zh-CN" dirty="0"/>
              <a:t> &lt;&lt; </a:t>
            </a:r>
            <a:r>
              <a:rPr lang="en-US" altLang="zh-CN" dirty="0" err="1"/>
              <a:t>arr.find</a:t>
            </a:r>
            <a:r>
              <a:rPr lang="en-US" altLang="zh-CN" dirty="0"/>
              <a:t>() &lt;&lt; 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	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arr.setFunc</a:t>
            </a:r>
            <a:r>
              <a:rPr lang="en-US" altLang="zh-CN" dirty="0"/>
              <a:t>(lessThan3);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cout</a:t>
            </a:r>
            <a:r>
              <a:rPr lang="en-US" altLang="zh-CN" dirty="0"/>
              <a:t> &lt;&lt; </a:t>
            </a:r>
            <a:r>
              <a:rPr lang="en-US" altLang="zh-CN" dirty="0" err="1"/>
              <a:t>arr.find</a:t>
            </a:r>
            <a:r>
              <a:rPr lang="en-US" altLang="zh-CN" dirty="0"/>
              <a:t>() &lt;&lt; 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endParaRPr lang="en-US" altLang="zh-CN" dirty="0"/>
          </a:p>
          <a:p>
            <a:r>
              <a:rPr lang="en-US" altLang="zh-CN" dirty="0"/>
              <a:t>    return 0;</a:t>
            </a:r>
          </a:p>
          <a:p>
            <a:r>
              <a:rPr lang="en-US" altLang="zh-CN" dirty="0"/>
              <a:t>}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76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035676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S</a:t>
            </a:r>
            <a:r>
              <a:rPr kumimoji="1" lang="zh-CN" altLang="en-US" dirty="0"/>
              <a:t>表示</a:t>
            </a:r>
            <a:r>
              <a:rPr kumimoji="1" lang="en-US" altLang="zh-CN" dirty="0"/>
              <a:t>string</a:t>
            </a:r>
            <a:r>
              <a:rPr kumimoji="1" lang="zh-CN" altLang="en-US" dirty="0"/>
              <a:t>；</a:t>
            </a:r>
            <a:endParaRPr kumimoji="1" lang="en-US" altLang="zh-CN" dirty="0"/>
          </a:p>
          <a:p>
            <a:r>
              <a:rPr kumimoji="1" lang="en-US" altLang="zh-CN" dirty="0" err="1"/>
              <a:t>i,d,f</a:t>
            </a:r>
            <a:r>
              <a:rPr kumimoji="1" lang="zh-CN" altLang="en-US" dirty="0"/>
              <a:t>表示目标的类型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0779771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82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067150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472160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485924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666850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【</a:t>
            </a:r>
            <a:r>
              <a:rPr kumimoji="1" lang="zh-CN" altLang="en-US" dirty="0"/>
              <a:t>？？？</a:t>
            </a:r>
            <a:r>
              <a:rPr kumimoji="1" lang="en-US" altLang="zh-CN" dirty="0"/>
              <a:t>】</a:t>
            </a:r>
            <a:r>
              <a:rPr kumimoji="1" lang="zh-CN" altLang="en-US" dirty="0"/>
              <a:t>这个基础元素是指编译器内嵌的类型？？</a:t>
            </a:r>
            <a:r>
              <a:rPr kumimoji="1" lang="en-US" altLang="zh-CN" dirty="0" err="1"/>
              <a:t>Int</a:t>
            </a:r>
            <a:r>
              <a:rPr kumimoji="1" lang="zh-CN" altLang="en-US" dirty="0"/>
              <a:t> </a:t>
            </a:r>
            <a:r>
              <a:rPr kumimoji="1" lang="en-US" altLang="zh-CN" dirty="0"/>
              <a:t>double</a:t>
            </a:r>
            <a:r>
              <a:rPr kumimoji="1" lang="zh-CN" altLang="en-US" dirty="0"/>
              <a:t> </a:t>
            </a:r>
            <a:r>
              <a:rPr kumimoji="1" lang="en-US" altLang="zh-CN" dirty="0"/>
              <a:t>float</a:t>
            </a:r>
            <a:r>
              <a:rPr kumimoji="1" lang="zh-CN" altLang="en-US" dirty="0"/>
              <a:t> </a:t>
            </a:r>
            <a:r>
              <a:rPr kumimoji="1" lang="en-US" altLang="zh-CN" dirty="0"/>
              <a:t>char</a:t>
            </a:r>
            <a:r>
              <a:rPr kumimoji="1" lang="zh-CN" altLang="en-US" dirty="0"/>
              <a:t>* </a:t>
            </a:r>
            <a:r>
              <a:rPr kumimoji="1" lang="en-US" altLang="zh-CN" dirty="0"/>
              <a:t>char</a:t>
            </a:r>
          </a:p>
          <a:p>
            <a:endParaRPr kumimoji="1" lang="en-US" altLang="zh-CN" dirty="0"/>
          </a:p>
          <a:p>
            <a:r>
              <a:rPr kumimoji="1" lang="zh-CN" altLang="en-US" dirty="0"/>
              <a:t>是的，包括但不限于以上部分，还有</a:t>
            </a:r>
            <a:r>
              <a:rPr kumimoji="1" lang="en-US" altLang="zh-CN" dirty="0"/>
              <a:t>bool short long </a:t>
            </a:r>
            <a:r>
              <a:rPr kumimoji="1" lang="en-US" altLang="zh-CN" dirty="0" err="1"/>
              <a:t>long</a:t>
            </a:r>
            <a:r>
              <a:rPr kumimoji="1" lang="zh-CN" altLang="en-US" dirty="0"/>
              <a:t>等一系列类型。</a:t>
            </a:r>
            <a:endParaRPr kumimoji="1" lang="en-US" altLang="zh-CN" dirty="0"/>
          </a:p>
          <a:p>
            <a:r>
              <a:rPr kumimoji="1" lang="zh-CN" altLang="en-US" dirty="0"/>
              <a:t>基本包括在以下两个页面：</a:t>
            </a:r>
            <a:endParaRPr kumimoji="1" lang="en-US" altLang="zh-CN" dirty="0"/>
          </a:p>
          <a:p>
            <a:r>
              <a:rPr kumimoji="1" lang="en-US" altLang="zh-CN" dirty="0"/>
              <a:t>http://www.cplusplus.com/reference/ostream/ostream/operator%3C%3C/</a:t>
            </a:r>
          </a:p>
          <a:p>
            <a:r>
              <a:rPr kumimoji="1" lang="en-US" altLang="zh-CN" dirty="0"/>
              <a:t>http://www.cplusplus.com/reference/ostream/ostream/operator-free/</a:t>
            </a:r>
          </a:p>
          <a:p>
            <a:r>
              <a:rPr kumimoji="1" lang="zh-CN" altLang="en-US" dirty="0"/>
              <a:t>除了基础元素以外，还有可能有</a:t>
            </a:r>
            <a:r>
              <a:rPr kumimoji="1" lang="en-US" altLang="zh-CN" dirty="0"/>
              <a:t>STL</a:t>
            </a:r>
            <a:r>
              <a:rPr kumimoji="1" lang="zh-CN" altLang="en-US" dirty="0"/>
              <a:t>中的其他类也重载了输出流，比如</a:t>
            </a:r>
            <a:r>
              <a:rPr kumimoji="1" lang="en-US" altLang="zh-CN" dirty="0"/>
              <a:t>string</a:t>
            </a:r>
            <a:r>
              <a:rPr kumimoji="1" lang="zh-CN" altLang="en-US" dirty="0"/>
              <a:t>。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661571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879467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【</a:t>
            </a:r>
            <a:r>
              <a:rPr kumimoji="1" lang="zh-CN" altLang="en-US" dirty="0"/>
              <a:t>？？？</a:t>
            </a:r>
            <a:r>
              <a:rPr kumimoji="1" lang="en-US" altLang="zh-CN" dirty="0"/>
              <a:t>】</a:t>
            </a:r>
            <a:r>
              <a:rPr kumimoji="1" lang="zh-CN" altLang="en-US" dirty="0"/>
              <a:t>这些红色都是什么？？？ 实现方法与</a:t>
            </a:r>
            <a:r>
              <a:rPr kumimoji="1" lang="en-US" altLang="zh-CN" dirty="0" err="1"/>
              <a:t>setprecision</a:t>
            </a:r>
            <a:r>
              <a:rPr kumimoji="1" lang="zh-CN" altLang="en-US" dirty="0"/>
              <a:t> 方式一样吗，有几种不同的实现方式？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这都是流操纵算子。</a:t>
            </a:r>
            <a:r>
              <a:rPr kumimoji="1" lang="en-US" altLang="zh-CN" dirty="0"/>
              <a:t>fixed</a:t>
            </a:r>
            <a:r>
              <a:rPr kumimoji="1" lang="zh-CN" altLang="en-US" dirty="0"/>
              <a:t>、</a:t>
            </a:r>
            <a:r>
              <a:rPr kumimoji="1" lang="en-US" altLang="zh-CN" dirty="0"/>
              <a:t>scientific</a:t>
            </a:r>
            <a:r>
              <a:rPr kumimoji="1" lang="zh-CN" altLang="en-US" dirty="0"/>
              <a:t>、</a:t>
            </a:r>
            <a:r>
              <a:rPr kumimoji="1" lang="en-US" altLang="zh-CN" dirty="0" err="1"/>
              <a:t>defaultfloat</a:t>
            </a:r>
            <a:r>
              <a:rPr kumimoji="1" lang="zh-CN" altLang="en-US" dirty="0"/>
              <a:t>、</a:t>
            </a:r>
            <a:r>
              <a:rPr kumimoji="1" lang="en-US" altLang="zh-CN" dirty="0"/>
              <a:t>oct</a:t>
            </a:r>
            <a:r>
              <a:rPr kumimoji="1" lang="zh-CN" altLang="en-US" dirty="0"/>
              <a:t>、</a:t>
            </a:r>
            <a:r>
              <a:rPr kumimoji="1" lang="en-US" altLang="zh-CN" dirty="0"/>
              <a:t>hex</a:t>
            </a:r>
            <a:r>
              <a:rPr kumimoji="1" lang="zh-CN" altLang="en-US" dirty="0"/>
              <a:t>、</a:t>
            </a:r>
            <a:r>
              <a:rPr kumimoji="1" lang="en-US" altLang="zh-CN" dirty="0" err="1"/>
              <a:t>dec</a:t>
            </a:r>
            <a:r>
              <a:rPr kumimoji="1" lang="zh-CN" altLang="en-US" dirty="0"/>
              <a:t>实现方式和</a:t>
            </a:r>
            <a:r>
              <a:rPr kumimoji="1" lang="en-US" altLang="zh-CN" dirty="0" err="1"/>
              <a:t>endl</a:t>
            </a:r>
            <a:r>
              <a:rPr kumimoji="1" lang="zh-CN" altLang="en-US" dirty="0"/>
              <a:t>一样，这是标准中定义的。</a:t>
            </a:r>
            <a:endParaRPr kumimoji="1" lang="en-US" altLang="zh-CN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但有一些流操纵算子在规范里没有规定实现方式，不同的编译器实现可能不同，比如</a:t>
            </a:r>
            <a:r>
              <a:rPr kumimoji="1" lang="en-US" altLang="zh-CN" dirty="0" err="1"/>
              <a:t>setprecision</a:t>
            </a:r>
            <a:r>
              <a:rPr kumimoji="1" lang="zh-CN" altLang="en-US" dirty="0"/>
              <a:t>、</a:t>
            </a:r>
            <a:r>
              <a:rPr kumimoji="1" lang="en-US" altLang="zh-CN" dirty="0" err="1"/>
              <a:t>setw</a:t>
            </a:r>
            <a:r>
              <a:rPr kumimoji="1" lang="zh-CN" altLang="en-US" dirty="0"/>
              <a:t>、</a:t>
            </a:r>
            <a:r>
              <a:rPr kumimoji="1" lang="en-US" altLang="zh-CN" dirty="0" err="1"/>
              <a:t>setfill</a:t>
            </a:r>
            <a:r>
              <a:rPr kumimoji="1" lang="zh-CN" altLang="en-US" dirty="0"/>
              <a:t>。</a:t>
            </a:r>
            <a:endParaRPr kumimoji="1" lang="en-US" altLang="zh-CN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所以很难讲一共有多少种实现方式。但是按道理来讲，在同一编译器内，应该就是两种：</a:t>
            </a:r>
            <a:endParaRPr kumimoji="1" lang="en-US" altLang="zh-CN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一种是不带参数的（以</a:t>
            </a:r>
            <a:r>
              <a:rPr kumimoji="1" lang="en-US" altLang="zh-CN" dirty="0" err="1"/>
              <a:t>endl</a:t>
            </a:r>
            <a:r>
              <a:rPr kumimoji="1" lang="zh-CN" altLang="en-US" dirty="0"/>
              <a:t>为代表，规范有定义）；一种是带参数的（以</a:t>
            </a:r>
            <a:r>
              <a:rPr kumimoji="1" lang="en-US" altLang="zh-CN" dirty="0" err="1"/>
              <a:t>setprecision</a:t>
            </a:r>
            <a:r>
              <a:rPr kumimoji="1" lang="zh-CN" altLang="en-US" dirty="0"/>
              <a:t>为代表，规范没有定义，不同编译器实现不同）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83553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375CB7-C50A-49C3-BF10-448E10BBECB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6393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7DFA39-F49E-4E32-9F7F-DC3B6C5436D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23975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A70E48-0FCB-4A72-B125-9E5A77787C5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97969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7886700" cy="1325563"/>
          </a:xfrm>
        </p:spPr>
        <p:txBody>
          <a:bodyPr/>
          <a:lstStyle>
            <a:lvl1pPr>
              <a:defRPr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28800"/>
            <a:ext cx="8047806" cy="4749029"/>
          </a:xfrm>
        </p:spPr>
        <p:txBody>
          <a:bodyPr/>
          <a:lstStyle>
            <a:lvl1pPr marL="228600" indent="-228600">
              <a:buSzPct val="75000"/>
              <a:buFont typeface="Wingdings" panose="05000000000000000000" pitchFamily="2" charset="2"/>
              <a:buChar char="n"/>
              <a:defRPr b="1" baseline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defRPr>
            </a:lvl1pPr>
            <a:lvl2pPr>
              <a:defRPr baseline="0">
                <a:latin typeface="Consolas" panose="020B0609020204030204" pitchFamily="49" charset="0"/>
                <a:ea typeface="华文楷体" panose="02010600040101010101" pitchFamily="2" charset="-122"/>
              </a:defRPr>
            </a:lvl2pPr>
            <a:lvl3pPr>
              <a:defRPr baseline="0">
                <a:latin typeface="Consolas" panose="020B0609020204030204" pitchFamily="49" charset="0"/>
                <a:ea typeface="华文楷体" panose="02010600040101010101" pitchFamily="2" charset="-122"/>
              </a:defRPr>
            </a:lvl3pPr>
            <a:lvl4pPr>
              <a:defRPr baseline="0">
                <a:latin typeface="Consolas" panose="020B0609020204030204" pitchFamily="49" charset="0"/>
                <a:ea typeface="华文楷体" panose="02010600040101010101" pitchFamily="2" charset="-122"/>
              </a:defRPr>
            </a:lvl4pPr>
            <a:lvl5pPr>
              <a:defRPr baseline="0">
                <a:latin typeface="Consolas" panose="020B0609020204030204" pitchFamily="49" charset="0"/>
                <a:ea typeface="华文楷体" panose="02010600040101010101" pitchFamily="2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48264" y="6377830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D7BE51-03DD-4CCA-8227-D775462981B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89651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A36992-6990-409A-985D-C59BD1CB152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45874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EEA948-DC3E-4FC8-BEDF-6D0D5F7E4CB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61975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D87F4C-F228-4387-9ECA-2FC048F220F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39980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CAB157-5D5D-45D8-AA5F-3FBCA9A54B3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7886700" cy="1325563"/>
          </a:xfrm>
        </p:spPr>
        <p:txBody>
          <a:bodyPr/>
          <a:lstStyle>
            <a:lvl1pPr>
              <a:defRPr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227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4C3BD7-260C-4BC9-9C17-940D7F59C4D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61531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CE6C39-29C4-400B-8A62-388FF04E56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66764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A6EBAE-B12E-4D6F-8E93-26479E22C41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06774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E20A63EA-D302-4CF6-848F-ACE1D644E65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hf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b="1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onsolas" panose="020B0609020204030204" pitchFamily="49" charset="0"/>
          <a:ea typeface="华文楷体" panose="02010600040101010101" pitchFamily="2" charset="-122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onsolas" panose="020B0609020204030204" pitchFamily="49" charset="0"/>
          <a:ea typeface="华文楷体" panose="02010600040101010101" pitchFamily="2" charset="-122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onsolas" panose="020B0609020204030204" pitchFamily="49" charset="0"/>
          <a:ea typeface="华文楷体" panose="02010600040101010101" pitchFamily="2" charset="-122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Consolas" panose="020B0609020204030204" pitchFamily="49" charset="0"/>
          <a:ea typeface="华文楷体" panose="02010600040101010101" pitchFamily="2" charset="-122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Consolas" panose="020B0609020204030204" pitchFamily="49" charset="0"/>
          <a:ea typeface="华文楷体" panose="0201060004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plusplus.com/reference/ios/ios/setstate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73088" y="1340768"/>
            <a:ext cx="8062912" cy="2952328"/>
          </a:xfrm>
        </p:spPr>
        <p:txBody>
          <a:bodyPr rtlCol="0" anchor="ctr">
            <a:normAutofit/>
          </a:bodyPr>
          <a:lstStyle/>
          <a:p>
            <a:pPr fontAlgn="auto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b="1" dirty="0">
                <a:solidFill>
                  <a:srgbClr val="0066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面向对象程序设计基础</a:t>
            </a:r>
            <a:br>
              <a:rPr lang="zh-CN" altLang="en-US" b="1" dirty="0">
                <a:solidFill>
                  <a:srgbClr val="0066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dirty="0">
                <a:solidFill>
                  <a:srgbClr val="0066CC"/>
                </a:solidFill>
              </a:rPr>
              <a:t>（</a:t>
            </a:r>
            <a:r>
              <a:rPr lang="en-US" altLang="zh-CN" dirty="0">
                <a:solidFill>
                  <a:srgbClr val="0066CC"/>
                </a:solidFill>
              </a:rPr>
              <a:t>OOP</a:t>
            </a:r>
            <a:r>
              <a:rPr lang="zh-CN" altLang="en-US" dirty="0">
                <a:solidFill>
                  <a:srgbClr val="0066CC"/>
                </a:solidFill>
              </a:rPr>
              <a:t>）</a:t>
            </a:r>
            <a:endParaRPr lang="zh-CN" altLang="en-US" b="1" dirty="0">
              <a:solidFill>
                <a:srgbClr val="0066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副标题 2"/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9144000" cy="2348880"/>
          </a:xfrm>
        </p:spPr>
        <p:txBody>
          <a:bodyPr/>
          <a:lstStyle/>
          <a:p>
            <a:pPr lvl="0"/>
            <a:r>
              <a:rPr lang="zh-CN" altLang="en-US" sz="3600" b="1" dirty="0">
                <a:solidFill>
                  <a:prstClr val="black"/>
                </a:solidFill>
              </a:rPr>
              <a:t>刘知远</a:t>
            </a:r>
            <a:r>
              <a:rPr lang="zh-CN" altLang="en-US" sz="2800" b="1" dirty="0">
                <a:solidFill>
                  <a:prstClr val="black"/>
                </a:solidFill>
              </a:rPr>
              <a:t> </a:t>
            </a:r>
            <a:endParaRPr lang="en-US" altLang="zh-CN" sz="2800" b="1" dirty="0">
              <a:solidFill>
                <a:prstClr val="black"/>
              </a:solidFill>
            </a:endParaRPr>
          </a:p>
          <a:p>
            <a:pPr lvl="0"/>
            <a:r>
              <a:rPr lang="en-US" altLang="zh-CN" sz="2800" b="1" dirty="0" err="1">
                <a:solidFill>
                  <a:prstClr val="black"/>
                </a:solidFill>
              </a:rPr>
              <a:t>liuzy@tsinghua.edu.cn</a:t>
            </a:r>
            <a:endParaRPr lang="en-US" altLang="zh-CN" sz="2800" b="1" dirty="0">
              <a:solidFill>
                <a:prstClr val="black"/>
              </a:solidFill>
            </a:endParaRPr>
          </a:p>
          <a:p>
            <a:pPr lvl="0"/>
            <a:r>
              <a:rPr lang="en-US" altLang="zh-CN" b="1" dirty="0">
                <a:solidFill>
                  <a:prstClr val="black"/>
                </a:solidFill>
              </a:rPr>
              <a:t>http://</a:t>
            </a:r>
            <a:r>
              <a:rPr lang="en-US" altLang="zh-CN" b="1" dirty="0" err="1">
                <a:solidFill>
                  <a:prstClr val="black"/>
                </a:solidFill>
              </a:rPr>
              <a:t>nlp.csai.tsinghua.edu.cn</a:t>
            </a:r>
            <a:r>
              <a:rPr lang="en-US" altLang="zh-CN" b="1" dirty="0">
                <a:solidFill>
                  <a:prstClr val="black"/>
                </a:solidFill>
              </a:rPr>
              <a:t>/~</a:t>
            </a:r>
            <a:r>
              <a:rPr lang="en-US" altLang="zh-CN" b="1" dirty="0" err="1">
                <a:solidFill>
                  <a:prstClr val="black"/>
                </a:solidFill>
              </a:rPr>
              <a:t>lzy</a:t>
            </a:r>
            <a:r>
              <a:rPr lang="en-US" altLang="zh-CN" b="1" dirty="0">
                <a:solidFill>
                  <a:prstClr val="black"/>
                </a:solidFill>
              </a:rPr>
              <a:t>/</a:t>
            </a:r>
            <a:r>
              <a:rPr lang="zh-CN" altLang="en-US" b="1" dirty="0">
                <a:solidFill>
                  <a:prstClr val="black"/>
                </a:solidFill>
              </a:rPr>
              <a:t> </a:t>
            </a:r>
            <a:endParaRPr lang="en-US" altLang="zh-CN" b="1" dirty="0">
              <a:solidFill>
                <a:prstClr val="black"/>
              </a:solidFill>
            </a:endParaRPr>
          </a:p>
          <a:p>
            <a:pPr lvl="0"/>
            <a:r>
              <a:rPr lang="zh-CN" altLang="en-US" b="1" dirty="0">
                <a:solidFill>
                  <a:prstClr val="black"/>
                </a:solidFill>
              </a:rPr>
              <a:t>课程团队：刘知远 姚海龙 黄民烈</a:t>
            </a:r>
          </a:p>
        </p:txBody>
      </p:sp>
    </p:spTree>
    <p:extLst>
      <p:ext uri="{BB962C8B-B14F-4D97-AF65-F5344CB8AC3E}">
        <p14:creationId xmlns:p14="http://schemas.microsoft.com/office/powerpoint/2010/main" val="6333432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683568" y="2564904"/>
            <a:ext cx="7772400" cy="1470025"/>
          </a:xfrm>
        </p:spPr>
        <p:txBody>
          <a:bodyPr/>
          <a:lstStyle/>
          <a:p>
            <a:pPr algn="ctr" eaLnBrk="1" hangingPunct="1"/>
            <a:r>
              <a:rPr lang="en-US" altLang="zh-CN" sz="5400" dirty="0">
                <a:solidFill>
                  <a:srgbClr val="003366"/>
                </a:solidFill>
                <a:latin typeface="Microsoft YaHei" charset="-122"/>
                <a:ea typeface="Microsoft YaHei" charset="-122"/>
                <a:cs typeface="Microsoft YaHei" charset="-122"/>
              </a:rPr>
              <a:t>ios</a:t>
            </a:r>
            <a:r>
              <a:rPr lang="en-US" altLang="zh-CN" sz="5400" b="1" dirty="0">
                <a:solidFill>
                  <a:srgbClr val="003366"/>
                </a:solidFill>
                <a:latin typeface="Microsoft YaHei" charset="-122"/>
                <a:ea typeface="Microsoft YaHei" charset="-122"/>
                <a:cs typeface="Microsoft YaHei" charset="-122"/>
              </a:rPr>
              <a:t>tream</a:t>
            </a:r>
            <a:br>
              <a:rPr lang="en-US" altLang="zh-CN" sz="5400" dirty="0">
                <a:solidFill>
                  <a:srgbClr val="003366"/>
                </a:solidFill>
                <a:latin typeface="Microsoft YaHei" charset="-122"/>
                <a:ea typeface="Microsoft YaHei" charset="-122"/>
                <a:cs typeface="Microsoft YaHei" charset="-122"/>
              </a:rPr>
            </a:br>
            <a:r>
              <a:rPr lang="zh-CN" altLang="en-US" sz="5400" dirty="0">
                <a:solidFill>
                  <a:srgbClr val="003366"/>
                </a:solidFill>
                <a:latin typeface="Microsoft YaHei" charset="-122"/>
                <a:ea typeface="Microsoft YaHei" charset="-122"/>
                <a:cs typeface="Microsoft YaHei" charset="-122"/>
              </a:rPr>
              <a:t>输入输出流</a:t>
            </a:r>
            <a:endParaRPr lang="en-US" altLang="zh-CN" sz="5400" b="1" dirty="0">
              <a:solidFill>
                <a:srgbClr val="003366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4579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991350" y="6524625"/>
            <a:ext cx="2133600" cy="3333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8060402020202020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8060402020202020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8060402020202020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8060402020202020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8060402020202020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6D092EB-5C25-4AA2-B2CD-B9A2BCD4DB8F}" type="slidenum">
              <a:rPr lang="en-US" altLang="zh-CN" sz="1400">
                <a:solidFill>
                  <a:schemeClr val="hlink"/>
                </a:solidFill>
                <a:ea typeface="SimSun" charset="-122"/>
              </a:rPr>
              <a:t>10</a:t>
            </a:fld>
            <a:endParaRPr lang="en-US" altLang="zh-CN" sz="1400">
              <a:solidFill>
                <a:schemeClr val="hlink"/>
              </a:solidFill>
              <a:ea typeface="SimSun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559245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E08D5C-CD93-4600-9AB9-97DC2C969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回忆：重载输出流运算符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685FBB-D192-4839-A48F-D2AEF2390F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ostream</a:t>
            </a:r>
            <a:r>
              <a:rPr lang="zh-CN" altLang="en-US" dirty="0"/>
              <a:t>到底是什么？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5A5C1D6-9FCF-496D-AFDF-D1CFB7294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220F779-3E72-4E01-871A-D7DB1FACDA97}"/>
              </a:ext>
            </a:extLst>
          </p:cNvPr>
          <p:cNvSpPr txBox="1"/>
          <p:nvPr/>
        </p:nvSpPr>
        <p:spPr>
          <a:xfrm>
            <a:off x="339593" y="1484784"/>
            <a:ext cx="8680581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cout</a:t>
            </a:r>
            <a:r>
              <a:rPr lang="zh-CN" altLang="en-US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&lt;&lt;</a:t>
            </a:r>
            <a:r>
              <a:rPr lang="zh-CN" altLang="en-US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str</a:t>
            </a:r>
            <a:r>
              <a:rPr lang="zh-CN" altLang="en-US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&lt;&lt;</a:t>
            </a:r>
            <a:r>
              <a:rPr lang="zh-CN" altLang="en-US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endl</a:t>
            </a:r>
            <a:r>
              <a:rPr lang="en-US" altLang="zh-CN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4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Cin</a:t>
            </a:r>
            <a:r>
              <a:rPr lang="zh-CN" altLang="en-US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&gt;&gt;</a:t>
            </a:r>
            <a:r>
              <a:rPr lang="zh-CN" altLang="en-US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str</a:t>
            </a:r>
            <a:r>
              <a:rPr lang="en-US" altLang="zh-CN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;</a:t>
            </a:r>
          </a:p>
          <a:p>
            <a:endParaRPr lang="pl-PL" altLang="zh-CN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l-PL" altLang="zh-CN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ostream</a:t>
            </a:r>
            <a:r>
              <a:rPr lang="pl-PL" altLang="zh-CN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pl-PL" altLang="zh-CN" sz="2400" b="1" dirty="0">
                <a:solidFill>
                  <a:srgbClr val="B40062"/>
                </a:solidFill>
                <a:latin typeface="Consolas" panose="020B0609020204030204" pitchFamily="49" charset="0"/>
              </a:rPr>
              <a:t>operator</a:t>
            </a:r>
            <a:r>
              <a:rPr lang="pl-PL" altLang="zh-CN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&lt;&lt;(ostream&amp; out, </a:t>
            </a:r>
            <a:r>
              <a:rPr lang="pl-PL" altLang="zh-CN" sz="2400" b="1" dirty="0">
                <a:solidFill>
                  <a:srgbClr val="B40062"/>
                </a:solidFill>
                <a:latin typeface="Consolas" panose="020B0609020204030204" pitchFamily="49" charset="0"/>
              </a:rPr>
              <a:t>const</a:t>
            </a:r>
            <a:r>
              <a:rPr lang="pl-PL" altLang="zh-CN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Test&amp; src)</a:t>
            </a:r>
            <a:endParaRPr lang="en-US" altLang="zh-CN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l-PL" altLang="zh-CN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pl-PL" altLang="zh-CN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	out &lt;&lt; src.id &lt;&lt; endl;</a:t>
            </a:r>
          </a:p>
          <a:p>
            <a:r>
              <a:rPr lang="pl-PL" altLang="zh-CN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pl-PL" altLang="zh-CN" sz="2400" b="1" dirty="0">
                <a:solidFill>
                  <a:srgbClr val="B40062"/>
                </a:solidFill>
                <a:latin typeface="Consolas" panose="020B0609020204030204" pitchFamily="49" charset="0"/>
              </a:rPr>
              <a:t>return</a:t>
            </a:r>
            <a:r>
              <a:rPr lang="pl-PL" altLang="zh-CN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out;</a:t>
            </a:r>
          </a:p>
          <a:p>
            <a:r>
              <a:rPr lang="pl-PL" altLang="zh-CN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</a:p>
          <a:p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1570233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3BB0FC-8EDD-4D58-8DC5-79608FF56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STL</a:t>
            </a:r>
            <a:r>
              <a:rPr lang="zh-CN" altLang="en-US" dirty="0"/>
              <a:t>输入输出流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E41309E-D8BC-41D6-8B92-9BED9B8E1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  <p:grpSp>
        <p:nvGrpSpPr>
          <p:cNvPr id="90" name="组合 89">
            <a:extLst>
              <a:ext uri="{FF2B5EF4-FFF2-40B4-BE49-F238E27FC236}">
                <a16:creationId xmlns:a16="http://schemas.microsoft.com/office/drawing/2014/main" id="{C350E980-FEFD-4EBE-8659-976DFEF243FE}"/>
              </a:ext>
            </a:extLst>
          </p:cNvPr>
          <p:cNvGrpSpPr/>
          <p:nvPr/>
        </p:nvGrpSpPr>
        <p:grpSpPr>
          <a:xfrm>
            <a:off x="914945" y="1960822"/>
            <a:ext cx="7314109" cy="3966371"/>
            <a:chOff x="914945" y="2119409"/>
            <a:chExt cx="7314109" cy="3966371"/>
          </a:xfrm>
        </p:grpSpPr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2C84D8D5-98DF-4E53-BB44-B76AC8056119}"/>
                </a:ext>
              </a:extLst>
            </p:cNvPr>
            <p:cNvGrpSpPr/>
            <p:nvPr/>
          </p:nvGrpSpPr>
          <p:grpSpPr>
            <a:xfrm>
              <a:off x="914945" y="2132856"/>
              <a:ext cx="7314109" cy="3952924"/>
              <a:chOff x="1177030" y="2780928"/>
              <a:chExt cx="6733623" cy="2862131"/>
            </a:xfrm>
            <a:solidFill>
              <a:schemeClr val="bg1">
                <a:lumMod val="85000"/>
              </a:schemeClr>
            </a:solidFill>
          </p:grpSpPr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C040DCDE-AF2E-456A-8E65-147EF574AB4D}"/>
                  </a:ext>
                </a:extLst>
              </p:cNvPr>
              <p:cNvSpPr/>
              <p:nvPr/>
            </p:nvSpPr>
            <p:spPr>
              <a:xfrm>
                <a:off x="1177030" y="2780928"/>
                <a:ext cx="1512168" cy="183620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9050">
                <a:solidFill>
                  <a:srgbClr val="3A536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335C6DF0-4EAD-4CAB-8B4E-68AF034981A6}"/>
                  </a:ext>
                </a:extLst>
              </p:cNvPr>
              <p:cNvSpPr/>
              <p:nvPr/>
            </p:nvSpPr>
            <p:spPr>
              <a:xfrm>
                <a:off x="1177030" y="4752244"/>
                <a:ext cx="1512168" cy="890815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9050">
                <a:solidFill>
                  <a:srgbClr val="3A536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E4BF05AC-74C9-4F47-86E6-540E0E357859}"/>
                  </a:ext>
                </a:extLst>
              </p:cNvPr>
              <p:cNvSpPr/>
              <p:nvPr/>
            </p:nvSpPr>
            <p:spPr>
              <a:xfrm>
                <a:off x="2917515" y="2780928"/>
                <a:ext cx="1512168" cy="2862131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9050">
                <a:solidFill>
                  <a:srgbClr val="3A536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BF28ECA8-A78B-455C-B0D1-9E8B5935627D}"/>
                  </a:ext>
                </a:extLst>
              </p:cNvPr>
              <p:cNvSpPr/>
              <p:nvPr/>
            </p:nvSpPr>
            <p:spPr>
              <a:xfrm>
                <a:off x="4658000" y="2780928"/>
                <a:ext cx="1512168" cy="2862131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9050">
                <a:solidFill>
                  <a:srgbClr val="3A536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2E5D53E2-27BD-4AC7-B1A5-14CF7022FA86}"/>
                  </a:ext>
                </a:extLst>
              </p:cNvPr>
              <p:cNvSpPr/>
              <p:nvPr/>
            </p:nvSpPr>
            <p:spPr>
              <a:xfrm>
                <a:off x="6398485" y="2780928"/>
                <a:ext cx="1512168" cy="2862131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9050">
                <a:solidFill>
                  <a:srgbClr val="3A536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0B3D6578-D1D8-4E74-ADD9-4AE5FCE8D05D}"/>
                </a:ext>
              </a:extLst>
            </p:cNvPr>
            <p:cNvSpPr/>
            <p:nvPr/>
          </p:nvSpPr>
          <p:spPr>
            <a:xfrm>
              <a:off x="1004081" y="2840537"/>
              <a:ext cx="1432656" cy="432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chemeClr val="tx1"/>
                  </a:solidFill>
                </a:rPr>
                <a:t>istream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B9D99301-9427-437A-986F-CBBC8C977FCD}"/>
                </a:ext>
              </a:extLst>
            </p:cNvPr>
            <p:cNvSpPr/>
            <p:nvPr/>
          </p:nvSpPr>
          <p:spPr>
            <a:xfrm>
              <a:off x="1000733" y="3964317"/>
              <a:ext cx="1432656" cy="432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iostream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203B4B7F-7248-44F8-8A00-D68E34C85743}"/>
                </a:ext>
              </a:extLst>
            </p:cNvPr>
            <p:cNvSpPr/>
            <p:nvPr/>
          </p:nvSpPr>
          <p:spPr>
            <a:xfrm>
              <a:off x="1000292" y="5321613"/>
              <a:ext cx="1432656" cy="432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chemeClr val="tx1"/>
                  </a:solidFill>
                </a:rPr>
                <a:t>ostream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CD886233-8919-4908-A556-0B27D0ABB0D9}"/>
                </a:ext>
              </a:extLst>
            </p:cNvPr>
            <p:cNvSpPr/>
            <p:nvPr/>
          </p:nvSpPr>
          <p:spPr>
            <a:xfrm>
              <a:off x="4800935" y="2596571"/>
              <a:ext cx="1432656" cy="432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chemeClr val="tx1"/>
                  </a:solidFill>
                </a:rPr>
                <a:t>ifstream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9307A27D-1F90-449C-9E5C-A9AFAFE0A6CA}"/>
                </a:ext>
              </a:extLst>
            </p:cNvPr>
            <p:cNvSpPr/>
            <p:nvPr/>
          </p:nvSpPr>
          <p:spPr>
            <a:xfrm>
              <a:off x="2910408" y="4629801"/>
              <a:ext cx="1432656" cy="43204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chemeClr val="tx1"/>
                  </a:solidFill>
                </a:rPr>
                <a:t>cout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176D2A95-6CE5-4D5C-A568-E3D06CCD8091}"/>
                </a:ext>
              </a:extLst>
            </p:cNvPr>
            <p:cNvSpPr/>
            <p:nvPr/>
          </p:nvSpPr>
          <p:spPr>
            <a:xfrm>
              <a:off x="2910408" y="3430235"/>
              <a:ext cx="1432656" cy="43204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chemeClr val="tx1"/>
                  </a:solidFill>
                </a:rPr>
                <a:t>cin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A52B285B-9E10-4411-82C2-2C7377B68C5B}"/>
                </a:ext>
              </a:extLst>
            </p:cNvPr>
            <p:cNvSpPr/>
            <p:nvPr/>
          </p:nvSpPr>
          <p:spPr>
            <a:xfrm>
              <a:off x="6692076" y="2996952"/>
              <a:ext cx="1432656" cy="432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chemeClr val="tx1"/>
                  </a:solidFill>
                </a:rPr>
                <a:t>istringstream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67B1C575-BE9A-49E3-BCF7-9386C1FF8B2F}"/>
                </a:ext>
              </a:extLst>
            </p:cNvPr>
            <p:cNvSpPr/>
            <p:nvPr/>
          </p:nvSpPr>
          <p:spPr>
            <a:xfrm>
              <a:off x="4800628" y="3768633"/>
              <a:ext cx="1432656" cy="432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chemeClr val="tx1"/>
                  </a:solidFill>
                </a:rPr>
                <a:t>fstream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EB5EC2C4-0D62-4580-96C7-E3F57DB3F92C}"/>
                </a:ext>
              </a:extLst>
            </p:cNvPr>
            <p:cNvSpPr/>
            <p:nvPr/>
          </p:nvSpPr>
          <p:spPr>
            <a:xfrm>
              <a:off x="6691769" y="4169014"/>
              <a:ext cx="1432656" cy="432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chemeClr val="tx1"/>
                  </a:solidFill>
                </a:rPr>
                <a:t>stringstream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45611429-1590-4F57-9569-098CD451074F}"/>
                </a:ext>
              </a:extLst>
            </p:cNvPr>
            <p:cNvSpPr/>
            <p:nvPr/>
          </p:nvSpPr>
          <p:spPr>
            <a:xfrm>
              <a:off x="4800935" y="5085184"/>
              <a:ext cx="1432656" cy="432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chemeClr val="tx1"/>
                  </a:solidFill>
                </a:rPr>
                <a:t>ofstream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AF18F3D3-04FA-4021-8A57-ECC13D1C3DF5}"/>
                </a:ext>
              </a:extLst>
            </p:cNvPr>
            <p:cNvSpPr/>
            <p:nvPr/>
          </p:nvSpPr>
          <p:spPr>
            <a:xfrm>
              <a:off x="6692076" y="5485565"/>
              <a:ext cx="1432656" cy="432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err="1">
                  <a:solidFill>
                    <a:schemeClr val="tx1"/>
                  </a:solidFill>
                </a:rPr>
                <a:t>ostringstream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73" name="直接箭头连接符 72">
              <a:extLst>
                <a:ext uri="{FF2B5EF4-FFF2-40B4-BE49-F238E27FC236}">
                  <a16:creationId xmlns:a16="http://schemas.microsoft.com/office/drawing/2014/main" id="{7124B130-E163-4141-8777-45D846A784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33389" y="2935665"/>
              <a:ext cx="2367546" cy="612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箭头连接符 74">
              <a:extLst>
                <a:ext uri="{FF2B5EF4-FFF2-40B4-BE49-F238E27FC236}">
                  <a16:creationId xmlns:a16="http://schemas.microsoft.com/office/drawing/2014/main" id="{D446AA65-FBD1-4610-8DA5-2D42A81EBD73}"/>
                </a:ext>
              </a:extLst>
            </p:cNvPr>
            <p:cNvCxnSpPr>
              <a:cxnSpLocks/>
            </p:cNvCxnSpPr>
            <p:nvPr/>
          </p:nvCxnSpPr>
          <p:spPr>
            <a:xfrm>
              <a:off x="2433389" y="3104125"/>
              <a:ext cx="427387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箭头连接符 77">
              <a:extLst>
                <a:ext uri="{FF2B5EF4-FFF2-40B4-BE49-F238E27FC236}">
                  <a16:creationId xmlns:a16="http://schemas.microsoft.com/office/drawing/2014/main" id="{1B24ED87-1652-49B2-BA19-E5511FC0A1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35062" y="4088186"/>
              <a:ext cx="2367546" cy="612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箭头连接符 78">
              <a:extLst>
                <a:ext uri="{FF2B5EF4-FFF2-40B4-BE49-F238E27FC236}">
                  <a16:creationId xmlns:a16="http://schemas.microsoft.com/office/drawing/2014/main" id="{6305E5A7-29E4-4B23-A1CD-F13CACCC74D1}"/>
                </a:ext>
              </a:extLst>
            </p:cNvPr>
            <p:cNvCxnSpPr>
              <a:cxnSpLocks/>
            </p:cNvCxnSpPr>
            <p:nvPr/>
          </p:nvCxnSpPr>
          <p:spPr>
            <a:xfrm>
              <a:off x="2435062" y="4256646"/>
              <a:ext cx="427387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箭头连接符 80">
              <a:extLst>
                <a:ext uri="{FF2B5EF4-FFF2-40B4-BE49-F238E27FC236}">
                  <a16:creationId xmlns:a16="http://schemas.microsoft.com/office/drawing/2014/main" id="{5AAF5E9E-17C0-4D0C-B572-D830919E579D}"/>
                </a:ext>
              </a:extLst>
            </p:cNvPr>
            <p:cNvCxnSpPr/>
            <p:nvPr/>
          </p:nvCxnSpPr>
          <p:spPr>
            <a:xfrm>
              <a:off x="2433389" y="3272585"/>
              <a:ext cx="477019" cy="156415"/>
            </a:xfrm>
            <a:prstGeom prst="straightConnector1">
              <a:avLst/>
            </a:prstGeom>
            <a:ln w="22225">
              <a:solidFill>
                <a:schemeClr val="tx1"/>
              </a:solidFill>
              <a:prstDash val="sysDash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箭头连接符 81">
              <a:extLst>
                <a:ext uri="{FF2B5EF4-FFF2-40B4-BE49-F238E27FC236}">
                  <a16:creationId xmlns:a16="http://schemas.microsoft.com/office/drawing/2014/main" id="{54E7F7E7-589E-4A69-96FC-B44C6053E9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32948" y="5087917"/>
              <a:ext cx="477460" cy="233697"/>
            </a:xfrm>
            <a:prstGeom prst="straightConnector1">
              <a:avLst/>
            </a:prstGeom>
            <a:ln w="22225">
              <a:solidFill>
                <a:schemeClr val="tx1"/>
              </a:solidFill>
              <a:prstDash val="sysDash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箭头连接符 82">
              <a:extLst>
                <a:ext uri="{FF2B5EF4-FFF2-40B4-BE49-F238E27FC236}">
                  <a16:creationId xmlns:a16="http://schemas.microsoft.com/office/drawing/2014/main" id="{397919CA-7748-4F00-8A5C-9A46A69A18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33389" y="5465453"/>
              <a:ext cx="2367546" cy="612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箭头连接符 83">
              <a:extLst>
                <a:ext uri="{FF2B5EF4-FFF2-40B4-BE49-F238E27FC236}">
                  <a16:creationId xmlns:a16="http://schemas.microsoft.com/office/drawing/2014/main" id="{35D4FCC5-3402-4A20-A1E8-14C74D6D8449}"/>
                </a:ext>
              </a:extLst>
            </p:cNvPr>
            <p:cNvCxnSpPr>
              <a:cxnSpLocks/>
            </p:cNvCxnSpPr>
            <p:nvPr/>
          </p:nvCxnSpPr>
          <p:spPr>
            <a:xfrm>
              <a:off x="2433389" y="5633913"/>
              <a:ext cx="427387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文本框 84">
              <a:extLst>
                <a:ext uri="{FF2B5EF4-FFF2-40B4-BE49-F238E27FC236}">
                  <a16:creationId xmlns:a16="http://schemas.microsoft.com/office/drawing/2014/main" id="{9EB07E79-DA8B-46EF-8E9C-C8E4FFFB867C}"/>
                </a:ext>
              </a:extLst>
            </p:cNvPr>
            <p:cNvSpPr txBox="1"/>
            <p:nvPr/>
          </p:nvSpPr>
          <p:spPr>
            <a:xfrm>
              <a:off x="4859974" y="2120955"/>
              <a:ext cx="124418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/>
                <a:t>&lt;</a:t>
              </a:r>
              <a:r>
                <a:rPr lang="en-US" altLang="zh-CN" sz="2000" dirty="0" err="1"/>
                <a:t>fstream</a:t>
              </a:r>
              <a:r>
                <a:rPr lang="en-US" altLang="zh-CN" sz="2000" dirty="0"/>
                <a:t>&gt;</a:t>
              </a:r>
              <a:endParaRPr lang="zh-CN" altLang="en-US" sz="2000" dirty="0"/>
            </a:p>
          </p:txBody>
        </p:sp>
        <p:sp>
          <p:nvSpPr>
            <p:cNvPr id="86" name="文本框 85">
              <a:extLst>
                <a:ext uri="{FF2B5EF4-FFF2-40B4-BE49-F238E27FC236}">
                  <a16:creationId xmlns:a16="http://schemas.microsoft.com/office/drawing/2014/main" id="{5F01DB1F-F6D4-4F3D-945D-53A827E5C152}"/>
                </a:ext>
              </a:extLst>
            </p:cNvPr>
            <p:cNvSpPr txBox="1"/>
            <p:nvPr/>
          </p:nvSpPr>
          <p:spPr>
            <a:xfrm>
              <a:off x="2945171" y="2119409"/>
              <a:ext cx="13630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/>
                <a:t>&lt;iostream&gt;</a:t>
              </a:r>
              <a:endParaRPr lang="zh-CN" altLang="en-US" sz="2000" dirty="0"/>
            </a:p>
          </p:txBody>
        </p:sp>
        <p:sp>
          <p:nvSpPr>
            <p:cNvPr id="87" name="文本框 86">
              <a:extLst>
                <a:ext uri="{FF2B5EF4-FFF2-40B4-BE49-F238E27FC236}">
                  <a16:creationId xmlns:a16="http://schemas.microsoft.com/office/drawing/2014/main" id="{AC4480AA-AF15-421E-A932-A7468C110C86}"/>
                </a:ext>
              </a:extLst>
            </p:cNvPr>
            <p:cNvSpPr txBox="1"/>
            <p:nvPr/>
          </p:nvSpPr>
          <p:spPr>
            <a:xfrm>
              <a:off x="6774666" y="2132855"/>
              <a:ext cx="127002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/>
                <a:t>&lt;</a:t>
              </a:r>
              <a:r>
                <a:rPr lang="en-US" altLang="zh-CN" sz="2000" dirty="0" err="1"/>
                <a:t>sstream</a:t>
              </a:r>
              <a:r>
                <a:rPr lang="en-US" altLang="zh-CN" sz="2000" dirty="0"/>
                <a:t>&gt;</a:t>
              </a:r>
              <a:endParaRPr lang="zh-CN" altLang="en-US" sz="2000" dirty="0"/>
            </a:p>
          </p:txBody>
        </p:sp>
        <p:sp>
          <p:nvSpPr>
            <p:cNvPr id="88" name="文本框 87">
              <a:extLst>
                <a:ext uri="{FF2B5EF4-FFF2-40B4-BE49-F238E27FC236}">
                  <a16:creationId xmlns:a16="http://schemas.microsoft.com/office/drawing/2014/main" id="{ED893B80-2ABB-4F16-9247-B0BF085BBF4A}"/>
                </a:ext>
              </a:extLst>
            </p:cNvPr>
            <p:cNvSpPr txBox="1"/>
            <p:nvPr/>
          </p:nvSpPr>
          <p:spPr>
            <a:xfrm>
              <a:off x="1108128" y="2119409"/>
              <a:ext cx="12283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/>
                <a:t>&lt;</a:t>
              </a:r>
              <a:r>
                <a:rPr lang="en-US" altLang="zh-CN" sz="2000" dirty="0" err="1"/>
                <a:t>istream</a:t>
              </a:r>
              <a:r>
                <a:rPr lang="en-US" altLang="zh-CN" sz="2000" dirty="0"/>
                <a:t>&gt;</a:t>
              </a:r>
              <a:endParaRPr lang="zh-CN" altLang="en-US" sz="2000" dirty="0"/>
            </a:p>
          </p:txBody>
        </p:sp>
        <p:sp>
          <p:nvSpPr>
            <p:cNvPr id="89" name="文本框 88">
              <a:extLst>
                <a:ext uri="{FF2B5EF4-FFF2-40B4-BE49-F238E27FC236}">
                  <a16:creationId xmlns:a16="http://schemas.microsoft.com/office/drawing/2014/main" id="{0AE3E045-116E-49B2-BB15-BE4444D42106}"/>
                </a:ext>
              </a:extLst>
            </p:cNvPr>
            <p:cNvSpPr txBox="1"/>
            <p:nvPr/>
          </p:nvSpPr>
          <p:spPr>
            <a:xfrm>
              <a:off x="1064775" y="5685670"/>
              <a:ext cx="13036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/>
                <a:t>&lt;</a:t>
              </a:r>
              <a:r>
                <a:rPr lang="en-US" altLang="zh-CN" sz="2000" dirty="0" err="1"/>
                <a:t>ostream</a:t>
              </a:r>
              <a:r>
                <a:rPr lang="en-US" altLang="zh-CN" sz="2000" dirty="0"/>
                <a:t>&gt;</a:t>
              </a:r>
              <a:endParaRPr lang="zh-CN" altLang="en-US" sz="2000" dirty="0"/>
            </a:p>
          </p:txBody>
        </p:sp>
      </p:grp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AB8E346A-6C09-441D-9E62-D7381223675D}"/>
              </a:ext>
            </a:extLst>
          </p:cNvPr>
          <p:cNvCxnSpPr>
            <a:stCxn id="11" idx="2"/>
            <a:endCxn id="33" idx="0"/>
          </p:cNvCxnSpPr>
          <p:nvPr/>
        </p:nvCxnSpPr>
        <p:spPr>
          <a:xfrm flipH="1">
            <a:off x="1717061" y="3113998"/>
            <a:ext cx="3348" cy="691732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C9382C61-C8D4-48D0-B70D-39A4D4B995CE}"/>
              </a:ext>
            </a:extLst>
          </p:cNvPr>
          <p:cNvCxnSpPr>
            <a:stCxn id="48" idx="0"/>
            <a:endCxn id="33" idx="2"/>
          </p:cNvCxnSpPr>
          <p:nvPr/>
        </p:nvCxnSpPr>
        <p:spPr>
          <a:xfrm flipV="1">
            <a:off x="1716620" y="4237778"/>
            <a:ext cx="441" cy="925248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1635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061F0E-12D3-44CD-83DD-1105F8F49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从</a:t>
            </a:r>
            <a:r>
              <a:rPr lang="en-US" altLang="zh-CN" dirty="0" err="1"/>
              <a:t>ostream</a:t>
            </a:r>
            <a:r>
              <a:rPr lang="zh-CN" altLang="en-US" dirty="0"/>
              <a:t>和</a:t>
            </a:r>
            <a:r>
              <a:rPr lang="en-US" altLang="zh-CN" dirty="0" err="1"/>
              <a:t>cout</a:t>
            </a:r>
            <a:r>
              <a:rPr lang="zh-CN" altLang="en-US" dirty="0"/>
              <a:t>开始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B5D1D5-C422-462A-9A8B-FF22B27819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 err="1"/>
              <a:t>ostream</a:t>
            </a:r>
            <a:r>
              <a:rPr lang="zh-CN" altLang="en-US" sz="2400" dirty="0"/>
              <a:t>即</a:t>
            </a:r>
            <a:r>
              <a:rPr lang="en-US" altLang="zh-CN" sz="2400" dirty="0"/>
              <a:t>output stream</a:t>
            </a:r>
          </a:p>
          <a:p>
            <a:pPr marL="0" indent="0">
              <a:buNone/>
            </a:pPr>
            <a:r>
              <a:rPr lang="en-US" altLang="zh-CN" sz="2400" dirty="0"/>
              <a:t>	</a:t>
            </a:r>
            <a:r>
              <a:rPr lang="zh-CN" altLang="en-US" sz="2400" dirty="0"/>
              <a:t>是</a:t>
            </a:r>
            <a:r>
              <a:rPr lang="en-US" altLang="zh-CN" sz="2400" dirty="0"/>
              <a:t>STL</a:t>
            </a:r>
            <a:r>
              <a:rPr lang="zh-CN" altLang="en-US" sz="2400" dirty="0"/>
              <a:t>库中所有</a:t>
            </a:r>
            <a:r>
              <a:rPr lang="zh-CN" altLang="en-US" sz="2400" dirty="0">
                <a:solidFill>
                  <a:srgbClr val="FF0000"/>
                </a:solidFill>
              </a:rPr>
              <a:t>输出流</a:t>
            </a:r>
            <a:r>
              <a:rPr lang="zh-CN" altLang="en-US" sz="2400" dirty="0"/>
              <a:t>的</a:t>
            </a:r>
            <a:r>
              <a:rPr lang="zh-CN" altLang="en-US" sz="2400" dirty="0">
                <a:solidFill>
                  <a:srgbClr val="FF0000"/>
                </a:solidFill>
              </a:rPr>
              <a:t>基类</a:t>
            </a:r>
            <a:endParaRPr lang="en-US" altLang="zh-CN" sz="2400" dirty="0">
              <a:solidFill>
                <a:srgbClr val="FF0000"/>
              </a:solidFill>
            </a:endParaRPr>
          </a:p>
          <a:p>
            <a:r>
              <a:rPr lang="zh-CN" altLang="en-US" sz="2400" dirty="0"/>
              <a:t>它重载了针对</a:t>
            </a:r>
            <a:r>
              <a:rPr lang="zh-CN" altLang="en-US" sz="2400" dirty="0">
                <a:solidFill>
                  <a:srgbClr val="FF0000"/>
                </a:solidFill>
              </a:rPr>
              <a:t>基础类型</a:t>
            </a:r>
            <a:r>
              <a:rPr lang="zh-CN" altLang="en-US" sz="2400" dirty="0"/>
              <a:t>的输出流运算符（</a:t>
            </a:r>
            <a:r>
              <a:rPr lang="en-US" altLang="zh-CN" sz="2400" dirty="0">
                <a:solidFill>
                  <a:srgbClr val="FF0000"/>
                </a:solidFill>
              </a:rPr>
              <a:t>&lt;&lt;</a:t>
            </a:r>
            <a:r>
              <a:rPr lang="en-US" altLang="zh-CN" sz="2400" dirty="0"/>
              <a:t>)</a:t>
            </a:r>
          </a:p>
          <a:p>
            <a:pPr marL="0" indent="0">
              <a:buNone/>
            </a:pPr>
            <a:r>
              <a:rPr lang="en-US" altLang="zh-CN" sz="2400" dirty="0"/>
              <a:t>	</a:t>
            </a:r>
            <a:r>
              <a:rPr lang="zh-CN" altLang="en-US" sz="2400" dirty="0"/>
              <a:t>接受不同类型的数据，再调用系统函数进行输出</a:t>
            </a:r>
            <a:endParaRPr lang="en-US" altLang="zh-CN" sz="2400" dirty="0"/>
          </a:p>
          <a:p>
            <a:r>
              <a:rPr lang="zh-CN" altLang="en-US" sz="2400" dirty="0">
                <a:solidFill>
                  <a:srgbClr val="3A536D"/>
                </a:solidFill>
              </a:rPr>
              <a:t>统一</a:t>
            </a:r>
            <a:r>
              <a:rPr lang="zh-CN" altLang="en-US" sz="2400" dirty="0"/>
              <a:t>了输出</a:t>
            </a:r>
            <a:r>
              <a:rPr lang="zh-CN" altLang="en-US" sz="2400" dirty="0">
                <a:solidFill>
                  <a:srgbClr val="FF0000"/>
                </a:solidFill>
              </a:rPr>
              <a:t>接口</a:t>
            </a:r>
            <a:r>
              <a:rPr lang="zh-CN" altLang="en-US" sz="2400" dirty="0"/>
              <a:t>，改善了</a:t>
            </a:r>
            <a:r>
              <a:rPr lang="en-US" altLang="zh-CN" sz="2400" dirty="0"/>
              <a:t>C</a:t>
            </a:r>
            <a:r>
              <a:rPr lang="zh-CN" altLang="en-US" sz="2400" dirty="0"/>
              <a:t>中输出方式混乱的状况</a:t>
            </a:r>
            <a:endParaRPr lang="en-US" altLang="zh-CN" sz="2400" dirty="0"/>
          </a:p>
          <a:p>
            <a:pPr lvl="1"/>
            <a:r>
              <a:rPr lang="en-US" altLang="zh-CN" b="1" dirty="0" err="1">
                <a:solidFill>
                  <a:srgbClr val="003366"/>
                </a:solidFill>
              </a:rPr>
              <a:t>Printf</a:t>
            </a:r>
            <a:r>
              <a:rPr lang="en-US" altLang="zh-CN" b="1" dirty="0">
                <a:solidFill>
                  <a:srgbClr val="003366"/>
                </a:solidFill>
              </a:rPr>
              <a:t>???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sz="2400" dirty="0" err="1"/>
              <a:t>cout</a:t>
            </a:r>
            <a:r>
              <a:rPr lang="zh-CN" altLang="en-US" sz="2400" dirty="0"/>
              <a:t>是</a:t>
            </a:r>
            <a:r>
              <a:rPr lang="en-US" altLang="zh-CN" sz="2400" dirty="0"/>
              <a:t>STL</a:t>
            </a:r>
            <a:r>
              <a:rPr lang="zh-CN" altLang="en-US" sz="2400" dirty="0"/>
              <a:t>中内建的一个</a:t>
            </a:r>
            <a:r>
              <a:rPr lang="en-US" altLang="zh-CN" sz="2400" dirty="0" err="1"/>
              <a:t>ostream</a:t>
            </a:r>
            <a:r>
              <a:rPr lang="zh-CN" altLang="en-US" sz="2400" dirty="0"/>
              <a:t>对象</a:t>
            </a:r>
            <a:endParaRPr lang="en-US" altLang="zh-CN" sz="2400" dirty="0"/>
          </a:p>
          <a:p>
            <a:r>
              <a:rPr lang="zh-CN" altLang="en-US" sz="2400" dirty="0"/>
              <a:t>它会将数据送到</a:t>
            </a:r>
            <a:r>
              <a:rPr lang="zh-CN" altLang="en-US" sz="2400" dirty="0">
                <a:solidFill>
                  <a:srgbClr val="FF0000"/>
                </a:solidFill>
              </a:rPr>
              <a:t>标准输出流</a:t>
            </a:r>
            <a:r>
              <a:rPr lang="zh-CN" altLang="en-US" sz="2400" dirty="0"/>
              <a:t>（一般是屏幕）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7991217-A7CD-4D65-949A-690646A89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727698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2A72D5-75EF-4290-980D-51B98343A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实现自己的</a:t>
            </a:r>
            <a:r>
              <a:rPr lang="en-US" altLang="zh-CN" dirty="0" err="1"/>
              <a:t>ostream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318C46-0EA0-4D26-9C01-F331B85DAE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22862" y="4057480"/>
            <a:ext cx="3096344" cy="992693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实现原理：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&lt;&lt;</a:t>
            </a:r>
            <a:r>
              <a:rPr lang="zh-CN" altLang="en-US" dirty="0"/>
              <a:t>运算符为</a:t>
            </a:r>
            <a:r>
              <a:rPr lang="zh-CN" altLang="en-US" dirty="0">
                <a:solidFill>
                  <a:srgbClr val="FF0000"/>
                </a:solidFill>
              </a:rPr>
              <a:t>左结合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C2E397A-853F-4E90-AB72-3080E1EDD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4018C7D-6388-4B9E-9C70-C6F03E90FEDF}"/>
              </a:ext>
            </a:extLst>
          </p:cNvPr>
          <p:cNvSpPr txBox="1"/>
          <p:nvPr/>
        </p:nvSpPr>
        <p:spPr>
          <a:xfrm>
            <a:off x="194821" y="1124744"/>
            <a:ext cx="5205271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Consolas" panose="020B0609020204030204" pitchFamily="49" charset="0"/>
              </a:rPr>
              <a:t>class </a:t>
            </a:r>
            <a:r>
              <a:rPr lang="en-US" altLang="zh-CN" b="1" dirty="0" err="1">
                <a:latin typeface="Consolas" panose="020B0609020204030204" pitchFamily="49" charset="0"/>
              </a:rPr>
              <a:t>ostream</a:t>
            </a:r>
            <a:endParaRPr lang="en-US" altLang="zh-CN" b="1" dirty="0">
              <a:latin typeface="Consolas" panose="020B0609020204030204" pitchFamily="49" charset="0"/>
            </a:endParaRPr>
          </a:p>
          <a:p>
            <a:r>
              <a:rPr lang="en-US" altLang="zh-CN" b="1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public: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	</a:t>
            </a:r>
            <a:r>
              <a:rPr lang="en-US" altLang="zh-CN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ostream</a:t>
            </a:r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</a:rPr>
              <a:t>&amp; operator&lt;&lt;(char c)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	{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		</a:t>
            </a:r>
            <a:r>
              <a:rPr lang="en-US" altLang="zh-CN" b="1" dirty="0" err="1">
                <a:latin typeface="Consolas" panose="020B0609020204030204" pitchFamily="49" charset="0"/>
              </a:rPr>
              <a:t>printf</a:t>
            </a:r>
            <a:r>
              <a:rPr lang="en-US" altLang="zh-CN" b="1" dirty="0">
                <a:latin typeface="Consolas" panose="020B0609020204030204" pitchFamily="49" charset="0"/>
              </a:rPr>
              <a:t>("%c", c);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		return *this;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	}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	</a:t>
            </a:r>
            <a:r>
              <a:rPr lang="en-US" altLang="zh-CN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ostream</a:t>
            </a:r>
            <a:r>
              <a:rPr lang="en-US" altLang="zh-CN" b="1" dirty="0">
                <a:solidFill>
                  <a:srgbClr val="00B050"/>
                </a:solidFill>
                <a:latin typeface="Consolas" panose="020B0609020204030204" pitchFamily="49" charset="0"/>
              </a:rPr>
              <a:t>&amp; operator&lt;&lt;(</a:t>
            </a:r>
            <a:r>
              <a:rPr lang="en-US" altLang="zh-CN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b="1" dirty="0">
                <a:solidFill>
                  <a:srgbClr val="00B050"/>
                </a:solidFill>
                <a:latin typeface="Consolas" panose="020B0609020204030204" pitchFamily="49" charset="0"/>
              </a:rPr>
              <a:t> char* </a:t>
            </a:r>
            <a:r>
              <a:rPr lang="en-US" altLang="zh-CN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str</a:t>
            </a:r>
            <a:r>
              <a:rPr lang="en-US" altLang="zh-CN" b="1" dirty="0">
                <a:solidFill>
                  <a:srgbClr val="00B05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	{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		</a:t>
            </a:r>
            <a:r>
              <a:rPr lang="en-US" altLang="zh-CN" b="1" dirty="0" err="1">
                <a:latin typeface="Consolas" panose="020B0609020204030204" pitchFamily="49" charset="0"/>
              </a:rPr>
              <a:t>printf</a:t>
            </a:r>
            <a:r>
              <a:rPr lang="en-US" altLang="zh-CN" b="1" dirty="0">
                <a:latin typeface="Consolas" panose="020B0609020204030204" pitchFamily="49" charset="0"/>
              </a:rPr>
              <a:t>("%s", </a:t>
            </a:r>
            <a:r>
              <a:rPr lang="en-US" altLang="zh-CN" b="1" dirty="0" err="1">
                <a:latin typeface="Consolas" panose="020B0609020204030204" pitchFamily="49" charset="0"/>
              </a:rPr>
              <a:t>str</a:t>
            </a:r>
            <a:r>
              <a:rPr lang="en-US" altLang="zh-CN" b="1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		return *this;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	}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}</a:t>
            </a:r>
            <a:r>
              <a:rPr lang="en-US" altLang="zh-CN" b="1" dirty="0" err="1">
                <a:latin typeface="Consolas" panose="020B0609020204030204" pitchFamily="49" charset="0"/>
              </a:rPr>
              <a:t>cout</a:t>
            </a:r>
            <a:r>
              <a:rPr lang="en-US" altLang="zh-CN" b="1" dirty="0">
                <a:latin typeface="Consolas" panose="020B0609020204030204" pitchFamily="49" charset="0"/>
              </a:rPr>
              <a:t>;</a:t>
            </a:r>
            <a:endParaRPr lang="zh-CN" altLang="en-US" b="1" dirty="0">
              <a:latin typeface="Consolas" panose="020B0609020204030204" pitchFamily="49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2424774-D02B-4C10-9070-47C89011D8D0}"/>
              </a:ext>
            </a:extLst>
          </p:cNvPr>
          <p:cNvSpPr txBox="1"/>
          <p:nvPr/>
        </p:nvSpPr>
        <p:spPr>
          <a:xfrm>
            <a:off x="246985" y="5212165"/>
            <a:ext cx="9001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3A536D"/>
                </a:solidFill>
              </a:rPr>
              <a:t>先执行</a:t>
            </a:r>
            <a:r>
              <a:rPr lang="en-US" altLang="zh-CN" sz="2400" b="1" dirty="0" err="1">
                <a:solidFill>
                  <a:srgbClr val="3A536D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sz="2400" b="1" dirty="0">
                <a:solidFill>
                  <a:srgbClr val="3A536D"/>
                </a:solidFill>
                <a:latin typeface="Consolas" panose="020B0609020204030204" pitchFamily="49" charset="0"/>
              </a:rPr>
              <a:t> &lt;&lt; "hello" </a:t>
            </a:r>
            <a:r>
              <a:rPr lang="zh-CN" altLang="en-US" sz="2400" b="1" dirty="0">
                <a:solidFill>
                  <a:srgbClr val="3A536D"/>
                </a:solidFill>
              </a:rPr>
              <a:t>调用</a:t>
            </a:r>
            <a:r>
              <a:rPr lang="zh-CN" altLang="en-US" sz="2400" b="1" dirty="0">
                <a:solidFill>
                  <a:srgbClr val="00B050"/>
                </a:solidFill>
              </a:rPr>
              <a:t>第二个函数</a:t>
            </a:r>
            <a:r>
              <a:rPr lang="en-US" altLang="zh-CN" sz="2400" b="1" dirty="0">
                <a:solidFill>
                  <a:srgbClr val="00B050"/>
                </a:solidFill>
              </a:rPr>
              <a:t> </a:t>
            </a:r>
            <a:r>
              <a:rPr lang="zh-CN" altLang="en-US" sz="2400" b="1" dirty="0">
                <a:solidFill>
                  <a:srgbClr val="3A536D"/>
                </a:solidFill>
              </a:rPr>
              <a:t>返回</a:t>
            </a:r>
            <a:r>
              <a:rPr lang="en-US" altLang="zh-CN" sz="2400" b="1" dirty="0">
                <a:solidFill>
                  <a:schemeClr val="accent5"/>
                </a:solidFill>
              </a:rPr>
              <a:t>c1</a:t>
            </a:r>
            <a:r>
              <a:rPr lang="zh-CN" altLang="en-US" sz="2400" b="1" dirty="0">
                <a:solidFill>
                  <a:srgbClr val="3A536D"/>
                </a:solidFill>
              </a:rPr>
              <a:t>（</a:t>
            </a:r>
            <a:r>
              <a:rPr lang="en-US" altLang="zh-CN" sz="2400" b="1" dirty="0" err="1">
                <a:solidFill>
                  <a:srgbClr val="3A536D"/>
                </a:solidFill>
              </a:rPr>
              <a:t>cout</a:t>
            </a:r>
            <a:r>
              <a:rPr lang="zh-CN" altLang="en-US" sz="2400" b="1" dirty="0">
                <a:solidFill>
                  <a:srgbClr val="3A536D"/>
                </a:solidFill>
              </a:rPr>
              <a:t>的引用）</a:t>
            </a:r>
            <a:endParaRPr lang="en-US" altLang="zh-CN" sz="2400" b="1" dirty="0">
              <a:solidFill>
                <a:srgbClr val="3A536D"/>
              </a:solidFill>
            </a:endParaRPr>
          </a:p>
          <a:p>
            <a:r>
              <a:rPr lang="zh-CN" altLang="en-US" sz="2400" b="1" dirty="0">
                <a:solidFill>
                  <a:srgbClr val="3A536D"/>
                </a:solidFill>
              </a:rPr>
              <a:t>再执行</a:t>
            </a:r>
            <a:r>
              <a:rPr lang="en-US" altLang="zh-CN" sz="2400" b="1" dirty="0">
                <a:solidFill>
                  <a:schemeClr val="accent5"/>
                </a:solidFill>
                <a:latin typeface="Consolas" panose="020B0609020204030204" pitchFamily="49" charset="0"/>
              </a:rPr>
              <a:t>c1</a:t>
            </a:r>
            <a:r>
              <a:rPr lang="en-US" altLang="zh-CN" sz="2400" b="1" dirty="0">
                <a:solidFill>
                  <a:srgbClr val="3A536D"/>
                </a:solidFill>
                <a:latin typeface="Consolas" panose="020B0609020204030204" pitchFamily="49" charset="0"/>
              </a:rPr>
              <a:t> &lt;&lt; ' ' </a:t>
            </a:r>
            <a:r>
              <a:rPr lang="zh-CN" altLang="en-US" sz="2400" b="1" dirty="0">
                <a:solidFill>
                  <a:srgbClr val="3A536D"/>
                </a:solidFill>
              </a:rPr>
              <a:t>调用</a:t>
            </a:r>
            <a:r>
              <a:rPr lang="zh-CN" altLang="en-US" sz="2400" b="1" dirty="0">
                <a:solidFill>
                  <a:srgbClr val="FF0000"/>
                </a:solidFill>
              </a:rPr>
              <a:t>第一个函数 </a:t>
            </a:r>
            <a:r>
              <a:rPr lang="zh-CN" altLang="en-US" sz="2400" b="1" dirty="0">
                <a:solidFill>
                  <a:srgbClr val="3A536D"/>
                </a:solidFill>
              </a:rPr>
              <a:t>返回</a:t>
            </a:r>
            <a:r>
              <a:rPr lang="en-US" altLang="zh-CN" sz="2400" b="1" dirty="0">
                <a:solidFill>
                  <a:schemeClr val="accent5"/>
                </a:solidFill>
              </a:rPr>
              <a:t>c2</a:t>
            </a:r>
            <a:r>
              <a:rPr lang="en-US" altLang="zh-CN" sz="2400" b="1" dirty="0">
                <a:solidFill>
                  <a:srgbClr val="3A536D"/>
                </a:solidFill>
              </a:rPr>
              <a:t> (</a:t>
            </a:r>
            <a:r>
              <a:rPr lang="en-US" altLang="zh-CN" sz="2400" b="1" dirty="0" err="1">
                <a:solidFill>
                  <a:srgbClr val="3A536D"/>
                </a:solidFill>
              </a:rPr>
              <a:t>cout</a:t>
            </a:r>
            <a:r>
              <a:rPr lang="zh-CN" altLang="en-US" sz="2400" b="1" dirty="0">
                <a:solidFill>
                  <a:srgbClr val="3A536D"/>
                </a:solidFill>
              </a:rPr>
              <a:t>的引用）</a:t>
            </a:r>
            <a:endParaRPr lang="en-US" altLang="zh-CN" sz="2400" b="1" dirty="0">
              <a:solidFill>
                <a:srgbClr val="3A536D"/>
              </a:solidFill>
            </a:endParaRPr>
          </a:p>
          <a:p>
            <a:r>
              <a:rPr lang="zh-CN" altLang="en-US" sz="2400" b="1" dirty="0">
                <a:solidFill>
                  <a:srgbClr val="3A536D"/>
                </a:solidFill>
              </a:rPr>
              <a:t>最后执行</a:t>
            </a:r>
            <a:r>
              <a:rPr lang="en-US" altLang="zh-CN" sz="2400" b="1" dirty="0">
                <a:solidFill>
                  <a:schemeClr val="accent5"/>
                </a:solidFill>
                <a:latin typeface="Consolas" panose="020B0609020204030204" pitchFamily="49" charset="0"/>
              </a:rPr>
              <a:t>c2</a:t>
            </a:r>
            <a:r>
              <a:rPr lang="en-US" altLang="zh-CN" sz="2400" b="1" dirty="0">
                <a:solidFill>
                  <a:srgbClr val="3A536D"/>
                </a:solidFill>
                <a:latin typeface="Consolas" panose="020B0609020204030204" pitchFamily="49" charset="0"/>
              </a:rPr>
              <a:t> &lt;&lt; "world" </a:t>
            </a:r>
            <a:r>
              <a:rPr lang="zh-CN" altLang="en-US" sz="2400" b="1" dirty="0">
                <a:solidFill>
                  <a:srgbClr val="3A536D"/>
                </a:solidFill>
              </a:rPr>
              <a:t>调用</a:t>
            </a:r>
            <a:r>
              <a:rPr lang="zh-CN" altLang="en-US" sz="2400" b="1" dirty="0">
                <a:solidFill>
                  <a:srgbClr val="00B050"/>
                </a:solidFill>
              </a:rPr>
              <a:t>第二个函数</a:t>
            </a:r>
            <a:endParaRPr lang="en-US" altLang="zh-CN" sz="2400" b="1" dirty="0">
              <a:solidFill>
                <a:srgbClr val="00B050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1B239E7-05B4-4DF8-8AE9-E73EFF742FF4}"/>
              </a:ext>
            </a:extLst>
          </p:cNvPr>
          <p:cNvSpPr txBox="1"/>
          <p:nvPr/>
        </p:nvSpPr>
        <p:spPr>
          <a:xfrm>
            <a:off x="5642186" y="1794797"/>
            <a:ext cx="3670853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>
                <a:latin typeface="Consolas" panose="020B0609020204030204" pitchFamily="49" charset="0"/>
              </a:rPr>
              <a:t>int</a:t>
            </a:r>
            <a:r>
              <a:rPr lang="en-US" altLang="zh-CN" b="1" dirty="0">
                <a:latin typeface="Consolas" panose="020B0609020204030204" pitchFamily="49" charset="0"/>
              </a:rPr>
              <a:t> main()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	</a:t>
            </a:r>
            <a:r>
              <a:rPr lang="en-US" altLang="zh-CN" b="1" dirty="0" err="1">
                <a:latin typeface="Consolas" panose="020B0609020204030204" pitchFamily="49" charset="0"/>
              </a:rPr>
              <a:t>cout</a:t>
            </a:r>
            <a:r>
              <a:rPr lang="en-US" altLang="zh-CN" b="1" dirty="0">
                <a:latin typeface="Consolas" panose="020B0609020204030204" pitchFamily="49" charset="0"/>
              </a:rPr>
              <a:t> &lt;&lt; "hello" &lt;&lt; ' '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		 &lt;&lt; "world";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    return 0;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}</a:t>
            </a:r>
            <a:endParaRPr lang="zh-CN" altLang="en-US" sz="2800" b="1" dirty="0">
              <a:latin typeface="Consolas" panose="020B0609020204030204" pitchFamily="49" charset="0"/>
            </a:endParaRPr>
          </a:p>
          <a:p>
            <a:endParaRPr lang="zh-CN" altLang="en-US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30780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C08340-8D2E-4823-B5D8-EF78CC176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格式化输出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D8677D-7DBD-453A-AB23-768F76C106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568" y="1251381"/>
            <a:ext cx="8047806" cy="665452"/>
          </a:xfrm>
        </p:spPr>
        <p:txBody>
          <a:bodyPr/>
          <a:lstStyle/>
          <a:p>
            <a:r>
              <a:rPr lang="zh-CN" altLang="en-US" dirty="0"/>
              <a:t>如何格式化输出 </a:t>
            </a:r>
            <a:r>
              <a:rPr lang="mr-IN" altLang="zh-CN" dirty="0"/>
              <a:t>–</a:t>
            </a:r>
            <a:r>
              <a:rPr lang="en-US" altLang="zh-CN" dirty="0"/>
              <a:t> include</a:t>
            </a:r>
            <a:r>
              <a:rPr lang="zh-CN" altLang="en-US" dirty="0"/>
              <a:t> </a:t>
            </a:r>
            <a:r>
              <a:rPr lang="en-US" altLang="zh-CN" dirty="0"/>
              <a:t>&lt;</a:t>
            </a:r>
            <a:r>
              <a:rPr lang="en-US" altLang="zh-CN" dirty="0" err="1"/>
              <a:t>iomanip</a:t>
            </a:r>
            <a:r>
              <a:rPr lang="en-US" altLang="zh-CN" dirty="0"/>
              <a:t>&gt;</a:t>
            </a:r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5DFB08D-AD7C-4779-9F7E-0705E3983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3F11355-DC2B-46FC-A0B8-0B26EEBF7EF8}"/>
              </a:ext>
            </a:extLst>
          </p:cNvPr>
          <p:cNvSpPr txBox="1"/>
          <p:nvPr/>
        </p:nvSpPr>
        <p:spPr>
          <a:xfrm>
            <a:off x="954510" y="1916833"/>
            <a:ext cx="777686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>
                <a:latin typeface="Consolas" panose="020B0609020204030204" pitchFamily="49" charset="0"/>
              </a:rPr>
              <a:t>cout</a:t>
            </a:r>
            <a:r>
              <a:rPr lang="en-US" altLang="zh-CN" sz="2000" b="1" dirty="0">
                <a:latin typeface="Consolas" panose="020B0609020204030204" pitchFamily="49" charset="0"/>
              </a:rPr>
              <a:t> &lt;&lt; </a:t>
            </a:r>
            <a:r>
              <a:rPr lang="en-US" altLang="zh-CN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fixed</a:t>
            </a:r>
            <a:r>
              <a:rPr lang="en-US" altLang="zh-CN" sz="2000" b="1" dirty="0">
                <a:latin typeface="Consolas" panose="020B0609020204030204" pitchFamily="49" charset="0"/>
              </a:rPr>
              <a:t> &lt;&lt; 2018.0 &lt;&lt; " " &lt;&lt; 0.0001 &lt;&lt; </a:t>
            </a:r>
            <a:r>
              <a:rPr lang="en-US" altLang="zh-CN" sz="2000" b="1" dirty="0" err="1">
                <a:latin typeface="Consolas" panose="020B0609020204030204" pitchFamily="49" charset="0"/>
              </a:rPr>
              <a:t>endl</a:t>
            </a:r>
            <a:r>
              <a:rPr lang="en-US" altLang="zh-CN" sz="20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000" b="1" dirty="0">
                <a:solidFill>
                  <a:schemeClr val="accent1"/>
                </a:solidFill>
                <a:latin typeface="Consolas" panose="020B0609020204030204" pitchFamily="49" charset="0"/>
              </a:rPr>
              <a:t>		//</a:t>
            </a:r>
            <a:r>
              <a:rPr lang="zh-CN" altLang="en-US" sz="2000" b="1" dirty="0">
                <a:solidFill>
                  <a:schemeClr val="accent1"/>
                </a:solidFill>
                <a:latin typeface="Consolas" panose="020B0609020204030204" pitchFamily="49" charset="0"/>
              </a:rPr>
              <a:t>浮点数，小数有效</a:t>
            </a:r>
            <a:r>
              <a:rPr lang="en-US" altLang="zh-CN" sz="2000" b="1" dirty="0">
                <a:solidFill>
                  <a:schemeClr val="accent1"/>
                </a:solidFill>
                <a:latin typeface="Consolas" panose="020B0609020204030204" pitchFamily="49" charset="0"/>
              </a:rPr>
              <a:t>6</a:t>
            </a:r>
            <a:r>
              <a:rPr lang="zh-CN" altLang="en-US" sz="2000" b="1" dirty="0">
                <a:solidFill>
                  <a:schemeClr val="accent1"/>
                </a:solidFill>
                <a:latin typeface="Consolas" panose="020B0609020204030204" pitchFamily="49" charset="0"/>
              </a:rPr>
              <a:t>位 </a:t>
            </a:r>
            <a:r>
              <a:rPr lang="en-US" altLang="zh-CN" sz="2000" b="1" dirty="0">
                <a:solidFill>
                  <a:schemeClr val="accent1"/>
                </a:solidFill>
                <a:latin typeface="Consolas" panose="020B0609020204030204" pitchFamily="49" charset="0"/>
              </a:rPr>
              <a:t>-&gt; 2018.000000 0.000100</a:t>
            </a:r>
          </a:p>
          <a:p>
            <a:r>
              <a:rPr lang="en-US" altLang="zh-CN" sz="2000" b="1" dirty="0" err="1">
                <a:latin typeface="Consolas" panose="020B0609020204030204" pitchFamily="49" charset="0"/>
              </a:rPr>
              <a:t>cout</a:t>
            </a:r>
            <a:r>
              <a:rPr lang="en-US" altLang="zh-CN" sz="2000" b="1" dirty="0">
                <a:latin typeface="Consolas" panose="020B0609020204030204" pitchFamily="49" charset="0"/>
              </a:rPr>
              <a:t> &lt;&lt; </a:t>
            </a:r>
            <a:r>
              <a:rPr lang="en-US" altLang="zh-CN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scientific</a:t>
            </a:r>
            <a:r>
              <a:rPr lang="en-US" altLang="zh-CN" sz="2000" b="1" dirty="0">
                <a:latin typeface="Consolas" panose="020B0609020204030204" pitchFamily="49" charset="0"/>
              </a:rPr>
              <a:t> &lt;&lt; 2018.0 &lt;&lt; " " &lt;&lt; 0.0001 &lt;&lt; </a:t>
            </a:r>
            <a:r>
              <a:rPr lang="en-US" altLang="zh-CN" sz="2000" b="1" dirty="0" err="1">
                <a:latin typeface="Consolas" panose="020B0609020204030204" pitchFamily="49" charset="0"/>
              </a:rPr>
              <a:t>endl</a:t>
            </a:r>
            <a:r>
              <a:rPr lang="en-US" altLang="zh-CN" sz="20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000" b="1" dirty="0">
                <a:solidFill>
                  <a:schemeClr val="accent1"/>
                </a:solidFill>
                <a:latin typeface="Consolas" panose="020B0609020204030204" pitchFamily="49" charset="0"/>
              </a:rPr>
              <a:t>		//</a:t>
            </a:r>
            <a:r>
              <a:rPr lang="zh-CN" altLang="en-US" sz="2000" b="1" dirty="0">
                <a:solidFill>
                  <a:schemeClr val="accent1"/>
                </a:solidFill>
                <a:latin typeface="Consolas" panose="020B0609020204030204" pitchFamily="49" charset="0"/>
              </a:rPr>
              <a:t>科学计数法 </a:t>
            </a:r>
            <a:r>
              <a:rPr lang="en-US" altLang="zh-CN" sz="2000" b="1" dirty="0">
                <a:solidFill>
                  <a:schemeClr val="accent1"/>
                </a:solidFill>
                <a:latin typeface="Consolas" panose="020B0609020204030204" pitchFamily="49" charset="0"/>
              </a:rPr>
              <a:t>-&gt; 2.018000e+03 1.000000e-04</a:t>
            </a:r>
          </a:p>
          <a:p>
            <a:r>
              <a:rPr lang="en-US" altLang="zh-CN" sz="2000" b="1" dirty="0" err="1">
                <a:latin typeface="Consolas" panose="020B0609020204030204" pitchFamily="49" charset="0"/>
              </a:rPr>
              <a:t>cout</a:t>
            </a:r>
            <a:r>
              <a:rPr lang="en-US" altLang="zh-CN" sz="2000" b="1" dirty="0">
                <a:latin typeface="Consolas" panose="020B0609020204030204" pitchFamily="49" charset="0"/>
              </a:rPr>
              <a:t> &lt;&lt; </a:t>
            </a:r>
            <a:r>
              <a:rPr lang="en-US" altLang="zh-CN" sz="2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defaultfloat</a:t>
            </a:r>
            <a:r>
              <a:rPr lang="en-US" altLang="zh-CN" sz="20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000" b="1" dirty="0">
                <a:solidFill>
                  <a:schemeClr val="accent1"/>
                </a:solidFill>
                <a:latin typeface="Consolas" panose="020B0609020204030204" pitchFamily="49" charset="0"/>
              </a:rPr>
              <a:t>		//</a:t>
            </a:r>
            <a:r>
              <a:rPr lang="zh-CN" altLang="en-US" sz="2000" b="1" dirty="0">
                <a:solidFill>
                  <a:schemeClr val="accent1"/>
                </a:solidFill>
                <a:latin typeface="Consolas" panose="020B0609020204030204" pitchFamily="49" charset="0"/>
              </a:rPr>
              <a:t>还原默认输出格式</a:t>
            </a:r>
            <a:endParaRPr lang="en-US" altLang="zh-CN" sz="2000" b="1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r>
              <a:rPr lang="en-US" altLang="zh-CN" sz="2000" b="1" dirty="0" err="1">
                <a:latin typeface="Consolas" panose="020B0609020204030204" pitchFamily="49" charset="0"/>
              </a:rPr>
              <a:t>cout</a:t>
            </a:r>
            <a:r>
              <a:rPr lang="en-US" altLang="zh-CN" sz="2000" b="1" dirty="0">
                <a:latin typeface="Consolas" panose="020B0609020204030204" pitchFamily="49" charset="0"/>
              </a:rPr>
              <a:t> &lt;&lt; </a:t>
            </a:r>
            <a:r>
              <a:rPr lang="en-US" altLang="zh-CN" sz="2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setprecision</a:t>
            </a:r>
            <a:r>
              <a:rPr lang="en-US" altLang="zh-CN" sz="2000" b="1" dirty="0">
                <a:latin typeface="Consolas" panose="020B0609020204030204" pitchFamily="49" charset="0"/>
              </a:rPr>
              <a:t>(2) &lt;&lt; 3.1415926 &lt;&lt; </a:t>
            </a:r>
            <a:r>
              <a:rPr lang="en-US" altLang="zh-CN" sz="2000" b="1" dirty="0" err="1">
                <a:latin typeface="Consolas" panose="020B0609020204030204" pitchFamily="49" charset="0"/>
              </a:rPr>
              <a:t>endl</a:t>
            </a:r>
            <a:r>
              <a:rPr lang="en-US" altLang="zh-CN" sz="20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000" b="1" dirty="0">
                <a:solidFill>
                  <a:schemeClr val="accent1"/>
                </a:solidFill>
                <a:latin typeface="Consolas" panose="020B0609020204030204" pitchFamily="49" charset="0"/>
              </a:rPr>
              <a:t>		//</a:t>
            </a:r>
            <a:r>
              <a:rPr lang="zh-CN" altLang="en-US" sz="2000" b="1" dirty="0">
                <a:solidFill>
                  <a:schemeClr val="accent1"/>
                </a:solidFill>
                <a:latin typeface="Consolas" panose="020B0609020204030204" pitchFamily="49" charset="0"/>
              </a:rPr>
              <a:t>输出精度设置为</a:t>
            </a:r>
            <a:r>
              <a:rPr lang="en-US" altLang="zh-CN" sz="2000" b="1" dirty="0">
                <a:solidFill>
                  <a:schemeClr val="accent1"/>
                </a:solidFill>
                <a:latin typeface="Consolas" panose="020B0609020204030204" pitchFamily="49" charset="0"/>
              </a:rPr>
              <a:t>2</a:t>
            </a:r>
            <a:r>
              <a:rPr lang="zh-CN" altLang="en-US" sz="2000" b="1" dirty="0">
                <a:solidFill>
                  <a:schemeClr val="accent1"/>
                </a:solidFill>
                <a:latin typeface="Consolas" panose="020B0609020204030204" pitchFamily="49" charset="0"/>
              </a:rPr>
              <a:t>，包括整数</a:t>
            </a:r>
            <a:r>
              <a:rPr lang="en-US" altLang="zh-CN" sz="2000" b="1" dirty="0">
                <a:solidFill>
                  <a:schemeClr val="accent1"/>
                </a:solidFill>
                <a:latin typeface="Consolas" panose="020B0609020204030204" pitchFamily="49" charset="0"/>
              </a:rPr>
              <a:t>+</a:t>
            </a:r>
            <a:r>
              <a:rPr lang="zh-CN" altLang="en-US" sz="2000" b="1" dirty="0">
                <a:solidFill>
                  <a:schemeClr val="accent1"/>
                </a:solidFill>
                <a:latin typeface="Consolas" panose="020B0609020204030204" pitchFamily="49" charset="0"/>
              </a:rPr>
              <a:t>小数</a:t>
            </a:r>
            <a:r>
              <a:rPr lang="en-US" altLang="zh-CN" sz="2000" b="1" dirty="0">
                <a:solidFill>
                  <a:schemeClr val="accent1"/>
                </a:solidFill>
                <a:latin typeface="Consolas" panose="020B0609020204030204" pitchFamily="49" charset="0"/>
              </a:rPr>
              <a:t> -&gt; 3.1</a:t>
            </a:r>
          </a:p>
          <a:p>
            <a:r>
              <a:rPr lang="en-US" altLang="zh-CN" sz="2000" b="1" dirty="0" err="1">
                <a:latin typeface="Consolas" panose="020B0609020204030204" pitchFamily="49" charset="0"/>
              </a:rPr>
              <a:t>cout</a:t>
            </a:r>
            <a:r>
              <a:rPr lang="en-US" altLang="zh-CN" sz="2000" b="1" dirty="0">
                <a:latin typeface="Consolas" panose="020B0609020204030204" pitchFamily="49" charset="0"/>
              </a:rPr>
              <a:t> &lt;&lt; </a:t>
            </a:r>
            <a:r>
              <a:rPr lang="en-US" altLang="zh-CN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oct</a:t>
            </a:r>
            <a:r>
              <a:rPr lang="en-US" altLang="zh-CN" sz="2000" b="1" dirty="0">
                <a:latin typeface="Consolas" panose="020B0609020204030204" pitchFamily="49" charset="0"/>
              </a:rPr>
              <a:t> &lt;&lt; 12 &lt;&lt; " " &lt;&lt; </a:t>
            </a:r>
            <a:r>
              <a:rPr lang="en-US" altLang="zh-CN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hex</a:t>
            </a:r>
            <a:r>
              <a:rPr lang="en-US" altLang="zh-CN" sz="2000" b="1" dirty="0">
                <a:latin typeface="Consolas" panose="020B0609020204030204" pitchFamily="49" charset="0"/>
              </a:rPr>
              <a:t> &lt;&lt; 12 &lt;&lt; </a:t>
            </a:r>
            <a:r>
              <a:rPr lang="en-US" altLang="zh-CN" sz="2000" b="1" dirty="0" err="1">
                <a:latin typeface="Consolas" panose="020B0609020204030204" pitchFamily="49" charset="0"/>
              </a:rPr>
              <a:t>endl</a:t>
            </a:r>
            <a:r>
              <a:rPr lang="en-US" altLang="zh-CN" sz="2000" b="1" dirty="0">
                <a:latin typeface="Consolas" panose="020B0609020204030204" pitchFamily="49" charset="0"/>
              </a:rPr>
              <a:t>; </a:t>
            </a:r>
          </a:p>
          <a:p>
            <a:r>
              <a:rPr lang="en-US" altLang="zh-CN" sz="2000" b="1" dirty="0">
                <a:solidFill>
                  <a:schemeClr val="accent1"/>
                </a:solidFill>
                <a:latin typeface="Consolas" panose="020B0609020204030204" pitchFamily="49" charset="0"/>
              </a:rPr>
              <a:t>		//</a:t>
            </a:r>
            <a:r>
              <a:rPr lang="zh-CN" altLang="en-US" sz="2000" b="1" dirty="0">
                <a:solidFill>
                  <a:schemeClr val="accent1"/>
                </a:solidFill>
                <a:latin typeface="Consolas" panose="020B0609020204030204" pitchFamily="49" charset="0"/>
              </a:rPr>
              <a:t>八进制输出 </a:t>
            </a:r>
            <a:r>
              <a:rPr lang="en-US" altLang="zh-CN" sz="2000" b="1" dirty="0">
                <a:solidFill>
                  <a:schemeClr val="accent1"/>
                </a:solidFill>
                <a:latin typeface="Consolas" panose="020B0609020204030204" pitchFamily="49" charset="0"/>
              </a:rPr>
              <a:t>-&gt; 14</a:t>
            </a:r>
            <a:r>
              <a:rPr lang="zh-CN" altLang="en-US" sz="2000" b="1" dirty="0">
                <a:solidFill>
                  <a:schemeClr val="accent1"/>
                </a:solidFill>
                <a:latin typeface="Consolas" panose="020B0609020204030204" pitchFamily="49" charset="0"/>
              </a:rPr>
              <a:t>  十六进制输出 </a:t>
            </a:r>
            <a:r>
              <a:rPr lang="en-US" altLang="zh-CN" sz="2000" b="1" dirty="0">
                <a:solidFill>
                  <a:schemeClr val="accent1"/>
                </a:solidFill>
                <a:latin typeface="Consolas" panose="020B0609020204030204" pitchFamily="49" charset="0"/>
              </a:rPr>
              <a:t>-&gt; c</a:t>
            </a:r>
          </a:p>
          <a:p>
            <a:r>
              <a:rPr lang="en-US" altLang="zh-CN" sz="2000" b="1" dirty="0" err="1">
                <a:latin typeface="Consolas" panose="020B0609020204030204" pitchFamily="49" charset="0"/>
              </a:rPr>
              <a:t>cout</a:t>
            </a:r>
            <a:r>
              <a:rPr lang="en-US" altLang="zh-CN" sz="2000" b="1" dirty="0">
                <a:latin typeface="Consolas" panose="020B0609020204030204" pitchFamily="49" charset="0"/>
              </a:rPr>
              <a:t> &lt;&lt; </a:t>
            </a:r>
            <a:r>
              <a:rPr lang="en-US" altLang="zh-CN" sz="2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dec</a:t>
            </a:r>
            <a:r>
              <a:rPr lang="en-US" altLang="zh-CN" sz="2000" b="1" dirty="0">
                <a:latin typeface="Consolas" panose="020B0609020204030204" pitchFamily="49" charset="0"/>
              </a:rPr>
              <a:t>;	</a:t>
            </a:r>
          </a:p>
          <a:p>
            <a:r>
              <a:rPr lang="en-US" altLang="zh-CN" sz="2000" b="1" dirty="0">
                <a:solidFill>
                  <a:schemeClr val="accent1"/>
                </a:solidFill>
                <a:latin typeface="Consolas" panose="020B0609020204030204" pitchFamily="49" charset="0"/>
              </a:rPr>
              <a:t>		//</a:t>
            </a:r>
            <a:r>
              <a:rPr lang="zh-CN" altLang="en-US" sz="2000" b="1" dirty="0">
                <a:solidFill>
                  <a:schemeClr val="accent1"/>
                </a:solidFill>
                <a:latin typeface="Consolas" panose="020B0609020204030204" pitchFamily="49" charset="0"/>
              </a:rPr>
              <a:t>还原十进制</a:t>
            </a:r>
            <a:endParaRPr lang="en-US" altLang="zh-CN" sz="2000" b="1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r>
              <a:rPr lang="en-US" altLang="zh-CN" sz="2000" b="1" dirty="0" err="1">
                <a:latin typeface="Consolas" panose="020B0609020204030204" pitchFamily="49" charset="0"/>
              </a:rPr>
              <a:t>cout</a:t>
            </a:r>
            <a:r>
              <a:rPr lang="en-US" altLang="zh-CN" sz="2000" b="1" dirty="0">
                <a:latin typeface="Consolas" panose="020B0609020204030204" pitchFamily="49" charset="0"/>
              </a:rPr>
              <a:t> &lt;&lt; </a:t>
            </a:r>
            <a:r>
              <a:rPr lang="en-US" altLang="zh-CN" sz="2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setw</a:t>
            </a:r>
            <a:r>
              <a:rPr lang="en-US" altLang="zh-CN" sz="2000" b="1" dirty="0">
                <a:latin typeface="Consolas" panose="020B0609020204030204" pitchFamily="49" charset="0"/>
              </a:rPr>
              <a:t>(3) &lt;&lt; </a:t>
            </a:r>
            <a:r>
              <a:rPr lang="en-US" altLang="zh-CN" sz="2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setfill</a:t>
            </a:r>
            <a:r>
              <a:rPr lang="en-US" altLang="zh-CN" sz="2000" b="1" dirty="0">
                <a:latin typeface="Consolas" panose="020B0609020204030204" pitchFamily="49" charset="0"/>
              </a:rPr>
              <a:t>('*') &lt;&lt; 5 &lt;&lt; </a:t>
            </a:r>
            <a:r>
              <a:rPr lang="en-US" altLang="zh-CN" sz="2000" b="1" dirty="0" err="1">
                <a:latin typeface="Consolas" panose="020B0609020204030204" pitchFamily="49" charset="0"/>
              </a:rPr>
              <a:t>endl</a:t>
            </a:r>
            <a:r>
              <a:rPr lang="en-US" altLang="zh-CN" sz="2000" b="1" dirty="0">
                <a:latin typeface="Consolas" panose="020B0609020204030204" pitchFamily="49" charset="0"/>
              </a:rPr>
              <a:t>;</a:t>
            </a:r>
          </a:p>
          <a:p>
            <a:r>
              <a:rPr lang="zh-CN" altLang="en-US" sz="2000" b="1" dirty="0">
                <a:solidFill>
                  <a:schemeClr val="accent1"/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sz="2000" b="1" dirty="0">
                <a:solidFill>
                  <a:schemeClr val="accent1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2000" b="1" dirty="0">
                <a:solidFill>
                  <a:schemeClr val="accent1"/>
                </a:solidFill>
                <a:latin typeface="Consolas" panose="020B0609020204030204" pitchFamily="49" charset="0"/>
              </a:rPr>
              <a:t>设置对齐长度为</a:t>
            </a:r>
            <a:r>
              <a:rPr lang="en-US" altLang="zh-CN" sz="2000" b="1" dirty="0">
                <a:solidFill>
                  <a:schemeClr val="accent1"/>
                </a:solidFill>
                <a:latin typeface="Consolas" panose="020B0609020204030204" pitchFamily="49" charset="0"/>
              </a:rPr>
              <a:t>3</a:t>
            </a:r>
            <a:r>
              <a:rPr lang="zh-CN" altLang="en-US" sz="2000" b="1" dirty="0">
                <a:solidFill>
                  <a:schemeClr val="accent1"/>
                </a:solidFill>
                <a:latin typeface="Consolas" panose="020B0609020204030204" pitchFamily="49" charset="0"/>
              </a:rPr>
              <a:t>，对齐字符为</a:t>
            </a:r>
            <a:r>
              <a:rPr lang="en-US" altLang="zh-CN" sz="2000" b="1" dirty="0">
                <a:solidFill>
                  <a:schemeClr val="accent1"/>
                </a:solidFill>
                <a:latin typeface="Consolas" panose="020B0609020204030204" pitchFamily="49" charset="0"/>
              </a:rPr>
              <a:t>* -&gt; **5</a:t>
            </a:r>
          </a:p>
        </p:txBody>
      </p:sp>
    </p:spTree>
    <p:extLst>
      <p:ext uri="{BB962C8B-B14F-4D97-AF65-F5344CB8AC3E}">
        <p14:creationId xmlns:p14="http://schemas.microsoft.com/office/powerpoint/2010/main" val="2389575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C08340-8D2E-4823-B5D8-EF78CC176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格式化输出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D8677D-7DBD-453A-AB23-768F76C106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28801"/>
            <a:ext cx="8047806" cy="2664296"/>
          </a:xfrm>
        </p:spPr>
        <p:txBody>
          <a:bodyPr/>
          <a:lstStyle/>
          <a:p>
            <a:r>
              <a:rPr lang="zh-CN" altLang="en-US" dirty="0"/>
              <a:t>以</a:t>
            </a:r>
            <a:r>
              <a:rPr lang="en-US" altLang="zh-CN" dirty="0" err="1"/>
              <a:t>setprecision</a:t>
            </a:r>
            <a:r>
              <a:rPr lang="zh-CN" altLang="en-US" dirty="0"/>
              <a:t>为例</a:t>
            </a:r>
            <a:endParaRPr lang="en-US" altLang="zh-CN" dirty="0"/>
          </a:p>
          <a:p>
            <a:pPr lvl="1"/>
            <a:r>
              <a:rPr lang="en-US" altLang="zh-CN" dirty="0" err="1"/>
              <a:t>cout</a:t>
            </a:r>
            <a:r>
              <a:rPr lang="en-US" altLang="zh-CN" dirty="0"/>
              <a:t> &lt;&lt; </a:t>
            </a:r>
            <a:r>
              <a:rPr lang="en-US" altLang="zh-CN" dirty="0" err="1"/>
              <a:t>setprecision</a:t>
            </a:r>
            <a:r>
              <a:rPr lang="en-US" altLang="zh-CN" dirty="0"/>
              <a:t>(2)</a:t>
            </a:r>
            <a:r>
              <a:rPr lang="ja-JP" altLang="en-US" dirty="0"/>
              <a:t> </a:t>
            </a:r>
            <a:r>
              <a:rPr lang="en-US" altLang="ja-JP" dirty="0"/>
              <a:t>&lt;&lt;</a:t>
            </a:r>
            <a:r>
              <a:rPr lang="ja-JP" altLang="en-US" dirty="0"/>
              <a:t> </a:t>
            </a:r>
            <a:r>
              <a:rPr lang="en-US" altLang="ja-JP" dirty="0"/>
              <a:t>1.05 &lt;&lt; </a:t>
            </a:r>
            <a:r>
              <a:rPr lang="en-US" altLang="ja-JP" dirty="0" err="1"/>
              <a:t>endl</a:t>
            </a:r>
            <a:r>
              <a:rPr lang="en-US" altLang="ja-JP" dirty="0"/>
              <a:t>;</a:t>
            </a:r>
          </a:p>
          <a:p>
            <a:pPr lvl="1"/>
            <a:r>
              <a:rPr lang="zh-CN" altLang="en-US" dirty="0"/>
              <a:t>保留</a:t>
            </a:r>
            <a:r>
              <a:rPr lang="en-US" altLang="zh-CN" dirty="0"/>
              <a:t>2</a:t>
            </a:r>
            <a:r>
              <a:rPr lang="zh-CN" altLang="en-US" dirty="0"/>
              <a:t>位精度，输出</a:t>
            </a:r>
            <a:r>
              <a:rPr lang="en-US" altLang="zh-CN" dirty="0"/>
              <a:t>1.1</a:t>
            </a:r>
          </a:p>
          <a:p>
            <a:r>
              <a:rPr lang="zh-CN" altLang="en-US" dirty="0"/>
              <a:t>如何实现？</a:t>
            </a:r>
            <a:endParaRPr lang="en-US" altLang="zh-CN" dirty="0"/>
          </a:p>
          <a:p>
            <a:pPr lvl="1"/>
            <a:r>
              <a:rPr lang="en-US" altLang="zh-CN" dirty="0"/>
              <a:t>C++</a:t>
            </a:r>
            <a:r>
              <a:rPr lang="zh-CN" altLang="en-US" dirty="0"/>
              <a:t>标准中未定义，不同编译器有自己的实现方式</a:t>
            </a:r>
            <a:endParaRPr lang="en-US" altLang="zh-CN" dirty="0"/>
          </a:p>
          <a:p>
            <a:pPr lvl="1"/>
            <a:r>
              <a:rPr lang="zh-CN" altLang="en-US" dirty="0"/>
              <a:t>一种实现方式的示例</a:t>
            </a:r>
            <a:endParaRPr lang="en-US" altLang="zh-CN" dirty="0"/>
          </a:p>
          <a:p>
            <a:pPr lvl="1"/>
            <a:endParaRPr lang="en-US" altLang="ja-JP" dirty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5DFB08D-AD7C-4779-9F7E-0705E3983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9062AED-DE4A-4989-951C-216B4BAF2471}"/>
              </a:ext>
            </a:extLst>
          </p:cNvPr>
          <p:cNvSpPr txBox="1"/>
          <p:nvPr/>
        </p:nvSpPr>
        <p:spPr>
          <a:xfrm>
            <a:off x="1763688" y="4123997"/>
            <a:ext cx="66247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Consolas" panose="020B0609020204030204" pitchFamily="49" charset="0"/>
              </a:rPr>
              <a:t>class </a:t>
            </a:r>
            <a:r>
              <a:rPr lang="en-US" altLang="zh-CN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setprecision</a:t>
            </a:r>
            <a:endParaRPr lang="en-US" altLang="zh-CN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zh-CN" b="1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private: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	</a:t>
            </a:r>
            <a:r>
              <a:rPr lang="en-US" altLang="zh-CN" b="1" dirty="0" err="1">
                <a:latin typeface="Consolas" panose="020B0609020204030204" pitchFamily="49" charset="0"/>
              </a:rPr>
              <a:t>int</a:t>
            </a:r>
            <a:r>
              <a:rPr lang="en-US" altLang="zh-CN" b="1" dirty="0"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</a:rPr>
              <a:t>precision</a:t>
            </a:r>
            <a:r>
              <a:rPr lang="en-US" altLang="zh-CN" b="1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public: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	</a:t>
            </a:r>
            <a:r>
              <a:rPr lang="en-US" altLang="zh-CN" b="1" dirty="0" err="1">
                <a:latin typeface="Consolas" panose="020B0609020204030204" pitchFamily="49" charset="0"/>
              </a:rPr>
              <a:t>setprecision</a:t>
            </a:r>
            <a:r>
              <a:rPr lang="en-US" altLang="zh-CN" b="1" dirty="0">
                <a:latin typeface="Consolas" panose="020B0609020204030204" pitchFamily="49" charset="0"/>
              </a:rPr>
              <a:t>(</a:t>
            </a:r>
            <a:r>
              <a:rPr lang="en-US" altLang="zh-CN" b="1" dirty="0" err="1">
                <a:latin typeface="Consolas" panose="020B0609020204030204" pitchFamily="49" charset="0"/>
              </a:rPr>
              <a:t>int</a:t>
            </a:r>
            <a:r>
              <a:rPr lang="en-US" altLang="zh-CN" b="1" dirty="0">
                <a:latin typeface="Consolas" panose="020B0609020204030204" pitchFamily="49" charset="0"/>
              </a:rPr>
              <a:t> p) : precision(p) {}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	</a:t>
            </a:r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</a:rPr>
              <a:t>friend class </a:t>
            </a:r>
            <a:r>
              <a:rPr lang="en-US" altLang="zh-CN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ostream</a:t>
            </a:r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};</a:t>
            </a:r>
            <a:endParaRPr lang="zh-CN" altLang="en-US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19824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2E131D-1A61-4E64-86B9-F81815689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Consolas" panose="020B0609020204030204" pitchFamily="49" charset="0"/>
              </a:rPr>
              <a:t>流操纵算子</a:t>
            </a:r>
            <a:r>
              <a:rPr lang="en-US" altLang="zh-CN" sz="3200" dirty="0"/>
              <a:t>(stream manipulator)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B658E5-2B26-4849-AE4D-0154B4DA97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9862" y="1844824"/>
            <a:ext cx="3056804" cy="4439703"/>
          </a:xfrm>
        </p:spPr>
        <p:txBody>
          <a:bodyPr/>
          <a:lstStyle/>
          <a:p>
            <a:r>
              <a:rPr lang="zh-CN" altLang="en-US" dirty="0"/>
              <a:t>借助辅助类，</a:t>
            </a:r>
            <a:br>
              <a:rPr lang="en-US" altLang="zh-CN" dirty="0"/>
            </a:br>
            <a:r>
              <a:rPr lang="zh-CN" altLang="en-US" dirty="0"/>
              <a:t>设置成员变量</a:t>
            </a:r>
            <a:endParaRPr lang="en-US" altLang="zh-CN" dirty="0"/>
          </a:p>
          <a:p>
            <a:r>
              <a:rPr lang="zh-CN" altLang="en-US" dirty="0"/>
              <a:t>这种类叫</a:t>
            </a:r>
            <a:br>
              <a:rPr lang="en-US" altLang="zh-CN" dirty="0"/>
            </a:br>
            <a:r>
              <a:rPr lang="zh-CN" altLang="en-US" dirty="0"/>
              <a:t>流操纵算子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0F1FA33-1F7F-442D-92D0-832403B64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17</a:t>
            </a:fld>
            <a:endParaRPr lang="en-US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CF9848D-3AAA-469F-903B-6E7A06871F58}"/>
              </a:ext>
            </a:extLst>
          </p:cNvPr>
          <p:cNvSpPr txBox="1"/>
          <p:nvPr/>
        </p:nvSpPr>
        <p:spPr>
          <a:xfrm>
            <a:off x="395536" y="1700808"/>
            <a:ext cx="5096267" cy="43396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latin typeface="Consolas" panose="020B0609020204030204" pitchFamily="49" charset="0"/>
              </a:rPr>
              <a:t>class </a:t>
            </a:r>
            <a:r>
              <a:rPr lang="en-US" altLang="zh-CN" sz="2000" b="1" dirty="0" err="1">
                <a:latin typeface="Consolas" panose="020B0609020204030204" pitchFamily="49" charset="0"/>
              </a:rPr>
              <a:t>ostream</a:t>
            </a:r>
            <a:endParaRPr lang="en-US" altLang="zh-CN" sz="2000" b="1" dirty="0"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private: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</a:t>
            </a:r>
            <a:r>
              <a:rPr lang="en-US" altLang="zh-CN" sz="2000" b="1" dirty="0" err="1">
                <a:latin typeface="Consolas" panose="020B0609020204030204" pitchFamily="49" charset="0"/>
              </a:rPr>
              <a:t>int</a:t>
            </a:r>
            <a:r>
              <a:rPr lang="en-US" altLang="zh-CN" sz="2000" b="1" dirty="0"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precision</a:t>
            </a:r>
            <a:r>
              <a:rPr lang="en-US" altLang="zh-CN" sz="2000" b="1" dirty="0">
                <a:latin typeface="Consolas" panose="020B0609020204030204" pitchFamily="49" charset="0"/>
              </a:rPr>
              <a:t>; </a:t>
            </a:r>
            <a:r>
              <a:rPr lang="en-US" altLang="zh-CN" sz="2000" b="1" dirty="0">
                <a:solidFill>
                  <a:schemeClr val="accent1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2000" b="1" dirty="0">
                <a:solidFill>
                  <a:schemeClr val="accent1"/>
                </a:solidFill>
                <a:latin typeface="Consolas" panose="020B0609020204030204" pitchFamily="49" charset="0"/>
              </a:rPr>
              <a:t>记录流的状态</a:t>
            </a:r>
            <a:endParaRPr lang="en-US" altLang="zh-CN" sz="2000" b="1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latin typeface="Consolas" panose="020B0609020204030204" pitchFamily="49" charset="0"/>
              </a:rPr>
              <a:t>public: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</a:t>
            </a:r>
            <a:r>
              <a:rPr lang="en-US" altLang="zh-CN" sz="2000" b="1" dirty="0" err="1">
                <a:latin typeface="Consolas" panose="020B0609020204030204" pitchFamily="49" charset="0"/>
              </a:rPr>
              <a:t>ostream</a:t>
            </a:r>
            <a:r>
              <a:rPr lang="en-US" altLang="zh-CN" sz="2000" b="1" dirty="0">
                <a:latin typeface="Consolas" panose="020B0609020204030204" pitchFamily="49" charset="0"/>
              </a:rPr>
              <a:t>&amp; </a:t>
            </a:r>
            <a:r>
              <a:rPr lang="en-US" altLang="zh-CN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operator</a:t>
            </a:r>
            <a:r>
              <a:rPr lang="en-US" altLang="zh-CN" sz="2000" b="1" dirty="0">
                <a:latin typeface="Consolas" panose="020B0609020204030204" pitchFamily="49" charset="0"/>
              </a:rPr>
              <a:t>&lt;&lt;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		(</a:t>
            </a:r>
            <a:r>
              <a:rPr lang="en-US" altLang="zh-CN" sz="2000" b="1" dirty="0" err="1">
                <a:latin typeface="Consolas" panose="020B0609020204030204" pitchFamily="49" charset="0"/>
              </a:rPr>
              <a:t>const</a:t>
            </a:r>
            <a:r>
              <a:rPr lang="en-US" altLang="zh-CN" sz="2000" b="1" dirty="0">
                <a:latin typeface="Consolas" panose="020B0609020204030204" pitchFamily="49" charset="0"/>
              </a:rPr>
              <a:t> </a:t>
            </a:r>
            <a:r>
              <a:rPr lang="en-US" altLang="zh-CN" sz="2000" b="1" dirty="0" err="1">
                <a:latin typeface="Consolas" panose="020B0609020204030204" pitchFamily="49" charset="0"/>
              </a:rPr>
              <a:t>setprecision</a:t>
            </a:r>
            <a:r>
              <a:rPr lang="en-US" altLang="zh-CN" sz="2000" b="1" dirty="0">
                <a:latin typeface="Consolas" panose="020B0609020204030204" pitchFamily="49" charset="0"/>
              </a:rPr>
              <a:t> &amp;m) {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	</a:t>
            </a:r>
            <a:r>
              <a:rPr lang="en-US" altLang="zh-CN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precision</a:t>
            </a:r>
            <a:r>
              <a:rPr lang="en-US" altLang="zh-CN" sz="2000" b="1" dirty="0">
                <a:latin typeface="Consolas" panose="020B0609020204030204" pitchFamily="49" charset="0"/>
              </a:rPr>
              <a:t> = </a:t>
            </a:r>
            <a:r>
              <a:rPr lang="en-US" altLang="zh-CN" sz="2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m.precision</a:t>
            </a:r>
            <a:r>
              <a:rPr lang="en-US" altLang="zh-CN" sz="20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	return *this;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}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}</a:t>
            </a:r>
            <a:r>
              <a:rPr lang="en-US" altLang="zh-CN" sz="2000" b="1" dirty="0" err="1">
                <a:latin typeface="Consolas" panose="020B0609020204030204" pitchFamily="49" charset="0"/>
              </a:rPr>
              <a:t>cout</a:t>
            </a:r>
            <a:r>
              <a:rPr lang="en-US" altLang="zh-CN" sz="2000" b="1" dirty="0">
                <a:latin typeface="Consolas" panose="020B0609020204030204" pitchFamily="49" charset="0"/>
              </a:rPr>
              <a:t>;</a:t>
            </a:r>
          </a:p>
          <a:p>
            <a:endParaRPr lang="en-US" altLang="zh-CN" sz="3200" b="1" dirty="0">
              <a:latin typeface="Consolas" panose="020B0609020204030204" pitchFamily="49" charset="0"/>
            </a:endParaRPr>
          </a:p>
          <a:p>
            <a:r>
              <a:rPr lang="en-US" altLang="zh-CN" sz="2400" b="1" dirty="0">
                <a:solidFill>
                  <a:srgbClr val="3A536D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2400" b="1" dirty="0" err="1">
                <a:solidFill>
                  <a:srgbClr val="3A536D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sz="2400" b="1" dirty="0">
                <a:solidFill>
                  <a:srgbClr val="3A536D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zh-CN" sz="2400" b="1" dirty="0" err="1">
                <a:solidFill>
                  <a:srgbClr val="3A536D"/>
                </a:solidFill>
                <a:latin typeface="Consolas" panose="020B0609020204030204" pitchFamily="49" charset="0"/>
              </a:rPr>
              <a:t>setprecision</a:t>
            </a:r>
            <a:r>
              <a:rPr lang="en-US" altLang="zh-CN" sz="2400" b="1" dirty="0">
                <a:solidFill>
                  <a:srgbClr val="3A536D"/>
                </a:solidFill>
                <a:latin typeface="Consolas" panose="020B0609020204030204" pitchFamily="49" charset="0"/>
              </a:rPr>
              <a:t>(2);</a:t>
            </a:r>
            <a:endParaRPr lang="zh-CN" altLang="en-US" sz="2400" b="1" dirty="0">
              <a:solidFill>
                <a:srgbClr val="3A536D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7737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79FA72-53A9-48EA-A329-757A2E88C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流操纵算子：</a:t>
            </a:r>
            <a:r>
              <a:rPr lang="en-US" altLang="zh-CN" dirty="0" err="1"/>
              <a:t>endl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B58C30-03BA-42BD-86B7-625807C69F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984" y="1295221"/>
            <a:ext cx="8047806" cy="5322710"/>
          </a:xfrm>
        </p:spPr>
        <p:txBody>
          <a:bodyPr/>
          <a:lstStyle/>
          <a:p>
            <a:r>
              <a:rPr lang="en-US" altLang="zh-CN" dirty="0"/>
              <a:t>C++</a:t>
            </a:r>
            <a:r>
              <a:rPr lang="zh-CN" altLang="en-US" dirty="0"/>
              <a:t>标准中</a:t>
            </a:r>
            <a:r>
              <a:rPr lang="en-US" altLang="zh-CN" dirty="0" err="1"/>
              <a:t>endl</a:t>
            </a:r>
            <a:r>
              <a:rPr lang="zh-CN" altLang="en-US" dirty="0"/>
              <a:t>的声明</a:t>
            </a:r>
            <a:endParaRPr lang="en-US" altLang="zh-CN" dirty="0"/>
          </a:p>
          <a:p>
            <a:pPr lvl="1"/>
            <a:r>
              <a:rPr lang="en-US" altLang="zh-CN" dirty="0" err="1"/>
              <a:t>ostream</a:t>
            </a:r>
            <a:r>
              <a:rPr lang="en-US" altLang="zh-CN" dirty="0"/>
              <a:t>&amp; </a:t>
            </a:r>
            <a:r>
              <a:rPr lang="en-US" altLang="zh-CN" dirty="0" err="1"/>
              <a:t>endl</a:t>
            </a:r>
            <a:r>
              <a:rPr lang="en-US" altLang="zh-CN" dirty="0"/>
              <a:t>(</a:t>
            </a:r>
            <a:r>
              <a:rPr lang="en-US" altLang="zh-CN" dirty="0" err="1"/>
              <a:t>ostream</a:t>
            </a:r>
            <a:r>
              <a:rPr lang="en-US" altLang="zh-CN" dirty="0"/>
              <a:t>&amp; </a:t>
            </a:r>
            <a:r>
              <a:rPr lang="en-US" altLang="zh-CN" dirty="0" err="1"/>
              <a:t>os</a:t>
            </a:r>
            <a:r>
              <a:rPr lang="en-US" altLang="zh-CN" dirty="0"/>
              <a:t>);</a:t>
            </a:r>
          </a:p>
          <a:p>
            <a:r>
              <a:rPr lang="en-US" altLang="zh-CN" dirty="0" err="1"/>
              <a:t>endl</a:t>
            </a:r>
            <a:r>
              <a:rPr lang="zh-CN" altLang="en-US" dirty="0"/>
              <a:t>是一个函数</a:t>
            </a:r>
            <a:endParaRPr lang="en-US" altLang="zh-CN" dirty="0"/>
          </a:p>
          <a:p>
            <a:pPr lvl="1"/>
            <a:r>
              <a:rPr lang="zh-CN" altLang="en-US" dirty="0"/>
              <a:t>等同于输出</a:t>
            </a:r>
            <a:r>
              <a:rPr lang="en-US" altLang="zh-CN" dirty="0"/>
              <a:t>'\n'</a:t>
            </a:r>
            <a:r>
              <a:rPr lang="zh-CN" altLang="en-US" dirty="0"/>
              <a:t>，再清空缓冲区 </a:t>
            </a:r>
            <a:r>
              <a:rPr lang="en-US" altLang="zh-CN" dirty="0" err="1"/>
              <a:t>os.flush</a:t>
            </a:r>
            <a:r>
              <a:rPr lang="en-US" altLang="zh-CN" dirty="0"/>
              <a:t>()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可以调用 </a:t>
            </a:r>
            <a:r>
              <a:rPr lang="en-US" altLang="zh-CN" dirty="0" err="1"/>
              <a:t>endl</a:t>
            </a:r>
            <a:r>
              <a:rPr lang="en-US" altLang="zh-CN" dirty="0"/>
              <a:t>(</a:t>
            </a:r>
            <a:r>
              <a:rPr lang="en-US" altLang="zh-CN" dirty="0" err="1"/>
              <a:t>cout</a:t>
            </a:r>
            <a:r>
              <a:rPr lang="en-US" altLang="zh-CN" dirty="0"/>
              <a:t>);</a:t>
            </a:r>
          </a:p>
          <a:p>
            <a:r>
              <a:rPr lang="zh-CN" altLang="en-US" dirty="0"/>
              <a:t>缓冲区</a:t>
            </a:r>
            <a:endParaRPr lang="en-US" altLang="zh-CN" dirty="0"/>
          </a:p>
          <a:p>
            <a:pPr lvl="1"/>
            <a:r>
              <a:rPr lang="zh-CN" altLang="en-US" dirty="0"/>
              <a:t>目的是减少外部读写次数</a:t>
            </a:r>
            <a:endParaRPr lang="en-US" altLang="zh-CN" dirty="0"/>
          </a:p>
          <a:p>
            <a:pPr lvl="1"/>
            <a:r>
              <a:rPr lang="zh-CN" altLang="en-US" dirty="0"/>
              <a:t>写文件时，只有清空缓冲区或关闭文件才能保证内容正确写入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16EB8A7-1F8A-4557-876C-4D962084C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3674040-EE9D-457F-A46A-C3210BE0C751}"/>
              </a:ext>
            </a:extLst>
          </p:cNvPr>
          <p:cNvSpPr txBox="1"/>
          <p:nvPr/>
        </p:nvSpPr>
        <p:spPr>
          <a:xfrm>
            <a:off x="1856280" y="3092927"/>
            <a:ext cx="662473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ostream</a:t>
            </a:r>
            <a:r>
              <a:rPr lang="en-US" altLang="zh-CN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&amp; </a:t>
            </a:r>
            <a:r>
              <a:rPr lang="en-US" altLang="zh-CN" sz="2000" b="1" dirty="0" err="1">
                <a:latin typeface="Consolas" panose="020B0609020204030204" pitchFamily="49" charset="0"/>
              </a:rPr>
              <a:t>endl</a:t>
            </a:r>
            <a:r>
              <a:rPr lang="en-US" altLang="zh-CN" sz="2000" b="1" dirty="0">
                <a:latin typeface="Consolas" panose="020B0609020204030204" pitchFamily="49" charset="0"/>
              </a:rPr>
              <a:t>(</a:t>
            </a:r>
            <a:r>
              <a:rPr lang="en-US" altLang="zh-CN" sz="2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ostream</a:t>
            </a:r>
            <a:r>
              <a:rPr lang="en-US" altLang="zh-CN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&amp; </a:t>
            </a:r>
            <a:r>
              <a:rPr lang="en-US" altLang="zh-CN" sz="2000" b="1" dirty="0" err="1">
                <a:latin typeface="Consolas" panose="020B0609020204030204" pitchFamily="49" charset="0"/>
              </a:rPr>
              <a:t>os</a:t>
            </a:r>
            <a:r>
              <a:rPr lang="en-US" altLang="zh-CN" sz="2000" b="1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</a:t>
            </a:r>
            <a:r>
              <a:rPr lang="en-US" altLang="zh-CN" sz="2000" b="1" dirty="0" err="1">
                <a:latin typeface="Consolas" panose="020B0609020204030204" pitchFamily="49" charset="0"/>
              </a:rPr>
              <a:t>os.put</a:t>
            </a:r>
            <a:r>
              <a:rPr lang="en-US" altLang="zh-CN" sz="2000" b="1" dirty="0">
                <a:latin typeface="Consolas" panose="020B0609020204030204" pitchFamily="49" charset="0"/>
              </a:rPr>
              <a:t>('\n');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</a:t>
            </a:r>
            <a:r>
              <a:rPr lang="en-US" altLang="zh-CN" sz="2000" b="1" dirty="0" err="1">
                <a:latin typeface="Consolas" panose="020B0609020204030204" pitchFamily="49" charset="0"/>
              </a:rPr>
              <a:t>os.</a:t>
            </a:r>
            <a:r>
              <a:rPr lang="en-US" altLang="zh-CN" sz="2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flush</a:t>
            </a:r>
            <a:r>
              <a:rPr lang="en-US" altLang="zh-CN" sz="2000" b="1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return </a:t>
            </a:r>
            <a:r>
              <a:rPr lang="en-US" altLang="zh-CN" sz="2000" b="1" dirty="0" err="1">
                <a:latin typeface="Consolas" panose="020B0609020204030204" pitchFamily="49" charset="0"/>
              </a:rPr>
              <a:t>os</a:t>
            </a:r>
            <a:r>
              <a:rPr lang="en-US" altLang="zh-CN" sz="20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1403648" y="3095540"/>
            <a:ext cx="4882802" cy="1557596"/>
          </a:xfrm>
          <a:prstGeom prst="roundRect">
            <a:avLst/>
          </a:prstGeom>
          <a:solidFill>
            <a:schemeClr val="accent1">
              <a:alpha val="1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251671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EE506A-7E85-443C-AB43-545474DC9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流操纵算子：</a:t>
            </a:r>
            <a:r>
              <a:rPr lang="en-US" altLang="zh-CN" dirty="0" err="1"/>
              <a:t>endl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B6E5EA-A39E-4734-9651-C22103413A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endl</a:t>
            </a:r>
            <a:r>
              <a:rPr lang="zh-CN" altLang="en-US" dirty="0"/>
              <a:t>同时也是流操纵算子，如何实现？</a:t>
            </a:r>
            <a:endParaRPr lang="en-US" altLang="zh-CN" dirty="0"/>
          </a:p>
          <a:p>
            <a:pPr lvl="1"/>
            <a:r>
              <a:rPr lang="en-US" altLang="zh-CN" dirty="0" err="1"/>
              <a:t>cout</a:t>
            </a:r>
            <a:r>
              <a:rPr lang="en-US" altLang="zh-CN" dirty="0"/>
              <a:t> &lt;&lt; 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  <a:endParaRPr lang="zh-CN" altLang="en-US" dirty="0"/>
          </a:p>
          <a:p>
            <a:endParaRPr lang="en-US" altLang="zh-CN" dirty="0"/>
          </a:p>
          <a:p>
            <a:r>
              <a:rPr lang="zh-CN" altLang="en-US" dirty="0"/>
              <a:t>一种实现方式的示例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20B6F7B-6BE3-45D8-91E0-306F9D1CD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5860947-75AF-4E0B-833C-525BF2105240}"/>
              </a:ext>
            </a:extLst>
          </p:cNvPr>
          <p:cNvSpPr txBox="1"/>
          <p:nvPr/>
        </p:nvSpPr>
        <p:spPr>
          <a:xfrm>
            <a:off x="1115616" y="3700173"/>
            <a:ext cx="885698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err="1">
                <a:latin typeface="Consolas" panose="020B0609020204030204" pitchFamily="49" charset="0"/>
              </a:rPr>
              <a:t>ostream</a:t>
            </a:r>
            <a:r>
              <a:rPr lang="en-US" altLang="zh-CN" sz="2800" b="1" dirty="0">
                <a:latin typeface="Consolas" panose="020B0609020204030204" pitchFamily="49" charset="0"/>
              </a:rPr>
              <a:t>&amp; </a:t>
            </a:r>
            <a:r>
              <a:rPr lang="en-US" altLang="zh-CN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operator</a:t>
            </a:r>
            <a:r>
              <a:rPr lang="en-US" altLang="zh-CN" sz="2800" b="1" dirty="0">
                <a:latin typeface="Consolas" panose="020B0609020204030204" pitchFamily="49" charset="0"/>
              </a:rPr>
              <a:t>&lt;&lt;</a:t>
            </a:r>
          </a:p>
          <a:p>
            <a:r>
              <a:rPr lang="en-US" altLang="zh-CN" sz="2800" b="1" dirty="0">
                <a:latin typeface="Consolas" panose="020B0609020204030204" pitchFamily="49" charset="0"/>
              </a:rPr>
              <a:t>		(</a:t>
            </a:r>
            <a:r>
              <a:rPr lang="en-US" altLang="zh-CN" sz="2800" b="1" dirty="0" err="1">
                <a:latin typeface="Consolas" panose="020B0609020204030204" pitchFamily="49" charset="0"/>
              </a:rPr>
              <a:t>ostream</a:t>
            </a:r>
            <a:r>
              <a:rPr lang="en-US" altLang="zh-CN" sz="2800" b="1" dirty="0">
                <a:latin typeface="Consolas" panose="020B0609020204030204" pitchFamily="49" charset="0"/>
              </a:rPr>
              <a:t>&amp; (*op)(</a:t>
            </a:r>
            <a:r>
              <a:rPr lang="en-US" altLang="zh-CN" sz="2800" b="1" dirty="0" err="1">
                <a:latin typeface="Consolas" panose="020B0609020204030204" pitchFamily="49" charset="0"/>
              </a:rPr>
              <a:t>ostream</a:t>
            </a:r>
            <a:r>
              <a:rPr lang="en-US" altLang="zh-CN" sz="2800" b="1" dirty="0">
                <a:latin typeface="Consolas" panose="020B0609020204030204" pitchFamily="49" charset="0"/>
              </a:rPr>
              <a:t>&amp;)) {</a:t>
            </a:r>
          </a:p>
          <a:p>
            <a:r>
              <a:rPr lang="en-US" altLang="zh-CN" sz="2800" b="1" dirty="0">
                <a:latin typeface="Consolas" panose="020B0609020204030204" pitchFamily="49" charset="0"/>
              </a:rPr>
              <a:t>		</a:t>
            </a:r>
            <a:r>
              <a:rPr lang="en-US" altLang="zh-CN" sz="2800" b="1" dirty="0">
                <a:solidFill>
                  <a:srgbClr val="00B05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2800" b="1" dirty="0">
                <a:solidFill>
                  <a:srgbClr val="00B050"/>
                </a:solidFill>
                <a:latin typeface="Consolas" panose="020B0609020204030204" pitchFamily="49" charset="0"/>
              </a:rPr>
              <a:t>函数指针作为参数</a:t>
            </a:r>
            <a:endParaRPr lang="en-US" altLang="zh-CN" sz="2800" b="1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altLang="zh-CN" sz="2800" b="1" dirty="0">
                <a:latin typeface="Consolas" panose="020B0609020204030204" pitchFamily="49" charset="0"/>
              </a:rPr>
              <a:t>	return </a:t>
            </a:r>
            <a:r>
              <a:rPr lang="en-US" altLang="zh-CN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(*op)(*this);</a:t>
            </a:r>
          </a:p>
          <a:p>
            <a:r>
              <a:rPr lang="en-US" altLang="zh-CN" sz="2800" b="1" dirty="0">
                <a:latin typeface="Consolas" panose="020B0609020204030204" pitchFamily="49" charset="0"/>
              </a:rPr>
              <a:t>}</a:t>
            </a:r>
          </a:p>
          <a:p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553951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本讲内容提要</a:t>
            </a:r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8.1 string</a:t>
            </a:r>
            <a:r>
              <a:rPr lang="zh-CN" altLang="en-US" dirty="0"/>
              <a:t>字符串类</a:t>
            </a:r>
            <a:endParaRPr lang="en-US" altLang="zh-CN" dirty="0"/>
          </a:p>
          <a:p>
            <a:r>
              <a:rPr lang="en-US" altLang="zh-CN" dirty="0"/>
              <a:t>8.2 iostream</a:t>
            </a:r>
            <a:r>
              <a:rPr lang="zh-CN" altLang="en-US" dirty="0"/>
              <a:t>输入输出流</a:t>
            </a:r>
            <a:endParaRPr lang="en-US" altLang="zh-CN" dirty="0"/>
          </a:p>
          <a:p>
            <a:r>
              <a:rPr lang="en-US" altLang="zh-CN" dirty="0"/>
              <a:t>8.3 </a:t>
            </a:r>
            <a:r>
              <a:rPr lang="zh-CN" altLang="en-US" dirty="0"/>
              <a:t>函数对象</a:t>
            </a:r>
            <a:endParaRPr lang="en-US" altLang="zh-CN" dirty="0"/>
          </a:p>
          <a:p>
            <a:r>
              <a:rPr lang="en-US" altLang="zh-CN" dirty="0"/>
              <a:t>8.4 </a:t>
            </a:r>
            <a:r>
              <a:rPr lang="zh-CN" altLang="en-US" dirty="0"/>
              <a:t>智能指针与引用计数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以下课后有兴趣自学</a:t>
            </a:r>
          </a:p>
          <a:p>
            <a:r>
              <a:rPr lang="en-US" altLang="zh-CN" dirty="0"/>
              <a:t>8.5 lambda</a:t>
            </a:r>
            <a:r>
              <a:rPr lang="zh-CN" altLang="en-US" dirty="0"/>
              <a:t>表达式和</a:t>
            </a:r>
            <a:r>
              <a:rPr lang="en-US" altLang="zh-CN" dirty="0"/>
              <a:t>STL</a:t>
            </a:r>
            <a:r>
              <a:rPr lang="zh-CN" altLang="en-US" dirty="0"/>
              <a:t>函数封装</a:t>
            </a:r>
            <a:endParaRPr lang="en-US" altLang="zh-CN" dirty="0"/>
          </a:p>
          <a:p>
            <a:r>
              <a:rPr lang="en-US" altLang="zh-CN" dirty="0"/>
              <a:t>8.6 </a:t>
            </a:r>
            <a:r>
              <a:rPr lang="zh-CN" altLang="en-US" dirty="0"/>
              <a:t>字符串处理与正则表达式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4C3BD7-260C-4BC9-9C17-940D7F59C4D1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933573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B0ED59-FA4B-41A6-AADB-3F70D4EF1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不能复制的</a:t>
            </a:r>
            <a:r>
              <a:rPr lang="en-US" altLang="zh-CN" dirty="0" err="1"/>
              <a:t>cout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F53FB7-1DCB-4BD5-8D81-A27967C15F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注意重载流运算符的方式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sz="2000" dirty="0" err="1">
                <a:solidFill>
                  <a:srgbClr val="FF0000"/>
                </a:solidFill>
              </a:rPr>
              <a:t>ostream</a:t>
            </a:r>
            <a:r>
              <a:rPr lang="en-US" altLang="zh-CN" sz="2000" dirty="0">
                <a:solidFill>
                  <a:srgbClr val="FF0000"/>
                </a:solidFill>
              </a:rPr>
              <a:t>&amp;</a:t>
            </a:r>
            <a:r>
              <a:rPr lang="en-US" altLang="zh-CN" sz="2000" dirty="0"/>
              <a:t> operator&lt;&lt;(</a:t>
            </a:r>
            <a:r>
              <a:rPr lang="en-US" altLang="zh-CN" sz="2000" dirty="0" err="1"/>
              <a:t>const</a:t>
            </a:r>
            <a:r>
              <a:rPr lang="en-US" altLang="zh-CN" sz="2000" dirty="0"/>
              <a:t> char &amp;c)</a:t>
            </a:r>
          </a:p>
          <a:p>
            <a:pPr marL="457200" lvl="1" indent="0">
              <a:buNone/>
            </a:pPr>
            <a:r>
              <a:rPr lang="en-US" altLang="zh-CN" sz="2000" dirty="0"/>
              <a:t>friend </a:t>
            </a:r>
            <a:r>
              <a:rPr lang="en-US" altLang="zh-CN" sz="2000" dirty="0" err="1">
                <a:solidFill>
                  <a:srgbClr val="FF0000"/>
                </a:solidFill>
              </a:rPr>
              <a:t>ostream</a:t>
            </a:r>
            <a:r>
              <a:rPr lang="en-US" altLang="zh-CN" sz="2000" dirty="0">
                <a:solidFill>
                  <a:srgbClr val="FF0000"/>
                </a:solidFill>
              </a:rPr>
              <a:t>&amp;</a:t>
            </a:r>
            <a:r>
              <a:rPr lang="en-US" altLang="zh-CN" sz="2000" dirty="0"/>
              <a:t> operator&lt;&lt;(</a:t>
            </a:r>
            <a:r>
              <a:rPr lang="en-US" altLang="zh-CN" sz="2000" dirty="0" err="1">
                <a:solidFill>
                  <a:srgbClr val="FF0000"/>
                </a:solidFill>
              </a:rPr>
              <a:t>ostream</a:t>
            </a:r>
            <a:r>
              <a:rPr lang="en-US" altLang="zh-CN" sz="2000" dirty="0">
                <a:solidFill>
                  <a:srgbClr val="FF0000"/>
                </a:solidFill>
              </a:rPr>
              <a:t>&amp; </a:t>
            </a:r>
            <a:r>
              <a:rPr lang="en-US" altLang="zh-CN" sz="2000" dirty="0" err="1"/>
              <a:t>os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MyClass</a:t>
            </a:r>
            <a:r>
              <a:rPr lang="en-US" altLang="zh-CN" sz="2000" dirty="0"/>
              <a:t> </a:t>
            </a:r>
            <a:r>
              <a:rPr lang="en-US" altLang="zh-CN" sz="2000" dirty="0" err="1"/>
              <a:t>obj</a:t>
            </a:r>
            <a:r>
              <a:rPr lang="en-US" altLang="zh-CN" sz="2000" dirty="0"/>
              <a:t>)</a:t>
            </a:r>
          </a:p>
          <a:p>
            <a:r>
              <a:rPr lang="zh-CN" altLang="en-US" dirty="0"/>
              <a:t>为什么重载流运算符要返回引用？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避免复制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/>
          </a:p>
          <a:p>
            <a:r>
              <a:rPr lang="zh-CN" altLang="en-US" dirty="0"/>
              <a:t>观察</a:t>
            </a:r>
            <a:r>
              <a:rPr lang="en-US" altLang="zh-CN" dirty="0" err="1"/>
              <a:t>ostream</a:t>
            </a:r>
            <a:r>
              <a:rPr lang="zh-CN" altLang="en-US" dirty="0"/>
              <a:t>的拷贝构造函数</a:t>
            </a:r>
            <a:endParaRPr lang="en-US" altLang="zh-CN" dirty="0"/>
          </a:p>
          <a:p>
            <a:pPr lvl="1"/>
            <a:r>
              <a:rPr lang="en-US" altLang="zh-CN" dirty="0" err="1"/>
              <a:t>ostream</a:t>
            </a:r>
            <a:r>
              <a:rPr lang="en-US" altLang="zh-CN" dirty="0"/>
              <a:t> (</a:t>
            </a:r>
            <a:r>
              <a:rPr lang="en-US" altLang="zh-CN" dirty="0" err="1"/>
              <a:t>const</a:t>
            </a:r>
            <a:r>
              <a:rPr lang="en-US" altLang="zh-CN" dirty="0"/>
              <a:t> </a:t>
            </a:r>
            <a:r>
              <a:rPr lang="en-US" altLang="zh-CN" dirty="0" err="1"/>
              <a:t>ostream</a:t>
            </a:r>
            <a:r>
              <a:rPr lang="en-US" altLang="zh-CN" dirty="0"/>
              <a:t>&amp;) = </a:t>
            </a:r>
            <a:r>
              <a:rPr lang="en-US" altLang="zh-CN" dirty="0">
                <a:solidFill>
                  <a:srgbClr val="FF0000"/>
                </a:solidFill>
              </a:rPr>
              <a:t>delete</a:t>
            </a:r>
            <a:r>
              <a:rPr lang="en-US" altLang="zh-CN" dirty="0"/>
              <a:t>;</a:t>
            </a:r>
          </a:p>
          <a:p>
            <a:pPr lvl="1"/>
            <a:r>
              <a:rPr lang="en-US" altLang="zh-CN" dirty="0" err="1"/>
              <a:t>ostream</a:t>
            </a:r>
            <a:r>
              <a:rPr lang="zh-CN" altLang="en-US" dirty="0"/>
              <a:t> </a:t>
            </a:r>
            <a:r>
              <a:rPr lang="en-US" altLang="zh-CN" dirty="0"/>
              <a:t>(</a:t>
            </a:r>
            <a:r>
              <a:rPr lang="en-US" altLang="zh-CN" dirty="0" err="1"/>
              <a:t>ostream</a:t>
            </a:r>
            <a:r>
              <a:rPr lang="en-US" altLang="zh-CN" dirty="0"/>
              <a:t>&amp;&amp; x);</a:t>
            </a:r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禁止复制、只允许移动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仅使用</a:t>
            </a:r>
            <a:r>
              <a:rPr lang="en-US" altLang="zh-CN" dirty="0" err="1"/>
              <a:t>cout</a:t>
            </a:r>
            <a:r>
              <a:rPr lang="zh-CN" altLang="en-US" dirty="0"/>
              <a:t>一个全局对象</a:t>
            </a:r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5AF3D02-399B-4F0A-9727-958A78DB6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961067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A63002-83B3-4F1E-9FBB-28C1064FC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不能复制的</a:t>
            </a:r>
            <a:r>
              <a:rPr lang="en-US" altLang="zh-CN" dirty="0" err="1"/>
              <a:t>cout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CA24F1-8ABB-4502-92A4-F96AA01375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为什么只能使用一个对象？</a:t>
            </a:r>
            <a:endParaRPr lang="en-US" altLang="zh-CN" dirty="0"/>
          </a:p>
          <a:p>
            <a:pPr lvl="1"/>
            <a:r>
              <a:rPr lang="zh-CN" altLang="en-US" dirty="0"/>
              <a:t>减少复制开销</a:t>
            </a:r>
            <a:endParaRPr lang="en-US" altLang="zh-CN" dirty="0"/>
          </a:p>
          <a:p>
            <a:pPr lvl="1"/>
            <a:r>
              <a:rPr lang="zh-CN" altLang="en-US" dirty="0"/>
              <a:t>一个对象对应一个标准输出，符合</a:t>
            </a:r>
            <a:r>
              <a:rPr lang="en-US" altLang="zh-CN" dirty="0"/>
              <a:t>OOP</a:t>
            </a:r>
            <a:r>
              <a:rPr lang="zh-CN" altLang="en-US" dirty="0"/>
              <a:t>思想</a:t>
            </a:r>
            <a:endParaRPr lang="en-US" altLang="zh-CN" dirty="0"/>
          </a:p>
          <a:p>
            <a:pPr lvl="1"/>
            <a:r>
              <a:rPr lang="zh-CN" altLang="en-US" dirty="0"/>
              <a:t>多个对象之间</a:t>
            </a:r>
            <a:r>
              <a:rPr lang="zh-CN" altLang="en-US" dirty="0">
                <a:solidFill>
                  <a:srgbClr val="FF0000"/>
                </a:solidFill>
              </a:rPr>
              <a:t>无法同步输出状态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/>
          </a:p>
          <a:p>
            <a:r>
              <a:rPr lang="zh-CN" altLang="en-US" dirty="0"/>
              <a:t>是否能做得更好？</a:t>
            </a:r>
            <a:endParaRPr lang="en-US" altLang="zh-CN" dirty="0"/>
          </a:p>
          <a:p>
            <a:pPr lvl="1"/>
            <a:r>
              <a:rPr lang="zh-CN" altLang="en-US" dirty="0"/>
              <a:t>全局对象往往引入初始化顺序问题</a:t>
            </a:r>
            <a:endParaRPr lang="en-US" altLang="zh-CN" dirty="0"/>
          </a:p>
          <a:p>
            <a:pPr lvl="1"/>
            <a:r>
              <a:rPr lang="zh-CN" altLang="en-US" dirty="0"/>
              <a:t>单件模式（</a:t>
            </a:r>
            <a:r>
              <a:rPr lang="en-US" altLang="zh-CN" dirty="0"/>
              <a:t>Singleton Pattern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在之后的设计模式中会介绍</a:t>
            </a:r>
            <a:endParaRPr lang="en-US" altLang="zh-CN" dirty="0"/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E66CA08-BD41-40A8-B6F3-FD42B0D49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277469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7B8B14-315E-4FFF-8F88-4A1EF91C6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文件输入输出流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E76190-5FDB-41F8-B3CA-7336F5213C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474" y="1432695"/>
            <a:ext cx="8377014" cy="5112568"/>
          </a:xfrm>
        </p:spPr>
        <p:txBody>
          <a:bodyPr/>
          <a:lstStyle/>
          <a:p>
            <a:r>
              <a:rPr lang="zh-CN" altLang="en-US" dirty="0"/>
              <a:t>以文件输入流作为例子</a:t>
            </a:r>
            <a:endParaRPr lang="en-US" altLang="zh-CN" dirty="0"/>
          </a:p>
          <a:p>
            <a:r>
              <a:rPr lang="en-US" altLang="zh-CN" dirty="0" err="1"/>
              <a:t>ifstream</a:t>
            </a:r>
            <a:r>
              <a:rPr lang="zh-CN" altLang="en-US" dirty="0"/>
              <a:t>是</a:t>
            </a:r>
            <a:r>
              <a:rPr lang="en-US" altLang="zh-CN" dirty="0" err="1"/>
              <a:t>istream</a:t>
            </a:r>
            <a:r>
              <a:rPr lang="zh-CN" altLang="en-US" dirty="0"/>
              <a:t>的子类</a:t>
            </a:r>
            <a:endParaRPr lang="en-US" altLang="zh-CN" dirty="0"/>
          </a:p>
          <a:p>
            <a:r>
              <a:rPr lang="zh-CN" altLang="en-US" dirty="0"/>
              <a:t>功能是从文件中读入数据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打开文件</a:t>
            </a:r>
            <a:endParaRPr lang="en-US" altLang="zh-CN" dirty="0"/>
          </a:p>
          <a:p>
            <a:pPr lvl="1"/>
            <a:r>
              <a:rPr lang="en-US" altLang="zh-CN" dirty="0" err="1"/>
              <a:t>ifstream</a:t>
            </a:r>
            <a:r>
              <a:rPr lang="en-US" altLang="zh-CN" dirty="0"/>
              <a:t> ifs("input.txt");</a:t>
            </a:r>
          </a:p>
          <a:p>
            <a:pPr lvl="1"/>
            <a:r>
              <a:rPr lang="en-US" altLang="zh-CN" dirty="0" err="1"/>
              <a:t>ifstream</a:t>
            </a:r>
            <a:r>
              <a:rPr lang="en-US" altLang="zh-CN" dirty="0"/>
              <a:t> ifs("</a:t>
            </a:r>
            <a:r>
              <a:rPr lang="en-US" altLang="zh-CN" dirty="0" err="1"/>
              <a:t>binary.bin</a:t>
            </a:r>
            <a:r>
              <a:rPr lang="en-US" altLang="zh-CN" dirty="0"/>
              <a:t>", </a:t>
            </a:r>
            <a:r>
              <a:rPr lang="en-US" altLang="zh-CN" dirty="0" err="1"/>
              <a:t>ifstream</a:t>
            </a:r>
            <a:r>
              <a:rPr lang="en-US" altLang="zh-CN" dirty="0"/>
              <a:t>::binary);</a:t>
            </a:r>
            <a:br>
              <a:rPr lang="en-US" altLang="zh-CN" dirty="0"/>
            </a:br>
            <a:r>
              <a:rPr lang="en-US" altLang="zh-CN" dirty="0">
                <a:solidFill>
                  <a:srgbClr val="008000"/>
                </a:solidFill>
              </a:rPr>
              <a:t>//</a:t>
            </a:r>
            <a:r>
              <a:rPr lang="zh-CN" altLang="en-US" dirty="0">
                <a:solidFill>
                  <a:srgbClr val="008000"/>
                </a:solidFill>
              </a:rPr>
              <a:t>以二进制形式打开文件</a:t>
            </a:r>
            <a:endParaRPr lang="en-US" altLang="zh-CN" dirty="0">
              <a:solidFill>
                <a:srgbClr val="008000"/>
              </a:solidFill>
            </a:endParaRPr>
          </a:p>
          <a:p>
            <a:pPr lvl="1"/>
            <a:r>
              <a:rPr lang="en-US" altLang="zh-CN" dirty="0" err="1"/>
              <a:t>ifstream</a:t>
            </a:r>
            <a:r>
              <a:rPr lang="en-US" altLang="zh-CN" dirty="0"/>
              <a:t> ifs;</a:t>
            </a:r>
            <a:br>
              <a:rPr lang="en-US" altLang="zh-CN" dirty="0"/>
            </a:br>
            <a:r>
              <a:rPr lang="en-US" altLang="zh-CN" dirty="0" err="1"/>
              <a:t>ifs.open</a:t>
            </a:r>
            <a:r>
              <a:rPr lang="en-US" altLang="zh-CN" dirty="0"/>
              <a:t>("file")</a:t>
            </a:r>
            <a:br>
              <a:rPr lang="en-US" altLang="zh-CN" dirty="0"/>
            </a:br>
            <a:r>
              <a:rPr lang="en-US" altLang="zh-CN" dirty="0">
                <a:solidFill>
                  <a:srgbClr val="008000"/>
                </a:solidFill>
              </a:rPr>
              <a:t>//do something</a:t>
            </a:r>
            <a:br>
              <a:rPr lang="en-US" altLang="zh-CN" dirty="0"/>
            </a:br>
            <a:r>
              <a:rPr lang="en-US" altLang="zh-CN" dirty="0" err="1"/>
              <a:t>ifs.close</a:t>
            </a:r>
            <a:r>
              <a:rPr lang="en-US" altLang="zh-CN" dirty="0"/>
              <a:t>()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97CB42B-3C73-42B9-826C-5EBC3BFF7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865575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D46305-F328-4C53-A16D-8B181DEB2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读入示例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66FE8B1-14C9-4F38-AE6C-B2A924784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7EC504F-EF29-4798-8FDE-C9B5FDD7D572}"/>
              </a:ext>
            </a:extLst>
          </p:cNvPr>
          <p:cNvSpPr txBox="1"/>
          <p:nvPr/>
        </p:nvSpPr>
        <p:spPr>
          <a:xfrm>
            <a:off x="529502" y="1361072"/>
            <a:ext cx="8424936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>
                <a:latin typeface="Consolas" panose="020B0609020204030204" pitchFamily="49" charset="0"/>
              </a:rPr>
              <a:t>ifstream</a:t>
            </a:r>
            <a:r>
              <a:rPr lang="en-US" altLang="zh-CN" sz="2000" b="1" dirty="0">
                <a:latin typeface="Consolas" panose="020B0609020204030204" pitchFamily="49" charset="0"/>
              </a:rPr>
              <a:t> ifs("input.txt");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while(</a:t>
            </a:r>
            <a:r>
              <a:rPr lang="en-US" altLang="zh-CN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ifs</a:t>
            </a:r>
            <a:r>
              <a:rPr lang="en-US" altLang="zh-CN" sz="2000" b="1" dirty="0">
                <a:latin typeface="Consolas" panose="020B0609020204030204" pitchFamily="49" charset="0"/>
              </a:rPr>
              <a:t>) {			</a:t>
            </a:r>
            <a:r>
              <a:rPr lang="en-US" altLang="zh-CN" b="1" dirty="0">
                <a:solidFill>
                  <a:schemeClr val="accent1"/>
                </a:solidFill>
                <a:latin typeface="Consolas" panose="020B0609020204030204" pitchFamily="49" charset="0"/>
              </a:rPr>
              <a:t>//</a:t>
            </a:r>
            <a:r>
              <a:rPr lang="zh-CN" alt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判断文件是否到末尾 利用了重载的</a:t>
            </a:r>
            <a:r>
              <a:rPr lang="en-US" altLang="zh-CN" b="1" dirty="0">
                <a:solidFill>
                  <a:schemeClr val="accent1"/>
                </a:solidFill>
                <a:latin typeface="Consolas" panose="020B0609020204030204" pitchFamily="49" charset="0"/>
              </a:rPr>
              <a:t>bool</a:t>
            </a:r>
            <a:r>
              <a:rPr lang="zh-CN" alt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运算符</a:t>
            </a:r>
            <a:endParaRPr lang="zh-CN" altLang="en-US" sz="2000" b="1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ifs &gt;&gt; </a:t>
            </a:r>
            <a:r>
              <a:rPr lang="en-US" altLang="zh-CN" sz="2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ws</a:t>
            </a:r>
            <a:r>
              <a:rPr lang="en-US" altLang="zh-CN" sz="2000" b="1" dirty="0">
                <a:latin typeface="Consolas" panose="020B0609020204030204" pitchFamily="49" charset="0"/>
              </a:rPr>
              <a:t>;  		</a:t>
            </a:r>
            <a:r>
              <a:rPr lang="en-US" altLang="zh-CN" sz="2000" b="1" dirty="0">
                <a:solidFill>
                  <a:schemeClr val="accent1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2000" b="1" dirty="0">
                <a:solidFill>
                  <a:schemeClr val="accent1"/>
                </a:solidFill>
                <a:latin typeface="Consolas" panose="020B0609020204030204" pitchFamily="49" charset="0"/>
              </a:rPr>
              <a:t>除去前导空格 </a:t>
            </a:r>
            <a:r>
              <a:rPr lang="en-US" altLang="zh-CN" sz="2000" b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ws</a:t>
            </a:r>
            <a:r>
              <a:rPr lang="zh-CN" altLang="en-US" sz="2000" b="1" dirty="0">
                <a:solidFill>
                  <a:schemeClr val="accent1"/>
                </a:solidFill>
                <a:latin typeface="Consolas" panose="020B0609020204030204" pitchFamily="49" charset="0"/>
              </a:rPr>
              <a:t>也是流操纵算子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</a:t>
            </a:r>
            <a:r>
              <a:rPr lang="en-US" altLang="zh-CN" sz="2000" b="1" dirty="0" err="1">
                <a:latin typeface="Consolas" panose="020B0609020204030204" pitchFamily="49" charset="0"/>
              </a:rPr>
              <a:t>int</a:t>
            </a:r>
            <a:r>
              <a:rPr lang="en-US" altLang="zh-CN" sz="2000" b="1" dirty="0">
                <a:latin typeface="Consolas" panose="020B0609020204030204" pitchFamily="49" charset="0"/>
              </a:rPr>
              <a:t> c = </a:t>
            </a:r>
            <a:r>
              <a:rPr lang="en-US" altLang="zh-CN" sz="2000" b="1" dirty="0" err="1">
                <a:latin typeface="Consolas" panose="020B0609020204030204" pitchFamily="49" charset="0"/>
              </a:rPr>
              <a:t>ifs.</a:t>
            </a:r>
            <a:r>
              <a:rPr lang="en-US" altLang="zh-CN" sz="2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peek</a:t>
            </a:r>
            <a:r>
              <a:rPr lang="en-US" altLang="zh-CN" sz="2000" b="1" dirty="0">
                <a:latin typeface="Consolas" panose="020B0609020204030204" pitchFamily="49" charset="0"/>
              </a:rPr>
              <a:t>();		</a:t>
            </a:r>
            <a:r>
              <a:rPr lang="en-US" altLang="zh-CN" sz="2000" b="1" dirty="0">
                <a:solidFill>
                  <a:schemeClr val="accent1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2000" b="1" dirty="0">
                <a:solidFill>
                  <a:schemeClr val="accent1"/>
                </a:solidFill>
                <a:latin typeface="Consolas" panose="020B0609020204030204" pitchFamily="49" charset="0"/>
              </a:rPr>
              <a:t>检查下一个字符，但不读取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if (c == EOF) break;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if (</a:t>
            </a:r>
            <a:r>
              <a:rPr lang="en-US" altLang="zh-CN" sz="2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isdigit</a:t>
            </a:r>
            <a:r>
              <a:rPr lang="en-US" altLang="zh-CN" sz="2000" b="1" dirty="0">
                <a:latin typeface="Consolas" panose="020B0609020204030204" pitchFamily="49" charset="0"/>
              </a:rPr>
              <a:t>(c))			</a:t>
            </a:r>
            <a:r>
              <a:rPr lang="en-US" altLang="zh-CN" sz="2000" b="1" dirty="0">
                <a:solidFill>
                  <a:schemeClr val="accent1"/>
                </a:solidFill>
                <a:latin typeface="Consolas" panose="020B0609020204030204" pitchFamily="49" charset="0"/>
              </a:rPr>
              <a:t>//&lt;</a:t>
            </a:r>
            <a:r>
              <a:rPr lang="en-US" altLang="zh-CN" sz="2000" b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cctype</a:t>
            </a:r>
            <a:r>
              <a:rPr lang="en-US" altLang="zh-CN" sz="2000" b="1" dirty="0">
                <a:solidFill>
                  <a:schemeClr val="accent1"/>
                </a:solidFill>
                <a:latin typeface="Consolas" panose="020B0609020204030204" pitchFamily="49" charset="0"/>
              </a:rPr>
              <a:t>&gt;</a:t>
            </a:r>
            <a:r>
              <a:rPr lang="zh-CN" altLang="en-US" sz="2000" b="1" dirty="0">
                <a:solidFill>
                  <a:schemeClr val="accent1"/>
                </a:solidFill>
                <a:latin typeface="Consolas" panose="020B0609020204030204" pitchFamily="49" charset="0"/>
              </a:rPr>
              <a:t>库函数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{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	</a:t>
            </a:r>
            <a:r>
              <a:rPr lang="en-US" altLang="zh-CN" sz="2000" b="1" dirty="0" err="1">
                <a:latin typeface="Consolas" panose="020B0609020204030204" pitchFamily="49" charset="0"/>
              </a:rPr>
              <a:t>int</a:t>
            </a:r>
            <a:r>
              <a:rPr lang="en-US" altLang="zh-CN" sz="2000" b="1" dirty="0">
                <a:latin typeface="Consolas" panose="020B0609020204030204" pitchFamily="49" charset="0"/>
              </a:rPr>
              <a:t> n;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	ifs &gt;&gt; n;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	</a:t>
            </a:r>
            <a:r>
              <a:rPr lang="en-US" altLang="zh-CN" sz="2000" b="1" dirty="0" err="1">
                <a:latin typeface="Consolas" panose="020B0609020204030204" pitchFamily="49" charset="0"/>
              </a:rPr>
              <a:t>cout</a:t>
            </a:r>
            <a:r>
              <a:rPr lang="en-US" altLang="zh-CN" sz="2000" b="1" dirty="0">
                <a:latin typeface="Consolas" panose="020B0609020204030204" pitchFamily="49" charset="0"/>
              </a:rPr>
              <a:t> &lt;&lt; "Read a number: " &lt;&lt; n &lt;&lt; </a:t>
            </a:r>
            <a:r>
              <a:rPr lang="en-US" altLang="zh-CN" sz="2000" b="1" dirty="0" err="1">
                <a:latin typeface="Consolas" panose="020B0609020204030204" pitchFamily="49" charset="0"/>
              </a:rPr>
              <a:t>endl</a:t>
            </a:r>
            <a:r>
              <a:rPr lang="en-US" altLang="zh-CN" sz="20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} else {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	string </a:t>
            </a:r>
            <a:r>
              <a:rPr lang="en-US" altLang="zh-CN" sz="2000" b="1" dirty="0" err="1">
                <a:latin typeface="Consolas" panose="020B0609020204030204" pitchFamily="49" charset="0"/>
              </a:rPr>
              <a:t>str</a:t>
            </a:r>
            <a:r>
              <a:rPr lang="en-US" altLang="zh-CN" sz="20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	ifs &gt;&gt; </a:t>
            </a:r>
            <a:r>
              <a:rPr lang="en-US" altLang="zh-CN" sz="2000" b="1" dirty="0" err="1">
                <a:latin typeface="Consolas" panose="020B0609020204030204" pitchFamily="49" charset="0"/>
              </a:rPr>
              <a:t>str</a:t>
            </a:r>
            <a:r>
              <a:rPr lang="en-US" altLang="zh-CN" sz="20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	</a:t>
            </a:r>
            <a:r>
              <a:rPr lang="en-US" altLang="zh-CN" sz="2000" b="1" dirty="0" err="1">
                <a:latin typeface="Consolas" panose="020B0609020204030204" pitchFamily="49" charset="0"/>
              </a:rPr>
              <a:t>cout</a:t>
            </a:r>
            <a:r>
              <a:rPr lang="en-US" altLang="zh-CN" sz="2000" b="1" dirty="0">
                <a:latin typeface="Consolas" panose="020B0609020204030204" pitchFamily="49" charset="0"/>
              </a:rPr>
              <a:t> &lt;&lt; "Read a word: " &lt;&lt; </a:t>
            </a:r>
            <a:r>
              <a:rPr lang="en-US" altLang="zh-CN" sz="2000" b="1" dirty="0" err="1">
                <a:latin typeface="Consolas" panose="020B0609020204030204" pitchFamily="49" charset="0"/>
              </a:rPr>
              <a:t>str</a:t>
            </a:r>
            <a:r>
              <a:rPr lang="en-US" altLang="zh-CN" sz="2000" b="1" dirty="0">
                <a:latin typeface="Consolas" panose="020B0609020204030204" pitchFamily="49" charset="0"/>
              </a:rPr>
              <a:t> &lt;&lt; </a:t>
            </a:r>
            <a:r>
              <a:rPr lang="en-US" altLang="zh-CN" sz="2000" b="1" dirty="0" err="1">
                <a:latin typeface="Consolas" panose="020B0609020204030204" pitchFamily="49" charset="0"/>
              </a:rPr>
              <a:t>endl</a:t>
            </a:r>
            <a:r>
              <a:rPr lang="en-US" altLang="zh-CN" sz="20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}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}</a:t>
            </a:r>
            <a:endParaRPr lang="zh-CN" altLang="en-US" sz="32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20477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9A53F1-D976-4BC7-934C-C5F3FA7D5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其他操作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F22F69-FE06-4C30-B61F-5CDABE8B33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getline</a:t>
            </a:r>
            <a:r>
              <a:rPr lang="en-US" altLang="zh-CN" dirty="0"/>
              <a:t>(ifs, </a:t>
            </a:r>
            <a:r>
              <a:rPr lang="en-US" altLang="zh-CN" dirty="0" err="1"/>
              <a:t>str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 err="1"/>
              <a:t>ifstream</a:t>
            </a:r>
            <a:r>
              <a:rPr lang="zh-CN" altLang="en-US" dirty="0"/>
              <a:t>是</a:t>
            </a:r>
            <a:r>
              <a:rPr lang="en-US" altLang="zh-CN" dirty="0" err="1"/>
              <a:t>istream</a:t>
            </a:r>
            <a:r>
              <a:rPr lang="zh-CN" altLang="en-US" dirty="0"/>
              <a:t>的子类</a:t>
            </a:r>
            <a:endParaRPr lang="en-US" altLang="zh-CN" dirty="0"/>
          </a:p>
          <a:p>
            <a:pPr lvl="1"/>
            <a:r>
              <a:rPr lang="zh-CN" altLang="en-US" dirty="0"/>
              <a:t>故</a:t>
            </a:r>
            <a:r>
              <a:rPr lang="en-US" altLang="zh-CN" dirty="0" err="1"/>
              <a:t>getline</a:t>
            </a:r>
            <a:r>
              <a:rPr lang="en-US" altLang="zh-CN" dirty="0"/>
              <a:t>(</a:t>
            </a:r>
            <a:r>
              <a:rPr lang="en-US" altLang="zh-CN" dirty="0" err="1"/>
              <a:t>cin</a:t>
            </a:r>
            <a:r>
              <a:rPr lang="en-US" altLang="zh-CN" dirty="0"/>
              <a:t>, </a:t>
            </a:r>
            <a:r>
              <a:rPr lang="en-US" altLang="zh-CN" dirty="0" err="1"/>
              <a:t>str</a:t>
            </a:r>
            <a:r>
              <a:rPr lang="en-US" altLang="zh-CN" dirty="0"/>
              <a:t>)</a:t>
            </a:r>
            <a:r>
              <a:rPr lang="zh-CN" altLang="en-US" dirty="0"/>
              <a:t>仍然有效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其他操作</a:t>
            </a:r>
            <a:endParaRPr lang="en-US" altLang="zh-CN" dirty="0"/>
          </a:p>
          <a:p>
            <a:pPr lvl="1"/>
            <a:r>
              <a:rPr lang="en-US" altLang="zh-CN" dirty="0"/>
              <a:t>get()     </a:t>
            </a:r>
            <a:r>
              <a:rPr lang="zh-CN" altLang="en-US" dirty="0"/>
              <a:t>读取一个字符</a:t>
            </a:r>
            <a:endParaRPr lang="en-US" altLang="zh-CN" dirty="0"/>
          </a:p>
          <a:p>
            <a:pPr lvl="1"/>
            <a:r>
              <a:rPr lang="en-US" altLang="zh-CN" dirty="0"/>
              <a:t>ignore(</a:t>
            </a:r>
            <a:r>
              <a:rPr lang="en-US" altLang="zh-CN" dirty="0" err="1"/>
              <a:t>int</a:t>
            </a:r>
            <a:r>
              <a:rPr lang="en-US" altLang="zh-CN" dirty="0"/>
              <a:t> n=1,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delim</a:t>
            </a:r>
            <a:r>
              <a:rPr lang="en-US" altLang="zh-CN" dirty="0"/>
              <a:t>=EOF)</a:t>
            </a:r>
            <a:br>
              <a:rPr lang="en-US" altLang="zh-CN" dirty="0"/>
            </a:br>
            <a:r>
              <a:rPr lang="en-US" altLang="zh-CN" dirty="0"/>
              <a:t>	    </a:t>
            </a:r>
            <a:r>
              <a:rPr lang="zh-CN" altLang="en-US" dirty="0"/>
              <a:t>丢弃</a:t>
            </a:r>
            <a:r>
              <a:rPr lang="en-US" altLang="zh-CN" dirty="0"/>
              <a:t>n</a:t>
            </a:r>
            <a:r>
              <a:rPr lang="zh-CN" altLang="en-US" dirty="0"/>
              <a:t>个字符，或者直至碰到</a:t>
            </a:r>
            <a:r>
              <a:rPr lang="en-US" altLang="zh-CN" dirty="0" err="1"/>
              <a:t>delim</a:t>
            </a:r>
            <a:r>
              <a:rPr lang="zh-CN" altLang="en-US" dirty="0"/>
              <a:t>分隔符</a:t>
            </a:r>
            <a:endParaRPr lang="en-US" altLang="zh-CN" dirty="0"/>
          </a:p>
          <a:p>
            <a:pPr lvl="1"/>
            <a:r>
              <a:rPr lang="en-US" altLang="zh-CN" dirty="0"/>
              <a:t>peek()    </a:t>
            </a:r>
            <a:r>
              <a:rPr lang="zh-CN" altLang="en-US" dirty="0"/>
              <a:t>查看下一个字符</a:t>
            </a:r>
            <a:endParaRPr lang="en-US" altLang="zh-CN" dirty="0"/>
          </a:p>
          <a:p>
            <a:pPr lvl="1"/>
            <a:r>
              <a:rPr lang="en-US" altLang="zh-CN" dirty="0" err="1"/>
              <a:t>putback</a:t>
            </a:r>
            <a:r>
              <a:rPr lang="en-US" altLang="zh-CN" dirty="0"/>
              <a:t>(char c) </a:t>
            </a:r>
            <a:r>
              <a:rPr lang="zh-CN" altLang="en-US" dirty="0"/>
              <a:t>返还一个字符</a:t>
            </a:r>
            <a:endParaRPr lang="en-US" altLang="zh-CN" dirty="0"/>
          </a:p>
          <a:p>
            <a:pPr lvl="1"/>
            <a:r>
              <a:rPr lang="en-US" altLang="zh-CN" dirty="0" err="1"/>
              <a:t>unget</a:t>
            </a:r>
            <a:r>
              <a:rPr lang="en-US" altLang="zh-CN" dirty="0"/>
              <a:t>()   </a:t>
            </a:r>
            <a:r>
              <a:rPr lang="zh-CN" altLang="en-US" dirty="0"/>
              <a:t>返还一个字符</a:t>
            </a:r>
            <a:endParaRPr lang="en-US" altLang="zh-CN" dirty="0"/>
          </a:p>
          <a:p>
            <a:pPr lvl="1"/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B587828-C447-4A07-B138-2BB7AD1F5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184310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F9A2FE-F1CC-4632-A36F-F7B3C7316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istream</a:t>
            </a:r>
            <a:r>
              <a:rPr lang="zh-CN" altLang="en-US" dirty="0"/>
              <a:t>与</a:t>
            </a:r>
            <a:r>
              <a:rPr lang="en-US" altLang="zh-CN" dirty="0" err="1"/>
              <a:t>scanf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FBE1E8-178B-43EF-A410-D23361EFFE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097" y="1262541"/>
            <a:ext cx="8047806" cy="5299173"/>
          </a:xfrm>
        </p:spPr>
        <p:txBody>
          <a:bodyPr/>
          <a:lstStyle/>
          <a:p>
            <a:r>
              <a:rPr lang="zh-CN" altLang="en-US" dirty="0"/>
              <a:t>为什么</a:t>
            </a:r>
            <a:r>
              <a:rPr lang="en-US" altLang="zh-CN" dirty="0"/>
              <a:t>C++</a:t>
            </a:r>
            <a:r>
              <a:rPr lang="zh-CN" altLang="en-US" dirty="0"/>
              <a:t>使用流输入取代了</a:t>
            </a:r>
            <a:r>
              <a:rPr lang="en-US" altLang="zh-CN" dirty="0" err="1"/>
              <a:t>scanf</a:t>
            </a:r>
            <a:endParaRPr lang="en-US" altLang="zh-CN" dirty="0"/>
          </a:p>
          <a:p>
            <a:pPr lvl="1"/>
            <a:r>
              <a:rPr lang="en-US" altLang="zh-CN" sz="2800" dirty="0" err="1"/>
              <a:t>scanf</a:t>
            </a:r>
            <a:r>
              <a:rPr lang="zh-CN" altLang="en-US" sz="2800" dirty="0"/>
              <a:t>不友好，不同类型要使用不同的标识符</a:t>
            </a:r>
            <a:endParaRPr lang="en-US" altLang="zh-CN" sz="2800" dirty="0"/>
          </a:p>
          <a:p>
            <a:pPr marL="914400" lvl="2" indent="0">
              <a:buNone/>
            </a:pPr>
            <a:r>
              <a:rPr lang="en-US" altLang="zh-CN" dirty="0" err="1"/>
              <a:t>scanf</a:t>
            </a:r>
            <a:r>
              <a:rPr lang="en-US" altLang="zh-CN" dirty="0"/>
              <a:t>("</a:t>
            </a:r>
            <a:r>
              <a:rPr lang="en-US" altLang="zh-CN" dirty="0">
                <a:solidFill>
                  <a:srgbClr val="FF0000"/>
                </a:solidFill>
              </a:rPr>
              <a:t>%d %</a:t>
            </a:r>
            <a:r>
              <a:rPr lang="en-US" altLang="zh-CN" dirty="0" err="1">
                <a:solidFill>
                  <a:srgbClr val="FF0000"/>
                </a:solidFill>
              </a:rPr>
              <a:t>hd</a:t>
            </a:r>
            <a:r>
              <a:rPr lang="en-US" altLang="zh-CN" dirty="0">
                <a:solidFill>
                  <a:srgbClr val="FF0000"/>
                </a:solidFill>
              </a:rPr>
              <a:t> %f %</a:t>
            </a:r>
            <a:r>
              <a:rPr lang="en-US" altLang="zh-CN" dirty="0" err="1">
                <a:solidFill>
                  <a:srgbClr val="FF0000"/>
                </a:solidFill>
              </a:rPr>
              <a:t>lf</a:t>
            </a:r>
            <a:r>
              <a:rPr lang="en-US" altLang="zh-CN" dirty="0">
                <a:solidFill>
                  <a:srgbClr val="FF0000"/>
                </a:solidFill>
              </a:rPr>
              <a:t> %s</a:t>
            </a:r>
            <a:r>
              <a:rPr lang="en-US" altLang="zh-CN" dirty="0"/>
              <a:t>", &amp;</a:t>
            </a:r>
            <a:r>
              <a:rPr lang="en-US" altLang="zh-CN" dirty="0" err="1"/>
              <a:t>i</a:t>
            </a:r>
            <a:r>
              <a:rPr lang="en-US" altLang="zh-CN" dirty="0"/>
              <a:t>, &amp;s, &amp;f, &amp;d, name);</a:t>
            </a:r>
          </a:p>
          <a:p>
            <a:pPr marL="914400" lvl="2" indent="0">
              <a:buNone/>
            </a:pPr>
            <a:r>
              <a:rPr lang="en-US" altLang="zh-CN" dirty="0" err="1"/>
              <a:t>cin</a:t>
            </a:r>
            <a:r>
              <a:rPr lang="en-US" altLang="zh-CN" dirty="0"/>
              <a:t> &gt;&gt; </a:t>
            </a:r>
            <a:r>
              <a:rPr lang="en-US" altLang="zh-CN" dirty="0" err="1"/>
              <a:t>i</a:t>
            </a:r>
            <a:r>
              <a:rPr lang="en-US" altLang="zh-CN" dirty="0"/>
              <a:t> &gt;&gt; s &gt;&gt; f &gt;&gt; d &gt;&gt; name;</a:t>
            </a:r>
          </a:p>
          <a:p>
            <a:pPr lvl="1"/>
            <a:r>
              <a:rPr lang="zh-CN" altLang="en-US" sz="2800" dirty="0"/>
              <a:t>安全性</a:t>
            </a:r>
            <a:endParaRPr lang="en-US" altLang="zh-CN" sz="2800" dirty="0"/>
          </a:p>
          <a:p>
            <a:pPr marL="914400" lvl="2" indent="0">
              <a:buNone/>
            </a:pPr>
            <a:r>
              <a:rPr lang="en-US" altLang="zh-CN" sz="2400" dirty="0" err="1"/>
              <a:t>scanf</a:t>
            </a:r>
            <a:r>
              <a:rPr lang="en-US" altLang="zh-CN" sz="2400" dirty="0"/>
              <a:t>("%d %d", &amp;a);  </a:t>
            </a:r>
            <a:r>
              <a:rPr lang="en-US" altLang="zh-CN" sz="2400" dirty="0">
                <a:solidFill>
                  <a:schemeClr val="accent1"/>
                </a:solidFill>
              </a:rPr>
              <a:t>//</a:t>
            </a:r>
            <a:r>
              <a:rPr lang="zh-CN" altLang="en-US" sz="2400" dirty="0">
                <a:solidFill>
                  <a:schemeClr val="accent1"/>
                </a:solidFill>
              </a:rPr>
              <a:t>可能写入非法内存</a:t>
            </a:r>
            <a:endParaRPr lang="en-US" altLang="zh-CN" sz="2400" dirty="0"/>
          </a:p>
          <a:p>
            <a:pPr lvl="1"/>
            <a:r>
              <a:rPr lang="zh-CN" altLang="en-US" sz="2800" dirty="0"/>
              <a:t>可拓展性</a:t>
            </a:r>
            <a:endParaRPr lang="en-US" altLang="zh-CN" sz="2800" dirty="0"/>
          </a:p>
          <a:p>
            <a:pPr marL="914400" lvl="2" indent="0">
              <a:buNone/>
            </a:pPr>
            <a:r>
              <a:rPr lang="en-US" altLang="zh-CN" sz="2400" dirty="0" err="1"/>
              <a:t>MyClass</a:t>
            </a:r>
            <a:r>
              <a:rPr lang="en-US" altLang="zh-CN" sz="2400" dirty="0"/>
              <a:t> </a:t>
            </a:r>
            <a:r>
              <a:rPr lang="en-US" altLang="zh-CN" sz="2400" dirty="0" err="1"/>
              <a:t>obj</a:t>
            </a:r>
            <a:r>
              <a:rPr lang="en-US" altLang="zh-CN" sz="2400" dirty="0"/>
              <a:t>;</a:t>
            </a:r>
          </a:p>
          <a:p>
            <a:pPr marL="914400" lvl="2" indent="0">
              <a:buNone/>
            </a:pPr>
            <a:r>
              <a:rPr lang="en-US" altLang="zh-CN" sz="2400" dirty="0" err="1"/>
              <a:t>cin</a:t>
            </a:r>
            <a:r>
              <a:rPr lang="en-US" altLang="zh-CN" sz="2400" dirty="0"/>
              <a:t> &gt;&gt; </a:t>
            </a:r>
            <a:r>
              <a:rPr lang="en-US" altLang="zh-CN" sz="2400" dirty="0" err="1"/>
              <a:t>obj</a:t>
            </a:r>
            <a:endParaRPr lang="en-US" altLang="zh-CN" sz="2400" dirty="0"/>
          </a:p>
          <a:p>
            <a:pPr lvl="1"/>
            <a:r>
              <a:rPr lang="zh-CN" altLang="en-US" sz="2800" dirty="0"/>
              <a:t>性能</a:t>
            </a:r>
            <a:endParaRPr lang="en-US" altLang="zh-CN" sz="2800" dirty="0"/>
          </a:p>
          <a:p>
            <a:pPr marL="914400" lvl="2" indent="0">
              <a:buNone/>
            </a:pPr>
            <a:r>
              <a:rPr lang="en-US" altLang="zh-CN" sz="2400" dirty="0" err="1"/>
              <a:t>scanf</a:t>
            </a:r>
            <a:r>
              <a:rPr lang="zh-CN" altLang="en-US" sz="2400" dirty="0"/>
              <a:t>在运行期间需要对格式字符串进行解析</a:t>
            </a:r>
            <a:endParaRPr lang="en-US" altLang="zh-CN" sz="2400" dirty="0"/>
          </a:p>
          <a:p>
            <a:pPr marL="914400" lvl="2" indent="0">
              <a:buNone/>
            </a:pPr>
            <a:r>
              <a:rPr lang="en-US" altLang="zh-CN" sz="2400" dirty="0" err="1"/>
              <a:t>istream</a:t>
            </a:r>
            <a:r>
              <a:rPr lang="zh-CN" altLang="en-US" sz="2400" dirty="0"/>
              <a:t>在编译期间已经解析完毕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03C55A2-A6BD-4FA8-BB58-F4DDD32CC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411194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FA7C1D-A202-454C-A084-FE8E600C2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字符串输入输出流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A7881E-AB98-4C5B-ACD1-F7BCA82EE0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568" y="1475356"/>
            <a:ext cx="8047806" cy="4749029"/>
          </a:xfrm>
        </p:spPr>
        <p:txBody>
          <a:bodyPr/>
          <a:lstStyle/>
          <a:p>
            <a:r>
              <a:rPr lang="zh-CN" altLang="en-US" dirty="0"/>
              <a:t>以输入输出流作为例子</a:t>
            </a:r>
            <a:endParaRPr lang="en-US" altLang="zh-CN" dirty="0"/>
          </a:p>
          <a:p>
            <a:r>
              <a:rPr lang="en-US" altLang="zh-CN" dirty="0" err="1"/>
              <a:t>stringstream</a:t>
            </a:r>
            <a:r>
              <a:rPr lang="zh-CN" altLang="en-US" dirty="0"/>
              <a:t>是</a:t>
            </a:r>
            <a:r>
              <a:rPr lang="en-US" altLang="zh-CN" dirty="0"/>
              <a:t>iostream</a:t>
            </a:r>
            <a:r>
              <a:rPr lang="zh-CN" altLang="en-US" dirty="0"/>
              <a:t>的子类</a:t>
            </a:r>
            <a:endParaRPr lang="en-US" altLang="zh-CN" dirty="0"/>
          </a:p>
          <a:p>
            <a:r>
              <a:rPr lang="en-US" altLang="zh-CN" dirty="0"/>
              <a:t>iostream</a:t>
            </a:r>
            <a:r>
              <a:rPr lang="zh-CN" altLang="en-US" dirty="0"/>
              <a:t>继承于</a:t>
            </a:r>
            <a:r>
              <a:rPr lang="en-US" altLang="zh-CN" dirty="0" err="1"/>
              <a:t>istream</a:t>
            </a:r>
            <a:r>
              <a:rPr lang="zh-CN" altLang="en-US" dirty="0"/>
              <a:t>和</a:t>
            </a:r>
            <a:r>
              <a:rPr lang="en-US" altLang="zh-CN" dirty="0" err="1"/>
              <a:t>ostream</a:t>
            </a:r>
            <a:endParaRPr lang="en-US" altLang="zh-CN" dirty="0"/>
          </a:p>
          <a:p>
            <a:r>
              <a:rPr lang="en-US" altLang="zh-CN" dirty="0" err="1"/>
              <a:t>stringstream</a:t>
            </a:r>
            <a:r>
              <a:rPr lang="zh-CN" altLang="en-US" dirty="0"/>
              <a:t>实现了输入输出流双方的接口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362AB4E-A4E0-4FA4-A0AD-923541A56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26</a:t>
            </a:fld>
            <a:endParaRPr lang="en-US" altLang="zh-CN"/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1DED4606-7E83-499E-A8E7-C61F936887DF}"/>
              </a:ext>
            </a:extLst>
          </p:cNvPr>
          <p:cNvGrpSpPr/>
          <p:nvPr/>
        </p:nvGrpSpPr>
        <p:grpSpPr>
          <a:xfrm>
            <a:off x="2663597" y="3840748"/>
            <a:ext cx="5051034" cy="2425156"/>
            <a:chOff x="1415252" y="3665711"/>
            <a:chExt cx="4505140" cy="2260816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F499B074-5D0D-42A0-97C0-77E71585E73D}"/>
                </a:ext>
              </a:extLst>
            </p:cNvPr>
            <p:cNvSpPr/>
            <p:nvPr/>
          </p:nvSpPr>
          <p:spPr>
            <a:xfrm>
              <a:off x="1419042" y="3665711"/>
              <a:ext cx="1432656" cy="432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err="1">
                  <a:solidFill>
                    <a:schemeClr val="tx1"/>
                  </a:solidFill>
                </a:rPr>
                <a:t>istream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A24DAD4B-ED38-463C-BC31-533580106AB2}"/>
                </a:ext>
              </a:extLst>
            </p:cNvPr>
            <p:cNvSpPr/>
            <p:nvPr/>
          </p:nvSpPr>
          <p:spPr>
            <a:xfrm>
              <a:off x="1415694" y="4563333"/>
              <a:ext cx="1432656" cy="432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chemeClr val="tx1"/>
                  </a:solidFill>
                </a:rPr>
                <a:t>iostream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6BC6AF03-DC4A-4E26-BB45-88FB53117499}"/>
                </a:ext>
              </a:extLst>
            </p:cNvPr>
            <p:cNvSpPr/>
            <p:nvPr/>
          </p:nvSpPr>
          <p:spPr>
            <a:xfrm>
              <a:off x="1415252" y="5494479"/>
              <a:ext cx="1432656" cy="432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err="1">
                  <a:solidFill>
                    <a:schemeClr val="tx1"/>
                  </a:solidFill>
                </a:rPr>
                <a:t>ostream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B75833F9-C7BF-4755-908F-AFBEAE43679E}"/>
                </a:ext>
              </a:extLst>
            </p:cNvPr>
            <p:cNvSpPr/>
            <p:nvPr/>
          </p:nvSpPr>
          <p:spPr>
            <a:xfrm>
              <a:off x="4487736" y="4567366"/>
              <a:ext cx="1432656" cy="432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err="1">
                  <a:solidFill>
                    <a:schemeClr val="tx1"/>
                  </a:solidFill>
                </a:rPr>
                <a:t>stringstream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6D9BF823-FFEC-4882-85BF-C96CC6A493E4}"/>
                </a:ext>
              </a:extLst>
            </p:cNvPr>
            <p:cNvCxnSpPr>
              <a:cxnSpLocks/>
              <a:stCxn id="6" idx="3"/>
              <a:endCxn id="8" idx="1"/>
            </p:cNvCxnSpPr>
            <p:nvPr/>
          </p:nvCxnSpPr>
          <p:spPr>
            <a:xfrm>
              <a:off x="2848350" y="4779357"/>
              <a:ext cx="1639386" cy="403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F8C6F36B-464F-42DF-87BD-C0D39B8C9E7C}"/>
                </a:ext>
              </a:extLst>
            </p:cNvPr>
            <p:cNvCxnSpPr>
              <a:stCxn id="6" idx="0"/>
              <a:endCxn id="5" idx="2"/>
            </p:cNvCxnSpPr>
            <p:nvPr/>
          </p:nvCxnSpPr>
          <p:spPr>
            <a:xfrm flipV="1">
              <a:off x="2132023" y="4097759"/>
              <a:ext cx="3347" cy="46557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A33A2837-381E-4E82-A81C-3D5ABE0720D2}"/>
                </a:ext>
              </a:extLst>
            </p:cNvPr>
            <p:cNvCxnSpPr>
              <a:stCxn id="6" idx="2"/>
              <a:endCxn id="7" idx="0"/>
            </p:cNvCxnSpPr>
            <p:nvPr/>
          </p:nvCxnSpPr>
          <p:spPr>
            <a:xfrm flipH="1">
              <a:off x="2131580" y="4995381"/>
              <a:ext cx="442" cy="49909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5F6C8221-44CC-4548-8D92-4D40097C4AB2}"/>
              </a:ext>
            </a:extLst>
          </p:cNvPr>
          <p:cNvSpPr txBox="1"/>
          <p:nvPr/>
        </p:nvSpPr>
        <p:spPr>
          <a:xfrm>
            <a:off x="797604" y="4710996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多重继承！</a:t>
            </a:r>
          </a:p>
        </p:txBody>
      </p:sp>
    </p:spTree>
    <p:extLst>
      <p:ext uri="{BB962C8B-B14F-4D97-AF65-F5344CB8AC3E}">
        <p14:creationId xmlns:p14="http://schemas.microsoft.com/office/powerpoint/2010/main" val="29039510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A95612-9042-44FE-A517-D8985FB07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stringstream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9AE068-4FD8-44D7-8F0E-305B9A567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stringstream</a:t>
            </a:r>
            <a:r>
              <a:rPr lang="zh-CN" altLang="en-US" dirty="0"/>
              <a:t>顾名思义</a:t>
            </a:r>
            <a:endParaRPr lang="en-US" altLang="zh-CN" dirty="0"/>
          </a:p>
          <a:p>
            <a:pPr lvl="1"/>
            <a:r>
              <a:rPr lang="zh-CN" altLang="en-US" dirty="0"/>
              <a:t>它在对象内部维护了一个</a:t>
            </a:r>
            <a:r>
              <a:rPr lang="en-US" altLang="zh-CN" dirty="0"/>
              <a:t>buffer</a:t>
            </a:r>
          </a:p>
          <a:p>
            <a:pPr lvl="1"/>
            <a:r>
              <a:rPr lang="zh-CN" altLang="en-US" dirty="0"/>
              <a:t>使用流输出函数可以将数据写入</a:t>
            </a:r>
            <a:r>
              <a:rPr lang="en-US" altLang="zh-CN" dirty="0"/>
              <a:t>buffer</a:t>
            </a:r>
          </a:p>
          <a:p>
            <a:pPr lvl="1"/>
            <a:r>
              <a:rPr lang="zh-CN" altLang="en-US" dirty="0"/>
              <a:t>使用流输入函数可以从</a:t>
            </a:r>
            <a:r>
              <a:rPr lang="en-US" altLang="zh-CN" dirty="0"/>
              <a:t>buffer</a:t>
            </a:r>
            <a:r>
              <a:rPr lang="zh-CN" altLang="en-US" dirty="0"/>
              <a:t>中读出数据</a:t>
            </a:r>
            <a:endParaRPr lang="en-US" altLang="zh-CN" dirty="0"/>
          </a:p>
          <a:p>
            <a:r>
              <a:rPr lang="zh-CN" altLang="en-US" dirty="0"/>
              <a:t>一般用于程序内部的字符串操作</a:t>
            </a:r>
            <a:br>
              <a:rPr lang="en-US" altLang="zh-CN" dirty="0"/>
            </a:br>
            <a:endParaRPr lang="en-US" altLang="zh-CN" dirty="0"/>
          </a:p>
          <a:p>
            <a:r>
              <a:rPr lang="zh-CN" altLang="en-US" dirty="0"/>
              <a:t>构造方式</a:t>
            </a:r>
            <a:endParaRPr lang="en-US" altLang="zh-CN" dirty="0"/>
          </a:p>
          <a:p>
            <a:pPr lvl="1"/>
            <a:r>
              <a:rPr lang="en-US" altLang="zh-CN" dirty="0" err="1"/>
              <a:t>stringstream</a:t>
            </a:r>
            <a:r>
              <a:rPr lang="en-US" altLang="zh-CN" dirty="0"/>
              <a:t> </a:t>
            </a:r>
            <a:r>
              <a:rPr lang="en-US" altLang="zh-CN" dirty="0" err="1"/>
              <a:t>ss</a:t>
            </a:r>
            <a:r>
              <a:rPr lang="en-US" altLang="zh-CN" dirty="0"/>
              <a:t>; //</a:t>
            </a:r>
            <a:r>
              <a:rPr lang="zh-CN" altLang="en-US" dirty="0"/>
              <a:t>空字符串流</a:t>
            </a:r>
            <a:endParaRPr lang="en-US" altLang="zh-CN" dirty="0"/>
          </a:p>
          <a:p>
            <a:pPr lvl="1"/>
            <a:r>
              <a:rPr lang="en-US" altLang="zh-CN" dirty="0" err="1"/>
              <a:t>stringstream</a:t>
            </a:r>
            <a:r>
              <a:rPr lang="en-US" altLang="zh-CN" dirty="0"/>
              <a:t> </a:t>
            </a:r>
            <a:r>
              <a:rPr lang="en-US" altLang="zh-CN" dirty="0" err="1"/>
              <a:t>ss</a:t>
            </a:r>
            <a:r>
              <a:rPr lang="en-US" altLang="zh-CN" dirty="0"/>
              <a:t>(</a:t>
            </a:r>
            <a:r>
              <a:rPr lang="en-US" altLang="zh-CN" dirty="0" err="1"/>
              <a:t>str</a:t>
            </a:r>
            <a:r>
              <a:rPr lang="en-US" altLang="zh-CN" dirty="0"/>
              <a:t>); //</a:t>
            </a:r>
            <a:r>
              <a:rPr lang="zh-CN" altLang="en-US" dirty="0"/>
              <a:t>以字符串初始化流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6AEDBA6-8109-48F3-8355-452A14AE8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363023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173C8B-FB22-4590-9653-C92ED268F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使用示例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EF0E38-A3D7-4911-BA19-6ABC019427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069506"/>
            <a:ext cx="8047806" cy="2308323"/>
          </a:xfrm>
        </p:spPr>
        <p:txBody>
          <a:bodyPr/>
          <a:lstStyle/>
          <a:p>
            <a:r>
              <a:rPr lang="zh-CN" altLang="en-US" dirty="0"/>
              <a:t>可以连接字符串</a:t>
            </a:r>
            <a:endParaRPr lang="en-US" altLang="zh-CN" dirty="0"/>
          </a:p>
          <a:p>
            <a:r>
              <a:rPr lang="zh-CN" altLang="en-US" dirty="0"/>
              <a:t>可以将字符串转换为其他类型的数据</a:t>
            </a:r>
            <a:endParaRPr lang="en-US" altLang="zh-CN" dirty="0"/>
          </a:p>
          <a:p>
            <a:r>
              <a:rPr lang="zh-CN" altLang="en-US" dirty="0"/>
              <a:t>配合流操作算子，可以达到格式化输出效果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7653257-0864-49DE-AC4C-3C968B90F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28</a:t>
            </a:fld>
            <a:endParaRPr lang="en-US" altLang="zh-CN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FE67E14-0178-4FF4-BEA5-6AF281A5981C}"/>
              </a:ext>
            </a:extLst>
          </p:cNvPr>
          <p:cNvSpPr txBox="1"/>
          <p:nvPr/>
        </p:nvSpPr>
        <p:spPr>
          <a:xfrm>
            <a:off x="1214071" y="1411190"/>
            <a:ext cx="724636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>
                <a:latin typeface="Consolas" panose="020B0609020204030204" pitchFamily="49" charset="0"/>
              </a:rPr>
              <a:t>stringstream</a:t>
            </a:r>
            <a:r>
              <a:rPr lang="en-US" altLang="zh-CN" sz="2400" dirty="0">
                <a:latin typeface="Consolas" panose="020B0609020204030204" pitchFamily="49" charset="0"/>
              </a:rPr>
              <a:t> </a:t>
            </a:r>
            <a:r>
              <a:rPr lang="en-US" altLang="zh-CN" sz="2400" dirty="0" err="1">
                <a:latin typeface="Consolas" panose="020B0609020204030204" pitchFamily="49" charset="0"/>
              </a:rPr>
              <a:t>ss</a:t>
            </a:r>
            <a:r>
              <a:rPr lang="en-US" altLang="zh-CN" sz="2400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400" dirty="0" err="1">
                <a:latin typeface="Consolas" panose="020B0609020204030204" pitchFamily="49" charset="0"/>
              </a:rPr>
              <a:t>ss</a:t>
            </a:r>
            <a:r>
              <a:rPr lang="en-US" altLang="zh-CN" sz="2400" dirty="0">
                <a:latin typeface="Consolas" panose="020B0609020204030204" pitchFamily="49" charset="0"/>
              </a:rPr>
              <a:t> &lt;&lt; "10";</a:t>
            </a:r>
          </a:p>
          <a:p>
            <a:r>
              <a:rPr lang="en-US" altLang="zh-CN" sz="2400" dirty="0" err="1">
                <a:latin typeface="Consolas" panose="020B0609020204030204" pitchFamily="49" charset="0"/>
              </a:rPr>
              <a:t>ss</a:t>
            </a:r>
            <a:r>
              <a:rPr lang="en-US" altLang="zh-CN" sz="2400" dirty="0">
                <a:latin typeface="Consolas" panose="020B0609020204030204" pitchFamily="49" charset="0"/>
              </a:rPr>
              <a:t> &lt;&lt; "0 200";</a:t>
            </a:r>
          </a:p>
          <a:p>
            <a:endParaRPr lang="zh-CN" altLang="en-US" sz="2400" dirty="0">
              <a:latin typeface="Consolas" panose="020B0609020204030204" pitchFamily="49" charset="0"/>
            </a:endParaRPr>
          </a:p>
          <a:p>
            <a:r>
              <a:rPr lang="en-US" altLang="zh-CN" sz="2400" dirty="0" err="1">
                <a:latin typeface="Consolas" panose="020B0609020204030204" pitchFamily="49" charset="0"/>
              </a:rPr>
              <a:t>int</a:t>
            </a:r>
            <a:r>
              <a:rPr lang="en-US" altLang="zh-CN" sz="2400" dirty="0">
                <a:latin typeface="Consolas" panose="020B0609020204030204" pitchFamily="49" charset="0"/>
              </a:rPr>
              <a:t> a, b;</a:t>
            </a:r>
          </a:p>
          <a:p>
            <a:r>
              <a:rPr lang="en-US" altLang="zh-CN" sz="2400" dirty="0" err="1">
                <a:latin typeface="Consolas" panose="020B0609020204030204" pitchFamily="49" charset="0"/>
              </a:rPr>
              <a:t>ss</a:t>
            </a:r>
            <a:r>
              <a:rPr lang="en-US" altLang="zh-CN" sz="2400" dirty="0">
                <a:latin typeface="Consolas" panose="020B0609020204030204" pitchFamily="49" charset="0"/>
              </a:rPr>
              <a:t> &gt;&gt; a &gt;&gt; b;		</a:t>
            </a:r>
            <a:r>
              <a:rPr lang="en-US" altLang="zh-CN" sz="2400" dirty="0">
                <a:solidFill>
                  <a:schemeClr val="accent1"/>
                </a:solidFill>
                <a:latin typeface="Consolas" panose="020B0609020204030204" pitchFamily="49" charset="0"/>
              </a:rPr>
              <a:t>//a=100 b=200</a:t>
            </a:r>
            <a:endParaRPr lang="zh-CN" altLang="en-US" sz="3600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33881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8B6F5A-B7A7-4003-913E-B2F54E89F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获取</a:t>
            </a:r>
            <a:r>
              <a:rPr lang="en-US" altLang="zh-CN" dirty="0" err="1"/>
              <a:t>stringstream</a:t>
            </a:r>
            <a:r>
              <a:rPr lang="zh-CN" altLang="en-US" dirty="0"/>
              <a:t>的</a:t>
            </a:r>
            <a:r>
              <a:rPr lang="en-US" altLang="zh-CN" dirty="0"/>
              <a:t>buffer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EAD473-7BB1-4593-AB18-130CAD78F4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ss.str</a:t>
            </a:r>
            <a:r>
              <a:rPr lang="en-US" altLang="zh-CN" dirty="0"/>
              <a:t>()</a:t>
            </a:r>
          </a:p>
          <a:p>
            <a:pPr lvl="1"/>
            <a:r>
              <a:rPr lang="zh-CN" altLang="en-US" dirty="0"/>
              <a:t>返回一个</a:t>
            </a:r>
            <a:r>
              <a:rPr lang="en-US" altLang="zh-CN" dirty="0"/>
              <a:t>string</a:t>
            </a:r>
            <a:r>
              <a:rPr lang="zh-CN" altLang="en-US" dirty="0"/>
              <a:t>对象</a:t>
            </a:r>
            <a:endParaRPr lang="en-US" altLang="zh-CN" dirty="0"/>
          </a:p>
          <a:p>
            <a:pPr lvl="1"/>
            <a:r>
              <a:rPr lang="zh-CN" altLang="en-US" dirty="0"/>
              <a:t>内容为</a:t>
            </a:r>
            <a:r>
              <a:rPr lang="en-US" altLang="zh-CN" dirty="0" err="1"/>
              <a:t>stringstream</a:t>
            </a:r>
            <a:r>
              <a:rPr lang="zh-CN" altLang="en-US" dirty="0"/>
              <a:t>的</a:t>
            </a:r>
            <a:r>
              <a:rPr lang="en-US" altLang="zh-CN" dirty="0"/>
              <a:t>buffer</a:t>
            </a:r>
          </a:p>
          <a:p>
            <a:r>
              <a:rPr lang="zh-CN" altLang="en-US" dirty="0"/>
              <a:t>注意</a:t>
            </a:r>
            <a:r>
              <a:rPr lang="en-US" altLang="zh-CN" dirty="0"/>
              <a:t>buffer</a:t>
            </a:r>
            <a:r>
              <a:rPr lang="zh-CN" altLang="en-US" dirty="0"/>
              <a:t>内容并不是未读取的内容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477C6F3-F36D-4B16-A768-B25962CD1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29</a:t>
            </a:fld>
            <a:endParaRPr lang="en-US" altLang="zh-CN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F38E1B2-AADF-4BBB-9AC5-72FD9C15C372}"/>
              </a:ext>
            </a:extLst>
          </p:cNvPr>
          <p:cNvSpPr txBox="1"/>
          <p:nvPr/>
        </p:nvSpPr>
        <p:spPr>
          <a:xfrm>
            <a:off x="1187624" y="3429000"/>
            <a:ext cx="6480720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>
                <a:latin typeface="Consolas" panose="020B0609020204030204" pitchFamily="49" charset="0"/>
              </a:rPr>
              <a:t>int</a:t>
            </a:r>
            <a:r>
              <a:rPr lang="en-US" altLang="zh-CN" b="1" dirty="0">
                <a:latin typeface="Consolas" panose="020B0609020204030204" pitchFamily="49" charset="0"/>
              </a:rPr>
              <a:t> main()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	</a:t>
            </a:r>
            <a:r>
              <a:rPr lang="en-US" altLang="zh-CN" b="1" dirty="0" err="1">
                <a:latin typeface="Consolas" panose="020B0609020204030204" pitchFamily="49" charset="0"/>
              </a:rPr>
              <a:t>stringstream</a:t>
            </a:r>
            <a:r>
              <a:rPr lang="en-US" altLang="zh-CN" b="1" dirty="0"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latin typeface="Consolas" panose="020B0609020204030204" pitchFamily="49" charset="0"/>
              </a:rPr>
              <a:t>ss</a:t>
            </a:r>
            <a:r>
              <a:rPr lang="en-US" altLang="zh-CN" b="1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	</a:t>
            </a:r>
            <a:r>
              <a:rPr lang="en-US" altLang="zh-CN" b="1" dirty="0" err="1">
                <a:latin typeface="Consolas" panose="020B0609020204030204" pitchFamily="49" charset="0"/>
              </a:rPr>
              <a:t>ss</a:t>
            </a:r>
            <a:r>
              <a:rPr lang="en-US" altLang="zh-CN" b="1" dirty="0">
                <a:latin typeface="Consolas" panose="020B0609020204030204" pitchFamily="49" charset="0"/>
              </a:rPr>
              <a:t> &lt;&lt; "100 200";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	</a:t>
            </a:r>
            <a:r>
              <a:rPr lang="en-US" altLang="zh-CN" b="1" dirty="0" err="1">
                <a:latin typeface="Consolas" panose="020B0609020204030204" pitchFamily="49" charset="0"/>
              </a:rPr>
              <a:t>cout</a:t>
            </a:r>
            <a:r>
              <a:rPr lang="en-US" altLang="zh-CN" b="1" dirty="0">
                <a:latin typeface="Consolas" panose="020B0609020204030204" pitchFamily="49" charset="0"/>
              </a:rPr>
              <a:t> &lt;&lt; </a:t>
            </a:r>
            <a:r>
              <a:rPr lang="en-US" altLang="zh-CN" b="1" dirty="0" err="1">
                <a:latin typeface="Consolas" panose="020B0609020204030204" pitchFamily="49" charset="0"/>
              </a:rPr>
              <a:t>ss.str</a:t>
            </a:r>
            <a:r>
              <a:rPr lang="en-US" altLang="zh-CN" b="1" dirty="0">
                <a:latin typeface="Consolas" panose="020B0609020204030204" pitchFamily="49" charset="0"/>
              </a:rPr>
              <a:t>() &lt;&lt; </a:t>
            </a:r>
            <a:r>
              <a:rPr lang="en-US" altLang="zh-CN" b="1" dirty="0" err="1">
                <a:latin typeface="Consolas" panose="020B0609020204030204" pitchFamily="49" charset="0"/>
              </a:rPr>
              <a:t>endl</a:t>
            </a:r>
            <a:r>
              <a:rPr lang="en-US" altLang="zh-CN" b="1" dirty="0">
                <a:latin typeface="Consolas" panose="020B0609020204030204" pitchFamily="49" charset="0"/>
              </a:rPr>
              <a:t>;  </a:t>
            </a:r>
            <a:r>
              <a:rPr lang="en-US" altLang="zh-CN" b="1" dirty="0">
                <a:solidFill>
                  <a:schemeClr val="accent1"/>
                </a:solidFill>
                <a:latin typeface="Consolas" panose="020B0609020204030204" pitchFamily="49" charset="0"/>
              </a:rPr>
              <a:t>//"100 200"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	</a:t>
            </a:r>
            <a:r>
              <a:rPr lang="en-US" altLang="zh-CN" b="1" dirty="0" err="1">
                <a:latin typeface="Consolas" panose="020B0609020204030204" pitchFamily="49" charset="0"/>
              </a:rPr>
              <a:t>int</a:t>
            </a:r>
            <a:r>
              <a:rPr lang="en-US" altLang="zh-CN" b="1" dirty="0">
                <a:latin typeface="Consolas" panose="020B0609020204030204" pitchFamily="49" charset="0"/>
              </a:rPr>
              <a:t> a;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	</a:t>
            </a:r>
            <a:r>
              <a:rPr lang="en-US" altLang="zh-CN" b="1" dirty="0" err="1">
                <a:latin typeface="Consolas" panose="020B0609020204030204" pitchFamily="49" charset="0"/>
              </a:rPr>
              <a:t>ss</a:t>
            </a:r>
            <a:r>
              <a:rPr lang="en-US" altLang="zh-CN" b="1" dirty="0">
                <a:latin typeface="Consolas" panose="020B0609020204030204" pitchFamily="49" charset="0"/>
              </a:rPr>
              <a:t> &gt;&gt; a;					 </a:t>
            </a:r>
            <a:r>
              <a:rPr lang="en-US" altLang="zh-CN" b="1" dirty="0">
                <a:solidFill>
                  <a:schemeClr val="accent1"/>
                </a:solidFill>
                <a:latin typeface="Consolas" panose="020B0609020204030204" pitchFamily="49" charset="0"/>
              </a:rPr>
              <a:t>// a = 100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	</a:t>
            </a:r>
            <a:r>
              <a:rPr lang="en-US" altLang="zh-CN" b="1" dirty="0" err="1">
                <a:latin typeface="Consolas" panose="020B0609020204030204" pitchFamily="49" charset="0"/>
              </a:rPr>
              <a:t>cout</a:t>
            </a:r>
            <a:r>
              <a:rPr lang="en-US" altLang="zh-CN" b="1" dirty="0">
                <a:latin typeface="Consolas" panose="020B0609020204030204" pitchFamily="49" charset="0"/>
              </a:rPr>
              <a:t> &lt;&lt; </a:t>
            </a:r>
            <a:r>
              <a:rPr lang="en-US" altLang="zh-CN" b="1" dirty="0" err="1">
                <a:latin typeface="Consolas" panose="020B0609020204030204" pitchFamily="49" charset="0"/>
              </a:rPr>
              <a:t>ss.str</a:t>
            </a:r>
            <a:r>
              <a:rPr lang="en-US" altLang="zh-CN" b="1" dirty="0">
                <a:latin typeface="Consolas" panose="020B0609020204030204" pitchFamily="49" charset="0"/>
              </a:rPr>
              <a:t>() &lt;&lt; </a:t>
            </a:r>
            <a:r>
              <a:rPr lang="en-US" altLang="zh-CN" b="1" dirty="0" err="1">
                <a:latin typeface="Consolas" panose="020B0609020204030204" pitchFamily="49" charset="0"/>
              </a:rPr>
              <a:t>endl</a:t>
            </a:r>
            <a:r>
              <a:rPr lang="en-US" altLang="zh-CN" b="1" dirty="0">
                <a:latin typeface="Consolas" panose="020B0609020204030204" pitchFamily="49" charset="0"/>
              </a:rPr>
              <a:t>;  </a:t>
            </a:r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</a:rPr>
              <a:t>//"100 200"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	return 0;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}</a:t>
            </a:r>
            <a:endParaRPr lang="zh-CN" altLang="en-US" sz="28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1196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683568" y="2564904"/>
            <a:ext cx="7772400" cy="1470025"/>
          </a:xfrm>
        </p:spPr>
        <p:txBody>
          <a:bodyPr/>
          <a:lstStyle/>
          <a:p>
            <a:pPr algn="ctr" eaLnBrk="1" hangingPunct="1"/>
            <a:r>
              <a:rPr lang="en-US" altLang="zh-CN" sz="5400" b="1" dirty="0">
                <a:solidFill>
                  <a:srgbClr val="003366"/>
                </a:solidFill>
                <a:latin typeface="Microsoft YaHei" charset="-122"/>
                <a:ea typeface="Microsoft YaHei" charset="-122"/>
                <a:cs typeface="Microsoft YaHei" charset="-122"/>
              </a:rPr>
              <a:t>string</a:t>
            </a:r>
            <a:br>
              <a:rPr lang="en-US" altLang="zh-CN" sz="5400" dirty="0">
                <a:solidFill>
                  <a:srgbClr val="003366"/>
                </a:solidFill>
                <a:latin typeface="Microsoft YaHei" charset="-122"/>
                <a:ea typeface="Microsoft YaHei" charset="-122"/>
                <a:cs typeface="Microsoft YaHei" charset="-122"/>
              </a:rPr>
            </a:br>
            <a:r>
              <a:rPr lang="zh-CN" altLang="en-US" sz="5400" dirty="0">
                <a:solidFill>
                  <a:srgbClr val="003366"/>
                </a:solidFill>
                <a:latin typeface="Microsoft YaHei" charset="-122"/>
                <a:ea typeface="Microsoft YaHei" charset="-122"/>
                <a:cs typeface="Microsoft YaHei" charset="-122"/>
              </a:rPr>
              <a:t>字符串类</a:t>
            </a:r>
            <a:endParaRPr lang="en-US" altLang="zh-CN" sz="5400" b="1" dirty="0">
              <a:solidFill>
                <a:srgbClr val="003366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4579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991350" y="6524625"/>
            <a:ext cx="2133600" cy="3333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8060402020202020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8060402020202020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8060402020202020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8060402020202020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8060402020202020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6D092EB-5C25-4AA2-B2CD-B9A2BCD4DB8F}" type="slidenum">
              <a:rPr lang="en-US" altLang="zh-CN" sz="1400">
                <a:solidFill>
                  <a:schemeClr val="hlink"/>
                </a:solidFill>
                <a:ea typeface="SimSun" charset="-122"/>
              </a:rPr>
              <a:t>3</a:t>
            </a:fld>
            <a:endParaRPr lang="en-US" altLang="zh-CN" sz="1400">
              <a:solidFill>
                <a:schemeClr val="hlink"/>
              </a:solidFill>
              <a:ea typeface="SimSun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30538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>
            <a:extLst>
              <a:ext uri="{FF2B5EF4-FFF2-40B4-BE49-F238E27FC236}">
                <a16:creationId xmlns:a16="http://schemas.microsoft.com/office/drawing/2014/main" id="{738FA95A-D7FB-415F-A3E6-52541C64A4E0}"/>
              </a:ext>
            </a:extLst>
          </p:cNvPr>
          <p:cNvSpPr txBox="1"/>
          <p:nvPr/>
        </p:nvSpPr>
        <p:spPr>
          <a:xfrm>
            <a:off x="395536" y="1412776"/>
            <a:ext cx="648072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>
                <a:latin typeface="Consolas" panose="020B0609020204030204" pitchFamily="49" charset="0"/>
              </a:rPr>
              <a:t>int</a:t>
            </a:r>
            <a:r>
              <a:rPr lang="en-US" altLang="zh-CN" sz="2000" b="1" dirty="0">
                <a:latin typeface="Consolas" panose="020B0609020204030204" pitchFamily="49" charset="0"/>
              </a:rPr>
              <a:t> main()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</a:t>
            </a:r>
            <a:r>
              <a:rPr lang="en-US" altLang="zh-CN" sz="2000" b="1" dirty="0" err="1">
                <a:latin typeface="Consolas" panose="020B0609020204030204" pitchFamily="49" charset="0"/>
              </a:rPr>
              <a:t>stringstream</a:t>
            </a:r>
            <a:r>
              <a:rPr lang="en-US" altLang="zh-CN" sz="2000" b="1" dirty="0">
                <a:latin typeface="Consolas" panose="020B0609020204030204" pitchFamily="49" charset="0"/>
              </a:rPr>
              <a:t> </a:t>
            </a:r>
            <a:r>
              <a:rPr lang="en-US" altLang="zh-CN" sz="2000" b="1" dirty="0" err="1">
                <a:latin typeface="Consolas" panose="020B0609020204030204" pitchFamily="49" charset="0"/>
              </a:rPr>
              <a:t>ss</a:t>
            </a:r>
            <a:r>
              <a:rPr lang="en-US" altLang="zh-CN" sz="2000" b="1" dirty="0">
                <a:latin typeface="Consolas" panose="020B0609020204030204" pitchFamily="49" charset="0"/>
              </a:rPr>
              <a:t>;</a:t>
            </a:r>
          </a:p>
          <a:p>
            <a:endParaRPr lang="en-US" altLang="zh-CN" sz="2000" b="1" dirty="0"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</a:t>
            </a:r>
            <a:r>
              <a:rPr lang="en-US" altLang="zh-CN" sz="2000" b="1" dirty="0" err="1">
                <a:latin typeface="Consolas" panose="020B0609020204030204" pitchFamily="49" charset="0"/>
              </a:rPr>
              <a:t>ss</a:t>
            </a:r>
            <a:r>
              <a:rPr lang="en-US" altLang="zh-CN" sz="2000" b="1" dirty="0">
                <a:latin typeface="Consolas" panose="020B0609020204030204" pitchFamily="49" charset="0"/>
              </a:rPr>
              <a:t> &lt;&lt; "100 200";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</a:t>
            </a:r>
            <a:r>
              <a:rPr lang="en-US" altLang="zh-CN" sz="2000" b="1" dirty="0" err="1">
                <a:latin typeface="Consolas" panose="020B0609020204030204" pitchFamily="49" charset="0"/>
              </a:rPr>
              <a:t>cout</a:t>
            </a:r>
            <a:r>
              <a:rPr lang="en-US" altLang="zh-CN" sz="2000" b="1" dirty="0">
                <a:latin typeface="Consolas" panose="020B0609020204030204" pitchFamily="49" charset="0"/>
              </a:rPr>
              <a:t> &lt;&lt; </a:t>
            </a:r>
            <a:r>
              <a:rPr lang="en-US" altLang="zh-CN" sz="2000" b="1" dirty="0" err="1">
                <a:latin typeface="Consolas" panose="020B0609020204030204" pitchFamily="49" charset="0"/>
              </a:rPr>
              <a:t>ss.str</a:t>
            </a:r>
            <a:r>
              <a:rPr lang="en-US" altLang="zh-CN" sz="2000" b="1" dirty="0">
                <a:latin typeface="Consolas" panose="020B0609020204030204" pitchFamily="49" charset="0"/>
              </a:rPr>
              <a:t>() &lt;&lt; </a:t>
            </a:r>
            <a:r>
              <a:rPr lang="en-US" altLang="zh-CN" sz="2000" b="1" dirty="0" err="1">
                <a:latin typeface="Consolas" panose="020B0609020204030204" pitchFamily="49" charset="0"/>
              </a:rPr>
              <a:t>endl</a:t>
            </a:r>
            <a:r>
              <a:rPr lang="en-US" altLang="zh-CN" sz="20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000" b="1" dirty="0">
                <a:solidFill>
                  <a:schemeClr val="accent1"/>
                </a:solidFill>
                <a:latin typeface="Consolas" panose="020B0609020204030204" pitchFamily="49" charset="0"/>
              </a:rPr>
              <a:t>	 //"100 200"</a:t>
            </a:r>
          </a:p>
          <a:p>
            <a:endParaRPr lang="en-US" altLang="zh-CN" sz="2000" b="1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</a:t>
            </a:r>
            <a:r>
              <a:rPr lang="en-US" altLang="zh-CN" sz="2000" b="1" dirty="0" err="1">
                <a:latin typeface="Consolas" panose="020B0609020204030204" pitchFamily="49" charset="0"/>
              </a:rPr>
              <a:t>int</a:t>
            </a:r>
            <a:r>
              <a:rPr lang="en-US" altLang="zh-CN" sz="2000" b="1" dirty="0">
                <a:latin typeface="Consolas" panose="020B0609020204030204" pitchFamily="49" charset="0"/>
              </a:rPr>
              <a:t> a,</a:t>
            </a:r>
            <a:r>
              <a:rPr lang="zh-CN" altLang="en-US" sz="2000" b="1" dirty="0"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latin typeface="Consolas" panose="020B0609020204030204" pitchFamily="49" charset="0"/>
              </a:rPr>
              <a:t>b;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</a:t>
            </a:r>
            <a:r>
              <a:rPr lang="en-US" altLang="zh-CN" sz="2000" b="1" dirty="0" err="1">
                <a:latin typeface="Consolas" panose="020B0609020204030204" pitchFamily="49" charset="0"/>
              </a:rPr>
              <a:t>ss</a:t>
            </a:r>
            <a:r>
              <a:rPr lang="en-US" altLang="zh-CN" sz="2000" b="1" dirty="0">
                <a:latin typeface="Consolas" panose="020B0609020204030204" pitchFamily="49" charset="0"/>
              </a:rPr>
              <a:t> &gt;&gt; a;  </a:t>
            </a:r>
            <a:r>
              <a:rPr lang="en-US" altLang="zh-CN" sz="2000" b="1" dirty="0">
                <a:solidFill>
                  <a:schemeClr val="accent1"/>
                </a:solidFill>
                <a:latin typeface="Consolas" panose="020B0609020204030204" pitchFamily="49" charset="0"/>
              </a:rPr>
              <a:t>// a = 100</a:t>
            </a:r>
            <a:endParaRPr lang="en-US" altLang="zh-CN" sz="2000" b="1" dirty="0"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</a:t>
            </a:r>
            <a:r>
              <a:rPr lang="en-US" altLang="zh-CN" sz="2000" b="1" dirty="0" err="1">
                <a:latin typeface="Consolas" panose="020B0609020204030204" pitchFamily="49" charset="0"/>
              </a:rPr>
              <a:t>cout</a:t>
            </a:r>
            <a:r>
              <a:rPr lang="en-US" altLang="zh-CN" sz="2000" b="1" dirty="0">
                <a:latin typeface="Consolas" panose="020B0609020204030204" pitchFamily="49" charset="0"/>
              </a:rPr>
              <a:t> &lt;&lt; </a:t>
            </a:r>
            <a:r>
              <a:rPr lang="en-US" altLang="zh-CN" sz="2000" b="1" dirty="0" err="1">
                <a:latin typeface="Consolas" panose="020B0609020204030204" pitchFamily="49" charset="0"/>
              </a:rPr>
              <a:t>ss.str</a:t>
            </a:r>
            <a:r>
              <a:rPr lang="en-US" altLang="zh-CN" sz="2000" b="1" dirty="0">
                <a:latin typeface="Consolas" panose="020B0609020204030204" pitchFamily="49" charset="0"/>
              </a:rPr>
              <a:t>() &lt;&lt; </a:t>
            </a:r>
            <a:r>
              <a:rPr lang="en-US" altLang="zh-CN" sz="2000" b="1" dirty="0" err="1">
                <a:latin typeface="Consolas" panose="020B0609020204030204" pitchFamily="49" charset="0"/>
              </a:rPr>
              <a:t>endl</a:t>
            </a:r>
            <a:r>
              <a:rPr lang="en-US" altLang="zh-CN" sz="20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	//"100 200"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</a:t>
            </a:r>
            <a:r>
              <a:rPr lang="en-US" altLang="zh-CN" sz="2000" b="1" dirty="0" err="1">
                <a:latin typeface="Consolas" panose="020B0609020204030204" pitchFamily="49" charset="0"/>
              </a:rPr>
              <a:t>ss</a:t>
            </a:r>
            <a:r>
              <a:rPr lang="zh-CN" altLang="en-US" sz="2000" b="1" dirty="0"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latin typeface="Consolas" panose="020B0609020204030204" pitchFamily="49" charset="0"/>
              </a:rPr>
              <a:t>&gt;&gt;</a:t>
            </a:r>
            <a:r>
              <a:rPr lang="zh-CN" altLang="en-US" sz="2000" b="1" dirty="0"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latin typeface="Consolas" panose="020B0609020204030204" pitchFamily="49" charset="0"/>
              </a:rPr>
              <a:t>b;</a:t>
            </a:r>
            <a:r>
              <a:rPr lang="zh-CN" altLang="en-US" sz="2000" b="1" dirty="0"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chemeClr val="accent1"/>
                </a:solidFill>
                <a:latin typeface="Consolas" panose="020B0609020204030204" pitchFamily="49" charset="0"/>
              </a:rPr>
              <a:t>// b = 200</a:t>
            </a:r>
            <a:endParaRPr lang="en-US" altLang="zh-CN" sz="2000" b="1" dirty="0"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return 0;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}</a:t>
            </a:r>
            <a:endParaRPr lang="zh-CN" altLang="en-US" sz="3200" b="1" dirty="0">
              <a:latin typeface="Consolas" panose="020B0609020204030204" pitchFamily="49" charset="0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5AA247D-B2C9-4547-A6B1-A6501C73F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获取</a:t>
            </a:r>
            <a:r>
              <a:rPr lang="en-US" altLang="zh-CN" dirty="0" err="1"/>
              <a:t>stringstream</a:t>
            </a:r>
            <a:r>
              <a:rPr lang="zh-CN" altLang="en-US" dirty="0"/>
              <a:t>的</a:t>
            </a:r>
            <a:r>
              <a:rPr lang="en-US" altLang="zh-CN" dirty="0"/>
              <a:t>buffer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160B47D-652F-4617-A4BD-F87DE4C6D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30</a:t>
            </a:fld>
            <a:endParaRPr lang="en-US" altLang="zh-CN" dirty="0"/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122F26BC-3F45-4B11-A578-9924466C7AB2}"/>
              </a:ext>
            </a:extLst>
          </p:cNvPr>
          <p:cNvGrpSpPr/>
          <p:nvPr/>
        </p:nvGrpSpPr>
        <p:grpSpPr>
          <a:xfrm>
            <a:off x="5160568" y="1282135"/>
            <a:ext cx="2683000" cy="2000089"/>
            <a:chOff x="5160568" y="1282135"/>
            <a:chExt cx="2683000" cy="2000089"/>
          </a:xfrm>
        </p:grpSpPr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E7ED8070-C26E-46A1-AD32-FF837337B0A9}"/>
                </a:ext>
              </a:extLst>
            </p:cNvPr>
            <p:cNvGrpSpPr/>
            <p:nvPr/>
          </p:nvGrpSpPr>
          <p:grpSpPr>
            <a:xfrm>
              <a:off x="5337371" y="2097601"/>
              <a:ext cx="2506197" cy="361141"/>
              <a:chOff x="1771758" y="2779827"/>
              <a:chExt cx="2506197" cy="361141"/>
            </a:xfrm>
          </p:grpSpPr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80922BF2-98EF-46DA-87C3-1E2EBD8EBBC6}"/>
                  </a:ext>
                </a:extLst>
              </p:cNvPr>
              <p:cNvSpPr/>
              <p:nvPr/>
            </p:nvSpPr>
            <p:spPr>
              <a:xfrm>
                <a:off x="1771758" y="2780928"/>
                <a:ext cx="360040" cy="36004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405E0251-1379-4C38-A784-C3FF46FDF05B}"/>
                  </a:ext>
                </a:extLst>
              </p:cNvPr>
              <p:cNvSpPr/>
              <p:nvPr/>
            </p:nvSpPr>
            <p:spPr>
              <a:xfrm>
                <a:off x="2131798" y="2780928"/>
                <a:ext cx="360040" cy="36004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8820AD3F-3B64-4685-8BD5-E74FD08B2D09}"/>
                  </a:ext>
                </a:extLst>
              </p:cNvPr>
              <p:cNvSpPr/>
              <p:nvPr/>
            </p:nvSpPr>
            <p:spPr>
              <a:xfrm>
                <a:off x="2483768" y="2780928"/>
                <a:ext cx="360040" cy="36004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3DBF408D-48C9-4F1B-9DD5-24723727B53F}"/>
                  </a:ext>
                </a:extLst>
              </p:cNvPr>
              <p:cNvSpPr/>
              <p:nvPr/>
            </p:nvSpPr>
            <p:spPr>
              <a:xfrm>
                <a:off x="2843808" y="2780928"/>
                <a:ext cx="360040" cy="36004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C607DA22-F46B-4370-8E82-A9B347399D6F}"/>
                  </a:ext>
                </a:extLst>
              </p:cNvPr>
              <p:cNvSpPr/>
              <p:nvPr/>
            </p:nvSpPr>
            <p:spPr>
              <a:xfrm>
                <a:off x="3203848" y="2780928"/>
                <a:ext cx="360040" cy="36004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F7F60443-6C82-4550-88AC-6620D6567AC0}"/>
                  </a:ext>
                </a:extLst>
              </p:cNvPr>
              <p:cNvSpPr/>
              <p:nvPr/>
            </p:nvSpPr>
            <p:spPr>
              <a:xfrm>
                <a:off x="3565945" y="2779827"/>
                <a:ext cx="360040" cy="36004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46CED11D-2C94-4EE7-BE0E-B661ACFBD316}"/>
                  </a:ext>
                </a:extLst>
              </p:cNvPr>
              <p:cNvSpPr/>
              <p:nvPr/>
            </p:nvSpPr>
            <p:spPr>
              <a:xfrm>
                <a:off x="3917915" y="2779827"/>
                <a:ext cx="360040" cy="36004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0AE6600F-1306-4EC7-8B5E-64DD30BE732C}"/>
                </a:ext>
              </a:extLst>
            </p:cNvPr>
            <p:cNvCxnSpPr>
              <a:cxnSpLocks/>
              <a:endCxn id="15" idx="0"/>
            </p:cNvCxnSpPr>
            <p:nvPr/>
          </p:nvCxnSpPr>
          <p:spPr>
            <a:xfrm>
              <a:off x="5517254" y="1656466"/>
              <a:ext cx="137" cy="44223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B11DAD21-E166-4C37-A565-E11DCB2275AF}"/>
                </a:ext>
              </a:extLst>
            </p:cNvPr>
            <p:cNvSpPr txBox="1"/>
            <p:nvPr/>
          </p:nvSpPr>
          <p:spPr>
            <a:xfrm>
              <a:off x="5160568" y="1282135"/>
              <a:ext cx="7168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/>
                <a:t>head</a:t>
              </a:r>
              <a:endParaRPr lang="zh-CN" altLang="en-US" sz="2000" b="1" dirty="0"/>
            </a:p>
          </p:txBody>
        </p:sp>
        <p:cxnSp>
          <p:nvCxnSpPr>
            <p:cNvPr id="27" name="直接箭头连接符 26">
              <a:extLst>
                <a:ext uri="{FF2B5EF4-FFF2-40B4-BE49-F238E27FC236}">
                  <a16:creationId xmlns:a16="http://schemas.microsoft.com/office/drawing/2014/main" id="{FD81322D-0663-49EF-AAD3-A0E2FA7610EB}"/>
                </a:ext>
              </a:extLst>
            </p:cNvPr>
            <p:cNvCxnSpPr>
              <a:endCxn id="15" idx="2"/>
            </p:cNvCxnSpPr>
            <p:nvPr/>
          </p:nvCxnSpPr>
          <p:spPr>
            <a:xfrm flipV="1">
              <a:off x="5517254" y="2458742"/>
              <a:ext cx="137" cy="45952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0F9E57CC-3D2F-4924-9047-1812300A1202}"/>
                </a:ext>
              </a:extLst>
            </p:cNvPr>
            <p:cNvSpPr txBox="1"/>
            <p:nvPr/>
          </p:nvSpPr>
          <p:spPr>
            <a:xfrm>
              <a:off x="5256253" y="2882114"/>
              <a:ext cx="5220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/>
                <a:t>tail</a:t>
              </a:r>
              <a:endParaRPr lang="zh-CN" altLang="en-US" sz="2000" b="1" dirty="0"/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3D2102F0-2965-4A78-90DB-10CC3F7243E9}"/>
              </a:ext>
            </a:extLst>
          </p:cNvPr>
          <p:cNvGrpSpPr/>
          <p:nvPr/>
        </p:nvGrpSpPr>
        <p:grpSpPr>
          <a:xfrm>
            <a:off x="5217161" y="2663340"/>
            <a:ext cx="2766163" cy="2013659"/>
            <a:chOff x="5256253" y="1268565"/>
            <a:chExt cx="2766163" cy="2013659"/>
          </a:xfrm>
        </p:grpSpPr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6403F540-9084-4256-905C-CAB757EAB3BA}"/>
                </a:ext>
              </a:extLst>
            </p:cNvPr>
            <p:cNvGrpSpPr/>
            <p:nvPr/>
          </p:nvGrpSpPr>
          <p:grpSpPr>
            <a:xfrm>
              <a:off x="5337371" y="2097601"/>
              <a:ext cx="2506197" cy="361141"/>
              <a:chOff x="1771758" y="2779827"/>
              <a:chExt cx="2506197" cy="361141"/>
            </a:xfrm>
          </p:grpSpPr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8470B45C-9535-469B-BB31-73A49B15C010}"/>
                  </a:ext>
                </a:extLst>
              </p:cNvPr>
              <p:cNvSpPr/>
              <p:nvPr/>
            </p:nvSpPr>
            <p:spPr>
              <a:xfrm>
                <a:off x="1771758" y="2780928"/>
                <a:ext cx="360040" cy="360040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1</a:t>
                </a:r>
                <a:endParaRPr lang="zh-CN" altLang="en-US" dirty="0"/>
              </a:p>
            </p:txBody>
          </p:sp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8BE50F61-7A16-4030-8B8E-3D6999E1B185}"/>
                  </a:ext>
                </a:extLst>
              </p:cNvPr>
              <p:cNvSpPr/>
              <p:nvPr/>
            </p:nvSpPr>
            <p:spPr>
              <a:xfrm>
                <a:off x="2131798" y="2780928"/>
                <a:ext cx="360040" cy="360040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0</a:t>
                </a:r>
                <a:endParaRPr lang="zh-CN" altLang="en-US" dirty="0"/>
              </a:p>
            </p:txBody>
          </p:sp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1E3022BC-83B1-4E07-B631-09B5639CD093}"/>
                  </a:ext>
                </a:extLst>
              </p:cNvPr>
              <p:cNvSpPr/>
              <p:nvPr/>
            </p:nvSpPr>
            <p:spPr>
              <a:xfrm>
                <a:off x="2483768" y="2780928"/>
                <a:ext cx="360040" cy="360040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0</a:t>
                </a:r>
                <a:endParaRPr lang="zh-CN" altLang="en-US" dirty="0"/>
              </a:p>
            </p:txBody>
          </p:sp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F5E8E375-0371-4545-8BE1-C36C38DACF79}"/>
                  </a:ext>
                </a:extLst>
              </p:cNvPr>
              <p:cNvSpPr/>
              <p:nvPr/>
            </p:nvSpPr>
            <p:spPr>
              <a:xfrm>
                <a:off x="2843808" y="2780928"/>
                <a:ext cx="360040" cy="360040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6907A693-9977-4090-9BD9-2BF131A26C46}"/>
                  </a:ext>
                </a:extLst>
              </p:cNvPr>
              <p:cNvSpPr/>
              <p:nvPr/>
            </p:nvSpPr>
            <p:spPr>
              <a:xfrm>
                <a:off x="3203848" y="2780928"/>
                <a:ext cx="360040" cy="360040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2</a:t>
                </a:r>
                <a:endParaRPr lang="zh-CN" altLang="en-US" dirty="0"/>
              </a:p>
            </p:txBody>
          </p:sp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5C26FEAF-47EF-4C8F-A922-A3D82796E0B7}"/>
                  </a:ext>
                </a:extLst>
              </p:cNvPr>
              <p:cNvSpPr/>
              <p:nvPr/>
            </p:nvSpPr>
            <p:spPr>
              <a:xfrm>
                <a:off x="3565945" y="2779827"/>
                <a:ext cx="360040" cy="360040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0</a:t>
                </a:r>
                <a:endParaRPr lang="zh-CN" altLang="en-US" dirty="0"/>
              </a:p>
            </p:txBody>
          </p:sp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22174141-AB74-4B1E-8038-63D9A5D22E43}"/>
                  </a:ext>
                </a:extLst>
              </p:cNvPr>
              <p:cNvSpPr/>
              <p:nvPr/>
            </p:nvSpPr>
            <p:spPr>
              <a:xfrm>
                <a:off x="3917915" y="2779827"/>
                <a:ext cx="360040" cy="360040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0</a:t>
                </a:r>
                <a:endParaRPr lang="zh-CN" altLang="en-US" dirty="0"/>
              </a:p>
            </p:txBody>
          </p:sp>
        </p:grpSp>
        <p:cxnSp>
          <p:nvCxnSpPr>
            <p:cNvPr id="32" name="直接箭头连接符 31">
              <a:extLst>
                <a:ext uri="{FF2B5EF4-FFF2-40B4-BE49-F238E27FC236}">
                  <a16:creationId xmlns:a16="http://schemas.microsoft.com/office/drawing/2014/main" id="{9FEE00EA-72D5-4349-8721-E4237E59EA26}"/>
                </a:ext>
              </a:extLst>
            </p:cNvPr>
            <p:cNvCxnSpPr>
              <a:cxnSpLocks/>
            </p:cNvCxnSpPr>
            <p:nvPr/>
          </p:nvCxnSpPr>
          <p:spPr>
            <a:xfrm>
              <a:off x="7662239" y="1642896"/>
              <a:ext cx="137" cy="44223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FA9CEA3A-52DA-41CD-81BE-008FA059E7E3}"/>
                </a:ext>
              </a:extLst>
            </p:cNvPr>
            <p:cNvSpPr txBox="1"/>
            <p:nvPr/>
          </p:nvSpPr>
          <p:spPr>
            <a:xfrm>
              <a:off x="7305553" y="1268565"/>
              <a:ext cx="7168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/>
                <a:t>head</a:t>
              </a:r>
              <a:endParaRPr lang="zh-CN" altLang="en-US" sz="2000" b="1" dirty="0"/>
            </a:p>
          </p:txBody>
        </p:sp>
        <p:cxnSp>
          <p:nvCxnSpPr>
            <p:cNvPr id="34" name="直接箭头连接符 33">
              <a:extLst>
                <a:ext uri="{FF2B5EF4-FFF2-40B4-BE49-F238E27FC236}">
                  <a16:creationId xmlns:a16="http://schemas.microsoft.com/office/drawing/2014/main" id="{0D30D6BA-160A-4E44-BD99-19F9D63F8176}"/>
                </a:ext>
              </a:extLst>
            </p:cNvPr>
            <p:cNvCxnSpPr>
              <a:cxnSpLocks/>
              <a:endCxn id="36" idx="2"/>
            </p:cNvCxnSpPr>
            <p:nvPr/>
          </p:nvCxnSpPr>
          <p:spPr>
            <a:xfrm flipV="1">
              <a:off x="5517254" y="2458742"/>
              <a:ext cx="137" cy="45952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C6A03234-FBFB-44AB-B2EC-FD7CA6433F4D}"/>
                </a:ext>
              </a:extLst>
            </p:cNvPr>
            <p:cNvSpPr txBox="1"/>
            <p:nvPr/>
          </p:nvSpPr>
          <p:spPr>
            <a:xfrm>
              <a:off x="5256253" y="2882114"/>
              <a:ext cx="5220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/>
                <a:t>tail</a:t>
              </a:r>
              <a:endParaRPr lang="zh-CN" altLang="en-US" sz="2000" b="1" dirty="0"/>
            </a:p>
          </p:txBody>
        </p:sp>
      </p:grp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F2806848-6514-478B-A8A6-34F2D4F92253}"/>
              </a:ext>
            </a:extLst>
          </p:cNvPr>
          <p:cNvGrpSpPr/>
          <p:nvPr/>
        </p:nvGrpSpPr>
        <p:grpSpPr>
          <a:xfrm>
            <a:off x="5331731" y="4211464"/>
            <a:ext cx="2685045" cy="2021184"/>
            <a:chOff x="5337371" y="1268565"/>
            <a:chExt cx="2685045" cy="2021184"/>
          </a:xfrm>
        </p:grpSpPr>
        <p:grpSp>
          <p:nvGrpSpPr>
            <p:cNvPr id="44" name="组合 43">
              <a:extLst>
                <a:ext uri="{FF2B5EF4-FFF2-40B4-BE49-F238E27FC236}">
                  <a16:creationId xmlns:a16="http://schemas.microsoft.com/office/drawing/2014/main" id="{792FCA74-3EBA-4C4C-9B98-232340FB32B1}"/>
                </a:ext>
              </a:extLst>
            </p:cNvPr>
            <p:cNvGrpSpPr/>
            <p:nvPr/>
          </p:nvGrpSpPr>
          <p:grpSpPr>
            <a:xfrm>
              <a:off x="5337371" y="2097601"/>
              <a:ext cx="2506197" cy="361141"/>
              <a:chOff x="1771758" y="2779827"/>
              <a:chExt cx="2506197" cy="361141"/>
            </a:xfrm>
          </p:grpSpPr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4D8A8D12-6FB5-461A-88D1-FD730A97E24B}"/>
                  </a:ext>
                </a:extLst>
              </p:cNvPr>
              <p:cNvSpPr/>
              <p:nvPr/>
            </p:nvSpPr>
            <p:spPr>
              <a:xfrm>
                <a:off x="1771758" y="2780928"/>
                <a:ext cx="360040" cy="360040"/>
              </a:xfrm>
              <a:prstGeom prst="rect">
                <a:avLst/>
              </a:prstGeom>
              <a:solidFill>
                <a:schemeClr val="accent5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1</a:t>
                </a:r>
                <a:endParaRPr lang="zh-CN" altLang="en-US" dirty="0"/>
              </a:p>
            </p:txBody>
          </p:sp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85BB18A6-D1EB-44FB-A54E-EED80480ED7C}"/>
                  </a:ext>
                </a:extLst>
              </p:cNvPr>
              <p:cNvSpPr/>
              <p:nvPr/>
            </p:nvSpPr>
            <p:spPr>
              <a:xfrm>
                <a:off x="2131798" y="2780928"/>
                <a:ext cx="360040" cy="360040"/>
              </a:xfrm>
              <a:prstGeom prst="rect">
                <a:avLst/>
              </a:prstGeom>
              <a:solidFill>
                <a:schemeClr val="accent5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0</a:t>
                </a:r>
                <a:endParaRPr lang="zh-CN" altLang="en-US" dirty="0"/>
              </a:p>
            </p:txBody>
          </p:sp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55BA425B-6A15-4805-80EB-229500B3EDE8}"/>
                  </a:ext>
                </a:extLst>
              </p:cNvPr>
              <p:cNvSpPr/>
              <p:nvPr/>
            </p:nvSpPr>
            <p:spPr>
              <a:xfrm>
                <a:off x="2483768" y="2780928"/>
                <a:ext cx="360040" cy="360040"/>
              </a:xfrm>
              <a:prstGeom prst="rect">
                <a:avLst/>
              </a:prstGeom>
              <a:solidFill>
                <a:schemeClr val="accent5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0</a:t>
                </a:r>
                <a:endParaRPr lang="zh-CN" altLang="en-US" dirty="0"/>
              </a:p>
            </p:txBody>
          </p:sp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BE86AABC-17A7-45B5-B326-126068DB3F72}"/>
                  </a:ext>
                </a:extLst>
              </p:cNvPr>
              <p:cNvSpPr/>
              <p:nvPr/>
            </p:nvSpPr>
            <p:spPr>
              <a:xfrm>
                <a:off x="2843808" y="2780928"/>
                <a:ext cx="360040" cy="360040"/>
              </a:xfrm>
              <a:prstGeom prst="rect">
                <a:avLst/>
              </a:prstGeom>
              <a:solidFill>
                <a:schemeClr val="accent5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F24E3288-63A4-43BA-A5A8-DC5DE542A960}"/>
                  </a:ext>
                </a:extLst>
              </p:cNvPr>
              <p:cNvSpPr/>
              <p:nvPr/>
            </p:nvSpPr>
            <p:spPr>
              <a:xfrm>
                <a:off x="3203848" y="2780928"/>
                <a:ext cx="360040" cy="360040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2</a:t>
                </a:r>
                <a:endParaRPr lang="zh-CN" altLang="en-US" dirty="0"/>
              </a:p>
            </p:txBody>
          </p:sp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DB78EA92-D619-4808-A3F9-A80D52C02A43}"/>
                  </a:ext>
                </a:extLst>
              </p:cNvPr>
              <p:cNvSpPr/>
              <p:nvPr/>
            </p:nvSpPr>
            <p:spPr>
              <a:xfrm>
                <a:off x="3565945" y="2779827"/>
                <a:ext cx="360040" cy="360040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0</a:t>
                </a:r>
                <a:endParaRPr lang="zh-CN" altLang="en-US" dirty="0"/>
              </a:p>
            </p:txBody>
          </p:sp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FE94645E-6980-4943-AD8C-14630FEC80DB}"/>
                  </a:ext>
                </a:extLst>
              </p:cNvPr>
              <p:cNvSpPr/>
              <p:nvPr/>
            </p:nvSpPr>
            <p:spPr>
              <a:xfrm>
                <a:off x="3917915" y="2779827"/>
                <a:ext cx="360040" cy="360040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0</a:t>
                </a:r>
                <a:endParaRPr lang="zh-CN" altLang="en-US" dirty="0"/>
              </a:p>
            </p:txBody>
          </p:sp>
        </p:grpSp>
        <p:cxnSp>
          <p:nvCxnSpPr>
            <p:cNvPr id="45" name="直接箭头连接符 44">
              <a:extLst>
                <a:ext uri="{FF2B5EF4-FFF2-40B4-BE49-F238E27FC236}">
                  <a16:creationId xmlns:a16="http://schemas.microsoft.com/office/drawing/2014/main" id="{6D5F9D1A-D2BB-4D4D-967D-FF1B0033F6AE}"/>
                </a:ext>
              </a:extLst>
            </p:cNvPr>
            <p:cNvCxnSpPr>
              <a:cxnSpLocks/>
            </p:cNvCxnSpPr>
            <p:nvPr/>
          </p:nvCxnSpPr>
          <p:spPr>
            <a:xfrm>
              <a:off x="7662239" y="1642896"/>
              <a:ext cx="137" cy="44223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0DCBB59F-8707-4CE5-9103-8D0934501DBA}"/>
                </a:ext>
              </a:extLst>
            </p:cNvPr>
            <p:cNvSpPr txBox="1"/>
            <p:nvPr/>
          </p:nvSpPr>
          <p:spPr>
            <a:xfrm>
              <a:off x="7305553" y="1268565"/>
              <a:ext cx="7168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/>
                <a:t>head</a:t>
              </a:r>
              <a:endParaRPr lang="zh-CN" altLang="en-US" sz="2000" b="1" dirty="0"/>
            </a:p>
          </p:txBody>
        </p:sp>
        <p:cxnSp>
          <p:nvCxnSpPr>
            <p:cNvPr id="47" name="直接箭头连接符 46">
              <a:extLst>
                <a:ext uri="{FF2B5EF4-FFF2-40B4-BE49-F238E27FC236}">
                  <a16:creationId xmlns:a16="http://schemas.microsoft.com/office/drawing/2014/main" id="{86D73E40-316C-408C-8D85-394D446BD72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44895" y="2466267"/>
              <a:ext cx="137" cy="45952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162016E5-EFD0-4A6F-AC3E-217E728C0632}"/>
                </a:ext>
              </a:extLst>
            </p:cNvPr>
            <p:cNvSpPr txBox="1"/>
            <p:nvPr/>
          </p:nvSpPr>
          <p:spPr>
            <a:xfrm>
              <a:off x="6683894" y="2889639"/>
              <a:ext cx="5220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/>
                <a:t>tail</a:t>
              </a:r>
              <a:endParaRPr lang="zh-CN" altLang="en-US" sz="2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6477222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C0C378-1683-443D-B7F3-A290FF878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实现一个类型转换函数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F4E8BA-74B7-4D5E-BAA3-E03BFA2AB4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如何实现字符串与整数的互相转换？</a:t>
            </a:r>
            <a:endParaRPr lang="en-US" altLang="zh-CN" dirty="0"/>
          </a:p>
          <a:p>
            <a:pPr lvl="1"/>
            <a:r>
              <a:rPr lang="en-US" altLang="zh-CN" dirty="0" err="1"/>
              <a:t>to_string</a:t>
            </a:r>
            <a:r>
              <a:rPr lang="en-US" altLang="zh-CN" dirty="0"/>
              <a:t> </a:t>
            </a:r>
            <a:r>
              <a:rPr lang="zh-CN" altLang="en-US" dirty="0"/>
              <a:t>转换为字符串</a:t>
            </a:r>
            <a:endParaRPr lang="en-US" altLang="zh-CN" dirty="0"/>
          </a:p>
          <a:p>
            <a:pPr lvl="1"/>
            <a:r>
              <a:rPr lang="en-US" altLang="zh-CN" dirty="0" err="1"/>
              <a:t>stoi</a:t>
            </a:r>
            <a:r>
              <a:rPr lang="en-US" altLang="zh-CN" dirty="0"/>
              <a:t>	   </a:t>
            </a:r>
            <a:r>
              <a:rPr lang="zh-CN" altLang="en-US" dirty="0"/>
              <a:t>转换为整数</a:t>
            </a:r>
            <a:endParaRPr lang="en-US" altLang="zh-CN" dirty="0"/>
          </a:p>
          <a:p>
            <a:r>
              <a:rPr lang="zh-CN" altLang="en-US" dirty="0"/>
              <a:t>其他类型呢？可以使用一个函数实现吗？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F72AB9D-4889-4EEC-A839-0FC746A29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31</a:t>
            </a:fld>
            <a:endParaRPr lang="en-US" altLang="zh-CN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DFCD557-2978-4557-8181-716B29D9C4A6}"/>
              </a:ext>
            </a:extLst>
          </p:cNvPr>
          <p:cNvSpPr txBox="1"/>
          <p:nvPr/>
        </p:nvSpPr>
        <p:spPr>
          <a:xfrm>
            <a:off x="1787877" y="3429000"/>
            <a:ext cx="5160387" cy="29854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err="1">
                <a:latin typeface="Consolas" panose="020B0609020204030204" pitchFamily="49" charset="0"/>
              </a:rPr>
              <a:t>int</a:t>
            </a:r>
            <a:r>
              <a:rPr lang="en-US" altLang="zh-CN" sz="2000" b="1" dirty="0">
                <a:latin typeface="Consolas" panose="020B0609020204030204" pitchFamily="49" charset="0"/>
              </a:rPr>
              <a:t> main()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string x = convert&lt;string&gt;(123);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</a:t>
            </a:r>
            <a:r>
              <a:rPr lang="en-US" altLang="zh-CN" sz="2000" b="1" dirty="0" err="1">
                <a:latin typeface="Consolas" panose="020B0609020204030204" pitchFamily="49" charset="0"/>
              </a:rPr>
              <a:t>int</a:t>
            </a:r>
            <a:r>
              <a:rPr lang="en-US" altLang="zh-CN" sz="2000" b="1" dirty="0">
                <a:latin typeface="Consolas" panose="020B0609020204030204" pitchFamily="49" charset="0"/>
              </a:rPr>
              <a:t> y = convert&lt;</a:t>
            </a:r>
            <a:r>
              <a:rPr lang="en-US" altLang="zh-CN" sz="2000" b="1" dirty="0" err="1">
                <a:latin typeface="Consolas" panose="020B0609020204030204" pitchFamily="49" charset="0"/>
              </a:rPr>
              <a:t>int</a:t>
            </a:r>
            <a:r>
              <a:rPr lang="en-US" altLang="zh-CN" sz="2000" b="1" dirty="0">
                <a:latin typeface="Consolas" panose="020B0609020204030204" pitchFamily="49" charset="0"/>
              </a:rPr>
              <a:t>&gt;("456");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</a:t>
            </a:r>
            <a:r>
              <a:rPr lang="en-US" altLang="zh-CN" sz="2000" b="1" dirty="0" err="1">
                <a:latin typeface="Consolas" panose="020B0609020204030204" pitchFamily="49" charset="0"/>
              </a:rPr>
              <a:t>cout</a:t>
            </a:r>
            <a:r>
              <a:rPr lang="en-US" altLang="zh-CN" sz="2000" b="1" dirty="0">
                <a:latin typeface="Consolas" panose="020B0609020204030204" pitchFamily="49" charset="0"/>
              </a:rPr>
              <a:t> &lt;&lt; x &lt;&lt; </a:t>
            </a:r>
            <a:r>
              <a:rPr lang="en-US" altLang="zh-CN" sz="2000" b="1" dirty="0" err="1">
                <a:latin typeface="Consolas" panose="020B0609020204030204" pitchFamily="49" charset="0"/>
              </a:rPr>
              <a:t>endl</a:t>
            </a:r>
            <a:r>
              <a:rPr lang="en-US" altLang="zh-CN" sz="20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</a:t>
            </a:r>
            <a:r>
              <a:rPr lang="en-US" altLang="zh-CN" sz="2000" b="1" dirty="0" err="1">
                <a:latin typeface="Consolas" panose="020B0609020204030204" pitchFamily="49" charset="0"/>
              </a:rPr>
              <a:t>cout</a:t>
            </a:r>
            <a:r>
              <a:rPr lang="en-US" altLang="zh-CN" sz="2000" b="1" dirty="0">
                <a:latin typeface="Consolas" panose="020B0609020204030204" pitchFamily="49" charset="0"/>
              </a:rPr>
              <a:t> &lt;&lt; y &lt;&lt; </a:t>
            </a:r>
            <a:r>
              <a:rPr lang="en-US" altLang="zh-CN" sz="2000" b="1" dirty="0" err="1">
                <a:latin typeface="Consolas" panose="020B0609020204030204" pitchFamily="49" charset="0"/>
              </a:rPr>
              <a:t>endl</a:t>
            </a:r>
            <a:r>
              <a:rPr lang="en-US" altLang="zh-CN" sz="20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return 0;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}</a:t>
            </a:r>
            <a:endParaRPr lang="zh-CN" altLang="en-US" sz="3200" b="1" dirty="0">
              <a:latin typeface="Consolas" panose="020B0609020204030204" pitchFamily="49" charset="0"/>
            </a:endParaRPr>
          </a:p>
          <a:p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0234406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494165-B378-4877-A921-E80963D56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实现一个类型转换函数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5CBCC04-323F-43C1-A0A3-944B2E8B0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32</a:t>
            </a:fld>
            <a:endParaRPr lang="en-US" altLang="zh-CN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03CDF04-6F2C-4BD1-BB6C-2D9E24A9ABDB}"/>
              </a:ext>
            </a:extLst>
          </p:cNvPr>
          <p:cNvSpPr txBox="1"/>
          <p:nvPr/>
        </p:nvSpPr>
        <p:spPr>
          <a:xfrm>
            <a:off x="971600" y="1709958"/>
            <a:ext cx="7295587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Consolas" panose="020B0609020204030204" pitchFamily="49" charset="0"/>
              </a:rPr>
              <a:t>template&lt;class </a:t>
            </a:r>
            <a:r>
              <a:rPr lang="en-US" altLang="zh-CN" sz="2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outtype</a:t>
            </a:r>
            <a:r>
              <a:rPr lang="en-US" altLang="zh-CN" sz="2400" b="1" dirty="0">
                <a:latin typeface="Consolas" panose="020B0609020204030204" pitchFamily="49" charset="0"/>
              </a:rPr>
              <a:t>, class </a:t>
            </a:r>
            <a:r>
              <a:rPr lang="en-US" altLang="zh-CN" sz="2400" b="1" dirty="0" err="1">
                <a:solidFill>
                  <a:schemeClr val="accent3"/>
                </a:solidFill>
                <a:latin typeface="Consolas" panose="020B0609020204030204" pitchFamily="49" charset="0"/>
              </a:rPr>
              <a:t>intype</a:t>
            </a:r>
            <a:r>
              <a:rPr lang="en-US" altLang="zh-CN" sz="2400" b="1" dirty="0"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2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outtype</a:t>
            </a:r>
            <a:r>
              <a:rPr lang="en-US" altLang="zh-CN" sz="2400" b="1" dirty="0">
                <a:latin typeface="Consolas" panose="020B0609020204030204" pitchFamily="49" charset="0"/>
              </a:rPr>
              <a:t> convert(</a:t>
            </a:r>
            <a:r>
              <a:rPr lang="en-US" altLang="zh-CN" sz="2400" b="1" dirty="0" err="1">
                <a:solidFill>
                  <a:schemeClr val="accent3"/>
                </a:solidFill>
                <a:latin typeface="Consolas" panose="020B0609020204030204" pitchFamily="49" charset="0"/>
              </a:rPr>
              <a:t>intype</a:t>
            </a:r>
            <a:r>
              <a:rPr lang="en-US" altLang="zh-CN" sz="2400" b="1" dirty="0">
                <a:latin typeface="Consolas" panose="020B0609020204030204" pitchFamily="49" charset="0"/>
              </a:rPr>
              <a:t> </a:t>
            </a:r>
            <a:r>
              <a:rPr lang="en-US" altLang="zh-CN" sz="2400" b="1" dirty="0" err="1">
                <a:latin typeface="Consolas" panose="020B0609020204030204" pitchFamily="49" charset="0"/>
              </a:rPr>
              <a:t>val</a:t>
            </a:r>
            <a:r>
              <a:rPr lang="en-US" altLang="zh-CN" sz="2400" b="1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2400" b="1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2400" b="1" dirty="0">
                <a:latin typeface="Consolas" panose="020B0609020204030204" pitchFamily="49" charset="0"/>
              </a:rPr>
              <a:t>	static </a:t>
            </a:r>
            <a:r>
              <a:rPr lang="en-US" altLang="zh-CN" sz="2400" b="1" dirty="0" err="1">
                <a:latin typeface="Consolas" panose="020B0609020204030204" pitchFamily="49" charset="0"/>
              </a:rPr>
              <a:t>stringstream</a:t>
            </a:r>
            <a:r>
              <a:rPr lang="en-US" altLang="zh-CN" sz="2400" b="1" dirty="0">
                <a:latin typeface="Consolas" panose="020B0609020204030204" pitchFamily="49" charset="0"/>
              </a:rPr>
              <a:t> </a:t>
            </a:r>
            <a:r>
              <a:rPr lang="en-US" altLang="zh-CN" sz="2400" b="1" dirty="0" err="1">
                <a:latin typeface="Consolas" panose="020B0609020204030204" pitchFamily="49" charset="0"/>
              </a:rPr>
              <a:t>ss</a:t>
            </a:r>
            <a:r>
              <a:rPr lang="en-US" altLang="zh-CN" sz="24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400" b="1" dirty="0">
                <a:solidFill>
                  <a:schemeClr val="accent1"/>
                </a:solidFill>
                <a:latin typeface="Consolas" panose="020B0609020204030204" pitchFamily="49" charset="0"/>
              </a:rPr>
              <a:t>						//</a:t>
            </a:r>
            <a:r>
              <a:rPr lang="zh-CN" altLang="en-US" sz="2400" b="1" dirty="0">
                <a:solidFill>
                  <a:schemeClr val="accent1"/>
                </a:solidFill>
                <a:latin typeface="Consolas" panose="020B0609020204030204" pitchFamily="49" charset="0"/>
              </a:rPr>
              <a:t>使用静态变量避免重复初始化</a:t>
            </a:r>
            <a:endParaRPr lang="en-US" altLang="zh-CN" sz="2400" b="1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r>
              <a:rPr lang="en-US" altLang="zh-CN" sz="2400" b="1" dirty="0">
                <a:latin typeface="Consolas" panose="020B0609020204030204" pitchFamily="49" charset="0"/>
              </a:rPr>
              <a:t>	</a:t>
            </a:r>
            <a:r>
              <a:rPr lang="en-US" altLang="zh-CN" sz="2400" b="1" dirty="0" err="1">
                <a:latin typeface="Consolas" panose="020B0609020204030204" pitchFamily="49" charset="0"/>
              </a:rPr>
              <a:t>ss.str</a:t>
            </a:r>
            <a:r>
              <a:rPr lang="en-US" altLang="zh-CN" sz="2400" b="1" dirty="0">
                <a:latin typeface="Consolas" panose="020B0609020204030204" pitchFamily="49" charset="0"/>
              </a:rPr>
              <a:t>(""); 	</a:t>
            </a:r>
            <a:r>
              <a:rPr lang="en-US" altLang="zh-CN" sz="2400" b="1" dirty="0">
                <a:solidFill>
                  <a:schemeClr val="accent1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2400" b="1" dirty="0">
                <a:solidFill>
                  <a:schemeClr val="accent1"/>
                </a:solidFill>
                <a:latin typeface="Consolas" panose="020B0609020204030204" pitchFamily="49" charset="0"/>
              </a:rPr>
              <a:t>清空缓冲区</a:t>
            </a:r>
          </a:p>
          <a:p>
            <a:r>
              <a:rPr lang="en-US" altLang="zh-CN" sz="2400" b="1" dirty="0">
                <a:latin typeface="Consolas" panose="020B0609020204030204" pitchFamily="49" charset="0"/>
              </a:rPr>
              <a:t>	</a:t>
            </a:r>
            <a:r>
              <a:rPr lang="en-US" altLang="zh-CN" sz="2400" b="1" dirty="0" err="1">
                <a:latin typeface="Consolas" panose="020B0609020204030204" pitchFamily="49" charset="0"/>
              </a:rPr>
              <a:t>ss.clear</a:t>
            </a:r>
            <a:r>
              <a:rPr lang="en-US" altLang="zh-CN" sz="2400" b="1" dirty="0">
                <a:latin typeface="Consolas" panose="020B0609020204030204" pitchFamily="49" charset="0"/>
              </a:rPr>
              <a:t>(); 	</a:t>
            </a:r>
            <a:r>
              <a:rPr lang="en-US" altLang="zh-CN" sz="2400" b="1" dirty="0">
                <a:solidFill>
                  <a:schemeClr val="accent1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2400" b="1" dirty="0">
                <a:solidFill>
                  <a:schemeClr val="accent1"/>
                </a:solidFill>
                <a:latin typeface="Consolas" panose="020B0609020204030204" pitchFamily="49" charset="0"/>
              </a:rPr>
              <a:t>清空状态位</a:t>
            </a:r>
            <a:r>
              <a:rPr lang="zh-CN" alt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（不是清空内容）</a:t>
            </a:r>
          </a:p>
          <a:p>
            <a:r>
              <a:rPr lang="en-US" altLang="zh-CN" sz="2400" b="1" dirty="0">
                <a:latin typeface="Consolas" panose="020B0609020204030204" pitchFamily="49" charset="0"/>
              </a:rPr>
              <a:t>	</a:t>
            </a:r>
            <a:r>
              <a:rPr lang="en-US" altLang="zh-CN" sz="2400" b="1" dirty="0" err="1">
                <a:latin typeface="Consolas" panose="020B0609020204030204" pitchFamily="49" charset="0"/>
              </a:rPr>
              <a:t>ss</a:t>
            </a:r>
            <a:r>
              <a:rPr lang="en-US" altLang="zh-CN" sz="2400" b="1" dirty="0">
                <a:latin typeface="Consolas" panose="020B0609020204030204" pitchFamily="49" charset="0"/>
              </a:rPr>
              <a:t> &lt;&lt; </a:t>
            </a:r>
            <a:r>
              <a:rPr lang="en-US" altLang="zh-CN" sz="2400" b="1" dirty="0" err="1">
                <a:latin typeface="Consolas" panose="020B0609020204030204" pitchFamily="49" charset="0"/>
              </a:rPr>
              <a:t>val</a:t>
            </a:r>
            <a:r>
              <a:rPr lang="en-US" altLang="zh-CN" sz="24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400" b="1" dirty="0">
                <a:latin typeface="Consolas" panose="020B0609020204030204" pitchFamily="49" charset="0"/>
              </a:rPr>
              <a:t>	</a:t>
            </a:r>
            <a:r>
              <a:rPr lang="en-US" altLang="zh-CN" sz="2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outtype</a:t>
            </a:r>
            <a:r>
              <a:rPr lang="en-US" altLang="zh-CN" sz="2400" b="1" dirty="0">
                <a:latin typeface="Consolas" panose="020B0609020204030204" pitchFamily="49" charset="0"/>
              </a:rPr>
              <a:t> res;</a:t>
            </a:r>
          </a:p>
          <a:p>
            <a:r>
              <a:rPr lang="en-US" altLang="zh-CN" sz="2400" b="1" dirty="0">
                <a:latin typeface="Consolas" panose="020B0609020204030204" pitchFamily="49" charset="0"/>
              </a:rPr>
              <a:t>	</a:t>
            </a:r>
            <a:r>
              <a:rPr lang="en-US" altLang="zh-CN" sz="2400" b="1" dirty="0" err="1">
                <a:latin typeface="Consolas" panose="020B0609020204030204" pitchFamily="49" charset="0"/>
              </a:rPr>
              <a:t>ss</a:t>
            </a:r>
            <a:r>
              <a:rPr lang="en-US" altLang="zh-CN" sz="2400" b="1" dirty="0">
                <a:latin typeface="Consolas" panose="020B0609020204030204" pitchFamily="49" charset="0"/>
              </a:rPr>
              <a:t> &gt;&gt; res;</a:t>
            </a:r>
          </a:p>
          <a:p>
            <a:r>
              <a:rPr lang="en-US" altLang="zh-CN" sz="2400" b="1" dirty="0">
                <a:latin typeface="Consolas" panose="020B0609020204030204" pitchFamily="49" charset="0"/>
              </a:rPr>
              <a:t>	return res;</a:t>
            </a:r>
          </a:p>
          <a:p>
            <a:r>
              <a:rPr lang="en-US" altLang="zh-CN" sz="2400" b="1" dirty="0">
                <a:latin typeface="Consolas" panose="020B0609020204030204" pitchFamily="49" charset="0"/>
              </a:rPr>
              <a:t>}</a:t>
            </a:r>
          </a:p>
          <a:p>
            <a:endParaRPr lang="zh-CN" altLang="en-US" sz="2000" dirty="0">
              <a:latin typeface="Consolas" panose="020B0609020204030204" pitchFamily="49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051719" y="6023029"/>
            <a:ext cx="62154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u="sng" dirty="0">
                <a:solidFill>
                  <a:srgbClr val="00A2FF"/>
                </a:solidFill>
                <a:latin typeface="Helvetica Neue" charset="0"/>
                <a:hlinkClick r:id="rId3"/>
              </a:rPr>
              <a:t>关于状态位：</a:t>
            </a:r>
            <a:r>
              <a:rPr lang="en-US" altLang="zh-CN" b="1" dirty="0">
                <a:solidFill>
                  <a:srgbClr val="00A2FF"/>
                </a:solidFill>
                <a:latin typeface="Helvetica Neue" charset="0"/>
                <a:hlinkClick r:id="rId3"/>
              </a:rPr>
              <a:t>http://www.cplusplus.com/reference/ios/ios/setstate/</a:t>
            </a:r>
            <a:endParaRPr lang="en-US" altLang="zh-CN" b="1" dirty="0">
              <a:solidFill>
                <a:srgbClr val="00A2FF"/>
              </a:solidFill>
              <a:effectLst/>
              <a:latin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60386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683568" y="2564904"/>
            <a:ext cx="7772400" cy="1470025"/>
          </a:xfrm>
        </p:spPr>
        <p:txBody>
          <a:bodyPr/>
          <a:lstStyle/>
          <a:p>
            <a:pPr algn="ctr" eaLnBrk="1" hangingPunct="1"/>
            <a:r>
              <a:rPr lang="zh-CN" altLang="en-US" sz="5400" dirty="0">
                <a:solidFill>
                  <a:srgbClr val="003366"/>
                </a:solidFill>
                <a:latin typeface="Microsoft YaHei" charset="-122"/>
                <a:ea typeface="Microsoft YaHei" charset="-122"/>
                <a:cs typeface="Microsoft YaHei" charset="-122"/>
              </a:rPr>
              <a:t>函数对象</a:t>
            </a:r>
            <a:endParaRPr lang="en-US" altLang="zh-CN" sz="5400" b="1" dirty="0">
              <a:solidFill>
                <a:srgbClr val="003366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4579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991350" y="6524625"/>
            <a:ext cx="2133600" cy="3333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8060402020202020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8060402020202020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8060402020202020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8060402020202020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8060402020202020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6D092EB-5C25-4AA2-B2CD-B9A2BCD4DB8F}" type="slidenum">
              <a:rPr lang="en-US" altLang="zh-CN" sz="1400">
                <a:solidFill>
                  <a:schemeClr val="hlink"/>
                </a:solidFill>
                <a:ea typeface="SimSun" charset="-122"/>
              </a:rPr>
              <a:t>33</a:t>
            </a:fld>
            <a:endParaRPr lang="en-US" altLang="zh-CN" sz="1400">
              <a:solidFill>
                <a:schemeClr val="hlink"/>
              </a:solidFill>
              <a:ea typeface="SimSun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165117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31DF8F-56E4-42A2-83CF-250B5E35C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排序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A22A83-F1D2-4737-8567-2E1478C04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给一个长度为</a:t>
            </a:r>
            <a:r>
              <a:rPr lang="en-US" altLang="zh-CN" dirty="0"/>
              <a:t>n</a:t>
            </a:r>
            <a:r>
              <a:rPr lang="zh-CN" altLang="en-US" dirty="0"/>
              <a:t>的数组，如何排序最快？</a:t>
            </a:r>
            <a:endParaRPr lang="en-US" altLang="zh-CN" dirty="0"/>
          </a:p>
          <a:p>
            <a:pPr lvl="1"/>
            <a:r>
              <a:rPr lang="en-US" altLang="zh-CN" b="1" dirty="0" err="1"/>
              <a:t>std</a:t>
            </a:r>
            <a:r>
              <a:rPr lang="en-US" altLang="zh-CN" b="1" dirty="0"/>
              <a:t>::sort  </a:t>
            </a:r>
            <a:r>
              <a:rPr lang="zh-CN" altLang="en-US" b="1" dirty="0"/>
              <a:t>来自</a:t>
            </a:r>
            <a:r>
              <a:rPr lang="en-US" altLang="zh-CN" b="1" dirty="0"/>
              <a:t>&lt;algorithm&gt;</a:t>
            </a:r>
          </a:p>
          <a:p>
            <a:pPr lvl="1"/>
            <a:endParaRPr lang="en-US" altLang="zh-CN" b="1" dirty="0"/>
          </a:p>
          <a:p>
            <a:pPr lvl="1"/>
            <a:r>
              <a:rPr lang="en-US" altLang="zh-CN" b="1" dirty="0"/>
              <a:t>template&lt;class Iterator&gt;</a:t>
            </a:r>
            <a:br>
              <a:rPr lang="en-US" altLang="zh-CN" b="1" dirty="0"/>
            </a:br>
            <a:r>
              <a:rPr lang="en-US" altLang="zh-CN" b="1" dirty="0"/>
              <a:t>void sort (Iterator first, Iterator last);</a:t>
            </a:r>
          </a:p>
          <a:p>
            <a:pPr lvl="1"/>
            <a:endParaRPr lang="en-US" altLang="zh-CN" sz="1800" dirty="0"/>
          </a:p>
          <a:p>
            <a:pPr lvl="1"/>
            <a:endParaRPr lang="en-US" altLang="zh-CN" sz="18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4734B71-089B-4146-B783-2B68BE71A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34</a:t>
            </a:fld>
            <a:endParaRPr lang="en-US" altLang="zh-CN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C87EBB9-8762-4966-8DAD-9B64EDBA56A5}"/>
              </a:ext>
            </a:extLst>
          </p:cNvPr>
          <p:cNvSpPr txBox="1"/>
          <p:nvPr/>
        </p:nvSpPr>
        <p:spPr>
          <a:xfrm>
            <a:off x="1396795" y="3861048"/>
            <a:ext cx="545213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err="1">
                <a:latin typeface="Consolas" panose="020B0609020204030204" pitchFamily="49" charset="0"/>
              </a:rPr>
              <a:t>int</a:t>
            </a:r>
            <a:r>
              <a:rPr lang="en-US" altLang="zh-CN" sz="2400" b="1" dirty="0">
                <a:latin typeface="Consolas" panose="020B0609020204030204" pitchFamily="49" charset="0"/>
              </a:rPr>
              <a:t> </a:t>
            </a:r>
            <a:r>
              <a:rPr lang="en-US" altLang="zh-CN" sz="2400" b="1" dirty="0" err="1">
                <a:latin typeface="Consolas" panose="020B0609020204030204" pitchFamily="49" charset="0"/>
              </a:rPr>
              <a:t>arr</a:t>
            </a:r>
            <a:r>
              <a:rPr lang="en-US" altLang="zh-CN" sz="2400" b="1" dirty="0">
                <a:latin typeface="Consolas" panose="020B0609020204030204" pitchFamily="49" charset="0"/>
              </a:rPr>
              <a:t>[5] = { 5, 2, 3, 1, 7 };</a:t>
            </a:r>
          </a:p>
          <a:p>
            <a:r>
              <a:rPr lang="en-US" altLang="zh-CN" sz="2400" b="1" dirty="0">
                <a:solidFill>
                  <a:schemeClr val="accent4"/>
                </a:solidFill>
                <a:latin typeface="Consolas" panose="020B0609020204030204" pitchFamily="49" charset="0"/>
              </a:rPr>
              <a:t>sort(</a:t>
            </a:r>
            <a:r>
              <a:rPr lang="en-US" altLang="zh-CN" sz="2400" b="1" dirty="0" err="1">
                <a:solidFill>
                  <a:schemeClr val="accent4"/>
                </a:solidFill>
                <a:latin typeface="Consolas" panose="020B0609020204030204" pitchFamily="49" charset="0"/>
              </a:rPr>
              <a:t>arr</a:t>
            </a:r>
            <a:r>
              <a:rPr lang="en-US" altLang="zh-CN" sz="2400" b="1" dirty="0">
                <a:solidFill>
                  <a:schemeClr val="accent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b="1" dirty="0" err="1">
                <a:solidFill>
                  <a:schemeClr val="accent4"/>
                </a:solidFill>
                <a:latin typeface="Consolas" panose="020B0609020204030204" pitchFamily="49" charset="0"/>
              </a:rPr>
              <a:t>arr</a:t>
            </a:r>
            <a:r>
              <a:rPr lang="en-US" altLang="zh-CN" sz="2400" b="1" dirty="0">
                <a:solidFill>
                  <a:schemeClr val="accent4"/>
                </a:solidFill>
                <a:latin typeface="Consolas" panose="020B0609020204030204" pitchFamily="49" charset="0"/>
              </a:rPr>
              <a:t> + 5);</a:t>
            </a:r>
          </a:p>
          <a:p>
            <a:r>
              <a:rPr lang="en-US" altLang="zh-CN" sz="2400" b="1" dirty="0">
                <a:latin typeface="Consolas" panose="020B0609020204030204" pitchFamily="49" charset="0"/>
              </a:rPr>
              <a:t>for (</a:t>
            </a:r>
            <a:r>
              <a:rPr lang="en-US" altLang="zh-CN" sz="2400" b="1" dirty="0" err="1">
                <a:latin typeface="Consolas" panose="020B0609020204030204" pitchFamily="49" charset="0"/>
              </a:rPr>
              <a:t>int</a:t>
            </a:r>
            <a:r>
              <a:rPr lang="en-US" altLang="zh-CN" sz="2400" b="1" dirty="0">
                <a:latin typeface="Consolas" panose="020B0609020204030204" pitchFamily="49" charset="0"/>
              </a:rPr>
              <a:t> x : </a:t>
            </a:r>
            <a:r>
              <a:rPr lang="en-US" altLang="zh-CN" sz="2400" b="1" dirty="0" err="1">
                <a:latin typeface="Consolas" panose="020B0609020204030204" pitchFamily="49" charset="0"/>
              </a:rPr>
              <a:t>arr</a:t>
            </a:r>
            <a:r>
              <a:rPr lang="en-US" altLang="zh-CN" sz="2400" b="1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zh-CN" sz="2400" b="1" dirty="0">
                <a:latin typeface="Consolas" panose="020B0609020204030204" pitchFamily="49" charset="0"/>
              </a:rPr>
              <a:t>	</a:t>
            </a:r>
            <a:r>
              <a:rPr lang="en-US" altLang="zh-CN" sz="2400" b="1" dirty="0" err="1">
                <a:latin typeface="Consolas" panose="020B0609020204030204" pitchFamily="49" charset="0"/>
              </a:rPr>
              <a:t>cout</a:t>
            </a:r>
            <a:r>
              <a:rPr lang="en-US" altLang="zh-CN" sz="2400" b="1" dirty="0">
                <a:latin typeface="Consolas" panose="020B0609020204030204" pitchFamily="49" charset="0"/>
              </a:rPr>
              <a:t> &lt;&lt; x &lt;&lt; " ";</a:t>
            </a:r>
          </a:p>
          <a:p>
            <a:r>
              <a:rPr lang="en-US" altLang="zh-CN" sz="2400" b="1" dirty="0"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2400" b="1" dirty="0">
                <a:solidFill>
                  <a:schemeClr val="accent1"/>
                </a:solidFill>
                <a:latin typeface="Consolas" panose="020B0609020204030204" pitchFamily="49" charset="0"/>
              </a:rPr>
              <a:t>// 1 2 3 5 7</a:t>
            </a:r>
            <a:endParaRPr lang="zh-CN" altLang="en-US" sz="2400" b="1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76260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414B66-CDB0-4078-8ADB-38E30F6CF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倒转排序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EA0276-113E-491B-BE09-A5FE1B6D7F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568" y="1435378"/>
            <a:ext cx="8047806" cy="4749029"/>
          </a:xfrm>
        </p:spPr>
        <p:txBody>
          <a:bodyPr/>
          <a:lstStyle/>
          <a:p>
            <a:r>
              <a:rPr lang="zh-CN" altLang="en-US" dirty="0"/>
              <a:t>如果想倒转排序？</a:t>
            </a:r>
            <a:endParaRPr lang="en-US" altLang="zh-CN" dirty="0"/>
          </a:p>
          <a:p>
            <a:r>
              <a:rPr lang="zh-CN" altLang="en-US" dirty="0"/>
              <a:t>注意到</a:t>
            </a:r>
            <a:r>
              <a:rPr lang="en-US" altLang="zh-CN" dirty="0"/>
              <a:t>sort</a:t>
            </a:r>
            <a:r>
              <a:rPr lang="zh-CN" altLang="en-US" dirty="0"/>
              <a:t>还重载了另一套参数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b="1" dirty="0"/>
              <a:t>template &lt;class Iterator, class </a:t>
            </a:r>
            <a:r>
              <a:rPr lang="en-US" altLang="zh-CN" b="1" dirty="0">
                <a:solidFill>
                  <a:srgbClr val="FF0000"/>
                </a:solidFill>
              </a:rPr>
              <a:t>Compare</a:t>
            </a:r>
            <a:r>
              <a:rPr lang="en-US" altLang="zh-CN" b="1" dirty="0"/>
              <a:t>&gt;</a:t>
            </a:r>
          </a:p>
          <a:p>
            <a:pPr marL="457200" lvl="1" indent="0">
              <a:buNone/>
            </a:pPr>
            <a:r>
              <a:rPr lang="en-US" altLang="zh-CN" b="1" dirty="0"/>
              <a:t>void sort (Iterator first, </a:t>
            </a:r>
          </a:p>
          <a:p>
            <a:pPr marL="457200" lvl="1" indent="0">
              <a:buNone/>
            </a:pPr>
            <a:r>
              <a:rPr lang="en-US" altLang="zh-CN" b="1" dirty="0"/>
              <a:t>			Iterator last, </a:t>
            </a:r>
            <a:r>
              <a:rPr lang="en-US" altLang="zh-CN" b="1" dirty="0">
                <a:solidFill>
                  <a:srgbClr val="FF0000"/>
                </a:solidFill>
              </a:rPr>
              <a:t>Compare</a:t>
            </a:r>
            <a:r>
              <a:rPr lang="en-US" altLang="zh-CN" b="1" dirty="0"/>
              <a:t> comp);</a:t>
            </a:r>
          </a:p>
          <a:p>
            <a:pPr lvl="1"/>
            <a:endParaRPr lang="en-US" altLang="zh-CN" sz="1800" b="1" dirty="0"/>
          </a:p>
          <a:p>
            <a:endParaRPr lang="en-US" altLang="zh-CN" sz="2200" dirty="0"/>
          </a:p>
          <a:p>
            <a:endParaRPr lang="en-US" altLang="zh-CN" sz="2200" b="1" dirty="0"/>
          </a:p>
          <a:p>
            <a:endParaRPr lang="en-US" altLang="zh-CN" sz="2200" dirty="0"/>
          </a:p>
          <a:p>
            <a:endParaRPr lang="en-US" altLang="zh-CN" sz="2200" dirty="0"/>
          </a:p>
          <a:p>
            <a:endParaRPr lang="en-US" altLang="zh-CN" sz="2200" dirty="0"/>
          </a:p>
          <a:p>
            <a:pPr lvl="1"/>
            <a:endParaRPr lang="en-US" altLang="zh-CN" sz="1800" b="1" dirty="0"/>
          </a:p>
          <a:p>
            <a:pPr lvl="1"/>
            <a:endParaRPr lang="zh-CN" altLang="en-US" sz="1800" b="1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DD28EF1-0512-4CE9-8567-0C241002E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35</a:t>
            </a:fld>
            <a:endParaRPr lang="en-US" altLang="zh-CN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C1B1756-4177-46F2-8B07-7D6C0C02D6C0}"/>
              </a:ext>
            </a:extLst>
          </p:cNvPr>
          <p:cNvSpPr txBox="1"/>
          <p:nvPr/>
        </p:nvSpPr>
        <p:spPr>
          <a:xfrm>
            <a:off x="1115616" y="3573016"/>
            <a:ext cx="655272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Consolas" panose="020B0609020204030204" pitchFamily="49" charset="0"/>
              </a:rPr>
              <a:t>bool comp(</a:t>
            </a:r>
            <a:r>
              <a:rPr lang="en-US" altLang="zh-CN" sz="2400" b="1" dirty="0" err="1">
                <a:latin typeface="Consolas" panose="020B0609020204030204" pitchFamily="49" charset="0"/>
              </a:rPr>
              <a:t>int</a:t>
            </a:r>
            <a:r>
              <a:rPr lang="en-US" altLang="zh-CN" sz="2400" b="1" dirty="0">
                <a:latin typeface="Consolas" panose="020B0609020204030204" pitchFamily="49" charset="0"/>
              </a:rPr>
              <a:t> a, </a:t>
            </a:r>
            <a:r>
              <a:rPr lang="en-US" altLang="zh-CN" sz="2400" b="1" dirty="0" err="1">
                <a:latin typeface="Consolas" panose="020B0609020204030204" pitchFamily="49" charset="0"/>
              </a:rPr>
              <a:t>int</a:t>
            </a:r>
            <a:r>
              <a:rPr lang="en-US" altLang="zh-CN" sz="2400" b="1" dirty="0">
                <a:latin typeface="Consolas" panose="020B0609020204030204" pitchFamily="49" charset="0"/>
              </a:rPr>
              <a:t> b)</a:t>
            </a:r>
          </a:p>
          <a:p>
            <a:r>
              <a:rPr lang="en-US" altLang="zh-CN" sz="2400" b="1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2400" b="1" dirty="0">
                <a:latin typeface="Consolas" panose="020B0609020204030204" pitchFamily="49" charset="0"/>
              </a:rPr>
              <a:t>	return a &gt; b;</a:t>
            </a:r>
          </a:p>
          <a:p>
            <a:r>
              <a:rPr lang="en-US" altLang="zh-CN" sz="2400" b="1" dirty="0">
                <a:latin typeface="Consolas" panose="020B0609020204030204" pitchFamily="49" charset="0"/>
              </a:rPr>
              <a:t>	</a:t>
            </a:r>
            <a:r>
              <a:rPr lang="en-US" altLang="zh-CN" sz="2400" b="1" dirty="0">
                <a:solidFill>
                  <a:schemeClr val="accent1"/>
                </a:solidFill>
                <a:latin typeface="Consolas" panose="020B0609020204030204" pitchFamily="49" charset="0"/>
              </a:rPr>
              <a:t>//comp</a:t>
            </a:r>
            <a:r>
              <a:rPr lang="zh-CN" altLang="en-US" sz="2400" b="1" dirty="0">
                <a:solidFill>
                  <a:schemeClr val="accent1"/>
                </a:solidFill>
                <a:latin typeface="Consolas" panose="020B0609020204030204" pitchFamily="49" charset="0"/>
              </a:rPr>
              <a:t>函数传入两个值</a:t>
            </a:r>
            <a:endParaRPr lang="en-US" altLang="zh-CN" sz="2400" b="1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r>
              <a:rPr lang="en-US" altLang="zh-CN" sz="2400" b="1" dirty="0">
                <a:solidFill>
                  <a:schemeClr val="accent1"/>
                </a:solidFill>
                <a:latin typeface="Consolas" panose="020B0609020204030204" pitchFamily="49" charset="0"/>
              </a:rPr>
              <a:t>	//</a:t>
            </a:r>
            <a:r>
              <a:rPr lang="zh-CN" altLang="en-US" sz="2400" b="1" dirty="0">
                <a:solidFill>
                  <a:schemeClr val="accent1"/>
                </a:solidFill>
                <a:latin typeface="Consolas" panose="020B0609020204030204" pitchFamily="49" charset="0"/>
              </a:rPr>
              <a:t>若</a:t>
            </a:r>
            <a:r>
              <a:rPr lang="en-US" altLang="zh-CN" sz="2400" b="1" dirty="0">
                <a:solidFill>
                  <a:schemeClr val="accent1"/>
                </a:solidFill>
                <a:latin typeface="Consolas" panose="020B0609020204030204" pitchFamily="49" charset="0"/>
              </a:rPr>
              <a:t>a</a:t>
            </a:r>
            <a:r>
              <a:rPr lang="zh-CN" altLang="en-US" sz="2400" b="1" dirty="0">
                <a:solidFill>
                  <a:schemeClr val="accent1"/>
                </a:solidFill>
                <a:latin typeface="Consolas" panose="020B0609020204030204" pitchFamily="49" charset="0"/>
              </a:rPr>
              <a:t>在</a:t>
            </a:r>
            <a:r>
              <a:rPr lang="en-US" altLang="zh-CN" sz="2400" b="1" dirty="0">
                <a:solidFill>
                  <a:schemeClr val="accent1"/>
                </a:solidFill>
                <a:latin typeface="Consolas" panose="020B0609020204030204" pitchFamily="49" charset="0"/>
              </a:rPr>
              <a:t>b</a:t>
            </a:r>
            <a:r>
              <a:rPr lang="zh-CN" altLang="en-US" sz="2400" b="1" dirty="0">
                <a:solidFill>
                  <a:schemeClr val="accent1"/>
                </a:solidFill>
                <a:latin typeface="Consolas" panose="020B0609020204030204" pitchFamily="49" charset="0"/>
              </a:rPr>
              <a:t>前，则返回</a:t>
            </a:r>
            <a:r>
              <a:rPr lang="en-US" altLang="zh-CN" sz="2400" b="1" dirty="0">
                <a:solidFill>
                  <a:schemeClr val="accent1"/>
                </a:solidFill>
                <a:latin typeface="Consolas" panose="020B0609020204030204" pitchFamily="49" charset="0"/>
              </a:rPr>
              <a:t>true</a:t>
            </a:r>
          </a:p>
          <a:p>
            <a:r>
              <a:rPr lang="en-US" altLang="zh-CN" sz="2400" b="1" dirty="0">
                <a:solidFill>
                  <a:schemeClr val="accent1"/>
                </a:solidFill>
                <a:latin typeface="Consolas" panose="020B0609020204030204" pitchFamily="49" charset="0"/>
              </a:rPr>
              <a:t>	//</a:t>
            </a:r>
            <a:r>
              <a:rPr lang="zh-CN" altLang="en-US" sz="2400" b="1" dirty="0">
                <a:solidFill>
                  <a:schemeClr val="accent1"/>
                </a:solidFill>
                <a:latin typeface="Consolas" panose="020B0609020204030204" pitchFamily="49" charset="0"/>
              </a:rPr>
              <a:t>若</a:t>
            </a:r>
            <a:r>
              <a:rPr lang="en-US" altLang="zh-CN" sz="2400" b="1" dirty="0">
                <a:solidFill>
                  <a:schemeClr val="accent1"/>
                </a:solidFill>
                <a:latin typeface="Consolas" panose="020B0609020204030204" pitchFamily="49" charset="0"/>
              </a:rPr>
              <a:t>a</a:t>
            </a:r>
            <a:r>
              <a:rPr lang="zh-CN" altLang="en-US" sz="2400" b="1" dirty="0">
                <a:solidFill>
                  <a:schemeClr val="accent1"/>
                </a:solidFill>
                <a:latin typeface="Consolas" panose="020B0609020204030204" pitchFamily="49" charset="0"/>
              </a:rPr>
              <a:t>在</a:t>
            </a:r>
            <a:r>
              <a:rPr lang="en-US" altLang="zh-CN" sz="2400" b="1" dirty="0">
                <a:solidFill>
                  <a:schemeClr val="accent1"/>
                </a:solidFill>
                <a:latin typeface="Consolas" panose="020B0609020204030204" pitchFamily="49" charset="0"/>
              </a:rPr>
              <a:t>b</a:t>
            </a:r>
            <a:r>
              <a:rPr lang="zh-CN" altLang="en-US" sz="2400" b="1" dirty="0">
                <a:solidFill>
                  <a:schemeClr val="accent1"/>
                </a:solidFill>
                <a:latin typeface="Consolas" panose="020B0609020204030204" pitchFamily="49" charset="0"/>
              </a:rPr>
              <a:t>后 或 </a:t>
            </a:r>
            <a:r>
              <a:rPr lang="en-US" altLang="zh-CN" sz="2400" b="1" dirty="0">
                <a:solidFill>
                  <a:schemeClr val="accent1"/>
                </a:solidFill>
                <a:latin typeface="Consolas" panose="020B0609020204030204" pitchFamily="49" charset="0"/>
              </a:rPr>
              <a:t>a</a:t>
            </a:r>
            <a:r>
              <a:rPr lang="zh-CN" altLang="en-US" sz="2400" b="1" dirty="0">
                <a:solidFill>
                  <a:schemeClr val="accent1"/>
                </a:solidFill>
                <a:latin typeface="Consolas" panose="020B0609020204030204" pitchFamily="49" charset="0"/>
              </a:rPr>
              <a:t>等于</a:t>
            </a:r>
            <a:r>
              <a:rPr lang="en-US" altLang="zh-CN" sz="2400" b="1" dirty="0">
                <a:solidFill>
                  <a:schemeClr val="accent1"/>
                </a:solidFill>
                <a:latin typeface="Consolas" panose="020B0609020204030204" pitchFamily="49" charset="0"/>
              </a:rPr>
              <a:t>b</a:t>
            </a:r>
            <a:r>
              <a:rPr lang="zh-CN" altLang="en-US" sz="2400" b="1" dirty="0">
                <a:solidFill>
                  <a:schemeClr val="accent1"/>
                </a:solidFill>
                <a:latin typeface="Consolas" panose="020B0609020204030204" pitchFamily="49" charset="0"/>
              </a:rPr>
              <a:t>，则返回</a:t>
            </a:r>
            <a:r>
              <a:rPr lang="en-US" altLang="zh-CN" sz="2400" b="1" dirty="0">
                <a:solidFill>
                  <a:schemeClr val="accent1"/>
                </a:solidFill>
                <a:latin typeface="Consolas" panose="020B0609020204030204" pitchFamily="49" charset="0"/>
              </a:rPr>
              <a:t>false</a:t>
            </a:r>
          </a:p>
          <a:p>
            <a:r>
              <a:rPr lang="en-US" altLang="zh-CN" sz="2400" b="1" dirty="0"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2400" b="1" dirty="0">
                <a:latin typeface="Consolas" panose="020B0609020204030204" pitchFamily="49" charset="0"/>
              </a:rPr>
              <a:t>sort(</a:t>
            </a:r>
            <a:r>
              <a:rPr lang="en-US" altLang="zh-CN" sz="2400" b="1" dirty="0" err="1">
                <a:latin typeface="Consolas" panose="020B0609020204030204" pitchFamily="49" charset="0"/>
              </a:rPr>
              <a:t>arr</a:t>
            </a:r>
            <a:r>
              <a:rPr lang="en-US" altLang="zh-CN" sz="2400" b="1" dirty="0">
                <a:latin typeface="Consolas" panose="020B0609020204030204" pitchFamily="49" charset="0"/>
              </a:rPr>
              <a:t>, </a:t>
            </a:r>
            <a:r>
              <a:rPr lang="en-US" altLang="zh-CN" sz="2400" b="1" dirty="0" err="1">
                <a:latin typeface="Consolas" panose="020B0609020204030204" pitchFamily="49" charset="0"/>
              </a:rPr>
              <a:t>arr</a:t>
            </a:r>
            <a:r>
              <a:rPr lang="en-US" altLang="zh-CN" sz="2400" b="1" dirty="0">
                <a:latin typeface="Consolas" panose="020B0609020204030204" pitchFamily="49" charset="0"/>
              </a:rPr>
              <a:t> + 5, comp);</a:t>
            </a:r>
          </a:p>
          <a:p>
            <a:r>
              <a:rPr lang="en-US" altLang="zh-CN" sz="2400" b="1" dirty="0">
                <a:solidFill>
                  <a:schemeClr val="accent1"/>
                </a:solidFill>
                <a:latin typeface="Consolas" panose="020B0609020204030204" pitchFamily="49" charset="0"/>
              </a:rPr>
              <a:t>// 7 5 3 2 1</a:t>
            </a:r>
            <a:endParaRPr lang="zh-CN" altLang="en-US" sz="2400" b="1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94024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C47BDA-335E-4EDE-A27D-A3955D242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函数对象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A1A1B4-AEB9-47BB-A0C9-CAB2897B4C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STL</a:t>
            </a:r>
            <a:r>
              <a:rPr lang="zh-CN" altLang="en-US" dirty="0"/>
              <a:t>提供了预定义的比较函数 </a:t>
            </a:r>
            <a:r>
              <a:rPr lang="en-US" altLang="zh-CN" dirty="0"/>
              <a:t>-- &lt;functional&gt;</a:t>
            </a:r>
          </a:p>
          <a:p>
            <a:pPr lvl="1"/>
            <a:r>
              <a:rPr lang="zh-CN" altLang="en-US" dirty="0"/>
              <a:t>从小到大</a:t>
            </a:r>
            <a:endParaRPr lang="en-US" altLang="zh-CN" dirty="0"/>
          </a:p>
          <a:p>
            <a:pPr marL="914400" lvl="2" indent="0">
              <a:buNone/>
            </a:pPr>
            <a:r>
              <a:rPr lang="en-US" altLang="zh-CN" sz="2400" b="1" dirty="0"/>
              <a:t>sort(</a:t>
            </a:r>
            <a:r>
              <a:rPr lang="en-US" altLang="zh-CN" sz="2400" b="1" dirty="0" err="1"/>
              <a:t>arr</a:t>
            </a:r>
            <a:r>
              <a:rPr lang="en-US" altLang="zh-CN" sz="2400" b="1" dirty="0"/>
              <a:t>,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arr+5, </a:t>
            </a:r>
            <a:r>
              <a:rPr lang="en-US" altLang="zh-CN" sz="2400" b="1" dirty="0">
                <a:solidFill>
                  <a:srgbClr val="FF0000"/>
                </a:solidFill>
              </a:rPr>
              <a:t>less&lt;</a:t>
            </a:r>
            <a:r>
              <a:rPr lang="en-US" altLang="zh-CN" sz="2400" b="1" dirty="0" err="1">
                <a:solidFill>
                  <a:srgbClr val="FF0000"/>
                </a:solidFill>
              </a:rPr>
              <a:t>int</a:t>
            </a:r>
            <a:r>
              <a:rPr lang="en-US" altLang="zh-CN" sz="2400" b="1" dirty="0">
                <a:solidFill>
                  <a:srgbClr val="FF0000"/>
                </a:solidFill>
              </a:rPr>
              <a:t>&gt;()</a:t>
            </a:r>
            <a:r>
              <a:rPr lang="en-US" altLang="zh-CN" sz="2400" b="1" dirty="0"/>
              <a:t>)</a:t>
            </a:r>
            <a:endParaRPr lang="zh-CN" altLang="en-US" sz="2400" b="1" dirty="0"/>
          </a:p>
          <a:p>
            <a:pPr lvl="1"/>
            <a:r>
              <a:rPr lang="zh-CN" altLang="en-US" dirty="0"/>
              <a:t>从大到小</a:t>
            </a:r>
            <a:endParaRPr lang="en-US" altLang="zh-CN" dirty="0"/>
          </a:p>
          <a:p>
            <a:pPr marL="914400" lvl="2" indent="0">
              <a:buNone/>
            </a:pPr>
            <a:r>
              <a:rPr lang="en-US" altLang="zh-CN" sz="2400" b="1" dirty="0"/>
              <a:t>sort(</a:t>
            </a:r>
            <a:r>
              <a:rPr lang="en-US" altLang="zh-CN" sz="2400" b="1" dirty="0" err="1"/>
              <a:t>arr</a:t>
            </a:r>
            <a:r>
              <a:rPr lang="en-US" altLang="zh-CN" sz="2400" b="1" dirty="0"/>
              <a:t>,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arr+5, </a:t>
            </a:r>
            <a:r>
              <a:rPr lang="en-US" altLang="zh-CN" sz="2400" b="1" dirty="0">
                <a:solidFill>
                  <a:srgbClr val="FF0000"/>
                </a:solidFill>
              </a:rPr>
              <a:t>greater&lt;</a:t>
            </a:r>
            <a:r>
              <a:rPr lang="en-US" altLang="zh-CN" sz="2400" b="1" dirty="0" err="1">
                <a:solidFill>
                  <a:srgbClr val="FF0000"/>
                </a:solidFill>
              </a:rPr>
              <a:t>int</a:t>
            </a:r>
            <a:r>
              <a:rPr lang="en-US" altLang="zh-CN" sz="2400" b="1" dirty="0">
                <a:solidFill>
                  <a:srgbClr val="FF0000"/>
                </a:solidFill>
              </a:rPr>
              <a:t>&gt;()</a:t>
            </a:r>
            <a:r>
              <a:rPr lang="en-US" altLang="zh-CN" sz="2400" b="1" dirty="0"/>
              <a:t>)</a:t>
            </a:r>
          </a:p>
          <a:p>
            <a:r>
              <a:rPr lang="zh-CN" altLang="en-US" dirty="0"/>
              <a:t>比较函数为什么带括号？ 函数对象！</a:t>
            </a:r>
            <a:endParaRPr lang="en-US" altLang="zh-CN" b="1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D4DE1B0-9973-40F1-ACCE-456809AF3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36</a:t>
            </a:fld>
            <a:endParaRPr lang="en-US" altLang="zh-CN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471E107-DE71-4689-8FD5-BB6528FBB755}"/>
              </a:ext>
            </a:extLst>
          </p:cNvPr>
          <p:cNvSpPr txBox="1"/>
          <p:nvPr/>
        </p:nvSpPr>
        <p:spPr>
          <a:xfrm>
            <a:off x="1657181" y="4293096"/>
            <a:ext cx="599074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Consolas" panose="020B0609020204030204" pitchFamily="49" charset="0"/>
              </a:rPr>
              <a:t>auto </a:t>
            </a:r>
            <a:r>
              <a:rPr lang="en-US" altLang="zh-CN" sz="2400" b="1" dirty="0" err="1">
                <a:latin typeface="Consolas" panose="020B0609020204030204" pitchFamily="49" charset="0"/>
              </a:rPr>
              <a:t>func</a:t>
            </a:r>
            <a:r>
              <a:rPr lang="en-US" altLang="zh-CN" sz="2400" b="1" dirty="0">
                <a:latin typeface="Consolas" panose="020B0609020204030204" pitchFamily="49" charset="0"/>
              </a:rPr>
              <a:t> = greater&lt;</a:t>
            </a:r>
            <a:r>
              <a:rPr lang="en-US" altLang="zh-CN" sz="2400" b="1" dirty="0" err="1">
                <a:latin typeface="Consolas" panose="020B0609020204030204" pitchFamily="49" charset="0"/>
              </a:rPr>
              <a:t>int</a:t>
            </a:r>
            <a:r>
              <a:rPr lang="en-US" altLang="zh-CN" sz="2400" b="1" dirty="0">
                <a:latin typeface="Consolas" panose="020B0609020204030204" pitchFamily="49" charset="0"/>
              </a:rPr>
              <a:t>&gt;();</a:t>
            </a:r>
          </a:p>
          <a:p>
            <a:r>
              <a:rPr lang="en-US" altLang="zh-CN" sz="2400" b="1" dirty="0" err="1">
                <a:latin typeface="Consolas" panose="020B0609020204030204" pitchFamily="49" charset="0"/>
              </a:rPr>
              <a:t>cout</a:t>
            </a:r>
            <a:r>
              <a:rPr lang="en-US" altLang="zh-CN" sz="2400" b="1" dirty="0">
                <a:latin typeface="Consolas" panose="020B0609020204030204" pitchFamily="49" charset="0"/>
              </a:rPr>
              <a:t> &lt;&lt; </a:t>
            </a:r>
            <a:r>
              <a:rPr lang="en-US" altLang="zh-CN" sz="2400" b="1" dirty="0" err="1">
                <a:latin typeface="Consolas" panose="020B0609020204030204" pitchFamily="49" charset="0"/>
              </a:rPr>
              <a:t>func</a:t>
            </a:r>
            <a:r>
              <a:rPr lang="en-US" altLang="zh-CN" sz="2400" b="1" dirty="0">
                <a:latin typeface="Consolas" panose="020B0609020204030204" pitchFamily="49" charset="0"/>
              </a:rPr>
              <a:t>(2, 1) &lt;&lt; </a:t>
            </a:r>
            <a:r>
              <a:rPr lang="en-US" altLang="zh-CN" sz="2400" b="1" dirty="0" err="1">
                <a:latin typeface="Consolas" panose="020B0609020204030204" pitchFamily="49" charset="0"/>
              </a:rPr>
              <a:t>endl</a:t>
            </a:r>
            <a:r>
              <a:rPr lang="en-US" altLang="zh-CN" sz="2400" b="1" dirty="0">
                <a:latin typeface="Consolas" panose="020B0609020204030204" pitchFamily="49" charset="0"/>
              </a:rPr>
              <a:t>;	</a:t>
            </a:r>
            <a:r>
              <a:rPr lang="en-US" altLang="zh-CN" sz="2400" b="1" dirty="0">
                <a:solidFill>
                  <a:schemeClr val="accent1"/>
                </a:solidFill>
                <a:latin typeface="Consolas" panose="020B0609020204030204" pitchFamily="49" charset="0"/>
              </a:rPr>
              <a:t>//True</a:t>
            </a:r>
          </a:p>
          <a:p>
            <a:r>
              <a:rPr lang="en-US" altLang="zh-CN" sz="2400" b="1" dirty="0" err="1">
                <a:latin typeface="Consolas" panose="020B0609020204030204" pitchFamily="49" charset="0"/>
              </a:rPr>
              <a:t>cout</a:t>
            </a:r>
            <a:r>
              <a:rPr lang="en-US" altLang="zh-CN" sz="2400" b="1" dirty="0">
                <a:latin typeface="Consolas" panose="020B0609020204030204" pitchFamily="49" charset="0"/>
              </a:rPr>
              <a:t> &lt;&lt; </a:t>
            </a:r>
            <a:r>
              <a:rPr lang="en-US" altLang="zh-CN" sz="2400" b="1" dirty="0" err="1">
                <a:latin typeface="Consolas" panose="020B0609020204030204" pitchFamily="49" charset="0"/>
              </a:rPr>
              <a:t>func</a:t>
            </a:r>
            <a:r>
              <a:rPr lang="en-US" altLang="zh-CN" sz="2400" b="1" dirty="0">
                <a:latin typeface="Consolas" panose="020B0609020204030204" pitchFamily="49" charset="0"/>
              </a:rPr>
              <a:t>(1, 1) &lt;&lt; </a:t>
            </a:r>
            <a:r>
              <a:rPr lang="en-US" altLang="zh-CN" sz="2400" b="1" dirty="0" err="1">
                <a:latin typeface="Consolas" panose="020B0609020204030204" pitchFamily="49" charset="0"/>
              </a:rPr>
              <a:t>endl</a:t>
            </a:r>
            <a:r>
              <a:rPr lang="en-US" altLang="zh-CN" sz="2400" b="1" dirty="0">
                <a:latin typeface="Consolas" panose="020B0609020204030204" pitchFamily="49" charset="0"/>
              </a:rPr>
              <a:t>;	</a:t>
            </a:r>
            <a:r>
              <a:rPr lang="en-US" altLang="zh-CN" sz="2400" b="1" dirty="0">
                <a:solidFill>
                  <a:schemeClr val="accent1"/>
                </a:solidFill>
                <a:latin typeface="Consolas" panose="020B0609020204030204" pitchFamily="49" charset="0"/>
              </a:rPr>
              <a:t>//False</a:t>
            </a:r>
          </a:p>
          <a:p>
            <a:r>
              <a:rPr lang="en-US" altLang="zh-CN" sz="2400" b="1" dirty="0" err="1">
                <a:latin typeface="Consolas" panose="020B0609020204030204" pitchFamily="49" charset="0"/>
              </a:rPr>
              <a:t>cout</a:t>
            </a:r>
            <a:r>
              <a:rPr lang="en-US" altLang="zh-CN" sz="2400" b="1" dirty="0">
                <a:latin typeface="Consolas" panose="020B0609020204030204" pitchFamily="49" charset="0"/>
              </a:rPr>
              <a:t> &lt;&lt; </a:t>
            </a:r>
            <a:r>
              <a:rPr lang="en-US" altLang="zh-CN" sz="2400" b="1" dirty="0" err="1">
                <a:latin typeface="Consolas" panose="020B0609020204030204" pitchFamily="49" charset="0"/>
              </a:rPr>
              <a:t>func</a:t>
            </a:r>
            <a:r>
              <a:rPr lang="en-US" altLang="zh-CN" sz="2400" b="1" dirty="0">
                <a:latin typeface="Consolas" panose="020B0609020204030204" pitchFamily="49" charset="0"/>
              </a:rPr>
              <a:t>(1, 2) &lt;&lt; </a:t>
            </a:r>
            <a:r>
              <a:rPr lang="en-US" altLang="zh-CN" sz="2400" b="1" dirty="0" err="1">
                <a:latin typeface="Consolas" panose="020B0609020204030204" pitchFamily="49" charset="0"/>
              </a:rPr>
              <a:t>endl</a:t>
            </a:r>
            <a:r>
              <a:rPr lang="en-US" altLang="zh-CN" sz="2400" b="1" dirty="0">
                <a:latin typeface="Consolas" panose="020B0609020204030204" pitchFamily="49" charset="0"/>
              </a:rPr>
              <a:t>;	</a:t>
            </a:r>
            <a:r>
              <a:rPr lang="en-US" altLang="zh-CN" sz="2400" b="1" dirty="0">
                <a:solidFill>
                  <a:schemeClr val="accent1"/>
                </a:solidFill>
                <a:latin typeface="Consolas" panose="020B0609020204030204" pitchFamily="49" charset="0"/>
              </a:rPr>
              <a:t>//False</a:t>
            </a:r>
          </a:p>
        </p:txBody>
      </p:sp>
    </p:spTree>
    <p:extLst>
      <p:ext uri="{BB962C8B-B14F-4D97-AF65-F5344CB8AC3E}">
        <p14:creationId xmlns:p14="http://schemas.microsoft.com/office/powerpoint/2010/main" val="24151284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9B0F68-5259-4ABA-BCF0-D192470B3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如何实现函数对象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24E5A4-19E0-482E-9453-43883EA820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注意</a:t>
            </a:r>
            <a:r>
              <a:rPr lang="en-US" altLang="zh-CN" dirty="0"/>
              <a:t>sort</a:t>
            </a:r>
            <a:r>
              <a:rPr lang="zh-CN" altLang="en-US" dirty="0"/>
              <a:t>函数要求：</a:t>
            </a:r>
            <a:r>
              <a:rPr lang="en-US" altLang="zh-CN" dirty="0"/>
              <a:t>comp</a:t>
            </a:r>
            <a:r>
              <a:rPr lang="zh-CN" altLang="en-US" dirty="0"/>
              <a:t>不能修改数据</a:t>
            </a:r>
            <a:endParaRPr lang="en-US" altLang="zh-CN" dirty="0"/>
          </a:p>
          <a:p>
            <a:r>
              <a:rPr lang="zh-CN" altLang="en-US" dirty="0"/>
              <a:t>一般情况下，</a:t>
            </a:r>
            <a:r>
              <a:rPr lang="en-US" altLang="zh-CN" dirty="0"/>
              <a:t>comp</a:t>
            </a:r>
            <a:r>
              <a:rPr lang="zh-CN" altLang="en-US" dirty="0"/>
              <a:t>也不应该修改自身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80A7BF9-12A9-4457-B600-C921ED061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37</a:t>
            </a:fld>
            <a:endParaRPr lang="en-US" altLang="zh-CN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2446F90-3012-41DF-8310-E58D41F04316}"/>
              </a:ext>
            </a:extLst>
          </p:cNvPr>
          <p:cNvSpPr txBox="1"/>
          <p:nvPr/>
        </p:nvSpPr>
        <p:spPr>
          <a:xfrm>
            <a:off x="1060734" y="1700808"/>
            <a:ext cx="699422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latin typeface="Consolas" panose="020B0609020204030204" pitchFamily="49" charset="0"/>
              </a:rPr>
              <a:t>template&lt;class T&gt;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class greater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public: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bool </a:t>
            </a:r>
            <a:r>
              <a:rPr lang="en-US" altLang="zh-CN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operator</a:t>
            </a:r>
            <a:r>
              <a:rPr lang="en-US" altLang="zh-CN" sz="2000" b="1" dirty="0">
                <a:latin typeface="Consolas" panose="020B0609020204030204" pitchFamily="49" charset="0"/>
              </a:rPr>
              <a:t>()(</a:t>
            </a:r>
            <a:r>
              <a:rPr lang="en-US" altLang="zh-CN" sz="2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sz="2000" b="1" dirty="0">
                <a:latin typeface="Consolas" panose="020B0609020204030204" pitchFamily="49" charset="0"/>
              </a:rPr>
              <a:t> T &amp;a, </a:t>
            </a:r>
            <a:r>
              <a:rPr lang="en-US" altLang="zh-CN" sz="2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sz="2000" b="1" dirty="0">
                <a:latin typeface="Consolas" panose="020B0609020204030204" pitchFamily="49" charset="0"/>
              </a:rPr>
              <a:t> T &amp;b) </a:t>
            </a:r>
            <a:r>
              <a:rPr lang="en-US" altLang="zh-CN" sz="2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const</a:t>
            </a:r>
            <a:endParaRPr lang="en-US" altLang="zh-CN" sz="20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{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	return a &gt; b;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}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};</a:t>
            </a:r>
            <a:endParaRPr lang="zh-CN" altLang="en-US" sz="32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660531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54C055-94BE-4BE5-9A49-9C0CA5E9A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实现自己的</a:t>
            </a:r>
            <a:r>
              <a:rPr lang="en-US" altLang="zh-CN" dirty="0"/>
              <a:t>sort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889CB5-9408-451C-9F75-2114B7E74E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sort</a:t>
            </a:r>
            <a:r>
              <a:rPr lang="zh-CN" altLang="en-US" dirty="0"/>
              <a:t>的第三个参数是什么类型？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template &lt;class Iterator, </a:t>
            </a:r>
            <a:r>
              <a:rPr lang="en-US" altLang="zh-CN" dirty="0">
                <a:solidFill>
                  <a:srgbClr val="FF0000"/>
                </a:solidFill>
              </a:rPr>
              <a:t>class Compare</a:t>
            </a:r>
            <a:r>
              <a:rPr lang="en-US" altLang="zh-CN" dirty="0"/>
              <a:t>&gt;</a:t>
            </a:r>
          </a:p>
          <a:p>
            <a:pPr marL="457200" lvl="1" indent="0">
              <a:buNone/>
            </a:pPr>
            <a:r>
              <a:rPr lang="en-US" altLang="zh-CN" dirty="0"/>
              <a:t>void sort (Iterator first, Iterator last, 			</a:t>
            </a:r>
            <a:r>
              <a:rPr lang="en-US" altLang="zh-CN" dirty="0">
                <a:solidFill>
                  <a:srgbClr val="FF0000"/>
                </a:solidFill>
              </a:rPr>
              <a:t>Compare</a:t>
            </a:r>
            <a:r>
              <a:rPr lang="en-US" altLang="zh-CN" dirty="0"/>
              <a:t> comp);</a:t>
            </a:r>
          </a:p>
          <a:p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3CEEC15-BFAA-4A6B-B5C7-D36159CFD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38</a:t>
            </a:fld>
            <a:endParaRPr lang="en-US" altLang="zh-CN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1BCFD18-06EB-4D9D-ADD4-9EA49989E7F7}"/>
              </a:ext>
            </a:extLst>
          </p:cNvPr>
          <p:cNvSpPr txBox="1"/>
          <p:nvPr/>
        </p:nvSpPr>
        <p:spPr>
          <a:xfrm>
            <a:off x="4306942" y="1442195"/>
            <a:ext cx="4698722" cy="255454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latin typeface="Consolas" panose="020B0609020204030204" pitchFamily="49" charset="0"/>
              </a:rPr>
              <a:t>template&lt;class T&gt;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class greater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public: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bool operator()(</a:t>
            </a:r>
            <a:r>
              <a:rPr lang="en-US" altLang="zh-CN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……</a:t>
            </a:r>
            <a:r>
              <a:rPr lang="en-US" altLang="zh-CN" sz="2000" b="1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};</a:t>
            </a:r>
          </a:p>
          <a:p>
            <a:endParaRPr lang="en-US" altLang="zh-CN" sz="2000" b="1" dirty="0"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latin typeface="Consolas" panose="020B0609020204030204" pitchFamily="49" charset="0"/>
              </a:rPr>
              <a:t>sort(</a:t>
            </a:r>
            <a:r>
              <a:rPr lang="en-US" altLang="zh-CN" sz="2000" b="1" dirty="0" err="1">
                <a:latin typeface="Consolas" panose="020B0609020204030204" pitchFamily="49" charset="0"/>
              </a:rPr>
              <a:t>arr</a:t>
            </a:r>
            <a:r>
              <a:rPr lang="en-US" altLang="zh-CN" sz="2000" b="1" dirty="0">
                <a:latin typeface="Consolas" panose="020B0609020204030204" pitchFamily="49" charset="0"/>
              </a:rPr>
              <a:t>,</a:t>
            </a:r>
            <a:r>
              <a:rPr lang="zh-CN" altLang="en-US" sz="2000" b="1" dirty="0"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latin typeface="Consolas" panose="020B0609020204030204" pitchFamily="49" charset="0"/>
              </a:rPr>
              <a:t>arr+5, </a:t>
            </a:r>
            <a:r>
              <a:rPr lang="en-US" altLang="zh-CN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greater&lt;</a:t>
            </a:r>
            <a:r>
              <a:rPr lang="en-US" altLang="zh-CN" sz="2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&gt;()</a:t>
            </a:r>
            <a:r>
              <a:rPr lang="en-US" altLang="zh-CN" sz="2000" b="1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639BD9D-0C3C-48D6-8AA5-C098F66530AA}"/>
              </a:ext>
            </a:extLst>
          </p:cNvPr>
          <p:cNvSpPr txBox="1"/>
          <p:nvPr/>
        </p:nvSpPr>
        <p:spPr>
          <a:xfrm>
            <a:off x="251520" y="1778040"/>
            <a:ext cx="3802151" cy="19389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Consolas" panose="020B0609020204030204" pitchFamily="49" charset="0"/>
              </a:rPr>
              <a:t>bool comp(</a:t>
            </a:r>
            <a:r>
              <a:rPr lang="en-US" altLang="zh-CN" sz="2000" b="1" dirty="0" err="1">
                <a:latin typeface="Consolas" panose="020B0609020204030204" pitchFamily="49" charset="0"/>
              </a:rPr>
              <a:t>int</a:t>
            </a:r>
            <a:r>
              <a:rPr lang="en-US" altLang="zh-CN" sz="2000" b="1" dirty="0">
                <a:latin typeface="Consolas" panose="020B0609020204030204" pitchFamily="49" charset="0"/>
              </a:rPr>
              <a:t> a, </a:t>
            </a:r>
            <a:r>
              <a:rPr lang="en-US" altLang="zh-CN" sz="2000" b="1" dirty="0" err="1">
                <a:latin typeface="Consolas" panose="020B0609020204030204" pitchFamily="49" charset="0"/>
              </a:rPr>
              <a:t>int</a:t>
            </a:r>
            <a:r>
              <a:rPr lang="en-US" altLang="zh-CN" sz="2000" b="1" dirty="0">
                <a:latin typeface="Consolas" panose="020B0609020204030204" pitchFamily="49" charset="0"/>
              </a:rPr>
              <a:t> b)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return a &gt; b;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}</a:t>
            </a:r>
          </a:p>
          <a:p>
            <a:endParaRPr lang="en-US" altLang="zh-CN" sz="2000" b="1" dirty="0"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latin typeface="Consolas" panose="020B0609020204030204" pitchFamily="49" charset="0"/>
              </a:rPr>
              <a:t>sort(</a:t>
            </a:r>
            <a:r>
              <a:rPr lang="en-US" altLang="zh-CN" sz="2000" b="1" dirty="0" err="1">
                <a:latin typeface="Consolas" panose="020B0609020204030204" pitchFamily="49" charset="0"/>
              </a:rPr>
              <a:t>arr</a:t>
            </a:r>
            <a:r>
              <a:rPr lang="en-US" altLang="zh-CN" sz="2000" b="1" dirty="0">
                <a:latin typeface="Consolas" panose="020B0609020204030204" pitchFamily="49" charset="0"/>
              </a:rPr>
              <a:t>, arr+5, </a:t>
            </a:r>
            <a:r>
              <a:rPr lang="en-US" altLang="zh-CN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comp</a:t>
            </a:r>
            <a:r>
              <a:rPr lang="en-US" altLang="zh-CN" sz="2000" b="1" dirty="0"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62931685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54C055-94BE-4BE5-9A49-9C0CA5E9A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实现自己的</a:t>
            </a:r>
            <a:r>
              <a:rPr lang="en-US" altLang="zh-CN" dirty="0"/>
              <a:t>sort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889CB5-9408-451C-9F75-2114B7E74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2626" y="1396404"/>
            <a:ext cx="8047806" cy="5299173"/>
          </a:xfrm>
        </p:spPr>
        <p:txBody>
          <a:bodyPr/>
          <a:lstStyle/>
          <a:p>
            <a:r>
              <a:rPr lang="zh-CN" altLang="en-US" dirty="0"/>
              <a:t>实现自己的</a:t>
            </a:r>
            <a:r>
              <a:rPr lang="en-US" altLang="zh-CN" dirty="0"/>
              <a:t>sort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Compare</a:t>
            </a:r>
            <a:r>
              <a:rPr lang="zh-CN" altLang="en-US" dirty="0"/>
              <a:t>无论是函数还是对象，都可以正确编译！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3CEEC15-BFAA-4A6B-B5C7-D36159CFD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39</a:t>
            </a:fld>
            <a:endParaRPr lang="en-US" altLang="zh-CN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A530964-FDBF-4BAC-996B-8D0858BC3DF1}"/>
              </a:ext>
            </a:extLst>
          </p:cNvPr>
          <p:cNvSpPr txBox="1"/>
          <p:nvPr/>
        </p:nvSpPr>
        <p:spPr>
          <a:xfrm>
            <a:off x="914489" y="1923883"/>
            <a:ext cx="7151317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Consolas" panose="020B0609020204030204" pitchFamily="49" charset="0"/>
              </a:rPr>
              <a:t>template&lt;class Iterator, class </a:t>
            </a:r>
            <a:r>
              <a:rPr lang="en-US" altLang="zh-CN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Compare</a:t>
            </a:r>
            <a:r>
              <a:rPr lang="en-US" altLang="zh-CN" sz="2400" b="1" dirty="0"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2400" b="1" dirty="0">
                <a:latin typeface="Consolas" panose="020B0609020204030204" pitchFamily="49" charset="0"/>
              </a:rPr>
              <a:t>void sort(Iterator first, Iterator last, </a:t>
            </a:r>
          </a:p>
          <a:p>
            <a:r>
              <a:rPr lang="en-US" altLang="zh-CN" sz="2400" b="1" dirty="0">
                <a:latin typeface="Consolas" panose="020B0609020204030204" pitchFamily="49" charset="0"/>
              </a:rPr>
              <a:t>					</a:t>
            </a:r>
            <a:r>
              <a:rPr lang="en-US" altLang="zh-CN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Compare comp</a:t>
            </a:r>
            <a:r>
              <a:rPr lang="en-US" altLang="zh-CN" sz="2400" b="1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2400" b="1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2400" b="1" dirty="0">
                <a:latin typeface="Consolas" panose="020B0609020204030204" pitchFamily="49" charset="0"/>
              </a:rPr>
              <a:t>	for (auto </a:t>
            </a:r>
            <a:r>
              <a:rPr lang="en-US" altLang="zh-CN" sz="2400" b="1" dirty="0" err="1">
                <a:latin typeface="Consolas" panose="020B0609020204030204" pitchFamily="49" charset="0"/>
              </a:rPr>
              <a:t>i</a:t>
            </a:r>
            <a:r>
              <a:rPr lang="en-US" altLang="zh-CN" sz="2400" b="1" dirty="0">
                <a:latin typeface="Consolas" panose="020B0609020204030204" pitchFamily="49" charset="0"/>
              </a:rPr>
              <a:t> = first; </a:t>
            </a:r>
            <a:r>
              <a:rPr lang="en-US" altLang="zh-CN" sz="2400" b="1" dirty="0" err="1">
                <a:latin typeface="Consolas" panose="020B0609020204030204" pitchFamily="49" charset="0"/>
              </a:rPr>
              <a:t>i</a:t>
            </a:r>
            <a:r>
              <a:rPr lang="en-US" altLang="zh-CN" sz="2400" b="1" dirty="0">
                <a:latin typeface="Consolas" panose="020B0609020204030204" pitchFamily="49" charset="0"/>
              </a:rPr>
              <a:t> != last; </a:t>
            </a:r>
            <a:r>
              <a:rPr lang="en-US" altLang="zh-CN" sz="2400" b="1" dirty="0" err="1">
                <a:latin typeface="Consolas" panose="020B0609020204030204" pitchFamily="49" charset="0"/>
              </a:rPr>
              <a:t>i</a:t>
            </a:r>
            <a:r>
              <a:rPr lang="en-US" altLang="zh-CN" sz="2400" b="1" dirty="0">
                <a:latin typeface="Consolas" panose="020B0609020204030204" pitchFamily="49" charset="0"/>
              </a:rPr>
              <a:t>++) {</a:t>
            </a:r>
          </a:p>
          <a:p>
            <a:r>
              <a:rPr lang="en-US" altLang="zh-CN" sz="2400" b="1" dirty="0">
                <a:latin typeface="Consolas" panose="020B0609020204030204" pitchFamily="49" charset="0"/>
              </a:rPr>
              <a:t>		for (auto j = </a:t>
            </a:r>
            <a:r>
              <a:rPr lang="en-US" altLang="zh-CN" sz="2400" b="1" dirty="0" err="1">
                <a:latin typeface="Consolas" panose="020B0609020204030204" pitchFamily="49" charset="0"/>
              </a:rPr>
              <a:t>i</a:t>
            </a:r>
            <a:r>
              <a:rPr lang="en-US" altLang="zh-CN" sz="2400" b="1" dirty="0">
                <a:latin typeface="Consolas" panose="020B0609020204030204" pitchFamily="49" charset="0"/>
              </a:rPr>
              <a:t>; j != last; </a:t>
            </a:r>
            <a:r>
              <a:rPr lang="en-US" altLang="zh-CN" sz="2400" b="1" dirty="0" err="1">
                <a:latin typeface="Consolas" panose="020B0609020204030204" pitchFamily="49" charset="0"/>
              </a:rPr>
              <a:t>j++</a:t>
            </a:r>
            <a:r>
              <a:rPr lang="en-US" altLang="zh-CN" sz="2400" b="1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zh-CN" sz="2400" b="1" dirty="0">
                <a:latin typeface="Consolas" panose="020B0609020204030204" pitchFamily="49" charset="0"/>
              </a:rPr>
              <a:t>			if (!</a:t>
            </a:r>
            <a:r>
              <a:rPr lang="en-US" altLang="zh-CN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comp(*</a:t>
            </a:r>
            <a:r>
              <a:rPr lang="en-US" altLang="zh-CN" sz="2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, *j)</a:t>
            </a:r>
            <a:r>
              <a:rPr lang="en-US" altLang="zh-CN" sz="2400" b="1" dirty="0">
                <a:latin typeface="Consolas" panose="020B0609020204030204" pitchFamily="49" charset="0"/>
              </a:rPr>
              <a:t>) swap(*</a:t>
            </a:r>
            <a:r>
              <a:rPr lang="en-US" altLang="zh-CN" sz="2400" b="1" dirty="0" err="1">
                <a:latin typeface="Consolas" panose="020B0609020204030204" pitchFamily="49" charset="0"/>
              </a:rPr>
              <a:t>i</a:t>
            </a:r>
            <a:r>
              <a:rPr lang="en-US" altLang="zh-CN" sz="2400" b="1" dirty="0">
                <a:latin typeface="Consolas" panose="020B0609020204030204" pitchFamily="49" charset="0"/>
              </a:rPr>
              <a:t>, *j);</a:t>
            </a:r>
          </a:p>
          <a:p>
            <a:r>
              <a:rPr lang="en-US" altLang="zh-CN" sz="2400" b="1" dirty="0">
                <a:latin typeface="Consolas" panose="020B0609020204030204" pitchFamily="49" charset="0"/>
              </a:rPr>
              <a:t>		}</a:t>
            </a:r>
          </a:p>
          <a:p>
            <a:r>
              <a:rPr lang="en-US" altLang="zh-CN" sz="2400" b="1" dirty="0">
                <a:latin typeface="Consolas" panose="020B0609020204030204" pitchFamily="49" charset="0"/>
              </a:rPr>
              <a:t>	}</a:t>
            </a:r>
          </a:p>
          <a:p>
            <a:r>
              <a:rPr lang="en-US" altLang="zh-CN" sz="2400" b="1" dirty="0">
                <a:latin typeface="Consolas" panose="020B0609020204030204" pitchFamily="49" charset="0"/>
              </a:rPr>
              <a:t>}</a:t>
            </a:r>
            <a:endParaRPr lang="zh-CN" altLang="en-US" sz="3600" b="1" dirty="0">
              <a:latin typeface="Consolas" panose="020B0609020204030204" pitchFamily="49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8BAF002-C59A-4B5D-918F-7C5B938DE774}"/>
              </a:ext>
            </a:extLst>
          </p:cNvPr>
          <p:cNvSpPr txBox="1"/>
          <p:nvPr/>
        </p:nvSpPr>
        <p:spPr>
          <a:xfrm>
            <a:off x="5100053" y="4797187"/>
            <a:ext cx="346761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这里的复杂度为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O(n^2)</a:t>
            </a:r>
          </a:p>
          <a:p>
            <a:r>
              <a:rPr lang="en-US" altLang="zh-CN" sz="2400" b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std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::sort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复杂度为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O(</a:t>
            </a:r>
            <a:r>
              <a:rPr lang="en-US" altLang="zh-CN" sz="2400" b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nlogn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07552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BDE94BCA-D034-4CB4-98E9-30D9F88E8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变长字符串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DFD67C7-38FD-4E2C-BFE3-CB269ADF73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字符串是</a:t>
            </a:r>
            <a:r>
              <a:rPr lang="en-US" altLang="zh-CN" dirty="0"/>
              <a:t>char</a:t>
            </a:r>
            <a:r>
              <a:rPr lang="zh-CN" altLang="en-US" dirty="0"/>
              <a:t>的数组</a:t>
            </a:r>
            <a:endParaRPr lang="en-US" altLang="zh-CN" dirty="0"/>
          </a:p>
          <a:p>
            <a:r>
              <a:rPr lang="zh-CN" altLang="en-US" dirty="0"/>
              <a:t>但如果我们无法提前确认字符串长度？</a:t>
            </a:r>
            <a:endParaRPr lang="en-US" altLang="zh-CN" dirty="0"/>
          </a:p>
          <a:p>
            <a:pPr lvl="1"/>
            <a:r>
              <a:rPr lang="en-US" altLang="zh-CN" sz="2800" b="1" dirty="0">
                <a:solidFill>
                  <a:srgbClr val="003366"/>
                </a:solidFill>
              </a:rPr>
              <a:t>vector&lt;char&gt;</a:t>
            </a:r>
            <a:r>
              <a:rPr lang="zh-CN" altLang="en-US" sz="2800" b="1" dirty="0">
                <a:solidFill>
                  <a:srgbClr val="003366"/>
                </a:solidFill>
              </a:rPr>
              <a:t>？</a:t>
            </a:r>
            <a:endParaRPr lang="en-US" altLang="zh-CN" sz="2800" b="1" dirty="0">
              <a:solidFill>
                <a:srgbClr val="003366"/>
              </a:solidFill>
            </a:endParaRPr>
          </a:p>
          <a:p>
            <a:endParaRPr lang="en-US" altLang="zh-CN" dirty="0"/>
          </a:p>
          <a:p>
            <a:r>
              <a:rPr lang="en-US" altLang="zh-CN" dirty="0"/>
              <a:t>STL</a:t>
            </a:r>
            <a:r>
              <a:rPr lang="zh-CN" altLang="en-US" dirty="0"/>
              <a:t>为我们提供了更方便的</a:t>
            </a:r>
            <a:r>
              <a:rPr lang="en-US" altLang="zh-CN" dirty="0"/>
              <a:t>string</a:t>
            </a:r>
            <a:r>
              <a:rPr lang="zh-CN" altLang="en-US" dirty="0"/>
              <a:t>类型</a:t>
            </a:r>
            <a:endParaRPr lang="en-US" altLang="zh-CN" dirty="0"/>
          </a:p>
          <a:p>
            <a:pPr lvl="1"/>
            <a:r>
              <a:rPr lang="zh-CN" altLang="en-US" b="1" dirty="0">
                <a:solidFill>
                  <a:srgbClr val="3A536D"/>
                </a:solidFill>
              </a:rPr>
              <a:t>允许简洁的拼接操作</a:t>
            </a:r>
            <a:endParaRPr lang="en-US" altLang="zh-CN" b="1" dirty="0">
              <a:solidFill>
                <a:srgbClr val="3A536D"/>
              </a:solidFill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 dirty="0">
                <a:latin typeface="Lucida Console" panose="020B0609040504020204" pitchFamily="49" charset="0"/>
              </a:rPr>
              <a:t>		</a:t>
            </a:r>
            <a:r>
              <a:rPr lang="en-US" altLang="zh-CN" sz="2000" b="1" dirty="0">
                <a:solidFill>
                  <a:schemeClr val="tx1"/>
                </a:solidFill>
                <a:latin typeface="Lucida Console" charset="0"/>
                <a:ea typeface="幼圆" charset="0"/>
              </a:rPr>
              <a:t>s</a:t>
            </a:r>
            <a:r>
              <a:rPr lang="en-US" altLang="zh-CN" sz="2000" dirty="0">
                <a:solidFill>
                  <a:schemeClr val="tx1"/>
                </a:solidFill>
                <a:latin typeface="Lucida Console" charset="0"/>
                <a:ea typeface="幼圆" charset="0"/>
              </a:rPr>
              <a:t>tring </a:t>
            </a:r>
            <a:r>
              <a:rPr lang="en-US" altLang="zh-CN" sz="2000" dirty="0" err="1">
                <a:solidFill>
                  <a:schemeClr val="tx1"/>
                </a:solidFill>
                <a:latin typeface="Lucida Console" charset="0"/>
                <a:ea typeface="幼圆" charset="0"/>
              </a:rPr>
              <a:t>fullname</a:t>
            </a:r>
            <a:r>
              <a:rPr lang="en-US" altLang="zh-CN" sz="2000" dirty="0">
                <a:solidFill>
                  <a:schemeClr val="tx1"/>
                </a:solidFill>
                <a:latin typeface="Lucida Console" charset="0"/>
                <a:ea typeface="幼圆" charset="0"/>
              </a:rPr>
              <a:t> = </a:t>
            </a:r>
            <a:r>
              <a:rPr lang="en-US" altLang="zh-CN" sz="2000" dirty="0" err="1">
                <a:solidFill>
                  <a:schemeClr val="tx1"/>
                </a:solidFill>
                <a:latin typeface="Lucida Console" charset="0"/>
                <a:ea typeface="幼圆" charset="0"/>
              </a:rPr>
              <a:t>firstname</a:t>
            </a:r>
            <a:r>
              <a:rPr lang="en-US" altLang="zh-CN" sz="2000" dirty="0">
                <a:solidFill>
                  <a:schemeClr val="tx1"/>
                </a:solidFill>
                <a:latin typeface="Lucida Console" charset="0"/>
                <a:ea typeface="幼圆" charset="0"/>
              </a:rPr>
              <a:t> + " " + </a:t>
            </a:r>
            <a:r>
              <a:rPr lang="en-US" altLang="zh-CN" sz="2000" dirty="0" err="1">
                <a:solidFill>
                  <a:schemeClr val="tx1"/>
                </a:solidFill>
                <a:latin typeface="Lucida Console" charset="0"/>
                <a:ea typeface="幼圆" charset="0"/>
              </a:rPr>
              <a:t>lastname</a:t>
            </a:r>
            <a:r>
              <a:rPr lang="en-US" altLang="zh-CN" sz="2000" dirty="0">
                <a:solidFill>
                  <a:schemeClr val="tx1"/>
                </a:solidFill>
                <a:latin typeface="Lucida Console" charset="0"/>
                <a:ea typeface="幼圆" charset="0"/>
              </a:rPr>
              <a:t>;</a:t>
            </a:r>
          </a:p>
          <a:p>
            <a:pPr lvl="1"/>
            <a:r>
              <a:rPr lang="zh-CN" altLang="en-US" b="1" dirty="0">
                <a:solidFill>
                  <a:srgbClr val="3A536D"/>
                </a:solidFill>
              </a:rPr>
              <a:t>也能够使用惯用的输入输出方法</a:t>
            </a:r>
            <a:endParaRPr lang="en-US" altLang="zh-CN" b="1" dirty="0">
              <a:solidFill>
                <a:srgbClr val="3A536D"/>
              </a:solidFill>
            </a:endParaRPr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en-US" altLang="zh-CN" sz="2000" b="1" dirty="0" err="1">
                <a:latin typeface="Lucida Console" charset="0"/>
                <a:ea typeface="幼圆" charset="0"/>
              </a:rPr>
              <a:t>cout</a:t>
            </a:r>
            <a:r>
              <a:rPr lang="en-US" altLang="zh-CN" sz="2000" b="1" dirty="0">
                <a:latin typeface="Lucida Console" charset="0"/>
                <a:ea typeface="幼圆" charset="0"/>
              </a:rPr>
              <a:t> &lt;&lt; </a:t>
            </a:r>
            <a:r>
              <a:rPr lang="en-US" altLang="zh-CN" sz="2000" b="1" dirty="0" err="1">
                <a:latin typeface="Lucida Console" charset="0"/>
                <a:ea typeface="幼圆" charset="0"/>
              </a:rPr>
              <a:t>fullname</a:t>
            </a:r>
            <a:r>
              <a:rPr lang="en-US" altLang="zh-CN" sz="2000" b="1" dirty="0">
                <a:latin typeface="Lucida Console" charset="0"/>
                <a:ea typeface="幼圆" charset="0"/>
              </a:rPr>
              <a:t> &lt;&lt; </a:t>
            </a:r>
            <a:r>
              <a:rPr lang="en-US" altLang="zh-CN" sz="2000" b="1" dirty="0" err="1">
                <a:latin typeface="Lucida Console" charset="0"/>
                <a:ea typeface="幼圆" charset="0"/>
              </a:rPr>
              <a:t>endl</a:t>
            </a:r>
            <a:r>
              <a:rPr lang="en-US" altLang="zh-CN" sz="2000" b="1" dirty="0">
                <a:latin typeface="Lucida Console" charset="0"/>
                <a:ea typeface="幼圆" charset="0"/>
              </a:rPr>
              <a:t>;</a:t>
            </a:r>
            <a:endParaRPr lang="zh-CN" altLang="en-US" sz="2000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DDD1C5B-4E71-4F98-AF23-7A310BD5B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4C3BD7-260C-4BC9-9C17-940D7F59C4D1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7745819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66E73C-1DB2-48B8-A8B7-FB7B6C2FF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自定义类型的排序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E29352-C5B4-48F8-94C2-AFA70EB7D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假设有一个</a:t>
            </a:r>
            <a:r>
              <a:rPr lang="en-US" altLang="zh-CN" dirty="0"/>
              <a:t>class People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如何按照年龄从小到大排序？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B7ECDB3-FAE8-4974-9FB5-82FBD2B9A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40</a:t>
            </a:fld>
            <a:endParaRPr lang="en-US" altLang="zh-CN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8316940-AB26-4B3F-BA7C-11E184E36EC6}"/>
              </a:ext>
            </a:extLst>
          </p:cNvPr>
          <p:cNvSpPr txBox="1"/>
          <p:nvPr/>
        </p:nvSpPr>
        <p:spPr>
          <a:xfrm>
            <a:off x="1835696" y="2204864"/>
            <a:ext cx="336502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Consolas" panose="020B0609020204030204" pitchFamily="49" charset="0"/>
              </a:rPr>
              <a:t>class People</a:t>
            </a:r>
          </a:p>
          <a:p>
            <a:r>
              <a:rPr lang="en-US" altLang="zh-CN" sz="2400" b="1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2400" b="1" dirty="0">
                <a:latin typeface="Consolas" panose="020B0609020204030204" pitchFamily="49" charset="0"/>
              </a:rPr>
              <a:t>public:</a:t>
            </a:r>
          </a:p>
          <a:p>
            <a:r>
              <a:rPr lang="en-US" altLang="zh-CN" sz="2400" b="1" dirty="0">
                <a:latin typeface="Consolas" panose="020B0609020204030204" pitchFamily="49" charset="0"/>
              </a:rPr>
              <a:t>	</a:t>
            </a:r>
            <a:r>
              <a:rPr lang="en-US" altLang="zh-CN" sz="2400" b="1" dirty="0" err="1">
                <a:latin typeface="Consolas" panose="020B0609020204030204" pitchFamily="49" charset="0"/>
              </a:rPr>
              <a:t>int</a:t>
            </a:r>
            <a:r>
              <a:rPr lang="en-US" altLang="zh-CN" sz="2400" b="1" dirty="0">
                <a:latin typeface="Consolas" panose="020B0609020204030204" pitchFamily="49" charset="0"/>
              </a:rPr>
              <a:t> age, weight;</a:t>
            </a:r>
          </a:p>
          <a:p>
            <a:r>
              <a:rPr lang="en-US" altLang="zh-CN" sz="2400" b="1" dirty="0">
                <a:latin typeface="Consolas" panose="020B0609020204030204" pitchFamily="49" charset="0"/>
              </a:rPr>
              <a:t>};</a:t>
            </a:r>
            <a:endParaRPr lang="zh-CN" altLang="en-US" sz="24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115830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5BED97-72E7-4C3F-9D41-438F9E0C7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自定义类型的排序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6CAC40-298C-40CC-A9B9-A1D830D001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方法一：重载小于运算符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如果等下又要按体重排序怎么办？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F0CB46F-BEEA-4A86-B5CF-EE7D0A40F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41</a:t>
            </a:fld>
            <a:endParaRPr lang="en-US" altLang="zh-CN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E752001-8F77-49C8-BFD3-19A8B4DB8D18}"/>
              </a:ext>
            </a:extLst>
          </p:cNvPr>
          <p:cNvSpPr txBox="1"/>
          <p:nvPr/>
        </p:nvSpPr>
        <p:spPr>
          <a:xfrm>
            <a:off x="1547664" y="1959218"/>
            <a:ext cx="5865708" cy="42780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latin typeface="Consolas" panose="020B0609020204030204" pitchFamily="49" charset="0"/>
              </a:rPr>
              <a:t>class People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public: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</a:t>
            </a:r>
            <a:r>
              <a:rPr lang="en-US" altLang="zh-CN" sz="2000" b="1" dirty="0" err="1">
                <a:latin typeface="Consolas" panose="020B0609020204030204" pitchFamily="49" charset="0"/>
              </a:rPr>
              <a:t>int</a:t>
            </a:r>
            <a:r>
              <a:rPr lang="en-US" altLang="zh-CN" sz="2000" b="1" dirty="0">
                <a:latin typeface="Consolas" panose="020B0609020204030204" pitchFamily="49" charset="0"/>
              </a:rPr>
              <a:t> age, weight;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bool </a:t>
            </a:r>
            <a:r>
              <a:rPr lang="en-US" altLang="zh-CN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operator</a:t>
            </a:r>
            <a:r>
              <a:rPr lang="en-US" altLang="zh-CN" sz="2000" b="1" dirty="0">
                <a:latin typeface="Consolas" panose="020B0609020204030204" pitchFamily="49" charset="0"/>
              </a:rPr>
              <a:t>&lt;(</a:t>
            </a:r>
            <a:r>
              <a:rPr lang="en-US" altLang="zh-CN" sz="2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sz="2000" b="1" dirty="0">
                <a:latin typeface="Consolas" panose="020B0609020204030204" pitchFamily="49" charset="0"/>
              </a:rPr>
              <a:t> People &amp;b) </a:t>
            </a:r>
            <a:r>
              <a:rPr lang="en-US" altLang="zh-CN" sz="2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const</a:t>
            </a:r>
            <a:endParaRPr lang="en-US" altLang="zh-CN" sz="20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{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	return </a:t>
            </a:r>
            <a:r>
              <a:rPr lang="en-US" altLang="zh-CN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age &lt; </a:t>
            </a:r>
            <a:r>
              <a:rPr lang="en-US" altLang="zh-CN" sz="2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b.age</a:t>
            </a:r>
            <a:r>
              <a:rPr lang="en-US" altLang="zh-CN" sz="20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}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};</a:t>
            </a:r>
          </a:p>
          <a:p>
            <a:endParaRPr lang="en-US" altLang="zh-CN" sz="2000" b="1" dirty="0"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vector&lt;People&gt;</a:t>
            </a:r>
            <a:r>
              <a:rPr lang="zh-CN" altLang="en-US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vec</a:t>
            </a:r>
            <a:r>
              <a:rPr lang="en-US" altLang="zh-CN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;</a:t>
            </a:r>
            <a:endParaRPr lang="fr-FR" altLang="zh-CN" sz="2000" b="1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fr-FR" altLang="zh-CN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sort(</a:t>
            </a:r>
            <a:r>
              <a:rPr lang="en-US" altLang="zh-CN" sz="20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vec.begin</a:t>
            </a:r>
            <a:r>
              <a:rPr lang="en-US" altLang="zh-CN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()</a:t>
            </a:r>
            <a:r>
              <a:rPr lang="fr-FR" altLang="zh-CN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0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vec.end</a:t>
            </a:r>
            <a:r>
              <a:rPr lang="en-US" altLang="zh-CN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()</a:t>
            </a:r>
            <a:r>
              <a:rPr lang="zh-CN" altLang="en-US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fr-FR" altLang="zh-CN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);</a:t>
            </a:r>
            <a:endParaRPr lang="zh-CN" altLang="en-US" sz="2000" b="1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endParaRPr lang="zh-CN" altLang="en-US" sz="32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371937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5BED97-72E7-4C3F-9D41-438F9E0C7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自定义类型的排序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6CAC40-298C-40CC-A9B9-A1D830D001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方法二：定义比较函数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F0CB46F-BEEA-4A86-B5CF-EE7D0A40F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42</a:t>
            </a:fld>
            <a:endParaRPr lang="en-US" altLang="zh-CN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E752001-8F77-49C8-BFD3-19A8B4DB8D18}"/>
              </a:ext>
            </a:extLst>
          </p:cNvPr>
          <p:cNvSpPr txBox="1"/>
          <p:nvPr/>
        </p:nvSpPr>
        <p:spPr>
          <a:xfrm>
            <a:off x="1446785" y="2459504"/>
            <a:ext cx="6955750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latin typeface="Consolas" panose="020B0609020204030204" pitchFamily="49" charset="0"/>
              </a:rPr>
              <a:t>bool </a:t>
            </a:r>
            <a:r>
              <a:rPr lang="en-US" altLang="zh-CN" sz="2000" b="1" dirty="0" err="1">
                <a:latin typeface="Consolas" panose="020B0609020204030204" pitchFamily="49" charset="0"/>
              </a:rPr>
              <a:t>compByAge</a:t>
            </a:r>
            <a:r>
              <a:rPr lang="en-US" altLang="zh-CN" sz="2000" b="1" dirty="0">
                <a:latin typeface="Consolas" panose="020B0609020204030204" pitchFamily="49" charset="0"/>
              </a:rPr>
              <a:t>(</a:t>
            </a:r>
            <a:r>
              <a:rPr lang="en-US" altLang="zh-CN" sz="2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sz="2000" b="1" dirty="0">
                <a:latin typeface="Consolas" panose="020B0609020204030204" pitchFamily="49" charset="0"/>
              </a:rPr>
              <a:t> People &amp;a, </a:t>
            </a:r>
            <a:r>
              <a:rPr lang="en-US" altLang="zh-CN" sz="2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sz="2000" b="1" dirty="0">
                <a:latin typeface="Consolas" panose="020B0609020204030204" pitchFamily="49" charset="0"/>
              </a:rPr>
              <a:t> People &amp;b)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return </a:t>
            </a:r>
            <a:r>
              <a:rPr lang="en-US" altLang="zh-CN" sz="2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a.age</a:t>
            </a:r>
            <a:r>
              <a:rPr lang="en-US" altLang="zh-CN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 &lt; </a:t>
            </a:r>
            <a:r>
              <a:rPr lang="en-US" altLang="zh-CN" sz="2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b.age</a:t>
            </a:r>
            <a:r>
              <a:rPr lang="en-US" altLang="zh-CN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}</a:t>
            </a:r>
          </a:p>
          <a:p>
            <a:endParaRPr lang="en-US" altLang="zh-CN" sz="2000" b="1" dirty="0"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vector&lt;People&gt;</a:t>
            </a:r>
            <a:r>
              <a:rPr lang="zh-CN" altLang="en-US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vec</a:t>
            </a:r>
            <a:r>
              <a:rPr lang="en-US" altLang="zh-CN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;</a:t>
            </a:r>
            <a:endParaRPr lang="fr-FR" altLang="zh-CN" sz="2000" b="1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fr-FR" altLang="zh-CN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sort(</a:t>
            </a:r>
            <a:r>
              <a:rPr lang="en-US" altLang="zh-CN" sz="20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vec.begin</a:t>
            </a:r>
            <a:r>
              <a:rPr lang="en-US" altLang="zh-CN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()</a:t>
            </a:r>
            <a:r>
              <a:rPr lang="fr-FR" altLang="zh-CN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0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vec.end</a:t>
            </a:r>
            <a:r>
              <a:rPr lang="en-US" altLang="zh-CN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()</a:t>
            </a:r>
            <a:r>
              <a:rPr lang="fr-FR" altLang="zh-CN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, comp</a:t>
            </a:r>
            <a:r>
              <a:rPr lang="en-US" altLang="zh-CN" sz="20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ByAge</a:t>
            </a:r>
            <a:r>
              <a:rPr lang="fr-FR" altLang="zh-CN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);</a:t>
            </a:r>
            <a:endParaRPr lang="zh-CN" altLang="en-US" sz="2000" b="1" dirty="0">
              <a:solidFill>
                <a:srgbClr val="008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556995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A91BD1-0526-4F6B-9A92-631F4CB38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STL</a:t>
            </a:r>
            <a:r>
              <a:rPr lang="zh-CN" altLang="en-US" dirty="0"/>
              <a:t>与函数对象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BA1000-B7E8-47C6-BED5-686FDF09D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STL</a:t>
            </a:r>
            <a:r>
              <a:rPr lang="zh-CN" altLang="en-US" dirty="0"/>
              <a:t>有大量函数用到了函数对象 </a:t>
            </a:r>
            <a:r>
              <a:rPr lang="en-US" altLang="zh-CN" dirty="0"/>
              <a:t>&lt;algorithm&gt;</a:t>
            </a:r>
          </a:p>
          <a:p>
            <a:pPr lvl="1"/>
            <a:r>
              <a:rPr lang="en-US" altLang="zh-CN" dirty="0" err="1"/>
              <a:t>for_each</a:t>
            </a:r>
            <a:r>
              <a:rPr lang="en-US" altLang="zh-CN" dirty="0"/>
              <a:t>	</a:t>
            </a:r>
            <a:r>
              <a:rPr lang="zh-CN" altLang="en-US" dirty="0"/>
              <a:t>对序列进行指定操作</a:t>
            </a:r>
            <a:endParaRPr lang="en-US" altLang="zh-CN" dirty="0"/>
          </a:p>
          <a:p>
            <a:pPr lvl="1"/>
            <a:r>
              <a:rPr lang="en-US" altLang="zh-CN" dirty="0" err="1"/>
              <a:t>find_if</a:t>
            </a:r>
            <a:r>
              <a:rPr lang="en-US" altLang="zh-CN" dirty="0"/>
              <a:t>	</a:t>
            </a:r>
            <a:r>
              <a:rPr lang="zh-CN" altLang="en-US" dirty="0"/>
              <a:t>找到满足条件的对象</a:t>
            </a:r>
            <a:endParaRPr lang="en-US" altLang="zh-CN" dirty="0"/>
          </a:p>
          <a:p>
            <a:pPr lvl="1"/>
            <a:r>
              <a:rPr lang="en-US" altLang="zh-CN" dirty="0" err="1"/>
              <a:t>count_if</a:t>
            </a:r>
            <a:r>
              <a:rPr lang="en-US" altLang="zh-CN" dirty="0"/>
              <a:t>	</a:t>
            </a:r>
            <a:r>
              <a:rPr lang="zh-CN" altLang="en-US" dirty="0"/>
              <a:t>对满足条件的对象计数</a:t>
            </a:r>
            <a:endParaRPr lang="en-US" altLang="zh-CN" dirty="0"/>
          </a:p>
          <a:p>
            <a:pPr lvl="1"/>
            <a:r>
              <a:rPr lang="en-US" altLang="zh-CN" dirty="0" err="1"/>
              <a:t>binary_search</a:t>
            </a:r>
            <a:r>
              <a:rPr lang="en-US" altLang="zh-CN" dirty="0"/>
              <a:t>	</a:t>
            </a:r>
            <a:r>
              <a:rPr lang="zh-CN" altLang="en-US" dirty="0"/>
              <a:t>二分查找满足条件的对象</a:t>
            </a:r>
            <a:endParaRPr lang="en-US" altLang="zh-CN" dirty="0"/>
          </a:p>
          <a:p>
            <a:pPr lvl="1"/>
            <a:r>
              <a:rPr lang="en-US" altLang="zh-CN" dirty="0"/>
              <a:t>……</a:t>
            </a:r>
          </a:p>
          <a:p>
            <a:r>
              <a:rPr lang="zh-CN" altLang="en-US" dirty="0"/>
              <a:t>并且也有许多预置的函数对象 </a:t>
            </a:r>
            <a:r>
              <a:rPr lang="en-US" altLang="zh-CN" dirty="0"/>
              <a:t>&lt;functional&gt;</a:t>
            </a:r>
          </a:p>
          <a:p>
            <a:pPr lvl="1"/>
            <a:r>
              <a:rPr lang="en-US" altLang="zh-CN" dirty="0"/>
              <a:t>less		</a:t>
            </a:r>
            <a:r>
              <a:rPr lang="zh-CN" altLang="en-US" dirty="0"/>
              <a:t>比较</a:t>
            </a:r>
            <a:r>
              <a:rPr lang="en-US" altLang="zh-CN" dirty="0"/>
              <a:t>a&lt;b</a:t>
            </a:r>
          </a:p>
          <a:p>
            <a:pPr lvl="1"/>
            <a:r>
              <a:rPr lang="en-US" altLang="zh-CN" dirty="0" err="1"/>
              <a:t>equal_to</a:t>
            </a:r>
            <a:r>
              <a:rPr lang="en-US" altLang="zh-CN" dirty="0"/>
              <a:t>	</a:t>
            </a:r>
            <a:r>
              <a:rPr lang="zh-CN" altLang="en-US" dirty="0"/>
              <a:t>比较</a:t>
            </a:r>
            <a:r>
              <a:rPr lang="en-US" altLang="zh-CN" dirty="0"/>
              <a:t>a==b</a:t>
            </a:r>
          </a:p>
          <a:p>
            <a:pPr lvl="1"/>
            <a:r>
              <a:rPr lang="en-US" altLang="zh-CN" dirty="0"/>
              <a:t>greater	</a:t>
            </a:r>
            <a:r>
              <a:rPr lang="zh-CN" altLang="en-US" dirty="0"/>
              <a:t>比较</a:t>
            </a:r>
            <a:r>
              <a:rPr lang="en-US" altLang="zh-CN" dirty="0"/>
              <a:t>a&gt;b</a:t>
            </a:r>
          </a:p>
          <a:p>
            <a:pPr lvl="1"/>
            <a:r>
              <a:rPr lang="en-US" altLang="zh-CN" dirty="0"/>
              <a:t>plus		</a:t>
            </a:r>
            <a:r>
              <a:rPr lang="zh-CN" altLang="en-US" dirty="0"/>
              <a:t>返回</a:t>
            </a:r>
            <a:r>
              <a:rPr lang="en-US" altLang="zh-CN" dirty="0" err="1"/>
              <a:t>a+b</a:t>
            </a:r>
            <a:endParaRPr lang="en-US" altLang="zh-CN" dirty="0"/>
          </a:p>
          <a:p>
            <a:pPr lvl="1"/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252F1C0-EE0B-43D2-AAEE-BB7F703AF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43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3048088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683568" y="2564904"/>
            <a:ext cx="7772400" cy="1470025"/>
          </a:xfrm>
        </p:spPr>
        <p:txBody>
          <a:bodyPr/>
          <a:lstStyle/>
          <a:p>
            <a:pPr algn="ctr" eaLnBrk="1" hangingPunct="1"/>
            <a:r>
              <a:rPr lang="zh-CN" altLang="en-US" sz="5400" dirty="0">
                <a:solidFill>
                  <a:srgbClr val="003366"/>
                </a:solidFill>
                <a:latin typeface="Microsoft YaHei" charset="-122"/>
                <a:ea typeface="Microsoft YaHei" charset="-122"/>
                <a:cs typeface="Microsoft YaHei" charset="-122"/>
              </a:rPr>
              <a:t>智能指针与</a:t>
            </a:r>
            <a:br>
              <a:rPr lang="en-US" altLang="zh-CN" sz="5400" dirty="0">
                <a:solidFill>
                  <a:srgbClr val="003366"/>
                </a:solidFill>
                <a:latin typeface="Microsoft YaHei" charset="-122"/>
                <a:ea typeface="Microsoft YaHei" charset="-122"/>
                <a:cs typeface="Microsoft YaHei" charset="-122"/>
              </a:rPr>
            </a:br>
            <a:r>
              <a:rPr lang="zh-CN" altLang="en-US" sz="5400" dirty="0">
                <a:solidFill>
                  <a:srgbClr val="003366"/>
                </a:solidFill>
                <a:latin typeface="Microsoft YaHei" charset="-122"/>
                <a:ea typeface="Microsoft YaHei" charset="-122"/>
                <a:cs typeface="Microsoft YaHei" charset="-122"/>
              </a:rPr>
              <a:t>引用计数</a:t>
            </a:r>
            <a:endParaRPr lang="en-US" altLang="zh-CN" sz="5400" b="1" dirty="0">
              <a:solidFill>
                <a:srgbClr val="003366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4579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991350" y="6524625"/>
            <a:ext cx="2133600" cy="3333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8060402020202020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8060402020202020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8060402020202020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8060402020202020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8060402020202020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6D092EB-5C25-4AA2-B2CD-B9A2BCD4DB8F}" type="slidenum">
              <a:rPr lang="en-US" altLang="zh-CN" sz="1400">
                <a:solidFill>
                  <a:schemeClr val="hlink"/>
                </a:solidFill>
                <a:ea typeface="SimSun" charset="-122"/>
              </a:rPr>
              <a:t>44</a:t>
            </a:fld>
            <a:endParaRPr lang="en-US" altLang="zh-CN" sz="1400">
              <a:solidFill>
                <a:schemeClr val="hlink"/>
              </a:solidFill>
              <a:ea typeface="SimSun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8146953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1E69B9-7D54-4F1A-9F57-4F0A89E3B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指针的销毁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C9DCC0-A079-4692-9C86-879B62EA8C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538" y="1628801"/>
            <a:ext cx="8263830" cy="5112567"/>
          </a:xfrm>
        </p:spPr>
        <p:txBody>
          <a:bodyPr/>
          <a:lstStyle/>
          <a:p>
            <a:r>
              <a:rPr lang="zh-CN" altLang="en-US" dirty="0"/>
              <a:t>回忆第二次作业</a:t>
            </a:r>
            <a:r>
              <a:rPr lang="en-US" altLang="zh-CN" dirty="0"/>
              <a:t>C</a:t>
            </a:r>
            <a:r>
              <a:rPr lang="zh-CN" altLang="en-US" dirty="0"/>
              <a:t>题</a:t>
            </a:r>
            <a:endParaRPr lang="en-US" altLang="zh-CN" dirty="0"/>
          </a:p>
          <a:p>
            <a:pPr lvl="1"/>
            <a:r>
              <a:rPr lang="zh-CN" altLang="en-US" dirty="0"/>
              <a:t>每一次操作对应一个</a:t>
            </a:r>
            <a:r>
              <a:rPr lang="en-US" altLang="zh-CN" dirty="0"/>
              <a:t>Value</a:t>
            </a:r>
            <a:r>
              <a:rPr lang="zh-CN" altLang="en-US" dirty="0"/>
              <a:t>对象</a:t>
            </a:r>
            <a:endParaRPr lang="en-US" altLang="zh-CN" dirty="0"/>
          </a:p>
          <a:p>
            <a:pPr lvl="1"/>
            <a:r>
              <a:rPr lang="en-US" altLang="zh-CN" dirty="0"/>
              <a:t>Print</a:t>
            </a:r>
            <a:r>
              <a:rPr lang="zh-CN" altLang="en-US" dirty="0"/>
              <a:t>和</a:t>
            </a:r>
            <a:r>
              <a:rPr lang="en-US" altLang="zh-CN" dirty="0"/>
              <a:t>Modify</a:t>
            </a:r>
            <a:r>
              <a:rPr lang="zh-CN" altLang="en-US" dirty="0"/>
              <a:t>操作指向之前已经存在的</a:t>
            </a:r>
            <a:r>
              <a:rPr lang="en-US" altLang="zh-CN" dirty="0"/>
              <a:t>Value</a:t>
            </a:r>
            <a:r>
              <a:rPr lang="zh-CN" altLang="en-US" dirty="0"/>
              <a:t>对象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如何销毁？</a:t>
            </a:r>
            <a:endParaRPr lang="en-US" altLang="zh-CN" dirty="0"/>
          </a:p>
          <a:p>
            <a:pPr lvl="1"/>
            <a:r>
              <a:rPr lang="en-US" altLang="zh-CN" dirty="0"/>
              <a:t>for(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=0;i&lt;</a:t>
            </a:r>
            <a:r>
              <a:rPr lang="en-US" altLang="zh-CN" dirty="0" err="1"/>
              <a:t>N;i</a:t>
            </a:r>
            <a:r>
              <a:rPr lang="en-US" altLang="zh-CN" dirty="0"/>
              <a:t>++) delete v[</a:t>
            </a:r>
            <a:r>
              <a:rPr lang="en-US" altLang="zh-CN" dirty="0" err="1"/>
              <a:t>i</a:t>
            </a:r>
            <a:r>
              <a:rPr lang="en-US" altLang="zh-CN" dirty="0"/>
              <a:t>];</a:t>
            </a:r>
          </a:p>
          <a:p>
            <a:pPr lvl="1"/>
            <a:r>
              <a:rPr lang="zh-CN" altLang="en-US" dirty="0"/>
              <a:t>重复销毁同一对象！能否自动销毁？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826F6E1-679B-4BB6-BEC0-96FBFCC09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45</a:t>
            </a:fld>
            <a:endParaRPr lang="en-US" altLang="zh-CN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11057AB-08EB-423B-BE46-406DD2DCA4A9}"/>
              </a:ext>
            </a:extLst>
          </p:cNvPr>
          <p:cNvSpPr txBox="1"/>
          <p:nvPr/>
        </p:nvSpPr>
        <p:spPr>
          <a:xfrm>
            <a:off x="559854" y="3167390"/>
            <a:ext cx="19185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Value* v[N]</a:t>
            </a:r>
            <a:endParaRPr lang="zh-CN" altLang="en-US" sz="2800" b="1" dirty="0"/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4C86865B-E9EF-4D1E-BDB3-2BE3A28AFF1D}"/>
              </a:ext>
            </a:extLst>
          </p:cNvPr>
          <p:cNvGrpSpPr/>
          <p:nvPr/>
        </p:nvGrpSpPr>
        <p:grpSpPr>
          <a:xfrm>
            <a:off x="2627784" y="3177649"/>
            <a:ext cx="4543924" cy="504056"/>
            <a:chOff x="2013083" y="3594657"/>
            <a:chExt cx="4543924" cy="504056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090DC32B-E95C-4BCD-A06C-C37FC2F0CD69}"/>
                </a:ext>
              </a:extLst>
            </p:cNvPr>
            <p:cNvSpPr/>
            <p:nvPr/>
          </p:nvSpPr>
          <p:spPr>
            <a:xfrm>
              <a:off x="2013083" y="3594657"/>
              <a:ext cx="504056" cy="504056"/>
            </a:xfrm>
            <a:prstGeom prst="rect">
              <a:avLst/>
            </a:prstGeom>
            <a:ln w="19050"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/>
                <a:t>1</a:t>
              </a:r>
              <a:endParaRPr lang="zh-CN" altLang="en-US" sz="2400" b="1" dirty="0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9CB33C13-C3CB-48BB-B56E-22A2D1214A55}"/>
                </a:ext>
              </a:extLst>
            </p:cNvPr>
            <p:cNvSpPr/>
            <p:nvPr/>
          </p:nvSpPr>
          <p:spPr>
            <a:xfrm>
              <a:off x="2517139" y="3594657"/>
              <a:ext cx="504056" cy="504056"/>
            </a:xfrm>
            <a:prstGeom prst="rect">
              <a:avLst/>
            </a:prstGeom>
            <a:ln w="19050"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/>
                <a:t>2</a:t>
              </a:r>
              <a:endParaRPr lang="zh-CN" altLang="en-US" sz="2400" b="1" dirty="0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01B30C71-4ECD-4A3E-9E57-733D67B474E8}"/>
                </a:ext>
              </a:extLst>
            </p:cNvPr>
            <p:cNvSpPr/>
            <p:nvPr/>
          </p:nvSpPr>
          <p:spPr>
            <a:xfrm>
              <a:off x="3028615" y="3594657"/>
              <a:ext cx="504056" cy="504056"/>
            </a:xfrm>
            <a:prstGeom prst="rect">
              <a:avLst/>
            </a:prstGeom>
            <a:ln w="19050"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/>
                <a:t>3</a:t>
              </a:r>
              <a:endParaRPr lang="zh-CN" altLang="en-US" b="1" dirty="0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D6A49EE0-5ABC-4D4A-93C4-C8983FC33185}"/>
                </a:ext>
              </a:extLst>
            </p:cNvPr>
            <p:cNvSpPr/>
            <p:nvPr/>
          </p:nvSpPr>
          <p:spPr>
            <a:xfrm>
              <a:off x="3532671" y="3594657"/>
              <a:ext cx="504056" cy="504056"/>
            </a:xfrm>
            <a:prstGeom prst="rect">
              <a:avLst/>
            </a:prstGeom>
            <a:ln w="19050"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B19E7CFA-08AE-4C92-B261-8B57B7363CE4}"/>
                </a:ext>
              </a:extLst>
            </p:cNvPr>
            <p:cNvSpPr/>
            <p:nvPr/>
          </p:nvSpPr>
          <p:spPr>
            <a:xfrm>
              <a:off x="4036727" y="3594657"/>
              <a:ext cx="504056" cy="504056"/>
            </a:xfrm>
            <a:prstGeom prst="rect">
              <a:avLst/>
            </a:prstGeom>
            <a:ln w="19050"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E6D35E51-0FDD-492C-ACED-9ACA77E51D9B}"/>
                </a:ext>
              </a:extLst>
            </p:cNvPr>
            <p:cNvSpPr/>
            <p:nvPr/>
          </p:nvSpPr>
          <p:spPr>
            <a:xfrm>
              <a:off x="4540783" y="3594657"/>
              <a:ext cx="504056" cy="504056"/>
            </a:xfrm>
            <a:prstGeom prst="rect">
              <a:avLst/>
            </a:prstGeom>
            <a:ln w="19050"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FDE1DD58-7786-4424-8F8D-E44EA0F972C1}"/>
                </a:ext>
              </a:extLst>
            </p:cNvPr>
            <p:cNvSpPr/>
            <p:nvPr/>
          </p:nvSpPr>
          <p:spPr>
            <a:xfrm>
              <a:off x="5044839" y="3594657"/>
              <a:ext cx="504056" cy="504056"/>
            </a:xfrm>
            <a:prstGeom prst="rect">
              <a:avLst/>
            </a:prstGeom>
            <a:ln w="19050"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chemeClr val="accent5"/>
                  </a:solidFill>
                </a:rPr>
                <a:t>7</a:t>
              </a:r>
              <a:endParaRPr lang="zh-CN" altLang="en-US" b="1" dirty="0">
                <a:solidFill>
                  <a:schemeClr val="accent5"/>
                </a:solidFill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631148DE-F4B5-4179-9BCB-DDA018843775}"/>
                </a:ext>
              </a:extLst>
            </p:cNvPr>
            <p:cNvSpPr/>
            <p:nvPr/>
          </p:nvSpPr>
          <p:spPr>
            <a:xfrm>
              <a:off x="5548895" y="3594657"/>
              <a:ext cx="504056" cy="504056"/>
            </a:xfrm>
            <a:prstGeom prst="rect">
              <a:avLst/>
            </a:prstGeom>
            <a:ln w="19050"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5A1C6408-237F-4DAF-ABA9-08D8F8C0C8BE}"/>
                </a:ext>
              </a:extLst>
            </p:cNvPr>
            <p:cNvSpPr/>
            <p:nvPr/>
          </p:nvSpPr>
          <p:spPr>
            <a:xfrm>
              <a:off x="6052951" y="3594657"/>
              <a:ext cx="504056" cy="504056"/>
            </a:xfrm>
            <a:prstGeom prst="rect">
              <a:avLst/>
            </a:prstGeom>
            <a:ln w="19050"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86A3E1BC-E4E8-4D83-B8E7-2CFB5586245B}"/>
              </a:ext>
            </a:extLst>
          </p:cNvPr>
          <p:cNvSpPr/>
          <p:nvPr/>
        </p:nvSpPr>
        <p:spPr>
          <a:xfrm>
            <a:off x="3391288" y="4437455"/>
            <a:ext cx="1008112" cy="52322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Plus</a:t>
            </a:r>
            <a:endParaRPr lang="zh-CN" altLang="en-US" dirty="0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2CCEDEBD-9A11-4303-A156-2E7F58CEACE0}"/>
              </a:ext>
            </a:extLst>
          </p:cNvPr>
          <p:cNvCxnSpPr>
            <a:stCxn id="10" idx="2"/>
            <a:endCxn id="17" idx="0"/>
          </p:cNvCxnSpPr>
          <p:nvPr/>
        </p:nvCxnSpPr>
        <p:spPr>
          <a:xfrm>
            <a:off x="3895344" y="3681705"/>
            <a:ext cx="0" cy="75575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EC839642-502C-49E2-87A0-AACEFA0EF5C5}"/>
              </a:ext>
            </a:extLst>
          </p:cNvPr>
          <p:cNvCxnSpPr>
            <a:stCxn id="14" idx="2"/>
            <a:endCxn id="17" idx="3"/>
          </p:cNvCxnSpPr>
          <p:nvPr/>
        </p:nvCxnSpPr>
        <p:spPr>
          <a:xfrm flipH="1">
            <a:off x="4399400" y="3681705"/>
            <a:ext cx="1512168" cy="101736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2AF98F26-5844-4C5A-BDB0-F1D50A767008}"/>
              </a:ext>
            </a:extLst>
          </p:cNvPr>
          <p:cNvSpPr txBox="1"/>
          <p:nvPr/>
        </p:nvSpPr>
        <p:spPr>
          <a:xfrm>
            <a:off x="5155484" y="4175845"/>
            <a:ext cx="11703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Print 3</a:t>
            </a:r>
            <a:endParaRPr lang="zh-CN" altLang="en-US" sz="2800" b="1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9991B819-B09D-432A-B7BE-FEFED9CA7ED3}"/>
              </a:ext>
            </a:extLst>
          </p:cNvPr>
          <p:cNvSpPr txBox="1"/>
          <p:nvPr/>
        </p:nvSpPr>
        <p:spPr>
          <a:xfrm>
            <a:off x="2475456" y="3797970"/>
            <a:ext cx="13276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Plus 1 2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29086954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A91BD1-0526-4F6B-9A92-631F4CB38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指针的销毁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BA1000-B7E8-47C6-BED5-686FDF09D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28800"/>
            <a:ext cx="8047806" cy="4896544"/>
          </a:xfrm>
        </p:spPr>
        <p:txBody>
          <a:bodyPr/>
          <a:lstStyle/>
          <a:p>
            <a:r>
              <a:rPr lang="zh-CN" altLang="en-US" dirty="0"/>
              <a:t>另一个例子：</a:t>
            </a:r>
            <a:endParaRPr lang="en-US" altLang="zh-CN" dirty="0"/>
          </a:p>
          <a:p>
            <a:pPr lvl="1"/>
            <a:r>
              <a:rPr lang="en-US" altLang="zh-CN" dirty="0"/>
              <a:t>A</a:t>
            </a:r>
            <a:r>
              <a:rPr lang="zh-CN" altLang="en-US" dirty="0"/>
              <a:t>、</a:t>
            </a:r>
            <a:r>
              <a:rPr lang="en-US" altLang="zh-CN" dirty="0"/>
              <a:t>B</a:t>
            </a:r>
            <a:r>
              <a:rPr lang="zh-CN" altLang="en-US" dirty="0"/>
              <a:t>对象共享一个</a:t>
            </a:r>
            <a:r>
              <a:rPr lang="en-US" altLang="zh-CN" dirty="0"/>
              <a:t>C</a:t>
            </a:r>
            <a:r>
              <a:rPr lang="zh-CN" altLang="en-US" dirty="0"/>
              <a:t>对象</a:t>
            </a:r>
            <a:endParaRPr lang="en-US" altLang="zh-CN" dirty="0"/>
          </a:p>
          <a:p>
            <a:pPr lvl="1"/>
            <a:r>
              <a:rPr lang="en-US" altLang="zh-CN" dirty="0"/>
              <a:t>C</a:t>
            </a:r>
            <a:r>
              <a:rPr lang="zh-CN" altLang="en-US" dirty="0"/>
              <a:t>对象不想交由外部销毁</a:t>
            </a:r>
            <a:endParaRPr lang="en-US" altLang="zh-CN" dirty="0"/>
          </a:p>
          <a:p>
            <a:r>
              <a:rPr lang="en-US" altLang="zh-CN" dirty="0"/>
              <a:t>A</a:t>
            </a:r>
            <a:r>
              <a:rPr lang="zh-CN" altLang="en-US" dirty="0"/>
              <a:t>、</a:t>
            </a:r>
            <a:r>
              <a:rPr lang="en-US" altLang="zh-CN" dirty="0"/>
              <a:t>B</a:t>
            </a:r>
            <a:r>
              <a:rPr lang="zh-CN" altLang="en-US" dirty="0"/>
              <a:t>中的谁负责销毁</a:t>
            </a:r>
            <a:r>
              <a:rPr lang="en-US" altLang="zh-CN" dirty="0"/>
              <a:t>C</a:t>
            </a:r>
            <a:r>
              <a:rPr lang="zh-CN" altLang="en-US" dirty="0"/>
              <a:t>？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应该在</a:t>
            </a:r>
            <a:r>
              <a:rPr lang="en-US" altLang="zh-CN" dirty="0"/>
              <a:t>A</a:t>
            </a:r>
            <a:r>
              <a:rPr lang="zh-CN" altLang="en-US" dirty="0"/>
              <a:t>、</a:t>
            </a:r>
            <a:r>
              <a:rPr lang="en-US" altLang="zh-CN" dirty="0"/>
              <a:t>B</a:t>
            </a:r>
            <a:r>
              <a:rPr lang="zh-CN" altLang="en-US" dirty="0"/>
              <a:t>都销毁时</a:t>
            </a:r>
            <a:r>
              <a:rPr lang="en-US" altLang="zh-CN" dirty="0"/>
              <a:t>C</a:t>
            </a:r>
            <a:r>
              <a:rPr lang="zh-CN" altLang="en-US" dirty="0"/>
              <a:t>才能销毁</a:t>
            </a:r>
            <a:endParaRPr lang="en-US" altLang="zh-CN" dirty="0"/>
          </a:p>
          <a:p>
            <a:r>
              <a:rPr lang="zh-CN" altLang="en-US" dirty="0"/>
              <a:t>如何自动的处理？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252F1C0-EE0B-43D2-AAEE-BB7F703AF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46</a:t>
            </a:fld>
            <a:endParaRPr lang="en-US" altLang="zh-CN"/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D5552868-9D7A-4802-BD23-43DB89FAA729}"/>
              </a:ext>
            </a:extLst>
          </p:cNvPr>
          <p:cNvGrpSpPr/>
          <p:nvPr/>
        </p:nvGrpSpPr>
        <p:grpSpPr>
          <a:xfrm>
            <a:off x="3059832" y="3561595"/>
            <a:ext cx="2430272" cy="1667605"/>
            <a:chOff x="-2898830" y="2614328"/>
            <a:chExt cx="2430272" cy="1667605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A8B0FC9B-2A29-4D92-9DF0-CD2865096C58}"/>
                </a:ext>
              </a:extLst>
            </p:cNvPr>
            <p:cNvSpPr/>
            <p:nvPr/>
          </p:nvSpPr>
          <p:spPr>
            <a:xfrm>
              <a:off x="-2898830" y="2614328"/>
              <a:ext cx="1080120" cy="648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/>
                <a:t>A</a:t>
              </a:r>
              <a:endParaRPr lang="zh-CN" altLang="en-US" sz="3200" b="1" dirty="0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D0ECEE27-2DD5-43CC-B11A-470748968D01}"/>
                </a:ext>
              </a:extLst>
            </p:cNvPr>
            <p:cNvSpPr/>
            <p:nvPr/>
          </p:nvSpPr>
          <p:spPr>
            <a:xfrm>
              <a:off x="-1548678" y="2614328"/>
              <a:ext cx="1080120" cy="648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/>
                <a:t>B</a:t>
              </a:r>
              <a:endParaRPr lang="zh-CN" altLang="en-US" sz="3200" b="1" dirty="0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A3F1AD7B-7C7A-4A02-BFB9-32FDC021558C}"/>
                </a:ext>
              </a:extLst>
            </p:cNvPr>
            <p:cNvSpPr/>
            <p:nvPr/>
          </p:nvSpPr>
          <p:spPr>
            <a:xfrm>
              <a:off x="-2152992" y="3718576"/>
              <a:ext cx="954106" cy="563357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>
                  <a:solidFill>
                    <a:schemeClr val="tx1"/>
                  </a:solidFill>
                </a:rPr>
                <a:t>C</a:t>
              </a:r>
              <a:endParaRPr lang="zh-CN" altLang="en-US" sz="3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BF83F2A9-9713-4C1A-974F-E307B34F298E}"/>
                </a:ext>
              </a:extLst>
            </p:cNvPr>
            <p:cNvCxnSpPr>
              <a:cxnSpLocks/>
              <a:stCxn id="5" idx="2"/>
              <a:endCxn id="7" idx="0"/>
            </p:cNvCxnSpPr>
            <p:nvPr/>
          </p:nvCxnSpPr>
          <p:spPr>
            <a:xfrm>
              <a:off x="-2358770" y="3262400"/>
              <a:ext cx="682831" cy="45617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EE680BF4-3710-4FFC-9100-6E3412973847}"/>
                </a:ext>
              </a:extLst>
            </p:cNvPr>
            <p:cNvCxnSpPr>
              <a:cxnSpLocks/>
              <a:stCxn id="6" idx="2"/>
              <a:endCxn id="7" idx="0"/>
            </p:cNvCxnSpPr>
            <p:nvPr/>
          </p:nvCxnSpPr>
          <p:spPr>
            <a:xfrm flipH="1">
              <a:off x="-1675939" y="3262400"/>
              <a:ext cx="667321" cy="45617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9238063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1E69B9-7D54-4F1A-9F57-4F0A89E3B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智能指针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C9DCC0-A079-4692-9C86-879B62EA8C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538" y="1628801"/>
            <a:ext cx="8263830" cy="4749029"/>
          </a:xfrm>
        </p:spPr>
        <p:txBody>
          <a:bodyPr/>
          <a:lstStyle/>
          <a:p>
            <a:r>
              <a:rPr lang="en-US" altLang="zh-CN" dirty="0" err="1"/>
              <a:t>shared_ptr</a:t>
            </a:r>
            <a:r>
              <a:rPr lang="en-US" altLang="zh-CN" dirty="0"/>
              <a:t> </a:t>
            </a:r>
            <a:r>
              <a:rPr lang="zh-CN" altLang="en-US" dirty="0"/>
              <a:t>来自</a:t>
            </a:r>
            <a:r>
              <a:rPr lang="en-US" altLang="zh-CN" dirty="0"/>
              <a:t>&lt;memory&gt;</a:t>
            </a:r>
            <a:r>
              <a:rPr lang="zh-CN" altLang="en-US" dirty="0"/>
              <a:t>库</a:t>
            </a:r>
            <a:endParaRPr lang="en-US" altLang="zh-CN" dirty="0"/>
          </a:p>
          <a:p>
            <a:pPr lvl="1"/>
            <a:r>
              <a:rPr lang="zh-CN" altLang="en-US" dirty="0"/>
              <a:t>构造方法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访问对象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销毁对象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	p2</a:t>
            </a:r>
            <a:r>
              <a:rPr lang="zh-CN" altLang="en-US" dirty="0"/>
              <a:t>和</a:t>
            </a:r>
            <a:r>
              <a:rPr lang="en-US" altLang="zh-CN" dirty="0"/>
              <a:t>p3</a:t>
            </a:r>
            <a:r>
              <a:rPr lang="zh-CN" altLang="en-US" dirty="0"/>
              <a:t>指向同一对象，当两者均出作用域才会被销毁</a:t>
            </a:r>
            <a:endParaRPr lang="en-US" altLang="zh-CN" dirty="0"/>
          </a:p>
          <a:p>
            <a:pPr lvl="1"/>
            <a:endParaRPr lang="en-US" altLang="zh-CN" dirty="0"/>
          </a:p>
          <a:p>
            <a:pPr lvl="2"/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826F6E1-679B-4BB6-BEC0-96FBFCC09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47</a:t>
            </a:fld>
            <a:endParaRPr lang="en-US" altLang="zh-CN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0663A63-17F7-4822-B121-518BF5E3EF4D}"/>
              </a:ext>
            </a:extLst>
          </p:cNvPr>
          <p:cNvSpPr txBox="1"/>
          <p:nvPr/>
        </p:nvSpPr>
        <p:spPr>
          <a:xfrm>
            <a:off x="1331640" y="2433655"/>
            <a:ext cx="713958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err="1"/>
              <a:t>shared_ptr</a:t>
            </a:r>
            <a:r>
              <a:rPr lang="en-US" altLang="zh-CN" sz="2400" b="1" dirty="0"/>
              <a:t>&lt;</a:t>
            </a:r>
            <a:r>
              <a:rPr lang="en-US" altLang="zh-CN" sz="2400" b="1" dirty="0" err="1"/>
              <a:t>int</a:t>
            </a:r>
            <a:r>
              <a:rPr lang="en-US" altLang="zh-CN" sz="2400" b="1" dirty="0"/>
              <a:t>&gt; p1(new </a:t>
            </a:r>
            <a:r>
              <a:rPr lang="en-US" altLang="zh-CN" sz="2400" b="1" dirty="0" err="1"/>
              <a:t>int</a:t>
            </a:r>
            <a:r>
              <a:rPr lang="en-US" altLang="zh-CN" sz="2400" b="1" dirty="0"/>
              <a:t>(1));</a:t>
            </a:r>
          </a:p>
          <a:p>
            <a:r>
              <a:rPr lang="en-US" altLang="zh-CN" sz="2400" b="1" dirty="0" err="1"/>
              <a:t>shared_ptr</a:t>
            </a:r>
            <a:r>
              <a:rPr lang="en-US" altLang="zh-CN" sz="2400" b="1" dirty="0"/>
              <a:t>&lt;</a:t>
            </a:r>
            <a:r>
              <a:rPr lang="en-US" altLang="zh-CN" sz="2400" b="1" dirty="0" err="1"/>
              <a:t>MyClass</a:t>
            </a:r>
            <a:r>
              <a:rPr lang="en-US" altLang="zh-CN" sz="2400" b="1" dirty="0"/>
              <a:t>&gt; p2 = </a:t>
            </a:r>
            <a:r>
              <a:rPr lang="en-US" altLang="zh-CN" sz="2400" b="1" dirty="0" err="1"/>
              <a:t>make_shared</a:t>
            </a:r>
            <a:r>
              <a:rPr lang="en-US" altLang="zh-CN" sz="2400" b="1" dirty="0"/>
              <a:t>&lt;</a:t>
            </a:r>
            <a:r>
              <a:rPr lang="en-US" altLang="zh-CN" sz="2400" b="1" dirty="0" err="1"/>
              <a:t>MyClass</a:t>
            </a:r>
            <a:r>
              <a:rPr lang="en-US" altLang="zh-CN" sz="2400" b="1" dirty="0"/>
              <a:t>&gt;(2);</a:t>
            </a:r>
          </a:p>
          <a:p>
            <a:r>
              <a:rPr lang="en-US" altLang="zh-CN" sz="2400" b="1" dirty="0" err="1"/>
              <a:t>shared_ptr</a:t>
            </a:r>
            <a:r>
              <a:rPr lang="en-US" altLang="zh-CN" sz="2400" b="1" dirty="0"/>
              <a:t>&lt;</a:t>
            </a:r>
            <a:r>
              <a:rPr lang="en-US" altLang="zh-CN" sz="2400" b="1" dirty="0" err="1"/>
              <a:t>MyClass</a:t>
            </a:r>
            <a:r>
              <a:rPr lang="en-US" altLang="zh-CN" sz="2400" b="1" dirty="0"/>
              <a:t>&gt; p3 = p2;</a:t>
            </a:r>
          </a:p>
          <a:p>
            <a:r>
              <a:rPr lang="en-US" altLang="zh-CN" sz="2400" b="1" dirty="0" err="1"/>
              <a:t>shared_ptr</a:t>
            </a:r>
            <a:r>
              <a:rPr lang="en-US" altLang="zh-CN" sz="2400" b="1" dirty="0"/>
              <a:t>&lt;</a:t>
            </a:r>
            <a:r>
              <a:rPr lang="en-US" altLang="zh-CN" sz="2400" b="1" dirty="0" err="1"/>
              <a:t>int</a:t>
            </a:r>
            <a:r>
              <a:rPr lang="en-US" altLang="zh-CN" sz="2400" b="1" dirty="0"/>
              <a:t>&gt; p4;	</a:t>
            </a:r>
            <a:r>
              <a:rPr lang="en-US" altLang="zh-CN" sz="2400" b="1" dirty="0">
                <a:solidFill>
                  <a:schemeClr val="accent1"/>
                </a:solidFill>
              </a:rPr>
              <a:t>//</a:t>
            </a:r>
            <a:r>
              <a:rPr lang="zh-CN" altLang="en-US" sz="2400" b="1" dirty="0">
                <a:solidFill>
                  <a:schemeClr val="accent1"/>
                </a:solidFill>
              </a:rPr>
              <a:t>空指针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8D75A2E-84C6-4B96-B5DD-F26ABB73BFA3}"/>
              </a:ext>
            </a:extLst>
          </p:cNvPr>
          <p:cNvSpPr txBox="1"/>
          <p:nvPr/>
        </p:nvSpPr>
        <p:spPr>
          <a:xfrm>
            <a:off x="1331640" y="4366670"/>
            <a:ext cx="54726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>
                <a:latin typeface="Consolas" panose="020B0609020204030204" pitchFamily="49" charset="0"/>
              </a:rPr>
              <a:t>int</a:t>
            </a:r>
            <a:r>
              <a:rPr lang="en-US" altLang="zh-CN" sz="2400" b="1" dirty="0">
                <a:latin typeface="Consolas" panose="020B0609020204030204" pitchFamily="49" charset="0"/>
              </a:rPr>
              <a:t> x = *p1;		</a:t>
            </a:r>
            <a:r>
              <a:rPr lang="en-US" altLang="zh-CN" sz="2400" b="1" dirty="0">
                <a:solidFill>
                  <a:schemeClr val="accent1"/>
                </a:solidFill>
              </a:rPr>
              <a:t>//</a:t>
            </a:r>
            <a:r>
              <a:rPr lang="zh-CN" altLang="en-US" sz="2400" b="1" dirty="0">
                <a:solidFill>
                  <a:schemeClr val="accent1"/>
                </a:solidFill>
              </a:rPr>
              <a:t>从指针访问对象</a:t>
            </a:r>
            <a:endParaRPr lang="en-US" altLang="zh-CN" sz="2400" b="1" dirty="0">
              <a:latin typeface="Consolas" panose="020B0609020204030204" pitchFamily="49" charset="0"/>
            </a:endParaRPr>
          </a:p>
          <a:p>
            <a:r>
              <a:rPr lang="en-US" altLang="zh-CN" sz="2400" b="1" dirty="0" err="1">
                <a:latin typeface="Consolas" panose="020B0609020204030204" pitchFamily="49" charset="0"/>
              </a:rPr>
              <a:t>int</a:t>
            </a:r>
            <a:r>
              <a:rPr lang="en-US" altLang="zh-CN" sz="2400" b="1" dirty="0">
                <a:latin typeface="Consolas" panose="020B0609020204030204" pitchFamily="49" charset="0"/>
              </a:rPr>
              <a:t> y = p2-&gt;</a:t>
            </a:r>
            <a:r>
              <a:rPr lang="en-US" altLang="zh-CN" sz="2400" b="1" dirty="0" err="1">
                <a:latin typeface="Consolas" panose="020B0609020204030204" pitchFamily="49" charset="0"/>
              </a:rPr>
              <a:t>val</a:t>
            </a:r>
            <a:r>
              <a:rPr lang="en-US" altLang="zh-CN" sz="2400" b="1" dirty="0">
                <a:latin typeface="Consolas" panose="020B0609020204030204" pitchFamily="49" charset="0"/>
              </a:rPr>
              <a:t>;	</a:t>
            </a:r>
            <a:r>
              <a:rPr lang="en-US" altLang="zh-CN" sz="2400" b="1" dirty="0">
                <a:solidFill>
                  <a:schemeClr val="accent1"/>
                </a:solidFill>
              </a:rPr>
              <a:t>//</a:t>
            </a:r>
            <a:r>
              <a:rPr lang="zh-CN" altLang="en-US" sz="2400" b="1" dirty="0">
                <a:solidFill>
                  <a:schemeClr val="accent1"/>
                </a:solidFill>
              </a:rPr>
              <a:t>访问成员变量</a:t>
            </a:r>
          </a:p>
        </p:txBody>
      </p:sp>
    </p:spTree>
    <p:extLst>
      <p:ext uri="{BB962C8B-B14F-4D97-AF65-F5344CB8AC3E}">
        <p14:creationId xmlns:p14="http://schemas.microsoft.com/office/powerpoint/2010/main" val="47179602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501C53-0AE0-4C3D-9401-7F9683019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引用计数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06EE97-F808-433B-94DB-937DD7A59D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为什么智能指针能够知道何时销毁对象？</a:t>
            </a:r>
            <a:endParaRPr lang="en-US" altLang="zh-CN" dirty="0"/>
          </a:p>
          <a:p>
            <a:r>
              <a:rPr lang="zh-CN" altLang="en-US" dirty="0"/>
              <a:t>引用计数！当引用计数归</a:t>
            </a:r>
            <a:r>
              <a:rPr lang="en-US" altLang="zh-CN" dirty="0"/>
              <a:t>0</a:t>
            </a:r>
            <a:r>
              <a:rPr lang="zh-CN" altLang="en-US" dirty="0"/>
              <a:t>时，销毁对象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3DB4E8A-CC38-4BC9-B574-068DCDD03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48</a:t>
            </a:fld>
            <a:endParaRPr lang="en-US" altLang="zh-CN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31D1A9F-1025-417E-89BE-46996FCA23BC}"/>
              </a:ext>
            </a:extLst>
          </p:cNvPr>
          <p:cNvSpPr txBox="1"/>
          <p:nvPr/>
        </p:nvSpPr>
        <p:spPr>
          <a:xfrm>
            <a:off x="1475656" y="2651630"/>
            <a:ext cx="5743880" cy="39087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err="1">
                <a:latin typeface="Consolas" panose="020B0609020204030204" pitchFamily="49" charset="0"/>
              </a:rPr>
              <a:t>shared_ptr</a:t>
            </a:r>
            <a:r>
              <a:rPr lang="en-US" altLang="zh-CN" sz="2400" b="1" dirty="0">
                <a:latin typeface="Consolas" panose="020B0609020204030204" pitchFamily="49" charset="0"/>
              </a:rPr>
              <a:t>&lt;</a:t>
            </a:r>
            <a:r>
              <a:rPr lang="en-US" altLang="zh-CN" sz="2400" b="1" dirty="0" err="1">
                <a:latin typeface="Consolas" panose="020B0609020204030204" pitchFamily="49" charset="0"/>
              </a:rPr>
              <a:t>int</a:t>
            </a:r>
            <a:r>
              <a:rPr lang="en-US" altLang="zh-CN" sz="2400" b="1" dirty="0">
                <a:latin typeface="Consolas" panose="020B0609020204030204" pitchFamily="49" charset="0"/>
              </a:rPr>
              <a:t>&gt; p1(new </a:t>
            </a:r>
            <a:r>
              <a:rPr lang="en-US" altLang="zh-CN" sz="2400" b="1" dirty="0" err="1">
                <a:latin typeface="Consolas" panose="020B0609020204030204" pitchFamily="49" charset="0"/>
              </a:rPr>
              <a:t>int</a:t>
            </a:r>
            <a:r>
              <a:rPr lang="en-US" altLang="zh-CN" sz="2400" b="1" dirty="0">
                <a:latin typeface="Consolas" panose="020B0609020204030204" pitchFamily="49" charset="0"/>
              </a:rPr>
              <a:t>(4));</a:t>
            </a:r>
          </a:p>
          <a:p>
            <a:r>
              <a:rPr lang="en-US" altLang="zh-CN" sz="2400" b="1" dirty="0" err="1">
                <a:latin typeface="Consolas" panose="020B0609020204030204" pitchFamily="49" charset="0"/>
              </a:rPr>
              <a:t>cout</a:t>
            </a:r>
            <a:r>
              <a:rPr lang="en-US" altLang="zh-CN" sz="2400" b="1" dirty="0">
                <a:latin typeface="Consolas" panose="020B0609020204030204" pitchFamily="49" charset="0"/>
              </a:rPr>
              <a:t> &lt;&lt; p1.use_count() &lt;&lt; ' ';</a:t>
            </a:r>
          </a:p>
          <a:p>
            <a:r>
              <a:rPr lang="en-US" altLang="zh-CN" sz="2400" b="1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2400" b="1" dirty="0">
                <a:latin typeface="Consolas" panose="020B0609020204030204" pitchFamily="49" charset="0"/>
              </a:rPr>
              <a:t>	</a:t>
            </a:r>
            <a:r>
              <a:rPr lang="en-US" altLang="zh-CN" sz="2400" b="1" dirty="0" err="1">
                <a:latin typeface="Consolas" panose="020B0609020204030204" pitchFamily="49" charset="0"/>
              </a:rPr>
              <a:t>shared_ptr</a:t>
            </a:r>
            <a:r>
              <a:rPr lang="en-US" altLang="zh-CN" sz="2400" b="1" dirty="0">
                <a:latin typeface="Consolas" panose="020B0609020204030204" pitchFamily="49" charset="0"/>
              </a:rPr>
              <a:t>&lt;</a:t>
            </a:r>
            <a:r>
              <a:rPr lang="en-US" altLang="zh-CN" sz="2400" b="1" dirty="0" err="1">
                <a:latin typeface="Consolas" panose="020B0609020204030204" pitchFamily="49" charset="0"/>
              </a:rPr>
              <a:t>int</a:t>
            </a:r>
            <a:r>
              <a:rPr lang="en-US" altLang="zh-CN" sz="2400" b="1" dirty="0">
                <a:latin typeface="Consolas" panose="020B0609020204030204" pitchFamily="49" charset="0"/>
              </a:rPr>
              <a:t>&gt; p2 = p1;</a:t>
            </a:r>
          </a:p>
          <a:p>
            <a:r>
              <a:rPr lang="en-US" altLang="zh-CN" sz="2400" b="1" dirty="0">
                <a:latin typeface="Consolas" panose="020B0609020204030204" pitchFamily="49" charset="0"/>
              </a:rPr>
              <a:t>	</a:t>
            </a:r>
            <a:r>
              <a:rPr lang="en-US" altLang="zh-CN" sz="2400" b="1" dirty="0" err="1">
                <a:latin typeface="Consolas" panose="020B0609020204030204" pitchFamily="49" charset="0"/>
              </a:rPr>
              <a:t>cout</a:t>
            </a:r>
            <a:r>
              <a:rPr lang="en-US" altLang="zh-CN" sz="2400" b="1" dirty="0">
                <a:latin typeface="Consolas" panose="020B0609020204030204" pitchFamily="49" charset="0"/>
              </a:rPr>
              <a:t> &lt;&lt; p1.use_count() &lt;&lt; ' ';</a:t>
            </a:r>
          </a:p>
          <a:p>
            <a:r>
              <a:rPr lang="en-US" altLang="zh-CN" sz="2400" b="1" dirty="0">
                <a:latin typeface="Consolas" panose="020B0609020204030204" pitchFamily="49" charset="0"/>
              </a:rPr>
              <a:t>	</a:t>
            </a:r>
            <a:r>
              <a:rPr lang="en-US" altLang="zh-CN" sz="2400" b="1" dirty="0" err="1">
                <a:latin typeface="Consolas" panose="020B0609020204030204" pitchFamily="49" charset="0"/>
              </a:rPr>
              <a:t>cout</a:t>
            </a:r>
            <a:r>
              <a:rPr lang="en-US" altLang="zh-CN" sz="2400" b="1" dirty="0">
                <a:latin typeface="Consolas" panose="020B0609020204030204" pitchFamily="49" charset="0"/>
              </a:rPr>
              <a:t> &lt;&lt; p2.use_count() &lt;&lt; ' ';</a:t>
            </a:r>
          </a:p>
          <a:p>
            <a:r>
              <a:rPr lang="en-US" altLang="zh-CN" sz="2400" b="1" dirty="0">
                <a:latin typeface="Consolas" panose="020B0609020204030204" pitchFamily="49" charset="0"/>
              </a:rPr>
              <a:t>}	</a:t>
            </a:r>
            <a:r>
              <a:rPr lang="en-US" altLang="zh-CN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//p2</a:t>
            </a:r>
            <a:r>
              <a:rPr lang="zh-CN" altLang="en-US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出作用域</a:t>
            </a:r>
            <a:endParaRPr lang="en-US" altLang="zh-CN" sz="2400" b="1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altLang="zh-CN" sz="2400" b="1" dirty="0" err="1">
                <a:latin typeface="Consolas" panose="020B0609020204030204" pitchFamily="49" charset="0"/>
              </a:rPr>
              <a:t>cout</a:t>
            </a:r>
            <a:r>
              <a:rPr lang="en-US" altLang="zh-CN" sz="2400" b="1" dirty="0">
                <a:latin typeface="Consolas" panose="020B0609020204030204" pitchFamily="49" charset="0"/>
              </a:rPr>
              <a:t> &lt;&lt; p1.use_count() &lt;&lt; ' ';</a:t>
            </a:r>
          </a:p>
          <a:p>
            <a:endParaRPr lang="en-US" altLang="zh-CN" sz="2800" b="1" dirty="0"/>
          </a:p>
          <a:p>
            <a:r>
              <a:rPr lang="zh-CN" altLang="en-US" sz="2800" b="1" dirty="0">
                <a:solidFill>
                  <a:srgbClr val="FF0000"/>
                </a:solidFill>
              </a:rPr>
              <a:t>输出  </a:t>
            </a:r>
            <a:r>
              <a:rPr lang="en-US" altLang="zh-CN" sz="2800" b="1" dirty="0">
                <a:solidFill>
                  <a:srgbClr val="FF0000"/>
                </a:solidFill>
              </a:rPr>
              <a:t>1 2 2 1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649036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实现自己的引用计数</a:t>
            </a:r>
          </a:p>
        </p:txBody>
      </p:sp>
      <p:sp>
        <p:nvSpPr>
          <p:cNvPr id="5" name="TextBox 3"/>
          <p:cNvSpPr txBox="1"/>
          <p:nvPr/>
        </p:nvSpPr>
        <p:spPr>
          <a:xfrm>
            <a:off x="628650" y="1555037"/>
            <a:ext cx="7886700" cy="4801314"/>
          </a:xfrm>
          <a:prstGeom prst="rect">
            <a:avLst/>
          </a:prstGeom>
          <a:noFill/>
          <a:ln w="31750">
            <a:solidFill>
              <a:srgbClr val="0070C0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rgbClr val="006666"/>
                </a:solidFill>
                <a:latin typeface="Letter Gothic" pitchFamily="49" charset="0"/>
                <a:cs typeface="Courier New" pitchFamily="49" charset="0"/>
              </a:defRPr>
            </a:lvl1pPr>
          </a:lstStyle>
          <a:p>
            <a:r>
              <a:rPr lang="en-US" altLang="zh-CN" b="1" dirty="0">
                <a:latin typeface="Courier New" panose="02070309020205020404" pitchFamily="49" charset="0"/>
                <a:ea typeface="微软雅黑" panose="020B0503020204020204" pitchFamily="34" charset="-122"/>
              </a:rPr>
              <a:t>#include &lt;</a:t>
            </a:r>
            <a:r>
              <a:rPr lang="en-US" altLang="zh-CN" b="1" dirty="0" err="1">
                <a:latin typeface="Courier New" panose="02070309020205020404" pitchFamily="49" charset="0"/>
                <a:ea typeface="微软雅黑" panose="020B0503020204020204" pitchFamily="34" charset="-122"/>
              </a:rPr>
              <a:t>iostream</a:t>
            </a:r>
            <a:r>
              <a:rPr lang="en-US" altLang="zh-CN" b="1" dirty="0">
                <a:latin typeface="Courier New" panose="02070309020205020404" pitchFamily="49" charset="0"/>
                <a:ea typeface="微软雅黑" panose="020B0503020204020204" pitchFamily="34" charset="-122"/>
              </a:rPr>
              <a:t>&gt;</a:t>
            </a:r>
          </a:p>
          <a:p>
            <a:r>
              <a:rPr lang="en-US" altLang="zh-CN" b="1" dirty="0">
                <a:latin typeface="Courier New" panose="02070309020205020404" pitchFamily="49" charset="0"/>
                <a:ea typeface="微软雅黑" panose="020B0503020204020204" pitchFamily="34" charset="-122"/>
              </a:rPr>
              <a:t>using namespace </a:t>
            </a:r>
            <a:r>
              <a:rPr lang="en-US" altLang="zh-CN" b="1" dirty="0" err="1">
                <a:latin typeface="Courier New" panose="02070309020205020404" pitchFamily="49" charset="0"/>
                <a:ea typeface="微软雅黑" panose="020B0503020204020204" pitchFamily="34" charset="-122"/>
              </a:rPr>
              <a:t>std</a:t>
            </a:r>
            <a:r>
              <a:rPr lang="en-US" altLang="zh-CN" b="1" dirty="0">
                <a:latin typeface="Courier New" panose="02070309020205020404" pitchFamily="49" charset="0"/>
                <a:ea typeface="微软雅黑" panose="020B0503020204020204" pitchFamily="34" charset="-122"/>
              </a:rPr>
              <a:t>;</a:t>
            </a:r>
          </a:p>
          <a:p>
            <a:endParaRPr lang="en-US" altLang="zh-CN" b="1" dirty="0">
              <a:latin typeface="Courier New" panose="02070309020205020404" pitchFamily="49" charset="0"/>
              <a:ea typeface="微软雅黑" panose="020B0503020204020204" pitchFamily="34" charset="-122"/>
            </a:endParaRPr>
          </a:p>
          <a:p>
            <a:r>
              <a:rPr lang="en-US" altLang="zh-CN" b="1" dirty="0">
                <a:latin typeface="Courier New" panose="02070309020205020404" pitchFamily="49" charset="0"/>
                <a:ea typeface="微软雅黑" panose="020B0503020204020204" pitchFamily="34" charset="-122"/>
              </a:rPr>
              <a:t>template &lt;</a:t>
            </a:r>
            <a:r>
              <a:rPr lang="en-US" altLang="zh-CN" b="1" dirty="0" err="1">
                <a:latin typeface="Courier New" panose="02070309020205020404" pitchFamily="49" charset="0"/>
                <a:ea typeface="微软雅黑" panose="020B0503020204020204" pitchFamily="34" charset="-122"/>
              </a:rPr>
              <a:t>typename</a:t>
            </a:r>
            <a:r>
              <a:rPr lang="en-US" altLang="zh-CN" b="1" dirty="0">
                <a:latin typeface="Courier New" panose="02070309020205020404" pitchFamily="49" charset="0"/>
                <a:ea typeface="微软雅黑" panose="020B0503020204020204" pitchFamily="34" charset="-122"/>
              </a:rPr>
              <a:t> T&gt; </a:t>
            </a:r>
          </a:p>
          <a:p>
            <a:r>
              <a:rPr lang="en-US" altLang="zh-CN" b="1" dirty="0">
                <a:latin typeface="Courier New" panose="02070309020205020404" pitchFamily="49" charset="0"/>
                <a:ea typeface="微软雅黑" panose="020B0503020204020204" pitchFamily="34" charset="-122"/>
              </a:rPr>
              <a:t>class </a:t>
            </a:r>
            <a:r>
              <a:rPr lang="en-US" altLang="zh-CN" b="1" dirty="0" err="1">
                <a:latin typeface="Courier New" panose="02070309020205020404" pitchFamily="49" charset="0"/>
                <a:ea typeface="微软雅黑" panose="020B0503020204020204" pitchFamily="34" charset="-122"/>
              </a:rPr>
              <a:t>SmartPtr</a:t>
            </a:r>
            <a:r>
              <a:rPr lang="en-US" altLang="zh-CN" b="1" dirty="0">
                <a:latin typeface="Courier New" panose="02070309020205020404" pitchFamily="49" charset="0"/>
                <a:ea typeface="微软雅黑" panose="020B0503020204020204" pitchFamily="34" charset="-122"/>
              </a:rPr>
              <a:t>;  </a:t>
            </a:r>
            <a:r>
              <a:rPr lang="en-US" altLang="zh-CN" dirty="0">
                <a:latin typeface="Courier New" panose="02070309020205020404" pitchFamily="49" charset="0"/>
                <a:ea typeface="微软雅黑" panose="020B0503020204020204" pitchFamily="34" charset="-122"/>
              </a:rPr>
              <a:t>//</a:t>
            </a:r>
            <a:r>
              <a:rPr lang="zh-CN" altLang="en-US" dirty="0">
                <a:latin typeface="Courier New" panose="02070309020205020404" pitchFamily="49" charset="0"/>
                <a:ea typeface="微软雅黑" panose="020B0503020204020204" pitchFamily="34" charset="-122"/>
              </a:rPr>
              <a:t>声明智能指针模板类</a:t>
            </a:r>
            <a:endParaRPr lang="en-US" altLang="zh-CN" dirty="0">
              <a:latin typeface="Courier New" panose="02070309020205020404" pitchFamily="49" charset="0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Courier New" panose="02070309020205020404" pitchFamily="49" charset="0"/>
                <a:ea typeface="微软雅黑" panose="020B0503020204020204" pitchFamily="34" charset="-122"/>
              </a:rPr>
              <a:t>    </a:t>
            </a:r>
          </a:p>
          <a:p>
            <a:r>
              <a:rPr lang="en-US" altLang="zh-CN" b="1" dirty="0">
                <a:latin typeface="Courier New" panose="02070309020205020404" pitchFamily="49" charset="0"/>
                <a:ea typeface="微软雅黑" panose="020B0503020204020204" pitchFamily="34" charset="-122"/>
              </a:rPr>
              <a:t>template &lt;</a:t>
            </a:r>
            <a:r>
              <a:rPr lang="en-US" altLang="zh-CN" b="1" dirty="0" err="1">
                <a:latin typeface="Courier New" panose="02070309020205020404" pitchFamily="49" charset="0"/>
                <a:ea typeface="微软雅黑" panose="020B0503020204020204" pitchFamily="34" charset="-122"/>
              </a:rPr>
              <a:t>typename</a:t>
            </a:r>
            <a:r>
              <a:rPr lang="en-US" altLang="zh-CN" b="1" dirty="0">
                <a:latin typeface="Courier New" panose="02070309020205020404" pitchFamily="49" charset="0"/>
                <a:ea typeface="微软雅黑" panose="020B0503020204020204" pitchFamily="34" charset="-122"/>
              </a:rPr>
              <a:t> T&gt;</a:t>
            </a:r>
          </a:p>
          <a:p>
            <a:r>
              <a:rPr lang="en-US" altLang="zh-CN" b="1" dirty="0">
                <a:latin typeface="Courier New" panose="02070309020205020404" pitchFamily="49" charset="0"/>
                <a:ea typeface="微软雅黑" panose="020B0503020204020204" pitchFamily="34" charset="-122"/>
              </a:rPr>
              <a:t>class </a:t>
            </a:r>
            <a:r>
              <a:rPr lang="en-US" altLang="zh-CN" b="1" dirty="0" err="1">
                <a:latin typeface="Courier New" panose="02070309020205020404" pitchFamily="49" charset="0"/>
                <a:ea typeface="微软雅黑" panose="020B0503020204020204" pitchFamily="34" charset="-122"/>
              </a:rPr>
              <a:t>U_Ptr</a:t>
            </a:r>
            <a:r>
              <a:rPr lang="en-US" altLang="zh-CN" b="1" dirty="0">
                <a:latin typeface="Courier New" panose="02070309020205020404" pitchFamily="49" charset="0"/>
                <a:ea typeface="微软雅黑" panose="020B0503020204020204" pitchFamily="34" charset="-122"/>
              </a:rPr>
              <a:t> { </a:t>
            </a:r>
            <a:r>
              <a:rPr lang="en-US" altLang="zh-CN" dirty="0">
                <a:latin typeface="Courier New" panose="02070309020205020404" pitchFamily="49" charset="0"/>
                <a:ea typeface="微软雅黑" panose="020B0503020204020204" pitchFamily="34" charset="-122"/>
              </a:rPr>
              <a:t>//</a:t>
            </a:r>
            <a:r>
              <a:rPr lang="zh-CN" altLang="en-US" dirty="0">
                <a:latin typeface="Courier New" panose="02070309020205020404" pitchFamily="49" charset="0"/>
                <a:ea typeface="微软雅黑" panose="020B0503020204020204" pitchFamily="34" charset="-122"/>
              </a:rPr>
              <a:t>辅助指针</a:t>
            </a:r>
            <a:endParaRPr lang="en-US" altLang="zh-CN" dirty="0">
              <a:latin typeface="Courier New" panose="02070309020205020404" pitchFamily="49" charset="0"/>
              <a:ea typeface="微软雅黑" panose="020B0503020204020204" pitchFamily="34" charset="-122"/>
            </a:endParaRPr>
          </a:p>
          <a:p>
            <a:r>
              <a:rPr lang="en-US" altLang="zh-CN" b="1" dirty="0">
                <a:latin typeface="Courier New" panose="02070309020205020404" pitchFamily="49" charset="0"/>
                <a:ea typeface="微软雅黑" panose="020B0503020204020204" pitchFamily="34" charset="-122"/>
              </a:rPr>
              <a:t>private:</a:t>
            </a:r>
          </a:p>
          <a:p>
            <a:r>
              <a:rPr lang="en-US" altLang="zh-CN" b="1" dirty="0">
                <a:latin typeface="Courier New" panose="02070309020205020404" pitchFamily="49" charset="0"/>
                <a:ea typeface="微软雅黑" panose="020B0503020204020204" pitchFamily="34" charset="-122"/>
              </a:rPr>
              <a:t>  friend class </a:t>
            </a:r>
            <a:r>
              <a:rPr lang="en-US" altLang="zh-CN" b="1" dirty="0" err="1">
                <a:latin typeface="Courier New" panose="02070309020205020404" pitchFamily="49" charset="0"/>
                <a:ea typeface="微软雅黑" panose="020B0503020204020204" pitchFamily="34" charset="-122"/>
              </a:rPr>
              <a:t>SmartPtr</a:t>
            </a:r>
            <a:r>
              <a:rPr lang="en-US" altLang="zh-CN" b="1" dirty="0">
                <a:latin typeface="Courier New" panose="02070309020205020404" pitchFamily="49" charset="0"/>
                <a:ea typeface="微软雅黑" panose="020B0503020204020204" pitchFamily="34" charset="-122"/>
              </a:rPr>
              <a:t>&lt;T&gt;;</a:t>
            </a:r>
            <a:endParaRPr lang="zh-CN" altLang="en-US" b="1" dirty="0">
              <a:latin typeface="Courier New" panose="02070309020205020404" pitchFamily="49" charset="0"/>
              <a:ea typeface="微软雅黑" panose="020B0503020204020204" pitchFamily="34" charset="-122"/>
            </a:endParaRPr>
          </a:p>
          <a:p>
            <a:r>
              <a:rPr lang="en-US" altLang="zh-CN" b="1" dirty="0">
                <a:latin typeface="Courier New" panose="02070309020205020404" pitchFamily="49" charset="0"/>
                <a:ea typeface="微软雅黑" panose="020B0503020204020204" pitchFamily="34" charset="-122"/>
              </a:rPr>
              <a:t>  //</a:t>
            </a:r>
            <a:r>
              <a:rPr lang="en-US" altLang="zh-CN" b="1" dirty="0" err="1">
                <a:latin typeface="Courier New" panose="02070309020205020404" pitchFamily="49" charset="0"/>
                <a:ea typeface="微软雅黑" panose="020B0503020204020204" pitchFamily="34" charset="-122"/>
              </a:rPr>
              <a:t>SmartPtr</a:t>
            </a:r>
            <a:r>
              <a:rPr lang="zh-CN" altLang="en-US" b="1" dirty="0">
                <a:latin typeface="Courier New" panose="02070309020205020404" pitchFamily="49" charset="0"/>
                <a:ea typeface="微软雅黑" panose="020B0503020204020204" pitchFamily="34" charset="-122"/>
              </a:rPr>
              <a:t>是</a:t>
            </a:r>
            <a:r>
              <a:rPr lang="en-US" altLang="zh-CN" b="1" dirty="0" err="1">
                <a:latin typeface="Courier New" panose="02070309020205020404" pitchFamily="49" charset="0"/>
                <a:ea typeface="微软雅黑" panose="020B0503020204020204" pitchFamily="34" charset="-122"/>
              </a:rPr>
              <a:t>U_Ptr</a:t>
            </a:r>
            <a:r>
              <a:rPr lang="zh-CN" altLang="en-US" b="1" dirty="0">
                <a:latin typeface="Courier New" panose="02070309020205020404" pitchFamily="49" charset="0"/>
                <a:ea typeface="微软雅黑" panose="020B0503020204020204" pitchFamily="34" charset="-122"/>
              </a:rPr>
              <a:t>的友元类</a:t>
            </a:r>
            <a:endParaRPr lang="en-US" altLang="zh-CN" b="1" dirty="0">
              <a:latin typeface="Courier New" panose="02070309020205020404" pitchFamily="49" charset="0"/>
              <a:ea typeface="微软雅黑" panose="020B0503020204020204" pitchFamily="34" charset="-122"/>
            </a:endParaRPr>
          </a:p>
          <a:p>
            <a:r>
              <a:rPr lang="en-US" altLang="zh-CN" b="1" dirty="0">
                <a:latin typeface="Courier New" panose="02070309020205020404" pitchFamily="49" charset="0"/>
                <a:ea typeface="微软雅黑" panose="020B0503020204020204" pitchFamily="34" charset="-122"/>
              </a:rPr>
              <a:t>  </a:t>
            </a:r>
            <a:r>
              <a:rPr lang="en-US" altLang="zh-CN" b="1" dirty="0" err="1">
                <a:latin typeface="Courier New" panose="02070309020205020404" pitchFamily="49" charset="0"/>
                <a:ea typeface="微软雅黑" panose="020B0503020204020204" pitchFamily="34" charset="-122"/>
              </a:rPr>
              <a:t>U_Ptr</a:t>
            </a:r>
            <a:r>
              <a:rPr lang="en-US" altLang="zh-CN" b="1" dirty="0">
                <a:latin typeface="Courier New" panose="02070309020205020404" pitchFamily="49" charset="0"/>
                <a:ea typeface="微软雅黑" panose="020B0503020204020204" pitchFamily="34" charset="-122"/>
              </a:rPr>
              <a:t>(T *</a:t>
            </a:r>
            <a:r>
              <a:rPr lang="en-US" altLang="zh-CN" b="1" dirty="0" err="1">
                <a:latin typeface="Courier New" panose="02070309020205020404" pitchFamily="49" charset="0"/>
                <a:ea typeface="微软雅黑" panose="020B0503020204020204" pitchFamily="34" charset="-122"/>
              </a:rPr>
              <a:t>ptr</a:t>
            </a:r>
            <a:r>
              <a:rPr lang="en-US" altLang="zh-CN" b="1" dirty="0">
                <a:latin typeface="Courier New" panose="02070309020205020404" pitchFamily="49" charset="0"/>
                <a:ea typeface="微软雅黑" panose="020B0503020204020204" pitchFamily="34" charset="-122"/>
              </a:rPr>
              <a:t>) :p(</a:t>
            </a:r>
            <a:r>
              <a:rPr lang="en-US" altLang="zh-CN" b="1" dirty="0" err="1">
                <a:latin typeface="Courier New" panose="02070309020205020404" pitchFamily="49" charset="0"/>
                <a:ea typeface="微软雅黑" panose="020B0503020204020204" pitchFamily="34" charset="-122"/>
              </a:rPr>
              <a:t>ptr</a:t>
            </a:r>
            <a:r>
              <a:rPr lang="en-US" altLang="zh-CN" b="1" dirty="0">
                <a:latin typeface="Courier New" panose="02070309020205020404" pitchFamily="49" charset="0"/>
                <a:ea typeface="微软雅黑" panose="020B0503020204020204" pitchFamily="34" charset="-122"/>
              </a:rPr>
              <a:t>), </a:t>
            </a:r>
            <a:r>
              <a:rPr lang="en-US" altLang="zh-CN" b="1" dirty="0">
                <a:solidFill>
                  <a:srgbClr val="C00000"/>
                </a:solidFill>
                <a:latin typeface="Courier New" panose="02070309020205020404" pitchFamily="49" charset="0"/>
                <a:ea typeface="微软雅黑" panose="020B0503020204020204" pitchFamily="34" charset="-122"/>
              </a:rPr>
              <a:t>count(1)</a:t>
            </a:r>
            <a:r>
              <a:rPr lang="en-US" altLang="zh-CN" b="1" dirty="0">
                <a:latin typeface="Courier New" panose="02070309020205020404" pitchFamily="49" charset="0"/>
                <a:ea typeface="微软雅黑" panose="020B0503020204020204" pitchFamily="34" charset="-122"/>
              </a:rPr>
              <a:t> { }</a:t>
            </a:r>
          </a:p>
          <a:p>
            <a:r>
              <a:rPr lang="en-US" altLang="zh-CN" b="1" dirty="0">
                <a:latin typeface="Courier New" panose="02070309020205020404" pitchFamily="49" charset="0"/>
                <a:ea typeface="微软雅黑" panose="020B0503020204020204" pitchFamily="34" charset="-122"/>
              </a:rPr>
              <a:t>  ~</a:t>
            </a:r>
            <a:r>
              <a:rPr lang="en-US" altLang="zh-CN" b="1" dirty="0" err="1">
                <a:latin typeface="Courier New" panose="02070309020205020404" pitchFamily="49" charset="0"/>
                <a:ea typeface="微软雅黑" panose="020B0503020204020204" pitchFamily="34" charset="-122"/>
              </a:rPr>
              <a:t>U_Ptr</a:t>
            </a:r>
            <a:r>
              <a:rPr lang="en-US" altLang="zh-CN" b="1" dirty="0">
                <a:latin typeface="Courier New" panose="02070309020205020404" pitchFamily="49" charset="0"/>
                <a:ea typeface="微软雅黑" panose="020B0503020204020204" pitchFamily="34" charset="-122"/>
              </a:rPr>
              <a:t>() { delete p; }</a:t>
            </a:r>
          </a:p>
          <a:p>
            <a:r>
              <a:rPr lang="en-US" altLang="zh-CN" b="1" dirty="0">
                <a:latin typeface="Courier New" panose="02070309020205020404" pitchFamily="49" charset="0"/>
                <a:ea typeface="微软雅黑" panose="020B0503020204020204" pitchFamily="34" charset="-122"/>
              </a:rPr>
              <a:t>  </a:t>
            </a:r>
          </a:p>
          <a:p>
            <a:r>
              <a:rPr lang="en-US" altLang="zh-CN" b="1" dirty="0">
                <a:latin typeface="Courier New" panose="02070309020205020404" pitchFamily="49" charset="0"/>
                <a:ea typeface="微软雅黑" panose="020B0503020204020204" pitchFamily="34" charset="-122"/>
              </a:rPr>
              <a:t>  </a:t>
            </a:r>
            <a:r>
              <a:rPr lang="en-US" altLang="zh-CN" b="1" dirty="0" err="1">
                <a:solidFill>
                  <a:srgbClr val="C00000"/>
                </a:solidFill>
                <a:latin typeface="Courier New" panose="02070309020205020404" pitchFamily="49" charset="0"/>
                <a:ea typeface="微软雅黑" panose="020B0503020204020204" pitchFamily="34" charset="-122"/>
              </a:rPr>
              <a:t>int</a:t>
            </a:r>
            <a:r>
              <a:rPr lang="en-US" altLang="zh-CN" b="1" dirty="0">
                <a:solidFill>
                  <a:srgbClr val="C00000"/>
                </a:solidFill>
                <a:latin typeface="Courier New" panose="02070309020205020404" pitchFamily="49" charset="0"/>
                <a:ea typeface="微软雅黑" panose="020B0503020204020204" pitchFamily="34" charset="-122"/>
              </a:rPr>
              <a:t> count;   </a:t>
            </a:r>
          </a:p>
          <a:p>
            <a:r>
              <a:rPr lang="en-US" altLang="zh-CN" b="1" dirty="0">
                <a:latin typeface="Courier New" panose="02070309020205020404" pitchFamily="49" charset="0"/>
                <a:ea typeface="微软雅黑" panose="020B0503020204020204" pitchFamily="34" charset="-122"/>
              </a:rPr>
              <a:t>  T *p; //</a:t>
            </a:r>
            <a:r>
              <a:rPr lang="zh-CN" altLang="en-US" b="1" dirty="0">
                <a:latin typeface="Courier New" panose="02070309020205020404" pitchFamily="49" charset="0"/>
                <a:ea typeface="微软雅黑" panose="020B0503020204020204" pitchFamily="34" charset="-122"/>
              </a:rPr>
              <a:t>实际数据存放</a:t>
            </a:r>
            <a:r>
              <a:rPr lang="en-US" altLang="zh-CN" b="1" dirty="0">
                <a:latin typeface="Courier New" panose="02070309020205020404" pitchFamily="49" charset="0"/>
                <a:ea typeface="微软雅黑" panose="020B0503020204020204" pitchFamily="34" charset="-122"/>
              </a:rPr>
              <a:t>                                                     </a:t>
            </a:r>
          </a:p>
          <a:p>
            <a:r>
              <a:rPr lang="en-US" altLang="zh-CN" b="1" dirty="0">
                <a:latin typeface="Courier New" panose="02070309020205020404" pitchFamily="49" charset="0"/>
                <a:ea typeface="微软雅黑" panose="020B0503020204020204" pitchFamily="34" charset="-122"/>
              </a:rPr>
              <a:t>};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49</a:t>
            </a:fld>
            <a:endParaRPr lang="en-US" altLang="zh-CN"/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7F30CAFC-0933-4111-946B-7C6E322C590B}"/>
              </a:ext>
            </a:extLst>
          </p:cNvPr>
          <p:cNvGrpSpPr/>
          <p:nvPr/>
        </p:nvGrpSpPr>
        <p:grpSpPr>
          <a:xfrm>
            <a:off x="4468927" y="1735620"/>
            <a:ext cx="3919497" cy="4141652"/>
            <a:chOff x="5086167" y="1884868"/>
            <a:chExt cx="3919497" cy="4141652"/>
          </a:xfrm>
        </p:grpSpPr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EF7C0756-5D02-4373-9FCD-812B462CDECF}"/>
                </a:ext>
              </a:extLst>
            </p:cNvPr>
            <p:cNvGrpSpPr/>
            <p:nvPr/>
          </p:nvGrpSpPr>
          <p:grpSpPr>
            <a:xfrm>
              <a:off x="5086167" y="1884868"/>
              <a:ext cx="3919497" cy="4141652"/>
              <a:chOff x="5076056" y="1809383"/>
              <a:chExt cx="3919497" cy="4141652"/>
            </a:xfrm>
          </p:grpSpPr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216BBD68-CAE0-4654-81A1-915DD0F7DDBB}"/>
                  </a:ext>
                </a:extLst>
              </p:cNvPr>
              <p:cNvSpPr/>
              <p:nvPr/>
            </p:nvSpPr>
            <p:spPr>
              <a:xfrm>
                <a:off x="7483385" y="1809383"/>
                <a:ext cx="1512168" cy="64807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err="1"/>
                  <a:t>SmartPtr</a:t>
                </a:r>
                <a:r>
                  <a:rPr lang="en-US" altLang="zh-CN" dirty="0"/>
                  <a:t> p1</a:t>
                </a:r>
                <a:endParaRPr lang="zh-CN" altLang="en-US" dirty="0"/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458DEAFA-5CD6-4DE3-8E98-D13DF0A9F359}"/>
                  </a:ext>
                </a:extLst>
              </p:cNvPr>
              <p:cNvSpPr/>
              <p:nvPr/>
            </p:nvSpPr>
            <p:spPr>
              <a:xfrm>
                <a:off x="5076056" y="1809383"/>
                <a:ext cx="1512168" cy="64807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err="1"/>
                  <a:t>SmartPtr</a:t>
                </a:r>
                <a:r>
                  <a:rPr lang="en-US" altLang="zh-CN" dirty="0"/>
                  <a:t> p2</a:t>
                </a:r>
                <a:endParaRPr lang="zh-CN" altLang="en-US" dirty="0"/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4FD0E19B-8E53-4B50-AB87-C8E7D1958A0B}"/>
                  </a:ext>
                </a:extLst>
              </p:cNvPr>
              <p:cNvSpPr/>
              <p:nvPr/>
            </p:nvSpPr>
            <p:spPr>
              <a:xfrm>
                <a:off x="6444208" y="3544769"/>
                <a:ext cx="1224136" cy="64807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err="1"/>
                  <a:t>Uptr</a:t>
                </a:r>
                <a:endParaRPr lang="en-US" altLang="zh-CN" dirty="0"/>
              </a:p>
              <a:p>
                <a:pPr algn="ctr"/>
                <a:r>
                  <a:rPr lang="en-US" altLang="zh-CN" dirty="0"/>
                  <a:t>count</a:t>
                </a:r>
                <a:endParaRPr lang="zh-CN" altLang="en-US" dirty="0"/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EF64B3FF-599B-4ABD-A0A9-399FB73FDE13}"/>
                  </a:ext>
                </a:extLst>
              </p:cNvPr>
              <p:cNvSpPr/>
              <p:nvPr/>
            </p:nvSpPr>
            <p:spPr>
              <a:xfrm>
                <a:off x="6444208" y="5302963"/>
                <a:ext cx="1224136" cy="64807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T</a:t>
                </a:r>
                <a:r>
                  <a:rPr lang="zh-CN" altLang="en-US" dirty="0"/>
                  <a:t> *</a:t>
                </a:r>
                <a:r>
                  <a:rPr lang="en-US" altLang="zh-CN" dirty="0"/>
                  <a:t>p</a:t>
                </a:r>
                <a:endParaRPr lang="zh-CN" altLang="en-US" dirty="0"/>
              </a:p>
            </p:txBody>
          </p:sp>
          <p:cxnSp>
            <p:nvCxnSpPr>
              <p:cNvPr id="10" name="直接箭头连接符 9">
                <a:extLst>
                  <a:ext uri="{FF2B5EF4-FFF2-40B4-BE49-F238E27FC236}">
                    <a16:creationId xmlns:a16="http://schemas.microsoft.com/office/drawing/2014/main" id="{2EC5326E-C4B6-4D60-A671-D8169AE7EE8C}"/>
                  </a:ext>
                </a:extLst>
              </p:cNvPr>
              <p:cNvCxnSpPr>
                <a:stCxn id="6" idx="2"/>
                <a:endCxn id="7" idx="0"/>
              </p:cNvCxnSpPr>
              <p:nvPr/>
            </p:nvCxnSpPr>
            <p:spPr>
              <a:xfrm>
                <a:off x="5832140" y="2457455"/>
                <a:ext cx="1224136" cy="108731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箭头连接符 11">
                <a:extLst>
                  <a:ext uri="{FF2B5EF4-FFF2-40B4-BE49-F238E27FC236}">
                    <a16:creationId xmlns:a16="http://schemas.microsoft.com/office/drawing/2014/main" id="{7ACDCEA0-6D8F-49BA-9805-EF8B58C8CC18}"/>
                  </a:ext>
                </a:extLst>
              </p:cNvPr>
              <p:cNvCxnSpPr>
                <a:stCxn id="4" idx="2"/>
                <a:endCxn id="7" idx="0"/>
              </p:cNvCxnSpPr>
              <p:nvPr/>
            </p:nvCxnSpPr>
            <p:spPr>
              <a:xfrm flipH="1">
                <a:off x="7056276" y="2457455"/>
                <a:ext cx="1183193" cy="108731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A7E6110D-5442-4C56-BDF0-9E0FC6BC718A}"/>
                </a:ext>
              </a:extLst>
            </p:cNvPr>
            <p:cNvCxnSpPr>
              <a:stCxn id="7" idx="2"/>
              <a:endCxn id="8" idx="0"/>
            </p:cNvCxnSpPr>
            <p:nvPr/>
          </p:nvCxnSpPr>
          <p:spPr>
            <a:xfrm>
              <a:off x="7066387" y="4268326"/>
              <a:ext cx="0" cy="111012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61632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620F38-AE9C-46D8-A726-CBEB83F9E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string</a:t>
            </a:r>
            <a:r>
              <a:rPr lang="zh-CN" altLang="en-US" dirty="0"/>
              <a:t>类常用函数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7FD70E-EDCC-4FD7-A488-F66DCE4532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构造方式</a:t>
            </a:r>
            <a:endParaRPr lang="en-US" altLang="zh-CN" dirty="0"/>
          </a:p>
          <a:p>
            <a:pPr lvl="1"/>
            <a:r>
              <a:rPr lang="en-US" altLang="zh-CN" sz="2000" dirty="0"/>
              <a:t>string s0(</a:t>
            </a:r>
            <a:r>
              <a:rPr lang="en-US" altLang="zh-CN" sz="2000" b="1" dirty="0">
                <a:ea typeface="幼圆" charset="0"/>
              </a:rPr>
              <a:t>"</a:t>
            </a:r>
            <a:r>
              <a:rPr lang="en-US" altLang="zh-CN" sz="2000" dirty="0"/>
              <a:t>Initial string</a:t>
            </a:r>
            <a:r>
              <a:rPr lang="en-US" altLang="zh-CN" sz="2000" b="1" dirty="0">
                <a:ea typeface="幼圆" charset="0"/>
              </a:rPr>
              <a:t>"</a:t>
            </a:r>
            <a:r>
              <a:rPr lang="en-US" altLang="zh-CN" sz="2000" dirty="0"/>
              <a:t>); </a:t>
            </a:r>
            <a:r>
              <a:rPr lang="en-US" altLang="zh-CN" sz="2000" dirty="0">
                <a:solidFill>
                  <a:schemeClr val="accent1"/>
                </a:solidFill>
              </a:rPr>
              <a:t>//</a:t>
            </a:r>
            <a:r>
              <a:rPr lang="zh-CN" altLang="en-US" sz="2000" dirty="0">
                <a:solidFill>
                  <a:schemeClr val="accent1"/>
                </a:solidFill>
              </a:rPr>
              <a:t>从</a:t>
            </a:r>
            <a:r>
              <a:rPr lang="en-US" altLang="zh-CN" sz="2000" dirty="0">
                <a:solidFill>
                  <a:schemeClr val="accent1"/>
                </a:solidFill>
              </a:rPr>
              <a:t>c</a:t>
            </a:r>
            <a:r>
              <a:rPr lang="zh-CN" altLang="en-US" sz="2000" dirty="0">
                <a:solidFill>
                  <a:schemeClr val="accent1"/>
                </a:solidFill>
              </a:rPr>
              <a:t>风格字符串构造</a:t>
            </a:r>
            <a:endParaRPr lang="en-US" altLang="zh-CN" sz="2000" dirty="0">
              <a:solidFill>
                <a:schemeClr val="accent1"/>
              </a:solidFill>
            </a:endParaRPr>
          </a:p>
          <a:p>
            <a:pPr lvl="1"/>
            <a:r>
              <a:rPr lang="en-US" altLang="zh-CN" sz="2000" dirty="0"/>
              <a:t>string s1;			 </a:t>
            </a:r>
            <a:r>
              <a:rPr lang="en-US" altLang="zh-CN" sz="2000" dirty="0">
                <a:solidFill>
                  <a:schemeClr val="accent1"/>
                </a:solidFill>
              </a:rPr>
              <a:t>//</a:t>
            </a:r>
            <a:r>
              <a:rPr lang="zh-CN" altLang="en-US" sz="2000" dirty="0">
                <a:solidFill>
                  <a:schemeClr val="accent1"/>
                </a:solidFill>
              </a:rPr>
              <a:t>默认空字符串</a:t>
            </a:r>
            <a:endParaRPr lang="en-US" altLang="zh-CN" sz="2000" dirty="0">
              <a:solidFill>
                <a:schemeClr val="accent1"/>
              </a:solidFill>
            </a:endParaRPr>
          </a:p>
          <a:p>
            <a:pPr lvl="1"/>
            <a:r>
              <a:rPr lang="en-US" altLang="zh-CN" sz="2000" dirty="0"/>
              <a:t>string s2(s0, 8, 3);		</a:t>
            </a:r>
            <a:r>
              <a:rPr lang="en-US" altLang="zh-CN" sz="2000" dirty="0">
                <a:solidFill>
                  <a:schemeClr val="accent1"/>
                </a:solidFill>
              </a:rPr>
              <a:t> //</a:t>
            </a:r>
            <a:r>
              <a:rPr lang="zh-CN" altLang="en-US" sz="2000" dirty="0">
                <a:solidFill>
                  <a:schemeClr val="accent1"/>
                </a:solidFill>
              </a:rPr>
              <a:t>截取：</a:t>
            </a:r>
            <a:r>
              <a:rPr lang="en-US" altLang="zh-CN" sz="2000" dirty="0" err="1">
                <a:solidFill>
                  <a:schemeClr val="accent1"/>
                </a:solidFill>
              </a:rPr>
              <a:t>str</a:t>
            </a:r>
            <a:endParaRPr lang="en-US" altLang="zh-CN" sz="2000" dirty="0">
              <a:solidFill>
                <a:schemeClr val="accent1"/>
              </a:solidFill>
            </a:endParaRPr>
          </a:p>
          <a:p>
            <a:pPr lvl="1"/>
            <a:r>
              <a:rPr lang="en-US" altLang="zh-CN" sz="2000" dirty="0"/>
              <a:t>string s3(</a:t>
            </a:r>
            <a:r>
              <a:rPr lang="en-US" altLang="zh-CN" sz="2000" b="1" dirty="0">
                <a:ea typeface="幼圆" charset="0"/>
              </a:rPr>
              <a:t>"</a:t>
            </a:r>
            <a:r>
              <a:rPr lang="en-US" altLang="zh-CN" sz="2000" dirty="0"/>
              <a:t>Another character sequence</a:t>
            </a:r>
            <a:r>
              <a:rPr lang="en-US" altLang="zh-CN" sz="2000" b="1" dirty="0">
                <a:ea typeface="幼圆" charset="0"/>
              </a:rPr>
              <a:t>"</a:t>
            </a:r>
            <a:r>
              <a:rPr lang="en-US" altLang="zh-CN" sz="2000" dirty="0"/>
              <a:t>, 12);</a:t>
            </a:r>
            <a:br>
              <a:rPr lang="en-US" altLang="zh-CN" sz="2000" dirty="0"/>
            </a:br>
            <a:r>
              <a:rPr lang="en-US" altLang="zh-CN" sz="2000" dirty="0"/>
              <a:t>					 </a:t>
            </a:r>
            <a:r>
              <a:rPr lang="en-US" altLang="zh-CN" sz="2000" dirty="0">
                <a:solidFill>
                  <a:schemeClr val="accent1"/>
                </a:solidFill>
              </a:rPr>
              <a:t>//</a:t>
            </a:r>
            <a:r>
              <a:rPr lang="zh-CN" altLang="en-US" sz="2000" dirty="0">
                <a:solidFill>
                  <a:schemeClr val="accent1"/>
                </a:solidFill>
              </a:rPr>
              <a:t>截取：</a:t>
            </a:r>
            <a:r>
              <a:rPr lang="en-US" altLang="zh-CN" sz="2000" dirty="0">
                <a:solidFill>
                  <a:schemeClr val="accent1"/>
                </a:solidFill>
              </a:rPr>
              <a:t>Another char</a:t>
            </a:r>
            <a:endParaRPr lang="en-US" altLang="zh-CN" dirty="0">
              <a:solidFill>
                <a:schemeClr val="accent1"/>
              </a:solidFill>
            </a:endParaRPr>
          </a:p>
          <a:p>
            <a:pPr lvl="1"/>
            <a:r>
              <a:rPr lang="en-US" altLang="zh-CN" sz="2000" dirty="0"/>
              <a:t>string s4(10, 'x');		 </a:t>
            </a:r>
            <a:r>
              <a:rPr lang="en-US" altLang="zh-CN" sz="2000" dirty="0">
                <a:solidFill>
                  <a:schemeClr val="accent1"/>
                </a:solidFill>
              </a:rPr>
              <a:t>//</a:t>
            </a:r>
            <a:r>
              <a:rPr lang="zh-CN" altLang="en-US" sz="2000" dirty="0">
                <a:solidFill>
                  <a:schemeClr val="accent1"/>
                </a:solidFill>
              </a:rPr>
              <a:t>复制字符：</a:t>
            </a:r>
            <a:r>
              <a:rPr lang="en-US" altLang="zh-CN" sz="2000" dirty="0" err="1">
                <a:solidFill>
                  <a:schemeClr val="accent1"/>
                </a:solidFill>
              </a:rPr>
              <a:t>xxxxxxxxxx</a:t>
            </a:r>
            <a:endParaRPr lang="en-US" altLang="zh-CN" sz="2000" dirty="0">
              <a:solidFill>
                <a:schemeClr val="accent1"/>
              </a:solidFill>
            </a:endParaRPr>
          </a:p>
          <a:p>
            <a:pPr lvl="1"/>
            <a:r>
              <a:rPr lang="en-US" altLang="zh-CN" sz="2000" dirty="0"/>
              <a:t>string s5(s0.begin(), s0.begin()+7);</a:t>
            </a:r>
            <a:br>
              <a:rPr lang="en-US" altLang="zh-CN" sz="2000" dirty="0"/>
            </a:br>
            <a:r>
              <a:rPr lang="en-US" altLang="zh-CN" sz="2000" dirty="0"/>
              <a:t>					 </a:t>
            </a:r>
            <a:r>
              <a:rPr lang="en-US" altLang="zh-CN" sz="2000" dirty="0">
                <a:solidFill>
                  <a:schemeClr val="accent1"/>
                </a:solidFill>
              </a:rPr>
              <a:t>//</a:t>
            </a:r>
            <a:r>
              <a:rPr lang="zh-CN" altLang="en-US" sz="2000" dirty="0">
                <a:solidFill>
                  <a:schemeClr val="accent1"/>
                </a:solidFill>
              </a:rPr>
              <a:t>复制截取</a:t>
            </a:r>
            <a:r>
              <a:rPr lang="en-US" altLang="zh-CN" sz="2000" dirty="0">
                <a:solidFill>
                  <a:schemeClr val="accent1"/>
                </a:solidFill>
              </a:rPr>
              <a:t>: Initial</a:t>
            </a:r>
          </a:p>
          <a:p>
            <a:pPr lvl="1"/>
            <a:endParaRPr lang="en-US" altLang="zh-CN" sz="2000" dirty="0"/>
          </a:p>
          <a:p>
            <a:r>
              <a:rPr lang="zh-CN" altLang="en-US" dirty="0"/>
              <a:t>转换为</a:t>
            </a:r>
            <a:r>
              <a:rPr lang="en-US" altLang="zh-CN" dirty="0"/>
              <a:t>c</a:t>
            </a:r>
            <a:r>
              <a:rPr lang="zh-CN" altLang="en-US" dirty="0"/>
              <a:t>风格字符串</a:t>
            </a:r>
            <a:endParaRPr lang="en-US" altLang="zh-CN" dirty="0"/>
          </a:p>
          <a:p>
            <a:pPr lvl="1"/>
            <a:r>
              <a:rPr lang="en-US" altLang="zh-CN" sz="2000" dirty="0" err="1"/>
              <a:t>str.c_str</a:t>
            </a:r>
            <a:r>
              <a:rPr lang="en-US" altLang="zh-CN" sz="2000" dirty="0"/>
              <a:t>() </a:t>
            </a:r>
            <a:r>
              <a:rPr lang="en-US" altLang="zh-CN" sz="2000" dirty="0">
                <a:solidFill>
                  <a:schemeClr val="accent1"/>
                </a:solidFill>
              </a:rPr>
              <a:t>//</a:t>
            </a:r>
            <a:r>
              <a:rPr lang="zh-CN" altLang="en-US" sz="2000" dirty="0">
                <a:solidFill>
                  <a:schemeClr val="accent1"/>
                </a:solidFill>
              </a:rPr>
              <a:t>注意返回的为</a:t>
            </a:r>
            <a:r>
              <a:rPr lang="zh-CN" altLang="en-US" sz="2000" dirty="0">
                <a:solidFill>
                  <a:srgbClr val="FF0000"/>
                </a:solidFill>
              </a:rPr>
              <a:t>常量字符串</a:t>
            </a:r>
            <a:r>
              <a:rPr lang="zh-CN" altLang="en-US" sz="2000" dirty="0">
                <a:solidFill>
                  <a:schemeClr val="accent1"/>
                </a:solidFill>
              </a:rPr>
              <a:t>，不能修改</a:t>
            </a:r>
            <a:endParaRPr lang="en-US" altLang="zh-CN" sz="2000" dirty="0">
              <a:solidFill>
                <a:schemeClr val="accent1"/>
              </a:solidFill>
            </a:endParaRP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5C4F769-17BB-4C33-9F43-A09CADA5C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9787399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实现自己的引用计数</a:t>
            </a:r>
          </a:p>
        </p:txBody>
      </p:sp>
      <p:sp>
        <p:nvSpPr>
          <p:cNvPr id="5" name="TextBox 3"/>
          <p:cNvSpPr txBox="1"/>
          <p:nvPr/>
        </p:nvSpPr>
        <p:spPr>
          <a:xfrm>
            <a:off x="628650" y="1355278"/>
            <a:ext cx="7886700" cy="5386090"/>
          </a:xfrm>
          <a:prstGeom prst="rect">
            <a:avLst/>
          </a:prstGeom>
          <a:noFill/>
          <a:ln w="31750">
            <a:solidFill>
              <a:srgbClr val="0070C0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rgbClr val="006666"/>
                </a:solidFill>
                <a:latin typeface="Letter Gothic" pitchFamily="49" charset="0"/>
                <a:cs typeface="Courier New" pitchFamily="49" charset="0"/>
              </a:defRPr>
            </a:lvl1pPr>
          </a:lstStyle>
          <a:p>
            <a:r>
              <a:rPr lang="en-US" altLang="zh-CN" b="1" dirty="0">
                <a:latin typeface="Courier New" panose="02070309020205020404" pitchFamily="49" charset="0"/>
                <a:ea typeface="微软雅黑" panose="020B0503020204020204" pitchFamily="34" charset="-122"/>
              </a:rPr>
              <a:t>template &lt;</a:t>
            </a:r>
            <a:r>
              <a:rPr lang="en-US" altLang="zh-CN" b="1" dirty="0" err="1">
                <a:latin typeface="Courier New" panose="02070309020205020404" pitchFamily="49" charset="0"/>
                <a:ea typeface="微软雅黑" panose="020B0503020204020204" pitchFamily="34" charset="-122"/>
              </a:rPr>
              <a:t>typename</a:t>
            </a:r>
            <a:r>
              <a:rPr lang="en-US" altLang="zh-CN" b="1" dirty="0">
                <a:latin typeface="Courier New" panose="02070309020205020404" pitchFamily="49" charset="0"/>
                <a:ea typeface="微软雅黑" panose="020B0503020204020204" pitchFamily="34" charset="-122"/>
              </a:rPr>
              <a:t> T&gt;</a:t>
            </a:r>
          </a:p>
          <a:p>
            <a:r>
              <a:rPr lang="en-US" altLang="zh-CN" b="1" dirty="0">
                <a:latin typeface="Courier New" panose="02070309020205020404" pitchFamily="49" charset="0"/>
                <a:ea typeface="微软雅黑" panose="020B0503020204020204" pitchFamily="34" charset="-122"/>
              </a:rPr>
              <a:t>class </a:t>
            </a:r>
            <a:r>
              <a:rPr lang="en-US" altLang="zh-CN" b="1" dirty="0" err="1">
                <a:latin typeface="Courier New" panose="02070309020205020404" pitchFamily="49" charset="0"/>
                <a:ea typeface="微软雅黑" panose="020B0503020204020204" pitchFamily="34" charset="-122"/>
              </a:rPr>
              <a:t>SmartPtr</a:t>
            </a:r>
            <a:r>
              <a:rPr lang="en-US" altLang="zh-CN" b="1" dirty="0">
                <a:latin typeface="Courier New" panose="02070309020205020404" pitchFamily="49" charset="0"/>
                <a:ea typeface="微软雅黑" panose="020B0503020204020204" pitchFamily="34" charset="-122"/>
              </a:rPr>
              <a:t> { </a:t>
            </a:r>
            <a:r>
              <a:rPr lang="en-US" altLang="zh-CN" dirty="0">
                <a:latin typeface="Courier New" panose="02070309020205020404" pitchFamily="49" charset="0"/>
                <a:ea typeface="微软雅黑" panose="020B0503020204020204" pitchFamily="34" charset="-122"/>
              </a:rPr>
              <a:t>//</a:t>
            </a:r>
            <a:r>
              <a:rPr lang="zh-CN" altLang="en-US" dirty="0">
                <a:latin typeface="Courier New" panose="02070309020205020404" pitchFamily="49" charset="0"/>
                <a:ea typeface="微软雅黑" panose="020B0503020204020204" pitchFamily="34" charset="-122"/>
              </a:rPr>
              <a:t>智能指针</a:t>
            </a:r>
          </a:p>
          <a:p>
            <a:r>
              <a:rPr lang="en-US" altLang="zh-CN" b="1" dirty="0">
                <a:latin typeface="Courier New" panose="02070309020205020404" pitchFamily="49" charset="0"/>
                <a:ea typeface="微软雅黑" panose="020B0503020204020204" pitchFamily="34" charset="-122"/>
              </a:rPr>
              <a:t> </a:t>
            </a:r>
            <a:r>
              <a:rPr lang="zh-CN" altLang="en-US" b="1" dirty="0">
                <a:latin typeface="Courier New" panose="020703090202050204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b="1" dirty="0" err="1">
                <a:latin typeface="Courier New" panose="02070309020205020404" pitchFamily="49" charset="0"/>
                <a:ea typeface="微软雅黑" panose="020B0503020204020204" pitchFamily="34" charset="-122"/>
              </a:rPr>
              <a:t>U_Ptr</a:t>
            </a:r>
            <a:r>
              <a:rPr lang="en-US" altLang="zh-CN" b="1" dirty="0">
                <a:latin typeface="Courier New" panose="02070309020205020404" pitchFamily="49" charset="0"/>
                <a:ea typeface="微软雅黑" panose="020B0503020204020204" pitchFamily="34" charset="-122"/>
              </a:rPr>
              <a:t>&lt;T&gt; *</a:t>
            </a:r>
            <a:r>
              <a:rPr lang="en-US" altLang="zh-CN" b="1" dirty="0" err="1">
                <a:latin typeface="Courier New" panose="02070309020205020404" pitchFamily="49" charset="0"/>
                <a:ea typeface="微软雅黑" panose="020B0503020204020204" pitchFamily="34" charset="-122"/>
              </a:rPr>
              <a:t>rp</a:t>
            </a:r>
            <a:r>
              <a:rPr lang="en-US" altLang="zh-CN" b="1" dirty="0">
                <a:latin typeface="Courier New" panose="02070309020205020404" pitchFamily="49" charset="0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b="1" dirty="0">
                <a:latin typeface="Courier New" panose="02070309020205020404" pitchFamily="49" charset="0"/>
                <a:ea typeface="微软雅黑" panose="020B0503020204020204" pitchFamily="34" charset="-122"/>
              </a:rPr>
              <a:t>public:</a:t>
            </a:r>
          </a:p>
          <a:p>
            <a:r>
              <a:rPr lang="en-US" altLang="zh-CN" b="1" dirty="0">
                <a:latin typeface="Courier New" panose="02070309020205020404" pitchFamily="49" charset="0"/>
                <a:ea typeface="微软雅黑" panose="020B0503020204020204" pitchFamily="34" charset="-122"/>
              </a:rPr>
              <a:t>  </a:t>
            </a:r>
            <a:r>
              <a:rPr lang="en-US" altLang="zh-CN" b="1" dirty="0" err="1">
                <a:latin typeface="Courier New" panose="02070309020205020404" pitchFamily="49" charset="0"/>
                <a:ea typeface="微软雅黑" panose="020B0503020204020204" pitchFamily="34" charset="-122"/>
              </a:rPr>
              <a:t>SmartPtr</a:t>
            </a:r>
            <a:r>
              <a:rPr lang="en-US" altLang="zh-CN" b="1" dirty="0">
                <a:latin typeface="Courier New" panose="02070309020205020404" pitchFamily="49" charset="0"/>
                <a:ea typeface="微软雅黑" panose="020B0503020204020204" pitchFamily="34" charset="-122"/>
              </a:rPr>
              <a:t>(T *</a:t>
            </a:r>
            <a:r>
              <a:rPr lang="en-US" altLang="zh-CN" b="1" dirty="0" err="1">
                <a:latin typeface="Courier New" panose="02070309020205020404" pitchFamily="49" charset="0"/>
                <a:ea typeface="微软雅黑" panose="020B0503020204020204" pitchFamily="34" charset="-122"/>
              </a:rPr>
              <a:t>ptr</a:t>
            </a:r>
            <a:r>
              <a:rPr lang="en-US" altLang="zh-CN" b="1" dirty="0">
                <a:latin typeface="Courier New" panose="02070309020205020404" pitchFamily="49" charset="0"/>
                <a:ea typeface="微软雅黑" panose="020B0503020204020204" pitchFamily="34" charset="-122"/>
              </a:rPr>
              <a:t>) :</a:t>
            </a:r>
            <a:r>
              <a:rPr lang="en-US" altLang="zh-CN" b="1" dirty="0" err="1">
                <a:latin typeface="Courier New" panose="02070309020205020404" pitchFamily="49" charset="0"/>
                <a:ea typeface="微软雅黑" panose="020B0503020204020204" pitchFamily="34" charset="-122"/>
              </a:rPr>
              <a:t>rp</a:t>
            </a:r>
            <a:r>
              <a:rPr lang="en-US" altLang="zh-CN" b="1" dirty="0">
                <a:latin typeface="Courier New" panose="02070309020205020404" pitchFamily="49" charset="0"/>
                <a:ea typeface="微软雅黑" panose="020B0503020204020204" pitchFamily="34" charset="-122"/>
              </a:rPr>
              <a:t>(</a:t>
            </a:r>
            <a:r>
              <a:rPr lang="en-US" altLang="zh-CN" sz="2000" b="1" dirty="0">
                <a:solidFill>
                  <a:srgbClr val="7030A0"/>
                </a:solidFill>
                <a:latin typeface="Courier New" panose="02070309020205020404" pitchFamily="49" charset="0"/>
                <a:ea typeface="微软雅黑" panose="020B0503020204020204" pitchFamily="34" charset="-122"/>
              </a:rPr>
              <a:t>new </a:t>
            </a:r>
            <a:r>
              <a:rPr lang="en-US" altLang="zh-CN" sz="2000" b="1" dirty="0" err="1">
                <a:solidFill>
                  <a:srgbClr val="7030A0"/>
                </a:solidFill>
                <a:latin typeface="Courier New" panose="02070309020205020404" pitchFamily="49" charset="0"/>
                <a:ea typeface="微软雅黑" panose="020B0503020204020204" pitchFamily="34" charset="-122"/>
              </a:rPr>
              <a:t>U_Ptr</a:t>
            </a:r>
            <a:r>
              <a:rPr lang="en-US" altLang="zh-CN" sz="2000" b="1" dirty="0">
                <a:solidFill>
                  <a:srgbClr val="7030A0"/>
                </a:solidFill>
                <a:latin typeface="Courier New" panose="02070309020205020404" pitchFamily="49" charset="0"/>
                <a:ea typeface="微软雅黑" panose="020B0503020204020204" pitchFamily="34" charset="-122"/>
              </a:rPr>
              <a:t>&lt;T&gt;(</a:t>
            </a:r>
            <a:r>
              <a:rPr lang="en-US" altLang="zh-CN" sz="2000" b="1" dirty="0" err="1">
                <a:solidFill>
                  <a:srgbClr val="7030A0"/>
                </a:solidFill>
                <a:latin typeface="Courier New" panose="02070309020205020404" pitchFamily="49" charset="0"/>
                <a:ea typeface="微软雅黑" panose="020B0503020204020204" pitchFamily="34" charset="-122"/>
              </a:rPr>
              <a:t>ptr</a:t>
            </a:r>
            <a:r>
              <a:rPr lang="en-US" altLang="zh-CN" sz="2000" b="1" dirty="0">
                <a:solidFill>
                  <a:srgbClr val="7030A0"/>
                </a:solidFill>
                <a:latin typeface="Courier New" panose="02070309020205020404" pitchFamily="49" charset="0"/>
                <a:ea typeface="微软雅黑" panose="020B0503020204020204" pitchFamily="34" charset="-122"/>
              </a:rPr>
              <a:t>)</a:t>
            </a:r>
            <a:r>
              <a:rPr lang="en-US" altLang="zh-CN" b="1" dirty="0">
                <a:latin typeface="Courier New" panose="02070309020205020404" pitchFamily="49" charset="0"/>
                <a:ea typeface="微软雅黑" panose="020B0503020204020204" pitchFamily="34" charset="-122"/>
              </a:rPr>
              <a:t>) { }</a:t>
            </a:r>
          </a:p>
          <a:p>
            <a:r>
              <a:rPr lang="zh-CN" altLang="en-US" b="1" dirty="0">
                <a:latin typeface="Courier New" panose="02070309020205020404" pitchFamily="49" charset="0"/>
                <a:ea typeface="微软雅黑" panose="020B0503020204020204" pitchFamily="34" charset="-122"/>
              </a:rPr>
              <a:t>  </a:t>
            </a:r>
            <a:r>
              <a:rPr lang="en-US" altLang="zh-CN" b="1" dirty="0" err="1">
                <a:latin typeface="Courier New" panose="02070309020205020404" pitchFamily="49" charset="0"/>
                <a:ea typeface="微软雅黑" panose="020B0503020204020204" pitchFamily="34" charset="-122"/>
              </a:rPr>
              <a:t>SmartPtr</a:t>
            </a:r>
            <a:r>
              <a:rPr lang="en-US" altLang="zh-CN" b="1" dirty="0">
                <a:latin typeface="Courier New" panose="02070309020205020404" pitchFamily="49" charset="0"/>
                <a:ea typeface="微软雅黑" panose="020B0503020204020204" pitchFamily="34" charset="-122"/>
              </a:rPr>
              <a:t>(</a:t>
            </a:r>
            <a:r>
              <a:rPr lang="en-US" altLang="zh-CN" b="1" dirty="0" err="1">
                <a:latin typeface="Courier New" panose="02070309020205020404" pitchFamily="49" charset="0"/>
                <a:ea typeface="微软雅黑" panose="020B0503020204020204" pitchFamily="34" charset="-122"/>
              </a:rPr>
              <a:t>const</a:t>
            </a:r>
            <a:r>
              <a:rPr lang="en-US" altLang="zh-CN" b="1" dirty="0">
                <a:latin typeface="Courier New" panose="020703090202050204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b="1" dirty="0" err="1">
                <a:latin typeface="Courier New" panose="02070309020205020404" pitchFamily="49" charset="0"/>
                <a:ea typeface="微软雅黑" panose="020B0503020204020204" pitchFamily="34" charset="-122"/>
              </a:rPr>
              <a:t>SmartPtr</a:t>
            </a:r>
            <a:r>
              <a:rPr lang="en-US" altLang="zh-CN" b="1" dirty="0">
                <a:latin typeface="Courier New" panose="02070309020205020404" pitchFamily="49" charset="0"/>
                <a:ea typeface="微软雅黑" panose="020B0503020204020204" pitchFamily="34" charset="-122"/>
              </a:rPr>
              <a:t>&lt;T&gt; &amp;</a:t>
            </a:r>
            <a:r>
              <a:rPr lang="en-US" altLang="zh-CN" b="1" dirty="0" err="1">
                <a:latin typeface="Courier New" panose="02070309020205020404" pitchFamily="49" charset="0"/>
                <a:ea typeface="微软雅黑" panose="020B0503020204020204" pitchFamily="34" charset="-122"/>
              </a:rPr>
              <a:t>sp</a:t>
            </a:r>
            <a:r>
              <a:rPr lang="en-US" altLang="zh-CN" b="1" dirty="0">
                <a:latin typeface="Courier New" panose="02070309020205020404" pitchFamily="49" charset="0"/>
                <a:ea typeface="微软雅黑" panose="020B0503020204020204" pitchFamily="34" charset="-122"/>
              </a:rPr>
              <a:t>) :</a:t>
            </a:r>
            <a:r>
              <a:rPr lang="en-US" altLang="zh-CN" b="1" dirty="0" err="1">
                <a:latin typeface="Courier New" panose="02070309020205020404" pitchFamily="49" charset="0"/>
                <a:ea typeface="微软雅黑" panose="020B0503020204020204" pitchFamily="34" charset="-122"/>
              </a:rPr>
              <a:t>rp</a:t>
            </a:r>
            <a:r>
              <a:rPr lang="en-US" altLang="zh-CN" b="1" dirty="0">
                <a:latin typeface="Courier New" panose="02070309020205020404" pitchFamily="49" charset="0"/>
                <a:ea typeface="微软雅黑" panose="020B0503020204020204" pitchFamily="34" charset="-122"/>
              </a:rPr>
              <a:t>(</a:t>
            </a:r>
            <a:r>
              <a:rPr lang="en-US" altLang="zh-CN" b="1" dirty="0" err="1">
                <a:latin typeface="Courier New" panose="02070309020205020404" pitchFamily="49" charset="0"/>
                <a:ea typeface="微软雅黑" panose="020B0503020204020204" pitchFamily="34" charset="-122"/>
              </a:rPr>
              <a:t>sp.rp</a:t>
            </a:r>
            <a:r>
              <a:rPr lang="en-US" altLang="zh-CN" b="1" dirty="0">
                <a:latin typeface="Courier New" panose="02070309020205020404" pitchFamily="49" charset="0"/>
                <a:ea typeface="微软雅黑" panose="020B0503020204020204" pitchFamily="34" charset="-122"/>
              </a:rPr>
              <a:t>) {</a:t>
            </a:r>
          </a:p>
          <a:p>
            <a:r>
              <a:rPr lang="en-US" altLang="zh-CN" b="1" dirty="0">
                <a:solidFill>
                  <a:srgbClr val="C00000"/>
                </a:solidFill>
                <a:latin typeface="Courier New" panose="02070309020205020404" pitchFamily="49" charset="0"/>
                <a:ea typeface="微软雅黑" panose="020B0503020204020204" pitchFamily="34" charset="-122"/>
              </a:rPr>
              <a:t>    ++</a:t>
            </a:r>
            <a:r>
              <a:rPr lang="en-US" altLang="zh-CN" b="1" dirty="0" err="1">
                <a:solidFill>
                  <a:srgbClr val="C00000"/>
                </a:solidFill>
                <a:latin typeface="Courier New" panose="02070309020205020404" pitchFamily="49" charset="0"/>
                <a:ea typeface="微软雅黑" panose="020B0503020204020204" pitchFamily="34" charset="-122"/>
              </a:rPr>
              <a:t>rp</a:t>
            </a:r>
            <a:r>
              <a:rPr lang="en-US" altLang="zh-CN" b="1" dirty="0">
                <a:solidFill>
                  <a:srgbClr val="C00000"/>
                </a:solidFill>
                <a:latin typeface="Courier New" panose="02070309020205020404" pitchFamily="49" charset="0"/>
                <a:ea typeface="微软雅黑" panose="020B0503020204020204" pitchFamily="34" charset="-122"/>
              </a:rPr>
              <a:t>-&gt;count; </a:t>
            </a:r>
          </a:p>
          <a:p>
            <a:r>
              <a:rPr lang="en-US" altLang="zh-CN" b="1" dirty="0">
                <a:latin typeface="Courier New" panose="02070309020205020404" pitchFamily="49" charset="0"/>
                <a:ea typeface="微软雅黑" panose="020B0503020204020204" pitchFamily="34" charset="-122"/>
              </a:rPr>
              <a:t>  }</a:t>
            </a:r>
          </a:p>
          <a:p>
            <a:r>
              <a:rPr lang="en-US" altLang="zh-CN" b="1" dirty="0">
                <a:latin typeface="Courier New" panose="02070309020205020404" pitchFamily="49" charset="0"/>
                <a:ea typeface="微软雅黑" panose="020B0503020204020204" pitchFamily="34" charset="-122"/>
              </a:rPr>
              <a:t> </a:t>
            </a:r>
            <a:r>
              <a:rPr lang="zh-CN" altLang="en-US" b="1" dirty="0">
                <a:latin typeface="Courier New" panose="020703090202050204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b="1" dirty="0" err="1">
                <a:latin typeface="Courier New" panose="02070309020205020404" pitchFamily="49" charset="0"/>
                <a:ea typeface="微软雅黑" panose="020B0503020204020204" pitchFamily="34" charset="-122"/>
              </a:rPr>
              <a:t>SmartPtr</a:t>
            </a:r>
            <a:r>
              <a:rPr lang="en-US" altLang="zh-CN" b="1" dirty="0">
                <a:latin typeface="Courier New" panose="02070309020205020404" pitchFamily="49" charset="0"/>
                <a:ea typeface="微软雅黑" panose="020B0503020204020204" pitchFamily="34" charset="-122"/>
              </a:rPr>
              <a:t>&amp; operator=(</a:t>
            </a:r>
            <a:r>
              <a:rPr lang="en-US" altLang="zh-CN" b="1" dirty="0" err="1">
                <a:latin typeface="Courier New" panose="02070309020205020404" pitchFamily="49" charset="0"/>
                <a:ea typeface="微软雅黑" panose="020B0503020204020204" pitchFamily="34" charset="-122"/>
              </a:rPr>
              <a:t>const</a:t>
            </a:r>
            <a:r>
              <a:rPr lang="en-US" altLang="zh-CN" b="1" dirty="0">
                <a:latin typeface="Courier New" panose="020703090202050204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b="1" dirty="0" err="1">
                <a:latin typeface="Courier New" panose="02070309020205020404" pitchFamily="49" charset="0"/>
                <a:ea typeface="微软雅黑" panose="020B0503020204020204" pitchFamily="34" charset="-122"/>
              </a:rPr>
              <a:t>SmartPtr</a:t>
            </a:r>
            <a:r>
              <a:rPr lang="en-US" altLang="zh-CN" b="1" dirty="0">
                <a:latin typeface="Courier New" panose="02070309020205020404" pitchFamily="49" charset="0"/>
                <a:ea typeface="微软雅黑" panose="020B0503020204020204" pitchFamily="34" charset="-122"/>
              </a:rPr>
              <a:t>&lt;T&gt;&amp; </a:t>
            </a:r>
            <a:r>
              <a:rPr lang="en-US" altLang="zh-CN" b="1" dirty="0" err="1">
                <a:latin typeface="Courier New" panose="02070309020205020404" pitchFamily="49" charset="0"/>
                <a:ea typeface="微软雅黑" panose="020B0503020204020204" pitchFamily="34" charset="-122"/>
              </a:rPr>
              <a:t>rhs</a:t>
            </a:r>
            <a:r>
              <a:rPr lang="en-US" altLang="zh-CN" b="1" dirty="0">
                <a:latin typeface="Courier New" panose="02070309020205020404" pitchFamily="49" charset="0"/>
                <a:ea typeface="微软雅黑" panose="020B0503020204020204" pitchFamily="34" charset="-122"/>
              </a:rPr>
              <a:t>) {</a:t>
            </a:r>
          </a:p>
          <a:p>
            <a:r>
              <a:rPr lang="en-US" altLang="zh-CN" b="1" dirty="0">
                <a:solidFill>
                  <a:srgbClr val="C00000"/>
                </a:solidFill>
                <a:latin typeface="Courier New" panose="02070309020205020404" pitchFamily="49" charset="0"/>
                <a:ea typeface="微软雅黑" panose="020B0503020204020204" pitchFamily="34" charset="-122"/>
              </a:rPr>
              <a:t>    ++</a:t>
            </a:r>
            <a:r>
              <a:rPr lang="en-US" altLang="zh-CN" b="1" dirty="0" err="1">
                <a:solidFill>
                  <a:srgbClr val="C00000"/>
                </a:solidFill>
                <a:latin typeface="Courier New" panose="02070309020205020404" pitchFamily="49" charset="0"/>
                <a:ea typeface="微软雅黑" panose="020B0503020204020204" pitchFamily="34" charset="-122"/>
              </a:rPr>
              <a:t>rhs.rp</a:t>
            </a:r>
            <a:r>
              <a:rPr lang="en-US" altLang="zh-CN" b="1" dirty="0">
                <a:solidFill>
                  <a:srgbClr val="C00000"/>
                </a:solidFill>
                <a:latin typeface="Courier New" panose="02070309020205020404" pitchFamily="49" charset="0"/>
                <a:ea typeface="微软雅黑" panose="020B0503020204020204" pitchFamily="34" charset="-122"/>
              </a:rPr>
              <a:t>-&gt;count; </a:t>
            </a:r>
          </a:p>
          <a:p>
            <a:r>
              <a:rPr lang="en-US" altLang="zh-CN" b="1" dirty="0">
                <a:solidFill>
                  <a:srgbClr val="C00000"/>
                </a:solidFill>
                <a:latin typeface="Courier New" panose="02070309020205020404" pitchFamily="49" charset="0"/>
                <a:ea typeface="微软雅黑" panose="020B0503020204020204" pitchFamily="34" charset="-122"/>
              </a:rPr>
              <a:t>    if (--</a:t>
            </a:r>
            <a:r>
              <a:rPr lang="en-US" altLang="zh-CN" b="1" dirty="0" err="1">
                <a:solidFill>
                  <a:srgbClr val="C00000"/>
                </a:solidFill>
                <a:latin typeface="Courier New" panose="02070309020205020404" pitchFamily="49" charset="0"/>
                <a:ea typeface="微软雅黑" panose="020B0503020204020204" pitchFamily="34" charset="-122"/>
              </a:rPr>
              <a:t>rp</a:t>
            </a:r>
            <a:r>
              <a:rPr lang="en-US" altLang="zh-CN" b="1" dirty="0">
                <a:solidFill>
                  <a:srgbClr val="C00000"/>
                </a:solidFill>
                <a:latin typeface="Courier New" panose="02070309020205020404" pitchFamily="49" charset="0"/>
                <a:ea typeface="微软雅黑" panose="020B0503020204020204" pitchFamily="34" charset="-122"/>
              </a:rPr>
              <a:t>-&gt;count == 0)</a:t>
            </a:r>
            <a:r>
              <a:rPr lang="zh-CN" altLang="en-US" b="1" dirty="0">
                <a:solidFill>
                  <a:srgbClr val="C00000"/>
                </a:solidFill>
                <a:latin typeface="Courier New" panose="020703090202050204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solidFill>
                  <a:srgbClr val="C00000"/>
                </a:solidFill>
                <a:latin typeface="Courier New" panose="02070309020205020404" pitchFamily="49" charset="0"/>
                <a:ea typeface="微软雅黑" panose="020B0503020204020204" pitchFamily="34" charset="-122"/>
              </a:rPr>
              <a:t>//</a:t>
            </a:r>
            <a:r>
              <a:rPr lang="zh-CN" altLang="en-US" b="1" dirty="0">
                <a:solidFill>
                  <a:srgbClr val="C00000"/>
                </a:solidFill>
                <a:latin typeface="Courier New" panose="02070309020205020404" pitchFamily="49" charset="0"/>
                <a:ea typeface="微软雅黑" panose="020B0503020204020204" pitchFamily="34" charset="-122"/>
              </a:rPr>
              <a:t>减少自身所指</a:t>
            </a:r>
            <a:r>
              <a:rPr lang="en-US" altLang="zh-CN" b="1" dirty="0" err="1">
                <a:solidFill>
                  <a:srgbClr val="C00000"/>
                </a:solidFill>
                <a:latin typeface="Courier New" panose="02070309020205020404" pitchFamily="49" charset="0"/>
                <a:ea typeface="微软雅黑" panose="020B0503020204020204" pitchFamily="34" charset="-122"/>
              </a:rPr>
              <a:t>rp</a:t>
            </a:r>
            <a:r>
              <a:rPr lang="zh-CN" altLang="en-US" b="1" dirty="0">
                <a:solidFill>
                  <a:srgbClr val="C00000"/>
                </a:solidFill>
                <a:latin typeface="Courier New" panose="02070309020205020404" pitchFamily="49" charset="0"/>
                <a:ea typeface="微软雅黑" panose="020B0503020204020204" pitchFamily="34" charset="-122"/>
              </a:rPr>
              <a:t>的引用计数 </a:t>
            </a:r>
            <a:r>
              <a:rPr lang="en-US" altLang="zh-CN" b="1" dirty="0" err="1">
                <a:solidFill>
                  <a:srgbClr val="C00000"/>
                </a:solidFill>
                <a:latin typeface="Courier New" panose="02070309020205020404" pitchFamily="49" charset="0"/>
                <a:ea typeface="微软雅黑" panose="020B0503020204020204" pitchFamily="34" charset="-122"/>
              </a:rPr>
              <a:t>pA</a:t>
            </a:r>
            <a:r>
              <a:rPr lang="zh-CN" altLang="en-US" b="1" dirty="0">
                <a:solidFill>
                  <a:srgbClr val="C00000"/>
                </a:solidFill>
                <a:latin typeface="Courier New" panose="020703090202050204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solidFill>
                  <a:srgbClr val="C00000"/>
                </a:solidFill>
                <a:latin typeface="Courier New" panose="02070309020205020404" pitchFamily="49" charset="0"/>
                <a:ea typeface="微软雅黑" panose="020B0503020204020204" pitchFamily="34" charset="-122"/>
              </a:rPr>
              <a:t>=</a:t>
            </a:r>
            <a:r>
              <a:rPr lang="zh-CN" altLang="en-US" b="1" dirty="0">
                <a:solidFill>
                  <a:srgbClr val="C00000"/>
                </a:solidFill>
                <a:latin typeface="Courier New" panose="020703090202050204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b="1" dirty="0" err="1">
                <a:solidFill>
                  <a:srgbClr val="C00000"/>
                </a:solidFill>
                <a:latin typeface="Courier New" panose="02070309020205020404" pitchFamily="49" charset="0"/>
                <a:ea typeface="微软雅黑" panose="020B0503020204020204" pitchFamily="34" charset="-122"/>
              </a:rPr>
              <a:t>pB</a:t>
            </a:r>
            <a:endParaRPr lang="zh-CN" altLang="en-US" b="1" dirty="0">
              <a:solidFill>
                <a:srgbClr val="C00000"/>
              </a:solidFill>
              <a:latin typeface="Courier New" panose="02070309020205020404" pitchFamily="49" charset="0"/>
              <a:ea typeface="微软雅黑" panose="020B0503020204020204" pitchFamily="34" charset="-122"/>
            </a:endParaRPr>
          </a:p>
          <a:p>
            <a:r>
              <a:rPr lang="zh-CN" altLang="en-US" b="1" dirty="0">
                <a:solidFill>
                  <a:srgbClr val="C00000"/>
                </a:solidFill>
                <a:latin typeface="Courier New" panose="02070309020205020404" pitchFamily="49" charset="0"/>
                <a:ea typeface="微软雅黑" panose="020B0503020204020204" pitchFamily="34" charset="-122"/>
              </a:rPr>
              <a:t>      </a:t>
            </a:r>
            <a:r>
              <a:rPr lang="en-US" altLang="zh-CN" b="1" dirty="0">
                <a:solidFill>
                  <a:srgbClr val="C00000"/>
                </a:solidFill>
                <a:latin typeface="Courier New" panose="02070309020205020404" pitchFamily="49" charset="0"/>
                <a:ea typeface="微软雅黑" panose="020B0503020204020204" pitchFamily="34" charset="-122"/>
              </a:rPr>
              <a:t>delete </a:t>
            </a:r>
            <a:r>
              <a:rPr lang="en-US" altLang="zh-CN" b="1" dirty="0" err="1">
                <a:solidFill>
                  <a:srgbClr val="C00000"/>
                </a:solidFill>
                <a:latin typeface="Courier New" panose="02070309020205020404" pitchFamily="49" charset="0"/>
                <a:ea typeface="微软雅黑" panose="020B0503020204020204" pitchFamily="34" charset="-122"/>
              </a:rPr>
              <a:t>rp</a:t>
            </a:r>
            <a:r>
              <a:rPr lang="en-US" altLang="zh-CN" b="1" dirty="0">
                <a:solidFill>
                  <a:srgbClr val="C00000"/>
                </a:solidFill>
                <a:latin typeface="Courier New" panose="02070309020205020404" pitchFamily="49" charset="0"/>
                <a:ea typeface="微软雅黑" panose="020B0503020204020204" pitchFamily="34" charset="-122"/>
              </a:rPr>
              <a:t>;</a:t>
            </a:r>
            <a:r>
              <a:rPr lang="zh-CN" altLang="en-US" b="1" dirty="0">
                <a:solidFill>
                  <a:srgbClr val="C00000"/>
                </a:solidFill>
                <a:latin typeface="Courier New" panose="020703090202050204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solidFill>
                  <a:srgbClr val="C00000"/>
                </a:solidFill>
                <a:latin typeface="Courier New" panose="02070309020205020404" pitchFamily="49" charset="0"/>
                <a:ea typeface="微软雅黑" panose="020B0503020204020204" pitchFamily="34" charset="-122"/>
              </a:rPr>
              <a:t>//</a:t>
            </a:r>
            <a:r>
              <a:rPr lang="zh-CN" altLang="en-US" b="1" dirty="0">
                <a:solidFill>
                  <a:srgbClr val="C00000"/>
                </a:solidFill>
                <a:latin typeface="Courier New" panose="02070309020205020404" pitchFamily="49" charset="0"/>
                <a:ea typeface="微软雅黑" panose="020B0503020204020204" pitchFamily="34" charset="-122"/>
              </a:rPr>
              <a:t>删除所指向的辅助指针</a:t>
            </a:r>
            <a:endParaRPr lang="en-US" altLang="zh-CN" b="1" dirty="0">
              <a:solidFill>
                <a:srgbClr val="C00000"/>
              </a:solidFill>
              <a:latin typeface="Courier New" panose="02070309020205020404" pitchFamily="49" charset="0"/>
              <a:ea typeface="微软雅黑" panose="020B0503020204020204" pitchFamily="34" charset="-122"/>
            </a:endParaRPr>
          </a:p>
          <a:p>
            <a:r>
              <a:rPr lang="en-US" altLang="zh-CN" b="1" dirty="0">
                <a:latin typeface="Courier New" panose="02070309020205020404" pitchFamily="49" charset="0"/>
                <a:ea typeface="微软雅黑" panose="020B0503020204020204" pitchFamily="34" charset="-122"/>
              </a:rPr>
              <a:t>    </a:t>
            </a:r>
            <a:r>
              <a:rPr lang="en-US" altLang="zh-CN" b="1" dirty="0" err="1">
                <a:latin typeface="Courier New" panose="02070309020205020404" pitchFamily="49" charset="0"/>
                <a:ea typeface="微软雅黑" panose="020B0503020204020204" pitchFamily="34" charset="-122"/>
              </a:rPr>
              <a:t>rp</a:t>
            </a:r>
            <a:r>
              <a:rPr lang="en-US" altLang="zh-CN" b="1" dirty="0">
                <a:latin typeface="Courier New" panose="02070309020205020404" pitchFamily="49" charset="0"/>
                <a:ea typeface="微软雅黑" panose="020B0503020204020204" pitchFamily="34" charset="-122"/>
              </a:rPr>
              <a:t> = </a:t>
            </a:r>
            <a:r>
              <a:rPr lang="en-US" altLang="zh-CN" b="1" dirty="0" err="1">
                <a:latin typeface="Courier New" panose="02070309020205020404" pitchFamily="49" charset="0"/>
                <a:ea typeface="微软雅黑" panose="020B0503020204020204" pitchFamily="34" charset="-122"/>
              </a:rPr>
              <a:t>rhs.rp</a:t>
            </a:r>
            <a:r>
              <a:rPr lang="en-US" altLang="zh-CN" b="1" dirty="0">
                <a:latin typeface="Courier New" panose="02070309020205020404" pitchFamily="49" charset="0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b="1" dirty="0">
                <a:latin typeface="Courier New" panose="02070309020205020404" pitchFamily="49" charset="0"/>
                <a:ea typeface="微软雅黑" panose="020B0503020204020204" pitchFamily="34" charset="-122"/>
              </a:rPr>
              <a:t>    return *this;</a:t>
            </a:r>
          </a:p>
          <a:p>
            <a:r>
              <a:rPr lang="en-US" altLang="zh-CN" b="1" dirty="0">
                <a:latin typeface="Courier New" panose="02070309020205020404" pitchFamily="49" charset="0"/>
                <a:ea typeface="微软雅黑" panose="020B0503020204020204" pitchFamily="34" charset="-122"/>
              </a:rPr>
              <a:t>  }</a:t>
            </a:r>
          </a:p>
          <a:p>
            <a:r>
              <a:rPr lang="en-US" altLang="zh-CN" b="1" dirty="0">
                <a:latin typeface="Courier New" panose="02070309020205020404" pitchFamily="49" charset="0"/>
                <a:ea typeface="微软雅黑" panose="020B0503020204020204" pitchFamily="34" charset="-122"/>
              </a:rPr>
              <a:t>  ~</a:t>
            </a:r>
            <a:r>
              <a:rPr lang="en-US" altLang="zh-CN" b="1" dirty="0" err="1">
                <a:latin typeface="Courier New" panose="02070309020205020404" pitchFamily="49" charset="0"/>
                <a:ea typeface="微软雅黑" panose="020B0503020204020204" pitchFamily="34" charset="-122"/>
              </a:rPr>
              <a:t>SmartPtr</a:t>
            </a:r>
            <a:r>
              <a:rPr lang="en-US" altLang="zh-CN" b="1" dirty="0">
                <a:latin typeface="Courier New" panose="02070309020205020404" pitchFamily="49" charset="0"/>
                <a:ea typeface="微软雅黑" panose="020B0503020204020204" pitchFamily="34" charset="-122"/>
              </a:rPr>
              <a:t>() {</a:t>
            </a:r>
          </a:p>
          <a:p>
            <a:r>
              <a:rPr lang="en-US" altLang="zh-CN" b="1" dirty="0">
                <a:solidFill>
                  <a:srgbClr val="C00000"/>
                </a:solidFill>
                <a:latin typeface="Courier New" panose="02070309020205020404" pitchFamily="49" charset="0"/>
                <a:ea typeface="微软雅黑" panose="020B0503020204020204" pitchFamily="34" charset="-122"/>
              </a:rPr>
              <a:t>    if (--</a:t>
            </a:r>
            <a:r>
              <a:rPr lang="en-US" altLang="zh-CN" b="1" dirty="0" err="1">
                <a:solidFill>
                  <a:srgbClr val="C00000"/>
                </a:solidFill>
                <a:latin typeface="Courier New" panose="02070309020205020404" pitchFamily="49" charset="0"/>
                <a:ea typeface="微软雅黑" panose="020B0503020204020204" pitchFamily="34" charset="-122"/>
              </a:rPr>
              <a:t>rp</a:t>
            </a:r>
            <a:r>
              <a:rPr lang="en-US" altLang="zh-CN" b="1" dirty="0">
                <a:solidFill>
                  <a:srgbClr val="C00000"/>
                </a:solidFill>
                <a:latin typeface="Courier New" panose="02070309020205020404" pitchFamily="49" charset="0"/>
                <a:ea typeface="微软雅黑" panose="020B0503020204020204" pitchFamily="34" charset="-122"/>
              </a:rPr>
              <a:t>-&gt;count == 0)</a:t>
            </a:r>
            <a:endParaRPr lang="zh-CN" altLang="en-US" b="1" dirty="0">
              <a:solidFill>
                <a:srgbClr val="C00000"/>
              </a:solidFill>
              <a:latin typeface="Courier New" panose="02070309020205020404" pitchFamily="49" charset="0"/>
              <a:ea typeface="微软雅黑" panose="020B0503020204020204" pitchFamily="34" charset="-122"/>
            </a:endParaRPr>
          </a:p>
          <a:p>
            <a:r>
              <a:rPr lang="zh-CN" altLang="en-US" b="1" dirty="0">
                <a:solidFill>
                  <a:srgbClr val="C00000"/>
                </a:solidFill>
                <a:latin typeface="Courier New" panose="02070309020205020404" pitchFamily="49" charset="0"/>
                <a:ea typeface="微软雅黑" panose="020B0503020204020204" pitchFamily="34" charset="-122"/>
              </a:rPr>
              <a:t>      </a:t>
            </a:r>
            <a:r>
              <a:rPr lang="en-US" altLang="zh-CN" b="1" dirty="0">
                <a:solidFill>
                  <a:srgbClr val="C00000"/>
                </a:solidFill>
                <a:latin typeface="Courier New" panose="02070309020205020404" pitchFamily="49" charset="0"/>
                <a:ea typeface="微软雅黑" panose="020B0503020204020204" pitchFamily="34" charset="-122"/>
              </a:rPr>
              <a:t>delete </a:t>
            </a:r>
            <a:r>
              <a:rPr lang="en-US" altLang="zh-CN" b="1" dirty="0" err="1">
                <a:solidFill>
                  <a:srgbClr val="C00000"/>
                </a:solidFill>
                <a:latin typeface="Courier New" panose="02070309020205020404" pitchFamily="49" charset="0"/>
                <a:ea typeface="微软雅黑" panose="020B0503020204020204" pitchFamily="34" charset="-122"/>
              </a:rPr>
              <a:t>rp</a:t>
            </a:r>
            <a:r>
              <a:rPr lang="en-US" altLang="zh-CN" b="1" dirty="0">
                <a:solidFill>
                  <a:srgbClr val="C00000"/>
                </a:solidFill>
                <a:latin typeface="Courier New" panose="02070309020205020404" pitchFamily="49" charset="0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b="1" dirty="0">
                <a:latin typeface="Courier New" panose="02070309020205020404" pitchFamily="49" charset="0"/>
                <a:ea typeface="微软雅黑" panose="020B0503020204020204" pitchFamily="34" charset="-122"/>
              </a:rPr>
              <a:t>  }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50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1956358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实现自己的引用计数</a:t>
            </a:r>
          </a:p>
        </p:txBody>
      </p:sp>
      <p:sp>
        <p:nvSpPr>
          <p:cNvPr id="5" name="TextBox 3"/>
          <p:cNvSpPr txBox="1"/>
          <p:nvPr/>
        </p:nvSpPr>
        <p:spPr>
          <a:xfrm>
            <a:off x="628650" y="1555037"/>
            <a:ext cx="7886700" cy="4524315"/>
          </a:xfrm>
          <a:prstGeom prst="rect">
            <a:avLst/>
          </a:prstGeom>
          <a:noFill/>
          <a:ln w="31750">
            <a:solidFill>
              <a:srgbClr val="0070C0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rgbClr val="006666"/>
                </a:solidFill>
                <a:latin typeface="Letter Gothic" pitchFamily="49" charset="0"/>
                <a:cs typeface="Courier New" pitchFamily="49" charset="0"/>
              </a:defRPr>
            </a:lvl1pPr>
          </a:lstStyle>
          <a:p>
            <a:r>
              <a:rPr lang="en-US" altLang="zh-CN" b="1" dirty="0">
                <a:solidFill>
                  <a:srgbClr val="C00000"/>
                </a:solidFill>
                <a:latin typeface="Courier New" panose="02070309020205020404" pitchFamily="49" charset="0"/>
                <a:ea typeface="微软雅黑" panose="020B0503020204020204" pitchFamily="34" charset="-122"/>
              </a:rPr>
              <a:t>  T &amp; operator *() { return *(</a:t>
            </a:r>
            <a:r>
              <a:rPr lang="en-US" altLang="zh-CN" b="1" dirty="0" err="1">
                <a:solidFill>
                  <a:srgbClr val="C00000"/>
                </a:solidFill>
                <a:latin typeface="Courier New" panose="02070309020205020404" pitchFamily="49" charset="0"/>
                <a:ea typeface="微软雅黑" panose="020B0503020204020204" pitchFamily="34" charset="-122"/>
              </a:rPr>
              <a:t>rp</a:t>
            </a:r>
            <a:r>
              <a:rPr lang="en-US" altLang="zh-CN" b="1" dirty="0">
                <a:solidFill>
                  <a:srgbClr val="C00000"/>
                </a:solidFill>
                <a:latin typeface="Courier New" panose="02070309020205020404" pitchFamily="49" charset="0"/>
                <a:ea typeface="微软雅黑" panose="020B0503020204020204" pitchFamily="34" charset="-122"/>
              </a:rPr>
              <a:t>-&gt;p); }</a:t>
            </a:r>
          </a:p>
          <a:p>
            <a:r>
              <a:rPr lang="en-US" altLang="zh-CN" b="1" dirty="0">
                <a:solidFill>
                  <a:srgbClr val="C00000"/>
                </a:solidFill>
                <a:latin typeface="Courier New" panose="02070309020205020404" pitchFamily="49" charset="0"/>
                <a:ea typeface="微软雅黑" panose="020B0503020204020204" pitchFamily="34" charset="-122"/>
              </a:rPr>
              <a:t>  T* operator -&gt;() { return </a:t>
            </a:r>
            <a:r>
              <a:rPr lang="en-US" altLang="zh-CN" b="1" dirty="0" err="1">
                <a:solidFill>
                  <a:srgbClr val="C00000"/>
                </a:solidFill>
                <a:latin typeface="Courier New" panose="02070309020205020404" pitchFamily="49" charset="0"/>
                <a:ea typeface="微软雅黑" panose="020B0503020204020204" pitchFamily="34" charset="-122"/>
              </a:rPr>
              <a:t>rp</a:t>
            </a:r>
            <a:r>
              <a:rPr lang="en-US" altLang="zh-CN" b="1" dirty="0">
                <a:solidFill>
                  <a:srgbClr val="C00000"/>
                </a:solidFill>
                <a:latin typeface="Courier New" panose="02070309020205020404" pitchFamily="49" charset="0"/>
                <a:ea typeface="微软雅黑" panose="020B0503020204020204" pitchFamily="34" charset="-122"/>
              </a:rPr>
              <a:t>-&gt;p; }</a:t>
            </a:r>
          </a:p>
          <a:p>
            <a:r>
              <a:rPr lang="en-US" altLang="zh-CN" b="1" dirty="0">
                <a:latin typeface="Courier New" panose="02070309020205020404" pitchFamily="49" charset="0"/>
                <a:ea typeface="微软雅黑" panose="020B0503020204020204" pitchFamily="34" charset="-122"/>
              </a:rPr>
              <a:t>};</a:t>
            </a:r>
          </a:p>
          <a:p>
            <a:endParaRPr lang="en-US" altLang="zh-CN" b="1" dirty="0">
              <a:latin typeface="Courier New" panose="02070309020205020404" pitchFamily="49" charset="0"/>
              <a:ea typeface="微软雅黑" panose="020B0503020204020204" pitchFamily="34" charset="-122"/>
            </a:endParaRPr>
          </a:p>
          <a:p>
            <a:r>
              <a:rPr lang="en-US" altLang="zh-CN" b="1" dirty="0" err="1">
                <a:solidFill>
                  <a:schemeClr val="tx1"/>
                </a:solidFill>
                <a:latin typeface="Courier New" panose="02070309020205020404" pitchFamily="49" charset="0"/>
                <a:ea typeface="微软雅黑" panose="020B0503020204020204" pitchFamily="34" charset="-122"/>
              </a:rPr>
              <a:t>int</a:t>
            </a:r>
            <a:r>
              <a:rPr lang="en-US" altLang="zh-CN" b="1" dirty="0">
                <a:solidFill>
                  <a:schemeClr val="tx1"/>
                </a:solidFill>
                <a:latin typeface="Courier New" panose="02070309020205020404" pitchFamily="49" charset="0"/>
                <a:ea typeface="微软雅黑" panose="020B0503020204020204" pitchFamily="34" charset="-122"/>
              </a:rPr>
              <a:t> main(</a:t>
            </a:r>
            <a:r>
              <a:rPr lang="en-US" altLang="zh-CN" b="1" dirty="0" err="1">
                <a:solidFill>
                  <a:schemeClr val="tx1"/>
                </a:solidFill>
                <a:latin typeface="Courier New" panose="02070309020205020404" pitchFamily="49" charset="0"/>
                <a:ea typeface="微软雅黑" panose="020B0503020204020204" pitchFamily="34" charset="-122"/>
              </a:rPr>
              <a:t>int</a:t>
            </a:r>
            <a:r>
              <a:rPr lang="en-US" altLang="zh-CN" b="1" dirty="0">
                <a:solidFill>
                  <a:schemeClr val="tx1"/>
                </a:solidFill>
                <a:latin typeface="Courier New" panose="020703090202050204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b="1" dirty="0" err="1">
                <a:solidFill>
                  <a:schemeClr val="tx1"/>
                </a:solidFill>
                <a:latin typeface="Courier New" panose="02070309020205020404" pitchFamily="49" charset="0"/>
                <a:ea typeface="微软雅黑" panose="020B0503020204020204" pitchFamily="34" charset="-122"/>
              </a:rPr>
              <a:t>argc</a:t>
            </a:r>
            <a:r>
              <a:rPr lang="en-US" altLang="zh-CN" b="1" dirty="0">
                <a:solidFill>
                  <a:schemeClr val="tx1"/>
                </a:solidFill>
                <a:latin typeface="Courier New" panose="02070309020205020404" pitchFamily="49" charset="0"/>
                <a:ea typeface="微软雅黑" panose="020B0503020204020204" pitchFamily="34" charset="-122"/>
              </a:rPr>
              <a:t>, char *</a:t>
            </a:r>
            <a:r>
              <a:rPr lang="en-US" altLang="zh-CN" b="1" dirty="0" err="1">
                <a:solidFill>
                  <a:schemeClr val="tx1"/>
                </a:solidFill>
                <a:latin typeface="Courier New" panose="02070309020205020404" pitchFamily="49" charset="0"/>
                <a:ea typeface="微软雅黑" panose="020B0503020204020204" pitchFamily="34" charset="-122"/>
              </a:rPr>
              <a:t>argv</a:t>
            </a:r>
            <a:r>
              <a:rPr lang="en-US" altLang="zh-CN" b="1" dirty="0">
                <a:solidFill>
                  <a:schemeClr val="tx1"/>
                </a:solidFill>
                <a:latin typeface="Courier New" panose="02070309020205020404" pitchFamily="49" charset="0"/>
                <a:ea typeface="微软雅黑" panose="020B0503020204020204" pitchFamily="34" charset="-122"/>
              </a:rPr>
              <a:t>[]) {</a:t>
            </a:r>
          </a:p>
          <a:p>
            <a:r>
              <a:rPr lang="en-US" altLang="zh-CN" b="1" dirty="0">
                <a:solidFill>
                  <a:schemeClr val="tx1"/>
                </a:solidFill>
                <a:latin typeface="Courier New" panose="02070309020205020404" pitchFamily="49" charset="0"/>
                <a:ea typeface="微软雅黑" panose="020B0503020204020204" pitchFamily="34" charset="-122"/>
              </a:rPr>
              <a:t>  </a:t>
            </a:r>
            <a:r>
              <a:rPr lang="en-US" altLang="zh-CN" b="1" dirty="0" err="1">
                <a:solidFill>
                  <a:schemeClr val="tx1"/>
                </a:solidFill>
                <a:latin typeface="Courier New" panose="02070309020205020404" pitchFamily="49" charset="0"/>
                <a:ea typeface="微软雅黑" panose="020B0503020204020204" pitchFamily="34" charset="-122"/>
              </a:rPr>
              <a:t>int</a:t>
            </a:r>
            <a:r>
              <a:rPr lang="en-US" altLang="zh-CN" b="1" dirty="0">
                <a:solidFill>
                  <a:schemeClr val="tx1"/>
                </a:solidFill>
                <a:latin typeface="Courier New" panose="02070309020205020404" pitchFamily="49" charset="0"/>
                <a:ea typeface="微软雅黑" panose="020B0503020204020204" pitchFamily="34" charset="-122"/>
              </a:rPr>
              <a:t> *pi = new </a:t>
            </a:r>
            <a:r>
              <a:rPr lang="en-US" altLang="zh-CN" b="1" dirty="0" err="1">
                <a:solidFill>
                  <a:schemeClr val="tx1"/>
                </a:solidFill>
                <a:latin typeface="Courier New" panose="02070309020205020404" pitchFamily="49" charset="0"/>
                <a:ea typeface="微软雅黑" panose="020B0503020204020204" pitchFamily="34" charset="-122"/>
              </a:rPr>
              <a:t>int</a:t>
            </a:r>
            <a:r>
              <a:rPr lang="en-US" altLang="zh-CN" b="1" dirty="0">
                <a:solidFill>
                  <a:schemeClr val="tx1"/>
                </a:solidFill>
                <a:latin typeface="Courier New" panose="02070309020205020404" pitchFamily="49" charset="0"/>
                <a:ea typeface="微软雅黑" panose="020B0503020204020204" pitchFamily="34" charset="-122"/>
              </a:rPr>
              <a:t>(2);</a:t>
            </a:r>
          </a:p>
          <a:p>
            <a:r>
              <a:rPr lang="en-US" altLang="zh-CN" b="1" dirty="0">
                <a:solidFill>
                  <a:schemeClr val="tx1"/>
                </a:solidFill>
                <a:latin typeface="Courier New" panose="02070309020205020404" pitchFamily="49" charset="0"/>
                <a:ea typeface="微软雅黑" panose="020B0503020204020204" pitchFamily="34" charset="-122"/>
              </a:rPr>
              <a:t>  </a:t>
            </a:r>
            <a:r>
              <a:rPr lang="en-US" altLang="zh-CN" b="1" dirty="0" err="1">
                <a:solidFill>
                  <a:schemeClr val="tx1"/>
                </a:solidFill>
                <a:latin typeface="Courier New" panose="02070309020205020404" pitchFamily="49" charset="0"/>
                <a:ea typeface="微软雅黑" panose="020B0503020204020204" pitchFamily="34" charset="-122"/>
              </a:rPr>
              <a:t>SmartPtr</a:t>
            </a:r>
            <a:r>
              <a:rPr lang="en-US" altLang="zh-CN" b="1" dirty="0">
                <a:solidFill>
                  <a:schemeClr val="tx1"/>
                </a:solidFill>
                <a:latin typeface="Courier New" panose="02070309020205020404" pitchFamily="49" charset="0"/>
                <a:ea typeface="微软雅黑" panose="020B0503020204020204" pitchFamily="34" charset="-122"/>
              </a:rPr>
              <a:t>&lt;</a:t>
            </a:r>
            <a:r>
              <a:rPr lang="en-US" altLang="zh-CN" b="1" dirty="0" err="1">
                <a:solidFill>
                  <a:schemeClr val="tx1"/>
                </a:solidFill>
                <a:latin typeface="Courier New" panose="02070309020205020404" pitchFamily="49" charset="0"/>
                <a:ea typeface="微软雅黑" panose="020B0503020204020204" pitchFamily="34" charset="-122"/>
              </a:rPr>
              <a:t>int</a:t>
            </a:r>
            <a:r>
              <a:rPr lang="en-US" altLang="zh-CN" b="1" dirty="0">
                <a:solidFill>
                  <a:schemeClr val="tx1"/>
                </a:solidFill>
                <a:latin typeface="Courier New" panose="02070309020205020404" pitchFamily="49" charset="0"/>
                <a:ea typeface="微软雅黑" panose="020B0503020204020204" pitchFamily="34" charset="-122"/>
              </a:rPr>
              <a:t>&gt; ptr1(pi);</a:t>
            </a:r>
            <a:r>
              <a:rPr lang="zh-CN" altLang="en-US" b="1" dirty="0">
                <a:solidFill>
                  <a:schemeClr val="tx1"/>
                </a:solidFill>
                <a:latin typeface="Courier New" panose="020703090202050204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ea typeface="微软雅黑" panose="020B0503020204020204" pitchFamily="34" charset="-122"/>
              </a:rPr>
              <a:t>//</a:t>
            </a:r>
            <a:r>
              <a:rPr lang="zh-CN" altLang="en-US" b="1" dirty="0">
                <a:solidFill>
                  <a:srgbClr val="008000"/>
                </a:solidFill>
                <a:latin typeface="Courier New" panose="02070309020205020404" pitchFamily="49" charset="0"/>
                <a:ea typeface="微软雅黑" panose="020B0503020204020204" pitchFamily="34" charset="-122"/>
              </a:rPr>
              <a:t>构造函数</a:t>
            </a:r>
            <a:endParaRPr lang="en-US" altLang="zh-CN" b="1" dirty="0">
              <a:solidFill>
                <a:schemeClr val="tx1"/>
              </a:solidFill>
              <a:latin typeface="Courier New" panose="02070309020205020404" pitchFamily="49" charset="0"/>
              <a:ea typeface="微软雅黑" panose="020B0503020204020204" pitchFamily="34" charset="-122"/>
            </a:endParaRPr>
          </a:p>
          <a:p>
            <a:r>
              <a:rPr lang="en-US" altLang="zh-CN" b="1" dirty="0">
                <a:solidFill>
                  <a:schemeClr val="tx1"/>
                </a:solidFill>
                <a:latin typeface="Courier New" panose="02070309020205020404" pitchFamily="49" charset="0"/>
                <a:ea typeface="微软雅黑" panose="020B0503020204020204" pitchFamily="34" charset="-122"/>
              </a:rPr>
              <a:t>  </a:t>
            </a:r>
            <a:r>
              <a:rPr lang="en-US" altLang="zh-CN" b="1" dirty="0" err="1">
                <a:solidFill>
                  <a:schemeClr val="tx1"/>
                </a:solidFill>
                <a:latin typeface="Courier New" panose="02070309020205020404" pitchFamily="49" charset="0"/>
                <a:ea typeface="微软雅黑" panose="020B0503020204020204" pitchFamily="34" charset="-122"/>
              </a:rPr>
              <a:t>SmartPtr</a:t>
            </a:r>
            <a:r>
              <a:rPr lang="en-US" altLang="zh-CN" b="1" dirty="0">
                <a:solidFill>
                  <a:schemeClr val="tx1"/>
                </a:solidFill>
                <a:latin typeface="Courier New" panose="02070309020205020404" pitchFamily="49" charset="0"/>
                <a:ea typeface="微软雅黑" panose="020B0503020204020204" pitchFamily="34" charset="-122"/>
              </a:rPr>
              <a:t>&lt;</a:t>
            </a:r>
            <a:r>
              <a:rPr lang="en-US" altLang="zh-CN" b="1" dirty="0" err="1">
                <a:solidFill>
                  <a:schemeClr val="tx1"/>
                </a:solidFill>
                <a:latin typeface="Courier New" panose="02070309020205020404" pitchFamily="49" charset="0"/>
                <a:ea typeface="微软雅黑" panose="020B0503020204020204" pitchFamily="34" charset="-122"/>
              </a:rPr>
              <a:t>int</a:t>
            </a:r>
            <a:r>
              <a:rPr lang="en-US" altLang="zh-CN" b="1" dirty="0">
                <a:solidFill>
                  <a:schemeClr val="tx1"/>
                </a:solidFill>
                <a:latin typeface="Courier New" panose="02070309020205020404" pitchFamily="49" charset="0"/>
                <a:ea typeface="微软雅黑" panose="020B0503020204020204" pitchFamily="34" charset="-122"/>
              </a:rPr>
              <a:t>&gt; ptr2(ptr1);</a:t>
            </a: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ea typeface="微软雅黑" panose="020B0503020204020204" pitchFamily="34" charset="-122"/>
              </a:rPr>
              <a:t> //</a:t>
            </a:r>
            <a:r>
              <a:rPr lang="zh-CN" altLang="en-US" b="1" dirty="0">
                <a:solidFill>
                  <a:srgbClr val="008000"/>
                </a:solidFill>
                <a:latin typeface="Courier New" panose="02070309020205020404" pitchFamily="49" charset="0"/>
                <a:ea typeface="微软雅黑" panose="020B0503020204020204" pitchFamily="34" charset="-122"/>
              </a:rPr>
              <a:t>拷贝构造</a:t>
            </a:r>
            <a:endParaRPr lang="en-US" altLang="zh-CN" b="1" dirty="0">
              <a:solidFill>
                <a:schemeClr val="tx1"/>
              </a:solidFill>
              <a:latin typeface="Courier New" panose="02070309020205020404" pitchFamily="49" charset="0"/>
              <a:ea typeface="微软雅黑" panose="020B0503020204020204" pitchFamily="34" charset="-122"/>
            </a:endParaRPr>
          </a:p>
          <a:p>
            <a:r>
              <a:rPr lang="en-US" altLang="zh-CN" b="1" dirty="0">
                <a:solidFill>
                  <a:schemeClr val="tx1"/>
                </a:solidFill>
                <a:latin typeface="Courier New" panose="02070309020205020404" pitchFamily="49" charset="0"/>
                <a:ea typeface="微软雅黑" panose="020B0503020204020204" pitchFamily="34" charset="-122"/>
              </a:rPr>
              <a:t>  </a:t>
            </a:r>
            <a:r>
              <a:rPr lang="en-US" altLang="zh-CN" b="1" dirty="0" err="1">
                <a:solidFill>
                  <a:schemeClr val="tx1"/>
                </a:solidFill>
                <a:latin typeface="Courier New" panose="02070309020205020404" pitchFamily="49" charset="0"/>
                <a:ea typeface="微软雅黑" panose="020B0503020204020204" pitchFamily="34" charset="-122"/>
              </a:rPr>
              <a:t>SmartPtr</a:t>
            </a:r>
            <a:r>
              <a:rPr lang="en-US" altLang="zh-CN" b="1" dirty="0">
                <a:solidFill>
                  <a:schemeClr val="tx1"/>
                </a:solidFill>
                <a:latin typeface="Courier New" panose="02070309020205020404" pitchFamily="49" charset="0"/>
                <a:ea typeface="微软雅黑" panose="020B0503020204020204" pitchFamily="34" charset="-122"/>
              </a:rPr>
              <a:t>&lt;</a:t>
            </a:r>
            <a:r>
              <a:rPr lang="en-US" altLang="zh-CN" b="1" dirty="0" err="1">
                <a:solidFill>
                  <a:schemeClr val="tx1"/>
                </a:solidFill>
                <a:latin typeface="Courier New" panose="02070309020205020404" pitchFamily="49" charset="0"/>
                <a:ea typeface="微软雅黑" panose="020B0503020204020204" pitchFamily="34" charset="-122"/>
              </a:rPr>
              <a:t>int</a:t>
            </a:r>
            <a:r>
              <a:rPr lang="en-US" altLang="zh-CN" b="1" dirty="0">
                <a:solidFill>
                  <a:schemeClr val="tx1"/>
                </a:solidFill>
                <a:latin typeface="Courier New" panose="02070309020205020404" pitchFamily="49" charset="0"/>
                <a:ea typeface="微软雅黑" panose="020B0503020204020204" pitchFamily="34" charset="-122"/>
              </a:rPr>
              <a:t>&gt; ptr3(new</a:t>
            </a:r>
            <a:r>
              <a:rPr lang="zh-CN" altLang="en-US" b="1" dirty="0">
                <a:solidFill>
                  <a:schemeClr val="tx1"/>
                </a:solidFill>
                <a:latin typeface="Courier New" panose="020703090202050204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b="1" dirty="0" err="1">
                <a:solidFill>
                  <a:schemeClr val="tx1"/>
                </a:solidFill>
                <a:latin typeface="Courier New" panose="02070309020205020404" pitchFamily="49" charset="0"/>
                <a:ea typeface="微软雅黑" panose="020B0503020204020204" pitchFamily="34" charset="-122"/>
              </a:rPr>
              <a:t>int</a:t>
            </a:r>
            <a:r>
              <a:rPr lang="en-US" altLang="zh-CN" b="1" dirty="0">
                <a:solidFill>
                  <a:schemeClr val="tx1"/>
                </a:solidFill>
                <a:latin typeface="Courier New" panose="02070309020205020404" pitchFamily="49" charset="0"/>
                <a:ea typeface="微软雅黑" panose="020B0503020204020204" pitchFamily="34" charset="-122"/>
              </a:rPr>
              <a:t>(3));</a:t>
            </a: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ea typeface="微软雅黑" panose="020B0503020204020204" pitchFamily="34" charset="-122"/>
              </a:rPr>
              <a:t> //</a:t>
            </a:r>
            <a:r>
              <a:rPr lang="zh-CN" altLang="en-US" b="1" dirty="0">
                <a:solidFill>
                  <a:srgbClr val="008000"/>
                </a:solidFill>
                <a:latin typeface="Courier New" panose="02070309020205020404" pitchFamily="49" charset="0"/>
                <a:ea typeface="微软雅黑" panose="020B0503020204020204" pitchFamily="34" charset="-122"/>
              </a:rPr>
              <a:t>能否</a:t>
            </a: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ea typeface="微软雅黑" panose="020B0503020204020204" pitchFamily="34" charset="-122"/>
              </a:rPr>
              <a:t>ptr3(pi)???</a:t>
            </a:r>
            <a:endParaRPr lang="en-US" altLang="zh-CN" b="1" dirty="0">
              <a:solidFill>
                <a:schemeClr val="tx1"/>
              </a:solidFill>
              <a:latin typeface="Courier New" panose="02070309020205020404" pitchFamily="49" charset="0"/>
              <a:ea typeface="微软雅黑" panose="020B0503020204020204" pitchFamily="34" charset="-122"/>
            </a:endParaRPr>
          </a:p>
          <a:p>
            <a:r>
              <a:rPr lang="zh-CN" altLang="en-US" b="1" dirty="0">
                <a:solidFill>
                  <a:schemeClr val="tx1"/>
                </a:solidFill>
                <a:latin typeface="Courier New" panose="02070309020205020404" pitchFamily="49" charset="0"/>
                <a:ea typeface="微软雅黑" panose="020B0503020204020204" pitchFamily="34" charset="-122"/>
              </a:rPr>
              <a:t>  </a:t>
            </a:r>
            <a:r>
              <a:rPr lang="en-US" altLang="zh-CN" b="1" dirty="0">
                <a:solidFill>
                  <a:schemeClr val="tx1"/>
                </a:solidFill>
                <a:latin typeface="Courier New" panose="02070309020205020404" pitchFamily="49" charset="0"/>
                <a:ea typeface="微软雅黑" panose="020B0503020204020204" pitchFamily="34" charset="-122"/>
              </a:rPr>
              <a:t>ptr3 =</a:t>
            </a:r>
            <a:r>
              <a:rPr lang="zh-CN" altLang="en-US" b="1" dirty="0">
                <a:solidFill>
                  <a:schemeClr val="tx1"/>
                </a:solidFill>
                <a:latin typeface="Courier New" panose="020703090202050204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solidFill>
                  <a:schemeClr val="tx1"/>
                </a:solidFill>
                <a:latin typeface="Courier New" panose="02070309020205020404" pitchFamily="49" charset="0"/>
                <a:ea typeface="微软雅黑" panose="020B0503020204020204" pitchFamily="34" charset="-122"/>
              </a:rPr>
              <a:t> ptr2;</a:t>
            </a:r>
            <a:r>
              <a:rPr lang="zh-CN" altLang="en-US" b="1" dirty="0">
                <a:solidFill>
                  <a:schemeClr val="tx1"/>
                </a:solidFill>
                <a:latin typeface="Courier New" panose="020703090202050204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ea typeface="微软雅黑" panose="020B0503020204020204" pitchFamily="34" charset="-122"/>
              </a:rPr>
              <a:t>//</a:t>
            </a:r>
            <a:r>
              <a:rPr lang="zh-CN" altLang="en-US" b="1" dirty="0">
                <a:solidFill>
                  <a:srgbClr val="008000"/>
                </a:solidFill>
                <a:latin typeface="Courier New" panose="02070309020205020404" pitchFamily="49" charset="0"/>
                <a:ea typeface="微软雅黑" panose="020B0503020204020204" pitchFamily="34" charset="-122"/>
              </a:rPr>
              <a:t>注意赋值运算</a:t>
            </a:r>
            <a:endParaRPr lang="en-US" altLang="zh-CN" b="1" dirty="0">
              <a:solidFill>
                <a:srgbClr val="008000"/>
              </a:solidFill>
              <a:latin typeface="Courier New" panose="02070309020205020404" pitchFamily="49" charset="0"/>
              <a:ea typeface="微软雅黑" panose="020B0503020204020204" pitchFamily="34" charset="-122"/>
            </a:endParaRPr>
          </a:p>
          <a:p>
            <a:r>
              <a:rPr lang="en-US" altLang="zh-CN" b="1" dirty="0">
                <a:solidFill>
                  <a:schemeClr val="tx1"/>
                </a:solidFill>
                <a:latin typeface="Courier New" panose="02070309020205020404" pitchFamily="49" charset="0"/>
                <a:ea typeface="微软雅黑" panose="020B0503020204020204" pitchFamily="34" charset="-122"/>
              </a:rPr>
              <a:t>  </a:t>
            </a:r>
            <a:r>
              <a:rPr lang="en-US" altLang="zh-CN" b="1" dirty="0" err="1">
                <a:solidFill>
                  <a:schemeClr val="tx1"/>
                </a:solidFill>
                <a:latin typeface="Courier New" panose="02070309020205020404" pitchFamily="49" charset="0"/>
                <a:ea typeface="微软雅黑" panose="020B0503020204020204" pitchFamily="34" charset="-122"/>
              </a:rPr>
              <a:t>cout</a:t>
            </a:r>
            <a:r>
              <a:rPr lang="en-US" altLang="zh-CN" b="1" dirty="0">
                <a:solidFill>
                  <a:schemeClr val="tx1"/>
                </a:solidFill>
                <a:latin typeface="Courier New" panose="02070309020205020404" pitchFamily="49" charset="0"/>
                <a:ea typeface="微软雅黑" panose="020B0503020204020204" pitchFamily="34" charset="-122"/>
              </a:rPr>
              <a:t> &lt;&lt; *ptr1 &lt;&lt; </a:t>
            </a:r>
            <a:r>
              <a:rPr lang="en-US" altLang="zh-CN" b="1" dirty="0" err="1">
                <a:solidFill>
                  <a:schemeClr val="tx1"/>
                </a:solidFill>
                <a:latin typeface="Courier New" panose="02070309020205020404" pitchFamily="49" charset="0"/>
                <a:ea typeface="微软雅黑" panose="020B0503020204020204" pitchFamily="34" charset="-122"/>
              </a:rPr>
              <a:t>endl</a:t>
            </a:r>
            <a:r>
              <a:rPr lang="en-US" altLang="zh-CN" b="1" dirty="0">
                <a:solidFill>
                  <a:schemeClr val="tx1"/>
                </a:solidFill>
                <a:latin typeface="Courier New" panose="02070309020205020404" pitchFamily="49" charset="0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b="1" dirty="0">
                <a:solidFill>
                  <a:schemeClr val="tx1"/>
                </a:solidFill>
                <a:latin typeface="Courier New" panose="02070309020205020404" pitchFamily="49" charset="0"/>
                <a:ea typeface="微软雅黑" panose="020B0503020204020204" pitchFamily="34" charset="-122"/>
              </a:rPr>
              <a:t>  *ptr1 = 20;</a:t>
            </a:r>
          </a:p>
          <a:p>
            <a:r>
              <a:rPr lang="en-US" altLang="zh-CN" b="1" dirty="0">
                <a:solidFill>
                  <a:schemeClr val="tx1"/>
                </a:solidFill>
                <a:latin typeface="Courier New" panose="02070309020205020404" pitchFamily="49" charset="0"/>
                <a:ea typeface="微软雅黑" panose="020B0503020204020204" pitchFamily="34" charset="-122"/>
              </a:rPr>
              <a:t>  </a:t>
            </a:r>
            <a:r>
              <a:rPr lang="en-US" altLang="zh-CN" b="1" dirty="0" err="1">
                <a:solidFill>
                  <a:schemeClr val="tx1"/>
                </a:solidFill>
                <a:latin typeface="Courier New" panose="02070309020205020404" pitchFamily="49" charset="0"/>
                <a:ea typeface="微软雅黑" panose="020B0503020204020204" pitchFamily="34" charset="-122"/>
              </a:rPr>
              <a:t>cout</a:t>
            </a:r>
            <a:r>
              <a:rPr lang="en-US" altLang="zh-CN" b="1" dirty="0">
                <a:solidFill>
                  <a:schemeClr val="tx1"/>
                </a:solidFill>
                <a:latin typeface="Courier New" panose="02070309020205020404" pitchFamily="49" charset="0"/>
                <a:ea typeface="微软雅黑" panose="020B0503020204020204" pitchFamily="34" charset="-122"/>
              </a:rPr>
              <a:t> &lt;&lt; *ptr2 &lt;&lt; </a:t>
            </a:r>
            <a:r>
              <a:rPr lang="en-US" altLang="zh-CN" b="1" dirty="0" err="1">
                <a:solidFill>
                  <a:schemeClr val="tx1"/>
                </a:solidFill>
                <a:latin typeface="Courier New" panose="02070309020205020404" pitchFamily="49" charset="0"/>
                <a:ea typeface="微软雅黑" panose="020B0503020204020204" pitchFamily="34" charset="-122"/>
              </a:rPr>
              <a:t>endl</a:t>
            </a:r>
            <a:r>
              <a:rPr lang="en-US" altLang="zh-CN" b="1" dirty="0">
                <a:solidFill>
                  <a:schemeClr val="tx1"/>
                </a:solidFill>
                <a:latin typeface="Courier New" panose="02070309020205020404" pitchFamily="49" charset="0"/>
                <a:ea typeface="微软雅黑" panose="020B0503020204020204" pitchFamily="34" charset="-122"/>
              </a:rPr>
              <a:t>;</a:t>
            </a:r>
          </a:p>
          <a:p>
            <a:endParaRPr lang="en-US" altLang="zh-CN" b="1" dirty="0">
              <a:solidFill>
                <a:schemeClr val="tx1"/>
              </a:solidFill>
              <a:latin typeface="Courier New" panose="02070309020205020404" pitchFamily="49" charset="0"/>
              <a:ea typeface="微软雅黑" panose="020B0503020204020204" pitchFamily="34" charset="-122"/>
            </a:endParaRPr>
          </a:p>
          <a:p>
            <a:r>
              <a:rPr lang="en-US" altLang="zh-CN" b="1" dirty="0">
                <a:solidFill>
                  <a:schemeClr val="tx1"/>
                </a:solidFill>
                <a:latin typeface="Courier New" panose="02070309020205020404" pitchFamily="49" charset="0"/>
                <a:ea typeface="微软雅黑" panose="020B0503020204020204" pitchFamily="34" charset="-122"/>
              </a:rPr>
              <a:t>  return 0;</a:t>
            </a:r>
          </a:p>
          <a:p>
            <a:r>
              <a:rPr lang="en-US" altLang="zh-CN" b="1" dirty="0">
                <a:solidFill>
                  <a:schemeClr val="tx1"/>
                </a:solidFill>
                <a:latin typeface="Courier New" panose="02070309020205020404" pitchFamily="49" charset="0"/>
                <a:ea typeface="微软雅黑" panose="020B0503020204020204" pitchFamily="34" charset="-122"/>
              </a:rPr>
              <a:t>}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51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5480876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D3ADC2-1B0B-411D-9AB4-985AD3F21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运行过程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EC445DC-21C2-4ABC-A980-04516B458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52</a:t>
            </a:fld>
            <a:endParaRPr lang="en-US" altLang="zh-CN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66EF2D2-4E00-4AA1-83B0-6DCBACF1187A}"/>
              </a:ext>
            </a:extLst>
          </p:cNvPr>
          <p:cNvSpPr txBox="1"/>
          <p:nvPr/>
        </p:nvSpPr>
        <p:spPr>
          <a:xfrm>
            <a:off x="467544" y="2708920"/>
            <a:ext cx="4878259" cy="29854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shared_ptr</a:t>
            </a:r>
            <a:r>
              <a:rPr lang="en-US" altLang="zh-CN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&gt; p1(new </a:t>
            </a:r>
            <a:r>
              <a:rPr lang="en-US" altLang="zh-CN" sz="2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(4));</a:t>
            </a:r>
          </a:p>
          <a:p>
            <a:r>
              <a:rPr lang="en-US" altLang="zh-CN" sz="2000" b="1" dirty="0" err="1">
                <a:latin typeface="Consolas" panose="020B0609020204030204" pitchFamily="49" charset="0"/>
              </a:rPr>
              <a:t>cout</a:t>
            </a:r>
            <a:r>
              <a:rPr lang="en-US" altLang="zh-CN" sz="2000" b="1" dirty="0">
                <a:latin typeface="Consolas" panose="020B0609020204030204" pitchFamily="49" charset="0"/>
              </a:rPr>
              <a:t> &lt;&lt; p1.use_count() &lt;&lt; ' ';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</a:t>
            </a:r>
            <a:r>
              <a:rPr lang="en-US" altLang="zh-CN" sz="2000" b="1" dirty="0" err="1">
                <a:latin typeface="Consolas" panose="020B0609020204030204" pitchFamily="49" charset="0"/>
              </a:rPr>
              <a:t>shared_ptr</a:t>
            </a:r>
            <a:r>
              <a:rPr lang="en-US" altLang="zh-CN" sz="2000" b="1" dirty="0">
                <a:latin typeface="Consolas" panose="020B0609020204030204" pitchFamily="49" charset="0"/>
              </a:rPr>
              <a:t>&lt;</a:t>
            </a:r>
            <a:r>
              <a:rPr lang="en-US" altLang="zh-CN" sz="2000" b="1" dirty="0" err="1">
                <a:latin typeface="Consolas" panose="020B0609020204030204" pitchFamily="49" charset="0"/>
              </a:rPr>
              <a:t>int</a:t>
            </a:r>
            <a:r>
              <a:rPr lang="en-US" altLang="zh-CN" sz="2000" b="1" dirty="0">
                <a:latin typeface="Consolas" panose="020B0609020204030204" pitchFamily="49" charset="0"/>
              </a:rPr>
              <a:t>&gt; p2 = p1;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</a:t>
            </a:r>
            <a:r>
              <a:rPr lang="en-US" altLang="zh-CN" sz="2000" b="1" dirty="0" err="1">
                <a:latin typeface="Consolas" panose="020B0609020204030204" pitchFamily="49" charset="0"/>
              </a:rPr>
              <a:t>cout</a:t>
            </a:r>
            <a:r>
              <a:rPr lang="en-US" altLang="zh-CN" sz="2000" b="1" dirty="0">
                <a:latin typeface="Consolas" panose="020B0609020204030204" pitchFamily="49" charset="0"/>
              </a:rPr>
              <a:t> &lt;&lt; p1.use_count() &lt;&lt; ' ';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</a:t>
            </a:r>
            <a:r>
              <a:rPr lang="en-US" altLang="zh-CN" sz="2000" b="1" dirty="0" err="1">
                <a:latin typeface="Consolas" panose="020B0609020204030204" pitchFamily="49" charset="0"/>
              </a:rPr>
              <a:t>cout</a:t>
            </a:r>
            <a:r>
              <a:rPr lang="en-US" altLang="zh-CN" sz="2000" b="1" dirty="0">
                <a:latin typeface="Consolas" panose="020B0609020204030204" pitchFamily="49" charset="0"/>
              </a:rPr>
              <a:t> &lt;&lt; p2.use_count() &lt;&lt; ' ';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}	</a:t>
            </a:r>
            <a:r>
              <a:rPr lang="en-US" altLang="zh-CN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//p2</a:t>
            </a:r>
            <a:r>
              <a:rPr lang="zh-CN" altLang="en-US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出作用域</a:t>
            </a:r>
            <a:endParaRPr lang="en-US" altLang="zh-CN" sz="2000" b="1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altLang="zh-CN" sz="2000" b="1" dirty="0" err="1">
                <a:latin typeface="Consolas" panose="020B0609020204030204" pitchFamily="49" charset="0"/>
              </a:rPr>
              <a:t>cout</a:t>
            </a:r>
            <a:r>
              <a:rPr lang="en-US" altLang="zh-CN" sz="2000" b="1" dirty="0">
                <a:latin typeface="Consolas" panose="020B0609020204030204" pitchFamily="49" charset="0"/>
              </a:rPr>
              <a:t> &lt;&lt; p1.use_count() &lt;&lt; ' ';</a:t>
            </a:r>
          </a:p>
          <a:p>
            <a:endParaRPr lang="zh-CN" altLang="en-US" sz="2400" b="1" dirty="0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04A022B2-05F1-46CD-AF83-FA57C619E266}"/>
              </a:ext>
            </a:extLst>
          </p:cNvPr>
          <p:cNvGrpSpPr/>
          <p:nvPr/>
        </p:nvGrpSpPr>
        <p:grpSpPr>
          <a:xfrm>
            <a:off x="4756959" y="1442992"/>
            <a:ext cx="2643824" cy="4141652"/>
            <a:chOff x="5086167" y="1884868"/>
            <a:chExt cx="2643824" cy="4141652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771CFE1F-44AC-45C8-976F-4FA2BDAAFF7F}"/>
                </a:ext>
              </a:extLst>
            </p:cNvPr>
            <p:cNvGrpSpPr/>
            <p:nvPr/>
          </p:nvGrpSpPr>
          <p:grpSpPr>
            <a:xfrm>
              <a:off x="5086167" y="1884868"/>
              <a:ext cx="2643824" cy="4141652"/>
              <a:chOff x="5076056" y="1809383"/>
              <a:chExt cx="2643824" cy="4141652"/>
            </a:xfrm>
          </p:grpSpPr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B1727143-9A47-4F0D-BCA9-2A1E6AC4B9FC}"/>
                  </a:ext>
                </a:extLst>
              </p:cNvPr>
              <p:cNvSpPr/>
              <p:nvPr/>
            </p:nvSpPr>
            <p:spPr>
              <a:xfrm>
                <a:off x="5076056" y="1809383"/>
                <a:ext cx="1512168" cy="64807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err="1">
                    <a:latin typeface="Consolas" panose="020B0609020204030204" pitchFamily="49" charset="0"/>
                  </a:rPr>
                  <a:t>shared_ptr</a:t>
                </a:r>
                <a:r>
                  <a:rPr lang="en-US" altLang="zh-CN" dirty="0">
                    <a:latin typeface="Consolas" panose="020B0609020204030204" pitchFamily="49" charset="0"/>
                  </a:rPr>
                  <a:t> p1</a:t>
                </a:r>
                <a:endParaRPr lang="zh-CN" altLang="en-US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4446A7BA-22B5-4EA5-BF3C-9F6EA6CCC37B}"/>
                  </a:ext>
                </a:extLst>
              </p:cNvPr>
              <p:cNvSpPr/>
              <p:nvPr/>
            </p:nvSpPr>
            <p:spPr>
              <a:xfrm>
                <a:off x="6392671" y="3670390"/>
                <a:ext cx="1327209" cy="75467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latin typeface="Consolas" panose="020B0609020204030204" pitchFamily="49" charset="0"/>
                  </a:rPr>
                  <a:t>辅助指针</a:t>
                </a:r>
                <a:r>
                  <a:rPr lang="en-US" altLang="zh-CN" sz="2000" b="1" dirty="0">
                    <a:latin typeface="Consolas" panose="020B0609020204030204" pitchFamily="49" charset="0"/>
                  </a:rPr>
                  <a:t>count=1</a:t>
                </a:r>
                <a:endParaRPr lang="zh-CN" altLang="en-US" sz="2000" b="1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09314360-2510-403C-A866-6552E0210372}"/>
                  </a:ext>
                </a:extLst>
              </p:cNvPr>
              <p:cNvSpPr/>
              <p:nvPr/>
            </p:nvSpPr>
            <p:spPr>
              <a:xfrm>
                <a:off x="6444208" y="5302963"/>
                <a:ext cx="1224136" cy="64807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b="1" dirty="0"/>
                  <a:t>4</a:t>
                </a:r>
                <a:endParaRPr lang="zh-CN" altLang="en-US" sz="2800" b="1" dirty="0"/>
              </a:p>
            </p:txBody>
          </p:sp>
          <p:cxnSp>
            <p:nvCxnSpPr>
              <p:cNvPr id="14" name="直接箭头连接符 13">
                <a:extLst>
                  <a:ext uri="{FF2B5EF4-FFF2-40B4-BE49-F238E27FC236}">
                    <a16:creationId xmlns:a16="http://schemas.microsoft.com/office/drawing/2014/main" id="{16955295-BC92-4687-B572-7C8D5BB55A46}"/>
                  </a:ext>
                </a:extLst>
              </p:cNvPr>
              <p:cNvCxnSpPr>
                <a:cxnSpLocks/>
                <a:stCxn id="11" idx="2"/>
                <a:endCxn id="12" idx="0"/>
              </p:cNvCxnSpPr>
              <p:nvPr/>
            </p:nvCxnSpPr>
            <p:spPr>
              <a:xfrm>
                <a:off x="5832140" y="2457455"/>
                <a:ext cx="1224136" cy="121293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92E76E11-6390-4B8A-971C-E2EF4068EDD5}"/>
                </a:ext>
              </a:extLst>
            </p:cNvPr>
            <p:cNvCxnSpPr>
              <a:cxnSpLocks/>
              <a:stCxn id="12" idx="2"/>
              <a:endCxn id="13" idx="0"/>
            </p:cNvCxnSpPr>
            <p:nvPr/>
          </p:nvCxnSpPr>
          <p:spPr>
            <a:xfrm>
              <a:off x="7066387" y="4500553"/>
              <a:ext cx="0" cy="87789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6636143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D3ADC2-1B0B-411D-9AB4-985AD3F21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运行过程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EC445DC-21C2-4ABC-A980-04516B458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53</a:t>
            </a:fld>
            <a:endParaRPr lang="en-US" altLang="zh-CN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66EF2D2-4E00-4AA1-83B0-6DCBACF1187A}"/>
              </a:ext>
            </a:extLst>
          </p:cNvPr>
          <p:cNvSpPr txBox="1"/>
          <p:nvPr/>
        </p:nvSpPr>
        <p:spPr>
          <a:xfrm>
            <a:off x="467544" y="2708920"/>
            <a:ext cx="4878259" cy="29854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err="1">
                <a:latin typeface="Consolas" panose="020B0609020204030204" pitchFamily="49" charset="0"/>
              </a:rPr>
              <a:t>shared_ptr</a:t>
            </a:r>
            <a:r>
              <a:rPr lang="en-US" altLang="zh-CN" sz="2000" b="1" dirty="0">
                <a:latin typeface="Consolas" panose="020B0609020204030204" pitchFamily="49" charset="0"/>
              </a:rPr>
              <a:t>&lt;</a:t>
            </a:r>
            <a:r>
              <a:rPr lang="en-US" altLang="zh-CN" sz="2000" b="1" dirty="0" err="1">
                <a:latin typeface="Consolas" panose="020B0609020204030204" pitchFamily="49" charset="0"/>
              </a:rPr>
              <a:t>int</a:t>
            </a:r>
            <a:r>
              <a:rPr lang="en-US" altLang="zh-CN" sz="2000" b="1" dirty="0">
                <a:latin typeface="Consolas" panose="020B0609020204030204" pitchFamily="49" charset="0"/>
              </a:rPr>
              <a:t>&gt; p1(new </a:t>
            </a:r>
            <a:r>
              <a:rPr lang="en-US" altLang="zh-CN" sz="2000" b="1" dirty="0" err="1">
                <a:latin typeface="Consolas" panose="020B0609020204030204" pitchFamily="49" charset="0"/>
              </a:rPr>
              <a:t>int</a:t>
            </a:r>
            <a:r>
              <a:rPr lang="en-US" altLang="zh-CN" sz="2000" b="1" dirty="0">
                <a:latin typeface="Consolas" panose="020B0609020204030204" pitchFamily="49" charset="0"/>
              </a:rPr>
              <a:t>(4));</a:t>
            </a:r>
          </a:p>
          <a:p>
            <a:r>
              <a:rPr lang="en-US" altLang="zh-CN" sz="2000" b="1" dirty="0" err="1">
                <a:latin typeface="Consolas" panose="020B0609020204030204" pitchFamily="49" charset="0"/>
              </a:rPr>
              <a:t>cout</a:t>
            </a:r>
            <a:r>
              <a:rPr lang="en-US" altLang="zh-CN" sz="2000" b="1" dirty="0">
                <a:latin typeface="Consolas" panose="020B0609020204030204" pitchFamily="49" charset="0"/>
              </a:rPr>
              <a:t> &lt;&lt; p1.use_count() &lt;&lt; ' ';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</a:t>
            </a:r>
            <a:r>
              <a:rPr lang="en-US" altLang="zh-CN" sz="2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shared_ptr</a:t>
            </a:r>
            <a:r>
              <a:rPr lang="en-US" altLang="zh-CN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&gt; p2 = p1;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</a:t>
            </a:r>
            <a:r>
              <a:rPr lang="en-US" altLang="zh-CN" sz="2000" b="1" dirty="0" err="1">
                <a:latin typeface="Consolas" panose="020B0609020204030204" pitchFamily="49" charset="0"/>
              </a:rPr>
              <a:t>cout</a:t>
            </a:r>
            <a:r>
              <a:rPr lang="en-US" altLang="zh-CN" sz="2000" b="1" dirty="0">
                <a:latin typeface="Consolas" panose="020B0609020204030204" pitchFamily="49" charset="0"/>
              </a:rPr>
              <a:t> &lt;&lt; p1.use_count() &lt;&lt; ' ';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</a:t>
            </a:r>
            <a:r>
              <a:rPr lang="en-US" altLang="zh-CN" sz="2000" b="1" dirty="0" err="1">
                <a:latin typeface="Consolas" panose="020B0609020204030204" pitchFamily="49" charset="0"/>
              </a:rPr>
              <a:t>cout</a:t>
            </a:r>
            <a:r>
              <a:rPr lang="en-US" altLang="zh-CN" sz="2000" b="1" dirty="0">
                <a:latin typeface="Consolas" panose="020B0609020204030204" pitchFamily="49" charset="0"/>
              </a:rPr>
              <a:t> &lt;&lt; p2.use_count() &lt;&lt; ' ';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}	</a:t>
            </a:r>
            <a:r>
              <a:rPr lang="en-US" altLang="zh-CN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//p2</a:t>
            </a:r>
            <a:r>
              <a:rPr lang="zh-CN" altLang="en-US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出作用域</a:t>
            </a:r>
            <a:endParaRPr lang="en-US" altLang="zh-CN" sz="2000" b="1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altLang="zh-CN" sz="2000" b="1" dirty="0" err="1">
                <a:latin typeface="Consolas" panose="020B0609020204030204" pitchFamily="49" charset="0"/>
              </a:rPr>
              <a:t>cout</a:t>
            </a:r>
            <a:r>
              <a:rPr lang="en-US" altLang="zh-CN" sz="2000" b="1" dirty="0">
                <a:latin typeface="Consolas" panose="020B0609020204030204" pitchFamily="49" charset="0"/>
              </a:rPr>
              <a:t> &lt;&lt; p1.use_count() &lt;&lt; ' ';</a:t>
            </a:r>
          </a:p>
          <a:p>
            <a:endParaRPr lang="zh-CN" altLang="en-US" sz="2400" b="1" dirty="0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04A022B2-05F1-46CD-AF83-FA57C619E266}"/>
              </a:ext>
            </a:extLst>
          </p:cNvPr>
          <p:cNvGrpSpPr/>
          <p:nvPr/>
        </p:nvGrpSpPr>
        <p:grpSpPr>
          <a:xfrm>
            <a:off x="4756959" y="1442992"/>
            <a:ext cx="3919497" cy="4141652"/>
            <a:chOff x="5086167" y="1884868"/>
            <a:chExt cx="3919497" cy="4141652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771CFE1F-44AC-45C8-976F-4FA2BDAAFF7F}"/>
                </a:ext>
              </a:extLst>
            </p:cNvPr>
            <p:cNvGrpSpPr/>
            <p:nvPr/>
          </p:nvGrpSpPr>
          <p:grpSpPr>
            <a:xfrm>
              <a:off x="5086167" y="1884868"/>
              <a:ext cx="3919497" cy="4141652"/>
              <a:chOff x="5076056" y="1809383"/>
              <a:chExt cx="3919497" cy="4141652"/>
            </a:xfrm>
          </p:grpSpPr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7CDFE1A2-8D98-425C-89F6-F5F7CD56BFFE}"/>
                  </a:ext>
                </a:extLst>
              </p:cNvPr>
              <p:cNvSpPr/>
              <p:nvPr/>
            </p:nvSpPr>
            <p:spPr>
              <a:xfrm>
                <a:off x="7483385" y="1809383"/>
                <a:ext cx="1512168" cy="64807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err="1">
                    <a:latin typeface="Consolas" panose="020B0609020204030204" pitchFamily="49" charset="0"/>
                  </a:rPr>
                  <a:t>shared_ptr</a:t>
                </a:r>
                <a:r>
                  <a:rPr lang="en-US" altLang="zh-CN" dirty="0">
                    <a:latin typeface="Consolas" panose="020B0609020204030204" pitchFamily="49" charset="0"/>
                  </a:rPr>
                  <a:t> p2</a:t>
                </a:r>
                <a:endParaRPr lang="zh-CN" altLang="en-US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B1727143-9A47-4F0D-BCA9-2A1E6AC4B9FC}"/>
                  </a:ext>
                </a:extLst>
              </p:cNvPr>
              <p:cNvSpPr/>
              <p:nvPr/>
            </p:nvSpPr>
            <p:spPr>
              <a:xfrm>
                <a:off x="5076056" y="1809383"/>
                <a:ext cx="1512168" cy="64807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err="1">
                    <a:latin typeface="Consolas" panose="020B0609020204030204" pitchFamily="49" charset="0"/>
                  </a:rPr>
                  <a:t>shared_ptr</a:t>
                </a:r>
                <a:r>
                  <a:rPr lang="en-US" altLang="zh-CN" dirty="0">
                    <a:latin typeface="Consolas" panose="020B0609020204030204" pitchFamily="49" charset="0"/>
                  </a:rPr>
                  <a:t> p1</a:t>
                </a:r>
                <a:endParaRPr lang="zh-CN" altLang="en-US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4446A7BA-22B5-4EA5-BF3C-9F6EA6CCC37B}"/>
                  </a:ext>
                </a:extLst>
              </p:cNvPr>
              <p:cNvSpPr/>
              <p:nvPr/>
            </p:nvSpPr>
            <p:spPr>
              <a:xfrm>
                <a:off x="6392671" y="3670390"/>
                <a:ext cx="1327209" cy="75467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latin typeface="Consolas" panose="020B0609020204030204" pitchFamily="49" charset="0"/>
                  </a:rPr>
                  <a:t>辅助指针</a:t>
                </a:r>
                <a:r>
                  <a:rPr lang="en-US" altLang="zh-CN" sz="2000" b="1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count=2</a:t>
                </a:r>
                <a:endParaRPr lang="zh-CN" altLang="en-US" b="1" dirty="0">
                  <a:solidFill>
                    <a:schemeClr val="bg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09314360-2510-403C-A866-6552E0210372}"/>
                  </a:ext>
                </a:extLst>
              </p:cNvPr>
              <p:cNvSpPr/>
              <p:nvPr/>
            </p:nvSpPr>
            <p:spPr>
              <a:xfrm>
                <a:off x="6444208" y="5302963"/>
                <a:ext cx="1224136" cy="64807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b="1" dirty="0"/>
                  <a:t>4</a:t>
                </a:r>
                <a:endParaRPr lang="zh-CN" altLang="en-US" sz="2800" b="1" dirty="0"/>
              </a:p>
            </p:txBody>
          </p:sp>
          <p:cxnSp>
            <p:nvCxnSpPr>
              <p:cNvPr id="14" name="直接箭头连接符 13">
                <a:extLst>
                  <a:ext uri="{FF2B5EF4-FFF2-40B4-BE49-F238E27FC236}">
                    <a16:creationId xmlns:a16="http://schemas.microsoft.com/office/drawing/2014/main" id="{16955295-BC92-4687-B572-7C8D5BB55A46}"/>
                  </a:ext>
                </a:extLst>
              </p:cNvPr>
              <p:cNvCxnSpPr>
                <a:cxnSpLocks/>
                <a:stCxn id="11" idx="2"/>
                <a:endCxn id="12" idx="0"/>
              </p:cNvCxnSpPr>
              <p:nvPr/>
            </p:nvCxnSpPr>
            <p:spPr>
              <a:xfrm>
                <a:off x="5832140" y="2457455"/>
                <a:ext cx="1224136" cy="121293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箭头连接符 14">
                <a:extLst>
                  <a:ext uri="{FF2B5EF4-FFF2-40B4-BE49-F238E27FC236}">
                    <a16:creationId xmlns:a16="http://schemas.microsoft.com/office/drawing/2014/main" id="{BFD14999-530B-4C81-90FF-CB8D7B8659C2}"/>
                  </a:ext>
                </a:extLst>
              </p:cNvPr>
              <p:cNvCxnSpPr>
                <a:cxnSpLocks/>
                <a:stCxn id="10" idx="2"/>
                <a:endCxn id="12" idx="0"/>
              </p:cNvCxnSpPr>
              <p:nvPr/>
            </p:nvCxnSpPr>
            <p:spPr>
              <a:xfrm flipH="1">
                <a:off x="7056276" y="2457455"/>
                <a:ext cx="1183193" cy="121293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92E76E11-6390-4B8A-971C-E2EF4068EDD5}"/>
                </a:ext>
              </a:extLst>
            </p:cNvPr>
            <p:cNvCxnSpPr>
              <a:cxnSpLocks/>
              <a:stCxn id="12" idx="2"/>
              <a:endCxn id="13" idx="0"/>
            </p:cNvCxnSpPr>
            <p:nvPr/>
          </p:nvCxnSpPr>
          <p:spPr>
            <a:xfrm>
              <a:off x="7066387" y="4500553"/>
              <a:ext cx="0" cy="87789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8349157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D3ADC2-1B0B-411D-9AB4-985AD3F21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运行过程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EC445DC-21C2-4ABC-A980-04516B458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54</a:t>
            </a:fld>
            <a:endParaRPr lang="en-US" altLang="zh-CN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66EF2D2-4E00-4AA1-83B0-6DCBACF1187A}"/>
              </a:ext>
            </a:extLst>
          </p:cNvPr>
          <p:cNvSpPr txBox="1"/>
          <p:nvPr/>
        </p:nvSpPr>
        <p:spPr>
          <a:xfrm>
            <a:off x="467544" y="2708920"/>
            <a:ext cx="4878259" cy="29854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err="1">
                <a:latin typeface="Consolas" panose="020B0609020204030204" pitchFamily="49" charset="0"/>
              </a:rPr>
              <a:t>shared_ptr</a:t>
            </a:r>
            <a:r>
              <a:rPr lang="en-US" altLang="zh-CN" sz="2000" b="1" dirty="0">
                <a:latin typeface="Consolas" panose="020B0609020204030204" pitchFamily="49" charset="0"/>
              </a:rPr>
              <a:t>&lt;</a:t>
            </a:r>
            <a:r>
              <a:rPr lang="en-US" altLang="zh-CN" sz="2000" b="1" dirty="0" err="1">
                <a:latin typeface="Consolas" panose="020B0609020204030204" pitchFamily="49" charset="0"/>
              </a:rPr>
              <a:t>int</a:t>
            </a:r>
            <a:r>
              <a:rPr lang="en-US" altLang="zh-CN" sz="2000" b="1" dirty="0">
                <a:latin typeface="Consolas" panose="020B0609020204030204" pitchFamily="49" charset="0"/>
              </a:rPr>
              <a:t>&gt; p1(new </a:t>
            </a:r>
            <a:r>
              <a:rPr lang="en-US" altLang="zh-CN" sz="2000" b="1" dirty="0" err="1">
                <a:latin typeface="Consolas" panose="020B0609020204030204" pitchFamily="49" charset="0"/>
              </a:rPr>
              <a:t>int</a:t>
            </a:r>
            <a:r>
              <a:rPr lang="en-US" altLang="zh-CN" sz="2000" b="1" dirty="0">
                <a:latin typeface="Consolas" panose="020B0609020204030204" pitchFamily="49" charset="0"/>
              </a:rPr>
              <a:t>(4));</a:t>
            </a:r>
          </a:p>
          <a:p>
            <a:r>
              <a:rPr lang="en-US" altLang="zh-CN" sz="2000" b="1" dirty="0" err="1">
                <a:latin typeface="Consolas" panose="020B0609020204030204" pitchFamily="49" charset="0"/>
              </a:rPr>
              <a:t>cout</a:t>
            </a:r>
            <a:r>
              <a:rPr lang="en-US" altLang="zh-CN" sz="2000" b="1" dirty="0">
                <a:latin typeface="Consolas" panose="020B0609020204030204" pitchFamily="49" charset="0"/>
              </a:rPr>
              <a:t> &lt;&lt; p1.use_count() &lt;&lt; ' ';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</a:t>
            </a:r>
            <a:r>
              <a:rPr lang="en-US" altLang="zh-CN" sz="2000" b="1" dirty="0" err="1">
                <a:latin typeface="Consolas" panose="020B0609020204030204" pitchFamily="49" charset="0"/>
              </a:rPr>
              <a:t>shared_ptr</a:t>
            </a:r>
            <a:r>
              <a:rPr lang="en-US" altLang="zh-CN" sz="2000" b="1" dirty="0">
                <a:latin typeface="Consolas" panose="020B0609020204030204" pitchFamily="49" charset="0"/>
              </a:rPr>
              <a:t>&lt;</a:t>
            </a:r>
            <a:r>
              <a:rPr lang="en-US" altLang="zh-CN" sz="2000" b="1" dirty="0" err="1">
                <a:latin typeface="Consolas" panose="020B0609020204030204" pitchFamily="49" charset="0"/>
              </a:rPr>
              <a:t>int</a:t>
            </a:r>
            <a:r>
              <a:rPr lang="en-US" altLang="zh-CN" sz="2000" b="1" dirty="0">
                <a:latin typeface="Consolas" panose="020B0609020204030204" pitchFamily="49" charset="0"/>
              </a:rPr>
              <a:t>&gt; p2 = p1;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</a:t>
            </a:r>
            <a:r>
              <a:rPr lang="en-US" altLang="zh-CN" sz="2000" b="1" dirty="0" err="1">
                <a:latin typeface="Consolas" panose="020B0609020204030204" pitchFamily="49" charset="0"/>
              </a:rPr>
              <a:t>cout</a:t>
            </a:r>
            <a:r>
              <a:rPr lang="en-US" altLang="zh-CN" sz="2000" b="1" dirty="0">
                <a:latin typeface="Consolas" panose="020B0609020204030204" pitchFamily="49" charset="0"/>
              </a:rPr>
              <a:t> &lt;&lt; p1.use_count() &lt;&lt; ' ';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</a:t>
            </a:r>
            <a:r>
              <a:rPr lang="en-US" altLang="zh-CN" sz="2000" b="1" dirty="0" err="1">
                <a:latin typeface="Consolas" panose="020B0609020204030204" pitchFamily="49" charset="0"/>
              </a:rPr>
              <a:t>cout</a:t>
            </a:r>
            <a:r>
              <a:rPr lang="en-US" altLang="zh-CN" sz="2000" b="1" dirty="0">
                <a:latin typeface="Consolas" panose="020B0609020204030204" pitchFamily="49" charset="0"/>
              </a:rPr>
              <a:t> &lt;&lt; p2.use_count() &lt;&lt; ' ';</a:t>
            </a:r>
          </a:p>
          <a:p>
            <a:r>
              <a:rPr lang="en-US" altLang="zh-CN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}	//p2</a:t>
            </a:r>
            <a:r>
              <a:rPr lang="zh-CN" alt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出作用域</a:t>
            </a:r>
            <a:endParaRPr lang="en-US" altLang="zh-CN" sz="20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zh-CN" sz="2000" b="1" dirty="0" err="1">
                <a:latin typeface="Consolas" panose="020B0609020204030204" pitchFamily="49" charset="0"/>
              </a:rPr>
              <a:t>cout</a:t>
            </a:r>
            <a:r>
              <a:rPr lang="en-US" altLang="zh-CN" sz="2000" b="1" dirty="0">
                <a:latin typeface="Consolas" panose="020B0609020204030204" pitchFamily="49" charset="0"/>
              </a:rPr>
              <a:t> &lt;&lt; p1.use_count() &lt;&lt; ' ';</a:t>
            </a:r>
          </a:p>
          <a:p>
            <a:endParaRPr lang="zh-CN" altLang="en-US" sz="2400" b="1" dirty="0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04A022B2-05F1-46CD-AF83-FA57C619E266}"/>
              </a:ext>
            </a:extLst>
          </p:cNvPr>
          <p:cNvGrpSpPr/>
          <p:nvPr/>
        </p:nvGrpSpPr>
        <p:grpSpPr>
          <a:xfrm>
            <a:off x="4756959" y="1442992"/>
            <a:ext cx="2643824" cy="4141652"/>
            <a:chOff x="5086167" y="1884868"/>
            <a:chExt cx="2643824" cy="4141652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771CFE1F-44AC-45C8-976F-4FA2BDAAFF7F}"/>
                </a:ext>
              </a:extLst>
            </p:cNvPr>
            <p:cNvGrpSpPr/>
            <p:nvPr/>
          </p:nvGrpSpPr>
          <p:grpSpPr>
            <a:xfrm>
              <a:off x="5086167" y="1884868"/>
              <a:ext cx="2643824" cy="4141652"/>
              <a:chOff x="5076056" y="1809383"/>
              <a:chExt cx="2643824" cy="4141652"/>
            </a:xfrm>
          </p:grpSpPr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B1727143-9A47-4F0D-BCA9-2A1E6AC4B9FC}"/>
                  </a:ext>
                </a:extLst>
              </p:cNvPr>
              <p:cNvSpPr/>
              <p:nvPr/>
            </p:nvSpPr>
            <p:spPr>
              <a:xfrm>
                <a:off x="5076056" y="1809383"/>
                <a:ext cx="1512168" cy="64807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err="1">
                    <a:latin typeface="Consolas" panose="020B0609020204030204" pitchFamily="49" charset="0"/>
                  </a:rPr>
                  <a:t>shared_ptr</a:t>
                </a:r>
                <a:r>
                  <a:rPr lang="en-US" altLang="zh-CN" dirty="0">
                    <a:latin typeface="Consolas" panose="020B0609020204030204" pitchFamily="49" charset="0"/>
                  </a:rPr>
                  <a:t> p1</a:t>
                </a:r>
                <a:endParaRPr lang="zh-CN" altLang="en-US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4446A7BA-22B5-4EA5-BF3C-9F6EA6CCC37B}"/>
                  </a:ext>
                </a:extLst>
              </p:cNvPr>
              <p:cNvSpPr/>
              <p:nvPr/>
            </p:nvSpPr>
            <p:spPr>
              <a:xfrm>
                <a:off x="6392671" y="3670390"/>
                <a:ext cx="1327209" cy="75467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latin typeface="Consolas" panose="020B0609020204030204" pitchFamily="49" charset="0"/>
                  </a:rPr>
                  <a:t>辅助指针</a:t>
                </a:r>
                <a:r>
                  <a:rPr lang="en-US" altLang="zh-CN" sz="2000" b="1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count=1</a:t>
                </a:r>
                <a:endParaRPr lang="zh-CN" altLang="en-US" b="1" dirty="0">
                  <a:solidFill>
                    <a:schemeClr val="bg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09314360-2510-403C-A866-6552E0210372}"/>
                  </a:ext>
                </a:extLst>
              </p:cNvPr>
              <p:cNvSpPr/>
              <p:nvPr/>
            </p:nvSpPr>
            <p:spPr>
              <a:xfrm>
                <a:off x="6444208" y="5302963"/>
                <a:ext cx="1224136" cy="64807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b="1" dirty="0"/>
                  <a:t>4</a:t>
                </a:r>
                <a:endParaRPr lang="zh-CN" altLang="en-US" sz="2800" b="1" dirty="0"/>
              </a:p>
            </p:txBody>
          </p:sp>
          <p:cxnSp>
            <p:nvCxnSpPr>
              <p:cNvPr id="14" name="直接箭头连接符 13">
                <a:extLst>
                  <a:ext uri="{FF2B5EF4-FFF2-40B4-BE49-F238E27FC236}">
                    <a16:creationId xmlns:a16="http://schemas.microsoft.com/office/drawing/2014/main" id="{16955295-BC92-4687-B572-7C8D5BB55A46}"/>
                  </a:ext>
                </a:extLst>
              </p:cNvPr>
              <p:cNvCxnSpPr>
                <a:cxnSpLocks/>
                <a:stCxn id="11" idx="2"/>
                <a:endCxn id="12" idx="0"/>
              </p:cNvCxnSpPr>
              <p:nvPr/>
            </p:nvCxnSpPr>
            <p:spPr>
              <a:xfrm>
                <a:off x="5832140" y="2457455"/>
                <a:ext cx="1224136" cy="121293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92E76E11-6390-4B8A-971C-E2EF4068EDD5}"/>
                </a:ext>
              </a:extLst>
            </p:cNvPr>
            <p:cNvCxnSpPr>
              <a:cxnSpLocks/>
              <a:stCxn id="12" idx="2"/>
              <a:endCxn id="13" idx="0"/>
            </p:cNvCxnSpPr>
            <p:nvPr/>
          </p:nvCxnSpPr>
          <p:spPr>
            <a:xfrm>
              <a:off x="7066387" y="4500553"/>
              <a:ext cx="0" cy="87789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2626141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D3ADC2-1B0B-411D-9AB4-985AD3F21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运行过程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EC445DC-21C2-4ABC-A980-04516B458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55</a:t>
            </a:fld>
            <a:endParaRPr lang="en-US" altLang="zh-CN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66EF2D2-4E00-4AA1-83B0-6DCBACF1187A}"/>
              </a:ext>
            </a:extLst>
          </p:cNvPr>
          <p:cNvSpPr txBox="1"/>
          <p:nvPr/>
        </p:nvSpPr>
        <p:spPr>
          <a:xfrm>
            <a:off x="467544" y="2708920"/>
            <a:ext cx="4878259" cy="29238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err="1">
                <a:latin typeface="Consolas" panose="020B0609020204030204" pitchFamily="49" charset="0"/>
              </a:rPr>
              <a:t>shared_ptr</a:t>
            </a:r>
            <a:r>
              <a:rPr lang="en-US" altLang="zh-CN" sz="2000" b="1" dirty="0">
                <a:latin typeface="Consolas" panose="020B0609020204030204" pitchFamily="49" charset="0"/>
              </a:rPr>
              <a:t>&lt;</a:t>
            </a:r>
            <a:r>
              <a:rPr lang="en-US" altLang="zh-CN" sz="2000" b="1" dirty="0" err="1">
                <a:latin typeface="Consolas" panose="020B0609020204030204" pitchFamily="49" charset="0"/>
              </a:rPr>
              <a:t>int</a:t>
            </a:r>
            <a:r>
              <a:rPr lang="en-US" altLang="zh-CN" sz="2000" b="1" dirty="0">
                <a:latin typeface="Consolas" panose="020B0609020204030204" pitchFamily="49" charset="0"/>
              </a:rPr>
              <a:t>&gt; p1(new </a:t>
            </a:r>
            <a:r>
              <a:rPr lang="en-US" altLang="zh-CN" sz="2000" b="1" dirty="0" err="1">
                <a:latin typeface="Consolas" panose="020B0609020204030204" pitchFamily="49" charset="0"/>
              </a:rPr>
              <a:t>int</a:t>
            </a:r>
            <a:r>
              <a:rPr lang="en-US" altLang="zh-CN" sz="2000" b="1" dirty="0">
                <a:latin typeface="Consolas" panose="020B0609020204030204" pitchFamily="49" charset="0"/>
              </a:rPr>
              <a:t>(4));</a:t>
            </a:r>
          </a:p>
          <a:p>
            <a:r>
              <a:rPr lang="en-US" altLang="zh-CN" sz="2000" b="1" dirty="0" err="1">
                <a:latin typeface="Consolas" panose="020B0609020204030204" pitchFamily="49" charset="0"/>
              </a:rPr>
              <a:t>cout</a:t>
            </a:r>
            <a:r>
              <a:rPr lang="en-US" altLang="zh-CN" sz="2000" b="1" dirty="0">
                <a:latin typeface="Consolas" panose="020B0609020204030204" pitchFamily="49" charset="0"/>
              </a:rPr>
              <a:t> &lt;&lt; p1.use_count() &lt;&lt; ' ';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</a:t>
            </a:r>
            <a:r>
              <a:rPr lang="en-US" altLang="zh-CN" sz="2000" b="1" dirty="0" err="1">
                <a:latin typeface="Consolas" panose="020B0609020204030204" pitchFamily="49" charset="0"/>
              </a:rPr>
              <a:t>shared_ptr</a:t>
            </a:r>
            <a:r>
              <a:rPr lang="en-US" altLang="zh-CN" sz="2000" b="1" dirty="0">
                <a:latin typeface="Consolas" panose="020B0609020204030204" pitchFamily="49" charset="0"/>
              </a:rPr>
              <a:t>&lt;</a:t>
            </a:r>
            <a:r>
              <a:rPr lang="en-US" altLang="zh-CN" sz="2000" b="1" dirty="0" err="1">
                <a:latin typeface="Consolas" panose="020B0609020204030204" pitchFamily="49" charset="0"/>
              </a:rPr>
              <a:t>int</a:t>
            </a:r>
            <a:r>
              <a:rPr lang="en-US" altLang="zh-CN" sz="2000" b="1" dirty="0">
                <a:latin typeface="Consolas" panose="020B0609020204030204" pitchFamily="49" charset="0"/>
              </a:rPr>
              <a:t>&gt; p2 = p1;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</a:t>
            </a:r>
            <a:r>
              <a:rPr lang="en-US" altLang="zh-CN" sz="2000" b="1" dirty="0" err="1">
                <a:latin typeface="Consolas" panose="020B0609020204030204" pitchFamily="49" charset="0"/>
              </a:rPr>
              <a:t>cout</a:t>
            </a:r>
            <a:r>
              <a:rPr lang="en-US" altLang="zh-CN" sz="2000" b="1" dirty="0">
                <a:latin typeface="Consolas" panose="020B0609020204030204" pitchFamily="49" charset="0"/>
              </a:rPr>
              <a:t> &lt;&lt; p1.use_count() &lt;&lt; ' ';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</a:t>
            </a:r>
            <a:r>
              <a:rPr lang="en-US" altLang="zh-CN" sz="2000" b="1" dirty="0" err="1">
                <a:latin typeface="Consolas" panose="020B0609020204030204" pitchFamily="49" charset="0"/>
              </a:rPr>
              <a:t>cout</a:t>
            </a:r>
            <a:r>
              <a:rPr lang="en-US" altLang="zh-CN" sz="2000" b="1" dirty="0">
                <a:latin typeface="Consolas" panose="020B0609020204030204" pitchFamily="49" charset="0"/>
              </a:rPr>
              <a:t> &lt;&lt; p2.use_count() &lt;&lt; ' ';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}	</a:t>
            </a:r>
            <a:r>
              <a:rPr lang="en-US" altLang="zh-CN" sz="2000" b="1" dirty="0">
                <a:solidFill>
                  <a:srgbClr val="1D9A78"/>
                </a:solidFill>
                <a:latin typeface="Consolas" panose="020B0609020204030204" pitchFamily="49" charset="0"/>
              </a:rPr>
              <a:t>//p2</a:t>
            </a:r>
            <a:r>
              <a:rPr lang="zh-CN" altLang="en-US" sz="2000" b="1" dirty="0">
                <a:solidFill>
                  <a:srgbClr val="1D9A78"/>
                </a:solidFill>
                <a:latin typeface="Consolas" panose="020B0609020204030204" pitchFamily="49" charset="0"/>
              </a:rPr>
              <a:t>出作用域</a:t>
            </a:r>
            <a:endParaRPr lang="en-US" altLang="zh-CN" sz="2000" b="1" dirty="0">
              <a:solidFill>
                <a:srgbClr val="1D9A78"/>
              </a:solidFill>
              <a:latin typeface="Consolas" panose="020B0609020204030204" pitchFamily="49" charset="0"/>
            </a:endParaRPr>
          </a:p>
          <a:p>
            <a:r>
              <a:rPr lang="en-US" altLang="zh-CN" sz="2000" b="1" dirty="0" err="1">
                <a:latin typeface="Consolas" panose="020B0609020204030204" pitchFamily="49" charset="0"/>
              </a:rPr>
              <a:t>cout</a:t>
            </a:r>
            <a:r>
              <a:rPr lang="en-US" altLang="zh-CN" sz="2000" b="1" dirty="0">
                <a:latin typeface="Consolas" panose="020B0609020204030204" pitchFamily="49" charset="0"/>
              </a:rPr>
              <a:t> &lt;&lt; p1.use_count() &lt;&lt; ' ';</a:t>
            </a:r>
          </a:p>
          <a:p>
            <a:r>
              <a:rPr lang="en-US" altLang="zh-CN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调用</a:t>
            </a:r>
            <a:r>
              <a:rPr lang="en-US" altLang="zh-CN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delete</a:t>
            </a:r>
            <a:r>
              <a:rPr lang="zh-CN" alt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，销毁</a:t>
            </a:r>
            <a:r>
              <a:rPr lang="en-US" altLang="zh-CN" sz="2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04A022B2-05F1-46CD-AF83-FA57C619E266}"/>
              </a:ext>
            </a:extLst>
          </p:cNvPr>
          <p:cNvGrpSpPr/>
          <p:nvPr/>
        </p:nvGrpSpPr>
        <p:grpSpPr>
          <a:xfrm>
            <a:off x="6073574" y="3303999"/>
            <a:ext cx="1327209" cy="2280645"/>
            <a:chOff x="6402782" y="3745875"/>
            <a:chExt cx="1327209" cy="2280645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771CFE1F-44AC-45C8-976F-4FA2BDAAFF7F}"/>
                </a:ext>
              </a:extLst>
            </p:cNvPr>
            <p:cNvGrpSpPr/>
            <p:nvPr/>
          </p:nvGrpSpPr>
          <p:grpSpPr>
            <a:xfrm>
              <a:off x="6402782" y="3745875"/>
              <a:ext cx="1327209" cy="2280645"/>
              <a:chOff x="6392671" y="3670390"/>
              <a:chExt cx="1327209" cy="2280645"/>
            </a:xfrm>
          </p:grpSpPr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4446A7BA-22B5-4EA5-BF3C-9F6EA6CCC37B}"/>
                  </a:ext>
                </a:extLst>
              </p:cNvPr>
              <p:cNvSpPr/>
              <p:nvPr/>
            </p:nvSpPr>
            <p:spPr>
              <a:xfrm>
                <a:off x="6392671" y="3670390"/>
                <a:ext cx="1327209" cy="754678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>
                    <a:latin typeface="Consolas" panose="020B0609020204030204" pitchFamily="49" charset="0"/>
                  </a:rPr>
                  <a:t>辅助指针</a:t>
                </a:r>
                <a:r>
                  <a:rPr lang="en-US" altLang="zh-CN" sz="2000" b="1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count=0</a:t>
                </a:r>
                <a:endParaRPr lang="zh-CN" altLang="en-US" b="1" dirty="0">
                  <a:solidFill>
                    <a:schemeClr val="bg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09314360-2510-403C-A866-6552E0210372}"/>
                  </a:ext>
                </a:extLst>
              </p:cNvPr>
              <p:cNvSpPr/>
              <p:nvPr/>
            </p:nvSpPr>
            <p:spPr>
              <a:xfrm>
                <a:off x="6444208" y="5302963"/>
                <a:ext cx="1224136" cy="64807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b="1" dirty="0"/>
                  <a:t>4</a:t>
                </a:r>
                <a:endParaRPr lang="zh-CN" altLang="en-US" sz="2800" b="1" dirty="0"/>
              </a:p>
            </p:txBody>
          </p:sp>
        </p:grp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92E76E11-6390-4B8A-971C-E2EF4068EDD5}"/>
                </a:ext>
              </a:extLst>
            </p:cNvPr>
            <p:cNvCxnSpPr>
              <a:cxnSpLocks/>
              <a:stCxn id="12" idx="2"/>
              <a:endCxn id="13" idx="0"/>
            </p:cNvCxnSpPr>
            <p:nvPr/>
          </p:nvCxnSpPr>
          <p:spPr>
            <a:xfrm>
              <a:off x="7066387" y="4500553"/>
              <a:ext cx="0" cy="87789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4706404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08FFF5-43A4-4786-9EA1-829CB557D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shared_ptr</a:t>
            </a:r>
            <a:r>
              <a:rPr lang="zh-CN" altLang="en-US" dirty="0"/>
              <a:t>的其他用法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30BF8B-13A0-42E1-9823-00AB76018E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其他用法</a:t>
            </a:r>
            <a:endParaRPr lang="en-US" altLang="zh-CN" dirty="0"/>
          </a:p>
          <a:p>
            <a:pPr lvl="1"/>
            <a:r>
              <a:rPr lang="en-US" altLang="zh-CN" dirty="0" err="1"/>
              <a:t>p.get</a:t>
            </a:r>
            <a:r>
              <a:rPr lang="en-US" altLang="zh-CN" dirty="0"/>
              <a:t>()	</a:t>
            </a:r>
            <a:r>
              <a:rPr lang="zh-CN" altLang="en-US" dirty="0"/>
              <a:t>获取裸指针</a:t>
            </a:r>
            <a:endParaRPr lang="en-US" altLang="zh-CN" dirty="0"/>
          </a:p>
          <a:p>
            <a:pPr lvl="1"/>
            <a:r>
              <a:rPr lang="en-US" altLang="zh-CN" dirty="0" err="1"/>
              <a:t>p.reset</a:t>
            </a:r>
            <a:r>
              <a:rPr lang="en-US" altLang="zh-CN" dirty="0"/>
              <a:t>()	</a:t>
            </a:r>
            <a:r>
              <a:rPr lang="zh-CN" altLang="en-US" dirty="0"/>
              <a:t>清除指针并减少引用计数</a:t>
            </a:r>
            <a:endParaRPr lang="en-US" altLang="zh-CN" dirty="0"/>
          </a:p>
          <a:p>
            <a:pPr lvl="1"/>
            <a:r>
              <a:rPr lang="en-US" altLang="zh-CN" dirty="0" err="1"/>
              <a:t>static_pointer_cast</a:t>
            </a:r>
            <a:r>
              <a:rPr lang="en-US" altLang="zh-CN" dirty="0"/>
              <a:t>&lt;</a:t>
            </a:r>
            <a:r>
              <a:rPr lang="en-US" altLang="zh-CN" dirty="0" err="1"/>
              <a:t>int</a:t>
            </a:r>
            <a:r>
              <a:rPr lang="en-US" altLang="zh-CN" dirty="0"/>
              <a:t>&gt;(p)</a:t>
            </a:r>
          </a:p>
          <a:p>
            <a:pPr lvl="1"/>
            <a:r>
              <a:rPr lang="en-US" altLang="zh-CN" dirty="0" err="1"/>
              <a:t>dynamic_pointer_cast</a:t>
            </a:r>
            <a:r>
              <a:rPr lang="en-US" altLang="zh-CN" dirty="0"/>
              <a:t>&lt;Base&gt;(p)</a:t>
            </a:r>
          </a:p>
          <a:p>
            <a:r>
              <a:rPr lang="zh-CN" altLang="en-US" dirty="0"/>
              <a:t>注意！</a:t>
            </a:r>
            <a:endParaRPr lang="en-US" altLang="zh-CN" dirty="0"/>
          </a:p>
          <a:p>
            <a:pPr lvl="1"/>
            <a:r>
              <a:rPr lang="zh-CN" altLang="en-US" dirty="0"/>
              <a:t>不能使用同一裸指针初始化多个智能指针</a:t>
            </a: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/>
              <a:t>				</a:t>
            </a:r>
            <a:r>
              <a:rPr lang="en-US" altLang="zh-CN" dirty="0">
                <a:solidFill>
                  <a:srgbClr val="1D9A78"/>
                </a:solidFill>
              </a:rPr>
              <a:t>// </a:t>
            </a:r>
            <a:r>
              <a:rPr lang="zh-CN" altLang="en-US" sz="2000" dirty="0">
                <a:solidFill>
                  <a:srgbClr val="1D9A78"/>
                </a:solidFill>
              </a:rPr>
              <a:t>会产生多个辅助指针！</a:t>
            </a:r>
            <a:endParaRPr lang="en-US" altLang="zh-CN" sz="2000" dirty="0">
              <a:solidFill>
                <a:srgbClr val="1D9A78"/>
              </a:solidFill>
            </a:endParaRPr>
          </a:p>
          <a:p>
            <a:pPr lvl="1"/>
            <a:r>
              <a:rPr lang="zh-CN" altLang="en-US" dirty="0"/>
              <a:t>不能直接使用智能指针维护数组对象</a:t>
            </a:r>
            <a:endParaRPr lang="en-US" altLang="zh-CN" dirty="0"/>
          </a:p>
          <a:p>
            <a:pPr marL="914400" lvl="2" indent="0">
              <a:buNone/>
            </a:pPr>
            <a:r>
              <a:rPr lang="en-US" altLang="zh-CN" dirty="0"/>
              <a:t>(</a:t>
            </a:r>
            <a:r>
              <a:rPr lang="zh-CN" altLang="en-US" dirty="0"/>
              <a:t>为什么？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D709145-88B6-4EE2-B659-782AC0023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56</a:t>
            </a:fld>
            <a:endParaRPr lang="en-US" altLang="zh-CN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47F4401-3E18-460F-B3AF-B93AFCCAB33F}"/>
              </a:ext>
            </a:extLst>
          </p:cNvPr>
          <p:cNvSpPr txBox="1"/>
          <p:nvPr/>
        </p:nvSpPr>
        <p:spPr>
          <a:xfrm>
            <a:off x="1547664" y="4497071"/>
            <a:ext cx="66736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err="1">
                <a:latin typeface="Consolas" panose="020B0609020204030204" pitchFamily="49" charset="0"/>
              </a:rPr>
              <a:t>int</a:t>
            </a:r>
            <a:r>
              <a:rPr lang="en-US" altLang="zh-CN" sz="2000" b="1" dirty="0">
                <a:latin typeface="Consolas" panose="020B0609020204030204" pitchFamily="49" charset="0"/>
              </a:rPr>
              <a:t>* p =</a:t>
            </a:r>
            <a:r>
              <a:rPr lang="zh-CN" altLang="en-US" sz="2000" b="1" dirty="0"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latin typeface="Consolas" panose="020B0609020204030204" pitchFamily="49" charset="0"/>
              </a:rPr>
              <a:t>new </a:t>
            </a:r>
            <a:r>
              <a:rPr lang="en-US" altLang="zh-CN" sz="2000" b="1" dirty="0" err="1">
                <a:latin typeface="Consolas" panose="020B0609020204030204" pitchFamily="49" charset="0"/>
              </a:rPr>
              <a:t>int</a:t>
            </a:r>
            <a:r>
              <a:rPr lang="en-US" altLang="zh-CN" sz="2000" b="1" dirty="0">
                <a:latin typeface="Consolas" panose="020B0609020204030204" pitchFamily="49" charset="0"/>
              </a:rPr>
              <a:t>(); </a:t>
            </a:r>
          </a:p>
          <a:p>
            <a:r>
              <a:rPr lang="en-US" altLang="zh-CN" sz="2000" b="1" dirty="0" err="1">
                <a:latin typeface="Consolas" panose="020B0609020204030204" pitchFamily="49" charset="0"/>
              </a:rPr>
              <a:t>shared_ptr</a:t>
            </a:r>
            <a:r>
              <a:rPr lang="en-US" altLang="zh-CN" sz="2000" b="1" dirty="0">
                <a:latin typeface="Consolas" panose="020B0609020204030204" pitchFamily="49" charset="0"/>
              </a:rPr>
              <a:t>&lt;</a:t>
            </a:r>
            <a:r>
              <a:rPr lang="en-US" altLang="zh-CN" sz="2000" b="1" dirty="0" err="1">
                <a:latin typeface="Consolas" panose="020B0609020204030204" pitchFamily="49" charset="0"/>
              </a:rPr>
              <a:t>int</a:t>
            </a:r>
            <a:r>
              <a:rPr lang="en-US" altLang="zh-CN" sz="2000" b="1" dirty="0">
                <a:latin typeface="Consolas" panose="020B0609020204030204" pitchFamily="49" charset="0"/>
              </a:rPr>
              <a:t>&gt; p1(p); </a:t>
            </a:r>
            <a:r>
              <a:rPr lang="en-US" altLang="zh-CN" sz="2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shared_ptr</a:t>
            </a:r>
            <a:r>
              <a:rPr lang="en-US" altLang="zh-CN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&gt; p2(p);</a:t>
            </a:r>
            <a:r>
              <a:rPr lang="en-US" altLang="zh-CN" sz="2000" b="1" dirty="0">
                <a:latin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8114129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7FEB44-9382-49B8-AF20-4AC1DB9BC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智能指针不总是智能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BFF6A5-2756-4FAF-B22D-0368183B1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097" y="1364483"/>
            <a:ext cx="8047806" cy="4749029"/>
          </a:xfrm>
        </p:spPr>
        <p:txBody>
          <a:bodyPr/>
          <a:lstStyle/>
          <a:p>
            <a:r>
              <a:rPr lang="en-US" altLang="zh-CN" dirty="0"/>
              <a:t>Parent</a:t>
            </a:r>
            <a:r>
              <a:rPr lang="zh-CN" altLang="en-US" dirty="0"/>
              <a:t>类和</a:t>
            </a:r>
            <a:r>
              <a:rPr lang="en-US" altLang="zh-CN" dirty="0"/>
              <a:t>Child</a:t>
            </a:r>
            <a:r>
              <a:rPr lang="zh-CN" altLang="en-US" dirty="0"/>
              <a:t>类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917C50-67DE-43FB-9310-D66A651D5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57</a:t>
            </a:fld>
            <a:endParaRPr lang="en-US" altLang="zh-CN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5A4F8BB-F217-4734-B8A2-7C41B6931036}"/>
              </a:ext>
            </a:extLst>
          </p:cNvPr>
          <p:cNvSpPr txBox="1"/>
          <p:nvPr/>
        </p:nvSpPr>
        <p:spPr>
          <a:xfrm>
            <a:off x="1187624" y="1970831"/>
            <a:ext cx="6408712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latin typeface="Consolas" panose="020B0609020204030204" pitchFamily="49" charset="0"/>
              </a:rPr>
              <a:t>class Parent {</a:t>
            </a:r>
          </a:p>
          <a:p>
            <a:r>
              <a:rPr lang="en-US" altLang="zh-CN" sz="1600" b="1" dirty="0">
                <a:latin typeface="Consolas" panose="020B0609020204030204" pitchFamily="49" charset="0"/>
              </a:rPr>
              <a:t>    </a:t>
            </a:r>
            <a:r>
              <a:rPr lang="en-US" altLang="zh-CN" sz="16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shared_ptr</a:t>
            </a:r>
            <a:r>
              <a:rPr lang="en-US" altLang="zh-CN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&lt;Child&gt; child;</a:t>
            </a:r>
          </a:p>
          <a:p>
            <a:r>
              <a:rPr lang="en-US" altLang="zh-CN" sz="1600" b="1" dirty="0">
                <a:latin typeface="Consolas" panose="020B0609020204030204" pitchFamily="49" charset="0"/>
              </a:rPr>
              <a:t>public:</a:t>
            </a:r>
          </a:p>
          <a:p>
            <a:r>
              <a:rPr lang="en-US" altLang="zh-CN" sz="1600" b="1" dirty="0">
                <a:latin typeface="Consolas" panose="020B0609020204030204" pitchFamily="49" charset="0"/>
              </a:rPr>
              <a:t>    Parent() {</a:t>
            </a:r>
            <a:r>
              <a:rPr lang="en-US" altLang="zh-CN" sz="1600" b="1" dirty="0" err="1">
                <a:latin typeface="Consolas" panose="020B0609020204030204" pitchFamily="49" charset="0"/>
              </a:rPr>
              <a:t>cout</a:t>
            </a:r>
            <a:r>
              <a:rPr lang="en-US" altLang="zh-CN" sz="1600" b="1" dirty="0">
                <a:latin typeface="Consolas" panose="020B0609020204030204" pitchFamily="49" charset="0"/>
              </a:rPr>
              <a:t> &lt;&lt; "parent constructing" &lt;&lt; </a:t>
            </a:r>
            <a:r>
              <a:rPr lang="en-US" altLang="zh-CN" sz="1600" b="1" dirty="0" err="1">
                <a:latin typeface="Consolas" panose="020B0609020204030204" pitchFamily="49" charset="0"/>
              </a:rPr>
              <a:t>endl</a:t>
            </a:r>
            <a:r>
              <a:rPr lang="en-US" altLang="zh-CN" sz="1600" b="1" dirty="0">
                <a:latin typeface="Consolas" panose="020B0609020204030204" pitchFamily="49" charset="0"/>
              </a:rPr>
              <a:t>; }</a:t>
            </a:r>
          </a:p>
          <a:p>
            <a:r>
              <a:rPr lang="en-US" altLang="zh-CN" sz="1600" b="1" dirty="0">
                <a:latin typeface="Consolas" panose="020B0609020204030204" pitchFamily="49" charset="0"/>
              </a:rPr>
              <a:t>    ~Parent() {</a:t>
            </a:r>
            <a:r>
              <a:rPr lang="en-US" altLang="zh-CN" sz="1600" b="1" dirty="0" err="1">
                <a:latin typeface="Consolas" panose="020B0609020204030204" pitchFamily="49" charset="0"/>
              </a:rPr>
              <a:t>cout</a:t>
            </a:r>
            <a:r>
              <a:rPr lang="en-US" altLang="zh-CN" sz="1600" b="1" dirty="0">
                <a:latin typeface="Consolas" panose="020B0609020204030204" pitchFamily="49" charset="0"/>
              </a:rPr>
              <a:t> &lt;&lt; "parent destructing" &lt;&lt; </a:t>
            </a:r>
            <a:r>
              <a:rPr lang="en-US" altLang="zh-CN" sz="1600" b="1" dirty="0" err="1">
                <a:latin typeface="Consolas" panose="020B0609020204030204" pitchFamily="49" charset="0"/>
              </a:rPr>
              <a:t>endl</a:t>
            </a:r>
            <a:r>
              <a:rPr lang="en-US" altLang="zh-CN" sz="1600" b="1" dirty="0">
                <a:latin typeface="Consolas" panose="020B0609020204030204" pitchFamily="49" charset="0"/>
              </a:rPr>
              <a:t>; }</a:t>
            </a:r>
          </a:p>
          <a:p>
            <a:r>
              <a:rPr lang="en-US" altLang="zh-CN" sz="1600" b="1" dirty="0">
                <a:latin typeface="Consolas" panose="020B0609020204030204" pitchFamily="49" charset="0"/>
              </a:rPr>
              <a:t>    void </a:t>
            </a:r>
            <a:r>
              <a:rPr lang="en-US" altLang="zh-CN" sz="1600" b="1" dirty="0" err="1">
                <a:latin typeface="Consolas" panose="020B0609020204030204" pitchFamily="49" charset="0"/>
              </a:rPr>
              <a:t>setChild</a:t>
            </a:r>
            <a:r>
              <a:rPr lang="en-US" altLang="zh-CN" sz="1600" b="1" dirty="0">
                <a:latin typeface="Consolas" panose="020B0609020204030204" pitchFamily="49" charset="0"/>
              </a:rPr>
              <a:t>(</a:t>
            </a:r>
            <a:r>
              <a:rPr lang="en-US" altLang="zh-CN" sz="1600" b="1" dirty="0" err="1">
                <a:latin typeface="Consolas" panose="020B0609020204030204" pitchFamily="49" charset="0"/>
              </a:rPr>
              <a:t>shared_ptr</a:t>
            </a:r>
            <a:r>
              <a:rPr lang="en-US" altLang="zh-CN" sz="1600" b="1" dirty="0">
                <a:latin typeface="Consolas" panose="020B0609020204030204" pitchFamily="49" charset="0"/>
              </a:rPr>
              <a:t>&lt;Child&gt; c) {</a:t>
            </a:r>
          </a:p>
          <a:p>
            <a:r>
              <a:rPr lang="en-US" altLang="zh-CN" sz="1600" b="1" dirty="0">
                <a:latin typeface="Consolas" panose="020B0609020204030204" pitchFamily="49" charset="0"/>
              </a:rPr>
              <a:t>        child = c;</a:t>
            </a:r>
          </a:p>
          <a:p>
            <a:r>
              <a:rPr lang="en-US" altLang="zh-CN" sz="1600" b="1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zh-CN" sz="1600" b="1" dirty="0">
                <a:latin typeface="Consolas" panose="020B0609020204030204" pitchFamily="49" charset="0"/>
              </a:rPr>
              <a:t>};</a:t>
            </a:r>
          </a:p>
          <a:p>
            <a:endParaRPr lang="en-US" altLang="zh-CN" sz="1600" b="1" dirty="0">
              <a:latin typeface="Consolas" panose="020B0609020204030204" pitchFamily="49" charset="0"/>
            </a:endParaRPr>
          </a:p>
          <a:p>
            <a:r>
              <a:rPr lang="en-US" altLang="zh-CN" sz="1600" b="1" dirty="0">
                <a:latin typeface="Consolas" panose="020B0609020204030204" pitchFamily="49" charset="0"/>
              </a:rPr>
              <a:t>class Child {</a:t>
            </a:r>
          </a:p>
          <a:p>
            <a:r>
              <a:rPr lang="en-US" altLang="zh-CN" sz="1600" b="1" dirty="0">
                <a:latin typeface="Consolas" panose="020B0609020204030204" pitchFamily="49" charset="0"/>
              </a:rPr>
              <a:t>    </a:t>
            </a:r>
            <a:r>
              <a:rPr lang="en-US" altLang="zh-CN" sz="16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shared_ptr</a:t>
            </a:r>
            <a:r>
              <a:rPr lang="en-US" altLang="zh-CN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&lt;Parent&gt; parent;</a:t>
            </a:r>
          </a:p>
          <a:p>
            <a:r>
              <a:rPr lang="en-US" altLang="zh-CN" sz="1600" b="1" dirty="0">
                <a:latin typeface="Consolas" panose="020B0609020204030204" pitchFamily="49" charset="0"/>
              </a:rPr>
              <a:t>public:</a:t>
            </a:r>
          </a:p>
          <a:p>
            <a:r>
              <a:rPr lang="en-US" altLang="zh-CN" sz="1600" b="1" dirty="0">
                <a:latin typeface="Consolas" panose="020B0609020204030204" pitchFamily="49" charset="0"/>
              </a:rPr>
              <a:t>    Child() {</a:t>
            </a:r>
            <a:r>
              <a:rPr lang="en-US" altLang="zh-CN" sz="1600" b="1" dirty="0" err="1">
                <a:latin typeface="Consolas" panose="020B0609020204030204" pitchFamily="49" charset="0"/>
              </a:rPr>
              <a:t>cout</a:t>
            </a:r>
            <a:r>
              <a:rPr lang="en-US" altLang="zh-CN" sz="1600" b="1" dirty="0">
                <a:latin typeface="Consolas" panose="020B0609020204030204" pitchFamily="49" charset="0"/>
              </a:rPr>
              <a:t> &lt;&lt; "child constructing" &lt;&lt; </a:t>
            </a:r>
            <a:r>
              <a:rPr lang="en-US" altLang="zh-CN" sz="1600" b="1" dirty="0" err="1">
                <a:latin typeface="Consolas" panose="020B0609020204030204" pitchFamily="49" charset="0"/>
              </a:rPr>
              <a:t>endl</a:t>
            </a:r>
            <a:r>
              <a:rPr lang="en-US" altLang="zh-CN" sz="1600" b="1" dirty="0">
                <a:latin typeface="Consolas" panose="020B0609020204030204" pitchFamily="49" charset="0"/>
              </a:rPr>
              <a:t>; }</a:t>
            </a:r>
          </a:p>
          <a:p>
            <a:r>
              <a:rPr lang="en-US" altLang="zh-CN" sz="1600" b="1" dirty="0">
                <a:latin typeface="Consolas" panose="020B0609020204030204" pitchFamily="49" charset="0"/>
              </a:rPr>
              <a:t>    ~Child() {</a:t>
            </a:r>
            <a:r>
              <a:rPr lang="en-US" altLang="zh-CN" sz="1600" b="1" dirty="0" err="1">
                <a:latin typeface="Consolas" panose="020B0609020204030204" pitchFamily="49" charset="0"/>
              </a:rPr>
              <a:t>cout</a:t>
            </a:r>
            <a:r>
              <a:rPr lang="en-US" altLang="zh-CN" sz="1600" b="1" dirty="0">
                <a:latin typeface="Consolas" panose="020B0609020204030204" pitchFamily="49" charset="0"/>
              </a:rPr>
              <a:t> &lt;&lt; "child destructing" &lt;&lt; </a:t>
            </a:r>
            <a:r>
              <a:rPr lang="en-US" altLang="zh-CN" sz="1600" b="1" dirty="0" err="1">
                <a:latin typeface="Consolas" panose="020B0609020204030204" pitchFamily="49" charset="0"/>
              </a:rPr>
              <a:t>endl</a:t>
            </a:r>
            <a:r>
              <a:rPr lang="en-US" altLang="zh-CN" sz="1600" b="1" dirty="0">
                <a:latin typeface="Consolas" panose="020B0609020204030204" pitchFamily="49" charset="0"/>
              </a:rPr>
              <a:t>; }</a:t>
            </a:r>
          </a:p>
          <a:p>
            <a:r>
              <a:rPr lang="en-US" altLang="zh-CN" sz="1600" b="1" dirty="0">
                <a:latin typeface="Consolas" panose="020B0609020204030204" pitchFamily="49" charset="0"/>
              </a:rPr>
              <a:t>    void </a:t>
            </a:r>
            <a:r>
              <a:rPr lang="en-US" altLang="zh-CN" sz="1600" b="1" dirty="0" err="1">
                <a:latin typeface="Consolas" panose="020B0609020204030204" pitchFamily="49" charset="0"/>
              </a:rPr>
              <a:t>setParent</a:t>
            </a:r>
            <a:r>
              <a:rPr lang="en-US" altLang="zh-CN" sz="1600" b="1" dirty="0">
                <a:latin typeface="Consolas" panose="020B0609020204030204" pitchFamily="49" charset="0"/>
              </a:rPr>
              <a:t>(</a:t>
            </a:r>
            <a:r>
              <a:rPr lang="en-US" altLang="zh-CN" sz="1600" b="1" dirty="0" err="1">
                <a:latin typeface="Consolas" panose="020B0609020204030204" pitchFamily="49" charset="0"/>
              </a:rPr>
              <a:t>shared_ptr</a:t>
            </a:r>
            <a:r>
              <a:rPr lang="en-US" altLang="zh-CN" sz="1600" b="1" dirty="0">
                <a:latin typeface="Consolas" panose="020B0609020204030204" pitchFamily="49" charset="0"/>
              </a:rPr>
              <a:t>&lt;Parent&gt; p) {</a:t>
            </a:r>
          </a:p>
          <a:p>
            <a:r>
              <a:rPr lang="en-US" altLang="zh-CN" sz="1600" b="1" dirty="0">
                <a:latin typeface="Consolas" panose="020B0609020204030204" pitchFamily="49" charset="0"/>
              </a:rPr>
              <a:t>        parent = p;</a:t>
            </a:r>
          </a:p>
          <a:p>
            <a:r>
              <a:rPr lang="en-US" altLang="zh-CN" sz="1600" b="1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zh-CN" sz="1600" b="1" dirty="0">
                <a:latin typeface="Consolas" panose="020B0609020204030204" pitchFamily="49" charset="0"/>
              </a:rPr>
              <a:t>};</a:t>
            </a:r>
            <a:endParaRPr lang="zh-CN" altLang="en-US" sz="16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000803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7FEB44-9382-49B8-AF20-4AC1DB9BC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智能指针不总是智能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BFF6A5-2756-4FAF-B22D-0368183B1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60" y="1439638"/>
            <a:ext cx="8047806" cy="4749029"/>
          </a:xfrm>
        </p:spPr>
        <p:txBody>
          <a:bodyPr/>
          <a:lstStyle/>
          <a:p>
            <a:r>
              <a:rPr lang="en-US" altLang="zh-CN" dirty="0"/>
              <a:t>Parent</a:t>
            </a:r>
            <a:r>
              <a:rPr lang="zh-CN" altLang="en-US" dirty="0"/>
              <a:t>类和</a:t>
            </a:r>
            <a:r>
              <a:rPr lang="en-US" altLang="zh-CN" dirty="0"/>
              <a:t>Child</a:t>
            </a:r>
            <a:r>
              <a:rPr lang="zh-CN" altLang="en-US" dirty="0"/>
              <a:t>类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917C50-67DE-43FB-9310-D66A651D5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58</a:t>
            </a:fld>
            <a:endParaRPr lang="en-US" altLang="zh-CN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5A4F8BB-F217-4734-B8A2-7C41B6931036}"/>
              </a:ext>
            </a:extLst>
          </p:cNvPr>
          <p:cNvSpPr txBox="1"/>
          <p:nvPr/>
        </p:nvSpPr>
        <p:spPr>
          <a:xfrm>
            <a:off x="1186162" y="1968771"/>
            <a:ext cx="640871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Consolas" panose="020B0609020204030204" pitchFamily="49" charset="0"/>
              </a:rPr>
              <a:t>void test() {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    </a:t>
            </a:r>
            <a:r>
              <a:rPr lang="en-US" altLang="zh-CN" b="1" dirty="0" err="1">
                <a:latin typeface="Consolas" panose="020B0609020204030204" pitchFamily="49" charset="0"/>
              </a:rPr>
              <a:t>shared_ptr</a:t>
            </a:r>
            <a:r>
              <a:rPr lang="en-US" altLang="zh-CN" b="1" dirty="0">
                <a:latin typeface="Consolas" panose="020B0609020204030204" pitchFamily="49" charset="0"/>
              </a:rPr>
              <a:t>&lt;Parent&gt; p(new Parent());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    </a:t>
            </a:r>
            <a:r>
              <a:rPr lang="en-US" altLang="zh-CN" b="1" dirty="0" err="1">
                <a:latin typeface="Consolas" panose="020B0609020204030204" pitchFamily="49" charset="0"/>
              </a:rPr>
              <a:t>shared_ptr</a:t>
            </a:r>
            <a:r>
              <a:rPr lang="en-US" altLang="zh-CN" b="1" dirty="0">
                <a:latin typeface="Consolas" panose="020B0609020204030204" pitchFamily="49" charset="0"/>
              </a:rPr>
              <a:t>&lt;Child&gt; c(new Child());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    p-&gt;</a:t>
            </a:r>
            <a:r>
              <a:rPr lang="en-US" altLang="zh-CN" b="1" dirty="0" err="1">
                <a:latin typeface="Consolas" panose="020B0609020204030204" pitchFamily="49" charset="0"/>
              </a:rPr>
              <a:t>setChild</a:t>
            </a:r>
            <a:r>
              <a:rPr lang="en-US" altLang="zh-CN" b="1" dirty="0">
                <a:latin typeface="Consolas" panose="020B0609020204030204" pitchFamily="49" charset="0"/>
              </a:rPr>
              <a:t>(c);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    c-&gt;</a:t>
            </a:r>
            <a:r>
              <a:rPr lang="en-US" altLang="zh-CN" b="1" dirty="0" err="1">
                <a:latin typeface="Consolas" panose="020B0609020204030204" pitchFamily="49" charset="0"/>
              </a:rPr>
              <a:t>setParent</a:t>
            </a:r>
            <a:r>
              <a:rPr lang="en-US" altLang="zh-CN" b="1" dirty="0">
                <a:latin typeface="Consolas" panose="020B0609020204030204" pitchFamily="49" charset="0"/>
              </a:rPr>
              <a:t>(p);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	</a:t>
            </a:r>
            <a:r>
              <a:rPr lang="en-US" altLang="zh-CN" b="1" dirty="0">
                <a:solidFill>
                  <a:srgbClr val="1D9A78"/>
                </a:solidFill>
                <a:latin typeface="Consolas" panose="020B0609020204030204" pitchFamily="49" charset="0"/>
              </a:rPr>
              <a:t>//p</a:t>
            </a:r>
            <a:r>
              <a:rPr lang="zh-CN" altLang="en-US" b="1" dirty="0">
                <a:solidFill>
                  <a:srgbClr val="1D9A78"/>
                </a:solidFill>
                <a:latin typeface="Consolas" panose="020B0609020204030204" pitchFamily="49" charset="0"/>
              </a:rPr>
              <a:t>和</a:t>
            </a:r>
            <a:r>
              <a:rPr lang="en-US" altLang="zh-CN" b="1" dirty="0">
                <a:solidFill>
                  <a:srgbClr val="1D9A78"/>
                </a:solidFill>
                <a:latin typeface="Consolas" panose="020B0609020204030204" pitchFamily="49" charset="0"/>
              </a:rPr>
              <a:t>c</a:t>
            </a:r>
            <a:r>
              <a:rPr lang="zh-CN" altLang="en-US" b="1" dirty="0">
                <a:solidFill>
                  <a:srgbClr val="1D9A78"/>
                </a:solidFill>
                <a:latin typeface="Consolas" panose="020B0609020204030204" pitchFamily="49" charset="0"/>
              </a:rPr>
              <a:t>被销毁</a:t>
            </a:r>
            <a:endParaRPr lang="en-US" altLang="zh-CN" b="1" dirty="0">
              <a:solidFill>
                <a:srgbClr val="1D9A78"/>
              </a:solidFill>
              <a:latin typeface="Consolas" panose="020B0609020204030204" pitchFamily="49" charset="0"/>
            </a:endParaRPr>
          </a:p>
          <a:p>
            <a:r>
              <a:rPr lang="en-US" altLang="zh-CN" b="1" dirty="0">
                <a:latin typeface="Consolas" panose="020B0609020204030204" pitchFamily="49" charset="0"/>
              </a:rPr>
              <a:t>}</a:t>
            </a:r>
          </a:p>
          <a:p>
            <a:endParaRPr lang="en-US" altLang="zh-CN" b="1" dirty="0">
              <a:latin typeface="Consolas" panose="020B0609020204030204" pitchFamily="49" charset="0"/>
            </a:endParaRPr>
          </a:p>
          <a:p>
            <a:r>
              <a:rPr lang="en-US" altLang="zh-CN" b="1" dirty="0" err="1">
                <a:latin typeface="Consolas" panose="020B0609020204030204" pitchFamily="49" charset="0"/>
              </a:rPr>
              <a:t>int</a:t>
            </a:r>
            <a:r>
              <a:rPr lang="en-US" altLang="zh-CN" b="1" dirty="0">
                <a:latin typeface="Consolas" panose="020B0609020204030204" pitchFamily="49" charset="0"/>
              </a:rPr>
              <a:t> main()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    test();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    return 0;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}</a:t>
            </a:r>
            <a:endParaRPr lang="zh-CN" altLang="en-US" b="1" dirty="0">
              <a:latin typeface="Consolas" panose="020B0609020204030204" pitchFamily="49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C44E6C9-A9DF-4A3B-863D-66990680B370}"/>
              </a:ext>
            </a:extLst>
          </p:cNvPr>
          <p:cNvSpPr txBox="1"/>
          <p:nvPr/>
        </p:nvSpPr>
        <p:spPr>
          <a:xfrm>
            <a:off x="3203848" y="5442141"/>
            <a:ext cx="54168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输出结果：</a:t>
            </a:r>
            <a:endParaRPr lang="en-US" altLang="zh-CN" sz="2400" b="1" dirty="0"/>
          </a:p>
          <a:p>
            <a:r>
              <a:rPr lang="en-US" altLang="zh-CN" sz="2400" b="1" dirty="0"/>
              <a:t>	parent constructing</a:t>
            </a:r>
          </a:p>
          <a:p>
            <a:r>
              <a:rPr lang="en-US" altLang="zh-CN" sz="2400" b="1" dirty="0"/>
              <a:t>	child constructing			</a:t>
            </a:r>
            <a:r>
              <a:rPr lang="zh-CN" altLang="en-US" sz="2400" b="1" dirty="0">
                <a:solidFill>
                  <a:srgbClr val="FF0000"/>
                </a:solidFill>
              </a:rPr>
              <a:t>没有析构？</a:t>
            </a:r>
            <a:endParaRPr lang="en-US" altLang="zh-CN" sz="2400" b="1" dirty="0">
              <a:solidFill>
                <a:srgbClr val="FF0000"/>
              </a:solidFill>
            </a:endParaRPr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B1655FD0-F23C-4F50-A51D-3DAED37BF4CA}"/>
              </a:ext>
            </a:extLst>
          </p:cNvPr>
          <p:cNvGrpSpPr/>
          <p:nvPr/>
        </p:nvGrpSpPr>
        <p:grpSpPr>
          <a:xfrm>
            <a:off x="5220116" y="3212976"/>
            <a:ext cx="3456295" cy="1944216"/>
            <a:chOff x="-3840141" y="3717032"/>
            <a:chExt cx="3456295" cy="1944216"/>
          </a:xfrm>
        </p:grpSpPr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64066983-07B2-40D3-8899-DD58D75B21DE}"/>
                </a:ext>
              </a:extLst>
            </p:cNvPr>
            <p:cNvGrpSpPr/>
            <p:nvPr/>
          </p:nvGrpSpPr>
          <p:grpSpPr>
            <a:xfrm>
              <a:off x="-2607135" y="3717032"/>
              <a:ext cx="2223289" cy="1944216"/>
              <a:chOff x="-3398407" y="2708920"/>
              <a:chExt cx="2223289" cy="1944216"/>
            </a:xfrm>
          </p:grpSpPr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F8F7D2B7-028F-45F7-B290-B2DB40D8B8C8}"/>
                  </a:ext>
                </a:extLst>
              </p:cNvPr>
              <p:cNvSpPr/>
              <p:nvPr/>
            </p:nvSpPr>
            <p:spPr>
              <a:xfrm>
                <a:off x="-2916832" y="2708920"/>
                <a:ext cx="971292" cy="64807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/>
                  <a:t>Parent</a:t>
                </a:r>
                <a:endParaRPr lang="zh-CN" altLang="en-US" b="1" dirty="0"/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4A468DC4-0AB9-46B5-A91B-431170E23E3C}"/>
                  </a:ext>
                </a:extLst>
              </p:cNvPr>
              <p:cNvSpPr/>
              <p:nvPr/>
            </p:nvSpPr>
            <p:spPr>
              <a:xfrm>
                <a:off x="-2912986" y="4005064"/>
                <a:ext cx="971284" cy="64807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/>
                  <a:t>Child</a:t>
                </a:r>
                <a:endParaRPr lang="zh-CN" altLang="en-US" b="1" dirty="0"/>
              </a:p>
            </p:txBody>
          </p:sp>
          <p:cxnSp>
            <p:nvCxnSpPr>
              <p:cNvPr id="10" name="直接箭头连接符 9">
                <a:extLst>
                  <a:ext uri="{FF2B5EF4-FFF2-40B4-BE49-F238E27FC236}">
                    <a16:creationId xmlns:a16="http://schemas.microsoft.com/office/drawing/2014/main" id="{1D67326E-50B0-40AD-890B-1639EAEA1B76}"/>
                  </a:ext>
                </a:extLst>
              </p:cNvPr>
              <p:cNvCxnSpPr/>
              <p:nvPr/>
            </p:nvCxnSpPr>
            <p:spPr>
              <a:xfrm>
                <a:off x="-2628800" y="3356992"/>
                <a:ext cx="0" cy="648072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箭头连接符 11">
                <a:extLst>
                  <a:ext uri="{FF2B5EF4-FFF2-40B4-BE49-F238E27FC236}">
                    <a16:creationId xmlns:a16="http://schemas.microsoft.com/office/drawing/2014/main" id="{6D221982-D925-4EB3-9B1D-168B06C43229}"/>
                  </a:ext>
                </a:extLst>
              </p:cNvPr>
              <p:cNvCxnSpPr/>
              <p:nvPr/>
            </p:nvCxnSpPr>
            <p:spPr>
              <a:xfrm flipV="1">
                <a:off x="-2124744" y="3356992"/>
                <a:ext cx="0" cy="648072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074F6A1E-699B-4F4A-B4C4-D9B82A26E8DA}"/>
                  </a:ext>
                </a:extLst>
              </p:cNvPr>
              <p:cNvSpPr txBox="1"/>
              <p:nvPr/>
            </p:nvSpPr>
            <p:spPr>
              <a:xfrm>
                <a:off x="-2066259" y="3460937"/>
                <a:ext cx="89114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b="1" dirty="0"/>
                  <a:t>parent</a:t>
                </a:r>
                <a:endParaRPr lang="zh-CN" altLang="en-US" sz="2000" b="1" dirty="0"/>
              </a:p>
            </p:txBody>
          </p:sp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6685CE4A-222F-4CDC-8BAA-C47AA9F6F7F0}"/>
                  </a:ext>
                </a:extLst>
              </p:cNvPr>
              <p:cNvSpPr txBox="1"/>
              <p:nvPr/>
            </p:nvSpPr>
            <p:spPr>
              <a:xfrm>
                <a:off x="-3398407" y="3483850"/>
                <a:ext cx="69281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b="1" dirty="0"/>
                  <a:t>child</a:t>
                </a:r>
                <a:endParaRPr lang="zh-CN" altLang="en-US" sz="2000" b="1" dirty="0"/>
              </a:p>
            </p:txBody>
          </p:sp>
        </p:grpSp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D9A08C17-E229-4E02-9CD0-8D1C074C41BC}"/>
                </a:ext>
              </a:extLst>
            </p:cNvPr>
            <p:cNvSpPr/>
            <p:nvPr/>
          </p:nvSpPr>
          <p:spPr>
            <a:xfrm>
              <a:off x="-3840141" y="3717032"/>
              <a:ext cx="831667" cy="6480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/>
                <a:t>p</a:t>
              </a:r>
              <a:endParaRPr lang="zh-CN" altLang="en-US" sz="2400" b="1" dirty="0"/>
            </a:p>
          </p:txBody>
        </p:sp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91E6E98A-18F4-4E5A-9B8E-4090474FD2D2}"/>
                </a:ext>
              </a:extLst>
            </p:cNvPr>
            <p:cNvSpPr/>
            <p:nvPr/>
          </p:nvSpPr>
          <p:spPr>
            <a:xfrm>
              <a:off x="-3840141" y="5013176"/>
              <a:ext cx="831667" cy="6480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/>
                <a:t>c</a:t>
              </a:r>
              <a:endParaRPr lang="zh-CN" altLang="en-US" sz="2400" b="1" dirty="0"/>
            </a:p>
          </p:txBody>
        </p: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4DA604D6-1EFA-4B27-8DC1-7FF9BBC29E39}"/>
                </a:ext>
              </a:extLst>
            </p:cNvPr>
            <p:cNvCxnSpPr>
              <a:cxnSpLocks/>
              <a:stCxn id="16" idx="3"/>
              <a:endCxn id="6" idx="1"/>
            </p:cNvCxnSpPr>
            <p:nvPr/>
          </p:nvCxnSpPr>
          <p:spPr>
            <a:xfrm>
              <a:off x="-3008474" y="4041068"/>
              <a:ext cx="882914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D61CE48E-3B14-4F6C-B83D-5D154D92FE51}"/>
                </a:ext>
              </a:extLst>
            </p:cNvPr>
            <p:cNvCxnSpPr>
              <a:cxnSpLocks/>
              <a:stCxn id="17" idx="3"/>
              <a:endCxn id="7" idx="1"/>
            </p:cNvCxnSpPr>
            <p:nvPr/>
          </p:nvCxnSpPr>
          <p:spPr>
            <a:xfrm>
              <a:off x="-3008474" y="5337212"/>
              <a:ext cx="886760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5023465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7FEB44-9382-49B8-AF20-4AC1DB9BC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智能指针不总是智能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BFF6A5-2756-4FAF-B22D-0368183B1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60" y="1439638"/>
            <a:ext cx="8047806" cy="4749029"/>
          </a:xfrm>
        </p:spPr>
        <p:txBody>
          <a:bodyPr/>
          <a:lstStyle/>
          <a:p>
            <a:r>
              <a:rPr lang="zh-CN" altLang="en-US" dirty="0"/>
              <a:t>为什么？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917C50-67DE-43FB-9310-D66A651D5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59</a:t>
            </a:fld>
            <a:endParaRPr lang="en-US" altLang="zh-CN"/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B1655FD0-F23C-4F50-A51D-3DAED37BF4CA}"/>
              </a:ext>
            </a:extLst>
          </p:cNvPr>
          <p:cNvGrpSpPr/>
          <p:nvPr/>
        </p:nvGrpSpPr>
        <p:grpSpPr>
          <a:xfrm>
            <a:off x="2138829" y="2325451"/>
            <a:ext cx="4809435" cy="2720003"/>
            <a:chOff x="-3840141" y="3717032"/>
            <a:chExt cx="3345608" cy="1944216"/>
          </a:xfrm>
        </p:grpSpPr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64066983-07B2-40D3-8899-DD58D75B21DE}"/>
                </a:ext>
              </a:extLst>
            </p:cNvPr>
            <p:cNvGrpSpPr/>
            <p:nvPr/>
          </p:nvGrpSpPr>
          <p:grpSpPr>
            <a:xfrm>
              <a:off x="-2510850" y="3717032"/>
              <a:ext cx="2016317" cy="1944216"/>
              <a:chOff x="-3302122" y="2708920"/>
              <a:chExt cx="2016317" cy="1944216"/>
            </a:xfrm>
          </p:grpSpPr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F8F7D2B7-028F-45F7-B290-B2DB40D8B8C8}"/>
                  </a:ext>
                </a:extLst>
              </p:cNvPr>
              <p:cNvSpPr/>
              <p:nvPr/>
            </p:nvSpPr>
            <p:spPr>
              <a:xfrm>
                <a:off x="-2916832" y="2708920"/>
                <a:ext cx="971292" cy="64807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/>
                  <a:t>Parent</a:t>
                </a:r>
                <a:endParaRPr lang="zh-CN" altLang="en-US" b="1" dirty="0"/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4A468DC4-0AB9-46B5-A91B-431170E23E3C}"/>
                  </a:ext>
                </a:extLst>
              </p:cNvPr>
              <p:cNvSpPr/>
              <p:nvPr/>
            </p:nvSpPr>
            <p:spPr>
              <a:xfrm>
                <a:off x="-2912986" y="4005064"/>
                <a:ext cx="971284" cy="64807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/>
                  <a:t>Child</a:t>
                </a:r>
                <a:endParaRPr lang="zh-CN" altLang="en-US" b="1" dirty="0"/>
              </a:p>
            </p:txBody>
          </p:sp>
          <p:cxnSp>
            <p:nvCxnSpPr>
              <p:cNvPr id="10" name="直接箭头连接符 9">
                <a:extLst>
                  <a:ext uri="{FF2B5EF4-FFF2-40B4-BE49-F238E27FC236}">
                    <a16:creationId xmlns:a16="http://schemas.microsoft.com/office/drawing/2014/main" id="{1D67326E-50B0-40AD-890B-1639EAEA1B76}"/>
                  </a:ext>
                </a:extLst>
              </p:cNvPr>
              <p:cNvCxnSpPr/>
              <p:nvPr/>
            </p:nvCxnSpPr>
            <p:spPr>
              <a:xfrm>
                <a:off x="-2628800" y="3356992"/>
                <a:ext cx="0" cy="648072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箭头连接符 11">
                <a:extLst>
                  <a:ext uri="{FF2B5EF4-FFF2-40B4-BE49-F238E27FC236}">
                    <a16:creationId xmlns:a16="http://schemas.microsoft.com/office/drawing/2014/main" id="{6D221982-D925-4EB3-9B1D-168B06C43229}"/>
                  </a:ext>
                </a:extLst>
              </p:cNvPr>
              <p:cNvCxnSpPr/>
              <p:nvPr/>
            </p:nvCxnSpPr>
            <p:spPr>
              <a:xfrm flipV="1">
                <a:off x="-2124744" y="3356992"/>
                <a:ext cx="0" cy="648072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074F6A1E-699B-4F4A-B4C4-D9B82A26E8DA}"/>
                  </a:ext>
                </a:extLst>
              </p:cNvPr>
              <p:cNvSpPr txBox="1"/>
              <p:nvPr/>
            </p:nvSpPr>
            <p:spPr>
              <a:xfrm>
                <a:off x="-2026669" y="3538032"/>
                <a:ext cx="740864" cy="285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/>
                  <a:t>parent</a:t>
                </a:r>
                <a:endParaRPr lang="zh-CN" altLang="en-US" sz="2000" b="1" dirty="0"/>
              </a:p>
            </p:txBody>
          </p:sp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6685CE4A-222F-4CDC-8BAA-C47AA9F6F7F0}"/>
                  </a:ext>
                </a:extLst>
              </p:cNvPr>
              <p:cNvSpPr txBox="1"/>
              <p:nvPr/>
            </p:nvSpPr>
            <p:spPr>
              <a:xfrm>
                <a:off x="-3302122" y="3533881"/>
                <a:ext cx="481574" cy="2942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/>
                  <a:t>child</a:t>
                </a:r>
                <a:endParaRPr lang="zh-CN" altLang="en-US" sz="2000" b="1" dirty="0"/>
              </a:p>
            </p:txBody>
          </p:sp>
        </p:grpSp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D9A08C17-E229-4E02-9CD0-8D1C074C41BC}"/>
                </a:ext>
              </a:extLst>
            </p:cNvPr>
            <p:cNvSpPr/>
            <p:nvPr/>
          </p:nvSpPr>
          <p:spPr>
            <a:xfrm>
              <a:off x="-3840141" y="3717032"/>
              <a:ext cx="831667" cy="6480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/>
                <a:t>p</a:t>
              </a:r>
              <a:endParaRPr lang="zh-CN" altLang="en-US" sz="2400" b="1" dirty="0"/>
            </a:p>
          </p:txBody>
        </p:sp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91E6E98A-18F4-4E5A-9B8E-4090474FD2D2}"/>
                </a:ext>
              </a:extLst>
            </p:cNvPr>
            <p:cNvSpPr/>
            <p:nvPr/>
          </p:nvSpPr>
          <p:spPr>
            <a:xfrm>
              <a:off x="-3840141" y="5013176"/>
              <a:ext cx="831667" cy="6480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/>
                <a:t>c</a:t>
              </a:r>
              <a:endParaRPr lang="zh-CN" altLang="en-US" sz="2400" b="1" dirty="0"/>
            </a:p>
          </p:txBody>
        </p: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4DA604D6-1EFA-4B27-8DC1-7FF9BBC29E39}"/>
                </a:ext>
              </a:extLst>
            </p:cNvPr>
            <p:cNvCxnSpPr>
              <a:cxnSpLocks/>
              <a:stCxn id="16" idx="3"/>
              <a:endCxn id="6" idx="1"/>
            </p:cNvCxnSpPr>
            <p:nvPr/>
          </p:nvCxnSpPr>
          <p:spPr>
            <a:xfrm>
              <a:off x="-3008474" y="4041068"/>
              <a:ext cx="882914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D61CE48E-3B14-4F6C-B83D-5D154D92FE51}"/>
                </a:ext>
              </a:extLst>
            </p:cNvPr>
            <p:cNvCxnSpPr>
              <a:cxnSpLocks/>
              <a:stCxn id="17" idx="3"/>
              <a:endCxn id="7" idx="1"/>
            </p:cNvCxnSpPr>
            <p:nvPr/>
          </p:nvCxnSpPr>
          <p:spPr>
            <a:xfrm>
              <a:off x="-3008474" y="5337212"/>
              <a:ext cx="886760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89B67140-BAC8-412E-BF6B-762D813BFFCD}"/>
              </a:ext>
            </a:extLst>
          </p:cNvPr>
          <p:cNvSpPr txBox="1"/>
          <p:nvPr/>
        </p:nvSpPr>
        <p:spPr>
          <a:xfrm>
            <a:off x="4596255" y="5178909"/>
            <a:ext cx="14109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引用计数</a:t>
            </a:r>
            <a:r>
              <a:rPr lang="en-US" altLang="zh-CN" sz="2000" b="1" dirty="0"/>
              <a:t>:2</a:t>
            </a:r>
            <a:endParaRPr lang="zh-CN" altLang="en-US" sz="2000" b="1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9A21918B-ECD6-4A54-9107-EA3C9B96B065}"/>
              </a:ext>
            </a:extLst>
          </p:cNvPr>
          <p:cNvSpPr txBox="1"/>
          <p:nvPr/>
        </p:nvSpPr>
        <p:spPr>
          <a:xfrm>
            <a:off x="4628431" y="1772816"/>
            <a:ext cx="14109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引用计数</a:t>
            </a:r>
            <a:r>
              <a:rPr lang="en-US" altLang="zh-CN" sz="2000" b="1" dirty="0"/>
              <a:t>:2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284391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413E65-2FE5-45F2-92AA-42B29DF02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string</a:t>
            </a:r>
            <a:r>
              <a:rPr lang="zh-CN" altLang="en-US" dirty="0"/>
              <a:t>类常用函数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7EE685-0B31-4A66-8F4E-84A10CAF84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和</a:t>
            </a:r>
            <a:r>
              <a:rPr lang="en-US" altLang="zh-CN" dirty="0"/>
              <a:t>vector</a:t>
            </a:r>
            <a:r>
              <a:rPr lang="zh-CN" altLang="en-US" dirty="0"/>
              <a:t>类似</a:t>
            </a:r>
            <a:endParaRPr lang="en-US" altLang="zh-CN" dirty="0"/>
          </a:p>
          <a:p>
            <a:pPr lvl="1"/>
            <a:r>
              <a:rPr lang="zh-CN" altLang="en-US" dirty="0"/>
              <a:t>访问元素：</a:t>
            </a:r>
            <a:r>
              <a:rPr lang="en-US" altLang="zh-CN" dirty="0" err="1"/>
              <a:t>cout</a:t>
            </a:r>
            <a:r>
              <a:rPr lang="en-US" altLang="zh-CN" dirty="0"/>
              <a:t> &lt;&lt; </a:t>
            </a:r>
            <a:r>
              <a:rPr lang="en-US" altLang="zh-CN" dirty="0" err="1"/>
              <a:t>str</a:t>
            </a:r>
            <a:r>
              <a:rPr lang="en-US" altLang="zh-CN" dirty="0"/>
              <a:t>[1]; </a:t>
            </a:r>
            <a:r>
              <a:rPr lang="en-US" altLang="zh-CN" dirty="0" err="1"/>
              <a:t>str</a:t>
            </a:r>
            <a:r>
              <a:rPr lang="en-US" altLang="zh-CN" dirty="0"/>
              <a:t>[1]='a';</a:t>
            </a:r>
          </a:p>
          <a:p>
            <a:pPr lvl="1"/>
            <a:r>
              <a:rPr lang="zh-CN" altLang="en-US" dirty="0"/>
              <a:t>查询长度：</a:t>
            </a:r>
            <a:r>
              <a:rPr lang="en-US" altLang="zh-CN" dirty="0" err="1"/>
              <a:t>str.size</a:t>
            </a:r>
            <a:r>
              <a:rPr lang="en-US" altLang="zh-CN" dirty="0"/>
              <a:t>()</a:t>
            </a:r>
          </a:p>
          <a:p>
            <a:pPr lvl="1"/>
            <a:r>
              <a:rPr lang="zh-CN" altLang="en-US" dirty="0">
                <a:latin typeface="华文楷体" panose="02010600040101010101" pitchFamily="2" charset="-122"/>
              </a:rPr>
              <a:t>清空</a:t>
            </a:r>
            <a:r>
              <a:rPr lang="en-US" altLang="zh-CN" dirty="0">
                <a:latin typeface="华文楷体" panose="02010600040101010101" pitchFamily="2" charset="-122"/>
              </a:rPr>
              <a:t>:</a:t>
            </a:r>
            <a:r>
              <a:rPr lang="en-US" altLang="zh-CN" dirty="0"/>
              <a:t>     </a:t>
            </a:r>
            <a:r>
              <a:rPr lang="en-US" altLang="zh-CN" dirty="0" err="1"/>
              <a:t>str.clear</a:t>
            </a:r>
            <a:r>
              <a:rPr lang="en-US" altLang="zh-CN" dirty="0"/>
              <a:t>()</a:t>
            </a:r>
          </a:p>
          <a:p>
            <a:pPr lvl="1"/>
            <a:r>
              <a:rPr lang="zh-CN" altLang="en-US" dirty="0"/>
              <a:t>查询是否为空：</a:t>
            </a:r>
            <a:r>
              <a:rPr lang="en-US" altLang="zh-CN" dirty="0" err="1"/>
              <a:t>str.empty</a:t>
            </a:r>
            <a:r>
              <a:rPr lang="en-US" altLang="zh-CN" dirty="0"/>
              <a:t>()</a:t>
            </a:r>
          </a:p>
          <a:p>
            <a:pPr lvl="1"/>
            <a:r>
              <a:rPr lang="zh-CN" altLang="en-US" dirty="0"/>
              <a:t>迭代访问</a:t>
            </a:r>
            <a:r>
              <a:rPr lang="en-US" altLang="zh-CN" dirty="0">
                <a:latin typeface="华文楷体" panose="02010600040101010101" pitchFamily="2" charset="-122"/>
              </a:rPr>
              <a:t>:</a:t>
            </a:r>
            <a:r>
              <a:rPr lang="en-US" altLang="zh-CN" dirty="0"/>
              <a:t> for(char c : </a:t>
            </a:r>
            <a:r>
              <a:rPr lang="en-US" altLang="zh-CN" dirty="0" err="1"/>
              <a:t>str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/>
              <a:t>向尾部增加：</a:t>
            </a:r>
            <a:br>
              <a:rPr lang="en-US" altLang="zh-CN" dirty="0"/>
            </a:br>
            <a:r>
              <a:rPr lang="en-US" altLang="zh-CN" dirty="0"/>
              <a:t>		</a:t>
            </a:r>
            <a:r>
              <a:rPr lang="en-US" altLang="zh-CN" dirty="0" err="1"/>
              <a:t>str.push_back</a:t>
            </a:r>
            <a:r>
              <a:rPr lang="en-US" altLang="zh-CN" dirty="0"/>
              <a:t>('a');</a:t>
            </a:r>
            <a:br>
              <a:rPr lang="en-US" altLang="zh-CN" dirty="0"/>
            </a:br>
            <a:r>
              <a:rPr lang="en-US" altLang="zh-CN" dirty="0"/>
              <a:t>		</a:t>
            </a:r>
            <a:r>
              <a:rPr lang="en-US" altLang="zh-CN" dirty="0" err="1"/>
              <a:t>str.append</a:t>
            </a:r>
            <a:r>
              <a:rPr lang="en-US" altLang="zh-CN" dirty="0"/>
              <a:t>(s2);</a:t>
            </a:r>
          </a:p>
          <a:p>
            <a:r>
              <a:rPr lang="zh-CN" altLang="en-US" dirty="0"/>
              <a:t>不同之处</a:t>
            </a:r>
            <a:endParaRPr lang="en-US" altLang="zh-CN" dirty="0"/>
          </a:p>
          <a:p>
            <a:pPr lvl="1"/>
            <a:r>
              <a:rPr lang="zh-CN" altLang="en-US" sz="2000" dirty="0"/>
              <a:t>查询长度也可以使用</a:t>
            </a:r>
            <a:r>
              <a:rPr lang="en-US" altLang="zh-CN" sz="2000" dirty="0" err="1"/>
              <a:t>str.length</a:t>
            </a:r>
            <a:r>
              <a:rPr lang="en-US" altLang="zh-CN" sz="2000" dirty="0"/>
              <a:t>()</a:t>
            </a:r>
            <a:r>
              <a:rPr lang="zh-CN" altLang="en-US" sz="2000" dirty="0"/>
              <a:t>，与</a:t>
            </a:r>
            <a:r>
              <a:rPr lang="en-US" altLang="zh-CN" sz="2000" dirty="0"/>
              <a:t>size()</a:t>
            </a:r>
            <a:r>
              <a:rPr lang="zh-CN" altLang="en-US" sz="2000" dirty="0"/>
              <a:t>返回值相同</a:t>
            </a:r>
            <a:endParaRPr lang="en-US" altLang="zh-CN" sz="2000" dirty="0"/>
          </a:p>
          <a:p>
            <a:pPr lvl="1"/>
            <a:r>
              <a:rPr lang="zh-CN" altLang="en-US" sz="2000" dirty="0"/>
              <a:t>向尾部增加也可以使用 </a:t>
            </a:r>
            <a:r>
              <a:rPr lang="en-US" altLang="zh-CN" sz="2000" dirty="0" err="1"/>
              <a:t>str</a:t>
            </a:r>
            <a:r>
              <a:rPr lang="en-US" altLang="zh-CN" sz="2000" dirty="0"/>
              <a:t> += 'a' </a:t>
            </a:r>
            <a:r>
              <a:rPr lang="zh-CN" altLang="en-US" sz="2000" dirty="0"/>
              <a:t>或者 </a:t>
            </a:r>
            <a:r>
              <a:rPr lang="en-US" altLang="zh-CN" sz="2000" dirty="0" err="1"/>
              <a:t>str</a:t>
            </a:r>
            <a:r>
              <a:rPr lang="en-US" altLang="zh-CN" sz="2000" dirty="0"/>
              <a:t> += s2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FB73035-6920-4788-A488-4586B4325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0395469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7FEB44-9382-49B8-AF20-4AC1DB9BC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智能指针不总是智能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BFF6A5-2756-4FAF-B22D-0368183B1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60" y="1439638"/>
            <a:ext cx="8047806" cy="4749029"/>
          </a:xfrm>
        </p:spPr>
        <p:txBody>
          <a:bodyPr/>
          <a:lstStyle/>
          <a:p>
            <a:r>
              <a:rPr lang="zh-CN" altLang="en-US" dirty="0"/>
              <a:t>为什么？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r>
              <a:rPr lang="zh-CN" altLang="en-US" dirty="0"/>
              <a:t>两个对象的引用次数都是</a:t>
            </a:r>
            <a:r>
              <a:rPr lang="en-US" altLang="zh-CN" dirty="0"/>
              <a:t>1</a:t>
            </a:r>
            <a:r>
              <a:rPr lang="zh-CN" altLang="en-US" dirty="0"/>
              <a:t>，内存泄漏！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917C50-67DE-43FB-9310-D66A651D5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60</a:t>
            </a:fld>
            <a:endParaRPr lang="en-US" altLang="zh-CN"/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B1655FD0-F23C-4F50-A51D-3DAED37BF4CA}"/>
              </a:ext>
            </a:extLst>
          </p:cNvPr>
          <p:cNvGrpSpPr/>
          <p:nvPr/>
        </p:nvGrpSpPr>
        <p:grpSpPr>
          <a:xfrm>
            <a:off x="2138829" y="2325451"/>
            <a:ext cx="4809435" cy="2720003"/>
            <a:chOff x="-3840141" y="3717032"/>
            <a:chExt cx="3345608" cy="1944216"/>
          </a:xfrm>
        </p:grpSpPr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64066983-07B2-40D3-8899-DD58D75B21DE}"/>
                </a:ext>
              </a:extLst>
            </p:cNvPr>
            <p:cNvGrpSpPr/>
            <p:nvPr/>
          </p:nvGrpSpPr>
          <p:grpSpPr>
            <a:xfrm>
              <a:off x="-2510850" y="3717032"/>
              <a:ext cx="2016317" cy="1944216"/>
              <a:chOff x="-3302122" y="2708920"/>
              <a:chExt cx="2016317" cy="1944216"/>
            </a:xfrm>
          </p:grpSpPr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F8F7D2B7-028F-45F7-B290-B2DB40D8B8C8}"/>
                  </a:ext>
                </a:extLst>
              </p:cNvPr>
              <p:cNvSpPr/>
              <p:nvPr/>
            </p:nvSpPr>
            <p:spPr>
              <a:xfrm>
                <a:off x="-2916832" y="2708920"/>
                <a:ext cx="971292" cy="64807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/>
                  <a:t>Parent</a:t>
                </a:r>
                <a:endParaRPr lang="zh-CN" altLang="en-US" b="1" dirty="0"/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4A468DC4-0AB9-46B5-A91B-431170E23E3C}"/>
                  </a:ext>
                </a:extLst>
              </p:cNvPr>
              <p:cNvSpPr/>
              <p:nvPr/>
            </p:nvSpPr>
            <p:spPr>
              <a:xfrm>
                <a:off x="-2912986" y="4005064"/>
                <a:ext cx="971284" cy="64807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/>
                  <a:t>Child</a:t>
                </a:r>
                <a:endParaRPr lang="zh-CN" altLang="en-US" b="1" dirty="0"/>
              </a:p>
            </p:txBody>
          </p:sp>
          <p:cxnSp>
            <p:nvCxnSpPr>
              <p:cNvPr id="10" name="直接箭头连接符 9">
                <a:extLst>
                  <a:ext uri="{FF2B5EF4-FFF2-40B4-BE49-F238E27FC236}">
                    <a16:creationId xmlns:a16="http://schemas.microsoft.com/office/drawing/2014/main" id="{1D67326E-50B0-40AD-890B-1639EAEA1B76}"/>
                  </a:ext>
                </a:extLst>
              </p:cNvPr>
              <p:cNvCxnSpPr/>
              <p:nvPr/>
            </p:nvCxnSpPr>
            <p:spPr>
              <a:xfrm>
                <a:off x="-2628800" y="3356992"/>
                <a:ext cx="0" cy="648072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箭头连接符 11">
                <a:extLst>
                  <a:ext uri="{FF2B5EF4-FFF2-40B4-BE49-F238E27FC236}">
                    <a16:creationId xmlns:a16="http://schemas.microsoft.com/office/drawing/2014/main" id="{6D221982-D925-4EB3-9B1D-168B06C43229}"/>
                  </a:ext>
                </a:extLst>
              </p:cNvPr>
              <p:cNvCxnSpPr/>
              <p:nvPr/>
            </p:nvCxnSpPr>
            <p:spPr>
              <a:xfrm flipV="1">
                <a:off x="-2124744" y="3356992"/>
                <a:ext cx="0" cy="648072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074F6A1E-699B-4F4A-B4C4-D9B82A26E8DA}"/>
                  </a:ext>
                </a:extLst>
              </p:cNvPr>
              <p:cNvSpPr txBox="1"/>
              <p:nvPr/>
            </p:nvSpPr>
            <p:spPr>
              <a:xfrm>
                <a:off x="-2026669" y="3538032"/>
                <a:ext cx="740864" cy="285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/>
                  <a:t>parent</a:t>
                </a:r>
                <a:endParaRPr lang="zh-CN" altLang="en-US" sz="2000" b="1" dirty="0"/>
              </a:p>
            </p:txBody>
          </p:sp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6685CE4A-222F-4CDC-8BAA-C47AA9F6F7F0}"/>
                  </a:ext>
                </a:extLst>
              </p:cNvPr>
              <p:cNvSpPr txBox="1"/>
              <p:nvPr/>
            </p:nvSpPr>
            <p:spPr>
              <a:xfrm>
                <a:off x="-3302122" y="3533881"/>
                <a:ext cx="481574" cy="2942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/>
                  <a:t>child</a:t>
                </a:r>
                <a:endParaRPr lang="zh-CN" altLang="en-US" sz="2000" b="1" dirty="0"/>
              </a:p>
            </p:txBody>
          </p:sp>
        </p:grpSp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D9A08C17-E229-4E02-9CD0-8D1C074C41BC}"/>
                </a:ext>
              </a:extLst>
            </p:cNvPr>
            <p:cNvSpPr/>
            <p:nvPr/>
          </p:nvSpPr>
          <p:spPr>
            <a:xfrm>
              <a:off x="-3840141" y="3717032"/>
              <a:ext cx="831667" cy="648072"/>
            </a:xfrm>
            <a:prstGeom prst="roundRect">
              <a:avLst/>
            </a:prstGeom>
            <a:solidFill>
              <a:srgbClr val="1D9A78">
                <a:alpha val="50196"/>
              </a:srgbClr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/>
                <a:t>p</a:t>
              </a:r>
              <a:endParaRPr lang="zh-CN" altLang="en-US" sz="2400" b="1" dirty="0"/>
            </a:p>
          </p:txBody>
        </p:sp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91E6E98A-18F4-4E5A-9B8E-4090474FD2D2}"/>
                </a:ext>
              </a:extLst>
            </p:cNvPr>
            <p:cNvSpPr/>
            <p:nvPr/>
          </p:nvSpPr>
          <p:spPr>
            <a:xfrm>
              <a:off x="-3840141" y="5013176"/>
              <a:ext cx="831667" cy="648072"/>
            </a:xfrm>
            <a:prstGeom prst="roundRect">
              <a:avLst/>
            </a:prstGeom>
            <a:solidFill>
              <a:srgbClr val="1D9A78">
                <a:alpha val="50196"/>
              </a:srgbClr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/>
                <a:t>c</a:t>
              </a:r>
              <a:endParaRPr lang="zh-CN" altLang="en-US" sz="2400" b="1" dirty="0"/>
            </a:p>
          </p:txBody>
        </p: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4DA604D6-1EFA-4B27-8DC1-7FF9BBC29E39}"/>
                </a:ext>
              </a:extLst>
            </p:cNvPr>
            <p:cNvCxnSpPr>
              <a:cxnSpLocks/>
              <a:stCxn id="16" idx="3"/>
              <a:endCxn id="6" idx="1"/>
            </p:cNvCxnSpPr>
            <p:nvPr/>
          </p:nvCxnSpPr>
          <p:spPr>
            <a:xfrm>
              <a:off x="-3008474" y="4041068"/>
              <a:ext cx="882914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D61CE48E-3B14-4F6C-B83D-5D154D92FE51}"/>
                </a:ext>
              </a:extLst>
            </p:cNvPr>
            <p:cNvCxnSpPr>
              <a:cxnSpLocks/>
              <a:stCxn id="17" idx="3"/>
              <a:endCxn id="7" idx="1"/>
            </p:cNvCxnSpPr>
            <p:nvPr/>
          </p:nvCxnSpPr>
          <p:spPr>
            <a:xfrm>
              <a:off x="-3008474" y="5337212"/>
              <a:ext cx="886760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89B67140-BAC8-412E-BF6B-762D813BFFCD}"/>
              </a:ext>
            </a:extLst>
          </p:cNvPr>
          <p:cNvSpPr txBox="1"/>
          <p:nvPr/>
        </p:nvSpPr>
        <p:spPr>
          <a:xfrm>
            <a:off x="4596255" y="5178909"/>
            <a:ext cx="14109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</a:rPr>
              <a:t>引用计数</a:t>
            </a:r>
            <a:r>
              <a:rPr lang="en-US" altLang="zh-CN" sz="2000" b="1" dirty="0">
                <a:solidFill>
                  <a:srgbClr val="FF0000"/>
                </a:solidFill>
              </a:rPr>
              <a:t>:1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9A21918B-ECD6-4A54-9107-EA3C9B96B065}"/>
              </a:ext>
            </a:extLst>
          </p:cNvPr>
          <p:cNvSpPr txBox="1"/>
          <p:nvPr/>
        </p:nvSpPr>
        <p:spPr>
          <a:xfrm>
            <a:off x="4628431" y="1772816"/>
            <a:ext cx="14109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</a:rPr>
              <a:t>引用计数</a:t>
            </a:r>
            <a:r>
              <a:rPr lang="en-US" altLang="zh-CN" sz="2000" b="1" dirty="0">
                <a:solidFill>
                  <a:srgbClr val="FF0000"/>
                </a:solidFill>
              </a:rPr>
              <a:t>:1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150207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7FEB44-9382-49B8-AF20-4AC1DB9BC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智能指针不总是智能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BFF6A5-2756-4FAF-B22D-0368183B1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097" y="1364483"/>
            <a:ext cx="8047806" cy="4749029"/>
          </a:xfrm>
        </p:spPr>
        <p:txBody>
          <a:bodyPr/>
          <a:lstStyle/>
          <a:p>
            <a:r>
              <a:rPr lang="zh-CN" altLang="en-US" dirty="0"/>
              <a:t>修改</a:t>
            </a:r>
            <a:r>
              <a:rPr lang="en-US" altLang="zh-CN" dirty="0"/>
              <a:t>Child</a:t>
            </a:r>
            <a:r>
              <a:rPr lang="zh-CN" altLang="en-US" dirty="0"/>
              <a:t>类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917C50-67DE-43FB-9310-D66A651D5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61</a:t>
            </a:fld>
            <a:endParaRPr lang="en-US" altLang="zh-CN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5A4F8BB-F217-4734-B8A2-7C41B6931036}"/>
              </a:ext>
            </a:extLst>
          </p:cNvPr>
          <p:cNvSpPr txBox="1"/>
          <p:nvPr/>
        </p:nvSpPr>
        <p:spPr>
          <a:xfrm>
            <a:off x="1187624" y="1970831"/>
            <a:ext cx="64087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latin typeface="Consolas" panose="020B0609020204030204" pitchFamily="49" charset="0"/>
              </a:rPr>
              <a:t>class Child {</a:t>
            </a:r>
          </a:p>
          <a:p>
            <a:r>
              <a:rPr lang="en-US" altLang="zh-CN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weak_ptr</a:t>
            </a:r>
            <a:r>
              <a:rPr lang="en-US" altLang="zh-CN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&lt;Parent&gt; parent;  //</a:t>
            </a:r>
            <a:r>
              <a:rPr lang="zh-CN" alt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修改为弱引用</a:t>
            </a:r>
            <a:endParaRPr lang="en-US" altLang="zh-CN" sz="16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zh-CN" sz="1600" b="1" dirty="0">
                <a:latin typeface="Consolas" panose="020B0609020204030204" pitchFamily="49" charset="0"/>
              </a:rPr>
              <a:t>public:</a:t>
            </a:r>
          </a:p>
          <a:p>
            <a:r>
              <a:rPr lang="en-US" altLang="zh-CN" sz="1600" b="1" dirty="0">
                <a:latin typeface="Consolas" panose="020B0609020204030204" pitchFamily="49" charset="0"/>
              </a:rPr>
              <a:t>    Child() {</a:t>
            </a:r>
            <a:r>
              <a:rPr lang="en-US" altLang="zh-CN" sz="1600" b="1" dirty="0" err="1">
                <a:latin typeface="Consolas" panose="020B0609020204030204" pitchFamily="49" charset="0"/>
              </a:rPr>
              <a:t>cout</a:t>
            </a:r>
            <a:r>
              <a:rPr lang="en-US" altLang="zh-CN" sz="1600" b="1" dirty="0">
                <a:latin typeface="Consolas" panose="020B0609020204030204" pitchFamily="49" charset="0"/>
              </a:rPr>
              <a:t> &lt;&lt; "child constructing" &lt;&lt; </a:t>
            </a:r>
            <a:r>
              <a:rPr lang="en-US" altLang="zh-CN" sz="1600" b="1" dirty="0" err="1">
                <a:latin typeface="Consolas" panose="020B0609020204030204" pitchFamily="49" charset="0"/>
              </a:rPr>
              <a:t>endl</a:t>
            </a:r>
            <a:r>
              <a:rPr lang="en-US" altLang="zh-CN" sz="1600" b="1" dirty="0">
                <a:latin typeface="Consolas" panose="020B0609020204030204" pitchFamily="49" charset="0"/>
              </a:rPr>
              <a:t>; }</a:t>
            </a:r>
          </a:p>
          <a:p>
            <a:r>
              <a:rPr lang="en-US" altLang="zh-CN" sz="1600" b="1" dirty="0">
                <a:latin typeface="Consolas" panose="020B0609020204030204" pitchFamily="49" charset="0"/>
              </a:rPr>
              <a:t>    ~Child() {</a:t>
            </a:r>
            <a:r>
              <a:rPr lang="en-US" altLang="zh-CN" sz="1600" b="1" dirty="0" err="1">
                <a:latin typeface="Consolas" panose="020B0609020204030204" pitchFamily="49" charset="0"/>
              </a:rPr>
              <a:t>cout</a:t>
            </a:r>
            <a:r>
              <a:rPr lang="en-US" altLang="zh-CN" sz="1600" b="1" dirty="0">
                <a:latin typeface="Consolas" panose="020B0609020204030204" pitchFamily="49" charset="0"/>
              </a:rPr>
              <a:t> &lt;&lt; "child destructing" &lt;&lt; </a:t>
            </a:r>
            <a:r>
              <a:rPr lang="en-US" altLang="zh-CN" sz="1600" b="1" dirty="0" err="1">
                <a:latin typeface="Consolas" panose="020B0609020204030204" pitchFamily="49" charset="0"/>
              </a:rPr>
              <a:t>endl</a:t>
            </a:r>
            <a:r>
              <a:rPr lang="en-US" altLang="zh-CN" sz="1600" b="1" dirty="0">
                <a:latin typeface="Consolas" panose="020B0609020204030204" pitchFamily="49" charset="0"/>
              </a:rPr>
              <a:t>; }</a:t>
            </a:r>
          </a:p>
          <a:p>
            <a:r>
              <a:rPr lang="en-US" altLang="zh-CN" sz="1600" b="1" dirty="0">
                <a:latin typeface="Consolas" panose="020B0609020204030204" pitchFamily="49" charset="0"/>
              </a:rPr>
              <a:t>    void </a:t>
            </a:r>
            <a:r>
              <a:rPr lang="en-US" altLang="zh-CN" sz="1600" b="1" dirty="0" err="1">
                <a:latin typeface="Consolas" panose="020B0609020204030204" pitchFamily="49" charset="0"/>
              </a:rPr>
              <a:t>setParent</a:t>
            </a:r>
            <a:r>
              <a:rPr lang="en-US" altLang="zh-CN" sz="1600" b="1" dirty="0">
                <a:latin typeface="Consolas" panose="020B0609020204030204" pitchFamily="49" charset="0"/>
              </a:rPr>
              <a:t>(</a:t>
            </a:r>
            <a:r>
              <a:rPr lang="en-US" altLang="zh-CN" sz="1600" b="1" dirty="0" err="1">
                <a:latin typeface="Consolas" panose="020B0609020204030204" pitchFamily="49" charset="0"/>
              </a:rPr>
              <a:t>shared_ptr</a:t>
            </a:r>
            <a:r>
              <a:rPr lang="en-US" altLang="zh-CN" sz="1600" b="1" dirty="0">
                <a:latin typeface="Consolas" panose="020B0609020204030204" pitchFamily="49" charset="0"/>
              </a:rPr>
              <a:t>&lt;Parent&gt; p) {</a:t>
            </a:r>
          </a:p>
          <a:p>
            <a:r>
              <a:rPr lang="en-US" altLang="zh-CN" sz="1600" b="1" dirty="0">
                <a:latin typeface="Consolas" panose="020B0609020204030204" pitchFamily="49" charset="0"/>
              </a:rPr>
              <a:t>        parent = p;</a:t>
            </a:r>
          </a:p>
          <a:p>
            <a:r>
              <a:rPr lang="en-US" altLang="zh-CN" sz="1600" b="1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zh-CN" sz="1600" b="1" dirty="0">
                <a:latin typeface="Consolas" panose="020B0609020204030204" pitchFamily="49" charset="0"/>
              </a:rPr>
              <a:t>};</a:t>
            </a:r>
            <a:endParaRPr lang="zh-CN" altLang="en-US" sz="1600" b="1" dirty="0">
              <a:latin typeface="Consolas" panose="020B0609020204030204" pitchFamily="49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15D2DF0-FAC3-44EC-8621-66BCCE630159}"/>
              </a:ext>
            </a:extLst>
          </p:cNvPr>
          <p:cNvSpPr txBox="1"/>
          <p:nvPr/>
        </p:nvSpPr>
        <p:spPr>
          <a:xfrm>
            <a:off x="4122862" y="4482296"/>
            <a:ext cx="2727221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输出结果：</a:t>
            </a:r>
            <a:endParaRPr lang="en-US" altLang="zh-CN" sz="2000" b="1" dirty="0"/>
          </a:p>
          <a:p>
            <a:r>
              <a:rPr lang="en-US" altLang="zh-CN" sz="2000" b="1" dirty="0"/>
              <a:t>	parent constructing</a:t>
            </a:r>
          </a:p>
          <a:p>
            <a:r>
              <a:rPr lang="en-US" altLang="zh-CN" sz="2000" b="1" dirty="0"/>
              <a:t>	child constructing</a:t>
            </a:r>
          </a:p>
          <a:p>
            <a:r>
              <a:rPr lang="en-US" altLang="zh-CN" sz="2000" b="1" dirty="0"/>
              <a:t>	parent destructing</a:t>
            </a:r>
          </a:p>
          <a:p>
            <a:r>
              <a:rPr lang="en-US" altLang="zh-CN" sz="2000" b="1" dirty="0"/>
              <a:t>	child destructing</a:t>
            </a:r>
            <a:endParaRPr lang="en-US" altLang="zh-CN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099310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7FEB44-9382-49B8-AF20-4AC1DB9BC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智能指针不总是智能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BFF6A5-2756-4FAF-B22D-0368183B1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60" y="1439638"/>
            <a:ext cx="8047806" cy="4749029"/>
          </a:xfrm>
        </p:spPr>
        <p:txBody>
          <a:bodyPr/>
          <a:lstStyle/>
          <a:p>
            <a:r>
              <a:rPr lang="zh-CN" altLang="en-US" dirty="0"/>
              <a:t>弱引用</a:t>
            </a:r>
            <a:r>
              <a:rPr lang="en-US" altLang="zh-CN" dirty="0" err="1"/>
              <a:t>weak_ptr</a:t>
            </a:r>
            <a:endParaRPr lang="en-US" altLang="zh-CN" dirty="0"/>
          </a:p>
          <a:p>
            <a:pPr lvl="1"/>
            <a:r>
              <a:rPr lang="zh-CN" altLang="en-US" dirty="0"/>
              <a:t>指向对象但不计数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917C50-67DE-43FB-9310-D66A651D5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62</a:t>
            </a:fld>
            <a:endParaRPr lang="en-US" altLang="zh-CN"/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B1655FD0-F23C-4F50-A51D-3DAED37BF4CA}"/>
              </a:ext>
            </a:extLst>
          </p:cNvPr>
          <p:cNvGrpSpPr/>
          <p:nvPr/>
        </p:nvGrpSpPr>
        <p:grpSpPr>
          <a:xfrm>
            <a:off x="2138829" y="2623704"/>
            <a:ext cx="4809435" cy="2720003"/>
            <a:chOff x="-3840141" y="3717032"/>
            <a:chExt cx="3345608" cy="1944216"/>
          </a:xfrm>
        </p:grpSpPr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64066983-07B2-40D3-8899-DD58D75B21DE}"/>
                </a:ext>
              </a:extLst>
            </p:cNvPr>
            <p:cNvGrpSpPr/>
            <p:nvPr/>
          </p:nvGrpSpPr>
          <p:grpSpPr>
            <a:xfrm>
              <a:off x="-2510850" y="3717032"/>
              <a:ext cx="2016317" cy="1944216"/>
              <a:chOff x="-3302122" y="2708920"/>
              <a:chExt cx="2016317" cy="1944216"/>
            </a:xfrm>
          </p:grpSpPr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F8F7D2B7-028F-45F7-B290-B2DB40D8B8C8}"/>
                  </a:ext>
                </a:extLst>
              </p:cNvPr>
              <p:cNvSpPr/>
              <p:nvPr/>
            </p:nvSpPr>
            <p:spPr>
              <a:xfrm>
                <a:off x="-2916832" y="2708920"/>
                <a:ext cx="971292" cy="648072"/>
              </a:xfrm>
              <a:prstGeom prst="rect">
                <a:avLst/>
              </a:prstGeom>
              <a:solidFill>
                <a:srgbClr val="1D9A78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/>
                  <a:t>Parent</a:t>
                </a:r>
                <a:endParaRPr lang="zh-CN" altLang="en-US" b="1" dirty="0"/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4A468DC4-0AB9-46B5-A91B-431170E23E3C}"/>
                  </a:ext>
                </a:extLst>
              </p:cNvPr>
              <p:cNvSpPr/>
              <p:nvPr/>
            </p:nvSpPr>
            <p:spPr>
              <a:xfrm>
                <a:off x="-2912986" y="4005064"/>
                <a:ext cx="971284" cy="64807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/>
                  <a:t>Child</a:t>
                </a:r>
                <a:endParaRPr lang="zh-CN" altLang="en-US" b="1" dirty="0"/>
              </a:p>
            </p:txBody>
          </p:sp>
          <p:cxnSp>
            <p:nvCxnSpPr>
              <p:cNvPr id="10" name="直接箭头连接符 9">
                <a:extLst>
                  <a:ext uri="{FF2B5EF4-FFF2-40B4-BE49-F238E27FC236}">
                    <a16:creationId xmlns:a16="http://schemas.microsoft.com/office/drawing/2014/main" id="{1D67326E-50B0-40AD-890B-1639EAEA1B76}"/>
                  </a:ext>
                </a:extLst>
              </p:cNvPr>
              <p:cNvCxnSpPr/>
              <p:nvPr/>
            </p:nvCxnSpPr>
            <p:spPr>
              <a:xfrm>
                <a:off x="-2628800" y="3356992"/>
                <a:ext cx="0" cy="648072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箭头连接符 11">
                <a:extLst>
                  <a:ext uri="{FF2B5EF4-FFF2-40B4-BE49-F238E27FC236}">
                    <a16:creationId xmlns:a16="http://schemas.microsoft.com/office/drawing/2014/main" id="{6D221982-D925-4EB3-9B1D-168B06C43229}"/>
                  </a:ext>
                </a:extLst>
              </p:cNvPr>
              <p:cNvCxnSpPr/>
              <p:nvPr/>
            </p:nvCxnSpPr>
            <p:spPr>
              <a:xfrm flipV="1">
                <a:off x="-2124744" y="3356992"/>
                <a:ext cx="0" cy="64807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074F6A1E-699B-4F4A-B4C4-D9B82A26E8DA}"/>
                  </a:ext>
                </a:extLst>
              </p:cNvPr>
              <p:cNvSpPr txBox="1"/>
              <p:nvPr/>
            </p:nvSpPr>
            <p:spPr>
              <a:xfrm>
                <a:off x="-2026669" y="3538032"/>
                <a:ext cx="740864" cy="285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/>
                  <a:t>parent</a:t>
                </a:r>
                <a:endParaRPr lang="zh-CN" altLang="en-US" sz="2000" b="1" dirty="0"/>
              </a:p>
            </p:txBody>
          </p:sp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6685CE4A-222F-4CDC-8BAA-C47AA9F6F7F0}"/>
                  </a:ext>
                </a:extLst>
              </p:cNvPr>
              <p:cNvSpPr txBox="1"/>
              <p:nvPr/>
            </p:nvSpPr>
            <p:spPr>
              <a:xfrm>
                <a:off x="-3302122" y="3533881"/>
                <a:ext cx="481574" cy="2942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/>
                  <a:t>child</a:t>
                </a:r>
                <a:endParaRPr lang="zh-CN" altLang="en-US" sz="2000" b="1" dirty="0"/>
              </a:p>
            </p:txBody>
          </p:sp>
        </p:grpSp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D9A08C17-E229-4E02-9CD0-8D1C074C41BC}"/>
                </a:ext>
              </a:extLst>
            </p:cNvPr>
            <p:cNvSpPr/>
            <p:nvPr/>
          </p:nvSpPr>
          <p:spPr>
            <a:xfrm>
              <a:off x="-3840141" y="3717032"/>
              <a:ext cx="831667" cy="648072"/>
            </a:xfrm>
            <a:prstGeom prst="roundRect">
              <a:avLst/>
            </a:prstGeom>
            <a:solidFill>
              <a:srgbClr val="1D9A78"/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/>
                <a:t>p</a:t>
              </a:r>
              <a:endParaRPr lang="zh-CN" altLang="en-US" sz="2400" b="1" dirty="0"/>
            </a:p>
          </p:txBody>
        </p:sp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91E6E98A-18F4-4E5A-9B8E-4090474FD2D2}"/>
                </a:ext>
              </a:extLst>
            </p:cNvPr>
            <p:cNvSpPr/>
            <p:nvPr/>
          </p:nvSpPr>
          <p:spPr>
            <a:xfrm>
              <a:off x="-3840141" y="5013176"/>
              <a:ext cx="831667" cy="648072"/>
            </a:xfrm>
            <a:prstGeom prst="roundRect">
              <a:avLst/>
            </a:prstGeom>
            <a:solidFill>
              <a:srgbClr val="1D9A78"/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/>
                <a:t>c</a:t>
              </a:r>
              <a:endParaRPr lang="zh-CN" altLang="en-US" sz="2400" b="1" dirty="0"/>
            </a:p>
          </p:txBody>
        </p: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4DA604D6-1EFA-4B27-8DC1-7FF9BBC29E39}"/>
                </a:ext>
              </a:extLst>
            </p:cNvPr>
            <p:cNvCxnSpPr>
              <a:cxnSpLocks/>
              <a:stCxn id="16" idx="3"/>
              <a:endCxn id="6" idx="1"/>
            </p:cNvCxnSpPr>
            <p:nvPr/>
          </p:nvCxnSpPr>
          <p:spPr>
            <a:xfrm>
              <a:off x="-3008474" y="4041068"/>
              <a:ext cx="882914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D61CE48E-3B14-4F6C-B83D-5D154D92FE51}"/>
                </a:ext>
              </a:extLst>
            </p:cNvPr>
            <p:cNvCxnSpPr>
              <a:cxnSpLocks/>
              <a:stCxn id="17" idx="3"/>
              <a:endCxn id="7" idx="1"/>
            </p:cNvCxnSpPr>
            <p:nvPr/>
          </p:nvCxnSpPr>
          <p:spPr>
            <a:xfrm>
              <a:off x="-3008474" y="5337212"/>
              <a:ext cx="886760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89B67140-BAC8-412E-BF6B-762D813BFFCD}"/>
              </a:ext>
            </a:extLst>
          </p:cNvPr>
          <p:cNvSpPr txBox="1"/>
          <p:nvPr/>
        </p:nvSpPr>
        <p:spPr>
          <a:xfrm>
            <a:off x="4596255" y="5477162"/>
            <a:ext cx="14109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引用计数</a:t>
            </a:r>
            <a:r>
              <a:rPr lang="en-US" altLang="zh-CN" sz="2000" b="1" dirty="0"/>
              <a:t>:2</a:t>
            </a:r>
            <a:endParaRPr lang="zh-CN" altLang="en-US" sz="2000" b="1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9A21918B-ECD6-4A54-9107-EA3C9B96B065}"/>
              </a:ext>
            </a:extLst>
          </p:cNvPr>
          <p:cNvSpPr txBox="1"/>
          <p:nvPr/>
        </p:nvSpPr>
        <p:spPr>
          <a:xfrm>
            <a:off x="4628431" y="2071069"/>
            <a:ext cx="14109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</a:rPr>
              <a:t>引用计数</a:t>
            </a:r>
            <a:r>
              <a:rPr lang="en-US" altLang="zh-CN" sz="2000" b="1" dirty="0">
                <a:solidFill>
                  <a:srgbClr val="FF0000"/>
                </a:solidFill>
              </a:rPr>
              <a:t>:1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607428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7FEB44-9382-49B8-AF20-4AC1DB9BC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智能指针不总是智能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BFF6A5-2756-4FAF-B22D-0368183B1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60" y="1439638"/>
            <a:ext cx="8047806" cy="4749029"/>
          </a:xfrm>
        </p:spPr>
        <p:txBody>
          <a:bodyPr/>
          <a:lstStyle/>
          <a:p>
            <a:r>
              <a:rPr lang="zh-CN" altLang="en-US" dirty="0"/>
              <a:t>弱引用</a:t>
            </a:r>
            <a:r>
              <a:rPr lang="en-US" altLang="zh-CN" dirty="0" err="1"/>
              <a:t>weak_ptr</a:t>
            </a:r>
            <a:endParaRPr lang="en-US" altLang="zh-CN" dirty="0"/>
          </a:p>
          <a:p>
            <a:pPr lvl="1"/>
            <a:r>
              <a:rPr lang="zh-CN" altLang="en-US" dirty="0"/>
              <a:t>指向对象但不计数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Parent</a:t>
            </a:r>
            <a:r>
              <a:rPr lang="zh-CN" altLang="en-US" dirty="0"/>
              <a:t>即将销毁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917C50-67DE-43FB-9310-D66A651D5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63</a:t>
            </a:fld>
            <a:endParaRPr lang="en-US" altLang="zh-CN"/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B1655FD0-F23C-4F50-A51D-3DAED37BF4CA}"/>
              </a:ext>
            </a:extLst>
          </p:cNvPr>
          <p:cNvGrpSpPr/>
          <p:nvPr/>
        </p:nvGrpSpPr>
        <p:grpSpPr>
          <a:xfrm>
            <a:off x="2138829" y="2623704"/>
            <a:ext cx="4809435" cy="2720003"/>
            <a:chOff x="-3840141" y="3717032"/>
            <a:chExt cx="3345608" cy="1944216"/>
          </a:xfrm>
        </p:grpSpPr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64066983-07B2-40D3-8899-DD58D75B21DE}"/>
                </a:ext>
              </a:extLst>
            </p:cNvPr>
            <p:cNvGrpSpPr/>
            <p:nvPr/>
          </p:nvGrpSpPr>
          <p:grpSpPr>
            <a:xfrm>
              <a:off x="-2510850" y="3717032"/>
              <a:ext cx="2016317" cy="1944216"/>
              <a:chOff x="-3302122" y="2708920"/>
              <a:chExt cx="2016317" cy="1944216"/>
            </a:xfrm>
          </p:grpSpPr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F8F7D2B7-028F-45F7-B290-B2DB40D8B8C8}"/>
                  </a:ext>
                </a:extLst>
              </p:cNvPr>
              <p:cNvSpPr/>
              <p:nvPr/>
            </p:nvSpPr>
            <p:spPr>
              <a:xfrm>
                <a:off x="-2916832" y="2708920"/>
                <a:ext cx="971292" cy="648072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/>
                  <a:t>Parent</a:t>
                </a:r>
                <a:endParaRPr lang="zh-CN" altLang="en-US" b="1" dirty="0"/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4A468DC4-0AB9-46B5-A91B-431170E23E3C}"/>
                  </a:ext>
                </a:extLst>
              </p:cNvPr>
              <p:cNvSpPr/>
              <p:nvPr/>
            </p:nvSpPr>
            <p:spPr>
              <a:xfrm>
                <a:off x="-2912986" y="4005064"/>
                <a:ext cx="971284" cy="64807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/>
                  <a:t>Child</a:t>
                </a:r>
                <a:endParaRPr lang="zh-CN" altLang="en-US" b="1" dirty="0"/>
              </a:p>
            </p:txBody>
          </p:sp>
          <p:cxnSp>
            <p:nvCxnSpPr>
              <p:cNvPr id="10" name="直接箭头连接符 9">
                <a:extLst>
                  <a:ext uri="{FF2B5EF4-FFF2-40B4-BE49-F238E27FC236}">
                    <a16:creationId xmlns:a16="http://schemas.microsoft.com/office/drawing/2014/main" id="{1D67326E-50B0-40AD-890B-1639EAEA1B76}"/>
                  </a:ext>
                </a:extLst>
              </p:cNvPr>
              <p:cNvCxnSpPr/>
              <p:nvPr/>
            </p:nvCxnSpPr>
            <p:spPr>
              <a:xfrm>
                <a:off x="-2628800" y="3356992"/>
                <a:ext cx="0" cy="648072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箭头连接符 11">
                <a:extLst>
                  <a:ext uri="{FF2B5EF4-FFF2-40B4-BE49-F238E27FC236}">
                    <a16:creationId xmlns:a16="http://schemas.microsoft.com/office/drawing/2014/main" id="{6D221982-D925-4EB3-9B1D-168B06C43229}"/>
                  </a:ext>
                </a:extLst>
              </p:cNvPr>
              <p:cNvCxnSpPr/>
              <p:nvPr/>
            </p:nvCxnSpPr>
            <p:spPr>
              <a:xfrm flipV="1">
                <a:off x="-2124744" y="3356992"/>
                <a:ext cx="0" cy="64807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074F6A1E-699B-4F4A-B4C4-D9B82A26E8DA}"/>
                  </a:ext>
                </a:extLst>
              </p:cNvPr>
              <p:cNvSpPr txBox="1"/>
              <p:nvPr/>
            </p:nvSpPr>
            <p:spPr>
              <a:xfrm>
                <a:off x="-2026669" y="3538032"/>
                <a:ext cx="740864" cy="285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/>
                  <a:t>parent</a:t>
                </a:r>
                <a:endParaRPr lang="zh-CN" altLang="en-US" sz="2000" b="1" dirty="0"/>
              </a:p>
            </p:txBody>
          </p:sp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6685CE4A-222F-4CDC-8BAA-C47AA9F6F7F0}"/>
                  </a:ext>
                </a:extLst>
              </p:cNvPr>
              <p:cNvSpPr txBox="1"/>
              <p:nvPr/>
            </p:nvSpPr>
            <p:spPr>
              <a:xfrm>
                <a:off x="-3302122" y="3533881"/>
                <a:ext cx="481574" cy="2942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/>
                  <a:t>child</a:t>
                </a:r>
                <a:endParaRPr lang="zh-CN" altLang="en-US" sz="2000" b="1" dirty="0"/>
              </a:p>
            </p:txBody>
          </p:sp>
        </p:grpSp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D9A08C17-E229-4E02-9CD0-8D1C074C41BC}"/>
                </a:ext>
              </a:extLst>
            </p:cNvPr>
            <p:cNvSpPr/>
            <p:nvPr/>
          </p:nvSpPr>
          <p:spPr>
            <a:xfrm>
              <a:off x="-3840141" y="3717032"/>
              <a:ext cx="831667" cy="648072"/>
            </a:xfrm>
            <a:prstGeom prst="roundRect">
              <a:avLst/>
            </a:prstGeom>
            <a:solidFill>
              <a:srgbClr val="1D9A78">
                <a:alpha val="50196"/>
              </a:srgbClr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/>
                <a:t>p</a:t>
              </a:r>
              <a:endParaRPr lang="zh-CN" altLang="en-US" sz="2400" b="1" dirty="0"/>
            </a:p>
          </p:txBody>
        </p:sp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91E6E98A-18F4-4E5A-9B8E-4090474FD2D2}"/>
                </a:ext>
              </a:extLst>
            </p:cNvPr>
            <p:cNvSpPr/>
            <p:nvPr/>
          </p:nvSpPr>
          <p:spPr>
            <a:xfrm>
              <a:off x="-3840141" y="5013176"/>
              <a:ext cx="831667" cy="648072"/>
            </a:xfrm>
            <a:prstGeom prst="roundRect">
              <a:avLst/>
            </a:prstGeom>
            <a:solidFill>
              <a:srgbClr val="1D9A78">
                <a:alpha val="50196"/>
              </a:srgbClr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/>
                <a:t>c</a:t>
              </a:r>
              <a:endParaRPr lang="zh-CN" altLang="en-US" sz="2400" b="1" dirty="0"/>
            </a:p>
          </p:txBody>
        </p: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4DA604D6-1EFA-4B27-8DC1-7FF9BBC29E39}"/>
                </a:ext>
              </a:extLst>
            </p:cNvPr>
            <p:cNvCxnSpPr>
              <a:cxnSpLocks/>
              <a:stCxn id="16" idx="3"/>
              <a:endCxn id="6" idx="1"/>
            </p:cNvCxnSpPr>
            <p:nvPr/>
          </p:nvCxnSpPr>
          <p:spPr>
            <a:xfrm>
              <a:off x="-3008474" y="4041068"/>
              <a:ext cx="882914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D61CE48E-3B14-4F6C-B83D-5D154D92FE51}"/>
                </a:ext>
              </a:extLst>
            </p:cNvPr>
            <p:cNvCxnSpPr>
              <a:cxnSpLocks/>
              <a:stCxn id="17" idx="3"/>
              <a:endCxn id="7" idx="1"/>
            </p:cNvCxnSpPr>
            <p:nvPr/>
          </p:nvCxnSpPr>
          <p:spPr>
            <a:xfrm>
              <a:off x="-3008474" y="5337212"/>
              <a:ext cx="886760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89B67140-BAC8-412E-BF6B-762D813BFFCD}"/>
              </a:ext>
            </a:extLst>
          </p:cNvPr>
          <p:cNvSpPr txBox="1"/>
          <p:nvPr/>
        </p:nvSpPr>
        <p:spPr>
          <a:xfrm>
            <a:off x="4596255" y="5477162"/>
            <a:ext cx="14109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引用计数</a:t>
            </a:r>
            <a:r>
              <a:rPr lang="en-US" altLang="zh-CN" sz="2000" b="1" dirty="0"/>
              <a:t>:1</a:t>
            </a:r>
            <a:endParaRPr lang="zh-CN" altLang="en-US" sz="2000" b="1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9A21918B-ECD6-4A54-9107-EA3C9B96B065}"/>
              </a:ext>
            </a:extLst>
          </p:cNvPr>
          <p:cNvSpPr txBox="1"/>
          <p:nvPr/>
        </p:nvSpPr>
        <p:spPr>
          <a:xfrm>
            <a:off x="4628431" y="2071069"/>
            <a:ext cx="14109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</a:rPr>
              <a:t>引用计数</a:t>
            </a:r>
            <a:r>
              <a:rPr lang="en-US" altLang="zh-CN" sz="2000" b="1" dirty="0">
                <a:solidFill>
                  <a:srgbClr val="FF0000"/>
                </a:solidFill>
              </a:rPr>
              <a:t>:0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71510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7FEB44-9382-49B8-AF20-4AC1DB9BC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智能指针不总是智能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BFF6A5-2756-4FAF-B22D-0368183B1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60" y="1439638"/>
            <a:ext cx="8047806" cy="4749029"/>
          </a:xfrm>
        </p:spPr>
        <p:txBody>
          <a:bodyPr/>
          <a:lstStyle/>
          <a:p>
            <a:r>
              <a:rPr lang="zh-CN" altLang="en-US" dirty="0"/>
              <a:t>弱引用</a:t>
            </a:r>
            <a:r>
              <a:rPr lang="en-US" altLang="zh-CN" dirty="0" err="1"/>
              <a:t>weak_ptr</a:t>
            </a:r>
            <a:endParaRPr lang="en-US" altLang="zh-CN" dirty="0"/>
          </a:p>
          <a:p>
            <a:pPr lvl="1"/>
            <a:r>
              <a:rPr lang="zh-CN" altLang="en-US" dirty="0"/>
              <a:t>指向对象但不计数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Child</a:t>
            </a:r>
            <a:r>
              <a:rPr lang="zh-CN" altLang="en-US" dirty="0"/>
              <a:t>即将销毁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917C50-67DE-43FB-9310-D66A651D5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64</a:t>
            </a:fld>
            <a:endParaRPr lang="en-US" altLang="zh-CN"/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B1655FD0-F23C-4F50-A51D-3DAED37BF4CA}"/>
              </a:ext>
            </a:extLst>
          </p:cNvPr>
          <p:cNvGrpSpPr/>
          <p:nvPr/>
        </p:nvGrpSpPr>
        <p:grpSpPr>
          <a:xfrm>
            <a:off x="2138829" y="2623704"/>
            <a:ext cx="4809435" cy="2720003"/>
            <a:chOff x="-3840141" y="3717032"/>
            <a:chExt cx="3345608" cy="1944216"/>
          </a:xfrm>
        </p:grpSpPr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64066983-07B2-40D3-8899-DD58D75B21DE}"/>
                </a:ext>
              </a:extLst>
            </p:cNvPr>
            <p:cNvGrpSpPr/>
            <p:nvPr/>
          </p:nvGrpSpPr>
          <p:grpSpPr>
            <a:xfrm>
              <a:off x="-2510850" y="3717032"/>
              <a:ext cx="2016317" cy="1944216"/>
              <a:chOff x="-3302122" y="2708920"/>
              <a:chExt cx="2016317" cy="1944216"/>
            </a:xfrm>
          </p:grpSpPr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F8F7D2B7-028F-45F7-B290-B2DB40D8B8C8}"/>
                  </a:ext>
                </a:extLst>
              </p:cNvPr>
              <p:cNvSpPr/>
              <p:nvPr/>
            </p:nvSpPr>
            <p:spPr>
              <a:xfrm>
                <a:off x="-2916832" y="2708920"/>
                <a:ext cx="971292" cy="648072"/>
              </a:xfrm>
              <a:prstGeom prst="rect">
                <a:avLst/>
              </a:prstGeom>
              <a:solidFill>
                <a:srgbClr val="1D9A78">
                  <a:alpha val="50196"/>
                </a:srgbClr>
              </a:solidFill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/>
                  <a:t>Parent</a:t>
                </a:r>
                <a:endParaRPr lang="zh-CN" altLang="en-US" b="1" dirty="0"/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4A468DC4-0AB9-46B5-A91B-431170E23E3C}"/>
                  </a:ext>
                </a:extLst>
              </p:cNvPr>
              <p:cNvSpPr/>
              <p:nvPr/>
            </p:nvSpPr>
            <p:spPr>
              <a:xfrm>
                <a:off x="-2912986" y="4005064"/>
                <a:ext cx="971284" cy="648072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/>
                  <a:t>Child</a:t>
                </a:r>
                <a:endParaRPr lang="zh-CN" altLang="en-US" b="1" dirty="0"/>
              </a:p>
            </p:txBody>
          </p:sp>
          <p:cxnSp>
            <p:nvCxnSpPr>
              <p:cNvPr id="10" name="直接箭头连接符 9">
                <a:extLst>
                  <a:ext uri="{FF2B5EF4-FFF2-40B4-BE49-F238E27FC236}">
                    <a16:creationId xmlns:a16="http://schemas.microsoft.com/office/drawing/2014/main" id="{1D67326E-50B0-40AD-890B-1639EAEA1B76}"/>
                  </a:ext>
                </a:extLst>
              </p:cNvPr>
              <p:cNvCxnSpPr/>
              <p:nvPr/>
            </p:nvCxnSpPr>
            <p:spPr>
              <a:xfrm>
                <a:off x="-2628800" y="3356992"/>
                <a:ext cx="0" cy="648072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箭头连接符 11">
                <a:extLst>
                  <a:ext uri="{FF2B5EF4-FFF2-40B4-BE49-F238E27FC236}">
                    <a16:creationId xmlns:a16="http://schemas.microsoft.com/office/drawing/2014/main" id="{6D221982-D925-4EB3-9B1D-168B06C43229}"/>
                  </a:ext>
                </a:extLst>
              </p:cNvPr>
              <p:cNvCxnSpPr/>
              <p:nvPr/>
            </p:nvCxnSpPr>
            <p:spPr>
              <a:xfrm flipV="1">
                <a:off x="-2124744" y="3356992"/>
                <a:ext cx="0" cy="64807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074F6A1E-699B-4F4A-B4C4-D9B82A26E8DA}"/>
                  </a:ext>
                </a:extLst>
              </p:cNvPr>
              <p:cNvSpPr txBox="1"/>
              <p:nvPr/>
            </p:nvSpPr>
            <p:spPr>
              <a:xfrm>
                <a:off x="-2026669" y="3538032"/>
                <a:ext cx="740864" cy="285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/>
                  <a:t>parent</a:t>
                </a:r>
                <a:endParaRPr lang="zh-CN" altLang="en-US" sz="2000" b="1" dirty="0"/>
              </a:p>
            </p:txBody>
          </p:sp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6685CE4A-222F-4CDC-8BAA-C47AA9F6F7F0}"/>
                  </a:ext>
                </a:extLst>
              </p:cNvPr>
              <p:cNvSpPr txBox="1"/>
              <p:nvPr/>
            </p:nvSpPr>
            <p:spPr>
              <a:xfrm>
                <a:off x="-3302122" y="3533881"/>
                <a:ext cx="481574" cy="2942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/>
                  <a:t>child</a:t>
                </a:r>
                <a:endParaRPr lang="zh-CN" altLang="en-US" sz="2000" b="1" dirty="0"/>
              </a:p>
            </p:txBody>
          </p:sp>
        </p:grpSp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D9A08C17-E229-4E02-9CD0-8D1C074C41BC}"/>
                </a:ext>
              </a:extLst>
            </p:cNvPr>
            <p:cNvSpPr/>
            <p:nvPr/>
          </p:nvSpPr>
          <p:spPr>
            <a:xfrm>
              <a:off x="-3840141" y="3717032"/>
              <a:ext cx="831667" cy="648072"/>
            </a:xfrm>
            <a:prstGeom prst="roundRect">
              <a:avLst/>
            </a:prstGeom>
            <a:solidFill>
              <a:srgbClr val="1D9A78">
                <a:alpha val="50196"/>
              </a:srgbClr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/>
                <a:t>p</a:t>
              </a:r>
              <a:endParaRPr lang="zh-CN" altLang="en-US" sz="2400" b="1" dirty="0"/>
            </a:p>
          </p:txBody>
        </p:sp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91E6E98A-18F4-4E5A-9B8E-4090474FD2D2}"/>
                </a:ext>
              </a:extLst>
            </p:cNvPr>
            <p:cNvSpPr/>
            <p:nvPr/>
          </p:nvSpPr>
          <p:spPr>
            <a:xfrm>
              <a:off x="-3840141" y="5013176"/>
              <a:ext cx="831667" cy="648072"/>
            </a:xfrm>
            <a:prstGeom prst="roundRect">
              <a:avLst/>
            </a:prstGeom>
            <a:solidFill>
              <a:srgbClr val="1D9A78">
                <a:alpha val="50196"/>
              </a:srgbClr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/>
                <a:t>c</a:t>
              </a:r>
              <a:endParaRPr lang="zh-CN" altLang="en-US" sz="2400" b="1" dirty="0"/>
            </a:p>
          </p:txBody>
        </p: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4DA604D6-1EFA-4B27-8DC1-7FF9BBC29E39}"/>
                </a:ext>
              </a:extLst>
            </p:cNvPr>
            <p:cNvCxnSpPr>
              <a:cxnSpLocks/>
              <a:stCxn id="16" idx="3"/>
              <a:endCxn id="6" idx="1"/>
            </p:cNvCxnSpPr>
            <p:nvPr/>
          </p:nvCxnSpPr>
          <p:spPr>
            <a:xfrm>
              <a:off x="-3008474" y="4041068"/>
              <a:ext cx="882914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D61CE48E-3B14-4F6C-B83D-5D154D92FE51}"/>
                </a:ext>
              </a:extLst>
            </p:cNvPr>
            <p:cNvCxnSpPr>
              <a:cxnSpLocks/>
              <a:stCxn id="17" idx="3"/>
              <a:endCxn id="7" idx="1"/>
            </p:cNvCxnSpPr>
            <p:nvPr/>
          </p:nvCxnSpPr>
          <p:spPr>
            <a:xfrm>
              <a:off x="-3008474" y="5337212"/>
              <a:ext cx="886760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89B67140-BAC8-412E-BF6B-762D813BFFCD}"/>
              </a:ext>
            </a:extLst>
          </p:cNvPr>
          <p:cNvSpPr txBox="1"/>
          <p:nvPr/>
        </p:nvSpPr>
        <p:spPr>
          <a:xfrm>
            <a:off x="4596255" y="5477162"/>
            <a:ext cx="14109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</a:rPr>
              <a:t>引用计数</a:t>
            </a:r>
            <a:r>
              <a:rPr lang="en-US" altLang="zh-CN" sz="2000" b="1" dirty="0">
                <a:solidFill>
                  <a:srgbClr val="FF0000"/>
                </a:solidFill>
              </a:rPr>
              <a:t>:0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9A21918B-ECD6-4A54-9107-EA3C9B96B065}"/>
              </a:ext>
            </a:extLst>
          </p:cNvPr>
          <p:cNvSpPr txBox="1"/>
          <p:nvPr/>
        </p:nvSpPr>
        <p:spPr>
          <a:xfrm>
            <a:off x="4628431" y="2071069"/>
            <a:ext cx="14109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引用计数</a:t>
            </a:r>
            <a:r>
              <a:rPr lang="en-US" altLang="zh-CN" sz="2000" b="1" dirty="0"/>
              <a:t>:0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04421259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0959FD-D5A6-4FDC-9C93-2E8A8B5E9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弱引用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7CBACF-5EE3-4861-9737-4538311683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弱引用指针的创建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弱引用指针的用法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154ABAF-A413-485E-9A7A-A3EB05CEC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65</a:t>
            </a:fld>
            <a:endParaRPr lang="en-US" altLang="zh-CN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FEB4C76-F6E0-465C-A9D5-5C91358128D4}"/>
              </a:ext>
            </a:extLst>
          </p:cNvPr>
          <p:cNvSpPr txBox="1"/>
          <p:nvPr/>
        </p:nvSpPr>
        <p:spPr>
          <a:xfrm>
            <a:off x="1154445" y="2060848"/>
            <a:ext cx="54521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err="1">
                <a:latin typeface="Consolas" panose="020B0609020204030204" pitchFamily="49" charset="0"/>
              </a:rPr>
              <a:t>shared_ptr</a:t>
            </a:r>
            <a:r>
              <a:rPr lang="en-US" altLang="zh-CN" sz="2400" b="1" dirty="0">
                <a:latin typeface="Consolas" panose="020B0609020204030204" pitchFamily="49" charset="0"/>
              </a:rPr>
              <a:t>&lt;</a:t>
            </a:r>
            <a:r>
              <a:rPr lang="en-US" altLang="zh-CN" sz="2400" b="1" dirty="0" err="1">
                <a:latin typeface="Consolas" panose="020B0609020204030204" pitchFamily="49" charset="0"/>
              </a:rPr>
              <a:t>int</a:t>
            </a:r>
            <a:r>
              <a:rPr lang="en-US" altLang="zh-CN" sz="2400" b="1" dirty="0">
                <a:latin typeface="Consolas" panose="020B0609020204030204" pitchFamily="49" charset="0"/>
              </a:rPr>
              <a:t>&gt; </a:t>
            </a:r>
            <a:r>
              <a:rPr lang="en-US" altLang="zh-CN" sz="2400" b="1" dirty="0" err="1">
                <a:latin typeface="Consolas" panose="020B0609020204030204" pitchFamily="49" charset="0"/>
              </a:rPr>
              <a:t>sp</a:t>
            </a:r>
            <a:r>
              <a:rPr lang="en-US" altLang="zh-CN" sz="2400" b="1" dirty="0">
                <a:latin typeface="Consolas" panose="020B0609020204030204" pitchFamily="49" charset="0"/>
              </a:rPr>
              <a:t>(new </a:t>
            </a:r>
            <a:r>
              <a:rPr lang="en-US" altLang="zh-CN" sz="2400" b="1" dirty="0" err="1">
                <a:latin typeface="Consolas" panose="020B0609020204030204" pitchFamily="49" charset="0"/>
              </a:rPr>
              <a:t>int</a:t>
            </a:r>
            <a:r>
              <a:rPr lang="en-US" altLang="zh-CN" sz="2400" b="1" dirty="0">
                <a:latin typeface="Consolas" panose="020B0609020204030204" pitchFamily="49" charset="0"/>
              </a:rPr>
              <a:t>(3));</a:t>
            </a:r>
          </a:p>
          <a:p>
            <a:r>
              <a:rPr lang="en-US" altLang="zh-CN" sz="2400" b="1" dirty="0" err="1">
                <a:latin typeface="Consolas" panose="020B0609020204030204" pitchFamily="49" charset="0"/>
              </a:rPr>
              <a:t>weak_ptr</a:t>
            </a:r>
            <a:r>
              <a:rPr lang="en-US" altLang="zh-CN" sz="2400" b="1" dirty="0">
                <a:latin typeface="Consolas" panose="020B0609020204030204" pitchFamily="49" charset="0"/>
              </a:rPr>
              <a:t>&lt;</a:t>
            </a:r>
            <a:r>
              <a:rPr lang="en-US" altLang="zh-CN" sz="2400" b="1" dirty="0" err="1">
                <a:latin typeface="Consolas" panose="020B0609020204030204" pitchFamily="49" charset="0"/>
              </a:rPr>
              <a:t>int</a:t>
            </a:r>
            <a:r>
              <a:rPr lang="en-US" altLang="zh-CN" sz="2400" b="1" dirty="0">
                <a:latin typeface="Consolas" panose="020B0609020204030204" pitchFamily="49" charset="0"/>
              </a:rPr>
              <a:t>&gt; wp1 = </a:t>
            </a:r>
            <a:r>
              <a:rPr lang="en-US" altLang="zh-CN" sz="2400" b="1" dirty="0" err="1">
                <a:latin typeface="Consolas" panose="020B0609020204030204" pitchFamily="49" charset="0"/>
              </a:rPr>
              <a:t>sp</a:t>
            </a:r>
            <a:r>
              <a:rPr lang="en-US" altLang="zh-CN" sz="2400" b="1" dirty="0">
                <a:latin typeface="Consolas" panose="020B0609020204030204" pitchFamily="49" charset="0"/>
              </a:rPr>
              <a:t>;</a:t>
            </a:r>
            <a:endParaRPr lang="zh-CN" altLang="en-US" sz="2400" b="1" dirty="0">
              <a:latin typeface="Consolas" panose="020B0609020204030204" pitchFamily="49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9E595AD-3889-4921-8075-A6427C73CA7E}"/>
              </a:ext>
            </a:extLst>
          </p:cNvPr>
          <p:cNvSpPr txBox="1"/>
          <p:nvPr/>
        </p:nvSpPr>
        <p:spPr>
          <a:xfrm>
            <a:off x="1160204" y="3659540"/>
            <a:ext cx="698781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err="1">
                <a:latin typeface="Consolas" panose="020B0609020204030204" pitchFamily="49" charset="0"/>
              </a:rPr>
              <a:t>wp.use_count</a:t>
            </a:r>
            <a:r>
              <a:rPr lang="en-US" altLang="zh-CN" sz="2400" b="1" dirty="0">
                <a:latin typeface="Consolas" panose="020B0609020204030204" pitchFamily="49" charset="0"/>
              </a:rPr>
              <a:t>()	</a:t>
            </a:r>
            <a:r>
              <a:rPr lang="en-US" altLang="zh-CN" sz="2400" dirty="0">
                <a:solidFill>
                  <a:srgbClr val="1D9A78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2400" dirty="0">
                <a:solidFill>
                  <a:srgbClr val="1D9A78"/>
                </a:solidFill>
                <a:latin typeface="Consolas" panose="020B0609020204030204" pitchFamily="49" charset="0"/>
              </a:rPr>
              <a:t>获取引用计数</a:t>
            </a:r>
            <a:endParaRPr lang="en-US" altLang="zh-CN" sz="2400" dirty="0">
              <a:solidFill>
                <a:srgbClr val="1D9A78"/>
              </a:solidFill>
              <a:latin typeface="Consolas" panose="020B0609020204030204" pitchFamily="49" charset="0"/>
            </a:endParaRPr>
          </a:p>
          <a:p>
            <a:r>
              <a:rPr lang="en-US" altLang="zh-CN" sz="2400" b="1" dirty="0" err="1">
                <a:latin typeface="Consolas" panose="020B0609020204030204" pitchFamily="49" charset="0"/>
              </a:rPr>
              <a:t>wp.reset</a:t>
            </a:r>
            <a:r>
              <a:rPr lang="en-US" altLang="zh-CN" sz="2400" b="1" dirty="0">
                <a:latin typeface="Consolas" panose="020B0609020204030204" pitchFamily="49" charset="0"/>
              </a:rPr>
              <a:t>()			</a:t>
            </a:r>
            <a:r>
              <a:rPr lang="en-US" altLang="zh-CN" sz="2400" dirty="0">
                <a:solidFill>
                  <a:srgbClr val="1D9A78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2400" dirty="0">
                <a:solidFill>
                  <a:srgbClr val="1D9A78"/>
                </a:solidFill>
                <a:latin typeface="Consolas" panose="020B0609020204030204" pitchFamily="49" charset="0"/>
              </a:rPr>
              <a:t>清除指针</a:t>
            </a:r>
            <a:endParaRPr lang="en-US" altLang="zh-CN" sz="2400" dirty="0">
              <a:solidFill>
                <a:srgbClr val="1D9A78"/>
              </a:solidFill>
              <a:latin typeface="Consolas" panose="020B0609020204030204" pitchFamily="49" charset="0"/>
            </a:endParaRPr>
          </a:p>
          <a:p>
            <a:r>
              <a:rPr lang="en-US" altLang="zh-CN" sz="2400" b="1" dirty="0" err="1">
                <a:latin typeface="Consolas" panose="020B0609020204030204" pitchFamily="49" charset="0"/>
              </a:rPr>
              <a:t>wp.expired</a:t>
            </a:r>
            <a:r>
              <a:rPr lang="en-US" altLang="zh-CN" sz="2400" b="1" dirty="0">
                <a:latin typeface="Consolas" panose="020B0609020204030204" pitchFamily="49" charset="0"/>
              </a:rPr>
              <a:t>()		</a:t>
            </a:r>
            <a:r>
              <a:rPr lang="en-US" altLang="zh-CN" sz="2400" dirty="0">
                <a:solidFill>
                  <a:srgbClr val="1D9A78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2400" dirty="0">
                <a:solidFill>
                  <a:srgbClr val="1D9A78"/>
                </a:solidFill>
                <a:latin typeface="Consolas" panose="020B0609020204030204" pitchFamily="49" charset="0"/>
              </a:rPr>
              <a:t>检查对象是否无效</a:t>
            </a:r>
            <a:endParaRPr lang="en-US" altLang="zh-CN" sz="2400" dirty="0">
              <a:solidFill>
                <a:srgbClr val="1D9A78"/>
              </a:solidFill>
              <a:latin typeface="Consolas" panose="020B0609020204030204" pitchFamily="49" charset="0"/>
            </a:endParaRPr>
          </a:p>
          <a:p>
            <a:r>
              <a:rPr lang="en-US" altLang="zh-CN" sz="2400" b="1" dirty="0" err="1">
                <a:latin typeface="Consolas" panose="020B0609020204030204" pitchFamily="49" charset="0"/>
              </a:rPr>
              <a:t>sp</a:t>
            </a:r>
            <a:r>
              <a:rPr lang="en-US" altLang="zh-CN" sz="2400" b="1" dirty="0">
                <a:latin typeface="Consolas" panose="020B0609020204030204" pitchFamily="49" charset="0"/>
              </a:rPr>
              <a:t> = </a:t>
            </a:r>
            <a:r>
              <a:rPr lang="en-US" altLang="zh-CN" sz="2400" b="1" dirty="0" err="1">
                <a:latin typeface="Consolas" panose="020B0609020204030204" pitchFamily="49" charset="0"/>
              </a:rPr>
              <a:t>wp.lock</a:t>
            </a:r>
            <a:r>
              <a:rPr lang="en-US" altLang="zh-CN" sz="2400" b="1" dirty="0">
                <a:latin typeface="Consolas" panose="020B0609020204030204" pitchFamily="49" charset="0"/>
              </a:rPr>
              <a:t>()	</a:t>
            </a:r>
            <a:r>
              <a:rPr lang="en-US" altLang="zh-CN" sz="2400" dirty="0">
                <a:solidFill>
                  <a:srgbClr val="1D9A78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2400" dirty="0">
                <a:solidFill>
                  <a:srgbClr val="1D9A78"/>
                </a:solidFill>
                <a:latin typeface="Consolas" panose="020B0609020204030204" pitchFamily="49" charset="0"/>
              </a:rPr>
              <a:t>从弱引用获得一个智能指针</a:t>
            </a:r>
          </a:p>
        </p:txBody>
      </p:sp>
    </p:spTree>
    <p:extLst>
      <p:ext uri="{BB962C8B-B14F-4D97-AF65-F5344CB8AC3E}">
        <p14:creationId xmlns:p14="http://schemas.microsoft.com/office/powerpoint/2010/main" val="178038527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40977C-CCEB-439B-85F9-22C51B57B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例子：弱引用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8AD1C9B-2DA6-4C53-A136-06C3849F9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66</a:t>
            </a:fld>
            <a:endParaRPr lang="en-US" altLang="zh-CN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6CE146B-4E14-4D49-8161-C9D4CEBCC19B}"/>
              </a:ext>
            </a:extLst>
          </p:cNvPr>
          <p:cNvSpPr txBox="1"/>
          <p:nvPr/>
        </p:nvSpPr>
        <p:spPr>
          <a:xfrm>
            <a:off x="593558" y="1700808"/>
            <a:ext cx="795688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>
                <a:latin typeface="Consolas" panose="020B0609020204030204" pitchFamily="49" charset="0"/>
              </a:rPr>
              <a:t>std</a:t>
            </a:r>
            <a:r>
              <a:rPr lang="en-US" altLang="zh-CN" sz="2000" b="1" dirty="0">
                <a:latin typeface="Consolas" panose="020B0609020204030204" pitchFamily="49" charset="0"/>
              </a:rPr>
              <a:t>::</a:t>
            </a:r>
            <a:r>
              <a:rPr lang="en-US" altLang="zh-CN" sz="2000" b="1" dirty="0" err="1">
                <a:latin typeface="Consolas" panose="020B0609020204030204" pitchFamily="49" charset="0"/>
              </a:rPr>
              <a:t>weak_ptr</a:t>
            </a:r>
            <a:r>
              <a:rPr lang="en-US" altLang="zh-CN" sz="2000" b="1" dirty="0">
                <a:latin typeface="Consolas" panose="020B0609020204030204" pitchFamily="49" charset="0"/>
              </a:rPr>
              <a:t>&lt;</a:t>
            </a:r>
            <a:r>
              <a:rPr lang="en-US" altLang="zh-CN" sz="2000" b="1" dirty="0" err="1">
                <a:latin typeface="Consolas" panose="020B0609020204030204" pitchFamily="49" charset="0"/>
              </a:rPr>
              <a:t>int</a:t>
            </a:r>
            <a:r>
              <a:rPr lang="en-US" altLang="zh-CN" sz="2000" b="1" dirty="0">
                <a:latin typeface="Consolas" panose="020B0609020204030204" pitchFamily="49" charset="0"/>
              </a:rPr>
              <a:t>&gt; </a:t>
            </a:r>
            <a:r>
              <a:rPr lang="en-US" altLang="zh-CN" sz="2000" b="1" dirty="0" err="1">
                <a:latin typeface="Consolas" panose="020B0609020204030204" pitchFamily="49" charset="0"/>
              </a:rPr>
              <a:t>wp</a:t>
            </a:r>
            <a:r>
              <a:rPr lang="en-US" altLang="zh-CN" sz="20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zh-CN" sz="2000" b="1" dirty="0">
                <a:latin typeface="Consolas" panose="020B0609020204030204" pitchFamily="49" charset="0"/>
              </a:rPr>
              <a:t>auto sp1 = </a:t>
            </a:r>
            <a:r>
              <a:rPr lang="en-US" altLang="zh-CN" sz="2000" b="1" dirty="0" err="1">
                <a:latin typeface="Consolas" panose="020B0609020204030204" pitchFamily="49" charset="0"/>
              </a:rPr>
              <a:t>std</a:t>
            </a:r>
            <a:r>
              <a:rPr lang="en-US" altLang="zh-CN" sz="2000" b="1" dirty="0">
                <a:latin typeface="Consolas" panose="020B0609020204030204" pitchFamily="49" charset="0"/>
              </a:rPr>
              <a:t>::</a:t>
            </a:r>
            <a:r>
              <a:rPr lang="en-US" altLang="zh-CN" sz="2000" b="1" dirty="0" err="1">
                <a:latin typeface="Consolas" panose="020B0609020204030204" pitchFamily="49" charset="0"/>
              </a:rPr>
              <a:t>make_shared</a:t>
            </a:r>
            <a:r>
              <a:rPr lang="en-US" altLang="zh-CN" sz="2000" b="1" dirty="0">
                <a:latin typeface="Consolas" panose="020B0609020204030204" pitchFamily="49" charset="0"/>
              </a:rPr>
              <a:t>&lt;</a:t>
            </a:r>
            <a:r>
              <a:rPr lang="en-US" altLang="zh-CN" sz="2000" b="1" dirty="0" err="1">
                <a:latin typeface="Consolas" panose="020B0609020204030204" pitchFamily="49" charset="0"/>
              </a:rPr>
              <a:t>int</a:t>
            </a:r>
            <a:r>
              <a:rPr lang="en-US" altLang="zh-CN" sz="2000" b="1" dirty="0">
                <a:latin typeface="Consolas" panose="020B0609020204030204" pitchFamily="49" charset="0"/>
              </a:rPr>
              <a:t>&gt;(20);</a:t>
            </a:r>
          </a:p>
          <a:p>
            <a:pPr lvl="1"/>
            <a:r>
              <a:rPr lang="en-US" altLang="zh-CN" sz="2000" b="1" dirty="0" err="1">
                <a:latin typeface="Consolas" panose="020B0609020204030204" pitchFamily="49" charset="0"/>
              </a:rPr>
              <a:t>wp</a:t>
            </a:r>
            <a:r>
              <a:rPr lang="en-US" altLang="zh-CN" sz="2000" b="1" dirty="0">
                <a:latin typeface="Consolas" panose="020B0609020204030204" pitchFamily="49" charset="0"/>
              </a:rPr>
              <a:t> = sp1;</a:t>
            </a:r>
          </a:p>
          <a:p>
            <a:pPr lvl="1"/>
            <a:r>
              <a:rPr lang="en-US" altLang="zh-CN" sz="2000" b="1" dirty="0" err="1">
                <a:latin typeface="Consolas" panose="020B0609020204030204" pitchFamily="49" charset="0"/>
              </a:rPr>
              <a:t>cout</a:t>
            </a:r>
            <a:r>
              <a:rPr lang="en-US" altLang="zh-CN" sz="2000" b="1" dirty="0">
                <a:latin typeface="Consolas" panose="020B0609020204030204" pitchFamily="49" charset="0"/>
              </a:rPr>
              <a:t> &lt;&lt; </a:t>
            </a:r>
            <a:r>
              <a:rPr lang="en-US" altLang="zh-CN" sz="2000" b="1" dirty="0" err="1">
                <a:latin typeface="Consolas" panose="020B0609020204030204" pitchFamily="49" charset="0"/>
              </a:rPr>
              <a:t>wp.use_count</a:t>
            </a:r>
            <a:r>
              <a:rPr lang="en-US" altLang="zh-CN" sz="2000" b="1" dirty="0">
                <a:latin typeface="Consolas" panose="020B0609020204030204" pitchFamily="49" charset="0"/>
              </a:rPr>
              <a:t>() &lt;&lt; </a:t>
            </a:r>
            <a:r>
              <a:rPr lang="en-US" altLang="zh-CN" sz="2000" b="1" dirty="0" err="1">
                <a:latin typeface="Consolas" panose="020B0609020204030204" pitchFamily="49" charset="0"/>
              </a:rPr>
              <a:t>endl</a:t>
            </a:r>
            <a:r>
              <a:rPr lang="en-US" altLang="zh-CN" sz="2000" b="1" dirty="0">
                <a:latin typeface="Consolas" panose="020B0609020204030204" pitchFamily="49" charset="0"/>
              </a:rPr>
              <a:t>;	</a:t>
            </a:r>
            <a:r>
              <a:rPr lang="en-US" altLang="zh-CN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//1</a:t>
            </a:r>
          </a:p>
          <a:p>
            <a:pPr lvl="1"/>
            <a:r>
              <a:rPr lang="en-US" altLang="zh-CN" sz="2000" b="1" dirty="0">
                <a:latin typeface="Consolas" panose="020B0609020204030204" pitchFamily="49" charset="0"/>
              </a:rPr>
              <a:t>auto sp2 = </a:t>
            </a:r>
            <a:r>
              <a:rPr lang="en-US" altLang="zh-CN" sz="2000" b="1" dirty="0" err="1">
                <a:latin typeface="Consolas" panose="020B0609020204030204" pitchFamily="49" charset="0"/>
              </a:rPr>
              <a:t>wp.lock</a:t>
            </a:r>
            <a:r>
              <a:rPr lang="en-US" altLang="zh-CN" sz="2000" b="1" dirty="0">
                <a:latin typeface="Consolas" panose="020B0609020204030204" pitchFamily="49" charset="0"/>
              </a:rPr>
              <a:t>();	</a:t>
            </a:r>
            <a:r>
              <a:rPr lang="en-US" altLang="zh-CN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从弱引用中获得一个</a:t>
            </a:r>
            <a:r>
              <a:rPr lang="en-US" altLang="zh-CN" sz="20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shared_ptr</a:t>
            </a:r>
            <a:endParaRPr lang="en-US" altLang="zh-CN" sz="2000" b="1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sz="2000" b="1" dirty="0" err="1">
                <a:latin typeface="Consolas" panose="020B0609020204030204" pitchFamily="49" charset="0"/>
              </a:rPr>
              <a:t>cout</a:t>
            </a:r>
            <a:r>
              <a:rPr lang="en-US" altLang="zh-CN" sz="2000" b="1" dirty="0">
                <a:latin typeface="Consolas" panose="020B0609020204030204" pitchFamily="49" charset="0"/>
              </a:rPr>
              <a:t> &lt;&lt; </a:t>
            </a:r>
            <a:r>
              <a:rPr lang="en-US" altLang="zh-CN" sz="2000" b="1" dirty="0" err="1">
                <a:latin typeface="Consolas" panose="020B0609020204030204" pitchFamily="49" charset="0"/>
              </a:rPr>
              <a:t>wp.use_count</a:t>
            </a:r>
            <a:r>
              <a:rPr lang="en-US" altLang="zh-CN" sz="2000" b="1" dirty="0">
                <a:latin typeface="Consolas" panose="020B0609020204030204" pitchFamily="49" charset="0"/>
              </a:rPr>
              <a:t>() &lt;&lt; </a:t>
            </a:r>
            <a:r>
              <a:rPr lang="en-US" altLang="zh-CN" sz="2000" b="1" dirty="0" err="1">
                <a:latin typeface="Consolas" panose="020B0609020204030204" pitchFamily="49" charset="0"/>
              </a:rPr>
              <a:t>endl</a:t>
            </a:r>
            <a:r>
              <a:rPr lang="en-US" altLang="zh-CN" sz="2000" b="1" dirty="0">
                <a:latin typeface="Consolas" panose="020B0609020204030204" pitchFamily="49" charset="0"/>
              </a:rPr>
              <a:t>;	</a:t>
            </a:r>
            <a:r>
              <a:rPr lang="en-US" altLang="zh-CN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//2</a:t>
            </a:r>
          </a:p>
          <a:p>
            <a:pPr lvl="1"/>
            <a:r>
              <a:rPr lang="en-US" altLang="zh-CN" sz="2000" b="1" dirty="0">
                <a:latin typeface="Consolas" panose="020B0609020204030204" pitchFamily="49" charset="0"/>
              </a:rPr>
              <a:t>sp1.reset();			</a:t>
            </a:r>
            <a:r>
              <a:rPr lang="en-US" altLang="zh-CN" sz="2000" b="1">
                <a:latin typeface="Consolas" panose="020B0609020204030204" pitchFamily="49" charset="0"/>
              </a:rPr>
              <a:t>				</a:t>
            </a:r>
            <a:r>
              <a:rPr lang="en-US" altLang="zh-CN" sz="2000" b="1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n-US" altLang="zh-CN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sp1</a:t>
            </a:r>
            <a:r>
              <a:rPr lang="zh-CN" altLang="en-US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释放指针</a:t>
            </a:r>
            <a:endParaRPr lang="en-US" altLang="zh-CN" sz="2000" b="1" dirty="0">
              <a:latin typeface="Consolas" panose="020B0609020204030204" pitchFamily="49" charset="0"/>
            </a:endParaRPr>
          </a:p>
          <a:p>
            <a:pPr lvl="1"/>
            <a:r>
              <a:rPr lang="en-US" altLang="zh-CN" sz="2000" b="1" dirty="0" err="1">
                <a:latin typeface="Consolas" panose="020B0609020204030204" pitchFamily="49" charset="0"/>
              </a:rPr>
              <a:t>cout</a:t>
            </a:r>
            <a:r>
              <a:rPr lang="en-US" altLang="zh-CN" sz="2000" b="1" dirty="0">
                <a:latin typeface="Consolas" panose="020B0609020204030204" pitchFamily="49" charset="0"/>
              </a:rPr>
              <a:t> &lt;&lt; </a:t>
            </a:r>
            <a:r>
              <a:rPr lang="en-US" altLang="zh-CN" sz="2000" b="1" dirty="0" err="1">
                <a:latin typeface="Consolas" panose="020B0609020204030204" pitchFamily="49" charset="0"/>
              </a:rPr>
              <a:t>wp.use_count</a:t>
            </a:r>
            <a:r>
              <a:rPr lang="en-US" altLang="zh-CN" sz="2000" b="1" dirty="0">
                <a:latin typeface="Consolas" panose="020B0609020204030204" pitchFamily="49" charset="0"/>
              </a:rPr>
              <a:t>() &lt;&lt; </a:t>
            </a:r>
            <a:r>
              <a:rPr lang="en-US" altLang="zh-CN" sz="2000" b="1" dirty="0" err="1">
                <a:latin typeface="Consolas" panose="020B0609020204030204" pitchFamily="49" charset="0"/>
              </a:rPr>
              <a:t>endl</a:t>
            </a:r>
            <a:r>
              <a:rPr lang="en-US" altLang="zh-CN" sz="2000" b="1" dirty="0">
                <a:latin typeface="Consolas" panose="020B0609020204030204" pitchFamily="49" charset="0"/>
              </a:rPr>
              <a:t>;	</a:t>
            </a:r>
            <a:r>
              <a:rPr lang="en-US" altLang="zh-CN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//1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}	//sp2</a:t>
            </a:r>
            <a:r>
              <a:rPr lang="zh-CN" altLang="en-US" sz="2000" b="1" dirty="0">
                <a:latin typeface="Consolas" panose="020B0609020204030204" pitchFamily="49" charset="0"/>
              </a:rPr>
              <a:t>销毁</a:t>
            </a:r>
            <a:endParaRPr lang="en-US" altLang="zh-CN" sz="2000" b="1" dirty="0">
              <a:latin typeface="Consolas" panose="020B0609020204030204" pitchFamily="49" charset="0"/>
            </a:endParaRPr>
          </a:p>
          <a:p>
            <a:r>
              <a:rPr lang="en-US" altLang="zh-CN" sz="2000" b="1" dirty="0" err="1">
                <a:latin typeface="Consolas" panose="020B0609020204030204" pitchFamily="49" charset="0"/>
              </a:rPr>
              <a:t>cout</a:t>
            </a:r>
            <a:r>
              <a:rPr lang="en-US" altLang="zh-CN" sz="2000" b="1" dirty="0">
                <a:latin typeface="Consolas" panose="020B0609020204030204" pitchFamily="49" charset="0"/>
              </a:rPr>
              <a:t> &lt;&lt; </a:t>
            </a:r>
            <a:r>
              <a:rPr lang="en-US" altLang="zh-CN" sz="2000" b="1" dirty="0" err="1">
                <a:latin typeface="Consolas" panose="020B0609020204030204" pitchFamily="49" charset="0"/>
              </a:rPr>
              <a:t>wp.use_count</a:t>
            </a:r>
            <a:r>
              <a:rPr lang="en-US" altLang="zh-CN" sz="2000" b="1" dirty="0">
                <a:latin typeface="Consolas" panose="020B0609020204030204" pitchFamily="49" charset="0"/>
              </a:rPr>
              <a:t>() &lt;&lt; </a:t>
            </a:r>
            <a:r>
              <a:rPr lang="en-US" altLang="zh-CN" sz="2000" b="1" dirty="0" err="1">
                <a:latin typeface="Consolas" panose="020B0609020204030204" pitchFamily="49" charset="0"/>
              </a:rPr>
              <a:t>endl</a:t>
            </a:r>
            <a:r>
              <a:rPr lang="en-US" altLang="zh-CN" sz="2000" b="1" dirty="0">
                <a:latin typeface="Consolas" panose="020B0609020204030204" pitchFamily="49" charset="0"/>
              </a:rPr>
              <a:t>;	</a:t>
            </a:r>
            <a:r>
              <a:rPr lang="en-US" altLang="zh-CN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//0</a:t>
            </a:r>
          </a:p>
          <a:p>
            <a:r>
              <a:rPr lang="en-US" altLang="zh-CN" sz="2000" b="1" dirty="0" err="1">
                <a:latin typeface="Consolas" panose="020B0609020204030204" pitchFamily="49" charset="0"/>
              </a:rPr>
              <a:t>cout</a:t>
            </a:r>
            <a:r>
              <a:rPr lang="en-US" altLang="zh-CN" sz="2000" b="1" dirty="0">
                <a:latin typeface="Consolas" panose="020B0609020204030204" pitchFamily="49" charset="0"/>
              </a:rPr>
              <a:t> &lt;&lt; </a:t>
            </a:r>
            <a:r>
              <a:rPr lang="en-US" altLang="zh-CN" sz="2000" b="1" dirty="0" err="1">
                <a:latin typeface="Consolas" panose="020B0609020204030204" pitchFamily="49" charset="0"/>
              </a:rPr>
              <a:t>wp.expired</a:t>
            </a:r>
            <a:r>
              <a:rPr lang="en-US" altLang="zh-CN" sz="2000" b="1" dirty="0">
                <a:latin typeface="Consolas" panose="020B0609020204030204" pitchFamily="49" charset="0"/>
              </a:rPr>
              <a:t>() &lt;&lt; </a:t>
            </a:r>
            <a:r>
              <a:rPr lang="en-US" altLang="zh-CN" sz="2000" b="1" dirty="0" err="1">
                <a:latin typeface="Consolas" panose="020B0609020204030204" pitchFamily="49" charset="0"/>
              </a:rPr>
              <a:t>endl</a:t>
            </a:r>
            <a:r>
              <a:rPr lang="en-US" altLang="zh-CN" sz="2000" b="1" dirty="0">
                <a:latin typeface="Consolas" panose="020B0609020204030204" pitchFamily="49" charset="0"/>
              </a:rPr>
              <a:t>;	  </a:t>
            </a:r>
            <a:r>
              <a:rPr lang="en-US" altLang="zh-CN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检查弱引用是否失效：</a:t>
            </a:r>
            <a:r>
              <a:rPr lang="en-US" altLang="zh-CN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True</a:t>
            </a:r>
            <a:endParaRPr lang="en-US" altLang="zh-CN" sz="2400" b="1" dirty="0">
              <a:solidFill>
                <a:srgbClr val="008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652258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26559E-6362-46AF-B0B9-111DE2D24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独享所有权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D381E7-A16D-4C2C-8782-42C575F71D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shared_ptr</a:t>
            </a:r>
            <a:r>
              <a:rPr lang="zh-CN" altLang="en-US" dirty="0"/>
              <a:t>涉及引用计数，性能较差</a:t>
            </a:r>
            <a:endParaRPr lang="en-US" altLang="zh-CN" dirty="0"/>
          </a:p>
          <a:p>
            <a:r>
              <a:rPr lang="zh-CN" altLang="en-US" dirty="0"/>
              <a:t>如果要保证一个对象只被一个指针引用</a:t>
            </a:r>
            <a:endParaRPr lang="en-US" altLang="zh-CN" dirty="0"/>
          </a:p>
          <a:p>
            <a:r>
              <a:rPr lang="en-US" altLang="zh-CN" dirty="0" err="1"/>
              <a:t>unique_ptr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DA96689-F9D2-485F-8BB4-6C51AD6B7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67</a:t>
            </a:fld>
            <a:endParaRPr lang="en-US" altLang="zh-CN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8B4F9DB-7CAC-42B6-B431-96F6BFB46C67}"/>
              </a:ext>
            </a:extLst>
          </p:cNvPr>
          <p:cNvSpPr txBox="1"/>
          <p:nvPr/>
        </p:nvSpPr>
        <p:spPr>
          <a:xfrm>
            <a:off x="1259632" y="3330841"/>
            <a:ext cx="647164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Consolas" panose="020B0609020204030204" pitchFamily="49" charset="0"/>
              </a:rPr>
              <a:t>auto up1 = </a:t>
            </a:r>
            <a:r>
              <a:rPr lang="en-US" altLang="zh-CN" sz="2400" b="1" dirty="0" err="1">
                <a:latin typeface="Consolas" panose="020B0609020204030204" pitchFamily="49" charset="0"/>
              </a:rPr>
              <a:t>std</a:t>
            </a:r>
            <a:r>
              <a:rPr lang="en-US" altLang="zh-CN" sz="2400" b="1" dirty="0">
                <a:latin typeface="Consolas" panose="020B0609020204030204" pitchFamily="49" charset="0"/>
              </a:rPr>
              <a:t>::</a:t>
            </a:r>
            <a:r>
              <a:rPr lang="en-US" altLang="zh-CN" sz="2400" b="1" dirty="0" err="1">
                <a:latin typeface="Consolas" panose="020B0609020204030204" pitchFamily="49" charset="0"/>
              </a:rPr>
              <a:t>make_unique</a:t>
            </a:r>
            <a:r>
              <a:rPr lang="en-US" altLang="zh-CN" sz="2400" b="1" dirty="0">
                <a:latin typeface="Consolas" panose="020B0609020204030204" pitchFamily="49" charset="0"/>
              </a:rPr>
              <a:t>&lt;</a:t>
            </a:r>
            <a:r>
              <a:rPr lang="en-US" altLang="zh-CN" sz="2400" b="1" dirty="0" err="1">
                <a:latin typeface="Consolas" panose="020B0609020204030204" pitchFamily="49" charset="0"/>
              </a:rPr>
              <a:t>int</a:t>
            </a:r>
            <a:r>
              <a:rPr lang="en-US" altLang="zh-CN" sz="2400" b="1" dirty="0">
                <a:latin typeface="Consolas" panose="020B0609020204030204" pitchFamily="49" charset="0"/>
              </a:rPr>
              <a:t>&gt;(20);</a:t>
            </a:r>
          </a:p>
          <a:p>
            <a:r>
              <a:rPr lang="en-US" altLang="zh-CN" sz="2400" b="1" dirty="0" err="1">
                <a:latin typeface="Consolas" panose="020B0609020204030204" pitchFamily="49" charset="0"/>
              </a:rPr>
              <a:t>unique_ptr</a:t>
            </a:r>
            <a:r>
              <a:rPr lang="en-US" altLang="zh-CN" sz="2400" b="1" dirty="0">
                <a:latin typeface="Consolas" panose="020B0609020204030204" pitchFamily="49" charset="0"/>
              </a:rPr>
              <a:t>&lt;</a:t>
            </a:r>
            <a:r>
              <a:rPr lang="en-US" altLang="zh-CN" sz="2400" b="1" dirty="0" err="1">
                <a:latin typeface="Consolas" panose="020B0609020204030204" pitchFamily="49" charset="0"/>
              </a:rPr>
              <a:t>int</a:t>
            </a:r>
            <a:r>
              <a:rPr lang="en-US" altLang="zh-CN" sz="2400" b="1" dirty="0">
                <a:latin typeface="Consolas" panose="020B0609020204030204" pitchFamily="49" charset="0"/>
              </a:rPr>
              <a:t>&gt; up2 = up1; </a:t>
            </a:r>
          </a:p>
          <a:p>
            <a:r>
              <a:rPr lang="en-US" altLang="zh-CN" sz="2400" b="1" dirty="0">
                <a:latin typeface="Consolas" panose="020B0609020204030204" pitchFamily="49" charset="0"/>
              </a:rPr>
              <a:t>			</a:t>
            </a:r>
            <a:r>
              <a:rPr lang="en-US" altLang="zh-CN" sz="2400" b="1" dirty="0">
                <a:solidFill>
                  <a:srgbClr val="1D9A78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2400" b="1" dirty="0">
                <a:solidFill>
                  <a:srgbClr val="1D9A78"/>
                </a:solidFill>
                <a:latin typeface="Consolas" panose="020B0609020204030204" pitchFamily="49" charset="0"/>
              </a:rPr>
              <a:t>错误，不能复制</a:t>
            </a:r>
            <a:r>
              <a:rPr lang="en-US" altLang="zh-CN" sz="2400" b="1" dirty="0">
                <a:solidFill>
                  <a:srgbClr val="1D9A78"/>
                </a:solidFill>
                <a:latin typeface="Consolas" panose="020B0609020204030204" pitchFamily="49" charset="0"/>
              </a:rPr>
              <a:t>unique</a:t>
            </a:r>
            <a:r>
              <a:rPr lang="zh-CN" altLang="en-US" sz="2400" b="1" dirty="0">
                <a:solidFill>
                  <a:srgbClr val="1D9A78"/>
                </a:solidFill>
                <a:latin typeface="Consolas" panose="020B0609020204030204" pitchFamily="49" charset="0"/>
              </a:rPr>
              <a:t>指针</a:t>
            </a:r>
          </a:p>
          <a:p>
            <a:r>
              <a:rPr lang="en-US" altLang="zh-CN" sz="2400" b="1" dirty="0" err="1">
                <a:latin typeface="Consolas" panose="020B0609020204030204" pitchFamily="49" charset="0"/>
              </a:rPr>
              <a:t>unique_ptr</a:t>
            </a:r>
            <a:r>
              <a:rPr lang="en-US" altLang="zh-CN" sz="2400" b="1" dirty="0">
                <a:latin typeface="Consolas" panose="020B0609020204030204" pitchFamily="49" charset="0"/>
              </a:rPr>
              <a:t>&lt;</a:t>
            </a:r>
            <a:r>
              <a:rPr lang="en-US" altLang="zh-CN" sz="2400" b="1" dirty="0" err="1">
                <a:latin typeface="Consolas" panose="020B0609020204030204" pitchFamily="49" charset="0"/>
              </a:rPr>
              <a:t>int</a:t>
            </a:r>
            <a:r>
              <a:rPr lang="en-US" altLang="zh-CN" sz="2400" b="1" dirty="0">
                <a:latin typeface="Consolas" panose="020B0609020204030204" pitchFamily="49" charset="0"/>
              </a:rPr>
              <a:t>&gt; up2 = </a:t>
            </a:r>
            <a:r>
              <a:rPr lang="en-US" altLang="zh-CN" sz="2400" b="1" dirty="0" err="1">
                <a:latin typeface="Consolas" panose="020B0609020204030204" pitchFamily="49" charset="0"/>
              </a:rPr>
              <a:t>std</a:t>
            </a:r>
            <a:r>
              <a:rPr lang="en-US" altLang="zh-CN" sz="2400" b="1" dirty="0">
                <a:latin typeface="Consolas" panose="020B0609020204030204" pitchFamily="49" charset="0"/>
              </a:rPr>
              <a:t>::move(up1);</a:t>
            </a:r>
          </a:p>
          <a:p>
            <a:r>
              <a:rPr lang="en-US" altLang="zh-CN" sz="2400" b="1" dirty="0">
                <a:latin typeface="Consolas" panose="020B0609020204030204" pitchFamily="49" charset="0"/>
              </a:rPr>
              <a:t>			</a:t>
            </a:r>
            <a:r>
              <a:rPr lang="en-US" altLang="zh-CN" sz="2400" b="1" dirty="0">
                <a:solidFill>
                  <a:srgbClr val="1D9A78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2400" b="1" dirty="0">
                <a:solidFill>
                  <a:srgbClr val="1D9A78"/>
                </a:solidFill>
                <a:latin typeface="Consolas" panose="020B0609020204030204" pitchFamily="49" charset="0"/>
              </a:rPr>
              <a:t>可以移动</a:t>
            </a:r>
            <a:r>
              <a:rPr lang="en-US" altLang="zh-CN" sz="2400" b="1" dirty="0">
                <a:solidFill>
                  <a:srgbClr val="1D9A78"/>
                </a:solidFill>
                <a:latin typeface="Consolas" panose="020B0609020204030204" pitchFamily="49" charset="0"/>
              </a:rPr>
              <a:t>unique</a:t>
            </a:r>
            <a:r>
              <a:rPr lang="zh-CN" altLang="en-US" sz="2400" b="1" dirty="0">
                <a:solidFill>
                  <a:srgbClr val="1D9A78"/>
                </a:solidFill>
                <a:latin typeface="Consolas" panose="020B0609020204030204" pitchFamily="49" charset="0"/>
              </a:rPr>
              <a:t>指针</a:t>
            </a:r>
          </a:p>
          <a:p>
            <a:r>
              <a:rPr lang="en-US" altLang="zh-CN" sz="2400" b="1" dirty="0" err="1">
                <a:latin typeface="Consolas" panose="020B0609020204030204" pitchFamily="49" charset="0"/>
              </a:rPr>
              <a:t>int</a:t>
            </a:r>
            <a:r>
              <a:rPr lang="en-US" altLang="zh-CN" sz="2400" b="1" dirty="0">
                <a:latin typeface="Consolas" panose="020B0609020204030204" pitchFamily="49" charset="0"/>
              </a:rPr>
              <a:t>* p = up2.release();</a:t>
            </a:r>
          </a:p>
          <a:p>
            <a:r>
              <a:rPr lang="en-US" altLang="zh-CN" sz="2400" b="1" dirty="0">
                <a:latin typeface="Consolas" panose="020B0609020204030204" pitchFamily="49" charset="0"/>
              </a:rPr>
              <a:t>			</a:t>
            </a:r>
            <a:r>
              <a:rPr lang="en-US" altLang="zh-CN" sz="2400" b="1" dirty="0">
                <a:solidFill>
                  <a:srgbClr val="1D9A78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2400" b="1" dirty="0">
                <a:solidFill>
                  <a:srgbClr val="1D9A78"/>
                </a:solidFill>
                <a:latin typeface="Consolas" panose="020B0609020204030204" pitchFamily="49" charset="0"/>
              </a:rPr>
              <a:t>放弃指针控制权，返回裸指针</a:t>
            </a:r>
            <a:endParaRPr lang="en-US" altLang="zh-CN" sz="2400" b="1" dirty="0">
              <a:solidFill>
                <a:srgbClr val="1D9A78"/>
              </a:solidFill>
              <a:latin typeface="Consolas" panose="020B0609020204030204" pitchFamily="49" charset="0"/>
            </a:endParaRPr>
          </a:p>
          <a:p>
            <a:r>
              <a:rPr lang="en-US" altLang="zh-CN" sz="2400" b="1" dirty="0">
                <a:latin typeface="Consolas" panose="020B0609020204030204" pitchFamily="49" charset="0"/>
              </a:rPr>
              <a:t>delete p;</a:t>
            </a:r>
            <a:endParaRPr lang="zh-CN" altLang="en-US" sz="36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216893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9E57F0-EEA7-47E1-B989-2D06C22EF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智能指针总结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C72290-74AD-4276-A7BC-501FF9297B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优点</a:t>
            </a:r>
            <a:endParaRPr lang="en-US" altLang="zh-CN" dirty="0"/>
          </a:p>
          <a:p>
            <a:pPr lvl="1"/>
            <a:r>
              <a:rPr lang="zh-CN" altLang="en-US" dirty="0"/>
              <a:t>智能指针可以帮助管理内存，避免内存泄露</a:t>
            </a:r>
            <a:endParaRPr lang="en-US" altLang="zh-CN" dirty="0"/>
          </a:p>
          <a:p>
            <a:pPr lvl="1"/>
            <a:r>
              <a:rPr lang="zh-CN" altLang="en-US" dirty="0"/>
              <a:t>区分</a:t>
            </a:r>
            <a:r>
              <a:rPr lang="en-US" altLang="zh-CN" dirty="0" err="1"/>
              <a:t>unique_ptr</a:t>
            </a:r>
            <a:r>
              <a:rPr lang="zh-CN" altLang="en-US" dirty="0"/>
              <a:t>和</a:t>
            </a:r>
            <a:r>
              <a:rPr lang="en-US" altLang="zh-CN" dirty="0" err="1"/>
              <a:t>shared_ptr</a:t>
            </a:r>
            <a:r>
              <a:rPr lang="zh-CN" altLang="en-US" dirty="0"/>
              <a:t>能够明确语义</a:t>
            </a:r>
            <a:endParaRPr lang="en-US" altLang="zh-CN" dirty="0"/>
          </a:p>
          <a:p>
            <a:pPr lvl="1"/>
            <a:r>
              <a:rPr lang="zh-CN" altLang="en-US" dirty="0"/>
              <a:t>在手动维护指针不可行，复制对象开销太大时，智能指针是唯一选择。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缺点</a:t>
            </a:r>
            <a:endParaRPr lang="en-US" altLang="zh-CN" dirty="0"/>
          </a:p>
          <a:p>
            <a:pPr lvl="1"/>
            <a:r>
              <a:rPr lang="zh-CN" altLang="en-US" dirty="0"/>
              <a:t>性能会受到影响</a:t>
            </a:r>
            <a:endParaRPr lang="en-US" altLang="zh-CN" dirty="0"/>
          </a:p>
          <a:p>
            <a:pPr lvl="1"/>
            <a:r>
              <a:rPr lang="zh-CN" altLang="en-US" dirty="0"/>
              <a:t>智能指针不总是智能，需要了解内部原理</a:t>
            </a:r>
            <a:endParaRPr lang="en-US" altLang="zh-CN" dirty="0"/>
          </a:p>
          <a:p>
            <a:pPr lvl="1"/>
            <a:r>
              <a:rPr lang="zh-CN" altLang="en-US" dirty="0"/>
              <a:t>需要小心环状结构和数组指针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9110C41-BEFB-43AE-80DB-A238A182E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68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0077902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685800" y="2276872"/>
            <a:ext cx="7772400" cy="2304256"/>
          </a:xfrm>
        </p:spPr>
        <p:txBody>
          <a:bodyPr/>
          <a:lstStyle/>
          <a:p>
            <a:pPr algn="ctr" eaLnBrk="1" hangingPunct="1"/>
            <a:r>
              <a:rPr lang="zh-CN" altLang="en-US" sz="5400" dirty="0">
                <a:solidFill>
                  <a:srgbClr val="003366"/>
                </a:solidFill>
                <a:latin typeface="Microsoft YaHei" charset="-122"/>
                <a:ea typeface="Microsoft YaHei" charset="-122"/>
                <a:cs typeface="Microsoft YaHei" charset="-122"/>
              </a:rPr>
              <a:t>以下内容</a:t>
            </a:r>
            <a:br>
              <a:rPr lang="en-US" altLang="zh-CN" sz="5400" dirty="0">
                <a:solidFill>
                  <a:srgbClr val="003366"/>
                </a:solidFill>
                <a:latin typeface="Microsoft YaHei" charset="-122"/>
                <a:ea typeface="Microsoft YaHei" charset="-122"/>
                <a:cs typeface="Microsoft YaHei" charset="-122"/>
              </a:rPr>
            </a:br>
            <a:r>
              <a:rPr lang="zh-CN" altLang="en-US" sz="5400" dirty="0">
                <a:solidFill>
                  <a:srgbClr val="003366"/>
                </a:solidFill>
                <a:latin typeface="Microsoft YaHei" charset="-122"/>
                <a:ea typeface="Microsoft YaHei" charset="-122"/>
                <a:cs typeface="Microsoft YaHei" charset="-122"/>
              </a:rPr>
              <a:t>感兴趣可以自学</a:t>
            </a:r>
            <a:br>
              <a:rPr lang="en-US" altLang="zh-CN" sz="5400" dirty="0">
                <a:solidFill>
                  <a:srgbClr val="003366"/>
                </a:solidFill>
                <a:latin typeface="Microsoft YaHei" charset="-122"/>
                <a:ea typeface="Microsoft YaHei" charset="-122"/>
                <a:cs typeface="Microsoft YaHei" charset="-122"/>
              </a:rPr>
            </a:br>
            <a:r>
              <a:rPr lang="zh-CN" altLang="en-US" sz="5400" dirty="0">
                <a:solidFill>
                  <a:srgbClr val="003366"/>
                </a:solidFill>
                <a:latin typeface="Microsoft YaHei" charset="-122"/>
                <a:ea typeface="Microsoft YaHei" charset="-122"/>
                <a:cs typeface="Microsoft YaHei" charset="-122"/>
              </a:rPr>
              <a:t>（大作业可能会用到）</a:t>
            </a:r>
            <a:endParaRPr lang="en-US" altLang="zh-CN" sz="5400" b="1" dirty="0">
              <a:solidFill>
                <a:srgbClr val="003366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4579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991350" y="6524625"/>
            <a:ext cx="2133600" cy="3333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8060402020202020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8060402020202020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8060402020202020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8060402020202020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8060402020202020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6D092EB-5C25-4AA2-B2CD-B9A2BCD4DB8F}" type="slidenum">
              <a:rPr lang="en-US" altLang="zh-CN" sz="1400">
                <a:solidFill>
                  <a:schemeClr val="hlink"/>
                </a:solidFill>
                <a:ea typeface="SimSun" charset="-122"/>
              </a:rPr>
              <a:t>69</a:t>
            </a:fld>
            <a:endParaRPr lang="en-US" altLang="zh-CN" sz="1400">
              <a:solidFill>
                <a:schemeClr val="hlink"/>
              </a:solidFill>
              <a:ea typeface="SimSun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3450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BE4492-8241-4FA2-92D2-A06F49A97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string</a:t>
            </a:r>
            <a:r>
              <a:rPr lang="zh-CN" altLang="en-US" dirty="0"/>
              <a:t>类常用函数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D8811E-A440-4C8B-9A33-4C6FE393FB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三种输入方式</a:t>
            </a:r>
            <a:endParaRPr lang="en-US" altLang="zh-CN" dirty="0"/>
          </a:p>
          <a:p>
            <a:pPr lvl="1"/>
            <a:r>
              <a:rPr lang="zh-CN" altLang="en-US" dirty="0"/>
              <a:t>读取可见字符直到遇到空格</a:t>
            </a:r>
            <a:br>
              <a:rPr lang="en-US" altLang="zh-CN" dirty="0"/>
            </a:br>
            <a:r>
              <a:rPr lang="en-US" altLang="zh-CN" dirty="0"/>
              <a:t>	</a:t>
            </a:r>
            <a:r>
              <a:rPr lang="en-US" altLang="zh-CN" dirty="0" err="1"/>
              <a:t>cin</a:t>
            </a:r>
            <a:r>
              <a:rPr lang="en-US" altLang="zh-CN" dirty="0"/>
              <a:t> &gt;&gt; </a:t>
            </a:r>
            <a:r>
              <a:rPr lang="en-US" altLang="zh-CN" dirty="0" err="1"/>
              <a:t>firstname</a:t>
            </a:r>
            <a:r>
              <a:rPr lang="en-US" altLang="zh-CN" dirty="0"/>
              <a:t>;</a:t>
            </a:r>
            <a:br>
              <a:rPr lang="en-US" altLang="zh-CN" dirty="0"/>
            </a:br>
            <a:r>
              <a:rPr lang="en-US" altLang="zh-CN" dirty="0"/>
              <a:t>		</a:t>
            </a:r>
            <a:r>
              <a:rPr lang="en-US" altLang="zh-CN" dirty="0">
                <a:solidFill>
                  <a:schemeClr val="accent1"/>
                </a:solidFill>
              </a:rPr>
              <a:t>//Mike</a:t>
            </a:r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读一行</a:t>
            </a:r>
            <a:br>
              <a:rPr lang="en-US" altLang="zh-CN" dirty="0"/>
            </a:br>
            <a:r>
              <a:rPr lang="en-US" altLang="zh-CN" dirty="0"/>
              <a:t>	</a:t>
            </a:r>
            <a:r>
              <a:rPr lang="en-US" altLang="zh-CN" dirty="0" err="1"/>
              <a:t>getline</a:t>
            </a:r>
            <a:r>
              <a:rPr lang="en-US" altLang="zh-CN" dirty="0"/>
              <a:t>(</a:t>
            </a:r>
            <a:r>
              <a:rPr lang="en-US" altLang="zh-CN" dirty="0" err="1"/>
              <a:t>cin</a:t>
            </a:r>
            <a:r>
              <a:rPr lang="en-US" altLang="zh-CN" dirty="0"/>
              <a:t>, </a:t>
            </a:r>
            <a:r>
              <a:rPr lang="en-US" altLang="zh-CN" dirty="0" err="1"/>
              <a:t>fullname</a:t>
            </a:r>
            <a:r>
              <a:rPr lang="en-US" altLang="zh-CN" dirty="0"/>
              <a:t>); </a:t>
            </a:r>
            <a:r>
              <a:rPr lang="en-US" altLang="zh-CN" dirty="0">
                <a:solidFill>
                  <a:schemeClr val="accent1"/>
                </a:solidFill>
              </a:rPr>
              <a:t>//Mike William</a:t>
            </a:r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读到指定分隔符为止（可以读入换行符）</a:t>
            </a:r>
            <a:br>
              <a:rPr lang="en-US" altLang="zh-CN" dirty="0"/>
            </a:br>
            <a:r>
              <a:rPr lang="en-US" altLang="zh-CN" dirty="0"/>
              <a:t>	</a:t>
            </a:r>
            <a:r>
              <a:rPr lang="en-US" altLang="zh-CN" dirty="0" err="1"/>
              <a:t>getline</a:t>
            </a:r>
            <a:r>
              <a:rPr lang="en-US" altLang="zh-CN" dirty="0"/>
              <a:t>(</a:t>
            </a:r>
            <a:r>
              <a:rPr lang="en-US" altLang="zh-CN" dirty="0" err="1"/>
              <a:t>cin</a:t>
            </a:r>
            <a:r>
              <a:rPr lang="en-US" altLang="zh-CN" dirty="0"/>
              <a:t>, </a:t>
            </a:r>
            <a:r>
              <a:rPr lang="en-US" altLang="zh-CN" dirty="0" err="1"/>
              <a:t>fullnames</a:t>
            </a:r>
            <a:r>
              <a:rPr lang="en-US" altLang="zh-CN" dirty="0"/>
              <a:t>, '#');</a:t>
            </a:r>
            <a:br>
              <a:rPr lang="en-US" altLang="zh-CN" dirty="0"/>
            </a:br>
            <a:r>
              <a:rPr lang="en-US" altLang="zh-CN" dirty="0"/>
              <a:t>		</a:t>
            </a:r>
            <a:r>
              <a:rPr lang="en-US" altLang="zh-CN" dirty="0">
                <a:solidFill>
                  <a:schemeClr val="accent1"/>
                </a:solidFill>
              </a:rPr>
              <a:t>//"Mike William</a:t>
            </a:r>
            <a:r>
              <a:rPr lang="en-US" altLang="zh-CN" dirty="0">
                <a:solidFill>
                  <a:srgbClr val="FF0000"/>
                </a:solidFill>
              </a:rPr>
              <a:t>\</a:t>
            </a:r>
            <a:r>
              <a:rPr lang="en-US" altLang="zh-CN" dirty="0" err="1">
                <a:solidFill>
                  <a:srgbClr val="FF0000"/>
                </a:solidFill>
              </a:rPr>
              <a:t>n</a:t>
            </a:r>
            <a:r>
              <a:rPr lang="en-US" altLang="zh-CN" dirty="0" err="1">
                <a:solidFill>
                  <a:schemeClr val="accent1"/>
                </a:solidFill>
              </a:rPr>
              <a:t>Andy</a:t>
            </a:r>
            <a:r>
              <a:rPr lang="en-US" altLang="zh-CN" dirty="0">
                <a:solidFill>
                  <a:schemeClr val="accent1"/>
                </a:solidFill>
              </a:rPr>
              <a:t> William</a:t>
            </a:r>
            <a:r>
              <a:rPr lang="en-US" altLang="zh-CN" dirty="0">
                <a:solidFill>
                  <a:srgbClr val="FF0000"/>
                </a:solidFill>
              </a:rPr>
              <a:t>\n</a:t>
            </a:r>
            <a:r>
              <a:rPr lang="en-US" altLang="zh-CN" dirty="0">
                <a:solidFill>
                  <a:schemeClr val="accent1"/>
                </a:solidFill>
              </a:rPr>
              <a:t>"</a:t>
            </a:r>
          </a:p>
          <a:p>
            <a:pPr lvl="1"/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5EE0E1D-AEAD-472A-8415-508C5E008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C85F6A2-F02A-4CB0-B833-CA06E0CD56B5}"/>
              </a:ext>
            </a:extLst>
          </p:cNvPr>
          <p:cNvSpPr txBox="1"/>
          <p:nvPr/>
        </p:nvSpPr>
        <p:spPr>
          <a:xfrm>
            <a:off x="5858050" y="1628799"/>
            <a:ext cx="2818406" cy="1815882"/>
          </a:xfrm>
          <a:prstGeom prst="rect">
            <a:avLst/>
          </a:prstGeom>
          <a:noFill/>
          <a:ln w="22225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输入文本</a:t>
            </a:r>
            <a:endParaRPr lang="en-US" altLang="zh-CN" sz="2800" b="1" dirty="0"/>
          </a:p>
          <a:p>
            <a:r>
              <a:rPr lang="en-US" altLang="zh-CN" sz="2800" b="1" dirty="0"/>
              <a:t>	Mike William</a:t>
            </a:r>
          </a:p>
          <a:p>
            <a:r>
              <a:rPr lang="en-US" altLang="zh-CN" sz="2800" b="1" dirty="0"/>
              <a:t>	Andy William</a:t>
            </a:r>
          </a:p>
          <a:p>
            <a:r>
              <a:rPr lang="en-US" altLang="zh-CN" sz="2800" b="1" dirty="0"/>
              <a:t>	#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13064887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683568" y="2420888"/>
            <a:ext cx="7772400" cy="1614041"/>
          </a:xfrm>
        </p:spPr>
        <p:txBody>
          <a:bodyPr/>
          <a:lstStyle/>
          <a:p>
            <a:pPr algn="ctr" eaLnBrk="1" hangingPunct="1"/>
            <a:r>
              <a:rPr lang="en-US" altLang="zh-CN" sz="5400" dirty="0">
                <a:solidFill>
                  <a:srgbClr val="003366"/>
                </a:solidFill>
                <a:latin typeface="Microsoft YaHei" charset="-122"/>
                <a:ea typeface="Microsoft YaHei" charset="-122"/>
                <a:cs typeface="Microsoft YaHei" charset="-122"/>
              </a:rPr>
              <a:t>lambda</a:t>
            </a:r>
            <a:r>
              <a:rPr lang="zh-CN" altLang="en-US" sz="5400" dirty="0">
                <a:solidFill>
                  <a:srgbClr val="003366"/>
                </a:solidFill>
                <a:latin typeface="Microsoft YaHei" charset="-122"/>
                <a:ea typeface="Microsoft YaHei" charset="-122"/>
                <a:cs typeface="Microsoft YaHei" charset="-122"/>
              </a:rPr>
              <a:t>表达式</a:t>
            </a:r>
            <a:br>
              <a:rPr lang="en-US" altLang="zh-CN" sz="5400" dirty="0">
                <a:solidFill>
                  <a:srgbClr val="003366"/>
                </a:solidFill>
                <a:latin typeface="Microsoft YaHei" charset="-122"/>
                <a:ea typeface="Microsoft YaHei" charset="-122"/>
                <a:cs typeface="Microsoft YaHei" charset="-122"/>
              </a:rPr>
            </a:br>
            <a:r>
              <a:rPr lang="zh-CN" altLang="en-US" sz="5400" dirty="0">
                <a:solidFill>
                  <a:srgbClr val="003366"/>
                </a:solidFill>
                <a:latin typeface="Microsoft YaHei" charset="-122"/>
                <a:ea typeface="Microsoft YaHei" charset="-122"/>
                <a:cs typeface="Microsoft YaHei" charset="-122"/>
              </a:rPr>
              <a:t>与</a:t>
            </a:r>
            <a:r>
              <a:rPr lang="en-US" altLang="zh-CN" sz="5400" dirty="0">
                <a:solidFill>
                  <a:srgbClr val="003366"/>
                </a:solidFill>
                <a:latin typeface="Microsoft YaHei" charset="-122"/>
                <a:ea typeface="Microsoft YaHei" charset="-122"/>
                <a:cs typeface="Microsoft YaHei" charset="-122"/>
              </a:rPr>
              <a:t>STL</a:t>
            </a:r>
            <a:r>
              <a:rPr lang="zh-CN" altLang="en-US" sz="5400" dirty="0">
                <a:solidFill>
                  <a:srgbClr val="003366"/>
                </a:solidFill>
                <a:latin typeface="Microsoft YaHei" charset="-122"/>
                <a:ea typeface="Microsoft YaHei" charset="-122"/>
                <a:cs typeface="Microsoft YaHei" charset="-122"/>
              </a:rPr>
              <a:t>函数封装</a:t>
            </a:r>
            <a:endParaRPr lang="en-US" altLang="zh-CN" sz="5400" b="1" dirty="0">
              <a:solidFill>
                <a:srgbClr val="003366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4579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991350" y="6524625"/>
            <a:ext cx="2133600" cy="3333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8060402020202020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8060402020202020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8060402020202020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8060402020202020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8060402020202020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6D092EB-5C25-4AA2-B2CD-B9A2BCD4DB8F}" type="slidenum">
              <a:rPr lang="en-US" altLang="zh-CN" sz="1400">
                <a:solidFill>
                  <a:schemeClr val="hlink"/>
                </a:solidFill>
                <a:ea typeface="SimSun" charset="-122"/>
              </a:rPr>
              <a:t>70</a:t>
            </a:fld>
            <a:endParaRPr lang="en-US" altLang="zh-CN" sz="1400">
              <a:solidFill>
                <a:schemeClr val="hlink"/>
              </a:solidFill>
              <a:ea typeface="SimSun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7331066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91F53E-0832-4F57-9A7E-58ED2870D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lambda</a:t>
            </a:r>
            <a:r>
              <a:rPr lang="zh-CN" altLang="en-US" dirty="0"/>
              <a:t>表达式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06A686-99BC-4735-8A1B-8D84097CA3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可以一行创建函数吗？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lambda</a:t>
            </a:r>
            <a:r>
              <a:rPr lang="zh-CN" altLang="en-US" dirty="0"/>
              <a:t>表达式</a:t>
            </a:r>
            <a:endParaRPr lang="en-US" altLang="zh-CN" dirty="0"/>
          </a:p>
          <a:p>
            <a:pPr lvl="1"/>
            <a:r>
              <a:rPr lang="zh-CN" altLang="en-US" dirty="0"/>
              <a:t>简便地创建匿名函数的方法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483C1A2-C68F-4349-8EEE-A4168996E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71</a:t>
            </a:fld>
            <a:endParaRPr lang="en-US" altLang="zh-CN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643A7C8-FB28-4BF8-A5CB-4337B73F8612}"/>
              </a:ext>
            </a:extLst>
          </p:cNvPr>
          <p:cNvSpPr txBox="1"/>
          <p:nvPr/>
        </p:nvSpPr>
        <p:spPr>
          <a:xfrm>
            <a:off x="914895" y="4572112"/>
            <a:ext cx="715131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>
                <a:latin typeface="Consolas" panose="020B0609020204030204" pitchFamily="49" charset="0"/>
              </a:rPr>
              <a:t>int</a:t>
            </a:r>
            <a:r>
              <a:rPr lang="en-US" altLang="zh-CN" sz="2400" dirty="0">
                <a:latin typeface="Consolas" panose="020B0609020204030204" pitchFamily="49" charset="0"/>
              </a:rPr>
              <a:t> a = 1;</a:t>
            </a:r>
          </a:p>
          <a:p>
            <a:r>
              <a:rPr lang="en-US" altLang="zh-CN" sz="2400" dirty="0">
                <a:latin typeface="Consolas" panose="020B0609020204030204" pitchFamily="49" charset="0"/>
              </a:rPr>
              <a:t>auto </a:t>
            </a:r>
            <a:r>
              <a:rPr lang="en-US" altLang="zh-CN" sz="2400" dirty="0" err="1">
                <a:latin typeface="Consolas" panose="020B0609020204030204" pitchFamily="49" charset="0"/>
              </a:rPr>
              <a:t>func</a:t>
            </a:r>
            <a:r>
              <a:rPr lang="en-US" altLang="zh-CN" sz="2400" dirty="0">
                <a:latin typeface="Consolas" panose="020B0609020204030204" pitchFamily="49" charset="0"/>
              </a:rPr>
              <a:t> = </a:t>
            </a:r>
            <a:r>
              <a:rPr lang="en-US" altLang="zh-CN" sz="2400" dirty="0">
                <a:solidFill>
                  <a:srgbClr val="0066CC"/>
                </a:solidFill>
                <a:latin typeface="Consolas" panose="020B0609020204030204" pitchFamily="49" charset="0"/>
              </a:rPr>
              <a:t>[a]</a:t>
            </a:r>
            <a:r>
              <a:rPr lang="en-US" altLang="zh-CN" sz="2400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400" dirty="0">
                <a:solidFill>
                  <a:srgbClr val="FF0000"/>
                </a:solidFill>
                <a:latin typeface="Consolas" panose="020B0609020204030204" pitchFamily="49" charset="0"/>
              </a:rPr>
              <a:t> x) </a:t>
            </a:r>
            <a:r>
              <a:rPr lang="en-US" altLang="zh-CN" sz="2400" dirty="0">
                <a:solidFill>
                  <a:schemeClr val="accent1"/>
                </a:solidFill>
                <a:latin typeface="Consolas" panose="020B0609020204030204" pitchFamily="49" charset="0"/>
              </a:rPr>
              <a:t>{ return a + x; }</a:t>
            </a:r>
            <a:r>
              <a:rPr lang="en-US" altLang="zh-CN" sz="2400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400" dirty="0" err="1">
                <a:latin typeface="Consolas" panose="020B0609020204030204" pitchFamily="49" charset="0"/>
              </a:rPr>
              <a:t>cout</a:t>
            </a:r>
            <a:r>
              <a:rPr lang="en-US" altLang="zh-CN" sz="2400" dirty="0">
                <a:latin typeface="Consolas" panose="020B0609020204030204" pitchFamily="49" charset="0"/>
              </a:rPr>
              <a:t> &lt;&lt; </a:t>
            </a:r>
            <a:r>
              <a:rPr lang="en-US" altLang="zh-CN" sz="2400" dirty="0" err="1">
                <a:latin typeface="Consolas" panose="020B0609020204030204" pitchFamily="49" charset="0"/>
              </a:rPr>
              <a:t>func</a:t>
            </a:r>
            <a:r>
              <a:rPr lang="en-US" altLang="zh-CN" sz="2400" dirty="0">
                <a:latin typeface="Consolas" panose="020B0609020204030204" pitchFamily="49" charset="0"/>
              </a:rPr>
              <a:t>(2) &lt;&lt; </a:t>
            </a:r>
            <a:r>
              <a:rPr lang="en-US" altLang="zh-CN" sz="2400" dirty="0" err="1">
                <a:latin typeface="Consolas" panose="020B0609020204030204" pitchFamily="49" charset="0"/>
              </a:rPr>
              <a:t>endl</a:t>
            </a:r>
            <a:r>
              <a:rPr lang="en-US" altLang="zh-CN" sz="2400" dirty="0">
                <a:latin typeface="Consolas" panose="020B0609020204030204" pitchFamily="49" charset="0"/>
              </a:rPr>
              <a:t>; </a:t>
            </a:r>
            <a:r>
              <a:rPr lang="en-US" altLang="zh-CN" sz="2400" dirty="0">
                <a:solidFill>
                  <a:srgbClr val="008000"/>
                </a:solidFill>
                <a:latin typeface="Consolas" panose="020B0609020204030204" pitchFamily="49" charset="0"/>
              </a:rPr>
              <a:t>// 3</a:t>
            </a:r>
            <a:endParaRPr lang="zh-CN" altLang="en-US" sz="3600" b="1" dirty="0">
              <a:solidFill>
                <a:srgbClr val="008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8AF9583-986F-42D4-9F76-EA217AB842B1}"/>
              </a:ext>
            </a:extLst>
          </p:cNvPr>
          <p:cNvSpPr txBox="1"/>
          <p:nvPr/>
        </p:nvSpPr>
        <p:spPr>
          <a:xfrm>
            <a:off x="2105337" y="384395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0066CC"/>
                </a:solidFill>
              </a:rPr>
              <a:t>捕获列表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3666D35-B4B2-4A81-A3A4-AB1010F838F5}"/>
              </a:ext>
            </a:extLst>
          </p:cNvPr>
          <p:cNvSpPr txBox="1"/>
          <p:nvPr/>
        </p:nvSpPr>
        <p:spPr>
          <a:xfrm>
            <a:off x="3968496" y="384395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参数列表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F362594-88B7-492F-A486-77752039473E}"/>
              </a:ext>
            </a:extLst>
          </p:cNvPr>
          <p:cNvSpPr txBox="1"/>
          <p:nvPr/>
        </p:nvSpPr>
        <p:spPr>
          <a:xfrm>
            <a:off x="5940152" y="3862287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accent1"/>
                </a:solidFill>
              </a:rPr>
              <a:t>函数体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CC140792-0EA1-4FF1-847F-D224AF505CCE}"/>
              </a:ext>
            </a:extLst>
          </p:cNvPr>
          <p:cNvCxnSpPr>
            <a:stCxn id="6" idx="2"/>
          </p:cNvCxnSpPr>
          <p:nvPr/>
        </p:nvCxnSpPr>
        <p:spPr>
          <a:xfrm>
            <a:off x="2915816" y="4367170"/>
            <a:ext cx="288033" cy="646006"/>
          </a:xfrm>
          <a:prstGeom prst="straightConnector1">
            <a:avLst/>
          </a:prstGeom>
          <a:ln w="38100">
            <a:solidFill>
              <a:srgbClr val="0066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DC3FFB18-71A7-4BA9-B57E-8AA02EB1DD4C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4224437" y="4367170"/>
            <a:ext cx="554538" cy="65915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8D5FE73E-0513-4210-A282-BA4F0442D330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6445258" y="4385507"/>
            <a:ext cx="125836" cy="597676"/>
          </a:xfrm>
          <a:prstGeom prst="straightConnector1">
            <a:avLst/>
          </a:prstGeom>
          <a:ln w="38100">
            <a:solidFill>
              <a:srgbClr val="008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347192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3C8A6B-EE69-463C-A990-20EF33516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lambda</a:t>
            </a:r>
            <a:r>
              <a:rPr lang="zh-CN" altLang="en-US" dirty="0"/>
              <a:t>表达式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803D5A-13D1-48FC-9DD9-B2B2399645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参数列表和函数体</a:t>
            </a:r>
            <a:endParaRPr lang="en-US" altLang="zh-CN" dirty="0"/>
          </a:p>
          <a:p>
            <a:pPr lvl="1"/>
            <a:r>
              <a:rPr lang="zh-CN" altLang="en-US" dirty="0"/>
              <a:t>对应真实函数的参数列表和函数体</a:t>
            </a:r>
            <a:endParaRPr lang="en-US" altLang="zh-CN" dirty="0"/>
          </a:p>
          <a:p>
            <a:pPr lvl="1"/>
            <a:r>
              <a:rPr lang="zh-CN" altLang="en-US" dirty="0"/>
              <a:t>比较容易理解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捕获列表？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28C17F9-DF57-46B0-B981-C540C1548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72</a:t>
            </a:fld>
            <a:endParaRPr lang="en-US" altLang="zh-CN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5711592-8117-4567-B2FD-CC504190444F}"/>
              </a:ext>
            </a:extLst>
          </p:cNvPr>
          <p:cNvSpPr txBox="1"/>
          <p:nvPr/>
        </p:nvSpPr>
        <p:spPr>
          <a:xfrm>
            <a:off x="1076894" y="4023340"/>
            <a:ext cx="715131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>
                <a:latin typeface="Consolas" panose="020B0609020204030204" pitchFamily="49" charset="0"/>
              </a:rPr>
              <a:t>int</a:t>
            </a:r>
            <a:r>
              <a:rPr lang="en-US" altLang="zh-CN" sz="2400" dirty="0">
                <a:latin typeface="Consolas" panose="020B0609020204030204" pitchFamily="49" charset="0"/>
              </a:rPr>
              <a:t> a = 1;</a:t>
            </a:r>
          </a:p>
          <a:p>
            <a:r>
              <a:rPr lang="en-US" altLang="zh-CN" sz="2400" dirty="0">
                <a:latin typeface="Consolas" panose="020B0609020204030204" pitchFamily="49" charset="0"/>
              </a:rPr>
              <a:t>auto </a:t>
            </a:r>
            <a:r>
              <a:rPr lang="en-US" altLang="zh-CN" sz="2400" dirty="0" err="1">
                <a:latin typeface="Consolas" panose="020B0609020204030204" pitchFamily="49" charset="0"/>
              </a:rPr>
              <a:t>func</a:t>
            </a:r>
            <a:r>
              <a:rPr lang="en-US" altLang="zh-CN" sz="2400" dirty="0">
                <a:latin typeface="Consolas" panose="020B0609020204030204" pitchFamily="49" charset="0"/>
              </a:rPr>
              <a:t> = </a:t>
            </a:r>
            <a:r>
              <a:rPr lang="en-US" altLang="zh-CN" sz="2400" dirty="0">
                <a:solidFill>
                  <a:srgbClr val="0066CC"/>
                </a:solidFill>
                <a:latin typeface="Consolas" panose="020B0609020204030204" pitchFamily="49" charset="0"/>
              </a:rPr>
              <a:t>[a]</a:t>
            </a:r>
            <a:r>
              <a:rPr lang="en-US" altLang="zh-CN" sz="2400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400" dirty="0">
                <a:solidFill>
                  <a:srgbClr val="FF0000"/>
                </a:solidFill>
                <a:latin typeface="Consolas" panose="020B0609020204030204" pitchFamily="49" charset="0"/>
              </a:rPr>
              <a:t> x) </a:t>
            </a:r>
            <a:r>
              <a:rPr lang="en-US" altLang="zh-CN" sz="2400" dirty="0">
                <a:solidFill>
                  <a:schemeClr val="accent1"/>
                </a:solidFill>
                <a:latin typeface="Consolas" panose="020B0609020204030204" pitchFamily="49" charset="0"/>
              </a:rPr>
              <a:t>{ return a + x; }</a:t>
            </a:r>
            <a:r>
              <a:rPr lang="en-US" altLang="zh-CN" sz="2400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400" dirty="0">
                <a:latin typeface="Consolas" panose="020B0609020204030204" pitchFamily="49" charset="0"/>
              </a:rPr>
              <a:t>a = 2</a:t>
            </a:r>
          </a:p>
          <a:p>
            <a:r>
              <a:rPr lang="en-US" altLang="zh-CN" sz="2400" dirty="0" err="1">
                <a:latin typeface="Consolas" panose="020B0609020204030204" pitchFamily="49" charset="0"/>
              </a:rPr>
              <a:t>cout</a:t>
            </a:r>
            <a:r>
              <a:rPr lang="en-US" altLang="zh-CN" sz="2400" dirty="0">
                <a:latin typeface="Consolas" panose="020B0609020204030204" pitchFamily="49" charset="0"/>
              </a:rPr>
              <a:t> &lt;&lt; </a:t>
            </a:r>
            <a:r>
              <a:rPr lang="en-US" altLang="zh-CN" sz="2400" dirty="0" err="1">
                <a:latin typeface="Consolas" panose="020B0609020204030204" pitchFamily="49" charset="0"/>
              </a:rPr>
              <a:t>func</a:t>
            </a:r>
            <a:r>
              <a:rPr lang="en-US" altLang="zh-CN" sz="2400" dirty="0">
                <a:latin typeface="Consolas" panose="020B0609020204030204" pitchFamily="49" charset="0"/>
              </a:rPr>
              <a:t>(2) &lt;&lt; </a:t>
            </a:r>
            <a:r>
              <a:rPr lang="en-US" altLang="zh-CN" sz="2400" dirty="0" err="1">
                <a:latin typeface="Consolas" panose="020B0609020204030204" pitchFamily="49" charset="0"/>
              </a:rPr>
              <a:t>endl</a:t>
            </a:r>
            <a:r>
              <a:rPr lang="en-US" altLang="zh-CN" sz="2400" dirty="0">
                <a:latin typeface="Consolas" panose="020B0609020204030204" pitchFamily="49" charset="0"/>
              </a:rPr>
              <a:t>; </a:t>
            </a:r>
            <a:r>
              <a:rPr lang="en-US" altLang="zh-CN" sz="2400" dirty="0">
                <a:solidFill>
                  <a:srgbClr val="008000"/>
                </a:solidFill>
                <a:latin typeface="Consolas" panose="020B0609020204030204" pitchFamily="49" charset="0"/>
              </a:rPr>
              <a:t>// 3 </a:t>
            </a:r>
            <a:r>
              <a:rPr lang="zh-CN" alt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还是 </a:t>
            </a:r>
            <a:r>
              <a:rPr lang="en-US" altLang="zh-CN" sz="2400" dirty="0">
                <a:solidFill>
                  <a:srgbClr val="008000"/>
                </a:solidFill>
                <a:latin typeface="Consolas" panose="020B0609020204030204" pitchFamily="49" charset="0"/>
              </a:rPr>
              <a:t>4 ?</a:t>
            </a:r>
            <a:endParaRPr lang="zh-CN" altLang="en-US" sz="3600" b="1" dirty="0">
              <a:solidFill>
                <a:srgbClr val="008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15154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3C8A6B-EE69-463C-A990-20EF33516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捕获列表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803D5A-13D1-48FC-9DD9-B2B2399645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按值捕获</a:t>
            </a:r>
            <a:endParaRPr lang="en-US" altLang="zh-CN" dirty="0"/>
          </a:p>
          <a:p>
            <a:pPr lvl="1"/>
            <a:r>
              <a:rPr lang="zh-CN" altLang="en-US" dirty="0"/>
              <a:t>在函数声明的一刻，确定捕获变量的值</a:t>
            </a:r>
            <a:endParaRPr lang="en-US" altLang="zh-CN" dirty="0"/>
          </a:p>
          <a:p>
            <a:pPr lvl="1"/>
            <a:r>
              <a:rPr lang="zh-CN" altLang="en-US" dirty="0"/>
              <a:t>故上页程序会输出</a:t>
            </a:r>
            <a:r>
              <a:rPr lang="en-US" altLang="zh-CN" dirty="0"/>
              <a:t>3</a:t>
            </a:r>
          </a:p>
          <a:p>
            <a:endParaRPr lang="en-US" altLang="zh-CN" dirty="0"/>
          </a:p>
          <a:p>
            <a:r>
              <a:rPr lang="zh-CN" altLang="en-US" dirty="0"/>
              <a:t>按引用捕获</a:t>
            </a:r>
            <a:endParaRPr lang="en-US" altLang="zh-CN" dirty="0"/>
          </a:p>
          <a:p>
            <a:pPr lvl="1"/>
            <a:r>
              <a:rPr lang="zh-CN" altLang="en-US" dirty="0"/>
              <a:t>在函数声明的一刻，确定捕获变量的引用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28C17F9-DF57-46B0-B981-C540C1548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73</a:t>
            </a:fld>
            <a:endParaRPr lang="en-US" altLang="zh-CN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5711592-8117-4567-B2FD-CC504190444F}"/>
              </a:ext>
            </a:extLst>
          </p:cNvPr>
          <p:cNvSpPr txBox="1"/>
          <p:nvPr/>
        </p:nvSpPr>
        <p:spPr>
          <a:xfrm>
            <a:off x="1076894" y="4293096"/>
            <a:ext cx="73212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>
                <a:latin typeface="Consolas" panose="020B0609020204030204" pitchFamily="49" charset="0"/>
              </a:rPr>
              <a:t>int</a:t>
            </a:r>
            <a:r>
              <a:rPr lang="en-US" altLang="zh-CN" sz="2400" dirty="0">
                <a:latin typeface="Consolas" panose="020B0609020204030204" pitchFamily="49" charset="0"/>
              </a:rPr>
              <a:t> a = 1;</a:t>
            </a:r>
          </a:p>
          <a:p>
            <a:r>
              <a:rPr lang="en-US" altLang="zh-CN" sz="2400" dirty="0">
                <a:latin typeface="Consolas" panose="020B0609020204030204" pitchFamily="49" charset="0"/>
              </a:rPr>
              <a:t>auto </a:t>
            </a:r>
            <a:r>
              <a:rPr lang="en-US" altLang="zh-CN" sz="2400" dirty="0" err="1">
                <a:latin typeface="Consolas" panose="020B0609020204030204" pitchFamily="49" charset="0"/>
              </a:rPr>
              <a:t>func</a:t>
            </a:r>
            <a:r>
              <a:rPr lang="en-US" altLang="zh-CN" sz="2400" dirty="0">
                <a:latin typeface="Consolas" panose="020B0609020204030204" pitchFamily="49" charset="0"/>
              </a:rPr>
              <a:t> = </a:t>
            </a:r>
            <a:r>
              <a:rPr lang="en-US" altLang="zh-CN" sz="2400" dirty="0">
                <a:solidFill>
                  <a:srgbClr val="0066CC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2400" b="1" dirty="0">
                <a:solidFill>
                  <a:srgbClr val="0066CC"/>
                </a:solidFill>
                <a:latin typeface="Consolas" panose="020B0609020204030204" pitchFamily="49" charset="0"/>
              </a:rPr>
              <a:t>&amp;a</a:t>
            </a:r>
            <a:r>
              <a:rPr lang="en-US" altLang="zh-CN" sz="2400" dirty="0">
                <a:solidFill>
                  <a:srgbClr val="0066CC"/>
                </a:solidFill>
                <a:latin typeface="Consolas" panose="020B0609020204030204" pitchFamily="49" charset="0"/>
              </a:rPr>
              <a:t>]</a:t>
            </a:r>
            <a:r>
              <a:rPr lang="en-US" altLang="zh-CN" sz="2400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400" dirty="0">
                <a:solidFill>
                  <a:srgbClr val="FF0000"/>
                </a:solidFill>
                <a:latin typeface="Consolas" panose="020B0609020204030204" pitchFamily="49" charset="0"/>
              </a:rPr>
              <a:t> x) </a:t>
            </a:r>
            <a:r>
              <a:rPr lang="en-US" altLang="zh-CN" sz="2400" dirty="0">
                <a:solidFill>
                  <a:schemeClr val="accent1"/>
                </a:solidFill>
                <a:latin typeface="Consolas" panose="020B0609020204030204" pitchFamily="49" charset="0"/>
              </a:rPr>
              <a:t>{ return a + x; }</a:t>
            </a:r>
            <a:r>
              <a:rPr lang="en-US" altLang="zh-CN" sz="2400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400" dirty="0">
                <a:latin typeface="Consolas" panose="020B0609020204030204" pitchFamily="49" charset="0"/>
              </a:rPr>
              <a:t>a = 2</a:t>
            </a:r>
          </a:p>
          <a:p>
            <a:r>
              <a:rPr lang="en-US" altLang="zh-CN" sz="2400" dirty="0" err="1">
                <a:latin typeface="Consolas" panose="020B0609020204030204" pitchFamily="49" charset="0"/>
              </a:rPr>
              <a:t>cout</a:t>
            </a:r>
            <a:r>
              <a:rPr lang="en-US" altLang="zh-CN" sz="2400" dirty="0">
                <a:latin typeface="Consolas" panose="020B0609020204030204" pitchFamily="49" charset="0"/>
              </a:rPr>
              <a:t> &lt;&lt; </a:t>
            </a:r>
            <a:r>
              <a:rPr lang="en-US" altLang="zh-CN" sz="2400" dirty="0" err="1">
                <a:latin typeface="Consolas" panose="020B0609020204030204" pitchFamily="49" charset="0"/>
              </a:rPr>
              <a:t>func</a:t>
            </a:r>
            <a:r>
              <a:rPr lang="en-US" altLang="zh-CN" sz="2400" dirty="0">
                <a:latin typeface="Consolas" panose="020B0609020204030204" pitchFamily="49" charset="0"/>
              </a:rPr>
              <a:t>(2) &lt;&lt; </a:t>
            </a:r>
            <a:r>
              <a:rPr lang="en-US" altLang="zh-CN" sz="2400" dirty="0" err="1">
                <a:latin typeface="Consolas" panose="020B0609020204030204" pitchFamily="49" charset="0"/>
              </a:rPr>
              <a:t>endl</a:t>
            </a:r>
            <a:r>
              <a:rPr lang="en-US" altLang="zh-CN" sz="2400" dirty="0">
                <a:latin typeface="Consolas" panose="020B0609020204030204" pitchFamily="49" charset="0"/>
              </a:rPr>
              <a:t>; </a:t>
            </a:r>
            <a:r>
              <a:rPr lang="en-US" altLang="zh-CN" sz="2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输出</a:t>
            </a:r>
            <a:r>
              <a:rPr lang="en-US" altLang="zh-CN" sz="2400" dirty="0">
                <a:solidFill>
                  <a:srgbClr val="008000"/>
                </a:solidFill>
                <a:latin typeface="Consolas" panose="020B0609020204030204" pitchFamily="49" charset="0"/>
              </a:rPr>
              <a:t>4</a:t>
            </a:r>
            <a:endParaRPr lang="zh-CN" altLang="en-US" sz="3600" b="1" dirty="0">
              <a:solidFill>
                <a:srgbClr val="008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179065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453B68-B21D-4566-AC1A-93616C4D1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捕获列表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E21088-14C7-4F72-8D79-ED0310575E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28800"/>
            <a:ext cx="8047806" cy="4968552"/>
          </a:xfrm>
        </p:spPr>
        <p:txBody>
          <a:bodyPr/>
          <a:lstStyle/>
          <a:p>
            <a:r>
              <a:rPr lang="zh-CN" altLang="en-US" dirty="0"/>
              <a:t>捕获列表</a:t>
            </a:r>
            <a:endParaRPr lang="en-US" altLang="zh-CN" dirty="0"/>
          </a:p>
          <a:p>
            <a:pPr lvl="1"/>
            <a:r>
              <a:rPr lang="en-US" altLang="zh-CN" dirty="0"/>
              <a:t>[]		</a:t>
            </a:r>
            <a:r>
              <a:rPr lang="zh-CN" altLang="en-US" dirty="0"/>
              <a:t>不捕获变量</a:t>
            </a:r>
            <a:endParaRPr lang="en-US" altLang="zh-CN" dirty="0"/>
          </a:p>
          <a:p>
            <a:pPr lvl="1"/>
            <a:r>
              <a:rPr lang="en-US" altLang="zh-CN" dirty="0"/>
              <a:t>[a, &amp;b] 	</a:t>
            </a:r>
            <a:r>
              <a:rPr lang="zh-CN" altLang="en-US" dirty="0"/>
              <a:t>按值捕获</a:t>
            </a:r>
            <a:r>
              <a:rPr lang="en-US" altLang="zh-CN" dirty="0"/>
              <a:t>a</a:t>
            </a:r>
            <a:r>
              <a:rPr lang="zh-CN" altLang="en-US" dirty="0"/>
              <a:t>，引用捕获</a:t>
            </a:r>
            <a:r>
              <a:rPr lang="en-US" altLang="zh-CN" dirty="0"/>
              <a:t>b</a:t>
            </a:r>
          </a:p>
          <a:p>
            <a:pPr lvl="1"/>
            <a:r>
              <a:rPr lang="en-US" altLang="zh-CN" dirty="0"/>
              <a:t>[this]		</a:t>
            </a:r>
            <a:r>
              <a:rPr lang="zh-CN" altLang="en-US" dirty="0"/>
              <a:t>按值捕获</a:t>
            </a:r>
            <a:r>
              <a:rPr lang="en-US" altLang="zh-CN" dirty="0"/>
              <a:t>this</a:t>
            </a:r>
            <a:r>
              <a:rPr lang="zh-CN" altLang="en-US" dirty="0"/>
              <a:t>指针</a:t>
            </a:r>
            <a:endParaRPr lang="en-US" altLang="zh-CN" dirty="0"/>
          </a:p>
          <a:p>
            <a:pPr lvl="1"/>
            <a:r>
              <a:rPr lang="en-US" altLang="zh-CN" dirty="0"/>
              <a:t>[=]		</a:t>
            </a:r>
            <a:r>
              <a:rPr lang="zh-CN" altLang="en-US" dirty="0"/>
              <a:t>按值捕获所有外部变量</a:t>
            </a:r>
            <a:endParaRPr lang="en-US" altLang="zh-CN" dirty="0"/>
          </a:p>
          <a:p>
            <a:pPr lvl="1"/>
            <a:r>
              <a:rPr lang="en-US" altLang="zh-CN" dirty="0"/>
              <a:t>[&amp;]		</a:t>
            </a:r>
            <a:r>
              <a:rPr lang="zh-CN" altLang="en-US" dirty="0"/>
              <a:t>按引用捕获所有外部变量</a:t>
            </a:r>
            <a:endParaRPr lang="en-US" altLang="zh-CN" dirty="0"/>
          </a:p>
          <a:p>
            <a:pPr lvl="1"/>
            <a:r>
              <a:rPr lang="en-US" altLang="zh-CN" dirty="0"/>
              <a:t>[=, &amp;a]	</a:t>
            </a:r>
            <a:r>
              <a:rPr lang="zh-CN" altLang="en-US" dirty="0"/>
              <a:t>按引用捕获</a:t>
            </a:r>
            <a:r>
              <a:rPr lang="en-US" altLang="zh-CN" dirty="0"/>
              <a:t>a</a:t>
            </a:r>
            <a:r>
              <a:rPr lang="zh-CN" altLang="en-US" dirty="0"/>
              <a:t>，其余变量按值捕获</a:t>
            </a:r>
            <a:endParaRPr lang="en-US" altLang="zh-CN" dirty="0"/>
          </a:p>
          <a:p>
            <a:pPr lvl="1"/>
            <a:r>
              <a:rPr lang="en-US" altLang="zh-CN" dirty="0"/>
              <a:t>[&amp;, =a]	</a:t>
            </a:r>
            <a:r>
              <a:rPr lang="zh-CN" altLang="en-US" dirty="0"/>
              <a:t>按值捕获</a:t>
            </a:r>
            <a:r>
              <a:rPr lang="en-US" altLang="zh-CN" dirty="0"/>
              <a:t>a</a:t>
            </a:r>
            <a:r>
              <a:rPr lang="zh-CN" altLang="en-US" dirty="0"/>
              <a:t>，其余变量按引用捕获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课后思考</a:t>
            </a:r>
            <a:endParaRPr lang="en-US" altLang="zh-CN" dirty="0"/>
          </a:p>
          <a:p>
            <a:pPr lvl="1"/>
            <a:r>
              <a:rPr lang="zh-CN" altLang="en-US" dirty="0"/>
              <a:t>是否能在匿名函数中修改外部变量的值？</a:t>
            </a:r>
            <a:endParaRPr lang="en-US" altLang="zh-CN" dirty="0"/>
          </a:p>
          <a:p>
            <a:pPr lvl="1"/>
            <a:r>
              <a:rPr lang="zh-CN" altLang="en-US" dirty="0"/>
              <a:t>查阅</a:t>
            </a:r>
            <a:r>
              <a:rPr lang="en-US" altLang="zh-CN" dirty="0"/>
              <a:t>mutable</a:t>
            </a:r>
            <a:r>
              <a:rPr lang="zh-CN" altLang="en-US" dirty="0"/>
              <a:t>指示符、如何设置匿名函数的返回类型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0ECF9AD-F38D-459C-8C94-22E408CD3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74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1971387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7B5965-B04E-4D88-BA69-938A2480E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lambda</a:t>
            </a:r>
            <a:r>
              <a:rPr lang="zh-CN" altLang="en-US" dirty="0"/>
              <a:t>表达式自定义排序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4F4582-E280-46E2-AB39-7C3217B933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按年龄排序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使用</a:t>
            </a:r>
            <a:r>
              <a:rPr lang="en-US" altLang="zh-CN" dirty="0"/>
              <a:t>lambda</a:t>
            </a:r>
            <a:r>
              <a:rPr lang="zh-CN" altLang="en-US" dirty="0"/>
              <a:t>表达式的优点</a:t>
            </a:r>
            <a:endParaRPr lang="en-US" altLang="zh-CN" dirty="0"/>
          </a:p>
          <a:p>
            <a:pPr lvl="1"/>
            <a:r>
              <a:rPr lang="zh-CN" altLang="en-US" dirty="0"/>
              <a:t>更加简洁</a:t>
            </a:r>
            <a:endParaRPr lang="en-US" altLang="zh-CN" dirty="0"/>
          </a:p>
          <a:p>
            <a:pPr lvl="1"/>
            <a:r>
              <a:rPr lang="zh-CN" altLang="en-US" dirty="0"/>
              <a:t>只使用一次的函数无需命名，避免污染变量空间</a:t>
            </a:r>
            <a:endParaRPr lang="en-US" altLang="zh-CN" dirty="0"/>
          </a:p>
          <a:p>
            <a:pPr lvl="1"/>
            <a:r>
              <a:rPr lang="zh-CN" altLang="en-US" dirty="0"/>
              <a:t>增加相关代码的内聚性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531C3D9-D99D-4FB8-B5F5-2C3705D0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75</a:t>
            </a:fld>
            <a:endParaRPr lang="en-US" altLang="zh-CN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21C9445-4563-443A-9F7A-6C3D7B7ABA26}"/>
              </a:ext>
            </a:extLst>
          </p:cNvPr>
          <p:cNvSpPr txBox="1"/>
          <p:nvPr/>
        </p:nvSpPr>
        <p:spPr>
          <a:xfrm>
            <a:off x="959175" y="2276872"/>
            <a:ext cx="6327373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en-US" altLang="zh-CN" sz="2000" b="1" dirty="0">
                <a:latin typeface="Consolas" panose="020B0609020204030204" pitchFamily="49" charset="0"/>
              </a:rPr>
              <a:t>sort(</a:t>
            </a:r>
            <a:r>
              <a:rPr lang="en-US" altLang="zh-CN" sz="2000" b="1" dirty="0" err="1">
                <a:latin typeface="Consolas" panose="020B0609020204030204" pitchFamily="49" charset="0"/>
              </a:rPr>
              <a:t>arr</a:t>
            </a:r>
            <a:r>
              <a:rPr lang="en-US" altLang="zh-CN" sz="2000" b="1" dirty="0">
                <a:latin typeface="Consolas" panose="020B0609020204030204" pitchFamily="49" charset="0"/>
              </a:rPr>
              <a:t>, </a:t>
            </a:r>
            <a:r>
              <a:rPr lang="en-US" altLang="zh-CN" sz="2000" b="1" dirty="0" err="1">
                <a:latin typeface="Consolas" panose="020B0609020204030204" pitchFamily="49" charset="0"/>
              </a:rPr>
              <a:t>arr+n</a:t>
            </a:r>
            <a:r>
              <a:rPr lang="en-US" altLang="zh-CN" sz="2000" b="1" dirty="0">
                <a:latin typeface="Consolas" panose="020B0609020204030204" pitchFamily="49" charset="0"/>
              </a:rPr>
              <a:t>, </a:t>
            </a:r>
          </a:p>
          <a:p>
            <a:pPr lvl="1"/>
            <a:r>
              <a:rPr lang="en-US" altLang="zh-CN" sz="2000" b="1" dirty="0">
                <a:latin typeface="Consolas" panose="020B0609020204030204" pitchFamily="49" charset="0"/>
              </a:rPr>
              <a:t>	[](</a:t>
            </a:r>
            <a:r>
              <a:rPr lang="en-US" altLang="zh-CN" sz="2000" b="1" dirty="0" err="1">
                <a:latin typeface="Consolas" panose="020B0609020204030204" pitchFamily="49" charset="0"/>
              </a:rPr>
              <a:t>const</a:t>
            </a:r>
            <a:r>
              <a:rPr lang="en-US" altLang="zh-CN" sz="2000" b="1" dirty="0">
                <a:latin typeface="Consolas" panose="020B0609020204030204" pitchFamily="49" charset="0"/>
              </a:rPr>
              <a:t> People &amp;a, </a:t>
            </a:r>
            <a:r>
              <a:rPr lang="en-US" altLang="zh-CN" sz="2000" b="1" dirty="0" err="1">
                <a:latin typeface="Consolas" panose="020B0609020204030204" pitchFamily="49" charset="0"/>
              </a:rPr>
              <a:t>const</a:t>
            </a:r>
            <a:r>
              <a:rPr lang="en-US" altLang="zh-CN" sz="2000" b="1" dirty="0">
                <a:latin typeface="Consolas" panose="020B0609020204030204" pitchFamily="49" charset="0"/>
              </a:rPr>
              <a:t> People &amp;b){</a:t>
            </a:r>
          </a:p>
          <a:p>
            <a:pPr lvl="1"/>
            <a:r>
              <a:rPr lang="en-US" altLang="zh-CN" sz="2000" b="1" dirty="0">
                <a:latin typeface="Consolas" panose="020B0609020204030204" pitchFamily="49" charset="0"/>
              </a:rPr>
              <a:t>		return </a:t>
            </a:r>
            <a:r>
              <a:rPr lang="en-US" altLang="zh-CN" sz="2000" b="1" dirty="0" err="1">
                <a:latin typeface="Consolas" panose="020B0609020204030204" pitchFamily="49" charset="0"/>
              </a:rPr>
              <a:t>a.age</a:t>
            </a:r>
            <a:r>
              <a:rPr lang="en-US" altLang="zh-CN" sz="2000" b="1" dirty="0">
                <a:latin typeface="Consolas" panose="020B0609020204030204" pitchFamily="49" charset="0"/>
              </a:rPr>
              <a:t> &lt; </a:t>
            </a:r>
            <a:r>
              <a:rPr lang="en-US" altLang="zh-CN" sz="2000" b="1" dirty="0" err="1">
                <a:latin typeface="Consolas" panose="020B0609020204030204" pitchFamily="49" charset="0"/>
              </a:rPr>
              <a:t>b.age</a:t>
            </a:r>
            <a:r>
              <a:rPr lang="en-US" altLang="zh-CN" sz="2000" b="1" dirty="0"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CN" sz="2000" b="1" dirty="0">
                <a:latin typeface="Consolas" panose="020B0609020204030204" pitchFamily="49" charset="0"/>
              </a:rPr>
              <a:t>	}</a:t>
            </a:r>
          </a:p>
          <a:p>
            <a:pPr lvl="1"/>
            <a:r>
              <a:rPr lang="en-US" altLang="zh-CN" sz="2000" b="1" dirty="0">
                <a:latin typeface="Consolas" panose="020B0609020204030204" pitchFamily="49" charset="0"/>
              </a:rPr>
              <a:t>);</a:t>
            </a:r>
            <a:endParaRPr lang="zh-CN" altLang="en-US" sz="20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905656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B41B20-2F99-44AE-AB1A-6B716869C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函数对象的绑定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19BC3A-8D40-48F5-ACF5-EFC3397273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一个例子</a:t>
            </a:r>
            <a:endParaRPr lang="en-US" altLang="zh-CN" dirty="0"/>
          </a:p>
          <a:p>
            <a:pPr lvl="1"/>
            <a:r>
              <a:rPr lang="zh-CN" altLang="en-US" dirty="0"/>
              <a:t>对</a:t>
            </a:r>
            <a:r>
              <a:rPr lang="en-US" altLang="zh-CN" dirty="0"/>
              <a:t>vector</a:t>
            </a:r>
            <a:r>
              <a:rPr lang="zh-CN" altLang="en-US" dirty="0"/>
              <a:t>类进行拓展</a:t>
            </a:r>
            <a:endParaRPr lang="en-US" altLang="zh-CN" dirty="0"/>
          </a:p>
          <a:p>
            <a:pPr lvl="1"/>
            <a:r>
              <a:rPr lang="zh-CN" altLang="en-US" dirty="0"/>
              <a:t>找到</a:t>
            </a:r>
            <a:r>
              <a:rPr lang="en-US" altLang="zh-CN" dirty="0"/>
              <a:t>vector</a:t>
            </a:r>
            <a:r>
              <a:rPr lang="zh-CN" altLang="en-US" dirty="0"/>
              <a:t>中第一个满足某个条件的数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854FDB6-548F-4D2A-8C69-918FE1B76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76</a:t>
            </a:fld>
            <a:endParaRPr lang="en-US" altLang="zh-CN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2FFEFBC-3514-4CD3-919A-0B4A6F43526F}"/>
              </a:ext>
            </a:extLst>
          </p:cNvPr>
          <p:cNvSpPr txBox="1"/>
          <p:nvPr/>
        </p:nvSpPr>
        <p:spPr>
          <a:xfrm>
            <a:off x="1441476" y="3070074"/>
            <a:ext cx="662473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Consolas" panose="020B0609020204030204" pitchFamily="49" charset="0"/>
              </a:rPr>
              <a:t>class </a:t>
            </a:r>
            <a:r>
              <a:rPr lang="en-US" altLang="zh-CN" sz="2000" b="1" dirty="0" err="1">
                <a:latin typeface="Consolas" panose="020B0609020204030204" pitchFamily="49" charset="0"/>
              </a:rPr>
              <a:t>MyArray</a:t>
            </a:r>
            <a:r>
              <a:rPr lang="en-US" altLang="zh-CN" sz="2000" b="1" dirty="0">
                <a:latin typeface="Consolas" panose="020B0609020204030204" pitchFamily="49" charset="0"/>
              </a:rPr>
              <a:t> : public vector&lt;</a:t>
            </a:r>
            <a:r>
              <a:rPr lang="en-US" altLang="zh-CN" sz="2000" b="1" dirty="0" err="1">
                <a:latin typeface="Consolas" panose="020B0609020204030204" pitchFamily="49" charset="0"/>
              </a:rPr>
              <a:t>int</a:t>
            </a:r>
            <a:r>
              <a:rPr lang="en-US" altLang="zh-CN" sz="2000" b="1" dirty="0"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public: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</a:t>
            </a:r>
            <a:r>
              <a:rPr lang="en-US" altLang="zh-CN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template&lt;class </a:t>
            </a:r>
            <a:r>
              <a:rPr lang="en-US" altLang="zh-CN" sz="2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Func</a:t>
            </a:r>
            <a:r>
              <a:rPr lang="en-US" altLang="zh-CN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</a:t>
            </a:r>
            <a:r>
              <a:rPr lang="en-US" altLang="zh-CN" sz="2000" b="1" dirty="0" err="1">
                <a:latin typeface="Consolas" panose="020B0609020204030204" pitchFamily="49" charset="0"/>
              </a:rPr>
              <a:t>int</a:t>
            </a:r>
            <a:r>
              <a:rPr lang="en-US" altLang="zh-CN" sz="2000" b="1" dirty="0">
                <a:latin typeface="Consolas" panose="020B0609020204030204" pitchFamily="49" charset="0"/>
              </a:rPr>
              <a:t> find(</a:t>
            </a:r>
            <a:r>
              <a:rPr lang="en-US" altLang="zh-CN" sz="2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Func</a:t>
            </a:r>
            <a:r>
              <a:rPr lang="en-US" altLang="zh-CN" sz="2000" b="1" dirty="0">
                <a:latin typeface="Consolas" panose="020B0609020204030204" pitchFamily="49" charset="0"/>
              </a:rPr>
              <a:t> </a:t>
            </a:r>
            <a:r>
              <a:rPr lang="en-US" altLang="zh-CN" sz="2000" b="1" dirty="0" err="1">
                <a:latin typeface="Consolas" panose="020B0609020204030204" pitchFamily="49" charset="0"/>
              </a:rPr>
              <a:t>fn</a:t>
            </a:r>
            <a:r>
              <a:rPr lang="en-US" altLang="zh-CN" sz="2000" b="1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{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	for (auto </a:t>
            </a:r>
            <a:r>
              <a:rPr lang="en-US" altLang="zh-CN" sz="2000" b="1" dirty="0" err="1">
                <a:latin typeface="Consolas" panose="020B0609020204030204" pitchFamily="49" charset="0"/>
              </a:rPr>
              <a:t>i</a:t>
            </a:r>
            <a:r>
              <a:rPr lang="en-US" altLang="zh-CN" sz="2000" b="1" dirty="0">
                <a:latin typeface="Consolas" panose="020B0609020204030204" pitchFamily="49" charset="0"/>
              </a:rPr>
              <a:t> : (*this)) {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		if (</a:t>
            </a:r>
            <a:r>
              <a:rPr lang="en-US" altLang="zh-CN" sz="2000" b="1" dirty="0" err="1">
                <a:latin typeface="Consolas" panose="020B0609020204030204" pitchFamily="49" charset="0"/>
              </a:rPr>
              <a:t>fn</a:t>
            </a:r>
            <a:r>
              <a:rPr lang="en-US" altLang="zh-CN" sz="2000" b="1" dirty="0">
                <a:latin typeface="Consolas" panose="020B0609020204030204" pitchFamily="49" charset="0"/>
              </a:rPr>
              <a:t>(</a:t>
            </a:r>
            <a:r>
              <a:rPr lang="en-US" altLang="zh-CN" sz="2000" b="1" dirty="0" err="1">
                <a:latin typeface="Consolas" panose="020B0609020204030204" pitchFamily="49" charset="0"/>
              </a:rPr>
              <a:t>i</a:t>
            </a:r>
            <a:r>
              <a:rPr lang="en-US" altLang="zh-CN" sz="2000" b="1" dirty="0">
                <a:latin typeface="Consolas" panose="020B0609020204030204" pitchFamily="49" charset="0"/>
              </a:rPr>
              <a:t>)) return </a:t>
            </a:r>
            <a:r>
              <a:rPr lang="en-US" altLang="zh-CN" sz="2000" b="1" dirty="0" err="1">
                <a:latin typeface="Consolas" panose="020B0609020204030204" pitchFamily="49" charset="0"/>
              </a:rPr>
              <a:t>i</a:t>
            </a:r>
            <a:r>
              <a:rPr lang="en-US" altLang="zh-CN" sz="20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	}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}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};</a:t>
            </a:r>
            <a:endParaRPr lang="zh-CN" altLang="en-US" sz="36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482434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B2A05A-8A8C-4148-88C9-FC4A22FCC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编译期绑定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94E752-80D8-4186-95A0-327E36FE44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使用模板，在编译期进行绑定</a:t>
            </a:r>
            <a:endParaRPr lang="en-US" altLang="zh-CN" dirty="0"/>
          </a:p>
          <a:p>
            <a:r>
              <a:rPr lang="zh-CN" altLang="en-US" dirty="0"/>
              <a:t>生成几种不同参数类型的同一函数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C636F31-A76B-4788-8BB1-4F808DA8E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77</a:t>
            </a:fld>
            <a:endParaRPr lang="en-US" altLang="zh-CN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EF6F48A-00DE-4191-B4BA-C47D82E362A6}"/>
              </a:ext>
            </a:extLst>
          </p:cNvPr>
          <p:cNvSpPr txBox="1"/>
          <p:nvPr/>
        </p:nvSpPr>
        <p:spPr>
          <a:xfrm>
            <a:off x="628650" y="1448769"/>
            <a:ext cx="7802136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latin typeface="Consolas" panose="020B0609020204030204" pitchFamily="49" charset="0"/>
              </a:rPr>
              <a:t>bool lessThan3(</a:t>
            </a:r>
            <a:r>
              <a:rPr lang="en-US" altLang="zh-CN" sz="2000" b="1" dirty="0" err="1">
                <a:latin typeface="Consolas" panose="020B0609020204030204" pitchFamily="49" charset="0"/>
              </a:rPr>
              <a:t>int</a:t>
            </a:r>
            <a:r>
              <a:rPr lang="en-US" altLang="zh-CN" sz="2000" b="1" dirty="0">
                <a:latin typeface="Consolas" panose="020B0609020204030204" pitchFamily="49" charset="0"/>
              </a:rPr>
              <a:t> x)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return x &lt; 3;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}</a:t>
            </a:r>
          </a:p>
          <a:p>
            <a:endParaRPr lang="en-US" altLang="zh-CN" sz="2000" b="1" dirty="0">
              <a:latin typeface="Consolas" panose="020B0609020204030204" pitchFamily="49" charset="0"/>
            </a:endParaRPr>
          </a:p>
          <a:p>
            <a:r>
              <a:rPr lang="en-US" altLang="zh-CN" sz="2000" b="1" dirty="0" err="1">
                <a:latin typeface="Consolas" panose="020B0609020204030204" pitchFamily="49" charset="0"/>
              </a:rPr>
              <a:t>cout</a:t>
            </a:r>
            <a:r>
              <a:rPr lang="en-US" altLang="zh-CN" sz="2000" b="1" dirty="0">
                <a:latin typeface="Consolas" panose="020B0609020204030204" pitchFamily="49" charset="0"/>
              </a:rPr>
              <a:t> &lt;&lt; </a:t>
            </a:r>
            <a:r>
              <a:rPr lang="en-US" altLang="zh-CN" sz="2000" b="1" dirty="0" err="1">
                <a:latin typeface="Consolas" panose="020B0609020204030204" pitchFamily="49" charset="0"/>
              </a:rPr>
              <a:t>arr.find</a:t>
            </a:r>
            <a:r>
              <a:rPr lang="en-US" altLang="zh-CN" sz="2000" b="1" dirty="0">
                <a:latin typeface="Consolas" panose="020B0609020204030204" pitchFamily="49" charset="0"/>
              </a:rPr>
              <a:t>([](</a:t>
            </a:r>
            <a:r>
              <a:rPr lang="en-US" altLang="zh-CN" sz="2000" b="1" dirty="0" err="1">
                <a:latin typeface="Consolas" panose="020B0609020204030204" pitchFamily="49" charset="0"/>
              </a:rPr>
              <a:t>int</a:t>
            </a:r>
            <a:r>
              <a:rPr lang="en-US" altLang="zh-CN" sz="2000" b="1" dirty="0">
                <a:latin typeface="Consolas" panose="020B0609020204030204" pitchFamily="49" charset="0"/>
              </a:rPr>
              <a:t> a) { return a &lt; 3; }) &lt;&lt; </a:t>
            </a:r>
            <a:r>
              <a:rPr lang="en-US" altLang="zh-CN" sz="2000" b="1" dirty="0" err="1">
                <a:latin typeface="Consolas" panose="020B0609020204030204" pitchFamily="49" charset="0"/>
              </a:rPr>
              <a:t>endl</a:t>
            </a:r>
            <a:r>
              <a:rPr lang="en-US" altLang="zh-CN" sz="20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//</a:t>
            </a:r>
            <a:r>
              <a:rPr lang="zh-CN" altLang="en-US" sz="2000" b="1" dirty="0">
                <a:latin typeface="Consolas" panose="020B0609020204030204" pitchFamily="49" charset="0"/>
              </a:rPr>
              <a:t>利用模板生成了一个 </a:t>
            </a:r>
            <a:r>
              <a:rPr lang="en-US" altLang="zh-CN" sz="2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Func</a:t>
            </a:r>
            <a:r>
              <a:rPr lang="en-US" altLang="zh-CN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=</a:t>
            </a:r>
            <a:r>
              <a:rPr lang="zh-CN" alt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匿名函数</a:t>
            </a:r>
            <a:r>
              <a:rPr lang="zh-CN" altLang="en-US" sz="2000" b="1" dirty="0">
                <a:latin typeface="Consolas" panose="020B0609020204030204" pitchFamily="49" charset="0"/>
              </a:rPr>
              <a:t> 的</a:t>
            </a:r>
            <a:r>
              <a:rPr lang="en-US" altLang="zh-CN" sz="2000" b="1" dirty="0">
                <a:latin typeface="Consolas" panose="020B0609020204030204" pitchFamily="49" charset="0"/>
              </a:rPr>
              <a:t>find</a:t>
            </a:r>
            <a:r>
              <a:rPr lang="zh-CN" altLang="en-US" sz="2000" b="1" dirty="0">
                <a:latin typeface="Consolas" panose="020B0609020204030204" pitchFamily="49" charset="0"/>
              </a:rPr>
              <a:t>函数</a:t>
            </a:r>
            <a:endParaRPr lang="en-US" altLang="zh-CN" sz="2000" b="1" dirty="0">
              <a:latin typeface="Consolas" panose="020B0609020204030204" pitchFamily="49" charset="0"/>
            </a:endParaRPr>
          </a:p>
          <a:p>
            <a:endParaRPr lang="en-US" altLang="zh-CN" sz="2000" b="1" dirty="0">
              <a:latin typeface="Consolas" panose="020B0609020204030204" pitchFamily="49" charset="0"/>
            </a:endParaRPr>
          </a:p>
          <a:p>
            <a:r>
              <a:rPr lang="en-US" altLang="zh-CN" sz="2000" b="1" dirty="0" err="1">
                <a:latin typeface="Consolas" panose="020B0609020204030204" pitchFamily="49" charset="0"/>
              </a:rPr>
              <a:t>cout</a:t>
            </a:r>
            <a:r>
              <a:rPr lang="en-US" altLang="zh-CN" sz="2000" b="1" dirty="0">
                <a:latin typeface="Consolas" panose="020B0609020204030204" pitchFamily="49" charset="0"/>
              </a:rPr>
              <a:t> &lt;&lt; </a:t>
            </a:r>
            <a:r>
              <a:rPr lang="en-US" altLang="zh-CN" sz="2000" b="1" dirty="0" err="1">
                <a:latin typeface="Consolas" panose="020B0609020204030204" pitchFamily="49" charset="0"/>
              </a:rPr>
              <a:t>arr.find</a:t>
            </a:r>
            <a:r>
              <a:rPr lang="en-US" altLang="zh-CN" sz="2000" b="1" dirty="0">
                <a:latin typeface="Consolas" panose="020B0609020204030204" pitchFamily="49" charset="0"/>
              </a:rPr>
              <a:t>(lessThan3) &lt;&lt; </a:t>
            </a:r>
            <a:r>
              <a:rPr lang="en-US" altLang="zh-CN" sz="2000" b="1" dirty="0" err="1">
                <a:latin typeface="Consolas" panose="020B0609020204030204" pitchFamily="49" charset="0"/>
              </a:rPr>
              <a:t>endl</a:t>
            </a:r>
            <a:r>
              <a:rPr lang="en-US" altLang="zh-CN" sz="20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//</a:t>
            </a:r>
            <a:r>
              <a:rPr lang="zh-CN" altLang="en-US" sz="2000" b="1" dirty="0">
                <a:latin typeface="Consolas" panose="020B0609020204030204" pitchFamily="49" charset="0"/>
              </a:rPr>
              <a:t>利用模板生成了一个 </a:t>
            </a:r>
            <a:r>
              <a:rPr lang="en-US" altLang="zh-CN" sz="2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Func</a:t>
            </a:r>
            <a:r>
              <a:rPr lang="en-US" altLang="zh-CN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=</a:t>
            </a:r>
            <a:r>
              <a:rPr lang="zh-CN" alt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函数指针 </a:t>
            </a:r>
            <a:r>
              <a:rPr lang="zh-CN" altLang="en-US" sz="2000" b="1" dirty="0">
                <a:latin typeface="Consolas" panose="020B0609020204030204" pitchFamily="49" charset="0"/>
              </a:rPr>
              <a:t>的</a:t>
            </a:r>
            <a:r>
              <a:rPr lang="en-US" altLang="zh-CN" sz="2000" b="1" dirty="0">
                <a:latin typeface="Consolas" panose="020B0609020204030204" pitchFamily="49" charset="0"/>
              </a:rPr>
              <a:t>find</a:t>
            </a:r>
            <a:r>
              <a:rPr lang="zh-CN" altLang="en-US" sz="2000" b="1" dirty="0">
                <a:latin typeface="Consolas" panose="020B0609020204030204" pitchFamily="49" charset="0"/>
              </a:rPr>
              <a:t>函数</a:t>
            </a:r>
            <a:endParaRPr lang="en-US" altLang="zh-CN" sz="20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420047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B2A05A-8A8C-4148-88C9-FC4A22FCC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动态绑定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94E752-80D8-4186-95A0-327E36FE44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假如想写成这样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无法用模板在编译期进行绑定</a:t>
            </a:r>
            <a:endParaRPr lang="en-US" altLang="zh-CN" dirty="0"/>
          </a:p>
          <a:p>
            <a:r>
              <a:rPr lang="zh-CN" altLang="en-US" dirty="0"/>
              <a:t>如何储存不同类型的函数指针和函数对象？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C636F31-A76B-4788-8BB1-4F808DA8E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78</a:t>
            </a:fld>
            <a:endParaRPr lang="en-US" altLang="zh-CN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EF6F48A-00DE-4191-B4BA-C47D82E362A6}"/>
              </a:ext>
            </a:extLst>
          </p:cNvPr>
          <p:cNvSpPr txBox="1"/>
          <p:nvPr/>
        </p:nvSpPr>
        <p:spPr>
          <a:xfrm>
            <a:off x="996341" y="2348880"/>
            <a:ext cx="715131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err="1">
                <a:latin typeface="Consolas" panose="020B0609020204030204" pitchFamily="49" charset="0"/>
              </a:rPr>
              <a:t>arr.</a:t>
            </a:r>
            <a:r>
              <a:rPr lang="en-US" altLang="zh-CN" sz="2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setFunc</a:t>
            </a:r>
            <a:r>
              <a:rPr lang="en-US" altLang="zh-CN" sz="2400" b="1" dirty="0">
                <a:latin typeface="Consolas" panose="020B0609020204030204" pitchFamily="49" charset="0"/>
              </a:rPr>
              <a:t>([](</a:t>
            </a:r>
            <a:r>
              <a:rPr lang="en-US" altLang="zh-CN" sz="2400" b="1" dirty="0" err="1">
                <a:latin typeface="Consolas" panose="020B0609020204030204" pitchFamily="49" charset="0"/>
              </a:rPr>
              <a:t>int</a:t>
            </a:r>
            <a:r>
              <a:rPr lang="en-US" altLang="zh-CN" sz="2400" b="1" dirty="0">
                <a:latin typeface="Consolas" panose="020B0609020204030204" pitchFamily="49" charset="0"/>
              </a:rPr>
              <a:t> a) { return a &lt; 3; });</a:t>
            </a:r>
          </a:p>
          <a:p>
            <a:r>
              <a:rPr lang="en-US" altLang="zh-CN" sz="2400" b="1" dirty="0" err="1">
                <a:latin typeface="Consolas" panose="020B0609020204030204" pitchFamily="49" charset="0"/>
              </a:rPr>
              <a:t>cout</a:t>
            </a:r>
            <a:r>
              <a:rPr lang="en-US" altLang="zh-CN" sz="2400" b="1" dirty="0">
                <a:latin typeface="Consolas" panose="020B0609020204030204" pitchFamily="49" charset="0"/>
              </a:rPr>
              <a:t> &lt;&lt; </a:t>
            </a:r>
            <a:r>
              <a:rPr lang="en-US" altLang="zh-CN" sz="2400" b="1" dirty="0" err="1">
                <a:latin typeface="Consolas" panose="020B0609020204030204" pitchFamily="49" charset="0"/>
              </a:rPr>
              <a:t>arr.find</a:t>
            </a:r>
            <a:r>
              <a:rPr lang="en-US" altLang="zh-CN" sz="2400" b="1" dirty="0">
                <a:latin typeface="Consolas" panose="020B0609020204030204" pitchFamily="49" charset="0"/>
              </a:rPr>
              <a:t>() &lt;&lt; </a:t>
            </a:r>
            <a:r>
              <a:rPr lang="en-US" altLang="zh-CN" sz="2400" b="1" dirty="0" err="1">
                <a:latin typeface="Consolas" panose="020B0609020204030204" pitchFamily="49" charset="0"/>
              </a:rPr>
              <a:t>endl</a:t>
            </a:r>
            <a:r>
              <a:rPr lang="en-US" altLang="zh-CN" sz="24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400" b="1" dirty="0">
                <a:latin typeface="Consolas" panose="020B0609020204030204" pitchFamily="49" charset="0"/>
              </a:rPr>
              <a:t>	</a:t>
            </a:r>
          </a:p>
          <a:p>
            <a:r>
              <a:rPr lang="en-US" altLang="zh-CN" sz="2400" b="1" dirty="0" err="1">
                <a:latin typeface="Consolas" panose="020B0609020204030204" pitchFamily="49" charset="0"/>
              </a:rPr>
              <a:t>arr.</a:t>
            </a:r>
            <a:r>
              <a:rPr lang="en-US" altLang="zh-CN" sz="2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setFunc</a:t>
            </a:r>
            <a:r>
              <a:rPr lang="en-US" altLang="zh-CN" sz="2400" b="1" dirty="0">
                <a:latin typeface="Consolas" panose="020B0609020204030204" pitchFamily="49" charset="0"/>
              </a:rPr>
              <a:t>(lessThan3);</a:t>
            </a:r>
          </a:p>
          <a:p>
            <a:r>
              <a:rPr lang="en-US" altLang="zh-CN" sz="2400" b="1" dirty="0" err="1">
                <a:latin typeface="Consolas" panose="020B0609020204030204" pitchFamily="49" charset="0"/>
              </a:rPr>
              <a:t>cout</a:t>
            </a:r>
            <a:r>
              <a:rPr lang="en-US" altLang="zh-CN" sz="2400" b="1" dirty="0">
                <a:latin typeface="Consolas" panose="020B0609020204030204" pitchFamily="49" charset="0"/>
              </a:rPr>
              <a:t> &lt;&lt; </a:t>
            </a:r>
            <a:r>
              <a:rPr lang="en-US" altLang="zh-CN" sz="2400" b="1" dirty="0" err="1">
                <a:latin typeface="Consolas" panose="020B0609020204030204" pitchFamily="49" charset="0"/>
              </a:rPr>
              <a:t>arr.find</a:t>
            </a:r>
            <a:r>
              <a:rPr lang="en-US" altLang="zh-CN" sz="2400" b="1" dirty="0">
                <a:latin typeface="Consolas" panose="020B0609020204030204" pitchFamily="49" charset="0"/>
              </a:rPr>
              <a:t>() &lt;&lt; </a:t>
            </a:r>
            <a:r>
              <a:rPr lang="en-US" altLang="zh-CN" sz="2400" b="1" dirty="0" err="1">
                <a:latin typeface="Consolas" panose="020B0609020204030204" pitchFamily="49" charset="0"/>
              </a:rPr>
              <a:t>endl</a:t>
            </a:r>
            <a:r>
              <a:rPr lang="en-US" altLang="zh-CN" sz="2400" b="1" dirty="0"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57092177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FCEDD3-AF14-4FF8-B9E5-F2E896F4D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动态绑定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8A2C9F-C424-42DC-BF58-394E0282B2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030" y="1467663"/>
            <a:ext cx="8047806" cy="4749029"/>
          </a:xfrm>
        </p:spPr>
        <p:txBody>
          <a:bodyPr/>
          <a:lstStyle/>
          <a:p>
            <a:r>
              <a:rPr lang="en-US" altLang="zh-CN" dirty="0"/>
              <a:t>function</a:t>
            </a:r>
            <a:r>
              <a:rPr lang="zh-CN" altLang="en-US" dirty="0"/>
              <a:t>类提供了函数指针与函数对象的封装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24647D7-3EB6-4863-8EB8-AB60A74B6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79</a:t>
            </a:fld>
            <a:endParaRPr lang="en-US" altLang="zh-CN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5376B85-5A10-4BDF-A5F9-FA80F547A931}"/>
              </a:ext>
            </a:extLst>
          </p:cNvPr>
          <p:cNvSpPr txBox="1"/>
          <p:nvPr/>
        </p:nvSpPr>
        <p:spPr>
          <a:xfrm>
            <a:off x="419164" y="2066854"/>
            <a:ext cx="8834470" cy="45858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Consolas" panose="020B0609020204030204" pitchFamily="49" charset="0"/>
              </a:rPr>
              <a:t>class </a:t>
            </a:r>
            <a:r>
              <a:rPr lang="en-US" altLang="zh-CN" b="1" dirty="0" err="1">
                <a:latin typeface="Consolas" panose="020B0609020204030204" pitchFamily="49" charset="0"/>
              </a:rPr>
              <a:t>MyArray</a:t>
            </a:r>
            <a:r>
              <a:rPr lang="en-US" altLang="zh-CN" b="1" dirty="0">
                <a:latin typeface="Consolas" panose="020B0609020204030204" pitchFamily="49" charset="0"/>
              </a:rPr>
              <a:t> : public vector&lt;</a:t>
            </a:r>
            <a:r>
              <a:rPr lang="en-US" altLang="zh-CN" b="1" dirty="0" err="1">
                <a:latin typeface="Consolas" panose="020B0609020204030204" pitchFamily="49" charset="0"/>
              </a:rPr>
              <a:t>int</a:t>
            </a:r>
            <a:r>
              <a:rPr lang="en-US" altLang="zh-CN" b="1" dirty="0"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private: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	</a:t>
            </a:r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</a:rPr>
              <a:t>function&lt;bool(</a:t>
            </a:r>
            <a:r>
              <a:rPr lang="en-US" altLang="zh-CN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</a:rPr>
              <a:t>)&gt; </a:t>
            </a:r>
            <a:r>
              <a:rPr lang="en-US" altLang="zh-CN" b="1" dirty="0" err="1">
                <a:latin typeface="Consolas" panose="020B0609020204030204" pitchFamily="49" charset="0"/>
              </a:rPr>
              <a:t>fn</a:t>
            </a:r>
            <a:r>
              <a:rPr lang="en-US" altLang="zh-CN" b="1" dirty="0">
                <a:latin typeface="Consolas" panose="020B0609020204030204" pitchFamily="49" charset="0"/>
              </a:rPr>
              <a:t>;	</a:t>
            </a:r>
            <a:r>
              <a:rPr lang="en-US" altLang="zh-CN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表示参数为</a:t>
            </a:r>
            <a:r>
              <a:rPr lang="en-US" altLang="zh-CN" sz="24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int</a:t>
            </a:r>
            <a:r>
              <a:rPr lang="zh-CN" altLang="en-US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，返回值为</a:t>
            </a:r>
            <a:r>
              <a:rPr lang="en-US" altLang="zh-CN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bool</a:t>
            </a:r>
            <a:endParaRPr lang="en-US" altLang="zh-CN" b="1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rgbClr val="008000"/>
                </a:solidFill>
                <a:latin typeface="Consolas" panose="020B0609020204030204" pitchFamily="49" charset="0"/>
              </a:rPr>
              <a:t>						</a:t>
            </a:r>
            <a:r>
              <a:rPr lang="en-US" altLang="zh-CN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能够接受函数指针、匿名函数、函数对象</a:t>
            </a:r>
            <a:endParaRPr lang="en-US" altLang="zh-CN" b="1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altLang="zh-CN" b="1" dirty="0">
                <a:latin typeface="Consolas" panose="020B0609020204030204" pitchFamily="49" charset="0"/>
              </a:rPr>
              <a:t>public: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	void </a:t>
            </a:r>
            <a:r>
              <a:rPr lang="en-US" altLang="zh-CN" b="1" dirty="0" err="1">
                <a:latin typeface="Consolas" panose="020B0609020204030204" pitchFamily="49" charset="0"/>
              </a:rPr>
              <a:t>setFunc</a:t>
            </a:r>
            <a:r>
              <a:rPr lang="en-US" altLang="zh-CN" b="1" dirty="0">
                <a:latin typeface="Consolas" panose="020B0609020204030204" pitchFamily="49" charset="0"/>
              </a:rPr>
              <a:t>(function&lt;bool(</a:t>
            </a:r>
            <a:r>
              <a:rPr lang="en-US" altLang="zh-CN" b="1" dirty="0" err="1">
                <a:latin typeface="Consolas" panose="020B0609020204030204" pitchFamily="49" charset="0"/>
              </a:rPr>
              <a:t>int</a:t>
            </a:r>
            <a:r>
              <a:rPr lang="en-US" altLang="zh-CN" b="1" dirty="0">
                <a:latin typeface="Consolas" panose="020B0609020204030204" pitchFamily="49" charset="0"/>
              </a:rPr>
              <a:t>)&gt; _</a:t>
            </a:r>
            <a:r>
              <a:rPr lang="en-US" altLang="zh-CN" b="1" dirty="0" err="1">
                <a:latin typeface="Consolas" panose="020B0609020204030204" pitchFamily="49" charset="0"/>
              </a:rPr>
              <a:t>fn</a:t>
            </a:r>
            <a:r>
              <a:rPr lang="en-US" altLang="zh-CN" b="1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		</a:t>
            </a:r>
            <a:r>
              <a:rPr lang="en-US" altLang="zh-CN" b="1" dirty="0" err="1">
                <a:latin typeface="Consolas" panose="020B0609020204030204" pitchFamily="49" charset="0"/>
              </a:rPr>
              <a:t>fn</a:t>
            </a:r>
            <a:r>
              <a:rPr lang="en-US" altLang="zh-CN" b="1" dirty="0">
                <a:latin typeface="Consolas" panose="020B0609020204030204" pitchFamily="49" charset="0"/>
              </a:rPr>
              <a:t> = _</a:t>
            </a:r>
            <a:r>
              <a:rPr lang="en-US" altLang="zh-CN" b="1" dirty="0" err="1">
                <a:latin typeface="Consolas" panose="020B0609020204030204" pitchFamily="49" charset="0"/>
              </a:rPr>
              <a:t>fn</a:t>
            </a:r>
            <a:r>
              <a:rPr lang="en-US" altLang="zh-CN" b="1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	}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	</a:t>
            </a:r>
            <a:r>
              <a:rPr lang="en-US" altLang="zh-CN" b="1" dirty="0" err="1">
                <a:latin typeface="Consolas" panose="020B0609020204030204" pitchFamily="49" charset="0"/>
              </a:rPr>
              <a:t>int</a:t>
            </a:r>
            <a:r>
              <a:rPr lang="en-US" altLang="zh-CN" b="1" dirty="0">
                <a:latin typeface="Consolas" panose="020B0609020204030204" pitchFamily="49" charset="0"/>
              </a:rPr>
              <a:t> find()	{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		for (auto </a:t>
            </a:r>
            <a:r>
              <a:rPr lang="en-US" altLang="zh-CN" b="1" dirty="0" err="1">
                <a:latin typeface="Consolas" panose="020B0609020204030204" pitchFamily="49" charset="0"/>
              </a:rPr>
              <a:t>i</a:t>
            </a:r>
            <a:r>
              <a:rPr lang="en-US" altLang="zh-CN" b="1" dirty="0">
                <a:latin typeface="Consolas" panose="020B0609020204030204" pitchFamily="49" charset="0"/>
              </a:rPr>
              <a:t> : (*this)) {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			if (</a:t>
            </a:r>
            <a:r>
              <a:rPr lang="en-US" altLang="zh-CN" b="1" dirty="0" err="1">
                <a:latin typeface="Consolas" panose="020B0609020204030204" pitchFamily="49" charset="0"/>
              </a:rPr>
              <a:t>fn</a:t>
            </a:r>
            <a:r>
              <a:rPr lang="en-US" altLang="zh-CN" b="1" dirty="0">
                <a:latin typeface="Consolas" panose="020B0609020204030204" pitchFamily="49" charset="0"/>
              </a:rPr>
              <a:t>(</a:t>
            </a:r>
            <a:r>
              <a:rPr lang="en-US" altLang="zh-CN" b="1" dirty="0" err="1">
                <a:latin typeface="Consolas" panose="020B0609020204030204" pitchFamily="49" charset="0"/>
              </a:rPr>
              <a:t>i</a:t>
            </a:r>
            <a:r>
              <a:rPr lang="en-US" altLang="zh-CN" b="1" dirty="0">
                <a:latin typeface="Consolas" panose="020B0609020204030204" pitchFamily="49" charset="0"/>
              </a:rPr>
              <a:t>)) return </a:t>
            </a:r>
            <a:r>
              <a:rPr lang="en-US" altLang="zh-CN" b="1" dirty="0" err="1">
                <a:latin typeface="Consolas" panose="020B0609020204030204" pitchFamily="49" charset="0"/>
              </a:rPr>
              <a:t>i</a:t>
            </a:r>
            <a:r>
              <a:rPr lang="en-US" altLang="zh-CN" b="1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		}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	}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};</a:t>
            </a:r>
            <a:endParaRPr lang="zh-CN" altLang="en-US" sz="28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5131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E08D5C-CD93-4600-9AB9-97DC2C969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string</a:t>
            </a:r>
            <a:r>
              <a:rPr lang="zh-CN" altLang="en-US" dirty="0"/>
              <a:t>类常用函数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685FBB-D192-4839-A48F-D2AEF2390F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568" y="1442195"/>
            <a:ext cx="8047806" cy="4749029"/>
          </a:xfrm>
        </p:spPr>
        <p:txBody>
          <a:bodyPr/>
          <a:lstStyle/>
          <a:p>
            <a:r>
              <a:rPr lang="zh-CN" altLang="en-US" dirty="0"/>
              <a:t>拼接</a:t>
            </a:r>
            <a:endParaRPr lang="en-US" altLang="zh-CN" dirty="0"/>
          </a:p>
          <a:p>
            <a:pPr lvl="1"/>
            <a:r>
              <a:rPr lang="en-US" altLang="zh-CN" sz="2000" dirty="0"/>
              <a:t>string </a:t>
            </a:r>
            <a:r>
              <a:rPr lang="en-US" altLang="zh-CN" sz="2000" dirty="0" err="1"/>
              <a:t>fullname</a:t>
            </a:r>
            <a:r>
              <a:rPr lang="en-US" altLang="zh-CN" sz="2000" dirty="0"/>
              <a:t> = </a:t>
            </a:r>
            <a:r>
              <a:rPr lang="en-US" altLang="zh-CN" sz="2000" dirty="0" err="1"/>
              <a:t>firstname</a:t>
            </a:r>
            <a:r>
              <a:rPr lang="en-US" altLang="zh-CN" sz="2000" dirty="0"/>
              <a:t> + " " + </a:t>
            </a:r>
            <a:r>
              <a:rPr lang="en-US" altLang="zh-CN" sz="2000" dirty="0" err="1"/>
              <a:t>lastname</a:t>
            </a:r>
            <a:r>
              <a:rPr lang="en-US" altLang="zh-CN" sz="2000" dirty="0"/>
              <a:t>;</a:t>
            </a:r>
          </a:p>
          <a:p>
            <a:pPr lvl="1"/>
            <a:r>
              <a:rPr lang="zh-CN" altLang="en-US" sz="2000" dirty="0"/>
              <a:t>注意：拼接的</a:t>
            </a:r>
            <a:r>
              <a:rPr lang="zh-CN" altLang="en-US" sz="2000" dirty="0">
                <a:solidFill>
                  <a:srgbClr val="FF0000"/>
                </a:solidFill>
              </a:rPr>
              <a:t>时间复杂度</a:t>
            </a:r>
            <a:r>
              <a:rPr lang="zh-CN" altLang="en-US" sz="2000" dirty="0"/>
              <a:t>为生成的字符串长度</a:t>
            </a:r>
            <a:endParaRPr lang="en-US" altLang="zh-CN" sz="2000" dirty="0"/>
          </a:p>
          <a:p>
            <a:pPr lvl="1"/>
            <a:r>
              <a:rPr lang="zh-CN" altLang="en-US" sz="2000" dirty="0"/>
              <a:t>例如：</a:t>
            </a:r>
            <a:endParaRPr lang="en-US" altLang="zh-CN" sz="2000" dirty="0"/>
          </a:p>
          <a:p>
            <a:pPr marL="457200" lvl="1" indent="0">
              <a:buNone/>
            </a:pPr>
            <a:r>
              <a:rPr lang="en-US" altLang="zh-CN" sz="2000" dirty="0"/>
              <a:t>	for(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 = 0;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 &lt; n;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++)</a:t>
            </a:r>
          </a:p>
          <a:p>
            <a:pPr marL="457200" lvl="1" indent="0">
              <a:buNone/>
            </a:pPr>
            <a:r>
              <a:rPr lang="en-US" altLang="zh-CN" sz="2000" dirty="0"/>
              <a:t>      </a:t>
            </a:r>
            <a:r>
              <a:rPr lang="en-US" altLang="zh-CN" sz="2000" dirty="0" err="1"/>
              <a:t>allname</a:t>
            </a:r>
            <a:r>
              <a:rPr lang="en-US" altLang="zh-CN" sz="2000" dirty="0"/>
              <a:t> = </a:t>
            </a:r>
            <a:r>
              <a:rPr lang="en-US" altLang="zh-CN" sz="2000" dirty="0" err="1"/>
              <a:t>allname</a:t>
            </a:r>
            <a:r>
              <a:rPr lang="en-US" altLang="zh-CN" sz="2000" dirty="0"/>
              <a:t> + name[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 + "\n"</a:t>
            </a:r>
          </a:p>
          <a:p>
            <a:pPr marL="457200" lvl="1" indent="0">
              <a:buNone/>
            </a:pPr>
            <a:r>
              <a:rPr lang="en-US" altLang="zh-CN" sz="1800" dirty="0"/>
              <a:t>	</a:t>
            </a:r>
            <a:r>
              <a:rPr lang="zh-CN" altLang="en-US" sz="1800" dirty="0"/>
              <a:t>将使用</a:t>
            </a:r>
            <a:r>
              <a:rPr lang="en-US" altLang="zh-CN" sz="1800" dirty="0"/>
              <a:t>O(</a:t>
            </a:r>
            <a:r>
              <a:rPr lang="en-US" altLang="zh-CN" sz="1800" dirty="0" err="1"/>
              <a:t>nL</a:t>
            </a:r>
            <a:r>
              <a:rPr lang="en-US" altLang="zh-CN" sz="1800" dirty="0"/>
              <a:t>)</a:t>
            </a:r>
            <a:r>
              <a:rPr lang="zh-CN" altLang="en-US" sz="1800" dirty="0"/>
              <a:t>的时间，</a:t>
            </a:r>
            <a:r>
              <a:rPr lang="en-US" altLang="zh-CN" sz="1800" dirty="0"/>
              <a:t>L</a:t>
            </a:r>
            <a:r>
              <a:rPr lang="zh-CN" altLang="en-US" sz="1800" dirty="0"/>
              <a:t>为单个字符串长度</a:t>
            </a:r>
            <a:endParaRPr lang="en-US" altLang="zh-CN" sz="1800" dirty="0"/>
          </a:p>
          <a:p>
            <a:pPr lvl="1"/>
            <a:r>
              <a:rPr lang="zh-CN" altLang="en-US" sz="1800" dirty="0"/>
              <a:t>拼接多个字符串最好使用 </a:t>
            </a:r>
            <a:r>
              <a:rPr lang="en-US" altLang="zh-CN" sz="2000" dirty="0"/>
              <a:t>operator+= </a:t>
            </a:r>
            <a:r>
              <a:rPr lang="zh-CN" altLang="en-US" sz="1800" dirty="0"/>
              <a:t>或者 </a:t>
            </a:r>
            <a:r>
              <a:rPr lang="en-US" altLang="zh-CN" sz="2000" dirty="0" err="1"/>
              <a:t>stringstream</a:t>
            </a:r>
            <a:endParaRPr lang="en-US" altLang="zh-CN" sz="1800" dirty="0"/>
          </a:p>
          <a:p>
            <a:r>
              <a:rPr lang="zh-CN" altLang="en-US" dirty="0"/>
              <a:t>比较</a:t>
            </a:r>
            <a:endParaRPr lang="en-US" altLang="zh-CN" dirty="0"/>
          </a:p>
          <a:p>
            <a:pPr lvl="1"/>
            <a:r>
              <a:rPr lang="zh-CN" altLang="en-US" dirty="0"/>
              <a:t>我们可以直接使用运算符比较字符串字典序</a:t>
            </a:r>
            <a:endParaRPr lang="en-US" altLang="zh-CN" dirty="0"/>
          </a:p>
          <a:p>
            <a:pPr lvl="1"/>
            <a:r>
              <a:rPr lang="en-US" altLang="zh-CN" dirty="0"/>
              <a:t>string a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"</a:t>
            </a:r>
            <a:r>
              <a:rPr lang="en-US" altLang="zh-CN" dirty="0" err="1"/>
              <a:t>alice</a:t>
            </a:r>
            <a:r>
              <a:rPr lang="en-US" altLang="zh-CN" dirty="0"/>
              <a:t>", b = "bob";</a:t>
            </a:r>
          </a:p>
          <a:p>
            <a:pPr lvl="1"/>
            <a:r>
              <a:rPr lang="en-US" altLang="zh-CN" dirty="0"/>
              <a:t>a == b </a:t>
            </a:r>
            <a:r>
              <a:rPr lang="en-US" altLang="zh-CN" dirty="0">
                <a:solidFill>
                  <a:schemeClr val="accent1"/>
                </a:solidFill>
              </a:rPr>
              <a:t>//False</a:t>
            </a:r>
            <a:br>
              <a:rPr lang="en-US" altLang="zh-CN" dirty="0"/>
            </a:b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&lt;</a:t>
            </a:r>
            <a:r>
              <a:rPr lang="zh-CN" altLang="en-US" dirty="0"/>
              <a:t> </a:t>
            </a:r>
            <a:r>
              <a:rPr lang="en-US" altLang="zh-CN" dirty="0"/>
              <a:t>b</a:t>
            </a:r>
            <a:r>
              <a:rPr lang="zh-CN" altLang="en-US" dirty="0"/>
              <a:t>  </a:t>
            </a:r>
            <a:r>
              <a:rPr lang="en-US" altLang="zh-CN" dirty="0">
                <a:solidFill>
                  <a:schemeClr val="accent1"/>
                </a:solidFill>
              </a:rPr>
              <a:t>//True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5A5C1D6-9FCF-496D-AFDF-D1CFB7294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3139764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A91BD1-0526-4F6B-9A92-631F4CB38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STL</a:t>
            </a:r>
            <a:r>
              <a:rPr lang="zh-CN" altLang="en-US" dirty="0"/>
              <a:t>与函数对象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BA1000-B7E8-47C6-BED5-686FDF09D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STL</a:t>
            </a:r>
            <a:r>
              <a:rPr lang="zh-CN" altLang="en-US" dirty="0"/>
              <a:t>有大量函数用到了函数对象 </a:t>
            </a:r>
            <a:r>
              <a:rPr lang="en-US" altLang="zh-CN" dirty="0"/>
              <a:t>&lt;algorithm&gt;</a:t>
            </a:r>
          </a:p>
          <a:p>
            <a:pPr lvl="1"/>
            <a:r>
              <a:rPr lang="en-US" altLang="zh-CN" dirty="0" err="1"/>
              <a:t>for_each</a:t>
            </a:r>
            <a:r>
              <a:rPr lang="en-US" altLang="zh-CN" dirty="0"/>
              <a:t>	</a:t>
            </a:r>
            <a:r>
              <a:rPr lang="zh-CN" altLang="en-US" dirty="0"/>
              <a:t>对序列进行指定操作</a:t>
            </a:r>
            <a:endParaRPr lang="en-US" altLang="zh-CN" dirty="0"/>
          </a:p>
          <a:p>
            <a:pPr lvl="1"/>
            <a:r>
              <a:rPr lang="en-US" altLang="zh-CN" dirty="0" err="1"/>
              <a:t>find_if</a:t>
            </a:r>
            <a:r>
              <a:rPr lang="en-US" altLang="zh-CN" dirty="0"/>
              <a:t>	</a:t>
            </a:r>
            <a:r>
              <a:rPr lang="zh-CN" altLang="en-US" dirty="0"/>
              <a:t>找到满足条件的对象</a:t>
            </a:r>
            <a:endParaRPr lang="en-US" altLang="zh-CN" dirty="0"/>
          </a:p>
          <a:p>
            <a:pPr lvl="1"/>
            <a:r>
              <a:rPr lang="en-US" altLang="zh-CN" dirty="0" err="1"/>
              <a:t>count_if</a:t>
            </a:r>
            <a:r>
              <a:rPr lang="en-US" altLang="zh-CN" dirty="0"/>
              <a:t>	</a:t>
            </a:r>
            <a:r>
              <a:rPr lang="zh-CN" altLang="en-US" dirty="0"/>
              <a:t>对满足条件的对象计数</a:t>
            </a:r>
            <a:endParaRPr lang="en-US" altLang="zh-CN" dirty="0"/>
          </a:p>
          <a:p>
            <a:pPr lvl="1"/>
            <a:r>
              <a:rPr lang="en-US" altLang="zh-CN" dirty="0" err="1"/>
              <a:t>binary_search</a:t>
            </a:r>
            <a:r>
              <a:rPr lang="en-US" altLang="zh-CN" dirty="0"/>
              <a:t>	</a:t>
            </a:r>
            <a:r>
              <a:rPr lang="zh-CN" altLang="en-US" dirty="0"/>
              <a:t>二分查找满足条件的对象</a:t>
            </a:r>
            <a:endParaRPr lang="en-US" altLang="zh-CN" dirty="0"/>
          </a:p>
          <a:p>
            <a:pPr lvl="1"/>
            <a:r>
              <a:rPr lang="en-US" altLang="zh-CN" dirty="0"/>
              <a:t>……</a:t>
            </a:r>
          </a:p>
          <a:p>
            <a:r>
              <a:rPr lang="zh-CN" altLang="en-US" dirty="0"/>
              <a:t>并且也有许多预置的函数对象 </a:t>
            </a:r>
            <a:r>
              <a:rPr lang="en-US" altLang="zh-CN" dirty="0"/>
              <a:t>&lt;functional&gt;</a:t>
            </a:r>
          </a:p>
          <a:p>
            <a:pPr lvl="1"/>
            <a:r>
              <a:rPr lang="en-US" altLang="zh-CN" dirty="0"/>
              <a:t>less		</a:t>
            </a:r>
            <a:r>
              <a:rPr lang="zh-CN" altLang="en-US" dirty="0"/>
              <a:t>比较</a:t>
            </a:r>
            <a:r>
              <a:rPr lang="en-US" altLang="zh-CN" dirty="0"/>
              <a:t>a&lt;b</a:t>
            </a:r>
          </a:p>
          <a:p>
            <a:pPr lvl="1"/>
            <a:r>
              <a:rPr lang="en-US" altLang="zh-CN" dirty="0" err="1"/>
              <a:t>equal_to</a:t>
            </a:r>
            <a:r>
              <a:rPr lang="en-US" altLang="zh-CN" dirty="0"/>
              <a:t>	</a:t>
            </a:r>
            <a:r>
              <a:rPr lang="zh-CN" altLang="en-US" dirty="0"/>
              <a:t>比较</a:t>
            </a:r>
            <a:r>
              <a:rPr lang="en-US" altLang="zh-CN" dirty="0"/>
              <a:t>a==b</a:t>
            </a:r>
          </a:p>
          <a:p>
            <a:pPr lvl="1"/>
            <a:r>
              <a:rPr lang="en-US" altLang="zh-CN" dirty="0"/>
              <a:t>greater	</a:t>
            </a:r>
            <a:r>
              <a:rPr lang="zh-CN" altLang="en-US" dirty="0"/>
              <a:t>比较</a:t>
            </a:r>
            <a:r>
              <a:rPr lang="en-US" altLang="zh-CN" dirty="0"/>
              <a:t>a&gt;b</a:t>
            </a:r>
          </a:p>
          <a:p>
            <a:pPr lvl="1"/>
            <a:r>
              <a:rPr lang="en-US" altLang="zh-CN" dirty="0"/>
              <a:t>plus		</a:t>
            </a:r>
            <a:r>
              <a:rPr lang="zh-CN" altLang="en-US" dirty="0"/>
              <a:t>返回</a:t>
            </a:r>
            <a:r>
              <a:rPr lang="en-US" altLang="zh-CN" dirty="0" err="1"/>
              <a:t>a+b</a:t>
            </a:r>
            <a:endParaRPr lang="en-US" altLang="zh-CN" dirty="0"/>
          </a:p>
          <a:p>
            <a:pPr lvl="1"/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252F1C0-EE0B-43D2-AAEE-BB7F703AF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80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158266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BF29C9-3CB0-4849-9761-F3F5CD236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函数对象的组合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1A7CE2-371B-4BBA-873B-DC27C99006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如何用</a:t>
            </a:r>
            <a:r>
              <a:rPr lang="en-US" altLang="zh-CN" dirty="0"/>
              <a:t>STL</a:t>
            </a:r>
            <a:r>
              <a:rPr lang="zh-CN" altLang="en-US" dirty="0"/>
              <a:t>库组合出</a:t>
            </a:r>
            <a:r>
              <a:rPr lang="en-US" altLang="zh-CN" dirty="0"/>
              <a:t>lessThan3</a:t>
            </a:r>
            <a:r>
              <a:rPr lang="zh-CN" altLang="en-US" dirty="0"/>
              <a:t>？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lvl="1"/>
            <a:r>
              <a:rPr lang="en-US" altLang="zh-CN" b="1" dirty="0">
                <a:solidFill>
                  <a:srgbClr val="FF0000"/>
                </a:solidFill>
              </a:rPr>
              <a:t>bind			&lt;functional&gt;</a:t>
            </a:r>
            <a:r>
              <a:rPr lang="zh-CN" altLang="en-US" b="1" dirty="0">
                <a:solidFill>
                  <a:srgbClr val="FF0000"/>
                </a:solidFill>
              </a:rPr>
              <a:t>库函数</a:t>
            </a:r>
            <a:endParaRPr lang="en-US" altLang="zh-CN" b="1" dirty="0">
              <a:solidFill>
                <a:srgbClr val="FF0000"/>
              </a:solidFill>
            </a:endParaRPr>
          </a:p>
          <a:p>
            <a:pPr lvl="1"/>
            <a:r>
              <a:rPr lang="en-US" altLang="zh-CN" b="1" dirty="0">
                <a:solidFill>
                  <a:srgbClr val="0066CC"/>
                </a:solidFill>
              </a:rPr>
              <a:t>less&lt;</a:t>
            </a:r>
            <a:r>
              <a:rPr lang="en-US" altLang="zh-CN" b="1" dirty="0" err="1">
                <a:solidFill>
                  <a:srgbClr val="0066CC"/>
                </a:solidFill>
              </a:rPr>
              <a:t>int</a:t>
            </a:r>
            <a:r>
              <a:rPr lang="en-US" altLang="zh-CN" b="1" dirty="0">
                <a:solidFill>
                  <a:srgbClr val="0066CC"/>
                </a:solidFill>
              </a:rPr>
              <a:t>&gt;()		</a:t>
            </a:r>
            <a:r>
              <a:rPr lang="zh-CN" altLang="en-US" b="1" dirty="0">
                <a:solidFill>
                  <a:srgbClr val="0066CC"/>
                </a:solidFill>
              </a:rPr>
              <a:t>被绑定函数</a:t>
            </a:r>
            <a:endParaRPr lang="en-US" altLang="zh-CN" b="1" dirty="0">
              <a:solidFill>
                <a:srgbClr val="0066CC"/>
              </a:solidFill>
            </a:endParaRPr>
          </a:p>
          <a:p>
            <a:pPr lvl="1"/>
            <a:r>
              <a:rPr lang="en-US" altLang="zh-CN" b="1" dirty="0">
                <a:solidFill>
                  <a:schemeClr val="accent1"/>
                </a:solidFill>
              </a:rPr>
              <a:t>placeholders::_1	</a:t>
            </a:r>
            <a:r>
              <a:rPr lang="zh-CN" altLang="en-US" b="1" dirty="0">
                <a:solidFill>
                  <a:schemeClr val="accent1"/>
                </a:solidFill>
              </a:rPr>
              <a:t>被绑定函数的第一个参数：</a:t>
            </a:r>
            <a:endParaRPr lang="en-US" altLang="zh-CN" b="1" dirty="0">
              <a:solidFill>
                <a:schemeClr val="accent1"/>
              </a:solidFill>
            </a:endParaRPr>
          </a:p>
          <a:p>
            <a:pPr marL="457200" lvl="1" indent="0">
              <a:buNone/>
            </a:pPr>
            <a:r>
              <a:rPr lang="en-US" altLang="zh-CN" b="1" dirty="0">
                <a:solidFill>
                  <a:schemeClr val="accent1"/>
                </a:solidFill>
              </a:rPr>
              <a:t>				  </a:t>
            </a:r>
            <a:r>
              <a:rPr lang="zh-CN" altLang="en-US" b="1" dirty="0">
                <a:solidFill>
                  <a:schemeClr val="accent1"/>
                </a:solidFill>
              </a:rPr>
              <a:t>来自于新函数的第一个参数</a:t>
            </a:r>
            <a:endParaRPr lang="en-US" altLang="zh-CN" b="1" dirty="0">
              <a:solidFill>
                <a:schemeClr val="accent1"/>
              </a:solidFill>
            </a:endParaRPr>
          </a:p>
          <a:p>
            <a:pPr lvl="1"/>
            <a:r>
              <a:rPr lang="en-US" altLang="zh-CN" b="1" dirty="0">
                <a:solidFill>
                  <a:schemeClr val="accent4"/>
                </a:solidFill>
              </a:rPr>
              <a:t>3				</a:t>
            </a:r>
            <a:r>
              <a:rPr lang="zh-CN" altLang="en-US" b="1" dirty="0">
                <a:solidFill>
                  <a:schemeClr val="accent4"/>
                </a:solidFill>
              </a:rPr>
              <a:t>被绑定函数的第二个参数： </a:t>
            </a:r>
            <a:r>
              <a:rPr lang="en-US" altLang="zh-CN" b="1" dirty="0">
                <a:solidFill>
                  <a:schemeClr val="accent4"/>
                </a:solidFill>
              </a:rPr>
              <a:t>3</a:t>
            </a:r>
          </a:p>
          <a:p>
            <a:r>
              <a:rPr lang="zh-CN" altLang="en-US" dirty="0"/>
              <a:t>返回值为一个函数对象，功能与</a:t>
            </a:r>
            <a:r>
              <a:rPr lang="en-US" altLang="zh-CN" dirty="0"/>
              <a:t>lessThan3</a:t>
            </a:r>
            <a:r>
              <a:rPr lang="zh-CN" altLang="en-US" dirty="0"/>
              <a:t>一致</a:t>
            </a:r>
            <a:endParaRPr lang="en-US" altLang="zh-CN" dirty="0"/>
          </a:p>
          <a:p>
            <a:r>
              <a:rPr lang="zh-CN" altLang="en-US" dirty="0"/>
              <a:t>思考：能否用</a:t>
            </a:r>
            <a:r>
              <a:rPr lang="en-US" altLang="zh-CN" dirty="0"/>
              <a:t>less</a:t>
            </a:r>
            <a:r>
              <a:rPr lang="zh-CN" altLang="en-US" dirty="0"/>
              <a:t>组合出</a:t>
            </a:r>
            <a:r>
              <a:rPr lang="en-US" altLang="zh-CN" dirty="0"/>
              <a:t>greater</a:t>
            </a:r>
            <a:r>
              <a:rPr lang="zh-CN" altLang="en-US" dirty="0"/>
              <a:t>？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872F141-4049-4882-8885-D977E0C0A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81</a:t>
            </a:fld>
            <a:endParaRPr lang="en-US" altLang="zh-CN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9FBFEA8-B703-48FE-A80B-7CB4D80434F5}"/>
              </a:ext>
            </a:extLst>
          </p:cNvPr>
          <p:cNvSpPr txBox="1"/>
          <p:nvPr/>
        </p:nvSpPr>
        <p:spPr>
          <a:xfrm>
            <a:off x="814002" y="2420888"/>
            <a:ext cx="7677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bind</a:t>
            </a:r>
            <a:r>
              <a:rPr lang="en-US" altLang="zh-CN" sz="2800" b="1" dirty="0">
                <a:latin typeface="Consolas" panose="020B0609020204030204" pitchFamily="49" charset="0"/>
              </a:rPr>
              <a:t>(</a:t>
            </a:r>
            <a:r>
              <a:rPr lang="en-US" altLang="zh-CN" sz="2800" b="1" dirty="0">
                <a:solidFill>
                  <a:srgbClr val="0066CC"/>
                </a:solidFill>
                <a:latin typeface="Consolas" panose="020B0609020204030204" pitchFamily="49" charset="0"/>
              </a:rPr>
              <a:t>less&lt;</a:t>
            </a:r>
            <a:r>
              <a:rPr lang="en-US" altLang="zh-CN" sz="2800" b="1" dirty="0" err="1">
                <a:solidFill>
                  <a:srgbClr val="0066CC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800" b="1" dirty="0">
                <a:solidFill>
                  <a:srgbClr val="0066CC"/>
                </a:solidFill>
                <a:latin typeface="Consolas" panose="020B0609020204030204" pitchFamily="49" charset="0"/>
              </a:rPr>
              <a:t>&gt;()</a:t>
            </a:r>
            <a:r>
              <a:rPr lang="en-US" altLang="zh-CN" sz="2800" b="1" dirty="0">
                <a:latin typeface="Consolas" panose="020B0609020204030204" pitchFamily="49" charset="0"/>
              </a:rPr>
              <a:t>,</a:t>
            </a:r>
            <a:r>
              <a:rPr lang="en-US" altLang="zh-CN" sz="2800" b="1" dirty="0">
                <a:solidFill>
                  <a:srgbClr val="0066CC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800" b="1" dirty="0">
                <a:solidFill>
                  <a:schemeClr val="accent1"/>
                </a:solidFill>
                <a:latin typeface="Consolas" panose="020B0609020204030204" pitchFamily="49" charset="0"/>
              </a:rPr>
              <a:t>placeholders::_1</a:t>
            </a:r>
            <a:r>
              <a:rPr lang="en-US" altLang="zh-CN" sz="2800" b="1" dirty="0">
                <a:latin typeface="Consolas" panose="020B0609020204030204" pitchFamily="49" charset="0"/>
              </a:rPr>
              <a:t>, </a:t>
            </a:r>
            <a:r>
              <a:rPr lang="en-US" altLang="zh-CN" sz="2800" b="1" dirty="0">
                <a:solidFill>
                  <a:srgbClr val="0070C0"/>
                </a:solidFill>
                <a:latin typeface="Consolas" panose="020B0609020204030204" pitchFamily="49" charset="0"/>
              </a:rPr>
              <a:t>3</a:t>
            </a:r>
            <a:r>
              <a:rPr lang="en-US" altLang="zh-CN" sz="2800" b="1" dirty="0">
                <a:latin typeface="Consolas" panose="020B0609020204030204" pitchFamily="49" charset="0"/>
              </a:rPr>
              <a:t>)</a:t>
            </a:r>
            <a:endParaRPr lang="zh-CN" altLang="en-US" sz="28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27001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683568" y="2564904"/>
            <a:ext cx="7772400" cy="1470025"/>
          </a:xfrm>
        </p:spPr>
        <p:txBody>
          <a:bodyPr/>
          <a:lstStyle/>
          <a:p>
            <a:pPr algn="ctr" eaLnBrk="1" hangingPunct="1"/>
            <a:r>
              <a:rPr lang="zh-CN" altLang="en-US" sz="5400" dirty="0">
                <a:solidFill>
                  <a:srgbClr val="003366"/>
                </a:solidFill>
                <a:latin typeface="Microsoft YaHei" charset="-122"/>
                <a:ea typeface="Microsoft YaHei" charset="-122"/>
                <a:cs typeface="Microsoft YaHei" charset="-122"/>
              </a:rPr>
              <a:t>字符串处理与</a:t>
            </a:r>
            <a:br>
              <a:rPr lang="en-US" altLang="zh-CN" sz="5400" dirty="0">
                <a:solidFill>
                  <a:srgbClr val="003366"/>
                </a:solidFill>
                <a:latin typeface="Microsoft YaHei" charset="-122"/>
                <a:ea typeface="Microsoft YaHei" charset="-122"/>
                <a:cs typeface="Microsoft YaHei" charset="-122"/>
              </a:rPr>
            </a:br>
            <a:r>
              <a:rPr lang="zh-CN" altLang="en-US" sz="5400" dirty="0">
                <a:solidFill>
                  <a:srgbClr val="003366"/>
                </a:solidFill>
                <a:latin typeface="Microsoft YaHei" charset="-122"/>
                <a:ea typeface="Microsoft YaHei" charset="-122"/>
                <a:cs typeface="Microsoft YaHei" charset="-122"/>
              </a:rPr>
              <a:t>正则表达式</a:t>
            </a:r>
            <a:endParaRPr lang="en-US" altLang="zh-CN" sz="5400" b="1" dirty="0">
              <a:solidFill>
                <a:srgbClr val="003366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4579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991350" y="6524625"/>
            <a:ext cx="2133600" cy="3333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8060402020202020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8060402020202020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8060402020202020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8060402020202020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8060402020202020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6D092EB-5C25-4AA2-B2CD-B9A2BCD4DB8F}" type="slidenum">
              <a:rPr lang="en-US" altLang="zh-CN" sz="1400">
                <a:solidFill>
                  <a:schemeClr val="hlink"/>
                </a:solidFill>
                <a:ea typeface="SimSun" charset="-122"/>
              </a:rPr>
              <a:t>82</a:t>
            </a:fld>
            <a:endParaRPr lang="en-US" altLang="zh-CN" sz="1400">
              <a:solidFill>
                <a:schemeClr val="hlink"/>
              </a:solidFill>
              <a:ea typeface="SimSun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7668303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9E57F0-EEA7-47E1-B989-2D06C22EF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正则表达式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C72290-74AD-4276-A7BC-501FF9297B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正则表达式：搜索文本时定义的一种规则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给定一个正则表达式和另一个字符串</a:t>
            </a:r>
            <a:endParaRPr lang="en-US" altLang="zh-CN" dirty="0"/>
          </a:p>
          <a:p>
            <a:pPr lvl="1"/>
            <a:r>
              <a:rPr lang="zh-CN" altLang="en-US" dirty="0"/>
              <a:t>匹配整个字符串是否满足条件</a:t>
            </a:r>
            <a:endParaRPr lang="en-US" altLang="zh-CN" dirty="0"/>
          </a:p>
          <a:p>
            <a:pPr lvl="1"/>
            <a:r>
              <a:rPr lang="zh-CN" altLang="en-US" dirty="0"/>
              <a:t>查找符合正则表达式的子串</a:t>
            </a:r>
            <a:endParaRPr lang="en-US" altLang="zh-CN" dirty="0"/>
          </a:p>
          <a:p>
            <a:pPr lvl="1"/>
            <a:r>
              <a:rPr lang="zh-CN" altLang="en-US" dirty="0"/>
              <a:t>按规则替换字符串的部分</a:t>
            </a:r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9110C41-BEFB-43AE-80DB-A238A182E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83</a:t>
            </a:fld>
            <a:endParaRPr lang="en-US" altLang="zh-CN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2B737700-FEEA-437A-8B9C-04FC5E3A24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331" y="4569064"/>
            <a:ext cx="7886700" cy="258709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08EDD629-24F0-4D2F-ABA3-9DD6F544FF22}"/>
              </a:ext>
            </a:extLst>
          </p:cNvPr>
          <p:cNvSpPr txBox="1"/>
          <p:nvPr/>
        </p:nvSpPr>
        <p:spPr>
          <a:xfrm>
            <a:off x="1416352" y="5209995"/>
            <a:ext cx="541302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Name: </a:t>
            </a:r>
            <a:r>
              <a:rPr lang="en-US" altLang="zh-CN" sz="2800" b="1" dirty="0" err="1"/>
              <a:t>yourname</a:t>
            </a:r>
            <a:endParaRPr lang="en-US" altLang="zh-CN" sz="2800" b="1" dirty="0"/>
          </a:p>
          <a:p>
            <a:r>
              <a:rPr lang="en-US" altLang="zh-CN" sz="2800" b="1" dirty="0"/>
              <a:t>Age: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18</a:t>
            </a:r>
          </a:p>
          <a:p>
            <a:r>
              <a:rPr lang="en-US" altLang="zh-CN" sz="2800" b="1" dirty="0"/>
              <a:t>Email: </a:t>
            </a:r>
            <a:r>
              <a:rPr lang="en-US" altLang="zh-CN" sz="2800" b="1" dirty="0">
                <a:solidFill>
                  <a:srgbClr val="FF0000"/>
                </a:solidFill>
              </a:rPr>
              <a:t>yourname@tsinghua.edu.cn</a:t>
            </a:r>
          </a:p>
          <a:p>
            <a:endParaRPr lang="en-US" altLang="zh-CN" sz="2800" b="1" dirty="0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C7894688-C8AE-4BE0-9852-30648074C8B9}"/>
              </a:ext>
            </a:extLst>
          </p:cNvPr>
          <p:cNvCxnSpPr/>
          <p:nvPr/>
        </p:nvCxnSpPr>
        <p:spPr>
          <a:xfrm>
            <a:off x="5436096" y="5013176"/>
            <a:ext cx="0" cy="10081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75516EE6-15A5-42A2-98B2-723D4F8A8C0B}"/>
              </a:ext>
            </a:extLst>
          </p:cNvPr>
          <p:cNvSpPr txBox="1"/>
          <p:nvPr/>
        </p:nvSpPr>
        <p:spPr>
          <a:xfrm>
            <a:off x="5716865" y="5286399"/>
            <a:ext cx="10138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search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25606524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D04F86-40A2-4EB4-B364-37FA30B07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基本模式匹配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AA3113-DBF4-40D8-9722-982B59379A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字符代表其本身</a:t>
            </a:r>
            <a:endParaRPr lang="en-US" altLang="zh-CN" dirty="0"/>
          </a:p>
          <a:p>
            <a:pPr lvl="1"/>
            <a:r>
              <a:rPr lang="en-US" altLang="zh-CN" dirty="0"/>
              <a:t>once </a:t>
            </a:r>
            <a:r>
              <a:rPr lang="zh-CN" altLang="en-US" dirty="0"/>
              <a:t>匹配句中所有的</a:t>
            </a:r>
            <a:r>
              <a:rPr lang="en-US" altLang="zh-CN" dirty="0"/>
              <a:t>"once"</a:t>
            </a:r>
          </a:p>
          <a:p>
            <a:endParaRPr lang="en-US" altLang="zh-CN" dirty="0"/>
          </a:p>
          <a:p>
            <a:r>
              <a:rPr lang="zh-CN" altLang="en-US" dirty="0"/>
              <a:t>转义字符</a:t>
            </a:r>
            <a:endParaRPr lang="en-US" altLang="zh-CN" dirty="0"/>
          </a:p>
          <a:p>
            <a:pPr lvl="1"/>
            <a:r>
              <a:rPr lang="en-US" altLang="zh-CN" dirty="0"/>
              <a:t>\n</a:t>
            </a:r>
            <a:r>
              <a:rPr lang="zh-CN" altLang="en-US" dirty="0"/>
              <a:t>表示换行、</a:t>
            </a:r>
            <a:r>
              <a:rPr lang="en-US" altLang="zh-CN" dirty="0"/>
              <a:t>\t</a:t>
            </a:r>
            <a:r>
              <a:rPr lang="zh-CN" altLang="en-US" dirty="0"/>
              <a:t>表示制表符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特殊匹配字符</a:t>
            </a:r>
            <a:endParaRPr lang="en-US" altLang="zh-CN" dirty="0"/>
          </a:p>
          <a:p>
            <a:pPr lvl="1"/>
            <a:r>
              <a:rPr lang="en-US" altLang="zh-CN" dirty="0"/>
              <a:t>^</a:t>
            </a:r>
            <a:r>
              <a:rPr lang="zh-CN" altLang="en-US" dirty="0"/>
              <a:t>代表开头，</a:t>
            </a:r>
            <a:r>
              <a:rPr lang="en-US" altLang="zh-CN" dirty="0"/>
              <a:t>$</a:t>
            </a:r>
            <a:r>
              <a:rPr lang="zh-CN" altLang="en-US" dirty="0"/>
              <a:t>代表结尾</a:t>
            </a:r>
            <a:endParaRPr lang="en-US" altLang="zh-CN" dirty="0"/>
          </a:p>
          <a:p>
            <a:pPr lvl="1"/>
            <a:r>
              <a:rPr lang="en-US" altLang="zh-CN" dirty="0"/>
              <a:t>^\t</a:t>
            </a:r>
            <a:r>
              <a:rPr lang="zh-CN" altLang="en-US" dirty="0"/>
              <a:t>只能匹配到以制表符开头的内容</a:t>
            </a:r>
            <a:endParaRPr lang="en-US" altLang="zh-CN" dirty="0"/>
          </a:p>
          <a:p>
            <a:pPr lvl="1"/>
            <a:r>
              <a:rPr lang="en-US" altLang="zh-CN" dirty="0"/>
              <a:t>^bucket$</a:t>
            </a:r>
            <a:r>
              <a:rPr lang="zh-CN" altLang="en-US" dirty="0"/>
              <a:t>只能匹配到只含</a:t>
            </a:r>
            <a:r>
              <a:rPr lang="en-US" altLang="zh-CN" dirty="0"/>
              <a:t>bucket</a:t>
            </a:r>
            <a:r>
              <a:rPr lang="zh-CN" altLang="en-US" dirty="0"/>
              <a:t>的内容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27CB1AC-1474-4DFB-A586-7751883EC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84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65035712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0595F7-C573-471A-AC9E-12E7036AD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08F6EC-18AF-435A-9F5F-6FA628FD3A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28800"/>
            <a:ext cx="8377014" cy="4749029"/>
          </a:xfrm>
        </p:spPr>
        <p:txBody>
          <a:bodyPr/>
          <a:lstStyle/>
          <a:p>
            <a:r>
              <a:rPr lang="zh-CN" altLang="en-US" dirty="0"/>
              <a:t>匹配的单个字符在某个范围中</a:t>
            </a:r>
            <a:endParaRPr lang="en-US" altLang="zh-CN" dirty="0"/>
          </a:p>
          <a:p>
            <a:pPr lvl="1"/>
            <a:r>
              <a:rPr lang="en-US" altLang="zh-CN" dirty="0"/>
              <a:t>[</a:t>
            </a:r>
            <a:r>
              <a:rPr lang="en-US" altLang="zh-CN" dirty="0" err="1"/>
              <a:t>aeiou</a:t>
            </a:r>
            <a:r>
              <a:rPr lang="en-US" altLang="zh-CN" dirty="0"/>
              <a:t>] </a:t>
            </a:r>
            <a:r>
              <a:rPr lang="zh-CN" altLang="en-US" dirty="0"/>
              <a:t>匹配任意</a:t>
            </a:r>
            <a:r>
              <a:rPr lang="zh-CN" altLang="en-US" dirty="0">
                <a:solidFill>
                  <a:srgbClr val="FF0000"/>
                </a:solidFill>
              </a:rPr>
              <a:t>一个</a:t>
            </a:r>
            <a:r>
              <a:rPr lang="zh-CN" altLang="en-US" dirty="0"/>
              <a:t>元音字符</a:t>
            </a:r>
            <a:endParaRPr lang="en-US" altLang="zh-CN" dirty="0"/>
          </a:p>
          <a:p>
            <a:pPr lvl="1"/>
            <a:r>
              <a:rPr lang="en-US" altLang="zh-CN" dirty="0"/>
              <a:t>[a-z] </a:t>
            </a:r>
            <a:r>
              <a:rPr lang="zh-CN" altLang="en-US" dirty="0"/>
              <a:t>匹配所有</a:t>
            </a:r>
            <a:r>
              <a:rPr lang="zh-CN" altLang="en-US" dirty="0">
                <a:solidFill>
                  <a:srgbClr val="FF0000"/>
                </a:solidFill>
              </a:rPr>
              <a:t>单个</a:t>
            </a:r>
            <a:r>
              <a:rPr lang="zh-CN" altLang="en-US" dirty="0"/>
              <a:t>小写字母</a:t>
            </a:r>
            <a:endParaRPr lang="en-US" altLang="zh-CN" dirty="0"/>
          </a:p>
          <a:p>
            <a:pPr lvl="1"/>
            <a:r>
              <a:rPr lang="en-US" altLang="zh-CN" dirty="0"/>
              <a:t>[0-9] </a:t>
            </a:r>
            <a:r>
              <a:rPr lang="zh-CN" altLang="en-US" dirty="0"/>
              <a:t>匹配所有</a:t>
            </a:r>
            <a:r>
              <a:rPr lang="zh-CN" altLang="en-US" dirty="0">
                <a:solidFill>
                  <a:srgbClr val="FF0000"/>
                </a:solidFill>
              </a:rPr>
              <a:t>单个</a:t>
            </a:r>
            <a:r>
              <a:rPr lang="zh-CN" altLang="en-US" dirty="0"/>
              <a:t>数字</a:t>
            </a:r>
            <a:endParaRPr lang="en-US" altLang="zh-CN" dirty="0"/>
          </a:p>
          <a:p>
            <a:r>
              <a:rPr lang="zh-CN" altLang="en-US" dirty="0"/>
              <a:t>范围取反</a:t>
            </a:r>
            <a:endParaRPr lang="en-US" altLang="zh-CN" dirty="0"/>
          </a:p>
          <a:p>
            <a:pPr lvl="1"/>
            <a:r>
              <a:rPr lang="en-US" altLang="zh-CN" dirty="0"/>
              <a:t>[^a-z] </a:t>
            </a:r>
            <a:r>
              <a:rPr lang="zh-CN" altLang="en-US" dirty="0"/>
              <a:t>匹配所有单个非小写字母</a:t>
            </a:r>
            <a:endParaRPr lang="en-US" altLang="zh-CN" dirty="0"/>
          </a:p>
          <a:p>
            <a:r>
              <a:rPr lang="zh-CN" altLang="en-US" dirty="0"/>
              <a:t>连用</a:t>
            </a:r>
            <a:endParaRPr lang="en-US" altLang="zh-CN" dirty="0"/>
          </a:p>
          <a:p>
            <a:pPr lvl="1"/>
            <a:r>
              <a:rPr lang="en-US" altLang="zh-CN" dirty="0"/>
              <a:t>[a-z][0-9] </a:t>
            </a:r>
            <a:r>
              <a:rPr lang="zh-CN" altLang="en-US" dirty="0"/>
              <a:t>匹配所有字母</a:t>
            </a:r>
            <a:r>
              <a:rPr lang="en-US" altLang="zh-CN" dirty="0"/>
              <a:t>+</a:t>
            </a:r>
            <a:r>
              <a:rPr lang="zh-CN" altLang="en-US" dirty="0"/>
              <a:t>数字的组合，比如</a:t>
            </a:r>
            <a:r>
              <a:rPr lang="en-US" altLang="zh-CN" dirty="0"/>
              <a:t>a1</a:t>
            </a:r>
            <a:r>
              <a:rPr lang="zh-CN" altLang="en-US" dirty="0"/>
              <a:t>、</a:t>
            </a:r>
            <a:r>
              <a:rPr lang="en-US" altLang="zh-CN" dirty="0"/>
              <a:t>b9</a:t>
            </a:r>
          </a:p>
          <a:p>
            <a:pPr lvl="1"/>
            <a:r>
              <a:rPr lang="en-US" altLang="zh-CN" dirty="0"/>
              <a:t>^[^0-9][0-9]$ </a:t>
            </a:r>
          </a:p>
          <a:p>
            <a:pPr marL="457200" lvl="1" indent="0">
              <a:buNone/>
            </a:pPr>
            <a:r>
              <a:rPr lang="zh-CN" altLang="en-US" dirty="0"/>
              <a:t>匹配</a:t>
            </a:r>
            <a:r>
              <a:rPr lang="en-US" altLang="zh-CN" dirty="0"/>
              <a:t>2</a:t>
            </a:r>
            <a:r>
              <a:rPr lang="zh-CN" altLang="en-US" dirty="0"/>
              <a:t>个长度的内容，且第一个不为数字，第二个为数字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E45CB29-2E59-4960-AC86-1DEE9DD21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85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11236615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C6045D-F56E-416B-B178-61F4F4630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322E98-E5B7-4EED-92B8-0442752565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特殊字符</a:t>
            </a:r>
            <a:endParaRPr lang="en-US" altLang="zh-CN" dirty="0"/>
          </a:p>
          <a:p>
            <a:pPr lvl="1"/>
            <a:r>
              <a:rPr lang="en-US" altLang="zh-CN" dirty="0"/>
              <a:t>.  </a:t>
            </a:r>
            <a:r>
              <a:rPr lang="zh-CN" altLang="en-US" dirty="0"/>
              <a:t>匹配除换行以外任意字符</a:t>
            </a:r>
            <a:endParaRPr lang="en-US" altLang="zh-CN" dirty="0"/>
          </a:p>
          <a:p>
            <a:pPr lvl="1"/>
            <a:r>
              <a:rPr lang="en-US" altLang="zh-CN" dirty="0"/>
              <a:t>\d </a:t>
            </a:r>
            <a:r>
              <a:rPr lang="zh-CN" altLang="en-US" dirty="0"/>
              <a:t>等价</a:t>
            </a:r>
            <a:r>
              <a:rPr lang="en-US" altLang="zh-CN" dirty="0"/>
              <a:t>[0-9]</a:t>
            </a:r>
          </a:p>
          <a:p>
            <a:pPr lvl="1"/>
            <a:r>
              <a:rPr lang="en-US" altLang="zh-CN" dirty="0"/>
              <a:t>\D</a:t>
            </a:r>
            <a:r>
              <a:rPr lang="zh-CN" altLang="en-US" dirty="0"/>
              <a:t> 等价</a:t>
            </a:r>
            <a:r>
              <a:rPr lang="en-US" altLang="zh-CN" dirty="0"/>
              <a:t>[^0-9]</a:t>
            </a:r>
          </a:p>
          <a:p>
            <a:pPr lvl="1"/>
            <a:r>
              <a:rPr lang="en-US" altLang="zh-CN" dirty="0"/>
              <a:t>\s </a:t>
            </a:r>
            <a:r>
              <a:rPr lang="zh-CN" altLang="en-US" dirty="0"/>
              <a:t>匹配所有空白字符</a:t>
            </a:r>
            <a:endParaRPr lang="en-US" altLang="zh-CN" dirty="0"/>
          </a:p>
          <a:p>
            <a:pPr lvl="1"/>
            <a:r>
              <a:rPr lang="en-US" altLang="zh-CN" dirty="0"/>
              <a:t>\S </a:t>
            </a:r>
            <a:r>
              <a:rPr lang="zh-CN" altLang="en-US" dirty="0"/>
              <a:t>匹配所有非空白字符</a:t>
            </a:r>
            <a:endParaRPr lang="en-US" altLang="zh-CN" dirty="0"/>
          </a:p>
          <a:p>
            <a:pPr lvl="1"/>
            <a:r>
              <a:rPr lang="en-US" altLang="zh-CN" dirty="0"/>
              <a:t>\w </a:t>
            </a:r>
            <a:r>
              <a:rPr lang="zh-CN" altLang="en-US" dirty="0"/>
              <a:t>匹配字母、数字、下划线</a:t>
            </a:r>
            <a:endParaRPr lang="en-US" altLang="zh-CN" dirty="0"/>
          </a:p>
          <a:p>
            <a:pPr lvl="1"/>
            <a:r>
              <a:rPr lang="en-US" altLang="zh-CN" dirty="0"/>
              <a:t>\W </a:t>
            </a:r>
            <a:r>
              <a:rPr lang="zh-CN" altLang="en-US" dirty="0"/>
              <a:t>匹配非字母、数字、下划线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AE8FDBF-9999-4791-B653-26DD41608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86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85012757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CDF6A0-8929-4572-B71A-B755680E0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重复模式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0EC4B0-2D72-4021-B5A7-FBA41D8B94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x{</a:t>
            </a:r>
            <a:r>
              <a:rPr lang="en-US" altLang="zh-CN" dirty="0" err="1"/>
              <a:t>n,m</a:t>
            </a:r>
            <a:r>
              <a:rPr lang="en-US" altLang="zh-CN" dirty="0"/>
              <a:t>}</a:t>
            </a:r>
            <a:r>
              <a:rPr lang="zh-CN" altLang="en-US" dirty="0"/>
              <a:t>代表前面内容出现次数重复</a:t>
            </a:r>
            <a:r>
              <a:rPr lang="en-US" altLang="zh-CN" dirty="0" err="1"/>
              <a:t>n~m</a:t>
            </a:r>
            <a:r>
              <a:rPr lang="zh-CN" altLang="en-US" dirty="0"/>
              <a:t>次</a:t>
            </a:r>
            <a:endParaRPr lang="en-US" altLang="zh-CN" dirty="0"/>
          </a:p>
          <a:p>
            <a:pPr lvl="1"/>
            <a:r>
              <a:rPr lang="en-US" altLang="zh-CN" dirty="0"/>
              <a:t>a{4} </a:t>
            </a:r>
            <a:r>
              <a:rPr lang="zh-CN" altLang="en-US" dirty="0"/>
              <a:t>匹配</a:t>
            </a:r>
            <a:r>
              <a:rPr lang="en-US" altLang="zh-CN" dirty="0" err="1"/>
              <a:t>aaaa</a:t>
            </a:r>
            <a:endParaRPr lang="en-US" altLang="zh-CN" dirty="0"/>
          </a:p>
          <a:p>
            <a:pPr lvl="1"/>
            <a:r>
              <a:rPr lang="en-US" altLang="zh-CN" dirty="0"/>
              <a:t>a{2,4} </a:t>
            </a:r>
            <a:r>
              <a:rPr lang="zh-CN" altLang="en-US" dirty="0"/>
              <a:t>匹配</a:t>
            </a:r>
            <a:r>
              <a:rPr lang="en-US" altLang="zh-CN" dirty="0"/>
              <a:t>aa</a:t>
            </a:r>
            <a:r>
              <a:rPr lang="zh-CN" altLang="en-US" dirty="0"/>
              <a:t>或</a:t>
            </a:r>
            <a:r>
              <a:rPr lang="en-US" altLang="zh-CN" dirty="0" err="1"/>
              <a:t>aaa</a:t>
            </a:r>
            <a:r>
              <a:rPr lang="zh-CN" altLang="en-US" dirty="0"/>
              <a:t>或</a:t>
            </a:r>
            <a:r>
              <a:rPr lang="en-US" altLang="zh-CN" dirty="0" err="1"/>
              <a:t>aaaa</a:t>
            </a:r>
            <a:endParaRPr lang="en-US" altLang="zh-CN" dirty="0"/>
          </a:p>
          <a:p>
            <a:pPr lvl="1"/>
            <a:r>
              <a:rPr lang="en-US" altLang="zh-CN" dirty="0"/>
              <a:t>a{2,} </a:t>
            </a:r>
            <a:r>
              <a:rPr lang="zh-CN" altLang="en-US" dirty="0"/>
              <a:t>匹配长度大于等于</a:t>
            </a:r>
            <a:r>
              <a:rPr lang="en-US" altLang="zh-CN" dirty="0"/>
              <a:t>2</a:t>
            </a:r>
            <a:r>
              <a:rPr lang="zh-CN" altLang="en-US" dirty="0"/>
              <a:t>的</a:t>
            </a:r>
            <a:r>
              <a:rPr lang="en-US" altLang="zh-CN" dirty="0"/>
              <a:t>a</a:t>
            </a:r>
          </a:p>
          <a:p>
            <a:r>
              <a:rPr lang="zh-CN" altLang="en-US" dirty="0"/>
              <a:t>扩展到字符簇</a:t>
            </a:r>
            <a:endParaRPr lang="en-US" altLang="zh-CN" dirty="0"/>
          </a:p>
          <a:p>
            <a:pPr lvl="1"/>
            <a:r>
              <a:rPr lang="en-US" altLang="zh-CN" dirty="0"/>
              <a:t>[a-z]{5,12} </a:t>
            </a:r>
            <a:r>
              <a:rPr lang="zh-CN" altLang="en-US" dirty="0"/>
              <a:t>代表为长度为</a:t>
            </a:r>
            <a:r>
              <a:rPr lang="en-US" altLang="zh-CN" dirty="0"/>
              <a:t>5~12</a:t>
            </a:r>
            <a:r>
              <a:rPr lang="zh-CN" altLang="en-US" dirty="0"/>
              <a:t>的英文字母组合</a:t>
            </a:r>
            <a:endParaRPr lang="en-US" altLang="zh-CN" dirty="0"/>
          </a:p>
          <a:p>
            <a:pPr lvl="1"/>
            <a:r>
              <a:rPr lang="en-US" altLang="zh-CN" dirty="0"/>
              <a:t>.{5} </a:t>
            </a:r>
            <a:r>
              <a:rPr lang="zh-CN" altLang="en-US" dirty="0"/>
              <a:t>所有长度为</a:t>
            </a:r>
            <a:r>
              <a:rPr lang="en-US" altLang="zh-CN" dirty="0"/>
              <a:t>5</a:t>
            </a:r>
            <a:r>
              <a:rPr lang="zh-CN" altLang="en-US" dirty="0"/>
              <a:t>的字符</a:t>
            </a:r>
            <a:endParaRPr lang="en-US" altLang="zh-CN" dirty="0"/>
          </a:p>
          <a:p>
            <a:r>
              <a:rPr lang="zh-CN" altLang="en-US" dirty="0"/>
              <a:t>特殊字符</a:t>
            </a:r>
            <a:endParaRPr lang="en-US" altLang="zh-CN" dirty="0"/>
          </a:p>
          <a:p>
            <a:pPr lvl="1"/>
            <a:r>
              <a:rPr lang="en-US" altLang="zh-CN" dirty="0"/>
              <a:t>? </a:t>
            </a:r>
            <a:r>
              <a:rPr lang="zh-CN" altLang="en-US" dirty="0"/>
              <a:t>等价</a:t>
            </a:r>
            <a:r>
              <a:rPr lang="en-US" altLang="zh-CN" dirty="0"/>
              <a:t>{0,1}</a:t>
            </a:r>
          </a:p>
          <a:p>
            <a:pPr lvl="1"/>
            <a:r>
              <a:rPr lang="en-US" altLang="zh-CN" dirty="0"/>
              <a:t>+</a:t>
            </a:r>
            <a:r>
              <a:rPr lang="zh-CN" altLang="en-US" dirty="0"/>
              <a:t> 等价</a:t>
            </a:r>
            <a:r>
              <a:rPr lang="en-US" altLang="zh-CN" dirty="0"/>
              <a:t>{1,}</a:t>
            </a:r>
          </a:p>
          <a:p>
            <a:pPr lvl="1"/>
            <a:r>
              <a:rPr lang="en-US" altLang="zh-CN" dirty="0"/>
              <a:t>* </a:t>
            </a:r>
            <a:r>
              <a:rPr lang="zh-CN" altLang="en-US" dirty="0"/>
              <a:t>等价</a:t>
            </a:r>
            <a:r>
              <a:rPr lang="en-US" altLang="zh-CN" dirty="0"/>
              <a:t>{0,}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D368BB8-C645-46E9-9695-A99584F75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87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78885154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B84EDC-D547-41FB-A1B8-103DC529D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或连接符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B18B5D-BD36-4DA5-958F-1AEA94DE28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匹配模式可以使用</a:t>
            </a:r>
            <a:r>
              <a:rPr lang="en-US" altLang="zh-CN" dirty="0"/>
              <a:t>'|'</a:t>
            </a:r>
            <a:r>
              <a:rPr lang="zh-CN" altLang="en-US" dirty="0"/>
              <a:t>进行连接</a:t>
            </a:r>
            <a:endParaRPr lang="en-US" altLang="zh-CN" dirty="0"/>
          </a:p>
          <a:p>
            <a:pPr lvl="1"/>
            <a:r>
              <a:rPr lang="fr-FR" altLang="zh-CN" dirty="0"/>
              <a:t>(Chapter|Section) [1-9][0-9]</a:t>
            </a:r>
            <a:r>
              <a:rPr lang="en-US" altLang="zh-CN" dirty="0"/>
              <a:t>?</a:t>
            </a:r>
            <a:endParaRPr lang="fr-FR" altLang="zh-CN" dirty="0"/>
          </a:p>
          <a:p>
            <a:pPr marL="457200" lvl="1" indent="0">
              <a:buNone/>
            </a:pPr>
            <a:r>
              <a:rPr lang="fr-FR" altLang="zh-CN" dirty="0"/>
              <a:t>	</a:t>
            </a:r>
            <a:r>
              <a:rPr lang="zh-CN" altLang="en-US" dirty="0"/>
              <a:t>可以匹配</a:t>
            </a:r>
            <a:r>
              <a:rPr lang="en-US" altLang="zh-CN" dirty="0"/>
              <a:t>Chapter 1</a:t>
            </a:r>
            <a:r>
              <a:rPr lang="zh-CN" altLang="en-US" dirty="0"/>
              <a:t>、</a:t>
            </a:r>
            <a:r>
              <a:rPr lang="en-US" altLang="zh-CN" dirty="0"/>
              <a:t>Section 10</a:t>
            </a:r>
            <a:r>
              <a:rPr lang="zh-CN" altLang="en-US" dirty="0"/>
              <a:t>等</a:t>
            </a:r>
            <a:endParaRPr lang="fr-FR" altLang="zh-CN" dirty="0"/>
          </a:p>
          <a:p>
            <a:pPr lvl="1"/>
            <a:r>
              <a:rPr lang="en-US" altLang="zh-CN" dirty="0"/>
              <a:t>0\d{2}-\d{8}|0\d{3}-\d{7}</a:t>
            </a:r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可以匹配</a:t>
            </a:r>
            <a:r>
              <a:rPr lang="en-US" altLang="zh-CN" dirty="0"/>
              <a:t>010-12345678</a:t>
            </a:r>
            <a:r>
              <a:rPr lang="zh-CN" altLang="en-US" dirty="0"/>
              <a:t>、</a:t>
            </a:r>
            <a:r>
              <a:rPr lang="en-US" altLang="zh-CN" dirty="0"/>
              <a:t>0376-2233445</a:t>
            </a:r>
          </a:p>
          <a:p>
            <a:r>
              <a:rPr lang="zh-CN" altLang="en-US" dirty="0"/>
              <a:t>使用</a:t>
            </a:r>
            <a:r>
              <a:rPr lang="en-US" altLang="zh-CN" dirty="0"/>
              <a:t>()</a:t>
            </a:r>
            <a:r>
              <a:rPr lang="zh-CN" altLang="en-US" dirty="0"/>
              <a:t>改变优先级</a:t>
            </a:r>
            <a:endParaRPr lang="en-US" altLang="zh-CN" dirty="0"/>
          </a:p>
          <a:p>
            <a:pPr lvl="1"/>
            <a:r>
              <a:rPr lang="en-US" altLang="zh-CN" dirty="0" err="1"/>
              <a:t>m|food</a:t>
            </a:r>
            <a:r>
              <a:rPr lang="en-US" altLang="zh-CN" dirty="0"/>
              <a:t> </a:t>
            </a:r>
            <a:r>
              <a:rPr lang="zh-CN" altLang="en-US" dirty="0"/>
              <a:t>可以匹配</a:t>
            </a:r>
            <a:r>
              <a:rPr lang="en-US" altLang="zh-CN" dirty="0"/>
              <a:t>m </a:t>
            </a:r>
            <a:r>
              <a:rPr lang="zh-CN" altLang="en-US" dirty="0"/>
              <a:t>或者 </a:t>
            </a:r>
            <a:r>
              <a:rPr lang="en-US" altLang="zh-CN" dirty="0"/>
              <a:t>food</a:t>
            </a:r>
          </a:p>
          <a:p>
            <a:pPr lvl="1"/>
            <a:r>
              <a:rPr lang="en-US" altLang="zh-CN" dirty="0"/>
              <a:t>(</a:t>
            </a:r>
            <a:r>
              <a:rPr lang="en-US" altLang="zh-CN" dirty="0" err="1"/>
              <a:t>m|f</a:t>
            </a:r>
            <a:r>
              <a:rPr lang="en-US" altLang="zh-CN" dirty="0"/>
              <a:t>)</a:t>
            </a:r>
            <a:r>
              <a:rPr lang="en-US" altLang="zh-CN" dirty="0" err="1"/>
              <a:t>ood</a:t>
            </a:r>
            <a:r>
              <a:rPr lang="en-US" altLang="zh-CN" dirty="0"/>
              <a:t> </a:t>
            </a:r>
            <a:r>
              <a:rPr lang="zh-CN" altLang="en-US" dirty="0"/>
              <a:t>可以匹配</a:t>
            </a:r>
            <a:r>
              <a:rPr lang="en-US" altLang="zh-CN" dirty="0"/>
              <a:t>mood </a:t>
            </a:r>
            <a:r>
              <a:rPr lang="zh-CN" altLang="en-US" dirty="0"/>
              <a:t>或者 </a:t>
            </a:r>
            <a:r>
              <a:rPr lang="en-US" altLang="zh-CN" dirty="0"/>
              <a:t>food</a:t>
            </a:r>
          </a:p>
          <a:p>
            <a:r>
              <a:rPr lang="zh-CN" altLang="en-US" dirty="0"/>
              <a:t>复杂的例子</a:t>
            </a:r>
            <a:endParaRPr lang="en-US" altLang="zh-CN" dirty="0"/>
          </a:p>
          <a:p>
            <a:pPr lvl="1"/>
            <a:r>
              <a:rPr lang="en-US" altLang="zh-CN" dirty="0"/>
              <a:t>((2[0-4]\d|25[0-5]|[01]?\d\d?)\.){3}(2[0-4]\d|25[0-5]|[01]?\d\d?) </a:t>
            </a:r>
            <a:r>
              <a:rPr lang="zh-CN" altLang="en-US" dirty="0"/>
              <a:t>匹配可能的</a:t>
            </a:r>
            <a:r>
              <a:rPr lang="en-US" altLang="zh-CN" dirty="0"/>
              <a:t>IP</a:t>
            </a:r>
            <a:r>
              <a:rPr lang="zh-CN" altLang="en-US" dirty="0"/>
              <a:t>地址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	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BD64500-E806-4B66-A4C8-B707B34D9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88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47285611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2E2516-8C18-46CD-AC7B-54AF5EC24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0ABBD8-0E23-4953-91F5-9A004F95DC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以</a:t>
            </a:r>
            <a:r>
              <a:rPr lang="en-US" altLang="zh-CN" dirty="0"/>
              <a:t>()</a:t>
            </a:r>
            <a:r>
              <a:rPr lang="zh-CN" altLang="en-US" dirty="0"/>
              <a:t>标识的部分被称作分组</a:t>
            </a:r>
            <a:endParaRPr lang="en-US" altLang="zh-CN" dirty="0"/>
          </a:p>
          <a:p>
            <a:pPr lvl="1"/>
            <a:r>
              <a:rPr lang="zh-CN" altLang="en-US" dirty="0"/>
              <a:t>正则表达式匹配后，每个分组的内容将被捕获</a:t>
            </a:r>
            <a:endParaRPr lang="en-US" altLang="zh-CN" dirty="0"/>
          </a:p>
          <a:p>
            <a:pPr lvl="1"/>
            <a:r>
              <a:rPr lang="zh-CN" altLang="en-US" dirty="0"/>
              <a:t>用于提取关键信息，例如</a:t>
            </a:r>
            <a:r>
              <a:rPr lang="en-US" altLang="zh-CN" dirty="0"/>
              <a:t>version(\d+)</a:t>
            </a:r>
            <a:r>
              <a:rPr lang="zh-CN" altLang="en-US" dirty="0"/>
              <a:t>即可捕获版本号</a:t>
            </a:r>
            <a:endParaRPr lang="en-US" altLang="zh-CN" dirty="0"/>
          </a:p>
          <a:p>
            <a:r>
              <a:rPr lang="zh-CN" altLang="en-US" dirty="0"/>
              <a:t>分组会按顺序标号</a:t>
            </a:r>
            <a:endParaRPr lang="en-US" altLang="zh-CN" dirty="0"/>
          </a:p>
          <a:p>
            <a:pPr lvl="1"/>
            <a:r>
              <a:rPr lang="en-US" altLang="zh-CN" dirty="0"/>
              <a:t>0</a:t>
            </a:r>
            <a:r>
              <a:rPr lang="zh-CN" altLang="en-US" dirty="0"/>
              <a:t>号永远是匹配的字符串本身</a:t>
            </a:r>
            <a:endParaRPr lang="en-US" altLang="zh-CN" dirty="0"/>
          </a:p>
          <a:p>
            <a:pPr lvl="1"/>
            <a:r>
              <a:rPr lang="en-US" altLang="zh-CN" dirty="0"/>
              <a:t>(a)(</a:t>
            </a:r>
            <a:r>
              <a:rPr lang="en-US" altLang="zh-CN" dirty="0" err="1"/>
              <a:t>pple</a:t>
            </a:r>
            <a:r>
              <a:rPr lang="en-US" altLang="zh-CN" dirty="0"/>
              <a:t>) 0</a:t>
            </a:r>
            <a:r>
              <a:rPr lang="zh-CN" altLang="en-US" dirty="0"/>
              <a:t>号为</a:t>
            </a:r>
            <a:r>
              <a:rPr lang="en-US" altLang="zh-CN" dirty="0"/>
              <a:t>apple 1</a:t>
            </a:r>
            <a:r>
              <a:rPr lang="zh-CN" altLang="en-US" dirty="0"/>
              <a:t>号为</a:t>
            </a:r>
            <a:r>
              <a:rPr lang="en-US" altLang="zh-CN" dirty="0"/>
              <a:t>a 2</a:t>
            </a:r>
            <a:r>
              <a:rPr lang="zh-CN" altLang="en-US" dirty="0"/>
              <a:t>号为</a:t>
            </a:r>
            <a:r>
              <a:rPr lang="en-US" altLang="zh-CN" dirty="0" err="1"/>
              <a:t>pple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使用</a:t>
            </a:r>
            <a:r>
              <a:rPr lang="en-US" altLang="zh-CN" dirty="0"/>
              <a:t>(?:pattern)</a:t>
            </a:r>
            <a:r>
              <a:rPr lang="zh-CN" altLang="en-US" dirty="0"/>
              <a:t>可以不捕获该分组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BE08517-5F60-4DAE-9282-6C3C431A0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89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17097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E08D5C-CD93-4600-9AB9-97DC2C969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string</a:t>
            </a:r>
            <a:r>
              <a:rPr lang="zh-CN" altLang="en-US" dirty="0"/>
              <a:t>类常用函数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685FBB-D192-4839-A48F-D2AEF2390F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2" y="1442195"/>
            <a:ext cx="8280920" cy="4749029"/>
          </a:xfrm>
        </p:spPr>
        <p:txBody>
          <a:bodyPr/>
          <a:lstStyle/>
          <a:p>
            <a:r>
              <a:rPr lang="zh-CN" altLang="en-US" dirty="0"/>
              <a:t>数值类型字符串化</a:t>
            </a:r>
            <a:endParaRPr lang="en-US" altLang="zh-CN" dirty="0"/>
          </a:p>
          <a:p>
            <a:pPr lvl="1"/>
            <a:r>
              <a:rPr lang="en-US" altLang="zh-CN" sz="2000" dirty="0" err="1"/>
              <a:t>to_string</a:t>
            </a:r>
            <a:r>
              <a:rPr lang="en-US" altLang="zh-CN" sz="2000" dirty="0"/>
              <a:t>(1)			</a:t>
            </a:r>
            <a:r>
              <a:rPr lang="en-US" altLang="zh-CN" sz="2000" dirty="0">
                <a:solidFill>
                  <a:schemeClr val="accent1"/>
                </a:solidFill>
              </a:rPr>
              <a:t>//"1"</a:t>
            </a:r>
          </a:p>
          <a:p>
            <a:pPr lvl="1"/>
            <a:r>
              <a:rPr lang="en-US" altLang="zh-CN" sz="2000" dirty="0" err="1"/>
              <a:t>to_string</a:t>
            </a:r>
            <a:r>
              <a:rPr lang="en-US" altLang="zh-CN" sz="2000" dirty="0"/>
              <a:t>(3.14)		</a:t>
            </a:r>
            <a:r>
              <a:rPr lang="en-US" altLang="zh-CN" sz="2000" dirty="0">
                <a:solidFill>
                  <a:schemeClr val="accent1"/>
                </a:solidFill>
              </a:rPr>
              <a:t>//"3.14"</a:t>
            </a:r>
          </a:p>
          <a:p>
            <a:pPr lvl="1"/>
            <a:r>
              <a:rPr lang="en-US" altLang="zh-CN" sz="2000" dirty="0" err="1"/>
              <a:t>to_string</a:t>
            </a:r>
            <a:r>
              <a:rPr lang="en-US" altLang="zh-CN" sz="2000" dirty="0"/>
              <a:t>(3.1415926)		</a:t>
            </a:r>
            <a:r>
              <a:rPr lang="en-US" altLang="zh-CN" sz="2000" dirty="0">
                <a:solidFill>
                  <a:schemeClr val="accent1"/>
                </a:solidFill>
              </a:rPr>
              <a:t>//"3.141593" </a:t>
            </a:r>
            <a:r>
              <a:rPr lang="zh-CN" altLang="en-US" sz="2000" dirty="0">
                <a:solidFill>
                  <a:schemeClr val="accent1"/>
                </a:solidFill>
              </a:rPr>
              <a:t>注意精度损失</a:t>
            </a:r>
            <a:endParaRPr lang="en-US" altLang="zh-CN" sz="2000" dirty="0">
              <a:solidFill>
                <a:schemeClr val="accent1"/>
              </a:solidFill>
            </a:endParaRPr>
          </a:p>
          <a:p>
            <a:pPr lvl="1"/>
            <a:r>
              <a:rPr lang="en-US" altLang="zh-CN" sz="2000" dirty="0" err="1"/>
              <a:t>to_string</a:t>
            </a:r>
            <a:r>
              <a:rPr lang="en-US" altLang="zh-CN" sz="2000" dirty="0"/>
              <a:t>(1+2+3)		</a:t>
            </a:r>
            <a:r>
              <a:rPr lang="en-US" altLang="zh-CN" sz="2000" dirty="0">
                <a:solidFill>
                  <a:schemeClr val="accent1"/>
                </a:solidFill>
              </a:rPr>
              <a:t>//"6"</a:t>
            </a:r>
          </a:p>
          <a:p>
            <a:pPr lvl="1"/>
            <a:endParaRPr lang="en-US" altLang="zh-CN" sz="1800" dirty="0"/>
          </a:p>
          <a:p>
            <a:r>
              <a:rPr lang="zh-CN" altLang="en-US" dirty="0"/>
              <a:t>字符串转数值类型</a:t>
            </a:r>
            <a:endParaRPr lang="en-US" altLang="zh-CN" dirty="0"/>
          </a:p>
          <a:p>
            <a:pPr lvl="1"/>
            <a:r>
              <a:rPr lang="en-US" altLang="zh-CN" sz="2000" dirty="0" err="1"/>
              <a:t>int</a:t>
            </a:r>
            <a:r>
              <a:rPr lang="en-US" altLang="zh-CN" sz="2000" dirty="0"/>
              <a:t> a = </a:t>
            </a:r>
            <a:r>
              <a:rPr lang="en-US" altLang="zh-CN" sz="2000" dirty="0" err="1"/>
              <a:t>s</a:t>
            </a:r>
            <a:r>
              <a:rPr lang="en-US" altLang="zh-CN" sz="2000" dirty="0" err="1">
                <a:solidFill>
                  <a:srgbClr val="FF0000"/>
                </a:solidFill>
              </a:rPr>
              <a:t>to</a:t>
            </a:r>
            <a:r>
              <a:rPr lang="en-US" altLang="zh-CN" sz="2000" dirty="0" err="1"/>
              <a:t>i</a:t>
            </a:r>
            <a:r>
              <a:rPr lang="en-US" altLang="zh-CN" sz="2000" dirty="0"/>
              <a:t>("2001")		  </a:t>
            </a:r>
            <a:r>
              <a:rPr lang="en-US" altLang="zh-CN" sz="2000" dirty="0">
                <a:solidFill>
                  <a:schemeClr val="accent1"/>
                </a:solidFill>
              </a:rPr>
              <a:t>//a=2001</a:t>
            </a:r>
            <a:endParaRPr lang="en-US" altLang="zh-CN" sz="2000" dirty="0"/>
          </a:p>
          <a:p>
            <a:pPr lvl="1"/>
            <a:r>
              <a:rPr lang="en-US" altLang="zh-CN" sz="2000" dirty="0" err="1"/>
              <a:t>int</a:t>
            </a:r>
            <a:r>
              <a:rPr lang="en-US" altLang="zh-CN" sz="2000" dirty="0"/>
              <a:t> b = </a:t>
            </a:r>
            <a:r>
              <a:rPr lang="en-US" altLang="zh-CN" sz="2000" dirty="0" err="1"/>
              <a:t>s</a:t>
            </a:r>
            <a:r>
              <a:rPr lang="en-US" altLang="zh-CN" sz="2000" dirty="0" err="1">
                <a:solidFill>
                  <a:srgbClr val="FF0000"/>
                </a:solidFill>
              </a:rPr>
              <a:t>to</a:t>
            </a:r>
            <a:r>
              <a:rPr lang="en-US" altLang="zh-CN" sz="2000" dirty="0" err="1"/>
              <a:t>i</a:t>
            </a:r>
            <a:r>
              <a:rPr lang="en-US" altLang="zh-CN" sz="2000" dirty="0"/>
              <a:t>("50 cats", &amp;</a:t>
            </a:r>
            <a:r>
              <a:rPr lang="en-US" altLang="zh-CN" sz="2000" dirty="0" err="1"/>
              <a:t>sz</a:t>
            </a:r>
            <a:r>
              <a:rPr lang="en-US" altLang="zh-CN" sz="2000" dirty="0"/>
              <a:t>)  </a:t>
            </a:r>
            <a:r>
              <a:rPr lang="en-US" altLang="zh-CN" sz="2000" dirty="0">
                <a:solidFill>
                  <a:schemeClr val="accent1"/>
                </a:solidFill>
              </a:rPr>
              <a:t>//b=50 </a:t>
            </a:r>
            <a:r>
              <a:rPr lang="en-US" altLang="zh-CN" sz="2000" dirty="0" err="1">
                <a:solidFill>
                  <a:schemeClr val="accent1"/>
                </a:solidFill>
              </a:rPr>
              <a:t>sz</a:t>
            </a:r>
            <a:r>
              <a:rPr lang="en-US" altLang="zh-CN" sz="2000" dirty="0">
                <a:solidFill>
                  <a:schemeClr val="accent1"/>
                </a:solidFill>
              </a:rPr>
              <a:t>=2 </a:t>
            </a:r>
            <a:r>
              <a:rPr lang="zh-CN" altLang="en-US" sz="2000" dirty="0">
                <a:solidFill>
                  <a:schemeClr val="accent1"/>
                </a:solidFill>
              </a:rPr>
              <a:t>读入长度</a:t>
            </a:r>
            <a:endParaRPr lang="en-US" altLang="zh-CN" sz="2000" dirty="0"/>
          </a:p>
          <a:p>
            <a:pPr lvl="1"/>
            <a:r>
              <a:rPr lang="en-US" altLang="zh-CN" sz="2000" dirty="0" err="1"/>
              <a:t>int</a:t>
            </a:r>
            <a:r>
              <a:rPr lang="en-US" altLang="zh-CN" sz="2000" dirty="0"/>
              <a:t> c = </a:t>
            </a:r>
            <a:r>
              <a:rPr lang="en-US" altLang="zh-CN" sz="2000" dirty="0" err="1"/>
              <a:t>s</a:t>
            </a:r>
            <a:r>
              <a:rPr lang="en-US" altLang="zh-CN" sz="2000" dirty="0" err="1">
                <a:solidFill>
                  <a:srgbClr val="FF0000"/>
                </a:solidFill>
              </a:rPr>
              <a:t>to</a:t>
            </a:r>
            <a:r>
              <a:rPr lang="en-US" altLang="zh-CN" sz="2000" dirty="0" err="1"/>
              <a:t>i</a:t>
            </a:r>
            <a:r>
              <a:rPr lang="en-US" altLang="zh-CN" sz="2000" dirty="0"/>
              <a:t>("40c3", </a:t>
            </a:r>
            <a:r>
              <a:rPr lang="en-US" altLang="zh-CN" sz="2000" dirty="0" err="1"/>
              <a:t>nullptr</a:t>
            </a:r>
            <a:r>
              <a:rPr lang="en-US" altLang="zh-CN" sz="2000" dirty="0"/>
              <a:t>, 16) </a:t>
            </a:r>
            <a:r>
              <a:rPr lang="en-US" altLang="zh-CN" sz="2000" dirty="0">
                <a:solidFill>
                  <a:schemeClr val="accent1"/>
                </a:solidFill>
              </a:rPr>
              <a:t>//c=0x40c3 </a:t>
            </a:r>
            <a:r>
              <a:rPr lang="zh-CN" altLang="en-US" sz="1800" dirty="0">
                <a:solidFill>
                  <a:schemeClr val="accent1"/>
                </a:solidFill>
              </a:rPr>
              <a:t>十六进制</a:t>
            </a:r>
            <a:endParaRPr lang="en-US" altLang="zh-CN" sz="2000" dirty="0">
              <a:solidFill>
                <a:schemeClr val="accent1"/>
              </a:solidFill>
            </a:endParaRPr>
          </a:p>
          <a:p>
            <a:pPr lvl="1"/>
            <a:r>
              <a:rPr lang="en-US" altLang="zh-CN" sz="2000" dirty="0" err="1"/>
              <a:t>int</a:t>
            </a:r>
            <a:r>
              <a:rPr lang="en-US" altLang="zh-CN" sz="2000" dirty="0"/>
              <a:t> d = </a:t>
            </a:r>
            <a:r>
              <a:rPr lang="en-US" altLang="zh-CN" sz="2000" dirty="0" err="1"/>
              <a:t>s</a:t>
            </a:r>
            <a:r>
              <a:rPr lang="en-US" altLang="zh-CN" sz="2000" dirty="0" err="1">
                <a:solidFill>
                  <a:srgbClr val="FF0000"/>
                </a:solidFill>
              </a:rPr>
              <a:t>to</a:t>
            </a:r>
            <a:r>
              <a:rPr lang="en-US" altLang="zh-CN" sz="2000" dirty="0" err="1"/>
              <a:t>i</a:t>
            </a:r>
            <a:r>
              <a:rPr lang="en-US" altLang="zh-CN" sz="2000" dirty="0"/>
              <a:t>("0x7f", </a:t>
            </a:r>
            <a:r>
              <a:rPr lang="en-US" altLang="zh-CN" sz="2000" dirty="0" err="1"/>
              <a:t>nullptr</a:t>
            </a:r>
            <a:r>
              <a:rPr lang="en-US" altLang="zh-CN" sz="2000" dirty="0"/>
              <a:t>, 0)  </a:t>
            </a:r>
            <a:r>
              <a:rPr lang="en-US" altLang="zh-CN" sz="2000" dirty="0">
                <a:solidFill>
                  <a:schemeClr val="accent1"/>
                </a:solidFill>
              </a:rPr>
              <a:t>//d=0x7f </a:t>
            </a:r>
            <a:r>
              <a:rPr lang="zh-CN" altLang="en-US" sz="1800" dirty="0">
                <a:solidFill>
                  <a:schemeClr val="accent1"/>
                </a:solidFill>
              </a:rPr>
              <a:t>自动检查进制</a:t>
            </a:r>
            <a:endParaRPr lang="en-US" altLang="zh-CN" sz="2000" dirty="0">
              <a:solidFill>
                <a:schemeClr val="accent1"/>
              </a:solidFill>
            </a:endParaRPr>
          </a:p>
          <a:p>
            <a:pPr lvl="1"/>
            <a:endParaRPr lang="en-US" altLang="zh-CN" sz="2000" dirty="0"/>
          </a:p>
          <a:p>
            <a:pPr lvl="1"/>
            <a:r>
              <a:rPr lang="en-US" altLang="zh-CN" sz="2000" dirty="0"/>
              <a:t>double e = </a:t>
            </a:r>
            <a:r>
              <a:rPr lang="en-US" altLang="zh-CN" sz="2000" dirty="0" err="1"/>
              <a:t>s</a:t>
            </a:r>
            <a:r>
              <a:rPr lang="en-US" altLang="zh-CN" sz="2000" dirty="0" err="1">
                <a:solidFill>
                  <a:srgbClr val="FF0000"/>
                </a:solidFill>
              </a:rPr>
              <a:t>to</a:t>
            </a:r>
            <a:r>
              <a:rPr lang="en-US" altLang="zh-CN" sz="2000" dirty="0" err="1"/>
              <a:t>d</a:t>
            </a:r>
            <a:r>
              <a:rPr lang="en-US" altLang="zh-CN" sz="2000" dirty="0"/>
              <a:t>("34.5")	  </a:t>
            </a:r>
            <a:r>
              <a:rPr lang="en-US" altLang="zh-CN" sz="2000" dirty="0">
                <a:solidFill>
                  <a:schemeClr val="accent1"/>
                </a:solidFill>
              </a:rPr>
              <a:t>//e=34.5</a:t>
            </a:r>
            <a:endParaRPr lang="en-US" altLang="zh-CN" sz="20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5A5C1D6-9FCF-496D-AFDF-D1CFB7294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53025127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2E2CE4-4C72-4D44-AD53-2A2676F7B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更多内容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24EC32-B9B7-48BA-8AB4-D52E705550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28800"/>
            <a:ext cx="8191822" cy="4749029"/>
          </a:xfrm>
        </p:spPr>
        <p:txBody>
          <a:bodyPr/>
          <a:lstStyle/>
          <a:p>
            <a:r>
              <a:rPr lang="zh-CN" altLang="en-US" dirty="0"/>
              <a:t>预查</a:t>
            </a:r>
            <a:endParaRPr lang="en-US" altLang="zh-CN" dirty="0"/>
          </a:p>
          <a:p>
            <a:pPr lvl="1"/>
            <a:r>
              <a:rPr lang="zh-CN" altLang="en-US" dirty="0"/>
              <a:t>正向预查</a:t>
            </a:r>
            <a:r>
              <a:rPr lang="en-US" altLang="zh-CN" dirty="0"/>
              <a:t>(?=pattern) (?!pattern)</a:t>
            </a:r>
          </a:p>
          <a:p>
            <a:pPr lvl="1"/>
            <a:r>
              <a:rPr lang="zh-CN" altLang="en-US" dirty="0"/>
              <a:t>反向预查</a:t>
            </a:r>
            <a:r>
              <a:rPr lang="en-US" altLang="zh-CN" dirty="0"/>
              <a:t>(?&lt;=pattern) (?&lt;!pattern)</a:t>
            </a:r>
          </a:p>
          <a:p>
            <a:endParaRPr lang="en-US" altLang="zh-CN" dirty="0"/>
          </a:p>
          <a:p>
            <a:r>
              <a:rPr lang="zh-CN" altLang="en-US" dirty="0"/>
              <a:t>后向引用</a:t>
            </a:r>
            <a:endParaRPr lang="en-US" altLang="zh-CN" dirty="0"/>
          </a:p>
          <a:p>
            <a:pPr lvl="1"/>
            <a:r>
              <a:rPr lang="pl-PL" altLang="zh-CN" dirty="0"/>
              <a:t>\b(\w+)\b\s+\1\b</a:t>
            </a:r>
            <a:r>
              <a:rPr lang="en-US" altLang="zh-CN" dirty="0"/>
              <a:t> </a:t>
            </a:r>
            <a:r>
              <a:rPr lang="zh-CN" altLang="en-US" dirty="0"/>
              <a:t>匹配重复两遍的单词</a:t>
            </a:r>
            <a:endParaRPr lang="en-US" altLang="zh-CN" dirty="0"/>
          </a:p>
          <a:p>
            <a:pPr lvl="1"/>
            <a:r>
              <a:rPr lang="zh-CN" altLang="en-US" dirty="0"/>
              <a:t>比如</a:t>
            </a:r>
            <a:r>
              <a:rPr lang="en-US" altLang="zh-CN" dirty="0"/>
              <a:t>go </a:t>
            </a:r>
            <a:r>
              <a:rPr lang="en-US" altLang="zh-CN" dirty="0" err="1"/>
              <a:t>go</a:t>
            </a:r>
            <a:r>
              <a:rPr lang="en-US" altLang="zh-CN" dirty="0"/>
              <a:t> </a:t>
            </a:r>
            <a:r>
              <a:rPr lang="zh-CN" altLang="en-US" dirty="0"/>
              <a:t>或 </a:t>
            </a:r>
            <a:r>
              <a:rPr lang="en-US" altLang="zh-CN" dirty="0"/>
              <a:t>kitty </a:t>
            </a:r>
            <a:r>
              <a:rPr lang="en-US" altLang="zh-CN" dirty="0" err="1"/>
              <a:t>kitty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贪婪与懒惰</a:t>
            </a:r>
            <a:endParaRPr lang="en-US" altLang="zh-CN" dirty="0"/>
          </a:p>
          <a:p>
            <a:pPr lvl="1"/>
            <a:r>
              <a:rPr lang="zh-CN" altLang="en-US" dirty="0"/>
              <a:t>默认多次重复为贪婪匹配，即匹配次数最多</a:t>
            </a:r>
            <a:endParaRPr lang="en-US" altLang="zh-CN" dirty="0"/>
          </a:p>
          <a:p>
            <a:pPr lvl="1"/>
            <a:r>
              <a:rPr lang="zh-CN" altLang="en-US" dirty="0"/>
              <a:t>在重复模式后加？可以变为懒惰匹配，即匹配次数最少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246537F-8E5F-4ED4-B3BD-C5E9EBD2A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90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32819996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DE75FE-F11B-44C8-8665-1722CD71F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原生字符串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B664E2-DE85-4C05-B1A4-48AA3FC37C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28800"/>
            <a:ext cx="8515350" cy="4749029"/>
          </a:xfrm>
        </p:spPr>
        <p:txBody>
          <a:bodyPr/>
          <a:lstStyle/>
          <a:p>
            <a:r>
              <a:rPr lang="zh-CN" altLang="en-US" dirty="0"/>
              <a:t>原生字符串</a:t>
            </a:r>
            <a:endParaRPr lang="en-US" altLang="zh-CN" dirty="0"/>
          </a:p>
          <a:p>
            <a:pPr lvl="1"/>
            <a:r>
              <a:rPr lang="zh-CN" altLang="en-US" dirty="0"/>
              <a:t>正则表达式中往往会有很多</a:t>
            </a:r>
            <a:r>
              <a:rPr lang="en-US" altLang="zh-CN" dirty="0"/>
              <a:t>\</a:t>
            </a:r>
            <a:r>
              <a:rPr lang="zh-CN" altLang="en-US" dirty="0"/>
              <a:t>，字符串表示时应写成</a:t>
            </a:r>
            <a:r>
              <a:rPr lang="en-US" altLang="zh-CN" dirty="0"/>
              <a:t>\\</a:t>
            </a:r>
          </a:p>
          <a:p>
            <a:pPr lvl="1"/>
            <a:r>
              <a:rPr lang="zh-CN" altLang="en-US" dirty="0"/>
              <a:t>原生字符串可以取消转义，保留字面值</a:t>
            </a:r>
            <a:endParaRPr lang="en-US" altLang="zh-CN" dirty="0"/>
          </a:p>
          <a:p>
            <a:pPr lvl="1"/>
            <a:r>
              <a:rPr lang="zh-CN" altLang="en-US" dirty="0"/>
              <a:t>语法：</a:t>
            </a:r>
            <a:r>
              <a:rPr lang="en-US" altLang="zh-CN" dirty="0"/>
              <a:t>R"(</a:t>
            </a:r>
            <a:r>
              <a:rPr lang="en-US" altLang="zh-CN" dirty="0" err="1"/>
              <a:t>str</a:t>
            </a:r>
            <a:r>
              <a:rPr lang="en-US" altLang="zh-CN" dirty="0"/>
              <a:t>)" </a:t>
            </a:r>
            <a:r>
              <a:rPr lang="zh-CN" altLang="en-US" dirty="0"/>
              <a:t>表示</a:t>
            </a:r>
            <a:r>
              <a:rPr lang="en-US" altLang="zh-CN" dirty="0" err="1"/>
              <a:t>str</a:t>
            </a:r>
            <a:r>
              <a:rPr lang="zh-CN" altLang="en-US" dirty="0"/>
              <a:t>的字面值</a:t>
            </a:r>
            <a:endParaRPr lang="en-US" altLang="zh-CN" dirty="0"/>
          </a:p>
          <a:p>
            <a:pPr lvl="1"/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en-US" altLang="zh-CN" dirty="0"/>
              <a:t>"\\d+" = R"(\d+)" = \d+</a:t>
            </a:r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原生字符串能换行，比如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	auto </a:t>
            </a:r>
            <a:r>
              <a:rPr lang="en-US" altLang="zh-CN" dirty="0" err="1"/>
              <a:t>str</a:t>
            </a:r>
            <a:r>
              <a:rPr lang="en-US" altLang="zh-CN" dirty="0"/>
              <a:t> = R"(Hello</a:t>
            </a:r>
          </a:p>
          <a:p>
            <a:pPr marL="457200" lvl="1" indent="0">
              <a:buNone/>
            </a:pPr>
            <a:r>
              <a:rPr lang="en-US" altLang="zh-CN" dirty="0"/>
              <a:t>	World)";</a:t>
            </a:r>
          </a:p>
          <a:p>
            <a:pPr lvl="1"/>
            <a:r>
              <a:rPr lang="zh-CN" altLang="en-US" dirty="0"/>
              <a:t>结果</a:t>
            </a:r>
            <a:r>
              <a:rPr lang="en-US" altLang="zh-CN" dirty="0" err="1"/>
              <a:t>str</a:t>
            </a:r>
            <a:r>
              <a:rPr lang="en-US" altLang="zh-CN" dirty="0"/>
              <a:t> = "hello\</a:t>
            </a:r>
            <a:r>
              <a:rPr lang="en-US" altLang="zh-CN" dirty="0" err="1"/>
              <a:t>nWorld</a:t>
            </a:r>
            <a:r>
              <a:rPr lang="en-US" altLang="zh-CN" dirty="0"/>
              <a:t>"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AA31E14-8206-41EE-AA4F-5E077B948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91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56147931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A1CFAB-C6FA-44DD-B3CE-017350081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正则表达式库 </a:t>
            </a:r>
            <a:r>
              <a:rPr lang="en-US" altLang="zh-CN" dirty="0"/>
              <a:t>&lt;regex&gt;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C54B06-4990-47F8-8DEC-E6F4BF2832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正则表达式匹配的三种模式</a:t>
            </a:r>
            <a:endParaRPr lang="en-US" altLang="zh-CN" dirty="0"/>
          </a:p>
          <a:p>
            <a:pPr lvl="1"/>
            <a:r>
              <a:rPr lang="zh-CN" altLang="en-US" dirty="0"/>
              <a:t>匹配</a:t>
            </a:r>
            <a:endParaRPr lang="en-US" altLang="zh-CN" dirty="0"/>
          </a:p>
          <a:p>
            <a:pPr marL="914400" lvl="2" indent="0">
              <a:buNone/>
            </a:pPr>
            <a:r>
              <a:rPr lang="zh-CN" altLang="en-US" sz="2400" dirty="0"/>
              <a:t>询问字符串是否能匹配正则表达式，并捕获相应分组</a:t>
            </a:r>
            <a:endParaRPr lang="en-US" altLang="zh-CN" sz="2400" dirty="0"/>
          </a:p>
          <a:p>
            <a:pPr marL="914400" lvl="2" indent="0">
              <a:buNone/>
            </a:pPr>
            <a:r>
              <a:rPr lang="en-US" altLang="zh-CN" sz="2400" dirty="0" err="1"/>
              <a:t>regex_match</a:t>
            </a:r>
            <a:endParaRPr lang="en-US" altLang="zh-CN" sz="2400" dirty="0"/>
          </a:p>
          <a:p>
            <a:pPr lvl="1"/>
            <a:r>
              <a:rPr lang="zh-CN" altLang="en-US" dirty="0"/>
              <a:t>替换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替换字符串中匹配的子串，并替换成相应内容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regex_replace</a:t>
            </a:r>
            <a:endParaRPr lang="en-US" altLang="zh-CN" dirty="0"/>
          </a:p>
          <a:p>
            <a:pPr lvl="1"/>
            <a:r>
              <a:rPr lang="zh-CN" altLang="en-US" dirty="0"/>
              <a:t>搜索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搜索字符串中匹配的子串，并捕获相应分组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regex_search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6BA9D01-4A81-4C6E-96F2-293281B88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92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81203315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418EF5-F9DE-4CAD-A070-FA54F8563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匹配的例子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5009633-9914-4B75-8E69-6CAF86E84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93</a:t>
            </a:fld>
            <a:endParaRPr lang="en-US" altLang="zh-CN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0043D86-4184-4B04-BBCC-3C0C4D405C6D}"/>
              </a:ext>
            </a:extLst>
          </p:cNvPr>
          <p:cNvSpPr txBox="1"/>
          <p:nvPr/>
        </p:nvSpPr>
        <p:spPr>
          <a:xfrm>
            <a:off x="912048" y="1443992"/>
            <a:ext cx="7319903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Consolas" panose="020B0609020204030204" pitchFamily="49" charset="0"/>
              </a:rPr>
              <a:t>string s("subject");</a:t>
            </a:r>
          </a:p>
          <a:p>
            <a:r>
              <a:rPr lang="en-US" altLang="zh-CN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regex</a:t>
            </a:r>
            <a:r>
              <a:rPr lang="en-US" altLang="zh-CN" sz="2400" b="1" dirty="0">
                <a:latin typeface="Consolas" panose="020B0609020204030204" pitchFamily="49" charset="0"/>
              </a:rPr>
              <a:t> e(R"(sub)(.*)");</a:t>
            </a:r>
          </a:p>
          <a:p>
            <a:r>
              <a:rPr lang="en-US" altLang="zh-CN" sz="2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smatch</a:t>
            </a:r>
            <a:r>
              <a:rPr lang="en-US" altLang="zh-CN" sz="2400" b="1" dirty="0">
                <a:latin typeface="Consolas" panose="020B0609020204030204" pitchFamily="49" charset="0"/>
              </a:rPr>
              <a:t> </a:t>
            </a:r>
            <a:r>
              <a:rPr lang="en-US" altLang="zh-CN" sz="2400" b="1" dirty="0" err="1">
                <a:latin typeface="Consolas" panose="020B0609020204030204" pitchFamily="49" charset="0"/>
              </a:rPr>
              <a:t>sm</a:t>
            </a:r>
            <a:r>
              <a:rPr lang="en-US" altLang="zh-CN" sz="24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regex_match</a:t>
            </a:r>
            <a:r>
              <a:rPr lang="en-US" altLang="zh-CN" sz="2400" b="1" dirty="0">
                <a:latin typeface="Consolas" panose="020B0609020204030204" pitchFamily="49" charset="0"/>
              </a:rPr>
              <a:t>(</a:t>
            </a:r>
            <a:r>
              <a:rPr lang="en-US" altLang="zh-CN" sz="2400" b="1" dirty="0" err="1">
                <a:latin typeface="Consolas" panose="020B0609020204030204" pitchFamily="49" charset="0"/>
              </a:rPr>
              <a:t>s,sm,e</a:t>
            </a:r>
            <a:r>
              <a:rPr lang="en-US" altLang="zh-CN" sz="2400" b="1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2400" b="1" dirty="0" err="1">
                <a:latin typeface="Consolas" panose="020B0609020204030204" pitchFamily="49" charset="0"/>
              </a:rPr>
              <a:t>cout</a:t>
            </a:r>
            <a:r>
              <a:rPr lang="en-US" altLang="zh-CN" sz="2400" b="1" dirty="0">
                <a:latin typeface="Consolas" panose="020B0609020204030204" pitchFamily="49" charset="0"/>
              </a:rPr>
              <a:t> &lt;&lt; </a:t>
            </a:r>
            <a:r>
              <a:rPr lang="en-US" altLang="zh-CN" sz="2400" b="1" dirty="0" err="1">
                <a:latin typeface="Consolas" panose="020B0609020204030204" pitchFamily="49" charset="0"/>
              </a:rPr>
              <a:t>sm.size</a:t>
            </a:r>
            <a:r>
              <a:rPr lang="en-US" altLang="zh-CN" sz="2400" b="1" dirty="0">
                <a:latin typeface="Consolas" panose="020B0609020204030204" pitchFamily="49" charset="0"/>
              </a:rPr>
              <a:t>() &lt;&lt; " matches\n";</a:t>
            </a:r>
          </a:p>
          <a:p>
            <a:r>
              <a:rPr lang="en-US" altLang="zh-CN" sz="2400" b="1" dirty="0" err="1">
                <a:latin typeface="Consolas" panose="020B0609020204030204" pitchFamily="49" charset="0"/>
              </a:rPr>
              <a:t>cout</a:t>
            </a:r>
            <a:r>
              <a:rPr lang="en-US" altLang="zh-CN" sz="2400" b="1" dirty="0">
                <a:latin typeface="Consolas" panose="020B0609020204030204" pitchFamily="49" charset="0"/>
              </a:rPr>
              <a:t> &lt;&lt; "the matches were: ";</a:t>
            </a:r>
          </a:p>
          <a:p>
            <a:r>
              <a:rPr lang="en-US" altLang="zh-CN" sz="2400" b="1" dirty="0">
                <a:latin typeface="Consolas" panose="020B0609020204030204" pitchFamily="49" charset="0"/>
              </a:rPr>
              <a:t>for (unsigned </a:t>
            </a:r>
            <a:r>
              <a:rPr lang="en-US" altLang="zh-CN" sz="2400" b="1" dirty="0" err="1">
                <a:latin typeface="Consolas" panose="020B0609020204030204" pitchFamily="49" charset="0"/>
              </a:rPr>
              <a:t>i</a:t>
            </a:r>
            <a:r>
              <a:rPr lang="en-US" altLang="zh-CN" sz="2400" b="1" dirty="0">
                <a:latin typeface="Consolas" panose="020B0609020204030204" pitchFamily="49" charset="0"/>
              </a:rPr>
              <a:t>=0; </a:t>
            </a:r>
            <a:r>
              <a:rPr lang="en-US" altLang="zh-CN" sz="2400" b="1" dirty="0" err="1">
                <a:latin typeface="Consolas" panose="020B0609020204030204" pitchFamily="49" charset="0"/>
              </a:rPr>
              <a:t>i</a:t>
            </a:r>
            <a:r>
              <a:rPr lang="en-US" altLang="zh-CN" sz="2400" b="1" dirty="0">
                <a:latin typeface="Consolas" panose="020B0609020204030204" pitchFamily="49" charset="0"/>
              </a:rPr>
              <a:t>&lt;</a:t>
            </a:r>
            <a:r>
              <a:rPr lang="en-US" altLang="zh-CN" sz="2400" b="1" dirty="0" err="1">
                <a:latin typeface="Consolas" panose="020B0609020204030204" pitchFamily="49" charset="0"/>
              </a:rPr>
              <a:t>sm.size</a:t>
            </a:r>
            <a:r>
              <a:rPr lang="en-US" altLang="zh-CN" sz="2400" b="1" dirty="0">
                <a:latin typeface="Consolas" panose="020B0609020204030204" pitchFamily="49" charset="0"/>
              </a:rPr>
              <a:t>(); ++</a:t>
            </a:r>
            <a:r>
              <a:rPr lang="en-US" altLang="zh-CN" sz="2400" b="1" dirty="0" err="1">
                <a:latin typeface="Consolas" panose="020B0609020204030204" pitchFamily="49" charset="0"/>
              </a:rPr>
              <a:t>i</a:t>
            </a:r>
            <a:r>
              <a:rPr lang="en-US" altLang="zh-CN" sz="2400" b="1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zh-CN" sz="2400" b="1" dirty="0">
                <a:latin typeface="Consolas" panose="020B0609020204030204" pitchFamily="49" charset="0"/>
              </a:rPr>
              <a:t>	</a:t>
            </a:r>
            <a:r>
              <a:rPr lang="en-US" altLang="zh-CN" sz="2400" b="1" dirty="0" err="1">
                <a:latin typeface="Consolas" panose="020B0609020204030204" pitchFamily="49" charset="0"/>
              </a:rPr>
              <a:t>cout</a:t>
            </a:r>
            <a:r>
              <a:rPr lang="en-US" altLang="zh-CN" sz="2400" b="1" dirty="0">
                <a:latin typeface="Consolas" panose="020B0609020204030204" pitchFamily="49" charset="0"/>
              </a:rPr>
              <a:t> &lt;&lt; "[" &lt;&lt; </a:t>
            </a:r>
            <a:r>
              <a:rPr lang="en-US" altLang="zh-CN" sz="2400" b="1" dirty="0" err="1">
                <a:latin typeface="Consolas" panose="020B0609020204030204" pitchFamily="49" charset="0"/>
              </a:rPr>
              <a:t>sm</a:t>
            </a:r>
            <a:r>
              <a:rPr lang="en-US" altLang="zh-CN" sz="2400" b="1" dirty="0">
                <a:latin typeface="Consolas" panose="020B0609020204030204" pitchFamily="49" charset="0"/>
              </a:rPr>
              <a:t>[</a:t>
            </a:r>
            <a:r>
              <a:rPr lang="en-US" altLang="zh-CN" sz="2400" b="1" dirty="0" err="1">
                <a:latin typeface="Consolas" panose="020B0609020204030204" pitchFamily="49" charset="0"/>
              </a:rPr>
              <a:t>i</a:t>
            </a:r>
            <a:r>
              <a:rPr lang="en-US" altLang="zh-CN" sz="2400" b="1" dirty="0">
                <a:latin typeface="Consolas" panose="020B0609020204030204" pitchFamily="49" charset="0"/>
              </a:rPr>
              <a:t>] &lt;&lt; "] "</a:t>
            </a:r>
            <a:r>
              <a:rPr lang="zh-CN" altLang="en-US" sz="2400" b="1" dirty="0">
                <a:latin typeface="Consolas" panose="020B0609020204030204" pitchFamily="49" charset="0"/>
              </a:rPr>
              <a:t>；</a:t>
            </a:r>
            <a:endParaRPr lang="en-US" altLang="zh-CN" sz="2400" b="1" dirty="0">
              <a:latin typeface="Consolas" panose="020B0609020204030204" pitchFamily="49" charset="0"/>
            </a:endParaRPr>
          </a:p>
          <a:p>
            <a:r>
              <a:rPr lang="en-US" altLang="zh-CN" sz="2400" b="1" dirty="0">
                <a:latin typeface="Consolas" panose="020B0609020204030204" pitchFamily="49" charset="0"/>
              </a:rPr>
              <a:t>}</a:t>
            </a:r>
          </a:p>
          <a:p>
            <a:endParaRPr lang="en-US" altLang="zh-CN" sz="2400" b="1" dirty="0">
              <a:latin typeface="Consolas" panose="020B0609020204030204" pitchFamily="49" charset="0"/>
            </a:endParaRPr>
          </a:p>
          <a:p>
            <a:r>
              <a:rPr lang="zh-CN" altLang="en-US" sz="2400" b="1" dirty="0">
                <a:latin typeface="Consolas" panose="020B0609020204030204" pitchFamily="49" charset="0"/>
              </a:rPr>
              <a:t>输出：</a:t>
            </a:r>
            <a:endParaRPr lang="en-US" altLang="zh-CN" sz="2400" b="1" dirty="0">
              <a:latin typeface="Consolas" panose="020B0609020204030204" pitchFamily="49" charset="0"/>
            </a:endParaRPr>
          </a:p>
          <a:p>
            <a:r>
              <a:rPr lang="en-US" altLang="zh-CN" sz="2400" b="1" dirty="0">
                <a:latin typeface="Consolas" panose="020B0609020204030204" pitchFamily="49" charset="0"/>
              </a:rPr>
              <a:t>3 matches</a:t>
            </a:r>
          </a:p>
          <a:p>
            <a:r>
              <a:rPr lang="en-US" altLang="zh-CN" sz="2400" b="1" dirty="0">
                <a:latin typeface="Consolas" panose="020B0609020204030204" pitchFamily="49" charset="0"/>
              </a:rPr>
              <a:t>the matches were: [subject] [sub] [</a:t>
            </a:r>
            <a:r>
              <a:rPr lang="en-US" altLang="zh-CN" sz="2400" b="1" dirty="0" err="1">
                <a:latin typeface="Consolas" panose="020B0609020204030204" pitchFamily="49" charset="0"/>
              </a:rPr>
              <a:t>ject</a:t>
            </a:r>
            <a:r>
              <a:rPr lang="en-US" altLang="zh-CN" sz="2400" b="1" dirty="0">
                <a:latin typeface="Consolas" panose="020B0609020204030204" pitchFamily="49" charset="0"/>
              </a:rPr>
              <a:t>]</a:t>
            </a:r>
            <a:endParaRPr lang="zh-CN" altLang="en-US" sz="24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3019903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ctrTitle"/>
          </p:nvPr>
        </p:nvSpPr>
        <p:spPr>
          <a:xfrm>
            <a:off x="684213" y="2420938"/>
            <a:ext cx="7772400" cy="1800225"/>
          </a:xfrm>
        </p:spPr>
        <p:txBody>
          <a:bodyPr/>
          <a:lstStyle/>
          <a:p>
            <a:r>
              <a:rPr lang="zh-TW" altLang="en-US" sz="11500">
                <a:solidFill>
                  <a:srgbClr val="0070C0"/>
                </a:solidFill>
              </a:rPr>
              <a:t>结 束</a:t>
            </a:r>
            <a:endParaRPr lang="en-US" altLang="zh-CN" sz="1150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64957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2800" b="1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11778</TotalTime>
  <Words>4998</Words>
  <Application>Microsoft Macintosh PowerPoint</Application>
  <PresentationFormat>全屏显示(4:3)</PresentationFormat>
  <Paragraphs>1466</Paragraphs>
  <Slides>94</Slides>
  <Notes>30</Notes>
  <HiddenSlides>25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94</vt:i4>
      </vt:variant>
    </vt:vector>
  </HeadingPairs>
  <TitlesOfParts>
    <vt:vector size="111" baseType="lpstr">
      <vt:lpstr>等线</vt:lpstr>
      <vt:lpstr>华文楷体</vt:lpstr>
      <vt:lpstr>宋体</vt:lpstr>
      <vt:lpstr>宋体</vt:lpstr>
      <vt:lpstr>微软雅黑</vt:lpstr>
      <vt:lpstr>微软雅黑</vt:lpstr>
      <vt:lpstr>幼圆</vt:lpstr>
      <vt:lpstr>Arial</vt:lpstr>
      <vt:lpstr>Calibri</vt:lpstr>
      <vt:lpstr>Calibri Light</vt:lpstr>
      <vt:lpstr>Consolas</vt:lpstr>
      <vt:lpstr>Courier New</vt:lpstr>
      <vt:lpstr>Helvetica Neue</vt:lpstr>
      <vt:lpstr>Lucida Console</vt:lpstr>
      <vt:lpstr>Mangal</vt:lpstr>
      <vt:lpstr>Wingdings</vt:lpstr>
      <vt:lpstr>Office Theme</vt:lpstr>
      <vt:lpstr>面向对象程序设计基础 （OOP）</vt:lpstr>
      <vt:lpstr>本讲内容提要</vt:lpstr>
      <vt:lpstr>string 字符串类</vt:lpstr>
      <vt:lpstr>变长字符串</vt:lpstr>
      <vt:lpstr>string类常用函数</vt:lpstr>
      <vt:lpstr>string类常用函数</vt:lpstr>
      <vt:lpstr>string类常用函数</vt:lpstr>
      <vt:lpstr>string类常用函数</vt:lpstr>
      <vt:lpstr>string类常用函数</vt:lpstr>
      <vt:lpstr>iostream 输入输出流</vt:lpstr>
      <vt:lpstr>回忆：重载输出流运算符</vt:lpstr>
      <vt:lpstr>STL输入输出流</vt:lpstr>
      <vt:lpstr>从ostream和cout开始</vt:lpstr>
      <vt:lpstr>实现自己的ostream</vt:lpstr>
      <vt:lpstr>格式化输出</vt:lpstr>
      <vt:lpstr>格式化输出</vt:lpstr>
      <vt:lpstr>流操纵算子(stream manipulator)</vt:lpstr>
      <vt:lpstr>流操纵算子：endl</vt:lpstr>
      <vt:lpstr>流操纵算子：endl</vt:lpstr>
      <vt:lpstr>不能复制的cout</vt:lpstr>
      <vt:lpstr>不能复制的cout</vt:lpstr>
      <vt:lpstr>文件输入输出流</vt:lpstr>
      <vt:lpstr>读入示例</vt:lpstr>
      <vt:lpstr>其他操作</vt:lpstr>
      <vt:lpstr>istream与scanf</vt:lpstr>
      <vt:lpstr>字符串输入输出流</vt:lpstr>
      <vt:lpstr>stringstream</vt:lpstr>
      <vt:lpstr>使用示例</vt:lpstr>
      <vt:lpstr>获取stringstream的buffer</vt:lpstr>
      <vt:lpstr>获取stringstream的buffer</vt:lpstr>
      <vt:lpstr>实现一个类型转换函数</vt:lpstr>
      <vt:lpstr>实现一个类型转换函数</vt:lpstr>
      <vt:lpstr>函数对象</vt:lpstr>
      <vt:lpstr>排序</vt:lpstr>
      <vt:lpstr>倒转排序</vt:lpstr>
      <vt:lpstr>函数对象</vt:lpstr>
      <vt:lpstr>如何实现函数对象</vt:lpstr>
      <vt:lpstr>实现自己的sort</vt:lpstr>
      <vt:lpstr>实现自己的sort</vt:lpstr>
      <vt:lpstr>自定义类型的排序</vt:lpstr>
      <vt:lpstr>自定义类型的排序</vt:lpstr>
      <vt:lpstr>自定义类型的排序</vt:lpstr>
      <vt:lpstr>STL与函数对象</vt:lpstr>
      <vt:lpstr>智能指针与 引用计数</vt:lpstr>
      <vt:lpstr>指针的销毁</vt:lpstr>
      <vt:lpstr>指针的销毁</vt:lpstr>
      <vt:lpstr>智能指针</vt:lpstr>
      <vt:lpstr>引用计数</vt:lpstr>
      <vt:lpstr>实现自己的引用计数</vt:lpstr>
      <vt:lpstr>实现自己的引用计数</vt:lpstr>
      <vt:lpstr>实现自己的引用计数</vt:lpstr>
      <vt:lpstr>运行过程</vt:lpstr>
      <vt:lpstr>运行过程</vt:lpstr>
      <vt:lpstr>运行过程</vt:lpstr>
      <vt:lpstr>运行过程</vt:lpstr>
      <vt:lpstr>shared_ptr的其他用法</vt:lpstr>
      <vt:lpstr>智能指针不总是智能</vt:lpstr>
      <vt:lpstr>智能指针不总是智能</vt:lpstr>
      <vt:lpstr>智能指针不总是智能</vt:lpstr>
      <vt:lpstr>智能指针不总是智能</vt:lpstr>
      <vt:lpstr>智能指针不总是智能</vt:lpstr>
      <vt:lpstr>智能指针不总是智能</vt:lpstr>
      <vt:lpstr>智能指针不总是智能</vt:lpstr>
      <vt:lpstr>智能指针不总是智能</vt:lpstr>
      <vt:lpstr>弱引用</vt:lpstr>
      <vt:lpstr>例子：弱引用</vt:lpstr>
      <vt:lpstr>独享所有权</vt:lpstr>
      <vt:lpstr>智能指针总结</vt:lpstr>
      <vt:lpstr>以下内容 感兴趣可以自学 （大作业可能会用到）</vt:lpstr>
      <vt:lpstr>lambda表达式 与STL函数封装</vt:lpstr>
      <vt:lpstr>lambda表达式</vt:lpstr>
      <vt:lpstr>lambda表达式</vt:lpstr>
      <vt:lpstr>捕获列表</vt:lpstr>
      <vt:lpstr>捕获列表</vt:lpstr>
      <vt:lpstr>使用lambda表达式自定义排序</vt:lpstr>
      <vt:lpstr>函数对象的绑定</vt:lpstr>
      <vt:lpstr>编译期绑定</vt:lpstr>
      <vt:lpstr>动态绑定</vt:lpstr>
      <vt:lpstr>动态绑定</vt:lpstr>
      <vt:lpstr>STL与函数对象</vt:lpstr>
      <vt:lpstr>函数对象的组合</vt:lpstr>
      <vt:lpstr>字符串处理与 正则表达式</vt:lpstr>
      <vt:lpstr>正则表达式</vt:lpstr>
      <vt:lpstr>基本模式匹配</vt:lpstr>
      <vt:lpstr>字符簇</vt:lpstr>
      <vt:lpstr>字符簇</vt:lpstr>
      <vt:lpstr>重复模式</vt:lpstr>
      <vt:lpstr>或连接符</vt:lpstr>
      <vt:lpstr>分组</vt:lpstr>
      <vt:lpstr>更多内容</vt:lpstr>
      <vt:lpstr>原生字符串</vt:lpstr>
      <vt:lpstr>正则表达式库 &lt;regex&gt;</vt:lpstr>
      <vt:lpstr>匹配的例子</vt:lpstr>
      <vt:lpstr>结 束</vt:lpstr>
    </vt:vector>
  </TitlesOfParts>
  <Company>清华大学</Company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课程介绍</dc:title>
  <dc:creator>徐明星</dc:creator>
  <cp:lastModifiedBy>Zhiyuan Liu</cp:lastModifiedBy>
  <cp:revision>2728</cp:revision>
  <dcterms:created xsi:type="dcterms:W3CDTF">2002-09-18T00:55:13Z</dcterms:created>
  <dcterms:modified xsi:type="dcterms:W3CDTF">2018-04-27T04:30:05Z</dcterms:modified>
</cp:coreProperties>
</file>