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45"/>
  </p:notesMasterIdLst>
  <p:handoutMasterIdLst>
    <p:handoutMasterId r:id="rId46"/>
  </p:handoutMasterIdLst>
  <p:sldIdLst>
    <p:sldId id="256" r:id="rId2"/>
    <p:sldId id="333" r:id="rId3"/>
    <p:sldId id="422" r:id="rId4"/>
    <p:sldId id="385" r:id="rId5"/>
    <p:sldId id="418" r:id="rId6"/>
    <p:sldId id="382" r:id="rId7"/>
    <p:sldId id="335" r:id="rId8"/>
    <p:sldId id="268" r:id="rId9"/>
    <p:sldId id="287" r:id="rId10"/>
    <p:sldId id="288" r:id="rId11"/>
    <p:sldId id="398" r:id="rId12"/>
    <p:sldId id="367" r:id="rId13"/>
    <p:sldId id="290" r:id="rId14"/>
    <p:sldId id="289" r:id="rId15"/>
    <p:sldId id="423" r:id="rId16"/>
    <p:sldId id="399" r:id="rId17"/>
    <p:sldId id="386" r:id="rId18"/>
    <p:sldId id="388" r:id="rId19"/>
    <p:sldId id="400" r:id="rId20"/>
    <p:sldId id="322" r:id="rId21"/>
    <p:sldId id="387" r:id="rId22"/>
    <p:sldId id="405" r:id="rId23"/>
    <p:sldId id="401" r:id="rId24"/>
    <p:sldId id="366" r:id="rId25"/>
    <p:sldId id="403" r:id="rId26"/>
    <p:sldId id="336" r:id="rId27"/>
    <p:sldId id="337" r:id="rId28"/>
    <p:sldId id="338" r:id="rId29"/>
    <p:sldId id="384" r:id="rId30"/>
    <p:sldId id="390" r:id="rId31"/>
    <p:sldId id="331" r:id="rId32"/>
    <p:sldId id="419" r:id="rId33"/>
    <p:sldId id="406" r:id="rId34"/>
    <p:sldId id="407" r:id="rId35"/>
    <p:sldId id="408" r:id="rId36"/>
    <p:sldId id="409" r:id="rId37"/>
    <p:sldId id="410" r:id="rId38"/>
    <p:sldId id="411" r:id="rId39"/>
    <p:sldId id="412" r:id="rId40"/>
    <p:sldId id="413" r:id="rId41"/>
    <p:sldId id="415" r:id="rId42"/>
    <p:sldId id="416" r:id="rId43"/>
    <p:sldId id="417" r:id="rId4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6951"/>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9" autoAdjust="0"/>
    <p:restoredTop sz="90126" autoAdjust="0"/>
  </p:normalViewPr>
  <p:slideViewPr>
    <p:cSldViewPr>
      <p:cViewPr varScale="1">
        <p:scale>
          <a:sx n="99" d="100"/>
          <a:sy n="99" d="100"/>
        </p:scale>
        <p:origin x="1464" y="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DFB45AD2-D9DC-4B1A-96DF-D0A9B559DB53}"/>
    <pc:docChg chg="modSld">
      <pc:chgData name="Pablo Esteban Gutiérrez-Fonseca (he/him)" userId="25bdc618-995f-415b-9b28-31563f05eb38" providerId="ADAL" clId="{DFB45AD2-D9DC-4B1A-96DF-D0A9B559DB53}" dt="2024-02-06T16:04:00.192" v="4"/>
      <pc:docMkLst>
        <pc:docMk/>
      </pc:docMkLst>
      <pc:sldChg chg="addSp modSp mod modNotesTx">
        <pc:chgData name="Pablo Esteban Gutiérrez-Fonseca (he/him)" userId="25bdc618-995f-415b-9b28-31563f05eb38" providerId="ADAL" clId="{DFB45AD2-D9DC-4B1A-96DF-D0A9B559DB53}" dt="2024-02-06T16:04:00.192" v="4"/>
        <pc:sldMkLst>
          <pc:docMk/>
          <pc:sldMk cId="4225481227" sldId="384"/>
        </pc:sldMkLst>
        <pc:picChg chg="add mod">
          <ac:chgData name="Pablo Esteban Gutiérrez-Fonseca (he/him)" userId="25bdc618-995f-415b-9b28-31563f05eb38" providerId="ADAL" clId="{DFB45AD2-D9DC-4B1A-96DF-D0A9B559DB53}" dt="2024-02-06T16:02:35.733" v="3" actId="1076"/>
          <ac:picMkLst>
            <pc:docMk/>
            <pc:sldMk cId="4225481227" sldId="384"/>
            <ac:picMk id="5" creationId="{7F1E8385-9248-A5E1-E6B9-C77E244B3EE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A577EFE1-555A-4FC1-A5A3-01C7E5B5FEC9}" type="datetimeFigureOut">
              <a:rPr lang="en-US"/>
              <a:pPr>
                <a:defRPr/>
              </a:pPr>
              <a:t>2/6/2024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A26BE45F-C4D0-42B2-8037-29BEA31CAC91}" type="slidenum">
              <a:rPr lang="en-US"/>
              <a:pPr>
                <a:defRPr/>
              </a:pPr>
              <a:t>‹#›</a:t>
            </a:fld>
            <a:endParaRPr lang="en-US"/>
          </a:p>
        </p:txBody>
      </p:sp>
    </p:spTree>
    <p:extLst>
      <p:ext uri="{BB962C8B-B14F-4D97-AF65-F5344CB8AC3E}">
        <p14:creationId xmlns:p14="http://schemas.microsoft.com/office/powerpoint/2010/main" val="40576774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72D4DE6E-F9E8-46C6-B1AB-E24226C77BF3}" type="datetimeFigureOut">
              <a:rPr lang="en-US"/>
              <a:pPr>
                <a:defRPr/>
              </a:pPr>
              <a:t>2/6/2024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2D5B94D9-487F-4C4E-9786-3BFFDFF8FDBA}" type="slidenum">
              <a:rPr lang="en-US"/>
              <a:pPr>
                <a:defRPr/>
              </a:pPr>
              <a:t>‹#›</a:t>
            </a:fld>
            <a:endParaRPr lang="en-US"/>
          </a:p>
        </p:txBody>
      </p:sp>
    </p:spTree>
    <p:extLst>
      <p:ext uri="{BB962C8B-B14F-4D97-AF65-F5344CB8AC3E}">
        <p14:creationId xmlns:p14="http://schemas.microsoft.com/office/powerpoint/2010/main" val="3367971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fld id="{4EA2DB7E-64DE-414C-90E7-EC0FEBE1A4CF}" type="slidenum">
              <a:rPr lang="en-US" smtClean="0"/>
              <a:pPr/>
              <a:t>13</a:t>
            </a:fld>
            <a:endParaRPr lang="en-US"/>
          </a:p>
        </p:txBody>
      </p:sp>
    </p:spTree>
    <p:extLst>
      <p:ext uri="{BB962C8B-B14F-4D97-AF65-F5344CB8AC3E}">
        <p14:creationId xmlns:p14="http://schemas.microsoft.com/office/powerpoint/2010/main" val="35163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31</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18</a:t>
            </a:fld>
            <a:endParaRPr lang="en-US"/>
          </a:p>
        </p:txBody>
      </p:sp>
    </p:spTree>
    <p:extLst>
      <p:ext uri="{BB962C8B-B14F-4D97-AF65-F5344CB8AC3E}">
        <p14:creationId xmlns:p14="http://schemas.microsoft.com/office/powerpoint/2010/main" val="404462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31</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19</a:t>
            </a:fld>
            <a:endParaRPr lang="en-US"/>
          </a:p>
        </p:txBody>
      </p:sp>
    </p:spTree>
    <p:extLst>
      <p:ext uri="{BB962C8B-B14F-4D97-AF65-F5344CB8AC3E}">
        <p14:creationId xmlns:p14="http://schemas.microsoft.com/office/powerpoint/2010/main" val="264859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https://www.investopedia.com/terms/s/skewness.asp</a:t>
            </a:r>
          </a:p>
          <a:p>
            <a:r>
              <a:rPr lang="en-US" b="0" i="0" dirty="0">
                <a:solidFill>
                  <a:srgbClr val="111111"/>
                </a:solidFill>
                <a:effectLst/>
                <a:latin typeface="SourceSansPro"/>
              </a:rPr>
              <a:t> Pearson’s second coefficient of skewness, or Pearson median skewness, subtracts the median from the mean, multiplies the difference by three, and divides the product by the standard deviation.</a:t>
            </a:r>
            <a:endParaRPr lang="en-US" dirty="0"/>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21</a:t>
            </a:fld>
            <a:endParaRPr lang="en-US"/>
          </a:p>
        </p:txBody>
      </p:sp>
    </p:spTree>
    <p:extLst>
      <p:ext uri="{BB962C8B-B14F-4D97-AF65-F5344CB8AC3E}">
        <p14:creationId xmlns:p14="http://schemas.microsoft.com/office/powerpoint/2010/main" val="1171763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29</a:t>
            </a:r>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23</a:t>
            </a:fld>
            <a:endParaRPr lang="en-US"/>
          </a:p>
        </p:txBody>
      </p:sp>
    </p:spTree>
    <p:extLst>
      <p:ext uri="{BB962C8B-B14F-4D97-AF65-F5344CB8AC3E}">
        <p14:creationId xmlns:p14="http://schemas.microsoft.com/office/powerpoint/2010/main" val="33279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simpler terms, this notation communicates that when you take a sufficiently large sample from a population (where </a:t>
            </a: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Söhne"/>
              </a:rPr>
              <a:t> is sufficiently large), the distribution of sample means will resemble a normal distribution with a mean equal to the population mean </a:t>
            </a:r>
            <a:r>
              <a:rPr lang="en-US" b="0" i="0" dirty="0">
                <a:solidFill>
                  <a:srgbClr val="374151"/>
                </a:solidFill>
                <a:effectLst/>
                <a:latin typeface="KaTeX_Main"/>
              </a:rPr>
              <a:t>�</a:t>
            </a:r>
            <a:r>
              <a:rPr lang="en-US" b="0" i="1" dirty="0">
                <a:solidFill>
                  <a:srgbClr val="374151"/>
                </a:solidFill>
                <a:effectLst/>
                <a:latin typeface="KaTeX_Math"/>
              </a:rPr>
              <a:t>μ</a:t>
            </a:r>
            <a:r>
              <a:rPr lang="en-US" b="0" i="0" dirty="0">
                <a:solidFill>
                  <a:srgbClr val="374151"/>
                </a:solidFill>
                <a:effectLst/>
                <a:latin typeface="Söhne"/>
              </a:rPr>
              <a:t> and a standard deviation equal to the population standard deviation </a:t>
            </a:r>
            <a:r>
              <a:rPr lang="en-US" b="0" i="0" dirty="0">
                <a:solidFill>
                  <a:srgbClr val="374151"/>
                </a:solidFill>
                <a:effectLst/>
                <a:latin typeface="KaTeX_Main"/>
              </a:rPr>
              <a:t>�</a:t>
            </a:r>
            <a:r>
              <a:rPr lang="en-US" b="0" i="1" dirty="0">
                <a:solidFill>
                  <a:srgbClr val="374151"/>
                </a:solidFill>
                <a:effectLst/>
                <a:latin typeface="KaTeX_Math"/>
              </a:rPr>
              <a:t>σ</a:t>
            </a:r>
            <a:r>
              <a:rPr lang="en-US" b="0" i="0" dirty="0">
                <a:solidFill>
                  <a:srgbClr val="374151"/>
                </a:solidFill>
                <a:effectLst/>
                <a:latin typeface="Söhne"/>
              </a:rPr>
              <a:t> divided by the square root of the sample size </a:t>
            </a:r>
            <a:r>
              <a:rPr lang="en-US" b="0" i="0" dirty="0">
                <a:solidFill>
                  <a:srgbClr val="374151"/>
                </a:solidFill>
                <a:effectLst/>
                <a:latin typeface="KaTeX_Main"/>
              </a:rPr>
              <a:t>�</a:t>
            </a:r>
            <a:r>
              <a:rPr lang="en-US" b="0" i="1" dirty="0">
                <a:solidFill>
                  <a:srgbClr val="374151"/>
                </a:solidFill>
                <a:effectLst/>
                <a:latin typeface="KaTeX_Math"/>
              </a:rPr>
              <a:t>n</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pPr>
              <a:defRPr/>
            </a:pPr>
            <a:fld id="{2D5B94D9-487F-4C4E-9786-3BFFDFF8FDBA}" type="slidenum">
              <a:rPr lang="en-US" smtClean="0"/>
              <a:pPr>
                <a:defRPr/>
              </a:pPr>
              <a:t>29</a:t>
            </a:fld>
            <a:endParaRPr lang="en-US"/>
          </a:p>
        </p:txBody>
      </p:sp>
    </p:spTree>
    <p:extLst>
      <p:ext uri="{BB962C8B-B14F-4D97-AF65-F5344CB8AC3E}">
        <p14:creationId xmlns:p14="http://schemas.microsoft.com/office/powerpoint/2010/main" val="94531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Data transformations are valuable tools, offering man benefits. However, they should be used appropriately, in an informed manner. Too many statistical texts gloss over this issue, leaving researchers ill-prepared to utilize these tools appropriately. All of the transformations examined here reduce non-normality by reducing the relative spacing of scores on the right side of the distribution more than the scores on the left side. </a:t>
            </a:r>
          </a:p>
          <a:p>
            <a:pPr>
              <a:defRPr/>
            </a:pPr>
            <a:r>
              <a:rPr lang="en-US" dirty="0"/>
              <a:t>However, the very act of altering the relative distances between data points, which is how these transformations improve normality, raises issues in the interpretation of the data. If done correctly, all data points remain in the same relative order as prior to transformation. This allows researchers to continue to interpret results in terms of increasing scores. However, this might be undesirable if the original variables were meant to be substantively interpretable (e.g., annual income, years of age, grade, GPA) because the variables become more complex to interpret due to the curvilinear nature of the transformations. Researchers must therefore be careful when interpreting results based on transformed data. </a:t>
            </a:r>
          </a:p>
          <a:p>
            <a:pPr>
              <a:defRPr/>
            </a:pPr>
            <a:r>
              <a:rPr lang="en-US" b="1" dirty="0"/>
              <a:t>CONCLUSIONS AND OTHER DIRECTIONS</a:t>
            </a:r>
          </a:p>
          <a:p>
            <a:pPr>
              <a:defRPr/>
            </a:pPr>
            <a:r>
              <a:rPr lang="en-US" dirty="0"/>
              <a:t>Four recommendations for researchers grow out of this discussion: </a:t>
            </a:r>
          </a:p>
          <a:p>
            <a:pPr>
              <a:defRPr/>
            </a:pPr>
            <a:r>
              <a:rPr lang="en-US" dirty="0"/>
              <a:t>1. Always examine and understand data prior to performing analyses. To do less is to increase the chance of drawing incorrect conclusions. </a:t>
            </a:r>
          </a:p>
          <a:p>
            <a:pPr>
              <a:defRPr/>
            </a:pPr>
            <a:r>
              <a:rPr lang="en-US" dirty="0"/>
              <a:t>2. Know the requirements of the data analysis technique to be used. As Zimmerman (1998) and others have pointed out, even nonparametric analyses, which are generally thought to be "assumption-free," can benefit from examination of the data. </a:t>
            </a:r>
          </a:p>
          <a:p>
            <a:pPr>
              <a:defRPr/>
            </a:pPr>
            <a:r>
              <a:rPr lang="en-US" dirty="0"/>
              <a:t>3. Utilize data transformations with care--and never unless there is a clear reason. Data transformations can alter the fundamental nature of the data, such as changing the measurement scale from interval or ratio to ordinal and creating curvilinear relationships, thereby complicating interpretation. As discussed above, there are many valid reasons for utilizing data transformations, including improvement of normality, variance stabilization, and conversion of scales to interval measurement </a:t>
            </a:r>
          </a:p>
          <a:p>
            <a:pPr>
              <a:defRPr/>
            </a:pPr>
            <a:r>
              <a:rPr lang="en-US" dirty="0"/>
              <a:t>4. Ensure that the variable is anchored at a place where the transformation will have the optimal effect. In the case of the three transformations discussed, the anchor point should be 1.0. </a:t>
            </a:r>
          </a:p>
          <a:p>
            <a:pPr>
              <a:defRPr/>
            </a:pPr>
            <a:endParaRPr lang="en-US" dirty="0"/>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D7448DA-6274-400E-B565-4EA6DF23746A}" type="slidenum">
              <a:rPr lang="en-US" smtClean="0">
                <a:solidFill>
                  <a:prstClr val="black"/>
                </a:solidFill>
              </a:rPr>
              <a:pPr eaLnBrk="1" hangingPunct="1"/>
              <a:t>39</a:t>
            </a:fld>
            <a:endParaRPr lang="en-US">
              <a:solidFill>
                <a:prstClr val="black"/>
              </a:solidFill>
            </a:endParaRPr>
          </a:p>
        </p:txBody>
      </p:sp>
    </p:spTree>
    <p:extLst>
      <p:ext uri="{BB962C8B-B14F-4D97-AF65-F5344CB8AC3E}">
        <p14:creationId xmlns:p14="http://schemas.microsoft.com/office/powerpoint/2010/main" val="368324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To reflect, one multiplies a variable by -1, and then adds a constant to the distribution to bring the minimum value back above 1.0.  </a:t>
            </a:r>
          </a:p>
          <a:p>
            <a:r>
              <a:rPr lang="en-US"/>
              <a:t>All three transformations will have the greatest effect if the distribution is anchored at 1.0, and as the minimum value of the distribution moves away from 1.0 the effectiveness of the transformation diminishes dramatically.  </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B5C58B7-9684-4F0F-8655-CF7CCF7F7DB3}" type="slidenum">
              <a:rPr lang="en-US" smtClean="0">
                <a:solidFill>
                  <a:prstClr val="black"/>
                </a:solidFill>
              </a:rPr>
              <a:pPr eaLnBrk="1" hangingPunct="1"/>
              <a:t>40</a:t>
            </a:fld>
            <a:endParaRPr lang="en-US">
              <a:solidFill>
                <a:prstClr val="black"/>
              </a:solidFill>
            </a:endParaRPr>
          </a:p>
        </p:txBody>
      </p:sp>
    </p:spTree>
    <p:extLst>
      <p:ext uri="{BB962C8B-B14F-4D97-AF65-F5344CB8AC3E}">
        <p14:creationId xmlns:p14="http://schemas.microsoft.com/office/powerpoint/2010/main" val="1583776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Data transformations are valuable tools, offering man benefits. However, they should be used appropriately, in an informed manner. Too many statistical texts gloss over this issue, leaving researchers ill-prepared to utilize these tools appropriately. All of the transformations examined here reduce non-normality by reducing the relative spacing of scores on the right side of the distribution more than the scores on the left side. </a:t>
            </a:r>
          </a:p>
          <a:p>
            <a:pPr>
              <a:defRPr/>
            </a:pPr>
            <a:r>
              <a:rPr lang="en-US" dirty="0"/>
              <a:t>However, the very act of altering the relative distances between data points, which is how these transformations improve normality, raises issues in the interpretation of the data. If done correctly, all data points remain in the same relative order as prior to transformation. This allows researchers to continue to interpret results in terms of increasing scores. However, this might be undesirable if the original variables were meant to be substantively interpretable (e.g., annual income, years of age, grade, GPA) because the variables become more complex to interpret due to the curvilinear nature of the transformations. Researchers must therefore be careful when interpreting results based on transformed data. </a:t>
            </a:r>
          </a:p>
          <a:p>
            <a:pPr>
              <a:defRPr/>
            </a:pPr>
            <a:r>
              <a:rPr lang="en-US" b="1" dirty="0"/>
              <a:t>CONCLUSIONS AND OTHER DIRECTIONS</a:t>
            </a:r>
          </a:p>
          <a:p>
            <a:pPr>
              <a:defRPr/>
            </a:pPr>
            <a:r>
              <a:rPr lang="en-US" dirty="0"/>
              <a:t>Four recommendations for researchers grow out of this discussion: </a:t>
            </a:r>
          </a:p>
          <a:p>
            <a:pPr>
              <a:defRPr/>
            </a:pPr>
            <a:r>
              <a:rPr lang="en-US" dirty="0"/>
              <a:t>1. Always examine and understand data prior to performing analyses. To do less is to increase the chance of drawing incorrect conclusions. </a:t>
            </a:r>
          </a:p>
          <a:p>
            <a:pPr>
              <a:defRPr/>
            </a:pPr>
            <a:r>
              <a:rPr lang="en-US" dirty="0"/>
              <a:t>2. Know the requirements of the data analysis technique to be used. As Zimmerman (1998) and others have pointed out, even nonparametric analyses, which are generally thought to be "assumption-free," can benefit from examination of the data. </a:t>
            </a:r>
          </a:p>
          <a:p>
            <a:pPr>
              <a:defRPr/>
            </a:pPr>
            <a:r>
              <a:rPr lang="en-US" dirty="0"/>
              <a:t>3. Utilize data transformations with care--and never unless there is a clear reason. Data transformations can alter the fundamental nature of the data, such as changing the measurement scale from interval or ratio to ordinal and creating curvilinear relationships, thereby complicating interpretation. As discussed above, there are many valid reasons for utilizing data transformations, including improvement of normality, variance stabilization, and conversion of scales to interval measurement </a:t>
            </a:r>
          </a:p>
          <a:p>
            <a:pPr>
              <a:defRPr/>
            </a:pPr>
            <a:r>
              <a:rPr lang="en-US" dirty="0"/>
              <a:t>4. Ensure that the variable is anchored at a place where the transformation will have the optimal effect. In the case of the three transformations discussed, the anchor point should be 1.0. </a:t>
            </a:r>
            <a:endParaRPr lang="en-US"/>
          </a:p>
          <a:p>
            <a:pPr>
              <a:defRPr/>
            </a:pPr>
            <a:endParaRPr lang="en-US"/>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8B0123-AAD3-44E4-A6BB-71AFC83DC3A2}" type="slidenum">
              <a:rPr lang="en-US" smtClean="0">
                <a:solidFill>
                  <a:prstClr val="black"/>
                </a:solidFill>
              </a:rPr>
              <a:pPr eaLnBrk="1" hangingPunct="1"/>
              <a:t>43</a:t>
            </a:fld>
            <a:endParaRPr lang="en-US">
              <a:solidFill>
                <a:prstClr val="black"/>
              </a:solidFill>
            </a:endParaRPr>
          </a:p>
        </p:txBody>
      </p:sp>
    </p:spTree>
    <p:extLst>
      <p:ext uri="{BB962C8B-B14F-4D97-AF65-F5344CB8AC3E}">
        <p14:creationId xmlns:p14="http://schemas.microsoft.com/office/powerpoint/2010/main" val="3557253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
        <p:nvSpPr>
          <p:cNvPr id="6" name="Date Placeholder 9"/>
          <p:cNvSpPr>
            <a:spLocks noGrp="1"/>
          </p:cNvSpPr>
          <p:nvPr>
            <p:ph type="dt" sz="half" idx="10"/>
          </p:nvPr>
        </p:nvSpPr>
        <p:spPr/>
        <p:txBody>
          <a:bodyPr/>
          <a:lstStyle>
            <a:lvl1pPr>
              <a:defRPr>
                <a:solidFill>
                  <a:schemeClr val="bg2"/>
                </a:solidFill>
              </a:defRPr>
            </a:lvl1pPr>
          </a:lstStyle>
          <a:p>
            <a:pPr>
              <a:defRPr/>
            </a:pPr>
            <a:endParaRPr lang="en-US"/>
          </a:p>
        </p:txBody>
      </p:sp>
      <p:sp>
        <p:nvSpPr>
          <p:cNvPr id="7" name="Slide Number Placeholder 10"/>
          <p:cNvSpPr>
            <a:spLocks noGrp="1"/>
          </p:cNvSpPr>
          <p:nvPr>
            <p:ph type="sldNum" sz="quarter" idx="11"/>
          </p:nvPr>
        </p:nvSpPr>
        <p:spPr/>
        <p:txBody>
          <a:bodyPr/>
          <a:lstStyle>
            <a:lvl1pPr>
              <a:defRPr>
                <a:solidFill>
                  <a:srgbClr val="FFFFFF"/>
                </a:solidFill>
              </a:defRPr>
            </a:lvl1pPr>
          </a:lstStyle>
          <a:p>
            <a:pPr>
              <a:defRPr/>
            </a:pPr>
            <a:fld id="{7129F7E9-F362-43A8-A857-E42298D75B97}" type="slidenum">
              <a:rPr lang="en-US"/>
              <a:pPr>
                <a:defRPr/>
              </a:pPr>
              <a:t>‹#›</a:t>
            </a:fld>
            <a:endParaRPr lang="en-US"/>
          </a:p>
        </p:txBody>
      </p:sp>
      <p:sp>
        <p:nvSpPr>
          <p:cNvPr id="8" name="Footer Placeholder 11"/>
          <p:cNvSpPr>
            <a:spLocks noGrp="1"/>
          </p:cNvSpPr>
          <p:nvPr>
            <p:ph type="ftr" sz="quarter" idx="12"/>
          </p:nvPr>
        </p:nvSpPr>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211816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7C6DD7F4-008C-40C8-B725-7E3CB27E5932}" type="slidenum">
              <a:rPr lang="en-US"/>
              <a:pPr>
                <a:defRPr/>
              </a:pPr>
              <a:t>‹#›</a:t>
            </a:fld>
            <a:endParaRPr lang="en-US"/>
          </a:p>
        </p:txBody>
      </p:sp>
    </p:spTree>
    <p:extLst>
      <p:ext uri="{BB962C8B-B14F-4D97-AF65-F5344CB8AC3E}">
        <p14:creationId xmlns:p14="http://schemas.microsoft.com/office/powerpoint/2010/main" val="3887680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bg2"/>
                </a:solidFill>
              </a:defRPr>
            </a:lvl1pPr>
          </a:lstStyle>
          <a:p>
            <a:pPr>
              <a:defRPr/>
            </a:pPr>
            <a:fld id="{1981301E-17BE-498B-8208-42E045BD41EC}" type="slidenum">
              <a:rPr lang="en-US"/>
              <a:pPr>
                <a:defRPr/>
              </a:pPr>
              <a:t>‹#›</a:t>
            </a:fld>
            <a:endParaRPr lang="en-US"/>
          </a:p>
        </p:txBody>
      </p:sp>
    </p:spTree>
    <p:extLst>
      <p:ext uri="{BB962C8B-B14F-4D97-AF65-F5344CB8AC3E}">
        <p14:creationId xmlns:p14="http://schemas.microsoft.com/office/powerpoint/2010/main" val="365355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DE6305B1-48B5-4423-83A8-00A17A347703}" type="slidenum">
              <a:rPr lang="en-US"/>
              <a:pPr>
                <a:defRPr/>
              </a:pPr>
              <a:t>‹#›</a:t>
            </a:fld>
            <a:endParaRPr lang="en-US"/>
          </a:p>
        </p:txBody>
      </p:sp>
    </p:spTree>
    <p:extLst>
      <p:ext uri="{BB962C8B-B14F-4D97-AF65-F5344CB8AC3E}">
        <p14:creationId xmlns:p14="http://schemas.microsoft.com/office/powerpoint/2010/main" val="15666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
        <p:nvSpPr>
          <p:cNvPr id="6" name="Date Placeholder 8"/>
          <p:cNvSpPr>
            <a:spLocks noGrp="1"/>
          </p:cNvSpPr>
          <p:nvPr>
            <p:ph type="dt" sz="half" idx="10"/>
          </p:nvPr>
        </p:nvSpPr>
        <p:spPr/>
        <p:txBody>
          <a:bodyPr/>
          <a:lstStyle>
            <a:lvl1pPr>
              <a:defRPr>
                <a:solidFill>
                  <a:srgbClr val="FFFFFF"/>
                </a:solidFill>
              </a:defRPr>
            </a:lvl1pPr>
          </a:lstStyle>
          <a:p>
            <a:pPr>
              <a:defRPr/>
            </a:pPr>
            <a:endParaRPr lang="en-US"/>
          </a:p>
        </p:txBody>
      </p:sp>
      <p:sp>
        <p:nvSpPr>
          <p:cNvPr id="7" name="Slide Number Placeholder 9"/>
          <p:cNvSpPr>
            <a:spLocks noGrp="1"/>
          </p:cNvSpPr>
          <p:nvPr>
            <p:ph type="sldNum" sz="quarter" idx="11"/>
          </p:nvPr>
        </p:nvSpPr>
        <p:spPr/>
        <p:txBody>
          <a:bodyPr/>
          <a:lstStyle>
            <a:lvl1pPr>
              <a:defRPr>
                <a:solidFill>
                  <a:schemeClr val="bg2"/>
                </a:solidFill>
              </a:defRPr>
            </a:lvl1pPr>
          </a:lstStyle>
          <a:p>
            <a:pPr>
              <a:defRPr/>
            </a:pPr>
            <a:fld id="{4F6C92EC-D148-4F08-8A05-073D12A05FA3}" type="slidenum">
              <a:rPr lang="en-US"/>
              <a:pPr>
                <a:defRPr/>
              </a:pPr>
              <a:t>‹#›</a:t>
            </a:fld>
            <a:endParaRPr lang="en-US"/>
          </a:p>
        </p:txBody>
      </p:sp>
      <p:sp>
        <p:nvSpPr>
          <p:cNvPr id="8" name="Footer Placeholder 10"/>
          <p:cNvSpPr>
            <a:spLocks noGrp="1"/>
          </p:cNvSpPr>
          <p:nvPr>
            <p:ph type="ftr" sz="quarter" idx="12"/>
          </p:nvPr>
        </p:nvSpPr>
        <p:spPr/>
        <p:txBody>
          <a:bodyPr/>
          <a:lstStyle>
            <a:lvl1pPr>
              <a:defRPr>
                <a:solidFill>
                  <a:srgbClr val="FFFFFF"/>
                </a:solidFill>
              </a:defRPr>
            </a:lvl1pPr>
          </a:lstStyle>
          <a:p>
            <a:pPr>
              <a:defRPr/>
            </a:pPr>
            <a:endParaRPr lang="en-US"/>
          </a:p>
        </p:txBody>
      </p:sp>
    </p:spTree>
    <p:extLst>
      <p:ext uri="{BB962C8B-B14F-4D97-AF65-F5344CB8AC3E}">
        <p14:creationId xmlns:p14="http://schemas.microsoft.com/office/powerpoint/2010/main" val="544005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p:cNvSpPr>
            <a:spLocks noGrp="1"/>
          </p:cNvSpPr>
          <p:nvPr>
            <p:ph type="title"/>
          </p:nvPr>
        </p:nvSpPr>
        <p:spPr/>
        <p:txBody>
          <a:bodyPr/>
          <a:lstStyle/>
          <a:p>
            <a:r>
              <a:rPr lang="en-US"/>
              <a:t>Click to edit Master title style</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FB60734C-5650-418B-9C64-C035710D1EFB}" type="slidenum">
              <a:rPr lang="en-US"/>
              <a:pPr>
                <a:defRPr/>
              </a:pPr>
              <a:t>‹#›</a:t>
            </a:fld>
            <a:endParaRPr lang="en-US"/>
          </a:p>
        </p:txBody>
      </p:sp>
    </p:spTree>
    <p:extLst>
      <p:ext uri="{BB962C8B-B14F-4D97-AF65-F5344CB8AC3E}">
        <p14:creationId xmlns:p14="http://schemas.microsoft.com/office/powerpoint/2010/main" val="1592372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116FFD80-7C5C-4C00-B709-F3C0BE31DD02}" type="slidenum">
              <a:rPr lang="en-US"/>
              <a:pPr>
                <a:defRPr/>
              </a:pPr>
              <a:t>‹#›</a:t>
            </a:fld>
            <a:endParaRPr lang="en-US"/>
          </a:p>
        </p:txBody>
      </p:sp>
    </p:spTree>
    <p:extLst>
      <p:ext uri="{BB962C8B-B14F-4D97-AF65-F5344CB8AC3E}">
        <p14:creationId xmlns:p14="http://schemas.microsoft.com/office/powerpoint/2010/main" val="2750843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B9368273-DBCB-479F-BFCA-E9FC9FB08F37}" type="slidenum">
              <a:rPr lang="en-US"/>
              <a:pPr>
                <a:defRPr/>
              </a:pPr>
              <a:t>‹#›</a:t>
            </a:fld>
            <a:endParaRPr lang="en-US"/>
          </a:p>
        </p:txBody>
      </p:sp>
    </p:spTree>
    <p:extLst>
      <p:ext uri="{BB962C8B-B14F-4D97-AF65-F5344CB8AC3E}">
        <p14:creationId xmlns:p14="http://schemas.microsoft.com/office/powerpoint/2010/main" val="34314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56085C62-1BD2-445B-A62D-B2795478F1B6}" type="slidenum">
              <a:rPr lang="en-US"/>
              <a:pPr>
                <a:defRPr/>
              </a:pPr>
              <a:t>‹#›</a:t>
            </a:fld>
            <a:endParaRPr lang="en-US"/>
          </a:p>
        </p:txBody>
      </p:sp>
    </p:spTree>
    <p:extLst>
      <p:ext uri="{BB962C8B-B14F-4D97-AF65-F5344CB8AC3E}">
        <p14:creationId xmlns:p14="http://schemas.microsoft.com/office/powerpoint/2010/main" val="7114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7" name="Rectangle 6"/>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rgbClr val="FFFFFF"/>
                </a:solidFill>
              </a:defRPr>
            </a:lvl1pPr>
          </a:lstStyle>
          <a:p>
            <a:pPr>
              <a:defRPr/>
            </a:pPr>
            <a:fld id="{74A6B33E-FD16-42D8-B22B-7B3500785989}" type="slidenum">
              <a:rPr lang="en-US"/>
              <a:pPr>
                <a:defRPr/>
              </a:pPr>
              <a:t>‹#›</a:t>
            </a:fld>
            <a:endParaRPr lang="en-US"/>
          </a:p>
        </p:txBody>
      </p:sp>
    </p:spTree>
    <p:extLst>
      <p:ext uri="{BB962C8B-B14F-4D97-AF65-F5344CB8AC3E}">
        <p14:creationId xmlns:p14="http://schemas.microsoft.com/office/powerpoint/2010/main" val="378570572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6" name="Rectangle 5"/>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1E1A6C35-DF0C-4696-A631-12AD6F7A6584}" type="slidenum">
              <a:rPr lang="en-US"/>
              <a:pPr>
                <a:defRPr/>
              </a:pPr>
              <a:t>‹#›</a:t>
            </a:fld>
            <a:endParaRPr lang="en-US"/>
          </a:p>
        </p:txBody>
      </p:sp>
    </p:spTree>
    <p:extLst>
      <p:ext uri="{BB962C8B-B14F-4D97-AF65-F5344CB8AC3E}">
        <p14:creationId xmlns:p14="http://schemas.microsoft.com/office/powerpoint/2010/main" val="4402709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1475" y="6356350"/>
            <a:ext cx="2133600" cy="274638"/>
          </a:xfrm>
          <a:prstGeom prst="rect">
            <a:avLst/>
          </a:prstGeom>
        </p:spPr>
        <p:txBody>
          <a:bodyPr vert="horz" lIns="91440" tIns="45720" rIns="91440" bIns="45720" rtlCol="0" anchor="ctr"/>
          <a:lstStyle>
            <a:lvl1pPr algn="l">
              <a:defRPr sz="1100">
                <a:solidFill>
                  <a:schemeClr val="tx2"/>
                </a:solidFill>
              </a:defRPr>
            </a:lvl1pPr>
          </a:lstStyle>
          <a:p>
            <a:pPr>
              <a:defRPr/>
            </a:pPr>
            <a:endParaRPr lang="en-US"/>
          </a:p>
        </p:txBody>
      </p:sp>
      <p:sp>
        <p:nvSpPr>
          <p:cNvPr id="5" name="Footer Placeholder 4"/>
          <p:cNvSpPr>
            <a:spLocks noGrp="1"/>
          </p:cNvSpPr>
          <p:nvPr>
            <p:ph type="ftr" sz="quarter" idx="3"/>
          </p:nvPr>
        </p:nvSpPr>
        <p:spPr>
          <a:xfrm>
            <a:off x="3048000" y="6356350"/>
            <a:ext cx="3352800" cy="274638"/>
          </a:xfrm>
          <a:prstGeom prst="rect">
            <a:avLst/>
          </a:prstGeom>
        </p:spPr>
        <p:txBody>
          <a:bodyPr vert="horz" lIns="91440" tIns="45720" rIns="91440" bIns="45720" rtlCol="0" anchor="ctr"/>
          <a:lstStyle>
            <a:lvl1pPr algn="ctr">
              <a:defRPr sz="11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8234363" y="6354763"/>
            <a:ext cx="582612" cy="274637"/>
          </a:xfrm>
          <a:prstGeom prst="rect">
            <a:avLst/>
          </a:prstGeom>
          <a:ln w="19050">
            <a:noFill/>
          </a:ln>
        </p:spPr>
        <p:txBody>
          <a:bodyPr vert="horz" lIns="91440" tIns="45720" rIns="91440" bIns="45720" rtlCol="0" anchor="ctr"/>
          <a:lstStyle>
            <a:lvl1pPr algn="ctr">
              <a:defRPr sz="1100">
                <a:solidFill>
                  <a:schemeClr val="tx2"/>
                </a:solidFill>
              </a:defRPr>
            </a:lvl1pPr>
          </a:lstStyle>
          <a:p>
            <a:pPr>
              <a:defRPr/>
            </a:pPr>
            <a:fld id="{5202B4D2-C679-4281-9BC5-44798C34B62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64" r:id="rId2"/>
    <p:sldLayoutId id="2147484070" r:id="rId3"/>
    <p:sldLayoutId id="2147484065" r:id="rId4"/>
    <p:sldLayoutId id="2147484066" r:id="rId5"/>
    <p:sldLayoutId id="2147484067" r:id="rId6"/>
    <p:sldLayoutId id="2147484071" r:id="rId7"/>
    <p:sldLayoutId id="2147484072" r:id="rId8"/>
    <p:sldLayoutId id="2147484073" r:id="rId9"/>
    <p:sldLayoutId id="2147484068" r:id="rId10"/>
    <p:sldLayoutId id="2147484074" r:id="rId11"/>
  </p:sldLayoutIdLst>
  <p:txStyles>
    <p:titleStyle>
      <a:lvl1pPr algn="ctr" rtl="0" eaLnBrk="0" fontAlgn="base" hangingPunct="0">
        <a:spcBef>
          <a:spcPct val="0"/>
        </a:spcBef>
        <a:spcAft>
          <a:spcPct val="0"/>
        </a:spcAft>
        <a:defRPr sz="3200" kern="1200" cap="all" spc="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Franklin Gothic Medium" pitchFamily="34" charset="0"/>
        </a:defRPr>
      </a:lvl2pPr>
      <a:lvl3pPr algn="ctr" rtl="0" eaLnBrk="0" fontAlgn="base" hangingPunct="0">
        <a:spcBef>
          <a:spcPct val="0"/>
        </a:spcBef>
        <a:spcAft>
          <a:spcPct val="0"/>
        </a:spcAft>
        <a:defRPr sz="3200">
          <a:solidFill>
            <a:schemeClr val="bg1"/>
          </a:solidFill>
          <a:latin typeface="Franklin Gothic Medium" pitchFamily="34" charset="0"/>
        </a:defRPr>
      </a:lvl3pPr>
      <a:lvl4pPr algn="ctr" rtl="0" eaLnBrk="0" fontAlgn="base" hangingPunct="0">
        <a:spcBef>
          <a:spcPct val="0"/>
        </a:spcBef>
        <a:spcAft>
          <a:spcPct val="0"/>
        </a:spcAft>
        <a:defRPr sz="3200">
          <a:solidFill>
            <a:schemeClr val="bg1"/>
          </a:solidFill>
          <a:latin typeface="Franklin Gothic Medium" pitchFamily="34" charset="0"/>
        </a:defRPr>
      </a:lvl4pPr>
      <a:lvl5pPr algn="ctr" rtl="0" eaLnBrk="0" fontAlgn="base" hangingPunct="0">
        <a:spcBef>
          <a:spcPct val="0"/>
        </a:spcBef>
        <a:spcAft>
          <a:spcPct val="0"/>
        </a:spcAft>
        <a:defRPr sz="3200">
          <a:solidFill>
            <a:schemeClr val="bg1"/>
          </a:solidFill>
          <a:latin typeface="Franklin Gothic Medium" pitchFamily="34" charset="0"/>
        </a:defRPr>
      </a:lvl5pPr>
      <a:lvl6pPr marL="457200" algn="ctr" rtl="0" fontAlgn="base">
        <a:spcBef>
          <a:spcPct val="0"/>
        </a:spcBef>
        <a:spcAft>
          <a:spcPct val="0"/>
        </a:spcAft>
        <a:defRPr sz="3200">
          <a:solidFill>
            <a:schemeClr val="bg1"/>
          </a:solidFill>
          <a:latin typeface="Franklin Gothic Medium" pitchFamily="34" charset="0"/>
        </a:defRPr>
      </a:lvl6pPr>
      <a:lvl7pPr marL="914400" algn="ctr" rtl="0" fontAlgn="base">
        <a:spcBef>
          <a:spcPct val="0"/>
        </a:spcBef>
        <a:spcAft>
          <a:spcPct val="0"/>
        </a:spcAft>
        <a:defRPr sz="3200">
          <a:solidFill>
            <a:schemeClr val="bg1"/>
          </a:solidFill>
          <a:latin typeface="Franklin Gothic Medium" pitchFamily="34" charset="0"/>
        </a:defRPr>
      </a:lvl7pPr>
      <a:lvl8pPr marL="1371600" algn="ctr" rtl="0" fontAlgn="base">
        <a:spcBef>
          <a:spcPct val="0"/>
        </a:spcBef>
        <a:spcAft>
          <a:spcPct val="0"/>
        </a:spcAft>
        <a:defRPr sz="3200">
          <a:solidFill>
            <a:schemeClr val="bg1"/>
          </a:solidFill>
          <a:latin typeface="Franklin Gothic Medium" pitchFamily="34" charset="0"/>
        </a:defRPr>
      </a:lvl8pPr>
      <a:lvl9pPr marL="1828800" algn="ctr" rtl="0" fontAlgn="base">
        <a:spcBef>
          <a:spcPct val="0"/>
        </a:spcBef>
        <a:spcAft>
          <a:spcPct val="0"/>
        </a:spcAft>
        <a:defRPr sz="3200">
          <a:solidFill>
            <a:schemeClr val="bg1"/>
          </a:solidFill>
          <a:latin typeface="Franklin Gothic Medium" pitchFamily="34" charset="0"/>
        </a:defRPr>
      </a:lvl9pPr>
    </p:titleStyle>
    <p:bodyStyle>
      <a:lvl1pPr marL="273050" indent="-228600" algn="l" rtl="0" eaLnBrk="0" fontAlgn="base" hangingPunct="0">
        <a:spcBef>
          <a:spcPct val="20000"/>
        </a:spcBef>
        <a:spcAft>
          <a:spcPct val="0"/>
        </a:spcAft>
        <a:buClr>
          <a:schemeClr val="accent1"/>
        </a:buClr>
        <a:buFont typeface="Wingdings 2" pitchFamily="18" charset="2"/>
        <a:buChar char=""/>
        <a:defRPr sz="2000" kern="1200" spc="150">
          <a:solidFill>
            <a:schemeClr val="tx2"/>
          </a:solidFill>
          <a:latin typeface="+mn-lt"/>
          <a:ea typeface="+mn-ea"/>
          <a:cs typeface="+mn-cs"/>
        </a:defRPr>
      </a:lvl1pPr>
      <a:lvl2pPr marL="547688" indent="-182563" algn="l" rtl="0" eaLnBrk="0" fontAlgn="base" hangingPunct="0">
        <a:spcBef>
          <a:spcPct val="20000"/>
        </a:spcBef>
        <a:spcAft>
          <a:spcPct val="0"/>
        </a:spcAft>
        <a:buClr>
          <a:schemeClr val="accent2"/>
        </a:buClr>
        <a:buFont typeface="Wingdings" pitchFamily="2" charset="2"/>
        <a:buChar char="§"/>
        <a:defRPr kern="1200" spc="100">
          <a:solidFill>
            <a:schemeClr val="tx2"/>
          </a:solidFill>
          <a:latin typeface="+mn-lt"/>
          <a:ea typeface="+mn-ea"/>
          <a:cs typeface="+mn-cs"/>
        </a:defRPr>
      </a:lvl2pPr>
      <a:lvl3pPr marL="822325" indent="-182563" algn="l" rtl="0" eaLnBrk="0" fontAlgn="base" hangingPunct="0">
        <a:spcBef>
          <a:spcPct val="20000"/>
        </a:spcBef>
        <a:spcAft>
          <a:spcPct val="0"/>
        </a:spcAft>
        <a:buClr>
          <a:srgbClr val="928B70"/>
        </a:buClr>
        <a:buFont typeface="Wingdings" pitchFamily="2" charset="2"/>
        <a:buChar char="§"/>
        <a:defRPr sz="1600" kern="1200" spc="100">
          <a:solidFill>
            <a:schemeClr val="tx2"/>
          </a:solidFill>
          <a:latin typeface="+mn-lt"/>
          <a:ea typeface="+mn-ea"/>
          <a:cs typeface="+mn-cs"/>
        </a:defRPr>
      </a:lvl3pPr>
      <a:lvl4pPr marL="1096963" indent="-182563" algn="l" rtl="0" eaLnBrk="0" fontAlgn="base" hangingPunct="0">
        <a:spcBef>
          <a:spcPct val="20000"/>
        </a:spcBef>
        <a:spcAft>
          <a:spcPct val="0"/>
        </a:spcAft>
        <a:buClr>
          <a:srgbClr val="87706B"/>
        </a:buClr>
        <a:buFont typeface="Wingdings" pitchFamily="2" charset="2"/>
        <a:buChar char="§"/>
        <a:defRPr sz="1400" kern="1200">
          <a:solidFill>
            <a:schemeClr val="tx2"/>
          </a:solidFill>
          <a:latin typeface="+mn-lt"/>
          <a:ea typeface="+mn-ea"/>
          <a:cs typeface="+mn-cs"/>
        </a:defRPr>
      </a:lvl4pPr>
      <a:lvl5pPr marL="1279525" indent="-182563" algn="l" rtl="0" eaLnBrk="0" fontAlgn="base" hangingPunct="0">
        <a:spcBef>
          <a:spcPct val="20000"/>
        </a:spcBef>
        <a:spcAft>
          <a:spcPct val="0"/>
        </a:spcAft>
        <a:buClr>
          <a:srgbClr val="6F777D"/>
        </a:buClr>
        <a:buFont typeface="Wingdings" pitchFamily="2" charset="2"/>
        <a:buChar char="§"/>
        <a:defRPr sz="1300" kern="1200" spc="10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4.png"/><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2.wmf"/><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990600" y="-22225"/>
            <a:ext cx="7772400" cy="1470025"/>
          </a:xfrm>
          <a:ln>
            <a:miter lim="800000"/>
            <a:headEnd/>
            <a:tailEnd/>
          </a:ln>
        </p:spPr>
        <p:txBody>
          <a:bodyPr>
            <a:normAutofit/>
          </a:bodyPr>
          <a:lstStyle/>
          <a:p>
            <a:pPr eaLnBrk="1" fontAlgn="auto" hangingPunct="1">
              <a:spcAft>
                <a:spcPts val="0"/>
              </a:spcAft>
              <a:defRPr/>
            </a:pPr>
            <a:r>
              <a:rPr lang="en-US" sz="4400" dirty="0"/>
              <a:t>Descriptive Statistics</a:t>
            </a:r>
          </a:p>
        </p:txBody>
      </p:sp>
      <p:pic>
        <p:nvPicPr>
          <p:cNvPr id="92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0" y="3581400"/>
            <a:ext cx="43497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t>A little about Percentiles…</a:t>
            </a:r>
          </a:p>
        </p:txBody>
      </p:sp>
      <p:pic>
        <p:nvPicPr>
          <p:cNvPr id="25603" name="Picture 4" descr="DSC07517"/>
          <p:cNvPicPr>
            <a:picLocks noChangeAspect="1" noChangeArrowheads="1"/>
          </p:cNvPicPr>
          <p:nvPr/>
        </p:nvPicPr>
        <p:blipFill>
          <a:blip r:embed="rId2">
            <a:lum bright="18000" contrast="42000"/>
            <a:extLst>
              <a:ext uri="{28A0092B-C50C-407E-A947-70E740481C1C}">
                <a14:useLocalDpi xmlns:a14="http://schemas.microsoft.com/office/drawing/2010/main" val="0"/>
              </a:ext>
            </a:extLst>
          </a:blip>
          <a:srcRect l="15640" t="6256" r="4594" b="14804"/>
          <a:stretch>
            <a:fillRect/>
          </a:stretch>
        </p:blipFill>
        <p:spPr bwMode="auto">
          <a:xfrm>
            <a:off x="3962400" y="2971800"/>
            <a:ext cx="50292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Box 3"/>
          <p:cNvSpPr txBox="1">
            <a:spLocks noChangeArrowheads="1"/>
          </p:cNvSpPr>
          <p:nvPr/>
        </p:nvSpPr>
        <p:spPr bwMode="auto">
          <a:xfrm>
            <a:off x="304800" y="1600200"/>
            <a:ext cx="80010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Quartiles are a common percentile used to represent the value below  which </a:t>
            </a:r>
          </a:p>
          <a:p>
            <a:endParaRPr lang="en-US" sz="3200" b="1" dirty="0"/>
          </a:p>
          <a:p>
            <a:r>
              <a:rPr lang="en-US" sz="2400" b="1" dirty="0">
                <a:solidFill>
                  <a:srgbClr val="C00000"/>
                </a:solidFill>
              </a:rPr>
              <a:t>25%</a:t>
            </a:r>
            <a:r>
              <a:rPr lang="en-US" sz="2400" dirty="0">
                <a:solidFill>
                  <a:srgbClr val="C00000"/>
                </a:solidFill>
              </a:rPr>
              <a:t> (Q1 or first quartile)  </a:t>
            </a:r>
          </a:p>
          <a:p>
            <a:r>
              <a:rPr lang="en-US" sz="2400" dirty="0">
                <a:solidFill>
                  <a:srgbClr val="C00000"/>
                </a:solidFill>
              </a:rPr>
              <a:t>and </a:t>
            </a:r>
          </a:p>
          <a:p>
            <a:r>
              <a:rPr lang="en-US" sz="2400" b="1" dirty="0">
                <a:solidFill>
                  <a:srgbClr val="C00000"/>
                </a:solidFill>
              </a:rPr>
              <a:t>75%</a:t>
            </a:r>
            <a:r>
              <a:rPr lang="en-US" sz="2400" dirty="0">
                <a:solidFill>
                  <a:srgbClr val="C00000"/>
                </a:solidFill>
              </a:rPr>
              <a:t> (Q3 or third quartile)                                                                            </a:t>
            </a:r>
          </a:p>
          <a:p>
            <a:r>
              <a:rPr lang="en-US" sz="2400" dirty="0"/>
              <a:t>                                                                                        </a:t>
            </a:r>
          </a:p>
          <a:p>
            <a:r>
              <a:rPr lang="en-US" sz="2800" dirty="0"/>
              <a:t>of all other measured </a:t>
            </a:r>
          </a:p>
          <a:p>
            <a:r>
              <a:rPr lang="en-US" sz="2800" dirty="0"/>
              <a:t>values fall.</a:t>
            </a:r>
          </a:p>
          <a:p>
            <a:endParaRPr lang="en-US" sz="28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686800" cy="4910138"/>
          </a:xfrm>
        </p:spPr>
        <p:txBody>
          <a:bodyPr>
            <a:normAutofit/>
          </a:bodyPr>
          <a:lstStyle/>
          <a:p>
            <a:pPr marL="274320" eaLnBrk="1" fontAlgn="auto" hangingPunct="1">
              <a:spcAft>
                <a:spcPts val="0"/>
              </a:spcAft>
              <a:defRPr/>
            </a:pPr>
            <a:r>
              <a:rPr lang="en-US" sz="2400" dirty="0"/>
              <a:t>Central tendency</a:t>
            </a:r>
          </a:p>
          <a:p>
            <a:pPr marL="709295" lvl="1" indent="-342900" eaLnBrk="1" fontAlgn="auto" hangingPunct="1">
              <a:spcAft>
                <a:spcPts val="0"/>
              </a:spcAft>
              <a:defRPr/>
            </a:pPr>
            <a:r>
              <a:rPr lang="en-US" sz="2200" dirty="0"/>
              <a:t>Use the </a:t>
            </a:r>
            <a:r>
              <a:rPr lang="en-US" sz="2200" u="sng" dirty="0"/>
              <a:t>Mode</a:t>
            </a:r>
            <a:r>
              <a:rPr lang="en-US" sz="2200" dirty="0"/>
              <a:t> when the data are categorical:</a:t>
            </a:r>
          </a:p>
          <a:p>
            <a:pPr marL="641032" lvl="2" indent="0" eaLnBrk="1" fontAlgn="auto" hangingPunct="1">
              <a:spcAft>
                <a:spcPts val="0"/>
              </a:spcAft>
              <a:buNone/>
              <a:defRPr/>
            </a:pPr>
            <a:r>
              <a:rPr lang="en-US" sz="2000" dirty="0"/>
              <a:t>	Mode: is the value that occurs most frequently in your data</a:t>
            </a:r>
          </a:p>
          <a:p>
            <a:pPr marL="641032" lvl="2" indent="0" eaLnBrk="1" fontAlgn="auto" hangingPunct="1">
              <a:spcAft>
                <a:spcPts val="0"/>
              </a:spcAft>
              <a:buNone/>
              <a:defRPr/>
            </a:pPr>
            <a:r>
              <a:rPr lang="en-US" sz="2000" dirty="0"/>
              <a:t>This is because having the same value occur for </a:t>
            </a:r>
          </a:p>
          <a:p>
            <a:pPr marL="641032" lvl="2" indent="0" eaLnBrk="1" fontAlgn="auto" hangingPunct="1">
              <a:spcAft>
                <a:spcPts val="0"/>
              </a:spcAft>
              <a:buNone/>
              <a:defRPr/>
            </a:pPr>
            <a:r>
              <a:rPr lang="en-US" sz="2000" dirty="0"/>
              <a:t>measurements with many significant digits is highly unlikely</a:t>
            </a:r>
          </a:p>
          <a:p>
            <a:pPr marL="641032" lvl="2" indent="0" eaLnBrk="1" fontAlgn="auto" hangingPunct="1">
              <a:spcAft>
                <a:spcPts val="0"/>
              </a:spcAft>
              <a:buNone/>
              <a:defRPr/>
            </a:pPr>
            <a:endParaRPr lang="en-US" sz="2000" dirty="0"/>
          </a:p>
          <a:p>
            <a:pPr marL="685800" lvl="2" indent="-342900" eaLnBrk="1" fontAlgn="auto" hangingPunct="1">
              <a:spcAft>
                <a:spcPts val="0"/>
              </a:spcAft>
              <a:defRPr/>
            </a:pPr>
            <a:r>
              <a:rPr lang="en-US" sz="2200" dirty="0"/>
              <a:t>Use the </a:t>
            </a:r>
            <a:r>
              <a:rPr lang="en-US" sz="2200" u="sng" dirty="0"/>
              <a:t>Median</a:t>
            </a:r>
            <a:r>
              <a:rPr lang="en-US" sz="2200" dirty="0"/>
              <a:t> when you have extreme scores:</a:t>
            </a:r>
          </a:p>
          <a:p>
            <a:pPr marL="342900" lvl="2" indent="0" eaLnBrk="1" fontAlgn="auto" hangingPunct="1">
              <a:spcAft>
                <a:spcPts val="0"/>
              </a:spcAft>
              <a:buNone/>
              <a:defRPr/>
            </a:pPr>
            <a:r>
              <a:rPr lang="en-US" sz="2000" dirty="0"/>
              <a:t>	Median: is simply the value that falls in the middle of </a:t>
            </a:r>
          </a:p>
          <a:p>
            <a:pPr marL="342900" lvl="2" indent="0" eaLnBrk="1" fontAlgn="auto" hangingPunct="1">
              <a:spcAft>
                <a:spcPts val="0"/>
              </a:spcAft>
              <a:buNone/>
              <a:defRPr/>
            </a:pPr>
            <a:r>
              <a:rPr lang="en-US" sz="2000" dirty="0"/>
              <a:t>	all your data</a:t>
            </a:r>
          </a:p>
          <a:p>
            <a:pPr marL="342900" lvl="2" indent="0" eaLnBrk="1" fontAlgn="auto" hangingPunct="1">
              <a:spcAft>
                <a:spcPts val="0"/>
              </a:spcAft>
              <a:buNone/>
              <a:defRPr/>
            </a:pPr>
            <a:endParaRPr lang="en-US" sz="2000" dirty="0"/>
          </a:p>
          <a:p>
            <a:pPr marL="685800" lvl="2" indent="-342900" eaLnBrk="1" fontAlgn="auto" hangingPunct="1">
              <a:spcAft>
                <a:spcPts val="0"/>
              </a:spcAft>
              <a:defRPr/>
            </a:pPr>
            <a:r>
              <a:rPr lang="en-US" sz="2000" dirty="0"/>
              <a:t>Use the </a:t>
            </a:r>
            <a:r>
              <a:rPr lang="en-US" sz="2000" u="sng" dirty="0"/>
              <a:t>Mean</a:t>
            </a:r>
            <a:r>
              <a:rPr lang="en-US" sz="2000" dirty="0"/>
              <a:t> the rest of the time</a:t>
            </a:r>
          </a:p>
          <a:p>
            <a:pPr marL="641032" lvl="2" indent="0" eaLnBrk="1" fontAlgn="auto" hangingPunct="1">
              <a:spcAft>
                <a:spcPts val="0"/>
              </a:spcAft>
              <a:buNone/>
              <a:defRPr/>
            </a:pPr>
            <a:endParaRPr lang="en-US" sz="2000" dirty="0"/>
          </a:p>
          <a:p>
            <a:pPr marL="641032" lvl="2" indent="0" eaLnBrk="1" fontAlgn="auto" hangingPunct="1">
              <a:spcAft>
                <a:spcPts val="0"/>
              </a:spcAft>
              <a:buNone/>
              <a:defRPr/>
            </a:pPr>
            <a:endParaRPr lang="en-US" sz="2000" dirty="0"/>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err="1"/>
              <a:t>WHEn</a:t>
            </a:r>
            <a:r>
              <a:rPr lang="en-US" sz="2800" dirty="0"/>
              <a:t> TO USE WHAT</a:t>
            </a:r>
          </a:p>
        </p:txBody>
      </p:sp>
    </p:spTree>
    <p:extLst>
      <p:ext uri="{BB962C8B-B14F-4D97-AF65-F5344CB8AC3E}">
        <p14:creationId xmlns:p14="http://schemas.microsoft.com/office/powerpoint/2010/main" val="18472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Variability</a:t>
            </a:r>
          </a:p>
        </p:txBody>
      </p:sp>
      <p:sp>
        <p:nvSpPr>
          <p:cNvPr id="11" name="Rectangle 10"/>
          <p:cNvSpPr/>
          <p:nvPr/>
        </p:nvSpPr>
        <p:spPr>
          <a:xfrm>
            <a:off x="5715000" y="5882990"/>
            <a:ext cx="2021707" cy="369332"/>
          </a:xfrm>
          <a:prstGeom prst="rect">
            <a:avLst/>
          </a:prstGeom>
        </p:spPr>
        <p:txBody>
          <a:bodyPr wrap="none">
            <a:spAutoFit/>
          </a:bodyPr>
          <a:lstStyle/>
          <a:p>
            <a:pPr lvl="2" eaLnBrk="1" hangingPunct="1">
              <a:lnSpc>
                <a:spcPct val="90000"/>
              </a:lnSpc>
            </a:pPr>
            <a:r>
              <a:rPr lang="en-US" sz="2000" i="1" dirty="0"/>
              <a:t>R = h – l</a:t>
            </a:r>
          </a:p>
        </p:txBody>
      </p:sp>
      <p:pic>
        <p:nvPicPr>
          <p:cNvPr id="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25" y="5539874"/>
            <a:ext cx="2177220" cy="92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9964" y="5572115"/>
            <a:ext cx="2170235" cy="892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p:cNvSpPr txBox="1"/>
          <p:nvPr/>
        </p:nvSpPr>
        <p:spPr>
          <a:xfrm>
            <a:off x="5991087" y="4993596"/>
            <a:ext cx="2771913" cy="400110"/>
          </a:xfrm>
          <a:prstGeom prst="rect">
            <a:avLst/>
          </a:prstGeom>
          <a:noFill/>
        </p:spPr>
        <p:txBody>
          <a:bodyPr wrap="none" rtlCol="0">
            <a:spAutoFit/>
          </a:bodyPr>
          <a:lstStyle/>
          <a:p>
            <a:pPr>
              <a:spcBef>
                <a:spcPts val="600"/>
              </a:spcBef>
            </a:pPr>
            <a:r>
              <a:rPr lang="en-US" sz="2000" dirty="0">
                <a:solidFill>
                  <a:srgbClr val="C00000"/>
                </a:solidFill>
              </a:rPr>
              <a:t>=max(array) - min(array)</a:t>
            </a:r>
          </a:p>
        </p:txBody>
      </p:sp>
      <p:sp>
        <p:nvSpPr>
          <p:cNvPr id="28" name="TextBox 27"/>
          <p:cNvSpPr txBox="1"/>
          <p:nvPr/>
        </p:nvSpPr>
        <p:spPr>
          <a:xfrm>
            <a:off x="573917" y="4587836"/>
            <a:ext cx="1564852" cy="784830"/>
          </a:xfrm>
          <a:prstGeom prst="rect">
            <a:avLst/>
          </a:prstGeom>
          <a:noFill/>
        </p:spPr>
        <p:txBody>
          <a:bodyPr wrap="none" rtlCol="0">
            <a:spAutoFit/>
          </a:bodyPr>
          <a:lstStyle/>
          <a:p>
            <a:pPr>
              <a:spcBef>
                <a:spcPts val="600"/>
              </a:spcBef>
            </a:pPr>
            <a:endParaRPr lang="en-US" sz="2000" dirty="0">
              <a:solidFill>
                <a:srgbClr val="C00000"/>
              </a:solidFill>
            </a:endParaRPr>
          </a:p>
          <a:p>
            <a:pPr>
              <a:spcBef>
                <a:spcPts val="600"/>
              </a:spcBef>
            </a:pPr>
            <a:r>
              <a:rPr lang="en-US" sz="2000" dirty="0">
                <a:solidFill>
                  <a:srgbClr val="C00000"/>
                </a:solidFill>
              </a:rPr>
              <a:t>=</a:t>
            </a:r>
            <a:r>
              <a:rPr lang="en-US" sz="2000" dirty="0" err="1">
                <a:solidFill>
                  <a:srgbClr val="C00000"/>
                </a:solidFill>
              </a:rPr>
              <a:t>stdev</a:t>
            </a:r>
            <a:r>
              <a:rPr lang="en-US" sz="2000" dirty="0">
                <a:solidFill>
                  <a:srgbClr val="C00000"/>
                </a:solidFill>
              </a:rPr>
              <a:t>(array)</a:t>
            </a:r>
          </a:p>
        </p:txBody>
      </p:sp>
      <p:sp>
        <p:nvSpPr>
          <p:cNvPr id="9" name="TextBox 8"/>
          <p:cNvSpPr txBox="1"/>
          <p:nvPr/>
        </p:nvSpPr>
        <p:spPr>
          <a:xfrm>
            <a:off x="3733800" y="4203115"/>
            <a:ext cx="1981200" cy="116955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a:t>
            </a:r>
            <a:r>
              <a:rPr lang="en-US" sz="2000" dirty="0" err="1">
                <a:solidFill>
                  <a:srgbClr val="C00000"/>
                </a:solidFill>
              </a:rPr>
              <a:t>var</a:t>
            </a:r>
            <a:r>
              <a:rPr lang="en-US" sz="2000" dirty="0">
                <a:solidFill>
                  <a:srgbClr val="C00000"/>
                </a:solidFill>
              </a:rPr>
              <a:t>(array)</a:t>
            </a:r>
          </a:p>
        </p:txBody>
      </p:sp>
      <p:pic>
        <p:nvPicPr>
          <p:cNvPr id="2" name="Picture 1"/>
          <p:cNvPicPr>
            <a:picLocks noChangeAspect="1"/>
          </p:cNvPicPr>
          <p:nvPr/>
        </p:nvPicPr>
        <p:blipFill>
          <a:blip r:embed="rId4"/>
          <a:stretch>
            <a:fillRect/>
          </a:stretch>
        </p:blipFill>
        <p:spPr>
          <a:xfrm>
            <a:off x="1790467" y="1414537"/>
            <a:ext cx="5563065" cy="2513139"/>
          </a:xfrm>
          <a:prstGeom prst="rect">
            <a:avLst/>
          </a:prstGeom>
        </p:spPr>
      </p:pic>
      <p:sp>
        <p:nvSpPr>
          <p:cNvPr id="4" name="TextBox 3">
            <a:extLst>
              <a:ext uri="{FF2B5EF4-FFF2-40B4-BE49-F238E27FC236}">
                <a16:creationId xmlns:a16="http://schemas.microsoft.com/office/drawing/2014/main" id="{676731A8-EA05-92AB-8519-505E874C90CA}"/>
              </a:ext>
            </a:extLst>
          </p:cNvPr>
          <p:cNvSpPr txBox="1"/>
          <p:nvPr/>
        </p:nvSpPr>
        <p:spPr>
          <a:xfrm>
            <a:off x="399535" y="4337038"/>
            <a:ext cx="7191584" cy="523220"/>
          </a:xfrm>
          <a:prstGeom prst="rect">
            <a:avLst/>
          </a:prstGeom>
          <a:noFill/>
        </p:spPr>
        <p:txBody>
          <a:bodyPr wrap="none" rtlCol="0">
            <a:spAutoFit/>
          </a:bodyPr>
          <a:lstStyle/>
          <a:p>
            <a:r>
              <a:rPr lang="en-US" sz="2800" dirty="0"/>
              <a:t>Standard Deviation       Variance                Range</a:t>
            </a:r>
          </a:p>
        </p:txBody>
      </p:sp>
    </p:spTree>
    <p:extLst>
      <p:ext uri="{BB962C8B-B14F-4D97-AF65-F5344CB8AC3E}">
        <p14:creationId xmlns:p14="http://schemas.microsoft.com/office/powerpoint/2010/main" val="186291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fontAlgn="auto" hangingPunct="1">
              <a:spcAft>
                <a:spcPts val="0"/>
              </a:spcAft>
              <a:defRPr/>
            </a:pPr>
            <a:r>
              <a:rPr lang="en-US" dirty="0"/>
              <a:t>Percentiles are useful for spread too…</a:t>
            </a:r>
          </a:p>
        </p:txBody>
      </p:sp>
      <p:sp>
        <p:nvSpPr>
          <p:cNvPr id="26627" name="Rectangle 3"/>
          <p:cNvSpPr>
            <a:spLocks noChangeArrowheads="1"/>
          </p:cNvSpPr>
          <p:nvPr/>
        </p:nvSpPr>
        <p:spPr bwMode="auto">
          <a:xfrm>
            <a:off x="533400" y="1905000"/>
            <a:ext cx="81534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a:t>You can use percentiles to get a feel for how spread out the data is and where most of your observations are contained:</a:t>
            </a:r>
          </a:p>
          <a:p>
            <a:pPr algn="ctr"/>
            <a:r>
              <a:rPr lang="en-US" sz="3200">
                <a:solidFill>
                  <a:srgbClr val="C00000"/>
                </a:solidFill>
              </a:rPr>
              <a:t>Inter-quartile range (IQR) = Q3 – Q1  </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76600"/>
            <a:ext cx="500856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dirty="0"/>
              <a:t>Identifying outliers</a:t>
            </a:r>
          </a:p>
        </p:txBody>
      </p:sp>
      <p:sp>
        <p:nvSpPr>
          <p:cNvPr id="27651" name="TextBox 3"/>
          <p:cNvSpPr txBox="1">
            <a:spLocks noChangeArrowheads="1"/>
          </p:cNvSpPr>
          <p:nvPr/>
        </p:nvSpPr>
        <p:spPr bwMode="auto">
          <a:xfrm>
            <a:off x="1052384" y="1524000"/>
            <a:ext cx="76962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sz="2800" dirty="0"/>
          </a:p>
          <a:p>
            <a:r>
              <a:rPr lang="en-US" sz="2800" b="0" i="0" dirty="0">
                <a:solidFill>
                  <a:srgbClr val="222222"/>
                </a:solidFill>
                <a:effectLst/>
                <a:latin typeface="Source Sans Pro" panose="020F0502020204030204" pitchFamily="34" charset="0"/>
              </a:rPr>
              <a:t>An outlier is an observation that lies outside the overall pattern of a distribution (Moore and McCabe 1999). </a:t>
            </a:r>
          </a:p>
          <a:p>
            <a:endParaRPr lang="en-US" sz="2800" dirty="0">
              <a:solidFill>
                <a:srgbClr val="222222"/>
              </a:solidFill>
              <a:latin typeface="Source Sans Pro" panose="020F0502020204030204" pitchFamily="34" charset="0"/>
            </a:endParaRPr>
          </a:p>
          <a:p>
            <a:r>
              <a:rPr lang="en-US" sz="2800" b="0" i="0" dirty="0">
                <a:solidFill>
                  <a:srgbClr val="222222"/>
                </a:solidFill>
                <a:effectLst/>
                <a:latin typeface="Source Sans Pro" panose="020F0502020204030204" pitchFamily="34" charset="0"/>
              </a:rPr>
              <a:t>Usually, the presence of an outlier indicates some sort of problem. (e.g. an error in measurement or sample selection).</a:t>
            </a:r>
          </a:p>
          <a:p>
            <a:endParaRPr lang="en-US" sz="2800" dirty="0">
              <a:solidFill>
                <a:srgbClr val="222222"/>
              </a:solidFill>
              <a:latin typeface="Source Sans Pro" panose="020F0502020204030204" pitchFamily="34" charset="0"/>
            </a:endParaRPr>
          </a:p>
          <a:p>
            <a:r>
              <a:rPr lang="en-US" sz="2800" dirty="0">
                <a:solidFill>
                  <a:srgbClr val="222222"/>
                </a:solidFill>
                <a:latin typeface="Source Sans Pro" panose="020F0502020204030204" pitchFamily="34" charset="0"/>
              </a:rPr>
              <a:t>But they may also be an indicator of novel data or identification of unique and exciting observations.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fontAlgn="auto" hangingPunct="1">
              <a:spcAft>
                <a:spcPts val="0"/>
              </a:spcAft>
              <a:defRPr/>
            </a:pPr>
            <a:r>
              <a:rPr lang="en-US" dirty="0"/>
              <a:t>Identifying outliers</a:t>
            </a:r>
          </a:p>
        </p:txBody>
      </p:sp>
      <p:sp>
        <p:nvSpPr>
          <p:cNvPr id="27651" name="TextBox 3"/>
          <p:cNvSpPr txBox="1">
            <a:spLocks noChangeArrowheads="1"/>
          </p:cNvSpPr>
          <p:nvPr/>
        </p:nvSpPr>
        <p:spPr bwMode="auto">
          <a:xfrm>
            <a:off x="681038" y="1372861"/>
            <a:ext cx="5410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endParaRPr lang="en-US" sz="2400" dirty="0"/>
          </a:p>
          <a:p>
            <a:r>
              <a:rPr lang="en-US" sz="2400" dirty="0"/>
              <a:t>The first and third quantiles (Q1 and Q3) are often calculated to identify outliers</a:t>
            </a:r>
          </a:p>
          <a:p>
            <a:endParaRPr lang="en-US" sz="2400" dirty="0"/>
          </a:p>
        </p:txBody>
      </p:sp>
      <p:pic>
        <p:nvPicPr>
          <p:cNvPr id="276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8411" y="1611934"/>
            <a:ext cx="2295525"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4"/>
          <p:cNvSpPr>
            <a:spLocks noChangeArrowheads="1"/>
          </p:cNvSpPr>
          <p:nvPr/>
        </p:nvSpPr>
        <p:spPr bwMode="auto">
          <a:xfrm>
            <a:off x="161925" y="2620954"/>
            <a:ext cx="66960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1" eaLnBrk="1" hangingPunct="1"/>
            <a:r>
              <a:rPr lang="en-US" sz="2400" dirty="0"/>
              <a:t>One method for systematically identifying outliers uses:</a:t>
            </a:r>
          </a:p>
          <a:p>
            <a:pPr lvl="1" eaLnBrk="1" hangingPunct="1"/>
            <a:r>
              <a:rPr lang="en-US" sz="2400" dirty="0">
                <a:solidFill>
                  <a:srgbClr val="C00000"/>
                </a:solidFill>
              </a:rPr>
              <a:t>Q1- (1.5 X the inter-quartile range)</a:t>
            </a:r>
          </a:p>
          <a:p>
            <a:pPr lvl="1" eaLnBrk="1" hangingPunct="1"/>
            <a:r>
              <a:rPr lang="en-US" sz="2400" dirty="0">
                <a:solidFill>
                  <a:srgbClr val="C00000"/>
                </a:solidFill>
              </a:rPr>
              <a:t>Q3 + (1.5 X the inter-quartile range)</a:t>
            </a:r>
            <a:endParaRPr lang="en-US" sz="2400" dirty="0"/>
          </a:p>
          <a:p>
            <a:pPr lvl="1" eaLnBrk="1" hangingPunct="1"/>
            <a:endParaRPr lang="en-US" sz="2400" dirty="0"/>
          </a:p>
          <a:p>
            <a:pPr lvl="1" eaLnBrk="1" hangingPunct="1"/>
            <a:r>
              <a:rPr lang="en-US" sz="2400" dirty="0"/>
              <a:t>Others identify outliers as any values below the </a:t>
            </a:r>
            <a:r>
              <a:rPr lang="en-US" sz="2400" dirty="0">
                <a:solidFill>
                  <a:srgbClr val="C00000"/>
                </a:solidFill>
              </a:rPr>
              <a:t>0.5</a:t>
            </a:r>
            <a:r>
              <a:rPr lang="en-US" sz="2400" baseline="30000" dirty="0">
                <a:solidFill>
                  <a:srgbClr val="C00000"/>
                </a:solidFill>
              </a:rPr>
              <a:t>th</a:t>
            </a:r>
            <a:r>
              <a:rPr lang="en-US" sz="2400" dirty="0">
                <a:solidFill>
                  <a:srgbClr val="C00000"/>
                </a:solidFill>
              </a:rPr>
              <a:t> or above the 99.5</a:t>
            </a:r>
            <a:r>
              <a:rPr lang="en-US" sz="2400" baseline="30000" dirty="0">
                <a:solidFill>
                  <a:srgbClr val="C00000"/>
                </a:solidFill>
              </a:rPr>
              <a:t>th</a:t>
            </a:r>
            <a:r>
              <a:rPr lang="en-US" sz="2400" dirty="0">
                <a:solidFill>
                  <a:srgbClr val="C00000"/>
                </a:solidFill>
              </a:rPr>
              <a:t> percentile </a:t>
            </a:r>
            <a:endParaRPr lang="en-US" sz="2400" dirty="0"/>
          </a:p>
        </p:txBody>
      </p:sp>
      <p:sp>
        <p:nvSpPr>
          <p:cNvPr id="2" name="TextBox 4">
            <a:extLst>
              <a:ext uri="{FF2B5EF4-FFF2-40B4-BE49-F238E27FC236}">
                <a16:creationId xmlns:a16="http://schemas.microsoft.com/office/drawing/2014/main" id="{97FAF3ED-797C-E8A6-D88C-A1C22C98B0B0}"/>
              </a:ext>
            </a:extLst>
          </p:cNvPr>
          <p:cNvSpPr txBox="1">
            <a:spLocks noChangeArrowheads="1"/>
          </p:cNvSpPr>
          <p:nvPr/>
        </p:nvSpPr>
        <p:spPr bwMode="auto">
          <a:xfrm>
            <a:off x="609600" y="5593140"/>
            <a:ext cx="49911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2400" dirty="0"/>
              <a:t>In EXCEL  use   =</a:t>
            </a:r>
            <a:r>
              <a:rPr lang="en-US" sz="2400" dirty="0">
                <a:solidFill>
                  <a:srgbClr val="FF0000"/>
                </a:solidFill>
              </a:rPr>
              <a:t>percentile(array, k)             </a:t>
            </a:r>
          </a:p>
          <a:p>
            <a:pPr lvl="2"/>
            <a:r>
              <a:rPr lang="en-US" sz="2000" dirty="0">
                <a:solidFill>
                  <a:srgbClr val="FF0000"/>
                </a:solidFill>
              </a:rPr>
              <a:t> returns the </a:t>
            </a:r>
            <a:r>
              <a:rPr lang="en-US" sz="2000" b="1" dirty="0">
                <a:solidFill>
                  <a:srgbClr val="FF0000"/>
                </a:solidFill>
              </a:rPr>
              <a:t>observation value</a:t>
            </a:r>
            <a:r>
              <a:rPr lang="en-US" sz="2000" dirty="0">
                <a:solidFill>
                  <a:srgbClr val="FF0000"/>
                </a:solidFill>
              </a:rPr>
              <a:t> for percentile k, </a:t>
            </a:r>
            <a:r>
              <a:rPr lang="en-US" sz="1600" dirty="0"/>
              <a:t>where k is the 0 to 1 percentile </a:t>
            </a:r>
          </a:p>
          <a:p>
            <a:pPr lvl="2"/>
            <a:endParaRPr lang="en-US" sz="1600" dirty="0"/>
          </a:p>
          <a:p>
            <a:pPr lvl="2"/>
            <a:endParaRPr lang="en-US" sz="1600" dirty="0"/>
          </a:p>
        </p:txBody>
      </p:sp>
    </p:spTree>
    <p:extLst>
      <p:ext uri="{BB962C8B-B14F-4D97-AF65-F5344CB8AC3E}">
        <p14:creationId xmlns:p14="http://schemas.microsoft.com/office/powerpoint/2010/main" val="405951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686800" cy="4910138"/>
          </a:xfrm>
        </p:spPr>
        <p:txBody>
          <a:bodyPr>
            <a:normAutofit fontScale="92500"/>
          </a:bodyPr>
          <a:lstStyle/>
          <a:p>
            <a:pPr marL="274320" eaLnBrk="1" fontAlgn="auto" hangingPunct="1">
              <a:spcAft>
                <a:spcPts val="0"/>
              </a:spcAft>
              <a:defRPr/>
            </a:pPr>
            <a:r>
              <a:rPr lang="en-US" sz="2400" dirty="0"/>
              <a:t>Variability</a:t>
            </a:r>
          </a:p>
          <a:p>
            <a:pPr marL="548958" lvl="1" eaLnBrk="1" fontAlgn="auto" hangingPunct="1">
              <a:spcAft>
                <a:spcPts val="0"/>
              </a:spcAft>
              <a:defRPr/>
            </a:pPr>
            <a:r>
              <a:rPr lang="en-US" sz="2200" dirty="0"/>
              <a:t>Use the Standard deviation (SD) in most cases</a:t>
            </a:r>
          </a:p>
          <a:p>
            <a:pPr marL="823595" lvl="2" eaLnBrk="1" fontAlgn="auto" hangingPunct="1">
              <a:spcAft>
                <a:spcPts val="0"/>
              </a:spcAft>
              <a:defRPr/>
            </a:pPr>
            <a:r>
              <a:rPr lang="en-US" sz="2000" dirty="0"/>
              <a:t>SD quantifies how far, on average, each observation is from the mean. </a:t>
            </a:r>
          </a:p>
          <a:p>
            <a:pPr marL="823595" lvl="2" eaLnBrk="1" fontAlgn="auto" hangingPunct="1">
              <a:spcAft>
                <a:spcPts val="0"/>
              </a:spcAft>
              <a:defRPr/>
            </a:pPr>
            <a:r>
              <a:rPr lang="en-US" sz="2000" dirty="0"/>
              <a:t>The larger the SD, the more highly variable your data.</a:t>
            </a:r>
          </a:p>
          <a:p>
            <a:pPr marL="548958" lvl="1" eaLnBrk="1" fontAlgn="auto" hangingPunct="1">
              <a:spcAft>
                <a:spcPts val="0"/>
              </a:spcAft>
              <a:defRPr/>
            </a:pPr>
            <a:endParaRPr lang="en-US" sz="2200" dirty="0"/>
          </a:p>
          <a:p>
            <a:pPr marL="548958" lvl="1" eaLnBrk="1" fontAlgn="auto" hangingPunct="1">
              <a:spcAft>
                <a:spcPts val="0"/>
              </a:spcAft>
              <a:defRPr/>
            </a:pPr>
            <a:r>
              <a:rPr lang="en-US" sz="2200" dirty="0"/>
              <a:t>Use range (R) when describing predictive models</a:t>
            </a:r>
          </a:p>
          <a:p>
            <a:pPr marL="823595" lvl="2" eaLnBrk="1" fontAlgn="auto" hangingPunct="1">
              <a:spcAft>
                <a:spcPts val="0"/>
              </a:spcAft>
              <a:defRPr/>
            </a:pPr>
            <a:r>
              <a:rPr lang="en-US" sz="2000" dirty="0"/>
              <a:t>R is simply the maximum minus the minimum value in your data set</a:t>
            </a:r>
          </a:p>
          <a:p>
            <a:pPr marL="823595" lvl="2" eaLnBrk="1" fontAlgn="auto" hangingPunct="1">
              <a:spcAft>
                <a:spcPts val="0"/>
              </a:spcAft>
              <a:defRPr/>
            </a:pPr>
            <a:r>
              <a:rPr lang="en-US" sz="2000" dirty="0"/>
              <a:t>R is important when modeling or making predictions, since your algorithms are valid only over the range of values used to calibrate your predictive model</a:t>
            </a:r>
          </a:p>
          <a:p>
            <a:pPr marL="823595" lvl="2" eaLnBrk="1" fontAlgn="auto" hangingPunct="1">
              <a:spcAft>
                <a:spcPts val="0"/>
              </a:spcAft>
              <a:defRPr/>
            </a:pPr>
            <a:endParaRPr lang="en-US" sz="2000" dirty="0"/>
          </a:p>
          <a:p>
            <a:pPr marL="548958" lvl="1" eaLnBrk="1" fontAlgn="auto" hangingPunct="1">
              <a:spcAft>
                <a:spcPts val="0"/>
              </a:spcAft>
              <a:defRPr/>
            </a:pPr>
            <a:r>
              <a:rPr lang="en-US" sz="2200" dirty="0"/>
              <a:t>Use the IQR to identify and test potential outliers in your data.</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err="1"/>
              <a:t>WHEn</a:t>
            </a:r>
            <a:r>
              <a:rPr lang="en-US" sz="2800" dirty="0"/>
              <a:t> TO USE WHAT</a:t>
            </a:r>
          </a:p>
        </p:txBody>
      </p:sp>
    </p:spTree>
    <p:extLst>
      <p:ext uri="{BB962C8B-B14F-4D97-AF65-F5344CB8AC3E}">
        <p14:creationId xmlns:p14="http://schemas.microsoft.com/office/powerpoint/2010/main" val="24086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D12A196-3CAE-924C-B2CF-CAD08BBB3179}"/>
              </a:ext>
            </a:extLst>
          </p:cNvPr>
          <p:cNvSpPr/>
          <p:nvPr/>
        </p:nvSpPr>
        <p:spPr>
          <a:xfrm>
            <a:off x="228600" y="1676400"/>
            <a:ext cx="8686800" cy="3200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77778"/>
          <a:stretch/>
        </p:blipFill>
        <p:spPr>
          <a:xfrm>
            <a:off x="-6263" y="0"/>
            <a:ext cx="9219145" cy="1524000"/>
          </a:xfrm>
        </p:spPr>
      </p:pic>
      <p:pic>
        <p:nvPicPr>
          <p:cNvPr id="8194" name="Picture 2" descr="Skewness - Wikipedia">
            <a:extLst>
              <a:ext uri="{FF2B5EF4-FFF2-40B4-BE49-F238E27FC236}">
                <a16:creationId xmlns:a16="http://schemas.microsoft.com/office/drawing/2014/main" id="{5D61873A-E1AB-4F46-89D0-C893D6A9D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924050"/>
            <a:ext cx="8282557" cy="29527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2A8361-5EF6-44DD-9960-417E4734D136}"/>
              </a:ext>
            </a:extLst>
          </p:cNvPr>
          <p:cNvSpPr txBox="1"/>
          <p:nvPr/>
        </p:nvSpPr>
        <p:spPr>
          <a:xfrm>
            <a:off x="207105" y="5334000"/>
            <a:ext cx="8792407" cy="707886"/>
          </a:xfrm>
          <a:prstGeom prst="rect">
            <a:avLst/>
          </a:prstGeom>
          <a:noFill/>
        </p:spPr>
        <p:txBody>
          <a:bodyPr wrap="none" rtlCol="0">
            <a:spAutoFit/>
          </a:bodyPr>
          <a:lstStyle/>
          <a:p>
            <a:r>
              <a:rPr lang="en-US" sz="2000" spc="150" dirty="0">
                <a:solidFill>
                  <a:schemeClr val="tx2"/>
                </a:solidFill>
                <a:latin typeface="+mn-lt"/>
              </a:rPr>
              <a:t>Skewness: This metric quantifies how balanced (symmetrical) your </a:t>
            </a:r>
          </a:p>
          <a:p>
            <a:r>
              <a:rPr lang="en-US" sz="2000" spc="150" dirty="0">
                <a:solidFill>
                  <a:schemeClr val="tx2"/>
                </a:solidFill>
                <a:latin typeface="+mn-lt"/>
              </a:rPr>
              <a:t>distribution curve is</a:t>
            </a:r>
            <a:endParaRPr lang="en-US" dirty="0"/>
          </a:p>
        </p:txBody>
      </p:sp>
    </p:spTree>
    <p:extLst>
      <p:ext uri="{BB962C8B-B14F-4D97-AF65-F5344CB8AC3E}">
        <p14:creationId xmlns:p14="http://schemas.microsoft.com/office/powerpoint/2010/main" val="247104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7778"/>
          <a:stretch/>
        </p:blipFill>
        <p:spPr>
          <a:xfrm>
            <a:off x="-6263" y="0"/>
            <a:ext cx="9219145" cy="1524000"/>
          </a:xfrm>
        </p:spPr>
      </p:pic>
      <p:pic>
        <p:nvPicPr>
          <p:cNvPr id="10242" name="Picture 2">
            <a:extLst>
              <a:ext uri="{FF2B5EF4-FFF2-40B4-BE49-F238E27FC236}">
                <a16:creationId xmlns:a16="http://schemas.microsoft.com/office/drawing/2014/main" id="{553A595B-65BA-2945-89AE-CA69CB119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66002" cy="2556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F71312-1522-41BD-BE07-9871AACE9F01}"/>
              </a:ext>
            </a:extLst>
          </p:cNvPr>
          <p:cNvSpPr txBox="1"/>
          <p:nvPr/>
        </p:nvSpPr>
        <p:spPr>
          <a:xfrm>
            <a:off x="289921" y="5410200"/>
            <a:ext cx="8473079" cy="707886"/>
          </a:xfrm>
          <a:prstGeom prst="rect">
            <a:avLst/>
          </a:prstGeom>
          <a:noFill/>
        </p:spPr>
        <p:txBody>
          <a:bodyPr wrap="square" rtlCol="0">
            <a:spAutoFit/>
          </a:bodyPr>
          <a:lstStyle/>
          <a:p>
            <a:r>
              <a:rPr lang="en-US" sz="2000" spc="150" dirty="0">
                <a:solidFill>
                  <a:schemeClr val="tx2"/>
                </a:solidFill>
                <a:latin typeface="+mn-lt"/>
              </a:rPr>
              <a:t>A normal distribution will have its mean and median values located somewhere near the center of its range</a:t>
            </a:r>
            <a:endParaRPr lang="en-US" dirty="0"/>
          </a:p>
        </p:txBody>
      </p:sp>
      <p:cxnSp>
        <p:nvCxnSpPr>
          <p:cNvPr id="4" name="Straight Arrow Connector 3">
            <a:extLst>
              <a:ext uri="{FF2B5EF4-FFF2-40B4-BE49-F238E27FC236}">
                <a16:creationId xmlns:a16="http://schemas.microsoft.com/office/drawing/2014/main" id="{E6B41EA9-3BA4-4D70-A752-5743E14537D2}"/>
              </a:ext>
            </a:extLst>
          </p:cNvPr>
          <p:cNvCxnSpPr>
            <a:cxnSpLocks/>
            <a:stCxn id="6" idx="0"/>
            <a:endCxn id="10242" idx="2"/>
          </p:cNvCxnSpPr>
          <p:nvPr/>
        </p:nvCxnSpPr>
        <p:spPr>
          <a:xfrm flipH="1" flipV="1">
            <a:off x="4526001" y="4309338"/>
            <a:ext cx="460" cy="11008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5234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77778"/>
          <a:stretch/>
        </p:blipFill>
        <p:spPr>
          <a:xfrm>
            <a:off x="-6263" y="0"/>
            <a:ext cx="9219145" cy="1524000"/>
          </a:xfrm>
        </p:spPr>
      </p:pic>
      <p:pic>
        <p:nvPicPr>
          <p:cNvPr id="10242" name="Picture 2">
            <a:extLst>
              <a:ext uri="{FF2B5EF4-FFF2-40B4-BE49-F238E27FC236}">
                <a16:creationId xmlns:a16="http://schemas.microsoft.com/office/drawing/2014/main" id="{553A595B-65BA-2945-89AE-CA69CB119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66002" cy="25567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F71312-1522-41BD-BE07-9871AACE9F01}"/>
              </a:ext>
            </a:extLst>
          </p:cNvPr>
          <p:cNvSpPr txBox="1"/>
          <p:nvPr/>
        </p:nvSpPr>
        <p:spPr>
          <a:xfrm>
            <a:off x="289921" y="5410200"/>
            <a:ext cx="8473079" cy="707886"/>
          </a:xfrm>
          <a:prstGeom prst="rect">
            <a:avLst/>
          </a:prstGeom>
          <a:noFill/>
        </p:spPr>
        <p:txBody>
          <a:bodyPr wrap="square" rtlCol="0">
            <a:spAutoFit/>
          </a:bodyPr>
          <a:lstStyle/>
          <a:p>
            <a:r>
              <a:rPr lang="en-US" sz="2000" spc="150" dirty="0">
                <a:solidFill>
                  <a:schemeClr val="tx2"/>
                </a:solidFill>
                <a:latin typeface="+mn-lt"/>
              </a:rPr>
              <a:t>Skew of this peak away from center is common when extreme values pull the median away from the mean.</a:t>
            </a:r>
            <a:endParaRPr lang="en-US" dirty="0"/>
          </a:p>
        </p:txBody>
      </p:sp>
      <p:cxnSp>
        <p:nvCxnSpPr>
          <p:cNvPr id="4" name="Straight Arrow Connector 3">
            <a:extLst>
              <a:ext uri="{FF2B5EF4-FFF2-40B4-BE49-F238E27FC236}">
                <a16:creationId xmlns:a16="http://schemas.microsoft.com/office/drawing/2014/main" id="{E6B41EA9-3BA4-4D70-A752-5743E14537D2}"/>
              </a:ext>
            </a:extLst>
          </p:cNvPr>
          <p:cNvCxnSpPr>
            <a:cxnSpLocks/>
            <a:stCxn id="6" idx="0"/>
          </p:cNvCxnSpPr>
          <p:nvPr/>
        </p:nvCxnSpPr>
        <p:spPr>
          <a:xfrm flipV="1">
            <a:off x="4526461" y="3962400"/>
            <a:ext cx="1569539"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E536925-428A-4896-BFB3-CBECEA7F5423}"/>
              </a:ext>
            </a:extLst>
          </p:cNvPr>
          <p:cNvCxnSpPr>
            <a:cxnSpLocks/>
          </p:cNvCxnSpPr>
          <p:nvPr/>
        </p:nvCxnSpPr>
        <p:spPr>
          <a:xfrm flipH="1" flipV="1">
            <a:off x="2713459" y="3939381"/>
            <a:ext cx="1816466" cy="1447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2022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305800" cy="4910138"/>
          </a:xfrm>
        </p:spPr>
        <p:txBody>
          <a:bodyPr>
            <a:normAutofit/>
          </a:bodyPr>
          <a:lstStyle/>
          <a:p>
            <a:pPr marL="274320" eaLnBrk="1" fontAlgn="auto" hangingPunct="1">
              <a:spcAft>
                <a:spcPts val="0"/>
              </a:spcAft>
              <a:defRPr/>
            </a:pPr>
            <a:endParaRPr lang="en-US" sz="2200" dirty="0"/>
          </a:p>
          <a:p>
            <a:pPr marL="434022" indent="-342900" eaLnBrk="1" fontAlgn="auto" hangingPunct="1">
              <a:spcAft>
                <a:spcPts val="0"/>
              </a:spcAft>
              <a:defRPr/>
            </a:pPr>
            <a:r>
              <a:rPr lang="en-US" sz="2800" dirty="0"/>
              <a:t>Why describe data?</a:t>
            </a:r>
          </a:p>
          <a:p>
            <a:pPr marL="1440497" lvl="4" indent="-342900" eaLnBrk="1" fontAlgn="auto" hangingPunct="1">
              <a:spcAft>
                <a:spcPts val="0"/>
              </a:spcAft>
              <a:defRPr/>
            </a:pPr>
            <a:r>
              <a:rPr lang="en-US" sz="2700" spc="150" dirty="0"/>
              <a:t>Determine if our sample reflects the population of interest</a:t>
            </a:r>
          </a:p>
          <a:p>
            <a:pPr marL="1440497" lvl="4" indent="-342900" eaLnBrk="1" fontAlgn="auto" hangingPunct="1">
              <a:spcAft>
                <a:spcPts val="0"/>
              </a:spcAft>
              <a:defRPr/>
            </a:pPr>
            <a:r>
              <a:rPr lang="en-US" sz="2700" spc="150" dirty="0"/>
              <a:t>Identify outliers</a:t>
            </a:r>
          </a:p>
          <a:p>
            <a:pPr marL="1440497" lvl="4" indent="-342900" eaLnBrk="1" fontAlgn="auto" hangingPunct="1">
              <a:spcAft>
                <a:spcPts val="0"/>
              </a:spcAft>
              <a:defRPr/>
            </a:pPr>
            <a:r>
              <a:rPr lang="en-US" sz="2700" spc="150" dirty="0"/>
              <a:t>Obtain metrics necessary for inferential tests</a:t>
            </a:r>
          </a:p>
          <a:p>
            <a:pPr marL="1440497" lvl="4" indent="-342900" eaLnBrk="1" fontAlgn="auto" hangingPunct="1">
              <a:spcAft>
                <a:spcPts val="0"/>
              </a:spcAft>
              <a:defRPr/>
            </a:pPr>
            <a:r>
              <a:rPr lang="en-US" sz="2700" spc="150" dirty="0"/>
              <a:t>Understand the distribution of our data values – test for normality</a:t>
            </a:r>
          </a:p>
          <a:p>
            <a:pPr marL="1440497" lvl="4" indent="-342900" eaLnBrk="1" fontAlgn="auto" hangingPunct="1">
              <a:spcAft>
                <a:spcPts val="0"/>
              </a:spcAft>
              <a:defRPr/>
            </a:pPr>
            <a:r>
              <a:rPr lang="en-US" sz="2700" spc="150" dirty="0"/>
              <a:t>Identify the type of statistical test to run</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a:t>Data Description and Visualization</a:t>
            </a:r>
          </a:p>
        </p:txBody>
      </p:sp>
    </p:spTree>
    <p:extLst>
      <p:ext uri="{BB962C8B-B14F-4D97-AF65-F5344CB8AC3E}">
        <p14:creationId xmlns:p14="http://schemas.microsoft.com/office/powerpoint/2010/main" val="266447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228600" y="1719263"/>
            <a:ext cx="8763000" cy="642937"/>
          </a:xfrm>
        </p:spPr>
        <p:txBody>
          <a:bodyPr/>
          <a:lstStyle/>
          <a:p>
            <a:pPr marL="45720" indent="0" eaLnBrk="1" fontAlgn="auto" hangingPunct="1">
              <a:spcAft>
                <a:spcPts val="0"/>
              </a:spcAft>
              <a:buFont typeface="Wingdings 2" pitchFamily="18" charset="2"/>
              <a:buNone/>
              <a:defRPr/>
            </a:pPr>
            <a:r>
              <a:rPr lang="en-US" dirty="0"/>
              <a:t>Positive &amp; Negative </a:t>
            </a:r>
            <a:r>
              <a:rPr lang="en-US" dirty="0" err="1"/>
              <a:t>Skewness</a:t>
            </a:r>
            <a:r>
              <a:rPr lang="en-US" dirty="0"/>
              <a:t>……. Does your bell curve lean?</a:t>
            </a:r>
          </a:p>
          <a:p>
            <a:pPr marL="274320" eaLnBrk="1" fontAlgn="auto" hangingPunct="1">
              <a:spcAft>
                <a:spcPts val="0"/>
              </a:spcAft>
              <a:buFont typeface="Wingdings" pitchFamily="2" charset="2"/>
              <a:buNone/>
              <a:defRPr/>
            </a:pPr>
            <a:endParaRPr lang="en-US" dirty="0"/>
          </a:p>
        </p:txBody>
      </p:sp>
      <p:sp>
        <p:nvSpPr>
          <p:cNvPr id="68610" name="Rectangle 2"/>
          <p:cNvSpPr>
            <a:spLocks noGrp="1" noChangeArrowheads="1"/>
          </p:cNvSpPr>
          <p:nvPr>
            <p:ph type="title"/>
          </p:nvPr>
        </p:nvSpPr>
        <p:spPr/>
        <p:txBody>
          <a:bodyPr/>
          <a:lstStyle/>
          <a:p>
            <a:pPr eaLnBrk="1" fontAlgn="auto" hangingPunct="1">
              <a:spcAft>
                <a:spcPts val="0"/>
              </a:spcAft>
              <a:defRPr/>
            </a:pPr>
            <a:r>
              <a:rPr lang="en-US"/>
              <a:t>Skewness</a:t>
            </a:r>
          </a:p>
        </p:txBody>
      </p:sp>
      <p:pic>
        <p:nvPicPr>
          <p:cNvPr id="64516" name="Picture 4" descr="Fig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19400"/>
            <a:ext cx="4724400"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895600" y="4129088"/>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b="1" dirty="0" err="1"/>
              <a:t>X</a:t>
            </a:r>
            <a:r>
              <a:rPr lang="en-US" b="1" baseline="-25000" dirty="0" err="1"/>
              <a:t>bar</a:t>
            </a:r>
            <a:r>
              <a:rPr lang="en-US" b="1" dirty="0"/>
              <a:t>&gt;M</a:t>
            </a:r>
          </a:p>
        </p:txBody>
      </p:sp>
      <p:sp>
        <p:nvSpPr>
          <p:cNvPr id="7" name="TextBox 6"/>
          <p:cNvSpPr txBox="1">
            <a:spLocks noChangeArrowheads="1"/>
          </p:cNvSpPr>
          <p:nvPr/>
        </p:nvSpPr>
        <p:spPr bwMode="auto">
          <a:xfrm>
            <a:off x="5715000" y="4129088"/>
            <a:ext cx="1066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b="1" dirty="0" err="1"/>
              <a:t>X</a:t>
            </a:r>
            <a:r>
              <a:rPr lang="en-US" b="1" baseline="-25000" dirty="0" err="1"/>
              <a:t>bar</a:t>
            </a:r>
            <a:r>
              <a:rPr lang="en-US" b="1" dirty="0"/>
              <a:t>&lt;M</a:t>
            </a:r>
          </a:p>
        </p:txBody>
      </p:sp>
      <p:sp>
        <p:nvSpPr>
          <p:cNvPr id="2" name="Rectangle 1"/>
          <p:cNvSpPr/>
          <p:nvPr/>
        </p:nvSpPr>
        <p:spPr>
          <a:xfrm>
            <a:off x="-179388" y="3810000"/>
            <a:ext cx="2362201" cy="2616200"/>
          </a:xfrm>
          <a:prstGeom prst="rect">
            <a:avLst/>
          </a:prstGeom>
        </p:spPr>
        <p:txBody>
          <a:bodyPr>
            <a:spAutoFit/>
          </a:bodyPr>
          <a:lstStyle/>
          <a:p>
            <a:pPr marL="274320" fontAlgn="auto">
              <a:spcAft>
                <a:spcPts val="0"/>
              </a:spcAft>
              <a:defRPr/>
            </a:pPr>
            <a:r>
              <a:rPr lang="en-US" sz="2000" b="1" dirty="0"/>
              <a:t>Positive Skew:</a:t>
            </a:r>
          </a:p>
          <a:p>
            <a:pPr marL="560070" indent="-285750" fontAlgn="auto">
              <a:spcAft>
                <a:spcPts val="0"/>
              </a:spcAft>
              <a:buFont typeface="Arial" pitchFamily="34" charset="0"/>
              <a:buChar char="•"/>
              <a:defRPr/>
            </a:pPr>
            <a:r>
              <a:rPr lang="en-US" sz="1600" dirty="0"/>
              <a:t>the “slide” takes you in a positive direction</a:t>
            </a:r>
          </a:p>
          <a:p>
            <a:pPr marL="560070" indent="-285750" fontAlgn="auto">
              <a:spcAft>
                <a:spcPts val="0"/>
              </a:spcAft>
              <a:buFont typeface="Arial" pitchFamily="34" charset="0"/>
              <a:buChar char="•"/>
              <a:defRPr/>
            </a:pPr>
            <a:r>
              <a:rPr lang="en-US" sz="1600" dirty="0"/>
              <a:t>The mean is bigger than the median (which is why the slide is being pulled to higher values</a:t>
            </a:r>
          </a:p>
        </p:txBody>
      </p:sp>
      <p:sp>
        <p:nvSpPr>
          <p:cNvPr id="8" name="Rectangle 7"/>
          <p:cNvSpPr/>
          <p:nvPr/>
        </p:nvSpPr>
        <p:spPr>
          <a:xfrm>
            <a:off x="6781800" y="3657600"/>
            <a:ext cx="2362200" cy="2616200"/>
          </a:xfrm>
          <a:prstGeom prst="rect">
            <a:avLst/>
          </a:prstGeom>
        </p:spPr>
        <p:txBody>
          <a:bodyPr>
            <a:spAutoFit/>
          </a:bodyPr>
          <a:lstStyle/>
          <a:p>
            <a:pPr marL="274320" fontAlgn="auto">
              <a:spcAft>
                <a:spcPts val="0"/>
              </a:spcAft>
              <a:defRPr/>
            </a:pPr>
            <a:r>
              <a:rPr lang="en-US" sz="2000" b="1" dirty="0"/>
              <a:t>Negative Skew:</a:t>
            </a:r>
          </a:p>
          <a:p>
            <a:pPr marL="560070" indent="-285750" fontAlgn="auto">
              <a:spcAft>
                <a:spcPts val="0"/>
              </a:spcAft>
              <a:buFont typeface="Arial" pitchFamily="34" charset="0"/>
              <a:buChar char="•"/>
              <a:defRPr/>
            </a:pPr>
            <a:r>
              <a:rPr lang="en-US" sz="1600" dirty="0"/>
              <a:t>the “slide” takes you in a negative direction</a:t>
            </a:r>
          </a:p>
          <a:p>
            <a:pPr marL="560070" indent="-285750" fontAlgn="auto">
              <a:spcAft>
                <a:spcPts val="0"/>
              </a:spcAft>
              <a:buFont typeface="Arial" pitchFamily="34" charset="0"/>
              <a:buChar char="•"/>
              <a:defRPr/>
            </a:pPr>
            <a:r>
              <a:rPr lang="en-US" sz="1600" dirty="0"/>
              <a:t>The mean is smaller than the median (which is why the slide is being pulled to lower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2A9C6CB-C4D3-A746-BB4D-9EC3FE7C37B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3999" cy="6296602"/>
          </a:xfrm>
        </p:spPr>
      </p:pic>
      <p:cxnSp>
        <p:nvCxnSpPr>
          <p:cNvPr id="3" name="Straight Arrow Connector 2">
            <a:extLst>
              <a:ext uri="{FF2B5EF4-FFF2-40B4-BE49-F238E27FC236}">
                <a16:creationId xmlns:a16="http://schemas.microsoft.com/office/drawing/2014/main" id="{F5401E1F-07A5-4535-BB33-33C76DE1D932}"/>
              </a:ext>
            </a:extLst>
          </p:cNvPr>
          <p:cNvCxnSpPr/>
          <p:nvPr/>
        </p:nvCxnSpPr>
        <p:spPr>
          <a:xfrm flipV="1">
            <a:off x="4267200" y="2057400"/>
            <a:ext cx="914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154DEE1-E3DE-4320-AC3B-BDB6FC943E71}"/>
              </a:ext>
            </a:extLst>
          </p:cNvPr>
          <p:cNvCxnSpPr/>
          <p:nvPr/>
        </p:nvCxnSpPr>
        <p:spPr>
          <a:xfrm flipV="1">
            <a:off x="6019800" y="2057400"/>
            <a:ext cx="9144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42BF0A-CE8E-4C12-820B-AF8E85B0FBDA}"/>
              </a:ext>
            </a:extLst>
          </p:cNvPr>
          <p:cNvSpPr txBox="1"/>
          <p:nvPr/>
        </p:nvSpPr>
        <p:spPr>
          <a:xfrm>
            <a:off x="5129813" y="1688068"/>
            <a:ext cx="710451" cy="369332"/>
          </a:xfrm>
          <a:prstGeom prst="rect">
            <a:avLst/>
          </a:prstGeom>
          <a:noFill/>
        </p:spPr>
        <p:txBody>
          <a:bodyPr wrap="none" rtlCol="0">
            <a:spAutoFit/>
          </a:bodyPr>
          <a:lstStyle/>
          <a:p>
            <a:r>
              <a:rPr lang="en-US" dirty="0"/>
              <a:t>Mean</a:t>
            </a:r>
          </a:p>
        </p:txBody>
      </p:sp>
      <p:sp>
        <p:nvSpPr>
          <p:cNvPr id="7" name="TextBox 6">
            <a:extLst>
              <a:ext uri="{FF2B5EF4-FFF2-40B4-BE49-F238E27FC236}">
                <a16:creationId xmlns:a16="http://schemas.microsoft.com/office/drawing/2014/main" id="{29D0DC4E-96F9-4F05-BBF4-A4679D8DA24D}"/>
              </a:ext>
            </a:extLst>
          </p:cNvPr>
          <p:cNvSpPr txBox="1"/>
          <p:nvPr/>
        </p:nvSpPr>
        <p:spPr>
          <a:xfrm>
            <a:off x="7086600" y="1812759"/>
            <a:ext cx="889987" cy="369332"/>
          </a:xfrm>
          <a:prstGeom prst="rect">
            <a:avLst/>
          </a:prstGeom>
          <a:noFill/>
        </p:spPr>
        <p:txBody>
          <a:bodyPr wrap="none" rtlCol="0">
            <a:spAutoFit/>
          </a:bodyPr>
          <a:lstStyle/>
          <a:p>
            <a:r>
              <a:rPr lang="en-US" dirty="0"/>
              <a:t>Median</a:t>
            </a:r>
          </a:p>
        </p:txBody>
      </p:sp>
      <p:cxnSp>
        <p:nvCxnSpPr>
          <p:cNvPr id="8" name="Straight Arrow Connector 7">
            <a:extLst>
              <a:ext uri="{FF2B5EF4-FFF2-40B4-BE49-F238E27FC236}">
                <a16:creationId xmlns:a16="http://schemas.microsoft.com/office/drawing/2014/main" id="{96423455-6660-452C-922F-A9D49C8E92D7}"/>
              </a:ext>
            </a:extLst>
          </p:cNvPr>
          <p:cNvCxnSpPr>
            <a:cxnSpLocks/>
          </p:cNvCxnSpPr>
          <p:nvPr/>
        </p:nvCxnSpPr>
        <p:spPr>
          <a:xfrm>
            <a:off x="5065377" y="3733800"/>
            <a:ext cx="15497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89DA60-B86A-42EE-9AF1-2AC6EF333F3E}"/>
              </a:ext>
            </a:extLst>
          </p:cNvPr>
          <p:cNvSpPr txBox="1"/>
          <p:nvPr/>
        </p:nvSpPr>
        <p:spPr>
          <a:xfrm>
            <a:off x="6668180" y="3410634"/>
            <a:ext cx="1726826" cy="646331"/>
          </a:xfrm>
          <a:prstGeom prst="rect">
            <a:avLst/>
          </a:prstGeom>
          <a:noFill/>
        </p:spPr>
        <p:txBody>
          <a:bodyPr wrap="square" rtlCol="0">
            <a:spAutoFit/>
          </a:bodyPr>
          <a:lstStyle/>
          <a:p>
            <a:r>
              <a:rPr lang="en-US" dirty="0"/>
              <a:t>Standard deviation</a:t>
            </a:r>
          </a:p>
        </p:txBody>
      </p:sp>
      <p:sp>
        <p:nvSpPr>
          <p:cNvPr id="2" name="TextBox 1">
            <a:extLst>
              <a:ext uri="{FF2B5EF4-FFF2-40B4-BE49-F238E27FC236}">
                <a16:creationId xmlns:a16="http://schemas.microsoft.com/office/drawing/2014/main" id="{85141975-86B8-3D2C-4E3D-F7A05AFEDFC0}"/>
              </a:ext>
            </a:extLst>
          </p:cNvPr>
          <p:cNvSpPr txBox="1"/>
          <p:nvPr/>
        </p:nvSpPr>
        <p:spPr>
          <a:xfrm>
            <a:off x="-26773" y="5915891"/>
            <a:ext cx="9144000" cy="707886"/>
          </a:xfrm>
          <a:prstGeom prst="rect">
            <a:avLst/>
          </a:prstGeom>
          <a:solidFill>
            <a:schemeClr val="bg1"/>
          </a:solidFill>
        </p:spPr>
        <p:txBody>
          <a:bodyPr wrap="square" rtlCol="0">
            <a:spAutoFit/>
          </a:bodyPr>
          <a:lstStyle/>
          <a:p>
            <a:pPr algn="ctr">
              <a:spcBef>
                <a:spcPts val="600"/>
              </a:spcBef>
            </a:pPr>
            <a:r>
              <a:rPr lang="en-US" sz="4000" dirty="0">
                <a:solidFill>
                  <a:srgbClr val="C00000"/>
                </a:solidFill>
              </a:rPr>
              <a:t>In excel use the function:  =skew(array)</a:t>
            </a:r>
          </a:p>
        </p:txBody>
      </p:sp>
    </p:spTree>
    <p:extLst>
      <p:ext uri="{BB962C8B-B14F-4D97-AF65-F5344CB8AC3E}">
        <p14:creationId xmlns:p14="http://schemas.microsoft.com/office/powerpoint/2010/main" val="1180318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Skewness – Significant?</a:t>
            </a:r>
          </a:p>
        </p:txBody>
      </p:sp>
      <p:graphicFrame>
        <p:nvGraphicFramePr>
          <p:cNvPr id="4" name="Object 3"/>
          <p:cNvGraphicFramePr>
            <a:graphicFrameLocks noChangeAspect="1"/>
          </p:cNvGraphicFramePr>
          <p:nvPr/>
        </p:nvGraphicFramePr>
        <p:xfrm>
          <a:off x="5314014" y="4103306"/>
          <a:ext cx="2686827" cy="1019295"/>
        </p:xfrm>
        <a:graphic>
          <a:graphicData uri="http://schemas.openxmlformats.org/presentationml/2006/ole">
            <mc:AlternateContent xmlns:mc="http://schemas.openxmlformats.org/markup-compatibility/2006">
              <mc:Choice xmlns:v="urn:schemas-microsoft-com:vml" Requires="v">
                <p:oleObj name="Equation" r:id="rId2" imgW="1104900" imgH="419100" progId="Equation.BREE4">
                  <p:embed/>
                </p:oleObj>
              </mc:Choice>
              <mc:Fallback>
                <p:oleObj name="Equation" r:id="rId2" imgW="1104900" imgH="419100" progId="Equation.BREE4">
                  <p:embed/>
                  <p:pic>
                    <p:nvPicPr>
                      <p:cNvPr id="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014" y="4103306"/>
                        <a:ext cx="2686827" cy="1019295"/>
                      </a:xfrm>
                      <a:prstGeom prst="rect">
                        <a:avLst/>
                      </a:prstGeom>
                      <a:noFill/>
                      <a:ln>
                        <a:noFill/>
                      </a:ln>
                      <a:effectLst/>
                    </p:spPr>
                  </p:pic>
                </p:oleObj>
              </mc:Fallback>
            </mc:AlternateContent>
          </a:graphicData>
        </a:graphic>
      </p:graphicFrame>
      <p:graphicFrame>
        <p:nvGraphicFramePr>
          <p:cNvPr id="5" name="Object 2"/>
          <p:cNvGraphicFramePr>
            <a:graphicFrameLocks noChangeAspect="1"/>
          </p:cNvGraphicFramePr>
          <p:nvPr/>
        </p:nvGraphicFramePr>
        <p:xfrm>
          <a:off x="6386978" y="5410408"/>
          <a:ext cx="1184665" cy="863848"/>
        </p:xfrm>
        <a:graphic>
          <a:graphicData uri="http://schemas.openxmlformats.org/presentationml/2006/ole">
            <mc:AlternateContent xmlns:mc="http://schemas.openxmlformats.org/markup-compatibility/2006">
              <mc:Choice xmlns:v="urn:schemas-microsoft-com:vml" Requires="v">
                <p:oleObj name="Equation" r:id="rId4" imgW="609336" imgH="444307" progId="Equation.BREE4">
                  <p:embed/>
                </p:oleObj>
              </mc:Choice>
              <mc:Fallback>
                <p:oleObj name="Equation" r:id="rId4" imgW="609336" imgH="444307" progId="Equation.BREE4">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6978" y="5410408"/>
                        <a:ext cx="1184665" cy="863848"/>
                      </a:xfrm>
                      <a:prstGeom prst="rect">
                        <a:avLst/>
                      </a:prstGeom>
                      <a:noFill/>
                      <a:ln>
                        <a:noFill/>
                      </a:ln>
                      <a:effectLst/>
                    </p:spPr>
                  </p:pic>
                </p:oleObj>
              </mc:Fallback>
            </mc:AlternateContent>
          </a:graphicData>
        </a:graphic>
      </p:graphicFrame>
      <p:sp>
        <p:nvSpPr>
          <p:cNvPr id="28" name="TextBox 27"/>
          <p:cNvSpPr txBox="1"/>
          <p:nvPr/>
        </p:nvSpPr>
        <p:spPr>
          <a:xfrm>
            <a:off x="5105400" y="1687142"/>
            <a:ext cx="1552028" cy="1554272"/>
          </a:xfrm>
          <a:prstGeom prst="rect">
            <a:avLst/>
          </a:prstGeom>
          <a:noFill/>
        </p:spPr>
        <p:txBody>
          <a:bodyPr wrap="none" rtlCol="0">
            <a:spAutoFit/>
          </a:bodyPr>
          <a:lstStyle/>
          <a:p>
            <a:pPr>
              <a:spcBef>
                <a:spcPts val="600"/>
              </a:spcBef>
            </a:pPr>
            <a:r>
              <a:rPr lang="en-US" sz="2000" dirty="0">
                <a:solidFill>
                  <a:srgbClr val="C00000"/>
                </a:solidFill>
              </a:rPr>
              <a:t>=skew(array)</a:t>
            </a:r>
          </a:p>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endParaRPr lang="en-US" sz="2000" dirty="0">
              <a:solidFill>
                <a:srgbClr val="C00000"/>
              </a:solidFill>
            </a:endParaRPr>
          </a:p>
        </p:txBody>
      </p:sp>
      <p:pic>
        <p:nvPicPr>
          <p:cNvPr id="20" name="Picture 19"/>
          <p:cNvPicPr>
            <a:picLocks noChangeAspect="1"/>
          </p:cNvPicPr>
          <p:nvPr/>
        </p:nvPicPr>
        <p:blipFill>
          <a:blip r:embed="rId6"/>
          <a:stretch>
            <a:fillRect/>
          </a:stretch>
        </p:blipFill>
        <p:spPr>
          <a:xfrm>
            <a:off x="4724400" y="2082651"/>
            <a:ext cx="4210088" cy="1732848"/>
          </a:xfrm>
          <a:prstGeom prst="rect">
            <a:avLst/>
          </a:prstGeom>
        </p:spPr>
      </p:pic>
      <p:sp>
        <p:nvSpPr>
          <p:cNvPr id="7" name="TextBox 6">
            <a:extLst>
              <a:ext uri="{FF2B5EF4-FFF2-40B4-BE49-F238E27FC236}">
                <a16:creationId xmlns:a16="http://schemas.microsoft.com/office/drawing/2014/main" id="{1225A022-0EB5-4AE0-9E42-2C1F3EE6480A}"/>
              </a:ext>
            </a:extLst>
          </p:cNvPr>
          <p:cNvSpPr txBox="1"/>
          <p:nvPr/>
        </p:nvSpPr>
        <p:spPr>
          <a:xfrm>
            <a:off x="5895210" y="6415213"/>
            <a:ext cx="3276600" cy="369332"/>
          </a:xfrm>
          <a:prstGeom prst="rect">
            <a:avLst/>
          </a:prstGeom>
          <a:noFill/>
        </p:spPr>
        <p:txBody>
          <a:bodyPr wrap="square" rtlCol="0">
            <a:spAutoFit/>
          </a:bodyPr>
          <a:lstStyle/>
          <a:p>
            <a:r>
              <a:rPr lang="en-US" dirty="0"/>
              <a:t>SES= standard error of skew</a:t>
            </a:r>
          </a:p>
        </p:txBody>
      </p:sp>
      <p:sp>
        <p:nvSpPr>
          <p:cNvPr id="10" name="TextBox 9">
            <a:extLst>
              <a:ext uri="{FF2B5EF4-FFF2-40B4-BE49-F238E27FC236}">
                <a16:creationId xmlns:a16="http://schemas.microsoft.com/office/drawing/2014/main" id="{1190079F-2F2E-4D21-B2DE-E92853F5EA70}"/>
              </a:ext>
            </a:extLst>
          </p:cNvPr>
          <p:cNvSpPr txBox="1"/>
          <p:nvPr/>
        </p:nvSpPr>
        <p:spPr>
          <a:xfrm>
            <a:off x="466139" y="1948752"/>
            <a:ext cx="3953461" cy="4708981"/>
          </a:xfrm>
          <a:prstGeom prst="rect">
            <a:avLst/>
          </a:prstGeom>
          <a:noFill/>
        </p:spPr>
        <p:txBody>
          <a:bodyPr wrap="square" rtlCol="0">
            <a:spAutoFit/>
          </a:bodyPr>
          <a:lstStyle/>
          <a:p>
            <a:r>
              <a:rPr lang="en-US" sz="2000" spc="150" dirty="0">
                <a:solidFill>
                  <a:schemeClr val="tx2"/>
                </a:solidFill>
                <a:latin typeface="+mn-lt"/>
              </a:rPr>
              <a:t>To determine if this deviation from zero in the skew statistic is likely a significant departure from normality, compare it to the standard error of skew (</a:t>
            </a:r>
            <a:r>
              <a:rPr lang="en-US" sz="2000" spc="150" dirty="0" err="1">
                <a:solidFill>
                  <a:schemeClr val="tx2"/>
                </a:solidFill>
                <a:latin typeface="+mn-lt"/>
              </a:rPr>
              <a:t>ses</a:t>
            </a:r>
            <a:r>
              <a:rPr lang="en-US" sz="2000" spc="150" dirty="0">
                <a:solidFill>
                  <a:schemeClr val="tx2"/>
                </a:solidFill>
                <a:latin typeface="+mn-lt"/>
              </a:rPr>
              <a:t>) </a:t>
            </a:r>
          </a:p>
          <a:p>
            <a:endParaRPr lang="en-US" sz="2000" spc="150" dirty="0">
              <a:solidFill>
                <a:schemeClr val="tx2"/>
              </a:solidFill>
              <a:latin typeface="+mn-lt"/>
            </a:endParaRPr>
          </a:p>
          <a:p>
            <a:r>
              <a:rPr lang="en-US" sz="2000" spc="150" dirty="0">
                <a:solidFill>
                  <a:schemeClr val="tx2"/>
                </a:solidFill>
                <a:latin typeface="+mn-lt"/>
              </a:rPr>
              <a:t>If the skew you have calculated is more </a:t>
            </a:r>
            <a:r>
              <a:rPr lang="en-US" sz="2000" u="sng" spc="150" dirty="0">
                <a:solidFill>
                  <a:schemeClr val="tx2"/>
                </a:solidFill>
                <a:latin typeface="+mn-lt"/>
              </a:rPr>
              <a:t>than 2 times the </a:t>
            </a:r>
            <a:r>
              <a:rPr lang="en-US" sz="2000" u="sng" spc="150" dirty="0" err="1">
                <a:solidFill>
                  <a:schemeClr val="tx2"/>
                </a:solidFill>
                <a:latin typeface="+mn-lt"/>
              </a:rPr>
              <a:t>ses</a:t>
            </a:r>
            <a:r>
              <a:rPr lang="en-US" sz="2000" spc="150" dirty="0">
                <a:solidFill>
                  <a:schemeClr val="tx2"/>
                </a:solidFill>
                <a:latin typeface="+mn-lt"/>
              </a:rPr>
              <a:t>, then you likely have </a:t>
            </a:r>
            <a:r>
              <a:rPr lang="en-US" sz="2000" u="sng" spc="150" dirty="0">
                <a:solidFill>
                  <a:schemeClr val="tx2"/>
                </a:solidFill>
                <a:latin typeface="+mn-lt"/>
              </a:rPr>
              <a:t>significant skew</a:t>
            </a:r>
            <a:r>
              <a:rPr lang="en-US" sz="2000" spc="150" dirty="0">
                <a:solidFill>
                  <a:schemeClr val="tx2"/>
                </a:solidFill>
                <a:latin typeface="+mn-lt"/>
              </a:rPr>
              <a:t>, which means </a:t>
            </a:r>
            <a:r>
              <a:rPr lang="en-US" sz="2000" u="sng" spc="150" dirty="0">
                <a:solidFill>
                  <a:schemeClr val="tx2"/>
                </a:solidFill>
                <a:latin typeface="+mn-lt"/>
              </a:rPr>
              <a:t>you have nonnormal </a:t>
            </a:r>
          </a:p>
          <a:p>
            <a:r>
              <a:rPr lang="en-US" sz="2000" u="sng" spc="150" dirty="0">
                <a:solidFill>
                  <a:schemeClr val="tx2"/>
                </a:solidFill>
                <a:latin typeface="+mn-lt"/>
              </a:rPr>
              <a:t>data</a:t>
            </a:r>
            <a:r>
              <a:rPr lang="en-US" sz="2000" spc="150" dirty="0">
                <a:solidFill>
                  <a:schemeClr val="tx2"/>
                </a:solidFill>
                <a:latin typeface="+mn-lt"/>
              </a:rPr>
              <a:t> and should consider a nonparametric test for your statistical analyses</a:t>
            </a:r>
          </a:p>
        </p:txBody>
      </p:sp>
    </p:spTree>
    <p:extLst>
      <p:ext uri="{BB962C8B-B14F-4D97-AF65-F5344CB8AC3E}">
        <p14:creationId xmlns:p14="http://schemas.microsoft.com/office/powerpoint/2010/main" val="12125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658BE-F80C-4E76-A50C-E0DBCFAE55F9}"/>
              </a:ext>
            </a:extLst>
          </p:cNvPr>
          <p:cNvSpPr>
            <a:spLocks noGrp="1"/>
          </p:cNvSpPr>
          <p:nvPr>
            <p:ph idx="1"/>
          </p:nvPr>
        </p:nvSpPr>
        <p:spPr>
          <a:xfrm>
            <a:off x="381000" y="1719263"/>
            <a:ext cx="8534400" cy="4406900"/>
          </a:xfrm>
        </p:spPr>
        <p:txBody>
          <a:bodyPr/>
          <a:lstStyle/>
          <a:p>
            <a:r>
              <a:rPr lang="en-US" dirty="0"/>
              <a:t>Kurtosis is simply a measure of how pointy or flat the peak of your distribution curve is </a:t>
            </a:r>
          </a:p>
          <a:p>
            <a:r>
              <a:rPr lang="en-US" dirty="0"/>
              <a:t>Any deviation from a bell shape, with the peak either too flat (platykurtic) or too peaked (leptokurtic), suggests that your data are not normally distributed</a:t>
            </a:r>
          </a:p>
        </p:txBody>
      </p:sp>
      <p:sp>
        <p:nvSpPr>
          <p:cNvPr id="3" name="Title 2">
            <a:extLst>
              <a:ext uri="{FF2B5EF4-FFF2-40B4-BE49-F238E27FC236}">
                <a16:creationId xmlns:a16="http://schemas.microsoft.com/office/drawing/2014/main" id="{9E4423C4-9527-4497-9434-57EDF2D50A11}"/>
              </a:ext>
            </a:extLst>
          </p:cNvPr>
          <p:cNvSpPr>
            <a:spLocks noGrp="1"/>
          </p:cNvSpPr>
          <p:nvPr>
            <p:ph type="title"/>
          </p:nvPr>
        </p:nvSpPr>
        <p:spPr/>
        <p:txBody>
          <a:bodyPr/>
          <a:lstStyle/>
          <a:p>
            <a:r>
              <a:rPr lang="en-US" dirty="0"/>
              <a:t>KURTOSIS</a:t>
            </a:r>
          </a:p>
        </p:txBody>
      </p:sp>
      <p:pic>
        <p:nvPicPr>
          <p:cNvPr id="5" name="Picture 4">
            <a:extLst>
              <a:ext uri="{FF2B5EF4-FFF2-40B4-BE49-F238E27FC236}">
                <a16:creationId xmlns:a16="http://schemas.microsoft.com/office/drawing/2014/main" id="{8F451886-1EAD-D67D-4BA6-9EE7D5CB5F8D}"/>
              </a:ext>
            </a:extLst>
          </p:cNvPr>
          <p:cNvPicPr>
            <a:picLocks noChangeAspect="1"/>
          </p:cNvPicPr>
          <p:nvPr/>
        </p:nvPicPr>
        <p:blipFill>
          <a:blip r:embed="rId3"/>
          <a:stretch>
            <a:fillRect/>
          </a:stretch>
        </p:blipFill>
        <p:spPr>
          <a:xfrm>
            <a:off x="1872180" y="3435178"/>
            <a:ext cx="5399639" cy="3422822"/>
          </a:xfrm>
          <a:prstGeom prst="rect">
            <a:avLst/>
          </a:prstGeom>
        </p:spPr>
      </p:pic>
    </p:spTree>
    <p:extLst>
      <p:ext uri="{BB962C8B-B14F-4D97-AF65-F5344CB8AC3E}">
        <p14:creationId xmlns:p14="http://schemas.microsoft.com/office/powerpoint/2010/main" val="2986833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err="1"/>
              <a:t>Peakedness</a:t>
            </a:r>
            <a:r>
              <a:rPr lang="en-US" dirty="0"/>
              <a:t> – Kurtosis</a:t>
            </a:r>
          </a:p>
        </p:txBody>
      </p:sp>
      <p:graphicFrame>
        <p:nvGraphicFramePr>
          <p:cNvPr id="6" name="Object 2"/>
          <p:cNvGraphicFramePr>
            <a:graphicFrameLocks noChangeAspect="1"/>
          </p:cNvGraphicFramePr>
          <p:nvPr>
            <p:extLst>
              <p:ext uri="{D42A27DB-BD31-4B8C-83A1-F6EECF244321}">
                <p14:modId xmlns:p14="http://schemas.microsoft.com/office/powerpoint/2010/main" val="1772291054"/>
              </p:ext>
            </p:extLst>
          </p:nvPr>
        </p:nvGraphicFramePr>
        <p:xfrm>
          <a:off x="2514600" y="1905000"/>
          <a:ext cx="3194791" cy="1394306"/>
        </p:xfrm>
        <a:graphic>
          <a:graphicData uri="http://schemas.openxmlformats.org/presentationml/2006/ole">
            <mc:AlternateContent xmlns:mc="http://schemas.openxmlformats.org/markup-compatibility/2006">
              <mc:Choice xmlns:v="urn:schemas-microsoft-com:vml" Requires="v">
                <p:oleObj name="Equation" r:id="rId2" imgW="1600200" imgH="698500" progId="Equation.BREE4">
                  <p:embed/>
                </p:oleObj>
              </mc:Choice>
              <mc:Fallback>
                <p:oleObj name="Equation" r:id="rId2" imgW="1600200" imgH="698500" progId="Equation.BREE4">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905000"/>
                        <a:ext cx="3194791" cy="1394306"/>
                      </a:xfrm>
                      <a:prstGeom prst="rect">
                        <a:avLst/>
                      </a:prstGeom>
                      <a:noFill/>
                      <a:ln>
                        <a:noFill/>
                      </a:ln>
                      <a:effectLst/>
                    </p:spPr>
                  </p:pic>
                </p:oleObj>
              </mc:Fallback>
            </mc:AlternateContent>
          </a:graphicData>
        </a:graphic>
      </p:graphicFrame>
      <p:sp>
        <p:nvSpPr>
          <p:cNvPr id="8" name="TextBox 7">
            <a:extLst>
              <a:ext uri="{FF2B5EF4-FFF2-40B4-BE49-F238E27FC236}">
                <a16:creationId xmlns:a16="http://schemas.microsoft.com/office/drawing/2014/main" id="{04236C4D-62FA-807C-C801-0C5B1DB34F32}"/>
              </a:ext>
            </a:extLst>
          </p:cNvPr>
          <p:cNvSpPr txBox="1"/>
          <p:nvPr/>
        </p:nvSpPr>
        <p:spPr>
          <a:xfrm>
            <a:off x="-32951" y="5761390"/>
            <a:ext cx="9144000" cy="707886"/>
          </a:xfrm>
          <a:prstGeom prst="rect">
            <a:avLst/>
          </a:prstGeom>
          <a:solidFill>
            <a:schemeClr val="bg1"/>
          </a:solidFill>
        </p:spPr>
        <p:txBody>
          <a:bodyPr wrap="square" rtlCol="0">
            <a:spAutoFit/>
          </a:bodyPr>
          <a:lstStyle/>
          <a:p>
            <a:pPr algn="ctr">
              <a:spcBef>
                <a:spcPts val="600"/>
              </a:spcBef>
            </a:pPr>
            <a:r>
              <a:rPr lang="en-US" sz="4000" dirty="0">
                <a:solidFill>
                  <a:srgbClr val="C00000"/>
                </a:solidFill>
              </a:rPr>
              <a:t>In excel use the function:  =</a:t>
            </a:r>
            <a:r>
              <a:rPr lang="en-US" sz="4000" dirty="0" err="1">
                <a:solidFill>
                  <a:srgbClr val="C00000"/>
                </a:solidFill>
              </a:rPr>
              <a:t>kurt</a:t>
            </a:r>
            <a:r>
              <a:rPr lang="en-US" sz="4000" dirty="0">
                <a:solidFill>
                  <a:srgbClr val="C00000"/>
                </a:solidFill>
              </a:rPr>
              <a:t>(array)</a:t>
            </a:r>
          </a:p>
        </p:txBody>
      </p:sp>
      <p:sp>
        <p:nvSpPr>
          <p:cNvPr id="9" name="TextBox 8">
            <a:extLst>
              <a:ext uri="{FF2B5EF4-FFF2-40B4-BE49-F238E27FC236}">
                <a16:creationId xmlns:a16="http://schemas.microsoft.com/office/drawing/2014/main" id="{B9360383-F6B9-E3D0-4D6F-DF721955976D}"/>
              </a:ext>
            </a:extLst>
          </p:cNvPr>
          <p:cNvSpPr txBox="1"/>
          <p:nvPr/>
        </p:nvSpPr>
        <p:spPr>
          <a:xfrm>
            <a:off x="1600200" y="3820401"/>
            <a:ext cx="6877204"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t>Positive values = Leptokurtic</a:t>
            </a:r>
          </a:p>
          <a:p>
            <a:pPr marL="457200" indent="-457200">
              <a:buFont typeface="Arial" panose="020B0604020202020204" pitchFamily="34" charset="0"/>
              <a:buChar char="•"/>
            </a:pPr>
            <a:r>
              <a:rPr lang="en-US" sz="2800" dirty="0"/>
              <a:t>Zero  = Mesokurtic – normal (bell-shaped) </a:t>
            </a:r>
          </a:p>
          <a:p>
            <a:pPr marL="457200" indent="-457200">
              <a:buFont typeface="Arial" panose="020B0604020202020204" pitchFamily="34" charset="0"/>
              <a:buChar char="•"/>
            </a:pPr>
            <a:r>
              <a:rPr lang="en-US" sz="2800" dirty="0"/>
              <a:t>Negative values = Platykurtic</a:t>
            </a:r>
          </a:p>
        </p:txBody>
      </p:sp>
    </p:spTree>
    <p:extLst>
      <p:ext uri="{BB962C8B-B14F-4D97-AF65-F5344CB8AC3E}">
        <p14:creationId xmlns:p14="http://schemas.microsoft.com/office/powerpoint/2010/main" val="45503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err="1"/>
              <a:t>Peakedness</a:t>
            </a:r>
            <a:r>
              <a:rPr lang="en-US" dirty="0"/>
              <a:t> Significant?</a:t>
            </a:r>
          </a:p>
        </p:txBody>
      </p:sp>
      <p:graphicFrame>
        <p:nvGraphicFramePr>
          <p:cNvPr id="6" name="Object 2"/>
          <p:cNvGraphicFramePr>
            <a:graphicFrameLocks noChangeAspect="1"/>
          </p:cNvGraphicFramePr>
          <p:nvPr>
            <p:extLst>
              <p:ext uri="{D42A27DB-BD31-4B8C-83A1-F6EECF244321}">
                <p14:modId xmlns:p14="http://schemas.microsoft.com/office/powerpoint/2010/main" val="1472076301"/>
              </p:ext>
            </p:extLst>
          </p:nvPr>
        </p:nvGraphicFramePr>
        <p:xfrm>
          <a:off x="5541436" y="4130639"/>
          <a:ext cx="3194791" cy="1394306"/>
        </p:xfrm>
        <a:graphic>
          <a:graphicData uri="http://schemas.openxmlformats.org/presentationml/2006/ole">
            <mc:AlternateContent xmlns:mc="http://schemas.openxmlformats.org/markup-compatibility/2006">
              <mc:Choice xmlns:v="urn:schemas-microsoft-com:vml" Requires="v">
                <p:oleObj name="Equation" r:id="rId2" imgW="1600200" imgH="698500" progId="Equation.BREE4">
                  <p:embed/>
                </p:oleObj>
              </mc:Choice>
              <mc:Fallback>
                <p:oleObj name="Equation" r:id="rId2" imgW="1600200" imgH="698500" progId="Equation.BREE4">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436" y="4130639"/>
                        <a:ext cx="3194791" cy="1394306"/>
                      </a:xfrm>
                      <a:prstGeom prst="rect">
                        <a:avLst/>
                      </a:prstGeom>
                      <a:noFill/>
                      <a:ln>
                        <a:noFill/>
                      </a:ln>
                      <a:effectLst/>
                    </p:spPr>
                  </p:pic>
                </p:oleObj>
              </mc:Fallback>
            </mc:AlternateContent>
          </a:graphicData>
        </a:graphic>
      </p:graphicFrame>
      <p:grpSp>
        <p:nvGrpSpPr>
          <p:cNvPr id="17" name="Group 16"/>
          <p:cNvGrpSpPr/>
          <p:nvPr/>
        </p:nvGrpSpPr>
        <p:grpSpPr>
          <a:xfrm>
            <a:off x="6674764" y="5761599"/>
            <a:ext cx="1444331" cy="808679"/>
            <a:chOff x="4521279" y="5272296"/>
            <a:chExt cx="1098260" cy="719853"/>
          </a:xfrm>
        </p:grpSpPr>
        <p:graphicFrame>
          <p:nvGraphicFramePr>
            <p:cNvPr id="15" name="Object 2"/>
            <p:cNvGraphicFramePr>
              <a:graphicFrameLocks noChangeAspect="1"/>
            </p:cNvGraphicFramePr>
            <p:nvPr/>
          </p:nvGraphicFramePr>
          <p:xfrm>
            <a:off x="4544919" y="5272296"/>
            <a:ext cx="987193" cy="719853"/>
          </p:xfrm>
          <a:graphic>
            <a:graphicData uri="http://schemas.openxmlformats.org/presentationml/2006/ole">
              <mc:AlternateContent xmlns:mc="http://schemas.openxmlformats.org/markup-compatibility/2006">
                <mc:Choice xmlns:v="urn:schemas-microsoft-com:vml" Requires="v">
                  <p:oleObj name="Equation" r:id="rId4" imgW="609336" imgH="444307" progId="Equation.BREE4">
                    <p:embed/>
                  </p:oleObj>
                </mc:Choice>
                <mc:Fallback>
                  <p:oleObj name="Equation" r:id="rId4" imgW="609336" imgH="444307" progId="Equation.BREE4">
                    <p:embed/>
                    <p:pic>
                      <p:nvPicPr>
                        <p:cNvPr id="1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4919" y="5272296"/>
                          <a:ext cx="987193" cy="719853"/>
                        </a:xfrm>
                        <a:prstGeom prst="rect">
                          <a:avLst/>
                        </a:prstGeom>
                        <a:noFill/>
                        <a:ln>
                          <a:noFill/>
                        </a:ln>
                        <a:effectLst/>
                      </p:spPr>
                    </p:pic>
                  </p:oleObj>
                </mc:Fallback>
              </mc:AlternateContent>
            </a:graphicData>
          </a:graphic>
        </p:graphicFrame>
        <p:sp>
          <p:nvSpPr>
            <p:cNvPr id="2" name="TextBox 1"/>
            <p:cNvSpPr txBox="1"/>
            <p:nvPr/>
          </p:nvSpPr>
          <p:spPr>
            <a:xfrm>
              <a:off x="4521279" y="5460599"/>
              <a:ext cx="403214" cy="337689"/>
            </a:xfrm>
            <a:prstGeom prst="rect">
              <a:avLst/>
            </a:prstGeom>
            <a:solidFill>
              <a:schemeClr val="bg1"/>
            </a:solid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dirty="0" err="1">
                  <a:ln>
                    <a:noFill/>
                  </a:ln>
                  <a:solidFill>
                    <a:prstClr val="black"/>
                  </a:solidFill>
                  <a:effectLst/>
                  <a:uLnTx/>
                  <a:uFillTx/>
                  <a:latin typeface="Times New Roman" pitchFamily="18" charset="0"/>
                  <a:ea typeface="+mn-ea"/>
                  <a:cs typeface="+mn-cs"/>
                </a:rPr>
                <a:t>sek</a:t>
              </a:r>
              <a:endParaRPr kumimoji="0" lang="en-US" sz="2800" b="0" i="1" u="none" strike="noStrike" kern="1200" cap="none" spc="0" normalizeH="0" baseline="0" noProof="0" dirty="0">
                <a:ln>
                  <a:noFill/>
                </a:ln>
                <a:solidFill>
                  <a:prstClr val="black"/>
                </a:solidFill>
                <a:effectLst/>
                <a:uLnTx/>
                <a:uFillTx/>
                <a:latin typeface="Times New Roman" pitchFamily="18" charset="0"/>
                <a:ea typeface="+mn-ea"/>
                <a:cs typeface="+mn-cs"/>
              </a:endParaRPr>
            </a:p>
          </p:txBody>
        </p:sp>
        <p:pic>
          <p:nvPicPr>
            <p:cNvPr id="16" name="Picture 15"/>
            <p:cNvPicPr>
              <a:picLocks noChangeAspect="1"/>
            </p:cNvPicPr>
            <p:nvPr/>
          </p:nvPicPr>
          <p:blipFill>
            <a:blip r:embed="rId6"/>
            <a:stretch>
              <a:fillRect/>
            </a:stretch>
          </p:blipFill>
          <p:spPr>
            <a:xfrm>
              <a:off x="5314653" y="5370628"/>
              <a:ext cx="304886" cy="235198"/>
            </a:xfrm>
            <a:prstGeom prst="rect">
              <a:avLst/>
            </a:prstGeom>
          </p:spPr>
        </p:pic>
      </p:grpSp>
      <p:pic>
        <p:nvPicPr>
          <p:cNvPr id="19" name="Picture 18"/>
          <p:cNvPicPr>
            <a:picLocks noChangeAspect="1"/>
          </p:cNvPicPr>
          <p:nvPr/>
        </p:nvPicPr>
        <p:blipFill>
          <a:blip r:embed="rId7"/>
          <a:stretch>
            <a:fillRect/>
          </a:stretch>
        </p:blipFill>
        <p:spPr>
          <a:xfrm>
            <a:off x="5956589" y="2039414"/>
            <a:ext cx="2809875" cy="1781175"/>
          </a:xfrm>
          <a:prstGeom prst="rect">
            <a:avLst/>
          </a:prstGeom>
        </p:spPr>
      </p:pic>
      <p:sp>
        <p:nvSpPr>
          <p:cNvPr id="21" name="TextBox 20">
            <a:extLst>
              <a:ext uri="{FF2B5EF4-FFF2-40B4-BE49-F238E27FC236}">
                <a16:creationId xmlns:a16="http://schemas.microsoft.com/office/drawing/2014/main" id="{E11142FA-5437-4429-BF5A-FF08D0E11B57}"/>
              </a:ext>
            </a:extLst>
          </p:cNvPr>
          <p:cNvSpPr txBox="1"/>
          <p:nvPr/>
        </p:nvSpPr>
        <p:spPr>
          <a:xfrm>
            <a:off x="466139" y="1948752"/>
            <a:ext cx="3953461" cy="4708981"/>
          </a:xfrm>
          <a:prstGeom prst="rect">
            <a:avLst/>
          </a:prstGeom>
          <a:noFill/>
        </p:spPr>
        <p:txBody>
          <a:bodyPr wrap="square" rtlCol="0">
            <a:spAutoFit/>
          </a:bodyPr>
          <a:lstStyle/>
          <a:p>
            <a:r>
              <a:rPr lang="en-US" sz="2000" spc="150" dirty="0">
                <a:solidFill>
                  <a:schemeClr val="tx2"/>
                </a:solidFill>
                <a:latin typeface="+mn-lt"/>
              </a:rPr>
              <a:t>To determine if this deviation from zero in the kurtosis statistic is likely a </a:t>
            </a:r>
          </a:p>
          <a:p>
            <a:r>
              <a:rPr lang="en-US" sz="2000" spc="150" dirty="0">
                <a:solidFill>
                  <a:schemeClr val="tx2"/>
                </a:solidFill>
                <a:latin typeface="+mn-lt"/>
              </a:rPr>
              <a:t>significant departure from normality, compare it to the standard error of </a:t>
            </a:r>
          </a:p>
          <a:p>
            <a:r>
              <a:rPr lang="en-US" sz="2000" spc="150" dirty="0">
                <a:solidFill>
                  <a:schemeClr val="tx2"/>
                </a:solidFill>
                <a:latin typeface="+mn-lt"/>
              </a:rPr>
              <a:t>kurtosis (</a:t>
            </a:r>
            <a:r>
              <a:rPr lang="en-US" sz="2000" spc="150" dirty="0" err="1">
                <a:solidFill>
                  <a:schemeClr val="tx2"/>
                </a:solidFill>
                <a:latin typeface="+mn-lt"/>
              </a:rPr>
              <a:t>sek</a:t>
            </a:r>
            <a:r>
              <a:rPr lang="en-US" sz="2000" spc="150" dirty="0">
                <a:solidFill>
                  <a:schemeClr val="tx2"/>
                </a:solidFill>
                <a:latin typeface="+mn-lt"/>
              </a:rPr>
              <a:t>)</a:t>
            </a:r>
          </a:p>
          <a:p>
            <a:endParaRPr lang="en-US" sz="2000" spc="150" dirty="0">
              <a:solidFill>
                <a:schemeClr val="tx2"/>
              </a:solidFill>
              <a:latin typeface="+mn-lt"/>
            </a:endParaRPr>
          </a:p>
          <a:p>
            <a:r>
              <a:rPr lang="en-US" sz="2000" spc="150" dirty="0">
                <a:solidFill>
                  <a:schemeClr val="tx2"/>
                </a:solidFill>
                <a:latin typeface="+mn-lt"/>
              </a:rPr>
              <a:t>If the kurtosis you have calculated is more than twice the </a:t>
            </a:r>
            <a:r>
              <a:rPr lang="en-US" sz="2000" spc="150" dirty="0" err="1">
                <a:solidFill>
                  <a:schemeClr val="tx2"/>
                </a:solidFill>
                <a:latin typeface="+mn-lt"/>
              </a:rPr>
              <a:t>sek</a:t>
            </a:r>
            <a:r>
              <a:rPr lang="en-US" sz="2000" spc="150" dirty="0">
                <a:solidFill>
                  <a:schemeClr val="tx2"/>
                </a:solidFill>
                <a:latin typeface="+mn-lt"/>
              </a:rPr>
              <a:t>, </a:t>
            </a:r>
            <a:r>
              <a:rPr lang="en-US" sz="2000" u="sng" spc="150" dirty="0">
                <a:solidFill>
                  <a:schemeClr val="tx2"/>
                </a:solidFill>
                <a:latin typeface="+mn-lt"/>
              </a:rPr>
              <a:t>you likely have nonnormal </a:t>
            </a:r>
            <a:r>
              <a:rPr lang="en-US" sz="2000" spc="150" dirty="0">
                <a:solidFill>
                  <a:schemeClr val="tx2"/>
                </a:solidFill>
                <a:latin typeface="+mn-lt"/>
              </a:rPr>
              <a:t>data and should consider a nonparametric </a:t>
            </a:r>
          </a:p>
          <a:p>
            <a:r>
              <a:rPr lang="en-US" sz="2000" spc="150" dirty="0">
                <a:solidFill>
                  <a:schemeClr val="tx2"/>
                </a:solidFill>
                <a:latin typeface="+mn-lt"/>
              </a:rPr>
              <a:t>test for your statistical analyses.</a:t>
            </a:r>
          </a:p>
        </p:txBody>
      </p:sp>
    </p:spTree>
    <p:extLst>
      <p:ext uri="{BB962C8B-B14F-4D97-AF65-F5344CB8AC3E}">
        <p14:creationId xmlns:p14="http://schemas.microsoft.com/office/powerpoint/2010/main" val="404791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5"/>
          <p:cNvPicPr>
            <a:picLocks noChangeAspect="1" noChangeArrowheads="1"/>
          </p:cNvPicPr>
          <p:nvPr/>
        </p:nvPicPr>
        <p:blipFill rotWithShape="1">
          <a:blip r:embed="rId2">
            <a:extLst>
              <a:ext uri="{28A0092B-C50C-407E-A947-70E740481C1C}">
                <a14:useLocalDpi xmlns:a14="http://schemas.microsoft.com/office/drawing/2010/main" val="0"/>
              </a:ext>
            </a:extLst>
          </a:blip>
          <a:srcRect l="4546" t="8922"/>
          <a:stretch/>
        </p:blipFill>
        <p:spPr bwMode="auto">
          <a:xfrm>
            <a:off x="2133600" y="3657600"/>
            <a:ext cx="48006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pPr eaLnBrk="1" fontAlgn="auto" hangingPunct="1">
              <a:spcAft>
                <a:spcPts val="0"/>
              </a:spcAft>
              <a:defRPr/>
            </a:pPr>
            <a:r>
              <a:rPr lang="en-US" dirty="0"/>
              <a:t>Some Visual Examples</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b="67480"/>
          <a:stretch>
            <a:fillRect/>
          </a:stretch>
        </p:blipFill>
        <p:spPr bwMode="auto">
          <a:xfrm>
            <a:off x="2133600" y="3429000"/>
            <a:ext cx="51054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TextBox 3"/>
          <p:cNvSpPr txBox="1">
            <a:spLocks noChangeArrowheads="1"/>
          </p:cNvSpPr>
          <p:nvPr/>
        </p:nvSpPr>
        <p:spPr bwMode="auto">
          <a:xfrm>
            <a:off x="9144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central tendency</a:t>
            </a:r>
          </a:p>
        </p:txBody>
      </p:sp>
    </p:spTree>
    <p:extLst>
      <p:ext uri="{BB962C8B-B14F-4D97-AF65-F5344CB8AC3E}">
        <p14:creationId xmlns:p14="http://schemas.microsoft.com/office/powerpoint/2010/main" val="1774554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397250"/>
            <a:ext cx="5178425"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2"/>
          <p:cNvPicPr>
            <a:picLocks noChangeAspect="1" noChangeArrowheads="1"/>
          </p:cNvPicPr>
          <p:nvPr/>
        </p:nvPicPr>
        <p:blipFill>
          <a:blip r:embed="rId3">
            <a:extLst>
              <a:ext uri="{28A0092B-C50C-407E-A947-70E740481C1C}">
                <a14:useLocalDpi xmlns:a14="http://schemas.microsoft.com/office/drawing/2010/main" val="0"/>
              </a:ext>
            </a:extLst>
          </a:blip>
          <a:srcRect t="30894" b="63669"/>
          <a:stretch>
            <a:fillRect/>
          </a:stretch>
        </p:blipFill>
        <p:spPr bwMode="auto">
          <a:xfrm>
            <a:off x="2286000" y="3200400"/>
            <a:ext cx="51784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t="30894" r="3279" b="33333"/>
          <a:stretch>
            <a:fillRect/>
          </a:stretch>
        </p:blipFill>
        <p:spPr bwMode="auto">
          <a:xfrm>
            <a:off x="2289175" y="3200400"/>
            <a:ext cx="5178425"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Box 3"/>
          <p:cNvSpPr txBox="1">
            <a:spLocks noChangeArrowheads="1"/>
          </p:cNvSpPr>
          <p:nvPr/>
        </p:nvSpPr>
        <p:spPr bwMode="auto">
          <a:xfrm>
            <a:off x="9906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spread and shape</a:t>
            </a:r>
          </a:p>
        </p:txBody>
      </p:sp>
      <p:sp>
        <p:nvSpPr>
          <p:cNvPr id="7" name="Title 1"/>
          <p:cNvSpPr>
            <a:spLocks noGrp="1"/>
          </p:cNvSpPr>
          <p:nvPr>
            <p:ph type="title"/>
          </p:nvPr>
        </p:nvSpPr>
        <p:spPr>
          <a:xfrm>
            <a:off x="381000" y="355600"/>
            <a:ext cx="8382000" cy="1054100"/>
          </a:xfrm>
        </p:spPr>
        <p:txBody>
          <a:bodyPr/>
          <a:lstStyle/>
          <a:p>
            <a:pPr eaLnBrk="1" fontAlgn="auto" hangingPunct="1">
              <a:spcAft>
                <a:spcPts val="0"/>
              </a:spcAft>
              <a:defRPr/>
            </a:pPr>
            <a:r>
              <a:rPr lang="en-US" dirty="0"/>
              <a:t>Some Visual Examples</a:t>
            </a:r>
          </a:p>
        </p:txBody>
      </p:sp>
    </p:spTree>
    <p:extLst>
      <p:ext uri="{BB962C8B-B14F-4D97-AF65-F5344CB8AC3E}">
        <p14:creationId xmlns:p14="http://schemas.microsoft.com/office/powerpoint/2010/main" val="3476283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7" y="3276600"/>
            <a:ext cx="6365966"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t="66667"/>
          <a:stretch>
            <a:fillRect/>
          </a:stretch>
        </p:blipFill>
        <p:spPr bwMode="auto">
          <a:xfrm>
            <a:off x="1752600" y="3271838"/>
            <a:ext cx="617873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Box 3"/>
          <p:cNvSpPr txBox="1">
            <a:spLocks noChangeArrowheads="1"/>
          </p:cNvSpPr>
          <p:nvPr/>
        </p:nvSpPr>
        <p:spPr bwMode="auto">
          <a:xfrm>
            <a:off x="838200" y="1905000"/>
            <a:ext cx="441659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r>
              <a:rPr lang="en-US" sz="3200" dirty="0"/>
              <a:t>How can climate change?</a:t>
            </a:r>
          </a:p>
          <a:p>
            <a:endParaRPr lang="en-US" dirty="0"/>
          </a:p>
          <a:p>
            <a:r>
              <a:rPr lang="en-US" sz="2800" dirty="0"/>
              <a:t>Change in BOTH</a:t>
            </a:r>
          </a:p>
        </p:txBody>
      </p:sp>
      <p:sp>
        <p:nvSpPr>
          <p:cNvPr id="10" name="Title 1"/>
          <p:cNvSpPr>
            <a:spLocks noGrp="1"/>
          </p:cNvSpPr>
          <p:nvPr>
            <p:ph type="title"/>
          </p:nvPr>
        </p:nvSpPr>
        <p:spPr>
          <a:xfrm>
            <a:off x="381000" y="355600"/>
            <a:ext cx="8382000" cy="1054100"/>
          </a:xfrm>
        </p:spPr>
        <p:txBody>
          <a:bodyPr/>
          <a:lstStyle/>
          <a:p>
            <a:pPr eaLnBrk="1" fontAlgn="auto" hangingPunct="1">
              <a:spcAft>
                <a:spcPts val="0"/>
              </a:spcAft>
              <a:defRPr/>
            </a:pPr>
            <a:r>
              <a:rPr lang="en-US" dirty="0"/>
              <a:t>Some Visual Examples</a:t>
            </a:r>
          </a:p>
        </p:txBody>
      </p:sp>
    </p:spTree>
    <p:extLst>
      <p:ext uri="{BB962C8B-B14F-4D97-AF65-F5344CB8AC3E}">
        <p14:creationId xmlns:p14="http://schemas.microsoft.com/office/powerpoint/2010/main" val="3281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Data Distributions</a:t>
            </a:r>
          </a:p>
        </p:txBody>
      </p:sp>
      <p:sp>
        <p:nvSpPr>
          <p:cNvPr id="4" name="TextBox 3">
            <a:extLst>
              <a:ext uri="{FF2B5EF4-FFF2-40B4-BE49-F238E27FC236}">
                <a16:creationId xmlns:a16="http://schemas.microsoft.com/office/drawing/2014/main" id="{5825B77D-3C6C-7464-F92F-AB9F442A1F27}"/>
              </a:ext>
            </a:extLst>
          </p:cNvPr>
          <p:cNvSpPr txBox="1"/>
          <p:nvPr/>
        </p:nvSpPr>
        <p:spPr>
          <a:xfrm>
            <a:off x="533400" y="1905000"/>
            <a:ext cx="8077200" cy="3170099"/>
          </a:xfrm>
          <a:prstGeom prst="rect">
            <a:avLst/>
          </a:prstGeom>
          <a:noFill/>
        </p:spPr>
        <p:txBody>
          <a:bodyPr wrap="square">
            <a:spAutoFit/>
          </a:bodyPr>
          <a:lstStyle/>
          <a:p>
            <a:r>
              <a:rPr lang="en-US" sz="2800" b="0" i="0" dirty="0">
                <a:solidFill>
                  <a:srgbClr val="000000"/>
                </a:solidFill>
                <a:effectLst/>
                <a:latin typeface="Lato" panose="020F0502020204030204" pitchFamily="34" charset="0"/>
              </a:rPr>
              <a:t>There are various types of data distributions, each with its own unique properties and implications. </a:t>
            </a:r>
          </a:p>
          <a:p>
            <a:endParaRPr lang="en-US" sz="2800" dirty="0">
              <a:solidFill>
                <a:srgbClr val="000000"/>
              </a:solidFill>
              <a:latin typeface="Lato" panose="020F0502020204030204" pitchFamily="34" charset="0"/>
            </a:endParaRPr>
          </a:p>
          <a:p>
            <a:r>
              <a:rPr lang="en-US" sz="2800" b="0" i="0" dirty="0">
                <a:solidFill>
                  <a:srgbClr val="000000"/>
                </a:solidFill>
                <a:effectLst/>
                <a:latin typeface="Lato" panose="020F0502020204030204" pitchFamily="34" charset="0"/>
              </a:rPr>
              <a:t>In nature, most data are normally distributed.</a:t>
            </a:r>
          </a:p>
          <a:p>
            <a:endParaRPr lang="en-US" sz="2800" dirty="0">
              <a:solidFill>
                <a:srgbClr val="000000"/>
              </a:solidFill>
              <a:latin typeface="Lato" panose="020F0502020204030204" pitchFamily="34" charset="0"/>
            </a:endParaRPr>
          </a:p>
          <a:p>
            <a:r>
              <a:rPr lang="en-US" sz="2000" b="0" i="0" dirty="0">
                <a:solidFill>
                  <a:srgbClr val="202124"/>
                </a:solidFill>
                <a:effectLst/>
                <a:latin typeface="Google Sans"/>
              </a:rPr>
              <a:t>The central limit theorem (CLT) states that </a:t>
            </a:r>
            <a:r>
              <a:rPr lang="en-US" sz="2000" b="0" i="0" dirty="0">
                <a:solidFill>
                  <a:srgbClr val="040C28"/>
                </a:solidFill>
                <a:effectLst/>
                <a:latin typeface="Google Sans"/>
              </a:rPr>
              <a:t>the distribution of sample means approximates a normal distribution as the sample size gets larger, regardless of the population's distribution</a:t>
            </a:r>
            <a:r>
              <a:rPr lang="en-US" sz="2000" b="0" i="0" dirty="0">
                <a:solidFill>
                  <a:srgbClr val="202124"/>
                </a:solidFill>
                <a:effectLst/>
                <a:latin typeface="Google Sans"/>
              </a:rPr>
              <a:t>.</a:t>
            </a:r>
            <a:endParaRPr lang="en-US" sz="2000" b="0" i="0" dirty="0">
              <a:solidFill>
                <a:srgbClr val="000000"/>
              </a:solidFill>
              <a:effectLst/>
              <a:latin typeface="Lato" panose="020F0502020204030204" pitchFamily="34" charset="0"/>
            </a:endParaRPr>
          </a:p>
        </p:txBody>
      </p:sp>
      <p:pic>
        <p:nvPicPr>
          <p:cNvPr id="5" name="Picture 4">
            <a:extLst>
              <a:ext uri="{FF2B5EF4-FFF2-40B4-BE49-F238E27FC236}">
                <a16:creationId xmlns:a16="http://schemas.microsoft.com/office/drawing/2014/main" id="{7F1E8385-9248-A5E1-E6B9-C77E244B3EE1}"/>
              </a:ext>
            </a:extLst>
          </p:cNvPr>
          <p:cNvPicPr>
            <a:picLocks noChangeAspect="1"/>
          </p:cNvPicPr>
          <p:nvPr/>
        </p:nvPicPr>
        <p:blipFill>
          <a:blip r:embed="rId3"/>
          <a:stretch>
            <a:fillRect/>
          </a:stretch>
        </p:blipFill>
        <p:spPr>
          <a:xfrm>
            <a:off x="5334000" y="5334000"/>
            <a:ext cx="1936124" cy="838200"/>
          </a:xfrm>
          <a:prstGeom prst="rect">
            <a:avLst/>
          </a:prstGeom>
        </p:spPr>
      </p:pic>
    </p:spTree>
    <p:extLst>
      <p:ext uri="{BB962C8B-B14F-4D97-AF65-F5344CB8AC3E}">
        <p14:creationId xmlns:p14="http://schemas.microsoft.com/office/powerpoint/2010/main" val="4225481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381000" y="1870075"/>
            <a:ext cx="8229600" cy="4530725"/>
          </a:xfrm>
        </p:spPr>
        <p:txBody>
          <a:bodyPr>
            <a:normAutofit/>
          </a:bodyPr>
          <a:lstStyle/>
          <a:p>
            <a:pPr marL="45720" indent="0" eaLnBrk="1" fontAlgn="auto" hangingPunct="1">
              <a:spcAft>
                <a:spcPts val="0"/>
              </a:spcAft>
              <a:buNone/>
              <a:defRPr/>
            </a:pPr>
            <a:r>
              <a:rPr lang="en-US" sz="2400" dirty="0"/>
              <a:t>We can examine our data and run statistical tests to see if the distribution approximates a normal curve.</a:t>
            </a:r>
          </a:p>
          <a:p>
            <a:pPr marL="45720" indent="0" eaLnBrk="1" fontAlgn="auto" hangingPunct="1">
              <a:spcAft>
                <a:spcPts val="0"/>
              </a:spcAft>
              <a:buNone/>
              <a:defRPr/>
            </a:pPr>
            <a:r>
              <a:rPr lang="en-US" sz="2400" dirty="0"/>
              <a:t>Typically, we start by visualizing our data  </a:t>
            </a:r>
          </a:p>
        </p:txBody>
      </p:sp>
      <p:sp>
        <p:nvSpPr>
          <p:cNvPr id="74754" name="Title 1"/>
          <p:cNvSpPr>
            <a:spLocks noGrp="1"/>
          </p:cNvSpPr>
          <p:nvPr>
            <p:ph type="title"/>
          </p:nvPr>
        </p:nvSpPr>
        <p:spPr/>
        <p:txBody>
          <a:bodyPr>
            <a:normAutofit/>
          </a:bodyPr>
          <a:lstStyle/>
          <a:p>
            <a:pPr eaLnBrk="1" fontAlgn="auto" hangingPunct="1">
              <a:spcAft>
                <a:spcPts val="0"/>
              </a:spcAft>
              <a:defRPr/>
            </a:pPr>
            <a:r>
              <a:rPr lang="en-US" dirty="0"/>
              <a:t>Data Description and Visualization</a:t>
            </a:r>
          </a:p>
        </p:txBody>
      </p:sp>
      <p:pic>
        <p:nvPicPr>
          <p:cNvPr id="3" name="Picture 2">
            <a:extLst>
              <a:ext uri="{FF2B5EF4-FFF2-40B4-BE49-F238E27FC236}">
                <a16:creationId xmlns:a16="http://schemas.microsoft.com/office/drawing/2014/main" id="{4094EE28-F93C-B66B-CB7D-A9D502207140}"/>
              </a:ext>
            </a:extLst>
          </p:cNvPr>
          <p:cNvPicPr>
            <a:picLocks noChangeAspect="1"/>
          </p:cNvPicPr>
          <p:nvPr/>
        </p:nvPicPr>
        <p:blipFill>
          <a:blip r:embed="rId2"/>
          <a:stretch>
            <a:fillRect/>
          </a:stretch>
        </p:blipFill>
        <p:spPr>
          <a:xfrm>
            <a:off x="1966912" y="3276600"/>
            <a:ext cx="5057775" cy="3383127"/>
          </a:xfrm>
          <a:prstGeom prst="rect">
            <a:avLst/>
          </a:prstGeom>
        </p:spPr>
      </p:pic>
    </p:spTree>
    <p:extLst>
      <p:ext uri="{BB962C8B-B14F-4D97-AF65-F5344CB8AC3E}">
        <p14:creationId xmlns:p14="http://schemas.microsoft.com/office/powerpoint/2010/main" val="2562497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858D1C-3E51-3B47-8C83-C95AF97BADB2}"/>
              </a:ext>
            </a:extLst>
          </p:cNvPr>
          <p:cNvSpPr>
            <a:spLocks noGrp="1"/>
          </p:cNvSpPr>
          <p:nvPr>
            <p:ph idx="1"/>
          </p:nvPr>
        </p:nvSpPr>
        <p:spPr/>
        <p:txBody>
          <a:bodyPr>
            <a:normAutofit/>
          </a:bodyPr>
          <a:lstStyle/>
          <a:p>
            <a:r>
              <a:rPr lang="en-US" sz="3200" dirty="0"/>
              <a:t>The math ‘under the hood’ of many analyses expects that data is normally distributed - if it isn’t, you’ll still get an answer, but it won’t actually be saying what you think it is saying. </a:t>
            </a:r>
          </a:p>
        </p:txBody>
      </p:sp>
      <p:sp>
        <p:nvSpPr>
          <p:cNvPr id="3" name="Title 2">
            <a:extLst>
              <a:ext uri="{FF2B5EF4-FFF2-40B4-BE49-F238E27FC236}">
                <a16:creationId xmlns:a16="http://schemas.microsoft.com/office/drawing/2014/main" id="{8B9A3C98-1482-694C-850E-82C428C610CA}"/>
              </a:ext>
            </a:extLst>
          </p:cNvPr>
          <p:cNvSpPr>
            <a:spLocks noGrp="1"/>
          </p:cNvSpPr>
          <p:nvPr>
            <p:ph type="title"/>
          </p:nvPr>
        </p:nvSpPr>
        <p:spPr/>
        <p:txBody>
          <a:bodyPr/>
          <a:lstStyle/>
          <a:p>
            <a:r>
              <a:rPr lang="en-US" dirty="0"/>
              <a:t>Why do we care if our data is normal?</a:t>
            </a:r>
          </a:p>
        </p:txBody>
      </p:sp>
    </p:spTree>
    <p:extLst>
      <p:ext uri="{BB962C8B-B14F-4D97-AF65-F5344CB8AC3E}">
        <p14:creationId xmlns:p14="http://schemas.microsoft.com/office/powerpoint/2010/main" val="1150598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a:xfrm>
            <a:off x="381000" y="1870075"/>
            <a:ext cx="8229600" cy="4530725"/>
          </a:xfrm>
        </p:spPr>
        <p:txBody>
          <a:bodyPr/>
          <a:lstStyle/>
          <a:p>
            <a:pPr marL="274320" eaLnBrk="1" fontAlgn="auto" hangingPunct="1">
              <a:spcAft>
                <a:spcPts val="0"/>
              </a:spcAft>
              <a:defRPr/>
            </a:pPr>
            <a:r>
              <a:rPr lang="en-US" sz="2400" dirty="0"/>
              <a:t>Because many statistical analyses assume a normal distribution of the data, testing for normality must always be a precursor to any analysis. </a:t>
            </a:r>
          </a:p>
          <a:p>
            <a:pPr marL="274320" eaLnBrk="1" fontAlgn="auto" hangingPunct="1">
              <a:spcAft>
                <a:spcPts val="0"/>
              </a:spcAft>
              <a:defRPr/>
            </a:pPr>
            <a:endParaRPr lang="en-US" sz="2400" dirty="0"/>
          </a:p>
          <a:p>
            <a:pPr marL="274320" eaLnBrk="1" fontAlgn="auto" hangingPunct="1">
              <a:spcAft>
                <a:spcPts val="0"/>
              </a:spcAft>
              <a:defRPr/>
            </a:pPr>
            <a:r>
              <a:rPr lang="en-US" sz="2400" dirty="0"/>
              <a:t>Normally Distributed Data is: </a:t>
            </a:r>
          </a:p>
        </p:txBody>
      </p:sp>
      <p:sp>
        <p:nvSpPr>
          <p:cNvPr id="73730" name="Title 1"/>
          <p:cNvSpPr>
            <a:spLocks noGrp="1"/>
          </p:cNvSpPr>
          <p:nvPr>
            <p:ph type="title"/>
          </p:nvPr>
        </p:nvSpPr>
        <p:spPr/>
        <p:txBody>
          <a:bodyPr>
            <a:normAutofit fontScale="90000"/>
          </a:bodyPr>
          <a:lstStyle/>
          <a:p>
            <a:pPr eaLnBrk="1" fontAlgn="auto" hangingPunct="1">
              <a:spcAft>
                <a:spcPts val="0"/>
              </a:spcAft>
              <a:defRPr/>
            </a:pPr>
            <a:r>
              <a:rPr lang="en-US"/>
              <a:t>Why do we care about </a:t>
            </a:r>
            <a:br>
              <a:rPr lang="en-US"/>
            </a:br>
            <a:r>
              <a:rPr lang="en-US"/>
              <a:t>			skew and kurtosis?</a:t>
            </a:r>
          </a:p>
        </p:txBody>
      </p:sp>
      <p:pic>
        <p:nvPicPr>
          <p:cNvPr id="7373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4613" y="3692525"/>
            <a:ext cx="398938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Box 1887"/>
          <p:cNvSpPr txBox="1">
            <a:spLocks noChangeArrowheads="1"/>
          </p:cNvSpPr>
          <p:nvPr/>
        </p:nvSpPr>
        <p:spPr bwMode="auto">
          <a:xfrm>
            <a:off x="762000" y="3994150"/>
            <a:ext cx="3886200" cy="3303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spcBef>
                <a:spcPts val="1200"/>
              </a:spcBef>
              <a:buFont typeface="Arial" charset="0"/>
              <a:buChar char="•"/>
            </a:pPr>
            <a:r>
              <a:rPr lang="en-US" sz="2200" dirty="0" err="1"/>
              <a:t>Unimodal</a:t>
            </a:r>
            <a:r>
              <a:rPr lang="en-US" sz="2200" dirty="0"/>
              <a:t> (one mode)</a:t>
            </a:r>
          </a:p>
          <a:p>
            <a:pPr>
              <a:spcBef>
                <a:spcPts val="1200"/>
              </a:spcBef>
              <a:buFont typeface="Arial" charset="0"/>
              <a:buChar char="•"/>
            </a:pPr>
            <a:r>
              <a:rPr lang="en-US" sz="2200" dirty="0"/>
              <a:t>Symmetrical (no SKEW)</a:t>
            </a:r>
          </a:p>
          <a:p>
            <a:pPr>
              <a:spcBef>
                <a:spcPts val="1200"/>
              </a:spcBef>
              <a:buFont typeface="Arial" charset="0"/>
              <a:buChar char="•"/>
            </a:pPr>
            <a:r>
              <a:rPr lang="en-US" sz="2200" dirty="0"/>
              <a:t>Bell Shaped (no KURTOSIS)</a:t>
            </a:r>
          </a:p>
          <a:p>
            <a:pPr>
              <a:spcBef>
                <a:spcPts val="1200"/>
              </a:spcBef>
              <a:buFont typeface="Arial" charset="0"/>
              <a:buChar char="•"/>
            </a:pPr>
            <a:r>
              <a:rPr lang="en-US" sz="2200" dirty="0"/>
              <a:t>Mean, Mode and Median are all centered</a:t>
            </a:r>
          </a:p>
          <a:p>
            <a:pPr>
              <a:spcBef>
                <a:spcPts val="1200"/>
              </a:spcBef>
              <a:buFont typeface="Arial" charset="0"/>
              <a:buChar char="•"/>
            </a:pPr>
            <a:r>
              <a:rPr lang="en-US" sz="2200" dirty="0"/>
              <a:t>Asymptotic (tails never reach 0)</a:t>
            </a:r>
          </a:p>
          <a:p>
            <a:pPr>
              <a:buFont typeface="Arial" charset="0"/>
              <a:buChar char="•"/>
            </a:pPr>
            <a:endParaRPr lang="en-US" sz="2200" dirty="0"/>
          </a:p>
          <a:p>
            <a:endParaRPr lang="en-US" sz="2200" baseline="30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381000" y="1870075"/>
            <a:ext cx="8229600" cy="4530725"/>
          </a:xfrm>
        </p:spPr>
        <p:txBody>
          <a:bodyPr>
            <a:normAutofit/>
          </a:bodyPr>
          <a:lstStyle/>
          <a:p>
            <a:pPr marL="45720" indent="0" eaLnBrk="1" fontAlgn="auto" hangingPunct="1">
              <a:spcAft>
                <a:spcPts val="0"/>
              </a:spcAft>
              <a:buNone/>
              <a:defRPr/>
            </a:pPr>
            <a:r>
              <a:rPr lang="en-US" sz="3200" dirty="0"/>
              <a:t>We can examine all of these different descriptors individually, but the easiest and most complete way to test for normality is to </a:t>
            </a:r>
          </a:p>
          <a:p>
            <a:pPr marL="45720" indent="0" algn="ctr" eaLnBrk="1" fontAlgn="auto" hangingPunct="1">
              <a:spcAft>
                <a:spcPts val="0"/>
              </a:spcAft>
              <a:buNone/>
              <a:defRPr/>
            </a:pPr>
            <a:r>
              <a:rPr lang="en-US" sz="3600" b="1" dirty="0"/>
              <a:t>test the goodness of fit </a:t>
            </a:r>
          </a:p>
          <a:p>
            <a:pPr marL="45720" indent="0" algn="ctr" eaLnBrk="1" fontAlgn="auto" hangingPunct="1">
              <a:spcAft>
                <a:spcPts val="0"/>
              </a:spcAft>
              <a:buNone/>
              <a:defRPr/>
            </a:pPr>
            <a:r>
              <a:rPr lang="en-US" sz="3600" b="1" dirty="0"/>
              <a:t>for a normal distribution</a:t>
            </a:r>
            <a:r>
              <a:rPr lang="en-US" sz="3600" dirty="0"/>
              <a:t>.  </a:t>
            </a:r>
          </a:p>
        </p:txBody>
      </p:sp>
      <p:sp>
        <p:nvSpPr>
          <p:cNvPr id="74754" name="Title 1"/>
          <p:cNvSpPr>
            <a:spLocks noGrp="1"/>
          </p:cNvSpPr>
          <p:nvPr>
            <p:ph type="title"/>
          </p:nvPr>
        </p:nvSpPr>
        <p:spPr/>
        <p:txBody>
          <a:bodyPr>
            <a:normAutofit fontScale="90000"/>
          </a:bodyPr>
          <a:lstStyle/>
          <a:p>
            <a:pPr eaLnBrk="1" fontAlgn="auto" hangingPunct="1">
              <a:spcAft>
                <a:spcPts val="0"/>
              </a:spcAft>
              <a:defRPr/>
            </a:pPr>
            <a:r>
              <a:rPr lang="en-US"/>
              <a:t>Why do we care about </a:t>
            </a:r>
            <a:br>
              <a:rPr lang="en-US"/>
            </a:br>
            <a:r>
              <a:rPr lang="en-US"/>
              <a:t>			skew and kurtosis?</a:t>
            </a:r>
          </a:p>
        </p:txBody>
      </p:sp>
    </p:spTree>
    <p:extLst>
      <p:ext uri="{BB962C8B-B14F-4D97-AF65-F5344CB8AC3E}">
        <p14:creationId xmlns:p14="http://schemas.microsoft.com/office/powerpoint/2010/main" val="1933775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What to do about non-normal data?</a:t>
            </a:r>
          </a:p>
        </p:txBody>
      </p:sp>
      <p:sp>
        <p:nvSpPr>
          <p:cNvPr id="21507" name="Content Placeholder 2"/>
          <p:cNvSpPr>
            <a:spLocks noGrp="1"/>
          </p:cNvSpPr>
          <p:nvPr>
            <p:ph idx="1"/>
          </p:nvPr>
        </p:nvSpPr>
        <p:spPr>
          <a:xfrm>
            <a:off x="685800" y="2063870"/>
            <a:ext cx="7772400" cy="4406900"/>
          </a:xfrm>
        </p:spPr>
        <p:txBody>
          <a:bodyPr>
            <a:normAutofit/>
          </a:bodyPr>
          <a:lstStyle/>
          <a:p>
            <a:r>
              <a:rPr lang="en-US" sz="2800" dirty="0"/>
              <a:t>Once you discover that your data is non-normal you have several options:</a:t>
            </a:r>
          </a:p>
          <a:p>
            <a:pPr>
              <a:buFont typeface="Wingdings" pitchFamily="2" charset="2"/>
              <a:buNone/>
            </a:pPr>
            <a:endParaRPr lang="en-US" sz="2800" dirty="0"/>
          </a:p>
          <a:p>
            <a:pPr lvl="1">
              <a:spcBef>
                <a:spcPts val="1800"/>
              </a:spcBef>
              <a:spcAft>
                <a:spcPts val="1200"/>
              </a:spcAft>
            </a:pPr>
            <a:r>
              <a:rPr lang="en-US" sz="2800" dirty="0"/>
              <a:t>Analyze and potentially remove outliers</a:t>
            </a:r>
          </a:p>
          <a:p>
            <a:pPr lvl="1">
              <a:spcBef>
                <a:spcPts val="1800"/>
              </a:spcBef>
              <a:spcAft>
                <a:spcPts val="1200"/>
              </a:spcAft>
            </a:pPr>
            <a:r>
              <a:rPr lang="en-US" sz="2800" dirty="0"/>
              <a:t>Transform the data mathematically</a:t>
            </a:r>
          </a:p>
          <a:p>
            <a:pPr lvl="1">
              <a:spcBef>
                <a:spcPts val="1800"/>
              </a:spcBef>
              <a:spcAft>
                <a:spcPts val="1200"/>
              </a:spcAft>
            </a:pPr>
            <a:r>
              <a:rPr lang="en-US" sz="2800" dirty="0"/>
              <a:t>Conduct non-parametric analyses</a:t>
            </a:r>
          </a:p>
        </p:txBody>
      </p:sp>
    </p:spTree>
    <p:extLst>
      <p:ext uri="{BB962C8B-B14F-4D97-AF65-F5344CB8AC3E}">
        <p14:creationId xmlns:p14="http://schemas.microsoft.com/office/powerpoint/2010/main" val="2739004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Box 4"/>
          <p:cNvSpPr txBox="1">
            <a:spLocks noChangeArrowheads="1"/>
          </p:cNvSpPr>
          <p:nvPr/>
        </p:nvSpPr>
        <p:spPr bwMode="auto">
          <a:xfrm>
            <a:off x="838200" y="1600200"/>
            <a:ext cx="7924800"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solidFill>
                  <a:srgbClr val="000000"/>
                </a:solidFill>
              </a:rPr>
              <a:t>How to find outliers:</a:t>
            </a:r>
          </a:p>
          <a:p>
            <a:pPr eaLnBrk="1" hangingPunct="1"/>
            <a:r>
              <a:rPr lang="en-US" dirty="0">
                <a:solidFill>
                  <a:srgbClr val="000000"/>
                </a:solidFill>
              </a:rPr>
              <a:t>	Outlier box plots (visual) use the IQR * 1.5 threshold</a:t>
            </a:r>
          </a:p>
          <a:p>
            <a:pPr eaLnBrk="1" hangingPunct="1"/>
            <a:r>
              <a:rPr lang="en-US" dirty="0">
                <a:solidFill>
                  <a:srgbClr val="000000"/>
                </a:solidFill>
              </a:rPr>
              <a:t>	percentiles (often &lt; 2.5</a:t>
            </a:r>
            <a:r>
              <a:rPr lang="en-US" baseline="30000" dirty="0">
                <a:solidFill>
                  <a:srgbClr val="000000"/>
                </a:solidFill>
              </a:rPr>
              <a:t>th</a:t>
            </a:r>
            <a:r>
              <a:rPr lang="en-US" dirty="0">
                <a:solidFill>
                  <a:srgbClr val="000000"/>
                </a:solidFill>
              </a:rPr>
              <a:t> or above 97.5</a:t>
            </a:r>
            <a:r>
              <a:rPr lang="en-US" baseline="30000" dirty="0">
                <a:solidFill>
                  <a:srgbClr val="000000"/>
                </a:solidFill>
              </a:rPr>
              <a:t>th</a:t>
            </a:r>
            <a:r>
              <a:rPr lang="en-US" dirty="0">
                <a:solidFill>
                  <a:srgbClr val="000000"/>
                </a:solidFill>
              </a:rPr>
              <a:t> percentile) </a:t>
            </a:r>
          </a:p>
          <a:p>
            <a:pPr eaLnBrk="1" hangingPunct="1"/>
            <a:endParaRPr lang="en-US" dirty="0">
              <a:solidFill>
                <a:srgbClr val="000000"/>
              </a:solidFill>
            </a:endParaRPr>
          </a:p>
          <a:p>
            <a:pPr eaLnBrk="1" hangingPunct="1"/>
            <a:r>
              <a:rPr lang="en-US" dirty="0">
                <a:solidFill>
                  <a:srgbClr val="000000"/>
                </a:solidFill>
              </a:rPr>
              <a:t>These can help identify potential outliers </a:t>
            </a:r>
            <a:r>
              <a:rPr lang="en-US" u="sng" dirty="0">
                <a:solidFill>
                  <a:srgbClr val="000000"/>
                </a:solidFill>
              </a:rPr>
              <a:t>but do not justify their removal</a:t>
            </a:r>
            <a:r>
              <a:rPr lang="en-US" dirty="0">
                <a:solidFill>
                  <a:srgbClr val="000000"/>
                </a:solidFill>
              </a:rPr>
              <a:t>.</a:t>
            </a: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endParaRPr lang="en-US" dirty="0">
              <a:solidFill>
                <a:srgbClr val="000000"/>
              </a:solidFill>
            </a:endParaRPr>
          </a:p>
          <a:p>
            <a:pPr eaLnBrk="1" hangingPunct="1"/>
            <a:r>
              <a:rPr lang="en-US" dirty="0">
                <a:solidFill>
                  <a:srgbClr val="000000"/>
                </a:solidFill>
              </a:rPr>
              <a:t>Sometimes outliers are REAL, CORRECT  (although extreme) observations that we are truly interested in.</a:t>
            </a:r>
          </a:p>
          <a:p>
            <a:pPr eaLnBrk="1" hangingPunct="1"/>
            <a:endParaRPr lang="en-US" dirty="0">
              <a:solidFill>
                <a:srgbClr val="000000"/>
              </a:solidFill>
            </a:endParaRPr>
          </a:p>
          <a:p>
            <a:pPr algn="ctr" eaLnBrk="1" hangingPunct="1"/>
            <a:r>
              <a:rPr lang="en-US" sz="2400" b="1" dirty="0">
                <a:solidFill>
                  <a:srgbClr val="FF0000"/>
                </a:solidFill>
              </a:rPr>
              <a:t>We can only remove outliers if we know the data is incorrect</a:t>
            </a:r>
          </a:p>
        </p:txBody>
      </p:sp>
      <p:sp>
        <p:nvSpPr>
          <p:cNvPr id="22530" name="Title 1"/>
          <p:cNvSpPr>
            <a:spLocks noGrp="1"/>
          </p:cNvSpPr>
          <p:nvPr>
            <p:ph type="title"/>
          </p:nvPr>
        </p:nvSpPr>
        <p:spPr/>
        <p:txBody>
          <a:bodyPr/>
          <a:lstStyle/>
          <a:p>
            <a:r>
              <a:rPr lang="en-US"/>
              <a:t>Outliers?</a:t>
            </a: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5410200" cy="168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2ADFA820-D1FD-40A2-9CCC-7EBE17265326}"/>
              </a:ext>
            </a:extLst>
          </p:cNvPr>
          <p:cNvPicPr>
            <a:picLocks noChangeAspect="1"/>
          </p:cNvPicPr>
          <p:nvPr/>
        </p:nvPicPr>
        <p:blipFill>
          <a:blip r:embed="rId3"/>
          <a:stretch>
            <a:fillRect/>
          </a:stretch>
        </p:blipFill>
        <p:spPr>
          <a:xfrm>
            <a:off x="5684392" y="98426"/>
            <a:ext cx="3261615" cy="1143000"/>
          </a:xfrm>
          <a:prstGeom prst="rect">
            <a:avLst/>
          </a:prstGeom>
        </p:spPr>
      </p:pic>
    </p:spTree>
    <p:extLst>
      <p:ext uri="{BB962C8B-B14F-4D97-AF65-F5344CB8AC3E}">
        <p14:creationId xmlns:p14="http://schemas.microsoft.com/office/powerpoint/2010/main" val="126069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Working with non-normal Data</a:t>
            </a:r>
          </a:p>
        </p:txBody>
      </p:sp>
      <p:sp>
        <p:nvSpPr>
          <p:cNvPr id="3" name="Content Placeholder 2"/>
          <p:cNvSpPr>
            <a:spLocks noGrp="1"/>
          </p:cNvSpPr>
          <p:nvPr>
            <p:ph idx="1"/>
          </p:nvPr>
        </p:nvSpPr>
        <p:spPr>
          <a:xfrm>
            <a:off x="457200" y="1600200"/>
            <a:ext cx="8229600" cy="4530725"/>
          </a:xfrm>
        </p:spPr>
        <p:txBody>
          <a:bodyPr/>
          <a:lstStyle/>
          <a:p>
            <a:pPr lvl="1">
              <a:defRPr/>
            </a:pPr>
            <a:r>
              <a:rPr lang="en-US" sz="2800" dirty="0"/>
              <a:t>Transformations:</a:t>
            </a:r>
          </a:p>
          <a:p>
            <a:pPr lvl="2">
              <a:defRPr/>
            </a:pPr>
            <a:r>
              <a:rPr lang="en-US" sz="2800" dirty="0"/>
              <a:t>To transform your data, apply a mathematical function to each observation, then use these numbers in your statistical test.</a:t>
            </a:r>
          </a:p>
          <a:p>
            <a:pPr lvl="2">
              <a:defRPr/>
            </a:pPr>
            <a:r>
              <a:rPr lang="en-US" sz="2800" dirty="0"/>
              <a:t>There are an infinite number of transformations you could use, but it is better to use one common to our field.</a:t>
            </a:r>
          </a:p>
          <a:p>
            <a:pPr marL="914400" lvl="2" indent="0">
              <a:buNone/>
              <a:defRPr/>
            </a:pPr>
            <a:endParaRPr lang="en-US" sz="2500" dirty="0"/>
          </a:p>
          <a:p>
            <a:pPr lvl="1">
              <a:defRPr/>
            </a:pPr>
            <a:endParaRPr lang="en-US" sz="2800" dirty="0">
              <a:latin typeface="+mj-lt"/>
            </a:endParaRPr>
          </a:p>
        </p:txBody>
      </p:sp>
    </p:spTree>
    <p:extLst>
      <p:ext uri="{BB962C8B-B14F-4D97-AF65-F5344CB8AC3E}">
        <p14:creationId xmlns:p14="http://schemas.microsoft.com/office/powerpoint/2010/main" val="290683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Working with non-normal Data</a:t>
            </a:r>
          </a:p>
        </p:txBody>
      </p:sp>
      <p:sp>
        <p:nvSpPr>
          <p:cNvPr id="3" name="Content Placeholder 2"/>
          <p:cNvSpPr>
            <a:spLocks noGrp="1"/>
          </p:cNvSpPr>
          <p:nvPr>
            <p:ph idx="1"/>
          </p:nvPr>
        </p:nvSpPr>
        <p:spPr>
          <a:xfrm>
            <a:off x="457200" y="1870075"/>
            <a:ext cx="5029200" cy="4530725"/>
          </a:xfrm>
        </p:spPr>
        <p:txBody>
          <a:bodyPr>
            <a:normAutofit lnSpcReduction="10000"/>
          </a:bodyPr>
          <a:lstStyle/>
          <a:p>
            <a:pPr marL="457200" lvl="1" indent="0">
              <a:buNone/>
              <a:defRPr/>
            </a:pPr>
            <a:r>
              <a:rPr lang="en-US" sz="2800" dirty="0">
                <a:latin typeface="+mj-lt"/>
              </a:rPr>
              <a:t>Non-normal data happens….. Especially with counts, percents, rare events.</a:t>
            </a:r>
          </a:p>
          <a:p>
            <a:pPr marL="457200" lvl="1" indent="0">
              <a:buNone/>
              <a:defRPr/>
            </a:pPr>
            <a:endParaRPr lang="en-US" sz="2800" dirty="0">
              <a:latin typeface="+mj-lt"/>
            </a:endParaRPr>
          </a:p>
          <a:p>
            <a:pPr marL="457200" lvl="1" indent="0">
              <a:buNone/>
              <a:defRPr/>
            </a:pPr>
            <a:r>
              <a:rPr lang="en-US" sz="2800" dirty="0">
                <a:latin typeface="+mj-lt"/>
              </a:rPr>
              <a:t>Common transformations in our field:</a:t>
            </a:r>
          </a:p>
          <a:p>
            <a:pPr lvl="2">
              <a:defRPr/>
            </a:pPr>
            <a:r>
              <a:rPr lang="en-US" sz="2100" dirty="0">
                <a:latin typeface="+mj-lt"/>
              </a:rPr>
              <a:t>square-root</a:t>
            </a:r>
          </a:p>
          <a:p>
            <a:pPr lvl="2">
              <a:defRPr/>
            </a:pPr>
            <a:r>
              <a:rPr lang="en-US" sz="2100" dirty="0">
                <a:latin typeface="+mj-lt"/>
              </a:rPr>
              <a:t>log </a:t>
            </a:r>
          </a:p>
          <a:p>
            <a:pPr lvl="2">
              <a:defRPr/>
            </a:pPr>
            <a:r>
              <a:rPr lang="en-US" sz="2100" dirty="0">
                <a:latin typeface="+mj-lt"/>
              </a:rPr>
              <a:t>Inverse </a:t>
            </a:r>
          </a:p>
          <a:p>
            <a:pPr lvl="2">
              <a:defRPr/>
            </a:pPr>
            <a:r>
              <a:rPr lang="en-US" sz="2100" dirty="0">
                <a:latin typeface="+mj-lt"/>
              </a:rPr>
              <a:t>Rank </a:t>
            </a:r>
          </a:p>
          <a:p>
            <a:pPr marL="457200" lvl="1" indent="0">
              <a:buNone/>
              <a:defRPr/>
            </a:pPr>
            <a:endParaRPr lang="en-US" sz="3200" dirty="0">
              <a:latin typeface="+mj-lt"/>
            </a:endParaRPr>
          </a:p>
        </p:txBody>
      </p:sp>
      <p:pic>
        <p:nvPicPr>
          <p:cNvPr id="245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828800"/>
            <a:ext cx="349665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033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Square root Transformation</a:t>
            </a:r>
          </a:p>
        </p:txBody>
      </p:sp>
      <p:sp>
        <p:nvSpPr>
          <p:cNvPr id="25603" name="Content Placeholder 2"/>
          <p:cNvSpPr>
            <a:spLocks noGrp="1"/>
          </p:cNvSpPr>
          <p:nvPr>
            <p:ph idx="1"/>
          </p:nvPr>
        </p:nvSpPr>
        <p:spPr/>
        <p:txBody>
          <a:bodyPr>
            <a:normAutofit lnSpcReduction="10000"/>
          </a:bodyPr>
          <a:lstStyle/>
          <a:p>
            <a:r>
              <a:rPr lang="en-US" sz="2000" b="1" dirty="0"/>
              <a:t>square-root transformation.</a:t>
            </a:r>
            <a:r>
              <a:rPr lang="en-US" sz="2000" dirty="0"/>
              <a:t> This consists of taking the square root of each observation. </a:t>
            </a:r>
          </a:p>
          <a:p>
            <a:pPr marL="0" indent="0">
              <a:buNone/>
            </a:pPr>
            <a:endParaRPr lang="en-US" sz="2000" b="1" dirty="0"/>
          </a:p>
          <a:p>
            <a:pPr marL="0" indent="0">
              <a:buNone/>
            </a:pPr>
            <a:r>
              <a:rPr lang="en-US" sz="3600" b="1" dirty="0"/>
              <a:t>=SQRT(X)</a:t>
            </a:r>
          </a:p>
          <a:p>
            <a:endParaRPr lang="en-US" sz="2000" dirty="0"/>
          </a:p>
          <a:p>
            <a:pPr marL="0" indent="0">
              <a:buNone/>
            </a:pPr>
            <a:endParaRPr lang="en-US" sz="2000" dirty="0"/>
          </a:p>
          <a:p>
            <a:pPr lvl="1"/>
            <a:r>
              <a:rPr lang="en-US" sz="2400" dirty="0"/>
              <a:t>If you apply a square root to a continuous variable that contains values negative values, decimals and  values above 1, you are treating some numbers differently than others…..so                                         </a:t>
            </a:r>
            <a:r>
              <a:rPr lang="en-US" sz="2400" b="1" dirty="0">
                <a:solidFill>
                  <a:srgbClr val="FF0000"/>
                </a:solidFill>
              </a:rPr>
              <a:t>a constant must be added to move the minimum value of the distribution to 1</a:t>
            </a:r>
            <a:endParaRPr lang="en-US" sz="2400" dirty="0">
              <a:solidFill>
                <a:srgbClr val="FF0000"/>
              </a:solidFill>
            </a:endParaRPr>
          </a:p>
          <a:p>
            <a:pPr marL="0" indent="0">
              <a:buNone/>
            </a:pPr>
            <a:endParaRPr lang="en-US" sz="2000" dirty="0"/>
          </a:p>
        </p:txBody>
      </p:sp>
      <p:sp>
        <p:nvSpPr>
          <p:cNvPr id="25604"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0000"/>
                </a:solidFill>
              </a:rPr>
              <a:t>After Salkind 2008 and Clark UWA</a:t>
            </a:r>
          </a:p>
        </p:txBody>
      </p:sp>
      <p:pic>
        <p:nvPicPr>
          <p:cNvPr id="25605" name="Picture 2"/>
          <p:cNvPicPr>
            <a:picLocks noChangeAspect="1" noChangeArrowheads="1"/>
          </p:cNvPicPr>
          <p:nvPr/>
        </p:nvPicPr>
        <p:blipFill>
          <a:blip r:embed="rId2">
            <a:extLst>
              <a:ext uri="{28A0092B-C50C-407E-A947-70E740481C1C}">
                <a14:useLocalDpi xmlns:a14="http://schemas.microsoft.com/office/drawing/2010/main" val="0"/>
              </a:ext>
            </a:extLst>
          </a:blip>
          <a:srcRect t="6522" b="63043"/>
          <a:stretch>
            <a:fillRect/>
          </a:stretch>
        </p:blipFill>
        <p:spPr bwMode="auto">
          <a:xfrm>
            <a:off x="4342039" y="2133600"/>
            <a:ext cx="405901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9747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Log Transformation</a:t>
            </a:r>
          </a:p>
        </p:txBody>
      </p:sp>
      <p:sp>
        <p:nvSpPr>
          <p:cNvPr id="26627" name="Content Placeholder 2"/>
          <p:cNvSpPr>
            <a:spLocks noGrp="1"/>
          </p:cNvSpPr>
          <p:nvPr>
            <p:ph idx="1"/>
          </p:nvPr>
        </p:nvSpPr>
        <p:spPr/>
        <p:txBody>
          <a:bodyPr/>
          <a:lstStyle/>
          <a:p>
            <a:r>
              <a:rPr lang="en-US" sz="2400" dirty="0"/>
              <a:t>Many variables in biology have log-normal distributions</a:t>
            </a:r>
          </a:p>
          <a:p>
            <a:pPr marL="0" indent="0">
              <a:buNone/>
            </a:pPr>
            <a:r>
              <a:rPr lang="en-US" sz="3600" b="1" dirty="0"/>
              <a:t>=LOG(X)</a:t>
            </a:r>
          </a:p>
          <a:p>
            <a:pPr marL="0" indent="0">
              <a:buNone/>
            </a:pPr>
            <a:endParaRPr lang="en-US" sz="2400" dirty="0"/>
          </a:p>
          <a:p>
            <a:pPr marL="0" indent="0">
              <a:buNone/>
            </a:pPr>
            <a:endParaRPr lang="en-US" sz="2400" dirty="0"/>
          </a:p>
          <a:p>
            <a:pPr lvl="1"/>
            <a:r>
              <a:rPr lang="en-US" sz="2400" dirty="0"/>
              <a:t>The logarithm of any negative number is undefined and log functions treat decimals differently than numbers &gt;1, SO</a:t>
            </a:r>
          </a:p>
          <a:p>
            <a:pPr marL="457200" lvl="1" indent="0">
              <a:buNone/>
            </a:pPr>
            <a:r>
              <a:rPr lang="en-US" sz="2400" b="1" dirty="0">
                <a:solidFill>
                  <a:srgbClr val="FF0000"/>
                </a:solidFill>
              </a:rPr>
              <a:t>a constant must be added to move the minimum value of the distribution to 1</a:t>
            </a:r>
            <a:endParaRPr lang="en-US" sz="2400" dirty="0">
              <a:solidFill>
                <a:srgbClr val="FF0000"/>
              </a:solidFill>
            </a:endParaRPr>
          </a:p>
          <a:p>
            <a:pPr marL="457200" lvl="1" indent="0">
              <a:buNone/>
            </a:pPr>
            <a:endParaRPr lang="en-US" sz="2400" dirty="0"/>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t="37500" b="31618"/>
          <a:stretch>
            <a:fillRect/>
          </a:stretch>
        </p:blipFill>
        <p:spPr bwMode="auto">
          <a:xfrm>
            <a:off x="3962400" y="2286000"/>
            <a:ext cx="4486276"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684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Inverse transformation</a:t>
            </a:r>
          </a:p>
        </p:txBody>
      </p:sp>
      <p:sp>
        <p:nvSpPr>
          <p:cNvPr id="27651" name="Content Placeholder 2"/>
          <p:cNvSpPr>
            <a:spLocks noGrp="1"/>
          </p:cNvSpPr>
          <p:nvPr>
            <p:ph idx="1"/>
          </p:nvPr>
        </p:nvSpPr>
        <p:spPr>
          <a:xfrm>
            <a:off x="914400" y="1641475"/>
            <a:ext cx="7772400" cy="4530725"/>
          </a:xfrm>
        </p:spPr>
        <p:txBody>
          <a:bodyPr>
            <a:normAutofit lnSpcReduction="10000"/>
          </a:bodyPr>
          <a:lstStyle/>
          <a:p>
            <a:r>
              <a:rPr lang="en-US" sz="2000" b="1" dirty="0"/>
              <a:t>Inverse transformation.</a:t>
            </a:r>
            <a:r>
              <a:rPr lang="en-US" sz="2000" dirty="0"/>
              <a:t> This consists of taking the inverse       (X</a:t>
            </a:r>
            <a:r>
              <a:rPr lang="en-US" sz="2000" baseline="30000" dirty="0"/>
              <a:t>-1</a:t>
            </a:r>
            <a:r>
              <a:rPr lang="en-US" sz="2000" dirty="0"/>
              <a:t>) of a number. </a:t>
            </a:r>
          </a:p>
          <a:p>
            <a:pPr marL="0" indent="0">
              <a:buNone/>
            </a:pPr>
            <a:r>
              <a:rPr lang="en-US" sz="3600" b="1" dirty="0"/>
              <a:t>=1/X   or    </a:t>
            </a:r>
          </a:p>
          <a:p>
            <a:pPr marL="0" indent="0">
              <a:buNone/>
            </a:pPr>
            <a:r>
              <a:rPr lang="en-US" sz="3600" b="1" dirty="0"/>
              <a:t>=(X)^</a:t>
            </a:r>
            <a:r>
              <a:rPr lang="en-US" sz="3600" b="1" baseline="30000" dirty="0"/>
              <a:t>-1</a:t>
            </a:r>
          </a:p>
          <a:p>
            <a:endParaRPr lang="en-US" sz="2000" dirty="0"/>
          </a:p>
          <a:p>
            <a:endParaRPr lang="en-US" sz="2000" dirty="0"/>
          </a:p>
          <a:p>
            <a:endParaRPr lang="en-US" sz="2000" dirty="0"/>
          </a:p>
          <a:p>
            <a:endParaRPr lang="en-US" sz="2000" dirty="0"/>
          </a:p>
          <a:p>
            <a:pPr marL="342900" lvl="1" indent="-342900">
              <a:buClr>
                <a:schemeClr val="folHlink"/>
              </a:buClr>
              <a:buSzPct val="90000"/>
            </a:pPr>
            <a:r>
              <a:rPr lang="en-US" sz="2000" dirty="0"/>
              <a:t>Tends to </a:t>
            </a:r>
            <a:r>
              <a:rPr lang="en-US" sz="2000" b="1" dirty="0"/>
              <a:t>make big numbers small and small numbers big    </a:t>
            </a:r>
            <a:r>
              <a:rPr lang="en-US" sz="2400" b="1" dirty="0">
                <a:solidFill>
                  <a:srgbClr val="FF0000"/>
                </a:solidFill>
              </a:rPr>
              <a:t>a constant must be added to move the minimum value of the distribution to 1</a:t>
            </a:r>
            <a:endParaRPr lang="en-US" sz="2400" dirty="0">
              <a:solidFill>
                <a:srgbClr val="FF0000"/>
              </a:solidFill>
            </a:endParaRPr>
          </a:p>
          <a:p>
            <a:endParaRPr lang="en-US" sz="2000" b="1" dirty="0"/>
          </a:p>
          <a:p>
            <a:pPr>
              <a:buFont typeface="Wingdings" pitchFamily="2" charset="2"/>
              <a:buNone/>
            </a:pPr>
            <a:endParaRPr lang="en-US" sz="2000" dirty="0"/>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t="68382"/>
          <a:stretch>
            <a:fillRect/>
          </a:stretch>
        </p:blipFill>
        <p:spPr bwMode="auto">
          <a:xfrm>
            <a:off x="3262247" y="2590800"/>
            <a:ext cx="542455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73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Histogram Basics</a:t>
            </a:r>
          </a:p>
        </p:txBody>
      </p:sp>
      <p:sp>
        <p:nvSpPr>
          <p:cNvPr id="4" name="TextBox 3">
            <a:extLst>
              <a:ext uri="{FF2B5EF4-FFF2-40B4-BE49-F238E27FC236}">
                <a16:creationId xmlns:a16="http://schemas.microsoft.com/office/drawing/2014/main" id="{5825B77D-3C6C-7464-F92F-AB9F442A1F27}"/>
              </a:ext>
            </a:extLst>
          </p:cNvPr>
          <p:cNvSpPr txBox="1"/>
          <p:nvPr/>
        </p:nvSpPr>
        <p:spPr>
          <a:xfrm>
            <a:off x="1676400" y="1866838"/>
            <a:ext cx="7315200" cy="954107"/>
          </a:xfrm>
          <a:prstGeom prst="rect">
            <a:avLst/>
          </a:prstGeom>
          <a:noFill/>
        </p:spPr>
        <p:txBody>
          <a:bodyPr wrap="square">
            <a:spAutoFit/>
          </a:bodyPr>
          <a:lstStyle/>
          <a:p>
            <a:r>
              <a:rPr lang="en-US" sz="2800" dirty="0">
                <a:solidFill>
                  <a:srgbClr val="000000"/>
                </a:solidFill>
                <a:latin typeface="Lato" panose="020F0502020204030204" pitchFamily="34" charset="0"/>
              </a:rPr>
              <a:t>Continuous data are most commonly visualized using Histograms </a:t>
            </a:r>
            <a:endParaRPr lang="en-US" sz="2800" dirty="0"/>
          </a:p>
        </p:txBody>
      </p:sp>
      <p:pic>
        <p:nvPicPr>
          <p:cNvPr id="6" name="Picture 5">
            <a:extLst>
              <a:ext uri="{FF2B5EF4-FFF2-40B4-BE49-F238E27FC236}">
                <a16:creationId xmlns:a16="http://schemas.microsoft.com/office/drawing/2014/main" id="{C8DE0536-8734-7C31-3297-F7F16C01E457}"/>
              </a:ext>
            </a:extLst>
          </p:cNvPr>
          <p:cNvPicPr>
            <a:picLocks noChangeAspect="1"/>
          </p:cNvPicPr>
          <p:nvPr/>
        </p:nvPicPr>
        <p:blipFill>
          <a:blip r:embed="rId2"/>
          <a:stretch>
            <a:fillRect/>
          </a:stretch>
        </p:blipFill>
        <p:spPr>
          <a:xfrm>
            <a:off x="2243137" y="2898856"/>
            <a:ext cx="4657725" cy="2598695"/>
          </a:xfrm>
          <a:prstGeom prst="rect">
            <a:avLst/>
          </a:prstGeom>
        </p:spPr>
      </p:pic>
      <p:sp>
        <p:nvSpPr>
          <p:cNvPr id="7" name="TextBox 6">
            <a:extLst>
              <a:ext uri="{FF2B5EF4-FFF2-40B4-BE49-F238E27FC236}">
                <a16:creationId xmlns:a16="http://schemas.microsoft.com/office/drawing/2014/main" id="{086A8741-CB66-5A61-6479-ADA6456E1224}"/>
              </a:ext>
            </a:extLst>
          </p:cNvPr>
          <p:cNvSpPr txBox="1"/>
          <p:nvPr/>
        </p:nvSpPr>
        <p:spPr>
          <a:xfrm>
            <a:off x="2243137" y="5497551"/>
            <a:ext cx="4657725" cy="369332"/>
          </a:xfrm>
          <a:prstGeom prst="rect">
            <a:avLst/>
          </a:prstGeom>
          <a:solidFill>
            <a:schemeClr val="bg1"/>
          </a:solidFill>
        </p:spPr>
        <p:txBody>
          <a:bodyPr wrap="square" rtlCol="0">
            <a:spAutoFit/>
          </a:bodyPr>
          <a:lstStyle/>
          <a:p>
            <a:pPr algn="ctr"/>
            <a:r>
              <a:rPr lang="en-US" dirty="0"/>
              <a:t>Data Values</a:t>
            </a:r>
          </a:p>
        </p:txBody>
      </p:sp>
      <p:cxnSp>
        <p:nvCxnSpPr>
          <p:cNvPr id="9" name="Straight Arrow Connector 8">
            <a:extLst>
              <a:ext uri="{FF2B5EF4-FFF2-40B4-BE49-F238E27FC236}">
                <a16:creationId xmlns:a16="http://schemas.microsoft.com/office/drawing/2014/main" id="{425EACC7-F083-19EB-26D1-FDA30FD9E81F}"/>
              </a:ext>
            </a:extLst>
          </p:cNvPr>
          <p:cNvCxnSpPr>
            <a:cxnSpLocks/>
          </p:cNvCxnSpPr>
          <p:nvPr/>
        </p:nvCxnSpPr>
        <p:spPr>
          <a:xfrm>
            <a:off x="2438400" y="5497551"/>
            <a:ext cx="38100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E0A49C-7436-697E-4A50-D5444D87D635}"/>
              </a:ext>
            </a:extLst>
          </p:cNvPr>
          <p:cNvCxnSpPr>
            <a:cxnSpLocks/>
          </p:cNvCxnSpPr>
          <p:nvPr/>
        </p:nvCxnSpPr>
        <p:spPr>
          <a:xfrm flipV="1">
            <a:off x="2438400" y="3054677"/>
            <a:ext cx="0" cy="24428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837D03-96D7-910A-0331-7F74169706AF}"/>
              </a:ext>
            </a:extLst>
          </p:cNvPr>
          <p:cNvSpPr txBox="1"/>
          <p:nvPr/>
        </p:nvSpPr>
        <p:spPr>
          <a:xfrm rot="16200000">
            <a:off x="574460" y="4198201"/>
            <a:ext cx="2968022" cy="369332"/>
          </a:xfrm>
          <a:prstGeom prst="rect">
            <a:avLst/>
          </a:prstGeom>
          <a:solidFill>
            <a:schemeClr val="bg1"/>
          </a:solidFill>
        </p:spPr>
        <p:txBody>
          <a:bodyPr wrap="square" rtlCol="0">
            <a:spAutoFit/>
          </a:bodyPr>
          <a:lstStyle/>
          <a:p>
            <a:pPr algn="ctr"/>
            <a:r>
              <a:rPr lang="en-US" dirty="0"/>
              <a:t>Frequency of Observations</a:t>
            </a:r>
          </a:p>
        </p:txBody>
      </p:sp>
    </p:spTree>
    <p:extLst>
      <p:ext uri="{BB962C8B-B14F-4D97-AF65-F5344CB8AC3E}">
        <p14:creationId xmlns:p14="http://schemas.microsoft.com/office/powerpoint/2010/main" val="306972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Reflecting Transformations</a:t>
            </a:r>
          </a:p>
        </p:txBody>
      </p:sp>
      <p:sp>
        <p:nvSpPr>
          <p:cNvPr id="3" name="Content Placeholder 2"/>
          <p:cNvSpPr>
            <a:spLocks noGrp="1"/>
          </p:cNvSpPr>
          <p:nvPr>
            <p:ph idx="1"/>
          </p:nvPr>
        </p:nvSpPr>
        <p:spPr>
          <a:xfrm>
            <a:off x="457200" y="1600200"/>
            <a:ext cx="8229600" cy="4800600"/>
          </a:xfrm>
        </p:spPr>
        <p:txBody>
          <a:bodyPr/>
          <a:lstStyle/>
          <a:p>
            <a:pPr>
              <a:defRPr/>
            </a:pPr>
            <a:r>
              <a:rPr lang="en-US" dirty="0">
                <a:latin typeface="+mj-lt"/>
              </a:rPr>
              <a:t>Each of these transformations can be adjusted for </a:t>
            </a:r>
            <a:r>
              <a:rPr lang="en-US" dirty="0">
                <a:solidFill>
                  <a:srgbClr val="FF0000"/>
                </a:solidFill>
                <a:latin typeface="+mj-lt"/>
              </a:rPr>
              <a:t>negative skew </a:t>
            </a:r>
            <a:r>
              <a:rPr lang="en-US" dirty="0">
                <a:latin typeface="+mj-lt"/>
              </a:rPr>
              <a:t>by taking the reflection</a:t>
            </a:r>
          </a:p>
          <a:p>
            <a:pPr>
              <a:defRPr/>
            </a:pPr>
            <a:r>
              <a:rPr lang="en-US" sz="2400" dirty="0">
                <a:solidFill>
                  <a:srgbClr val="FF0000"/>
                </a:solidFill>
                <a:latin typeface="+mj-lt"/>
              </a:rPr>
              <a:t>To reflect a value, multiply  data                                                               by -1, and then add a constant                                                                        to bring the minimum value                                                                      back above 1.0</a:t>
            </a:r>
            <a:r>
              <a:rPr lang="en-US" sz="2400" dirty="0">
                <a:latin typeface="+mj-lt"/>
              </a:rPr>
              <a:t>     </a:t>
            </a:r>
          </a:p>
          <a:p>
            <a:pPr marL="0" indent="0">
              <a:buNone/>
              <a:defRPr/>
            </a:pPr>
            <a:r>
              <a:rPr lang="en-US" sz="2400" dirty="0">
                <a:latin typeface="+mj-lt"/>
              </a:rPr>
              <a:t>For example:</a:t>
            </a:r>
          </a:p>
          <a:p>
            <a:pPr lvl="1">
              <a:defRPr/>
            </a:pPr>
            <a:r>
              <a:rPr lang="en-US" sz="2000" dirty="0">
                <a:latin typeface="+mj-lt"/>
              </a:rPr>
              <a:t>Square root  </a:t>
            </a:r>
            <a:r>
              <a:rPr lang="en-US" sz="2000" b="1" dirty="0" err="1">
                <a:latin typeface="+mj-lt"/>
              </a:rPr>
              <a:t>sqrt</a:t>
            </a:r>
            <a:r>
              <a:rPr lang="en-US" sz="2000" b="1" dirty="0">
                <a:latin typeface="+mj-lt"/>
              </a:rPr>
              <a:t> (X)</a:t>
            </a:r>
            <a:r>
              <a:rPr lang="en-US" sz="2000" dirty="0">
                <a:latin typeface="+mj-lt"/>
              </a:rPr>
              <a:t>   becomes                                                             </a:t>
            </a:r>
            <a:r>
              <a:rPr lang="en-US" sz="2000" b="1" dirty="0" err="1">
                <a:latin typeface="+mj-lt"/>
              </a:rPr>
              <a:t>sqrt</a:t>
            </a:r>
            <a:r>
              <a:rPr lang="en-US" sz="2000" b="1" dirty="0">
                <a:latin typeface="+mj-lt"/>
              </a:rPr>
              <a:t> ( [(X*-1)+c])</a:t>
            </a:r>
          </a:p>
          <a:p>
            <a:pPr lvl="1">
              <a:buFont typeface="Wingdings" pitchFamily="2" charset="2"/>
              <a:buNone/>
              <a:defRPr/>
            </a:pPr>
            <a:endParaRPr lang="en-US" sz="2000" b="1" dirty="0">
              <a:latin typeface="+mj-lt"/>
            </a:endParaRPr>
          </a:p>
          <a:p>
            <a:pPr lvl="1">
              <a:defRPr/>
            </a:pPr>
            <a:r>
              <a:rPr lang="en-US" sz="2000" dirty="0">
                <a:latin typeface="+mj-lt"/>
              </a:rPr>
              <a:t>Log </a:t>
            </a:r>
            <a:r>
              <a:rPr lang="en-US" sz="2000" b="1" dirty="0">
                <a:latin typeface="+mj-lt"/>
              </a:rPr>
              <a:t>   </a:t>
            </a:r>
            <a:r>
              <a:rPr lang="en-US" sz="2000" b="1" dirty="0" err="1">
                <a:latin typeface="+mj-lt"/>
              </a:rPr>
              <a:t>ln</a:t>
            </a:r>
            <a:r>
              <a:rPr lang="en-US" sz="2000" b="1" dirty="0">
                <a:latin typeface="+mj-lt"/>
              </a:rPr>
              <a:t> (X)  </a:t>
            </a:r>
            <a:r>
              <a:rPr lang="en-US" sz="2000" dirty="0">
                <a:latin typeface="+mj-lt"/>
              </a:rPr>
              <a:t>becomes</a:t>
            </a:r>
            <a:r>
              <a:rPr lang="en-US" sz="2000" b="1" dirty="0">
                <a:latin typeface="+mj-lt"/>
              </a:rPr>
              <a:t>                                                                                 </a:t>
            </a:r>
            <a:r>
              <a:rPr lang="en-US" sz="2000" b="1" dirty="0" err="1">
                <a:latin typeface="+mj-lt"/>
              </a:rPr>
              <a:t>ln</a:t>
            </a:r>
            <a:r>
              <a:rPr lang="en-US" sz="2000" b="1" dirty="0">
                <a:latin typeface="+mj-lt"/>
              </a:rPr>
              <a:t> ([X*-1] +c)</a:t>
            </a:r>
          </a:p>
        </p:txBody>
      </p:sp>
      <p:sp>
        <p:nvSpPr>
          <p:cNvPr id="2970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solidFill>
                  <a:srgbClr val="000000"/>
                </a:solidFill>
              </a:rPr>
              <a:t>After Salkind 2008 and Clark UWA</a:t>
            </a:r>
          </a:p>
        </p:txBody>
      </p:sp>
      <p:pic>
        <p:nvPicPr>
          <p:cNvPr id="297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667000"/>
            <a:ext cx="32004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054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Rank Transform</a:t>
            </a:r>
          </a:p>
        </p:txBody>
      </p:sp>
      <p:sp>
        <p:nvSpPr>
          <p:cNvPr id="25603" name="Content Placeholder 2"/>
          <p:cNvSpPr>
            <a:spLocks noGrp="1"/>
          </p:cNvSpPr>
          <p:nvPr>
            <p:ph idx="1"/>
          </p:nvPr>
        </p:nvSpPr>
        <p:spPr>
          <a:xfrm>
            <a:off x="914400" y="1600200"/>
            <a:ext cx="6096000" cy="4530725"/>
          </a:xfrm>
        </p:spPr>
        <p:txBody>
          <a:bodyPr/>
          <a:lstStyle/>
          <a:p>
            <a:r>
              <a:rPr lang="en-US" sz="2400" b="1" dirty="0"/>
              <a:t>Rank transformation</a:t>
            </a:r>
            <a:r>
              <a:rPr lang="en-US" sz="2400" dirty="0"/>
              <a:t> require that your sort your data and then create a new data column assigning the rank to each observation</a:t>
            </a:r>
          </a:p>
          <a:p>
            <a:pPr marL="0" indent="0">
              <a:buNone/>
            </a:pPr>
            <a:endParaRPr lang="en-US" sz="2000" dirty="0"/>
          </a:p>
          <a:p>
            <a:pPr lvl="1"/>
            <a:r>
              <a:rPr lang="en-US" sz="1600" b="1" dirty="0">
                <a:solidFill>
                  <a:srgbClr val="FF0000"/>
                </a:solidFill>
              </a:rPr>
              <a:t>Ties report the mean rank</a:t>
            </a:r>
          </a:p>
          <a:p>
            <a:pPr lvl="1"/>
            <a:r>
              <a:rPr lang="en-US" sz="1600" b="1" dirty="0">
                <a:solidFill>
                  <a:srgbClr val="FF0000"/>
                </a:solidFill>
              </a:rPr>
              <a:t>All data analyses are now run on the rank instead of the original data value</a:t>
            </a:r>
          </a:p>
          <a:p>
            <a:pPr lvl="1"/>
            <a:r>
              <a:rPr lang="en-US" sz="1600" b="1" dirty="0">
                <a:solidFill>
                  <a:srgbClr val="FF0000"/>
                </a:solidFill>
              </a:rPr>
              <a:t>It is easiest to create a new column for ranks in your spreadsheet</a:t>
            </a:r>
          </a:p>
          <a:p>
            <a:pPr lvl="1"/>
            <a:endParaRPr lang="en-US" sz="1600" b="1" dirty="0">
              <a:solidFill>
                <a:srgbClr val="FF0000"/>
              </a:solidFill>
            </a:endParaRPr>
          </a:p>
          <a:p>
            <a:pPr marL="457200" lvl="1" indent="0" algn="ctr">
              <a:buNone/>
            </a:pPr>
            <a:r>
              <a:rPr lang="en-US" sz="2800" b="1" dirty="0">
                <a:solidFill>
                  <a:srgbClr val="FF0000"/>
                </a:solidFill>
              </a:rPr>
              <a:t>=rank(value, array, 1)</a:t>
            </a:r>
          </a:p>
          <a:p>
            <a:pPr marL="457200" lvl="1" indent="0">
              <a:buNone/>
            </a:pPr>
            <a:endParaRPr lang="en-US" sz="1600" b="1" dirty="0">
              <a:solidFill>
                <a:srgbClr val="FF0000"/>
              </a:solidFill>
            </a:endParaRPr>
          </a:p>
          <a:p>
            <a:pPr marL="0" indent="0">
              <a:buNone/>
            </a:pP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4917" y="152400"/>
            <a:ext cx="1832881" cy="6589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2400" y="6216134"/>
            <a:ext cx="3057247" cy="369332"/>
          </a:xfrm>
          <a:prstGeom prst="rect">
            <a:avLst/>
          </a:prstGeom>
          <a:noFill/>
        </p:spPr>
        <p:txBody>
          <a:bodyPr wrap="none" rtlCol="0">
            <a:spAutoFit/>
          </a:bodyPr>
          <a:lstStyle/>
          <a:p>
            <a:pPr eaLnBrk="1" hangingPunct="1"/>
            <a:r>
              <a:rPr lang="en-US" dirty="0">
                <a:solidFill>
                  <a:srgbClr val="000000"/>
                </a:solidFill>
                <a:latin typeface="Arial" charset="0"/>
              </a:rPr>
              <a:t>Indicated to rank low to high</a:t>
            </a:r>
          </a:p>
        </p:txBody>
      </p:sp>
      <p:cxnSp>
        <p:nvCxnSpPr>
          <p:cNvPr id="4" name="Straight Arrow Connector 3"/>
          <p:cNvCxnSpPr/>
          <p:nvPr/>
        </p:nvCxnSpPr>
        <p:spPr>
          <a:xfrm flipV="1">
            <a:off x="5491023" y="5638800"/>
            <a:ext cx="223977" cy="57733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795255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Transformations work by altering the relative distances between data points. </a:t>
            </a:r>
          </a:p>
          <a:p>
            <a:r>
              <a:rPr lang="en-US" sz="2800" dirty="0"/>
              <a:t>If done correctly, all data points remain in the same relative order as prior to transformation. </a:t>
            </a:r>
          </a:p>
          <a:p>
            <a:r>
              <a:rPr lang="en-US" sz="2800" dirty="0"/>
              <a:t>However, this might be undesirable if the original variables were meant to be substantively interpretable.</a:t>
            </a:r>
          </a:p>
          <a:p>
            <a:endParaRPr lang="en-US" sz="2800" dirty="0"/>
          </a:p>
          <a:p>
            <a:pPr marL="0" indent="0">
              <a:buNone/>
            </a:pPr>
            <a:r>
              <a:rPr lang="en-US" sz="2800" dirty="0"/>
              <a:t>Therefore…….. </a:t>
            </a:r>
          </a:p>
        </p:txBody>
      </p:sp>
      <p:sp>
        <p:nvSpPr>
          <p:cNvPr id="4" name="Title 1"/>
          <p:cNvSpPr>
            <a:spLocks noGrp="1"/>
          </p:cNvSpPr>
          <p:nvPr>
            <p:ph type="title"/>
          </p:nvPr>
        </p:nvSpPr>
        <p:spPr>
          <a:xfrm>
            <a:off x="838200" y="277813"/>
            <a:ext cx="8229600" cy="1139825"/>
          </a:xfrm>
        </p:spPr>
        <p:txBody>
          <a:bodyPr/>
          <a:lstStyle/>
          <a:p>
            <a:r>
              <a:rPr lang="en-US"/>
              <a:t>Transformation Rules to Live By</a:t>
            </a:r>
          </a:p>
        </p:txBody>
      </p:sp>
    </p:spTree>
    <p:extLst>
      <p:ext uri="{BB962C8B-B14F-4D97-AF65-F5344CB8AC3E}">
        <p14:creationId xmlns:p14="http://schemas.microsoft.com/office/powerpoint/2010/main" val="2819355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277813"/>
            <a:ext cx="8229600" cy="1139825"/>
          </a:xfrm>
        </p:spPr>
        <p:txBody>
          <a:bodyPr/>
          <a:lstStyle/>
          <a:p>
            <a:r>
              <a:rPr lang="en-US"/>
              <a:t>Transformation Rules to Live By</a:t>
            </a:r>
          </a:p>
        </p:txBody>
      </p:sp>
      <p:sp>
        <p:nvSpPr>
          <p:cNvPr id="31747" name="Content Placeholder 2"/>
          <p:cNvSpPr>
            <a:spLocks noGrp="1"/>
          </p:cNvSpPr>
          <p:nvPr>
            <p:ph idx="1"/>
          </p:nvPr>
        </p:nvSpPr>
        <p:spPr>
          <a:xfrm>
            <a:off x="609600" y="1828800"/>
            <a:ext cx="7924800" cy="2168525"/>
          </a:xfrm>
        </p:spPr>
        <p:txBody>
          <a:bodyPr>
            <a:noAutofit/>
          </a:bodyPr>
          <a:lstStyle/>
          <a:p>
            <a:r>
              <a:rPr lang="en-US" sz="2400" dirty="0"/>
              <a:t>Don’t mess with your data unless you have to</a:t>
            </a:r>
          </a:p>
          <a:p>
            <a:r>
              <a:rPr lang="en-US" sz="2400" dirty="0"/>
              <a:t>Are there true outliers? Remove and retest.</a:t>
            </a:r>
          </a:p>
          <a:p>
            <a:r>
              <a:rPr lang="en-US" sz="2400" dirty="0"/>
              <a:t>If you have to mess with it, make sure you know what you are doing….try different transformations to see which is best</a:t>
            </a:r>
          </a:p>
          <a:p>
            <a:r>
              <a:rPr lang="en-US" sz="2400" dirty="0"/>
              <a:t>Include these details in your methods</a:t>
            </a:r>
          </a:p>
          <a:p>
            <a:r>
              <a:rPr lang="en-US" sz="2400" dirty="0"/>
              <a:t>Back transform to original units for reports of central tendency and variability</a:t>
            </a:r>
          </a:p>
          <a:p>
            <a:r>
              <a:rPr lang="en-US" sz="2400" dirty="0">
                <a:solidFill>
                  <a:srgbClr val="FF0000"/>
                </a:solidFill>
              </a:rPr>
              <a:t>Sometimes transformations don’t work…don’t panic, you will just get to run nonparametric tests</a:t>
            </a:r>
          </a:p>
        </p:txBody>
      </p:sp>
    </p:spTree>
    <p:extLst>
      <p:ext uri="{BB962C8B-B14F-4D97-AF65-F5344CB8AC3E}">
        <p14:creationId xmlns:p14="http://schemas.microsoft.com/office/powerpoint/2010/main" val="4006290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E4EE-09D8-B115-57B3-7BB99DD7779A}"/>
              </a:ext>
            </a:extLst>
          </p:cNvPr>
          <p:cNvSpPr>
            <a:spLocks noGrp="1"/>
          </p:cNvSpPr>
          <p:nvPr>
            <p:ph type="title"/>
          </p:nvPr>
        </p:nvSpPr>
        <p:spPr/>
        <p:txBody>
          <a:bodyPr/>
          <a:lstStyle/>
          <a:p>
            <a:r>
              <a:rPr lang="en-US" dirty="0"/>
              <a:t> Box and Whisker Basics</a:t>
            </a:r>
          </a:p>
        </p:txBody>
      </p:sp>
      <p:pic>
        <p:nvPicPr>
          <p:cNvPr id="5" name="Picture 4">
            <a:extLst>
              <a:ext uri="{FF2B5EF4-FFF2-40B4-BE49-F238E27FC236}">
                <a16:creationId xmlns:a16="http://schemas.microsoft.com/office/drawing/2014/main" id="{AD118002-196A-ECDA-FF29-53BC64DF5AE6}"/>
              </a:ext>
            </a:extLst>
          </p:cNvPr>
          <p:cNvPicPr>
            <a:picLocks noChangeAspect="1"/>
          </p:cNvPicPr>
          <p:nvPr/>
        </p:nvPicPr>
        <p:blipFill>
          <a:blip r:embed="rId2"/>
          <a:stretch>
            <a:fillRect/>
          </a:stretch>
        </p:blipFill>
        <p:spPr>
          <a:xfrm>
            <a:off x="391297" y="1905000"/>
            <a:ext cx="8496709" cy="3886200"/>
          </a:xfrm>
          <a:prstGeom prst="rect">
            <a:avLst/>
          </a:prstGeom>
        </p:spPr>
      </p:pic>
    </p:spTree>
    <p:extLst>
      <p:ext uri="{BB962C8B-B14F-4D97-AF65-F5344CB8AC3E}">
        <p14:creationId xmlns:p14="http://schemas.microsoft.com/office/powerpoint/2010/main" val="3645317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idx="1"/>
          </p:nvPr>
        </p:nvSpPr>
        <p:spPr>
          <a:xfrm>
            <a:off x="381000" y="1719262"/>
            <a:ext cx="8407400" cy="4910138"/>
          </a:xfrm>
        </p:spPr>
        <p:txBody>
          <a:bodyPr>
            <a:normAutofit/>
          </a:bodyPr>
          <a:lstStyle/>
          <a:p>
            <a:pPr marL="274320" eaLnBrk="1" fontAlgn="auto" hangingPunct="1">
              <a:spcAft>
                <a:spcPts val="0"/>
              </a:spcAft>
              <a:defRPr/>
            </a:pPr>
            <a:r>
              <a:rPr lang="en-US" sz="2800" dirty="0"/>
              <a:t>Data and their associated distributions can be described in four primary ways…</a:t>
            </a:r>
          </a:p>
          <a:p>
            <a:pPr marL="45720" indent="0" eaLnBrk="1" fontAlgn="auto" hangingPunct="1">
              <a:spcAft>
                <a:spcPts val="0"/>
              </a:spcAft>
              <a:buNone/>
              <a:defRPr/>
            </a:pPr>
            <a:endParaRPr lang="en-US" sz="2800" dirty="0"/>
          </a:p>
          <a:p>
            <a:pPr marL="1440497" lvl="4" indent="-342900" eaLnBrk="1" fontAlgn="auto" hangingPunct="1">
              <a:spcAft>
                <a:spcPts val="0"/>
              </a:spcAft>
              <a:defRPr/>
            </a:pPr>
            <a:r>
              <a:rPr lang="en-US" sz="2800" dirty="0"/>
              <a:t>Central Tendency (mean, median, mode)</a:t>
            </a:r>
          </a:p>
          <a:p>
            <a:pPr marL="1440497" lvl="4" indent="-342900" eaLnBrk="1" fontAlgn="auto" hangingPunct="1">
              <a:spcAft>
                <a:spcPts val="0"/>
              </a:spcAft>
              <a:defRPr/>
            </a:pPr>
            <a:r>
              <a:rPr lang="en-US" sz="2800" dirty="0"/>
              <a:t>Variability (standard deviation, variance, quantiles)</a:t>
            </a:r>
          </a:p>
          <a:p>
            <a:pPr marL="1440497" lvl="4" indent="-342900" eaLnBrk="1" fontAlgn="auto" hangingPunct="1">
              <a:spcAft>
                <a:spcPts val="0"/>
              </a:spcAft>
              <a:defRPr/>
            </a:pPr>
            <a:r>
              <a:rPr lang="en-US" sz="2800" dirty="0"/>
              <a:t>Skew</a:t>
            </a:r>
          </a:p>
          <a:p>
            <a:pPr marL="1440497" lvl="4" indent="-342900" eaLnBrk="1" fontAlgn="auto" hangingPunct="1">
              <a:spcAft>
                <a:spcPts val="0"/>
              </a:spcAft>
              <a:defRPr/>
            </a:pPr>
            <a:r>
              <a:rPr lang="en-US" sz="2800" dirty="0"/>
              <a:t>Kurtosis (</a:t>
            </a:r>
            <a:r>
              <a:rPr lang="en-US" sz="2800" dirty="0" err="1"/>
              <a:t>Peakedness</a:t>
            </a:r>
            <a:r>
              <a:rPr lang="en-US" sz="2800" dirty="0"/>
              <a:t>)</a:t>
            </a:r>
          </a:p>
        </p:txBody>
      </p:sp>
      <p:sp>
        <p:nvSpPr>
          <p:cNvPr id="67586" name="Rectangle 2"/>
          <p:cNvSpPr>
            <a:spLocks noGrp="1" noChangeArrowheads="1"/>
          </p:cNvSpPr>
          <p:nvPr>
            <p:ph type="title"/>
          </p:nvPr>
        </p:nvSpPr>
        <p:spPr>
          <a:xfrm>
            <a:off x="228600" y="277813"/>
            <a:ext cx="8915400" cy="1139825"/>
          </a:xfrm>
        </p:spPr>
        <p:txBody>
          <a:bodyPr/>
          <a:lstStyle/>
          <a:p>
            <a:pPr eaLnBrk="1" fontAlgn="auto" hangingPunct="1">
              <a:spcAft>
                <a:spcPts val="0"/>
              </a:spcAft>
              <a:defRPr/>
            </a:pPr>
            <a:r>
              <a:rPr lang="en-US" sz="2800" dirty="0"/>
              <a:t>Metrics to Describe data distribution</a:t>
            </a:r>
          </a:p>
        </p:txBody>
      </p:sp>
    </p:spTree>
    <p:extLst>
      <p:ext uri="{BB962C8B-B14F-4D97-AF65-F5344CB8AC3E}">
        <p14:creationId xmlns:p14="http://schemas.microsoft.com/office/powerpoint/2010/main" val="12702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tx2"/>
          </a:solidFill>
        </p:spPr>
        <p:txBody>
          <a:bodyPr/>
          <a:lstStyle/>
          <a:p>
            <a:r>
              <a:rPr lang="en-US" dirty="0"/>
              <a:t>Central Tendency</a:t>
            </a:r>
          </a:p>
        </p:txBody>
      </p:sp>
      <p:graphicFrame>
        <p:nvGraphicFramePr>
          <p:cNvPr id="7" name="Object 4"/>
          <p:cNvGraphicFramePr>
            <a:graphicFrameLocks noChangeAspect="1"/>
          </p:cNvGraphicFramePr>
          <p:nvPr>
            <p:extLst>
              <p:ext uri="{D42A27DB-BD31-4B8C-83A1-F6EECF244321}">
                <p14:modId xmlns:p14="http://schemas.microsoft.com/office/powerpoint/2010/main" val="3329378598"/>
              </p:ext>
            </p:extLst>
          </p:nvPr>
        </p:nvGraphicFramePr>
        <p:xfrm>
          <a:off x="838200" y="5089773"/>
          <a:ext cx="1782378" cy="1088275"/>
        </p:xfrm>
        <a:graphic>
          <a:graphicData uri="http://schemas.openxmlformats.org/presentationml/2006/ole">
            <mc:AlternateContent xmlns:mc="http://schemas.openxmlformats.org/markup-compatibility/2006">
              <mc:Choice xmlns:v="urn:schemas-microsoft-com:vml" Requires="v">
                <p:oleObj r:id="rId2" imgW="558558" imgH="393529" progId="Equation.DSMT4">
                  <p:embed/>
                </p:oleObj>
              </mc:Choice>
              <mc:Fallback>
                <p:oleObj r:id="rId2" imgW="558558" imgH="393529" progId="Equation.DSMT4">
                  <p:embed/>
                  <p:pic>
                    <p:nvPicPr>
                      <p:cNvPr id="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089773"/>
                        <a:ext cx="1782378" cy="1088275"/>
                      </a:xfrm>
                      <a:prstGeom prst="rect">
                        <a:avLst/>
                      </a:prstGeom>
                      <a:noFill/>
                      <a:ln>
                        <a:noFill/>
                      </a:ln>
                    </p:spPr>
                  </p:pic>
                </p:oleObj>
              </mc:Fallback>
            </mc:AlternateContent>
          </a:graphicData>
        </a:graphic>
      </p:graphicFrame>
      <p:sp>
        <p:nvSpPr>
          <p:cNvPr id="14" name="TextBox 13"/>
          <p:cNvSpPr txBox="1"/>
          <p:nvPr/>
        </p:nvSpPr>
        <p:spPr>
          <a:xfrm>
            <a:off x="919661" y="3933907"/>
            <a:ext cx="2254469" cy="116955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=average(array)</a:t>
            </a:r>
          </a:p>
        </p:txBody>
      </p:sp>
      <p:pic>
        <p:nvPicPr>
          <p:cNvPr id="18" name="Picture 17"/>
          <p:cNvPicPr>
            <a:picLocks noChangeAspect="1"/>
          </p:cNvPicPr>
          <p:nvPr/>
        </p:nvPicPr>
        <p:blipFill>
          <a:blip r:embed="rId4"/>
          <a:stretch>
            <a:fillRect/>
          </a:stretch>
        </p:blipFill>
        <p:spPr>
          <a:xfrm>
            <a:off x="76200" y="1524001"/>
            <a:ext cx="3905596" cy="1994884"/>
          </a:xfrm>
          <a:prstGeom prst="rect">
            <a:avLst/>
          </a:prstGeom>
        </p:spPr>
      </p:pic>
      <p:pic>
        <p:nvPicPr>
          <p:cNvPr id="17" name="Picture 16"/>
          <p:cNvPicPr>
            <a:picLocks noChangeAspect="1"/>
          </p:cNvPicPr>
          <p:nvPr/>
        </p:nvPicPr>
        <p:blipFill>
          <a:blip r:embed="rId5"/>
          <a:stretch>
            <a:fillRect/>
          </a:stretch>
        </p:blipFill>
        <p:spPr>
          <a:xfrm>
            <a:off x="3981796" y="1438795"/>
            <a:ext cx="4781204" cy="2080090"/>
          </a:xfrm>
          <a:prstGeom prst="rect">
            <a:avLst/>
          </a:prstGeom>
        </p:spPr>
      </p:pic>
      <p:sp>
        <p:nvSpPr>
          <p:cNvPr id="20" name="TextBox 19"/>
          <p:cNvSpPr txBox="1"/>
          <p:nvPr/>
        </p:nvSpPr>
        <p:spPr>
          <a:xfrm>
            <a:off x="3581400" y="3920222"/>
            <a:ext cx="2514600" cy="2477601"/>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=median(array)</a:t>
            </a:r>
          </a:p>
          <a:p>
            <a:pPr>
              <a:spcBef>
                <a:spcPts val="600"/>
              </a:spcBef>
            </a:pPr>
            <a:r>
              <a:rPr lang="en-US" sz="2000" i="1" dirty="0"/>
              <a:t>No formula, just a process ….        Rank order observations then find the middle</a:t>
            </a:r>
          </a:p>
        </p:txBody>
      </p:sp>
      <p:sp>
        <p:nvSpPr>
          <p:cNvPr id="21" name="TextBox 20"/>
          <p:cNvSpPr txBox="1"/>
          <p:nvPr/>
        </p:nvSpPr>
        <p:spPr>
          <a:xfrm>
            <a:off x="6324599" y="3844022"/>
            <a:ext cx="2254469" cy="2169825"/>
          </a:xfrm>
          <a:prstGeom prst="rect">
            <a:avLst/>
          </a:prstGeom>
          <a:noFill/>
        </p:spPr>
        <p:txBody>
          <a:bodyPr wrap="square" rtlCol="0">
            <a:spAutoFit/>
          </a:bodyPr>
          <a:lstStyle/>
          <a:p>
            <a:pPr>
              <a:spcBef>
                <a:spcPts val="600"/>
              </a:spcBef>
            </a:pPr>
            <a:endParaRPr lang="en-US" sz="2000" dirty="0">
              <a:solidFill>
                <a:srgbClr val="C00000"/>
              </a:solidFill>
            </a:endParaRPr>
          </a:p>
          <a:p>
            <a:pPr>
              <a:spcBef>
                <a:spcPts val="600"/>
              </a:spcBef>
            </a:pPr>
            <a:endParaRPr lang="en-US" sz="2000" dirty="0">
              <a:solidFill>
                <a:srgbClr val="C00000"/>
              </a:solidFill>
            </a:endParaRPr>
          </a:p>
          <a:p>
            <a:pPr>
              <a:spcBef>
                <a:spcPts val="600"/>
              </a:spcBef>
            </a:pPr>
            <a:r>
              <a:rPr lang="en-US" sz="2000" dirty="0">
                <a:solidFill>
                  <a:srgbClr val="C00000"/>
                </a:solidFill>
              </a:rPr>
              <a:t>=mode(array)</a:t>
            </a:r>
          </a:p>
          <a:p>
            <a:pPr>
              <a:spcBef>
                <a:spcPts val="600"/>
              </a:spcBef>
            </a:pPr>
            <a:r>
              <a:rPr lang="en-US" sz="2000" i="1" dirty="0"/>
              <a:t>Watch out, excel will return the first mode only</a:t>
            </a:r>
          </a:p>
        </p:txBody>
      </p:sp>
      <p:sp>
        <p:nvSpPr>
          <p:cNvPr id="2" name="TextBox 1">
            <a:extLst>
              <a:ext uri="{FF2B5EF4-FFF2-40B4-BE49-F238E27FC236}">
                <a16:creationId xmlns:a16="http://schemas.microsoft.com/office/drawing/2014/main" id="{C64FADB8-2D9E-E23B-C9DB-E09845EC92E1}"/>
              </a:ext>
            </a:extLst>
          </p:cNvPr>
          <p:cNvSpPr txBox="1"/>
          <p:nvPr/>
        </p:nvSpPr>
        <p:spPr>
          <a:xfrm>
            <a:off x="936137" y="3892149"/>
            <a:ext cx="6922088" cy="707886"/>
          </a:xfrm>
          <a:prstGeom prst="rect">
            <a:avLst/>
          </a:prstGeom>
          <a:noFill/>
        </p:spPr>
        <p:txBody>
          <a:bodyPr wrap="none" rtlCol="0">
            <a:spAutoFit/>
          </a:bodyPr>
          <a:lstStyle/>
          <a:p>
            <a:r>
              <a:rPr lang="en-US" sz="4000" dirty="0"/>
              <a:t>Mean		Median		Mode</a:t>
            </a:r>
          </a:p>
        </p:txBody>
      </p:sp>
    </p:spTree>
    <p:extLst>
      <p:ext uri="{BB962C8B-B14F-4D97-AF65-F5344CB8AC3E}">
        <p14:creationId xmlns:p14="http://schemas.microsoft.com/office/powerpoint/2010/main" val="323775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495800"/>
            <a:ext cx="3090862"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6" descr="DSC07516"/>
          <p:cNvPicPr>
            <a:picLocks noChangeAspect="1" noChangeArrowheads="1"/>
          </p:cNvPicPr>
          <p:nvPr/>
        </p:nvPicPr>
        <p:blipFill>
          <a:blip r:embed="rId3" cstate="print">
            <a:lum bright="18000" contrast="18000"/>
            <a:extLst>
              <a:ext uri="{28A0092B-C50C-407E-A947-70E740481C1C}">
                <a14:useLocalDpi xmlns:a14="http://schemas.microsoft.com/office/drawing/2010/main" val="0"/>
              </a:ext>
            </a:extLst>
          </a:blip>
          <a:srcRect l="10948" r="7722" b="12511"/>
          <a:stretch>
            <a:fillRect/>
          </a:stretch>
        </p:blipFill>
        <p:spPr bwMode="auto">
          <a:xfrm>
            <a:off x="3962400" y="3124200"/>
            <a:ext cx="3886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3"/>
          <p:cNvSpPr>
            <a:spLocks noGrp="1" noChangeArrowheads="1"/>
          </p:cNvSpPr>
          <p:nvPr>
            <p:ph idx="1"/>
          </p:nvPr>
        </p:nvSpPr>
        <p:spPr>
          <a:xfrm>
            <a:off x="152400" y="1676400"/>
            <a:ext cx="7772400" cy="4800600"/>
          </a:xfrm>
        </p:spPr>
        <p:txBody>
          <a:bodyPr/>
          <a:lstStyle/>
          <a:p>
            <a:pPr marL="274320" eaLnBrk="1" fontAlgn="auto" hangingPunct="1">
              <a:spcAft>
                <a:spcPts val="0"/>
              </a:spcAft>
              <a:buFont typeface="Wingdings" pitchFamily="2" charset="2"/>
              <a:buNone/>
              <a:defRPr/>
            </a:pPr>
            <a:r>
              <a:rPr lang="en-US" sz="2400" dirty="0"/>
              <a:t>Sample </a:t>
            </a:r>
            <a:r>
              <a:rPr lang="en-US" sz="2400" b="1" dirty="0"/>
              <a:t>mean</a:t>
            </a:r>
            <a:r>
              <a:rPr lang="en-US" sz="2400" dirty="0"/>
              <a:t> is the measure of central tendency that best represents the population mean</a:t>
            </a:r>
          </a:p>
          <a:p>
            <a:pPr marL="274320" eaLnBrk="1" fontAlgn="auto" hangingPunct="1">
              <a:spcAft>
                <a:spcPts val="0"/>
              </a:spcAft>
              <a:buFont typeface="Wingdings" pitchFamily="2" charset="2"/>
              <a:buNone/>
              <a:defRPr/>
            </a:pPr>
            <a:endParaRPr lang="en-US" sz="2400" dirty="0"/>
          </a:p>
          <a:p>
            <a:pPr marL="274320" eaLnBrk="1" fontAlgn="auto" hangingPunct="1">
              <a:spcAft>
                <a:spcPts val="0"/>
              </a:spcAft>
              <a:buFont typeface="Wingdings" pitchFamily="2" charset="2"/>
              <a:buNone/>
              <a:defRPr/>
            </a:pPr>
            <a:r>
              <a:rPr lang="en-US" sz="2400" dirty="0"/>
              <a:t>Mean is VERY sensitive                                                     to extreme scores that                                                   can “skew” or distort                                           findings</a:t>
            </a:r>
          </a:p>
        </p:txBody>
      </p:sp>
      <p:sp>
        <p:nvSpPr>
          <p:cNvPr id="21507" name="Rectangle 2"/>
          <p:cNvSpPr>
            <a:spLocks noGrp="1" noChangeArrowheads="1"/>
          </p:cNvSpPr>
          <p:nvPr>
            <p:ph type="title"/>
          </p:nvPr>
        </p:nvSpPr>
        <p:spPr>
          <a:xfrm>
            <a:off x="381000" y="304800"/>
            <a:ext cx="8229600" cy="1143000"/>
          </a:xfrm>
        </p:spPr>
        <p:txBody>
          <a:bodyPr>
            <a:normAutofit/>
          </a:bodyPr>
          <a:lstStyle/>
          <a:p>
            <a:pPr eaLnBrk="1" fontAlgn="auto" hangingPunct="1">
              <a:spcAft>
                <a:spcPts val="0"/>
              </a:spcAft>
              <a:defRPr/>
            </a:pPr>
            <a:r>
              <a:rPr lang="en-US" sz="4000" dirty="0"/>
              <a:t>More on the MEAN…	</a:t>
            </a:r>
          </a:p>
        </p:txBody>
      </p:sp>
      <p:sp>
        <p:nvSpPr>
          <p:cNvPr id="2" name="TextBox 1"/>
          <p:cNvSpPr txBox="1"/>
          <p:nvPr/>
        </p:nvSpPr>
        <p:spPr>
          <a:xfrm>
            <a:off x="7848600" y="5486400"/>
            <a:ext cx="1143000" cy="1200329"/>
          </a:xfrm>
          <a:prstGeom prst="rect">
            <a:avLst/>
          </a:prstGeom>
          <a:noFill/>
        </p:spPr>
        <p:txBody>
          <a:bodyPr wrap="square" rtlCol="0">
            <a:spAutoFit/>
          </a:bodyPr>
          <a:lstStyle/>
          <a:p>
            <a:r>
              <a:rPr lang="en-US" sz="1200" i="1" dirty="0"/>
              <a:t>For perspective, the national average wage in 1985 was $16,822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457200" y="2133600"/>
            <a:ext cx="8229600" cy="4389438"/>
          </a:xfrm>
        </p:spPr>
        <p:txBody>
          <a:bodyPr/>
          <a:lstStyle/>
          <a:p>
            <a:pPr marL="274320" eaLnBrk="1" fontAlgn="auto" hangingPunct="1">
              <a:spcAft>
                <a:spcPts val="0"/>
              </a:spcAft>
              <a:defRPr/>
            </a:pPr>
            <a:r>
              <a:rPr lang="en-US" sz="2800" dirty="0"/>
              <a:t>Percentiles are used to define the percent of cases equal to and below a certain point on a distribution</a:t>
            </a:r>
          </a:p>
          <a:p>
            <a:pPr marL="548640" lvl="1" indent="-182880" eaLnBrk="1" fontAlgn="auto" hangingPunct="1">
              <a:spcAft>
                <a:spcPts val="0"/>
              </a:spcAft>
              <a:defRPr/>
            </a:pPr>
            <a:r>
              <a:rPr lang="en-US" sz="2800" dirty="0"/>
              <a:t>The median IS the 50</a:t>
            </a:r>
            <a:r>
              <a:rPr lang="en-US" sz="2800" baseline="30000" dirty="0"/>
              <a:t>th</a:t>
            </a:r>
            <a:r>
              <a:rPr lang="en-US" sz="2800" dirty="0"/>
              <a:t> percentile……half of all observations fall at or below this value</a:t>
            </a:r>
          </a:p>
          <a:p>
            <a:pPr marL="274320" eaLnBrk="1" fontAlgn="auto" hangingPunct="1">
              <a:spcAft>
                <a:spcPts val="0"/>
              </a:spcAft>
              <a:defRPr/>
            </a:pPr>
            <a:r>
              <a:rPr lang="en-US" sz="2800" dirty="0"/>
              <a:t>But lots of other percentiles are also important</a:t>
            </a:r>
          </a:p>
        </p:txBody>
      </p:sp>
      <p:sp>
        <p:nvSpPr>
          <p:cNvPr id="31746" name="Rectangle 2"/>
          <p:cNvSpPr>
            <a:spLocks noGrp="1" noChangeArrowheads="1"/>
          </p:cNvSpPr>
          <p:nvPr>
            <p:ph type="title"/>
          </p:nvPr>
        </p:nvSpPr>
        <p:spPr>
          <a:xfrm>
            <a:off x="533400" y="304800"/>
            <a:ext cx="8229600" cy="1143000"/>
          </a:xfrm>
        </p:spPr>
        <p:txBody>
          <a:bodyPr>
            <a:normAutofit/>
          </a:bodyPr>
          <a:lstStyle/>
          <a:p>
            <a:pPr eaLnBrk="1" fontAlgn="auto" hangingPunct="1">
              <a:spcAft>
                <a:spcPts val="0"/>
              </a:spcAft>
              <a:defRPr/>
            </a:pPr>
            <a:r>
              <a:rPr lang="en-US" sz="2800" i="1" dirty="0"/>
              <a:t>Beyond the </a:t>
            </a:r>
            <a:r>
              <a:rPr lang="en-US" sz="2800" i="1" dirty="0" err="1"/>
              <a:t>MeDian</a:t>
            </a:r>
            <a:r>
              <a:rPr lang="en-US" sz="2800" i="1" dirty="0"/>
              <a:t> - Percentiles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themeOverride>
</file>

<file path=docProps/app.xml><?xml version="1.0" encoding="utf-8"?>
<Properties xmlns="http://schemas.openxmlformats.org/officeDocument/2006/extended-properties" xmlns:vt="http://schemas.openxmlformats.org/officeDocument/2006/docPropsVTypes">
  <Template>Grid</Template>
  <TotalTime>14624</TotalTime>
  <Words>2999</Words>
  <Application>Microsoft Office PowerPoint</Application>
  <PresentationFormat>On-screen Show (4:3)</PresentationFormat>
  <Paragraphs>303</Paragraphs>
  <Slides>43</Slides>
  <Notes>9</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9" baseType="lpstr">
      <vt:lpstr>Arial</vt:lpstr>
      <vt:lpstr>Calibri</vt:lpstr>
      <vt:lpstr>Franklin Gothic Medium</vt:lpstr>
      <vt:lpstr>Google Sans</vt:lpstr>
      <vt:lpstr>KaTeX_Main</vt:lpstr>
      <vt:lpstr>KaTeX_Math</vt:lpstr>
      <vt:lpstr>Lato</vt:lpstr>
      <vt:lpstr>Söhne</vt:lpstr>
      <vt:lpstr>Source Sans Pro</vt:lpstr>
      <vt:lpstr>SourceSansPro</vt:lpstr>
      <vt:lpstr>Times New Roman</vt:lpstr>
      <vt:lpstr>Wingdings</vt:lpstr>
      <vt:lpstr>Wingdings 2</vt:lpstr>
      <vt:lpstr>Grid</vt:lpstr>
      <vt:lpstr>Equation.DSMT4</vt:lpstr>
      <vt:lpstr>Equation</vt:lpstr>
      <vt:lpstr>Descriptive Statistics</vt:lpstr>
      <vt:lpstr>Data Description and Visualization</vt:lpstr>
      <vt:lpstr>Data Description and Visualization</vt:lpstr>
      <vt:lpstr>Histogram Basics</vt:lpstr>
      <vt:lpstr> Box and Whisker Basics</vt:lpstr>
      <vt:lpstr>Metrics to Describe data distribution</vt:lpstr>
      <vt:lpstr>Central Tendency</vt:lpstr>
      <vt:lpstr>More on the MEAN… </vt:lpstr>
      <vt:lpstr>Beyond the MeDian - Percentiles</vt:lpstr>
      <vt:lpstr>A little about Percentiles…</vt:lpstr>
      <vt:lpstr>WHEn TO USE WHAT</vt:lpstr>
      <vt:lpstr>Variability</vt:lpstr>
      <vt:lpstr>Percentiles are useful for spread too…</vt:lpstr>
      <vt:lpstr>Identifying outliers</vt:lpstr>
      <vt:lpstr>Identifying outliers</vt:lpstr>
      <vt:lpstr>WHEn TO USE WHAT</vt:lpstr>
      <vt:lpstr>PowerPoint Presentation</vt:lpstr>
      <vt:lpstr>PowerPoint Presentation</vt:lpstr>
      <vt:lpstr>PowerPoint Presentation</vt:lpstr>
      <vt:lpstr>Skewness</vt:lpstr>
      <vt:lpstr>PowerPoint Presentation</vt:lpstr>
      <vt:lpstr>Skewness – Significant?</vt:lpstr>
      <vt:lpstr>KURTOSIS</vt:lpstr>
      <vt:lpstr>Peakedness – Kurtosis</vt:lpstr>
      <vt:lpstr>Peakedness Significant?</vt:lpstr>
      <vt:lpstr>Some Visual Examples</vt:lpstr>
      <vt:lpstr>Some Visual Examples</vt:lpstr>
      <vt:lpstr>Some Visual Examples</vt:lpstr>
      <vt:lpstr>Data Distributions</vt:lpstr>
      <vt:lpstr>Why do we care if our data is normal?</vt:lpstr>
      <vt:lpstr>Why do we care about     skew and kurtosis?</vt:lpstr>
      <vt:lpstr>Why do we care about     skew and kurtosis?</vt:lpstr>
      <vt:lpstr>What to do about non-normal data?</vt:lpstr>
      <vt:lpstr>Outliers?</vt:lpstr>
      <vt:lpstr>Working with non-normal Data</vt:lpstr>
      <vt:lpstr>Working with non-normal Data</vt:lpstr>
      <vt:lpstr>Square root Transformation</vt:lpstr>
      <vt:lpstr>Log Transformation</vt:lpstr>
      <vt:lpstr>Inverse transformation</vt:lpstr>
      <vt:lpstr>Reflecting Transformations</vt:lpstr>
      <vt:lpstr>Rank Transform</vt:lpstr>
      <vt:lpstr>Transformation Rules to Live By</vt:lpstr>
      <vt:lpstr>Transformation Rules to Live By</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208</cp:revision>
  <dcterms:created xsi:type="dcterms:W3CDTF">2005-04-23T21:02:33Z</dcterms:created>
  <dcterms:modified xsi:type="dcterms:W3CDTF">2024-02-06T16:04:05Z</dcterms:modified>
</cp:coreProperties>
</file>