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6"/>
  </p:notesMasterIdLst>
  <p:handoutMasterIdLst>
    <p:handoutMasterId r:id="rId47"/>
  </p:handoutMasterIdLst>
  <p:sldIdLst>
    <p:sldId id="256" r:id="rId2"/>
    <p:sldId id="450" r:id="rId3"/>
    <p:sldId id="410" r:id="rId4"/>
    <p:sldId id="480" r:id="rId5"/>
    <p:sldId id="411" r:id="rId6"/>
    <p:sldId id="310" r:id="rId7"/>
    <p:sldId id="281" r:id="rId8"/>
    <p:sldId id="440" r:id="rId9"/>
    <p:sldId id="401" r:id="rId10"/>
    <p:sldId id="436" r:id="rId11"/>
    <p:sldId id="392" r:id="rId12"/>
    <p:sldId id="431" r:id="rId13"/>
    <p:sldId id="441" r:id="rId14"/>
    <p:sldId id="430" r:id="rId15"/>
    <p:sldId id="339" r:id="rId16"/>
    <p:sldId id="435" r:id="rId17"/>
    <p:sldId id="335" r:id="rId18"/>
    <p:sldId id="429" r:id="rId19"/>
    <p:sldId id="452" r:id="rId20"/>
    <p:sldId id="432" r:id="rId21"/>
    <p:sldId id="476" r:id="rId22"/>
    <p:sldId id="453" r:id="rId23"/>
    <p:sldId id="454" r:id="rId24"/>
    <p:sldId id="455" r:id="rId25"/>
    <p:sldId id="456" r:id="rId26"/>
    <p:sldId id="457" r:id="rId27"/>
    <p:sldId id="458" r:id="rId28"/>
    <p:sldId id="460" r:id="rId29"/>
    <p:sldId id="459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5" r:id="rId42"/>
    <p:sldId id="479" r:id="rId43"/>
    <p:sldId id="482" r:id="rId44"/>
    <p:sldId id="481" r:id="rId4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4D0C8-5083-4F48-9435-2EC09D812B46}" v="58" dt="2024-04-02T14:34:13.803"/>
    <p1510:client id="{EDB9B518-4FD9-43F0-9F5E-6889D306B8AB}" v="31" dt="2024-04-02T02:30:39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854" autoAdjust="0"/>
    <p:restoredTop sz="96578" autoAdjust="0"/>
  </p:normalViewPr>
  <p:slideViewPr>
    <p:cSldViewPr>
      <p:cViewPr varScale="1">
        <p:scale>
          <a:sx n="110" d="100"/>
          <a:sy n="110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7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Esteban Gutiérrez-Fonseca (he/him)" userId="25bdc618-995f-415b-9b28-31563f05eb38" providerId="ADAL" clId="{0634D0C8-5083-4F48-9435-2EC09D812B46}"/>
    <pc:docChg chg="undo custSel addSld delSld modSld">
      <pc:chgData name="Pablo Esteban Gutiérrez-Fonseca (he/him)" userId="25bdc618-995f-415b-9b28-31563f05eb38" providerId="ADAL" clId="{0634D0C8-5083-4F48-9435-2EC09D812B46}" dt="2024-04-02T14:39:23.086" v="115" actId="20577"/>
      <pc:docMkLst>
        <pc:docMk/>
      </pc:docMkLst>
      <pc:sldChg chg="del">
        <pc:chgData name="Pablo Esteban Gutiérrez-Fonseca (he/him)" userId="25bdc618-995f-415b-9b28-31563f05eb38" providerId="ADAL" clId="{0634D0C8-5083-4F48-9435-2EC09D812B46}" dt="2024-04-02T14:26:57.518" v="42" actId="2696"/>
        <pc:sldMkLst>
          <pc:docMk/>
          <pc:sldMk cId="0" sldId="335"/>
        </pc:sldMkLst>
      </pc:sldChg>
      <pc:sldChg chg="add">
        <pc:chgData name="Pablo Esteban Gutiérrez-Fonseca (he/him)" userId="25bdc618-995f-415b-9b28-31563f05eb38" providerId="ADAL" clId="{0634D0C8-5083-4F48-9435-2EC09D812B46}" dt="2024-04-02T14:27:06.351" v="43"/>
        <pc:sldMkLst>
          <pc:docMk/>
          <pc:sldMk cId="2861324608" sldId="335"/>
        </pc:sldMkLst>
      </pc:sldChg>
      <pc:sldChg chg="add">
        <pc:chgData name="Pablo Esteban Gutiérrez-Fonseca (he/him)" userId="25bdc618-995f-415b-9b28-31563f05eb38" providerId="ADAL" clId="{0634D0C8-5083-4F48-9435-2EC09D812B46}" dt="2024-04-02T14:27:06.351" v="43"/>
        <pc:sldMkLst>
          <pc:docMk/>
          <pc:sldMk cId="133499185" sldId="339"/>
        </pc:sldMkLst>
      </pc:sldChg>
      <pc:sldChg chg="del">
        <pc:chgData name="Pablo Esteban Gutiérrez-Fonseca (he/him)" userId="25bdc618-995f-415b-9b28-31563f05eb38" providerId="ADAL" clId="{0634D0C8-5083-4F48-9435-2EC09D812B46}" dt="2024-04-02T14:26:57.518" v="42" actId="2696"/>
        <pc:sldMkLst>
          <pc:docMk/>
          <pc:sldMk cId="953891958" sldId="339"/>
        </pc:sldMkLst>
      </pc:sldChg>
      <pc:sldChg chg="addSp modSp mod modAnim">
        <pc:chgData name="Pablo Esteban Gutiérrez-Fonseca (he/him)" userId="25bdc618-995f-415b-9b28-31563f05eb38" providerId="ADAL" clId="{0634D0C8-5083-4F48-9435-2EC09D812B46}" dt="2024-04-02T14:34:13.803" v="91" actId="20577"/>
        <pc:sldMkLst>
          <pc:docMk/>
          <pc:sldMk cId="3803712230" sldId="392"/>
        </pc:sldMkLst>
        <pc:spChg chg="add mod">
          <ac:chgData name="Pablo Esteban Gutiérrez-Fonseca (he/him)" userId="25bdc618-995f-415b-9b28-31563f05eb38" providerId="ADAL" clId="{0634D0C8-5083-4F48-9435-2EC09D812B46}" dt="2024-04-02T14:34:13.803" v="91" actId="20577"/>
          <ac:spMkLst>
            <pc:docMk/>
            <pc:sldMk cId="3803712230" sldId="392"/>
            <ac:spMk id="2" creationId="{14D4F931-7669-E987-9E65-80FEED96E47E}"/>
          </ac:spMkLst>
        </pc:spChg>
        <pc:spChg chg="mod">
          <ac:chgData name="Pablo Esteban Gutiérrez-Fonseca (he/him)" userId="25bdc618-995f-415b-9b28-31563f05eb38" providerId="ADAL" clId="{0634D0C8-5083-4F48-9435-2EC09D812B46}" dt="2024-04-02T14:22:22.751" v="8"/>
          <ac:spMkLst>
            <pc:docMk/>
            <pc:sldMk cId="3803712230" sldId="392"/>
            <ac:spMk id="45058" creationId="{00000000-0000-0000-0000-000000000000}"/>
          </ac:spMkLst>
        </pc:spChg>
      </pc:sldChg>
      <pc:sldChg chg="modAnim">
        <pc:chgData name="Pablo Esteban Gutiérrez-Fonseca (he/him)" userId="25bdc618-995f-415b-9b28-31563f05eb38" providerId="ADAL" clId="{0634D0C8-5083-4F48-9435-2EC09D812B46}" dt="2024-04-02T13:45:35.084" v="6"/>
        <pc:sldMkLst>
          <pc:docMk/>
          <pc:sldMk cId="4288453484" sldId="410"/>
        </pc:sldMkLst>
      </pc:sldChg>
      <pc:sldChg chg="modSp mod">
        <pc:chgData name="Pablo Esteban Gutiérrez-Fonseca (he/him)" userId="25bdc618-995f-415b-9b28-31563f05eb38" providerId="ADAL" clId="{0634D0C8-5083-4F48-9435-2EC09D812B46}" dt="2024-04-02T14:39:23.086" v="115" actId="20577"/>
        <pc:sldMkLst>
          <pc:docMk/>
          <pc:sldMk cId="1841534130" sldId="430"/>
        </pc:sldMkLst>
        <pc:spChg chg="mod">
          <ac:chgData name="Pablo Esteban Gutiérrez-Fonseca (he/him)" userId="25bdc618-995f-415b-9b28-31563f05eb38" providerId="ADAL" clId="{0634D0C8-5083-4F48-9435-2EC09D812B46}" dt="2024-04-02T14:39:23.086" v="115" actId="20577"/>
          <ac:spMkLst>
            <pc:docMk/>
            <pc:sldMk cId="1841534130" sldId="430"/>
            <ac:spMk id="3" creationId="{00000000-0000-0000-0000-000000000000}"/>
          </ac:spMkLst>
        </pc:spChg>
        <pc:spChg chg="mod">
          <ac:chgData name="Pablo Esteban Gutiérrez-Fonseca (he/him)" userId="25bdc618-995f-415b-9b28-31563f05eb38" providerId="ADAL" clId="{0634D0C8-5083-4F48-9435-2EC09D812B46}" dt="2024-04-02T14:38:41.956" v="112" actId="1076"/>
          <ac:spMkLst>
            <pc:docMk/>
            <pc:sldMk cId="1841534130" sldId="430"/>
            <ac:spMk id="4" creationId="{00000000-0000-0000-0000-000000000000}"/>
          </ac:spMkLst>
        </pc:spChg>
        <pc:spChg chg="mod">
          <ac:chgData name="Pablo Esteban Gutiérrez-Fonseca (he/him)" userId="25bdc618-995f-415b-9b28-31563f05eb38" providerId="ADAL" clId="{0634D0C8-5083-4F48-9435-2EC09D812B46}" dt="2024-04-02T14:38:41.956" v="112" actId="1076"/>
          <ac:spMkLst>
            <pc:docMk/>
            <pc:sldMk cId="1841534130" sldId="430"/>
            <ac:spMk id="5" creationId="{00000000-0000-0000-0000-000000000000}"/>
          </ac:spMkLst>
        </pc:spChg>
        <pc:spChg chg="mod">
          <ac:chgData name="Pablo Esteban Gutiérrez-Fonseca (he/him)" userId="25bdc618-995f-415b-9b28-31563f05eb38" providerId="ADAL" clId="{0634D0C8-5083-4F48-9435-2EC09D812B46}" dt="2024-04-02T14:38:46.182" v="113" actId="1076"/>
          <ac:spMkLst>
            <pc:docMk/>
            <pc:sldMk cId="1841534130" sldId="430"/>
            <ac:spMk id="6" creationId="{00000000-0000-0000-0000-000000000000}"/>
          </ac:spMkLst>
        </pc:spChg>
        <pc:spChg chg="mod">
          <ac:chgData name="Pablo Esteban Gutiérrez-Fonseca (he/him)" userId="25bdc618-995f-415b-9b28-31563f05eb38" providerId="ADAL" clId="{0634D0C8-5083-4F48-9435-2EC09D812B46}" dt="2024-04-02T14:38:41.956" v="112" actId="1076"/>
          <ac:spMkLst>
            <pc:docMk/>
            <pc:sldMk cId="1841534130" sldId="430"/>
            <ac:spMk id="7" creationId="{00000000-0000-0000-0000-000000000000}"/>
          </ac:spMkLst>
        </pc:spChg>
      </pc:sldChg>
      <pc:sldChg chg="add">
        <pc:chgData name="Pablo Esteban Gutiérrez-Fonseca (he/him)" userId="25bdc618-995f-415b-9b28-31563f05eb38" providerId="ADAL" clId="{0634D0C8-5083-4F48-9435-2EC09D812B46}" dt="2024-04-02T14:27:06.351" v="43"/>
        <pc:sldMkLst>
          <pc:docMk/>
          <pc:sldMk cId="326519302" sldId="435"/>
        </pc:sldMkLst>
      </pc:sldChg>
      <pc:sldChg chg="del">
        <pc:chgData name="Pablo Esteban Gutiérrez-Fonseca (he/him)" userId="25bdc618-995f-415b-9b28-31563f05eb38" providerId="ADAL" clId="{0634D0C8-5083-4F48-9435-2EC09D812B46}" dt="2024-04-02T14:26:57.518" v="42" actId="2696"/>
        <pc:sldMkLst>
          <pc:docMk/>
          <pc:sldMk cId="2568598766" sldId="435"/>
        </pc:sldMkLst>
      </pc:sldChg>
    </pc:docChg>
  </pc:docChgLst>
  <pc:docChgLst>
    <pc:chgData name="Pablo Esteban Gutiérrez-Fonseca (he/him)" userId="25bdc618-995f-415b-9b28-31563f05eb38" providerId="ADAL" clId="{EDB9B518-4FD9-43F0-9F5E-6889D306B8AB}"/>
    <pc:docChg chg="custSel addSld delSld modSld">
      <pc:chgData name="Pablo Esteban Gutiérrez-Fonseca (he/him)" userId="25bdc618-995f-415b-9b28-31563f05eb38" providerId="ADAL" clId="{EDB9B518-4FD9-43F0-9F5E-6889D306B8AB}" dt="2024-04-02T02:31:54.922" v="123" actId="20577"/>
      <pc:docMkLst>
        <pc:docMk/>
      </pc:docMkLst>
      <pc:sldChg chg="del">
        <pc:chgData name="Pablo Esteban Gutiérrez-Fonseca (he/him)" userId="25bdc618-995f-415b-9b28-31563f05eb38" providerId="ADAL" clId="{EDB9B518-4FD9-43F0-9F5E-6889D306B8AB}" dt="2024-04-02T02:15:40.212" v="54" actId="2696"/>
        <pc:sldMkLst>
          <pc:docMk/>
          <pc:sldMk cId="953891958" sldId="339"/>
        </pc:sldMkLst>
      </pc:sldChg>
      <pc:sldChg chg="add">
        <pc:chgData name="Pablo Esteban Gutiérrez-Fonseca (he/him)" userId="25bdc618-995f-415b-9b28-31563f05eb38" providerId="ADAL" clId="{EDB9B518-4FD9-43F0-9F5E-6889D306B8AB}" dt="2024-04-02T02:15:53.545" v="55"/>
        <pc:sldMkLst>
          <pc:docMk/>
          <pc:sldMk cId="953891958" sldId="339"/>
        </pc:sldMkLst>
      </pc:sldChg>
      <pc:sldChg chg="del">
        <pc:chgData name="Pablo Esteban Gutiérrez-Fonseca (he/him)" userId="25bdc618-995f-415b-9b28-31563f05eb38" providerId="ADAL" clId="{EDB9B518-4FD9-43F0-9F5E-6889D306B8AB}" dt="2024-04-02T02:19:27.557" v="56" actId="47"/>
        <pc:sldMkLst>
          <pc:docMk/>
          <pc:sldMk cId="0" sldId="390"/>
        </pc:sldMkLst>
      </pc:sldChg>
      <pc:sldChg chg="del">
        <pc:chgData name="Pablo Esteban Gutiérrez-Fonseca (he/him)" userId="25bdc618-995f-415b-9b28-31563f05eb38" providerId="ADAL" clId="{EDB9B518-4FD9-43F0-9F5E-6889D306B8AB}" dt="2024-04-02T02:13:22.565" v="52" actId="47"/>
        <pc:sldMkLst>
          <pc:docMk/>
          <pc:sldMk cId="1254757969" sldId="393"/>
        </pc:sldMkLst>
      </pc:sldChg>
      <pc:sldChg chg="modSp mod">
        <pc:chgData name="Pablo Esteban Gutiérrez-Fonseca (he/him)" userId="25bdc618-995f-415b-9b28-31563f05eb38" providerId="ADAL" clId="{EDB9B518-4FD9-43F0-9F5E-6889D306B8AB}" dt="2024-04-02T02:31:54.922" v="123" actId="20577"/>
        <pc:sldMkLst>
          <pc:docMk/>
          <pc:sldMk cId="658714683" sldId="411"/>
        </pc:sldMkLst>
        <pc:spChg chg="mod">
          <ac:chgData name="Pablo Esteban Gutiérrez-Fonseca (he/him)" userId="25bdc618-995f-415b-9b28-31563f05eb38" providerId="ADAL" clId="{EDB9B518-4FD9-43F0-9F5E-6889D306B8AB}" dt="2024-04-02T02:31:54.922" v="123" actId="20577"/>
          <ac:spMkLst>
            <pc:docMk/>
            <pc:sldMk cId="658714683" sldId="411"/>
            <ac:spMk id="11267" creationId="{00000000-0000-0000-0000-000000000000}"/>
          </ac:spMkLst>
        </pc:spChg>
      </pc:sldChg>
      <pc:sldChg chg="del">
        <pc:chgData name="Pablo Esteban Gutiérrez-Fonseca (he/him)" userId="25bdc618-995f-415b-9b28-31563f05eb38" providerId="ADAL" clId="{EDB9B518-4FD9-43F0-9F5E-6889D306B8AB}" dt="2024-04-02T02:15:11.451" v="53" actId="47"/>
        <pc:sldMkLst>
          <pc:docMk/>
          <pc:sldMk cId="2535043026" sldId="426"/>
        </pc:sldMkLst>
      </pc:sldChg>
      <pc:sldChg chg="del">
        <pc:chgData name="Pablo Esteban Gutiérrez-Fonseca (he/him)" userId="25bdc618-995f-415b-9b28-31563f05eb38" providerId="ADAL" clId="{EDB9B518-4FD9-43F0-9F5E-6889D306B8AB}" dt="2024-04-02T02:21:08.659" v="57" actId="47"/>
        <pc:sldMkLst>
          <pc:docMk/>
          <pc:sldMk cId="3536117426" sldId="427"/>
        </pc:sldMkLst>
      </pc:sldChg>
      <pc:sldChg chg="del">
        <pc:chgData name="Pablo Esteban Gutiérrez-Fonseca (he/him)" userId="25bdc618-995f-415b-9b28-31563f05eb38" providerId="ADAL" clId="{EDB9B518-4FD9-43F0-9F5E-6889D306B8AB}" dt="2024-04-02T02:21:08.659" v="57" actId="47"/>
        <pc:sldMkLst>
          <pc:docMk/>
          <pc:sldMk cId="1987390017" sldId="428"/>
        </pc:sldMkLst>
      </pc:sldChg>
      <pc:sldChg chg="add">
        <pc:chgData name="Pablo Esteban Gutiérrez-Fonseca (he/him)" userId="25bdc618-995f-415b-9b28-31563f05eb38" providerId="ADAL" clId="{EDB9B518-4FD9-43F0-9F5E-6889D306B8AB}" dt="2024-04-02T02:15:53.545" v="55"/>
        <pc:sldMkLst>
          <pc:docMk/>
          <pc:sldMk cId="2568598766" sldId="435"/>
        </pc:sldMkLst>
      </pc:sldChg>
      <pc:sldChg chg="del">
        <pc:chgData name="Pablo Esteban Gutiérrez-Fonseca (he/him)" userId="25bdc618-995f-415b-9b28-31563f05eb38" providerId="ADAL" clId="{EDB9B518-4FD9-43F0-9F5E-6889D306B8AB}" dt="2024-04-02T02:15:40.212" v="54" actId="2696"/>
        <pc:sldMkLst>
          <pc:docMk/>
          <pc:sldMk cId="4281093027" sldId="435"/>
        </pc:sldMkLst>
      </pc:sldChg>
      <pc:sldChg chg="del">
        <pc:chgData name="Pablo Esteban Gutiérrez-Fonseca (he/him)" userId="25bdc618-995f-415b-9b28-31563f05eb38" providerId="ADAL" clId="{EDB9B518-4FD9-43F0-9F5E-6889D306B8AB}" dt="2024-04-02T02:21:08.659" v="57" actId="47"/>
        <pc:sldMkLst>
          <pc:docMk/>
          <pc:sldMk cId="1855611250" sldId="438"/>
        </pc:sldMkLst>
      </pc:sldChg>
      <pc:sldChg chg="del">
        <pc:chgData name="Pablo Esteban Gutiérrez-Fonseca (he/him)" userId="25bdc618-995f-415b-9b28-31563f05eb38" providerId="ADAL" clId="{EDB9B518-4FD9-43F0-9F5E-6889D306B8AB}" dt="2024-04-02T02:21:08.659" v="57" actId="47"/>
        <pc:sldMkLst>
          <pc:docMk/>
          <pc:sldMk cId="3215846412" sldId="439"/>
        </pc:sldMkLst>
      </pc:sldChg>
      <pc:sldChg chg="del">
        <pc:chgData name="Pablo Esteban Gutiérrez-Fonseca (he/him)" userId="25bdc618-995f-415b-9b28-31563f05eb38" providerId="ADAL" clId="{EDB9B518-4FD9-43F0-9F5E-6889D306B8AB}" dt="2024-04-02T02:21:08.659" v="57" actId="47"/>
        <pc:sldMkLst>
          <pc:docMk/>
          <pc:sldMk cId="3853891954" sldId="442"/>
        </pc:sldMkLst>
      </pc:sldChg>
      <pc:sldChg chg="del">
        <pc:chgData name="Pablo Esteban Gutiérrez-Fonseca (he/him)" userId="25bdc618-995f-415b-9b28-31563f05eb38" providerId="ADAL" clId="{EDB9B518-4FD9-43F0-9F5E-6889D306B8AB}" dt="2024-04-02T02:19:27.557" v="56" actId="47"/>
        <pc:sldMkLst>
          <pc:docMk/>
          <pc:sldMk cId="1995337288" sldId="443"/>
        </pc:sldMkLst>
      </pc:sldChg>
      <pc:sldChg chg="del">
        <pc:chgData name="Pablo Esteban Gutiérrez-Fonseca (he/him)" userId="25bdc618-995f-415b-9b28-31563f05eb38" providerId="ADAL" clId="{EDB9B518-4FD9-43F0-9F5E-6889D306B8AB}" dt="2024-04-02T02:19:27.557" v="56" actId="47"/>
        <pc:sldMkLst>
          <pc:docMk/>
          <pc:sldMk cId="2247026036" sldId="444"/>
        </pc:sldMkLst>
      </pc:sldChg>
      <pc:sldChg chg="del">
        <pc:chgData name="Pablo Esteban Gutiérrez-Fonseca (he/him)" userId="25bdc618-995f-415b-9b28-31563f05eb38" providerId="ADAL" clId="{EDB9B518-4FD9-43F0-9F5E-6889D306B8AB}" dt="2024-04-02T02:19:27.557" v="56" actId="47"/>
        <pc:sldMkLst>
          <pc:docMk/>
          <pc:sldMk cId="746578926" sldId="445"/>
        </pc:sldMkLst>
      </pc:sldChg>
      <pc:sldChg chg="del">
        <pc:chgData name="Pablo Esteban Gutiérrez-Fonseca (he/him)" userId="25bdc618-995f-415b-9b28-31563f05eb38" providerId="ADAL" clId="{EDB9B518-4FD9-43F0-9F5E-6889D306B8AB}" dt="2024-04-02T02:19:27.557" v="56" actId="47"/>
        <pc:sldMkLst>
          <pc:docMk/>
          <pc:sldMk cId="790403961" sldId="446"/>
        </pc:sldMkLst>
      </pc:sldChg>
      <pc:sldChg chg="del">
        <pc:chgData name="Pablo Esteban Gutiérrez-Fonseca (he/him)" userId="25bdc618-995f-415b-9b28-31563f05eb38" providerId="ADAL" clId="{EDB9B518-4FD9-43F0-9F5E-6889D306B8AB}" dt="2024-04-02T02:19:27.557" v="56" actId="47"/>
        <pc:sldMkLst>
          <pc:docMk/>
          <pc:sldMk cId="1267418071" sldId="447"/>
        </pc:sldMkLst>
      </pc:sldChg>
      <pc:sldChg chg="del">
        <pc:chgData name="Pablo Esteban Gutiérrez-Fonseca (he/him)" userId="25bdc618-995f-415b-9b28-31563f05eb38" providerId="ADAL" clId="{EDB9B518-4FD9-43F0-9F5E-6889D306B8AB}" dt="2024-04-02T02:12:31.884" v="51" actId="47"/>
        <pc:sldMkLst>
          <pc:docMk/>
          <pc:sldMk cId="3087581543" sldId="451"/>
        </pc:sldMkLst>
      </pc:sldChg>
      <pc:sldChg chg="del">
        <pc:chgData name="Pablo Esteban Gutiérrez-Fonseca (he/him)" userId="25bdc618-995f-415b-9b28-31563f05eb38" providerId="ADAL" clId="{EDB9B518-4FD9-43F0-9F5E-6889D306B8AB}" dt="2024-04-02T02:19:27.557" v="56" actId="47"/>
        <pc:sldMkLst>
          <pc:docMk/>
          <pc:sldMk cId="2121289619" sldId="477"/>
        </pc:sldMkLst>
      </pc:sldChg>
      <pc:sldChg chg="del">
        <pc:chgData name="Pablo Esteban Gutiérrez-Fonseca (he/him)" userId="25bdc618-995f-415b-9b28-31563f05eb38" providerId="ADAL" clId="{EDB9B518-4FD9-43F0-9F5E-6889D306B8AB}" dt="2024-04-02T02:12:21.928" v="50" actId="47"/>
        <pc:sldMkLst>
          <pc:docMk/>
          <pc:sldMk cId="4237255939" sldId="478"/>
        </pc:sldMkLst>
      </pc:sldChg>
      <pc:sldChg chg="addSp modSp new mod modAnim">
        <pc:chgData name="Pablo Esteban Gutiérrez-Fonseca (he/him)" userId="25bdc618-995f-415b-9b28-31563f05eb38" providerId="ADAL" clId="{EDB9B518-4FD9-43F0-9F5E-6889D306B8AB}" dt="2024-04-02T02:11:24.501" v="49"/>
        <pc:sldMkLst>
          <pc:docMk/>
          <pc:sldMk cId="2396911372" sldId="480"/>
        </pc:sldMkLst>
        <pc:picChg chg="add mod">
          <ac:chgData name="Pablo Esteban Gutiérrez-Fonseca (he/him)" userId="25bdc618-995f-415b-9b28-31563f05eb38" providerId="ADAL" clId="{EDB9B518-4FD9-43F0-9F5E-6889D306B8AB}" dt="2024-04-02T02:09:53.943" v="25" actId="1076"/>
          <ac:picMkLst>
            <pc:docMk/>
            <pc:sldMk cId="2396911372" sldId="480"/>
            <ac:picMk id="8194" creationId="{352B4235-E7DA-627B-D5A9-80F4E6C78031}"/>
          </ac:picMkLst>
        </pc:picChg>
        <pc:cxnChg chg="add mod">
          <ac:chgData name="Pablo Esteban Gutiérrez-Fonseca (he/him)" userId="25bdc618-995f-415b-9b28-31563f05eb38" providerId="ADAL" clId="{EDB9B518-4FD9-43F0-9F5E-6889D306B8AB}" dt="2024-04-02T02:09:09.402" v="5" actId="208"/>
          <ac:cxnSpMkLst>
            <pc:docMk/>
            <pc:sldMk cId="2396911372" sldId="480"/>
            <ac:cxnSpMk id="3" creationId="{0E609CC4-3911-ED76-0642-EA8F4722D31F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09:16.618" v="8" actId="14100"/>
          <ac:cxnSpMkLst>
            <pc:docMk/>
            <pc:sldMk cId="2396911372" sldId="480"/>
            <ac:cxnSpMk id="4" creationId="{AEBF02EA-DDD4-1549-0836-CA67AFEE17B6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09:22.401" v="11" actId="14100"/>
          <ac:cxnSpMkLst>
            <pc:docMk/>
            <pc:sldMk cId="2396911372" sldId="480"/>
            <ac:cxnSpMk id="6" creationId="{CB39FBFD-C9BA-B15A-09E1-4AAE1CBFD536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09:29.570" v="14" actId="14100"/>
          <ac:cxnSpMkLst>
            <pc:docMk/>
            <pc:sldMk cId="2396911372" sldId="480"/>
            <ac:cxnSpMk id="8" creationId="{FDCAB7F0-7465-4ADB-E2A9-6C43320E33D3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09:35.185" v="16" actId="1076"/>
          <ac:cxnSpMkLst>
            <pc:docMk/>
            <pc:sldMk cId="2396911372" sldId="480"/>
            <ac:cxnSpMk id="10" creationId="{593A1A92-2367-C4FE-56B8-ADE0DB8E3E76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09:40.261" v="18" actId="1076"/>
          <ac:cxnSpMkLst>
            <pc:docMk/>
            <pc:sldMk cId="2396911372" sldId="480"/>
            <ac:cxnSpMk id="11" creationId="{AD39DBC9-D538-C188-C28F-9E8EAA49725A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09:49.767" v="22" actId="1076"/>
          <ac:cxnSpMkLst>
            <pc:docMk/>
            <pc:sldMk cId="2396911372" sldId="480"/>
            <ac:cxnSpMk id="12" creationId="{B053945A-E4E1-A8F4-ED00-F4B2101EFBE8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10:01.894" v="28" actId="14100"/>
          <ac:cxnSpMkLst>
            <pc:docMk/>
            <pc:sldMk cId="2396911372" sldId="480"/>
            <ac:cxnSpMk id="15" creationId="{85050F6A-8587-17BF-FFA7-9BE045A8FDCC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10:16.469" v="34" actId="1037"/>
          <ac:cxnSpMkLst>
            <pc:docMk/>
            <pc:sldMk cId="2396911372" sldId="480"/>
            <ac:cxnSpMk id="18" creationId="{05FC6475-9D81-4D46-74A9-13D1D79BBF0D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10:22.411" v="37" actId="14100"/>
          <ac:cxnSpMkLst>
            <pc:docMk/>
            <pc:sldMk cId="2396911372" sldId="480"/>
            <ac:cxnSpMk id="20" creationId="{2D41D14A-6898-70AD-3EAA-1A8851E81EDC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10:27.957" v="40" actId="14100"/>
          <ac:cxnSpMkLst>
            <pc:docMk/>
            <pc:sldMk cId="2396911372" sldId="480"/>
            <ac:cxnSpMk id="23" creationId="{58D4E5B2-4C22-0EF0-D966-675E9754E8B5}"/>
          </ac:cxnSpMkLst>
        </pc:cxnChg>
        <pc:cxnChg chg="add mod">
          <ac:chgData name="Pablo Esteban Gutiérrez-Fonseca (he/him)" userId="25bdc618-995f-415b-9b28-31563f05eb38" providerId="ADAL" clId="{EDB9B518-4FD9-43F0-9F5E-6889D306B8AB}" dt="2024-04-02T02:10:35.879" v="43" actId="14100"/>
          <ac:cxnSpMkLst>
            <pc:docMk/>
            <pc:sldMk cId="2396911372" sldId="480"/>
            <ac:cxnSpMk id="25" creationId="{1559BACB-85D1-C7EA-20FB-DAB8B1AD9868}"/>
          </ac:cxnSpMkLst>
        </pc:cxnChg>
      </pc:sldChg>
      <pc:sldChg chg="addSp modSp new mod modAnim">
        <pc:chgData name="Pablo Esteban Gutiérrez-Fonseca (he/him)" userId="25bdc618-995f-415b-9b28-31563f05eb38" providerId="ADAL" clId="{EDB9B518-4FD9-43F0-9F5E-6889D306B8AB}" dt="2024-04-02T02:26:03.716" v="100"/>
        <pc:sldMkLst>
          <pc:docMk/>
          <pc:sldMk cId="3002709497" sldId="481"/>
        </pc:sldMkLst>
        <pc:spChg chg="mod">
          <ac:chgData name="Pablo Esteban Gutiérrez-Fonseca (he/him)" userId="25bdc618-995f-415b-9b28-31563f05eb38" providerId="ADAL" clId="{EDB9B518-4FD9-43F0-9F5E-6889D306B8AB}" dt="2024-04-02T02:24:38.238" v="80" actId="33524"/>
          <ac:spMkLst>
            <pc:docMk/>
            <pc:sldMk cId="3002709497" sldId="481"/>
            <ac:spMk id="2" creationId="{4365BDD5-FD00-DB17-8165-1CC67A87B08F}"/>
          </ac:spMkLst>
        </pc:spChg>
        <pc:spChg chg="mod">
          <ac:chgData name="Pablo Esteban Gutiérrez-Fonseca (he/him)" userId="25bdc618-995f-415b-9b28-31563f05eb38" providerId="ADAL" clId="{EDB9B518-4FD9-43F0-9F5E-6889D306B8AB}" dt="2024-04-02T02:25:18.988" v="91" actId="20577"/>
          <ac:spMkLst>
            <pc:docMk/>
            <pc:sldMk cId="3002709497" sldId="481"/>
            <ac:spMk id="3" creationId="{665A6B94-76BE-8F4D-1B3C-E5DDB83BA901}"/>
          </ac:spMkLst>
        </pc:spChg>
        <pc:spChg chg="add mod">
          <ac:chgData name="Pablo Esteban Gutiérrez-Fonseca (he/him)" userId="25bdc618-995f-415b-9b28-31563f05eb38" providerId="ADAL" clId="{EDB9B518-4FD9-43F0-9F5E-6889D306B8AB}" dt="2024-04-02T02:25:45.615" v="96" actId="207"/>
          <ac:spMkLst>
            <pc:docMk/>
            <pc:sldMk cId="3002709497" sldId="481"/>
            <ac:spMk id="6" creationId="{F3CFFE46-12D0-A141-CA22-BAF5372A2E46}"/>
          </ac:spMkLst>
        </pc:spChg>
        <pc:picChg chg="add mod">
          <ac:chgData name="Pablo Esteban Gutiérrez-Fonseca (he/him)" userId="25bdc618-995f-415b-9b28-31563f05eb38" providerId="ADAL" clId="{EDB9B518-4FD9-43F0-9F5E-6889D306B8AB}" dt="2024-04-02T02:25:04.549" v="83" actId="1076"/>
          <ac:picMkLst>
            <pc:docMk/>
            <pc:sldMk cId="3002709497" sldId="481"/>
            <ac:picMk id="5" creationId="{34AFB0C5-4B71-F262-CF94-C3A017320A2C}"/>
          </ac:picMkLst>
        </pc:picChg>
        <pc:cxnChg chg="add mod">
          <ac:chgData name="Pablo Esteban Gutiérrez-Fonseca (he/him)" userId="25bdc618-995f-415b-9b28-31563f05eb38" providerId="ADAL" clId="{EDB9B518-4FD9-43F0-9F5E-6889D306B8AB}" dt="2024-04-02T02:25:56.034" v="99" actId="208"/>
          <ac:cxnSpMkLst>
            <pc:docMk/>
            <pc:sldMk cId="3002709497" sldId="481"/>
            <ac:cxnSpMk id="8" creationId="{6FD9844E-96E9-BAD1-F4C8-2F0D2C45BE62}"/>
          </ac:cxnSpMkLst>
        </pc:cxnChg>
      </pc:sldChg>
      <pc:sldChg chg="addSp delSp modSp new mod modAnim">
        <pc:chgData name="Pablo Esteban Gutiérrez-Fonseca (he/him)" userId="25bdc618-995f-415b-9b28-31563f05eb38" providerId="ADAL" clId="{EDB9B518-4FD9-43F0-9F5E-6889D306B8AB}" dt="2024-04-02T02:30:39.102" v="122"/>
        <pc:sldMkLst>
          <pc:docMk/>
          <pc:sldMk cId="3601550526" sldId="482"/>
        </pc:sldMkLst>
        <pc:spChg chg="mod">
          <ac:chgData name="Pablo Esteban Gutiérrez-Fonseca (he/him)" userId="25bdc618-995f-415b-9b28-31563f05eb38" providerId="ADAL" clId="{EDB9B518-4FD9-43F0-9F5E-6889D306B8AB}" dt="2024-04-02T02:28:00.408" v="109"/>
          <ac:spMkLst>
            <pc:docMk/>
            <pc:sldMk cId="3601550526" sldId="482"/>
            <ac:spMk id="2" creationId="{6D309849-5C3B-F04E-F110-49175CD7D269}"/>
          </ac:spMkLst>
        </pc:spChg>
        <pc:spChg chg="del">
          <ac:chgData name="Pablo Esteban Gutiérrez-Fonseca (he/him)" userId="25bdc618-995f-415b-9b28-31563f05eb38" providerId="ADAL" clId="{EDB9B518-4FD9-43F0-9F5E-6889D306B8AB}" dt="2024-04-02T02:27:52.926" v="106"/>
          <ac:spMkLst>
            <pc:docMk/>
            <pc:sldMk cId="3601550526" sldId="482"/>
            <ac:spMk id="3" creationId="{CC8EB8B2-03E1-001F-12AC-36C3D8C009F4}"/>
          </ac:spMkLst>
        </pc:spChg>
        <pc:spChg chg="add">
          <ac:chgData name="Pablo Esteban Gutiérrez-Fonseca (he/him)" userId="25bdc618-995f-415b-9b28-31563f05eb38" providerId="ADAL" clId="{EDB9B518-4FD9-43F0-9F5E-6889D306B8AB}" dt="2024-04-02T02:27:50.668" v="105"/>
          <ac:spMkLst>
            <pc:docMk/>
            <pc:sldMk cId="3601550526" sldId="482"/>
            <ac:spMk id="5" creationId="{F648941B-8411-97F9-60B6-FB70E1997279}"/>
          </ac:spMkLst>
        </pc:spChg>
        <pc:graphicFrameChg chg="add mod">
          <ac:chgData name="Pablo Esteban Gutiérrez-Fonseca (he/him)" userId="25bdc618-995f-415b-9b28-31563f05eb38" providerId="ADAL" clId="{EDB9B518-4FD9-43F0-9F5E-6889D306B8AB}" dt="2024-04-02T02:28:53.797" v="113" actId="1076"/>
          <ac:graphicFrameMkLst>
            <pc:docMk/>
            <pc:sldMk cId="3601550526" sldId="482"/>
            <ac:graphicFrameMk id="7" creationId="{7814487E-8340-9470-D516-E09AB321C839}"/>
          </ac:graphicFrameMkLst>
        </pc:graphicFrameChg>
        <pc:picChg chg="add del mod">
          <ac:chgData name="Pablo Esteban Gutiérrez-Fonseca (he/him)" userId="25bdc618-995f-415b-9b28-31563f05eb38" providerId="ADAL" clId="{EDB9B518-4FD9-43F0-9F5E-6889D306B8AB}" dt="2024-04-02T02:27:43.883" v="104" actId="478"/>
          <ac:picMkLst>
            <pc:docMk/>
            <pc:sldMk cId="3601550526" sldId="482"/>
            <ac:picMk id="4" creationId="{D2E5EE32-BA08-EED3-5583-29212B36F3C7}"/>
          </ac:picMkLst>
        </pc:picChg>
        <pc:picChg chg="add mod">
          <ac:chgData name="Pablo Esteban Gutiérrez-Fonseca (he/him)" userId="25bdc618-995f-415b-9b28-31563f05eb38" providerId="ADAL" clId="{EDB9B518-4FD9-43F0-9F5E-6889D306B8AB}" dt="2024-04-02T02:29:51.740" v="114" actId="1076"/>
          <ac:picMkLst>
            <pc:docMk/>
            <pc:sldMk cId="3601550526" sldId="482"/>
            <ac:picMk id="6" creationId="{DB53C85E-5725-805D-C976-D1BE289E41F0}"/>
          </ac:picMkLst>
        </pc:picChg>
        <pc:picChg chg="add mod">
          <ac:chgData name="Pablo Esteban Gutiérrez-Fonseca (he/him)" userId="25bdc618-995f-415b-9b28-31563f05eb38" providerId="ADAL" clId="{EDB9B518-4FD9-43F0-9F5E-6889D306B8AB}" dt="2024-04-02T02:30:22.232" v="120" actId="1076"/>
          <ac:picMkLst>
            <pc:docMk/>
            <pc:sldMk cId="3601550526" sldId="482"/>
            <ac:picMk id="9" creationId="{EB0670DB-BCBC-FC44-ACB0-8D70FCF49D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56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773356"/>
            <a:ext cx="3038145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0A70C6-CBC3-418A-8DE5-5ECFEAC4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8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1193"/>
          </a:xfrm>
          <a:prstGeom prst="rect">
            <a:avLst/>
          </a:prstGeom>
        </p:spPr>
        <p:txBody>
          <a:bodyPr vert="horz" lIns="92982" tIns="46491" rIns="92982" bIns="46491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0"/>
            <a:ext cx="3038145" cy="461193"/>
          </a:xfrm>
          <a:prstGeom prst="rect">
            <a:avLst/>
          </a:prstGeom>
        </p:spPr>
        <p:txBody>
          <a:bodyPr vert="horz" lIns="92982" tIns="46491" rIns="92982" bIns="46491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1481A2B-FA7B-4BD0-AEEF-A48035A1DC86}" type="datetimeFigureOut">
              <a:rPr lang="en-US"/>
              <a:pPr>
                <a:defRPr/>
              </a:pPr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2" tIns="46491" rIns="92982" bIns="4649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387442"/>
            <a:ext cx="5607711" cy="4155317"/>
          </a:xfrm>
          <a:prstGeom prst="rect">
            <a:avLst/>
          </a:prstGeom>
        </p:spPr>
        <p:txBody>
          <a:bodyPr vert="horz" lIns="92982" tIns="46491" rIns="92982" bIns="4649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3356"/>
            <a:ext cx="3038145" cy="461193"/>
          </a:xfrm>
          <a:prstGeom prst="rect">
            <a:avLst/>
          </a:prstGeom>
        </p:spPr>
        <p:txBody>
          <a:bodyPr vert="horz" lIns="92982" tIns="46491" rIns="92982" bIns="46491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773356"/>
            <a:ext cx="3038145" cy="461193"/>
          </a:xfrm>
          <a:prstGeom prst="rect">
            <a:avLst/>
          </a:prstGeom>
        </p:spPr>
        <p:txBody>
          <a:bodyPr vert="horz" lIns="92982" tIns="46491" rIns="92982" bIns="46491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3F77FA2-224D-4D3D-BBBE-D4E566547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8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26DDBD-AF8A-45FB-B30B-B958073B8622}" type="slidenum">
              <a:rPr lang="en-US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77FA2-224D-4D3D-BBBE-D4E566547A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OK....use the formula from the previous question   1 - (1 - α)</a:t>
            </a:r>
            <a:r>
              <a:rPr lang="en-US" baseline="30000" dirty="0"/>
              <a:t>k</a:t>
            </a:r>
            <a:br>
              <a:rPr lang="en-US" dirty="0"/>
            </a:br>
            <a:r>
              <a:rPr lang="en-US" dirty="0"/>
              <a:t>and our    is 0.05</a:t>
            </a:r>
            <a:br>
              <a:rPr lang="en-US" dirty="0"/>
            </a:br>
            <a:r>
              <a:rPr lang="en-US" dirty="0"/>
              <a:t>and our k (# of possible comparisons) = 10</a:t>
            </a:r>
            <a:br>
              <a:rPr lang="en-US" dirty="0"/>
            </a:br>
            <a:r>
              <a:rPr lang="en-US" dirty="0"/>
              <a:t>So =  0.40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77FA2-224D-4D3D-BBBE-D4E566547A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5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bonferoni</a:t>
            </a:r>
            <a:r>
              <a:rPr lang="en-US" dirty="0"/>
              <a:t> adjustment takes the desired p-value threshold (here assume 0.05) divided by the total number of comparisons  =  0.05/3 =0.0167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77FA2-224D-4D3D-BBBE-D4E566547A4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5A03E-A2C3-4539-86E5-6CCBCA9967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C8CF9-250E-4A9C-B688-EE5F1536D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16D0-665F-430C-80D3-0F1DDBDE5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0B7F-713D-4C96-8E66-D92139360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4A177-8CE3-4042-9CDC-DEAD78389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760CC-FC65-4576-B28E-8CD7AA30D0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4E59B-1D7E-4D72-A81E-5F4EE4D54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A5DAD-754B-43A6-A2AC-3CCD77244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9AFE-260D-401A-A357-8B09CEE0AC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74C9-5D21-49E5-9248-639F5D3C47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417C2-CA97-4670-8A10-8D97CA4D6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39AF-4C4D-4667-868B-7A202855E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9D8A8-0414-499F-92A8-E40583B32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15A1E30B-1B70-402B-80E4-A025A2399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8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7543800" cy="165893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800" dirty="0"/>
              <a:t>Two Groups or Too Many?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dirty="0"/>
              <a:t>Try Analysis of Variance (ANOVA)</a:t>
            </a:r>
          </a:p>
        </p:txBody>
      </p:sp>
      <p:sp>
        <p:nvSpPr>
          <p:cNvPr id="14339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ANOVA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17597"/>
            <a:ext cx="1981200" cy="264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92104" y="5253855"/>
            <a:ext cx="44294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None/>
              <a:defRPr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μ</a:t>
            </a:r>
            <a:r>
              <a:rPr lang="en-US" baseline="-25000" dirty="0"/>
              <a:t>1</a:t>
            </a:r>
            <a:r>
              <a:rPr lang="en-US" dirty="0"/>
              <a:t> = μ</a:t>
            </a:r>
            <a:r>
              <a:rPr lang="en-US" baseline="-25000" dirty="0"/>
              <a:t>2</a:t>
            </a:r>
            <a:r>
              <a:rPr lang="en-US" dirty="0"/>
              <a:t> = μ</a:t>
            </a:r>
            <a:r>
              <a:rPr lang="en-US" baseline="-25000" dirty="0"/>
              <a:t>3 </a:t>
            </a:r>
            <a:r>
              <a:rPr lang="en-US" dirty="0"/>
              <a:t>= μ</a:t>
            </a:r>
            <a:r>
              <a:rPr lang="en-US" baseline="-25000" dirty="0"/>
              <a:t>4</a:t>
            </a:r>
            <a:r>
              <a:rPr lang="en-US" dirty="0"/>
              <a:t>      vs.       H</a:t>
            </a:r>
            <a:r>
              <a:rPr lang="en-US" baseline="-25000" dirty="0"/>
              <a:t>1</a:t>
            </a:r>
            <a:r>
              <a:rPr lang="en-US" dirty="0"/>
              <a:t>:  </a:t>
            </a:r>
            <a:r>
              <a:rPr lang="en-US" dirty="0" err="1"/>
              <a:t>μ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>
                <a:cs typeface="Tahoma" pitchFamily="34" charset="0"/>
              </a:rPr>
              <a:t>≠</a:t>
            </a:r>
            <a:r>
              <a:rPr lang="en-US" dirty="0"/>
              <a:t> </a:t>
            </a:r>
            <a:r>
              <a:rPr lang="en-US" dirty="0" err="1"/>
              <a:t>μ</a:t>
            </a:r>
            <a:r>
              <a:rPr lang="en-US" i="1" baseline="-25000" dirty="0" err="1"/>
              <a:t>j</a:t>
            </a:r>
            <a:endParaRPr lang="en-US" i="1" baseline="-25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Where is the difference?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sz="2800" dirty="0"/>
              <a:t>All that the ANOVA test tells you is if there is a significant difference somewhere among your groups.</a:t>
            </a:r>
          </a:p>
          <a:p>
            <a:pPr lvl="1" eaLnBrk="1" hangingPunct="1">
              <a:buNone/>
            </a:pPr>
            <a:endParaRPr lang="en-US" sz="2800" i="1" dirty="0"/>
          </a:p>
          <a:p>
            <a:pPr lvl="1" eaLnBrk="1" hangingPunct="1">
              <a:buNone/>
            </a:pPr>
            <a:r>
              <a:rPr lang="en-US" sz="2800" i="1" dirty="0">
                <a:solidFill>
                  <a:srgbClr val="FF0000"/>
                </a:solidFill>
              </a:rPr>
              <a:t>You must conduct Post-Hoc Means Comparison </a:t>
            </a:r>
            <a:r>
              <a:rPr lang="en-US" sz="2800" i="1" dirty="0"/>
              <a:t>tests to find out which groups are different from which other groups</a:t>
            </a:r>
            <a:endParaRPr lang="en-US" sz="1400" i="1" dirty="0"/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592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Where is the difference?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sz="2800" dirty="0"/>
              <a:t>Be careful: Type I error increases with every possible comparison made at a rate of:</a:t>
            </a:r>
          </a:p>
          <a:p>
            <a:pPr marL="693737" lvl="2" indent="0" eaLnBrk="1" hangingPunct="1">
              <a:buNone/>
            </a:pPr>
            <a:r>
              <a:rPr lang="en-US" sz="3200" b="1" dirty="0"/>
              <a:t>  1 – (1 – alpha)</a:t>
            </a:r>
            <a:r>
              <a:rPr lang="en-US" sz="3200" b="1" baseline="30000" dirty="0"/>
              <a:t>k</a:t>
            </a:r>
            <a:r>
              <a:rPr lang="en-US" sz="3200" b="1" dirty="0"/>
              <a:t>  </a:t>
            </a:r>
            <a:r>
              <a:rPr lang="en-US" sz="1400" i="1" dirty="0"/>
              <a:t>Where k = number of possible comparisons and 					alpha is your p-value threshold</a:t>
            </a:r>
          </a:p>
          <a:p>
            <a:pPr marL="693737" lvl="2" indent="0" eaLnBrk="1" hangingPunct="1">
              <a:buNone/>
            </a:pPr>
            <a:endParaRPr lang="en-US" sz="1400" i="1" dirty="0"/>
          </a:p>
          <a:p>
            <a:pPr marL="693737" lvl="2" indent="0" eaLnBrk="1" hangingPunct="1">
              <a:buNone/>
            </a:pPr>
            <a:r>
              <a:rPr lang="en-US" sz="2800" dirty="0"/>
              <a:t>You can use a </a:t>
            </a:r>
            <a:r>
              <a:rPr lang="en-US" sz="2800" dirty="0">
                <a:solidFill>
                  <a:srgbClr val="FF0000"/>
                </a:solidFill>
              </a:rPr>
              <a:t>Bonferroni Adjustment </a:t>
            </a:r>
            <a:r>
              <a:rPr lang="en-US" sz="2800" dirty="0"/>
              <a:t>to allow you to use a simple t-test to compare all means</a:t>
            </a:r>
          </a:p>
          <a:p>
            <a:pPr lvl="2" eaLnBrk="1" hangingPunct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5400"/>
            <a:ext cx="5524500" cy="1238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4F931-7669-E987-9E65-80FEED96E47E}"/>
              </a:ext>
            </a:extLst>
          </p:cNvPr>
          <p:cNvSpPr txBox="1"/>
          <p:nvPr/>
        </p:nvSpPr>
        <p:spPr>
          <a:xfrm>
            <a:off x="76200" y="0"/>
            <a:ext cx="6353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I error: False positive, occurs when a true null hypothesis is incorrectly rejected.</a:t>
            </a:r>
          </a:p>
          <a:p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For example: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 conclude that a drug works, when it doesn’t.</a:t>
            </a:r>
          </a:p>
        </p:txBody>
      </p:sp>
    </p:spTree>
    <p:extLst>
      <p:ext uri="{BB962C8B-B14F-4D97-AF65-F5344CB8AC3E}">
        <p14:creationId xmlns:p14="http://schemas.microsoft.com/office/powerpoint/2010/main" val="3803712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04800"/>
            <a:ext cx="7543800" cy="1295400"/>
          </a:xfrm>
        </p:spPr>
        <p:txBody>
          <a:bodyPr/>
          <a:lstStyle/>
          <a:p>
            <a:r>
              <a:rPr lang="en-US" dirty="0"/>
              <a:t>Practice –             Compounding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 want to see which grade level (freshman, sophomore, junior, senior, grad) differ from each other after my ANOVA shows that there is some difference......and I decide to do a bunch of t-tests to compare each pair individually to find which ones are different from each other......and I use a significance cut off of 0.05:</a:t>
            </a:r>
            <a:br>
              <a:rPr lang="en-US" dirty="0"/>
            </a:br>
            <a:r>
              <a:rPr lang="en-US" dirty="0"/>
              <a:t>What is my actual significance level (after being compounded by all of these different comparisons)  </a:t>
            </a:r>
          </a:p>
        </p:txBody>
      </p:sp>
    </p:spTree>
    <p:extLst>
      <p:ext uri="{BB962C8B-B14F-4D97-AF65-F5344CB8AC3E}">
        <p14:creationId xmlns:p14="http://schemas.microsoft.com/office/powerpoint/2010/main" val="302489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                       Compounding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my actual significance level (chance of a Type 1 error) after being compounded by all of these different comparisons 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39635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    So    J    </a:t>
            </a:r>
            <a:r>
              <a:rPr lang="en-US" sz="3200" dirty="0" err="1">
                <a:solidFill>
                  <a:srgbClr val="FF0000"/>
                </a:solidFill>
              </a:rPr>
              <a:t>Sr</a:t>
            </a:r>
            <a:r>
              <a:rPr lang="en-US" sz="3200" dirty="0">
                <a:solidFill>
                  <a:srgbClr val="FF0000"/>
                </a:solidFill>
              </a:rPr>
              <a:t>   Gr</a:t>
            </a:r>
          </a:p>
        </p:txBody>
      </p:sp>
      <p:sp>
        <p:nvSpPr>
          <p:cNvPr id="11" name="Freeform 10"/>
          <p:cNvSpPr/>
          <p:nvPr/>
        </p:nvSpPr>
        <p:spPr>
          <a:xfrm>
            <a:off x="4765238" y="3905024"/>
            <a:ext cx="1659467" cy="356888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732867" y="3905024"/>
            <a:ext cx="3327400" cy="683807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24400" y="3886200"/>
            <a:ext cx="2479491" cy="477770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732246" y="3895940"/>
            <a:ext cx="810684" cy="217022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697813" y="3976315"/>
            <a:ext cx="1619801" cy="288269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656976" y="3957491"/>
            <a:ext cx="2420224" cy="385909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664821" y="3967231"/>
            <a:ext cx="791306" cy="175295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89119" y="3895284"/>
            <a:ext cx="1511881" cy="288269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456127" y="3957661"/>
            <a:ext cx="780135" cy="155301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65294" y="3890191"/>
            <a:ext cx="583306" cy="217022"/>
          </a:xfrm>
          <a:custGeom>
            <a:avLst/>
            <a:gdLst>
              <a:gd name="connsiteX0" fmla="*/ 0 w 1659467"/>
              <a:gd name="connsiteY0" fmla="*/ 0 h 296375"/>
              <a:gd name="connsiteX1" fmla="*/ 787400 w 1659467"/>
              <a:gd name="connsiteY1" fmla="*/ 296334 h 296375"/>
              <a:gd name="connsiteX2" fmla="*/ 1659467 w 1659467"/>
              <a:gd name="connsiteY2" fmla="*/ 16934 h 2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467" h="296375">
                <a:moveTo>
                  <a:pt x="0" y="0"/>
                </a:moveTo>
                <a:cubicBezTo>
                  <a:pt x="255411" y="146756"/>
                  <a:pt x="510822" y="293512"/>
                  <a:pt x="787400" y="296334"/>
                </a:cubicBezTo>
                <a:cubicBezTo>
                  <a:pt x="1063978" y="299156"/>
                  <a:pt x="1361722" y="158045"/>
                  <a:pt x="1659467" y="16934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90522" y="470579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10 comparisons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59531" y="5079803"/>
            <a:ext cx="570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 use k = c*(c-1)/2 = (5*4)/2 = 10 </a:t>
            </a:r>
          </a:p>
        </p:txBody>
      </p:sp>
    </p:spTree>
    <p:extLst>
      <p:ext uri="{BB962C8B-B14F-4D97-AF65-F5344CB8AC3E}">
        <p14:creationId xmlns:p14="http://schemas.microsoft.com/office/powerpoint/2010/main" val="19763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                        Compounding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is the </a:t>
            </a:r>
            <a:r>
              <a:rPr lang="en-US" sz="2400" dirty="0">
                <a:solidFill>
                  <a:srgbClr val="FF0000"/>
                </a:solidFill>
              </a:rPr>
              <a:t>Bonferroni Adjustment </a:t>
            </a:r>
            <a:r>
              <a:rPr lang="en-US" sz="2400" dirty="0"/>
              <a:t>to keep my overall alpha level for multiple comparisons of five groups (10 comparisons) at 0.05?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Reducing the significance level from 0.05 to 0.005 makes the criteria for rejecting the null hypothesis more rigorous. In other words, it decreases the likelihood of making a Type I error.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3650" y="3180435"/>
            <a:ext cx="53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u="sng" dirty="0">
                <a:solidFill>
                  <a:srgbClr val="FF0000"/>
                </a:solidFill>
              </a:rPr>
              <a:t>α</a:t>
            </a:r>
            <a:endParaRPr lang="en-US" sz="3200" u="sng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k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8670" y="32143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0.05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10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334191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= 0.005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3352800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=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153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 measures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 sz="2400" dirty="0"/>
              <a:t>Significant </a:t>
            </a:r>
            <a:r>
              <a:rPr lang="en-US" sz="2400" i="1" dirty="0"/>
              <a:t>F</a:t>
            </a:r>
            <a:r>
              <a:rPr lang="en-US" sz="2400" dirty="0"/>
              <a:t> ratios show that there </a:t>
            </a:r>
            <a:r>
              <a:rPr lang="en-US" sz="2400" i="1" dirty="0"/>
              <a:t>is</a:t>
            </a:r>
            <a:r>
              <a:rPr lang="en-US" sz="2400" dirty="0"/>
              <a:t> a difference between the treatment groups that cannot be explained by chance alone.</a:t>
            </a:r>
          </a:p>
          <a:p>
            <a:r>
              <a:rPr lang="en-US" sz="2400" dirty="0"/>
              <a:t>Effect size measures show </a:t>
            </a:r>
            <a:r>
              <a:rPr lang="en-US" sz="2400" b="1" dirty="0"/>
              <a:t>how </a:t>
            </a:r>
            <a:r>
              <a:rPr lang="en-US" sz="2400" b="1" i="1" dirty="0"/>
              <a:t>big / meaningful </a:t>
            </a:r>
            <a:r>
              <a:rPr lang="en-US" sz="2400" b="1" dirty="0"/>
              <a:t> </a:t>
            </a:r>
            <a:r>
              <a:rPr lang="en-US" sz="2400" dirty="0"/>
              <a:t>the effect of the treatment is.</a:t>
            </a:r>
          </a:p>
          <a:p>
            <a:r>
              <a:rPr lang="en-US" sz="2400" dirty="0"/>
              <a:t>one simple effect size measure:	</a:t>
            </a:r>
            <a:r>
              <a:rPr lang="en-US" dirty="0"/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b="1" i="1" dirty="0"/>
              <a:t>r</a:t>
            </a:r>
            <a:r>
              <a:rPr lang="en-US" b="1" baseline="30000" dirty="0"/>
              <a:t>2</a:t>
            </a:r>
            <a:r>
              <a:rPr lang="en-US" baseline="30000" dirty="0"/>
              <a:t>  </a:t>
            </a:r>
            <a:r>
              <a:rPr lang="en-US" dirty="0"/>
              <a:t>= </a:t>
            </a:r>
            <a:r>
              <a:rPr lang="en-US" i="1" dirty="0"/>
              <a:t>SSB</a:t>
            </a:r>
            <a:r>
              <a:rPr lang="en-US" i="1" baseline="-25000" dirty="0"/>
              <a:t>  </a:t>
            </a:r>
            <a:r>
              <a:rPr lang="en-US" b="1" i="1" dirty="0"/>
              <a:t>/ </a:t>
            </a:r>
            <a:r>
              <a:rPr lang="en-US" i="1" dirty="0"/>
              <a:t>SST</a:t>
            </a:r>
            <a:endParaRPr lang="en-US" i="1" baseline="-25000" dirty="0"/>
          </a:p>
          <a:p>
            <a:pPr algn="ctr">
              <a:buFont typeface="Wingdings" pitchFamily="2" charset="2"/>
              <a:buNone/>
            </a:pPr>
            <a:endParaRPr lang="en-US" i="1" baseline="-25000" dirty="0"/>
          </a:p>
          <a:p>
            <a:pPr algn="ctr"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</a:rPr>
              <a:t>How much of the total variability in our data set can be explained by the different groupings</a:t>
            </a:r>
          </a:p>
          <a:p>
            <a:pPr algn="ctr"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</a:rPr>
              <a:t>What is meaningful?  It depends on how much of the total variability you would expect this grouping to be able to account for</a:t>
            </a:r>
          </a:p>
        </p:txBody>
      </p:sp>
    </p:spTree>
    <p:extLst>
      <p:ext uri="{BB962C8B-B14F-4D97-AF65-F5344CB8AC3E}">
        <p14:creationId xmlns:p14="http://schemas.microsoft.com/office/powerpoint/2010/main" val="13349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 measures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 sz="2400" dirty="0"/>
              <a:t>Significant </a:t>
            </a:r>
            <a:r>
              <a:rPr lang="en-US" sz="2400" i="1" dirty="0"/>
              <a:t>F</a:t>
            </a:r>
            <a:r>
              <a:rPr lang="en-US" sz="2400" dirty="0"/>
              <a:t> ratios show that there </a:t>
            </a:r>
            <a:r>
              <a:rPr lang="en-US" sz="2400" i="1" dirty="0"/>
              <a:t>is</a:t>
            </a:r>
            <a:r>
              <a:rPr lang="en-US" sz="2400" dirty="0"/>
              <a:t> a difference between the treatment groups that cannot be explained by chance alone.</a:t>
            </a:r>
          </a:p>
          <a:p>
            <a:r>
              <a:rPr lang="en-US" sz="2400" dirty="0"/>
              <a:t>Effect size measures show </a:t>
            </a:r>
            <a:r>
              <a:rPr lang="en-US" sz="2400" b="1" dirty="0"/>
              <a:t>how </a:t>
            </a:r>
            <a:r>
              <a:rPr lang="en-US" sz="2400" b="1" i="1" dirty="0"/>
              <a:t>big / meaningful </a:t>
            </a:r>
            <a:r>
              <a:rPr lang="en-US" sz="2400" b="1" dirty="0"/>
              <a:t> </a:t>
            </a:r>
            <a:r>
              <a:rPr lang="en-US" sz="2400" dirty="0"/>
              <a:t>the effect of the treatment is.</a:t>
            </a:r>
          </a:p>
          <a:p>
            <a:pPr algn="ctr">
              <a:buFont typeface="Wingdings" pitchFamily="2" charset="2"/>
              <a:buNone/>
            </a:pPr>
            <a:endParaRPr lang="en-US" i="1" baseline="-25000" dirty="0"/>
          </a:p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What is meaningful?  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/>
              <a:t>It depends on how much of the total variability you would expect this grouping to be able to account for</a:t>
            </a:r>
          </a:p>
        </p:txBody>
      </p:sp>
    </p:spTree>
    <p:extLst>
      <p:ext uri="{BB962C8B-B14F-4D97-AF65-F5344CB8AC3E}">
        <p14:creationId xmlns:p14="http://schemas.microsoft.com/office/powerpoint/2010/main" val="32651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summarize results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State the original research question / hypothesis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Briefly describe the methods including the type of test run:  One-way ANOVA, if significant type of Means Comparison (e.g. Tukey’s HSD Means Comparison)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Describe your results including: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Shorthand:   F </a:t>
            </a:r>
            <a:r>
              <a:rPr lang="en-US" sz="2400" baseline="-25000" dirty="0">
                <a:solidFill>
                  <a:srgbClr val="00B050"/>
                </a:solidFill>
              </a:rPr>
              <a:t>(3,12)</a:t>
            </a:r>
            <a:r>
              <a:rPr lang="en-US" sz="2400" dirty="0">
                <a:solidFill>
                  <a:srgbClr val="00B050"/>
                </a:solidFill>
              </a:rPr>
              <a:t>  = 16.62, p &lt; 0.023, r</a:t>
            </a:r>
            <a:r>
              <a:rPr lang="en-US" sz="2400" baseline="30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 = 0.82)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Results of any means comparison (which groups are larger than which other groups? Which are the same?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Interpret significance and effect size (r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), big picture: what does this mean in terms of your original research question?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3246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                                      ANOVA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that you have data where the SSB = 2150 and the SSW = 5269.   The total sample size is 40, and there are six groups examined.</a:t>
            </a:r>
          </a:p>
          <a:p>
            <a:pPr marL="0" indent="0">
              <a:buNone/>
            </a:pPr>
            <a:r>
              <a:rPr lang="en-US" dirty="0"/>
              <a:t>Let's build an ANOVA table and summarize the result of this ANOVA.  </a:t>
            </a:r>
          </a:p>
        </p:txBody>
      </p:sp>
    </p:spTree>
    <p:extLst>
      <p:ext uri="{BB962C8B-B14F-4D97-AF65-F5344CB8AC3E}">
        <p14:creationId xmlns:p14="http://schemas.microsoft.com/office/powerpoint/2010/main" val="122567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 eaLnBrk="1" hangingPunct="1"/>
            <a:r>
              <a:rPr lang="en-US"/>
              <a:t>One-way ANOVA </a:t>
            </a:r>
            <a:br>
              <a:rPr lang="en-US"/>
            </a:br>
            <a:r>
              <a:rPr lang="en-US"/>
              <a:t>Summary Table</a:t>
            </a:r>
          </a:p>
        </p:txBody>
      </p:sp>
      <p:graphicFrame>
        <p:nvGraphicFramePr>
          <p:cNvPr id="55338" name="Group 42"/>
          <p:cNvGraphicFramePr>
            <a:graphicFrameLocks noGrp="1"/>
          </p:cNvGraphicFramePr>
          <p:nvPr>
            <p:ph idx="1"/>
          </p:nvPr>
        </p:nvGraphicFramePr>
        <p:xfrm>
          <a:off x="457200" y="1898332"/>
          <a:ext cx="8229600" cy="375570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b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SSB/(c – 1 )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MSB/MSW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MSW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SSW/(n – c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SST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  <a:b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 + SSW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54" y="5686372"/>
            <a:ext cx="3343221" cy="102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>
          <a:xfrm>
            <a:off x="3395128" y="1367327"/>
            <a:ext cx="1407608" cy="2153540"/>
          </a:xfrm>
          <a:custGeom>
            <a:avLst/>
            <a:gdLst>
              <a:gd name="connsiteX0" fmla="*/ 1407608 w 1407608"/>
              <a:gd name="connsiteY0" fmla="*/ 0 h 2153540"/>
              <a:gd name="connsiteX1" fmla="*/ 296655 w 1407608"/>
              <a:gd name="connsiteY1" fmla="*/ 546931 h 2153540"/>
              <a:gd name="connsiteX2" fmla="*/ 6098 w 1407608"/>
              <a:gd name="connsiteY2" fmla="*/ 1640793 h 2153540"/>
              <a:gd name="connsiteX3" fmla="*/ 484663 w 1407608"/>
              <a:gd name="connsiteY3" fmla="*/ 2153540 h 21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608" h="2153540">
                <a:moveTo>
                  <a:pt x="1407608" y="0"/>
                </a:moveTo>
                <a:cubicBezTo>
                  <a:pt x="968924" y="136733"/>
                  <a:pt x="530240" y="273466"/>
                  <a:pt x="296655" y="546931"/>
                </a:cubicBezTo>
                <a:cubicBezTo>
                  <a:pt x="63070" y="820396"/>
                  <a:pt x="-25237" y="1373025"/>
                  <a:pt x="6098" y="1640793"/>
                </a:cubicBezTo>
                <a:cubicBezTo>
                  <a:pt x="37433" y="1908561"/>
                  <a:pt x="261048" y="2031050"/>
                  <a:pt x="484663" y="21535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57458" y="4452359"/>
            <a:ext cx="758816" cy="1589518"/>
          </a:xfrm>
          <a:custGeom>
            <a:avLst/>
            <a:gdLst>
              <a:gd name="connsiteX0" fmla="*/ 692209 w 758816"/>
              <a:gd name="connsiteY0" fmla="*/ 1589518 h 1589518"/>
              <a:gd name="connsiteX1" fmla="*/ 692209 w 758816"/>
              <a:gd name="connsiteY1" fmla="*/ 666572 h 1589518"/>
              <a:gd name="connsiteX2" fmla="*/ 0 w 758816"/>
              <a:gd name="connsiteY2" fmla="*/ 0 h 15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816" h="1589518">
                <a:moveTo>
                  <a:pt x="692209" y="1589518"/>
                </a:moveTo>
                <a:cubicBezTo>
                  <a:pt x="749893" y="1260505"/>
                  <a:pt x="807577" y="931492"/>
                  <a:pt x="692209" y="666572"/>
                </a:cubicBezTo>
                <a:cubicBezTo>
                  <a:pt x="576841" y="401652"/>
                  <a:pt x="288420" y="200826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86" y="699976"/>
            <a:ext cx="2969664" cy="10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8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8933-D55F-2A41-8F42-6D2B0F5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A7F8-CB59-BB4E-8F47-30D618A4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groups different? That’s it. That’s the test.</a:t>
            </a:r>
          </a:p>
        </p:txBody>
      </p:sp>
      <p:pic>
        <p:nvPicPr>
          <p:cNvPr id="8194" name="Picture 2" descr="comparison of population means with Anova table">
            <a:extLst>
              <a:ext uri="{FF2B5EF4-FFF2-40B4-BE49-F238E27FC236}">
                <a16:creationId xmlns:a16="http://schemas.microsoft.com/office/drawing/2014/main" id="{EBE39242-CB8B-DF49-BB2B-634BDEE71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0" y="2658634"/>
            <a:ext cx="8034299" cy="40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CA777C-D795-3549-AA61-A088E0B04AEB}"/>
              </a:ext>
            </a:extLst>
          </p:cNvPr>
          <p:cNvSpPr/>
          <p:nvPr/>
        </p:nvSpPr>
        <p:spPr>
          <a:xfrm>
            <a:off x="3124200" y="2819400"/>
            <a:ext cx="4267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77110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773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/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21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78101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34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567910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40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51750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4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750856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43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65999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098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188088"/>
              </p:ext>
            </p:extLst>
          </p:nvPr>
        </p:nvGraphicFramePr>
        <p:xfrm>
          <a:off x="533400" y="2133600"/>
          <a:ext cx="8229600" cy="375570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SST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  <a:b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 + SSW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479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/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912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154645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b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SSB/(c – 1 )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15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613" y="-14565"/>
            <a:ext cx="7543800" cy="1295400"/>
          </a:xfrm>
        </p:spPr>
        <p:txBody>
          <a:bodyPr>
            <a:normAutofit/>
          </a:bodyPr>
          <a:lstStyle/>
          <a:p>
            <a:r>
              <a:rPr lang="en-US" sz="3600" dirty="0"/>
              <a:t>When would you run an ANOVA?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71800" y="1594761"/>
            <a:ext cx="5301451" cy="714713"/>
            <a:chOff x="2362200" y="1776551"/>
            <a:chExt cx="5301451" cy="714713"/>
          </a:xfrm>
        </p:grpSpPr>
        <p:sp>
          <p:nvSpPr>
            <p:cNvPr id="5" name="TextBox 4"/>
            <p:cNvSpPr txBox="1"/>
            <p:nvPr/>
          </p:nvSpPr>
          <p:spPr>
            <a:xfrm>
              <a:off x="4144706" y="1776551"/>
              <a:ext cx="2595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of Response Data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2121932"/>
              <a:ext cx="5301451" cy="36933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Continuous     Counts (Frequency) 	    Categorical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2590800"/>
            <a:ext cx="4724370" cy="668442"/>
            <a:chOff x="530263" y="2565454"/>
            <a:chExt cx="4724370" cy="668442"/>
          </a:xfrm>
        </p:grpSpPr>
        <p:sp>
          <p:nvSpPr>
            <p:cNvPr id="7" name="TextBox 6"/>
            <p:cNvSpPr txBox="1"/>
            <p:nvPr/>
          </p:nvSpPr>
          <p:spPr>
            <a:xfrm>
              <a:off x="1571097" y="2565454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Research Question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263" y="2864564"/>
              <a:ext cx="4724370" cy="36933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Difference      Relationships       Predictions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6332" y="3581400"/>
            <a:ext cx="4307077" cy="651032"/>
            <a:chOff x="1955074" y="3532761"/>
            <a:chExt cx="4307077" cy="651032"/>
          </a:xfrm>
        </p:grpSpPr>
        <p:sp>
          <p:nvSpPr>
            <p:cNvPr id="9" name="TextBox 8"/>
            <p:cNvSpPr txBox="1"/>
            <p:nvPr/>
          </p:nvSpPr>
          <p:spPr>
            <a:xfrm>
              <a:off x="1975856" y="3532761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Samples to Compare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5074" y="3876016"/>
              <a:ext cx="4307077" cy="307777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B050"/>
                  </a:solidFill>
                </a:rPr>
                <a:t>   One          Two                		&gt;Two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57317" y="5538180"/>
            <a:ext cx="803613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endParaRPr lang="en-US" sz="800" i="1" dirty="0">
              <a:solidFill>
                <a:srgbClr val="FFC000"/>
              </a:solidFill>
            </a:endParaRPr>
          </a:p>
          <a:p>
            <a:pPr algn="r"/>
            <a:r>
              <a:rPr lang="en-US" sz="800" i="1" dirty="0">
                <a:solidFill>
                  <a:srgbClr val="FFC000"/>
                </a:solidFill>
              </a:rPr>
              <a:t>Parametric</a:t>
            </a:r>
          </a:p>
          <a:p>
            <a:pPr algn="r"/>
            <a:endParaRPr lang="en-US" sz="800" i="1" dirty="0">
              <a:solidFill>
                <a:srgbClr val="FFC000"/>
              </a:solidFill>
            </a:endParaRPr>
          </a:p>
          <a:p>
            <a:pPr algn="r"/>
            <a:endParaRPr lang="en-US" sz="800" i="1" dirty="0">
              <a:solidFill>
                <a:srgbClr val="FFC000"/>
              </a:solidFill>
            </a:endParaRPr>
          </a:p>
          <a:p>
            <a:pPr algn="r"/>
            <a:endParaRPr lang="en-US" sz="800" i="1" dirty="0">
              <a:solidFill>
                <a:srgbClr val="FFC000"/>
              </a:solidFill>
            </a:endParaRPr>
          </a:p>
          <a:p>
            <a:pPr algn="r"/>
            <a:r>
              <a:rPr lang="en-US" sz="800" i="1" dirty="0">
                <a:solidFill>
                  <a:srgbClr val="FFC000"/>
                </a:solidFill>
              </a:rPr>
              <a:t>Non-Parametric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523" y="5630380"/>
            <a:ext cx="65744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One sample z-test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9551" y="6177443"/>
            <a:ext cx="67538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Wilcoxon signed rank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</a:rPr>
              <a:t>z-test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04459" y="2273932"/>
            <a:ext cx="0" cy="42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0" y="3276600"/>
            <a:ext cx="0" cy="42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1097246" y="4272890"/>
            <a:ext cx="243296" cy="135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77509" y="4448004"/>
            <a:ext cx="2015295" cy="469356"/>
            <a:chOff x="1937767" y="4540070"/>
            <a:chExt cx="3870740" cy="466240"/>
          </a:xfrm>
        </p:grpSpPr>
        <p:sp>
          <p:nvSpPr>
            <p:cNvPr id="23" name="TextBox 22"/>
            <p:cNvSpPr txBox="1"/>
            <p:nvPr/>
          </p:nvSpPr>
          <p:spPr>
            <a:xfrm>
              <a:off x="1937767" y="4540070"/>
              <a:ext cx="3870740" cy="27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Are Samples Independent</a:t>
              </a:r>
              <a:r>
                <a:rPr lang="en-US" sz="800" dirty="0"/>
                <a:t>?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9884" y="4761724"/>
              <a:ext cx="2303009" cy="24458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  Yes              No                    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2209800" y="4254990"/>
            <a:ext cx="1" cy="24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16522" y="5614121"/>
            <a:ext cx="62005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Ind.         t-test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99751" y="5600188"/>
            <a:ext cx="606069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Depend        t-test       (match pairs)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7638" y="6177444"/>
            <a:ext cx="608935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Wilcoxon signed rank Ind.  t-test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788" y="6197025"/>
            <a:ext cx="60961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Wilcoxon signed rank Dep t-test</a:t>
            </a:r>
          </a:p>
        </p:txBody>
      </p:sp>
      <p:cxnSp>
        <p:nvCxnSpPr>
          <p:cNvPr id="38" name="Straight Arrow Connector 37"/>
          <p:cNvCxnSpPr>
            <a:endCxn id="34" idx="0"/>
          </p:cNvCxnSpPr>
          <p:nvPr/>
        </p:nvCxnSpPr>
        <p:spPr>
          <a:xfrm>
            <a:off x="1826547" y="4940575"/>
            <a:ext cx="1" cy="67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5" idx="0"/>
          </p:cNvCxnSpPr>
          <p:nvPr/>
        </p:nvCxnSpPr>
        <p:spPr>
          <a:xfrm>
            <a:off x="2502785" y="4940575"/>
            <a:ext cx="1" cy="6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078513" y="4415707"/>
            <a:ext cx="2015295" cy="469356"/>
            <a:chOff x="1937767" y="4540070"/>
            <a:chExt cx="3870740" cy="466240"/>
          </a:xfrm>
        </p:grpSpPr>
        <p:sp>
          <p:nvSpPr>
            <p:cNvPr id="41" name="TextBox 40"/>
            <p:cNvSpPr txBox="1"/>
            <p:nvPr/>
          </p:nvSpPr>
          <p:spPr>
            <a:xfrm>
              <a:off x="1937767" y="4540070"/>
              <a:ext cx="3870740" cy="27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Are Samples Independent</a:t>
              </a:r>
              <a:r>
                <a:rPr lang="en-US" sz="800" dirty="0"/>
                <a:t>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1024" y="4761724"/>
              <a:ext cx="3262343" cy="24458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  Yes                           No                    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66932" y="5562600"/>
            <a:ext cx="72738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Analysis of Variance  F-test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733800" y="5017044"/>
            <a:ext cx="1617751" cy="469356"/>
            <a:chOff x="1937767" y="4540070"/>
            <a:chExt cx="3107185" cy="466240"/>
          </a:xfrm>
        </p:grpSpPr>
        <p:sp>
          <p:nvSpPr>
            <p:cNvPr id="45" name="TextBox 44"/>
            <p:cNvSpPr txBox="1"/>
            <p:nvPr/>
          </p:nvSpPr>
          <p:spPr>
            <a:xfrm>
              <a:off x="1937767" y="4540070"/>
              <a:ext cx="3107185" cy="27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# treatment variables</a:t>
              </a:r>
              <a:endParaRPr 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49884" y="4761724"/>
              <a:ext cx="2303009" cy="24458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  One                                 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5001937" y="4245934"/>
            <a:ext cx="1" cy="24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495800" y="4864590"/>
            <a:ext cx="1" cy="24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8792" y="6131276"/>
            <a:ext cx="60961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Kruskal</a:t>
            </a:r>
            <a:r>
              <a:rPr lang="en-US" dirty="0"/>
              <a:t> Wallis ANOVA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4903" y="5562600"/>
            <a:ext cx="7505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Tukey’s HSD Means Comparison</a:t>
            </a:r>
          </a:p>
          <a:p>
            <a:endParaRPr lang="en-US" sz="500" dirty="0"/>
          </a:p>
          <a:p>
            <a:r>
              <a:rPr lang="en-US" sz="500" dirty="0" err="1"/>
              <a:t>Dunnet’s</a:t>
            </a:r>
            <a:r>
              <a:rPr lang="en-US" sz="500" dirty="0"/>
              <a:t> with Control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90853" y="6165868"/>
            <a:ext cx="7505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Steel-</a:t>
            </a:r>
            <a:r>
              <a:rPr lang="en-US" sz="500" dirty="0" err="1"/>
              <a:t>Dwass</a:t>
            </a:r>
            <a:r>
              <a:rPr lang="en-US" sz="500" dirty="0"/>
              <a:t> all Pairs </a:t>
            </a:r>
          </a:p>
          <a:p>
            <a:endParaRPr lang="en-US" sz="500" dirty="0"/>
          </a:p>
          <a:p>
            <a:r>
              <a:rPr lang="en-US" sz="500" dirty="0"/>
              <a:t>Steel with control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42884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39" grpId="0" animBg="1"/>
      <p:bldP spid="3" grpId="0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259051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b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lang="en-US" sz="2400" b="0" i="0" dirty="0"/>
                        <a:t>2150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4545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16338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3974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943461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MSW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SSW/(n – 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100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565544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MSW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/(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20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699227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950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087996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MSB/MSW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585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761374"/>
              </p:ext>
            </p:extLst>
          </p:nvPr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175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288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/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4007379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=F.DIST(2.77,5,34,)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569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/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2350323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0.048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915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/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2427268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0.048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</a:t>
            </a:r>
            <a:r>
              <a:rPr lang="en-US" sz="2400" i="1" dirty="0"/>
              <a:t>SSB</a:t>
            </a:r>
            <a:r>
              <a:rPr lang="en-US" sz="2400" i="1" baseline="-25000" dirty="0"/>
              <a:t>  </a:t>
            </a:r>
            <a:r>
              <a:rPr lang="en-US" sz="2400" b="1" i="1" dirty="0"/>
              <a:t>/ </a:t>
            </a:r>
            <a:r>
              <a:rPr lang="en-US" sz="2400" i="1" dirty="0"/>
              <a:t>SST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47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lowchart: choosing a test by the data – Osborne Nishimura Lab">
            <a:extLst>
              <a:ext uri="{FF2B5EF4-FFF2-40B4-BE49-F238E27FC236}">
                <a16:creationId xmlns:a16="http://schemas.microsoft.com/office/drawing/2014/main" id="{352B4235-E7DA-627B-D5A9-80F4E6C7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9144000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609CC4-3911-ED76-0642-EA8F4722D31F}"/>
              </a:ext>
            </a:extLst>
          </p:cNvPr>
          <p:cNvCxnSpPr/>
          <p:nvPr/>
        </p:nvCxnSpPr>
        <p:spPr>
          <a:xfrm flipH="1">
            <a:off x="1981200" y="30480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BF02EA-DDD4-1549-0836-CA67AFEE17B6}"/>
              </a:ext>
            </a:extLst>
          </p:cNvPr>
          <p:cNvCxnSpPr>
            <a:cxnSpLocks/>
          </p:cNvCxnSpPr>
          <p:nvPr/>
        </p:nvCxnSpPr>
        <p:spPr>
          <a:xfrm flipH="1">
            <a:off x="914400" y="3352006"/>
            <a:ext cx="762000" cy="15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9FBFD-C9BA-B15A-09E1-4AAE1CBFD536}"/>
              </a:ext>
            </a:extLst>
          </p:cNvPr>
          <p:cNvCxnSpPr>
            <a:cxnSpLocks/>
          </p:cNvCxnSpPr>
          <p:nvPr/>
        </p:nvCxnSpPr>
        <p:spPr>
          <a:xfrm flipH="1">
            <a:off x="457200" y="36576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CAB7F0-7465-4ADB-E2A9-6C43320E33D3}"/>
              </a:ext>
            </a:extLst>
          </p:cNvPr>
          <p:cNvCxnSpPr>
            <a:cxnSpLocks/>
          </p:cNvCxnSpPr>
          <p:nvPr/>
        </p:nvCxnSpPr>
        <p:spPr>
          <a:xfrm>
            <a:off x="457200" y="38862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A1A92-2367-C4FE-56B8-ADE0DB8E3E76}"/>
              </a:ext>
            </a:extLst>
          </p:cNvPr>
          <p:cNvCxnSpPr>
            <a:cxnSpLocks/>
          </p:cNvCxnSpPr>
          <p:nvPr/>
        </p:nvCxnSpPr>
        <p:spPr>
          <a:xfrm>
            <a:off x="1524000" y="38862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9DBC9-D538-C188-C28F-9E8EAA49725A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53945A-E4E1-A8F4-ED00-F4B2101EFBE8}"/>
              </a:ext>
            </a:extLst>
          </p:cNvPr>
          <p:cNvCxnSpPr>
            <a:cxnSpLocks/>
          </p:cNvCxnSpPr>
          <p:nvPr/>
        </p:nvCxnSpPr>
        <p:spPr>
          <a:xfrm flipH="1">
            <a:off x="1581150" y="3619500"/>
            <a:ext cx="1524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50F6A-8587-17BF-FFA7-9BE045A8FDCC}"/>
              </a:ext>
            </a:extLst>
          </p:cNvPr>
          <p:cNvCxnSpPr>
            <a:cxnSpLocks/>
          </p:cNvCxnSpPr>
          <p:nvPr/>
        </p:nvCxnSpPr>
        <p:spPr>
          <a:xfrm>
            <a:off x="1733550" y="3619500"/>
            <a:ext cx="32385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FC6475-9D81-4D46-74A9-13D1D79BBF0D}"/>
              </a:ext>
            </a:extLst>
          </p:cNvPr>
          <p:cNvCxnSpPr>
            <a:cxnSpLocks/>
          </p:cNvCxnSpPr>
          <p:nvPr/>
        </p:nvCxnSpPr>
        <p:spPr>
          <a:xfrm>
            <a:off x="1828800" y="3352800"/>
            <a:ext cx="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1D14A-6898-70AD-3EAA-1A8851E81EDC}"/>
              </a:ext>
            </a:extLst>
          </p:cNvPr>
          <p:cNvCxnSpPr>
            <a:cxnSpLocks/>
          </p:cNvCxnSpPr>
          <p:nvPr/>
        </p:nvCxnSpPr>
        <p:spPr>
          <a:xfrm>
            <a:off x="1895475" y="3352006"/>
            <a:ext cx="542925" cy="15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4E5B2-4C22-0EF0-D966-675E9754E8B5}"/>
              </a:ext>
            </a:extLst>
          </p:cNvPr>
          <p:cNvCxnSpPr>
            <a:cxnSpLocks/>
          </p:cNvCxnSpPr>
          <p:nvPr/>
        </p:nvCxnSpPr>
        <p:spPr>
          <a:xfrm>
            <a:off x="2514600" y="3657203"/>
            <a:ext cx="0" cy="609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59BACB-85D1-C7EA-20FB-DAB8B1AD9868}"/>
              </a:ext>
            </a:extLst>
          </p:cNvPr>
          <p:cNvCxnSpPr>
            <a:cxnSpLocks/>
          </p:cNvCxnSpPr>
          <p:nvPr/>
        </p:nvCxnSpPr>
        <p:spPr>
          <a:xfrm flipH="1">
            <a:off x="2819400" y="2514203"/>
            <a:ext cx="1752600" cy="381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/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2585964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0.048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2150</a:t>
            </a:r>
            <a:r>
              <a:rPr lang="en-US" sz="2400" i="1" baseline="-25000" dirty="0"/>
              <a:t>  </a:t>
            </a:r>
            <a:r>
              <a:rPr lang="en-US" sz="2400" b="1" i="1" dirty="0"/>
              <a:t>/ </a:t>
            </a:r>
            <a:r>
              <a:rPr lang="en-US" sz="2400" i="1" dirty="0">
                <a:latin typeface="Arial" charset="0"/>
              </a:rPr>
              <a:t>7419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769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/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2350323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0.048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0.29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EB677-5ED5-7143-8A79-A336268954E6}"/>
              </a:ext>
            </a:extLst>
          </p:cNvPr>
          <p:cNvSpPr/>
          <p:nvPr/>
        </p:nvSpPr>
        <p:spPr>
          <a:xfrm>
            <a:off x="4782084" y="6527792"/>
            <a:ext cx="10198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c*(c-1)/2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78624-0A6E-5146-9169-B22B5D8D8515}"/>
              </a:ext>
            </a:extLst>
          </p:cNvPr>
          <p:cNvSpPr txBox="1"/>
          <p:nvPr/>
        </p:nvSpPr>
        <p:spPr>
          <a:xfrm>
            <a:off x="5105400" y="62227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AF2FE-3EC1-5F45-9A4E-C016353AD0C7}"/>
              </a:ext>
            </a:extLst>
          </p:cNvPr>
          <p:cNvSpPr txBox="1"/>
          <p:nvPr/>
        </p:nvSpPr>
        <p:spPr>
          <a:xfrm>
            <a:off x="4876800" y="62398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20E4C-A194-6E42-B3F3-B202D7E993C3}"/>
              </a:ext>
            </a:extLst>
          </p:cNvPr>
          <p:cNvSpPr txBox="1"/>
          <p:nvPr/>
        </p:nvSpPr>
        <p:spPr>
          <a:xfrm>
            <a:off x="5954315" y="62294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20748-45A5-E74B-A3A3-896250B74EA2}"/>
              </a:ext>
            </a:extLst>
          </p:cNvPr>
          <p:cNvSpPr/>
          <p:nvPr/>
        </p:nvSpPr>
        <p:spPr>
          <a:xfrm>
            <a:off x="5627196" y="638612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6D3CE-EB65-B843-915D-C52C8BAE9A22}"/>
              </a:ext>
            </a:extLst>
          </p:cNvPr>
          <p:cNvSpPr txBox="1"/>
          <p:nvPr/>
        </p:nvSpPr>
        <p:spPr>
          <a:xfrm>
            <a:off x="6010765" y="6195591"/>
            <a:ext cx="10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920D7F-2D2B-904C-AE05-2F0BE8DB95FA}"/>
              </a:ext>
            </a:extLst>
          </p:cNvPr>
          <p:cNvSpPr txBox="1"/>
          <p:nvPr/>
        </p:nvSpPr>
        <p:spPr>
          <a:xfrm>
            <a:off x="5878115" y="65038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6*(6-1</a:t>
            </a:r>
            <a:r>
              <a:rPr lang="en-US" sz="1600" dirty="0"/>
              <a:t>)/</a:t>
            </a:r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37CB5-909E-E34C-87A2-BEC4A4BD8548}"/>
              </a:ext>
            </a:extLst>
          </p:cNvPr>
          <p:cNvSpPr/>
          <p:nvPr/>
        </p:nvSpPr>
        <p:spPr>
          <a:xfrm>
            <a:off x="6845294" y="634312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58F81-6FBA-4847-8718-32D4C1D7903D}"/>
              </a:ext>
            </a:extLst>
          </p:cNvPr>
          <p:cNvSpPr txBox="1"/>
          <p:nvPr/>
        </p:nvSpPr>
        <p:spPr>
          <a:xfrm>
            <a:off x="7105116" y="62156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1D685-C73B-F840-93F3-0D5059879C91}"/>
              </a:ext>
            </a:extLst>
          </p:cNvPr>
          <p:cNvSpPr txBox="1"/>
          <p:nvPr/>
        </p:nvSpPr>
        <p:spPr>
          <a:xfrm>
            <a:off x="7163278" y="6182396"/>
            <a:ext cx="10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305FFA-D2B8-DB4A-ACDD-5BB10AB453A6}"/>
              </a:ext>
            </a:extLst>
          </p:cNvPr>
          <p:cNvSpPr txBox="1"/>
          <p:nvPr/>
        </p:nvSpPr>
        <p:spPr>
          <a:xfrm>
            <a:off x="7181316" y="6503856"/>
            <a:ext cx="10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9CD99A-C46E-4C49-B772-048D73E6DDDB}"/>
              </a:ext>
            </a:extLst>
          </p:cNvPr>
          <p:cNvSpPr/>
          <p:nvPr/>
        </p:nvSpPr>
        <p:spPr>
          <a:xfrm>
            <a:off x="7724861" y="631919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5DE5A2-64B0-C040-B3E1-3429062A7ED1}"/>
              </a:ext>
            </a:extLst>
          </p:cNvPr>
          <p:cNvSpPr/>
          <p:nvPr/>
        </p:nvSpPr>
        <p:spPr>
          <a:xfrm>
            <a:off x="4267200" y="6256603"/>
            <a:ext cx="4191000" cy="677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3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Practice – ANOVA Tables</a:t>
            </a:r>
          </a:p>
        </p:txBody>
      </p:sp>
      <p:graphicFrame>
        <p:nvGraphicFramePr>
          <p:cNvPr id="4" name="Group 42"/>
          <p:cNvGraphicFramePr>
            <a:graphicFrameLocks/>
          </p:cNvGraphicFramePr>
          <p:nvPr/>
        </p:nvGraphicFramePr>
        <p:xfrm>
          <a:off x="533400" y="2133600"/>
          <a:ext cx="8229600" cy="360965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dirty="0"/>
                        <a:t>2150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430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7419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095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 40,   6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656869"/>
            <a:ext cx="2350323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P-value = 0.048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R2 = 0.29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700064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Bonferroni Adjusted alpha?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C2BD7-1884-784D-9F36-AC3B2DDB86AA}"/>
              </a:ext>
            </a:extLst>
          </p:cNvPr>
          <p:cNvSpPr/>
          <p:nvPr/>
        </p:nvSpPr>
        <p:spPr>
          <a:xfrm>
            <a:off x="4266038" y="6211669"/>
            <a:ext cx="371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u="sng" dirty="0">
                <a:solidFill>
                  <a:srgbClr val="FF0000"/>
                </a:solidFill>
              </a:rPr>
              <a:t>α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EB677-5ED5-7143-8A79-A336268954E6}"/>
              </a:ext>
            </a:extLst>
          </p:cNvPr>
          <p:cNvSpPr/>
          <p:nvPr/>
        </p:nvSpPr>
        <p:spPr>
          <a:xfrm>
            <a:off x="4782084" y="6527792"/>
            <a:ext cx="10198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c*(c-1)/2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78624-0A6E-5146-9169-B22B5D8D8515}"/>
              </a:ext>
            </a:extLst>
          </p:cNvPr>
          <p:cNvSpPr txBox="1"/>
          <p:nvPr/>
        </p:nvSpPr>
        <p:spPr>
          <a:xfrm>
            <a:off x="5105400" y="62227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AF2FE-3EC1-5F45-9A4E-C016353AD0C7}"/>
              </a:ext>
            </a:extLst>
          </p:cNvPr>
          <p:cNvSpPr txBox="1"/>
          <p:nvPr/>
        </p:nvSpPr>
        <p:spPr>
          <a:xfrm>
            <a:off x="4876800" y="62398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20E4C-A194-6E42-B3F3-B202D7E993C3}"/>
              </a:ext>
            </a:extLst>
          </p:cNvPr>
          <p:cNvSpPr txBox="1"/>
          <p:nvPr/>
        </p:nvSpPr>
        <p:spPr>
          <a:xfrm>
            <a:off x="5954315" y="62294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BEC35-173F-AD42-A6FA-92881D1AF5E0}"/>
              </a:ext>
            </a:extLst>
          </p:cNvPr>
          <p:cNvSpPr/>
          <p:nvPr/>
        </p:nvSpPr>
        <p:spPr>
          <a:xfrm>
            <a:off x="4567719" y="638612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20748-45A5-E74B-A3A3-896250B74EA2}"/>
              </a:ext>
            </a:extLst>
          </p:cNvPr>
          <p:cNvSpPr/>
          <p:nvPr/>
        </p:nvSpPr>
        <p:spPr>
          <a:xfrm>
            <a:off x="5627196" y="638612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6D3CE-EB65-B843-915D-C52C8BAE9A22}"/>
              </a:ext>
            </a:extLst>
          </p:cNvPr>
          <p:cNvSpPr txBox="1"/>
          <p:nvPr/>
        </p:nvSpPr>
        <p:spPr>
          <a:xfrm>
            <a:off x="6010765" y="6195591"/>
            <a:ext cx="10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920D7F-2D2B-904C-AE05-2F0BE8DB95FA}"/>
              </a:ext>
            </a:extLst>
          </p:cNvPr>
          <p:cNvSpPr txBox="1"/>
          <p:nvPr/>
        </p:nvSpPr>
        <p:spPr>
          <a:xfrm>
            <a:off x="5878115" y="65038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6*(6-1</a:t>
            </a:r>
            <a:r>
              <a:rPr lang="en-US" sz="1600" dirty="0"/>
              <a:t>)/</a:t>
            </a:r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37CB5-909E-E34C-87A2-BEC4A4BD8548}"/>
              </a:ext>
            </a:extLst>
          </p:cNvPr>
          <p:cNvSpPr/>
          <p:nvPr/>
        </p:nvSpPr>
        <p:spPr>
          <a:xfrm>
            <a:off x="6845294" y="634312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58F81-6FBA-4847-8718-32D4C1D7903D}"/>
              </a:ext>
            </a:extLst>
          </p:cNvPr>
          <p:cNvSpPr txBox="1"/>
          <p:nvPr/>
        </p:nvSpPr>
        <p:spPr>
          <a:xfrm>
            <a:off x="7105116" y="62156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1D685-C73B-F840-93F3-0D5059879C91}"/>
              </a:ext>
            </a:extLst>
          </p:cNvPr>
          <p:cNvSpPr txBox="1"/>
          <p:nvPr/>
        </p:nvSpPr>
        <p:spPr>
          <a:xfrm>
            <a:off x="7163278" y="6182396"/>
            <a:ext cx="10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305FFA-D2B8-DB4A-ACDD-5BB10AB453A6}"/>
              </a:ext>
            </a:extLst>
          </p:cNvPr>
          <p:cNvSpPr txBox="1"/>
          <p:nvPr/>
        </p:nvSpPr>
        <p:spPr>
          <a:xfrm>
            <a:off x="7181316" y="6503856"/>
            <a:ext cx="10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9CD99A-C46E-4C49-B772-048D73E6DDDB}"/>
              </a:ext>
            </a:extLst>
          </p:cNvPr>
          <p:cNvSpPr/>
          <p:nvPr/>
        </p:nvSpPr>
        <p:spPr>
          <a:xfrm>
            <a:off x="7724861" y="631919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EDE282-391A-9749-8193-05C9E31D568D}"/>
              </a:ext>
            </a:extLst>
          </p:cNvPr>
          <p:cNvSpPr txBox="1"/>
          <p:nvPr/>
        </p:nvSpPr>
        <p:spPr>
          <a:xfrm>
            <a:off x="7949935" y="6316274"/>
            <a:ext cx="10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.003</a:t>
            </a:r>
          </a:p>
        </p:txBody>
      </p:sp>
    </p:spTree>
    <p:extLst>
      <p:ext uri="{BB962C8B-B14F-4D97-AF65-F5344CB8AC3E}">
        <p14:creationId xmlns:p14="http://schemas.microsoft.com/office/powerpoint/2010/main" val="299326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9849-5C3B-F04E-F110-49175CD7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dirty="0"/>
              <a:t>Let's practice in 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53C85E-5725-805D-C976-D1BE289E4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52" y="2309019"/>
            <a:ext cx="5847098" cy="441166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F648941B-8411-97F9-60B6-FB70E19972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814487E-8340-9470-D516-E09AB321C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01555"/>
              </p:ext>
            </p:extLst>
          </p:nvPr>
        </p:nvGraphicFramePr>
        <p:xfrm>
          <a:off x="152400" y="3429000"/>
          <a:ext cx="2133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393480" progId="Equation.3">
                  <p:embed/>
                </p:oleObj>
              </mc:Choice>
              <mc:Fallback>
                <p:oleObj name="Equation" r:id="rId3" imgW="863280" imgH="39348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7814487E-8340-9470-D516-E09AB321C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2133600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B0670DB-BCBC-FC44-ACB0-8D70FCF49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2490"/>
            <a:ext cx="7010400" cy="8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BDD5-FD00-DB17-8165-1CC67A87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practice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6B94-76BE-8F4D-1B3C-E5DDB83B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4495799"/>
            <a:ext cx="5486400" cy="2133601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that the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-value is smaller than 0.05, we reject the null hypothesis, so we reject the hypothesis that all means are equal. 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can conclude that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species is different than the others in terms of flippers length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-value &lt; 2.2e-16).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FB0C5-4B71-F262-CF94-C3A01732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5846398" cy="2738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CFFE46-12D0-A141-CA22-BAF5372A2E46}"/>
              </a:ext>
            </a:extLst>
          </p:cNvPr>
          <p:cNvSpPr/>
          <p:nvPr/>
        </p:nvSpPr>
        <p:spPr>
          <a:xfrm>
            <a:off x="3019425" y="22860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D9844E-96E9-BAD1-F4C8-2F0D2C45BE62}"/>
              </a:ext>
            </a:extLst>
          </p:cNvPr>
          <p:cNvCxnSpPr>
            <a:stCxn id="3" idx="0"/>
            <a:endCxn id="6" idx="2"/>
          </p:cNvCxnSpPr>
          <p:nvPr/>
        </p:nvCxnSpPr>
        <p:spPr>
          <a:xfrm flipH="1" flipV="1">
            <a:off x="3552825" y="2819400"/>
            <a:ext cx="2390775" cy="1676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So, when do I use an ANOVA?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I have a continuous response variable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I want to know the difference in that response between more than two groups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I have one factor I am testing (</a:t>
            </a:r>
            <a:r>
              <a:rPr lang="en-US" sz="2000" i="1" dirty="0"/>
              <a:t>One-Way ANOVA</a:t>
            </a:r>
            <a:r>
              <a:rPr lang="en-US" dirty="0"/>
              <a:t>)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Assumptions:</a:t>
            </a:r>
          </a:p>
          <a:p>
            <a:pPr lvl="5">
              <a:lnSpc>
                <a:spcPct val="80000"/>
              </a:lnSpc>
              <a:defRPr/>
            </a:pPr>
            <a:r>
              <a:rPr lang="en-US" sz="2400" i="1" dirty="0"/>
              <a:t>All groups are Independent</a:t>
            </a:r>
          </a:p>
          <a:p>
            <a:pPr lvl="5">
              <a:lnSpc>
                <a:spcPct val="80000"/>
              </a:lnSpc>
              <a:defRPr/>
            </a:pPr>
            <a:r>
              <a:rPr lang="en-US" sz="2400" i="1" dirty="0"/>
              <a:t>The data is normally distributed</a:t>
            </a:r>
          </a:p>
          <a:p>
            <a:pPr lvl="5">
              <a:lnSpc>
                <a:spcPct val="80000"/>
              </a:lnSpc>
              <a:defRPr/>
            </a:pPr>
            <a:r>
              <a:rPr lang="en-US" sz="2400" i="1" dirty="0"/>
              <a:t>All groups have approximately equal variance</a:t>
            </a:r>
          </a:p>
          <a:p>
            <a:pPr marL="2735263" lvl="8" indent="0">
              <a:spcBef>
                <a:spcPts val="1200"/>
              </a:spcBef>
              <a:buNone/>
              <a:defRPr/>
            </a:pPr>
            <a:r>
              <a:rPr lang="en-US" sz="1400" dirty="0"/>
              <a:t>A good rule of thumb: ratio of largest to smallest group </a:t>
            </a:r>
            <a:r>
              <a:rPr lang="en-US" sz="1400" dirty="0" err="1"/>
              <a:t>stdev</a:t>
            </a:r>
            <a:r>
              <a:rPr lang="en-US" sz="1400" dirty="0"/>
              <a:t> must be less than 2:1</a:t>
            </a:r>
          </a:p>
          <a:p>
            <a:pPr marL="2735263" lvl="8" indent="0">
              <a:spcBef>
                <a:spcPts val="1200"/>
              </a:spcBef>
              <a:buNone/>
              <a:defRPr/>
            </a:pPr>
            <a:r>
              <a:rPr lang="en-US" sz="1400" dirty="0"/>
              <a:t>The ANOVA is less sensitive to this requirement when samples are of equal size from each population</a:t>
            </a:r>
          </a:p>
          <a:p>
            <a:pPr lvl="5">
              <a:lnSpc>
                <a:spcPct val="80000"/>
              </a:lnSpc>
              <a:defRPr/>
            </a:pPr>
            <a:endParaRPr lang="en-US" sz="2400" i="1" dirty="0"/>
          </a:p>
          <a:p>
            <a:pPr marL="1444752" lvl="5" indent="0">
              <a:lnSpc>
                <a:spcPct val="80000"/>
              </a:lnSpc>
              <a:buNone/>
              <a:defRPr/>
            </a:pPr>
            <a:endParaRPr lang="en-US" sz="2400" i="1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6613" y="-14565"/>
            <a:ext cx="7543800" cy="1295400"/>
          </a:xfrm>
        </p:spPr>
        <p:txBody>
          <a:bodyPr>
            <a:normAutofit/>
          </a:bodyPr>
          <a:lstStyle/>
          <a:p>
            <a:r>
              <a:rPr lang="en-US" sz="3600" dirty="0"/>
              <a:t>When would you run an ANOVA?</a:t>
            </a:r>
          </a:p>
        </p:txBody>
      </p:sp>
    </p:spTree>
    <p:extLst>
      <p:ext uri="{BB962C8B-B14F-4D97-AF65-F5344CB8AC3E}">
        <p14:creationId xmlns:p14="http://schemas.microsoft.com/office/powerpoint/2010/main" val="65871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066800" y="1208088"/>
            <a:ext cx="7086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The ANOVA obtained value (the F-statistic) is a ratio of the </a:t>
            </a:r>
            <a:r>
              <a:rPr lang="en-US" sz="2400" b="1" dirty="0"/>
              <a:t>Between Group </a:t>
            </a:r>
            <a:r>
              <a:rPr lang="en-US" sz="2400" dirty="0"/>
              <a:t>Variation divided by the </a:t>
            </a:r>
            <a:r>
              <a:rPr lang="en-US" sz="2400" b="1" dirty="0"/>
              <a:t>Within Group Variation</a:t>
            </a:r>
            <a:r>
              <a:rPr lang="en-US" sz="2400" dirty="0"/>
              <a:t>:     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24395"/>
              </p:ext>
            </p:extLst>
          </p:nvPr>
        </p:nvGraphicFramePr>
        <p:xfrm>
          <a:off x="2438400" y="2743200"/>
          <a:ext cx="3570288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393480" progId="Equation.3">
                  <p:embed/>
                </p:oleObj>
              </mc:Choice>
              <mc:Fallback>
                <p:oleObj name="Equation" r:id="rId3" imgW="863280" imgH="393480" progId="Equation.3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3570288" cy="162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4400" y="4713288"/>
            <a:ext cx="723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/>
              <a:t>A large F is evidence </a:t>
            </a:r>
            <a:r>
              <a:rPr lang="en-US" sz="2400" b="1" i="1">
                <a:solidFill>
                  <a:schemeClr val="accent2"/>
                </a:solidFill>
              </a:rPr>
              <a:t>against</a:t>
            </a:r>
            <a:r>
              <a:rPr lang="en-US" sz="2400" b="1" i="1"/>
              <a:t> H</a:t>
            </a:r>
            <a:r>
              <a:rPr lang="en-US" sz="2400" b="1" i="1" baseline="-25000"/>
              <a:t>0</a:t>
            </a:r>
            <a:r>
              <a:rPr lang="en-US" sz="2400" b="1" i="1"/>
              <a:t>, since it indicates that there is more difference between groups than within groups.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2860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9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ANOVA works </a:t>
            </a:r>
            <a:r>
              <a:rPr lang="en-US" sz="2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(A New Table Flavor</a:t>
            </a: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3725" y="333002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Each of these has its own formula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6248400" y="3330020"/>
            <a:ext cx="695325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6248400" y="3560853"/>
            <a:ext cx="695325" cy="4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 eaLnBrk="1" hangingPunct="1"/>
            <a:r>
              <a:rPr lang="en-US"/>
              <a:t>One-way ANOVA </a:t>
            </a:r>
            <a:br>
              <a:rPr lang="en-US"/>
            </a:br>
            <a:r>
              <a:rPr lang="en-US"/>
              <a:t>Summary Table</a:t>
            </a:r>
          </a:p>
        </p:txBody>
      </p:sp>
      <p:graphicFrame>
        <p:nvGraphicFramePr>
          <p:cNvPr id="55338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904911"/>
              </p:ext>
            </p:extLst>
          </p:nvPr>
        </p:nvGraphicFramePr>
        <p:xfrm>
          <a:off x="457200" y="1898332"/>
          <a:ext cx="8229600" cy="3755708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b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SSB/(c – 1 )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MSB/MSW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MSW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SSW/(n – c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SST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  <a:b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 + SSW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54" y="5686372"/>
            <a:ext cx="3343221" cy="102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>
          <a:xfrm>
            <a:off x="3395128" y="1367327"/>
            <a:ext cx="1407608" cy="2153540"/>
          </a:xfrm>
          <a:custGeom>
            <a:avLst/>
            <a:gdLst>
              <a:gd name="connsiteX0" fmla="*/ 1407608 w 1407608"/>
              <a:gd name="connsiteY0" fmla="*/ 0 h 2153540"/>
              <a:gd name="connsiteX1" fmla="*/ 296655 w 1407608"/>
              <a:gd name="connsiteY1" fmla="*/ 546931 h 2153540"/>
              <a:gd name="connsiteX2" fmla="*/ 6098 w 1407608"/>
              <a:gd name="connsiteY2" fmla="*/ 1640793 h 2153540"/>
              <a:gd name="connsiteX3" fmla="*/ 484663 w 1407608"/>
              <a:gd name="connsiteY3" fmla="*/ 2153540 h 21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608" h="2153540">
                <a:moveTo>
                  <a:pt x="1407608" y="0"/>
                </a:moveTo>
                <a:cubicBezTo>
                  <a:pt x="968924" y="136733"/>
                  <a:pt x="530240" y="273466"/>
                  <a:pt x="296655" y="546931"/>
                </a:cubicBezTo>
                <a:cubicBezTo>
                  <a:pt x="63070" y="820396"/>
                  <a:pt x="-25237" y="1373025"/>
                  <a:pt x="6098" y="1640793"/>
                </a:cubicBezTo>
                <a:cubicBezTo>
                  <a:pt x="37433" y="1908561"/>
                  <a:pt x="261048" y="2031050"/>
                  <a:pt x="484663" y="21535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57458" y="4452359"/>
            <a:ext cx="758816" cy="1589518"/>
          </a:xfrm>
          <a:custGeom>
            <a:avLst/>
            <a:gdLst>
              <a:gd name="connsiteX0" fmla="*/ 692209 w 758816"/>
              <a:gd name="connsiteY0" fmla="*/ 1589518 h 1589518"/>
              <a:gd name="connsiteX1" fmla="*/ 692209 w 758816"/>
              <a:gd name="connsiteY1" fmla="*/ 666572 h 1589518"/>
              <a:gd name="connsiteX2" fmla="*/ 0 w 758816"/>
              <a:gd name="connsiteY2" fmla="*/ 0 h 15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816" h="1589518">
                <a:moveTo>
                  <a:pt x="692209" y="1589518"/>
                </a:moveTo>
                <a:cubicBezTo>
                  <a:pt x="749893" y="1260505"/>
                  <a:pt x="807577" y="931492"/>
                  <a:pt x="692209" y="666572"/>
                </a:cubicBezTo>
                <a:cubicBezTo>
                  <a:pt x="576841" y="401652"/>
                  <a:pt x="288420" y="200826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86" y="699976"/>
            <a:ext cx="2969664" cy="105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 eaLnBrk="1" hangingPunct="1"/>
            <a:r>
              <a:rPr lang="en-US" dirty="0"/>
              <a:t>One-way ANOVA </a:t>
            </a:r>
            <a:br>
              <a:rPr lang="en-US" dirty="0"/>
            </a:br>
            <a:r>
              <a:rPr lang="en-US" dirty="0"/>
              <a:t>Formulas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5877990" cy="181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95" y="1752600"/>
            <a:ext cx="5221209" cy="185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250968"/>
              </p:ext>
            </p:extLst>
          </p:nvPr>
        </p:nvGraphicFramePr>
        <p:xfrm>
          <a:off x="5687489" y="5215576"/>
          <a:ext cx="3429002" cy="1642424"/>
        </p:xfrm>
        <a:graphic>
          <a:graphicData uri="http://schemas.openxmlformats.org/drawingml/2006/table">
            <a:tbl>
              <a:tblPr/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76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of</a:t>
                      </a:r>
                      <a:b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Degrees of Freedom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</a:t>
                      </a:r>
                      <a:b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Squares</a:t>
                      </a:r>
                      <a:b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(Variance)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b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b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(Factor)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</a:t>
                      </a: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b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SSB/(c – 1 )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MSB/MSW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4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</a:t>
                      </a:r>
                      <a:b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(Error)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MSW</a:t>
                      </a: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SSW/(n – c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9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SST</a:t>
                      </a: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</a:t>
                      </a:r>
                      <a:b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SSB + SSW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>
            <a:stCxn id="5" idx="3"/>
          </p:cNvCxnSpPr>
          <p:nvPr/>
        </p:nvCxnSpPr>
        <p:spPr>
          <a:xfrm>
            <a:off x="6839704" y="2678789"/>
            <a:ext cx="562286" cy="3264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209800" y="4953000"/>
            <a:ext cx="4800600" cy="1371600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3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543800" cy="1295400"/>
          </a:xfrm>
        </p:spPr>
        <p:txBody>
          <a:bodyPr/>
          <a:lstStyle/>
          <a:p>
            <a:pPr defTabSz="852488" eaLnBrk="1" hangingPunct="1">
              <a:lnSpc>
                <a:spcPct val="110000"/>
              </a:lnSpc>
            </a:pPr>
            <a:r>
              <a:rPr lang="en-US" dirty="0"/>
              <a:t>How ANOVA works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91000" y="838200"/>
            <a:ext cx="4800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9"/>
          <p:cNvSpPr>
            <a:spLocks noChangeArrowheads="1"/>
          </p:cNvSpPr>
          <p:nvPr/>
        </p:nvSpPr>
        <p:spPr bwMode="auto">
          <a:xfrm>
            <a:off x="381000" y="12192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/>
              <a:t>Finding the critical value for an F-test</a:t>
            </a:r>
          </a:p>
          <a:p>
            <a:pPr marL="457200" indent="-4572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You will need the </a:t>
            </a:r>
            <a:r>
              <a:rPr lang="en-US" sz="2000" b="1" dirty="0"/>
              <a:t>critical F table </a:t>
            </a:r>
            <a:r>
              <a:rPr lang="en-US" sz="2000" dirty="0"/>
              <a:t>that matches your </a:t>
            </a:r>
            <a:r>
              <a:rPr lang="en-US" sz="2000" b="1" dirty="0"/>
              <a:t>significance level</a:t>
            </a:r>
          </a:p>
          <a:p>
            <a:pPr marL="457200" indent="-4572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And you will need to know the </a:t>
            </a:r>
            <a:r>
              <a:rPr lang="en-US" sz="2000" b="1" dirty="0"/>
              <a:t>degrees of freedom </a:t>
            </a:r>
            <a:r>
              <a:rPr lang="en-US" sz="2000" dirty="0"/>
              <a:t>for both the </a:t>
            </a:r>
            <a:r>
              <a:rPr lang="en-US" sz="2000" b="1" dirty="0"/>
              <a:t>between</a:t>
            </a:r>
            <a:r>
              <a:rPr lang="en-US" sz="2000" dirty="0"/>
              <a:t> and </a:t>
            </a:r>
            <a:r>
              <a:rPr lang="en-US" sz="2000" b="1" dirty="0"/>
              <a:t>within</a:t>
            </a:r>
            <a:r>
              <a:rPr lang="en-US" sz="2000" dirty="0"/>
              <a:t> variability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8600" y="3581400"/>
            <a:ext cx="381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Use </a:t>
            </a:r>
            <a:r>
              <a:rPr lang="en-US" i="1" dirty="0" err="1"/>
              <a:t>df</a:t>
            </a:r>
            <a:r>
              <a:rPr lang="en-US" baseline="-25000" dirty="0" err="1"/>
              <a:t>B</a:t>
            </a:r>
            <a:r>
              <a:rPr lang="en-US" dirty="0"/>
              <a:t> (between) to find the right </a:t>
            </a:r>
            <a:r>
              <a:rPr lang="en-US" i="1" dirty="0"/>
              <a:t>column</a:t>
            </a:r>
            <a:r>
              <a:rPr lang="en-US" dirty="0"/>
              <a:t>, and 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df</a:t>
            </a:r>
            <a:r>
              <a:rPr lang="en-US" baseline="-25000" dirty="0" err="1"/>
              <a:t>W</a:t>
            </a:r>
            <a:r>
              <a:rPr lang="en-US" dirty="0"/>
              <a:t> (within) to find the right </a:t>
            </a:r>
            <a:r>
              <a:rPr lang="en-US" i="1" dirty="0"/>
              <a:t>row</a:t>
            </a:r>
            <a:r>
              <a:rPr lang="en-US" dirty="0"/>
              <a:t> in the table.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your critical value</a:t>
            </a:r>
          </a:p>
        </p:txBody>
      </p:sp>
      <p:pic>
        <p:nvPicPr>
          <p:cNvPr id="6" name="Picture 5" descr="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8772" y="3047162"/>
            <a:ext cx="63055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60100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15086</TotalTime>
  <Words>2827</Words>
  <Application>Microsoft Office PowerPoint</Application>
  <PresentationFormat>On-screen Show (4:3)</PresentationFormat>
  <Paragraphs>670</Paragraphs>
  <Slides>44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Tahoma</vt:lpstr>
      <vt:lpstr>Times New Roman</vt:lpstr>
      <vt:lpstr>Wingdings</vt:lpstr>
      <vt:lpstr>Network</vt:lpstr>
      <vt:lpstr>Equation</vt:lpstr>
      <vt:lpstr>ANOVA</vt:lpstr>
      <vt:lpstr>The question is:</vt:lpstr>
      <vt:lpstr>When would you run an ANOVA?</vt:lpstr>
      <vt:lpstr>PowerPoint Presentation</vt:lpstr>
      <vt:lpstr>When would you run an ANOVA?</vt:lpstr>
      <vt:lpstr>PowerPoint Presentation</vt:lpstr>
      <vt:lpstr>One-way ANOVA  Summary Table</vt:lpstr>
      <vt:lpstr>One-way ANOVA  Formulas</vt:lpstr>
      <vt:lpstr>How ANOVA works</vt:lpstr>
      <vt:lpstr>Where is the difference?</vt:lpstr>
      <vt:lpstr>Where is the difference?</vt:lpstr>
      <vt:lpstr>Practice –             Compounding Error</vt:lpstr>
      <vt:lpstr>Practice –                        Compounding Error</vt:lpstr>
      <vt:lpstr>Practice –                         Compounding Error</vt:lpstr>
      <vt:lpstr>Effect size measures</vt:lpstr>
      <vt:lpstr>Effect size measures</vt:lpstr>
      <vt:lpstr>How to summarize results</vt:lpstr>
      <vt:lpstr>Practice –                                       ANOVA Tables</vt:lpstr>
      <vt:lpstr>One-way ANOVA  Summary Table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Quiz Practice – ANOVA Tables</vt:lpstr>
      <vt:lpstr>Let's practice in R</vt:lpstr>
      <vt:lpstr>Let's practice in R</vt:lpstr>
    </vt:vector>
  </TitlesOfParts>
  <Company>Southwest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 In the Beginning</dc:title>
  <dc:creator>COE</dc:creator>
  <cp:lastModifiedBy>Pablo Esteban Gutiérrez-Fonseca (he/him)</cp:lastModifiedBy>
  <cp:revision>802</cp:revision>
  <cp:lastPrinted>2016-03-31T14:48:51Z</cp:lastPrinted>
  <dcterms:created xsi:type="dcterms:W3CDTF">2005-04-23T21:02:33Z</dcterms:created>
  <dcterms:modified xsi:type="dcterms:W3CDTF">2024-04-02T15:19:57Z</dcterms:modified>
</cp:coreProperties>
</file>